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 id="2147483737" r:id="rId2"/>
    <p:sldMasterId id="2147483750" r:id="rId3"/>
    <p:sldMasterId id="2147483762" r:id="rId4"/>
    <p:sldMasterId id="2147483774" r:id="rId5"/>
    <p:sldMasterId id="2147483786" r:id="rId6"/>
    <p:sldMasterId id="2147483799" r:id="rId7"/>
  </p:sldMasterIdLst>
  <p:notesMasterIdLst>
    <p:notesMasterId r:id="rId121"/>
  </p:notesMasterIdLst>
  <p:sldIdLst>
    <p:sldId id="267" r:id="rId8"/>
    <p:sldId id="485" r:id="rId9"/>
    <p:sldId id="487" r:id="rId10"/>
    <p:sldId id="750" r:id="rId11"/>
    <p:sldId id="672" r:id="rId12"/>
    <p:sldId id="486" r:id="rId13"/>
    <p:sldId id="694" r:id="rId14"/>
    <p:sldId id="699" r:id="rId15"/>
    <p:sldId id="698" r:id="rId16"/>
    <p:sldId id="607" r:id="rId17"/>
    <p:sldId id="609" r:id="rId18"/>
    <p:sldId id="770" r:id="rId19"/>
    <p:sldId id="608" r:id="rId20"/>
    <p:sldId id="747" r:id="rId21"/>
    <p:sldId id="561" r:id="rId22"/>
    <p:sldId id="610" r:id="rId23"/>
    <p:sldId id="745" r:id="rId24"/>
    <p:sldId id="748" r:id="rId25"/>
    <p:sldId id="749" r:id="rId26"/>
    <p:sldId id="622" r:id="rId27"/>
    <p:sldId id="623" r:id="rId28"/>
    <p:sldId id="624" r:id="rId29"/>
    <p:sldId id="625" r:id="rId30"/>
    <p:sldId id="714" r:id="rId31"/>
    <p:sldId id="715" r:id="rId32"/>
    <p:sldId id="626" r:id="rId33"/>
    <p:sldId id="723" r:id="rId34"/>
    <p:sldId id="724" r:id="rId35"/>
    <p:sldId id="725" r:id="rId36"/>
    <p:sldId id="726" r:id="rId37"/>
    <p:sldId id="727" r:id="rId38"/>
    <p:sldId id="728" r:id="rId39"/>
    <p:sldId id="729" r:id="rId40"/>
    <p:sldId id="730" r:id="rId41"/>
    <p:sldId id="722" r:id="rId42"/>
    <p:sldId id="560" r:id="rId43"/>
    <p:sldId id="611" r:id="rId44"/>
    <p:sldId id="612" r:id="rId45"/>
    <p:sldId id="757" r:id="rId46"/>
    <p:sldId id="758" r:id="rId47"/>
    <p:sldId id="613" r:id="rId48"/>
    <p:sldId id="752" r:id="rId49"/>
    <p:sldId id="753" r:id="rId50"/>
    <p:sldId id="673" r:id="rId51"/>
    <p:sldId id="751" r:id="rId52"/>
    <p:sldId id="627" r:id="rId53"/>
    <p:sldId id="628" r:id="rId54"/>
    <p:sldId id="674" r:id="rId55"/>
    <p:sldId id="630" r:id="rId56"/>
    <p:sldId id="773" r:id="rId57"/>
    <p:sldId id="774" r:id="rId58"/>
    <p:sldId id="775" r:id="rId59"/>
    <p:sldId id="776" r:id="rId60"/>
    <p:sldId id="764" r:id="rId61"/>
    <p:sldId id="765" r:id="rId62"/>
    <p:sldId id="769" r:id="rId63"/>
    <p:sldId id="766" r:id="rId64"/>
    <p:sldId id="767" r:id="rId65"/>
    <p:sldId id="772" r:id="rId66"/>
    <p:sldId id="498" r:id="rId67"/>
    <p:sldId id="779" r:id="rId68"/>
    <p:sldId id="780" r:id="rId69"/>
    <p:sldId id="781" r:id="rId70"/>
    <p:sldId id="783" r:id="rId71"/>
    <p:sldId id="784" r:id="rId72"/>
    <p:sldId id="785" r:id="rId73"/>
    <p:sldId id="786" r:id="rId74"/>
    <p:sldId id="787" r:id="rId75"/>
    <p:sldId id="791" r:id="rId76"/>
    <p:sldId id="792" r:id="rId77"/>
    <p:sldId id="795" r:id="rId78"/>
    <p:sldId id="793" r:id="rId79"/>
    <p:sldId id="794" r:id="rId80"/>
    <p:sldId id="782" r:id="rId81"/>
    <p:sldId id="778" r:id="rId82"/>
    <p:sldId id="771" r:id="rId83"/>
    <p:sldId id="788" r:id="rId84"/>
    <p:sldId id="789" r:id="rId85"/>
    <p:sldId id="790" r:id="rId86"/>
    <p:sldId id="777" r:id="rId87"/>
    <p:sldId id="677" r:id="rId88"/>
    <p:sldId id="678" r:id="rId89"/>
    <p:sldId id="499" r:id="rId90"/>
    <p:sldId id="501" r:id="rId91"/>
    <p:sldId id="502" r:id="rId92"/>
    <p:sldId id="671" r:id="rId93"/>
    <p:sldId id="719" r:id="rId94"/>
    <p:sldId id="720" r:id="rId95"/>
    <p:sldId id="721" r:id="rId96"/>
    <p:sldId id="503" r:id="rId97"/>
    <p:sldId id="759" r:id="rId98"/>
    <p:sldId id="760" r:id="rId99"/>
    <p:sldId id="763" r:id="rId100"/>
    <p:sldId id="635" r:id="rId101"/>
    <p:sldId id="532" r:id="rId102"/>
    <p:sldId id="762" r:id="rId103"/>
    <p:sldId id="718" r:id="rId104"/>
    <p:sldId id="716" r:id="rId105"/>
    <p:sldId id="731" r:id="rId106"/>
    <p:sldId id="732" r:id="rId107"/>
    <p:sldId id="733" r:id="rId108"/>
    <p:sldId id="734" r:id="rId109"/>
    <p:sldId id="735" r:id="rId110"/>
    <p:sldId id="736" r:id="rId111"/>
    <p:sldId id="737" r:id="rId112"/>
    <p:sldId id="738" r:id="rId113"/>
    <p:sldId id="739" r:id="rId114"/>
    <p:sldId id="740" r:id="rId115"/>
    <p:sldId id="717" r:id="rId116"/>
    <p:sldId id="742" r:id="rId117"/>
    <p:sldId id="554" r:id="rId118"/>
    <p:sldId id="555" r:id="rId119"/>
    <p:sldId id="768" r:id="rId120"/>
  </p:sldIdLst>
  <p:sldSz cx="9144000" cy="6858000" type="screen4x3"/>
  <p:notesSz cx="6858000" cy="9144000"/>
  <p:custDataLst>
    <p:tags r:id="rId1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CDC"/>
    <a:srgbClr val="FFFF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98" autoAdjust="0"/>
    <p:restoredTop sz="89293" autoAdjust="0"/>
  </p:normalViewPr>
  <p:slideViewPr>
    <p:cSldViewPr>
      <p:cViewPr varScale="1">
        <p:scale>
          <a:sx n="70" d="100"/>
          <a:sy n="70" d="100"/>
        </p:scale>
        <p:origin x="942"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slide" Target="slides/slide106.xml"/><Relationship Id="rId118" Type="http://schemas.openxmlformats.org/officeDocument/2006/relationships/slide" Target="slides/slide111.xml"/><Relationship Id="rId12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0D83D6-BC8D-4DF2-B085-69437481D5ED}" type="datetimeFigureOut">
              <a:rPr lang="en-US" smtClean="0"/>
              <a:pPr/>
              <a:t>7/1/2013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FE2EF6-2C29-45ED-84E7-564F5EB11090}" type="slidenum">
              <a:rPr lang="en-US" smtClean="0"/>
              <a:pPr/>
              <a:t>‹#›</a:t>
            </a:fld>
            <a:endParaRPr lang="en-US"/>
          </a:p>
        </p:txBody>
      </p:sp>
    </p:spTree>
    <p:extLst>
      <p:ext uri="{BB962C8B-B14F-4D97-AF65-F5344CB8AC3E}">
        <p14:creationId xmlns:p14="http://schemas.microsoft.com/office/powerpoint/2010/main" val="311357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916149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52</a:t>
            </a:fld>
            <a:endParaRPr lang="en-US"/>
          </a:p>
        </p:txBody>
      </p:sp>
    </p:spTree>
    <p:extLst>
      <p:ext uri="{BB962C8B-B14F-4D97-AF65-F5344CB8AC3E}">
        <p14:creationId xmlns:p14="http://schemas.microsoft.com/office/powerpoint/2010/main" val="1466157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58</a:t>
            </a:fld>
            <a:endParaRPr lang="en-US"/>
          </a:p>
        </p:txBody>
      </p:sp>
    </p:spTree>
    <p:extLst>
      <p:ext uri="{BB962C8B-B14F-4D97-AF65-F5344CB8AC3E}">
        <p14:creationId xmlns:p14="http://schemas.microsoft.com/office/powerpoint/2010/main" val="166285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060B7-20EA-493E-8A57-6060AE47ED35}" type="slidenum">
              <a:rPr lang="en-US" smtClean="0"/>
              <a:t>59</a:t>
            </a:fld>
            <a:endParaRPr lang="en-US"/>
          </a:p>
        </p:txBody>
      </p:sp>
    </p:spTree>
    <p:extLst>
      <p:ext uri="{BB962C8B-B14F-4D97-AF65-F5344CB8AC3E}">
        <p14:creationId xmlns:p14="http://schemas.microsoft.com/office/powerpoint/2010/main" val="485696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63</a:t>
            </a:fld>
            <a:endParaRPr lang="en-US"/>
          </a:p>
        </p:txBody>
      </p:sp>
    </p:spTree>
    <p:extLst>
      <p:ext uri="{BB962C8B-B14F-4D97-AF65-F5344CB8AC3E}">
        <p14:creationId xmlns:p14="http://schemas.microsoft.com/office/powerpoint/2010/main" val="477992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9800AD-E974-49D9-8739-6CFB9E9858CB}" type="slidenum">
              <a:rPr lang="en-US" smtClean="0"/>
              <a:t>75</a:t>
            </a:fld>
            <a:endParaRPr lang="en-US"/>
          </a:p>
        </p:txBody>
      </p:sp>
    </p:spTree>
    <p:extLst>
      <p:ext uri="{BB962C8B-B14F-4D97-AF65-F5344CB8AC3E}">
        <p14:creationId xmlns:p14="http://schemas.microsoft.com/office/powerpoint/2010/main" val="3108987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82</a:t>
            </a:fld>
            <a:endParaRPr lang="en-US"/>
          </a:p>
        </p:txBody>
      </p:sp>
    </p:spTree>
    <p:extLst>
      <p:ext uri="{BB962C8B-B14F-4D97-AF65-F5344CB8AC3E}">
        <p14:creationId xmlns:p14="http://schemas.microsoft.com/office/powerpoint/2010/main" val="2882784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1935489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2532965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375784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4141406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2</a:t>
            </a:fld>
            <a:endParaRPr lang="en-US"/>
          </a:p>
        </p:txBody>
      </p:sp>
    </p:spTree>
    <p:extLst>
      <p:ext uri="{BB962C8B-B14F-4D97-AF65-F5344CB8AC3E}">
        <p14:creationId xmlns:p14="http://schemas.microsoft.com/office/powerpoint/2010/main" val="1552906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95</a:t>
            </a:fld>
            <a:endParaRPr lang="en-US"/>
          </a:p>
        </p:txBody>
      </p:sp>
    </p:spTree>
    <p:extLst>
      <p:ext uri="{BB962C8B-B14F-4D97-AF65-F5344CB8AC3E}">
        <p14:creationId xmlns:p14="http://schemas.microsoft.com/office/powerpoint/2010/main" val="3521869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103</a:t>
            </a:fld>
            <a:endParaRPr lang="en-US"/>
          </a:p>
        </p:txBody>
      </p:sp>
    </p:spTree>
    <p:extLst>
      <p:ext uri="{BB962C8B-B14F-4D97-AF65-F5344CB8AC3E}">
        <p14:creationId xmlns:p14="http://schemas.microsoft.com/office/powerpoint/2010/main" val="3326533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108</a:t>
            </a:fld>
            <a:endParaRPr lang="en-US"/>
          </a:p>
        </p:txBody>
      </p:sp>
    </p:spTree>
    <p:extLst>
      <p:ext uri="{BB962C8B-B14F-4D97-AF65-F5344CB8AC3E}">
        <p14:creationId xmlns:p14="http://schemas.microsoft.com/office/powerpoint/2010/main" val="2005765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110</a:t>
            </a:fld>
            <a:endParaRPr lang="en-US"/>
          </a:p>
        </p:txBody>
      </p:sp>
    </p:spTree>
    <p:extLst>
      <p:ext uri="{BB962C8B-B14F-4D97-AF65-F5344CB8AC3E}">
        <p14:creationId xmlns:p14="http://schemas.microsoft.com/office/powerpoint/2010/main" val="3350751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2EC38D-76F9-4D02-B218-3C9CB0039E20}" type="slidenum">
              <a:rPr lang="en-US" smtClean="0"/>
              <a:pPr/>
              <a:t>3</a:t>
            </a:fld>
            <a:endParaRPr lang="en-US"/>
          </a:p>
        </p:txBody>
      </p:sp>
    </p:spTree>
    <p:extLst>
      <p:ext uri="{BB962C8B-B14F-4D97-AF65-F5344CB8AC3E}">
        <p14:creationId xmlns:p14="http://schemas.microsoft.com/office/powerpoint/2010/main" val="3445644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4</a:t>
            </a:fld>
            <a:endParaRPr lang="en-US"/>
          </a:p>
        </p:txBody>
      </p:sp>
    </p:spTree>
    <p:extLst>
      <p:ext uri="{BB962C8B-B14F-4D97-AF65-F5344CB8AC3E}">
        <p14:creationId xmlns:p14="http://schemas.microsoft.com/office/powerpoint/2010/main" val="1195905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5</a:t>
            </a:fld>
            <a:endParaRPr lang="en-US"/>
          </a:p>
        </p:txBody>
      </p:sp>
    </p:spTree>
    <p:extLst>
      <p:ext uri="{BB962C8B-B14F-4D97-AF65-F5344CB8AC3E}">
        <p14:creationId xmlns:p14="http://schemas.microsoft.com/office/powerpoint/2010/main" val="635243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825511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864EA0-24F3-4422-8146-BED3895E0698}" type="slidenum">
              <a:rPr lang="en-US" smtClean="0"/>
              <a:t>19</a:t>
            </a:fld>
            <a:endParaRPr lang="en-US"/>
          </a:p>
        </p:txBody>
      </p:sp>
    </p:spTree>
    <p:extLst>
      <p:ext uri="{BB962C8B-B14F-4D97-AF65-F5344CB8AC3E}">
        <p14:creationId xmlns:p14="http://schemas.microsoft.com/office/powerpoint/2010/main" val="2775656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73157A-BD35-40E5-B22B-0F07E0B9A47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229213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387BFC-7041-4634-9E26-7C9D7A5F60C5}"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0918229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0C960C-6805-4193-8999-8626886B029B}" type="datetime1">
              <a:rPr lang="en-US"/>
              <a:pPr/>
              <a:t>7/1/2013</a:t>
            </a:fld>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249734860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7735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391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147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584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399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395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572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867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319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991416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ECBCD8-8123-4A28-8ED7-5C8069706EB7}" type="datetime1">
              <a:rPr lang="en-US"/>
              <a:pPr/>
              <a:t>7/1/2013</a:t>
            </a:fld>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249828901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929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490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022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7/1/2013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891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7/1/2013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2506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7/1/2013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647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7/1/2013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3558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7/1/2013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710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7/1/2013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132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226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5D04E1-C7DF-4791-A59D-75E2636CF366}" type="datetime1">
              <a:rPr lang="en-US"/>
              <a:pPr/>
              <a:t>7/1/2013</a:t>
            </a:fld>
            <a:endParaRPr lang="en-US"/>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138349798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0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F29BCC-A04B-4FF0-986C-80A340F691F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00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F29BCC-A04B-4FF0-986C-80A340F691F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667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F29BCC-A04B-4FF0-986C-80A340F691F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5603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F29BCC-A04B-4FF0-986C-80A340F691F8}" type="datetimeFigureOut">
              <a:rPr lang="en-US" smtClean="0">
                <a:solidFill>
                  <a:prstClr val="black">
                    <a:tint val="75000"/>
                  </a:prstClr>
                </a:solidFill>
              </a:rPr>
              <a:pPr/>
              <a:t>7/1/2013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219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F29BCC-A04B-4FF0-986C-80A340F691F8}" type="datetimeFigureOut">
              <a:rPr lang="en-US" smtClean="0">
                <a:solidFill>
                  <a:prstClr val="black">
                    <a:tint val="75000"/>
                  </a:prstClr>
                </a:solidFill>
              </a:rPr>
              <a:pPr/>
              <a:t>7/1/2013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8426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F29BCC-A04B-4FF0-986C-80A340F691F8}" type="datetimeFigureOut">
              <a:rPr lang="en-US" smtClean="0">
                <a:solidFill>
                  <a:prstClr val="black">
                    <a:tint val="75000"/>
                  </a:prstClr>
                </a:solidFill>
              </a:rPr>
              <a:pPr/>
              <a:t>7/1/2013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6902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F29BCC-A04B-4FF0-986C-80A340F691F8}" type="datetimeFigureOut">
              <a:rPr lang="en-US" smtClean="0">
                <a:solidFill>
                  <a:prstClr val="black">
                    <a:tint val="75000"/>
                  </a:prstClr>
                </a:solidFill>
              </a:rPr>
              <a:pPr/>
              <a:t>7/1/2013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80785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29BCC-A04B-4FF0-986C-80A340F691F8}" type="datetimeFigureOut">
              <a:rPr lang="en-US" smtClean="0">
                <a:solidFill>
                  <a:prstClr val="black">
                    <a:tint val="75000"/>
                  </a:prstClr>
                </a:solidFill>
              </a:rPr>
              <a:pPr/>
              <a:t>7/1/2013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936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29BCC-A04B-4FF0-986C-80A340F691F8}" type="datetimeFigureOut">
              <a:rPr lang="en-US" smtClean="0">
                <a:solidFill>
                  <a:prstClr val="black">
                    <a:tint val="75000"/>
                  </a:prstClr>
                </a:solidFill>
              </a:rPr>
              <a:pPr/>
              <a:t>7/1/2013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60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1685CBD-A47F-45DF-A496-568E8394BBBE}" type="datetime1">
              <a:rPr lang="en-US"/>
              <a:pPr/>
              <a:t>7/1/2013</a:t>
            </a:fld>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192520493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F29BCC-A04B-4FF0-986C-80A340F691F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020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F29BCC-A04B-4FF0-986C-80A340F691F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653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934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2389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3378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2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0474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3283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3434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121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1AF6515-ABF6-4FAD-83D6-8E90C2A18B59}" type="datetime1">
              <a:rPr lang="en-US"/>
              <a:pPr/>
              <a:t>7/1/2013</a:t>
            </a:fld>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60063620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21511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0865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4449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2971800"/>
            <a:ext cx="9144000" cy="3886200"/>
          </a:xfrm>
          <a:prstGeom prst="rect">
            <a:avLst/>
          </a:prstGeom>
          <a:gradFill rotWithShape="0">
            <a:gsLst>
              <a:gs pos="0">
                <a:srgbClr val="E6E6E6"/>
              </a:gs>
              <a:gs pos="100000">
                <a:schemeClr val="bg1"/>
              </a:gs>
            </a:gsLst>
            <a:lin ang="5400000" scaled="1"/>
          </a:gradFill>
          <a:ln w="22225">
            <a:noFill/>
            <a:miter lim="800000"/>
            <a:headEnd/>
            <a:tailEnd/>
          </a:ln>
          <a:effectLst/>
        </p:spPr>
        <p:txBody>
          <a:bodyPr wrap="none" lIns="0" tIns="0" rIns="0" bIns="0" anchor="ctr"/>
          <a:lstStyle/>
          <a:p>
            <a:pPr algn="ctr" eaLnBrk="0" fontAlgn="base" hangingPunct="0">
              <a:spcBef>
                <a:spcPct val="0"/>
              </a:spcBef>
              <a:spcAft>
                <a:spcPct val="0"/>
              </a:spcAft>
              <a:defRPr/>
            </a:pPr>
            <a:endParaRPr lang="en-US" sz="1000">
              <a:solidFill>
                <a:srgbClr val="000000"/>
              </a:solidFill>
            </a:endParaRPr>
          </a:p>
        </p:txBody>
      </p:sp>
      <p:sp>
        <p:nvSpPr>
          <p:cNvPr id="5" name="Rectangle 27"/>
          <p:cNvSpPr>
            <a:spLocks noChangeArrowheads="1"/>
          </p:cNvSpPr>
          <p:nvPr/>
        </p:nvSpPr>
        <p:spPr bwMode="auto">
          <a:xfrm>
            <a:off x="0" y="923925"/>
            <a:ext cx="9144000" cy="152400"/>
          </a:xfrm>
          <a:prstGeom prst="rect">
            <a:avLst/>
          </a:prstGeom>
          <a:gradFill rotWithShape="0">
            <a:gsLst>
              <a:gs pos="0">
                <a:schemeClr val="tx1"/>
              </a:gs>
              <a:gs pos="100000">
                <a:schemeClr val="bg1">
                  <a:alpha val="0"/>
                </a:schemeClr>
              </a:gs>
            </a:gsLst>
            <a:lin ang="5400000" scaled="1"/>
          </a:gradFill>
          <a:ln w="22225">
            <a:noFill/>
            <a:miter lim="800000"/>
            <a:headEnd/>
            <a:tailEnd/>
          </a:ln>
          <a:effectLst/>
        </p:spPr>
        <p:txBody>
          <a:bodyPr wrap="none" lIns="0" tIns="0" rIns="0" bIns="0" anchor="ctr"/>
          <a:lstStyle/>
          <a:p>
            <a:pPr eaLnBrk="0" fontAlgn="base" hangingPunct="0">
              <a:spcBef>
                <a:spcPct val="0"/>
              </a:spcBef>
              <a:spcAft>
                <a:spcPct val="0"/>
              </a:spcAft>
              <a:buFontTx/>
              <a:buChar char="•"/>
              <a:defRPr/>
            </a:pPr>
            <a:endParaRPr lang="en-US" sz="1200">
              <a:solidFill>
                <a:srgbClr val="000000"/>
              </a:solidFill>
            </a:endParaRPr>
          </a:p>
        </p:txBody>
      </p:sp>
      <p:sp>
        <p:nvSpPr>
          <p:cNvPr id="6" name="Rectangle 23"/>
          <p:cNvSpPr>
            <a:spLocks noChangeArrowheads="1"/>
          </p:cNvSpPr>
          <p:nvPr/>
        </p:nvSpPr>
        <p:spPr bwMode="auto">
          <a:xfrm>
            <a:off x="0" y="0"/>
            <a:ext cx="9144000" cy="928688"/>
          </a:xfrm>
          <a:prstGeom prst="rect">
            <a:avLst/>
          </a:prstGeom>
          <a:solidFill>
            <a:srgbClr val="581E79"/>
          </a:solidFill>
          <a:ln w="22225">
            <a:noFill/>
            <a:miter lim="800000"/>
            <a:headEnd/>
            <a:tailEnd/>
          </a:ln>
          <a:effectLst/>
        </p:spPr>
        <p:txBody>
          <a:bodyPr wrap="none" lIns="0" tIns="0" rIns="0" bIns="0" anchor="ctr"/>
          <a:lstStyle/>
          <a:p>
            <a:pPr algn="ctr" eaLnBrk="0" fontAlgn="base" hangingPunct="0">
              <a:spcBef>
                <a:spcPct val="0"/>
              </a:spcBef>
              <a:spcAft>
                <a:spcPct val="0"/>
              </a:spcAft>
              <a:defRPr/>
            </a:pPr>
            <a:endParaRPr lang="en-US" sz="1000">
              <a:solidFill>
                <a:srgbClr val="000000"/>
              </a:solidFill>
            </a:endParaRPr>
          </a:p>
        </p:txBody>
      </p:sp>
      <p:sp>
        <p:nvSpPr>
          <p:cNvPr id="7" name="Rectangle 11"/>
          <p:cNvSpPr>
            <a:spLocks noChangeArrowheads="1"/>
          </p:cNvSpPr>
          <p:nvPr userDrawn="1"/>
        </p:nvSpPr>
        <p:spPr bwMode="auto">
          <a:xfrm>
            <a:off x="0" y="0"/>
            <a:ext cx="9144000" cy="2971800"/>
          </a:xfrm>
          <a:prstGeom prst="rect">
            <a:avLst/>
          </a:prstGeom>
          <a:gradFill rotWithShape="0">
            <a:gsLst>
              <a:gs pos="0">
                <a:srgbClr val="E6E6E6"/>
              </a:gs>
              <a:gs pos="100000">
                <a:schemeClr val="bg1"/>
              </a:gs>
            </a:gsLst>
            <a:lin ang="5400000" scaled="1"/>
          </a:gradFill>
          <a:ln w="22225">
            <a:noFill/>
            <a:miter lim="800000"/>
            <a:headEnd/>
            <a:tailEnd/>
          </a:ln>
          <a:effectLst/>
        </p:spPr>
        <p:txBody>
          <a:bodyPr wrap="none" lIns="0" tIns="0" rIns="0" bIns="0" anchor="ctr"/>
          <a:lstStyle/>
          <a:p>
            <a:pPr eaLnBrk="0" fontAlgn="base" hangingPunct="0">
              <a:spcBef>
                <a:spcPct val="0"/>
              </a:spcBef>
              <a:spcAft>
                <a:spcPct val="0"/>
              </a:spcAft>
              <a:buFontTx/>
              <a:buChar char="•"/>
              <a:defRPr/>
            </a:pPr>
            <a:endParaRPr lang="en-US" sz="1200">
              <a:solidFill>
                <a:srgbClr val="000000"/>
              </a:solidFill>
            </a:endParaRPr>
          </a:p>
        </p:txBody>
      </p:sp>
      <p:pic>
        <p:nvPicPr>
          <p:cNvPr id="8" name="Picture 9" descr="Big Y!"/>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6800" y="1905000"/>
            <a:ext cx="25781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Rectangle 2"/>
          <p:cNvSpPr>
            <a:spLocks noGrp="1" noChangeArrowheads="1"/>
          </p:cNvSpPr>
          <p:nvPr>
            <p:ph type="ctrTitle"/>
          </p:nvPr>
        </p:nvSpPr>
        <p:spPr>
          <a:xfrm>
            <a:off x="771525" y="2970213"/>
            <a:ext cx="7772400" cy="1743075"/>
          </a:xfrm>
          <a:noFill/>
        </p:spPr>
        <p:txBody>
          <a:bodyPr/>
          <a:lstStyle>
            <a:lvl1pPr algn="r">
              <a:defRPr smtClean="0">
                <a:solidFill>
                  <a:schemeClr val="tx1"/>
                </a:solidFill>
              </a:defRPr>
            </a:lvl1pPr>
          </a:lstStyle>
          <a:p>
            <a:r>
              <a:rPr lang="en-US" smtClean="0"/>
              <a:t>Click to edit Master title style</a:t>
            </a:r>
          </a:p>
        </p:txBody>
      </p:sp>
      <p:sp>
        <p:nvSpPr>
          <p:cNvPr id="90118" name="Rectangle 3"/>
          <p:cNvSpPr>
            <a:spLocks noGrp="1" noChangeArrowheads="1"/>
          </p:cNvSpPr>
          <p:nvPr>
            <p:ph type="subTitle" idx="1"/>
          </p:nvPr>
        </p:nvSpPr>
        <p:spPr>
          <a:xfrm>
            <a:off x="1398588" y="5195888"/>
            <a:ext cx="7150100" cy="1001712"/>
          </a:xfrm>
        </p:spPr>
        <p:txBody>
          <a:bodyPr/>
          <a:lstStyle>
            <a:lvl1pPr marL="0" indent="0" algn="r">
              <a:buFontTx/>
              <a:buNone/>
              <a:defRPr smtClean="0"/>
            </a:lvl1pPr>
          </a:lstStyle>
          <a:p>
            <a:r>
              <a:rPr lang="en-US" smtClean="0"/>
              <a:t>Click to edit Master subtitle style</a:t>
            </a:r>
          </a:p>
        </p:txBody>
      </p:sp>
    </p:spTree>
    <p:extLst>
      <p:ext uri="{BB962C8B-B14F-4D97-AF65-F5344CB8AC3E}">
        <p14:creationId xmlns:p14="http://schemas.microsoft.com/office/powerpoint/2010/main" val="351463876"/>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72853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695799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9275" y="1220788"/>
            <a:ext cx="3954463" cy="4865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6138" y="1220788"/>
            <a:ext cx="3954462" cy="4865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3097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99111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155988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373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FEA99E-1D6C-4338-9DDB-D6B1D25076BB}" type="datetime1">
              <a:rPr lang="en-US"/>
              <a:pPr/>
              <a:t>7/1/2013</a:t>
            </a:fld>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359924025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826535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627585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9321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84138"/>
            <a:ext cx="2228850" cy="60023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84138"/>
            <a:ext cx="6534150" cy="60023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47260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84138"/>
            <a:ext cx="8915400" cy="9064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49275" y="1220788"/>
            <a:ext cx="8061325" cy="4865687"/>
          </a:xfrm>
        </p:spPr>
        <p:txBody>
          <a:bodyPr/>
          <a:lstStyle/>
          <a:p>
            <a:pPr lvl="0"/>
            <a:endParaRPr lang="en-US" noProof="0" smtClean="0"/>
          </a:p>
        </p:txBody>
      </p:sp>
    </p:spTree>
    <p:extLst>
      <p:ext uri="{BB962C8B-B14F-4D97-AF65-F5344CB8AC3E}">
        <p14:creationId xmlns:p14="http://schemas.microsoft.com/office/powerpoint/2010/main" val="42825299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2017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4267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8784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6970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936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D6C439-BF23-4C00-A9EF-F430A02737C4}" type="datetime1">
              <a:rPr lang="en-US"/>
              <a:pPr/>
              <a:t>7/1/2013</a:t>
            </a:fld>
            <a:endParaRPr lang="en-US"/>
          </a:p>
        </p:txBody>
      </p:sp>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1941510812"/>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980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0264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1745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8827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2245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1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71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4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portal.futuregrid.org/" TargetMode="Externa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4.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337D7BBC-53A7-495F-9E9A-078AED3FDFDE}" type="datetime1">
              <a:rPr lang="en-US" smtClean="0">
                <a:ea typeface="ＭＳ Ｐゴシック" pitchFamily="34" charset="-128"/>
              </a:rPr>
              <a:pPr defTabSz="457200" fontAlgn="base">
                <a:spcBef>
                  <a:spcPct val="0"/>
                </a:spcBef>
                <a:spcAft>
                  <a:spcPct val="0"/>
                </a:spcAft>
              </a:pPr>
              <a:t>7/1/2013</a:t>
            </a:fld>
            <a:endParaRPr lang="en-US" smtClean="0">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pic>
        <p:nvPicPr>
          <p:cNvPr id="1031" name="Picture 6" descr="pixture_reloaded_logo.png"/>
          <p:cNvPicPr>
            <a:picLocks noChangeAspect="1"/>
          </p:cNvPicPr>
          <p:nvPr/>
        </p:nvPicPr>
        <p:blipFill>
          <a:blip r:embed="rId10" cstate="print"/>
          <a:srcRect/>
          <a:stretch>
            <a:fillRect/>
          </a:stretch>
        </p:blipFill>
        <p:spPr bwMode="auto">
          <a:xfrm>
            <a:off x="3209925" y="6278563"/>
            <a:ext cx="738188" cy="501650"/>
          </a:xfrm>
          <a:prstGeom prst="rect">
            <a:avLst/>
          </a:prstGeom>
          <a:noFill/>
          <a:ln w="9525">
            <a:noFill/>
            <a:miter lim="800000"/>
            <a:headEnd/>
            <a:tailEnd/>
          </a:ln>
        </p:spPr>
      </p:pic>
      <p:sp>
        <p:nvSpPr>
          <p:cNvPr id="10" name="Footer Placeholder 3"/>
          <p:cNvSpPr>
            <a:spLocks noGrp="1"/>
          </p:cNvSpPr>
          <p:nvPr/>
        </p:nvSpPr>
        <p:spPr bwMode="auto">
          <a:xfrm>
            <a:off x="3142343" y="6324600"/>
            <a:ext cx="3334657"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100" kern="1200" dirty="0" smtClean="0">
                <a:solidFill>
                  <a:srgbClr val="898989"/>
                </a:solidFill>
                <a:latin typeface="Calibri" charset="0"/>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1"/>
              </a:rPr>
              <a:t>https://portal.futuregrid.org </a:t>
            </a:r>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146455705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83454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userDrawn="1"/>
        </p:nvPicPr>
        <p:blipFill>
          <a:blip r:embed="rId13" cstate="print"/>
          <a:stretch>
            <a:fillRect/>
          </a:stretch>
        </p:blipFill>
        <p:spPr>
          <a:xfrm>
            <a:off x="0" y="0"/>
            <a:ext cx="1600200" cy="1540764"/>
          </a:xfrm>
          <a:prstGeom prst="rect">
            <a:avLst/>
          </a:prstGeom>
        </p:spPr>
      </p:pic>
    </p:spTree>
    <p:extLst>
      <p:ext uri="{BB962C8B-B14F-4D97-AF65-F5344CB8AC3E}">
        <p14:creationId xmlns:p14="http://schemas.microsoft.com/office/powerpoint/2010/main" val="399108908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29BCC-A04B-4FF0-986C-80A340F691F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82678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85967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1" name="Rectangle 27"/>
          <p:cNvSpPr>
            <a:spLocks noChangeArrowheads="1"/>
          </p:cNvSpPr>
          <p:nvPr/>
        </p:nvSpPr>
        <p:spPr bwMode="auto">
          <a:xfrm>
            <a:off x="0" y="923925"/>
            <a:ext cx="9144000" cy="152400"/>
          </a:xfrm>
          <a:prstGeom prst="rect">
            <a:avLst/>
          </a:prstGeom>
          <a:gradFill rotWithShape="0">
            <a:gsLst>
              <a:gs pos="0">
                <a:schemeClr val="tx1"/>
              </a:gs>
              <a:gs pos="100000">
                <a:schemeClr val="bg1">
                  <a:alpha val="0"/>
                </a:schemeClr>
              </a:gs>
            </a:gsLst>
            <a:lin ang="5400000" scaled="1"/>
          </a:gradFill>
          <a:ln w="22225">
            <a:noFill/>
            <a:miter lim="800000"/>
            <a:headEnd/>
            <a:tailEnd/>
          </a:ln>
          <a:effectLst/>
        </p:spPr>
        <p:txBody>
          <a:bodyPr wrap="none" lIns="0" tIns="0" rIns="0" bIns="0" anchor="ctr"/>
          <a:lstStyle/>
          <a:p>
            <a:pPr eaLnBrk="0" fontAlgn="base" hangingPunct="0">
              <a:spcBef>
                <a:spcPct val="0"/>
              </a:spcBef>
              <a:spcAft>
                <a:spcPct val="0"/>
              </a:spcAft>
              <a:buFontTx/>
              <a:buChar char="•"/>
              <a:defRPr/>
            </a:pPr>
            <a:endParaRPr lang="en-US" sz="1200">
              <a:solidFill>
                <a:srgbClr val="000000"/>
              </a:solidFill>
            </a:endParaRPr>
          </a:p>
        </p:txBody>
      </p:sp>
      <p:sp>
        <p:nvSpPr>
          <p:cNvPr id="1047" name="Rectangle 23"/>
          <p:cNvSpPr>
            <a:spLocks noChangeArrowheads="1"/>
          </p:cNvSpPr>
          <p:nvPr/>
        </p:nvSpPr>
        <p:spPr bwMode="auto">
          <a:xfrm>
            <a:off x="0" y="0"/>
            <a:ext cx="9144000" cy="928688"/>
          </a:xfrm>
          <a:prstGeom prst="rect">
            <a:avLst/>
          </a:prstGeom>
          <a:solidFill>
            <a:srgbClr val="581E79"/>
          </a:solidFill>
          <a:ln w="22225">
            <a:noFill/>
            <a:miter lim="800000"/>
            <a:headEnd/>
            <a:tailEnd/>
          </a:ln>
          <a:effectLst/>
        </p:spPr>
        <p:txBody>
          <a:bodyPr wrap="none" lIns="0" tIns="0" rIns="0" bIns="0" anchor="ctr"/>
          <a:lstStyle/>
          <a:p>
            <a:pPr algn="ctr" eaLnBrk="0" fontAlgn="base" hangingPunct="0">
              <a:spcBef>
                <a:spcPct val="0"/>
              </a:spcBef>
              <a:spcAft>
                <a:spcPct val="0"/>
              </a:spcAft>
              <a:defRPr/>
            </a:pPr>
            <a:endParaRPr lang="en-US" sz="1000">
              <a:solidFill>
                <a:srgbClr val="000000"/>
              </a:solidFill>
            </a:endParaRPr>
          </a:p>
        </p:txBody>
      </p:sp>
      <p:sp>
        <p:nvSpPr>
          <p:cNvPr id="1049" name="Rectangle 25"/>
          <p:cNvSpPr>
            <a:spLocks noChangeArrowheads="1"/>
          </p:cNvSpPr>
          <p:nvPr/>
        </p:nvSpPr>
        <p:spPr bwMode="auto">
          <a:xfrm>
            <a:off x="0" y="6575425"/>
            <a:ext cx="9144000" cy="282575"/>
          </a:xfrm>
          <a:prstGeom prst="rect">
            <a:avLst/>
          </a:prstGeom>
          <a:gradFill rotWithShape="0">
            <a:gsLst>
              <a:gs pos="0">
                <a:srgbClr val="E6E6E6"/>
              </a:gs>
              <a:gs pos="100000">
                <a:schemeClr val="bg1"/>
              </a:gs>
            </a:gsLst>
            <a:lin ang="5400000" scaled="1"/>
          </a:gradFill>
          <a:ln w="22225">
            <a:noFill/>
            <a:miter lim="800000"/>
            <a:headEnd/>
            <a:tailEnd/>
          </a:ln>
          <a:effectLst/>
        </p:spPr>
        <p:txBody>
          <a:bodyPr wrap="none" lIns="0" tIns="0" rIns="0" bIns="0" anchor="ctr"/>
          <a:lstStyle/>
          <a:p>
            <a:pPr eaLnBrk="0" fontAlgn="base" hangingPunct="0">
              <a:spcBef>
                <a:spcPct val="0"/>
              </a:spcBef>
              <a:spcAft>
                <a:spcPct val="0"/>
              </a:spcAft>
              <a:buFontTx/>
              <a:buChar char="•"/>
              <a:defRPr/>
            </a:pPr>
            <a:endParaRPr lang="en-US" sz="1200">
              <a:solidFill>
                <a:srgbClr val="000000"/>
              </a:solidFill>
            </a:endParaRPr>
          </a:p>
        </p:txBody>
      </p:sp>
      <p:sp>
        <p:nvSpPr>
          <p:cNvPr id="1029" name="Rectangle 2"/>
          <p:cNvSpPr>
            <a:spLocks noGrp="1" noChangeArrowheads="1"/>
          </p:cNvSpPr>
          <p:nvPr>
            <p:ph type="title"/>
          </p:nvPr>
        </p:nvSpPr>
        <p:spPr bwMode="auto">
          <a:xfrm>
            <a:off x="274638" y="84138"/>
            <a:ext cx="8716962" cy="752475"/>
          </a:xfrm>
          <a:prstGeom prst="rect">
            <a:avLst/>
          </a:prstGeom>
          <a:solidFill>
            <a:srgbClr val="581E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0" name="Rectangle 3"/>
          <p:cNvSpPr>
            <a:spLocks noGrp="1" noChangeArrowheads="1"/>
          </p:cNvSpPr>
          <p:nvPr>
            <p:ph type="body" idx="1"/>
          </p:nvPr>
        </p:nvSpPr>
        <p:spPr bwMode="auto">
          <a:xfrm>
            <a:off x="373063" y="1220788"/>
            <a:ext cx="848995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5" name="Rectangle 31"/>
          <p:cNvSpPr>
            <a:spLocks noChangeArrowheads="1"/>
          </p:cNvSpPr>
          <p:nvPr/>
        </p:nvSpPr>
        <p:spPr bwMode="auto">
          <a:xfrm>
            <a:off x="8405813" y="6662738"/>
            <a:ext cx="441325" cy="195262"/>
          </a:xfrm>
          <a:prstGeom prst="rect">
            <a:avLst/>
          </a:prstGeom>
          <a:noFill/>
          <a:ln w="9525">
            <a:noFill/>
            <a:miter lim="800000"/>
            <a:headEnd/>
            <a:tailEnd/>
          </a:ln>
          <a:effectLst/>
        </p:spPr>
        <p:txBody>
          <a:bodyPr anchor="b"/>
          <a:lstStyle/>
          <a:p>
            <a:pPr eaLnBrk="0" fontAlgn="base" hangingPunct="0">
              <a:spcBef>
                <a:spcPct val="50000"/>
              </a:spcBef>
              <a:spcAft>
                <a:spcPct val="0"/>
              </a:spcAft>
              <a:defRPr/>
            </a:pPr>
            <a:fld id="{19292C28-867C-4842-BE26-E6681A76B266}" type="slidenum">
              <a:rPr lang="en-US" sz="1200" b="1">
                <a:solidFill>
                  <a:srgbClr val="000000"/>
                </a:solidFill>
              </a:rPr>
              <a:pPr eaLnBrk="0" fontAlgn="base" hangingPunct="0">
                <a:spcBef>
                  <a:spcPct val="50000"/>
                </a:spcBef>
                <a:spcAft>
                  <a:spcPct val="0"/>
                </a:spcAft>
                <a:defRPr/>
              </a:pPr>
              <a:t>‹#›</a:t>
            </a:fld>
            <a:endParaRPr lang="en-US" sz="1200" b="1">
              <a:solidFill>
                <a:srgbClr val="000000"/>
              </a:solidFill>
            </a:endParaRPr>
          </a:p>
        </p:txBody>
      </p:sp>
      <p:sp>
        <p:nvSpPr>
          <p:cNvPr id="1034" name="Text Box 10"/>
          <p:cNvSpPr txBox="1">
            <a:spLocks noChangeArrowheads="1"/>
          </p:cNvSpPr>
          <p:nvPr userDrawn="1"/>
        </p:nvSpPr>
        <p:spPr bwMode="auto">
          <a:xfrm>
            <a:off x="735013" y="6602413"/>
            <a:ext cx="3498850" cy="184150"/>
          </a:xfrm>
          <a:prstGeom prst="rect">
            <a:avLst/>
          </a:prstGeom>
          <a:noFill/>
          <a:ln w="22225">
            <a:noFill/>
            <a:miter lim="800000"/>
            <a:headEnd/>
            <a:tailEnd/>
          </a:ln>
          <a:effectLst/>
        </p:spPr>
        <p:txBody>
          <a:bodyPr lIns="0" tIns="0" rIns="0" bIns="0">
            <a:spAutoFit/>
          </a:bodyPr>
          <a:lstStyle/>
          <a:p>
            <a:pPr eaLnBrk="0" fontAlgn="base" hangingPunct="0">
              <a:spcBef>
                <a:spcPct val="0"/>
              </a:spcBef>
              <a:spcAft>
                <a:spcPct val="0"/>
              </a:spcAft>
              <a:defRPr/>
            </a:pPr>
            <a:r>
              <a:rPr lang="en-US" sz="1200" b="1" dirty="0">
                <a:solidFill>
                  <a:srgbClr val="000000"/>
                </a:solidFill>
              </a:rPr>
              <a:t>Deepak Agarwal &amp; Bee-Chung Chen @ ICML’11</a:t>
            </a:r>
          </a:p>
        </p:txBody>
      </p:sp>
      <p:pic>
        <p:nvPicPr>
          <p:cNvPr id="1033" name="Picture 9" descr="Big Y!"/>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38113" y="6394450"/>
            <a:ext cx="4651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48185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hdr="0" ftr="0" dt="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charset="0"/>
        </a:defRPr>
      </a:lvl2pPr>
      <a:lvl3pPr algn="l" rtl="0" eaLnBrk="0" fontAlgn="base" hangingPunct="0">
        <a:spcBef>
          <a:spcPct val="0"/>
        </a:spcBef>
        <a:spcAft>
          <a:spcPct val="0"/>
        </a:spcAft>
        <a:defRPr sz="2800" b="1">
          <a:solidFill>
            <a:schemeClr val="bg1"/>
          </a:solidFill>
          <a:latin typeface="Arial" charset="0"/>
        </a:defRPr>
      </a:lvl3pPr>
      <a:lvl4pPr algn="l" rtl="0" eaLnBrk="0" fontAlgn="base" hangingPunct="0">
        <a:spcBef>
          <a:spcPct val="0"/>
        </a:spcBef>
        <a:spcAft>
          <a:spcPct val="0"/>
        </a:spcAft>
        <a:defRPr sz="2800" b="1">
          <a:solidFill>
            <a:schemeClr val="bg1"/>
          </a:solidFill>
          <a:latin typeface="Arial" charset="0"/>
        </a:defRPr>
      </a:lvl4pPr>
      <a:lvl5pPr algn="l" rtl="0" eaLnBrk="0" fontAlgn="base" hangingPunct="0">
        <a:spcBef>
          <a:spcPct val="0"/>
        </a:spcBef>
        <a:spcAft>
          <a:spcPct val="0"/>
        </a:spcAft>
        <a:defRPr sz="2800" b="1">
          <a:solidFill>
            <a:schemeClr val="bg1"/>
          </a:solidFill>
          <a:latin typeface="Arial" charset="0"/>
        </a:defRPr>
      </a:lvl5pPr>
      <a:lvl6pPr marL="457200" algn="l" rtl="0" fontAlgn="base">
        <a:spcBef>
          <a:spcPct val="0"/>
        </a:spcBef>
        <a:spcAft>
          <a:spcPct val="0"/>
        </a:spcAft>
        <a:defRPr sz="2800" b="1">
          <a:solidFill>
            <a:schemeClr val="bg1"/>
          </a:solidFill>
          <a:latin typeface="Arial" charset="0"/>
        </a:defRPr>
      </a:lvl6pPr>
      <a:lvl7pPr marL="914400" algn="l" rtl="0" fontAlgn="base">
        <a:spcBef>
          <a:spcPct val="0"/>
        </a:spcBef>
        <a:spcAft>
          <a:spcPct val="0"/>
        </a:spcAft>
        <a:defRPr sz="2800" b="1">
          <a:solidFill>
            <a:schemeClr val="bg1"/>
          </a:solidFill>
          <a:latin typeface="Arial" charset="0"/>
        </a:defRPr>
      </a:lvl7pPr>
      <a:lvl8pPr marL="1371600" algn="l" rtl="0" fontAlgn="base">
        <a:spcBef>
          <a:spcPct val="0"/>
        </a:spcBef>
        <a:spcAft>
          <a:spcPct val="0"/>
        </a:spcAft>
        <a:defRPr sz="2800" b="1">
          <a:solidFill>
            <a:schemeClr val="bg1"/>
          </a:solidFill>
          <a:latin typeface="Arial" charset="0"/>
        </a:defRPr>
      </a:lvl8pPr>
      <a:lvl9pPr marL="1828800" algn="l" rtl="0" fontAlgn="base">
        <a:spcBef>
          <a:spcPct val="0"/>
        </a:spcBef>
        <a:spcAft>
          <a:spcPct val="0"/>
        </a:spcAft>
        <a:defRPr sz="2800" b="1">
          <a:solidFill>
            <a:schemeClr val="bg1"/>
          </a:solidFill>
          <a:latin typeface="Arial" charset="0"/>
        </a:defRPr>
      </a:lvl9pPr>
    </p:titleStyle>
    <p:bodyStyle>
      <a:lvl1pPr marL="342900" indent="-342900" algn="l" rtl="0" eaLnBrk="0" fontAlgn="base" hangingPunct="0">
        <a:spcBef>
          <a:spcPct val="35000"/>
        </a:spcBef>
        <a:spcAft>
          <a:spcPct val="0"/>
        </a:spcAft>
        <a:buChar char="•"/>
        <a:defRPr sz="2400">
          <a:solidFill>
            <a:schemeClr val="tx1"/>
          </a:solidFill>
          <a:latin typeface="+mn-lt"/>
          <a:ea typeface="+mn-ea"/>
          <a:cs typeface="+mn-cs"/>
        </a:defRPr>
      </a:lvl1pPr>
      <a:lvl2pPr marL="742950" indent="-285750" algn="l" rtl="0" eaLnBrk="0" fontAlgn="base" hangingPunct="0">
        <a:spcBef>
          <a:spcPct val="15000"/>
        </a:spcBef>
        <a:spcAft>
          <a:spcPct val="0"/>
        </a:spcAft>
        <a:buChar char="–"/>
        <a:defRPr sz="2000">
          <a:solidFill>
            <a:srgbClr val="511B6F"/>
          </a:solidFill>
          <a:latin typeface="+mn-lt"/>
        </a:defRPr>
      </a:lvl2pPr>
      <a:lvl3pPr marL="1143000" indent="-228600" algn="l" rtl="0" eaLnBrk="0" fontAlgn="base" hangingPunct="0">
        <a:spcBef>
          <a:spcPct val="15000"/>
        </a:spcBef>
        <a:spcAft>
          <a:spcPct val="0"/>
        </a:spcAft>
        <a:buChar char="•"/>
        <a:defRPr sz="2000">
          <a:solidFill>
            <a:schemeClr val="tx1"/>
          </a:solidFill>
          <a:latin typeface="+mn-lt"/>
        </a:defRPr>
      </a:lvl3pPr>
      <a:lvl4pPr marL="1600200" indent="-228600" algn="l" rtl="0" eaLnBrk="0" fontAlgn="base" hangingPunct="0">
        <a:spcBef>
          <a:spcPct val="15000"/>
        </a:spcBef>
        <a:spcAft>
          <a:spcPct val="0"/>
        </a:spcAft>
        <a:buChar char="–"/>
        <a:defRPr>
          <a:solidFill>
            <a:schemeClr val="tx1"/>
          </a:solidFill>
          <a:latin typeface="+mn-lt"/>
        </a:defRPr>
      </a:lvl4pPr>
      <a:lvl5pPr marL="2057400" indent="-228600" algn="l" rtl="0" eaLnBrk="0" fontAlgn="base" hangingPunct="0">
        <a:spcBef>
          <a:spcPct val="15000"/>
        </a:spcBef>
        <a:spcAft>
          <a:spcPct val="0"/>
        </a:spcAft>
        <a:buChar char="»"/>
        <a:defRPr>
          <a:solidFill>
            <a:schemeClr val="tx1"/>
          </a:solidFill>
          <a:latin typeface="+mn-lt"/>
        </a:defRPr>
      </a:lvl5pPr>
      <a:lvl6pPr marL="2514600" indent="-228600" algn="l" rtl="0" fontAlgn="base">
        <a:spcBef>
          <a:spcPct val="35000"/>
        </a:spcBef>
        <a:spcAft>
          <a:spcPct val="0"/>
        </a:spcAft>
        <a:buChar char="»"/>
        <a:defRPr sz="1400">
          <a:solidFill>
            <a:schemeClr val="tx1"/>
          </a:solidFill>
          <a:latin typeface="+mn-lt"/>
        </a:defRPr>
      </a:lvl6pPr>
      <a:lvl7pPr marL="2971800" indent="-228600" algn="l" rtl="0" fontAlgn="base">
        <a:spcBef>
          <a:spcPct val="35000"/>
        </a:spcBef>
        <a:spcAft>
          <a:spcPct val="0"/>
        </a:spcAft>
        <a:buChar char="»"/>
        <a:defRPr sz="1400">
          <a:solidFill>
            <a:schemeClr val="tx1"/>
          </a:solidFill>
          <a:latin typeface="+mn-lt"/>
        </a:defRPr>
      </a:lvl7pPr>
      <a:lvl8pPr marL="3429000" indent="-228600" algn="l" rtl="0" fontAlgn="base">
        <a:spcBef>
          <a:spcPct val="35000"/>
        </a:spcBef>
        <a:spcAft>
          <a:spcPct val="0"/>
        </a:spcAft>
        <a:buChar char="»"/>
        <a:defRPr sz="1400">
          <a:solidFill>
            <a:schemeClr val="tx1"/>
          </a:solidFill>
          <a:latin typeface="+mn-lt"/>
        </a:defRPr>
      </a:lvl8pPr>
      <a:lvl9pPr marL="3886200" indent="-228600" algn="l" rtl="0" fontAlgn="base">
        <a:spcBef>
          <a:spcPct val="35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A8F5D-09CF-4B12-BCB2-FCB998BDD8B8}" type="datetimeFigureOut">
              <a:rPr lang="en-US" smtClean="0">
                <a:solidFill>
                  <a:prstClr val="black">
                    <a:tint val="75000"/>
                  </a:prstClr>
                </a:solidFill>
              </a:rPr>
              <a:pPr/>
              <a:t>7/1/2013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151140"/>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futuregrid.org/" TargetMode="Externa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cs.metrostate.edu/~sbd/"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hyperlink" Target="http://x-informatics.appspot.com/course" TargetMode="External"/><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iucloudsummerschool.appspot.com/preview"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7.jpeg"/><Relationship Id="rId18" Type="http://schemas.openxmlformats.org/officeDocument/2006/relationships/image" Target="../media/image32.gif"/><Relationship Id="rId3" Type="http://schemas.openxmlformats.org/officeDocument/2006/relationships/image" Target="../media/image17.jpeg"/><Relationship Id="rId21" Type="http://schemas.openxmlformats.org/officeDocument/2006/relationships/image" Target="../media/image35.gif"/><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png"/><Relationship Id="rId25" Type="http://schemas.openxmlformats.org/officeDocument/2006/relationships/image" Target="../media/image39.jpeg"/><Relationship Id="rId2" Type="http://schemas.openxmlformats.org/officeDocument/2006/relationships/notesSlide" Target="../notesSlides/notesSlide7.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jpeg"/><Relationship Id="rId24" Type="http://schemas.openxmlformats.org/officeDocument/2006/relationships/image" Target="../media/image38.jpeg"/><Relationship Id="rId5" Type="http://schemas.openxmlformats.org/officeDocument/2006/relationships/image" Target="../media/image19.jpeg"/><Relationship Id="rId15" Type="http://schemas.openxmlformats.org/officeDocument/2006/relationships/image" Target="../media/image29.png"/><Relationship Id="rId23" Type="http://schemas.openxmlformats.org/officeDocument/2006/relationships/image" Target="../media/image37.gif"/><Relationship Id="rId10" Type="http://schemas.openxmlformats.org/officeDocument/2006/relationships/image" Target="../media/image24.jpeg"/><Relationship Id="rId19" Type="http://schemas.openxmlformats.org/officeDocument/2006/relationships/image" Target="../media/image33.pn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png"/><Relationship Id="rId22"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65.png"/><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www.google.com/green/pdfs/google-green-computing.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www.wired.com/wired/issue/16-07" TargetMode="External"/><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hyperlink" Target="http://research.microsoft.com/en-us/collaboration/fourthparadigm/"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86.png"/><Relationship Id="rId3" Type="http://schemas.openxmlformats.org/officeDocument/2006/relationships/notesSlide" Target="../notesSlides/notesSlide16.xml"/><Relationship Id="rId7" Type="http://schemas.openxmlformats.org/officeDocument/2006/relationships/image" Target="../media/image90.png"/><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png"/><Relationship Id="rId14" Type="http://schemas.openxmlformats.org/officeDocument/2006/relationships/hyperlink" Target="https://sites.google.com/site/opensourceiotcloud/"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92.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93.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6.png"/><Relationship Id="rId3" Type="http://schemas.openxmlformats.org/officeDocument/2006/relationships/image" Target="../media/image109.jpeg"/><Relationship Id="rId7" Type="http://schemas.openxmlformats.org/officeDocument/2006/relationships/image" Target="../media/image113.jpeg"/><Relationship Id="rId12" Type="http://schemas.openxmlformats.org/officeDocument/2006/relationships/image" Target="../media/image115.jpe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112.jpeg"/><Relationship Id="rId11" Type="http://schemas.openxmlformats.org/officeDocument/2006/relationships/image" Target="../media/image114.jpeg"/><Relationship Id="rId5" Type="http://schemas.openxmlformats.org/officeDocument/2006/relationships/image" Target="../media/image111.jpeg"/><Relationship Id="rId15" Type="http://schemas.openxmlformats.org/officeDocument/2006/relationships/image" Target="../media/image118.png"/><Relationship Id="rId10" Type="http://schemas.openxmlformats.org/officeDocument/2006/relationships/image" Target="../media/image106.jpeg"/><Relationship Id="rId4" Type="http://schemas.openxmlformats.org/officeDocument/2006/relationships/image" Target="../media/image110.jpeg"/><Relationship Id="rId9" Type="http://schemas.openxmlformats.org/officeDocument/2006/relationships/image" Target="../media/image104.jpeg"/><Relationship Id="rId14" Type="http://schemas.openxmlformats.org/officeDocument/2006/relationships/image" Target="../media/image117.png"/></Relationships>
</file>

<file path=ppt/slides/_rels/slide94.xml.rels><?xml version="1.0" encoding="UTF-8" standalone="yes"?>
<Relationships xmlns="http://schemas.openxmlformats.org/package/2006/relationships"><Relationship Id="rId2" Type="http://schemas.openxmlformats.org/officeDocument/2006/relationships/hyperlink" Target="http://datascience101.wordpress.com/2013/04/13/new-york-times-data-science-articles/" TargetMode="Externa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hyperlink" Target="http://blog.coursera.org/post/49750392396/on-the-topic-of-bored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75" y="762000"/>
            <a:ext cx="9144000" cy="1470025"/>
          </a:xfrm>
        </p:spPr>
        <p:txBody>
          <a:bodyPr>
            <a:noAutofit/>
          </a:bodyPr>
          <a:lstStyle/>
          <a:p>
            <a:r>
              <a:rPr lang="en-US" sz="4800" dirty="0"/>
              <a:t>Data Science and the Cloud; Centerpieces of the Future Economy </a:t>
            </a:r>
          </a:p>
        </p:txBody>
      </p:sp>
      <p:sp>
        <p:nvSpPr>
          <p:cNvPr id="3" name="Subtitle 2"/>
          <p:cNvSpPr>
            <a:spLocks noGrp="1"/>
          </p:cNvSpPr>
          <p:nvPr>
            <p:ph type="subTitle" idx="1"/>
          </p:nvPr>
        </p:nvSpPr>
        <p:spPr>
          <a:xfrm>
            <a:off x="0" y="2743200"/>
            <a:ext cx="9144000" cy="1066800"/>
          </a:xfrm>
        </p:spPr>
        <p:txBody>
          <a:bodyPr>
            <a:noAutofit/>
          </a:bodyPr>
          <a:lstStyle/>
          <a:p>
            <a:r>
              <a:rPr lang="it-IT" sz="2000" b="1" dirty="0" smtClean="0">
                <a:solidFill>
                  <a:schemeClr val="tx1"/>
                </a:solidFill>
              </a:rPr>
              <a:t>June 14 2013</a:t>
            </a:r>
          </a:p>
          <a:p>
            <a:r>
              <a:rPr lang="it-IT" sz="2000" b="1" dirty="0">
                <a:solidFill>
                  <a:schemeClr val="tx1"/>
                </a:solidFill>
              </a:rPr>
              <a:t>Indiana University Mini University</a:t>
            </a:r>
            <a:endParaRPr lang="it-IT" sz="2000" b="1" dirty="0" smtClean="0">
              <a:solidFill>
                <a:schemeClr val="tx1"/>
              </a:solidFill>
            </a:endParaRPr>
          </a:p>
        </p:txBody>
      </p:sp>
      <p:sp>
        <p:nvSpPr>
          <p:cNvPr id="5" name="Subtitle 2"/>
          <p:cNvSpPr txBox="1">
            <a:spLocks/>
          </p:cNvSpPr>
          <p:nvPr/>
        </p:nvSpPr>
        <p:spPr>
          <a:xfrm>
            <a:off x="0" y="3657600"/>
            <a:ext cx="9144000" cy="2743200"/>
          </a:xfrm>
          <a:prstGeom prst="rect">
            <a:avLst/>
          </a:prstGeom>
        </p:spPr>
        <p:txBody>
          <a:bodyPr vert="horz" lIns="91440" tIns="45720" rIns="91440" bIns="45720" rtlCol="0">
            <a:normAutofit lnSpcReduction="10000"/>
          </a:bodyPr>
          <a:lstStyle/>
          <a:p>
            <a:pPr algn="ctr">
              <a:spcBef>
                <a:spcPct val="20000"/>
              </a:spcBef>
              <a:buFont typeface="Arial" pitchFamily="34" charset="0"/>
              <a:buNone/>
              <a:defRPr/>
            </a:pPr>
            <a:r>
              <a:rPr lang="en-US" sz="2400" b="1" dirty="0" smtClean="0">
                <a:solidFill>
                  <a:prstClr val="black"/>
                </a:solidFill>
                <a:cs typeface="Times New Roman" pitchFamily="18" charset="0"/>
              </a:rPr>
              <a:t>Geoffrey Fox</a:t>
            </a:r>
          </a:p>
          <a:p>
            <a:pPr algn="ctr">
              <a:spcBef>
                <a:spcPct val="20000"/>
              </a:spcBef>
              <a:defRPr/>
            </a:pPr>
            <a:r>
              <a:rPr lang="en-US" sz="2400" dirty="0" smtClean="0">
                <a:solidFill>
                  <a:prstClr val="black"/>
                </a:solidFill>
                <a:hlinkClick r:id="rId3"/>
              </a:rPr>
              <a:t>gcf@indiana.edu</a:t>
            </a:r>
            <a:r>
              <a:rPr lang="en-US" sz="2400" dirty="0" smtClean="0">
                <a:solidFill>
                  <a:prstClr val="black"/>
                </a:solidFill>
              </a:rPr>
              <a:t>            </a:t>
            </a:r>
          </a:p>
          <a:p>
            <a:pPr algn="ctr">
              <a:spcBef>
                <a:spcPct val="20000"/>
              </a:spcBef>
              <a:defRPr/>
            </a:pPr>
            <a:r>
              <a:rPr lang="en-US" sz="2400" dirty="0" smtClean="0">
                <a:solidFill>
                  <a:prstClr val="black"/>
                </a:solidFill>
              </a:rPr>
              <a:t> </a:t>
            </a:r>
            <a:r>
              <a:rPr lang="en-US" sz="2400" dirty="0" smtClean="0">
                <a:solidFill>
                  <a:prstClr val="black"/>
                </a:solidFill>
                <a:hlinkClick r:id="rId4"/>
              </a:rPr>
              <a:t>http://www.infomall.org</a:t>
            </a:r>
            <a:r>
              <a:rPr lang="en-US" sz="2400" dirty="0" smtClean="0">
                <a:solidFill>
                  <a:prstClr val="black"/>
                </a:solidFill>
              </a:rPr>
              <a:t>    </a:t>
            </a:r>
            <a:r>
              <a:rPr lang="en-US" sz="2400" dirty="0" smtClean="0">
                <a:solidFill>
                  <a:prstClr val="black"/>
                </a:solidFill>
                <a:hlinkClick r:id="rId5"/>
              </a:rPr>
              <a:t>http://www.futuregrid.org</a:t>
            </a:r>
            <a:r>
              <a:rPr lang="en-US" sz="2400" dirty="0" smtClean="0">
                <a:solidFill>
                  <a:prstClr val="black"/>
                </a:solidFill>
              </a:rPr>
              <a:t>  </a:t>
            </a:r>
          </a:p>
          <a:p>
            <a:pPr algn="ctr">
              <a:spcBef>
                <a:spcPct val="20000"/>
              </a:spcBef>
              <a:defRPr/>
            </a:pPr>
            <a:endParaRPr lang="en-US" sz="2000" dirty="0">
              <a:solidFill>
                <a:prstClr val="black"/>
              </a:solidFill>
            </a:endParaRPr>
          </a:p>
          <a:p>
            <a:pPr algn="ctr">
              <a:spcBef>
                <a:spcPct val="20000"/>
              </a:spcBef>
            </a:pPr>
            <a:r>
              <a:rPr lang="en-US" sz="2000" dirty="0" smtClean="0">
                <a:solidFill>
                  <a:prstClr val="black"/>
                </a:solidFill>
                <a:cs typeface="Times New Roman" pitchFamily="18" charset="0"/>
              </a:rPr>
              <a:t>School of Informatics and Computing</a:t>
            </a:r>
          </a:p>
          <a:p>
            <a:pPr algn="ctr">
              <a:spcBef>
                <a:spcPct val="20000"/>
              </a:spcBef>
            </a:pPr>
            <a:r>
              <a:rPr lang="en-US" sz="2000" dirty="0" smtClean="0">
                <a:solidFill>
                  <a:prstClr val="black"/>
                </a:solidFill>
                <a:cs typeface="Times New Roman" pitchFamily="18" charset="0"/>
              </a:rPr>
              <a:t>Digital Science Center</a:t>
            </a:r>
          </a:p>
          <a:p>
            <a:pPr algn="ctr">
              <a:spcBef>
                <a:spcPct val="20000"/>
              </a:spcBef>
            </a:pPr>
            <a:r>
              <a:rPr lang="en-US" sz="2000" dirty="0" smtClean="0">
                <a:solidFill>
                  <a:prstClr val="black"/>
                </a:solidFill>
                <a:cs typeface="Times New Roman" pitchFamily="18" charset="0"/>
              </a:rPr>
              <a:t>Indiana University Bloomington</a:t>
            </a:r>
            <a:endParaRPr lang="en-US" sz="2000" dirty="0" smtClean="0">
              <a:solidFill>
                <a:prstClr val="black"/>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1" t="9681" r="1594" b="3131"/>
          <a:stretch/>
        </p:blipFill>
        <p:spPr bwMode="auto">
          <a:xfrm>
            <a:off x="13252" y="1172531"/>
            <a:ext cx="9144000" cy="514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 y="6351431"/>
            <a:ext cx="3795847" cy="369332"/>
          </a:xfrm>
          <a:prstGeom prst="rect">
            <a:avLst/>
          </a:prstGeom>
        </p:spPr>
        <p:txBody>
          <a:bodyPr wrap="none">
            <a:spAutoFit/>
          </a:bodyPr>
          <a:lstStyle/>
          <a:p>
            <a:r>
              <a:rPr lang="en-US" u="sng" dirty="0" smtClean="0">
                <a:hlinkClick r:id="rId3"/>
              </a:rPr>
              <a:t>http</a:t>
            </a:r>
            <a:r>
              <a:rPr lang="en-US" u="sng" dirty="0">
                <a:hlinkClick r:id="rId3"/>
              </a:rPr>
              <a:t>://cs.metrostate.edu/~sbd</a:t>
            </a:r>
            <a:r>
              <a:rPr lang="en-US" u="sng" dirty="0" smtClean="0">
                <a:hlinkClick r:id="rId3"/>
              </a:rPr>
              <a:t>/</a:t>
            </a:r>
            <a:r>
              <a:rPr lang="en-US" dirty="0" smtClean="0"/>
              <a:t> Oracle</a:t>
            </a:r>
            <a:endParaRPr lang="en-US" dirty="0"/>
          </a:p>
        </p:txBody>
      </p:sp>
    </p:spTree>
    <p:extLst>
      <p:ext uri="{BB962C8B-B14F-4D97-AF65-F5344CB8AC3E}">
        <p14:creationId xmlns:p14="http://schemas.microsoft.com/office/powerpoint/2010/main" val="163978102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100</a:t>
            </a:fld>
            <a:endParaRPr lang="en-US"/>
          </a:p>
        </p:txBody>
      </p:sp>
      <p:pic>
        <p:nvPicPr>
          <p:cNvPr id="3" name="Picture 2"/>
          <p:cNvPicPr>
            <a:picLocks noChangeAspect="1"/>
          </p:cNvPicPr>
          <p:nvPr/>
        </p:nvPicPr>
        <p:blipFill rotWithShape="1">
          <a:blip r:embed="rId2"/>
          <a:srcRect l="12094" t="11495" r="17763" b="10281"/>
          <a:stretch/>
        </p:blipFill>
        <p:spPr>
          <a:xfrm>
            <a:off x="0" y="76200"/>
            <a:ext cx="7792924" cy="6858000"/>
          </a:xfrm>
          <a:prstGeom prst="rect">
            <a:avLst/>
          </a:prstGeom>
        </p:spPr>
      </p:pic>
      <p:sp>
        <p:nvSpPr>
          <p:cNvPr id="4" name="Rectangle 3"/>
          <p:cNvSpPr/>
          <p:nvPr/>
        </p:nvSpPr>
        <p:spPr>
          <a:xfrm>
            <a:off x="3276600" y="228600"/>
            <a:ext cx="5299271" cy="461665"/>
          </a:xfrm>
          <a:prstGeom prst="rect">
            <a:avLst/>
          </a:prstGeom>
        </p:spPr>
        <p:txBody>
          <a:bodyPr wrap="none">
            <a:spAutoFit/>
          </a:bodyPr>
          <a:lstStyle/>
          <a:p>
            <a:r>
              <a:rPr lang="en-US" sz="2400" dirty="0">
                <a:hlinkClick r:id="rId3"/>
              </a:rPr>
              <a:t>http://x-informatics.appspot.com/course</a:t>
            </a:r>
            <a:endParaRPr lang="en-US" sz="2400" dirty="0"/>
          </a:p>
        </p:txBody>
      </p:sp>
      <p:sp>
        <p:nvSpPr>
          <p:cNvPr id="5" name="TextBox 4"/>
          <p:cNvSpPr txBox="1"/>
          <p:nvPr/>
        </p:nvSpPr>
        <p:spPr>
          <a:xfrm>
            <a:off x="5029200" y="3048000"/>
            <a:ext cx="2260940" cy="369332"/>
          </a:xfrm>
          <a:prstGeom prst="rect">
            <a:avLst/>
          </a:prstGeom>
          <a:noFill/>
        </p:spPr>
        <p:txBody>
          <a:bodyPr wrap="none" rtlCol="0">
            <a:spAutoFit/>
          </a:bodyPr>
          <a:lstStyle/>
          <a:p>
            <a:r>
              <a:rPr lang="en-US" b="1" dirty="0" smtClean="0"/>
              <a:t>Complete end of June</a:t>
            </a:r>
            <a:endParaRPr lang="en-US" b="1" dirty="0"/>
          </a:p>
        </p:txBody>
      </p:sp>
      <p:sp>
        <p:nvSpPr>
          <p:cNvPr id="6" name="TextBox 5"/>
          <p:cNvSpPr txBox="1"/>
          <p:nvPr/>
        </p:nvSpPr>
        <p:spPr>
          <a:xfrm>
            <a:off x="5821693" y="5181600"/>
            <a:ext cx="3105209" cy="369332"/>
          </a:xfrm>
          <a:prstGeom prst="rect">
            <a:avLst/>
          </a:prstGeom>
          <a:noFill/>
        </p:spPr>
        <p:txBody>
          <a:bodyPr wrap="none" rtlCol="0">
            <a:spAutoFit/>
          </a:bodyPr>
          <a:lstStyle/>
          <a:p>
            <a:r>
              <a:rPr lang="en-US" dirty="0" smtClean="0"/>
              <a:t>Currently 7 ~ one hour lectures</a:t>
            </a:r>
            <a:endParaRPr lang="en-US" dirty="0"/>
          </a:p>
        </p:txBody>
      </p:sp>
    </p:spTree>
    <p:extLst>
      <p:ext uri="{BB962C8B-B14F-4D97-AF65-F5344CB8AC3E}">
        <p14:creationId xmlns:p14="http://schemas.microsoft.com/office/powerpoint/2010/main" val="29632589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37046A98-E713-4B22-96A8-FD47EC0F5D67}" type="slidenum">
              <a:rPr lang="en-US" smtClean="0"/>
              <a:pPr/>
              <a:t>101</a:t>
            </a:fld>
            <a:endParaRPr lang="en-US"/>
          </a:p>
        </p:txBody>
      </p:sp>
      <p:pic>
        <p:nvPicPr>
          <p:cNvPr id="3" name="Picture 2"/>
          <p:cNvPicPr>
            <a:picLocks noChangeAspect="1"/>
          </p:cNvPicPr>
          <p:nvPr/>
        </p:nvPicPr>
        <p:blipFill rotWithShape="1">
          <a:blip r:embed="rId2"/>
          <a:srcRect l="2279" t="15842" r="2754" b="4951"/>
          <a:stretch/>
        </p:blipFill>
        <p:spPr>
          <a:xfrm>
            <a:off x="0" y="152400"/>
            <a:ext cx="9144000" cy="5120641"/>
          </a:xfrm>
          <a:prstGeom prst="rect">
            <a:avLst/>
          </a:prstGeom>
        </p:spPr>
      </p:pic>
      <p:sp>
        <p:nvSpPr>
          <p:cNvPr id="5" name="Content Placeholder 4"/>
          <p:cNvSpPr>
            <a:spLocks noGrp="1"/>
          </p:cNvSpPr>
          <p:nvPr>
            <p:ph idx="1"/>
          </p:nvPr>
        </p:nvSpPr>
        <p:spPr>
          <a:xfrm>
            <a:off x="0" y="5273041"/>
            <a:ext cx="9144000" cy="730884"/>
          </a:xfrm>
        </p:spPr>
        <p:txBody>
          <a:bodyPr/>
          <a:lstStyle/>
          <a:p>
            <a:r>
              <a:rPr lang="en-US" dirty="0" smtClean="0"/>
              <a:t>Seven ~10 minutes lesson objects in this lecture</a:t>
            </a:r>
            <a:endParaRPr lang="en-US" dirty="0"/>
          </a:p>
          <a:p>
            <a:r>
              <a:rPr lang="en-US" dirty="0" smtClean="0"/>
              <a:t>IU wants us to close caption if use in real course</a:t>
            </a:r>
            <a:endParaRPr lang="en-US" dirty="0"/>
          </a:p>
        </p:txBody>
      </p:sp>
    </p:spTree>
    <p:extLst>
      <p:ext uri="{BB962C8B-B14F-4D97-AF65-F5344CB8AC3E}">
        <p14:creationId xmlns:p14="http://schemas.microsoft.com/office/powerpoint/2010/main" val="293467203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609600"/>
          </a:xfrm>
        </p:spPr>
        <p:txBody>
          <a:bodyPr/>
          <a:lstStyle/>
          <a:p>
            <a:r>
              <a:rPr lang="en-US" dirty="0" smtClean="0"/>
              <a:t>Customizable MOOC’s I</a:t>
            </a:r>
            <a:endParaRPr lang="en-US" dirty="0"/>
          </a:p>
        </p:txBody>
      </p:sp>
      <p:sp>
        <p:nvSpPr>
          <p:cNvPr id="6" name="Content Placeholder 5"/>
          <p:cNvSpPr>
            <a:spLocks noGrp="1"/>
          </p:cNvSpPr>
          <p:nvPr>
            <p:ph idx="1"/>
          </p:nvPr>
        </p:nvSpPr>
        <p:spPr>
          <a:xfrm>
            <a:off x="76200" y="609600"/>
            <a:ext cx="9067800" cy="4525963"/>
          </a:xfrm>
        </p:spPr>
        <p:txBody>
          <a:bodyPr/>
          <a:lstStyle/>
          <a:p>
            <a:r>
              <a:rPr lang="en-US" sz="2800" dirty="0" smtClean="0"/>
              <a:t>We could  teach one class to 100,000 students or 2,000 classes to 50 students</a:t>
            </a:r>
          </a:p>
          <a:p>
            <a:r>
              <a:rPr lang="en-US" sz="2800" dirty="0" smtClean="0"/>
              <a:t>The 2,000 class choice has 2 useful features</a:t>
            </a:r>
          </a:p>
          <a:p>
            <a:pPr lvl="1"/>
            <a:r>
              <a:rPr lang="en-US" sz="2400" dirty="0" smtClean="0"/>
              <a:t>One can use the usual (electronic) mentoring/grading technology</a:t>
            </a:r>
          </a:p>
          <a:p>
            <a:pPr lvl="1"/>
            <a:r>
              <a:rPr lang="en-US" sz="2400" dirty="0" smtClean="0"/>
              <a:t>One can customize each of 2,000 classes for a particular audience given their level and interests</a:t>
            </a:r>
          </a:p>
          <a:p>
            <a:pPr lvl="1"/>
            <a:r>
              <a:rPr lang="en-US" sz="2400" dirty="0" smtClean="0"/>
              <a:t>One can even allow student to customize – that’s what one does in making play lists in iTunes</a:t>
            </a:r>
          </a:p>
          <a:p>
            <a:r>
              <a:rPr lang="en-US" sz="2800" dirty="0" smtClean="0"/>
              <a:t>Both models can be supported by a repository of lesson objects (10-15 minute video segments) in the cloud</a:t>
            </a:r>
          </a:p>
          <a:p>
            <a:r>
              <a:rPr lang="en-US" sz="2800" dirty="0" smtClean="0"/>
              <a:t>The teacher can choose from existing lesson objects and add their own to produce a new customized course with new lessons contributed back to repository</a:t>
            </a:r>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102</a:t>
            </a:fld>
            <a:endParaRPr lang="en-US"/>
          </a:p>
        </p:txBody>
      </p:sp>
    </p:spTree>
    <p:extLst>
      <p:ext uri="{BB962C8B-B14F-4D97-AF65-F5344CB8AC3E}">
        <p14:creationId xmlns:p14="http://schemas.microsoft.com/office/powerpoint/2010/main" val="41076952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2537" t="37522" r="14031" b="739"/>
          <a:stretch/>
        </p:blipFill>
        <p:spPr>
          <a:xfrm>
            <a:off x="0" y="225905"/>
            <a:ext cx="9144000" cy="6597805"/>
          </a:xfrm>
          <a:prstGeom prst="rect">
            <a:avLst/>
          </a:prstGeom>
        </p:spPr>
      </p:pic>
      <p:sp>
        <p:nvSpPr>
          <p:cNvPr id="7" name="Title 6"/>
          <p:cNvSpPr>
            <a:spLocks noGrp="1"/>
          </p:cNvSpPr>
          <p:nvPr>
            <p:ph type="title"/>
          </p:nvPr>
        </p:nvSpPr>
        <p:spPr>
          <a:xfrm>
            <a:off x="3505200" y="40722"/>
            <a:ext cx="3581400" cy="1249362"/>
          </a:xfrm>
        </p:spPr>
        <p:txBody>
          <a:bodyPr/>
          <a:lstStyle/>
          <a:p>
            <a:r>
              <a:rPr lang="en-US" dirty="0" smtClean="0"/>
              <a:t>Cloud MOOC </a:t>
            </a:r>
            <a:br>
              <a:rPr lang="en-US" dirty="0" smtClean="0"/>
            </a:br>
            <a:r>
              <a:rPr lang="en-US" dirty="0" smtClean="0"/>
              <a:t>Repository</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103</a:t>
            </a:fld>
            <a:endParaRPr lang="en-US"/>
          </a:p>
        </p:txBody>
      </p:sp>
      <p:sp>
        <p:nvSpPr>
          <p:cNvPr id="8" name="Rectangle 7"/>
          <p:cNvSpPr/>
          <p:nvPr/>
        </p:nvSpPr>
        <p:spPr>
          <a:xfrm>
            <a:off x="2590800" y="1219200"/>
            <a:ext cx="5257800" cy="369332"/>
          </a:xfrm>
          <a:prstGeom prst="rect">
            <a:avLst/>
          </a:prstGeom>
        </p:spPr>
        <p:txBody>
          <a:bodyPr wrap="square">
            <a:spAutoFit/>
          </a:bodyPr>
          <a:lstStyle/>
          <a:p>
            <a:r>
              <a:rPr lang="en-US" dirty="0">
                <a:hlinkClick r:id="rId4"/>
              </a:rPr>
              <a:t>http://iucloudsummerschool.appspot.com/preview</a:t>
            </a:r>
            <a:endParaRPr lang="en-US" dirty="0"/>
          </a:p>
        </p:txBody>
      </p:sp>
      <p:sp>
        <p:nvSpPr>
          <p:cNvPr id="9" name="TextBox 8"/>
          <p:cNvSpPr txBox="1"/>
          <p:nvPr/>
        </p:nvSpPr>
        <p:spPr>
          <a:xfrm>
            <a:off x="3657600" y="2166328"/>
            <a:ext cx="3889206" cy="830997"/>
          </a:xfrm>
          <a:prstGeom prst="rect">
            <a:avLst/>
          </a:prstGeom>
          <a:noFill/>
        </p:spPr>
        <p:txBody>
          <a:bodyPr wrap="none" rtlCol="0">
            <a:spAutoFit/>
          </a:bodyPr>
          <a:lstStyle/>
          <a:p>
            <a:r>
              <a:rPr lang="en-US" sz="2400" b="1" dirty="0" smtClean="0"/>
              <a:t>Unit ~1 hour with ~6 lessons,</a:t>
            </a:r>
            <a:br>
              <a:rPr lang="en-US" sz="2400" b="1" dirty="0" smtClean="0"/>
            </a:br>
            <a:r>
              <a:rPr lang="en-US" sz="2400" b="1" dirty="0" smtClean="0"/>
              <a:t> Total 115 lesson objects</a:t>
            </a:r>
            <a:endParaRPr lang="en-US" sz="2400" b="1" dirty="0"/>
          </a:p>
        </p:txBody>
      </p:sp>
    </p:spTree>
    <p:extLst>
      <p:ext uri="{BB962C8B-B14F-4D97-AF65-F5344CB8AC3E}">
        <p14:creationId xmlns:p14="http://schemas.microsoft.com/office/powerpoint/2010/main" val="335989467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lstStyle/>
          <a:p>
            <a:r>
              <a:rPr lang="en-US" dirty="0"/>
              <a:t>Customizable MOOC’s </a:t>
            </a:r>
            <a:r>
              <a:rPr lang="en-US" dirty="0" smtClean="0"/>
              <a:t>II</a:t>
            </a:r>
            <a:endParaRPr lang="en-US" dirty="0"/>
          </a:p>
        </p:txBody>
      </p:sp>
      <p:sp>
        <p:nvSpPr>
          <p:cNvPr id="3" name="Content Placeholder 2"/>
          <p:cNvSpPr>
            <a:spLocks noGrp="1"/>
          </p:cNvSpPr>
          <p:nvPr>
            <p:ph idx="1"/>
          </p:nvPr>
        </p:nvSpPr>
        <p:spPr>
          <a:xfrm>
            <a:off x="37652" y="685799"/>
            <a:ext cx="9106348" cy="6035675"/>
          </a:xfrm>
        </p:spPr>
        <p:txBody>
          <a:bodyPr/>
          <a:lstStyle/>
          <a:p>
            <a:pPr marL="285750" indent="-285750">
              <a:spcBef>
                <a:spcPts val="0"/>
              </a:spcBef>
            </a:pPr>
            <a:r>
              <a:rPr lang="en-US" sz="2800" dirty="0"/>
              <a:t>The </a:t>
            </a:r>
            <a:r>
              <a:rPr lang="en-US" sz="2800" dirty="0" smtClean="0"/>
              <a:t>3-15 </a:t>
            </a:r>
            <a:r>
              <a:rPr lang="en-US" sz="2800" dirty="0"/>
              <a:t>minute Video over PowerPoint of </a:t>
            </a:r>
            <a:r>
              <a:rPr lang="en-US" sz="2800" dirty="0" smtClean="0"/>
              <a:t>MOOC lesson object’s  is easy </a:t>
            </a:r>
            <a:r>
              <a:rPr lang="en-US" sz="2800" dirty="0"/>
              <a:t>to re-use</a:t>
            </a:r>
          </a:p>
          <a:p>
            <a:pPr marL="285750" indent="-285750">
              <a:spcBef>
                <a:spcPts val="0"/>
              </a:spcBef>
            </a:pPr>
            <a:r>
              <a:rPr lang="en-US" sz="2800" dirty="0" smtClean="0"/>
              <a:t>Qiu (IU)and  Hayden (ECSU Elizabeth City State University – (a small HBCU Historically Black University) will customize a module</a:t>
            </a:r>
          </a:p>
          <a:p>
            <a:pPr marL="685800" lvl="1">
              <a:spcBef>
                <a:spcPts val="0"/>
              </a:spcBef>
            </a:pPr>
            <a:r>
              <a:rPr lang="en-US" sz="2400" dirty="0" smtClean="0"/>
              <a:t>Starting with </a:t>
            </a:r>
            <a:r>
              <a:rPr lang="en-US" sz="2400" dirty="0" err="1" smtClean="0"/>
              <a:t>Qiu’s</a:t>
            </a:r>
            <a:r>
              <a:rPr lang="en-US" sz="2400" dirty="0" smtClean="0"/>
              <a:t> cloud computing course at IU</a:t>
            </a:r>
          </a:p>
          <a:p>
            <a:pPr marL="685800" lvl="1">
              <a:spcBef>
                <a:spcPts val="0"/>
              </a:spcBef>
            </a:pPr>
            <a:r>
              <a:rPr lang="en-US" sz="2400" dirty="0" smtClean="0"/>
              <a:t>Adding material on use of Cloud Computing in Remote Sensing (area covered by ECSU course)</a:t>
            </a:r>
          </a:p>
          <a:p>
            <a:pPr marL="285750">
              <a:spcBef>
                <a:spcPts val="0"/>
              </a:spcBef>
            </a:pPr>
            <a:r>
              <a:rPr lang="en-US" sz="2800" dirty="0" smtClean="0"/>
              <a:t>This is a model for adding cloud curricula material to wide set of universities where faculty not able to teach</a:t>
            </a:r>
          </a:p>
          <a:p>
            <a:pPr marL="285750">
              <a:spcBef>
                <a:spcPts val="0"/>
              </a:spcBef>
            </a:pPr>
            <a:r>
              <a:rPr lang="en-US" sz="2800" dirty="0"/>
              <a:t>Defining how to support computing </a:t>
            </a:r>
            <a:r>
              <a:rPr lang="en-US" sz="2800" dirty="0" smtClean="0"/>
              <a:t>labs associated with MOOC’s </a:t>
            </a:r>
            <a:r>
              <a:rPr lang="en-US" sz="2800" dirty="0"/>
              <a:t>with </a:t>
            </a:r>
            <a:r>
              <a:rPr lang="en-US" sz="2800" dirty="0" smtClean="0"/>
              <a:t>clouds or VM’s on clients</a:t>
            </a:r>
          </a:p>
          <a:p>
            <a:pPr marL="685800" lvl="1">
              <a:spcBef>
                <a:spcPts val="0"/>
              </a:spcBef>
            </a:pPr>
            <a:r>
              <a:rPr lang="en-US" sz="2400" dirty="0" smtClean="0"/>
              <a:t>Appliances scale as download to student’s client</a:t>
            </a:r>
          </a:p>
        </p:txBody>
      </p:sp>
      <p:sp>
        <p:nvSpPr>
          <p:cNvPr id="4" name="Slide Number Placeholder 3"/>
          <p:cNvSpPr>
            <a:spLocks noGrp="1"/>
          </p:cNvSpPr>
          <p:nvPr>
            <p:ph type="sldNum" sz="quarter" idx="12"/>
          </p:nvPr>
        </p:nvSpPr>
        <p:spPr/>
        <p:txBody>
          <a:bodyPr/>
          <a:lstStyle/>
          <a:p>
            <a:fld id="{94CC141A-9CC6-41A7-A7D0-011D836CC6E2}" type="slidenum">
              <a:rPr lang="en-US" smtClean="0"/>
              <a:pPr/>
              <a:t>104</a:t>
            </a:fld>
            <a:endParaRPr lang="en-US"/>
          </a:p>
        </p:txBody>
      </p:sp>
    </p:spTree>
    <p:extLst>
      <p:ext uri="{BB962C8B-B14F-4D97-AF65-F5344CB8AC3E}">
        <p14:creationId xmlns:p14="http://schemas.microsoft.com/office/powerpoint/2010/main" val="404746486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105</a:t>
            </a:fld>
            <a:endParaRPr lang="en-US"/>
          </a:p>
        </p:txBody>
      </p:sp>
      <p:pic>
        <p:nvPicPr>
          <p:cNvPr id="5" name="Picture 4"/>
          <p:cNvPicPr>
            <a:picLocks noChangeAspect="1"/>
          </p:cNvPicPr>
          <p:nvPr/>
        </p:nvPicPr>
        <p:blipFill rotWithShape="1">
          <a:blip r:embed="rId2"/>
          <a:srcRect l="4120" t="9195" r="3605" b="4528"/>
          <a:stretch/>
        </p:blipFill>
        <p:spPr>
          <a:xfrm>
            <a:off x="22123" y="12290"/>
            <a:ext cx="6822018" cy="6858000"/>
          </a:xfrm>
          <a:prstGeom prst="rect">
            <a:avLst/>
          </a:prstGeom>
        </p:spPr>
      </p:pic>
      <p:sp>
        <p:nvSpPr>
          <p:cNvPr id="6" name="TextBox 5"/>
          <p:cNvSpPr txBox="1"/>
          <p:nvPr/>
        </p:nvSpPr>
        <p:spPr>
          <a:xfrm>
            <a:off x="6844142" y="533400"/>
            <a:ext cx="2299858" cy="5693866"/>
          </a:xfrm>
          <a:prstGeom prst="rect">
            <a:avLst/>
          </a:prstGeom>
          <a:noFill/>
        </p:spPr>
        <p:txBody>
          <a:bodyPr wrap="square" rtlCol="0">
            <a:spAutoFit/>
          </a:bodyPr>
          <a:lstStyle/>
          <a:p>
            <a:r>
              <a:rPr lang="en-US" sz="2800" dirty="0" smtClean="0"/>
              <a:t>Can of course build many different interfaces</a:t>
            </a:r>
          </a:p>
          <a:p>
            <a:endParaRPr lang="en-US" sz="2800" dirty="0"/>
          </a:p>
          <a:p>
            <a:r>
              <a:rPr lang="en-US" sz="2800" dirty="0" smtClean="0"/>
              <a:t>Songs stored on YouTube</a:t>
            </a:r>
          </a:p>
          <a:p>
            <a:endParaRPr lang="en-US" sz="2800" dirty="0"/>
          </a:p>
          <a:p>
            <a:r>
              <a:rPr lang="en-US" sz="2800" dirty="0" smtClean="0"/>
              <a:t>Songs prepared with Adobe Presenter on Laptop</a:t>
            </a:r>
            <a:endParaRPr lang="en-US" sz="2800" dirty="0"/>
          </a:p>
        </p:txBody>
      </p:sp>
    </p:spTree>
    <p:extLst>
      <p:ext uri="{BB962C8B-B14F-4D97-AF65-F5344CB8AC3E}">
        <p14:creationId xmlns:p14="http://schemas.microsoft.com/office/powerpoint/2010/main" val="386247426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lstStyle/>
          <a:p>
            <a:r>
              <a:rPr lang="en-US" sz="4000" dirty="0" smtClean="0"/>
              <a:t>Two limits where MOOC’s are Compelling</a:t>
            </a:r>
            <a:endParaRPr lang="en-US" sz="4000" dirty="0"/>
          </a:p>
        </p:txBody>
      </p:sp>
      <p:sp>
        <p:nvSpPr>
          <p:cNvPr id="4" name="Content Placeholder 3"/>
          <p:cNvSpPr>
            <a:spLocks noGrp="1"/>
          </p:cNvSpPr>
          <p:nvPr>
            <p:ph idx="1"/>
          </p:nvPr>
        </p:nvSpPr>
        <p:spPr/>
        <p:txBody>
          <a:bodyPr/>
          <a:lstStyle/>
          <a:p>
            <a:r>
              <a:rPr lang="en-US" dirty="0" smtClean="0"/>
              <a:t>High volume courses (CS/</a:t>
            </a:r>
            <a:r>
              <a:rPr lang="en-US" dirty="0" err="1" smtClean="0"/>
              <a:t>Ph</a:t>
            </a:r>
            <a:r>
              <a:rPr lang="en-US" dirty="0" smtClean="0"/>
              <a:t>/</a:t>
            </a:r>
            <a:r>
              <a:rPr lang="en-US" dirty="0" err="1" smtClean="0"/>
              <a:t>Chem</a:t>
            </a:r>
            <a:r>
              <a:rPr lang="en-US" dirty="0" smtClean="0"/>
              <a:t>/Bio101…) where scalability of MOOC’s make them attractive to reach a lot of students</a:t>
            </a:r>
          </a:p>
          <a:p>
            <a:r>
              <a:rPr lang="en-US" dirty="0" smtClean="0"/>
              <a:t>Niche areas where there is some student interest but either no faculty expertise or not enough students to justify traditional courses</a:t>
            </a:r>
          </a:p>
          <a:p>
            <a:pPr lvl="1"/>
            <a:r>
              <a:rPr lang="en-US" dirty="0" smtClean="0"/>
              <a:t>Offer to many institutions simultaneously</a:t>
            </a:r>
            <a:endParaRPr lang="en-US"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106</a:t>
            </a:fld>
            <a:endParaRPr lang="en-US"/>
          </a:p>
        </p:txBody>
      </p:sp>
    </p:spTree>
    <p:extLst>
      <p:ext uri="{BB962C8B-B14F-4D97-AF65-F5344CB8AC3E}">
        <p14:creationId xmlns:p14="http://schemas.microsoft.com/office/powerpoint/2010/main" val="1973635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4391361" y="3733800"/>
            <a:ext cx="4762500" cy="3228975"/>
            <a:chOff x="4391361" y="3733800"/>
            <a:chExt cx="4762500" cy="3228975"/>
          </a:xfrm>
        </p:grpSpPr>
        <p:pic>
          <p:nvPicPr>
            <p:cNvPr id="1026" name="Picture 2" descr="http://farm3.static.flickr.com/2721/4519914359_1ba63b25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361" y="3733800"/>
              <a:ext cx="4762500" cy="3228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4776769"/>
              <a:ext cx="1066800" cy="1600200"/>
            </a:xfrm>
            <a:prstGeom prst="rect">
              <a:avLst/>
            </a:prstGeom>
          </p:spPr>
        </p:pic>
      </p:grpSp>
      <p:sp>
        <p:nvSpPr>
          <p:cNvPr id="2" name="Title 1"/>
          <p:cNvSpPr>
            <a:spLocks noGrp="1"/>
          </p:cNvSpPr>
          <p:nvPr>
            <p:ph type="title"/>
          </p:nvPr>
        </p:nvSpPr>
        <p:spPr>
          <a:xfrm>
            <a:off x="457200" y="0"/>
            <a:ext cx="8229600" cy="762000"/>
          </a:xfrm>
        </p:spPr>
        <p:txBody>
          <a:bodyPr/>
          <a:lstStyle/>
          <a:p>
            <a:r>
              <a:rPr lang="en-US" dirty="0" smtClean="0"/>
              <a:t>Hermit’s Cave Virtual University</a:t>
            </a:r>
            <a:endParaRPr lang="en-US" dirty="0"/>
          </a:p>
        </p:txBody>
      </p:sp>
      <p:sp>
        <p:nvSpPr>
          <p:cNvPr id="3" name="Content Placeholder 2"/>
          <p:cNvSpPr>
            <a:spLocks noGrp="1"/>
          </p:cNvSpPr>
          <p:nvPr>
            <p:ph idx="1"/>
          </p:nvPr>
        </p:nvSpPr>
        <p:spPr>
          <a:xfrm>
            <a:off x="12290" y="762000"/>
            <a:ext cx="9131710" cy="4525963"/>
          </a:xfrm>
        </p:spPr>
        <p:txBody>
          <a:bodyPr/>
          <a:lstStyle/>
          <a:p>
            <a:r>
              <a:rPr lang="en-US" sz="2400" dirty="0" smtClean="0"/>
              <a:t>I proposed in 1999 misjudging pace of online education: One can place faculty in their favorite location (e.g. remote cave) and universities provide structure to give “credentials” while faculty teach</a:t>
            </a:r>
          </a:p>
          <a:p>
            <a:pPr lvl="1"/>
            <a:r>
              <a:rPr lang="en-US" sz="2000" dirty="0" smtClean="0"/>
              <a:t>Maybe some populate repository; others actually deliver courses</a:t>
            </a:r>
          </a:p>
          <a:p>
            <a:r>
              <a:rPr lang="en-US" sz="2400" dirty="0" smtClean="0"/>
              <a:t>Note </a:t>
            </a:r>
            <a:r>
              <a:rPr lang="en-US" sz="2400" b="1" dirty="0" smtClean="0"/>
              <a:t>Google Course Builder </a:t>
            </a:r>
            <a:r>
              <a:rPr lang="en-US" sz="2400" dirty="0" smtClean="0"/>
              <a:t>has no need for local resources except for faculty client (laptop) – entire course stored in the cloud</a:t>
            </a:r>
          </a:p>
          <a:p>
            <a:r>
              <a:rPr lang="en-US" sz="2400" dirty="0" smtClean="0"/>
              <a:t>So we can radically change</a:t>
            </a:r>
            <a:r>
              <a:rPr lang="en-US" sz="2400" dirty="0"/>
              <a:t> </a:t>
            </a:r>
            <a:r>
              <a:rPr lang="en-US" sz="2400" dirty="0" smtClean="0"/>
              <a:t>university system with a major cross institution virtual education and</a:t>
            </a:r>
            <a:br>
              <a:rPr lang="en-US" sz="2400" dirty="0" smtClean="0"/>
            </a:br>
            <a:r>
              <a:rPr lang="en-US" sz="2400" dirty="0" smtClean="0"/>
              <a:t>as well research component</a:t>
            </a:r>
          </a:p>
          <a:p>
            <a:r>
              <a:rPr lang="en-US" sz="2400" dirty="0" smtClean="0"/>
              <a:t>Enabled by cloud plus high </a:t>
            </a:r>
            <a:br>
              <a:rPr lang="en-US" sz="2400" dirty="0" smtClean="0"/>
            </a:br>
            <a:r>
              <a:rPr lang="en-US" sz="2400" dirty="0" smtClean="0"/>
              <a:t>performance reliable networking</a:t>
            </a:r>
          </a:p>
          <a:p>
            <a:r>
              <a:rPr lang="en-US" sz="2400" dirty="0" smtClean="0"/>
              <a:t>Lets set up community to define</a:t>
            </a:r>
            <a:br>
              <a:rPr lang="en-US" sz="2400" dirty="0" smtClean="0"/>
            </a:br>
            <a:r>
              <a:rPr lang="en-US" sz="2400" dirty="0" smtClean="0"/>
              <a:t>and build the virtual university</a:t>
            </a:r>
            <a:br>
              <a:rPr lang="en-US" sz="2400" dirty="0" smtClean="0"/>
            </a:br>
            <a:r>
              <a:rPr lang="en-US" sz="2400" dirty="0" smtClean="0"/>
              <a:t>MOOC repository and other</a:t>
            </a:r>
            <a:br>
              <a:rPr lang="en-US" sz="2400" dirty="0" smtClean="0"/>
            </a:br>
            <a:r>
              <a:rPr lang="en-US" sz="2400" dirty="0" smtClean="0"/>
              <a:t>needed activities</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107</a:t>
            </a:fld>
            <a:endParaRPr lang="en-US"/>
          </a:p>
        </p:txBody>
      </p:sp>
    </p:spTree>
    <p:extLst>
      <p:ext uri="{BB962C8B-B14F-4D97-AF65-F5344CB8AC3E}">
        <p14:creationId xmlns:p14="http://schemas.microsoft.com/office/powerpoint/2010/main" val="2759097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5101"/>
            <a:ext cx="8229600" cy="843262"/>
          </a:xfrm>
        </p:spPr>
        <p:txBody>
          <a:bodyPr/>
          <a:lstStyle/>
          <a:p>
            <a:r>
              <a:rPr lang="en-US" dirty="0" smtClean="0"/>
              <a:t>Mentoring / Grading</a:t>
            </a:r>
            <a:endParaRPr lang="en-US" dirty="0"/>
          </a:p>
        </p:txBody>
      </p:sp>
      <p:sp>
        <p:nvSpPr>
          <p:cNvPr id="9" name="Content Placeholder 8"/>
          <p:cNvSpPr>
            <a:spLocks noGrp="1"/>
          </p:cNvSpPr>
          <p:nvPr>
            <p:ph idx="1"/>
          </p:nvPr>
        </p:nvSpPr>
        <p:spPr>
          <a:xfrm>
            <a:off x="0" y="854869"/>
            <a:ext cx="9067800" cy="1964532"/>
          </a:xfrm>
        </p:spPr>
        <p:txBody>
          <a:bodyPr/>
          <a:lstStyle/>
          <a:p>
            <a:r>
              <a:rPr lang="en-US" dirty="0" smtClean="0"/>
              <a:t>We should aim at simplicity; attractive at moment is a mix of multi-topic forum plus more interactive Hangouts or equivalent (5-12 people)</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108</a:t>
            </a:fld>
            <a:endParaRPr lang="en-US"/>
          </a:p>
        </p:txBody>
      </p:sp>
      <p:pic>
        <p:nvPicPr>
          <p:cNvPr id="5" name="Picture 4"/>
          <p:cNvPicPr>
            <a:picLocks noChangeAspect="1"/>
          </p:cNvPicPr>
          <p:nvPr/>
        </p:nvPicPr>
        <p:blipFill rotWithShape="1">
          <a:blip r:embed="rId3"/>
          <a:srcRect l="7299" t="19170" r="45986" b="41752"/>
          <a:stretch/>
        </p:blipFill>
        <p:spPr>
          <a:xfrm>
            <a:off x="0" y="2819400"/>
            <a:ext cx="7315200" cy="4038600"/>
          </a:xfrm>
          <a:prstGeom prst="rect">
            <a:avLst/>
          </a:prstGeom>
        </p:spPr>
      </p:pic>
      <p:sp>
        <p:nvSpPr>
          <p:cNvPr id="10" name="Rectangle 9"/>
          <p:cNvSpPr/>
          <p:nvPr/>
        </p:nvSpPr>
        <p:spPr>
          <a:xfrm>
            <a:off x="304800" y="2443792"/>
            <a:ext cx="5715000" cy="400110"/>
          </a:xfrm>
          <a:prstGeom prst="rect">
            <a:avLst/>
          </a:prstGeom>
        </p:spPr>
        <p:txBody>
          <a:bodyPr wrap="square">
            <a:spAutoFit/>
          </a:bodyPr>
          <a:lstStyle/>
          <a:p>
            <a:r>
              <a:rPr lang="en-US" sz="2000" b="1" dirty="0"/>
              <a:t>https://www.youtube.com/watch?v=M3jcSCA9_hM</a:t>
            </a:r>
          </a:p>
        </p:txBody>
      </p:sp>
    </p:spTree>
    <p:extLst>
      <p:ext uri="{BB962C8B-B14F-4D97-AF65-F5344CB8AC3E}">
        <p14:creationId xmlns:p14="http://schemas.microsoft.com/office/powerpoint/2010/main" val="3078173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109</a:t>
            </a:fld>
            <a:endParaRPr lang="en-US"/>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109692"/>
            <a:ext cx="3083729" cy="584775"/>
          </a:xfrm>
          <a:prstGeom prst="rect">
            <a:avLst/>
          </a:prstGeom>
          <a:solidFill>
            <a:schemeClr val="bg1"/>
          </a:solidFill>
        </p:spPr>
        <p:txBody>
          <a:bodyPr wrap="none" rtlCol="0">
            <a:spAutoFit/>
          </a:bodyPr>
          <a:lstStyle/>
          <a:p>
            <a:r>
              <a:rPr lang="en-US" sz="1600" dirty="0" smtClean="0"/>
              <a:t>Meeker/Wu May 29 2013 Internet </a:t>
            </a:r>
            <a:br>
              <a:rPr lang="en-US" sz="1600" dirty="0" smtClean="0"/>
            </a:br>
            <a:r>
              <a:rPr lang="en-US" sz="1600" dirty="0" smtClean="0"/>
              <a:t>Trends D11 Conference </a:t>
            </a:r>
            <a:endParaRPr lang="en-US" sz="1600" dirty="0"/>
          </a:p>
        </p:txBody>
      </p:sp>
    </p:spTree>
    <p:extLst>
      <p:ext uri="{BB962C8B-B14F-4D97-AF65-F5344CB8AC3E}">
        <p14:creationId xmlns:p14="http://schemas.microsoft.com/office/powerpoint/2010/main" val="25181391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84" y="34977"/>
            <a:ext cx="8686800" cy="1143000"/>
          </a:xfrm>
        </p:spPr>
        <p:txBody>
          <a:bodyPr>
            <a:normAutofit fontScale="90000"/>
          </a:bodyPr>
          <a:lstStyle/>
          <a:p>
            <a:r>
              <a:rPr lang="en-US" dirty="0"/>
              <a:t>“Taming the Big Data Tidal Wave</a:t>
            </a:r>
            <a:r>
              <a:rPr lang="en-US" dirty="0" smtClean="0"/>
              <a:t>” 2012</a:t>
            </a:r>
            <a:r>
              <a:rPr lang="en-US" dirty="0"/>
              <a:t/>
            </a:r>
            <a:br>
              <a:rPr lang="en-US" dirty="0"/>
            </a:br>
            <a:r>
              <a:rPr lang="en-US" sz="4000" dirty="0" smtClean="0"/>
              <a:t>(Bill Franks, Chief Analytics Officer Teradata)</a:t>
            </a:r>
            <a:endParaRPr lang="en-US" sz="4000" dirty="0"/>
          </a:p>
        </p:txBody>
      </p:sp>
      <p:sp>
        <p:nvSpPr>
          <p:cNvPr id="3" name="Content Placeholder 2"/>
          <p:cNvSpPr>
            <a:spLocks noGrp="1"/>
          </p:cNvSpPr>
          <p:nvPr>
            <p:ph idx="1"/>
          </p:nvPr>
        </p:nvSpPr>
        <p:spPr>
          <a:xfrm>
            <a:off x="76200" y="1066800"/>
            <a:ext cx="9067800" cy="5562600"/>
          </a:xfrm>
        </p:spPr>
        <p:txBody>
          <a:bodyPr>
            <a:normAutofit fontScale="62500" lnSpcReduction="20000"/>
          </a:bodyPr>
          <a:lstStyle/>
          <a:p>
            <a:r>
              <a:rPr lang="en-US" sz="2800" b="1" dirty="0" smtClean="0"/>
              <a:t>Web Data </a:t>
            </a:r>
            <a:r>
              <a:rPr lang="en-US" sz="2800" dirty="0" smtClean="0"/>
              <a:t>(“the original big data”)</a:t>
            </a:r>
          </a:p>
          <a:p>
            <a:pPr lvl="1"/>
            <a:r>
              <a:rPr lang="en-US" sz="2400" dirty="0" smtClean="0"/>
              <a:t>Analyze customer web browsing of e-commerce site to see topics looked at etc.</a:t>
            </a:r>
          </a:p>
          <a:p>
            <a:r>
              <a:rPr lang="en-US" sz="2800" b="1" dirty="0" smtClean="0"/>
              <a:t>Auto Insurance </a:t>
            </a:r>
            <a:r>
              <a:rPr lang="en-US" sz="2800" dirty="0" smtClean="0"/>
              <a:t>(telematics monitoring driving)</a:t>
            </a:r>
          </a:p>
          <a:p>
            <a:pPr lvl="1"/>
            <a:r>
              <a:rPr lang="en-US" sz="2400" dirty="0" smtClean="0"/>
              <a:t>Equip cars with sensors</a:t>
            </a:r>
          </a:p>
          <a:p>
            <a:r>
              <a:rPr lang="en-US" sz="2800" b="1" dirty="0" smtClean="0"/>
              <a:t>Text data </a:t>
            </a:r>
            <a:r>
              <a:rPr lang="en-US" sz="2800" dirty="0" smtClean="0"/>
              <a:t>in multiple industries</a:t>
            </a:r>
          </a:p>
          <a:p>
            <a:pPr lvl="1"/>
            <a:r>
              <a:rPr lang="en-US" sz="2400" dirty="0" smtClean="0"/>
              <a:t>Sentiment analysis, identify common issues (as in eBay lamp example), Natural Language processing</a:t>
            </a:r>
          </a:p>
          <a:p>
            <a:r>
              <a:rPr lang="en-US" sz="2800" b="1" dirty="0" smtClean="0"/>
              <a:t>Time and location </a:t>
            </a:r>
            <a:r>
              <a:rPr lang="en-US" sz="2800" dirty="0" smtClean="0"/>
              <a:t>(GPS) data</a:t>
            </a:r>
          </a:p>
          <a:p>
            <a:pPr lvl="1"/>
            <a:r>
              <a:rPr lang="en-US" sz="2400" dirty="0" smtClean="0"/>
              <a:t>Track trucks (delivery), vehicles(track), people(tell them nearby goodies)</a:t>
            </a:r>
          </a:p>
          <a:p>
            <a:r>
              <a:rPr lang="en-US" sz="2800" dirty="0" smtClean="0"/>
              <a:t>Retail and manufacturing: </a:t>
            </a:r>
            <a:r>
              <a:rPr lang="en-US" sz="2800" b="1" dirty="0" smtClean="0"/>
              <a:t>RFID</a:t>
            </a:r>
          </a:p>
          <a:p>
            <a:pPr lvl="1"/>
            <a:r>
              <a:rPr lang="en-US" sz="2400" dirty="0" smtClean="0"/>
              <a:t>Asset and inventory management, </a:t>
            </a:r>
          </a:p>
          <a:p>
            <a:r>
              <a:rPr lang="en-US" sz="2800" dirty="0" smtClean="0"/>
              <a:t>Utility industry: </a:t>
            </a:r>
            <a:r>
              <a:rPr lang="en-US" sz="2800" b="1" dirty="0" smtClean="0"/>
              <a:t>Smart Grid</a:t>
            </a:r>
          </a:p>
          <a:p>
            <a:pPr lvl="1"/>
            <a:r>
              <a:rPr lang="en-US" sz="2400" dirty="0" smtClean="0"/>
              <a:t>Sensors allow dynamic optimization of power</a:t>
            </a:r>
          </a:p>
          <a:p>
            <a:r>
              <a:rPr lang="en-US" sz="2800" dirty="0" smtClean="0"/>
              <a:t>Gaming industry: Casino Chip tracking (RFID)</a:t>
            </a:r>
          </a:p>
          <a:p>
            <a:pPr lvl="1"/>
            <a:r>
              <a:rPr lang="en-US" sz="2400" dirty="0" smtClean="0"/>
              <a:t>Track individual players, detect fraud, identify patterns</a:t>
            </a:r>
          </a:p>
          <a:p>
            <a:r>
              <a:rPr lang="en-US" sz="2800" b="1" dirty="0" smtClean="0"/>
              <a:t>Industrial engines </a:t>
            </a:r>
            <a:r>
              <a:rPr lang="en-US" sz="2800" dirty="0" smtClean="0"/>
              <a:t>and equipment: sensor data</a:t>
            </a:r>
          </a:p>
          <a:p>
            <a:pPr lvl="1"/>
            <a:r>
              <a:rPr lang="en-US" sz="2400" dirty="0" smtClean="0"/>
              <a:t>See GE engine </a:t>
            </a:r>
          </a:p>
          <a:p>
            <a:r>
              <a:rPr lang="en-US" sz="2800" b="1" dirty="0" smtClean="0"/>
              <a:t>Video games</a:t>
            </a:r>
            <a:r>
              <a:rPr lang="en-US" sz="2800" dirty="0" smtClean="0"/>
              <a:t>: telemetry</a:t>
            </a:r>
          </a:p>
          <a:p>
            <a:pPr lvl="1"/>
            <a:r>
              <a:rPr lang="en-US" sz="2400" dirty="0" smtClean="0"/>
              <a:t>This is like monitoring web browsing but rather monitor actions in a game</a:t>
            </a:r>
          </a:p>
          <a:p>
            <a:r>
              <a:rPr lang="en-US" sz="2800" dirty="0" smtClean="0"/>
              <a:t>Telecommunication and other industries: </a:t>
            </a:r>
            <a:r>
              <a:rPr lang="en-US" sz="2800" b="1" dirty="0" smtClean="0"/>
              <a:t>Social Network </a:t>
            </a:r>
            <a:r>
              <a:rPr lang="en-US" sz="2800" dirty="0" smtClean="0"/>
              <a:t>data</a:t>
            </a:r>
          </a:p>
          <a:p>
            <a:pPr lvl="1"/>
            <a:r>
              <a:rPr lang="en-US" sz="2400" dirty="0" smtClean="0"/>
              <a:t>Connections make this big data. </a:t>
            </a:r>
          </a:p>
          <a:p>
            <a:pPr lvl="1"/>
            <a:r>
              <a:rPr lang="en-US" sz="2400" dirty="0" smtClean="0"/>
              <a:t>Use connections to find new customers with similar interests</a:t>
            </a:r>
            <a:endParaRPr lang="en-US" sz="2400" dirty="0"/>
          </a:p>
        </p:txBody>
      </p:sp>
    </p:spTree>
    <p:extLst>
      <p:ext uri="{BB962C8B-B14F-4D97-AF65-F5344CB8AC3E}">
        <p14:creationId xmlns:p14="http://schemas.microsoft.com/office/powerpoint/2010/main" val="243614934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067800" cy="990600"/>
          </a:xfrm>
        </p:spPr>
        <p:txBody>
          <a:bodyPr>
            <a:normAutofit fontScale="90000"/>
          </a:bodyPr>
          <a:lstStyle/>
          <a:p>
            <a:r>
              <a:rPr lang="en-US" b="1" dirty="0" smtClean="0"/>
              <a:t>Many Synergies Clouds and Universities</a:t>
            </a:r>
            <a:endParaRPr lang="en-US" b="1" dirty="0"/>
          </a:p>
        </p:txBody>
      </p:sp>
      <p:sp>
        <p:nvSpPr>
          <p:cNvPr id="3" name="Content Placeholder 2"/>
          <p:cNvSpPr>
            <a:spLocks noGrp="1"/>
          </p:cNvSpPr>
          <p:nvPr>
            <p:ph idx="1"/>
          </p:nvPr>
        </p:nvSpPr>
        <p:spPr>
          <a:xfrm>
            <a:off x="0" y="1066800"/>
            <a:ext cx="9144000" cy="5059363"/>
          </a:xfrm>
        </p:spPr>
        <p:txBody>
          <a:bodyPr>
            <a:normAutofit fontScale="92500" lnSpcReduction="20000"/>
          </a:bodyPr>
          <a:lstStyle/>
          <a:p>
            <a:r>
              <a:rPr lang="en-US" dirty="0" smtClean="0"/>
              <a:t>Use clouds in faculty, graduate student and undergraduate </a:t>
            </a:r>
            <a:r>
              <a:rPr lang="en-US" dirty="0" smtClean="0">
                <a:solidFill>
                  <a:srgbClr val="FF0000"/>
                </a:solidFill>
              </a:rPr>
              <a:t>research</a:t>
            </a:r>
          </a:p>
          <a:p>
            <a:pPr lvl="1"/>
            <a:r>
              <a:rPr lang="en-US" dirty="0" smtClean="0"/>
              <a:t>Clouds for Scientific data analysis</a:t>
            </a:r>
          </a:p>
          <a:p>
            <a:pPr lvl="1"/>
            <a:r>
              <a:rPr lang="en-US" dirty="0" smtClean="0"/>
              <a:t>Core cloud technologies (MapReduce, Virtualization)</a:t>
            </a:r>
          </a:p>
          <a:p>
            <a:r>
              <a:rPr lang="en-US" dirty="0" smtClean="0">
                <a:solidFill>
                  <a:srgbClr val="FF0000"/>
                </a:solidFill>
              </a:rPr>
              <a:t>Teach</a:t>
            </a:r>
            <a:r>
              <a:rPr lang="en-US" dirty="0" smtClean="0"/>
              <a:t> clouds as it involves areas of Information Technology with lots of job opportunities</a:t>
            </a:r>
          </a:p>
          <a:p>
            <a:r>
              <a:rPr lang="en-US" dirty="0" smtClean="0"/>
              <a:t>Use clouds to support </a:t>
            </a:r>
            <a:r>
              <a:rPr lang="en-US" dirty="0" smtClean="0">
                <a:solidFill>
                  <a:srgbClr val="FF0000"/>
                </a:solidFill>
              </a:rPr>
              <a:t>distributed learning and research environment</a:t>
            </a:r>
          </a:p>
          <a:p>
            <a:pPr lvl="1"/>
            <a:r>
              <a:rPr lang="en-US" dirty="0" smtClean="0"/>
              <a:t>A cloud backend for course materials and collaboration as in MOOC repository</a:t>
            </a:r>
          </a:p>
          <a:p>
            <a:r>
              <a:rPr lang="en-US" dirty="0" smtClean="0">
                <a:solidFill>
                  <a:srgbClr val="FF0000"/>
                </a:solidFill>
              </a:rPr>
              <a:t>Green</a:t>
            </a:r>
            <a:r>
              <a:rPr lang="en-US" dirty="0" smtClean="0"/>
              <a:t> environmentally friendly computing infrastructure</a:t>
            </a:r>
            <a:endParaRPr lang="en-US" dirty="0"/>
          </a:p>
        </p:txBody>
      </p:sp>
    </p:spTree>
    <p:extLst>
      <p:ext uri="{BB962C8B-B14F-4D97-AF65-F5344CB8AC3E}">
        <p14:creationId xmlns:p14="http://schemas.microsoft.com/office/powerpoint/2010/main" val="1225558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Conclusions</a:t>
            </a:r>
            <a:r>
              <a:rPr lang="en-US" dirty="0"/>
              <a:t/>
            </a:r>
            <a:br>
              <a:rPr lang="en-US" dirty="0"/>
            </a:b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111</a:t>
            </a:fld>
            <a:endParaRPr lang="en-US"/>
          </a:p>
        </p:txBody>
      </p:sp>
    </p:spTree>
    <p:extLst>
      <p:ext uri="{BB962C8B-B14F-4D97-AF65-F5344CB8AC3E}">
        <p14:creationId xmlns:p14="http://schemas.microsoft.com/office/powerpoint/2010/main" val="2748030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838200"/>
          </a:xfrm>
        </p:spPr>
        <p:txBody>
          <a:bodyPr/>
          <a:lstStyle/>
          <a:p>
            <a:r>
              <a:rPr lang="en-US" dirty="0" smtClean="0"/>
              <a:t>Conclusions</a:t>
            </a:r>
            <a:endParaRPr lang="en-US" dirty="0"/>
          </a:p>
        </p:txBody>
      </p:sp>
      <p:sp>
        <p:nvSpPr>
          <p:cNvPr id="3" name="Content Placeholder 2"/>
          <p:cNvSpPr>
            <a:spLocks noGrp="1"/>
          </p:cNvSpPr>
          <p:nvPr>
            <p:ph idx="1"/>
          </p:nvPr>
        </p:nvSpPr>
        <p:spPr>
          <a:xfrm>
            <a:off x="0" y="685800"/>
            <a:ext cx="9144000" cy="5029200"/>
          </a:xfrm>
        </p:spPr>
        <p:txBody>
          <a:bodyPr/>
          <a:lstStyle/>
          <a:p>
            <a:r>
              <a:rPr lang="en-US" sz="2400" b="1" dirty="0" smtClean="0"/>
              <a:t>Clouds </a:t>
            </a:r>
            <a:r>
              <a:rPr lang="en-US" sz="2400" dirty="0" smtClean="0"/>
              <a:t>are here to stay and one should plan on exploiting them</a:t>
            </a:r>
            <a:endParaRPr lang="en-US" sz="2400" b="1" dirty="0" smtClean="0"/>
          </a:p>
          <a:p>
            <a:r>
              <a:rPr lang="en-US" sz="2400" b="1" dirty="0" smtClean="0"/>
              <a:t>Data Intensive studies in business and research </a:t>
            </a:r>
            <a:r>
              <a:rPr lang="en-US" sz="2400" dirty="0" smtClean="0"/>
              <a:t>continue to grow in importance</a:t>
            </a:r>
          </a:p>
          <a:p>
            <a:pPr lvl="1"/>
            <a:r>
              <a:rPr lang="en-US" sz="2000" b="1" dirty="0" smtClean="0"/>
              <a:t>Data Analytics: </a:t>
            </a:r>
            <a:r>
              <a:rPr lang="en-US" sz="2000" dirty="0" smtClean="0"/>
              <a:t>Everything is an optimization problem in a funny space</a:t>
            </a:r>
          </a:p>
          <a:p>
            <a:r>
              <a:rPr lang="en-US" sz="2400" dirty="0" smtClean="0"/>
              <a:t>Growing </a:t>
            </a:r>
            <a:r>
              <a:rPr lang="en-US" sz="2400" b="1" dirty="0"/>
              <a:t>employment opportunities </a:t>
            </a:r>
            <a:r>
              <a:rPr lang="en-US" sz="2400" dirty="0"/>
              <a:t>in clouds </a:t>
            </a:r>
            <a:r>
              <a:rPr lang="en-US" sz="2400" dirty="0" smtClean="0"/>
              <a:t>and </a:t>
            </a:r>
            <a:r>
              <a:rPr lang="en-US" sz="2400" dirty="0"/>
              <a:t>data related activities </a:t>
            </a:r>
            <a:r>
              <a:rPr lang="en-US" sz="2400" dirty="0" smtClean="0"/>
              <a:t>and so popular </a:t>
            </a:r>
            <a:r>
              <a:rPr lang="en-US" sz="2400" dirty="0"/>
              <a:t>with </a:t>
            </a:r>
            <a:r>
              <a:rPr lang="en-US" sz="2400" dirty="0" smtClean="0"/>
              <a:t>students</a:t>
            </a:r>
          </a:p>
          <a:p>
            <a:pPr lvl="1"/>
            <a:r>
              <a:rPr lang="en-US" sz="2000" dirty="0" smtClean="0"/>
              <a:t>Enabling many of the most important companies from Facebook/Google to General Electric</a:t>
            </a:r>
            <a:endParaRPr lang="en-US" sz="2000" dirty="0"/>
          </a:p>
          <a:p>
            <a:r>
              <a:rPr lang="en-US" sz="2400" dirty="0" smtClean="0"/>
              <a:t>Need community discussion of </a:t>
            </a:r>
            <a:r>
              <a:rPr lang="en-US" sz="2400" b="1" dirty="0" smtClean="0"/>
              <a:t>data </a:t>
            </a:r>
            <a:r>
              <a:rPr lang="en-US" sz="2400" b="1" dirty="0"/>
              <a:t>science education</a:t>
            </a:r>
          </a:p>
          <a:p>
            <a:pPr lvl="1">
              <a:spcBef>
                <a:spcPts val="0"/>
              </a:spcBef>
            </a:pPr>
            <a:r>
              <a:rPr lang="en-US" sz="2400" dirty="0"/>
              <a:t>Agree on curricula; is such a degree attractive?</a:t>
            </a:r>
          </a:p>
          <a:p>
            <a:pPr>
              <a:spcBef>
                <a:spcPts val="0"/>
              </a:spcBef>
            </a:pPr>
            <a:r>
              <a:rPr lang="en-US" sz="2400" b="1" dirty="0" smtClean="0"/>
              <a:t>MOOC</a:t>
            </a:r>
            <a:r>
              <a:rPr lang="en-US" sz="2400" dirty="0" smtClean="0"/>
              <a:t>’s interesting for</a:t>
            </a:r>
            <a:endParaRPr lang="en-US" sz="2400" dirty="0"/>
          </a:p>
          <a:p>
            <a:pPr lvl="1">
              <a:spcBef>
                <a:spcPts val="0"/>
              </a:spcBef>
            </a:pPr>
            <a:r>
              <a:rPr lang="en-US" sz="2400" dirty="0"/>
              <a:t>Disseminating new curricula </a:t>
            </a:r>
          </a:p>
          <a:p>
            <a:pPr lvl="1">
              <a:spcBef>
                <a:spcPts val="0"/>
              </a:spcBef>
            </a:pPr>
            <a:r>
              <a:rPr lang="en-US" sz="2400" dirty="0"/>
              <a:t>Managing course fragments that can be assembled into custom courses for particular interdisciplinary students</a:t>
            </a:r>
          </a:p>
          <a:p>
            <a:endParaRPr lang="en-US" sz="2400" dirty="0" smtClean="0"/>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112</a:t>
            </a:fld>
            <a:endParaRPr lang="en-US"/>
          </a:p>
        </p:txBody>
      </p:sp>
    </p:spTree>
    <p:extLst>
      <p:ext uri="{BB962C8B-B14F-4D97-AF65-F5344CB8AC3E}">
        <p14:creationId xmlns:p14="http://schemas.microsoft.com/office/powerpoint/2010/main" val="1139339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866" y="102502"/>
            <a:ext cx="9107032" cy="1470025"/>
          </a:xfrm>
        </p:spPr>
        <p:txBody>
          <a:bodyPr/>
          <a:lstStyle/>
          <a:p>
            <a:r>
              <a:rPr lang="en-US" b="1" dirty="0" smtClean="0"/>
              <a:t>Big Data Ecosystem in One Sentence</a:t>
            </a:r>
            <a:endParaRPr lang="en-US" b="1" dirty="0"/>
          </a:p>
        </p:txBody>
      </p:sp>
      <p:sp>
        <p:nvSpPr>
          <p:cNvPr id="5" name="Subtitle 4"/>
          <p:cNvSpPr>
            <a:spLocks noGrp="1"/>
          </p:cNvSpPr>
          <p:nvPr>
            <p:ph type="subTitle" idx="1"/>
          </p:nvPr>
        </p:nvSpPr>
        <p:spPr>
          <a:xfrm>
            <a:off x="30866" y="1295400"/>
            <a:ext cx="9107032" cy="4930775"/>
          </a:xfrm>
        </p:spPr>
        <p:txBody>
          <a:bodyPr>
            <a:normAutofit fontScale="85000" lnSpcReduction="10000"/>
          </a:bodyPr>
          <a:lstStyle/>
          <a:p>
            <a:r>
              <a:rPr lang="en-US" sz="4400" dirty="0" smtClean="0"/>
              <a:t>Use </a:t>
            </a:r>
            <a:r>
              <a:rPr lang="en-US" sz="4400" dirty="0" smtClean="0">
                <a:solidFill>
                  <a:srgbClr val="FF0000"/>
                </a:solidFill>
              </a:rPr>
              <a:t>Clouds</a:t>
            </a:r>
            <a:r>
              <a:rPr lang="en-US" sz="4400" dirty="0" smtClean="0"/>
              <a:t> running </a:t>
            </a:r>
            <a:r>
              <a:rPr lang="en-US" sz="4400" dirty="0" smtClean="0">
                <a:solidFill>
                  <a:srgbClr val="FF0000"/>
                </a:solidFill>
              </a:rPr>
              <a:t>Data Analytics Collaboratively </a:t>
            </a:r>
            <a:r>
              <a:rPr lang="en-US" sz="4400" dirty="0" smtClean="0"/>
              <a:t>processing </a:t>
            </a:r>
            <a:r>
              <a:rPr lang="en-US" sz="4400" dirty="0" smtClean="0">
                <a:solidFill>
                  <a:srgbClr val="FF0000"/>
                </a:solidFill>
              </a:rPr>
              <a:t>Big Data </a:t>
            </a:r>
            <a:r>
              <a:rPr lang="en-US" sz="4400" dirty="0" smtClean="0"/>
              <a:t>to solve problems in </a:t>
            </a:r>
            <a:r>
              <a:rPr lang="en-US" sz="4400" dirty="0" smtClean="0">
                <a:solidFill>
                  <a:srgbClr val="FF0000"/>
                </a:solidFill>
              </a:rPr>
              <a:t>X-Informatics </a:t>
            </a:r>
            <a:r>
              <a:rPr lang="en-US" sz="4400" dirty="0" smtClean="0"/>
              <a:t>educated </a:t>
            </a:r>
            <a:r>
              <a:rPr lang="en-US" sz="4400" dirty="0"/>
              <a:t>in </a:t>
            </a:r>
            <a:r>
              <a:rPr lang="en-US" sz="4400" dirty="0" smtClean="0">
                <a:solidFill>
                  <a:srgbClr val="FF0000"/>
                </a:solidFill>
              </a:rPr>
              <a:t>data science</a:t>
            </a:r>
            <a:r>
              <a:rPr lang="en-US" dirty="0" smtClean="0">
                <a:solidFill>
                  <a:srgbClr val="FF0000"/>
                </a:solidFill>
              </a:rPr>
              <a:t/>
            </a:r>
            <a:br>
              <a:rPr lang="en-US" dirty="0" smtClean="0">
                <a:solidFill>
                  <a:srgbClr val="FF0000"/>
                </a:solidFill>
              </a:rPr>
            </a:br>
            <a:endParaRPr lang="en-US" dirty="0" smtClean="0">
              <a:solidFill>
                <a:srgbClr val="FF0000"/>
              </a:solidFill>
            </a:endParaRPr>
          </a:p>
          <a:p>
            <a:r>
              <a:rPr lang="en-US" dirty="0" smtClean="0">
                <a:solidFill>
                  <a:schemeClr val="tx1"/>
                </a:solidFill>
              </a:rPr>
              <a:t>X = Astronomy</a:t>
            </a:r>
            <a:r>
              <a:rPr lang="en-US" dirty="0">
                <a:solidFill>
                  <a:schemeClr val="tx1"/>
                </a:solidFill>
              </a:rPr>
              <a:t>, Biology, Biomedicine, Business, Chemistry, </a:t>
            </a:r>
            <a:r>
              <a:rPr lang="en-US" dirty="0" smtClean="0">
                <a:solidFill>
                  <a:schemeClr val="tx1"/>
                </a:solidFill>
              </a:rPr>
              <a:t>Climate, Crisis</a:t>
            </a:r>
            <a:r>
              <a:rPr lang="en-US" dirty="0">
                <a:solidFill>
                  <a:schemeClr val="tx1"/>
                </a:solidFill>
              </a:rPr>
              <a:t>, </a:t>
            </a:r>
            <a:r>
              <a:rPr lang="en-US" dirty="0" smtClean="0">
                <a:solidFill>
                  <a:schemeClr val="tx1"/>
                </a:solidFill>
              </a:rPr>
              <a:t>Earth Science, Energy</a:t>
            </a:r>
            <a:r>
              <a:rPr lang="en-US" dirty="0">
                <a:solidFill>
                  <a:schemeClr val="tx1"/>
                </a:solidFill>
              </a:rPr>
              <a:t>, Environment, Finance, Health, Intelligence, Lifestyle, Marketing, Medicine, Pathology, Policy, Radar, Security, Sensor, Social, Sustainability, Wealth and Wellness with more fields </a:t>
            </a:r>
            <a:r>
              <a:rPr lang="en-US" dirty="0" smtClean="0">
                <a:solidFill>
                  <a:schemeClr val="tx1"/>
                </a:solidFill>
              </a:rPr>
              <a:t>(physics) defined implicitly</a:t>
            </a:r>
          </a:p>
          <a:p>
            <a:r>
              <a:rPr lang="en-US" dirty="0" smtClean="0">
                <a:solidFill>
                  <a:schemeClr val="tx1"/>
                </a:solidFill>
              </a:rPr>
              <a:t>Spans Industry and Science (research)</a:t>
            </a:r>
          </a:p>
        </p:txBody>
      </p:sp>
    </p:spTree>
    <p:extLst>
      <p:ext uri="{BB962C8B-B14F-4D97-AF65-F5344CB8AC3E}">
        <p14:creationId xmlns:p14="http://schemas.microsoft.com/office/powerpoint/2010/main" val="27862665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657" y="6550223"/>
            <a:ext cx="6139543" cy="307777"/>
          </a:xfrm>
          <a:prstGeom prst="rect">
            <a:avLst/>
          </a:prstGeom>
          <a:solidFill>
            <a:schemeClr val="bg1"/>
          </a:solidFill>
        </p:spPr>
        <p:txBody>
          <a:bodyPr wrap="square">
            <a:spAutoFit/>
          </a:bodyPr>
          <a:lstStyle/>
          <a:p>
            <a:r>
              <a:rPr lang="en-US" sz="1400" dirty="0" err="1"/>
              <a:t>Ruh</a:t>
            </a:r>
            <a:r>
              <a:rPr lang="en-US" sz="1400" dirty="0"/>
              <a:t> VP Software GE </a:t>
            </a:r>
            <a:r>
              <a:rPr lang="en-US" sz="1400" u="sng" dirty="0">
                <a:hlinkClick r:id="rId3"/>
              </a:rPr>
              <a:t>http://fisheritcenter.haas.berkeley.edu/Big_Data/index.html</a:t>
            </a:r>
            <a:endParaRPr lang="en-US" sz="1400" dirty="0"/>
          </a:p>
        </p:txBody>
      </p:sp>
    </p:spTree>
    <p:extLst>
      <p:ext uri="{BB962C8B-B14F-4D97-AF65-F5344CB8AC3E}">
        <p14:creationId xmlns:p14="http://schemas.microsoft.com/office/powerpoint/2010/main" val="6508761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657" y="6550223"/>
            <a:ext cx="6139543" cy="307777"/>
          </a:xfrm>
          <a:prstGeom prst="rect">
            <a:avLst/>
          </a:prstGeom>
          <a:solidFill>
            <a:schemeClr val="bg1"/>
          </a:solidFill>
        </p:spPr>
        <p:txBody>
          <a:bodyPr wrap="square">
            <a:spAutoFit/>
          </a:bodyPr>
          <a:lstStyle/>
          <a:p>
            <a:r>
              <a:rPr lang="en-US" sz="1400" dirty="0" err="1"/>
              <a:t>Ruh</a:t>
            </a:r>
            <a:r>
              <a:rPr lang="en-US" sz="1400" dirty="0"/>
              <a:t> VP Software GE </a:t>
            </a:r>
            <a:r>
              <a:rPr lang="en-US" sz="1400" u="sng" dirty="0">
                <a:hlinkClick r:id="rId3"/>
              </a:rPr>
              <a:t>http://fisheritcenter.haas.berkeley.edu/Big_Data/index.html</a:t>
            </a:r>
            <a:endParaRPr lang="en-US" sz="1400" dirty="0"/>
          </a:p>
        </p:txBody>
      </p:sp>
      <p:sp>
        <p:nvSpPr>
          <p:cNvPr id="3" name="TextBox 2"/>
          <p:cNvSpPr txBox="1"/>
          <p:nvPr/>
        </p:nvSpPr>
        <p:spPr>
          <a:xfrm>
            <a:off x="6858000" y="3429000"/>
            <a:ext cx="1452642" cy="369332"/>
          </a:xfrm>
          <a:prstGeom prst="rect">
            <a:avLst/>
          </a:prstGeom>
          <a:noFill/>
        </p:spPr>
        <p:txBody>
          <a:bodyPr wrap="none" rtlCol="0">
            <a:spAutoFit/>
          </a:bodyPr>
          <a:lstStyle/>
          <a:p>
            <a:r>
              <a:rPr lang="en-US" dirty="0" smtClean="0"/>
              <a:t>MM = Million</a:t>
            </a:r>
            <a:endParaRPr lang="en-US" dirty="0"/>
          </a:p>
        </p:txBody>
      </p:sp>
    </p:spTree>
    <p:extLst>
      <p:ext uri="{BB962C8B-B14F-4D97-AF65-F5344CB8AC3E}">
        <p14:creationId xmlns:p14="http://schemas.microsoft.com/office/powerpoint/2010/main" val="36687045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434" y="-76200"/>
            <a:ext cx="8229600" cy="1143000"/>
          </a:xfrm>
        </p:spPr>
        <p:txBody>
          <a:bodyPr/>
          <a:lstStyle/>
          <a:p>
            <a:r>
              <a:rPr lang="en-US" dirty="0"/>
              <a:t>Some </a:t>
            </a:r>
            <a:r>
              <a:rPr lang="en-US" dirty="0" smtClean="0"/>
              <a:t>Science/Technical </a:t>
            </a:r>
            <a:r>
              <a:rPr lang="en-US" dirty="0"/>
              <a:t>Data sizes</a:t>
            </a:r>
          </a:p>
        </p:txBody>
      </p:sp>
      <p:sp>
        <p:nvSpPr>
          <p:cNvPr id="3" name="Content Placeholder 2"/>
          <p:cNvSpPr>
            <a:spLocks noGrp="1"/>
          </p:cNvSpPr>
          <p:nvPr>
            <p:ph idx="1"/>
          </p:nvPr>
        </p:nvSpPr>
        <p:spPr>
          <a:xfrm>
            <a:off x="0" y="838200"/>
            <a:ext cx="9144000" cy="4525963"/>
          </a:xfrm>
        </p:spPr>
        <p:txBody>
          <a:bodyPr/>
          <a:lstStyle/>
          <a:p>
            <a:r>
              <a:rPr lang="en-US" b="1" dirty="0"/>
              <a:t>LHC </a:t>
            </a:r>
            <a:r>
              <a:rPr lang="en-US" b="1" dirty="0" smtClean="0"/>
              <a:t>Particle Physics </a:t>
            </a:r>
            <a:r>
              <a:rPr lang="en-US" dirty="0" smtClean="0"/>
              <a:t>15 </a:t>
            </a:r>
            <a:r>
              <a:rPr lang="en-US" dirty="0"/>
              <a:t>petabytes per year</a:t>
            </a:r>
          </a:p>
          <a:p>
            <a:r>
              <a:rPr lang="en-US" b="1" dirty="0"/>
              <a:t>Radiology </a:t>
            </a:r>
            <a:r>
              <a:rPr lang="en-US" dirty="0"/>
              <a:t>69 petabytes per year</a:t>
            </a:r>
          </a:p>
          <a:p>
            <a:r>
              <a:rPr lang="en-US" b="1" dirty="0"/>
              <a:t>Square Kilometer Array Telescope </a:t>
            </a:r>
            <a:r>
              <a:rPr lang="en-US" dirty="0"/>
              <a:t>will be </a:t>
            </a:r>
            <a:r>
              <a:rPr lang="en-US" dirty="0" smtClean="0"/>
              <a:t>0.5 </a:t>
            </a:r>
            <a:r>
              <a:rPr lang="en-US" dirty="0" err="1" smtClean="0"/>
              <a:t>zettabytes</a:t>
            </a:r>
            <a:r>
              <a:rPr lang="en-US" dirty="0" smtClean="0"/>
              <a:t> per year raw data in ~2022</a:t>
            </a:r>
            <a:endParaRPr lang="en-US" dirty="0"/>
          </a:p>
          <a:p>
            <a:r>
              <a:rPr lang="en-US" b="1" dirty="0"/>
              <a:t>Earth Observation </a:t>
            </a:r>
            <a:r>
              <a:rPr lang="en-US" dirty="0"/>
              <a:t>becoming ~4 petabytes per year</a:t>
            </a:r>
          </a:p>
          <a:p>
            <a:r>
              <a:rPr lang="en-US" b="1" dirty="0"/>
              <a:t>Earthquake Science </a:t>
            </a:r>
            <a:r>
              <a:rPr lang="en-US" dirty="0"/>
              <a:t>– few terabytes total today</a:t>
            </a:r>
          </a:p>
          <a:p>
            <a:r>
              <a:rPr lang="en-US" b="1" dirty="0"/>
              <a:t>PolarGrid</a:t>
            </a:r>
            <a:r>
              <a:rPr lang="en-US" dirty="0"/>
              <a:t> Radar studies of glaciers– 100’s terabytes/year</a:t>
            </a:r>
          </a:p>
          <a:p>
            <a:r>
              <a:rPr lang="en-US" b="1" dirty="0"/>
              <a:t>Exascale simulation </a:t>
            </a:r>
            <a:r>
              <a:rPr lang="en-US" dirty="0"/>
              <a:t>data dumps – </a:t>
            </a:r>
            <a:r>
              <a:rPr lang="en-US" dirty="0" smtClean="0"/>
              <a:t>~0.1 </a:t>
            </a:r>
            <a:r>
              <a:rPr lang="en-US" dirty="0" err="1" smtClean="0"/>
              <a:t>zettabyte</a:t>
            </a:r>
            <a:r>
              <a:rPr lang="en-US" dirty="0" smtClean="0"/>
              <a:t> per year</a:t>
            </a:r>
            <a:endParaRPr lang="en-US" dirty="0"/>
          </a:p>
          <a:p>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14</a:t>
            </a:fld>
            <a:endParaRPr lang="en-US"/>
          </a:p>
        </p:txBody>
      </p:sp>
    </p:spTree>
    <p:extLst>
      <p:ext uri="{BB962C8B-B14F-4D97-AF65-F5344CB8AC3E}">
        <p14:creationId xmlns:p14="http://schemas.microsoft.com/office/powerpoint/2010/main" val="30588221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genome.gov/images/content/cost_per_geno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41400" y="2518258"/>
            <a:ext cx="3759200" cy="1692771"/>
          </a:xfrm>
          <a:prstGeom prst="rect">
            <a:avLst/>
          </a:prstGeom>
          <a:solidFill>
            <a:schemeClr val="bg1"/>
          </a:solidFill>
        </p:spPr>
        <p:txBody>
          <a:bodyPr wrap="square" rtlCol="0">
            <a:spAutoFit/>
          </a:bodyPr>
          <a:lstStyle/>
          <a:p>
            <a:r>
              <a:rPr lang="en-US" sz="2800" dirty="0" smtClean="0">
                <a:solidFill>
                  <a:prstClr val="black"/>
                </a:solidFill>
              </a:rPr>
              <a:t>Need cost effective </a:t>
            </a:r>
          </a:p>
          <a:p>
            <a:r>
              <a:rPr lang="en-US" sz="2800" dirty="0" smtClean="0">
                <a:solidFill>
                  <a:prstClr val="black"/>
                </a:solidFill>
              </a:rPr>
              <a:t>Computing!</a:t>
            </a:r>
          </a:p>
          <a:p>
            <a:r>
              <a:rPr lang="en-US" sz="2400" dirty="0"/>
              <a:t>Sequence every newborn by 2019 </a:t>
            </a:r>
            <a:r>
              <a:rPr lang="en-US" sz="2400" dirty="0" smtClean="0"/>
              <a:t>100 petabytes/year</a:t>
            </a:r>
            <a:endParaRPr lang="en-US" sz="2400" dirty="0"/>
          </a:p>
        </p:txBody>
      </p:sp>
      <p:sp>
        <p:nvSpPr>
          <p:cNvPr id="3" name="Rectangle 2"/>
          <p:cNvSpPr/>
          <p:nvPr/>
        </p:nvSpPr>
        <p:spPr>
          <a:xfrm>
            <a:off x="762000" y="6400800"/>
            <a:ext cx="4232954" cy="369332"/>
          </a:xfrm>
          <a:prstGeom prst="rect">
            <a:avLst/>
          </a:prstGeom>
          <a:solidFill>
            <a:schemeClr val="bg1"/>
          </a:solidFill>
        </p:spPr>
        <p:txBody>
          <a:bodyPr wrap="none">
            <a:spAutoFit/>
          </a:bodyPr>
          <a:lstStyle/>
          <a:p>
            <a:r>
              <a:rPr lang="en-US" dirty="0">
                <a:solidFill>
                  <a:prstClr val="black"/>
                </a:solidFill>
              </a:rPr>
              <a:t>http://www.genome.gov/sequencingcosts/</a:t>
            </a:r>
          </a:p>
        </p:txBody>
      </p:sp>
    </p:spTree>
    <p:extLst>
      <p:ext uri="{BB962C8B-B14F-4D97-AF65-F5344CB8AC3E}">
        <p14:creationId xmlns:p14="http://schemas.microsoft.com/office/powerpoint/2010/main" val="18389806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0818" y="211542"/>
            <a:ext cx="5943600" cy="757131"/>
          </a:xfrm>
          <a:prstGeom prst="rect">
            <a:avLst/>
          </a:prstGeom>
        </p:spPr>
        <p:txBody>
          <a:bodyPr/>
          <a:lstStyle>
            <a:lvl1pPr algn="l" defTabSz="1218480" rtl="0" eaLnBrk="1" latinLnBrk="0" hangingPunct="1">
              <a:spcBef>
                <a:spcPct val="0"/>
              </a:spcBef>
              <a:buNone/>
              <a:defRPr sz="3700" kern="1200">
                <a:solidFill>
                  <a:schemeClr val="tx2">
                    <a:lumMod val="75000"/>
                  </a:schemeClr>
                </a:solidFill>
                <a:latin typeface="Segoe UI" pitchFamily="34" charset="0"/>
                <a:ea typeface="+mj-ea"/>
                <a:cs typeface="Segoe UI" pitchFamily="34" charset="0"/>
              </a:defRPr>
            </a:lvl1pPr>
          </a:lstStyle>
          <a:p>
            <a:r>
              <a:rPr lang="en-US" b="1" dirty="0" smtClean="0">
                <a:solidFill>
                  <a:srgbClr val="1F497D">
                    <a:lumMod val="75000"/>
                  </a:srgbClr>
                </a:solidFill>
              </a:rPr>
              <a:t>The Long Tail of Science</a:t>
            </a:r>
            <a:endParaRPr lang="en-US" b="1" dirty="0">
              <a:solidFill>
                <a:srgbClr val="1F497D">
                  <a:lumMod val="75000"/>
                </a:srgbClr>
              </a:solidFill>
            </a:endParaRPr>
          </a:p>
        </p:txBody>
      </p:sp>
      <p:grpSp>
        <p:nvGrpSpPr>
          <p:cNvPr id="12" name="Group 11"/>
          <p:cNvGrpSpPr/>
          <p:nvPr/>
        </p:nvGrpSpPr>
        <p:grpSpPr>
          <a:xfrm>
            <a:off x="17060" y="1250506"/>
            <a:ext cx="8874685" cy="3047174"/>
            <a:chOff x="1905000" y="981596"/>
            <a:chExt cx="8874685" cy="3047174"/>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981596"/>
              <a:ext cx="6570662" cy="3047174"/>
            </a:xfrm>
            <a:prstGeom prst="rect">
              <a:avLst/>
            </a:prstGeom>
          </p:spPr>
        </p:pic>
        <p:sp>
          <p:nvSpPr>
            <p:cNvPr id="7" name="TextBox 6"/>
            <p:cNvSpPr txBox="1"/>
            <p:nvPr/>
          </p:nvSpPr>
          <p:spPr>
            <a:xfrm>
              <a:off x="2545080" y="1508760"/>
              <a:ext cx="5285358" cy="443198"/>
            </a:xfrm>
            <a:prstGeom prst="rect">
              <a:avLst/>
            </a:prstGeom>
            <a:noFill/>
          </p:spPr>
          <p:txBody>
            <a:bodyPr wrap="none" lIns="0" tIns="0" rIns="0" bIns="0" rtlCol="0">
              <a:spAutoFit/>
            </a:bodyPr>
            <a:lstStyle/>
            <a:p>
              <a:pPr>
                <a:lnSpc>
                  <a:spcPct val="90000"/>
                </a:lnSpc>
              </a:pPr>
              <a:r>
                <a:rPr lang="en-US" sz="3200" spc="-70" dirty="0" smtClean="0">
                  <a:gradFill>
                    <a:gsLst>
                      <a:gs pos="0">
                        <a:prstClr val="black"/>
                      </a:gs>
                      <a:gs pos="80000">
                        <a:prstClr val="black"/>
                      </a:gs>
                    </a:gsLst>
                    <a:lin ang="16200000" scaled="0"/>
                  </a:gradFill>
                  <a:latin typeface="Segoe UI Light" pitchFamily="34" charset="0"/>
                </a:rPr>
                <a:t>High energy  physics, astronomy</a:t>
              </a:r>
            </a:p>
          </p:txBody>
        </p:sp>
        <p:sp>
          <p:nvSpPr>
            <p:cNvPr id="8" name="TextBox 7"/>
            <p:cNvSpPr txBox="1"/>
            <p:nvPr/>
          </p:nvSpPr>
          <p:spPr>
            <a:xfrm>
              <a:off x="3154680" y="2330895"/>
              <a:ext cx="1577676" cy="443198"/>
            </a:xfrm>
            <a:prstGeom prst="rect">
              <a:avLst/>
            </a:prstGeom>
            <a:noFill/>
          </p:spPr>
          <p:txBody>
            <a:bodyPr wrap="none" lIns="0" tIns="0" rIns="0" bIns="0" rtlCol="0">
              <a:spAutoFit/>
            </a:bodyPr>
            <a:lstStyle/>
            <a:p>
              <a:pPr>
                <a:lnSpc>
                  <a:spcPct val="90000"/>
                </a:lnSpc>
              </a:pPr>
              <a:r>
                <a:rPr lang="en-US" sz="3200" spc="-70" dirty="0" smtClean="0">
                  <a:gradFill>
                    <a:gsLst>
                      <a:gs pos="0">
                        <a:prstClr val="black"/>
                      </a:gs>
                      <a:gs pos="80000">
                        <a:prstClr val="black"/>
                      </a:gs>
                    </a:gsLst>
                    <a:lin ang="16200000" scaled="0"/>
                  </a:gradFill>
                  <a:latin typeface="Segoe UI Light" pitchFamily="34" charset="0"/>
                </a:rPr>
                <a:t>genomics</a:t>
              </a:r>
            </a:p>
          </p:txBody>
        </p:sp>
        <p:cxnSp>
          <p:nvCxnSpPr>
            <p:cNvPr id="9" name="Straight Arrow Connector 8"/>
            <p:cNvCxnSpPr>
              <a:stCxn id="7" idx="1"/>
            </p:cNvCxnSpPr>
            <p:nvPr/>
          </p:nvCxnSpPr>
          <p:spPr>
            <a:xfrm flipH="1">
              <a:off x="2194560" y="1730359"/>
              <a:ext cx="350520" cy="2215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781300" y="2774093"/>
              <a:ext cx="236220" cy="6549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43518" y="3116786"/>
              <a:ext cx="6836167" cy="443198"/>
            </a:xfrm>
            <a:prstGeom prst="rect">
              <a:avLst/>
            </a:prstGeom>
            <a:noFill/>
          </p:spPr>
          <p:txBody>
            <a:bodyPr wrap="none" lIns="0" tIns="0" rIns="0" bIns="0" rtlCol="0">
              <a:spAutoFit/>
            </a:bodyPr>
            <a:lstStyle/>
            <a:p>
              <a:pPr>
                <a:lnSpc>
                  <a:spcPct val="90000"/>
                </a:lnSpc>
              </a:pPr>
              <a:r>
                <a:rPr lang="en-US" sz="3200" spc="-70" dirty="0" smtClean="0">
                  <a:gradFill>
                    <a:gsLst>
                      <a:gs pos="0">
                        <a:prstClr val="black"/>
                      </a:gs>
                      <a:gs pos="80000">
                        <a:prstClr val="black"/>
                      </a:gs>
                    </a:gsLst>
                    <a:lin ang="16200000" scaled="0"/>
                  </a:gradFill>
                  <a:latin typeface="Segoe UI Light" pitchFamily="34" charset="0"/>
                </a:rPr>
                <a:t>The long tail: economics, social science, ….</a:t>
              </a:r>
            </a:p>
          </p:txBody>
        </p:sp>
      </p:grpSp>
      <p:sp>
        <p:nvSpPr>
          <p:cNvPr id="13" name="TextBox 12"/>
          <p:cNvSpPr txBox="1"/>
          <p:nvPr/>
        </p:nvSpPr>
        <p:spPr>
          <a:xfrm>
            <a:off x="284419" y="5715000"/>
            <a:ext cx="7373557" cy="369332"/>
          </a:xfrm>
          <a:prstGeom prst="rect">
            <a:avLst/>
          </a:prstGeom>
          <a:noFill/>
        </p:spPr>
        <p:txBody>
          <a:bodyPr wrap="none" rtlCol="0">
            <a:spAutoFit/>
          </a:bodyPr>
          <a:lstStyle/>
          <a:p>
            <a:r>
              <a:rPr lang="en-US" dirty="0" smtClean="0">
                <a:solidFill>
                  <a:prstClr val="black"/>
                </a:solidFill>
              </a:rPr>
              <a:t>80-20 rule: 20% users generate 80% data but not necessarily 80% knowledge</a:t>
            </a:r>
            <a:endParaRPr lang="en-US" dirty="0">
              <a:solidFill>
                <a:prstClr val="black"/>
              </a:solidFill>
            </a:endParaRPr>
          </a:p>
        </p:txBody>
      </p:sp>
      <p:sp>
        <p:nvSpPr>
          <p:cNvPr id="14" name="Rectangle 13"/>
          <p:cNvSpPr/>
          <p:nvPr/>
        </p:nvSpPr>
        <p:spPr>
          <a:xfrm>
            <a:off x="299994" y="4638083"/>
            <a:ext cx="6909998" cy="677108"/>
          </a:xfrm>
          <a:prstGeom prst="rect">
            <a:avLst/>
          </a:prstGeom>
        </p:spPr>
        <p:txBody>
          <a:bodyPr wrap="square">
            <a:spAutoFit/>
          </a:bodyPr>
          <a:lstStyle/>
          <a:p>
            <a:r>
              <a:rPr lang="en-US" dirty="0">
                <a:solidFill>
                  <a:prstClr val="black"/>
                </a:solidFill>
                <a:latin typeface="Segoe UI" pitchFamily="34" charset="0"/>
                <a:ea typeface="Segoe UI" pitchFamily="34" charset="0"/>
                <a:cs typeface="Segoe UI" pitchFamily="34" charset="0"/>
              </a:rPr>
              <a:t>Collectively “long tail” science is generating a lot of data</a:t>
            </a:r>
          </a:p>
          <a:p>
            <a:pPr lvl="1"/>
            <a:r>
              <a:rPr lang="en-US" sz="2000" dirty="0">
                <a:solidFill>
                  <a:prstClr val="black"/>
                </a:solidFill>
                <a:latin typeface="Segoe UI" pitchFamily="34" charset="0"/>
                <a:ea typeface="Segoe UI" pitchFamily="34" charset="0"/>
                <a:cs typeface="Segoe UI" pitchFamily="34" charset="0"/>
              </a:rPr>
              <a:t>Estimated at over 1PB per year and it is growing fast.</a:t>
            </a:r>
          </a:p>
        </p:txBody>
      </p:sp>
      <p:sp>
        <p:nvSpPr>
          <p:cNvPr id="15" name="TextBox 14"/>
          <p:cNvSpPr txBox="1"/>
          <p:nvPr/>
        </p:nvSpPr>
        <p:spPr>
          <a:xfrm>
            <a:off x="44385" y="6477000"/>
            <a:ext cx="2581861" cy="369332"/>
          </a:xfrm>
          <a:prstGeom prst="rect">
            <a:avLst/>
          </a:prstGeom>
          <a:noFill/>
        </p:spPr>
        <p:txBody>
          <a:bodyPr wrap="none" rtlCol="0">
            <a:spAutoFit/>
          </a:bodyPr>
          <a:lstStyle/>
          <a:p>
            <a:r>
              <a:rPr lang="en-US" dirty="0" smtClean="0">
                <a:solidFill>
                  <a:prstClr val="black"/>
                </a:solidFill>
              </a:rPr>
              <a:t>From Dennis Gannon Talk</a:t>
            </a:r>
            <a:endParaRPr lang="en-US" dirty="0">
              <a:solidFill>
                <a:prstClr val="black"/>
              </a:solidFill>
            </a:endParaRPr>
          </a:p>
        </p:txBody>
      </p:sp>
    </p:spTree>
    <p:extLst>
      <p:ext uri="{BB962C8B-B14F-4D97-AF65-F5344CB8AC3E}">
        <p14:creationId xmlns:p14="http://schemas.microsoft.com/office/powerpoint/2010/main" val="8188551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33"/>
            <a:ext cx="8229600" cy="715962"/>
          </a:xfrm>
        </p:spPr>
        <p:txBody>
          <a:bodyPr/>
          <a:lstStyle/>
          <a:p>
            <a:r>
              <a:rPr lang="en-US" dirty="0" smtClean="0"/>
              <a:t>Data Intensive Activities</a:t>
            </a:r>
            <a:endParaRPr lang="en-US" dirty="0"/>
          </a:p>
        </p:txBody>
      </p:sp>
      <p:sp>
        <p:nvSpPr>
          <p:cNvPr id="3" name="Content Placeholder 2"/>
          <p:cNvSpPr>
            <a:spLocks noGrp="1"/>
          </p:cNvSpPr>
          <p:nvPr>
            <p:ph idx="1"/>
          </p:nvPr>
        </p:nvSpPr>
        <p:spPr>
          <a:xfrm>
            <a:off x="38100" y="731395"/>
            <a:ext cx="9067800" cy="4525963"/>
          </a:xfrm>
        </p:spPr>
        <p:txBody>
          <a:bodyPr/>
          <a:lstStyle/>
          <a:p>
            <a:r>
              <a:rPr lang="en-US" sz="2400" b="1" dirty="0" smtClean="0"/>
              <a:t>Particle Physics</a:t>
            </a:r>
            <a:r>
              <a:rPr lang="en-US" sz="2400" dirty="0" smtClean="0"/>
              <a:t> LHC (bag of events of particles)</a:t>
            </a:r>
          </a:p>
          <a:p>
            <a:r>
              <a:rPr lang="en-US" sz="2400" b="1" dirty="0" smtClean="0"/>
              <a:t>Information Retrieval </a:t>
            </a:r>
            <a:r>
              <a:rPr lang="en-US" sz="2400" dirty="0" smtClean="0"/>
              <a:t>or web search (bag of words)</a:t>
            </a:r>
          </a:p>
          <a:p>
            <a:r>
              <a:rPr lang="en-US" sz="2400" b="1" dirty="0" smtClean="0"/>
              <a:t>e-commerce</a:t>
            </a:r>
            <a:r>
              <a:rPr lang="en-US" sz="2400" dirty="0" smtClean="0"/>
              <a:t> (bag of items with properties or users with rankings)</a:t>
            </a:r>
          </a:p>
          <a:p>
            <a:r>
              <a:rPr lang="en-US" sz="2400" b="1" dirty="0" smtClean="0"/>
              <a:t>Social Networking </a:t>
            </a:r>
            <a:r>
              <a:rPr lang="en-US" sz="2400" dirty="0" smtClean="0"/>
              <a:t>(bag of people with links &amp; properties)</a:t>
            </a:r>
          </a:p>
          <a:p>
            <a:r>
              <a:rPr lang="en-US" sz="2400" b="1" dirty="0" smtClean="0"/>
              <a:t>Health Informatics </a:t>
            </a:r>
            <a:r>
              <a:rPr lang="en-US" sz="2400" dirty="0" smtClean="0"/>
              <a:t>(bag of health records, gene sequences)</a:t>
            </a:r>
          </a:p>
          <a:p>
            <a:r>
              <a:rPr lang="en-US" sz="2400" b="1" dirty="0" smtClean="0"/>
              <a:t>Sensors</a:t>
            </a:r>
            <a:r>
              <a:rPr lang="en-US" sz="2400" dirty="0" smtClean="0"/>
              <a:t> – web cams, self driving cars etc. (bag of pixels)</a:t>
            </a:r>
          </a:p>
          <a:p>
            <a:r>
              <a:rPr lang="en-US" sz="2400" b="1" dirty="0" smtClean="0">
                <a:solidFill>
                  <a:srgbClr val="FF0000"/>
                </a:solidFill>
              </a:rPr>
              <a:t>Using</a:t>
            </a:r>
          </a:p>
          <a:p>
            <a:r>
              <a:rPr lang="en-US" sz="2400" b="1" dirty="0" smtClean="0"/>
              <a:t>Statistics</a:t>
            </a:r>
            <a:r>
              <a:rPr lang="en-US" sz="2400" dirty="0" smtClean="0"/>
              <a:t> (Histograms, </a:t>
            </a:r>
            <a:r>
              <a:rPr lang="en-US" sz="2400" dirty="0" err="1" smtClean="0"/>
              <a:t>Chisq</a:t>
            </a:r>
            <a:r>
              <a:rPr lang="en-US" sz="2400" dirty="0" smtClean="0"/>
              <a:t>)</a:t>
            </a:r>
          </a:p>
          <a:p>
            <a:r>
              <a:rPr lang="en-US" sz="2400" b="1" dirty="0" smtClean="0"/>
              <a:t>Deep Learning </a:t>
            </a:r>
            <a:r>
              <a:rPr lang="en-US" sz="2400" dirty="0" smtClean="0"/>
              <a:t>(Machine Learning)</a:t>
            </a:r>
          </a:p>
          <a:p>
            <a:r>
              <a:rPr lang="en-US" sz="2400" b="1" dirty="0" smtClean="0"/>
              <a:t>Image Analysis </a:t>
            </a:r>
            <a:r>
              <a:rPr lang="en-US" sz="2400" dirty="0" smtClean="0"/>
              <a:t>(including internet uploaded images)</a:t>
            </a:r>
          </a:p>
          <a:p>
            <a:r>
              <a:rPr lang="en-US" sz="2400" b="1" dirty="0" smtClean="0"/>
              <a:t>Recommender Engines </a:t>
            </a:r>
            <a:r>
              <a:rPr lang="en-US" sz="2400" dirty="0" smtClean="0"/>
              <a:t>(Bag of Ratings or properties)</a:t>
            </a:r>
          </a:p>
          <a:p>
            <a:r>
              <a:rPr lang="en-US" sz="2400" b="1" dirty="0" smtClean="0"/>
              <a:t>Patterns or Anomaly </a:t>
            </a:r>
            <a:r>
              <a:rPr lang="en-US" sz="2400" dirty="0" smtClean="0"/>
              <a:t>detection in graphs (linked data)</a:t>
            </a:r>
          </a:p>
          <a:p>
            <a:r>
              <a:rPr lang="en-US" sz="2400" b="1" dirty="0" smtClean="0">
                <a:solidFill>
                  <a:srgbClr val="FF0000"/>
                </a:solidFill>
              </a:rPr>
              <a:t>On Clouds </a:t>
            </a:r>
            <a:r>
              <a:rPr lang="en-US" sz="2400" dirty="0" smtClean="0"/>
              <a:t>using MapReduce etc.</a:t>
            </a:r>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17</a:t>
            </a:fld>
            <a:endParaRPr lang="en-US" dirty="0"/>
          </a:p>
        </p:txBody>
      </p:sp>
      <p:sp>
        <p:nvSpPr>
          <p:cNvPr id="5" name="Rectangle 4"/>
          <p:cNvSpPr/>
          <p:nvPr/>
        </p:nvSpPr>
        <p:spPr>
          <a:xfrm>
            <a:off x="7239000" y="914400"/>
            <a:ext cx="1556836" cy="461665"/>
          </a:xfrm>
          <a:prstGeom prst="rect">
            <a:avLst/>
          </a:prstGeom>
        </p:spPr>
        <p:txBody>
          <a:bodyPr wrap="none">
            <a:spAutoFit/>
          </a:bodyPr>
          <a:lstStyle/>
          <a:p>
            <a:r>
              <a:rPr lang="en-US" sz="2400" b="1" dirty="0"/>
              <a:t>Bag=Space</a:t>
            </a:r>
          </a:p>
        </p:txBody>
      </p:sp>
    </p:spTree>
    <p:extLst>
      <p:ext uri="{BB962C8B-B14F-4D97-AF65-F5344CB8AC3E}">
        <p14:creationId xmlns:p14="http://schemas.microsoft.com/office/powerpoint/2010/main" val="3486288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866" y="134033"/>
            <a:ext cx="9107032" cy="1470025"/>
          </a:xfrm>
        </p:spPr>
        <p:txBody>
          <a:bodyPr/>
          <a:lstStyle/>
          <a:p>
            <a:r>
              <a:rPr lang="en-US" b="1" dirty="0" smtClean="0"/>
              <a:t>Big Data Ecosystem in One Sentence</a:t>
            </a:r>
            <a:endParaRPr lang="en-US" b="1" dirty="0"/>
          </a:p>
        </p:txBody>
      </p:sp>
      <p:sp>
        <p:nvSpPr>
          <p:cNvPr id="5" name="Subtitle 4"/>
          <p:cNvSpPr>
            <a:spLocks noGrp="1"/>
          </p:cNvSpPr>
          <p:nvPr>
            <p:ph type="subTitle" idx="1"/>
          </p:nvPr>
        </p:nvSpPr>
        <p:spPr>
          <a:xfrm>
            <a:off x="30866" y="1295400"/>
            <a:ext cx="9107032" cy="4930775"/>
          </a:xfrm>
        </p:spPr>
        <p:txBody>
          <a:bodyPr>
            <a:normAutofit fontScale="85000" lnSpcReduction="10000"/>
          </a:bodyPr>
          <a:lstStyle/>
          <a:p>
            <a:r>
              <a:rPr lang="en-US" sz="4400" dirty="0" smtClean="0"/>
              <a:t>Use </a:t>
            </a:r>
            <a:r>
              <a:rPr lang="en-US" sz="4400" dirty="0" smtClean="0">
                <a:solidFill>
                  <a:srgbClr val="FF0000"/>
                </a:solidFill>
              </a:rPr>
              <a:t>Clouds</a:t>
            </a:r>
            <a:r>
              <a:rPr lang="en-US" sz="4400" dirty="0" smtClean="0"/>
              <a:t> running </a:t>
            </a:r>
            <a:r>
              <a:rPr lang="en-US" sz="4400" dirty="0" smtClean="0">
                <a:solidFill>
                  <a:srgbClr val="FF0000"/>
                </a:solidFill>
              </a:rPr>
              <a:t>Data Analytics Collaboratively </a:t>
            </a:r>
            <a:r>
              <a:rPr lang="en-US" sz="4400" dirty="0" smtClean="0"/>
              <a:t>processing </a:t>
            </a:r>
            <a:r>
              <a:rPr lang="en-US" sz="4400" dirty="0" smtClean="0">
                <a:solidFill>
                  <a:srgbClr val="FF0000"/>
                </a:solidFill>
              </a:rPr>
              <a:t>Big Data </a:t>
            </a:r>
            <a:r>
              <a:rPr lang="en-US" sz="4400" dirty="0" smtClean="0"/>
              <a:t>to solve problems in </a:t>
            </a:r>
            <a:r>
              <a:rPr lang="en-US" sz="4400" dirty="0" smtClean="0">
                <a:solidFill>
                  <a:srgbClr val="FF0000"/>
                </a:solidFill>
              </a:rPr>
              <a:t>X-Informatics </a:t>
            </a:r>
            <a:r>
              <a:rPr lang="en-US" sz="4400" dirty="0" smtClean="0"/>
              <a:t>educated </a:t>
            </a:r>
            <a:r>
              <a:rPr lang="en-US" sz="4400" dirty="0"/>
              <a:t>in </a:t>
            </a:r>
            <a:r>
              <a:rPr lang="en-US" sz="4400" dirty="0" smtClean="0">
                <a:solidFill>
                  <a:srgbClr val="FF0000"/>
                </a:solidFill>
              </a:rPr>
              <a:t>data science</a:t>
            </a:r>
            <a:r>
              <a:rPr lang="en-US" dirty="0" smtClean="0">
                <a:solidFill>
                  <a:srgbClr val="FF0000"/>
                </a:solidFill>
              </a:rPr>
              <a:t/>
            </a:r>
            <a:br>
              <a:rPr lang="en-US" dirty="0" smtClean="0">
                <a:solidFill>
                  <a:srgbClr val="FF0000"/>
                </a:solidFill>
              </a:rPr>
            </a:br>
            <a:endParaRPr lang="en-US" dirty="0" smtClean="0">
              <a:solidFill>
                <a:srgbClr val="FF0000"/>
              </a:solidFill>
            </a:endParaRPr>
          </a:p>
          <a:p>
            <a:r>
              <a:rPr lang="en-US" dirty="0" smtClean="0">
                <a:solidFill>
                  <a:schemeClr val="tx1"/>
                </a:solidFill>
              </a:rPr>
              <a:t>X = Astronomy</a:t>
            </a:r>
            <a:r>
              <a:rPr lang="en-US" dirty="0">
                <a:solidFill>
                  <a:schemeClr val="tx1"/>
                </a:solidFill>
              </a:rPr>
              <a:t>, Biology, Biomedicine, Business, Chemistry, </a:t>
            </a:r>
            <a:r>
              <a:rPr lang="en-US" dirty="0" smtClean="0">
                <a:solidFill>
                  <a:schemeClr val="tx1"/>
                </a:solidFill>
              </a:rPr>
              <a:t>Climate, Crisis</a:t>
            </a:r>
            <a:r>
              <a:rPr lang="en-US" dirty="0">
                <a:solidFill>
                  <a:schemeClr val="tx1"/>
                </a:solidFill>
              </a:rPr>
              <a:t>, </a:t>
            </a:r>
            <a:r>
              <a:rPr lang="en-US" dirty="0" smtClean="0">
                <a:solidFill>
                  <a:schemeClr val="tx1"/>
                </a:solidFill>
              </a:rPr>
              <a:t>Earth Science, Energy</a:t>
            </a:r>
            <a:r>
              <a:rPr lang="en-US" dirty="0">
                <a:solidFill>
                  <a:schemeClr val="tx1"/>
                </a:solidFill>
              </a:rPr>
              <a:t>, Environment, Finance, Health, Intelligence, Lifestyle, Marketing, Medicine, Pathology, Policy, Radar, Security, Sensor, Social, Sustainability, Wealth and Wellness with more fields </a:t>
            </a:r>
            <a:r>
              <a:rPr lang="en-US" dirty="0" smtClean="0">
                <a:solidFill>
                  <a:schemeClr val="tx1"/>
                </a:solidFill>
              </a:rPr>
              <a:t>(physics) defined implicitly</a:t>
            </a:r>
          </a:p>
          <a:p>
            <a:r>
              <a:rPr lang="en-US" dirty="0" smtClean="0">
                <a:solidFill>
                  <a:schemeClr val="tx1"/>
                </a:solidFill>
              </a:rPr>
              <a:t>Spans Industry and Science (research)</a:t>
            </a:r>
          </a:p>
        </p:txBody>
      </p:sp>
    </p:spTree>
    <p:extLst>
      <p:ext uri="{BB962C8B-B14F-4D97-AF65-F5344CB8AC3E}">
        <p14:creationId xmlns:p14="http://schemas.microsoft.com/office/powerpoint/2010/main" val="14212972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3.gstatic.com/images?q=tbn:ANd9GcTYu0Mkim4DcVpxfKwerviKRw-lMRWDE86kHz_Z3BP0zLcBB8Y_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9" y="15009"/>
            <a:ext cx="24384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3.gstatic.com/images?q=tbn:ANd9GcQKWRzLWcgWKmplPTsPZrbpMWfhNU3OiItBec534aXSJgAaFWqMs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250" y="53109"/>
            <a:ext cx="336232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2.gstatic.com/images?q=tbn:ANd9GcRu41sbEn2YbBq-Mv9FkyKsYWpHO6Zt4VIDyASWv3vM-ODAfQT0"/>
          <p:cNvPicPr>
            <a:picLocks noChangeAspect="1" noChangeArrowheads="1"/>
          </p:cNvPicPr>
          <p:nvPr/>
        </p:nvPicPr>
        <p:blipFill rotWithShape="1">
          <a:blip r:embed="rId5">
            <a:extLst>
              <a:ext uri="{28A0092B-C50C-407E-A947-70E740481C1C}">
                <a14:useLocalDpi xmlns:a14="http://schemas.microsoft.com/office/drawing/2010/main" val="0"/>
              </a:ext>
            </a:extLst>
          </a:blip>
          <a:srcRect l="7103"/>
          <a:stretch/>
        </p:blipFill>
        <p:spPr bwMode="auto">
          <a:xfrm>
            <a:off x="-31233" y="1257300"/>
            <a:ext cx="4450833"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3.gstatic.com/images?q=tbn:ANd9GcTGMcepVHT5PL8pI7KfoJejqsiOpQpZ2oz8n6yvE5LZO7LoSDE8m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4037" y="838200"/>
            <a:ext cx="1496211" cy="19450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0.gstatic.com/images?q=tbn:ANd9GcRNZpTZIKNsGnhPj4wOpjkeyPWyJQnyGO7gG0f29fB5vEKq33P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09" y="2209800"/>
            <a:ext cx="2257425" cy="20288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sciensus.com/uploads/images/venn_diagram.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2632" y="2209800"/>
            <a:ext cx="2498922" cy="23526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farm4.static.flickr.com/3643/3350940973_4333e99a8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5146" y="1328916"/>
            <a:ext cx="2125982" cy="212173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encrypted-tbn3.gstatic.com/images?q=tbn:ANd9GcQ91z38gA1rZrp2TlS-mwhVKOHVL2IXpKHxjmtY9vNchpkhDXLJo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12273" y="1300883"/>
            <a:ext cx="11620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www.morebooks.de/assets/product_images/9786201595/big/7801609/business-informatics.jpg?locale=gb"/>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0000"/>
          <a:stretch/>
        </p:blipFill>
        <p:spPr bwMode="auto">
          <a:xfrm>
            <a:off x="3820599" y="4561694"/>
            <a:ext cx="1590664" cy="23343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encrypted-tbn0.gstatic.com/images?q=tbn:ANd9GcSqq2ZcAVDeKPT-t171dLNI0VBR3f2tkWNYWF_u4L4KnEAiPu6W"/>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6109" y="-16126"/>
            <a:ext cx="3004152" cy="108729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encrypted-tbn2.gstatic.com/images?q=tbn:ANd9GcT61WeZTigeUDaul3WYcWq4NIjm1evG2U__w3bcBDQ7IVM7ueWdX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0921" y="2044103"/>
            <a:ext cx="1651118" cy="23537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603" t="17925" r="10845" b="34127"/>
          <a:stretch/>
        </p:blipFill>
        <p:spPr bwMode="auto">
          <a:xfrm>
            <a:off x="6279300" y="3434671"/>
            <a:ext cx="2864700" cy="160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4812" t="28661" r="32053" b="10865"/>
          <a:stretch/>
        </p:blipFill>
        <p:spPr bwMode="auto">
          <a:xfrm>
            <a:off x="5499086" y="4080878"/>
            <a:ext cx="3644914" cy="164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l="26132" t="35603" r="11324" b="34435"/>
          <a:stretch/>
        </p:blipFill>
        <p:spPr bwMode="auto">
          <a:xfrm>
            <a:off x="5764474" y="5295090"/>
            <a:ext cx="3379526" cy="158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http://spa.asu.edu/centers/pincenter.gif/image_preview"/>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96802" y="5943638"/>
            <a:ext cx="1879698" cy="9355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geoinformatics.com/layouts/cmediageoinformatics/img/Header-Geo-5.gif"/>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48802"/>
          <a:stretch/>
        </p:blipFill>
        <p:spPr bwMode="auto">
          <a:xfrm>
            <a:off x="7049772" y="4322918"/>
            <a:ext cx="2094228" cy="6472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57084" t="29851" r="13419" b="56430"/>
          <a:stretch/>
        </p:blipFill>
        <p:spPr bwMode="auto">
          <a:xfrm>
            <a:off x="7400203" y="746282"/>
            <a:ext cx="1673904" cy="582634"/>
          </a:xfrm>
          <a:prstGeom prst="rect">
            <a:avLst/>
          </a:prstGeom>
          <a:noFill/>
          <a:ln w="762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43425" t="15702" b="41253"/>
          <a:stretch/>
        </p:blipFill>
        <p:spPr bwMode="auto">
          <a:xfrm>
            <a:off x="6875587" y="5734478"/>
            <a:ext cx="1049232" cy="1144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161332" y="4277412"/>
            <a:ext cx="3635470" cy="2580588"/>
            <a:chOff x="161332" y="4277412"/>
            <a:chExt cx="3635470" cy="2580588"/>
          </a:xfrm>
        </p:grpSpPr>
        <p:pic>
          <p:nvPicPr>
            <p:cNvPr id="27" name="Picture 24" descr="http://ucspace.canberra.edu.au/download/attachments/59113623/Triangle+diagram+of+Social+Informatics.GIF?version=1&amp;modificationDate=128210213964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332" y="4277412"/>
              <a:ext cx="3635470" cy="25805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7800" y="6448466"/>
              <a:ext cx="1315040" cy="276999"/>
            </a:xfrm>
            <a:prstGeom prst="rect">
              <a:avLst/>
            </a:prstGeom>
            <a:noFill/>
          </p:spPr>
          <p:txBody>
            <a:bodyPr wrap="none" rtlCol="0">
              <a:spAutoFit/>
            </a:bodyPr>
            <a:lstStyle/>
            <a:p>
              <a:r>
                <a:rPr lang="en-US" sz="1200" b="1" dirty="0" smtClean="0"/>
                <a:t>Social Informatics</a:t>
              </a:r>
              <a:endParaRPr lang="en-US" sz="1200" b="1" dirty="0"/>
            </a:p>
          </p:txBody>
        </p:sp>
      </p:grpSp>
      <p:pic>
        <p:nvPicPr>
          <p:cNvPr id="3" name="Picture 4" descr="UF1"/>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5899" r="6237"/>
          <a:stretch/>
        </p:blipFill>
        <p:spPr bwMode="auto">
          <a:xfrm>
            <a:off x="0" y="4230944"/>
            <a:ext cx="1885596" cy="16069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23">
            <a:extLst>
              <a:ext uri="{28A0092B-C50C-407E-A947-70E740481C1C}">
                <a14:useLocalDpi xmlns:a14="http://schemas.microsoft.com/office/drawing/2010/main" val="0"/>
              </a:ext>
            </a:extLst>
          </a:blip>
          <a:srcRect b="70241"/>
          <a:stretch/>
        </p:blipFill>
        <p:spPr>
          <a:xfrm>
            <a:off x="2015695" y="3905935"/>
            <a:ext cx="1751030" cy="704168"/>
          </a:xfrm>
          <a:prstGeom prst="rect">
            <a:avLst/>
          </a:prstGeom>
        </p:spPr>
      </p:pic>
      <p:pic>
        <p:nvPicPr>
          <p:cNvPr id="3074" name="Picture 2" descr="Earth Science Informatics"/>
          <p:cNvPicPr>
            <a:picLocks noChangeAspect="1" noChangeArrowheads="1"/>
          </p:cNvPicPr>
          <p:nvPr/>
        </p:nvPicPr>
        <p:blipFill rotWithShape="1">
          <a:blip r:embed="rId24">
            <a:extLst>
              <a:ext uri="{28A0092B-C50C-407E-A947-70E740481C1C}">
                <a14:useLocalDpi xmlns:a14="http://schemas.microsoft.com/office/drawing/2010/main" val="0"/>
              </a:ext>
            </a:extLst>
          </a:blip>
          <a:srcRect t="8130" b="64418"/>
          <a:stretch/>
        </p:blipFill>
        <p:spPr bwMode="auto">
          <a:xfrm>
            <a:off x="-39786" y="866507"/>
            <a:ext cx="1457325" cy="533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encrypted-tbn3.gstatic.com/images?q=tbn:ANd9GcSZ1oC4JeqPg7iOj1TVIiQ4_Ld1xB54bCo4RecSPWt1DAURuYYY"/>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449298" y="813947"/>
            <a:ext cx="2383334" cy="59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450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742950"/>
          </a:xfrm>
        </p:spPr>
        <p:txBody>
          <a:bodyPr/>
          <a:lstStyle/>
          <a:p>
            <a:r>
              <a:rPr lang="en-US" dirty="0" smtClean="0"/>
              <a:t>Abstract</a:t>
            </a:r>
            <a:endParaRPr lang="en-US" dirty="0"/>
          </a:p>
        </p:txBody>
      </p:sp>
      <p:sp>
        <p:nvSpPr>
          <p:cNvPr id="3" name="Content Placeholder 2"/>
          <p:cNvSpPr>
            <a:spLocks noGrp="1"/>
          </p:cNvSpPr>
          <p:nvPr>
            <p:ph idx="1"/>
          </p:nvPr>
        </p:nvSpPr>
        <p:spPr>
          <a:xfrm>
            <a:off x="0" y="685800"/>
            <a:ext cx="9144000" cy="5562600"/>
          </a:xfrm>
        </p:spPr>
        <p:txBody>
          <a:bodyPr/>
          <a:lstStyle/>
          <a:p>
            <a:r>
              <a:rPr lang="en-US" sz="2400" dirty="0"/>
              <a:t>There is an endlessly growing amount of data as we record every transaction between people and the environment (whether shopping or on a social networking site) while smart phones, smart homes, ubiquitous cities, smart power grids, and intelligent vehicles deploy sensors recording even more. </a:t>
            </a:r>
            <a:endParaRPr lang="en-US" sz="2400" dirty="0" smtClean="0"/>
          </a:p>
          <a:p>
            <a:r>
              <a:rPr lang="en-US" sz="2400" dirty="0" smtClean="0"/>
              <a:t>Science </a:t>
            </a:r>
            <a:r>
              <a:rPr lang="en-US" sz="2400" dirty="0"/>
              <a:t>with satellites and accelerators is giving data on transactions of particles and photons at the microscopic scale. </a:t>
            </a:r>
            <a:endParaRPr lang="en-US" sz="2400" dirty="0" smtClean="0"/>
          </a:p>
          <a:p>
            <a:r>
              <a:rPr lang="en-US" sz="2400" dirty="0" smtClean="0"/>
              <a:t>This </a:t>
            </a:r>
            <a:r>
              <a:rPr lang="en-US" sz="2400" dirty="0"/>
              <a:t>data are and will be stored in immense  clouds with co-located storage and computing that perform "analytics" that transform data into information and then to wisdom and decisions; data mining finds the proverbial knowledge diamonds in the data rough. </a:t>
            </a:r>
            <a:endParaRPr lang="en-US" sz="2400" dirty="0" smtClean="0"/>
          </a:p>
          <a:p>
            <a:r>
              <a:rPr lang="en-US" sz="2400" dirty="0" smtClean="0"/>
              <a:t>This </a:t>
            </a:r>
            <a:r>
              <a:rPr lang="en-US" sz="2400" dirty="0"/>
              <a:t>disruptive transformation is driving the economy and creating millions of jobs in the emerging area of "data science". </a:t>
            </a:r>
            <a:endParaRPr lang="en-US" sz="2400" dirty="0" smtClean="0"/>
          </a:p>
          <a:p>
            <a:r>
              <a:rPr lang="en-US" sz="2400" dirty="0" smtClean="0"/>
              <a:t>We </a:t>
            </a:r>
            <a:r>
              <a:rPr lang="en-US" sz="2400" dirty="0"/>
              <a:t>discuss this revolution and its implications </a:t>
            </a:r>
            <a:r>
              <a:rPr lang="en-US" sz="2400" dirty="0" smtClean="0"/>
              <a:t>for universities</a:t>
            </a:r>
            <a:r>
              <a:rPr lang="en-US" sz="2400" dirty="0"/>
              <a:t> and society</a:t>
            </a:r>
          </a:p>
        </p:txBody>
      </p:sp>
      <p:sp>
        <p:nvSpPr>
          <p:cNvPr id="4" name="Slide Number Placeholder 3"/>
          <p:cNvSpPr>
            <a:spLocks noGrp="1"/>
          </p:cNvSpPr>
          <p:nvPr>
            <p:ph type="sldNum" sz="quarter" idx="12"/>
          </p:nvPr>
        </p:nvSpPr>
        <p:spPr/>
        <p:txBody>
          <a:bodyPr/>
          <a:lstStyle/>
          <a:p>
            <a:fld id="{94CC141A-9CC6-41A7-A7D0-011D836CC6E2}" type="slidenum">
              <a:rPr lang="en-US" smtClean="0"/>
              <a:pPr/>
              <a:t>2</a:t>
            </a:fld>
            <a:endParaRPr lang="en-US"/>
          </a:p>
        </p:txBody>
      </p:sp>
    </p:spTree>
    <p:extLst>
      <p:ext uri="{BB962C8B-B14F-4D97-AF65-F5344CB8AC3E}">
        <p14:creationId xmlns:p14="http://schemas.microsoft.com/office/powerpoint/2010/main" val="2122514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362200"/>
            <a:ext cx="8229600" cy="1143000"/>
          </a:xfrm>
        </p:spPr>
        <p:txBody>
          <a:bodyPr/>
          <a:lstStyle/>
          <a:p>
            <a:r>
              <a:rPr lang="en-US" dirty="0" smtClean="0"/>
              <a:t>Jobs</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20</a:t>
            </a:fld>
            <a:endParaRPr lang="en-US"/>
          </a:p>
        </p:txBody>
      </p:sp>
    </p:spTree>
    <p:extLst>
      <p:ext uri="{BB962C8B-B14F-4D97-AF65-F5344CB8AC3E}">
        <p14:creationId xmlns:p14="http://schemas.microsoft.com/office/powerpoint/2010/main" val="34247745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659" y="76200"/>
            <a:ext cx="8229600" cy="990600"/>
          </a:xfrm>
        </p:spPr>
        <p:txBody>
          <a:bodyPr/>
          <a:lstStyle/>
          <a:p>
            <a:r>
              <a:rPr lang="en-US" dirty="0" smtClean="0"/>
              <a:t>Jobs v. Countries</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solidFill>
                  <a:srgbClr val="000000"/>
                </a:solidFill>
              </a:rPr>
              <a:pPr/>
              <a:t>21</a:t>
            </a:fld>
            <a:endParaRPr lang="en-US" dirty="0">
              <a:solidFill>
                <a:srgbClr val="000000"/>
              </a:solidFill>
            </a:endParaRPr>
          </a:p>
        </p:txBody>
      </p:sp>
      <p:pic>
        <p:nvPicPr>
          <p:cNvPr id="6146" name="Picture 2" descr="C:\Users\Geoffrey Fox\Downloads\03-05CloudJobs_l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899"/>
          <a:stretch/>
        </p:blipFill>
        <p:spPr bwMode="auto">
          <a:xfrm>
            <a:off x="0" y="1219200"/>
            <a:ext cx="9234918" cy="49325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127233"/>
            <a:ext cx="9144000" cy="369332"/>
          </a:xfrm>
          <a:prstGeom prst="rect">
            <a:avLst/>
          </a:prstGeom>
        </p:spPr>
        <p:txBody>
          <a:bodyPr wrap="square">
            <a:spAutoFit/>
          </a:bodyPr>
          <a:lstStyle/>
          <a:p>
            <a:r>
              <a:rPr lang="en-US" dirty="0">
                <a:solidFill>
                  <a:srgbClr val="000000"/>
                </a:solidFill>
              </a:rPr>
              <a:t>http://www.microsoft.com/en-us/news/features/2012/mar12/03-05CloudComputingJobs.aspx</a:t>
            </a:r>
          </a:p>
        </p:txBody>
      </p:sp>
    </p:spTree>
    <p:extLst>
      <p:ext uri="{BB962C8B-B14F-4D97-AF65-F5344CB8AC3E}">
        <p14:creationId xmlns:p14="http://schemas.microsoft.com/office/powerpoint/2010/main" val="12385613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34"/>
            <a:ext cx="9144000" cy="609600"/>
          </a:xfrm>
        </p:spPr>
        <p:txBody>
          <a:bodyPr>
            <a:normAutofit fontScale="90000"/>
          </a:bodyPr>
          <a:lstStyle/>
          <a:p>
            <a:r>
              <a:rPr lang="en-US" dirty="0" smtClean="0"/>
              <a:t>McKinsey Institute on Big Data Jobs</a:t>
            </a:r>
            <a:endParaRPr lang="en-US" dirty="0"/>
          </a:p>
        </p:txBody>
      </p:sp>
      <p:sp>
        <p:nvSpPr>
          <p:cNvPr id="4" name="Content Placeholder 3"/>
          <p:cNvSpPr>
            <a:spLocks noGrp="1"/>
          </p:cNvSpPr>
          <p:nvPr>
            <p:ph idx="1"/>
          </p:nvPr>
        </p:nvSpPr>
        <p:spPr>
          <a:xfrm>
            <a:off x="-17172" y="4114800"/>
            <a:ext cx="9144000" cy="2329173"/>
          </a:xfrm>
        </p:spPr>
        <p:txBody>
          <a:bodyPr>
            <a:normAutofit lnSpcReduction="10000"/>
          </a:bodyPr>
          <a:lstStyle/>
          <a:p>
            <a:r>
              <a:rPr lang="en-US" sz="2200" dirty="0"/>
              <a:t>There will be a shortage of talent necessary for organizations to take advantage of big data. By 2018, the United States alone could face a shortage of 140,000 to 190,000 people with deep analytical skills as well as 1.5 million managers and analysts with the know-how to use the analysis of big data to make effective decisions</a:t>
            </a:r>
            <a:r>
              <a:rPr lang="en-US" sz="2200" dirty="0" smtClean="0"/>
              <a:t>.</a:t>
            </a:r>
          </a:p>
          <a:p>
            <a:r>
              <a:rPr lang="en-US" sz="2200" dirty="0" smtClean="0"/>
              <a:t>Informatics aimed at 1.5 million jobs. Computer Science covers the 140,000 to 190,000</a:t>
            </a:r>
            <a:endParaRPr lang="en-US" sz="2200" dirty="0"/>
          </a:p>
        </p:txBody>
      </p:sp>
      <p:sp>
        <p:nvSpPr>
          <p:cNvPr id="3" name="Slide Number Placeholder 2"/>
          <p:cNvSpPr>
            <a:spLocks noGrp="1"/>
          </p:cNvSpPr>
          <p:nvPr>
            <p:ph type="sldNum" sz="quarter" idx="12"/>
          </p:nvPr>
        </p:nvSpPr>
        <p:spPr/>
        <p:txBody>
          <a:bodyPr/>
          <a:lstStyle/>
          <a:p>
            <a:fld id="{D8CFE096-9650-498C-990C-20F2420C253B}" type="slidenum">
              <a:rPr lang="en-US" smtClean="0">
                <a:solidFill>
                  <a:srgbClr val="000000"/>
                </a:solidFill>
              </a:rPr>
              <a:pPr/>
              <a:t>22</a:t>
            </a:fld>
            <a:endParaRPr lang="en-US" dirty="0">
              <a:solidFill>
                <a:srgbClr val="000000"/>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260"/>
          <a:stretch/>
        </p:blipFill>
        <p:spPr bwMode="auto">
          <a:xfrm>
            <a:off x="772732" y="609600"/>
            <a:ext cx="7010400" cy="356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133600" y="5987018"/>
            <a:ext cx="6553200" cy="369332"/>
          </a:xfrm>
          <a:prstGeom prst="rect">
            <a:avLst/>
          </a:prstGeom>
        </p:spPr>
        <p:txBody>
          <a:bodyPr wrap="square">
            <a:spAutoFit/>
          </a:bodyPr>
          <a:lstStyle/>
          <a:p>
            <a:r>
              <a:rPr lang="en-US" dirty="0">
                <a:solidFill>
                  <a:srgbClr val="000000"/>
                </a:solidFill>
              </a:rPr>
              <a:t>http://www.mckinsey.com/mgi/publications/big_data/index.asp.</a:t>
            </a:r>
          </a:p>
        </p:txBody>
      </p:sp>
    </p:spTree>
    <p:extLst>
      <p:ext uri="{BB962C8B-B14F-4D97-AF65-F5344CB8AC3E}">
        <p14:creationId xmlns:p14="http://schemas.microsoft.com/office/powerpoint/2010/main" val="30878878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211669"/>
            <a:ext cx="9144000" cy="646331"/>
          </a:xfrm>
          <a:prstGeom prst="rect">
            <a:avLst/>
          </a:prstGeom>
          <a:solidFill>
            <a:schemeClr val="bg1"/>
          </a:solidFill>
        </p:spPr>
        <p:txBody>
          <a:bodyPr wrap="square">
            <a:spAutoFit/>
          </a:bodyPr>
          <a:lstStyle/>
          <a:p>
            <a:r>
              <a:rPr lang="en-US" dirty="0">
                <a:solidFill>
                  <a:srgbClr val="000000"/>
                </a:solidFill>
              </a:rPr>
              <a:t>Tom Davenport Harvard Business School http://fisheritcenter.haas.berkeley.edu/Big_Data/index.html Nov 2012</a:t>
            </a:r>
          </a:p>
        </p:txBody>
      </p:sp>
    </p:spTree>
    <p:extLst>
      <p:ext uri="{BB962C8B-B14F-4D97-AF65-F5344CB8AC3E}">
        <p14:creationId xmlns:p14="http://schemas.microsoft.com/office/powerpoint/2010/main" val="20617583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24</a:t>
            </a:fld>
            <a:endParaRPr lang="en-US"/>
          </a:p>
        </p:txBody>
      </p:sp>
      <p:pic>
        <p:nvPicPr>
          <p:cNvPr id="2" name="Picture 1"/>
          <p:cNvPicPr>
            <a:picLocks noChangeAspect="1"/>
          </p:cNvPicPr>
          <p:nvPr/>
        </p:nvPicPr>
        <p:blipFill>
          <a:blip r:embed="rId2"/>
          <a:stretch>
            <a:fillRect/>
          </a:stretch>
        </p:blipFill>
        <p:spPr>
          <a:xfrm>
            <a:off x="0" y="33759"/>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7105305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25</a:t>
            </a:fld>
            <a:endParaRPr lang="en-US"/>
          </a:p>
        </p:txBody>
      </p:sp>
      <p:pic>
        <p:nvPicPr>
          <p:cNvPr id="5" name="Picture 4"/>
          <p:cNvPicPr>
            <a:picLocks noChangeAspect="1"/>
          </p:cNvPicPr>
          <p:nvPr/>
        </p:nvPicPr>
        <p:blipFill>
          <a:blip r:embed="rId2"/>
          <a:stretch>
            <a:fillRect/>
          </a:stretch>
        </p:blipFill>
        <p:spPr>
          <a:xfrm>
            <a:off x="0" y="26043"/>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30361642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Industry Trends</a:t>
            </a:r>
            <a:endParaRPr lang="en-US" dirty="0"/>
          </a:p>
        </p:txBody>
      </p:sp>
      <p:sp>
        <p:nvSpPr>
          <p:cNvPr id="5" name="Subtitle 4"/>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26</a:t>
            </a:fld>
            <a:endParaRPr lang="en-US"/>
          </a:p>
        </p:txBody>
      </p:sp>
    </p:spTree>
    <p:extLst>
      <p:ext uri="{BB962C8B-B14F-4D97-AF65-F5344CB8AC3E}">
        <p14:creationId xmlns:p14="http://schemas.microsoft.com/office/powerpoint/2010/main" val="18469892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27</a:t>
            </a:fld>
            <a:endParaRPr lang="en-US"/>
          </a:p>
        </p:txBody>
      </p:sp>
      <p:pic>
        <p:nvPicPr>
          <p:cNvPr id="2" name="Picture 1"/>
          <p:cNvPicPr>
            <a:picLocks noChangeAspect="1"/>
          </p:cNvPicPr>
          <p:nvPr/>
        </p:nvPicPr>
        <p:blipFill>
          <a:blip r:embed="rId2"/>
          <a:stretch>
            <a:fillRect/>
          </a:stretch>
        </p:blipFill>
        <p:spPr>
          <a:xfrm>
            <a:off x="0" y="18327"/>
            <a:ext cx="9144000" cy="6858000"/>
          </a:xfrm>
          <a:prstGeom prst="rect">
            <a:avLst/>
          </a:prstGeom>
        </p:spPr>
      </p:pic>
      <p:sp>
        <p:nvSpPr>
          <p:cNvPr id="6" name="TextBox 5"/>
          <p:cNvSpPr txBox="1"/>
          <p:nvPr/>
        </p:nvSpPr>
        <p:spPr>
          <a:xfrm>
            <a:off x="152400" y="5791200"/>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1995209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28</a:t>
            </a:fld>
            <a:endParaRPr lang="en-US"/>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11455615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29</a:t>
            </a:fld>
            <a:endParaRPr lang="en-US"/>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6217140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Some Trends</a:t>
            </a:r>
            <a:endParaRPr lang="en-US" dirty="0"/>
          </a:p>
        </p:txBody>
      </p:sp>
      <p:sp>
        <p:nvSpPr>
          <p:cNvPr id="3" name="Content Placeholder 2"/>
          <p:cNvSpPr>
            <a:spLocks noGrp="1"/>
          </p:cNvSpPr>
          <p:nvPr>
            <p:ph idx="1"/>
          </p:nvPr>
        </p:nvSpPr>
        <p:spPr>
          <a:xfrm>
            <a:off x="0" y="892175"/>
            <a:ext cx="9144000" cy="5638800"/>
          </a:xfrm>
        </p:spPr>
        <p:txBody>
          <a:bodyPr/>
          <a:lstStyle/>
          <a:p>
            <a:pPr marL="742141" lvl="1" indent="-285438" defTabSz="913404" eaLnBrk="1" hangingPunct="1">
              <a:lnSpc>
                <a:spcPct val="80000"/>
              </a:lnSpc>
              <a:spcBef>
                <a:spcPts val="1200"/>
              </a:spcBef>
              <a:buBlip>
                <a:blip r:embed="rId3"/>
              </a:buBlip>
            </a:pPr>
            <a:r>
              <a:rPr lang="en-US" b="1" dirty="0">
                <a:solidFill>
                  <a:srgbClr val="FF0000"/>
                </a:solidFill>
                <a:latin typeface="Times New Roman" pitchFamily="18" charset="0"/>
                <a:ea typeface="+mn-ea"/>
                <a:cs typeface="Times New Roman" pitchFamily="18" charset="0"/>
              </a:rPr>
              <a:t>The Data Deluge</a:t>
            </a:r>
            <a:r>
              <a:rPr lang="en-US" dirty="0">
                <a:solidFill>
                  <a:srgbClr val="FF0000"/>
                </a:solidFill>
                <a:latin typeface="Times New Roman" pitchFamily="18" charset="0"/>
                <a:ea typeface="+mn-ea"/>
                <a:cs typeface="Times New Roman" pitchFamily="18" charset="0"/>
              </a:rPr>
              <a:t> </a:t>
            </a:r>
            <a:r>
              <a:rPr lang="en-US" dirty="0">
                <a:latin typeface="Times New Roman" pitchFamily="18" charset="0"/>
                <a:ea typeface="+mn-ea"/>
                <a:cs typeface="Times New Roman" pitchFamily="18" charset="0"/>
              </a:rPr>
              <a:t>is clear trend from Commercial (Amazon, e-commerce) , Community (Facebook, Search) and Scientific applications</a:t>
            </a:r>
          </a:p>
          <a:p>
            <a:pPr marL="742141" lvl="1" indent="-285438" defTabSz="913404" eaLnBrk="1" hangingPunct="1">
              <a:lnSpc>
                <a:spcPct val="80000"/>
              </a:lnSpc>
              <a:spcBef>
                <a:spcPts val="1200"/>
              </a:spcBef>
              <a:buBlip>
                <a:blip r:embed="rId3"/>
              </a:buBlip>
            </a:pPr>
            <a:r>
              <a:rPr lang="en-US" b="1" dirty="0" smtClean="0">
                <a:solidFill>
                  <a:srgbClr val="FF0000"/>
                </a:solidFill>
                <a:latin typeface="Times New Roman" pitchFamily="18" charset="0"/>
                <a:ea typeface="+mn-ea"/>
                <a:cs typeface="Times New Roman" pitchFamily="18" charset="0"/>
              </a:rPr>
              <a:t>Smaller (INTEL/ARM/AMD) chips </a:t>
            </a:r>
            <a:r>
              <a:rPr lang="en-US" dirty="0" smtClean="0">
                <a:latin typeface="Times New Roman" pitchFamily="18" charset="0"/>
                <a:ea typeface="+mn-ea"/>
                <a:cs typeface="Times New Roman" pitchFamily="18" charset="0"/>
              </a:rPr>
              <a:t>drive</a:t>
            </a:r>
          </a:p>
          <a:p>
            <a:pPr marL="1142191" lvl="2" indent="-285438" defTabSz="913404" eaLnBrk="1" hangingPunct="1">
              <a:lnSpc>
                <a:spcPct val="80000"/>
              </a:lnSpc>
              <a:spcBef>
                <a:spcPts val="1200"/>
              </a:spcBef>
              <a:buBlip>
                <a:blip r:embed="rId3"/>
              </a:buBlip>
            </a:pPr>
            <a:r>
              <a:rPr lang="en-US" b="1" dirty="0" smtClean="0">
                <a:latin typeface="Times New Roman" pitchFamily="18" charset="0"/>
                <a:ea typeface="+mn-ea"/>
                <a:cs typeface="Times New Roman" pitchFamily="18" charset="0"/>
              </a:rPr>
              <a:t>Multicore (i.e. more computing) on shared servers </a:t>
            </a:r>
          </a:p>
          <a:p>
            <a:pPr marL="1142191" lvl="2" indent="-285438" defTabSz="913404" eaLnBrk="1" hangingPunct="1">
              <a:lnSpc>
                <a:spcPct val="80000"/>
              </a:lnSpc>
              <a:spcBef>
                <a:spcPts val="1200"/>
              </a:spcBef>
              <a:buBlip>
                <a:blip r:embed="rId3"/>
              </a:buBlip>
            </a:pPr>
            <a:r>
              <a:rPr lang="en-US" b="1" dirty="0" smtClean="0">
                <a:latin typeface="Times New Roman" pitchFamily="18" charset="0"/>
                <a:ea typeface="+mn-ea"/>
                <a:cs typeface="Times New Roman" pitchFamily="18" charset="0"/>
              </a:rPr>
              <a:t>Smaller Light </a:t>
            </a:r>
            <a:r>
              <a:rPr lang="en-US" b="1" dirty="0">
                <a:latin typeface="Times New Roman" pitchFamily="18" charset="0"/>
                <a:ea typeface="+mn-ea"/>
                <a:cs typeface="Times New Roman" pitchFamily="18" charset="0"/>
              </a:rPr>
              <a:t>weight clients </a:t>
            </a:r>
            <a:r>
              <a:rPr lang="en-US" dirty="0">
                <a:latin typeface="Times New Roman" pitchFamily="18" charset="0"/>
                <a:ea typeface="+mn-ea"/>
                <a:cs typeface="Times New Roman" pitchFamily="18" charset="0"/>
              </a:rPr>
              <a:t>from smartphones, tablets to </a:t>
            </a:r>
            <a:r>
              <a:rPr lang="en-US" dirty="0" smtClean="0">
                <a:latin typeface="Times New Roman" pitchFamily="18" charset="0"/>
                <a:ea typeface="+mn-ea"/>
                <a:cs typeface="Times New Roman" pitchFamily="18" charset="0"/>
              </a:rPr>
              <a:t>sensors (i.e. more clients)</a:t>
            </a:r>
          </a:p>
          <a:p>
            <a:pPr marL="742141" lvl="1" indent="-285438" defTabSz="913404" eaLnBrk="1" hangingPunct="1">
              <a:lnSpc>
                <a:spcPct val="80000"/>
              </a:lnSpc>
              <a:spcBef>
                <a:spcPts val="1200"/>
              </a:spcBef>
              <a:buBlip>
                <a:blip r:embed="rId3"/>
              </a:buBlip>
            </a:pPr>
            <a:r>
              <a:rPr lang="en-US" b="1" dirty="0" smtClean="0">
                <a:solidFill>
                  <a:srgbClr val="FF0000"/>
                </a:solidFill>
                <a:latin typeface="Times New Roman" pitchFamily="18" charset="0"/>
                <a:ea typeface="+mn-ea"/>
                <a:cs typeface="Times New Roman" pitchFamily="18" charset="0"/>
              </a:rPr>
              <a:t>Clouds </a:t>
            </a:r>
            <a:r>
              <a:rPr lang="en-US" b="1" dirty="0">
                <a:latin typeface="Times New Roman" pitchFamily="18" charset="0"/>
                <a:ea typeface="+mn-ea"/>
                <a:cs typeface="Times New Roman" pitchFamily="18" charset="0"/>
              </a:rPr>
              <a:t>with cheaper, greener, easier to use </a:t>
            </a:r>
            <a:r>
              <a:rPr lang="en-US" dirty="0">
                <a:latin typeface="Times New Roman" pitchFamily="18" charset="0"/>
                <a:ea typeface="+mn-ea"/>
                <a:cs typeface="Times New Roman" pitchFamily="18" charset="0"/>
              </a:rPr>
              <a:t>IT for </a:t>
            </a:r>
            <a:r>
              <a:rPr lang="en-US" dirty="0" smtClean="0">
                <a:latin typeface="Times New Roman" pitchFamily="18" charset="0"/>
                <a:ea typeface="+mn-ea"/>
                <a:cs typeface="Times New Roman" pitchFamily="18" charset="0"/>
              </a:rPr>
              <a:t>applications</a:t>
            </a:r>
            <a:endParaRPr lang="en-US" dirty="0">
              <a:latin typeface="Times New Roman" pitchFamily="18" charset="0"/>
              <a:ea typeface="+mn-ea"/>
              <a:cs typeface="Times New Roman" pitchFamily="18" charset="0"/>
            </a:endParaRPr>
          </a:p>
          <a:p>
            <a:pPr marL="742141" lvl="1" indent="-285438" defTabSz="913404" eaLnBrk="1" hangingPunct="1">
              <a:lnSpc>
                <a:spcPct val="80000"/>
              </a:lnSpc>
              <a:spcBef>
                <a:spcPts val="1200"/>
              </a:spcBef>
              <a:buBlip>
                <a:blip r:embed="rId3"/>
              </a:buBlip>
            </a:pPr>
            <a:r>
              <a:rPr lang="en-US" b="1" dirty="0">
                <a:solidFill>
                  <a:srgbClr val="FF0000"/>
                </a:solidFill>
                <a:latin typeface="Times New Roman" pitchFamily="18" charset="0"/>
                <a:ea typeface="+mn-ea"/>
                <a:cs typeface="Times New Roman" pitchFamily="18" charset="0"/>
              </a:rPr>
              <a:t>New jobs </a:t>
            </a:r>
            <a:r>
              <a:rPr lang="en-US" dirty="0">
                <a:latin typeface="Times New Roman" pitchFamily="18" charset="0"/>
                <a:ea typeface="+mn-ea"/>
                <a:cs typeface="Times New Roman" pitchFamily="18" charset="0"/>
              </a:rPr>
              <a:t>associated with new </a:t>
            </a:r>
            <a:r>
              <a:rPr lang="en-US" dirty="0">
                <a:solidFill>
                  <a:srgbClr val="FF0000"/>
                </a:solidFill>
                <a:latin typeface="Times New Roman" pitchFamily="18" charset="0"/>
                <a:ea typeface="+mn-ea"/>
                <a:cs typeface="Times New Roman" pitchFamily="18" charset="0"/>
              </a:rPr>
              <a:t>curricula</a:t>
            </a:r>
          </a:p>
          <a:p>
            <a:pPr marL="1142191" lvl="2" indent="-285438" defTabSz="913404" eaLnBrk="1" hangingPunct="1">
              <a:lnSpc>
                <a:spcPct val="80000"/>
              </a:lnSpc>
              <a:spcBef>
                <a:spcPts val="1200"/>
              </a:spcBef>
              <a:buBlip>
                <a:blip r:embed="rId3"/>
              </a:buBlip>
            </a:pPr>
            <a:r>
              <a:rPr lang="en-US" b="1" dirty="0">
                <a:solidFill>
                  <a:srgbClr val="FF0000"/>
                </a:solidFill>
                <a:latin typeface="Times New Roman" pitchFamily="18" charset="0"/>
                <a:ea typeface="+mn-ea"/>
                <a:cs typeface="Times New Roman" pitchFamily="18" charset="0"/>
              </a:rPr>
              <a:t>Clouds</a:t>
            </a:r>
            <a:r>
              <a:rPr lang="en-US" b="1" dirty="0">
                <a:latin typeface="Times New Roman" pitchFamily="18" charset="0"/>
                <a:ea typeface="+mn-ea"/>
                <a:cs typeface="Times New Roman" pitchFamily="18" charset="0"/>
              </a:rPr>
              <a:t> as a distributed system</a:t>
            </a:r>
            <a:r>
              <a:rPr lang="en-US" dirty="0">
                <a:latin typeface="Times New Roman" pitchFamily="18" charset="0"/>
                <a:ea typeface="+mn-ea"/>
                <a:cs typeface="Times New Roman" pitchFamily="18" charset="0"/>
              </a:rPr>
              <a:t> </a:t>
            </a:r>
            <a:r>
              <a:rPr lang="en-US" dirty="0" smtClean="0">
                <a:latin typeface="Times New Roman" pitchFamily="18" charset="0"/>
                <a:ea typeface="+mn-ea"/>
                <a:cs typeface="Times New Roman" pitchFamily="18" charset="0"/>
              </a:rPr>
              <a:t>(changing a classic </a:t>
            </a:r>
            <a:r>
              <a:rPr lang="en-US" dirty="0">
                <a:latin typeface="Times New Roman" pitchFamily="18" charset="0"/>
                <a:ea typeface="+mn-ea"/>
                <a:cs typeface="Times New Roman" pitchFamily="18" charset="0"/>
              </a:rPr>
              <a:t>CS </a:t>
            </a:r>
            <a:r>
              <a:rPr lang="en-US" dirty="0" smtClean="0">
                <a:latin typeface="Times New Roman" pitchFamily="18" charset="0"/>
                <a:ea typeface="+mn-ea"/>
                <a:cs typeface="Times New Roman" pitchFamily="18" charset="0"/>
              </a:rPr>
              <a:t>course)</a:t>
            </a:r>
            <a:endParaRPr lang="en-US" dirty="0">
              <a:latin typeface="Times New Roman" pitchFamily="18" charset="0"/>
              <a:ea typeface="+mn-ea"/>
              <a:cs typeface="Times New Roman" pitchFamily="18" charset="0"/>
            </a:endParaRPr>
          </a:p>
          <a:p>
            <a:pPr marL="1142191" lvl="2" indent="-285438" defTabSz="913404" eaLnBrk="1" hangingPunct="1">
              <a:lnSpc>
                <a:spcPct val="80000"/>
              </a:lnSpc>
              <a:spcBef>
                <a:spcPts val="1200"/>
              </a:spcBef>
              <a:buBlip>
                <a:blip r:embed="rId3"/>
              </a:buBlip>
            </a:pPr>
            <a:r>
              <a:rPr lang="en-US" b="1" dirty="0">
                <a:solidFill>
                  <a:srgbClr val="FF0000"/>
                </a:solidFill>
                <a:latin typeface="Times New Roman" pitchFamily="18" charset="0"/>
                <a:ea typeface="+mn-ea"/>
                <a:cs typeface="Times New Roman" pitchFamily="18" charset="0"/>
              </a:rPr>
              <a:t>Data </a:t>
            </a:r>
            <a:r>
              <a:rPr lang="en-US" b="1" dirty="0" smtClean="0">
                <a:solidFill>
                  <a:srgbClr val="FF0000"/>
                </a:solidFill>
                <a:latin typeface="Times New Roman" pitchFamily="18" charset="0"/>
                <a:ea typeface="+mn-ea"/>
                <a:cs typeface="Times New Roman" pitchFamily="18" charset="0"/>
              </a:rPr>
              <a:t>Science </a:t>
            </a:r>
            <a:r>
              <a:rPr lang="en-US" dirty="0" smtClean="0">
                <a:latin typeface="Times New Roman" pitchFamily="18" charset="0"/>
                <a:ea typeface="+mn-ea"/>
                <a:cs typeface="Times New Roman" pitchFamily="18" charset="0"/>
              </a:rPr>
              <a:t>(new area)</a:t>
            </a:r>
            <a:endParaRPr lang="en-US" dirty="0">
              <a:latin typeface="Times New Roman" pitchFamily="18" charset="0"/>
              <a:ea typeface="+mn-ea"/>
              <a:cs typeface="Times New Roman" pitchFamily="18" charset="0"/>
            </a:endParaRPr>
          </a:p>
          <a:p>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a:t>
            </a:fld>
            <a:endParaRPr lang="en-US"/>
          </a:p>
        </p:txBody>
      </p:sp>
    </p:spTree>
    <p:extLst>
      <p:ext uri="{BB962C8B-B14F-4D97-AF65-F5344CB8AC3E}">
        <p14:creationId xmlns:p14="http://schemas.microsoft.com/office/powerpoint/2010/main" val="30452808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30</a:t>
            </a:fld>
            <a:endParaRPr lang="en-US"/>
          </a:p>
        </p:txBody>
      </p:sp>
      <p:pic>
        <p:nvPicPr>
          <p:cNvPr id="2" name="Picture 1"/>
          <p:cNvPicPr>
            <a:picLocks noChangeAspect="1"/>
          </p:cNvPicPr>
          <p:nvPr/>
        </p:nvPicPr>
        <p:blipFill>
          <a:blip r:embed="rId2"/>
          <a:stretch>
            <a:fillRect/>
          </a:stretch>
        </p:blipFill>
        <p:spPr>
          <a:xfrm>
            <a:off x="0" y="2122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26223405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31</a:t>
            </a:fld>
            <a:endParaRPr lang="en-US"/>
          </a:p>
        </p:txBody>
      </p:sp>
      <p:pic>
        <p:nvPicPr>
          <p:cNvPr id="2" name="Picture 1"/>
          <p:cNvPicPr>
            <a:picLocks noChangeAspect="1"/>
          </p:cNvPicPr>
          <p:nvPr/>
        </p:nvPicPr>
        <p:blipFill>
          <a:blip r:embed="rId2"/>
          <a:stretch>
            <a:fillRect/>
          </a:stretch>
        </p:blipFill>
        <p:spPr>
          <a:xfrm>
            <a:off x="0" y="30866"/>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56645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32</a:t>
            </a:fld>
            <a:endParaRPr lang="en-US"/>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16687528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33</a:t>
            </a:fld>
            <a:endParaRPr lang="en-US"/>
          </a:p>
        </p:txBody>
      </p:sp>
      <p:pic>
        <p:nvPicPr>
          <p:cNvPr id="2" name="Picture 1"/>
          <p:cNvPicPr>
            <a:picLocks noChangeAspect="1"/>
          </p:cNvPicPr>
          <p:nvPr/>
        </p:nvPicPr>
        <p:blipFill>
          <a:blip r:embed="rId2"/>
          <a:stretch>
            <a:fillRect/>
          </a:stretch>
        </p:blipFill>
        <p:spPr>
          <a:xfrm>
            <a:off x="0" y="25078"/>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13001164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34</a:t>
            </a:fld>
            <a:endParaRPr lang="en-US"/>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22810185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Computing </a:t>
            </a:r>
            <a:r>
              <a:rPr lang="en-US" dirty="0" smtClean="0"/>
              <a:t>Model</a:t>
            </a:r>
            <a:endParaRPr lang="en-US" dirty="0"/>
          </a:p>
        </p:txBody>
      </p:sp>
      <p:sp>
        <p:nvSpPr>
          <p:cNvPr id="5" name="Subtitle 4"/>
          <p:cNvSpPr>
            <a:spLocks noGrp="1"/>
          </p:cNvSpPr>
          <p:nvPr>
            <p:ph type="subTitle" idx="1"/>
          </p:nvPr>
        </p:nvSpPr>
        <p:spPr/>
        <p:txBody>
          <a:bodyPr/>
          <a:lstStyle/>
          <a:p>
            <a:r>
              <a:rPr lang="en-US" dirty="0"/>
              <a:t>Industry adopted clouds which are attractive for data analytics</a:t>
            </a:r>
          </a:p>
        </p:txBody>
      </p:sp>
      <p:sp>
        <p:nvSpPr>
          <p:cNvPr id="3" name="Slide Number Placeholder 2"/>
          <p:cNvSpPr>
            <a:spLocks noGrp="1"/>
          </p:cNvSpPr>
          <p:nvPr>
            <p:ph type="sldNum" sz="quarter" idx="12"/>
          </p:nvPr>
        </p:nvSpPr>
        <p:spPr/>
        <p:txBody>
          <a:bodyPr/>
          <a:lstStyle/>
          <a:p>
            <a:fld id="{D8CFE096-9650-498C-990C-20F2420C253B}" type="slidenum">
              <a:rPr lang="en-US" smtClean="0"/>
              <a:pPr/>
              <a:t>35</a:t>
            </a:fld>
            <a:endParaRPr lang="en-US"/>
          </a:p>
        </p:txBody>
      </p:sp>
    </p:spTree>
    <p:extLst>
      <p:ext uri="{BB962C8B-B14F-4D97-AF65-F5344CB8AC3E}">
        <p14:creationId xmlns:p14="http://schemas.microsoft.com/office/powerpoint/2010/main" val="5586523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348740"/>
            <a:ext cx="1219200" cy="25146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810000" y="2362200"/>
            <a:ext cx="1371600" cy="45720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0" y="11617"/>
            <a:ext cx="9144000" cy="6855908"/>
            <a:chOff x="0" y="11617"/>
            <a:chExt cx="9144000" cy="6855908"/>
          </a:xfrm>
        </p:grpSpPr>
        <p:grpSp>
          <p:nvGrpSpPr>
            <p:cNvPr id="3" name="Group 2"/>
            <p:cNvGrpSpPr/>
            <p:nvPr/>
          </p:nvGrpSpPr>
          <p:grpSpPr>
            <a:xfrm>
              <a:off x="0" y="45907"/>
              <a:ext cx="9144000" cy="6821618"/>
              <a:chOff x="0" y="45907"/>
              <a:chExt cx="9144000" cy="6821618"/>
            </a:xfrm>
          </p:grpSpPr>
          <p:pic>
            <p:nvPicPr>
              <p:cNvPr id="11266" name="Picture 2" descr="http://setandbma.files.wordpress.com/2013/01/priority-matri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907"/>
                <a:ext cx="9144000" cy="68216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735580" y="1348740"/>
                <a:ext cx="1219200" cy="25146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802380" y="2362200"/>
                <a:ext cx="1371600" cy="45720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152400" y="11617"/>
              <a:ext cx="3449955" cy="646331"/>
            </a:xfrm>
            <a:prstGeom prst="rect">
              <a:avLst/>
            </a:prstGeom>
            <a:noFill/>
            <a:ln w="38100">
              <a:solidFill>
                <a:srgbClr val="FF0000"/>
              </a:solidFill>
            </a:ln>
          </p:spPr>
          <p:txBody>
            <a:bodyPr wrap="square" rtlCol="0">
              <a:spAutoFit/>
            </a:bodyPr>
            <a:lstStyle/>
            <a:p>
              <a:r>
                <a:rPr lang="en-US" dirty="0" smtClean="0">
                  <a:solidFill>
                    <a:srgbClr val="FF0000"/>
                  </a:solidFill>
                </a:rPr>
                <a:t>5 years Cloud Computing</a:t>
              </a:r>
            </a:p>
            <a:p>
              <a:r>
                <a:rPr lang="en-US" dirty="0" smtClean="0">
                  <a:solidFill>
                    <a:srgbClr val="FF0000"/>
                  </a:solidFill>
                </a:rPr>
                <a:t>2 years Big Data Transformational</a:t>
              </a:r>
              <a:endParaRPr lang="en-US" dirty="0">
                <a:solidFill>
                  <a:srgbClr val="FF0000"/>
                </a:solidFill>
              </a:endParaRPr>
            </a:p>
          </p:txBody>
        </p:sp>
      </p:grpSp>
    </p:spTree>
    <p:extLst>
      <p:ext uri="{BB962C8B-B14F-4D97-AF65-F5344CB8AC3E}">
        <p14:creationId xmlns:p14="http://schemas.microsoft.com/office/powerpoint/2010/main" val="42406031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610600" cy="838200"/>
          </a:xfrm>
        </p:spPr>
        <p:txBody>
          <a:bodyPr/>
          <a:lstStyle/>
          <a:p>
            <a:r>
              <a:rPr lang="en-US" b="1" dirty="0" smtClean="0"/>
              <a:t>Amazon Cloud AWS making money</a:t>
            </a:r>
            <a:endParaRPr lang="en-US" b="1" dirty="0"/>
          </a:p>
        </p:txBody>
      </p:sp>
      <p:sp>
        <p:nvSpPr>
          <p:cNvPr id="3" name="Content Placeholder 2"/>
          <p:cNvSpPr>
            <a:spLocks noGrp="1"/>
          </p:cNvSpPr>
          <p:nvPr>
            <p:ph idx="1"/>
          </p:nvPr>
        </p:nvSpPr>
        <p:spPr>
          <a:xfrm>
            <a:off x="107730" y="993228"/>
            <a:ext cx="9036269" cy="5102772"/>
          </a:xfrm>
        </p:spPr>
        <p:txBody>
          <a:bodyPr>
            <a:normAutofit fontScale="92500"/>
          </a:bodyPr>
          <a:lstStyle/>
          <a:p>
            <a:r>
              <a:rPr lang="en-US" dirty="0" smtClean="0"/>
              <a:t>It took Amazon Web Services (AWS) eight years to hit $650 million in revenue, according to Citigroup in 2010. </a:t>
            </a:r>
          </a:p>
          <a:p>
            <a:r>
              <a:rPr lang="en-US" dirty="0" smtClean="0"/>
              <a:t>Just three years later, Macquarie Capital analyst Ben </a:t>
            </a:r>
            <a:r>
              <a:rPr lang="en-US" dirty="0" err="1" smtClean="0"/>
              <a:t>Schachter</a:t>
            </a:r>
            <a:r>
              <a:rPr lang="en-US" dirty="0" smtClean="0"/>
              <a:t> estimates that AWS will top $3.8 billion in 2013 revenue, up from $2.1 billion in 2012 (estimated), valuing the AWS business at $19 billion.  </a:t>
            </a:r>
          </a:p>
          <a:p>
            <a:r>
              <a:rPr lang="en-US" dirty="0" smtClean="0"/>
              <a:t>First public </a:t>
            </a:r>
            <a:r>
              <a:rPr lang="en-US" dirty="0"/>
              <a:t>cloud computing </a:t>
            </a:r>
            <a:r>
              <a:rPr lang="en-US" dirty="0" smtClean="0"/>
              <a:t>supplier</a:t>
            </a:r>
            <a:r>
              <a:rPr lang="en-US" dirty="0"/>
              <a:t> </a:t>
            </a:r>
            <a:r>
              <a:rPr lang="en-US" dirty="0" smtClean="0"/>
              <a:t>building on many cloud systems used to run Amazon, Google, Bing, eBay ….</a:t>
            </a:r>
          </a:p>
        </p:txBody>
      </p:sp>
    </p:spTree>
    <p:extLst>
      <p:ext uri="{BB962C8B-B14F-4D97-AF65-F5344CB8AC3E}">
        <p14:creationId xmlns:p14="http://schemas.microsoft.com/office/powerpoint/2010/main" val="19160133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b="1" dirty="0" smtClean="0"/>
              <a:t>Physically Clouds are Clear</a:t>
            </a:r>
            <a:endParaRPr lang="en-US" b="1" dirty="0"/>
          </a:p>
        </p:txBody>
      </p:sp>
      <p:sp>
        <p:nvSpPr>
          <p:cNvPr id="3" name="Content Placeholder 2"/>
          <p:cNvSpPr>
            <a:spLocks noGrp="1"/>
          </p:cNvSpPr>
          <p:nvPr>
            <p:ph idx="1"/>
          </p:nvPr>
        </p:nvSpPr>
        <p:spPr>
          <a:xfrm>
            <a:off x="228600" y="1295400"/>
            <a:ext cx="8534400" cy="5181600"/>
          </a:xfrm>
        </p:spPr>
        <p:txBody>
          <a:bodyPr>
            <a:normAutofit lnSpcReduction="10000"/>
          </a:bodyPr>
          <a:lstStyle/>
          <a:p>
            <a:r>
              <a:rPr lang="en-US" dirty="0" smtClean="0"/>
              <a:t>A bunch of computers in an efficient data center with an excellent Internet connection</a:t>
            </a:r>
          </a:p>
          <a:p>
            <a:r>
              <a:rPr lang="en-US" dirty="0" smtClean="0"/>
              <a:t>They were produced to meet need of public-facing Web 2.0 e-Commerce/Social Networking sites</a:t>
            </a:r>
          </a:p>
          <a:p>
            <a:r>
              <a:rPr lang="en-US" dirty="0" smtClean="0"/>
              <a:t>They can be considered as “optimal giant data center” plus internet connection</a:t>
            </a:r>
          </a:p>
          <a:p>
            <a:r>
              <a:rPr lang="en-US" dirty="0" smtClean="0"/>
              <a:t>Note enterprises use private clouds that are giant data centers but not optimized for Internet access</a:t>
            </a:r>
            <a:endParaRPr lang="en-US" dirty="0"/>
          </a:p>
        </p:txBody>
      </p:sp>
    </p:spTree>
    <p:extLst>
      <p:ext uri="{BB962C8B-B14F-4D97-AF65-F5344CB8AC3E}">
        <p14:creationId xmlns:p14="http://schemas.microsoft.com/office/powerpoint/2010/main" val="1319448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2"/>
          <p:cNvGrpSpPr>
            <a:grpSpLocks noChangeAspect="1"/>
          </p:cNvGrpSpPr>
          <p:nvPr/>
        </p:nvGrpSpPr>
        <p:grpSpPr>
          <a:xfrm>
            <a:off x="0" y="2932860"/>
            <a:ext cx="9144000" cy="3848951"/>
            <a:chOff x="0" y="1031644"/>
            <a:chExt cx="12188825" cy="5331092"/>
          </a:xfrm>
          <a:effectLst>
            <a:outerShdw blurRad="50800" dist="50800" dir="5400000" algn="ctr" rotWithShape="0">
              <a:srgbClr val="000000">
                <a:alpha val="31000"/>
              </a:srgbClr>
            </a:outerShdw>
          </a:effectLst>
        </p:grpSpPr>
        <p:pic>
          <p:nvPicPr>
            <p:cNvPr id="34" name="FIBER OPTICS" descr="fiber-optics-cables.png"/>
            <p:cNvPicPr>
              <a:picLocks noChangeAspect="1"/>
            </p:cNvPicPr>
            <p:nvPr/>
          </p:nvPicPr>
          <p:blipFill>
            <a:blip r:embed="rId3" cstate="screen">
              <a:lum bright="6000" contrast="22000"/>
              <a:extLst>
                <a:ext uri="{28A0092B-C50C-407E-A947-70E740481C1C}">
                  <a14:useLocalDpi xmlns:a14="http://schemas.microsoft.com/office/drawing/2010/main" val="0"/>
                </a:ext>
              </a:extLst>
            </a:blip>
            <a:stretch>
              <a:fillRect/>
            </a:stretch>
          </p:blipFill>
          <p:spPr>
            <a:xfrm>
              <a:off x="0" y="1052979"/>
              <a:ext cx="12188825" cy="5309757"/>
            </a:xfrm>
            <a:prstGeom prst="rect">
              <a:avLst/>
            </a:prstGeom>
          </p:spPr>
        </p:pic>
        <p:pic>
          <p:nvPicPr>
            <p:cNvPr id="35" name="World map" descr="world-map.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744" y="1031644"/>
              <a:ext cx="12171337" cy="5302139"/>
            </a:xfrm>
            <a:prstGeom prst="rect">
              <a:avLst/>
            </a:prstGeom>
          </p:spPr>
        </p:pic>
      </p:grpSp>
      <p:sp>
        <p:nvSpPr>
          <p:cNvPr id="4" name="Title 3"/>
          <p:cNvSpPr>
            <a:spLocks noGrp="1"/>
          </p:cNvSpPr>
          <p:nvPr>
            <p:ph type="title"/>
          </p:nvPr>
        </p:nvSpPr>
        <p:spPr>
          <a:xfrm>
            <a:off x="134436" y="1"/>
            <a:ext cx="8610600" cy="715963"/>
          </a:xfrm>
        </p:spPr>
        <p:txBody>
          <a:bodyPr>
            <a:noAutofit/>
          </a:bodyPr>
          <a:lstStyle/>
          <a:p>
            <a:r>
              <a:rPr lang="en-US" sz="3200" dirty="0">
                <a:solidFill>
                  <a:srgbClr val="000000"/>
                </a:solidFill>
                <a:latin typeface="Segoe UI"/>
                <a:cs typeface="Segoe UI"/>
              </a:rPr>
              <a:t>The Microsoft </a:t>
            </a:r>
            <a:r>
              <a:rPr lang="en-US" sz="3200" dirty="0" smtClean="0">
                <a:solidFill>
                  <a:srgbClr val="000000"/>
                </a:solidFill>
                <a:latin typeface="Segoe UI"/>
                <a:cs typeface="Segoe UI"/>
              </a:rPr>
              <a:t>Cloud is Built on Data Centers</a:t>
            </a:r>
            <a:endParaRPr lang="en-US" sz="3200" dirty="0">
              <a:solidFill>
                <a:srgbClr val="000000"/>
              </a:solidFill>
              <a:latin typeface="Segoe UI"/>
              <a:cs typeface="Segoe UI"/>
            </a:endParaRPr>
          </a:p>
        </p:txBody>
      </p:sp>
      <p:pic>
        <p:nvPicPr>
          <p:cNvPr id="28" name="Picture 27" descr="Quincy DC Aerial shot.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04800" y="1635819"/>
            <a:ext cx="2032264" cy="914401"/>
          </a:xfrm>
          <a:prstGeom prst="roundRect">
            <a:avLst>
              <a:gd name="adj" fmla="val 8594"/>
            </a:avLst>
          </a:prstGeom>
          <a:solidFill>
            <a:srgbClr val="FFFFFF">
              <a:shade val="85000"/>
            </a:srgbClr>
          </a:solidFill>
          <a:ln>
            <a:noFill/>
          </a:ln>
          <a:effectLst/>
        </p:spPr>
      </p:pic>
      <p:pic>
        <p:nvPicPr>
          <p:cNvPr id="1033" name="Picture 9" descr="E:\Documents\Microsoft\Products\GFS\Chicago DC Photos\Chicago dc1.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2438409" y="1635809"/>
            <a:ext cx="1585455" cy="914400"/>
          </a:xfrm>
          <a:prstGeom prst="roundRect">
            <a:avLst>
              <a:gd name="adj" fmla="val 8594"/>
            </a:avLst>
          </a:prstGeom>
          <a:solidFill>
            <a:srgbClr val="FFFFFF">
              <a:shade val="85000"/>
            </a:srgbClr>
          </a:solidFill>
          <a:ln>
            <a:noFill/>
          </a:ln>
          <a:effectLst/>
          <a:extLst/>
        </p:spPr>
      </p:pic>
      <p:pic>
        <p:nvPicPr>
          <p:cNvPr id="36"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2286" y="3794347"/>
            <a:ext cx="280945" cy="414416"/>
          </a:xfrm>
          <a:prstGeom prst="rect">
            <a:avLst/>
          </a:prstGeom>
          <a:noFill/>
          <a:effectLst>
            <a:glow rad="101600">
              <a:schemeClr val="accent5">
                <a:satMod val="175000"/>
                <a:alpha val="40000"/>
              </a:schemeClr>
            </a:glow>
          </a:effectLst>
        </p:spPr>
      </p:pic>
      <p:pic>
        <p:nvPicPr>
          <p:cNvPr id="37"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7375" y="4008392"/>
            <a:ext cx="280945" cy="414416"/>
          </a:xfrm>
          <a:prstGeom prst="rect">
            <a:avLst/>
          </a:prstGeom>
          <a:noFill/>
          <a:effectLst>
            <a:glow rad="101600">
              <a:schemeClr val="accent5">
                <a:satMod val="175000"/>
                <a:alpha val="40000"/>
              </a:schemeClr>
            </a:glow>
          </a:effectLst>
        </p:spPr>
      </p:pic>
      <p:pic>
        <p:nvPicPr>
          <p:cNvPr id="38"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0741" y="4356001"/>
            <a:ext cx="280945" cy="414416"/>
          </a:xfrm>
          <a:prstGeom prst="rect">
            <a:avLst/>
          </a:prstGeom>
          <a:noFill/>
          <a:effectLst>
            <a:glow rad="101600">
              <a:schemeClr val="accent5">
                <a:satMod val="175000"/>
                <a:alpha val="40000"/>
              </a:schemeClr>
            </a:glow>
          </a:effectLst>
        </p:spPr>
      </p:pic>
      <p:pic>
        <p:nvPicPr>
          <p:cNvPr id="39"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1091" y="4117983"/>
            <a:ext cx="280945" cy="414416"/>
          </a:xfrm>
          <a:prstGeom prst="rect">
            <a:avLst/>
          </a:prstGeom>
          <a:noFill/>
          <a:effectLst>
            <a:glow rad="101600">
              <a:schemeClr val="accent5">
                <a:satMod val="175000"/>
                <a:alpha val="40000"/>
              </a:schemeClr>
            </a:glow>
          </a:effectLst>
        </p:spPr>
      </p:pic>
      <p:pic>
        <p:nvPicPr>
          <p:cNvPr id="40"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5802" y="3886200"/>
            <a:ext cx="280945" cy="414416"/>
          </a:xfrm>
          <a:prstGeom prst="rect">
            <a:avLst/>
          </a:prstGeom>
          <a:noFill/>
          <a:effectLst>
            <a:glow rad="101600">
              <a:schemeClr val="accent5">
                <a:satMod val="175000"/>
                <a:alpha val="40000"/>
              </a:schemeClr>
            </a:glow>
          </a:effectLst>
        </p:spPr>
      </p:pic>
      <p:pic>
        <p:nvPicPr>
          <p:cNvPr id="41"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0098" y="5086695"/>
            <a:ext cx="280945" cy="414416"/>
          </a:xfrm>
          <a:prstGeom prst="rect">
            <a:avLst/>
          </a:prstGeom>
          <a:noFill/>
          <a:effectLst>
            <a:glow rad="139700">
              <a:schemeClr val="accent5">
                <a:satMod val="175000"/>
                <a:alpha val="40000"/>
              </a:schemeClr>
            </a:glow>
          </a:effectLst>
        </p:spPr>
      </p:pic>
      <p:pic>
        <p:nvPicPr>
          <p:cNvPr id="42"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7455" y="3886200"/>
            <a:ext cx="280945" cy="414416"/>
          </a:xfrm>
          <a:prstGeom prst="rect">
            <a:avLst/>
          </a:prstGeom>
          <a:noFill/>
          <a:effectLst>
            <a:glow rad="101600">
              <a:schemeClr val="accent5">
                <a:satMod val="175000"/>
                <a:alpha val="40000"/>
              </a:schemeClr>
            </a:glow>
          </a:effectLst>
        </p:spPr>
      </p:pic>
      <p:sp>
        <p:nvSpPr>
          <p:cNvPr id="22" name="TextBox 21"/>
          <p:cNvSpPr txBox="1"/>
          <p:nvPr/>
        </p:nvSpPr>
        <p:spPr>
          <a:xfrm>
            <a:off x="307491" y="2542406"/>
            <a:ext cx="900823" cy="276969"/>
          </a:xfrm>
          <a:prstGeom prst="rect">
            <a:avLst/>
          </a:prstGeom>
          <a:noFill/>
        </p:spPr>
        <p:txBody>
          <a:bodyPr wrap="none" lIns="91408" tIns="45705" rIns="91408" bIns="45705" rtlCol="0">
            <a:spAutoFit/>
          </a:bodyPr>
          <a:lstStyle/>
          <a:p>
            <a:pPr defTabSz="914363"/>
            <a:r>
              <a:rPr lang="en-US" sz="1200" dirty="0">
                <a:solidFill>
                  <a:srgbClr val="0000CC"/>
                </a:solidFill>
              </a:rPr>
              <a:t>Quincy, WA</a:t>
            </a:r>
          </a:p>
        </p:txBody>
      </p:sp>
      <p:sp>
        <p:nvSpPr>
          <p:cNvPr id="45" name="TextBox 44"/>
          <p:cNvSpPr txBox="1"/>
          <p:nvPr/>
        </p:nvSpPr>
        <p:spPr>
          <a:xfrm>
            <a:off x="2479838" y="2542414"/>
            <a:ext cx="846386" cy="276969"/>
          </a:xfrm>
          <a:prstGeom prst="rect">
            <a:avLst/>
          </a:prstGeom>
          <a:noFill/>
        </p:spPr>
        <p:txBody>
          <a:bodyPr wrap="none" lIns="91408" tIns="45705" rIns="91408" bIns="45705" rtlCol="0">
            <a:spAutoFit/>
          </a:bodyPr>
          <a:lstStyle/>
          <a:p>
            <a:pPr defTabSz="914363"/>
            <a:r>
              <a:rPr lang="en-US" sz="1200" dirty="0">
                <a:solidFill>
                  <a:srgbClr val="0000CC"/>
                </a:solidFill>
              </a:rPr>
              <a:t>Chicago, IL</a:t>
            </a:r>
          </a:p>
        </p:txBody>
      </p:sp>
      <p:sp>
        <p:nvSpPr>
          <p:cNvPr id="46" name="TextBox 45"/>
          <p:cNvSpPr txBox="1"/>
          <p:nvPr/>
        </p:nvSpPr>
        <p:spPr>
          <a:xfrm>
            <a:off x="4117488" y="2542414"/>
            <a:ext cx="1168012" cy="276969"/>
          </a:xfrm>
          <a:prstGeom prst="rect">
            <a:avLst/>
          </a:prstGeom>
          <a:noFill/>
        </p:spPr>
        <p:txBody>
          <a:bodyPr wrap="none" lIns="91408" tIns="45705" rIns="91408" bIns="45705" rtlCol="0">
            <a:spAutoFit/>
          </a:bodyPr>
          <a:lstStyle/>
          <a:p>
            <a:pPr defTabSz="914363"/>
            <a:r>
              <a:rPr lang="en-US" sz="1200" dirty="0">
                <a:solidFill>
                  <a:srgbClr val="0000CC"/>
                </a:solidFill>
              </a:rPr>
              <a:t>San Antonio, TX</a:t>
            </a:r>
          </a:p>
        </p:txBody>
      </p:sp>
      <p:sp>
        <p:nvSpPr>
          <p:cNvPr id="47" name="TextBox 46"/>
          <p:cNvSpPr txBox="1"/>
          <p:nvPr/>
        </p:nvSpPr>
        <p:spPr>
          <a:xfrm>
            <a:off x="5827439" y="2542414"/>
            <a:ext cx="1099467" cy="276969"/>
          </a:xfrm>
          <a:prstGeom prst="rect">
            <a:avLst/>
          </a:prstGeom>
          <a:noFill/>
        </p:spPr>
        <p:txBody>
          <a:bodyPr wrap="none" lIns="91408" tIns="45705" rIns="91408" bIns="45705" rtlCol="0">
            <a:spAutoFit/>
          </a:bodyPr>
          <a:lstStyle/>
          <a:p>
            <a:pPr defTabSz="914363"/>
            <a:r>
              <a:rPr lang="en-US" sz="1200" dirty="0">
                <a:solidFill>
                  <a:srgbClr val="0000CC"/>
                </a:solidFill>
              </a:rPr>
              <a:t>Dublin, Ireland</a:t>
            </a:r>
          </a:p>
        </p:txBody>
      </p:sp>
      <p:pic>
        <p:nvPicPr>
          <p:cNvPr id="48"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314420" y="4389120"/>
            <a:ext cx="123980" cy="182880"/>
          </a:xfrm>
          <a:prstGeom prst="rect">
            <a:avLst/>
          </a:prstGeom>
          <a:noFill/>
          <a:effectLst/>
        </p:spPr>
      </p:pic>
      <p:pic>
        <p:nvPicPr>
          <p:cNvPr id="49"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552420" y="4419600"/>
            <a:ext cx="123980" cy="182880"/>
          </a:xfrm>
          <a:prstGeom prst="rect">
            <a:avLst/>
          </a:prstGeom>
          <a:noFill/>
          <a:effectLst/>
        </p:spPr>
      </p:pic>
      <p:pic>
        <p:nvPicPr>
          <p:cNvPr id="50"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905000" y="3962400"/>
            <a:ext cx="123980" cy="182880"/>
          </a:xfrm>
          <a:prstGeom prst="rect">
            <a:avLst/>
          </a:prstGeom>
          <a:noFill/>
          <a:effectLst/>
        </p:spPr>
      </p:pic>
      <p:pic>
        <p:nvPicPr>
          <p:cNvPr id="51"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276600" y="5562600"/>
            <a:ext cx="123980" cy="182880"/>
          </a:xfrm>
          <a:prstGeom prst="rect">
            <a:avLst/>
          </a:prstGeom>
          <a:noFill/>
          <a:effectLst/>
        </p:spPr>
      </p:pic>
      <p:pic>
        <p:nvPicPr>
          <p:cNvPr id="52"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743200" y="6019800"/>
            <a:ext cx="123980" cy="182880"/>
          </a:xfrm>
          <a:prstGeom prst="rect">
            <a:avLst/>
          </a:prstGeom>
          <a:noFill/>
          <a:effectLst/>
        </p:spPr>
      </p:pic>
      <p:pic>
        <p:nvPicPr>
          <p:cNvPr id="53"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438400" y="4572000"/>
            <a:ext cx="123980" cy="182880"/>
          </a:xfrm>
          <a:prstGeom prst="rect">
            <a:avLst/>
          </a:prstGeom>
          <a:noFill/>
          <a:effectLst/>
        </p:spPr>
      </p:pic>
      <p:pic>
        <p:nvPicPr>
          <p:cNvPr id="54"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724400" y="4191000"/>
            <a:ext cx="123980" cy="182880"/>
          </a:xfrm>
          <a:prstGeom prst="rect">
            <a:avLst/>
          </a:prstGeom>
          <a:noFill/>
          <a:effectLst/>
        </p:spPr>
      </p:pic>
      <p:pic>
        <p:nvPicPr>
          <p:cNvPr id="55"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343400" y="4191000"/>
            <a:ext cx="123980" cy="182880"/>
          </a:xfrm>
          <a:prstGeom prst="rect">
            <a:avLst/>
          </a:prstGeom>
          <a:noFill/>
          <a:effectLst/>
        </p:spPr>
      </p:pic>
      <p:pic>
        <p:nvPicPr>
          <p:cNvPr id="56"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848600" y="5867400"/>
            <a:ext cx="123980" cy="182880"/>
          </a:xfrm>
          <a:prstGeom prst="rect">
            <a:avLst/>
          </a:prstGeom>
          <a:noFill/>
          <a:effectLst/>
        </p:spPr>
      </p:pic>
      <p:pic>
        <p:nvPicPr>
          <p:cNvPr id="57"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086600" y="4724400"/>
            <a:ext cx="123980" cy="182880"/>
          </a:xfrm>
          <a:prstGeom prst="rect">
            <a:avLst/>
          </a:prstGeom>
          <a:noFill/>
          <a:effectLst/>
        </p:spPr>
      </p:pic>
      <p:pic>
        <p:nvPicPr>
          <p:cNvPr id="58"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620000" y="4419600"/>
            <a:ext cx="123980" cy="182880"/>
          </a:xfrm>
          <a:prstGeom prst="rect">
            <a:avLst/>
          </a:prstGeom>
          <a:noFill/>
          <a:effectLst/>
        </p:spPr>
      </p:pic>
      <p:pic>
        <p:nvPicPr>
          <p:cNvPr id="59"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086600" y="4495800"/>
            <a:ext cx="123980" cy="182880"/>
          </a:xfrm>
          <a:prstGeom prst="rect">
            <a:avLst/>
          </a:prstGeom>
          <a:noFill/>
          <a:effectLst/>
        </p:spPr>
      </p:pic>
      <p:pic>
        <p:nvPicPr>
          <p:cNvPr id="60"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934200" y="4419600"/>
            <a:ext cx="123980" cy="182880"/>
          </a:xfrm>
          <a:prstGeom prst="rect">
            <a:avLst/>
          </a:prstGeom>
          <a:noFill/>
          <a:effectLst/>
        </p:spPr>
      </p:pic>
      <p:pic>
        <p:nvPicPr>
          <p:cNvPr id="1034" name="Picture 10" descr="E:\Documents\Microsoft\Products\GFS\PhotosDataCenter_public_ok\SanAntonio\Microsoft San Antonio 2 Data Center (credit to Aero Photo) .jpg"/>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4117486" y="1628007"/>
            <a:ext cx="1600200" cy="925873"/>
          </a:xfrm>
          <a:prstGeom prst="roundRect">
            <a:avLst>
              <a:gd name="adj" fmla="val 8594"/>
            </a:avLst>
          </a:prstGeom>
          <a:solidFill>
            <a:srgbClr val="FFFFFF">
              <a:shade val="85000"/>
            </a:srgbClr>
          </a:solidFill>
          <a:ln>
            <a:noFill/>
          </a:ln>
          <a:effectLst/>
          <a:extLst/>
        </p:spPr>
      </p:pic>
      <p:pic>
        <p:nvPicPr>
          <p:cNvPr id="1035" name="Picture 11" descr="E:\Documents\Microsoft\Products\GFS\Generation4graphics\Aerial.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7505920" y="1628003"/>
            <a:ext cx="1409489" cy="914400"/>
          </a:xfrm>
          <a:prstGeom prst="roundRect">
            <a:avLst>
              <a:gd name="adj" fmla="val 8594"/>
            </a:avLst>
          </a:prstGeom>
          <a:solidFill>
            <a:srgbClr val="FFFFFF">
              <a:shade val="85000"/>
            </a:srgbClr>
          </a:solidFill>
          <a:ln>
            <a:noFill/>
          </a:ln>
          <a:effectLst/>
          <a:extLst/>
        </p:spPr>
      </p:pic>
      <p:sp>
        <p:nvSpPr>
          <p:cNvPr id="63" name="TextBox 62"/>
          <p:cNvSpPr txBox="1"/>
          <p:nvPr/>
        </p:nvSpPr>
        <p:spPr>
          <a:xfrm>
            <a:off x="7489639" y="2542414"/>
            <a:ext cx="1273297" cy="276969"/>
          </a:xfrm>
          <a:prstGeom prst="rect">
            <a:avLst/>
          </a:prstGeom>
          <a:noFill/>
        </p:spPr>
        <p:txBody>
          <a:bodyPr wrap="none" lIns="91408" tIns="45705" rIns="91408" bIns="45705" rtlCol="0">
            <a:spAutoFit/>
          </a:bodyPr>
          <a:lstStyle/>
          <a:p>
            <a:pPr defTabSz="914363"/>
            <a:r>
              <a:rPr lang="en-US" sz="1200" dirty="0">
                <a:solidFill>
                  <a:srgbClr val="0000CC"/>
                </a:solidFill>
              </a:rPr>
              <a:t>Generation 4 DCs</a:t>
            </a:r>
          </a:p>
        </p:txBody>
      </p:sp>
      <p:sp>
        <p:nvSpPr>
          <p:cNvPr id="2" name="Rectangle 1"/>
          <p:cNvSpPr>
            <a:spLocks noChangeArrowheads="1"/>
          </p:cNvSpPr>
          <p:nvPr/>
        </p:nvSpPr>
        <p:spPr bwMode="auto">
          <a:xfrm>
            <a:off x="1" y="-184647"/>
            <a:ext cx="184666" cy="369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08" tIns="45705" rIns="91408" bIns="45705" numCol="1" anchor="ctr" anchorCtr="0" compatLnSpc="1">
            <a:prstTxWarp prst="textNoShape">
              <a:avLst/>
            </a:prstTxWarp>
            <a:spAutoFit/>
          </a:bodyPr>
          <a:lstStyle/>
          <a:p>
            <a:pPr defTabSz="914363" fontAlgn="base">
              <a:spcBef>
                <a:spcPct val="0"/>
              </a:spcBef>
              <a:spcAft>
                <a:spcPct val="0"/>
              </a:spcAft>
            </a:pPr>
            <a:endParaRPr lang="en-US">
              <a:solidFill>
                <a:srgbClr val="000000"/>
              </a:solidFill>
              <a:latin typeface="Arial" charset="0"/>
              <a:cs typeface="Arial" charset="0"/>
            </a:endParaRPr>
          </a:p>
        </p:txBody>
      </p:sp>
      <p:pic>
        <p:nvPicPr>
          <p:cNvPr id="1026" name="Picture 2" descr="C:\Users\Public\Documents\Microsoft\Events\Architect Council\Dublin-DC.bm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27448" y="1628014"/>
            <a:ext cx="1551763" cy="909151"/>
          </a:xfrm>
          <a:prstGeom prst="roundRect">
            <a:avLst>
              <a:gd name="adj" fmla="val 8594"/>
            </a:avLst>
          </a:prstGeom>
          <a:solidFill>
            <a:srgbClr val="FFFFFF">
              <a:shade val="85000"/>
            </a:srgbClr>
          </a:solidFill>
          <a:ln>
            <a:noFill/>
          </a:ln>
          <a:effectLst/>
          <a:extLst/>
        </p:spPr>
      </p:pic>
      <p:sp>
        <p:nvSpPr>
          <p:cNvPr id="43" name="Content Placeholder 4"/>
          <p:cNvSpPr txBox="1">
            <a:spLocks/>
          </p:cNvSpPr>
          <p:nvPr/>
        </p:nvSpPr>
        <p:spPr>
          <a:xfrm>
            <a:off x="256923" y="823686"/>
            <a:ext cx="8610600" cy="533400"/>
          </a:xfrm>
          <a:prstGeom prst="rect">
            <a:avLst/>
          </a:prstGeom>
        </p:spPr>
        <p:txBody>
          <a:bodyPr vert="horz" lIns="91408" tIns="45705" rIns="91408" bIns="45705" rtlCol="0">
            <a:normAutofit/>
          </a:bodyPr>
          <a:lstStyle>
            <a:lvl1pPr marL="342900" indent="-342900" algn="l" defTabSz="914400" rtl="0" eaLnBrk="1" latinLnBrk="0" hangingPunct="1">
              <a:spcBef>
                <a:spcPts val="1200"/>
              </a:spcBef>
              <a:buFont typeface="Segoe UI" pitchFamily="34" charset="0"/>
              <a:buChar char="&gt;"/>
              <a:defRPr sz="3200" kern="1200">
                <a:solidFill>
                  <a:schemeClr val="tx1"/>
                </a:solidFill>
                <a:latin typeface="Segoe UI" pitchFamily="34" charset="0"/>
                <a:ea typeface="Segoe UI" pitchFamily="34" charset="0"/>
                <a:cs typeface="Segoe UI" pitchFamily="34" charset="0"/>
              </a:defRPr>
            </a:lvl1pPr>
            <a:lvl2pPr marL="742950" indent="-285750" algn="l" defTabSz="914400" rtl="0" eaLnBrk="1" latinLnBrk="0" hangingPunct="1">
              <a:spcBef>
                <a:spcPts val="600"/>
              </a:spcBef>
              <a:buFont typeface="Arial" pitchFamily="34" charset="0"/>
              <a:buChar char="•"/>
              <a:defRPr sz="2800" kern="1200">
                <a:solidFill>
                  <a:schemeClr val="tx1"/>
                </a:solidFill>
                <a:latin typeface="Segoe UI" pitchFamily="34" charset="0"/>
                <a:ea typeface="Segoe UI" pitchFamily="34" charset="0"/>
                <a:cs typeface="Segoe UI" pitchFamily="34" charset="0"/>
              </a:defRPr>
            </a:lvl2pPr>
            <a:lvl3pPr marL="1143000" indent="-228600" algn="l" defTabSz="914400" rtl="0" eaLnBrk="1" latinLnBrk="0" hangingPunct="1">
              <a:spcBef>
                <a:spcPts val="600"/>
              </a:spcBef>
              <a:buFont typeface="Wingdings" pitchFamily="2" charset="2"/>
              <a:buChar char="§"/>
              <a:defRPr sz="2400" kern="1200">
                <a:solidFill>
                  <a:schemeClr val="tx1"/>
                </a:solidFill>
                <a:latin typeface="Segoe UI" pitchFamily="34" charset="0"/>
                <a:ea typeface="Segoe UI" pitchFamily="34" charset="0"/>
                <a:cs typeface="Segoe UI" pitchFamily="34" charset="0"/>
              </a:defRPr>
            </a:lvl3pPr>
            <a:lvl4pPr marL="1600200" indent="-228600" algn="l" defTabSz="914400" rtl="0" eaLnBrk="1" latinLnBrk="0" hangingPunct="1">
              <a:spcBef>
                <a:spcPts val="0"/>
              </a:spcBef>
              <a:buFont typeface="Arial" pitchFamily="34" charset="0"/>
              <a:buChar char="–"/>
              <a:defRPr sz="2000" kern="1200">
                <a:solidFill>
                  <a:schemeClr val="tx1"/>
                </a:solidFill>
                <a:latin typeface="Segoe UI" pitchFamily="34" charset="0"/>
                <a:ea typeface="Segoe UI" pitchFamily="34" charset="0"/>
                <a:cs typeface="Segoe UI" pitchFamily="34" charset="0"/>
              </a:defRPr>
            </a:lvl4pPr>
            <a:lvl5pPr marL="2057400" indent="-228600" algn="l" defTabSz="914400" rtl="0" eaLnBrk="1" latinLnBrk="0" hangingPunct="1">
              <a:spcBef>
                <a:spcPts val="0"/>
              </a:spcBef>
              <a:buFont typeface="Arial" pitchFamily="34" charset="0"/>
              <a:buChar char="»"/>
              <a:defRPr sz="2000" kern="1200">
                <a:solidFill>
                  <a:schemeClr val="tx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Segoe UI" pitchFamily="34" charset="0"/>
              <a:buNone/>
            </a:pPr>
            <a:r>
              <a:rPr lang="en-US" sz="2800" dirty="0">
                <a:solidFill>
                  <a:srgbClr val="000000"/>
                </a:solidFill>
                <a:latin typeface="Candara" pitchFamily="34" charset="0"/>
              </a:rPr>
              <a:t>~</a:t>
            </a:r>
            <a:r>
              <a:rPr lang="en-US" sz="2800" dirty="0" smtClean="0">
                <a:solidFill>
                  <a:srgbClr val="000000"/>
                </a:solidFill>
                <a:latin typeface="Candara" pitchFamily="34" charset="0"/>
              </a:rPr>
              <a:t>100 Globally Distributed Data Centers</a:t>
            </a:r>
            <a:endParaRPr lang="en-US" sz="2800" dirty="0">
              <a:solidFill>
                <a:srgbClr val="000000"/>
              </a:solidFill>
              <a:latin typeface="Candara" pitchFamily="34" charset="0"/>
            </a:endParaRPr>
          </a:p>
        </p:txBody>
      </p:sp>
      <p:sp>
        <p:nvSpPr>
          <p:cNvPr id="44" name="Text Placeholder 2"/>
          <p:cNvSpPr txBox="1">
            <a:spLocks/>
          </p:cNvSpPr>
          <p:nvPr/>
        </p:nvSpPr>
        <p:spPr bwMode="auto">
          <a:xfrm>
            <a:off x="1719448" y="1274701"/>
            <a:ext cx="7239001" cy="2492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396859" indent="-396859" defTabSz="912775" eaLnBrk="0" fontAlgn="base" hangingPunct="0">
              <a:lnSpc>
                <a:spcPct val="90000"/>
              </a:lnSpc>
              <a:spcBef>
                <a:spcPct val="20000"/>
              </a:spcBef>
              <a:spcAft>
                <a:spcPct val="0"/>
              </a:spcAft>
              <a:defRPr/>
            </a:pPr>
            <a:r>
              <a:rPr lang="en-US" dirty="0" smtClean="0">
                <a:solidFill>
                  <a:prstClr val="black"/>
                </a:solidFill>
                <a:latin typeface="Segeo UI"/>
              </a:rPr>
              <a:t>Range in size from “edge” facilities to </a:t>
            </a:r>
            <a:r>
              <a:rPr lang="en-US" dirty="0" err="1" smtClean="0">
                <a:solidFill>
                  <a:prstClr val="black"/>
                </a:solidFill>
                <a:latin typeface="Segeo UI"/>
              </a:rPr>
              <a:t>megascale</a:t>
            </a:r>
            <a:r>
              <a:rPr lang="en-US" dirty="0" smtClean="0">
                <a:solidFill>
                  <a:prstClr val="black"/>
                </a:solidFill>
                <a:latin typeface="Segeo UI"/>
              </a:rPr>
              <a:t> (100K to 1M servers)</a:t>
            </a:r>
          </a:p>
        </p:txBody>
      </p:sp>
      <p:pic>
        <p:nvPicPr>
          <p:cNvPr id="61" name="Picture 11" descr="E:\Documents\Microsoft\Products\GFS\Generation4graphics\Aerial.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1715485" y="2255627"/>
            <a:ext cx="5966506" cy="3870746"/>
          </a:xfrm>
          <a:prstGeom prst="roundRect">
            <a:avLst>
              <a:gd name="adj" fmla="val 8594"/>
            </a:avLst>
          </a:prstGeom>
          <a:solidFill>
            <a:srgbClr val="FFFFFF">
              <a:shade val="85000"/>
            </a:srgbClr>
          </a:solidFill>
          <a:ln>
            <a:noFill/>
          </a:ln>
          <a:effectLst/>
          <a:extLst/>
        </p:spPr>
      </p:pic>
      <p:sp>
        <p:nvSpPr>
          <p:cNvPr id="5" name="TextBox 4"/>
          <p:cNvSpPr txBox="1"/>
          <p:nvPr/>
        </p:nvSpPr>
        <p:spPr>
          <a:xfrm>
            <a:off x="7817969" y="6542711"/>
            <a:ext cx="1343253" cy="369332"/>
          </a:xfrm>
          <a:prstGeom prst="rect">
            <a:avLst/>
          </a:prstGeom>
          <a:noFill/>
        </p:spPr>
        <p:txBody>
          <a:bodyPr wrap="none" rtlCol="0">
            <a:spAutoFit/>
          </a:bodyPr>
          <a:lstStyle/>
          <a:p>
            <a:r>
              <a:rPr lang="en-US" dirty="0" smtClean="0">
                <a:solidFill>
                  <a:prstClr val="black"/>
                </a:solidFill>
              </a:rPr>
              <a:t>Gannon Talk</a:t>
            </a:r>
            <a:endParaRPr lang="en-US" dirty="0">
              <a:solidFill>
                <a:prstClr val="black"/>
              </a:solidFill>
            </a:endParaRPr>
          </a:p>
        </p:txBody>
      </p:sp>
      <p:sp>
        <p:nvSpPr>
          <p:cNvPr id="6" name="TextBox 5"/>
          <p:cNvSpPr txBox="1"/>
          <p:nvPr/>
        </p:nvSpPr>
        <p:spPr>
          <a:xfrm>
            <a:off x="374011" y="6047372"/>
            <a:ext cx="7131909" cy="830997"/>
          </a:xfrm>
          <a:prstGeom prst="rect">
            <a:avLst/>
          </a:prstGeom>
          <a:noFill/>
        </p:spPr>
        <p:txBody>
          <a:bodyPr wrap="square" rtlCol="0">
            <a:spAutoFit/>
          </a:bodyPr>
          <a:lstStyle/>
          <a:p>
            <a:r>
              <a:rPr lang="en-US" sz="2400" dirty="0" smtClean="0"/>
              <a:t>Build </a:t>
            </a:r>
            <a:r>
              <a:rPr lang="en-US" sz="2400" dirty="0"/>
              <a:t>giant data centers with 100,000’s of computers;</a:t>
            </a:r>
            <a:br>
              <a:rPr lang="en-US" sz="2400" dirty="0"/>
            </a:br>
            <a:r>
              <a:rPr lang="en-US" sz="2400" dirty="0"/>
              <a:t> ~ 200-1000 to a shipping container with Internet </a:t>
            </a:r>
            <a:r>
              <a:rPr lang="en-US" sz="2400" dirty="0" smtClean="0"/>
              <a:t>access</a:t>
            </a:r>
            <a:endParaRPr lang="en-US" sz="2400" dirty="0"/>
          </a:p>
        </p:txBody>
      </p:sp>
    </p:spTree>
    <p:extLst>
      <p:ext uri="{BB962C8B-B14F-4D97-AF65-F5344CB8AC3E}">
        <p14:creationId xmlns:p14="http://schemas.microsoft.com/office/powerpoint/2010/main" val="1807122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3" y="2628"/>
            <a:ext cx="9124950" cy="68008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816" y="5686574"/>
            <a:ext cx="9117067" cy="1200329"/>
          </a:xfrm>
          <a:prstGeom prst="rect">
            <a:avLst/>
          </a:prstGeom>
          <a:solidFill>
            <a:schemeClr val="bg1"/>
          </a:solidFill>
          <a:ln w="38100">
            <a:solidFill>
              <a:schemeClr val="tx1"/>
            </a:solidFill>
          </a:ln>
        </p:spPr>
        <p:txBody>
          <a:bodyPr wrap="square">
            <a:spAutoFit/>
          </a:bodyPr>
          <a:lstStyle/>
          <a:p>
            <a:r>
              <a:rPr lang="en-US" dirty="0" smtClean="0"/>
              <a:t>48 </a:t>
            </a:r>
            <a:r>
              <a:rPr lang="en-US" dirty="0"/>
              <a:t>technologies are listed in this year’s hype cycle which is the highest in last ten </a:t>
            </a:r>
            <a:r>
              <a:rPr lang="en-US" dirty="0" smtClean="0"/>
              <a:t>years. Year </a:t>
            </a:r>
            <a:r>
              <a:rPr lang="en-US" dirty="0"/>
              <a:t>2008 was the lowest (</a:t>
            </a:r>
            <a:r>
              <a:rPr lang="en-US" dirty="0" smtClean="0"/>
              <a:t>27)</a:t>
            </a:r>
            <a:endParaRPr lang="en-US" dirty="0"/>
          </a:p>
          <a:p>
            <a:r>
              <a:rPr lang="en-US" dirty="0" smtClean="0"/>
              <a:t>Gartner Says: </a:t>
            </a:r>
            <a:r>
              <a:rPr lang="en-US" b="1" i="1" dirty="0" smtClean="0"/>
              <a:t>We </a:t>
            </a:r>
            <a:r>
              <a:rPr lang="en-US" b="1" i="1" dirty="0"/>
              <a:t>are at an interesting moment — a time when the scenarios we’ve been talking about for a long time are almost becoming reality.</a:t>
            </a:r>
            <a:endParaRPr lang="en-US" dirty="0"/>
          </a:p>
        </p:txBody>
      </p:sp>
      <p:sp>
        <p:nvSpPr>
          <p:cNvPr id="3" name="Right Arrow 2"/>
          <p:cNvSpPr/>
          <p:nvPr/>
        </p:nvSpPr>
        <p:spPr>
          <a:xfrm rot="10800000">
            <a:off x="5181600" y="2819400"/>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rot="7866317">
            <a:off x="4056727" y="3854859"/>
            <a:ext cx="365747" cy="214388"/>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rot="10800000">
            <a:off x="6629400" y="2209800"/>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rot="10800000">
            <a:off x="5359869" y="1881443"/>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rot="6279819">
            <a:off x="7120270" y="2819400"/>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1468848" y="1981200"/>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15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324600" cy="1142999"/>
          </a:xfrm>
        </p:spPr>
        <p:txBody>
          <a:bodyPr>
            <a:normAutofit fontScale="90000"/>
          </a:bodyPr>
          <a:lstStyle/>
          <a:p>
            <a:r>
              <a:rPr lang="en-US" b="1" dirty="0" smtClean="0"/>
              <a:t>Data Centers Clouds &amp; </a:t>
            </a:r>
            <a:br>
              <a:rPr lang="en-US" b="1" dirty="0" smtClean="0"/>
            </a:br>
            <a:r>
              <a:rPr lang="en-US" b="1" dirty="0" smtClean="0"/>
              <a:t>Economies of Scale</a:t>
            </a:r>
            <a:endParaRPr lang="en-US" b="1" dirty="0"/>
          </a:p>
        </p:txBody>
      </p:sp>
      <p:sp>
        <p:nvSpPr>
          <p:cNvPr id="3" name="Text Placeholder 2"/>
          <p:cNvSpPr>
            <a:spLocks noGrp="1"/>
          </p:cNvSpPr>
          <p:nvPr>
            <p:ph type="body" sz="quarter" idx="10"/>
          </p:nvPr>
        </p:nvSpPr>
        <p:spPr>
          <a:xfrm>
            <a:off x="76200" y="1034321"/>
            <a:ext cx="4750546" cy="4953481"/>
          </a:xfrm>
        </p:spPr>
        <p:txBody>
          <a:bodyPr/>
          <a:lstStyle/>
          <a:p>
            <a:pPr>
              <a:buNone/>
            </a:pPr>
            <a:r>
              <a:rPr lang="en-US" sz="2800" dirty="0" smtClean="0"/>
              <a:t>Range in size from “edge” facilities to </a:t>
            </a:r>
            <a:r>
              <a:rPr lang="en-US" sz="2800" dirty="0" err="1" smtClean="0"/>
              <a:t>megascale</a:t>
            </a:r>
            <a:r>
              <a:rPr lang="en-US" sz="2800" dirty="0" smtClean="0"/>
              <a:t>.</a:t>
            </a:r>
          </a:p>
          <a:p>
            <a:pPr>
              <a:buNone/>
            </a:pPr>
            <a:r>
              <a:rPr lang="en-US" sz="2800" dirty="0" smtClean="0"/>
              <a:t>Economies of scale</a:t>
            </a:r>
          </a:p>
          <a:p>
            <a:pPr marL="346075" lvl="1" indent="-234950">
              <a:buNone/>
            </a:pPr>
            <a:r>
              <a:rPr lang="en-US" sz="2400" dirty="0" smtClean="0"/>
              <a:t>Approximate costs for a small size center (1K servers) and a larger, 50K server center.</a:t>
            </a:r>
          </a:p>
        </p:txBody>
      </p:sp>
      <p:grpSp>
        <p:nvGrpSpPr>
          <p:cNvPr id="4" name="Group 9"/>
          <p:cNvGrpSpPr/>
          <p:nvPr/>
        </p:nvGrpSpPr>
        <p:grpSpPr>
          <a:xfrm>
            <a:off x="4854579" y="4531212"/>
            <a:ext cx="3908425" cy="2052025"/>
            <a:chOff x="1173163" y="1900238"/>
            <a:chExt cx="7002462" cy="3782297"/>
          </a:xfrm>
        </p:grpSpPr>
        <p:grpSp>
          <p:nvGrpSpPr>
            <p:cNvPr id="5" name="Group 9"/>
            <p:cNvGrpSpPr>
              <a:grpSpLocks noChangeAspect="1"/>
            </p:cNvGrpSpPr>
            <p:nvPr/>
          </p:nvGrpSpPr>
          <p:grpSpPr bwMode="auto">
            <a:xfrm>
              <a:off x="1173163" y="1900238"/>
              <a:ext cx="7002462" cy="3508375"/>
              <a:chOff x="395785" y="1122323"/>
              <a:chExt cx="9582912" cy="4801897"/>
            </a:xfrm>
          </p:grpSpPr>
          <p:sp>
            <p:nvSpPr>
              <p:cNvPr id="7" name="Rectangle 6"/>
              <p:cNvSpPr/>
              <p:nvPr/>
            </p:nvSpPr>
            <p:spPr bwMode="auto">
              <a:xfrm>
                <a:off x="395785" y="1132764"/>
                <a:ext cx="9582912" cy="4791456"/>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solidFill>
                    <a:srgbClr val="FFFFFF"/>
                  </a:solidFill>
                  <a:effectLst>
                    <a:outerShdw blurRad="38100" dist="38100" dir="2700000" algn="tl">
                      <a:srgbClr val="000000">
                        <a:alpha val="43137"/>
                      </a:srgbClr>
                    </a:outerShdw>
                  </a:effectLst>
                </a:endParaRPr>
              </a:p>
            </p:txBody>
          </p:sp>
          <p:pic>
            <p:nvPicPr>
              <p:cNvPr id="8" name="Picture 2" descr="http://upload.wikimedia.org/wikipedia/commons/thumb/c/c5/AmFBfield.svg/300px-AmFBfield.svg.png"/>
              <p:cNvPicPr>
                <a:picLocks noChangeArrowheads="1"/>
              </p:cNvPicPr>
              <p:nvPr/>
            </p:nvPicPr>
            <p:blipFill>
              <a:blip r:embed="rId3" cstate="print"/>
              <a:srcRect l="10240" t="3310" r="9920" b="3310"/>
              <a:stretch>
                <a:fillRect/>
              </a:stretch>
            </p:blipFill>
            <p:spPr bwMode="auto">
              <a:xfrm>
                <a:off x="398871" y="1122323"/>
                <a:ext cx="2743200" cy="1463040"/>
              </a:xfrm>
              <a:prstGeom prst="rect">
                <a:avLst/>
              </a:prstGeom>
              <a:noFill/>
              <a:ln w="9525">
                <a:noFill/>
                <a:miter lim="800000"/>
                <a:headEnd/>
                <a:tailEnd/>
              </a:ln>
            </p:spPr>
          </p:pic>
        </p:grpSp>
        <p:sp>
          <p:nvSpPr>
            <p:cNvPr id="6" name="TextBox 5"/>
            <p:cNvSpPr txBox="1"/>
            <p:nvPr/>
          </p:nvSpPr>
          <p:spPr>
            <a:xfrm>
              <a:off x="2767523" y="3016251"/>
              <a:ext cx="5032420" cy="2666284"/>
            </a:xfrm>
            <a:prstGeom prst="rect">
              <a:avLst/>
            </a:prstGeom>
            <a:noFill/>
          </p:spPr>
          <p:txBody>
            <a:bodyPr wrap="none">
              <a:spAutoFit/>
            </a:bodyPr>
            <a:lstStyle/>
            <a:p>
              <a:pPr algn="ctr" defTabSz="457200">
                <a:defRPr/>
              </a:pPr>
              <a:r>
                <a:rPr lang="en-US" sz="2000" dirty="0">
                  <a:solidFill>
                    <a:prstClr val="black"/>
                  </a:solidFill>
                  <a:effectLst>
                    <a:outerShdw blurRad="38100" dist="38100" dir="2700000" algn="tl">
                      <a:srgbClr val="000000">
                        <a:alpha val="43137"/>
                      </a:srgbClr>
                    </a:outerShdw>
                  </a:effectLst>
                </a:rPr>
                <a:t>Each data center is </a:t>
              </a:r>
            </a:p>
            <a:p>
              <a:pPr algn="ctr" defTabSz="457200">
                <a:defRPr/>
              </a:pPr>
              <a:r>
                <a:rPr lang="en-US" sz="2000" b="1" dirty="0">
                  <a:solidFill>
                    <a:prstClr val="black"/>
                  </a:solidFill>
                  <a:effectLst>
                    <a:outerShdw blurRad="38100" dist="38100" dir="2700000" algn="tl">
                      <a:srgbClr val="000000">
                        <a:alpha val="43137"/>
                      </a:srgbClr>
                    </a:outerShdw>
                  </a:effectLst>
                </a:rPr>
                <a:t>11.5 times </a:t>
              </a:r>
            </a:p>
            <a:p>
              <a:pPr algn="ctr" defTabSz="457200">
                <a:defRPr/>
              </a:pPr>
              <a:r>
                <a:rPr lang="en-US" sz="2000" dirty="0">
                  <a:solidFill>
                    <a:prstClr val="black"/>
                  </a:solidFill>
                  <a:effectLst>
                    <a:outerShdw blurRad="38100" dist="38100" dir="2700000" algn="tl">
                      <a:srgbClr val="000000">
                        <a:alpha val="43137"/>
                      </a:srgbClr>
                    </a:outerShdw>
                  </a:effectLst>
                </a:rPr>
                <a:t>the size of a football field</a:t>
              </a:r>
            </a:p>
            <a:p>
              <a:pPr algn="ctr" defTabSz="457200">
                <a:defRPr/>
              </a:pPr>
              <a:endParaRPr lang="en-US" sz="2800" dirty="0" err="1">
                <a:solidFill>
                  <a:prstClr val="black"/>
                </a:solidFill>
                <a:effectLst>
                  <a:outerShdw blurRad="38100" dist="38100" dir="2700000" algn="tl">
                    <a:srgbClr val="000000">
                      <a:alpha val="43137"/>
                    </a:srgbClr>
                  </a:outerShdw>
                </a:effectLst>
              </a:endParaRPr>
            </a:p>
          </p:txBody>
        </p:sp>
      </p:grpSp>
      <p:pic>
        <p:nvPicPr>
          <p:cNvPr id="9" name="Picture 8" descr="datacenter3.jpg"/>
          <p:cNvPicPr>
            <a:picLocks noChangeAspect="1"/>
          </p:cNvPicPr>
          <p:nvPr/>
        </p:nvPicPr>
        <p:blipFill>
          <a:blip r:embed="rId4" cstate="print"/>
          <a:stretch>
            <a:fillRect/>
          </a:stretch>
        </p:blipFill>
        <p:spPr>
          <a:xfrm>
            <a:off x="4826749" y="1252475"/>
            <a:ext cx="3936255" cy="2956052"/>
          </a:xfrm>
          <a:prstGeom prst="rect">
            <a:avLst/>
          </a:prstGeom>
        </p:spPr>
      </p:pic>
      <p:graphicFrame>
        <p:nvGraphicFramePr>
          <p:cNvPr id="11" name="Table 10"/>
          <p:cNvGraphicFramePr>
            <a:graphicFrameLocks noGrp="1"/>
          </p:cNvGraphicFramePr>
          <p:nvPr/>
        </p:nvGraphicFramePr>
        <p:xfrm>
          <a:off x="228600" y="4038601"/>
          <a:ext cx="4419600" cy="2374716"/>
        </p:xfrm>
        <a:graphic>
          <a:graphicData uri="http://schemas.openxmlformats.org/drawingml/2006/table">
            <a:tbl>
              <a:tblPr firstRow="1" bandRow="1">
                <a:tableStyleId>{5C22544A-7EE6-4342-B048-85BDC9FD1C3A}</a:tableStyleId>
              </a:tblPr>
              <a:tblGrid>
                <a:gridCol w="1160145"/>
                <a:gridCol w="1160145"/>
                <a:gridCol w="1215390"/>
                <a:gridCol w="883920"/>
              </a:tblGrid>
              <a:tr h="671115">
                <a:tc>
                  <a:txBody>
                    <a:bodyPr/>
                    <a:lstStyle/>
                    <a:p>
                      <a:r>
                        <a:rPr lang="en-US" sz="1200" dirty="0" smtClean="0"/>
                        <a:t>Technology</a:t>
                      </a:r>
                      <a:endParaRPr lang="en-US" sz="1200" dirty="0"/>
                    </a:p>
                  </a:txBody>
                  <a:tcPr/>
                </a:tc>
                <a:tc>
                  <a:txBody>
                    <a:bodyPr/>
                    <a:lstStyle/>
                    <a:p>
                      <a:r>
                        <a:rPr lang="en-US" sz="1200" dirty="0" smtClean="0"/>
                        <a:t>Cost in small-sized</a:t>
                      </a:r>
                      <a:r>
                        <a:rPr lang="en-US" sz="1200" baseline="0" dirty="0" smtClean="0"/>
                        <a:t> Data Center</a:t>
                      </a:r>
                      <a:endParaRPr lang="en-US" sz="1200" dirty="0"/>
                    </a:p>
                  </a:txBody>
                  <a:tcPr/>
                </a:tc>
                <a:tc>
                  <a:txBody>
                    <a:bodyPr/>
                    <a:lstStyle/>
                    <a:p>
                      <a:r>
                        <a:rPr lang="en-US" sz="1200" dirty="0" smtClean="0"/>
                        <a:t>Cost in Large</a:t>
                      </a:r>
                      <a:r>
                        <a:rPr lang="en-US" sz="1200" baseline="0" dirty="0" smtClean="0"/>
                        <a:t> Data Center</a:t>
                      </a:r>
                      <a:endParaRPr lang="en-US" sz="1200" dirty="0"/>
                    </a:p>
                  </a:txBody>
                  <a:tcPr/>
                </a:tc>
                <a:tc>
                  <a:txBody>
                    <a:bodyPr/>
                    <a:lstStyle/>
                    <a:p>
                      <a:r>
                        <a:rPr lang="en-US" sz="1200" dirty="0" smtClean="0"/>
                        <a:t>Ratio</a:t>
                      </a:r>
                      <a:endParaRPr lang="en-US" sz="1200" dirty="0"/>
                    </a:p>
                  </a:txBody>
                  <a:tcPr/>
                </a:tc>
              </a:tr>
              <a:tr h="516243">
                <a:tc>
                  <a:txBody>
                    <a:bodyPr/>
                    <a:lstStyle/>
                    <a:p>
                      <a:r>
                        <a:rPr lang="en-US" sz="1200" dirty="0" smtClean="0"/>
                        <a:t>Network</a:t>
                      </a:r>
                      <a:endParaRPr lang="en-US" sz="1200" dirty="0"/>
                    </a:p>
                  </a:txBody>
                  <a:tcPr/>
                </a:tc>
                <a:tc>
                  <a:txBody>
                    <a:bodyPr/>
                    <a:lstStyle/>
                    <a:p>
                      <a:r>
                        <a:rPr lang="en-US" sz="1200" dirty="0" smtClean="0"/>
                        <a:t>$95 per Mbps/</a:t>
                      </a:r>
                    </a:p>
                    <a:p>
                      <a:r>
                        <a:rPr lang="en-US" sz="1200" dirty="0" smtClean="0"/>
                        <a:t>month</a:t>
                      </a:r>
                      <a:endParaRPr lang="en-US" sz="1200" dirty="0"/>
                    </a:p>
                  </a:txBody>
                  <a:tcPr/>
                </a:tc>
                <a:tc>
                  <a:txBody>
                    <a:bodyPr/>
                    <a:lstStyle/>
                    <a:p>
                      <a:r>
                        <a:rPr lang="en-US" sz="1200" dirty="0" smtClean="0"/>
                        <a:t>$13 per</a:t>
                      </a:r>
                      <a:r>
                        <a:rPr lang="en-US" sz="1200" baseline="0" dirty="0" smtClean="0"/>
                        <a:t> </a:t>
                      </a:r>
                      <a:r>
                        <a:rPr lang="en-US" sz="1200" dirty="0" smtClean="0"/>
                        <a:t>Mbps/</a:t>
                      </a:r>
                    </a:p>
                    <a:p>
                      <a:r>
                        <a:rPr lang="en-US" sz="1200" dirty="0" smtClean="0"/>
                        <a:t>month</a:t>
                      </a:r>
                      <a:endParaRPr lang="en-US" sz="1200" dirty="0"/>
                    </a:p>
                  </a:txBody>
                  <a:tcPr/>
                </a:tc>
                <a:tc>
                  <a:txBody>
                    <a:bodyPr/>
                    <a:lstStyle/>
                    <a:p>
                      <a:r>
                        <a:rPr lang="en-US" sz="1200" dirty="0" smtClean="0"/>
                        <a:t>   7.1</a:t>
                      </a:r>
                      <a:endParaRPr lang="en-US" sz="1200" dirty="0"/>
                    </a:p>
                  </a:txBody>
                  <a:tcPr/>
                </a:tc>
              </a:tr>
              <a:tr h="516243">
                <a:tc>
                  <a:txBody>
                    <a:bodyPr/>
                    <a:lstStyle/>
                    <a:p>
                      <a:r>
                        <a:rPr lang="en-US" sz="1200" dirty="0" smtClean="0"/>
                        <a:t>Storage</a:t>
                      </a:r>
                    </a:p>
                  </a:txBody>
                  <a:tcPr/>
                </a:tc>
                <a:tc>
                  <a:txBody>
                    <a:bodyPr/>
                    <a:lstStyle/>
                    <a:p>
                      <a:r>
                        <a:rPr lang="en-US" sz="1200" dirty="0" smtClean="0"/>
                        <a:t>$2.20 per GB/</a:t>
                      </a:r>
                    </a:p>
                    <a:p>
                      <a:r>
                        <a:rPr lang="en-US" sz="1200" dirty="0" smtClean="0"/>
                        <a:t>month</a:t>
                      </a:r>
                      <a:endParaRPr lang="en-US" sz="1200" dirty="0"/>
                    </a:p>
                  </a:txBody>
                  <a:tcPr/>
                </a:tc>
                <a:tc>
                  <a:txBody>
                    <a:bodyPr/>
                    <a:lstStyle/>
                    <a:p>
                      <a:r>
                        <a:rPr lang="en-US" sz="1200" dirty="0" smtClean="0"/>
                        <a:t>$0.40 per GB/</a:t>
                      </a:r>
                    </a:p>
                    <a:p>
                      <a:r>
                        <a:rPr lang="en-US" sz="1200" dirty="0" smtClean="0"/>
                        <a:t>month</a:t>
                      </a:r>
                      <a:endParaRPr lang="en-US" sz="1200" dirty="0"/>
                    </a:p>
                  </a:txBody>
                  <a:tcPr/>
                </a:tc>
                <a:tc>
                  <a:txBody>
                    <a:bodyPr/>
                    <a:lstStyle/>
                    <a:p>
                      <a:r>
                        <a:rPr lang="en-US" sz="1200" dirty="0" smtClean="0"/>
                        <a:t>   5.7</a:t>
                      </a:r>
                      <a:endParaRPr lang="en-US" sz="1200" dirty="0"/>
                    </a:p>
                  </a:txBody>
                  <a:tcPr/>
                </a:tc>
              </a:tr>
              <a:tr h="671115">
                <a:tc>
                  <a:txBody>
                    <a:bodyPr/>
                    <a:lstStyle/>
                    <a:p>
                      <a:r>
                        <a:rPr lang="en-US" sz="1200" dirty="0" smtClean="0"/>
                        <a:t>Administration</a:t>
                      </a:r>
                      <a:endParaRPr lang="en-US" sz="1200" dirty="0"/>
                    </a:p>
                  </a:txBody>
                  <a:tcPr/>
                </a:tc>
                <a:tc>
                  <a:txBody>
                    <a:bodyPr/>
                    <a:lstStyle/>
                    <a:p>
                      <a:r>
                        <a:rPr lang="en-US" sz="1200" dirty="0" smtClean="0"/>
                        <a:t>~140 servers/</a:t>
                      </a:r>
                    </a:p>
                    <a:p>
                      <a:r>
                        <a:rPr lang="en-US" sz="1200" dirty="0" smtClean="0"/>
                        <a:t>Administrator</a:t>
                      </a:r>
                      <a:endParaRPr lang="en-US" sz="1200" dirty="0"/>
                    </a:p>
                  </a:txBody>
                  <a:tcPr/>
                </a:tc>
                <a:tc>
                  <a:txBody>
                    <a:bodyPr/>
                    <a:lstStyle/>
                    <a:p>
                      <a:r>
                        <a:rPr lang="en-US" sz="1200" dirty="0" smtClean="0"/>
                        <a:t>&gt;1000 Servers/</a:t>
                      </a:r>
                    </a:p>
                    <a:p>
                      <a:r>
                        <a:rPr lang="en-US" sz="1200" dirty="0" smtClean="0"/>
                        <a:t>Administrator</a:t>
                      </a:r>
                      <a:endParaRPr lang="en-US" sz="1200" dirty="0"/>
                    </a:p>
                  </a:txBody>
                  <a:tcPr/>
                </a:tc>
                <a:tc>
                  <a:txBody>
                    <a:bodyPr/>
                    <a:lstStyle/>
                    <a:p>
                      <a:r>
                        <a:rPr lang="en-US" sz="1200" dirty="0" smtClean="0"/>
                        <a:t>   7.1</a:t>
                      </a:r>
                      <a:endParaRPr lang="en-US" sz="1200" dirty="0"/>
                    </a:p>
                  </a:txBody>
                  <a:tcPr/>
                </a:tc>
              </a:tr>
            </a:tbl>
          </a:graphicData>
        </a:graphic>
      </p:graphicFrame>
      <p:grpSp>
        <p:nvGrpSpPr>
          <p:cNvPr id="10" name="Group 11"/>
          <p:cNvGrpSpPr/>
          <p:nvPr/>
        </p:nvGrpSpPr>
        <p:grpSpPr>
          <a:xfrm>
            <a:off x="-1" y="3643173"/>
            <a:ext cx="9144001" cy="3290015"/>
            <a:chOff x="-1" y="3943350"/>
            <a:chExt cx="9144001" cy="3290015"/>
          </a:xfrm>
        </p:grpSpPr>
        <p:sp>
          <p:nvSpPr>
            <p:cNvPr id="13" name="TextBox 12"/>
            <p:cNvSpPr txBox="1"/>
            <p:nvPr/>
          </p:nvSpPr>
          <p:spPr>
            <a:xfrm>
              <a:off x="-1" y="4186377"/>
              <a:ext cx="4991725" cy="3046988"/>
            </a:xfrm>
            <a:prstGeom prst="rect">
              <a:avLst/>
            </a:prstGeom>
            <a:solidFill>
              <a:schemeClr val="bg1"/>
            </a:solidFill>
          </p:spPr>
          <p:txBody>
            <a:bodyPr wrap="square" rtlCol="0">
              <a:spAutoFit/>
            </a:bodyPr>
            <a:lstStyle/>
            <a:p>
              <a:r>
                <a:rPr lang="en-US" sz="2400" dirty="0" smtClean="0">
                  <a:solidFill>
                    <a:prstClr val="black"/>
                  </a:solidFill>
                </a:rPr>
                <a:t>2 Google warehouses of computers on the banks of the Columbia River, in The </a:t>
              </a:r>
              <a:r>
                <a:rPr lang="en-US" sz="2400" dirty="0" err="1" smtClean="0">
                  <a:solidFill>
                    <a:prstClr val="black"/>
                  </a:solidFill>
                </a:rPr>
                <a:t>Dalles</a:t>
              </a:r>
              <a:r>
                <a:rPr lang="en-US" sz="2400" dirty="0" smtClean="0">
                  <a:solidFill>
                    <a:prstClr val="black"/>
                  </a:solidFill>
                </a:rPr>
                <a:t>, Oregon</a:t>
              </a:r>
            </a:p>
            <a:p>
              <a:r>
                <a:rPr lang="en-US" sz="2400" dirty="0" smtClean="0">
                  <a:solidFill>
                    <a:prstClr val="black"/>
                  </a:solidFill>
                </a:rPr>
                <a:t>Such centers use 20MW-200MW </a:t>
              </a:r>
            </a:p>
            <a:p>
              <a:r>
                <a:rPr lang="en-US" sz="2400" dirty="0" smtClean="0">
                  <a:solidFill>
                    <a:prstClr val="black"/>
                  </a:solidFill>
                </a:rPr>
                <a:t>(Future) each  with 150 watts per CPU</a:t>
              </a:r>
            </a:p>
            <a:p>
              <a:r>
                <a:rPr lang="en-US" sz="2400" dirty="0" smtClean="0">
                  <a:solidFill>
                    <a:prstClr val="black"/>
                  </a:solidFill>
                </a:rPr>
                <a:t>Save money from large size, positioning with cheap power and access with Internet</a:t>
              </a:r>
              <a:endParaRPr lang="en-US" sz="2400" dirty="0">
                <a:solidFill>
                  <a:prstClr val="black"/>
                </a:solidFill>
              </a:endParaRPr>
            </a:p>
          </p:txBody>
        </p:sp>
        <p:pic>
          <p:nvPicPr>
            <p:cNvPr id="14" name="Picture 3"/>
            <p:cNvPicPr>
              <a:picLocks noChangeAspect="1" noChangeArrowheads="1"/>
            </p:cNvPicPr>
            <p:nvPr/>
          </p:nvPicPr>
          <p:blipFill>
            <a:blip r:embed="rId5" cstate="print"/>
            <a:srcRect/>
            <a:stretch>
              <a:fillRect/>
            </a:stretch>
          </p:blipFill>
          <p:spPr bwMode="auto">
            <a:xfrm>
              <a:off x="4991724" y="3943350"/>
              <a:ext cx="4152276" cy="2914650"/>
            </a:xfrm>
            <a:prstGeom prst="rect">
              <a:avLst/>
            </a:prstGeom>
            <a:noFill/>
            <a:ln w="9525">
              <a:noFill/>
              <a:miter lim="800000"/>
              <a:headEnd/>
              <a:tailEnd/>
            </a:ln>
            <a:effectLst/>
          </p:spPr>
        </p:pic>
      </p:grpSp>
    </p:spTree>
    <p:extLst>
      <p:ext uri="{BB962C8B-B14F-4D97-AF65-F5344CB8AC3E}">
        <p14:creationId xmlns:p14="http://schemas.microsoft.com/office/powerpoint/2010/main" val="540571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76200"/>
            <a:ext cx="9067800" cy="1143000"/>
          </a:xfrm>
        </p:spPr>
        <p:txBody>
          <a:bodyPr>
            <a:normAutofit fontScale="90000"/>
          </a:bodyPr>
          <a:lstStyle/>
          <a:p>
            <a:r>
              <a:rPr lang="en-US" b="1" dirty="0"/>
              <a:t>Virtualization made several things more convenient</a:t>
            </a:r>
          </a:p>
        </p:txBody>
      </p:sp>
      <p:sp>
        <p:nvSpPr>
          <p:cNvPr id="3" name="Content Placeholder 2"/>
          <p:cNvSpPr>
            <a:spLocks noGrp="1"/>
          </p:cNvSpPr>
          <p:nvPr>
            <p:ph idx="1"/>
          </p:nvPr>
        </p:nvSpPr>
        <p:spPr>
          <a:xfrm>
            <a:off x="76200" y="1219200"/>
            <a:ext cx="8839200" cy="5638800"/>
          </a:xfrm>
        </p:spPr>
        <p:txBody>
          <a:bodyPr>
            <a:normAutofit fontScale="92500" lnSpcReduction="20000"/>
          </a:bodyPr>
          <a:lstStyle/>
          <a:p>
            <a:r>
              <a:rPr lang="en-US" dirty="0" smtClean="0"/>
              <a:t>Virtualization = abstraction; run a job – you know not where</a:t>
            </a:r>
          </a:p>
          <a:p>
            <a:r>
              <a:rPr lang="en-US" dirty="0" smtClean="0"/>
              <a:t>Virtualization = use hypervisor to support “images”</a:t>
            </a:r>
          </a:p>
          <a:p>
            <a:pPr lvl="1"/>
            <a:r>
              <a:rPr lang="en-US" dirty="0" smtClean="0"/>
              <a:t>Allows you to define complete job as an “image” – OS + application</a:t>
            </a:r>
          </a:p>
          <a:p>
            <a:r>
              <a:rPr lang="en-US" dirty="0" smtClean="0"/>
              <a:t>Efficient </a:t>
            </a:r>
            <a:r>
              <a:rPr lang="en-US" dirty="0"/>
              <a:t>packing of multiple applications into one server as they don’t interfere (much) with each other if in different virtual machines</a:t>
            </a:r>
            <a:r>
              <a:rPr lang="en-US" dirty="0" smtClean="0"/>
              <a:t>;</a:t>
            </a:r>
          </a:p>
          <a:p>
            <a:r>
              <a:rPr lang="en-US" dirty="0" smtClean="0"/>
              <a:t> They </a:t>
            </a:r>
            <a:r>
              <a:rPr lang="en-US" dirty="0"/>
              <a:t>interfere if put as two jobs in same machine </a:t>
            </a:r>
            <a:r>
              <a:rPr lang="en-US" dirty="0" smtClean="0"/>
              <a:t>as for example must have same OS and same OS services</a:t>
            </a:r>
          </a:p>
          <a:p>
            <a:r>
              <a:rPr lang="en-US" dirty="0" smtClean="0"/>
              <a:t>Also security model between VM’s more robust than between processes</a:t>
            </a:r>
            <a:endParaRPr lang="en-US" dirty="0"/>
          </a:p>
        </p:txBody>
      </p:sp>
    </p:spTree>
    <p:extLst>
      <p:ext uri="{BB962C8B-B14F-4D97-AF65-F5344CB8AC3E}">
        <p14:creationId xmlns:p14="http://schemas.microsoft.com/office/powerpoint/2010/main" val="27563520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
            <a:ext cx="8229600" cy="960120"/>
          </a:xfrm>
        </p:spPr>
        <p:txBody>
          <a:bodyPr/>
          <a:lstStyle/>
          <a:p>
            <a:r>
              <a:rPr lang="en-US" dirty="0" smtClean="0"/>
              <a:t>Microsoft Server Consolidation</a:t>
            </a:r>
            <a:endParaRPr lang="en-US" dirty="0"/>
          </a:p>
        </p:txBody>
      </p:sp>
      <p:sp>
        <p:nvSpPr>
          <p:cNvPr id="3" name="Content Placeholder 2"/>
          <p:cNvSpPr>
            <a:spLocks noGrp="1"/>
          </p:cNvSpPr>
          <p:nvPr>
            <p:ph idx="1"/>
          </p:nvPr>
        </p:nvSpPr>
        <p:spPr>
          <a:xfrm>
            <a:off x="152400" y="990600"/>
            <a:ext cx="8915400" cy="4525963"/>
          </a:xfrm>
        </p:spPr>
        <p:txBody>
          <a:bodyPr/>
          <a:lstStyle/>
          <a:p>
            <a:r>
              <a:rPr lang="en-US" sz="2400" dirty="0" smtClean="0"/>
              <a:t>http://research.microsoft.com/pubs/78813/AJ18_EN.pdf</a:t>
            </a:r>
          </a:p>
          <a:p>
            <a:r>
              <a:rPr lang="en-US" sz="2400" dirty="0" smtClean="0"/>
              <a:t>Typical data center CPU has 9.75% utilization</a:t>
            </a:r>
          </a:p>
          <a:p>
            <a:r>
              <a:rPr lang="en-US" sz="2400" dirty="0" smtClean="0"/>
              <a:t>Take 5000 SQL servers and </a:t>
            </a:r>
            <a:r>
              <a:rPr lang="en-US" sz="2400" dirty="0" err="1" smtClean="0"/>
              <a:t>rehost</a:t>
            </a:r>
            <a:r>
              <a:rPr lang="en-US" sz="2400" dirty="0" smtClean="0"/>
              <a:t> on virtual machines with 6:1 consolidation</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42</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40050"/>
            <a:ext cx="5562600" cy="366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61934" y="3581400"/>
            <a:ext cx="1796133" cy="523220"/>
          </a:xfrm>
          <a:prstGeom prst="rect">
            <a:avLst/>
          </a:prstGeom>
          <a:noFill/>
        </p:spPr>
        <p:txBody>
          <a:bodyPr wrap="none" rtlCol="0">
            <a:spAutoFit/>
          </a:bodyPr>
          <a:lstStyle/>
          <a:p>
            <a:r>
              <a:rPr lang="en-US" sz="2800" dirty="0" smtClean="0"/>
              <a:t>60% saving</a:t>
            </a:r>
            <a:endParaRPr lang="en-US" sz="2800" dirty="0"/>
          </a:p>
        </p:txBody>
      </p:sp>
    </p:spTree>
    <p:extLst>
      <p:ext uri="{BB962C8B-B14F-4D97-AF65-F5344CB8AC3E}">
        <p14:creationId xmlns:p14="http://schemas.microsoft.com/office/powerpoint/2010/main" val="36136326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The Google </a:t>
            </a:r>
            <a:r>
              <a:rPr lang="en-US" dirty="0" err="1" smtClean="0"/>
              <a:t>gmail</a:t>
            </a:r>
            <a:r>
              <a:rPr lang="en-US" dirty="0" smtClean="0"/>
              <a:t> example</a:t>
            </a:r>
            <a:endParaRPr lang="en-US" dirty="0"/>
          </a:p>
        </p:txBody>
      </p:sp>
      <p:sp>
        <p:nvSpPr>
          <p:cNvPr id="3" name="Content Placeholder 2"/>
          <p:cNvSpPr>
            <a:spLocks noGrp="1"/>
          </p:cNvSpPr>
          <p:nvPr>
            <p:ph idx="1"/>
          </p:nvPr>
        </p:nvSpPr>
        <p:spPr>
          <a:xfrm>
            <a:off x="34962" y="1219200"/>
            <a:ext cx="8991600" cy="1219200"/>
          </a:xfrm>
        </p:spPr>
        <p:txBody>
          <a:bodyPr/>
          <a:lstStyle/>
          <a:p>
            <a:r>
              <a:rPr lang="en-US" sz="2400" dirty="0" smtClean="0">
                <a:hlinkClick r:id="rId2"/>
              </a:rPr>
              <a:t>http://www.google.com/green/pdfs/google-green-computing.pdf</a:t>
            </a:r>
            <a:endParaRPr lang="en-US" sz="2400" dirty="0" smtClean="0"/>
          </a:p>
          <a:p>
            <a:r>
              <a:rPr lang="en-US" sz="2400" dirty="0" smtClean="0"/>
              <a:t>Clouds win by efficient resource use and efficient data centers  </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43</a:t>
            </a:fld>
            <a:endParaRPr lang="en-US"/>
          </a:p>
        </p:txBody>
      </p:sp>
      <p:graphicFrame>
        <p:nvGraphicFramePr>
          <p:cNvPr id="5" name="Table 4"/>
          <p:cNvGraphicFramePr>
            <a:graphicFrameLocks noGrp="1"/>
          </p:cNvGraphicFramePr>
          <p:nvPr>
            <p:extLst/>
          </p:nvPr>
        </p:nvGraphicFramePr>
        <p:xfrm>
          <a:off x="22412" y="2362200"/>
          <a:ext cx="8991598" cy="2903750"/>
        </p:xfrm>
        <a:graphic>
          <a:graphicData uri="http://schemas.openxmlformats.org/drawingml/2006/table">
            <a:tbl>
              <a:tblPr firstRow="1" bandRow="1">
                <a:tableStyleId>{073A0DAA-6AF3-43AB-8588-CEC1D06C72B9}</a:tableStyleId>
              </a:tblPr>
              <a:tblGrid>
                <a:gridCol w="1284514"/>
                <a:gridCol w="1284514"/>
                <a:gridCol w="1284514"/>
                <a:gridCol w="1099458"/>
                <a:gridCol w="1524000"/>
                <a:gridCol w="1230084"/>
                <a:gridCol w="1284514"/>
              </a:tblGrid>
              <a:tr h="855722">
                <a:tc>
                  <a:txBody>
                    <a:bodyPr/>
                    <a:lstStyle/>
                    <a:p>
                      <a:pPr algn="ctr"/>
                      <a:r>
                        <a:rPr lang="en-US" dirty="0" smtClean="0"/>
                        <a:t>Business</a:t>
                      </a:r>
                      <a:r>
                        <a:rPr lang="en-US" baseline="0" dirty="0" smtClean="0"/>
                        <a:t> Type</a:t>
                      </a:r>
                      <a:endParaRPr lang="en-US" dirty="0"/>
                    </a:p>
                  </a:txBody>
                  <a:tcPr/>
                </a:tc>
                <a:tc>
                  <a:txBody>
                    <a:bodyPr/>
                    <a:lstStyle/>
                    <a:p>
                      <a:pPr algn="ctr"/>
                      <a:r>
                        <a:rPr lang="en-US" dirty="0" smtClean="0"/>
                        <a:t>Number of users</a:t>
                      </a:r>
                      <a:endParaRPr lang="en-US" dirty="0"/>
                    </a:p>
                  </a:txBody>
                  <a:tcPr/>
                </a:tc>
                <a:tc>
                  <a:txBody>
                    <a:bodyPr/>
                    <a:lstStyle/>
                    <a:p>
                      <a:pPr algn="ctr"/>
                      <a:r>
                        <a:rPr lang="en-US" dirty="0" smtClean="0"/>
                        <a:t># servers</a:t>
                      </a:r>
                      <a:endParaRPr lang="en-US" dirty="0"/>
                    </a:p>
                  </a:txBody>
                  <a:tcPr/>
                </a:tc>
                <a:tc>
                  <a:txBody>
                    <a:bodyPr/>
                    <a:lstStyle/>
                    <a:p>
                      <a:pPr algn="ctr"/>
                      <a:r>
                        <a:rPr lang="en-US" dirty="0" smtClean="0"/>
                        <a:t>IT Power per user</a:t>
                      </a:r>
                      <a:endParaRPr lang="en-US" dirty="0"/>
                    </a:p>
                  </a:txBody>
                  <a:tcPr/>
                </a:tc>
                <a:tc>
                  <a:txBody>
                    <a:bodyPr/>
                    <a:lstStyle/>
                    <a:p>
                      <a:pPr algn="ctr"/>
                      <a:r>
                        <a:rPr lang="en-US" dirty="0" smtClean="0"/>
                        <a:t>PUE (Power Usage effectiveness)</a:t>
                      </a:r>
                      <a:endParaRPr lang="en-US" dirty="0"/>
                    </a:p>
                  </a:txBody>
                  <a:tcPr/>
                </a:tc>
                <a:tc>
                  <a:txBody>
                    <a:bodyPr/>
                    <a:lstStyle/>
                    <a:p>
                      <a:pPr algn="ctr"/>
                      <a:r>
                        <a:rPr lang="en-US" dirty="0" smtClean="0"/>
                        <a:t>Total Power per user</a:t>
                      </a:r>
                      <a:endParaRPr lang="en-US" dirty="0"/>
                    </a:p>
                  </a:txBody>
                  <a:tcPr/>
                </a:tc>
                <a:tc>
                  <a:txBody>
                    <a:bodyPr/>
                    <a:lstStyle/>
                    <a:p>
                      <a:pPr algn="ctr"/>
                      <a:r>
                        <a:rPr lang="en-US" dirty="0" smtClean="0"/>
                        <a:t>Annual Energy per user</a:t>
                      </a:r>
                      <a:endParaRPr lang="en-US" dirty="0"/>
                    </a:p>
                  </a:txBody>
                  <a:tcPr/>
                </a:tc>
              </a:tr>
              <a:tr h="347043">
                <a:tc>
                  <a:txBody>
                    <a:bodyPr/>
                    <a:lstStyle/>
                    <a:p>
                      <a:pPr algn="ctr"/>
                      <a:r>
                        <a:rPr lang="en-US" dirty="0" smtClean="0"/>
                        <a:t>Small</a:t>
                      </a:r>
                      <a:endParaRPr lang="en-US" dirty="0"/>
                    </a:p>
                  </a:txBody>
                  <a:tcPr/>
                </a:tc>
                <a:tc>
                  <a:txBody>
                    <a:bodyPr/>
                    <a:lstStyle/>
                    <a:p>
                      <a:pPr algn="ctr"/>
                      <a:r>
                        <a:rPr lang="en-US" dirty="0" smtClean="0"/>
                        <a:t>50</a:t>
                      </a:r>
                      <a:endParaRPr lang="en-US" dirty="0"/>
                    </a:p>
                  </a:txBody>
                  <a:tcPr/>
                </a:tc>
                <a:tc>
                  <a:txBody>
                    <a:bodyPr/>
                    <a:lstStyle/>
                    <a:p>
                      <a:pPr algn="ctr"/>
                      <a:r>
                        <a:rPr lang="en-US" dirty="0" smtClean="0"/>
                        <a:t>2</a:t>
                      </a:r>
                      <a:endParaRPr lang="en-US" dirty="0"/>
                    </a:p>
                  </a:txBody>
                  <a:tcPr/>
                </a:tc>
                <a:tc>
                  <a:txBody>
                    <a:bodyPr/>
                    <a:lstStyle/>
                    <a:p>
                      <a:pPr algn="ctr"/>
                      <a:r>
                        <a:rPr lang="en-US" dirty="0" smtClean="0"/>
                        <a:t>8W</a:t>
                      </a:r>
                      <a:endParaRPr lang="en-US" dirty="0"/>
                    </a:p>
                  </a:txBody>
                  <a:tcPr/>
                </a:tc>
                <a:tc>
                  <a:txBody>
                    <a:bodyPr/>
                    <a:lstStyle/>
                    <a:p>
                      <a:pPr algn="ctr"/>
                      <a:r>
                        <a:rPr lang="en-US" dirty="0" smtClean="0"/>
                        <a:t>2.5</a:t>
                      </a:r>
                      <a:endParaRPr lang="en-US" dirty="0"/>
                    </a:p>
                  </a:txBody>
                  <a:tcPr/>
                </a:tc>
                <a:tc>
                  <a:txBody>
                    <a:bodyPr/>
                    <a:lstStyle/>
                    <a:p>
                      <a:pPr algn="ctr"/>
                      <a:r>
                        <a:rPr lang="en-US" dirty="0" smtClean="0"/>
                        <a:t>20W</a:t>
                      </a:r>
                      <a:endParaRPr lang="en-US" dirty="0"/>
                    </a:p>
                  </a:txBody>
                  <a:tcPr/>
                </a:tc>
                <a:tc>
                  <a:txBody>
                    <a:bodyPr/>
                    <a:lstStyle/>
                    <a:p>
                      <a:pPr algn="ctr"/>
                      <a:r>
                        <a:rPr lang="en-US" dirty="0" smtClean="0"/>
                        <a:t>175 kWh</a:t>
                      </a:r>
                      <a:endParaRPr lang="en-US" dirty="0"/>
                    </a:p>
                  </a:txBody>
                  <a:tcPr/>
                </a:tc>
              </a:tr>
              <a:tr h="347043">
                <a:tc>
                  <a:txBody>
                    <a:bodyPr/>
                    <a:lstStyle/>
                    <a:p>
                      <a:pPr algn="ctr"/>
                      <a:r>
                        <a:rPr lang="en-US" dirty="0" smtClean="0"/>
                        <a:t>Medium</a:t>
                      </a:r>
                      <a:endParaRPr lang="en-US" dirty="0"/>
                    </a:p>
                  </a:txBody>
                  <a:tcPr/>
                </a:tc>
                <a:tc>
                  <a:txBody>
                    <a:bodyPr/>
                    <a:lstStyle/>
                    <a:p>
                      <a:pPr algn="ctr"/>
                      <a:r>
                        <a:rPr lang="en-US" dirty="0" smtClean="0"/>
                        <a:t>500</a:t>
                      </a:r>
                      <a:endParaRPr lang="en-US" dirty="0"/>
                    </a:p>
                  </a:txBody>
                  <a:tcPr/>
                </a:tc>
                <a:tc>
                  <a:txBody>
                    <a:bodyPr/>
                    <a:lstStyle/>
                    <a:p>
                      <a:pPr algn="ctr"/>
                      <a:r>
                        <a:rPr lang="en-US" dirty="0" smtClean="0"/>
                        <a:t>2</a:t>
                      </a:r>
                      <a:endParaRPr lang="en-US" dirty="0"/>
                    </a:p>
                  </a:txBody>
                  <a:tcPr/>
                </a:tc>
                <a:tc>
                  <a:txBody>
                    <a:bodyPr/>
                    <a:lstStyle/>
                    <a:p>
                      <a:pPr algn="ctr"/>
                      <a:r>
                        <a:rPr lang="en-US" dirty="0" smtClean="0"/>
                        <a:t>1.8W</a:t>
                      </a:r>
                      <a:endParaRPr lang="en-US" dirty="0"/>
                    </a:p>
                  </a:txBody>
                  <a:tcPr/>
                </a:tc>
                <a:tc>
                  <a:txBody>
                    <a:bodyPr/>
                    <a:lstStyle/>
                    <a:p>
                      <a:pPr algn="ctr"/>
                      <a:r>
                        <a:rPr lang="en-US" dirty="0" smtClean="0"/>
                        <a:t>1.8</a:t>
                      </a:r>
                      <a:endParaRPr lang="en-US" dirty="0"/>
                    </a:p>
                  </a:txBody>
                  <a:tcPr/>
                </a:tc>
                <a:tc>
                  <a:txBody>
                    <a:bodyPr/>
                    <a:lstStyle/>
                    <a:p>
                      <a:pPr algn="ctr"/>
                      <a:r>
                        <a:rPr lang="en-US" dirty="0" smtClean="0"/>
                        <a:t>3.2W</a:t>
                      </a:r>
                      <a:endParaRPr lang="en-US" dirty="0"/>
                    </a:p>
                  </a:txBody>
                  <a:tcPr/>
                </a:tc>
                <a:tc>
                  <a:txBody>
                    <a:bodyPr/>
                    <a:lstStyle/>
                    <a:p>
                      <a:pPr algn="ctr"/>
                      <a:r>
                        <a:rPr lang="en-US" dirty="0" smtClean="0"/>
                        <a:t>28.4 kWh</a:t>
                      </a:r>
                      <a:endParaRPr lang="en-US" dirty="0"/>
                    </a:p>
                  </a:txBody>
                  <a:tcPr/>
                </a:tc>
              </a:tr>
              <a:tr h="487680">
                <a:tc>
                  <a:txBody>
                    <a:bodyPr/>
                    <a:lstStyle/>
                    <a:p>
                      <a:pPr algn="ctr"/>
                      <a:r>
                        <a:rPr lang="en-US" dirty="0" smtClean="0"/>
                        <a:t>Large</a:t>
                      </a:r>
                      <a:endParaRPr lang="en-US" dirty="0"/>
                    </a:p>
                  </a:txBody>
                  <a:tcPr/>
                </a:tc>
                <a:tc>
                  <a:txBody>
                    <a:bodyPr/>
                    <a:lstStyle/>
                    <a:p>
                      <a:pPr algn="ctr"/>
                      <a:r>
                        <a:rPr lang="en-US" dirty="0" smtClean="0"/>
                        <a:t>10000</a:t>
                      </a:r>
                      <a:endParaRPr lang="en-US" dirty="0"/>
                    </a:p>
                  </a:txBody>
                  <a:tcPr/>
                </a:tc>
                <a:tc>
                  <a:txBody>
                    <a:bodyPr/>
                    <a:lstStyle/>
                    <a:p>
                      <a:pPr algn="ctr"/>
                      <a:r>
                        <a:rPr lang="en-US" dirty="0" smtClean="0"/>
                        <a:t>12</a:t>
                      </a:r>
                      <a:endParaRPr lang="en-US" dirty="0"/>
                    </a:p>
                  </a:txBody>
                  <a:tcPr/>
                </a:tc>
                <a:tc>
                  <a:txBody>
                    <a:bodyPr/>
                    <a:lstStyle/>
                    <a:p>
                      <a:pPr algn="ctr"/>
                      <a:r>
                        <a:rPr lang="en-US" dirty="0" smtClean="0"/>
                        <a:t>0.54W</a:t>
                      </a:r>
                      <a:endParaRPr lang="en-US" dirty="0"/>
                    </a:p>
                  </a:txBody>
                  <a:tcPr/>
                </a:tc>
                <a:tc>
                  <a:txBody>
                    <a:bodyPr/>
                    <a:lstStyle/>
                    <a:p>
                      <a:pPr algn="ctr"/>
                      <a:r>
                        <a:rPr lang="en-US" dirty="0" smtClean="0"/>
                        <a:t>1.6</a:t>
                      </a:r>
                      <a:endParaRPr lang="en-US" dirty="0"/>
                    </a:p>
                  </a:txBody>
                  <a:tcPr/>
                </a:tc>
                <a:tc>
                  <a:txBody>
                    <a:bodyPr/>
                    <a:lstStyle/>
                    <a:p>
                      <a:pPr algn="ctr"/>
                      <a:r>
                        <a:rPr lang="en-US" dirty="0" smtClean="0"/>
                        <a:t>0.9W</a:t>
                      </a:r>
                      <a:endParaRPr lang="en-US" dirty="0"/>
                    </a:p>
                  </a:txBody>
                  <a:tcPr/>
                </a:tc>
                <a:tc>
                  <a:txBody>
                    <a:bodyPr/>
                    <a:lstStyle/>
                    <a:p>
                      <a:pPr algn="ctr"/>
                      <a:r>
                        <a:rPr lang="en-US" dirty="0" smtClean="0"/>
                        <a:t>7.6 kWh</a:t>
                      </a:r>
                      <a:endParaRPr lang="en-US" dirty="0"/>
                    </a:p>
                  </a:txBody>
                  <a:tcPr/>
                </a:tc>
              </a:tr>
              <a:tr h="770150">
                <a:tc>
                  <a:txBody>
                    <a:bodyPr/>
                    <a:lstStyle/>
                    <a:p>
                      <a:pPr algn="ctr"/>
                      <a:r>
                        <a:rPr lang="en-US" dirty="0" smtClean="0">
                          <a:solidFill>
                            <a:srgbClr val="FF0000"/>
                          </a:solidFill>
                        </a:rPr>
                        <a:t>Gmail (Cloud)</a:t>
                      </a:r>
                      <a:endParaRPr lang="en-US" dirty="0">
                        <a:solidFill>
                          <a:srgbClr val="FF0000"/>
                        </a:solidFill>
                      </a:endParaRPr>
                    </a:p>
                  </a:txBody>
                  <a:tcPr/>
                </a:tc>
                <a:tc>
                  <a:txBody>
                    <a:bodyPr/>
                    <a:lstStyle/>
                    <a:p>
                      <a:pPr algn="ctr"/>
                      <a:r>
                        <a:rPr lang="en-US" sz="2400" b="1" dirty="0" smtClean="0">
                          <a:solidFill>
                            <a:srgbClr val="FF0000"/>
                          </a:solidFill>
                          <a:sym typeface="Symbol"/>
                        </a:rPr>
                        <a:t></a:t>
                      </a:r>
                      <a:endParaRPr lang="en-US" sz="2400" b="1" dirty="0">
                        <a:solidFill>
                          <a:srgbClr val="FF000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sym typeface="Symbol"/>
                        </a:rPr>
                        <a:t></a:t>
                      </a:r>
                      <a:endParaRPr lang="en-US" sz="2400" b="1" dirty="0" smtClean="0">
                        <a:solidFill>
                          <a:srgbClr val="FF0000"/>
                        </a:solidFill>
                      </a:endParaRPr>
                    </a:p>
                  </a:txBody>
                  <a:tcPr/>
                </a:tc>
                <a:tc>
                  <a:txBody>
                    <a:bodyPr/>
                    <a:lstStyle/>
                    <a:p>
                      <a:pPr algn="ctr"/>
                      <a:r>
                        <a:rPr lang="en-US" dirty="0" smtClean="0">
                          <a:solidFill>
                            <a:srgbClr val="FF0000"/>
                          </a:solidFill>
                        </a:rPr>
                        <a:t>&lt; 0.22W</a:t>
                      </a:r>
                      <a:endParaRPr lang="en-US" dirty="0">
                        <a:solidFill>
                          <a:srgbClr val="FF0000"/>
                        </a:solidFill>
                      </a:endParaRPr>
                    </a:p>
                  </a:txBody>
                  <a:tcPr/>
                </a:tc>
                <a:tc>
                  <a:txBody>
                    <a:bodyPr/>
                    <a:lstStyle/>
                    <a:p>
                      <a:pPr algn="ctr"/>
                      <a:r>
                        <a:rPr lang="en-US" dirty="0" smtClean="0">
                          <a:solidFill>
                            <a:srgbClr val="FF0000"/>
                          </a:solidFill>
                        </a:rPr>
                        <a:t>1.16</a:t>
                      </a:r>
                      <a:endParaRPr lang="en-US" dirty="0">
                        <a:solidFill>
                          <a:srgbClr val="FF0000"/>
                        </a:solidFill>
                      </a:endParaRPr>
                    </a:p>
                  </a:txBody>
                  <a:tcPr/>
                </a:tc>
                <a:tc>
                  <a:txBody>
                    <a:bodyPr/>
                    <a:lstStyle/>
                    <a:p>
                      <a:pPr algn="ctr"/>
                      <a:r>
                        <a:rPr lang="en-US" dirty="0" smtClean="0">
                          <a:solidFill>
                            <a:srgbClr val="FF0000"/>
                          </a:solidFill>
                        </a:rPr>
                        <a:t>&lt; 0.25W</a:t>
                      </a:r>
                      <a:endParaRPr lang="en-US" dirty="0">
                        <a:solidFill>
                          <a:srgbClr val="FF0000"/>
                        </a:solidFill>
                      </a:endParaRPr>
                    </a:p>
                  </a:txBody>
                  <a:tcPr/>
                </a:tc>
                <a:tc>
                  <a:txBody>
                    <a:bodyPr/>
                    <a:lstStyle/>
                    <a:p>
                      <a:pPr algn="ctr"/>
                      <a:r>
                        <a:rPr lang="en-US" dirty="0" smtClean="0">
                          <a:solidFill>
                            <a:srgbClr val="FF0000"/>
                          </a:solidFill>
                        </a:rPr>
                        <a:t>&lt; 2.2 kWh</a:t>
                      </a:r>
                      <a:endParaRPr lang="en-US" dirty="0">
                        <a:solidFill>
                          <a:srgbClr val="FF0000"/>
                        </a:solidFill>
                      </a:endParaRPr>
                    </a:p>
                  </a:txBody>
                  <a:tcPr/>
                </a:tc>
              </a:tr>
            </a:tbl>
          </a:graphicData>
        </a:graphic>
      </p:graphicFrame>
    </p:spTree>
    <p:extLst>
      <p:ext uri="{BB962C8B-B14F-4D97-AF65-F5344CB8AC3E}">
        <p14:creationId xmlns:p14="http://schemas.microsoft.com/office/powerpoint/2010/main" val="41779898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084" y="152400"/>
            <a:ext cx="9144000" cy="1143000"/>
          </a:xfrm>
        </p:spPr>
        <p:txBody>
          <a:bodyPr/>
          <a:lstStyle/>
          <a:p>
            <a:r>
              <a:rPr lang="en-US" dirty="0" smtClean="0"/>
              <a:t>Clouds Offer </a:t>
            </a:r>
            <a:r>
              <a:rPr lang="en-US" sz="3600" b="0" dirty="0"/>
              <a:t>From different points of view</a:t>
            </a:r>
            <a:br>
              <a:rPr lang="en-US" sz="3600" b="0" dirty="0"/>
            </a:br>
            <a:endParaRPr lang="en-US" b="0" dirty="0"/>
          </a:p>
        </p:txBody>
      </p:sp>
      <p:sp>
        <p:nvSpPr>
          <p:cNvPr id="4" name="Content Placeholder 3"/>
          <p:cNvSpPr>
            <a:spLocks noGrp="1"/>
          </p:cNvSpPr>
          <p:nvPr>
            <p:ph idx="1"/>
          </p:nvPr>
        </p:nvSpPr>
        <p:spPr>
          <a:xfrm>
            <a:off x="152400" y="685800"/>
            <a:ext cx="8839200" cy="5670550"/>
          </a:xfrm>
        </p:spPr>
        <p:txBody>
          <a:bodyPr/>
          <a:lstStyle/>
          <a:p>
            <a:r>
              <a:rPr lang="en-US" sz="2400" b="1" dirty="0" smtClean="0"/>
              <a:t>Features from NIST</a:t>
            </a:r>
            <a:r>
              <a:rPr lang="en-US" sz="2400" b="1" dirty="0"/>
              <a:t>: </a:t>
            </a:r>
            <a:endParaRPr lang="en-US" sz="2400" b="1" dirty="0" smtClean="0"/>
          </a:p>
          <a:p>
            <a:pPr lvl="1">
              <a:lnSpc>
                <a:spcPts val="2500"/>
              </a:lnSpc>
            </a:pPr>
            <a:r>
              <a:rPr lang="en-US" sz="2400" dirty="0" smtClean="0"/>
              <a:t>On-demand </a:t>
            </a:r>
            <a:r>
              <a:rPr lang="en-US" sz="2400" dirty="0"/>
              <a:t>service (elastic); </a:t>
            </a:r>
            <a:endParaRPr lang="en-US" sz="2400" dirty="0" smtClean="0"/>
          </a:p>
          <a:p>
            <a:pPr lvl="1">
              <a:lnSpc>
                <a:spcPts val="2500"/>
              </a:lnSpc>
            </a:pPr>
            <a:r>
              <a:rPr lang="en-US" sz="2400" dirty="0" smtClean="0"/>
              <a:t>Broad </a:t>
            </a:r>
            <a:r>
              <a:rPr lang="en-US" sz="2400" dirty="0"/>
              <a:t>network access; </a:t>
            </a:r>
            <a:endParaRPr lang="en-US" sz="2400" dirty="0" smtClean="0"/>
          </a:p>
          <a:p>
            <a:pPr lvl="1">
              <a:lnSpc>
                <a:spcPts val="2500"/>
              </a:lnSpc>
            </a:pPr>
            <a:r>
              <a:rPr lang="en-US" sz="2400" dirty="0" smtClean="0"/>
              <a:t>Resource </a:t>
            </a:r>
            <a:r>
              <a:rPr lang="en-US" sz="2400" dirty="0"/>
              <a:t>pooling; </a:t>
            </a:r>
            <a:endParaRPr lang="en-US" sz="2400" dirty="0" smtClean="0"/>
          </a:p>
          <a:p>
            <a:pPr lvl="1">
              <a:lnSpc>
                <a:spcPts val="2500"/>
              </a:lnSpc>
            </a:pPr>
            <a:r>
              <a:rPr lang="en-US" sz="2400" dirty="0" smtClean="0"/>
              <a:t>Flexible </a:t>
            </a:r>
            <a:r>
              <a:rPr lang="en-US" sz="2400" dirty="0"/>
              <a:t>resource allocation; </a:t>
            </a:r>
            <a:endParaRPr lang="en-US" sz="2400" dirty="0" smtClean="0"/>
          </a:p>
          <a:p>
            <a:pPr lvl="1">
              <a:lnSpc>
                <a:spcPts val="2500"/>
              </a:lnSpc>
            </a:pPr>
            <a:r>
              <a:rPr lang="en-US" sz="2400" dirty="0" smtClean="0"/>
              <a:t>Measured </a:t>
            </a:r>
            <a:r>
              <a:rPr lang="en-US" sz="2400" dirty="0"/>
              <a:t>service</a:t>
            </a:r>
          </a:p>
          <a:p>
            <a:r>
              <a:rPr lang="en-US" sz="2400" b="1" dirty="0"/>
              <a:t>Economies of </a:t>
            </a:r>
            <a:r>
              <a:rPr lang="en-US" sz="2400" b="1" dirty="0" smtClean="0"/>
              <a:t>scale </a:t>
            </a:r>
            <a:r>
              <a:rPr lang="en-US" sz="2400" dirty="0" smtClean="0"/>
              <a:t>in performance and electrical power </a:t>
            </a:r>
            <a:r>
              <a:rPr lang="en-US" sz="2400" b="1" dirty="0" smtClean="0"/>
              <a:t>(Green IT)</a:t>
            </a:r>
            <a:endParaRPr lang="en-US" sz="2400" b="1" dirty="0"/>
          </a:p>
          <a:p>
            <a:r>
              <a:rPr lang="en-US" sz="2400" dirty="0"/>
              <a:t>Powerful new </a:t>
            </a:r>
            <a:r>
              <a:rPr lang="en-US" sz="2400" b="1" dirty="0"/>
              <a:t>software </a:t>
            </a:r>
            <a:r>
              <a:rPr lang="en-US" sz="2400" b="1" dirty="0" smtClean="0"/>
              <a:t>models </a:t>
            </a:r>
          </a:p>
          <a:p>
            <a:pPr lvl="1"/>
            <a:r>
              <a:rPr lang="en-US" sz="2400" b="1" dirty="0" smtClean="0"/>
              <a:t>Platform as a Service </a:t>
            </a:r>
            <a:r>
              <a:rPr lang="en-US" sz="2400" dirty="0" smtClean="0"/>
              <a:t>is not an alternative to </a:t>
            </a:r>
            <a:r>
              <a:rPr lang="en-US" sz="2400" b="1" dirty="0" smtClean="0"/>
              <a:t>Infrastructure as a Service – </a:t>
            </a:r>
            <a:r>
              <a:rPr lang="en-US" sz="2400" dirty="0" smtClean="0"/>
              <a:t>it is instead an incredible valued added</a:t>
            </a:r>
          </a:p>
          <a:p>
            <a:pPr lvl="1"/>
            <a:r>
              <a:rPr lang="en-US" sz="2400" dirty="0" smtClean="0"/>
              <a:t>Amazon is as much PaaS as Azure </a:t>
            </a:r>
          </a:p>
          <a:p>
            <a:r>
              <a:rPr lang="en-US" sz="2400" dirty="0" smtClean="0"/>
              <a:t>They are </a:t>
            </a:r>
            <a:r>
              <a:rPr lang="en-US" sz="2400" b="1" dirty="0" smtClean="0"/>
              <a:t>cheaper than classic clusters </a:t>
            </a:r>
            <a:r>
              <a:rPr lang="en-US" sz="2400" dirty="0" smtClean="0"/>
              <a:t>unless latter </a:t>
            </a:r>
            <a:r>
              <a:rPr lang="en-US" sz="2400" dirty="0"/>
              <a:t>100% utilized </a:t>
            </a:r>
          </a:p>
          <a:p>
            <a:endParaRPr lang="en-US" sz="2400"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44</a:t>
            </a:fld>
            <a:endParaRPr lang="en-US"/>
          </a:p>
        </p:txBody>
      </p:sp>
    </p:spTree>
    <p:extLst>
      <p:ext uri="{BB962C8B-B14F-4D97-AF65-F5344CB8AC3E}">
        <p14:creationId xmlns:p14="http://schemas.microsoft.com/office/powerpoint/2010/main" val="30147526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blogs-images.forbes.com/louiscolumbus/files/2013/01/High-growth-expected-in-Cloud-Infrastructrue-servic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7555"/>
            <a:ext cx="8133857" cy="61335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19400" y="6431086"/>
            <a:ext cx="3714735" cy="369332"/>
          </a:xfrm>
          <a:prstGeom prst="rect">
            <a:avLst/>
          </a:prstGeom>
          <a:solidFill>
            <a:schemeClr val="bg1"/>
          </a:solidFill>
        </p:spPr>
        <p:txBody>
          <a:bodyPr wrap="none" rtlCol="0">
            <a:spAutoFit/>
          </a:bodyPr>
          <a:lstStyle/>
          <a:p>
            <a:r>
              <a:rPr lang="en-US" dirty="0" smtClean="0"/>
              <a:t>BPM = Business Process management</a:t>
            </a:r>
            <a:endParaRPr lang="en-US" dirty="0"/>
          </a:p>
        </p:txBody>
      </p:sp>
      <p:sp>
        <p:nvSpPr>
          <p:cNvPr id="2" name="TextBox 1"/>
          <p:cNvSpPr txBox="1"/>
          <p:nvPr/>
        </p:nvSpPr>
        <p:spPr>
          <a:xfrm>
            <a:off x="5791200" y="-13648"/>
            <a:ext cx="3429000" cy="1754326"/>
          </a:xfrm>
          <a:prstGeom prst="rect">
            <a:avLst/>
          </a:prstGeom>
          <a:solidFill>
            <a:schemeClr val="bg1"/>
          </a:solidFill>
        </p:spPr>
        <p:txBody>
          <a:bodyPr wrap="square" rtlCol="0">
            <a:spAutoFit/>
          </a:bodyPr>
          <a:lstStyle/>
          <a:p>
            <a:r>
              <a:rPr lang="en-US" b="1" dirty="0" smtClean="0">
                <a:solidFill>
                  <a:srgbClr val="FF0000"/>
                </a:solidFill>
              </a:rPr>
              <a:t>IaaS </a:t>
            </a:r>
            <a:r>
              <a:rPr lang="en-US" dirty="0" smtClean="0"/>
              <a:t>Hardware e.g. Server</a:t>
            </a:r>
          </a:p>
          <a:p>
            <a:r>
              <a:rPr lang="en-US" b="1" dirty="0" smtClean="0">
                <a:solidFill>
                  <a:srgbClr val="FF0000"/>
                </a:solidFill>
              </a:rPr>
              <a:t>PaaS </a:t>
            </a:r>
            <a:r>
              <a:rPr lang="en-US" dirty="0" smtClean="0"/>
              <a:t>Systems Services e.g. MapReduce, Database</a:t>
            </a:r>
          </a:p>
          <a:p>
            <a:r>
              <a:rPr lang="en-US" b="1" dirty="0" err="1" smtClean="0">
                <a:solidFill>
                  <a:srgbClr val="FF0000"/>
                </a:solidFill>
              </a:rPr>
              <a:t>SaaS</a:t>
            </a:r>
            <a:r>
              <a:rPr lang="en-US" b="1" dirty="0" smtClean="0">
                <a:solidFill>
                  <a:srgbClr val="FF0000"/>
                </a:solidFill>
              </a:rPr>
              <a:t> </a:t>
            </a:r>
            <a:r>
              <a:rPr lang="en-US" dirty="0" smtClean="0"/>
              <a:t>Applications e.g. Recommender System, Clustering</a:t>
            </a:r>
          </a:p>
          <a:p>
            <a:r>
              <a:rPr lang="en-US" b="1" dirty="0" err="1" smtClean="0">
                <a:solidFill>
                  <a:srgbClr val="FF0000"/>
                </a:solidFill>
              </a:rPr>
              <a:t>BPaaS</a:t>
            </a:r>
            <a:r>
              <a:rPr lang="en-US" dirty="0" smtClean="0"/>
              <a:t> Particular Application Set</a:t>
            </a:r>
            <a:endParaRPr lang="en-US" dirty="0"/>
          </a:p>
        </p:txBody>
      </p:sp>
    </p:spTree>
    <p:extLst>
      <p:ext uri="{BB962C8B-B14F-4D97-AF65-F5344CB8AC3E}">
        <p14:creationId xmlns:p14="http://schemas.microsoft.com/office/powerpoint/2010/main" val="25607753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Research </a:t>
            </a:r>
            <a:r>
              <a:rPr lang="en-US" dirty="0" smtClean="0"/>
              <a:t>Model</a:t>
            </a:r>
            <a:endParaRPr lang="en-US" dirty="0"/>
          </a:p>
        </p:txBody>
      </p:sp>
      <p:sp>
        <p:nvSpPr>
          <p:cNvPr id="5" name="Subtitle 4"/>
          <p:cNvSpPr>
            <a:spLocks noGrp="1"/>
          </p:cNvSpPr>
          <p:nvPr>
            <p:ph type="subTitle" idx="1"/>
          </p:nvPr>
        </p:nvSpPr>
        <p:spPr/>
        <p:txBody>
          <a:bodyPr/>
          <a:lstStyle/>
          <a:p>
            <a:r>
              <a:rPr lang="en-US" dirty="0" smtClean="0"/>
              <a:t>4</a:t>
            </a:r>
            <a:r>
              <a:rPr lang="en-US" baseline="30000" dirty="0" smtClean="0"/>
              <a:t>th</a:t>
            </a:r>
            <a:r>
              <a:rPr lang="en-US" dirty="0" smtClean="0"/>
              <a:t> </a:t>
            </a:r>
            <a:r>
              <a:rPr lang="en-US" dirty="0"/>
              <a:t>Paradigm; From Theory to Data driven science?</a:t>
            </a:r>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46</a:t>
            </a:fld>
            <a:endParaRPr lang="en-US"/>
          </a:p>
        </p:txBody>
      </p:sp>
    </p:spTree>
    <p:extLst>
      <p:ext uri="{BB962C8B-B14F-4D97-AF65-F5344CB8AC3E}">
        <p14:creationId xmlns:p14="http://schemas.microsoft.com/office/powerpoint/2010/main" val="5369543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wired.com/images/article/magazine/1607/1607_ho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7" y="13252"/>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567" y="19878"/>
            <a:ext cx="8517268" cy="400110"/>
          </a:xfrm>
          <a:prstGeom prst="rect">
            <a:avLst/>
          </a:prstGeom>
        </p:spPr>
        <p:txBody>
          <a:bodyPr wrap="none">
            <a:spAutoFit/>
          </a:bodyPr>
          <a:lstStyle/>
          <a:p>
            <a:r>
              <a:rPr lang="en-US" sz="2000" b="1" dirty="0">
                <a:solidFill>
                  <a:prstClr val="black"/>
                </a:solidFill>
                <a:hlinkClick r:id="rId3"/>
              </a:rPr>
              <a:t>http://</a:t>
            </a:r>
            <a:r>
              <a:rPr lang="en-US" sz="2000" b="1" dirty="0" smtClean="0">
                <a:solidFill>
                  <a:prstClr val="black"/>
                </a:solidFill>
                <a:hlinkClick r:id="rId3"/>
              </a:rPr>
              <a:t>www.wired.com/wired/issue/16-07</a:t>
            </a:r>
            <a:r>
              <a:rPr lang="en-US" sz="2000" b="1" dirty="0" smtClean="0">
                <a:solidFill>
                  <a:prstClr val="black"/>
                </a:solidFill>
              </a:rPr>
              <a:t>                                   September 2008</a:t>
            </a:r>
            <a:endParaRPr lang="en-US" sz="2000" b="1" dirty="0">
              <a:solidFill>
                <a:prstClr val="black"/>
              </a:solidFill>
            </a:endParaRPr>
          </a:p>
        </p:txBody>
      </p:sp>
    </p:spTree>
    <p:extLst>
      <p:ext uri="{BB962C8B-B14F-4D97-AF65-F5344CB8AC3E}">
        <p14:creationId xmlns:p14="http://schemas.microsoft.com/office/powerpoint/2010/main" val="28109226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normAutofit fontScale="90000"/>
          </a:bodyPr>
          <a:lstStyle/>
          <a:p>
            <a:r>
              <a:rPr lang="en-US" b="1" dirty="0" smtClean="0"/>
              <a:t>The 4 paradigms of Scientific Research</a:t>
            </a:r>
            <a:endParaRPr lang="en-US" b="1" dirty="0"/>
          </a:p>
        </p:txBody>
      </p:sp>
      <p:sp>
        <p:nvSpPr>
          <p:cNvPr id="3" name="Content Placeholder 2"/>
          <p:cNvSpPr>
            <a:spLocks noGrp="1"/>
          </p:cNvSpPr>
          <p:nvPr>
            <p:ph idx="1"/>
          </p:nvPr>
        </p:nvSpPr>
        <p:spPr>
          <a:xfrm>
            <a:off x="0" y="1219200"/>
            <a:ext cx="9067800" cy="5029200"/>
          </a:xfrm>
        </p:spPr>
        <p:txBody>
          <a:bodyPr>
            <a:normAutofit fontScale="92500"/>
          </a:bodyPr>
          <a:lstStyle/>
          <a:p>
            <a:pPr marL="514350" indent="-514350">
              <a:buFont typeface="+mj-lt"/>
              <a:buAutoNum type="arabicPeriod"/>
            </a:pPr>
            <a:r>
              <a:rPr lang="en-US" b="1" dirty="0" smtClean="0"/>
              <a:t>Theory</a:t>
            </a:r>
          </a:p>
          <a:p>
            <a:pPr marL="514350" indent="-514350">
              <a:buFont typeface="+mj-lt"/>
              <a:buAutoNum type="arabicPeriod"/>
            </a:pPr>
            <a:r>
              <a:rPr lang="en-US" b="1" dirty="0" smtClean="0"/>
              <a:t>Experiment or Observation</a:t>
            </a:r>
          </a:p>
          <a:p>
            <a:pPr marL="914400" lvl="1" indent="-514350">
              <a:buFont typeface="Arial" pitchFamily="34" charset="0"/>
              <a:buChar char="•"/>
            </a:pPr>
            <a:r>
              <a:rPr lang="en-US" dirty="0" smtClean="0"/>
              <a:t>E.g. Newton observed apples falling to design his theory of mechanics</a:t>
            </a:r>
          </a:p>
          <a:p>
            <a:pPr marL="514350" indent="-514350">
              <a:buFont typeface="+mj-lt"/>
              <a:buAutoNum type="arabicPeriod"/>
            </a:pPr>
            <a:r>
              <a:rPr lang="en-US" b="1" dirty="0" smtClean="0"/>
              <a:t>Simulation of theory or model </a:t>
            </a:r>
            <a:r>
              <a:rPr lang="en-US" dirty="0" smtClean="0"/>
              <a:t>Supercomputers</a:t>
            </a:r>
          </a:p>
          <a:p>
            <a:pPr marL="514350" indent="-514350">
              <a:buFont typeface="+mj-lt"/>
              <a:buAutoNum type="arabicPeriod"/>
            </a:pPr>
            <a:r>
              <a:rPr lang="en-US" b="1" dirty="0" smtClean="0"/>
              <a:t>Data-driven</a:t>
            </a:r>
            <a:r>
              <a:rPr lang="en-US" dirty="0" smtClean="0"/>
              <a:t> (Big Data) or The </a:t>
            </a:r>
            <a:r>
              <a:rPr lang="en-US" dirty="0"/>
              <a:t>Fourth Paradigm: Data-Intensive Scientific Discovery (aka Data Science</a:t>
            </a:r>
            <a:r>
              <a:rPr lang="en-US" dirty="0" smtClean="0"/>
              <a:t>)</a:t>
            </a:r>
          </a:p>
          <a:p>
            <a:pPr marL="914400" lvl="1" indent="-514350">
              <a:buFont typeface="Arial" pitchFamily="34" charset="0"/>
              <a:buChar char="•"/>
            </a:pPr>
            <a:r>
              <a:rPr lang="en-US" dirty="0" smtClean="0">
                <a:hlinkClick r:id="rId2"/>
              </a:rPr>
              <a:t>http</a:t>
            </a:r>
            <a:r>
              <a:rPr lang="en-US" dirty="0">
                <a:hlinkClick r:id="rId2"/>
              </a:rPr>
              <a:t>://research.microsoft.com/en-us/collaboration/fourthparadigm</a:t>
            </a:r>
            <a:r>
              <a:rPr lang="en-US" dirty="0" smtClean="0">
                <a:hlinkClick r:id="rId2"/>
              </a:rPr>
              <a:t>/</a:t>
            </a:r>
            <a:r>
              <a:rPr lang="en-US" dirty="0" smtClean="0"/>
              <a:t>  A free book</a:t>
            </a:r>
          </a:p>
          <a:p>
            <a:pPr marL="914400" lvl="1" indent="-514350">
              <a:buFont typeface="Arial" pitchFamily="34" charset="0"/>
              <a:buChar char="•"/>
            </a:pPr>
            <a:r>
              <a:rPr lang="en-US" dirty="0" smtClean="0"/>
              <a:t>More data; less models</a:t>
            </a:r>
            <a:endParaRPr lang="en-US" dirty="0"/>
          </a:p>
        </p:txBody>
      </p:sp>
    </p:spTree>
    <p:extLst>
      <p:ext uri="{BB962C8B-B14F-4D97-AF65-F5344CB8AC3E}">
        <p14:creationId xmlns:p14="http://schemas.microsoft.com/office/powerpoint/2010/main" val="20703875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and-scoo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0" y="764484"/>
            <a:ext cx="2838450" cy="60769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21214" y="5035572"/>
            <a:ext cx="6172200" cy="923330"/>
          </a:xfrm>
          <a:prstGeom prst="rect">
            <a:avLst/>
          </a:prstGeom>
        </p:spPr>
        <p:txBody>
          <a:bodyPr wrap="square">
            <a:spAutoFit/>
          </a:bodyPr>
          <a:lstStyle/>
          <a:p>
            <a:r>
              <a:rPr lang="en-US" dirty="0" err="1" smtClean="0"/>
              <a:t>Anand</a:t>
            </a:r>
            <a:r>
              <a:rPr lang="en-US" dirty="0" smtClean="0"/>
              <a:t> </a:t>
            </a:r>
            <a:r>
              <a:rPr lang="en-US" dirty="0" err="1" smtClean="0"/>
              <a:t>Rajaraman</a:t>
            </a:r>
            <a:r>
              <a:rPr lang="en-US" dirty="0" smtClean="0"/>
              <a:t> is Senior Vice President at </a:t>
            </a:r>
            <a:r>
              <a:rPr lang="en-US" dirty="0" err="1" smtClean="0"/>
              <a:t>Walmart</a:t>
            </a:r>
            <a:r>
              <a:rPr lang="en-US" dirty="0" smtClean="0"/>
              <a:t> Global </a:t>
            </a:r>
            <a:r>
              <a:rPr lang="en-US" dirty="0" err="1" smtClean="0"/>
              <a:t>eCommerce</a:t>
            </a:r>
            <a:r>
              <a:rPr lang="en-US" dirty="0" smtClean="0"/>
              <a:t>, where he heads up the newly created @</a:t>
            </a:r>
            <a:r>
              <a:rPr lang="en-US" dirty="0" err="1" smtClean="0"/>
              <a:t>WalmartLabs</a:t>
            </a:r>
            <a:r>
              <a:rPr lang="en-US" dirty="0" smtClean="0"/>
              <a:t>, </a:t>
            </a:r>
            <a:endParaRPr lang="en-US" dirty="0"/>
          </a:p>
        </p:txBody>
      </p:sp>
      <p:sp>
        <p:nvSpPr>
          <p:cNvPr id="3" name="Rectangle 2"/>
          <p:cNvSpPr/>
          <p:nvPr/>
        </p:nvSpPr>
        <p:spPr>
          <a:xfrm>
            <a:off x="1350894" y="152400"/>
            <a:ext cx="6454075" cy="523220"/>
          </a:xfrm>
          <a:prstGeom prst="rect">
            <a:avLst/>
          </a:prstGeom>
        </p:spPr>
        <p:txBody>
          <a:bodyPr wrap="none">
            <a:spAutoFit/>
          </a:bodyPr>
          <a:lstStyle/>
          <a:p>
            <a:r>
              <a:rPr lang="en-US" sz="2800" b="1" dirty="0"/>
              <a:t>More data usually beats better algorithms</a:t>
            </a:r>
          </a:p>
        </p:txBody>
      </p:sp>
      <p:sp>
        <p:nvSpPr>
          <p:cNvPr id="4" name="Rectangle 3"/>
          <p:cNvSpPr/>
          <p:nvPr/>
        </p:nvSpPr>
        <p:spPr>
          <a:xfrm>
            <a:off x="2793310" y="788255"/>
            <a:ext cx="6350690" cy="4247317"/>
          </a:xfrm>
          <a:prstGeom prst="rect">
            <a:avLst/>
          </a:prstGeom>
        </p:spPr>
        <p:txBody>
          <a:bodyPr wrap="square">
            <a:spAutoFit/>
          </a:bodyPr>
          <a:lstStyle/>
          <a:p>
            <a:r>
              <a:rPr lang="en-US" dirty="0"/>
              <a:t>Here's how the competition works. Netflix has provided a large data set that tells you how nearly half a million people have rated about 18,000 movies. Based on these ratings, you are asked to predict the ratings of these users for movies in the set that they have not rated. The first team to beat the accuracy of Netflix's proprietary algorithm by a certain margin wins a prize of $1 million!</a:t>
            </a:r>
          </a:p>
          <a:p>
            <a:r>
              <a:rPr lang="en-US" dirty="0"/>
              <a:t>Different student teams in my class adopted different approaches to the problem, using both published algorithms and novel ideas. Of these, the results from two of the teams illustrate a broader point. Team A came up with a very sophisticated algorithm using the Netflix data. Team B used a very simple algorithm, but they added in additional data beyond the Netflix set: information about movie genres from the Internet Movie Database(IMDB). Guess which team did better</a:t>
            </a:r>
            <a:r>
              <a:rPr lang="en-US" dirty="0" smtClean="0"/>
              <a:t>?</a:t>
            </a:r>
            <a:endParaRPr lang="en-US" dirty="0"/>
          </a:p>
        </p:txBody>
      </p:sp>
      <p:sp>
        <p:nvSpPr>
          <p:cNvPr id="5" name="Rectangle 4"/>
          <p:cNvSpPr/>
          <p:nvPr/>
        </p:nvSpPr>
        <p:spPr>
          <a:xfrm>
            <a:off x="2808335" y="5888503"/>
            <a:ext cx="6172200" cy="646331"/>
          </a:xfrm>
          <a:prstGeom prst="rect">
            <a:avLst/>
          </a:prstGeom>
        </p:spPr>
        <p:txBody>
          <a:bodyPr wrap="square">
            <a:spAutoFit/>
          </a:bodyPr>
          <a:lstStyle/>
          <a:p>
            <a:r>
              <a:rPr lang="en-US" dirty="0"/>
              <a:t>http://anand.typepad.com/datawocky/2008/03/more-data-usual.html</a:t>
            </a:r>
          </a:p>
        </p:txBody>
      </p:sp>
      <p:sp>
        <p:nvSpPr>
          <p:cNvPr id="6" name="Rectangle 5"/>
          <p:cNvSpPr/>
          <p:nvPr/>
        </p:nvSpPr>
        <p:spPr>
          <a:xfrm>
            <a:off x="4545169" y="6472103"/>
            <a:ext cx="4308808" cy="369332"/>
          </a:xfrm>
          <a:prstGeom prst="rect">
            <a:avLst/>
          </a:prstGeom>
        </p:spPr>
        <p:txBody>
          <a:bodyPr wrap="none">
            <a:spAutoFit/>
          </a:bodyPr>
          <a:lstStyle/>
          <a:p>
            <a:r>
              <a:rPr lang="en-US" dirty="0"/>
              <a:t>20120117berkeley1.pdf Jeff </a:t>
            </a:r>
            <a:r>
              <a:rPr lang="en-US" dirty="0" err="1"/>
              <a:t>Hammerbacher</a:t>
            </a:r>
            <a:endParaRPr lang="en-US" dirty="0"/>
          </a:p>
        </p:txBody>
      </p:sp>
    </p:spTree>
    <p:extLst>
      <p:ext uri="{BB962C8B-B14F-4D97-AF65-F5344CB8AC3E}">
        <p14:creationId xmlns:p14="http://schemas.microsoft.com/office/powerpoint/2010/main" val="13880324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914400"/>
          </a:xfrm>
        </p:spPr>
        <p:txBody>
          <a:bodyPr/>
          <a:lstStyle/>
          <a:p>
            <a:r>
              <a:rPr lang="en-US" dirty="0" smtClean="0"/>
              <a:t>Issues of Importance</a:t>
            </a:r>
            <a:endParaRPr lang="en-US" dirty="0"/>
          </a:p>
        </p:txBody>
      </p:sp>
      <p:sp>
        <p:nvSpPr>
          <p:cNvPr id="4" name="Content Placeholder 3"/>
          <p:cNvSpPr>
            <a:spLocks noGrp="1"/>
          </p:cNvSpPr>
          <p:nvPr>
            <p:ph idx="1"/>
          </p:nvPr>
        </p:nvSpPr>
        <p:spPr>
          <a:xfrm>
            <a:off x="0" y="762000"/>
            <a:ext cx="9144000" cy="4525963"/>
          </a:xfrm>
        </p:spPr>
        <p:txBody>
          <a:bodyPr/>
          <a:lstStyle/>
          <a:p>
            <a:r>
              <a:rPr lang="en-US" sz="2800" b="1" dirty="0" smtClean="0"/>
              <a:t>Economic Imperative: </a:t>
            </a:r>
            <a:r>
              <a:rPr lang="en-US" sz="2800" dirty="0" smtClean="0"/>
              <a:t>There are a lot of data and a lot of jobs</a:t>
            </a:r>
          </a:p>
          <a:p>
            <a:r>
              <a:rPr lang="en-US" sz="2800" b="1" dirty="0" smtClean="0"/>
              <a:t>Computing Model: </a:t>
            </a:r>
            <a:r>
              <a:rPr lang="en-US" sz="2800" dirty="0" smtClean="0"/>
              <a:t>Industry adopted clouds which are attractive for data analytics</a:t>
            </a:r>
          </a:p>
          <a:p>
            <a:r>
              <a:rPr lang="en-US" sz="2800" b="1" dirty="0" smtClean="0"/>
              <a:t>Research Model: </a:t>
            </a:r>
            <a:r>
              <a:rPr lang="en-US" sz="2800" dirty="0" smtClean="0"/>
              <a:t>4</a:t>
            </a:r>
            <a:r>
              <a:rPr lang="en-US" sz="2800" baseline="30000" dirty="0" smtClean="0"/>
              <a:t>th</a:t>
            </a:r>
            <a:r>
              <a:rPr lang="en-US" sz="2800" dirty="0" smtClean="0"/>
              <a:t> Paradigm; From Theory to Data driven science?</a:t>
            </a:r>
          </a:p>
          <a:p>
            <a:r>
              <a:rPr lang="en-US" sz="2800" b="1" dirty="0" smtClean="0"/>
              <a:t>Research/Business </a:t>
            </a:r>
            <a:r>
              <a:rPr lang="en-US" sz="2800" dirty="0" smtClean="0"/>
              <a:t>opportunities in advancing</a:t>
            </a:r>
            <a:r>
              <a:rPr lang="en-US" sz="2800" b="1" dirty="0" smtClean="0"/>
              <a:t> computing </a:t>
            </a:r>
            <a:r>
              <a:rPr lang="en-US" sz="2800" dirty="0" smtClean="0"/>
              <a:t>technologies and algorithms</a:t>
            </a:r>
          </a:p>
          <a:p>
            <a:r>
              <a:rPr lang="en-US" sz="2800" b="1" dirty="0" smtClean="0"/>
              <a:t>Research/Business </a:t>
            </a:r>
            <a:r>
              <a:rPr lang="en-US" sz="2800" dirty="0" smtClean="0"/>
              <a:t>opportunities in </a:t>
            </a:r>
            <a:r>
              <a:rPr lang="en-US" sz="2800" b="1" dirty="0" smtClean="0"/>
              <a:t>X-Informatics</a:t>
            </a:r>
            <a:r>
              <a:rPr lang="en-US" sz="2800" dirty="0" smtClean="0"/>
              <a:t>: applying 4</a:t>
            </a:r>
            <a:r>
              <a:rPr lang="en-US" sz="2800" baseline="30000" dirty="0" smtClean="0"/>
              <a:t>th</a:t>
            </a:r>
            <a:r>
              <a:rPr lang="en-US" sz="2800" dirty="0" smtClean="0"/>
              <a:t> paradigm </a:t>
            </a:r>
            <a:r>
              <a:rPr lang="en-US" sz="2800" smtClean="0"/>
              <a:t>(more here!)</a:t>
            </a:r>
            <a:endParaRPr lang="en-US" sz="2800" dirty="0"/>
          </a:p>
          <a:p>
            <a:r>
              <a:rPr lang="en-US" sz="2800" dirty="0" smtClean="0"/>
              <a:t>Development in </a:t>
            </a:r>
            <a:r>
              <a:rPr lang="en-US" sz="2800" b="1" dirty="0" smtClean="0"/>
              <a:t>Data Science Education</a:t>
            </a:r>
            <a:r>
              <a:rPr lang="en-US" sz="2800" dirty="0" smtClean="0"/>
              <a:t>: opportunities at universities</a:t>
            </a:r>
            <a:endParaRPr lang="en-US" sz="2800"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5</a:t>
            </a:fld>
            <a:endParaRPr lang="en-US"/>
          </a:p>
        </p:txBody>
      </p:sp>
    </p:spTree>
    <p:extLst>
      <p:ext uri="{BB962C8B-B14F-4D97-AF65-F5344CB8AC3E}">
        <p14:creationId xmlns:p14="http://schemas.microsoft.com/office/powerpoint/2010/main" val="25423887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09600" y="2133600"/>
            <a:ext cx="7772400" cy="1470025"/>
          </a:xfrm>
        </p:spPr>
        <p:txBody>
          <a:bodyPr/>
          <a:lstStyle/>
          <a:p>
            <a:r>
              <a:rPr lang="en-US" b="1" dirty="0" smtClean="0"/>
              <a:t>Data Science Process</a:t>
            </a:r>
            <a:endParaRPr lang="en-US" b="1"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825512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DIKW Process</a:t>
            </a:r>
            <a:endParaRPr lang="en-US" b="1" dirty="0"/>
          </a:p>
        </p:txBody>
      </p:sp>
      <p:sp>
        <p:nvSpPr>
          <p:cNvPr id="3" name="Content Placeholder 2"/>
          <p:cNvSpPr>
            <a:spLocks noGrp="1"/>
          </p:cNvSpPr>
          <p:nvPr>
            <p:ph idx="1"/>
          </p:nvPr>
        </p:nvSpPr>
        <p:spPr/>
        <p:txBody>
          <a:bodyPr/>
          <a:lstStyle/>
          <a:p>
            <a:r>
              <a:rPr lang="en-US" b="1" dirty="0" smtClean="0"/>
              <a:t>Data</a:t>
            </a:r>
            <a:r>
              <a:rPr lang="en-US" dirty="0" smtClean="0"/>
              <a:t> becomes</a:t>
            </a:r>
          </a:p>
          <a:p>
            <a:r>
              <a:rPr lang="en-US" b="1" dirty="0" smtClean="0"/>
              <a:t>Information</a:t>
            </a:r>
            <a:r>
              <a:rPr lang="en-US" dirty="0" smtClean="0"/>
              <a:t> becomes</a:t>
            </a:r>
          </a:p>
          <a:p>
            <a:r>
              <a:rPr lang="en-US" b="1" dirty="0" smtClean="0"/>
              <a:t>Knowledge</a:t>
            </a:r>
            <a:r>
              <a:rPr lang="en-US" dirty="0" smtClean="0"/>
              <a:t> becomes</a:t>
            </a:r>
          </a:p>
          <a:p>
            <a:r>
              <a:rPr lang="en-US" b="1" dirty="0" smtClean="0"/>
              <a:t>Wisdom</a:t>
            </a:r>
            <a:r>
              <a:rPr lang="en-US" dirty="0" smtClean="0"/>
              <a:t> or </a:t>
            </a:r>
            <a:r>
              <a:rPr lang="en-US" b="1" dirty="0" smtClean="0"/>
              <a:t>Decisions</a:t>
            </a:r>
          </a:p>
          <a:p>
            <a:pPr lvl="1"/>
            <a:r>
              <a:rPr lang="en-US" dirty="0" smtClean="0"/>
              <a:t>Community acceptance of results or approach important here</a:t>
            </a:r>
          </a:p>
          <a:p>
            <a:pPr lvl="1"/>
            <a:r>
              <a:rPr lang="en-US" dirty="0" smtClean="0"/>
              <a:t>Volume of </a:t>
            </a:r>
            <a:r>
              <a:rPr lang="en-US" dirty="0" err="1" smtClean="0"/>
              <a:t>bits&amp;bytes</a:t>
            </a:r>
            <a:r>
              <a:rPr lang="en-US" dirty="0" smtClean="0"/>
              <a:t> decreases as we proceed down DIKW pipeline</a:t>
            </a:r>
            <a:endParaRPr lang="en-US" dirty="0"/>
          </a:p>
        </p:txBody>
      </p:sp>
    </p:spTree>
    <p:extLst>
      <p:ext uri="{BB962C8B-B14F-4D97-AF65-F5344CB8AC3E}">
        <p14:creationId xmlns:p14="http://schemas.microsoft.com/office/powerpoint/2010/main" val="15682116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0" y="0"/>
            <a:ext cx="9144000" cy="6858000"/>
          </a:xfrm>
          <a:prstGeom prst="rect">
            <a:avLst/>
          </a:prstGeom>
          <a:solidFill>
            <a:schemeClr val="bg2"/>
          </a:solidFill>
          <a:ln w="9525">
            <a:noFill/>
            <a:miter lim="800000"/>
            <a:headEnd/>
            <a:tailEnd/>
          </a:ln>
        </p:spPr>
      </p:pic>
      <p:sp>
        <p:nvSpPr>
          <p:cNvPr id="2" name="TextBox 1"/>
          <p:cNvSpPr txBox="1"/>
          <p:nvPr/>
        </p:nvSpPr>
        <p:spPr>
          <a:xfrm>
            <a:off x="1828800" y="0"/>
            <a:ext cx="6961393" cy="369332"/>
          </a:xfrm>
          <a:prstGeom prst="rect">
            <a:avLst/>
          </a:prstGeom>
          <a:solidFill>
            <a:schemeClr val="bg1"/>
          </a:solidFill>
        </p:spPr>
        <p:txBody>
          <a:bodyPr wrap="none" rtlCol="0">
            <a:spAutoFit/>
          </a:bodyPr>
          <a:lstStyle/>
          <a:p>
            <a:r>
              <a:rPr lang="en-US" b="1" dirty="0" smtClean="0"/>
              <a:t>Data Deluge is also Information/Knowledge/Wisdom/Decision Deluge?</a:t>
            </a:r>
            <a:endParaRPr lang="en-US" b="1" dirty="0"/>
          </a:p>
        </p:txBody>
      </p:sp>
    </p:spTree>
    <p:extLst>
      <p:ext uri="{BB962C8B-B14F-4D97-AF65-F5344CB8AC3E}">
        <p14:creationId xmlns:p14="http://schemas.microsoft.com/office/powerpoint/2010/main" val="285720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1143000"/>
          </a:xfrm>
        </p:spPr>
        <p:txBody>
          <a:bodyPr>
            <a:normAutofit fontScale="90000"/>
          </a:bodyPr>
          <a:lstStyle/>
          <a:p>
            <a:r>
              <a:rPr lang="en-US" b="1" dirty="0" smtClean="0"/>
              <a:t>Example of Google Maps/Navigation</a:t>
            </a:r>
            <a:endParaRPr lang="en-US" b="1" dirty="0"/>
          </a:p>
        </p:txBody>
      </p:sp>
      <p:sp>
        <p:nvSpPr>
          <p:cNvPr id="3" name="Content Placeholder 2"/>
          <p:cNvSpPr>
            <a:spLocks noGrp="1"/>
          </p:cNvSpPr>
          <p:nvPr>
            <p:ph idx="1"/>
          </p:nvPr>
        </p:nvSpPr>
        <p:spPr/>
        <p:txBody>
          <a:bodyPr/>
          <a:lstStyle/>
          <a:p>
            <a:r>
              <a:rPr lang="en-US" b="1" dirty="0" smtClean="0"/>
              <a:t>Data</a:t>
            </a:r>
            <a:r>
              <a:rPr lang="en-US" dirty="0" smtClean="0"/>
              <a:t> comes from traditional maps (US Geological Survey), Satellites (overlays) and street cams</a:t>
            </a:r>
          </a:p>
          <a:p>
            <a:r>
              <a:rPr lang="en-US" b="1" dirty="0" smtClean="0"/>
              <a:t>Information</a:t>
            </a:r>
            <a:r>
              <a:rPr lang="en-US" dirty="0" smtClean="0"/>
              <a:t> is presented by basic Google Maps web page</a:t>
            </a:r>
          </a:p>
          <a:p>
            <a:r>
              <a:rPr lang="en-US" b="1" dirty="0" smtClean="0"/>
              <a:t>Knowledge</a:t>
            </a:r>
            <a:r>
              <a:rPr lang="en-US" dirty="0" smtClean="0"/>
              <a:t> is a particular optimized route</a:t>
            </a:r>
          </a:p>
          <a:p>
            <a:r>
              <a:rPr lang="en-US" b="1" dirty="0" smtClean="0"/>
              <a:t>Decisions </a:t>
            </a:r>
            <a:r>
              <a:rPr lang="en-US" dirty="0" smtClean="0"/>
              <a:t>(</a:t>
            </a:r>
            <a:r>
              <a:rPr lang="en-US" b="1" dirty="0" smtClean="0"/>
              <a:t>Wisdom</a:t>
            </a:r>
            <a:r>
              <a:rPr lang="en-US" dirty="0" smtClean="0"/>
              <a:t>) comes from deciding to drive a particular route</a:t>
            </a:r>
            <a:endParaRPr lang="en-US" dirty="0"/>
          </a:p>
        </p:txBody>
      </p:sp>
    </p:spTree>
    <p:extLst>
      <p:ext uri="{BB962C8B-B14F-4D97-AF65-F5344CB8AC3E}">
        <p14:creationId xmlns:p14="http://schemas.microsoft.com/office/powerpoint/2010/main" val="21065537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57400"/>
            <a:ext cx="9144000" cy="1470025"/>
          </a:xfrm>
        </p:spPr>
        <p:txBody>
          <a:bodyPr>
            <a:normAutofit fontScale="90000"/>
          </a:bodyPr>
          <a:lstStyle/>
          <a:p>
            <a:r>
              <a:rPr lang="en-US" b="1" dirty="0" smtClean="0"/>
              <a:t>Physics-Informatics </a:t>
            </a:r>
            <a:br>
              <a:rPr lang="en-US" b="1" dirty="0" smtClean="0"/>
            </a:br>
            <a:r>
              <a:rPr lang="en-US" b="1" dirty="0" smtClean="0"/>
              <a:t>Looking for Higgs Particle</a:t>
            </a:r>
            <a:br>
              <a:rPr lang="en-US" b="1" dirty="0" smtClean="0"/>
            </a:br>
            <a:r>
              <a:rPr lang="en-US" b="1" dirty="0" smtClean="0"/>
              <a:t>with Large Hadron Collider LHC</a:t>
            </a:r>
            <a:r>
              <a:rPr lang="en-US" b="1" dirty="0"/>
              <a:t/>
            </a:r>
            <a:br>
              <a:rPr lang="en-US" b="1" dirty="0"/>
            </a:br>
            <a:endParaRPr lang="en-US"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558774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808746"/>
            <a:ext cx="9144000" cy="2031325"/>
          </a:xfrm>
          <a:prstGeom prst="rect">
            <a:avLst/>
          </a:prstGeom>
          <a:solidFill>
            <a:schemeClr val="bg1"/>
          </a:solidFill>
          <a:ln w="38100">
            <a:solidFill>
              <a:schemeClr val="tx1"/>
            </a:solidFill>
          </a:ln>
        </p:spPr>
        <p:txBody>
          <a:bodyPr wrap="square">
            <a:spAutoFit/>
          </a:bodyPr>
          <a:lstStyle/>
          <a:p>
            <a:r>
              <a:rPr lang="en-US" dirty="0"/>
              <a:t>The LHC produces some 15 petabytes of data per year of all varieties and with the exact value depending on duty factor of accelerator (which is reduced simply to cut electricity cost but also due to malfunction of one or more of the many complex systems) and experiments. The raw data produced by experiments is processed on the LHC Computing </a:t>
            </a:r>
            <a:r>
              <a:rPr lang="en-US" dirty="0" smtClean="0"/>
              <a:t>Grid, </a:t>
            </a:r>
            <a:r>
              <a:rPr lang="en-US" dirty="0"/>
              <a:t>which has some 200,000 Cores arranged in a three level structure. Tier-0 is CERN itself, Tier 1 are national facilities and Tier 2 are regional systems. For example one LHC experiment (CMS) has 7 Tier-1 and 50 Tier-2 </a:t>
            </a:r>
            <a:r>
              <a:rPr lang="en-US" dirty="0" smtClean="0"/>
              <a:t>facilities.</a:t>
            </a:r>
            <a:endParaRPr lang="en-US" dirty="0"/>
          </a:p>
        </p:txBody>
      </p:sp>
      <p:sp>
        <p:nvSpPr>
          <p:cNvPr id="4" name="Rectangle 3"/>
          <p:cNvSpPr/>
          <p:nvPr/>
        </p:nvSpPr>
        <p:spPr>
          <a:xfrm>
            <a:off x="-13680" y="2169815"/>
            <a:ext cx="5214657" cy="2585323"/>
          </a:xfrm>
          <a:prstGeom prst="rect">
            <a:avLst/>
          </a:prstGeom>
          <a:ln w="38100">
            <a:solidFill>
              <a:schemeClr val="tx1"/>
            </a:solidFill>
          </a:ln>
        </p:spPr>
        <p:txBody>
          <a:bodyPr wrap="square">
            <a:spAutoFit/>
          </a:bodyPr>
          <a:lstStyle/>
          <a:p>
            <a:r>
              <a:rPr lang="en-GB" dirty="0"/>
              <a:t>This analysis raw data </a:t>
            </a:r>
            <a:r>
              <a:rPr lang="en-GB" dirty="0">
                <a:sym typeface="Wingdings"/>
              </a:rPr>
              <a:t></a:t>
            </a:r>
            <a:r>
              <a:rPr lang="en-GB" dirty="0"/>
              <a:t> reconstructed data </a:t>
            </a:r>
            <a:r>
              <a:rPr lang="en-GB" dirty="0">
                <a:sym typeface="Wingdings"/>
              </a:rPr>
              <a:t></a:t>
            </a:r>
            <a:r>
              <a:rPr lang="en-GB" dirty="0"/>
              <a:t> AOD and TAGS </a:t>
            </a:r>
            <a:r>
              <a:rPr lang="en-GB" dirty="0">
                <a:sym typeface="Wingdings"/>
              </a:rPr>
              <a:t></a:t>
            </a:r>
            <a:r>
              <a:rPr lang="en-GB" dirty="0"/>
              <a:t> Physics is performed on the multi-tier LHC Computing Grid. Note that every event can be </a:t>
            </a:r>
            <a:r>
              <a:rPr lang="en-GB" dirty="0" err="1"/>
              <a:t>analyzed</a:t>
            </a:r>
            <a:r>
              <a:rPr lang="en-GB" dirty="0"/>
              <a:t> independently so that many events can be processed in parallel with some concentration operations such as those to gather entries in a histogram. This implies that both Grid and Cloud solutions work with this type of data with currently Grids being the only implementation today.</a:t>
            </a:r>
            <a:endParaRPr lang="en-US" dirty="0"/>
          </a:p>
        </p:txBody>
      </p:sp>
      <p:pic>
        <p:nvPicPr>
          <p:cNvPr id="26626" name="Picture 2" descr="https://encrypted-tbn1.gstatic.com/images?q=tbn:ANd9GcTJzt08Dkd5E30CzdO9a3q1q-HiblnyWr44N9fCM12y33g7abo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959" y="2925104"/>
            <a:ext cx="1953928" cy="1798503"/>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s://encrypted-tbn1.gstatic.com/images?q=tbn:ANd9GcSG8sdGzz20REq-sTl2f4zQOzOwqVkUQ7mkqjWeeUMCw5Y08oW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76" y="354462"/>
            <a:ext cx="5187301" cy="1801906"/>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http://www.etap.physik.uni-mainz.de/Bilder_allgemein/ATLAS_detector_re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316" y="-32535"/>
            <a:ext cx="3933825" cy="29527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821412" y="4354275"/>
            <a:ext cx="1265475" cy="369332"/>
          </a:xfrm>
          <a:prstGeom prst="rect">
            <a:avLst/>
          </a:prstGeom>
          <a:solidFill>
            <a:schemeClr val="bg1"/>
          </a:solidFill>
        </p:spPr>
        <p:txBody>
          <a:bodyPr wrap="none" rtlCol="0">
            <a:spAutoFit/>
          </a:bodyPr>
          <a:lstStyle/>
          <a:p>
            <a:r>
              <a:rPr lang="en-US" dirty="0" smtClean="0"/>
              <a:t>Higgs Event</a:t>
            </a:r>
            <a:endParaRPr lang="en-US" dirty="0"/>
          </a:p>
        </p:txBody>
      </p:sp>
      <p:sp>
        <p:nvSpPr>
          <p:cNvPr id="10" name="Rectangle 9"/>
          <p:cNvSpPr/>
          <p:nvPr/>
        </p:nvSpPr>
        <p:spPr>
          <a:xfrm>
            <a:off x="0" y="35664"/>
            <a:ext cx="8915400" cy="307777"/>
          </a:xfrm>
          <a:prstGeom prst="rect">
            <a:avLst/>
          </a:prstGeom>
          <a:solidFill>
            <a:schemeClr val="bg1"/>
          </a:solidFill>
        </p:spPr>
        <p:txBody>
          <a:bodyPr wrap="square">
            <a:spAutoFit/>
          </a:bodyPr>
          <a:lstStyle/>
          <a:p>
            <a:r>
              <a:rPr lang="en-US" sz="1400" dirty="0"/>
              <a:t>http://grids.ucs.indiana.edu/ptliupages/publications/Where%20does%20all%20the%20data%20come%20from%20v7.pd</a:t>
            </a:r>
          </a:p>
        </p:txBody>
      </p:sp>
      <p:sp>
        <p:nvSpPr>
          <p:cNvPr id="2" name="Rectangle 1"/>
          <p:cNvSpPr/>
          <p:nvPr/>
        </p:nvSpPr>
        <p:spPr>
          <a:xfrm>
            <a:off x="5174316" y="3246870"/>
            <a:ext cx="1940252" cy="1200329"/>
          </a:xfrm>
          <a:prstGeom prst="rect">
            <a:avLst/>
          </a:prstGeom>
        </p:spPr>
        <p:txBody>
          <a:bodyPr wrap="square">
            <a:spAutoFit/>
          </a:bodyPr>
          <a:lstStyle/>
          <a:p>
            <a:r>
              <a:rPr lang="en-US" dirty="0" smtClean="0"/>
              <a:t>Note LHC lies </a:t>
            </a:r>
            <a:r>
              <a:rPr lang="en-US" dirty="0"/>
              <a:t>in a tunnel 27 </a:t>
            </a:r>
            <a:r>
              <a:rPr lang="en-US" dirty="0" err="1"/>
              <a:t>kilometres</a:t>
            </a:r>
            <a:r>
              <a:rPr lang="en-US" dirty="0"/>
              <a:t> (17 mi) in circumference</a:t>
            </a:r>
          </a:p>
        </p:txBody>
      </p:sp>
      <p:sp>
        <p:nvSpPr>
          <p:cNvPr id="11" name="TextBox 10"/>
          <p:cNvSpPr txBox="1"/>
          <p:nvPr/>
        </p:nvSpPr>
        <p:spPr>
          <a:xfrm>
            <a:off x="5200977" y="2922116"/>
            <a:ext cx="1210781" cy="369332"/>
          </a:xfrm>
          <a:prstGeom prst="rect">
            <a:avLst/>
          </a:prstGeom>
          <a:noFill/>
        </p:spPr>
        <p:txBody>
          <a:bodyPr wrap="none" rtlCol="0">
            <a:spAutoFit/>
          </a:bodyPr>
          <a:lstStyle/>
          <a:p>
            <a:r>
              <a:rPr lang="en-US" dirty="0" smtClean="0"/>
              <a:t>ATLAS </a:t>
            </a:r>
            <a:r>
              <a:rPr lang="en-US" dirty="0" err="1" smtClean="0"/>
              <a:t>Expt</a:t>
            </a:r>
            <a:endParaRPr lang="en-US" dirty="0"/>
          </a:p>
        </p:txBody>
      </p:sp>
    </p:spTree>
    <p:extLst>
      <p:ext uri="{BB962C8B-B14F-4D97-AF65-F5344CB8AC3E}">
        <p14:creationId xmlns:p14="http://schemas.microsoft.com/office/powerpoint/2010/main" val="21228977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 y="6522958"/>
            <a:ext cx="4728026" cy="369332"/>
          </a:xfrm>
          <a:prstGeom prst="rect">
            <a:avLst/>
          </a:prstGeom>
          <a:solidFill>
            <a:schemeClr val="bg1"/>
          </a:solidFill>
        </p:spPr>
        <p:txBody>
          <a:bodyPr wrap="none">
            <a:spAutoFit/>
          </a:bodyPr>
          <a:lstStyle/>
          <a:p>
            <a:r>
              <a:rPr lang="en-US" dirty="0"/>
              <a:t>http://www.interactions.org/cms/?pid=1032811</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 y="22860"/>
            <a:ext cx="9144000" cy="6080768"/>
          </a:xfrm>
          <a:prstGeom prst="rect">
            <a:avLst/>
          </a:prstGeom>
        </p:spPr>
      </p:pic>
      <p:sp>
        <p:nvSpPr>
          <p:cNvPr id="3" name="Rectangle 2"/>
          <p:cNvSpPr/>
          <p:nvPr/>
        </p:nvSpPr>
        <p:spPr>
          <a:xfrm>
            <a:off x="4652010" y="5180298"/>
            <a:ext cx="4495800" cy="923330"/>
          </a:xfrm>
          <a:prstGeom prst="rect">
            <a:avLst/>
          </a:prstGeom>
          <a:solidFill>
            <a:schemeClr val="bg1"/>
          </a:solidFill>
        </p:spPr>
        <p:txBody>
          <a:bodyPr wrap="square">
            <a:spAutoFit/>
          </a:bodyPr>
          <a:lstStyle/>
          <a:p>
            <a:r>
              <a:rPr lang="en-US" dirty="0" smtClean="0"/>
              <a:t>The </a:t>
            </a:r>
            <a:r>
              <a:rPr lang="en-US" dirty="0"/>
              <a:t>inside of the RHIC </a:t>
            </a:r>
            <a:r>
              <a:rPr lang="en-US" dirty="0" smtClean="0"/>
              <a:t>(Relativistic Heavy Ion Collider) tunnel</a:t>
            </a:r>
            <a:r>
              <a:rPr lang="en-US" dirty="0"/>
              <a:t>, a 2.4-mile high-tech particle racetrack at Brookhaven National Laboratory.</a:t>
            </a:r>
          </a:p>
        </p:txBody>
      </p:sp>
    </p:spTree>
    <p:extLst>
      <p:ext uri="{BB962C8B-B14F-4D97-AF65-F5344CB8AC3E}">
        <p14:creationId xmlns:p14="http://schemas.microsoft.com/office/powerpoint/2010/main" val="95957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quantumdiaries.org/wp-content/uploads/2012/09/ATLASMg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4321"/>
            <a:ext cx="9144000" cy="65636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29400" y="2288703"/>
            <a:ext cx="1292341" cy="584775"/>
          </a:xfrm>
          <a:prstGeom prst="rect">
            <a:avLst/>
          </a:prstGeom>
          <a:noFill/>
        </p:spPr>
        <p:txBody>
          <a:bodyPr wrap="none" rtlCol="0">
            <a:spAutoFit/>
          </a:bodyPr>
          <a:lstStyle/>
          <a:p>
            <a:r>
              <a:rPr lang="en-US" sz="3200" b="1" dirty="0" smtClean="0"/>
              <a:t>Model</a:t>
            </a:r>
            <a:endParaRPr lang="en-US" sz="3200" b="1" dirty="0"/>
          </a:p>
        </p:txBody>
      </p:sp>
      <p:cxnSp>
        <p:nvCxnSpPr>
          <p:cNvPr id="4" name="Straight Arrow Connector 3"/>
          <p:cNvCxnSpPr/>
          <p:nvPr/>
        </p:nvCxnSpPr>
        <p:spPr>
          <a:xfrm flipH="1" flipV="1">
            <a:off x="4876800" y="2438400"/>
            <a:ext cx="1600200" cy="1426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22429"/>
            <a:ext cx="9144000" cy="369332"/>
          </a:xfrm>
          <a:prstGeom prst="rect">
            <a:avLst/>
          </a:prstGeom>
        </p:spPr>
        <p:txBody>
          <a:bodyPr wrap="square">
            <a:spAutoFit/>
          </a:bodyPr>
          <a:lstStyle/>
          <a:p>
            <a:r>
              <a:rPr lang="en-US" dirty="0"/>
              <a:t>http://www.quantumdiaries.org/2012/09/07/why-particle-detectors-need-a-trigger/atlasmgg/</a:t>
            </a:r>
          </a:p>
        </p:txBody>
      </p:sp>
    </p:spTree>
    <p:extLst>
      <p:ext uri="{BB962C8B-B14F-4D97-AF65-F5344CB8AC3E}">
        <p14:creationId xmlns:p14="http://schemas.microsoft.com/office/powerpoint/2010/main" val="30197976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977"/>
            <a:ext cx="8229600" cy="879423"/>
          </a:xfrm>
        </p:spPr>
        <p:txBody>
          <a:bodyPr/>
          <a:lstStyle/>
          <a:p>
            <a:r>
              <a:rPr lang="en-US" b="1" dirty="0" smtClean="0"/>
              <a:t>Personal Note</a:t>
            </a:r>
            <a:endParaRPr lang="en-US" b="1" dirty="0"/>
          </a:p>
        </p:txBody>
      </p:sp>
      <p:sp>
        <p:nvSpPr>
          <p:cNvPr id="3" name="Content Placeholder 2"/>
          <p:cNvSpPr>
            <a:spLocks noGrp="1"/>
          </p:cNvSpPr>
          <p:nvPr>
            <p:ph idx="1"/>
          </p:nvPr>
        </p:nvSpPr>
        <p:spPr>
          <a:xfrm>
            <a:off x="228600" y="914400"/>
            <a:ext cx="8839200" cy="4525963"/>
          </a:xfrm>
        </p:spPr>
        <p:txBody>
          <a:bodyPr>
            <a:noAutofit/>
          </a:bodyPr>
          <a:lstStyle/>
          <a:p>
            <a:r>
              <a:rPr lang="en-US" sz="2000" dirty="0" smtClean="0"/>
              <a:t>As a naïve undergraduate in 1964, I was told by Professor who later left university to enter church that bumps like</a:t>
            </a:r>
            <a:br>
              <a:rPr lang="en-US" sz="2000" dirty="0" smtClean="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smtClean="0"/>
              <a:t/>
            </a:r>
            <a:br>
              <a:rPr lang="en-US" sz="2000" dirty="0" smtClean="0"/>
            </a:br>
            <a:r>
              <a:rPr lang="en-US" sz="2000" dirty="0" smtClean="0"/>
              <a:t>were particles. I was amazed and found this more intriguing than anything else I had heard about so I decided to do PhD in particle physics.</a:t>
            </a:r>
          </a:p>
          <a:p>
            <a:r>
              <a:rPr lang="en-US" sz="2000" dirty="0" smtClean="0"/>
              <a:t>I later decided computing moving faster than physics, so I went into Informatics</a:t>
            </a:r>
          </a:p>
          <a:p>
            <a:r>
              <a:rPr lang="en-US" sz="2000" dirty="0" smtClean="0"/>
              <a:t>Also I was alarmed by size and time scale of physics activities</a:t>
            </a:r>
          </a:p>
          <a:p>
            <a:r>
              <a:rPr lang="en-US" sz="2000" dirty="0" smtClean="0"/>
              <a:t>Note ATLAS </a:t>
            </a:r>
            <a:r>
              <a:rPr lang="en-US" sz="2000" dirty="0"/>
              <a:t>is 45 </a:t>
            </a:r>
            <a:r>
              <a:rPr lang="en-US" sz="2000" dirty="0" err="1"/>
              <a:t>metres</a:t>
            </a:r>
            <a:r>
              <a:rPr lang="en-US" sz="2000" dirty="0"/>
              <a:t> long, 25 </a:t>
            </a:r>
            <a:r>
              <a:rPr lang="en-US" sz="2000" dirty="0" err="1"/>
              <a:t>metres</a:t>
            </a:r>
            <a:r>
              <a:rPr lang="en-US" sz="2000" dirty="0"/>
              <a:t> in diameter, and weighs about 7,000 tons. The experiment is a collaboration involving roughly 3,000 physicists at 175 institutions in 38 </a:t>
            </a:r>
            <a:r>
              <a:rPr lang="en-US" sz="2000" dirty="0" smtClean="0"/>
              <a:t>countries</a:t>
            </a:r>
          </a:p>
          <a:p>
            <a:r>
              <a:rPr lang="en-US" sz="2000" dirty="0"/>
              <a:t>US version of LHC, Superconducting Super Collider (SSC) </a:t>
            </a:r>
            <a:r>
              <a:rPr lang="en-US" sz="2000" dirty="0" smtClean="0"/>
              <a:t> discussed in 1983 was cancelled in 1993 after $2B spent</a:t>
            </a:r>
            <a:endParaRPr lang="en-US" sz="2000" dirty="0"/>
          </a:p>
          <a:p>
            <a:endParaRPr lang="en-US" sz="2000" dirty="0" smtClean="0"/>
          </a:p>
        </p:txBody>
      </p:sp>
      <p:pic>
        <p:nvPicPr>
          <p:cNvPr id="4" name="Picture 2" descr="http://www.quantumdiaries.org/wp-content/uploads/2012/09/ATLASMgg.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56" t="66200" r="38360" b="16900"/>
          <a:stretch/>
        </p:blipFill>
        <p:spPr bwMode="auto">
          <a:xfrm>
            <a:off x="5562600" y="1447800"/>
            <a:ext cx="1918742" cy="11092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l="13067" t="15421" r="13067" b="16340"/>
          <a:stretch/>
        </p:blipFill>
        <p:spPr>
          <a:xfrm>
            <a:off x="12551" y="0"/>
            <a:ext cx="8608980" cy="6858000"/>
          </a:xfrm>
          <a:prstGeom prst="rect">
            <a:avLst/>
          </a:prstGeom>
        </p:spPr>
      </p:pic>
      <p:pic>
        <p:nvPicPr>
          <p:cNvPr id="7" name="Picture 6"/>
          <p:cNvPicPr>
            <a:picLocks noChangeAspect="1"/>
          </p:cNvPicPr>
          <p:nvPr/>
        </p:nvPicPr>
        <p:blipFill rotWithShape="1">
          <a:blip r:embed="rId5"/>
          <a:srcRect l="13146" t="15971" r="12565" b="17240"/>
          <a:stretch/>
        </p:blipFill>
        <p:spPr>
          <a:xfrm>
            <a:off x="12551" y="0"/>
            <a:ext cx="8846489" cy="6858000"/>
          </a:xfrm>
          <a:prstGeom prst="rect">
            <a:avLst/>
          </a:prstGeom>
        </p:spPr>
      </p:pic>
    </p:spTree>
    <p:extLst>
      <p:ext uri="{BB962C8B-B14F-4D97-AF65-F5344CB8AC3E}">
        <p14:creationId xmlns:p14="http://schemas.microsoft.com/office/powerpoint/2010/main" val="339736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509" t="27403" r="41346" b="5549"/>
          <a:stretch/>
        </p:blipFill>
        <p:spPr bwMode="auto">
          <a:xfrm>
            <a:off x="0" y="0"/>
            <a:ext cx="771561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19800" y="0"/>
            <a:ext cx="3124200" cy="923330"/>
          </a:xfrm>
          <a:prstGeom prst="rect">
            <a:avLst/>
          </a:prstGeom>
          <a:solidFill>
            <a:schemeClr val="bg1"/>
          </a:solidFill>
        </p:spPr>
        <p:txBody>
          <a:bodyPr wrap="square">
            <a:spAutoFit/>
          </a:bodyPr>
          <a:lstStyle/>
          <a:p>
            <a:r>
              <a:rPr lang="en-US" dirty="0"/>
              <a:t>http://www.sciencedirect.com/science/article/pii/S037026931200857X</a:t>
            </a:r>
          </a:p>
        </p:txBody>
      </p:sp>
    </p:spTree>
    <p:extLst>
      <p:ext uri="{BB962C8B-B14F-4D97-AF65-F5344CB8AC3E}">
        <p14:creationId xmlns:p14="http://schemas.microsoft.com/office/powerpoint/2010/main" val="22572317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Data Deluge</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6</a:t>
            </a:fld>
            <a:endParaRPr lang="en-US"/>
          </a:p>
        </p:txBody>
      </p:sp>
    </p:spTree>
    <p:extLst>
      <p:ext uri="{BB962C8B-B14F-4D97-AF65-F5344CB8AC3E}">
        <p14:creationId xmlns:p14="http://schemas.microsoft.com/office/powerpoint/2010/main" val="38553283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Recommender Systems</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60</a:t>
            </a:fld>
            <a:endParaRPr lang="en-US"/>
          </a:p>
        </p:txBody>
      </p:sp>
    </p:spTree>
    <p:extLst>
      <p:ext uri="{BB962C8B-B14F-4D97-AF65-F5344CB8AC3E}">
        <p14:creationId xmlns:p14="http://schemas.microsoft.com/office/powerpoint/2010/main" val="16372127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144000" cy="1143000"/>
          </a:xfrm>
        </p:spPr>
        <p:txBody>
          <a:bodyPr/>
          <a:lstStyle/>
          <a:p>
            <a:r>
              <a:rPr lang="en-US" b="1" dirty="0" smtClean="0"/>
              <a:t>Overview  of Many Informatics Areas</a:t>
            </a:r>
            <a:endParaRPr lang="en-US" b="1" dirty="0"/>
          </a:p>
        </p:txBody>
      </p:sp>
      <p:sp>
        <p:nvSpPr>
          <p:cNvPr id="3" name="Content Placeholder 2"/>
          <p:cNvSpPr>
            <a:spLocks noGrp="1"/>
          </p:cNvSpPr>
          <p:nvPr>
            <p:ph idx="1"/>
          </p:nvPr>
        </p:nvSpPr>
        <p:spPr>
          <a:xfrm>
            <a:off x="0" y="1600200"/>
            <a:ext cx="9067800" cy="4525963"/>
          </a:xfrm>
        </p:spPr>
        <p:txBody>
          <a:bodyPr>
            <a:normAutofit/>
          </a:bodyPr>
          <a:lstStyle/>
          <a:p>
            <a:r>
              <a:rPr lang="en-US" dirty="0" smtClean="0"/>
              <a:t>In many cases, one needs personalized matching of items to people or perhaps collections of items to collections of people</a:t>
            </a:r>
          </a:p>
          <a:p>
            <a:r>
              <a:rPr lang="en-US" b="1" dirty="0" smtClean="0"/>
              <a:t>People</a:t>
            </a:r>
            <a:r>
              <a:rPr lang="en-US" dirty="0" smtClean="0"/>
              <a:t> to </a:t>
            </a:r>
            <a:r>
              <a:rPr lang="en-US" b="1" dirty="0" smtClean="0"/>
              <a:t>products</a:t>
            </a:r>
            <a:r>
              <a:rPr lang="en-US" dirty="0" smtClean="0"/>
              <a:t>: Online and Offline Commerce</a:t>
            </a:r>
          </a:p>
          <a:p>
            <a:r>
              <a:rPr lang="en-US" b="1" dirty="0" smtClean="0"/>
              <a:t>People </a:t>
            </a:r>
            <a:r>
              <a:rPr lang="en-US" dirty="0" smtClean="0"/>
              <a:t>to </a:t>
            </a:r>
            <a:r>
              <a:rPr lang="en-US" b="1" dirty="0" smtClean="0"/>
              <a:t>People</a:t>
            </a:r>
            <a:r>
              <a:rPr lang="en-US" dirty="0" smtClean="0"/>
              <a:t>: Social Networking</a:t>
            </a:r>
          </a:p>
          <a:p>
            <a:r>
              <a:rPr lang="en-US" b="1" dirty="0" smtClean="0"/>
              <a:t>People</a:t>
            </a:r>
            <a:r>
              <a:rPr lang="en-US" dirty="0" smtClean="0"/>
              <a:t> to</a:t>
            </a:r>
            <a:r>
              <a:rPr lang="en-US" b="1" dirty="0" smtClean="0"/>
              <a:t> Jobs </a:t>
            </a:r>
            <a:r>
              <a:rPr lang="en-US" dirty="0" smtClean="0"/>
              <a:t>or </a:t>
            </a:r>
            <a:r>
              <a:rPr lang="en-US" b="1" dirty="0" smtClean="0"/>
              <a:t>Employers</a:t>
            </a:r>
            <a:r>
              <a:rPr lang="en-US" dirty="0" smtClean="0"/>
              <a:t>: Job Sites</a:t>
            </a:r>
          </a:p>
          <a:p>
            <a:r>
              <a:rPr lang="en-US" b="1" dirty="0" err="1" smtClean="0"/>
              <a:t>People+Queries</a:t>
            </a:r>
            <a:r>
              <a:rPr lang="en-US" dirty="0" smtClean="0"/>
              <a:t> to the </a:t>
            </a:r>
            <a:r>
              <a:rPr lang="en-US" b="1" dirty="0" smtClean="0"/>
              <a:t>Web</a:t>
            </a:r>
            <a:r>
              <a:rPr lang="en-US" dirty="0" smtClean="0"/>
              <a:t>: Information Retrieval (search as in Bing/Google)</a:t>
            </a:r>
            <a:endParaRPr lang="en-US" dirty="0"/>
          </a:p>
        </p:txBody>
      </p:sp>
    </p:spTree>
    <p:extLst>
      <p:ext uri="{BB962C8B-B14F-4D97-AF65-F5344CB8AC3E}">
        <p14:creationId xmlns:p14="http://schemas.microsoft.com/office/powerpoint/2010/main" val="15507171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Recommender Systems in more detail</a:t>
            </a:r>
            <a:endParaRPr lang="en-US" b="1" dirty="0"/>
          </a:p>
        </p:txBody>
      </p:sp>
      <p:sp>
        <p:nvSpPr>
          <p:cNvPr id="3" name="Content Placeholder 2"/>
          <p:cNvSpPr>
            <a:spLocks noGrp="1"/>
          </p:cNvSpPr>
          <p:nvPr>
            <p:ph idx="1"/>
          </p:nvPr>
        </p:nvSpPr>
        <p:spPr>
          <a:xfrm>
            <a:off x="19878" y="762000"/>
            <a:ext cx="9124122" cy="5943600"/>
          </a:xfrm>
        </p:spPr>
        <p:txBody>
          <a:bodyPr>
            <a:normAutofit lnSpcReduction="10000"/>
          </a:bodyPr>
          <a:lstStyle/>
          <a:p>
            <a:r>
              <a:rPr lang="en-US" sz="2500" dirty="0" smtClean="0"/>
              <a:t>A large number of online and offline commerce activities plus basic Internet site personalization relies on “</a:t>
            </a:r>
            <a:r>
              <a:rPr lang="en-US" sz="2500" b="1" dirty="0" smtClean="0"/>
              <a:t>recommender systems</a:t>
            </a:r>
            <a:r>
              <a:rPr lang="en-US" sz="2500" dirty="0" smtClean="0"/>
              <a:t>”</a:t>
            </a:r>
          </a:p>
          <a:p>
            <a:r>
              <a:rPr lang="en-US" sz="2500" dirty="0" smtClean="0"/>
              <a:t>Given real-time action by user, immediately suggest new actions (as in Amazon </a:t>
            </a:r>
            <a:r>
              <a:rPr lang="en-US" sz="2500" b="1" dirty="0" smtClean="0"/>
              <a:t>buy recommendations </a:t>
            </a:r>
            <a:r>
              <a:rPr lang="en-US" sz="2500" dirty="0" smtClean="0"/>
              <a:t>on web)</a:t>
            </a:r>
          </a:p>
          <a:p>
            <a:r>
              <a:rPr lang="en-US" sz="2500" dirty="0" smtClean="0"/>
              <a:t>Based on past actions of users (and others) suggest</a:t>
            </a:r>
            <a:r>
              <a:rPr lang="en-US" sz="2500" b="1" dirty="0" smtClean="0"/>
              <a:t> movies </a:t>
            </a:r>
            <a:r>
              <a:rPr lang="en-US" sz="2500" dirty="0" smtClean="0"/>
              <a:t>to</a:t>
            </a:r>
            <a:r>
              <a:rPr lang="en-US" sz="2500" b="1" dirty="0" smtClean="0"/>
              <a:t> look </a:t>
            </a:r>
            <a:r>
              <a:rPr lang="en-US" sz="2500" dirty="0" smtClean="0"/>
              <a:t>at, </a:t>
            </a:r>
            <a:r>
              <a:rPr lang="en-US" sz="2500" b="1" dirty="0" smtClean="0"/>
              <a:t>restaurants</a:t>
            </a:r>
            <a:r>
              <a:rPr lang="en-US" sz="2500" dirty="0" smtClean="0"/>
              <a:t> to eat at, </a:t>
            </a:r>
            <a:r>
              <a:rPr lang="en-US" sz="2500" b="1" dirty="0" smtClean="0"/>
              <a:t>events </a:t>
            </a:r>
            <a:r>
              <a:rPr lang="en-US" sz="2500" dirty="0" smtClean="0"/>
              <a:t>to go to, books and music to </a:t>
            </a:r>
            <a:r>
              <a:rPr lang="en-US" sz="2500" b="1" dirty="0" smtClean="0"/>
              <a:t>buy</a:t>
            </a:r>
          </a:p>
          <a:p>
            <a:r>
              <a:rPr lang="en-US" sz="2500" dirty="0" smtClean="0"/>
              <a:t>Based on mix of explicit user choice and grouping of internet sites, present customized </a:t>
            </a:r>
            <a:r>
              <a:rPr lang="en-US" sz="2500" b="1" dirty="0" smtClean="0"/>
              <a:t>Google News </a:t>
            </a:r>
            <a:r>
              <a:rPr lang="en-US" sz="2500" dirty="0" smtClean="0"/>
              <a:t>page</a:t>
            </a:r>
          </a:p>
          <a:p>
            <a:r>
              <a:rPr lang="en-US" sz="2500" dirty="0" smtClean="0"/>
              <a:t>Given sales statistics, decide on </a:t>
            </a:r>
            <a:r>
              <a:rPr lang="en-US" sz="2500" b="1" dirty="0" smtClean="0"/>
              <a:t>discounts</a:t>
            </a:r>
            <a:r>
              <a:rPr lang="en-US" sz="2500" dirty="0" smtClean="0"/>
              <a:t> at “real” </a:t>
            </a:r>
            <a:r>
              <a:rPr lang="en-US" sz="2500" b="1" dirty="0" smtClean="0"/>
              <a:t>supermarkets </a:t>
            </a:r>
            <a:r>
              <a:rPr lang="en-US" sz="2500" dirty="0" smtClean="0"/>
              <a:t>and </a:t>
            </a:r>
            <a:r>
              <a:rPr lang="en-US" sz="2500" b="1" dirty="0" smtClean="0"/>
              <a:t>placement </a:t>
            </a:r>
            <a:r>
              <a:rPr lang="en-US" sz="2500" dirty="0" smtClean="0"/>
              <a:t>of related (by analysis of buying habits) products</a:t>
            </a:r>
          </a:p>
          <a:p>
            <a:r>
              <a:rPr lang="en-US" sz="2500" dirty="0" smtClean="0"/>
              <a:t>Identify possible colleagues at Social Networking sites like </a:t>
            </a:r>
            <a:r>
              <a:rPr lang="en-US" sz="2500" b="1" dirty="0" smtClean="0"/>
              <a:t>LinkedIn</a:t>
            </a:r>
          </a:p>
          <a:p>
            <a:r>
              <a:rPr lang="en-US" sz="2500" dirty="0" smtClean="0"/>
              <a:t>Identify matches between employers and employees at sites like </a:t>
            </a:r>
            <a:r>
              <a:rPr lang="en-US" sz="2500" b="1" dirty="0" smtClean="0"/>
              <a:t>CareerBuilder</a:t>
            </a:r>
            <a:r>
              <a:rPr lang="en-US" sz="2500" dirty="0" smtClean="0"/>
              <a:t> and </a:t>
            </a:r>
            <a:r>
              <a:rPr lang="en-US" sz="2500" b="1" dirty="0" smtClean="0"/>
              <a:t>Monster</a:t>
            </a:r>
          </a:p>
          <a:p>
            <a:endParaRPr lang="en-US" sz="2500" dirty="0"/>
          </a:p>
        </p:txBody>
      </p:sp>
    </p:spTree>
    <p:extLst>
      <p:ext uri="{BB962C8B-B14F-4D97-AF65-F5344CB8AC3E}">
        <p14:creationId xmlns:p14="http://schemas.microsoft.com/office/powerpoint/2010/main" val="18735786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1423"/>
            <a:ext cx="8991600" cy="1143000"/>
          </a:xfrm>
        </p:spPr>
        <p:txBody>
          <a:bodyPr>
            <a:normAutofit fontScale="90000"/>
          </a:bodyPr>
          <a:lstStyle/>
          <a:p>
            <a:r>
              <a:rPr lang="en-US" b="1" dirty="0" smtClean="0"/>
              <a:t>Everything is an Optimization Problem?</a:t>
            </a:r>
            <a:endParaRPr lang="en-US" b="1" dirty="0"/>
          </a:p>
        </p:txBody>
      </p:sp>
      <p:sp>
        <p:nvSpPr>
          <p:cNvPr id="3" name="Content Placeholder 2"/>
          <p:cNvSpPr>
            <a:spLocks noGrp="1"/>
          </p:cNvSpPr>
          <p:nvPr>
            <p:ph idx="1"/>
          </p:nvPr>
        </p:nvSpPr>
        <p:spPr>
          <a:xfrm>
            <a:off x="177800" y="914401"/>
            <a:ext cx="8890000" cy="5105400"/>
          </a:xfrm>
        </p:spPr>
        <p:txBody>
          <a:bodyPr>
            <a:normAutofit fontScale="85000" lnSpcReduction="20000"/>
          </a:bodyPr>
          <a:lstStyle/>
          <a:p>
            <a:r>
              <a:rPr lang="en-US" b="1" dirty="0" smtClean="0"/>
              <a:t>Fit</a:t>
            </a:r>
            <a:r>
              <a:rPr lang="en-US" dirty="0" smtClean="0"/>
              <a:t> Model to Data</a:t>
            </a:r>
          </a:p>
          <a:p>
            <a:pPr lvl="1"/>
            <a:r>
              <a:rPr lang="en-US" dirty="0" smtClean="0"/>
              <a:t>Higgs + Background</a:t>
            </a:r>
          </a:p>
          <a:p>
            <a:r>
              <a:rPr lang="en-US" b="1" dirty="0" smtClean="0"/>
              <a:t>Match</a:t>
            </a:r>
            <a:r>
              <a:rPr lang="en-US" dirty="0" smtClean="0"/>
              <a:t> User to Jobs or Books or Other Users?</a:t>
            </a:r>
          </a:p>
          <a:p>
            <a:r>
              <a:rPr lang="en-US" b="1" dirty="0" smtClean="0"/>
              <a:t>Classification</a:t>
            </a:r>
            <a:r>
              <a:rPr lang="en-US" dirty="0" smtClean="0"/>
              <a:t> is optimizing assignment of members of an ontology (list of categories) to data</a:t>
            </a:r>
          </a:p>
          <a:p>
            <a:r>
              <a:rPr lang="en-US" dirty="0" smtClean="0"/>
              <a:t>Typically minimize </a:t>
            </a:r>
            <a:r>
              <a:rPr lang="en-US" b="1" dirty="0" smtClean="0"/>
              <a:t>some function </a:t>
            </a:r>
            <a:r>
              <a:rPr lang="en-US" dirty="0" smtClean="0"/>
              <a:t>(or maximize negative of function)</a:t>
            </a:r>
          </a:p>
          <a:p>
            <a:pPr lvl="1"/>
            <a:r>
              <a:rPr lang="en-US" dirty="0" smtClean="0"/>
              <a:t>Interesting feature of these problems is ingenious choice of function</a:t>
            </a:r>
          </a:p>
          <a:p>
            <a:pPr lvl="1"/>
            <a:r>
              <a:rPr lang="en-US" dirty="0" smtClean="0"/>
              <a:t>Note Physics minimizes (free) energy</a:t>
            </a:r>
          </a:p>
          <a:p>
            <a:r>
              <a:rPr lang="en-US" dirty="0" smtClean="0"/>
              <a:t>Often involves thinking of people and/or items as </a:t>
            </a:r>
            <a:r>
              <a:rPr lang="en-US" b="1" dirty="0" smtClean="0"/>
              <a:t>points in a space </a:t>
            </a:r>
            <a:r>
              <a:rPr lang="en-US" dirty="0" smtClean="0"/>
              <a:t>(not always a traditional vector space)</a:t>
            </a:r>
          </a:p>
          <a:p>
            <a:pPr lvl="1"/>
            <a:r>
              <a:rPr lang="en-US" dirty="0" smtClean="0"/>
              <a:t>Space called “</a:t>
            </a:r>
            <a:r>
              <a:rPr lang="en-US" b="1" dirty="0" smtClean="0"/>
              <a:t>bag</a:t>
            </a:r>
            <a:r>
              <a:rPr lang="en-US" dirty="0" smtClean="0"/>
              <a:t>” in “bag of words” model for information retrieval</a:t>
            </a:r>
            <a:endParaRPr lang="en-US" dirty="0"/>
          </a:p>
        </p:txBody>
      </p:sp>
    </p:spTree>
    <p:extLst>
      <p:ext uri="{BB962C8B-B14F-4D97-AF65-F5344CB8AC3E}">
        <p14:creationId xmlns:p14="http://schemas.microsoft.com/office/powerpoint/2010/main" val="36216755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 y="15240"/>
            <a:ext cx="9144000" cy="1143000"/>
          </a:xfrm>
        </p:spPr>
        <p:txBody>
          <a:bodyPr>
            <a:noAutofit/>
          </a:bodyPr>
          <a:lstStyle/>
          <a:p>
            <a:r>
              <a:rPr lang="en-US" sz="3200" dirty="0"/>
              <a:t>http://www.slideshare.net/xamat/building-largescale-realworld-recommender-systems-recsys2012-tutorial</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90800" y="1156454"/>
            <a:ext cx="3810000" cy="461665"/>
          </a:xfrm>
          <a:prstGeom prst="rect">
            <a:avLst/>
          </a:prstGeom>
          <a:noFill/>
        </p:spPr>
        <p:txBody>
          <a:bodyPr wrap="square" rtlCol="0">
            <a:spAutoFit/>
          </a:bodyPr>
          <a:lstStyle/>
          <a:p>
            <a:r>
              <a:rPr lang="en-US" sz="2400" b="1" dirty="0" smtClean="0"/>
              <a:t>Netflix on Personalization</a:t>
            </a:r>
            <a:endParaRPr lang="en-US" sz="2400" b="1" dirty="0"/>
          </a:p>
        </p:txBody>
      </p:sp>
    </p:spTree>
    <p:extLst>
      <p:ext uri="{BB962C8B-B14F-4D97-AF65-F5344CB8AC3E}">
        <p14:creationId xmlns:p14="http://schemas.microsoft.com/office/powerpoint/2010/main" val="14042472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 y="15240"/>
            <a:ext cx="9144000" cy="1143000"/>
          </a:xfrm>
        </p:spPr>
        <p:txBody>
          <a:bodyPr>
            <a:noAutofit/>
          </a:bodyPr>
          <a:lstStyle/>
          <a:p>
            <a:r>
              <a:rPr lang="en-US" sz="3200" dirty="0"/>
              <a:t>http://www.slideshare.net/xamat/building-largescale-realworld-recommender-systems-recsys2012-tutorial</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171450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362200" y="1170852"/>
            <a:ext cx="4038600" cy="461665"/>
          </a:xfrm>
          <a:prstGeom prst="rect">
            <a:avLst/>
          </a:prstGeom>
          <a:noFill/>
        </p:spPr>
        <p:txBody>
          <a:bodyPr wrap="square" rtlCol="0">
            <a:spAutoFit/>
          </a:bodyPr>
          <a:lstStyle/>
          <a:p>
            <a:r>
              <a:rPr lang="en-US" sz="2400" b="1" dirty="0" smtClean="0"/>
              <a:t>Netflix on Recommendations</a:t>
            </a:r>
            <a:endParaRPr lang="en-US" sz="2400" b="1" dirty="0"/>
          </a:p>
        </p:txBody>
      </p:sp>
    </p:spTree>
    <p:extLst>
      <p:ext uri="{BB962C8B-B14F-4D97-AF65-F5344CB8AC3E}">
        <p14:creationId xmlns:p14="http://schemas.microsoft.com/office/powerpoint/2010/main" val="9742080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 y="15240"/>
            <a:ext cx="9144000" cy="1143000"/>
          </a:xfrm>
        </p:spPr>
        <p:txBody>
          <a:bodyPr>
            <a:noAutofit/>
          </a:bodyPr>
          <a:lstStyle/>
          <a:p>
            <a:r>
              <a:rPr lang="en-US" sz="3200" dirty="0"/>
              <a:t>http://www.slideshare.net/xamat/building-largescale-realworld-recommender-systems-recsys2012-tutorial</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171450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1066800"/>
            <a:ext cx="8153400" cy="923330"/>
          </a:xfrm>
          <a:prstGeom prst="rect">
            <a:avLst/>
          </a:prstGeom>
          <a:noFill/>
          <a:ln>
            <a:solidFill>
              <a:schemeClr val="tx1"/>
            </a:solidFill>
          </a:ln>
        </p:spPr>
        <p:txBody>
          <a:bodyPr wrap="square" rtlCol="0">
            <a:spAutoFit/>
          </a:bodyPr>
          <a:lstStyle/>
          <a:p>
            <a:r>
              <a:rPr lang="en-US" b="1" dirty="0" smtClean="0">
                <a:solidFill>
                  <a:prstClr val="black"/>
                </a:solidFill>
              </a:rPr>
              <a:t>April 2013: </a:t>
            </a:r>
            <a:r>
              <a:rPr lang="en-US" dirty="0" smtClean="0">
                <a:solidFill>
                  <a:prstClr val="black"/>
                </a:solidFill>
              </a:rPr>
              <a:t>The </a:t>
            </a:r>
            <a:r>
              <a:rPr lang="en-US" dirty="0">
                <a:solidFill>
                  <a:prstClr val="black"/>
                </a:solidFill>
              </a:rPr>
              <a:t>last two quarters have each brought more than 2 million new streaming subscriber signups. That gives Netflix a current total of nearly 29.2 million subscribers</a:t>
            </a:r>
          </a:p>
        </p:txBody>
      </p:sp>
    </p:spTree>
    <p:extLst>
      <p:ext uri="{BB962C8B-B14F-4D97-AF65-F5344CB8AC3E}">
        <p14:creationId xmlns:p14="http://schemas.microsoft.com/office/powerpoint/2010/main" val="21389097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1524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240" y="6178064"/>
            <a:ext cx="4358640" cy="646331"/>
          </a:xfrm>
          <a:prstGeom prst="rect">
            <a:avLst/>
          </a:prstGeom>
          <a:solidFill>
            <a:schemeClr val="bg1"/>
          </a:solidFill>
        </p:spPr>
        <p:txBody>
          <a:bodyPr wrap="square">
            <a:spAutoFit/>
          </a:bodyPr>
          <a:lstStyle/>
          <a:p>
            <a:r>
              <a:rPr lang="en-US" dirty="0">
                <a:solidFill>
                  <a:prstClr val="black"/>
                </a:solidFill>
              </a:rPr>
              <a:t>http://www.ifi.uzh.ch/ce/teaching/spring2012/16-Recommender-Systems_Slides.pdf</a:t>
            </a:r>
          </a:p>
        </p:txBody>
      </p:sp>
    </p:spTree>
    <p:extLst>
      <p:ext uri="{BB962C8B-B14F-4D97-AF65-F5344CB8AC3E}">
        <p14:creationId xmlns:p14="http://schemas.microsoft.com/office/powerpoint/2010/main" val="7007880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 y="15240"/>
            <a:ext cx="9144000" cy="1143000"/>
          </a:xfrm>
        </p:spPr>
        <p:txBody>
          <a:bodyPr>
            <a:noAutofit/>
          </a:bodyPr>
          <a:lstStyle/>
          <a:p>
            <a:r>
              <a:rPr lang="en-US" sz="3200" dirty="0"/>
              <a:t>http://www.slideshare.net/xamat/building-largescale-realworld-recommender-systems-recsys2012-tutorial</a:t>
            </a:r>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76800" y="5105400"/>
            <a:ext cx="3276600" cy="923330"/>
          </a:xfrm>
          <a:prstGeom prst="rect">
            <a:avLst/>
          </a:prstGeom>
          <a:noFill/>
          <a:ln>
            <a:solidFill>
              <a:schemeClr val="tx1"/>
            </a:solidFill>
          </a:ln>
        </p:spPr>
        <p:txBody>
          <a:bodyPr wrap="square" rtlCol="0">
            <a:spAutoFit/>
          </a:bodyPr>
          <a:lstStyle/>
          <a:p>
            <a:r>
              <a:rPr lang="en-US" dirty="0" smtClean="0"/>
              <a:t>Note Netflix and others run tests all the time on subsets of customers</a:t>
            </a:r>
            <a:endParaRPr lang="en-US" dirty="0"/>
          </a:p>
        </p:txBody>
      </p:sp>
      <p:sp>
        <p:nvSpPr>
          <p:cNvPr id="3" name="TextBox 2"/>
          <p:cNvSpPr txBox="1"/>
          <p:nvPr/>
        </p:nvSpPr>
        <p:spPr>
          <a:xfrm>
            <a:off x="2590800" y="1156454"/>
            <a:ext cx="3124200" cy="461665"/>
          </a:xfrm>
          <a:prstGeom prst="rect">
            <a:avLst/>
          </a:prstGeom>
          <a:noFill/>
        </p:spPr>
        <p:txBody>
          <a:bodyPr wrap="square" rtlCol="0">
            <a:spAutoFit/>
          </a:bodyPr>
          <a:lstStyle/>
          <a:p>
            <a:r>
              <a:rPr lang="en-US" sz="2400" b="1" dirty="0" smtClean="0"/>
              <a:t>Netflix on Data Science</a:t>
            </a:r>
            <a:endParaRPr lang="en-US" sz="2400" b="1" dirty="0"/>
          </a:p>
        </p:txBody>
      </p:sp>
    </p:spTree>
    <p:extLst>
      <p:ext uri="{BB962C8B-B14F-4D97-AF65-F5344CB8AC3E}">
        <p14:creationId xmlns:p14="http://schemas.microsoft.com/office/powerpoint/2010/main" val="4897914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p>
            <a:r>
              <a:rPr lang="en-US" b="1" dirty="0" smtClean="0"/>
              <a:t>Distances in Funny Spaces I</a:t>
            </a:r>
            <a:endParaRPr lang="en-US" b="1" dirty="0"/>
          </a:p>
        </p:txBody>
      </p:sp>
      <p:sp>
        <p:nvSpPr>
          <p:cNvPr id="3" name="Content Placeholder 2"/>
          <p:cNvSpPr>
            <a:spLocks noGrp="1"/>
          </p:cNvSpPr>
          <p:nvPr>
            <p:ph idx="1"/>
          </p:nvPr>
        </p:nvSpPr>
        <p:spPr>
          <a:xfrm>
            <a:off x="15240" y="838200"/>
            <a:ext cx="9052560" cy="5105400"/>
          </a:xfrm>
        </p:spPr>
        <p:txBody>
          <a:bodyPr>
            <a:normAutofit/>
          </a:bodyPr>
          <a:lstStyle/>
          <a:p>
            <a:r>
              <a:rPr lang="en-US" sz="2400" dirty="0" smtClean="0"/>
              <a:t>In </a:t>
            </a:r>
            <a:r>
              <a:rPr lang="en-US" sz="2400" b="1" dirty="0" smtClean="0"/>
              <a:t>user-based collaborative filtering</a:t>
            </a:r>
            <a:r>
              <a:rPr lang="en-US" sz="2400" dirty="0" smtClean="0"/>
              <a:t>, we can think of users in a space of dimension N where there are N items and M users. </a:t>
            </a:r>
          </a:p>
          <a:p>
            <a:pPr lvl="1"/>
            <a:r>
              <a:rPr lang="en-US" sz="2000" dirty="0" smtClean="0"/>
              <a:t>Let </a:t>
            </a:r>
            <a:r>
              <a:rPr lang="en-US" sz="2000" i="1" dirty="0" err="1" smtClean="0"/>
              <a:t>i</a:t>
            </a:r>
            <a:r>
              <a:rPr lang="en-US" sz="2000" dirty="0" smtClean="0"/>
              <a:t> run over items and </a:t>
            </a:r>
            <a:r>
              <a:rPr lang="en-US" sz="2000" i="1" dirty="0" smtClean="0"/>
              <a:t>u</a:t>
            </a:r>
            <a:r>
              <a:rPr lang="en-US" sz="2000" dirty="0" smtClean="0"/>
              <a:t> over users</a:t>
            </a:r>
          </a:p>
          <a:p>
            <a:r>
              <a:rPr lang="en-US" sz="2400" dirty="0" smtClean="0"/>
              <a:t>Then each</a:t>
            </a:r>
            <a:r>
              <a:rPr lang="en-US" sz="2400" b="1" dirty="0" smtClean="0"/>
              <a:t> user </a:t>
            </a:r>
            <a:r>
              <a:rPr lang="en-US" sz="2400" dirty="0" smtClean="0"/>
              <a:t>is represented as a </a:t>
            </a:r>
            <a:r>
              <a:rPr lang="en-US" sz="2400" b="1" dirty="0" smtClean="0"/>
              <a:t>vector </a:t>
            </a:r>
            <a:r>
              <a:rPr lang="en-US" sz="2400" b="1" dirty="0" err="1" smtClean="0"/>
              <a:t>U</a:t>
            </a:r>
            <a:r>
              <a:rPr lang="en-US" sz="2400" b="1" baseline="-25000" dirty="0" err="1" smtClean="0"/>
              <a:t>i</a:t>
            </a:r>
            <a:r>
              <a:rPr lang="en-US" sz="2400" b="1" dirty="0" smtClean="0"/>
              <a:t>(u) </a:t>
            </a:r>
            <a:r>
              <a:rPr lang="en-US" sz="2400" dirty="0" smtClean="0"/>
              <a:t>in “item-space” where ratings are vector components. We are looking for users u </a:t>
            </a:r>
            <a:r>
              <a:rPr lang="en-US" sz="2400" dirty="0" err="1" smtClean="0"/>
              <a:t>u</a:t>
            </a:r>
            <a:r>
              <a:rPr lang="en-US" sz="2400" dirty="0" smtClean="0"/>
              <a:t>’ that are near each other in this space as measured by some distance between </a:t>
            </a:r>
            <a:r>
              <a:rPr lang="en-US" sz="2400" dirty="0" err="1"/>
              <a:t>U</a:t>
            </a:r>
            <a:r>
              <a:rPr lang="en-US" sz="2400" baseline="-25000" dirty="0" err="1"/>
              <a:t>i</a:t>
            </a:r>
            <a:r>
              <a:rPr lang="en-US" sz="2400" dirty="0"/>
              <a:t>(u) </a:t>
            </a:r>
            <a:r>
              <a:rPr lang="en-US" sz="2400" dirty="0" smtClean="0"/>
              <a:t> and </a:t>
            </a:r>
            <a:r>
              <a:rPr lang="en-US" sz="2400" dirty="0" err="1" smtClean="0"/>
              <a:t>U</a:t>
            </a:r>
            <a:r>
              <a:rPr lang="en-US" sz="2400" baseline="-25000" dirty="0" err="1" smtClean="0"/>
              <a:t>i</a:t>
            </a:r>
            <a:r>
              <a:rPr lang="en-US" sz="2400" dirty="0" smtClean="0"/>
              <a:t>(u’) </a:t>
            </a:r>
          </a:p>
          <a:p>
            <a:r>
              <a:rPr lang="en-US" sz="2400" dirty="0" smtClean="0"/>
              <a:t>If u and u’ rate all items then these are “real” vectors but almost always they each only rates a small fraction of items and the number in common is even smaller</a:t>
            </a:r>
          </a:p>
          <a:p>
            <a:r>
              <a:rPr lang="en-US" sz="2400" dirty="0" smtClean="0"/>
              <a:t>The “</a:t>
            </a:r>
            <a:r>
              <a:rPr lang="en-US" sz="2400" b="1" dirty="0" smtClean="0"/>
              <a:t>Pearson coefficient</a:t>
            </a:r>
            <a:r>
              <a:rPr lang="en-US" sz="2400" dirty="0" smtClean="0"/>
              <a:t>” is just one distance measure that can be used</a:t>
            </a:r>
          </a:p>
          <a:p>
            <a:pPr lvl="1"/>
            <a:r>
              <a:rPr lang="en-US" sz="2000" dirty="0" smtClean="0"/>
              <a:t>Only sum over  </a:t>
            </a:r>
            <a:r>
              <a:rPr lang="en-US" sz="2000" dirty="0" err="1" smtClean="0"/>
              <a:t>i</a:t>
            </a:r>
            <a:r>
              <a:rPr lang="en-US" sz="2000" dirty="0" smtClean="0"/>
              <a:t> rated by </a:t>
            </a:r>
            <a:r>
              <a:rPr lang="en-US" sz="2000" dirty="0"/>
              <a:t>u and u’ </a:t>
            </a:r>
            <a:endParaRPr lang="en-US" sz="2000" dirty="0" smtClean="0"/>
          </a:p>
          <a:p>
            <a:endParaRPr lang="en-US" sz="2400" dirty="0"/>
          </a:p>
        </p:txBody>
      </p:sp>
      <p:sp>
        <p:nvSpPr>
          <p:cNvPr id="4" name="TextBox 3"/>
          <p:cNvSpPr txBox="1"/>
          <p:nvPr/>
        </p:nvSpPr>
        <p:spPr>
          <a:xfrm>
            <a:off x="3276600" y="6336268"/>
            <a:ext cx="5024068" cy="369332"/>
          </a:xfrm>
          <a:prstGeom prst="rect">
            <a:avLst/>
          </a:prstGeom>
          <a:noFill/>
        </p:spPr>
        <p:txBody>
          <a:bodyPr wrap="none" rtlCol="0">
            <a:spAutoFit/>
          </a:bodyPr>
          <a:lstStyle/>
          <a:p>
            <a:r>
              <a:rPr lang="en-US" b="1" dirty="0" smtClean="0"/>
              <a:t>Last.fm uses this for songs as does Amazon, Netflix</a:t>
            </a:r>
            <a:endParaRPr lang="en-US" dirty="0"/>
          </a:p>
        </p:txBody>
      </p:sp>
    </p:spTree>
    <p:extLst>
      <p:ext uri="{BB962C8B-B14F-4D97-AF65-F5344CB8AC3E}">
        <p14:creationId xmlns:p14="http://schemas.microsoft.com/office/powerpoint/2010/main" val="8238325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7</a:t>
            </a:fld>
            <a:endParaRPr lang="en-US"/>
          </a:p>
        </p:txBody>
      </p:sp>
      <p:pic>
        <p:nvPicPr>
          <p:cNvPr id="5" name="Picture 4"/>
          <p:cNvPicPr>
            <a:picLocks noChangeAspect="1"/>
          </p:cNvPicPr>
          <p:nvPr/>
        </p:nvPicPr>
        <p:blipFill>
          <a:blip r:embed="rId2"/>
          <a:stretch>
            <a:fillRect/>
          </a:stretch>
        </p:blipFill>
        <p:spPr>
          <a:xfrm>
            <a:off x="7716" y="6550"/>
            <a:ext cx="9144000" cy="6851450"/>
          </a:xfrm>
          <a:prstGeom prst="rect">
            <a:avLst/>
          </a:prstGeom>
        </p:spPr>
      </p:pic>
      <p:sp>
        <p:nvSpPr>
          <p:cNvPr id="6" name="TextBox 5"/>
          <p:cNvSpPr txBox="1"/>
          <p:nvPr/>
        </p:nvSpPr>
        <p:spPr>
          <a:xfrm>
            <a:off x="1143000" y="6352143"/>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
        <p:nvSpPr>
          <p:cNvPr id="2" name="TextBox 1"/>
          <p:cNvSpPr txBox="1"/>
          <p:nvPr/>
        </p:nvSpPr>
        <p:spPr>
          <a:xfrm>
            <a:off x="1841681" y="2958795"/>
            <a:ext cx="5791457" cy="1938992"/>
          </a:xfrm>
          <a:prstGeom prst="rect">
            <a:avLst/>
          </a:prstGeom>
          <a:noFill/>
        </p:spPr>
        <p:txBody>
          <a:bodyPr wrap="none" rtlCol="0">
            <a:spAutoFit/>
          </a:bodyPr>
          <a:lstStyle/>
          <a:p>
            <a:r>
              <a:rPr lang="en-US" sz="2000" b="1" dirty="0" err="1" smtClean="0"/>
              <a:t>Zettabyte</a:t>
            </a:r>
            <a:r>
              <a:rPr lang="en-US" sz="2000" b="1" dirty="0" smtClean="0"/>
              <a:t> ~10</a:t>
            </a:r>
            <a:r>
              <a:rPr lang="en-US" sz="2000" b="1" baseline="30000" dirty="0" smtClean="0"/>
              <a:t>10</a:t>
            </a:r>
            <a:r>
              <a:rPr lang="en-US" sz="2000" b="1" dirty="0" smtClean="0"/>
              <a:t> Typical Local Storage (100 Gigabytes)</a:t>
            </a:r>
          </a:p>
          <a:p>
            <a:r>
              <a:rPr lang="en-US" sz="2000" b="1" dirty="0" err="1" smtClean="0"/>
              <a:t>Zettabyte</a:t>
            </a:r>
            <a:r>
              <a:rPr lang="en-US" sz="2000" b="1" dirty="0" smtClean="0"/>
              <a:t> = 1000 </a:t>
            </a:r>
            <a:r>
              <a:rPr lang="en-US" sz="2000" b="1" dirty="0" err="1" smtClean="0"/>
              <a:t>Exabytes</a:t>
            </a:r>
            <a:endParaRPr lang="en-US" sz="2000" b="1" dirty="0" smtClean="0"/>
          </a:p>
          <a:p>
            <a:r>
              <a:rPr lang="en-US" sz="2000" b="1" dirty="0" smtClean="0"/>
              <a:t>Exabyte  =   1000 Petabytes</a:t>
            </a:r>
          </a:p>
          <a:p>
            <a:r>
              <a:rPr lang="en-US" sz="2000" b="1" dirty="0" smtClean="0"/>
              <a:t>Petabyte =  1000 Terabyte</a:t>
            </a:r>
          </a:p>
          <a:p>
            <a:r>
              <a:rPr lang="en-US" sz="2000" b="1" dirty="0" smtClean="0"/>
              <a:t>Terabyte =  1000 Gigabytes</a:t>
            </a:r>
          </a:p>
          <a:p>
            <a:r>
              <a:rPr lang="en-US" sz="2000" b="1" dirty="0" smtClean="0"/>
              <a:t>Gigabyte =  1000 Megabytes</a:t>
            </a:r>
            <a:endParaRPr lang="en-US" sz="2000" b="1" dirty="0"/>
          </a:p>
        </p:txBody>
      </p:sp>
    </p:spTree>
    <p:extLst>
      <p:ext uri="{BB962C8B-B14F-4D97-AF65-F5344CB8AC3E}">
        <p14:creationId xmlns:p14="http://schemas.microsoft.com/office/powerpoint/2010/main" val="10817475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p>
            <a:r>
              <a:rPr lang="en-US" b="1" dirty="0" smtClean="0"/>
              <a:t>Distances in Funny Spaces II</a:t>
            </a:r>
            <a:endParaRPr lang="en-US" b="1" dirty="0"/>
          </a:p>
        </p:txBody>
      </p:sp>
      <p:sp>
        <p:nvSpPr>
          <p:cNvPr id="3" name="Content Placeholder 2"/>
          <p:cNvSpPr>
            <a:spLocks noGrp="1"/>
          </p:cNvSpPr>
          <p:nvPr>
            <p:ph idx="1"/>
          </p:nvPr>
        </p:nvSpPr>
        <p:spPr>
          <a:xfrm>
            <a:off x="15240" y="838200"/>
            <a:ext cx="9052560" cy="5105400"/>
          </a:xfrm>
        </p:spPr>
        <p:txBody>
          <a:bodyPr>
            <a:normAutofit/>
          </a:bodyPr>
          <a:lstStyle/>
          <a:p>
            <a:r>
              <a:rPr lang="en-US" sz="2400" dirty="0" smtClean="0"/>
              <a:t>In item-based collaborative filtering, we can think of items in a space of dimension M where there are N items and M users. </a:t>
            </a:r>
          </a:p>
          <a:p>
            <a:pPr lvl="1"/>
            <a:r>
              <a:rPr lang="en-US" sz="2000" dirty="0" smtClean="0"/>
              <a:t>Let </a:t>
            </a:r>
            <a:r>
              <a:rPr lang="en-US" sz="2000" i="1" dirty="0" err="1" smtClean="0"/>
              <a:t>i</a:t>
            </a:r>
            <a:r>
              <a:rPr lang="en-US" sz="2000" dirty="0" smtClean="0"/>
              <a:t> run over items and </a:t>
            </a:r>
            <a:r>
              <a:rPr lang="en-US" sz="2000" i="1" dirty="0" smtClean="0"/>
              <a:t>u</a:t>
            </a:r>
            <a:r>
              <a:rPr lang="en-US" sz="2000" dirty="0" smtClean="0"/>
              <a:t> over users</a:t>
            </a:r>
          </a:p>
          <a:p>
            <a:r>
              <a:rPr lang="en-US" sz="2400" dirty="0" smtClean="0"/>
              <a:t>Then each </a:t>
            </a:r>
            <a:r>
              <a:rPr lang="en-US" sz="2400" b="1" dirty="0" smtClean="0"/>
              <a:t>item</a:t>
            </a:r>
            <a:r>
              <a:rPr lang="en-US" sz="2400" dirty="0" smtClean="0"/>
              <a:t> is represented as a </a:t>
            </a:r>
            <a:r>
              <a:rPr lang="en-US" sz="2400" b="1" dirty="0" smtClean="0"/>
              <a:t>vector </a:t>
            </a:r>
            <a:r>
              <a:rPr lang="en-US" sz="2400" b="1" dirty="0" err="1" smtClean="0"/>
              <a:t>R</a:t>
            </a:r>
            <a:r>
              <a:rPr lang="en-US" sz="2400" b="1" baseline="-25000" dirty="0" err="1" smtClean="0"/>
              <a:t>u</a:t>
            </a:r>
            <a:r>
              <a:rPr lang="en-US" sz="2400" b="1" dirty="0" smtClean="0"/>
              <a:t>(</a:t>
            </a:r>
            <a:r>
              <a:rPr lang="en-US" sz="2400" b="1" i="1" dirty="0" err="1" smtClean="0"/>
              <a:t>i</a:t>
            </a:r>
            <a:r>
              <a:rPr lang="en-US" sz="2400" b="1" dirty="0" smtClean="0"/>
              <a:t>) </a:t>
            </a:r>
            <a:r>
              <a:rPr lang="en-US" sz="2400" dirty="0" smtClean="0"/>
              <a:t>in “user-space” where ratings are vector components. We are looking for items </a:t>
            </a:r>
            <a:r>
              <a:rPr lang="en-US" sz="2400" dirty="0" err="1" smtClean="0"/>
              <a:t>i</a:t>
            </a:r>
            <a:r>
              <a:rPr lang="en-US" sz="2400" dirty="0" smtClean="0"/>
              <a:t> </a:t>
            </a:r>
            <a:r>
              <a:rPr lang="en-US" sz="2400" dirty="0" err="1"/>
              <a:t>i</a:t>
            </a:r>
            <a:r>
              <a:rPr lang="en-US" sz="2400" dirty="0" smtClean="0"/>
              <a:t>’ that are near each other in this space as measured by some distance between </a:t>
            </a:r>
            <a:r>
              <a:rPr lang="en-US" sz="2400" dirty="0" err="1"/>
              <a:t>R</a:t>
            </a:r>
            <a:r>
              <a:rPr lang="en-US" sz="2400" baseline="-25000" dirty="0" err="1"/>
              <a:t>u</a:t>
            </a:r>
            <a:r>
              <a:rPr lang="en-US" sz="2400" dirty="0"/>
              <a:t>(</a:t>
            </a:r>
            <a:r>
              <a:rPr lang="en-US" sz="2400" i="1" dirty="0" err="1"/>
              <a:t>i</a:t>
            </a:r>
            <a:r>
              <a:rPr lang="en-US" sz="2400" dirty="0"/>
              <a:t>) </a:t>
            </a:r>
            <a:r>
              <a:rPr lang="en-US" sz="2400" dirty="0" smtClean="0"/>
              <a:t>and </a:t>
            </a:r>
            <a:r>
              <a:rPr lang="en-US" sz="2400" dirty="0" err="1" smtClean="0"/>
              <a:t>R</a:t>
            </a:r>
            <a:r>
              <a:rPr lang="en-US" sz="2400" baseline="-25000" dirty="0" err="1" smtClean="0"/>
              <a:t>u</a:t>
            </a:r>
            <a:r>
              <a:rPr lang="en-US" sz="2400" dirty="0" smtClean="0"/>
              <a:t>(</a:t>
            </a:r>
            <a:r>
              <a:rPr lang="en-US" sz="2400" i="1" dirty="0" err="1" smtClean="0"/>
              <a:t>i</a:t>
            </a:r>
            <a:r>
              <a:rPr lang="en-US" sz="2400" i="1" dirty="0" smtClean="0"/>
              <a:t>’</a:t>
            </a:r>
            <a:r>
              <a:rPr lang="en-US" sz="2400" dirty="0" smtClean="0"/>
              <a:t>) </a:t>
            </a:r>
          </a:p>
          <a:p>
            <a:r>
              <a:rPr lang="en-US" sz="2400" dirty="0" smtClean="0"/>
              <a:t>If </a:t>
            </a:r>
            <a:r>
              <a:rPr lang="en-US" sz="2400" dirty="0" err="1" smtClean="0"/>
              <a:t>i</a:t>
            </a:r>
            <a:r>
              <a:rPr lang="en-US" sz="2400" dirty="0" smtClean="0"/>
              <a:t> and </a:t>
            </a:r>
            <a:r>
              <a:rPr lang="en-US" sz="2400" dirty="0" err="1" smtClean="0"/>
              <a:t>i</a:t>
            </a:r>
            <a:r>
              <a:rPr lang="en-US" sz="2400" dirty="0" smtClean="0"/>
              <a:t>’ rated by all users then these are “real” vectors but almost always they are each only rated by a small fraction of users and the number in common is even smaller</a:t>
            </a:r>
          </a:p>
          <a:p>
            <a:r>
              <a:rPr lang="en-US" sz="2400" dirty="0" smtClean="0"/>
              <a:t>The “</a:t>
            </a:r>
            <a:r>
              <a:rPr lang="en-US" sz="2400" b="1" dirty="0" smtClean="0"/>
              <a:t>Cosine measure</a:t>
            </a:r>
            <a:r>
              <a:rPr lang="en-US" sz="2400" dirty="0" smtClean="0"/>
              <a:t>” is just one distance measure that can be used</a:t>
            </a:r>
          </a:p>
          <a:p>
            <a:pPr lvl="1"/>
            <a:r>
              <a:rPr lang="en-US" sz="2000" dirty="0" smtClean="0"/>
              <a:t>Only sum over users u rating both </a:t>
            </a:r>
            <a:r>
              <a:rPr lang="en-US" sz="2000" dirty="0" err="1" smtClean="0"/>
              <a:t>i</a:t>
            </a:r>
            <a:r>
              <a:rPr lang="en-US" sz="2000" dirty="0" smtClean="0"/>
              <a:t> </a:t>
            </a:r>
            <a:r>
              <a:rPr lang="en-US" sz="2000" dirty="0"/>
              <a:t>and </a:t>
            </a:r>
            <a:r>
              <a:rPr lang="en-US" sz="2000" dirty="0" err="1" smtClean="0"/>
              <a:t>i</a:t>
            </a:r>
            <a:r>
              <a:rPr lang="en-US" sz="2000" dirty="0" smtClean="0"/>
              <a:t>’ </a:t>
            </a:r>
          </a:p>
          <a:p>
            <a:endParaRPr lang="en-US" sz="2400" dirty="0"/>
          </a:p>
        </p:txBody>
      </p:sp>
    </p:spTree>
    <p:extLst>
      <p:ext uri="{BB962C8B-B14F-4D97-AF65-F5344CB8AC3E}">
        <p14:creationId xmlns:p14="http://schemas.microsoft.com/office/powerpoint/2010/main" val="24718608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p>
            <a:r>
              <a:rPr lang="en-US" b="1" dirty="0" smtClean="0"/>
              <a:t>Distances in Funny Spaces III</a:t>
            </a:r>
            <a:endParaRPr lang="en-US" b="1" dirty="0"/>
          </a:p>
        </p:txBody>
      </p:sp>
      <p:sp>
        <p:nvSpPr>
          <p:cNvPr id="3" name="Content Placeholder 2"/>
          <p:cNvSpPr>
            <a:spLocks noGrp="1"/>
          </p:cNvSpPr>
          <p:nvPr>
            <p:ph idx="1"/>
          </p:nvPr>
        </p:nvSpPr>
        <p:spPr>
          <a:xfrm>
            <a:off x="15240" y="838200"/>
            <a:ext cx="9052560" cy="5105400"/>
          </a:xfrm>
        </p:spPr>
        <p:txBody>
          <a:bodyPr>
            <a:normAutofit/>
          </a:bodyPr>
          <a:lstStyle/>
          <a:p>
            <a:r>
              <a:rPr lang="en-US" sz="2400" dirty="0" smtClean="0"/>
              <a:t>In content based recommender systems, we can think of items in a space of dimension M where there are N items and M properties. </a:t>
            </a:r>
          </a:p>
          <a:p>
            <a:pPr lvl="1"/>
            <a:r>
              <a:rPr lang="en-US" sz="2000" dirty="0" smtClean="0"/>
              <a:t>Let </a:t>
            </a:r>
            <a:r>
              <a:rPr lang="en-US" sz="2000" i="1" dirty="0" err="1" smtClean="0"/>
              <a:t>i</a:t>
            </a:r>
            <a:r>
              <a:rPr lang="en-US" sz="2000" dirty="0" smtClean="0"/>
              <a:t> run over items and </a:t>
            </a:r>
            <a:r>
              <a:rPr lang="en-US" sz="2000" i="1" dirty="0" smtClean="0"/>
              <a:t>p</a:t>
            </a:r>
            <a:r>
              <a:rPr lang="en-US" sz="2000" dirty="0" smtClean="0"/>
              <a:t> over properties</a:t>
            </a:r>
          </a:p>
          <a:p>
            <a:r>
              <a:rPr lang="en-US" sz="2400" dirty="0" smtClean="0"/>
              <a:t>Then each </a:t>
            </a:r>
            <a:r>
              <a:rPr lang="en-US" sz="2400" b="1" dirty="0" smtClean="0"/>
              <a:t>item</a:t>
            </a:r>
            <a:r>
              <a:rPr lang="en-US" sz="2400" dirty="0" smtClean="0"/>
              <a:t> is represented as a </a:t>
            </a:r>
            <a:r>
              <a:rPr lang="en-US" sz="2400" b="1" dirty="0" smtClean="0"/>
              <a:t>vector </a:t>
            </a:r>
            <a:r>
              <a:rPr lang="en-US" sz="2400" b="1" dirty="0" err="1" smtClean="0"/>
              <a:t>P</a:t>
            </a:r>
            <a:r>
              <a:rPr lang="en-US" sz="2400" b="1" baseline="-25000" dirty="0" err="1" smtClean="0"/>
              <a:t>p</a:t>
            </a:r>
            <a:r>
              <a:rPr lang="en-US" sz="2400" b="1" dirty="0" smtClean="0"/>
              <a:t>(</a:t>
            </a:r>
            <a:r>
              <a:rPr lang="en-US" sz="2400" b="1" i="1" dirty="0" err="1" smtClean="0"/>
              <a:t>i</a:t>
            </a:r>
            <a:r>
              <a:rPr lang="en-US" sz="2400" b="1" dirty="0" smtClean="0"/>
              <a:t>) </a:t>
            </a:r>
            <a:r>
              <a:rPr lang="en-US" sz="2400" dirty="0" smtClean="0"/>
              <a:t>in “property-space” where values of properties are vector components. We are looking for items </a:t>
            </a:r>
            <a:r>
              <a:rPr lang="en-US" sz="2400" dirty="0" err="1" smtClean="0"/>
              <a:t>i</a:t>
            </a:r>
            <a:r>
              <a:rPr lang="en-US" sz="2400" dirty="0" smtClean="0"/>
              <a:t> </a:t>
            </a:r>
            <a:r>
              <a:rPr lang="en-US" sz="2400" dirty="0" err="1"/>
              <a:t>i</a:t>
            </a:r>
            <a:r>
              <a:rPr lang="en-US" sz="2400" dirty="0" smtClean="0"/>
              <a:t>’ that are near each other in this space as measured by some distance between </a:t>
            </a:r>
            <a:r>
              <a:rPr lang="en-US" sz="2400" dirty="0" err="1" smtClean="0"/>
              <a:t>P</a:t>
            </a:r>
            <a:r>
              <a:rPr lang="en-US" sz="2400" baseline="-25000" dirty="0" err="1"/>
              <a:t>p</a:t>
            </a:r>
            <a:r>
              <a:rPr lang="en-US" sz="2400" dirty="0" smtClean="0"/>
              <a:t>(</a:t>
            </a:r>
            <a:r>
              <a:rPr lang="en-US" sz="2400" i="1" dirty="0" err="1" smtClean="0"/>
              <a:t>i</a:t>
            </a:r>
            <a:r>
              <a:rPr lang="en-US" sz="2400" dirty="0"/>
              <a:t>) </a:t>
            </a:r>
            <a:r>
              <a:rPr lang="en-US" sz="2400" dirty="0" smtClean="0"/>
              <a:t>and </a:t>
            </a:r>
            <a:r>
              <a:rPr lang="en-US" sz="2400" dirty="0" err="1" smtClean="0"/>
              <a:t>R</a:t>
            </a:r>
            <a:r>
              <a:rPr lang="en-US" sz="2400" baseline="-25000" dirty="0" err="1" smtClean="0"/>
              <a:t>p</a:t>
            </a:r>
            <a:r>
              <a:rPr lang="en-US" sz="2400" dirty="0" smtClean="0"/>
              <a:t>(</a:t>
            </a:r>
            <a:r>
              <a:rPr lang="en-US" sz="2400" i="1" dirty="0" err="1" smtClean="0"/>
              <a:t>i</a:t>
            </a:r>
            <a:r>
              <a:rPr lang="en-US" sz="2400" i="1" dirty="0" smtClean="0"/>
              <a:t>’</a:t>
            </a:r>
            <a:r>
              <a:rPr lang="en-US" sz="2400" dirty="0" smtClean="0"/>
              <a:t>) </a:t>
            </a:r>
          </a:p>
          <a:p>
            <a:r>
              <a:rPr lang="en-US" sz="2400" dirty="0" smtClean="0"/>
              <a:t>Properties could be “reading age” or “character highlighted” or “author” for books</a:t>
            </a:r>
          </a:p>
          <a:p>
            <a:r>
              <a:rPr lang="en-US" sz="2400" dirty="0" smtClean="0"/>
              <a:t>Properties can be genre or artist for songs and video</a:t>
            </a:r>
          </a:p>
          <a:p>
            <a:r>
              <a:rPr lang="en-US" sz="2400" dirty="0" smtClean="0"/>
              <a:t>Properties can characterize pixel structure for images used in face recognition, driving etc.</a:t>
            </a:r>
            <a:endParaRPr lang="en-US" sz="2400" dirty="0"/>
          </a:p>
        </p:txBody>
      </p:sp>
      <p:sp>
        <p:nvSpPr>
          <p:cNvPr id="4" name="TextBox 3"/>
          <p:cNvSpPr txBox="1"/>
          <p:nvPr/>
        </p:nvSpPr>
        <p:spPr>
          <a:xfrm>
            <a:off x="1988491" y="5931946"/>
            <a:ext cx="6698309" cy="369332"/>
          </a:xfrm>
          <a:prstGeom prst="rect">
            <a:avLst/>
          </a:prstGeom>
          <a:noFill/>
        </p:spPr>
        <p:txBody>
          <a:bodyPr wrap="none" rtlCol="0">
            <a:spAutoFit/>
          </a:bodyPr>
          <a:lstStyle/>
          <a:p>
            <a:r>
              <a:rPr lang="en-US" b="1" dirty="0" smtClean="0"/>
              <a:t>Pandora uses this for songs (Music Genome) as does Amazon, Netflix</a:t>
            </a:r>
            <a:endParaRPr lang="en-US" dirty="0"/>
          </a:p>
        </p:txBody>
      </p:sp>
    </p:spTree>
    <p:extLst>
      <p:ext uri="{BB962C8B-B14F-4D97-AF65-F5344CB8AC3E}">
        <p14:creationId xmlns:p14="http://schemas.microsoft.com/office/powerpoint/2010/main" val="20944938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344"/>
            <a:ext cx="8229600" cy="900056"/>
          </a:xfrm>
        </p:spPr>
        <p:txBody>
          <a:bodyPr/>
          <a:lstStyle/>
          <a:p>
            <a:r>
              <a:rPr lang="en-US" b="1" dirty="0" smtClean="0"/>
              <a:t>Do we need “real” spaces?</a:t>
            </a:r>
            <a:endParaRPr lang="en-US" b="1" dirty="0"/>
          </a:p>
        </p:txBody>
      </p:sp>
      <p:sp>
        <p:nvSpPr>
          <p:cNvPr id="3" name="Content Placeholder 2"/>
          <p:cNvSpPr>
            <a:spLocks noGrp="1"/>
          </p:cNvSpPr>
          <p:nvPr>
            <p:ph idx="1"/>
          </p:nvPr>
        </p:nvSpPr>
        <p:spPr>
          <a:xfrm>
            <a:off x="896" y="762000"/>
            <a:ext cx="9066904" cy="5638800"/>
          </a:xfrm>
        </p:spPr>
        <p:txBody>
          <a:bodyPr>
            <a:normAutofit fontScale="85000" lnSpcReduction="20000"/>
          </a:bodyPr>
          <a:lstStyle/>
          <a:p>
            <a:r>
              <a:rPr lang="en-US" dirty="0" smtClean="0"/>
              <a:t>Much of (</a:t>
            </a:r>
            <a:r>
              <a:rPr lang="en-US" dirty="0" err="1" smtClean="0"/>
              <a:t>eCommerce</a:t>
            </a:r>
            <a:r>
              <a:rPr lang="en-US" dirty="0" smtClean="0"/>
              <a:t>/</a:t>
            </a:r>
            <a:r>
              <a:rPr lang="en-US" dirty="0" err="1" smtClean="0"/>
              <a:t>LifeStyle</a:t>
            </a:r>
            <a:r>
              <a:rPr lang="en-US" dirty="0" smtClean="0"/>
              <a:t>) Informatics involves “points” </a:t>
            </a:r>
          </a:p>
          <a:p>
            <a:pPr lvl="1"/>
            <a:r>
              <a:rPr lang="en-US" dirty="0" smtClean="0"/>
              <a:t>Events in LHC analysis</a:t>
            </a:r>
          </a:p>
          <a:p>
            <a:pPr lvl="1"/>
            <a:r>
              <a:rPr lang="en-US" dirty="0" smtClean="0"/>
              <a:t>Users (people) or items (books, jobs, music, other people) </a:t>
            </a:r>
          </a:p>
          <a:p>
            <a:r>
              <a:rPr lang="en-US" dirty="0" smtClean="0"/>
              <a:t>These points can be thought of being in a “space” or “bag”</a:t>
            </a:r>
          </a:p>
          <a:p>
            <a:pPr lvl="1"/>
            <a:r>
              <a:rPr lang="en-US" dirty="0" smtClean="0"/>
              <a:t>Set of all books</a:t>
            </a:r>
          </a:p>
          <a:p>
            <a:pPr lvl="1"/>
            <a:r>
              <a:rPr lang="en-US" dirty="0" smtClean="0"/>
              <a:t>Set of all physics reactions</a:t>
            </a:r>
          </a:p>
          <a:p>
            <a:pPr lvl="1"/>
            <a:r>
              <a:rPr lang="en-US" dirty="0" smtClean="0"/>
              <a:t>Set of all Internet users</a:t>
            </a:r>
          </a:p>
          <a:p>
            <a:r>
              <a:rPr lang="en-US" dirty="0" smtClean="0"/>
              <a:t>However as in recommender systems where a given user only rates some items, we don’t know “full position”</a:t>
            </a:r>
          </a:p>
          <a:p>
            <a:r>
              <a:rPr lang="en-US" dirty="0" smtClean="0"/>
              <a:t>However we can nearly always define a useful </a:t>
            </a:r>
            <a:r>
              <a:rPr lang="en-US" b="1" dirty="0" smtClean="0"/>
              <a:t>distance d(</a:t>
            </a:r>
            <a:r>
              <a:rPr lang="en-US" b="1" dirty="0" err="1" smtClean="0"/>
              <a:t>a,b</a:t>
            </a:r>
            <a:r>
              <a:rPr lang="en-US" b="1" dirty="0" smtClean="0"/>
              <a:t>) </a:t>
            </a:r>
            <a:r>
              <a:rPr lang="en-US" dirty="0" smtClean="0"/>
              <a:t>between points</a:t>
            </a:r>
          </a:p>
          <a:p>
            <a:r>
              <a:rPr lang="en-US" dirty="0" smtClean="0"/>
              <a:t>Always </a:t>
            </a:r>
            <a:r>
              <a:rPr lang="en-US" b="1" dirty="0" smtClean="0"/>
              <a:t>d(</a:t>
            </a:r>
            <a:r>
              <a:rPr lang="en-US" b="1" dirty="0" err="1" smtClean="0"/>
              <a:t>a,b</a:t>
            </a:r>
            <a:r>
              <a:rPr lang="en-US" b="1" dirty="0" smtClean="0"/>
              <a:t>) &gt;= 0</a:t>
            </a:r>
          </a:p>
          <a:p>
            <a:r>
              <a:rPr lang="en-US" dirty="0" smtClean="0"/>
              <a:t>Usually </a:t>
            </a:r>
            <a:r>
              <a:rPr lang="en-US" b="1" dirty="0" smtClean="0"/>
              <a:t>d(</a:t>
            </a:r>
            <a:r>
              <a:rPr lang="en-US" b="1" dirty="0" err="1" smtClean="0"/>
              <a:t>a,b</a:t>
            </a:r>
            <a:r>
              <a:rPr lang="en-US" b="1" dirty="0" smtClean="0"/>
              <a:t>) = d(</a:t>
            </a:r>
            <a:r>
              <a:rPr lang="en-US" b="1" dirty="0" err="1" smtClean="0"/>
              <a:t>b,a</a:t>
            </a:r>
            <a:r>
              <a:rPr lang="en-US" b="1" dirty="0" smtClean="0"/>
              <a:t>)</a:t>
            </a:r>
          </a:p>
          <a:p>
            <a:r>
              <a:rPr lang="en-US" dirty="0" smtClean="0"/>
              <a:t>Rarely d(</a:t>
            </a:r>
            <a:r>
              <a:rPr lang="en-US" dirty="0" err="1" smtClean="0"/>
              <a:t>a,b</a:t>
            </a:r>
            <a:r>
              <a:rPr lang="en-US" dirty="0" smtClean="0"/>
              <a:t>) + d(</a:t>
            </a:r>
            <a:r>
              <a:rPr lang="en-US" dirty="0" err="1" smtClean="0"/>
              <a:t>b,c</a:t>
            </a:r>
            <a:r>
              <a:rPr lang="en-US" dirty="0" smtClean="0"/>
              <a:t>) &gt;= d(</a:t>
            </a:r>
            <a:r>
              <a:rPr lang="en-US" dirty="0" err="1" smtClean="0"/>
              <a:t>a,c</a:t>
            </a:r>
            <a:r>
              <a:rPr lang="en-US" dirty="0" smtClean="0"/>
              <a:t>) </a:t>
            </a:r>
            <a:r>
              <a:rPr lang="en-US" b="1" dirty="0" smtClean="0"/>
              <a:t>Triangle Inequality</a:t>
            </a:r>
          </a:p>
          <a:p>
            <a:endParaRPr lang="en-US" dirty="0"/>
          </a:p>
        </p:txBody>
      </p:sp>
    </p:spTree>
    <p:extLst>
      <p:ext uri="{BB962C8B-B14F-4D97-AF65-F5344CB8AC3E}">
        <p14:creationId xmlns:p14="http://schemas.microsoft.com/office/powerpoint/2010/main" val="2337963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38100"/>
            <a:ext cx="8229600" cy="1028700"/>
          </a:xfrm>
        </p:spPr>
        <p:txBody>
          <a:bodyPr/>
          <a:lstStyle/>
          <a:p>
            <a:r>
              <a:rPr lang="en-US" b="1" dirty="0" smtClean="0"/>
              <a:t>Using Distances</a:t>
            </a:r>
            <a:endParaRPr lang="en-US" b="1" dirty="0"/>
          </a:p>
        </p:txBody>
      </p:sp>
      <p:sp>
        <p:nvSpPr>
          <p:cNvPr id="3" name="Content Placeholder 2"/>
          <p:cNvSpPr>
            <a:spLocks noGrp="1"/>
          </p:cNvSpPr>
          <p:nvPr>
            <p:ph idx="1"/>
          </p:nvPr>
        </p:nvSpPr>
        <p:spPr>
          <a:xfrm>
            <a:off x="0" y="1079500"/>
            <a:ext cx="9144000" cy="5473700"/>
          </a:xfrm>
        </p:spPr>
        <p:txBody>
          <a:bodyPr>
            <a:normAutofit lnSpcReduction="10000"/>
          </a:bodyPr>
          <a:lstStyle/>
          <a:p>
            <a:r>
              <a:rPr lang="en-US" dirty="0" smtClean="0"/>
              <a:t>The simplest way to use distances is “</a:t>
            </a:r>
            <a:r>
              <a:rPr lang="en-US" b="1" dirty="0" smtClean="0"/>
              <a:t>nearest neighbor algorithms</a:t>
            </a:r>
            <a:r>
              <a:rPr lang="en-US" dirty="0" smtClean="0"/>
              <a:t>” – given one point, find a set of points near it – cut off by number of identified nearby points and/or distance to initial point</a:t>
            </a:r>
          </a:p>
          <a:p>
            <a:pPr lvl="1"/>
            <a:r>
              <a:rPr lang="en-US" dirty="0" smtClean="0"/>
              <a:t>Here point is either user or item</a:t>
            </a:r>
          </a:p>
          <a:p>
            <a:r>
              <a:rPr lang="en-US" dirty="0" smtClean="0"/>
              <a:t>Another approach is divide space into regions (topics, latent factors) consisting of nearby points</a:t>
            </a:r>
          </a:p>
          <a:p>
            <a:pPr lvl="1"/>
            <a:r>
              <a:rPr lang="en-US" dirty="0" smtClean="0"/>
              <a:t>This is</a:t>
            </a:r>
            <a:r>
              <a:rPr lang="en-US" b="1" dirty="0" smtClean="0"/>
              <a:t> clustering </a:t>
            </a:r>
          </a:p>
          <a:p>
            <a:pPr lvl="1"/>
            <a:r>
              <a:rPr lang="en-US" dirty="0" smtClean="0"/>
              <a:t>Also other algorithms like </a:t>
            </a:r>
            <a:r>
              <a:rPr lang="en-US" b="1" dirty="0" smtClean="0"/>
              <a:t>Gaussian mixture models </a:t>
            </a:r>
            <a:r>
              <a:rPr lang="en-US" dirty="0" smtClean="0"/>
              <a:t>or </a:t>
            </a:r>
            <a:r>
              <a:rPr lang="en-US" b="1" dirty="0" smtClean="0"/>
              <a:t>Latent Semantic Analysis </a:t>
            </a:r>
            <a:r>
              <a:rPr lang="en-US" dirty="0" smtClean="0"/>
              <a:t>or </a:t>
            </a:r>
            <a:r>
              <a:rPr lang="en-US" b="1" dirty="0" smtClean="0"/>
              <a:t>Latent Dirichlet Allocation </a:t>
            </a:r>
            <a:r>
              <a:rPr lang="en-US" dirty="0" smtClean="0"/>
              <a:t>which use a more sophisticated model </a:t>
            </a:r>
            <a:endParaRPr lang="en-US" dirty="0"/>
          </a:p>
        </p:txBody>
      </p:sp>
    </p:spTree>
    <p:extLst>
      <p:ext uri="{BB962C8B-B14F-4D97-AF65-F5344CB8AC3E}">
        <p14:creationId xmlns:p14="http://schemas.microsoft.com/office/powerpoint/2010/main" val="23643295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Web Search</a:t>
            </a:r>
            <a:br>
              <a:rPr lang="en-US" dirty="0" smtClean="0"/>
            </a:br>
            <a:r>
              <a:rPr lang="en-US" dirty="0" smtClean="0"/>
              <a:t>Information Retrieval</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74</a:t>
            </a:fld>
            <a:endParaRPr lang="en-US"/>
          </a:p>
        </p:txBody>
      </p:sp>
    </p:spTree>
    <p:extLst>
      <p:ext uri="{BB962C8B-B14F-4D97-AF65-F5344CB8AC3E}">
        <p14:creationId xmlns:p14="http://schemas.microsoft.com/office/powerpoint/2010/main" val="14034656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smtClean="0"/>
              <a:t>“Web Data Analytics”</a:t>
            </a:r>
            <a:endParaRPr lang="en-US" b="1" dirty="0"/>
          </a:p>
        </p:txBody>
      </p:sp>
      <p:sp>
        <p:nvSpPr>
          <p:cNvPr id="3" name="Content Placeholder 2"/>
          <p:cNvSpPr>
            <a:spLocks noGrp="1"/>
          </p:cNvSpPr>
          <p:nvPr>
            <p:ph idx="1"/>
          </p:nvPr>
        </p:nvSpPr>
        <p:spPr>
          <a:xfrm>
            <a:off x="76200" y="762000"/>
            <a:ext cx="8991600" cy="6096000"/>
          </a:xfrm>
        </p:spPr>
        <p:txBody>
          <a:bodyPr>
            <a:normAutofit fontScale="92500" lnSpcReduction="10000"/>
          </a:bodyPr>
          <a:lstStyle/>
          <a:p>
            <a:r>
              <a:rPr lang="en-US" dirty="0" smtClean="0"/>
              <a:t>Get the digital data (from  web or from scanning)</a:t>
            </a:r>
          </a:p>
          <a:p>
            <a:pPr lvl="1">
              <a:buFont typeface="Arial" panose="020B0604020202020204" pitchFamily="34" charset="0"/>
              <a:buChar char="•"/>
            </a:pPr>
            <a:r>
              <a:rPr lang="en-US" dirty="0" smtClean="0"/>
              <a:t>Need to crawl web (? Solved “engineering” problem)</a:t>
            </a:r>
          </a:p>
          <a:p>
            <a:r>
              <a:rPr lang="en-US" dirty="0" smtClean="0"/>
              <a:t>Preprocess data to get searchable things (words positions)</a:t>
            </a:r>
          </a:p>
          <a:p>
            <a:r>
              <a:rPr lang="en-US" dirty="0" smtClean="0"/>
              <a:t>Form </a:t>
            </a:r>
            <a:r>
              <a:rPr lang="en-US" b="1" dirty="0" smtClean="0"/>
              <a:t>Inverted Index </a:t>
            </a:r>
            <a:r>
              <a:rPr lang="en-US" dirty="0" smtClean="0"/>
              <a:t>mapping words to documents</a:t>
            </a:r>
          </a:p>
          <a:p>
            <a:r>
              <a:rPr lang="en-US" dirty="0" smtClean="0"/>
              <a:t>Typically use </a:t>
            </a:r>
            <a:r>
              <a:rPr lang="en-US" b="1" dirty="0" smtClean="0"/>
              <a:t>TF-IDF</a:t>
            </a:r>
            <a:r>
              <a:rPr lang="en-US" dirty="0" smtClean="0"/>
              <a:t> (term frequency, Inverse Document frequency) to quantify importance of word match</a:t>
            </a:r>
          </a:p>
          <a:p>
            <a:r>
              <a:rPr lang="en-US" dirty="0" smtClean="0"/>
              <a:t>Rank relevance of documents: </a:t>
            </a:r>
            <a:r>
              <a:rPr lang="en-US" b="1" dirty="0" smtClean="0"/>
              <a:t>PageRank</a:t>
            </a:r>
          </a:p>
          <a:p>
            <a:r>
              <a:rPr lang="en-US" dirty="0" smtClean="0"/>
              <a:t>Lots of technology for advertising, “reverse engineering” “preventing reverse engineering”</a:t>
            </a:r>
          </a:p>
          <a:p>
            <a:r>
              <a:rPr lang="en-US" dirty="0" smtClean="0"/>
              <a:t>Clustering of documents into topics (as in Google News)</a:t>
            </a:r>
          </a:p>
        </p:txBody>
      </p:sp>
    </p:spTree>
    <p:extLst>
      <p:ext uri="{BB962C8B-B14F-4D97-AF65-F5344CB8AC3E}">
        <p14:creationId xmlns:p14="http://schemas.microsoft.com/office/powerpoint/2010/main" val="32308820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PageRank-hi-r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274317"/>
            <a:ext cx="9144000" cy="65836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74170" y="6396335"/>
            <a:ext cx="4944430" cy="461665"/>
          </a:xfrm>
          <a:prstGeom prst="rect">
            <a:avLst/>
          </a:prstGeom>
          <a:noFill/>
        </p:spPr>
        <p:txBody>
          <a:bodyPr wrap="none" rtlCol="0">
            <a:spAutoFit/>
          </a:bodyPr>
          <a:lstStyle/>
          <a:p>
            <a:r>
              <a:rPr lang="en-US" sz="2400" b="1" dirty="0" smtClean="0">
                <a:solidFill>
                  <a:prstClr val="black"/>
                </a:solidFill>
              </a:rPr>
              <a:t>Size of face proportional to PageRank</a:t>
            </a:r>
            <a:endParaRPr lang="en-US" sz="2400" b="1" dirty="0">
              <a:solidFill>
                <a:prstClr val="black"/>
              </a:solidFill>
            </a:endParaRPr>
          </a:p>
        </p:txBody>
      </p:sp>
    </p:spTree>
    <p:extLst>
      <p:ext uri="{BB962C8B-B14F-4D97-AF65-F5344CB8AC3E}">
        <p14:creationId xmlns:p14="http://schemas.microsoft.com/office/powerpoint/2010/main" val="55211208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smtClean="0"/>
              <a:t>Modern Recommendation Systems (from Yahoo)</a:t>
            </a:r>
          </a:p>
        </p:txBody>
      </p:sp>
      <p:sp>
        <p:nvSpPr>
          <p:cNvPr id="7171" name="Rectangle 3"/>
          <p:cNvSpPr>
            <a:spLocks noGrp="1" noChangeArrowheads="1"/>
          </p:cNvSpPr>
          <p:nvPr>
            <p:ph type="body" idx="1"/>
          </p:nvPr>
        </p:nvSpPr>
        <p:spPr/>
        <p:txBody>
          <a:bodyPr/>
          <a:lstStyle/>
          <a:p>
            <a:r>
              <a:rPr lang="en-US" dirty="0" smtClean="0"/>
              <a:t>Goal (Function to Optimize – Long Term dollars)</a:t>
            </a:r>
          </a:p>
          <a:p>
            <a:pPr lvl="1"/>
            <a:r>
              <a:rPr lang="en-US" dirty="0" smtClean="0"/>
              <a:t>Serve the right item to a user in a given context to optimize long-term business objectives</a:t>
            </a:r>
          </a:p>
          <a:p>
            <a:r>
              <a:rPr lang="en-US" dirty="0" smtClean="0"/>
              <a:t>A scientific discipline that involves</a:t>
            </a:r>
          </a:p>
          <a:p>
            <a:pPr lvl="1"/>
            <a:r>
              <a:rPr lang="en-US" dirty="0" smtClean="0"/>
              <a:t>Large scale Machine Learning &amp; Statistics</a:t>
            </a:r>
          </a:p>
          <a:p>
            <a:pPr lvl="2">
              <a:spcBef>
                <a:spcPct val="0"/>
              </a:spcBef>
            </a:pPr>
            <a:r>
              <a:rPr lang="en-US" sz="1800" dirty="0" smtClean="0"/>
              <a:t>Offline Models (capture global &amp; stable characteristics)</a:t>
            </a:r>
          </a:p>
          <a:p>
            <a:pPr lvl="2">
              <a:spcBef>
                <a:spcPct val="0"/>
              </a:spcBef>
            </a:pPr>
            <a:r>
              <a:rPr lang="en-US" sz="1800" dirty="0" smtClean="0"/>
              <a:t>Online Models (incorporates dynamic components)</a:t>
            </a:r>
          </a:p>
          <a:p>
            <a:pPr lvl="2"/>
            <a:r>
              <a:rPr lang="en-US" sz="1800" dirty="0" smtClean="0"/>
              <a:t>Explore/Exploit (active and adaptive experimentation)</a:t>
            </a:r>
          </a:p>
          <a:p>
            <a:pPr lvl="1"/>
            <a:r>
              <a:rPr lang="en-US" dirty="0" smtClean="0"/>
              <a:t>Multi-Objective Optimization </a:t>
            </a:r>
          </a:p>
          <a:p>
            <a:pPr lvl="2"/>
            <a:r>
              <a:rPr lang="en-US" sz="1800" dirty="0" smtClean="0"/>
              <a:t>Click-rates (CTR), Engagement, advertising revenue, diversity, </a:t>
            </a:r>
            <a:r>
              <a:rPr lang="en-US" sz="1800" dirty="0" err="1" smtClean="0"/>
              <a:t>etc</a:t>
            </a:r>
            <a:endParaRPr lang="en-US" sz="1800" dirty="0" smtClean="0"/>
          </a:p>
          <a:p>
            <a:pPr lvl="1"/>
            <a:r>
              <a:rPr lang="en-US" dirty="0" smtClean="0"/>
              <a:t>Inferring user interest</a:t>
            </a:r>
          </a:p>
          <a:p>
            <a:pPr lvl="2"/>
            <a:r>
              <a:rPr lang="en-US" sz="1800" dirty="0" smtClean="0"/>
              <a:t>Constructing User Profiles</a:t>
            </a:r>
          </a:p>
          <a:p>
            <a:pPr lvl="1"/>
            <a:r>
              <a:rPr lang="en-US" dirty="0" smtClean="0"/>
              <a:t>Natural Language Processing to understand content</a:t>
            </a:r>
          </a:p>
          <a:p>
            <a:pPr lvl="2"/>
            <a:r>
              <a:rPr lang="en-US" sz="1800" dirty="0" smtClean="0"/>
              <a:t>Topics, “</a:t>
            </a:r>
            <a:r>
              <a:rPr lang="en-US" sz="1800" dirty="0" err="1" smtClean="0"/>
              <a:t>aboutness</a:t>
            </a:r>
            <a:r>
              <a:rPr lang="en-US" sz="1800" dirty="0" smtClean="0"/>
              <a:t>”, entities, follow-up of something, breaking news,…</a:t>
            </a:r>
          </a:p>
          <a:p>
            <a:pPr lvl="2">
              <a:buFontTx/>
              <a:buNone/>
            </a:pPr>
            <a:endParaRPr lang="en-US" sz="1800" dirty="0" smtClean="0"/>
          </a:p>
        </p:txBody>
      </p:sp>
      <p:sp>
        <p:nvSpPr>
          <p:cNvPr id="4" name="Rectangle 3"/>
          <p:cNvSpPr/>
          <p:nvPr/>
        </p:nvSpPr>
        <p:spPr>
          <a:xfrm>
            <a:off x="4267200" y="6542089"/>
            <a:ext cx="4572000" cy="307777"/>
          </a:xfrm>
          <a:prstGeom prst="rect">
            <a:avLst/>
          </a:prstGeom>
        </p:spPr>
        <p:txBody>
          <a:bodyPr>
            <a:spAutoFit/>
          </a:bodyPr>
          <a:lstStyle/>
          <a:p>
            <a:r>
              <a:rPr lang="en-US" sz="1400" dirty="0">
                <a:solidFill>
                  <a:srgbClr val="000000"/>
                </a:solidFill>
              </a:rPr>
              <a:t>http://pages.cs.wisc.edu/~beechung/icml11-tutorial/</a:t>
            </a:r>
          </a:p>
        </p:txBody>
      </p:sp>
    </p:spTree>
    <p:extLst>
      <p:ext uri="{BB962C8B-B14F-4D97-AF65-F5344CB8AC3E}">
        <p14:creationId xmlns:p14="http://schemas.microsoft.com/office/powerpoint/2010/main" val="397027550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en-US" smtClean="0"/>
          </a:p>
        </p:txBody>
      </p:sp>
      <p:sp>
        <p:nvSpPr>
          <p:cNvPr id="9219" name="Rectangle 3"/>
          <p:cNvSpPr>
            <a:spLocks noGrp="1" noChangeArrowheads="1"/>
          </p:cNvSpPr>
          <p:nvPr>
            <p:ph type="body" idx="1"/>
          </p:nvPr>
        </p:nvSpPr>
        <p:spPr/>
        <p:txBody>
          <a:bodyPr/>
          <a:lstStyle/>
          <a:p>
            <a:endParaRPr lang="en-US" smtClean="0"/>
          </a:p>
        </p:txBody>
      </p:sp>
      <p:pic>
        <p:nvPicPr>
          <p:cNvPr id="9220" name="Picture 11" descr="Y-F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17500"/>
            <a:ext cx="7793038" cy="622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0"/>
          <p:cNvGrpSpPr>
            <a:grpSpLocks/>
          </p:cNvGrpSpPr>
          <p:nvPr/>
        </p:nvGrpSpPr>
        <p:grpSpPr bwMode="auto">
          <a:xfrm>
            <a:off x="715963" y="1262063"/>
            <a:ext cx="8169275" cy="5321300"/>
            <a:chOff x="451" y="795"/>
            <a:chExt cx="5146" cy="3352"/>
          </a:xfrm>
        </p:grpSpPr>
        <p:sp>
          <p:nvSpPr>
            <p:cNvPr id="9227" name="Rectangle 16"/>
            <p:cNvSpPr>
              <a:spLocks noChangeArrowheads="1"/>
            </p:cNvSpPr>
            <p:nvPr/>
          </p:nvSpPr>
          <p:spPr bwMode="auto">
            <a:xfrm>
              <a:off x="451" y="795"/>
              <a:ext cx="972" cy="3352"/>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eaLnBrk="0" fontAlgn="base" hangingPunct="0">
                <a:spcBef>
                  <a:spcPct val="0"/>
                </a:spcBef>
                <a:spcAft>
                  <a:spcPct val="0"/>
                </a:spcAft>
                <a:buFontTx/>
                <a:buChar char="•"/>
              </a:pPr>
              <a:endParaRPr lang="en-US" sz="1200" smtClean="0">
                <a:solidFill>
                  <a:srgbClr val="000000"/>
                </a:solidFill>
              </a:endParaRPr>
            </a:p>
          </p:txBody>
        </p:sp>
        <p:sp>
          <p:nvSpPr>
            <p:cNvPr id="9228" name="Rectangle 18"/>
            <p:cNvSpPr>
              <a:spLocks noChangeArrowheads="1"/>
            </p:cNvSpPr>
            <p:nvPr/>
          </p:nvSpPr>
          <p:spPr bwMode="auto">
            <a:xfrm>
              <a:off x="3475" y="797"/>
              <a:ext cx="1777" cy="73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eaLnBrk="0" fontAlgn="base" hangingPunct="0">
                <a:spcBef>
                  <a:spcPct val="0"/>
                </a:spcBef>
                <a:spcAft>
                  <a:spcPct val="0"/>
                </a:spcAft>
                <a:buFontTx/>
                <a:buChar char="•"/>
              </a:pPr>
              <a:endParaRPr lang="en-US" sz="1200" smtClean="0">
                <a:solidFill>
                  <a:srgbClr val="000000"/>
                </a:solidFill>
              </a:endParaRPr>
            </a:p>
          </p:txBody>
        </p:sp>
        <p:sp>
          <p:nvSpPr>
            <p:cNvPr id="9229" name="Text Box 21"/>
            <p:cNvSpPr txBox="1">
              <a:spLocks noChangeArrowheads="1"/>
            </p:cNvSpPr>
            <p:nvPr/>
          </p:nvSpPr>
          <p:spPr bwMode="auto">
            <a:xfrm>
              <a:off x="1463" y="3719"/>
              <a:ext cx="1949" cy="40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82880" tIns="182880" rIns="182880" bIns="18288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buChar char="•"/>
                <a:defRPr sz="1200">
                  <a:solidFill>
                    <a:schemeClr val="tx1"/>
                  </a:solidFill>
                  <a:latin typeface="Arial" charset="0"/>
                </a:defRPr>
              </a:lvl6pPr>
              <a:lvl7pPr marL="2971800" indent="-228600" eaLnBrk="0" fontAlgn="base" hangingPunct="0">
                <a:spcBef>
                  <a:spcPct val="0"/>
                </a:spcBef>
                <a:spcAft>
                  <a:spcPct val="0"/>
                </a:spcAft>
                <a:buChar char="•"/>
                <a:defRPr sz="1200">
                  <a:solidFill>
                    <a:schemeClr val="tx1"/>
                  </a:solidFill>
                  <a:latin typeface="Arial" charset="0"/>
                </a:defRPr>
              </a:lvl7pPr>
              <a:lvl8pPr marL="3429000" indent="-228600" eaLnBrk="0" fontAlgn="base" hangingPunct="0">
                <a:spcBef>
                  <a:spcPct val="0"/>
                </a:spcBef>
                <a:spcAft>
                  <a:spcPct val="0"/>
                </a:spcAft>
                <a:buChar char="•"/>
                <a:defRPr sz="1200">
                  <a:solidFill>
                    <a:schemeClr val="tx1"/>
                  </a:solidFill>
                  <a:latin typeface="Arial" charset="0"/>
                </a:defRPr>
              </a:lvl8pPr>
              <a:lvl9pPr marL="3886200" indent="-228600" eaLnBrk="0" fontAlgn="base" hangingPunct="0">
                <a:spcBef>
                  <a:spcPct val="0"/>
                </a:spcBef>
                <a:spcAft>
                  <a:spcPct val="0"/>
                </a:spcAft>
                <a:buChar char="•"/>
                <a:defRPr sz="1200">
                  <a:solidFill>
                    <a:schemeClr val="tx1"/>
                  </a:solidFill>
                  <a:latin typeface="Arial" charset="0"/>
                </a:defRPr>
              </a:lvl9pPr>
            </a:lstStyle>
            <a:p>
              <a:pPr eaLnBrk="0" fontAlgn="base" hangingPunct="0">
                <a:spcBef>
                  <a:spcPct val="0"/>
                </a:spcBef>
                <a:spcAft>
                  <a:spcPct val="0"/>
                </a:spcAft>
              </a:pPr>
              <a:r>
                <a:rPr lang="en-US" sz="1800" dirty="0" smtClean="0">
                  <a:solidFill>
                    <a:srgbClr val="000000"/>
                  </a:solidFill>
                </a:rPr>
                <a:t>Recommend applications</a:t>
              </a:r>
            </a:p>
          </p:txBody>
        </p:sp>
        <p:sp>
          <p:nvSpPr>
            <p:cNvPr id="9230" name="Text Box 23"/>
            <p:cNvSpPr txBox="1">
              <a:spLocks noChangeArrowheads="1"/>
            </p:cNvSpPr>
            <p:nvPr/>
          </p:nvSpPr>
          <p:spPr bwMode="auto">
            <a:xfrm>
              <a:off x="3530" y="1580"/>
              <a:ext cx="2067" cy="749"/>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82880" tIns="182880" rIns="182880" bIns="18288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buChar char="•"/>
                <a:defRPr sz="1200">
                  <a:solidFill>
                    <a:schemeClr val="tx1"/>
                  </a:solidFill>
                  <a:latin typeface="Arial" charset="0"/>
                </a:defRPr>
              </a:lvl6pPr>
              <a:lvl7pPr marL="2971800" indent="-228600" eaLnBrk="0" fontAlgn="base" hangingPunct="0">
                <a:spcBef>
                  <a:spcPct val="0"/>
                </a:spcBef>
                <a:spcAft>
                  <a:spcPct val="0"/>
                </a:spcAft>
                <a:buChar char="•"/>
                <a:defRPr sz="1200">
                  <a:solidFill>
                    <a:schemeClr val="tx1"/>
                  </a:solidFill>
                  <a:latin typeface="Arial" charset="0"/>
                </a:defRPr>
              </a:lvl7pPr>
              <a:lvl8pPr marL="3429000" indent="-228600" eaLnBrk="0" fontAlgn="base" hangingPunct="0">
                <a:spcBef>
                  <a:spcPct val="0"/>
                </a:spcBef>
                <a:spcAft>
                  <a:spcPct val="0"/>
                </a:spcAft>
                <a:buChar char="•"/>
                <a:defRPr sz="1200">
                  <a:solidFill>
                    <a:schemeClr val="tx1"/>
                  </a:solidFill>
                  <a:latin typeface="Arial" charset="0"/>
                </a:defRPr>
              </a:lvl8pPr>
              <a:lvl9pPr marL="3886200" indent="-228600" eaLnBrk="0" fontAlgn="base" hangingPunct="0">
                <a:spcBef>
                  <a:spcPct val="0"/>
                </a:spcBef>
                <a:spcAft>
                  <a:spcPct val="0"/>
                </a:spcAft>
                <a:buChar char="•"/>
                <a:defRPr sz="1200">
                  <a:solidFill>
                    <a:schemeClr val="tx1"/>
                  </a:solidFill>
                  <a:latin typeface="Arial" charset="0"/>
                </a:defRPr>
              </a:lvl9pPr>
            </a:lstStyle>
            <a:p>
              <a:pPr eaLnBrk="0" fontAlgn="base" hangingPunct="0">
                <a:spcBef>
                  <a:spcPct val="0"/>
                </a:spcBef>
                <a:spcAft>
                  <a:spcPct val="0"/>
                </a:spcAft>
              </a:pPr>
              <a:r>
                <a:rPr lang="en-US" sz="1800" smtClean="0">
                  <a:solidFill>
                    <a:srgbClr val="000000"/>
                  </a:solidFill>
                </a:rPr>
                <a:t>Recommend search queries</a:t>
              </a:r>
            </a:p>
            <a:p>
              <a:pPr eaLnBrk="0" fontAlgn="base" hangingPunct="0">
                <a:spcBef>
                  <a:spcPct val="0"/>
                </a:spcBef>
                <a:spcAft>
                  <a:spcPct val="0"/>
                </a:spcAft>
              </a:pPr>
              <a:endParaRPr lang="en-US" sz="1800" smtClean="0">
                <a:solidFill>
                  <a:srgbClr val="000000"/>
                </a:solidFill>
              </a:endParaRPr>
            </a:p>
            <a:p>
              <a:pPr eaLnBrk="0" fontAlgn="base" hangingPunct="0">
                <a:spcBef>
                  <a:spcPct val="0"/>
                </a:spcBef>
                <a:spcAft>
                  <a:spcPct val="0"/>
                </a:spcAft>
              </a:pPr>
              <a:endParaRPr lang="en-US" sz="1800" smtClean="0">
                <a:solidFill>
                  <a:srgbClr val="000000"/>
                </a:solidFill>
              </a:endParaRPr>
            </a:p>
          </p:txBody>
        </p:sp>
        <p:sp>
          <p:nvSpPr>
            <p:cNvPr id="9231" name="Line 24"/>
            <p:cNvSpPr>
              <a:spLocks noChangeShapeType="1"/>
            </p:cNvSpPr>
            <p:nvPr/>
          </p:nvSpPr>
          <p:spPr bwMode="auto">
            <a:xfrm flipH="1" flipV="1">
              <a:off x="4281" y="1428"/>
              <a:ext cx="0" cy="2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buFontTx/>
                <a:buChar char="•"/>
              </a:pPr>
              <a:endParaRPr lang="en-US" sz="1200" smtClean="0">
                <a:solidFill>
                  <a:srgbClr val="000000"/>
                </a:solidFill>
              </a:endParaRPr>
            </a:p>
          </p:txBody>
        </p:sp>
        <p:sp>
          <p:nvSpPr>
            <p:cNvPr id="9232" name="Rectangle 27"/>
            <p:cNvSpPr>
              <a:spLocks noChangeArrowheads="1"/>
            </p:cNvSpPr>
            <p:nvPr/>
          </p:nvSpPr>
          <p:spPr bwMode="auto">
            <a:xfrm>
              <a:off x="1427" y="2720"/>
              <a:ext cx="2041" cy="102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eaLnBrk="0" fontAlgn="base" hangingPunct="0">
                <a:spcBef>
                  <a:spcPct val="0"/>
                </a:spcBef>
                <a:spcAft>
                  <a:spcPct val="0"/>
                </a:spcAft>
                <a:buFontTx/>
                <a:buChar char="•"/>
              </a:pPr>
              <a:endParaRPr lang="en-US" sz="1200" smtClean="0">
                <a:solidFill>
                  <a:srgbClr val="000000"/>
                </a:solidFill>
              </a:endParaRPr>
            </a:p>
          </p:txBody>
        </p:sp>
        <p:sp>
          <p:nvSpPr>
            <p:cNvPr id="9233" name="Line 22"/>
            <p:cNvSpPr>
              <a:spLocks noChangeShapeType="1"/>
            </p:cNvSpPr>
            <p:nvPr/>
          </p:nvSpPr>
          <p:spPr bwMode="auto">
            <a:xfrm flipH="1" flipV="1">
              <a:off x="1221" y="3219"/>
              <a:ext cx="368" cy="58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buFontTx/>
                <a:buChar char="•"/>
              </a:pPr>
              <a:endParaRPr lang="en-US" sz="1200" smtClean="0">
                <a:solidFill>
                  <a:srgbClr val="000000"/>
                </a:solidFill>
              </a:endParaRPr>
            </a:p>
          </p:txBody>
        </p:sp>
        <p:sp>
          <p:nvSpPr>
            <p:cNvPr id="9234" name="Text Box 28"/>
            <p:cNvSpPr txBox="1">
              <a:spLocks noChangeArrowheads="1"/>
            </p:cNvSpPr>
            <p:nvPr/>
          </p:nvSpPr>
          <p:spPr bwMode="auto">
            <a:xfrm>
              <a:off x="3510" y="3718"/>
              <a:ext cx="1949" cy="40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82880" tIns="182880" rIns="182880" bIns="18288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buChar char="•"/>
                <a:defRPr sz="1200">
                  <a:solidFill>
                    <a:schemeClr val="tx1"/>
                  </a:solidFill>
                  <a:latin typeface="Arial" charset="0"/>
                </a:defRPr>
              </a:lvl6pPr>
              <a:lvl7pPr marL="2971800" indent="-228600" eaLnBrk="0" fontAlgn="base" hangingPunct="0">
                <a:spcBef>
                  <a:spcPct val="0"/>
                </a:spcBef>
                <a:spcAft>
                  <a:spcPct val="0"/>
                </a:spcAft>
                <a:buChar char="•"/>
                <a:defRPr sz="1200">
                  <a:solidFill>
                    <a:schemeClr val="tx1"/>
                  </a:solidFill>
                  <a:latin typeface="Arial" charset="0"/>
                </a:defRPr>
              </a:lvl7pPr>
              <a:lvl8pPr marL="3429000" indent="-228600" eaLnBrk="0" fontAlgn="base" hangingPunct="0">
                <a:spcBef>
                  <a:spcPct val="0"/>
                </a:spcBef>
                <a:spcAft>
                  <a:spcPct val="0"/>
                </a:spcAft>
                <a:buChar char="•"/>
                <a:defRPr sz="1200">
                  <a:solidFill>
                    <a:schemeClr val="tx1"/>
                  </a:solidFill>
                  <a:latin typeface="Arial" charset="0"/>
                </a:defRPr>
              </a:lvl8pPr>
              <a:lvl9pPr marL="3886200" indent="-228600" eaLnBrk="0" fontAlgn="base" hangingPunct="0">
                <a:spcBef>
                  <a:spcPct val="0"/>
                </a:spcBef>
                <a:spcAft>
                  <a:spcPct val="0"/>
                </a:spcAft>
                <a:buChar char="•"/>
                <a:defRPr sz="1200">
                  <a:solidFill>
                    <a:schemeClr val="tx1"/>
                  </a:solidFill>
                  <a:latin typeface="Arial" charset="0"/>
                </a:defRPr>
              </a:lvl9pPr>
            </a:lstStyle>
            <a:p>
              <a:pPr eaLnBrk="0" fontAlgn="base" hangingPunct="0">
                <a:spcBef>
                  <a:spcPct val="0"/>
                </a:spcBef>
                <a:spcAft>
                  <a:spcPct val="0"/>
                </a:spcAft>
              </a:pPr>
              <a:r>
                <a:rPr lang="en-US" sz="1800" smtClean="0">
                  <a:solidFill>
                    <a:srgbClr val="000000"/>
                  </a:solidFill>
                </a:rPr>
                <a:t>Recommend news article</a:t>
              </a:r>
            </a:p>
          </p:txBody>
        </p:sp>
        <p:sp>
          <p:nvSpPr>
            <p:cNvPr id="9235" name="Line 29"/>
            <p:cNvSpPr>
              <a:spLocks noChangeShapeType="1"/>
            </p:cNvSpPr>
            <p:nvPr/>
          </p:nvSpPr>
          <p:spPr bwMode="auto">
            <a:xfrm flipH="1" flipV="1">
              <a:off x="3288" y="3528"/>
              <a:ext cx="256" cy="34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buFontTx/>
                <a:buChar char="•"/>
              </a:pPr>
              <a:endParaRPr lang="en-US" sz="1200" smtClean="0">
                <a:solidFill>
                  <a:srgbClr val="000000"/>
                </a:solidFill>
              </a:endParaRPr>
            </a:p>
          </p:txBody>
        </p:sp>
      </p:grpSp>
      <p:grpSp>
        <p:nvGrpSpPr>
          <p:cNvPr id="3" name="Group 31"/>
          <p:cNvGrpSpPr>
            <a:grpSpLocks/>
          </p:cNvGrpSpPr>
          <p:nvPr/>
        </p:nvGrpSpPr>
        <p:grpSpPr bwMode="auto">
          <a:xfrm>
            <a:off x="2268538" y="1266825"/>
            <a:ext cx="6665912" cy="4630738"/>
            <a:chOff x="1429" y="798"/>
            <a:chExt cx="4199" cy="2917"/>
          </a:xfrm>
        </p:grpSpPr>
        <p:sp>
          <p:nvSpPr>
            <p:cNvPr id="9224" name="Rectangle 12"/>
            <p:cNvSpPr>
              <a:spLocks noChangeArrowheads="1"/>
            </p:cNvSpPr>
            <p:nvPr/>
          </p:nvSpPr>
          <p:spPr bwMode="auto">
            <a:xfrm>
              <a:off x="1429" y="798"/>
              <a:ext cx="2041" cy="1922"/>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eaLnBrk="0" fontAlgn="base" hangingPunct="0">
                <a:spcBef>
                  <a:spcPct val="0"/>
                </a:spcBef>
                <a:spcAft>
                  <a:spcPct val="0"/>
                </a:spcAft>
                <a:buFontTx/>
                <a:buChar char="•"/>
              </a:pPr>
              <a:endParaRPr lang="en-US" sz="1200" smtClean="0">
                <a:solidFill>
                  <a:srgbClr val="000000"/>
                </a:solidFill>
              </a:endParaRPr>
            </a:p>
          </p:txBody>
        </p:sp>
        <p:sp>
          <p:nvSpPr>
            <p:cNvPr id="9225" name="Line 20"/>
            <p:cNvSpPr>
              <a:spLocks noChangeShapeType="1"/>
            </p:cNvSpPr>
            <p:nvPr/>
          </p:nvSpPr>
          <p:spPr bwMode="auto">
            <a:xfrm flipH="1" flipV="1">
              <a:off x="3303" y="2125"/>
              <a:ext cx="271" cy="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buFontTx/>
                <a:buChar char="•"/>
              </a:pPr>
              <a:endParaRPr lang="en-US" sz="1200" smtClean="0">
                <a:solidFill>
                  <a:srgbClr val="000000"/>
                </a:solidFill>
              </a:endParaRPr>
            </a:p>
          </p:txBody>
        </p:sp>
        <p:sp>
          <p:nvSpPr>
            <p:cNvPr id="9226" name="Text Box 13"/>
            <p:cNvSpPr txBox="1">
              <a:spLocks noChangeArrowheads="1"/>
            </p:cNvSpPr>
            <p:nvPr/>
          </p:nvSpPr>
          <p:spPr bwMode="auto">
            <a:xfrm>
              <a:off x="3525" y="1926"/>
              <a:ext cx="2103" cy="1789"/>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82880" tIns="182880" rIns="182880" bIns="18288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buChar char="•"/>
                <a:defRPr sz="1200">
                  <a:solidFill>
                    <a:schemeClr val="tx1"/>
                  </a:solidFill>
                  <a:latin typeface="Arial" charset="0"/>
                </a:defRPr>
              </a:lvl6pPr>
              <a:lvl7pPr marL="2971800" indent="-228600" eaLnBrk="0" fontAlgn="base" hangingPunct="0">
                <a:spcBef>
                  <a:spcPct val="0"/>
                </a:spcBef>
                <a:spcAft>
                  <a:spcPct val="0"/>
                </a:spcAft>
                <a:buChar char="•"/>
                <a:defRPr sz="1200">
                  <a:solidFill>
                    <a:schemeClr val="tx1"/>
                  </a:solidFill>
                  <a:latin typeface="Arial" charset="0"/>
                </a:defRPr>
              </a:lvl7pPr>
              <a:lvl8pPr marL="3429000" indent="-228600" eaLnBrk="0" fontAlgn="base" hangingPunct="0">
                <a:spcBef>
                  <a:spcPct val="0"/>
                </a:spcBef>
                <a:spcAft>
                  <a:spcPct val="0"/>
                </a:spcAft>
                <a:buChar char="•"/>
                <a:defRPr sz="1200">
                  <a:solidFill>
                    <a:schemeClr val="tx1"/>
                  </a:solidFill>
                  <a:latin typeface="Arial" charset="0"/>
                </a:defRPr>
              </a:lvl8pPr>
              <a:lvl9pPr marL="3886200" indent="-228600" eaLnBrk="0" fontAlgn="base" hangingPunct="0">
                <a:spcBef>
                  <a:spcPct val="0"/>
                </a:spcBef>
                <a:spcAft>
                  <a:spcPct val="0"/>
                </a:spcAft>
                <a:buChar char="•"/>
                <a:defRPr sz="1200">
                  <a:solidFill>
                    <a:schemeClr val="tx1"/>
                  </a:solidFill>
                  <a:latin typeface="Arial" charset="0"/>
                </a:defRPr>
              </a:lvl9pPr>
            </a:lstStyle>
            <a:p>
              <a:pPr eaLnBrk="0" fontAlgn="base" hangingPunct="0">
                <a:spcBef>
                  <a:spcPct val="0"/>
                </a:spcBef>
                <a:spcAft>
                  <a:spcPct val="0"/>
                </a:spcAft>
              </a:pPr>
              <a:r>
                <a:rPr lang="en-US" sz="1800" smtClean="0">
                  <a:solidFill>
                    <a:srgbClr val="000000"/>
                  </a:solidFill>
                </a:rPr>
                <a:t>Recommend packages:</a:t>
              </a:r>
            </a:p>
            <a:p>
              <a:pPr eaLnBrk="0" fontAlgn="base" hangingPunct="0">
                <a:spcBef>
                  <a:spcPct val="0"/>
                </a:spcBef>
                <a:spcAft>
                  <a:spcPct val="0"/>
                </a:spcAft>
              </a:pPr>
              <a:r>
                <a:rPr lang="en-US" sz="1600" smtClean="0">
                  <a:solidFill>
                    <a:srgbClr val="000000"/>
                  </a:solidFill>
                </a:rPr>
                <a:t>    Image</a:t>
              </a:r>
            </a:p>
            <a:p>
              <a:pPr eaLnBrk="0" fontAlgn="base" hangingPunct="0">
                <a:spcBef>
                  <a:spcPct val="0"/>
                </a:spcBef>
                <a:spcAft>
                  <a:spcPct val="0"/>
                </a:spcAft>
              </a:pPr>
              <a:r>
                <a:rPr lang="en-US" sz="1600" smtClean="0">
                  <a:solidFill>
                    <a:srgbClr val="000000"/>
                  </a:solidFill>
                </a:rPr>
                <a:t>    Title, summary</a:t>
              </a:r>
            </a:p>
            <a:p>
              <a:pPr eaLnBrk="0" fontAlgn="base" hangingPunct="0">
                <a:spcBef>
                  <a:spcPct val="0"/>
                </a:spcBef>
                <a:spcAft>
                  <a:spcPct val="0"/>
                </a:spcAft>
              </a:pPr>
              <a:r>
                <a:rPr lang="en-US" sz="1600" smtClean="0">
                  <a:solidFill>
                    <a:srgbClr val="000000"/>
                  </a:solidFill>
                </a:rPr>
                <a:t>    Links to other pages</a:t>
              </a:r>
            </a:p>
            <a:p>
              <a:pPr eaLnBrk="0" fontAlgn="base" hangingPunct="0">
                <a:spcBef>
                  <a:spcPct val="0"/>
                </a:spcBef>
                <a:spcAft>
                  <a:spcPct val="0"/>
                </a:spcAft>
              </a:pPr>
              <a:endParaRPr lang="en-US" sz="1600" smtClean="0">
                <a:solidFill>
                  <a:srgbClr val="000000"/>
                </a:solidFill>
              </a:endParaRPr>
            </a:p>
            <a:p>
              <a:pPr eaLnBrk="0" fontAlgn="base" hangingPunct="0">
                <a:spcBef>
                  <a:spcPct val="0"/>
                </a:spcBef>
                <a:spcAft>
                  <a:spcPct val="0"/>
                </a:spcAft>
              </a:pPr>
              <a:endParaRPr lang="en-US" sz="1600" smtClean="0">
                <a:solidFill>
                  <a:srgbClr val="000000"/>
                </a:solidFill>
              </a:endParaRPr>
            </a:p>
            <a:p>
              <a:pPr eaLnBrk="0" fontAlgn="base" hangingPunct="0">
                <a:spcBef>
                  <a:spcPct val="0"/>
                </a:spcBef>
                <a:spcAft>
                  <a:spcPct val="0"/>
                </a:spcAft>
              </a:pPr>
              <a:endParaRPr lang="en-US" sz="1600" smtClean="0">
                <a:solidFill>
                  <a:srgbClr val="000000"/>
                </a:solidFill>
              </a:endParaRPr>
            </a:p>
            <a:p>
              <a:pPr eaLnBrk="0" fontAlgn="base" hangingPunct="0">
                <a:spcBef>
                  <a:spcPct val="0"/>
                </a:spcBef>
                <a:spcAft>
                  <a:spcPct val="0"/>
                </a:spcAft>
              </a:pPr>
              <a:endParaRPr lang="en-US" sz="1600" smtClean="0">
                <a:solidFill>
                  <a:srgbClr val="000000"/>
                </a:solidFill>
              </a:endParaRPr>
            </a:p>
            <a:p>
              <a:pPr eaLnBrk="0" fontAlgn="base" hangingPunct="0">
                <a:spcBef>
                  <a:spcPct val="0"/>
                </a:spcBef>
                <a:spcAft>
                  <a:spcPct val="0"/>
                </a:spcAft>
              </a:pPr>
              <a:endParaRPr lang="en-US" sz="1600" smtClean="0">
                <a:solidFill>
                  <a:srgbClr val="000000"/>
                </a:solidFill>
              </a:endParaRPr>
            </a:p>
            <a:p>
              <a:pPr eaLnBrk="0" fontAlgn="base" hangingPunct="0">
                <a:spcBef>
                  <a:spcPct val="0"/>
                </a:spcBef>
                <a:spcAft>
                  <a:spcPct val="0"/>
                </a:spcAft>
              </a:pPr>
              <a:endParaRPr lang="en-US" sz="1600" smtClean="0">
                <a:solidFill>
                  <a:srgbClr val="000000"/>
                </a:solidFill>
              </a:endParaRPr>
            </a:p>
          </p:txBody>
        </p:sp>
      </p:grpSp>
      <p:sp>
        <p:nvSpPr>
          <p:cNvPr id="95258" name="Rectangle 26"/>
          <p:cNvSpPr>
            <a:spLocks noChangeArrowheads="1"/>
          </p:cNvSpPr>
          <p:nvPr/>
        </p:nvSpPr>
        <p:spPr bwMode="auto">
          <a:xfrm>
            <a:off x="5621338" y="4349750"/>
            <a:ext cx="3217862" cy="14668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82880" tIns="91440" rIns="182880" bIns="91440">
            <a:spAutoFit/>
          </a:bodyPr>
          <a:lstStyle/>
          <a:p>
            <a:pPr eaLnBrk="0" fontAlgn="base" hangingPunct="0">
              <a:spcBef>
                <a:spcPct val="0"/>
              </a:spcBef>
              <a:spcAft>
                <a:spcPct val="0"/>
              </a:spcAft>
            </a:pPr>
            <a:r>
              <a:rPr lang="en-US" smtClean="0">
                <a:solidFill>
                  <a:srgbClr val="000000"/>
                </a:solidFill>
              </a:rPr>
              <a:t>Pick 4 out of a pool of </a:t>
            </a:r>
            <a:r>
              <a:rPr lang="en-US" i="1" smtClean="0">
                <a:solidFill>
                  <a:srgbClr val="000000"/>
                </a:solidFill>
              </a:rPr>
              <a:t>K</a:t>
            </a:r>
          </a:p>
          <a:p>
            <a:pPr eaLnBrk="0" fontAlgn="base" hangingPunct="0">
              <a:spcBef>
                <a:spcPct val="0"/>
              </a:spcBef>
              <a:spcAft>
                <a:spcPct val="0"/>
              </a:spcAft>
            </a:pPr>
            <a:r>
              <a:rPr lang="en-US" sz="1600" i="1" smtClean="0">
                <a:solidFill>
                  <a:srgbClr val="000000"/>
                </a:solidFill>
              </a:rPr>
              <a:t>    K</a:t>
            </a:r>
            <a:r>
              <a:rPr lang="en-US" sz="1600" smtClean="0">
                <a:solidFill>
                  <a:srgbClr val="000000"/>
                </a:solidFill>
              </a:rPr>
              <a:t> = 20 ~ 40</a:t>
            </a:r>
          </a:p>
          <a:p>
            <a:pPr eaLnBrk="0" fontAlgn="base" hangingPunct="0">
              <a:spcBef>
                <a:spcPct val="0"/>
              </a:spcBef>
              <a:spcAft>
                <a:spcPct val="0"/>
              </a:spcAft>
            </a:pPr>
            <a:r>
              <a:rPr lang="en-US" sz="1600" smtClean="0">
                <a:solidFill>
                  <a:srgbClr val="000000"/>
                </a:solidFill>
              </a:rPr>
              <a:t>    Dynamic</a:t>
            </a:r>
          </a:p>
          <a:p>
            <a:pPr eaLnBrk="0" fontAlgn="base" hangingPunct="0">
              <a:spcBef>
                <a:spcPct val="0"/>
              </a:spcBef>
              <a:spcAft>
                <a:spcPct val="0"/>
              </a:spcAft>
            </a:pPr>
            <a:endParaRPr lang="en-US" sz="1600" smtClean="0">
              <a:solidFill>
                <a:srgbClr val="000000"/>
              </a:solidFill>
            </a:endParaRPr>
          </a:p>
          <a:p>
            <a:pPr eaLnBrk="0" fontAlgn="base" hangingPunct="0">
              <a:spcBef>
                <a:spcPct val="0"/>
              </a:spcBef>
              <a:spcAft>
                <a:spcPct val="0"/>
              </a:spcAft>
            </a:pPr>
            <a:r>
              <a:rPr lang="en-US" smtClean="0">
                <a:solidFill>
                  <a:srgbClr val="000000"/>
                </a:solidFill>
              </a:rPr>
              <a:t>Routes traffic other pages</a:t>
            </a:r>
          </a:p>
        </p:txBody>
      </p:sp>
      <p:sp>
        <p:nvSpPr>
          <p:cNvPr id="4" name="Rectangle 3"/>
          <p:cNvSpPr/>
          <p:nvPr/>
        </p:nvSpPr>
        <p:spPr>
          <a:xfrm>
            <a:off x="4267200" y="6542089"/>
            <a:ext cx="4572000" cy="307777"/>
          </a:xfrm>
          <a:prstGeom prst="rect">
            <a:avLst/>
          </a:prstGeom>
        </p:spPr>
        <p:txBody>
          <a:bodyPr>
            <a:spAutoFit/>
          </a:bodyPr>
          <a:lstStyle/>
          <a:p>
            <a:r>
              <a:rPr lang="en-US" sz="1400" dirty="0">
                <a:solidFill>
                  <a:srgbClr val="000000"/>
                </a:solidFill>
              </a:rPr>
              <a:t>http://pages.cs.wisc.edu/~beechung/icml11-tutorial/</a:t>
            </a:r>
          </a:p>
        </p:txBody>
      </p:sp>
    </p:spTree>
    <p:extLst>
      <p:ext uri="{BB962C8B-B14F-4D97-AF65-F5344CB8AC3E}">
        <p14:creationId xmlns:p14="http://schemas.microsoft.com/office/powerpoint/2010/main" val="821036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5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5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mtClean="0"/>
              <a:t>Some examples from content optimization </a:t>
            </a:r>
          </a:p>
        </p:txBody>
      </p:sp>
      <p:sp>
        <p:nvSpPr>
          <p:cNvPr id="8195" name="Rectangle 3"/>
          <p:cNvSpPr>
            <a:spLocks noGrp="1" noChangeArrowheads="1"/>
          </p:cNvSpPr>
          <p:nvPr>
            <p:ph type="body" idx="1"/>
          </p:nvPr>
        </p:nvSpPr>
        <p:spPr/>
        <p:txBody>
          <a:bodyPr/>
          <a:lstStyle/>
          <a:p>
            <a:r>
              <a:rPr lang="en-US" smtClean="0"/>
              <a:t>Simple version</a:t>
            </a:r>
          </a:p>
          <a:p>
            <a:pPr lvl="1"/>
            <a:r>
              <a:rPr lang="en-US" smtClean="0"/>
              <a:t>I have a content module on my page, content inventory is obtained from a third party source which is further refined through editorial oversight. Can I algorithmically recommend content on this module? I want to improve overall click-rate (CTR) on this module</a:t>
            </a:r>
          </a:p>
          <a:p>
            <a:r>
              <a:rPr lang="en-US" smtClean="0"/>
              <a:t>More advanced</a:t>
            </a:r>
          </a:p>
          <a:p>
            <a:pPr lvl="1"/>
            <a:r>
              <a:rPr lang="en-US" smtClean="0"/>
              <a:t>I got X% lift in CTR. But I have additional information on other downstream utilities (e.g. advertising revenue). Can I increase downstream utility without losing too many clicks?</a:t>
            </a:r>
          </a:p>
          <a:p>
            <a:r>
              <a:rPr lang="en-US" smtClean="0"/>
              <a:t>Highly advanced</a:t>
            </a:r>
          </a:p>
          <a:p>
            <a:pPr lvl="1"/>
            <a:r>
              <a:rPr lang="en-US" smtClean="0"/>
              <a:t>There are multiple modules running on my webpage. How do I perform a simultaneous optimization?</a:t>
            </a:r>
          </a:p>
        </p:txBody>
      </p:sp>
      <p:sp>
        <p:nvSpPr>
          <p:cNvPr id="4" name="Rectangle 3"/>
          <p:cNvSpPr/>
          <p:nvPr/>
        </p:nvSpPr>
        <p:spPr>
          <a:xfrm>
            <a:off x="4267200" y="6542089"/>
            <a:ext cx="4572000" cy="307777"/>
          </a:xfrm>
          <a:prstGeom prst="rect">
            <a:avLst/>
          </a:prstGeom>
        </p:spPr>
        <p:txBody>
          <a:bodyPr>
            <a:spAutoFit/>
          </a:bodyPr>
          <a:lstStyle/>
          <a:p>
            <a:r>
              <a:rPr lang="en-US" sz="1400" dirty="0">
                <a:solidFill>
                  <a:srgbClr val="000000"/>
                </a:solidFill>
              </a:rPr>
              <a:t>http://pages.cs.wisc.edu/~beechung/icml11-tutorial/</a:t>
            </a:r>
          </a:p>
        </p:txBody>
      </p:sp>
    </p:spTree>
    <p:extLst>
      <p:ext uri="{BB962C8B-B14F-4D97-AF65-F5344CB8AC3E}">
        <p14:creationId xmlns:p14="http://schemas.microsoft.com/office/powerpoint/2010/main" val="501957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8</a:t>
            </a:fld>
            <a:endParaRPr lang="en-US"/>
          </a:p>
        </p:txBody>
      </p:sp>
      <p:grpSp>
        <p:nvGrpSpPr>
          <p:cNvPr id="7" name="Group 6"/>
          <p:cNvGrpSpPr/>
          <p:nvPr/>
        </p:nvGrpSpPr>
        <p:grpSpPr>
          <a:xfrm>
            <a:off x="0" y="30866"/>
            <a:ext cx="9144000" cy="6858000"/>
            <a:chOff x="0" y="30866"/>
            <a:chExt cx="9144000" cy="6858000"/>
          </a:xfrm>
        </p:grpSpPr>
        <p:pic>
          <p:nvPicPr>
            <p:cNvPr id="2" name="Picture 1"/>
            <p:cNvPicPr>
              <a:picLocks noChangeAspect="1"/>
            </p:cNvPicPr>
            <p:nvPr/>
          </p:nvPicPr>
          <p:blipFill>
            <a:blip r:embed="rId2"/>
            <a:stretch>
              <a:fillRect/>
            </a:stretch>
          </p:blipFill>
          <p:spPr>
            <a:xfrm>
              <a:off x="0" y="30866"/>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
          <p:nvSpPr>
            <p:cNvPr id="5" name="TextBox 4"/>
            <p:cNvSpPr txBox="1"/>
            <p:nvPr/>
          </p:nvSpPr>
          <p:spPr>
            <a:xfrm>
              <a:off x="1447800" y="457200"/>
              <a:ext cx="1003031" cy="369332"/>
            </a:xfrm>
            <a:prstGeom prst="rect">
              <a:avLst/>
            </a:prstGeom>
            <a:solidFill>
              <a:schemeClr val="tx1">
                <a:lumMod val="50000"/>
                <a:lumOff val="50000"/>
              </a:schemeClr>
            </a:solidFill>
          </p:spPr>
          <p:txBody>
            <a:bodyPr wrap="none" rtlCol="0">
              <a:spAutoFit/>
            </a:bodyPr>
            <a:lstStyle/>
            <a:p>
              <a:r>
                <a:rPr lang="en-US" dirty="0" smtClean="0">
                  <a:solidFill>
                    <a:schemeClr val="bg1"/>
                  </a:solidFill>
                </a:rPr>
                <a:t>20 hours</a:t>
              </a:r>
              <a:endParaRPr lang="en-US" dirty="0">
                <a:solidFill>
                  <a:schemeClr val="bg1"/>
                </a:solidFill>
              </a:endParaRPr>
            </a:p>
          </p:txBody>
        </p:sp>
      </p:grpSp>
    </p:spTree>
    <p:extLst>
      <p:ext uri="{BB962C8B-B14F-4D97-AF65-F5344CB8AC3E}">
        <p14:creationId xmlns:p14="http://schemas.microsoft.com/office/powerpoint/2010/main" val="31260596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Cloud Applications in Research</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80</a:t>
            </a:fld>
            <a:endParaRPr lang="en-US"/>
          </a:p>
        </p:txBody>
      </p:sp>
    </p:spTree>
    <p:extLst>
      <p:ext uri="{BB962C8B-B14F-4D97-AF65-F5344CB8AC3E}">
        <p14:creationId xmlns:p14="http://schemas.microsoft.com/office/powerpoint/2010/main" val="14721598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Science Computing Environments</a:t>
            </a:r>
            <a:endParaRPr lang="en-US" dirty="0"/>
          </a:p>
        </p:txBody>
      </p:sp>
      <p:sp>
        <p:nvSpPr>
          <p:cNvPr id="3" name="Content Placeholder 2"/>
          <p:cNvSpPr>
            <a:spLocks noGrp="1"/>
          </p:cNvSpPr>
          <p:nvPr>
            <p:ph idx="1"/>
          </p:nvPr>
        </p:nvSpPr>
        <p:spPr>
          <a:xfrm>
            <a:off x="-7856" y="762000"/>
            <a:ext cx="9151856" cy="4525963"/>
          </a:xfrm>
        </p:spPr>
        <p:txBody>
          <a:bodyPr/>
          <a:lstStyle/>
          <a:p>
            <a:r>
              <a:rPr lang="en-US" sz="2400" b="1" dirty="0" smtClean="0"/>
              <a:t>Large Scale Supercomputers </a:t>
            </a:r>
            <a:r>
              <a:rPr lang="en-US" sz="2400" dirty="0" smtClean="0"/>
              <a:t>– Multicore nodes linked by high performance low latency network</a:t>
            </a:r>
          </a:p>
          <a:p>
            <a:pPr lvl="1"/>
            <a:r>
              <a:rPr lang="en-US" sz="2400" dirty="0" smtClean="0"/>
              <a:t>Increasingly with GPU enhancement</a:t>
            </a:r>
          </a:p>
          <a:p>
            <a:pPr lvl="1"/>
            <a:r>
              <a:rPr lang="en-US" sz="2400" dirty="0" smtClean="0"/>
              <a:t>Suitable for highly parallel simulations</a:t>
            </a:r>
          </a:p>
          <a:p>
            <a:r>
              <a:rPr lang="en-US" sz="2400" b="1" dirty="0" smtClean="0"/>
              <a:t>High Throughput Systems </a:t>
            </a:r>
            <a:r>
              <a:rPr lang="en-US" sz="2400" dirty="0" smtClean="0"/>
              <a:t>such as European Grid Initiative EGI or Open Science Grid OSG typically aimed at pleasingly parallel jobs</a:t>
            </a:r>
          </a:p>
          <a:p>
            <a:pPr lvl="1"/>
            <a:r>
              <a:rPr lang="en-US" sz="2400" dirty="0" smtClean="0"/>
              <a:t>Can use “cycle stealing”</a:t>
            </a:r>
          </a:p>
          <a:p>
            <a:pPr lvl="1"/>
            <a:r>
              <a:rPr lang="en-US" sz="2400" dirty="0" smtClean="0"/>
              <a:t>Classic example is </a:t>
            </a:r>
            <a:r>
              <a:rPr lang="en-US" sz="2400" b="1" dirty="0" smtClean="0"/>
              <a:t>LHC data analysis </a:t>
            </a:r>
          </a:p>
          <a:p>
            <a:r>
              <a:rPr lang="en-US" sz="2400" b="1" dirty="0" smtClean="0"/>
              <a:t>Grids</a:t>
            </a:r>
            <a:r>
              <a:rPr lang="en-US" sz="2400" dirty="0" smtClean="0"/>
              <a:t> federate resources as in EGI/OSG or enable convenient access to multiple backend systems including supercomputers</a:t>
            </a:r>
          </a:p>
          <a:p>
            <a:r>
              <a:rPr lang="en-US" sz="2400" dirty="0" smtClean="0"/>
              <a:t>Use </a:t>
            </a:r>
            <a:r>
              <a:rPr lang="en-US" sz="2400" b="1" dirty="0" smtClean="0"/>
              <a:t>Services</a:t>
            </a:r>
            <a:r>
              <a:rPr lang="en-US" sz="2400" dirty="0" smtClean="0"/>
              <a:t> (</a:t>
            </a:r>
            <a:r>
              <a:rPr lang="en-US" sz="2400" b="1" dirty="0" smtClean="0"/>
              <a:t>SaaS</a:t>
            </a:r>
            <a:r>
              <a:rPr lang="en-US" sz="2400" dirty="0" smtClean="0"/>
              <a:t>)</a:t>
            </a:r>
          </a:p>
          <a:p>
            <a:pPr lvl="1"/>
            <a:r>
              <a:rPr lang="en-US" sz="2400" b="1" dirty="0" smtClean="0"/>
              <a:t>Portals</a:t>
            </a:r>
            <a:r>
              <a:rPr lang="en-US" sz="2400" dirty="0" smtClean="0"/>
              <a:t> make access convenient and </a:t>
            </a:r>
          </a:p>
          <a:p>
            <a:pPr lvl="1"/>
            <a:r>
              <a:rPr lang="en-US" sz="2400" b="1" dirty="0" smtClean="0"/>
              <a:t>Workflow</a:t>
            </a:r>
            <a:r>
              <a:rPr lang="en-US" sz="2400" dirty="0" smtClean="0"/>
              <a:t> integrates multiple processes into a single job</a:t>
            </a:r>
          </a:p>
        </p:txBody>
      </p:sp>
      <p:sp>
        <p:nvSpPr>
          <p:cNvPr id="4" name="Slide Number Placeholder 3"/>
          <p:cNvSpPr>
            <a:spLocks noGrp="1"/>
          </p:cNvSpPr>
          <p:nvPr>
            <p:ph type="sldNum" sz="quarter" idx="12"/>
          </p:nvPr>
        </p:nvSpPr>
        <p:spPr/>
        <p:txBody>
          <a:bodyPr/>
          <a:lstStyle/>
          <a:p>
            <a:fld id="{94CC141A-9CC6-41A7-A7D0-011D836CC6E2}" type="slidenum">
              <a:rPr lang="en-US" smtClean="0"/>
              <a:pPr/>
              <a:t>81</a:t>
            </a:fld>
            <a:endParaRPr lang="en-US" dirty="0"/>
          </a:p>
        </p:txBody>
      </p:sp>
    </p:spTree>
    <p:extLst>
      <p:ext uri="{BB962C8B-B14F-4D97-AF65-F5344CB8AC3E}">
        <p14:creationId xmlns:p14="http://schemas.microsoft.com/office/powerpoint/2010/main" val="162822430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b="1" dirty="0" smtClean="0"/>
              <a:t>Clouds HPC and Grids</a:t>
            </a:r>
            <a:endParaRPr lang="en-US" b="1" dirty="0"/>
          </a:p>
        </p:txBody>
      </p:sp>
      <p:sp>
        <p:nvSpPr>
          <p:cNvPr id="3" name="Content Placeholder 2"/>
          <p:cNvSpPr>
            <a:spLocks noGrp="1"/>
          </p:cNvSpPr>
          <p:nvPr>
            <p:ph idx="1"/>
          </p:nvPr>
        </p:nvSpPr>
        <p:spPr>
          <a:xfrm>
            <a:off x="76200" y="685800"/>
            <a:ext cx="8991600" cy="5715000"/>
          </a:xfrm>
        </p:spPr>
        <p:txBody>
          <a:bodyPr>
            <a:noAutofit/>
          </a:bodyPr>
          <a:lstStyle/>
          <a:p>
            <a:pPr>
              <a:spcBef>
                <a:spcPts val="300"/>
              </a:spcBef>
            </a:pPr>
            <a:r>
              <a:rPr lang="en-US" sz="2400" dirty="0" smtClean="0"/>
              <a:t>Synchronization/communication Performance</a:t>
            </a:r>
            <a:br>
              <a:rPr lang="en-US" sz="2400" dirty="0" smtClean="0"/>
            </a:br>
            <a:r>
              <a:rPr lang="en-US" sz="2400" b="1" dirty="0" smtClean="0"/>
              <a:t>Grids &gt; Clouds &gt; Classic HPC Systems</a:t>
            </a:r>
          </a:p>
          <a:p>
            <a:pPr>
              <a:spcBef>
                <a:spcPts val="300"/>
              </a:spcBef>
            </a:pPr>
            <a:r>
              <a:rPr lang="en-US" sz="2400" b="1" dirty="0" smtClean="0"/>
              <a:t>Clouds </a:t>
            </a:r>
            <a:r>
              <a:rPr lang="en-US" sz="2400" dirty="0" smtClean="0"/>
              <a:t>naturally execute effectively </a:t>
            </a:r>
            <a:r>
              <a:rPr lang="en-US" sz="2400" b="1" dirty="0" smtClean="0"/>
              <a:t>Grid </a:t>
            </a:r>
            <a:r>
              <a:rPr lang="en-US" sz="2400" dirty="0" smtClean="0"/>
              <a:t>workloads but are less clear for closely coupled HPC applications</a:t>
            </a:r>
          </a:p>
          <a:p>
            <a:pPr>
              <a:spcBef>
                <a:spcPts val="300"/>
              </a:spcBef>
            </a:pPr>
            <a:r>
              <a:rPr lang="en-US" sz="2400" b="1" dirty="0" smtClean="0"/>
              <a:t>Classic </a:t>
            </a:r>
            <a:r>
              <a:rPr lang="en-US" sz="2400" b="1" dirty="0"/>
              <a:t>HPC machines </a:t>
            </a:r>
            <a:r>
              <a:rPr lang="en-US" sz="2400" dirty="0"/>
              <a:t>as MPI engines offer highest possible performance on closely coupled </a:t>
            </a:r>
            <a:r>
              <a:rPr lang="en-US" sz="2400" dirty="0" smtClean="0"/>
              <a:t>problems</a:t>
            </a:r>
          </a:p>
          <a:p>
            <a:pPr>
              <a:spcBef>
                <a:spcPts val="300"/>
              </a:spcBef>
            </a:pPr>
            <a:r>
              <a:rPr lang="en-US" sz="2400" dirty="0" smtClean="0"/>
              <a:t>The 4 forms of MapReduce/MPI </a:t>
            </a:r>
          </a:p>
          <a:p>
            <a:pPr marL="914400" lvl="1" indent="-457200">
              <a:spcBef>
                <a:spcPts val="300"/>
              </a:spcBef>
              <a:buFont typeface="+mj-lt"/>
              <a:buAutoNum type="arabicParenR"/>
            </a:pPr>
            <a:r>
              <a:rPr lang="en-US" sz="2000" b="1" dirty="0" smtClean="0"/>
              <a:t>Map Only </a:t>
            </a:r>
            <a:r>
              <a:rPr lang="en-US" sz="2000" dirty="0" smtClean="0"/>
              <a:t>– pleasingly parallel</a:t>
            </a:r>
          </a:p>
          <a:p>
            <a:pPr marL="914400" lvl="1" indent="-457200">
              <a:spcBef>
                <a:spcPts val="300"/>
              </a:spcBef>
              <a:buFont typeface="+mj-lt"/>
              <a:buAutoNum type="arabicParenR"/>
            </a:pPr>
            <a:r>
              <a:rPr lang="en-US" sz="2000" b="1" dirty="0" smtClean="0"/>
              <a:t>Classic MapReduce </a:t>
            </a:r>
            <a:r>
              <a:rPr lang="en-US" sz="2000" dirty="0" smtClean="0"/>
              <a:t>as in Hadoop; single Map followed by reduction with fault tolerant use of disk</a:t>
            </a:r>
          </a:p>
          <a:p>
            <a:pPr marL="914400" lvl="1" indent="-457200">
              <a:spcBef>
                <a:spcPts val="300"/>
              </a:spcBef>
              <a:buFont typeface="+mj-lt"/>
              <a:buAutoNum type="arabicParenR"/>
            </a:pPr>
            <a:r>
              <a:rPr lang="en-US" sz="2000" b="1" dirty="0" smtClean="0"/>
              <a:t>Iterative MapReduce </a:t>
            </a:r>
            <a:r>
              <a:rPr lang="en-US" sz="2000" dirty="0" smtClean="0"/>
              <a:t>use for data mining such as Expectation Maximization in clustering etc.; Cache data in memory between iterations and support the large collective communication (Reduce, Scatter, Gather, Multicast) use in data mining</a:t>
            </a:r>
          </a:p>
          <a:p>
            <a:pPr marL="914400" lvl="1" indent="-457200">
              <a:spcBef>
                <a:spcPts val="300"/>
              </a:spcBef>
              <a:buFont typeface="+mj-lt"/>
              <a:buAutoNum type="arabicParenR"/>
            </a:pPr>
            <a:r>
              <a:rPr lang="en-US" sz="2000" b="1" dirty="0" smtClean="0"/>
              <a:t>Classic MPI! </a:t>
            </a:r>
            <a:r>
              <a:rPr lang="en-US" sz="2000" dirty="0" smtClean="0"/>
              <a:t>Support small point to point messaging efficiently as used in partial differential equation solvers</a:t>
            </a:r>
          </a:p>
          <a:p>
            <a:pPr lvl="1">
              <a:spcBef>
                <a:spcPts val="300"/>
              </a:spcBef>
            </a:pPr>
            <a:endParaRPr lang="en-US" sz="2000" dirty="0" smtClean="0"/>
          </a:p>
        </p:txBody>
      </p:sp>
    </p:spTree>
    <p:extLst>
      <p:ext uri="{BB962C8B-B14F-4D97-AF65-F5344CB8AC3E}">
        <p14:creationId xmlns:p14="http://schemas.microsoft.com/office/powerpoint/2010/main" val="235116216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What Applications work in Clouds</a:t>
            </a:r>
            <a:endParaRPr lang="en-US" dirty="0"/>
          </a:p>
        </p:txBody>
      </p:sp>
      <p:sp>
        <p:nvSpPr>
          <p:cNvPr id="3" name="Content Placeholder 2"/>
          <p:cNvSpPr>
            <a:spLocks noGrp="1"/>
          </p:cNvSpPr>
          <p:nvPr>
            <p:ph idx="1"/>
          </p:nvPr>
        </p:nvSpPr>
        <p:spPr>
          <a:xfrm>
            <a:off x="0" y="762000"/>
            <a:ext cx="9042991" cy="5715000"/>
          </a:xfrm>
        </p:spPr>
        <p:txBody>
          <a:bodyPr/>
          <a:lstStyle/>
          <a:p>
            <a:pPr>
              <a:spcBef>
                <a:spcPts val="200"/>
              </a:spcBef>
            </a:pPr>
            <a:r>
              <a:rPr lang="en-US" sz="2400" b="1" dirty="0" smtClean="0"/>
              <a:t>Pleasingly  (moving to modestly) parallel </a:t>
            </a:r>
            <a:r>
              <a:rPr lang="en-US" sz="2400" dirty="0" smtClean="0"/>
              <a:t>applications of all sorts with roughly independent data or spawning independent simulations</a:t>
            </a:r>
          </a:p>
          <a:p>
            <a:pPr lvl="1">
              <a:spcBef>
                <a:spcPts val="200"/>
              </a:spcBef>
            </a:pPr>
            <a:r>
              <a:rPr lang="en-US" sz="2400" b="1" dirty="0" smtClean="0"/>
              <a:t>Long tail </a:t>
            </a:r>
            <a:r>
              <a:rPr lang="en-US" sz="2400" dirty="0" smtClean="0"/>
              <a:t>of science and integration of distributed sensors</a:t>
            </a:r>
          </a:p>
          <a:p>
            <a:pPr>
              <a:spcBef>
                <a:spcPts val="200"/>
              </a:spcBef>
            </a:pPr>
            <a:r>
              <a:rPr lang="en-US" sz="2400" b="1" dirty="0" smtClean="0"/>
              <a:t>Commercial and Science Data analytics </a:t>
            </a:r>
            <a:r>
              <a:rPr lang="en-US" sz="2400" dirty="0" smtClean="0"/>
              <a:t>that can use MapReduce </a:t>
            </a:r>
            <a:r>
              <a:rPr lang="en-US" sz="2400" b="1" dirty="0" smtClean="0"/>
              <a:t>(</a:t>
            </a:r>
            <a:r>
              <a:rPr lang="en-US" sz="2400" dirty="0" smtClean="0"/>
              <a:t>some of such apps) or its</a:t>
            </a:r>
            <a:r>
              <a:rPr lang="en-US" sz="2400" b="1" dirty="0" smtClean="0"/>
              <a:t> iterative </a:t>
            </a:r>
            <a:r>
              <a:rPr lang="en-US" sz="2400" dirty="0" smtClean="0"/>
              <a:t>variants (most</a:t>
            </a:r>
            <a:r>
              <a:rPr lang="en-US" sz="2400" dirty="0"/>
              <a:t> </a:t>
            </a:r>
            <a:r>
              <a:rPr lang="en-US" sz="2400" dirty="0" smtClean="0"/>
              <a:t>other data analytics apps)</a:t>
            </a:r>
          </a:p>
          <a:p>
            <a:pPr>
              <a:spcBef>
                <a:spcPts val="200"/>
              </a:spcBef>
            </a:pPr>
            <a:r>
              <a:rPr lang="en-US" sz="2400" b="1" dirty="0" smtClean="0"/>
              <a:t>Which science applications are using clouds</a:t>
            </a:r>
            <a:r>
              <a:rPr lang="en-US" sz="2400" dirty="0" smtClean="0"/>
              <a:t>? </a:t>
            </a:r>
          </a:p>
          <a:p>
            <a:pPr lvl="1">
              <a:spcBef>
                <a:spcPts val="200"/>
              </a:spcBef>
            </a:pPr>
            <a:r>
              <a:rPr lang="en-US" sz="2300" b="1" dirty="0" smtClean="0"/>
              <a:t>Venus-C </a:t>
            </a:r>
            <a:r>
              <a:rPr lang="en-US" sz="2300" dirty="0" smtClean="0"/>
              <a:t>(Azure in Europe): 27 applications </a:t>
            </a:r>
            <a:r>
              <a:rPr lang="en-US" sz="2300" b="1" dirty="0" smtClean="0"/>
              <a:t>not using </a:t>
            </a:r>
            <a:r>
              <a:rPr lang="en-US" sz="2300" dirty="0" smtClean="0"/>
              <a:t>Scheduler, Workflow or MapReduce (except roll your own)</a:t>
            </a:r>
          </a:p>
          <a:p>
            <a:pPr lvl="1">
              <a:spcBef>
                <a:spcPts val="200"/>
              </a:spcBef>
            </a:pPr>
            <a:r>
              <a:rPr lang="en-US" sz="2300" dirty="0" smtClean="0"/>
              <a:t>50% of applications on</a:t>
            </a:r>
            <a:r>
              <a:rPr lang="en-US" sz="2300" b="1" dirty="0" smtClean="0"/>
              <a:t> FutureGrid </a:t>
            </a:r>
            <a:r>
              <a:rPr lang="en-US" sz="2300" dirty="0" smtClean="0"/>
              <a:t>are from Life Science </a:t>
            </a:r>
          </a:p>
          <a:p>
            <a:pPr lvl="1">
              <a:spcBef>
                <a:spcPts val="200"/>
              </a:spcBef>
            </a:pPr>
            <a:r>
              <a:rPr lang="en-US" sz="2300" dirty="0" smtClean="0"/>
              <a:t>Locally </a:t>
            </a:r>
            <a:r>
              <a:rPr lang="en-US" sz="2300" b="1" dirty="0" smtClean="0"/>
              <a:t>Lilly</a:t>
            </a:r>
            <a:r>
              <a:rPr lang="en-US" sz="2300" dirty="0" smtClean="0"/>
              <a:t> corporation is commercial cloud user (for drug discovery) but not IU Biology</a:t>
            </a:r>
          </a:p>
          <a:p>
            <a:pPr>
              <a:spcBef>
                <a:spcPts val="200"/>
              </a:spcBef>
            </a:pPr>
            <a:r>
              <a:rPr lang="en-US" sz="2700" b="1" dirty="0" smtClean="0">
                <a:solidFill>
                  <a:srgbClr val="FF0000"/>
                </a:solidFill>
              </a:rPr>
              <a:t>But overall very little science use of clouds yet</a:t>
            </a:r>
          </a:p>
        </p:txBody>
      </p:sp>
      <p:sp>
        <p:nvSpPr>
          <p:cNvPr id="4" name="Slide Number Placeholder 3"/>
          <p:cNvSpPr>
            <a:spLocks noGrp="1"/>
          </p:cNvSpPr>
          <p:nvPr>
            <p:ph type="sldNum" sz="quarter" idx="12"/>
          </p:nvPr>
        </p:nvSpPr>
        <p:spPr/>
        <p:txBody>
          <a:bodyPr/>
          <a:lstStyle/>
          <a:p>
            <a:fld id="{94CC141A-9CC6-41A7-A7D0-011D836CC6E2}" type="slidenum">
              <a:rPr lang="en-US" smtClean="0"/>
              <a:pPr/>
              <a:t>83</a:t>
            </a:fld>
            <a:endParaRPr lang="en-US"/>
          </a:p>
        </p:txBody>
      </p:sp>
    </p:spTree>
    <p:extLst>
      <p:ext uri="{BB962C8B-B14F-4D97-AF65-F5344CB8AC3E}">
        <p14:creationId xmlns:p14="http://schemas.microsoft.com/office/powerpoint/2010/main" val="165162868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9852"/>
            <a:ext cx="8229600" cy="884548"/>
          </a:xfrm>
        </p:spPr>
        <p:txBody>
          <a:bodyPr/>
          <a:lstStyle/>
          <a:p>
            <a:r>
              <a:rPr lang="en-US" dirty="0" smtClean="0"/>
              <a:t>Parallelism over Users and Usages</a:t>
            </a:r>
            <a:endParaRPr lang="en-US" dirty="0"/>
          </a:p>
        </p:txBody>
      </p:sp>
      <p:sp>
        <p:nvSpPr>
          <p:cNvPr id="3" name="Content Placeholder 2"/>
          <p:cNvSpPr>
            <a:spLocks noGrp="1"/>
          </p:cNvSpPr>
          <p:nvPr>
            <p:ph idx="1"/>
          </p:nvPr>
        </p:nvSpPr>
        <p:spPr>
          <a:xfrm>
            <a:off x="27494" y="762000"/>
            <a:ext cx="9116505" cy="4525963"/>
          </a:xfrm>
        </p:spPr>
        <p:txBody>
          <a:bodyPr/>
          <a:lstStyle/>
          <a:p>
            <a:r>
              <a:rPr lang="en-US" sz="2400" dirty="0" smtClean="0"/>
              <a:t>“</a:t>
            </a:r>
            <a:r>
              <a:rPr lang="en-US" sz="2400" b="1" dirty="0" smtClean="0"/>
              <a:t>Long </a:t>
            </a:r>
            <a:r>
              <a:rPr lang="en-US" sz="2400" b="1" dirty="0"/>
              <a:t>tail of science</a:t>
            </a:r>
            <a:r>
              <a:rPr lang="en-US" sz="2400" dirty="0"/>
              <a:t>” </a:t>
            </a:r>
            <a:r>
              <a:rPr lang="en-US" sz="2400" dirty="0" smtClean="0"/>
              <a:t>can be an important </a:t>
            </a:r>
            <a:r>
              <a:rPr lang="en-US" sz="2400" dirty="0"/>
              <a:t>usage mode of clouds. </a:t>
            </a:r>
            <a:endParaRPr lang="en-US" sz="2400" dirty="0" smtClean="0"/>
          </a:p>
          <a:p>
            <a:r>
              <a:rPr lang="en-US" sz="2400" dirty="0" smtClean="0"/>
              <a:t>In </a:t>
            </a:r>
            <a:r>
              <a:rPr lang="en-US" sz="2400" dirty="0"/>
              <a:t>some areas like particle physics and astronomy, i.e. “</a:t>
            </a:r>
            <a:r>
              <a:rPr lang="en-US" sz="2400" b="1" dirty="0"/>
              <a:t>big science</a:t>
            </a:r>
            <a:r>
              <a:rPr lang="en-US" sz="2400" dirty="0"/>
              <a:t>”, there are just a few major instruments generating now petascale data driving discovery in a coordinated fashion. </a:t>
            </a:r>
            <a:endParaRPr lang="en-US" sz="2400" dirty="0" smtClean="0"/>
          </a:p>
          <a:p>
            <a:r>
              <a:rPr lang="en-US" sz="2400" dirty="0" smtClean="0"/>
              <a:t>In </a:t>
            </a:r>
            <a:r>
              <a:rPr lang="en-US" sz="2400" dirty="0"/>
              <a:t>other areas such as genomics and environmental science, there are many </a:t>
            </a:r>
            <a:r>
              <a:rPr lang="en-US" sz="2400" b="1" dirty="0"/>
              <a:t>“individual” researchers </a:t>
            </a:r>
            <a:r>
              <a:rPr lang="en-US" sz="2400" dirty="0"/>
              <a:t>with distributed collection and analysis of data whose total data and processing needs can match the size of big science. </a:t>
            </a:r>
            <a:endParaRPr lang="en-US" sz="2400" dirty="0" smtClean="0"/>
          </a:p>
          <a:p>
            <a:r>
              <a:rPr lang="en-US" sz="2400" b="1" dirty="0" smtClean="0"/>
              <a:t>Clouds </a:t>
            </a:r>
            <a:r>
              <a:rPr lang="en-US" sz="2400" dirty="0"/>
              <a:t>can provide scaling </a:t>
            </a:r>
            <a:r>
              <a:rPr lang="en-US" sz="2400" dirty="0" smtClean="0"/>
              <a:t>convenient resources </a:t>
            </a:r>
            <a:r>
              <a:rPr lang="en-US" sz="2400" dirty="0"/>
              <a:t>for this important aspect of science</a:t>
            </a:r>
            <a:r>
              <a:rPr lang="en-US" sz="2400" dirty="0" smtClean="0"/>
              <a:t>.</a:t>
            </a:r>
          </a:p>
          <a:p>
            <a:r>
              <a:rPr lang="en-US" sz="2400" dirty="0" smtClean="0"/>
              <a:t>Can be </a:t>
            </a:r>
            <a:r>
              <a:rPr lang="en-US" sz="2400" b="1" dirty="0" smtClean="0"/>
              <a:t>map only </a:t>
            </a:r>
            <a:r>
              <a:rPr lang="en-US" sz="2400" dirty="0" smtClean="0"/>
              <a:t>use of MapReduce if different usages naturally linked e.g. exploring docking of multiple chemicals or alignment of multiple DNA sequences</a:t>
            </a:r>
          </a:p>
          <a:p>
            <a:pPr lvl="1"/>
            <a:r>
              <a:rPr lang="en-US" sz="2000" dirty="0" smtClean="0"/>
              <a:t>Collecting together or summarizing multiple “maps” is a </a:t>
            </a:r>
            <a:r>
              <a:rPr lang="en-US" sz="2000" b="1" dirty="0" smtClean="0"/>
              <a:t>simple Reduction</a:t>
            </a:r>
            <a:endParaRPr lang="en-US" sz="2000" b="1" dirty="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84</a:t>
            </a:fld>
            <a:endParaRPr lang="en-US"/>
          </a:p>
        </p:txBody>
      </p:sp>
    </p:spTree>
    <p:extLst>
      <p:ext uri="{BB962C8B-B14F-4D97-AF65-F5344CB8AC3E}">
        <p14:creationId xmlns:p14="http://schemas.microsoft.com/office/powerpoint/2010/main" val="26988297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Internet of Things and the Cloud </a:t>
            </a:r>
            <a:endParaRPr lang="en-US" dirty="0"/>
          </a:p>
        </p:txBody>
      </p:sp>
      <p:sp>
        <p:nvSpPr>
          <p:cNvPr id="3" name="Content Placeholder 2"/>
          <p:cNvSpPr>
            <a:spLocks noGrp="1"/>
          </p:cNvSpPr>
          <p:nvPr>
            <p:ph idx="1"/>
          </p:nvPr>
        </p:nvSpPr>
        <p:spPr>
          <a:xfrm>
            <a:off x="58132" y="838200"/>
            <a:ext cx="9110221" cy="5105400"/>
          </a:xfrm>
        </p:spPr>
        <p:txBody>
          <a:bodyPr/>
          <a:lstStyle/>
          <a:p>
            <a:r>
              <a:rPr lang="en-US" sz="2400" dirty="0" smtClean="0"/>
              <a:t>It </a:t>
            </a:r>
            <a:r>
              <a:rPr lang="en-US" sz="2400" dirty="0"/>
              <a:t>is projected that there will </a:t>
            </a:r>
            <a:r>
              <a:rPr lang="en-US" sz="2400" dirty="0" smtClean="0"/>
              <a:t>be </a:t>
            </a:r>
            <a:r>
              <a:rPr lang="en-US" sz="2400" b="1" dirty="0" smtClean="0">
                <a:solidFill>
                  <a:srgbClr val="FF0000"/>
                </a:solidFill>
              </a:rPr>
              <a:t>24 </a:t>
            </a:r>
            <a:r>
              <a:rPr lang="en-US" sz="2400" b="1" dirty="0">
                <a:solidFill>
                  <a:srgbClr val="FF0000"/>
                </a:solidFill>
              </a:rPr>
              <a:t>billion devices </a:t>
            </a:r>
            <a:r>
              <a:rPr lang="en-US" sz="2400" dirty="0"/>
              <a:t>on the </a:t>
            </a:r>
            <a:r>
              <a:rPr lang="en-US" sz="2400" dirty="0" smtClean="0"/>
              <a:t>Internet by 2020.  </a:t>
            </a:r>
            <a:r>
              <a:rPr lang="en-US" sz="2400" dirty="0"/>
              <a:t>Most will be small sensors that send streams of information into the cloud where it will be processed and integrated with other streams and turned into knowledge that will help our lives in a </a:t>
            </a:r>
            <a:r>
              <a:rPr lang="en-US" sz="2400" dirty="0" smtClean="0"/>
              <a:t>multitude of </a:t>
            </a:r>
            <a:r>
              <a:rPr lang="en-US" sz="2400" dirty="0"/>
              <a:t>small and big ways.  </a:t>
            </a:r>
            <a:endParaRPr lang="en-US" sz="2400" dirty="0" smtClean="0"/>
          </a:p>
          <a:p>
            <a:r>
              <a:rPr lang="en-US" sz="2400" dirty="0" smtClean="0"/>
              <a:t>The</a:t>
            </a:r>
            <a:r>
              <a:rPr lang="en-US" sz="2400" b="1" dirty="0" smtClean="0"/>
              <a:t> </a:t>
            </a:r>
            <a:r>
              <a:rPr lang="en-US" sz="2400" b="1" dirty="0"/>
              <a:t>cloud </a:t>
            </a:r>
            <a:r>
              <a:rPr lang="en-US" sz="2400" dirty="0"/>
              <a:t>will become increasing important as a controller of and </a:t>
            </a:r>
            <a:r>
              <a:rPr lang="en-US" sz="2400" b="1" dirty="0"/>
              <a:t>resource provider for the Internet of Things. </a:t>
            </a:r>
            <a:endParaRPr lang="en-US" sz="2400" b="1" dirty="0" smtClean="0"/>
          </a:p>
          <a:p>
            <a:r>
              <a:rPr lang="en-US" sz="2400" dirty="0" smtClean="0"/>
              <a:t>As </a:t>
            </a:r>
            <a:r>
              <a:rPr lang="en-US" sz="2400" dirty="0"/>
              <a:t>well as today’s use for smart phone and gaming console support, </a:t>
            </a:r>
            <a:r>
              <a:rPr lang="en-US" sz="2400" dirty="0" smtClean="0"/>
              <a:t>“Intelligent River” “smart homes and grid” </a:t>
            </a:r>
            <a:r>
              <a:rPr lang="en-US" sz="2400" dirty="0"/>
              <a:t>and “ubiquitous cities” build on this vision and we could expect a growth in cloud supported/controlled</a:t>
            </a:r>
            <a:r>
              <a:rPr lang="en-US" sz="2400" b="1" dirty="0"/>
              <a:t> robotics</a:t>
            </a:r>
            <a:r>
              <a:rPr lang="en-US" sz="2400" dirty="0" smtClean="0"/>
              <a:t>.</a:t>
            </a:r>
          </a:p>
          <a:p>
            <a:r>
              <a:rPr lang="en-US" sz="2400" dirty="0" smtClean="0"/>
              <a:t>Some of these “things” will be supporting science</a:t>
            </a:r>
          </a:p>
          <a:p>
            <a:r>
              <a:rPr lang="en-US" sz="2400" dirty="0" smtClean="0"/>
              <a:t>Natural parallelism over “things”</a:t>
            </a:r>
          </a:p>
          <a:p>
            <a:r>
              <a:rPr lang="en-US" sz="2400" dirty="0" smtClean="0"/>
              <a:t>“Things” are distributed and so form a Grid</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85</a:t>
            </a:fld>
            <a:endParaRPr lang="en-US"/>
          </a:p>
        </p:txBody>
      </p:sp>
    </p:spTree>
    <p:extLst>
      <p:ext uri="{BB962C8B-B14F-4D97-AF65-F5344CB8AC3E}">
        <p14:creationId xmlns:p14="http://schemas.microsoft.com/office/powerpoint/2010/main" val="27349413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848600" cy="914400"/>
          </a:xfrm>
        </p:spPr>
        <p:txBody>
          <a:bodyPr>
            <a:normAutofit/>
          </a:bodyPr>
          <a:lstStyle/>
          <a:p>
            <a:r>
              <a:rPr lang="en-US" b="1" dirty="0" smtClean="0"/>
              <a:t>Sensors (Things) as a Service</a:t>
            </a:r>
            <a:endParaRPr lang="en-US" sz="3600" dirty="0"/>
          </a:p>
        </p:txBody>
      </p:sp>
      <p:pic>
        <p:nvPicPr>
          <p:cNvPr id="4" name="Picture 3" descr="clouds-0001.jpg"/>
          <p:cNvPicPr>
            <a:picLocks noChangeAspect="1"/>
          </p:cNvPicPr>
          <p:nvPr/>
        </p:nvPicPr>
        <p:blipFill>
          <a:blip r:embed="rId4" cstate="print"/>
          <a:stretch>
            <a:fillRect/>
          </a:stretch>
        </p:blipFill>
        <p:spPr>
          <a:xfrm>
            <a:off x="3886201" y="2895604"/>
            <a:ext cx="5257799" cy="3067050"/>
          </a:xfrm>
          <a:prstGeom prst="rect">
            <a:avLst/>
          </a:prstGeom>
        </p:spPr>
      </p:pic>
      <p:pic>
        <p:nvPicPr>
          <p:cNvPr id="1029" name="Picture 5"/>
          <p:cNvPicPr>
            <a:picLocks noChangeAspect="1" noChangeArrowheads="1"/>
          </p:cNvPicPr>
          <p:nvPr/>
        </p:nvPicPr>
        <p:blipFill>
          <a:blip r:embed="rId5" cstate="print"/>
          <a:srcRect/>
          <a:stretch>
            <a:fillRect/>
          </a:stretch>
        </p:blipFill>
        <p:spPr bwMode="auto">
          <a:xfrm>
            <a:off x="4295781" y="932878"/>
            <a:ext cx="1162050" cy="981076"/>
          </a:xfrm>
          <a:prstGeom prst="rect">
            <a:avLst/>
          </a:prstGeom>
          <a:noFill/>
          <a:ln w="9525">
            <a:noFill/>
            <a:miter lim="800000"/>
            <a:headEnd/>
            <a:tailEnd/>
          </a:ln>
        </p:spPr>
      </p:pic>
      <p:sp>
        <p:nvSpPr>
          <p:cNvPr id="12" name="Oval 11"/>
          <p:cNvSpPr/>
          <p:nvPr/>
        </p:nvSpPr>
        <p:spPr>
          <a:xfrm flipV="1">
            <a:off x="4419600" y="4343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3" name="Oval 12"/>
          <p:cNvSpPr/>
          <p:nvPr/>
        </p:nvSpPr>
        <p:spPr>
          <a:xfrm flipV="1">
            <a:off x="4572000" y="53340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4" name="Oval 13"/>
          <p:cNvSpPr/>
          <p:nvPr/>
        </p:nvSpPr>
        <p:spPr>
          <a:xfrm flipV="1">
            <a:off x="47244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5" name="Oval 14"/>
          <p:cNvSpPr/>
          <p:nvPr/>
        </p:nvSpPr>
        <p:spPr>
          <a:xfrm flipV="1">
            <a:off x="60198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6" name="Oval 15"/>
          <p:cNvSpPr/>
          <p:nvPr/>
        </p:nvSpPr>
        <p:spPr>
          <a:xfrm flipV="1">
            <a:off x="70866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7" name="Oval 16"/>
          <p:cNvSpPr/>
          <p:nvPr/>
        </p:nvSpPr>
        <p:spPr>
          <a:xfrm flipV="1">
            <a:off x="4191000" y="3581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9" name="Straight Arrow Connector 18"/>
          <p:cNvCxnSpPr/>
          <p:nvPr/>
        </p:nvCxnSpPr>
        <p:spPr>
          <a:xfrm rot="16200000" flipH="1">
            <a:off x="3429000" y="1905001"/>
            <a:ext cx="1219200" cy="1219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895600" y="3581401"/>
            <a:ext cx="14478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209800" y="2133601"/>
            <a:ext cx="1981200" cy="1447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895600" y="5410201"/>
            <a:ext cx="1524000" cy="76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6200000" flipH="1">
            <a:off x="5029200" y="2133601"/>
            <a:ext cx="11430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6200000" flipH="1">
            <a:off x="6457950" y="2537460"/>
            <a:ext cx="838200" cy="304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876806" y="3810001"/>
            <a:ext cx="2080249" cy="369332"/>
          </a:xfrm>
          <a:prstGeom prst="rect">
            <a:avLst/>
          </a:prstGeom>
          <a:noFill/>
          <a:ln w="38100">
            <a:solidFill>
              <a:srgbClr val="FF0000"/>
            </a:solidFill>
          </a:ln>
        </p:spPr>
        <p:txBody>
          <a:bodyPr wrap="none" rtlCol="0">
            <a:spAutoFit/>
          </a:bodyPr>
          <a:lstStyle/>
          <a:p>
            <a:r>
              <a:rPr lang="en-US" b="1" dirty="0" smtClean="0">
                <a:solidFill>
                  <a:srgbClr val="FF0000"/>
                </a:solidFill>
              </a:rPr>
              <a:t>Sensors as a Service</a:t>
            </a:r>
            <a:endParaRPr lang="en-US" b="1" dirty="0">
              <a:solidFill>
                <a:srgbClr val="FF0000"/>
              </a:solidFill>
            </a:endParaRPr>
          </a:p>
        </p:txBody>
      </p:sp>
      <p:sp>
        <p:nvSpPr>
          <p:cNvPr id="32" name="Rectangle 31"/>
          <p:cNvSpPr/>
          <p:nvPr/>
        </p:nvSpPr>
        <p:spPr>
          <a:xfrm>
            <a:off x="7086600" y="4259911"/>
            <a:ext cx="1752600" cy="171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rPr>
              <a:t>Sensor Processing as a Service (could use</a:t>
            </a:r>
            <a:br>
              <a:rPr lang="en-US" sz="2000" b="1" dirty="0" smtClean="0">
                <a:solidFill>
                  <a:prstClr val="white"/>
                </a:solidFill>
              </a:rPr>
            </a:br>
            <a:r>
              <a:rPr lang="en-US" sz="2000" b="1" dirty="0" smtClean="0">
                <a:solidFill>
                  <a:prstClr val="white"/>
                </a:solidFill>
              </a:rPr>
              <a:t>MapReduce)</a:t>
            </a:r>
            <a:endParaRPr lang="en-US" sz="2000" b="1" dirty="0">
              <a:solidFill>
                <a:prstClr val="white"/>
              </a:solidFill>
            </a:endParaRPr>
          </a:p>
        </p:txBody>
      </p:sp>
      <p:pic>
        <p:nvPicPr>
          <p:cNvPr id="7169" name="Picture 1"/>
          <p:cNvPicPr>
            <a:picLocks noChangeAspect="1" noChangeArrowheads="1"/>
          </p:cNvPicPr>
          <p:nvPr/>
        </p:nvPicPr>
        <p:blipFill>
          <a:blip r:embed="rId6" cstate="print"/>
          <a:srcRect/>
          <a:stretch>
            <a:fillRect/>
          </a:stretch>
        </p:blipFill>
        <p:spPr bwMode="auto">
          <a:xfrm>
            <a:off x="1143000" y="2895601"/>
            <a:ext cx="1447800" cy="1447800"/>
          </a:xfrm>
          <a:prstGeom prst="rect">
            <a:avLst/>
          </a:prstGeom>
          <a:noFill/>
          <a:ln w="9525">
            <a:noFill/>
            <a:miter lim="800000"/>
            <a:headEnd/>
            <a:tailEnd/>
          </a:ln>
        </p:spPr>
      </p:pic>
      <p:pic>
        <p:nvPicPr>
          <p:cNvPr id="7170" name="Picture 2"/>
          <p:cNvPicPr>
            <a:picLocks noChangeAspect="1" noChangeArrowheads="1"/>
          </p:cNvPicPr>
          <p:nvPr/>
        </p:nvPicPr>
        <p:blipFill>
          <a:blip r:embed="rId7" cstate="print"/>
          <a:srcRect/>
          <a:stretch>
            <a:fillRect/>
          </a:stretch>
        </p:blipFill>
        <p:spPr bwMode="auto">
          <a:xfrm>
            <a:off x="152400" y="4876801"/>
            <a:ext cx="2743200" cy="1179576"/>
          </a:xfrm>
          <a:prstGeom prst="rect">
            <a:avLst/>
          </a:prstGeom>
          <a:noFill/>
          <a:ln w="9525">
            <a:noFill/>
            <a:miter lim="800000"/>
            <a:headEnd/>
            <a:tailEnd/>
          </a:ln>
        </p:spPr>
      </p:pic>
      <p:pic>
        <p:nvPicPr>
          <p:cNvPr id="7171" name="Picture 3"/>
          <p:cNvPicPr>
            <a:picLocks noChangeAspect="1" noChangeArrowheads="1"/>
          </p:cNvPicPr>
          <p:nvPr/>
        </p:nvPicPr>
        <p:blipFill>
          <a:blip r:embed="rId8" cstate="print"/>
          <a:srcRect/>
          <a:stretch>
            <a:fillRect/>
          </a:stretch>
        </p:blipFill>
        <p:spPr bwMode="auto">
          <a:xfrm>
            <a:off x="5029200" y="4276728"/>
            <a:ext cx="1714500" cy="1685926"/>
          </a:xfrm>
          <a:prstGeom prst="rect">
            <a:avLst/>
          </a:prstGeom>
          <a:noFill/>
          <a:ln w="9525">
            <a:noFill/>
            <a:miter lim="800000"/>
            <a:headEnd/>
            <a:tailEnd/>
          </a:ln>
        </p:spPr>
      </p:pic>
      <p:pic>
        <p:nvPicPr>
          <p:cNvPr id="7172" name="Picture 4"/>
          <p:cNvPicPr>
            <a:picLocks noChangeAspect="1" noChangeArrowheads="1"/>
          </p:cNvPicPr>
          <p:nvPr/>
        </p:nvPicPr>
        <p:blipFill>
          <a:blip r:embed="rId9" cstate="print"/>
          <a:srcRect/>
          <a:stretch>
            <a:fillRect/>
          </a:stretch>
        </p:blipFill>
        <p:spPr bwMode="auto">
          <a:xfrm>
            <a:off x="512443" y="1423416"/>
            <a:ext cx="1343027" cy="1343024"/>
          </a:xfrm>
          <a:prstGeom prst="rect">
            <a:avLst/>
          </a:prstGeom>
          <a:noFill/>
          <a:ln w="9525">
            <a:noFill/>
            <a:miter lim="800000"/>
            <a:headEnd/>
            <a:tailEnd/>
          </a:ln>
        </p:spPr>
      </p:pic>
      <p:sp>
        <p:nvSpPr>
          <p:cNvPr id="3" name="TextBox 2"/>
          <p:cNvSpPr txBox="1"/>
          <p:nvPr/>
        </p:nvSpPr>
        <p:spPr>
          <a:xfrm>
            <a:off x="161544" y="4429129"/>
            <a:ext cx="2758704" cy="461665"/>
          </a:xfrm>
          <a:prstGeom prst="rect">
            <a:avLst/>
          </a:prstGeom>
          <a:noFill/>
        </p:spPr>
        <p:txBody>
          <a:bodyPr wrap="none" rtlCol="0">
            <a:spAutoFit/>
          </a:bodyPr>
          <a:lstStyle/>
          <a:p>
            <a:r>
              <a:rPr lang="en-US" sz="2400" dirty="0" smtClean="0">
                <a:solidFill>
                  <a:prstClr val="black"/>
                </a:solidFill>
              </a:rPr>
              <a:t>A larger sensor ………</a:t>
            </a:r>
            <a:endParaRPr lang="en-US" sz="2400" dirty="0">
              <a:solidFill>
                <a:prstClr val="black"/>
              </a:solidFill>
            </a:endParaRPr>
          </a:p>
        </p:txBody>
      </p:sp>
      <p:sp>
        <p:nvSpPr>
          <p:cNvPr id="27" name="TextBox 26"/>
          <p:cNvSpPr txBox="1"/>
          <p:nvPr/>
        </p:nvSpPr>
        <p:spPr>
          <a:xfrm>
            <a:off x="152400" y="859536"/>
            <a:ext cx="1994457" cy="461665"/>
          </a:xfrm>
          <a:prstGeom prst="rect">
            <a:avLst/>
          </a:prstGeom>
          <a:noFill/>
        </p:spPr>
        <p:txBody>
          <a:bodyPr wrap="none" rtlCol="0">
            <a:spAutoFit/>
          </a:bodyPr>
          <a:lstStyle/>
          <a:p>
            <a:r>
              <a:rPr lang="en-US" sz="2400" dirty="0" smtClean="0">
                <a:solidFill>
                  <a:prstClr val="black"/>
                </a:solidFill>
              </a:rPr>
              <a:t>Output Sensor</a:t>
            </a:r>
            <a:endParaRPr lang="en-US" sz="2400" dirty="0">
              <a:solidFill>
                <a:prstClr val="black"/>
              </a:solidFill>
            </a:endParaRPr>
          </a:p>
        </p:txBody>
      </p:sp>
      <p:pic>
        <p:nvPicPr>
          <p:cNvPr id="29" name="Picture 2" descr="http://reviews.cnet.com/i/tim/2010/06/14/product_005_540x33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5477" y="859536"/>
            <a:ext cx="1550724" cy="9706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1910" y="838200"/>
            <a:ext cx="1256728" cy="125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3" name="Object 32"/>
          <p:cNvGraphicFramePr>
            <a:graphicFrameLocks noGrp="1" noChangeAspect="1"/>
          </p:cNvGraphicFramePr>
          <p:nvPr>
            <p:extLst/>
          </p:nvPr>
        </p:nvGraphicFramePr>
        <p:xfrm>
          <a:off x="5791194" y="859536"/>
          <a:ext cx="1620629" cy="1367765"/>
        </p:xfrm>
        <a:graphic>
          <a:graphicData uri="http://schemas.openxmlformats.org/presentationml/2006/ole">
            <mc:AlternateContent xmlns:mc="http://schemas.openxmlformats.org/markup-compatibility/2006">
              <mc:Choice xmlns:v="urn:schemas-microsoft-com:vml" Requires="v">
                <p:oleObj spid="_x0000_s4141" name="PhotoImpact" r:id="rId12" imgW="2685714" imgH="2266667" progId="">
                  <p:embed/>
                </p:oleObj>
              </mc:Choice>
              <mc:Fallback>
                <p:oleObj name="PhotoImpact" r:id="rId12" imgW="2685714" imgH="2266667" progId="">
                  <p:embed/>
                  <p:pic>
                    <p:nvPicPr>
                      <p:cNvPr id="0" name=""/>
                      <p:cNvPicPr>
                        <a:picLocks noGrp="1"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1194" y="859536"/>
                        <a:ext cx="1620629" cy="1367765"/>
                      </a:xfrm>
                      <a:prstGeom prst="rect">
                        <a:avLst/>
                      </a:prstGeom>
                      <a:noFill/>
                      <a:ln>
                        <a:noFill/>
                      </a:ln>
                      <a:effectLst/>
                    </p:spPr>
                  </p:pic>
                </p:oleObj>
              </mc:Fallback>
            </mc:AlternateContent>
          </a:graphicData>
        </a:graphic>
      </p:graphicFrame>
      <p:sp>
        <p:nvSpPr>
          <p:cNvPr id="34" name="Oval 33"/>
          <p:cNvSpPr/>
          <p:nvPr/>
        </p:nvSpPr>
        <p:spPr>
          <a:xfrm flipV="1">
            <a:off x="8477250" y="334899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35" name="Straight Arrow Connector 34"/>
          <p:cNvCxnSpPr/>
          <p:nvPr/>
        </p:nvCxnSpPr>
        <p:spPr>
          <a:xfrm>
            <a:off x="8477250" y="2286001"/>
            <a:ext cx="76200" cy="91059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6591" y="6362339"/>
            <a:ext cx="9034461" cy="400110"/>
          </a:xfrm>
          <a:prstGeom prst="rect">
            <a:avLst/>
          </a:prstGeom>
          <a:solidFill>
            <a:schemeClr val="bg1"/>
          </a:solidFill>
        </p:spPr>
        <p:txBody>
          <a:bodyPr wrap="none" rtlCol="0">
            <a:spAutoFit/>
          </a:bodyPr>
          <a:lstStyle/>
          <a:p>
            <a:r>
              <a:rPr lang="en-US" sz="2000" b="1" u="sng" dirty="0">
                <a:solidFill>
                  <a:prstClr val="black"/>
                </a:solidFill>
                <a:hlinkClick r:id="rId14"/>
              </a:rPr>
              <a:t>https://sites.google.com/site/opensourceiotcloud</a:t>
            </a:r>
            <a:r>
              <a:rPr lang="en-US" sz="2000" b="1" u="sng" dirty="0" smtClean="0">
                <a:solidFill>
                  <a:prstClr val="black"/>
                </a:solidFill>
                <a:hlinkClick r:id="rId14"/>
              </a:rPr>
              <a:t>/</a:t>
            </a:r>
            <a:r>
              <a:rPr lang="en-US" sz="2000" b="1" dirty="0" smtClean="0">
                <a:solidFill>
                  <a:prstClr val="black"/>
                </a:solidFill>
              </a:rPr>
              <a:t> Open Source Sensor (</a:t>
            </a:r>
            <a:r>
              <a:rPr lang="en-US" sz="2000" b="1" dirty="0" err="1" smtClean="0">
                <a:solidFill>
                  <a:prstClr val="black"/>
                </a:solidFill>
              </a:rPr>
              <a:t>IoT</a:t>
            </a:r>
            <a:r>
              <a:rPr lang="en-US" sz="2000" b="1" dirty="0" smtClean="0">
                <a:solidFill>
                  <a:prstClr val="black"/>
                </a:solidFill>
              </a:rPr>
              <a:t>) Cloud</a:t>
            </a:r>
            <a:endParaRPr lang="en-US" sz="2000" b="1" dirty="0">
              <a:solidFill>
                <a:prstClr val="black"/>
              </a:solidFill>
            </a:endParaRPr>
          </a:p>
        </p:txBody>
      </p:sp>
    </p:spTree>
    <p:extLst>
      <p:ext uri="{BB962C8B-B14F-4D97-AF65-F5344CB8AC3E}">
        <p14:creationId xmlns:p14="http://schemas.microsoft.com/office/powerpoint/2010/main" val="25268185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87</a:t>
            </a:fld>
            <a:endParaRPr lang="en-US"/>
          </a:p>
        </p:txBody>
      </p:sp>
      <p:pic>
        <p:nvPicPr>
          <p:cNvPr id="2" name="Picture 1"/>
          <p:cNvPicPr>
            <a:picLocks noChangeAspect="1"/>
          </p:cNvPicPr>
          <p:nvPr/>
        </p:nvPicPr>
        <p:blipFill>
          <a:blip r:embed="rId2"/>
          <a:stretch>
            <a:fillRect/>
          </a:stretch>
        </p:blipFill>
        <p:spPr>
          <a:xfrm>
            <a:off x="8681"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21703059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88</a:t>
            </a:fld>
            <a:endParaRPr lang="en-US"/>
          </a:p>
        </p:txBody>
      </p:sp>
      <p:pic>
        <p:nvPicPr>
          <p:cNvPr id="5" name="Picture 4"/>
          <p:cNvPicPr>
            <a:picLocks noChangeAspect="1"/>
          </p:cNvPicPr>
          <p:nvPr/>
        </p:nvPicPr>
        <p:blipFill>
          <a:blip r:embed="rId2"/>
          <a:stretch>
            <a:fillRect/>
          </a:stretch>
        </p:blipFill>
        <p:spPr>
          <a:xfrm>
            <a:off x="-6752"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10184510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149" y="7716"/>
            <a:ext cx="9144000" cy="6858000"/>
          </a:xfrm>
          <a:prstGeom prst="rect">
            <a:avLst/>
          </a:prstGeom>
        </p:spPr>
      </p:pic>
      <p:sp>
        <p:nvSpPr>
          <p:cNvPr id="4" name="Slide Number Placeholder 3"/>
          <p:cNvSpPr>
            <a:spLocks noGrp="1"/>
          </p:cNvSpPr>
          <p:nvPr>
            <p:ph type="sldNum" sz="quarter" idx="12"/>
          </p:nvPr>
        </p:nvSpPr>
        <p:spPr/>
        <p:txBody>
          <a:bodyPr/>
          <a:lstStyle/>
          <a:p>
            <a:fld id="{94CC141A-9CC6-41A7-A7D0-011D836CC6E2}" type="slidenum">
              <a:rPr lang="en-US" smtClean="0"/>
              <a:pPr/>
              <a:t>89</a:t>
            </a:fld>
            <a:endParaRPr lang="en-US"/>
          </a:p>
        </p:txBody>
      </p:sp>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6959423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9</a:t>
            </a:fld>
            <a:endParaRPr lang="en-US"/>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236654749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lstStyle/>
          <a:p>
            <a:r>
              <a:rPr lang="en-US" dirty="0" smtClean="0"/>
              <a:t>Classic Parallel Computing</a:t>
            </a:r>
            <a:endParaRPr lang="en-US" dirty="0"/>
          </a:p>
        </p:txBody>
      </p:sp>
      <p:sp>
        <p:nvSpPr>
          <p:cNvPr id="3" name="Content Placeholder 2"/>
          <p:cNvSpPr>
            <a:spLocks noGrp="1"/>
          </p:cNvSpPr>
          <p:nvPr>
            <p:ph idx="1"/>
          </p:nvPr>
        </p:nvSpPr>
        <p:spPr>
          <a:xfrm>
            <a:off x="0" y="533400"/>
            <a:ext cx="9144000" cy="5410200"/>
          </a:xfrm>
        </p:spPr>
        <p:txBody>
          <a:bodyPr/>
          <a:lstStyle/>
          <a:p>
            <a:r>
              <a:rPr lang="en-US" sz="2400" b="1" dirty="0" smtClean="0">
                <a:solidFill>
                  <a:srgbClr val="FF0000"/>
                </a:solidFill>
              </a:rPr>
              <a:t>HPC: </a:t>
            </a:r>
            <a:r>
              <a:rPr lang="en-US" sz="2400" dirty="0" smtClean="0"/>
              <a:t>Typically SPMD (Single Program Multiple Data) “maps” typically processing particles or mesh points interspersed with multitude of low latency messages supported by specialized networks such as Infiniband and technologies like </a:t>
            </a:r>
            <a:r>
              <a:rPr lang="en-US" sz="2400" dirty="0" smtClean="0">
                <a:solidFill>
                  <a:srgbClr val="FF0000"/>
                </a:solidFill>
              </a:rPr>
              <a:t>MPI</a:t>
            </a:r>
          </a:p>
          <a:p>
            <a:pPr lvl="1"/>
            <a:r>
              <a:rPr lang="en-US" sz="2000" dirty="0" smtClean="0"/>
              <a:t>Often run large capability jobs with 100K (going to 1.5M) cores on same job</a:t>
            </a:r>
          </a:p>
          <a:p>
            <a:pPr lvl="1"/>
            <a:r>
              <a:rPr lang="en-US" sz="2000" dirty="0" smtClean="0"/>
              <a:t>National DoE/NSF/NASA facilities run 100% utilization</a:t>
            </a:r>
          </a:p>
          <a:p>
            <a:pPr lvl="1"/>
            <a:r>
              <a:rPr lang="en-US" sz="2000" dirty="0" smtClean="0"/>
              <a:t>Fault fragile and cannot tolerate “outlier maps” taking longer than others</a:t>
            </a:r>
          </a:p>
          <a:p>
            <a:r>
              <a:rPr lang="en-US" sz="2400" b="1" dirty="0" smtClean="0">
                <a:solidFill>
                  <a:srgbClr val="FF0000"/>
                </a:solidFill>
              </a:rPr>
              <a:t>Clouds: </a:t>
            </a:r>
            <a:r>
              <a:rPr lang="en-US" sz="2400" dirty="0" smtClean="0">
                <a:solidFill>
                  <a:srgbClr val="FF0000"/>
                </a:solidFill>
              </a:rPr>
              <a:t>MapReduce</a:t>
            </a:r>
            <a:r>
              <a:rPr lang="en-US" sz="2400" dirty="0" smtClean="0"/>
              <a:t> has asynchronous maps typically processing data points with results saved to disk. Final reduce phase integrates results from different maps</a:t>
            </a:r>
          </a:p>
          <a:p>
            <a:pPr lvl="1"/>
            <a:r>
              <a:rPr lang="en-US" sz="2000" dirty="0" smtClean="0"/>
              <a:t>Fault tolerant and does not require map synchronization</a:t>
            </a:r>
          </a:p>
          <a:p>
            <a:pPr lvl="1"/>
            <a:r>
              <a:rPr lang="en-US" sz="2000" b="1" dirty="0" smtClean="0"/>
              <a:t>Map only </a:t>
            </a:r>
            <a:r>
              <a:rPr lang="en-US" sz="2000" dirty="0" smtClean="0"/>
              <a:t>useful special case</a:t>
            </a:r>
          </a:p>
          <a:p>
            <a:r>
              <a:rPr lang="en-US" sz="2400" b="1" dirty="0" smtClean="0">
                <a:solidFill>
                  <a:srgbClr val="FF0000"/>
                </a:solidFill>
              </a:rPr>
              <a:t>HPC + Clouds</a:t>
            </a:r>
            <a:r>
              <a:rPr lang="en-US" sz="2400" b="1" dirty="0" smtClean="0"/>
              <a:t>: </a:t>
            </a:r>
            <a:r>
              <a:rPr lang="en-US" sz="2400" dirty="0" smtClean="0">
                <a:solidFill>
                  <a:srgbClr val="FF0000"/>
                </a:solidFill>
              </a:rPr>
              <a:t>Iterative MapReduce </a:t>
            </a:r>
            <a:r>
              <a:rPr lang="en-US" sz="2400" dirty="0" smtClean="0"/>
              <a:t>caches results between “MapReduce” steps and supports SPMD parallel computing with large messages as seen in parallel kernels (linear algebra) in clustering and other data mining</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90</a:t>
            </a:fld>
            <a:endParaRPr lang="en-US"/>
          </a:p>
        </p:txBody>
      </p:sp>
    </p:spTree>
    <p:extLst>
      <p:ext uri="{BB962C8B-B14F-4D97-AF65-F5344CB8AC3E}">
        <p14:creationId xmlns:p14="http://schemas.microsoft.com/office/powerpoint/2010/main" val="149728439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76200"/>
            <a:ext cx="7467600" cy="685800"/>
          </a:xfrm>
        </p:spPr>
        <p:txBody>
          <a:bodyPr>
            <a:normAutofit fontScale="90000"/>
          </a:bodyPr>
          <a:lstStyle/>
          <a:p>
            <a:r>
              <a:rPr lang="en-US" sz="3200" b="1" dirty="0" smtClean="0"/>
              <a:t>MapReduce “File/Data Repository” Parallelism</a:t>
            </a:r>
            <a:endParaRPr lang="en-US" sz="3200" b="1" dirty="0"/>
          </a:p>
        </p:txBody>
      </p:sp>
      <p:grpSp>
        <p:nvGrpSpPr>
          <p:cNvPr id="3" name="Group 65"/>
          <p:cNvGrpSpPr/>
          <p:nvPr/>
        </p:nvGrpSpPr>
        <p:grpSpPr>
          <a:xfrm>
            <a:off x="228600" y="2819400"/>
            <a:ext cx="7696200" cy="3810000"/>
            <a:chOff x="228600" y="3048000"/>
            <a:chExt cx="7696200" cy="3810000"/>
          </a:xfrm>
        </p:grpSpPr>
        <p:grpSp>
          <p:nvGrpSpPr>
            <p:cNvPr id="4" name="Group 51"/>
            <p:cNvGrpSpPr/>
            <p:nvPr/>
          </p:nvGrpSpPr>
          <p:grpSpPr>
            <a:xfrm>
              <a:off x="228600" y="3048000"/>
              <a:ext cx="7696200" cy="3810000"/>
              <a:chOff x="228600" y="3048000"/>
              <a:chExt cx="7696200" cy="3810000"/>
            </a:xfrm>
          </p:grpSpPr>
          <p:pic>
            <p:nvPicPr>
              <p:cNvPr id="2050" name="Picture 2"/>
              <p:cNvPicPr>
                <a:picLocks noChangeAspect="1" noChangeArrowheads="1"/>
              </p:cNvPicPr>
              <p:nvPr/>
            </p:nvPicPr>
            <p:blipFill>
              <a:blip r:embed="rId3" cstate="print"/>
              <a:srcRect/>
              <a:stretch>
                <a:fillRect/>
              </a:stretch>
            </p:blipFill>
            <p:spPr bwMode="auto">
              <a:xfrm>
                <a:off x="228600" y="3048000"/>
                <a:ext cx="2857500" cy="3810000"/>
              </a:xfrm>
              <a:prstGeom prst="rect">
                <a:avLst/>
              </a:prstGeom>
              <a:noFill/>
              <a:ln w="9525">
                <a:noFill/>
                <a:miter lim="800000"/>
                <a:headEnd/>
                <a:tailEnd/>
              </a:ln>
              <a:effectLst/>
            </p:spPr>
          </p:pic>
          <p:grpSp>
            <p:nvGrpSpPr>
              <p:cNvPr id="9" name="Group 13"/>
              <p:cNvGrpSpPr/>
              <p:nvPr/>
            </p:nvGrpSpPr>
            <p:grpSpPr>
              <a:xfrm>
                <a:off x="3581400" y="3080658"/>
                <a:ext cx="457200" cy="3668485"/>
                <a:chOff x="3581400" y="3037115"/>
                <a:chExt cx="457200" cy="3668485"/>
              </a:xfrm>
              <a:solidFill>
                <a:srgbClr val="92D050"/>
              </a:solidFill>
            </p:grpSpPr>
            <p:sp>
              <p:nvSpPr>
                <p:cNvPr id="5" name="Oval 4"/>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 name="Group 14"/>
              <p:cNvGrpSpPr/>
              <p:nvPr/>
            </p:nvGrpSpPr>
            <p:grpSpPr>
              <a:xfrm>
                <a:off x="4838700" y="3080658"/>
                <a:ext cx="457200" cy="3668485"/>
                <a:chOff x="3581400" y="3037115"/>
                <a:chExt cx="457200" cy="3668485"/>
              </a:xfrm>
              <a:solidFill>
                <a:srgbClr val="92D050"/>
              </a:solidFill>
            </p:grpSpPr>
            <p:sp>
              <p:nvSpPr>
                <p:cNvPr id="16" name="Oval 15"/>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Oval 20"/>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 name="Group 21"/>
              <p:cNvGrpSpPr/>
              <p:nvPr/>
            </p:nvGrpSpPr>
            <p:grpSpPr>
              <a:xfrm>
                <a:off x="6096000" y="3080658"/>
                <a:ext cx="457200" cy="3668485"/>
                <a:chOff x="3581400" y="3037115"/>
                <a:chExt cx="457200" cy="3668485"/>
              </a:xfrm>
              <a:solidFill>
                <a:srgbClr val="92D050"/>
              </a:solidFill>
            </p:grpSpPr>
            <p:sp>
              <p:nvSpPr>
                <p:cNvPr id="23" name="Oval 22"/>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9" name="Oval 28"/>
              <p:cNvSpPr/>
              <p:nvPr/>
            </p:nvSpPr>
            <p:spPr>
              <a:xfrm>
                <a:off x="7467600" y="3048000"/>
                <a:ext cx="457200" cy="37338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54" name="Straight Arrow Connector 53"/>
            <p:cNvCxnSpPr/>
            <p:nvPr/>
          </p:nvCxnSpPr>
          <p:spPr>
            <a:xfrm>
              <a:off x="1219200" y="6553200"/>
              <a:ext cx="22860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447800" y="5867400"/>
              <a:ext cx="20574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1524000" y="5257800"/>
              <a:ext cx="19812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133600" y="4572000"/>
              <a:ext cx="13716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2438400" y="3963988"/>
              <a:ext cx="1066800" cy="37941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2667000" y="3276600"/>
              <a:ext cx="838200" cy="8382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72"/>
          <p:cNvGrpSpPr/>
          <p:nvPr/>
        </p:nvGrpSpPr>
        <p:grpSpPr>
          <a:xfrm>
            <a:off x="4114800" y="3048000"/>
            <a:ext cx="685800" cy="3278188"/>
            <a:chOff x="4114800" y="3276600"/>
            <a:chExt cx="685800" cy="3278188"/>
          </a:xfrm>
        </p:grpSpPr>
        <p:cxnSp>
          <p:nvCxnSpPr>
            <p:cNvPr id="55" name="Straight Arrow Connector 54"/>
            <p:cNvCxnSpPr/>
            <p:nvPr/>
          </p:nvCxnSpPr>
          <p:spPr>
            <a:xfrm>
              <a:off x="4114800" y="65532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4114800" y="589788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114800" y="524256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4114800" y="458724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4114800" y="393192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4114800" y="32766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cxnSp>
        <p:nvCxnSpPr>
          <p:cNvPr id="75" name="Straight Arrow Connector 74"/>
          <p:cNvCxnSpPr/>
          <p:nvPr/>
        </p:nvCxnSpPr>
        <p:spPr>
          <a:xfrm>
            <a:off x="5334000" y="63246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5334000" y="566928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5334000" y="501396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endCxn id="26" idx="0"/>
          </p:cNvCxnSpPr>
          <p:nvPr/>
        </p:nvCxnSpPr>
        <p:spPr>
          <a:xfrm>
            <a:off x="5334000" y="4358640"/>
            <a:ext cx="762000" cy="653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endCxn id="28" idx="0"/>
          </p:cNvCxnSpPr>
          <p:nvPr/>
        </p:nvCxnSpPr>
        <p:spPr>
          <a:xfrm>
            <a:off x="5334000" y="3703320"/>
            <a:ext cx="762000" cy="19595"/>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5334000" y="30480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6629400" y="3124200"/>
            <a:ext cx="8382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6629400" y="3733800"/>
            <a:ext cx="7620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6629400" y="4419600"/>
            <a:ext cx="762000"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6629400" y="5029200"/>
            <a:ext cx="762000"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6629400" y="5410200"/>
            <a:ext cx="685800" cy="2286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V="1">
            <a:off x="6629400" y="5943600"/>
            <a:ext cx="7620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98"/>
          <p:cNvGrpSpPr/>
          <p:nvPr/>
        </p:nvGrpSpPr>
        <p:grpSpPr>
          <a:xfrm>
            <a:off x="228600" y="1218177"/>
            <a:ext cx="2743200" cy="915423"/>
            <a:chOff x="152400" y="1371600"/>
            <a:chExt cx="3048000" cy="1067823"/>
          </a:xfrm>
        </p:grpSpPr>
        <p:pic>
          <p:nvPicPr>
            <p:cNvPr id="2051" name="Picture 3"/>
            <p:cNvPicPr>
              <a:picLocks noChangeAspect="1" noChangeArrowheads="1"/>
            </p:cNvPicPr>
            <p:nvPr/>
          </p:nvPicPr>
          <p:blipFill>
            <a:blip r:embed="rId4" cstate="print"/>
            <a:srcRect/>
            <a:stretch>
              <a:fillRect/>
            </a:stretch>
          </p:blipFill>
          <p:spPr bwMode="auto">
            <a:xfrm>
              <a:off x="152400" y="1371600"/>
              <a:ext cx="1100137" cy="1035423"/>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cstate="print"/>
            <a:srcRect t="42278"/>
            <a:stretch>
              <a:fillRect/>
            </a:stretch>
          </p:blipFill>
          <p:spPr bwMode="auto">
            <a:xfrm>
              <a:off x="1371600" y="1371600"/>
              <a:ext cx="1828800" cy="1067823"/>
            </a:xfrm>
            <a:prstGeom prst="rect">
              <a:avLst/>
            </a:prstGeom>
            <a:noFill/>
            <a:ln w="9525">
              <a:noFill/>
              <a:miter lim="800000"/>
              <a:headEnd/>
              <a:tailEnd/>
            </a:ln>
            <a:effectLst/>
          </p:spPr>
        </p:pic>
      </p:grpSp>
      <p:sp>
        <p:nvSpPr>
          <p:cNvPr id="100" name="TextBox 99"/>
          <p:cNvSpPr txBox="1"/>
          <p:nvPr/>
        </p:nvSpPr>
        <p:spPr>
          <a:xfrm>
            <a:off x="914400" y="838200"/>
            <a:ext cx="1390124" cy="369332"/>
          </a:xfrm>
          <a:prstGeom prst="rect">
            <a:avLst/>
          </a:prstGeom>
          <a:noFill/>
        </p:spPr>
        <p:txBody>
          <a:bodyPr wrap="none" rtlCol="0">
            <a:spAutoFit/>
          </a:bodyPr>
          <a:lstStyle/>
          <a:p>
            <a:r>
              <a:rPr lang="en-US" dirty="0">
                <a:solidFill>
                  <a:prstClr val="black"/>
                </a:solidFill>
                <a:latin typeface="Arial" pitchFamily="34" charset="0"/>
                <a:cs typeface="Arial" pitchFamily="34" charset="0"/>
              </a:rPr>
              <a:t>Instruments</a:t>
            </a:r>
          </a:p>
        </p:txBody>
      </p:sp>
      <p:sp>
        <p:nvSpPr>
          <p:cNvPr id="101" name="TextBox 100"/>
          <p:cNvSpPr txBox="1"/>
          <p:nvPr/>
        </p:nvSpPr>
        <p:spPr>
          <a:xfrm>
            <a:off x="990600" y="2438400"/>
            <a:ext cx="748923" cy="369332"/>
          </a:xfrm>
          <a:prstGeom prst="rect">
            <a:avLst/>
          </a:prstGeom>
          <a:noFill/>
        </p:spPr>
        <p:txBody>
          <a:bodyPr wrap="none" rtlCol="0">
            <a:spAutoFit/>
          </a:bodyPr>
          <a:lstStyle/>
          <a:p>
            <a:r>
              <a:rPr lang="en-US" dirty="0">
                <a:solidFill>
                  <a:prstClr val="black"/>
                </a:solidFill>
                <a:latin typeface="Arial" pitchFamily="34" charset="0"/>
                <a:cs typeface="Arial" pitchFamily="34" charset="0"/>
              </a:rPr>
              <a:t>Disks</a:t>
            </a:r>
          </a:p>
        </p:txBody>
      </p:sp>
      <p:cxnSp>
        <p:nvCxnSpPr>
          <p:cNvPr id="102" name="Straight Arrow Connector 101"/>
          <p:cNvCxnSpPr/>
          <p:nvPr/>
        </p:nvCxnSpPr>
        <p:spPr>
          <a:xfrm rot="5400000">
            <a:off x="380206" y="2438400"/>
            <a:ext cx="610394" cy="79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rot="5400000">
            <a:off x="1905000" y="2438400"/>
            <a:ext cx="610394" cy="79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3429000" y="2373868"/>
            <a:ext cx="710451" cy="369332"/>
          </a:xfrm>
          <a:prstGeom prst="rect">
            <a:avLst/>
          </a:prstGeom>
          <a:noFill/>
        </p:spPr>
        <p:txBody>
          <a:bodyPr wrap="none" rtlCol="0">
            <a:spAutoFit/>
          </a:bodyPr>
          <a:lstStyle/>
          <a:p>
            <a:r>
              <a:rPr lang="en-US" b="1" dirty="0">
                <a:solidFill>
                  <a:srgbClr val="00B050"/>
                </a:solidFill>
              </a:rPr>
              <a:t>Map</a:t>
            </a:r>
            <a:r>
              <a:rPr lang="en-US" sz="2000" b="1" baseline="-25000" dirty="0">
                <a:solidFill>
                  <a:srgbClr val="00B050"/>
                </a:solidFill>
              </a:rPr>
              <a:t>1</a:t>
            </a:r>
            <a:endParaRPr lang="en-US" b="1" baseline="-25000" dirty="0">
              <a:solidFill>
                <a:srgbClr val="00B050"/>
              </a:solidFill>
            </a:endParaRPr>
          </a:p>
        </p:txBody>
      </p:sp>
      <p:sp>
        <p:nvSpPr>
          <p:cNvPr id="109" name="TextBox 108"/>
          <p:cNvSpPr txBox="1"/>
          <p:nvPr/>
        </p:nvSpPr>
        <p:spPr>
          <a:xfrm>
            <a:off x="4724400" y="2373868"/>
            <a:ext cx="710451" cy="369332"/>
          </a:xfrm>
          <a:prstGeom prst="rect">
            <a:avLst/>
          </a:prstGeom>
          <a:noFill/>
        </p:spPr>
        <p:txBody>
          <a:bodyPr wrap="none" rtlCol="0">
            <a:spAutoFit/>
          </a:bodyPr>
          <a:lstStyle/>
          <a:p>
            <a:r>
              <a:rPr lang="en-US" b="1" dirty="0">
                <a:solidFill>
                  <a:srgbClr val="00B050"/>
                </a:solidFill>
              </a:rPr>
              <a:t>Map</a:t>
            </a:r>
            <a:r>
              <a:rPr lang="en-US" sz="2000" b="1" baseline="-25000" dirty="0">
                <a:solidFill>
                  <a:srgbClr val="00B050"/>
                </a:solidFill>
              </a:rPr>
              <a:t>2</a:t>
            </a:r>
            <a:endParaRPr lang="en-US" b="1" baseline="-25000" dirty="0">
              <a:solidFill>
                <a:srgbClr val="00B050"/>
              </a:solidFill>
            </a:endParaRPr>
          </a:p>
        </p:txBody>
      </p:sp>
      <p:sp>
        <p:nvSpPr>
          <p:cNvPr id="110" name="TextBox 109"/>
          <p:cNvSpPr txBox="1"/>
          <p:nvPr/>
        </p:nvSpPr>
        <p:spPr>
          <a:xfrm>
            <a:off x="5943600" y="2373868"/>
            <a:ext cx="710451" cy="369332"/>
          </a:xfrm>
          <a:prstGeom prst="rect">
            <a:avLst/>
          </a:prstGeom>
          <a:noFill/>
        </p:spPr>
        <p:txBody>
          <a:bodyPr wrap="none" rtlCol="0">
            <a:spAutoFit/>
          </a:bodyPr>
          <a:lstStyle/>
          <a:p>
            <a:r>
              <a:rPr lang="en-US" b="1" dirty="0">
                <a:solidFill>
                  <a:srgbClr val="00B050"/>
                </a:solidFill>
              </a:rPr>
              <a:t>Map</a:t>
            </a:r>
            <a:r>
              <a:rPr lang="en-US" sz="2000" b="1" baseline="-25000" dirty="0">
                <a:solidFill>
                  <a:srgbClr val="00B050"/>
                </a:solidFill>
              </a:rPr>
              <a:t>3</a:t>
            </a:r>
            <a:endParaRPr lang="en-US" b="1" baseline="-25000" dirty="0">
              <a:solidFill>
                <a:srgbClr val="00B050"/>
              </a:solidFill>
            </a:endParaRPr>
          </a:p>
        </p:txBody>
      </p:sp>
      <p:sp>
        <p:nvSpPr>
          <p:cNvPr id="111" name="TextBox 110"/>
          <p:cNvSpPr txBox="1"/>
          <p:nvPr/>
        </p:nvSpPr>
        <p:spPr>
          <a:xfrm>
            <a:off x="6858000" y="2209800"/>
            <a:ext cx="884986" cy="369332"/>
          </a:xfrm>
          <a:prstGeom prst="rect">
            <a:avLst/>
          </a:prstGeom>
          <a:noFill/>
        </p:spPr>
        <p:txBody>
          <a:bodyPr wrap="none" rtlCol="0">
            <a:spAutoFit/>
          </a:bodyPr>
          <a:lstStyle/>
          <a:p>
            <a:r>
              <a:rPr lang="en-US" b="1" dirty="0">
                <a:solidFill>
                  <a:srgbClr val="FFC000"/>
                </a:solidFill>
              </a:rPr>
              <a:t>Reduce</a:t>
            </a:r>
            <a:endParaRPr lang="en-US" b="1" baseline="-25000" dirty="0">
              <a:solidFill>
                <a:srgbClr val="FFC000"/>
              </a:solidFill>
            </a:endParaRPr>
          </a:p>
        </p:txBody>
      </p:sp>
      <p:sp>
        <p:nvSpPr>
          <p:cNvPr id="112" name="TextBox 111"/>
          <p:cNvSpPr txBox="1"/>
          <p:nvPr/>
        </p:nvSpPr>
        <p:spPr>
          <a:xfrm>
            <a:off x="4648200" y="1828800"/>
            <a:ext cx="1787669" cy="369332"/>
          </a:xfrm>
          <a:prstGeom prst="rect">
            <a:avLst/>
          </a:prstGeom>
          <a:noFill/>
        </p:spPr>
        <p:txBody>
          <a:bodyPr wrap="none" rtlCol="0">
            <a:spAutoFit/>
          </a:bodyPr>
          <a:lstStyle/>
          <a:p>
            <a:r>
              <a:rPr lang="en-US" dirty="0">
                <a:solidFill>
                  <a:prstClr val="black"/>
                </a:solidFill>
                <a:latin typeface="Arial" pitchFamily="34" charset="0"/>
                <a:cs typeface="Arial" pitchFamily="34" charset="0"/>
              </a:rPr>
              <a:t>Communication</a:t>
            </a:r>
          </a:p>
        </p:txBody>
      </p:sp>
      <p:cxnSp>
        <p:nvCxnSpPr>
          <p:cNvPr id="114" name="Straight Arrow Connector 113"/>
          <p:cNvCxnSpPr/>
          <p:nvPr/>
        </p:nvCxnSpPr>
        <p:spPr>
          <a:xfrm rot="5400000">
            <a:off x="4114800"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a:off x="5334794"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rot="5400000">
            <a:off x="6477794"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3048000" y="685800"/>
            <a:ext cx="6096000" cy="923330"/>
          </a:xfrm>
          <a:prstGeom prst="rect">
            <a:avLst/>
          </a:prstGeom>
          <a:noFill/>
        </p:spPr>
        <p:txBody>
          <a:bodyPr wrap="square" rtlCol="0">
            <a:spAutoFit/>
          </a:bodyPr>
          <a:lstStyle/>
          <a:p>
            <a:r>
              <a:rPr lang="en-US" b="1" dirty="0">
                <a:solidFill>
                  <a:prstClr val="black"/>
                </a:solidFill>
              </a:rPr>
              <a:t>Map</a:t>
            </a:r>
            <a:r>
              <a:rPr lang="en-US" dirty="0">
                <a:solidFill>
                  <a:prstClr val="black"/>
                </a:solidFill>
              </a:rPr>
              <a:t>      = (data parallel) computation reading and writing data</a:t>
            </a:r>
          </a:p>
          <a:p>
            <a:r>
              <a:rPr lang="en-US" b="1" dirty="0">
                <a:solidFill>
                  <a:prstClr val="black"/>
                </a:solidFill>
              </a:rPr>
              <a:t>Reduce</a:t>
            </a:r>
            <a:r>
              <a:rPr lang="en-US" dirty="0">
                <a:solidFill>
                  <a:prstClr val="black"/>
                </a:solidFill>
              </a:rPr>
              <a:t> = Collective/Consolidation phase e.g. forming multiple global sums as in histogram</a:t>
            </a:r>
          </a:p>
        </p:txBody>
      </p:sp>
      <p:sp>
        <p:nvSpPr>
          <p:cNvPr id="118" name="TextBox 117"/>
          <p:cNvSpPr txBox="1"/>
          <p:nvPr/>
        </p:nvSpPr>
        <p:spPr>
          <a:xfrm>
            <a:off x="8153400" y="2133600"/>
            <a:ext cx="848758" cy="646331"/>
          </a:xfrm>
          <a:prstGeom prst="rect">
            <a:avLst/>
          </a:prstGeom>
          <a:noFill/>
        </p:spPr>
        <p:txBody>
          <a:bodyPr wrap="none" rtlCol="0">
            <a:spAutoFit/>
          </a:bodyPr>
          <a:lstStyle/>
          <a:p>
            <a:r>
              <a:rPr lang="en-US" b="1" dirty="0">
                <a:solidFill>
                  <a:prstClr val="black"/>
                </a:solidFill>
              </a:rPr>
              <a:t>Portals</a:t>
            </a:r>
            <a:br>
              <a:rPr lang="en-US" b="1" dirty="0">
                <a:solidFill>
                  <a:prstClr val="black"/>
                </a:solidFill>
              </a:rPr>
            </a:br>
            <a:r>
              <a:rPr lang="en-US" b="1" dirty="0">
                <a:solidFill>
                  <a:prstClr val="black"/>
                </a:solidFill>
              </a:rPr>
              <a:t>/Users</a:t>
            </a:r>
          </a:p>
        </p:txBody>
      </p:sp>
      <p:pic>
        <p:nvPicPr>
          <p:cNvPr id="2053" name="Picture 5"/>
          <p:cNvPicPr>
            <a:picLocks noChangeAspect="1" noChangeArrowheads="1"/>
          </p:cNvPicPr>
          <p:nvPr/>
        </p:nvPicPr>
        <p:blipFill>
          <a:blip r:embed="rId6" cstate="print"/>
          <a:srcRect/>
          <a:stretch>
            <a:fillRect/>
          </a:stretch>
        </p:blipFill>
        <p:spPr bwMode="auto">
          <a:xfrm>
            <a:off x="8229600" y="3124200"/>
            <a:ext cx="765149" cy="771525"/>
          </a:xfrm>
          <a:prstGeom prst="rect">
            <a:avLst/>
          </a:prstGeom>
          <a:noFill/>
          <a:ln w="9525">
            <a:noFill/>
            <a:miter lim="800000"/>
            <a:headEnd/>
            <a:tailEnd/>
          </a:ln>
          <a:effectLst/>
        </p:spPr>
      </p:pic>
      <p:pic>
        <p:nvPicPr>
          <p:cNvPr id="2054" name="Picture 6"/>
          <p:cNvPicPr>
            <a:picLocks noChangeAspect="1" noChangeArrowheads="1"/>
          </p:cNvPicPr>
          <p:nvPr/>
        </p:nvPicPr>
        <p:blipFill>
          <a:blip r:embed="rId7" cstate="print"/>
          <a:srcRect/>
          <a:stretch>
            <a:fillRect/>
          </a:stretch>
        </p:blipFill>
        <p:spPr bwMode="auto">
          <a:xfrm flipH="1">
            <a:off x="8229600" y="4191000"/>
            <a:ext cx="762000" cy="762000"/>
          </a:xfrm>
          <a:prstGeom prst="rect">
            <a:avLst/>
          </a:prstGeom>
          <a:noFill/>
          <a:ln w="9525">
            <a:noFill/>
            <a:miter lim="800000"/>
            <a:headEnd/>
            <a:tailEnd/>
          </a:ln>
          <a:effectLst/>
        </p:spPr>
      </p:pic>
      <p:pic>
        <p:nvPicPr>
          <p:cNvPr id="2055" name="Picture 7"/>
          <p:cNvPicPr>
            <a:picLocks noChangeAspect="1" noChangeArrowheads="1"/>
          </p:cNvPicPr>
          <p:nvPr/>
        </p:nvPicPr>
        <p:blipFill>
          <a:blip r:embed="rId8" cstate="print"/>
          <a:srcRect/>
          <a:stretch>
            <a:fillRect/>
          </a:stretch>
        </p:blipFill>
        <p:spPr bwMode="auto">
          <a:xfrm>
            <a:off x="8153400" y="5257800"/>
            <a:ext cx="866775" cy="733425"/>
          </a:xfrm>
          <a:prstGeom prst="rect">
            <a:avLst/>
          </a:prstGeom>
          <a:noFill/>
          <a:ln w="9525">
            <a:noFill/>
            <a:miter lim="800000"/>
            <a:headEnd/>
            <a:tailEnd/>
          </a:ln>
          <a:effectLst/>
        </p:spPr>
      </p:pic>
      <p:grpSp>
        <p:nvGrpSpPr>
          <p:cNvPr id="22" name="Group 291"/>
          <p:cNvGrpSpPr/>
          <p:nvPr/>
        </p:nvGrpSpPr>
        <p:grpSpPr>
          <a:xfrm>
            <a:off x="3429000" y="1676400"/>
            <a:ext cx="3505200" cy="4876800"/>
            <a:chOff x="157595" y="1905000"/>
            <a:chExt cx="3266210" cy="4724400"/>
          </a:xfrm>
        </p:grpSpPr>
        <p:grpSp>
          <p:nvGrpSpPr>
            <p:cNvPr id="30" name="Group 163"/>
            <p:cNvGrpSpPr/>
            <p:nvPr/>
          </p:nvGrpSpPr>
          <p:grpSpPr>
            <a:xfrm>
              <a:off x="228600" y="1905000"/>
              <a:ext cx="3124200" cy="4724400"/>
              <a:chOff x="228600" y="1905000"/>
              <a:chExt cx="3124200" cy="4724400"/>
            </a:xfrm>
          </p:grpSpPr>
          <p:sp>
            <p:nvSpPr>
              <p:cNvPr id="295" name="Rectangle 294"/>
              <p:cNvSpPr/>
              <p:nvPr/>
            </p:nvSpPr>
            <p:spPr>
              <a:xfrm>
                <a:off x="228600" y="1905000"/>
                <a:ext cx="3124200" cy="472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31" name="Group 94"/>
              <p:cNvGrpSpPr/>
              <p:nvPr/>
            </p:nvGrpSpPr>
            <p:grpSpPr>
              <a:xfrm>
                <a:off x="304800" y="2895600"/>
                <a:ext cx="685801" cy="3668485"/>
                <a:chOff x="304800" y="2895600"/>
                <a:chExt cx="685801" cy="3668485"/>
              </a:xfrm>
            </p:grpSpPr>
            <p:grpSp>
              <p:nvGrpSpPr>
                <p:cNvPr id="2048" name="Group 13"/>
                <p:cNvGrpSpPr/>
                <p:nvPr/>
              </p:nvGrpSpPr>
              <p:grpSpPr>
                <a:xfrm>
                  <a:off x="304800" y="2895600"/>
                  <a:ext cx="457200" cy="3668485"/>
                  <a:chOff x="3581400" y="3037115"/>
                  <a:chExt cx="457200" cy="3668485"/>
                </a:xfrm>
                <a:solidFill>
                  <a:srgbClr val="92D050"/>
                </a:solidFill>
              </p:grpSpPr>
              <p:sp>
                <p:nvSpPr>
                  <p:cNvPr id="348" name="Oval 347"/>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49" name="Oval 5"/>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50" name="Oval 6"/>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51" name="Oval 7"/>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52" name="Oval 351"/>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53" name="Oval 352"/>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grpSp>
              <p:nvGrpSpPr>
                <p:cNvPr id="2049" name="Group 81"/>
                <p:cNvGrpSpPr/>
                <p:nvPr/>
              </p:nvGrpSpPr>
              <p:grpSpPr>
                <a:xfrm>
                  <a:off x="838200" y="3048000"/>
                  <a:ext cx="152401" cy="838200"/>
                  <a:chOff x="838200" y="3048000"/>
                  <a:chExt cx="152401" cy="838200"/>
                </a:xfrm>
              </p:grpSpPr>
              <p:cxnSp>
                <p:nvCxnSpPr>
                  <p:cNvPr id="346" name="Straight Arrow Connector 345"/>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47" name="Straight Arrow Connector 346"/>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56" name="Group 82"/>
                <p:cNvGrpSpPr/>
                <p:nvPr/>
              </p:nvGrpSpPr>
              <p:grpSpPr>
                <a:xfrm>
                  <a:off x="838200" y="4343400"/>
                  <a:ext cx="152401" cy="838200"/>
                  <a:chOff x="838200" y="3048000"/>
                  <a:chExt cx="152401" cy="838200"/>
                </a:xfrm>
              </p:grpSpPr>
              <p:cxnSp>
                <p:nvCxnSpPr>
                  <p:cNvPr id="344" name="Straight Arrow Connector 343"/>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45" name="Straight Arrow Connector 344"/>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57" name="Group 87"/>
                <p:cNvGrpSpPr/>
                <p:nvPr/>
              </p:nvGrpSpPr>
              <p:grpSpPr>
                <a:xfrm>
                  <a:off x="838200" y="5638800"/>
                  <a:ext cx="152401" cy="838200"/>
                  <a:chOff x="838200" y="3048000"/>
                  <a:chExt cx="152401" cy="838200"/>
                </a:xfrm>
              </p:grpSpPr>
              <p:cxnSp>
                <p:nvCxnSpPr>
                  <p:cNvPr id="342" name="Straight Arrow Connector 341"/>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43" name="Straight Arrow Connector 342"/>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058" name="Group 95"/>
              <p:cNvGrpSpPr/>
              <p:nvPr/>
            </p:nvGrpSpPr>
            <p:grpSpPr>
              <a:xfrm>
                <a:off x="1143000" y="2895600"/>
                <a:ext cx="685801" cy="3668485"/>
                <a:chOff x="304800" y="2895600"/>
                <a:chExt cx="685801" cy="3668485"/>
              </a:xfrm>
            </p:grpSpPr>
            <p:grpSp>
              <p:nvGrpSpPr>
                <p:cNvPr id="2059" name="Group 13"/>
                <p:cNvGrpSpPr/>
                <p:nvPr/>
              </p:nvGrpSpPr>
              <p:grpSpPr>
                <a:xfrm>
                  <a:off x="304800" y="2895600"/>
                  <a:ext cx="457200" cy="3668485"/>
                  <a:chOff x="3581400" y="3037115"/>
                  <a:chExt cx="457200" cy="3668485"/>
                </a:xfrm>
                <a:solidFill>
                  <a:srgbClr val="92D050"/>
                </a:solidFill>
              </p:grpSpPr>
              <p:sp>
                <p:nvSpPr>
                  <p:cNvPr id="332" name="Oval 331"/>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33" name="Oval 332"/>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34" name="Oval 333"/>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35" name="Oval 334"/>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36" name="Oval 335"/>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37" name="Oval 336"/>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grpSp>
              <p:nvGrpSpPr>
                <p:cNvPr id="2060" name="Group 97"/>
                <p:cNvGrpSpPr/>
                <p:nvPr/>
              </p:nvGrpSpPr>
              <p:grpSpPr>
                <a:xfrm>
                  <a:off x="838200" y="3048000"/>
                  <a:ext cx="152401" cy="838200"/>
                  <a:chOff x="838200" y="3048000"/>
                  <a:chExt cx="152401" cy="838200"/>
                </a:xfrm>
              </p:grpSpPr>
              <p:cxnSp>
                <p:nvCxnSpPr>
                  <p:cNvPr id="330" name="Straight Arrow Connector 329"/>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31" name="Straight Arrow Connector 330"/>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61" name="Group 98"/>
                <p:cNvGrpSpPr/>
                <p:nvPr/>
              </p:nvGrpSpPr>
              <p:grpSpPr>
                <a:xfrm>
                  <a:off x="838200" y="4343400"/>
                  <a:ext cx="152401" cy="838200"/>
                  <a:chOff x="838200" y="3048000"/>
                  <a:chExt cx="152401" cy="838200"/>
                </a:xfrm>
              </p:grpSpPr>
              <p:cxnSp>
                <p:nvCxnSpPr>
                  <p:cNvPr id="328" name="Straight Arrow Connector 327"/>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29" name="Straight Arrow Connector 328"/>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62" name="Group 102"/>
                <p:cNvGrpSpPr/>
                <p:nvPr/>
              </p:nvGrpSpPr>
              <p:grpSpPr>
                <a:xfrm>
                  <a:off x="838200" y="5638800"/>
                  <a:ext cx="152401" cy="838200"/>
                  <a:chOff x="838200" y="3048000"/>
                  <a:chExt cx="152401" cy="838200"/>
                </a:xfrm>
              </p:grpSpPr>
              <p:cxnSp>
                <p:nvCxnSpPr>
                  <p:cNvPr id="326" name="Straight Arrow Connector 325"/>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27" name="Straight Arrow Connector 326"/>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063" name="Group 127"/>
              <p:cNvGrpSpPr/>
              <p:nvPr/>
            </p:nvGrpSpPr>
            <p:grpSpPr>
              <a:xfrm>
                <a:off x="1981200" y="2895600"/>
                <a:ext cx="685801" cy="3668485"/>
                <a:chOff x="304800" y="2895600"/>
                <a:chExt cx="685801" cy="3668485"/>
              </a:xfrm>
            </p:grpSpPr>
            <p:grpSp>
              <p:nvGrpSpPr>
                <p:cNvPr id="2064" name="Group 13"/>
                <p:cNvGrpSpPr/>
                <p:nvPr/>
              </p:nvGrpSpPr>
              <p:grpSpPr>
                <a:xfrm>
                  <a:off x="304800" y="2895600"/>
                  <a:ext cx="457200" cy="3668485"/>
                  <a:chOff x="3581400" y="3037115"/>
                  <a:chExt cx="457200" cy="3668485"/>
                </a:xfrm>
                <a:solidFill>
                  <a:srgbClr val="92D050"/>
                </a:solidFill>
              </p:grpSpPr>
              <p:sp>
                <p:nvSpPr>
                  <p:cNvPr id="316" name="Oval 315"/>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17" name="Oval 316"/>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18" name="Oval 317"/>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19" name="Oval 318"/>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20" name="Oval 319"/>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21" name="Oval 320"/>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grpSp>
              <p:nvGrpSpPr>
                <p:cNvPr id="2065" name="Group 129"/>
                <p:cNvGrpSpPr/>
                <p:nvPr/>
              </p:nvGrpSpPr>
              <p:grpSpPr>
                <a:xfrm>
                  <a:off x="838200" y="3048000"/>
                  <a:ext cx="152401" cy="838200"/>
                  <a:chOff x="838200" y="3048000"/>
                  <a:chExt cx="152401" cy="838200"/>
                </a:xfrm>
              </p:grpSpPr>
              <p:cxnSp>
                <p:nvCxnSpPr>
                  <p:cNvPr id="314" name="Straight Arrow Connector 313"/>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15" name="Straight Arrow Connector 314"/>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66" name="Group 130"/>
                <p:cNvGrpSpPr/>
                <p:nvPr/>
              </p:nvGrpSpPr>
              <p:grpSpPr>
                <a:xfrm>
                  <a:off x="838200" y="4343400"/>
                  <a:ext cx="152401" cy="838200"/>
                  <a:chOff x="838200" y="3048000"/>
                  <a:chExt cx="152401" cy="838200"/>
                </a:xfrm>
              </p:grpSpPr>
              <p:cxnSp>
                <p:nvCxnSpPr>
                  <p:cNvPr id="312" name="Straight Arrow Connector 311"/>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13" name="Straight Arrow Connector 312"/>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67" name="Group 131"/>
                <p:cNvGrpSpPr/>
                <p:nvPr/>
              </p:nvGrpSpPr>
              <p:grpSpPr>
                <a:xfrm>
                  <a:off x="838200" y="5638800"/>
                  <a:ext cx="152401" cy="838200"/>
                  <a:chOff x="838200" y="3048000"/>
                  <a:chExt cx="152401" cy="838200"/>
                </a:xfrm>
              </p:grpSpPr>
              <p:cxnSp>
                <p:nvCxnSpPr>
                  <p:cNvPr id="310" name="Straight Arrow Connector 309"/>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11" name="Straight Arrow Connector 310"/>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068" name="Group 13"/>
              <p:cNvGrpSpPr/>
              <p:nvPr/>
            </p:nvGrpSpPr>
            <p:grpSpPr>
              <a:xfrm>
                <a:off x="2819400" y="2895600"/>
                <a:ext cx="457200" cy="3668485"/>
                <a:chOff x="3581400" y="3037115"/>
                <a:chExt cx="457200" cy="3668485"/>
              </a:xfrm>
              <a:solidFill>
                <a:srgbClr val="92D050"/>
              </a:solidFill>
            </p:grpSpPr>
            <p:sp>
              <p:nvSpPr>
                <p:cNvPr id="300" name="Oval 299"/>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01" name="Oval 300"/>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02" name="Oval 301"/>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03" name="Oval 302"/>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04" name="Oval 303"/>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05" name="Oval 304"/>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grpSp>
        <p:sp>
          <p:nvSpPr>
            <p:cNvPr id="294" name="Rectangle 293"/>
            <p:cNvSpPr/>
            <p:nvPr/>
          </p:nvSpPr>
          <p:spPr>
            <a:xfrm>
              <a:off x="157595" y="1905000"/>
              <a:ext cx="326621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black"/>
                  </a:solidFill>
                </a:rPr>
                <a:t>Iterative </a:t>
              </a:r>
              <a:r>
                <a:rPr lang="en-US" sz="2000" b="1" dirty="0">
                  <a:solidFill>
                    <a:prstClr val="black"/>
                  </a:solidFill>
                </a:rPr>
                <a:t>MapReduce</a:t>
              </a:r>
            </a:p>
            <a:p>
              <a:r>
                <a:rPr lang="en-US" dirty="0">
                  <a:solidFill>
                    <a:prstClr val="black"/>
                  </a:solidFill>
                </a:rPr>
                <a:t>Map        </a:t>
              </a:r>
              <a:r>
                <a:rPr lang="en-US" dirty="0" err="1">
                  <a:solidFill>
                    <a:prstClr val="black"/>
                  </a:solidFill>
                </a:rPr>
                <a:t>Map</a:t>
              </a:r>
              <a:r>
                <a:rPr lang="en-US" dirty="0">
                  <a:solidFill>
                    <a:prstClr val="black"/>
                  </a:solidFill>
                </a:rPr>
                <a:t>         </a:t>
              </a:r>
              <a:r>
                <a:rPr lang="en-US" dirty="0" err="1">
                  <a:solidFill>
                    <a:prstClr val="black"/>
                  </a:solidFill>
                </a:rPr>
                <a:t>Map</a:t>
              </a:r>
              <a:r>
                <a:rPr lang="en-US" dirty="0">
                  <a:solidFill>
                    <a:prstClr val="black"/>
                  </a:solidFill>
                </a:rPr>
                <a:t>         </a:t>
              </a:r>
              <a:r>
                <a:rPr lang="en-US" dirty="0" err="1">
                  <a:solidFill>
                    <a:prstClr val="black"/>
                  </a:solidFill>
                </a:rPr>
                <a:t>Map</a:t>
              </a:r>
              <a:endParaRPr lang="en-US" dirty="0">
                <a:solidFill>
                  <a:prstClr val="black"/>
                </a:solidFill>
              </a:endParaRPr>
            </a:p>
            <a:p>
              <a:r>
                <a:rPr lang="en-US" dirty="0">
                  <a:solidFill>
                    <a:prstClr val="black"/>
                  </a:solidFill>
                </a:rPr>
                <a:t>      Reduce    </a:t>
              </a:r>
              <a:r>
                <a:rPr lang="en-US" dirty="0" err="1">
                  <a:solidFill>
                    <a:prstClr val="black"/>
                  </a:solidFill>
                </a:rPr>
                <a:t>Reduce</a:t>
              </a:r>
              <a:r>
                <a:rPr lang="en-US" dirty="0">
                  <a:solidFill>
                    <a:prstClr val="black"/>
                  </a:solidFill>
                </a:rPr>
                <a:t>    </a:t>
              </a:r>
              <a:r>
                <a:rPr lang="en-US" dirty="0" err="1">
                  <a:solidFill>
                    <a:prstClr val="black"/>
                  </a:solidFill>
                </a:rPr>
                <a:t>Reduce</a:t>
              </a:r>
              <a:endParaRPr lang="en-US" dirty="0">
                <a:solidFill>
                  <a:prstClr val="black"/>
                </a:solidFill>
              </a:endParaRPr>
            </a:p>
          </p:txBody>
        </p:sp>
      </p:grpSp>
    </p:spTree>
    <p:extLst>
      <p:ext uri="{BB962C8B-B14F-4D97-AF65-F5344CB8AC3E}">
        <p14:creationId xmlns:p14="http://schemas.microsoft.com/office/powerpoint/2010/main" val="187385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knife2.jpg"/>
          <p:cNvPicPr>
            <a:picLocks noChangeAspect="1"/>
          </p:cNvPicPr>
          <p:nvPr/>
        </p:nvPicPr>
        <p:blipFill>
          <a:blip r:embed="rId3" cstate="print"/>
          <a:stretch>
            <a:fillRect/>
          </a:stretch>
        </p:blipFill>
        <p:spPr>
          <a:xfrm rot="20472147">
            <a:off x="6568538" y="2481770"/>
            <a:ext cx="872067" cy="784860"/>
          </a:xfrm>
          <a:prstGeom prst="rect">
            <a:avLst/>
          </a:prstGeom>
        </p:spPr>
      </p:pic>
      <p:sp>
        <p:nvSpPr>
          <p:cNvPr id="2" name="Content Placeholder 1"/>
          <p:cNvSpPr>
            <a:spLocks noGrp="1"/>
          </p:cNvSpPr>
          <p:nvPr>
            <p:ph idx="1"/>
          </p:nvPr>
        </p:nvSpPr>
        <p:spPr>
          <a:xfrm>
            <a:off x="457200" y="1524000"/>
            <a:ext cx="8229600" cy="838200"/>
          </a:xfrm>
        </p:spPr>
        <p:txBody>
          <a:bodyPr/>
          <a:lstStyle/>
          <a:p>
            <a:r>
              <a:rPr lang="en-US" dirty="0" smtClean="0"/>
              <a:t>Sam thought of “drinking” the apple</a:t>
            </a:r>
            <a:endParaRPr lang="en-US" dirty="0"/>
          </a:p>
        </p:txBody>
      </p:sp>
      <p:sp>
        <p:nvSpPr>
          <p:cNvPr id="3" name="Title 2"/>
          <p:cNvSpPr>
            <a:spLocks noGrp="1"/>
          </p:cNvSpPr>
          <p:nvPr>
            <p:ph type="title"/>
          </p:nvPr>
        </p:nvSpPr>
        <p:spPr>
          <a:xfrm>
            <a:off x="457200" y="274638"/>
            <a:ext cx="8686800" cy="1143000"/>
          </a:xfrm>
        </p:spPr>
        <p:txBody>
          <a:bodyPr>
            <a:noAutofit/>
          </a:bodyPr>
          <a:lstStyle/>
          <a:p>
            <a:r>
              <a:rPr lang="en-US" sz="4000" dirty="0" smtClean="0"/>
              <a:t>Sam’s Problem</a:t>
            </a:r>
            <a:r>
              <a:rPr lang="en-US" sz="2400" dirty="0" smtClean="0"/>
              <a:t/>
            </a:r>
            <a:br>
              <a:rPr lang="en-US" sz="2400" dirty="0" smtClean="0"/>
            </a:br>
            <a:r>
              <a:rPr lang="en-US" sz="2400" dirty="0" smtClean="0"/>
              <a:t>http://www.slideshare.net/esaliya/mapreduce-in-simple-terms</a:t>
            </a:r>
            <a:endParaRPr lang="en-US" sz="2400" dirty="0"/>
          </a:p>
        </p:txBody>
      </p:sp>
      <p:sp>
        <p:nvSpPr>
          <p:cNvPr id="4" name="Content Placeholder 1"/>
          <p:cNvSpPr txBox="1">
            <a:spLocks/>
          </p:cNvSpPr>
          <p:nvPr/>
        </p:nvSpPr>
        <p:spPr>
          <a:xfrm>
            <a:off x="5143500" y="2617270"/>
            <a:ext cx="3276600" cy="1905000"/>
          </a:xfrm>
          <a:prstGeom prst="rect">
            <a:avLst/>
          </a:prstGeom>
        </p:spPr>
        <p:txBody>
          <a:bodyPr vert="horz">
            <a:normAutofit/>
          </a:bodyPr>
          <a:lstStyle/>
          <a:p>
            <a:pPr marL="365760" indent="-256032">
              <a:lnSpc>
                <a:spcPct val="200000"/>
              </a:lnSpc>
              <a:spcBef>
                <a:spcPts val="400"/>
              </a:spcBef>
              <a:buClr>
                <a:srgbClr val="4F81BD"/>
              </a:buClr>
              <a:buSzPct val="68000"/>
              <a:buFont typeface="Wingdings 3"/>
              <a:buChar char=""/>
              <a:defRPr/>
            </a:pPr>
            <a:r>
              <a:rPr lang="en-US" sz="2000" dirty="0">
                <a:solidFill>
                  <a:prstClr val="black"/>
                </a:solidFill>
              </a:rPr>
              <a:t>He used a        to cut  the          and a            to make juice.     </a:t>
            </a:r>
          </a:p>
        </p:txBody>
      </p:sp>
      <p:pic>
        <p:nvPicPr>
          <p:cNvPr id="5" name="Picture 4" descr="sam.jpg"/>
          <p:cNvPicPr>
            <a:picLocks noChangeAspect="1"/>
          </p:cNvPicPr>
          <p:nvPr/>
        </p:nvPicPr>
        <p:blipFill>
          <a:blip r:embed="rId4" cstate="print"/>
          <a:stretch>
            <a:fillRect/>
          </a:stretch>
        </p:blipFill>
        <p:spPr>
          <a:xfrm>
            <a:off x="1066800" y="4267200"/>
            <a:ext cx="1097280" cy="1371600"/>
          </a:xfrm>
          <a:prstGeom prst="rect">
            <a:avLst/>
          </a:prstGeom>
        </p:spPr>
      </p:pic>
      <p:sp>
        <p:nvSpPr>
          <p:cNvPr id="6" name="Cloud Callout 5"/>
          <p:cNvSpPr/>
          <p:nvPr/>
        </p:nvSpPr>
        <p:spPr>
          <a:xfrm>
            <a:off x="1371600" y="1981200"/>
            <a:ext cx="2438400" cy="1600200"/>
          </a:xfrm>
          <a:prstGeom prst="cloudCallout">
            <a:avLst>
              <a:gd name="adj1" fmla="val -31459"/>
              <a:gd name="adj2" fmla="val 81862"/>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endParaRPr>
          </a:p>
        </p:txBody>
      </p:sp>
      <p:pic>
        <p:nvPicPr>
          <p:cNvPr id="8" name="Picture 7" descr="apple2.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664746" y="2438400"/>
            <a:ext cx="555453" cy="655743"/>
          </a:xfrm>
          <a:prstGeom prst="rect">
            <a:avLst/>
          </a:prstGeom>
        </p:spPr>
      </p:pic>
      <p:sp>
        <p:nvSpPr>
          <p:cNvPr id="10" name="Right Arrow 9"/>
          <p:cNvSpPr/>
          <p:nvPr/>
        </p:nvSpPr>
        <p:spPr>
          <a:xfrm>
            <a:off x="2362200" y="2667000"/>
            <a:ext cx="3810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juice.jpg"/>
          <p:cNvPicPr>
            <a:picLocks noChangeAspect="1"/>
          </p:cNvPicPr>
          <p:nvPr/>
        </p:nvPicPr>
        <p:blipFill>
          <a:blip r:embed="rId6" cstate="print">
            <a:clrChange>
              <a:clrFrom>
                <a:srgbClr val="FFFFFF"/>
              </a:clrFrom>
              <a:clrTo>
                <a:srgbClr val="FFFFFF">
                  <a:alpha val="0"/>
                </a:srgbClr>
              </a:clrTo>
            </a:clrChange>
          </a:blip>
          <a:stretch>
            <a:fillRect/>
          </a:stretch>
        </p:blipFill>
        <p:spPr>
          <a:xfrm>
            <a:off x="2590800" y="2286000"/>
            <a:ext cx="843160" cy="838200"/>
          </a:xfrm>
          <a:prstGeom prst="rect">
            <a:avLst/>
          </a:prstGeom>
        </p:spPr>
      </p:pic>
      <p:pic>
        <p:nvPicPr>
          <p:cNvPr id="12" name="Picture 11" descr="apple2.jpg"/>
          <p:cNvPicPr>
            <a:picLocks noChangeAspect="1"/>
          </p:cNvPicPr>
          <p:nvPr/>
        </p:nvPicPr>
        <p:blipFill>
          <a:blip r:embed="rId5" cstate="print">
            <a:clrChange>
              <a:clrFrom>
                <a:srgbClr val="FFFFFF"/>
              </a:clrFrom>
              <a:clrTo>
                <a:srgbClr val="FFFFFF">
                  <a:alpha val="0"/>
                </a:srgbClr>
              </a:clrTo>
            </a:clrChange>
          </a:blip>
          <a:stretch>
            <a:fillRect/>
          </a:stretch>
        </p:blipFill>
        <p:spPr>
          <a:xfrm>
            <a:off x="6226347" y="3241898"/>
            <a:ext cx="555453" cy="655743"/>
          </a:xfrm>
          <a:prstGeom prst="rect">
            <a:avLst/>
          </a:prstGeom>
        </p:spPr>
      </p:pic>
      <p:pic>
        <p:nvPicPr>
          <p:cNvPr id="13" name="Picture 12" descr="blender.jpg"/>
          <p:cNvPicPr>
            <a:picLocks noChangeAspect="1"/>
          </p:cNvPicPr>
          <p:nvPr/>
        </p:nvPicPr>
        <p:blipFill>
          <a:blip r:embed="rId7" cstate="print"/>
          <a:stretch>
            <a:fillRect/>
          </a:stretch>
        </p:blipFill>
        <p:spPr>
          <a:xfrm>
            <a:off x="8364682" y="3222167"/>
            <a:ext cx="609600" cy="822449"/>
          </a:xfrm>
          <a:prstGeom prst="rect">
            <a:avLst/>
          </a:prstGeom>
        </p:spPr>
      </p:pic>
      <p:pic>
        <p:nvPicPr>
          <p:cNvPr id="14" name="Picture 13" descr="apple-pieces.jpg"/>
          <p:cNvPicPr>
            <a:picLocks noChangeAspect="1"/>
          </p:cNvPicPr>
          <p:nvPr/>
        </p:nvPicPr>
        <p:blipFill>
          <a:blip r:embed="rId8" cstate="print">
            <a:clrChange>
              <a:clrFrom>
                <a:srgbClr val="FFFFFF"/>
              </a:clrFrom>
              <a:clrTo>
                <a:srgbClr val="FFFFFF">
                  <a:alpha val="0"/>
                </a:srgbClr>
              </a:clrTo>
            </a:clrChange>
          </a:blip>
          <a:stretch>
            <a:fillRect/>
          </a:stretch>
        </p:blipFill>
        <p:spPr>
          <a:xfrm>
            <a:off x="5791200" y="5562600"/>
            <a:ext cx="990600" cy="990600"/>
          </a:xfrm>
          <a:prstGeom prst="rect">
            <a:avLst/>
          </a:prstGeom>
        </p:spPr>
      </p:pic>
      <p:pic>
        <p:nvPicPr>
          <p:cNvPr id="15" name="Picture 14" descr="apple2.jpg"/>
          <p:cNvPicPr>
            <a:picLocks noChangeAspect="1"/>
          </p:cNvPicPr>
          <p:nvPr/>
        </p:nvPicPr>
        <p:blipFill>
          <a:blip r:embed="rId5" cstate="print">
            <a:clrChange>
              <a:clrFrom>
                <a:srgbClr val="FFFFFF"/>
              </a:clrFrom>
              <a:clrTo>
                <a:srgbClr val="FFFFFF">
                  <a:alpha val="0"/>
                </a:srgbClr>
              </a:clrTo>
            </a:clrChange>
          </a:blip>
          <a:stretch>
            <a:fillRect/>
          </a:stretch>
        </p:blipFill>
        <p:spPr>
          <a:xfrm>
            <a:off x="3733800" y="5715000"/>
            <a:ext cx="555453" cy="655743"/>
          </a:xfrm>
          <a:prstGeom prst="rect">
            <a:avLst/>
          </a:prstGeom>
        </p:spPr>
      </p:pic>
      <p:pic>
        <p:nvPicPr>
          <p:cNvPr id="16" name="Picture 15" descr="knife2.jpg"/>
          <p:cNvPicPr>
            <a:picLocks noChangeAspect="1"/>
          </p:cNvPicPr>
          <p:nvPr/>
        </p:nvPicPr>
        <p:blipFill>
          <a:blip r:embed="rId3" cstate="print"/>
          <a:stretch>
            <a:fillRect/>
          </a:stretch>
        </p:blipFill>
        <p:spPr>
          <a:xfrm rot="20472147">
            <a:off x="4751394" y="5224970"/>
            <a:ext cx="872067" cy="784860"/>
          </a:xfrm>
          <a:prstGeom prst="rect">
            <a:avLst/>
          </a:prstGeom>
        </p:spPr>
      </p:pic>
      <p:pic>
        <p:nvPicPr>
          <p:cNvPr id="17" name="Picture 16" descr="juice.jpg"/>
          <p:cNvPicPr>
            <a:picLocks noChangeAspect="1"/>
          </p:cNvPicPr>
          <p:nvPr/>
        </p:nvPicPr>
        <p:blipFill>
          <a:blip r:embed="rId6" cstate="print">
            <a:clrChange>
              <a:clrFrom>
                <a:srgbClr val="FFFFFF"/>
              </a:clrFrom>
              <a:clrTo>
                <a:srgbClr val="FFFFFF">
                  <a:alpha val="0"/>
                </a:srgbClr>
              </a:clrTo>
            </a:clrChange>
          </a:blip>
          <a:stretch>
            <a:fillRect/>
          </a:stretch>
        </p:blipFill>
        <p:spPr>
          <a:xfrm>
            <a:off x="8001000" y="5562600"/>
            <a:ext cx="843160" cy="838200"/>
          </a:xfrm>
          <a:prstGeom prst="rect">
            <a:avLst/>
          </a:prstGeom>
        </p:spPr>
      </p:pic>
      <p:pic>
        <p:nvPicPr>
          <p:cNvPr id="18" name="Picture 17" descr="blender.jpg"/>
          <p:cNvPicPr>
            <a:picLocks noChangeAspect="1"/>
          </p:cNvPicPr>
          <p:nvPr/>
        </p:nvPicPr>
        <p:blipFill>
          <a:blip r:embed="rId7" cstate="print"/>
          <a:stretch>
            <a:fillRect/>
          </a:stretch>
        </p:blipFill>
        <p:spPr>
          <a:xfrm>
            <a:off x="7010400" y="5181600"/>
            <a:ext cx="609600" cy="822449"/>
          </a:xfrm>
          <a:prstGeom prst="rect">
            <a:avLst/>
          </a:prstGeom>
        </p:spPr>
      </p:pic>
      <p:sp>
        <p:nvSpPr>
          <p:cNvPr id="19" name="Right Arrow 18"/>
          <p:cNvSpPr/>
          <p:nvPr/>
        </p:nvSpPr>
        <p:spPr>
          <a:xfrm>
            <a:off x="4572000" y="6019800"/>
            <a:ext cx="12192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Right Arrow 20"/>
          <p:cNvSpPr/>
          <p:nvPr/>
        </p:nvSpPr>
        <p:spPr>
          <a:xfrm>
            <a:off x="6781800" y="6019800"/>
            <a:ext cx="12192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2627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1000"/>
                            </p:stCondLst>
                            <p:childTnLst>
                              <p:par>
                                <p:cTn id="21" presetID="10" presetClass="entr" presetSubtype="0" fill="hold" grpId="0" nodeType="afterEffect">
                                  <p:stCondLst>
                                    <p:cond delay="2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1" presetClass="entr" presetSubtype="0" fill="hold" nodeType="withEffect">
                                  <p:stCondLst>
                                    <p:cond delay="120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nodeType="withEffect">
                                  <p:stCondLst>
                                    <p:cond delay="160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nodeType="withEffect">
                                  <p:stCondLst>
                                    <p:cond delay="210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3100"/>
                            </p:stCondLst>
                            <p:childTnLst>
                              <p:par>
                                <p:cTn id="31" presetID="1" presetClass="entr" presetSubtype="0" fill="hold" nodeType="afterEffect">
                                  <p:stCondLst>
                                    <p:cond delay="500"/>
                                  </p:stCondLst>
                                  <p:childTnLst>
                                    <p:set>
                                      <p:cBhvr>
                                        <p:cTn id="32" dur="1" fill="hold">
                                          <p:stCondLst>
                                            <p:cond delay="0"/>
                                          </p:stCondLst>
                                        </p:cTn>
                                        <p:tgtEl>
                                          <p:spTgt spid="15"/>
                                        </p:tgtEl>
                                        <p:attrNameLst>
                                          <p:attrName>style.visibility</p:attrName>
                                        </p:attrNameLst>
                                      </p:cBhvr>
                                      <p:to>
                                        <p:strVal val="visible"/>
                                      </p:to>
                                    </p:set>
                                  </p:childTnLst>
                                </p:cTn>
                              </p:par>
                            </p:childTnLst>
                          </p:cTn>
                        </p:par>
                        <p:par>
                          <p:cTn id="33" fill="hold">
                            <p:stCondLst>
                              <p:cond delay="3600"/>
                            </p:stCondLst>
                            <p:childTnLst>
                              <p:par>
                                <p:cTn id="34" presetID="17" presetClass="entr" presetSubtype="8" fill="hold" grpId="0" nodeType="afterEffect">
                                  <p:stCondLst>
                                    <p:cond delay="20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ppt_x</p:attrName>
                                        </p:attrNameLst>
                                      </p:cBhvr>
                                      <p:tavLst>
                                        <p:tav tm="0">
                                          <p:val>
                                            <p:strVal val="#ppt_x-#ppt_w/2"/>
                                          </p:val>
                                        </p:tav>
                                        <p:tav tm="100000">
                                          <p:val>
                                            <p:strVal val="#ppt_x"/>
                                          </p:val>
                                        </p:tav>
                                      </p:tavLst>
                                    </p:anim>
                                    <p:anim calcmode="lin" valueType="num">
                                      <p:cBhvr>
                                        <p:cTn id="37" dur="500" fill="hold"/>
                                        <p:tgtEl>
                                          <p:spTgt spid="19"/>
                                        </p:tgtEl>
                                        <p:attrNameLst>
                                          <p:attrName>ppt_y</p:attrName>
                                        </p:attrNameLst>
                                      </p:cBhvr>
                                      <p:tavLst>
                                        <p:tav tm="0">
                                          <p:val>
                                            <p:strVal val="#ppt_y"/>
                                          </p:val>
                                        </p:tav>
                                        <p:tav tm="100000">
                                          <p:val>
                                            <p:strVal val="#ppt_y"/>
                                          </p:val>
                                        </p:tav>
                                      </p:tavLst>
                                    </p:anim>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strVal val="#ppt_h"/>
                                          </p:val>
                                        </p:tav>
                                        <p:tav tm="100000">
                                          <p:val>
                                            <p:strVal val="#ppt_h"/>
                                          </p:val>
                                        </p:tav>
                                      </p:tavLst>
                                    </p:anim>
                                  </p:childTnLst>
                                </p:cTn>
                              </p:par>
                            </p:childTnLst>
                          </p:cTn>
                        </p:par>
                        <p:par>
                          <p:cTn id="40" fill="hold">
                            <p:stCondLst>
                              <p:cond delay="4300"/>
                            </p:stCondLst>
                            <p:childTnLst>
                              <p:par>
                                <p:cTn id="41" presetID="1"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par>
                          <p:cTn id="43" fill="hold">
                            <p:stCondLst>
                              <p:cond delay="4300"/>
                            </p:stCondLst>
                            <p:childTnLst>
                              <p:par>
                                <p:cTn id="44" presetID="1" presetClass="entr" presetSubtype="0" fill="hold" nodeType="afterEffect">
                                  <p:stCondLst>
                                    <p:cond delay="100"/>
                                  </p:stCondLst>
                                  <p:childTnLst>
                                    <p:set>
                                      <p:cBhvr>
                                        <p:cTn id="45" dur="1" fill="hold">
                                          <p:stCondLst>
                                            <p:cond delay="0"/>
                                          </p:stCondLst>
                                        </p:cTn>
                                        <p:tgtEl>
                                          <p:spTgt spid="14"/>
                                        </p:tgtEl>
                                        <p:attrNameLst>
                                          <p:attrName>style.visibility</p:attrName>
                                        </p:attrNameLst>
                                      </p:cBhvr>
                                      <p:to>
                                        <p:strVal val="visible"/>
                                      </p:to>
                                    </p:set>
                                  </p:childTnLst>
                                </p:cTn>
                              </p:par>
                            </p:childTnLst>
                          </p:cTn>
                        </p:par>
                        <p:par>
                          <p:cTn id="46" fill="hold">
                            <p:stCondLst>
                              <p:cond delay="4400"/>
                            </p:stCondLst>
                            <p:childTnLst>
                              <p:par>
                                <p:cTn id="47" presetID="17" presetClass="entr" presetSubtype="8" fill="hold" grpId="0" nodeType="afterEffect">
                                  <p:stCondLst>
                                    <p:cond delay="20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ppt_x</p:attrName>
                                        </p:attrNameLst>
                                      </p:cBhvr>
                                      <p:tavLst>
                                        <p:tav tm="0">
                                          <p:val>
                                            <p:strVal val="#ppt_x-#ppt_w/2"/>
                                          </p:val>
                                        </p:tav>
                                        <p:tav tm="100000">
                                          <p:val>
                                            <p:strVal val="#ppt_x"/>
                                          </p:val>
                                        </p:tav>
                                      </p:tavLst>
                                    </p:anim>
                                    <p:anim calcmode="lin" valueType="num">
                                      <p:cBhvr>
                                        <p:cTn id="50" dur="500" fill="hold"/>
                                        <p:tgtEl>
                                          <p:spTgt spid="21"/>
                                        </p:tgtEl>
                                        <p:attrNameLst>
                                          <p:attrName>ppt_y</p:attrName>
                                        </p:attrNameLst>
                                      </p:cBhvr>
                                      <p:tavLst>
                                        <p:tav tm="0">
                                          <p:val>
                                            <p:strVal val="#ppt_y"/>
                                          </p:val>
                                        </p:tav>
                                        <p:tav tm="100000">
                                          <p:val>
                                            <p:strVal val="#ppt_y"/>
                                          </p:val>
                                        </p:tav>
                                      </p:tavLst>
                                    </p:anim>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strVal val="#ppt_h"/>
                                          </p:val>
                                        </p:tav>
                                        <p:tav tm="100000">
                                          <p:val>
                                            <p:strVal val="#ppt_h"/>
                                          </p:val>
                                        </p:tav>
                                      </p:tavLst>
                                    </p:anim>
                                  </p:childTnLst>
                                </p:cTn>
                              </p:par>
                            </p:childTnLst>
                          </p:cTn>
                        </p:par>
                        <p:par>
                          <p:cTn id="53" fill="hold">
                            <p:stCondLst>
                              <p:cond delay="5100"/>
                            </p:stCondLst>
                            <p:childTnLst>
                              <p:par>
                                <p:cTn id="54" presetID="1"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childTnLst>
                          </p:cTn>
                        </p:par>
                        <p:par>
                          <p:cTn id="56" fill="hold">
                            <p:stCondLst>
                              <p:cond delay="5100"/>
                            </p:stCondLst>
                            <p:childTnLst>
                              <p:par>
                                <p:cTn id="57" presetID="1" presetClass="entr" presetSubtype="0" fill="hold" nodeType="afterEffect">
                                  <p:stCondLst>
                                    <p:cond delay="10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0" grpId="0" animBg="1"/>
      <p:bldP spid="19" grpId="0" animBg="1"/>
      <p:bldP spid="2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70"/>
          <p:cNvGrpSpPr/>
          <p:nvPr/>
        </p:nvGrpSpPr>
        <p:grpSpPr>
          <a:xfrm>
            <a:off x="4443876" y="3669268"/>
            <a:ext cx="2725939" cy="369332"/>
            <a:chOff x="4443876" y="3669268"/>
            <a:chExt cx="2725939" cy="369332"/>
          </a:xfrm>
        </p:grpSpPr>
        <p:sp>
          <p:nvSpPr>
            <p:cNvPr id="163" name="TextBox 162"/>
            <p:cNvSpPr txBox="1"/>
            <p:nvPr/>
          </p:nvSpPr>
          <p:spPr>
            <a:xfrm>
              <a:off x="4443876" y="3669268"/>
              <a:ext cx="2725939" cy="369332"/>
            </a:xfrm>
            <a:prstGeom prst="rect">
              <a:avLst/>
            </a:prstGeom>
            <a:noFill/>
          </p:spPr>
          <p:txBody>
            <a:bodyPr wrap="none" rtlCol="0">
              <a:spAutoFit/>
            </a:bodyPr>
            <a:lstStyle/>
            <a:p>
              <a:r>
                <a:rPr lang="en-US" dirty="0">
                  <a:solidFill>
                    <a:prstClr val="black"/>
                  </a:solidFill>
                </a:rPr>
                <a:t>(&lt;a’,     &gt; , &lt;o’,    &gt; , &lt;p’,    &gt; )</a:t>
              </a:r>
            </a:p>
          </p:txBody>
        </p:sp>
        <p:pic>
          <p:nvPicPr>
            <p:cNvPr id="168" name="Picture 167" descr="apple-pieces.jpg"/>
            <p:cNvPicPr>
              <a:picLocks noChangeAspect="1"/>
            </p:cNvPicPr>
            <p:nvPr/>
          </p:nvPicPr>
          <p:blipFill>
            <a:blip r:embed="rId3" cstate="print">
              <a:clrChange>
                <a:clrFrom>
                  <a:srgbClr val="FFFFFF"/>
                </a:clrFrom>
                <a:clrTo>
                  <a:srgbClr val="FFFFFF">
                    <a:alpha val="0"/>
                  </a:srgbClr>
                </a:clrTo>
              </a:clrChange>
            </a:blip>
            <a:srcRect l="14286" t="14286" r="14286" b="14286"/>
            <a:stretch>
              <a:fillRect/>
            </a:stretch>
          </p:blipFill>
          <p:spPr>
            <a:xfrm>
              <a:off x="4975673" y="3733800"/>
              <a:ext cx="228600" cy="228600"/>
            </a:xfrm>
            <a:prstGeom prst="rect">
              <a:avLst/>
            </a:prstGeom>
          </p:spPr>
        </p:pic>
        <p:pic>
          <p:nvPicPr>
            <p:cNvPr id="169" name="Picture 168" descr="orangeslice.jpg"/>
            <p:cNvPicPr>
              <a:picLocks noChangeAspect="1"/>
            </p:cNvPicPr>
            <p:nvPr/>
          </p:nvPicPr>
          <p:blipFill>
            <a:blip r:embed="rId4" cstate="print">
              <a:clrChange>
                <a:clrFrom>
                  <a:srgbClr val="FFFFFF"/>
                </a:clrFrom>
                <a:clrTo>
                  <a:srgbClr val="FFFFFF">
                    <a:alpha val="0"/>
                  </a:srgbClr>
                </a:clrTo>
              </a:clrChange>
            </a:blip>
            <a:stretch>
              <a:fillRect/>
            </a:stretch>
          </p:blipFill>
          <p:spPr>
            <a:xfrm>
              <a:off x="5791200" y="3788734"/>
              <a:ext cx="188694" cy="152506"/>
            </a:xfrm>
            <a:prstGeom prst="rect">
              <a:avLst/>
            </a:prstGeom>
          </p:spPr>
        </p:pic>
        <p:pic>
          <p:nvPicPr>
            <p:cNvPr id="170" name="Picture 169" descr="pineappleslice.jpg"/>
            <p:cNvPicPr>
              <a:picLocks noChangeAspect="1"/>
            </p:cNvPicPr>
            <p:nvPr/>
          </p:nvPicPr>
          <p:blipFill>
            <a:blip r:embed="rId5" cstate="print">
              <a:clrChange>
                <a:clrFrom>
                  <a:srgbClr val="FFFFFF"/>
                </a:clrFrom>
                <a:clrTo>
                  <a:srgbClr val="FFFFFF">
                    <a:alpha val="0"/>
                  </a:srgbClr>
                </a:clrTo>
              </a:clrChange>
            </a:blip>
            <a:stretch>
              <a:fillRect/>
            </a:stretch>
          </p:blipFill>
          <p:spPr>
            <a:xfrm>
              <a:off x="6569383" y="3733800"/>
              <a:ext cx="212417" cy="223037"/>
            </a:xfrm>
            <a:prstGeom prst="rect">
              <a:avLst/>
            </a:prstGeom>
          </p:spPr>
        </p:pic>
      </p:grpSp>
      <p:sp>
        <p:nvSpPr>
          <p:cNvPr id="2" name="Content Placeholder 1"/>
          <p:cNvSpPr>
            <a:spLocks noGrp="1"/>
          </p:cNvSpPr>
          <p:nvPr>
            <p:ph idx="1"/>
          </p:nvPr>
        </p:nvSpPr>
        <p:spPr>
          <a:xfrm>
            <a:off x="457200" y="1481329"/>
            <a:ext cx="8229600" cy="804672"/>
          </a:xfrm>
        </p:spPr>
        <p:txBody>
          <a:bodyPr>
            <a:normAutofit fontScale="92500"/>
          </a:bodyPr>
          <a:lstStyle/>
          <a:p>
            <a:r>
              <a:rPr lang="en-US" dirty="0" smtClean="0"/>
              <a:t>Implemented a </a:t>
            </a:r>
            <a:r>
              <a:rPr lang="en-US" i="1" dirty="0" smtClean="0">
                <a:solidFill>
                  <a:srgbClr val="0070C0"/>
                </a:solidFill>
              </a:rPr>
              <a:t>parallel</a:t>
            </a:r>
            <a:r>
              <a:rPr lang="en-US" i="1" dirty="0" smtClean="0"/>
              <a:t> </a:t>
            </a:r>
            <a:r>
              <a:rPr lang="en-US" dirty="0" smtClean="0"/>
              <a:t>version of his innovation </a:t>
            </a:r>
            <a:endParaRPr lang="en-US" dirty="0"/>
          </a:p>
        </p:txBody>
      </p:sp>
      <p:sp>
        <p:nvSpPr>
          <p:cNvPr id="3" name="Title 2"/>
          <p:cNvSpPr>
            <a:spLocks noGrp="1"/>
          </p:cNvSpPr>
          <p:nvPr>
            <p:ph type="title"/>
          </p:nvPr>
        </p:nvSpPr>
        <p:spPr/>
        <p:txBody>
          <a:bodyPr/>
          <a:lstStyle/>
          <a:p>
            <a:r>
              <a:rPr lang="en-US" dirty="0" smtClean="0"/>
              <a:t>Creative Sam</a:t>
            </a:r>
            <a:endParaRPr lang="en-US" dirty="0"/>
          </a:p>
        </p:txBody>
      </p:sp>
      <p:grpSp>
        <p:nvGrpSpPr>
          <p:cNvPr id="13" name="Group 3"/>
          <p:cNvGrpSpPr/>
          <p:nvPr/>
        </p:nvGrpSpPr>
        <p:grpSpPr>
          <a:xfrm>
            <a:off x="1956924" y="1971418"/>
            <a:ext cx="1066800" cy="533400"/>
            <a:chOff x="4038600" y="2362200"/>
            <a:chExt cx="1300167" cy="946230"/>
          </a:xfrm>
        </p:grpSpPr>
        <p:pic>
          <p:nvPicPr>
            <p:cNvPr id="5" name="Picture 4" descr="container2.jpg"/>
            <p:cNvPicPr>
              <a:picLocks noChangeAspect="1"/>
            </p:cNvPicPr>
            <p:nvPr/>
          </p:nvPicPr>
          <p:blipFill>
            <a:blip r:embed="rId6" cstate="print">
              <a:clrChange>
                <a:clrFrom>
                  <a:srgbClr val="FEFEFE"/>
                </a:clrFrom>
                <a:clrTo>
                  <a:srgbClr val="FEFEFE">
                    <a:alpha val="0"/>
                  </a:srgbClr>
                </a:clrTo>
              </a:clrChange>
            </a:blip>
            <a:stretch>
              <a:fillRect/>
            </a:stretch>
          </p:blipFill>
          <p:spPr>
            <a:xfrm flipH="1">
              <a:off x="4038600" y="2362200"/>
              <a:ext cx="1143000" cy="946230"/>
            </a:xfrm>
            <a:prstGeom prst="rect">
              <a:avLst/>
            </a:prstGeom>
          </p:spPr>
        </p:pic>
        <p:sp>
          <p:nvSpPr>
            <p:cNvPr id="6" name="TextBox 5"/>
            <p:cNvSpPr txBox="1"/>
            <p:nvPr/>
          </p:nvSpPr>
          <p:spPr>
            <a:xfrm rot="948003">
              <a:off x="4451986" y="2650859"/>
              <a:ext cx="886781" cy="400109"/>
            </a:xfrm>
            <a:prstGeom prst="rect">
              <a:avLst/>
            </a:prstGeom>
            <a:noFill/>
            <a:scene3d>
              <a:camera prst="isometricOffAxis2Right"/>
              <a:lightRig rig="threePt" dir="t"/>
            </a:scene3d>
          </p:spPr>
          <p:txBody>
            <a:bodyPr wrap="none" rtlCol="0">
              <a:spAutoFit/>
            </a:bodyPr>
            <a:lstStyle/>
            <a:p>
              <a:pPr algn="ctr"/>
              <a:r>
                <a:rPr lang="en-US" sz="2000" dirty="0">
                  <a:solidFill>
                    <a:prstClr val="white"/>
                  </a:solidFill>
                </a:rPr>
                <a:t>Fruits</a:t>
              </a:r>
            </a:p>
          </p:txBody>
        </p:sp>
      </p:grpSp>
      <p:pic>
        <p:nvPicPr>
          <p:cNvPr id="7" name="Picture 6" descr="fruitbasket.jpg"/>
          <p:cNvPicPr>
            <a:picLocks noChangeAspect="1"/>
          </p:cNvPicPr>
          <p:nvPr/>
        </p:nvPicPr>
        <p:blipFill>
          <a:blip r:embed="rId7" cstate="print">
            <a:clrChange>
              <a:clrFrom>
                <a:srgbClr val="FEFEFE"/>
              </a:clrFrom>
              <a:clrTo>
                <a:srgbClr val="FEFEFE">
                  <a:alpha val="0"/>
                </a:srgbClr>
              </a:clrTo>
            </a:clrChange>
          </a:blip>
          <a:stretch>
            <a:fillRect/>
          </a:stretch>
        </p:blipFill>
        <p:spPr>
          <a:xfrm>
            <a:off x="838201" y="2642300"/>
            <a:ext cx="395932" cy="483582"/>
          </a:xfrm>
          <a:prstGeom prst="rect">
            <a:avLst/>
          </a:prstGeom>
        </p:spPr>
      </p:pic>
      <p:pic>
        <p:nvPicPr>
          <p:cNvPr id="8" name="Picture 7" descr="fruitbasket.jpg"/>
          <p:cNvPicPr>
            <a:picLocks noChangeAspect="1"/>
          </p:cNvPicPr>
          <p:nvPr/>
        </p:nvPicPr>
        <p:blipFill>
          <a:blip r:embed="rId7" cstate="print">
            <a:clrChange>
              <a:clrFrom>
                <a:srgbClr val="FEFEFE"/>
              </a:clrFrom>
              <a:clrTo>
                <a:srgbClr val="FEFEFE">
                  <a:alpha val="0"/>
                </a:srgbClr>
              </a:clrTo>
            </a:clrChange>
          </a:blip>
          <a:stretch>
            <a:fillRect/>
          </a:stretch>
        </p:blipFill>
        <p:spPr>
          <a:xfrm>
            <a:off x="1535465" y="2642300"/>
            <a:ext cx="395932" cy="483582"/>
          </a:xfrm>
          <a:prstGeom prst="rect">
            <a:avLst/>
          </a:prstGeom>
        </p:spPr>
      </p:pic>
      <p:pic>
        <p:nvPicPr>
          <p:cNvPr id="9" name="Picture 8" descr="fruitbasket.jpg"/>
          <p:cNvPicPr>
            <a:picLocks noChangeAspect="1"/>
          </p:cNvPicPr>
          <p:nvPr/>
        </p:nvPicPr>
        <p:blipFill>
          <a:blip r:embed="rId7" cstate="print">
            <a:clrChange>
              <a:clrFrom>
                <a:srgbClr val="FEFEFE"/>
              </a:clrFrom>
              <a:clrTo>
                <a:srgbClr val="FEFEFE">
                  <a:alpha val="0"/>
                </a:srgbClr>
              </a:clrTo>
            </a:clrChange>
          </a:blip>
          <a:stretch>
            <a:fillRect/>
          </a:stretch>
        </p:blipFill>
        <p:spPr>
          <a:xfrm>
            <a:off x="2225984" y="2642300"/>
            <a:ext cx="395932" cy="483582"/>
          </a:xfrm>
          <a:prstGeom prst="rect">
            <a:avLst/>
          </a:prstGeom>
        </p:spPr>
      </p:pic>
      <p:pic>
        <p:nvPicPr>
          <p:cNvPr id="10" name="Picture 9" descr="fruitbasket.jpg"/>
          <p:cNvPicPr>
            <a:picLocks noChangeAspect="1"/>
          </p:cNvPicPr>
          <p:nvPr/>
        </p:nvPicPr>
        <p:blipFill>
          <a:blip r:embed="rId7" cstate="print">
            <a:clrChange>
              <a:clrFrom>
                <a:srgbClr val="FEFEFE"/>
              </a:clrFrom>
              <a:clrTo>
                <a:srgbClr val="FEFEFE">
                  <a:alpha val="0"/>
                </a:srgbClr>
              </a:clrTo>
            </a:clrChange>
          </a:blip>
          <a:stretch>
            <a:fillRect/>
          </a:stretch>
        </p:blipFill>
        <p:spPr>
          <a:xfrm>
            <a:off x="2915157" y="2642300"/>
            <a:ext cx="395932" cy="483582"/>
          </a:xfrm>
          <a:prstGeom prst="rect">
            <a:avLst/>
          </a:prstGeom>
        </p:spPr>
      </p:pic>
      <p:pic>
        <p:nvPicPr>
          <p:cNvPr id="11" name="Picture 10" descr="fruitbasket.jpg"/>
          <p:cNvPicPr>
            <a:picLocks noChangeAspect="1"/>
          </p:cNvPicPr>
          <p:nvPr/>
        </p:nvPicPr>
        <p:blipFill>
          <a:blip r:embed="rId7" cstate="print">
            <a:clrChange>
              <a:clrFrom>
                <a:srgbClr val="FEFEFE"/>
              </a:clrFrom>
              <a:clrTo>
                <a:srgbClr val="FEFEFE">
                  <a:alpha val="0"/>
                </a:srgbClr>
              </a:clrTo>
            </a:clrChange>
          </a:blip>
          <a:stretch>
            <a:fillRect/>
          </a:stretch>
        </p:blipFill>
        <p:spPr>
          <a:xfrm>
            <a:off x="3590744" y="2642300"/>
            <a:ext cx="395932" cy="483582"/>
          </a:xfrm>
          <a:prstGeom prst="rect">
            <a:avLst/>
          </a:prstGeom>
        </p:spPr>
      </p:pic>
      <p:pic>
        <p:nvPicPr>
          <p:cNvPr id="12" name="Picture 11" descr="blender.jpg"/>
          <p:cNvPicPr>
            <a:picLocks noChangeAspect="1"/>
          </p:cNvPicPr>
          <p:nvPr/>
        </p:nvPicPr>
        <p:blipFill>
          <a:blip r:embed="rId8" cstate="print">
            <a:clrChange>
              <a:clrFrom>
                <a:srgbClr val="FEFEFE"/>
              </a:clrFrom>
              <a:clrTo>
                <a:srgbClr val="FEFEFE">
                  <a:alpha val="0"/>
                </a:srgbClr>
              </a:clrTo>
            </a:clrChange>
          </a:blip>
          <a:stretch>
            <a:fillRect/>
          </a:stretch>
        </p:blipFill>
        <p:spPr>
          <a:xfrm>
            <a:off x="1387785" y="5016790"/>
            <a:ext cx="364816" cy="492196"/>
          </a:xfrm>
          <a:prstGeom prst="rect">
            <a:avLst/>
          </a:prstGeom>
        </p:spPr>
      </p:pic>
      <p:pic>
        <p:nvPicPr>
          <p:cNvPr id="26" name="Picture 25" descr="knife2.jpg"/>
          <p:cNvPicPr>
            <a:picLocks noChangeAspect="1"/>
          </p:cNvPicPr>
          <p:nvPr/>
        </p:nvPicPr>
        <p:blipFill>
          <a:blip r:embed="rId9" cstate="print">
            <a:clrChange>
              <a:clrFrom>
                <a:srgbClr val="FFFFFF"/>
              </a:clrFrom>
              <a:clrTo>
                <a:srgbClr val="FFFFFF">
                  <a:alpha val="0"/>
                </a:srgbClr>
              </a:clrTo>
            </a:clrChange>
          </a:blip>
          <a:stretch>
            <a:fillRect/>
          </a:stretch>
        </p:blipFill>
        <p:spPr>
          <a:xfrm rot="20472147">
            <a:off x="803844" y="3162902"/>
            <a:ext cx="353608" cy="318247"/>
          </a:xfrm>
          <a:prstGeom prst="rect">
            <a:avLst/>
          </a:prstGeom>
        </p:spPr>
      </p:pic>
      <p:pic>
        <p:nvPicPr>
          <p:cNvPr id="27" name="Picture 26" descr="knife2.jpg"/>
          <p:cNvPicPr>
            <a:picLocks noChangeAspect="1"/>
          </p:cNvPicPr>
          <p:nvPr/>
        </p:nvPicPr>
        <p:blipFill>
          <a:blip r:embed="rId9" cstate="print">
            <a:clrChange>
              <a:clrFrom>
                <a:srgbClr val="FFFFFF"/>
              </a:clrFrom>
              <a:clrTo>
                <a:srgbClr val="FFFFFF">
                  <a:alpha val="0"/>
                </a:srgbClr>
              </a:clrTo>
            </a:clrChange>
          </a:blip>
          <a:stretch>
            <a:fillRect/>
          </a:stretch>
        </p:blipFill>
        <p:spPr>
          <a:xfrm rot="20472147">
            <a:off x="1509549" y="3162902"/>
            <a:ext cx="353608" cy="318247"/>
          </a:xfrm>
          <a:prstGeom prst="rect">
            <a:avLst/>
          </a:prstGeom>
        </p:spPr>
      </p:pic>
      <p:pic>
        <p:nvPicPr>
          <p:cNvPr id="28" name="Picture 27" descr="knife2.jpg"/>
          <p:cNvPicPr>
            <a:picLocks noChangeAspect="1"/>
          </p:cNvPicPr>
          <p:nvPr/>
        </p:nvPicPr>
        <p:blipFill>
          <a:blip r:embed="rId9" cstate="print">
            <a:clrChange>
              <a:clrFrom>
                <a:srgbClr val="FFFFFF"/>
              </a:clrFrom>
              <a:clrTo>
                <a:srgbClr val="FFFFFF">
                  <a:alpha val="0"/>
                </a:srgbClr>
              </a:clrTo>
            </a:clrChange>
          </a:blip>
          <a:stretch>
            <a:fillRect/>
          </a:stretch>
        </p:blipFill>
        <p:spPr>
          <a:xfrm rot="20472147">
            <a:off x="2175445" y="3162902"/>
            <a:ext cx="353608" cy="318247"/>
          </a:xfrm>
          <a:prstGeom prst="rect">
            <a:avLst/>
          </a:prstGeom>
        </p:spPr>
      </p:pic>
      <p:pic>
        <p:nvPicPr>
          <p:cNvPr id="29" name="Picture 28" descr="knife2.jpg"/>
          <p:cNvPicPr>
            <a:picLocks noChangeAspect="1"/>
          </p:cNvPicPr>
          <p:nvPr/>
        </p:nvPicPr>
        <p:blipFill>
          <a:blip r:embed="rId9" cstate="print">
            <a:clrChange>
              <a:clrFrom>
                <a:srgbClr val="FFFFFF"/>
              </a:clrFrom>
              <a:clrTo>
                <a:srgbClr val="FFFFFF">
                  <a:alpha val="0"/>
                </a:srgbClr>
              </a:clrTo>
            </a:clrChange>
          </a:blip>
          <a:stretch>
            <a:fillRect/>
          </a:stretch>
        </p:blipFill>
        <p:spPr>
          <a:xfrm rot="20472147">
            <a:off x="2861245" y="3162902"/>
            <a:ext cx="353608" cy="318247"/>
          </a:xfrm>
          <a:prstGeom prst="rect">
            <a:avLst/>
          </a:prstGeom>
        </p:spPr>
      </p:pic>
      <p:pic>
        <p:nvPicPr>
          <p:cNvPr id="30" name="Picture 29" descr="knife2.jpg"/>
          <p:cNvPicPr>
            <a:picLocks noChangeAspect="1"/>
          </p:cNvPicPr>
          <p:nvPr/>
        </p:nvPicPr>
        <p:blipFill>
          <a:blip r:embed="rId9" cstate="print">
            <a:clrChange>
              <a:clrFrom>
                <a:srgbClr val="FFFFFF"/>
              </a:clrFrom>
              <a:clrTo>
                <a:srgbClr val="FFFFFF">
                  <a:alpha val="0"/>
                </a:srgbClr>
              </a:clrTo>
            </a:clrChange>
          </a:blip>
          <a:stretch>
            <a:fillRect/>
          </a:stretch>
        </p:blipFill>
        <p:spPr>
          <a:xfrm rot="20472147">
            <a:off x="3547045" y="3162902"/>
            <a:ext cx="353608" cy="318247"/>
          </a:xfrm>
          <a:prstGeom prst="rect">
            <a:avLst/>
          </a:prstGeom>
        </p:spPr>
      </p:pic>
      <p:grpSp>
        <p:nvGrpSpPr>
          <p:cNvPr id="14" name="Group 58"/>
          <p:cNvGrpSpPr/>
          <p:nvPr/>
        </p:nvGrpSpPr>
        <p:grpSpPr>
          <a:xfrm>
            <a:off x="878660" y="3498790"/>
            <a:ext cx="432924" cy="440981"/>
            <a:chOff x="2157876" y="3432372"/>
            <a:chExt cx="432924" cy="440981"/>
          </a:xfrm>
        </p:grpSpPr>
        <p:pic>
          <p:nvPicPr>
            <p:cNvPr id="31" name="Picture 30"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2402106" y="3480818"/>
              <a:ext cx="188694" cy="152506"/>
            </a:xfrm>
            <a:prstGeom prst="rect">
              <a:avLst/>
            </a:prstGeom>
          </p:spPr>
        </p:pic>
        <p:pic>
          <p:nvPicPr>
            <p:cNvPr id="32" name="Picture 31"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2286000" y="3633324"/>
              <a:ext cx="228600" cy="240029"/>
            </a:xfrm>
            <a:prstGeom prst="rect">
              <a:avLst/>
            </a:prstGeom>
          </p:spPr>
        </p:pic>
        <p:pic>
          <p:nvPicPr>
            <p:cNvPr id="33" name="Picture 32" descr="apple-pieces.jpg"/>
            <p:cNvPicPr>
              <a:picLocks noChangeAspect="1"/>
            </p:cNvPicPr>
            <p:nvPr/>
          </p:nvPicPr>
          <p:blipFill>
            <a:blip r:embed="rId3" cstate="print">
              <a:clrChange>
                <a:clrFrom>
                  <a:srgbClr val="FEFEFE"/>
                </a:clrFrom>
                <a:clrTo>
                  <a:srgbClr val="FEFEFE">
                    <a:alpha val="0"/>
                  </a:srgbClr>
                </a:clrTo>
              </a:clrChange>
            </a:blip>
            <a:srcRect l="14286" t="14286" r="14286" b="14286"/>
            <a:stretch>
              <a:fillRect/>
            </a:stretch>
          </p:blipFill>
          <p:spPr>
            <a:xfrm>
              <a:off x="2157876" y="3432372"/>
              <a:ext cx="228600" cy="228600"/>
            </a:xfrm>
            <a:prstGeom prst="rect">
              <a:avLst/>
            </a:prstGeom>
          </p:spPr>
        </p:pic>
      </p:grpSp>
      <p:grpSp>
        <p:nvGrpSpPr>
          <p:cNvPr id="18" name="Group 57"/>
          <p:cNvGrpSpPr/>
          <p:nvPr/>
        </p:nvGrpSpPr>
        <p:grpSpPr>
          <a:xfrm>
            <a:off x="1600200" y="3495418"/>
            <a:ext cx="432924" cy="440981"/>
            <a:chOff x="2895600" y="3429000"/>
            <a:chExt cx="432924" cy="440981"/>
          </a:xfrm>
        </p:grpSpPr>
        <p:pic>
          <p:nvPicPr>
            <p:cNvPr id="37" name="Picture 36"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3139830" y="3477446"/>
              <a:ext cx="188694" cy="152506"/>
            </a:xfrm>
            <a:prstGeom prst="rect">
              <a:avLst/>
            </a:prstGeom>
          </p:spPr>
        </p:pic>
        <p:pic>
          <p:nvPicPr>
            <p:cNvPr id="38" name="Picture 37"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3023724" y="3629952"/>
              <a:ext cx="228600" cy="240029"/>
            </a:xfrm>
            <a:prstGeom prst="rect">
              <a:avLst/>
            </a:prstGeom>
          </p:spPr>
        </p:pic>
        <p:pic>
          <p:nvPicPr>
            <p:cNvPr id="39" name="Picture 38" descr="apple-pieces.jpg"/>
            <p:cNvPicPr>
              <a:picLocks noChangeAspect="1"/>
            </p:cNvPicPr>
            <p:nvPr/>
          </p:nvPicPr>
          <p:blipFill>
            <a:blip r:embed="rId3" cstate="print">
              <a:clrChange>
                <a:clrFrom>
                  <a:srgbClr val="FEFEFE"/>
                </a:clrFrom>
                <a:clrTo>
                  <a:srgbClr val="FEFEFE">
                    <a:alpha val="0"/>
                  </a:srgbClr>
                </a:clrTo>
              </a:clrChange>
            </a:blip>
            <a:srcRect l="14286" t="14286" r="14286" b="14286"/>
            <a:stretch>
              <a:fillRect/>
            </a:stretch>
          </p:blipFill>
          <p:spPr>
            <a:xfrm>
              <a:off x="2895600" y="3429000"/>
              <a:ext cx="228600" cy="228600"/>
            </a:xfrm>
            <a:prstGeom prst="rect">
              <a:avLst/>
            </a:prstGeom>
          </p:spPr>
        </p:pic>
      </p:grpSp>
      <p:grpSp>
        <p:nvGrpSpPr>
          <p:cNvPr id="19" name="Group 56"/>
          <p:cNvGrpSpPr/>
          <p:nvPr/>
        </p:nvGrpSpPr>
        <p:grpSpPr>
          <a:xfrm>
            <a:off x="2258353" y="3498790"/>
            <a:ext cx="432924" cy="440981"/>
            <a:chOff x="3629952" y="3432372"/>
            <a:chExt cx="432924" cy="440981"/>
          </a:xfrm>
        </p:grpSpPr>
        <p:pic>
          <p:nvPicPr>
            <p:cNvPr id="40" name="Picture 39"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3874182" y="3480818"/>
              <a:ext cx="188694" cy="152506"/>
            </a:xfrm>
            <a:prstGeom prst="rect">
              <a:avLst/>
            </a:prstGeom>
          </p:spPr>
        </p:pic>
        <p:pic>
          <p:nvPicPr>
            <p:cNvPr id="41" name="Picture 40"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3758076" y="3633324"/>
              <a:ext cx="228600" cy="240029"/>
            </a:xfrm>
            <a:prstGeom prst="rect">
              <a:avLst/>
            </a:prstGeom>
          </p:spPr>
        </p:pic>
        <p:pic>
          <p:nvPicPr>
            <p:cNvPr id="42" name="Picture 41" descr="apple-pieces.jpg"/>
            <p:cNvPicPr>
              <a:picLocks noChangeAspect="1"/>
            </p:cNvPicPr>
            <p:nvPr/>
          </p:nvPicPr>
          <p:blipFill>
            <a:blip r:embed="rId3" cstate="print">
              <a:clrChange>
                <a:clrFrom>
                  <a:srgbClr val="FEFEFE"/>
                </a:clrFrom>
                <a:clrTo>
                  <a:srgbClr val="FEFEFE">
                    <a:alpha val="0"/>
                  </a:srgbClr>
                </a:clrTo>
              </a:clrChange>
            </a:blip>
            <a:srcRect l="14286" t="14286" r="14286" b="14286"/>
            <a:stretch>
              <a:fillRect/>
            </a:stretch>
          </p:blipFill>
          <p:spPr>
            <a:xfrm>
              <a:off x="3629952" y="3432372"/>
              <a:ext cx="228600" cy="228600"/>
            </a:xfrm>
            <a:prstGeom prst="rect">
              <a:avLst/>
            </a:prstGeom>
          </p:spPr>
        </p:pic>
      </p:grpSp>
      <p:grpSp>
        <p:nvGrpSpPr>
          <p:cNvPr id="20" name="Group 55"/>
          <p:cNvGrpSpPr/>
          <p:nvPr/>
        </p:nvGrpSpPr>
        <p:grpSpPr>
          <a:xfrm>
            <a:off x="2979893" y="3495418"/>
            <a:ext cx="432924" cy="440981"/>
            <a:chOff x="4367676" y="3429000"/>
            <a:chExt cx="432924" cy="440981"/>
          </a:xfrm>
        </p:grpSpPr>
        <p:pic>
          <p:nvPicPr>
            <p:cNvPr id="43" name="Picture 42"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4611906" y="3477446"/>
              <a:ext cx="188694" cy="152506"/>
            </a:xfrm>
            <a:prstGeom prst="rect">
              <a:avLst/>
            </a:prstGeom>
          </p:spPr>
        </p:pic>
        <p:pic>
          <p:nvPicPr>
            <p:cNvPr id="44" name="Picture 43"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4495800" y="3629952"/>
              <a:ext cx="228600" cy="240029"/>
            </a:xfrm>
            <a:prstGeom prst="rect">
              <a:avLst/>
            </a:prstGeom>
          </p:spPr>
        </p:pic>
        <p:pic>
          <p:nvPicPr>
            <p:cNvPr id="45" name="Picture 44" descr="apple-pieces.jpg"/>
            <p:cNvPicPr>
              <a:picLocks noChangeAspect="1"/>
            </p:cNvPicPr>
            <p:nvPr/>
          </p:nvPicPr>
          <p:blipFill>
            <a:blip r:embed="rId3" cstate="print">
              <a:clrChange>
                <a:clrFrom>
                  <a:srgbClr val="FEFEFE"/>
                </a:clrFrom>
                <a:clrTo>
                  <a:srgbClr val="FEFEFE">
                    <a:alpha val="0"/>
                  </a:srgbClr>
                </a:clrTo>
              </a:clrChange>
            </a:blip>
            <a:srcRect l="14286" t="14286" r="14286" b="14286"/>
            <a:stretch>
              <a:fillRect/>
            </a:stretch>
          </p:blipFill>
          <p:spPr>
            <a:xfrm>
              <a:off x="4367676" y="3429000"/>
              <a:ext cx="228600" cy="228600"/>
            </a:xfrm>
            <a:prstGeom prst="rect">
              <a:avLst/>
            </a:prstGeom>
          </p:spPr>
        </p:pic>
      </p:grpSp>
      <p:grpSp>
        <p:nvGrpSpPr>
          <p:cNvPr id="21" name="Group 54"/>
          <p:cNvGrpSpPr/>
          <p:nvPr/>
        </p:nvGrpSpPr>
        <p:grpSpPr>
          <a:xfrm>
            <a:off x="3649509" y="3495453"/>
            <a:ext cx="432924" cy="440981"/>
            <a:chOff x="5077752" y="3429035"/>
            <a:chExt cx="432924" cy="440981"/>
          </a:xfrm>
        </p:grpSpPr>
        <p:pic>
          <p:nvPicPr>
            <p:cNvPr id="46" name="Picture 45"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5321982" y="3477481"/>
              <a:ext cx="188694" cy="152506"/>
            </a:xfrm>
            <a:prstGeom prst="rect">
              <a:avLst/>
            </a:prstGeom>
          </p:spPr>
        </p:pic>
        <p:pic>
          <p:nvPicPr>
            <p:cNvPr id="47" name="Picture 46"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5205876" y="3629987"/>
              <a:ext cx="228600" cy="240029"/>
            </a:xfrm>
            <a:prstGeom prst="rect">
              <a:avLst/>
            </a:prstGeom>
          </p:spPr>
        </p:pic>
        <p:pic>
          <p:nvPicPr>
            <p:cNvPr id="48" name="Picture 47" descr="apple-pieces.jpg"/>
            <p:cNvPicPr>
              <a:picLocks noChangeAspect="1"/>
            </p:cNvPicPr>
            <p:nvPr/>
          </p:nvPicPr>
          <p:blipFill>
            <a:blip r:embed="rId3" cstate="print">
              <a:clrChange>
                <a:clrFrom>
                  <a:srgbClr val="FEFEFE"/>
                </a:clrFrom>
                <a:clrTo>
                  <a:srgbClr val="FEFEFE">
                    <a:alpha val="0"/>
                  </a:srgbClr>
                </a:clrTo>
              </a:clrChange>
            </a:blip>
            <a:srcRect l="14286" t="14286" r="14286" b="14286"/>
            <a:stretch>
              <a:fillRect/>
            </a:stretch>
          </p:blipFill>
          <p:spPr>
            <a:xfrm>
              <a:off x="5077752" y="3429035"/>
              <a:ext cx="228600" cy="228600"/>
            </a:xfrm>
            <a:prstGeom prst="rect">
              <a:avLst/>
            </a:prstGeom>
          </p:spPr>
        </p:pic>
      </p:grpSp>
      <p:cxnSp>
        <p:nvCxnSpPr>
          <p:cNvPr id="66" name="Straight Arrow Connector 65"/>
          <p:cNvCxnSpPr>
            <a:stCxn id="32" idx="2"/>
            <a:endCxn id="17" idx="0"/>
          </p:cNvCxnSpPr>
          <p:nvPr/>
        </p:nvCxnSpPr>
        <p:spPr>
          <a:xfrm rot="16200000" flipH="1">
            <a:off x="1027923" y="4032931"/>
            <a:ext cx="556029" cy="369707"/>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8" name="Straight Arrow Connector 67"/>
          <p:cNvCxnSpPr>
            <a:stCxn id="32" idx="2"/>
            <a:endCxn id="15" idx="0"/>
          </p:cNvCxnSpPr>
          <p:nvPr/>
        </p:nvCxnSpPr>
        <p:spPr>
          <a:xfrm rot="16200000" flipH="1">
            <a:off x="1453515" y="3607339"/>
            <a:ext cx="622447" cy="1287309"/>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32" idx="2"/>
            <a:endCxn id="16" idx="0"/>
          </p:cNvCxnSpPr>
          <p:nvPr/>
        </p:nvCxnSpPr>
        <p:spPr>
          <a:xfrm rot="16200000" flipH="1">
            <a:off x="1913686" y="3147168"/>
            <a:ext cx="602969" cy="2188173"/>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38" idx="2"/>
            <a:endCxn id="17" idx="0"/>
          </p:cNvCxnSpPr>
          <p:nvPr/>
        </p:nvCxnSpPr>
        <p:spPr>
          <a:xfrm rot="5400000">
            <a:off x="1387008" y="4040183"/>
            <a:ext cx="559401" cy="351833"/>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4" name="Straight Arrow Connector 73"/>
          <p:cNvCxnSpPr>
            <a:stCxn id="38" idx="2"/>
            <a:endCxn id="15" idx="0"/>
          </p:cNvCxnSpPr>
          <p:nvPr/>
        </p:nvCxnSpPr>
        <p:spPr>
          <a:xfrm rot="16200000" flipH="1">
            <a:off x="1812599" y="3966423"/>
            <a:ext cx="625819" cy="565769"/>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41" idx="2"/>
            <a:endCxn id="15" idx="0"/>
          </p:cNvCxnSpPr>
          <p:nvPr/>
        </p:nvCxnSpPr>
        <p:spPr>
          <a:xfrm rot="5400000">
            <a:off x="2143362" y="4204802"/>
            <a:ext cx="622447" cy="92384"/>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38" idx="2"/>
            <a:endCxn id="16" idx="0"/>
          </p:cNvCxnSpPr>
          <p:nvPr/>
        </p:nvCxnSpPr>
        <p:spPr>
          <a:xfrm rot="16200000" flipH="1">
            <a:off x="2272770" y="3506252"/>
            <a:ext cx="606341" cy="1466633"/>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41" idx="2"/>
            <a:endCxn id="17" idx="0"/>
          </p:cNvCxnSpPr>
          <p:nvPr/>
        </p:nvCxnSpPr>
        <p:spPr>
          <a:xfrm rot="5400000">
            <a:off x="1717770" y="3712792"/>
            <a:ext cx="556029" cy="1009986"/>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4" name="Straight Arrow Connector 83"/>
          <p:cNvCxnSpPr>
            <a:stCxn id="41" idx="2"/>
            <a:endCxn id="16" idx="0"/>
          </p:cNvCxnSpPr>
          <p:nvPr/>
        </p:nvCxnSpPr>
        <p:spPr>
          <a:xfrm rot="16200000" flipH="1">
            <a:off x="2603533" y="3837015"/>
            <a:ext cx="602969" cy="808480"/>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44" idx="2"/>
            <a:endCxn id="17" idx="0"/>
          </p:cNvCxnSpPr>
          <p:nvPr/>
        </p:nvCxnSpPr>
        <p:spPr>
          <a:xfrm rot="5400000">
            <a:off x="2076854" y="3350336"/>
            <a:ext cx="559401" cy="1731526"/>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8" name="Straight Arrow Connector 87"/>
          <p:cNvCxnSpPr>
            <a:stCxn id="44" idx="2"/>
            <a:endCxn id="15" idx="0"/>
          </p:cNvCxnSpPr>
          <p:nvPr/>
        </p:nvCxnSpPr>
        <p:spPr>
          <a:xfrm rot="5400000">
            <a:off x="2502446" y="3842346"/>
            <a:ext cx="625819" cy="813924"/>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44" idx="2"/>
            <a:endCxn id="16" idx="0"/>
          </p:cNvCxnSpPr>
          <p:nvPr/>
        </p:nvCxnSpPr>
        <p:spPr>
          <a:xfrm rot="16200000" flipH="1">
            <a:off x="2962617" y="4196099"/>
            <a:ext cx="606341" cy="86940"/>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47" idx="2"/>
            <a:endCxn id="17" idx="0"/>
          </p:cNvCxnSpPr>
          <p:nvPr/>
        </p:nvCxnSpPr>
        <p:spPr>
          <a:xfrm rot="5400000">
            <a:off x="2411679" y="3015546"/>
            <a:ext cx="559366" cy="2401142"/>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95" name="Straight Arrow Connector 94"/>
          <p:cNvCxnSpPr>
            <a:stCxn id="47" idx="2"/>
            <a:endCxn id="15" idx="0"/>
          </p:cNvCxnSpPr>
          <p:nvPr/>
        </p:nvCxnSpPr>
        <p:spPr>
          <a:xfrm rot="5400000">
            <a:off x="2837271" y="3507556"/>
            <a:ext cx="625784" cy="1483540"/>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47" idx="2"/>
            <a:endCxn id="16" idx="0"/>
          </p:cNvCxnSpPr>
          <p:nvPr/>
        </p:nvCxnSpPr>
        <p:spPr>
          <a:xfrm rot="5400000">
            <a:off x="3297442" y="3948249"/>
            <a:ext cx="606306" cy="582676"/>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3" name="Right Arrow 102"/>
          <p:cNvSpPr/>
          <p:nvPr/>
        </p:nvSpPr>
        <p:spPr>
          <a:xfrm rot="5400000">
            <a:off x="876300"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4" name="Right Arrow 103"/>
          <p:cNvSpPr/>
          <p:nvPr/>
        </p:nvSpPr>
        <p:spPr>
          <a:xfrm rot="5400000">
            <a:off x="1028700"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5" name="Right Arrow 104"/>
          <p:cNvSpPr/>
          <p:nvPr/>
        </p:nvSpPr>
        <p:spPr>
          <a:xfrm rot="5400000">
            <a:off x="1562100"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6" name="Right Arrow 105"/>
          <p:cNvSpPr/>
          <p:nvPr/>
        </p:nvSpPr>
        <p:spPr>
          <a:xfrm rot="5400000">
            <a:off x="1714500"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7" name="Right Arrow 106"/>
          <p:cNvSpPr/>
          <p:nvPr/>
        </p:nvSpPr>
        <p:spPr>
          <a:xfrm rot="5400000">
            <a:off x="2247900"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8" name="Right Arrow 107"/>
          <p:cNvSpPr/>
          <p:nvPr/>
        </p:nvSpPr>
        <p:spPr>
          <a:xfrm rot="5400000">
            <a:off x="2400300"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9" name="Right Arrow 108"/>
          <p:cNvSpPr/>
          <p:nvPr/>
        </p:nvSpPr>
        <p:spPr>
          <a:xfrm rot="5400000">
            <a:off x="2933700"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0" name="Right Arrow 109"/>
          <p:cNvSpPr/>
          <p:nvPr/>
        </p:nvSpPr>
        <p:spPr>
          <a:xfrm rot="5400000">
            <a:off x="3086100"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1" name="Right Arrow 110"/>
          <p:cNvSpPr/>
          <p:nvPr/>
        </p:nvSpPr>
        <p:spPr>
          <a:xfrm rot="5400000">
            <a:off x="3619499"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2" name="Right Arrow 111"/>
          <p:cNvSpPr/>
          <p:nvPr/>
        </p:nvSpPr>
        <p:spPr>
          <a:xfrm rot="5400000">
            <a:off x="3771899"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3" name="Right Arrow 112"/>
          <p:cNvSpPr/>
          <p:nvPr/>
        </p:nvSpPr>
        <p:spPr>
          <a:xfrm rot="5400000">
            <a:off x="1485900" y="4862976"/>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4" name="Right Arrow 113"/>
          <p:cNvSpPr/>
          <p:nvPr/>
        </p:nvSpPr>
        <p:spPr>
          <a:xfrm rot="5400000">
            <a:off x="1638300" y="5568332"/>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5" name="Picture 114" descr="blender.jpg"/>
          <p:cNvPicPr>
            <a:picLocks noChangeAspect="1"/>
          </p:cNvPicPr>
          <p:nvPr/>
        </p:nvPicPr>
        <p:blipFill>
          <a:blip r:embed="rId8" cstate="print">
            <a:clrChange>
              <a:clrFrom>
                <a:srgbClr val="FEFEFE"/>
              </a:clrFrom>
              <a:clrTo>
                <a:srgbClr val="FEFEFE">
                  <a:alpha val="0"/>
                </a:srgbClr>
              </a:clrTo>
            </a:clrChange>
          </a:blip>
          <a:stretch>
            <a:fillRect/>
          </a:stretch>
        </p:blipFill>
        <p:spPr>
          <a:xfrm>
            <a:off x="2302184" y="5029200"/>
            <a:ext cx="364816" cy="492196"/>
          </a:xfrm>
          <a:prstGeom prst="rect">
            <a:avLst/>
          </a:prstGeom>
        </p:spPr>
      </p:pic>
      <p:pic>
        <p:nvPicPr>
          <p:cNvPr id="116" name="Picture 115" descr="blender.jpg"/>
          <p:cNvPicPr>
            <a:picLocks noChangeAspect="1"/>
          </p:cNvPicPr>
          <p:nvPr/>
        </p:nvPicPr>
        <p:blipFill>
          <a:blip r:embed="rId8" cstate="print">
            <a:clrChange>
              <a:clrFrom>
                <a:srgbClr val="FEFEFE"/>
              </a:clrFrom>
              <a:clrTo>
                <a:srgbClr val="FEFEFE">
                  <a:alpha val="0"/>
                </a:srgbClr>
              </a:clrTo>
            </a:clrChange>
          </a:blip>
          <a:stretch>
            <a:fillRect/>
          </a:stretch>
        </p:blipFill>
        <p:spPr>
          <a:xfrm>
            <a:off x="3216584" y="5021108"/>
            <a:ext cx="364816" cy="492196"/>
          </a:xfrm>
          <a:prstGeom prst="rect">
            <a:avLst/>
          </a:prstGeom>
        </p:spPr>
      </p:pic>
      <p:sp>
        <p:nvSpPr>
          <p:cNvPr id="117" name="Right Arrow 116"/>
          <p:cNvSpPr/>
          <p:nvPr/>
        </p:nvSpPr>
        <p:spPr>
          <a:xfrm rot="5400000">
            <a:off x="2392208" y="487916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8" name="Right Arrow 117"/>
          <p:cNvSpPr/>
          <p:nvPr/>
        </p:nvSpPr>
        <p:spPr>
          <a:xfrm rot="5400000">
            <a:off x="2544608" y="5584516"/>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9" name="Right Arrow 118"/>
          <p:cNvSpPr/>
          <p:nvPr/>
        </p:nvSpPr>
        <p:spPr>
          <a:xfrm rot="5400000">
            <a:off x="3278960" y="4854884"/>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0" name="Right Arrow 119"/>
          <p:cNvSpPr/>
          <p:nvPr/>
        </p:nvSpPr>
        <p:spPr>
          <a:xfrm rot="5400000">
            <a:off x="3431360" y="556024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25" name="Straight Arrow Connector 124"/>
          <p:cNvCxnSpPr>
            <a:stCxn id="5" idx="2"/>
            <a:endCxn id="7" idx="0"/>
          </p:cNvCxnSpPr>
          <p:nvPr/>
        </p:nvCxnSpPr>
        <p:spPr>
          <a:xfrm rot="5400000">
            <a:off x="1662265" y="1878720"/>
            <a:ext cx="137482" cy="1389678"/>
          </a:xfrm>
          <a:prstGeom prst="straightConnector1">
            <a:avLst/>
          </a:prstGeom>
          <a:ln w="952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stCxn id="5" idx="2"/>
            <a:endCxn id="8" idx="0"/>
          </p:cNvCxnSpPr>
          <p:nvPr/>
        </p:nvCxnSpPr>
        <p:spPr>
          <a:xfrm rot="5400000">
            <a:off x="2010897" y="2227352"/>
            <a:ext cx="137482" cy="692414"/>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a:stCxn id="5" idx="2"/>
            <a:endCxn id="9" idx="0"/>
          </p:cNvCxnSpPr>
          <p:nvPr/>
        </p:nvCxnSpPr>
        <p:spPr>
          <a:xfrm rot="5400000">
            <a:off x="2356157" y="2572612"/>
            <a:ext cx="137482" cy="1895"/>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5" idx="2"/>
            <a:endCxn id="10" idx="0"/>
          </p:cNvCxnSpPr>
          <p:nvPr/>
        </p:nvCxnSpPr>
        <p:spPr>
          <a:xfrm rot="16200000" flipH="1">
            <a:off x="2700743" y="2229920"/>
            <a:ext cx="137482" cy="687278"/>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5" idx="2"/>
            <a:endCxn id="11" idx="0"/>
          </p:cNvCxnSpPr>
          <p:nvPr/>
        </p:nvCxnSpPr>
        <p:spPr>
          <a:xfrm rot="16200000" flipH="1">
            <a:off x="3038536" y="1892126"/>
            <a:ext cx="137482" cy="1362865"/>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 name="Right Arrow 142"/>
          <p:cNvSpPr/>
          <p:nvPr/>
        </p:nvSpPr>
        <p:spPr>
          <a:xfrm rot="10800000">
            <a:off x="4191000" y="2770848"/>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grpSp>
        <p:nvGrpSpPr>
          <p:cNvPr id="22" name="Group 147"/>
          <p:cNvGrpSpPr/>
          <p:nvPr/>
        </p:nvGrpSpPr>
        <p:grpSpPr>
          <a:xfrm>
            <a:off x="4443876" y="2743200"/>
            <a:ext cx="2984150" cy="444388"/>
            <a:chOff x="4648200" y="2847048"/>
            <a:chExt cx="2984150" cy="444388"/>
          </a:xfrm>
        </p:grpSpPr>
        <p:sp>
          <p:nvSpPr>
            <p:cNvPr id="144" name="TextBox 143"/>
            <p:cNvSpPr txBox="1"/>
            <p:nvPr/>
          </p:nvSpPr>
          <p:spPr>
            <a:xfrm>
              <a:off x="4648200" y="2922104"/>
              <a:ext cx="2984150" cy="369332"/>
            </a:xfrm>
            <a:prstGeom prst="rect">
              <a:avLst/>
            </a:prstGeom>
            <a:noFill/>
          </p:spPr>
          <p:txBody>
            <a:bodyPr wrap="none" rtlCol="0">
              <a:spAutoFit/>
            </a:bodyPr>
            <a:lstStyle/>
            <a:p>
              <a:r>
                <a:rPr lang="en-US" dirty="0">
                  <a:solidFill>
                    <a:prstClr val="black"/>
                  </a:solidFill>
                </a:rPr>
                <a:t>(&lt;a,     &gt; , &lt;o,     &gt; , &lt;p,     &gt; , …)</a:t>
              </a:r>
            </a:p>
          </p:txBody>
        </p:sp>
        <p:pic>
          <p:nvPicPr>
            <p:cNvPr id="145" name="Picture 144" descr="apple2.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5157324" y="2994966"/>
              <a:ext cx="152400" cy="179917"/>
            </a:xfrm>
            <a:prstGeom prst="rect">
              <a:avLst/>
            </a:prstGeom>
          </p:spPr>
        </p:pic>
        <p:pic>
          <p:nvPicPr>
            <p:cNvPr id="146" name="Picture 145" descr="orange.jpg"/>
            <p:cNvPicPr>
              <a:picLocks noChangeAspect="1"/>
            </p:cNvPicPr>
            <p:nvPr/>
          </p:nvPicPr>
          <p:blipFill>
            <a:blip r:embed="rId11" cstate="print">
              <a:clrChange>
                <a:clrFrom>
                  <a:srgbClr val="FFFFFF"/>
                </a:clrFrom>
                <a:clrTo>
                  <a:srgbClr val="FFFFFF">
                    <a:alpha val="0"/>
                  </a:srgbClr>
                </a:clrTo>
              </a:clrChange>
            </a:blip>
            <a:stretch>
              <a:fillRect/>
            </a:stretch>
          </p:blipFill>
          <p:spPr>
            <a:xfrm flipH="1">
              <a:off x="5963625" y="3032840"/>
              <a:ext cx="152400" cy="148366"/>
            </a:xfrm>
            <a:prstGeom prst="rect">
              <a:avLst/>
            </a:prstGeom>
          </p:spPr>
        </p:pic>
        <p:pic>
          <p:nvPicPr>
            <p:cNvPr id="147" name="Picture 146" descr="pineapple.jpg"/>
            <p:cNvPicPr>
              <a:picLocks noChangeAspect="1"/>
            </p:cNvPicPr>
            <p:nvPr/>
          </p:nvPicPr>
          <p:blipFill>
            <a:blip r:embed="rId12" cstate="print">
              <a:clrChange>
                <a:clrFrom>
                  <a:srgbClr val="FFFFFF"/>
                </a:clrFrom>
                <a:clrTo>
                  <a:srgbClr val="FFFFFF">
                    <a:alpha val="0"/>
                  </a:srgbClr>
                </a:clrTo>
              </a:clrChange>
            </a:blip>
            <a:stretch>
              <a:fillRect/>
            </a:stretch>
          </p:blipFill>
          <p:spPr>
            <a:xfrm>
              <a:off x="6833724" y="2847048"/>
              <a:ext cx="169881" cy="367893"/>
            </a:xfrm>
            <a:prstGeom prst="rect">
              <a:avLst/>
            </a:prstGeom>
          </p:spPr>
        </p:pic>
      </p:grpSp>
      <p:sp>
        <p:nvSpPr>
          <p:cNvPr id="160" name="TextBox 159"/>
          <p:cNvSpPr txBox="1"/>
          <p:nvPr/>
        </p:nvSpPr>
        <p:spPr>
          <a:xfrm>
            <a:off x="4443876" y="2501788"/>
            <a:ext cx="4517583" cy="307777"/>
          </a:xfrm>
          <a:prstGeom prst="rect">
            <a:avLst/>
          </a:prstGeom>
          <a:noFill/>
        </p:spPr>
        <p:txBody>
          <a:bodyPr wrap="none" rtlCol="0">
            <a:spAutoFit/>
          </a:bodyPr>
          <a:lstStyle/>
          <a:p>
            <a:r>
              <a:rPr lang="en-US" sz="1400" dirty="0">
                <a:solidFill>
                  <a:prstClr val="black"/>
                </a:solidFill>
              </a:rPr>
              <a:t>Each input to a map is a </a:t>
            </a:r>
            <a:r>
              <a:rPr lang="en-US" sz="1400" dirty="0">
                <a:solidFill>
                  <a:srgbClr val="C00000"/>
                </a:solidFill>
              </a:rPr>
              <a:t>list of &lt;key, value&gt; pairs</a:t>
            </a:r>
          </a:p>
        </p:txBody>
      </p:sp>
      <p:sp>
        <p:nvSpPr>
          <p:cNvPr id="161" name="Right Arrow 160"/>
          <p:cNvSpPr/>
          <p:nvPr/>
        </p:nvSpPr>
        <p:spPr>
          <a:xfrm rot="10800000">
            <a:off x="4191000" y="3597584"/>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167" name="TextBox 166"/>
          <p:cNvSpPr txBox="1"/>
          <p:nvPr/>
        </p:nvSpPr>
        <p:spPr>
          <a:xfrm>
            <a:off x="4443876" y="3352800"/>
            <a:ext cx="3658437" cy="307777"/>
          </a:xfrm>
          <a:prstGeom prst="rect">
            <a:avLst/>
          </a:prstGeom>
          <a:noFill/>
        </p:spPr>
        <p:txBody>
          <a:bodyPr wrap="none" rtlCol="0">
            <a:spAutoFit/>
          </a:bodyPr>
          <a:lstStyle/>
          <a:p>
            <a:r>
              <a:rPr lang="en-US" sz="1400" dirty="0">
                <a:solidFill>
                  <a:prstClr val="black"/>
                </a:solidFill>
              </a:rPr>
              <a:t>Each output of slice is a </a:t>
            </a:r>
            <a:r>
              <a:rPr lang="en-US" sz="1400" dirty="0">
                <a:solidFill>
                  <a:srgbClr val="C00000"/>
                </a:solidFill>
              </a:rPr>
              <a:t>list of &lt;key, value&gt; pairs</a:t>
            </a:r>
          </a:p>
        </p:txBody>
      </p:sp>
      <p:sp>
        <p:nvSpPr>
          <p:cNvPr id="172" name="Right Arrow 171"/>
          <p:cNvSpPr/>
          <p:nvPr/>
        </p:nvSpPr>
        <p:spPr>
          <a:xfrm rot="10800000">
            <a:off x="4172306" y="4215276"/>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173" name="TextBox 172"/>
          <p:cNvSpPr txBox="1"/>
          <p:nvPr/>
        </p:nvSpPr>
        <p:spPr>
          <a:xfrm>
            <a:off x="4425182" y="4139076"/>
            <a:ext cx="1552028" cy="307777"/>
          </a:xfrm>
          <a:prstGeom prst="rect">
            <a:avLst/>
          </a:prstGeom>
          <a:noFill/>
        </p:spPr>
        <p:txBody>
          <a:bodyPr wrap="none" rtlCol="0">
            <a:spAutoFit/>
          </a:bodyPr>
          <a:lstStyle/>
          <a:p>
            <a:r>
              <a:rPr lang="en-US" sz="1400" dirty="0">
                <a:solidFill>
                  <a:prstClr val="black"/>
                </a:solidFill>
              </a:rPr>
              <a:t>Grouped by key</a:t>
            </a:r>
          </a:p>
        </p:txBody>
      </p:sp>
      <p:sp>
        <p:nvSpPr>
          <p:cNvPr id="175" name="Right Arrow 174"/>
          <p:cNvSpPr/>
          <p:nvPr/>
        </p:nvSpPr>
        <p:spPr>
          <a:xfrm rot="10800000">
            <a:off x="4191001" y="4800599"/>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176" name="TextBox 175"/>
          <p:cNvSpPr txBox="1"/>
          <p:nvPr/>
        </p:nvSpPr>
        <p:spPr>
          <a:xfrm>
            <a:off x="4443877" y="4492823"/>
            <a:ext cx="4090523" cy="954107"/>
          </a:xfrm>
          <a:prstGeom prst="rect">
            <a:avLst/>
          </a:prstGeom>
          <a:noFill/>
        </p:spPr>
        <p:txBody>
          <a:bodyPr wrap="square" rtlCol="0">
            <a:spAutoFit/>
          </a:bodyPr>
          <a:lstStyle/>
          <a:p>
            <a:r>
              <a:rPr lang="en-US" sz="1400" dirty="0">
                <a:solidFill>
                  <a:prstClr val="black"/>
                </a:solidFill>
              </a:rPr>
              <a:t>Each input to a reduce is a &lt;key, value-list&gt; (possibly a list of these, depending on the grouping/hashing mechanism)</a:t>
            </a:r>
          </a:p>
          <a:p>
            <a:r>
              <a:rPr lang="en-US" sz="1400" dirty="0">
                <a:solidFill>
                  <a:prstClr val="black"/>
                </a:solidFill>
              </a:rPr>
              <a:t>e.g. &lt;</a:t>
            </a:r>
            <a:r>
              <a:rPr lang="en-US" sz="1400" dirty="0" err="1">
                <a:solidFill>
                  <a:prstClr val="black"/>
                </a:solidFill>
              </a:rPr>
              <a:t>ao</a:t>
            </a:r>
            <a:r>
              <a:rPr lang="en-US" sz="1400" dirty="0">
                <a:solidFill>
                  <a:prstClr val="black"/>
                </a:solidFill>
              </a:rPr>
              <a:t>, (                        …)&gt;</a:t>
            </a:r>
          </a:p>
        </p:txBody>
      </p:sp>
      <p:pic>
        <p:nvPicPr>
          <p:cNvPr id="177" name="Picture 176" descr="apple-pieces.jpg"/>
          <p:cNvPicPr>
            <a:picLocks noChangeAspect="1"/>
          </p:cNvPicPr>
          <p:nvPr/>
        </p:nvPicPr>
        <p:blipFill>
          <a:blip r:embed="rId3" cstate="print">
            <a:clrChange>
              <a:clrFrom>
                <a:srgbClr val="FFFFFF"/>
              </a:clrFrom>
              <a:clrTo>
                <a:srgbClr val="FFFFFF">
                  <a:alpha val="0"/>
                </a:srgbClr>
              </a:clrTo>
            </a:clrChange>
          </a:blip>
          <a:srcRect l="14286" t="14286" r="14286" b="14286"/>
          <a:stretch>
            <a:fillRect/>
          </a:stretch>
        </p:blipFill>
        <p:spPr>
          <a:xfrm>
            <a:off x="5219700" y="5165416"/>
            <a:ext cx="228600" cy="228600"/>
          </a:xfrm>
          <a:prstGeom prst="rect">
            <a:avLst/>
          </a:prstGeom>
        </p:spPr>
      </p:pic>
      <p:sp>
        <p:nvSpPr>
          <p:cNvPr id="180" name="Right Arrow 179"/>
          <p:cNvSpPr/>
          <p:nvPr/>
        </p:nvSpPr>
        <p:spPr>
          <a:xfrm rot="10800000">
            <a:off x="4191001" y="5641776"/>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181" name="TextBox 180"/>
          <p:cNvSpPr txBox="1"/>
          <p:nvPr/>
        </p:nvSpPr>
        <p:spPr>
          <a:xfrm>
            <a:off x="4419600" y="5562600"/>
            <a:ext cx="2630848" cy="307777"/>
          </a:xfrm>
          <a:prstGeom prst="rect">
            <a:avLst/>
          </a:prstGeom>
          <a:noFill/>
        </p:spPr>
        <p:txBody>
          <a:bodyPr wrap="none" rtlCol="0">
            <a:spAutoFit/>
          </a:bodyPr>
          <a:lstStyle/>
          <a:p>
            <a:r>
              <a:rPr lang="en-US" sz="1400" dirty="0">
                <a:solidFill>
                  <a:prstClr val="black"/>
                </a:solidFill>
              </a:rPr>
              <a:t>Reduced into a </a:t>
            </a:r>
            <a:r>
              <a:rPr lang="en-US" sz="1400" dirty="0">
                <a:solidFill>
                  <a:srgbClr val="C00000"/>
                </a:solidFill>
              </a:rPr>
              <a:t>list of values</a:t>
            </a:r>
          </a:p>
        </p:txBody>
      </p:sp>
      <p:sp>
        <p:nvSpPr>
          <p:cNvPr id="194" name="TextBox 193"/>
          <p:cNvSpPr txBox="1"/>
          <p:nvPr/>
        </p:nvSpPr>
        <p:spPr>
          <a:xfrm>
            <a:off x="4648200" y="4426000"/>
            <a:ext cx="3200400" cy="52322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sz="1400" dirty="0">
                <a:solidFill>
                  <a:prstClr val="white"/>
                </a:solidFill>
              </a:rPr>
              <a:t>The idea of Map Reduce in Data Intensive Computing</a:t>
            </a:r>
          </a:p>
        </p:txBody>
      </p:sp>
      <p:sp>
        <p:nvSpPr>
          <p:cNvPr id="195" name="TextBox 194"/>
          <p:cNvSpPr txBox="1"/>
          <p:nvPr/>
        </p:nvSpPr>
        <p:spPr>
          <a:xfrm>
            <a:off x="4495800" y="2743200"/>
            <a:ext cx="3733800" cy="954107"/>
          </a:xfrm>
          <a:prstGeom prst="rect">
            <a:avLst/>
          </a:prstGeom>
          <a:noFill/>
        </p:spPr>
        <p:txBody>
          <a:bodyPr wrap="square" rtlCol="0">
            <a:spAutoFit/>
          </a:bodyPr>
          <a:lstStyle/>
          <a:p>
            <a:pPr algn="ctr"/>
            <a:r>
              <a:rPr lang="en-US" sz="1400" dirty="0">
                <a:solidFill>
                  <a:prstClr val="black"/>
                </a:solidFill>
              </a:rPr>
              <a:t>A </a:t>
            </a:r>
            <a:r>
              <a:rPr lang="en-US" sz="1400" i="1" dirty="0">
                <a:solidFill>
                  <a:srgbClr val="C0504D">
                    <a:lumMod val="75000"/>
                  </a:srgbClr>
                </a:solidFill>
              </a:rPr>
              <a:t>list of  &lt;key, value&gt; </a:t>
            </a:r>
            <a:r>
              <a:rPr lang="en-US" sz="1400" dirty="0">
                <a:solidFill>
                  <a:prstClr val="black"/>
                </a:solidFill>
              </a:rPr>
              <a:t> pairs mapped into another </a:t>
            </a:r>
            <a:r>
              <a:rPr lang="en-US" sz="1400" i="1" dirty="0">
                <a:solidFill>
                  <a:srgbClr val="C0504D">
                    <a:lumMod val="75000"/>
                  </a:srgbClr>
                </a:solidFill>
              </a:rPr>
              <a:t>list of &lt;key, value&gt; </a:t>
            </a:r>
            <a:r>
              <a:rPr lang="en-US" sz="1400" dirty="0">
                <a:solidFill>
                  <a:prstClr val="black"/>
                </a:solidFill>
              </a:rPr>
              <a:t> pairs which gets grouped by the key and reduced into a </a:t>
            </a:r>
            <a:r>
              <a:rPr lang="en-US" sz="1400" i="1" dirty="0">
                <a:solidFill>
                  <a:srgbClr val="C0504D">
                    <a:lumMod val="75000"/>
                  </a:srgbClr>
                </a:solidFill>
              </a:rPr>
              <a:t>list of values</a:t>
            </a:r>
          </a:p>
        </p:txBody>
      </p:sp>
      <p:sp>
        <p:nvSpPr>
          <p:cNvPr id="196" name="Right Arrow 195"/>
          <p:cNvSpPr/>
          <p:nvPr/>
        </p:nvSpPr>
        <p:spPr>
          <a:xfrm rot="16200000">
            <a:off x="6035430" y="3923435"/>
            <a:ext cx="425940" cy="15240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grpSp>
        <p:nvGrpSpPr>
          <p:cNvPr id="34" name="Group 133"/>
          <p:cNvGrpSpPr/>
          <p:nvPr/>
        </p:nvGrpSpPr>
        <p:grpSpPr>
          <a:xfrm>
            <a:off x="1371600" y="4495800"/>
            <a:ext cx="441016" cy="270741"/>
            <a:chOff x="1463984" y="4486018"/>
            <a:chExt cx="441016" cy="270741"/>
          </a:xfrm>
        </p:grpSpPr>
        <p:pic>
          <p:nvPicPr>
            <p:cNvPr id="17" name="Picture 16" descr="apple-pieces.jpg"/>
            <p:cNvPicPr>
              <a:picLocks noChangeAspect="1"/>
            </p:cNvPicPr>
            <p:nvPr/>
          </p:nvPicPr>
          <p:blipFill>
            <a:blip r:embed="rId3" cstate="print">
              <a:clrChange>
                <a:clrFrom>
                  <a:srgbClr val="FFFFFF"/>
                </a:clrFrom>
                <a:clrTo>
                  <a:srgbClr val="FFFFFF">
                    <a:alpha val="0"/>
                  </a:srgbClr>
                </a:clrTo>
              </a:clrChange>
            </a:blip>
            <a:srcRect l="14286" t="14286" r="14286" b="14286"/>
            <a:stretch>
              <a:fillRect/>
            </a:stretch>
          </p:blipFill>
          <p:spPr>
            <a:xfrm>
              <a:off x="1463984" y="4486018"/>
              <a:ext cx="238382" cy="238382"/>
            </a:xfrm>
            <a:prstGeom prst="rect">
              <a:avLst/>
            </a:prstGeom>
          </p:spPr>
        </p:pic>
        <p:pic>
          <p:nvPicPr>
            <p:cNvPr id="123" name="Picture 122"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1676400" y="4572000"/>
              <a:ext cx="228600" cy="184759"/>
            </a:xfrm>
            <a:prstGeom prst="rect">
              <a:avLst/>
            </a:prstGeom>
          </p:spPr>
        </p:pic>
      </p:grpSp>
      <p:grpSp>
        <p:nvGrpSpPr>
          <p:cNvPr id="35" name="Group 140"/>
          <p:cNvGrpSpPr/>
          <p:nvPr/>
        </p:nvGrpSpPr>
        <p:grpSpPr>
          <a:xfrm>
            <a:off x="2302185" y="4562218"/>
            <a:ext cx="462438" cy="238381"/>
            <a:chOff x="2302185" y="4562218"/>
            <a:chExt cx="462438" cy="238381"/>
          </a:xfrm>
        </p:grpSpPr>
        <p:pic>
          <p:nvPicPr>
            <p:cNvPr id="15" name="Picture 14"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2302185" y="4562218"/>
              <a:ext cx="212416" cy="171678"/>
            </a:xfrm>
            <a:prstGeom prst="rect">
              <a:avLst/>
            </a:prstGeom>
          </p:spPr>
        </p:pic>
        <p:pic>
          <p:nvPicPr>
            <p:cNvPr id="135" name="Picture 134"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2546910" y="4572000"/>
              <a:ext cx="217713" cy="228599"/>
            </a:xfrm>
            <a:prstGeom prst="rect">
              <a:avLst/>
            </a:prstGeom>
          </p:spPr>
        </p:pic>
      </p:grpSp>
      <p:grpSp>
        <p:nvGrpSpPr>
          <p:cNvPr id="36" name="Group 165"/>
          <p:cNvGrpSpPr/>
          <p:nvPr/>
        </p:nvGrpSpPr>
        <p:grpSpPr>
          <a:xfrm>
            <a:off x="3200400" y="4542740"/>
            <a:ext cx="466982" cy="267642"/>
            <a:chOff x="3200400" y="4542740"/>
            <a:chExt cx="466982" cy="267642"/>
          </a:xfrm>
        </p:grpSpPr>
        <p:pic>
          <p:nvPicPr>
            <p:cNvPr id="16" name="Picture 15"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3200400" y="4542740"/>
              <a:ext cx="217714" cy="228599"/>
            </a:xfrm>
            <a:prstGeom prst="rect">
              <a:avLst/>
            </a:prstGeom>
          </p:spPr>
        </p:pic>
        <p:pic>
          <p:nvPicPr>
            <p:cNvPr id="142" name="Picture 141" descr="apple-pieces.jpg"/>
            <p:cNvPicPr>
              <a:picLocks noChangeAspect="1"/>
            </p:cNvPicPr>
            <p:nvPr/>
          </p:nvPicPr>
          <p:blipFill>
            <a:blip r:embed="rId3" cstate="print">
              <a:clrChange>
                <a:clrFrom>
                  <a:srgbClr val="FFFFFF"/>
                </a:clrFrom>
                <a:clrTo>
                  <a:srgbClr val="FFFFFF">
                    <a:alpha val="0"/>
                  </a:srgbClr>
                </a:clrTo>
              </a:clrChange>
            </a:blip>
            <a:srcRect l="14286" t="14286" r="14286" b="14286"/>
            <a:stretch>
              <a:fillRect/>
            </a:stretch>
          </p:blipFill>
          <p:spPr>
            <a:xfrm>
              <a:off x="3429000" y="4572000"/>
              <a:ext cx="238382" cy="238382"/>
            </a:xfrm>
            <a:prstGeom prst="rect">
              <a:avLst/>
            </a:prstGeom>
          </p:spPr>
        </p:pic>
      </p:grpSp>
      <p:grpSp>
        <p:nvGrpSpPr>
          <p:cNvPr id="49" name="Group 190"/>
          <p:cNvGrpSpPr/>
          <p:nvPr/>
        </p:nvGrpSpPr>
        <p:grpSpPr>
          <a:xfrm>
            <a:off x="1524662" y="5552818"/>
            <a:ext cx="181144" cy="609855"/>
            <a:chOff x="1524662" y="5552818"/>
            <a:chExt cx="181144" cy="609855"/>
          </a:xfrm>
        </p:grpSpPr>
        <p:grpSp>
          <p:nvGrpSpPr>
            <p:cNvPr id="50" name="Group 139"/>
            <p:cNvGrpSpPr/>
            <p:nvPr/>
          </p:nvGrpSpPr>
          <p:grpSpPr>
            <a:xfrm>
              <a:off x="1524662" y="5552818"/>
              <a:ext cx="181144" cy="609855"/>
              <a:chOff x="1524662" y="5552818"/>
              <a:chExt cx="181144" cy="609855"/>
            </a:xfrm>
          </p:grpSpPr>
          <p:pic>
            <p:nvPicPr>
              <p:cNvPr id="23" name="Picture 22" descr="applejuice.png"/>
              <p:cNvPicPr>
                <a:picLocks noChangeAspect="1"/>
              </p:cNvPicPr>
              <p:nvPr/>
            </p:nvPicPr>
            <p:blipFill>
              <a:blip r:embed="rId13" cstate="print"/>
              <a:stretch>
                <a:fillRect/>
              </a:stretch>
            </p:blipFill>
            <p:spPr>
              <a:xfrm>
                <a:off x="1524662" y="5552818"/>
                <a:ext cx="181144" cy="609855"/>
              </a:xfrm>
              <a:prstGeom prst="rect">
                <a:avLst/>
              </a:prstGeom>
            </p:spPr>
          </p:pic>
          <p:pic>
            <p:nvPicPr>
              <p:cNvPr id="52" name="Picture 51" descr="apple2.jpg"/>
              <p:cNvPicPr>
                <a:picLocks noChangeAspect="1"/>
              </p:cNvPicPr>
              <p:nvPr/>
            </p:nvPicPr>
            <p:blipFill>
              <a:blip r:embed="rId10" cstate="print">
                <a:clrChange>
                  <a:clrFrom>
                    <a:srgbClr val="FEFEFE"/>
                  </a:clrFrom>
                  <a:clrTo>
                    <a:srgbClr val="FEFEFE">
                      <a:alpha val="0"/>
                    </a:srgbClr>
                  </a:clrTo>
                </a:clrChange>
              </a:blip>
              <a:stretch>
                <a:fillRect/>
              </a:stretch>
            </p:blipFill>
            <p:spPr>
              <a:xfrm>
                <a:off x="1532092" y="5784526"/>
                <a:ext cx="152400" cy="179917"/>
              </a:xfrm>
              <a:prstGeom prst="rect">
                <a:avLst/>
              </a:prstGeom>
            </p:spPr>
          </p:pic>
        </p:grpSp>
        <p:pic>
          <p:nvPicPr>
            <p:cNvPr id="171" name="Picture 170" descr="orange.jpg"/>
            <p:cNvPicPr>
              <a:picLocks noChangeAspect="1"/>
            </p:cNvPicPr>
            <p:nvPr/>
          </p:nvPicPr>
          <p:blipFill>
            <a:blip r:embed="rId11" cstate="print">
              <a:clrChange>
                <a:clrFrom>
                  <a:srgbClr val="FFFFFF"/>
                </a:clrFrom>
                <a:clrTo>
                  <a:srgbClr val="FFFFFF">
                    <a:alpha val="0"/>
                  </a:srgbClr>
                </a:clrTo>
              </a:clrChange>
            </a:blip>
            <a:stretch>
              <a:fillRect/>
            </a:stretch>
          </p:blipFill>
          <p:spPr>
            <a:xfrm flipH="1">
              <a:off x="1548995" y="5867400"/>
              <a:ext cx="152400" cy="148366"/>
            </a:xfrm>
            <a:prstGeom prst="rect">
              <a:avLst/>
            </a:prstGeom>
          </p:spPr>
        </p:pic>
      </p:grpSp>
      <p:grpSp>
        <p:nvGrpSpPr>
          <p:cNvPr id="51" name="Group 187"/>
          <p:cNvGrpSpPr/>
          <p:nvPr/>
        </p:nvGrpSpPr>
        <p:grpSpPr>
          <a:xfrm>
            <a:off x="2390720" y="5552818"/>
            <a:ext cx="193556" cy="619382"/>
            <a:chOff x="2390720" y="5552818"/>
            <a:chExt cx="193556" cy="619382"/>
          </a:xfrm>
        </p:grpSpPr>
        <p:grpSp>
          <p:nvGrpSpPr>
            <p:cNvPr id="55" name="Group 122"/>
            <p:cNvGrpSpPr/>
            <p:nvPr/>
          </p:nvGrpSpPr>
          <p:grpSpPr>
            <a:xfrm>
              <a:off x="2390720" y="5552818"/>
              <a:ext cx="193556" cy="619382"/>
              <a:chOff x="2390720" y="5552818"/>
              <a:chExt cx="193556" cy="619382"/>
            </a:xfrm>
          </p:grpSpPr>
          <p:pic>
            <p:nvPicPr>
              <p:cNvPr id="24" name="Picture 23" descr="orangejuice.png"/>
              <p:cNvPicPr>
                <a:picLocks noChangeAspect="1"/>
              </p:cNvPicPr>
              <p:nvPr/>
            </p:nvPicPr>
            <p:blipFill>
              <a:blip r:embed="rId14" cstate="print"/>
              <a:stretch>
                <a:fillRect/>
              </a:stretch>
            </p:blipFill>
            <p:spPr>
              <a:xfrm>
                <a:off x="2390720" y="5552818"/>
                <a:ext cx="193556" cy="619382"/>
              </a:xfrm>
              <a:prstGeom prst="rect">
                <a:avLst/>
              </a:prstGeom>
            </p:spPr>
          </p:pic>
          <p:pic>
            <p:nvPicPr>
              <p:cNvPr id="53" name="Picture 52" descr="orange.jpg"/>
              <p:cNvPicPr>
                <a:picLocks noChangeAspect="1"/>
              </p:cNvPicPr>
              <p:nvPr/>
            </p:nvPicPr>
            <p:blipFill>
              <a:blip r:embed="rId11" cstate="print">
                <a:clrChange>
                  <a:clrFrom>
                    <a:srgbClr val="FFFFFF"/>
                  </a:clrFrom>
                  <a:clrTo>
                    <a:srgbClr val="FFFFFF">
                      <a:alpha val="0"/>
                    </a:srgbClr>
                  </a:clrTo>
                </a:clrChange>
              </a:blip>
              <a:stretch>
                <a:fillRect/>
              </a:stretch>
            </p:blipFill>
            <p:spPr>
              <a:xfrm flipH="1">
                <a:off x="2410752" y="5839417"/>
                <a:ext cx="152400" cy="148366"/>
              </a:xfrm>
              <a:prstGeom prst="rect">
                <a:avLst/>
              </a:prstGeom>
            </p:spPr>
          </p:pic>
        </p:grpSp>
        <p:pic>
          <p:nvPicPr>
            <p:cNvPr id="174" name="Picture 173" descr="pineapple.jpg"/>
            <p:cNvPicPr>
              <a:picLocks noChangeAspect="1"/>
            </p:cNvPicPr>
            <p:nvPr/>
          </p:nvPicPr>
          <p:blipFill>
            <a:blip r:embed="rId12" cstate="print">
              <a:clrChange>
                <a:clrFrom>
                  <a:srgbClr val="FEFEFE"/>
                </a:clrFrom>
                <a:clrTo>
                  <a:srgbClr val="FEFEFE">
                    <a:alpha val="0"/>
                  </a:srgbClr>
                </a:clrTo>
              </a:clrChange>
            </a:blip>
            <a:stretch>
              <a:fillRect/>
            </a:stretch>
          </p:blipFill>
          <p:spPr>
            <a:xfrm>
              <a:off x="2409140" y="5791200"/>
              <a:ext cx="93681" cy="202875"/>
            </a:xfrm>
            <a:prstGeom prst="rect">
              <a:avLst/>
            </a:prstGeom>
          </p:spPr>
        </p:pic>
      </p:grpSp>
      <p:grpSp>
        <p:nvGrpSpPr>
          <p:cNvPr id="56" name="Group 184"/>
          <p:cNvGrpSpPr/>
          <p:nvPr/>
        </p:nvGrpSpPr>
        <p:grpSpPr>
          <a:xfrm>
            <a:off x="3329411" y="5581393"/>
            <a:ext cx="173601" cy="581025"/>
            <a:chOff x="3329411" y="5581393"/>
            <a:chExt cx="173601" cy="581025"/>
          </a:xfrm>
        </p:grpSpPr>
        <p:grpSp>
          <p:nvGrpSpPr>
            <p:cNvPr id="57" name="Group 141"/>
            <p:cNvGrpSpPr/>
            <p:nvPr/>
          </p:nvGrpSpPr>
          <p:grpSpPr>
            <a:xfrm>
              <a:off x="3329411" y="5581393"/>
              <a:ext cx="170199" cy="581025"/>
              <a:chOff x="3329411" y="5581393"/>
              <a:chExt cx="170199" cy="581025"/>
            </a:xfrm>
          </p:grpSpPr>
          <p:pic>
            <p:nvPicPr>
              <p:cNvPr id="25" name="Picture 24" descr="pineapplejuice.jpg"/>
              <p:cNvPicPr>
                <a:picLocks noChangeAspect="1"/>
              </p:cNvPicPr>
              <p:nvPr/>
            </p:nvPicPr>
            <p:blipFill>
              <a:blip r:embed="rId15" cstate="print"/>
              <a:stretch>
                <a:fillRect/>
              </a:stretch>
            </p:blipFill>
            <p:spPr>
              <a:xfrm>
                <a:off x="3329411" y="5581393"/>
                <a:ext cx="170199" cy="581025"/>
              </a:xfrm>
              <a:prstGeom prst="rect">
                <a:avLst/>
              </a:prstGeom>
            </p:spPr>
          </p:pic>
          <p:pic>
            <p:nvPicPr>
              <p:cNvPr id="54" name="Picture 53" descr="pineapple.jpg"/>
              <p:cNvPicPr>
                <a:picLocks noChangeAspect="1"/>
              </p:cNvPicPr>
              <p:nvPr/>
            </p:nvPicPr>
            <p:blipFill>
              <a:blip r:embed="rId12" cstate="print">
                <a:clrChange>
                  <a:clrFrom>
                    <a:srgbClr val="FEFEFE"/>
                  </a:clrFrom>
                  <a:clrTo>
                    <a:srgbClr val="FEFEFE">
                      <a:alpha val="0"/>
                    </a:srgbClr>
                  </a:clrTo>
                </a:clrChange>
              </a:blip>
              <a:stretch>
                <a:fillRect/>
              </a:stretch>
            </p:blipFill>
            <p:spPr>
              <a:xfrm>
                <a:off x="3357264" y="5809843"/>
                <a:ext cx="93681" cy="202875"/>
              </a:xfrm>
              <a:prstGeom prst="rect">
                <a:avLst/>
              </a:prstGeom>
            </p:spPr>
          </p:pic>
        </p:grpSp>
        <p:pic>
          <p:nvPicPr>
            <p:cNvPr id="182" name="Picture 181" descr="apple2.jpg"/>
            <p:cNvPicPr>
              <a:picLocks noChangeAspect="1"/>
            </p:cNvPicPr>
            <p:nvPr/>
          </p:nvPicPr>
          <p:blipFill>
            <a:blip r:embed="rId10" cstate="print">
              <a:clrChange>
                <a:clrFrom>
                  <a:srgbClr val="FEFEFE"/>
                </a:clrFrom>
                <a:clrTo>
                  <a:srgbClr val="FEFEFE">
                    <a:alpha val="0"/>
                  </a:srgbClr>
                </a:clrTo>
              </a:clrChange>
            </a:blip>
            <a:stretch>
              <a:fillRect/>
            </a:stretch>
          </p:blipFill>
          <p:spPr>
            <a:xfrm>
              <a:off x="3380117" y="5874714"/>
              <a:ext cx="122895" cy="145085"/>
            </a:xfrm>
            <a:prstGeom prst="rect">
              <a:avLst/>
            </a:prstGeom>
          </p:spPr>
        </p:pic>
      </p:grpSp>
      <p:grpSp>
        <p:nvGrpSpPr>
          <p:cNvPr id="58" name="Group 191"/>
          <p:cNvGrpSpPr/>
          <p:nvPr/>
        </p:nvGrpSpPr>
        <p:grpSpPr>
          <a:xfrm>
            <a:off x="4572000" y="5791200"/>
            <a:ext cx="181144" cy="609855"/>
            <a:chOff x="1524662" y="5552818"/>
            <a:chExt cx="181144" cy="609855"/>
          </a:xfrm>
        </p:grpSpPr>
        <p:grpSp>
          <p:nvGrpSpPr>
            <p:cNvPr id="59" name="Group 139"/>
            <p:cNvGrpSpPr/>
            <p:nvPr/>
          </p:nvGrpSpPr>
          <p:grpSpPr>
            <a:xfrm>
              <a:off x="1524662" y="5552818"/>
              <a:ext cx="181144" cy="609855"/>
              <a:chOff x="1524662" y="5552818"/>
              <a:chExt cx="181144" cy="609855"/>
            </a:xfrm>
          </p:grpSpPr>
          <p:pic>
            <p:nvPicPr>
              <p:cNvPr id="198" name="Picture 197" descr="applejuice.png"/>
              <p:cNvPicPr>
                <a:picLocks noChangeAspect="1"/>
              </p:cNvPicPr>
              <p:nvPr/>
            </p:nvPicPr>
            <p:blipFill>
              <a:blip r:embed="rId13" cstate="print"/>
              <a:stretch>
                <a:fillRect/>
              </a:stretch>
            </p:blipFill>
            <p:spPr>
              <a:xfrm>
                <a:off x="1524662" y="5552818"/>
                <a:ext cx="181144" cy="609855"/>
              </a:xfrm>
              <a:prstGeom prst="rect">
                <a:avLst/>
              </a:prstGeom>
            </p:spPr>
          </p:pic>
          <p:pic>
            <p:nvPicPr>
              <p:cNvPr id="199" name="Picture 198" descr="apple2.jpg"/>
              <p:cNvPicPr>
                <a:picLocks noChangeAspect="1"/>
              </p:cNvPicPr>
              <p:nvPr/>
            </p:nvPicPr>
            <p:blipFill>
              <a:blip r:embed="rId10" cstate="print">
                <a:clrChange>
                  <a:clrFrom>
                    <a:srgbClr val="FEFEFE"/>
                  </a:clrFrom>
                  <a:clrTo>
                    <a:srgbClr val="FEFEFE">
                      <a:alpha val="0"/>
                    </a:srgbClr>
                  </a:clrTo>
                </a:clrChange>
              </a:blip>
              <a:stretch>
                <a:fillRect/>
              </a:stretch>
            </p:blipFill>
            <p:spPr>
              <a:xfrm>
                <a:off x="1532092" y="5784526"/>
                <a:ext cx="152400" cy="179917"/>
              </a:xfrm>
              <a:prstGeom prst="rect">
                <a:avLst/>
              </a:prstGeom>
            </p:spPr>
          </p:pic>
        </p:grpSp>
        <p:pic>
          <p:nvPicPr>
            <p:cNvPr id="197" name="Picture 196" descr="orange.jpg"/>
            <p:cNvPicPr>
              <a:picLocks noChangeAspect="1"/>
            </p:cNvPicPr>
            <p:nvPr/>
          </p:nvPicPr>
          <p:blipFill>
            <a:blip r:embed="rId11" cstate="print">
              <a:clrChange>
                <a:clrFrom>
                  <a:srgbClr val="FFFFFF"/>
                </a:clrFrom>
                <a:clrTo>
                  <a:srgbClr val="FFFFFF">
                    <a:alpha val="0"/>
                  </a:srgbClr>
                </a:clrTo>
              </a:clrChange>
            </a:blip>
            <a:stretch>
              <a:fillRect/>
            </a:stretch>
          </p:blipFill>
          <p:spPr>
            <a:xfrm flipH="1">
              <a:off x="1548995" y="5867400"/>
              <a:ext cx="152400" cy="148366"/>
            </a:xfrm>
            <a:prstGeom prst="rect">
              <a:avLst/>
            </a:prstGeom>
          </p:spPr>
        </p:pic>
      </p:grpSp>
      <p:grpSp>
        <p:nvGrpSpPr>
          <p:cNvPr id="60" name="Group 199"/>
          <p:cNvGrpSpPr/>
          <p:nvPr/>
        </p:nvGrpSpPr>
        <p:grpSpPr>
          <a:xfrm>
            <a:off x="4800600" y="5791200"/>
            <a:ext cx="193556" cy="619382"/>
            <a:chOff x="2390720" y="5552818"/>
            <a:chExt cx="193556" cy="619382"/>
          </a:xfrm>
        </p:grpSpPr>
        <p:grpSp>
          <p:nvGrpSpPr>
            <p:cNvPr id="61" name="Group 122"/>
            <p:cNvGrpSpPr/>
            <p:nvPr/>
          </p:nvGrpSpPr>
          <p:grpSpPr>
            <a:xfrm>
              <a:off x="2390720" y="5552818"/>
              <a:ext cx="193556" cy="619382"/>
              <a:chOff x="2390720" y="5552818"/>
              <a:chExt cx="193556" cy="619382"/>
            </a:xfrm>
          </p:grpSpPr>
          <p:pic>
            <p:nvPicPr>
              <p:cNvPr id="203" name="Picture 202" descr="orangejuice.png"/>
              <p:cNvPicPr>
                <a:picLocks noChangeAspect="1"/>
              </p:cNvPicPr>
              <p:nvPr/>
            </p:nvPicPr>
            <p:blipFill>
              <a:blip r:embed="rId14" cstate="print"/>
              <a:stretch>
                <a:fillRect/>
              </a:stretch>
            </p:blipFill>
            <p:spPr>
              <a:xfrm>
                <a:off x="2390720" y="5552818"/>
                <a:ext cx="193556" cy="619382"/>
              </a:xfrm>
              <a:prstGeom prst="rect">
                <a:avLst/>
              </a:prstGeom>
            </p:spPr>
          </p:pic>
          <p:pic>
            <p:nvPicPr>
              <p:cNvPr id="204" name="Picture 203" descr="orange.jpg"/>
              <p:cNvPicPr>
                <a:picLocks noChangeAspect="1"/>
              </p:cNvPicPr>
              <p:nvPr/>
            </p:nvPicPr>
            <p:blipFill>
              <a:blip r:embed="rId11" cstate="print">
                <a:clrChange>
                  <a:clrFrom>
                    <a:srgbClr val="FFFFFF"/>
                  </a:clrFrom>
                  <a:clrTo>
                    <a:srgbClr val="FFFFFF">
                      <a:alpha val="0"/>
                    </a:srgbClr>
                  </a:clrTo>
                </a:clrChange>
              </a:blip>
              <a:stretch>
                <a:fillRect/>
              </a:stretch>
            </p:blipFill>
            <p:spPr>
              <a:xfrm flipH="1">
                <a:off x="2410752" y="5839417"/>
                <a:ext cx="152400" cy="148366"/>
              </a:xfrm>
              <a:prstGeom prst="rect">
                <a:avLst/>
              </a:prstGeom>
            </p:spPr>
          </p:pic>
        </p:grpSp>
        <p:pic>
          <p:nvPicPr>
            <p:cNvPr id="202" name="Picture 201" descr="pineapple.jpg"/>
            <p:cNvPicPr>
              <a:picLocks noChangeAspect="1"/>
            </p:cNvPicPr>
            <p:nvPr/>
          </p:nvPicPr>
          <p:blipFill>
            <a:blip r:embed="rId12" cstate="print">
              <a:clrChange>
                <a:clrFrom>
                  <a:srgbClr val="FEFEFE"/>
                </a:clrFrom>
                <a:clrTo>
                  <a:srgbClr val="FEFEFE">
                    <a:alpha val="0"/>
                  </a:srgbClr>
                </a:clrTo>
              </a:clrChange>
            </a:blip>
            <a:stretch>
              <a:fillRect/>
            </a:stretch>
          </p:blipFill>
          <p:spPr>
            <a:xfrm>
              <a:off x="2409140" y="5791200"/>
              <a:ext cx="93681" cy="202875"/>
            </a:xfrm>
            <a:prstGeom prst="rect">
              <a:avLst/>
            </a:prstGeom>
          </p:spPr>
        </p:pic>
      </p:grpSp>
      <p:grpSp>
        <p:nvGrpSpPr>
          <p:cNvPr id="62" name="Group 209"/>
          <p:cNvGrpSpPr/>
          <p:nvPr/>
        </p:nvGrpSpPr>
        <p:grpSpPr>
          <a:xfrm>
            <a:off x="5029200" y="5791200"/>
            <a:ext cx="228600" cy="609600"/>
            <a:chOff x="3329411" y="5581393"/>
            <a:chExt cx="173601" cy="581025"/>
          </a:xfrm>
        </p:grpSpPr>
        <p:grpSp>
          <p:nvGrpSpPr>
            <p:cNvPr id="63" name="Group 141"/>
            <p:cNvGrpSpPr/>
            <p:nvPr/>
          </p:nvGrpSpPr>
          <p:grpSpPr>
            <a:xfrm>
              <a:off x="3329411" y="5581393"/>
              <a:ext cx="170199" cy="581025"/>
              <a:chOff x="3329411" y="5581393"/>
              <a:chExt cx="170199" cy="581025"/>
            </a:xfrm>
          </p:grpSpPr>
          <p:pic>
            <p:nvPicPr>
              <p:cNvPr id="213" name="Picture 212" descr="pineapplejuice.jpg"/>
              <p:cNvPicPr>
                <a:picLocks noChangeAspect="1"/>
              </p:cNvPicPr>
              <p:nvPr/>
            </p:nvPicPr>
            <p:blipFill>
              <a:blip r:embed="rId15" cstate="print"/>
              <a:stretch>
                <a:fillRect/>
              </a:stretch>
            </p:blipFill>
            <p:spPr>
              <a:xfrm>
                <a:off x="3329411" y="5581393"/>
                <a:ext cx="170199" cy="581025"/>
              </a:xfrm>
              <a:prstGeom prst="rect">
                <a:avLst/>
              </a:prstGeom>
            </p:spPr>
          </p:pic>
          <p:pic>
            <p:nvPicPr>
              <p:cNvPr id="214" name="Picture 213" descr="pineapple.jpg"/>
              <p:cNvPicPr>
                <a:picLocks noChangeAspect="1"/>
              </p:cNvPicPr>
              <p:nvPr/>
            </p:nvPicPr>
            <p:blipFill>
              <a:blip r:embed="rId12" cstate="print">
                <a:clrChange>
                  <a:clrFrom>
                    <a:srgbClr val="FEFEFE"/>
                  </a:clrFrom>
                  <a:clrTo>
                    <a:srgbClr val="FEFEFE">
                      <a:alpha val="0"/>
                    </a:srgbClr>
                  </a:clrTo>
                </a:clrChange>
              </a:blip>
              <a:stretch>
                <a:fillRect/>
              </a:stretch>
            </p:blipFill>
            <p:spPr>
              <a:xfrm>
                <a:off x="3357264" y="5809843"/>
                <a:ext cx="93681" cy="202875"/>
              </a:xfrm>
              <a:prstGeom prst="rect">
                <a:avLst/>
              </a:prstGeom>
            </p:spPr>
          </p:pic>
        </p:grpSp>
        <p:pic>
          <p:nvPicPr>
            <p:cNvPr id="212" name="Picture 211" descr="apple2.jpg"/>
            <p:cNvPicPr>
              <a:picLocks noChangeAspect="1"/>
            </p:cNvPicPr>
            <p:nvPr/>
          </p:nvPicPr>
          <p:blipFill>
            <a:blip r:embed="rId10" cstate="print">
              <a:clrChange>
                <a:clrFrom>
                  <a:srgbClr val="FEFEFE"/>
                </a:clrFrom>
                <a:clrTo>
                  <a:srgbClr val="FEFEFE">
                    <a:alpha val="0"/>
                  </a:srgbClr>
                </a:clrTo>
              </a:clrChange>
            </a:blip>
            <a:stretch>
              <a:fillRect/>
            </a:stretch>
          </p:blipFill>
          <p:spPr>
            <a:xfrm>
              <a:off x="3380117" y="5874714"/>
              <a:ext cx="122895" cy="145085"/>
            </a:xfrm>
            <a:prstGeom prst="rect">
              <a:avLst/>
            </a:prstGeom>
          </p:spPr>
        </p:pic>
      </p:grpSp>
      <p:pic>
        <p:nvPicPr>
          <p:cNvPr id="151" name="Picture 150" descr="orangeslice.jpg"/>
          <p:cNvPicPr>
            <a:picLocks noChangeAspect="1"/>
          </p:cNvPicPr>
          <p:nvPr/>
        </p:nvPicPr>
        <p:blipFill>
          <a:blip r:embed="rId4" cstate="print">
            <a:clrChange>
              <a:clrFrom>
                <a:srgbClr val="FFFFFF"/>
              </a:clrFrom>
              <a:clrTo>
                <a:srgbClr val="FFFFFF">
                  <a:alpha val="0"/>
                </a:srgbClr>
              </a:clrTo>
            </a:clrChange>
          </a:blip>
          <a:stretch>
            <a:fillRect/>
          </a:stretch>
        </p:blipFill>
        <p:spPr>
          <a:xfrm>
            <a:off x="5457140" y="5188915"/>
            <a:ext cx="188694" cy="152506"/>
          </a:xfrm>
          <a:prstGeom prst="rect">
            <a:avLst/>
          </a:prstGeom>
        </p:spPr>
      </p:pic>
      <p:pic>
        <p:nvPicPr>
          <p:cNvPr id="152" name="Picture 151" descr="apple-pieces.jpg"/>
          <p:cNvPicPr>
            <a:picLocks noChangeAspect="1"/>
          </p:cNvPicPr>
          <p:nvPr/>
        </p:nvPicPr>
        <p:blipFill>
          <a:blip r:embed="rId3" cstate="print">
            <a:clrChange>
              <a:clrFrom>
                <a:srgbClr val="FFFFFF"/>
              </a:clrFrom>
              <a:clrTo>
                <a:srgbClr val="FFFFFF">
                  <a:alpha val="0"/>
                </a:srgbClr>
              </a:clrTo>
            </a:clrChange>
          </a:blip>
          <a:srcRect l="14286" t="14286" r="14286" b="14286"/>
          <a:stretch>
            <a:fillRect/>
          </a:stretch>
        </p:blipFill>
        <p:spPr>
          <a:xfrm>
            <a:off x="5669866" y="5181600"/>
            <a:ext cx="228600" cy="228600"/>
          </a:xfrm>
          <a:prstGeom prst="rect">
            <a:avLst/>
          </a:prstGeom>
        </p:spPr>
      </p:pic>
      <p:pic>
        <p:nvPicPr>
          <p:cNvPr id="153" name="Picture 152" descr="orangeslice.jpg"/>
          <p:cNvPicPr>
            <a:picLocks noChangeAspect="1"/>
          </p:cNvPicPr>
          <p:nvPr/>
        </p:nvPicPr>
        <p:blipFill>
          <a:blip r:embed="rId4" cstate="print">
            <a:clrChange>
              <a:clrFrom>
                <a:srgbClr val="FFFFFF"/>
              </a:clrFrom>
              <a:clrTo>
                <a:srgbClr val="FFFFFF">
                  <a:alpha val="0"/>
                </a:srgbClr>
              </a:clrTo>
            </a:clrChange>
          </a:blip>
          <a:stretch>
            <a:fillRect/>
          </a:stretch>
        </p:blipFill>
        <p:spPr>
          <a:xfrm>
            <a:off x="5907306" y="5205099"/>
            <a:ext cx="188694" cy="152506"/>
          </a:xfrm>
          <a:prstGeom prst="rect">
            <a:avLst/>
          </a:prstGeom>
        </p:spPr>
      </p:pic>
    </p:spTree>
    <p:extLst>
      <p:ext uri="{BB962C8B-B14F-4D97-AF65-F5344CB8AC3E}">
        <p14:creationId xmlns:p14="http://schemas.microsoft.com/office/powerpoint/2010/main" val="3800759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17" presetClass="entr" presetSubtype="2" fill="hold" nodeType="afterEffect">
                                  <p:stCondLst>
                                    <p:cond delay="300"/>
                                  </p:stCondLst>
                                  <p:childTnLst>
                                    <p:set>
                                      <p:cBhvr>
                                        <p:cTn id="14" dur="1" fill="hold">
                                          <p:stCondLst>
                                            <p:cond delay="0"/>
                                          </p:stCondLst>
                                        </p:cTn>
                                        <p:tgtEl>
                                          <p:spTgt spid="125"/>
                                        </p:tgtEl>
                                        <p:attrNameLst>
                                          <p:attrName>style.visibility</p:attrName>
                                        </p:attrNameLst>
                                      </p:cBhvr>
                                      <p:to>
                                        <p:strVal val="visible"/>
                                      </p:to>
                                    </p:set>
                                    <p:anim calcmode="lin" valueType="num">
                                      <p:cBhvr>
                                        <p:cTn id="15" dur="500" fill="hold"/>
                                        <p:tgtEl>
                                          <p:spTgt spid="125"/>
                                        </p:tgtEl>
                                        <p:attrNameLst>
                                          <p:attrName>ppt_x</p:attrName>
                                        </p:attrNameLst>
                                      </p:cBhvr>
                                      <p:tavLst>
                                        <p:tav tm="0">
                                          <p:val>
                                            <p:strVal val="#ppt_x+#ppt_w/2"/>
                                          </p:val>
                                        </p:tav>
                                        <p:tav tm="100000">
                                          <p:val>
                                            <p:strVal val="#ppt_x"/>
                                          </p:val>
                                        </p:tav>
                                      </p:tavLst>
                                    </p:anim>
                                    <p:anim calcmode="lin" valueType="num">
                                      <p:cBhvr>
                                        <p:cTn id="16" dur="500" fill="hold"/>
                                        <p:tgtEl>
                                          <p:spTgt spid="125"/>
                                        </p:tgtEl>
                                        <p:attrNameLst>
                                          <p:attrName>ppt_y</p:attrName>
                                        </p:attrNameLst>
                                      </p:cBhvr>
                                      <p:tavLst>
                                        <p:tav tm="0">
                                          <p:val>
                                            <p:strVal val="#ppt_y"/>
                                          </p:val>
                                        </p:tav>
                                        <p:tav tm="100000">
                                          <p:val>
                                            <p:strVal val="#ppt_y"/>
                                          </p:val>
                                        </p:tav>
                                      </p:tavLst>
                                    </p:anim>
                                    <p:anim calcmode="lin" valueType="num">
                                      <p:cBhvr>
                                        <p:cTn id="17" dur="500" fill="hold"/>
                                        <p:tgtEl>
                                          <p:spTgt spid="125"/>
                                        </p:tgtEl>
                                        <p:attrNameLst>
                                          <p:attrName>ppt_w</p:attrName>
                                        </p:attrNameLst>
                                      </p:cBhvr>
                                      <p:tavLst>
                                        <p:tav tm="0">
                                          <p:val>
                                            <p:fltVal val="0"/>
                                          </p:val>
                                        </p:tav>
                                        <p:tav tm="100000">
                                          <p:val>
                                            <p:strVal val="#ppt_w"/>
                                          </p:val>
                                        </p:tav>
                                      </p:tavLst>
                                    </p:anim>
                                    <p:anim calcmode="lin" valueType="num">
                                      <p:cBhvr>
                                        <p:cTn id="18" dur="500" fill="hold"/>
                                        <p:tgtEl>
                                          <p:spTgt spid="125"/>
                                        </p:tgtEl>
                                        <p:attrNameLst>
                                          <p:attrName>ppt_h</p:attrName>
                                        </p:attrNameLst>
                                      </p:cBhvr>
                                      <p:tavLst>
                                        <p:tav tm="0">
                                          <p:val>
                                            <p:strVal val="#ppt_h"/>
                                          </p:val>
                                        </p:tav>
                                        <p:tav tm="100000">
                                          <p:val>
                                            <p:strVal val="#ppt_h"/>
                                          </p:val>
                                        </p:tav>
                                      </p:tavLst>
                                    </p:anim>
                                  </p:childTnLst>
                                </p:cTn>
                              </p:par>
                              <p:par>
                                <p:cTn id="19" presetID="17" presetClass="entr" presetSubtype="2" fill="hold" nodeType="withEffect">
                                  <p:stCondLst>
                                    <p:cond delay="300"/>
                                  </p:stCondLst>
                                  <p:childTnLst>
                                    <p:set>
                                      <p:cBhvr>
                                        <p:cTn id="20" dur="1" fill="hold">
                                          <p:stCondLst>
                                            <p:cond delay="0"/>
                                          </p:stCondLst>
                                        </p:cTn>
                                        <p:tgtEl>
                                          <p:spTgt spid="127"/>
                                        </p:tgtEl>
                                        <p:attrNameLst>
                                          <p:attrName>style.visibility</p:attrName>
                                        </p:attrNameLst>
                                      </p:cBhvr>
                                      <p:to>
                                        <p:strVal val="visible"/>
                                      </p:to>
                                    </p:set>
                                    <p:anim calcmode="lin" valueType="num">
                                      <p:cBhvr>
                                        <p:cTn id="21" dur="500" fill="hold"/>
                                        <p:tgtEl>
                                          <p:spTgt spid="127"/>
                                        </p:tgtEl>
                                        <p:attrNameLst>
                                          <p:attrName>ppt_x</p:attrName>
                                        </p:attrNameLst>
                                      </p:cBhvr>
                                      <p:tavLst>
                                        <p:tav tm="0">
                                          <p:val>
                                            <p:strVal val="#ppt_x+#ppt_w/2"/>
                                          </p:val>
                                        </p:tav>
                                        <p:tav tm="100000">
                                          <p:val>
                                            <p:strVal val="#ppt_x"/>
                                          </p:val>
                                        </p:tav>
                                      </p:tavLst>
                                    </p:anim>
                                    <p:anim calcmode="lin" valueType="num">
                                      <p:cBhvr>
                                        <p:cTn id="22" dur="500" fill="hold"/>
                                        <p:tgtEl>
                                          <p:spTgt spid="127"/>
                                        </p:tgtEl>
                                        <p:attrNameLst>
                                          <p:attrName>ppt_y</p:attrName>
                                        </p:attrNameLst>
                                      </p:cBhvr>
                                      <p:tavLst>
                                        <p:tav tm="0">
                                          <p:val>
                                            <p:strVal val="#ppt_y"/>
                                          </p:val>
                                        </p:tav>
                                        <p:tav tm="100000">
                                          <p:val>
                                            <p:strVal val="#ppt_y"/>
                                          </p:val>
                                        </p:tav>
                                      </p:tavLst>
                                    </p:anim>
                                    <p:anim calcmode="lin" valueType="num">
                                      <p:cBhvr>
                                        <p:cTn id="23" dur="500" fill="hold"/>
                                        <p:tgtEl>
                                          <p:spTgt spid="127"/>
                                        </p:tgtEl>
                                        <p:attrNameLst>
                                          <p:attrName>ppt_w</p:attrName>
                                        </p:attrNameLst>
                                      </p:cBhvr>
                                      <p:tavLst>
                                        <p:tav tm="0">
                                          <p:val>
                                            <p:fltVal val="0"/>
                                          </p:val>
                                        </p:tav>
                                        <p:tav tm="100000">
                                          <p:val>
                                            <p:strVal val="#ppt_w"/>
                                          </p:val>
                                        </p:tav>
                                      </p:tavLst>
                                    </p:anim>
                                    <p:anim calcmode="lin" valueType="num">
                                      <p:cBhvr>
                                        <p:cTn id="24" dur="500" fill="hold"/>
                                        <p:tgtEl>
                                          <p:spTgt spid="127"/>
                                        </p:tgtEl>
                                        <p:attrNameLst>
                                          <p:attrName>ppt_h</p:attrName>
                                        </p:attrNameLst>
                                      </p:cBhvr>
                                      <p:tavLst>
                                        <p:tav tm="0">
                                          <p:val>
                                            <p:strVal val="#ppt_h"/>
                                          </p:val>
                                        </p:tav>
                                        <p:tav tm="100000">
                                          <p:val>
                                            <p:strVal val="#ppt_h"/>
                                          </p:val>
                                        </p:tav>
                                      </p:tavLst>
                                    </p:anim>
                                  </p:childTnLst>
                                </p:cTn>
                              </p:par>
                              <p:par>
                                <p:cTn id="25" presetID="17" presetClass="entr" presetSubtype="1" fill="hold" nodeType="withEffect">
                                  <p:stCondLst>
                                    <p:cond delay="300"/>
                                  </p:stCondLst>
                                  <p:childTnLst>
                                    <p:set>
                                      <p:cBhvr>
                                        <p:cTn id="26" dur="1" fill="hold">
                                          <p:stCondLst>
                                            <p:cond delay="0"/>
                                          </p:stCondLst>
                                        </p:cTn>
                                        <p:tgtEl>
                                          <p:spTgt spid="129"/>
                                        </p:tgtEl>
                                        <p:attrNameLst>
                                          <p:attrName>style.visibility</p:attrName>
                                        </p:attrNameLst>
                                      </p:cBhvr>
                                      <p:to>
                                        <p:strVal val="visible"/>
                                      </p:to>
                                    </p:set>
                                    <p:anim calcmode="lin" valueType="num">
                                      <p:cBhvr>
                                        <p:cTn id="27" dur="500" fill="hold"/>
                                        <p:tgtEl>
                                          <p:spTgt spid="129"/>
                                        </p:tgtEl>
                                        <p:attrNameLst>
                                          <p:attrName>ppt_x</p:attrName>
                                        </p:attrNameLst>
                                      </p:cBhvr>
                                      <p:tavLst>
                                        <p:tav tm="0">
                                          <p:val>
                                            <p:strVal val="#ppt_x"/>
                                          </p:val>
                                        </p:tav>
                                        <p:tav tm="100000">
                                          <p:val>
                                            <p:strVal val="#ppt_x"/>
                                          </p:val>
                                        </p:tav>
                                      </p:tavLst>
                                    </p:anim>
                                    <p:anim calcmode="lin" valueType="num">
                                      <p:cBhvr>
                                        <p:cTn id="28" dur="500" fill="hold"/>
                                        <p:tgtEl>
                                          <p:spTgt spid="129"/>
                                        </p:tgtEl>
                                        <p:attrNameLst>
                                          <p:attrName>ppt_y</p:attrName>
                                        </p:attrNameLst>
                                      </p:cBhvr>
                                      <p:tavLst>
                                        <p:tav tm="0">
                                          <p:val>
                                            <p:strVal val="#ppt_y-#ppt_h/2"/>
                                          </p:val>
                                        </p:tav>
                                        <p:tav tm="100000">
                                          <p:val>
                                            <p:strVal val="#ppt_y"/>
                                          </p:val>
                                        </p:tav>
                                      </p:tavLst>
                                    </p:anim>
                                    <p:anim calcmode="lin" valueType="num">
                                      <p:cBhvr>
                                        <p:cTn id="29" dur="500" fill="hold"/>
                                        <p:tgtEl>
                                          <p:spTgt spid="129"/>
                                        </p:tgtEl>
                                        <p:attrNameLst>
                                          <p:attrName>ppt_w</p:attrName>
                                        </p:attrNameLst>
                                      </p:cBhvr>
                                      <p:tavLst>
                                        <p:tav tm="0">
                                          <p:val>
                                            <p:strVal val="#ppt_w"/>
                                          </p:val>
                                        </p:tav>
                                        <p:tav tm="100000">
                                          <p:val>
                                            <p:strVal val="#ppt_w"/>
                                          </p:val>
                                        </p:tav>
                                      </p:tavLst>
                                    </p:anim>
                                    <p:anim calcmode="lin" valueType="num">
                                      <p:cBhvr>
                                        <p:cTn id="30" dur="500" fill="hold"/>
                                        <p:tgtEl>
                                          <p:spTgt spid="129"/>
                                        </p:tgtEl>
                                        <p:attrNameLst>
                                          <p:attrName>ppt_h</p:attrName>
                                        </p:attrNameLst>
                                      </p:cBhvr>
                                      <p:tavLst>
                                        <p:tav tm="0">
                                          <p:val>
                                            <p:fltVal val="0"/>
                                          </p:val>
                                        </p:tav>
                                        <p:tav tm="100000">
                                          <p:val>
                                            <p:strVal val="#ppt_h"/>
                                          </p:val>
                                        </p:tav>
                                      </p:tavLst>
                                    </p:anim>
                                  </p:childTnLst>
                                </p:cTn>
                              </p:par>
                              <p:par>
                                <p:cTn id="31" presetID="17" presetClass="entr" presetSubtype="8" fill="hold" nodeType="withEffect">
                                  <p:stCondLst>
                                    <p:cond delay="300"/>
                                  </p:stCondLst>
                                  <p:childTnLst>
                                    <p:set>
                                      <p:cBhvr>
                                        <p:cTn id="32" dur="1" fill="hold">
                                          <p:stCondLst>
                                            <p:cond delay="0"/>
                                          </p:stCondLst>
                                        </p:cTn>
                                        <p:tgtEl>
                                          <p:spTgt spid="131"/>
                                        </p:tgtEl>
                                        <p:attrNameLst>
                                          <p:attrName>style.visibility</p:attrName>
                                        </p:attrNameLst>
                                      </p:cBhvr>
                                      <p:to>
                                        <p:strVal val="visible"/>
                                      </p:to>
                                    </p:set>
                                    <p:anim calcmode="lin" valueType="num">
                                      <p:cBhvr>
                                        <p:cTn id="33" dur="500" fill="hold"/>
                                        <p:tgtEl>
                                          <p:spTgt spid="131"/>
                                        </p:tgtEl>
                                        <p:attrNameLst>
                                          <p:attrName>ppt_x</p:attrName>
                                        </p:attrNameLst>
                                      </p:cBhvr>
                                      <p:tavLst>
                                        <p:tav tm="0">
                                          <p:val>
                                            <p:strVal val="#ppt_x-#ppt_w/2"/>
                                          </p:val>
                                        </p:tav>
                                        <p:tav tm="100000">
                                          <p:val>
                                            <p:strVal val="#ppt_x"/>
                                          </p:val>
                                        </p:tav>
                                      </p:tavLst>
                                    </p:anim>
                                    <p:anim calcmode="lin" valueType="num">
                                      <p:cBhvr>
                                        <p:cTn id="34" dur="500" fill="hold"/>
                                        <p:tgtEl>
                                          <p:spTgt spid="131"/>
                                        </p:tgtEl>
                                        <p:attrNameLst>
                                          <p:attrName>ppt_y</p:attrName>
                                        </p:attrNameLst>
                                      </p:cBhvr>
                                      <p:tavLst>
                                        <p:tav tm="0">
                                          <p:val>
                                            <p:strVal val="#ppt_y"/>
                                          </p:val>
                                        </p:tav>
                                        <p:tav tm="100000">
                                          <p:val>
                                            <p:strVal val="#ppt_y"/>
                                          </p:val>
                                        </p:tav>
                                      </p:tavLst>
                                    </p:anim>
                                    <p:anim calcmode="lin" valueType="num">
                                      <p:cBhvr>
                                        <p:cTn id="35" dur="500" fill="hold"/>
                                        <p:tgtEl>
                                          <p:spTgt spid="131"/>
                                        </p:tgtEl>
                                        <p:attrNameLst>
                                          <p:attrName>ppt_w</p:attrName>
                                        </p:attrNameLst>
                                      </p:cBhvr>
                                      <p:tavLst>
                                        <p:tav tm="0">
                                          <p:val>
                                            <p:fltVal val="0"/>
                                          </p:val>
                                        </p:tav>
                                        <p:tav tm="100000">
                                          <p:val>
                                            <p:strVal val="#ppt_w"/>
                                          </p:val>
                                        </p:tav>
                                      </p:tavLst>
                                    </p:anim>
                                    <p:anim calcmode="lin" valueType="num">
                                      <p:cBhvr>
                                        <p:cTn id="36" dur="500" fill="hold"/>
                                        <p:tgtEl>
                                          <p:spTgt spid="131"/>
                                        </p:tgtEl>
                                        <p:attrNameLst>
                                          <p:attrName>ppt_h</p:attrName>
                                        </p:attrNameLst>
                                      </p:cBhvr>
                                      <p:tavLst>
                                        <p:tav tm="0">
                                          <p:val>
                                            <p:strVal val="#ppt_h"/>
                                          </p:val>
                                        </p:tav>
                                        <p:tav tm="100000">
                                          <p:val>
                                            <p:strVal val="#ppt_h"/>
                                          </p:val>
                                        </p:tav>
                                      </p:tavLst>
                                    </p:anim>
                                  </p:childTnLst>
                                </p:cTn>
                              </p:par>
                              <p:par>
                                <p:cTn id="37" presetID="17" presetClass="entr" presetSubtype="8" fill="hold" nodeType="withEffect">
                                  <p:stCondLst>
                                    <p:cond delay="300"/>
                                  </p:stCondLst>
                                  <p:childTnLst>
                                    <p:set>
                                      <p:cBhvr>
                                        <p:cTn id="38" dur="1" fill="hold">
                                          <p:stCondLst>
                                            <p:cond delay="0"/>
                                          </p:stCondLst>
                                        </p:cTn>
                                        <p:tgtEl>
                                          <p:spTgt spid="133"/>
                                        </p:tgtEl>
                                        <p:attrNameLst>
                                          <p:attrName>style.visibility</p:attrName>
                                        </p:attrNameLst>
                                      </p:cBhvr>
                                      <p:to>
                                        <p:strVal val="visible"/>
                                      </p:to>
                                    </p:set>
                                    <p:anim calcmode="lin" valueType="num">
                                      <p:cBhvr>
                                        <p:cTn id="39" dur="500" fill="hold"/>
                                        <p:tgtEl>
                                          <p:spTgt spid="133"/>
                                        </p:tgtEl>
                                        <p:attrNameLst>
                                          <p:attrName>ppt_x</p:attrName>
                                        </p:attrNameLst>
                                      </p:cBhvr>
                                      <p:tavLst>
                                        <p:tav tm="0">
                                          <p:val>
                                            <p:strVal val="#ppt_x-#ppt_w/2"/>
                                          </p:val>
                                        </p:tav>
                                        <p:tav tm="100000">
                                          <p:val>
                                            <p:strVal val="#ppt_x"/>
                                          </p:val>
                                        </p:tav>
                                      </p:tavLst>
                                    </p:anim>
                                    <p:anim calcmode="lin" valueType="num">
                                      <p:cBhvr>
                                        <p:cTn id="40" dur="500" fill="hold"/>
                                        <p:tgtEl>
                                          <p:spTgt spid="133"/>
                                        </p:tgtEl>
                                        <p:attrNameLst>
                                          <p:attrName>ppt_y</p:attrName>
                                        </p:attrNameLst>
                                      </p:cBhvr>
                                      <p:tavLst>
                                        <p:tav tm="0">
                                          <p:val>
                                            <p:strVal val="#ppt_y"/>
                                          </p:val>
                                        </p:tav>
                                        <p:tav tm="100000">
                                          <p:val>
                                            <p:strVal val="#ppt_y"/>
                                          </p:val>
                                        </p:tav>
                                      </p:tavLst>
                                    </p:anim>
                                    <p:anim calcmode="lin" valueType="num">
                                      <p:cBhvr>
                                        <p:cTn id="41" dur="500" fill="hold"/>
                                        <p:tgtEl>
                                          <p:spTgt spid="133"/>
                                        </p:tgtEl>
                                        <p:attrNameLst>
                                          <p:attrName>ppt_w</p:attrName>
                                        </p:attrNameLst>
                                      </p:cBhvr>
                                      <p:tavLst>
                                        <p:tav tm="0">
                                          <p:val>
                                            <p:fltVal val="0"/>
                                          </p:val>
                                        </p:tav>
                                        <p:tav tm="100000">
                                          <p:val>
                                            <p:strVal val="#ppt_w"/>
                                          </p:val>
                                        </p:tav>
                                      </p:tavLst>
                                    </p:anim>
                                    <p:anim calcmode="lin" valueType="num">
                                      <p:cBhvr>
                                        <p:cTn id="42" dur="500" fill="hold"/>
                                        <p:tgtEl>
                                          <p:spTgt spid="133"/>
                                        </p:tgtEl>
                                        <p:attrNameLst>
                                          <p:attrName>ppt_h</p:attrName>
                                        </p:attrNameLst>
                                      </p:cBhvr>
                                      <p:tavLst>
                                        <p:tav tm="0">
                                          <p:val>
                                            <p:strVal val="#ppt_h"/>
                                          </p:val>
                                        </p:tav>
                                        <p:tav tm="100000">
                                          <p:val>
                                            <p:strVal val="#ppt_h"/>
                                          </p:val>
                                        </p:tav>
                                      </p:tavLst>
                                    </p:anim>
                                  </p:childTnLst>
                                </p:cTn>
                              </p:par>
                            </p:childTnLst>
                          </p:cTn>
                        </p:par>
                        <p:par>
                          <p:cTn id="43" fill="hold">
                            <p:stCondLst>
                              <p:cond delay="2800"/>
                            </p:stCondLst>
                            <p:childTnLst>
                              <p:par>
                                <p:cTn id="44" presetID="10" presetClass="entr" presetSubtype="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childTnLst>
                                </p:cTn>
                              </p:par>
                              <p:par>
                                <p:cTn id="47" presetID="10"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childTnLst>
                                </p:cTn>
                              </p:par>
                              <p:par>
                                <p:cTn id="53" presetID="10"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childTnLst>
                                </p:cTn>
                              </p:par>
                            </p:childTnLst>
                          </p:cTn>
                        </p:par>
                        <p:par>
                          <p:cTn id="59" fill="hold">
                            <p:stCondLst>
                              <p:cond delay="3800"/>
                            </p:stCondLst>
                            <p:childTnLst>
                              <p:par>
                                <p:cTn id="60" presetID="10" presetClass="entr" presetSubtype="0" fill="hold" grpId="0" nodeType="afterEffect">
                                  <p:stCondLst>
                                    <p:cond delay="0"/>
                                  </p:stCondLst>
                                  <p:childTnLst>
                                    <p:set>
                                      <p:cBhvr>
                                        <p:cTn id="61" dur="1" fill="hold">
                                          <p:stCondLst>
                                            <p:cond delay="0"/>
                                          </p:stCondLst>
                                        </p:cTn>
                                        <p:tgtEl>
                                          <p:spTgt spid="103"/>
                                        </p:tgtEl>
                                        <p:attrNameLst>
                                          <p:attrName>style.visibility</p:attrName>
                                        </p:attrNameLst>
                                      </p:cBhvr>
                                      <p:to>
                                        <p:strVal val="visible"/>
                                      </p:to>
                                    </p:set>
                                    <p:animEffect transition="in" filter="fade">
                                      <p:cBhvr>
                                        <p:cTn id="62" dur="1000"/>
                                        <p:tgtEl>
                                          <p:spTgt spid="10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5"/>
                                        </p:tgtEl>
                                        <p:attrNameLst>
                                          <p:attrName>style.visibility</p:attrName>
                                        </p:attrNameLst>
                                      </p:cBhvr>
                                      <p:to>
                                        <p:strVal val="visible"/>
                                      </p:to>
                                    </p:set>
                                    <p:animEffect transition="in" filter="fade">
                                      <p:cBhvr>
                                        <p:cTn id="65" dur="1000"/>
                                        <p:tgtEl>
                                          <p:spTgt spid="10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7"/>
                                        </p:tgtEl>
                                        <p:attrNameLst>
                                          <p:attrName>style.visibility</p:attrName>
                                        </p:attrNameLst>
                                      </p:cBhvr>
                                      <p:to>
                                        <p:strVal val="visible"/>
                                      </p:to>
                                    </p:set>
                                    <p:animEffect transition="in" filter="fade">
                                      <p:cBhvr>
                                        <p:cTn id="68" dur="1000"/>
                                        <p:tgtEl>
                                          <p:spTgt spid="10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09"/>
                                        </p:tgtEl>
                                        <p:attrNameLst>
                                          <p:attrName>style.visibility</p:attrName>
                                        </p:attrNameLst>
                                      </p:cBhvr>
                                      <p:to>
                                        <p:strVal val="visible"/>
                                      </p:to>
                                    </p:set>
                                    <p:animEffect transition="in" filter="fade">
                                      <p:cBhvr>
                                        <p:cTn id="71" dur="1000"/>
                                        <p:tgtEl>
                                          <p:spTgt spid="10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11"/>
                                        </p:tgtEl>
                                        <p:attrNameLst>
                                          <p:attrName>style.visibility</p:attrName>
                                        </p:attrNameLst>
                                      </p:cBhvr>
                                      <p:to>
                                        <p:strVal val="visible"/>
                                      </p:to>
                                    </p:set>
                                    <p:animEffect transition="in" filter="fade">
                                      <p:cBhvr>
                                        <p:cTn id="74" dur="1000"/>
                                        <p:tgtEl>
                                          <p:spTgt spid="111"/>
                                        </p:tgtEl>
                                      </p:cBhvr>
                                    </p:animEffect>
                                  </p:childTnLst>
                                </p:cTn>
                              </p:par>
                            </p:childTnLst>
                          </p:cTn>
                        </p:par>
                        <p:par>
                          <p:cTn id="75" fill="hold">
                            <p:stCondLst>
                              <p:cond delay="4800"/>
                            </p:stCondLst>
                            <p:childTnLst>
                              <p:par>
                                <p:cTn id="76" presetID="10" presetClass="entr" presetSubtype="0" fill="hold" nodeType="after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1000"/>
                                        <p:tgtEl>
                                          <p:spTgt spid="26"/>
                                        </p:tgtEl>
                                      </p:cBhvr>
                                    </p:animEffect>
                                  </p:childTnLst>
                                </p:cTn>
                              </p:par>
                              <p:par>
                                <p:cTn id="79" presetID="10" presetClass="entr" presetSubtype="0" fill="hold"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1000"/>
                                        <p:tgtEl>
                                          <p:spTgt spid="27"/>
                                        </p:tgtEl>
                                      </p:cBhvr>
                                    </p:animEffect>
                                  </p:childTnLst>
                                </p:cTn>
                              </p:par>
                              <p:par>
                                <p:cTn id="82" presetID="10" presetClass="entr" presetSubtype="0"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1000"/>
                                        <p:tgtEl>
                                          <p:spTgt spid="28"/>
                                        </p:tgtEl>
                                      </p:cBhvr>
                                    </p:animEffect>
                                  </p:childTnLst>
                                </p:cTn>
                              </p:par>
                              <p:par>
                                <p:cTn id="85" presetID="10" presetClass="entr" presetSubtype="0" fill="hold"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1000"/>
                                        <p:tgtEl>
                                          <p:spTgt spid="29"/>
                                        </p:tgtEl>
                                      </p:cBhvr>
                                    </p:animEffect>
                                  </p:childTnLst>
                                </p:cTn>
                              </p:par>
                              <p:par>
                                <p:cTn id="88" presetID="10"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1000"/>
                                        <p:tgtEl>
                                          <p:spTgt spid="30"/>
                                        </p:tgtEl>
                                      </p:cBhvr>
                                    </p:animEffect>
                                  </p:childTnLst>
                                </p:cTn>
                              </p:par>
                            </p:childTnLst>
                          </p:cTn>
                        </p:par>
                        <p:par>
                          <p:cTn id="91" fill="hold">
                            <p:stCondLst>
                              <p:cond delay="5800"/>
                            </p:stCondLst>
                            <p:childTnLst>
                              <p:par>
                                <p:cTn id="92" presetID="10" presetClass="entr" presetSubtype="0" fill="hold" grpId="0" nodeType="afterEffect">
                                  <p:stCondLst>
                                    <p:cond delay="0"/>
                                  </p:stCondLst>
                                  <p:childTnLst>
                                    <p:set>
                                      <p:cBhvr>
                                        <p:cTn id="93" dur="1" fill="hold">
                                          <p:stCondLst>
                                            <p:cond delay="0"/>
                                          </p:stCondLst>
                                        </p:cTn>
                                        <p:tgtEl>
                                          <p:spTgt spid="104"/>
                                        </p:tgtEl>
                                        <p:attrNameLst>
                                          <p:attrName>style.visibility</p:attrName>
                                        </p:attrNameLst>
                                      </p:cBhvr>
                                      <p:to>
                                        <p:strVal val="visible"/>
                                      </p:to>
                                    </p:set>
                                    <p:animEffect transition="in" filter="fade">
                                      <p:cBhvr>
                                        <p:cTn id="94" dur="1000"/>
                                        <p:tgtEl>
                                          <p:spTgt spid="10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6"/>
                                        </p:tgtEl>
                                        <p:attrNameLst>
                                          <p:attrName>style.visibility</p:attrName>
                                        </p:attrNameLst>
                                      </p:cBhvr>
                                      <p:to>
                                        <p:strVal val="visible"/>
                                      </p:to>
                                    </p:set>
                                    <p:animEffect transition="in" filter="fade">
                                      <p:cBhvr>
                                        <p:cTn id="97" dur="1000"/>
                                        <p:tgtEl>
                                          <p:spTgt spid="10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8"/>
                                        </p:tgtEl>
                                        <p:attrNameLst>
                                          <p:attrName>style.visibility</p:attrName>
                                        </p:attrNameLst>
                                      </p:cBhvr>
                                      <p:to>
                                        <p:strVal val="visible"/>
                                      </p:to>
                                    </p:set>
                                    <p:animEffect transition="in" filter="fade">
                                      <p:cBhvr>
                                        <p:cTn id="100" dur="1000"/>
                                        <p:tgtEl>
                                          <p:spTgt spid="10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10"/>
                                        </p:tgtEl>
                                        <p:attrNameLst>
                                          <p:attrName>style.visibility</p:attrName>
                                        </p:attrNameLst>
                                      </p:cBhvr>
                                      <p:to>
                                        <p:strVal val="visible"/>
                                      </p:to>
                                    </p:set>
                                    <p:animEffect transition="in" filter="fade">
                                      <p:cBhvr>
                                        <p:cTn id="103" dur="1000"/>
                                        <p:tgtEl>
                                          <p:spTgt spid="11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12"/>
                                        </p:tgtEl>
                                        <p:attrNameLst>
                                          <p:attrName>style.visibility</p:attrName>
                                        </p:attrNameLst>
                                      </p:cBhvr>
                                      <p:to>
                                        <p:strVal val="visible"/>
                                      </p:to>
                                    </p:set>
                                    <p:animEffect transition="in" filter="fade">
                                      <p:cBhvr>
                                        <p:cTn id="106" dur="1000"/>
                                        <p:tgtEl>
                                          <p:spTgt spid="112"/>
                                        </p:tgtEl>
                                      </p:cBhvr>
                                    </p:animEffect>
                                  </p:childTnLst>
                                </p:cTn>
                              </p:par>
                            </p:childTnLst>
                          </p:cTn>
                        </p:par>
                        <p:par>
                          <p:cTn id="107" fill="hold">
                            <p:stCondLst>
                              <p:cond delay="6800"/>
                            </p:stCondLst>
                            <p:childTnLst>
                              <p:par>
                                <p:cTn id="108" presetID="10" presetClass="entr" presetSubtype="0" fill="hold" nodeType="after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fade">
                                      <p:cBhvr>
                                        <p:cTn id="110" dur="1000"/>
                                        <p:tgtEl>
                                          <p:spTgt spid="14"/>
                                        </p:tgtEl>
                                      </p:cBhvr>
                                    </p:animEffect>
                                  </p:childTnLst>
                                </p:cTn>
                              </p:par>
                              <p:par>
                                <p:cTn id="111" presetID="10" presetClass="entr" presetSubtype="0" fill="hold" nodeType="with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1000"/>
                                        <p:tgtEl>
                                          <p:spTgt spid="18"/>
                                        </p:tgtEl>
                                      </p:cBhvr>
                                    </p:animEffect>
                                  </p:childTnLst>
                                </p:cTn>
                              </p:par>
                              <p:par>
                                <p:cTn id="114" presetID="10" presetClass="entr" presetSubtype="0" fill="hold" nodeType="with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fade">
                                      <p:cBhvr>
                                        <p:cTn id="116" dur="1000"/>
                                        <p:tgtEl>
                                          <p:spTgt spid="19"/>
                                        </p:tgtEl>
                                      </p:cBhvr>
                                    </p:animEffect>
                                  </p:childTnLst>
                                </p:cTn>
                              </p:par>
                              <p:par>
                                <p:cTn id="117" presetID="10" presetClass="entr" presetSubtype="0" fill="hold" nodeType="with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1000"/>
                                        <p:tgtEl>
                                          <p:spTgt spid="20"/>
                                        </p:tgtEl>
                                      </p:cBhvr>
                                    </p:animEffect>
                                  </p:childTnLst>
                                </p:cTn>
                              </p:par>
                              <p:par>
                                <p:cTn id="120" presetID="10" presetClass="entr" presetSubtype="0" fill="hold" nodeType="with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fade">
                                      <p:cBhvr>
                                        <p:cTn id="122" dur="1000"/>
                                        <p:tgtEl>
                                          <p:spTgt spid="21"/>
                                        </p:tgtEl>
                                      </p:cBhvr>
                                    </p:animEffect>
                                  </p:childTnLst>
                                </p:cTn>
                              </p:par>
                            </p:childTnLst>
                          </p:cTn>
                        </p:par>
                        <p:par>
                          <p:cTn id="123" fill="hold">
                            <p:stCondLst>
                              <p:cond delay="7800"/>
                            </p:stCondLst>
                            <p:childTnLst>
                              <p:par>
                                <p:cTn id="124" presetID="17" presetClass="entr" presetSubtype="8" fill="hold" nodeType="afterEffect">
                                  <p:stCondLst>
                                    <p:cond delay="0"/>
                                  </p:stCondLst>
                                  <p:childTnLst>
                                    <p:set>
                                      <p:cBhvr>
                                        <p:cTn id="125" dur="1" fill="hold">
                                          <p:stCondLst>
                                            <p:cond delay="0"/>
                                          </p:stCondLst>
                                        </p:cTn>
                                        <p:tgtEl>
                                          <p:spTgt spid="66"/>
                                        </p:tgtEl>
                                        <p:attrNameLst>
                                          <p:attrName>style.visibility</p:attrName>
                                        </p:attrNameLst>
                                      </p:cBhvr>
                                      <p:to>
                                        <p:strVal val="visible"/>
                                      </p:to>
                                    </p:set>
                                    <p:anim calcmode="lin" valueType="num">
                                      <p:cBhvr>
                                        <p:cTn id="126" dur="500" fill="hold"/>
                                        <p:tgtEl>
                                          <p:spTgt spid="66"/>
                                        </p:tgtEl>
                                        <p:attrNameLst>
                                          <p:attrName>ppt_x</p:attrName>
                                        </p:attrNameLst>
                                      </p:cBhvr>
                                      <p:tavLst>
                                        <p:tav tm="0">
                                          <p:val>
                                            <p:strVal val="#ppt_x-#ppt_w/2"/>
                                          </p:val>
                                        </p:tav>
                                        <p:tav tm="100000">
                                          <p:val>
                                            <p:strVal val="#ppt_x"/>
                                          </p:val>
                                        </p:tav>
                                      </p:tavLst>
                                    </p:anim>
                                    <p:anim calcmode="lin" valueType="num">
                                      <p:cBhvr>
                                        <p:cTn id="127" dur="500" fill="hold"/>
                                        <p:tgtEl>
                                          <p:spTgt spid="66"/>
                                        </p:tgtEl>
                                        <p:attrNameLst>
                                          <p:attrName>ppt_y</p:attrName>
                                        </p:attrNameLst>
                                      </p:cBhvr>
                                      <p:tavLst>
                                        <p:tav tm="0">
                                          <p:val>
                                            <p:strVal val="#ppt_y"/>
                                          </p:val>
                                        </p:tav>
                                        <p:tav tm="100000">
                                          <p:val>
                                            <p:strVal val="#ppt_y"/>
                                          </p:val>
                                        </p:tav>
                                      </p:tavLst>
                                    </p:anim>
                                    <p:anim calcmode="lin" valueType="num">
                                      <p:cBhvr>
                                        <p:cTn id="128" dur="500" fill="hold"/>
                                        <p:tgtEl>
                                          <p:spTgt spid="66"/>
                                        </p:tgtEl>
                                        <p:attrNameLst>
                                          <p:attrName>ppt_w</p:attrName>
                                        </p:attrNameLst>
                                      </p:cBhvr>
                                      <p:tavLst>
                                        <p:tav tm="0">
                                          <p:val>
                                            <p:fltVal val="0"/>
                                          </p:val>
                                        </p:tav>
                                        <p:tav tm="100000">
                                          <p:val>
                                            <p:strVal val="#ppt_w"/>
                                          </p:val>
                                        </p:tav>
                                      </p:tavLst>
                                    </p:anim>
                                    <p:anim calcmode="lin" valueType="num">
                                      <p:cBhvr>
                                        <p:cTn id="129" dur="500" fill="hold"/>
                                        <p:tgtEl>
                                          <p:spTgt spid="66"/>
                                        </p:tgtEl>
                                        <p:attrNameLst>
                                          <p:attrName>ppt_h</p:attrName>
                                        </p:attrNameLst>
                                      </p:cBhvr>
                                      <p:tavLst>
                                        <p:tav tm="0">
                                          <p:val>
                                            <p:strVal val="#ppt_h"/>
                                          </p:val>
                                        </p:tav>
                                        <p:tav tm="100000">
                                          <p:val>
                                            <p:strVal val="#ppt_h"/>
                                          </p:val>
                                        </p:tav>
                                      </p:tavLst>
                                    </p:anim>
                                  </p:childTnLst>
                                </p:cTn>
                              </p:par>
                              <p:par>
                                <p:cTn id="130" presetID="17" presetClass="entr" presetSubtype="8" fill="hold" nodeType="withEffect">
                                  <p:stCondLst>
                                    <p:cond delay="0"/>
                                  </p:stCondLst>
                                  <p:childTnLst>
                                    <p:set>
                                      <p:cBhvr>
                                        <p:cTn id="131" dur="1" fill="hold">
                                          <p:stCondLst>
                                            <p:cond delay="0"/>
                                          </p:stCondLst>
                                        </p:cTn>
                                        <p:tgtEl>
                                          <p:spTgt spid="68"/>
                                        </p:tgtEl>
                                        <p:attrNameLst>
                                          <p:attrName>style.visibility</p:attrName>
                                        </p:attrNameLst>
                                      </p:cBhvr>
                                      <p:to>
                                        <p:strVal val="visible"/>
                                      </p:to>
                                    </p:set>
                                    <p:anim calcmode="lin" valueType="num">
                                      <p:cBhvr>
                                        <p:cTn id="132" dur="500" fill="hold"/>
                                        <p:tgtEl>
                                          <p:spTgt spid="68"/>
                                        </p:tgtEl>
                                        <p:attrNameLst>
                                          <p:attrName>ppt_x</p:attrName>
                                        </p:attrNameLst>
                                      </p:cBhvr>
                                      <p:tavLst>
                                        <p:tav tm="0">
                                          <p:val>
                                            <p:strVal val="#ppt_x-#ppt_w/2"/>
                                          </p:val>
                                        </p:tav>
                                        <p:tav tm="100000">
                                          <p:val>
                                            <p:strVal val="#ppt_x"/>
                                          </p:val>
                                        </p:tav>
                                      </p:tavLst>
                                    </p:anim>
                                    <p:anim calcmode="lin" valueType="num">
                                      <p:cBhvr>
                                        <p:cTn id="133" dur="500" fill="hold"/>
                                        <p:tgtEl>
                                          <p:spTgt spid="68"/>
                                        </p:tgtEl>
                                        <p:attrNameLst>
                                          <p:attrName>ppt_y</p:attrName>
                                        </p:attrNameLst>
                                      </p:cBhvr>
                                      <p:tavLst>
                                        <p:tav tm="0">
                                          <p:val>
                                            <p:strVal val="#ppt_y"/>
                                          </p:val>
                                        </p:tav>
                                        <p:tav tm="100000">
                                          <p:val>
                                            <p:strVal val="#ppt_y"/>
                                          </p:val>
                                        </p:tav>
                                      </p:tavLst>
                                    </p:anim>
                                    <p:anim calcmode="lin" valueType="num">
                                      <p:cBhvr>
                                        <p:cTn id="134" dur="500" fill="hold"/>
                                        <p:tgtEl>
                                          <p:spTgt spid="68"/>
                                        </p:tgtEl>
                                        <p:attrNameLst>
                                          <p:attrName>ppt_w</p:attrName>
                                        </p:attrNameLst>
                                      </p:cBhvr>
                                      <p:tavLst>
                                        <p:tav tm="0">
                                          <p:val>
                                            <p:fltVal val="0"/>
                                          </p:val>
                                        </p:tav>
                                        <p:tav tm="100000">
                                          <p:val>
                                            <p:strVal val="#ppt_w"/>
                                          </p:val>
                                        </p:tav>
                                      </p:tavLst>
                                    </p:anim>
                                    <p:anim calcmode="lin" valueType="num">
                                      <p:cBhvr>
                                        <p:cTn id="135" dur="500" fill="hold"/>
                                        <p:tgtEl>
                                          <p:spTgt spid="68"/>
                                        </p:tgtEl>
                                        <p:attrNameLst>
                                          <p:attrName>ppt_h</p:attrName>
                                        </p:attrNameLst>
                                      </p:cBhvr>
                                      <p:tavLst>
                                        <p:tav tm="0">
                                          <p:val>
                                            <p:strVal val="#ppt_h"/>
                                          </p:val>
                                        </p:tav>
                                        <p:tav tm="100000">
                                          <p:val>
                                            <p:strVal val="#ppt_h"/>
                                          </p:val>
                                        </p:tav>
                                      </p:tavLst>
                                    </p:anim>
                                  </p:childTnLst>
                                </p:cTn>
                              </p:par>
                              <p:par>
                                <p:cTn id="136" presetID="17" presetClass="entr" presetSubtype="8" fill="hold" nodeType="withEffect">
                                  <p:stCondLst>
                                    <p:cond delay="0"/>
                                  </p:stCondLst>
                                  <p:childTnLst>
                                    <p:set>
                                      <p:cBhvr>
                                        <p:cTn id="137" dur="1" fill="hold">
                                          <p:stCondLst>
                                            <p:cond delay="0"/>
                                          </p:stCondLst>
                                        </p:cTn>
                                        <p:tgtEl>
                                          <p:spTgt spid="70"/>
                                        </p:tgtEl>
                                        <p:attrNameLst>
                                          <p:attrName>style.visibility</p:attrName>
                                        </p:attrNameLst>
                                      </p:cBhvr>
                                      <p:to>
                                        <p:strVal val="visible"/>
                                      </p:to>
                                    </p:set>
                                    <p:anim calcmode="lin" valueType="num">
                                      <p:cBhvr>
                                        <p:cTn id="138" dur="500" fill="hold"/>
                                        <p:tgtEl>
                                          <p:spTgt spid="70"/>
                                        </p:tgtEl>
                                        <p:attrNameLst>
                                          <p:attrName>ppt_x</p:attrName>
                                        </p:attrNameLst>
                                      </p:cBhvr>
                                      <p:tavLst>
                                        <p:tav tm="0">
                                          <p:val>
                                            <p:strVal val="#ppt_x-#ppt_w/2"/>
                                          </p:val>
                                        </p:tav>
                                        <p:tav tm="100000">
                                          <p:val>
                                            <p:strVal val="#ppt_x"/>
                                          </p:val>
                                        </p:tav>
                                      </p:tavLst>
                                    </p:anim>
                                    <p:anim calcmode="lin" valueType="num">
                                      <p:cBhvr>
                                        <p:cTn id="139" dur="500" fill="hold"/>
                                        <p:tgtEl>
                                          <p:spTgt spid="70"/>
                                        </p:tgtEl>
                                        <p:attrNameLst>
                                          <p:attrName>ppt_y</p:attrName>
                                        </p:attrNameLst>
                                      </p:cBhvr>
                                      <p:tavLst>
                                        <p:tav tm="0">
                                          <p:val>
                                            <p:strVal val="#ppt_y"/>
                                          </p:val>
                                        </p:tav>
                                        <p:tav tm="100000">
                                          <p:val>
                                            <p:strVal val="#ppt_y"/>
                                          </p:val>
                                        </p:tav>
                                      </p:tavLst>
                                    </p:anim>
                                    <p:anim calcmode="lin" valueType="num">
                                      <p:cBhvr>
                                        <p:cTn id="140" dur="500" fill="hold"/>
                                        <p:tgtEl>
                                          <p:spTgt spid="70"/>
                                        </p:tgtEl>
                                        <p:attrNameLst>
                                          <p:attrName>ppt_w</p:attrName>
                                        </p:attrNameLst>
                                      </p:cBhvr>
                                      <p:tavLst>
                                        <p:tav tm="0">
                                          <p:val>
                                            <p:fltVal val="0"/>
                                          </p:val>
                                        </p:tav>
                                        <p:tav tm="100000">
                                          <p:val>
                                            <p:strVal val="#ppt_w"/>
                                          </p:val>
                                        </p:tav>
                                      </p:tavLst>
                                    </p:anim>
                                    <p:anim calcmode="lin" valueType="num">
                                      <p:cBhvr>
                                        <p:cTn id="141" dur="500" fill="hold"/>
                                        <p:tgtEl>
                                          <p:spTgt spid="70"/>
                                        </p:tgtEl>
                                        <p:attrNameLst>
                                          <p:attrName>ppt_h</p:attrName>
                                        </p:attrNameLst>
                                      </p:cBhvr>
                                      <p:tavLst>
                                        <p:tav tm="0">
                                          <p:val>
                                            <p:strVal val="#ppt_h"/>
                                          </p:val>
                                        </p:tav>
                                        <p:tav tm="100000">
                                          <p:val>
                                            <p:strVal val="#ppt_h"/>
                                          </p:val>
                                        </p:tav>
                                      </p:tavLst>
                                    </p:anim>
                                  </p:childTnLst>
                                </p:cTn>
                              </p:par>
                              <p:par>
                                <p:cTn id="142" presetID="17" presetClass="entr" presetSubtype="2" fill="hold" nodeType="withEffect">
                                  <p:stCondLst>
                                    <p:cond delay="0"/>
                                  </p:stCondLst>
                                  <p:childTnLst>
                                    <p:set>
                                      <p:cBhvr>
                                        <p:cTn id="143" dur="1" fill="hold">
                                          <p:stCondLst>
                                            <p:cond delay="0"/>
                                          </p:stCondLst>
                                        </p:cTn>
                                        <p:tgtEl>
                                          <p:spTgt spid="72"/>
                                        </p:tgtEl>
                                        <p:attrNameLst>
                                          <p:attrName>style.visibility</p:attrName>
                                        </p:attrNameLst>
                                      </p:cBhvr>
                                      <p:to>
                                        <p:strVal val="visible"/>
                                      </p:to>
                                    </p:set>
                                    <p:anim calcmode="lin" valueType="num">
                                      <p:cBhvr>
                                        <p:cTn id="144" dur="500" fill="hold"/>
                                        <p:tgtEl>
                                          <p:spTgt spid="72"/>
                                        </p:tgtEl>
                                        <p:attrNameLst>
                                          <p:attrName>ppt_x</p:attrName>
                                        </p:attrNameLst>
                                      </p:cBhvr>
                                      <p:tavLst>
                                        <p:tav tm="0">
                                          <p:val>
                                            <p:strVal val="#ppt_x+#ppt_w/2"/>
                                          </p:val>
                                        </p:tav>
                                        <p:tav tm="100000">
                                          <p:val>
                                            <p:strVal val="#ppt_x"/>
                                          </p:val>
                                        </p:tav>
                                      </p:tavLst>
                                    </p:anim>
                                    <p:anim calcmode="lin" valueType="num">
                                      <p:cBhvr>
                                        <p:cTn id="145" dur="500" fill="hold"/>
                                        <p:tgtEl>
                                          <p:spTgt spid="72"/>
                                        </p:tgtEl>
                                        <p:attrNameLst>
                                          <p:attrName>ppt_y</p:attrName>
                                        </p:attrNameLst>
                                      </p:cBhvr>
                                      <p:tavLst>
                                        <p:tav tm="0">
                                          <p:val>
                                            <p:strVal val="#ppt_y"/>
                                          </p:val>
                                        </p:tav>
                                        <p:tav tm="100000">
                                          <p:val>
                                            <p:strVal val="#ppt_y"/>
                                          </p:val>
                                        </p:tav>
                                      </p:tavLst>
                                    </p:anim>
                                    <p:anim calcmode="lin" valueType="num">
                                      <p:cBhvr>
                                        <p:cTn id="146" dur="500" fill="hold"/>
                                        <p:tgtEl>
                                          <p:spTgt spid="72"/>
                                        </p:tgtEl>
                                        <p:attrNameLst>
                                          <p:attrName>ppt_w</p:attrName>
                                        </p:attrNameLst>
                                      </p:cBhvr>
                                      <p:tavLst>
                                        <p:tav tm="0">
                                          <p:val>
                                            <p:fltVal val="0"/>
                                          </p:val>
                                        </p:tav>
                                        <p:tav tm="100000">
                                          <p:val>
                                            <p:strVal val="#ppt_w"/>
                                          </p:val>
                                        </p:tav>
                                      </p:tavLst>
                                    </p:anim>
                                    <p:anim calcmode="lin" valueType="num">
                                      <p:cBhvr>
                                        <p:cTn id="147" dur="500" fill="hold"/>
                                        <p:tgtEl>
                                          <p:spTgt spid="72"/>
                                        </p:tgtEl>
                                        <p:attrNameLst>
                                          <p:attrName>ppt_h</p:attrName>
                                        </p:attrNameLst>
                                      </p:cBhvr>
                                      <p:tavLst>
                                        <p:tav tm="0">
                                          <p:val>
                                            <p:strVal val="#ppt_h"/>
                                          </p:val>
                                        </p:tav>
                                        <p:tav tm="100000">
                                          <p:val>
                                            <p:strVal val="#ppt_h"/>
                                          </p:val>
                                        </p:tav>
                                      </p:tavLst>
                                    </p:anim>
                                  </p:childTnLst>
                                </p:cTn>
                              </p:par>
                              <p:par>
                                <p:cTn id="148" presetID="17" presetClass="entr" presetSubtype="8" fill="hold" nodeType="withEffect">
                                  <p:stCondLst>
                                    <p:cond delay="0"/>
                                  </p:stCondLst>
                                  <p:childTnLst>
                                    <p:set>
                                      <p:cBhvr>
                                        <p:cTn id="149" dur="1" fill="hold">
                                          <p:stCondLst>
                                            <p:cond delay="0"/>
                                          </p:stCondLst>
                                        </p:cTn>
                                        <p:tgtEl>
                                          <p:spTgt spid="74"/>
                                        </p:tgtEl>
                                        <p:attrNameLst>
                                          <p:attrName>style.visibility</p:attrName>
                                        </p:attrNameLst>
                                      </p:cBhvr>
                                      <p:to>
                                        <p:strVal val="visible"/>
                                      </p:to>
                                    </p:set>
                                    <p:anim calcmode="lin" valueType="num">
                                      <p:cBhvr>
                                        <p:cTn id="150" dur="500" fill="hold"/>
                                        <p:tgtEl>
                                          <p:spTgt spid="74"/>
                                        </p:tgtEl>
                                        <p:attrNameLst>
                                          <p:attrName>ppt_x</p:attrName>
                                        </p:attrNameLst>
                                      </p:cBhvr>
                                      <p:tavLst>
                                        <p:tav tm="0">
                                          <p:val>
                                            <p:strVal val="#ppt_x-#ppt_w/2"/>
                                          </p:val>
                                        </p:tav>
                                        <p:tav tm="100000">
                                          <p:val>
                                            <p:strVal val="#ppt_x"/>
                                          </p:val>
                                        </p:tav>
                                      </p:tavLst>
                                    </p:anim>
                                    <p:anim calcmode="lin" valueType="num">
                                      <p:cBhvr>
                                        <p:cTn id="151" dur="500" fill="hold"/>
                                        <p:tgtEl>
                                          <p:spTgt spid="74"/>
                                        </p:tgtEl>
                                        <p:attrNameLst>
                                          <p:attrName>ppt_y</p:attrName>
                                        </p:attrNameLst>
                                      </p:cBhvr>
                                      <p:tavLst>
                                        <p:tav tm="0">
                                          <p:val>
                                            <p:strVal val="#ppt_y"/>
                                          </p:val>
                                        </p:tav>
                                        <p:tav tm="100000">
                                          <p:val>
                                            <p:strVal val="#ppt_y"/>
                                          </p:val>
                                        </p:tav>
                                      </p:tavLst>
                                    </p:anim>
                                    <p:anim calcmode="lin" valueType="num">
                                      <p:cBhvr>
                                        <p:cTn id="152" dur="500" fill="hold"/>
                                        <p:tgtEl>
                                          <p:spTgt spid="74"/>
                                        </p:tgtEl>
                                        <p:attrNameLst>
                                          <p:attrName>ppt_w</p:attrName>
                                        </p:attrNameLst>
                                      </p:cBhvr>
                                      <p:tavLst>
                                        <p:tav tm="0">
                                          <p:val>
                                            <p:fltVal val="0"/>
                                          </p:val>
                                        </p:tav>
                                        <p:tav tm="100000">
                                          <p:val>
                                            <p:strVal val="#ppt_w"/>
                                          </p:val>
                                        </p:tav>
                                      </p:tavLst>
                                    </p:anim>
                                    <p:anim calcmode="lin" valueType="num">
                                      <p:cBhvr>
                                        <p:cTn id="153" dur="500" fill="hold"/>
                                        <p:tgtEl>
                                          <p:spTgt spid="74"/>
                                        </p:tgtEl>
                                        <p:attrNameLst>
                                          <p:attrName>ppt_h</p:attrName>
                                        </p:attrNameLst>
                                      </p:cBhvr>
                                      <p:tavLst>
                                        <p:tav tm="0">
                                          <p:val>
                                            <p:strVal val="#ppt_h"/>
                                          </p:val>
                                        </p:tav>
                                        <p:tav tm="100000">
                                          <p:val>
                                            <p:strVal val="#ppt_h"/>
                                          </p:val>
                                        </p:tav>
                                      </p:tavLst>
                                    </p:anim>
                                  </p:childTnLst>
                                </p:cTn>
                              </p:par>
                              <p:par>
                                <p:cTn id="154" presetID="17" presetClass="entr" presetSubtype="1" fill="hold" nodeType="withEffect">
                                  <p:stCondLst>
                                    <p:cond delay="0"/>
                                  </p:stCondLst>
                                  <p:childTnLst>
                                    <p:set>
                                      <p:cBhvr>
                                        <p:cTn id="155" dur="1" fill="hold">
                                          <p:stCondLst>
                                            <p:cond delay="0"/>
                                          </p:stCondLst>
                                        </p:cTn>
                                        <p:tgtEl>
                                          <p:spTgt spid="76"/>
                                        </p:tgtEl>
                                        <p:attrNameLst>
                                          <p:attrName>style.visibility</p:attrName>
                                        </p:attrNameLst>
                                      </p:cBhvr>
                                      <p:to>
                                        <p:strVal val="visible"/>
                                      </p:to>
                                    </p:set>
                                    <p:anim calcmode="lin" valueType="num">
                                      <p:cBhvr>
                                        <p:cTn id="156" dur="500" fill="hold"/>
                                        <p:tgtEl>
                                          <p:spTgt spid="76"/>
                                        </p:tgtEl>
                                        <p:attrNameLst>
                                          <p:attrName>ppt_x</p:attrName>
                                        </p:attrNameLst>
                                      </p:cBhvr>
                                      <p:tavLst>
                                        <p:tav tm="0">
                                          <p:val>
                                            <p:strVal val="#ppt_x"/>
                                          </p:val>
                                        </p:tav>
                                        <p:tav tm="100000">
                                          <p:val>
                                            <p:strVal val="#ppt_x"/>
                                          </p:val>
                                        </p:tav>
                                      </p:tavLst>
                                    </p:anim>
                                    <p:anim calcmode="lin" valueType="num">
                                      <p:cBhvr>
                                        <p:cTn id="157" dur="500" fill="hold"/>
                                        <p:tgtEl>
                                          <p:spTgt spid="76"/>
                                        </p:tgtEl>
                                        <p:attrNameLst>
                                          <p:attrName>ppt_y</p:attrName>
                                        </p:attrNameLst>
                                      </p:cBhvr>
                                      <p:tavLst>
                                        <p:tav tm="0">
                                          <p:val>
                                            <p:strVal val="#ppt_y-#ppt_h/2"/>
                                          </p:val>
                                        </p:tav>
                                        <p:tav tm="100000">
                                          <p:val>
                                            <p:strVal val="#ppt_y"/>
                                          </p:val>
                                        </p:tav>
                                      </p:tavLst>
                                    </p:anim>
                                    <p:anim calcmode="lin" valueType="num">
                                      <p:cBhvr>
                                        <p:cTn id="158" dur="500" fill="hold"/>
                                        <p:tgtEl>
                                          <p:spTgt spid="76"/>
                                        </p:tgtEl>
                                        <p:attrNameLst>
                                          <p:attrName>ppt_w</p:attrName>
                                        </p:attrNameLst>
                                      </p:cBhvr>
                                      <p:tavLst>
                                        <p:tav tm="0">
                                          <p:val>
                                            <p:strVal val="#ppt_w"/>
                                          </p:val>
                                        </p:tav>
                                        <p:tav tm="100000">
                                          <p:val>
                                            <p:strVal val="#ppt_w"/>
                                          </p:val>
                                        </p:tav>
                                      </p:tavLst>
                                    </p:anim>
                                    <p:anim calcmode="lin" valueType="num">
                                      <p:cBhvr>
                                        <p:cTn id="159" dur="500" fill="hold"/>
                                        <p:tgtEl>
                                          <p:spTgt spid="76"/>
                                        </p:tgtEl>
                                        <p:attrNameLst>
                                          <p:attrName>ppt_h</p:attrName>
                                        </p:attrNameLst>
                                      </p:cBhvr>
                                      <p:tavLst>
                                        <p:tav tm="0">
                                          <p:val>
                                            <p:fltVal val="0"/>
                                          </p:val>
                                        </p:tav>
                                        <p:tav tm="100000">
                                          <p:val>
                                            <p:strVal val="#ppt_h"/>
                                          </p:val>
                                        </p:tav>
                                      </p:tavLst>
                                    </p:anim>
                                  </p:childTnLst>
                                </p:cTn>
                              </p:par>
                              <p:par>
                                <p:cTn id="160" presetID="17" presetClass="entr" presetSubtype="8" fill="hold" nodeType="withEffect">
                                  <p:stCondLst>
                                    <p:cond delay="0"/>
                                  </p:stCondLst>
                                  <p:childTnLst>
                                    <p:set>
                                      <p:cBhvr>
                                        <p:cTn id="161" dur="1" fill="hold">
                                          <p:stCondLst>
                                            <p:cond delay="0"/>
                                          </p:stCondLst>
                                        </p:cTn>
                                        <p:tgtEl>
                                          <p:spTgt spid="78"/>
                                        </p:tgtEl>
                                        <p:attrNameLst>
                                          <p:attrName>style.visibility</p:attrName>
                                        </p:attrNameLst>
                                      </p:cBhvr>
                                      <p:to>
                                        <p:strVal val="visible"/>
                                      </p:to>
                                    </p:set>
                                    <p:anim calcmode="lin" valueType="num">
                                      <p:cBhvr>
                                        <p:cTn id="162" dur="500" fill="hold"/>
                                        <p:tgtEl>
                                          <p:spTgt spid="78"/>
                                        </p:tgtEl>
                                        <p:attrNameLst>
                                          <p:attrName>ppt_x</p:attrName>
                                        </p:attrNameLst>
                                      </p:cBhvr>
                                      <p:tavLst>
                                        <p:tav tm="0">
                                          <p:val>
                                            <p:strVal val="#ppt_x-#ppt_w/2"/>
                                          </p:val>
                                        </p:tav>
                                        <p:tav tm="100000">
                                          <p:val>
                                            <p:strVal val="#ppt_x"/>
                                          </p:val>
                                        </p:tav>
                                      </p:tavLst>
                                    </p:anim>
                                    <p:anim calcmode="lin" valueType="num">
                                      <p:cBhvr>
                                        <p:cTn id="163" dur="500" fill="hold"/>
                                        <p:tgtEl>
                                          <p:spTgt spid="78"/>
                                        </p:tgtEl>
                                        <p:attrNameLst>
                                          <p:attrName>ppt_y</p:attrName>
                                        </p:attrNameLst>
                                      </p:cBhvr>
                                      <p:tavLst>
                                        <p:tav tm="0">
                                          <p:val>
                                            <p:strVal val="#ppt_y"/>
                                          </p:val>
                                        </p:tav>
                                        <p:tav tm="100000">
                                          <p:val>
                                            <p:strVal val="#ppt_y"/>
                                          </p:val>
                                        </p:tav>
                                      </p:tavLst>
                                    </p:anim>
                                    <p:anim calcmode="lin" valueType="num">
                                      <p:cBhvr>
                                        <p:cTn id="164" dur="500" fill="hold"/>
                                        <p:tgtEl>
                                          <p:spTgt spid="78"/>
                                        </p:tgtEl>
                                        <p:attrNameLst>
                                          <p:attrName>ppt_w</p:attrName>
                                        </p:attrNameLst>
                                      </p:cBhvr>
                                      <p:tavLst>
                                        <p:tav tm="0">
                                          <p:val>
                                            <p:fltVal val="0"/>
                                          </p:val>
                                        </p:tav>
                                        <p:tav tm="100000">
                                          <p:val>
                                            <p:strVal val="#ppt_w"/>
                                          </p:val>
                                        </p:tav>
                                      </p:tavLst>
                                    </p:anim>
                                    <p:anim calcmode="lin" valueType="num">
                                      <p:cBhvr>
                                        <p:cTn id="165" dur="500" fill="hold"/>
                                        <p:tgtEl>
                                          <p:spTgt spid="78"/>
                                        </p:tgtEl>
                                        <p:attrNameLst>
                                          <p:attrName>ppt_h</p:attrName>
                                        </p:attrNameLst>
                                      </p:cBhvr>
                                      <p:tavLst>
                                        <p:tav tm="0">
                                          <p:val>
                                            <p:strVal val="#ppt_h"/>
                                          </p:val>
                                        </p:tav>
                                        <p:tav tm="100000">
                                          <p:val>
                                            <p:strVal val="#ppt_h"/>
                                          </p:val>
                                        </p:tav>
                                      </p:tavLst>
                                    </p:anim>
                                  </p:childTnLst>
                                </p:cTn>
                              </p:par>
                              <p:par>
                                <p:cTn id="166" presetID="17" presetClass="entr" presetSubtype="2" fill="hold" nodeType="withEffect">
                                  <p:stCondLst>
                                    <p:cond delay="0"/>
                                  </p:stCondLst>
                                  <p:childTnLst>
                                    <p:set>
                                      <p:cBhvr>
                                        <p:cTn id="167" dur="1" fill="hold">
                                          <p:stCondLst>
                                            <p:cond delay="0"/>
                                          </p:stCondLst>
                                        </p:cTn>
                                        <p:tgtEl>
                                          <p:spTgt spid="81"/>
                                        </p:tgtEl>
                                        <p:attrNameLst>
                                          <p:attrName>style.visibility</p:attrName>
                                        </p:attrNameLst>
                                      </p:cBhvr>
                                      <p:to>
                                        <p:strVal val="visible"/>
                                      </p:to>
                                    </p:set>
                                    <p:anim calcmode="lin" valueType="num">
                                      <p:cBhvr>
                                        <p:cTn id="168" dur="500" fill="hold"/>
                                        <p:tgtEl>
                                          <p:spTgt spid="81"/>
                                        </p:tgtEl>
                                        <p:attrNameLst>
                                          <p:attrName>ppt_x</p:attrName>
                                        </p:attrNameLst>
                                      </p:cBhvr>
                                      <p:tavLst>
                                        <p:tav tm="0">
                                          <p:val>
                                            <p:strVal val="#ppt_x+#ppt_w/2"/>
                                          </p:val>
                                        </p:tav>
                                        <p:tav tm="100000">
                                          <p:val>
                                            <p:strVal val="#ppt_x"/>
                                          </p:val>
                                        </p:tav>
                                      </p:tavLst>
                                    </p:anim>
                                    <p:anim calcmode="lin" valueType="num">
                                      <p:cBhvr>
                                        <p:cTn id="169" dur="500" fill="hold"/>
                                        <p:tgtEl>
                                          <p:spTgt spid="81"/>
                                        </p:tgtEl>
                                        <p:attrNameLst>
                                          <p:attrName>ppt_y</p:attrName>
                                        </p:attrNameLst>
                                      </p:cBhvr>
                                      <p:tavLst>
                                        <p:tav tm="0">
                                          <p:val>
                                            <p:strVal val="#ppt_y"/>
                                          </p:val>
                                        </p:tav>
                                        <p:tav tm="100000">
                                          <p:val>
                                            <p:strVal val="#ppt_y"/>
                                          </p:val>
                                        </p:tav>
                                      </p:tavLst>
                                    </p:anim>
                                    <p:anim calcmode="lin" valueType="num">
                                      <p:cBhvr>
                                        <p:cTn id="170" dur="500" fill="hold"/>
                                        <p:tgtEl>
                                          <p:spTgt spid="81"/>
                                        </p:tgtEl>
                                        <p:attrNameLst>
                                          <p:attrName>ppt_w</p:attrName>
                                        </p:attrNameLst>
                                      </p:cBhvr>
                                      <p:tavLst>
                                        <p:tav tm="0">
                                          <p:val>
                                            <p:fltVal val="0"/>
                                          </p:val>
                                        </p:tav>
                                        <p:tav tm="100000">
                                          <p:val>
                                            <p:strVal val="#ppt_w"/>
                                          </p:val>
                                        </p:tav>
                                      </p:tavLst>
                                    </p:anim>
                                    <p:anim calcmode="lin" valueType="num">
                                      <p:cBhvr>
                                        <p:cTn id="171" dur="500" fill="hold"/>
                                        <p:tgtEl>
                                          <p:spTgt spid="81"/>
                                        </p:tgtEl>
                                        <p:attrNameLst>
                                          <p:attrName>ppt_h</p:attrName>
                                        </p:attrNameLst>
                                      </p:cBhvr>
                                      <p:tavLst>
                                        <p:tav tm="0">
                                          <p:val>
                                            <p:strVal val="#ppt_h"/>
                                          </p:val>
                                        </p:tav>
                                        <p:tav tm="100000">
                                          <p:val>
                                            <p:strVal val="#ppt_h"/>
                                          </p:val>
                                        </p:tav>
                                      </p:tavLst>
                                    </p:anim>
                                  </p:childTnLst>
                                </p:cTn>
                              </p:par>
                              <p:par>
                                <p:cTn id="172" presetID="17" presetClass="entr" presetSubtype="8" fill="hold" nodeType="withEffect">
                                  <p:stCondLst>
                                    <p:cond delay="0"/>
                                  </p:stCondLst>
                                  <p:childTnLst>
                                    <p:set>
                                      <p:cBhvr>
                                        <p:cTn id="173" dur="1" fill="hold">
                                          <p:stCondLst>
                                            <p:cond delay="0"/>
                                          </p:stCondLst>
                                        </p:cTn>
                                        <p:tgtEl>
                                          <p:spTgt spid="84"/>
                                        </p:tgtEl>
                                        <p:attrNameLst>
                                          <p:attrName>style.visibility</p:attrName>
                                        </p:attrNameLst>
                                      </p:cBhvr>
                                      <p:to>
                                        <p:strVal val="visible"/>
                                      </p:to>
                                    </p:set>
                                    <p:anim calcmode="lin" valueType="num">
                                      <p:cBhvr>
                                        <p:cTn id="174" dur="500" fill="hold"/>
                                        <p:tgtEl>
                                          <p:spTgt spid="84"/>
                                        </p:tgtEl>
                                        <p:attrNameLst>
                                          <p:attrName>ppt_x</p:attrName>
                                        </p:attrNameLst>
                                      </p:cBhvr>
                                      <p:tavLst>
                                        <p:tav tm="0">
                                          <p:val>
                                            <p:strVal val="#ppt_x-#ppt_w/2"/>
                                          </p:val>
                                        </p:tav>
                                        <p:tav tm="100000">
                                          <p:val>
                                            <p:strVal val="#ppt_x"/>
                                          </p:val>
                                        </p:tav>
                                      </p:tavLst>
                                    </p:anim>
                                    <p:anim calcmode="lin" valueType="num">
                                      <p:cBhvr>
                                        <p:cTn id="175" dur="500" fill="hold"/>
                                        <p:tgtEl>
                                          <p:spTgt spid="84"/>
                                        </p:tgtEl>
                                        <p:attrNameLst>
                                          <p:attrName>ppt_y</p:attrName>
                                        </p:attrNameLst>
                                      </p:cBhvr>
                                      <p:tavLst>
                                        <p:tav tm="0">
                                          <p:val>
                                            <p:strVal val="#ppt_y"/>
                                          </p:val>
                                        </p:tav>
                                        <p:tav tm="100000">
                                          <p:val>
                                            <p:strVal val="#ppt_y"/>
                                          </p:val>
                                        </p:tav>
                                      </p:tavLst>
                                    </p:anim>
                                    <p:anim calcmode="lin" valueType="num">
                                      <p:cBhvr>
                                        <p:cTn id="176" dur="500" fill="hold"/>
                                        <p:tgtEl>
                                          <p:spTgt spid="84"/>
                                        </p:tgtEl>
                                        <p:attrNameLst>
                                          <p:attrName>ppt_w</p:attrName>
                                        </p:attrNameLst>
                                      </p:cBhvr>
                                      <p:tavLst>
                                        <p:tav tm="0">
                                          <p:val>
                                            <p:fltVal val="0"/>
                                          </p:val>
                                        </p:tav>
                                        <p:tav tm="100000">
                                          <p:val>
                                            <p:strVal val="#ppt_w"/>
                                          </p:val>
                                        </p:tav>
                                      </p:tavLst>
                                    </p:anim>
                                    <p:anim calcmode="lin" valueType="num">
                                      <p:cBhvr>
                                        <p:cTn id="177" dur="500" fill="hold"/>
                                        <p:tgtEl>
                                          <p:spTgt spid="84"/>
                                        </p:tgtEl>
                                        <p:attrNameLst>
                                          <p:attrName>ppt_h</p:attrName>
                                        </p:attrNameLst>
                                      </p:cBhvr>
                                      <p:tavLst>
                                        <p:tav tm="0">
                                          <p:val>
                                            <p:strVal val="#ppt_h"/>
                                          </p:val>
                                        </p:tav>
                                        <p:tav tm="100000">
                                          <p:val>
                                            <p:strVal val="#ppt_h"/>
                                          </p:val>
                                        </p:tav>
                                      </p:tavLst>
                                    </p:anim>
                                  </p:childTnLst>
                                </p:cTn>
                              </p:par>
                              <p:par>
                                <p:cTn id="178" presetID="17" presetClass="entr" presetSubtype="2" fill="hold" nodeType="withEffect">
                                  <p:stCondLst>
                                    <p:cond delay="0"/>
                                  </p:stCondLst>
                                  <p:childTnLst>
                                    <p:set>
                                      <p:cBhvr>
                                        <p:cTn id="179" dur="1" fill="hold">
                                          <p:stCondLst>
                                            <p:cond delay="0"/>
                                          </p:stCondLst>
                                        </p:cTn>
                                        <p:tgtEl>
                                          <p:spTgt spid="86"/>
                                        </p:tgtEl>
                                        <p:attrNameLst>
                                          <p:attrName>style.visibility</p:attrName>
                                        </p:attrNameLst>
                                      </p:cBhvr>
                                      <p:to>
                                        <p:strVal val="visible"/>
                                      </p:to>
                                    </p:set>
                                    <p:anim calcmode="lin" valueType="num">
                                      <p:cBhvr>
                                        <p:cTn id="180" dur="500" fill="hold"/>
                                        <p:tgtEl>
                                          <p:spTgt spid="86"/>
                                        </p:tgtEl>
                                        <p:attrNameLst>
                                          <p:attrName>ppt_x</p:attrName>
                                        </p:attrNameLst>
                                      </p:cBhvr>
                                      <p:tavLst>
                                        <p:tav tm="0">
                                          <p:val>
                                            <p:strVal val="#ppt_x+#ppt_w/2"/>
                                          </p:val>
                                        </p:tav>
                                        <p:tav tm="100000">
                                          <p:val>
                                            <p:strVal val="#ppt_x"/>
                                          </p:val>
                                        </p:tav>
                                      </p:tavLst>
                                    </p:anim>
                                    <p:anim calcmode="lin" valueType="num">
                                      <p:cBhvr>
                                        <p:cTn id="181" dur="500" fill="hold"/>
                                        <p:tgtEl>
                                          <p:spTgt spid="86"/>
                                        </p:tgtEl>
                                        <p:attrNameLst>
                                          <p:attrName>ppt_y</p:attrName>
                                        </p:attrNameLst>
                                      </p:cBhvr>
                                      <p:tavLst>
                                        <p:tav tm="0">
                                          <p:val>
                                            <p:strVal val="#ppt_y"/>
                                          </p:val>
                                        </p:tav>
                                        <p:tav tm="100000">
                                          <p:val>
                                            <p:strVal val="#ppt_y"/>
                                          </p:val>
                                        </p:tav>
                                      </p:tavLst>
                                    </p:anim>
                                    <p:anim calcmode="lin" valueType="num">
                                      <p:cBhvr>
                                        <p:cTn id="182" dur="500" fill="hold"/>
                                        <p:tgtEl>
                                          <p:spTgt spid="86"/>
                                        </p:tgtEl>
                                        <p:attrNameLst>
                                          <p:attrName>ppt_w</p:attrName>
                                        </p:attrNameLst>
                                      </p:cBhvr>
                                      <p:tavLst>
                                        <p:tav tm="0">
                                          <p:val>
                                            <p:fltVal val="0"/>
                                          </p:val>
                                        </p:tav>
                                        <p:tav tm="100000">
                                          <p:val>
                                            <p:strVal val="#ppt_w"/>
                                          </p:val>
                                        </p:tav>
                                      </p:tavLst>
                                    </p:anim>
                                    <p:anim calcmode="lin" valueType="num">
                                      <p:cBhvr>
                                        <p:cTn id="183" dur="500" fill="hold"/>
                                        <p:tgtEl>
                                          <p:spTgt spid="86"/>
                                        </p:tgtEl>
                                        <p:attrNameLst>
                                          <p:attrName>ppt_h</p:attrName>
                                        </p:attrNameLst>
                                      </p:cBhvr>
                                      <p:tavLst>
                                        <p:tav tm="0">
                                          <p:val>
                                            <p:strVal val="#ppt_h"/>
                                          </p:val>
                                        </p:tav>
                                        <p:tav tm="100000">
                                          <p:val>
                                            <p:strVal val="#ppt_h"/>
                                          </p:val>
                                        </p:tav>
                                      </p:tavLst>
                                    </p:anim>
                                  </p:childTnLst>
                                </p:cTn>
                              </p:par>
                              <p:par>
                                <p:cTn id="184" presetID="17" presetClass="entr" presetSubtype="2" fill="hold" nodeType="withEffect">
                                  <p:stCondLst>
                                    <p:cond delay="0"/>
                                  </p:stCondLst>
                                  <p:childTnLst>
                                    <p:set>
                                      <p:cBhvr>
                                        <p:cTn id="185" dur="1" fill="hold">
                                          <p:stCondLst>
                                            <p:cond delay="0"/>
                                          </p:stCondLst>
                                        </p:cTn>
                                        <p:tgtEl>
                                          <p:spTgt spid="88"/>
                                        </p:tgtEl>
                                        <p:attrNameLst>
                                          <p:attrName>style.visibility</p:attrName>
                                        </p:attrNameLst>
                                      </p:cBhvr>
                                      <p:to>
                                        <p:strVal val="visible"/>
                                      </p:to>
                                    </p:set>
                                    <p:anim calcmode="lin" valueType="num">
                                      <p:cBhvr>
                                        <p:cTn id="186" dur="500" fill="hold"/>
                                        <p:tgtEl>
                                          <p:spTgt spid="88"/>
                                        </p:tgtEl>
                                        <p:attrNameLst>
                                          <p:attrName>ppt_x</p:attrName>
                                        </p:attrNameLst>
                                      </p:cBhvr>
                                      <p:tavLst>
                                        <p:tav tm="0">
                                          <p:val>
                                            <p:strVal val="#ppt_x+#ppt_w/2"/>
                                          </p:val>
                                        </p:tav>
                                        <p:tav tm="100000">
                                          <p:val>
                                            <p:strVal val="#ppt_x"/>
                                          </p:val>
                                        </p:tav>
                                      </p:tavLst>
                                    </p:anim>
                                    <p:anim calcmode="lin" valueType="num">
                                      <p:cBhvr>
                                        <p:cTn id="187" dur="500" fill="hold"/>
                                        <p:tgtEl>
                                          <p:spTgt spid="88"/>
                                        </p:tgtEl>
                                        <p:attrNameLst>
                                          <p:attrName>ppt_y</p:attrName>
                                        </p:attrNameLst>
                                      </p:cBhvr>
                                      <p:tavLst>
                                        <p:tav tm="0">
                                          <p:val>
                                            <p:strVal val="#ppt_y"/>
                                          </p:val>
                                        </p:tav>
                                        <p:tav tm="100000">
                                          <p:val>
                                            <p:strVal val="#ppt_y"/>
                                          </p:val>
                                        </p:tav>
                                      </p:tavLst>
                                    </p:anim>
                                    <p:anim calcmode="lin" valueType="num">
                                      <p:cBhvr>
                                        <p:cTn id="188" dur="500" fill="hold"/>
                                        <p:tgtEl>
                                          <p:spTgt spid="88"/>
                                        </p:tgtEl>
                                        <p:attrNameLst>
                                          <p:attrName>ppt_w</p:attrName>
                                        </p:attrNameLst>
                                      </p:cBhvr>
                                      <p:tavLst>
                                        <p:tav tm="0">
                                          <p:val>
                                            <p:fltVal val="0"/>
                                          </p:val>
                                        </p:tav>
                                        <p:tav tm="100000">
                                          <p:val>
                                            <p:strVal val="#ppt_w"/>
                                          </p:val>
                                        </p:tav>
                                      </p:tavLst>
                                    </p:anim>
                                    <p:anim calcmode="lin" valueType="num">
                                      <p:cBhvr>
                                        <p:cTn id="189" dur="500" fill="hold"/>
                                        <p:tgtEl>
                                          <p:spTgt spid="88"/>
                                        </p:tgtEl>
                                        <p:attrNameLst>
                                          <p:attrName>ppt_h</p:attrName>
                                        </p:attrNameLst>
                                      </p:cBhvr>
                                      <p:tavLst>
                                        <p:tav tm="0">
                                          <p:val>
                                            <p:strVal val="#ppt_h"/>
                                          </p:val>
                                        </p:tav>
                                        <p:tav tm="100000">
                                          <p:val>
                                            <p:strVal val="#ppt_h"/>
                                          </p:val>
                                        </p:tav>
                                      </p:tavLst>
                                    </p:anim>
                                  </p:childTnLst>
                                </p:cTn>
                              </p:par>
                              <p:par>
                                <p:cTn id="190" presetID="17" presetClass="entr" presetSubtype="8" fill="hold" nodeType="withEffect">
                                  <p:stCondLst>
                                    <p:cond delay="0"/>
                                  </p:stCondLst>
                                  <p:childTnLst>
                                    <p:set>
                                      <p:cBhvr>
                                        <p:cTn id="191" dur="1" fill="hold">
                                          <p:stCondLst>
                                            <p:cond delay="0"/>
                                          </p:stCondLst>
                                        </p:cTn>
                                        <p:tgtEl>
                                          <p:spTgt spid="90"/>
                                        </p:tgtEl>
                                        <p:attrNameLst>
                                          <p:attrName>style.visibility</p:attrName>
                                        </p:attrNameLst>
                                      </p:cBhvr>
                                      <p:to>
                                        <p:strVal val="visible"/>
                                      </p:to>
                                    </p:set>
                                    <p:anim calcmode="lin" valueType="num">
                                      <p:cBhvr>
                                        <p:cTn id="192" dur="500" fill="hold"/>
                                        <p:tgtEl>
                                          <p:spTgt spid="90"/>
                                        </p:tgtEl>
                                        <p:attrNameLst>
                                          <p:attrName>ppt_x</p:attrName>
                                        </p:attrNameLst>
                                      </p:cBhvr>
                                      <p:tavLst>
                                        <p:tav tm="0">
                                          <p:val>
                                            <p:strVal val="#ppt_x-#ppt_w/2"/>
                                          </p:val>
                                        </p:tav>
                                        <p:tav tm="100000">
                                          <p:val>
                                            <p:strVal val="#ppt_x"/>
                                          </p:val>
                                        </p:tav>
                                      </p:tavLst>
                                    </p:anim>
                                    <p:anim calcmode="lin" valueType="num">
                                      <p:cBhvr>
                                        <p:cTn id="193" dur="500" fill="hold"/>
                                        <p:tgtEl>
                                          <p:spTgt spid="90"/>
                                        </p:tgtEl>
                                        <p:attrNameLst>
                                          <p:attrName>ppt_y</p:attrName>
                                        </p:attrNameLst>
                                      </p:cBhvr>
                                      <p:tavLst>
                                        <p:tav tm="0">
                                          <p:val>
                                            <p:strVal val="#ppt_y"/>
                                          </p:val>
                                        </p:tav>
                                        <p:tav tm="100000">
                                          <p:val>
                                            <p:strVal val="#ppt_y"/>
                                          </p:val>
                                        </p:tav>
                                      </p:tavLst>
                                    </p:anim>
                                    <p:anim calcmode="lin" valueType="num">
                                      <p:cBhvr>
                                        <p:cTn id="194" dur="500" fill="hold"/>
                                        <p:tgtEl>
                                          <p:spTgt spid="90"/>
                                        </p:tgtEl>
                                        <p:attrNameLst>
                                          <p:attrName>ppt_w</p:attrName>
                                        </p:attrNameLst>
                                      </p:cBhvr>
                                      <p:tavLst>
                                        <p:tav tm="0">
                                          <p:val>
                                            <p:fltVal val="0"/>
                                          </p:val>
                                        </p:tav>
                                        <p:tav tm="100000">
                                          <p:val>
                                            <p:strVal val="#ppt_w"/>
                                          </p:val>
                                        </p:tav>
                                      </p:tavLst>
                                    </p:anim>
                                    <p:anim calcmode="lin" valueType="num">
                                      <p:cBhvr>
                                        <p:cTn id="195" dur="500" fill="hold"/>
                                        <p:tgtEl>
                                          <p:spTgt spid="90"/>
                                        </p:tgtEl>
                                        <p:attrNameLst>
                                          <p:attrName>ppt_h</p:attrName>
                                        </p:attrNameLst>
                                      </p:cBhvr>
                                      <p:tavLst>
                                        <p:tav tm="0">
                                          <p:val>
                                            <p:strVal val="#ppt_h"/>
                                          </p:val>
                                        </p:tav>
                                        <p:tav tm="100000">
                                          <p:val>
                                            <p:strVal val="#ppt_h"/>
                                          </p:val>
                                        </p:tav>
                                      </p:tavLst>
                                    </p:anim>
                                  </p:childTnLst>
                                </p:cTn>
                              </p:par>
                              <p:par>
                                <p:cTn id="196" presetID="17" presetClass="entr" presetSubtype="2" fill="hold" nodeType="withEffect">
                                  <p:stCondLst>
                                    <p:cond delay="0"/>
                                  </p:stCondLst>
                                  <p:childTnLst>
                                    <p:set>
                                      <p:cBhvr>
                                        <p:cTn id="197" dur="1" fill="hold">
                                          <p:stCondLst>
                                            <p:cond delay="0"/>
                                          </p:stCondLst>
                                        </p:cTn>
                                        <p:tgtEl>
                                          <p:spTgt spid="93"/>
                                        </p:tgtEl>
                                        <p:attrNameLst>
                                          <p:attrName>style.visibility</p:attrName>
                                        </p:attrNameLst>
                                      </p:cBhvr>
                                      <p:to>
                                        <p:strVal val="visible"/>
                                      </p:to>
                                    </p:set>
                                    <p:anim calcmode="lin" valueType="num">
                                      <p:cBhvr>
                                        <p:cTn id="198" dur="500" fill="hold"/>
                                        <p:tgtEl>
                                          <p:spTgt spid="93"/>
                                        </p:tgtEl>
                                        <p:attrNameLst>
                                          <p:attrName>ppt_x</p:attrName>
                                        </p:attrNameLst>
                                      </p:cBhvr>
                                      <p:tavLst>
                                        <p:tav tm="0">
                                          <p:val>
                                            <p:strVal val="#ppt_x+#ppt_w/2"/>
                                          </p:val>
                                        </p:tav>
                                        <p:tav tm="100000">
                                          <p:val>
                                            <p:strVal val="#ppt_x"/>
                                          </p:val>
                                        </p:tav>
                                      </p:tavLst>
                                    </p:anim>
                                    <p:anim calcmode="lin" valueType="num">
                                      <p:cBhvr>
                                        <p:cTn id="199" dur="500" fill="hold"/>
                                        <p:tgtEl>
                                          <p:spTgt spid="93"/>
                                        </p:tgtEl>
                                        <p:attrNameLst>
                                          <p:attrName>ppt_y</p:attrName>
                                        </p:attrNameLst>
                                      </p:cBhvr>
                                      <p:tavLst>
                                        <p:tav tm="0">
                                          <p:val>
                                            <p:strVal val="#ppt_y"/>
                                          </p:val>
                                        </p:tav>
                                        <p:tav tm="100000">
                                          <p:val>
                                            <p:strVal val="#ppt_y"/>
                                          </p:val>
                                        </p:tav>
                                      </p:tavLst>
                                    </p:anim>
                                    <p:anim calcmode="lin" valueType="num">
                                      <p:cBhvr>
                                        <p:cTn id="200" dur="500" fill="hold"/>
                                        <p:tgtEl>
                                          <p:spTgt spid="93"/>
                                        </p:tgtEl>
                                        <p:attrNameLst>
                                          <p:attrName>ppt_w</p:attrName>
                                        </p:attrNameLst>
                                      </p:cBhvr>
                                      <p:tavLst>
                                        <p:tav tm="0">
                                          <p:val>
                                            <p:fltVal val="0"/>
                                          </p:val>
                                        </p:tav>
                                        <p:tav tm="100000">
                                          <p:val>
                                            <p:strVal val="#ppt_w"/>
                                          </p:val>
                                        </p:tav>
                                      </p:tavLst>
                                    </p:anim>
                                    <p:anim calcmode="lin" valueType="num">
                                      <p:cBhvr>
                                        <p:cTn id="201" dur="500" fill="hold"/>
                                        <p:tgtEl>
                                          <p:spTgt spid="93"/>
                                        </p:tgtEl>
                                        <p:attrNameLst>
                                          <p:attrName>ppt_h</p:attrName>
                                        </p:attrNameLst>
                                      </p:cBhvr>
                                      <p:tavLst>
                                        <p:tav tm="0">
                                          <p:val>
                                            <p:strVal val="#ppt_h"/>
                                          </p:val>
                                        </p:tav>
                                        <p:tav tm="100000">
                                          <p:val>
                                            <p:strVal val="#ppt_h"/>
                                          </p:val>
                                        </p:tav>
                                      </p:tavLst>
                                    </p:anim>
                                  </p:childTnLst>
                                </p:cTn>
                              </p:par>
                              <p:par>
                                <p:cTn id="202" presetID="17" presetClass="entr" presetSubtype="2" fill="hold" nodeType="withEffect">
                                  <p:stCondLst>
                                    <p:cond delay="0"/>
                                  </p:stCondLst>
                                  <p:childTnLst>
                                    <p:set>
                                      <p:cBhvr>
                                        <p:cTn id="203" dur="1" fill="hold">
                                          <p:stCondLst>
                                            <p:cond delay="0"/>
                                          </p:stCondLst>
                                        </p:cTn>
                                        <p:tgtEl>
                                          <p:spTgt spid="95"/>
                                        </p:tgtEl>
                                        <p:attrNameLst>
                                          <p:attrName>style.visibility</p:attrName>
                                        </p:attrNameLst>
                                      </p:cBhvr>
                                      <p:to>
                                        <p:strVal val="visible"/>
                                      </p:to>
                                    </p:set>
                                    <p:anim calcmode="lin" valueType="num">
                                      <p:cBhvr>
                                        <p:cTn id="204" dur="500" fill="hold"/>
                                        <p:tgtEl>
                                          <p:spTgt spid="95"/>
                                        </p:tgtEl>
                                        <p:attrNameLst>
                                          <p:attrName>ppt_x</p:attrName>
                                        </p:attrNameLst>
                                      </p:cBhvr>
                                      <p:tavLst>
                                        <p:tav tm="0">
                                          <p:val>
                                            <p:strVal val="#ppt_x+#ppt_w/2"/>
                                          </p:val>
                                        </p:tav>
                                        <p:tav tm="100000">
                                          <p:val>
                                            <p:strVal val="#ppt_x"/>
                                          </p:val>
                                        </p:tav>
                                      </p:tavLst>
                                    </p:anim>
                                    <p:anim calcmode="lin" valueType="num">
                                      <p:cBhvr>
                                        <p:cTn id="205" dur="500" fill="hold"/>
                                        <p:tgtEl>
                                          <p:spTgt spid="95"/>
                                        </p:tgtEl>
                                        <p:attrNameLst>
                                          <p:attrName>ppt_y</p:attrName>
                                        </p:attrNameLst>
                                      </p:cBhvr>
                                      <p:tavLst>
                                        <p:tav tm="0">
                                          <p:val>
                                            <p:strVal val="#ppt_y"/>
                                          </p:val>
                                        </p:tav>
                                        <p:tav tm="100000">
                                          <p:val>
                                            <p:strVal val="#ppt_y"/>
                                          </p:val>
                                        </p:tav>
                                      </p:tavLst>
                                    </p:anim>
                                    <p:anim calcmode="lin" valueType="num">
                                      <p:cBhvr>
                                        <p:cTn id="206" dur="500" fill="hold"/>
                                        <p:tgtEl>
                                          <p:spTgt spid="95"/>
                                        </p:tgtEl>
                                        <p:attrNameLst>
                                          <p:attrName>ppt_w</p:attrName>
                                        </p:attrNameLst>
                                      </p:cBhvr>
                                      <p:tavLst>
                                        <p:tav tm="0">
                                          <p:val>
                                            <p:fltVal val="0"/>
                                          </p:val>
                                        </p:tav>
                                        <p:tav tm="100000">
                                          <p:val>
                                            <p:strVal val="#ppt_w"/>
                                          </p:val>
                                        </p:tav>
                                      </p:tavLst>
                                    </p:anim>
                                    <p:anim calcmode="lin" valueType="num">
                                      <p:cBhvr>
                                        <p:cTn id="207" dur="500" fill="hold"/>
                                        <p:tgtEl>
                                          <p:spTgt spid="95"/>
                                        </p:tgtEl>
                                        <p:attrNameLst>
                                          <p:attrName>ppt_h</p:attrName>
                                        </p:attrNameLst>
                                      </p:cBhvr>
                                      <p:tavLst>
                                        <p:tav tm="0">
                                          <p:val>
                                            <p:strVal val="#ppt_h"/>
                                          </p:val>
                                        </p:tav>
                                        <p:tav tm="100000">
                                          <p:val>
                                            <p:strVal val="#ppt_h"/>
                                          </p:val>
                                        </p:tav>
                                      </p:tavLst>
                                    </p:anim>
                                  </p:childTnLst>
                                </p:cTn>
                              </p:par>
                              <p:par>
                                <p:cTn id="208" presetID="17" presetClass="entr" presetSubtype="2" fill="hold" nodeType="withEffect">
                                  <p:stCondLst>
                                    <p:cond delay="0"/>
                                  </p:stCondLst>
                                  <p:childTnLst>
                                    <p:set>
                                      <p:cBhvr>
                                        <p:cTn id="209" dur="1" fill="hold">
                                          <p:stCondLst>
                                            <p:cond delay="0"/>
                                          </p:stCondLst>
                                        </p:cTn>
                                        <p:tgtEl>
                                          <p:spTgt spid="97"/>
                                        </p:tgtEl>
                                        <p:attrNameLst>
                                          <p:attrName>style.visibility</p:attrName>
                                        </p:attrNameLst>
                                      </p:cBhvr>
                                      <p:to>
                                        <p:strVal val="visible"/>
                                      </p:to>
                                    </p:set>
                                    <p:anim calcmode="lin" valueType="num">
                                      <p:cBhvr>
                                        <p:cTn id="210" dur="500" fill="hold"/>
                                        <p:tgtEl>
                                          <p:spTgt spid="97"/>
                                        </p:tgtEl>
                                        <p:attrNameLst>
                                          <p:attrName>ppt_x</p:attrName>
                                        </p:attrNameLst>
                                      </p:cBhvr>
                                      <p:tavLst>
                                        <p:tav tm="0">
                                          <p:val>
                                            <p:strVal val="#ppt_x+#ppt_w/2"/>
                                          </p:val>
                                        </p:tav>
                                        <p:tav tm="100000">
                                          <p:val>
                                            <p:strVal val="#ppt_x"/>
                                          </p:val>
                                        </p:tav>
                                      </p:tavLst>
                                    </p:anim>
                                    <p:anim calcmode="lin" valueType="num">
                                      <p:cBhvr>
                                        <p:cTn id="211" dur="500" fill="hold"/>
                                        <p:tgtEl>
                                          <p:spTgt spid="97"/>
                                        </p:tgtEl>
                                        <p:attrNameLst>
                                          <p:attrName>ppt_y</p:attrName>
                                        </p:attrNameLst>
                                      </p:cBhvr>
                                      <p:tavLst>
                                        <p:tav tm="0">
                                          <p:val>
                                            <p:strVal val="#ppt_y"/>
                                          </p:val>
                                        </p:tav>
                                        <p:tav tm="100000">
                                          <p:val>
                                            <p:strVal val="#ppt_y"/>
                                          </p:val>
                                        </p:tav>
                                      </p:tavLst>
                                    </p:anim>
                                    <p:anim calcmode="lin" valueType="num">
                                      <p:cBhvr>
                                        <p:cTn id="212" dur="500" fill="hold"/>
                                        <p:tgtEl>
                                          <p:spTgt spid="97"/>
                                        </p:tgtEl>
                                        <p:attrNameLst>
                                          <p:attrName>ppt_w</p:attrName>
                                        </p:attrNameLst>
                                      </p:cBhvr>
                                      <p:tavLst>
                                        <p:tav tm="0">
                                          <p:val>
                                            <p:fltVal val="0"/>
                                          </p:val>
                                        </p:tav>
                                        <p:tav tm="100000">
                                          <p:val>
                                            <p:strVal val="#ppt_w"/>
                                          </p:val>
                                        </p:tav>
                                      </p:tavLst>
                                    </p:anim>
                                    <p:anim calcmode="lin" valueType="num">
                                      <p:cBhvr>
                                        <p:cTn id="213" dur="500" fill="hold"/>
                                        <p:tgtEl>
                                          <p:spTgt spid="97"/>
                                        </p:tgtEl>
                                        <p:attrNameLst>
                                          <p:attrName>ppt_h</p:attrName>
                                        </p:attrNameLst>
                                      </p:cBhvr>
                                      <p:tavLst>
                                        <p:tav tm="0">
                                          <p:val>
                                            <p:strVal val="#ppt_h"/>
                                          </p:val>
                                        </p:tav>
                                        <p:tav tm="100000">
                                          <p:val>
                                            <p:strVal val="#ppt_h"/>
                                          </p:val>
                                        </p:tav>
                                      </p:tavLst>
                                    </p:anim>
                                  </p:childTnLst>
                                </p:cTn>
                              </p:par>
                              <p:par>
                                <p:cTn id="214" presetID="10" presetClass="entr" presetSubtype="0" fill="hold" nodeType="withEffect">
                                  <p:stCondLst>
                                    <p:cond delay="0"/>
                                  </p:stCondLst>
                                  <p:childTnLst>
                                    <p:set>
                                      <p:cBhvr>
                                        <p:cTn id="215" dur="1" fill="hold">
                                          <p:stCondLst>
                                            <p:cond delay="0"/>
                                          </p:stCondLst>
                                        </p:cTn>
                                        <p:tgtEl>
                                          <p:spTgt spid="34"/>
                                        </p:tgtEl>
                                        <p:attrNameLst>
                                          <p:attrName>style.visibility</p:attrName>
                                        </p:attrNameLst>
                                      </p:cBhvr>
                                      <p:to>
                                        <p:strVal val="visible"/>
                                      </p:to>
                                    </p:set>
                                    <p:animEffect transition="in" filter="fade">
                                      <p:cBhvr>
                                        <p:cTn id="216" dur="1000"/>
                                        <p:tgtEl>
                                          <p:spTgt spid="34"/>
                                        </p:tgtEl>
                                      </p:cBhvr>
                                    </p:animEffect>
                                  </p:childTnLst>
                                </p:cTn>
                              </p:par>
                              <p:par>
                                <p:cTn id="217" presetID="10" presetClass="entr" presetSubtype="0" fill="hold" nodeType="withEffect">
                                  <p:stCondLst>
                                    <p:cond delay="0"/>
                                  </p:stCondLst>
                                  <p:childTnLst>
                                    <p:set>
                                      <p:cBhvr>
                                        <p:cTn id="218" dur="1" fill="hold">
                                          <p:stCondLst>
                                            <p:cond delay="0"/>
                                          </p:stCondLst>
                                        </p:cTn>
                                        <p:tgtEl>
                                          <p:spTgt spid="35"/>
                                        </p:tgtEl>
                                        <p:attrNameLst>
                                          <p:attrName>style.visibility</p:attrName>
                                        </p:attrNameLst>
                                      </p:cBhvr>
                                      <p:to>
                                        <p:strVal val="visible"/>
                                      </p:to>
                                    </p:set>
                                    <p:animEffect transition="in" filter="fade">
                                      <p:cBhvr>
                                        <p:cTn id="219" dur="1000"/>
                                        <p:tgtEl>
                                          <p:spTgt spid="35"/>
                                        </p:tgtEl>
                                      </p:cBhvr>
                                    </p:animEffect>
                                  </p:childTnLst>
                                </p:cTn>
                              </p:par>
                              <p:par>
                                <p:cTn id="220" presetID="10" presetClass="entr" presetSubtype="0" fill="hold" nodeType="withEffect">
                                  <p:stCondLst>
                                    <p:cond delay="0"/>
                                  </p:stCondLst>
                                  <p:childTnLst>
                                    <p:set>
                                      <p:cBhvr>
                                        <p:cTn id="221" dur="1" fill="hold">
                                          <p:stCondLst>
                                            <p:cond delay="0"/>
                                          </p:stCondLst>
                                        </p:cTn>
                                        <p:tgtEl>
                                          <p:spTgt spid="36"/>
                                        </p:tgtEl>
                                        <p:attrNameLst>
                                          <p:attrName>style.visibility</p:attrName>
                                        </p:attrNameLst>
                                      </p:cBhvr>
                                      <p:to>
                                        <p:strVal val="visible"/>
                                      </p:to>
                                    </p:set>
                                    <p:animEffect transition="in" filter="fade">
                                      <p:cBhvr>
                                        <p:cTn id="222" dur="1000"/>
                                        <p:tgtEl>
                                          <p:spTgt spid="36"/>
                                        </p:tgtEl>
                                      </p:cBhvr>
                                    </p:animEffect>
                                  </p:childTnLst>
                                </p:cTn>
                              </p:par>
                            </p:childTnLst>
                          </p:cTn>
                        </p:par>
                        <p:par>
                          <p:cTn id="223" fill="hold">
                            <p:stCondLst>
                              <p:cond delay="8800"/>
                            </p:stCondLst>
                            <p:childTnLst>
                              <p:par>
                                <p:cTn id="224" presetID="10" presetClass="entr" presetSubtype="0" fill="hold" grpId="0" nodeType="afterEffect">
                                  <p:stCondLst>
                                    <p:cond delay="0"/>
                                  </p:stCondLst>
                                  <p:childTnLst>
                                    <p:set>
                                      <p:cBhvr>
                                        <p:cTn id="225" dur="1" fill="hold">
                                          <p:stCondLst>
                                            <p:cond delay="0"/>
                                          </p:stCondLst>
                                        </p:cTn>
                                        <p:tgtEl>
                                          <p:spTgt spid="113"/>
                                        </p:tgtEl>
                                        <p:attrNameLst>
                                          <p:attrName>style.visibility</p:attrName>
                                        </p:attrNameLst>
                                      </p:cBhvr>
                                      <p:to>
                                        <p:strVal val="visible"/>
                                      </p:to>
                                    </p:set>
                                    <p:animEffect transition="in" filter="fade">
                                      <p:cBhvr>
                                        <p:cTn id="226" dur="1000"/>
                                        <p:tgtEl>
                                          <p:spTgt spid="113"/>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117"/>
                                        </p:tgtEl>
                                        <p:attrNameLst>
                                          <p:attrName>style.visibility</p:attrName>
                                        </p:attrNameLst>
                                      </p:cBhvr>
                                      <p:to>
                                        <p:strVal val="visible"/>
                                      </p:to>
                                    </p:set>
                                    <p:animEffect transition="in" filter="fade">
                                      <p:cBhvr>
                                        <p:cTn id="229" dur="1000"/>
                                        <p:tgtEl>
                                          <p:spTgt spid="117"/>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119"/>
                                        </p:tgtEl>
                                        <p:attrNameLst>
                                          <p:attrName>style.visibility</p:attrName>
                                        </p:attrNameLst>
                                      </p:cBhvr>
                                      <p:to>
                                        <p:strVal val="visible"/>
                                      </p:to>
                                    </p:set>
                                    <p:animEffect transition="in" filter="fade">
                                      <p:cBhvr>
                                        <p:cTn id="232" dur="1000"/>
                                        <p:tgtEl>
                                          <p:spTgt spid="119"/>
                                        </p:tgtEl>
                                      </p:cBhvr>
                                    </p:animEffect>
                                  </p:childTnLst>
                                </p:cTn>
                              </p:par>
                            </p:childTnLst>
                          </p:cTn>
                        </p:par>
                        <p:par>
                          <p:cTn id="233" fill="hold">
                            <p:stCondLst>
                              <p:cond delay="9800"/>
                            </p:stCondLst>
                            <p:childTnLst>
                              <p:par>
                                <p:cTn id="234" presetID="10" presetClass="entr" presetSubtype="0" fill="hold" nodeType="afterEffect">
                                  <p:stCondLst>
                                    <p:cond delay="0"/>
                                  </p:stCondLst>
                                  <p:childTnLst>
                                    <p:set>
                                      <p:cBhvr>
                                        <p:cTn id="235" dur="1" fill="hold">
                                          <p:stCondLst>
                                            <p:cond delay="0"/>
                                          </p:stCondLst>
                                        </p:cTn>
                                        <p:tgtEl>
                                          <p:spTgt spid="12"/>
                                        </p:tgtEl>
                                        <p:attrNameLst>
                                          <p:attrName>style.visibility</p:attrName>
                                        </p:attrNameLst>
                                      </p:cBhvr>
                                      <p:to>
                                        <p:strVal val="visible"/>
                                      </p:to>
                                    </p:set>
                                    <p:animEffect transition="in" filter="fade">
                                      <p:cBhvr>
                                        <p:cTn id="236" dur="1000"/>
                                        <p:tgtEl>
                                          <p:spTgt spid="12"/>
                                        </p:tgtEl>
                                      </p:cBhvr>
                                    </p:animEffect>
                                  </p:childTnLst>
                                </p:cTn>
                              </p:par>
                              <p:par>
                                <p:cTn id="237" presetID="10" presetClass="entr" presetSubtype="0" fill="hold" nodeType="withEffect">
                                  <p:stCondLst>
                                    <p:cond delay="0"/>
                                  </p:stCondLst>
                                  <p:childTnLst>
                                    <p:set>
                                      <p:cBhvr>
                                        <p:cTn id="238" dur="1" fill="hold">
                                          <p:stCondLst>
                                            <p:cond delay="0"/>
                                          </p:stCondLst>
                                        </p:cTn>
                                        <p:tgtEl>
                                          <p:spTgt spid="115"/>
                                        </p:tgtEl>
                                        <p:attrNameLst>
                                          <p:attrName>style.visibility</p:attrName>
                                        </p:attrNameLst>
                                      </p:cBhvr>
                                      <p:to>
                                        <p:strVal val="visible"/>
                                      </p:to>
                                    </p:set>
                                    <p:animEffect transition="in" filter="fade">
                                      <p:cBhvr>
                                        <p:cTn id="239" dur="1000"/>
                                        <p:tgtEl>
                                          <p:spTgt spid="115"/>
                                        </p:tgtEl>
                                      </p:cBhvr>
                                    </p:animEffect>
                                  </p:childTnLst>
                                </p:cTn>
                              </p:par>
                              <p:par>
                                <p:cTn id="240" presetID="10" presetClass="entr" presetSubtype="0" fill="hold" nodeType="withEffect">
                                  <p:stCondLst>
                                    <p:cond delay="0"/>
                                  </p:stCondLst>
                                  <p:childTnLst>
                                    <p:set>
                                      <p:cBhvr>
                                        <p:cTn id="241" dur="1" fill="hold">
                                          <p:stCondLst>
                                            <p:cond delay="0"/>
                                          </p:stCondLst>
                                        </p:cTn>
                                        <p:tgtEl>
                                          <p:spTgt spid="116"/>
                                        </p:tgtEl>
                                        <p:attrNameLst>
                                          <p:attrName>style.visibility</p:attrName>
                                        </p:attrNameLst>
                                      </p:cBhvr>
                                      <p:to>
                                        <p:strVal val="visible"/>
                                      </p:to>
                                    </p:set>
                                    <p:animEffect transition="in" filter="fade">
                                      <p:cBhvr>
                                        <p:cTn id="242" dur="1000"/>
                                        <p:tgtEl>
                                          <p:spTgt spid="116"/>
                                        </p:tgtEl>
                                      </p:cBhvr>
                                    </p:animEffect>
                                  </p:childTnLst>
                                </p:cTn>
                              </p:par>
                            </p:childTnLst>
                          </p:cTn>
                        </p:par>
                        <p:par>
                          <p:cTn id="243" fill="hold">
                            <p:stCondLst>
                              <p:cond delay="10800"/>
                            </p:stCondLst>
                            <p:childTnLst>
                              <p:par>
                                <p:cTn id="244" presetID="10" presetClass="entr" presetSubtype="0" fill="hold" grpId="0" nodeType="afterEffect">
                                  <p:stCondLst>
                                    <p:cond delay="0"/>
                                  </p:stCondLst>
                                  <p:childTnLst>
                                    <p:set>
                                      <p:cBhvr>
                                        <p:cTn id="245" dur="1" fill="hold">
                                          <p:stCondLst>
                                            <p:cond delay="0"/>
                                          </p:stCondLst>
                                        </p:cTn>
                                        <p:tgtEl>
                                          <p:spTgt spid="114"/>
                                        </p:tgtEl>
                                        <p:attrNameLst>
                                          <p:attrName>style.visibility</p:attrName>
                                        </p:attrNameLst>
                                      </p:cBhvr>
                                      <p:to>
                                        <p:strVal val="visible"/>
                                      </p:to>
                                    </p:set>
                                    <p:animEffect transition="in" filter="fade">
                                      <p:cBhvr>
                                        <p:cTn id="246" dur="1000"/>
                                        <p:tgtEl>
                                          <p:spTgt spid="114"/>
                                        </p:tgtEl>
                                      </p:cBhvr>
                                    </p:animEffect>
                                  </p:childTnLst>
                                </p:cTn>
                              </p:par>
                              <p:par>
                                <p:cTn id="247" presetID="10" presetClass="entr" presetSubtype="0" fill="hold" grpId="0" nodeType="withEffect">
                                  <p:stCondLst>
                                    <p:cond delay="0"/>
                                  </p:stCondLst>
                                  <p:childTnLst>
                                    <p:set>
                                      <p:cBhvr>
                                        <p:cTn id="248" dur="1" fill="hold">
                                          <p:stCondLst>
                                            <p:cond delay="0"/>
                                          </p:stCondLst>
                                        </p:cTn>
                                        <p:tgtEl>
                                          <p:spTgt spid="118"/>
                                        </p:tgtEl>
                                        <p:attrNameLst>
                                          <p:attrName>style.visibility</p:attrName>
                                        </p:attrNameLst>
                                      </p:cBhvr>
                                      <p:to>
                                        <p:strVal val="visible"/>
                                      </p:to>
                                    </p:set>
                                    <p:animEffect transition="in" filter="fade">
                                      <p:cBhvr>
                                        <p:cTn id="249" dur="1000"/>
                                        <p:tgtEl>
                                          <p:spTgt spid="118"/>
                                        </p:tgtEl>
                                      </p:cBhvr>
                                    </p:animEffect>
                                  </p:childTnLst>
                                </p:cTn>
                              </p:par>
                              <p:par>
                                <p:cTn id="250" presetID="10" presetClass="entr" presetSubtype="0" fill="hold" grpId="0" nodeType="withEffect">
                                  <p:stCondLst>
                                    <p:cond delay="0"/>
                                  </p:stCondLst>
                                  <p:childTnLst>
                                    <p:set>
                                      <p:cBhvr>
                                        <p:cTn id="251" dur="1" fill="hold">
                                          <p:stCondLst>
                                            <p:cond delay="0"/>
                                          </p:stCondLst>
                                        </p:cTn>
                                        <p:tgtEl>
                                          <p:spTgt spid="120"/>
                                        </p:tgtEl>
                                        <p:attrNameLst>
                                          <p:attrName>style.visibility</p:attrName>
                                        </p:attrNameLst>
                                      </p:cBhvr>
                                      <p:to>
                                        <p:strVal val="visible"/>
                                      </p:to>
                                    </p:set>
                                    <p:animEffect transition="in" filter="fade">
                                      <p:cBhvr>
                                        <p:cTn id="252" dur="1000"/>
                                        <p:tgtEl>
                                          <p:spTgt spid="120"/>
                                        </p:tgtEl>
                                      </p:cBhvr>
                                    </p:animEffect>
                                  </p:childTnLst>
                                </p:cTn>
                              </p:par>
                              <p:par>
                                <p:cTn id="253" presetID="10" presetClass="entr" presetSubtype="0" fill="hold" nodeType="withEffect">
                                  <p:stCondLst>
                                    <p:cond delay="0"/>
                                  </p:stCondLst>
                                  <p:childTnLst>
                                    <p:set>
                                      <p:cBhvr>
                                        <p:cTn id="254" dur="1" fill="hold">
                                          <p:stCondLst>
                                            <p:cond delay="0"/>
                                          </p:stCondLst>
                                        </p:cTn>
                                        <p:tgtEl>
                                          <p:spTgt spid="56"/>
                                        </p:tgtEl>
                                        <p:attrNameLst>
                                          <p:attrName>style.visibility</p:attrName>
                                        </p:attrNameLst>
                                      </p:cBhvr>
                                      <p:to>
                                        <p:strVal val="visible"/>
                                      </p:to>
                                    </p:set>
                                    <p:animEffect transition="in" filter="fade">
                                      <p:cBhvr>
                                        <p:cTn id="255" dur="1000"/>
                                        <p:tgtEl>
                                          <p:spTgt spid="56"/>
                                        </p:tgtEl>
                                      </p:cBhvr>
                                    </p:animEffect>
                                  </p:childTnLst>
                                </p:cTn>
                              </p:par>
                              <p:par>
                                <p:cTn id="256" presetID="10" presetClass="entr" presetSubtype="0" fill="hold" nodeType="withEffect">
                                  <p:stCondLst>
                                    <p:cond delay="0"/>
                                  </p:stCondLst>
                                  <p:childTnLst>
                                    <p:set>
                                      <p:cBhvr>
                                        <p:cTn id="257" dur="1" fill="hold">
                                          <p:stCondLst>
                                            <p:cond delay="0"/>
                                          </p:stCondLst>
                                        </p:cTn>
                                        <p:tgtEl>
                                          <p:spTgt spid="49"/>
                                        </p:tgtEl>
                                        <p:attrNameLst>
                                          <p:attrName>style.visibility</p:attrName>
                                        </p:attrNameLst>
                                      </p:cBhvr>
                                      <p:to>
                                        <p:strVal val="visible"/>
                                      </p:to>
                                    </p:set>
                                    <p:animEffect transition="in" filter="fade">
                                      <p:cBhvr>
                                        <p:cTn id="258" dur="1000"/>
                                        <p:tgtEl>
                                          <p:spTgt spid="49"/>
                                        </p:tgtEl>
                                      </p:cBhvr>
                                    </p:animEffect>
                                  </p:childTnLst>
                                </p:cTn>
                              </p:par>
                              <p:par>
                                <p:cTn id="259" presetID="10" presetClass="entr" presetSubtype="0" fill="hold" nodeType="withEffect">
                                  <p:stCondLst>
                                    <p:cond delay="0"/>
                                  </p:stCondLst>
                                  <p:childTnLst>
                                    <p:set>
                                      <p:cBhvr>
                                        <p:cTn id="260" dur="1" fill="hold">
                                          <p:stCondLst>
                                            <p:cond delay="0"/>
                                          </p:stCondLst>
                                        </p:cTn>
                                        <p:tgtEl>
                                          <p:spTgt spid="51"/>
                                        </p:tgtEl>
                                        <p:attrNameLst>
                                          <p:attrName>style.visibility</p:attrName>
                                        </p:attrNameLst>
                                      </p:cBhvr>
                                      <p:to>
                                        <p:strVal val="visible"/>
                                      </p:to>
                                    </p:set>
                                    <p:animEffect transition="in" filter="fade">
                                      <p:cBhvr>
                                        <p:cTn id="261" dur="1000"/>
                                        <p:tgtEl>
                                          <p:spTgt spid="51"/>
                                        </p:tgtEl>
                                      </p:cBhvr>
                                    </p:animEffect>
                                  </p:childTnLst>
                                </p:cTn>
                              </p:par>
                            </p:childTnLst>
                          </p:cTn>
                        </p:par>
                        <p:par>
                          <p:cTn id="262" fill="hold">
                            <p:stCondLst>
                              <p:cond delay="11800"/>
                            </p:stCondLst>
                            <p:childTnLst>
                              <p:par>
                                <p:cTn id="263" presetID="10" presetClass="entr" presetSubtype="0" fill="hold" nodeType="afterEffect">
                                  <p:stCondLst>
                                    <p:cond delay="0"/>
                                  </p:stCondLst>
                                  <p:childTnLst>
                                    <p:set>
                                      <p:cBhvr>
                                        <p:cTn id="264" dur="1" fill="hold">
                                          <p:stCondLst>
                                            <p:cond delay="0"/>
                                          </p:stCondLst>
                                        </p:cTn>
                                        <p:tgtEl>
                                          <p:spTgt spid="22"/>
                                        </p:tgtEl>
                                        <p:attrNameLst>
                                          <p:attrName>style.visibility</p:attrName>
                                        </p:attrNameLst>
                                      </p:cBhvr>
                                      <p:to>
                                        <p:strVal val="visible"/>
                                      </p:to>
                                    </p:set>
                                    <p:animEffect transition="in" filter="fade">
                                      <p:cBhvr>
                                        <p:cTn id="265" dur="1000"/>
                                        <p:tgtEl>
                                          <p:spTgt spid="22"/>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160"/>
                                        </p:tgtEl>
                                        <p:attrNameLst>
                                          <p:attrName>style.visibility</p:attrName>
                                        </p:attrNameLst>
                                      </p:cBhvr>
                                      <p:to>
                                        <p:strVal val="visible"/>
                                      </p:to>
                                    </p:set>
                                    <p:animEffect transition="in" filter="fade">
                                      <p:cBhvr>
                                        <p:cTn id="268" dur="1000"/>
                                        <p:tgtEl>
                                          <p:spTgt spid="160"/>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143"/>
                                        </p:tgtEl>
                                        <p:attrNameLst>
                                          <p:attrName>style.visibility</p:attrName>
                                        </p:attrNameLst>
                                      </p:cBhvr>
                                      <p:to>
                                        <p:strVal val="visible"/>
                                      </p:to>
                                    </p:set>
                                    <p:animEffect transition="in" filter="fade">
                                      <p:cBhvr>
                                        <p:cTn id="271" dur="1000"/>
                                        <p:tgtEl>
                                          <p:spTgt spid="143"/>
                                        </p:tgtEl>
                                      </p:cBhvr>
                                    </p:animEffect>
                                  </p:childTnLst>
                                </p:cTn>
                              </p:par>
                            </p:childTnLst>
                          </p:cTn>
                        </p:par>
                        <p:par>
                          <p:cTn id="272" fill="hold">
                            <p:stCondLst>
                              <p:cond delay="12800"/>
                            </p:stCondLst>
                            <p:childTnLst>
                              <p:par>
                                <p:cTn id="273" presetID="10" presetClass="entr" presetSubtype="0" fill="hold" grpId="0" nodeType="afterEffect">
                                  <p:stCondLst>
                                    <p:cond delay="500"/>
                                  </p:stCondLst>
                                  <p:childTnLst>
                                    <p:set>
                                      <p:cBhvr>
                                        <p:cTn id="274" dur="1" fill="hold">
                                          <p:stCondLst>
                                            <p:cond delay="0"/>
                                          </p:stCondLst>
                                        </p:cTn>
                                        <p:tgtEl>
                                          <p:spTgt spid="161"/>
                                        </p:tgtEl>
                                        <p:attrNameLst>
                                          <p:attrName>style.visibility</p:attrName>
                                        </p:attrNameLst>
                                      </p:cBhvr>
                                      <p:to>
                                        <p:strVal val="visible"/>
                                      </p:to>
                                    </p:set>
                                    <p:animEffect transition="in" filter="fade">
                                      <p:cBhvr>
                                        <p:cTn id="275" dur="1000"/>
                                        <p:tgtEl>
                                          <p:spTgt spid="161"/>
                                        </p:tgtEl>
                                      </p:cBhvr>
                                    </p:animEffect>
                                  </p:childTnLst>
                                </p:cTn>
                              </p:par>
                              <p:par>
                                <p:cTn id="276" presetID="10" presetClass="entr" presetSubtype="0" fill="hold" grpId="0" nodeType="withEffect">
                                  <p:stCondLst>
                                    <p:cond delay="500"/>
                                  </p:stCondLst>
                                  <p:childTnLst>
                                    <p:set>
                                      <p:cBhvr>
                                        <p:cTn id="277" dur="1" fill="hold">
                                          <p:stCondLst>
                                            <p:cond delay="0"/>
                                          </p:stCondLst>
                                        </p:cTn>
                                        <p:tgtEl>
                                          <p:spTgt spid="167"/>
                                        </p:tgtEl>
                                        <p:attrNameLst>
                                          <p:attrName>style.visibility</p:attrName>
                                        </p:attrNameLst>
                                      </p:cBhvr>
                                      <p:to>
                                        <p:strVal val="visible"/>
                                      </p:to>
                                    </p:set>
                                    <p:animEffect transition="in" filter="fade">
                                      <p:cBhvr>
                                        <p:cTn id="278" dur="1000"/>
                                        <p:tgtEl>
                                          <p:spTgt spid="167"/>
                                        </p:tgtEl>
                                      </p:cBhvr>
                                    </p:animEffect>
                                  </p:childTnLst>
                                </p:cTn>
                              </p:par>
                              <p:par>
                                <p:cTn id="279" presetID="10" presetClass="entr" presetSubtype="0" fill="hold" nodeType="withEffect">
                                  <p:stCondLst>
                                    <p:cond delay="500"/>
                                  </p:stCondLst>
                                  <p:childTnLst>
                                    <p:set>
                                      <p:cBhvr>
                                        <p:cTn id="280" dur="1" fill="hold">
                                          <p:stCondLst>
                                            <p:cond delay="0"/>
                                          </p:stCondLst>
                                        </p:cTn>
                                        <p:tgtEl>
                                          <p:spTgt spid="4"/>
                                        </p:tgtEl>
                                        <p:attrNameLst>
                                          <p:attrName>style.visibility</p:attrName>
                                        </p:attrNameLst>
                                      </p:cBhvr>
                                      <p:to>
                                        <p:strVal val="visible"/>
                                      </p:to>
                                    </p:set>
                                    <p:animEffect transition="in" filter="fade">
                                      <p:cBhvr>
                                        <p:cTn id="281" dur="1000"/>
                                        <p:tgtEl>
                                          <p:spTgt spid="4"/>
                                        </p:tgtEl>
                                      </p:cBhvr>
                                    </p:animEffect>
                                  </p:childTnLst>
                                </p:cTn>
                              </p:par>
                            </p:childTnLst>
                          </p:cTn>
                        </p:par>
                        <p:par>
                          <p:cTn id="282" fill="hold">
                            <p:stCondLst>
                              <p:cond delay="14300"/>
                            </p:stCondLst>
                            <p:childTnLst>
                              <p:par>
                                <p:cTn id="283" presetID="10" presetClass="entr" presetSubtype="0" fill="hold" grpId="0" nodeType="afterEffect">
                                  <p:stCondLst>
                                    <p:cond delay="500"/>
                                  </p:stCondLst>
                                  <p:childTnLst>
                                    <p:set>
                                      <p:cBhvr>
                                        <p:cTn id="284" dur="1" fill="hold">
                                          <p:stCondLst>
                                            <p:cond delay="0"/>
                                          </p:stCondLst>
                                        </p:cTn>
                                        <p:tgtEl>
                                          <p:spTgt spid="173"/>
                                        </p:tgtEl>
                                        <p:attrNameLst>
                                          <p:attrName>style.visibility</p:attrName>
                                        </p:attrNameLst>
                                      </p:cBhvr>
                                      <p:to>
                                        <p:strVal val="visible"/>
                                      </p:to>
                                    </p:set>
                                    <p:animEffect transition="in" filter="fade">
                                      <p:cBhvr>
                                        <p:cTn id="285" dur="1000"/>
                                        <p:tgtEl>
                                          <p:spTgt spid="173"/>
                                        </p:tgtEl>
                                      </p:cBhvr>
                                    </p:animEffect>
                                  </p:childTnLst>
                                </p:cTn>
                              </p:par>
                              <p:par>
                                <p:cTn id="286" presetID="10" presetClass="entr" presetSubtype="0" fill="hold" grpId="0" nodeType="withEffect">
                                  <p:stCondLst>
                                    <p:cond delay="500"/>
                                  </p:stCondLst>
                                  <p:childTnLst>
                                    <p:set>
                                      <p:cBhvr>
                                        <p:cTn id="287" dur="1" fill="hold">
                                          <p:stCondLst>
                                            <p:cond delay="0"/>
                                          </p:stCondLst>
                                        </p:cTn>
                                        <p:tgtEl>
                                          <p:spTgt spid="172"/>
                                        </p:tgtEl>
                                        <p:attrNameLst>
                                          <p:attrName>style.visibility</p:attrName>
                                        </p:attrNameLst>
                                      </p:cBhvr>
                                      <p:to>
                                        <p:strVal val="visible"/>
                                      </p:to>
                                    </p:set>
                                    <p:animEffect transition="in" filter="fade">
                                      <p:cBhvr>
                                        <p:cTn id="288" dur="1000"/>
                                        <p:tgtEl>
                                          <p:spTgt spid="172"/>
                                        </p:tgtEl>
                                      </p:cBhvr>
                                    </p:animEffect>
                                  </p:childTnLst>
                                </p:cTn>
                              </p:par>
                            </p:childTnLst>
                          </p:cTn>
                        </p:par>
                        <p:par>
                          <p:cTn id="289" fill="hold">
                            <p:stCondLst>
                              <p:cond delay="15800"/>
                            </p:stCondLst>
                            <p:childTnLst>
                              <p:par>
                                <p:cTn id="290" presetID="10" presetClass="entr" presetSubtype="0" fill="hold" grpId="0" nodeType="afterEffect">
                                  <p:stCondLst>
                                    <p:cond delay="500"/>
                                  </p:stCondLst>
                                  <p:childTnLst>
                                    <p:set>
                                      <p:cBhvr>
                                        <p:cTn id="291" dur="1" fill="hold">
                                          <p:stCondLst>
                                            <p:cond delay="0"/>
                                          </p:stCondLst>
                                        </p:cTn>
                                        <p:tgtEl>
                                          <p:spTgt spid="175"/>
                                        </p:tgtEl>
                                        <p:attrNameLst>
                                          <p:attrName>style.visibility</p:attrName>
                                        </p:attrNameLst>
                                      </p:cBhvr>
                                      <p:to>
                                        <p:strVal val="visible"/>
                                      </p:to>
                                    </p:set>
                                    <p:animEffect transition="in" filter="fade">
                                      <p:cBhvr>
                                        <p:cTn id="292" dur="1000"/>
                                        <p:tgtEl>
                                          <p:spTgt spid="175"/>
                                        </p:tgtEl>
                                      </p:cBhvr>
                                    </p:animEffect>
                                  </p:childTnLst>
                                </p:cTn>
                              </p:par>
                              <p:par>
                                <p:cTn id="293" presetID="10" presetClass="entr" presetSubtype="0" fill="hold" grpId="0" nodeType="withEffect">
                                  <p:stCondLst>
                                    <p:cond delay="500"/>
                                  </p:stCondLst>
                                  <p:childTnLst>
                                    <p:set>
                                      <p:cBhvr>
                                        <p:cTn id="294" dur="1" fill="hold">
                                          <p:stCondLst>
                                            <p:cond delay="0"/>
                                          </p:stCondLst>
                                        </p:cTn>
                                        <p:tgtEl>
                                          <p:spTgt spid="176"/>
                                        </p:tgtEl>
                                        <p:attrNameLst>
                                          <p:attrName>style.visibility</p:attrName>
                                        </p:attrNameLst>
                                      </p:cBhvr>
                                      <p:to>
                                        <p:strVal val="visible"/>
                                      </p:to>
                                    </p:set>
                                    <p:animEffect transition="in" filter="fade">
                                      <p:cBhvr>
                                        <p:cTn id="295" dur="1000"/>
                                        <p:tgtEl>
                                          <p:spTgt spid="176"/>
                                        </p:tgtEl>
                                      </p:cBhvr>
                                    </p:animEffect>
                                  </p:childTnLst>
                                </p:cTn>
                              </p:par>
                              <p:par>
                                <p:cTn id="296" presetID="10" presetClass="entr" presetSubtype="0" fill="hold" nodeType="withEffect">
                                  <p:stCondLst>
                                    <p:cond delay="500"/>
                                  </p:stCondLst>
                                  <p:childTnLst>
                                    <p:set>
                                      <p:cBhvr>
                                        <p:cTn id="297" dur="1" fill="hold">
                                          <p:stCondLst>
                                            <p:cond delay="0"/>
                                          </p:stCondLst>
                                        </p:cTn>
                                        <p:tgtEl>
                                          <p:spTgt spid="152"/>
                                        </p:tgtEl>
                                        <p:attrNameLst>
                                          <p:attrName>style.visibility</p:attrName>
                                        </p:attrNameLst>
                                      </p:cBhvr>
                                      <p:to>
                                        <p:strVal val="visible"/>
                                      </p:to>
                                    </p:set>
                                    <p:animEffect transition="in" filter="fade">
                                      <p:cBhvr>
                                        <p:cTn id="298" dur="1000"/>
                                        <p:tgtEl>
                                          <p:spTgt spid="152"/>
                                        </p:tgtEl>
                                      </p:cBhvr>
                                    </p:animEffect>
                                  </p:childTnLst>
                                </p:cTn>
                              </p:par>
                              <p:par>
                                <p:cTn id="299" presetID="10" presetClass="entr" presetSubtype="0" fill="hold" nodeType="withEffect">
                                  <p:stCondLst>
                                    <p:cond delay="500"/>
                                  </p:stCondLst>
                                  <p:childTnLst>
                                    <p:set>
                                      <p:cBhvr>
                                        <p:cTn id="300" dur="1" fill="hold">
                                          <p:stCondLst>
                                            <p:cond delay="0"/>
                                          </p:stCondLst>
                                        </p:cTn>
                                        <p:tgtEl>
                                          <p:spTgt spid="151"/>
                                        </p:tgtEl>
                                        <p:attrNameLst>
                                          <p:attrName>style.visibility</p:attrName>
                                        </p:attrNameLst>
                                      </p:cBhvr>
                                      <p:to>
                                        <p:strVal val="visible"/>
                                      </p:to>
                                    </p:set>
                                    <p:animEffect transition="in" filter="fade">
                                      <p:cBhvr>
                                        <p:cTn id="301" dur="1000"/>
                                        <p:tgtEl>
                                          <p:spTgt spid="151"/>
                                        </p:tgtEl>
                                      </p:cBhvr>
                                    </p:animEffect>
                                  </p:childTnLst>
                                </p:cTn>
                              </p:par>
                              <p:par>
                                <p:cTn id="302" presetID="10" presetClass="entr" presetSubtype="0" fill="hold" nodeType="withEffect">
                                  <p:stCondLst>
                                    <p:cond delay="500"/>
                                  </p:stCondLst>
                                  <p:childTnLst>
                                    <p:set>
                                      <p:cBhvr>
                                        <p:cTn id="303" dur="1" fill="hold">
                                          <p:stCondLst>
                                            <p:cond delay="0"/>
                                          </p:stCondLst>
                                        </p:cTn>
                                        <p:tgtEl>
                                          <p:spTgt spid="153"/>
                                        </p:tgtEl>
                                        <p:attrNameLst>
                                          <p:attrName>style.visibility</p:attrName>
                                        </p:attrNameLst>
                                      </p:cBhvr>
                                      <p:to>
                                        <p:strVal val="visible"/>
                                      </p:to>
                                    </p:set>
                                    <p:animEffect transition="in" filter="fade">
                                      <p:cBhvr>
                                        <p:cTn id="304" dur="1000"/>
                                        <p:tgtEl>
                                          <p:spTgt spid="153"/>
                                        </p:tgtEl>
                                      </p:cBhvr>
                                    </p:animEffect>
                                  </p:childTnLst>
                                </p:cTn>
                              </p:par>
                              <p:par>
                                <p:cTn id="305" presetID="10" presetClass="entr" presetSubtype="0" fill="hold" nodeType="withEffect">
                                  <p:stCondLst>
                                    <p:cond delay="500"/>
                                  </p:stCondLst>
                                  <p:childTnLst>
                                    <p:set>
                                      <p:cBhvr>
                                        <p:cTn id="306" dur="1" fill="hold">
                                          <p:stCondLst>
                                            <p:cond delay="0"/>
                                          </p:stCondLst>
                                        </p:cTn>
                                        <p:tgtEl>
                                          <p:spTgt spid="177"/>
                                        </p:tgtEl>
                                        <p:attrNameLst>
                                          <p:attrName>style.visibility</p:attrName>
                                        </p:attrNameLst>
                                      </p:cBhvr>
                                      <p:to>
                                        <p:strVal val="visible"/>
                                      </p:to>
                                    </p:set>
                                    <p:animEffect transition="in" filter="fade">
                                      <p:cBhvr>
                                        <p:cTn id="307" dur="1000"/>
                                        <p:tgtEl>
                                          <p:spTgt spid="177"/>
                                        </p:tgtEl>
                                      </p:cBhvr>
                                    </p:animEffect>
                                  </p:childTnLst>
                                </p:cTn>
                              </p:par>
                            </p:childTnLst>
                          </p:cTn>
                        </p:par>
                        <p:par>
                          <p:cTn id="308" fill="hold">
                            <p:stCondLst>
                              <p:cond delay="17300"/>
                            </p:stCondLst>
                            <p:childTnLst>
                              <p:par>
                                <p:cTn id="309" presetID="10" presetClass="entr" presetSubtype="0" fill="hold" grpId="0" nodeType="afterEffect">
                                  <p:stCondLst>
                                    <p:cond delay="500"/>
                                  </p:stCondLst>
                                  <p:childTnLst>
                                    <p:set>
                                      <p:cBhvr>
                                        <p:cTn id="310" dur="1" fill="hold">
                                          <p:stCondLst>
                                            <p:cond delay="0"/>
                                          </p:stCondLst>
                                        </p:cTn>
                                        <p:tgtEl>
                                          <p:spTgt spid="180"/>
                                        </p:tgtEl>
                                        <p:attrNameLst>
                                          <p:attrName>style.visibility</p:attrName>
                                        </p:attrNameLst>
                                      </p:cBhvr>
                                      <p:to>
                                        <p:strVal val="visible"/>
                                      </p:to>
                                    </p:set>
                                    <p:animEffect transition="in" filter="fade">
                                      <p:cBhvr>
                                        <p:cTn id="311" dur="2000"/>
                                        <p:tgtEl>
                                          <p:spTgt spid="180"/>
                                        </p:tgtEl>
                                      </p:cBhvr>
                                    </p:animEffect>
                                  </p:childTnLst>
                                </p:cTn>
                              </p:par>
                              <p:par>
                                <p:cTn id="312" presetID="10" presetClass="entr" presetSubtype="0" fill="hold" grpId="0" nodeType="withEffect">
                                  <p:stCondLst>
                                    <p:cond delay="500"/>
                                  </p:stCondLst>
                                  <p:childTnLst>
                                    <p:set>
                                      <p:cBhvr>
                                        <p:cTn id="313" dur="1" fill="hold">
                                          <p:stCondLst>
                                            <p:cond delay="0"/>
                                          </p:stCondLst>
                                        </p:cTn>
                                        <p:tgtEl>
                                          <p:spTgt spid="181"/>
                                        </p:tgtEl>
                                        <p:attrNameLst>
                                          <p:attrName>style.visibility</p:attrName>
                                        </p:attrNameLst>
                                      </p:cBhvr>
                                      <p:to>
                                        <p:strVal val="visible"/>
                                      </p:to>
                                    </p:set>
                                    <p:animEffect transition="in" filter="fade">
                                      <p:cBhvr>
                                        <p:cTn id="314" dur="2000"/>
                                        <p:tgtEl>
                                          <p:spTgt spid="181"/>
                                        </p:tgtEl>
                                      </p:cBhvr>
                                    </p:animEffect>
                                  </p:childTnLst>
                                </p:cTn>
                              </p:par>
                              <p:par>
                                <p:cTn id="315" presetID="10" presetClass="entr" presetSubtype="0" fill="hold" nodeType="withEffect">
                                  <p:stCondLst>
                                    <p:cond delay="500"/>
                                  </p:stCondLst>
                                  <p:childTnLst>
                                    <p:set>
                                      <p:cBhvr>
                                        <p:cTn id="316" dur="1" fill="hold">
                                          <p:stCondLst>
                                            <p:cond delay="0"/>
                                          </p:stCondLst>
                                        </p:cTn>
                                        <p:tgtEl>
                                          <p:spTgt spid="58"/>
                                        </p:tgtEl>
                                        <p:attrNameLst>
                                          <p:attrName>style.visibility</p:attrName>
                                        </p:attrNameLst>
                                      </p:cBhvr>
                                      <p:to>
                                        <p:strVal val="visible"/>
                                      </p:to>
                                    </p:set>
                                    <p:animEffect transition="in" filter="fade">
                                      <p:cBhvr>
                                        <p:cTn id="317" dur="1000"/>
                                        <p:tgtEl>
                                          <p:spTgt spid="58"/>
                                        </p:tgtEl>
                                      </p:cBhvr>
                                    </p:animEffect>
                                  </p:childTnLst>
                                </p:cTn>
                              </p:par>
                              <p:par>
                                <p:cTn id="318" presetID="10" presetClass="entr" presetSubtype="0" fill="hold" nodeType="withEffect">
                                  <p:stCondLst>
                                    <p:cond delay="500"/>
                                  </p:stCondLst>
                                  <p:childTnLst>
                                    <p:set>
                                      <p:cBhvr>
                                        <p:cTn id="319" dur="1" fill="hold">
                                          <p:stCondLst>
                                            <p:cond delay="0"/>
                                          </p:stCondLst>
                                        </p:cTn>
                                        <p:tgtEl>
                                          <p:spTgt spid="60"/>
                                        </p:tgtEl>
                                        <p:attrNameLst>
                                          <p:attrName>style.visibility</p:attrName>
                                        </p:attrNameLst>
                                      </p:cBhvr>
                                      <p:to>
                                        <p:strVal val="visible"/>
                                      </p:to>
                                    </p:set>
                                    <p:animEffect transition="in" filter="fade">
                                      <p:cBhvr>
                                        <p:cTn id="320" dur="1000"/>
                                        <p:tgtEl>
                                          <p:spTgt spid="60"/>
                                        </p:tgtEl>
                                      </p:cBhvr>
                                    </p:animEffect>
                                  </p:childTnLst>
                                </p:cTn>
                              </p:par>
                              <p:par>
                                <p:cTn id="321" presetID="10" presetClass="entr" presetSubtype="0" fill="hold" nodeType="withEffect">
                                  <p:stCondLst>
                                    <p:cond delay="500"/>
                                  </p:stCondLst>
                                  <p:childTnLst>
                                    <p:set>
                                      <p:cBhvr>
                                        <p:cTn id="322" dur="1" fill="hold">
                                          <p:stCondLst>
                                            <p:cond delay="0"/>
                                          </p:stCondLst>
                                        </p:cTn>
                                        <p:tgtEl>
                                          <p:spTgt spid="62"/>
                                        </p:tgtEl>
                                        <p:attrNameLst>
                                          <p:attrName>style.visibility</p:attrName>
                                        </p:attrNameLst>
                                      </p:cBhvr>
                                      <p:to>
                                        <p:strVal val="visible"/>
                                      </p:to>
                                    </p:set>
                                    <p:animEffect transition="in" filter="fade">
                                      <p:cBhvr>
                                        <p:cTn id="323" dur="1000"/>
                                        <p:tgtEl>
                                          <p:spTgt spid="62"/>
                                        </p:tgtEl>
                                      </p:cBhvr>
                                    </p:animEffect>
                                  </p:childTnLst>
                                </p:cTn>
                              </p:par>
                            </p:childTnLst>
                          </p:cTn>
                        </p:par>
                      </p:childTnLst>
                    </p:cTn>
                  </p:par>
                  <p:par>
                    <p:cTn id="324" fill="hold">
                      <p:stCondLst>
                        <p:cond delay="indefinite"/>
                      </p:stCondLst>
                      <p:childTnLst>
                        <p:par>
                          <p:cTn id="325" fill="hold">
                            <p:stCondLst>
                              <p:cond delay="0"/>
                            </p:stCondLst>
                            <p:childTnLst>
                              <p:par>
                                <p:cTn id="326" presetID="1" presetClass="exit" presetSubtype="0" fill="hold" grpId="1" nodeType="clickEffect">
                                  <p:stCondLst>
                                    <p:cond delay="0"/>
                                  </p:stCondLst>
                                  <p:childTnLst>
                                    <p:set>
                                      <p:cBhvr>
                                        <p:cTn id="327" dur="1" fill="hold">
                                          <p:stCondLst>
                                            <p:cond delay="0"/>
                                          </p:stCondLst>
                                        </p:cTn>
                                        <p:tgtEl>
                                          <p:spTgt spid="143"/>
                                        </p:tgtEl>
                                        <p:attrNameLst>
                                          <p:attrName>style.visibility</p:attrName>
                                        </p:attrNameLst>
                                      </p:cBhvr>
                                      <p:to>
                                        <p:strVal val="hidden"/>
                                      </p:to>
                                    </p:set>
                                  </p:childTnLst>
                                </p:cTn>
                              </p:par>
                              <p:par>
                                <p:cTn id="328" presetID="1" presetClass="exit" presetSubtype="0" fill="hold" nodeType="withEffect">
                                  <p:stCondLst>
                                    <p:cond delay="0"/>
                                  </p:stCondLst>
                                  <p:childTnLst>
                                    <p:set>
                                      <p:cBhvr>
                                        <p:cTn id="329" dur="1" fill="hold">
                                          <p:stCondLst>
                                            <p:cond delay="0"/>
                                          </p:stCondLst>
                                        </p:cTn>
                                        <p:tgtEl>
                                          <p:spTgt spid="22"/>
                                        </p:tgtEl>
                                        <p:attrNameLst>
                                          <p:attrName>style.visibility</p:attrName>
                                        </p:attrNameLst>
                                      </p:cBhvr>
                                      <p:to>
                                        <p:strVal val="hidden"/>
                                      </p:to>
                                    </p:set>
                                  </p:childTnLst>
                                </p:cTn>
                              </p:par>
                              <p:par>
                                <p:cTn id="330" presetID="1" presetClass="exit" presetSubtype="0" fill="hold" grpId="1" nodeType="withEffect">
                                  <p:stCondLst>
                                    <p:cond delay="0"/>
                                  </p:stCondLst>
                                  <p:childTnLst>
                                    <p:set>
                                      <p:cBhvr>
                                        <p:cTn id="331" dur="1" fill="hold">
                                          <p:stCondLst>
                                            <p:cond delay="0"/>
                                          </p:stCondLst>
                                        </p:cTn>
                                        <p:tgtEl>
                                          <p:spTgt spid="160"/>
                                        </p:tgtEl>
                                        <p:attrNameLst>
                                          <p:attrName>style.visibility</p:attrName>
                                        </p:attrNameLst>
                                      </p:cBhvr>
                                      <p:to>
                                        <p:strVal val="hidden"/>
                                      </p:to>
                                    </p:set>
                                  </p:childTnLst>
                                </p:cTn>
                              </p:par>
                              <p:par>
                                <p:cTn id="332" presetID="1" presetClass="exit" presetSubtype="0" fill="hold" grpId="1" nodeType="withEffect">
                                  <p:stCondLst>
                                    <p:cond delay="0"/>
                                  </p:stCondLst>
                                  <p:childTnLst>
                                    <p:set>
                                      <p:cBhvr>
                                        <p:cTn id="333" dur="1" fill="hold">
                                          <p:stCondLst>
                                            <p:cond delay="0"/>
                                          </p:stCondLst>
                                        </p:cTn>
                                        <p:tgtEl>
                                          <p:spTgt spid="161"/>
                                        </p:tgtEl>
                                        <p:attrNameLst>
                                          <p:attrName>style.visibility</p:attrName>
                                        </p:attrNameLst>
                                      </p:cBhvr>
                                      <p:to>
                                        <p:strVal val="hidden"/>
                                      </p:to>
                                    </p:set>
                                  </p:childTnLst>
                                </p:cTn>
                              </p:par>
                              <p:par>
                                <p:cTn id="334" presetID="1" presetClass="exit" presetSubtype="0" fill="hold" nodeType="withEffect">
                                  <p:stCondLst>
                                    <p:cond delay="0"/>
                                  </p:stCondLst>
                                  <p:childTnLst>
                                    <p:set>
                                      <p:cBhvr>
                                        <p:cTn id="335" dur="1" fill="hold">
                                          <p:stCondLst>
                                            <p:cond delay="0"/>
                                          </p:stCondLst>
                                        </p:cTn>
                                        <p:tgtEl>
                                          <p:spTgt spid="4"/>
                                        </p:tgtEl>
                                        <p:attrNameLst>
                                          <p:attrName>style.visibility</p:attrName>
                                        </p:attrNameLst>
                                      </p:cBhvr>
                                      <p:to>
                                        <p:strVal val="hidden"/>
                                      </p:to>
                                    </p:set>
                                  </p:childTnLst>
                                </p:cTn>
                              </p:par>
                              <p:par>
                                <p:cTn id="336" presetID="1" presetClass="exit" presetSubtype="0" fill="hold" grpId="1" nodeType="withEffect">
                                  <p:stCondLst>
                                    <p:cond delay="0"/>
                                  </p:stCondLst>
                                  <p:childTnLst>
                                    <p:set>
                                      <p:cBhvr>
                                        <p:cTn id="337" dur="1" fill="hold">
                                          <p:stCondLst>
                                            <p:cond delay="0"/>
                                          </p:stCondLst>
                                        </p:cTn>
                                        <p:tgtEl>
                                          <p:spTgt spid="172"/>
                                        </p:tgtEl>
                                        <p:attrNameLst>
                                          <p:attrName>style.visibility</p:attrName>
                                        </p:attrNameLst>
                                      </p:cBhvr>
                                      <p:to>
                                        <p:strVal val="hidden"/>
                                      </p:to>
                                    </p:set>
                                  </p:childTnLst>
                                </p:cTn>
                              </p:par>
                              <p:par>
                                <p:cTn id="338" presetID="1" presetClass="exit" presetSubtype="0" fill="hold" grpId="1" nodeType="withEffect">
                                  <p:stCondLst>
                                    <p:cond delay="0"/>
                                  </p:stCondLst>
                                  <p:childTnLst>
                                    <p:set>
                                      <p:cBhvr>
                                        <p:cTn id="339" dur="1" fill="hold">
                                          <p:stCondLst>
                                            <p:cond delay="0"/>
                                          </p:stCondLst>
                                        </p:cTn>
                                        <p:tgtEl>
                                          <p:spTgt spid="173"/>
                                        </p:tgtEl>
                                        <p:attrNameLst>
                                          <p:attrName>style.visibility</p:attrName>
                                        </p:attrNameLst>
                                      </p:cBhvr>
                                      <p:to>
                                        <p:strVal val="hidden"/>
                                      </p:to>
                                    </p:set>
                                  </p:childTnLst>
                                </p:cTn>
                              </p:par>
                              <p:par>
                                <p:cTn id="340" presetID="1" presetClass="exit" presetSubtype="0" fill="hold" grpId="1" nodeType="withEffect">
                                  <p:stCondLst>
                                    <p:cond delay="0"/>
                                  </p:stCondLst>
                                  <p:childTnLst>
                                    <p:set>
                                      <p:cBhvr>
                                        <p:cTn id="341" dur="1" fill="hold">
                                          <p:stCondLst>
                                            <p:cond delay="0"/>
                                          </p:stCondLst>
                                        </p:cTn>
                                        <p:tgtEl>
                                          <p:spTgt spid="175"/>
                                        </p:tgtEl>
                                        <p:attrNameLst>
                                          <p:attrName>style.visibility</p:attrName>
                                        </p:attrNameLst>
                                      </p:cBhvr>
                                      <p:to>
                                        <p:strVal val="hidden"/>
                                      </p:to>
                                    </p:set>
                                  </p:childTnLst>
                                </p:cTn>
                              </p:par>
                              <p:par>
                                <p:cTn id="342" presetID="1" presetClass="exit" presetSubtype="0" fill="hold" grpId="1" nodeType="withEffect">
                                  <p:stCondLst>
                                    <p:cond delay="0"/>
                                  </p:stCondLst>
                                  <p:childTnLst>
                                    <p:set>
                                      <p:cBhvr>
                                        <p:cTn id="343" dur="1" fill="hold">
                                          <p:stCondLst>
                                            <p:cond delay="0"/>
                                          </p:stCondLst>
                                        </p:cTn>
                                        <p:tgtEl>
                                          <p:spTgt spid="176"/>
                                        </p:tgtEl>
                                        <p:attrNameLst>
                                          <p:attrName>style.visibility</p:attrName>
                                        </p:attrNameLst>
                                      </p:cBhvr>
                                      <p:to>
                                        <p:strVal val="hidden"/>
                                      </p:to>
                                    </p:set>
                                  </p:childTnLst>
                                </p:cTn>
                              </p:par>
                              <p:par>
                                <p:cTn id="344" presetID="1" presetClass="exit" presetSubtype="0" fill="hold" nodeType="withEffect">
                                  <p:stCondLst>
                                    <p:cond delay="0"/>
                                  </p:stCondLst>
                                  <p:childTnLst>
                                    <p:set>
                                      <p:cBhvr>
                                        <p:cTn id="345" dur="1" fill="hold">
                                          <p:stCondLst>
                                            <p:cond delay="0"/>
                                          </p:stCondLst>
                                        </p:cTn>
                                        <p:tgtEl>
                                          <p:spTgt spid="177"/>
                                        </p:tgtEl>
                                        <p:attrNameLst>
                                          <p:attrName>style.visibility</p:attrName>
                                        </p:attrNameLst>
                                      </p:cBhvr>
                                      <p:to>
                                        <p:strVal val="hidden"/>
                                      </p:to>
                                    </p:set>
                                  </p:childTnLst>
                                </p:cTn>
                              </p:par>
                              <p:par>
                                <p:cTn id="346" presetID="1" presetClass="exit" presetSubtype="0" fill="hold" nodeType="withEffect">
                                  <p:stCondLst>
                                    <p:cond delay="0"/>
                                  </p:stCondLst>
                                  <p:childTnLst>
                                    <p:set>
                                      <p:cBhvr>
                                        <p:cTn id="347" dur="1" fill="hold">
                                          <p:stCondLst>
                                            <p:cond delay="0"/>
                                          </p:stCondLst>
                                        </p:cTn>
                                        <p:tgtEl>
                                          <p:spTgt spid="180"/>
                                        </p:tgtEl>
                                        <p:attrNameLst>
                                          <p:attrName>style.visibility</p:attrName>
                                        </p:attrNameLst>
                                      </p:cBhvr>
                                      <p:to>
                                        <p:strVal val="hidden"/>
                                      </p:to>
                                    </p:set>
                                  </p:childTnLst>
                                </p:cTn>
                              </p:par>
                              <p:par>
                                <p:cTn id="348" presetID="1" presetClass="exit" presetSubtype="0" fill="hold" nodeType="withEffect">
                                  <p:stCondLst>
                                    <p:cond delay="0"/>
                                  </p:stCondLst>
                                  <p:childTnLst>
                                    <p:set>
                                      <p:cBhvr>
                                        <p:cTn id="349" dur="1" fill="hold">
                                          <p:stCondLst>
                                            <p:cond delay="0"/>
                                          </p:stCondLst>
                                        </p:cTn>
                                        <p:tgtEl>
                                          <p:spTgt spid="181"/>
                                        </p:tgtEl>
                                        <p:attrNameLst>
                                          <p:attrName>style.visibility</p:attrName>
                                        </p:attrNameLst>
                                      </p:cBhvr>
                                      <p:to>
                                        <p:strVal val="hidden"/>
                                      </p:to>
                                    </p:set>
                                  </p:childTnLst>
                                </p:cTn>
                              </p:par>
                              <p:par>
                                <p:cTn id="350" presetID="1" presetClass="exit" presetSubtype="0" fill="hold" nodeType="withEffect">
                                  <p:stCondLst>
                                    <p:cond delay="0"/>
                                  </p:stCondLst>
                                  <p:childTnLst>
                                    <p:set>
                                      <p:cBhvr>
                                        <p:cTn id="351" dur="1" fill="hold">
                                          <p:stCondLst>
                                            <p:cond delay="0"/>
                                          </p:stCondLst>
                                        </p:cTn>
                                        <p:tgtEl>
                                          <p:spTgt spid="167"/>
                                        </p:tgtEl>
                                        <p:attrNameLst>
                                          <p:attrName>style.visibility</p:attrName>
                                        </p:attrNameLst>
                                      </p:cBhvr>
                                      <p:to>
                                        <p:strVal val="hidden"/>
                                      </p:to>
                                    </p:set>
                                  </p:childTnLst>
                                </p:cTn>
                              </p:par>
                              <p:par>
                                <p:cTn id="352" presetID="1" presetClass="exit" presetSubtype="0" fill="hold" nodeType="withEffect">
                                  <p:stCondLst>
                                    <p:cond delay="0"/>
                                  </p:stCondLst>
                                  <p:childTnLst>
                                    <p:set>
                                      <p:cBhvr>
                                        <p:cTn id="353" dur="1" fill="hold">
                                          <p:stCondLst>
                                            <p:cond delay="0"/>
                                          </p:stCondLst>
                                        </p:cTn>
                                        <p:tgtEl>
                                          <p:spTgt spid="58"/>
                                        </p:tgtEl>
                                        <p:attrNameLst>
                                          <p:attrName>style.visibility</p:attrName>
                                        </p:attrNameLst>
                                      </p:cBhvr>
                                      <p:to>
                                        <p:strVal val="hidden"/>
                                      </p:to>
                                    </p:set>
                                  </p:childTnLst>
                                </p:cTn>
                              </p:par>
                              <p:par>
                                <p:cTn id="354" presetID="1" presetClass="exit" presetSubtype="0" fill="hold" nodeType="withEffect">
                                  <p:stCondLst>
                                    <p:cond delay="0"/>
                                  </p:stCondLst>
                                  <p:childTnLst>
                                    <p:set>
                                      <p:cBhvr>
                                        <p:cTn id="355" dur="1" fill="hold">
                                          <p:stCondLst>
                                            <p:cond delay="0"/>
                                          </p:stCondLst>
                                        </p:cTn>
                                        <p:tgtEl>
                                          <p:spTgt spid="60"/>
                                        </p:tgtEl>
                                        <p:attrNameLst>
                                          <p:attrName>style.visibility</p:attrName>
                                        </p:attrNameLst>
                                      </p:cBhvr>
                                      <p:to>
                                        <p:strVal val="hidden"/>
                                      </p:to>
                                    </p:set>
                                  </p:childTnLst>
                                </p:cTn>
                              </p:par>
                              <p:par>
                                <p:cTn id="356" presetID="1" presetClass="exit" presetSubtype="0" fill="hold" nodeType="withEffect">
                                  <p:stCondLst>
                                    <p:cond delay="0"/>
                                  </p:stCondLst>
                                  <p:childTnLst>
                                    <p:set>
                                      <p:cBhvr>
                                        <p:cTn id="357" dur="1" fill="hold">
                                          <p:stCondLst>
                                            <p:cond delay="0"/>
                                          </p:stCondLst>
                                        </p:cTn>
                                        <p:tgtEl>
                                          <p:spTgt spid="62"/>
                                        </p:tgtEl>
                                        <p:attrNameLst>
                                          <p:attrName>style.visibility</p:attrName>
                                        </p:attrNameLst>
                                      </p:cBhvr>
                                      <p:to>
                                        <p:strVal val="hidden"/>
                                      </p:to>
                                    </p:set>
                                  </p:childTnLst>
                                </p:cTn>
                              </p:par>
                              <p:par>
                                <p:cTn id="358" presetID="1" presetClass="exit" presetSubtype="0" fill="hold" nodeType="withEffect">
                                  <p:stCondLst>
                                    <p:cond delay="0"/>
                                  </p:stCondLst>
                                  <p:childTnLst>
                                    <p:set>
                                      <p:cBhvr>
                                        <p:cTn id="359" dur="1" fill="hold">
                                          <p:stCondLst>
                                            <p:cond delay="0"/>
                                          </p:stCondLst>
                                        </p:cTn>
                                        <p:tgtEl>
                                          <p:spTgt spid="152"/>
                                        </p:tgtEl>
                                        <p:attrNameLst>
                                          <p:attrName>style.visibility</p:attrName>
                                        </p:attrNameLst>
                                      </p:cBhvr>
                                      <p:to>
                                        <p:strVal val="hidden"/>
                                      </p:to>
                                    </p:set>
                                  </p:childTnLst>
                                </p:cTn>
                              </p:par>
                              <p:par>
                                <p:cTn id="360" presetID="1" presetClass="exit" presetSubtype="0" fill="hold" nodeType="withEffect">
                                  <p:stCondLst>
                                    <p:cond delay="0"/>
                                  </p:stCondLst>
                                  <p:childTnLst>
                                    <p:set>
                                      <p:cBhvr>
                                        <p:cTn id="361" dur="1" fill="hold">
                                          <p:stCondLst>
                                            <p:cond delay="0"/>
                                          </p:stCondLst>
                                        </p:cTn>
                                        <p:tgtEl>
                                          <p:spTgt spid="153"/>
                                        </p:tgtEl>
                                        <p:attrNameLst>
                                          <p:attrName>style.visibility</p:attrName>
                                        </p:attrNameLst>
                                      </p:cBhvr>
                                      <p:to>
                                        <p:strVal val="hidden"/>
                                      </p:to>
                                    </p:set>
                                  </p:childTnLst>
                                </p:cTn>
                              </p:par>
                              <p:par>
                                <p:cTn id="362" presetID="1" presetClass="exit" presetSubtype="0" fill="hold" nodeType="withEffect">
                                  <p:stCondLst>
                                    <p:cond delay="0"/>
                                  </p:stCondLst>
                                  <p:childTnLst>
                                    <p:set>
                                      <p:cBhvr>
                                        <p:cTn id="363" dur="1" fill="hold">
                                          <p:stCondLst>
                                            <p:cond delay="0"/>
                                          </p:stCondLst>
                                        </p:cTn>
                                        <p:tgtEl>
                                          <p:spTgt spid="151"/>
                                        </p:tgtEl>
                                        <p:attrNameLst>
                                          <p:attrName>style.visibility</p:attrName>
                                        </p:attrNameLst>
                                      </p:cBhvr>
                                      <p:to>
                                        <p:strVal val="hidden"/>
                                      </p:to>
                                    </p:set>
                                  </p:childTnLst>
                                </p:cTn>
                              </p:par>
                            </p:childTnLst>
                          </p:cTn>
                        </p:par>
                        <p:par>
                          <p:cTn id="364" fill="hold">
                            <p:stCondLst>
                              <p:cond delay="0"/>
                            </p:stCondLst>
                            <p:childTnLst>
                              <p:par>
                                <p:cTn id="365" presetID="10" presetClass="entr" presetSubtype="0" fill="hold" grpId="0" nodeType="afterEffect">
                                  <p:stCondLst>
                                    <p:cond delay="400"/>
                                  </p:stCondLst>
                                  <p:childTnLst>
                                    <p:set>
                                      <p:cBhvr>
                                        <p:cTn id="366" dur="1" fill="hold">
                                          <p:stCondLst>
                                            <p:cond delay="0"/>
                                          </p:stCondLst>
                                        </p:cTn>
                                        <p:tgtEl>
                                          <p:spTgt spid="194"/>
                                        </p:tgtEl>
                                        <p:attrNameLst>
                                          <p:attrName>style.visibility</p:attrName>
                                        </p:attrNameLst>
                                      </p:cBhvr>
                                      <p:to>
                                        <p:strVal val="visible"/>
                                      </p:to>
                                    </p:set>
                                    <p:animEffect transition="in" filter="fade">
                                      <p:cBhvr>
                                        <p:cTn id="367" dur="2000"/>
                                        <p:tgtEl>
                                          <p:spTgt spid="194"/>
                                        </p:tgtEl>
                                      </p:cBhvr>
                                    </p:animEffect>
                                  </p:childTnLst>
                                </p:cTn>
                              </p:par>
                              <p:par>
                                <p:cTn id="368" presetID="10" presetClass="entr" presetSubtype="0" fill="hold" grpId="0" nodeType="withEffect">
                                  <p:stCondLst>
                                    <p:cond delay="400"/>
                                  </p:stCondLst>
                                  <p:childTnLst>
                                    <p:set>
                                      <p:cBhvr>
                                        <p:cTn id="369" dur="1" fill="hold">
                                          <p:stCondLst>
                                            <p:cond delay="0"/>
                                          </p:stCondLst>
                                        </p:cTn>
                                        <p:tgtEl>
                                          <p:spTgt spid="195"/>
                                        </p:tgtEl>
                                        <p:attrNameLst>
                                          <p:attrName>style.visibility</p:attrName>
                                        </p:attrNameLst>
                                      </p:cBhvr>
                                      <p:to>
                                        <p:strVal val="visible"/>
                                      </p:to>
                                    </p:set>
                                    <p:animEffect transition="in" filter="fade">
                                      <p:cBhvr>
                                        <p:cTn id="370" dur="2000"/>
                                        <p:tgtEl>
                                          <p:spTgt spid="195"/>
                                        </p:tgtEl>
                                      </p:cBhvr>
                                    </p:animEffect>
                                  </p:childTnLst>
                                </p:cTn>
                              </p:par>
                              <p:par>
                                <p:cTn id="371" presetID="10" presetClass="entr" presetSubtype="0" fill="hold" grpId="0" nodeType="withEffect">
                                  <p:stCondLst>
                                    <p:cond delay="400"/>
                                  </p:stCondLst>
                                  <p:childTnLst>
                                    <p:set>
                                      <p:cBhvr>
                                        <p:cTn id="372" dur="1" fill="hold">
                                          <p:stCondLst>
                                            <p:cond delay="0"/>
                                          </p:stCondLst>
                                        </p:cTn>
                                        <p:tgtEl>
                                          <p:spTgt spid="196"/>
                                        </p:tgtEl>
                                        <p:attrNameLst>
                                          <p:attrName>style.visibility</p:attrName>
                                        </p:attrNameLst>
                                      </p:cBhvr>
                                      <p:to>
                                        <p:strVal val="visible"/>
                                      </p:to>
                                    </p:set>
                                    <p:animEffect transition="in" filter="fade">
                                      <p:cBhvr>
                                        <p:cTn id="373" dur="20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7" grpId="0" animBg="1"/>
      <p:bldP spid="118" grpId="0" animBg="1"/>
      <p:bldP spid="119" grpId="0" animBg="1"/>
      <p:bldP spid="120" grpId="0" animBg="1"/>
      <p:bldP spid="143" grpId="0" animBg="1"/>
      <p:bldP spid="143" grpId="1" animBg="1"/>
      <p:bldP spid="160" grpId="0"/>
      <p:bldP spid="160" grpId="1"/>
      <p:bldP spid="161" grpId="0" animBg="1"/>
      <p:bldP spid="161" grpId="1" animBg="1"/>
      <p:bldP spid="167" grpId="0"/>
      <p:bldP spid="172" grpId="0" animBg="1"/>
      <p:bldP spid="172" grpId="1" animBg="1"/>
      <p:bldP spid="173" grpId="0"/>
      <p:bldP spid="173" grpId="1"/>
      <p:bldP spid="175" grpId="0" animBg="1"/>
      <p:bldP spid="175" grpId="1" animBg="1"/>
      <p:bldP spid="176" grpId="0"/>
      <p:bldP spid="176" grpId="1"/>
      <p:bldP spid="180" grpId="0" animBg="1"/>
      <p:bldP spid="181" grpId="0"/>
      <p:bldP spid="194" grpId="0" animBg="1"/>
      <p:bldP spid="195" grpId="0"/>
      <p:bldP spid="19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Data Science Education</a:t>
            </a:r>
          </a:p>
        </p:txBody>
      </p:sp>
      <p:sp>
        <p:nvSpPr>
          <p:cNvPr id="5" name="Subtitle 4"/>
          <p:cNvSpPr>
            <a:spLocks noGrp="1"/>
          </p:cNvSpPr>
          <p:nvPr>
            <p:ph type="subTitle" idx="1"/>
          </p:nvPr>
        </p:nvSpPr>
        <p:spPr>
          <a:xfrm>
            <a:off x="0" y="3886200"/>
            <a:ext cx="9144000" cy="1752600"/>
          </a:xfrm>
        </p:spPr>
        <p:txBody>
          <a:bodyPr/>
          <a:lstStyle/>
          <a:p>
            <a:r>
              <a:rPr lang="en-US" dirty="0"/>
              <a:t>O</a:t>
            </a:r>
            <a:r>
              <a:rPr lang="en-US" dirty="0" smtClean="0"/>
              <a:t>pportunities </a:t>
            </a:r>
            <a:r>
              <a:rPr lang="en-US" dirty="0"/>
              <a:t>at </a:t>
            </a:r>
            <a:r>
              <a:rPr lang="en-US" dirty="0" smtClean="0"/>
              <a:t>universities</a:t>
            </a:r>
          </a:p>
          <a:p>
            <a:r>
              <a:rPr lang="en-US" dirty="0">
                <a:solidFill>
                  <a:schemeClr val="tx1"/>
                </a:solidFill>
              </a:rPr>
              <a:t>see recent New York Times articles</a:t>
            </a:r>
          </a:p>
          <a:p>
            <a:r>
              <a:rPr lang="en-US" sz="1800" dirty="0">
                <a:hlinkClick r:id="rId2"/>
              </a:rPr>
              <a:t>http://datascience101.wordpress.com/2013/04/13/new-york-times-data-science-articles/</a:t>
            </a:r>
            <a:endParaRPr lang="en-US" sz="1800" dirty="0">
              <a:solidFill>
                <a:schemeClr val="tx1"/>
              </a:solidFill>
            </a:endParaRPr>
          </a:p>
          <a:p>
            <a:endParaRPr lang="en-US" dirty="0"/>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94</a:t>
            </a:fld>
            <a:endParaRPr lang="en-US"/>
          </a:p>
        </p:txBody>
      </p:sp>
    </p:spTree>
    <p:extLst>
      <p:ext uri="{BB962C8B-B14F-4D97-AF65-F5344CB8AC3E}">
        <p14:creationId xmlns:p14="http://schemas.microsoft.com/office/powerpoint/2010/main" val="260082550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7171"/>
            <a:ext cx="8229600" cy="801029"/>
          </a:xfrm>
        </p:spPr>
        <p:txBody>
          <a:bodyPr/>
          <a:lstStyle/>
          <a:p>
            <a:r>
              <a:rPr lang="en-US" dirty="0" smtClean="0"/>
              <a:t>Data Science Education</a:t>
            </a:r>
            <a:endParaRPr lang="en-US" dirty="0"/>
          </a:p>
        </p:txBody>
      </p:sp>
      <p:sp>
        <p:nvSpPr>
          <p:cNvPr id="5" name="Content Placeholder 4"/>
          <p:cNvSpPr>
            <a:spLocks noGrp="1"/>
          </p:cNvSpPr>
          <p:nvPr>
            <p:ph idx="1"/>
          </p:nvPr>
        </p:nvSpPr>
        <p:spPr>
          <a:xfrm>
            <a:off x="0" y="838200"/>
            <a:ext cx="9052932" cy="4525963"/>
          </a:xfrm>
        </p:spPr>
        <p:txBody>
          <a:bodyPr/>
          <a:lstStyle/>
          <a:p>
            <a:r>
              <a:rPr lang="en-US" dirty="0" smtClean="0"/>
              <a:t>Broad Range of Topics from Policy to curation to applications and algorithms, programming models, data systems, statistics, and broad range of CS subjects such as Clouds, Programming, HCI,</a:t>
            </a:r>
          </a:p>
          <a:p>
            <a:r>
              <a:rPr lang="en-US" dirty="0" smtClean="0"/>
              <a:t>Plenty of Jobs and broader range of possibilities than computational science but similar cosmic issues</a:t>
            </a:r>
          </a:p>
          <a:p>
            <a:pPr lvl="1"/>
            <a:r>
              <a:rPr lang="en-US" dirty="0" smtClean="0"/>
              <a:t>What type of degree (Certificate, minor, track, “real” degree)</a:t>
            </a:r>
          </a:p>
          <a:p>
            <a:pPr lvl="1"/>
            <a:r>
              <a:rPr lang="en-US" dirty="0" smtClean="0"/>
              <a:t>What implementation (department, interdisciplinary group supporting education and research program)</a:t>
            </a:r>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95</a:t>
            </a:fld>
            <a:endParaRPr lang="en-US"/>
          </a:p>
        </p:txBody>
      </p:sp>
    </p:spTree>
    <p:extLst>
      <p:ext uri="{BB962C8B-B14F-4D97-AF65-F5344CB8AC3E}">
        <p14:creationId xmlns:p14="http://schemas.microsoft.com/office/powerpoint/2010/main" val="405752382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723"/>
            <a:ext cx="8229600" cy="874077"/>
          </a:xfrm>
        </p:spPr>
        <p:txBody>
          <a:bodyPr/>
          <a:lstStyle/>
          <a:p>
            <a:r>
              <a:rPr lang="en-US" dirty="0" smtClean="0"/>
              <a:t>At Indiana University</a:t>
            </a:r>
            <a:endParaRPr lang="en-US" dirty="0"/>
          </a:p>
        </p:txBody>
      </p:sp>
      <p:sp>
        <p:nvSpPr>
          <p:cNvPr id="3" name="Content Placeholder 2"/>
          <p:cNvSpPr>
            <a:spLocks noGrp="1"/>
          </p:cNvSpPr>
          <p:nvPr>
            <p:ph idx="1"/>
          </p:nvPr>
        </p:nvSpPr>
        <p:spPr>
          <a:xfrm>
            <a:off x="0" y="1036320"/>
            <a:ext cx="8991600" cy="4525963"/>
          </a:xfrm>
        </p:spPr>
        <p:txBody>
          <a:bodyPr/>
          <a:lstStyle/>
          <a:p>
            <a:r>
              <a:rPr lang="en-US" dirty="0" smtClean="0"/>
              <a:t>Have a proposal to set up certificates and Masters degree in </a:t>
            </a:r>
            <a:r>
              <a:rPr lang="en-US" b="1" dirty="0" smtClean="0"/>
              <a:t>data science</a:t>
            </a:r>
          </a:p>
          <a:p>
            <a:r>
              <a:rPr lang="en-US" dirty="0" smtClean="0"/>
              <a:t>Joint between 3 units in School of Informatics and Computing: Computer Science, Informatics, Information &amp; Library Science, and Statistics department in COAS College</a:t>
            </a:r>
          </a:p>
          <a:p>
            <a:r>
              <a:rPr lang="en-US" dirty="0" smtClean="0"/>
              <a:t>Looking at version with Kelley with </a:t>
            </a:r>
            <a:r>
              <a:rPr lang="en-US" b="1" dirty="0" smtClean="0"/>
              <a:t>Business data analytics </a:t>
            </a:r>
            <a:r>
              <a:rPr lang="en-US" dirty="0" smtClean="0"/>
              <a:t>flavor</a:t>
            </a:r>
          </a:p>
          <a:p>
            <a:r>
              <a:rPr lang="en-US" dirty="0" smtClean="0"/>
              <a:t>Attractive to offer online as few universities have this and so a potentially large audience outside IU</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96</a:t>
            </a:fld>
            <a:endParaRPr lang="en-US"/>
          </a:p>
        </p:txBody>
      </p:sp>
    </p:spTree>
    <p:extLst>
      <p:ext uri="{BB962C8B-B14F-4D97-AF65-F5344CB8AC3E}">
        <p14:creationId xmlns:p14="http://schemas.microsoft.com/office/powerpoint/2010/main" val="399353098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97</a:t>
            </a:fld>
            <a:endParaRPr lang="en-US"/>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206991608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98</a:t>
            </a:fld>
            <a:endParaRPr lang="en-US"/>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367667114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838200"/>
          </a:xfrm>
        </p:spPr>
        <p:txBody>
          <a:bodyPr/>
          <a:lstStyle/>
          <a:p>
            <a:r>
              <a:rPr lang="en-US" dirty="0" smtClean="0"/>
              <a:t>Massive Open Online Courses</a:t>
            </a:r>
            <a:r>
              <a:rPr lang="en-US" b="0" dirty="0"/>
              <a:t> (</a:t>
            </a:r>
            <a:r>
              <a:rPr lang="en-US" dirty="0"/>
              <a:t>MOOC</a:t>
            </a:r>
            <a:r>
              <a:rPr lang="en-US" b="0" dirty="0"/>
              <a:t>)</a:t>
            </a:r>
            <a:endParaRPr lang="en-US" dirty="0"/>
          </a:p>
        </p:txBody>
      </p:sp>
      <p:sp>
        <p:nvSpPr>
          <p:cNvPr id="3" name="Content Placeholder 2"/>
          <p:cNvSpPr>
            <a:spLocks noGrp="1"/>
          </p:cNvSpPr>
          <p:nvPr>
            <p:ph idx="1"/>
          </p:nvPr>
        </p:nvSpPr>
        <p:spPr>
          <a:xfrm>
            <a:off x="27039" y="609600"/>
            <a:ext cx="9144000" cy="5441950"/>
          </a:xfrm>
        </p:spPr>
        <p:txBody>
          <a:bodyPr/>
          <a:lstStyle/>
          <a:p>
            <a:r>
              <a:rPr lang="en-US" sz="2400" dirty="0" smtClean="0"/>
              <a:t>MOOC’s are very “hot” these days with </a:t>
            </a:r>
            <a:r>
              <a:rPr lang="en-US" sz="2400" dirty="0" err="1" smtClean="0"/>
              <a:t>Udacity</a:t>
            </a:r>
            <a:r>
              <a:rPr lang="en-US" sz="2400" dirty="0" smtClean="0"/>
              <a:t> and </a:t>
            </a:r>
            <a:r>
              <a:rPr lang="en-US" sz="2400" dirty="0" err="1" smtClean="0"/>
              <a:t>Coursera</a:t>
            </a:r>
            <a:r>
              <a:rPr lang="en-US" sz="2400" dirty="0" smtClean="0"/>
              <a:t> as start-ups; perhaps over 100,000 participants </a:t>
            </a:r>
          </a:p>
          <a:p>
            <a:r>
              <a:rPr lang="en-US" sz="2400" dirty="0" smtClean="0"/>
              <a:t>Relevant to Data Science as this is a new field with few courses at most universities</a:t>
            </a:r>
          </a:p>
          <a:p>
            <a:r>
              <a:rPr lang="en-US" sz="2400" dirty="0" smtClean="0"/>
              <a:t>Typical model is collection of short prerecorded segments (talking head over PowerPoint) of length 3-15 minutes</a:t>
            </a:r>
          </a:p>
          <a:p>
            <a:pPr lvl="1"/>
            <a:r>
              <a:rPr lang="en-US" sz="2000" dirty="0" smtClean="0"/>
              <a:t>This is Boredom limit </a:t>
            </a:r>
            <a:r>
              <a:rPr lang="en-US" sz="2000" dirty="0">
                <a:hlinkClick r:id="rId2"/>
              </a:rPr>
              <a:t>http://blog.coursera.org/post/49750392396/on-the-topic-of-boredom</a:t>
            </a:r>
            <a:endParaRPr lang="en-US" sz="2000" dirty="0" smtClean="0"/>
          </a:p>
          <a:p>
            <a:r>
              <a:rPr lang="en-US" sz="2400" dirty="0" smtClean="0"/>
              <a:t>These “lesson objects” can be viewed as “songs”</a:t>
            </a:r>
          </a:p>
          <a:p>
            <a:r>
              <a:rPr lang="en-US" sz="2400" dirty="0" smtClean="0"/>
              <a:t>Google Course Builder (python open source) builds customizable  MOOC’s as “playlists” of “songs”</a:t>
            </a:r>
          </a:p>
          <a:p>
            <a:r>
              <a:rPr lang="en-US" sz="2400" b="1" dirty="0" smtClean="0"/>
              <a:t>Tells you to capture all material as “lesson objects”</a:t>
            </a:r>
          </a:p>
          <a:p>
            <a:r>
              <a:rPr lang="en-US" sz="2400" b="1" dirty="0" smtClean="0"/>
              <a:t>We are aiming to build a repository of many “songs”; used in many ways – tutorials, classes …</a:t>
            </a:r>
          </a:p>
          <a:p>
            <a:endParaRPr lang="en-US" sz="2400" dirty="0" smtClean="0"/>
          </a:p>
          <a:p>
            <a:pPr lvl="1"/>
            <a:endParaRPr lang="en-US" sz="2000" dirty="0" smtClean="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99</a:t>
            </a:fld>
            <a:endParaRPr lang="en-US"/>
          </a:p>
        </p:txBody>
      </p:sp>
    </p:spTree>
    <p:extLst>
      <p:ext uri="{BB962C8B-B14F-4D97-AF65-F5344CB8AC3E}">
        <p14:creationId xmlns:p14="http://schemas.microsoft.com/office/powerpoint/2010/main" val="64734688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 - &amp;quot;Data Science and the Cloud; Centerpieces of the Future Economy &amp;quot;&quot;/&gt;&lt;property id=&quot;20307&quot; value=&quot;267&quot;/&gt;&lt;/object&gt;&lt;object type=&quot;3&quot; unique_id=&quot;10004&quot;&gt;&lt;property id=&quot;20148&quot; value=&quot;5&quot;/&gt;&lt;property id=&quot;20300&quot; value=&quot;Slide 2 - &amp;quot;Abstract&amp;quot;&quot;/&gt;&lt;property id=&quot;20307&quot; value=&quot;485&quot;/&gt;&lt;/object&gt;&lt;object type=&quot;3&quot; unique_id=&quot;10005&quot;&gt;&lt;property id=&quot;20148&quot; value=&quot;5&quot;/&gt;&lt;property id=&quot;20300&quot; value=&quot;Slide 6 - &amp;quot;Data Deluge&amp;quot;&quot;/&gt;&lt;property id=&quot;20307&quot; value=&quot;486&quot;/&gt;&lt;/object&gt;&lt;object type=&quot;3&quot; unique_id=&quot;10006&quot;&gt;&lt;property id=&quot;20148&quot; value=&quot;5&quot;/&gt;&lt;property id=&quot;20300&quot; value=&quot;Slide 3 - &amp;quot;Some Trends&amp;quot;&quot;/&gt;&lt;property id=&quot;20307&quot; value=&quot;487&quot;/&gt;&lt;/object&gt;&lt;object type=&quot;3&quot; unique_id=&quot;10017&quot;&gt;&lt;property id=&quot;20148&quot; value=&quot;5&quot;/&gt;&lt;property id=&quot;20300&quot; value=&quot;Slide 60 - &amp;quot;Recommender Systems&amp;quot;&quot;/&gt;&lt;property id=&quot;20307&quot; value=&quot;498&quot;/&gt;&lt;/object&gt;&lt;object type=&quot;3&quot; unique_id=&quot;10018&quot;&gt;&lt;property id=&quot;20148&quot; value=&quot;5&quot;/&gt;&lt;property id=&quot;20300&quot; value=&quot;Slide 83 - &amp;quot;What Applications work in Clouds&amp;quot;&quot;/&gt;&lt;property id=&quot;20307&quot; value=&quot;499&quot;/&gt;&lt;/object&gt;&lt;object type=&quot;3&quot; unique_id=&quot;10020&quot;&gt;&lt;property id=&quot;20148&quot; value=&quot;5&quot;/&gt;&lt;property id=&quot;20300&quot; value=&quot;Slide 84 - &amp;quot;Parallelism over Users and Usages&amp;quot;&quot;/&gt;&lt;property id=&quot;20307&quot; value=&quot;501&quot;/&gt;&lt;/object&gt;&lt;object type=&quot;3&quot; unique_id=&quot;10021&quot;&gt;&lt;property id=&quot;20148&quot; value=&quot;5&quot;/&gt;&lt;property id=&quot;20300&quot; value=&quot;Slide 85 - &amp;quot;Internet of Things and the Cloud &amp;quot;&quot;/&gt;&lt;property id=&quot;20307&quot; value=&quot;502&quot;/&gt;&lt;/object&gt;&lt;object type=&quot;3&quot; unique_id=&quot;10022&quot;&gt;&lt;property id=&quot;20148&quot; value=&quot;5&quot;/&gt;&lt;property id=&quot;20300&quot; value=&quot;Slide 90 - &amp;quot;Classic Parallel Computing&amp;quot;&quot;/&gt;&lt;property id=&quot;20307&quot; value=&quot;503&quot;/&gt;&lt;/object&gt;&lt;object type=&quot;3&quot; unique_id=&quot;10051&quot;&gt;&lt;property id=&quot;20148&quot; value=&quot;5&quot;/&gt;&lt;property id=&quot;20300&quot; value=&quot;Slide 95 - &amp;quot;Data Science Education&amp;quot;&quot;/&gt;&lt;property id=&quot;20307&quot; value=&quot;532&quot;/&gt;&lt;/object&gt;&lt;object type=&quot;3&quot; unique_id=&quot;10073&quot;&gt;&lt;property id=&quot;20148&quot; value=&quot;5&quot;/&gt;&lt;property id=&quot;20300&quot; value=&quot;Slide 111 - &amp;quot;Conclusions &amp;quot;&quot;/&gt;&lt;property id=&quot;20307&quot; value=&quot;554&quot;/&gt;&lt;/object&gt;&lt;object type=&quot;3&quot; unique_id=&quot;10074&quot;&gt;&lt;property id=&quot;20148&quot; value=&quot;5&quot;/&gt;&lt;property id=&quot;20300&quot; value=&quot;Slide 112 - &amp;quot;Conclusions&amp;quot;&quot;/&gt;&lt;property id=&quot;20307&quot; value=&quot;555&quot;/&gt;&lt;/object&gt;&lt;object type=&quot;3&quot; unique_id=&quot;84037&quot;&gt;&lt;property id=&quot;20148&quot; value=&quot;5&quot;/&gt;&lt;property id=&quot;20300&quot; value=&quot;Slide 15&quot;/&gt;&lt;property id=&quot;20307&quot; value=&quot;561&quot;/&gt;&lt;/object&gt;&lt;object type=&quot;3&quot; unique_id=&quot;84038&quot;&gt;&lt;property id=&quot;20148&quot; value=&quot;5&quot;/&gt;&lt;property id=&quot;20300&quot; value=&quot;Slide 36&quot;/&gt;&lt;property id=&quot;20307&quot; value=&quot;560&quot;/&gt;&lt;/object&gt;&lt;object type=&quot;3&quot; unique_id=&quot;97147&quot;&gt;&lt;property id=&quot;20148&quot; value=&quot;5&quot;/&gt;&lt;property id=&quot;20300&quot; value=&quot;Slide 10&quot;/&gt;&lt;property id=&quot;20307&quot; value=&quot;607&quot;/&gt;&lt;/object&gt;&lt;object type=&quot;3&quot; unique_id=&quot;97148&quot;&gt;&lt;property id=&quot;20148&quot; value=&quot;5&quot;/&gt;&lt;property id=&quot;20300&quot; value=&quot;Slide 13&quot;/&gt;&lt;property id=&quot;20307&quot; value=&quot;608&quot;/&gt;&lt;/object&gt;&lt;object type=&quot;3&quot; unique_id=&quot;97149&quot;&gt;&lt;property id=&quot;20148&quot; value=&quot;5&quot;/&gt;&lt;property id=&quot;20300&quot; value=&quot;Slide 11 - &amp;quot;“Taming the Big Data Tidal Wave” 2012 (Bill Franks, Chief Analytics Officer Teradata)&amp;quot;&quot;/&gt;&lt;property id=&quot;20307&quot; value=&quot;609&quot;/&gt;&lt;/object&gt;&lt;object type=&quot;3&quot; unique_id=&quot;97150&quot;&gt;&lt;property id=&quot;20148&quot; value=&quot;5&quot;/&gt;&lt;property id=&quot;20300&quot; value=&quot;Slide 16&quot;/&gt;&lt;property id=&quot;20307&quot; value=&quot;610&quot;/&gt;&lt;/object&gt;&lt;object type=&quot;3&quot; unique_id=&quot;97151&quot;&gt;&lt;property id=&quot;20148&quot; value=&quot;5&quot;/&gt;&lt;property id=&quot;20300&quot; value=&quot;Slide 20 - &amp;quot;Jobs&amp;quot;&quot;/&gt;&lt;property id=&quot;20307&quot; value=&quot;622&quot;/&gt;&lt;/object&gt;&lt;object type=&quot;3&quot; unique_id=&quot;97152&quot;&gt;&lt;property id=&quot;20148&quot; value=&quot;5&quot;/&gt;&lt;property id=&quot;20300&quot; value=&quot;Slide 21 - &amp;quot;Jobs v. Countries&amp;quot;&quot;/&gt;&lt;property id=&quot;20307&quot; value=&quot;623&quot;/&gt;&lt;/object&gt;&lt;object type=&quot;3&quot; unique_id=&quot;97153&quot;&gt;&lt;property id=&quot;20148&quot; value=&quot;5&quot;/&gt;&lt;property id=&quot;20300&quot; value=&quot;Slide 22 - &amp;quot;McKinsey Institute on Big Data Jobs&amp;quot;&quot;/&gt;&lt;property id=&quot;20307&quot; value=&quot;624&quot;/&gt;&lt;/object&gt;&lt;object type=&quot;3&quot; unique_id=&quot;97154&quot;&gt;&lt;property id=&quot;20148&quot; value=&quot;5&quot;/&gt;&lt;property id=&quot;20300&quot; value=&quot;Slide 23&quot;/&gt;&lt;property id=&quot;20307&quot; value=&quot;625&quot;/&gt;&lt;/object&gt;&lt;object type=&quot;3&quot; unique_id=&quot;97155&quot;&gt;&lt;property id=&quot;20148&quot; value=&quot;5&quot;/&gt;&lt;property id=&quot;20300&quot; value=&quot;Slide 26 - &amp;quot;Industry Trends&amp;quot;&quot;/&gt;&lt;property id=&quot;20307&quot; value=&quot;626&quot;/&gt;&lt;/object&gt;&lt;object type=&quot;3&quot; unique_id=&quot;97156&quot;&gt;&lt;property id=&quot;20148&quot; value=&quot;5&quot;/&gt;&lt;property id=&quot;20300&quot; value=&quot;Slide 38 - &amp;quot;Physically Clouds are Clear&amp;quot;&quot;/&gt;&lt;property id=&quot;20307&quot; value=&quot;612&quot;/&gt;&lt;/object&gt;&lt;object type=&quot;3&quot; unique_id=&quot;97157&quot;&gt;&lt;property id=&quot;20148&quot; value=&quot;5&quot;/&gt;&lt;property id=&quot;20300&quot; value=&quot;Slide 41 - &amp;quot;Virtualization made several things more convenient&amp;quot;&quot;/&gt;&lt;property id=&quot;20307&quot; value=&quot;613&quot;/&gt;&lt;/object&gt;&lt;object type=&quot;3&quot; unique_id=&quot;97158&quot;&gt;&lt;property id=&quot;20148&quot; value=&quot;5&quot;/&gt;&lt;property id=&quot;20300&quot; value=&quot;Slide 37 - &amp;quot;Amazon Cloud AWS making money&amp;quot;&quot;/&gt;&lt;property id=&quot;20307&quot; value=&quot;611&quot;/&gt;&lt;/object&gt;&lt;object type=&quot;3&quot; unique_id=&quot;97159&quot;&gt;&lt;property id=&quot;20148&quot; value=&quot;5&quot;/&gt;&lt;property id=&quot;20300&quot; value=&quot;Slide 46 - &amp;quot;Research Model&amp;quot;&quot;/&gt;&lt;property id=&quot;20307&quot; value=&quot;627&quot;/&gt;&lt;/object&gt;&lt;object type=&quot;3&quot; unique_id=&quot;97160&quot;&gt;&lt;property id=&quot;20148&quot; value=&quot;5&quot;/&gt;&lt;property id=&quot;20300&quot; value=&quot;Slide 47&quot;/&gt;&lt;property id=&quot;20307&quot; value=&quot;628&quot;/&gt;&lt;/object&gt;&lt;object type=&quot;3&quot; unique_id=&quot;97162&quot;&gt;&lt;property id=&quot;20148&quot; value=&quot;5&quot;/&gt;&lt;property id=&quot;20300&quot; value=&quot;Slide 49&quot;/&gt;&lt;property id=&quot;20307&quot; value=&quot;630&quot;/&gt;&lt;/object&gt;&lt;object type=&quot;3&quot; unique_id=&quot;97194&quot;&gt;&lt;property id=&quot;20148&quot; value=&quot;5&quot;/&gt;&lt;property id=&quot;20300&quot; value=&quot;Slide 94 - &amp;quot;Data Science Education&amp;quot;&quot;/&gt;&lt;property id=&quot;20307&quot; value=&quot;635&quot;/&gt;&lt;/object&gt;&lt;object type=&quot;3&quot; unique_id=&quot;99919&quot;&gt;&lt;property id=&quot;20148&quot; value=&quot;5&quot;/&gt;&lt;property id=&quot;20300&quot; value=&quot;Slide 86 - &amp;quot;Sensors (Things) as a Service&amp;quot;&quot;/&gt;&lt;property id=&quot;20307&quot; value=&quot;671&quot;/&gt;&lt;/object&gt;&lt;object type=&quot;3&quot; unique_id=&quot;103219&quot;&gt;&lt;property id=&quot;20148&quot; value=&quot;5&quot;/&gt;&lt;property id=&quot;20300&quot; value=&quot;Slide 5 - &amp;quot;Issues of Importance&amp;quot;&quot;/&gt;&lt;property id=&quot;20307&quot; value=&quot;672&quot;/&gt;&lt;/object&gt;&lt;object type=&quot;3&quot; unique_id=&quot;103220&quot;&gt;&lt;property id=&quot;20148&quot; value=&quot;5&quot;/&gt;&lt;property id=&quot;20300&quot; value=&quot;Slide 44 - &amp;quot;Clouds Offer From different points of view &amp;quot;&quot;/&gt;&lt;property id=&quot;20307&quot; value=&quot;673&quot;/&gt;&lt;/object&gt;&lt;object type=&quot;3&quot; unique_id=&quot;103221&quot;&gt;&lt;property id=&quot;20148&quot; value=&quot;5&quot;/&gt;&lt;property id=&quot;20300&quot; value=&quot;Slide 48 - &amp;quot;The 4 paradigms of Scientific Research&amp;quot;&quot;/&gt;&lt;property id=&quot;20307&quot; value=&quot;674&quot;/&gt;&lt;/object&gt;&lt;object type=&quot;3&quot; unique_id=&quot;103224&quot;&gt;&lt;property id=&quot;20148&quot; value=&quot;5&quot;/&gt;&lt;property id=&quot;20300&quot; value=&quot;Slide 81 - &amp;quot;Science Computing Environments&amp;quot;&quot;/&gt;&lt;property id=&quot;20307&quot; value=&quot;677&quot;/&gt;&lt;/object&gt;&lt;object type=&quot;3&quot; unique_id=&quot;103225&quot;&gt;&lt;property id=&quot;20148&quot; value=&quot;5&quot;/&gt;&lt;property id=&quot;20300&quot; value=&quot;Slide 82 - &amp;quot;Clouds HPC and Grids&amp;quot;&quot;/&gt;&lt;property id=&quot;20307&quot; value=&quot;678&quot;/&gt;&lt;/object&gt;&lt;object type=&quot;3&quot; unique_id=&quot;135343&quot;&gt;&lt;property id=&quot;20148&quot; value=&quot;5&quot;/&gt;&lt;property id=&quot;20300&quot; value=&quot;Slide 7&quot;/&gt;&lt;property id=&quot;20307&quot; value=&quot;694&quot;/&gt;&lt;/object&gt;&lt;object type=&quot;3&quot; unique_id=&quot;135347&quot;&gt;&lt;property id=&quot;20148&quot; value=&quot;5&quot;/&gt;&lt;property id=&quot;20300&quot; value=&quot;Slide 9&quot;/&gt;&lt;property id=&quot;20307&quot; value=&quot;698&quot;/&gt;&lt;/object&gt;&lt;object type=&quot;3&quot; unique_id=&quot;135348&quot;&gt;&lt;property id=&quot;20148&quot; value=&quot;5&quot;/&gt;&lt;property id=&quot;20300&quot; value=&quot;Slide 8&quot;/&gt;&lt;property id=&quot;20307&quot; value=&quot;699&quot;/&gt;&lt;/object&gt;&lt;object type=&quot;3&quot; unique_id=&quot;137504&quot;&gt;&lt;property id=&quot;20148&quot; value=&quot;5&quot;/&gt;&lt;property id=&quot;20300&quot; value=&quot;Slide 24&quot;/&gt;&lt;property id=&quot;20307&quot; value=&quot;714&quot;/&gt;&lt;/object&gt;&lt;object type=&quot;3&quot; unique_id=&quot;137505&quot;&gt;&lt;property id=&quot;20148&quot; value=&quot;5&quot;/&gt;&lt;property id=&quot;20300&quot; value=&quot;Slide 25&quot;/&gt;&lt;property id=&quot;20307&quot; value=&quot;715&quot;/&gt;&lt;/object&gt;&lt;object type=&quot;3&quot; unique_id=&quot;137506&quot;&gt;&lt;property id=&quot;20148&quot; value=&quot;5&quot;/&gt;&lt;property id=&quot;20300&quot; value=&quot;Slide 27&quot;/&gt;&lt;property id=&quot;20307&quot; value=&quot;723&quot;/&gt;&lt;/object&gt;&lt;object type=&quot;3&quot; unique_id=&quot;137507&quot;&gt;&lt;property id=&quot;20148&quot; value=&quot;5&quot;/&gt;&lt;property id=&quot;20300&quot; value=&quot;Slide 28&quot;/&gt;&lt;property id=&quot;20307&quot; value=&quot;724&quot;/&gt;&lt;/object&gt;&lt;object type=&quot;3&quot; unique_id=&quot;137508&quot;&gt;&lt;property id=&quot;20148&quot; value=&quot;5&quot;/&gt;&lt;property id=&quot;20300&quot; value=&quot;Slide 29&quot;/&gt;&lt;property id=&quot;20307&quot; value=&quot;725&quot;/&gt;&lt;/object&gt;&lt;object type=&quot;3&quot; unique_id=&quot;137509&quot;&gt;&lt;property id=&quot;20148&quot; value=&quot;5&quot;/&gt;&lt;property id=&quot;20300&quot; value=&quot;Slide 30&quot;/&gt;&lt;property id=&quot;20307&quot; value=&quot;726&quot;/&gt;&lt;/object&gt;&lt;object type=&quot;3&quot; unique_id=&quot;137510&quot;&gt;&lt;property id=&quot;20148&quot; value=&quot;5&quot;/&gt;&lt;property id=&quot;20300&quot; value=&quot;Slide 31&quot;/&gt;&lt;property id=&quot;20307&quot; value=&quot;727&quot;/&gt;&lt;/object&gt;&lt;object type=&quot;3&quot; unique_id=&quot;137511&quot;&gt;&lt;property id=&quot;20148&quot; value=&quot;5&quot;/&gt;&lt;property id=&quot;20300&quot; value=&quot;Slide 32&quot;/&gt;&lt;property id=&quot;20307&quot; value=&quot;728&quot;/&gt;&lt;/object&gt;&lt;object type=&quot;3&quot; unique_id=&quot;137512&quot;&gt;&lt;property id=&quot;20148&quot; value=&quot;5&quot;/&gt;&lt;property id=&quot;20300&quot; value=&quot;Slide 33&quot;/&gt;&lt;property id=&quot;20307&quot; value=&quot;729&quot;/&gt;&lt;/object&gt;&lt;object type=&quot;3&quot; unique_id=&quot;137513&quot;&gt;&lt;property id=&quot;20148&quot; value=&quot;5&quot;/&gt;&lt;property id=&quot;20300&quot; value=&quot;Slide 34&quot;/&gt;&lt;property id=&quot;20307&quot; value=&quot;730&quot;/&gt;&lt;/object&gt;&lt;object type=&quot;3&quot; unique_id=&quot;137514&quot;&gt;&lt;property id=&quot;20148&quot; value=&quot;5&quot;/&gt;&lt;property id=&quot;20300&quot; value=&quot;Slide 35 - &amp;quot;Computing Model&amp;quot;&quot;/&gt;&lt;property id=&quot;20307&quot; value=&quot;722&quot;/&gt;&lt;/object&gt;&lt;object type=&quot;3&quot; unique_id=&quot;137515&quot;&gt;&lt;property id=&quot;20148&quot; value=&quot;5&quot;/&gt;&lt;property id=&quot;20300&quot; value=&quot;Slide 87&quot;/&gt;&lt;property id=&quot;20307&quot; value=&quot;719&quot;/&gt;&lt;/object&gt;&lt;object type=&quot;3&quot; unique_id=&quot;137516&quot;&gt;&lt;property id=&quot;20148&quot; value=&quot;5&quot;/&gt;&lt;property id=&quot;20300&quot; value=&quot;Slide 88&quot;/&gt;&lt;property id=&quot;20307&quot; value=&quot;720&quot;/&gt;&lt;/object&gt;&lt;object type=&quot;3&quot; unique_id=&quot;137517&quot;&gt;&lt;property id=&quot;20148&quot; value=&quot;5&quot;/&gt;&lt;property id=&quot;20300&quot; value=&quot;Slide 89&quot;/&gt;&lt;property id=&quot;20307&quot; value=&quot;721&quot;/&gt;&lt;/object&gt;&lt;object type=&quot;3&quot; unique_id=&quot;137518&quot;&gt;&lt;property id=&quot;20148&quot; value=&quot;5&quot;/&gt;&lt;property id=&quot;20300&quot; value=&quot;Slide 97&quot;/&gt;&lt;property id=&quot;20307&quot; value=&quot;718&quot;/&gt;&lt;/object&gt;&lt;object type=&quot;3&quot; unique_id=&quot;137519&quot;&gt;&lt;property id=&quot;20148&quot; value=&quot;5&quot;/&gt;&lt;property id=&quot;20300&quot; value=&quot;Slide 98&quot;/&gt;&lt;property id=&quot;20307&quot; value=&quot;716&quot;/&gt;&lt;/object&gt;&lt;object type=&quot;3&quot; unique_id=&quot;137520&quot;&gt;&lt;property id=&quot;20148&quot; value=&quot;5&quot;/&gt;&lt;property id=&quot;20300&quot; value=&quot;Slide 109&quot;/&gt;&lt;property id=&quot;20307&quot; value=&quot;717&quot;/&gt;&lt;/object&gt;&lt;object type=&quot;3&quot; unique_id=&quot;139487&quot;&gt;&lt;property id=&quot;20148&quot; value=&quot;5&quot;/&gt;&lt;property id=&quot;20300&quot; value=&quot;Slide 99 - &amp;quot;Massive Open Online Courses (MOOC)&amp;quot;&quot;/&gt;&lt;property id=&quot;20307&quot; value=&quot;731&quot;/&gt;&lt;/object&gt;&lt;object type=&quot;3&quot; unique_id=&quot;139488&quot;&gt;&lt;property id=&quot;20148&quot; value=&quot;5&quot;/&gt;&lt;property id=&quot;20300&quot; value=&quot;Slide 100&quot;/&gt;&lt;property id=&quot;20307&quot; value=&quot;732&quot;/&gt;&lt;/object&gt;&lt;object type=&quot;3&quot; unique_id=&quot;139489&quot;&gt;&lt;property id=&quot;20148&quot; value=&quot;5&quot;/&gt;&lt;property id=&quot;20300&quot; value=&quot;Slide 101&quot;/&gt;&lt;property id=&quot;20307&quot; value=&quot;733&quot;/&gt;&lt;/object&gt;&lt;object type=&quot;3&quot; unique_id=&quot;139490&quot;&gt;&lt;property id=&quot;20148&quot; value=&quot;5&quot;/&gt;&lt;property id=&quot;20300&quot; value=&quot;Slide 102 - &amp;quot;Customizable MOOC’s I&amp;quot;&quot;/&gt;&lt;property id=&quot;20307&quot; value=&quot;734&quot;/&gt;&lt;/object&gt;&lt;object type=&quot;3&quot; unique_id=&quot;139491&quot;&gt;&lt;property id=&quot;20148&quot; value=&quot;5&quot;/&gt;&lt;property id=&quot;20300&quot; value=&quot;Slide 103 - &amp;quot;Cloud MOOC  Repository&amp;quot;&quot;/&gt;&lt;property id=&quot;20307&quot; value=&quot;735&quot;/&gt;&lt;/object&gt;&lt;object type=&quot;3&quot; unique_id=&quot;139492&quot;&gt;&lt;property id=&quot;20148&quot; value=&quot;5&quot;/&gt;&lt;property id=&quot;20300&quot; value=&quot;Slide 104 - &amp;quot;Customizable MOOC’s II&amp;quot;&quot;/&gt;&lt;property id=&quot;20307&quot; value=&quot;736&quot;/&gt;&lt;/object&gt;&lt;object type=&quot;3&quot; unique_id=&quot;139493&quot;&gt;&lt;property id=&quot;20148&quot; value=&quot;5&quot;/&gt;&lt;property id=&quot;20300&quot; value=&quot;Slide 105&quot;/&gt;&lt;property id=&quot;20307&quot; value=&quot;737&quot;/&gt;&lt;/object&gt;&lt;object type=&quot;3&quot; unique_id=&quot;139494&quot;&gt;&lt;property id=&quot;20148&quot; value=&quot;5&quot;/&gt;&lt;property id=&quot;20300&quot; value=&quot;Slide 106 - &amp;quot;Two limits where MOOC’s are Compelling&amp;quot;&quot;/&gt;&lt;property id=&quot;20307&quot; value=&quot;738&quot;/&gt;&lt;/object&gt;&lt;object type=&quot;3&quot; unique_id=&quot;139495&quot;&gt;&lt;property id=&quot;20148&quot; value=&quot;5&quot;/&gt;&lt;property id=&quot;20300&quot; value=&quot;Slide 107 - &amp;quot;Hermit’s Cave Virtual University&amp;quot;&quot;/&gt;&lt;property id=&quot;20307&quot; value=&quot;739&quot;/&gt;&lt;/object&gt;&lt;object type=&quot;3&quot; unique_id=&quot;139496&quot;&gt;&lt;property id=&quot;20148&quot; value=&quot;5&quot;/&gt;&lt;property id=&quot;20300&quot; value=&quot;Slide 108 - &amp;quot;Mentoring / Grading&amp;quot;&quot;/&gt;&lt;property id=&quot;20307&quot; value=&quot;740&quot;/&gt;&lt;/object&gt;&lt;object type=&quot;3&quot; unique_id=&quot;139498&quot;&gt;&lt;property id=&quot;20148&quot; value=&quot;5&quot;/&gt;&lt;property id=&quot;20300&quot; value=&quot;Slide 110 - &amp;quot;Many Synergies Clouds and Universities&amp;quot;&quot;/&gt;&lt;property id=&quot;20307&quot; value=&quot;742&quot;/&gt;&lt;/object&gt;&lt;object type=&quot;3&quot; unique_id=&quot;139909&quot;&gt;&lt;property id=&quot;20148&quot; value=&quot;5&quot;/&gt;&lt;property id=&quot;20300&quot; value=&quot;Slide 17 - &amp;quot;Data Intensive Activities&amp;quot;&quot;/&gt;&lt;property id=&quot;20307&quot; value=&quot;745&quot;/&gt;&lt;/object&gt;&lt;object type=&quot;3&quot; unique_id=&quot;141378&quot;&gt;&lt;property id=&quot;20148&quot; value=&quot;5&quot;/&gt;&lt;property id=&quot;20300&quot; value=&quot;Slide 14 - &amp;quot;Some Science/Technical Data sizes&amp;quot;&quot;/&gt;&lt;property id=&quot;20307&quot; value=&quot;747&quot;/&gt;&lt;/object&gt;&lt;object type=&quot;3&quot; unique_id=&quot;141379&quot;&gt;&lt;property id=&quot;20148&quot; value=&quot;5&quot;/&gt;&lt;property id=&quot;20300&quot; value=&quot;Slide 18 - &amp;quot;Big Data Ecosystem in One Sentence&amp;quot;&quot;/&gt;&lt;property id=&quot;20307&quot; value=&quot;748&quot;/&gt;&lt;/object&gt;&lt;object type=&quot;3&quot; unique_id=&quot;141380&quot;&gt;&lt;property id=&quot;20148&quot; value=&quot;5&quot;/&gt;&lt;property id=&quot;20300&quot; value=&quot;Slide 19&quot;/&gt;&lt;property id=&quot;20307&quot; value=&quot;749&quot;/&gt;&lt;/object&gt;&lt;object type=&quot;3&quot; unique_id=&quot;142018&quot;&gt;&lt;property id=&quot;20148&quot; value=&quot;5&quot;/&gt;&lt;property id=&quot;20300&quot; value=&quot;Slide 4&quot;/&gt;&lt;property id=&quot;20307&quot; value=&quot;750&quot;/&gt;&lt;/object&gt;&lt;object type=&quot;3&quot; unique_id=&quot;142019&quot;&gt;&lt;property id=&quot;20148&quot; value=&quot;5&quot;/&gt;&lt;property id=&quot;20300&quot; value=&quot;Slide 42 - &amp;quot;Microsoft Server Consolidation&amp;quot;&quot;/&gt;&lt;property id=&quot;20307&quot; value=&quot;752&quot;/&gt;&lt;/object&gt;&lt;object type=&quot;3&quot; unique_id=&quot;142020&quot;&gt;&lt;property id=&quot;20148&quot; value=&quot;5&quot;/&gt;&lt;property id=&quot;20300&quot; value=&quot;Slide 43 - &amp;quot;The Google gmail example&amp;quot;&quot;/&gt;&lt;property id=&quot;20307&quot; value=&quot;753&quot;/&gt;&lt;/object&gt;&lt;object type=&quot;3&quot; unique_id=&quot;142021&quot;&gt;&lt;property id=&quot;20148&quot; value=&quot;5&quot;/&gt;&lt;property id=&quot;20300&quot; value=&quot;Slide 45&quot;/&gt;&lt;property id=&quot;20307&quot; value=&quot;751&quot;/&gt;&lt;/object&gt;&lt;object type=&quot;3&quot; unique_id=&quot;143341&quot;&gt;&lt;property id=&quot;20148&quot; value=&quot;5&quot;/&gt;&lt;property id=&quot;20300&quot; value=&quot;Slide 39 - &amp;quot;The Microsoft Cloud is Built on Data Centers&amp;quot;&quot;/&gt;&lt;property id=&quot;20307&quot; value=&quot;757&quot;/&gt;&lt;/object&gt;&lt;object type=&quot;3&quot; unique_id=&quot;143342&quot;&gt;&lt;property id=&quot;20148&quot; value=&quot;5&quot;/&gt;&lt;property id=&quot;20300&quot; value=&quot;Slide 40 - &amp;quot;Data Centers Clouds &amp;amp;  Economies of Scale&amp;quot;&quot;/&gt;&lt;property id=&quot;20307&quot; value=&quot;758&quot;/&gt;&lt;/object&gt;&lt;object type=&quot;3&quot; unique_id=&quot;144223&quot;&gt;&lt;property id=&quot;20148&quot; value=&quot;5&quot;/&gt;&lt;property id=&quot;20300&quot; value=&quot;Slide 91 - &amp;quot;MapReduce “File/Data Repository” Parallelism&amp;quot;&quot;/&gt;&lt;property id=&quot;20307&quot; value=&quot;759&quot;/&gt;&lt;/object&gt;&lt;object type=&quot;3&quot; unique_id=&quot;144224&quot;&gt;&lt;property id=&quot;20148&quot; value=&quot;5&quot;/&gt;&lt;property id=&quot;20300&quot; value=&quot;Slide 92 - &amp;quot;Sam’s Problem http://www.slideshare.net/esaliya/mapreduce-in-simple-terms&amp;quot;&quot;/&gt;&lt;property id=&quot;20307&quot; value=&quot;760&quot;/&gt;&lt;/object&gt;&lt;object type=&quot;3&quot; unique_id=&quot;144226&quot;&gt;&lt;property id=&quot;20148&quot; value=&quot;5&quot;/&gt;&lt;property id=&quot;20300&quot; value=&quot;Slide 96 - &amp;quot;At Indiana University&amp;quot;&quot;/&gt;&lt;property id=&quot;20307&quot; value=&quot;762&quot;/&gt;&lt;/object&gt;&lt;object type=&quot;3&quot; unique_id=&quot;144863&quot;&gt;&lt;property id=&quot;20148&quot; value=&quot;5&quot;/&gt;&lt;property id=&quot;20300&quot; value=&quot;Slide 93 - &amp;quot;Creative Sam&amp;quot;&quot;/&gt;&lt;property id=&quot;20307&quot; value=&quot;763&quot;/&gt;&lt;/object&gt;&lt;object type=&quot;3&quot; unique_id=&quot;146237&quot;&gt;&lt;property id=&quot;20148&quot; value=&quot;5&quot;/&gt;&lt;property id=&quot;20300&quot; value=&quot;Slide 12&quot;/&gt;&lt;property id=&quot;20307&quot; value=&quot;770&quot;/&gt;&lt;/object&gt;&lt;object type=&quot;3&quot; unique_id=&quot;146238&quot;&gt;&lt;property id=&quot;20148&quot; value=&quot;5&quot;/&gt;&lt;property id=&quot;20300&quot; value=&quot;Slide 54 - &amp;quot;Physics-Informatics  Looking for Higgs Particle with Large Hadron Collider LHC &amp;quot;&quot;/&gt;&lt;property id=&quot;20307&quot; value=&quot;764&quot;/&gt;&lt;/object&gt;&lt;object type=&quot;3&quot; unique_id=&quot;146239&quot;&gt;&lt;property id=&quot;20148&quot; value=&quot;5&quot;/&gt;&lt;property id=&quot;20300&quot; value=&quot;Slide 55&quot;/&gt;&lt;property id=&quot;20307&quot; value=&quot;765&quot;/&gt;&lt;/object&gt;&lt;object type=&quot;3&quot; unique_id=&quot;146240&quot;&gt;&lt;property id=&quot;20148&quot; value=&quot;5&quot;/&gt;&lt;property id=&quot;20300&quot; value=&quot;Slide 56&quot;/&gt;&lt;property id=&quot;20307&quot; value=&quot;769&quot;/&gt;&lt;/object&gt;&lt;object type=&quot;3&quot; unique_id=&quot;146241&quot;&gt;&lt;property id=&quot;20148&quot; value=&quot;5&quot;/&gt;&lt;property id=&quot;20300&quot; value=&quot;Slide 57&quot;/&gt;&lt;property id=&quot;20307&quot; value=&quot;766&quot;/&gt;&lt;/object&gt;&lt;object type=&quot;3&quot; unique_id=&quot;146242&quot;&gt;&lt;property id=&quot;20148&quot; value=&quot;5&quot;/&gt;&lt;property id=&quot;20300&quot; value=&quot;Slide 58 - &amp;quot;Personal Note&amp;quot;&quot;/&gt;&lt;property id=&quot;20307&quot; value=&quot;767&quot;/&gt;&lt;/object&gt;&lt;object type=&quot;3&quot; unique_id=&quot;146243&quot;&gt;&lt;property id=&quot;20148&quot; value=&quot;5&quot;/&gt;&lt;property id=&quot;20300&quot; value=&quot;Slide 113 - &amp;quot;Big Data Ecosystem in One Sentence&amp;quot;&quot;/&gt;&lt;property id=&quot;20307&quot; value=&quot;768&quot;/&gt;&lt;/object&gt;&lt;object type=&quot;3&quot; unique_id=&quot;147602&quot;&gt;&lt;property id=&quot;20148&quot; value=&quot;5&quot;/&gt;&lt;property id=&quot;20300&quot; value=&quot;Slide 50 - &amp;quot;Data Science Process&amp;quot;&quot;/&gt;&lt;property id=&quot;20307&quot; value=&quot;773&quot;/&gt;&lt;/object&gt;&lt;object type=&quot;3&quot; unique_id=&quot;147603&quot;&gt;&lt;property id=&quot;20148&quot; value=&quot;5&quot;/&gt;&lt;property id=&quot;20300&quot; value=&quot;Slide 51 - &amp;quot;DIKW Process&amp;quot;&quot;/&gt;&lt;property id=&quot;20307&quot; value=&quot;774&quot;/&gt;&lt;/object&gt;&lt;object type=&quot;3&quot; unique_id=&quot;147604&quot;&gt;&lt;property id=&quot;20148&quot; value=&quot;5&quot;/&gt;&lt;property id=&quot;20300&quot; value=&quot;Slide 52&quot;/&gt;&lt;property id=&quot;20307&quot; value=&quot;775&quot;/&gt;&lt;/object&gt;&lt;object type=&quot;3&quot; unique_id=&quot;147605&quot;&gt;&lt;property id=&quot;20148&quot; value=&quot;5&quot;/&gt;&lt;property id=&quot;20300&quot; value=&quot;Slide 53 - &amp;quot;Example of Google Maps/Navigation&amp;quot;&quot;/&gt;&lt;property id=&quot;20307&quot; value=&quot;776&quot;/&gt;&lt;/object&gt;&lt;object type=&quot;3&quot; unique_id=&quot;147606&quot;&gt;&lt;property id=&quot;20148&quot; value=&quot;5&quot;/&gt;&lt;property id=&quot;20300&quot; value=&quot;Slide 59&quot;/&gt;&lt;property id=&quot;20307&quot; value=&quot;772&quot;/&gt;&lt;/object&gt;&lt;object type=&quot;3&quot; unique_id=&quot;147607&quot;&gt;&lt;property id=&quot;20148&quot; value=&quot;5&quot;/&gt;&lt;property id=&quot;20300&quot; value=&quot;Slide 76&quot;/&gt;&lt;property id=&quot;20307&quot; value=&quot;771&quot;/&gt;&lt;/object&gt;&lt;object type=&quot;3&quot; unique_id=&quot;147608&quot;&gt;&lt;property id=&quot;20148&quot; value=&quot;5&quot;/&gt;&lt;property id=&quot;20300&quot; value=&quot;Slide 80 - &amp;quot;Cloud Applications in Research&amp;quot;&quot;/&gt;&lt;property id=&quot;20307&quot; value=&quot;777&quot;/&gt;&lt;/object&gt;&lt;object type=&quot;3&quot; unique_id=&quot;151538&quot;&gt;&lt;property id=&quot;20148&quot; value=&quot;5&quot;/&gt;&lt;property id=&quot;20300&quot; value=&quot;Slide 61 - &amp;quot;Overview  of Many Informatics Areas&amp;quot;&quot;/&gt;&lt;property id=&quot;20307&quot; value=&quot;779&quot;/&gt;&lt;/object&gt;&lt;object type=&quot;3&quot; unique_id=&quot;151539&quot;&gt;&lt;property id=&quot;20148&quot; value=&quot;5&quot;/&gt;&lt;property id=&quot;20300&quot; value=&quot;Slide 62 - &amp;quot;Recommender Systems in more detail&amp;quot;&quot;/&gt;&lt;property id=&quot;20307&quot; value=&quot;780&quot;/&gt;&lt;/object&gt;&lt;object type=&quot;3&quot; unique_id=&quot;151540&quot;&gt;&lt;property id=&quot;20148&quot; value=&quot;5&quot;/&gt;&lt;property id=&quot;20300&quot; value=&quot;Slide 63 - &amp;quot;Everything is an Optimization Problem?&amp;quot;&quot;/&gt;&lt;property id=&quot;20307&quot; value=&quot;781&quot;/&gt;&lt;/object&gt;&lt;object type=&quot;3&quot; unique_id=&quot;151541&quot;&gt;&lt;property id=&quot;20148&quot; value=&quot;5&quot;/&gt;&lt;property id=&quot;20300&quot; value=&quot;Slide 64 - &amp;quot;http://www.slideshare.net/xamat/building-largescale-realworld-recommender-systems-recsys2012-tutorial&amp;quot;&quot;/&gt;&lt;property id=&quot;20307&quot; value=&quot;783&quot;/&gt;&lt;/object&gt;&lt;object type=&quot;3&quot; unique_id=&quot;151542&quot;&gt;&lt;property id=&quot;20148&quot; value=&quot;5&quot;/&gt;&lt;property id=&quot;20300&quot; value=&quot;Slide 65 - &amp;quot;http://www.slideshare.net/xamat/building-largescale-realworld-recommender-systems-recsys2012-tutorial&amp;quot;&quot;/&gt;&lt;property id=&quot;20307&quot; value=&quot;784&quot;/&gt;&lt;/object&gt;&lt;object type=&quot;3&quot; unique_id=&quot;151543&quot;&gt;&lt;property id=&quot;20148&quot; value=&quot;5&quot;/&gt;&lt;property id=&quot;20300&quot; value=&quot;Slide 66 - &amp;quot;http://www.slideshare.net/xamat/building-largescale-realworld-recommender-systems-recsys2012-tutorial&amp;quot;&quot;/&gt;&lt;property id=&quot;20307&quot; value=&quot;785&quot;/&gt;&lt;/object&gt;&lt;object type=&quot;3&quot; unique_id=&quot;151544&quot;&gt;&lt;property id=&quot;20148&quot; value=&quot;5&quot;/&gt;&lt;property id=&quot;20300&quot; value=&quot;Slide 67&quot;/&gt;&lt;property id=&quot;20307&quot; value=&quot;786&quot;/&gt;&lt;/object&gt;&lt;object type=&quot;3&quot; unique_id=&quot;151545&quot;&gt;&lt;property id=&quot;20148&quot; value=&quot;5&quot;/&gt;&lt;property id=&quot;20300&quot; value=&quot;Slide 68 - &amp;quot;http://www.slideshare.net/xamat/building-largescale-realworld-recommender-systems-recsys2012-tutorial&amp;quot;&quot;/&gt;&lt;property id=&quot;20307&quot; value=&quot;787&quot;/&gt;&lt;/object&gt;&lt;object type=&quot;3&quot; unique_id=&quot;151546&quot;&gt;&lt;property id=&quot;20148&quot; value=&quot;5&quot;/&gt;&lt;property id=&quot;20300&quot; value=&quot;Slide 69 - &amp;quot;Distances in Funny Spaces I&amp;quot;&quot;/&gt;&lt;property id=&quot;20307&quot; value=&quot;791&quot;/&gt;&lt;/object&gt;&lt;object type=&quot;3&quot; unique_id=&quot;151547&quot;&gt;&lt;property id=&quot;20148&quot; value=&quot;5&quot;/&gt;&lt;property id=&quot;20300&quot; value=&quot;Slide 70 - &amp;quot;Distances in Funny Spaces II&amp;quot;&quot;/&gt;&lt;property id=&quot;20307&quot; value=&quot;792&quot;/&gt;&lt;/object&gt;&lt;object type=&quot;3&quot; unique_id=&quot;151548&quot;&gt;&lt;property id=&quot;20148&quot; value=&quot;5&quot;/&gt;&lt;property id=&quot;20300&quot; value=&quot;Slide 71 - &amp;quot;Distances in Funny Spaces III&amp;quot;&quot;/&gt;&lt;property id=&quot;20307&quot; value=&quot;795&quot;/&gt;&lt;/object&gt;&lt;object type=&quot;3&quot; unique_id=&quot;151549&quot;&gt;&lt;property id=&quot;20148&quot; value=&quot;5&quot;/&gt;&lt;property id=&quot;20300&quot; value=&quot;Slide 72 - &amp;quot;Do we need “real” spaces?&amp;quot;&quot;/&gt;&lt;property id=&quot;20307&quot; value=&quot;793&quot;/&gt;&lt;/object&gt;&lt;object type=&quot;3&quot; unique_id=&quot;151550&quot;&gt;&lt;property id=&quot;20148&quot; value=&quot;5&quot;/&gt;&lt;property id=&quot;20300&quot; value=&quot;Slide 73 - &amp;quot;Using Distances&amp;quot;&quot;/&gt;&lt;property id=&quot;20307&quot; value=&quot;794&quot;/&gt;&lt;/object&gt;&lt;object type=&quot;3&quot; unique_id=&quot;151551&quot;&gt;&lt;property id=&quot;20148&quot; value=&quot;5&quot;/&gt;&lt;property id=&quot;20300&quot; value=&quot;Slide 74 - &amp;quot;Web Search Information Retrieval&amp;quot;&quot;/&gt;&lt;property id=&quot;20307&quot; value=&quot;782&quot;/&gt;&lt;/object&gt;&lt;object type=&quot;3&quot; unique_id=&quot;151552&quot;&gt;&lt;property id=&quot;20148&quot; value=&quot;5&quot;/&gt;&lt;property id=&quot;20300&quot; value=&quot;Slide 75 - &amp;quot;“Web Data Analytics”&amp;quot;&quot;/&gt;&lt;property id=&quot;20307&quot; value=&quot;778&quot;/&gt;&lt;/object&gt;&lt;object type=&quot;3&quot; unique_id=&quot;151553&quot;&gt;&lt;property id=&quot;20148&quot; value=&quot;5&quot;/&gt;&lt;property id=&quot;20300&quot; value=&quot;Slide 77 - &amp;quot;Modern Recommendation Systems (from Yahoo)&amp;quot;&quot;/&gt;&lt;property id=&quot;20307&quot; value=&quot;788&quot;/&gt;&lt;/object&gt;&lt;object type=&quot;3&quot; unique_id=&quot;151554&quot;&gt;&lt;property id=&quot;20148&quot; value=&quot;5&quot;/&gt;&lt;property id=&quot;20300&quot; value=&quot;Slide 78&quot;/&gt;&lt;property id=&quot;20307&quot; value=&quot;789&quot;/&gt;&lt;/object&gt;&lt;object type=&quot;3&quot; unique_id=&quot;151555&quot;&gt;&lt;property id=&quot;20148&quot; value=&quot;5&quot;/&gt;&lt;property id=&quot;20300&quot; value=&quot;Slide 79 - &amp;quot;Some examples from content optimization &amp;quot;&quot;/&gt;&lt;property id=&quot;20307&quot; value=&quot;790&quot;/&gt;&lt;/object&gt;&lt;/object&gt;&lt;object type=&quot;8&quot; unique_id=&quot;10150&quot;&gt;&lt;/object&gt;&lt;/object&gt;&lt;/database&gt;"/>
  <p:tag name="SECTOMILLISECCONVERTED" val="1"/>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New Corp Dev Template">
  <a:themeElements>
    <a:clrScheme name="New Corp Dev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w Corp Dev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22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22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New Corp Dev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Corp Dev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Corp Dev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Corp Dev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Corp Dev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Corp Dev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Corp Dev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Corp Dev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Corp Dev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Corp Dev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Corp Dev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Corp Dev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19440</TotalTime>
  <Words>5631</Words>
  <Application>Microsoft Office PowerPoint</Application>
  <PresentationFormat>On-screen Show (4:3)</PresentationFormat>
  <Paragraphs>697</Paragraphs>
  <Slides>113</Slides>
  <Notes>23</Notes>
  <HiddenSlides>3</HiddenSlides>
  <MMClips>0</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1</vt:i4>
      </vt:variant>
      <vt:variant>
        <vt:lpstr>Slide Titles</vt:lpstr>
      </vt:variant>
      <vt:variant>
        <vt:i4>113</vt:i4>
      </vt:variant>
    </vt:vector>
  </HeadingPairs>
  <TitlesOfParts>
    <vt:vector size="132" baseType="lpstr">
      <vt:lpstr>ＭＳ Ｐゴシック</vt:lpstr>
      <vt:lpstr>Arial</vt:lpstr>
      <vt:lpstr>Calibri</vt:lpstr>
      <vt:lpstr>Candara</vt:lpstr>
      <vt:lpstr>Segeo UI</vt:lpstr>
      <vt:lpstr>Segoe UI</vt:lpstr>
      <vt:lpstr>Segoe UI Light</vt:lpstr>
      <vt:lpstr>Symbol</vt:lpstr>
      <vt:lpstr>Times New Roman</vt:lpstr>
      <vt:lpstr>Wingdings</vt:lpstr>
      <vt:lpstr>Wingdings 3</vt:lpstr>
      <vt:lpstr>3_Office Theme</vt:lpstr>
      <vt:lpstr>Office Theme</vt:lpstr>
      <vt:lpstr>2_Office Theme</vt:lpstr>
      <vt:lpstr>1_Office Theme</vt:lpstr>
      <vt:lpstr>4_Office Theme</vt:lpstr>
      <vt:lpstr>1_New Corp Dev Template</vt:lpstr>
      <vt:lpstr>5_Office Theme</vt:lpstr>
      <vt:lpstr>PhotoImpact</vt:lpstr>
      <vt:lpstr>Data Science and the Cloud; Centerpieces of the Future Economy </vt:lpstr>
      <vt:lpstr>Abstract</vt:lpstr>
      <vt:lpstr>Some Trends</vt:lpstr>
      <vt:lpstr>PowerPoint Presentation</vt:lpstr>
      <vt:lpstr>Issues of Importance</vt:lpstr>
      <vt:lpstr>Data Deluge</vt:lpstr>
      <vt:lpstr>PowerPoint Presentation</vt:lpstr>
      <vt:lpstr>PowerPoint Presentation</vt:lpstr>
      <vt:lpstr>PowerPoint Presentation</vt:lpstr>
      <vt:lpstr>PowerPoint Presentation</vt:lpstr>
      <vt:lpstr>“Taming the Big Data Tidal Wave” 2012 (Bill Franks, Chief Analytics Officer Teradata)</vt:lpstr>
      <vt:lpstr>PowerPoint Presentation</vt:lpstr>
      <vt:lpstr>PowerPoint Presentation</vt:lpstr>
      <vt:lpstr>Some Science/Technical Data sizes</vt:lpstr>
      <vt:lpstr>PowerPoint Presentation</vt:lpstr>
      <vt:lpstr>PowerPoint Presentation</vt:lpstr>
      <vt:lpstr>Data Intensive Activities</vt:lpstr>
      <vt:lpstr>Big Data Ecosystem in One Sentence</vt:lpstr>
      <vt:lpstr>PowerPoint Presentation</vt:lpstr>
      <vt:lpstr>Jobs</vt:lpstr>
      <vt:lpstr>Jobs v. Countries</vt:lpstr>
      <vt:lpstr>McKinsey Institute on Big Data Jobs</vt:lpstr>
      <vt:lpstr>PowerPoint Presentation</vt:lpstr>
      <vt:lpstr>PowerPoint Presentation</vt:lpstr>
      <vt:lpstr>PowerPoint Presentation</vt:lpstr>
      <vt:lpstr>Industry 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Computing Model</vt:lpstr>
      <vt:lpstr>PowerPoint Presentation</vt:lpstr>
      <vt:lpstr>Amazon Cloud AWS making money</vt:lpstr>
      <vt:lpstr>Physically Clouds are Clear</vt:lpstr>
      <vt:lpstr>The Microsoft Cloud is Built on Data Centers</vt:lpstr>
      <vt:lpstr>Data Centers Clouds &amp;  Economies of Scale</vt:lpstr>
      <vt:lpstr>Virtualization made several things more convenient</vt:lpstr>
      <vt:lpstr>Microsoft Server Consolidation</vt:lpstr>
      <vt:lpstr>The Google gmail example</vt:lpstr>
      <vt:lpstr>Clouds Offer From different points of view </vt:lpstr>
      <vt:lpstr>PowerPoint Presentation</vt:lpstr>
      <vt:lpstr>Research Model</vt:lpstr>
      <vt:lpstr>PowerPoint Presentation</vt:lpstr>
      <vt:lpstr>The 4 paradigms of Scientific Research</vt:lpstr>
      <vt:lpstr>PowerPoint Presentation</vt:lpstr>
      <vt:lpstr>Data Science Process</vt:lpstr>
      <vt:lpstr>DIKW Process</vt:lpstr>
      <vt:lpstr>PowerPoint Presentation</vt:lpstr>
      <vt:lpstr>Example of Google Maps/Navigation</vt:lpstr>
      <vt:lpstr>Physics-Informatics  Looking for Higgs Particle with Large Hadron Collider LHC </vt:lpstr>
      <vt:lpstr>PowerPoint Presentation</vt:lpstr>
      <vt:lpstr>PowerPoint Presentation</vt:lpstr>
      <vt:lpstr>PowerPoint Presentation</vt:lpstr>
      <vt:lpstr>Personal Note</vt:lpstr>
      <vt:lpstr>PowerPoint Presentation</vt:lpstr>
      <vt:lpstr>Recommender Systems</vt:lpstr>
      <vt:lpstr>Overview  of Many Informatics Areas</vt:lpstr>
      <vt:lpstr>Recommender Systems in more detail</vt:lpstr>
      <vt:lpstr>Everything is an Optimization Problem?</vt:lpstr>
      <vt:lpstr>http://www.slideshare.net/xamat/building-largescale-realworld-recommender-systems-recsys2012-tutorial</vt:lpstr>
      <vt:lpstr>http://www.slideshare.net/xamat/building-largescale-realworld-recommender-systems-recsys2012-tutorial</vt:lpstr>
      <vt:lpstr>http://www.slideshare.net/xamat/building-largescale-realworld-recommender-systems-recsys2012-tutorial</vt:lpstr>
      <vt:lpstr>PowerPoint Presentation</vt:lpstr>
      <vt:lpstr>http://www.slideshare.net/xamat/building-largescale-realworld-recommender-systems-recsys2012-tutorial</vt:lpstr>
      <vt:lpstr>Distances in Funny Spaces I</vt:lpstr>
      <vt:lpstr>Distances in Funny Spaces II</vt:lpstr>
      <vt:lpstr>Distances in Funny Spaces III</vt:lpstr>
      <vt:lpstr>Do we need “real” spaces?</vt:lpstr>
      <vt:lpstr>Using Distances</vt:lpstr>
      <vt:lpstr>Web Search Information Retrieval</vt:lpstr>
      <vt:lpstr>“Web Data Analytics”</vt:lpstr>
      <vt:lpstr>PowerPoint Presentation</vt:lpstr>
      <vt:lpstr>Modern Recommendation Systems (from Yahoo)</vt:lpstr>
      <vt:lpstr>PowerPoint Presentation</vt:lpstr>
      <vt:lpstr>Some examples from content optimization </vt:lpstr>
      <vt:lpstr>Cloud Applications in Research</vt:lpstr>
      <vt:lpstr>Science Computing Environments</vt:lpstr>
      <vt:lpstr>Clouds HPC and Grids</vt:lpstr>
      <vt:lpstr>What Applications work in Clouds</vt:lpstr>
      <vt:lpstr>Parallelism over Users and Usages</vt:lpstr>
      <vt:lpstr>Internet of Things and the Cloud </vt:lpstr>
      <vt:lpstr>Sensors (Things) as a Service</vt:lpstr>
      <vt:lpstr>PowerPoint Presentation</vt:lpstr>
      <vt:lpstr>PowerPoint Presentation</vt:lpstr>
      <vt:lpstr>PowerPoint Presentation</vt:lpstr>
      <vt:lpstr>Classic Parallel Computing</vt:lpstr>
      <vt:lpstr>MapReduce “File/Data Repository” Parallelism</vt:lpstr>
      <vt:lpstr>Sam’s Problem http://www.slideshare.net/esaliya/mapreduce-in-simple-terms</vt:lpstr>
      <vt:lpstr>Creative Sam</vt:lpstr>
      <vt:lpstr>Data Science Education</vt:lpstr>
      <vt:lpstr>Data Science Education</vt:lpstr>
      <vt:lpstr>At Indiana University</vt:lpstr>
      <vt:lpstr>PowerPoint Presentation</vt:lpstr>
      <vt:lpstr>PowerPoint Presentation</vt:lpstr>
      <vt:lpstr>Massive Open Online Courses (MOOC)</vt:lpstr>
      <vt:lpstr>PowerPoint Presentation</vt:lpstr>
      <vt:lpstr>PowerPoint Presentation</vt:lpstr>
      <vt:lpstr>Customizable MOOC’s I</vt:lpstr>
      <vt:lpstr>Cloud MOOC  Repository</vt:lpstr>
      <vt:lpstr>Customizable MOOC’s II</vt:lpstr>
      <vt:lpstr>PowerPoint Presentation</vt:lpstr>
      <vt:lpstr>Two limits where MOOC’s are Compelling</vt:lpstr>
      <vt:lpstr>Hermit’s Cave Virtual University</vt:lpstr>
      <vt:lpstr>Mentoring / Grading</vt:lpstr>
      <vt:lpstr>PowerPoint Presentation</vt:lpstr>
      <vt:lpstr>Many Synergies Clouds and Universities</vt:lpstr>
      <vt:lpstr>Conclusions </vt:lpstr>
      <vt:lpstr>Conclusions</vt:lpstr>
      <vt:lpstr>Big Data Ecosystem in One Sentence</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Geoffrey Fox</dc:creator>
  <cp:lastModifiedBy>Geoffrey Fox</cp:lastModifiedBy>
  <cp:revision>589</cp:revision>
  <dcterms:created xsi:type="dcterms:W3CDTF">2010-05-04T01:29:55Z</dcterms:created>
  <dcterms:modified xsi:type="dcterms:W3CDTF">2013-07-01T22:11:07Z</dcterms:modified>
</cp:coreProperties>
</file>