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80" r:id="rId5"/>
    <p:sldId id="259" r:id="rId6"/>
    <p:sldId id="260" r:id="rId7"/>
    <p:sldId id="269" r:id="rId8"/>
    <p:sldId id="291" r:id="rId9"/>
    <p:sldId id="262" r:id="rId10"/>
    <p:sldId id="277" r:id="rId11"/>
    <p:sldId id="278" r:id="rId12"/>
    <p:sldId id="279" r:id="rId13"/>
    <p:sldId id="286" r:id="rId14"/>
    <p:sldId id="283" r:id="rId15"/>
    <p:sldId id="282" r:id="rId16"/>
    <p:sldId id="285" r:id="rId17"/>
    <p:sldId id="274" r:id="rId18"/>
    <p:sldId id="261" r:id="rId19"/>
    <p:sldId id="281" r:id="rId20"/>
    <p:sldId id="284" r:id="rId21"/>
    <p:sldId id="275" r:id="rId22"/>
    <p:sldId id="289" r:id="rId23"/>
    <p:sldId id="288" r:id="rId24"/>
    <p:sldId id="287" r:id="rId25"/>
    <p:sldId id="290" r:id="rId26"/>
    <p:sldId id="272" r:id="rId27"/>
    <p:sldId id="273" r:id="rId28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41" autoAdjust="0"/>
  </p:normalViewPr>
  <p:slideViewPr>
    <p:cSldViewPr>
      <p:cViewPr varScale="1">
        <p:scale>
          <a:sx n="94" d="100"/>
          <a:sy n="94" d="100"/>
        </p:scale>
        <p:origin x="182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4648200"/>
          </a:xfrm>
          <a:custGeom>
            <a:avLst/>
            <a:gdLst/>
            <a:ahLst/>
            <a:cxnLst/>
            <a:rect l="l" t="t" r="r" b="b"/>
            <a:pathLst>
              <a:path w="9144000" h="4648200">
                <a:moveTo>
                  <a:pt x="0" y="4648200"/>
                </a:moveTo>
                <a:lnTo>
                  <a:pt x="9144000" y="4648200"/>
                </a:lnTo>
                <a:lnTo>
                  <a:pt x="9144000" y="0"/>
                </a:lnTo>
                <a:lnTo>
                  <a:pt x="0" y="0"/>
                </a:lnTo>
                <a:lnTo>
                  <a:pt x="0" y="4648200"/>
                </a:lnTo>
                <a:close/>
              </a:path>
            </a:pathLst>
          </a:custGeom>
          <a:solidFill>
            <a:srgbClr val="911E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63812" y="3008312"/>
            <a:ext cx="4904105" cy="0"/>
          </a:xfrm>
          <a:custGeom>
            <a:avLst/>
            <a:gdLst/>
            <a:ahLst/>
            <a:cxnLst/>
            <a:rect l="l" t="t" r="r" b="b"/>
            <a:pathLst>
              <a:path w="4904105">
                <a:moveTo>
                  <a:pt x="0" y="0"/>
                </a:moveTo>
                <a:lnTo>
                  <a:pt x="4903786" y="1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00" y="510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3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7418" y="1841030"/>
            <a:ext cx="7723563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7D110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7D110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4648200"/>
          </a:xfrm>
          <a:custGeom>
            <a:avLst/>
            <a:gdLst/>
            <a:ahLst/>
            <a:cxnLst/>
            <a:rect l="l" t="t" r="r" b="b"/>
            <a:pathLst>
              <a:path w="9144000" h="4648200">
                <a:moveTo>
                  <a:pt x="0" y="4648200"/>
                </a:moveTo>
                <a:lnTo>
                  <a:pt x="9144000" y="4648200"/>
                </a:lnTo>
                <a:lnTo>
                  <a:pt x="9144000" y="0"/>
                </a:lnTo>
                <a:lnTo>
                  <a:pt x="0" y="0"/>
                </a:lnTo>
                <a:lnTo>
                  <a:pt x="0" y="4648200"/>
                </a:lnTo>
                <a:close/>
              </a:path>
            </a:pathLst>
          </a:custGeom>
          <a:solidFill>
            <a:srgbClr val="911E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63812" y="3008312"/>
            <a:ext cx="4904105" cy="0"/>
          </a:xfrm>
          <a:custGeom>
            <a:avLst/>
            <a:gdLst/>
            <a:ahLst/>
            <a:cxnLst/>
            <a:rect l="l" t="t" r="r" b="b"/>
            <a:pathLst>
              <a:path w="4904105">
                <a:moveTo>
                  <a:pt x="0" y="0"/>
                </a:moveTo>
                <a:lnTo>
                  <a:pt x="4903786" y="1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00" y="510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3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7D110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6629400"/>
            <a:ext cx="9144000" cy="685800"/>
          </a:xfrm>
          <a:custGeom>
            <a:avLst/>
            <a:gdLst/>
            <a:ahLst/>
            <a:cxnLst/>
            <a:rect l="l" t="t" r="r" b="b"/>
            <a:pathLst>
              <a:path w="9144000" h="685800">
                <a:moveTo>
                  <a:pt x="0" y="685800"/>
                </a:moveTo>
                <a:lnTo>
                  <a:pt x="9144000" y="6858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911E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9001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3" y="0"/>
                </a:lnTo>
              </a:path>
            </a:pathLst>
          </a:custGeom>
          <a:ln w="9524">
            <a:solidFill>
              <a:srgbClr val="BEBF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00" y="66135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3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38200" y="6781800"/>
            <a:ext cx="2209800" cy="36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854700" y="1206500"/>
            <a:ext cx="28321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97000" y="4114800"/>
            <a:ext cx="2819400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97000" y="1206500"/>
            <a:ext cx="2819400" cy="2235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842000" y="4102100"/>
            <a:ext cx="2844800" cy="2222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6629400"/>
            <a:ext cx="9144000" cy="685800"/>
          </a:xfrm>
          <a:custGeom>
            <a:avLst/>
            <a:gdLst/>
            <a:ahLst/>
            <a:cxnLst/>
            <a:rect l="l" t="t" r="r" b="b"/>
            <a:pathLst>
              <a:path w="9144000" h="685800">
                <a:moveTo>
                  <a:pt x="0" y="685800"/>
                </a:moveTo>
                <a:lnTo>
                  <a:pt x="9144000" y="6858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911E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9001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3" y="0"/>
                </a:lnTo>
              </a:path>
            </a:pathLst>
          </a:custGeom>
          <a:ln w="9524">
            <a:solidFill>
              <a:srgbClr val="BEBF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00" y="66135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3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38200" y="6781800"/>
            <a:ext cx="2209800" cy="368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2951" y="1069340"/>
            <a:ext cx="8532497" cy="1009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7D110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2199640"/>
            <a:ext cx="7899400" cy="3222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81001" y="1143000"/>
            <a:ext cx="9067800" cy="1654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 marR="5080" indent="-686435" algn="ctr">
              <a:lnSpc>
                <a:spcPts val="4300"/>
              </a:lnSpc>
            </a:pPr>
            <a:r>
              <a:rPr lang="en-US" dirty="0"/>
              <a:t>An Improved Probabilistic Graphical Model for the Detection of  Internal Layers from Polar Radar Imagery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59497" y="3124200"/>
            <a:ext cx="8015605" cy="1795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8315" marR="5080" indent="-3016250" algn="ctr">
              <a:lnSpc>
                <a:spcPts val="2800"/>
              </a:lnSpc>
            </a:pP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Jerome E. </a:t>
            </a:r>
            <a:r>
              <a:rPr sz="2400" spc="-5" dirty="0">
                <a:solidFill>
                  <a:schemeClr val="bg1"/>
                </a:solidFill>
                <a:latin typeface="Arial"/>
                <a:cs typeface="Arial"/>
              </a:rPr>
              <a:t>Mitchell</a:t>
            </a:r>
            <a:endParaRPr lang="en-US" sz="2400" spc="-5" dirty="0">
              <a:solidFill>
                <a:schemeClr val="bg1"/>
              </a:solidFill>
              <a:latin typeface="Arial"/>
              <a:cs typeface="Arial"/>
            </a:endParaRPr>
          </a:p>
          <a:p>
            <a:pPr marL="3028315" marR="5080" indent="-3016250" algn="ctr">
              <a:lnSpc>
                <a:spcPts val="2800"/>
              </a:lnSpc>
            </a:pPr>
            <a:r>
              <a:rPr lang="en-US" sz="1600" spc="-5" dirty="0">
                <a:solidFill>
                  <a:schemeClr val="bg1"/>
                </a:solidFill>
                <a:latin typeface="Arial"/>
                <a:cs typeface="Arial"/>
              </a:rPr>
              <a:t>2013 NASA Earth and Space Science Fellow</a:t>
            </a:r>
          </a:p>
          <a:p>
            <a:pPr marL="3028315" marR="5080" indent="-3016250" algn="ctr">
              <a:lnSpc>
                <a:spcPts val="2800"/>
              </a:lnSpc>
            </a:pPr>
            <a:r>
              <a:rPr lang="en-US" sz="1600" spc="-5" dirty="0" err="1">
                <a:solidFill>
                  <a:schemeClr val="bg1"/>
                </a:solidFill>
                <a:latin typeface="Arial"/>
                <a:cs typeface="Arial"/>
              </a:rPr>
              <a:t>Ph.D</a:t>
            </a:r>
            <a:r>
              <a:rPr lang="en-US" sz="1600" spc="-5" dirty="0">
                <a:solidFill>
                  <a:schemeClr val="bg1"/>
                </a:solidFill>
                <a:latin typeface="Arial"/>
                <a:cs typeface="Arial"/>
              </a:rPr>
              <a:t> Thesis Proposal</a:t>
            </a:r>
          </a:p>
          <a:p>
            <a:pPr marL="3028315" marR="5080" indent="-3016250" algn="ctr">
              <a:lnSpc>
                <a:spcPts val="2800"/>
              </a:lnSpc>
            </a:pPr>
            <a:r>
              <a:rPr lang="en-US" sz="1600" spc="-5" dirty="0">
                <a:solidFill>
                  <a:schemeClr val="bg1"/>
                </a:solidFill>
                <a:latin typeface="Arial"/>
                <a:cs typeface="Arial"/>
              </a:rPr>
              <a:t>Advisor: Geoffrey C. Fox </a:t>
            </a:r>
          </a:p>
          <a:p>
            <a:pPr marL="3028315" marR="5080" indent="-3016250" algn="ctr">
              <a:lnSpc>
                <a:spcPts val="2800"/>
              </a:lnSpc>
            </a:pPr>
            <a:r>
              <a:rPr lang="en-US" sz="1600" spc="-5" dirty="0">
                <a:solidFill>
                  <a:schemeClr val="bg1"/>
                </a:solidFill>
                <a:latin typeface="Arial"/>
                <a:cs typeface="Arial"/>
              </a:rPr>
              <a:t>Committee: David J. Paden, Judy </a:t>
            </a:r>
            <a:r>
              <a:rPr lang="en-US" sz="1600" spc="-5" dirty="0" err="1">
                <a:solidFill>
                  <a:schemeClr val="bg1"/>
                </a:solidFill>
                <a:latin typeface="Arial"/>
                <a:cs typeface="Arial"/>
              </a:rPr>
              <a:t>Qiu</a:t>
            </a:r>
            <a:r>
              <a:rPr lang="en-US" sz="1600" spc="-5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600" spc="-5" dirty="0" err="1">
                <a:solidFill>
                  <a:schemeClr val="bg1"/>
                </a:solidFill>
                <a:latin typeface="Arial"/>
                <a:cs typeface="Arial"/>
              </a:rPr>
              <a:t>Minje</a:t>
            </a:r>
            <a:r>
              <a:rPr lang="en-US" sz="1600" spc="-5" dirty="0">
                <a:solidFill>
                  <a:schemeClr val="bg1"/>
                </a:solidFill>
                <a:latin typeface="Arial"/>
                <a:cs typeface="Arial"/>
              </a:rPr>
              <a:t> Kim, and John D. Paden*</a:t>
            </a:r>
          </a:p>
        </p:txBody>
      </p:sp>
      <p:sp>
        <p:nvSpPr>
          <p:cNvPr id="4" name="object 4"/>
          <p:cNvSpPr/>
          <p:nvPr/>
        </p:nvSpPr>
        <p:spPr>
          <a:xfrm>
            <a:off x="3505200" y="5260526"/>
            <a:ext cx="3124200" cy="1540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5" dirty="0"/>
              <a:t>n</a:t>
            </a:r>
            <a:r>
              <a:rPr dirty="0"/>
              <a:t>akes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3"/>
              <p:cNvSpPr txBox="1"/>
              <p:nvPr/>
            </p:nvSpPr>
            <p:spPr>
              <a:xfrm>
                <a:off x="760020" y="2078354"/>
                <a:ext cx="9374580" cy="411657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55600" marR="445134" indent="-342900">
                  <a:lnSpc>
                    <a:spcPts val="2500"/>
                  </a:lnSpc>
                  <a:buChar char="•"/>
                  <a:tabLst>
                    <a:tab pos="354965" algn="l"/>
                    <a:tab pos="355600" algn="l"/>
                  </a:tabLst>
                </a:pPr>
                <a:r>
                  <a:rPr lang="en-US" sz="2800" dirty="0">
                    <a:latin typeface="Arial"/>
                    <a:cs typeface="Arial"/>
                  </a:rPr>
                  <a:t>A snake is defined in the </a:t>
                </a:r>
                <a:r>
                  <a:rPr lang="en-US" sz="2800" spc="-5" dirty="0">
                    <a:latin typeface="Arial"/>
                    <a:cs typeface="Arial"/>
                  </a:rPr>
                  <a:t>(x,y) </a:t>
                </a:r>
                <a:r>
                  <a:rPr lang="en-US" sz="2800" dirty="0">
                    <a:latin typeface="Arial"/>
                    <a:cs typeface="Arial"/>
                  </a:rPr>
                  <a:t>plane of an image as</a:t>
                </a:r>
                <a:r>
                  <a:rPr lang="en-US" sz="2800" spc="-85" dirty="0">
                    <a:latin typeface="Arial"/>
                    <a:cs typeface="Arial"/>
                  </a:rPr>
                  <a:t> </a:t>
                </a:r>
                <a:r>
                  <a:rPr lang="en-US" sz="2800" dirty="0">
                    <a:latin typeface="Arial"/>
                    <a:cs typeface="Arial"/>
                  </a:rPr>
                  <a:t>a  parametric</a:t>
                </a:r>
                <a:r>
                  <a:rPr lang="en-US" sz="2800" spc="-100" dirty="0">
                    <a:latin typeface="Arial"/>
                    <a:cs typeface="Arial"/>
                  </a:rPr>
                  <a:t> </a:t>
                </a:r>
                <a:r>
                  <a:rPr lang="en-US" sz="2800" dirty="0">
                    <a:latin typeface="Arial"/>
                    <a:cs typeface="Arial"/>
                  </a:rPr>
                  <a:t>curve</a:t>
                </a:r>
              </a:p>
              <a:p>
                <a:pPr marL="2480310">
                  <a:lnSpc>
                    <a:spcPct val="100000"/>
                  </a:lnSpc>
                  <a:spcBef>
                    <a:spcPts val="1460"/>
                  </a:spcBef>
                </a:pPr>
                <a:r>
                  <a:rPr lang="en-US" sz="2600" i="1" spc="-40" dirty="0">
                    <a:latin typeface="Times New Roman"/>
                    <a:cs typeface="Times New Roman"/>
                  </a:rPr>
                  <a:t>v</a:t>
                </a:r>
                <a:r>
                  <a:rPr lang="en-US" sz="2600" spc="-40" dirty="0">
                    <a:latin typeface="Times New Roman"/>
                    <a:cs typeface="Times New Roman"/>
                  </a:rPr>
                  <a:t>(</a:t>
                </a:r>
                <a:r>
                  <a:rPr lang="en-US" sz="2600" i="1" spc="-40" dirty="0">
                    <a:latin typeface="Times New Roman"/>
                    <a:cs typeface="Times New Roman"/>
                  </a:rPr>
                  <a:t>s</a:t>
                </a:r>
                <a:r>
                  <a:rPr lang="en-US" sz="2600" spc="-40" dirty="0">
                    <a:latin typeface="Times New Roman"/>
                    <a:cs typeface="Times New Roman"/>
                  </a:rPr>
                  <a:t>)</a:t>
                </a:r>
                <a:r>
                  <a:rPr lang="en-US" sz="2600" spc="-254" dirty="0">
                    <a:latin typeface="Times New Roman"/>
                    <a:cs typeface="Times New Roman"/>
                  </a:rPr>
                  <a:t> </a:t>
                </a:r>
                <a:r>
                  <a:rPr lang="en-US" sz="2600" spc="-110" dirty="0">
                    <a:latin typeface="Symbol"/>
                    <a:cs typeface="Symbol"/>
                  </a:rPr>
                  <a:t></a:t>
                </a:r>
                <a:r>
                  <a:rPr lang="en-US" sz="2600" spc="-225" dirty="0">
                    <a:latin typeface="Times New Roman"/>
                    <a:cs typeface="Times New Roman"/>
                  </a:rPr>
                  <a:t> </a:t>
                </a:r>
                <a:r>
                  <a:rPr lang="en-US" sz="2600" spc="-15" dirty="0">
                    <a:latin typeface="Times New Roman"/>
                    <a:cs typeface="Times New Roman"/>
                  </a:rPr>
                  <a:t>(</a:t>
                </a:r>
                <a:r>
                  <a:rPr lang="en-US" sz="2600" i="1" spc="-15" dirty="0">
                    <a:latin typeface="Times New Roman"/>
                    <a:cs typeface="Times New Roman"/>
                  </a:rPr>
                  <a:t>x</a:t>
                </a:r>
                <a:r>
                  <a:rPr lang="en-US" sz="2600" spc="-15" dirty="0">
                    <a:latin typeface="Times New Roman"/>
                    <a:cs typeface="Times New Roman"/>
                  </a:rPr>
                  <a:t>(</a:t>
                </a:r>
                <a:r>
                  <a:rPr lang="en-US" sz="2600" i="1" spc="-15" dirty="0">
                    <a:latin typeface="Times New Roman"/>
                    <a:cs typeface="Times New Roman"/>
                  </a:rPr>
                  <a:t>s</a:t>
                </a:r>
                <a:r>
                  <a:rPr lang="en-US" sz="2600" spc="-15" dirty="0">
                    <a:latin typeface="Times New Roman"/>
                    <a:cs typeface="Times New Roman"/>
                  </a:rPr>
                  <a:t>),</a:t>
                </a:r>
                <a:r>
                  <a:rPr lang="en-US" sz="2600" spc="-235" dirty="0">
                    <a:latin typeface="Times New Roman"/>
                    <a:cs typeface="Times New Roman"/>
                  </a:rPr>
                  <a:t> </a:t>
                </a:r>
                <a:r>
                  <a:rPr lang="en-US" sz="2600" i="1" spc="-55" dirty="0">
                    <a:latin typeface="Times New Roman"/>
                    <a:cs typeface="Times New Roman"/>
                  </a:rPr>
                  <a:t>y</a:t>
                </a:r>
                <a:r>
                  <a:rPr lang="en-US" sz="2600" spc="-55" dirty="0">
                    <a:latin typeface="Times New Roman"/>
                    <a:cs typeface="Times New Roman"/>
                  </a:rPr>
                  <a:t>(</a:t>
                </a:r>
                <a:r>
                  <a:rPr lang="en-US" sz="2600" i="1" spc="-55" dirty="0">
                    <a:latin typeface="Times New Roman"/>
                    <a:cs typeface="Times New Roman"/>
                  </a:rPr>
                  <a:t>s</a:t>
                </a:r>
                <a:r>
                  <a:rPr lang="en-US" sz="2600" spc="-55" dirty="0">
                    <a:latin typeface="Times New Roman"/>
                    <a:cs typeface="Times New Roman"/>
                  </a:rPr>
                  <a:t>)),</a:t>
                </a:r>
                <a:r>
                  <a:rPr lang="en-US" sz="2600" spc="-330" dirty="0">
                    <a:latin typeface="Times New Roman"/>
                    <a:cs typeface="Times New Roman"/>
                  </a:rPr>
                  <a:t> </a:t>
                </a:r>
                <a:r>
                  <a:rPr lang="en-US" sz="2600" i="1" spc="-80" dirty="0">
                    <a:latin typeface="Times New Roman"/>
                    <a:cs typeface="Times New Roman"/>
                  </a:rPr>
                  <a:t>s</a:t>
                </a:r>
                <a:r>
                  <a:rPr lang="en-US" sz="2600" i="1" spc="-135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pc="125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ymbol"/>
                      </a:rPr>
                      <m:t>∈</m:t>
                    </m:r>
                  </m:oMath>
                </a14:m>
                <a:r>
                  <a:rPr lang="en-US" sz="2600" spc="125" dirty="0">
                    <a:latin typeface="Times New Roman"/>
                    <a:cs typeface="Times New Roman"/>
                  </a:rPr>
                  <a:t>[0,1]</a:t>
                </a:r>
                <a:endParaRPr lang="en-US" sz="2600" dirty="0">
                  <a:latin typeface="Times New Roman"/>
                  <a:cs typeface="Times New Roman"/>
                </a:endParaRPr>
              </a:p>
              <a:p>
                <a:pPr>
                  <a:lnSpc>
                    <a:spcPct val="100000"/>
                  </a:lnSpc>
                  <a:spcBef>
                    <a:spcPts val="5"/>
                  </a:spcBef>
                </a:pPr>
                <a:endParaRPr lang="en-US" sz="2800" dirty="0">
                  <a:latin typeface="Times New Roman"/>
                  <a:cs typeface="Times New Roman"/>
                </a:endParaRPr>
              </a:p>
              <a:p>
                <a:pPr marL="355600" marR="5080" indent="-342900">
                  <a:lnSpc>
                    <a:spcPts val="2620"/>
                  </a:lnSpc>
                  <a:buChar char="•"/>
                  <a:tabLst>
                    <a:tab pos="354965" algn="l"/>
                    <a:tab pos="355600" algn="l"/>
                  </a:tabLst>
                </a:pPr>
                <a:r>
                  <a:rPr lang="en-US" sz="2800" dirty="0">
                    <a:latin typeface="Arial"/>
                    <a:cs typeface="Arial"/>
                  </a:rPr>
                  <a:t>A contour has an energy </a:t>
                </a:r>
                <a:r>
                  <a:rPr lang="en-US" sz="2800" spc="-5" dirty="0">
                    <a:latin typeface="Arial"/>
                    <a:cs typeface="Arial"/>
                  </a:rPr>
                  <a:t>(</a:t>
                </a:r>
                <a:r>
                  <a:rPr lang="en-US" sz="2800" i="1" spc="-5" dirty="0">
                    <a:latin typeface="Arial"/>
                    <a:cs typeface="Arial"/>
                  </a:rPr>
                  <a:t>E</a:t>
                </a:r>
                <a:r>
                  <a:rPr lang="en-US" sz="2800" i="1" spc="-7" baseline="-20833" dirty="0">
                    <a:latin typeface="Arial"/>
                    <a:cs typeface="Arial"/>
                  </a:rPr>
                  <a:t>snake</a:t>
                </a:r>
                <a:r>
                  <a:rPr lang="en-US" sz="2800" spc="-5" dirty="0">
                    <a:latin typeface="Arial"/>
                    <a:cs typeface="Arial"/>
                  </a:rPr>
                  <a:t>), </a:t>
                </a:r>
                <a:r>
                  <a:rPr lang="en-US" sz="2800" dirty="0">
                    <a:latin typeface="Arial"/>
                    <a:cs typeface="Arial"/>
                  </a:rPr>
                  <a:t>which is defined as</a:t>
                </a:r>
                <a:r>
                  <a:rPr lang="en-US" sz="2800" spc="-65" dirty="0">
                    <a:latin typeface="Arial"/>
                    <a:cs typeface="Arial"/>
                  </a:rPr>
                  <a:t> </a:t>
                </a:r>
                <a:r>
                  <a:rPr lang="en-US" sz="2800" dirty="0">
                    <a:latin typeface="Arial"/>
                    <a:cs typeface="Arial"/>
                  </a:rPr>
                  <a:t>the  sum of the three energy</a:t>
                </a:r>
                <a:r>
                  <a:rPr lang="en-US" sz="2800" spc="-105" dirty="0">
                    <a:latin typeface="Arial"/>
                    <a:cs typeface="Arial"/>
                  </a:rPr>
                  <a:t> </a:t>
                </a:r>
                <a:r>
                  <a:rPr lang="en-US" sz="2800" dirty="0">
                    <a:latin typeface="Arial"/>
                    <a:cs typeface="Arial"/>
                  </a:rPr>
                  <a:t>terms</a:t>
                </a:r>
              </a:p>
              <a:p>
                <a:pPr marL="1647825">
                  <a:lnSpc>
                    <a:spcPct val="100000"/>
                  </a:lnSpc>
                  <a:spcBef>
                    <a:spcPts val="1670"/>
                  </a:spcBef>
                </a:pPr>
                <a:r>
                  <a:rPr lang="en-US" sz="3975" i="1" spc="-209" baseline="17819" dirty="0">
                    <a:latin typeface="Times New Roman"/>
                    <a:cs typeface="Times New Roman"/>
                  </a:rPr>
                  <a:t>E</a:t>
                </a:r>
                <a:r>
                  <a:rPr lang="en-US" sz="1550" i="1" spc="-140" dirty="0" err="1">
                    <a:latin typeface="Times New Roman"/>
                    <a:cs typeface="Times New Roman"/>
                  </a:rPr>
                  <a:t>snake</a:t>
                </a:r>
                <a:r>
                  <a:rPr lang="en-US" sz="1550" i="1" spc="50" dirty="0">
                    <a:latin typeface="Times New Roman"/>
                    <a:cs typeface="Times New Roman"/>
                  </a:rPr>
                  <a:t> </a:t>
                </a:r>
                <a:r>
                  <a:rPr lang="en-US" sz="3900" spc="-390" baseline="18162" dirty="0">
                    <a:latin typeface="Symbol"/>
                    <a:cs typeface="Symbol"/>
                  </a:rPr>
                  <a:t></a:t>
                </a:r>
                <a14:m>
                  <m:oMath xmlns:m="http://schemas.openxmlformats.org/officeDocument/2006/math">
                    <m:r>
                      <a:rPr lang="en-US" sz="3900" i="1" spc="-390" baseline="18162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900" i="1" spc="-390" baseline="18162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900" b="0" i="1" spc="-390" baseline="18162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900" i="1" spc="-390" baseline="18162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3900" b="0" i="1" spc="-390" baseline="18162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  <m:sSub>
                      <m:sSubPr>
                        <m:ctrlPr>
                          <a:rPr lang="en-US" sz="3900" i="1" spc="-390" baseline="18162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900" i="1" spc="-390" baseline="18162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900" b="0" i="1" spc="-390" baseline="18162" smtClean="0">
                            <a:latin typeface="Cambria Math" panose="02040503050406030204" pitchFamily="18" charset="0"/>
                          </a:rPr>
                          <m:t>𝑒𝑙𝑎𝑠𝑡𝑖𝑐</m:t>
                        </m:r>
                      </m:sub>
                    </m:sSub>
                  </m:oMath>
                </a14:m>
                <a:r>
                  <a:rPr lang="en-US" sz="3900" spc="-390" baseline="18162" dirty="0">
                    <a:latin typeface="Symbol"/>
                    <a:cs typeface="Symbol"/>
                  </a:rPr>
                  <a:t></a:t>
                </a:r>
                <a14:m>
                  <m:oMath xmlns:m="http://schemas.openxmlformats.org/officeDocument/2006/math">
                    <m:r>
                      <a:rPr lang="en-US" sz="3900" b="0" i="0" spc="-390" baseline="18162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ymbol"/>
                      </a:rPr>
                      <m:t> </m:t>
                    </m:r>
                    <m:r>
                      <a:rPr lang="en-US" sz="3900" i="1" spc="-390" baseline="18162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ymbol"/>
                      </a:rPr>
                      <m:t>𝛽</m:t>
                    </m:r>
                  </m:oMath>
                </a14:m>
                <a:r>
                  <a:rPr lang="en-US" sz="4000" spc="-390" baseline="18162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pc="-390" baseline="18162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pc="-390" baseline="18162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000" b="0" i="1" spc="-390" baseline="18162" smtClean="0">
                            <a:latin typeface="Cambria Math" panose="02040503050406030204" pitchFamily="18" charset="0"/>
                          </a:rPr>
                          <m:t>𝑏𝑒𝑛𝑑𝑖𝑛𝑔</m:t>
                        </m:r>
                      </m:sub>
                    </m:sSub>
                  </m:oMath>
                </a14:m>
                <a:r>
                  <a:rPr lang="en-US" sz="3975" baseline="17819" dirty="0">
                    <a:latin typeface="Times New Roman"/>
                    <a:cs typeface="Times New Roman"/>
                  </a:rPr>
                  <a:t> +</a:t>
                </a:r>
                <a14:m>
                  <m:oMath xmlns:m="http://schemas.openxmlformats.org/officeDocument/2006/math">
                    <m:r>
                      <a:rPr lang="en-US" sz="3975" i="1" baseline="17819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𝛾</m:t>
                    </m:r>
                  </m:oMath>
                </a14:m>
                <a:r>
                  <a:rPr lang="en-US" sz="4000" spc="-390" baseline="18162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pc="-390" baseline="18162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pc="-390" baseline="18162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000" b="0" i="1" spc="-390" baseline="18162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𝑖𝑚𝑎𝑔𝑒</m:t>
                        </m:r>
                      </m:sub>
                    </m:sSub>
                    <m:r>
                      <a:rPr lang="en-US" sz="4000" b="0" i="1" spc="-390" baseline="18162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0" i="1" spc="-390" baseline="18162" smtClean="0">
                        <a:latin typeface="Cambria Math" panose="02040503050406030204" pitchFamily="18" charset="0"/>
                      </a:rPr>
                      <m:t>𝑑𝑠</m:t>
                    </m:r>
                  </m:oMath>
                </a14:m>
                <a:endParaRPr lang="en-US" sz="3975" baseline="17819" dirty="0">
                  <a:latin typeface="Times New Roman"/>
                  <a:cs typeface="Times New Roman"/>
                </a:endParaRPr>
              </a:p>
              <a:p>
                <a:pPr marL="355600" marR="598170" indent="-342900">
                  <a:lnSpc>
                    <a:spcPts val="2820"/>
                  </a:lnSpc>
                  <a:spcBef>
                    <a:spcPts val="1685"/>
                  </a:spcBef>
                  <a:buChar char="•"/>
                  <a:tabLst>
                    <a:tab pos="354965" algn="l"/>
                    <a:tab pos="355600" algn="l"/>
                  </a:tabLst>
                </a:pPr>
                <a:r>
                  <a:rPr lang="en-US" sz="2800" dirty="0">
                    <a:latin typeface="Arial"/>
                    <a:cs typeface="Arial"/>
                  </a:rPr>
                  <a:t>Detecting Layers reduces to an energy</a:t>
                </a:r>
                <a:r>
                  <a:rPr lang="en-US" sz="2800" spc="-100" dirty="0">
                    <a:latin typeface="Arial"/>
                    <a:cs typeface="Arial"/>
                  </a:rPr>
                  <a:t> </a:t>
                </a:r>
                <a:r>
                  <a:rPr lang="en-US" sz="2800" dirty="0">
                    <a:latin typeface="Arial"/>
                    <a:cs typeface="Arial"/>
                  </a:rPr>
                  <a:t>minimization  problem</a:t>
                </a:r>
                <a:endParaRPr sz="2800" dirty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20" y="2078354"/>
                <a:ext cx="9374580" cy="4116576"/>
              </a:xfrm>
              <a:prstGeom prst="rect">
                <a:avLst/>
              </a:prstGeom>
              <a:blipFill>
                <a:blip r:embed="rId2"/>
                <a:stretch>
                  <a:fillRect l="-2016" t="-5333" r="-2601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17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Near </a:t>
            </a:r>
            <a:r>
              <a:rPr spc="-5" dirty="0"/>
              <a:t>Surface Internal</a:t>
            </a:r>
            <a:r>
              <a:rPr spc="-20" dirty="0"/>
              <a:t> </a:t>
            </a:r>
            <a:r>
              <a:rPr spc="-5" dirty="0"/>
              <a:t>Layers</a:t>
            </a:r>
          </a:p>
        </p:txBody>
      </p:sp>
      <p:sp>
        <p:nvSpPr>
          <p:cNvPr id="3" name="object 3"/>
          <p:cNvSpPr/>
          <p:nvPr/>
        </p:nvSpPr>
        <p:spPr>
          <a:xfrm>
            <a:off x="4949952" y="2130551"/>
            <a:ext cx="3950207" cy="1243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8951" y="2130551"/>
            <a:ext cx="3950208" cy="1243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0" y="3601111"/>
            <a:ext cx="3904361" cy="921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" y="3581401"/>
            <a:ext cx="3904361" cy="921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43437" y="4572000"/>
            <a:ext cx="3904488" cy="1069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0" y="4572000"/>
            <a:ext cx="3941191" cy="1069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2919" y="5943600"/>
            <a:ext cx="9945878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dirty="0">
                <a:latin typeface="Arial"/>
                <a:cs typeface="Arial"/>
              </a:rPr>
              <a:t>Mitchell, Crandall, Fox, and Paden, </a:t>
            </a:r>
            <a:r>
              <a:rPr sz="1600" b="1" dirty="0">
                <a:latin typeface="Arial"/>
                <a:cs typeface="Arial"/>
              </a:rPr>
              <a:t>“A Semi-Automated Approach to Estimating</a:t>
            </a:r>
            <a:r>
              <a:rPr sz="1600" b="1" spc="-25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Near  Surface Internal Layers from Snow Radar Imagery”, </a:t>
            </a:r>
            <a:r>
              <a:rPr sz="1600" dirty="0">
                <a:latin typeface="Arial"/>
                <a:cs typeface="Arial"/>
              </a:rPr>
              <a:t>International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Geoscience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 Remote Sensing (IGARSS),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2013.</a:t>
            </a:r>
          </a:p>
        </p:txBody>
      </p:sp>
    </p:spTree>
    <p:extLst>
      <p:ext uri="{BB962C8B-B14F-4D97-AF65-F5344CB8AC3E}">
        <p14:creationId xmlns:p14="http://schemas.microsoft.com/office/powerpoint/2010/main" val="1239407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31521-EAE2-4847-AA00-F291FEC0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Graphical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8B7E0-6DC0-4CF6-96EF-BF289EE01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951" y="1828800"/>
            <a:ext cx="9065260" cy="458587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graph comprises nodes (or vertices) and links (or edges),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where each node represents a random variable and the link    	probabilistic relationship between these variables</a:t>
            </a:r>
          </a:p>
          <a:p>
            <a:pPr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Bayesian Network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Markov Random Field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encode contextual constraints visual information </a:t>
            </a:r>
          </a:p>
          <a:p>
            <a:pPr lvl="1" algn="l"/>
            <a:endParaRPr lang="en-US" sz="1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Inference is the process of computing posterior probabilities of one or more nodes</a:t>
            </a:r>
          </a:p>
        </p:txBody>
      </p:sp>
    </p:spTree>
    <p:extLst>
      <p:ext uri="{BB962C8B-B14F-4D97-AF65-F5344CB8AC3E}">
        <p14:creationId xmlns:p14="http://schemas.microsoft.com/office/powerpoint/2010/main" val="9871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6BC5-E4CB-4A7D-89CF-B40E304D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51" y="1069340"/>
            <a:ext cx="8532497" cy="523220"/>
          </a:xfrm>
        </p:spPr>
        <p:txBody>
          <a:bodyPr/>
          <a:lstStyle/>
          <a:p>
            <a:pPr algn="l"/>
            <a:r>
              <a:rPr lang="en-US" dirty="0"/>
              <a:t>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74DE66FD-2E94-4C8A-A21C-D63DDD04E9A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4798" y="1828800"/>
                <a:ext cx="9753602" cy="3222625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Identify K layer boundaries in each column of a m x n radar image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depict the row coordinate of layer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column j</a:t>
                </a: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74DE66FD-2E94-4C8A-A21C-D63DDD04E9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798" y="1828800"/>
                <a:ext cx="9753602" cy="3222625"/>
              </a:xfrm>
              <a:blipFill>
                <a:blip r:embed="rId2"/>
                <a:stretch>
                  <a:fillRect l="-2063" t="-3403" r="-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4">
            <a:extLst>
              <a:ext uri="{FF2B5EF4-FFF2-40B4-BE49-F238E27FC236}">
                <a16:creationId xmlns:a16="http://schemas.microsoft.com/office/drawing/2014/main" id="{9B461C4E-855C-498F-9C26-BD662A40A949}"/>
              </a:ext>
            </a:extLst>
          </p:cNvPr>
          <p:cNvSpPr txBox="1"/>
          <p:nvPr/>
        </p:nvSpPr>
        <p:spPr>
          <a:xfrm>
            <a:off x="1483041" y="6019800"/>
            <a:ext cx="709231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Goal: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Find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labeling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entire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image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spc="-14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𝐿</a:t>
            </a:r>
            <a:r>
              <a:rPr sz="2400" spc="-1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-5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(𝐿</a:t>
            </a:r>
            <a:r>
              <a:rPr sz="2625" baseline="-15873" dirty="0">
                <a:latin typeface="Cambria Math"/>
                <a:cs typeface="Cambria Math"/>
              </a:rPr>
              <a:t>1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spc="-24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…</a:t>
            </a:r>
            <a:r>
              <a:rPr sz="2400" spc="-245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,  </a:t>
            </a:r>
            <a:r>
              <a:rPr sz="2400" spc="125" dirty="0">
                <a:latin typeface="Cambria Math"/>
                <a:cs typeface="Cambria Math"/>
              </a:rPr>
              <a:t>𝐿</a:t>
            </a:r>
            <a:r>
              <a:rPr sz="2625" spc="187" baseline="-15873" dirty="0">
                <a:latin typeface="Cambria Math"/>
                <a:cs typeface="Cambria Math"/>
              </a:rPr>
              <a:t>𝑘</a:t>
            </a:r>
            <a:r>
              <a:rPr sz="2400" spc="125" dirty="0">
                <a:latin typeface="Cambria Math"/>
                <a:cs typeface="Cambria Math"/>
              </a:rPr>
              <a:t>)</a:t>
            </a:r>
            <a:endParaRPr sz="2400" dirty="0">
              <a:latin typeface="Cambria Math"/>
              <a:cs typeface="Cambria Math"/>
            </a:endParaRPr>
          </a:p>
        </p:txBody>
      </p:sp>
      <p:pic>
        <p:nvPicPr>
          <p:cNvPr id="6" name="Content Placeholder 3" descr="ice-mrf.pdf">
            <a:extLst>
              <a:ext uri="{FF2B5EF4-FFF2-40B4-BE49-F238E27FC236}">
                <a16:creationId xmlns:a16="http://schemas.microsoft.com/office/drawing/2014/main" id="{3C04513F-962A-4785-8D71-F5B62D983C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" b="390"/>
          <a:stretch>
            <a:fillRect/>
          </a:stretch>
        </p:blipFill>
        <p:spPr>
          <a:xfrm>
            <a:off x="2590800" y="3276600"/>
            <a:ext cx="4514910" cy="24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87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71AF-D9CC-4A3A-91D6-26AB3B4F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51" y="1069340"/>
            <a:ext cx="8532497" cy="523220"/>
          </a:xfrm>
        </p:spPr>
        <p:txBody>
          <a:bodyPr/>
          <a:lstStyle/>
          <a:p>
            <a:r>
              <a:rPr lang="en-US" dirty="0"/>
              <a:t>Probabilistic Formulation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F033B-9874-49EA-BDFC-79ED04837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861" y="1842819"/>
            <a:ext cx="9474676" cy="861774"/>
          </a:xfrm>
        </p:spPr>
        <p:txBody>
          <a:bodyPr/>
          <a:lstStyle/>
          <a:p>
            <a:r>
              <a:rPr lang="en-US" dirty="0"/>
              <a:t>The problem of layer detection is posed as a probabilistic graphical model based on the following assumptions: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4E755B-71A3-49F9-AC01-D1129C80BC7C}"/>
                  </a:ext>
                </a:extLst>
              </p:cNvPr>
              <p:cNvSpPr/>
              <p:nvPr/>
            </p:nvSpPr>
            <p:spPr>
              <a:xfrm>
                <a:off x="1066800" y="3657600"/>
                <a:ext cx="69332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910080">
                  <a:lnSpc>
                    <a:spcPct val="100000"/>
                  </a:lnSpc>
                  <a:tabLst>
                    <a:tab pos="2286635" algn="l"/>
                    <a:tab pos="2987675" algn="l"/>
                    <a:tab pos="3713479" algn="l"/>
                    <a:tab pos="4316730" algn="l"/>
                  </a:tabLst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mbria Math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mbria Math"/>
                          </a:rPr>
                          <m:t>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Cambria Math"/>
                      </a:rPr>
                      <m:t>𝐼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ambria Math"/>
                      </a:rPr>
                      <m:t>) 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𝐼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𝐿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)</m:t>
                    </m:r>
                  </m:oMath>
                </a14:m>
                <a:r>
                  <a:rPr lang="en-US" sz="3200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P(L)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4E755B-71A3-49F9-AC01-D1129C80B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657600"/>
                <a:ext cx="6933248" cy="584775"/>
              </a:xfrm>
              <a:prstGeom prst="rect">
                <a:avLst/>
              </a:prstGeom>
              <a:blipFill>
                <a:blip r:embed="rId2"/>
                <a:stretch>
                  <a:fillRect t="-2500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6">
            <a:extLst>
              <a:ext uri="{FF2B5EF4-FFF2-40B4-BE49-F238E27FC236}">
                <a16:creationId xmlns:a16="http://schemas.microsoft.com/office/drawing/2014/main" id="{5CE23AB1-6F34-4C81-BA23-E99DC1EFE1E4}"/>
              </a:ext>
            </a:extLst>
          </p:cNvPr>
          <p:cNvSpPr txBox="1"/>
          <p:nvPr/>
        </p:nvSpPr>
        <p:spPr>
          <a:xfrm>
            <a:off x="3581400" y="4953000"/>
            <a:ext cx="300863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Likelihood </a:t>
            </a:r>
            <a:r>
              <a:rPr sz="1800" b="1" spc="-5" dirty="0">
                <a:latin typeface="Arial"/>
                <a:cs typeface="Arial"/>
              </a:rPr>
              <a:t>term </a:t>
            </a:r>
            <a:r>
              <a:rPr sz="1800" spc="-5" dirty="0">
                <a:latin typeface="Arial"/>
                <a:cs typeface="Arial"/>
              </a:rPr>
              <a:t>models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how  </a:t>
            </a:r>
            <a:r>
              <a:rPr sz="1800" spc="-15" dirty="0">
                <a:latin typeface="Arial"/>
                <a:cs typeface="Arial"/>
              </a:rPr>
              <a:t>well </a:t>
            </a:r>
            <a:r>
              <a:rPr sz="1800" spc="-5" dirty="0">
                <a:latin typeface="Arial"/>
                <a:cs typeface="Arial"/>
              </a:rPr>
              <a:t>labeling agrees </a:t>
            </a:r>
            <a:r>
              <a:rPr sz="1800" spc="-15" dirty="0">
                <a:latin typeface="Arial"/>
                <a:cs typeface="Arial"/>
              </a:rPr>
              <a:t>with  </a:t>
            </a:r>
            <a:r>
              <a:rPr sz="1800" spc="-5" dirty="0">
                <a:latin typeface="Arial"/>
                <a:cs typeface="Arial"/>
              </a:rPr>
              <a:t>image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60BBCAEF-2037-4F09-B3F2-0B58C5FEE8DF}"/>
              </a:ext>
            </a:extLst>
          </p:cNvPr>
          <p:cNvSpPr txBox="1"/>
          <p:nvPr/>
        </p:nvSpPr>
        <p:spPr>
          <a:xfrm>
            <a:off x="6722364" y="4543552"/>
            <a:ext cx="2496820" cy="110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255"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Prior term </a:t>
            </a:r>
            <a:r>
              <a:rPr sz="1800" spc="-5" dirty="0">
                <a:latin typeface="Arial"/>
                <a:cs typeface="Arial"/>
              </a:rPr>
              <a:t>models how  </a:t>
            </a:r>
            <a:r>
              <a:rPr sz="1800" spc="-15" dirty="0">
                <a:latin typeface="Arial"/>
                <a:cs typeface="Arial"/>
              </a:rPr>
              <a:t>well </a:t>
            </a:r>
            <a:r>
              <a:rPr sz="1800" spc="-10" dirty="0">
                <a:latin typeface="Arial"/>
                <a:cs typeface="Arial"/>
              </a:rPr>
              <a:t>labeling agrees </a:t>
            </a:r>
            <a:r>
              <a:rPr sz="1800" spc="-15" dirty="0">
                <a:latin typeface="Arial"/>
                <a:cs typeface="Arial"/>
              </a:rPr>
              <a:t>with  </a:t>
            </a:r>
            <a:r>
              <a:rPr sz="1800" spc="-5" dirty="0">
                <a:latin typeface="Arial"/>
                <a:cs typeface="Arial"/>
              </a:rPr>
              <a:t>typical ice </a:t>
            </a:r>
            <a:r>
              <a:rPr sz="1800" spc="-10" dirty="0">
                <a:latin typeface="Arial"/>
                <a:cs typeface="Arial"/>
              </a:rPr>
              <a:t>layer  </a:t>
            </a:r>
            <a:r>
              <a:rPr sz="1800" spc="-5" dirty="0">
                <a:latin typeface="Arial"/>
                <a:cs typeface="Arial"/>
              </a:rPr>
              <a:t>properties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10D73E21-37AF-4598-86D8-00DBE1566B93}"/>
              </a:ext>
            </a:extLst>
          </p:cNvPr>
          <p:cNvSpPr/>
          <p:nvPr/>
        </p:nvSpPr>
        <p:spPr>
          <a:xfrm>
            <a:off x="5317109" y="4119626"/>
            <a:ext cx="629412" cy="885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9E968BBA-18BC-41C1-8F43-B16DE4D0002B}"/>
              </a:ext>
            </a:extLst>
          </p:cNvPr>
          <p:cNvSpPr/>
          <p:nvPr/>
        </p:nvSpPr>
        <p:spPr>
          <a:xfrm>
            <a:off x="6812153" y="4034282"/>
            <a:ext cx="841248" cy="559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88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39BB-D51B-4CB3-B0C8-367192B7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51" y="1069340"/>
            <a:ext cx="8532497" cy="523220"/>
          </a:xfrm>
        </p:spPr>
        <p:txBody>
          <a:bodyPr/>
          <a:lstStyle/>
          <a:p>
            <a:r>
              <a:rPr lang="en-US" dirty="0"/>
              <a:t>Probabilistic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8E14725-8B9E-4CED-8B66-84CB7800454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4540" y="2199640"/>
                <a:ext cx="9065260" cy="5211940"/>
              </a:xfrm>
            </p:spPr>
            <p:txBody>
              <a:bodyPr/>
              <a:lstStyle/>
              <a:p>
                <a:r>
                  <a:rPr lang="en-US" dirty="0"/>
                  <a:t>The problem of layer detection is posed as a probabilistic graphical model based on the following assumptions:</a:t>
                </a:r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 Image characteristics determined by local layer boundaries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 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000" dirty="0"/>
                  <a:t>2.    Variables in L exhibit a Markov property with respect to their local neighbors</a:t>
                </a:r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8E14725-8B9E-4CED-8B66-84CB78004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4540" y="2199640"/>
                <a:ext cx="9065260" cy="5211940"/>
              </a:xfrm>
              <a:blipFill>
                <a:blip r:embed="rId2"/>
                <a:stretch>
                  <a:fillRect l="-2352" t="-2105" r="-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91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F650-143A-4609-8CE9-1DF60A42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51" y="1069340"/>
            <a:ext cx="8532497" cy="523220"/>
          </a:xfrm>
        </p:spPr>
        <p:txBody>
          <a:bodyPr/>
          <a:lstStyle/>
          <a:p>
            <a:r>
              <a:rPr lang="en-US" dirty="0"/>
              <a:t>Probabilistic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BBC06F8-8BC0-422A-BD75-7CB6689853C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4540" y="2199640"/>
                <a:ext cx="9143682" cy="5270161"/>
              </a:xfrm>
            </p:spPr>
            <p:txBody>
              <a:bodyPr/>
              <a:lstStyle/>
              <a:p>
                <a:r>
                  <a:rPr lang="en-US" dirty="0"/>
                  <a:t>The problem of layer detection is posed as a probabilistic graphical model based on the following assumptions:</a:t>
                </a:r>
              </a:p>
              <a:p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bg1">
                        <a:lumMod val="65000"/>
                      </a:schemeClr>
                    </a:solidFill>
                  </a:rPr>
                  <a:t> Image characteristics determined by local layer boundaries</a:t>
                </a:r>
              </a:p>
              <a:p>
                <a:r>
                  <a:rPr lang="en-US" sz="2000" dirty="0"/>
                  <a:t>2.    Variables in L exhibit a Markov property with respect to their local neighbors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BBC06F8-8BC0-422A-BD75-7CB6689853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4540" y="2199640"/>
                <a:ext cx="9143682" cy="5270161"/>
              </a:xfrm>
              <a:blipFill>
                <a:blip r:embed="rId2"/>
                <a:stretch>
                  <a:fillRect l="-2333" t="-2083" r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12">
            <a:extLst>
              <a:ext uri="{FF2B5EF4-FFF2-40B4-BE49-F238E27FC236}">
                <a16:creationId xmlns:a16="http://schemas.microsoft.com/office/drawing/2014/main" id="{B9D742C5-1A0F-4632-AA56-AF437ED4FF94}"/>
              </a:ext>
            </a:extLst>
          </p:cNvPr>
          <p:cNvSpPr/>
          <p:nvPr/>
        </p:nvSpPr>
        <p:spPr>
          <a:xfrm>
            <a:off x="7158228" y="5087111"/>
            <a:ext cx="856487" cy="928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3539811D-DC55-4F3F-BB36-202796E0AEB7}"/>
              </a:ext>
            </a:extLst>
          </p:cNvPr>
          <p:cNvSpPr txBox="1"/>
          <p:nvPr/>
        </p:nvSpPr>
        <p:spPr>
          <a:xfrm>
            <a:off x="973327" y="5882030"/>
            <a:ext cx="481787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0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Zero-mean Gaussian penalizes  discontinuities in </a:t>
            </a:r>
            <a:r>
              <a:rPr sz="1800" spc="-10" dirty="0">
                <a:latin typeface="Arial"/>
                <a:cs typeface="Arial"/>
              </a:rPr>
              <a:t>layer </a:t>
            </a:r>
            <a:r>
              <a:rPr sz="1800" spc="-5" dirty="0">
                <a:latin typeface="Arial"/>
                <a:cs typeface="Arial"/>
              </a:rPr>
              <a:t>boundaries across  columns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4BEFFAC7-9B78-48FC-AF2E-942EDB9BD42D}"/>
              </a:ext>
            </a:extLst>
          </p:cNvPr>
          <p:cNvSpPr txBox="1"/>
          <p:nvPr/>
        </p:nvSpPr>
        <p:spPr>
          <a:xfrm>
            <a:off x="7419657" y="6034100"/>
            <a:ext cx="248856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Repulsive </a:t>
            </a:r>
            <a:r>
              <a:rPr sz="1800" dirty="0">
                <a:latin typeface="Arial"/>
                <a:cs typeface="Arial"/>
              </a:rPr>
              <a:t>term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prevents</a:t>
            </a:r>
            <a:endParaRPr sz="18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boundary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crossing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BDA49593-A9F2-48B9-9762-C52B93B8EEF5}"/>
              </a:ext>
            </a:extLst>
          </p:cNvPr>
          <p:cNvSpPr/>
          <p:nvPr/>
        </p:nvSpPr>
        <p:spPr>
          <a:xfrm>
            <a:off x="4149852" y="5087111"/>
            <a:ext cx="1178052" cy="778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76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57780683-309F-4ED8-A97B-8EBEEFFD71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011" y="1143000"/>
            <a:ext cx="1000458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>
                <a:solidFill>
                  <a:srgbClr val="000000"/>
                </a:solidFill>
              </a:rPr>
              <a:t>Crandall </a:t>
            </a:r>
            <a:r>
              <a:rPr sz="2800" dirty="0">
                <a:solidFill>
                  <a:srgbClr val="000000"/>
                </a:solidFill>
              </a:rPr>
              <a:t>et </a:t>
            </a:r>
            <a:r>
              <a:rPr sz="2800" spc="-5" dirty="0">
                <a:solidFill>
                  <a:srgbClr val="000000"/>
                </a:solidFill>
              </a:rPr>
              <a:t>al, “</a:t>
            </a: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Layer-finding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Radar Echograms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using  </a:t>
            </a: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Probabilistic Graphical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Models</a:t>
            </a:r>
            <a:r>
              <a:rPr sz="2800" dirty="0">
                <a:solidFill>
                  <a:srgbClr val="000000"/>
                </a:solidFill>
              </a:rPr>
              <a:t>”, </a:t>
            </a:r>
            <a:r>
              <a:rPr sz="2800" spc="-5" dirty="0">
                <a:solidFill>
                  <a:srgbClr val="000000"/>
                </a:solidFill>
              </a:rPr>
              <a:t>International Conference on  Pattern Recognition (ICPR),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2012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04BD57B-2FCA-4731-96DF-A91788F39713}"/>
              </a:ext>
            </a:extLst>
          </p:cNvPr>
          <p:cNvSpPr txBox="1"/>
          <p:nvPr/>
        </p:nvSpPr>
        <p:spPr>
          <a:xfrm>
            <a:off x="-14654" y="2743200"/>
            <a:ext cx="10134600" cy="2449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1825" marR="693420" indent="-287020">
              <a:lnSpc>
                <a:spcPct val="100000"/>
              </a:lnSpc>
              <a:buChar char="•"/>
              <a:tabLst>
                <a:tab pos="631825" algn="l"/>
                <a:tab pos="632460" algn="l"/>
              </a:tabLst>
            </a:pPr>
            <a:r>
              <a:rPr sz="2400" dirty="0">
                <a:latin typeface="Arial"/>
                <a:cs typeface="Arial"/>
              </a:rPr>
              <a:t>Developed an automated layer detection method, which used an  statistical graphical model for integrating local and global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features.</a:t>
            </a:r>
          </a:p>
          <a:p>
            <a:pPr marL="1172845" lvl="1" indent="-370205">
              <a:lnSpc>
                <a:spcPct val="100000"/>
              </a:lnSpc>
              <a:spcBef>
                <a:spcPts val="595"/>
              </a:spcBef>
              <a:buSzPct val="133333"/>
              <a:buChar char="•"/>
              <a:tabLst>
                <a:tab pos="1172845" algn="l"/>
                <a:tab pos="1173480" algn="l"/>
              </a:tabLst>
            </a:pPr>
            <a:r>
              <a:rPr sz="2000" spc="-30" dirty="0">
                <a:latin typeface="Arial"/>
                <a:cs typeface="Arial"/>
              </a:rPr>
              <a:t>Technique </a:t>
            </a:r>
            <a:r>
              <a:rPr sz="2000" spc="-10" dirty="0">
                <a:latin typeface="Arial"/>
                <a:cs typeface="Arial"/>
              </a:rPr>
              <a:t>developed </a:t>
            </a:r>
            <a:r>
              <a:rPr sz="2000" dirty="0">
                <a:latin typeface="Arial"/>
                <a:cs typeface="Arial"/>
              </a:rPr>
              <a:t>from </a:t>
            </a:r>
            <a:r>
              <a:rPr sz="2000" spc="-5" dirty="0">
                <a:latin typeface="Arial"/>
                <a:cs typeface="Arial"/>
              </a:rPr>
              <a:t>simplistic model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solved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16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layer</a:t>
            </a:r>
            <a:endParaRPr sz="2000" dirty="0">
              <a:latin typeface="Arial"/>
              <a:cs typeface="Arial"/>
            </a:endParaRPr>
          </a:p>
          <a:p>
            <a:pPr marL="1089025">
              <a:lnSpc>
                <a:spcPct val="100000"/>
              </a:lnSpc>
              <a:spcBef>
                <a:spcPts val="135"/>
              </a:spcBef>
            </a:pPr>
            <a:r>
              <a:rPr sz="2000" spc="-5" dirty="0">
                <a:latin typeface="Arial"/>
                <a:cs typeface="Arial"/>
              </a:rPr>
              <a:t>boundaries </a:t>
            </a:r>
            <a:r>
              <a:rPr sz="2000" spc="-15" dirty="0">
                <a:latin typeface="Arial"/>
                <a:cs typeface="Arial"/>
              </a:rPr>
              <a:t>incrementally, </a:t>
            </a:r>
            <a:r>
              <a:rPr sz="2000" spc="-5" dirty="0">
                <a:latin typeface="Arial"/>
                <a:cs typeface="Arial"/>
              </a:rPr>
              <a:t>producing a single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answer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8133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80751"/>
            <a:ext cx="9295449" cy="759181"/>
          </a:xfrm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/>
              <a:t>Surface and </a:t>
            </a:r>
            <a:r>
              <a:rPr spc="-5" dirty="0"/>
              <a:t>Bedrock (Hidden Markov</a:t>
            </a:r>
            <a:r>
              <a:rPr spc="-10" dirty="0"/>
              <a:t> </a:t>
            </a:r>
            <a:r>
              <a:rPr spc="-5" dirty="0"/>
              <a:t>Model)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2362212"/>
            <a:ext cx="3948404" cy="123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4920" y="2362212"/>
            <a:ext cx="3948404" cy="1239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3657601"/>
            <a:ext cx="3948404" cy="980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7775" y="3664225"/>
            <a:ext cx="3948404" cy="973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" y="4731029"/>
            <a:ext cx="3948404" cy="10598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57775" y="4724405"/>
            <a:ext cx="3948404" cy="10665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5999479"/>
            <a:ext cx="8302625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dirty="0">
                <a:latin typeface="Arial"/>
                <a:cs typeface="Arial"/>
              </a:rPr>
              <a:t>Crandall, Fox, Paden, </a:t>
            </a:r>
            <a:r>
              <a:rPr sz="1600" spc="-5" dirty="0">
                <a:latin typeface="Arial"/>
                <a:cs typeface="Arial"/>
              </a:rPr>
              <a:t>“</a:t>
            </a:r>
            <a:r>
              <a:rPr sz="1600" b="1" spc="-5" dirty="0">
                <a:latin typeface="Arial"/>
                <a:cs typeface="Arial"/>
              </a:rPr>
              <a:t>Layer-finding </a:t>
            </a:r>
            <a:r>
              <a:rPr sz="1600" b="1" dirty="0">
                <a:latin typeface="Arial"/>
                <a:cs typeface="Arial"/>
              </a:rPr>
              <a:t>in Radar Echograms using Probabilistic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Graphical  Models</a:t>
            </a:r>
            <a:r>
              <a:rPr sz="1600" dirty="0">
                <a:latin typeface="Arial"/>
                <a:cs typeface="Arial"/>
              </a:rPr>
              <a:t>”, International Conference on Pattern Recognition (ICPR),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2012.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98114" y="2103120"/>
            <a:ext cx="533400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08450" algn="l"/>
              </a:tabLst>
            </a:pPr>
            <a:r>
              <a:rPr sz="1600" dirty="0">
                <a:latin typeface="Arial"/>
                <a:cs typeface="Arial"/>
              </a:rPr>
              <a:t>Approach	Ground-</a:t>
            </a:r>
            <a:r>
              <a:rPr sz="1600" spc="-60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ruth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9404-5C4F-45C2-B342-C8E89D89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6800"/>
            <a:ext cx="9372600" cy="1569660"/>
          </a:xfrm>
        </p:spPr>
        <p:txBody>
          <a:bodyPr/>
          <a:lstStyle/>
          <a:p>
            <a:r>
              <a:rPr lang="en-US" dirty="0"/>
              <a:t>Estimating Bedrock and Surface Boundaries with Confidence Intervals in Ice Sheet  Radar Imagery using MCMC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E633B-35D6-4E23-9504-7D2C9A2EC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971800"/>
            <a:ext cx="8838249" cy="3231654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Improved the model </a:t>
            </a:r>
            <a:r>
              <a:rPr lang="en-US" sz="2400" spc="-5" dirty="0"/>
              <a:t>by </a:t>
            </a:r>
            <a:r>
              <a:rPr lang="en-US" sz="2400" dirty="0"/>
              <a:t>solving for </a:t>
            </a:r>
            <a:r>
              <a:rPr lang="en-US" sz="2400" spc="-5" dirty="0"/>
              <a:t>layer </a:t>
            </a:r>
            <a:r>
              <a:rPr lang="en-US" sz="2400" dirty="0"/>
              <a:t>boundaries  simultaneously and providing confidence intervals, </a:t>
            </a:r>
            <a:r>
              <a:rPr lang="en-US" sz="2400" spc="-5" dirty="0"/>
              <a:t>which </a:t>
            </a:r>
            <a:r>
              <a:rPr lang="en-US" sz="2400" dirty="0"/>
              <a:t>can  </a:t>
            </a:r>
            <a:r>
              <a:rPr lang="en-US" sz="2400" spc="-5" dirty="0"/>
              <a:t>aid in glaciologists in determining </a:t>
            </a:r>
            <a:r>
              <a:rPr lang="en-US" sz="2400" dirty="0"/>
              <a:t>correct </a:t>
            </a:r>
            <a:r>
              <a:rPr lang="en-US" sz="2400" spc="-5" dirty="0"/>
              <a:t>layer</a:t>
            </a:r>
            <a:r>
              <a:rPr lang="en-US" sz="2400" spc="150" dirty="0"/>
              <a:t> </a:t>
            </a:r>
            <a:r>
              <a:rPr lang="en-US" sz="2400" spc="-5" dirty="0"/>
              <a:t>boundaries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using Gibbs sampling for performing inference instead of the dynamic programming</a:t>
            </a:r>
          </a:p>
          <a:p>
            <a:pPr lvl="1"/>
            <a:endParaRPr lang="en-US" sz="1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Gibbs sampler produces explicit confidence intervals, thus giving bands of uncertainty in the layer boundary locations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3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468" y="2209800"/>
            <a:ext cx="9371331" cy="4706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Problem</a:t>
            </a:r>
            <a:endParaRPr lang="en-US"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Understanding Layers in the radar</a:t>
            </a:r>
            <a:r>
              <a:rPr lang="en-US" sz="2800" spc="-10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images:</a:t>
            </a:r>
          </a:p>
          <a:p>
            <a:pPr marL="883285" indent="-342900">
              <a:lnSpc>
                <a:spcPct val="100000"/>
              </a:lnSpc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the ice thickness and accumulation rate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maps</a:t>
            </a:r>
          </a:p>
          <a:p>
            <a:pPr marL="812800" marR="302895" indent="-3429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help studies relating to the ice sheets, their volume, and how</a:t>
            </a:r>
            <a:r>
              <a:rPr lang="en-US" sz="2400" spc="-1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they  contribute to climate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change</a:t>
            </a: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An automated approach (to include the detection of a varying number of layers)</a:t>
            </a:r>
          </a:p>
          <a:p>
            <a:pPr marL="812800" lvl="1" indent="-342900"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Arial"/>
                <a:cs typeface="Arial"/>
              </a:rPr>
              <a:t>Improve internal layer accuracy by incorporating prior information from data collection strategies</a:t>
            </a:r>
          </a:p>
          <a:p>
            <a:pPr marL="749300" marR="302895" indent="-279400">
              <a:lnSpc>
                <a:spcPct val="100000"/>
              </a:lnSpc>
              <a:spcBef>
                <a:spcPts val="800"/>
              </a:spcBef>
            </a:pP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C827-1B77-4A6A-AB3A-2EBAE220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4" y="969757"/>
            <a:ext cx="8532497" cy="523220"/>
          </a:xfrm>
        </p:spPr>
        <p:txBody>
          <a:bodyPr/>
          <a:lstStyle/>
          <a:p>
            <a:r>
              <a:rPr lang="en-US" dirty="0"/>
              <a:t>Surface and Bedrock 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CB320178-83BF-4A9A-8F54-CA16895FBB5C}"/>
              </a:ext>
            </a:extLst>
          </p:cNvPr>
          <p:cNvSpPr txBox="1"/>
          <p:nvPr/>
        </p:nvSpPr>
        <p:spPr>
          <a:xfrm>
            <a:off x="228600" y="6019800"/>
            <a:ext cx="982980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lang="en-US" sz="1600" dirty="0">
                <a:latin typeface="Arial"/>
                <a:cs typeface="Arial"/>
              </a:rPr>
              <a:t>Lee</a:t>
            </a:r>
            <a:r>
              <a:rPr sz="1600" dirty="0">
                <a:latin typeface="Arial"/>
                <a:cs typeface="Arial"/>
              </a:rPr>
              <a:t>, </a:t>
            </a:r>
            <a:r>
              <a:rPr lang="en-US" sz="1600" dirty="0">
                <a:latin typeface="Arial"/>
                <a:cs typeface="Arial"/>
              </a:rPr>
              <a:t>Mitchell</a:t>
            </a:r>
            <a:r>
              <a:rPr sz="1600" dirty="0">
                <a:latin typeface="Arial"/>
                <a:cs typeface="Arial"/>
              </a:rPr>
              <a:t>, </a:t>
            </a:r>
            <a:r>
              <a:rPr lang="en-US" sz="1600" dirty="0">
                <a:latin typeface="Arial"/>
                <a:cs typeface="Arial"/>
              </a:rPr>
              <a:t>Crandall</a:t>
            </a:r>
            <a:r>
              <a:rPr sz="1600" dirty="0">
                <a:latin typeface="Arial"/>
                <a:cs typeface="Arial"/>
              </a:rPr>
              <a:t>,</a:t>
            </a:r>
            <a:r>
              <a:rPr lang="en-US" sz="1600" dirty="0">
                <a:latin typeface="Arial"/>
                <a:cs typeface="Arial"/>
              </a:rPr>
              <a:t> and Fox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“</a:t>
            </a:r>
            <a:r>
              <a:rPr lang="en-US" sz="1600" b="1" spc="-5" dirty="0">
                <a:latin typeface="Arial"/>
                <a:cs typeface="Arial"/>
              </a:rPr>
              <a:t>Estimating Bedrock and Surface Boundaries with Confidence Intervals in Ice Sheet Radar Imagery using MCMC</a:t>
            </a:r>
            <a:r>
              <a:rPr sz="1600" dirty="0">
                <a:latin typeface="Arial"/>
                <a:cs typeface="Arial"/>
              </a:rPr>
              <a:t>”, International Conference on </a:t>
            </a:r>
            <a:r>
              <a:rPr lang="en-US" sz="1600" dirty="0">
                <a:latin typeface="Arial"/>
                <a:cs typeface="Arial"/>
              </a:rPr>
              <a:t>Image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Processing</a:t>
            </a:r>
            <a:r>
              <a:rPr sz="1600" dirty="0">
                <a:latin typeface="Arial"/>
                <a:cs typeface="Arial"/>
              </a:rPr>
              <a:t> (</a:t>
            </a:r>
            <a:r>
              <a:rPr lang="en-US" sz="1600" dirty="0">
                <a:latin typeface="Arial"/>
                <a:cs typeface="Arial"/>
              </a:rPr>
              <a:t>ICIP</a:t>
            </a:r>
            <a:r>
              <a:rPr sz="1600" dirty="0">
                <a:latin typeface="Arial"/>
                <a:cs typeface="Arial"/>
              </a:rPr>
              <a:t>),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201</a:t>
            </a:r>
            <a:r>
              <a:rPr lang="en-US" sz="1600" dirty="0">
                <a:latin typeface="Arial"/>
                <a:cs typeface="Arial"/>
              </a:rPr>
              <a:t>4</a:t>
            </a:r>
            <a:r>
              <a:rPr sz="1600" dirty="0">
                <a:latin typeface="Arial"/>
                <a:cs typeface="Arial"/>
              </a:rPr>
              <a:t>.</a:t>
            </a: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11AFAEB2-47AF-4D34-908F-65FFFCD0A3D7}"/>
              </a:ext>
            </a:extLst>
          </p:cNvPr>
          <p:cNvSpPr/>
          <p:nvPr/>
        </p:nvSpPr>
        <p:spPr>
          <a:xfrm>
            <a:off x="685800" y="1871411"/>
            <a:ext cx="3950208" cy="1243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FF397FF6-2DEC-4839-B3DD-8E750716BAE6}"/>
              </a:ext>
            </a:extLst>
          </p:cNvPr>
          <p:cNvSpPr/>
          <p:nvPr/>
        </p:nvSpPr>
        <p:spPr>
          <a:xfrm>
            <a:off x="4750308" y="1881449"/>
            <a:ext cx="3950208" cy="1243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76D09D62-41F8-4588-AEE9-CD2C0E0BFBA1}"/>
              </a:ext>
            </a:extLst>
          </p:cNvPr>
          <p:cNvSpPr/>
          <p:nvPr/>
        </p:nvSpPr>
        <p:spPr>
          <a:xfrm>
            <a:off x="685800" y="3205925"/>
            <a:ext cx="3950208" cy="1243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2FB93C43-1568-4ADC-8432-2A4620529F90}"/>
              </a:ext>
            </a:extLst>
          </p:cNvPr>
          <p:cNvSpPr/>
          <p:nvPr/>
        </p:nvSpPr>
        <p:spPr>
          <a:xfrm>
            <a:off x="4750308" y="3246593"/>
            <a:ext cx="3950208" cy="1243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245933F6-0F38-4FCC-BDB6-B54061F893F7}"/>
              </a:ext>
            </a:extLst>
          </p:cNvPr>
          <p:cNvSpPr/>
          <p:nvPr/>
        </p:nvSpPr>
        <p:spPr>
          <a:xfrm>
            <a:off x="662354" y="4581107"/>
            <a:ext cx="3950208" cy="1243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92953DD2-D8B5-4C57-8A39-46D29A3AFD39}"/>
              </a:ext>
            </a:extLst>
          </p:cNvPr>
          <p:cNvSpPr/>
          <p:nvPr/>
        </p:nvSpPr>
        <p:spPr>
          <a:xfrm>
            <a:off x="4750308" y="4581107"/>
            <a:ext cx="3950208" cy="1243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7B603D69-4287-4CEE-9D8F-7287876AB280}"/>
              </a:ext>
            </a:extLst>
          </p:cNvPr>
          <p:cNvSpPr txBox="1"/>
          <p:nvPr/>
        </p:nvSpPr>
        <p:spPr>
          <a:xfrm>
            <a:off x="1702308" y="1598422"/>
            <a:ext cx="533400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08450" algn="l"/>
              </a:tabLst>
            </a:pPr>
            <a:r>
              <a:rPr sz="1600" dirty="0">
                <a:latin typeface="Arial"/>
                <a:cs typeface="Arial"/>
              </a:rPr>
              <a:t>Approach	Ground-</a:t>
            </a:r>
            <a:r>
              <a:rPr sz="1600" spc="-60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ruth</a:t>
            </a:r>
          </a:p>
        </p:txBody>
      </p:sp>
    </p:spTree>
    <p:extLst>
      <p:ext uri="{BB962C8B-B14F-4D97-AF65-F5344CB8AC3E}">
        <p14:creationId xmlns:p14="http://schemas.microsoft.com/office/powerpoint/2010/main" val="738164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8DC2-DB73-4E41-90DC-8658C224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0"/>
            <a:ext cx="10134600" cy="1569660"/>
          </a:xfrm>
        </p:spPr>
        <p:txBody>
          <a:bodyPr/>
          <a:lstStyle/>
          <a:p>
            <a:r>
              <a:rPr lang="en-US" dirty="0"/>
              <a:t>An Automatic Approach to Detecting Internal Layer Boundaries using RJMCMC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851B-ED3D-4A78-B590-C857B3355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763" y="2209801"/>
            <a:ext cx="9536274" cy="2667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Reversible Jumps Markov Chain Monte Carlo (RJMCMC) based Sampling procedure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Birth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layer is added to the configuration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a layer is adjusted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layer is deleted from configuration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71CA2-CD71-4F34-9576-883A27B0AC00}"/>
              </a:ext>
            </a:extLst>
          </p:cNvPr>
          <p:cNvSpPr txBox="1"/>
          <p:nvPr/>
        </p:nvSpPr>
        <p:spPr>
          <a:xfrm>
            <a:off x="228600" y="5257800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Uniform spacing of layers as an initialization. The RJMCMC sampler is coupled with simulated annealing in order to ensure convergence of the Markov Chain by a temperature parameter.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temperature gradually decreases as the number of iterations increase – layers were detected between 500 and 1000 iterations </a:t>
            </a:r>
          </a:p>
        </p:txBody>
      </p:sp>
    </p:spTree>
    <p:extLst>
      <p:ext uri="{BB962C8B-B14F-4D97-AF65-F5344CB8AC3E}">
        <p14:creationId xmlns:p14="http://schemas.microsoft.com/office/powerpoint/2010/main" val="150382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BD8D5603-FC36-4756-AFB5-27867DC0158B}"/>
              </a:ext>
            </a:extLst>
          </p:cNvPr>
          <p:cNvSpPr txBox="1"/>
          <p:nvPr/>
        </p:nvSpPr>
        <p:spPr>
          <a:xfrm>
            <a:off x="114880" y="6097969"/>
            <a:ext cx="982980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lang="en-US" sz="1600" dirty="0">
                <a:latin typeface="Arial"/>
                <a:cs typeface="Arial"/>
              </a:rPr>
              <a:t>Mitchell</a:t>
            </a:r>
            <a:r>
              <a:rPr sz="1600" dirty="0">
                <a:latin typeface="Arial"/>
                <a:cs typeface="Arial"/>
              </a:rPr>
              <a:t>, </a:t>
            </a:r>
            <a:r>
              <a:rPr lang="en-US" sz="1600" dirty="0">
                <a:latin typeface="Arial"/>
                <a:cs typeface="Arial"/>
              </a:rPr>
              <a:t>Lee</a:t>
            </a:r>
            <a:r>
              <a:rPr sz="1600" dirty="0">
                <a:latin typeface="Arial"/>
                <a:cs typeface="Arial"/>
              </a:rPr>
              <a:t>, </a:t>
            </a:r>
            <a:r>
              <a:rPr lang="en-US" sz="1600" dirty="0">
                <a:latin typeface="Arial"/>
                <a:cs typeface="Arial"/>
              </a:rPr>
              <a:t>Crandall</a:t>
            </a:r>
            <a:r>
              <a:rPr sz="1600" dirty="0">
                <a:latin typeface="Arial"/>
                <a:cs typeface="Arial"/>
              </a:rPr>
              <a:t>,</a:t>
            </a:r>
            <a:r>
              <a:rPr lang="en-US" sz="1600" dirty="0">
                <a:latin typeface="Arial"/>
                <a:cs typeface="Arial"/>
              </a:rPr>
              <a:t> and Fox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“</a:t>
            </a:r>
            <a:r>
              <a:rPr lang="en-US" sz="1600" b="1" spc="-5" dirty="0">
                <a:latin typeface="Arial"/>
                <a:cs typeface="Arial"/>
              </a:rPr>
              <a:t>An Automatic Approach to Detecting Internal Layer Boundaries using RJMCMC</a:t>
            </a:r>
            <a:r>
              <a:rPr sz="1600" dirty="0">
                <a:latin typeface="Arial"/>
                <a:cs typeface="Arial"/>
              </a:rPr>
              <a:t>”, </a:t>
            </a:r>
            <a:r>
              <a:rPr lang="en-US" sz="1600" dirty="0">
                <a:latin typeface="Arial"/>
                <a:cs typeface="Arial"/>
              </a:rPr>
              <a:t>TBA.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73949-638B-4D85-B3ED-62B647347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" y="1029268"/>
            <a:ext cx="1467810" cy="1193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354446-D873-4DA4-BE14-F3C625846C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73" y="1016455"/>
            <a:ext cx="1458934" cy="11862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BD46EE-E7D5-4A1E-8DB4-1E2D6825A842}"/>
              </a:ext>
            </a:extLst>
          </p:cNvPr>
          <p:cNvSpPr txBox="1"/>
          <p:nvPr/>
        </p:nvSpPr>
        <p:spPr>
          <a:xfrm>
            <a:off x="-380697" y="220275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Iteration 1: Update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9DDBCF-3E82-4B2A-A6D6-86B7012B2262}"/>
              </a:ext>
            </a:extLst>
          </p:cNvPr>
          <p:cNvSpPr txBox="1"/>
          <p:nvPr/>
        </p:nvSpPr>
        <p:spPr>
          <a:xfrm>
            <a:off x="1164205" y="2206028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Iteration 6: Death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5ED650-6BA2-4D8A-87B9-93AA2553C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05" y="997425"/>
            <a:ext cx="1482337" cy="12053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2FF353-4B0E-443A-8CD3-02D634F91A9A}"/>
              </a:ext>
            </a:extLst>
          </p:cNvPr>
          <p:cNvSpPr txBox="1"/>
          <p:nvPr/>
        </p:nvSpPr>
        <p:spPr>
          <a:xfrm>
            <a:off x="2819980" y="2211206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Iteration 14: Birth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8CC7C0-CEE3-4A7E-8325-299A8413F0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60" y="971303"/>
            <a:ext cx="1514464" cy="1231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02AB8FB-9FB6-4FB6-A1BB-976381E9AE57}"/>
              </a:ext>
            </a:extLst>
          </p:cNvPr>
          <p:cNvSpPr txBox="1"/>
          <p:nvPr/>
        </p:nvSpPr>
        <p:spPr>
          <a:xfrm>
            <a:off x="4379225" y="2211206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Iteration 160: Birth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14EE04-86D6-4CD7-8A91-C6041CFB95F3}"/>
              </a:ext>
            </a:extLst>
          </p:cNvPr>
          <p:cNvSpPr txBox="1"/>
          <p:nvPr/>
        </p:nvSpPr>
        <p:spPr>
          <a:xfrm>
            <a:off x="6004343" y="2252439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Iteration 251: Death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EE8B75-7036-48BE-B318-E65348A56F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34" y="993586"/>
            <a:ext cx="1487059" cy="12091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A82E07-5E35-49CE-93BE-B4FC7F5F88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1016455"/>
            <a:ext cx="1458935" cy="11862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B035BF2-764A-4D5D-ABC1-92B3E069E149}"/>
              </a:ext>
            </a:extLst>
          </p:cNvPr>
          <p:cNvSpPr txBox="1"/>
          <p:nvPr/>
        </p:nvSpPr>
        <p:spPr>
          <a:xfrm>
            <a:off x="7568451" y="2251076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Iteration 351: Update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DF421E9-B01D-436B-B9B4-D9B400B55F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" y="2540388"/>
            <a:ext cx="1500503" cy="122009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84F72EB-E1A7-4E83-88DF-8D79C2C6CC2D}"/>
              </a:ext>
            </a:extLst>
          </p:cNvPr>
          <p:cNvSpPr txBox="1"/>
          <p:nvPr/>
        </p:nvSpPr>
        <p:spPr>
          <a:xfrm>
            <a:off x="-630747" y="3857149"/>
            <a:ext cx="2709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Iteration 378: Update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F61AFDA-A701-4B7A-8A2D-D7F9E8C3F3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20" y="2518742"/>
            <a:ext cx="1527123" cy="124174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BA4C322-A663-4BF8-8F9D-98E0021F925C}"/>
              </a:ext>
            </a:extLst>
          </p:cNvPr>
          <p:cNvSpPr txBox="1"/>
          <p:nvPr/>
        </p:nvSpPr>
        <p:spPr>
          <a:xfrm>
            <a:off x="1264247" y="387566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Iteration 491: Birth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1C82E5F-38CD-41F6-872D-2358C08462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052" y="2657758"/>
            <a:ext cx="3981948" cy="32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40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E7D1-A821-48EC-967D-44EDFD92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51" y="1069340"/>
            <a:ext cx="8532497" cy="1046440"/>
          </a:xfrm>
        </p:spPr>
        <p:txBody>
          <a:bodyPr/>
          <a:lstStyle/>
          <a:p>
            <a:r>
              <a:rPr lang="en-US" dirty="0"/>
              <a:t>Preliminary Proposed Work: Extended ‘Cross-Sectional’ Prior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552774-76A7-4E79-909E-E71499DBD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99" y="2286000"/>
            <a:ext cx="4626799" cy="289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FF3F5-3221-471C-BA5B-614317B6BFA8}"/>
              </a:ext>
            </a:extLst>
          </p:cNvPr>
          <p:cNvSpPr txBox="1"/>
          <p:nvPr/>
        </p:nvSpPr>
        <p:spPr>
          <a:xfrm>
            <a:off x="152400" y="5259859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 Radar Survey: 5 line segments (black, brown, green, purple, and red) represent radar images. The red segment intersects with the 4 overlapping images</a:t>
            </a:r>
          </a:p>
        </p:txBody>
      </p:sp>
    </p:spTree>
    <p:extLst>
      <p:ext uri="{BB962C8B-B14F-4D97-AF65-F5344CB8AC3E}">
        <p14:creationId xmlns:p14="http://schemas.microsoft.com/office/powerpoint/2010/main" val="2850056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8DC2-DB73-4E41-90DC-8658C224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51" y="1069340"/>
            <a:ext cx="8532497" cy="1046440"/>
          </a:xfrm>
        </p:spPr>
        <p:txBody>
          <a:bodyPr/>
          <a:lstStyle/>
          <a:p>
            <a:r>
              <a:rPr lang="en-US" dirty="0"/>
              <a:t>Preliminary Proposed Work: Extended ‘Cross-Sectional’ Prior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C1851B-ED3D-4A78-B590-C857B3355E2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4540" y="2199640"/>
                <a:ext cx="7899400" cy="2167709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Extended model </a:t>
                </a:r>
              </a:p>
              <a:p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ist</m:t>
                              </m:r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3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3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C1851B-ED3D-4A78-B590-C857B3355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4540" y="2199640"/>
                <a:ext cx="7899400" cy="2167709"/>
              </a:xfrm>
              <a:blipFill>
                <a:blip r:embed="rId2"/>
                <a:stretch>
                  <a:fillRect l="-2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B5F3A7D-B7AA-47E8-ADA5-574F15C3F595}"/>
              </a:ext>
            </a:extLst>
          </p:cNvPr>
          <p:cNvSpPr txBox="1"/>
          <p:nvPr/>
        </p:nvSpPr>
        <p:spPr>
          <a:xfrm>
            <a:off x="1371600" y="4953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term would model the similarly of labels at cross-sectional intersections</a:t>
            </a:r>
          </a:p>
        </p:txBody>
      </p:sp>
    </p:spTree>
    <p:extLst>
      <p:ext uri="{BB962C8B-B14F-4D97-AF65-F5344CB8AC3E}">
        <p14:creationId xmlns:p14="http://schemas.microsoft.com/office/powerpoint/2010/main" val="1644174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809E-C699-41ED-9818-1DD21609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51" y="1069340"/>
            <a:ext cx="8532497" cy="52322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DA34E7-8AFF-49D0-858F-BDC1574C8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620286"/>
              </p:ext>
            </p:extLst>
          </p:nvPr>
        </p:nvGraphicFramePr>
        <p:xfrm>
          <a:off x="114299" y="2286000"/>
          <a:ext cx="9829800" cy="20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353664088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1604755234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23004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Specify specific layer datasets with corresponding radar surveys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58650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 intersections for highly dense radar surveys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6612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Encode cross-sectional prior in Bayesian framework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6838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– March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 and Defend Thesis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82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465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179320"/>
            <a:ext cx="9141460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Identifying snow layers from can aid in forecasting global change</a:t>
            </a: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From a semi-automated approach to an the detection of an unknown number of layers</a:t>
            </a: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The potential to improve layer accuracy by incorporating additional information (</a:t>
            </a:r>
            <a:r>
              <a:rPr lang="en-US" sz="2800" dirty="0" err="1">
                <a:latin typeface="Arial"/>
                <a:cs typeface="Arial"/>
              </a:rPr>
              <a:t>i.e</a:t>
            </a:r>
            <a:r>
              <a:rPr lang="en-US" sz="2800" dirty="0">
                <a:latin typeface="Arial"/>
                <a:cs typeface="Arial"/>
              </a:rPr>
              <a:t> cross-sectional radar surveys) into the model</a:t>
            </a:r>
          </a:p>
          <a:p>
            <a:pPr marL="469900" lvl="1">
              <a:tabLst>
                <a:tab pos="354965" algn="l"/>
                <a:tab pos="355600" algn="l"/>
              </a:tabLst>
            </a:pPr>
            <a:endParaRPr lang="en-US"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277910"/>
            <a:ext cx="91440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314">
              <a:lnSpc>
                <a:spcPct val="100000"/>
              </a:lnSpc>
            </a:pPr>
            <a:r>
              <a:rPr lang="en-US" sz="4200" b="0" spc="-5" dirty="0">
                <a:solidFill>
                  <a:srgbClr val="FFFFFF"/>
                </a:solidFill>
                <a:latin typeface="Arial"/>
                <a:cs typeface="Arial"/>
              </a:rPr>
              <a:t>      </a:t>
            </a:r>
            <a:r>
              <a:rPr sz="4200" b="0" spc="-5" dirty="0">
                <a:solidFill>
                  <a:srgbClr val="FFFFFF"/>
                </a:solidFill>
                <a:latin typeface="Arial"/>
                <a:cs typeface="Arial"/>
              </a:rPr>
              <a:t>Questions?</a:t>
            </a:r>
            <a:endParaRPr sz="4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824" y="960119"/>
            <a:ext cx="129984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Depth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Sounder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8419" y="3855720"/>
            <a:ext cx="10534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Snow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Radar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815" y="3779520"/>
            <a:ext cx="15798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Ku-Band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Altimeter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1471" y="2743200"/>
            <a:ext cx="65405" cy="130175"/>
          </a:xfrm>
          <a:custGeom>
            <a:avLst/>
            <a:gdLst/>
            <a:ahLst/>
            <a:cxnLst/>
            <a:rect l="l" t="t" r="r" b="b"/>
            <a:pathLst>
              <a:path w="65405" h="130175">
                <a:moveTo>
                  <a:pt x="64927" y="0"/>
                </a:moveTo>
                <a:lnTo>
                  <a:pt x="0" y="129855"/>
                </a:lnTo>
              </a:path>
            </a:pathLst>
          </a:custGeom>
          <a:ln w="12699">
            <a:solidFill>
              <a:srgbClr val="911A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2668" y="2771901"/>
            <a:ext cx="107314" cy="123825"/>
          </a:xfrm>
          <a:custGeom>
            <a:avLst/>
            <a:gdLst/>
            <a:ahLst/>
            <a:cxnLst/>
            <a:rect l="l" t="t" r="r" b="b"/>
            <a:pathLst>
              <a:path w="107314" h="123825">
                <a:moveTo>
                  <a:pt x="19304" y="0"/>
                </a:moveTo>
                <a:lnTo>
                  <a:pt x="5308" y="901"/>
                </a:lnTo>
                <a:lnTo>
                  <a:pt x="0" y="6934"/>
                </a:lnTo>
                <a:lnTo>
                  <a:pt x="7531" y="123698"/>
                </a:lnTo>
                <a:lnTo>
                  <a:pt x="76481" y="78612"/>
                </a:lnTo>
                <a:lnTo>
                  <a:pt x="30073" y="78612"/>
                </a:lnTo>
                <a:lnTo>
                  <a:pt x="25349" y="5308"/>
                </a:lnTo>
                <a:lnTo>
                  <a:pt x="19304" y="0"/>
                </a:lnTo>
                <a:close/>
              </a:path>
              <a:path w="107314" h="123825">
                <a:moveTo>
                  <a:pt x="91554" y="38404"/>
                </a:moveTo>
                <a:lnTo>
                  <a:pt x="30073" y="78612"/>
                </a:lnTo>
                <a:lnTo>
                  <a:pt x="76481" y="78612"/>
                </a:lnTo>
                <a:lnTo>
                  <a:pt x="105460" y="59664"/>
                </a:lnTo>
                <a:lnTo>
                  <a:pt x="107099" y="51803"/>
                </a:lnTo>
                <a:lnTo>
                  <a:pt x="99428" y="40055"/>
                </a:lnTo>
                <a:lnTo>
                  <a:pt x="91554" y="38404"/>
                </a:lnTo>
                <a:close/>
              </a:path>
            </a:pathLst>
          </a:custGeom>
          <a:solidFill>
            <a:srgbClr val="911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50339" y="2560320"/>
            <a:ext cx="56769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bedrock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33800" y="1243112"/>
            <a:ext cx="68580" cy="205104"/>
          </a:xfrm>
          <a:custGeom>
            <a:avLst/>
            <a:gdLst/>
            <a:ahLst/>
            <a:cxnLst/>
            <a:rect l="l" t="t" r="r" b="b"/>
            <a:pathLst>
              <a:path w="68579" h="205105">
                <a:moveTo>
                  <a:pt x="0" y="204688"/>
                </a:moveTo>
                <a:lnTo>
                  <a:pt x="68229" y="0"/>
                </a:lnTo>
              </a:path>
            </a:pathLst>
          </a:custGeom>
          <a:ln w="12699">
            <a:solidFill>
              <a:srgbClr val="911A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21595" y="1219200"/>
            <a:ext cx="112395" cy="124460"/>
          </a:xfrm>
          <a:custGeom>
            <a:avLst/>
            <a:gdLst/>
            <a:ahLst/>
            <a:cxnLst/>
            <a:rect l="l" t="t" r="r" b="b"/>
            <a:pathLst>
              <a:path w="112395" h="124459">
                <a:moveTo>
                  <a:pt x="98412" y="47828"/>
                </a:moveTo>
                <a:lnTo>
                  <a:pt x="72466" y="47828"/>
                </a:lnTo>
                <a:lnTo>
                  <a:pt x="87515" y="119722"/>
                </a:lnTo>
                <a:lnTo>
                  <a:pt x="94246" y="124129"/>
                </a:lnTo>
                <a:lnTo>
                  <a:pt x="107975" y="121246"/>
                </a:lnTo>
                <a:lnTo>
                  <a:pt x="112369" y="114528"/>
                </a:lnTo>
                <a:lnTo>
                  <a:pt x="98412" y="47828"/>
                </a:lnTo>
                <a:close/>
              </a:path>
              <a:path w="112395" h="124459">
                <a:moveTo>
                  <a:pt x="88404" y="0"/>
                </a:moveTo>
                <a:lnTo>
                  <a:pt x="520" y="77241"/>
                </a:lnTo>
                <a:lnTo>
                  <a:pt x="0" y="85255"/>
                </a:lnTo>
                <a:lnTo>
                  <a:pt x="9258" y="95796"/>
                </a:lnTo>
                <a:lnTo>
                  <a:pt x="17284" y="96316"/>
                </a:lnTo>
                <a:lnTo>
                  <a:pt x="72466" y="47828"/>
                </a:lnTo>
                <a:lnTo>
                  <a:pt x="98412" y="47828"/>
                </a:lnTo>
                <a:lnTo>
                  <a:pt x="88404" y="0"/>
                </a:lnTo>
                <a:close/>
              </a:path>
            </a:pathLst>
          </a:custGeom>
          <a:solidFill>
            <a:srgbClr val="911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62200" y="1828799"/>
            <a:ext cx="138430" cy="207645"/>
          </a:xfrm>
          <a:custGeom>
            <a:avLst/>
            <a:gdLst/>
            <a:ahLst/>
            <a:cxnLst/>
            <a:rect l="l" t="t" r="r" b="b"/>
            <a:pathLst>
              <a:path w="138430" h="207644">
                <a:moveTo>
                  <a:pt x="0" y="0"/>
                </a:moveTo>
                <a:lnTo>
                  <a:pt x="138418" y="207627"/>
                </a:lnTo>
              </a:path>
            </a:pathLst>
          </a:custGeom>
          <a:ln w="12699">
            <a:solidFill>
              <a:srgbClr val="911A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6878" y="1935276"/>
            <a:ext cx="107950" cy="122555"/>
          </a:xfrm>
          <a:custGeom>
            <a:avLst/>
            <a:gdLst/>
            <a:ahLst/>
            <a:cxnLst/>
            <a:rect l="l" t="t" r="r" b="b"/>
            <a:pathLst>
              <a:path w="107950" h="122555">
                <a:moveTo>
                  <a:pt x="13766" y="47917"/>
                </a:moveTo>
                <a:lnTo>
                  <a:pt x="6159" y="50533"/>
                </a:lnTo>
                <a:lnTo>
                  <a:pt x="0" y="63131"/>
                </a:lnTo>
                <a:lnTo>
                  <a:pt x="2603" y="70738"/>
                </a:lnTo>
                <a:lnTo>
                  <a:pt x="107721" y="122123"/>
                </a:lnTo>
                <a:lnTo>
                  <a:pt x="105203" y="80175"/>
                </a:lnTo>
                <a:lnTo>
                  <a:pt x="79756" y="80175"/>
                </a:lnTo>
                <a:lnTo>
                  <a:pt x="13766" y="47917"/>
                </a:lnTo>
                <a:close/>
              </a:path>
              <a:path w="107950" h="122555">
                <a:moveTo>
                  <a:pt x="94691" y="0"/>
                </a:moveTo>
                <a:lnTo>
                  <a:pt x="80695" y="838"/>
                </a:lnTo>
                <a:lnTo>
                  <a:pt x="75361" y="6857"/>
                </a:lnTo>
                <a:lnTo>
                  <a:pt x="79756" y="80175"/>
                </a:lnTo>
                <a:lnTo>
                  <a:pt x="105203" y="80175"/>
                </a:lnTo>
                <a:lnTo>
                  <a:pt x="100711" y="5333"/>
                </a:lnTo>
                <a:lnTo>
                  <a:pt x="94691" y="0"/>
                </a:lnTo>
                <a:close/>
              </a:path>
            </a:pathLst>
          </a:custGeom>
          <a:solidFill>
            <a:srgbClr val="911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55139" y="1427480"/>
            <a:ext cx="974725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 marR="5080" indent="-50800">
              <a:lnSpc>
                <a:spcPts val="1400"/>
              </a:lnSpc>
            </a:pPr>
            <a:r>
              <a:rPr sz="1200" dirty="0">
                <a:latin typeface="Arial"/>
                <a:cs typeface="Arial"/>
              </a:rPr>
              <a:t>internal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layers  (millennial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+)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13226" y="1493520"/>
            <a:ext cx="76263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ice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surface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85422" y="1371600"/>
            <a:ext cx="134620" cy="134620"/>
          </a:xfrm>
          <a:custGeom>
            <a:avLst/>
            <a:gdLst/>
            <a:ahLst/>
            <a:cxnLst/>
            <a:rect l="l" t="t" r="r" b="b"/>
            <a:pathLst>
              <a:path w="134620" h="134619">
                <a:moveTo>
                  <a:pt x="134577" y="0"/>
                </a:moveTo>
                <a:lnTo>
                  <a:pt x="0" y="134577"/>
                </a:lnTo>
              </a:path>
            </a:pathLst>
          </a:custGeom>
          <a:ln w="12699">
            <a:solidFill>
              <a:srgbClr val="911A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600" y="1406804"/>
            <a:ext cx="117475" cy="117475"/>
          </a:xfrm>
          <a:custGeom>
            <a:avLst/>
            <a:gdLst/>
            <a:ahLst/>
            <a:cxnLst/>
            <a:rect l="l" t="t" r="r" b="b"/>
            <a:pathLst>
              <a:path w="117475" h="117475">
                <a:moveTo>
                  <a:pt x="36715" y="0"/>
                </a:moveTo>
                <a:lnTo>
                  <a:pt x="29768" y="4051"/>
                </a:lnTo>
                <a:lnTo>
                  <a:pt x="0" y="117195"/>
                </a:lnTo>
                <a:lnTo>
                  <a:pt x="113144" y="87414"/>
                </a:lnTo>
                <a:lnTo>
                  <a:pt x="116572" y="81546"/>
                </a:lnTo>
                <a:lnTo>
                  <a:pt x="35648" y="81546"/>
                </a:lnTo>
                <a:lnTo>
                  <a:pt x="54343" y="10515"/>
                </a:lnTo>
                <a:lnTo>
                  <a:pt x="50292" y="3568"/>
                </a:lnTo>
                <a:lnTo>
                  <a:pt x="36715" y="0"/>
                </a:lnTo>
                <a:close/>
              </a:path>
              <a:path w="117475" h="117475">
                <a:moveTo>
                  <a:pt x="106679" y="62852"/>
                </a:moveTo>
                <a:lnTo>
                  <a:pt x="35648" y="81546"/>
                </a:lnTo>
                <a:lnTo>
                  <a:pt x="116572" y="81546"/>
                </a:lnTo>
                <a:lnTo>
                  <a:pt x="117195" y="80479"/>
                </a:lnTo>
                <a:lnTo>
                  <a:pt x="113626" y="66903"/>
                </a:lnTo>
                <a:lnTo>
                  <a:pt x="106679" y="62852"/>
                </a:lnTo>
                <a:close/>
              </a:path>
            </a:pathLst>
          </a:custGeom>
          <a:solidFill>
            <a:srgbClr val="911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652514" y="960119"/>
            <a:ext cx="1660525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Accumulation</a:t>
            </a:r>
            <a:endParaRPr sz="1400">
              <a:latin typeface="Arial"/>
              <a:cs typeface="Arial"/>
            </a:endParaRPr>
          </a:p>
          <a:p>
            <a:pPr marL="909955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latin typeface="Arial"/>
                <a:cs typeface="Arial"/>
              </a:rPr>
              <a:t>ice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surface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53200" y="2005111"/>
            <a:ext cx="68580" cy="205104"/>
          </a:xfrm>
          <a:custGeom>
            <a:avLst/>
            <a:gdLst/>
            <a:ahLst/>
            <a:cxnLst/>
            <a:rect l="l" t="t" r="r" b="b"/>
            <a:pathLst>
              <a:path w="68579" h="205105">
                <a:moveTo>
                  <a:pt x="0" y="204688"/>
                </a:moveTo>
                <a:lnTo>
                  <a:pt x="68229" y="0"/>
                </a:lnTo>
              </a:path>
            </a:pathLst>
          </a:custGeom>
          <a:ln w="12699">
            <a:solidFill>
              <a:srgbClr val="911A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40995" y="1981200"/>
            <a:ext cx="112395" cy="124460"/>
          </a:xfrm>
          <a:custGeom>
            <a:avLst/>
            <a:gdLst/>
            <a:ahLst/>
            <a:cxnLst/>
            <a:rect l="l" t="t" r="r" b="b"/>
            <a:pathLst>
              <a:path w="112395" h="124460">
                <a:moveTo>
                  <a:pt x="98413" y="47828"/>
                </a:moveTo>
                <a:lnTo>
                  <a:pt x="72466" y="47828"/>
                </a:lnTo>
                <a:lnTo>
                  <a:pt x="87515" y="119722"/>
                </a:lnTo>
                <a:lnTo>
                  <a:pt x="94246" y="124129"/>
                </a:lnTo>
                <a:lnTo>
                  <a:pt x="107975" y="121246"/>
                </a:lnTo>
                <a:lnTo>
                  <a:pt x="112369" y="114515"/>
                </a:lnTo>
                <a:lnTo>
                  <a:pt x="98413" y="47828"/>
                </a:lnTo>
                <a:close/>
              </a:path>
              <a:path w="112395" h="124460">
                <a:moveTo>
                  <a:pt x="88404" y="0"/>
                </a:moveTo>
                <a:lnTo>
                  <a:pt x="520" y="77241"/>
                </a:lnTo>
                <a:lnTo>
                  <a:pt x="0" y="85255"/>
                </a:lnTo>
                <a:lnTo>
                  <a:pt x="9258" y="95796"/>
                </a:lnTo>
                <a:lnTo>
                  <a:pt x="17284" y="96316"/>
                </a:lnTo>
                <a:lnTo>
                  <a:pt x="72466" y="47828"/>
                </a:lnTo>
                <a:lnTo>
                  <a:pt x="98413" y="47828"/>
                </a:lnTo>
                <a:lnTo>
                  <a:pt x="88404" y="0"/>
                </a:lnTo>
                <a:close/>
              </a:path>
            </a:pathLst>
          </a:custGeom>
          <a:solidFill>
            <a:srgbClr val="911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33440" y="2265680"/>
            <a:ext cx="1161415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>
              <a:lnSpc>
                <a:spcPts val="1400"/>
              </a:lnSpc>
            </a:pPr>
            <a:r>
              <a:rPr sz="1200" dirty="0">
                <a:latin typeface="Arial"/>
                <a:cs typeface="Arial"/>
              </a:rPr>
              <a:t>Internal layers  (annual/decadal)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76600" y="4800600"/>
            <a:ext cx="138430" cy="207645"/>
          </a:xfrm>
          <a:custGeom>
            <a:avLst/>
            <a:gdLst/>
            <a:ahLst/>
            <a:cxnLst/>
            <a:rect l="l" t="t" r="r" b="b"/>
            <a:pathLst>
              <a:path w="138429" h="207645">
                <a:moveTo>
                  <a:pt x="0" y="0"/>
                </a:moveTo>
                <a:lnTo>
                  <a:pt x="138419" y="207627"/>
                </a:lnTo>
              </a:path>
            </a:pathLst>
          </a:custGeom>
          <a:ln w="12699">
            <a:solidFill>
              <a:srgbClr val="911A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21278" y="4907076"/>
            <a:ext cx="107950" cy="122555"/>
          </a:xfrm>
          <a:custGeom>
            <a:avLst/>
            <a:gdLst/>
            <a:ahLst/>
            <a:cxnLst/>
            <a:rect l="l" t="t" r="r" b="b"/>
            <a:pathLst>
              <a:path w="107950" h="122554">
                <a:moveTo>
                  <a:pt x="13766" y="47917"/>
                </a:moveTo>
                <a:lnTo>
                  <a:pt x="6159" y="50533"/>
                </a:lnTo>
                <a:lnTo>
                  <a:pt x="0" y="63131"/>
                </a:lnTo>
                <a:lnTo>
                  <a:pt x="2603" y="70738"/>
                </a:lnTo>
                <a:lnTo>
                  <a:pt x="107721" y="122123"/>
                </a:lnTo>
                <a:lnTo>
                  <a:pt x="105203" y="80175"/>
                </a:lnTo>
                <a:lnTo>
                  <a:pt x="79756" y="80175"/>
                </a:lnTo>
                <a:lnTo>
                  <a:pt x="13766" y="47917"/>
                </a:lnTo>
                <a:close/>
              </a:path>
              <a:path w="107950" h="122554">
                <a:moveTo>
                  <a:pt x="94691" y="0"/>
                </a:moveTo>
                <a:lnTo>
                  <a:pt x="80695" y="838"/>
                </a:lnTo>
                <a:lnTo>
                  <a:pt x="75361" y="6857"/>
                </a:lnTo>
                <a:lnTo>
                  <a:pt x="79756" y="80175"/>
                </a:lnTo>
                <a:lnTo>
                  <a:pt x="105203" y="80175"/>
                </a:lnTo>
                <a:lnTo>
                  <a:pt x="100711" y="5333"/>
                </a:lnTo>
                <a:lnTo>
                  <a:pt x="94691" y="0"/>
                </a:lnTo>
                <a:close/>
              </a:path>
            </a:pathLst>
          </a:custGeom>
          <a:solidFill>
            <a:srgbClr val="911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69539" y="4617720"/>
            <a:ext cx="77089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Ice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surface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17770" y="5486400"/>
            <a:ext cx="144780" cy="433705"/>
          </a:xfrm>
          <a:custGeom>
            <a:avLst/>
            <a:gdLst/>
            <a:ahLst/>
            <a:cxnLst/>
            <a:rect l="l" t="t" r="r" b="b"/>
            <a:pathLst>
              <a:path w="144780" h="433704">
                <a:moveTo>
                  <a:pt x="144429" y="0"/>
                </a:moveTo>
                <a:lnTo>
                  <a:pt x="0" y="433288"/>
                </a:lnTo>
              </a:path>
            </a:pathLst>
          </a:custGeom>
          <a:ln w="12699">
            <a:solidFill>
              <a:srgbClr val="911A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5835" y="5819470"/>
            <a:ext cx="112395" cy="124460"/>
          </a:xfrm>
          <a:custGeom>
            <a:avLst/>
            <a:gdLst/>
            <a:ahLst/>
            <a:cxnLst/>
            <a:rect l="l" t="t" r="r" b="b"/>
            <a:pathLst>
              <a:path w="112394" h="124460">
                <a:moveTo>
                  <a:pt x="18122" y="0"/>
                </a:moveTo>
                <a:lnTo>
                  <a:pt x="4394" y="2882"/>
                </a:lnTo>
                <a:lnTo>
                  <a:pt x="0" y="9613"/>
                </a:lnTo>
                <a:lnTo>
                  <a:pt x="23964" y="124129"/>
                </a:lnTo>
                <a:lnTo>
                  <a:pt x="78383" y="76301"/>
                </a:lnTo>
                <a:lnTo>
                  <a:pt x="39903" y="76301"/>
                </a:lnTo>
                <a:lnTo>
                  <a:pt x="24853" y="4406"/>
                </a:lnTo>
                <a:lnTo>
                  <a:pt x="18122" y="0"/>
                </a:lnTo>
                <a:close/>
              </a:path>
              <a:path w="112394" h="124460">
                <a:moveTo>
                  <a:pt x="95084" y="27812"/>
                </a:moveTo>
                <a:lnTo>
                  <a:pt x="39903" y="76301"/>
                </a:lnTo>
                <a:lnTo>
                  <a:pt x="78383" y="76301"/>
                </a:lnTo>
                <a:lnTo>
                  <a:pt x="111848" y="46888"/>
                </a:lnTo>
                <a:lnTo>
                  <a:pt x="112369" y="38874"/>
                </a:lnTo>
                <a:lnTo>
                  <a:pt x="103111" y="28333"/>
                </a:lnTo>
                <a:lnTo>
                  <a:pt x="95084" y="27812"/>
                </a:lnTo>
                <a:close/>
              </a:path>
            </a:pathLst>
          </a:custGeom>
          <a:solidFill>
            <a:srgbClr val="911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920239" y="5085079"/>
            <a:ext cx="974725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0" marR="5080" indent="-203200">
              <a:lnSpc>
                <a:spcPts val="1400"/>
              </a:lnSpc>
            </a:pPr>
            <a:r>
              <a:rPr sz="1200" dirty="0">
                <a:latin typeface="Arial"/>
                <a:cs typeface="Arial"/>
              </a:rPr>
              <a:t>internal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layers  (annual)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20000" y="4876800"/>
            <a:ext cx="138430" cy="207645"/>
          </a:xfrm>
          <a:custGeom>
            <a:avLst/>
            <a:gdLst/>
            <a:ahLst/>
            <a:cxnLst/>
            <a:rect l="l" t="t" r="r" b="b"/>
            <a:pathLst>
              <a:path w="138429" h="207645">
                <a:moveTo>
                  <a:pt x="0" y="0"/>
                </a:moveTo>
                <a:lnTo>
                  <a:pt x="138419" y="207627"/>
                </a:lnTo>
              </a:path>
            </a:pathLst>
          </a:custGeom>
          <a:ln w="12699">
            <a:solidFill>
              <a:srgbClr val="911A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4678" y="4983276"/>
            <a:ext cx="107950" cy="122555"/>
          </a:xfrm>
          <a:custGeom>
            <a:avLst/>
            <a:gdLst/>
            <a:ahLst/>
            <a:cxnLst/>
            <a:rect l="l" t="t" r="r" b="b"/>
            <a:pathLst>
              <a:path w="107950" h="122554">
                <a:moveTo>
                  <a:pt x="13766" y="47917"/>
                </a:moveTo>
                <a:lnTo>
                  <a:pt x="6159" y="50533"/>
                </a:lnTo>
                <a:lnTo>
                  <a:pt x="0" y="63131"/>
                </a:lnTo>
                <a:lnTo>
                  <a:pt x="2603" y="70738"/>
                </a:lnTo>
                <a:lnTo>
                  <a:pt x="107721" y="122123"/>
                </a:lnTo>
                <a:lnTo>
                  <a:pt x="105203" y="80175"/>
                </a:lnTo>
                <a:lnTo>
                  <a:pt x="79755" y="80175"/>
                </a:lnTo>
                <a:lnTo>
                  <a:pt x="13766" y="47917"/>
                </a:lnTo>
                <a:close/>
              </a:path>
              <a:path w="107950" h="122554">
                <a:moveTo>
                  <a:pt x="94691" y="0"/>
                </a:moveTo>
                <a:lnTo>
                  <a:pt x="80695" y="838"/>
                </a:lnTo>
                <a:lnTo>
                  <a:pt x="75361" y="6857"/>
                </a:lnTo>
                <a:lnTo>
                  <a:pt x="79755" y="80175"/>
                </a:lnTo>
                <a:lnTo>
                  <a:pt x="105203" y="80175"/>
                </a:lnTo>
                <a:lnTo>
                  <a:pt x="100710" y="5333"/>
                </a:lnTo>
                <a:lnTo>
                  <a:pt x="94691" y="0"/>
                </a:lnTo>
                <a:close/>
              </a:path>
            </a:pathLst>
          </a:custGeom>
          <a:solidFill>
            <a:srgbClr val="911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016863" y="4693920"/>
            <a:ext cx="76263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ice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surface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24670" y="5486400"/>
            <a:ext cx="144780" cy="433705"/>
          </a:xfrm>
          <a:custGeom>
            <a:avLst/>
            <a:gdLst/>
            <a:ahLst/>
            <a:cxnLst/>
            <a:rect l="l" t="t" r="r" b="b"/>
            <a:pathLst>
              <a:path w="144779" h="433704">
                <a:moveTo>
                  <a:pt x="144428" y="0"/>
                </a:moveTo>
                <a:lnTo>
                  <a:pt x="0" y="433288"/>
                </a:lnTo>
              </a:path>
            </a:pathLst>
          </a:custGeom>
          <a:ln w="12699">
            <a:solidFill>
              <a:srgbClr val="911A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92734" y="5819470"/>
            <a:ext cx="112395" cy="124460"/>
          </a:xfrm>
          <a:custGeom>
            <a:avLst/>
            <a:gdLst/>
            <a:ahLst/>
            <a:cxnLst/>
            <a:rect l="l" t="t" r="r" b="b"/>
            <a:pathLst>
              <a:path w="112395" h="124460">
                <a:moveTo>
                  <a:pt x="18122" y="0"/>
                </a:moveTo>
                <a:lnTo>
                  <a:pt x="4394" y="2882"/>
                </a:lnTo>
                <a:lnTo>
                  <a:pt x="0" y="9613"/>
                </a:lnTo>
                <a:lnTo>
                  <a:pt x="23964" y="124129"/>
                </a:lnTo>
                <a:lnTo>
                  <a:pt x="78383" y="76301"/>
                </a:lnTo>
                <a:lnTo>
                  <a:pt x="39903" y="76301"/>
                </a:lnTo>
                <a:lnTo>
                  <a:pt x="24853" y="4406"/>
                </a:lnTo>
                <a:lnTo>
                  <a:pt x="18122" y="0"/>
                </a:lnTo>
                <a:close/>
              </a:path>
              <a:path w="112395" h="124460">
                <a:moveTo>
                  <a:pt x="95084" y="27812"/>
                </a:moveTo>
                <a:lnTo>
                  <a:pt x="39903" y="76301"/>
                </a:lnTo>
                <a:lnTo>
                  <a:pt x="78383" y="76301"/>
                </a:lnTo>
                <a:lnTo>
                  <a:pt x="111848" y="46888"/>
                </a:lnTo>
                <a:lnTo>
                  <a:pt x="112369" y="38874"/>
                </a:lnTo>
                <a:lnTo>
                  <a:pt x="103111" y="28333"/>
                </a:lnTo>
                <a:lnTo>
                  <a:pt x="95084" y="27812"/>
                </a:lnTo>
                <a:close/>
              </a:path>
            </a:pathLst>
          </a:custGeom>
          <a:solidFill>
            <a:srgbClr val="911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327140" y="5085079"/>
            <a:ext cx="974725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0" marR="5080" indent="-203200">
              <a:lnSpc>
                <a:spcPts val="1400"/>
              </a:lnSpc>
            </a:pPr>
            <a:r>
              <a:rPr sz="1200" dirty="0">
                <a:latin typeface="Arial"/>
                <a:cs typeface="Arial"/>
              </a:rPr>
              <a:t>internal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layers  (annual)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C0239225-1E6B-4D3E-A95E-87343B0EAA33}"/>
              </a:ext>
            </a:extLst>
          </p:cNvPr>
          <p:cNvSpPr/>
          <p:nvPr/>
        </p:nvSpPr>
        <p:spPr>
          <a:xfrm>
            <a:off x="1219200" y="3505200"/>
            <a:ext cx="7403592" cy="300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4FD8E64-5A22-4D9A-AAB3-FBC4342C6E61}"/>
              </a:ext>
            </a:extLst>
          </p:cNvPr>
          <p:cNvSpPr txBox="1"/>
          <p:nvPr/>
        </p:nvSpPr>
        <p:spPr>
          <a:xfrm>
            <a:off x="949152" y="3520054"/>
            <a:ext cx="230832" cy="2410629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bel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sz="1800" spc="-3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9221792-8E3D-419D-AFD4-AAF46711B6DA}"/>
              </a:ext>
            </a:extLst>
          </p:cNvPr>
          <p:cNvSpPr/>
          <p:nvPr/>
        </p:nvSpPr>
        <p:spPr>
          <a:xfrm>
            <a:off x="967534" y="5881004"/>
            <a:ext cx="251666" cy="684295"/>
          </a:xfrm>
          <a:custGeom>
            <a:avLst/>
            <a:gdLst/>
            <a:ahLst/>
            <a:cxnLst/>
            <a:rect l="l" t="t" r="r" b="b"/>
            <a:pathLst>
              <a:path w="120650" h="552450">
                <a:moveTo>
                  <a:pt x="14325" y="434022"/>
                </a:moveTo>
                <a:lnTo>
                  <a:pt x="2019" y="441337"/>
                </a:lnTo>
                <a:lnTo>
                  <a:pt x="0" y="449287"/>
                </a:lnTo>
                <a:lnTo>
                  <a:pt x="60985" y="551878"/>
                </a:lnTo>
                <a:lnTo>
                  <a:pt x="75638" y="526275"/>
                </a:lnTo>
                <a:lnTo>
                  <a:pt x="47815" y="526275"/>
                </a:lnTo>
                <a:lnTo>
                  <a:pt x="47418" y="478349"/>
                </a:lnTo>
                <a:lnTo>
                  <a:pt x="22275" y="436054"/>
                </a:lnTo>
                <a:lnTo>
                  <a:pt x="14325" y="434022"/>
                </a:lnTo>
                <a:close/>
              </a:path>
              <a:path w="120650" h="552450">
                <a:moveTo>
                  <a:pt x="47418" y="478349"/>
                </a:moveTo>
                <a:lnTo>
                  <a:pt x="47815" y="526275"/>
                </a:lnTo>
                <a:lnTo>
                  <a:pt x="73723" y="526059"/>
                </a:lnTo>
                <a:lnTo>
                  <a:pt x="73671" y="519734"/>
                </a:lnTo>
                <a:lnTo>
                  <a:pt x="49529" y="519734"/>
                </a:lnTo>
                <a:lnTo>
                  <a:pt x="60560" y="500457"/>
                </a:lnTo>
                <a:lnTo>
                  <a:pt x="47418" y="478349"/>
                </a:lnTo>
                <a:close/>
              </a:path>
              <a:path w="120650" h="552450">
                <a:moveTo>
                  <a:pt x="105689" y="433273"/>
                </a:moveTo>
                <a:lnTo>
                  <a:pt x="97777" y="435419"/>
                </a:lnTo>
                <a:lnTo>
                  <a:pt x="73326" y="478148"/>
                </a:lnTo>
                <a:lnTo>
                  <a:pt x="73723" y="526059"/>
                </a:lnTo>
                <a:lnTo>
                  <a:pt x="47815" y="526275"/>
                </a:lnTo>
                <a:lnTo>
                  <a:pt x="75638" y="526275"/>
                </a:lnTo>
                <a:lnTo>
                  <a:pt x="120256" y="448297"/>
                </a:lnTo>
                <a:lnTo>
                  <a:pt x="118109" y="440372"/>
                </a:lnTo>
                <a:lnTo>
                  <a:pt x="105689" y="433273"/>
                </a:lnTo>
                <a:close/>
              </a:path>
              <a:path w="120650" h="552450">
                <a:moveTo>
                  <a:pt x="60560" y="500457"/>
                </a:moveTo>
                <a:lnTo>
                  <a:pt x="49529" y="519734"/>
                </a:lnTo>
                <a:lnTo>
                  <a:pt x="71907" y="519544"/>
                </a:lnTo>
                <a:lnTo>
                  <a:pt x="60560" y="500457"/>
                </a:lnTo>
                <a:close/>
              </a:path>
              <a:path w="120650" h="552450">
                <a:moveTo>
                  <a:pt x="73326" y="478148"/>
                </a:moveTo>
                <a:lnTo>
                  <a:pt x="60560" y="500457"/>
                </a:lnTo>
                <a:lnTo>
                  <a:pt x="71907" y="519544"/>
                </a:lnTo>
                <a:lnTo>
                  <a:pt x="49529" y="519734"/>
                </a:lnTo>
                <a:lnTo>
                  <a:pt x="73671" y="519734"/>
                </a:lnTo>
                <a:lnTo>
                  <a:pt x="73326" y="478148"/>
                </a:lnTo>
                <a:close/>
              </a:path>
              <a:path w="120650" h="552450">
                <a:moveTo>
                  <a:pt x="69367" y="0"/>
                </a:moveTo>
                <a:lnTo>
                  <a:pt x="43459" y="254"/>
                </a:lnTo>
                <a:lnTo>
                  <a:pt x="47418" y="478349"/>
                </a:lnTo>
                <a:lnTo>
                  <a:pt x="60560" y="500457"/>
                </a:lnTo>
                <a:lnTo>
                  <a:pt x="73326" y="478148"/>
                </a:lnTo>
                <a:lnTo>
                  <a:pt x="6936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10E7364-4275-4FCE-8780-5D70D0572798}"/>
              </a:ext>
            </a:extLst>
          </p:cNvPr>
          <p:cNvSpPr/>
          <p:nvPr/>
        </p:nvSpPr>
        <p:spPr>
          <a:xfrm>
            <a:off x="533400" y="1069300"/>
            <a:ext cx="2397252" cy="1804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5A3EF43-8E52-4BB7-8AF0-A0C9F9280516}"/>
              </a:ext>
            </a:extLst>
          </p:cNvPr>
          <p:cNvSpPr/>
          <p:nvPr/>
        </p:nvSpPr>
        <p:spPr>
          <a:xfrm>
            <a:off x="7162800" y="1147908"/>
            <a:ext cx="2065020" cy="1847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3CFB89D5-0CDF-442E-B3B5-05B14247688B}"/>
              </a:ext>
            </a:extLst>
          </p:cNvPr>
          <p:cNvSpPr/>
          <p:nvPr/>
        </p:nvSpPr>
        <p:spPr>
          <a:xfrm>
            <a:off x="4281679" y="1147908"/>
            <a:ext cx="1342644" cy="1632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4E46F0-FAB3-44D4-8D0A-8E9AD867AAF7}"/>
              </a:ext>
            </a:extLst>
          </p:cNvPr>
          <p:cNvSpPr txBox="1"/>
          <p:nvPr/>
        </p:nvSpPr>
        <p:spPr>
          <a:xfrm>
            <a:off x="1219200" y="3200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Distance along flight line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892C1622-60A2-45BD-904E-E3742186A604}"/>
              </a:ext>
            </a:extLst>
          </p:cNvPr>
          <p:cNvSpPr/>
          <p:nvPr/>
        </p:nvSpPr>
        <p:spPr>
          <a:xfrm rot="16200000">
            <a:off x="4341007" y="2908061"/>
            <a:ext cx="251666" cy="972321"/>
          </a:xfrm>
          <a:custGeom>
            <a:avLst/>
            <a:gdLst/>
            <a:ahLst/>
            <a:cxnLst/>
            <a:rect l="l" t="t" r="r" b="b"/>
            <a:pathLst>
              <a:path w="120650" h="552450">
                <a:moveTo>
                  <a:pt x="14325" y="434022"/>
                </a:moveTo>
                <a:lnTo>
                  <a:pt x="2019" y="441337"/>
                </a:lnTo>
                <a:lnTo>
                  <a:pt x="0" y="449287"/>
                </a:lnTo>
                <a:lnTo>
                  <a:pt x="60985" y="551878"/>
                </a:lnTo>
                <a:lnTo>
                  <a:pt x="75638" y="526275"/>
                </a:lnTo>
                <a:lnTo>
                  <a:pt x="47815" y="526275"/>
                </a:lnTo>
                <a:lnTo>
                  <a:pt x="47418" y="478349"/>
                </a:lnTo>
                <a:lnTo>
                  <a:pt x="22275" y="436054"/>
                </a:lnTo>
                <a:lnTo>
                  <a:pt x="14325" y="434022"/>
                </a:lnTo>
                <a:close/>
              </a:path>
              <a:path w="120650" h="552450">
                <a:moveTo>
                  <a:pt x="47418" y="478349"/>
                </a:moveTo>
                <a:lnTo>
                  <a:pt x="47815" y="526275"/>
                </a:lnTo>
                <a:lnTo>
                  <a:pt x="73723" y="526059"/>
                </a:lnTo>
                <a:lnTo>
                  <a:pt x="73671" y="519734"/>
                </a:lnTo>
                <a:lnTo>
                  <a:pt x="49529" y="519734"/>
                </a:lnTo>
                <a:lnTo>
                  <a:pt x="60560" y="500457"/>
                </a:lnTo>
                <a:lnTo>
                  <a:pt x="47418" y="478349"/>
                </a:lnTo>
                <a:close/>
              </a:path>
              <a:path w="120650" h="552450">
                <a:moveTo>
                  <a:pt x="105689" y="433273"/>
                </a:moveTo>
                <a:lnTo>
                  <a:pt x="97777" y="435419"/>
                </a:lnTo>
                <a:lnTo>
                  <a:pt x="73326" y="478148"/>
                </a:lnTo>
                <a:lnTo>
                  <a:pt x="73723" y="526059"/>
                </a:lnTo>
                <a:lnTo>
                  <a:pt x="47815" y="526275"/>
                </a:lnTo>
                <a:lnTo>
                  <a:pt x="75638" y="526275"/>
                </a:lnTo>
                <a:lnTo>
                  <a:pt x="120256" y="448297"/>
                </a:lnTo>
                <a:lnTo>
                  <a:pt x="118109" y="440372"/>
                </a:lnTo>
                <a:lnTo>
                  <a:pt x="105689" y="433273"/>
                </a:lnTo>
                <a:close/>
              </a:path>
              <a:path w="120650" h="552450">
                <a:moveTo>
                  <a:pt x="60560" y="500457"/>
                </a:moveTo>
                <a:lnTo>
                  <a:pt x="49529" y="519734"/>
                </a:lnTo>
                <a:lnTo>
                  <a:pt x="71907" y="519544"/>
                </a:lnTo>
                <a:lnTo>
                  <a:pt x="60560" y="500457"/>
                </a:lnTo>
                <a:close/>
              </a:path>
              <a:path w="120650" h="552450">
                <a:moveTo>
                  <a:pt x="73326" y="478148"/>
                </a:moveTo>
                <a:lnTo>
                  <a:pt x="60560" y="500457"/>
                </a:lnTo>
                <a:lnTo>
                  <a:pt x="71907" y="519544"/>
                </a:lnTo>
                <a:lnTo>
                  <a:pt x="49529" y="519734"/>
                </a:lnTo>
                <a:lnTo>
                  <a:pt x="73671" y="519734"/>
                </a:lnTo>
                <a:lnTo>
                  <a:pt x="73326" y="478148"/>
                </a:lnTo>
                <a:close/>
              </a:path>
              <a:path w="120650" h="552450">
                <a:moveTo>
                  <a:pt x="69367" y="0"/>
                </a:moveTo>
                <a:lnTo>
                  <a:pt x="43459" y="254"/>
                </a:lnTo>
                <a:lnTo>
                  <a:pt x="47418" y="478349"/>
                </a:lnTo>
                <a:lnTo>
                  <a:pt x="60560" y="500457"/>
                </a:lnTo>
                <a:lnTo>
                  <a:pt x="73326" y="478148"/>
                </a:lnTo>
                <a:lnTo>
                  <a:pt x="6936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14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4">
            <a:extLst>
              <a:ext uri="{FF2B5EF4-FFF2-40B4-BE49-F238E27FC236}">
                <a16:creationId xmlns:a16="http://schemas.microsoft.com/office/drawing/2014/main" id="{E7655B2D-091D-4CB9-8A6F-65D986E8E9A7}"/>
              </a:ext>
            </a:extLst>
          </p:cNvPr>
          <p:cNvSpPr/>
          <p:nvPr/>
        </p:nvSpPr>
        <p:spPr>
          <a:xfrm>
            <a:off x="152400" y="152400"/>
            <a:ext cx="96012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DBFF0DC1-1692-428E-861A-77C132BC1AE7}"/>
              </a:ext>
            </a:extLst>
          </p:cNvPr>
          <p:cNvSpPr/>
          <p:nvPr/>
        </p:nvSpPr>
        <p:spPr>
          <a:xfrm>
            <a:off x="1981200" y="1219200"/>
            <a:ext cx="228600" cy="5486400"/>
          </a:xfrm>
          <a:custGeom>
            <a:avLst/>
            <a:gdLst/>
            <a:ahLst/>
            <a:cxnLst/>
            <a:rect l="l" t="t" r="r" b="b"/>
            <a:pathLst>
              <a:path w="152400" h="4945380">
                <a:moveTo>
                  <a:pt x="0" y="4945380"/>
                </a:moveTo>
                <a:lnTo>
                  <a:pt x="152400" y="4945380"/>
                </a:lnTo>
                <a:lnTo>
                  <a:pt x="152400" y="0"/>
                </a:lnTo>
                <a:lnTo>
                  <a:pt x="0" y="0"/>
                </a:lnTo>
                <a:lnTo>
                  <a:pt x="0" y="49453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4458B287-3BA1-46E4-AC99-6E7359973DC7}"/>
              </a:ext>
            </a:extLst>
          </p:cNvPr>
          <p:cNvSpPr/>
          <p:nvPr/>
        </p:nvSpPr>
        <p:spPr>
          <a:xfrm>
            <a:off x="533400" y="6195482"/>
            <a:ext cx="2133600" cy="56094"/>
          </a:xfrm>
          <a:custGeom>
            <a:avLst/>
            <a:gdLst/>
            <a:ahLst/>
            <a:cxnLst/>
            <a:rect l="l" t="t" r="r" b="b"/>
            <a:pathLst>
              <a:path w="1580514">
                <a:moveTo>
                  <a:pt x="1580388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B009763C-403F-4A8F-8A06-FF4076B60072}"/>
              </a:ext>
            </a:extLst>
          </p:cNvPr>
          <p:cNvSpPr txBox="1"/>
          <p:nvPr/>
        </p:nvSpPr>
        <p:spPr>
          <a:xfrm>
            <a:off x="3124263" y="5797697"/>
            <a:ext cx="609126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Pi</a:t>
            </a:r>
            <a:r>
              <a:rPr sz="1800" spc="-25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el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D1D300B7-CE24-4C1C-ADCC-C4EE46350FFA}"/>
              </a:ext>
            </a:extLst>
          </p:cNvPr>
          <p:cNvSpPr/>
          <p:nvPr/>
        </p:nvSpPr>
        <p:spPr>
          <a:xfrm>
            <a:off x="2287651" y="4629151"/>
            <a:ext cx="612140" cy="555625"/>
          </a:xfrm>
          <a:custGeom>
            <a:avLst/>
            <a:gdLst/>
            <a:ahLst/>
            <a:cxnLst/>
            <a:rect l="l" t="t" r="r" b="b"/>
            <a:pathLst>
              <a:path w="612139" h="555625">
                <a:moveTo>
                  <a:pt x="514151" y="62455"/>
                </a:moveTo>
                <a:lnTo>
                  <a:pt x="0" y="526884"/>
                </a:lnTo>
                <a:lnTo>
                  <a:pt x="25654" y="555155"/>
                </a:lnTo>
                <a:lnTo>
                  <a:pt x="539723" y="90737"/>
                </a:lnTo>
                <a:lnTo>
                  <a:pt x="514151" y="62455"/>
                </a:lnTo>
                <a:close/>
              </a:path>
              <a:path w="612139" h="555625">
                <a:moveTo>
                  <a:pt x="592362" y="49657"/>
                </a:moveTo>
                <a:lnTo>
                  <a:pt x="528319" y="49657"/>
                </a:lnTo>
                <a:lnTo>
                  <a:pt x="553847" y="77978"/>
                </a:lnTo>
                <a:lnTo>
                  <a:pt x="539723" y="90737"/>
                </a:lnTo>
                <a:lnTo>
                  <a:pt x="565276" y="118999"/>
                </a:lnTo>
                <a:lnTo>
                  <a:pt x="592362" y="49657"/>
                </a:lnTo>
                <a:close/>
              </a:path>
              <a:path w="612139" h="555625">
                <a:moveTo>
                  <a:pt x="528319" y="49657"/>
                </a:moveTo>
                <a:lnTo>
                  <a:pt x="514151" y="62455"/>
                </a:lnTo>
                <a:lnTo>
                  <a:pt x="539723" y="90737"/>
                </a:lnTo>
                <a:lnTo>
                  <a:pt x="553847" y="77978"/>
                </a:lnTo>
                <a:lnTo>
                  <a:pt x="528319" y="49657"/>
                </a:lnTo>
                <a:close/>
              </a:path>
              <a:path w="612139" h="555625">
                <a:moveTo>
                  <a:pt x="611759" y="0"/>
                </a:moveTo>
                <a:lnTo>
                  <a:pt x="488569" y="34163"/>
                </a:lnTo>
                <a:lnTo>
                  <a:pt x="514151" y="62455"/>
                </a:lnTo>
                <a:lnTo>
                  <a:pt x="528319" y="49657"/>
                </a:lnTo>
                <a:lnTo>
                  <a:pt x="592362" y="49657"/>
                </a:lnTo>
                <a:lnTo>
                  <a:pt x="6117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3A7445F7-3B15-43CF-94BE-4B9F4A50C81F}"/>
              </a:ext>
            </a:extLst>
          </p:cNvPr>
          <p:cNvSpPr/>
          <p:nvPr/>
        </p:nvSpPr>
        <p:spPr>
          <a:xfrm>
            <a:off x="2831069" y="5981398"/>
            <a:ext cx="281051" cy="177723"/>
          </a:xfrm>
          <a:custGeom>
            <a:avLst/>
            <a:gdLst/>
            <a:ahLst/>
            <a:cxnLst/>
            <a:rect l="l" t="t" r="r" b="b"/>
            <a:pathLst>
              <a:path w="483870" h="173354">
                <a:moveTo>
                  <a:pt x="368215" y="36774"/>
                </a:moveTo>
                <a:lnTo>
                  <a:pt x="0" y="136448"/>
                </a:lnTo>
                <a:lnTo>
                  <a:pt x="9906" y="173227"/>
                </a:lnTo>
                <a:lnTo>
                  <a:pt x="378161" y="73542"/>
                </a:lnTo>
                <a:lnTo>
                  <a:pt x="368215" y="36774"/>
                </a:lnTo>
                <a:close/>
              </a:path>
              <a:path w="483870" h="173354">
                <a:moveTo>
                  <a:pt x="476195" y="31800"/>
                </a:moveTo>
                <a:lnTo>
                  <a:pt x="386588" y="31800"/>
                </a:lnTo>
                <a:lnTo>
                  <a:pt x="396494" y="68579"/>
                </a:lnTo>
                <a:lnTo>
                  <a:pt x="378161" y="73542"/>
                </a:lnTo>
                <a:lnTo>
                  <a:pt x="388112" y="110324"/>
                </a:lnTo>
                <a:lnTo>
                  <a:pt x="476195" y="31800"/>
                </a:lnTo>
                <a:close/>
              </a:path>
              <a:path w="483870" h="173354">
                <a:moveTo>
                  <a:pt x="386588" y="31800"/>
                </a:moveTo>
                <a:lnTo>
                  <a:pt x="368215" y="36774"/>
                </a:lnTo>
                <a:lnTo>
                  <a:pt x="378161" y="73542"/>
                </a:lnTo>
                <a:lnTo>
                  <a:pt x="396494" y="68579"/>
                </a:lnTo>
                <a:lnTo>
                  <a:pt x="386588" y="31800"/>
                </a:lnTo>
                <a:close/>
              </a:path>
              <a:path w="483870" h="173354">
                <a:moveTo>
                  <a:pt x="358267" y="0"/>
                </a:moveTo>
                <a:lnTo>
                  <a:pt x="368215" y="36774"/>
                </a:lnTo>
                <a:lnTo>
                  <a:pt x="386588" y="31800"/>
                </a:lnTo>
                <a:lnTo>
                  <a:pt x="476195" y="31800"/>
                </a:lnTo>
                <a:lnTo>
                  <a:pt x="483488" y="25298"/>
                </a:lnTo>
                <a:lnTo>
                  <a:pt x="3582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FEBD907B-89E4-458A-9953-095F49DD87E7}"/>
              </a:ext>
            </a:extLst>
          </p:cNvPr>
          <p:cNvSpPr/>
          <p:nvPr/>
        </p:nvSpPr>
        <p:spPr>
          <a:xfrm>
            <a:off x="2740284" y="6274085"/>
            <a:ext cx="440558" cy="254645"/>
          </a:xfrm>
          <a:custGeom>
            <a:avLst/>
            <a:gdLst/>
            <a:ahLst/>
            <a:cxnLst/>
            <a:rect l="l" t="t" r="r" b="b"/>
            <a:pathLst>
              <a:path w="1073150" h="321945">
                <a:moveTo>
                  <a:pt x="0" y="160781"/>
                </a:moveTo>
                <a:lnTo>
                  <a:pt x="16382" y="121192"/>
                </a:lnTo>
                <a:lnTo>
                  <a:pt x="62849" y="85197"/>
                </a:lnTo>
                <a:lnTo>
                  <a:pt x="135380" y="53999"/>
                </a:lnTo>
                <a:lnTo>
                  <a:pt x="180163" y="40577"/>
                </a:lnTo>
                <a:lnTo>
                  <a:pt x="229955" y="28806"/>
                </a:lnTo>
                <a:lnTo>
                  <a:pt x="284252" y="18837"/>
                </a:lnTo>
                <a:lnTo>
                  <a:pt x="342553" y="10822"/>
                </a:lnTo>
                <a:lnTo>
                  <a:pt x="404354" y="4910"/>
                </a:lnTo>
                <a:lnTo>
                  <a:pt x="469153" y="1252"/>
                </a:lnTo>
                <a:lnTo>
                  <a:pt x="536447" y="0"/>
                </a:lnTo>
                <a:lnTo>
                  <a:pt x="603742" y="1252"/>
                </a:lnTo>
                <a:lnTo>
                  <a:pt x="668541" y="4910"/>
                </a:lnTo>
                <a:lnTo>
                  <a:pt x="730342" y="10822"/>
                </a:lnTo>
                <a:lnTo>
                  <a:pt x="788643" y="18837"/>
                </a:lnTo>
                <a:lnTo>
                  <a:pt x="842940" y="28806"/>
                </a:lnTo>
                <a:lnTo>
                  <a:pt x="892732" y="40577"/>
                </a:lnTo>
                <a:lnTo>
                  <a:pt x="937515" y="53999"/>
                </a:lnTo>
                <a:lnTo>
                  <a:pt x="976787" y="68923"/>
                </a:lnTo>
                <a:lnTo>
                  <a:pt x="1036789" y="102670"/>
                </a:lnTo>
                <a:lnTo>
                  <a:pt x="1068716" y="140613"/>
                </a:lnTo>
                <a:lnTo>
                  <a:pt x="1072896" y="160781"/>
                </a:lnTo>
                <a:lnTo>
                  <a:pt x="1068716" y="180950"/>
                </a:lnTo>
                <a:lnTo>
                  <a:pt x="1036789" y="218892"/>
                </a:lnTo>
                <a:lnTo>
                  <a:pt x="976787" y="252640"/>
                </a:lnTo>
                <a:lnTo>
                  <a:pt x="937515" y="267563"/>
                </a:lnTo>
                <a:lnTo>
                  <a:pt x="892732" y="280986"/>
                </a:lnTo>
                <a:lnTo>
                  <a:pt x="842940" y="292757"/>
                </a:lnTo>
                <a:lnTo>
                  <a:pt x="788643" y="302725"/>
                </a:lnTo>
                <a:lnTo>
                  <a:pt x="730342" y="310741"/>
                </a:lnTo>
                <a:lnTo>
                  <a:pt x="668541" y="316653"/>
                </a:lnTo>
                <a:lnTo>
                  <a:pt x="603742" y="320311"/>
                </a:lnTo>
                <a:lnTo>
                  <a:pt x="536447" y="321563"/>
                </a:lnTo>
                <a:lnTo>
                  <a:pt x="469153" y="320311"/>
                </a:lnTo>
                <a:lnTo>
                  <a:pt x="404354" y="316653"/>
                </a:lnTo>
                <a:lnTo>
                  <a:pt x="342553" y="310741"/>
                </a:lnTo>
                <a:lnTo>
                  <a:pt x="284252" y="302725"/>
                </a:lnTo>
                <a:lnTo>
                  <a:pt x="229955" y="292757"/>
                </a:lnTo>
                <a:lnTo>
                  <a:pt x="180163" y="280986"/>
                </a:lnTo>
                <a:lnTo>
                  <a:pt x="135380" y="267563"/>
                </a:lnTo>
                <a:lnTo>
                  <a:pt x="96108" y="252640"/>
                </a:lnTo>
                <a:lnTo>
                  <a:pt x="36106" y="218892"/>
                </a:lnTo>
                <a:lnTo>
                  <a:pt x="4179" y="180950"/>
                </a:lnTo>
                <a:lnTo>
                  <a:pt x="0" y="160781"/>
                </a:lnTo>
                <a:close/>
              </a:path>
            </a:pathLst>
          </a:custGeom>
          <a:ln w="2895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8B983CC3-D7FC-4B73-ACAC-E0930987E79E}"/>
              </a:ext>
            </a:extLst>
          </p:cNvPr>
          <p:cNvSpPr txBox="1"/>
          <p:nvPr/>
        </p:nvSpPr>
        <p:spPr>
          <a:xfrm>
            <a:off x="2952369" y="4419855"/>
            <a:ext cx="8108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mn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9DC0CB39-EFD6-4F04-BFFB-E475D3210573}"/>
              </a:ext>
            </a:extLst>
          </p:cNvPr>
          <p:cNvSpPr/>
          <p:nvPr/>
        </p:nvSpPr>
        <p:spPr>
          <a:xfrm rot="21138936">
            <a:off x="2697721" y="6268757"/>
            <a:ext cx="70787" cy="454812"/>
          </a:xfrm>
          <a:custGeom>
            <a:avLst/>
            <a:gdLst/>
            <a:ahLst/>
            <a:cxnLst/>
            <a:rect l="l" t="t" r="r" b="b"/>
            <a:pathLst>
              <a:path w="7619" h="387350">
                <a:moveTo>
                  <a:pt x="0" y="387096"/>
                </a:moveTo>
                <a:lnTo>
                  <a:pt x="7619" y="0"/>
                </a:lnTo>
              </a:path>
            </a:pathLst>
          </a:custGeom>
          <a:ln w="2895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BB0BA03D-3D65-459E-B02B-1FCF4993840D}"/>
              </a:ext>
            </a:extLst>
          </p:cNvPr>
          <p:cNvSpPr/>
          <p:nvPr/>
        </p:nvSpPr>
        <p:spPr>
          <a:xfrm>
            <a:off x="2665012" y="6141805"/>
            <a:ext cx="145542" cy="124261"/>
          </a:xfrm>
          <a:custGeom>
            <a:avLst/>
            <a:gdLst/>
            <a:ahLst/>
            <a:cxnLst/>
            <a:rect l="l" t="t" r="r" b="b"/>
            <a:pathLst>
              <a:path w="93344" h="109854">
                <a:moveTo>
                  <a:pt x="0" y="109728"/>
                </a:moveTo>
                <a:lnTo>
                  <a:pt x="92963" y="109728"/>
                </a:lnTo>
                <a:lnTo>
                  <a:pt x="92963" y="0"/>
                </a:lnTo>
                <a:lnTo>
                  <a:pt x="0" y="0"/>
                </a:lnTo>
                <a:lnTo>
                  <a:pt x="0" y="109728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245C6856-32C8-4C20-8C04-09264E692698}"/>
              </a:ext>
            </a:extLst>
          </p:cNvPr>
          <p:cNvSpPr txBox="1"/>
          <p:nvPr/>
        </p:nvSpPr>
        <p:spPr>
          <a:xfrm>
            <a:off x="2786455" y="6298883"/>
            <a:ext cx="59720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100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951" y="1069340"/>
            <a:ext cx="9066849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000"/>
              </a:lnSpc>
            </a:pPr>
            <a:r>
              <a:rPr spc="-5" dirty="0"/>
              <a:t>Challenges in Processing </a:t>
            </a:r>
            <a:r>
              <a:rPr dirty="0"/>
              <a:t>RADAR  Imagery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950" y="1905000"/>
            <a:ext cx="8457249" cy="3906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latin typeface="Arial"/>
                <a:cs typeface="Arial"/>
              </a:rPr>
              <a:t>  Bedrock/Surface Layers</a:t>
            </a:r>
          </a:p>
          <a:p>
            <a:pPr lvl="1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2400" dirty="0">
                <a:latin typeface="Arial"/>
                <a:cs typeface="Arial"/>
              </a:rPr>
              <a:t>  Two Layers (but, false positives)</a:t>
            </a:r>
          </a:p>
          <a:p>
            <a:pPr lvl="1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2400" dirty="0">
                <a:latin typeface="Arial"/>
                <a:cs typeface="Arial"/>
              </a:rPr>
              <a:t>  Low magnitude, faint, or non-existent bedrock reflections</a:t>
            </a:r>
          </a:p>
          <a:p>
            <a:pPr lvl="1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2400" dirty="0">
                <a:latin typeface="Arial"/>
                <a:cs typeface="Arial"/>
              </a:rPr>
              <a:t>  Strong surface reflections can be repeated in an image causing surface multiples</a:t>
            </a:r>
          </a:p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54965" algn="l"/>
                <a:tab pos="355600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Internal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Layers</a:t>
            </a:r>
          </a:p>
          <a:p>
            <a:pPr marL="755650" lvl="1" indent="-285750">
              <a:lnSpc>
                <a:spcPct val="100000"/>
              </a:lnSpc>
              <a:spcBef>
                <a:spcPts val="120"/>
              </a:spcBef>
              <a:buChar char="•"/>
              <a:tabLst>
                <a:tab pos="755015" algn="l"/>
                <a:tab pos="755650" algn="l"/>
              </a:tabLst>
            </a:pPr>
            <a:r>
              <a:rPr sz="2400" dirty="0">
                <a:latin typeface="Arial"/>
                <a:cs typeface="Arial"/>
              </a:rPr>
              <a:t>Multiple Layer</a:t>
            </a:r>
            <a:r>
              <a:rPr lang="en-US" sz="240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 (a couple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dozen)</a:t>
            </a:r>
            <a:endParaRPr lang="en-US" sz="24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19"/>
              </a:spcBef>
              <a:buChar char="•"/>
              <a:tabLst>
                <a:tab pos="755015" algn="l"/>
                <a:tab pos="755650" algn="l"/>
              </a:tabLst>
            </a:pPr>
            <a:r>
              <a:rPr sz="2400" dirty="0">
                <a:latin typeface="Arial"/>
                <a:cs typeface="Arial"/>
              </a:rPr>
              <a:t>Fuse into existing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Layers</a:t>
            </a:r>
          </a:p>
          <a:p>
            <a:pPr marL="755650" lvl="1" indent="-285750">
              <a:lnSpc>
                <a:spcPct val="100000"/>
              </a:lnSpc>
              <a:spcBef>
                <a:spcPts val="320"/>
              </a:spcBef>
              <a:buChar char="•"/>
              <a:tabLst>
                <a:tab pos="755015" algn="l"/>
                <a:tab pos="755650" algn="l"/>
              </a:tabLst>
            </a:pPr>
            <a:r>
              <a:rPr sz="2400" dirty="0">
                <a:latin typeface="Arial"/>
                <a:cs typeface="Arial"/>
              </a:rPr>
              <a:t>Disappear and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Reappear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297" y="762000"/>
            <a:ext cx="8532497" cy="1009014"/>
          </a:xfrm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Internal Layer</a:t>
            </a:r>
            <a:r>
              <a:rPr spc="-20" dirty="0"/>
              <a:t> </a:t>
            </a:r>
            <a:r>
              <a:rPr spc="-5" dirty="0"/>
              <a:t>Approaches…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8296" y="1771014"/>
            <a:ext cx="9081503" cy="454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Cross-correlation and a Peak following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routine</a:t>
            </a:r>
          </a:p>
          <a:p>
            <a:pPr marL="12700" marR="83058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Internal Layer Tracing and Age Depth Accumulation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Relationships for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the  Northern Greenland Ice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Sheet</a:t>
            </a:r>
            <a:endParaRPr sz="2400" dirty="0">
              <a:latin typeface="Arial"/>
              <a:cs typeface="Arial"/>
            </a:endParaRPr>
          </a:p>
          <a:p>
            <a:pPr marL="1615440">
              <a:lnSpc>
                <a:spcPct val="100000"/>
              </a:lnSpc>
              <a:spcBef>
                <a:spcPts val="420"/>
              </a:spcBef>
            </a:pPr>
            <a:r>
              <a:rPr sz="1200" b="1" dirty="0">
                <a:latin typeface="Arial"/>
                <a:cs typeface="Arial"/>
              </a:rPr>
              <a:t>M. Fahnestock, W. Abdalati, S. Luo, and S.</a:t>
            </a:r>
            <a:r>
              <a:rPr sz="1200" b="1" spc="-1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Gogineni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Ramp based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function</a:t>
            </a:r>
          </a:p>
          <a:p>
            <a:pPr marL="12700" marR="602615">
              <a:lnSpc>
                <a:spcPct val="100000"/>
              </a:lnSpc>
              <a:spcBef>
                <a:spcPts val="400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Tracing the Depth of the Holocene Ice in North Greenland from</a:t>
            </a:r>
            <a:r>
              <a:rPr sz="24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Radio-Echo  Sounding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Data</a:t>
            </a:r>
            <a:endParaRPr sz="2400" dirty="0">
              <a:latin typeface="Arial"/>
              <a:cs typeface="Arial"/>
            </a:endParaRPr>
          </a:p>
          <a:p>
            <a:pPr marL="464820" algn="ctr">
              <a:lnSpc>
                <a:spcPct val="100000"/>
              </a:lnSpc>
              <a:spcBef>
                <a:spcPts val="420"/>
              </a:spcBef>
            </a:pPr>
            <a:r>
              <a:rPr sz="1400" b="1" dirty="0">
                <a:latin typeface="Arial"/>
                <a:cs typeface="Arial"/>
              </a:rPr>
              <a:t>N</a:t>
            </a:r>
            <a:r>
              <a:rPr lang="en-US" sz="1400" b="1" dirty="0">
                <a:latin typeface="Arial"/>
                <a:cs typeface="Arial"/>
              </a:rPr>
              <a:t>.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Karlsson</a:t>
            </a:r>
            <a:r>
              <a:rPr sz="1400" b="1" spc="-5" dirty="0">
                <a:latin typeface="Arial"/>
                <a:cs typeface="Arial"/>
              </a:rPr>
              <a:t>, </a:t>
            </a:r>
            <a:r>
              <a:rPr sz="1400" b="1" dirty="0">
                <a:latin typeface="Arial"/>
                <a:cs typeface="Arial"/>
              </a:rPr>
              <a:t>D</a:t>
            </a:r>
            <a:r>
              <a:rPr lang="en-US" sz="1400" b="1" dirty="0">
                <a:latin typeface="Arial"/>
                <a:cs typeface="Arial"/>
              </a:rPr>
              <a:t>. </a:t>
            </a:r>
            <a:r>
              <a:rPr sz="1400" b="1" dirty="0">
                <a:latin typeface="Arial"/>
                <a:cs typeface="Arial"/>
              </a:rPr>
              <a:t>Dahl-Jensen, S. </a:t>
            </a:r>
            <a:r>
              <a:rPr sz="1400" b="1" dirty="0" err="1">
                <a:latin typeface="Arial"/>
                <a:cs typeface="Arial"/>
              </a:rPr>
              <a:t>Gogineni</a:t>
            </a:r>
            <a:r>
              <a:rPr sz="1400" b="1" dirty="0">
                <a:latin typeface="Arial"/>
                <a:cs typeface="Arial"/>
              </a:rPr>
              <a:t>, and J.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Paden</a:t>
            </a:r>
            <a:endParaRPr sz="1400" dirty="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Radon Transform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MultiLayer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Picking Algorithm for Ice Sheet Radar Echograms Applied to Ground-Based Near Surface Data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V. de Paul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Onana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L. Koenig, J. Ruth, M.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Studinger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and J.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Harbeck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2F8B-83BA-44B7-9738-D18F60B7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51" y="1069340"/>
            <a:ext cx="8532497" cy="523220"/>
          </a:xfrm>
        </p:spPr>
        <p:txBody>
          <a:bodyPr/>
          <a:lstStyle/>
          <a:p>
            <a:r>
              <a:rPr lang="en-US" spc="-5" dirty="0"/>
              <a:t>Internal Layer</a:t>
            </a:r>
            <a:r>
              <a:rPr lang="en-US" spc="-20" dirty="0"/>
              <a:t> </a:t>
            </a:r>
            <a:r>
              <a:rPr lang="en-US" spc="-5" dirty="0"/>
              <a:t>Approaches…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52B2A-3429-41FE-AE48-AC186618E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9677400" cy="5827236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dirty="0"/>
              <a:t>Several Semi-Automated Methods</a:t>
            </a:r>
          </a:p>
          <a:p>
            <a:pPr marL="12700" marR="830580" algn="ctr">
              <a:lnSpc>
                <a:spcPct val="100000"/>
              </a:lnSpc>
              <a:spcBef>
                <a:spcPts val="37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Radiostratigraphy</a:t>
            </a:r>
            <a:r>
              <a:rPr lang="en-US" sz="2400" dirty="0">
                <a:solidFill>
                  <a:srgbClr val="FF0000"/>
                </a:solidFill>
              </a:rPr>
              <a:t> and Age Structure of the Greenland Ice Sheet</a:t>
            </a:r>
          </a:p>
          <a:p>
            <a:pPr marL="12700" marR="830580" algn="ctr">
              <a:lnSpc>
                <a:spcPct val="100000"/>
              </a:lnSpc>
              <a:spcBef>
                <a:spcPts val="370"/>
              </a:spcBef>
            </a:pPr>
            <a:r>
              <a:rPr lang="en-US" sz="1400" b="1" dirty="0"/>
              <a:t>J. MacGregor, M. </a:t>
            </a:r>
            <a:r>
              <a:rPr lang="en-US" sz="1400" b="1" dirty="0" err="1"/>
              <a:t>Fahnestock</a:t>
            </a:r>
            <a:r>
              <a:rPr lang="en-US" sz="1400" b="1" dirty="0"/>
              <a:t>, G. Catania, J. Paden, S. </a:t>
            </a:r>
            <a:r>
              <a:rPr lang="en-US" sz="1400" b="1" dirty="0" err="1"/>
              <a:t>Gogineni</a:t>
            </a:r>
            <a:r>
              <a:rPr lang="en-US" sz="1400" b="1" dirty="0"/>
              <a:t>, S. Young, S. </a:t>
            </a:r>
            <a:r>
              <a:rPr lang="en-US" sz="1400" b="1" dirty="0" err="1"/>
              <a:t>Rybarski</a:t>
            </a:r>
            <a:r>
              <a:rPr lang="en-US" sz="1400" b="1" dirty="0"/>
              <a:t>, A. </a:t>
            </a:r>
            <a:r>
              <a:rPr lang="en-US" sz="1400" b="1" dirty="0" err="1"/>
              <a:t>Mabrey</a:t>
            </a:r>
            <a:r>
              <a:rPr lang="en-US" sz="1400" b="1" dirty="0"/>
              <a:t>, B. </a:t>
            </a:r>
            <a:r>
              <a:rPr lang="en-US" sz="1400" b="1" dirty="0" err="1"/>
              <a:t>Wagman</a:t>
            </a:r>
            <a:r>
              <a:rPr lang="en-US" sz="1400" b="1" dirty="0"/>
              <a:t>, and M. </a:t>
            </a:r>
            <a:r>
              <a:rPr lang="en-US" sz="1400" b="1" dirty="0" err="1"/>
              <a:t>Morlighem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ARESP 6 Phases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Automated Processing to Derive Dip Angles of Englacial Radar Reflectors in Ice Sheets</a:t>
            </a:r>
            <a:endParaRPr lang="en-US" sz="2400" b="1" dirty="0">
              <a:solidFill>
                <a:srgbClr val="FF0000"/>
              </a:solidFill>
            </a:endParaRPr>
          </a:p>
          <a:p>
            <a:pPr lvl="1"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L. Sime, R.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Hindmarsh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and H.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Corr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Active Contours (‘Snakes’) [Layer Position: Dynamic Time Warping ]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Detection of layer slopes and mapping of discrete reflectors in radio echograms </a:t>
            </a:r>
          </a:p>
          <a:p>
            <a:pPr algn="ctr"/>
            <a:r>
              <a:rPr lang="en-US" sz="1400" b="1" dirty="0"/>
              <a:t>C. Panton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9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Active</a:t>
            </a:r>
            <a:r>
              <a:rPr spc="-55" dirty="0"/>
              <a:t> </a:t>
            </a:r>
            <a:r>
              <a:rPr spc="-5" dirty="0"/>
              <a:t>Contours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180600"/>
            <a:ext cx="8255000" cy="274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97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Active </a:t>
            </a:r>
            <a:r>
              <a:rPr sz="2800" dirty="0">
                <a:latin typeface="Arial"/>
                <a:cs typeface="Arial"/>
              </a:rPr>
              <a:t>contour models, computer generated  curves, which move within images to detect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object  boundaries</a:t>
            </a: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Used in Image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Segmentation</a:t>
            </a: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Examples</a:t>
            </a:r>
          </a:p>
          <a:p>
            <a:pPr marL="554355">
              <a:lnSpc>
                <a:spcPct val="100000"/>
              </a:lnSpc>
              <a:spcBef>
                <a:spcPts val="540"/>
              </a:spcBef>
            </a:pPr>
            <a:r>
              <a:rPr sz="2400" dirty="0">
                <a:latin typeface="Arial"/>
                <a:cs typeface="Arial"/>
              </a:rPr>
              <a:t>Level Sets, Intelligent Scissors,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Snakes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33726</TotalTime>
  <Words>1323</Words>
  <Application>Microsoft Office PowerPoint</Application>
  <PresentationFormat>Custom</PresentationFormat>
  <Paragraphs>178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Arabic Typesetting</vt:lpstr>
      <vt:lpstr>Arial</vt:lpstr>
      <vt:lpstr>Calibri</vt:lpstr>
      <vt:lpstr>Cambria Math</vt:lpstr>
      <vt:lpstr>Symbol</vt:lpstr>
      <vt:lpstr>Times New Roman</vt:lpstr>
      <vt:lpstr>Office Theme</vt:lpstr>
      <vt:lpstr>An Improved Probabilistic Graphical Model for the Detection of  Internal Layers from Polar Radar Imagery</vt:lpstr>
      <vt:lpstr>Introduction</vt:lpstr>
      <vt:lpstr>PowerPoint Presentation</vt:lpstr>
      <vt:lpstr>PowerPoint Presentation</vt:lpstr>
      <vt:lpstr>PowerPoint Presentation</vt:lpstr>
      <vt:lpstr>Challenges in Processing RADAR  Imagery</vt:lpstr>
      <vt:lpstr>Internal Layer Approaches…</vt:lpstr>
      <vt:lpstr>Internal Layer Approaches…</vt:lpstr>
      <vt:lpstr>Active Contours</vt:lpstr>
      <vt:lpstr>Snakes</vt:lpstr>
      <vt:lpstr>Near Surface Internal Layers</vt:lpstr>
      <vt:lpstr>Probabilistic Graphical Models</vt:lpstr>
      <vt:lpstr>The Model</vt:lpstr>
      <vt:lpstr>Probabilistic Formulation</vt:lpstr>
      <vt:lpstr>Probabilistic Formulation</vt:lpstr>
      <vt:lpstr>Probabilistic Formulation</vt:lpstr>
      <vt:lpstr>Crandall et al, “Layer-finding in Radar Echograms using  Probabilistic Graphical Models”, International Conference on  Pattern Recognition (ICPR), 2012</vt:lpstr>
      <vt:lpstr>Surface and Bedrock (Hidden Markov Model)</vt:lpstr>
      <vt:lpstr>Estimating Bedrock and Surface Boundaries with Confidence Intervals in Ice Sheet  Radar Imagery using MCMC</vt:lpstr>
      <vt:lpstr>Surface and Bedrock </vt:lpstr>
      <vt:lpstr>An Automatic Approach to Detecting Internal Layer Boundaries using RJMCMC </vt:lpstr>
      <vt:lpstr>PowerPoint Presentation</vt:lpstr>
      <vt:lpstr>Preliminary Proposed Work: Extended ‘Cross-Sectional’ Prior </vt:lpstr>
      <vt:lpstr>Preliminary Proposed Work: Extended ‘Cross-Sectional’ Prior </vt:lpstr>
      <vt:lpstr>Timeline</vt:lpstr>
      <vt:lpstr>Conclusion</vt:lpstr>
      <vt:lpstr>    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MCMC Sampling for the Detection of Internal Layers from Polar Radar Imagery</dc:title>
  <cp:lastModifiedBy>jemitchell</cp:lastModifiedBy>
  <cp:revision>93</cp:revision>
  <dcterms:created xsi:type="dcterms:W3CDTF">2017-08-07T14:38:23Z</dcterms:created>
  <dcterms:modified xsi:type="dcterms:W3CDTF">2017-09-02T21:12:55Z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2017-08-07T00:00:00Z</vt:filetime>
  </property>
</Properties>
</file>