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6"/>
  </p:sldMasterIdLst>
  <p:notesMasterIdLst>
    <p:notesMasterId r:id="rId73"/>
  </p:notesMasterIdLst>
  <p:sldIdLst>
    <p:sldId id="1010" r:id="rId7"/>
    <p:sldId id="1037" r:id="rId8"/>
    <p:sldId id="1042" r:id="rId9"/>
    <p:sldId id="930" r:id="rId10"/>
    <p:sldId id="931" r:id="rId11"/>
    <p:sldId id="1011" r:id="rId12"/>
    <p:sldId id="1012" r:id="rId13"/>
    <p:sldId id="932" r:id="rId14"/>
    <p:sldId id="933" r:id="rId15"/>
    <p:sldId id="934" r:id="rId16"/>
    <p:sldId id="935" r:id="rId17"/>
    <p:sldId id="936" r:id="rId18"/>
    <p:sldId id="937" r:id="rId19"/>
    <p:sldId id="1013" r:id="rId20"/>
    <p:sldId id="1014" r:id="rId21"/>
    <p:sldId id="1094" r:id="rId22"/>
    <p:sldId id="950" r:id="rId23"/>
    <p:sldId id="1026" r:id="rId24"/>
    <p:sldId id="951" r:id="rId25"/>
    <p:sldId id="952" r:id="rId26"/>
    <p:sldId id="953" r:id="rId27"/>
    <p:sldId id="954" r:id="rId28"/>
    <p:sldId id="1039" r:id="rId29"/>
    <p:sldId id="1038" r:id="rId30"/>
    <p:sldId id="1028" r:id="rId31"/>
    <p:sldId id="949" r:id="rId32"/>
    <p:sldId id="940" r:id="rId33"/>
    <p:sldId id="941" r:id="rId34"/>
    <p:sldId id="883" r:id="rId35"/>
    <p:sldId id="1015" r:id="rId36"/>
    <p:sldId id="1016" r:id="rId37"/>
    <p:sldId id="1017" r:id="rId38"/>
    <p:sldId id="1023" r:id="rId39"/>
    <p:sldId id="1024" r:id="rId40"/>
    <p:sldId id="1025" r:id="rId41"/>
    <p:sldId id="1018" r:id="rId42"/>
    <p:sldId id="1041" r:id="rId43"/>
    <p:sldId id="1019" r:id="rId44"/>
    <p:sldId id="1020" r:id="rId45"/>
    <p:sldId id="942" r:id="rId46"/>
    <p:sldId id="943" r:id="rId47"/>
    <p:sldId id="944" r:id="rId48"/>
    <p:sldId id="945" r:id="rId49"/>
    <p:sldId id="946" r:id="rId50"/>
    <p:sldId id="947" r:id="rId51"/>
    <p:sldId id="1079" r:id="rId52"/>
    <p:sldId id="1080" r:id="rId53"/>
    <p:sldId id="1081" r:id="rId54"/>
    <p:sldId id="1082" r:id="rId55"/>
    <p:sldId id="1083" r:id="rId56"/>
    <p:sldId id="1084" r:id="rId57"/>
    <p:sldId id="1085" r:id="rId58"/>
    <p:sldId id="1086" r:id="rId59"/>
    <p:sldId id="1087" r:id="rId60"/>
    <p:sldId id="1088" r:id="rId61"/>
    <p:sldId id="1089" r:id="rId62"/>
    <p:sldId id="1090" r:id="rId63"/>
    <p:sldId id="1091" r:id="rId64"/>
    <p:sldId id="1092" r:id="rId65"/>
    <p:sldId id="1093" r:id="rId66"/>
    <p:sldId id="994" r:id="rId67"/>
    <p:sldId id="1030" r:id="rId68"/>
    <p:sldId id="1040" r:id="rId69"/>
    <p:sldId id="1032" r:id="rId70"/>
    <p:sldId id="1033" r:id="rId71"/>
    <p:sldId id="1035" r:id="rId72"/>
  </p:sldIdLst>
  <p:sldSz cx="9144000" cy="6858000" type="screen4x3"/>
  <p:notesSz cx="6858000" cy="9144000"/>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455"/>
    <a:srgbClr val="3BCCFF"/>
    <a:srgbClr val="BDE2A2"/>
    <a:srgbClr val="8FF24C"/>
    <a:srgbClr val="69D8FF"/>
    <a:srgbClr val="E7E78D"/>
    <a:srgbClr val="B4DE94"/>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5" autoAdjust="0"/>
    <p:restoredTop sz="96086" autoAdjust="0"/>
  </p:normalViewPr>
  <p:slideViewPr>
    <p:cSldViewPr snapToGrid="0" snapToObjects="1">
      <p:cViewPr varScale="1">
        <p:scale>
          <a:sx n="137" d="100"/>
          <a:sy n="137" d="100"/>
        </p:scale>
        <p:origin x="594"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D4677B-C5CE-4183-A13D-EB29CCD213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50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26</a:t>
            </a:fld>
            <a:endParaRPr lang="en-US"/>
          </a:p>
        </p:txBody>
      </p:sp>
    </p:spTree>
    <p:extLst>
      <p:ext uri="{BB962C8B-B14F-4D97-AF65-F5344CB8AC3E}">
        <p14:creationId xmlns:p14="http://schemas.microsoft.com/office/powerpoint/2010/main" val="366890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27</a:t>
            </a:fld>
            <a:endParaRPr lang="en-US"/>
          </a:p>
        </p:txBody>
      </p:sp>
    </p:spTree>
    <p:extLst>
      <p:ext uri="{BB962C8B-B14F-4D97-AF65-F5344CB8AC3E}">
        <p14:creationId xmlns:p14="http://schemas.microsoft.com/office/powerpoint/2010/main" val="22697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37</a:t>
            </a:fld>
            <a:endParaRPr lang="en-US"/>
          </a:p>
        </p:txBody>
      </p:sp>
    </p:spTree>
    <p:extLst>
      <p:ext uri="{BB962C8B-B14F-4D97-AF65-F5344CB8AC3E}">
        <p14:creationId xmlns:p14="http://schemas.microsoft.com/office/powerpoint/2010/main" val="59541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38</a:t>
            </a:fld>
            <a:endParaRPr lang="en-US"/>
          </a:p>
        </p:txBody>
      </p:sp>
    </p:spTree>
    <p:extLst>
      <p:ext uri="{BB962C8B-B14F-4D97-AF65-F5344CB8AC3E}">
        <p14:creationId xmlns:p14="http://schemas.microsoft.com/office/powerpoint/2010/main" val="365728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39</a:t>
            </a:fld>
            <a:endParaRPr lang="en-US"/>
          </a:p>
        </p:txBody>
      </p:sp>
    </p:spTree>
    <p:extLst>
      <p:ext uri="{BB962C8B-B14F-4D97-AF65-F5344CB8AC3E}">
        <p14:creationId xmlns:p14="http://schemas.microsoft.com/office/powerpoint/2010/main" val="1570883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40</a:t>
            </a:fld>
            <a:endParaRPr lang="en-US"/>
          </a:p>
        </p:txBody>
      </p:sp>
    </p:spTree>
    <p:extLst>
      <p:ext uri="{BB962C8B-B14F-4D97-AF65-F5344CB8AC3E}">
        <p14:creationId xmlns:p14="http://schemas.microsoft.com/office/powerpoint/2010/main" val="77522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41</a:t>
            </a:fld>
            <a:endParaRPr lang="en-US"/>
          </a:p>
        </p:txBody>
      </p:sp>
    </p:spTree>
    <p:extLst>
      <p:ext uri="{BB962C8B-B14F-4D97-AF65-F5344CB8AC3E}">
        <p14:creationId xmlns:p14="http://schemas.microsoft.com/office/powerpoint/2010/main" val="2788950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42</a:t>
            </a:fld>
            <a:endParaRPr lang="en-US"/>
          </a:p>
        </p:txBody>
      </p:sp>
    </p:spTree>
    <p:extLst>
      <p:ext uri="{BB962C8B-B14F-4D97-AF65-F5344CB8AC3E}">
        <p14:creationId xmlns:p14="http://schemas.microsoft.com/office/powerpoint/2010/main" val="501468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49</a:t>
            </a:fld>
            <a:endParaRPr lang="en-US"/>
          </a:p>
        </p:txBody>
      </p:sp>
    </p:spTree>
    <p:extLst>
      <p:ext uri="{BB962C8B-B14F-4D97-AF65-F5344CB8AC3E}">
        <p14:creationId xmlns:p14="http://schemas.microsoft.com/office/powerpoint/2010/main" val="187174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6</a:t>
            </a:fld>
            <a:endParaRPr lang="en-US"/>
          </a:p>
        </p:txBody>
      </p:sp>
    </p:spTree>
    <p:extLst>
      <p:ext uri="{BB962C8B-B14F-4D97-AF65-F5344CB8AC3E}">
        <p14:creationId xmlns:p14="http://schemas.microsoft.com/office/powerpoint/2010/main" val="140104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60213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9</a:t>
            </a:fld>
            <a:endParaRPr lang="en-US"/>
          </a:p>
        </p:txBody>
      </p:sp>
    </p:spTree>
    <p:extLst>
      <p:ext uri="{BB962C8B-B14F-4D97-AF65-F5344CB8AC3E}">
        <p14:creationId xmlns:p14="http://schemas.microsoft.com/office/powerpoint/2010/main" val="140016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179297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37713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20</a:t>
            </a:fld>
            <a:endParaRPr lang="en-US"/>
          </a:p>
        </p:txBody>
      </p:sp>
    </p:spTree>
    <p:extLst>
      <p:ext uri="{BB962C8B-B14F-4D97-AF65-F5344CB8AC3E}">
        <p14:creationId xmlns:p14="http://schemas.microsoft.com/office/powerpoint/2010/main" val="337742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21</a:t>
            </a:fld>
            <a:endParaRPr lang="en-US"/>
          </a:p>
        </p:txBody>
      </p:sp>
    </p:spTree>
    <p:extLst>
      <p:ext uri="{BB962C8B-B14F-4D97-AF65-F5344CB8AC3E}">
        <p14:creationId xmlns:p14="http://schemas.microsoft.com/office/powerpoint/2010/main" val="29356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22</a:t>
            </a:fld>
            <a:endParaRPr lang="en-US"/>
          </a:p>
        </p:txBody>
      </p:sp>
    </p:spTree>
    <p:extLst>
      <p:ext uri="{BB962C8B-B14F-4D97-AF65-F5344CB8AC3E}">
        <p14:creationId xmlns:p14="http://schemas.microsoft.com/office/powerpoint/2010/main" val="3412526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73649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2090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6308332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41062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95918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4755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33143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316498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4" r:id="rId3"/>
    <p:sldLayoutId id="2147483775" r:id="rId4"/>
    <p:sldLayoutId id="2147483789" r:id="rId5"/>
    <p:sldLayoutId id="2147483660" r:id="rId6"/>
    <p:sldLayoutId id="2147483745" r:id="rId7"/>
    <p:sldLayoutId id="2147483803" r:id="rId8"/>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openparallel.com/multicore-world-2016/" TargetMode="External"/><Relationship Id="rId7" Type="http://schemas.openxmlformats.org/officeDocument/2006/relationships/hyperlink" Target="http://hpc-abds.org/kaleidoscop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customXml" Target="../../customXml/item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hpc-abds.org/kaleidoscope/" TargetMode="External"/><Relationship Id="rId2" Type="http://schemas.openxmlformats.org/officeDocument/2006/relationships/hyperlink" Target="http://dsc.soic.indiana.edu/publications/HPC-ABDSDescribed_final.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3389"/>
            <a:ext cx="9144000" cy="1202181"/>
          </a:xfrm>
        </p:spPr>
        <p:txBody>
          <a:bodyPr>
            <a:noAutofit/>
          </a:bodyPr>
          <a:lstStyle/>
          <a:p>
            <a:pPr algn="ctr"/>
            <a:r>
              <a:rPr lang="en-US" sz="3200" dirty="0"/>
              <a:t>Big Data HPC Convergence</a:t>
            </a:r>
            <a:endParaRPr lang="en-US" sz="4400" dirty="0">
              <a:solidFill>
                <a:schemeClr val="tx1"/>
              </a:solidFill>
            </a:endParaRPr>
          </a:p>
        </p:txBody>
      </p:sp>
      <p:sp>
        <p:nvSpPr>
          <p:cNvPr id="3" name="Subtitle 2"/>
          <p:cNvSpPr>
            <a:spLocks noGrp="1"/>
          </p:cNvSpPr>
          <p:nvPr>
            <p:ph type="subTitle" idx="1"/>
          </p:nvPr>
        </p:nvSpPr>
        <p:spPr>
          <a:xfrm>
            <a:off x="0" y="1817509"/>
            <a:ext cx="9144000" cy="408279"/>
          </a:xfrm>
        </p:spPr>
        <p:txBody>
          <a:bodyPr>
            <a:noAutofit/>
          </a:bodyPr>
          <a:lstStyle/>
          <a:p>
            <a:r>
              <a:rPr lang="en-US" sz="2400" b="1" dirty="0">
                <a:solidFill>
                  <a:schemeClr val="tx1"/>
                </a:solidFill>
              </a:rPr>
              <a:t>5th Multicore World</a:t>
            </a:r>
          </a:p>
          <a:p>
            <a:r>
              <a:rPr lang="en-US" sz="2400" b="1" dirty="0">
                <a:solidFill>
                  <a:schemeClr val="tx1"/>
                </a:solidFill>
              </a:rPr>
              <a:t>15-17 February 2016 – Shed 6, Wellington, New Zealand</a:t>
            </a:r>
          </a:p>
          <a:p>
            <a:r>
              <a:rPr lang="en-US" sz="2400" b="1" dirty="0">
                <a:solidFill>
                  <a:schemeClr val="tx1"/>
                </a:solidFill>
                <a:hlinkClick r:id="rId3"/>
              </a:rPr>
              <a:t>http://openparallel.com/multicore-world-2016/</a:t>
            </a:r>
            <a:r>
              <a:rPr lang="en-US" sz="2400" b="1" dirty="0">
                <a:solidFill>
                  <a:schemeClr val="tx1"/>
                </a:solidFill>
              </a:rPr>
              <a:t> </a:t>
            </a:r>
          </a:p>
        </p:txBody>
      </p:sp>
      <p:sp>
        <p:nvSpPr>
          <p:cNvPr id="10" name="Slide Number Placeholder 9"/>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CB78FB-1415-9B4D-996E-11F146E2B0ED}" type="slidenum">
              <a:rPr kumimoji="0" lang="en-US" sz="2000" b="0" i="0" u="none" strike="noStrike" kern="1200" cap="none" spc="0" normalizeH="0" baseline="0" noProof="0" smtClean="0">
                <a:ln>
                  <a:noFill/>
                </a:ln>
                <a:solidFill>
                  <a:srgbClr val="000000"/>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2000" b="0" i="0" u="none" strike="noStrike" kern="1200" cap="none" spc="0" normalizeH="0" baseline="0" noProof="0">
              <a:ln>
                <a:noFill/>
              </a:ln>
              <a:solidFill>
                <a:srgbClr val="000000"/>
              </a:solidFill>
              <a:effectLst/>
              <a:uLnTx/>
              <a:uFillTx/>
              <a:latin typeface="Franklin Gothic Medium" pitchFamily="34" charset="0"/>
              <a:cs typeface="+mn-cs"/>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4" name="Rectangle 3"/>
          <p:cNvSpPr/>
          <p:nvPr/>
        </p:nvSpPr>
        <p:spPr>
          <a:xfrm>
            <a:off x="0" y="3194890"/>
            <a:ext cx="9144000" cy="2825389"/>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February 16, 2016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4"/>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6"/>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7"/>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6" name="Date Placeholder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a:cs typeface="+mn-cs"/>
              </a:rPr>
              <a:t>02/16/2016</a:t>
            </a:r>
          </a:p>
        </p:txBody>
      </p:sp>
      <p:pic>
        <p:nvPicPr>
          <p:cNvPr id="1026" name="Picture 2" descr="mw2016_logo_lar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148687"/>
            <a:ext cx="28575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7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a:bodyPr>
          <a:lstStyle/>
          <a:p>
            <a:r>
              <a:rPr lang="en-US" b="1" dirty="0"/>
              <a:t>51 Use Cases: What is Parallelism Over?</a:t>
            </a:r>
          </a:p>
        </p:txBody>
      </p:sp>
      <p:sp>
        <p:nvSpPr>
          <p:cNvPr id="3" name="Content Placeholder 2"/>
          <p:cNvSpPr>
            <a:spLocks noGrp="1"/>
          </p:cNvSpPr>
          <p:nvPr>
            <p:ph idx="1"/>
          </p:nvPr>
        </p:nvSpPr>
        <p:spPr>
          <a:xfrm>
            <a:off x="0" y="622584"/>
            <a:ext cx="9144000" cy="6098891"/>
          </a:xfrm>
        </p:spPr>
        <p:txBody>
          <a:bodyPr>
            <a:normAutofit/>
          </a:bodyPr>
          <a:lstStyle/>
          <a:p>
            <a:r>
              <a:rPr lang="en-US" sz="1800" b="1" dirty="0">
                <a:solidFill>
                  <a:srgbClr val="006BB5"/>
                </a:solidFill>
              </a:rPr>
              <a:t>People</a:t>
            </a:r>
            <a:r>
              <a:rPr lang="en-US" sz="1800" dirty="0">
                <a:solidFill>
                  <a:srgbClr val="006BB5"/>
                </a:solidFill>
              </a:rPr>
              <a:t>: </a:t>
            </a:r>
            <a:r>
              <a:rPr lang="en-US" sz="1800" dirty="0"/>
              <a:t>either the users (but see below) or subjects of application and often both</a:t>
            </a:r>
          </a:p>
          <a:p>
            <a:r>
              <a:rPr lang="en-US" sz="1800" b="1" dirty="0">
                <a:solidFill>
                  <a:srgbClr val="006BB5"/>
                </a:solidFill>
              </a:rPr>
              <a:t>Decision makers </a:t>
            </a:r>
            <a:r>
              <a:rPr lang="en-US" sz="1800" dirty="0"/>
              <a:t>like researchers or doctors (users of application)</a:t>
            </a:r>
          </a:p>
          <a:p>
            <a:r>
              <a:rPr lang="en-US" sz="1800" b="1" dirty="0">
                <a:solidFill>
                  <a:srgbClr val="006BB5"/>
                </a:solidFill>
              </a:rPr>
              <a:t>Items</a:t>
            </a:r>
            <a:r>
              <a:rPr lang="en-US" sz="1800" dirty="0"/>
              <a:t> such as Images, EMR, Sequences below; observations or contents of online store</a:t>
            </a:r>
          </a:p>
          <a:p>
            <a:pPr lvl="1"/>
            <a:r>
              <a:rPr lang="en-US" sz="1600" b="1" dirty="0">
                <a:solidFill>
                  <a:srgbClr val="006BB5"/>
                </a:solidFill>
              </a:rPr>
              <a:t>Images </a:t>
            </a:r>
            <a:r>
              <a:rPr lang="en-US" sz="1600" dirty="0"/>
              <a:t>or “Electronic Information nuggets”</a:t>
            </a:r>
          </a:p>
          <a:p>
            <a:pPr lvl="1"/>
            <a:r>
              <a:rPr lang="en-US" sz="1600" b="1" dirty="0">
                <a:solidFill>
                  <a:srgbClr val="006BB5"/>
                </a:solidFill>
              </a:rPr>
              <a:t>EMR</a:t>
            </a:r>
            <a:r>
              <a:rPr lang="en-US" sz="1600" dirty="0"/>
              <a:t>: Electronic Medical Records (often similar to people parallelism)</a:t>
            </a:r>
          </a:p>
          <a:p>
            <a:pPr lvl="1"/>
            <a:r>
              <a:rPr lang="en-US" sz="1600" dirty="0"/>
              <a:t>Protein or Gene </a:t>
            </a:r>
            <a:r>
              <a:rPr lang="en-US" sz="1600" b="1" dirty="0">
                <a:solidFill>
                  <a:srgbClr val="006BB5"/>
                </a:solidFill>
              </a:rPr>
              <a:t>Sequences</a:t>
            </a:r>
            <a:r>
              <a:rPr lang="en-US" sz="1600" dirty="0"/>
              <a:t>;</a:t>
            </a:r>
          </a:p>
          <a:p>
            <a:pPr lvl="1"/>
            <a:r>
              <a:rPr lang="en-US" sz="1600" b="1" dirty="0">
                <a:solidFill>
                  <a:srgbClr val="006BB5"/>
                </a:solidFill>
              </a:rPr>
              <a:t>Material</a:t>
            </a:r>
            <a:r>
              <a:rPr lang="en-US" sz="1600" dirty="0"/>
              <a:t> properties, </a:t>
            </a:r>
            <a:r>
              <a:rPr lang="en-US" sz="1600" b="1" dirty="0">
                <a:solidFill>
                  <a:srgbClr val="006BB5"/>
                </a:solidFill>
              </a:rPr>
              <a:t>Manufactured Object </a:t>
            </a:r>
            <a:r>
              <a:rPr lang="en-US" sz="1600" dirty="0"/>
              <a:t>specifications, etc., in custom dataset</a:t>
            </a:r>
          </a:p>
          <a:p>
            <a:pPr lvl="1"/>
            <a:r>
              <a:rPr lang="en-US" sz="1600" b="1" dirty="0">
                <a:solidFill>
                  <a:srgbClr val="006BB5"/>
                </a:solidFill>
              </a:rPr>
              <a:t>Modelled</a:t>
            </a:r>
            <a:r>
              <a:rPr lang="en-US" sz="1600" b="1" dirty="0"/>
              <a:t> </a:t>
            </a:r>
            <a:r>
              <a:rPr lang="en-US" sz="1600" b="1" dirty="0">
                <a:solidFill>
                  <a:srgbClr val="006BB5"/>
                </a:solidFill>
              </a:rPr>
              <a:t>entities</a:t>
            </a:r>
            <a:r>
              <a:rPr lang="en-US" sz="1600" b="1" dirty="0"/>
              <a:t> </a:t>
            </a:r>
            <a:r>
              <a:rPr lang="en-US" sz="1600" dirty="0"/>
              <a:t>like vehicles and people</a:t>
            </a:r>
          </a:p>
          <a:p>
            <a:r>
              <a:rPr lang="en-US" sz="1800" b="1" dirty="0">
                <a:solidFill>
                  <a:srgbClr val="006BB5"/>
                </a:solidFill>
              </a:rPr>
              <a:t>Sensors</a:t>
            </a:r>
            <a:r>
              <a:rPr lang="en-US" sz="1800" dirty="0"/>
              <a:t> – Internet of Things</a:t>
            </a:r>
          </a:p>
          <a:p>
            <a:r>
              <a:rPr lang="en-US" sz="1800" b="1" dirty="0">
                <a:solidFill>
                  <a:srgbClr val="006BB5"/>
                </a:solidFill>
              </a:rPr>
              <a:t>Events</a:t>
            </a:r>
            <a:r>
              <a:rPr lang="en-US" sz="1800" dirty="0"/>
              <a:t> such as detected anomalies in telescope or credit card data or atmosphere</a:t>
            </a:r>
          </a:p>
          <a:p>
            <a:r>
              <a:rPr lang="en-US" sz="1800" b="1" dirty="0">
                <a:solidFill>
                  <a:srgbClr val="0070C0"/>
                </a:solidFill>
              </a:rPr>
              <a:t>(Complex) </a:t>
            </a:r>
            <a:r>
              <a:rPr lang="en-US" sz="1800" b="1" dirty="0">
                <a:solidFill>
                  <a:srgbClr val="006BB5"/>
                </a:solidFill>
              </a:rPr>
              <a:t>Nodes</a:t>
            </a:r>
            <a:r>
              <a:rPr lang="en-US" sz="1800" b="1" dirty="0"/>
              <a:t> </a:t>
            </a:r>
            <a:r>
              <a:rPr lang="en-US" sz="1800" dirty="0"/>
              <a:t>in RDF Graph</a:t>
            </a:r>
          </a:p>
          <a:p>
            <a:r>
              <a:rPr lang="en-US" sz="1800" b="1" dirty="0">
                <a:solidFill>
                  <a:srgbClr val="006BB5"/>
                </a:solidFill>
              </a:rPr>
              <a:t>Simple nodes </a:t>
            </a:r>
            <a:r>
              <a:rPr lang="en-US" sz="1800" dirty="0"/>
              <a:t>as in a learning network</a:t>
            </a:r>
          </a:p>
          <a:p>
            <a:r>
              <a:rPr lang="en-US" sz="1800" b="1" dirty="0">
                <a:solidFill>
                  <a:srgbClr val="006BB5"/>
                </a:solidFill>
              </a:rPr>
              <a:t>Tweets</a:t>
            </a:r>
            <a:r>
              <a:rPr lang="en-US" sz="1800" dirty="0"/>
              <a:t>, </a:t>
            </a:r>
            <a:r>
              <a:rPr lang="en-US" sz="1800" b="1" dirty="0">
                <a:solidFill>
                  <a:srgbClr val="006BB5"/>
                </a:solidFill>
              </a:rPr>
              <a:t>Blogs</a:t>
            </a:r>
            <a:r>
              <a:rPr lang="en-US" sz="1800" dirty="0"/>
              <a:t>, </a:t>
            </a:r>
            <a:r>
              <a:rPr lang="en-US" sz="1800" b="1" dirty="0">
                <a:solidFill>
                  <a:srgbClr val="006BB5"/>
                </a:solidFill>
              </a:rPr>
              <a:t>Documents</a:t>
            </a:r>
            <a:r>
              <a:rPr lang="en-US" sz="1800" dirty="0"/>
              <a:t>, </a:t>
            </a:r>
            <a:r>
              <a:rPr lang="en-US" sz="1800" b="1" dirty="0">
                <a:solidFill>
                  <a:srgbClr val="006BB5"/>
                </a:solidFill>
              </a:rPr>
              <a:t>Web Pages, </a:t>
            </a:r>
            <a:r>
              <a:rPr lang="en-US" sz="1800" dirty="0"/>
              <a:t>etc.</a:t>
            </a:r>
          </a:p>
          <a:p>
            <a:pPr lvl="1"/>
            <a:r>
              <a:rPr lang="en-US" sz="1800" dirty="0"/>
              <a:t>And characters/words in them</a:t>
            </a:r>
          </a:p>
          <a:p>
            <a:r>
              <a:rPr lang="en-US" sz="1800" b="1" dirty="0">
                <a:solidFill>
                  <a:srgbClr val="006BB5"/>
                </a:solidFill>
              </a:rPr>
              <a:t>Files</a:t>
            </a:r>
            <a:r>
              <a:rPr lang="en-US" sz="1800" dirty="0"/>
              <a:t> or data to be backed up, moved or assigned metadata</a:t>
            </a:r>
          </a:p>
          <a:p>
            <a:r>
              <a:rPr lang="en-US" sz="1800" b="1" dirty="0">
                <a:solidFill>
                  <a:srgbClr val="006BB5"/>
                </a:solidFill>
              </a:rPr>
              <a:t>Particles</a:t>
            </a:r>
            <a:r>
              <a:rPr lang="en-US" sz="1800" b="1" dirty="0"/>
              <a:t>/</a:t>
            </a:r>
            <a:r>
              <a:rPr lang="en-US" sz="1800" b="1" dirty="0">
                <a:solidFill>
                  <a:srgbClr val="006BB5"/>
                </a:solidFill>
              </a:rPr>
              <a:t>cells</a:t>
            </a:r>
            <a:r>
              <a:rPr lang="en-US" sz="1800" b="1" dirty="0"/>
              <a:t>/</a:t>
            </a:r>
            <a:r>
              <a:rPr lang="en-US" sz="1800" b="1" dirty="0">
                <a:solidFill>
                  <a:srgbClr val="006BB5"/>
                </a:solidFill>
              </a:rPr>
              <a:t>mesh</a:t>
            </a:r>
            <a:r>
              <a:rPr lang="en-US" sz="1800" b="1" dirty="0"/>
              <a:t> </a:t>
            </a:r>
            <a:r>
              <a:rPr lang="en-US" sz="1800" b="1" dirty="0">
                <a:solidFill>
                  <a:srgbClr val="006BB5"/>
                </a:solidFill>
              </a:rPr>
              <a:t>points</a:t>
            </a:r>
            <a:r>
              <a:rPr lang="en-US" sz="1800" b="1" dirty="0"/>
              <a:t> </a:t>
            </a:r>
            <a:r>
              <a:rPr lang="en-US" sz="1800" b="1" dirty="0">
                <a:solidFill>
                  <a:srgbClr val="C00000"/>
                </a:solidFill>
              </a:rPr>
              <a:t>as in parallel simulations</a:t>
            </a:r>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srgbClr val="000000"/>
                </a:solidFill>
              </a:rPr>
              <a:pPr/>
              <a:t>10</a:t>
            </a:fld>
            <a:endParaRPr lang="en-US" dirty="0">
              <a:solidFill>
                <a:srgbClr val="000000"/>
              </a:solidFill>
            </a:endParaRPr>
          </a:p>
        </p:txBody>
      </p:sp>
      <p:sp>
        <p:nvSpPr>
          <p:cNvPr id="5" name="Date Placeholder 4"/>
          <p:cNvSpPr>
            <a:spLocks noGrp="1"/>
          </p:cNvSpPr>
          <p:nvPr>
            <p:ph type="dt" sz="half" idx="2"/>
          </p:nvPr>
        </p:nvSpPr>
        <p:spPr>
          <a:xfrm>
            <a:off x="5861957" y="6176420"/>
            <a:ext cx="2133600" cy="365125"/>
          </a:xfrm>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428817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r>
              <a:rPr lang="en-US" b="1" dirty="0"/>
              <a:t>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11</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351957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r>
              <a:rPr lang="en-US" b="1" dirty="0"/>
              <a:t>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12</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4932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5"/>
            <a:ext cx="9144000" cy="700877"/>
          </a:xfrm>
        </p:spPr>
        <p:txBody>
          <a:bodyPr>
            <a:normAutofit/>
          </a:bodyPr>
          <a:lstStyle/>
          <a:p>
            <a:r>
              <a:rPr lang="en-US" b="1" dirty="0"/>
              <a:t>Local and Global Machine Learning</a:t>
            </a:r>
          </a:p>
        </p:txBody>
      </p:sp>
      <p:sp>
        <p:nvSpPr>
          <p:cNvPr id="3" name="Content Placeholder 2"/>
          <p:cNvSpPr>
            <a:spLocks noGrp="1"/>
          </p:cNvSpPr>
          <p:nvPr>
            <p:ph idx="1"/>
          </p:nvPr>
        </p:nvSpPr>
        <p:spPr>
          <a:xfrm>
            <a:off x="0" y="716778"/>
            <a:ext cx="9144000" cy="5396219"/>
          </a:xfrm>
        </p:spPr>
        <p:txBody>
          <a:bodyPr>
            <a:normAutofit lnSpcReduction="10000"/>
          </a:bodyPr>
          <a:lstStyle/>
          <a:p>
            <a:r>
              <a:rPr lang="en-US" b="1" dirty="0"/>
              <a:t>Many applications </a:t>
            </a:r>
            <a:r>
              <a:rPr lang="en-US" dirty="0"/>
              <a:t>use </a:t>
            </a:r>
            <a:r>
              <a:rPr lang="en-US" b="1" dirty="0"/>
              <a:t>LML or Local machine Learning </a:t>
            </a:r>
            <a:r>
              <a:rPr lang="en-US" dirty="0"/>
              <a:t>where machine learning (often from R) is run separately on every data item such as on every image </a:t>
            </a:r>
          </a:p>
          <a:p>
            <a:r>
              <a:rPr lang="en-US" b="1" dirty="0"/>
              <a:t>But others </a:t>
            </a:r>
            <a:r>
              <a:rPr lang="en-US" dirty="0"/>
              <a:t>are</a:t>
            </a:r>
            <a:r>
              <a:rPr lang="en-US" b="1" dirty="0"/>
              <a:t> GML </a:t>
            </a:r>
            <a:r>
              <a:rPr lang="en-US" dirty="0"/>
              <a:t>Global Machine Learning where  machine learning is a single algorithm run over all data items (over all nodes in computer)</a:t>
            </a:r>
          </a:p>
          <a:p>
            <a:pPr lvl="1"/>
            <a:r>
              <a:rPr lang="en-US" b="1" dirty="0"/>
              <a:t>maximum likelihood or </a:t>
            </a:r>
            <a:r>
              <a:rPr lang="en-US" b="1" dirty="0">
                <a:sym typeface="Symbol" panose="05050102010706020507" pitchFamily="18" charset="2"/>
              </a:rPr>
              <a:t></a:t>
            </a:r>
            <a:r>
              <a:rPr lang="en-US" b="1" baseline="30000" dirty="0">
                <a:sym typeface="Symbol" panose="05050102010706020507" pitchFamily="18" charset="2"/>
              </a:rPr>
              <a:t>2</a:t>
            </a:r>
            <a:r>
              <a:rPr lang="en-US" b="1" dirty="0">
                <a:sym typeface="Symbol" panose="05050102010706020507" pitchFamily="18" charset="2"/>
              </a:rPr>
              <a:t> </a:t>
            </a:r>
            <a:r>
              <a:rPr lang="en-US" dirty="0">
                <a:sym typeface="Symbol" panose="05050102010706020507" pitchFamily="18" charset="2"/>
              </a:rPr>
              <a:t>with a sum over the N data items – documents, sequences, items to be sold, images etc. and often links (point-pairs). </a:t>
            </a:r>
          </a:p>
          <a:p>
            <a:pPr lvl="1"/>
            <a:r>
              <a:rPr lang="en-US" b="1" dirty="0">
                <a:sym typeface="Symbol" panose="05050102010706020507" pitchFamily="18" charset="2"/>
              </a:rPr>
              <a:t>Graph analytics </a:t>
            </a:r>
            <a:r>
              <a:rPr lang="en-US" dirty="0">
                <a:sym typeface="Symbol" panose="05050102010706020507" pitchFamily="18" charset="2"/>
              </a:rPr>
              <a:t>is typically GML</a:t>
            </a:r>
          </a:p>
          <a:p>
            <a:r>
              <a:rPr lang="en-US" dirty="0">
                <a:sym typeface="Symbol" panose="05050102010706020507" pitchFamily="18" charset="2"/>
              </a:rPr>
              <a:t>Covering </a:t>
            </a:r>
            <a:r>
              <a:rPr lang="en-US" b="1" dirty="0">
                <a:sym typeface="Symbol" panose="05050102010706020507" pitchFamily="18" charset="2"/>
              </a:rPr>
              <a:t>clustering</a:t>
            </a:r>
            <a:r>
              <a:rPr lang="en-US" dirty="0">
                <a:sym typeface="Symbol" panose="05050102010706020507" pitchFamily="18" charset="2"/>
              </a:rPr>
              <a:t>/community detection, mixture models, topic determination, Multidimensional scaling, (</a:t>
            </a:r>
            <a:r>
              <a:rPr lang="en-US" b="1" dirty="0">
                <a:sym typeface="Symbol" panose="05050102010706020507" pitchFamily="18" charset="2"/>
              </a:rPr>
              <a:t>Deep</a:t>
            </a:r>
            <a:r>
              <a:rPr lang="en-US" dirty="0">
                <a:sym typeface="Symbol" panose="05050102010706020507" pitchFamily="18" charset="2"/>
              </a:rPr>
              <a:t>) </a:t>
            </a:r>
            <a:r>
              <a:rPr lang="en-US" b="1" dirty="0">
                <a:sym typeface="Symbol" panose="05050102010706020507" pitchFamily="18" charset="2"/>
              </a:rPr>
              <a:t>Learning Networks</a:t>
            </a:r>
          </a:p>
          <a:p>
            <a:r>
              <a:rPr lang="en-US" b="1" dirty="0">
                <a:sym typeface="Symbol" panose="05050102010706020507" pitchFamily="18" charset="2"/>
              </a:rPr>
              <a:t>PageRank</a:t>
            </a:r>
            <a:r>
              <a:rPr lang="en-US" dirty="0">
                <a:sym typeface="Symbol" panose="05050102010706020507" pitchFamily="18" charset="2"/>
              </a:rPr>
              <a:t> is “just” parallel linear algebra</a:t>
            </a:r>
          </a:p>
          <a:p>
            <a:r>
              <a:rPr lang="en-US" dirty="0">
                <a:sym typeface="Symbol" panose="05050102010706020507" pitchFamily="18" charset="2"/>
              </a:rPr>
              <a:t>Note many </a:t>
            </a:r>
            <a:r>
              <a:rPr lang="en-US" b="1" dirty="0">
                <a:sym typeface="Symbol" panose="05050102010706020507" pitchFamily="18" charset="2"/>
              </a:rPr>
              <a:t>Mahout</a:t>
            </a:r>
            <a:r>
              <a:rPr lang="en-US" dirty="0">
                <a:sym typeface="Symbol" panose="05050102010706020507" pitchFamily="18" charset="2"/>
              </a:rPr>
              <a:t> algorithms are sequential – partly as MapReduce limited; partly because parallelism unclear</a:t>
            </a:r>
          </a:p>
          <a:p>
            <a:pPr lvl="1"/>
            <a:r>
              <a:rPr lang="en-US" b="1" dirty="0" err="1">
                <a:sym typeface="Symbol" panose="05050102010706020507" pitchFamily="18" charset="2"/>
              </a:rPr>
              <a:t>MLLib</a:t>
            </a:r>
            <a:r>
              <a:rPr lang="en-US" b="1" dirty="0">
                <a:sym typeface="Symbol" panose="05050102010706020507" pitchFamily="18" charset="2"/>
              </a:rPr>
              <a:t> </a:t>
            </a:r>
            <a:r>
              <a:rPr lang="en-US" dirty="0">
                <a:sym typeface="Symbol" panose="05050102010706020507" pitchFamily="18" charset="2"/>
              </a:rPr>
              <a:t>(Spark based) better</a:t>
            </a:r>
          </a:p>
          <a:p>
            <a:r>
              <a:rPr lang="en-US" b="1" dirty="0">
                <a:sym typeface="Symbol" panose="05050102010706020507" pitchFamily="18" charset="2"/>
              </a:rPr>
              <a:t>SVM</a:t>
            </a:r>
            <a:r>
              <a:rPr lang="en-US" dirty="0">
                <a:sym typeface="Symbol" panose="05050102010706020507" pitchFamily="18" charset="2"/>
              </a:rPr>
              <a:t> and </a:t>
            </a:r>
            <a:r>
              <a:rPr lang="en-US" b="1" dirty="0">
                <a:sym typeface="Symbol" panose="05050102010706020507" pitchFamily="18" charset="2"/>
              </a:rPr>
              <a:t>Hidden Markov Models </a:t>
            </a:r>
            <a:r>
              <a:rPr lang="en-US" dirty="0">
                <a:sym typeface="Symbol" panose="05050102010706020507" pitchFamily="18" charset="2"/>
              </a:rPr>
              <a:t>do not use large scale parallelization in practice?</a:t>
            </a:r>
            <a:endParaRPr lang="en-US" b="1" dirty="0">
              <a:sym typeface="Symbol" panose="05050102010706020507" pitchFamily="18" charset="2"/>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t>13</a:t>
            </a:fld>
            <a:endParaRPr lang="en-US" dirty="0"/>
          </a:p>
        </p:txBody>
      </p:sp>
      <p:sp>
        <p:nvSpPr>
          <p:cNvPr id="4" name="Date Placeholder 3"/>
          <p:cNvSpPr>
            <a:spLocks noGrp="1"/>
          </p:cNvSpPr>
          <p:nvPr>
            <p:ph type="dt" sz="half" idx="2"/>
          </p:nvPr>
        </p:nvSpPr>
        <p:spPr/>
        <p:txBody>
          <a:bodyPr/>
          <a:lstStyle/>
          <a:p>
            <a:r>
              <a:rPr lang="en-US"/>
              <a:t>02/16/2016</a:t>
            </a:r>
            <a:endParaRPr lang="en-US" dirty="0"/>
          </a:p>
        </p:txBody>
      </p:sp>
    </p:spTree>
    <p:extLst>
      <p:ext uri="{BB962C8B-B14F-4D97-AF65-F5344CB8AC3E}">
        <p14:creationId xmlns:p14="http://schemas.microsoft.com/office/powerpoint/2010/main" val="342745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30"/>
            <a:ext cx="8229600" cy="709001"/>
          </a:xfrm>
        </p:spPr>
        <p:txBody>
          <a:bodyPr>
            <a:normAutofit/>
          </a:bodyPr>
          <a:lstStyle/>
          <a:p>
            <a:r>
              <a:rPr lang="en-US" b="1" dirty="0"/>
              <a:t>13 Image-based Use Cases</a:t>
            </a:r>
          </a:p>
        </p:txBody>
      </p:sp>
      <p:sp>
        <p:nvSpPr>
          <p:cNvPr id="3" name="Content Placeholder 2"/>
          <p:cNvSpPr>
            <a:spLocks noGrp="1"/>
          </p:cNvSpPr>
          <p:nvPr>
            <p:ph idx="1"/>
          </p:nvPr>
        </p:nvSpPr>
        <p:spPr>
          <a:xfrm>
            <a:off x="0" y="710504"/>
            <a:ext cx="9081477" cy="5249008"/>
          </a:xfrm>
        </p:spPr>
        <p:txBody>
          <a:bodyPr>
            <a:normAutofit fontScale="85000" lnSpcReduction="20000"/>
          </a:bodyPr>
          <a:lstStyle/>
          <a:p>
            <a:r>
              <a:rPr lang="en-US" sz="2400" b="1" dirty="0"/>
              <a:t>13-15 Military Sensor Data Analysis/ Intelligence </a:t>
            </a:r>
            <a:r>
              <a:rPr lang="en-US" sz="2400" b="1" dirty="0">
                <a:solidFill>
                  <a:srgbClr val="C00000"/>
                </a:solidFill>
              </a:rPr>
              <a:t>PP, LML, GIS, MR</a:t>
            </a:r>
          </a:p>
          <a:p>
            <a:r>
              <a:rPr lang="en-US" sz="2400" b="1" dirty="0"/>
              <a:t>7:Pathology Imaging/ Digital Pathology: </a:t>
            </a:r>
            <a:r>
              <a:rPr lang="en-US" sz="2400" b="1" dirty="0">
                <a:solidFill>
                  <a:srgbClr val="C00000"/>
                </a:solidFill>
              </a:rPr>
              <a:t>PP, LML, MR </a:t>
            </a:r>
            <a:r>
              <a:rPr lang="en-US" sz="2400" dirty="0"/>
              <a:t>for search becoming terabyte 3D images, Global Classification</a:t>
            </a:r>
          </a:p>
          <a:p>
            <a:r>
              <a:rPr lang="en-US" sz="2400" b="1" dirty="0"/>
              <a:t>18&amp;35: Computational </a:t>
            </a:r>
            <a:r>
              <a:rPr lang="en-US" sz="2400" b="1" dirty="0" err="1"/>
              <a:t>Bioimaging</a:t>
            </a:r>
            <a:r>
              <a:rPr lang="en-US" sz="2400" b="1" dirty="0"/>
              <a:t> (Light Sources): </a:t>
            </a:r>
            <a:r>
              <a:rPr lang="en-US" sz="2400" b="1" dirty="0">
                <a:solidFill>
                  <a:srgbClr val="C00000"/>
                </a:solidFill>
              </a:rPr>
              <a:t>PP, LML </a:t>
            </a:r>
            <a:r>
              <a:rPr lang="en-US" sz="2400" dirty="0"/>
              <a:t>Also materials</a:t>
            </a:r>
          </a:p>
          <a:p>
            <a:r>
              <a:rPr lang="en-US" sz="2400" b="1" dirty="0"/>
              <a:t>26: Large-scale Deep Learning: </a:t>
            </a:r>
            <a:r>
              <a:rPr lang="en-US" sz="2400" b="1" dirty="0">
                <a:solidFill>
                  <a:srgbClr val="C00000"/>
                </a:solidFill>
              </a:rPr>
              <a:t>GML </a:t>
            </a:r>
            <a:r>
              <a:rPr lang="en-US" sz="2400" dirty="0"/>
              <a:t>Stanford ran 10 million images and 11 billion parameters on a 64 GPU HPC; vision (drive car), speech, and Natural Language Processing </a:t>
            </a:r>
          </a:p>
          <a:p>
            <a:r>
              <a:rPr lang="en-US" sz="2400" b="1" dirty="0"/>
              <a:t>27: Organizing large-scale, unstructured collections of photos: </a:t>
            </a:r>
            <a:r>
              <a:rPr lang="en-US" sz="2400" b="1" dirty="0">
                <a:solidFill>
                  <a:srgbClr val="C00000"/>
                </a:solidFill>
              </a:rPr>
              <a:t>GML</a:t>
            </a:r>
            <a:r>
              <a:rPr lang="en-US" sz="2400" b="1" dirty="0"/>
              <a:t> </a:t>
            </a:r>
            <a:r>
              <a:rPr lang="en-US" sz="2400" dirty="0"/>
              <a:t>Fit position and camera direction to assemble 3D photo ensemble </a:t>
            </a:r>
          </a:p>
          <a:p>
            <a:r>
              <a:rPr lang="en-US" sz="2400" b="1" dirty="0"/>
              <a:t>36: Catalina Real-Time Transient Synoptic Sky Survey (CRTS): </a:t>
            </a:r>
            <a:r>
              <a:rPr lang="en-US" sz="2400" b="1" dirty="0">
                <a:solidFill>
                  <a:srgbClr val="C00000"/>
                </a:solidFill>
              </a:rPr>
              <a:t>PP, LML</a:t>
            </a:r>
            <a:r>
              <a:rPr lang="en-US" sz="2400" b="1" dirty="0"/>
              <a:t> </a:t>
            </a:r>
            <a:r>
              <a:rPr lang="en-US" sz="2400" dirty="0"/>
              <a:t>followed by classification of events (</a:t>
            </a:r>
            <a:r>
              <a:rPr lang="en-US" sz="2400" b="1" dirty="0">
                <a:solidFill>
                  <a:srgbClr val="C00000"/>
                </a:solidFill>
              </a:rPr>
              <a:t>GML</a:t>
            </a:r>
            <a:r>
              <a:rPr lang="en-US" sz="2400" dirty="0"/>
              <a:t>)</a:t>
            </a:r>
          </a:p>
          <a:p>
            <a:r>
              <a:rPr lang="en-US" sz="2400" b="1" dirty="0"/>
              <a:t>43: Radar Data Analysis for </a:t>
            </a:r>
            <a:r>
              <a:rPr lang="en-US" sz="2400" b="1" dirty="0" err="1"/>
              <a:t>CReSIS</a:t>
            </a:r>
            <a:r>
              <a:rPr lang="en-US" sz="2400" b="1" dirty="0"/>
              <a:t> Remote Sensing of Ice Sheets</a:t>
            </a:r>
            <a:r>
              <a:rPr lang="en-US" sz="2400" b="1" dirty="0">
                <a:solidFill>
                  <a:srgbClr val="C00000"/>
                </a:solidFill>
              </a:rPr>
              <a:t>: PP, LML </a:t>
            </a:r>
            <a:r>
              <a:rPr lang="en-US" sz="2400" dirty="0"/>
              <a:t>to identify glacier beds; </a:t>
            </a:r>
            <a:r>
              <a:rPr lang="en-US" sz="2400" b="1" dirty="0">
                <a:solidFill>
                  <a:srgbClr val="C00000"/>
                </a:solidFill>
              </a:rPr>
              <a:t>GML</a:t>
            </a:r>
            <a:r>
              <a:rPr lang="en-US" sz="2400" b="1" dirty="0">
                <a:solidFill>
                  <a:srgbClr val="0070C0"/>
                </a:solidFill>
              </a:rPr>
              <a:t> </a:t>
            </a:r>
            <a:r>
              <a:rPr lang="en-US" sz="2400" dirty="0"/>
              <a:t>for full ice-sheet</a:t>
            </a:r>
          </a:p>
          <a:p>
            <a:r>
              <a:rPr lang="en-US" sz="2400" b="1" dirty="0"/>
              <a:t>44: UAVSAR Data Processing, Data Product Delivery, and Data Services</a:t>
            </a:r>
            <a:r>
              <a:rPr lang="en-US" sz="2400" dirty="0"/>
              <a:t>: </a:t>
            </a:r>
            <a:r>
              <a:rPr lang="en-US" sz="2400" b="1" dirty="0">
                <a:solidFill>
                  <a:srgbClr val="C00000"/>
                </a:solidFill>
              </a:rPr>
              <a:t>PP</a:t>
            </a:r>
            <a:r>
              <a:rPr lang="en-US" sz="2400" dirty="0"/>
              <a:t> to find slippage from radar images</a:t>
            </a:r>
          </a:p>
          <a:p>
            <a:r>
              <a:rPr lang="en-US" sz="2400" b="1" dirty="0"/>
              <a:t>45, 46: Analysis of Simulation visualizations: </a:t>
            </a:r>
            <a:r>
              <a:rPr lang="en-US" sz="2400" b="1" dirty="0">
                <a:solidFill>
                  <a:srgbClr val="C00000"/>
                </a:solidFill>
              </a:rPr>
              <a:t>PP LML ?GML</a:t>
            </a:r>
            <a:r>
              <a:rPr lang="en-US" sz="2400" dirty="0">
                <a:solidFill>
                  <a:srgbClr val="C00000"/>
                </a:solidFill>
              </a:rPr>
              <a:t> </a:t>
            </a:r>
            <a:r>
              <a:rPr lang="en-US" sz="2400" dirty="0"/>
              <a:t>find paths, classify orbits, classify patterns that signal earthquakes, instabilities, climate, turbulence</a:t>
            </a:r>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43469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1891"/>
          </a:xfrm>
        </p:spPr>
        <p:txBody>
          <a:bodyPr>
            <a:normAutofit/>
          </a:bodyPr>
          <a:lstStyle/>
          <a:p>
            <a:r>
              <a:rPr lang="en-US" b="1" dirty="0"/>
              <a:t>Internet of Things and Streaming Apps</a:t>
            </a:r>
          </a:p>
        </p:txBody>
      </p:sp>
      <p:sp>
        <p:nvSpPr>
          <p:cNvPr id="3" name="Content Placeholder 2"/>
          <p:cNvSpPr>
            <a:spLocks noGrp="1"/>
          </p:cNvSpPr>
          <p:nvPr>
            <p:ph idx="1"/>
          </p:nvPr>
        </p:nvSpPr>
        <p:spPr>
          <a:xfrm>
            <a:off x="33779" y="571620"/>
            <a:ext cx="9110221" cy="6286380"/>
          </a:xfrm>
        </p:spPr>
        <p:txBody>
          <a:bodyPr>
            <a:normAutofit/>
          </a:bodyPr>
          <a:lstStyle/>
          <a:p>
            <a:r>
              <a:rPr lang="en-US" dirty="0"/>
              <a:t>It is projected that there will be </a:t>
            </a:r>
            <a:r>
              <a:rPr lang="en-US" b="1" dirty="0"/>
              <a:t>24 (Mobile Industry Group)  to 50 (Cisco) billion devices</a:t>
            </a:r>
            <a:r>
              <a:rPr lang="en-US" b="1" dirty="0">
                <a:solidFill>
                  <a:srgbClr val="00B0F0"/>
                </a:solidFill>
              </a:rPr>
              <a:t> </a:t>
            </a:r>
            <a:r>
              <a:rPr lang="en-US" dirty="0"/>
              <a:t>on the Internet by 2020. </a:t>
            </a:r>
          </a:p>
          <a:p>
            <a:r>
              <a:rPr lang="en-US" dirty="0"/>
              <a:t>The</a:t>
            </a:r>
            <a:r>
              <a:rPr lang="en-US" b="1" dirty="0"/>
              <a:t> cloud </a:t>
            </a:r>
            <a:r>
              <a:rPr lang="en-US" dirty="0"/>
              <a:t>natural controller of and </a:t>
            </a:r>
            <a:r>
              <a:rPr lang="en-US" b="1" dirty="0"/>
              <a:t>resource provider for the Internet of Things. </a:t>
            </a:r>
          </a:p>
          <a:p>
            <a:r>
              <a:rPr lang="en-US" dirty="0"/>
              <a:t>Smart phones/watches, Wearable devices (Smart People), “Intelligent River” “Smart Homes and Grid” and “Ubiquitous Cities”, Robotics.</a:t>
            </a:r>
          </a:p>
          <a:p>
            <a:r>
              <a:rPr lang="en-US" dirty="0"/>
              <a:t>Majority of use cases are streaming – experimental science gathers data in a stream – sometimes batched as in a field trip. Below is sample</a:t>
            </a:r>
          </a:p>
          <a:p>
            <a:r>
              <a:rPr lang="en-US" b="1" dirty="0"/>
              <a:t>10: Cargo Shipping Tracking </a:t>
            </a:r>
            <a:r>
              <a:rPr lang="en-US" dirty="0"/>
              <a:t>as in UPS, </a:t>
            </a:r>
            <a:r>
              <a:rPr lang="en-US" dirty="0" err="1"/>
              <a:t>Fedex</a:t>
            </a:r>
            <a:r>
              <a:rPr lang="en-US" dirty="0"/>
              <a:t> </a:t>
            </a:r>
            <a:r>
              <a:rPr lang="en-US" b="1" dirty="0">
                <a:solidFill>
                  <a:srgbClr val="C00000"/>
                </a:solidFill>
              </a:rPr>
              <a:t>PP GIS LML</a:t>
            </a:r>
          </a:p>
          <a:p>
            <a:r>
              <a:rPr lang="en-US" b="1" dirty="0"/>
              <a:t>13: Large Scale Geospatial Analysis and Visualization </a:t>
            </a:r>
            <a:r>
              <a:rPr lang="en-US" b="1" dirty="0">
                <a:solidFill>
                  <a:srgbClr val="C00000"/>
                </a:solidFill>
              </a:rPr>
              <a:t>PP GIS LML</a:t>
            </a:r>
          </a:p>
          <a:p>
            <a:r>
              <a:rPr lang="en-US" b="1" dirty="0"/>
              <a:t>28: </a:t>
            </a:r>
            <a:r>
              <a:rPr lang="en-US" b="1" dirty="0" err="1"/>
              <a:t>Truthy</a:t>
            </a:r>
            <a:r>
              <a:rPr lang="en-US" b="1" dirty="0"/>
              <a:t>: Information diffusion research from Twitter Data </a:t>
            </a:r>
            <a:r>
              <a:rPr lang="en-US" b="1" dirty="0">
                <a:solidFill>
                  <a:srgbClr val="C00000"/>
                </a:solidFill>
              </a:rPr>
              <a:t>PP MR</a:t>
            </a:r>
            <a:r>
              <a:rPr lang="en-US" b="1" dirty="0">
                <a:solidFill>
                  <a:srgbClr val="0070C0"/>
                </a:solidFill>
              </a:rPr>
              <a:t> </a:t>
            </a:r>
            <a:r>
              <a:rPr lang="en-US" dirty="0"/>
              <a:t>for Search, </a:t>
            </a:r>
            <a:r>
              <a:rPr lang="en-US" b="1" dirty="0">
                <a:solidFill>
                  <a:srgbClr val="C00000"/>
                </a:solidFill>
              </a:rPr>
              <a:t>GML</a:t>
            </a:r>
            <a:r>
              <a:rPr lang="en-US" dirty="0"/>
              <a:t> for community determination</a:t>
            </a:r>
          </a:p>
          <a:p>
            <a:r>
              <a:rPr lang="en-US" b="1" dirty="0"/>
              <a:t>39: Particle Physics: Analysis of LHC Large Hadron Collider Data: Discovery of Higgs particle </a:t>
            </a:r>
            <a:r>
              <a:rPr lang="en-US" b="1" dirty="0">
                <a:solidFill>
                  <a:srgbClr val="C00000"/>
                </a:solidFill>
              </a:rPr>
              <a:t>PP </a:t>
            </a:r>
            <a:r>
              <a:rPr lang="en-US" dirty="0"/>
              <a:t>for event Processing, Global statistics</a:t>
            </a:r>
          </a:p>
          <a:p>
            <a:r>
              <a:rPr lang="en-US" b="1" dirty="0"/>
              <a:t>50: DOE-BER </a:t>
            </a:r>
            <a:r>
              <a:rPr lang="en-US" b="1" dirty="0" err="1"/>
              <a:t>AmeriFlux</a:t>
            </a:r>
            <a:r>
              <a:rPr lang="en-US" b="1" dirty="0"/>
              <a:t> and FLUXNET Networks </a:t>
            </a:r>
            <a:r>
              <a:rPr lang="en-US" b="1" dirty="0">
                <a:solidFill>
                  <a:srgbClr val="C00000"/>
                </a:solidFill>
              </a:rPr>
              <a:t>PP GIS LML</a:t>
            </a:r>
          </a:p>
          <a:p>
            <a:r>
              <a:rPr lang="en-US" b="1" dirty="0"/>
              <a:t>51: Consumption forecasting in Smart Grids </a:t>
            </a:r>
            <a:r>
              <a:rPr lang="en-US" b="1" dirty="0">
                <a:solidFill>
                  <a:srgbClr val="C00000"/>
                </a:solidFill>
              </a:rPr>
              <a:t>PP GIS LML</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
        <p:nvSpPr>
          <p:cNvPr id="5" name="Date Placeholder 4"/>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97998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grpSp>
        <p:nvGrpSpPr>
          <p:cNvPr id="9" name="Group 8"/>
          <p:cNvGrpSpPr/>
          <p:nvPr/>
        </p:nvGrpSpPr>
        <p:grpSpPr>
          <a:xfrm>
            <a:off x="0" y="8680"/>
            <a:ext cx="9205033" cy="6849320"/>
            <a:chOff x="0" y="8680"/>
            <a:chExt cx="9205033" cy="6849320"/>
          </a:xfrm>
        </p:grpSpPr>
        <p:pic>
          <p:nvPicPr>
            <p:cNvPr id="2" name="Picture 1"/>
            <p:cNvPicPr>
              <a:picLocks noChangeAspect="1"/>
            </p:cNvPicPr>
            <p:nvPr/>
          </p:nvPicPr>
          <p:blipFill>
            <a:blip r:embed="rId3"/>
            <a:stretch>
              <a:fillRect/>
            </a:stretch>
          </p:blipFill>
          <p:spPr>
            <a:xfrm>
              <a:off x="0" y="8680"/>
              <a:ext cx="9144000" cy="6849320"/>
            </a:xfrm>
            <a:prstGeom prst="rect">
              <a:avLst/>
            </a:prstGeom>
          </p:spPr>
        </p:pic>
        <p:sp>
          <p:nvSpPr>
            <p:cNvPr id="5" name="Oval 4"/>
            <p:cNvSpPr/>
            <p:nvPr/>
          </p:nvSpPr>
          <p:spPr bwMode="auto">
            <a:xfrm>
              <a:off x="8343900" y="2068830"/>
              <a:ext cx="731520" cy="7315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6" name="TextBox 5"/>
            <p:cNvSpPr txBox="1"/>
            <p:nvPr/>
          </p:nvSpPr>
          <p:spPr>
            <a:xfrm>
              <a:off x="8450614" y="1564124"/>
              <a:ext cx="530915" cy="369332"/>
            </a:xfrm>
            <a:prstGeom prst="rect">
              <a:avLst/>
            </a:prstGeom>
            <a:noFill/>
          </p:spPr>
          <p:txBody>
            <a:bodyPr wrap="none" rtlCol="0">
              <a:spAutoFit/>
            </a:bodyPr>
            <a:lstStyle/>
            <a:p>
              <a:r>
                <a:rPr lang="en-US" b="1" dirty="0" err="1">
                  <a:solidFill>
                    <a:srgbClr val="C00000"/>
                  </a:solidFill>
                </a:rPr>
                <a:t>IoT</a:t>
              </a:r>
              <a:endParaRPr lang="en-US" b="1" dirty="0">
                <a:solidFill>
                  <a:srgbClr val="C00000"/>
                </a:solidFill>
              </a:endParaRPr>
            </a:p>
          </p:txBody>
        </p:sp>
        <p:sp>
          <p:nvSpPr>
            <p:cNvPr id="7" name="TextBox 6"/>
            <p:cNvSpPr txBox="1"/>
            <p:nvPr/>
          </p:nvSpPr>
          <p:spPr>
            <a:xfrm>
              <a:off x="8343900" y="2843337"/>
              <a:ext cx="861133" cy="584775"/>
            </a:xfrm>
            <a:prstGeom prst="rect">
              <a:avLst/>
            </a:prstGeom>
            <a:noFill/>
          </p:spPr>
          <p:txBody>
            <a:bodyPr wrap="none" rtlCol="0">
              <a:spAutoFit/>
            </a:bodyPr>
            <a:lstStyle/>
            <a:p>
              <a:r>
                <a:rPr lang="en-US" b="1" dirty="0">
                  <a:solidFill>
                    <a:srgbClr val="C00000"/>
                  </a:solidFill>
                </a:rPr>
                <a:t>100B</a:t>
              </a:r>
            </a:p>
            <a:p>
              <a:r>
                <a:rPr lang="en-US" sz="1400" b="1" dirty="0">
                  <a:solidFill>
                    <a:srgbClr val="C00000"/>
                  </a:solidFill>
                </a:rPr>
                <a:t>Devices</a:t>
              </a:r>
            </a:p>
          </p:txBody>
        </p:sp>
        <p:sp>
          <p:nvSpPr>
            <p:cNvPr id="8" name="TextBox 7"/>
            <p:cNvSpPr txBox="1"/>
            <p:nvPr/>
          </p:nvSpPr>
          <p:spPr>
            <a:xfrm>
              <a:off x="8342237" y="5860906"/>
              <a:ext cx="832279" cy="369332"/>
            </a:xfrm>
            <a:prstGeom prst="rect">
              <a:avLst/>
            </a:prstGeom>
            <a:noFill/>
          </p:spPr>
          <p:txBody>
            <a:bodyPr wrap="none" rtlCol="0">
              <a:spAutoFit/>
            </a:bodyPr>
            <a:lstStyle/>
            <a:p>
              <a:r>
                <a:rPr lang="en-US" b="1" dirty="0">
                  <a:solidFill>
                    <a:srgbClr val="C00000"/>
                  </a:solidFill>
                </a:rPr>
                <a:t>~2025</a:t>
              </a:r>
            </a:p>
          </p:txBody>
        </p:sp>
      </p:grpSp>
    </p:spTree>
    <p:custDataLst>
      <p:custData r:id="rId1"/>
    </p:custDataLst>
    <p:extLst>
      <p:ext uri="{BB962C8B-B14F-4D97-AF65-F5344CB8AC3E}">
        <p14:creationId xmlns:p14="http://schemas.microsoft.com/office/powerpoint/2010/main" val="88659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Big Data and Big Simulations Patterns – the Convergence Diamonds</a:t>
            </a:r>
          </a:p>
        </p:txBody>
      </p:sp>
      <p:sp>
        <p:nvSpPr>
          <p:cNvPr id="2" name="Date Placeholder 1"/>
          <p:cNvSpPr>
            <a:spLocks noGrp="1"/>
          </p:cNvSpPr>
          <p:nvPr>
            <p:ph type="dt" sz="half" idx="10"/>
          </p:nvPr>
        </p:nvSpPr>
        <p:spPr/>
        <p:txBody>
          <a:bodyPr/>
          <a:lstStyle/>
          <a:p>
            <a:r>
              <a:rPr lang="en-US"/>
              <a:t>02/16/2016</a:t>
            </a:r>
          </a:p>
        </p:txBody>
      </p:sp>
      <p:sp>
        <p:nvSpPr>
          <p:cNvPr id="3" name="Slide Number Placeholder 2"/>
          <p:cNvSpPr>
            <a:spLocks noGrp="1"/>
          </p:cNvSpPr>
          <p:nvPr>
            <p:ph type="sldNum" sz="quarter" idx="12"/>
          </p:nvPr>
        </p:nvSpPr>
        <p:spPr/>
        <p:txBody>
          <a:bodyPr/>
          <a:lstStyle/>
          <a:p>
            <a:fld id="{29CB78FB-1415-9B4D-996E-11F146E2B0ED}" type="slidenum">
              <a:rPr lang="en-US" smtClean="0"/>
              <a:t>17</a:t>
            </a:fld>
            <a:endParaRPr lang="en-US"/>
          </a:p>
        </p:txBody>
      </p:sp>
    </p:spTree>
    <p:extLst>
      <p:ext uri="{BB962C8B-B14F-4D97-AF65-F5344CB8AC3E}">
        <p14:creationId xmlns:p14="http://schemas.microsoft.com/office/powerpoint/2010/main" val="138600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3000" dirty="0"/>
              <a:t>Big Data - Big Simulation (Exascale) Convergence</a:t>
            </a:r>
          </a:p>
        </p:txBody>
      </p:sp>
      <p:sp>
        <p:nvSpPr>
          <p:cNvPr id="3" name="Content Placeholder 2"/>
          <p:cNvSpPr>
            <a:spLocks noGrp="1"/>
          </p:cNvSpPr>
          <p:nvPr>
            <p:ph idx="1"/>
          </p:nvPr>
        </p:nvSpPr>
        <p:spPr>
          <a:xfrm>
            <a:off x="76200" y="922790"/>
            <a:ext cx="9058275" cy="4620760"/>
          </a:xfrm>
        </p:spPr>
        <p:txBody>
          <a:bodyPr/>
          <a:lstStyle/>
          <a:p>
            <a:r>
              <a:rPr lang="en-US" sz="2400" dirty="0"/>
              <a:t>Lets distinguish </a:t>
            </a:r>
            <a:r>
              <a:rPr lang="en-US" sz="2400" b="1" dirty="0">
                <a:solidFill>
                  <a:srgbClr val="C00000"/>
                </a:solidFill>
              </a:rPr>
              <a:t>Data</a:t>
            </a:r>
            <a:r>
              <a:rPr lang="en-US" sz="2400" dirty="0">
                <a:solidFill>
                  <a:srgbClr val="FF0000"/>
                </a:solidFill>
              </a:rPr>
              <a:t> </a:t>
            </a:r>
            <a:r>
              <a:rPr lang="en-US" sz="2400" dirty="0"/>
              <a:t>and </a:t>
            </a:r>
            <a:r>
              <a:rPr lang="en-US" sz="2400" b="1" dirty="0">
                <a:solidFill>
                  <a:srgbClr val="C00000"/>
                </a:solidFill>
              </a:rPr>
              <a:t>Model</a:t>
            </a:r>
            <a:r>
              <a:rPr lang="en-US" sz="2400" dirty="0"/>
              <a:t> (e.g. machine learning analytics) in </a:t>
            </a:r>
            <a:r>
              <a:rPr lang="en-US" sz="2400" b="1" dirty="0">
                <a:solidFill>
                  <a:srgbClr val="C00000"/>
                </a:solidFill>
              </a:rPr>
              <a:t>Big data </a:t>
            </a:r>
            <a:r>
              <a:rPr lang="en-US" sz="2400" dirty="0"/>
              <a:t>problems</a:t>
            </a:r>
          </a:p>
          <a:p>
            <a:r>
              <a:rPr lang="en-US" sz="2400" dirty="0"/>
              <a:t>Then almost always Data is large but Model varies</a:t>
            </a:r>
          </a:p>
          <a:p>
            <a:pPr lvl="1"/>
            <a:r>
              <a:rPr lang="en-US" dirty="0"/>
              <a:t>e.g. </a:t>
            </a:r>
            <a:r>
              <a:rPr lang="en-US" b="1" dirty="0"/>
              <a:t>LDA</a:t>
            </a:r>
            <a:r>
              <a:rPr lang="en-US" dirty="0"/>
              <a:t> with many topics or </a:t>
            </a:r>
            <a:r>
              <a:rPr lang="en-US" b="1" dirty="0"/>
              <a:t>deep learning </a:t>
            </a:r>
            <a:r>
              <a:rPr lang="en-US" dirty="0"/>
              <a:t>has large model</a:t>
            </a:r>
          </a:p>
          <a:p>
            <a:pPr lvl="1"/>
            <a:r>
              <a:rPr lang="en-US" dirty="0"/>
              <a:t>Clustering or Dimension reduction can be quite small</a:t>
            </a:r>
          </a:p>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and </a:t>
            </a:r>
            <a:r>
              <a:rPr lang="en-US" sz="2400" b="1" dirty="0">
                <a:solidFill>
                  <a:srgbClr val="C00000"/>
                </a:solidFill>
              </a:rPr>
              <a:t>Model</a:t>
            </a:r>
          </a:p>
          <a:p>
            <a:pPr lvl="1"/>
            <a:r>
              <a:rPr lang="en-US" b="1" dirty="0">
                <a:solidFill>
                  <a:srgbClr val="C00000"/>
                </a:solidFill>
              </a:rPr>
              <a:t>Model</a:t>
            </a:r>
            <a:r>
              <a:rPr lang="en-US" dirty="0"/>
              <a:t> is solving particle dynamics or partial differential equations</a:t>
            </a:r>
          </a:p>
          <a:p>
            <a:pPr lvl="1"/>
            <a:r>
              <a:rPr lang="en-US" b="1" dirty="0">
                <a:solidFill>
                  <a:srgbClr val="C00000"/>
                </a:solidFill>
              </a:rPr>
              <a:t>Data</a:t>
            </a:r>
            <a:r>
              <a:rPr lang="en-US" dirty="0"/>
              <a:t> could be small when just boundary conditions or</a:t>
            </a:r>
          </a:p>
          <a:p>
            <a:pPr lvl="1"/>
            <a:r>
              <a:rPr lang="en-US" b="1" dirty="0">
                <a:solidFill>
                  <a:srgbClr val="C00000"/>
                </a:solidFill>
              </a:rPr>
              <a:t>Data</a:t>
            </a:r>
            <a:r>
              <a:rPr lang="en-US" dirty="0"/>
              <a:t> large with data assimilation (weather forecasting) or when data visualizations produced by simulation</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a:t>
            </a:r>
            <a:r>
              <a:rPr lang="en-US" sz="2400" dirty="0"/>
              <a:t> varies between iterations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213952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01125" cy="685800"/>
          </a:xfrm>
        </p:spPr>
        <p:txBody>
          <a:bodyPr/>
          <a:lstStyle/>
          <a:p>
            <a:pPr algn="ctr"/>
            <a:r>
              <a:rPr lang="en-US" sz="2400" dirty="0"/>
              <a:t>Classifying Big Data and Big Simulation Applications</a:t>
            </a:r>
          </a:p>
        </p:txBody>
      </p:sp>
      <p:sp>
        <p:nvSpPr>
          <p:cNvPr id="7" name="Content Placeholder 6"/>
          <p:cNvSpPr>
            <a:spLocks noGrp="1"/>
          </p:cNvSpPr>
          <p:nvPr>
            <p:ph idx="1"/>
          </p:nvPr>
        </p:nvSpPr>
        <p:spPr>
          <a:xfrm>
            <a:off x="0" y="468630"/>
            <a:ext cx="9001125" cy="4038600"/>
          </a:xfrm>
        </p:spPr>
        <p:txBody>
          <a:bodyPr/>
          <a:lstStyle/>
          <a:p>
            <a:pPr>
              <a:spcBef>
                <a:spcPts val="0"/>
              </a:spcBef>
            </a:pPr>
            <a:r>
              <a:rPr lang="en-US" dirty="0"/>
              <a:t>“Benchmarks” “kernels” “algorithm” “mini-apps” can serve multiple purposes</a:t>
            </a:r>
          </a:p>
          <a:p>
            <a:pPr>
              <a:spcBef>
                <a:spcPts val="0"/>
              </a:spcBef>
            </a:pPr>
            <a:r>
              <a:rPr lang="en-US" b="1" dirty="0">
                <a:solidFill>
                  <a:srgbClr val="C00000"/>
                </a:solidFill>
              </a:rPr>
              <a:t>Motivate hardware and software features</a:t>
            </a:r>
          </a:p>
          <a:p>
            <a:pPr lvl="1">
              <a:spcBef>
                <a:spcPts val="0"/>
              </a:spcBef>
            </a:pPr>
            <a:r>
              <a:rPr lang="en-US" dirty="0"/>
              <a:t>e.g. collaborative filtering algorithm has feature of parallelizes well with MapReduce and suggests using Hadoop on a cloud</a:t>
            </a:r>
          </a:p>
          <a:p>
            <a:pPr lvl="1">
              <a:spcBef>
                <a:spcPts val="0"/>
              </a:spcBef>
            </a:pPr>
            <a:r>
              <a:rPr lang="en-US" dirty="0"/>
              <a:t>e.g. deep learning on images dominated by matrix operations; needs CUDA&amp;MPI and suggests HPC cluster</a:t>
            </a:r>
          </a:p>
          <a:p>
            <a:pPr>
              <a:spcBef>
                <a:spcPts val="0"/>
              </a:spcBef>
            </a:pPr>
            <a:r>
              <a:rPr lang="en-US" dirty="0"/>
              <a:t>Benchmark sets can be designed to cover key features of systems in terms of features and sizes of “important” applications</a:t>
            </a:r>
          </a:p>
          <a:p>
            <a:pPr>
              <a:spcBef>
                <a:spcPts val="0"/>
              </a:spcBef>
            </a:pPr>
            <a:r>
              <a:rPr lang="en-US" dirty="0"/>
              <a:t>Take 51 uses cases </a:t>
            </a:r>
            <a:r>
              <a:rPr lang="en-US" dirty="0">
                <a:sym typeface="Wingdings" panose="05000000000000000000" pitchFamily="2" charset="2"/>
              </a:rPr>
              <a:t> derive specific features; each use case has multiple features</a:t>
            </a:r>
          </a:p>
          <a:p>
            <a:pPr>
              <a:spcBef>
                <a:spcPts val="0"/>
              </a:spcBef>
            </a:pPr>
            <a:r>
              <a:rPr lang="en-US" dirty="0"/>
              <a:t>Generalize and systematize with features termed “facets”</a:t>
            </a:r>
          </a:p>
          <a:p>
            <a:pPr>
              <a:spcBef>
                <a:spcPts val="0"/>
              </a:spcBef>
            </a:pPr>
            <a:r>
              <a:rPr lang="en-US" b="1" dirty="0">
                <a:solidFill>
                  <a:srgbClr val="C00000"/>
                </a:solidFill>
              </a:rPr>
              <a:t>50 Facets (Big Data) or 64 Facets (Big Simulation and Data) </a:t>
            </a:r>
            <a:r>
              <a:rPr lang="en-US" dirty="0"/>
              <a:t>divided into 4 sets or views where each view has “similar” facets</a:t>
            </a:r>
          </a:p>
          <a:p>
            <a:pPr lvl="1">
              <a:spcBef>
                <a:spcPts val="0"/>
              </a:spcBef>
            </a:pPr>
            <a:r>
              <a:rPr lang="en-US" dirty="0"/>
              <a:t>Allow one to study coverage of benchmark sets and architectures</a:t>
            </a:r>
          </a:p>
          <a:p>
            <a:pPr>
              <a:spcBef>
                <a:spcPts val="0"/>
              </a:spcBef>
            </a:pPr>
            <a:r>
              <a:rPr lang="en-US" dirty="0"/>
              <a:t>Discuss </a:t>
            </a:r>
            <a:r>
              <a:rPr lang="en-US" b="1" dirty="0">
                <a:solidFill>
                  <a:srgbClr val="C00000"/>
                </a:solidFill>
              </a:rPr>
              <a:t>Data </a:t>
            </a:r>
            <a:r>
              <a:rPr lang="en-US" dirty="0"/>
              <a:t>and </a:t>
            </a:r>
            <a:r>
              <a:rPr lang="en-US" b="1" dirty="0">
                <a:solidFill>
                  <a:srgbClr val="C00000"/>
                </a:solidFill>
              </a:rPr>
              <a:t>Model</a:t>
            </a:r>
            <a:r>
              <a:rPr lang="en-US" dirty="0"/>
              <a:t> together as built around problems which combine them but we can get insight by separating and this allows better understanding of </a:t>
            </a:r>
            <a:r>
              <a:rPr lang="en-US" b="1" dirty="0">
                <a:solidFill>
                  <a:srgbClr val="C00000"/>
                </a:solidFill>
              </a:rPr>
              <a:t>Big Data - Big Simulation “convergence”</a:t>
            </a:r>
          </a:p>
          <a:p>
            <a:pPr>
              <a:spcBef>
                <a:spcPts val="0"/>
              </a:spcBef>
            </a:pP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19</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56990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0"/>
            <a:ext cx="8382000" cy="398033"/>
          </a:xfrm>
        </p:spPr>
        <p:txBody>
          <a:bodyPr/>
          <a:lstStyle/>
          <a:p>
            <a:pPr algn="ctr"/>
            <a:r>
              <a:rPr lang="en-US" dirty="0"/>
              <a:t>Abstract</a:t>
            </a:r>
          </a:p>
        </p:txBody>
      </p:sp>
      <p:sp>
        <p:nvSpPr>
          <p:cNvPr id="7" name="Content Placeholder 6"/>
          <p:cNvSpPr>
            <a:spLocks noGrp="1"/>
          </p:cNvSpPr>
          <p:nvPr>
            <p:ph idx="1"/>
          </p:nvPr>
        </p:nvSpPr>
        <p:spPr>
          <a:xfrm>
            <a:off x="-8068" y="510325"/>
            <a:ext cx="9144000" cy="5333093"/>
          </a:xfrm>
        </p:spPr>
        <p:txBody>
          <a:bodyPr/>
          <a:lstStyle/>
          <a:p>
            <a:r>
              <a:rPr lang="en-US" sz="1700" dirty="0"/>
              <a:t>Two major trends in computing systems are the growth in high performance computing (HPC) with an international exascale initiative, and the big data phenomenon with an accompanying cloud infrastructure of well publicized dramatic and increasing size and sophistication. </a:t>
            </a:r>
          </a:p>
          <a:p>
            <a:r>
              <a:rPr lang="en-US" sz="1700" dirty="0"/>
              <a:t>In studying and linking these trends one needs to consider multiple aspects: hardware, software, applications/algorithms and even broader issues like business model and education. </a:t>
            </a:r>
          </a:p>
          <a:p>
            <a:r>
              <a:rPr lang="en-US" sz="1700" dirty="0"/>
              <a:t>In this talk we study in detail a </a:t>
            </a:r>
            <a:r>
              <a:rPr lang="en-US" sz="1700" b="1" dirty="0">
                <a:solidFill>
                  <a:srgbClr val="FF0000"/>
                </a:solidFill>
              </a:rPr>
              <a:t>convergence approach for software and applications / algorithms</a:t>
            </a:r>
            <a:r>
              <a:rPr lang="en-US" sz="1700" dirty="0"/>
              <a:t> and show what hardware architectures it suggests. </a:t>
            </a:r>
          </a:p>
          <a:p>
            <a:r>
              <a:rPr lang="en-US" sz="1600" dirty="0"/>
              <a:t>We start by </a:t>
            </a:r>
            <a:r>
              <a:rPr lang="en-US" sz="1600" b="1" dirty="0">
                <a:solidFill>
                  <a:srgbClr val="FF0000"/>
                </a:solidFill>
              </a:rPr>
              <a:t>dividing applications into data plus model components </a:t>
            </a:r>
            <a:r>
              <a:rPr lang="en-US" sz="1600" dirty="0"/>
              <a:t>and classifying each component (whether from Big Data or Big Simulations) in the same way. These leads to 64 properties divided into 4 views, which are Problem Architecture (Macro pattern); Execution Features (Micro patterns); Data Source and Style; and finally the Processing (runtime) View. </a:t>
            </a:r>
          </a:p>
          <a:p>
            <a:r>
              <a:rPr lang="en-US" sz="1600" dirty="0"/>
              <a:t>We discuss </a:t>
            </a:r>
            <a:r>
              <a:rPr lang="en-US" sz="1600" b="1" dirty="0">
                <a:solidFill>
                  <a:srgbClr val="FF0000"/>
                </a:solidFill>
              </a:rPr>
              <a:t>convergence software </a:t>
            </a:r>
            <a:r>
              <a:rPr lang="en-US" sz="1600" dirty="0"/>
              <a:t>built around HPC-ABDS (High Performance Computing enhanced Apache Big Data Stack) http://hpc-abds.org/kaleidoscope/ and show how one can merge Big Data and HPC (Big Simulation) concepts into a single stack. </a:t>
            </a:r>
          </a:p>
          <a:p>
            <a:r>
              <a:rPr lang="en-US" sz="1700" dirty="0"/>
              <a:t>We give examples of </a:t>
            </a:r>
            <a:r>
              <a:rPr lang="en-US" sz="1700" b="1" dirty="0">
                <a:solidFill>
                  <a:srgbClr val="FF0000"/>
                </a:solidFill>
              </a:rPr>
              <a:t>data analytics running on HPC systems </a:t>
            </a:r>
            <a:r>
              <a:rPr lang="en-US" sz="1700" dirty="0"/>
              <a:t>including details on persuading Java to run fast. </a:t>
            </a:r>
          </a:p>
          <a:p>
            <a:r>
              <a:rPr lang="en-US" sz="1700" dirty="0"/>
              <a:t>Some details can be found at http://dsc.soic.indiana.edu/publications/HPCBigDataConvergence.pdf</a:t>
            </a:r>
          </a:p>
        </p:txBody>
      </p:sp>
      <p:sp>
        <p:nvSpPr>
          <p:cNvPr id="5" name="Slide Number Placeholder 4"/>
          <p:cNvSpPr>
            <a:spLocks noGrp="1"/>
          </p:cNvSpPr>
          <p:nvPr>
            <p:ph type="sldNum" sz="quarter" idx="12"/>
          </p:nvPr>
        </p:nvSpPr>
        <p:spPr/>
        <p:txBody>
          <a:bodyPr/>
          <a:lstStyle/>
          <a:p>
            <a:fld id="{29CB78FB-1415-9B4D-996E-11F146E2B0ED}" type="slidenum">
              <a:rPr lang="en-US" smtClean="0"/>
              <a:t>2</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94851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6" name="Slide Number Placeholder 5"/>
          <p:cNvSpPr>
            <a:spLocks noGrp="1"/>
          </p:cNvSpPr>
          <p:nvPr>
            <p:ph type="sldNum" sz="quarter" idx="12"/>
          </p:nvPr>
        </p:nvSpPr>
        <p:spPr/>
        <p:txBody>
          <a:bodyPr/>
          <a:lstStyle/>
          <a:p>
            <a:fld id="{29CB78FB-1415-9B4D-996E-11F146E2B0ED}" type="slidenum">
              <a:rPr lang="en-US" smtClean="0"/>
              <a:t>20</a:t>
            </a:fld>
            <a:endParaRPr lang="en-US"/>
          </a:p>
        </p:txBody>
      </p:sp>
      <p:sp>
        <p:nvSpPr>
          <p:cNvPr id="5" name="Date Placeholder 4"/>
          <p:cNvSpPr>
            <a:spLocks noGrp="1"/>
          </p:cNvSpPr>
          <p:nvPr>
            <p:ph type="dt" sz="half" idx="2"/>
          </p:nvPr>
        </p:nvSpPr>
        <p:spPr/>
        <p:txBody>
          <a:bodyPr/>
          <a:lstStyle/>
          <a:p>
            <a:r>
              <a:rPr lang="en-US"/>
              <a:t>02/16/2016</a:t>
            </a:r>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121126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21</a:t>
            </a:fld>
            <a:endParaRPr lang="en-US"/>
          </a:p>
        </p:txBody>
      </p:sp>
      <p:sp>
        <p:nvSpPr>
          <p:cNvPr id="4" name="Date Placeholder 3"/>
          <p:cNvSpPr>
            <a:spLocks noGrp="1"/>
          </p:cNvSpPr>
          <p:nvPr>
            <p:ph type="dt" sz="half" idx="2"/>
          </p:nvPr>
        </p:nvSpPr>
        <p:spPr/>
        <p:txBody>
          <a:bodyPr/>
          <a:lstStyle/>
          <a:p>
            <a:r>
              <a:rPr lang="en-US"/>
              <a:t>02/16/2016</a:t>
            </a:r>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138204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22</a:t>
            </a:fld>
            <a:endParaRPr lang="en-US"/>
          </a:p>
        </p:txBody>
      </p:sp>
      <p:sp>
        <p:nvSpPr>
          <p:cNvPr id="5" name="Date Placeholder 4"/>
          <p:cNvSpPr>
            <a:spLocks noGrp="1"/>
          </p:cNvSpPr>
          <p:nvPr>
            <p:ph type="dt" sz="half" idx="2"/>
          </p:nvPr>
        </p:nvSpPr>
        <p:spPr/>
        <p:txBody>
          <a:bodyPr/>
          <a:lstStyle/>
          <a:p>
            <a:r>
              <a:rPr lang="en-US"/>
              <a:t>02/16/2016</a:t>
            </a:r>
          </a:p>
        </p:txBody>
      </p:sp>
      <p:sp>
        <p:nvSpPr>
          <p:cNvPr id="4" name="TextBox 3"/>
          <p:cNvSpPr txBox="1"/>
          <p:nvPr/>
        </p:nvSpPr>
        <p:spPr>
          <a:xfrm>
            <a:off x="3505200" y="1318301"/>
            <a:ext cx="5475513" cy="4154984"/>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a:t>
            </a:r>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05465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162233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grpSp>
        <p:nvGrpSpPr>
          <p:cNvPr id="12" name="Group 11"/>
          <p:cNvGrpSpPr/>
          <p:nvPr/>
        </p:nvGrpSpPr>
        <p:grpSpPr>
          <a:xfrm>
            <a:off x="0" y="372985"/>
            <a:ext cx="9144000" cy="5454860"/>
            <a:chOff x="0" y="372985"/>
            <a:chExt cx="9144000" cy="5454860"/>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80010" y="922705"/>
              <a:ext cx="1497330" cy="369332"/>
            </a:xfrm>
            <a:prstGeom prst="rect">
              <a:avLst/>
            </a:prstGeom>
          </p:spPr>
          <p:txBody>
            <a:bodyPr wrap="square">
              <a:spAutoFit/>
            </a:bodyPr>
            <a:lstStyle/>
            <a:p>
              <a:r>
                <a:rPr lang="en-US" b="1" dirty="0"/>
                <a:t>Simulations</a:t>
              </a:r>
            </a:p>
          </p:txBody>
        </p:sp>
        <p:sp>
          <p:nvSpPr>
            <p:cNvPr id="6" name="Rectangle 5"/>
            <p:cNvSpPr/>
            <p:nvPr/>
          </p:nvSpPr>
          <p:spPr>
            <a:xfrm>
              <a:off x="1657350" y="557651"/>
              <a:ext cx="1207770" cy="800219"/>
            </a:xfrm>
            <a:prstGeom prst="rect">
              <a:avLst/>
            </a:prstGeom>
          </p:spPr>
          <p:txBody>
            <a:bodyPr wrap="square">
              <a:spAutoFit/>
            </a:bodyPr>
            <a:lstStyle/>
            <a:p>
              <a:r>
                <a:rPr lang="en-US" b="1" dirty="0"/>
                <a:t>Analytics</a:t>
              </a:r>
            </a:p>
            <a:p>
              <a:r>
                <a:rPr lang="en-US" sz="1400" b="1" dirty="0"/>
                <a:t>(Model for Data)</a:t>
              </a:r>
            </a:p>
          </p:txBody>
        </p:sp>
        <p:sp>
          <p:nvSpPr>
            <p:cNvPr id="7" name="Rectangle 6"/>
            <p:cNvSpPr/>
            <p:nvPr/>
          </p:nvSpPr>
          <p:spPr>
            <a:xfrm>
              <a:off x="3314700" y="372985"/>
              <a:ext cx="720090" cy="369332"/>
            </a:xfrm>
            <a:prstGeom prst="rect">
              <a:avLst/>
            </a:prstGeom>
          </p:spPr>
          <p:txBody>
            <a:bodyPr wrap="square">
              <a:spAutoFit/>
            </a:bodyPr>
            <a:lstStyle/>
            <a:p>
              <a:r>
                <a:rPr lang="en-US" b="1" dirty="0"/>
                <a:t>Both</a:t>
              </a:r>
            </a:p>
          </p:txBody>
        </p:sp>
        <p:sp>
          <p:nvSpPr>
            <p:cNvPr id="8" name="TextBox 7"/>
            <p:cNvSpPr txBox="1"/>
            <p:nvPr/>
          </p:nvSpPr>
          <p:spPr>
            <a:xfrm>
              <a:off x="1657350" y="3691890"/>
              <a:ext cx="1098378" cy="307777"/>
            </a:xfrm>
            <a:prstGeom prst="rect">
              <a:avLst/>
            </a:prstGeom>
            <a:noFill/>
          </p:spPr>
          <p:txBody>
            <a:bodyPr wrap="none" rtlCol="0">
              <a:spAutoFit/>
            </a:bodyPr>
            <a:lstStyle/>
            <a:p>
              <a:r>
                <a:rPr lang="en-US" sz="1400" b="1" dirty="0">
                  <a:solidFill>
                    <a:srgbClr val="C00000"/>
                  </a:solidFill>
                </a:rPr>
                <a:t>(All Model)</a:t>
              </a:r>
            </a:p>
          </p:txBody>
        </p:sp>
        <p:sp>
          <p:nvSpPr>
            <p:cNvPr id="9" name="TextBox 8"/>
            <p:cNvSpPr txBox="1"/>
            <p:nvPr/>
          </p:nvSpPr>
          <p:spPr>
            <a:xfrm>
              <a:off x="1969770" y="5520068"/>
              <a:ext cx="2157963" cy="307777"/>
            </a:xfrm>
            <a:prstGeom prst="rect">
              <a:avLst/>
            </a:prstGeom>
            <a:noFill/>
          </p:spPr>
          <p:txBody>
            <a:bodyPr wrap="none" rtlCol="0">
              <a:spAutoFit/>
            </a:bodyPr>
            <a:lstStyle/>
            <a:p>
              <a:r>
                <a:rPr lang="en-US" sz="1400" b="1" dirty="0">
                  <a:solidFill>
                    <a:srgbClr val="C00000"/>
                  </a:solidFill>
                </a:rPr>
                <a:t>(Nearly all </a:t>
              </a:r>
              <a:r>
                <a:rPr lang="en-US" sz="1400" b="1" dirty="0" err="1">
                  <a:solidFill>
                    <a:srgbClr val="C00000"/>
                  </a:solidFill>
                </a:rPr>
                <a:t>Data+Model</a:t>
              </a:r>
              <a:r>
                <a:rPr lang="en-US" sz="1400" b="1" dirty="0">
                  <a:solidFill>
                    <a:srgbClr val="C00000"/>
                  </a:solidFill>
                </a:rPr>
                <a:t>)</a:t>
              </a:r>
            </a:p>
          </p:txBody>
        </p:sp>
        <p:sp>
          <p:nvSpPr>
            <p:cNvPr id="10" name="TextBox 9"/>
            <p:cNvSpPr txBox="1"/>
            <p:nvPr/>
          </p:nvSpPr>
          <p:spPr>
            <a:xfrm>
              <a:off x="7420253" y="1050093"/>
              <a:ext cx="1537600" cy="307777"/>
            </a:xfrm>
            <a:prstGeom prst="rect">
              <a:avLst/>
            </a:prstGeom>
            <a:noFill/>
          </p:spPr>
          <p:txBody>
            <a:bodyPr wrap="none" rtlCol="0">
              <a:spAutoFit/>
            </a:bodyPr>
            <a:lstStyle/>
            <a:p>
              <a:r>
                <a:rPr lang="en-US" sz="1400" b="1" dirty="0">
                  <a:solidFill>
                    <a:srgbClr val="C00000"/>
                  </a:solidFill>
                </a:rPr>
                <a:t>(Nearly all Data)</a:t>
              </a:r>
            </a:p>
          </p:txBody>
        </p:sp>
        <p:sp>
          <p:nvSpPr>
            <p:cNvPr id="11" name="TextBox 10"/>
            <p:cNvSpPr txBox="1"/>
            <p:nvPr/>
          </p:nvSpPr>
          <p:spPr>
            <a:xfrm>
              <a:off x="6317800" y="5121000"/>
              <a:ext cx="2190023" cy="307777"/>
            </a:xfrm>
            <a:prstGeom prst="rect">
              <a:avLst/>
            </a:prstGeom>
            <a:noFill/>
          </p:spPr>
          <p:txBody>
            <a:bodyPr wrap="none" rtlCol="0">
              <a:spAutoFit/>
            </a:bodyPr>
            <a:lstStyle/>
            <a:p>
              <a:r>
                <a:rPr lang="en-US" sz="1400" b="1" dirty="0">
                  <a:solidFill>
                    <a:srgbClr val="C00000"/>
                  </a:solidFill>
                </a:rPr>
                <a:t>(Mix of Data and Model)</a:t>
              </a:r>
            </a:p>
          </p:txBody>
        </p:sp>
      </p:grpSp>
    </p:spTree>
    <p:extLst>
      <p:ext uri="{BB962C8B-B14F-4D97-AF65-F5344CB8AC3E}">
        <p14:creationId xmlns:p14="http://schemas.microsoft.com/office/powerpoint/2010/main" val="102287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388" y="193675"/>
            <a:ext cx="8382000" cy="1143000"/>
          </a:xfrm>
        </p:spPr>
        <p:txBody>
          <a:bodyPr/>
          <a:lstStyle/>
          <a:p>
            <a:pPr algn="ctr"/>
            <a:r>
              <a:rPr lang="en-US" dirty="0"/>
              <a:t>Dwarfs and Ogres give </a:t>
            </a:r>
            <a:br>
              <a:rPr lang="en-US" dirty="0"/>
            </a:br>
            <a:r>
              <a:rPr lang="en-US" dirty="0"/>
              <a:t>Convergence Diamonds</a:t>
            </a:r>
          </a:p>
        </p:txBody>
      </p:sp>
      <p:sp>
        <p:nvSpPr>
          <p:cNvPr id="5" name="Content Placeholder 4"/>
          <p:cNvSpPr>
            <a:spLocks noGrp="1"/>
          </p:cNvSpPr>
          <p:nvPr>
            <p:ph idx="1"/>
          </p:nvPr>
        </p:nvSpPr>
        <p:spPr>
          <a:xfrm>
            <a:off x="144463" y="1336675"/>
            <a:ext cx="8380412" cy="4597400"/>
          </a:xfrm>
        </p:spPr>
        <p:txBody>
          <a:bodyPr/>
          <a:lstStyle/>
          <a:p>
            <a:r>
              <a:rPr lang="en-US" sz="2400" b="1" dirty="0" err="1">
                <a:solidFill>
                  <a:srgbClr val="C00000"/>
                </a:solidFill>
              </a:rPr>
              <a:t>Macropatterns</a:t>
            </a:r>
            <a:r>
              <a:rPr lang="en-US" sz="2400" b="1" dirty="0">
                <a:solidFill>
                  <a:srgbClr val="C00000"/>
                </a:solidFill>
              </a:rPr>
              <a:t> or Problem Architecture View: </a:t>
            </a:r>
            <a:r>
              <a:rPr lang="en-US" sz="2400" dirty="0"/>
              <a:t>Unchanged from Ogres</a:t>
            </a:r>
          </a:p>
          <a:p>
            <a:r>
              <a:rPr lang="en-US" sz="2400" b="1" dirty="0">
                <a:solidFill>
                  <a:srgbClr val="C00000"/>
                </a:solidFill>
              </a:rPr>
              <a:t>Execution View: </a:t>
            </a:r>
            <a:r>
              <a:rPr lang="en-US" sz="2400" dirty="0"/>
              <a:t>Significant changes to separate </a:t>
            </a:r>
            <a:r>
              <a:rPr lang="en-US" sz="2400" b="1" dirty="0">
                <a:solidFill>
                  <a:srgbClr val="C00000"/>
                </a:solidFill>
              </a:rPr>
              <a:t>Data</a:t>
            </a:r>
            <a:r>
              <a:rPr lang="en-US" sz="2400" dirty="0"/>
              <a:t> and </a:t>
            </a:r>
            <a:r>
              <a:rPr lang="en-US" sz="2400" b="1" dirty="0">
                <a:solidFill>
                  <a:srgbClr val="C00000"/>
                </a:solidFill>
              </a:rPr>
              <a:t>Model</a:t>
            </a:r>
            <a:r>
              <a:rPr lang="en-US" sz="2400" dirty="0"/>
              <a:t> and add characteristics of Simulation models</a:t>
            </a:r>
          </a:p>
          <a:p>
            <a:pPr lvl="0"/>
            <a:r>
              <a:rPr lang="en-US" sz="2400" b="1" kern="1200" dirty="0">
                <a:solidFill>
                  <a:srgbClr val="C00000"/>
                </a:solidFill>
                <a:latin typeface="Arial" panose="020B0604020202020204" pitchFamily="34" charset="0"/>
                <a:ea typeface="Times New Roman" panose="02020603050405020304" pitchFamily="18" charset="0"/>
                <a:cs typeface="Arial" panose="020B0604020202020204" pitchFamily="34" charset="0"/>
              </a:rPr>
              <a:t>Data Source and Style View: </a:t>
            </a:r>
            <a:r>
              <a:rPr lang="en-US" sz="2400" dirty="0"/>
              <a:t>Same for Ogres and Diamonds – present but less important for Simulations compared to big data </a:t>
            </a:r>
          </a:p>
          <a:p>
            <a:pPr lvl="0"/>
            <a:r>
              <a:rPr lang="en-US" sz="2400" dirty="0"/>
              <a:t>Processing View is a mix of </a:t>
            </a:r>
            <a:r>
              <a:rPr lang="en-US" sz="2400" b="1" dirty="0">
                <a:solidFill>
                  <a:srgbClr val="C00000"/>
                </a:solidFill>
              </a:rPr>
              <a:t>Big Data Processing View </a:t>
            </a:r>
            <a:r>
              <a:rPr lang="en-US" sz="2400" dirty="0"/>
              <a:t>and</a:t>
            </a:r>
            <a:r>
              <a:rPr lang="en-US" sz="2400" b="1" dirty="0">
                <a:solidFill>
                  <a:srgbClr val="C00000"/>
                </a:solidFill>
              </a:rPr>
              <a:t> Big Simulation Processing View </a:t>
            </a:r>
            <a:r>
              <a:rPr lang="en-US" sz="2400" dirty="0"/>
              <a:t>and includes some facets like “uses linear algebra” needed in </a:t>
            </a:r>
            <a:r>
              <a:rPr lang="en-US" sz="2400" b="1" dirty="0">
                <a:solidFill>
                  <a:srgbClr val="C00000"/>
                </a:solidFill>
              </a:rPr>
              <a:t>both</a:t>
            </a:r>
            <a:r>
              <a:rPr lang="en-US" sz="2400" dirty="0"/>
              <a:t>:</a:t>
            </a:r>
            <a:r>
              <a:rPr lang="en-US" sz="2400" b="1" dirty="0">
                <a:solidFill>
                  <a:srgbClr val="C00000"/>
                </a:solidFill>
              </a:rPr>
              <a:t> </a:t>
            </a:r>
            <a:r>
              <a:rPr lang="en-US" sz="2400" dirty="0"/>
              <a:t>has specifics of key simulation kernels and in particular  includes </a:t>
            </a:r>
            <a:r>
              <a:rPr lang="en-US" sz="2400" dirty="0">
                <a:solidFill>
                  <a:srgbClr val="C00000"/>
                </a:solidFill>
              </a:rPr>
              <a:t>NAS Parallel Benchmarks </a:t>
            </a:r>
            <a:r>
              <a:rPr lang="en-US" sz="2400" dirty="0"/>
              <a:t>and </a:t>
            </a:r>
            <a:r>
              <a:rPr lang="en-US" sz="2400" dirty="0">
                <a:solidFill>
                  <a:srgbClr val="C00000"/>
                </a:solidFill>
              </a:rPr>
              <a:t>Berkeley Dwarfs</a:t>
            </a:r>
          </a:p>
          <a:p>
            <a:endParaRPr lang="en-US" sz="2400" dirty="0"/>
          </a:p>
          <a:p>
            <a:endParaRPr lang="en-US" sz="2400" dirty="0"/>
          </a:p>
        </p:txBody>
      </p:sp>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232148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578100"/>
            <a:ext cx="9067800" cy="1470025"/>
          </a:xfrm>
        </p:spPr>
        <p:txBody>
          <a:bodyPr>
            <a:noAutofit/>
          </a:bodyPr>
          <a:lstStyle/>
          <a:p>
            <a:pPr algn="ctr"/>
            <a:r>
              <a:rPr lang="en-US" sz="4000" b="1" dirty="0">
                <a:solidFill>
                  <a:schemeClr val="tx1"/>
                </a:solidFill>
              </a:rPr>
              <a:t>Facets of the Convergence Diamonds</a:t>
            </a:r>
            <a:br>
              <a:rPr lang="en-US" sz="3600" b="1" dirty="0"/>
            </a:br>
            <a:br>
              <a:rPr lang="en-US" sz="3600" b="1" dirty="0"/>
            </a:br>
            <a:r>
              <a:rPr lang="en-US" sz="3600" b="1" dirty="0"/>
              <a:t>Probl</a:t>
            </a:r>
            <a:r>
              <a:rPr lang="en-US" sz="3600" b="1" i="1" dirty="0"/>
              <a:t>e</a:t>
            </a:r>
            <a:r>
              <a:rPr lang="en-US" sz="3600" b="1" dirty="0"/>
              <a:t>m Architecture</a:t>
            </a:r>
            <a:br>
              <a:rPr lang="en-US" sz="3600" b="1" dirty="0"/>
            </a:br>
            <a:br>
              <a:rPr lang="en-US" sz="3600" dirty="0"/>
            </a:br>
            <a:r>
              <a:rPr lang="en-US" sz="2400" dirty="0">
                <a:solidFill>
                  <a:schemeClr val="tx1"/>
                </a:solidFill>
              </a:rPr>
              <a:t>Meta or Macro Aspects of Diamonds</a:t>
            </a:r>
            <a:br>
              <a:rPr lang="en-US" sz="2400" dirty="0">
                <a:solidFill>
                  <a:schemeClr val="tx1"/>
                </a:solidFill>
              </a:rPr>
            </a:br>
            <a:r>
              <a:rPr lang="en-US" sz="2400" dirty="0">
                <a:solidFill>
                  <a:schemeClr val="tx1"/>
                </a:solidFill>
              </a:rPr>
              <a:t>Valid for Big Data or Big Simulations as describes Problem which is Model-Data combination</a:t>
            </a:r>
            <a:endParaRPr lang="en-US" sz="3600" b="1" dirty="0">
              <a:solidFill>
                <a:schemeClr val="tx1"/>
              </a:solidFill>
            </a:endParaRPr>
          </a:p>
        </p:txBody>
      </p:sp>
      <p:sp>
        <p:nvSpPr>
          <p:cNvPr id="2" name="Date Placeholder 1"/>
          <p:cNvSpPr>
            <a:spLocks noGrp="1"/>
          </p:cNvSpPr>
          <p:nvPr>
            <p:ph type="dt" sz="half" idx="10"/>
          </p:nvPr>
        </p:nvSpPr>
        <p:spPr/>
        <p:txBody>
          <a:bodyPr/>
          <a:lstStyle/>
          <a:p>
            <a:r>
              <a:rPr lang="en-US"/>
              <a:t>02/16/2016</a:t>
            </a:r>
          </a:p>
        </p:txBody>
      </p:sp>
      <p:sp>
        <p:nvSpPr>
          <p:cNvPr id="3" name="Slide Number Placeholder 2"/>
          <p:cNvSpPr>
            <a:spLocks noGrp="1"/>
          </p:cNvSpPr>
          <p:nvPr>
            <p:ph type="sldNum" sz="quarter" idx="12"/>
          </p:nvPr>
        </p:nvSpPr>
        <p:spPr/>
        <p:txBody>
          <a:bodyPr/>
          <a:lstStyle/>
          <a:p>
            <a:fld id="{29CB78FB-1415-9B4D-996E-11F146E2B0ED}" type="slidenum">
              <a:rPr lang="en-US" smtClean="0"/>
              <a:t>26</a:t>
            </a:fld>
            <a:endParaRPr lang="en-US"/>
          </a:p>
        </p:txBody>
      </p:sp>
    </p:spTree>
    <p:extLst>
      <p:ext uri="{BB962C8B-B14F-4D97-AF65-F5344CB8AC3E}">
        <p14:creationId xmlns:p14="http://schemas.microsoft.com/office/powerpoint/2010/main" val="3656693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32"/>
            <a:ext cx="9144000" cy="529627"/>
          </a:xfrm>
        </p:spPr>
        <p:txBody>
          <a:bodyPr>
            <a:noAutofit/>
          </a:bodyPr>
          <a:lstStyle/>
          <a:p>
            <a:pPr algn="ctr"/>
            <a:r>
              <a:rPr lang="en-US" sz="2400" b="1" dirty="0">
                <a:solidFill>
                  <a:srgbClr val="C00000"/>
                </a:solidFill>
              </a:rPr>
              <a:t>Problem Architecture </a:t>
            </a:r>
            <a:r>
              <a:rPr lang="en-US" sz="2400" b="1" dirty="0">
                <a:solidFill>
                  <a:schemeClr val="tx1"/>
                </a:solidFill>
              </a:rPr>
              <a:t>View (Meta or </a:t>
            </a:r>
            <a:r>
              <a:rPr lang="en-US" sz="2400" b="1" dirty="0" err="1">
                <a:solidFill>
                  <a:schemeClr val="tx1"/>
                </a:solidFill>
              </a:rPr>
              <a:t>MacroPatterns</a:t>
            </a:r>
            <a:r>
              <a:rPr lang="en-US" sz="2400" b="1" dirty="0">
                <a:solidFill>
                  <a:schemeClr val="tx1"/>
                </a:solidFill>
              </a:rPr>
              <a:t>)</a:t>
            </a:r>
          </a:p>
        </p:txBody>
      </p:sp>
      <p:sp>
        <p:nvSpPr>
          <p:cNvPr id="3" name="Content Placeholder 2"/>
          <p:cNvSpPr>
            <a:spLocks noGrp="1"/>
          </p:cNvSpPr>
          <p:nvPr>
            <p:ph idx="1"/>
          </p:nvPr>
        </p:nvSpPr>
        <p:spPr>
          <a:xfrm>
            <a:off x="0" y="496757"/>
            <a:ext cx="9144000" cy="5953497"/>
          </a:xfrm>
        </p:spPr>
        <p:txBody>
          <a:bodyPr>
            <a:noAutofit/>
          </a:bodyPr>
          <a:lstStyle/>
          <a:p>
            <a:pPr marL="571500" indent="-514350">
              <a:buFont typeface="+mj-lt"/>
              <a:buAutoNum type="romanLcPeriod"/>
            </a:pPr>
            <a:r>
              <a:rPr lang="en-US" sz="1700" b="1" dirty="0"/>
              <a:t>Pleasingly Parallel </a:t>
            </a:r>
            <a:r>
              <a:rPr lang="en-US" sz="1700" dirty="0"/>
              <a:t>– as in BLAST, Protein docking, some (bio-)imagery  including </a:t>
            </a:r>
            <a:r>
              <a:rPr lang="en-US" sz="1700" b="1" dirty="0"/>
              <a:t>Local Analytics or Machine Learning </a:t>
            </a:r>
            <a:r>
              <a:rPr lang="en-US" sz="1700" dirty="0"/>
              <a:t>– ML or filtering pleasingly parallel, as in bio-imagery, radar images (pleasingly parallel but sophisticated local analytics)</a:t>
            </a:r>
          </a:p>
          <a:p>
            <a:pPr marL="571500" indent="-514350">
              <a:buFont typeface="+mj-lt"/>
              <a:buAutoNum type="romanLcPeriod"/>
            </a:pPr>
            <a:r>
              <a:rPr lang="en-US" sz="1700" b="1" dirty="0"/>
              <a:t>Classic MapReduce: </a:t>
            </a:r>
            <a:r>
              <a:rPr lang="en-US" sz="1700" dirty="0"/>
              <a:t>Search, Index and Query and Classification algorithms like collaborative filtering (G1 for </a:t>
            </a:r>
            <a:r>
              <a:rPr lang="en-US" sz="1700" dirty="0" err="1"/>
              <a:t>MRStat</a:t>
            </a:r>
            <a:r>
              <a:rPr lang="en-US" sz="1700" dirty="0"/>
              <a:t> in Features, G7)</a:t>
            </a:r>
          </a:p>
          <a:p>
            <a:pPr marL="571500" indent="-514350">
              <a:buFont typeface="+mj-lt"/>
              <a:buAutoNum type="romanLcPeriod"/>
            </a:pPr>
            <a:r>
              <a:rPr lang="en-US" sz="1700" b="1" dirty="0"/>
              <a:t>Map-Collective: </a:t>
            </a:r>
            <a:r>
              <a:rPr lang="en-US" sz="1700" dirty="0"/>
              <a:t>Iterative maps + communication dominated by “collective” operations as in reduction, broadcast, gather, scatter. Common </a:t>
            </a:r>
            <a:r>
              <a:rPr lang="en-US" sz="1700" dirty="0" err="1"/>
              <a:t>datamining</a:t>
            </a:r>
            <a:r>
              <a:rPr lang="en-US" sz="1700" dirty="0"/>
              <a:t> pattern</a:t>
            </a:r>
          </a:p>
          <a:p>
            <a:pPr marL="571500" indent="-514350">
              <a:buFont typeface="+mj-lt"/>
              <a:buAutoNum type="romanLcPeriod"/>
            </a:pPr>
            <a:r>
              <a:rPr lang="en-US" sz="1700" b="1" dirty="0"/>
              <a:t>Map-Point to Point: </a:t>
            </a:r>
            <a:r>
              <a:rPr lang="en-US" sz="1700" dirty="0"/>
              <a:t>Iterative maps + communication dominated by many small point to point messages as in graph algorithms</a:t>
            </a:r>
            <a:endParaRPr lang="en-US" sz="1700" b="1" dirty="0"/>
          </a:p>
          <a:p>
            <a:pPr marL="571500" indent="-514350">
              <a:buFont typeface="+mj-lt"/>
              <a:buAutoNum type="romanLcPeriod"/>
            </a:pPr>
            <a:r>
              <a:rPr lang="en-US" sz="1700" b="1" dirty="0"/>
              <a:t>Map-Streaming: </a:t>
            </a:r>
            <a:r>
              <a:rPr lang="en-US" sz="1700" dirty="0"/>
              <a:t>Describes streaming, steering and assimilation problems </a:t>
            </a:r>
          </a:p>
          <a:p>
            <a:pPr marL="571500" indent="-514350">
              <a:buFont typeface="+mj-lt"/>
              <a:buAutoNum type="romanLcPeriod"/>
            </a:pPr>
            <a:r>
              <a:rPr lang="en-US" sz="1700" b="1" dirty="0"/>
              <a:t>Shared Memory: </a:t>
            </a:r>
            <a:r>
              <a:rPr lang="en-US" sz="1700" dirty="0"/>
              <a:t>Some problems are asynchronous and are easier to parallelize on shared rather than distributed memory – see some graph algorithms</a:t>
            </a:r>
          </a:p>
          <a:p>
            <a:pPr marL="571500" indent="-514350">
              <a:buFont typeface="+mj-lt"/>
              <a:buAutoNum type="romanLcPeriod"/>
            </a:pPr>
            <a:r>
              <a:rPr lang="en-US" sz="1700" b="1" dirty="0"/>
              <a:t>SPMD: </a:t>
            </a:r>
            <a:r>
              <a:rPr lang="en-US" sz="1700" dirty="0"/>
              <a:t>Single Program Multiple Data, common parallel programming feature</a:t>
            </a:r>
          </a:p>
          <a:p>
            <a:pPr marL="571500" indent="-514350">
              <a:buFont typeface="+mj-lt"/>
              <a:buAutoNum type="romanLcPeriod"/>
            </a:pPr>
            <a:r>
              <a:rPr lang="en-US" sz="1700" b="1" dirty="0"/>
              <a:t>BSP or Bulk Synchronous Processing: </a:t>
            </a:r>
            <a:r>
              <a:rPr lang="en-US" sz="1700" dirty="0"/>
              <a:t>well-defined compute-communication phases</a:t>
            </a:r>
          </a:p>
          <a:p>
            <a:pPr marL="571500" indent="-514350">
              <a:buFont typeface="+mj-lt"/>
              <a:buAutoNum type="romanLcPeriod"/>
            </a:pPr>
            <a:r>
              <a:rPr lang="en-US" sz="1700" b="1" dirty="0"/>
              <a:t>Fusion: </a:t>
            </a:r>
            <a:r>
              <a:rPr lang="en-US" sz="1700" dirty="0"/>
              <a:t>Knowledge discovery often involves fusion of multiple methods. </a:t>
            </a:r>
          </a:p>
          <a:p>
            <a:pPr marL="571500" indent="-514350">
              <a:buFont typeface="+mj-lt"/>
              <a:buAutoNum type="romanLcPeriod"/>
            </a:pPr>
            <a:r>
              <a:rPr lang="en-US" sz="1700" b="1" dirty="0"/>
              <a:t>Dataflow: </a:t>
            </a:r>
            <a:r>
              <a:rPr lang="en-US" sz="1700" dirty="0"/>
              <a:t>Important application features often occurring in composite Ogres</a:t>
            </a:r>
          </a:p>
          <a:p>
            <a:pPr marL="571500" indent="-514350">
              <a:buFont typeface="+mj-lt"/>
              <a:buAutoNum type="romanLcPeriod"/>
            </a:pPr>
            <a:r>
              <a:rPr lang="en-US" sz="1700" b="1" dirty="0"/>
              <a:t>Use Agents: </a:t>
            </a:r>
            <a:r>
              <a:rPr lang="en-US" sz="1700" dirty="0"/>
              <a:t>as in epidemiology (swarm approaches) This is </a:t>
            </a:r>
            <a:r>
              <a:rPr lang="en-US" sz="1700" b="1" dirty="0">
                <a:solidFill>
                  <a:srgbClr val="C00000"/>
                </a:solidFill>
              </a:rPr>
              <a:t>Model </a:t>
            </a:r>
            <a:r>
              <a:rPr lang="en-US" sz="1700" dirty="0"/>
              <a:t>only</a:t>
            </a:r>
          </a:p>
          <a:p>
            <a:pPr marL="571500" indent="-514350">
              <a:buFont typeface="+mj-lt"/>
              <a:buAutoNum type="romanLcPeriod"/>
            </a:pPr>
            <a:r>
              <a:rPr lang="en-US" sz="1700" b="1" dirty="0"/>
              <a:t>Workflow: </a:t>
            </a:r>
            <a:r>
              <a:rPr lang="en-US" sz="1700" dirty="0"/>
              <a:t>All applications often involve orchestration (workflow) of multiple components</a:t>
            </a:r>
          </a:p>
        </p:txBody>
      </p:sp>
      <p:sp>
        <p:nvSpPr>
          <p:cNvPr id="5" name="Slide Number Placeholder 4"/>
          <p:cNvSpPr>
            <a:spLocks noGrp="1"/>
          </p:cNvSpPr>
          <p:nvPr>
            <p:ph type="sldNum" sz="quarter" idx="12"/>
          </p:nvPr>
        </p:nvSpPr>
        <p:spPr/>
        <p:txBody>
          <a:bodyPr/>
          <a:lstStyle/>
          <a:p>
            <a:fld id="{29CB78FB-1415-9B4D-996E-11F146E2B0ED}" type="slidenum">
              <a:rPr lang="en-US" smtClean="0"/>
              <a:t>27</a:t>
            </a:fld>
            <a:endParaRPr lang="en-US"/>
          </a:p>
        </p:txBody>
      </p:sp>
      <p:sp>
        <p:nvSpPr>
          <p:cNvPr id="4" name="Date Placeholder 3"/>
          <p:cNvSpPr>
            <a:spLocks noGrp="1"/>
          </p:cNvSpPr>
          <p:nvPr>
            <p:ph type="dt" sz="half" idx="2"/>
          </p:nvPr>
        </p:nvSpPr>
        <p:spPr/>
        <p:txBody>
          <a:bodyPr/>
          <a:lstStyle/>
          <a:p>
            <a:r>
              <a:rPr lang="en-US"/>
              <a:t>02/16/2016</a:t>
            </a:r>
          </a:p>
        </p:txBody>
      </p:sp>
      <p:sp>
        <p:nvSpPr>
          <p:cNvPr id="6" name="TextBox 5"/>
          <p:cNvSpPr txBox="1"/>
          <p:nvPr/>
        </p:nvSpPr>
        <p:spPr>
          <a:xfrm>
            <a:off x="3566768" y="5787009"/>
            <a:ext cx="5577232" cy="369332"/>
          </a:xfrm>
          <a:prstGeom prst="rect">
            <a:avLst/>
          </a:prstGeom>
          <a:noFill/>
        </p:spPr>
        <p:txBody>
          <a:bodyPr wrap="none" rtlCol="0">
            <a:spAutoFit/>
          </a:bodyPr>
          <a:lstStyle/>
          <a:p>
            <a:r>
              <a:rPr lang="en-US" b="1" dirty="0">
                <a:solidFill>
                  <a:srgbClr val="C00000"/>
                </a:solidFill>
              </a:rPr>
              <a:t>Most (11 of </a:t>
            </a:r>
            <a:r>
              <a:rPr lang="en-US" b="1">
                <a:solidFill>
                  <a:srgbClr val="C00000"/>
                </a:solidFill>
              </a:rPr>
              <a:t>total 12) </a:t>
            </a:r>
            <a:r>
              <a:rPr lang="en-US" b="1" dirty="0">
                <a:solidFill>
                  <a:srgbClr val="C00000"/>
                </a:solidFill>
              </a:rPr>
              <a:t>are properties of </a:t>
            </a:r>
            <a:r>
              <a:rPr lang="en-US" b="1" dirty="0" err="1">
                <a:solidFill>
                  <a:srgbClr val="C00000"/>
                </a:solidFill>
              </a:rPr>
              <a:t>Data+Model</a:t>
            </a:r>
            <a:endParaRPr lang="en-US" b="1" dirty="0">
              <a:solidFill>
                <a:srgbClr val="C00000"/>
              </a:solidFill>
            </a:endParaRPr>
          </a:p>
        </p:txBody>
      </p:sp>
    </p:spTree>
    <p:extLst>
      <p:ext uri="{BB962C8B-B14F-4D97-AF65-F5344CB8AC3E}">
        <p14:creationId xmlns:p14="http://schemas.microsoft.com/office/powerpoint/2010/main" val="15925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42"/>
            <a:ext cx="9144000" cy="742399"/>
          </a:xfrm>
        </p:spPr>
        <p:txBody>
          <a:bodyPr>
            <a:normAutofit fontScale="90000"/>
          </a:bodyPr>
          <a:lstStyle/>
          <a:p>
            <a:pPr marL="0" indent="0">
              <a:buNone/>
            </a:pPr>
            <a:r>
              <a:rPr lang="en-US" sz="3600" dirty="0"/>
              <a:t>Relation of Problem and Machine Architecture</a:t>
            </a:r>
          </a:p>
        </p:txBody>
      </p:sp>
      <p:sp>
        <p:nvSpPr>
          <p:cNvPr id="6" name="Content Placeholder 5"/>
          <p:cNvSpPr>
            <a:spLocks noGrp="1"/>
          </p:cNvSpPr>
          <p:nvPr>
            <p:ph idx="1"/>
          </p:nvPr>
        </p:nvSpPr>
        <p:spPr>
          <a:xfrm>
            <a:off x="0" y="658002"/>
            <a:ext cx="9069355" cy="5351107"/>
          </a:xfrm>
        </p:spPr>
        <p:txBody>
          <a:bodyPr>
            <a:normAutofit/>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4" name="Slide Number Placeholder 3"/>
          <p:cNvSpPr>
            <a:spLocks noGrp="1"/>
          </p:cNvSpPr>
          <p:nvPr>
            <p:ph type="sldNum" sz="quarter" idx="12"/>
          </p:nvPr>
        </p:nvSpPr>
        <p:spPr/>
        <p:txBody>
          <a:bodyPr/>
          <a:lstStyle/>
          <a:p>
            <a:fld id="{29CB78FB-1415-9B4D-996E-11F146E2B0ED}" type="slidenum">
              <a:rPr lang="en-US" smtClean="0"/>
              <a:t>28</a:t>
            </a:fld>
            <a:endParaRPr lang="en-US"/>
          </a:p>
        </p:txBody>
      </p:sp>
      <p:sp>
        <p:nvSpPr>
          <p:cNvPr id="3" name="Date Placeholder 2"/>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78467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71500"/>
            <a:ext cx="2305050" cy="3524250"/>
          </a:xfrm>
        </p:spPr>
        <p:txBody>
          <a:bodyPr/>
          <a:lstStyle/>
          <a:p>
            <a:r>
              <a:rPr lang="en-US" sz="2400" dirty="0"/>
              <a:t>6 Forms of MapReduce</a:t>
            </a:r>
            <a:br>
              <a:rPr lang="en-US" sz="2400" dirty="0"/>
            </a:br>
            <a:r>
              <a:rPr lang="en-US" sz="2400" b="0" dirty="0">
                <a:solidFill>
                  <a:schemeClr val="tx1"/>
                </a:solidFill>
              </a:rPr>
              <a:t>cover “all” </a:t>
            </a:r>
            <a:r>
              <a:rPr lang="en-US" sz="2000" b="0" dirty="0">
                <a:solidFill>
                  <a:schemeClr val="tx1"/>
                </a:solidFill>
              </a:rPr>
              <a:t>circumstances</a:t>
            </a:r>
            <a:br>
              <a:rPr lang="en-US" sz="2000" b="0" dirty="0">
                <a:solidFill>
                  <a:schemeClr val="tx1"/>
                </a:solidFill>
              </a:rPr>
            </a:br>
            <a:br>
              <a:rPr lang="en-US" sz="2000" b="0" dirty="0">
                <a:solidFill>
                  <a:schemeClr val="tx1"/>
                </a:solidFill>
              </a:rPr>
            </a:br>
            <a:r>
              <a:rPr lang="en-US" sz="2000" b="0" dirty="0">
                <a:solidFill>
                  <a:schemeClr val="tx1"/>
                </a:solidFill>
              </a:rPr>
              <a:t>Describes</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Architecture</a:t>
            </a: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29</a:t>
            </a:fld>
            <a:endParaRPr lang="en-US" dirty="0">
              <a:solidFill>
                <a:prstClr val="black"/>
              </a:solidFill>
            </a:endParaRPr>
          </a:p>
        </p:txBody>
      </p:sp>
      <p:sp>
        <p:nvSpPr>
          <p:cNvPr id="5" name="Date Placeholder 4"/>
          <p:cNvSpPr>
            <a:spLocks noGrp="1"/>
          </p:cNvSpPr>
          <p:nvPr>
            <p:ph type="dt" sz="half" idx="2"/>
          </p:nvPr>
        </p:nvSpPr>
        <p:spPr>
          <a:xfrm>
            <a:off x="7086600" y="6246813"/>
            <a:ext cx="2057400" cy="365125"/>
          </a:xfrm>
        </p:spPr>
        <p:txBody>
          <a:bodyPr/>
          <a:lstStyle/>
          <a:p>
            <a:r>
              <a:rPr lang="en-US">
                <a:solidFill>
                  <a:srgbClr val="000000">
                    <a:tint val="75000"/>
                  </a:srgbClr>
                </a:solidFill>
              </a:rPr>
              <a:t>02/16/2016</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9916"/>
          <a:stretch/>
        </p:blipFill>
        <p:spPr bwMode="auto">
          <a:xfrm>
            <a:off x="2177528" y="-64994"/>
            <a:ext cx="6947646" cy="3227294"/>
          </a:xfrm>
          <a:prstGeom prst="rect">
            <a:avLst/>
          </a:prstGeom>
          <a:noFill/>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806" r="-1"/>
          <a:stretch/>
        </p:blipFill>
        <p:spPr bwMode="auto">
          <a:xfrm>
            <a:off x="2177528" y="3048000"/>
            <a:ext cx="6949865" cy="3221225"/>
          </a:xfrm>
          <a:prstGeom prst="rect">
            <a:avLst/>
          </a:prstGeom>
          <a:noFill/>
        </p:spPr>
      </p:pic>
    </p:spTree>
    <p:extLst>
      <p:ext uri="{BB962C8B-B14F-4D97-AF65-F5344CB8AC3E}">
        <p14:creationId xmlns:p14="http://schemas.microsoft.com/office/powerpoint/2010/main" val="350694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pPr algn="ctr"/>
            <a:br>
              <a:rPr lang="en-US" sz="3600" b="1" dirty="0"/>
            </a:br>
            <a:r>
              <a:rPr lang="en-US" sz="3600" b="1" dirty="0"/>
              <a:t> </a:t>
            </a:r>
            <a:br>
              <a:rPr lang="en-US" b="1" dirty="0"/>
            </a:br>
            <a:r>
              <a:rPr lang="en-US" b="1" dirty="0"/>
              <a:t>NIST Big Data Initiative</a:t>
            </a:r>
          </a:p>
        </p:txBody>
      </p:sp>
      <p:sp>
        <p:nvSpPr>
          <p:cNvPr id="2" name="Subtitle 1"/>
          <p:cNvSpPr>
            <a:spLocks noGrp="1"/>
          </p:cNvSpPr>
          <p:nvPr>
            <p:ph type="subTitle" idx="1"/>
          </p:nvPr>
        </p:nvSpPr>
        <p:spPr>
          <a:xfrm>
            <a:off x="1371600" y="3895344"/>
            <a:ext cx="6060831" cy="1752600"/>
          </a:xfrm>
        </p:spPr>
        <p:txBody>
          <a:bodyPr/>
          <a:lstStyle/>
          <a:p>
            <a:r>
              <a:rPr lang="en-US" dirty="0">
                <a:solidFill>
                  <a:schemeClr val="tx1">
                    <a:lumMod val="65000"/>
                    <a:lumOff val="35000"/>
                  </a:schemeClr>
                </a:solidFill>
              </a:rPr>
              <a:t>Led by </a:t>
            </a:r>
            <a:r>
              <a:rPr lang="en-US" dirty="0" err="1">
                <a:solidFill>
                  <a:schemeClr val="tx1">
                    <a:lumMod val="65000"/>
                    <a:lumOff val="35000"/>
                  </a:schemeClr>
                </a:solidFill>
              </a:rPr>
              <a:t>Chaitin</a:t>
            </a:r>
            <a:r>
              <a:rPr lang="en-US" dirty="0">
                <a:solidFill>
                  <a:schemeClr val="tx1">
                    <a:lumMod val="65000"/>
                    <a:lumOff val="35000"/>
                  </a:schemeClr>
                </a:solidFill>
              </a:rPr>
              <a:t> </a:t>
            </a:r>
            <a:r>
              <a:rPr lang="en-US" dirty="0" err="1">
                <a:solidFill>
                  <a:schemeClr val="tx1">
                    <a:lumMod val="65000"/>
                    <a:lumOff val="35000"/>
                  </a:schemeClr>
                </a:solidFill>
              </a:rPr>
              <a:t>Baru</a:t>
            </a:r>
            <a:r>
              <a:rPr lang="en-US" dirty="0">
                <a:solidFill>
                  <a:schemeClr val="tx1">
                    <a:lumMod val="65000"/>
                    <a:lumOff val="35000"/>
                  </a:schemeClr>
                </a:solidFill>
              </a:rPr>
              <a:t>, Bob Marcus, Wo Chang</a:t>
            </a:r>
          </a:p>
          <a:p>
            <a:r>
              <a:rPr lang="en-US" dirty="0">
                <a:solidFill>
                  <a:schemeClr val="tx1">
                    <a:lumMod val="65000"/>
                    <a:lumOff val="35000"/>
                  </a:schemeClr>
                </a:solidFill>
              </a:rPr>
              <a:t>And</a:t>
            </a:r>
          </a:p>
          <a:p>
            <a:r>
              <a:rPr lang="en-US" b="1" dirty="0">
                <a:solidFill>
                  <a:srgbClr val="C00000"/>
                </a:solidFill>
              </a:rPr>
              <a:t>Big Data Application Analysis</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439586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b="1" dirty="0"/>
              <a:t>Data Analysis Problem Architectures</a:t>
            </a:r>
          </a:p>
        </p:txBody>
      </p:sp>
      <p:sp>
        <p:nvSpPr>
          <p:cNvPr id="3" name="Content Placeholder 2"/>
          <p:cNvSpPr>
            <a:spLocks noGrp="1"/>
          </p:cNvSpPr>
          <p:nvPr>
            <p:ph idx="1"/>
          </p:nvPr>
        </p:nvSpPr>
        <p:spPr>
          <a:xfrm>
            <a:off x="0" y="609599"/>
            <a:ext cx="9144000" cy="5636759"/>
          </a:xfrm>
        </p:spPr>
        <p:txBody>
          <a:bodyPr>
            <a:normAutofit lnSpcReduction="10000"/>
          </a:bodyPr>
          <a:lstStyle/>
          <a:p>
            <a:pPr>
              <a:buFont typeface="Wingdings" panose="05000000000000000000" pitchFamily="2" charset="2"/>
              <a:buChar char="§"/>
            </a:pPr>
            <a:r>
              <a:rPr lang="en-US" dirty="0"/>
              <a:t>1) Pleasingly Parallel</a:t>
            </a:r>
            <a:r>
              <a:rPr lang="en-US" dirty="0">
                <a:solidFill>
                  <a:srgbClr val="FF0000"/>
                </a:solidFill>
              </a:rPr>
              <a:t> PP </a:t>
            </a:r>
            <a:r>
              <a:rPr lang="en-US" dirty="0"/>
              <a:t>or “map-only” in MapReduce</a:t>
            </a:r>
          </a:p>
          <a:p>
            <a:pPr lvl="1">
              <a:buFont typeface="Wingdings" panose="05000000000000000000" pitchFamily="2" charset="2"/>
              <a:buChar char="§"/>
            </a:pPr>
            <a:r>
              <a:rPr lang="en-US" sz="1600" dirty="0"/>
              <a:t>BLAST Analysis; Local Machine Learning</a:t>
            </a:r>
          </a:p>
          <a:p>
            <a:pPr>
              <a:buFont typeface="Wingdings" panose="05000000000000000000" pitchFamily="2" charset="2"/>
              <a:buChar char="§"/>
            </a:pPr>
            <a:r>
              <a:rPr lang="en-US" dirty="0"/>
              <a:t>2A) Classic MapReduce </a:t>
            </a:r>
            <a:r>
              <a:rPr lang="en-US" dirty="0">
                <a:solidFill>
                  <a:srgbClr val="FF0000"/>
                </a:solidFill>
              </a:rPr>
              <a:t>MR</a:t>
            </a:r>
            <a:r>
              <a:rPr lang="en-US" dirty="0"/>
              <a:t>, Map followed by reduction</a:t>
            </a:r>
          </a:p>
          <a:p>
            <a:pPr lvl="1">
              <a:buFont typeface="Wingdings" panose="05000000000000000000" pitchFamily="2" charset="2"/>
              <a:buChar char="§"/>
            </a:pPr>
            <a:r>
              <a:rPr lang="en-US" sz="1600" dirty="0"/>
              <a:t>High Energy Physics (HEP) Histograms; Web search; Recommender Engines</a:t>
            </a:r>
          </a:p>
          <a:p>
            <a:pPr>
              <a:buFont typeface="Wingdings" panose="05000000000000000000" pitchFamily="2" charset="2"/>
              <a:buChar char="§"/>
            </a:pPr>
            <a:r>
              <a:rPr lang="en-US" dirty="0"/>
              <a:t>2B) Simple version of classic </a:t>
            </a:r>
            <a:r>
              <a:rPr lang="en-US" dirty="0">
                <a:solidFill>
                  <a:srgbClr val="FF0000"/>
                </a:solidFill>
              </a:rPr>
              <a:t>MapReduce </a:t>
            </a:r>
            <a:r>
              <a:rPr lang="en-US" dirty="0" err="1">
                <a:solidFill>
                  <a:srgbClr val="FF0000"/>
                </a:solidFill>
              </a:rPr>
              <a:t>MRStat</a:t>
            </a:r>
            <a:endParaRPr lang="en-US" dirty="0">
              <a:solidFill>
                <a:srgbClr val="FF0000"/>
              </a:solidFill>
            </a:endParaRPr>
          </a:p>
          <a:p>
            <a:pPr lvl="1">
              <a:buFont typeface="Wingdings" panose="05000000000000000000" pitchFamily="2" charset="2"/>
              <a:buChar char="§"/>
            </a:pPr>
            <a:r>
              <a:rPr lang="en-US" sz="1600" dirty="0"/>
              <a:t>Final reduction is just simple statistics </a:t>
            </a:r>
          </a:p>
          <a:p>
            <a:pPr>
              <a:buFont typeface="Wingdings" panose="05000000000000000000" pitchFamily="2" charset="2"/>
              <a:buChar char="§"/>
            </a:pPr>
            <a:r>
              <a:rPr lang="en-US" dirty="0"/>
              <a:t>3) Iterative MapReduce </a:t>
            </a:r>
            <a:r>
              <a:rPr lang="en-US" dirty="0" err="1">
                <a:solidFill>
                  <a:srgbClr val="FF0000"/>
                </a:solidFill>
              </a:rPr>
              <a:t>MRIter</a:t>
            </a:r>
            <a:endParaRPr lang="en-US" dirty="0">
              <a:solidFill>
                <a:srgbClr val="FF0000"/>
              </a:solidFill>
            </a:endParaRPr>
          </a:p>
          <a:p>
            <a:pPr lvl="1">
              <a:buFont typeface="Wingdings" panose="05000000000000000000" pitchFamily="2" charset="2"/>
              <a:buChar char="§"/>
            </a:pPr>
            <a:r>
              <a:rPr lang="en-US" sz="1600" dirty="0"/>
              <a:t>Expectation maximization Clustering Linear Algebra, PageRank</a:t>
            </a:r>
          </a:p>
          <a:p>
            <a:pPr>
              <a:buFont typeface="Wingdings" panose="05000000000000000000" pitchFamily="2" charset="2"/>
              <a:buChar char="§"/>
            </a:pPr>
            <a:r>
              <a:rPr lang="en-US" dirty="0"/>
              <a:t>4A) Map Point to Point Communication</a:t>
            </a:r>
          </a:p>
          <a:p>
            <a:pPr lvl="1">
              <a:buFont typeface="Wingdings" panose="05000000000000000000" pitchFamily="2" charset="2"/>
              <a:buChar char="§"/>
            </a:pPr>
            <a:r>
              <a:rPr lang="en-US" sz="1600" dirty="0"/>
              <a:t>Classic MPI; PDE Solvers and Particle Dynamics; Graph processing </a:t>
            </a:r>
            <a:r>
              <a:rPr lang="en-US" sz="1600" dirty="0">
                <a:solidFill>
                  <a:srgbClr val="FF0000"/>
                </a:solidFill>
              </a:rPr>
              <a:t>Graph</a:t>
            </a:r>
            <a:r>
              <a:rPr lang="en-US" sz="1600" dirty="0"/>
              <a:t> </a:t>
            </a:r>
          </a:p>
          <a:p>
            <a:pPr>
              <a:buFont typeface="Wingdings" panose="05000000000000000000" pitchFamily="2" charset="2"/>
              <a:buChar char="§"/>
            </a:pPr>
            <a:r>
              <a:rPr lang="en-US" dirty="0"/>
              <a:t>4B) GPU (Accelerator) enhanced 4A) – especially for deep learning</a:t>
            </a:r>
          </a:p>
          <a:p>
            <a:pPr>
              <a:buFont typeface="Wingdings" panose="05000000000000000000" pitchFamily="2" charset="2"/>
              <a:buChar char="§"/>
            </a:pPr>
            <a:r>
              <a:rPr lang="en-US" dirty="0"/>
              <a:t>5) Map + </a:t>
            </a:r>
            <a:r>
              <a:rPr lang="en-US" dirty="0">
                <a:solidFill>
                  <a:srgbClr val="FF0000"/>
                </a:solidFill>
              </a:rPr>
              <a:t>Streaming</a:t>
            </a:r>
            <a:r>
              <a:rPr lang="en-US" dirty="0"/>
              <a:t> + some sort of Communication</a:t>
            </a:r>
          </a:p>
          <a:p>
            <a:pPr lvl="1">
              <a:buFont typeface="Wingdings" panose="05000000000000000000" pitchFamily="2" charset="2"/>
              <a:buChar char="§"/>
            </a:pPr>
            <a:r>
              <a:rPr lang="en-US" sz="1600" dirty="0"/>
              <a:t>Images from Synchrotron sources; Telescopes; Internet of Things </a:t>
            </a:r>
            <a:r>
              <a:rPr lang="en-US" sz="1600" dirty="0" err="1"/>
              <a:t>IoT</a:t>
            </a:r>
            <a:endParaRPr lang="en-US" sz="1600" dirty="0"/>
          </a:p>
          <a:p>
            <a:pPr lvl="1">
              <a:buFont typeface="Wingdings" panose="05000000000000000000" pitchFamily="2" charset="2"/>
              <a:buChar char="§"/>
            </a:pPr>
            <a:r>
              <a:rPr lang="en-US" sz="1600" dirty="0"/>
              <a:t>Apache Storm is (Map + Dataflow) +Streaming</a:t>
            </a:r>
          </a:p>
          <a:p>
            <a:pPr lvl="1">
              <a:buFont typeface="Wingdings" panose="05000000000000000000" pitchFamily="2" charset="2"/>
              <a:buChar char="§"/>
            </a:pPr>
            <a:r>
              <a:rPr lang="en-US" sz="1600" dirty="0"/>
              <a:t>Data assimilation is (Map + Point to Point Communication) + Streaming</a:t>
            </a:r>
          </a:p>
          <a:p>
            <a:pPr marL="342900" lvl="1" indent="-342900">
              <a:buFont typeface="Wingdings" panose="05000000000000000000" pitchFamily="2" charset="2"/>
              <a:buChar char="§"/>
            </a:pPr>
            <a:r>
              <a:rPr lang="en-US" dirty="0"/>
              <a:t>6) </a:t>
            </a:r>
            <a:r>
              <a:rPr lang="en-US" dirty="0">
                <a:solidFill>
                  <a:srgbClr val="FF0000"/>
                </a:solidFill>
              </a:rPr>
              <a:t>Shared memory </a:t>
            </a:r>
            <a:r>
              <a:rPr lang="en-US" dirty="0"/>
              <a:t>allowing parallel threads which are tricky to program but lower latency</a:t>
            </a:r>
          </a:p>
          <a:p>
            <a:pPr lvl="1">
              <a:buFont typeface="Wingdings" panose="05000000000000000000" pitchFamily="2" charset="2"/>
              <a:buChar char="§"/>
            </a:pPr>
            <a:r>
              <a:rPr lang="en-US" sz="1600" dirty="0"/>
              <a:t>Difficult to parallelize asynchronous parallel Graph Algorithms</a:t>
            </a:r>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p:txBody>
      </p:sp>
      <p:sp>
        <p:nvSpPr>
          <p:cNvPr id="5" name="Slide Number Placeholder 4"/>
          <p:cNvSpPr>
            <a:spLocks noGrp="1"/>
          </p:cNvSpPr>
          <p:nvPr>
            <p:ph type="sldNum" sz="quarter" idx="12"/>
          </p:nvPr>
        </p:nvSpPr>
        <p:spPr/>
        <p:txBody>
          <a:bodyPr/>
          <a:lstStyle/>
          <a:p>
            <a:fld id="{29CB78FB-1415-9B4D-996E-11F146E2B0ED}" type="slidenum">
              <a:rPr lang="en-US" smtClean="0"/>
              <a:t>30</a:t>
            </a:fld>
            <a:endParaRPr lang="en-US"/>
          </a:p>
        </p:txBody>
      </p:sp>
      <p:sp>
        <p:nvSpPr>
          <p:cNvPr id="4" name="Date Placeholder 3"/>
          <p:cNvSpPr>
            <a:spLocks noGrp="1"/>
          </p:cNvSpPr>
          <p:nvPr>
            <p:ph type="dt" sz="half" idx="2"/>
          </p:nvPr>
        </p:nvSpPr>
        <p:spPr/>
        <p:txBody>
          <a:bodyPr/>
          <a:lstStyle/>
          <a:p>
            <a:r>
              <a:rPr lang="en-US"/>
              <a:t>02/16/2016</a:t>
            </a:r>
            <a:endParaRPr lang="en-US" dirty="0"/>
          </a:p>
        </p:txBody>
      </p:sp>
    </p:spTree>
    <p:extLst>
      <p:ext uri="{BB962C8B-B14F-4D97-AF65-F5344CB8AC3E}">
        <p14:creationId xmlns:p14="http://schemas.microsoft.com/office/powerpoint/2010/main" val="3911240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144000" cy="1470025"/>
          </a:xfrm>
        </p:spPr>
        <p:txBody>
          <a:bodyPr/>
          <a:lstStyle/>
          <a:p>
            <a:pPr algn="ctr"/>
            <a:r>
              <a:rPr lang="en-US" sz="4000" b="1" dirty="0">
                <a:solidFill>
                  <a:schemeClr val="tx1"/>
                </a:solidFill>
              </a:rPr>
              <a:t>Diamond Facets</a:t>
            </a:r>
            <a:br>
              <a:rPr lang="en-US" b="1" dirty="0"/>
            </a:br>
            <a:br>
              <a:rPr lang="en-US" b="1" dirty="0"/>
            </a:br>
            <a:r>
              <a:rPr lang="en-US" b="1" dirty="0"/>
              <a:t>Execution Features View</a:t>
            </a:r>
            <a:br>
              <a:rPr lang="en-US" b="1" dirty="0"/>
            </a:br>
            <a:br>
              <a:rPr lang="en-US" b="1" dirty="0"/>
            </a:br>
            <a:r>
              <a:rPr lang="en-US" dirty="0">
                <a:solidFill>
                  <a:schemeClr val="tx1"/>
                </a:solidFill>
              </a:rPr>
              <a:t>Many similar Features for Big Data and Simulations</a:t>
            </a:r>
            <a:br>
              <a:rPr lang="en-US" dirty="0">
                <a:solidFill>
                  <a:schemeClr val="tx1"/>
                </a:solidFill>
              </a:rPr>
            </a:br>
            <a:br>
              <a:rPr lang="en-US" dirty="0">
                <a:solidFill>
                  <a:schemeClr val="tx1"/>
                </a:solidFill>
              </a:rPr>
            </a:br>
            <a:endParaRPr lang="en-US" sz="2400" b="0" dirty="0">
              <a:solidFill>
                <a:schemeClr val="tx1"/>
              </a:solidFill>
            </a:endParaRPr>
          </a:p>
        </p:txBody>
      </p:sp>
      <p:sp>
        <p:nvSpPr>
          <p:cNvPr id="2" name="Date Placeholder 1"/>
          <p:cNvSpPr>
            <a:spLocks noGrp="1"/>
          </p:cNvSpPr>
          <p:nvPr>
            <p:ph type="dt" sz="half" idx="10"/>
          </p:nvPr>
        </p:nvSpPr>
        <p:spPr/>
        <p:txBody>
          <a:bodyPr/>
          <a:lstStyle/>
          <a:p>
            <a:r>
              <a:rPr lang="en-US"/>
              <a:t>02/16/2016</a:t>
            </a:r>
          </a:p>
        </p:txBody>
      </p:sp>
      <p:sp>
        <p:nvSpPr>
          <p:cNvPr id="3" name="Slide Number Placeholder 2"/>
          <p:cNvSpPr>
            <a:spLocks noGrp="1"/>
          </p:cNvSpPr>
          <p:nvPr>
            <p:ph type="sldNum" sz="quarter" idx="12"/>
          </p:nvPr>
        </p:nvSpPr>
        <p:spPr/>
        <p:txBody>
          <a:bodyPr/>
          <a:lstStyle/>
          <a:p>
            <a:fld id="{29CB78FB-1415-9B4D-996E-11F146E2B0ED}" type="slidenum">
              <a:rPr lang="en-US" smtClean="0"/>
              <a:t>31</a:t>
            </a:fld>
            <a:endParaRPr lang="en-US"/>
          </a:p>
        </p:txBody>
      </p:sp>
    </p:spTree>
    <p:extLst>
      <p:ext uri="{BB962C8B-B14F-4D97-AF65-F5344CB8AC3E}">
        <p14:creationId xmlns:p14="http://schemas.microsoft.com/office/powerpoint/2010/main" val="3739236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 y="0"/>
            <a:ext cx="9043517" cy="760537"/>
          </a:xfrm>
        </p:spPr>
        <p:txBody>
          <a:bodyPr>
            <a:noAutofit/>
          </a:bodyPr>
          <a:lstStyle/>
          <a:p>
            <a:r>
              <a:rPr lang="en-US" sz="3200" b="1" dirty="0">
                <a:solidFill>
                  <a:schemeClr val="tx1"/>
                </a:solidFill>
              </a:rPr>
              <a:t>View for </a:t>
            </a:r>
            <a:r>
              <a:rPr lang="en-US" sz="3200" b="1" dirty="0" err="1">
                <a:solidFill>
                  <a:schemeClr val="tx1"/>
                </a:solidFill>
              </a:rPr>
              <a:t>Micropatterns</a:t>
            </a:r>
            <a:r>
              <a:rPr lang="en-US" sz="3200" b="1" dirty="0">
                <a:solidFill>
                  <a:schemeClr val="tx1"/>
                </a:solidFill>
              </a:rPr>
              <a:t> or </a:t>
            </a:r>
            <a:r>
              <a:rPr lang="en-US" sz="3200" b="1" dirty="0">
                <a:solidFill>
                  <a:srgbClr val="C00000"/>
                </a:solidFill>
              </a:rPr>
              <a:t>Execution Features</a:t>
            </a:r>
          </a:p>
        </p:txBody>
      </p:sp>
      <p:sp>
        <p:nvSpPr>
          <p:cNvPr id="3" name="Content Placeholder 2"/>
          <p:cNvSpPr>
            <a:spLocks noGrp="1"/>
          </p:cNvSpPr>
          <p:nvPr>
            <p:ph idx="1"/>
          </p:nvPr>
        </p:nvSpPr>
        <p:spPr>
          <a:xfrm>
            <a:off x="-1" y="787378"/>
            <a:ext cx="9144000" cy="5825319"/>
          </a:xfrm>
        </p:spPr>
        <p:txBody>
          <a:bodyPr>
            <a:noAutofit/>
          </a:bodyPr>
          <a:lstStyle/>
          <a:p>
            <a:pPr marL="514350" indent="-514350">
              <a:buFont typeface="+mj-lt"/>
              <a:buAutoNum type="romanLcPeriod"/>
            </a:pPr>
            <a:r>
              <a:rPr lang="en-US" sz="1600" b="1" dirty="0"/>
              <a:t>Performance Metrics; </a:t>
            </a:r>
            <a:r>
              <a:rPr lang="en-US" sz="1600" dirty="0"/>
              <a:t>property found by benchmarking Diamond</a:t>
            </a:r>
          </a:p>
          <a:p>
            <a:pPr marL="514350" indent="-514350">
              <a:buFont typeface="+mj-lt"/>
              <a:buAutoNum type="romanLcPeriod"/>
            </a:pPr>
            <a:r>
              <a:rPr lang="en-US" sz="1600" b="1" dirty="0"/>
              <a:t>Flops per byte; </a:t>
            </a:r>
            <a:r>
              <a:rPr lang="en-US" sz="1600" dirty="0"/>
              <a:t>memory or I/O</a:t>
            </a:r>
          </a:p>
          <a:p>
            <a:pPr marL="514350" indent="-514350">
              <a:buFont typeface="+mj-lt"/>
              <a:buAutoNum type="romanLcPeriod"/>
            </a:pPr>
            <a:r>
              <a:rPr lang="en-US" sz="1600" b="1" dirty="0"/>
              <a:t>Execution Environment; Core libraries needed: </a:t>
            </a:r>
            <a:r>
              <a:rPr lang="en-US" sz="1600" dirty="0"/>
              <a:t>matrix-matrix/vector algebra, conjugate gradient, reduction, broadcast; Cloud, HPC etc.</a:t>
            </a:r>
          </a:p>
          <a:p>
            <a:pPr marL="514350" indent="-514350">
              <a:buFont typeface="+mj-lt"/>
              <a:buAutoNum type="romanLcPeriod"/>
            </a:pPr>
            <a:r>
              <a:rPr lang="en-US" sz="1600" b="1" dirty="0"/>
              <a:t>Volume: </a:t>
            </a:r>
            <a:r>
              <a:rPr lang="en-US" sz="1600" dirty="0"/>
              <a:t>property of a Diamond instance: a) </a:t>
            </a:r>
            <a:r>
              <a:rPr lang="en-US" sz="1600" b="1" dirty="0">
                <a:solidFill>
                  <a:srgbClr val="C00000"/>
                </a:solidFill>
              </a:rPr>
              <a:t>Data</a:t>
            </a:r>
            <a:r>
              <a:rPr lang="en-US" sz="1600" dirty="0"/>
              <a:t> Volume and b) </a:t>
            </a:r>
            <a:r>
              <a:rPr lang="en-US" sz="1600" b="1" dirty="0">
                <a:solidFill>
                  <a:srgbClr val="C00000"/>
                </a:solidFill>
              </a:rPr>
              <a:t>Model </a:t>
            </a:r>
            <a:r>
              <a:rPr lang="en-US" sz="1600" dirty="0"/>
              <a:t>Size</a:t>
            </a:r>
          </a:p>
          <a:p>
            <a:pPr marL="514350" indent="-514350">
              <a:buFont typeface="+mj-lt"/>
              <a:buAutoNum type="romanLcPeriod"/>
            </a:pPr>
            <a:r>
              <a:rPr lang="en-US" sz="1600" b="1" dirty="0"/>
              <a:t>Velocity: </a:t>
            </a:r>
            <a:r>
              <a:rPr lang="en-US" sz="1600" dirty="0"/>
              <a:t>qualitative property of Diamond with value associated with instance. Only </a:t>
            </a:r>
            <a:r>
              <a:rPr lang="en-US" sz="1600" b="1" dirty="0">
                <a:solidFill>
                  <a:srgbClr val="C00000"/>
                </a:solidFill>
              </a:rPr>
              <a:t>Data</a:t>
            </a:r>
          </a:p>
          <a:p>
            <a:pPr marL="514350" indent="-514350">
              <a:buFont typeface="+mj-lt"/>
              <a:buAutoNum type="romanLcPeriod"/>
            </a:pPr>
            <a:r>
              <a:rPr lang="en-US" sz="1600" b="1" dirty="0"/>
              <a:t>Variety: </a:t>
            </a:r>
            <a:r>
              <a:rPr lang="en-US" sz="1600" dirty="0"/>
              <a:t>important property especially of composite Diamonds; </a:t>
            </a:r>
            <a:r>
              <a:rPr lang="en-US" sz="1600" b="1" dirty="0">
                <a:solidFill>
                  <a:srgbClr val="C00000"/>
                </a:solidFill>
              </a:rPr>
              <a:t>Data</a:t>
            </a:r>
            <a:r>
              <a:rPr lang="en-US" sz="1600" dirty="0"/>
              <a:t> and </a:t>
            </a:r>
            <a:r>
              <a:rPr lang="en-US" sz="1600" b="1" dirty="0">
                <a:solidFill>
                  <a:srgbClr val="C00000"/>
                </a:solidFill>
              </a:rPr>
              <a:t>Model</a:t>
            </a:r>
            <a:r>
              <a:rPr lang="en-US" sz="1600" dirty="0"/>
              <a:t> separately</a:t>
            </a:r>
          </a:p>
          <a:p>
            <a:pPr marL="514350" indent="-514350">
              <a:buFont typeface="+mj-lt"/>
              <a:buAutoNum type="romanLcPeriod"/>
            </a:pPr>
            <a:r>
              <a:rPr lang="en-US" sz="1600" b="1" dirty="0"/>
              <a:t>Veracity: </a:t>
            </a:r>
            <a:r>
              <a:rPr lang="en-US" sz="1600" dirty="0"/>
              <a:t>important property of applications but not kernels;</a:t>
            </a:r>
          </a:p>
          <a:p>
            <a:pPr marL="514350" indent="-514350">
              <a:buFont typeface="+mj-lt"/>
              <a:buAutoNum type="romanLcPeriod"/>
            </a:pPr>
            <a:r>
              <a:rPr lang="en-US" sz="1600" b="1" dirty="0">
                <a:solidFill>
                  <a:srgbClr val="C00000"/>
                </a:solidFill>
              </a:rPr>
              <a:t>Model</a:t>
            </a:r>
            <a:r>
              <a:rPr lang="en-US" sz="1600" b="1" dirty="0"/>
              <a:t> Communication Structure; </a:t>
            </a:r>
            <a:r>
              <a:rPr lang="en-US" sz="1600" dirty="0"/>
              <a:t>Interconnect requirements; Is communication BSP, Asynchronous, Pub-Sub, Collective, Point to Point? </a:t>
            </a:r>
          </a:p>
          <a:p>
            <a:pPr marL="514350" indent="-514350">
              <a:buFont typeface="+mj-lt"/>
              <a:buAutoNum type="romanLcPeriod"/>
            </a:pPr>
            <a:r>
              <a:rPr lang="en-US" sz="1600" dirty="0"/>
              <a:t>Is </a:t>
            </a:r>
            <a:r>
              <a:rPr lang="en-US" sz="1600" b="1" dirty="0">
                <a:solidFill>
                  <a:srgbClr val="C00000"/>
                </a:solidFill>
              </a:rPr>
              <a:t>Data</a:t>
            </a:r>
            <a:r>
              <a:rPr lang="en-US" sz="1600" dirty="0"/>
              <a:t> and/or </a:t>
            </a:r>
            <a:r>
              <a:rPr lang="en-US" sz="1600" b="1" dirty="0">
                <a:solidFill>
                  <a:srgbClr val="C00000"/>
                </a:solidFill>
              </a:rPr>
              <a:t>Model</a:t>
            </a:r>
            <a:r>
              <a:rPr lang="en-US" sz="1600" dirty="0"/>
              <a:t> (graph) </a:t>
            </a:r>
            <a:r>
              <a:rPr lang="en-US" sz="1600" b="1" dirty="0"/>
              <a:t>static </a:t>
            </a:r>
            <a:r>
              <a:rPr lang="en-US" sz="1600" dirty="0"/>
              <a:t>or </a:t>
            </a:r>
            <a:r>
              <a:rPr lang="en-US" sz="1600" b="1" dirty="0"/>
              <a:t>dynamic?</a:t>
            </a:r>
          </a:p>
          <a:p>
            <a:pPr marL="514350" indent="-514350">
              <a:buFont typeface="+mj-lt"/>
              <a:buAutoNum type="romanLcPeriod"/>
            </a:pPr>
            <a:r>
              <a:rPr lang="en-US" sz="1600" dirty="0"/>
              <a:t>Much </a:t>
            </a:r>
            <a:r>
              <a:rPr lang="en-US" sz="1600" b="1" dirty="0">
                <a:solidFill>
                  <a:srgbClr val="C00000"/>
                </a:solidFill>
              </a:rPr>
              <a:t>Data </a:t>
            </a:r>
            <a:r>
              <a:rPr lang="en-US" sz="1600" dirty="0"/>
              <a:t>and/or </a:t>
            </a:r>
            <a:r>
              <a:rPr lang="en-US" sz="1600" b="1" dirty="0">
                <a:solidFill>
                  <a:srgbClr val="C00000"/>
                </a:solidFill>
              </a:rPr>
              <a:t>Models</a:t>
            </a:r>
            <a:r>
              <a:rPr lang="en-US" sz="1600" dirty="0"/>
              <a:t> consist of a set of interconnected entities; is this </a:t>
            </a:r>
            <a:r>
              <a:rPr lang="en-US" sz="1600" b="1" dirty="0"/>
              <a:t>regular </a:t>
            </a:r>
            <a:r>
              <a:rPr lang="en-US" sz="1600" dirty="0"/>
              <a:t>as a set of pixels or is it a complicated </a:t>
            </a:r>
            <a:r>
              <a:rPr lang="en-US" sz="1600" b="1" dirty="0"/>
              <a:t>irregular graph?</a:t>
            </a:r>
          </a:p>
          <a:p>
            <a:pPr marL="514350" indent="-514350">
              <a:buFont typeface="+mj-lt"/>
              <a:buAutoNum type="romanLcPeriod"/>
            </a:pPr>
            <a:r>
              <a:rPr lang="en-US" sz="1600" dirty="0"/>
              <a:t>Are </a:t>
            </a:r>
            <a:r>
              <a:rPr lang="en-US" sz="1600" b="1" dirty="0">
                <a:solidFill>
                  <a:srgbClr val="C00000"/>
                </a:solidFill>
              </a:rPr>
              <a:t>Models </a:t>
            </a:r>
            <a:r>
              <a:rPr lang="en-US" sz="1600" b="1" dirty="0"/>
              <a:t>Iterative </a:t>
            </a:r>
            <a:r>
              <a:rPr lang="en-US" sz="1600" dirty="0"/>
              <a:t>or</a:t>
            </a:r>
            <a:r>
              <a:rPr lang="en-US" sz="1600" b="1" dirty="0"/>
              <a:t> not?</a:t>
            </a:r>
          </a:p>
          <a:p>
            <a:pPr marL="514350" indent="-514350">
              <a:buFont typeface="+mj-lt"/>
              <a:buAutoNum type="romanLcPeriod"/>
            </a:pPr>
            <a:r>
              <a:rPr lang="en-US" sz="1600" b="1" dirty="0">
                <a:solidFill>
                  <a:srgbClr val="C00000"/>
                </a:solidFill>
              </a:rPr>
              <a:t>Data</a:t>
            </a:r>
            <a:r>
              <a:rPr lang="en-US" sz="1600" b="1" dirty="0"/>
              <a:t> Abstraction: </a:t>
            </a:r>
            <a:r>
              <a:rPr lang="en-US" sz="1600" dirty="0"/>
              <a:t>key-value, pixel, graph(G3), vector, bags of words or items; </a:t>
            </a:r>
            <a:r>
              <a:rPr lang="en-US" sz="1600" b="1" dirty="0">
                <a:solidFill>
                  <a:srgbClr val="C00000"/>
                </a:solidFill>
              </a:rPr>
              <a:t>Model</a:t>
            </a:r>
            <a:r>
              <a:rPr lang="en-US" sz="1600" dirty="0"/>
              <a:t> can have same or different abstractions e.g. mesh points, finite element, Convolutional Network</a:t>
            </a:r>
          </a:p>
          <a:p>
            <a:pPr marL="514350" indent="-514350">
              <a:buFont typeface="+mj-lt"/>
              <a:buAutoNum type="romanLcPeriod"/>
            </a:pPr>
            <a:r>
              <a:rPr lang="en-US" sz="1600" dirty="0"/>
              <a:t>Are </a:t>
            </a:r>
            <a:r>
              <a:rPr lang="en-US" sz="1600" b="1" dirty="0">
                <a:solidFill>
                  <a:srgbClr val="C00000"/>
                </a:solidFill>
              </a:rPr>
              <a:t>data</a:t>
            </a:r>
            <a:r>
              <a:rPr lang="en-US" sz="1600" dirty="0"/>
              <a:t> points in </a:t>
            </a:r>
            <a:r>
              <a:rPr lang="en-US" sz="1600" b="1" dirty="0"/>
              <a:t>metric or non-metric spaces? </a:t>
            </a:r>
            <a:r>
              <a:rPr lang="en-US" sz="1600" b="1" dirty="0">
                <a:solidFill>
                  <a:srgbClr val="C00000"/>
                </a:solidFill>
              </a:rPr>
              <a:t>Data</a:t>
            </a:r>
            <a:r>
              <a:rPr lang="en-US" sz="1600" b="1" dirty="0"/>
              <a:t> </a:t>
            </a:r>
            <a:r>
              <a:rPr lang="en-US" sz="1600" dirty="0"/>
              <a:t>and</a:t>
            </a:r>
            <a:r>
              <a:rPr lang="en-US" sz="1600" b="1" dirty="0"/>
              <a:t> </a:t>
            </a:r>
            <a:r>
              <a:rPr lang="en-US" sz="1600" b="1" dirty="0">
                <a:solidFill>
                  <a:srgbClr val="C00000"/>
                </a:solidFill>
              </a:rPr>
              <a:t>Model </a:t>
            </a:r>
            <a:r>
              <a:rPr lang="en-US" sz="1600" dirty="0"/>
              <a:t>separately?</a:t>
            </a:r>
          </a:p>
          <a:p>
            <a:pPr marL="514350" indent="-514350">
              <a:buFont typeface="+mj-lt"/>
              <a:buAutoNum type="romanLcPeriod"/>
            </a:pPr>
            <a:r>
              <a:rPr lang="en-US" sz="1600" dirty="0"/>
              <a:t>Is</a:t>
            </a:r>
            <a:r>
              <a:rPr lang="en-US" sz="1600" b="1" dirty="0">
                <a:solidFill>
                  <a:srgbClr val="C00000"/>
                </a:solidFill>
              </a:rPr>
              <a:t> Model </a:t>
            </a:r>
            <a:r>
              <a:rPr lang="en-US" sz="1600" dirty="0"/>
              <a:t>algorithm </a:t>
            </a:r>
            <a:r>
              <a:rPr lang="en-US" sz="1600" b="1" dirty="0"/>
              <a:t>O(N</a:t>
            </a:r>
            <a:r>
              <a:rPr lang="en-US" sz="1600" b="1" baseline="30000" dirty="0"/>
              <a:t>2</a:t>
            </a:r>
            <a:r>
              <a:rPr lang="en-US" sz="1600" b="1" dirty="0"/>
              <a:t>) or O(N) </a:t>
            </a:r>
            <a:r>
              <a:rPr lang="en-US" sz="1600" dirty="0"/>
              <a:t>(up to logs) for N points per iteration (G2)</a:t>
            </a:r>
          </a:p>
          <a:p>
            <a:endParaRPr lang="en-US" sz="1600" dirty="0"/>
          </a:p>
        </p:txBody>
      </p:sp>
      <p:sp>
        <p:nvSpPr>
          <p:cNvPr id="5" name="Slide Number Placeholder 4"/>
          <p:cNvSpPr>
            <a:spLocks noGrp="1"/>
          </p:cNvSpPr>
          <p:nvPr>
            <p:ph type="sldNum" sz="quarter" idx="12"/>
          </p:nvPr>
        </p:nvSpPr>
        <p:spPr/>
        <p:txBody>
          <a:bodyPr/>
          <a:lstStyle/>
          <a:p>
            <a:fld id="{29CB78FB-1415-9B4D-996E-11F146E2B0ED}" type="slidenum">
              <a:rPr lang="en-US" smtClean="0"/>
              <a:t>32</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172701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lnSpcReduction="10000"/>
          </a:bodyPr>
          <a:lstStyle/>
          <a:p>
            <a:r>
              <a:rPr lang="en-US" b="1" dirty="0"/>
              <a:t>Simulations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a:t>Map-Collective </a:t>
            </a:r>
            <a:r>
              <a:rPr lang="en-US" sz="1800" dirty="0"/>
              <a:t>model</a:t>
            </a:r>
          </a:p>
          <a:p>
            <a:r>
              <a:rPr lang="en-US" dirty="0"/>
              <a:t>Simulations characterized often by </a:t>
            </a:r>
            <a:r>
              <a:rPr lang="en-US" b="1" dirty="0"/>
              <a:t>difference</a:t>
            </a:r>
            <a:r>
              <a:rPr lang="en-US" dirty="0"/>
              <a:t> or differential operators</a:t>
            </a:r>
          </a:p>
          <a:p>
            <a:r>
              <a:rPr lang="en-US" dirty="0"/>
              <a:t>Simulation dominantly </a:t>
            </a:r>
            <a:r>
              <a:rPr lang="en-US" b="1" dirty="0"/>
              <a:t>sparse</a:t>
            </a:r>
            <a:r>
              <a:rPr lang="en-US" dirty="0"/>
              <a:t> (nearest neighbor) data structures</a:t>
            </a:r>
            <a:endParaRPr lang="en-US" sz="1800" dirty="0"/>
          </a:p>
          <a:p>
            <a:pPr lvl="1"/>
            <a:r>
              <a:rPr lang="en-US" sz="1800" dirty="0"/>
              <a:t>Some important data analytics involves full matrix algorithm but</a:t>
            </a:r>
          </a:p>
          <a:p>
            <a:pPr lvl="1"/>
            <a:r>
              <a:rPr lang="en-US" sz="1800" dirty="0"/>
              <a:t>“Bag of words (users, rankings, images..)” algorithms are sparse, as is PageRank</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77023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Date Placeholder 1"/>
          <p:cNvSpPr>
            <a:spLocks noGrp="1"/>
          </p:cNvSpPr>
          <p:nvPr>
            <p:ph type="dt" sz="half" idx="2"/>
          </p:nvPr>
        </p:nvSpPr>
        <p:spPr/>
        <p:txBody>
          <a:bodyPr/>
          <a:lstStyle/>
          <a:p>
            <a:r>
              <a:rPr lang="en-US">
                <a:solidFill>
                  <a:srgbClr val="000000">
                    <a:tint val="75000"/>
                  </a:srgbClr>
                </a:solidFill>
              </a:rPr>
              <a:t>02/16/2016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75524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0" y="695326"/>
            <a:ext cx="9144000" cy="5241199"/>
          </a:xfrm>
        </p:spPr>
        <p:txBody>
          <a:bodyPr>
            <a:normAutofit/>
          </a:bodyPr>
          <a:lstStyle/>
          <a:p>
            <a:r>
              <a:rPr lang="en-US" dirty="0"/>
              <a:t>There are similarities between some </a:t>
            </a:r>
            <a:r>
              <a:rPr lang="en-US" b="1" dirty="0"/>
              <a:t>graph problems and particle simulations </a:t>
            </a:r>
            <a:r>
              <a:rPr lang="en-US" dirty="0"/>
              <a:t>with a </a:t>
            </a:r>
            <a:r>
              <a:rPr lang="en-US" b="1" dirty="0"/>
              <a:t>strange cutoff force.</a:t>
            </a:r>
          </a:p>
          <a:p>
            <a:pPr lvl="1"/>
            <a:r>
              <a:rPr lang="en-US" dirty="0"/>
              <a:t>Both </a:t>
            </a:r>
            <a:r>
              <a:rPr lang="en-US" b="1" dirty="0"/>
              <a:t>Map-Communication</a:t>
            </a:r>
          </a:p>
          <a:p>
            <a:r>
              <a:rPr lang="en-US" dirty="0"/>
              <a:t>Note many big data problems are “</a:t>
            </a:r>
            <a:r>
              <a:rPr lang="en-US" b="1" dirty="0"/>
              <a:t>long range force</a:t>
            </a:r>
            <a:r>
              <a:rPr lang="en-US" dirty="0"/>
              <a:t>” (as in gravitational simulations) as all points are linked.</a:t>
            </a:r>
          </a:p>
          <a:p>
            <a:pPr lvl="1"/>
            <a:r>
              <a:rPr lang="en-US" dirty="0"/>
              <a:t>Easiest to parallelize. Often full matrix algorithms</a:t>
            </a:r>
          </a:p>
          <a:p>
            <a:pPr lvl="1"/>
            <a:r>
              <a:rPr lang="en-US" dirty="0"/>
              <a:t>e.g. in DNA sequence studies, distance </a:t>
            </a:r>
            <a:r>
              <a:rPr lang="en-US" dirty="0">
                <a:sym typeface="Symbol"/>
              </a:rPr>
              <a:t></a:t>
            </a:r>
            <a:r>
              <a:rPr lang="en-US" dirty="0"/>
              <a:t>(</a:t>
            </a:r>
            <a:r>
              <a:rPr lang="en-US" i="1" dirty="0" err="1"/>
              <a:t>i</a:t>
            </a:r>
            <a:r>
              <a:rPr lang="en-US" dirty="0"/>
              <a:t>, </a:t>
            </a:r>
            <a:r>
              <a:rPr lang="en-US" i="1" dirty="0">
                <a:sym typeface="Symbol"/>
              </a:rPr>
              <a:t>j</a:t>
            </a:r>
            <a:r>
              <a:rPr lang="en-US" dirty="0"/>
              <a:t>) defined by BLAST, Smith-Waterman, etc., between all sequences </a:t>
            </a:r>
            <a:r>
              <a:rPr lang="en-US" i="1" dirty="0" err="1"/>
              <a:t>i</a:t>
            </a:r>
            <a:r>
              <a:rPr lang="en-US" dirty="0"/>
              <a:t>, </a:t>
            </a:r>
            <a:r>
              <a:rPr lang="en-US" i="1" dirty="0">
                <a:sym typeface="Symbol"/>
              </a:rPr>
              <a:t>j.</a:t>
            </a:r>
          </a:p>
          <a:p>
            <a:pPr lvl="1"/>
            <a:r>
              <a:rPr lang="en-US" dirty="0">
                <a:sym typeface="Symbol"/>
              </a:rPr>
              <a:t>Opportunity for “fast multipole” ideas in big data. See NRC report</a:t>
            </a:r>
            <a:endParaRPr lang="en-US" i="1" dirty="0">
              <a:sym typeface="Symbol"/>
            </a:endParaRPr>
          </a:p>
          <a:p>
            <a:r>
              <a:rPr lang="en-US" dirty="0">
                <a:sym typeface="Symbol"/>
              </a:rPr>
              <a:t>In image-based </a:t>
            </a:r>
            <a:r>
              <a:rPr lang="en-US" b="1" dirty="0">
                <a:sym typeface="Symbol"/>
              </a:rPr>
              <a:t>deep learning</a:t>
            </a:r>
            <a:r>
              <a:rPr lang="en-US" dirty="0">
                <a:sym typeface="Symbol"/>
              </a:rPr>
              <a:t>, neural network weights are block sparse (corresponding to links to pixel blocks) but can be formulated as full matrix operations on GPUs and MPI in blocks.</a:t>
            </a:r>
          </a:p>
          <a:p>
            <a:r>
              <a:rPr lang="en-US" dirty="0"/>
              <a:t>In HPC benchmarking, </a:t>
            </a:r>
            <a:r>
              <a:rPr lang="en-US" dirty="0" err="1"/>
              <a:t>Linpack</a:t>
            </a:r>
            <a:r>
              <a:rPr lang="en-US" dirty="0"/>
              <a:t> being challenged by a new sparse conjugate gradient benchmark HPCG, while I am diligently using </a:t>
            </a:r>
            <a:r>
              <a:rPr lang="en-US" b="1" dirty="0"/>
              <a:t>non- sparse conjugate gradient solvers </a:t>
            </a:r>
            <a:r>
              <a:rPr lang="en-US" dirty="0"/>
              <a:t>in clustering and Multi-dimensional scaling.</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63819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130425"/>
            <a:ext cx="9015185" cy="1470025"/>
          </a:xfrm>
        </p:spPr>
        <p:txBody>
          <a:bodyPr/>
          <a:lstStyle/>
          <a:p>
            <a:pPr algn="ctr"/>
            <a:r>
              <a:rPr lang="en-US" sz="4000" b="1" dirty="0">
                <a:solidFill>
                  <a:schemeClr val="tx1"/>
                </a:solidFill>
              </a:rPr>
              <a:t>Convergence Diamond Facets</a:t>
            </a:r>
            <a:br>
              <a:rPr lang="en-US" sz="4000" b="1" dirty="0">
                <a:solidFill>
                  <a:schemeClr val="tx1"/>
                </a:solidFill>
              </a:rPr>
            </a:br>
            <a:br>
              <a:rPr lang="en-US" sz="4000" dirty="0">
                <a:solidFill>
                  <a:schemeClr val="tx1"/>
                </a:solidFill>
              </a:rPr>
            </a:br>
            <a:r>
              <a:rPr lang="en-US" sz="4000" dirty="0">
                <a:solidFill>
                  <a:srgbClr val="C00000"/>
                </a:solidFill>
              </a:rPr>
              <a:t>Big Data and Big Simulation </a:t>
            </a:r>
            <a:r>
              <a:rPr lang="en-US" sz="4000" b="1" dirty="0"/>
              <a:t>Processing View</a:t>
            </a:r>
            <a:br>
              <a:rPr lang="en-US" b="1" dirty="0"/>
            </a:br>
            <a:br>
              <a:rPr lang="en-US" dirty="0"/>
            </a:br>
            <a:r>
              <a:rPr lang="en-US" dirty="0">
                <a:solidFill>
                  <a:schemeClr val="tx1"/>
                </a:solidFill>
              </a:rPr>
              <a:t>All Model Properties but differences between Big Data and Big Simulation</a:t>
            </a:r>
            <a:br>
              <a:rPr lang="en-US" dirty="0">
                <a:solidFill>
                  <a:schemeClr val="tx1"/>
                </a:solidFill>
              </a:rPr>
            </a:br>
            <a:endParaRPr lang="en-US" b="1" dirty="0">
              <a:solidFill>
                <a:srgbClr val="C00000"/>
              </a:solidFill>
            </a:endParaRPr>
          </a:p>
        </p:txBody>
      </p:sp>
      <p:sp>
        <p:nvSpPr>
          <p:cNvPr id="2" name="Date Placeholder 1"/>
          <p:cNvSpPr>
            <a:spLocks noGrp="1"/>
          </p:cNvSpPr>
          <p:nvPr>
            <p:ph type="dt" sz="half" idx="10"/>
          </p:nvPr>
        </p:nvSpPr>
        <p:spPr/>
        <p:txBody>
          <a:bodyPr/>
          <a:lstStyle/>
          <a:p>
            <a:r>
              <a:rPr lang="en-US"/>
              <a:t>02/16/2016</a:t>
            </a:r>
          </a:p>
        </p:txBody>
      </p:sp>
      <p:sp>
        <p:nvSpPr>
          <p:cNvPr id="3" name="Slide Number Placeholder 2"/>
          <p:cNvSpPr>
            <a:spLocks noGrp="1"/>
          </p:cNvSpPr>
          <p:nvPr>
            <p:ph type="sldNum" sz="quarter" idx="12"/>
          </p:nvPr>
        </p:nvSpPr>
        <p:spPr/>
        <p:txBody>
          <a:bodyPr/>
          <a:lstStyle/>
          <a:p>
            <a:fld id="{29CB78FB-1415-9B4D-996E-11F146E2B0ED}" type="slidenum">
              <a:rPr lang="en-US" smtClean="0"/>
              <a:t>36</a:t>
            </a:fld>
            <a:endParaRPr lang="en-US"/>
          </a:p>
        </p:txBody>
      </p:sp>
    </p:spTree>
    <p:extLst>
      <p:ext uri="{BB962C8B-B14F-4D97-AF65-F5344CB8AC3E}">
        <p14:creationId xmlns:p14="http://schemas.microsoft.com/office/powerpoint/2010/main" val="3086121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47162"/>
            <a:ext cx="9201150" cy="710101"/>
          </a:xfrm>
        </p:spPr>
        <p:txBody>
          <a:bodyPr>
            <a:noAutofit/>
          </a:bodyPr>
          <a:lstStyle/>
          <a:p>
            <a:pPr algn="ctr"/>
            <a:r>
              <a:rPr lang="en-US" sz="2800" dirty="0">
                <a:solidFill>
                  <a:schemeClr val="tx1"/>
                </a:solidFill>
              </a:rPr>
              <a:t>Diamond Facets </a:t>
            </a:r>
            <a:r>
              <a:rPr lang="en-US" sz="2800" b="1" dirty="0">
                <a:solidFill>
                  <a:schemeClr val="tx1"/>
                </a:solidFill>
              </a:rPr>
              <a:t>in </a:t>
            </a:r>
            <a:r>
              <a:rPr lang="en-US" sz="2800" b="1" dirty="0">
                <a:solidFill>
                  <a:srgbClr val="C00000"/>
                </a:solidFill>
              </a:rPr>
              <a:t>Processing </a:t>
            </a:r>
            <a:r>
              <a:rPr lang="en-US" sz="2800" b="1" dirty="0">
                <a:solidFill>
                  <a:schemeClr val="tx1"/>
                </a:solidFill>
              </a:rPr>
              <a:t>(runtime) View I</a:t>
            </a:r>
            <a:br>
              <a:rPr lang="en-US" sz="2800" b="1" dirty="0">
                <a:solidFill>
                  <a:schemeClr val="tx1"/>
                </a:solidFill>
              </a:rPr>
            </a:br>
            <a:r>
              <a:rPr lang="en-US" sz="2800" dirty="0">
                <a:solidFill>
                  <a:schemeClr val="tx1"/>
                </a:solidFill>
              </a:rPr>
              <a:t>used in Big Data and Big Simulation</a:t>
            </a:r>
            <a:r>
              <a:rPr lang="en-US" sz="2800" b="1" dirty="0">
                <a:solidFill>
                  <a:schemeClr val="tx1"/>
                </a:solidFill>
              </a:rPr>
              <a:t> </a:t>
            </a:r>
          </a:p>
        </p:txBody>
      </p:sp>
      <p:sp>
        <p:nvSpPr>
          <p:cNvPr id="3" name="Content Placeholder 2"/>
          <p:cNvSpPr>
            <a:spLocks noGrp="1"/>
          </p:cNvSpPr>
          <p:nvPr>
            <p:ph idx="1"/>
          </p:nvPr>
        </p:nvSpPr>
        <p:spPr>
          <a:xfrm>
            <a:off x="0" y="814413"/>
            <a:ext cx="9144000" cy="5081676"/>
          </a:xfrm>
        </p:spPr>
        <p:txBody>
          <a:bodyPr>
            <a:noAutofit/>
          </a:bodyPr>
          <a:lstStyle/>
          <a:p>
            <a:pPr>
              <a:spcBef>
                <a:spcPts val="200"/>
              </a:spcBef>
            </a:pPr>
            <a:r>
              <a:rPr lang="en-US" b="1" dirty="0"/>
              <a:t>Pr-1M Micro-benchmarks </a:t>
            </a:r>
            <a:r>
              <a:rPr lang="en-US" dirty="0"/>
              <a:t>ogres that exercise simple features of hardware such as communication, disk I/O, CPU, memory performance</a:t>
            </a:r>
          </a:p>
          <a:p>
            <a:pPr>
              <a:spcBef>
                <a:spcPts val="200"/>
              </a:spcBef>
            </a:pPr>
            <a:r>
              <a:rPr lang="en-US" b="1" dirty="0"/>
              <a:t>Pr-2M Local Analytics </a:t>
            </a:r>
            <a:r>
              <a:rPr lang="en-US" dirty="0"/>
              <a:t>executed on a single core or perhaps node</a:t>
            </a:r>
          </a:p>
          <a:p>
            <a:pPr>
              <a:spcBef>
                <a:spcPts val="200"/>
              </a:spcBef>
            </a:pPr>
            <a:r>
              <a:rPr lang="en-US" b="1" dirty="0"/>
              <a:t>Pr-3M Global Analytics </a:t>
            </a:r>
            <a:r>
              <a:rPr lang="en-US" dirty="0"/>
              <a:t>requiring iterative programming models (G5,G6) across multiple nodes of a parallel system</a:t>
            </a:r>
          </a:p>
          <a:p>
            <a:r>
              <a:rPr lang="en-US" b="1" dirty="0"/>
              <a:t>Pr-12M Uses Linear Algebra </a:t>
            </a:r>
            <a:r>
              <a:rPr lang="en-US" dirty="0"/>
              <a:t>common in Big Data and simulations</a:t>
            </a:r>
          </a:p>
          <a:p>
            <a:pPr lvl="1"/>
            <a:r>
              <a:rPr lang="en-US" dirty="0"/>
              <a:t>Subclasses like Full Matrix </a:t>
            </a:r>
          </a:p>
          <a:p>
            <a:pPr lvl="1"/>
            <a:r>
              <a:rPr lang="en-US" dirty="0"/>
              <a:t>Conjugate Gradient, </a:t>
            </a:r>
            <a:r>
              <a:rPr lang="en-US" dirty="0" err="1"/>
              <a:t>Krylov</a:t>
            </a:r>
            <a:r>
              <a:rPr lang="en-US" dirty="0"/>
              <a:t>, </a:t>
            </a:r>
            <a:r>
              <a:rPr lang="en-US" dirty="0" err="1"/>
              <a:t>Arnoldi</a:t>
            </a:r>
            <a:r>
              <a:rPr lang="en-US" dirty="0"/>
              <a:t> iterative subspace methods</a:t>
            </a:r>
          </a:p>
          <a:p>
            <a:pPr lvl="1"/>
            <a:r>
              <a:rPr lang="en-US" dirty="0"/>
              <a:t>Structured and unstructured sparse matrix methods</a:t>
            </a:r>
          </a:p>
          <a:p>
            <a:r>
              <a:rPr lang="en-US" b="1" dirty="0"/>
              <a:t>Pr-13M Graph Algorithms </a:t>
            </a:r>
            <a:r>
              <a:rPr lang="en-US" dirty="0"/>
              <a:t>(G3) Clear important class of algorithms -- as opposed to vector, grid, bag of words etc. – often hard especially in parallel </a:t>
            </a:r>
            <a:endParaRPr lang="en-US" b="1" dirty="0"/>
          </a:p>
          <a:p>
            <a:r>
              <a:rPr lang="en-US" b="1" dirty="0"/>
              <a:t>Pr-14M Visualization </a:t>
            </a:r>
            <a:r>
              <a:rPr lang="en-US" dirty="0"/>
              <a:t>is key application capability for big data and simulations</a:t>
            </a:r>
          </a:p>
          <a:p>
            <a:r>
              <a:rPr lang="en-US" b="1" dirty="0"/>
              <a:t>Pr-15M Core Libraries </a:t>
            </a:r>
            <a:r>
              <a:rPr lang="en-US" dirty="0"/>
              <a:t>Functions of general value such as Sorting, Math functions, Hashing</a:t>
            </a:r>
          </a:p>
        </p:txBody>
      </p:sp>
      <p:sp>
        <p:nvSpPr>
          <p:cNvPr id="5" name="Slide Number Placeholder 4"/>
          <p:cNvSpPr>
            <a:spLocks noGrp="1"/>
          </p:cNvSpPr>
          <p:nvPr>
            <p:ph type="sldNum" sz="quarter" idx="12"/>
          </p:nvPr>
        </p:nvSpPr>
        <p:spPr/>
        <p:txBody>
          <a:bodyPr/>
          <a:lstStyle/>
          <a:p>
            <a:fld id="{29CB78FB-1415-9B4D-996E-11F146E2B0ED}" type="slidenum">
              <a:rPr lang="en-US" smtClean="0"/>
              <a:t>37</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052840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87249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a:t>
            </a:r>
            <a:br>
              <a:rPr lang="en-US" sz="2800" dirty="0">
                <a:solidFill>
                  <a:schemeClr val="tx1"/>
                </a:solidFill>
              </a:rPr>
            </a:br>
            <a:r>
              <a:rPr lang="en-US" sz="2800" dirty="0">
                <a:solidFill>
                  <a:schemeClr val="tx1"/>
                </a:solidFill>
              </a:rPr>
              <a:t>used in Big Data</a:t>
            </a:r>
            <a:endParaRPr lang="en-US" sz="2800" b="1" dirty="0">
              <a:solidFill>
                <a:schemeClr val="tx1"/>
              </a:solidFill>
            </a:endParaRPr>
          </a:p>
        </p:txBody>
      </p:sp>
      <p:sp>
        <p:nvSpPr>
          <p:cNvPr id="3" name="Content Placeholder 2"/>
          <p:cNvSpPr>
            <a:spLocks noGrp="1"/>
          </p:cNvSpPr>
          <p:nvPr>
            <p:ph idx="1"/>
          </p:nvPr>
        </p:nvSpPr>
        <p:spPr>
          <a:xfrm>
            <a:off x="0" y="913765"/>
            <a:ext cx="9144000" cy="4038600"/>
          </a:xfrm>
        </p:spPr>
        <p:txBody>
          <a:bodyPr>
            <a:noAutofit/>
          </a:bodyPr>
          <a:lstStyle/>
          <a:p>
            <a:r>
              <a:rPr lang="en-US" sz="1800" b="1" dirty="0"/>
              <a:t>Pr-4M Basic Statistics (G1): </a:t>
            </a:r>
            <a:r>
              <a:rPr lang="en-US" sz="1800" dirty="0" err="1"/>
              <a:t>MRStat</a:t>
            </a:r>
            <a:r>
              <a:rPr lang="en-US" sz="1800" dirty="0"/>
              <a:t> in NIST problem features</a:t>
            </a:r>
          </a:p>
          <a:p>
            <a:r>
              <a:rPr lang="en-US" sz="1800" b="1" dirty="0"/>
              <a:t>Pr-5M Recommender Engine: </a:t>
            </a:r>
            <a:r>
              <a:rPr lang="en-US" sz="1800" dirty="0"/>
              <a:t>core to many e-commerce, media businesses; collaborative filtering key technology</a:t>
            </a:r>
          </a:p>
          <a:p>
            <a:r>
              <a:rPr lang="en-US" sz="1800" b="1" dirty="0"/>
              <a:t>Pr-6M Search/Query/Index: </a:t>
            </a:r>
            <a:r>
              <a:rPr lang="en-US" sz="1800" dirty="0"/>
              <a:t>Classic database which is well studied (</a:t>
            </a:r>
            <a:r>
              <a:rPr lang="en-US" sz="1800" dirty="0" err="1"/>
              <a:t>Baru</a:t>
            </a:r>
            <a:r>
              <a:rPr lang="en-US" sz="1800" dirty="0"/>
              <a:t>, </a:t>
            </a:r>
            <a:r>
              <a:rPr lang="en-US" sz="1800" dirty="0" err="1"/>
              <a:t>Rabl</a:t>
            </a:r>
            <a:r>
              <a:rPr lang="en-US" sz="1800" dirty="0"/>
              <a:t> tutorial)</a:t>
            </a:r>
          </a:p>
          <a:p>
            <a:r>
              <a:rPr lang="en-US" sz="1800" b="1" dirty="0"/>
              <a:t>Pr-7M Data Classification: </a:t>
            </a:r>
            <a:r>
              <a:rPr lang="en-US" sz="1800" dirty="0"/>
              <a:t>assigning items to categories based on many methods</a:t>
            </a:r>
          </a:p>
          <a:p>
            <a:pPr lvl="1"/>
            <a:r>
              <a:rPr lang="en-US" sz="1600" dirty="0"/>
              <a:t>MapReduce good in Alignment, Basic statistics, S/Q/I, Recommender, Classification</a:t>
            </a:r>
          </a:p>
          <a:p>
            <a:r>
              <a:rPr lang="en-US" sz="1800" b="1" dirty="0"/>
              <a:t>Pr-8M Learning </a:t>
            </a:r>
            <a:r>
              <a:rPr lang="en-US" sz="1800" dirty="0"/>
              <a:t>of growing importance due to Deep Learning success in speech recognition etc..</a:t>
            </a:r>
          </a:p>
          <a:p>
            <a:pPr>
              <a:spcBef>
                <a:spcPts val="200"/>
              </a:spcBef>
            </a:pPr>
            <a:r>
              <a:rPr lang="en-US" sz="1800" b="1" dirty="0"/>
              <a:t>Pr-9M Optimization Methodology: </a:t>
            </a:r>
            <a:r>
              <a:rPr lang="en-US" sz="1800" dirty="0"/>
              <a:t>overlapping categories including </a:t>
            </a:r>
          </a:p>
          <a:p>
            <a:pPr lvl="1"/>
            <a:r>
              <a:rPr lang="en-US" sz="1600" b="1" dirty="0"/>
              <a:t>Machine Learning</a:t>
            </a:r>
            <a:r>
              <a:rPr lang="en-US" sz="1600" dirty="0"/>
              <a:t>, </a:t>
            </a:r>
            <a:r>
              <a:rPr lang="en-US" sz="1600" b="1" dirty="0"/>
              <a:t>Nonlinear Optimization (G6), Maximum Likelihood</a:t>
            </a:r>
            <a:r>
              <a:rPr lang="en-US" sz="1600" dirty="0"/>
              <a:t> or </a:t>
            </a:r>
            <a:r>
              <a:rPr lang="en-US" sz="1600" b="1" dirty="0">
                <a:sym typeface="Symbol" panose="05050102010706020507" pitchFamily="18" charset="2"/>
              </a:rPr>
              <a:t></a:t>
            </a:r>
            <a:r>
              <a:rPr lang="en-US" sz="1600" b="1" baseline="30000" dirty="0">
                <a:sym typeface="Symbol" panose="05050102010706020507" pitchFamily="18" charset="2"/>
              </a:rPr>
              <a:t>2</a:t>
            </a:r>
            <a:r>
              <a:rPr lang="en-US" sz="1600" b="1" dirty="0">
                <a:sym typeface="Symbol" panose="05050102010706020507" pitchFamily="18" charset="2"/>
              </a:rPr>
              <a:t> least squares </a:t>
            </a:r>
            <a:r>
              <a:rPr lang="en-US" sz="1600" dirty="0">
                <a:sym typeface="Symbol" panose="05050102010706020507" pitchFamily="18" charset="2"/>
              </a:rPr>
              <a:t>minimizations, </a:t>
            </a:r>
            <a:r>
              <a:rPr lang="en-US" sz="1600" b="1" dirty="0"/>
              <a:t>Expectation Maximization </a:t>
            </a:r>
            <a:r>
              <a:rPr lang="en-US" sz="1600" dirty="0"/>
              <a:t>(often Steepest descent), </a:t>
            </a:r>
            <a:r>
              <a:rPr lang="en-US" sz="1600" b="1" dirty="0"/>
              <a:t>Combinatorial Optimization, Linear/Quadratic Programming (G5), Dynamic Programming</a:t>
            </a:r>
          </a:p>
          <a:p>
            <a:r>
              <a:rPr lang="en-US" sz="1800" b="1" dirty="0"/>
              <a:t>Pr-10M </a:t>
            </a:r>
            <a:r>
              <a:rPr lang="en-US" sz="1800" dirty="0"/>
              <a:t>Streaming Data or online Algorithms. Related to DDDAS (Dynamic Data-Driven Application Systems)</a:t>
            </a:r>
          </a:p>
          <a:p>
            <a:r>
              <a:rPr lang="en-US" sz="1800" b="1" dirty="0"/>
              <a:t>Pr-11M Data Alignment (G7) </a:t>
            </a:r>
            <a:r>
              <a:rPr lang="en-US" sz="1800" dirty="0"/>
              <a:t>as in BLAST compares samples with repository</a:t>
            </a:r>
          </a:p>
        </p:txBody>
      </p:sp>
      <p:sp>
        <p:nvSpPr>
          <p:cNvPr id="5" name="Slide Number Placeholder 4"/>
          <p:cNvSpPr>
            <a:spLocks noGrp="1"/>
          </p:cNvSpPr>
          <p:nvPr>
            <p:ph type="sldNum" sz="quarter" idx="12"/>
          </p:nvPr>
        </p:nvSpPr>
        <p:spPr/>
        <p:txBody>
          <a:bodyPr/>
          <a:lstStyle/>
          <a:p>
            <a:fld id="{29CB78FB-1415-9B4D-996E-11F146E2B0ED}" type="slidenum">
              <a:rPr lang="en-US" smtClean="0"/>
              <a:t>38</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362490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29"/>
            <a:ext cx="9144000" cy="748711"/>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III</a:t>
            </a:r>
            <a:br>
              <a:rPr lang="en-US" sz="2800" dirty="0">
                <a:solidFill>
                  <a:schemeClr val="tx1"/>
                </a:solidFill>
              </a:rPr>
            </a:br>
            <a:r>
              <a:rPr lang="en-US" sz="2800" dirty="0">
                <a:solidFill>
                  <a:schemeClr val="tx1"/>
                </a:solidFill>
              </a:rPr>
              <a:t>used in Big Simulation </a:t>
            </a:r>
            <a:endParaRPr lang="en-US" sz="2800" b="1" dirty="0">
              <a:solidFill>
                <a:schemeClr val="tx1"/>
              </a:solidFill>
            </a:endParaRPr>
          </a:p>
        </p:txBody>
      </p:sp>
      <p:sp>
        <p:nvSpPr>
          <p:cNvPr id="3" name="Content Placeholder 2"/>
          <p:cNvSpPr>
            <a:spLocks noGrp="1"/>
          </p:cNvSpPr>
          <p:nvPr>
            <p:ph idx="1"/>
          </p:nvPr>
        </p:nvSpPr>
        <p:spPr>
          <a:xfrm>
            <a:off x="0" y="1143000"/>
            <a:ext cx="9144000" cy="4880610"/>
          </a:xfrm>
        </p:spPr>
        <p:txBody>
          <a:bodyPr>
            <a:noAutofit/>
          </a:bodyPr>
          <a:lstStyle/>
          <a:p>
            <a:r>
              <a:rPr lang="en-US" sz="2400" b="1" dirty="0"/>
              <a:t>Pr-16M Iterative PDE Solvers: </a:t>
            </a:r>
            <a:r>
              <a:rPr lang="en-US" sz="2400" dirty="0"/>
              <a:t>Jacobi, Gauss Seidel etc.</a:t>
            </a:r>
          </a:p>
          <a:p>
            <a:r>
              <a:rPr lang="en-US" sz="2400" b="1" dirty="0"/>
              <a:t>Pr-17M Multiscale Method? </a:t>
            </a:r>
            <a:r>
              <a:rPr lang="en-US" sz="2400" dirty="0"/>
              <a:t>Multigrid and other variable resolution approaches</a:t>
            </a:r>
          </a:p>
          <a:p>
            <a:r>
              <a:rPr lang="en-US" sz="2400" b="1" dirty="0"/>
              <a:t>Pr-18M Spectral Methods </a:t>
            </a:r>
            <a:r>
              <a:rPr lang="en-US" sz="2400" dirty="0"/>
              <a:t>as in Fast Fourier Transform</a:t>
            </a:r>
          </a:p>
          <a:p>
            <a:r>
              <a:rPr lang="en-US" sz="2400" b="1" dirty="0"/>
              <a:t>Pr-19M N-body Methods </a:t>
            </a:r>
            <a:r>
              <a:rPr lang="en-US" sz="2400" dirty="0"/>
              <a:t>as in Fast multipole, Barnes-Hut</a:t>
            </a:r>
          </a:p>
          <a:p>
            <a:r>
              <a:rPr lang="en-US" sz="2400" b="1" dirty="0"/>
              <a:t>Pr-20M Both Particles and Fields </a:t>
            </a:r>
            <a:r>
              <a:rPr lang="en-US" sz="2400" dirty="0"/>
              <a:t>as in Particle in Cell method</a:t>
            </a:r>
          </a:p>
          <a:p>
            <a:r>
              <a:rPr lang="en-US" sz="2400" b="1" dirty="0"/>
              <a:t>Pr-21M Evolution of Discrete Systems </a:t>
            </a:r>
            <a:r>
              <a:rPr lang="en-US" sz="2400" dirty="0"/>
              <a:t>as in simulation of Electrical Grids, Chips, Biological Systems, Epidemiology. Needs Ordinary Differential Equation solvers</a:t>
            </a:r>
          </a:p>
          <a:p>
            <a:r>
              <a:rPr lang="en-US" sz="2400" b="1" dirty="0"/>
              <a:t>Pr-22M Nature of Mesh if used: </a:t>
            </a:r>
            <a:r>
              <a:rPr lang="en-US" sz="2400" dirty="0"/>
              <a:t>Structured, Unstructured, Adaptive</a:t>
            </a:r>
          </a:p>
        </p:txBody>
      </p:sp>
      <p:sp>
        <p:nvSpPr>
          <p:cNvPr id="5" name="Slide Number Placeholder 4"/>
          <p:cNvSpPr>
            <a:spLocks noGrp="1"/>
          </p:cNvSpPr>
          <p:nvPr>
            <p:ph type="sldNum" sz="quarter" idx="12"/>
          </p:nvPr>
        </p:nvSpPr>
        <p:spPr/>
        <p:txBody>
          <a:bodyPr/>
          <a:lstStyle/>
          <a:p>
            <a:fld id="{29CB78FB-1415-9B4D-996E-11F146E2B0ED}" type="slidenum">
              <a:rPr lang="en-US" smtClean="0"/>
              <a:t>39</a:t>
            </a:fld>
            <a:endParaRPr lang="en-US"/>
          </a:p>
        </p:txBody>
      </p:sp>
      <p:sp>
        <p:nvSpPr>
          <p:cNvPr id="4" name="Date Placeholder 3"/>
          <p:cNvSpPr>
            <a:spLocks noGrp="1"/>
          </p:cNvSpPr>
          <p:nvPr>
            <p:ph type="dt" sz="half" idx="2"/>
          </p:nvPr>
        </p:nvSpPr>
        <p:spPr/>
        <p:txBody>
          <a:bodyPr/>
          <a:lstStyle/>
          <a:p>
            <a:r>
              <a:rPr lang="en-US"/>
              <a:t>02/16/2016</a:t>
            </a:r>
          </a:p>
        </p:txBody>
      </p:sp>
      <p:sp>
        <p:nvSpPr>
          <p:cNvPr id="6" name="TextBox 5"/>
          <p:cNvSpPr txBox="1"/>
          <p:nvPr/>
        </p:nvSpPr>
        <p:spPr>
          <a:xfrm>
            <a:off x="2594610" y="5558194"/>
            <a:ext cx="6186309" cy="369332"/>
          </a:xfrm>
          <a:prstGeom prst="rect">
            <a:avLst/>
          </a:prstGeom>
          <a:noFill/>
        </p:spPr>
        <p:txBody>
          <a:bodyPr wrap="none" rtlCol="0">
            <a:spAutoFit/>
          </a:bodyPr>
          <a:lstStyle/>
          <a:p>
            <a:r>
              <a:rPr lang="en-US" b="1" dirty="0">
                <a:solidFill>
                  <a:srgbClr val="C00000"/>
                </a:solidFill>
              </a:rPr>
              <a:t>Covers NAS Parallel Benchmarks and Berkeley Dwarfs</a:t>
            </a:r>
          </a:p>
        </p:txBody>
      </p:sp>
    </p:spTree>
    <p:extLst>
      <p:ext uri="{BB962C8B-B14F-4D97-AF65-F5344CB8AC3E}">
        <p14:creationId xmlns:p14="http://schemas.microsoft.com/office/powerpoint/2010/main" val="344636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337"/>
            <a:ext cx="9143999" cy="905435"/>
          </a:xfrm>
        </p:spPr>
        <p:txBody>
          <a:bodyPr>
            <a:noAutofit/>
          </a:bodyPr>
          <a:lstStyle/>
          <a:p>
            <a:r>
              <a:rPr lang="en-US" sz="2800" b="1" dirty="0"/>
              <a:t>NBD-PWG (NIST Big Data Public Working Group) Subgroups &amp; Co-Chairs</a:t>
            </a:r>
          </a:p>
        </p:txBody>
      </p:sp>
      <p:sp>
        <p:nvSpPr>
          <p:cNvPr id="5" name="Content Placeholder 4"/>
          <p:cNvSpPr>
            <a:spLocks noGrp="1"/>
          </p:cNvSpPr>
          <p:nvPr>
            <p:ph idx="1"/>
          </p:nvPr>
        </p:nvSpPr>
        <p:spPr>
          <a:xfrm>
            <a:off x="0" y="954145"/>
            <a:ext cx="9143999" cy="5631711"/>
          </a:xfrm>
        </p:spPr>
        <p:txBody>
          <a:bodyPr>
            <a:normAutofit lnSpcReduction="10000"/>
          </a:bodyPr>
          <a:lstStyle/>
          <a:p>
            <a:pPr lvl="0"/>
            <a:r>
              <a:rPr lang="en-US" dirty="0"/>
              <a:t>There were 5 Subgroups</a:t>
            </a:r>
          </a:p>
          <a:p>
            <a:pPr lvl="1"/>
            <a:r>
              <a:rPr lang="en-US" dirty="0"/>
              <a:t>Note mainly industry</a:t>
            </a:r>
          </a:p>
          <a:p>
            <a:pPr lvl="0"/>
            <a:r>
              <a:rPr lang="en-US" b="1" dirty="0">
                <a:solidFill>
                  <a:srgbClr val="FF0000"/>
                </a:solidFill>
              </a:rPr>
              <a:t>Requirements and Use Cases Sub Group</a:t>
            </a:r>
          </a:p>
          <a:p>
            <a:pPr lvl="1"/>
            <a:r>
              <a:rPr lang="en-US" i="1" dirty="0"/>
              <a:t>Geoffrey Fox, Indiana U.; Joe Paiva, VA; Tsegereda Beyene, Cisco </a:t>
            </a:r>
          </a:p>
          <a:p>
            <a:r>
              <a:rPr lang="en-US" b="1" dirty="0">
                <a:solidFill>
                  <a:srgbClr val="FF0000"/>
                </a:solidFill>
              </a:rPr>
              <a:t>Definitions and Taxonomies SG</a:t>
            </a:r>
          </a:p>
          <a:p>
            <a:pPr lvl="1"/>
            <a:r>
              <a:rPr lang="en-US" i="1" dirty="0"/>
              <a:t>Nancy Grady, SAIC; Natasha </a:t>
            </a:r>
            <a:r>
              <a:rPr lang="en-US" i="1" dirty="0" err="1"/>
              <a:t>Balac</a:t>
            </a:r>
            <a:r>
              <a:rPr lang="en-US" i="1" dirty="0"/>
              <a:t>, SDSC; Eugene Luster, R2AD</a:t>
            </a:r>
          </a:p>
          <a:p>
            <a:pPr lvl="0"/>
            <a:r>
              <a:rPr lang="en-US" b="1" dirty="0">
                <a:solidFill>
                  <a:srgbClr val="FF0000"/>
                </a:solidFill>
              </a:rPr>
              <a:t>Reference Architecture Sub Group</a:t>
            </a:r>
          </a:p>
          <a:p>
            <a:pPr lvl="1"/>
            <a:r>
              <a:rPr lang="en-US" i="1" dirty="0"/>
              <a:t>Orit Levin, Microsoft; James </a:t>
            </a:r>
            <a:r>
              <a:rPr lang="en-US" i="1" dirty="0" err="1"/>
              <a:t>Ketner</a:t>
            </a:r>
            <a:r>
              <a:rPr lang="en-US" i="1" dirty="0"/>
              <a:t>, AT&amp;T; Don </a:t>
            </a:r>
            <a:r>
              <a:rPr lang="en-US" i="1" dirty="0" err="1"/>
              <a:t>Krapohl</a:t>
            </a:r>
            <a:r>
              <a:rPr lang="en-US" i="1" dirty="0"/>
              <a:t>, Augmented Intelligence </a:t>
            </a:r>
          </a:p>
          <a:p>
            <a:pPr lvl="0"/>
            <a:r>
              <a:rPr lang="en-US" b="1" dirty="0">
                <a:solidFill>
                  <a:srgbClr val="FF000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p>
          <a:p>
            <a:pPr lvl="0"/>
            <a:r>
              <a:rPr lang="en-US" b="1" dirty="0">
                <a:solidFill>
                  <a:srgbClr val="FF0000"/>
                </a:solidFill>
              </a:rPr>
              <a:t>Technology Roadmap Sub Group</a:t>
            </a:r>
          </a:p>
          <a:p>
            <a:pPr lvl="1"/>
            <a:r>
              <a:rPr lang="en-US" i="1" dirty="0"/>
              <a:t>Carl Buffington, </a:t>
            </a:r>
            <a:r>
              <a:rPr lang="en-US" i="1" dirty="0" err="1"/>
              <a:t>Vistronix</a:t>
            </a:r>
            <a:r>
              <a:rPr lang="en-US" i="1" dirty="0"/>
              <a:t>; Dan </a:t>
            </a:r>
            <a:r>
              <a:rPr lang="en-US" i="1" dirty="0" err="1"/>
              <a:t>McClary</a:t>
            </a:r>
            <a:r>
              <a:rPr lang="en-US" i="1" dirty="0"/>
              <a:t>, Oracle; David Boyd, Data Tactics</a:t>
            </a:r>
          </a:p>
          <a:p>
            <a:r>
              <a:rPr lang="en-US" dirty="0"/>
              <a:t> See              </a:t>
            </a:r>
            <a:r>
              <a:rPr lang="en-US" dirty="0">
                <a:hlinkClick r:id="rId2"/>
              </a:rPr>
              <a:t>http://bigdatawg.nist.gov/usecases.php</a:t>
            </a:r>
            <a:endParaRPr lang="en-US" dirty="0"/>
          </a:p>
          <a:p>
            <a:r>
              <a:rPr lang="en-US" dirty="0"/>
              <a:t>              and </a:t>
            </a:r>
            <a:r>
              <a:rPr lang="en-US" dirty="0">
                <a:hlinkClick r:id="rId3"/>
              </a:rPr>
              <a:t>http://bigdatawg.nist.gov/V1_output_docs.php</a:t>
            </a:r>
            <a:endParaRPr lang="en-US" dirty="0"/>
          </a:p>
          <a:p>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4</a:t>
            </a:fld>
            <a:endParaRPr lang="en-US" dirty="0"/>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894905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144000" cy="1470025"/>
          </a:xfrm>
        </p:spPr>
        <p:txBody>
          <a:bodyPr/>
          <a:lstStyle/>
          <a:p>
            <a:pPr algn="ctr"/>
            <a:r>
              <a:rPr lang="en-US" sz="4000" b="1" dirty="0">
                <a:solidFill>
                  <a:schemeClr val="tx1"/>
                </a:solidFill>
              </a:rPr>
              <a:t>Facets of the Diamonds (same as Ogres here)</a:t>
            </a:r>
            <a:br>
              <a:rPr lang="en-US" sz="4000" b="1" dirty="0">
                <a:solidFill>
                  <a:schemeClr val="tx1"/>
                </a:solidFill>
              </a:rPr>
            </a:br>
            <a:br>
              <a:rPr lang="en-US" sz="4000" b="1" dirty="0">
                <a:solidFill>
                  <a:schemeClr val="tx1"/>
                </a:solidFill>
              </a:rPr>
            </a:br>
            <a:r>
              <a:rPr lang="en-US" b="1" dirty="0"/>
              <a:t>Data Source and Style Aspects</a:t>
            </a:r>
            <a:br>
              <a:rPr lang="en-US" b="1" dirty="0"/>
            </a:br>
            <a:br>
              <a:rPr lang="en-US" dirty="0"/>
            </a:br>
            <a:r>
              <a:rPr lang="en-US" b="0" dirty="0">
                <a:solidFill>
                  <a:schemeClr val="tx1"/>
                </a:solidFill>
              </a:rPr>
              <a:t>Present but often less important for Simulations (that use and produce data)</a:t>
            </a:r>
          </a:p>
        </p:txBody>
      </p:sp>
      <p:sp>
        <p:nvSpPr>
          <p:cNvPr id="2" name="Date Placeholder 1"/>
          <p:cNvSpPr>
            <a:spLocks noGrp="1"/>
          </p:cNvSpPr>
          <p:nvPr>
            <p:ph type="dt" sz="half" idx="10"/>
          </p:nvPr>
        </p:nvSpPr>
        <p:spPr/>
        <p:txBody>
          <a:bodyPr/>
          <a:lstStyle/>
          <a:p>
            <a:r>
              <a:rPr lang="en-US"/>
              <a:t>02/16/2016</a:t>
            </a:r>
          </a:p>
        </p:txBody>
      </p:sp>
      <p:sp>
        <p:nvSpPr>
          <p:cNvPr id="3" name="Slide Number Placeholder 2"/>
          <p:cNvSpPr>
            <a:spLocks noGrp="1"/>
          </p:cNvSpPr>
          <p:nvPr>
            <p:ph type="sldNum" sz="quarter" idx="12"/>
          </p:nvPr>
        </p:nvSpPr>
        <p:spPr/>
        <p:txBody>
          <a:bodyPr/>
          <a:lstStyle/>
          <a:p>
            <a:fld id="{29CB78FB-1415-9B4D-996E-11F146E2B0ED}" type="slidenum">
              <a:rPr lang="en-US" smtClean="0"/>
              <a:t>40</a:t>
            </a:fld>
            <a:endParaRPr lang="en-US"/>
          </a:p>
        </p:txBody>
      </p:sp>
    </p:spTree>
    <p:extLst>
      <p:ext uri="{BB962C8B-B14F-4D97-AF65-F5344CB8AC3E}">
        <p14:creationId xmlns:p14="http://schemas.microsoft.com/office/powerpoint/2010/main" val="427202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16"/>
            <a:ext cx="9144000" cy="710101"/>
          </a:xfrm>
        </p:spPr>
        <p:txBody>
          <a:bodyPr>
            <a:noAutofit/>
          </a:bodyPr>
          <a:lstStyle/>
          <a:p>
            <a:pPr algn="ctr"/>
            <a:r>
              <a:rPr lang="en-US" sz="3600" dirty="0">
                <a:solidFill>
                  <a:srgbClr val="C00000"/>
                </a:solidFill>
              </a:rPr>
              <a:t>Data Source and Style </a:t>
            </a:r>
            <a:r>
              <a:rPr lang="en-US" sz="3600" dirty="0">
                <a:solidFill>
                  <a:schemeClr val="tx1"/>
                </a:solidFill>
              </a:rPr>
              <a:t>Diamond View I</a:t>
            </a:r>
            <a:endParaRPr lang="en-US" sz="3600" b="1" dirty="0">
              <a:solidFill>
                <a:schemeClr val="tx1"/>
              </a:solidFill>
            </a:endParaRPr>
          </a:p>
        </p:txBody>
      </p:sp>
      <p:sp>
        <p:nvSpPr>
          <p:cNvPr id="3" name="Content Placeholder 2"/>
          <p:cNvSpPr>
            <a:spLocks noGrp="1"/>
          </p:cNvSpPr>
          <p:nvPr>
            <p:ph idx="1"/>
          </p:nvPr>
        </p:nvSpPr>
        <p:spPr>
          <a:xfrm>
            <a:off x="0" y="746117"/>
            <a:ext cx="9144000" cy="6242539"/>
          </a:xfrm>
        </p:spPr>
        <p:txBody>
          <a:bodyPr>
            <a:noAutofit/>
          </a:bodyPr>
          <a:lstStyle/>
          <a:p>
            <a:pPr marL="514350" indent="-514350">
              <a:spcBef>
                <a:spcPts val="200"/>
              </a:spcBef>
              <a:buFont typeface="+mj-lt"/>
              <a:buAutoNum type="romanLcPeriod"/>
            </a:pPr>
            <a:r>
              <a:rPr lang="en-US" b="1" dirty="0"/>
              <a:t>SQL </a:t>
            </a:r>
            <a:r>
              <a:rPr lang="en-US" b="1" dirty="0" err="1"/>
              <a:t>NewSQL</a:t>
            </a:r>
            <a:r>
              <a:rPr lang="en-US" b="1" dirty="0"/>
              <a:t> or NoSQL: </a:t>
            </a:r>
            <a:r>
              <a:rPr lang="en-US" dirty="0"/>
              <a:t>NoSQL includes Document, </a:t>
            </a:r>
            <a:br>
              <a:rPr lang="en-US" dirty="0"/>
            </a:br>
            <a:r>
              <a:rPr lang="en-US" dirty="0"/>
              <a:t>Column, Key-value, Graph, Triple store; </a:t>
            </a:r>
            <a:r>
              <a:rPr lang="en-US" dirty="0" err="1"/>
              <a:t>NewSQL</a:t>
            </a:r>
            <a:r>
              <a:rPr lang="en-US" dirty="0"/>
              <a:t> is SQL redone to exploit NoSQL performance</a:t>
            </a:r>
          </a:p>
          <a:p>
            <a:pPr marL="514350" indent="-514350">
              <a:spcBef>
                <a:spcPts val="200"/>
              </a:spcBef>
              <a:buFont typeface="+mj-lt"/>
              <a:buAutoNum type="romanLcPeriod"/>
            </a:pPr>
            <a:r>
              <a:rPr lang="en-US" dirty="0"/>
              <a:t>Other </a:t>
            </a:r>
            <a:r>
              <a:rPr lang="en-US" b="1" dirty="0"/>
              <a:t>Enterprise data systems: </a:t>
            </a:r>
            <a:r>
              <a:rPr lang="en-US" dirty="0"/>
              <a:t>10 examples from NIST integrate SQL/NoSQL</a:t>
            </a:r>
          </a:p>
          <a:p>
            <a:pPr marL="514350" indent="-514350">
              <a:spcBef>
                <a:spcPts val="200"/>
              </a:spcBef>
              <a:buFont typeface="+mj-lt"/>
              <a:buAutoNum type="romanLcPeriod"/>
            </a:pPr>
            <a:r>
              <a:rPr lang="en-US" b="1" dirty="0"/>
              <a:t>Set of Files or Objects: </a:t>
            </a:r>
            <a:r>
              <a:rPr lang="en-US" dirty="0"/>
              <a:t>as managed in </a:t>
            </a:r>
            <a:r>
              <a:rPr lang="en-US" dirty="0" err="1"/>
              <a:t>iRODS</a:t>
            </a:r>
            <a:r>
              <a:rPr lang="en-US" dirty="0"/>
              <a:t> and extremely common in scientific research</a:t>
            </a:r>
          </a:p>
          <a:p>
            <a:pPr marL="514350" indent="-514350">
              <a:spcBef>
                <a:spcPts val="200"/>
              </a:spcBef>
              <a:buFont typeface="+mj-lt"/>
              <a:buAutoNum type="romanLcPeriod"/>
            </a:pPr>
            <a:r>
              <a:rPr lang="en-US" b="1" dirty="0"/>
              <a:t>File systems, Object, Blob and Data-parallel </a:t>
            </a:r>
            <a:r>
              <a:rPr lang="en-US" dirty="0"/>
              <a:t>(HDFS) raw storage: Separated from computing or </a:t>
            </a:r>
            <a:r>
              <a:rPr lang="en-US" dirty="0" err="1"/>
              <a:t>colocated</a:t>
            </a:r>
            <a:r>
              <a:rPr lang="en-US" dirty="0"/>
              <a:t>? HDFS v </a:t>
            </a:r>
            <a:r>
              <a:rPr lang="en-US" dirty="0" err="1"/>
              <a:t>Lustre</a:t>
            </a:r>
            <a:r>
              <a:rPr lang="en-US" dirty="0"/>
              <a:t> v. </a:t>
            </a:r>
            <a:r>
              <a:rPr lang="en-US" dirty="0" err="1"/>
              <a:t>Openstack</a:t>
            </a:r>
            <a:r>
              <a:rPr lang="en-US" dirty="0"/>
              <a:t> Swift v. GPFS</a:t>
            </a:r>
          </a:p>
          <a:p>
            <a:pPr marL="514350" indent="-514350">
              <a:spcBef>
                <a:spcPts val="200"/>
              </a:spcBef>
              <a:buFont typeface="+mj-lt"/>
              <a:buAutoNum type="romanLcPeriod"/>
            </a:pPr>
            <a:r>
              <a:rPr lang="en-US" b="1" dirty="0"/>
              <a:t>Archive/Batched/Streaming: </a:t>
            </a:r>
            <a:r>
              <a:rPr lang="en-US" dirty="0"/>
              <a:t>Streaming is incremental 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p>
          <a:p>
            <a:pPr marL="914400" lvl="1" indent="-514350">
              <a:spcBef>
                <a:spcPts val="200"/>
              </a:spcBef>
              <a:buFont typeface="Arial" panose="020B0604020202020204" pitchFamily="34" charset="0"/>
              <a:buChar char="•"/>
            </a:pPr>
            <a:r>
              <a:rPr lang="en-US" dirty="0"/>
              <a:t>Streaming divided into categories overleaf</a:t>
            </a:r>
          </a:p>
        </p:txBody>
      </p:sp>
      <p:sp>
        <p:nvSpPr>
          <p:cNvPr id="5" name="Slide Number Placeholder 4"/>
          <p:cNvSpPr>
            <a:spLocks noGrp="1"/>
          </p:cNvSpPr>
          <p:nvPr>
            <p:ph type="sldNum" sz="quarter" idx="12"/>
          </p:nvPr>
        </p:nvSpPr>
        <p:spPr/>
        <p:txBody>
          <a:bodyPr/>
          <a:lstStyle/>
          <a:p>
            <a:fld id="{29CB78FB-1415-9B4D-996E-11F146E2B0ED}" type="slidenum">
              <a:rPr lang="en-US" smtClean="0"/>
              <a:t>41</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70998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 y="13893"/>
            <a:ext cx="9010436" cy="710101"/>
          </a:xfrm>
        </p:spPr>
        <p:txBody>
          <a:bodyPr>
            <a:noAutofit/>
          </a:bodyPr>
          <a:lstStyle/>
          <a:p>
            <a:pPr algn="ctr"/>
            <a:r>
              <a:rPr lang="en-US" sz="3600" dirty="0"/>
              <a:t>Data Source and Style </a:t>
            </a:r>
            <a:r>
              <a:rPr lang="en-US" sz="3600" dirty="0">
                <a:solidFill>
                  <a:schemeClr val="tx1"/>
                </a:solidFill>
              </a:rPr>
              <a:t>Diamond View II </a:t>
            </a:r>
          </a:p>
        </p:txBody>
      </p:sp>
      <p:sp>
        <p:nvSpPr>
          <p:cNvPr id="3" name="Content Placeholder 2"/>
          <p:cNvSpPr>
            <a:spLocks noGrp="1"/>
          </p:cNvSpPr>
          <p:nvPr>
            <p:ph idx="1"/>
          </p:nvPr>
        </p:nvSpPr>
        <p:spPr>
          <a:xfrm>
            <a:off x="0" y="723994"/>
            <a:ext cx="9144000" cy="6242539"/>
          </a:xfrm>
        </p:spPr>
        <p:txBody>
          <a:bodyPr>
            <a:noAutofit/>
          </a:bodyPr>
          <a:lstStyle/>
          <a:p>
            <a:pPr marL="685800" lvl="1">
              <a:buFont typeface="Arial" panose="020B0604020202020204" pitchFamily="34" charset="0"/>
              <a:buChar char="•"/>
            </a:pPr>
            <a:r>
              <a:rPr lang="en-US" sz="1800" b="1" dirty="0"/>
              <a:t>Streaming divided into 5 categories depending on event size and synchronization  and integration</a:t>
            </a:r>
          </a:p>
          <a:p>
            <a:pPr marL="685800" lvl="1">
              <a:buFont typeface="Arial" panose="020B0604020202020204" pitchFamily="34" charset="0"/>
              <a:buChar char="•"/>
            </a:pPr>
            <a:r>
              <a:rPr lang="en-US" sz="1400" dirty="0"/>
              <a:t>Set of independent events where precise time sequencing unimportant.</a:t>
            </a:r>
          </a:p>
          <a:p>
            <a:pPr marL="685800" lvl="1">
              <a:buFont typeface="Arial" panose="020B0604020202020204" pitchFamily="34" charset="0"/>
              <a:buChar char="•"/>
            </a:pPr>
            <a:r>
              <a:rPr lang="en-US" sz="1400" dirty="0"/>
              <a:t>Time series of connected small events where time ordering important.</a:t>
            </a:r>
          </a:p>
          <a:p>
            <a:pPr marL="685800" lvl="1">
              <a:buFont typeface="Arial" panose="020B0604020202020204" pitchFamily="34" charset="0"/>
              <a:buChar char="•"/>
            </a:pPr>
            <a:r>
              <a:rPr lang="en-US" sz="1400" dirty="0"/>
              <a:t>Set of independent large events where each event needs parallel processing with time sequencing not critical </a:t>
            </a:r>
          </a:p>
          <a:p>
            <a:pPr marL="685800" lvl="1">
              <a:buFont typeface="Arial" panose="020B0604020202020204" pitchFamily="34" charset="0"/>
              <a:buChar char="•"/>
            </a:pPr>
            <a:r>
              <a:rPr lang="en-US" sz="1400" dirty="0"/>
              <a:t>Set of connected large events where each event needs parallel processing with time sequencing critical. </a:t>
            </a:r>
          </a:p>
          <a:p>
            <a:pPr marL="685800" lvl="1">
              <a:buFont typeface="Arial" panose="020B0604020202020204" pitchFamily="34" charset="0"/>
              <a:buChar char="•"/>
            </a:pPr>
            <a:r>
              <a:rPr lang="en-US" sz="1400" dirty="0"/>
              <a:t>Stream of connected small or large events to be integrated in a complex way.</a:t>
            </a:r>
            <a:endParaRPr lang="en-US" sz="1800" b="1" dirty="0"/>
          </a:p>
          <a:p>
            <a:pPr marL="514350" indent="-514350">
              <a:spcBef>
                <a:spcPts val="200"/>
              </a:spcBef>
              <a:buFont typeface="+mj-lt"/>
              <a:buAutoNum type="romanLcPeriod" startAt="6"/>
            </a:pPr>
            <a:r>
              <a:rPr lang="en-US" sz="1800" b="1" dirty="0"/>
              <a:t>Shared/Dedicated/Transient/Permanent: </a:t>
            </a:r>
            <a:r>
              <a:rPr lang="en-US" sz="1800" dirty="0"/>
              <a:t>qualitative property of data; Other characteristics are needed for permanent auxiliary/comparison datasets and these could be interdisciplinary, implying nontrivial data movement/replication</a:t>
            </a:r>
          </a:p>
          <a:p>
            <a:pPr marL="514350" indent="-514350">
              <a:spcBef>
                <a:spcPts val="200"/>
              </a:spcBef>
              <a:buFont typeface="+mj-lt"/>
              <a:buAutoNum type="romanLcPeriod" startAt="6"/>
            </a:pPr>
            <a:r>
              <a:rPr lang="en-US" sz="1800" b="1" dirty="0"/>
              <a:t>Metadata/Provenance: </a:t>
            </a:r>
            <a:r>
              <a:rPr lang="en-US" sz="1800" dirty="0"/>
              <a:t>Clear qualitative property but not for kernels as important aspect of data collection process</a:t>
            </a:r>
          </a:p>
          <a:p>
            <a:pPr marL="514350" indent="-514350">
              <a:spcBef>
                <a:spcPts val="200"/>
              </a:spcBef>
              <a:buFont typeface="+mj-lt"/>
              <a:buAutoNum type="romanLcPeriod" startAt="6"/>
            </a:pPr>
            <a:r>
              <a:rPr lang="en-US" sz="1800" b="1" dirty="0"/>
              <a:t>Internet of Things: </a:t>
            </a:r>
            <a:r>
              <a:rPr lang="en-US" sz="1800" dirty="0"/>
              <a:t>24 to 50 Billion devices on Internet by 2020</a:t>
            </a:r>
          </a:p>
          <a:p>
            <a:pPr marL="514350" indent="-514350">
              <a:spcBef>
                <a:spcPts val="200"/>
              </a:spcBef>
              <a:buFont typeface="+mj-lt"/>
              <a:buAutoNum type="romanLcPeriod" startAt="6"/>
            </a:pPr>
            <a:r>
              <a:rPr lang="en-US" sz="1800" b="1" dirty="0"/>
              <a:t>HPC simulations: </a:t>
            </a:r>
            <a:r>
              <a:rPr lang="en-US" sz="1800" dirty="0"/>
              <a:t>generate major (visualization) output that often needs to be mined </a:t>
            </a:r>
          </a:p>
          <a:p>
            <a:pPr marL="514350" indent="-514350">
              <a:spcBef>
                <a:spcPts val="200"/>
              </a:spcBef>
              <a:buFont typeface="+mj-lt"/>
              <a:buAutoNum type="romanLcPeriod" startAt="6"/>
            </a:pPr>
            <a:r>
              <a:rPr lang="en-US" sz="1800" dirty="0"/>
              <a:t>Using </a:t>
            </a:r>
            <a:r>
              <a:rPr lang="en-US" sz="1800" b="1" dirty="0"/>
              <a:t>GIS:</a:t>
            </a:r>
            <a:r>
              <a:rPr lang="en-US" sz="1800" dirty="0"/>
              <a:t> Geographical Information Systems provide attractive access to geospatial data</a:t>
            </a:r>
            <a:br>
              <a:rPr lang="en-US" dirty="0"/>
            </a:b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42</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664571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899"/>
            <a:ext cx="9029700" cy="1143000"/>
          </a:xfrm>
        </p:spPr>
        <p:txBody>
          <a:bodyPr>
            <a:normAutofit fontScale="90000"/>
          </a:bodyPr>
          <a:lstStyle/>
          <a:p>
            <a:r>
              <a:rPr lang="en-US" b="1" dirty="0"/>
              <a:t>2. Perform real time analytics on data source streams and notify users when specified events occur</a:t>
            </a:r>
          </a:p>
        </p:txBody>
      </p:sp>
      <p:sp>
        <p:nvSpPr>
          <p:cNvPr id="28" name="Slide Number Placeholder 27"/>
          <p:cNvSpPr>
            <a:spLocks noGrp="1"/>
          </p:cNvSpPr>
          <p:nvPr>
            <p:ph type="sldNum" sz="quarter" idx="12"/>
          </p:nvPr>
        </p:nvSpPr>
        <p:spPr/>
        <p:txBody>
          <a:bodyPr/>
          <a:lstStyle/>
          <a:p>
            <a:fld id="{29CB78FB-1415-9B4D-996E-11F146E2B0ED}" type="slidenum">
              <a:rPr lang="en-US" smtClean="0"/>
              <a:t>43</a:t>
            </a:fld>
            <a:endParaRPr lang="en-US"/>
          </a:p>
        </p:txBody>
      </p:sp>
      <p:sp>
        <p:nvSpPr>
          <p:cNvPr id="3" name="Date Placeholder 2"/>
          <p:cNvSpPr>
            <a:spLocks noGrp="1"/>
          </p:cNvSpPr>
          <p:nvPr>
            <p:ph type="dt" sz="half" idx="2"/>
          </p:nvPr>
        </p:nvSpPr>
        <p:spPr/>
        <p:txBody>
          <a:bodyPr/>
          <a:lstStyle/>
          <a:p>
            <a:r>
              <a:rPr lang="en-US"/>
              <a:t>02/16/2016</a:t>
            </a:r>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p>
        </p:txBody>
      </p:sp>
      <p:grpSp>
        <p:nvGrpSpPr>
          <p:cNvPr id="29" name="Group 28"/>
          <p:cNvGrpSpPr/>
          <p:nvPr/>
        </p:nvGrpSpPr>
        <p:grpSpPr>
          <a:xfrm>
            <a:off x="367866" y="1525918"/>
            <a:ext cx="8776134" cy="4530155"/>
            <a:chOff x="367866" y="2066545"/>
            <a:chExt cx="8776134" cy="4530155"/>
          </a:xfrm>
        </p:grpSpPr>
        <p:sp>
          <p:nvSpPr>
            <p:cNvPr id="5" name="TextBox 4"/>
            <p:cNvSpPr txBox="1"/>
            <p:nvPr/>
          </p:nvSpPr>
          <p:spPr>
            <a:xfrm>
              <a:off x="2857189" y="6196590"/>
              <a:ext cx="3627699" cy="400110"/>
            </a:xfrm>
            <a:prstGeom prst="rect">
              <a:avLst/>
            </a:prstGeom>
            <a:noFill/>
          </p:spPr>
          <p:txBody>
            <a:bodyPr wrap="square" rtlCol="0">
              <a:spAutoFit/>
            </a:bodyPr>
            <a:lstStyle/>
            <a:p>
              <a:r>
                <a:rPr lang="en-US" sz="2000" dirty="0">
                  <a:latin typeface="Calibri" panose="020F0502020204030204" pitchFamily="34" charset="0"/>
                </a:rPr>
                <a:t>Storm, Kafka, </a:t>
              </a:r>
              <a:r>
                <a:rPr lang="en-US" sz="2000" dirty="0" err="1">
                  <a:latin typeface="Calibri" panose="020F0502020204030204" pitchFamily="34" charset="0"/>
                </a:rPr>
                <a:t>Hbase</a:t>
              </a:r>
              <a:r>
                <a:rPr lang="en-US" sz="2000" dirty="0">
                  <a:latin typeface="Calibri" panose="020F0502020204030204" pitchFamily="34" charset="0"/>
                </a:rPr>
                <a:t>, Zookeeper</a:t>
              </a:r>
            </a:p>
          </p:txBody>
        </p:sp>
        <p:grpSp>
          <p:nvGrpSpPr>
            <p:cNvPr id="6" name="Group 5"/>
            <p:cNvGrpSpPr/>
            <p:nvPr/>
          </p:nvGrpSpPr>
          <p:grpSpPr>
            <a:xfrm>
              <a:off x="367866" y="2066545"/>
              <a:ext cx="8776134" cy="3942575"/>
              <a:chOff x="457198" y="1344126"/>
              <a:chExt cx="8776134" cy="3942575"/>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Calibri" panose="020F0502020204030204" pitchFamily="34" charset="0"/>
                  </a:rPr>
                  <a:t>Streaming Data</a:t>
                </a:r>
                <a:endParaRPr lang="en-US" dirty="0">
                  <a:latin typeface="Calibri" panose="020F0502020204030204" pitchFamily="34" charset="0"/>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Calibri" panose="020F0502020204030204" pitchFamily="34" charset="0"/>
                  </a:rPr>
                  <a:t>Streaming Data</a:t>
                </a:r>
                <a:endParaRPr lang="en-US" dirty="0">
                  <a:latin typeface="Calibri" panose="020F0502020204030204" pitchFamily="34" charset="0"/>
                </a:endParaRPr>
              </a:p>
            </p:txBody>
          </p:sp>
          <p:sp>
            <p:nvSpPr>
              <p:cNvPr id="10" name="Rounded Rectangle 9"/>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Posted Data</a:t>
                </a:r>
              </a:p>
            </p:txBody>
          </p:sp>
          <p:sp>
            <p:nvSpPr>
              <p:cNvPr id="11" name="Rounded Rectangle 10"/>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libri" panose="020F0502020204030204" pitchFamily="34" charset="0"/>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Repository</a:t>
                </a: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r>
                  <a:rPr lang="en-US" dirty="0">
                    <a:latin typeface="Calibri" panose="020F0502020204030204" pitchFamily="34" charset="0"/>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r>
                  <a:rPr lang="en-US" dirty="0">
                    <a:latin typeface="Calibri" panose="020F0502020204030204" pitchFamily="34" charset="0"/>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r>
                  <a:rPr lang="en-US" dirty="0">
                    <a:latin typeface="Calibri" panose="020F0502020204030204" pitchFamily="34" charset="0"/>
                  </a:rPr>
                  <a:t>Post Selected Events</a:t>
                </a:r>
              </a:p>
            </p:txBody>
          </p:sp>
          <p:sp>
            <p:nvSpPr>
              <p:cNvPr id="27" name="TextBox 26"/>
              <p:cNvSpPr txBox="1"/>
              <p:nvPr/>
            </p:nvSpPr>
            <p:spPr>
              <a:xfrm>
                <a:off x="3486479" y="2698808"/>
                <a:ext cx="1623059" cy="646331"/>
              </a:xfrm>
              <a:prstGeom prst="rect">
                <a:avLst/>
              </a:prstGeom>
              <a:noFill/>
            </p:spPr>
            <p:txBody>
              <a:bodyPr wrap="square" rtlCol="0">
                <a:spAutoFit/>
              </a:bodyPr>
              <a:lstStyle/>
              <a:p>
                <a:r>
                  <a:rPr lang="en-US" dirty="0">
                    <a:latin typeface="Calibri" panose="020F0502020204030204" pitchFamily="34" charset="0"/>
                  </a:rPr>
                  <a:t>Fetch streamed Data</a:t>
                </a:r>
              </a:p>
            </p:txBody>
          </p:sp>
        </p:grpSp>
      </p:grpSp>
    </p:spTree>
    <p:extLst>
      <p:ext uri="{BB962C8B-B14F-4D97-AF65-F5344CB8AC3E}">
        <p14:creationId xmlns:p14="http://schemas.microsoft.com/office/powerpoint/2010/main" val="2049337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6"/>
            <a:ext cx="9144000" cy="1143000"/>
          </a:xfrm>
        </p:spPr>
        <p:txBody>
          <a:bodyPr>
            <a:normAutofit/>
          </a:bodyPr>
          <a:lstStyle/>
          <a:p>
            <a:r>
              <a:rPr lang="en-US" b="1" dirty="0"/>
              <a:t>5. Perform interactive analytics on data in analytics-optimized database</a:t>
            </a:r>
          </a:p>
        </p:txBody>
      </p:sp>
      <p:sp>
        <p:nvSpPr>
          <p:cNvPr id="20" name="Slide Number Placeholder 19"/>
          <p:cNvSpPr>
            <a:spLocks noGrp="1"/>
          </p:cNvSpPr>
          <p:nvPr>
            <p:ph type="sldNum" sz="quarter" idx="12"/>
          </p:nvPr>
        </p:nvSpPr>
        <p:spPr/>
        <p:txBody>
          <a:bodyPr/>
          <a:lstStyle/>
          <a:p>
            <a:fld id="{29CB78FB-1415-9B4D-996E-11F146E2B0ED}" type="slidenum">
              <a:rPr lang="en-US" smtClean="0"/>
              <a:t>44</a:t>
            </a:fld>
            <a:endParaRPr lang="en-US"/>
          </a:p>
        </p:txBody>
      </p:sp>
      <p:sp>
        <p:nvSpPr>
          <p:cNvPr id="3" name="Date Placeholder 2"/>
          <p:cNvSpPr>
            <a:spLocks noGrp="1"/>
          </p:cNvSpPr>
          <p:nvPr>
            <p:ph type="dt" sz="half" idx="2"/>
          </p:nvPr>
        </p:nvSpPr>
        <p:spPr/>
        <p:txBody>
          <a:bodyPr/>
          <a:lstStyle/>
          <a:p>
            <a:r>
              <a:rPr lang="en-US"/>
              <a:t>02/16/2016</a:t>
            </a:r>
          </a:p>
        </p:txBody>
      </p:sp>
      <p:grpSp>
        <p:nvGrpSpPr>
          <p:cNvPr id="19" name="Group 18"/>
          <p:cNvGrpSpPr/>
          <p:nvPr/>
        </p:nvGrpSpPr>
        <p:grpSpPr>
          <a:xfrm>
            <a:off x="1078087" y="1247776"/>
            <a:ext cx="7527852" cy="4799794"/>
            <a:chOff x="1088563" y="1522345"/>
            <a:chExt cx="7527852" cy="4799794"/>
          </a:xfrm>
        </p:grpSpPr>
        <p:sp>
          <p:nvSpPr>
            <p:cNvPr id="4" name="Rounded Rectangle 3"/>
            <p:cNvSpPr/>
            <p:nvPr/>
          </p:nvSpPr>
          <p:spPr>
            <a:xfrm>
              <a:off x="2982870" y="381824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Hadoop, Spark, Giraph, Pig …</a:t>
              </a:r>
            </a:p>
          </p:txBody>
        </p:sp>
        <p:sp>
          <p:nvSpPr>
            <p:cNvPr id="5" name="Rounded Rectangle 4"/>
            <p:cNvSpPr/>
            <p:nvPr/>
          </p:nvSpPr>
          <p:spPr>
            <a:xfrm>
              <a:off x="2972394" y="454886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Data Storage: HDFS, </a:t>
              </a:r>
              <a:r>
                <a:rPr lang="en-US" sz="2000" dirty="0" err="1">
                  <a:latin typeface="Calibri" panose="020F0502020204030204" pitchFamily="34" charset="0"/>
                </a:rPr>
                <a:t>Hbase</a:t>
              </a:r>
              <a:r>
                <a:rPr lang="en-US" sz="2000" dirty="0">
                  <a:latin typeface="Calibri" panose="020F0502020204030204" pitchFamily="34" charset="0"/>
                </a:rPr>
                <a:t> </a:t>
              </a:r>
            </a:p>
          </p:txBody>
        </p:sp>
        <p:sp>
          <p:nvSpPr>
            <p:cNvPr id="6" name="Oval 5"/>
            <p:cNvSpPr/>
            <p:nvPr/>
          </p:nvSpPr>
          <p:spPr>
            <a:xfrm>
              <a:off x="1088563" y="5863902"/>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Calibri" panose="020F0502020204030204" pitchFamily="34" charset="0"/>
                </a:rPr>
                <a:t>Data, Streaming, Batch …..</a:t>
              </a:r>
            </a:p>
          </p:txBody>
        </p:sp>
        <p:cxnSp>
          <p:nvCxnSpPr>
            <p:cNvPr id="7" name="Straight Arrow Connector 6"/>
            <p:cNvCxnSpPr/>
            <p:nvPr/>
          </p:nvCxnSpPr>
          <p:spPr>
            <a:xfrm flipV="1">
              <a:off x="4374369" y="5327463"/>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33974" y="533629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25476" y="5331935"/>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86751" y="1522345"/>
              <a:ext cx="5613078" cy="869846"/>
              <a:chOff x="1609805" y="1758098"/>
              <a:chExt cx="5613078" cy="869846"/>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786177" y="306084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Mahout, R</a:t>
              </a:r>
            </a:p>
          </p:txBody>
        </p:sp>
        <p:sp>
          <p:nvSpPr>
            <p:cNvPr id="18" name="Up-Down Arrow 17"/>
            <p:cNvSpPr/>
            <p:nvPr/>
          </p:nvSpPr>
          <p:spPr>
            <a:xfrm>
              <a:off x="5603826" y="2409373"/>
              <a:ext cx="298475" cy="56770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2168278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0"/>
            <a:ext cx="8229600" cy="1143000"/>
          </a:xfrm>
        </p:spPr>
        <p:txBody>
          <a:bodyPr>
            <a:normAutofit/>
          </a:bodyPr>
          <a:lstStyle/>
          <a:p>
            <a:r>
              <a:rPr lang="en-US" b="1" dirty="0"/>
              <a:t>5A. Perform interactive analytics on observational scientific data</a:t>
            </a:r>
          </a:p>
        </p:txBody>
      </p:sp>
      <p:sp>
        <p:nvSpPr>
          <p:cNvPr id="19" name="Slide Number Placeholder 18"/>
          <p:cNvSpPr>
            <a:spLocks noGrp="1"/>
          </p:cNvSpPr>
          <p:nvPr>
            <p:ph type="sldNum" sz="quarter" idx="12"/>
          </p:nvPr>
        </p:nvSpPr>
        <p:spPr/>
        <p:txBody>
          <a:bodyPr/>
          <a:lstStyle/>
          <a:p>
            <a:fld id="{29CB78FB-1415-9B4D-996E-11F146E2B0ED}" type="slidenum">
              <a:rPr lang="en-US" smtClean="0"/>
              <a:t>45</a:t>
            </a:fld>
            <a:endParaRPr lang="en-US"/>
          </a:p>
        </p:txBody>
      </p:sp>
      <p:sp>
        <p:nvSpPr>
          <p:cNvPr id="3" name="Date Placeholder 2"/>
          <p:cNvSpPr>
            <a:spLocks noGrp="1"/>
          </p:cNvSpPr>
          <p:nvPr>
            <p:ph type="dt" sz="half" idx="2"/>
          </p:nvPr>
        </p:nvSpPr>
        <p:spPr/>
        <p:txBody>
          <a:bodyPr/>
          <a:lstStyle/>
          <a:p>
            <a:r>
              <a:rPr lang="en-US"/>
              <a:t>02/16/2016</a:t>
            </a:r>
          </a:p>
        </p:txBody>
      </p:sp>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71008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Data Storage: HDFS, </a:t>
              </a:r>
              <a:r>
                <a:rPr lang="en-US" dirty="0" err="1">
                  <a:latin typeface="Calibri" panose="020F0502020204030204" pitchFamily="34" charset="0"/>
                </a:rPr>
                <a:t>Hbase</a:t>
              </a:r>
              <a:r>
                <a:rPr lang="en-US" dirty="0">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67267" y="1658818"/>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Science Analysis Code, Mahout, R</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r>
                <a:rPr lang="en-US" dirty="0">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r>
                <a:rPr lang="en-US" dirty="0">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r>
                <a:rPr lang="en-US" dirty="0">
                  <a:latin typeface="Calibri" panose="020F0502020204030204" pitchFamily="34" charset="0"/>
                </a:rPr>
                <a:t>NIST examples include  LHC, Remote Sensing, Astronomy and Bioinformatics</a:t>
              </a:r>
            </a:p>
          </p:txBody>
        </p:sp>
      </p:grpSp>
    </p:spTree>
    <p:extLst>
      <p:ext uri="{BB962C8B-B14F-4D97-AF65-F5344CB8AC3E}">
        <p14:creationId xmlns:p14="http://schemas.microsoft.com/office/powerpoint/2010/main" val="1282494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pPr algn="ctr"/>
            <a:br>
              <a:rPr lang="en-US" sz="3600" b="1" dirty="0"/>
            </a:br>
            <a:r>
              <a:rPr lang="en-US" sz="3600" b="1" dirty="0"/>
              <a:t> </a:t>
            </a:r>
            <a:br>
              <a:rPr lang="en-US" b="1" dirty="0"/>
            </a:br>
            <a:r>
              <a:rPr lang="en-US" b="1" dirty="0"/>
              <a:t>HPC-ABDS</a:t>
            </a:r>
          </a:p>
        </p:txBody>
      </p:sp>
      <p:sp>
        <p:nvSpPr>
          <p:cNvPr id="2" name="Subtitle 1"/>
          <p:cNvSpPr>
            <a:spLocks noGrp="1"/>
          </p:cNvSpPr>
          <p:nvPr>
            <p:ph type="subTitle" idx="1"/>
          </p:nvPr>
        </p:nvSpPr>
        <p:spPr>
          <a:xfrm>
            <a:off x="1371600" y="3895344"/>
            <a:ext cx="6060831" cy="1752600"/>
          </a:xfrm>
        </p:spPr>
        <p:txBody>
          <a:bodyPr/>
          <a:lstStyle/>
          <a:p>
            <a:endParaRPr lang="en-US" b="1" dirty="0">
              <a:solidFill>
                <a:srgbClr val="C00000"/>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46</a:t>
            </a:fld>
            <a:endParaRPr lang="en-US"/>
          </a:p>
        </p:txBody>
      </p:sp>
    </p:spTree>
    <p:extLst>
      <p:ext uri="{BB962C8B-B14F-4D97-AF65-F5344CB8AC3E}">
        <p14:creationId xmlns:p14="http://schemas.microsoft.com/office/powerpoint/2010/main" val="492581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99738"/>
            <a:ext cx="8229600" cy="551481"/>
          </a:xfrm>
        </p:spPr>
        <p:txBody>
          <a:bodyPr>
            <a:normAutofit fontScale="90000"/>
          </a:bodyPr>
          <a:lstStyle/>
          <a:p>
            <a:pPr algn="ctr"/>
            <a:r>
              <a:rPr lang="en-US" dirty="0"/>
              <a:t>Data Platforms</a:t>
            </a:r>
          </a:p>
        </p:txBody>
      </p:sp>
      <p:pic>
        <p:nvPicPr>
          <p:cNvPr id="8" name="Picture 7"/>
          <p:cNvPicPr>
            <a:picLocks noChangeAspect="1"/>
          </p:cNvPicPr>
          <p:nvPr/>
        </p:nvPicPr>
        <p:blipFill>
          <a:blip r:embed="rId2"/>
          <a:stretch>
            <a:fillRect/>
          </a:stretch>
        </p:blipFill>
        <p:spPr>
          <a:xfrm>
            <a:off x="0" y="651219"/>
            <a:ext cx="9144000" cy="5143500"/>
          </a:xfrm>
          <a:prstGeom prst="rect">
            <a:avLst/>
          </a:prstGeom>
        </p:spPr>
      </p:pic>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1145311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48</a:t>
            </a:fld>
            <a:endParaRPr lang="en-US" dirty="0">
              <a:solidFill>
                <a:srgbClr val="000000"/>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sp>
        <p:nvSpPr>
          <p:cNvPr id="4" name="Rectangle 3"/>
          <p:cNvSpPr/>
          <p:nvPr/>
        </p:nvSpPr>
        <p:spPr>
          <a:xfrm>
            <a:off x="1" y="24412"/>
            <a:ext cx="9144000" cy="400110"/>
          </a:xfrm>
          <a:prstGeom prst="rect">
            <a:avLst/>
          </a:prstGeom>
          <a:solidFill>
            <a:schemeClr val="bg1"/>
          </a:solidFill>
        </p:spPr>
        <p:txBody>
          <a:bodyPr wrap="square">
            <a:spAutoFit/>
          </a:bodyPr>
          <a:lstStyle/>
          <a:p>
            <a:pPr algn="ctr"/>
            <a:r>
              <a:rPr lang="en-US" sz="2000" b="1" dirty="0">
                <a:solidFill>
                  <a:srgbClr val="B50B27"/>
                </a:solidFill>
              </a:rPr>
              <a:t>Big Data and (Exascale) Simulation Convergence II</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6915"/>
          <a:stretch/>
        </p:blipFill>
        <p:spPr bwMode="auto">
          <a:xfrm>
            <a:off x="0" y="127635"/>
            <a:ext cx="9144000" cy="6835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5596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8" y="448799"/>
            <a:ext cx="9065491" cy="5609102"/>
          </a:xfrm>
        </p:spPr>
        <p:txBody>
          <a:bodyPr>
            <a:noAutofit/>
          </a:bodyPr>
          <a:lstStyle/>
          <a:p>
            <a:pPr>
              <a:spcBef>
                <a:spcPts val="225"/>
              </a:spcBef>
              <a:buFont typeface="+mj-lt"/>
              <a:buAutoNum type="arabicParenR"/>
            </a:pPr>
            <a:r>
              <a:rPr lang="en-US" sz="1600" dirty="0">
                <a:latin typeface="Calibri" panose="020F0502020204030204" pitchFamily="34" charset="0"/>
              </a:rPr>
              <a:t>Message Protocols:</a:t>
            </a:r>
          </a:p>
          <a:p>
            <a:pPr>
              <a:spcBef>
                <a:spcPts val="225"/>
              </a:spcBef>
              <a:buFont typeface="+mj-lt"/>
              <a:buAutoNum type="arabicParenR"/>
            </a:pPr>
            <a:r>
              <a:rPr lang="en-US" sz="1600" dirty="0">
                <a:latin typeface="Calibri" panose="020F0502020204030204" pitchFamily="34" charset="0"/>
              </a:rPr>
              <a:t>Distributed Coordination:</a:t>
            </a:r>
          </a:p>
          <a:p>
            <a:pPr>
              <a:spcBef>
                <a:spcPts val="225"/>
              </a:spcBef>
              <a:buFont typeface="+mj-lt"/>
              <a:buAutoNum type="arabicParenR"/>
            </a:pPr>
            <a:r>
              <a:rPr lang="en-US" sz="1600" dirty="0">
                <a:latin typeface="Calibri" panose="020F0502020204030204" pitchFamily="34" charset="0"/>
              </a:rPr>
              <a:t>Security &amp; Privacy:</a:t>
            </a:r>
          </a:p>
          <a:p>
            <a:pPr>
              <a:spcBef>
                <a:spcPts val="225"/>
              </a:spcBef>
              <a:buFont typeface="+mj-lt"/>
              <a:buAutoNum type="arabicParenR"/>
            </a:pPr>
            <a:r>
              <a:rPr lang="en-US" sz="1600" dirty="0">
                <a:latin typeface="Calibri" panose="020F0502020204030204" pitchFamily="34" charset="0"/>
              </a:rPr>
              <a:t>Monitoring: </a:t>
            </a:r>
          </a:p>
          <a:p>
            <a:pPr>
              <a:spcBef>
                <a:spcPts val="225"/>
              </a:spcBef>
              <a:buFont typeface="+mj-lt"/>
              <a:buAutoNum type="arabicParenR"/>
            </a:pPr>
            <a:r>
              <a:rPr lang="en-US" sz="1600" dirty="0" err="1">
                <a:latin typeface="Calibri" panose="020F0502020204030204" pitchFamily="34" charset="0"/>
              </a:rPr>
              <a:t>IaaS</a:t>
            </a:r>
            <a:r>
              <a:rPr lang="en-US" sz="1600" dirty="0">
                <a:latin typeface="Calibri" panose="020F0502020204030204" pitchFamily="34" charset="0"/>
              </a:rPr>
              <a:t> Management from HPC to hypervisors:</a:t>
            </a:r>
          </a:p>
          <a:p>
            <a:pPr>
              <a:spcBef>
                <a:spcPts val="225"/>
              </a:spcBef>
              <a:buFont typeface="+mj-lt"/>
              <a:buAutoNum type="arabicParenR"/>
            </a:pPr>
            <a:r>
              <a:rPr lang="en-US" sz="1600" dirty="0">
                <a:latin typeface="Calibri" panose="020F0502020204030204" pitchFamily="34" charset="0"/>
              </a:rPr>
              <a:t>DevOps: </a:t>
            </a:r>
          </a:p>
          <a:p>
            <a:pPr>
              <a:spcBef>
                <a:spcPts val="225"/>
              </a:spcBef>
              <a:buFont typeface="+mj-lt"/>
              <a:buAutoNum type="arabicParenR"/>
            </a:pPr>
            <a:r>
              <a:rPr lang="en-US" sz="1600" dirty="0">
                <a:latin typeface="Calibri" panose="020F0502020204030204" pitchFamily="34" charset="0"/>
              </a:rPr>
              <a:t>Interoperability:</a:t>
            </a:r>
          </a:p>
          <a:p>
            <a:pPr>
              <a:spcBef>
                <a:spcPts val="225"/>
              </a:spcBef>
              <a:buFont typeface="+mj-lt"/>
              <a:buAutoNum type="arabicParenR"/>
            </a:pPr>
            <a:r>
              <a:rPr lang="en-US" sz="1600" dirty="0">
                <a:latin typeface="Calibri" panose="020F0502020204030204" pitchFamily="34" charset="0"/>
              </a:rPr>
              <a:t>File systems: </a:t>
            </a:r>
          </a:p>
          <a:p>
            <a:pPr>
              <a:spcBef>
                <a:spcPts val="225"/>
              </a:spcBef>
              <a:buFont typeface="+mj-lt"/>
              <a:buAutoNum type="arabicParenR"/>
            </a:pPr>
            <a:r>
              <a:rPr lang="en-US" sz="1600" dirty="0">
                <a:latin typeface="Calibri" panose="020F0502020204030204" pitchFamily="34" charset="0"/>
              </a:rPr>
              <a:t>Cluster Resource Management: </a:t>
            </a:r>
          </a:p>
          <a:p>
            <a:pPr>
              <a:spcBef>
                <a:spcPts val="225"/>
              </a:spcBef>
              <a:buFont typeface="+mj-lt"/>
              <a:buAutoNum type="arabicParenR"/>
            </a:pPr>
            <a:r>
              <a:rPr lang="en-US" sz="1600" dirty="0">
                <a:latin typeface="Calibri" panose="020F0502020204030204" pitchFamily="34" charset="0"/>
              </a:rPr>
              <a:t>Data Transport: </a:t>
            </a:r>
          </a:p>
          <a:p>
            <a:pPr>
              <a:spcBef>
                <a:spcPts val="225"/>
              </a:spcBef>
              <a:buFont typeface="+mj-lt"/>
              <a:buAutoNum type="arabicParenR"/>
            </a:pPr>
            <a:r>
              <a:rPr lang="en-US" sz="1600" dirty="0">
                <a:latin typeface="Calibri" panose="020F0502020204030204" pitchFamily="34" charset="0"/>
              </a:rPr>
              <a:t>A) File management</a:t>
            </a:r>
            <a:br>
              <a:rPr lang="en-US" sz="1600" dirty="0">
                <a:latin typeface="Calibri" panose="020F0502020204030204" pitchFamily="34" charset="0"/>
              </a:rPr>
            </a:br>
            <a:r>
              <a:rPr lang="en-US" sz="1600" dirty="0">
                <a:latin typeface="Calibri" panose="020F0502020204030204" pitchFamily="34" charset="0"/>
              </a:rPr>
              <a:t>B) NoSQL</a:t>
            </a:r>
            <a:br>
              <a:rPr lang="en-US" sz="1600" dirty="0">
                <a:latin typeface="Calibri" panose="020F0502020204030204" pitchFamily="34" charset="0"/>
              </a:rPr>
            </a:br>
            <a:r>
              <a:rPr lang="en-US" sz="1600" dirty="0">
                <a:latin typeface="Calibri" panose="020F0502020204030204" pitchFamily="34" charset="0"/>
              </a:rPr>
              <a:t>C) SQL </a:t>
            </a:r>
          </a:p>
          <a:p>
            <a:pPr>
              <a:spcBef>
                <a:spcPts val="225"/>
              </a:spcBef>
              <a:buFont typeface="+mj-lt"/>
              <a:buAutoNum type="arabicParenR"/>
            </a:pPr>
            <a:r>
              <a:rPr lang="en-US" sz="1600" dirty="0">
                <a:latin typeface="Calibri" panose="020F0502020204030204" pitchFamily="34" charset="0"/>
              </a:rPr>
              <a:t>In-memory </a:t>
            </a:r>
            <a:r>
              <a:rPr lang="en-US" sz="1600" dirty="0" err="1">
                <a:latin typeface="Calibri" panose="020F0502020204030204" pitchFamily="34" charset="0"/>
              </a:rPr>
              <a:t>databases&amp;caches</a:t>
            </a:r>
            <a:r>
              <a:rPr lang="en-US" sz="1600" dirty="0">
                <a:latin typeface="Calibri" panose="020F0502020204030204" pitchFamily="34" charset="0"/>
              </a:rPr>
              <a:t> / Object-relational mapping / Extraction Tools</a:t>
            </a:r>
          </a:p>
          <a:p>
            <a:pPr>
              <a:spcBef>
                <a:spcPts val="225"/>
              </a:spcBef>
              <a:buFont typeface="+mj-lt"/>
              <a:buAutoNum type="arabicParenR"/>
            </a:pPr>
            <a:r>
              <a:rPr lang="en-US" sz="16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600" dirty="0">
                <a:latin typeface="Calibri" panose="020F0502020204030204" pitchFamily="34" charset="0"/>
              </a:rPr>
              <a:t>A) Basic Programming model and runtime, SPMD, </a:t>
            </a:r>
            <a:r>
              <a:rPr lang="en-US" sz="1600" dirty="0" err="1">
                <a:latin typeface="Calibri" panose="020F0502020204030204" pitchFamily="34" charset="0"/>
              </a:rPr>
              <a:t>MapReduce</a:t>
            </a:r>
            <a:r>
              <a:rPr lang="en-US" sz="1600" dirty="0">
                <a:latin typeface="Calibri" panose="020F0502020204030204" pitchFamily="34" charset="0"/>
              </a:rPr>
              <a:t>:</a:t>
            </a:r>
            <a:br>
              <a:rPr lang="en-US" sz="1600" dirty="0">
                <a:latin typeface="Calibri" panose="020F0502020204030204" pitchFamily="34" charset="0"/>
              </a:rPr>
            </a:br>
            <a:r>
              <a:rPr lang="en-US" sz="1600" dirty="0">
                <a:latin typeface="Calibri" panose="020F0502020204030204" pitchFamily="34" charset="0"/>
              </a:rPr>
              <a:t>B) Streaming:</a:t>
            </a:r>
          </a:p>
          <a:p>
            <a:pPr>
              <a:spcBef>
                <a:spcPts val="225"/>
              </a:spcBef>
              <a:buFont typeface="+mj-lt"/>
              <a:buAutoNum type="arabicParenR"/>
            </a:pPr>
            <a:r>
              <a:rPr lang="en-US" sz="1600" dirty="0">
                <a:latin typeface="Calibri" panose="020F0502020204030204" pitchFamily="34" charset="0"/>
              </a:rPr>
              <a:t>A) High level Programming: </a:t>
            </a:r>
            <a:br>
              <a:rPr lang="en-US" sz="1600" dirty="0">
                <a:latin typeface="Calibri" panose="020F0502020204030204" pitchFamily="34" charset="0"/>
              </a:rPr>
            </a:br>
            <a:r>
              <a:rPr lang="en-US" sz="1600" dirty="0">
                <a:latin typeface="Calibri" panose="020F0502020204030204" pitchFamily="34" charset="0"/>
              </a:rPr>
              <a:t>B) Frameworks</a:t>
            </a:r>
          </a:p>
          <a:p>
            <a:pPr>
              <a:spcBef>
                <a:spcPts val="225"/>
              </a:spcBef>
              <a:buFont typeface="+mj-lt"/>
              <a:buAutoNum type="arabicParenR"/>
            </a:pPr>
            <a:r>
              <a:rPr lang="en-US" sz="1600" dirty="0">
                <a:latin typeface="Calibri" panose="020F0502020204030204" pitchFamily="34" charset="0"/>
              </a:rPr>
              <a:t>Application and Analytics: </a:t>
            </a:r>
          </a:p>
          <a:p>
            <a:pPr>
              <a:spcBef>
                <a:spcPts val="225"/>
              </a:spcBef>
              <a:buFont typeface="+mj-lt"/>
              <a:buAutoNum type="arabicParenR"/>
            </a:pPr>
            <a:r>
              <a:rPr lang="en-US" sz="1600" dirty="0">
                <a:latin typeface="Calibri" panose="020F0502020204030204" pitchFamily="34" charset="0"/>
              </a:rPr>
              <a:t>Workflow-Orchestration:</a:t>
            </a:r>
          </a:p>
        </p:txBody>
      </p:sp>
      <p:sp>
        <p:nvSpPr>
          <p:cNvPr id="7" name="Slide Number Placeholder 6"/>
          <p:cNvSpPr>
            <a:spLocks noGrp="1"/>
          </p:cNvSpPr>
          <p:nvPr>
            <p:ph type="sldNum" sz="quarter" idx="12"/>
          </p:nvPr>
        </p:nvSpPr>
        <p:spPr/>
        <p:txBody>
          <a:bodyPr/>
          <a:lstStyle/>
          <a:p>
            <a:fld id="{39B2FC35-689C-482B-881D-27C85BFD1D21}" type="slidenum">
              <a:rPr lang="en-US" smtClean="0"/>
              <a:pPr/>
              <a:t>49</a:t>
            </a:fld>
            <a:endParaRPr lang="en-US" dirty="0"/>
          </a:p>
        </p:txBody>
      </p:sp>
      <p:sp>
        <p:nvSpPr>
          <p:cNvPr id="6" name="TextBox 5"/>
          <p:cNvSpPr txBox="1"/>
          <p:nvPr/>
        </p:nvSpPr>
        <p:spPr>
          <a:xfrm>
            <a:off x="4753263" y="787078"/>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83715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42635"/>
            <a:ext cx="4137814" cy="719366"/>
          </a:xfrm>
        </p:spPr>
        <p:txBody>
          <a:bodyPr>
            <a:normAutofit/>
          </a:bodyPr>
          <a:lstStyle/>
          <a:p>
            <a:r>
              <a:rPr lang="en-US" sz="3200" b="1" dirty="0">
                <a:latin typeface="+mn-lt"/>
              </a:rPr>
              <a:t>Use Case Template</a:t>
            </a:r>
          </a:p>
        </p:txBody>
      </p:sp>
      <p:sp>
        <p:nvSpPr>
          <p:cNvPr id="7" name="Content Placeholder 6"/>
          <p:cNvSpPr>
            <a:spLocks noGrp="1"/>
          </p:cNvSpPr>
          <p:nvPr>
            <p:ph idx="1"/>
          </p:nvPr>
        </p:nvSpPr>
        <p:spPr>
          <a:xfrm>
            <a:off x="5006186" y="804636"/>
            <a:ext cx="4137814" cy="5615441"/>
          </a:xfrm>
        </p:spPr>
        <p:txBody>
          <a:bodyPr>
            <a:normAutofit/>
          </a:bodyPr>
          <a:lstStyle/>
          <a:p>
            <a:r>
              <a:rPr lang="en-US" dirty="0">
                <a:solidFill>
                  <a:srgbClr val="C00000"/>
                </a:solidFill>
              </a:rPr>
              <a:t>26 fields completed for 51 apps</a:t>
            </a:r>
          </a:p>
          <a:p>
            <a:r>
              <a:rPr lang="en-US" b="1" dirty="0"/>
              <a:t>Government Operation: 4</a:t>
            </a:r>
            <a:endParaRPr lang="en-US" dirty="0"/>
          </a:p>
          <a:p>
            <a:r>
              <a:rPr lang="en-US" b="1" dirty="0"/>
              <a:t>Commercial: 8</a:t>
            </a:r>
          </a:p>
          <a:p>
            <a:r>
              <a:rPr lang="en-US" b="1" dirty="0"/>
              <a:t>Defense: 3</a:t>
            </a:r>
            <a:endParaRPr lang="en-US" dirty="0"/>
          </a:p>
          <a:p>
            <a:r>
              <a:rPr lang="en-US" b="1" dirty="0"/>
              <a:t>Healthcare and Life Sciences: 10</a:t>
            </a:r>
          </a:p>
          <a:p>
            <a:r>
              <a:rPr lang="en-US" b="1" dirty="0"/>
              <a:t>Deep Learning and Social Media: 6</a:t>
            </a:r>
            <a:endParaRPr lang="en-US" dirty="0"/>
          </a:p>
          <a:p>
            <a:r>
              <a:rPr lang="en-US" b="1" dirty="0"/>
              <a:t>The Ecosystem for Research: 4</a:t>
            </a:r>
          </a:p>
          <a:p>
            <a:r>
              <a:rPr lang="en-US" b="1" dirty="0"/>
              <a:t>Astronomy and Physics: 5</a:t>
            </a:r>
          </a:p>
          <a:p>
            <a:r>
              <a:rPr lang="en-US" b="1" dirty="0"/>
              <a:t>Earth, Environmental and Polar Science: 10</a:t>
            </a:r>
          </a:p>
          <a:p>
            <a:r>
              <a:rPr lang="en-US" b="1" dirty="0"/>
              <a:t>Energy: 1</a:t>
            </a:r>
          </a:p>
          <a:p>
            <a:r>
              <a:rPr lang="en-US" b="1" dirty="0">
                <a:solidFill>
                  <a:srgbClr val="C00000"/>
                </a:solidFill>
              </a:rPr>
              <a:t>Now an online form</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srgbClr val="000000"/>
                </a:solidFill>
              </a:rPr>
              <a:pPr/>
              <a:t>5</a:t>
            </a:fld>
            <a:endParaRPr lang="en-US" dirty="0">
              <a:solidFill>
                <a:srgbClr val="000000"/>
              </a:solidFill>
            </a:endParaRPr>
          </a:p>
        </p:txBody>
      </p:sp>
      <p:sp>
        <p:nvSpPr>
          <p:cNvPr id="2" name="Date Placeholder 1"/>
          <p:cNvSpPr>
            <a:spLocks noGrp="1"/>
          </p:cNvSpPr>
          <p:nvPr>
            <p:ph type="dt" sz="half" idx="2"/>
          </p:nvPr>
        </p:nvSpPr>
        <p:spPr>
          <a:xfrm>
            <a:off x="5791200" y="6220731"/>
            <a:ext cx="2133600" cy="365125"/>
          </a:xfrm>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690316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srgbClr val="000000">
                    <a:tint val="75000"/>
                  </a:srgbClr>
                </a:solidFill>
              </a:rPr>
              <a:t>02/16/2016</a:t>
            </a:r>
            <a:endParaRPr lang="en-US" dirty="0">
              <a:solidFill>
                <a:srgbClr val="000000">
                  <a:tint val="75000"/>
                </a:srgbClr>
              </a:solidFill>
            </a:endParaRPr>
          </a:p>
        </p:txBody>
      </p:sp>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50</a:t>
            </a:fld>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14845" y="319770"/>
            <a:ext cx="9114310" cy="6218459"/>
          </a:xfrm>
          <a:prstGeom prst="rect">
            <a:avLst/>
          </a:prstGeom>
        </p:spPr>
      </p:pic>
    </p:spTree>
    <p:extLst>
      <p:ext uri="{BB962C8B-B14F-4D97-AF65-F5344CB8AC3E}">
        <p14:creationId xmlns:p14="http://schemas.microsoft.com/office/powerpoint/2010/main" val="3056614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51</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2670115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37" y="5051"/>
            <a:ext cx="8860038" cy="724889"/>
          </a:xfrm>
        </p:spPr>
        <p:txBody>
          <a:bodyPr/>
          <a:lstStyle/>
          <a:p>
            <a:r>
              <a:rPr lang="en-US" dirty="0"/>
              <a:t>Java MPI performs better than Threads I</a:t>
            </a:r>
            <a:endParaRPr lang="en-US" b="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 y="1743877"/>
            <a:ext cx="9168425" cy="5127163"/>
          </a:xfrm>
          <a:prstGeom prst="rect">
            <a:avLst/>
          </a:prstGeom>
        </p:spPr>
      </p:pic>
      <p:sp>
        <p:nvSpPr>
          <p:cNvPr id="3" name="Rectangle 2"/>
          <p:cNvSpPr/>
          <p:nvPr/>
        </p:nvSpPr>
        <p:spPr>
          <a:xfrm>
            <a:off x="125005" y="543548"/>
            <a:ext cx="8869563" cy="1200329"/>
          </a:xfrm>
          <a:prstGeom prst="rect">
            <a:avLst/>
          </a:prstGeom>
        </p:spPr>
        <p:txBody>
          <a:bodyPr wrap="square">
            <a:spAutoFit/>
          </a:bodyPr>
          <a:lstStyle/>
          <a:p>
            <a:pPr marL="285750" indent="-285750">
              <a:buFont typeface="Arial" panose="020B0604020202020204" pitchFamily="34" charset="0"/>
              <a:buChar char="•"/>
            </a:pPr>
            <a:r>
              <a:rPr lang="en-US" dirty="0"/>
              <a:t>48 24 core Haswell nodes 200K DA-MDS Dataset size</a:t>
            </a:r>
          </a:p>
          <a:p>
            <a:pPr marL="285750" indent="-285750">
              <a:buFont typeface="Arial" panose="020B0604020202020204" pitchFamily="34" charset="0"/>
              <a:buChar char="•"/>
            </a:pPr>
            <a:r>
              <a:rPr lang="en-US" dirty="0"/>
              <a:t>Default MPI much worse than threads</a:t>
            </a:r>
          </a:p>
          <a:p>
            <a:pPr marL="285750" indent="-285750">
              <a:buFont typeface="Arial" panose="020B0604020202020204" pitchFamily="34" charset="0"/>
              <a:buChar char="•"/>
            </a:pPr>
            <a:r>
              <a:rPr lang="en-US" dirty="0"/>
              <a:t>Optimized MPI using shared memory node-based messaging is much better than threads</a:t>
            </a:r>
          </a:p>
        </p:txBody>
      </p:sp>
    </p:spTree>
    <p:extLst>
      <p:ext uri="{BB962C8B-B14F-4D97-AF65-F5344CB8AC3E}">
        <p14:creationId xmlns:p14="http://schemas.microsoft.com/office/powerpoint/2010/main" val="349829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103"/>
          </a:xfrm>
        </p:spPr>
        <p:txBody>
          <a:bodyPr/>
          <a:lstStyle/>
          <a:p>
            <a:r>
              <a:rPr lang="en-US" sz="3200" dirty="0"/>
              <a:t>MPI versus </a:t>
            </a:r>
            <a:r>
              <a:rPr lang="en-US" sz="3200" dirty="0" err="1"/>
              <a:t>OpenMPI</a:t>
            </a:r>
            <a:r>
              <a:rPr lang="en-US" sz="3200" dirty="0"/>
              <a:t> </a:t>
            </a:r>
            <a:r>
              <a:rPr lang="en-US" sz="3200" dirty="0" err="1"/>
              <a:t>Intranode</a:t>
            </a:r>
            <a:r>
              <a:rPr lang="en-US" sz="3200" dirty="0"/>
              <a:t> 400K DA-MDS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4242820"/>
                <a:ext cx="9144000" cy="2615180"/>
              </a:xfrm>
              <a:solidFill>
                <a:schemeClr val="tx2"/>
              </a:solidFill>
            </p:spPr>
            <p:txBody>
              <a:bodyPr/>
              <a:lstStyle/>
              <a:p>
                <a:r>
                  <a:rPr lang="en-US" sz="2400" dirty="0"/>
                  <a:t>Note, the default Java + OMPI could NOT handle 400K data</a:t>
                </a:r>
              </a:p>
              <a:p>
                <a:r>
                  <a:rPr lang="en-US" sz="2400" dirty="0"/>
                  <a:t>Java + SM + OMPI is our zero intra-node messaging implementation using Java shared memory maps</a:t>
                </a:r>
              </a:p>
              <a:p>
                <a:r>
                  <a:rPr lang="en-US" sz="2400" dirty="0"/>
                  <a:t>SPIDAL Java is above plus other optimizations </a:t>
                </a:r>
              </a:p>
              <a:p>
                <a:r>
                  <a:rPr lang="en-US" sz="2400" dirty="0"/>
                  <a:t>Input 400K x 400K binary Short (2 bytes) matrix ~300GB</a:t>
                </a:r>
              </a:p>
              <a:p>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2</m:t>
                            </m:r>
                          </m:sup>
                        </m:sSup>
                      </m:e>
                    </m:d>
                  </m:oMath>
                </a14:m>
                <a:r>
                  <a:rPr lang="en-US" sz="2400" dirty="0"/>
                  <a:t> Runtime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4242820"/>
                <a:ext cx="9144000" cy="2615180"/>
              </a:xfrm>
              <a:blipFill>
                <a:blip r:embed="rId2"/>
                <a:stretch>
                  <a:fillRect l="-1000" t="-1632" b="-41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035" y="573021"/>
            <a:ext cx="6547117" cy="3669799"/>
          </a:xfrm>
          <a:prstGeom prst="rect">
            <a:avLst/>
          </a:prstGeom>
        </p:spPr>
      </p:pic>
      <p:sp>
        <p:nvSpPr>
          <p:cNvPr id="7" name="TextBox 6"/>
          <p:cNvSpPr txBox="1"/>
          <p:nvPr/>
        </p:nvSpPr>
        <p:spPr>
          <a:xfrm>
            <a:off x="2116181" y="1516695"/>
            <a:ext cx="2299064" cy="369332"/>
          </a:xfrm>
          <a:prstGeom prst="rect">
            <a:avLst/>
          </a:prstGeom>
          <a:noFill/>
        </p:spPr>
        <p:txBody>
          <a:bodyPr wrap="square" rtlCol="0">
            <a:spAutoFit/>
          </a:bodyPr>
          <a:lstStyle/>
          <a:p>
            <a:r>
              <a:rPr lang="en-US" dirty="0" err="1"/>
              <a:t>OpenMPI</a:t>
            </a:r>
            <a:r>
              <a:rPr lang="en-US" dirty="0"/>
              <a:t> </a:t>
            </a:r>
            <a:r>
              <a:rPr lang="en-US" dirty="0" err="1"/>
              <a:t>Intranode</a:t>
            </a:r>
            <a:endParaRPr lang="en-US" dirty="0"/>
          </a:p>
        </p:txBody>
      </p:sp>
      <p:cxnSp>
        <p:nvCxnSpPr>
          <p:cNvPr id="9" name="Straight Arrow Connector 8"/>
          <p:cNvCxnSpPr/>
          <p:nvPr/>
        </p:nvCxnSpPr>
        <p:spPr bwMode="auto">
          <a:xfrm flipH="1">
            <a:off x="2386149" y="1985554"/>
            <a:ext cx="0" cy="42236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0" name="TextBox 9"/>
          <p:cNvSpPr txBox="1"/>
          <p:nvPr/>
        </p:nvSpPr>
        <p:spPr>
          <a:xfrm>
            <a:off x="5403667" y="2560320"/>
            <a:ext cx="2190207" cy="369332"/>
          </a:xfrm>
          <a:prstGeom prst="rect">
            <a:avLst/>
          </a:prstGeom>
          <a:noFill/>
        </p:spPr>
        <p:txBody>
          <a:bodyPr wrap="square" rtlCol="0">
            <a:spAutoFit/>
          </a:bodyPr>
          <a:lstStyle/>
          <a:p>
            <a:r>
              <a:rPr lang="en-US" dirty="0" err="1"/>
              <a:t>OpenMP</a:t>
            </a:r>
            <a:r>
              <a:rPr lang="en-US" dirty="0"/>
              <a:t> </a:t>
            </a:r>
            <a:r>
              <a:rPr lang="en-US" dirty="0" err="1"/>
              <a:t>Intranode</a:t>
            </a:r>
            <a:endParaRPr lang="en-US" dirty="0"/>
          </a:p>
        </p:txBody>
      </p:sp>
      <p:cxnSp>
        <p:nvCxnSpPr>
          <p:cNvPr id="11" name="Straight Arrow Connector 10"/>
          <p:cNvCxnSpPr/>
          <p:nvPr/>
        </p:nvCxnSpPr>
        <p:spPr bwMode="auto">
          <a:xfrm flipH="1">
            <a:off x="7328264" y="2136550"/>
            <a:ext cx="0" cy="422366"/>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4291510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75" y="162689"/>
            <a:ext cx="8860038" cy="724889"/>
          </a:xfrm>
        </p:spPr>
        <p:txBody>
          <a:bodyPr/>
          <a:lstStyle/>
          <a:p>
            <a:r>
              <a:rPr lang="en-US" dirty="0"/>
              <a:t>Java MPI performs better than Threads</a:t>
            </a:r>
            <a:br>
              <a:rPr lang="en-US" dirty="0"/>
            </a:br>
            <a:r>
              <a:rPr lang="en-US" sz="2800" b="0" dirty="0"/>
              <a:t>128 24 core Haswell nodes on SPIDAL DA-MDS Code</a:t>
            </a:r>
            <a:endParaRPr lang="en-US" b="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751" y="887578"/>
            <a:ext cx="8850962" cy="5415146"/>
          </a:xfrm>
        </p:spPr>
      </p:pic>
      <p:sp>
        <p:nvSpPr>
          <p:cNvPr id="3" name="TextBox 2"/>
          <p:cNvSpPr txBox="1"/>
          <p:nvPr/>
        </p:nvSpPr>
        <p:spPr>
          <a:xfrm>
            <a:off x="6861490" y="3827744"/>
            <a:ext cx="1989473" cy="923330"/>
          </a:xfrm>
          <a:prstGeom prst="rect">
            <a:avLst/>
          </a:prstGeom>
          <a:noFill/>
        </p:spPr>
        <p:txBody>
          <a:bodyPr wrap="square" rtlCol="0">
            <a:spAutoFit/>
          </a:bodyPr>
          <a:lstStyle/>
          <a:p>
            <a:r>
              <a:rPr lang="en-US" b="1" dirty="0"/>
              <a:t>Best Threads</a:t>
            </a:r>
            <a:br>
              <a:rPr lang="en-US" b="1" dirty="0"/>
            </a:br>
            <a:r>
              <a:rPr lang="en-US" b="1" dirty="0"/>
              <a:t>intra node</a:t>
            </a:r>
          </a:p>
          <a:p>
            <a:r>
              <a:rPr lang="en-US" b="1" dirty="0"/>
              <a:t>MPI inter node</a:t>
            </a:r>
          </a:p>
        </p:txBody>
      </p:sp>
      <p:sp>
        <p:nvSpPr>
          <p:cNvPr id="9" name="TextBox 8"/>
          <p:cNvSpPr txBox="1"/>
          <p:nvPr/>
        </p:nvSpPr>
        <p:spPr>
          <a:xfrm>
            <a:off x="6966193" y="2284163"/>
            <a:ext cx="1847071" cy="646331"/>
          </a:xfrm>
          <a:prstGeom prst="rect">
            <a:avLst/>
          </a:prstGeom>
          <a:noFill/>
        </p:spPr>
        <p:txBody>
          <a:bodyPr wrap="square" rtlCol="0">
            <a:spAutoFit/>
          </a:bodyPr>
          <a:lstStyle/>
          <a:p>
            <a:r>
              <a:rPr lang="en-US" b="1" dirty="0"/>
              <a:t>Best MPI; inter and intra node</a:t>
            </a:r>
          </a:p>
        </p:txBody>
      </p:sp>
    </p:spTree>
    <p:extLst>
      <p:ext uri="{BB962C8B-B14F-4D97-AF65-F5344CB8AC3E}">
        <p14:creationId xmlns:p14="http://schemas.microsoft.com/office/powerpoint/2010/main" val="3386609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7314"/>
          </a:xfrm>
        </p:spPr>
        <p:txBody>
          <a:bodyPr/>
          <a:lstStyle/>
          <a:p>
            <a:pPr algn="ctr"/>
            <a:r>
              <a:rPr lang="en-US" dirty="0"/>
              <a:t>DA-MDS Speedup versus Problem Sizes</a:t>
            </a:r>
          </a:p>
        </p:txBody>
      </p:sp>
      <p:sp>
        <p:nvSpPr>
          <p:cNvPr id="3" name="Content Placeholder 2"/>
          <p:cNvSpPr>
            <a:spLocks noGrp="1"/>
          </p:cNvSpPr>
          <p:nvPr>
            <p:ph idx="1"/>
          </p:nvPr>
        </p:nvSpPr>
        <p:spPr>
          <a:xfrm>
            <a:off x="123508" y="4245338"/>
            <a:ext cx="8380412" cy="1667782"/>
          </a:xfrm>
        </p:spPr>
        <p:txBody>
          <a:bodyPr/>
          <a:lstStyle/>
          <a:p>
            <a:r>
              <a:rPr lang="en-US" dirty="0"/>
              <a:t>All tests were done with the SPIDAL Java version</a:t>
            </a:r>
          </a:p>
          <a:p>
            <a:r>
              <a:rPr lang="en-US" dirty="0"/>
              <a:t>Cores 48 to 1152 were done on 48 nodes by varying the number of cores used within a node from 1 to 24</a:t>
            </a:r>
          </a:p>
          <a:p>
            <a:r>
              <a:rPr lang="en-US" dirty="0"/>
              <a:t>Cores 2304 and 3072 were done on 96 and 128 nodes while using 24 cores per node</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292" y="602405"/>
            <a:ext cx="6513589" cy="3666751"/>
          </a:xfrm>
          <a:prstGeom prst="rect">
            <a:avLst/>
          </a:prstGeom>
        </p:spPr>
      </p:pic>
    </p:spTree>
    <p:extLst>
      <p:ext uri="{BB962C8B-B14F-4D97-AF65-F5344CB8AC3E}">
        <p14:creationId xmlns:p14="http://schemas.microsoft.com/office/powerpoint/2010/main" val="3121258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417"/>
            <a:ext cx="9143999" cy="862149"/>
          </a:xfrm>
        </p:spPr>
        <p:txBody>
          <a:bodyPr/>
          <a:lstStyle/>
          <a:p>
            <a:pPr algn="ctr"/>
            <a:r>
              <a:rPr lang="en-US" sz="3200" dirty="0"/>
              <a:t>DA-MDS Scaling on 32 36 core Haswell Nodes</a:t>
            </a:r>
          </a:p>
        </p:txBody>
      </p:sp>
      <p:sp>
        <p:nvSpPr>
          <p:cNvPr id="3" name="Content Placeholder 2"/>
          <p:cNvSpPr>
            <a:spLocks noGrp="1"/>
          </p:cNvSpPr>
          <p:nvPr>
            <p:ph idx="1"/>
          </p:nvPr>
        </p:nvSpPr>
        <p:spPr>
          <a:xfrm>
            <a:off x="0" y="5141429"/>
            <a:ext cx="8617131" cy="1024239"/>
          </a:xfrm>
        </p:spPr>
        <p:txBody>
          <a:bodyPr/>
          <a:lstStyle/>
          <a:p>
            <a:pPr marL="342900" lvl="1" indent="-342900">
              <a:buFontTx/>
              <a:buChar char="•"/>
            </a:pPr>
            <a:r>
              <a:rPr lang="en-US" sz="1800" dirty="0"/>
              <a:t>Core counts of 32 to 1152 were done on 32 nodes by varying the number of cores used within a node from 1 to 36</a:t>
            </a:r>
          </a:p>
          <a:p>
            <a:pPr marL="742950" lvl="2" indent="-342900"/>
            <a:r>
              <a:rPr lang="en-US" sz="1400" dirty="0"/>
              <a:t>Scales up to 32 cores per node (16 cores per chip)</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grpSp>
        <p:nvGrpSpPr>
          <p:cNvPr id="8" name="Group 7"/>
          <p:cNvGrpSpPr/>
          <p:nvPr/>
        </p:nvGrpSpPr>
        <p:grpSpPr>
          <a:xfrm>
            <a:off x="622662" y="665645"/>
            <a:ext cx="7898674" cy="4458510"/>
            <a:chOff x="622662" y="665645"/>
            <a:chExt cx="7898674" cy="445851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662" y="665645"/>
              <a:ext cx="7898674" cy="4458510"/>
            </a:xfrm>
            <a:prstGeom prst="rect">
              <a:avLst/>
            </a:prstGeom>
          </p:spPr>
        </p:pic>
        <p:sp>
          <p:nvSpPr>
            <p:cNvPr id="7" name="TextBox 6"/>
            <p:cNvSpPr txBox="1"/>
            <p:nvPr/>
          </p:nvSpPr>
          <p:spPr>
            <a:xfrm>
              <a:off x="6000206" y="3204754"/>
              <a:ext cx="2274982" cy="646331"/>
            </a:xfrm>
            <a:prstGeom prst="rect">
              <a:avLst/>
            </a:prstGeom>
            <a:solidFill>
              <a:schemeClr val="bg1"/>
            </a:solidFill>
          </p:spPr>
          <p:txBody>
            <a:bodyPr wrap="none" rtlCol="0">
              <a:spAutoFit/>
            </a:bodyPr>
            <a:lstStyle/>
            <a:p>
              <a:r>
                <a:rPr lang="en-US" b="1" dirty="0"/>
                <a:t>MPI both Internode</a:t>
              </a:r>
            </a:p>
            <a:p>
              <a:r>
                <a:rPr lang="en-US" b="1" dirty="0"/>
                <a:t>and </a:t>
              </a:r>
              <a:r>
                <a:rPr lang="en-US" b="1" dirty="0" err="1"/>
                <a:t>Intranode</a:t>
              </a:r>
              <a:endParaRPr lang="en-US" b="1" dirty="0"/>
            </a:p>
          </p:txBody>
        </p:sp>
      </p:grpSp>
    </p:spTree>
    <p:extLst>
      <p:ext uri="{BB962C8B-B14F-4D97-AF65-F5344CB8AC3E}">
        <p14:creationId xmlns:p14="http://schemas.microsoft.com/office/powerpoint/2010/main" val="833448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4191" y="87086"/>
            <a:ext cx="8382000" cy="574492"/>
          </a:xfrm>
        </p:spPr>
        <p:txBody>
          <a:bodyPr/>
          <a:lstStyle/>
          <a:p>
            <a:pPr algn="ctr"/>
            <a:r>
              <a:rPr lang="en-US" dirty="0"/>
              <a:t>Java compared to Fortran and C</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
        <p:nvSpPr>
          <p:cNvPr id="11" name="Content Placeholder 2"/>
          <p:cNvSpPr txBox="1">
            <a:spLocks/>
          </p:cNvSpPr>
          <p:nvPr/>
        </p:nvSpPr>
        <p:spPr>
          <a:xfrm>
            <a:off x="49724" y="2758681"/>
            <a:ext cx="4710326" cy="2067993"/>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NAS Java is old Java</a:t>
            </a:r>
            <a:r>
              <a:rPr kumimoji="0" lang="en-US" sz="2000" b="0" i="0" u="none" strike="noStrike" kern="1200" cap="none" spc="0" normalizeH="0" noProof="0" dirty="0">
                <a:ln>
                  <a:noFill/>
                </a:ln>
                <a:solidFill>
                  <a:sysClr val="windowText" lastClr="000000"/>
                </a:solidFill>
                <a:effectLst/>
                <a:uLnTx/>
                <a:uFillTx/>
                <a:latin typeface="Calibri" panose="020F0502020204030204"/>
                <a:ea typeface="+mn-ea"/>
                <a:cs typeface="+mn-cs"/>
              </a:rPr>
              <a:t> Grande benchmark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NAS serial benchmark total times in seconds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SPIDAL Java optimizations were incomplete and included Zero-Garbage Collection and Cache Optimizations only</a:t>
            </a:r>
          </a:p>
        </p:txBody>
      </p:sp>
      <p:pic>
        <p:nvPicPr>
          <p:cNvPr id="12" name="Picture 11"/>
          <p:cNvPicPr>
            <a:picLocks noChangeAspect="1"/>
          </p:cNvPicPr>
          <p:nvPr/>
        </p:nvPicPr>
        <p:blipFill>
          <a:blip r:embed="rId2"/>
          <a:stretch>
            <a:fillRect/>
          </a:stretch>
        </p:blipFill>
        <p:spPr>
          <a:xfrm>
            <a:off x="-29936" y="661578"/>
            <a:ext cx="4857750" cy="2019300"/>
          </a:xfrm>
          <a:prstGeom prst="rect">
            <a:avLst/>
          </a:prstGeom>
        </p:spPr>
      </p:pic>
      <p:pic>
        <p:nvPicPr>
          <p:cNvPr id="13" name="Picture 12"/>
          <p:cNvPicPr>
            <a:picLocks noChangeAspect="1"/>
          </p:cNvPicPr>
          <p:nvPr/>
        </p:nvPicPr>
        <p:blipFill>
          <a:blip r:embed="rId3"/>
          <a:stretch>
            <a:fillRect/>
          </a:stretch>
        </p:blipFill>
        <p:spPr>
          <a:xfrm>
            <a:off x="4827814" y="661578"/>
            <a:ext cx="4210050" cy="1581150"/>
          </a:xfrm>
          <a:prstGeom prst="rect">
            <a:avLst/>
          </a:prstGeom>
        </p:spPr>
      </p:pic>
      <p:sp>
        <p:nvSpPr>
          <p:cNvPr id="14" name="Content Placeholder 2"/>
          <p:cNvSpPr txBox="1">
            <a:spLocks/>
          </p:cNvSpPr>
          <p:nvPr/>
        </p:nvSpPr>
        <p:spPr>
          <a:xfrm>
            <a:off x="4760050" y="2242729"/>
            <a:ext cx="4345577" cy="2381252"/>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prstClr val="black"/>
                </a:solidFill>
                <a:latin typeface="Calibri" panose="020F0502020204030204"/>
              </a:rPr>
              <a:t>This is our machine learning code</a:t>
            </a:r>
          </a:p>
          <a:p>
            <a:r>
              <a:rPr lang="en-US" sz="2000" dirty="0">
                <a:solidFill>
                  <a:prstClr val="black"/>
                </a:solidFill>
                <a:latin typeface="Calibri" panose="020F0502020204030204"/>
              </a:rPr>
              <a:t>DA-MDS block matrix multiplication times in milliseconds</a:t>
            </a:r>
          </a:p>
          <a:p>
            <a:r>
              <a:rPr lang="en-US" sz="2000" dirty="0">
                <a:solidFill>
                  <a:prstClr val="black"/>
                </a:solidFill>
                <a:latin typeface="Calibri" panose="020F0502020204030204"/>
              </a:rPr>
              <a:t>1x1* is the serial version and does the computation of a single process in 24x48 pattern.</a:t>
            </a:r>
          </a:p>
          <a:p>
            <a:r>
              <a:rPr lang="en-US" sz="2000" dirty="0">
                <a:solidFill>
                  <a:prstClr val="black"/>
                </a:solidFill>
                <a:latin typeface="Calibri" panose="020F0502020204030204"/>
              </a:rPr>
              <a:t>SPIDAL Java includes all optimizations</a:t>
            </a:r>
          </a:p>
        </p:txBody>
      </p:sp>
      <p:sp>
        <p:nvSpPr>
          <p:cNvPr id="16" name="Rectangle 15"/>
          <p:cNvSpPr/>
          <p:nvPr/>
        </p:nvSpPr>
        <p:spPr>
          <a:xfrm>
            <a:off x="11638" y="4826675"/>
            <a:ext cx="9132362" cy="2031325"/>
          </a:xfrm>
          <a:prstGeom prst="rect">
            <a:avLst/>
          </a:prstGeom>
          <a:solidFill>
            <a:schemeClr val="tx2"/>
          </a:solidFill>
        </p:spPr>
        <p:txBody>
          <a:bodyPr wrap="square">
            <a:spAutoFit/>
          </a:bodyPr>
          <a:lstStyle/>
          <a:p>
            <a:r>
              <a:rPr lang="en-US" b="1" dirty="0">
                <a:solidFill>
                  <a:srgbClr val="FF0000"/>
                </a:solidFill>
                <a:latin typeface="arial" panose="020B0604020202020204" pitchFamily="34" charset="0"/>
              </a:rPr>
              <a:t>SPIDAL Java</a:t>
            </a:r>
          </a:p>
          <a:p>
            <a:r>
              <a:rPr lang="en-US" dirty="0">
                <a:solidFill>
                  <a:srgbClr val="222222"/>
                </a:solidFill>
                <a:latin typeface="arial" panose="020B0604020202020204" pitchFamily="34" charset="0"/>
              </a:rPr>
              <a:t>1. Cache and memory optimizations - these include blocked loops, 1D arrays to represent 2D data, and loop re-ordering</a:t>
            </a:r>
          </a:p>
          <a:p>
            <a:r>
              <a:rPr lang="en-US" dirty="0">
                <a:solidFill>
                  <a:srgbClr val="222222"/>
                </a:solidFill>
                <a:latin typeface="arial" panose="020B0604020202020204" pitchFamily="34" charset="0"/>
              </a:rPr>
              <a:t>2. Minimal memory and zero full Garbage Collection (GC) - these include using statically allocated arrays to reduce GC and using the minimum number of arrays possible</a:t>
            </a:r>
          </a:p>
          <a:p>
            <a:r>
              <a:rPr lang="en-US" dirty="0">
                <a:solidFill>
                  <a:srgbClr val="222222"/>
                </a:solidFill>
                <a:latin typeface="arial" panose="020B0604020202020204" pitchFamily="34" charset="0"/>
              </a:rPr>
              <a:t>3. Off-heap data structures - these were used to load initial data, intra-node messaging, and do MPI communications.</a:t>
            </a:r>
            <a:endParaRPr lang="en-US" dirty="0"/>
          </a:p>
        </p:txBody>
      </p:sp>
    </p:spTree>
    <p:extLst>
      <p:ext uri="{BB962C8B-B14F-4D97-AF65-F5344CB8AC3E}">
        <p14:creationId xmlns:p14="http://schemas.microsoft.com/office/powerpoint/2010/main" val="3572428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a:solidFill>
                  <a:schemeClr val="bg1"/>
                </a:solidFill>
              </a:rPr>
              <a:t>446K sequences</a:t>
            </a:r>
          </a:p>
          <a:p>
            <a:r>
              <a:rPr lang="en-US" sz="2400" dirty="0">
                <a:solidFill>
                  <a:schemeClr val="bg1"/>
                </a:solidFill>
              </a:rPr>
              <a:t>~100 clusters</a:t>
            </a:r>
          </a:p>
        </p:txBody>
      </p:sp>
      <p:sp>
        <p:nvSpPr>
          <p:cNvPr id="2" name="Date Placeholder 1"/>
          <p:cNvSpPr>
            <a:spLocks noGrp="1"/>
          </p:cNvSpPr>
          <p:nvPr>
            <p:ph type="dt" sz="half" idx="4294967295"/>
          </p:nvPr>
        </p:nvSpPr>
        <p:spPr/>
        <p:txBody>
          <a:bodyPr/>
          <a:lstStyle/>
          <a:p>
            <a:r>
              <a:rPr lang="en-US">
                <a:solidFill>
                  <a:prstClr val="black">
                    <a:tint val="75000"/>
                  </a:prstClr>
                </a:solidFill>
              </a:rPr>
              <a:t>02/16/2016</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3393028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191" y="3501886"/>
            <a:ext cx="9117496" cy="3352801"/>
            <a:chOff x="23191" y="3501886"/>
            <a:chExt cx="9117496" cy="3352801"/>
          </a:xfrm>
        </p:grpSpPr>
        <p:pic>
          <p:nvPicPr>
            <p:cNvPr id="4" name="Picture 3"/>
            <p:cNvPicPr>
              <a:picLocks noChangeAspect="1"/>
            </p:cNvPicPr>
            <p:nvPr/>
          </p:nvPicPr>
          <p:blipFill rotWithShape="1">
            <a:blip r:embed="rId2"/>
            <a:srcRect l="1666" t="11186" r="1666" b="31487"/>
            <a:stretch/>
          </p:blipFill>
          <p:spPr>
            <a:xfrm>
              <a:off x="23191" y="3501886"/>
              <a:ext cx="9117496" cy="3352801"/>
            </a:xfrm>
            <a:prstGeom prst="rect">
              <a:avLst/>
            </a:prstGeom>
          </p:spPr>
        </p:pic>
        <p:sp>
          <p:nvSpPr>
            <p:cNvPr id="5" name="TextBox 4"/>
            <p:cNvSpPr txBox="1"/>
            <p:nvPr/>
          </p:nvSpPr>
          <p:spPr>
            <a:xfrm>
              <a:off x="373380" y="4548974"/>
              <a:ext cx="3267241" cy="461665"/>
            </a:xfrm>
            <a:prstGeom prst="rect">
              <a:avLst/>
            </a:prstGeom>
            <a:solidFill>
              <a:schemeClr val="bg1"/>
            </a:solidFill>
          </p:spPr>
          <p:txBody>
            <a:bodyPr wrap="none" rtlCol="0">
              <a:spAutoFit/>
            </a:bodyPr>
            <a:lstStyle/>
            <a:p>
              <a:r>
                <a:rPr lang="en-US" dirty="0"/>
                <a:t>July 21 2007 Positions</a:t>
              </a:r>
            </a:p>
          </p:txBody>
        </p:sp>
      </p:grpSp>
      <p:grpSp>
        <p:nvGrpSpPr>
          <p:cNvPr id="12" name="Group 11"/>
          <p:cNvGrpSpPr/>
          <p:nvPr/>
        </p:nvGrpSpPr>
        <p:grpSpPr>
          <a:xfrm>
            <a:off x="23190" y="0"/>
            <a:ext cx="9120809" cy="4191000"/>
            <a:chOff x="76200" y="990601"/>
            <a:chExt cx="8610600" cy="3810000"/>
          </a:xfrm>
        </p:grpSpPr>
        <p:pic>
          <p:nvPicPr>
            <p:cNvPr id="13" name="Picture 12"/>
            <p:cNvPicPr>
              <a:picLocks noChangeAspect="1"/>
            </p:cNvPicPr>
            <p:nvPr/>
          </p:nvPicPr>
          <p:blipFill rotWithShape="1">
            <a:blip r:embed="rId3"/>
            <a:srcRect l="1395" t="14705" r="4438" b="11767"/>
            <a:stretch/>
          </p:blipFill>
          <p:spPr>
            <a:xfrm>
              <a:off x="76200" y="990601"/>
              <a:ext cx="8610600" cy="3810000"/>
            </a:xfrm>
            <a:prstGeom prst="rect">
              <a:avLst/>
            </a:prstGeom>
          </p:spPr>
        </p:pic>
        <p:sp>
          <p:nvSpPr>
            <p:cNvPr id="14" name="TextBox 13"/>
            <p:cNvSpPr txBox="1"/>
            <p:nvPr/>
          </p:nvSpPr>
          <p:spPr>
            <a:xfrm>
              <a:off x="5693409" y="3506088"/>
              <a:ext cx="2839239" cy="461665"/>
            </a:xfrm>
            <a:prstGeom prst="rect">
              <a:avLst/>
            </a:prstGeom>
            <a:solidFill>
              <a:schemeClr val="bg1"/>
            </a:solidFill>
          </p:spPr>
          <p:txBody>
            <a:bodyPr wrap="none" rtlCol="0">
              <a:spAutoFit/>
            </a:bodyPr>
            <a:lstStyle/>
            <a:p>
              <a:r>
                <a:rPr lang="en-US" dirty="0"/>
                <a:t>End 2008 Positions</a:t>
              </a:r>
            </a:p>
          </p:txBody>
        </p:sp>
      </p:grpSp>
      <p:sp>
        <p:nvSpPr>
          <p:cNvPr id="15" name="Slide Number Placeholder 14"/>
          <p:cNvSpPr>
            <a:spLocks noGrp="1"/>
          </p:cNvSpPr>
          <p:nvPr>
            <p:ph type="sldNum" sz="quarter" idx="12"/>
          </p:nvPr>
        </p:nvSpPr>
        <p:spPr/>
        <p:txBody>
          <a:bodyPr/>
          <a:lstStyle/>
          <a:p>
            <a:fld id="{29CB78FB-1415-9B4D-996E-11F146E2B0ED}" type="slidenum">
              <a:rPr lang="en-US" smtClean="0"/>
              <a:t>59</a:t>
            </a:fld>
            <a:endParaRPr lang="en-US"/>
          </a:p>
        </p:txBody>
      </p:sp>
      <p:sp>
        <p:nvSpPr>
          <p:cNvPr id="9" name="Title 1"/>
          <p:cNvSpPr>
            <a:spLocks noGrp="1"/>
          </p:cNvSpPr>
          <p:nvPr>
            <p:ph type="title"/>
          </p:nvPr>
        </p:nvSpPr>
        <p:spPr>
          <a:xfrm>
            <a:off x="23191" y="56494"/>
            <a:ext cx="9126874" cy="1143000"/>
          </a:xfrm>
          <a:solidFill>
            <a:schemeClr val="bg1"/>
          </a:solidFill>
        </p:spPr>
        <p:txBody>
          <a:bodyPr/>
          <a:lstStyle/>
          <a:p>
            <a:r>
              <a:rPr lang="en-US" sz="2400" dirty="0"/>
              <a:t>10 year US Stock daily price time series mapped to 3D (work in progress)</a:t>
            </a:r>
          </a:p>
        </p:txBody>
      </p:sp>
      <p:sp>
        <p:nvSpPr>
          <p:cNvPr id="10" name="TextBox 9"/>
          <p:cNvSpPr txBox="1"/>
          <p:nvPr/>
        </p:nvSpPr>
        <p:spPr>
          <a:xfrm>
            <a:off x="6730457" y="1199494"/>
            <a:ext cx="2038350" cy="646331"/>
          </a:xfrm>
          <a:prstGeom prst="rect">
            <a:avLst/>
          </a:prstGeom>
          <a:solidFill>
            <a:schemeClr val="bg1"/>
          </a:solidFill>
        </p:spPr>
        <p:txBody>
          <a:bodyPr wrap="square" rtlCol="0">
            <a:spAutoFit/>
          </a:bodyPr>
          <a:lstStyle/>
          <a:p>
            <a:r>
              <a:rPr lang="en-US" dirty="0"/>
              <a:t>3400 stocks</a:t>
            </a:r>
          </a:p>
          <a:p>
            <a:r>
              <a:rPr lang="en-US" dirty="0"/>
              <a:t>Sector Groupings</a:t>
            </a:r>
          </a:p>
        </p:txBody>
      </p:sp>
      <p:sp>
        <p:nvSpPr>
          <p:cNvPr id="2" name="Date Placeholder 1"/>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307781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9CB78FB-1415-9B4D-996E-11F146E2B0ED}" type="slidenum">
              <a:rPr lang="en-US" smtClean="0"/>
              <a:t>6</a:t>
            </a:fld>
            <a:endParaRPr lang="en-US"/>
          </a:p>
        </p:txBody>
      </p:sp>
      <p:sp>
        <p:nvSpPr>
          <p:cNvPr id="4" name="Date Placeholder 3"/>
          <p:cNvSpPr>
            <a:spLocks noGrp="1"/>
          </p:cNvSpPr>
          <p:nvPr>
            <p:ph type="dt" sz="half" idx="2"/>
          </p:nvPr>
        </p:nvSpPr>
        <p:spPr/>
        <p:txBody>
          <a:bodyPr/>
          <a:lstStyle/>
          <a:p>
            <a:r>
              <a:rPr lang="en-US"/>
              <a:t>02/16/2016</a:t>
            </a: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249204" y="9939"/>
            <a:ext cx="4147867" cy="369332"/>
          </a:xfrm>
          <a:prstGeom prst="rect">
            <a:avLst/>
          </a:prstGeom>
        </p:spPr>
        <p:txBody>
          <a:bodyPr wrap="none">
            <a:spAutoFit/>
          </a:bodyPr>
          <a:lstStyle/>
          <a:p>
            <a:r>
              <a:rPr lang="en-US" dirty="0"/>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r>
              <a:rPr lang="en-US" sz="2400" b="1" dirty="0"/>
              <a:t>Online Use Case Form</a:t>
            </a:r>
          </a:p>
        </p:txBody>
      </p:sp>
    </p:spTree>
    <p:extLst>
      <p:ext uri="{BB962C8B-B14F-4D97-AF65-F5344CB8AC3E}">
        <p14:creationId xmlns:p14="http://schemas.microsoft.com/office/powerpoint/2010/main" val="348056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r>
                <a:rPr lang="en-US" b="1" dirty="0" err="1"/>
                <a:t>Clueweb</a:t>
              </a:r>
              <a:endParaRPr lang="en-US" b="1" dirty="0"/>
            </a:p>
          </p:txBody>
        </p:sp>
      </p:gr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r>
                <a:rPr lang="en-US" b="1" dirty="0" err="1"/>
                <a:t>enwiki</a:t>
              </a:r>
              <a:endParaRPr lang="en-US" b="1" dirty="0"/>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r>
                <a:rPr lang="en-US" b="1" dirty="0"/>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r>
                <a:rPr lang="en-US" b="1" dirty="0" err="1"/>
                <a:t>Clueweb</a:t>
              </a:r>
              <a:endParaRPr lang="en-US" b="1" dirty="0"/>
            </a:p>
          </p:txBody>
        </p:sp>
      </p:grpSp>
      <p:sp>
        <p:nvSpPr>
          <p:cNvPr id="18" name="TextBox 17"/>
          <p:cNvSpPr txBox="1"/>
          <p:nvPr/>
        </p:nvSpPr>
        <p:spPr>
          <a:xfrm>
            <a:off x="-23904" y="-15130"/>
            <a:ext cx="7947432" cy="369332"/>
          </a:xfrm>
          <a:prstGeom prst="rect">
            <a:avLst/>
          </a:prstGeom>
          <a:solidFill>
            <a:schemeClr val="bg1"/>
          </a:solidFill>
        </p:spPr>
        <p:txBody>
          <a:bodyPr wrap="none" rtlCol="0">
            <a:spAutoFit/>
          </a:bodyPr>
          <a:lstStyle/>
          <a:p>
            <a:r>
              <a:rPr lang="en-US" b="1" dirty="0"/>
              <a:t>Latent Dirichlet Allocation on 100 Haswell nodes: </a:t>
            </a:r>
            <a:r>
              <a:rPr lang="en-US" b="1" dirty="0">
                <a:solidFill>
                  <a:srgbClr val="FF0000"/>
                </a:solidFill>
              </a:rPr>
              <a:t>red is Map-Collective</a:t>
            </a:r>
          </a:p>
        </p:txBody>
      </p:sp>
    </p:spTree>
    <p:extLst>
      <p:ext uri="{BB962C8B-B14F-4D97-AF65-F5344CB8AC3E}">
        <p14:creationId xmlns:p14="http://schemas.microsoft.com/office/powerpoint/2010/main" val="424281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Big Data Exascale convergence</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61</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617113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09"/>
            <a:ext cx="9144000" cy="680651"/>
          </a:xfrm>
        </p:spPr>
        <p:txBody>
          <a:bodyPr/>
          <a:lstStyle/>
          <a:p>
            <a:pPr algn="ctr"/>
            <a:r>
              <a:rPr lang="en-US" sz="2800" dirty="0"/>
              <a:t>Big Data and (Exascale) Simulation Convergence I</a:t>
            </a:r>
          </a:p>
        </p:txBody>
      </p:sp>
      <p:sp>
        <p:nvSpPr>
          <p:cNvPr id="3" name="Content Placeholder 2"/>
          <p:cNvSpPr>
            <a:spLocks noGrp="1"/>
          </p:cNvSpPr>
          <p:nvPr>
            <p:ph idx="1"/>
          </p:nvPr>
        </p:nvSpPr>
        <p:spPr>
          <a:xfrm>
            <a:off x="0" y="605790"/>
            <a:ext cx="8980713" cy="5429182"/>
          </a:xfrm>
        </p:spPr>
        <p:txBody>
          <a:bodyPr/>
          <a:lstStyle/>
          <a:p>
            <a:pPr>
              <a:spcBef>
                <a:spcPts val="0"/>
              </a:spcBef>
            </a:pPr>
            <a:r>
              <a:rPr lang="en-US" sz="1900" dirty="0"/>
              <a:t>Our approach to </a:t>
            </a:r>
            <a:r>
              <a:rPr lang="en-US" sz="1900" b="1" dirty="0">
                <a:solidFill>
                  <a:srgbClr val="B50B27"/>
                </a:solidFill>
              </a:rPr>
              <a:t>Convergence</a:t>
            </a:r>
            <a:r>
              <a:rPr lang="en-US" sz="1900" b="1" dirty="0">
                <a:solidFill>
                  <a:srgbClr val="C00000"/>
                </a:solidFill>
              </a:rPr>
              <a:t> </a:t>
            </a:r>
            <a:r>
              <a:rPr lang="en-US" sz="1900" dirty="0"/>
              <a:t>is built around two ideas that avoid addressing the hardware directly as with modern DevOps technology it isn’t hard to retarget applications between different hardware systems.</a:t>
            </a:r>
          </a:p>
          <a:p>
            <a:pPr>
              <a:spcBef>
                <a:spcPts val="0"/>
              </a:spcBef>
            </a:pPr>
            <a:r>
              <a:rPr lang="en-US" sz="1900" dirty="0"/>
              <a:t>Rather we approach </a:t>
            </a:r>
            <a:r>
              <a:rPr lang="en-US" sz="1900" b="1" dirty="0">
                <a:solidFill>
                  <a:srgbClr val="B30838"/>
                </a:solidFill>
              </a:rPr>
              <a:t>Convergence through applications and software</a:t>
            </a:r>
            <a:r>
              <a:rPr lang="en-US" sz="1900" dirty="0"/>
              <a:t>.</a:t>
            </a:r>
          </a:p>
          <a:p>
            <a:pPr>
              <a:spcBef>
                <a:spcPts val="0"/>
              </a:spcBef>
            </a:pPr>
            <a:r>
              <a:rPr lang="en-US" sz="1900" b="1" dirty="0">
                <a:solidFill>
                  <a:srgbClr val="B30838"/>
                </a:solidFill>
              </a:rPr>
              <a:t>Convergence Diamonds Convergence </a:t>
            </a:r>
            <a:r>
              <a:rPr lang="en-US" sz="1900" dirty="0"/>
              <a:t>unify Big Simulation and Big Data</a:t>
            </a:r>
            <a:r>
              <a:rPr lang="en-US" sz="1900" b="1" dirty="0">
                <a:solidFill>
                  <a:srgbClr val="B50B27"/>
                </a:solidFill>
              </a:rPr>
              <a:t> applications </a:t>
            </a:r>
            <a:r>
              <a:rPr lang="en-US" sz="1900" dirty="0"/>
              <a:t>and so allow one to more easily identify good approaches to implement Big Data and Exascale applications in a uniform fashion. </a:t>
            </a:r>
          </a:p>
          <a:p>
            <a:pPr>
              <a:spcBef>
                <a:spcPts val="0"/>
              </a:spcBef>
            </a:pPr>
            <a:r>
              <a:rPr lang="en-US" sz="1900" b="1" dirty="0">
                <a:solidFill>
                  <a:srgbClr val="C00000"/>
                </a:solidFill>
              </a:rPr>
              <a:t>Software convergence </a:t>
            </a:r>
            <a:r>
              <a:rPr lang="en-US" sz="1900" dirty="0"/>
              <a:t>builds on the </a:t>
            </a:r>
            <a:r>
              <a:rPr lang="en-US" sz="1900" b="1" dirty="0">
                <a:solidFill>
                  <a:srgbClr val="B50B27"/>
                </a:solidFill>
              </a:rPr>
              <a:t>HPC-ABDS High Performance Computing enhanced Apache Big Data Software Stack </a:t>
            </a:r>
            <a:r>
              <a:rPr lang="en-US" sz="1900" dirty="0"/>
              <a:t>concept (</a:t>
            </a:r>
            <a:r>
              <a:rPr lang="en-US" sz="1900" dirty="0">
                <a:hlinkClick r:id="rId2"/>
              </a:rPr>
              <a:t>http://dsc.soic.indiana.edu/publications/HPC-ABDSDescribed_final.pdf</a:t>
            </a:r>
            <a:r>
              <a:rPr lang="en-US" sz="1900" dirty="0"/>
              <a:t>, </a:t>
            </a:r>
            <a:r>
              <a:rPr lang="en-US" sz="1900" dirty="0">
                <a:hlinkClick r:id="rId3"/>
              </a:rPr>
              <a:t>http://hpc-abds.org/kaleidoscope/</a:t>
            </a:r>
            <a:r>
              <a:rPr lang="en-US" sz="1900" dirty="0"/>
              <a:t> )</a:t>
            </a:r>
          </a:p>
          <a:p>
            <a:pPr lvl="1">
              <a:spcBef>
                <a:spcPts val="0"/>
              </a:spcBef>
            </a:pPr>
            <a:r>
              <a:rPr lang="en-US" sz="1900" dirty="0"/>
              <a:t>This arranges key HPC and ABDS software together in 21 layers showing where HPC and ABDS overlap. It for example, introduces a communication layer to allow ABDS runtime like Hadoop Storm Spark and </a:t>
            </a:r>
            <a:r>
              <a:rPr lang="en-US" sz="1900" dirty="0" err="1"/>
              <a:t>Flink</a:t>
            </a:r>
            <a:r>
              <a:rPr lang="en-US" sz="1900" dirty="0"/>
              <a:t> to use the richest high performance capabilities  shared with MPI Generally it proposes how to use HPC and ABDS software together.</a:t>
            </a:r>
          </a:p>
          <a:p>
            <a:pPr lvl="1">
              <a:spcBef>
                <a:spcPts val="0"/>
              </a:spcBef>
            </a:pPr>
            <a:r>
              <a:rPr lang="en-US" sz="1900" dirty="0"/>
              <a:t>Layered Architecture offers some protection to rapid ABDS technology 		change</a:t>
            </a:r>
          </a:p>
          <a:p>
            <a:pPr>
              <a:spcBef>
                <a:spcPts val="0"/>
              </a:spcBef>
            </a:pPr>
            <a:endParaRPr lang="en-US" sz="1900" dirty="0"/>
          </a:p>
          <a:p>
            <a:pPr>
              <a:spcBef>
                <a:spcPts val="0"/>
              </a:spcBef>
            </a:pPr>
            <a:endParaRPr lang="en-US" sz="19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1362954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Dual Convergence Architecture</a:t>
            </a:r>
          </a:p>
        </p:txBody>
      </p:sp>
      <p:sp>
        <p:nvSpPr>
          <p:cNvPr id="3" name="Content Placeholder 2"/>
          <p:cNvSpPr>
            <a:spLocks noGrp="1"/>
          </p:cNvSpPr>
          <p:nvPr>
            <p:ph idx="1"/>
          </p:nvPr>
        </p:nvSpPr>
        <p:spPr>
          <a:xfrm>
            <a:off x="112077" y="926466"/>
            <a:ext cx="8868635" cy="880885"/>
          </a:xfrm>
        </p:spPr>
        <p:txBody>
          <a:bodyPr/>
          <a:lstStyle/>
          <a:p>
            <a:r>
              <a:rPr lang="en-US" dirty="0"/>
              <a:t>Running same HPC-ABDS across all platforms but data management machine has different balance in I/O, Network and Compute from “model” machine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TextBox 9"/>
          <p:cNvSpPr txBox="1"/>
          <p:nvPr/>
        </p:nvSpPr>
        <p:spPr>
          <a:xfrm>
            <a:off x="1240516" y="5177166"/>
            <a:ext cx="6062878" cy="769441"/>
          </a:xfrm>
          <a:prstGeom prst="rect">
            <a:avLst/>
          </a:prstGeom>
          <a:noFill/>
        </p:spPr>
        <p:txBody>
          <a:bodyPr wrap="none" rtlCol="0">
            <a:spAutoFit/>
          </a:bodyPr>
          <a:lstStyle/>
          <a:p>
            <a:r>
              <a:rPr lang="en-US" sz="2400" b="1" dirty="0"/>
              <a:t>Data</a:t>
            </a:r>
            <a:r>
              <a:rPr lang="en-US" sz="2000" dirty="0"/>
              <a:t> Management                </a:t>
            </a:r>
            <a:r>
              <a:rPr lang="en-US" sz="2400" b="1" dirty="0"/>
              <a:t>Model</a:t>
            </a:r>
            <a:r>
              <a:rPr lang="en-US" sz="2000" dirty="0"/>
              <a:t> for Big Data </a:t>
            </a:r>
            <a:br>
              <a:rPr lang="en-US" sz="2000" dirty="0"/>
            </a:br>
            <a:r>
              <a:rPr lang="en-US" sz="2000" dirty="0"/>
              <a:t>                                                     and Big Simulation</a:t>
            </a:r>
          </a:p>
        </p:txBody>
      </p:sp>
    </p:spTree>
    <p:extLst>
      <p:ext uri="{BB962C8B-B14F-4D97-AF65-F5344CB8AC3E}">
        <p14:creationId xmlns:p14="http://schemas.microsoft.com/office/powerpoint/2010/main" val="574269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09"/>
            <a:ext cx="9144000" cy="1143000"/>
          </a:xfrm>
        </p:spPr>
        <p:txBody>
          <a:bodyPr/>
          <a:lstStyle/>
          <a:p>
            <a:pPr algn="ctr"/>
            <a:r>
              <a:rPr lang="en-US" dirty="0"/>
              <a:t>Things to do for Big Data and (Exascale) Simulation Convergence II</a:t>
            </a:r>
          </a:p>
        </p:txBody>
      </p:sp>
      <p:sp>
        <p:nvSpPr>
          <p:cNvPr id="3" name="Content Placeholder 2"/>
          <p:cNvSpPr>
            <a:spLocks noGrp="1"/>
          </p:cNvSpPr>
          <p:nvPr>
            <p:ph idx="1"/>
          </p:nvPr>
        </p:nvSpPr>
        <p:spPr>
          <a:xfrm>
            <a:off x="0" y="1171009"/>
            <a:ext cx="8980713" cy="4788467"/>
          </a:xfrm>
        </p:spPr>
        <p:txBody>
          <a:bodyPr/>
          <a:lstStyle/>
          <a:p>
            <a:pPr>
              <a:spcBef>
                <a:spcPts val="0"/>
              </a:spcBef>
            </a:pPr>
            <a:r>
              <a:rPr lang="en-US" sz="2400" b="1" dirty="0">
                <a:solidFill>
                  <a:srgbClr val="C00000"/>
                </a:solidFill>
              </a:rPr>
              <a:t>Converge Applications: </a:t>
            </a:r>
            <a:r>
              <a:rPr lang="en-US" sz="2400" dirty="0"/>
              <a:t>Separate data and model to classify Applications and Benchmarks across Big Data and Big Simulations to give </a:t>
            </a:r>
            <a:r>
              <a:rPr lang="en-US" sz="2400" b="1" dirty="0">
                <a:solidFill>
                  <a:srgbClr val="C00000"/>
                </a:solidFill>
              </a:rPr>
              <a:t>Convergence Diamonds </a:t>
            </a:r>
            <a:r>
              <a:rPr lang="en-US" sz="2400" dirty="0"/>
              <a:t>with many </a:t>
            </a:r>
            <a:r>
              <a:rPr lang="en-US" sz="2400" b="1" dirty="0">
                <a:solidFill>
                  <a:srgbClr val="C00000"/>
                </a:solidFill>
              </a:rPr>
              <a:t>facets</a:t>
            </a:r>
          </a:p>
          <a:p>
            <a:pPr lvl="1">
              <a:spcBef>
                <a:spcPts val="0"/>
              </a:spcBef>
            </a:pPr>
            <a:r>
              <a:rPr lang="en-US" sz="2400" dirty="0"/>
              <a:t>Indicated how to extend Big Data Ogres to Big Simulations by looking separately at model and data in Ogres</a:t>
            </a:r>
          </a:p>
          <a:p>
            <a:pPr lvl="1">
              <a:spcBef>
                <a:spcPts val="0"/>
              </a:spcBef>
            </a:pPr>
            <a:r>
              <a:rPr lang="en-US" sz="2400" dirty="0"/>
              <a:t>Diamonds have four views or collections of facets: Problem Architecture; Execution; Data Source and Style; Big Data and Big Simulation Processing</a:t>
            </a:r>
          </a:p>
          <a:p>
            <a:pPr lvl="1">
              <a:spcBef>
                <a:spcPts val="0"/>
              </a:spcBef>
            </a:pPr>
            <a:r>
              <a:rPr lang="en-US" sz="2400" dirty="0"/>
              <a:t>Facets cover data, model or their combination – the problem or application</a:t>
            </a:r>
          </a:p>
          <a:p>
            <a:pPr lvl="1">
              <a:spcBef>
                <a:spcPts val="0"/>
              </a:spcBef>
            </a:pPr>
            <a:r>
              <a:rPr lang="en-US" sz="2400" dirty="0"/>
              <a:t>Note Simulation Processing View has by construction, similarities to old parallel computing benchmarks</a:t>
            </a:r>
            <a:endParaRPr lang="en-US" sz="2400" dirty="0">
              <a:solidFill>
                <a:srgbClr val="C00000"/>
              </a:solidFill>
            </a:endParaRPr>
          </a:p>
          <a:p>
            <a:pPr lvl="1">
              <a:spcBef>
                <a:spcPts val="0"/>
              </a:spcBef>
            </a:pPr>
            <a:endParaRPr lang="en-US" sz="2400" dirty="0"/>
          </a:p>
          <a:p>
            <a:pPr>
              <a:spcBef>
                <a:spcPts val="0"/>
              </a:spcBef>
            </a:pPr>
            <a:endParaRPr lang="en-US" sz="2400" dirty="0"/>
          </a:p>
          <a:p>
            <a:pPr>
              <a:spcBef>
                <a:spcPts val="0"/>
              </a:spcBef>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282063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09"/>
            <a:ext cx="9144000" cy="1143000"/>
          </a:xfrm>
        </p:spPr>
        <p:txBody>
          <a:bodyPr/>
          <a:lstStyle/>
          <a:p>
            <a:pPr algn="ctr"/>
            <a:r>
              <a:rPr lang="en-US" dirty="0"/>
              <a:t>Things to do for Big Data and (Exascale) Sim</a:t>
            </a:r>
            <a:r>
              <a:rPr lang="en-US" dirty="0">
                <a:solidFill>
                  <a:srgbClr val="C00000"/>
                </a:solidFill>
              </a:rPr>
              <a:t>ul</a:t>
            </a:r>
            <a:r>
              <a:rPr lang="en-US" dirty="0"/>
              <a:t>ation Convergence III</a:t>
            </a:r>
          </a:p>
        </p:txBody>
      </p:sp>
      <p:sp>
        <p:nvSpPr>
          <p:cNvPr id="3" name="Content Placeholder 2"/>
          <p:cNvSpPr>
            <a:spLocks noGrp="1"/>
          </p:cNvSpPr>
          <p:nvPr>
            <p:ph idx="1"/>
          </p:nvPr>
        </p:nvSpPr>
        <p:spPr>
          <a:xfrm>
            <a:off x="0" y="1056709"/>
            <a:ext cx="9144000" cy="4921181"/>
          </a:xfrm>
        </p:spPr>
        <p:txBody>
          <a:bodyPr/>
          <a:lstStyle/>
          <a:p>
            <a:pPr>
              <a:spcBef>
                <a:spcPts val="0"/>
              </a:spcBef>
            </a:pPr>
            <a:r>
              <a:rPr lang="en-US" sz="1800" b="1" dirty="0">
                <a:solidFill>
                  <a:srgbClr val="B50B27"/>
                </a:solidFill>
              </a:rPr>
              <a:t>Convergence Benchmarks: </a:t>
            </a:r>
            <a:r>
              <a:rPr lang="en-US" sz="1800" dirty="0"/>
              <a:t>we will use benchmarks that cover the facets of the convergence diamonds i.e. cover big data and simulations; </a:t>
            </a:r>
          </a:p>
          <a:p>
            <a:pPr lvl="1">
              <a:spcBef>
                <a:spcPts val="0"/>
              </a:spcBef>
            </a:pPr>
            <a:r>
              <a:rPr lang="en-US" sz="1800" dirty="0"/>
              <a:t>As we separate data and model, compute intensive simulation benchmarks (e.g. solve partial differential equation) will be linked with data analytics (the model in big data)</a:t>
            </a:r>
          </a:p>
          <a:p>
            <a:pPr lvl="1">
              <a:spcBef>
                <a:spcPts val="0"/>
              </a:spcBef>
            </a:pPr>
            <a:r>
              <a:rPr lang="en-US" sz="1800" dirty="0"/>
              <a:t>IU focus SPIDAL (Scalable Parallel Interoperable Data Analytics Library) with high performance clustering, dimension reduction, graphs, image processing as well as </a:t>
            </a:r>
            <a:r>
              <a:rPr lang="en-US" sz="1800" dirty="0" err="1"/>
              <a:t>MLlib</a:t>
            </a:r>
            <a:r>
              <a:rPr lang="en-US" sz="1800" dirty="0"/>
              <a:t> will be linked to core PDE solvers to explore the communication layer of parallel middleware</a:t>
            </a:r>
          </a:p>
          <a:p>
            <a:pPr lvl="1">
              <a:spcBef>
                <a:spcPts val="0"/>
              </a:spcBef>
            </a:pPr>
            <a:r>
              <a:rPr lang="en-US" sz="1800" dirty="0"/>
              <a:t>Maybe integrating data and simulation is an interesting idea in benchmark sets</a:t>
            </a:r>
          </a:p>
          <a:p>
            <a:pPr>
              <a:spcBef>
                <a:spcPts val="0"/>
              </a:spcBef>
            </a:pPr>
            <a:r>
              <a:rPr lang="en-US" sz="1800" b="1" dirty="0">
                <a:solidFill>
                  <a:srgbClr val="C00000"/>
                </a:solidFill>
              </a:rPr>
              <a:t>Convergence Programming Model</a:t>
            </a:r>
          </a:p>
          <a:p>
            <a:pPr lvl="1">
              <a:spcBef>
                <a:spcPts val="0"/>
              </a:spcBef>
            </a:pPr>
            <a:r>
              <a:rPr lang="en-US" sz="1800" dirty="0"/>
              <a:t>Note parameter servers used in machine learning will be mimicked by collective operators invoked on distributed parameter (model) storage</a:t>
            </a:r>
          </a:p>
          <a:p>
            <a:pPr lvl="1">
              <a:spcBef>
                <a:spcPts val="0"/>
              </a:spcBef>
            </a:pPr>
            <a:r>
              <a:rPr lang="en-US" sz="1800" dirty="0"/>
              <a:t>E.g. Harp as Hadoop HPC Plug-in</a:t>
            </a:r>
          </a:p>
          <a:p>
            <a:pPr lvl="1">
              <a:spcBef>
                <a:spcPts val="0"/>
              </a:spcBef>
            </a:pPr>
            <a:r>
              <a:rPr lang="en-US" sz="1800" dirty="0"/>
              <a:t>There should be interest in using Big Data software systems to support exascale simulations</a:t>
            </a:r>
          </a:p>
          <a:p>
            <a:pPr lvl="1">
              <a:spcBef>
                <a:spcPts val="0"/>
              </a:spcBef>
            </a:pPr>
            <a:r>
              <a:rPr lang="en-US" sz="1800" dirty="0"/>
              <a:t>Streaming solutions from </a:t>
            </a:r>
            <a:r>
              <a:rPr lang="en-US" sz="1800" dirty="0" err="1"/>
              <a:t>IoT</a:t>
            </a:r>
            <a:r>
              <a:rPr lang="en-US" sz="1800" dirty="0"/>
              <a:t> to analysis of astronomy and LHC data will drive high performance versions of Apache streaming systems</a:t>
            </a:r>
          </a:p>
          <a:p>
            <a:pPr>
              <a:spcBef>
                <a:spcPts val="0"/>
              </a:spcBef>
            </a:pPr>
            <a:endParaRPr lang="en-US" sz="1800" dirty="0">
              <a:solidFill>
                <a:srgbClr val="C00000"/>
              </a:solidFill>
            </a:endParaRPr>
          </a:p>
          <a:p>
            <a:pPr lvl="1">
              <a:spcBef>
                <a:spcPts val="0"/>
              </a:spcBef>
            </a:pPr>
            <a:endParaRPr lang="en-US" sz="1800" dirty="0"/>
          </a:p>
          <a:p>
            <a:pPr>
              <a:spcBef>
                <a:spcPts val="0"/>
              </a:spcBef>
            </a:pPr>
            <a:endParaRPr lang="en-US" sz="1800" dirty="0"/>
          </a:p>
          <a:p>
            <a:pPr>
              <a:spcBef>
                <a:spcPts val="0"/>
              </a:spcBef>
            </a:pPr>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2349402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09"/>
            <a:ext cx="9144000" cy="1143000"/>
          </a:xfrm>
        </p:spPr>
        <p:txBody>
          <a:bodyPr/>
          <a:lstStyle/>
          <a:p>
            <a:pPr algn="ctr"/>
            <a:r>
              <a:rPr lang="en-US" dirty="0"/>
              <a:t>Things to do for Big Data and (Exascale) Simulation Convergence IV</a:t>
            </a:r>
          </a:p>
        </p:txBody>
      </p:sp>
      <p:sp>
        <p:nvSpPr>
          <p:cNvPr id="3" name="Content Placeholder 2"/>
          <p:cNvSpPr>
            <a:spLocks noGrp="1"/>
          </p:cNvSpPr>
          <p:nvPr>
            <p:ph idx="1"/>
          </p:nvPr>
        </p:nvSpPr>
        <p:spPr>
          <a:xfrm>
            <a:off x="0" y="1171009"/>
            <a:ext cx="8980713" cy="4788467"/>
          </a:xfrm>
        </p:spPr>
        <p:txBody>
          <a:bodyPr/>
          <a:lstStyle/>
          <a:p>
            <a:pPr>
              <a:spcBef>
                <a:spcPts val="0"/>
              </a:spcBef>
            </a:pPr>
            <a:r>
              <a:rPr lang="en-US" sz="2400" b="1" dirty="0">
                <a:solidFill>
                  <a:srgbClr val="C00000"/>
                </a:solidFill>
              </a:rPr>
              <a:t>Converge Language: </a:t>
            </a:r>
            <a:r>
              <a:rPr lang="en-US" sz="2400" dirty="0"/>
              <a:t>Make Java run as fast as C++ (Java Grande) for computing and communication </a:t>
            </a:r>
          </a:p>
          <a:p>
            <a:pPr>
              <a:spcBef>
                <a:spcPts val="0"/>
              </a:spcBef>
            </a:pPr>
            <a:r>
              <a:rPr lang="en-US" sz="2400" dirty="0"/>
              <a:t>Surprising that so much Big Data work in industry but basic </a:t>
            </a:r>
            <a:r>
              <a:rPr lang="en-US" sz="2400" b="1" dirty="0">
                <a:solidFill>
                  <a:srgbClr val="C00000"/>
                </a:solidFill>
              </a:rPr>
              <a:t>high performance Java </a:t>
            </a:r>
            <a:r>
              <a:rPr lang="en-US" sz="2400" dirty="0"/>
              <a:t>methodology and tools missing</a:t>
            </a:r>
          </a:p>
          <a:p>
            <a:pPr lvl="1">
              <a:spcBef>
                <a:spcPts val="0"/>
              </a:spcBef>
            </a:pPr>
            <a:r>
              <a:rPr lang="en-US" sz="2400" dirty="0"/>
              <a:t>Needs some work as no agreed </a:t>
            </a:r>
            <a:r>
              <a:rPr lang="en-US" sz="2400" dirty="0" err="1"/>
              <a:t>OpenMP</a:t>
            </a:r>
            <a:r>
              <a:rPr lang="en-US" sz="2400" dirty="0"/>
              <a:t> for Java parallel threads</a:t>
            </a:r>
          </a:p>
          <a:p>
            <a:pPr lvl="1">
              <a:spcBef>
                <a:spcPts val="0"/>
              </a:spcBef>
            </a:pPr>
            <a:r>
              <a:rPr lang="en-US" sz="2400" dirty="0" err="1"/>
              <a:t>OpenMPI</a:t>
            </a:r>
            <a:r>
              <a:rPr lang="en-US" sz="2400" dirty="0"/>
              <a:t> supports Java but needs enhancements to get best performance on needed collectives (For C++ and Java)</a:t>
            </a:r>
          </a:p>
          <a:p>
            <a:pPr lvl="1">
              <a:spcBef>
                <a:spcPts val="0"/>
              </a:spcBef>
            </a:pPr>
            <a:r>
              <a:rPr lang="en-US" sz="2400" b="1" dirty="0">
                <a:solidFill>
                  <a:srgbClr val="C00000"/>
                </a:solidFill>
              </a:rPr>
              <a:t>Convergence Language Grande </a:t>
            </a:r>
            <a:r>
              <a:rPr lang="en-US" sz="2400" dirty="0"/>
              <a:t>should support Python, Java (Scala), C/C++ (Fortran) </a:t>
            </a:r>
          </a:p>
          <a:p>
            <a:pPr lvl="1">
              <a:spcBef>
                <a:spcPts val="0"/>
              </a:spcBef>
            </a:pPr>
            <a:endParaRPr lang="en-US" sz="2400" dirty="0"/>
          </a:p>
          <a:p>
            <a:pPr>
              <a:spcBef>
                <a:spcPts val="0"/>
              </a:spcBef>
            </a:pPr>
            <a:endParaRPr lang="en-US" sz="2400" dirty="0"/>
          </a:p>
          <a:p>
            <a:pPr>
              <a:spcBef>
                <a:spcPts val="0"/>
              </a:spcBef>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424890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9CB78FB-1415-9B4D-996E-11F146E2B0ED}" type="slidenum">
              <a:rPr lang="en-US" smtClean="0"/>
              <a:t>7</a:t>
            </a:fld>
            <a:endParaRPr lang="en-US"/>
          </a:p>
        </p:txBody>
      </p:sp>
      <p:sp>
        <p:nvSpPr>
          <p:cNvPr id="2" name="Date Placeholder 1"/>
          <p:cNvSpPr>
            <a:spLocks noGrp="1"/>
          </p:cNvSpPr>
          <p:nvPr>
            <p:ph type="dt" sz="half" idx="2"/>
          </p:nvPr>
        </p:nvSpPr>
        <p:spPr/>
        <p:txBody>
          <a:bodyPr/>
          <a:lstStyle/>
          <a:p>
            <a:r>
              <a:rPr lang="en-US"/>
              <a:t>02/16/2016</a:t>
            </a:r>
          </a:p>
        </p:txBody>
      </p:sp>
      <p:pic>
        <p:nvPicPr>
          <p:cNvPr id="4" name="Picture 3"/>
          <p:cNvPicPr>
            <a:picLocks noChangeAspect="1"/>
          </p:cNvPicPr>
          <p:nvPr/>
        </p:nvPicPr>
        <p:blipFill rotWithShape="1">
          <a:blip r:embed="rId2"/>
          <a:srcRect l="9489" t="10814" r="12649" b="3214"/>
          <a:stretch/>
        </p:blipFill>
        <p:spPr>
          <a:xfrm>
            <a:off x="0" y="0"/>
            <a:ext cx="4691270" cy="6858000"/>
          </a:xfrm>
          <a:prstGeom prst="rect">
            <a:avLst/>
          </a:prstGeom>
        </p:spPr>
      </p:pic>
      <p:pic>
        <p:nvPicPr>
          <p:cNvPr id="5" name="Picture 4"/>
          <p:cNvPicPr>
            <a:picLocks noChangeAspect="1"/>
          </p:cNvPicPr>
          <p:nvPr/>
        </p:nvPicPr>
        <p:blipFill rotWithShape="1">
          <a:blip r:embed="rId3"/>
          <a:srcRect l="8847" t="11056" r="12573" b="3005"/>
          <a:stretch/>
        </p:blipFill>
        <p:spPr>
          <a:xfrm>
            <a:off x="4407707" y="0"/>
            <a:ext cx="4736293" cy="6858000"/>
          </a:xfrm>
          <a:prstGeom prst="rect">
            <a:avLst/>
          </a:prstGeom>
        </p:spPr>
      </p:pic>
      <p:sp>
        <p:nvSpPr>
          <p:cNvPr id="6" name="Rectangle 5"/>
          <p:cNvSpPr/>
          <p:nvPr/>
        </p:nvSpPr>
        <p:spPr>
          <a:xfrm>
            <a:off x="1121169" y="866894"/>
            <a:ext cx="3286538" cy="307777"/>
          </a:xfrm>
          <a:prstGeom prst="rect">
            <a:avLst/>
          </a:prstGeom>
        </p:spPr>
        <p:txBody>
          <a:bodyPr wrap="square">
            <a:spAutoFit/>
          </a:bodyPr>
          <a:lstStyle/>
          <a:p>
            <a:r>
              <a:rPr lang="en-US" sz="1400" dirty="0"/>
              <a:t>http://hpc-abds.org/kaleidoscope/survey/</a:t>
            </a:r>
          </a:p>
        </p:txBody>
      </p:sp>
    </p:spTree>
    <p:extLst>
      <p:ext uri="{BB962C8B-B14F-4D97-AF65-F5344CB8AC3E}">
        <p14:creationId xmlns:p14="http://schemas.microsoft.com/office/powerpoint/2010/main" val="61087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https://bigdatacoursespring2014.appspot.com/course</a:t>
            </a:r>
            <a:r>
              <a:rPr lang="en-US" sz="1600" dirty="0"/>
              <a:t> (Section 5)</a:t>
            </a:r>
          </a:p>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                Energy(1): </a:t>
            </a:r>
            <a:r>
              <a:rPr lang="en-US" sz="1600" dirty="0"/>
              <a:t>Smart grid</a:t>
            </a:r>
          </a:p>
          <a:p>
            <a:pPr marL="0" indent="0">
              <a:buNone/>
            </a:pPr>
            <a:endParaRPr lang="en-US" sz="1600"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srgbClr val="000000"/>
                </a:solidFill>
              </a:rPr>
              <a:pPr/>
              <a:t>8</a:t>
            </a:fld>
            <a:endParaRPr lang="en-US" dirty="0">
              <a:solidFill>
                <a:srgbClr val="000000"/>
              </a:solidFill>
            </a:endParaRPr>
          </a:p>
        </p:txBody>
      </p:sp>
      <p:sp>
        <p:nvSpPr>
          <p:cNvPr id="4" name="TextBox 3"/>
          <p:cNvSpPr txBox="1"/>
          <p:nvPr/>
        </p:nvSpPr>
        <p:spPr>
          <a:xfrm>
            <a:off x="5050715" y="793700"/>
            <a:ext cx="4114800" cy="707886"/>
          </a:xfrm>
          <a:prstGeom prst="rect">
            <a:avLst/>
          </a:prstGeom>
          <a:noFill/>
        </p:spPr>
        <p:txBody>
          <a:bodyPr wrap="square" rtlCol="0">
            <a:spAutoFit/>
          </a:bodyPr>
          <a:lstStyle/>
          <a:p>
            <a:pPr defTabSz="914400" eaLnBrk="0" fontAlgn="base" hangingPunct="0">
              <a:spcBef>
                <a:spcPct val="0"/>
              </a:spcBef>
              <a:spcAft>
                <a:spcPct val="0"/>
              </a:spcAft>
            </a:pPr>
            <a:r>
              <a:rPr lang="en-US" sz="2000" i="1" dirty="0">
                <a:solidFill>
                  <a:srgbClr val="0070C0"/>
                </a:solidFill>
                <a:cs typeface="Times New Roman" panose="02020603050405020304" pitchFamily="18" charset="0"/>
              </a:rPr>
              <a:t>26 Features for each use case</a:t>
            </a:r>
          </a:p>
          <a:p>
            <a:pPr defTabSz="914400" eaLnBrk="0" fontAlgn="base" hangingPunct="0">
              <a:spcBef>
                <a:spcPct val="0"/>
              </a:spcBef>
              <a:spcAft>
                <a:spcPct val="0"/>
              </a:spcAft>
            </a:pPr>
            <a:r>
              <a:rPr lang="en-US" sz="2000" i="1" dirty="0">
                <a:solidFill>
                  <a:srgbClr val="0070C0"/>
                </a:solidFill>
                <a:cs typeface="Times New Roman" panose="02020603050405020304" pitchFamily="18" charset="0"/>
              </a:rPr>
              <a:t>                         Biased to science</a:t>
            </a:r>
          </a:p>
        </p:txBody>
      </p:sp>
      <p:sp>
        <p:nvSpPr>
          <p:cNvPr id="6" name="Date Placeholder 5"/>
          <p:cNvSpPr>
            <a:spLocks noGrp="1"/>
          </p:cNvSpPr>
          <p:nvPr>
            <p:ph type="dt" sz="half" idx="2"/>
          </p:nvPr>
        </p:nvSpPr>
        <p:spPr>
          <a:xfrm>
            <a:off x="5715000" y="6226117"/>
            <a:ext cx="2133600" cy="365125"/>
          </a:xfrm>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147047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Features and Examples</a:t>
            </a:r>
          </a:p>
        </p:txBody>
      </p:sp>
      <p:sp>
        <p:nvSpPr>
          <p:cNvPr id="2" name="Date Placeholder 1"/>
          <p:cNvSpPr>
            <a:spLocks noGrp="1"/>
          </p:cNvSpPr>
          <p:nvPr>
            <p:ph type="dt" sz="half" idx="10"/>
          </p:nvPr>
        </p:nvSpPr>
        <p:spPr/>
        <p:txBody>
          <a:bodyPr/>
          <a:lstStyle/>
          <a:p>
            <a:r>
              <a:rPr lang="en-US"/>
              <a:t>02/16/2016</a:t>
            </a:r>
          </a:p>
        </p:txBody>
      </p:sp>
      <p:sp>
        <p:nvSpPr>
          <p:cNvPr id="3" name="Slide Number Placeholder 2"/>
          <p:cNvSpPr>
            <a:spLocks noGrp="1"/>
          </p:cNvSpPr>
          <p:nvPr>
            <p:ph type="sldNum" sz="quarter" idx="12"/>
          </p:nvPr>
        </p:nvSpPr>
        <p:spPr/>
        <p:txBody>
          <a:bodyPr/>
          <a:lstStyle/>
          <a:p>
            <a:fld id="{29CB78FB-1415-9B4D-996E-11F146E2B0ED}" type="slidenum">
              <a:rPr lang="en-US" smtClean="0"/>
              <a:t>9</a:t>
            </a:fld>
            <a:endParaRPr lang="en-US"/>
          </a:p>
        </p:txBody>
      </p:sp>
    </p:spTree>
    <p:extLst>
      <p:ext uri="{BB962C8B-B14F-4D97-AF65-F5344CB8AC3E}">
        <p14:creationId xmlns:p14="http://schemas.microsoft.com/office/powerpoint/2010/main" val="3965302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556818&quot;&gt;&lt;property id=&quot;20148&quot; value=&quot;5&quot;/&gt;&lt;property id=&quot;20300&quot; value=&quot;Slide 29 - &amp;quot;6 Forms of MapReduce cover “all” circumstances  Describes  - Problem (Model  reflecting data)  - Machine  - Softwa&quot;/&gt;&lt;property id=&quot;20307&quot; value=&quot;883&quot;/&gt;&lt;/object&gt;&lt;object type=&quot;3&quot; unique_id=&quot;565722&quot;&gt;&lt;property id=&quot;20148&quot; value=&quot;5&quot;/&gt;&lt;property id=&quot;20300&quot; value=&quot;Slide 4 - &amp;quot;NBD-PWG (NIST Big Data Public Working Group) Subgroups &amp;amp; Co-Chairs&amp;quot;&quot;/&gt;&lt;property id=&quot;20307&quot; value=&quot;930&quot;/&gt;&lt;/object&gt;&lt;object type=&quot;3&quot; unique_id=&quot;565723&quot;&gt;&lt;property id=&quot;20148&quot; value=&quot;5&quot;/&gt;&lt;property id=&quot;20300&quot; value=&quot;Slide 5 - &amp;quot;Use Case Template&amp;quot;&quot;/&gt;&lt;property id=&quot;20307&quot; value=&quot;931&quot;/&gt;&lt;/object&gt;&lt;object type=&quot;3&quot; unique_id=&quot;565724&quot;&gt;&lt;property id=&quot;20148&quot; value=&quot;5&quot;/&gt;&lt;property id=&quot;20300&quot; value=&quot;Slide 8 - &amp;quot;51 Detailed Use Cases: Contributed July-September 2013 Covers goals, data features such as 3 V’s, software, hardwar&quot;/&gt;&lt;property id=&quot;20307&quot; value=&quot;932&quot;/&gt;&lt;/object&gt;&lt;object type=&quot;3&quot; unique_id=&quot;565725&quot;&gt;&lt;property id=&quot;20148&quot; value=&quot;5&quot;/&gt;&lt;property id=&quot;20300&quot; value=&quot;Slide 9 - &amp;quot;Features and Examples&amp;quot;&quot;/&gt;&lt;property id=&quot;20307&quot; value=&quot;933&quot;/&gt;&lt;/object&gt;&lt;object type=&quot;3&quot; unique_id=&quot;565726&quot;&gt;&lt;property id=&quot;20148&quot; value=&quot;5&quot;/&gt;&lt;property id=&quot;20300&quot; value=&quot;Slide 10 - &amp;quot;51 Use Cases: What is Parallelism Over?&amp;quot;&quot;/&gt;&lt;property id=&quot;20307&quot; value=&quot;934&quot;/&gt;&lt;/object&gt;&lt;object type=&quot;3&quot; unique_id=&quot;565727&quot;&gt;&lt;property id=&quot;20148&quot; value=&quot;5&quot;/&gt;&lt;property id=&quot;20300&quot; value=&quot;Slide 11 - &amp;quot;Features of 51 Use Cases I&amp;quot;&quot;/&gt;&lt;property id=&quot;20307&quot; value=&quot;935&quot;/&gt;&lt;/object&gt;&lt;object type=&quot;3&quot; unique_id=&quot;565728&quot;&gt;&lt;property id=&quot;20148&quot; value=&quot;5&quot;/&gt;&lt;property id=&quot;20300&quot; value=&quot;Slide 12 - &amp;quot;Features of 51 Use Cases II&amp;quot;&quot;/&gt;&lt;property id=&quot;20307&quot; value=&quot;936&quot;/&gt;&lt;/object&gt;&lt;object type=&quot;3&quot; unique_id=&quot;565729&quot;&gt;&lt;property id=&quot;20148&quot; value=&quot;5&quot;/&gt;&lt;property id=&quot;20300&quot; value=&quot;Slide 13 - &amp;quot;Local and Global Machine Learning&amp;quot;&quot;/&gt;&lt;property id=&quot;20307&quot; value=&quot;937&quot;/&gt;&lt;/object&gt;&lt;object type=&quot;3&quot; unique_id=&quot;565730&quot;&gt;&lt;property id=&quot;20148&quot; value=&quot;5&quot;/&gt;&lt;property id=&quot;20300&quot; value=&quot;Slide 17 - &amp;quot;Big Data and Big Simulations Patterns – the Convergence Diamonds&amp;quot;&quot;/&gt;&lt;property id=&quot;20307&quot; value=&quot;950&quot;/&gt;&lt;/object&gt;&lt;object type=&quot;3&quot; unique_id=&quot;565731&quot;&gt;&lt;property id=&quot;20148&quot; value=&quot;5&quot;/&gt;&lt;property id=&quot;20300&quot; value=&quot;Slide 19 - &amp;quot;Classifying Big Data and Big Simulation Applications&amp;quot;&quot;/&gt;&lt;property id=&quot;20307&quot; value=&quot;951&quot;/&gt;&lt;/object&gt;&lt;object type=&quot;3&quot; unique_id=&quot;565732&quot;&gt;&lt;property id=&quot;20148&quot; value=&quot;5&quot;/&gt;&lt;property id=&quot;20300&quot; value=&quot;Slide 20 - &amp;quot;7 Computational Giants of  NRC Massive Data Analysis Report &amp;quot;&quot;/&gt;&lt;property id=&quot;20307&quot; value=&quot;952&quot;/&gt;&lt;/object&gt;&lt;object type=&quot;3&quot; unique_id=&quot;565733&quot;&gt;&lt;property id=&quot;20148&quot; value=&quot;5&quot;/&gt;&lt;property id=&quot;20300&quot; value=&quot;Slide 21 - &amp;quot;HPC (Simulation) Benchmark Classics&amp;quot;&quot;/&gt;&lt;property id=&quot;20307&quot; value=&quot;953&quot;/&gt;&lt;/object&gt;&lt;object type=&quot;3&quot; unique_id=&quot;565734&quot;&gt;&lt;property id=&quot;20148&quot; value=&quot;5&quot;/&gt;&lt;property id=&quot;20300&quot; value=&quot;Slide 22 - &amp;quot;13 Berkeley Dwarfs&amp;quot;&quot;/&gt;&lt;property id=&quot;20307&quot; value=&quot;954&quot;/&gt;&lt;/object&gt;&lt;object type=&quot;3&quot; unique_id=&quot;565736&quot;&gt;&lt;property id=&quot;20148&quot; value=&quot;5&quot;/&gt;&lt;property id=&quot;20300&quot; value=&quot;Slide 26 - &amp;quot;Facets of the Convergence Diamonds  Problem Architecture  Meta or Macro Aspects of Diamonds Valid for Big Data or &quot;/&gt;&lt;property id=&quot;20307&quot; value=&quot;949&quot;/&gt;&lt;/object&gt;&lt;object type=&quot;3&quot; unique_id=&quot;565737&quot;&gt;&lt;property id=&quot;20148&quot; value=&quot;5&quot;/&gt;&lt;property id=&quot;20300&quot; value=&quot;Slide 27 - &amp;quot;Problem Architecture View (Meta or MacroPatterns)&amp;quot;&quot;/&gt;&lt;property id=&quot;20307&quot; value=&quot;940&quot;/&gt;&lt;/object&gt;&lt;object type=&quot;3&quot; unique_id=&quot;565738&quot;&gt;&lt;property id=&quot;20148&quot; value=&quot;5&quot;/&gt;&lt;property id=&quot;20300&quot; value=&quot;Slide 28 - &amp;quot;Relation of Problem and Machine Architecture&amp;quot;&quot;/&gt;&lt;property id=&quot;20307&quot; value=&quot;941&quot;/&gt;&lt;/object&gt;&lt;object type=&quot;3&quot; unique_id=&quot;565739&quot;&gt;&lt;property id=&quot;20148&quot; value=&quot;5&quot;/&gt;&lt;property id=&quot;20300&quot; value=&quot;Slide 40 - &amp;quot;Facets of the Diamonds (same as Ogres here)  Data Source and Style Aspects  Present but often less important for S&quot;/&gt;&lt;property id=&quot;20307&quot; value=&quot;942&quot;/&gt;&lt;/object&gt;&lt;object type=&quot;3&quot; unique_id=&quot;565740&quot;&gt;&lt;property id=&quot;20148&quot; value=&quot;5&quot;/&gt;&lt;property id=&quot;20300&quot; value=&quot;Slide 41 - &amp;quot;Data Source and Style Diamond View I&amp;quot;&quot;/&gt;&lt;property id=&quot;20307&quot; value=&quot;943&quot;/&gt;&lt;/object&gt;&lt;object type=&quot;3&quot; unique_id=&quot;565741&quot;&gt;&lt;property id=&quot;20148&quot; value=&quot;5&quot;/&gt;&lt;property id=&quot;20300&quot; value=&quot;Slide 42 - &amp;quot;Data Source and Style Diamond View II &amp;quot;&quot;/&gt;&lt;property id=&quot;20307&quot; value=&quot;944&quot;/&gt;&lt;/object&gt;&lt;object type=&quot;3&quot; unique_id=&quot;565742&quot;&gt;&lt;property id=&quot;20148&quot; value=&quot;5&quot;/&gt;&lt;property id=&quot;20300&quot; value=&quot;Slide 43 - &amp;quot;2. Perform real time analytics on data source streams and notify users when specified events occur&amp;quot;&quot;/&gt;&lt;property id=&quot;20307&quot; value=&quot;945&quot;/&gt;&lt;/object&gt;&lt;object type=&quot;3&quot; unique_id=&quot;565743&quot;&gt;&lt;property id=&quot;20148&quot; value=&quot;5&quot;/&gt;&lt;property id=&quot;20300&quot; value=&quot;Slide 44 - &amp;quot;5. Perform interactive analytics on data in analytics-optimized database&amp;quot;&quot;/&gt;&lt;property id=&quot;20307&quot; value=&quot;946&quot;/&gt;&lt;/object&gt;&lt;object type=&quot;3&quot; unique_id=&quot;565744&quot;&gt;&lt;property id=&quot;20148&quot; value=&quot;5&quot;/&gt;&lt;property id=&quot;20300&quot; value=&quot;Slide 45 - &amp;quot;5A. Perform interactive analytics on observational scientific data&amp;quot;&quot;/&gt;&lt;property id=&quot;20307&quot; value=&quot;947&quot;/&gt;&lt;/object&gt;&lt;object type=&quot;3&quot; unique_id=&quot;571916&quot;&gt;&lt;property id=&quot;20148&quot; value=&quot;5&quot;/&gt;&lt;property id=&quot;20300&quot; value=&quot;Slide 61 - &amp;quot;Big Data Exascale convergence&amp;quot;&quot;/&gt;&lt;property id=&quot;20307&quot; value=&quot;994&quot;/&gt;&lt;/object&gt;&lt;object type=&quot;3&quot; unique_id=&quot;580423&quot;&gt;&lt;property id=&quot;20148&quot; value=&quot;5&quot;/&gt;&lt;property id=&quot;20300&quot; value=&quot;Slide 1 - &amp;quot;Big Data HPC Convergence&amp;quot;&quot;/&gt;&lt;property id=&quot;20307&quot; value=&quot;1010&quot;/&gt;&lt;/object&gt;&lt;object type=&quot;3&quot; unique_id=&quot;580424&quot;&gt;&lt;property id=&quot;20148&quot; value=&quot;5&quot;/&gt;&lt;property id=&quot;20300&quot; value=&quot;Slide 6&quot;/&gt;&lt;property id=&quot;20307&quot; value=&quot;1011&quot;/&gt;&lt;/object&gt;&lt;object type=&quot;3&quot; unique_id=&quot;580425&quot;&gt;&lt;property id=&quot;20148&quot; value=&quot;5&quot;/&gt;&lt;property id=&quot;20300&quot; value=&quot;Slide 7&quot;/&gt;&lt;property id=&quot;20307&quot; value=&quot;1012&quot;/&gt;&lt;/object&gt;&lt;object type=&quot;3&quot; unique_id=&quot;580426&quot;&gt;&lt;property id=&quot;20148&quot; value=&quot;5&quot;/&gt;&lt;property id=&quot;20300&quot; value=&quot;Slide 14 - &amp;quot;13 Image-based Use Cases&amp;quot;&quot;/&gt;&lt;property id=&quot;20307&quot; value=&quot;1013&quot;/&gt;&lt;/object&gt;&lt;object type=&quot;3&quot; unique_id=&quot;580427&quot;&gt;&lt;property id=&quot;20148&quot; value=&quot;5&quot;/&gt;&lt;property id=&quot;20300&quot; value=&quot;Slide 15 - &amp;quot;Internet of Things and Streaming Apps&amp;quot;&quot;/&gt;&lt;property id=&quot;20307&quot; value=&quot;1014&quot;/&gt;&lt;/object&gt;&lt;object type=&quot;3&quot; unique_id=&quot;580428&quot;&gt;&lt;property id=&quot;20148&quot; value=&quot;5&quot;/&gt;&lt;property id=&quot;20300&quot; value=&quot;Slide 30 - &amp;quot;Data Analysis Problem Architectures&amp;quot;&quot;/&gt;&lt;property id=&quot;20307&quot; value=&quot;1015&quot;/&gt;&lt;/object&gt;&lt;object type=&quot;3&quot; unique_id=&quot;580429&quot;&gt;&lt;property id=&quot;20148&quot; value=&quot;5&quot;/&gt;&lt;property id=&quot;20300&quot; value=&quot;Slide 31 - &amp;quot;Diamond Facets  Execution Features View  Many similar Features for Big Data and Simulations  &amp;quot;&quot;/&gt;&lt;property id=&quot;20307&quot; value=&quot;1016&quot;/&gt;&lt;/object&gt;&lt;object type=&quot;3&quot; unique_id=&quot;580430&quot;&gt;&lt;property id=&quot;20148&quot; value=&quot;5&quot;/&gt;&lt;property id=&quot;20300&quot; value=&quot;Slide 32 - &amp;quot;View for Micropatterns or Execution Features&amp;quot;&quot;/&gt;&lt;property id=&quot;20307&quot; value=&quot;1017&quot;/&gt;&lt;/object&gt;&lt;object type=&quot;3&quot; unique_id=&quot;580433&quot;&gt;&lt;property id=&quot;20148&quot; value=&quot;5&quot;/&gt;&lt;property id=&quot;20300&quot; value=&quot;Slide 33 - &amp;quot;Comparison of Data Analytics with Simulation I&amp;quot;&quot;/&gt;&lt;property id=&quot;20307&quot; value=&quot;1023&quot;/&gt;&lt;/object&gt;&lt;object type=&quot;3&quot; unique_id=&quot;580434&quot;&gt;&lt;property id=&quot;20148&quot; value=&quot;5&quot;/&gt;&lt;property id=&quot;20300&quot; value=&quot;Slide 34&quot;/&gt;&lt;property id=&quot;20307&quot; value=&quot;1024&quot;/&gt;&lt;/object&gt;&lt;object type=&quot;3&quot; unique_id=&quot;580435&quot;&gt;&lt;property id=&quot;20148&quot; value=&quot;5&quot;/&gt;&lt;property id=&quot;20300&quot; value=&quot;Slide 35 - &amp;quot;Comparison of Data Analytics with Simulation II&amp;quot;&quot;/&gt;&lt;property id=&quot;20307&quot; value=&quot;1025&quot;/&gt;&lt;/object&gt;&lt;object type=&quot;3&quot; unique_id=&quot;580436&quot;&gt;&lt;property id=&quot;20148&quot; value=&quot;5&quot;/&gt;&lt;property id=&quot;20300&quot; value=&quot;Slide 36 - &amp;quot;Convergence Diamond Facets  Big Data and Big Simulation Processing View  All Model Properties but differences betw&quot;/&gt;&lt;property id=&quot;20307&quot; value=&quot;1018&quot;/&gt;&lt;/object&gt;&lt;object type=&quot;3&quot; unique_id=&quot;580437&quot;&gt;&lt;property id=&quot;20148&quot; value=&quot;5&quot;/&gt;&lt;property id=&quot;20300&quot; value=&quot;Slide 38 - &amp;quot;Diamond Facets in Processing (runtime) View II used in Big Data&amp;quot;&quot;/&gt;&lt;property id=&quot;20307&quot; value=&quot;1019&quot;/&gt;&lt;/object&gt;&lt;object type=&quot;3&quot; unique_id=&quot;580438&quot;&gt;&lt;property id=&quot;20148&quot; value=&quot;5&quot;/&gt;&lt;property id=&quot;20300&quot; value=&quot;Slide 39 - &amp;quot;Diamond Facets in Processing (runtime) View III used in Big Simulation &amp;quot;&quot;/&gt;&lt;property id=&quot;20307&quot; value=&quot;1020&quot;/&gt;&lt;/object&gt;&lt;object type=&quot;3&quot; unique_id=&quot;580791&quot;&gt;&lt;property id=&quot;20148&quot; value=&quot;5&quot;/&gt;&lt;property id=&quot;20300&quot; value=&quot;Slide 18 - &amp;quot;Big Data - Big Simulation (Exascale) Convergence&amp;quot;&quot;/&gt;&lt;property id=&quot;20307&quot; value=&quot;1026&quot;/&gt;&lt;/object&gt;&lt;object type=&quot;3&quot; unique_id=&quot;580957&quot;&gt;&lt;property id=&quot;20148&quot; value=&quot;5&quot;/&gt;&lt;property id=&quot;20300&quot; value=&quot;Slide 25 - &amp;quot;Dwarfs and Ogres give  Convergence Diamonds&amp;quot;&quot;/&gt;&lt;property id=&quot;20307&quot; value=&quot;1028&quot;/&gt;&lt;/object&gt;&lt;object type=&quot;3&quot; unique_id=&quot;585136&quot;&gt;&lt;property id=&quot;20148&quot; value=&quot;5&quot;/&gt;&lt;property id=&quot;20300&quot; value=&quot;Slide 62 - &amp;quot;Big Data and (Exascale) Simulation Convergence I&amp;quot;&quot;/&gt;&lt;property id=&quot;20307&quot; value=&quot;1030&quot;/&gt;&lt;/object&gt;&lt;object type=&quot;3&quot; unique_id=&quot;585138&quot;&gt;&lt;property id=&quot;20148&quot; value=&quot;5&quot;/&gt;&lt;property id=&quot;20300&quot; value=&quot;Slide 64 - &amp;quot;Things to do for Big Data and (Exascale) Simulation Convergence II&amp;quot;&quot;/&gt;&lt;property id=&quot;20307&quot; value=&quot;1032&quot;/&gt;&lt;/object&gt;&lt;object type=&quot;3&quot; unique_id=&quot;585139&quot;&gt;&lt;property id=&quot;20148&quot; value=&quot;5&quot;/&gt;&lt;property id=&quot;20300&quot; value=&quot;Slide 65 - &amp;quot;Things to do for Big Data and (Exascale) Simulation Convergence III&amp;quot;&quot;/&gt;&lt;property id=&quot;20307&quot; value=&quot;1033&quot;/&gt;&lt;/object&gt;&lt;object type=&quot;3&quot; unique_id=&quot;585140&quot;&gt;&lt;property id=&quot;20148&quot; value=&quot;5&quot;/&gt;&lt;property id=&quot;20300&quot; value=&quot;Slide 66 - &amp;quot;Things to do for Big Data and (Exascale) Simulation Convergence IV&amp;quot;&quot;/&gt;&lt;property id=&quot;20307&quot; value=&quot;1035&quot;/&gt;&lt;/object&gt;&lt;object type=&quot;3&quot; unique_id=&quot;592610&quot;&gt;&lt;property id=&quot;20148&quot; value=&quot;5&quot;/&gt;&lt;property id=&quot;20300&quot; value=&quot;Slide 2 - &amp;quot;Abstract&amp;quot;&quot;/&gt;&lt;property id=&quot;20307&quot; value=&quot;1037&quot;/&gt;&lt;/object&gt;&lt;object type=&quot;3&quot; unique_id=&quot;592611&quot;&gt;&lt;property id=&quot;20148&quot; value=&quot;5&quot;/&gt;&lt;property id=&quot;20300&quot; value=&quot;Slide 24&quot;/&gt;&lt;property id=&quot;20307&quot; value=&quot;1038&quot;/&gt;&lt;/object&gt;&lt;object type=&quot;3&quot; unique_id=&quot;592612&quot;&gt;&lt;property id=&quot;20148&quot; value=&quot;5&quot;/&gt;&lt;property id=&quot;20300&quot; value=&quot;Slide 23&quot;/&gt;&lt;property id=&quot;20307&quot; value=&quot;1039&quot;/&gt;&lt;/object&gt;&lt;object type=&quot;3&quot; unique_id=&quot;592875&quot;&gt;&lt;property id=&quot;20148&quot; value=&quot;5&quot;/&gt;&lt;property id=&quot;20300&quot; value=&quot;Slide 63 - &amp;quot;Dual Convergence Architecture&amp;quot;&quot;/&gt;&lt;property id=&quot;20307&quot; value=&quot;1040&quot;/&gt;&lt;/object&gt;&lt;object type=&quot;3&quot; unique_id=&quot;593212&quot;&gt;&lt;property id=&quot;20148&quot; value=&quot;5&quot;/&gt;&lt;property id=&quot;20300&quot; value=&quot;Slide 37 - &amp;quot;Diamond Facets in Processing (runtime) View I used in Big Data and Big Simulation &amp;quot;&quot;/&gt;&lt;property id=&quot;20307&quot; value=&quot;1041&quot;/&gt;&lt;/object&gt;&lt;object type=&quot;3&quot; unique_id=&quot;594174&quot;&gt;&lt;property id=&quot;20148&quot; value=&quot;5&quot;/&gt;&lt;property id=&quot;20300&quot; value=&quot;Slide 3 - &amp;quot;   NIST Big Data Initiative&amp;quot;&quot;/&gt;&lt;property id=&quot;20307&quot; value=&quot;1042&quot;/&gt;&lt;/object&gt;&lt;object type=&quot;3&quot; unique_id=&quot;604362&quot;&gt;&lt;property id=&quot;20148&quot; value=&quot;5&quot;/&gt;&lt;property id=&quot;20300&quot; value=&quot;Slide 46 - &amp;quot;   HPC-ABDS&amp;quot;&quot;/&gt;&lt;property id=&quot;20307&quot; value=&quot;1079&quot;/&gt;&lt;/object&gt;&lt;object type=&quot;3&quot; unique_id=&quot;604363&quot;&gt;&lt;property id=&quot;20148&quot; value=&quot;5&quot;/&gt;&lt;property id=&quot;20300&quot; value=&quot;Slide 47 - &amp;quot;Data Platforms&amp;quot;&quot;/&gt;&lt;property id=&quot;20307&quot; value=&quot;1080&quot;/&gt;&lt;/object&gt;&lt;object type=&quot;3&quot; unique_id=&quot;604364&quot;&gt;&lt;property id=&quot;20148&quot; value=&quot;5&quot;/&gt;&lt;property id=&quot;20300&quot; value=&quot;Slide 48&quot;/&gt;&lt;property id=&quot;20307&quot; value=&quot;1081&quot;/&gt;&lt;/object&gt;&lt;object type=&quot;3&quot; unique_id=&quot;604365&quot;&gt;&lt;property id=&quot;20148&quot; value=&quot;5&quot;/&gt;&lt;property id=&quot;20300&quot; value=&quot;Slide 49 - &amp;quot;Functionality of 21 HPC-ABDS Layers&amp;quot;&quot;/&gt;&lt;property id=&quot;20307&quot; value=&quot;1082&quot;/&gt;&lt;/object&gt;&lt;object type=&quot;3&quot; unique_id=&quot;604366&quot;&gt;&lt;property id=&quot;20148&quot; value=&quot;5&quot;/&gt;&lt;property id=&quot;20300&quot; value=&quot;Slide 50&quot;/&gt;&lt;property id=&quot;20307&quot; value=&quot;1083&quot;/&gt;&lt;/object&gt;&lt;object type=&quot;3&quot; unique_id=&quot;604367&quot;&gt;&lt;property id=&quot;20148&quot; value=&quot;5&quot;/&gt;&lt;property id=&quot;20300&quot; value=&quot;Slide 51 - &amp;quot;Java Grande  Revisited on 3 data analytics codes Clustering Multidimensional Scaling Latent Dirichlet Allocation  &quot;/&gt;&lt;property id=&quot;20307&quot; value=&quot;1084&quot;/&gt;&lt;/object&gt;&lt;object type=&quot;3&quot; unique_id=&quot;604368&quot;&gt;&lt;property id=&quot;20148&quot; value=&quot;5&quot;/&gt;&lt;property id=&quot;20300&quot; value=&quot;Slide 52 - &amp;quot;Java MPI performs better than Threads I&amp;quot;&quot;/&gt;&lt;property id=&quot;20307&quot; value=&quot;1085&quot;/&gt;&lt;/object&gt;&lt;object type=&quot;3&quot; unique_id=&quot;604369&quot;&gt;&lt;property id=&quot;20148&quot; value=&quot;5&quot;/&gt;&lt;property id=&quot;20300&quot; value=&quot;Slide 53 - &amp;quot;MPI versus OpenMPI Intranode 400K DA-MDS&amp;quot;&quot;/&gt;&lt;property id=&quot;20307&quot; value=&quot;1086&quot;/&gt;&lt;/object&gt;&lt;object type=&quot;3&quot; unique_id=&quot;604370&quot;&gt;&lt;property id=&quot;20148&quot; value=&quot;5&quot;/&gt;&lt;property id=&quot;20300&quot; value=&quot;Slide 54 - &amp;quot;Java MPI performs better than Threads 128 24 core Haswell nodes on SPIDAL DA-MDS Code&amp;quot;&quot;/&gt;&lt;property id=&quot;20307&quot; value=&quot;1087&quot;/&gt;&lt;/object&gt;&lt;object type=&quot;3&quot; unique_id=&quot;604371&quot;&gt;&lt;property id=&quot;20148&quot; value=&quot;5&quot;/&gt;&lt;property id=&quot;20300&quot; value=&quot;Slide 55 - &amp;quot;DA-MDS Speedup versus Problem Sizes&amp;quot;&quot;/&gt;&lt;property id=&quot;20307&quot; value=&quot;1088&quot;/&gt;&lt;/object&gt;&lt;object type=&quot;3&quot; unique_id=&quot;604372&quot;&gt;&lt;property id=&quot;20148&quot; value=&quot;5&quot;/&gt;&lt;property id=&quot;20300&quot; value=&quot;Slide 56 - &amp;quot;DA-MDS Scaling on 32 36 core Haswell Nodes&amp;quot;&quot;/&gt;&lt;property id=&quot;20307&quot; value=&quot;1089&quot;/&gt;&lt;/object&gt;&lt;object type=&quot;3&quot; unique_id=&quot;604373&quot;&gt;&lt;property id=&quot;20148&quot; value=&quot;5&quot;/&gt;&lt;property id=&quot;20300&quot; value=&quot;Slide 57 - &amp;quot;Java compared to Fortran and C&amp;quot;&quot;/&gt;&lt;property id=&quot;20307&quot; value=&quot;1090&quot;/&gt;&lt;/object&gt;&lt;object type=&quot;3&quot; unique_id=&quot;604374&quot;&gt;&lt;property id=&quot;20148&quot; value=&quot;5&quot;/&gt;&lt;property id=&quot;20300&quot; value=&quot;Slide 58&quot;/&gt;&lt;property id=&quot;20307&quot; value=&quot;1091&quot;/&gt;&lt;/object&gt;&lt;object type=&quot;3&quot; unique_id=&quot;604375&quot;&gt;&lt;property id=&quot;20148&quot; value=&quot;5&quot;/&gt;&lt;property id=&quot;20300&quot; value=&quot;Slide 59 - &amp;quot;10 year US Stock daily price time series mapped to 3D (work in progress)&amp;quot;&quot;/&gt;&lt;property id=&quot;20307&quot; value=&quot;1092&quot;/&gt;&lt;/object&gt;&lt;object type=&quot;3&quot; unique_id=&quot;604376&quot;&gt;&lt;property id=&quot;20148&quot; value=&quot;5&quot;/&gt;&lt;property id=&quot;20300&quot; value=&quot;Slide 60&quot;/&gt;&lt;property id=&quot;20307&quot; value=&quot;1093&quot;/&gt;&lt;/object&gt;&lt;object type=&quot;3&quot; unique_id=&quot;605202&quot;&gt;&lt;property id=&quot;20148&quot; value=&quot;5&quot;/&gt;&lt;property id=&quot;20300&quot; value=&quot;Slide 16&quot;/&gt;&lt;property id=&quot;20307&quot; value=&quot;1094&quot;/&gt;&lt;/object&gt;&lt;/object&gt;&lt;object type=&quot;8&quot; unique_id=&quot;10016&quot;&gt;&lt;/object&gt;&lt;/object&gt;&lt;/database&gt;"/>
  <p:tag name="SECTOMILLISECCONVERTED" val="1"/>
</p:tagLst>
</file>

<file path=ppt/theme/theme1.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5.xml><?xml version="1.0" encoding="utf-8"?>
<athena xmlns="http://schemas.microsoft.com/edu/athena" version="0.1.1819.0"/>
</file>

<file path=customXml/itemProps1.xml><?xml version="1.0" encoding="utf-8"?>
<ds:datastoreItem xmlns:ds="http://schemas.openxmlformats.org/officeDocument/2006/customXml" ds:itemID="{C85416F4-52BF-4112-B3A5-F0ED97AD92EE}">
  <ds:schemaRefs>
    <ds:schemaRef ds:uri="http://schemas.microsoft.com/edu/athena"/>
  </ds:schemaRefs>
</ds:datastoreItem>
</file>

<file path=customXml/itemProps2.xml><?xml version="1.0" encoding="utf-8"?>
<ds:datastoreItem xmlns:ds="http://schemas.openxmlformats.org/officeDocument/2006/customXml" ds:itemID="{83489A5D-7D4F-45E9-B9CE-A5881C1ADCA1}">
  <ds:schemaRefs>
    <ds:schemaRef ds:uri="http://schemas.microsoft.com/edu/athena"/>
  </ds:schemaRefs>
</ds:datastoreItem>
</file>

<file path=customXml/itemProps3.xml><?xml version="1.0" encoding="utf-8"?>
<ds:datastoreItem xmlns:ds="http://schemas.openxmlformats.org/officeDocument/2006/customXml" ds:itemID="{6ED799BC-8176-4448-B4C2-B6D8D2FD89CB}">
  <ds:schemaRefs>
    <ds:schemaRef ds:uri="http://schemas.microsoft.com/edu/athena"/>
  </ds:schemaRefs>
</ds:datastoreItem>
</file>

<file path=customXml/itemProps4.xml><?xml version="1.0" encoding="utf-8"?>
<ds:datastoreItem xmlns:ds="http://schemas.openxmlformats.org/officeDocument/2006/customXml" ds:itemID="{8EB78B8A-8892-4EDF-8FBF-57B4F544245A}">
  <ds:schemaRefs>
    <ds:schemaRef ds:uri="http://schemas.microsoft.com/edu/athena"/>
  </ds:schemaRefs>
</ds:datastoreItem>
</file>

<file path=customXml/itemProps5.xml><?xml version="1.0" encoding="utf-8"?>
<ds:datastoreItem xmlns:ds="http://schemas.openxmlformats.org/officeDocument/2006/customXml" ds:itemID="{D76CA34F-2756-4833-B396-20D4D85F494E}">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46965</TotalTime>
  <Words>5224</Words>
  <Application>Microsoft Office PowerPoint</Application>
  <PresentationFormat>On-screen Show (4:3)</PresentationFormat>
  <Paragraphs>650</Paragraphs>
  <Slides>66</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ＭＳ Ｐゴシック</vt:lpstr>
      <vt:lpstr>Arial</vt:lpstr>
      <vt:lpstr>Arial</vt:lpstr>
      <vt:lpstr>Calibri</vt:lpstr>
      <vt:lpstr>Cambria Math</vt:lpstr>
      <vt:lpstr>Franklin Gothic Medium</vt:lpstr>
      <vt:lpstr>Symbol</vt:lpstr>
      <vt:lpstr>Times New Roman</vt:lpstr>
      <vt:lpstr>Wingdings</vt:lpstr>
      <vt:lpstr>2_Blank Presentation</vt:lpstr>
      <vt:lpstr>Big Data HPC Convergence</vt:lpstr>
      <vt:lpstr>Abstract</vt:lpstr>
      <vt:lpstr>   NIST Big Data Initiative</vt:lpstr>
      <vt:lpstr>NBD-PWG (NIST Big Data Public Working Group) Subgroups &amp; Co-Chairs</vt:lpstr>
      <vt:lpstr>Use Case Template</vt:lpstr>
      <vt:lpstr>PowerPoint Presentation</vt:lpstr>
      <vt:lpstr>PowerPoint Presentation</vt:lpstr>
      <vt:lpstr>51 Detailed Use Cases: Contributed July-September 2013 Covers goals, data features such as 3 V’s, software, hardware</vt:lpstr>
      <vt:lpstr>Features and Examples</vt:lpstr>
      <vt:lpstr>51 Use Cases: What is Parallelism Over?</vt:lpstr>
      <vt:lpstr>Features of 51 Use Cases I</vt:lpstr>
      <vt:lpstr>Features of 51 Use Cases II</vt:lpstr>
      <vt:lpstr>Local and Global Machine Learning</vt:lpstr>
      <vt:lpstr>13 Image-based Use Cases</vt:lpstr>
      <vt:lpstr>Internet of Things and Streaming Apps</vt:lpstr>
      <vt:lpstr>PowerPoint Presentation</vt:lpstr>
      <vt:lpstr>Big Data and Big Simulations Patterns – the Convergence Diamonds</vt:lpstr>
      <vt:lpstr>Big Data - Big Simulation (Exascale) Convergence</vt:lpstr>
      <vt:lpstr>Classifying Big Data and Big Simulation Applications</vt:lpstr>
      <vt:lpstr>7 Computational Giants of  NRC Massive Data Analysis Report </vt:lpstr>
      <vt:lpstr>HPC (Simulation) Benchmark Classics</vt:lpstr>
      <vt:lpstr>13 Berkeley Dwarfs</vt:lpstr>
      <vt:lpstr>PowerPoint Presentation</vt:lpstr>
      <vt:lpstr>PowerPoint Presentation</vt:lpstr>
      <vt:lpstr>Dwarfs and Ogres give  Convergence Diamonds</vt:lpstr>
      <vt:lpstr>Facets of the Convergence Diamonds  Problem Architecture  Meta or Macro Aspects of Diamonds Valid for Big Data or Big Simulations as describes Problem which is Model-Data combination</vt:lpstr>
      <vt:lpstr>Problem Architecture View (Meta or MacroPatterns)</vt:lpstr>
      <vt:lpstr>Relation of Problem and Machine Architecture</vt:lpstr>
      <vt:lpstr>6 Forms of MapReduce cover “all” circumstances  Describes  - Problem (Model  reflecting data)  - Machine  - Software  Architecture</vt:lpstr>
      <vt:lpstr>Data Analysis Problem Architectures</vt:lpstr>
      <vt:lpstr>Diamond Facets  Execution Features View  Many similar Features for Big Data and Simulations  </vt:lpstr>
      <vt:lpstr>View for Micropatterns or Execution Features</vt:lpstr>
      <vt:lpstr>Comparison of Data Analytics with Simulation I</vt:lpstr>
      <vt:lpstr>PowerPoint Presentation</vt:lpstr>
      <vt:lpstr>Comparison of Data Analytics with Simulation II</vt:lpstr>
      <vt:lpstr>Convergence Diamond Facets  Big Data and Big Simulation Processing View  All Model Properties but differences between Big Data and Big Simulation </vt:lpstr>
      <vt:lpstr>Diamond Facets in Processing (runtime) View I used in Big Data and Big Simulation </vt:lpstr>
      <vt:lpstr>Diamond Facets in Processing (runtime) View II used in Big Data</vt:lpstr>
      <vt:lpstr>Diamond Facets in Processing (runtime) View III used in Big Simulation </vt:lpstr>
      <vt:lpstr>Facets of the Diamonds (same as Ogres here)  Data Source and Style Aspects  Present but often less important for Simulations (that use and produce data)</vt:lpstr>
      <vt:lpstr>Data Source and Style Diamond View I</vt:lpstr>
      <vt:lpstr>Data Source and Style Diamond View II </vt:lpstr>
      <vt:lpstr>2. Perform real time analytics on data source streams and notify users when specified events occur</vt:lpstr>
      <vt:lpstr>5. Perform interactive analytics on data in analytics-optimized database</vt:lpstr>
      <vt:lpstr>5A. Perform interactive analytics on observational scientific data</vt:lpstr>
      <vt:lpstr>   HPC-ABDS</vt:lpstr>
      <vt:lpstr>Data Platforms</vt:lpstr>
      <vt:lpstr>PowerPoint Presentation</vt:lpstr>
      <vt:lpstr>Functionality of 21 HPC-ABDS Layers</vt:lpstr>
      <vt:lpstr>PowerPoint Presentation</vt:lpstr>
      <vt:lpstr>Java Grande  Revisited on 3 data analytics codes Clustering Multidimensional Scaling Latent Dirichlet Allocation  all sophisticated algorithms  </vt:lpstr>
      <vt:lpstr>Java MPI performs better than Threads I</vt:lpstr>
      <vt:lpstr>MPI versus OpenMPI Intranode 400K DA-MDS</vt:lpstr>
      <vt:lpstr>Java MPI performs better than Threads 128 24 core Haswell nodes on SPIDAL DA-MDS Code</vt:lpstr>
      <vt:lpstr>DA-MDS Speedup versus Problem Sizes</vt:lpstr>
      <vt:lpstr>DA-MDS Scaling on 32 36 core Haswell Nodes</vt:lpstr>
      <vt:lpstr>Java compared to Fortran and C</vt:lpstr>
      <vt:lpstr>PowerPoint Presentation</vt:lpstr>
      <vt:lpstr>10 year US Stock daily price time series mapped to 3D (work in progress)</vt:lpstr>
      <vt:lpstr>PowerPoint Presentation</vt:lpstr>
      <vt:lpstr>Big Data Exascale convergence</vt:lpstr>
      <vt:lpstr>Big Data and (Exascale) Simulation Convergence I</vt:lpstr>
      <vt:lpstr>Dual Convergence Architecture</vt:lpstr>
      <vt:lpstr>Things to do for Big Data and (Exascale) Simulation Convergence II</vt:lpstr>
      <vt:lpstr>Things to do for Big Data and (Exascale) Simulation Convergence III</vt:lpstr>
      <vt:lpstr>Things to do for Big Data and (Exascale) Simulation Convergence IV</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889</cp:revision>
  <dcterms:created xsi:type="dcterms:W3CDTF">2014-02-25T01:32:12Z</dcterms:created>
  <dcterms:modified xsi:type="dcterms:W3CDTF">2016-04-03T15:32:32Z</dcterms:modified>
</cp:coreProperties>
</file>