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54"/>
  </p:notesMasterIdLst>
  <p:sldIdLst>
    <p:sldId id="256" r:id="rId3"/>
    <p:sldId id="426" r:id="rId4"/>
    <p:sldId id="449" r:id="rId5"/>
    <p:sldId id="309" r:id="rId6"/>
    <p:sldId id="398" r:id="rId7"/>
    <p:sldId id="403" r:id="rId8"/>
    <p:sldId id="349" r:id="rId9"/>
    <p:sldId id="380" r:id="rId10"/>
    <p:sldId id="440" r:id="rId11"/>
    <p:sldId id="438" r:id="rId12"/>
    <p:sldId id="428" r:id="rId13"/>
    <p:sldId id="439" r:id="rId14"/>
    <p:sldId id="434" r:id="rId15"/>
    <p:sldId id="435" r:id="rId16"/>
    <p:sldId id="432" r:id="rId17"/>
    <p:sldId id="436" r:id="rId18"/>
    <p:sldId id="437" r:id="rId19"/>
    <p:sldId id="430" r:id="rId20"/>
    <p:sldId id="431" r:id="rId21"/>
    <p:sldId id="441" r:id="rId22"/>
    <p:sldId id="442" r:id="rId23"/>
    <p:sldId id="443" r:id="rId24"/>
    <p:sldId id="445" r:id="rId25"/>
    <p:sldId id="446" r:id="rId26"/>
    <p:sldId id="444" r:id="rId27"/>
    <p:sldId id="314" r:id="rId28"/>
    <p:sldId id="375" r:id="rId29"/>
    <p:sldId id="392" r:id="rId30"/>
    <p:sldId id="358" r:id="rId31"/>
    <p:sldId id="415" r:id="rId32"/>
    <p:sldId id="373" r:id="rId33"/>
    <p:sldId id="410" r:id="rId34"/>
    <p:sldId id="447" r:id="rId35"/>
    <p:sldId id="448" r:id="rId36"/>
    <p:sldId id="402" r:id="rId37"/>
    <p:sldId id="389" r:id="rId38"/>
    <p:sldId id="388" r:id="rId39"/>
    <p:sldId id="399" r:id="rId40"/>
    <p:sldId id="400" r:id="rId41"/>
    <p:sldId id="401" r:id="rId42"/>
    <p:sldId id="417" r:id="rId43"/>
    <p:sldId id="419" r:id="rId44"/>
    <p:sldId id="420" r:id="rId45"/>
    <p:sldId id="421" r:id="rId46"/>
    <p:sldId id="422" r:id="rId47"/>
    <p:sldId id="425" r:id="rId48"/>
    <p:sldId id="411" r:id="rId49"/>
    <p:sldId id="406" r:id="rId50"/>
    <p:sldId id="429" r:id="rId51"/>
    <p:sldId id="332" r:id="rId52"/>
    <p:sldId id="39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DEE7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1" autoAdjust="0"/>
    <p:restoredTop sz="92343" autoAdjust="0"/>
  </p:normalViewPr>
  <p:slideViewPr>
    <p:cSldViewPr>
      <p:cViewPr varScale="1">
        <p:scale>
          <a:sx n="63" d="100"/>
          <a:sy n="63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qiu\Documents\research\ItalyCentroJune2008\madrid_pairwise_10000patients_timing_May_27_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URGENT\MC30000\PWC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eoffrey%20Fox\Desktop\dryadVsHadoop-SWG-Inhomgeneo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ffrey%20Fox\Desktop\dryadVSHadoop-SWG-LargeDataS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1"/>
          <c:order val="0"/>
          <c:tx>
            <c:v>2-way parallel</c:v>
          </c:tx>
          <c:xVal>
            <c:strRef>
              <c:f>figures!$K$5:$K$7</c:f>
              <c:strCache>
                <c:ptCount val="3"/>
                <c:pt idx="0">
                  <c:v>1x2x1</c:v>
                </c:pt>
                <c:pt idx="1">
                  <c:v>1x1x2</c:v>
                </c:pt>
                <c:pt idx="2">
                  <c:v>2x1x1</c:v>
                </c:pt>
              </c:strCache>
            </c:strRef>
          </c:xVal>
          <c:yVal>
            <c:numRef>
              <c:f>figures!$H$5:$H$7</c:f>
              <c:numCache>
                <c:formatCode>General</c:formatCode>
                <c:ptCount val="3"/>
                <c:pt idx="0">
                  <c:v>-0.35990794259616254</c:v>
                </c:pt>
                <c:pt idx="1">
                  <c:v>-0.36316476614347343</c:v>
                </c:pt>
                <c:pt idx="2">
                  <c:v>4.9890520932742148E-2</c:v>
                </c:pt>
              </c:numCache>
            </c:numRef>
          </c:yVal>
        </c:ser>
        <c:ser>
          <c:idx val="2"/>
          <c:order val="1"/>
          <c:tx>
            <c:v>4-way parallel</c:v>
          </c:tx>
          <c:xVal>
            <c:numRef>
              <c:f>figures!$J$10:$J$14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</c:numCache>
            </c:numRef>
          </c:xVal>
          <c:yVal>
            <c:numRef>
              <c:f>figures!$H$10:$H$14</c:f>
              <c:numCache>
                <c:formatCode>General</c:formatCode>
                <c:ptCount val="5"/>
                <c:pt idx="0">
                  <c:v>-0.4007430751471408</c:v>
                </c:pt>
                <c:pt idx="1">
                  <c:v>-0.40950750456209628</c:v>
                </c:pt>
                <c:pt idx="2">
                  <c:v>-0.34083615524444133</c:v>
                </c:pt>
                <c:pt idx="3">
                  <c:v>-0.34278087914478328</c:v>
                </c:pt>
                <c:pt idx="4">
                  <c:v>0.13032782465658149</c:v>
                </c:pt>
              </c:numCache>
            </c:numRef>
          </c:yVal>
        </c:ser>
        <c:ser>
          <c:idx val="3"/>
          <c:order val="2"/>
          <c:tx>
            <c:v>8-way parallel</c:v>
          </c:tx>
          <c:xVal>
            <c:numRef>
              <c:f>figures!$J$17:$J$23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</c:numCache>
            </c:numRef>
          </c:xVal>
          <c:yVal>
            <c:numRef>
              <c:f>figures!$H$17:$H$23</c:f>
              <c:numCache>
                <c:formatCode>General</c:formatCode>
                <c:ptCount val="7"/>
                <c:pt idx="0">
                  <c:v>-0.37079721846654529</c:v>
                </c:pt>
                <c:pt idx="1">
                  <c:v>-0.29177717512040824</c:v>
                </c:pt>
                <c:pt idx="2">
                  <c:v>-0.34310781978727828</c:v>
                </c:pt>
                <c:pt idx="3">
                  <c:v>-0.37460485079036282</c:v>
                </c:pt>
                <c:pt idx="4">
                  <c:v>-0.30542729498168825</c:v>
                </c:pt>
                <c:pt idx="5">
                  <c:v>-0.29396456115501102</c:v>
                </c:pt>
                <c:pt idx="6">
                  <c:v>0.19309346727512156</c:v>
                </c:pt>
              </c:numCache>
            </c:numRef>
          </c:yVal>
        </c:ser>
        <c:ser>
          <c:idx val="4"/>
          <c:order val="3"/>
          <c:tx>
            <c:v>16-way parallel</c:v>
          </c:tx>
          <c:marker>
            <c:symbol val="triangle"/>
            <c:size val="7"/>
          </c:marker>
          <c:xVal>
            <c:numRef>
              <c:f>figures!$J$26:$J$34</c:f>
              <c:numCache>
                <c:formatCode>General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figures!$H$26:$H$34</c:f>
              <c:numCache>
                <c:formatCode>General</c:formatCode>
                <c:ptCount val="9"/>
                <c:pt idx="0">
                  <c:v>-0.12503273556097391</c:v>
                </c:pt>
                <c:pt idx="1">
                  <c:v>-0.38158893687695328</c:v>
                </c:pt>
                <c:pt idx="2">
                  <c:v>-0.2341964277156782</c:v>
                </c:pt>
                <c:pt idx="3">
                  <c:v>-0.37873524731217689</c:v>
                </c:pt>
                <c:pt idx="4">
                  <c:v>-0.27172360204630774</c:v>
                </c:pt>
                <c:pt idx="5">
                  <c:v>-0.36335736448789796</c:v>
                </c:pt>
                <c:pt idx="6">
                  <c:v>-0.25609384749220299</c:v>
                </c:pt>
                <c:pt idx="7">
                  <c:v>-0.18098038607802713</c:v>
                </c:pt>
                <c:pt idx="8">
                  <c:v>0.58688142372637053</c:v>
                </c:pt>
              </c:numCache>
            </c:numRef>
          </c:yVal>
        </c:ser>
        <c:ser>
          <c:idx val="5"/>
          <c:order val="4"/>
          <c:tx>
            <c:v>32-way parallel</c:v>
          </c:tx>
          <c:xVal>
            <c:numRef>
              <c:f>figures!$J$37:$J$41</c:f>
              <c:numCache>
                <c:formatCode>General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</c:numCache>
            </c:numRef>
          </c:xVal>
          <c:yVal>
            <c:numRef>
              <c:f>figures!$H$37:$H$41</c:f>
              <c:numCache>
                <c:formatCode>General</c:formatCode>
                <c:ptCount val="5"/>
                <c:pt idx="0">
                  <c:v>-0.3208809963368881</c:v>
                </c:pt>
                <c:pt idx="1">
                  <c:v>-0.31373349347320778</c:v>
                </c:pt>
                <c:pt idx="2">
                  <c:v>-0.28813938487290736</c:v>
                </c:pt>
                <c:pt idx="3">
                  <c:v>-0.31086866672310498</c:v>
                </c:pt>
                <c:pt idx="4">
                  <c:v>-0.27220549948857276</c:v>
                </c:pt>
              </c:numCache>
            </c:numRef>
          </c:yVal>
        </c:ser>
        <c:ser>
          <c:idx val="6"/>
          <c:order val="5"/>
          <c:tx>
            <c:v>48-way parallel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xVal>
            <c:numRef>
              <c:f>figures!$J$44:$J$49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35</c:v>
                </c:pt>
              </c:numCache>
            </c:numRef>
          </c:xVal>
          <c:yVal>
            <c:numRef>
              <c:f>figures!$H$44:$H$49</c:f>
              <c:numCache>
                <c:formatCode>General</c:formatCode>
                <c:ptCount val="6"/>
                <c:pt idx="0">
                  <c:v>-0.27009500286809279</c:v>
                </c:pt>
                <c:pt idx="1">
                  <c:v>0.19278612379527646</c:v>
                </c:pt>
                <c:pt idx="2">
                  <c:v>-0.24850599745461771</c:v>
                </c:pt>
                <c:pt idx="3">
                  <c:v>8.2495862508877957E-2</c:v>
                </c:pt>
                <c:pt idx="4">
                  <c:v>-0.15295023236291652</c:v>
                </c:pt>
                <c:pt idx="5">
                  <c:v>5.9384061177844366E-2</c:v>
                </c:pt>
              </c:numCache>
            </c:numRef>
          </c:yVal>
        </c:ser>
        <c:ser>
          <c:idx val="7"/>
          <c:order val="6"/>
          <c:tx>
            <c:v>64-way parallel</c:v>
          </c:tx>
          <c:spPr>
            <a:ln>
              <a:solidFill>
                <a:schemeClr val="accent2"/>
              </a:solidFill>
            </a:ln>
          </c:spPr>
          <c:marker>
            <c:spPr>
              <a:ln>
                <a:solidFill>
                  <a:schemeClr val="accent2"/>
                </a:solidFill>
              </a:ln>
            </c:spPr>
          </c:marker>
          <c:xVal>
            <c:numRef>
              <c:f>figures!$J$52:$J$59</c:f>
              <c:numCache>
                <c:formatCode>General</c:formatCode>
                <c:ptCount val="8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</c:numCache>
            </c:numRef>
          </c:xVal>
          <c:yVal>
            <c:numRef>
              <c:f>figures!$H$52:$H$59</c:f>
              <c:numCache>
                <c:formatCode>General</c:formatCode>
                <c:ptCount val="8"/>
                <c:pt idx="0">
                  <c:v>-0.19799929032570146</c:v>
                </c:pt>
                <c:pt idx="1">
                  <c:v>-0.20102346449671471</c:v>
                </c:pt>
                <c:pt idx="2">
                  <c:v>0.27903719889508416</c:v>
                </c:pt>
                <c:pt idx="3">
                  <c:v>-0.15347796360635571</c:v>
                </c:pt>
                <c:pt idx="4">
                  <c:v>0.16347262364725368</c:v>
                </c:pt>
                <c:pt idx="5">
                  <c:v>0.12757147837514668</c:v>
                </c:pt>
                <c:pt idx="6">
                  <c:v>-0.10866192982898651</c:v>
                </c:pt>
                <c:pt idx="7">
                  <c:v>-0.11864770153928228</c:v>
                </c:pt>
              </c:numCache>
            </c:numRef>
          </c:yVal>
        </c:ser>
        <c:ser>
          <c:idx val="8"/>
          <c:order val="7"/>
          <c:tx>
            <c:v>128-way parallel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figures!$J$62:$J$66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</c:numCache>
            </c:numRef>
          </c:xVal>
          <c:yVal>
            <c:numRef>
              <c:f>figures!$H$62:$H$66</c:f>
              <c:numCache>
                <c:formatCode>General</c:formatCode>
                <c:ptCount val="5"/>
                <c:pt idx="0">
                  <c:v>0.26035928238617201</c:v>
                </c:pt>
                <c:pt idx="1">
                  <c:v>0.24113821391566681</c:v>
                </c:pt>
                <c:pt idx="2">
                  <c:v>0.34383334315868691</c:v>
                </c:pt>
                <c:pt idx="3">
                  <c:v>0.28424083456498295</c:v>
                </c:pt>
                <c:pt idx="4">
                  <c:v>0.17811545223959971</c:v>
                </c:pt>
              </c:numCache>
            </c:numRef>
          </c:yVal>
        </c:ser>
        <c:axId val="177961216"/>
        <c:axId val="178262400"/>
      </c:scatterChart>
      <c:valAx>
        <c:axId val="177961216"/>
        <c:scaling>
          <c:orientation val="minMax"/>
          <c:max val="50"/>
        </c:scaling>
        <c:axPos val="b"/>
        <c:numFmt formatCode="General" sourceLinked="1"/>
        <c:majorTickMark val="none"/>
        <c:tickLblPos val="none"/>
        <c:txPr>
          <a:bodyPr rot="-5400000" vert="horz"/>
          <a:lstStyle/>
          <a:p>
            <a:pPr>
              <a:defRPr/>
            </a:pPr>
            <a:endParaRPr lang="en-US"/>
          </a:p>
        </c:txPr>
        <c:crossAx val="178262400"/>
        <c:crosses val="autoZero"/>
        <c:crossBetween val="midCat"/>
        <c:majorUnit val="1"/>
      </c:valAx>
      <c:valAx>
        <c:axId val="178262400"/>
        <c:scaling>
          <c:orientation val="minMax"/>
          <c:min val="-0.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77961216"/>
        <c:crosses val="autoZero"/>
        <c:crossBetween val="midCat"/>
        <c:majorUnit val="0.1"/>
        <c:minorUnit val="4.0000000000000042E-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8510.4749999999476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98506368"/>
        <c:axId val="199012352"/>
      </c:barChart>
      <c:catAx>
        <c:axId val="198506368"/>
        <c:scaling>
          <c:orientation val="minMax"/>
        </c:scaling>
        <c:axPos val="b"/>
        <c:numFmt formatCode="0" sourceLinked="1"/>
        <c:tickLblPos val="nextTo"/>
        <c:crossAx val="199012352"/>
        <c:crosses val="autoZero"/>
        <c:auto val="1"/>
        <c:lblAlgn val="ctr"/>
        <c:lblOffset val="100"/>
      </c:catAx>
      <c:valAx>
        <c:axId val="199012352"/>
        <c:scaling>
          <c:orientation val="minMax"/>
        </c:scaling>
        <c:axPos val="l"/>
        <c:majorGridlines/>
        <c:numFmt formatCode="0" sourceLinked="1"/>
        <c:tickLblPos val="nextTo"/>
        <c:crossAx val="1985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86"/>
          <c:y val="6.9060586176728236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cked"/>
        <c:ser>
          <c:idx val="1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1.1336122749999999</c:v>
                </c:pt>
                <c:pt idx="1">
                  <c:v>0.17594827100000068</c:v>
                </c:pt>
                <c:pt idx="2">
                  <c:v>0.20747389399999999</c:v>
                </c:pt>
                <c:pt idx="3">
                  <c:v>1.3594755599999999</c:v>
                </c:pt>
                <c:pt idx="4">
                  <c:v>-7.4289770000000024E-3</c:v>
                </c:pt>
                <c:pt idx="5">
                  <c:v>0</c:v>
                </c:pt>
                <c:pt idx="6">
                  <c:v>0.19797855400000003</c:v>
                </c:pt>
                <c:pt idx="7">
                  <c:v>0.41362681800000095</c:v>
                </c:pt>
                <c:pt idx="8">
                  <c:v>0.36982963400000107</c:v>
                </c:pt>
                <c:pt idx="9">
                  <c:v>1.4587532619999999</c:v>
                </c:pt>
                <c:pt idx="10">
                  <c:v>-4.6891192000000012E-2</c:v>
                </c:pt>
                <c:pt idx="11">
                  <c:v>4.9918446000000033E-2</c:v>
                </c:pt>
                <c:pt idx="12">
                  <c:v>1.9273361999999999E-2</c:v>
                </c:pt>
                <c:pt idx="13">
                  <c:v>-1.7272780000000005E-2</c:v>
                </c:pt>
                <c:pt idx="14">
                  <c:v>4.4001844999999998E-2</c:v>
                </c:pt>
                <c:pt idx="15">
                  <c:v>9.601491500000002E-2</c:v>
                </c:pt>
                <c:pt idx="16">
                  <c:v>0.16661681100000003</c:v>
                </c:pt>
                <c:pt idx="17">
                  <c:v>0.16665074899999988</c:v>
                </c:pt>
                <c:pt idx="18">
                  <c:v>0.26765438200000002</c:v>
                </c:pt>
                <c:pt idx="19">
                  <c:v>0.28342994100000107</c:v>
                </c:pt>
                <c:pt idx="20">
                  <c:v>0.89822504600000064</c:v>
                </c:pt>
                <c:pt idx="21">
                  <c:v>0.90352075600000004</c:v>
                </c:pt>
                <c:pt idx="22">
                  <c:v>1.6174134689999999</c:v>
                </c:pt>
                <c:pt idx="23">
                  <c:v>-2.4660521999999987E-2</c:v>
                </c:pt>
                <c:pt idx="24">
                  <c:v>5.6565004999999995E-2</c:v>
                </c:pt>
                <c:pt idx="25">
                  <c:v>1.355926299999996E-2</c:v>
                </c:pt>
                <c:pt idx="26">
                  <c:v>2.0460396000000002E-2</c:v>
                </c:pt>
                <c:pt idx="27">
                  <c:v>6.7938800000000008E-2</c:v>
                </c:pt>
                <c:pt idx="28">
                  <c:v>0.11258735699999985</c:v>
                </c:pt>
                <c:pt idx="29">
                  <c:v>0.56072074500000002</c:v>
                </c:pt>
                <c:pt idx="30">
                  <c:v>0.30271012500000083</c:v>
                </c:pt>
                <c:pt idx="31">
                  <c:v>1.0436449409999966</c:v>
                </c:pt>
                <c:pt idx="32">
                  <c:v>1.6656527459999999</c:v>
                </c:pt>
                <c:pt idx="33">
                  <c:v>1.8899100000000005E-2</c:v>
                </c:pt>
                <c:pt idx="34">
                  <c:v>2.0058193659999999</c:v>
                </c:pt>
                <c:pt idx="35">
                  <c:v>8.0213967000000011E-2</c:v>
                </c:pt>
                <c:pt idx="36">
                  <c:v>9.009814100000002E-2</c:v>
                </c:pt>
                <c:pt idx="37">
                  <c:v>0.22820784000000024</c:v>
                </c:pt>
                <c:pt idx="38">
                  <c:v>0.36969194100000002</c:v>
                </c:pt>
                <c:pt idx="39">
                  <c:v>0.10823334600000027</c:v>
                </c:pt>
                <c:pt idx="40">
                  <c:v>0.18106932800000045</c:v>
                </c:pt>
                <c:pt idx="41">
                  <c:v>0.18035793700000041</c:v>
                </c:pt>
                <c:pt idx="42">
                  <c:v>9.5822602000000048E-2</c:v>
                </c:pt>
                <c:pt idx="43">
                  <c:v>9.799356300000002E-2</c:v>
                </c:pt>
                <c:pt idx="44">
                  <c:v>0.10315050100000002</c:v>
                </c:pt>
                <c:pt idx="45">
                  <c:v>9.8778528000000268E-2</c:v>
                </c:pt>
                <c:pt idx="46">
                  <c:v>0.16423220900000021</c:v>
                </c:pt>
                <c:pt idx="47">
                  <c:v>0.26967249400000032</c:v>
                </c:pt>
                <c:pt idx="48">
                  <c:v>0.48301003200000031</c:v>
                </c:pt>
                <c:pt idx="49">
                  <c:v>0.15806871900000041</c:v>
                </c:pt>
                <c:pt idx="50">
                  <c:v>0.20626715000000057</c:v>
                </c:pt>
                <c:pt idx="51">
                  <c:v>0.13289732200000001</c:v>
                </c:pt>
                <c:pt idx="52">
                  <c:v>0.13624788900000057</c:v>
                </c:pt>
                <c:pt idx="53">
                  <c:v>0.10633733899999998</c:v>
                </c:pt>
                <c:pt idx="54">
                  <c:v>9.5415180000000016E-2</c:v>
                </c:pt>
                <c:pt idx="55">
                  <c:v>0.12743347899999999</c:v>
                </c:pt>
                <c:pt idx="56">
                  <c:v>0.17116356599999988</c:v>
                </c:pt>
                <c:pt idx="57">
                  <c:v>0.16816843500000053</c:v>
                </c:pt>
                <c:pt idx="58">
                  <c:v>0.38001790700000143</c:v>
                </c:pt>
                <c:pt idx="59">
                  <c:v>0.16355294200000003</c:v>
                </c:pt>
                <c:pt idx="60">
                  <c:v>0.21251095000000048</c:v>
                </c:pt>
                <c:pt idx="61">
                  <c:v>0.37427151100000083</c:v>
                </c:pt>
                <c:pt idx="62">
                  <c:v>0.26800947300000083</c:v>
                </c:pt>
                <c:pt idx="63">
                  <c:v>0.22024627000000024</c:v>
                </c:pt>
                <c:pt idx="64">
                  <c:v>0.18862658500000001</c:v>
                </c:pt>
                <c:pt idx="65">
                  <c:v>0.16737362499999967</c:v>
                </c:pt>
                <c:pt idx="66">
                  <c:v>0.77236590099999991</c:v>
                </c:pt>
                <c:pt idx="67">
                  <c:v>0.30841248000000154</c:v>
                </c:pt>
                <c:pt idx="68">
                  <c:v>1.2577221939999959</c:v>
                </c:pt>
                <c:pt idx="69">
                  <c:v>0.40262594699999998</c:v>
                </c:pt>
                <c:pt idx="70">
                  <c:v>1.846248332</c:v>
                </c:pt>
                <c:pt idx="71">
                  <c:v>1.8628326040000001</c:v>
                </c:pt>
                <c:pt idx="72">
                  <c:v>0.55149373099999999</c:v>
                </c:pt>
                <c:pt idx="73">
                  <c:v>2.451314182</c:v>
                </c:pt>
                <c:pt idx="74">
                  <c:v>0.63743267800000003</c:v>
                </c:pt>
                <c:pt idx="75">
                  <c:v>3.2060343370000002</c:v>
                </c:pt>
                <c:pt idx="76">
                  <c:v>0.8021189399999995</c:v>
                </c:pt>
                <c:pt idx="77">
                  <c:v>4.0361723119999997</c:v>
                </c:pt>
                <c:pt idx="78">
                  <c:v>0.93420556300000002</c:v>
                </c:pt>
                <c:pt idx="79">
                  <c:v>4.7685222479999814</c:v>
                </c:pt>
                <c:pt idx="80">
                  <c:v>1.0130422569999966</c:v>
                </c:pt>
              </c:numCache>
            </c:numRef>
          </c:val>
        </c:ser>
        <c:marker val="1"/>
        <c:axId val="174097152"/>
        <c:axId val="174098688"/>
      </c:lineChart>
      <c:catAx>
        <c:axId val="174097152"/>
        <c:scaling>
          <c:orientation val="minMax"/>
        </c:scaling>
        <c:axPos val="b"/>
        <c:numFmt formatCode="General" sourceLinked="1"/>
        <c:tickLblPos val="nextTo"/>
        <c:crossAx val="174098688"/>
        <c:crosses val="autoZero"/>
        <c:auto val="1"/>
        <c:lblAlgn val="ctr"/>
        <c:lblOffset val="100"/>
      </c:catAx>
      <c:valAx>
        <c:axId val="174098688"/>
        <c:scaling>
          <c:orientation val="minMax"/>
        </c:scaling>
        <c:axPos val="l"/>
        <c:majorGridlines/>
        <c:numFmt formatCode="General" sourceLinked="1"/>
        <c:tickLblPos val="nextTo"/>
        <c:crossAx val="1740971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7607284648985659E-2"/>
          <c:y val="0.18135741342581491"/>
          <c:w val="0.83105091105489315"/>
          <c:h val="0.69867632196944918"/>
        </c:manualLayout>
      </c:layout>
      <c:scatterChart>
        <c:scatterStyle val="lineMarker"/>
        <c:ser>
          <c:idx val="1"/>
          <c:order val="0"/>
          <c:tx>
            <c:v>Hadoop-swg-Adjusted Total</c:v>
          </c:tx>
          <c:xVal>
            <c:numRef>
              <c:f>Inhomogeneous_idp!$A$28:$A$33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300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1619.9356016916613</c:v>
                </c:pt>
                <c:pt idx="5">
                  <c:v>1564.9378321640511</c:v>
                </c:pt>
              </c:numCache>
            </c:numRef>
          </c:yVal>
        </c:ser>
        <c:ser>
          <c:idx val="3"/>
          <c:order val="1"/>
          <c:tx>
            <c:strRef>
              <c:f>Inhomogeneous_idp!$G$14</c:f>
              <c:strCache>
                <c:ptCount val="1"/>
                <c:pt idx="0">
                  <c:v>Dryaf-swg Total time (adjusted : mean &amp; performance)</c:v>
                </c:pt>
              </c:strCache>
            </c:strRef>
          </c:tx>
          <c:xVal>
            <c:numRef>
              <c:f>Inhomogeneous_idp!$A$15:$A$21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1743.9106906609006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axId val="175538176"/>
        <c:axId val="175539712"/>
      </c:scatterChart>
      <c:valAx>
        <c:axId val="175538176"/>
        <c:scaling>
          <c:orientation val="minMax"/>
        </c:scaling>
        <c:axPos val="b"/>
        <c:numFmt formatCode="General" sourceLinked="1"/>
        <c:tickLblPos val="nextTo"/>
        <c:crossAx val="175539712"/>
        <c:crosses val="autoZero"/>
        <c:crossBetween val="midCat"/>
      </c:valAx>
      <c:valAx>
        <c:axId val="175539712"/>
        <c:scaling>
          <c:orientation val="minMax"/>
          <c:min val="1200"/>
        </c:scaling>
        <c:axPos val="l"/>
        <c:majorGridlines/>
        <c:numFmt formatCode="General" sourceLinked="1"/>
        <c:tickLblPos val="nextTo"/>
        <c:crossAx val="175538176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strRef>
              <c:f>'large data set'!$H$17</c:f>
              <c:strCache>
                <c:ptCount val="1"/>
                <c:pt idx="0">
                  <c:v>Dryad-SWG Adjusted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set'!$H$18:$H$19</c:f>
              <c:numCache>
                <c:formatCode>General</c:formatCode>
                <c:ptCount val="2"/>
                <c:pt idx="0">
                  <c:v>1.0061999438875041E-2</c:v>
                </c:pt>
                <c:pt idx="1">
                  <c:v>9.196371675136818E-3</c:v>
                </c:pt>
              </c:numCache>
            </c:numRef>
          </c:yVal>
        </c:ser>
        <c:ser>
          <c:idx val="2"/>
          <c:order val="1"/>
          <c:tx>
            <c:strRef>
              <c:f>'large data set'!$I$17</c:f>
              <c:strCache>
                <c:ptCount val="1"/>
                <c:pt idx="0">
                  <c:v>Hadoop -SWG</c:v>
                </c:pt>
              </c:strCache>
            </c:strRef>
          </c:tx>
          <c:xVal>
            <c:numRef>
              <c:f>'large data set'!$F$18:$F$19</c:f>
              <c:numCache>
                <c:formatCode>General</c:formatCode>
                <c:ptCount val="2"/>
                <c:pt idx="0">
                  <c:v>50000</c:v>
                </c:pt>
                <c:pt idx="1">
                  <c:v>35339</c:v>
                </c:pt>
              </c:numCache>
            </c:numRef>
          </c:xVal>
          <c:yVal>
            <c:numRef>
              <c:f>'large data set'!$I$18:$I$19</c:f>
              <c:numCache>
                <c:formatCode>General</c:formatCode>
                <c:ptCount val="2"/>
                <c:pt idx="0">
                  <c:v>7.1194376000000004E-3</c:v>
                </c:pt>
                <c:pt idx="1">
                  <c:v>7.1741704424516505E-3</c:v>
                </c:pt>
              </c:numCache>
            </c:numRef>
          </c:yVal>
        </c:ser>
        <c:axId val="176371200"/>
        <c:axId val="176373120"/>
      </c:scatterChart>
      <c:valAx>
        <c:axId val="176371200"/>
        <c:scaling>
          <c:orientation val="minMax"/>
          <c:min val="3000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Sequences</a:t>
                </a:r>
              </a:p>
            </c:rich>
          </c:tx>
          <c:layout/>
        </c:title>
        <c:numFmt formatCode="General" sourceLinked="1"/>
        <c:tickLblPos val="nextTo"/>
        <c:crossAx val="176373120"/>
        <c:crosses val="autoZero"/>
        <c:crossBetween val="midCat"/>
      </c:valAx>
      <c:valAx>
        <c:axId val="176373120"/>
        <c:scaling>
          <c:orientation val="minMax"/>
        </c:scaling>
        <c:axPos val="l"/>
        <c:majorGridlines/>
        <c:numFmt formatCode="General" sourceLinked="1"/>
        <c:tickLblPos val="nextTo"/>
        <c:crossAx val="176371200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0CA8-9DB6-4504-9C99-1F157F12307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DB8B3A5-7AE3-42D0-A578-12CF69CEA231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400" b="1" dirty="0" err="1" smtClean="0"/>
            <a:t>Multicore</a:t>
          </a:r>
          <a:endParaRPr lang="en-US" sz="2400" b="1" dirty="0"/>
        </a:p>
      </dgm:t>
    </dgm:pt>
    <dgm:pt modelId="{F425B68A-25DC-437B-B69C-648378C1B8C4}" type="parTrans" cxnId="{877E67E5-A29B-4269-AC3D-DB1C5BA76205}">
      <dgm:prSet/>
      <dgm:spPr/>
      <dgm:t>
        <a:bodyPr/>
        <a:lstStyle/>
        <a:p>
          <a:endParaRPr lang="en-US"/>
        </a:p>
      </dgm:t>
    </dgm:pt>
    <dgm:pt modelId="{8005FE26-C7DE-4DAB-8ADC-40DF38AFE329}" type="sibTrans" cxnId="{877E67E5-A29B-4269-AC3D-DB1C5BA76205}">
      <dgm:prSet/>
      <dgm:spPr/>
      <dgm:t>
        <a:bodyPr/>
        <a:lstStyle/>
        <a:p>
          <a:endParaRPr lang="en-US"/>
        </a:p>
      </dgm:t>
    </dgm:pt>
    <dgm:pt modelId="{272D37A6-A057-4A36-97F6-62C968EA961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smtClean="0"/>
            <a:t>Clouds</a:t>
          </a:r>
          <a:endParaRPr lang="en-US" sz="2000" b="1" dirty="0"/>
        </a:p>
      </dgm:t>
    </dgm:pt>
    <dgm:pt modelId="{42DF3D39-EFCC-4437-BC19-0CDB9FE8F687}" type="parTrans" cxnId="{EF92C021-7675-4B66-9656-3FC72952E336}">
      <dgm:prSet/>
      <dgm:spPr/>
      <dgm:t>
        <a:bodyPr/>
        <a:lstStyle/>
        <a:p>
          <a:endParaRPr lang="en-US"/>
        </a:p>
      </dgm:t>
    </dgm:pt>
    <dgm:pt modelId="{1D535D58-3957-4DD6-AA7F-59F8BF23F375}" type="sibTrans" cxnId="{EF92C021-7675-4B66-9656-3FC72952E336}">
      <dgm:prSet/>
      <dgm:spPr/>
      <dgm:t>
        <a:bodyPr/>
        <a:lstStyle/>
        <a:p>
          <a:endParaRPr lang="en-US"/>
        </a:p>
      </dgm:t>
    </dgm:pt>
    <dgm:pt modelId="{BD7CECFC-1C87-4114-8DE5-D63114DB4CB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b="1" dirty="0" smtClean="0"/>
            <a:t>Data Intensive Applications</a:t>
          </a:r>
          <a:endParaRPr lang="en-US" sz="1200" b="1" dirty="0"/>
        </a:p>
      </dgm:t>
    </dgm:pt>
    <dgm:pt modelId="{C49187C9-AA5C-43D1-93B5-F35BB4521E6D}" type="parTrans" cxnId="{9ADF0C35-4779-4A1E-B787-784B2AAEAE9D}">
      <dgm:prSet/>
      <dgm:spPr/>
      <dgm:t>
        <a:bodyPr/>
        <a:lstStyle/>
        <a:p>
          <a:endParaRPr lang="en-US"/>
        </a:p>
      </dgm:t>
    </dgm:pt>
    <dgm:pt modelId="{558AFFCA-4CAF-4C06-838E-9D16224DEEC3}" type="sibTrans" cxnId="{9ADF0C35-4779-4A1E-B787-784B2AAEAE9D}">
      <dgm:prSet/>
      <dgm:spPr/>
      <dgm:t>
        <a:bodyPr/>
        <a:lstStyle/>
        <a:p>
          <a:endParaRPr lang="en-US"/>
        </a:p>
      </dgm:t>
    </dgm:pt>
    <dgm:pt modelId="{A292D8FE-111E-41CF-907B-9FB7C36C5217}" type="pres">
      <dgm:prSet presAssocID="{A9570CA8-9DB6-4504-9C99-1F157F1230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0A448B-04B6-4AB9-A87F-06D866A82CF3}" type="pres">
      <dgm:prSet presAssocID="{FDB8B3A5-7AE3-42D0-A578-12CF69CEA2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AF23-88F0-4453-9155-112BFEC1CBF1}" type="pres">
      <dgm:prSet presAssocID="{FDB8B3A5-7AE3-42D0-A578-12CF69CEA231}" presName="gear1srcNode" presStyleLbl="node1" presStyleIdx="0" presStyleCnt="3"/>
      <dgm:spPr/>
      <dgm:t>
        <a:bodyPr/>
        <a:lstStyle/>
        <a:p>
          <a:endParaRPr lang="en-US"/>
        </a:p>
      </dgm:t>
    </dgm:pt>
    <dgm:pt modelId="{BB02C7FF-71A7-492D-A278-EFB528CBFB12}" type="pres">
      <dgm:prSet presAssocID="{FDB8B3A5-7AE3-42D0-A578-12CF69CEA231}" presName="gear1dstNode" presStyleLbl="node1" presStyleIdx="0" presStyleCnt="3"/>
      <dgm:spPr/>
      <dgm:t>
        <a:bodyPr/>
        <a:lstStyle/>
        <a:p>
          <a:endParaRPr lang="en-US"/>
        </a:p>
      </dgm:t>
    </dgm:pt>
    <dgm:pt modelId="{BFB9B2A6-91D8-417B-B20C-473001B14CB5}" type="pres">
      <dgm:prSet presAssocID="{272D37A6-A057-4A36-97F6-62C968EA96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C750-EDAA-4E92-BC1F-21B732719FED}" type="pres">
      <dgm:prSet presAssocID="{272D37A6-A057-4A36-97F6-62C968EA9611}" presName="gear2srcNode" presStyleLbl="node1" presStyleIdx="1" presStyleCnt="3"/>
      <dgm:spPr/>
      <dgm:t>
        <a:bodyPr/>
        <a:lstStyle/>
        <a:p>
          <a:endParaRPr lang="en-US"/>
        </a:p>
      </dgm:t>
    </dgm:pt>
    <dgm:pt modelId="{9157C930-4617-4F00-9842-2F1EB0AB46E1}" type="pres">
      <dgm:prSet presAssocID="{272D37A6-A057-4A36-97F6-62C968EA9611}" presName="gear2dstNode" presStyleLbl="node1" presStyleIdx="1" presStyleCnt="3"/>
      <dgm:spPr/>
      <dgm:t>
        <a:bodyPr/>
        <a:lstStyle/>
        <a:p>
          <a:endParaRPr lang="en-US"/>
        </a:p>
      </dgm:t>
    </dgm:pt>
    <dgm:pt modelId="{7F9CA8C2-A4B7-4111-B2CA-F08845199D8E}" type="pres">
      <dgm:prSet presAssocID="{BD7CECFC-1C87-4114-8DE5-D63114DB4CB6}" presName="gear3" presStyleLbl="node1" presStyleIdx="2" presStyleCnt="3"/>
      <dgm:spPr/>
      <dgm:t>
        <a:bodyPr/>
        <a:lstStyle/>
        <a:p>
          <a:endParaRPr lang="en-US"/>
        </a:p>
      </dgm:t>
    </dgm:pt>
    <dgm:pt modelId="{5E26902E-A458-40B1-B536-72B4E705E105}" type="pres">
      <dgm:prSet presAssocID="{BD7CECFC-1C87-4114-8DE5-D63114DB4C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B9C0B-626F-4D63-A91B-AFAA05D009B7}" type="pres">
      <dgm:prSet presAssocID="{BD7CECFC-1C87-4114-8DE5-D63114DB4CB6}" presName="gear3srcNode" presStyleLbl="node1" presStyleIdx="2" presStyleCnt="3"/>
      <dgm:spPr/>
      <dgm:t>
        <a:bodyPr/>
        <a:lstStyle/>
        <a:p>
          <a:endParaRPr lang="en-US"/>
        </a:p>
      </dgm:t>
    </dgm:pt>
    <dgm:pt modelId="{6B77F5EF-82AE-4D37-9286-C4B921731A8E}" type="pres">
      <dgm:prSet presAssocID="{BD7CECFC-1C87-4114-8DE5-D63114DB4CB6}" presName="gear3dstNode" presStyleLbl="node1" presStyleIdx="2" presStyleCnt="3"/>
      <dgm:spPr/>
      <dgm:t>
        <a:bodyPr/>
        <a:lstStyle/>
        <a:p>
          <a:endParaRPr lang="en-US"/>
        </a:p>
      </dgm:t>
    </dgm:pt>
    <dgm:pt modelId="{D060117E-BFAA-4207-BBC0-68339EC51B23}" type="pres">
      <dgm:prSet presAssocID="{8005FE26-C7DE-4DAB-8ADC-40DF38AFE32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0316A42-6256-4E99-90ED-F6A8EB219B35}" type="pres">
      <dgm:prSet presAssocID="{1D535D58-3957-4DD6-AA7F-59F8BF23F37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C8166D9-87DB-40F4-8941-16AE68DF2AB7}" type="pres">
      <dgm:prSet presAssocID="{558AFFCA-4CAF-4C06-838E-9D16224DEE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92C021-7675-4B66-9656-3FC72952E336}" srcId="{A9570CA8-9DB6-4504-9C99-1F157F12307C}" destId="{272D37A6-A057-4A36-97F6-62C968EA9611}" srcOrd="1" destOrd="0" parTransId="{42DF3D39-EFCC-4437-BC19-0CDB9FE8F687}" sibTransId="{1D535D58-3957-4DD6-AA7F-59F8BF23F375}"/>
    <dgm:cxn modelId="{53610736-FF1E-407F-B505-4451DA231487}" type="presOf" srcId="{1D535D58-3957-4DD6-AA7F-59F8BF23F375}" destId="{A0316A42-6256-4E99-90ED-F6A8EB219B35}" srcOrd="0" destOrd="0" presId="urn:microsoft.com/office/officeart/2005/8/layout/gear1"/>
    <dgm:cxn modelId="{170D976C-C732-4C79-9D24-F5BC484BD93E}" type="presOf" srcId="{BD7CECFC-1C87-4114-8DE5-D63114DB4CB6}" destId="{E42B9C0B-626F-4D63-A91B-AFAA05D009B7}" srcOrd="2" destOrd="0" presId="urn:microsoft.com/office/officeart/2005/8/layout/gear1"/>
    <dgm:cxn modelId="{9ADF0C35-4779-4A1E-B787-784B2AAEAE9D}" srcId="{A9570CA8-9DB6-4504-9C99-1F157F12307C}" destId="{BD7CECFC-1C87-4114-8DE5-D63114DB4CB6}" srcOrd="2" destOrd="0" parTransId="{C49187C9-AA5C-43D1-93B5-F35BB4521E6D}" sibTransId="{558AFFCA-4CAF-4C06-838E-9D16224DEEC3}"/>
    <dgm:cxn modelId="{3F58D1F8-ACEE-49F2-AF3B-701498EF6DB5}" type="presOf" srcId="{272D37A6-A057-4A36-97F6-62C968EA9611}" destId="{BFB9B2A6-91D8-417B-B20C-473001B14CB5}" srcOrd="0" destOrd="0" presId="urn:microsoft.com/office/officeart/2005/8/layout/gear1"/>
    <dgm:cxn modelId="{415DA003-F592-4E73-8252-EB233D8CE261}" type="presOf" srcId="{272D37A6-A057-4A36-97F6-62C968EA9611}" destId="{8CF6C750-EDAA-4E92-BC1F-21B732719FED}" srcOrd="1" destOrd="0" presId="urn:microsoft.com/office/officeart/2005/8/layout/gear1"/>
    <dgm:cxn modelId="{A8FC5E32-AB60-4E19-A399-E24E5E497A8A}" type="presOf" srcId="{BD7CECFC-1C87-4114-8DE5-D63114DB4CB6}" destId="{6B77F5EF-82AE-4D37-9286-C4B921731A8E}" srcOrd="3" destOrd="0" presId="urn:microsoft.com/office/officeart/2005/8/layout/gear1"/>
    <dgm:cxn modelId="{0AB480D7-13B5-4FEE-8419-FA50C9D0200C}" type="presOf" srcId="{BD7CECFC-1C87-4114-8DE5-D63114DB4CB6}" destId="{7F9CA8C2-A4B7-4111-B2CA-F08845199D8E}" srcOrd="0" destOrd="0" presId="urn:microsoft.com/office/officeart/2005/8/layout/gear1"/>
    <dgm:cxn modelId="{8F177298-3B80-4A95-B61F-CEC81122DE0E}" type="presOf" srcId="{FDB8B3A5-7AE3-42D0-A578-12CF69CEA231}" destId="{E80A448B-04B6-4AB9-A87F-06D866A82CF3}" srcOrd="0" destOrd="0" presId="urn:microsoft.com/office/officeart/2005/8/layout/gear1"/>
    <dgm:cxn modelId="{0D940890-25BE-45A9-A456-8379B9B6AFFF}" type="presOf" srcId="{272D37A6-A057-4A36-97F6-62C968EA9611}" destId="{9157C930-4617-4F00-9842-2F1EB0AB46E1}" srcOrd="2" destOrd="0" presId="urn:microsoft.com/office/officeart/2005/8/layout/gear1"/>
    <dgm:cxn modelId="{E047B6BE-B936-493C-A163-A30A9387F0CF}" type="presOf" srcId="{FDB8B3A5-7AE3-42D0-A578-12CF69CEA231}" destId="{5AD6AF23-88F0-4453-9155-112BFEC1CBF1}" srcOrd="1" destOrd="0" presId="urn:microsoft.com/office/officeart/2005/8/layout/gear1"/>
    <dgm:cxn modelId="{877E67E5-A29B-4269-AC3D-DB1C5BA76205}" srcId="{A9570CA8-9DB6-4504-9C99-1F157F12307C}" destId="{FDB8B3A5-7AE3-42D0-A578-12CF69CEA231}" srcOrd="0" destOrd="0" parTransId="{F425B68A-25DC-437B-B69C-648378C1B8C4}" sibTransId="{8005FE26-C7DE-4DAB-8ADC-40DF38AFE329}"/>
    <dgm:cxn modelId="{B43A34B2-4E52-44BA-81BC-F7CEE268C03E}" type="presOf" srcId="{558AFFCA-4CAF-4C06-838E-9D16224DEEC3}" destId="{1C8166D9-87DB-40F4-8941-16AE68DF2AB7}" srcOrd="0" destOrd="0" presId="urn:microsoft.com/office/officeart/2005/8/layout/gear1"/>
    <dgm:cxn modelId="{72A5D174-262D-450C-8124-73CFAFF594E3}" type="presOf" srcId="{BD7CECFC-1C87-4114-8DE5-D63114DB4CB6}" destId="{5E26902E-A458-40B1-B536-72B4E705E105}" srcOrd="1" destOrd="0" presId="urn:microsoft.com/office/officeart/2005/8/layout/gear1"/>
    <dgm:cxn modelId="{69F43E45-7F3F-4287-AC36-D3A32221731B}" type="presOf" srcId="{A9570CA8-9DB6-4504-9C99-1F157F12307C}" destId="{A292D8FE-111E-41CF-907B-9FB7C36C5217}" srcOrd="0" destOrd="0" presId="urn:microsoft.com/office/officeart/2005/8/layout/gear1"/>
    <dgm:cxn modelId="{95C20CC0-29F5-476D-8298-C5483C8150DD}" type="presOf" srcId="{8005FE26-C7DE-4DAB-8ADC-40DF38AFE329}" destId="{D060117E-BFAA-4207-BBC0-68339EC51B23}" srcOrd="0" destOrd="0" presId="urn:microsoft.com/office/officeart/2005/8/layout/gear1"/>
    <dgm:cxn modelId="{DC7E858A-8063-4395-AA84-ACC7044C085E}" type="presOf" srcId="{FDB8B3A5-7AE3-42D0-A578-12CF69CEA231}" destId="{BB02C7FF-71A7-492D-A278-EFB528CBFB12}" srcOrd="2" destOrd="0" presId="urn:microsoft.com/office/officeart/2005/8/layout/gear1"/>
    <dgm:cxn modelId="{9479D7FC-2A6C-4A97-8F78-C23AD8FF1C52}" type="presParOf" srcId="{A292D8FE-111E-41CF-907B-9FB7C36C5217}" destId="{E80A448B-04B6-4AB9-A87F-06D866A82CF3}" srcOrd="0" destOrd="0" presId="urn:microsoft.com/office/officeart/2005/8/layout/gear1"/>
    <dgm:cxn modelId="{750B268B-0265-41D3-9A12-2756777E1F83}" type="presParOf" srcId="{A292D8FE-111E-41CF-907B-9FB7C36C5217}" destId="{5AD6AF23-88F0-4453-9155-112BFEC1CBF1}" srcOrd="1" destOrd="0" presId="urn:microsoft.com/office/officeart/2005/8/layout/gear1"/>
    <dgm:cxn modelId="{465FA0F1-3440-4EF0-AEC8-C24923E5377F}" type="presParOf" srcId="{A292D8FE-111E-41CF-907B-9FB7C36C5217}" destId="{BB02C7FF-71A7-492D-A278-EFB528CBFB12}" srcOrd="2" destOrd="0" presId="urn:microsoft.com/office/officeart/2005/8/layout/gear1"/>
    <dgm:cxn modelId="{28A621CA-E87A-4F15-9D5E-A8027F3B15B6}" type="presParOf" srcId="{A292D8FE-111E-41CF-907B-9FB7C36C5217}" destId="{BFB9B2A6-91D8-417B-B20C-473001B14CB5}" srcOrd="3" destOrd="0" presId="urn:microsoft.com/office/officeart/2005/8/layout/gear1"/>
    <dgm:cxn modelId="{65BF00A1-E66A-4C82-8DD8-6148133A86E8}" type="presParOf" srcId="{A292D8FE-111E-41CF-907B-9FB7C36C5217}" destId="{8CF6C750-EDAA-4E92-BC1F-21B732719FED}" srcOrd="4" destOrd="0" presId="urn:microsoft.com/office/officeart/2005/8/layout/gear1"/>
    <dgm:cxn modelId="{C147B408-401E-459D-89A3-E6219544DD29}" type="presParOf" srcId="{A292D8FE-111E-41CF-907B-9FB7C36C5217}" destId="{9157C930-4617-4F00-9842-2F1EB0AB46E1}" srcOrd="5" destOrd="0" presId="urn:microsoft.com/office/officeart/2005/8/layout/gear1"/>
    <dgm:cxn modelId="{9E94D51F-4947-4CF7-A096-27169A6E14FF}" type="presParOf" srcId="{A292D8FE-111E-41CF-907B-9FB7C36C5217}" destId="{7F9CA8C2-A4B7-4111-B2CA-F08845199D8E}" srcOrd="6" destOrd="0" presId="urn:microsoft.com/office/officeart/2005/8/layout/gear1"/>
    <dgm:cxn modelId="{8C39796D-7A88-4417-A991-5F955239CB84}" type="presParOf" srcId="{A292D8FE-111E-41CF-907B-9FB7C36C5217}" destId="{5E26902E-A458-40B1-B536-72B4E705E105}" srcOrd="7" destOrd="0" presId="urn:microsoft.com/office/officeart/2005/8/layout/gear1"/>
    <dgm:cxn modelId="{09626528-05EF-4A8F-A8F2-C9251A24257C}" type="presParOf" srcId="{A292D8FE-111E-41CF-907B-9FB7C36C5217}" destId="{E42B9C0B-626F-4D63-A91B-AFAA05D009B7}" srcOrd="8" destOrd="0" presId="urn:microsoft.com/office/officeart/2005/8/layout/gear1"/>
    <dgm:cxn modelId="{78CE6F83-9F01-40CF-A9F5-5B5806755A1E}" type="presParOf" srcId="{A292D8FE-111E-41CF-907B-9FB7C36C5217}" destId="{6B77F5EF-82AE-4D37-9286-C4B921731A8E}" srcOrd="9" destOrd="0" presId="urn:microsoft.com/office/officeart/2005/8/layout/gear1"/>
    <dgm:cxn modelId="{F5A7F540-0C2D-4198-8E3A-D7073BD75E47}" type="presParOf" srcId="{A292D8FE-111E-41CF-907B-9FB7C36C5217}" destId="{D060117E-BFAA-4207-BBC0-68339EC51B23}" srcOrd="10" destOrd="0" presId="urn:microsoft.com/office/officeart/2005/8/layout/gear1"/>
    <dgm:cxn modelId="{42F0BFEF-1FC6-44C3-BCA5-0D401BF5D3CD}" type="presParOf" srcId="{A292D8FE-111E-41CF-907B-9FB7C36C5217}" destId="{A0316A42-6256-4E99-90ED-F6A8EB219B35}" srcOrd="11" destOrd="0" presId="urn:microsoft.com/office/officeart/2005/8/layout/gear1"/>
    <dgm:cxn modelId="{84C2EE27-2D9B-413F-9974-A7ABE0EC541F}" type="presParOf" srcId="{A292D8FE-111E-41CF-907B-9FB7C36C5217}" destId="{1C8166D9-87DB-40F4-8941-16AE68DF2AB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A448B-04B6-4AB9-A87F-06D866A82CF3}">
      <dsp:nvSpPr>
        <dsp:cNvPr id="0" name=""/>
        <dsp:cNvSpPr/>
      </dsp:nvSpPr>
      <dsp:spPr>
        <a:xfrm>
          <a:off x="4297679" y="2125980"/>
          <a:ext cx="2598419" cy="2598419"/>
        </a:xfrm>
        <a:prstGeom prst="gear9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Multicore</a:t>
          </a:r>
          <a:endParaRPr lang="en-US" sz="2400" b="1" kern="1200" dirty="0"/>
        </a:p>
      </dsp:txBody>
      <dsp:txXfrm>
        <a:off x="4297679" y="2125980"/>
        <a:ext cx="2598419" cy="2598419"/>
      </dsp:txXfrm>
    </dsp:sp>
    <dsp:sp modelId="{BFB9B2A6-91D8-417B-B20C-473001B14CB5}">
      <dsp:nvSpPr>
        <dsp:cNvPr id="0" name=""/>
        <dsp:cNvSpPr/>
      </dsp:nvSpPr>
      <dsp:spPr>
        <a:xfrm>
          <a:off x="2785872" y="1511808"/>
          <a:ext cx="1889759" cy="1889759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Clouds</a:t>
          </a:r>
          <a:endParaRPr lang="en-US" sz="2000" b="1" kern="1200" dirty="0"/>
        </a:p>
      </dsp:txBody>
      <dsp:txXfrm>
        <a:off x="2785872" y="1511808"/>
        <a:ext cx="1889759" cy="1889759"/>
      </dsp:txXfrm>
    </dsp:sp>
    <dsp:sp modelId="{7F9CA8C2-A4B7-4111-B2CA-F08845199D8E}">
      <dsp:nvSpPr>
        <dsp:cNvPr id="0" name=""/>
        <dsp:cNvSpPr/>
      </dsp:nvSpPr>
      <dsp:spPr>
        <a:xfrm rot="20700000">
          <a:off x="3844330" y="208066"/>
          <a:ext cx="1851579" cy="1851579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Data Intensive Applications</a:t>
          </a:r>
          <a:endParaRPr lang="en-US" sz="1200" b="1" kern="1200" dirty="0"/>
        </a:p>
      </dsp:txBody>
      <dsp:txXfrm>
        <a:off x="4250436" y="614172"/>
        <a:ext cx="1039367" cy="1039367"/>
      </dsp:txXfrm>
    </dsp:sp>
    <dsp:sp modelId="{D060117E-BFAA-4207-BBC0-68339EC51B23}">
      <dsp:nvSpPr>
        <dsp:cNvPr id="0" name=""/>
        <dsp:cNvSpPr/>
      </dsp:nvSpPr>
      <dsp:spPr>
        <a:xfrm>
          <a:off x="41037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6A42-6256-4E99-90ED-F6A8EB219B35}">
      <dsp:nvSpPr>
        <dsp:cNvPr id="0" name=""/>
        <dsp:cNvSpPr/>
      </dsp:nvSpPr>
      <dsp:spPr>
        <a:xfrm>
          <a:off x="24511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166D9-87DB-40F4-8941-16AE68DF2AB7}">
      <dsp:nvSpPr>
        <dsp:cNvPr id="0" name=""/>
        <dsp:cNvSpPr/>
      </dsp:nvSpPr>
      <dsp:spPr>
        <a:xfrm>
          <a:off x="34160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0.1124</cdr:x>
      <cdr:y>0.17411</cdr:y>
    </cdr:from>
    <cdr:to>
      <cdr:x>0.97558</cdr:x>
      <cdr:y>0.99388</cdr:y>
    </cdr:to>
    <cdr:grpSp>
      <cdr:nvGrpSpPr>
        <cdr:cNvPr id="7" name="Group 6"/>
        <cdr:cNvGrpSpPr/>
      </cdr:nvGrpSpPr>
      <cdr:grpSpPr>
        <a:xfrm xmlns:a="http://schemas.openxmlformats.org/drawingml/2006/main">
          <a:off x="752639" y="876297"/>
          <a:ext cx="5779918" cy="4125911"/>
          <a:chOff x="752612" y="876312"/>
          <a:chExt cx="5779970" cy="4125920"/>
        </a:xfrm>
      </cdr:grpSpPr>
      <cdr:sp macro="" textlink="">
        <cdr:nvSpPr>
          <cdr:cNvPr id="2" name="TextBox 3"/>
          <cdr:cNvSpPr txBox="1"/>
        </cdr:nvSpPr>
        <cdr:spPr>
          <a:xfrm xmlns:a="http://schemas.openxmlformats.org/drawingml/2006/main">
            <a:off x="752612" y="876312"/>
            <a:ext cx="660245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Time</a:t>
            </a:r>
            <a:endParaRPr lang="en-US" sz="1600" dirty="0"/>
          </a:p>
        </cdr:txBody>
      </cdr:sp>
      <cdr:sp macro="" textlink="">
        <cdr:nvSpPr>
          <cdr:cNvPr id="3" name="TextBox 4"/>
          <cdr:cNvSpPr txBox="1"/>
        </cdr:nvSpPr>
        <cdr:spPr>
          <a:xfrm xmlns:a="http://schemas.openxmlformats.org/drawingml/2006/main">
            <a:off x="1614113" y="4663678"/>
            <a:ext cx="3818674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Sequence Length Standard Deviation</a:t>
            </a:r>
            <a:endParaRPr lang="en-US" sz="1600" dirty="0"/>
          </a:p>
        </cdr:txBody>
      </cdr:sp>
      <cdr:sp macro="" textlink="">
        <cdr:nvSpPr>
          <cdr:cNvPr id="4" name="TextBox 5"/>
          <cdr:cNvSpPr txBox="1"/>
        </cdr:nvSpPr>
        <cdr:spPr>
          <a:xfrm xmlns:a="http://schemas.openxmlformats.org/drawingml/2006/main">
            <a:off x="2493277" y="2735583"/>
            <a:ext cx="1633781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400" dirty="0" smtClean="0"/>
              <a:t>Mean Length 400</a:t>
            </a:r>
            <a:endParaRPr lang="en-US" sz="1400" dirty="0"/>
          </a:p>
        </cdr:txBody>
      </cdr:sp>
      <cdr:sp macro="" textlink="">
        <cdr:nvSpPr>
          <cdr:cNvPr id="5" name="TextBox 3"/>
          <cdr:cNvSpPr txBox="1"/>
        </cdr:nvSpPr>
        <cdr:spPr>
          <a:xfrm xmlns:a="http://schemas.openxmlformats.org/drawingml/2006/main">
            <a:off x="5586489" y="2081241"/>
            <a:ext cx="94609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Hadoop</a:t>
            </a:r>
            <a:endParaRPr lang="en-US" sz="1600" dirty="0"/>
          </a:p>
        </cdr:txBody>
      </cdr:sp>
      <cdr:sp macro="" textlink="">
        <cdr:nvSpPr>
          <cdr:cNvPr id="6" name="TextBox 3"/>
          <cdr:cNvSpPr txBox="1"/>
        </cdr:nvSpPr>
        <cdr:spPr>
          <a:xfrm xmlns:a="http://schemas.openxmlformats.org/drawingml/2006/main">
            <a:off x="5476950" y="1131903"/>
            <a:ext cx="764953" cy="33855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ysClr val="windowText" lastClr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ysClr val="windowText" lastClr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en-US" sz="1600" dirty="0" smtClean="0"/>
              <a:t>Dryad</a:t>
            </a:r>
            <a:endParaRPr lang="en-US" sz="16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dirty="0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639"/>
            <a:ext cx="4533900" cy="3425402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/>
              <a:t>Results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Microsoft CCR </a:t>
            </a:r>
            <a:r>
              <a:rPr lang="en-US" dirty="0" smtClean="0"/>
              <a:t>supports MPI, dynamic threading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Detailed performance measurements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ECD7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Speedups</a:t>
            </a:r>
            <a:r>
              <a:rPr lang="en-US" dirty="0" smtClean="0">
                <a:solidFill>
                  <a:srgbClr val="ECD700"/>
                </a:solidFill>
              </a:rPr>
              <a:t>  </a:t>
            </a:r>
            <a:r>
              <a:rPr lang="en-US" dirty="0" smtClean="0"/>
              <a:t>of 7.5 or above on 8-core systems for “large problems” using deterministic annealed (avoid local minima) algorithms for </a:t>
            </a:r>
            <a:r>
              <a:rPr lang="en-US" dirty="0" smtClean="0">
                <a:solidFill>
                  <a:srgbClr val="C00000"/>
                </a:solidFill>
              </a:rPr>
              <a:t>clustering, Gaussian Mixtures, GTM </a:t>
            </a:r>
            <a:r>
              <a:rPr lang="en-US" dirty="0" smtClean="0"/>
              <a:t>(dimensional reduction)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2193925" rtl="0" fontAlgn="base">
              <a:spcBef>
                <a:spcPct val="0"/>
              </a:spcBef>
              <a:spcAft>
                <a:spcPct val="0"/>
              </a:spcAft>
              <a:defRPr/>
            </a:pPr>
            <a:fld id="{9B28CDFA-7832-4241-83E2-E5D5A902760A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2193925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69E5DA8D-0B29-49EC-8227-F9343CE57E7E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1980-2000?,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33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Sensitive to small data set;  load balance; 10k data size; ??? Labels computation,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10k data</a:t>
            </a:r>
            <a:r>
              <a:rPr lang="en-US" baseline="0" dirty="0" smtClean="0"/>
              <a:t>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data; mean length of sequence is 300.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nodes 8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Clustering N= 200,000 sequences using deterministic annealing will require around 750 cores and this need scales like N</a:t>
            </a:r>
            <a:r>
              <a:rPr lang="en-US" sz="1200" baseline="30000" dirty="0" smtClean="0"/>
              <a:t>2</a:t>
            </a:r>
          </a:p>
          <a:p>
            <a:pPr>
              <a:buNone/>
            </a:pPr>
            <a:endParaRPr lang="en-US" sz="1200" baseline="30000" dirty="0" smtClean="0"/>
          </a:p>
          <a:p>
            <a:r>
              <a:rPr lang="en-US" sz="1200" dirty="0" smtClean="0"/>
              <a:t>NSF Track 1 – Blue Waters  in 2011 – could be saturated by 5,000,000 point clustering </a:t>
            </a:r>
          </a:p>
          <a:p>
            <a:endParaRPr lang="en-US" dirty="0" smtClean="0"/>
          </a:p>
          <a:p>
            <a:r>
              <a:rPr lang="en-US" dirty="0" smtClean="0"/>
              <a:t>Bio-Computing</a:t>
            </a:r>
            <a:r>
              <a:rPr lang="en-US" baseline="0" dirty="0" smtClean="0"/>
              <a:t> a Major Focus of SC09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FutureGrid</a:t>
            </a:r>
            <a:r>
              <a:rPr lang="en-US" baseline="0" dirty="0" smtClean="0"/>
              <a:t> is a high performance grid test bed that supports new approaches to parallel, Grids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dirty="0" smtClean="0"/>
              <a:t>Clouds for  HPC == clouds based on VMs plus Cloud Technologies</a:t>
            </a:r>
          </a:p>
          <a:p>
            <a:pPr lvl="1">
              <a:buNone/>
            </a:pPr>
            <a:r>
              <a:rPr lang="en-US" sz="2000" dirty="0" smtClean="0"/>
              <a:t>Cloud Technologies -- Dryad and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-- are very suitable for data intensive computing</a:t>
            </a:r>
          </a:p>
          <a:p>
            <a:pPr lvl="1">
              <a:buNone/>
            </a:pPr>
            <a:r>
              <a:rPr lang="en-US" sz="2000" dirty="0" smtClean="0"/>
              <a:t>Will get more so as extend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++ to iterative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2/14/2010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2/14/2010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Multicore</a:t>
            </a:r>
            <a:r>
              <a:rPr lang="en-US" sz="4000" b="1" dirty="0" smtClean="0"/>
              <a:t> and Cloud Technologies for Data Intensive Applications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315200" cy="609600"/>
          </a:xfrm>
        </p:spPr>
        <p:txBody>
          <a:bodyPr>
            <a:noAutofit/>
          </a:bodyPr>
          <a:lstStyle/>
          <a:p>
            <a:r>
              <a:rPr lang="en-US" sz="1800" b="1" i="1" dirty="0" err="1" smtClean="0"/>
              <a:t>Ballantine</a:t>
            </a:r>
            <a:r>
              <a:rPr lang="en-US" sz="1800" b="1" i="1" dirty="0" smtClean="0"/>
              <a:t> Hall 006 , Indiana University Bloomington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October 23, 2009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Intel’s Application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any Collection of Computers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We can have various </a:t>
            </a:r>
            <a:r>
              <a:rPr lang="en-US" sz="2000" dirty="0" smtClean="0">
                <a:solidFill>
                  <a:srgbClr val="0070C0"/>
                </a:solidFill>
              </a:rPr>
              <a:t>hardware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Multicore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– Shared memory, low latency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High quality Cluster </a:t>
            </a:r>
            <a:r>
              <a:rPr lang="en-US" sz="2000" dirty="0" smtClean="0"/>
              <a:t>– Distributed Memory, Low latency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Standard </a:t>
            </a:r>
            <a:r>
              <a:rPr lang="en-US" sz="2000" dirty="0" smtClean="0">
                <a:solidFill>
                  <a:srgbClr val="0070C0"/>
                </a:solidFill>
              </a:rPr>
              <a:t>distributed system </a:t>
            </a:r>
            <a:r>
              <a:rPr lang="en-US" sz="2000" dirty="0" smtClean="0"/>
              <a:t>– Distributed Memory, High latency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We can program the coordination of these  units by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Threads</a:t>
            </a:r>
            <a:r>
              <a:rPr lang="en-US" sz="2000" dirty="0" smtClean="0"/>
              <a:t> on cores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MPI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on cores and/or between nodes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MapReduce/Hadoop/Dryad../AVS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for dataflow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70C0"/>
                </a:solidFill>
              </a:rPr>
              <a:t>Mashups</a:t>
            </a:r>
            <a:r>
              <a:rPr lang="en-US" sz="2000" dirty="0" smtClean="0"/>
              <a:t> linking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These can all be considered as some sort of execution </a:t>
            </a:r>
            <a:r>
              <a:rPr lang="en-US" sz="2000" dirty="0" smtClean="0">
                <a:solidFill>
                  <a:srgbClr val="0070C0"/>
                </a:solidFill>
              </a:rPr>
              <a:t>unit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exchanging information (messages) with some other unit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And there are </a:t>
            </a:r>
            <a:r>
              <a:rPr lang="en-US" sz="2000" dirty="0" smtClean="0">
                <a:solidFill>
                  <a:srgbClr val="0070C0"/>
                </a:solidFill>
              </a:rPr>
              <a:t>higher level programming models </a:t>
            </a:r>
            <a:r>
              <a:rPr lang="en-US" sz="2000" dirty="0" smtClean="0"/>
              <a:t>such as </a:t>
            </a:r>
            <a:r>
              <a:rPr lang="en-US" sz="2000" dirty="0" err="1" smtClean="0"/>
              <a:t>OpenMP</a:t>
            </a:r>
            <a:r>
              <a:rPr lang="en-US" sz="2000" dirty="0" smtClean="0"/>
              <a:t>, PGAS, HPCS Languages – Ignore!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Parallel </a:t>
            </a:r>
            <a:r>
              <a:rPr lang="en-US" sz="3200" dirty="0" err="1" smtClean="0"/>
              <a:t>Dataming</a:t>
            </a:r>
            <a:r>
              <a:rPr lang="en-US" sz="3200" dirty="0" smtClean="0"/>
              <a:t> Algorithms on </a:t>
            </a:r>
            <a:r>
              <a:rPr lang="en-US" sz="3200" dirty="0" err="1" smtClean="0"/>
              <a:t>Multicore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ts val="1200"/>
              </a:spcBef>
              <a:buNone/>
            </a:pPr>
            <a:r>
              <a:rPr lang="en-US" sz="2400" dirty="0" smtClean="0"/>
              <a:t>Developing a suite of parallel data-mining capabilities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Clustering</a:t>
            </a:r>
            <a:r>
              <a:rPr lang="en-US" sz="2400" dirty="0" smtClean="0"/>
              <a:t> with deterministic annealing (DA)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Mixture Models </a:t>
            </a:r>
            <a:r>
              <a:rPr lang="en-US" sz="2400" dirty="0" smtClean="0"/>
              <a:t>(Expectation Maximization) with DA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Metric Space Mapping </a:t>
            </a:r>
            <a:r>
              <a:rPr lang="en-US" sz="2400" dirty="0" smtClean="0"/>
              <a:t>for visualization and analysis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Matrix algebra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/>
              <a:t>as needed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"/>
            <a:ext cx="5715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</a:rPr>
              <a:t>Runtime System Used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We implement micro-parallelism using Microsoft CCR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Concurrency and Coordination Runtime</a:t>
            </a:r>
            <a:r>
              <a:rPr lang="en-US" altLang="ja-JP" sz="2000" dirty="0" smtClean="0"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as it supports both MPI rendezvous and dynamic (spawned) threading style of parallelism </a:t>
            </a:r>
            <a:r>
              <a:rPr lang="en-US" sz="2000" dirty="0" smtClean="0">
                <a:latin typeface="Times New Roman" pitchFamily="18" charset="0"/>
                <a:hlinkClick r:id="rId3"/>
              </a:rPr>
              <a:t>http://msdn.microsoft.com/robotics/</a:t>
            </a:r>
            <a:r>
              <a:rPr lang="en-US" sz="2000" dirty="0" smtClean="0">
                <a:latin typeface="Times New Roman" pitchFamily="18" charset="0"/>
              </a:rPr>
              <a:t> </a:t>
            </a: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</a:endParaRP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CCR Supports exchange of messages between threads using named ports and has primitives like:</a:t>
            </a: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801688" lvl="1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</a:rPr>
              <a:t>FromHandler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Spawn threads without reading ports</a:t>
            </a:r>
          </a:p>
          <a:p>
            <a:pPr marL="344488" indent="-166688" algn="l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801688" lvl="1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Receive: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Each handler reads one item from a single port</a:t>
            </a:r>
          </a:p>
          <a:p>
            <a:pPr marL="344488" indent="-166688" algn="l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801688" lvl="1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</a:rPr>
              <a:t>MultipleItemReceive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Each handler reads a prescribed number of items of a given type from a given port. Note items in a port can be general structures but all must have same type.</a:t>
            </a:r>
          </a:p>
          <a:p>
            <a:pPr marL="344488" indent="-166688" algn="l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801688" lvl="1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</a:rPr>
              <a:t>MultiplePortReceive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</a:rPr>
              <a:t>Each handler reads a one item of a given type from multiple ports.</a:t>
            </a:r>
          </a:p>
          <a:p>
            <a:pPr marL="344488" indent="-166688" algn="l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CCR has fewer primitives than MPI but can implement MPI collectives efficiently</a:t>
            </a: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</a:endParaRP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Use DSS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Decentralized System Services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built in terms of CCR for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service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model</a:t>
            </a: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</a:endParaRPr>
          </a:p>
          <a:p>
            <a:pPr marL="344488" indent="-166688" algn="l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DSS has ~35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µs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and CCR a few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 overhead (latency, details later)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545592"/>
          </a:xfrm>
        </p:spPr>
        <p:txBody>
          <a:bodyPr>
            <a:normAutofit fontScale="90000"/>
          </a:bodyPr>
          <a:lstStyle/>
          <a:p>
            <a:r>
              <a:rPr sz="2800" smtClean="0"/>
              <a:t>General Formula  DAC  GM  GTM  DAGTM  DAGM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762000"/>
            <a:ext cx="6400800" cy="381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 data points E(x) in D dimensions space and minimize F by EM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2087" name="Object 2"/>
          <p:cNvGraphicFramePr>
            <a:graphicFrameLocks noChangeAspect="1"/>
          </p:cNvGraphicFramePr>
          <p:nvPr/>
        </p:nvGraphicFramePr>
        <p:xfrm>
          <a:off x="914400" y="1219200"/>
          <a:ext cx="7358773" cy="838200"/>
        </p:xfrm>
        <a:graphic>
          <a:graphicData uri="http://schemas.openxmlformats.org/presentationml/2006/ole">
            <p:oleObj spid="_x0000_s51202" name="Equation" r:id="rId4" imgW="3784320" imgH="4316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2098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latin typeface="Corbel" pitchFamily="34" charset="0"/>
              </a:rPr>
              <a:t>Deterministic Annealing Clustering  (DAC)</a:t>
            </a:r>
            <a:r>
              <a:rPr lang="en-US" sz="2400" dirty="0" smtClean="0">
                <a:latin typeface="Corbe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F is Free Energy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EM is well known expectation maximization method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p(</a:t>
            </a:r>
            <a:r>
              <a:rPr lang="en-US" sz="2400" i="1" dirty="0" smtClean="0">
                <a:latin typeface="Corbel" pitchFamily="34" charset="0"/>
              </a:rPr>
              <a:t>x</a:t>
            </a:r>
            <a:r>
              <a:rPr lang="en-US" sz="2400" dirty="0" smtClean="0">
                <a:latin typeface="Corbel" pitchFamily="34" charset="0"/>
              </a:rPr>
              <a:t>) with </a:t>
            </a:r>
            <a:r>
              <a:rPr lang="en-US" sz="2400" dirty="0" smtClean="0">
                <a:latin typeface="Corbel" pitchFamily="34" charset="0"/>
                <a:sym typeface="Symbol" pitchFamily="18" charset="2"/>
              </a:rPr>
              <a:t> </a:t>
            </a:r>
            <a:r>
              <a:rPr lang="en-US" sz="2400" dirty="0" smtClean="0">
                <a:latin typeface="Corbel" pitchFamily="34" charset="0"/>
              </a:rPr>
              <a:t>p(</a:t>
            </a:r>
            <a:r>
              <a:rPr lang="en-US" sz="2400" i="1" dirty="0" smtClean="0">
                <a:latin typeface="Corbel" pitchFamily="34" charset="0"/>
              </a:rPr>
              <a:t>x</a:t>
            </a:r>
            <a:r>
              <a:rPr lang="en-US" sz="2400" dirty="0" smtClean="0">
                <a:latin typeface="Corbel" pitchFamily="34" charset="0"/>
              </a:rPr>
              <a:t>) =1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orbel" pitchFamily="34" charset="0"/>
              </a:rPr>
              <a:t>T </a:t>
            </a:r>
            <a:r>
              <a:rPr lang="en-US" sz="2400" dirty="0" smtClean="0">
                <a:latin typeface="Corbel" pitchFamily="34" charset="0"/>
              </a:rPr>
              <a:t>is annealing temperature varied down from </a:t>
            </a:r>
            <a:r>
              <a:rPr lang="en-US" sz="2400" dirty="0" smtClean="0">
                <a:latin typeface="Corbel" pitchFamily="34" charset="0"/>
                <a:sym typeface="Symbol" pitchFamily="18" charset="2"/>
              </a:rPr>
              <a:t> </a:t>
            </a:r>
            <a:r>
              <a:rPr lang="en-US" sz="2400" dirty="0" smtClean="0">
                <a:latin typeface="Corbel" pitchFamily="34" charset="0"/>
              </a:rPr>
              <a:t>with final value of 1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 Determine cluster center</a:t>
            </a:r>
            <a:r>
              <a:rPr lang="en-US" sz="2400" dirty="0" smtClean="0">
                <a:solidFill>
                  <a:srgbClr val="7F7F7F"/>
                </a:solidFill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rbel" pitchFamily="34" charset="0"/>
              </a:rPr>
              <a:t>Y(</a:t>
            </a:r>
            <a:r>
              <a:rPr lang="en-US" sz="2400" i="1" dirty="0" smtClean="0">
                <a:solidFill>
                  <a:srgbClr val="C00000"/>
                </a:solidFill>
                <a:latin typeface="Corbel" pitchFamily="34" charset="0"/>
              </a:rPr>
              <a:t>k</a:t>
            </a:r>
            <a:r>
              <a:rPr lang="en-US" sz="2400" dirty="0" smtClean="0">
                <a:solidFill>
                  <a:srgbClr val="C00000"/>
                </a:solidFill>
                <a:latin typeface="Corbel" pitchFamily="34" charset="0"/>
              </a:rPr>
              <a:t>) </a:t>
            </a:r>
            <a:r>
              <a:rPr lang="en-US" sz="2400" dirty="0" smtClean="0">
                <a:latin typeface="Corbel" pitchFamily="34" charset="0"/>
              </a:rPr>
              <a:t>by EM method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rbel" pitchFamily="34" charset="0"/>
              </a:rPr>
              <a:t>K</a:t>
            </a:r>
            <a:r>
              <a:rPr lang="en-US" sz="2400" dirty="0" smtClean="0">
                <a:latin typeface="Corbel" pitchFamily="34" charset="0"/>
              </a:rPr>
              <a:t> (number of clusters) starts at 1 and is incremented by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76200" y="5562600"/>
            <a:ext cx="8991600" cy="1295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Minimum evolving as temperature decreases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Movement at fixed temperature going to local minima if not initialized “correctly”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5791200"/>
            <a:ext cx="1143000" cy="381000"/>
            <a:chOff x="432" y="3456"/>
            <a:chExt cx="720" cy="24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82880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Solve Linear Equations for each temperature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Nonlinearity removed by approximating with solution at previous higher temperature</a:t>
            </a:r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0" y="-38100"/>
            <a:ext cx="2362200" cy="79375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vert="horz" lIns="0" tIns="0" rIns="0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Deterministic</a:t>
            </a:r>
            <a:br>
              <a:rPr kumimoji="0" lang="en-US" sz="2300" b="1" i="0" u="none" strike="noStrike" kern="1200" cap="none" spc="0" normalizeH="0" baseline="0" noProof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baseline="0" noProof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Annealing</a:t>
            </a:r>
            <a:endParaRPr kumimoji="0" lang="en-US" sz="23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8200" y="914400"/>
            <a:ext cx="11512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F({</a:t>
            </a:r>
            <a:r>
              <a:rPr lang="en-US" sz="2400" u="sng" dirty="0">
                <a:solidFill>
                  <a:srgbClr val="C00000"/>
                </a:solidFill>
              </a:rPr>
              <a:t>Y</a:t>
            </a:r>
            <a:r>
              <a:rPr lang="en-US" sz="2400" dirty="0">
                <a:solidFill>
                  <a:srgbClr val="C00000"/>
                </a:solidFill>
              </a:rPr>
              <a:t>}, T)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05263" y="5181600"/>
            <a:ext cx="2568575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Configuration {</a:t>
            </a:r>
            <a:r>
              <a:rPr lang="en-US" sz="2400" u="sng">
                <a:solidFill>
                  <a:srgbClr val="FFFF00"/>
                </a:solidFill>
              </a:rPr>
              <a:t>Y</a:t>
            </a:r>
            <a:r>
              <a:rPr lang="en-US" sz="2400">
                <a:solidFill>
                  <a:srgbClr val="FFFF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458200" cy="393192"/>
          </a:xfrm>
        </p:spPr>
        <p:txBody>
          <a:bodyPr>
            <a:normAutofit fontScale="90000"/>
          </a:bodyPr>
          <a:lstStyle/>
          <a:p>
            <a:r>
              <a:rPr sz="2400" dirty="0" smtClean="0"/>
              <a:t>Deterministic Annealing Clustering of Indiana Census Data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4800"/>
            <a:ext cx="6175248" cy="3433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Decrease temperature (distance scale) to discover more clusters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8527" t="18552" r="2151" b="1418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914400"/>
            <a:ext cx="9144000" cy="5995910"/>
            <a:chOff x="0" y="0"/>
            <a:chExt cx="9144000" cy="6918395"/>
          </a:xfrm>
        </p:grpSpPr>
        <p:pic>
          <p:nvPicPr>
            <p:cNvPr id="1366063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 l="34845" t="11055" r="17313" b="5904"/>
            <a:stretch>
              <a:fillRect/>
            </a:stretch>
          </p:blipFill>
          <p:spPr bwMode="auto">
            <a:xfrm>
              <a:off x="4630738" y="0"/>
              <a:ext cx="4513262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39" name="Text Box 23"/>
            <p:cNvSpPr txBox="1">
              <a:spLocks noChangeArrowheads="1"/>
            </p:cNvSpPr>
            <p:nvPr/>
          </p:nvSpPr>
          <p:spPr bwMode="auto">
            <a:xfrm>
              <a:off x="3733800" y="6491288"/>
              <a:ext cx="1282700" cy="36671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30 Clusters</a:t>
              </a:r>
            </a:p>
          </p:txBody>
        </p:sp>
        <p:sp>
          <p:nvSpPr>
            <p:cNvPr id="1366046" name="Oval 30"/>
            <p:cNvSpPr>
              <a:spLocks noChangeArrowheads="1"/>
            </p:cNvSpPr>
            <p:nvPr/>
          </p:nvSpPr>
          <p:spPr bwMode="auto">
            <a:xfrm>
              <a:off x="5751513" y="4762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7191375" y="3333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8235950" y="108902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9" name="Oval 33"/>
            <p:cNvSpPr>
              <a:spLocks noChangeArrowheads="1"/>
            </p:cNvSpPr>
            <p:nvPr/>
          </p:nvSpPr>
          <p:spPr bwMode="auto">
            <a:xfrm>
              <a:off x="6840538" y="44735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7559675" y="55895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8316913" y="42576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2" name="Oval 36"/>
            <p:cNvSpPr>
              <a:spLocks noChangeArrowheads="1"/>
            </p:cNvSpPr>
            <p:nvPr/>
          </p:nvSpPr>
          <p:spPr bwMode="auto">
            <a:xfrm>
              <a:off x="8164513" y="28082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5724525" y="3897313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7083425" y="306863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6055" name="Oval 39"/>
            <p:cNvSpPr>
              <a:spLocks noChangeArrowheads="1"/>
            </p:cNvSpPr>
            <p:nvPr/>
          </p:nvSpPr>
          <p:spPr bwMode="auto">
            <a:xfrm>
              <a:off x="5580063" y="6096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66061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 l="25165" t="10388" r="16765" b="3612"/>
            <a:stretch>
              <a:fillRect/>
            </a:stretch>
          </p:blipFill>
          <p:spPr bwMode="auto">
            <a:xfrm>
              <a:off x="0" y="0"/>
              <a:ext cx="5275263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18" name="Text Box 2"/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9461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Renters</a:t>
              </a:r>
            </a:p>
          </p:txBody>
        </p:sp>
        <p:sp>
          <p:nvSpPr>
            <p:cNvPr id="1366041" name="Text Box 25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7429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Asian</a:t>
              </a:r>
            </a:p>
          </p:txBody>
        </p:sp>
        <p:sp>
          <p:nvSpPr>
            <p:cNvPr id="1366042" name="Text Box 26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10477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</a:rPr>
                <a:t>Hispanic</a:t>
              </a:r>
            </a:p>
          </p:txBody>
        </p:sp>
        <p:sp>
          <p:nvSpPr>
            <p:cNvPr id="1366043" name="Text Box 27"/>
            <p:cNvSpPr txBox="1">
              <a:spLocks noChangeArrowheads="1"/>
            </p:cNvSpPr>
            <p:nvPr/>
          </p:nvSpPr>
          <p:spPr bwMode="auto">
            <a:xfrm>
              <a:off x="247650" y="304800"/>
              <a:ext cx="704850" cy="366713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Total</a:t>
              </a:r>
            </a:p>
          </p:txBody>
        </p:sp>
        <p:sp>
          <p:nvSpPr>
            <p:cNvPr id="1366056" name="Text Box 40"/>
            <p:cNvSpPr txBox="1">
              <a:spLocks noChangeArrowheads="1"/>
            </p:cNvSpPr>
            <p:nvPr/>
          </p:nvSpPr>
          <p:spPr bwMode="auto">
            <a:xfrm>
              <a:off x="107950" y="6491288"/>
              <a:ext cx="1224822" cy="4261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30 Clusters</a:t>
              </a:r>
            </a:p>
          </p:txBody>
        </p:sp>
        <p:sp>
          <p:nvSpPr>
            <p:cNvPr id="1366057" name="Text Box 41"/>
            <p:cNvSpPr txBox="1">
              <a:spLocks noChangeArrowheads="1"/>
            </p:cNvSpPr>
            <p:nvPr/>
          </p:nvSpPr>
          <p:spPr bwMode="auto">
            <a:xfrm>
              <a:off x="7753350" y="6492240"/>
              <a:ext cx="1224822" cy="4261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10 Clusters</a:t>
              </a:r>
            </a:p>
          </p:txBody>
        </p:sp>
        <p:pic>
          <p:nvPicPr>
            <p:cNvPr id="1366059" name="Picture 43"/>
            <p:cNvPicPr>
              <a:picLocks noChangeAspect="1" noChangeArrowheads="1"/>
            </p:cNvPicPr>
            <p:nvPr/>
          </p:nvPicPr>
          <p:blipFill>
            <a:blip r:embed="rId5" cstate="print"/>
            <a:srcRect l="23994" t="4813" r="66386" b="82701"/>
            <a:stretch>
              <a:fillRect/>
            </a:stretch>
          </p:blipFill>
          <p:spPr bwMode="auto">
            <a:xfrm>
              <a:off x="8315325" y="5265738"/>
              <a:ext cx="828675" cy="936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64" name="Text Box 48"/>
            <p:cNvSpPr txBox="1">
              <a:spLocks noChangeArrowheads="1"/>
            </p:cNvSpPr>
            <p:nvPr/>
          </p:nvSpPr>
          <p:spPr bwMode="auto">
            <a:xfrm>
              <a:off x="3311525" y="6338888"/>
              <a:ext cx="2486025" cy="5191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GIS Clustering</a:t>
              </a: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1544"/>
            <a:ext cx="7467600" cy="6004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Changing resolution of GIS </a:t>
            </a:r>
            <a:r>
              <a:rPr sz="3200" dirty="0" err="1" smtClean="0"/>
              <a:t>Clu</a:t>
            </a:r>
            <a:r>
              <a:rPr lang="en-US" sz="3200" dirty="0" err="1" smtClean="0"/>
              <a:t>S</a:t>
            </a:r>
            <a:r>
              <a:rPr sz="3200" dirty="0" err="1" smtClean="0"/>
              <a:t>tering</a:t>
            </a: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48" name="Group 164"/>
          <p:cNvGraphicFramePr>
            <a:graphicFrameLocks noGrp="1"/>
          </p:cNvGraphicFramePr>
          <p:nvPr/>
        </p:nvGraphicFramePr>
        <p:xfrm>
          <a:off x="0" y="0"/>
          <a:ext cx="9144000" cy="6476993"/>
        </p:xfrm>
        <a:graphic>
          <a:graphicData uri="http://schemas.openxmlformats.org/drawingml/2006/table">
            <a:tbl>
              <a:tblPr/>
              <a:tblGrid>
                <a:gridCol w="1719470"/>
                <a:gridCol w="1378226"/>
                <a:gridCol w="1557130"/>
                <a:gridCol w="1128092"/>
                <a:gridCol w="1335157"/>
                <a:gridCol w="2025925"/>
              </a:tblGrid>
              <a:tr h="370115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Exchange Latency in µs (20-30 µs computation between messaging)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OS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 Latency 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MPJE(Java)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40.0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MPICH2:Fast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4.21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2.33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E7F8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64.2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(8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2.66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E7F8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20.2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(4 core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2.19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Ghz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MPJE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mpiJava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EE7F8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99.4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EE7F8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39.3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16.3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Intel(4 core)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XP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CCR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25.8</a:t>
                      </a:r>
                    </a:p>
                  </a:txBody>
                  <a:tcPr marL="91425" marR="91425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88281" name="Rectangle 115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>
              <a:solidFill>
                <a:srgbClr val="EFEFEF"/>
              </a:solidFill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988282" name="Text Box 165"/>
          <p:cNvSpPr txBox="1">
            <a:spLocks noChangeArrowheads="1"/>
          </p:cNvSpPr>
          <p:nvPr/>
        </p:nvSpPr>
        <p:spPr bwMode="auto">
          <a:xfrm>
            <a:off x="1981200" y="6491288"/>
            <a:ext cx="54292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381000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Messaging </a:t>
            </a:r>
            <a:r>
              <a:rPr lang="en-US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CCR</a:t>
            </a:r>
            <a:r>
              <a:rPr lang="en-US" kern="1200" dirty="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versus </a:t>
            </a:r>
            <a:r>
              <a:rPr lang="en-US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MPI</a:t>
            </a:r>
            <a:r>
              <a:rPr lang="en-US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            </a:t>
            </a:r>
            <a:r>
              <a:rPr lang="en-US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C#</a:t>
            </a:r>
            <a:r>
              <a:rPr lang="en-US" kern="1200" dirty="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kern="1200" dirty="0">
                <a:solidFill>
                  <a:srgbClr val="EFEFEF"/>
                </a:solidFill>
                <a:latin typeface="Arial" pitchFamily="34" charset="0"/>
                <a:ea typeface="+mn-ea"/>
                <a:cs typeface="+mn-cs"/>
              </a:rPr>
              <a:t> v. </a:t>
            </a:r>
            <a:r>
              <a:rPr lang="en-US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Notes on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038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Speed up </a:t>
            </a:r>
            <a:r>
              <a:rPr lang="en-US" sz="2000" dirty="0" smtClean="0"/>
              <a:t>= T(1)/T(P) =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sz="2000" dirty="0" smtClean="0">
                <a:sym typeface="Symbol"/>
              </a:rPr>
              <a:t> (</a:t>
            </a:r>
            <a:r>
              <a:rPr lang="en-US" sz="2000" dirty="0" smtClean="0"/>
              <a:t>efficiency ) </a:t>
            </a:r>
            <a:r>
              <a:rPr lang="en-US" sz="2000" dirty="0" smtClean="0">
                <a:sym typeface="Symbol"/>
              </a:rPr>
              <a:t>P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with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 processors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  <a:sym typeface="Symbol"/>
              </a:rPr>
              <a:t>Overhead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f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= (PT(P)/T(1)-1) = (1/ -1)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is linear in overheads and usually best way to record results if overhead small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ym typeface="Symbol"/>
              </a:rPr>
              <a:t>For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communication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i="1" dirty="0" smtClean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  ratio of data communicated to calculation complexity =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baseline="30000" dirty="0" smtClean="0">
                <a:solidFill>
                  <a:srgbClr val="0070C0"/>
                </a:solidFill>
                <a:sym typeface="Symbol"/>
              </a:rPr>
              <a:t>-0.5</a:t>
            </a:r>
            <a:r>
              <a:rPr lang="en-US" sz="2000" dirty="0" smtClean="0">
                <a:sym typeface="Symbol"/>
              </a:rPr>
              <a:t> for matrix multiplication where  </a:t>
            </a:r>
            <a:r>
              <a:rPr lang="en-US" sz="20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 (grain size) </a:t>
            </a:r>
            <a:r>
              <a:rPr lang="en-US" sz="2000" dirty="0" smtClean="0">
                <a:sym typeface="Symbol"/>
              </a:rPr>
              <a:t>matrix elements per node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  <a:sym typeface="Symbol"/>
              </a:rPr>
              <a:t>Overheads decrease in size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as problem sizes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increase (edge over area rule)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  <a:sym typeface="Symbol"/>
              </a:rPr>
              <a:t>Scaled Speed up</a:t>
            </a:r>
            <a:r>
              <a:rPr lang="en-US" sz="2000" dirty="0" smtClean="0">
                <a:sym typeface="Symbol"/>
              </a:rPr>
              <a:t>: keep grain size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fixed as P increases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  <a:sym typeface="Symbol"/>
              </a:rPr>
              <a:t>Conventional Speed up</a:t>
            </a:r>
            <a:r>
              <a:rPr lang="en-US" sz="2000" dirty="0" smtClean="0">
                <a:sym typeface="Symbol"/>
              </a:rPr>
              <a:t>: keep Problem size fixed </a:t>
            </a:r>
            <a:r>
              <a:rPr lang="en-US" sz="2000" i="1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 1/P</a:t>
            </a:r>
          </a:p>
          <a:p>
            <a:pPr>
              <a:buNone/>
            </a:pPr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Abstract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0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dirty="0" smtClean="0"/>
              <a:t> project is developing and applying parallel and distributed Cyberinfrastructure to support large scale data analysis.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Semiconductor companies provides </a:t>
            </a:r>
            <a:r>
              <a:rPr lang="en-US" sz="1600" dirty="0" err="1" smtClean="0"/>
              <a:t>Multicore</a:t>
            </a:r>
            <a:r>
              <a:rPr lang="en-US" sz="1600" dirty="0" smtClean="0"/>
              <a:t>, </a:t>
            </a:r>
            <a:r>
              <a:rPr lang="en-US" sz="1600" dirty="0" err="1" smtClean="0"/>
              <a:t>Manycore</a:t>
            </a:r>
            <a:r>
              <a:rPr lang="en-US" sz="1600" dirty="0" smtClean="0"/>
              <a:t>, Cell, and GPGPU etc.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New programming model and system software to bridge an application and  architecture/</a:t>
            </a:r>
            <a:r>
              <a:rPr lang="en-US" sz="1600" dirty="0" err="1" smtClean="0"/>
              <a:t>hardward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The exponentially growing volumes of data requires robust high performance tools.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We show how clusters of </a:t>
            </a:r>
            <a:r>
              <a:rPr lang="en-US" sz="2000" b="1" dirty="0" err="1" smtClean="0">
                <a:solidFill>
                  <a:srgbClr val="C00000"/>
                </a:solidFill>
              </a:rPr>
              <a:t>Multicore</a:t>
            </a:r>
            <a:r>
              <a:rPr lang="en-US" sz="2000" b="1" dirty="0" smtClean="0">
                <a:solidFill>
                  <a:srgbClr val="C00000"/>
                </a:solidFill>
              </a:rPr>
              <a:t> systems</a:t>
            </a:r>
            <a:r>
              <a:rPr lang="en-US" sz="2000" dirty="0" smtClean="0"/>
              <a:t> give high parallel performance while </a:t>
            </a:r>
            <a:r>
              <a:rPr lang="en-US" sz="2000" b="1" dirty="0" smtClean="0">
                <a:solidFill>
                  <a:srgbClr val="C00000"/>
                </a:solidFill>
              </a:rPr>
              <a:t>Cloud technologies</a:t>
            </a:r>
            <a:r>
              <a:rPr lang="en-US" sz="2000" dirty="0" smtClean="0"/>
              <a:t> (Hadoop from Yahoo and Dryad from Microsoft) allow the integration of the large data repositories with data analysis engines from BLAST to Information retrieval.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We describe implementations of clustering and Multi Dimensional Scaling (Dimension Reduction) which are rendered quite robust with deterministic annealing -- the analytic smoothing of objective functions with the Gibbs distribution.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We present detailed performance results.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848600" cy="829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CCR Overhead </a:t>
            </a:r>
            <a:r>
              <a:rPr lang="en-US" sz="2800" dirty="0" smtClean="0"/>
              <a:t>for </a:t>
            </a:r>
            <a:r>
              <a:rPr lang="en-US" sz="2800" dirty="0"/>
              <a:t>a </a:t>
            </a:r>
            <a:r>
              <a:rPr lang="en-US" sz="2800" dirty="0" smtClean="0"/>
              <a:t>computation</a:t>
            </a:r>
            <a:br>
              <a:rPr lang="en-US" sz="2800" dirty="0" smtClean="0"/>
            </a:br>
            <a:r>
              <a:rPr lang="en-US" sz="2800" dirty="0" smtClean="0"/>
              <a:t>of 23.76 </a:t>
            </a:r>
            <a:r>
              <a:rPr lang="en-US" sz="2800" i="1" dirty="0">
                <a:cs typeface="Arial" pitchFamily="34" charset="0"/>
              </a:rPr>
              <a:t>µ</a:t>
            </a:r>
            <a:r>
              <a:rPr lang="en-US" sz="2800" dirty="0">
                <a:cs typeface="Arial" pitchFamily="34" charset="0"/>
              </a:rPr>
              <a:t>s between messaging</a:t>
            </a:r>
          </a:p>
        </p:txBody>
      </p:sp>
      <p:graphicFrame>
        <p:nvGraphicFramePr>
          <p:cNvPr id="1104900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76200" y="1219200"/>
          <a:ext cx="8991600" cy="4978086"/>
        </p:xfrm>
        <a:graphic>
          <a:graphicData uri="http://schemas.openxmlformats.org/drawingml/2006/table">
            <a:tbl>
              <a:tblPr/>
              <a:tblGrid>
                <a:gridCol w="1524000"/>
                <a:gridCol w="1828800"/>
                <a:gridCol w="914400"/>
                <a:gridCol w="990600"/>
                <a:gridCol w="990600"/>
                <a:gridCol w="990600"/>
                <a:gridCol w="914400"/>
                <a:gridCol w="838200"/>
              </a:tblGrid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Intel8b: 8 Core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Parallel Computations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Spawned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 As 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35.62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0" y="4495800"/>
            <a:ext cx="16002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Rendezvous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MPI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388" y="5942013"/>
            <a:ext cx="8964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i="1">
                <a:latin typeface="Arial" pitchFamily="34" charset="0"/>
              </a:rPr>
              <a:t>Overhead (latency) of AMD4 PC with 4 execution threads on MPI style Rendezvous Messaging for Shift and Exchange implemented either as two shifts or as custom CCR pattern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144000" cy="5791200"/>
            <a:chOff x="90" y="461"/>
            <a:chExt cx="3493" cy="278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09" t="9491" r="21150" b="3380"/>
            <a:stretch>
              <a:fillRect/>
            </a:stretch>
          </p:blipFill>
          <p:spPr bwMode="auto">
            <a:xfrm>
              <a:off x="90" y="461"/>
              <a:ext cx="3493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336" y="2704"/>
              <a:ext cx="57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Stages (millions)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31" y="663"/>
              <a:ext cx="657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791200"/>
            <a:ext cx="8812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i="1">
                <a:latin typeface="Arial" pitchFamily="34" charset="0"/>
              </a:rPr>
              <a:t>Overhead (latency) of Intel8b PC with 8 execution threads on MPI style Rendezvous Messaging for Shift and Exchange implemented either as two shifts or as custom CCR pattern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113" y="640"/>
            <a:chExt cx="3470" cy="269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165" t="12639" r="22612" b="7593"/>
            <a:stretch>
              <a:fillRect/>
            </a:stretch>
          </p:blipFill>
          <p:spPr bwMode="auto">
            <a:xfrm>
              <a:off x="113" y="640"/>
              <a:ext cx="3470" cy="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72" y="2772"/>
              <a:ext cx="568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Stages (millions)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44" y="754"/>
              <a:ext cx="653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b="0">
                  <a:latin typeface="Arial" pitchFamily="34" charset="0"/>
                </a:rPr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hart 55"/>
          <p:cNvGraphicFramePr/>
          <p:nvPr/>
        </p:nvGraphicFramePr>
        <p:xfrm>
          <a:off x="152400" y="1395174"/>
          <a:ext cx="838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2209800" y="609600"/>
            <a:ext cx="6046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Parallel Pairwise Clustering PWDA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Speedup Tests on eight 16-core Systems (6 Clusters, 10,000 records)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Threading with Short Lived CCR Threads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 Overhead</a:t>
            </a:r>
          </a:p>
        </p:txBody>
      </p:sp>
      <p:sp>
        <p:nvSpPr>
          <p:cNvPr id="127" name="TextBox 18"/>
          <p:cNvSpPr txBox="1"/>
          <p:nvPr/>
        </p:nvSpPr>
        <p:spPr>
          <a:xfrm rot="16200000">
            <a:off x="9169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1x2x2</a:t>
            </a:r>
          </a:p>
        </p:txBody>
      </p:sp>
      <p:sp>
        <p:nvSpPr>
          <p:cNvPr id="123" name="TextBox 18"/>
          <p:cNvSpPr txBox="1"/>
          <p:nvPr/>
        </p:nvSpPr>
        <p:spPr>
          <a:xfrm rot="16200000">
            <a:off x="12217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2x1x2</a:t>
            </a:r>
          </a:p>
        </p:txBody>
      </p:sp>
      <p:sp>
        <p:nvSpPr>
          <p:cNvPr id="121" name="TextBox 18"/>
          <p:cNvSpPr txBox="1"/>
          <p:nvPr/>
        </p:nvSpPr>
        <p:spPr>
          <a:xfrm rot="16200000">
            <a:off x="13741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2x2x1</a:t>
            </a:r>
          </a:p>
        </p:txBody>
      </p:sp>
      <p:sp>
        <p:nvSpPr>
          <p:cNvPr id="117" name="TextBox 18"/>
          <p:cNvSpPr txBox="1"/>
          <p:nvPr/>
        </p:nvSpPr>
        <p:spPr>
          <a:xfrm rot="16200000">
            <a:off x="17221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1x4x2</a:t>
            </a:r>
          </a:p>
        </p:txBody>
      </p:sp>
      <p:sp>
        <p:nvSpPr>
          <p:cNvPr id="115" name="TextBox 18"/>
          <p:cNvSpPr txBox="1"/>
          <p:nvPr/>
        </p:nvSpPr>
        <p:spPr>
          <a:xfrm rot="16200000">
            <a:off x="18745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1x8x1</a:t>
            </a:r>
          </a:p>
        </p:txBody>
      </p:sp>
      <p:sp>
        <p:nvSpPr>
          <p:cNvPr id="113" name="TextBox 18"/>
          <p:cNvSpPr txBox="1"/>
          <p:nvPr/>
        </p:nvSpPr>
        <p:spPr>
          <a:xfrm rot="16200000">
            <a:off x="20269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2x2x2</a:t>
            </a:r>
          </a:p>
        </p:txBody>
      </p:sp>
      <p:sp>
        <p:nvSpPr>
          <p:cNvPr id="111" name="TextBox 18"/>
          <p:cNvSpPr txBox="1"/>
          <p:nvPr/>
        </p:nvSpPr>
        <p:spPr>
          <a:xfrm rot="16200000">
            <a:off x="21793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2x4x1</a:t>
            </a:r>
          </a:p>
        </p:txBody>
      </p:sp>
      <p:sp>
        <p:nvSpPr>
          <p:cNvPr id="109" name="TextBox 18"/>
          <p:cNvSpPr txBox="1"/>
          <p:nvPr/>
        </p:nvSpPr>
        <p:spPr>
          <a:xfrm rot="16200000">
            <a:off x="23317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4x1x2</a:t>
            </a:r>
          </a:p>
        </p:txBody>
      </p:sp>
      <p:sp>
        <p:nvSpPr>
          <p:cNvPr id="107" name="TextBox 18"/>
          <p:cNvSpPr txBox="1"/>
          <p:nvPr/>
        </p:nvSpPr>
        <p:spPr>
          <a:xfrm rot="16200000">
            <a:off x="24841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4x2x1</a:t>
            </a:r>
          </a:p>
        </p:txBody>
      </p:sp>
      <p:sp>
        <p:nvSpPr>
          <p:cNvPr id="103" name="TextBox 18"/>
          <p:cNvSpPr txBox="1"/>
          <p:nvPr/>
        </p:nvSpPr>
        <p:spPr>
          <a:xfrm rot="16200000">
            <a:off x="27889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1x8x2</a:t>
            </a:r>
          </a:p>
        </p:txBody>
      </p:sp>
      <p:sp>
        <p:nvSpPr>
          <p:cNvPr id="101" name="TextBox 18"/>
          <p:cNvSpPr txBox="1"/>
          <p:nvPr/>
        </p:nvSpPr>
        <p:spPr>
          <a:xfrm rot="16200000">
            <a:off x="30937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2x4x2</a:t>
            </a:r>
          </a:p>
        </p:txBody>
      </p:sp>
      <p:sp>
        <p:nvSpPr>
          <p:cNvPr id="99" name="TextBox 18"/>
          <p:cNvSpPr txBox="1"/>
          <p:nvPr/>
        </p:nvSpPr>
        <p:spPr>
          <a:xfrm rot="16200000">
            <a:off x="32791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2x8x1</a:t>
            </a:r>
          </a:p>
        </p:txBody>
      </p:sp>
      <p:sp>
        <p:nvSpPr>
          <p:cNvPr id="97" name="TextBox 18"/>
          <p:cNvSpPr txBox="1"/>
          <p:nvPr/>
        </p:nvSpPr>
        <p:spPr>
          <a:xfrm rot="16200000">
            <a:off x="34315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4x2x2</a:t>
            </a:r>
          </a:p>
        </p:txBody>
      </p:sp>
      <p:sp>
        <p:nvSpPr>
          <p:cNvPr id="95" name="TextBox 18"/>
          <p:cNvSpPr txBox="1"/>
          <p:nvPr/>
        </p:nvSpPr>
        <p:spPr>
          <a:xfrm rot="16200000">
            <a:off x="35839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4x4x1</a:t>
            </a:r>
          </a:p>
        </p:txBody>
      </p:sp>
      <p:sp>
        <p:nvSpPr>
          <p:cNvPr id="93" name="TextBox 18"/>
          <p:cNvSpPr txBox="1"/>
          <p:nvPr/>
        </p:nvSpPr>
        <p:spPr>
          <a:xfrm rot="16200000">
            <a:off x="37363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8x1x2</a:t>
            </a:r>
          </a:p>
        </p:txBody>
      </p:sp>
      <p:sp>
        <p:nvSpPr>
          <p:cNvPr id="91" name="TextBox 18"/>
          <p:cNvSpPr txBox="1"/>
          <p:nvPr/>
        </p:nvSpPr>
        <p:spPr>
          <a:xfrm rot="16200000">
            <a:off x="38557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8x2x1</a:t>
            </a:r>
          </a:p>
        </p:txBody>
      </p:sp>
      <p:sp>
        <p:nvSpPr>
          <p:cNvPr id="89" name="TextBox 18"/>
          <p:cNvSpPr txBox="1"/>
          <p:nvPr/>
        </p:nvSpPr>
        <p:spPr>
          <a:xfrm rot="16200000">
            <a:off x="2906457" y="5161307"/>
            <a:ext cx="631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1x16x1</a:t>
            </a:r>
          </a:p>
        </p:txBody>
      </p:sp>
      <p:sp>
        <p:nvSpPr>
          <p:cNvPr id="83" name="TextBox 18"/>
          <p:cNvSpPr txBox="1"/>
          <p:nvPr/>
        </p:nvSpPr>
        <p:spPr>
          <a:xfrm rot="16200000">
            <a:off x="4146664" y="51733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1x16x2</a:t>
            </a:r>
          </a:p>
        </p:txBody>
      </p:sp>
      <p:sp>
        <p:nvSpPr>
          <p:cNvPr id="81" name="TextBox 18"/>
          <p:cNvSpPr txBox="1"/>
          <p:nvPr/>
        </p:nvSpPr>
        <p:spPr>
          <a:xfrm rot="16200000">
            <a:off x="43459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2x8x2</a:t>
            </a:r>
          </a:p>
        </p:txBody>
      </p:sp>
      <p:sp>
        <p:nvSpPr>
          <p:cNvPr id="79" name="TextBox 18"/>
          <p:cNvSpPr txBox="1"/>
          <p:nvPr/>
        </p:nvSpPr>
        <p:spPr>
          <a:xfrm rot="16200000">
            <a:off x="44983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4x4x2</a:t>
            </a:r>
          </a:p>
        </p:txBody>
      </p:sp>
      <p:sp>
        <p:nvSpPr>
          <p:cNvPr id="77" name="TextBox 18"/>
          <p:cNvSpPr txBox="1"/>
          <p:nvPr/>
        </p:nvSpPr>
        <p:spPr>
          <a:xfrm rot="16200000">
            <a:off x="46507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8x2x2</a:t>
            </a:r>
          </a:p>
        </p:txBody>
      </p:sp>
      <p:sp>
        <p:nvSpPr>
          <p:cNvPr id="75" name="TextBox 18"/>
          <p:cNvSpPr txBox="1"/>
          <p:nvPr/>
        </p:nvSpPr>
        <p:spPr>
          <a:xfrm rot="16200000">
            <a:off x="4756264" y="51733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16x1x2</a:t>
            </a:r>
          </a:p>
        </p:txBody>
      </p:sp>
      <p:sp>
        <p:nvSpPr>
          <p:cNvPr id="73" name="TextBox 18"/>
          <p:cNvSpPr txBox="1"/>
          <p:nvPr/>
        </p:nvSpPr>
        <p:spPr>
          <a:xfrm rot="16200000">
            <a:off x="5303502" y="5126461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2x8x3</a:t>
            </a:r>
          </a:p>
        </p:txBody>
      </p:sp>
      <p:sp>
        <p:nvSpPr>
          <p:cNvPr id="71" name="TextBox 18"/>
          <p:cNvSpPr txBox="1"/>
          <p:nvPr/>
        </p:nvSpPr>
        <p:spPr>
          <a:xfrm rot="16200000">
            <a:off x="4951854" y="51733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1x16x3</a:t>
            </a:r>
          </a:p>
        </p:txBody>
      </p:sp>
      <p:sp>
        <p:nvSpPr>
          <p:cNvPr id="69" name="TextBox 18"/>
          <p:cNvSpPr txBox="1"/>
          <p:nvPr/>
        </p:nvSpPr>
        <p:spPr>
          <a:xfrm rot="16200000">
            <a:off x="54559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2x4x6</a:t>
            </a:r>
          </a:p>
        </p:txBody>
      </p:sp>
      <p:sp>
        <p:nvSpPr>
          <p:cNvPr id="67" name="TextBox 18"/>
          <p:cNvSpPr txBox="1"/>
          <p:nvPr/>
        </p:nvSpPr>
        <p:spPr>
          <a:xfrm rot="16200000">
            <a:off x="5946113" y="5126461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1x8x8</a:t>
            </a:r>
          </a:p>
        </p:txBody>
      </p:sp>
      <p:sp>
        <p:nvSpPr>
          <p:cNvPr id="65" name="TextBox 18"/>
          <p:cNvSpPr txBox="1"/>
          <p:nvPr/>
        </p:nvSpPr>
        <p:spPr>
          <a:xfrm rot="16200000">
            <a:off x="6063668" y="5161307"/>
            <a:ext cx="631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1x16x4</a:t>
            </a:r>
          </a:p>
        </p:txBody>
      </p:sp>
      <p:sp>
        <p:nvSpPr>
          <p:cNvPr id="63" name="TextBox 18"/>
          <p:cNvSpPr txBox="1"/>
          <p:nvPr/>
        </p:nvSpPr>
        <p:spPr>
          <a:xfrm rot="16200000">
            <a:off x="6446502" y="5153354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2x8x4</a:t>
            </a:r>
          </a:p>
        </p:txBody>
      </p:sp>
      <p:sp>
        <p:nvSpPr>
          <p:cNvPr id="61" name="TextBox 18"/>
          <p:cNvSpPr txBox="1"/>
          <p:nvPr/>
        </p:nvSpPr>
        <p:spPr>
          <a:xfrm rot="16200000">
            <a:off x="7042265" y="5182705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16x1x4</a:t>
            </a:r>
          </a:p>
        </p:txBody>
      </p:sp>
      <p:sp>
        <p:nvSpPr>
          <p:cNvPr id="59" name="TextBox 18"/>
          <p:cNvSpPr txBox="1"/>
          <p:nvPr/>
        </p:nvSpPr>
        <p:spPr>
          <a:xfrm rot="16200000">
            <a:off x="7237854" y="5173310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1x16x8</a:t>
            </a:r>
          </a:p>
        </p:txBody>
      </p:sp>
      <p:sp>
        <p:nvSpPr>
          <p:cNvPr id="55" name="TextBox 18"/>
          <p:cNvSpPr txBox="1"/>
          <p:nvPr/>
        </p:nvSpPr>
        <p:spPr>
          <a:xfrm rot="16200000">
            <a:off x="7589502" y="5159037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4x4x8</a:t>
            </a:r>
          </a:p>
        </p:txBody>
      </p:sp>
      <p:sp>
        <p:nvSpPr>
          <p:cNvPr id="53" name="TextBox 18"/>
          <p:cNvSpPr txBox="1"/>
          <p:nvPr/>
        </p:nvSpPr>
        <p:spPr>
          <a:xfrm rot="16200000">
            <a:off x="7741902" y="5167661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8x2x8</a:t>
            </a:r>
          </a:p>
        </p:txBody>
      </p:sp>
      <p:sp>
        <p:nvSpPr>
          <p:cNvPr id="51" name="TextBox 18"/>
          <p:cNvSpPr txBox="1"/>
          <p:nvPr/>
        </p:nvSpPr>
        <p:spPr>
          <a:xfrm rot="16200000">
            <a:off x="7859458" y="5194709"/>
            <a:ext cx="631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16x1x8</a:t>
            </a:r>
          </a:p>
        </p:txBody>
      </p:sp>
      <p:sp>
        <p:nvSpPr>
          <p:cNvPr id="128" name="TextBox 18"/>
          <p:cNvSpPr txBox="1"/>
          <p:nvPr/>
        </p:nvSpPr>
        <p:spPr>
          <a:xfrm rot="16200000">
            <a:off x="5793713" y="5126461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4x2x6</a:t>
            </a:r>
          </a:p>
        </p:txBody>
      </p:sp>
      <p:sp>
        <p:nvSpPr>
          <p:cNvPr id="131" name="TextBox 18"/>
          <p:cNvSpPr txBox="1"/>
          <p:nvPr/>
        </p:nvSpPr>
        <p:spPr>
          <a:xfrm rot="16200000">
            <a:off x="5594464" y="5097110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4x4x3</a:t>
            </a:r>
          </a:p>
        </p:txBody>
      </p:sp>
      <p:sp>
        <p:nvSpPr>
          <p:cNvPr id="134" name="TextBox 18"/>
          <p:cNvSpPr txBox="1"/>
          <p:nvPr/>
        </p:nvSpPr>
        <p:spPr>
          <a:xfrm rot="16200000">
            <a:off x="6704454" y="50971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8x1x8</a:t>
            </a:r>
          </a:p>
        </p:txBody>
      </p:sp>
      <p:sp>
        <p:nvSpPr>
          <p:cNvPr id="138" name="TextBox 18"/>
          <p:cNvSpPr txBox="1"/>
          <p:nvPr/>
        </p:nvSpPr>
        <p:spPr>
          <a:xfrm rot="16200000">
            <a:off x="65989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4x2x8</a:t>
            </a:r>
          </a:p>
        </p:txBody>
      </p:sp>
      <p:sp>
        <p:nvSpPr>
          <p:cNvPr id="141" name="TextBox 18"/>
          <p:cNvSpPr txBox="1"/>
          <p:nvPr/>
        </p:nvSpPr>
        <p:spPr>
          <a:xfrm rot="16200000">
            <a:off x="6936713" y="5153354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8x2x4</a:t>
            </a:r>
          </a:p>
        </p:txBody>
      </p:sp>
      <p:sp>
        <p:nvSpPr>
          <p:cNvPr id="156" name="TextBox 12"/>
          <p:cNvSpPr txBox="1">
            <a:spLocks noChangeArrowheads="1"/>
          </p:cNvSpPr>
          <p:nvPr/>
        </p:nvSpPr>
        <p:spPr bwMode="auto">
          <a:xfrm>
            <a:off x="1143000" y="4214574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4-way</a:t>
            </a:r>
          </a:p>
        </p:txBody>
      </p:sp>
      <p:sp>
        <p:nvSpPr>
          <p:cNvPr id="157" name="TextBox 11"/>
          <p:cNvSpPr txBox="1">
            <a:spLocks noChangeArrowheads="1"/>
          </p:cNvSpPr>
          <p:nvPr/>
        </p:nvSpPr>
        <p:spPr bwMode="auto">
          <a:xfrm>
            <a:off x="2133600" y="4138374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8-way</a:t>
            </a:r>
          </a:p>
        </p:txBody>
      </p:sp>
      <p:sp>
        <p:nvSpPr>
          <p:cNvPr id="158" name="TextBox 10"/>
          <p:cNvSpPr txBox="1">
            <a:spLocks noChangeArrowheads="1"/>
          </p:cNvSpPr>
          <p:nvPr/>
        </p:nvSpPr>
        <p:spPr bwMode="auto">
          <a:xfrm>
            <a:off x="3276600" y="3909774"/>
            <a:ext cx="695986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 smtClean="0">
                <a:solidFill>
                  <a:srgbClr val="4BACC6">
                    <a:lumMod val="75000"/>
                  </a:srgbClr>
                </a:solidFill>
                <a:latin typeface="Arial" charset="0"/>
              </a:rPr>
              <a:t>16-way</a:t>
            </a:r>
            <a:endParaRPr lang="en-US" sz="1200" b="1" kern="1200" dirty="0">
              <a:solidFill>
                <a:srgbClr val="4BACC6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4572000" y="3909774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79646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5486400" y="2766774"/>
            <a:ext cx="69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48-way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6553200" y="2461974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C0504D"/>
                </a:solidFill>
                <a:latin typeface="Arial" charset="0"/>
                <a:ea typeface="+mn-ea"/>
                <a:cs typeface="+mn-cs"/>
              </a:rPr>
              <a:t>64-way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7467600" y="2157174"/>
            <a:ext cx="78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128-way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62000" y="556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  Patterns (# Thread /process) x (# MPI process /node) x (# node)</a:t>
            </a:r>
          </a:p>
        </p:txBody>
      </p:sp>
      <p:sp>
        <p:nvSpPr>
          <p:cNvPr id="57" name="TextBox 18"/>
          <p:cNvSpPr txBox="1"/>
          <p:nvPr/>
        </p:nvSpPr>
        <p:spPr>
          <a:xfrm rot="16200000">
            <a:off x="467408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1x2x1</a:t>
            </a:r>
          </a:p>
        </p:txBody>
      </p:sp>
      <p:sp>
        <p:nvSpPr>
          <p:cNvPr id="58" name="TextBox 18"/>
          <p:cNvSpPr txBox="1"/>
          <p:nvPr/>
        </p:nvSpPr>
        <p:spPr>
          <a:xfrm rot="16200000">
            <a:off x="6121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1x1x2</a:t>
            </a:r>
          </a:p>
        </p:txBody>
      </p:sp>
      <p:sp>
        <p:nvSpPr>
          <p:cNvPr id="60" name="TextBox 18"/>
          <p:cNvSpPr txBox="1"/>
          <p:nvPr/>
        </p:nvSpPr>
        <p:spPr>
          <a:xfrm rot="16200000">
            <a:off x="7645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2x1x1</a:t>
            </a:r>
          </a:p>
        </p:txBody>
      </p:sp>
      <p:sp>
        <p:nvSpPr>
          <p:cNvPr id="62" name="TextBox 18"/>
          <p:cNvSpPr txBox="1"/>
          <p:nvPr/>
        </p:nvSpPr>
        <p:spPr>
          <a:xfrm rot="16200000">
            <a:off x="10693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1x4x1</a:t>
            </a:r>
          </a:p>
        </p:txBody>
      </p:sp>
      <p:sp>
        <p:nvSpPr>
          <p:cNvPr id="64" name="TextBox 18"/>
          <p:cNvSpPr txBox="1"/>
          <p:nvPr/>
        </p:nvSpPr>
        <p:spPr>
          <a:xfrm rot="16200000">
            <a:off x="15265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4x1x1</a:t>
            </a:r>
          </a:p>
        </p:txBody>
      </p:sp>
      <p:sp>
        <p:nvSpPr>
          <p:cNvPr id="66" name="TextBox 18"/>
          <p:cNvSpPr txBox="1"/>
          <p:nvPr/>
        </p:nvSpPr>
        <p:spPr>
          <a:xfrm rot="16200000">
            <a:off x="2601657" y="5085107"/>
            <a:ext cx="631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8x1x1</a:t>
            </a:r>
          </a:p>
        </p:txBody>
      </p:sp>
      <p:sp>
        <p:nvSpPr>
          <p:cNvPr id="68" name="TextBox 18"/>
          <p:cNvSpPr txBox="1"/>
          <p:nvPr/>
        </p:nvSpPr>
        <p:spPr>
          <a:xfrm rot="16200000">
            <a:off x="3961254" y="51733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16x1x1</a:t>
            </a:r>
          </a:p>
        </p:txBody>
      </p:sp>
      <p:sp>
        <p:nvSpPr>
          <p:cNvPr id="70" name="TextBox 18"/>
          <p:cNvSpPr txBox="1"/>
          <p:nvPr/>
        </p:nvSpPr>
        <p:spPr>
          <a:xfrm rot="16200000">
            <a:off x="5151102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1x8x6</a:t>
            </a:r>
          </a:p>
        </p:txBody>
      </p:sp>
      <p:sp>
        <p:nvSpPr>
          <p:cNvPr id="72" name="TextBox 18"/>
          <p:cNvSpPr txBox="1"/>
          <p:nvPr/>
        </p:nvSpPr>
        <p:spPr>
          <a:xfrm rot="16200000">
            <a:off x="6250913" y="5126462"/>
            <a:ext cx="561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2x4x8</a:t>
            </a:r>
          </a:p>
        </p:txBody>
      </p:sp>
      <p:sp>
        <p:nvSpPr>
          <p:cNvPr id="74" name="TextBox 18"/>
          <p:cNvSpPr txBox="1"/>
          <p:nvPr/>
        </p:nvSpPr>
        <p:spPr>
          <a:xfrm rot="16200000">
            <a:off x="7390253" y="5097111"/>
            <a:ext cx="655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2x8x8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08135" y="4724400"/>
            <a:ext cx="611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C0504D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2-way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67600" y="647700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June 3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5803" y="0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11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754" y="13667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Parallel Overhead</a:t>
            </a:r>
          </a:p>
        </p:txBody>
      </p:sp>
      <p:grpSp>
        <p:nvGrpSpPr>
          <p:cNvPr id="6" name="Group 241"/>
          <p:cNvGrpSpPr/>
          <p:nvPr/>
        </p:nvGrpSpPr>
        <p:grpSpPr>
          <a:xfrm>
            <a:off x="336492" y="471447"/>
            <a:ext cx="8237537" cy="6266939"/>
            <a:chOff x="336492" y="471447"/>
            <a:chExt cx="8237537" cy="6266939"/>
          </a:xfrm>
        </p:grpSpPr>
        <p:sp>
          <p:nvSpPr>
            <p:cNvPr id="3" name="TextBox 15"/>
            <p:cNvSpPr txBox="1">
              <a:spLocks noChangeArrowheads="1"/>
            </p:cNvSpPr>
            <p:nvPr/>
          </p:nvSpPr>
          <p:spPr bwMode="auto">
            <a:xfrm>
              <a:off x="1395369" y="471447"/>
              <a:ext cx="691003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Parallel Pairwise Clustering PWDA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Speedup Tests on eight 16-core Systems (6 Clusters, 10,000 records)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Threading with Short Lived CCR Threads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0806" y="6369054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Parallel  Patterns (# Thread /process) x (# MPI process /node) x (# node)</a:t>
              </a:r>
            </a:p>
          </p:txBody>
        </p:sp>
        <p:pic>
          <p:nvPicPr>
            <p:cNvPr id="303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492" y="1090653"/>
              <a:ext cx="8237537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0"/>
            <a:ext cx="8807508" cy="6313527"/>
            <a:chOff x="0" y="1526122"/>
            <a:chExt cx="6791418" cy="5262074"/>
          </a:xfrm>
        </p:grpSpPr>
        <p:grpSp>
          <p:nvGrpSpPr>
            <p:cNvPr id="3" name="Group 9"/>
            <p:cNvGrpSpPr/>
            <p:nvPr/>
          </p:nvGrpSpPr>
          <p:grpSpPr>
            <a:xfrm>
              <a:off x="0" y="1526122"/>
              <a:ext cx="6791418" cy="5262074"/>
              <a:chOff x="1322343" y="1165194"/>
              <a:chExt cx="6791418" cy="5262074"/>
            </a:xfrm>
          </p:grpSpPr>
          <p:pic>
            <p:nvPicPr>
              <p:cNvPr id="30208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832" t="17832" r="2952" b="2418"/>
              <a:stretch>
                <a:fillRect/>
              </a:stretch>
            </p:blipFill>
            <p:spPr bwMode="auto">
              <a:xfrm>
                <a:off x="1322343" y="1676376"/>
                <a:ext cx="6791418" cy="4345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833525" y="1165194"/>
                <a:ext cx="49736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PWDA Parallel Pairwise data clustering </a:t>
                </a:r>
              </a:p>
              <a:p>
                <a:pPr algn="ctr"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by Deterministic Annealing run on 24 core computer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52603" y="6057936"/>
                <a:ext cx="4216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Parallel Pattern (Thread X Process X Node)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23965" y="3031559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Threading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49636" y="2297097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Intra-node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56208" y="2625714"/>
                <a:ext cx="13131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Inter-node</a:t>
                </a:r>
                <a:br>
                  <a:rPr lang="en-US" dirty="0" smtClean="0"/>
                </a:br>
                <a:r>
                  <a:rPr lang="en-US" dirty="0" smtClean="0"/>
                  <a:t>MPI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5570" y="2224071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Parallel</a:t>
              </a:r>
              <a:br>
                <a:rPr lang="en-US" sz="1400" dirty="0" smtClean="0"/>
              </a:br>
              <a:r>
                <a:rPr lang="en-US" sz="1400" dirty="0" smtClean="0"/>
                <a:t>Overhead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37449" y="631352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11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Alu</a:t>
            </a:r>
            <a:r>
              <a:rPr lang="en-US" sz="3200" dirty="0" smtClean="0"/>
              <a:t>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First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 Family from </a:t>
            </a:r>
            <a:r>
              <a:rPr lang="en-US" sz="2400" dirty="0" err="1" smtClean="0"/>
              <a:t>Alu</a:t>
            </a:r>
            <a:r>
              <a:rPr lang="en-US" sz="2400" dirty="0" smtClean="0"/>
              <a:t> Sequencing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2860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1250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is Happening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52400" y="1295400"/>
          <a:ext cx="9067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8220"/>
            <a:ext cx="3857946" cy="35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792" y="1092168"/>
            <a:ext cx="4910188" cy="35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2480" y="5072085"/>
            <a:ext cx="32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Block Arrangement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6605" y="4999059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Execution Model in Dryad</a:t>
            </a:r>
            <a:br>
              <a:rPr lang="en-US" dirty="0" smtClean="0"/>
            </a:br>
            <a:r>
              <a:rPr lang="en-US" dirty="0" smtClean="0"/>
              <a:t>and Hadoop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Hadoop/Dryad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6172200"/>
            <a:ext cx="57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generate a single file with full </a:t>
            </a:r>
            <a:r>
              <a:rPr lang="en-US" b="1" dirty="0" err="1" smtClean="0"/>
              <a:t>NxN</a:t>
            </a:r>
            <a:r>
              <a:rPr lang="en-US" b="1" dirty="0" smtClean="0"/>
              <a:t> distance matrix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30000-17cluster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5147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Apply MDS to Patient Record Data</a:t>
            </a:r>
          </a:p>
          <a:p>
            <a:pPr algn="l" rtl="0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and correlation to GIS properties</a:t>
            </a:r>
          </a:p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</a:t>
            </a:r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Primary PCA Vector</a:t>
            </a:r>
            <a:endParaRPr lang="en-US" sz="2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Chermto3D_20000ran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988"/>
            <a:ext cx="9144000" cy="631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1383268"/>
            <a:ext cx="9144000" cy="5474732"/>
            <a:chOff x="0" y="381000"/>
            <a:chExt cx="9144000" cy="5474732"/>
          </a:xfrm>
        </p:grpSpPr>
        <p:graphicFrame>
          <p:nvGraphicFramePr>
            <p:cNvPr id="20" name="Chart 19"/>
            <p:cNvGraphicFramePr/>
            <p:nvPr/>
          </p:nvGraphicFramePr>
          <p:xfrm>
            <a:off x="0" y="381000"/>
            <a:ext cx="9144000" cy="5353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038600" y="54864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4478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0394" y="51808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658394" y="54856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8596" y="2078019"/>
              <a:ext cx="2453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 Overhead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429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90240" y="4191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5105400"/>
              <a:ext cx="1579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Parallelism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838200"/>
              <a:ext cx="4977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Clustering by Deterministic Annealing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32004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3276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0386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3429000"/>
              <a:ext cx="5709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MPI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4572000"/>
              <a:ext cx="853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Thread</a:t>
              </a:r>
              <a:endParaRPr lang="en-US" b="1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Dryad Scaling on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Dryad for Inhomogeneous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00"/>
            <a:ext cx="5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 – measured on Tempest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38199" y="1066800"/>
            <a:ext cx="7467649" cy="4878423"/>
            <a:chOff x="1456224" y="909603"/>
            <a:chExt cx="5963790" cy="38752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92" t="1735" r="16143" b="6186"/>
            <a:stretch>
              <a:fillRect/>
            </a:stretch>
          </p:blipFill>
          <p:spPr bwMode="auto">
            <a:xfrm>
              <a:off x="1870038" y="909603"/>
              <a:ext cx="5549976" cy="387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153440" y="2477159"/>
              <a:ext cx="900524" cy="294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(ms)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7590" y="3996654"/>
              <a:ext cx="2952056" cy="293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Sequence Length Standard Deviation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7993" y="123822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Length 400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390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135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Inhomogeneous Data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3726" y="727038"/>
          <a:ext cx="6696075" cy="50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0170" y="6096000"/>
            <a:ext cx="766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(Cloud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Hadoop/Dryad Comparison</a:t>
            </a:r>
            <a:br>
              <a:rPr lang="en-US" sz="3200" dirty="0" smtClean="0"/>
            </a:br>
            <a:r>
              <a:rPr lang="en-US" sz="3200" dirty="0" smtClean="0"/>
              <a:t>“Homogeneous” Data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867400"/>
            <a:ext cx="766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Dryad with Windows HPCS compared to Hadoop with Linux RHEL on </a:t>
            </a:r>
            <a:r>
              <a:rPr lang="en-US" b="1" dirty="0" err="1" smtClean="0"/>
              <a:t>Idataplex</a:t>
            </a:r>
            <a:endParaRPr lang="en-US" b="1" dirty="0" smtClean="0"/>
          </a:p>
          <a:p>
            <a:r>
              <a:rPr lang="en-US" b="1" dirty="0" smtClean="0"/>
              <a:t>Using real data with standard deviation/length = 0.1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7068" y="1524000"/>
            <a:ext cx="6398708" cy="4094835"/>
            <a:chOff x="-293132" y="2763165"/>
            <a:chExt cx="6398708" cy="4094835"/>
          </a:xfrm>
        </p:grpSpPr>
        <p:graphicFrame>
          <p:nvGraphicFramePr>
            <p:cNvPr id="7" name="Chart 6"/>
            <p:cNvGraphicFramePr/>
            <p:nvPr/>
          </p:nvGraphicFramePr>
          <p:xfrm>
            <a:off x="0" y="2763165"/>
            <a:ext cx="6105576" cy="40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 rot="16200000">
              <a:off x="-1382758" y="4386191"/>
              <a:ext cx="25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per Alignment (ms)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078" y="29908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7591" y="4049721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Hadoop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Dependence of Dryad SW-G</a:t>
            </a:r>
            <a:br>
              <a:rPr lang="en-US" dirty="0" smtClean="0"/>
            </a:br>
            <a:r>
              <a:rPr lang="en-US" dirty="0" smtClean="0"/>
              <a:t>Processing on 32 node </a:t>
            </a:r>
            <a:r>
              <a:rPr lang="en-US" dirty="0" err="1" smtClean="0"/>
              <a:t>IDataplex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4648" y="1785915"/>
          <a:ext cx="7047009" cy="3359196"/>
        </p:xfrm>
        <a:graphic>
          <a:graphicData uri="http://schemas.openxmlformats.org/drawingml/2006/table">
            <a:tbl>
              <a:tblPr/>
              <a:tblGrid>
                <a:gridCol w="2708930"/>
                <a:gridCol w="1518540"/>
                <a:gridCol w="1379827"/>
                <a:gridCol w="1439712"/>
              </a:tblGrid>
              <a:tr h="3732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Dryad Block Size D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128x128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64x64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00"/>
                          </a:solidFill>
                        </a:rPr>
                        <a:t>32x32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partition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1.839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2.224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2.224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process data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30820.0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32035.0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39458.0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Time to merge files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60.0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64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Total Time 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30882.0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6096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32097.0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39520.0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70" y="5400702"/>
            <a:ext cx="730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Smaller number of blocks D increases data size per block and makes cache use less efficient</a:t>
            </a:r>
          </a:p>
          <a:p>
            <a:pPr algn="l"/>
            <a:r>
              <a:rPr lang="en-US" dirty="0" smtClean="0"/>
              <a:t>Other plots have 64 by 64 blocking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DNA Sequence Assembly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5344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PartitionedTable.Get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LineRecord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uri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IQueryable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OutputInfo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&gt;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inputFiles.Select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(x=&gt;ExecuteCAP3(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220" y="6565612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X. Huang, A. </a:t>
            </a:r>
            <a:r>
              <a:rPr lang="en-US" sz="1400" dirty="0" err="1" smtClean="0"/>
              <a:t>Madan</a:t>
            </a:r>
            <a:r>
              <a:rPr lang="en-US" sz="1400" dirty="0" smtClean="0"/>
              <a:t>, “CAP3: A DNA Sequence Assembly Program,” Genome Research, vol. 9, no. 9, pp. 868-877, 1999.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7391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EST (Expressed Sequence Tag) corresponds to messenger RNAs (mRNAs) transcribed from the genes residing on chromosomes. Each individual EST sequence represents a fragment of mRNA, and the EST assembly aims to re-construct full-length mRNA sequences for each expressed gene.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381000" y="1676400"/>
            <a:ext cx="1895475" cy="2731532"/>
            <a:chOff x="381000" y="2133600"/>
            <a:chExt cx="1895475" cy="2731532"/>
          </a:xfrm>
        </p:grpSpPr>
        <p:grpSp>
          <p:nvGrpSpPr>
            <p:cNvPr id="7" name="Group 33"/>
            <p:cNvGrpSpPr/>
            <p:nvPr/>
          </p:nvGrpSpPr>
          <p:grpSpPr>
            <a:xfrm>
              <a:off x="381000" y="2438400"/>
              <a:ext cx="1895475" cy="2139950"/>
              <a:chOff x="381000" y="2133600"/>
              <a:chExt cx="1895475" cy="2139950"/>
            </a:xfrm>
          </p:grpSpPr>
          <p:grpSp>
            <p:nvGrpSpPr>
              <p:cNvPr id="9" name="Group 32"/>
              <p:cNvGrpSpPr/>
              <p:nvPr/>
            </p:nvGrpSpPr>
            <p:grpSpPr>
              <a:xfrm>
                <a:off x="381000" y="2133600"/>
                <a:ext cx="752475" cy="2139950"/>
                <a:chOff x="381000" y="2133600"/>
                <a:chExt cx="752475" cy="2139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572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1027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10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6484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6484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8"/>
              <p:cNvGrpSpPr/>
              <p:nvPr/>
            </p:nvGrpSpPr>
            <p:grpSpPr>
              <a:xfrm>
                <a:off x="1524000" y="2133600"/>
                <a:ext cx="752475" cy="2139950"/>
                <a:chOff x="1295400" y="2133600"/>
                <a:chExt cx="752475" cy="213995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371600" y="3048000"/>
                  <a:ext cx="6096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  <p:pic>
              <p:nvPicPr>
                <p:cNvPr id="23" name="Picture 3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95400" y="2133600"/>
                  <a:ext cx="752475" cy="7524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" descr="C:\Users\jaliya\AppData\Local\Microsoft\Windows\Temporary Internet Files\Content.IE5\FAU9V9F3\MCj0432605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95400" y="3581400"/>
                  <a:ext cx="692150" cy="69215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 rot="5400000">
                  <a:off x="1562894" y="29329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562894" y="3542506"/>
                  <a:ext cx="228600" cy="1588"/>
                </a:xfrm>
                <a:prstGeom prst="straightConnector1">
                  <a:avLst/>
                </a:prstGeom>
                <a:ln w="317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31"/>
              <p:cNvGrpSpPr/>
              <p:nvPr/>
            </p:nvGrpSpPr>
            <p:grpSpPr>
              <a:xfrm>
                <a:off x="1219200" y="3200400"/>
                <a:ext cx="228600" cy="76200"/>
                <a:chOff x="1219200" y="3200400"/>
                <a:chExt cx="2286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3716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219200" y="3200400"/>
                  <a:ext cx="76200" cy="7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381000" y="2133600"/>
              <a:ext cx="1870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files (FASTA)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" y="4495800"/>
              <a:ext cx="1290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 files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6400" y="3200400"/>
            <a:ext cx="33528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\\GCB-K18-N01\DryadData\cap3\cluster34442.fsa</a:t>
            </a:r>
          </a:p>
          <a:p>
            <a:r>
              <a:rPr lang="en-US" sz="1200" dirty="0" smtClean="0"/>
              <a:t>\\GCB-K18-N01\DryadData\cap3\cluster34443.fsa</a:t>
            </a:r>
            <a:endParaRPr lang="en-US" sz="2800" dirty="0" smtClean="0"/>
          </a:p>
          <a:p>
            <a:r>
              <a:rPr lang="en-US" sz="2800" b="1" dirty="0" smtClean="0"/>
              <a:t>...</a:t>
            </a:r>
          </a:p>
          <a:p>
            <a:r>
              <a:rPr lang="en-US" sz="1200" dirty="0" smtClean="0"/>
              <a:t>\\GCB-K18-N01\DryadData\cap3\cluster34467.fsa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0" y="1752600"/>
            <a:ext cx="33528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DryadData</a:t>
            </a:r>
            <a:r>
              <a:rPr lang="en-US" sz="1200" dirty="0" smtClean="0"/>
              <a:t>\cap3\cap3data</a:t>
            </a:r>
          </a:p>
          <a:p>
            <a:r>
              <a:rPr lang="en-US" sz="1200" dirty="0" smtClean="0"/>
              <a:t>10</a:t>
            </a:r>
          </a:p>
          <a:p>
            <a:r>
              <a:rPr lang="en-US" sz="1200" dirty="0" smtClean="0"/>
              <a:t>0,344,CGB-K18-N01</a:t>
            </a:r>
          </a:p>
          <a:p>
            <a:r>
              <a:rPr lang="en-US" sz="1200" dirty="0" smtClean="0"/>
              <a:t>1,344,CGB-K18-N01</a:t>
            </a:r>
          </a:p>
          <a:p>
            <a:r>
              <a:rPr lang="en-US" b="1" dirty="0" smtClean="0"/>
              <a:t>…</a:t>
            </a:r>
          </a:p>
          <a:p>
            <a:r>
              <a:rPr lang="en-US" sz="1200" dirty="0" smtClean="0"/>
              <a:t>9,344,CGB-K18-N01</a:t>
            </a:r>
          </a:p>
        </p:txBody>
      </p:sp>
      <p:grpSp>
        <p:nvGrpSpPr>
          <p:cNvPr id="12" name="Group 51"/>
          <p:cNvGrpSpPr/>
          <p:nvPr/>
        </p:nvGrpSpPr>
        <p:grpSpPr>
          <a:xfrm>
            <a:off x="2895600" y="1600200"/>
            <a:ext cx="2209800" cy="3505200"/>
            <a:chOff x="2971800" y="2209800"/>
            <a:chExt cx="2209800" cy="3505200"/>
          </a:xfrm>
        </p:grpSpPr>
        <p:grpSp>
          <p:nvGrpSpPr>
            <p:cNvPr id="13" name="Group 49"/>
            <p:cNvGrpSpPr/>
            <p:nvPr/>
          </p:nvGrpSpPr>
          <p:grpSpPr>
            <a:xfrm>
              <a:off x="2971800" y="2514600"/>
              <a:ext cx="2209800" cy="3200400"/>
              <a:chOff x="2895600" y="2133600"/>
              <a:chExt cx="2209800" cy="32004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95600" y="2133600"/>
                <a:ext cx="220980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39"/>
              <p:cNvGrpSpPr/>
              <p:nvPr/>
            </p:nvGrpSpPr>
            <p:grpSpPr>
              <a:xfrm>
                <a:off x="2895600" y="4343400"/>
                <a:ext cx="996950" cy="990600"/>
                <a:chOff x="4489450" y="3276600"/>
                <a:chExt cx="1225550" cy="1228725"/>
              </a:xfrm>
            </p:grpSpPr>
            <p:pic>
              <p:nvPicPr>
                <p:cNvPr id="102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89450" y="3438525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1066800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Users\jaliya\AppData\Local\Microsoft\Windows\Temporary Internet Files\Content.IE5\ZADX9HCR\MCj0432599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8200" y="3276600"/>
                  <a:ext cx="1066800" cy="1066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2" name="TextBox 41"/>
              <p:cNvSpPr txBox="1"/>
              <p:nvPr/>
            </p:nvSpPr>
            <p:spPr>
              <a:xfrm>
                <a:off x="2971800" y="3124200"/>
                <a:ext cx="2066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Cap3data.00000000</a:t>
                </a:r>
                <a:endParaRPr lang="en-US" dirty="0"/>
              </a:p>
            </p:txBody>
          </p:sp>
          <p:pic>
            <p:nvPicPr>
              <p:cNvPr id="1030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34290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10000" y="4572000"/>
                <a:ext cx="11721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 files </a:t>
                </a:r>
              </a:p>
              <a:p>
                <a:r>
                  <a:rPr lang="en-US" dirty="0" smtClean="0"/>
                  <a:t>(FASTA)</a:t>
                </a:r>
                <a:endParaRPr lang="en-US" dirty="0"/>
              </a:p>
            </p:txBody>
          </p:sp>
          <p:pic>
            <p:nvPicPr>
              <p:cNvPr id="46" name="Picture 6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048000" y="2438400"/>
                <a:ext cx="681037" cy="681037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048000" y="2133600"/>
                <a:ext cx="132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Cap3data.pf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76600" y="2209800"/>
              <a:ext cx="1471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GCB-K18-N01</a:t>
              </a:r>
              <a:endParaRPr lang="en-US" b="1" dirty="0"/>
            </a:p>
          </p:txBody>
        </p:sp>
      </p:grpSp>
      <p:sp>
        <p:nvSpPr>
          <p:cNvPr id="53" name="Right Arrow 52"/>
          <p:cNvSpPr/>
          <p:nvPr/>
        </p:nvSpPr>
        <p:spPr>
          <a:xfrm>
            <a:off x="5029200" y="22860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029200" y="3505200"/>
            <a:ext cx="3048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CAP3 -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academic\phd\Publications\eScience2009\gnuplot\ca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8783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longer time in cloud than the bare-metal runs on different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/>
              <a:t>FutureGrid</a:t>
            </a:r>
            <a:r>
              <a:rPr lang="en-US" sz="2800" dirty="0" smtClean="0"/>
              <a:t> will allow us to repeat on single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 smtClean="0"/>
              <a:t>MPI on Clouds Kmeans Clustering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Kmeans clustering for up to 40 million 3D data points</a:t>
            </a:r>
          </a:p>
          <a:p>
            <a:r>
              <a:rPr lang="en-US" dirty="0" smtClean="0"/>
              <a:t>Amount of communication depends only on the number of cluster centers</a:t>
            </a:r>
          </a:p>
          <a:p>
            <a:r>
              <a:rPr lang="en-US" dirty="0" smtClean="0"/>
              <a:t>Amount of communication  &lt;&lt; Computation proportional to the amount of data processed</a:t>
            </a:r>
          </a:p>
          <a:p>
            <a:r>
              <a:rPr lang="en-US" dirty="0" smtClean="0"/>
              <a:t>At the highest granularity VMs show at least 3.5 times overhead compared to bare-metal</a:t>
            </a:r>
          </a:p>
          <a:p>
            <a:r>
              <a:rPr lang="en-US" dirty="0" smtClean="0"/>
              <a:t>Extremely large overheads for smaller grain sizes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300968" cy="29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392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0668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– 128 CPU cores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0668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Classes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</a:t>
            </a:r>
            <a:r>
              <a:rPr lang="en-US" sz="2200" dirty="0" smtClean="0">
                <a:cs typeface="Arial" pitchFamily="34" charset="0"/>
              </a:rPr>
              <a:t>arallel software/hardware in terms of 5 “Application architecture” Structures</a:t>
            </a:r>
            <a:r>
              <a:rPr lang="en-US" sz="2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E7F8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Iterative Compute-Communication stages with independent compute (map) operations for each CPU.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Heart of most MPI jobs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in 1988,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Fox estimated at 20% of total  number of applications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Grids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cs typeface="Arial" pitchFamily="34" charset="0"/>
                        </a:rPr>
                        <a:t>The preserve of workflow</a:t>
                      </a:r>
                      <a:r>
                        <a:rPr lang="en-US" sz="1600" dirty="0" smtClean="0">
                          <a:cs typeface="Arial" pitchFamily="34" charset="0"/>
                        </a:rPr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three subcategories.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MapReduce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Components of a Scientific Computing environment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34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Laptop</a:t>
            </a:r>
            <a:r>
              <a:rPr lang="en-US" sz="2000" dirty="0" smtClean="0"/>
              <a:t> using a dynamic number of cores for runs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Threading</a:t>
            </a:r>
            <a:r>
              <a:rPr lang="en-US" sz="2000" dirty="0" smtClean="0"/>
              <a:t> (CCR) parallel model allows such dynamic switches if OS told application how many it could –  we use short-lived NOT long running threads</a:t>
            </a:r>
          </a:p>
          <a:p>
            <a:pPr lvl="1"/>
            <a:r>
              <a:rPr lang="en-US" sz="2000" dirty="0" smtClean="0"/>
              <a:t>Very hard with </a:t>
            </a:r>
            <a:r>
              <a:rPr lang="en-US" sz="2000" dirty="0" smtClean="0">
                <a:solidFill>
                  <a:srgbClr val="0070C0"/>
                </a:solidFill>
              </a:rPr>
              <a:t>MPI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as would have to redistribute data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70C0"/>
                </a:solidFill>
              </a:rPr>
              <a:t>cloud</a:t>
            </a:r>
            <a:r>
              <a:rPr lang="en-US" sz="2000" dirty="0" smtClean="0"/>
              <a:t> for dynamic service instantiation including ability to launch: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Disk/File parallel </a:t>
            </a:r>
            <a:r>
              <a:rPr lang="en-US" sz="2000" dirty="0" smtClean="0"/>
              <a:t>data analysis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MPI engines </a:t>
            </a:r>
            <a:r>
              <a:rPr lang="en-US" sz="2000" dirty="0" smtClean="0"/>
              <a:t>for large closely coupled computations</a:t>
            </a:r>
          </a:p>
          <a:p>
            <a:pPr lvl="2"/>
            <a:r>
              <a:rPr lang="en-US" sz="2000" dirty="0" err="1" smtClean="0">
                <a:solidFill>
                  <a:srgbClr val="0070C0"/>
                </a:solidFill>
              </a:rPr>
              <a:t>Petaflops</a:t>
            </a:r>
            <a:r>
              <a:rPr lang="en-US" sz="2000" dirty="0" smtClean="0"/>
              <a:t> for million particle clustering/dimension reduction?</a:t>
            </a:r>
          </a:p>
          <a:p>
            <a:r>
              <a:rPr lang="en-US" sz="2000" dirty="0" smtClean="0"/>
              <a:t>Analysis programs like MDS and clustering will run OK for large jobs with “</a:t>
            </a:r>
            <a:r>
              <a:rPr lang="en-US" sz="2000" dirty="0" smtClean="0">
                <a:solidFill>
                  <a:srgbClr val="0070C0"/>
                </a:solidFill>
              </a:rPr>
              <a:t>millisecond</a:t>
            </a:r>
            <a:r>
              <a:rPr lang="en-US" sz="2000" dirty="0" smtClean="0"/>
              <a:t>” (as in Granules) not “</a:t>
            </a:r>
            <a:r>
              <a:rPr lang="en-US" sz="2000" dirty="0" smtClean="0">
                <a:solidFill>
                  <a:srgbClr val="0070C0"/>
                </a:solidFill>
              </a:rPr>
              <a:t>microsecond</a:t>
            </a:r>
            <a:r>
              <a:rPr lang="en-US" sz="2000" dirty="0" smtClean="0"/>
              <a:t>” (as in MPI, CCR) latencies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221069"/>
            <a:ext cx="40386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Bare metal </a:t>
            </a:r>
          </a:p>
          <a:p>
            <a:r>
              <a:rPr lang="en-US" dirty="0" smtClean="0"/>
              <a:t>(Computer, network, storage)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4475202"/>
            <a:ext cx="4191000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FutureGrid</a:t>
            </a:r>
            <a:r>
              <a:rPr lang="en-US" dirty="0" smtClean="0"/>
              <a:t>/</a:t>
            </a:r>
            <a:r>
              <a:rPr lang="en-US" b="1" dirty="0" smtClean="0"/>
              <a:t>VM</a:t>
            </a:r>
            <a:endParaRPr lang="en-US" sz="1200" b="1" dirty="0" smtClean="0"/>
          </a:p>
          <a:p>
            <a:r>
              <a:rPr lang="en-US" sz="1200" dirty="0" smtClean="0"/>
              <a:t>(A high performance grid test bed that supports new approaches to parallel, Grids and Cloud  computing for science applications)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57400" y="3810000"/>
            <a:ext cx="5791200" cy="646331"/>
            <a:chOff x="2057400" y="3733800"/>
            <a:chExt cx="5791200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3733800"/>
              <a:ext cx="29718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Cloud Technologies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MapReduce</a:t>
              </a:r>
              <a:r>
                <a:rPr lang="en-US" dirty="0" smtClean="0"/>
                <a:t>, Dryad, </a:t>
              </a:r>
              <a:r>
                <a:rPr lang="en-US" dirty="0" err="1" smtClean="0"/>
                <a:t>Hadoop</a:t>
              </a:r>
              <a:r>
                <a:rPr lang="en-US" dirty="0" smtClean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9200" y="3733800"/>
              <a:ext cx="28194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Classic HPC or </a:t>
              </a:r>
              <a:r>
                <a:rPr lang="en-US" b="1" dirty="0" err="1" smtClean="0"/>
                <a:t>Multicore</a:t>
              </a:r>
              <a:endParaRPr lang="en-US" b="1" dirty="0" smtClean="0"/>
            </a:p>
            <a:p>
              <a:r>
                <a:rPr lang="en-US" dirty="0" smtClean="0"/>
                <a:t>(MPI, Threading)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38200" y="1447800"/>
            <a:ext cx="7393627" cy="135421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</a:t>
            </a:r>
            <a:r>
              <a:rPr lang="en-US" sz="1600" dirty="0" smtClean="0"/>
              <a:t> Expressed Sequence Tag (EST) sequence assembly (CAP3)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 </a:t>
            </a:r>
            <a:r>
              <a:rPr lang="en-US" sz="1600" dirty="0" err="1" smtClean="0"/>
              <a:t>Pairwise</a:t>
            </a:r>
            <a:r>
              <a:rPr lang="en-US" sz="1600" dirty="0" smtClean="0"/>
              <a:t> </a:t>
            </a:r>
            <a:r>
              <a:rPr lang="en-US" sz="1600" dirty="0" err="1" smtClean="0"/>
              <a:t>Alu</a:t>
            </a:r>
            <a:r>
              <a:rPr lang="en-US" sz="1600" dirty="0" smtClean="0"/>
              <a:t> sequence alignment (SW)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Health: </a:t>
            </a:r>
            <a:r>
              <a:rPr lang="en-US" sz="1600" dirty="0" smtClean="0"/>
              <a:t>Correlating childhood obesity with environmental factors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err="1" smtClean="0"/>
              <a:t>Cheminformatics</a:t>
            </a:r>
            <a:r>
              <a:rPr lang="en-US" sz="1600" b="1" dirty="0" smtClean="0"/>
              <a:t>: </a:t>
            </a:r>
            <a:r>
              <a:rPr lang="en-US" sz="1600" dirty="0" smtClean="0"/>
              <a:t>Mapping </a:t>
            </a:r>
            <a:r>
              <a:rPr lang="en-US" sz="1600" dirty="0" err="1" smtClean="0"/>
              <a:t>PubChem</a:t>
            </a:r>
            <a:r>
              <a:rPr lang="en-US" sz="1600" dirty="0" smtClean="0"/>
              <a:t> data into low dimensions to aid drug discovery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219200" y="4495800"/>
            <a:ext cx="6629400" cy="1588"/>
          </a:xfrm>
          <a:prstGeom prst="line">
            <a:avLst/>
          </a:prstGeom>
          <a:ln w="444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286000" y="2734270"/>
            <a:ext cx="4572000" cy="1075730"/>
            <a:chOff x="2286000" y="2734270"/>
            <a:chExt cx="4572000" cy="1075730"/>
          </a:xfrm>
        </p:grpSpPr>
        <p:grpSp>
          <p:nvGrpSpPr>
            <p:cNvPr id="7" name="Group 49"/>
            <p:cNvGrpSpPr/>
            <p:nvPr/>
          </p:nvGrpSpPr>
          <p:grpSpPr>
            <a:xfrm>
              <a:off x="2286000" y="2734270"/>
              <a:ext cx="2992233" cy="1075730"/>
              <a:chOff x="2895600" y="2133600"/>
              <a:chExt cx="1928327" cy="34754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2379785"/>
                <a:ext cx="191516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5601" y="2625969"/>
                <a:ext cx="1928326" cy="298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Data mining Algorithm</a:t>
                </a:r>
              </a:p>
              <a:p>
                <a:r>
                  <a:rPr lang="en-US" dirty="0" smtClean="0"/>
                  <a:t>Clustering (</a:t>
                </a:r>
                <a:r>
                  <a:rPr lang="en-US" dirty="0" err="1" smtClean="0"/>
                  <a:t>Pairwise</a:t>
                </a:r>
                <a:r>
                  <a:rPr lang="en-US" dirty="0" smtClean="0"/>
                  <a:t> ,  Vector)</a:t>
                </a:r>
              </a:p>
              <a:p>
                <a:r>
                  <a:rPr lang="en-US" dirty="0" smtClean="0"/>
                  <a:t>MDS, GTM, PCA, CCA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1" y="2133600"/>
                <a:ext cx="121754" cy="119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49689" y="2807208"/>
              <a:ext cx="1608311" cy="990600"/>
              <a:chOff x="5249689" y="2807208"/>
              <a:chExt cx="1608311" cy="990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257800" y="2807208"/>
                <a:ext cx="1600200" cy="990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49689" y="2895600"/>
                <a:ext cx="1455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Visualization</a:t>
                </a:r>
              </a:p>
              <a:p>
                <a:r>
                  <a:rPr lang="en-US" dirty="0" err="1" smtClean="0"/>
                  <a:t>PlotViz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Cloud technologies work very well for data intensive applications </a:t>
            </a:r>
          </a:p>
          <a:p>
            <a:r>
              <a:rPr lang="en-US" sz="2000" b="1" dirty="0" smtClean="0"/>
              <a:t>Iterative </a:t>
            </a:r>
            <a:r>
              <a:rPr lang="en-US" sz="2000" b="1" dirty="0" err="1" smtClean="0"/>
              <a:t>MapReduce</a:t>
            </a:r>
            <a:r>
              <a:rPr lang="en-US" sz="2000" b="1" dirty="0" smtClean="0"/>
              <a:t> allows to build a complete system with single cloud technology without MPI </a:t>
            </a:r>
          </a:p>
          <a:p>
            <a:r>
              <a:rPr lang="en-US" sz="2000" b="1" dirty="0" err="1" smtClean="0"/>
              <a:t>FutureGrid</a:t>
            </a:r>
            <a:r>
              <a:rPr lang="en-US" sz="2000" b="1" dirty="0" smtClean="0"/>
              <a:t> allows easy Windows v Linux with and without VM comparison</a:t>
            </a:r>
          </a:p>
          <a:p>
            <a:r>
              <a:rPr lang="en-US" sz="2000" dirty="0" smtClean="0"/>
              <a:t>Intend to implement range of biology applications with Dryad/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r>
              <a:rPr lang="en-US" sz="2000" dirty="0" smtClean="0"/>
              <a:t>Initially we will make key capabilities available as services that we eventually implement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much of our code written in C# (high performance managed code) and runs on Microsoft HPCS 2008 (with Dryad extensions)</a:t>
            </a:r>
          </a:p>
          <a:p>
            <a:pPr lvl="1"/>
            <a:r>
              <a:rPr lang="en-US" sz="2000" dirty="0" smtClean="0"/>
              <a:t>Hadoop code written in Java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Project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www.infomall.org/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C000"/>
                </a:solidFill>
              </a:rPr>
              <a:t>L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A 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2667000"/>
            <a:ext cx="6324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Reports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200" dirty="0" smtClean="0">
              <a:latin typeface="+mj-lt"/>
              <a:ea typeface="+mj-ea"/>
              <a:cs typeface="+mj-cs"/>
            </a:endParaRP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r>
              <a:rPr lang="en-US" sz="6200" dirty="0" smtClean="0">
                <a:latin typeface="+mj-lt"/>
                <a:ea typeface="+mj-ea"/>
                <a:cs typeface="+mj-cs"/>
              </a:rPr>
              <a:t>Analysis of Concurrency and Coordination Runtime CCR and DSS for Parallel and Distributed Computing </a:t>
            </a: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endParaRPr kumimoji="0" lang="en-US" sz="6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r>
              <a:rPr lang="en-US" sz="6200" dirty="0" smtClean="0">
                <a:latin typeface="+mj-lt"/>
                <a:ea typeface="+mj-ea"/>
                <a:cs typeface="+mj-cs"/>
              </a:rPr>
              <a:t>High Performance Parallel Computing with Clouds and Cloud Technologies</a:t>
            </a: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endParaRPr lang="en-US" sz="6200" dirty="0" smtClean="0">
              <a:latin typeface="+mj-lt"/>
              <a:ea typeface="+mj-ea"/>
              <a:cs typeface="+mj-cs"/>
            </a:endParaRP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r>
              <a:rPr lang="en-US" sz="6200" dirty="0" smtClean="0">
                <a:latin typeface="+mj-lt"/>
                <a:ea typeface="+mj-ea"/>
                <a:cs typeface="+mj-cs"/>
              </a:rPr>
              <a:t>Parallel Data Mining from </a:t>
            </a:r>
            <a:r>
              <a:rPr lang="en-US" sz="6200" dirty="0" err="1" smtClean="0">
                <a:latin typeface="+mj-lt"/>
                <a:ea typeface="+mj-ea"/>
                <a:cs typeface="+mj-cs"/>
              </a:rPr>
              <a:t>Multicore</a:t>
            </a:r>
            <a:r>
              <a:rPr lang="en-US" sz="6200" dirty="0" smtClean="0">
                <a:latin typeface="+mj-lt"/>
                <a:ea typeface="+mj-ea"/>
                <a:cs typeface="+mj-cs"/>
              </a:rPr>
              <a:t> to Cloudy Grids</a:t>
            </a: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endParaRPr lang="en-US" sz="6200" dirty="0" smtClean="0">
              <a:latin typeface="+mj-lt"/>
              <a:ea typeface="+mj-ea"/>
              <a:cs typeface="+mj-cs"/>
            </a:endParaRPr>
          </a:p>
          <a:p>
            <a:pPr marL="168275" lvl="0" indent="-168275">
              <a:spcBef>
                <a:spcPct val="0"/>
              </a:spcBef>
              <a:buFont typeface="Arial" pitchFamily="34" charset="0"/>
              <a:buChar char="•"/>
            </a:pPr>
            <a:r>
              <a:rPr lang="en-US" sz="6200" dirty="0" smtClean="0">
                <a:latin typeface="+mj-lt"/>
                <a:ea typeface="+mj-ea"/>
                <a:cs typeface="+mj-cs"/>
              </a:rPr>
              <a:t>Applicability of </a:t>
            </a:r>
            <a:r>
              <a:rPr lang="en-US" sz="6200" dirty="0" err="1" smtClean="0">
                <a:latin typeface="+mj-lt"/>
                <a:ea typeface="+mj-ea"/>
                <a:cs typeface="+mj-cs"/>
              </a:rPr>
              <a:t>DryadLINQ</a:t>
            </a:r>
            <a:r>
              <a:rPr lang="en-US" sz="6200" dirty="0" smtClean="0">
                <a:latin typeface="+mj-lt"/>
                <a:ea typeface="+mj-ea"/>
                <a:cs typeface="+mj-cs"/>
              </a:rPr>
              <a:t> to Scientific Applications</a:t>
            </a:r>
          </a:p>
          <a:p>
            <a:pPr lvl="0">
              <a:spcBef>
                <a:spcPct val="0"/>
              </a:spcBef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FutureGrid</a:t>
            </a:r>
            <a:r>
              <a:rPr lang="en-US" sz="3200" dirty="0" smtClean="0"/>
              <a:t> Architecture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7429" y="685799"/>
          <a:ext cx="8970371" cy="5867401"/>
        </p:xfrm>
        <a:graphic>
          <a:graphicData uri="http://schemas.openxmlformats.org/presentationml/2006/ole">
            <p:oleObj spid="_x0000_s2050" name="Acrobat Document" r:id="rId4" imgW="7851600" imgH="5079960" progId="AcroExch.Document.7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2362200" y="5334000"/>
            <a:ext cx="3048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334000"/>
            <a:ext cx="3048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146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419600" y="5791200"/>
            <a:ext cx="2286000" cy="762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Hadoop/ Dryad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b="1" dirty="0" smtClean="0"/>
              <a:t>Can also do much traditional parallel computing for data-mining if extended to support </a:t>
            </a:r>
            <a:r>
              <a:rPr lang="en-US" sz="2000" b="1" dirty="0" smtClean="0">
                <a:solidFill>
                  <a:srgbClr val="FF0000"/>
                </a:solidFill>
              </a:rPr>
              <a:t>iterative</a:t>
            </a:r>
            <a:r>
              <a:rPr lang="en-US" sz="2000" b="1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/>
              <a:t>Intel’s Projection</a:t>
            </a:r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3" cstate="print"/>
          <a:srcRect l="4112" t="20338" r="4587" b="14125"/>
          <a:stretch>
            <a:fillRect/>
          </a:stretch>
        </p:blipFill>
        <p:spPr bwMode="auto">
          <a:xfrm>
            <a:off x="76200" y="990600"/>
            <a:ext cx="8991600" cy="556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19691</TotalTime>
  <Words>3456</Words>
  <Application>Microsoft Office PowerPoint</Application>
  <PresentationFormat>On-screen Show (4:3)</PresentationFormat>
  <Paragraphs>823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Office Theme</vt:lpstr>
      <vt:lpstr>2_Office Theme</vt:lpstr>
      <vt:lpstr>Acrobat Document</vt:lpstr>
      <vt:lpstr>Equation</vt:lpstr>
      <vt:lpstr>Multicore and Cloud Technologies for Data Intensive Applications</vt:lpstr>
      <vt:lpstr>Abstract</vt:lpstr>
      <vt:lpstr>Convergence is Happening</vt:lpstr>
      <vt:lpstr>Collaborators in SALSA Project</vt:lpstr>
      <vt:lpstr>Data Intensive (Science) Applications</vt:lpstr>
      <vt:lpstr>FutureGrid Architecture</vt:lpstr>
      <vt:lpstr>Cluster Configurations</vt:lpstr>
      <vt:lpstr>Cloud Computing: Infrastructure and Runtimes</vt:lpstr>
      <vt:lpstr>Intel’s Projection</vt:lpstr>
      <vt:lpstr>Intel’s Application Stack</vt:lpstr>
      <vt:lpstr>Use any Collection of Computers</vt:lpstr>
      <vt:lpstr>Parallel Dataming Algorithms on Multicore</vt:lpstr>
      <vt:lpstr>Runtime System Used</vt:lpstr>
      <vt:lpstr>General Formula  DAC  GM  GTM  DAGTM  DAGM</vt:lpstr>
      <vt:lpstr>Slide 15</vt:lpstr>
      <vt:lpstr>Deterministic Annealing Clustering of Indiana Census Data</vt:lpstr>
      <vt:lpstr>Changing resolution of GIS CluStering</vt:lpstr>
      <vt:lpstr>Slide 18</vt:lpstr>
      <vt:lpstr>Notes on Performance</vt:lpstr>
      <vt:lpstr>CCR Overhead for a computation of 23.76 µs between messaging</vt:lpstr>
      <vt:lpstr>Slide 21</vt:lpstr>
      <vt:lpstr>Slide 22</vt:lpstr>
      <vt:lpstr>Slide 23</vt:lpstr>
      <vt:lpstr>Slide 24</vt:lpstr>
      <vt:lpstr>Slide 25</vt:lpstr>
      <vt:lpstr>Data Intensive Architecture</vt:lpstr>
      <vt:lpstr>MapReduce “File/Data Repository” Parallelism</vt:lpstr>
      <vt:lpstr>Alu Sequencing Workflow</vt:lpstr>
      <vt:lpstr>Gene Family from Alu Sequencing</vt:lpstr>
      <vt:lpstr>Hadoop/Dryad Model</vt:lpstr>
      <vt:lpstr>Slide 31</vt:lpstr>
      <vt:lpstr>Slide 32</vt:lpstr>
      <vt:lpstr>Slide 33</vt:lpstr>
      <vt:lpstr>Slide 34</vt:lpstr>
      <vt:lpstr>Pairwise Clustering 30,000 Points on Tempest</vt:lpstr>
      <vt:lpstr>Dryad versus MPI for Smith Waterman</vt:lpstr>
      <vt:lpstr>Dryad Scaling on Smith Waterman</vt:lpstr>
      <vt:lpstr>Dryad for Inhomogeneous Data</vt:lpstr>
      <vt:lpstr>Hadoop/Dryad Comparison Inhomogeneous Data</vt:lpstr>
      <vt:lpstr>Hadoop/Dryad Comparison “Homogeneous” Data</vt:lpstr>
      <vt:lpstr>Block Dependence of Dryad SW-G Processing on 32 node IDataplex</vt:lpstr>
      <vt:lpstr>CAP3 - DNA Sequence Assembly Program</vt:lpstr>
      <vt:lpstr>CAP3 - Performance</vt:lpstr>
      <vt:lpstr>DryadLINQ on Cloud</vt:lpstr>
      <vt:lpstr>DryadLINQ on Cloud contd..</vt:lpstr>
      <vt:lpstr>MPI on Clouds Kmeans Clustering</vt:lpstr>
      <vt:lpstr>Application Classes (Parallel software/hardware in terms of 5 “Application architecture” Structures) </vt:lpstr>
      <vt:lpstr>Applications &amp; Different Interconnection Patterns</vt:lpstr>
      <vt:lpstr>Components of a Scientific Computing environment</vt:lpstr>
      <vt:lpstr>Summary: Key Features of our Approach</vt:lpstr>
      <vt:lpstr>Project website www.infomall.org/SALSA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Geoffrey Fox</cp:lastModifiedBy>
  <cp:revision>948</cp:revision>
  <dcterms:created xsi:type="dcterms:W3CDTF">2009-02-17T15:34:47Z</dcterms:created>
  <dcterms:modified xsi:type="dcterms:W3CDTF">2010-02-14T20:47:30Z</dcterms:modified>
</cp:coreProperties>
</file>