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5"/>
    <p:sldMasterId id="2147483789" r:id="rId6"/>
  </p:sldMasterIdLst>
  <p:notesMasterIdLst>
    <p:notesMasterId r:id="rId26"/>
  </p:notesMasterIdLst>
  <p:sldIdLst>
    <p:sldId id="629" r:id="rId7"/>
    <p:sldId id="890" r:id="rId8"/>
    <p:sldId id="900" r:id="rId9"/>
    <p:sldId id="884" r:id="rId10"/>
    <p:sldId id="897" r:id="rId11"/>
    <p:sldId id="901" r:id="rId12"/>
    <p:sldId id="889" r:id="rId13"/>
    <p:sldId id="886" r:id="rId14"/>
    <p:sldId id="887" r:id="rId15"/>
    <p:sldId id="885" r:id="rId16"/>
    <p:sldId id="898" r:id="rId17"/>
    <p:sldId id="899" r:id="rId18"/>
    <p:sldId id="744" r:id="rId19"/>
    <p:sldId id="895" r:id="rId20"/>
    <p:sldId id="882" r:id="rId21"/>
    <p:sldId id="883" r:id="rId22"/>
    <p:sldId id="745" r:id="rId23"/>
    <p:sldId id="893" r:id="rId24"/>
    <p:sldId id="89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9A46"/>
    <a:srgbClr val="BDE2A2"/>
    <a:srgbClr val="B4DE94"/>
    <a:srgbClr val="8FF24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0" autoAdjust="0"/>
    <p:restoredTop sz="96086" autoAdjust="0"/>
  </p:normalViewPr>
  <p:slideViewPr>
    <p:cSldViewPr snapToGrid="0" snapToObjects="1">
      <p:cViewPr varScale="1">
        <p:scale>
          <a:sx n="109" d="100"/>
          <a:sy n="109" d="100"/>
        </p:scale>
        <p:origin x="16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898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1D7D28-79E2-4E72-9477-C140B0F5B601}" type="slidenum">
              <a:rPr lang="en-US" altLang="en-US" sz="1200" i="0"/>
              <a:pPr/>
              <a:t>3</a:t>
            </a:fld>
            <a:endParaRPr lang="en-US" altLang="en-US" sz="1200" i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1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Big Data </a:t>
            </a:r>
            <a:r>
              <a:rPr lang="en-US" dirty="0"/>
              <a:t>refers to digital data volume, velocity and/or variety whose</a:t>
            </a:r>
            <a:r>
              <a:rPr lang="en-US" baseline="0" dirty="0"/>
              <a:t> </a:t>
            </a:r>
            <a:r>
              <a:rPr lang="en-US" dirty="0"/>
              <a:t>management requires scalability across coupled horizontal resources</a:t>
            </a:r>
          </a:p>
          <a:p>
            <a:r>
              <a:rPr lang="en-US" b="1" dirty="0"/>
              <a:t>Data Science </a:t>
            </a:r>
            <a:r>
              <a:rPr lang="en-US" dirty="0"/>
              <a:t>is the extraction of actionable knowledge directly from data through a process of discovery, hypothesis, and analytical hypothesis analysis.</a:t>
            </a:r>
          </a:p>
          <a:p>
            <a:r>
              <a:rPr lang="en-US" dirty="0"/>
              <a:t>A </a:t>
            </a:r>
            <a:r>
              <a:rPr lang="en-US" b="1" dirty="0"/>
              <a:t>Data Scientist </a:t>
            </a:r>
            <a:r>
              <a:rPr lang="en-US" dirty="0"/>
              <a:t>is a practitioner who has sufficient knowledge of the overlapping regimes of expertise in business needs, domain knowledge, analytical skills and programming expertise to manage the end-to-end scientific method process through each stage in the big data lifecycle.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D32577-1196-4221-B5BD-2EB6CC2B6160}" type="slidenum">
              <a:rPr lang="en-US" altLang="en-US" sz="1200" i="0">
                <a:solidFill>
                  <a:srgbClr val="000000"/>
                </a:solidFill>
              </a:rPr>
              <a:pPr/>
              <a:t>14</a:t>
            </a:fld>
            <a:endParaRPr lang="en-US" altLang="en-US" sz="1200" i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46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52803C35-6A4D-4C97-AFD3-4108345B7232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063A7964-A5BB-4098-8B1F-2094F93D0CD8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05ACADF3-3CDE-4502-B839-C972764FA183}" type="datetime1">
              <a:rPr lang="en-US" smtClean="0"/>
              <a:t>4/11/2016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5D8DEB44-5E9D-42A5-A31C-0858D3F1AFE0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B96B16BF-620C-4A3D-A465-15B8FDBE324A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320A6174-02CC-40F3-B369-36AB6FF7ED65}" type="datetime1">
              <a:rPr lang="en-US" smtClean="0"/>
              <a:t>4/11/2016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212361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4E57E328-96DC-4421-84AB-E3BE6C08ED5F}" type="datetime1">
              <a:rPr lang="en-US" smtClean="0"/>
              <a:t>4/11/2016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6E9F817F-640A-4A17-B849-37160D568840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038B84E4-1424-4C3F-9A41-5584D4A5B796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631579F2-3CCD-42DE-B0B2-3208229CEDCE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77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9DA45F53-3159-4755-A82F-C030274E5842}" type="datetime1">
              <a:rPr lang="en-US" smtClean="0"/>
              <a:t>4/11/2016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7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8" r:id="rId4"/>
    <p:sldLayoutId id="2147483794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181139"/>
            <a:ext cx="2133600" cy="365125"/>
          </a:xfrm>
          <a:prstGeom prst="rect">
            <a:avLst/>
          </a:prstGeom>
        </p:spPr>
        <p:txBody>
          <a:bodyPr/>
          <a:lstStyle/>
          <a:p>
            <a:fld id="{C3AA8EF9-EDC8-49EF-A9AD-CA7224B3A1B4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177463"/>
            <a:ext cx="1371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660" r:id="rId5"/>
    <p:sldLayoutId id="2147483745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ls.nas.edu/GLOBAL/BESR/COS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infomall.org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oic.indiana.edu/graduate/degrees/data-science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97" y="610930"/>
            <a:ext cx="9144000" cy="107841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4 Education Initiatives: Data Science, Informatics, Computational Science and Intelligent Systems Engineering; What succeeds?</a:t>
            </a:r>
            <a:br>
              <a:rPr lang="en-US" sz="2800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308" y="1897612"/>
            <a:ext cx="9144000" cy="838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Academies Workshop on COLLABORATIVE GRADUATE TRAINING INITIATIVES IN HIGH-PERFORMANCE COMPUTING FOR THE SOLID EARTH SCIENCES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http://dels.nas.edu/GLOBAL/BESR/COSG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11,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23308" y="43434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86" y="3590678"/>
            <a:ext cx="872701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/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hlinkClick r:id="rId4"/>
              </a:rPr>
              <a:t>gcf@indiana.edu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hlinkClick r:id="rId5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Department of Intelligent Systems Engineering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EBCB-8FC8-4191-A287-2FD35ED900E0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-13607"/>
            <a:ext cx="8382000" cy="764721"/>
          </a:xfrm>
        </p:spPr>
        <p:txBody>
          <a:bodyPr/>
          <a:lstStyle/>
          <a:p>
            <a:r>
              <a:rPr lang="en-US" dirty="0"/>
              <a:t>Its Jobs!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EB44-5E9D-42A5-A31C-0858D3F1AFE0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516" y="825148"/>
            <a:ext cx="8928567" cy="6032852"/>
            <a:chOff x="31516" y="825148"/>
            <a:chExt cx="8928567" cy="60328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114" t="16434" r="15749" b="24299"/>
            <a:stretch/>
          </p:blipFill>
          <p:spPr>
            <a:xfrm>
              <a:off x="31516" y="825148"/>
              <a:ext cx="8928567" cy="60328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91734" y="3983447"/>
              <a:ext cx="2245551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Deep Learning 0.01%</a:t>
              </a:r>
            </a:p>
            <a:p>
              <a:r>
                <a:rPr lang="en-US" sz="1200" dirty="0"/>
                <a:t>Bioengineering 0.01%</a:t>
              </a:r>
            </a:p>
            <a:p>
              <a:r>
                <a:rPr lang="en-US" sz="1200" dirty="0"/>
                <a:t>Internet of Things 0.03%</a:t>
              </a:r>
            </a:p>
            <a:p>
              <a:r>
                <a:rPr lang="en-US" sz="1200" dirty="0"/>
                <a:t>Informatics 0.12%</a:t>
              </a:r>
            </a:p>
            <a:p>
              <a:r>
                <a:rPr lang="en-US" sz="1200" dirty="0"/>
                <a:t>Computer Engineering 0.26%</a:t>
              </a:r>
            </a:p>
            <a:p>
              <a:r>
                <a:rPr lang="en-US" sz="1200" dirty="0"/>
                <a:t>Hadoop 0.28%</a:t>
              </a:r>
            </a:p>
            <a:p>
              <a:r>
                <a:rPr lang="en-US" sz="1200" dirty="0"/>
                <a:t>Simulation 0.29%</a:t>
              </a:r>
            </a:p>
            <a:p>
              <a:r>
                <a:rPr lang="en-US" sz="1200" dirty="0"/>
                <a:t>Information Technology 1.58%</a:t>
              </a:r>
            </a:p>
            <a:p>
              <a:r>
                <a:rPr lang="en-US" sz="1200" dirty="0"/>
                <a:t>Computer Science 2.4%</a:t>
              </a:r>
            </a:p>
            <a:p>
              <a:r>
                <a:rPr lang="en-US" sz="1200" dirty="0"/>
                <a:t>Engineer 4.14%</a:t>
              </a:r>
            </a:p>
            <a:p>
              <a:r>
                <a:rPr lang="en-US" sz="1200" dirty="0"/>
                <a:t>Design 8.71%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94691" y="2672862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2012-2016</a:t>
            </a:r>
          </a:p>
          <a:p>
            <a:r>
              <a:rPr lang="en-US" dirty="0"/>
              <a:t>HPC ~constant</a:t>
            </a:r>
          </a:p>
          <a:p>
            <a:r>
              <a:rPr lang="en-US" dirty="0"/>
              <a:t>Big Data grows factor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0559" y="267286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Big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1479" y="59557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HPC</a:t>
            </a:r>
          </a:p>
        </p:txBody>
      </p:sp>
    </p:spTree>
    <p:extLst>
      <p:ext uri="{BB962C8B-B14F-4D97-AF65-F5344CB8AC3E}">
        <p14:creationId xmlns:p14="http://schemas.microsoft.com/office/powerpoint/2010/main" val="403127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65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770"/>
            <a:ext cx="9114310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441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B50B27"/>
                </a:solidFill>
              </a:rPr>
              <a:t>Big Data and (Exascale) Simulation Convergence II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0" y="127635"/>
            <a:ext cx="9144000" cy="6835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78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School of Informatics and Computing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B0D8-85AB-48DF-B442-5BF98E9DB841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304800"/>
            <a:ext cx="8610600" cy="835945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 of the School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7772400" cy="40386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The School of Informatics was established in 2000 as first of </a:t>
            </a:r>
            <a:br>
              <a:rPr lang="en-US" altLang="en-US" dirty="0"/>
            </a:br>
            <a:r>
              <a:rPr lang="en-US" altLang="en-US" dirty="0"/>
              <a:t>its kind in the United States.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Computer Science was established in 1971 and became part </a:t>
            </a:r>
            <a:br>
              <a:rPr lang="en-US" altLang="en-US" dirty="0"/>
            </a:br>
            <a:r>
              <a:rPr lang="en-US" altLang="en-US" dirty="0"/>
              <a:t>of the school in 2005.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Library and Information Science </a:t>
            </a:r>
            <a:br>
              <a:rPr lang="en-US" altLang="en-US" dirty="0"/>
            </a:br>
            <a:r>
              <a:rPr lang="en-US" altLang="en-US" dirty="0"/>
              <a:t>was established in 1951 and </a:t>
            </a:r>
            <a:br>
              <a:rPr lang="en-US" altLang="en-US" dirty="0"/>
            </a:br>
            <a:r>
              <a:rPr lang="en-US" altLang="en-US" dirty="0"/>
              <a:t>became part of the school </a:t>
            </a:r>
            <a:br>
              <a:rPr lang="en-US" altLang="en-US" dirty="0"/>
            </a:br>
            <a:r>
              <a:rPr lang="en-US" altLang="en-US" dirty="0"/>
              <a:t>in 2013.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Now named the School of </a:t>
            </a:r>
            <a:br>
              <a:rPr lang="en-US" altLang="en-US" dirty="0"/>
            </a:br>
            <a:r>
              <a:rPr lang="en-US" altLang="en-US" dirty="0"/>
              <a:t>Informatics and Computing.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Data Science added January 2014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Engineering added Fall 2016</a:t>
            </a:r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dirty="0"/>
          </a:p>
          <a:p>
            <a:pPr marL="347663" indent="-347663" eaLnBrk="1" hangingPunct="1">
              <a:lnSpc>
                <a:spcPct val="90000"/>
              </a:lnSpc>
              <a:spcAft>
                <a:spcPts val="1200"/>
              </a:spcAft>
            </a:pPr>
            <a:endParaRPr lang="en-US" altLang="en-US" sz="1600" dirty="0"/>
          </a:p>
        </p:txBody>
      </p:sp>
      <p:pic>
        <p:nvPicPr>
          <p:cNvPr id="23556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255968">
            <a:off x="4743450" y="2954338"/>
            <a:ext cx="3746500" cy="2703512"/>
          </a:xfrm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000000">
                <a:alpha val="34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5DC8-384E-4CD7-88F0-C61E888D7F06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84E4-1424-4C3F-9A41-5584D4A5B796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40731" y="649180"/>
            <a:ext cx="2098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atin typeface="Calibri" panose="020F0502020204030204" pitchFamily="34" charset="0"/>
              </a:rPr>
              <a:t>Informatics</a:t>
            </a:r>
          </a:p>
          <a:p>
            <a:r>
              <a:rPr lang="da-DK" dirty="0">
                <a:latin typeface="Calibri" panose="020F0502020204030204" pitchFamily="34" charset="0"/>
              </a:rPr>
              <a:t>Applied CS on the IT (data) side</a:t>
            </a:r>
          </a:p>
          <a:p>
            <a:endParaRPr lang="da-DK" dirty="0">
              <a:latin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</a:rPr>
              <a:t>961 Undergrad (2.7 times number in CS)</a:t>
            </a:r>
          </a:p>
          <a:p>
            <a:r>
              <a:rPr lang="da-DK" dirty="0">
                <a:latin typeface="Calibri" panose="020F0502020204030204" pitchFamily="34" charset="0"/>
              </a:rPr>
              <a:t>95 Masters</a:t>
            </a:r>
          </a:p>
          <a:p>
            <a:r>
              <a:rPr lang="da-DK" dirty="0">
                <a:latin typeface="Calibri" panose="020F0502020204030204" pitchFamily="34" charset="0"/>
              </a:rPr>
              <a:t>110 PhD</a:t>
            </a:r>
            <a:r>
              <a:rPr lang="da-DK" dirty="0"/>
              <a:t>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7291"/>
            <a:ext cx="6940731" cy="6885291"/>
            <a:chOff x="0" y="-27291"/>
            <a:chExt cx="6940731" cy="68852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9539" r="7594"/>
            <a:stretch/>
          </p:blipFill>
          <p:spPr>
            <a:xfrm>
              <a:off x="0" y="16527"/>
              <a:ext cx="6940731" cy="68414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13234" y="-27291"/>
              <a:ext cx="1627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Undergraduate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1816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84E4-1424-4C3F-9A41-5584D4A5B796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31" b="19570"/>
          <a:stretch/>
        </p:blipFill>
        <p:spPr>
          <a:xfrm>
            <a:off x="0" y="16729"/>
            <a:ext cx="6444343" cy="6880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4343" y="623054"/>
            <a:ext cx="2699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Computer Science</a:t>
            </a:r>
          </a:p>
          <a:p>
            <a:r>
              <a:rPr lang="pl-PL" dirty="0">
                <a:latin typeface="Calibri" panose="020F0502020204030204" pitchFamily="34" charset="0"/>
              </a:rPr>
              <a:t>356 </a:t>
            </a:r>
            <a:r>
              <a:rPr lang="en-US" dirty="0">
                <a:latin typeface="Calibri" panose="020F0502020204030204" pitchFamily="34" charset="0"/>
              </a:rPr>
              <a:t>Undergraduate</a:t>
            </a:r>
          </a:p>
          <a:p>
            <a:r>
              <a:rPr lang="pl-PL" dirty="0">
                <a:latin typeface="Calibri" panose="020F0502020204030204" pitchFamily="34" charset="0"/>
              </a:rPr>
              <a:t>311 M</a:t>
            </a:r>
            <a:r>
              <a:rPr lang="en-US" dirty="0">
                <a:latin typeface="Calibri" panose="020F0502020204030204" pitchFamily="34" charset="0"/>
              </a:rPr>
              <a:t>asters</a:t>
            </a:r>
            <a:r>
              <a:rPr lang="pl-PL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</a:rPr>
              <a:t>161 PhD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0199" y="135226"/>
            <a:ext cx="162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Undergraduate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432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08038"/>
          </a:xfrm>
        </p:spPr>
        <p:txBody>
          <a:bodyPr/>
          <a:lstStyle/>
          <a:p>
            <a:pPr algn="ctr"/>
            <a:r>
              <a:rPr lang="en-US" altLang="en-US" sz="4400" dirty="0"/>
              <a:t>SOIC Data Science Program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8038"/>
            <a:ext cx="9067800" cy="1406525"/>
          </a:xfrm>
        </p:spPr>
        <p:txBody>
          <a:bodyPr/>
          <a:lstStyle/>
          <a:p>
            <a:r>
              <a:rPr lang="en-US" altLang="en-US" b="1" dirty="0"/>
              <a:t>Cross Disciplinary Faculty </a:t>
            </a:r>
            <a:r>
              <a:rPr lang="en-US" altLang="en-US" dirty="0"/>
              <a:t>– 31 in School of Informatics and Computing, a few in statistics and expanding across campus</a:t>
            </a:r>
          </a:p>
          <a:p>
            <a:r>
              <a:rPr lang="en-US" altLang="en-US" dirty="0"/>
              <a:t>Affordable online and traditional residential curricula or mix thereof</a:t>
            </a:r>
          </a:p>
          <a:p>
            <a:r>
              <a:rPr lang="en-US" altLang="en-US" dirty="0"/>
              <a:t>Masters, Certificate, PhD Minor in place; Full PhD being proposed</a:t>
            </a:r>
          </a:p>
          <a:p>
            <a:r>
              <a:rPr lang="en-US" altLang="en-US" dirty="0">
                <a:hlinkClick r:id="rId2"/>
              </a:rPr>
              <a:t>http://www.soic.indiana.edu/graduate/degrees/data-science/index.html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Note data science mentioned in faculty advertisements but unlike other parts of School, there are </a:t>
            </a:r>
            <a:r>
              <a:rPr lang="en-US" altLang="en-US" dirty="0">
                <a:solidFill>
                  <a:srgbClr val="C00000"/>
                </a:solidFill>
              </a:rPr>
              <a:t>no dedicated faculty</a:t>
            </a:r>
          </a:p>
        </p:txBody>
      </p:sp>
      <p:pic>
        <p:nvPicPr>
          <p:cNvPr id="6148" name="Picture 5" descr="Visualization from Yong-Yeol A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9" y="3340726"/>
            <a:ext cx="5317617" cy="268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7850" y="3484696"/>
            <a:ext cx="3255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is around </a:t>
            </a:r>
            <a:r>
              <a:rPr lang="en-US" sz="2000" b="1" dirty="0"/>
              <a:t>10% of School </a:t>
            </a:r>
            <a:r>
              <a:rPr lang="en-US" sz="2000" dirty="0"/>
              <a:t>looking at fraction of enrolled students summing graduate and undergraduate levels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E710-40E6-4CB4-BE17-DDDD0F074D75}" type="datetime1">
              <a:rPr lang="en-US" smtClean="0"/>
              <a:t>4/11/2016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3 Types of Data Science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6675"/>
            <a:ext cx="9144000" cy="4038600"/>
          </a:xfrm>
        </p:spPr>
        <p:txBody>
          <a:bodyPr/>
          <a:lstStyle/>
          <a:p>
            <a:r>
              <a:rPr lang="en-US" sz="2800" dirty="0"/>
              <a:t>Professionals wanting skills to improve job or “required” by employee to keep up with technology advances</a:t>
            </a:r>
          </a:p>
          <a:p>
            <a:r>
              <a:rPr lang="en-US" sz="2800" dirty="0"/>
              <a:t>Traditional sources of IT Masters</a:t>
            </a:r>
          </a:p>
          <a:p>
            <a:r>
              <a:rPr lang="en-US" sz="2800" dirty="0"/>
              <a:t>Students in non IT fields wanting to do “domain specific data science”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6C69-99C6-4D09-A06A-AB46DA87E210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7100"/>
          </a:xfrm>
        </p:spPr>
        <p:txBody>
          <a:bodyPr/>
          <a:lstStyle/>
          <a:p>
            <a:r>
              <a:rPr lang="en-US" b="1" dirty="0"/>
              <a:t>Basic Masters 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758"/>
            <a:ext cx="9144000" cy="5930899"/>
          </a:xfrm>
        </p:spPr>
        <p:txBody>
          <a:bodyPr>
            <a:normAutofit/>
          </a:bodyPr>
          <a:lstStyle/>
          <a:p>
            <a:r>
              <a:rPr lang="en-US" dirty="0"/>
              <a:t>One course from each of three technology areas</a:t>
            </a:r>
          </a:p>
          <a:p>
            <a:pPr lvl="1"/>
            <a:r>
              <a:rPr lang="en-US" b="1" dirty="0"/>
              <a:t>I. Data analysis and statistics</a:t>
            </a:r>
          </a:p>
          <a:p>
            <a:pPr lvl="1"/>
            <a:r>
              <a:rPr lang="en-US" b="1" dirty="0"/>
              <a:t>II. Data lifecycle (includes “handling of research data”)</a:t>
            </a:r>
          </a:p>
          <a:p>
            <a:pPr lvl="1"/>
            <a:r>
              <a:rPr lang="en-US" b="1" dirty="0"/>
              <a:t>III. Data management and infrastructure</a:t>
            </a:r>
          </a:p>
          <a:p>
            <a:r>
              <a:rPr lang="en-US" dirty="0"/>
              <a:t>One course from (big data) </a:t>
            </a:r>
            <a:r>
              <a:rPr lang="en-US" b="1" dirty="0"/>
              <a:t>application course cluster</a:t>
            </a:r>
          </a:p>
          <a:p>
            <a:r>
              <a:rPr lang="en-US" dirty="0"/>
              <a:t>Other courses chosen from list maintained by Data Science Program curriculum committee (or outside this with permission of advisor/ Curriculum Committee)</a:t>
            </a:r>
          </a:p>
          <a:p>
            <a:r>
              <a:rPr lang="en-US" dirty="0"/>
              <a:t>Capstone project optional</a:t>
            </a:r>
          </a:p>
          <a:p>
            <a:r>
              <a:rPr lang="en-US" dirty="0"/>
              <a:t>All students assigned an advisor who approves course choice.</a:t>
            </a:r>
          </a:p>
          <a:p>
            <a:r>
              <a:rPr lang="en-US" dirty="0"/>
              <a:t>Due to variation in preparation label courses</a:t>
            </a:r>
          </a:p>
          <a:p>
            <a:pPr lvl="1"/>
            <a:r>
              <a:rPr lang="en-US" b="1" dirty="0"/>
              <a:t>Decision Maker</a:t>
            </a:r>
          </a:p>
          <a:p>
            <a:pPr lvl="1"/>
            <a:r>
              <a:rPr lang="en-US" b="1" dirty="0"/>
              <a:t>Technical </a:t>
            </a:r>
          </a:p>
          <a:p>
            <a:r>
              <a:rPr lang="en-US" dirty="0"/>
              <a:t>Corresponding to two categories in McKinsey report – note Decision Maker had an order of magnitude more job openings expected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8E9C-08B6-4ED4-822B-F788A0422524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886" y="0"/>
            <a:ext cx="8076406" cy="618308"/>
          </a:xfrm>
        </p:spPr>
        <p:txBody>
          <a:bodyPr/>
          <a:lstStyle/>
          <a:p>
            <a:r>
              <a:rPr lang="en-US" dirty="0"/>
              <a:t>Variants of Applied Computer Science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788" y="488703"/>
            <a:ext cx="9066212" cy="4038600"/>
          </a:xfrm>
        </p:spPr>
        <p:txBody>
          <a:bodyPr/>
          <a:lstStyle/>
          <a:p>
            <a:r>
              <a:rPr lang="en-US" sz="1800" b="1" dirty="0"/>
              <a:t>Computational Science </a:t>
            </a:r>
            <a:r>
              <a:rPr lang="en-US" sz="1800" dirty="0"/>
              <a:t>or Scientific Computing</a:t>
            </a:r>
          </a:p>
          <a:p>
            <a:pPr lvl="1"/>
            <a:r>
              <a:rPr lang="en-US" sz="1800" dirty="0"/>
              <a:t>Large international effort starting ~25 years ago</a:t>
            </a:r>
          </a:p>
          <a:p>
            <a:pPr lvl="1"/>
            <a:r>
              <a:rPr lang="en-US" sz="1800" dirty="0"/>
              <a:t>I tried 3 times (Caltech, Syracuse, FSU) and I failed; Some success by others including IUB (few students)</a:t>
            </a:r>
          </a:p>
          <a:p>
            <a:pPr lvl="1"/>
            <a:r>
              <a:rPr lang="en-US" sz="1800" dirty="0"/>
              <a:t>Curriculum including HPC well understood</a:t>
            </a:r>
          </a:p>
          <a:p>
            <a:pPr lvl="1"/>
            <a:r>
              <a:rPr lang="en-US" sz="1800" dirty="0"/>
              <a:t>Mainly graduate</a:t>
            </a:r>
          </a:p>
          <a:p>
            <a:pPr lvl="1"/>
            <a:r>
              <a:rPr lang="en-US" sz="1800" dirty="0"/>
              <a:t>Are there enough jobs?</a:t>
            </a:r>
          </a:p>
          <a:p>
            <a:r>
              <a:rPr lang="en-US" sz="1800" b="1" dirty="0"/>
              <a:t>Informatics </a:t>
            </a:r>
            <a:r>
              <a:rPr lang="en-US" sz="1800" dirty="0"/>
              <a:t>~3 times </a:t>
            </a:r>
            <a:r>
              <a:rPr lang="en-US" sz="1800" b="1" dirty="0"/>
              <a:t>Computer Science </a:t>
            </a:r>
            <a:r>
              <a:rPr lang="en-US" sz="1800" dirty="0"/>
              <a:t>at IUB at undergraduate level</a:t>
            </a:r>
          </a:p>
          <a:p>
            <a:pPr lvl="1"/>
            <a:r>
              <a:rPr lang="en-US" sz="1800" dirty="0"/>
              <a:t>Undergraduates get good jobs somewhat lower salary than Computer science</a:t>
            </a:r>
          </a:p>
          <a:p>
            <a:pPr lvl="1"/>
            <a:r>
              <a:rPr lang="en-US" sz="1800" dirty="0"/>
              <a:t>Information technology as in Health informatics (data not simulation)</a:t>
            </a:r>
          </a:p>
          <a:p>
            <a:r>
              <a:rPr lang="en-US" sz="1800" b="1" dirty="0"/>
              <a:t>Data Science </a:t>
            </a:r>
            <a:r>
              <a:rPr lang="en-US" sz="1800" dirty="0"/>
              <a:t>has exploded in interest</a:t>
            </a:r>
          </a:p>
          <a:p>
            <a:pPr lvl="1"/>
            <a:r>
              <a:rPr lang="en-US" sz="1800" dirty="0"/>
              <a:t>IUB introduced Masters in Data Science in January 2015</a:t>
            </a:r>
          </a:p>
          <a:p>
            <a:pPr lvl="1"/>
            <a:r>
              <a:rPr lang="en-US" sz="1800" dirty="0"/>
              <a:t>Recognized name for students and employees and plenty of jobs</a:t>
            </a:r>
          </a:p>
          <a:p>
            <a:pPr lvl="1"/>
            <a:r>
              <a:rPr lang="en-US" sz="1800" dirty="0"/>
              <a:t>Curriculum varies in emphasis across universities but not difficult to design</a:t>
            </a:r>
          </a:p>
          <a:p>
            <a:r>
              <a:rPr lang="en-US" sz="1800" b="1" dirty="0"/>
              <a:t>HPC</a:t>
            </a:r>
            <a:r>
              <a:rPr lang="en-US" sz="1800" dirty="0"/>
              <a:t> and </a:t>
            </a:r>
            <a:r>
              <a:rPr lang="en-US" sz="1800" b="1" dirty="0"/>
              <a:t>Big Data </a:t>
            </a:r>
            <a:r>
              <a:rPr lang="en-US" sz="1800" dirty="0"/>
              <a:t>in</a:t>
            </a:r>
            <a:r>
              <a:rPr lang="en-US" sz="1800" b="1" dirty="0"/>
              <a:t> “Intelligent Systems” Engineering </a:t>
            </a:r>
            <a:r>
              <a:rPr lang="en-US" sz="1800" dirty="0"/>
              <a:t>at IUB</a:t>
            </a:r>
          </a:p>
          <a:p>
            <a:pPr lvl="1"/>
            <a:r>
              <a:rPr lang="en-US" sz="1800" dirty="0"/>
              <a:t>Modest 2-4 course HPC effort in </a:t>
            </a:r>
            <a:r>
              <a:rPr lang="en-US" sz="1800" dirty="0" err="1"/>
              <a:t>Nanoengineering</a:t>
            </a:r>
            <a:r>
              <a:rPr lang="en-US" sz="1800" dirty="0"/>
              <a:t>, Bioengineering, Computer Engineering; Big Data universal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79F2-3CCD-42DE-B0B2-3208229CEDCE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558800"/>
            <a:ext cx="7110412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School of Informatics and Computing</a:t>
            </a:r>
            <a:br>
              <a:rPr lang="en-US" altLang="en-US" dirty="0"/>
            </a:br>
            <a:r>
              <a:rPr lang="en-US" altLang="en-US" dirty="0"/>
              <a:t>(2014-2015)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897063"/>
            <a:ext cx="8229600" cy="3894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Tenure-track Faculty		     82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Students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Undergraduate		1,472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Master’</a:t>
            </a:r>
            <a:r>
              <a:rPr lang="en-US" altLang="ja-JP" dirty="0"/>
              <a:t>s			   754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     Ph.D. </a:t>
            </a:r>
            <a:r>
              <a:rPr lang="en-US" altLang="en-US" sz="1400" dirty="0"/>
              <a:t>			    </a:t>
            </a:r>
            <a:r>
              <a:rPr lang="en-US" altLang="en-US" dirty="0"/>
              <a:t>301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r>
              <a:rPr lang="en-US" altLang="en-US" dirty="0"/>
              <a:t>Female Undergraduates</a:t>
            </a:r>
            <a:r>
              <a:rPr lang="en-US" altLang="en-US" sz="1200" dirty="0"/>
              <a:t>	   </a:t>
            </a:r>
            <a:r>
              <a:rPr lang="en-US" altLang="en-US" dirty="0"/>
              <a:t>22%  </a:t>
            </a:r>
          </a:p>
          <a:p>
            <a:r>
              <a:rPr lang="en-US" altLang="en-US" dirty="0"/>
              <a:t>Female Graduate Students</a:t>
            </a:r>
            <a:r>
              <a:rPr lang="en-US" altLang="en-US" sz="1200" dirty="0"/>
              <a:t>	   </a:t>
            </a:r>
            <a:r>
              <a:rPr lang="en-US" altLang="en-US" dirty="0"/>
              <a:t>48% </a:t>
            </a:r>
            <a:br>
              <a:rPr lang="en-US" altLang="en-US" dirty="0"/>
            </a:br>
            <a:r>
              <a:rPr lang="en-US" altLang="en-US" dirty="0"/>
              <a:t> 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479">
            <a:off x="5127625" y="3214688"/>
            <a:ext cx="3587750" cy="239236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8144">
            <a:off x="5472113" y="1136650"/>
            <a:ext cx="2943225" cy="196215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C372-2103-4187-8E49-D64251C61672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845" y="4740896"/>
            <a:ext cx="404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Science Masters is 36, 105, 290 enrolled for 13-14, 14-15 and 15-16</a:t>
            </a:r>
          </a:p>
        </p:txBody>
      </p:sp>
    </p:spTree>
    <p:extLst>
      <p:ext uri="{BB962C8B-B14F-4D97-AF65-F5344CB8AC3E}">
        <p14:creationId xmlns:p14="http://schemas.microsoft.com/office/powerpoint/2010/main" val="151471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84E4-1424-4C3F-9A41-5584D4A5B796}" type="datetime1">
              <a:rPr lang="en-US" smtClean="0"/>
              <a:t>4/11/2016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-80284"/>
            <a:ext cx="9144001" cy="5674179"/>
            <a:chOff x="0" y="-80284"/>
            <a:chExt cx="9144001" cy="5674179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-80284"/>
              <a:ext cx="9144001" cy="5674179"/>
              <a:chOff x="0" y="-1"/>
              <a:chExt cx="9144001" cy="567417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49802" t="10980" b="48444"/>
              <a:stretch/>
            </p:blipFill>
            <p:spPr>
              <a:xfrm>
                <a:off x="0" y="-1"/>
                <a:ext cx="9082070" cy="567417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581339" y="1475946"/>
                <a:ext cx="1562662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Masters CS + HCI + Sec + Bio</a:t>
                </a:r>
                <a:br>
                  <a:rPr lang="en-US" sz="1600" dirty="0"/>
                </a:br>
                <a:br>
                  <a:rPr lang="en-US" sz="1600" dirty="0"/>
                </a:br>
                <a:r>
                  <a:rPr lang="en-US" sz="1600" dirty="0"/>
                  <a:t>Masters Data </a:t>
                </a:r>
                <a:br>
                  <a:rPr lang="en-US" sz="1600" dirty="0"/>
                </a:br>
                <a:r>
                  <a:rPr lang="en-US" sz="1600" dirty="0"/>
                  <a:t>Science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 flipH="1">
                <a:off x="7581339" y="2287152"/>
                <a:ext cx="636814" cy="163389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flipH="1">
                <a:off x="7581338" y="2756806"/>
                <a:ext cx="63681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360485" y="228600"/>
              <a:ext cx="136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SOIC@IUB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0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10500" cy="554013"/>
          </a:xfrm>
        </p:spPr>
        <p:txBody>
          <a:bodyPr/>
          <a:lstStyle/>
          <a:p>
            <a:r>
              <a:rPr lang="en-US" dirty="0"/>
              <a:t>Some Lessons on HPC and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83822"/>
            <a:ext cx="9223131" cy="5512532"/>
          </a:xfrm>
        </p:spPr>
        <p:txBody>
          <a:bodyPr/>
          <a:lstStyle/>
          <a:p>
            <a:r>
              <a:rPr lang="en-US" sz="1800" dirty="0"/>
              <a:t>Equivalence HPC == Computational Science == Scientific Computing</a:t>
            </a:r>
          </a:p>
          <a:p>
            <a:r>
              <a:rPr lang="en-US" sz="1800" dirty="0"/>
              <a:t>Equivalence Big Data ==  Data Science</a:t>
            </a:r>
          </a:p>
          <a:p>
            <a:r>
              <a:rPr lang="en-US" sz="1800" b="1" dirty="0"/>
              <a:t>Big Data </a:t>
            </a:r>
            <a:r>
              <a:rPr lang="en-US" sz="1800" dirty="0"/>
              <a:t>at least 10x larger in jobs and 100x larger in student interest than </a:t>
            </a:r>
            <a:r>
              <a:rPr lang="en-US" sz="1800" b="1" dirty="0"/>
              <a:t>HPC</a:t>
            </a:r>
          </a:p>
          <a:p>
            <a:r>
              <a:rPr lang="en-US" sz="1800" dirty="0"/>
              <a:t>Data science web pages more popular than computer science at IUB</a:t>
            </a:r>
          </a:p>
          <a:p>
            <a:pPr lvl="1"/>
            <a:r>
              <a:rPr lang="en-US" sz="1800" dirty="0"/>
              <a:t>Data science risen from 0 to 42% of SOIC@IUB grad </a:t>
            </a:r>
            <a:r>
              <a:rPr lang="en-US" sz="1800" dirty="0" err="1"/>
              <a:t>appls</a:t>
            </a:r>
            <a:r>
              <a:rPr lang="en-US" sz="1800" dirty="0"/>
              <a:t> in 2 years</a:t>
            </a:r>
          </a:p>
          <a:p>
            <a:r>
              <a:rPr lang="en-US" sz="1800" dirty="0"/>
              <a:t>Big Data and HPC both demand </a:t>
            </a:r>
            <a:r>
              <a:rPr lang="en-US" sz="1800" b="1" dirty="0"/>
              <a:t>Computer Science – Application Domain collaboration</a:t>
            </a:r>
          </a:p>
          <a:p>
            <a:r>
              <a:rPr lang="en-US" sz="1800" b="1" dirty="0"/>
              <a:t>Industry </a:t>
            </a:r>
            <a:r>
              <a:rPr lang="en-US" sz="1800" dirty="0"/>
              <a:t>leads data science and moves much faster than academia</a:t>
            </a:r>
          </a:p>
          <a:p>
            <a:r>
              <a:rPr lang="en-US" sz="1800" dirty="0"/>
              <a:t>President’s National Strategic Computing Initiative calls for </a:t>
            </a:r>
            <a:r>
              <a:rPr lang="en-US" sz="1800" b="1" dirty="0"/>
              <a:t>Big Data – Exascale Convergence</a:t>
            </a:r>
          </a:p>
          <a:p>
            <a:pPr lvl="1"/>
            <a:r>
              <a:rPr lang="en-US" sz="1800" dirty="0"/>
              <a:t>Includes Supercomputer Cloud hardware/software Integration</a:t>
            </a:r>
          </a:p>
          <a:p>
            <a:pPr lvl="1"/>
            <a:r>
              <a:rPr lang="en-US" sz="1800" dirty="0"/>
              <a:t>(I think) clear how to do this but (unwisely?) largely ignored in HPC plans</a:t>
            </a:r>
          </a:p>
          <a:p>
            <a:pPr lvl="1"/>
            <a:r>
              <a:rPr lang="en-US" sz="1800" b="1" dirty="0"/>
              <a:t>HPC</a:t>
            </a:r>
            <a:r>
              <a:rPr lang="en-US" sz="1800" dirty="0"/>
              <a:t> on a doomed </a:t>
            </a:r>
            <a:r>
              <a:rPr lang="en-US" sz="1800" b="1" dirty="0"/>
              <a:t>unsustainable</a:t>
            </a:r>
            <a:r>
              <a:rPr lang="en-US" sz="1800" dirty="0"/>
              <a:t> path?</a:t>
            </a:r>
          </a:p>
          <a:p>
            <a:r>
              <a:rPr lang="en-US" sz="1800" dirty="0"/>
              <a:t>“</a:t>
            </a:r>
            <a:r>
              <a:rPr lang="en-US" sz="1800" b="1" dirty="0"/>
              <a:t>HPC-ABDS</a:t>
            </a:r>
            <a:r>
              <a:rPr lang="en-US" sz="1800" dirty="0"/>
              <a:t>” High Performance Computing Enhanced Apache Big Data Stack offers sustainable software (via Apache), rich industry software model and performance of HPC e.g. Apache workflow better than HPC variants?</a:t>
            </a:r>
          </a:p>
          <a:p>
            <a:r>
              <a:rPr lang="en-US" sz="1800" dirty="0"/>
              <a:t>Natural to </a:t>
            </a:r>
            <a:r>
              <a:rPr lang="en-US" sz="1800" b="1" dirty="0"/>
              <a:t>integrate data and computational science </a:t>
            </a:r>
            <a:r>
              <a:rPr lang="en-US" sz="1800" dirty="0"/>
              <a:t>education (not common?)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817F-640A-4A17-B849-37160D568840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-40689"/>
            <a:ext cx="8382000" cy="768658"/>
          </a:xfrm>
        </p:spPr>
        <p:txBody>
          <a:bodyPr/>
          <a:lstStyle/>
          <a:p>
            <a:pPr algn="ctr"/>
            <a:r>
              <a:rPr lang="en-US" dirty="0"/>
              <a:t>Computational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8" y="639192"/>
            <a:ext cx="9066212" cy="5335480"/>
          </a:xfrm>
        </p:spPr>
        <p:txBody>
          <a:bodyPr/>
          <a:lstStyle/>
          <a:p>
            <a:r>
              <a:rPr lang="en-US" sz="2400" dirty="0"/>
              <a:t>Computational science has important similarities to data science but with a simulation rather than data analysis flavor.</a:t>
            </a:r>
          </a:p>
          <a:p>
            <a:r>
              <a:rPr lang="en-US" sz="2400" dirty="0"/>
              <a:t>Although a great deal of effort went into with meetings and several academic curricula/programs, it didn’t take off</a:t>
            </a:r>
          </a:p>
          <a:p>
            <a:pPr lvl="1"/>
            <a:r>
              <a:rPr lang="en-US" sz="2400" dirty="0"/>
              <a:t>In my experience not a lot of students were interested and</a:t>
            </a:r>
          </a:p>
          <a:p>
            <a:pPr lvl="1"/>
            <a:r>
              <a:rPr lang="en-US" sz="2400" dirty="0"/>
              <a:t>The academic job opportunities were not great</a:t>
            </a:r>
          </a:p>
          <a:p>
            <a:r>
              <a:rPr lang="en-US" sz="2400" dirty="0"/>
              <a:t>Data science has more jobs; maybe it will do better?</a:t>
            </a:r>
          </a:p>
          <a:p>
            <a:r>
              <a:rPr lang="en-US" sz="2400" dirty="0"/>
              <a:t>Can we usefully link these concepts?</a:t>
            </a:r>
          </a:p>
          <a:p>
            <a:r>
              <a:rPr lang="en-US" sz="2400" dirty="0"/>
              <a:t>PS both use</a:t>
            </a:r>
            <a:r>
              <a:rPr lang="en-US" sz="2400" b="1" dirty="0"/>
              <a:t> parallel computing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/>
              <a:t>In days gone by, I did research in particle physics phenomenology which in retrospect was an early form of data science using models extensively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0945-2921-45C5-9FFE-C8C2C5191888}" type="datetime1">
              <a:rPr lang="en-US" smtClean="0"/>
              <a:t>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35"/>
            <a:ext cx="9144000" cy="666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+mn-lt"/>
              </a:rPr>
              <a:t>Data Science Definition from NIST Public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" y="512578"/>
            <a:ext cx="9048750" cy="11636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2F40"/>
                </a:solidFill>
              </a:rPr>
              <a:t>Data Science </a:t>
            </a:r>
            <a:r>
              <a:rPr lang="en-US" dirty="0"/>
              <a:t>is the extraction of actionable knowledge directly from data through a process of discovery, hypothesis, and analytical hypothesis analysis.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72" y="2051415"/>
            <a:ext cx="4855088" cy="40372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625" y="1563735"/>
            <a:ext cx="3874222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lang="en-US" sz="2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pitchFamily="34" charset="0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pitchFamily="34" charset="0"/>
              </a:defRPr>
            </a:lvl2pPr>
            <a:lvl3pPr marL="914400" indent="-171450" algn="l" defTabSz="9144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pitchFamily="34" charset="0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dirty="0">
                <a:solidFill>
                  <a:prstClr val="black"/>
                </a:solidFill>
              </a:rPr>
              <a:t>A </a:t>
            </a:r>
            <a:r>
              <a:rPr b="1" dirty="0">
                <a:solidFill>
                  <a:srgbClr val="782F40"/>
                </a:solidFill>
              </a:rPr>
              <a:t>Data Scientist </a:t>
            </a:r>
            <a:r>
              <a:rPr dirty="0">
                <a:solidFill>
                  <a:prstClr val="black"/>
                </a:solidFill>
              </a:rPr>
              <a:t>is a practitioner who has sufficient knowledge of the overlapping regimes of expertise in business needs, domain knowledge, analytical skills and programming expertise to manage the end-to-end scientific method process through each stage in the big data lifecycle.</a:t>
            </a:r>
          </a:p>
          <a:p>
            <a:pPr>
              <a:buClr>
                <a:srgbClr val="1F497D"/>
              </a:buClr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25" y="5309203"/>
            <a:ext cx="753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Big Data Definitions in http://bigdatawg.nist.gov/V1_output_docs.php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1206" y="1603728"/>
            <a:ext cx="247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Replace by applied math and modelling for computational science?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862637" y="2834147"/>
            <a:ext cx="824163" cy="3072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57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09600"/>
          </a:xfrm>
        </p:spPr>
        <p:txBody>
          <a:bodyPr/>
          <a:lstStyle/>
          <a:p>
            <a:r>
              <a:rPr lang="en-US" altLang="en-US"/>
              <a:t>McKinsey Institute on Big Data Jobs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23288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decisions.</a:t>
            </a:r>
          </a:p>
          <a:p>
            <a:pPr>
              <a:defRPr/>
            </a:pPr>
            <a:r>
              <a:rPr lang="en-US" sz="2200" dirty="0"/>
              <a:t>IU Data Science </a:t>
            </a:r>
            <a:r>
              <a:rPr lang="en-US" sz="2200" dirty="0">
                <a:solidFill>
                  <a:srgbClr val="B30838"/>
                </a:solidFill>
              </a:rPr>
              <a:t>Decision Maker Path </a:t>
            </a:r>
            <a:r>
              <a:rPr lang="en-US" sz="2200" dirty="0"/>
              <a:t>aimed at 1.5 million jobs. </a:t>
            </a:r>
            <a:r>
              <a:rPr lang="en-US" sz="2200" dirty="0">
                <a:solidFill>
                  <a:srgbClr val="B30838"/>
                </a:solidFill>
              </a:rPr>
              <a:t>Technical Path </a:t>
            </a:r>
            <a:r>
              <a:rPr lang="en-US" sz="2200" dirty="0"/>
              <a:t>covers the 140,000 to 190,000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>
            <a:fillRect/>
          </a:stretch>
        </p:blipFill>
        <p:spPr bwMode="auto">
          <a:xfrm>
            <a:off x="228600" y="669925"/>
            <a:ext cx="62484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514600" y="34401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http://www.mckinsey.com/mgi/publications/big_data/index.asp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0" y="-5787"/>
            <a:ext cx="3246120" cy="778576"/>
          </a:xfrm>
        </p:spPr>
        <p:txBody>
          <a:bodyPr/>
          <a:lstStyle/>
          <a:p>
            <a:r>
              <a:rPr lang="en-US" sz="4400" dirty="0"/>
              <a:t>Job Trends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0" y="772789"/>
            <a:ext cx="3314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Big Data much larger than data science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dirty="0"/>
              <a:t>19 May 2015 Jobs</a:t>
            </a:r>
            <a:br>
              <a:rPr lang="en-US" sz="2400" dirty="0"/>
            </a:br>
            <a:r>
              <a:rPr lang="en-US" dirty="0"/>
              <a:t>3475 for “data science“</a:t>
            </a:r>
          </a:p>
          <a:p>
            <a:r>
              <a:rPr lang="en-US" dirty="0"/>
              <a:t>2277 for “data scientist“</a:t>
            </a:r>
          </a:p>
          <a:p>
            <a:r>
              <a:rPr lang="en-US" dirty="0"/>
              <a:t>19488 for “big data”</a:t>
            </a:r>
          </a:p>
          <a:p>
            <a:endParaRPr lang="en-US" dirty="0"/>
          </a:p>
          <a:p>
            <a:r>
              <a:rPr lang="en-US" sz="2400" b="1" dirty="0"/>
              <a:t>7 Dec  2015 Jobs</a:t>
            </a:r>
            <a:br>
              <a:rPr lang="en-US" sz="2400" dirty="0"/>
            </a:br>
            <a:r>
              <a:rPr lang="en-US" dirty="0"/>
              <a:t>5014 for “data science“</a:t>
            </a:r>
          </a:p>
          <a:p>
            <a:r>
              <a:rPr lang="en-US" dirty="0"/>
              <a:t>2830 for “data scientist“</a:t>
            </a:r>
          </a:p>
          <a:p>
            <a:r>
              <a:rPr lang="en-US" dirty="0"/>
              <a:t>22388 for “big data”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905026" y="4967685"/>
            <a:ext cx="3238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http://www.indeed.com/jobtrends?q=%22Data+science%22%2C+%22data+scientist%22%2C+%22big+data%22%2C&amp;l=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&quot;Data science&quot;, &quot;data scientist&quot;, &quot;big data&quot;, Job Trends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1"/>
            <a:ext cx="5657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quot;Data science&quot;, &quot;data scientist&quot;, Job Trends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369"/>
            <a:ext cx="5657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0110" y="7569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Charts Jan 6 2015</a:t>
            </a:r>
          </a:p>
        </p:txBody>
      </p:sp>
    </p:spTree>
    <p:extLst>
      <p:ext uri="{BB962C8B-B14F-4D97-AF65-F5344CB8AC3E}">
        <p14:creationId xmlns:p14="http://schemas.microsoft.com/office/powerpoint/2010/main" val="882156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489746&quot;&gt;&lt;property id=&quot;20148&quot; value=&quot;5&quot;/&gt;&lt;property id=&quot;20300&quot; value=&quot;Slide 1 - &amp;quot;4 Education Initiatives: Data Science, Informatics, Computational Science and Intelligent Systems Engineering; What&quot;/&gt;&lt;property id=&quot;20307&quot; value=&quot;629&quot;/&gt;&lt;/object&gt;&lt;object type=&quot;3&quot; unique_id=&quot;522402&quot;&gt;&lt;property id=&quot;20148&quot; value=&quot;5&quot;/&gt;&lt;property id=&quot;20300&quot; value=&quot;Slide 13 - &amp;quot;School of Informatics and Computing&amp;quot;&quot;/&gt;&lt;property id=&quot;20307&quot; value=&quot;744&quot;/&gt;&lt;/object&gt;&lt;object type=&quot;3&quot; unique_id=&quot;522403&quot;&gt;&lt;property id=&quot;20148&quot; value=&quot;5&quot;/&gt;&lt;property id=&quot;20300&quot; value=&quot;Slide 17 - &amp;quot;SOIC Data Science Program&amp;quot;&quot;/&gt;&lt;property id=&quot;20307&quot; value=&quot;745&quot;/&gt;&lt;/object&gt;&lt;object type=&quot;3&quot; unique_id=&quot;576916&quot;&gt;&lt;property id=&quot;20148&quot; value=&quot;5&quot;/&gt;&lt;property id=&quot;20300&quot; value=&quot;Slide 4&quot;/&gt;&lt;property id=&quot;20307&quot; value=&quot;884&quot;/&gt;&lt;/object&gt;&lt;object type=&quot;3&quot; unique_id=&quot;576917&quot;&gt;&lt;property id=&quot;20148&quot; value=&quot;5&quot;/&gt;&lt;property id=&quot;20300&quot; value=&quot;Slide 15&quot;/&gt;&lt;property id=&quot;20307&quot; value=&quot;882&quot;/&gt;&lt;/object&gt;&lt;object type=&quot;3&quot; unique_id=&quot;576918&quot;&gt;&lt;property id=&quot;20148&quot; value=&quot;5&quot;/&gt;&lt;property id=&quot;20300&quot; value=&quot;Slide 16&quot;/&gt;&lt;property id=&quot;20307&quot; value=&quot;883&quot;/&gt;&lt;/object&gt;&lt;object type=&quot;3&quot; unique_id=&quot;576919&quot;&gt;&lt;property id=&quot;20148&quot; value=&quot;5&quot;/&gt;&lt;property id=&quot;20300&quot; value=&quot;Slide 10 - &amp;quot;Its Jobs!&amp;quot;&quot;/&gt;&lt;property id=&quot;20307&quot; value=&quot;885&quot;/&gt;&lt;/object&gt;&lt;object type=&quot;3&quot; unique_id=&quot;577234&quot;&gt;&lt;property id=&quot;20148&quot; value=&quot;5&quot;/&gt;&lt;property id=&quot;20300&quot; value=&quot;Slide 2 - &amp;quot;Variants of Applied Computer Science&amp;quot;&quot;/&gt;&lt;property id=&quot;20307&quot; value=&quot;890&quot;/&gt;&lt;/object&gt;&lt;object type=&quot;3&quot; unique_id=&quot;577236&quot;&gt;&lt;property id=&quot;20148&quot; value=&quot;5&quot;/&gt;&lt;property id=&quot;20300&quot; value=&quot;Slide 7 - &amp;quot;Data Science Definition from NIST Public Working Group&amp;quot;&quot;/&gt;&lt;property id=&quot;20307&quot; value=&quot;889&quot;/&gt;&lt;/object&gt;&lt;object type=&quot;3&quot; unique_id=&quot;577237&quot;&gt;&lt;property id=&quot;20148&quot; value=&quot;5&quot;/&gt;&lt;property id=&quot;20300&quot; value=&quot;Slide 8 - &amp;quot;McKinsey Institute on Big Data Jobs&amp;quot;&quot;/&gt;&lt;property id=&quot;20307&quot; value=&quot;886&quot;/&gt;&lt;/object&gt;&lt;object type=&quot;3&quot; unique_id=&quot;577238&quot;&gt;&lt;property id=&quot;20148&quot; value=&quot;5&quot;/&gt;&lt;property id=&quot;20300&quot; value=&quot;Slide 9 - &amp;quot;Job Trends&amp;quot;&quot;/&gt;&lt;property id=&quot;20307&quot; value=&quot;887&quot;/&gt;&lt;/object&gt;&lt;object type=&quot;3&quot; unique_id=&quot;577241&quot;&gt;&lt;property id=&quot;20148&quot; value=&quot;5&quot;/&gt;&lt;property id=&quot;20300&quot; value=&quot;Slide 18 - &amp;quot;3 Types of Data Science Students&amp;quot;&quot;/&gt;&lt;property id=&quot;20307&quot; value=&quot;893&quot;/&gt;&lt;/object&gt;&lt;object type=&quot;3&quot; unique_id=&quot;577242&quot;&gt;&lt;property id=&quot;20148&quot; value=&quot;5&quot;/&gt;&lt;property id=&quot;20300&quot; value=&quot;Slide 19 - &amp;quot;Basic Masters Course Requirements&amp;quot;&quot;/&gt;&lt;property id=&quot;20307&quot; value=&quot;894&quot;/&gt;&lt;/object&gt;&lt;object type=&quot;3&quot; unique_id=&quot;577488&quot;&gt;&lt;property id=&quot;20148&quot; value=&quot;5&quot;/&gt;&lt;property id=&quot;20300&quot; value=&quot;Slide 5 - &amp;quot;Some Lessons on HPC and Big Data&amp;quot;&quot;/&gt;&lt;property id=&quot;20307&quot; value=&quot;897&quot;/&gt;&lt;/object&gt;&lt;object type=&quot;3&quot; unique_id=&quot;577489&quot;&gt;&lt;property id=&quot;20148&quot; value=&quot;5&quot;/&gt;&lt;property id=&quot;20300&quot; value=&quot;Slide 14 - &amp;quot;Background of the School&amp;quot;&quot;/&gt;&lt;property id=&quot;20307&quot; value=&quot;895&quot;/&gt;&lt;/object&gt;&lt;object type=&quot;3&quot; unique_id=&quot;605911&quot;&gt;&lt;property id=&quot;20148&quot; value=&quot;5&quot;/&gt;&lt;property id=&quot;20300&quot; value=&quot;Slide 3 - &amp;quot;School of Informatics and Computing (2014-2015)&amp;quot;&quot;/&gt;&lt;property id=&quot;20307&quot; value=&quot;900&quot;/&gt;&lt;/object&gt;&lt;object type=&quot;3&quot; unique_id=&quot;605912&quot;&gt;&lt;property id=&quot;20148&quot; value=&quot;5&quot;/&gt;&lt;property id=&quot;20300&quot; value=&quot;Slide 11&quot;/&gt;&lt;property id=&quot;20307&quot; value=&quot;898&quot;/&gt;&lt;/object&gt;&lt;object type=&quot;3&quot; unique_id=&quot;605913&quot;&gt;&lt;property id=&quot;20148&quot; value=&quot;5&quot;/&gt;&lt;property id=&quot;20300&quot; value=&quot;Slide 12&quot;/&gt;&lt;property id=&quot;20307&quot; value=&quot;899&quot;/&gt;&lt;/object&gt;&lt;object type=&quot;3&quot; unique_id=&quot;605987&quot;&gt;&lt;property id=&quot;20148&quot; value=&quot;5&quot;/&gt;&lt;property id=&quot;20300&quot; value=&quot;Slide 6 - &amp;quot;Computational Science&amp;quot;&quot;/&gt;&lt;property id=&quot;20307&quot; value=&quot;90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34817</TotalTime>
  <Words>1228</Words>
  <Application>Microsoft Office PowerPoint</Application>
  <PresentationFormat>On-screen Show (4:3)</PresentationFormat>
  <Paragraphs>192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Franklin Gothic Demi</vt:lpstr>
      <vt:lpstr>Franklin Gothic Medium</vt:lpstr>
      <vt:lpstr>Times New Roman</vt:lpstr>
      <vt:lpstr>Blank Presentation</vt:lpstr>
      <vt:lpstr>1_Blank Presentation</vt:lpstr>
      <vt:lpstr>4 Education Initiatives: Data Science, Informatics, Computational Science and Intelligent Systems Engineering; What succeeds? </vt:lpstr>
      <vt:lpstr>Variants of Applied Computer Science</vt:lpstr>
      <vt:lpstr>School of Informatics and Computing (2014-2015)</vt:lpstr>
      <vt:lpstr>PowerPoint Presentation</vt:lpstr>
      <vt:lpstr>Some Lessons on HPC and Big Data</vt:lpstr>
      <vt:lpstr>Computational Science</vt:lpstr>
      <vt:lpstr>Data Science Definition from NIST Public Working Group</vt:lpstr>
      <vt:lpstr>McKinsey Institute on Big Data Jobs</vt:lpstr>
      <vt:lpstr>Job Trends</vt:lpstr>
      <vt:lpstr>Its Jobs!</vt:lpstr>
      <vt:lpstr>PowerPoint Presentation</vt:lpstr>
      <vt:lpstr>PowerPoint Presentation</vt:lpstr>
      <vt:lpstr>School of Informatics and Computing</vt:lpstr>
      <vt:lpstr>Background of the School</vt:lpstr>
      <vt:lpstr>PowerPoint Presentation</vt:lpstr>
      <vt:lpstr>PowerPoint Presentation</vt:lpstr>
      <vt:lpstr>SOIC Data Science Program</vt:lpstr>
      <vt:lpstr>3 Types of Data Science Students</vt:lpstr>
      <vt:lpstr>Basic Masters Course Requirements</vt:lpstr>
    </vt:vector>
  </TitlesOfParts>
  <Company>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729</cp:revision>
  <dcterms:created xsi:type="dcterms:W3CDTF">2014-02-25T01:32:12Z</dcterms:created>
  <dcterms:modified xsi:type="dcterms:W3CDTF">2016-04-11T16:56:05Z</dcterms:modified>
</cp:coreProperties>
</file>