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65" r:id="rId2"/>
    <p:sldId id="272" r:id="rId3"/>
    <p:sldId id="280" r:id="rId4"/>
    <p:sldId id="276" r:id="rId5"/>
    <p:sldId id="277" r:id="rId6"/>
    <p:sldId id="279" r:id="rId7"/>
    <p:sldId id="278" r:id="rId8"/>
    <p:sldId id="282" r:id="rId9"/>
    <p:sldId id="283" r:id="rId10"/>
    <p:sldId id="284" r:id="rId11"/>
    <p:sldId id="271" r:id="rId12"/>
    <p:sldId id="273" r:id="rId13"/>
    <p:sldId id="275" r:id="rId14"/>
    <p:sldId id="281" r:id="rId15"/>
    <p:sldId id="274" r:id="rId16"/>
    <p:sldId id="270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74" autoAdjust="0"/>
  </p:normalViewPr>
  <p:slideViewPr>
    <p:cSldViewPr snapToGrid="0" snapToObjects="1">
      <p:cViewPr varScale="1">
        <p:scale>
          <a:sx n="75" d="100"/>
          <a:sy n="75" d="100"/>
        </p:scale>
        <p:origin x="105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C38FE-F884-4E17-A83D-543C466F79A5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C080E-B00D-4181-91FC-08D9D4473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4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12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080E-B00D-4181-91FC-08D9D4473E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17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080E-B00D-4181-91FC-08D9D4473E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52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</a:t>
            </a:r>
            <a:r>
              <a:rPr lang="en-US" baseline="0" dirty="0" smtClean="0"/>
              <a:t> dwarfs are Ogres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Implement Ogres  in ABDS+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080E-B00D-4181-91FC-08D9D4473E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24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</a:t>
            </a:r>
            <a:r>
              <a:rPr lang="en-US" baseline="0" dirty="0" smtClean="0"/>
              <a:t> dwarfs are Ogres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Implement Ogres  in ABDS+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080E-B00D-4181-91FC-08D9D4473E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95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3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6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51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3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0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9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8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0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7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7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3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8E24-CD6D-F245-BA50-44436EA38975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5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08E24-CD6D-F245-BA50-44436EA38975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3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cf@indian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nfomall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bigdatacoursespring2014.appspot.com/previe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gdatawg.nist.gov/usecases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gdatacoursespring2014.appspot.com/cours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43" y="762000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b="1" dirty="0"/>
              <a:t>Understanding Big Data Applications and Architectures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28964"/>
            <a:ext cx="9144000" cy="776235"/>
          </a:xfrm>
        </p:spPr>
        <p:txBody>
          <a:bodyPr>
            <a:noAutofit/>
          </a:bodyPr>
          <a:lstStyle/>
          <a:p>
            <a:r>
              <a:rPr lang="en-US" sz="2400" b="1" dirty="0"/>
              <a:t>1st JTC 1 SGBD </a:t>
            </a:r>
            <a:r>
              <a:rPr lang="en-US" sz="2400" b="1" dirty="0" smtClean="0"/>
              <a:t>Meeting</a:t>
            </a:r>
          </a:p>
          <a:p>
            <a:r>
              <a:rPr lang="en-US" sz="2400" b="1" dirty="0" smtClean="0"/>
              <a:t>SDSC San Diego March 19 2014</a:t>
            </a: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858566"/>
            <a:ext cx="9144000" cy="29994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Geoffrey Fox 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Judy Qiu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b="1" dirty="0" err="1" smtClean="0">
                <a:solidFill>
                  <a:prstClr val="black"/>
                </a:solidFill>
                <a:cs typeface="Times New Roman" pitchFamily="18" charset="0"/>
              </a:rPr>
              <a:t>Shantenu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prstClr val="black"/>
                </a:solidFill>
                <a:cs typeface="Times New Roman" pitchFamily="18" charset="0"/>
              </a:rPr>
              <a:t>Jha</a:t>
            </a:r>
            <a:r>
              <a:rPr lang="en-US" sz="2400" b="1" dirty="0" smtClean="0">
                <a:solidFill>
                  <a:prstClr val="black"/>
                </a:solidFill>
                <a:cs typeface="Times New Roman" pitchFamily="18" charset="0"/>
              </a:rPr>
              <a:t>  (Rutgers)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  <a:hlinkClick r:id="rId3"/>
              </a:rPr>
              <a:t>gcf@indiana.edu</a:t>
            </a:r>
            <a:r>
              <a:rPr lang="en-US" sz="2400" dirty="0" smtClean="0">
                <a:solidFill>
                  <a:prstClr val="black"/>
                </a:solidFill>
              </a:rPr>
              <a:t>           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hlinkClick r:id="rId4"/>
              </a:rPr>
              <a:t>http://www.infomall.org</a:t>
            </a:r>
            <a:endParaRPr lang="en-US" sz="2000" dirty="0">
              <a:solidFill>
                <a:prstClr val="black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School of Informatics and Computing</a:t>
            </a:r>
          </a:p>
          <a:p>
            <a:pPr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Digital Science Center</a:t>
            </a:r>
          </a:p>
          <a:p>
            <a:pPr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Indiana University Bloomington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Distributed Computing </a:t>
            </a:r>
            <a:r>
              <a:rPr lang="en-US" b="1" dirty="0" err="1"/>
              <a:t>MetaPatterns</a:t>
            </a:r>
            <a:r>
              <a:rPr lang="en-US" b="1" dirty="0"/>
              <a:t> </a:t>
            </a:r>
            <a:r>
              <a:rPr lang="en-US" b="1" dirty="0" smtClean="0"/>
              <a:t>III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3100" i="1" dirty="0" err="1"/>
              <a:t>Jha</a:t>
            </a:r>
            <a:r>
              <a:rPr lang="en-US" sz="3100" i="1" dirty="0"/>
              <a:t>, Cole, Katz, </a:t>
            </a:r>
            <a:r>
              <a:rPr lang="en-US" sz="3100" i="1" dirty="0" err="1"/>
              <a:t>Parashar</a:t>
            </a:r>
            <a:r>
              <a:rPr lang="en-US" sz="3100" i="1" dirty="0"/>
              <a:t>, </a:t>
            </a:r>
            <a:r>
              <a:rPr lang="en-US" sz="3100" i="1" dirty="0" err="1"/>
              <a:t>Rana</a:t>
            </a:r>
            <a:r>
              <a:rPr lang="en-US" sz="3100" i="1" dirty="0"/>
              <a:t>, </a:t>
            </a:r>
            <a:r>
              <a:rPr lang="en-US" sz="3100" i="1" dirty="0" err="1"/>
              <a:t>Weissman</a:t>
            </a:r>
            <a:endParaRPr lang="en-US" sz="3100" dirty="0"/>
          </a:p>
        </p:txBody>
      </p:sp>
      <p:pic>
        <p:nvPicPr>
          <p:cNvPr id="4" name="Content Placeholder 3" descr="table5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2" r="8221" b="9570"/>
          <a:stretch/>
        </p:blipFill>
        <p:spPr>
          <a:xfrm>
            <a:off x="0" y="1417638"/>
            <a:ext cx="9144000" cy="5457092"/>
          </a:xfrm>
        </p:spPr>
      </p:pic>
    </p:spTree>
    <p:extLst>
      <p:ext uri="{BB962C8B-B14F-4D97-AF65-F5344CB8AC3E}">
        <p14:creationId xmlns:p14="http://schemas.microsoft.com/office/powerpoint/2010/main" val="24427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010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Problem Architecture Facet </a:t>
            </a:r>
            <a:r>
              <a:rPr lang="en-US" sz="2800" b="1" dirty="0" smtClean="0"/>
              <a:t>of Ogres (Meta or </a:t>
            </a:r>
            <a:r>
              <a:rPr lang="en-US" sz="2800" b="1" dirty="0" err="1" smtClean="0"/>
              <a:t>MacroPattern</a:t>
            </a:r>
            <a:r>
              <a:rPr lang="en-US" sz="2800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0114"/>
            <a:ext cx="9144000" cy="6242539"/>
          </a:xfrm>
        </p:spPr>
        <p:txBody>
          <a:bodyPr>
            <a:noAutofit/>
          </a:bodyPr>
          <a:lstStyle/>
          <a:p>
            <a:pPr marL="571500" indent="-514350">
              <a:buFont typeface="+mj-lt"/>
              <a:buAutoNum type="romanLcPeriod"/>
            </a:pPr>
            <a:r>
              <a:rPr lang="en-US" sz="2800" b="1" dirty="0" smtClean="0"/>
              <a:t>Pleasingly </a:t>
            </a:r>
            <a:r>
              <a:rPr lang="en-US" sz="2800" b="1" dirty="0"/>
              <a:t>Parallel </a:t>
            </a:r>
            <a:r>
              <a:rPr lang="en-US" sz="2800" dirty="0"/>
              <a:t>– as in </a:t>
            </a:r>
            <a:r>
              <a:rPr lang="en-US" sz="2800" dirty="0" smtClean="0"/>
              <a:t>Blast, Protein docking, </a:t>
            </a:r>
            <a:r>
              <a:rPr lang="en-US" sz="2800" dirty="0" smtClean="0"/>
              <a:t>some </a:t>
            </a:r>
            <a:r>
              <a:rPr lang="en-US" sz="2800" smtClean="0"/>
              <a:t>(bio-)imagery </a:t>
            </a:r>
            <a:endParaRPr lang="en-US" sz="2800" dirty="0" smtClean="0"/>
          </a:p>
          <a:p>
            <a:pPr marL="571500" indent="-514350">
              <a:buFont typeface="+mj-lt"/>
              <a:buAutoNum type="romanLcPeriod"/>
            </a:pPr>
            <a:r>
              <a:rPr lang="en-US" sz="2800" b="1" dirty="0" smtClean="0"/>
              <a:t>Local Analytics or Machine </a:t>
            </a:r>
            <a:r>
              <a:rPr lang="en-US" sz="2800" b="1" dirty="0"/>
              <a:t>Learning </a:t>
            </a:r>
            <a:r>
              <a:rPr lang="en-US" sz="2800" dirty="0"/>
              <a:t>– ML or filtering pleasingly parallel as in bio-imagery, radar </a:t>
            </a:r>
            <a:r>
              <a:rPr lang="en-US" sz="2800" dirty="0" smtClean="0"/>
              <a:t>images (really just pleasingly parallel but sophisticated local analytics)</a:t>
            </a:r>
          </a:p>
          <a:p>
            <a:pPr marL="571500" indent="-514350">
              <a:buFont typeface="+mj-lt"/>
              <a:buAutoNum type="romanLcPeriod"/>
            </a:pPr>
            <a:r>
              <a:rPr lang="en-US" sz="2800" b="1" dirty="0" smtClean="0"/>
              <a:t>Global Analytics or Machine </a:t>
            </a:r>
            <a:r>
              <a:rPr lang="en-US" sz="2800" b="1" dirty="0"/>
              <a:t>Learning </a:t>
            </a:r>
            <a:r>
              <a:rPr lang="en-US" sz="2800" dirty="0"/>
              <a:t>seen in LDA, Clustering etc. with parallel ML over nodes of </a:t>
            </a:r>
            <a:r>
              <a:rPr lang="en-US" sz="2800" dirty="0" smtClean="0"/>
              <a:t>system</a:t>
            </a:r>
            <a:r>
              <a:rPr lang="en-US" sz="2800" dirty="0"/>
              <a:t> </a:t>
            </a:r>
            <a:endParaRPr lang="en-US" sz="2800" dirty="0" smtClean="0"/>
          </a:p>
          <a:p>
            <a:pPr marL="571500" indent="-514350">
              <a:buFont typeface="+mj-lt"/>
              <a:buAutoNum type="romanLcPeriod"/>
            </a:pPr>
            <a:r>
              <a:rPr lang="en-US" sz="2800" b="1" dirty="0" smtClean="0"/>
              <a:t>SPMD (Single Program Multiple Data)</a:t>
            </a:r>
          </a:p>
          <a:p>
            <a:pPr marL="571500" indent="-514350">
              <a:buFont typeface="+mj-lt"/>
              <a:buAutoNum type="romanLcPeriod"/>
            </a:pPr>
            <a:r>
              <a:rPr lang="en-US" sz="2800" b="1" dirty="0" smtClean="0"/>
              <a:t>Bulk Synchronous Processing: </a:t>
            </a:r>
            <a:r>
              <a:rPr lang="en-US" sz="2800" dirty="0" smtClean="0"/>
              <a:t>well defined compute-communication phases</a:t>
            </a:r>
          </a:p>
          <a:p>
            <a:pPr marL="571500" indent="-514350">
              <a:buFont typeface="+mj-lt"/>
              <a:buAutoNum type="romanLcPeriod"/>
            </a:pPr>
            <a:r>
              <a:rPr lang="en-US" sz="2800" b="1" dirty="0" smtClean="0"/>
              <a:t>Fusion</a:t>
            </a:r>
            <a:r>
              <a:rPr lang="en-US" sz="2800" b="1" dirty="0"/>
              <a:t>: </a:t>
            </a:r>
            <a:r>
              <a:rPr lang="en-US" sz="2800" dirty="0"/>
              <a:t>Knowledge discovery often involves fusion of multiple </a:t>
            </a:r>
            <a:r>
              <a:rPr lang="en-US" sz="2800" dirty="0" smtClean="0"/>
              <a:t>methods</a:t>
            </a:r>
            <a:r>
              <a:rPr lang="en-US" sz="2800" dirty="0"/>
              <a:t>. </a:t>
            </a:r>
            <a:endParaRPr lang="en-US" sz="2800" dirty="0" smtClean="0"/>
          </a:p>
          <a:p>
            <a:pPr marL="571500" indent="-514350">
              <a:buFont typeface="+mj-lt"/>
              <a:buAutoNum type="romanLcPeriod"/>
            </a:pPr>
            <a:r>
              <a:rPr lang="en-US" sz="2800" b="1" dirty="0" smtClean="0"/>
              <a:t>Workflow </a:t>
            </a:r>
            <a:r>
              <a:rPr lang="en-US" sz="2800" dirty="0" smtClean="0"/>
              <a:t>(often used in fusion)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6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3224"/>
            <a:ext cx="9144000" cy="70282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Core Analytics </a:t>
            </a:r>
            <a:r>
              <a:rPr lang="en-US" sz="3600" b="1" dirty="0" smtClean="0">
                <a:solidFill>
                  <a:srgbClr val="FF0000"/>
                </a:solidFill>
              </a:rPr>
              <a:t>Facet </a:t>
            </a:r>
            <a:r>
              <a:rPr lang="en-US" sz="3600" b="1" dirty="0" smtClean="0"/>
              <a:t>of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Ogres (</a:t>
            </a:r>
            <a:r>
              <a:rPr lang="en-US" sz="3600" b="1" dirty="0" err="1" smtClean="0"/>
              <a:t>microPattern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98583"/>
            <a:ext cx="9144000" cy="624840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en-US" sz="2400" b="1" dirty="0" smtClean="0"/>
              <a:t>Search/Query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b="1" dirty="0" smtClean="0"/>
              <a:t>Local Machine Learning </a:t>
            </a:r>
            <a:r>
              <a:rPr lang="en-US" sz="2400" dirty="0" smtClean="0"/>
              <a:t>– pleasingly parallel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/>
              <a:t>Summarizing </a:t>
            </a:r>
            <a:r>
              <a:rPr lang="en-US" sz="2400" b="1" dirty="0" smtClean="0"/>
              <a:t>statistics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/>
              <a:t>Recommender </a:t>
            </a:r>
            <a:r>
              <a:rPr lang="en-US" sz="2400" dirty="0"/>
              <a:t>Systems (</a:t>
            </a:r>
            <a:r>
              <a:rPr lang="en-US" sz="2400" b="1" dirty="0"/>
              <a:t>Collaborative Filtering</a:t>
            </a:r>
            <a:r>
              <a:rPr lang="en-US" sz="2400" dirty="0"/>
              <a:t>) </a:t>
            </a:r>
            <a:endParaRPr lang="en-US" sz="2400" dirty="0" smtClean="0"/>
          </a:p>
          <a:p>
            <a:pPr marL="514350" indent="-514350">
              <a:buFont typeface="+mj-lt"/>
              <a:buAutoNum type="romanLcPeriod"/>
            </a:pPr>
            <a:r>
              <a:rPr lang="en-US" sz="2400" b="1" dirty="0" smtClean="0"/>
              <a:t>Outlier </a:t>
            </a:r>
            <a:r>
              <a:rPr lang="en-US" sz="2400" b="1" dirty="0"/>
              <a:t>Detection </a:t>
            </a:r>
            <a:r>
              <a:rPr lang="en-US" sz="2400" dirty="0"/>
              <a:t>(</a:t>
            </a:r>
            <a:r>
              <a:rPr lang="en-US" sz="2400" dirty="0" err="1"/>
              <a:t>iORCA</a:t>
            </a:r>
            <a:r>
              <a:rPr lang="en-US" sz="2400" dirty="0"/>
              <a:t>) </a:t>
            </a:r>
            <a:endParaRPr lang="en-US" sz="2400" dirty="0" smtClean="0"/>
          </a:p>
          <a:p>
            <a:pPr marL="514350" indent="-514350">
              <a:buFont typeface="+mj-lt"/>
              <a:buAutoNum type="romanLcPeriod"/>
            </a:pPr>
            <a:r>
              <a:rPr lang="en-US" sz="2400" b="1" dirty="0" smtClean="0"/>
              <a:t>Clustering</a:t>
            </a:r>
            <a:r>
              <a:rPr lang="en-US" sz="2400" dirty="0" smtClean="0"/>
              <a:t> </a:t>
            </a:r>
            <a:r>
              <a:rPr lang="en-US" sz="2400" dirty="0"/>
              <a:t>(many methods), </a:t>
            </a:r>
            <a:endParaRPr lang="en-US" sz="2400" dirty="0" smtClean="0"/>
          </a:p>
          <a:p>
            <a:pPr marL="514350" indent="-514350">
              <a:buFont typeface="+mj-lt"/>
              <a:buAutoNum type="romanLcPeriod"/>
            </a:pPr>
            <a:r>
              <a:rPr lang="en-US" sz="2400" b="1" dirty="0"/>
              <a:t>LDA </a:t>
            </a:r>
            <a:r>
              <a:rPr lang="en-US" sz="2400" dirty="0"/>
              <a:t>(Latent </a:t>
            </a:r>
            <a:r>
              <a:rPr lang="en-US" sz="2400" dirty="0" err="1"/>
              <a:t>Dirichlet</a:t>
            </a:r>
            <a:r>
              <a:rPr lang="en-US" sz="2400" dirty="0"/>
              <a:t> Allocation) or variants like </a:t>
            </a:r>
            <a:r>
              <a:rPr lang="en-US" sz="2400" b="1" dirty="0"/>
              <a:t>PLSI </a:t>
            </a:r>
            <a:r>
              <a:rPr lang="en-US" sz="2400" dirty="0"/>
              <a:t>(Probabilistic Latent Semantic Indexing),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b="1" dirty="0"/>
              <a:t>SVM </a:t>
            </a:r>
            <a:r>
              <a:rPr lang="en-US" sz="2400" dirty="0"/>
              <a:t>and Linear Classifiers (Bayes, Random Forests),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b="1" dirty="0" smtClean="0"/>
              <a:t>PageRank</a:t>
            </a:r>
            <a:r>
              <a:rPr lang="en-US" sz="2400" dirty="0"/>
              <a:t>, </a:t>
            </a:r>
            <a:r>
              <a:rPr lang="en-US" sz="2400" dirty="0" smtClean="0"/>
              <a:t>(Find leading eigenvector of sparse matrix)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b="1" dirty="0" smtClean="0"/>
              <a:t>SVD</a:t>
            </a:r>
            <a:r>
              <a:rPr lang="en-US" sz="2400" dirty="0" smtClean="0"/>
              <a:t> </a:t>
            </a:r>
            <a:r>
              <a:rPr lang="en-US" sz="2400" dirty="0"/>
              <a:t>(Singular Value Decomposition), </a:t>
            </a:r>
            <a:endParaRPr lang="en-US" sz="2400" dirty="0" smtClean="0"/>
          </a:p>
          <a:p>
            <a:pPr marL="514350" indent="-514350">
              <a:buFont typeface="+mj-lt"/>
              <a:buAutoNum type="romanLcPeriod"/>
            </a:pPr>
            <a:r>
              <a:rPr lang="en-US" sz="2400" dirty="0"/>
              <a:t>Learning Neural Networks (</a:t>
            </a:r>
            <a:r>
              <a:rPr lang="en-US" sz="2400" b="1" dirty="0"/>
              <a:t>Deep Learning</a:t>
            </a:r>
            <a:r>
              <a:rPr lang="en-US" sz="2400" dirty="0"/>
              <a:t>), </a:t>
            </a:r>
            <a:endParaRPr lang="en-US" sz="2400" dirty="0" smtClean="0"/>
          </a:p>
          <a:p>
            <a:pPr marL="514350" indent="-514350">
              <a:buFont typeface="+mj-lt"/>
              <a:buAutoNum type="romanLcPeriod"/>
            </a:pPr>
            <a:r>
              <a:rPr lang="en-US" sz="2400" b="1" dirty="0" smtClean="0"/>
              <a:t>MDS</a:t>
            </a:r>
            <a:r>
              <a:rPr lang="en-US" sz="2400" dirty="0" smtClean="0"/>
              <a:t> </a:t>
            </a:r>
            <a:r>
              <a:rPr lang="en-US" sz="2400" dirty="0"/>
              <a:t>(Multidimensional Scaling), </a:t>
            </a:r>
            <a:endParaRPr lang="en-US" sz="2400" dirty="0" smtClean="0"/>
          </a:p>
          <a:p>
            <a:pPr marL="514350" indent="-514350">
              <a:buFont typeface="+mj-lt"/>
              <a:buAutoNum type="romanLcPeriod"/>
            </a:pPr>
            <a:r>
              <a:rPr lang="en-US" sz="2400" b="1" dirty="0" smtClean="0"/>
              <a:t>Graph Structure Algorithms </a:t>
            </a:r>
            <a:r>
              <a:rPr lang="en-US" sz="2400" dirty="0"/>
              <a:t>(seen in </a:t>
            </a:r>
            <a:r>
              <a:rPr lang="en-US" sz="2400" dirty="0" smtClean="0"/>
              <a:t>search </a:t>
            </a:r>
            <a:r>
              <a:rPr lang="en-US" sz="2400" dirty="0"/>
              <a:t>of RDF Triple stores), </a:t>
            </a:r>
            <a:endParaRPr lang="en-US" sz="2400" dirty="0" smtClean="0"/>
          </a:p>
          <a:p>
            <a:pPr marL="514350" indent="-514350">
              <a:buFont typeface="+mj-lt"/>
              <a:buAutoNum type="romanLcPeriod"/>
            </a:pPr>
            <a:r>
              <a:rPr lang="en-US" sz="2400" b="1" dirty="0" smtClean="0"/>
              <a:t>Network Dynamics - Graph </a:t>
            </a:r>
            <a:r>
              <a:rPr lang="en-US" sz="2400" b="1" dirty="0"/>
              <a:t>simulation Algorithms </a:t>
            </a:r>
            <a:r>
              <a:rPr lang="en-US" sz="2400" dirty="0" smtClean="0"/>
              <a:t>(epidemiology)</a:t>
            </a:r>
            <a:endParaRPr lang="en-US" sz="2400" dirty="0"/>
          </a:p>
          <a:p>
            <a:endParaRPr lang="en-US" sz="24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20000" y="4056185"/>
            <a:ext cx="11723" cy="1852246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784123" y="4612976"/>
            <a:ext cx="1139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Matrix </a:t>
            </a:r>
            <a:br>
              <a:rPr lang="en-US" sz="2400" dirty="0" smtClean="0"/>
            </a:br>
            <a:r>
              <a:rPr lang="en-US" sz="2400" dirty="0" smtClean="0"/>
              <a:t>Algebra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923346" y="2777644"/>
            <a:ext cx="11723" cy="926123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73590" y="1963560"/>
            <a:ext cx="1795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Global</a:t>
            </a:r>
          </a:p>
          <a:p>
            <a:r>
              <a:rPr lang="en-US" sz="2400" dirty="0" smtClean="0"/>
              <a:t>Optimization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699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3224"/>
            <a:ext cx="8229600" cy="82894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Analytics Features Facet </a:t>
            </a:r>
            <a:r>
              <a:rPr lang="en-US" b="1" dirty="0" smtClean="0"/>
              <a:t>of Ogres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5724"/>
            <a:ext cx="9144000" cy="5981597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These core analytics/kernels can be classified by features like </a:t>
            </a:r>
          </a:p>
          <a:p>
            <a:r>
              <a:rPr lang="en-US" sz="2800" dirty="0" smtClean="0"/>
              <a:t>(a) Flops </a:t>
            </a:r>
            <a:r>
              <a:rPr lang="en-US" sz="2800" dirty="0"/>
              <a:t>per </a:t>
            </a:r>
            <a:r>
              <a:rPr lang="en-US" sz="2800" dirty="0" smtClean="0"/>
              <a:t>byte; </a:t>
            </a:r>
          </a:p>
          <a:p>
            <a:r>
              <a:rPr lang="en-US" sz="2800" dirty="0" smtClean="0"/>
              <a:t>(b) Communication </a:t>
            </a:r>
            <a:r>
              <a:rPr lang="en-US" sz="2800" dirty="0"/>
              <a:t>Interconnect </a:t>
            </a:r>
            <a:r>
              <a:rPr lang="en-US" sz="2800" dirty="0" smtClean="0"/>
              <a:t>requirements; </a:t>
            </a:r>
          </a:p>
          <a:p>
            <a:r>
              <a:rPr lang="en-US" sz="2800" dirty="0" smtClean="0"/>
              <a:t>(c) Is application (graph) </a:t>
            </a:r>
            <a:r>
              <a:rPr lang="en-US" sz="2800" b="1" dirty="0" smtClean="0"/>
              <a:t>constant </a:t>
            </a:r>
            <a:r>
              <a:rPr lang="en-US" sz="2800" dirty="0" smtClean="0"/>
              <a:t>or </a:t>
            </a:r>
            <a:r>
              <a:rPr lang="en-US" sz="2800" b="1" dirty="0" smtClean="0"/>
              <a:t>dynamic</a:t>
            </a:r>
          </a:p>
          <a:p>
            <a:r>
              <a:rPr lang="en-US" sz="2800" dirty="0" smtClean="0"/>
              <a:t>(d) Is communication </a:t>
            </a:r>
            <a:r>
              <a:rPr lang="en-US" sz="2800" b="1" dirty="0" smtClean="0"/>
              <a:t>BSP</a:t>
            </a:r>
            <a:r>
              <a:rPr lang="en-US" sz="2800" dirty="0" smtClean="0"/>
              <a:t> or </a:t>
            </a:r>
            <a:r>
              <a:rPr lang="en-US" sz="2800" b="1" dirty="0" smtClean="0"/>
              <a:t>Asynchronous</a:t>
            </a:r>
          </a:p>
          <a:p>
            <a:r>
              <a:rPr lang="en-US" sz="2800" dirty="0" smtClean="0"/>
              <a:t>(e) Are algorithms </a:t>
            </a:r>
            <a:r>
              <a:rPr lang="en-US" sz="2800" b="1" dirty="0" smtClean="0"/>
              <a:t>Iterative </a:t>
            </a:r>
            <a:r>
              <a:rPr lang="en-US" sz="2800" dirty="0" smtClean="0"/>
              <a:t>or</a:t>
            </a:r>
            <a:r>
              <a:rPr lang="en-US" sz="2800" b="1" dirty="0" smtClean="0"/>
              <a:t> not?</a:t>
            </a:r>
          </a:p>
          <a:p>
            <a:r>
              <a:rPr lang="en-US" sz="2800" dirty="0" smtClean="0"/>
              <a:t>(f) Are </a:t>
            </a:r>
            <a:r>
              <a:rPr lang="en-US" sz="2800" dirty="0"/>
              <a:t>data points in </a:t>
            </a:r>
            <a:r>
              <a:rPr lang="en-US" sz="2800" b="1" dirty="0"/>
              <a:t>metric or non-metric spaces </a:t>
            </a:r>
            <a:endParaRPr lang="en-US" sz="2800" b="1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869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3224"/>
            <a:ext cx="8229600" cy="828948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Application Class Facet </a:t>
            </a:r>
            <a:r>
              <a:rPr lang="en-US" b="1" dirty="0"/>
              <a:t>of Ogres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5724"/>
            <a:ext cx="9144000" cy="5981597"/>
          </a:xfrm>
        </p:spPr>
        <p:txBody>
          <a:bodyPr>
            <a:noAutofit/>
          </a:bodyPr>
          <a:lstStyle/>
          <a:p>
            <a:r>
              <a:rPr lang="en-US" sz="2800" dirty="0" smtClean="0"/>
              <a:t>(a)</a:t>
            </a:r>
            <a:r>
              <a:rPr lang="en-US" sz="2800" b="1" dirty="0" smtClean="0"/>
              <a:t> Search </a:t>
            </a:r>
            <a:r>
              <a:rPr lang="en-US" sz="2800" dirty="0" smtClean="0"/>
              <a:t>and query</a:t>
            </a:r>
          </a:p>
          <a:p>
            <a:r>
              <a:rPr lang="en-US" sz="2800" dirty="0" smtClean="0"/>
              <a:t>(b) </a:t>
            </a:r>
            <a:r>
              <a:rPr lang="en-US" sz="2800" b="1" dirty="0" smtClean="0"/>
              <a:t>Maximum </a:t>
            </a:r>
            <a:r>
              <a:rPr lang="en-US" sz="2800" b="1" dirty="0"/>
              <a:t>Likelihood</a:t>
            </a:r>
            <a:r>
              <a:rPr lang="en-US" sz="2800" dirty="0"/>
              <a:t>, </a:t>
            </a:r>
            <a:endParaRPr lang="en-US" sz="2800" dirty="0" smtClean="0"/>
          </a:p>
          <a:p>
            <a:r>
              <a:rPr lang="en-US" sz="2800" dirty="0" smtClean="0"/>
              <a:t>(c) </a:t>
            </a:r>
            <a:r>
              <a:rPr lang="en-US" sz="2800" b="1" dirty="0">
                <a:sym typeface="Symbol" panose="05050102010706020507" pitchFamily="18" charset="2"/>
              </a:rPr>
              <a:t></a:t>
            </a:r>
            <a:r>
              <a:rPr lang="en-US" sz="2800" b="1" baseline="30000" dirty="0">
                <a:sym typeface="Symbol" panose="05050102010706020507" pitchFamily="18" charset="2"/>
              </a:rPr>
              <a:t>2</a:t>
            </a:r>
            <a:r>
              <a:rPr lang="en-US" sz="2800" b="1" dirty="0">
                <a:sym typeface="Symbol" panose="05050102010706020507" pitchFamily="18" charset="2"/>
              </a:rPr>
              <a:t> </a:t>
            </a:r>
            <a:r>
              <a:rPr lang="en-US" sz="2800" dirty="0">
                <a:sym typeface="Symbol" panose="05050102010706020507" pitchFamily="18" charset="2"/>
              </a:rPr>
              <a:t>minimizations</a:t>
            </a:r>
            <a:r>
              <a:rPr lang="en-US" sz="2800" dirty="0"/>
              <a:t>, </a:t>
            </a:r>
            <a:endParaRPr lang="en-US" sz="2800" dirty="0" smtClean="0"/>
          </a:p>
          <a:p>
            <a:r>
              <a:rPr lang="en-US" sz="2800" dirty="0" smtClean="0"/>
              <a:t>(d) </a:t>
            </a:r>
            <a:r>
              <a:rPr lang="en-US" sz="2800" b="1" dirty="0"/>
              <a:t>Expectation Maximization </a:t>
            </a:r>
            <a:r>
              <a:rPr lang="en-US" sz="2800" dirty="0"/>
              <a:t>(often Steepest descent) </a:t>
            </a:r>
            <a:endParaRPr lang="en-US" sz="2800" dirty="0" smtClean="0"/>
          </a:p>
          <a:p>
            <a:r>
              <a:rPr lang="en-US" sz="2800" dirty="0" smtClean="0"/>
              <a:t>(e) </a:t>
            </a:r>
            <a:r>
              <a:rPr lang="en-US" sz="2800" b="1" dirty="0"/>
              <a:t>Global Optimization </a:t>
            </a:r>
            <a:r>
              <a:rPr lang="en-US" sz="2800" dirty="0"/>
              <a:t>(</a:t>
            </a:r>
            <a:r>
              <a:rPr lang="en-US" sz="2800" dirty="0" err="1"/>
              <a:t>Variational</a:t>
            </a:r>
            <a:r>
              <a:rPr lang="en-US" sz="2800" dirty="0"/>
              <a:t> Bayes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(f) </a:t>
            </a:r>
            <a:r>
              <a:rPr lang="en-US" sz="2800" b="1" dirty="0"/>
              <a:t>Agents</a:t>
            </a:r>
            <a:r>
              <a:rPr lang="en-US" sz="2800" dirty="0"/>
              <a:t>, as in epidemiology (swarm approaches) </a:t>
            </a:r>
            <a:endParaRPr lang="en-US" sz="2800" dirty="0" smtClean="0"/>
          </a:p>
          <a:p>
            <a:r>
              <a:rPr lang="en-US" sz="2800" dirty="0" smtClean="0"/>
              <a:t>(g) </a:t>
            </a:r>
            <a:r>
              <a:rPr lang="en-US" sz="2800" b="1" dirty="0"/>
              <a:t>GIS</a:t>
            </a:r>
            <a:r>
              <a:rPr lang="en-US" sz="2800" dirty="0"/>
              <a:t> (Geographical Information Systems).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30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010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Data Source Facet </a:t>
            </a:r>
            <a:r>
              <a:rPr lang="en-US" sz="3600" b="1" dirty="0" smtClean="0"/>
              <a:t>of Ogres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8662"/>
            <a:ext cx="9144000" cy="6242539"/>
          </a:xfrm>
        </p:spPr>
        <p:txBody>
          <a:bodyPr>
            <a:noAutofit/>
          </a:bodyPr>
          <a:lstStyle/>
          <a:p>
            <a:r>
              <a:rPr lang="en-US" sz="2300" dirty="0" smtClean="0"/>
              <a:t>(</a:t>
            </a:r>
            <a:r>
              <a:rPr lang="en-US" sz="2300" dirty="0" err="1" smtClean="0"/>
              <a:t>i</a:t>
            </a:r>
            <a:r>
              <a:rPr lang="en-US" sz="2300" dirty="0"/>
              <a:t>) </a:t>
            </a:r>
            <a:r>
              <a:rPr lang="en-US" sz="2300" b="1" dirty="0" smtClean="0"/>
              <a:t>SQL</a:t>
            </a:r>
            <a:r>
              <a:rPr lang="en-US" sz="2300" dirty="0" smtClean="0"/>
              <a:t>, </a:t>
            </a:r>
          </a:p>
          <a:p>
            <a:r>
              <a:rPr lang="en-US" sz="2300" dirty="0" smtClean="0"/>
              <a:t>(</a:t>
            </a:r>
            <a:r>
              <a:rPr lang="en-US" sz="2300" dirty="0"/>
              <a:t>ii) </a:t>
            </a:r>
            <a:r>
              <a:rPr lang="en-US" sz="2300" b="1" dirty="0"/>
              <a:t>NOSQL </a:t>
            </a:r>
            <a:r>
              <a:rPr lang="en-US" sz="2300" dirty="0"/>
              <a:t>based, </a:t>
            </a:r>
            <a:endParaRPr lang="en-US" sz="2300" dirty="0" smtClean="0"/>
          </a:p>
          <a:p>
            <a:r>
              <a:rPr lang="en-US" sz="2300" dirty="0" smtClean="0"/>
              <a:t>(</a:t>
            </a:r>
            <a:r>
              <a:rPr lang="en-US" sz="2300" dirty="0"/>
              <a:t>iii) </a:t>
            </a:r>
            <a:r>
              <a:rPr lang="en-US" sz="2300" dirty="0" smtClean="0"/>
              <a:t>Other Enterprise data systems (10 examples from Bob Marcus) </a:t>
            </a:r>
          </a:p>
          <a:p>
            <a:r>
              <a:rPr lang="en-US" sz="2300" dirty="0" smtClean="0"/>
              <a:t>(iv) </a:t>
            </a:r>
            <a:r>
              <a:rPr lang="en-US" sz="2300" b="1" dirty="0" smtClean="0"/>
              <a:t>Set </a:t>
            </a:r>
            <a:r>
              <a:rPr lang="en-US" sz="2300" b="1" dirty="0"/>
              <a:t>of Files </a:t>
            </a:r>
            <a:r>
              <a:rPr lang="en-US" sz="2300" dirty="0"/>
              <a:t>(as managed in </a:t>
            </a:r>
            <a:r>
              <a:rPr lang="en-US" sz="2300" dirty="0" err="1"/>
              <a:t>iRODS</a:t>
            </a:r>
            <a:r>
              <a:rPr lang="en-US" sz="2300" dirty="0"/>
              <a:t>), </a:t>
            </a:r>
            <a:endParaRPr lang="en-US" sz="2300" dirty="0" smtClean="0"/>
          </a:p>
          <a:p>
            <a:r>
              <a:rPr lang="en-US" sz="2300" dirty="0" smtClean="0"/>
              <a:t>(v</a:t>
            </a:r>
            <a:r>
              <a:rPr lang="en-US" sz="2300" dirty="0"/>
              <a:t>) </a:t>
            </a:r>
            <a:r>
              <a:rPr lang="en-US" sz="2300" b="1" dirty="0"/>
              <a:t>Internet of Things</a:t>
            </a:r>
            <a:r>
              <a:rPr lang="en-US" sz="2300" dirty="0"/>
              <a:t>, </a:t>
            </a:r>
            <a:endParaRPr lang="en-US" sz="2300" dirty="0" smtClean="0"/>
          </a:p>
          <a:p>
            <a:r>
              <a:rPr lang="en-US" sz="2300" dirty="0" smtClean="0"/>
              <a:t>(vi) </a:t>
            </a:r>
            <a:r>
              <a:rPr lang="en-US" sz="2300" b="1" dirty="0"/>
              <a:t>Streaming</a:t>
            </a:r>
            <a:r>
              <a:rPr lang="en-US" sz="2300" dirty="0"/>
              <a:t> and </a:t>
            </a:r>
            <a:endParaRPr lang="en-US" sz="2300" dirty="0" smtClean="0"/>
          </a:p>
          <a:p>
            <a:r>
              <a:rPr lang="en-US" sz="2300" dirty="0" smtClean="0"/>
              <a:t>(vii) </a:t>
            </a:r>
            <a:r>
              <a:rPr lang="en-US" sz="2300" b="1" dirty="0"/>
              <a:t>HPC simulations</a:t>
            </a:r>
            <a:r>
              <a:rPr lang="en-US" sz="2300" dirty="0" smtClean="0"/>
              <a:t>. </a:t>
            </a:r>
          </a:p>
          <a:p>
            <a:r>
              <a:rPr lang="en-US" sz="2300" dirty="0" smtClean="0"/>
              <a:t>Before data gets to compute system, there is often an initial data gathering phase which is characterized by a block size and timing. Block size varies from month (Remote Sensing, Seismic) to day (genomic) to seconds or lower (Real time control, streaming)</a:t>
            </a:r>
          </a:p>
          <a:p>
            <a:r>
              <a:rPr lang="en-US" sz="2300" dirty="0" smtClean="0"/>
              <a:t>There are storage/compute system styles: Shared, Dedicated, Permanent, Transient</a:t>
            </a:r>
          </a:p>
          <a:p>
            <a:r>
              <a:rPr lang="en-US" sz="2300" dirty="0" smtClean="0"/>
              <a:t>Other characteristics are need for permanent auxiliary/comparison datasets</a:t>
            </a:r>
            <a:r>
              <a:rPr lang="en-US" sz="2300" dirty="0"/>
              <a:t> </a:t>
            </a:r>
            <a:r>
              <a:rPr lang="en-US" sz="2300" dirty="0" smtClean="0"/>
              <a:t>and these could be interdisciplinary implying nontrivial data movement/replication</a:t>
            </a:r>
          </a:p>
        </p:txBody>
      </p:sp>
    </p:spTree>
    <p:extLst>
      <p:ext uri="{BB962C8B-B14F-4D97-AF65-F5344CB8AC3E}">
        <p14:creationId xmlns:p14="http://schemas.microsoft.com/office/powerpoint/2010/main" val="415927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4062"/>
          </a:xfrm>
        </p:spPr>
        <p:txBody>
          <a:bodyPr/>
          <a:lstStyle/>
          <a:p>
            <a:r>
              <a:rPr lang="en-US" b="1" dirty="0" smtClean="0"/>
              <a:t>Lessons / Insights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66" y="852000"/>
            <a:ext cx="9144000" cy="6006000"/>
          </a:xfrm>
        </p:spPr>
        <p:txBody>
          <a:bodyPr>
            <a:normAutofit/>
          </a:bodyPr>
          <a:lstStyle/>
          <a:p>
            <a:r>
              <a:rPr lang="en-US" b="1" dirty="0" smtClean="0"/>
              <a:t>Ogres</a:t>
            </a:r>
            <a:r>
              <a:rPr lang="en-US" dirty="0" smtClean="0"/>
              <a:t> classify Big Data applications by </a:t>
            </a:r>
            <a:r>
              <a:rPr lang="en-US" b="1" dirty="0" smtClean="0"/>
              <a:t>multiple facets </a:t>
            </a:r>
            <a:r>
              <a:rPr lang="en-US" dirty="0" smtClean="0"/>
              <a:t>– each with several exemplars and features</a:t>
            </a:r>
          </a:p>
          <a:p>
            <a:pPr lvl="1"/>
            <a:r>
              <a:rPr lang="en-US" dirty="0" smtClean="0"/>
              <a:t>Guide to breadth and depth of Big Data</a:t>
            </a:r>
          </a:p>
          <a:p>
            <a:pPr lvl="1"/>
            <a:r>
              <a:rPr lang="en-US" dirty="0" smtClean="0"/>
              <a:t>Does your architecture/software support all the ogres?</a:t>
            </a:r>
          </a:p>
          <a:p>
            <a:r>
              <a:rPr lang="en-US" dirty="0" smtClean="0"/>
              <a:t>Add database exemplars</a:t>
            </a:r>
          </a:p>
          <a:p>
            <a:r>
              <a:rPr lang="en-US" dirty="0" smtClean="0"/>
              <a:t>In parallel computing, the simple analytic kernels dominate mindshare even though agreed limited</a:t>
            </a:r>
          </a:p>
          <a:p>
            <a:r>
              <a:rPr lang="en-US" dirty="0" smtClean="0"/>
              <a:t>Section 5 of </a:t>
            </a:r>
            <a:r>
              <a:rPr lang="en-US" dirty="0"/>
              <a:t>my class 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bigdatacoursespring2014.appspot.com/preview</a:t>
            </a:r>
            <a:r>
              <a:rPr lang="en-US" sz="2800" dirty="0" smtClean="0"/>
              <a:t> </a:t>
            </a:r>
            <a:r>
              <a:rPr lang="en-US" dirty="0" smtClean="0"/>
              <a:t>classifies 51 use cases with these facets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2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661"/>
            <a:ext cx="9144000" cy="7180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+mn-lt"/>
              </a:rPr>
              <a:t>51 Detailed Use Cases: </a:t>
            </a:r>
            <a:r>
              <a:rPr lang="en-US" sz="3100" b="1" dirty="0" smtClean="0">
                <a:latin typeface="+mn-lt"/>
              </a:rPr>
              <a:t>Contributed July-September 2013</a:t>
            </a:r>
            <a:br>
              <a:rPr lang="en-US" sz="3100" b="1" dirty="0" smtClean="0">
                <a:latin typeface="+mn-lt"/>
              </a:rPr>
            </a:br>
            <a:r>
              <a:rPr lang="en-US" sz="3100" b="1" dirty="0" smtClean="0">
                <a:latin typeface="+mn-lt"/>
              </a:rPr>
              <a:t>Covers goals, data features such as 3 V’s, software, hardware</a:t>
            </a:r>
            <a:endParaRPr lang="en-US" sz="31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8233"/>
            <a:ext cx="9144000" cy="5898036"/>
          </a:xfrm>
        </p:spPr>
        <p:txBody>
          <a:bodyPr>
            <a:noAutofit/>
          </a:bodyPr>
          <a:lstStyle/>
          <a:p>
            <a:pPr lvl="0"/>
            <a:r>
              <a:rPr lang="en-US" sz="1800" u="sng" dirty="0">
                <a:hlinkClick r:id="rId3"/>
              </a:rPr>
              <a:t>http://bigdatawg.nist.gov/usecases.php</a:t>
            </a:r>
            <a:endParaRPr lang="en-US" sz="1800" u="sng" dirty="0"/>
          </a:p>
          <a:p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bigdatacoursespring2014.appspot.com/course</a:t>
            </a:r>
            <a:r>
              <a:rPr lang="en-US" sz="1800" dirty="0" smtClean="0"/>
              <a:t> (Section 5)</a:t>
            </a:r>
          </a:p>
          <a:p>
            <a:r>
              <a:rPr lang="en-US" sz="1800" b="1" dirty="0" smtClean="0"/>
              <a:t>Government Operation(4): </a:t>
            </a:r>
            <a:r>
              <a:rPr lang="en-US" sz="1800" dirty="0"/>
              <a:t>National Archives and Records </a:t>
            </a:r>
            <a:r>
              <a:rPr lang="en-US" sz="1800" dirty="0" smtClean="0"/>
              <a:t>Administration, Census Bureau</a:t>
            </a:r>
          </a:p>
          <a:p>
            <a:r>
              <a:rPr lang="en-US" sz="1800" b="1" dirty="0" smtClean="0"/>
              <a:t>Commercial(8): </a:t>
            </a:r>
            <a:r>
              <a:rPr lang="en-US" sz="1800" dirty="0" smtClean="0"/>
              <a:t>Finance in Cloud, Cloud Backup, </a:t>
            </a:r>
            <a:r>
              <a:rPr lang="en-US" sz="1800" dirty="0" err="1" smtClean="0"/>
              <a:t>Mendeley</a:t>
            </a:r>
            <a:r>
              <a:rPr lang="en-US" sz="1800" dirty="0" smtClean="0"/>
              <a:t> (Citations), Netflix, Web Search, Digital Materials, Cargo shipping (as in UPS)</a:t>
            </a:r>
          </a:p>
          <a:p>
            <a:r>
              <a:rPr lang="en-US" sz="1800" b="1" dirty="0" smtClean="0"/>
              <a:t>Defense(3): </a:t>
            </a:r>
            <a:r>
              <a:rPr lang="en-US" sz="1800" dirty="0" smtClean="0"/>
              <a:t>Sensors, Image surveillance, Situation Assessment</a:t>
            </a:r>
          </a:p>
          <a:p>
            <a:r>
              <a:rPr lang="en-US" sz="1800" b="1" dirty="0" smtClean="0"/>
              <a:t>Healthcare and Life Sciences(10): </a:t>
            </a:r>
            <a:r>
              <a:rPr lang="en-US" sz="1800" dirty="0" smtClean="0"/>
              <a:t>Medical records, Graph and Probabilistic analysis, Pathology, </a:t>
            </a:r>
            <a:r>
              <a:rPr lang="en-US" sz="1800" dirty="0" err="1" smtClean="0"/>
              <a:t>Bioimaging</a:t>
            </a:r>
            <a:r>
              <a:rPr lang="en-US" sz="1800" dirty="0" smtClean="0"/>
              <a:t>, Genomics, Epidemiology, People Activity models, Biodiversity</a:t>
            </a:r>
          </a:p>
          <a:p>
            <a:r>
              <a:rPr lang="en-US" sz="1800" b="1" dirty="0"/>
              <a:t>Deep Learning and Social </a:t>
            </a:r>
            <a:r>
              <a:rPr lang="en-US" sz="1800" b="1" dirty="0" smtClean="0"/>
              <a:t>Media(6): </a:t>
            </a:r>
            <a:r>
              <a:rPr lang="en-US" sz="1800" dirty="0" smtClean="0"/>
              <a:t>Driving Car, </a:t>
            </a:r>
            <a:r>
              <a:rPr lang="en-US" sz="1800" dirty="0" err="1" smtClean="0"/>
              <a:t>Geolocate</a:t>
            </a:r>
            <a:r>
              <a:rPr lang="en-US" sz="1800" dirty="0" smtClean="0"/>
              <a:t> images/cameras, Twitter, Crowd Sourcing, Network Science, NIST benchmark datasets</a:t>
            </a:r>
          </a:p>
          <a:p>
            <a:r>
              <a:rPr lang="en-US" sz="1800" b="1" dirty="0"/>
              <a:t>The Ecosystem for </a:t>
            </a:r>
            <a:r>
              <a:rPr lang="en-US" sz="1800" b="1" dirty="0" smtClean="0"/>
              <a:t>Research(4): </a:t>
            </a:r>
            <a:r>
              <a:rPr lang="en-US" sz="1800" dirty="0" smtClean="0"/>
              <a:t>Metadata, Collaboration, Language Translation, Light source experiments</a:t>
            </a:r>
          </a:p>
          <a:p>
            <a:r>
              <a:rPr lang="en-US" sz="1800" b="1" dirty="0"/>
              <a:t>Astronomy and </a:t>
            </a:r>
            <a:r>
              <a:rPr lang="en-US" sz="1800" b="1" dirty="0" smtClean="0"/>
              <a:t>Physics(5): </a:t>
            </a:r>
            <a:r>
              <a:rPr lang="en-US" sz="1800" dirty="0" smtClean="0"/>
              <a:t>Sky Surveys including comparison to simulation, Large Hadron Collider at CERN, Belle Accelerator II in Japan</a:t>
            </a:r>
          </a:p>
          <a:p>
            <a:r>
              <a:rPr lang="en-US" sz="1800" b="1" dirty="0" smtClean="0"/>
              <a:t>Earth</a:t>
            </a:r>
            <a:r>
              <a:rPr lang="en-US" sz="1800" b="1" dirty="0"/>
              <a:t>, Environmental and Polar </a:t>
            </a:r>
            <a:r>
              <a:rPr lang="en-US" sz="1800" b="1" dirty="0" smtClean="0"/>
              <a:t>Science(10): </a:t>
            </a:r>
            <a:r>
              <a:rPr lang="en-US" sz="1800" dirty="0" smtClean="0"/>
              <a:t>Radar Scattering in Atmosphere, Earthquake, Ocean, Earth Observation, Ice sheet Radar scattering, Earth radar mapping, Climate simulation datasets, Atmospheric </a:t>
            </a:r>
            <a:r>
              <a:rPr lang="en-US" sz="1800" dirty="0"/>
              <a:t>turbulence identification, Subsurface </a:t>
            </a:r>
            <a:r>
              <a:rPr lang="en-US" sz="1800" dirty="0" smtClean="0"/>
              <a:t>Biogeochemistry (microbes </a:t>
            </a:r>
            <a:r>
              <a:rPr lang="en-US" sz="1800" dirty="0"/>
              <a:t>to watersheds), AmeriFlux and FLUXNET </a:t>
            </a:r>
            <a:r>
              <a:rPr lang="en-US" sz="1800" dirty="0" smtClean="0"/>
              <a:t>gas sensors</a:t>
            </a:r>
          </a:p>
          <a:p>
            <a:r>
              <a:rPr lang="en-US" sz="1800" b="1" dirty="0" smtClean="0"/>
              <a:t>Energy(1): </a:t>
            </a:r>
            <a:r>
              <a:rPr lang="en-US" sz="1800" dirty="0" smtClean="0"/>
              <a:t>Smart grid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34079" y="829865"/>
            <a:ext cx="3852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26 Features for each use case</a:t>
            </a:r>
            <a:endParaRPr lang="en-US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9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Would like to capture “essence of these use cases”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22152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“small” kernels, mini-apps</a:t>
            </a:r>
          </a:p>
          <a:p>
            <a:r>
              <a:rPr lang="en-US" dirty="0" smtClean="0"/>
              <a:t>Or Classify applications into patterns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Do it from HPC background not database view point</a:t>
            </a:r>
          </a:p>
          <a:p>
            <a:r>
              <a:rPr lang="en-US" dirty="0" smtClean="0"/>
              <a:t>i.e. focus on cases with detailed analytics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2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53"/>
            <a:ext cx="8229600" cy="915254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are “mini-Applications”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62" y="943706"/>
            <a:ext cx="9061938" cy="591429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for benchmarks of computers and software (is my parallel compiler any good?)</a:t>
            </a:r>
          </a:p>
          <a:p>
            <a:r>
              <a:rPr lang="en-US" dirty="0" smtClean="0"/>
              <a:t>In parallel computing, this is well established</a:t>
            </a:r>
          </a:p>
          <a:p>
            <a:pPr lvl="1"/>
            <a:r>
              <a:rPr lang="en-US" b="1" dirty="0" err="1" smtClean="0"/>
              <a:t>Linpack</a:t>
            </a:r>
            <a:r>
              <a:rPr lang="en-US" dirty="0" smtClean="0"/>
              <a:t> for measuring performance to rank machines in Top500 (changing?)</a:t>
            </a:r>
          </a:p>
          <a:p>
            <a:pPr lvl="1"/>
            <a:r>
              <a:rPr lang="en-US" b="1" dirty="0" smtClean="0"/>
              <a:t>NAS Parallel Benchmarks </a:t>
            </a:r>
            <a:r>
              <a:rPr lang="en-US" dirty="0" smtClean="0"/>
              <a:t>(originally a pencil and paper specification to allow optimal implementations; then MPI library)</a:t>
            </a:r>
          </a:p>
          <a:p>
            <a:pPr lvl="1"/>
            <a:r>
              <a:rPr lang="en-US" dirty="0" smtClean="0"/>
              <a:t>Other </a:t>
            </a:r>
            <a:r>
              <a:rPr lang="en-US" b="1" dirty="0" smtClean="0"/>
              <a:t>specialized Benchmark sets </a:t>
            </a:r>
            <a:r>
              <a:rPr lang="en-US" dirty="0" smtClean="0"/>
              <a:t>keep changing and used to guide procurements</a:t>
            </a:r>
          </a:p>
          <a:p>
            <a:pPr lvl="2"/>
            <a:r>
              <a:rPr lang="en-US" sz="2800" dirty="0" smtClean="0"/>
              <a:t>Last 2 NSF hardware solicitations had NO preset benchmarks – perhaps as no agreement on key applications for clouds and data intensive applications</a:t>
            </a:r>
          </a:p>
          <a:p>
            <a:pPr lvl="1"/>
            <a:r>
              <a:rPr lang="en-US" b="1" dirty="0" smtClean="0"/>
              <a:t>Berkeley dwarfs </a:t>
            </a:r>
            <a:r>
              <a:rPr lang="en-US" dirty="0" smtClean="0"/>
              <a:t>capture different structures that any approach to parallel computing must address</a:t>
            </a:r>
          </a:p>
          <a:p>
            <a:pPr lvl="1"/>
            <a:r>
              <a:rPr lang="en-US" b="1" dirty="0" smtClean="0"/>
              <a:t>Templates </a:t>
            </a:r>
            <a:r>
              <a:rPr lang="en-US" dirty="0" smtClean="0"/>
              <a:t>used to capture parallel computing patterns</a:t>
            </a:r>
          </a:p>
          <a:p>
            <a:r>
              <a:rPr lang="en-US" dirty="0" smtClean="0"/>
              <a:t>I’ll let experts comment on database benchmarks like TPC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2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53"/>
            <a:ext cx="8229600" cy="827332"/>
          </a:xfrm>
        </p:spPr>
        <p:txBody>
          <a:bodyPr/>
          <a:lstStyle/>
          <a:p>
            <a:r>
              <a:rPr lang="en-US" b="1" dirty="0" smtClean="0"/>
              <a:t>HPC Benchmark Classics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3370"/>
            <a:ext cx="9061938" cy="4525963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Linpack</a:t>
            </a:r>
            <a:r>
              <a:rPr lang="en-US" sz="2800" b="1" dirty="0" smtClean="0"/>
              <a:t> </a:t>
            </a:r>
            <a:r>
              <a:rPr lang="en-US" sz="2800" dirty="0" smtClean="0"/>
              <a:t>or HPL: Parallel LU factorization for solution of linear equations</a:t>
            </a:r>
          </a:p>
          <a:p>
            <a:r>
              <a:rPr lang="en-US" sz="2800" b="1" dirty="0" smtClean="0"/>
              <a:t>NPB</a:t>
            </a:r>
            <a:r>
              <a:rPr lang="en-US" sz="2800" dirty="0" smtClean="0"/>
              <a:t> version 1: Mainly classic HPC solver kernels</a:t>
            </a:r>
          </a:p>
          <a:p>
            <a:pPr lvl="1"/>
            <a:r>
              <a:rPr lang="en-US" dirty="0" smtClean="0"/>
              <a:t>MG: </a:t>
            </a:r>
            <a:r>
              <a:rPr lang="en-US" dirty="0" err="1" smtClean="0"/>
              <a:t>Multigrid</a:t>
            </a:r>
            <a:endParaRPr lang="en-US" dirty="0" smtClean="0"/>
          </a:p>
          <a:p>
            <a:pPr lvl="1"/>
            <a:r>
              <a:rPr lang="en-US" dirty="0" smtClean="0"/>
              <a:t>CG: Conjugate Gradient</a:t>
            </a:r>
          </a:p>
          <a:p>
            <a:pPr lvl="1"/>
            <a:r>
              <a:rPr lang="en-US" dirty="0" smtClean="0"/>
              <a:t>FT: Fast Fourier Transform</a:t>
            </a:r>
          </a:p>
          <a:p>
            <a:pPr lvl="1"/>
            <a:r>
              <a:rPr lang="en-US" dirty="0" smtClean="0"/>
              <a:t>IS: Integer sort</a:t>
            </a:r>
          </a:p>
          <a:p>
            <a:pPr lvl="1"/>
            <a:r>
              <a:rPr lang="en-US" dirty="0" smtClean="0"/>
              <a:t>EP: Embarrassingly Parallel</a:t>
            </a:r>
          </a:p>
          <a:p>
            <a:pPr lvl="1"/>
            <a:r>
              <a:rPr lang="en-US" dirty="0" smtClean="0"/>
              <a:t>BT: Block </a:t>
            </a:r>
            <a:r>
              <a:rPr lang="en-US" dirty="0" err="1" smtClean="0"/>
              <a:t>Tridiagonal</a:t>
            </a:r>
            <a:endParaRPr lang="en-US" dirty="0" smtClean="0"/>
          </a:p>
          <a:p>
            <a:pPr lvl="1"/>
            <a:r>
              <a:rPr lang="en-US" dirty="0" smtClean="0"/>
              <a:t>SP: Scalar </a:t>
            </a:r>
            <a:r>
              <a:rPr lang="en-US" dirty="0" err="1" smtClean="0"/>
              <a:t>Pentadiagonal</a:t>
            </a:r>
            <a:endParaRPr lang="en-US" dirty="0" smtClean="0"/>
          </a:p>
          <a:p>
            <a:pPr lvl="1"/>
            <a:r>
              <a:rPr lang="en-US" dirty="0" smtClean="0"/>
              <a:t> LU: Lower-Upper symmetric Gauss Seidel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76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7 Original Berkeley Dwarfs (</a:t>
            </a:r>
            <a:r>
              <a:rPr lang="en-US" b="1" dirty="0" err="1" smtClean="0"/>
              <a:t>Colella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Structured </a:t>
            </a:r>
            <a:r>
              <a:rPr lang="en-US" dirty="0"/>
              <a:t>Grids (including </a:t>
            </a:r>
            <a:r>
              <a:rPr lang="en-US" dirty="0" smtClean="0"/>
              <a:t>locally </a:t>
            </a:r>
            <a:r>
              <a:rPr lang="en-US" dirty="0"/>
              <a:t>structured grids, e.g. </a:t>
            </a:r>
            <a:r>
              <a:rPr lang="en-US" dirty="0" smtClean="0"/>
              <a:t>Adaptive </a:t>
            </a:r>
            <a:r>
              <a:rPr lang="en-US" dirty="0"/>
              <a:t>Mesh Refinement)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Unstructured </a:t>
            </a:r>
            <a:r>
              <a:rPr lang="en-US" dirty="0"/>
              <a:t>Grids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Fast </a:t>
            </a:r>
            <a:r>
              <a:rPr lang="en-US" dirty="0"/>
              <a:t>Fourier Transform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Dense </a:t>
            </a:r>
            <a:r>
              <a:rPr lang="en-US" dirty="0"/>
              <a:t>Linear Algebra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Sparse </a:t>
            </a:r>
            <a:r>
              <a:rPr lang="en-US" dirty="0"/>
              <a:t>Linear Algebra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Particles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Monte Carlo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Note “vaguer” than NPB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7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523" y="0"/>
            <a:ext cx="8229600" cy="867508"/>
          </a:xfrm>
        </p:spPr>
        <p:txBody>
          <a:bodyPr/>
          <a:lstStyle/>
          <a:p>
            <a:r>
              <a:rPr lang="en-US" b="1" dirty="0" smtClean="0"/>
              <a:t>13 Berkeley Dwarfs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666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Dense </a:t>
            </a:r>
            <a:r>
              <a:rPr lang="en-US" dirty="0">
                <a:solidFill>
                  <a:srgbClr val="C00000"/>
                </a:solidFill>
              </a:rPr>
              <a:t>Linear </a:t>
            </a:r>
            <a:r>
              <a:rPr lang="en-US" dirty="0" smtClean="0">
                <a:solidFill>
                  <a:srgbClr val="C00000"/>
                </a:solidFill>
              </a:rPr>
              <a:t>Algebra 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Sparse Linear Algebra</a:t>
            </a:r>
          </a:p>
          <a:p>
            <a:r>
              <a:rPr lang="en-US" dirty="0">
                <a:solidFill>
                  <a:srgbClr val="C00000"/>
                </a:solidFill>
              </a:rPr>
              <a:t>Spectral Methods</a:t>
            </a:r>
          </a:p>
          <a:p>
            <a:r>
              <a:rPr lang="en-US" dirty="0">
                <a:solidFill>
                  <a:srgbClr val="C00000"/>
                </a:solidFill>
              </a:rPr>
              <a:t>N-Body Methods</a:t>
            </a:r>
          </a:p>
          <a:p>
            <a:r>
              <a:rPr lang="en-US" dirty="0">
                <a:solidFill>
                  <a:srgbClr val="C00000"/>
                </a:solidFill>
              </a:rPr>
              <a:t>Structured Grids</a:t>
            </a:r>
          </a:p>
          <a:p>
            <a:r>
              <a:rPr lang="en-US" dirty="0">
                <a:solidFill>
                  <a:srgbClr val="C00000"/>
                </a:solidFill>
              </a:rPr>
              <a:t>Unstructured Grids</a:t>
            </a:r>
          </a:p>
          <a:p>
            <a:r>
              <a:rPr lang="en-US" dirty="0"/>
              <a:t>MapReduce</a:t>
            </a:r>
          </a:p>
          <a:p>
            <a:r>
              <a:rPr lang="en-US" dirty="0"/>
              <a:t>Combinational Logic</a:t>
            </a:r>
          </a:p>
          <a:p>
            <a:r>
              <a:rPr lang="en-US" dirty="0"/>
              <a:t>Graph Traversal</a:t>
            </a:r>
          </a:p>
          <a:p>
            <a:r>
              <a:rPr lang="en-US" dirty="0"/>
              <a:t>Dynamic Programming</a:t>
            </a:r>
          </a:p>
          <a:p>
            <a:r>
              <a:rPr lang="en-US" dirty="0"/>
              <a:t>Backtrack and Branch-and-Bound</a:t>
            </a:r>
          </a:p>
          <a:p>
            <a:r>
              <a:rPr lang="en-US" dirty="0"/>
              <a:t>Graphical Models</a:t>
            </a:r>
          </a:p>
          <a:p>
            <a:r>
              <a:rPr lang="en-US" dirty="0"/>
              <a:t>Finite State Machines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85138" y="844062"/>
            <a:ext cx="471267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6 of these correspond to </a:t>
            </a:r>
            <a:r>
              <a:rPr lang="en-US" sz="2400" dirty="0" err="1" smtClean="0"/>
              <a:t>Colella’s</a:t>
            </a:r>
            <a:r>
              <a:rPr lang="en-US" sz="2400" dirty="0" smtClean="0"/>
              <a:t> original. </a:t>
            </a:r>
          </a:p>
          <a:p>
            <a:r>
              <a:rPr lang="en-US" sz="2400" dirty="0" smtClean="0"/>
              <a:t>Monte Carlo dropped</a:t>
            </a:r>
            <a:endParaRPr lang="en-US" sz="2400" dirty="0"/>
          </a:p>
          <a:p>
            <a:r>
              <a:rPr lang="en-US" sz="2400" dirty="0" smtClean="0"/>
              <a:t>N-body methods are a subset of Particle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Note a little inconsistent in that MapReduce is a programming model and spectral method is a numerical method </a:t>
            </a:r>
          </a:p>
          <a:p>
            <a:r>
              <a:rPr lang="en-US" sz="2400" dirty="0" smtClean="0"/>
              <a:t>Need multiple facets!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338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378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Distributed Computing </a:t>
            </a:r>
            <a:r>
              <a:rPr lang="en-US" b="1" dirty="0" err="1" smtClean="0"/>
              <a:t>MetaPatterns</a:t>
            </a:r>
            <a:r>
              <a:rPr lang="en-US" b="1" dirty="0" smtClean="0"/>
              <a:t> I</a:t>
            </a:r>
            <a:br>
              <a:rPr lang="en-US" b="1" dirty="0" smtClean="0"/>
            </a:br>
            <a:r>
              <a:rPr lang="en-US" sz="3100" i="1" dirty="0" err="1" smtClean="0"/>
              <a:t>Jha</a:t>
            </a:r>
            <a:r>
              <a:rPr lang="en-US" sz="3100" i="1" dirty="0" smtClean="0"/>
              <a:t>, Cole, Katz, </a:t>
            </a:r>
            <a:r>
              <a:rPr lang="en-US" sz="3100" i="1" dirty="0" err="1" smtClean="0"/>
              <a:t>Parashar</a:t>
            </a:r>
            <a:r>
              <a:rPr lang="en-US" sz="3100" i="1" dirty="0" smtClean="0"/>
              <a:t>, </a:t>
            </a:r>
            <a:r>
              <a:rPr lang="en-US" sz="3100" i="1" dirty="0" err="1" smtClean="0"/>
              <a:t>Rana</a:t>
            </a:r>
            <a:r>
              <a:rPr lang="en-US" sz="3100" i="1" dirty="0" smtClean="0"/>
              <a:t>, </a:t>
            </a:r>
            <a:r>
              <a:rPr lang="en-US" sz="3100" i="1" dirty="0" err="1" smtClean="0"/>
              <a:t>Weissman</a:t>
            </a:r>
            <a:endParaRPr lang="en-US" sz="3100" i="1" dirty="0"/>
          </a:p>
        </p:txBody>
      </p:sp>
      <p:pic>
        <p:nvPicPr>
          <p:cNvPr id="4" name="Content Placeholder 3" descr="table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7" r="2984"/>
          <a:stretch/>
        </p:blipFill>
        <p:spPr>
          <a:xfrm>
            <a:off x="0" y="1243003"/>
            <a:ext cx="9144000" cy="5880805"/>
          </a:xfrm>
        </p:spPr>
      </p:pic>
    </p:spTree>
    <p:extLst>
      <p:ext uri="{BB962C8B-B14F-4D97-AF65-F5344CB8AC3E}">
        <p14:creationId xmlns:p14="http://schemas.microsoft.com/office/powerpoint/2010/main" val="19333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061938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Distributed Computing </a:t>
            </a:r>
            <a:r>
              <a:rPr lang="en-US" b="1" dirty="0" err="1"/>
              <a:t>MetaPatterns</a:t>
            </a:r>
            <a:r>
              <a:rPr lang="en-US" b="1" dirty="0"/>
              <a:t> </a:t>
            </a:r>
            <a:r>
              <a:rPr lang="en-US" b="1" dirty="0" smtClean="0"/>
              <a:t>II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3100" i="1" dirty="0" err="1"/>
              <a:t>Jha</a:t>
            </a:r>
            <a:r>
              <a:rPr lang="en-US" sz="3100" i="1" dirty="0"/>
              <a:t>, Cole, Katz, </a:t>
            </a:r>
            <a:r>
              <a:rPr lang="en-US" sz="3100" i="1" dirty="0" err="1"/>
              <a:t>Parashar</a:t>
            </a:r>
            <a:r>
              <a:rPr lang="en-US" sz="3100" i="1" dirty="0"/>
              <a:t>, </a:t>
            </a:r>
            <a:r>
              <a:rPr lang="en-US" sz="3100" i="1" dirty="0" err="1"/>
              <a:t>Rana</a:t>
            </a:r>
            <a:r>
              <a:rPr lang="en-US" sz="3100" i="1" dirty="0"/>
              <a:t>, </a:t>
            </a:r>
            <a:r>
              <a:rPr lang="en-US" sz="3100" i="1" dirty="0" err="1"/>
              <a:t>Weissman</a:t>
            </a:r>
            <a:endParaRPr lang="en-US" sz="3100" dirty="0"/>
          </a:p>
        </p:txBody>
      </p:sp>
      <p:pic>
        <p:nvPicPr>
          <p:cNvPr id="4" name="Content Placeholder 3" descr="table4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3" t="-16323" r="2778" b="-16323"/>
          <a:stretch/>
        </p:blipFill>
        <p:spPr>
          <a:xfrm>
            <a:off x="0" y="1446946"/>
            <a:ext cx="9144000" cy="5340777"/>
          </a:xfrm>
        </p:spPr>
      </p:pic>
    </p:spTree>
    <p:extLst>
      <p:ext uri="{BB962C8B-B14F-4D97-AF65-F5344CB8AC3E}">
        <p14:creationId xmlns:p14="http://schemas.microsoft.com/office/powerpoint/2010/main" val="332393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45521&quot;&gt;&lt;property id=&quot;20148&quot; value=&quot;5&quot;/&gt;&lt;property id=&quot;20300&quot; value=&quot;Slide 1 - &amp;quot;Understanding Big Data Applications and Architectures&amp;quot;&quot;/&gt;&lt;property id=&quot;20307&quot; value=&quot;265&quot;/&gt;&lt;/object&gt;&lt;object type=&quot;3&quot; unique_id=&quot;145692&quot;&gt;&lt;property id=&quot;20148&quot; value=&quot;5&quot;/&gt;&lt;property id=&quot;20300&quot; value=&quot;Slide 11 - &amp;quot;Problem Architecture Facet of Ogres (Meta or MacroPattern)&amp;quot;&quot;/&gt;&lt;property id=&quot;20307&quot; value=&quot;271&quot;/&gt;&lt;/object&gt;&lt;object type=&quot;3&quot; unique_id=&quot;145693&quot;&gt;&lt;property id=&quot;20148&quot; value=&quot;5&quot;/&gt;&lt;property id=&quot;20300&quot; value=&quot;Slide 16 - &amp;quot;Lessons / Insights&amp;quot;&quot;/&gt;&lt;property id=&quot;20307&quot; value=&quot;270&quot;/&gt;&lt;/object&gt;&lt;object type=&quot;3&quot; unique_id=&quot;145695&quot;&gt;&lt;property id=&quot;20148&quot; value=&quot;5&quot;/&gt;&lt;property id=&quot;20300&quot; value=&quot;Slide 2 - &amp;quot;51 Detailed Use Cases: Contributed July-September 2013 Covers goals, data features such as 3 V’s, software, hardwar&quot;/&gt;&lt;property id=&quot;20307&quot; value=&quot;272&quot;/&gt;&lt;/object&gt;&lt;object type=&quot;3&quot; unique_id=&quot;145724&quot;&gt;&lt;property id=&quot;20148&quot; value=&quot;5&quot;/&gt;&lt;property id=&quot;20300&quot; value=&quot;Slide 12 - &amp;quot;Core Analytics Facet of Ogres (microPattern)&amp;quot;&quot;/&gt;&lt;property id=&quot;20307&quot; value=&quot;273&quot;/&gt;&lt;/object&gt;&lt;object type=&quot;3&quot; unique_id=&quot;151990&quot;&gt;&lt;property id=&quot;20148&quot; value=&quot;5&quot;/&gt;&lt;property id=&quot;20300&quot; value=&quot;Slide 4 - &amp;quot;What are “mini-Applications”&amp;quot;&quot;/&gt;&lt;property id=&quot;20307&quot; value=&quot;276&quot;/&gt;&lt;/object&gt;&lt;object type=&quot;3&quot; unique_id=&quot;151991&quot;&gt;&lt;property id=&quot;20148&quot; value=&quot;5&quot;/&gt;&lt;property id=&quot;20300&quot; value=&quot;Slide 5 - &amp;quot;HPC Benchmark Classics&amp;quot;&quot;/&gt;&lt;property id=&quot;20307&quot; value=&quot;277&quot;/&gt;&lt;/object&gt;&lt;object type=&quot;3&quot; unique_id=&quot;151992&quot;&gt;&lt;property id=&quot;20148&quot; value=&quot;5&quot;/&gt;&lt;property id=&quot;20300&quot; value=&quot;Slide 6 - &amp;quot;7 Original Berkeley Dwarfs (Colella)&amp;quot;&quot;/&gt;&lt;property id=&quot;20307&quot; value=&quot;279&quot;/&gt;&lt;/object&gt;&lt;object type=&quot;3&quot; unique_id=&quot;151993&quot;&gt;&lt;property id=&quot;20148&quot; value=&quot;5&quot;/&gt;&lt;property id=&quot;20300&quot; value=&quot;Slide 7 - &amp;quot;13 Berkeley Dwarfs&amp;quot;&quot;/&gt;&lt;property id=&quot;20307&quot; value=&quot;278&quot;/&gt;&lt;/object&gt;&lt;object type=&quot;3&quot; unique_id=&quot;151994&quot;&gt;&lt;property id=&quot;20148&quot; value=&quot;5&quot;/&gt;&lt;property id=&quot;20300&quot; value=&quot;Slide 15 - &amp;quot;Data Source Facet of Ogres&amp;quot;&quot;/&gt;&lt;property id=&quot;20307&quot; value=&quot;274&quot;/&gt;&lt;/object&gt;&lt;object type=&quot;3&quot; unique_id=&quot;151995&quot;&gt;&lt;property id=&quot;20148&quot; value=&quot;5&quot;/&gt;&lt;property id=&quot;20300&quot; value=&quot;Slide 13 - &amp;quot;Analytics Features Facet of Ogres&amp;quot;&quot;/&gt;&lt;property id=&quot;20307&quot; value=&quot;275&quot;/&gt;&lt;/object&gt;&lt;object type=&quot;3&quot; unique_id=&quot;152094&quot;&gt;&lt;property id=&quot;20148&quot; value=&quot;5&quot;/&gt;&lt;property id=&quot;20300&quot; value=&quot;Slide 3 - &amp;quot;Would like to capture “essence of these use cases”&amp;quot;&quot;/&gt;&lt;property id=&quot;20307&quot; value=&quot;280&quot;/&gt;&lt;/object&gt;&lt;object type=&quot;3&quot; unique_id=&quot;152514&quot;&gt;&lt;property id=&quot;20148&quot; value=&quot;5&quot;/&gt;&lt;property id=&quot;20300&quot; value=&quot;Slide 14 - &amp;quot;Application Class Facet of Ogres&amp;quot;&quot;/&gt;&lt;property id=&quot;20307&quot; value=&quot;281&quot;/&gt;&lt;/object&gt;&lt;object type=&quot;3&quot; unique_id=&quot;153196&quot;&gt;&lt;property id=&quot;20148&quot; value=&quot;5&quot;/&gt;&lt;property id=&quot;20300&quot; value=&quot;Slide 8 - &amp;quot;Distributed Computing MetaPatterns I Jha, Cole, Katz, Parashar, Rana, Weissman&amp;quot;&quot;/&gt;&lt;property id=&quot;20307&quot; value=&quot;282&quot;/&gt;&lt;/object&gt;&lt;object type=&quot;3&quot; unique_id=&quot;153197&quot;&gt;&lt;property id=&quot;20148&quot; value=&quot;5&quot;/&gt;&lt;property id=&quot;20300&quot; value=&quot;Slide 9 - &amp;quot;Distributed Computing MetaPatterns II Jha, Cole, Katz, Parashar, Rana, Weissman&amp;quot;&quot;/&gt;&lt;property id=&quot;20307&quot; value=&quot;283&quot;/&gt;&lt;/object&gt;&lt;object type=&quot;3&quot; unique_id=&quot;153198&quot;&gt;&lt;property id=&quot;20148&quot; value=&quot;5&quot;/&gt;&lt;property id=&quot;20300&quot; value=&quot;Slide 10 - &amp;quot;Distributed Computing MetaPatterns III Jha, Cole, Katz, Parashar, Rana, Weissman&amp;quot;&quot;/&gt;&lt;property id=&quot;20307&quot; value=&quot;284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1137</Words>
  <Application>Microsoft Office PowerPoint</Application>
  <PresentationFormat>On-screen Show (4:3)</PresentationFormat>
  <Paragraphs>152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Franklin Gothic Demi</vt:lpstr>
      <vt:lpstr>Franklin Gothic Medium</vt:lpstr>
      <vt:lpstr>Symbol</vt:lpstr>
      <vt:lpstr>Times New Roman</vt:lpstr>
      <vt:lpstr>Office Theme</vt:lpstr>
      <vt:lpstr>Understanding Big Data Applications and Architectures</vt:lpstr>
      <vt:lpstr>51 Detailed Use Cases: Contributed July-September 2013 Covers goals, data features such as 3 V’s, software, hardware</vt:lpstr>
      <vt:lpstr>Would like to capture “essence of these use cases”</vt:lpstr>
      <vt:lpstr>What are “mini-Applications”</vt:lpstr>
      <vt:lpstr>HPC Benchmark Classics</vt:lpstr>
      <vt:lpstr>7 Original Berkeley Dwarfs (Colella)</vt:lpstr>
      <vt:lpstr>13 Berkeley Dwarfs</vt:lpstr>
      <vt:lpstr>Distributed Computing MetaPatterns I Jha, Cole, Katz, Parashar, Rana, Weissman</vt:lpstr>
      <vt:lpstr>Distributed Computing MetaPatterns II Jha, Cole, Katz, Parashar, Rana, Weissman</vt:lpstr>
      <vt:lpstr>Distributed Computing MetaPatterns III Jha, Cole, Katz, Parashar, Rana, Weissman</vt:lpstr>
      <vt:lpstr>Problem Architecture Facet of Ogres (Meta or MacroPattern)</vt:lpstr>
      <vt:lpstr>Core Analytics Facet of Ogres (microPattern)</vt:lpstr>
      <vt:lpstr>Analytics Features Facet of Ogres</vt:lpstr>
      <vt:lpstr>Application Class Facet of Ogres</vt:lpstr>
      <vt:lpstr>Data Source Facet of Ogres</vt:lpstr>
      <vt:lpstr>Lessons / Insights</vt:lpstr>
    </vt:vector>
  </TitlesOfParts>
  <Company>CCT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Shantenu Jha</dc:creator>
  <cp:lastModifiedBy>Geoffrey Fox</cp:lastModifiedBy>
  <cp:revision>67</cp:revision>
  <dcterms:created xsi:type="dcterms:W3CDTF">2014-02-25T01:32:12Z</dcterms:created>
  <dcterms:modified xsi:type="dcterms:W3CDTF">2014-03-24T00:02:33Z</dcterms:modified>
</cp:coreProperties>
</file>