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5"/>
  </p:notesMasterIdLst>
  <p:sldIdLst>
    <p:sldId id="265" r:id="rId3"/>
    <p:sldId id="256" r:id="rId4"/>
    <p:sldId id="274" r:id="rId5"/>
    <p:sldId id="275" r:id="rId6"/>
    <p:sldId id="276" r:id="rId7"/>
    <p:sldId id="280" r:id="rId8"/>
    <p:sldId id="281" r:id="rId9"/>
    <p:sldId id="289" r:id="rId10"/>
    <p:sldId id="290" r:id="rId11"/>
    <p:sldId id="296" r:id="rId12"/>
    <p:sldId id="283" r:id="rId13"/>
    <p:sldId id="284" r:id="rId14"/>
    <p:sldId id="285" r:id="rId15"/>
    <p:sldId id="286" r:id="rId16"/>
    <p:sldId id="291" r:id="rId17"/>
    <p:sldId id="287" r:id="rId18"/>
    <p:sldId id="288" r:id="rId19"/>
    <p:sldId id="292" r:id="rId20"/>
    <p:sldId id="293" r:id="rId21"/>
    <p:sldId id="294" r:id="rId22"/>
    <p:sldId id="295" r:id="rId23"/>
    <p:sldId id="270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674" autoAdjust="0"/>
  </p:normalViewPr>
  <p:slideViewPr>
    <p:cSldViewPr snapToGrid="0" snapToObjects="1">
      <p:cViewPr varScale="1">
        <p:scale>
          <a:sx n="56" d="100"/>
          <a:sy n="56" d="100"/>
        </p:scale>
        <p:origin x="9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9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arpdoc\harp-kmeans-te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K-Means</a:t>
            </a:r>
            <a:r>
              <a:rPr lang="en-US" sz="2000" b="1" baseline="0"/>
              <a:t> Clustering </a:t>
            </a:r>
            <a:r>
              <a:rPr lang="en-US" sz="2000" b="1"/>
              <a:t>Harp</a:t>
            </a:r>
            <a:r>
              <a:rPr lang="en-US" sz="2000" b="1" baseline="0"/>
              <a:t> v.s. Hadoop on Madrid</a:t>
            </a:r>
            <a:endParaRPr lang="en-US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v>Hadoop 24 cores</c:v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Madrid!$B$176:$D$176</c:f>
              <c:strCache>
                <c:ptCount val="3"/>
                <c:pt idx="0">
                  <c:v>100m 500</c:v>
                </c:pt>
                <c:pt idx="1">
                  <c:v>10m 5k</c:v>
                </c:pt>
                <c:pt idx="2">
                  <c:v>1m 50k</c:v>
                </c:pt>
              </c:strCache>
            </c:strRef>
          </c:cat>
          <c:val>
            <c:numRef>
              <c:f>Madrid!$B$181:$D$181</c:f>
              <c:numCache>
                <c:formatCode>General</c:formatCode>
                <c:ptCount val="3"/>
                <c:pt idx="0">
                  <c:v>797.69600000000003</c:v>
                </c:pt>
                <c:pt idx="1">
                  <c:v>543.14800000000002</c:v>
                </c:pt>
                <c:pt idx="2">
                  <c:v>1499.7149999999999</c:v>
                </c:pt>
              </c:numCache>
            </c:numRef>
          </c:val>
        </c:ser>
        <c:ser>
          <c:idx val="0"/>
          <c:order val="1"/>
          <c:tx>
            <c:v>Harp 24 cores</c:v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Madrid!$B$176:$D$176</c:f>
              <c:strCache>
                <c:ptCount val="3"/>
                <c:pt idx="0">
                  <c:v>100m 500</c:v>
                </c:pt>
                <c:pt idx="1">
                  <c:v>10m 5k</c:v>
                </c:pt>
                <c:pt idx="2">
                  <c:v>1m 50k</c:v>
                </c:pt>
              </c:strCache>
            </c:strRef>
          </c:cat>
          <c:val>
            <c:numRef>
              <c:f>Madrid!$B$177:$D$177</c:f>
              <c:numCache>
                <c:formatCode>General</c:formatCode>
                <c:ptCount val="3"/>
                <c:pt idx="0">
                  <c:v>382.37200000000001</c:v>
                </c:pt>
                <c:pt idx="1">
                  <c:v>323.60300000000001</c:v>
                </c:pt>
                <c:pt idx="2">
                  <c:v>311.19400000000002</c:v>
                </c:pt>
              </c:numCache>
            </c:numRef>
          </c:val>
        </c:ser>
        <c:ser>
          <c:idx val="4"/>
          <c:order val="2"/>
          <c:tx>
            <c:v>Hadoop 48 cores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Madrid!$B$176:$D$176</c:f>
              <c:strCache>
                <c:ptCount val="3"/>
                <c:pt idx="0">
                  <c:v>100m 500</c:v>
                </c:pt>
                <c:pt idx="1">
                  <c:v>10m 5k</c:v>
                </c:pt>
                <c:pt idx="2">
                  <c:v>1m 50k</c:v>
                </c:pt>
              </c:strCache>
            </c:strRef>
          </c:cat>
          <c:val>
            <c:numRef>
              <c:f>Madrid!$B$182:$D$182</c:f>
              <c:numCache>
                <c:formatCode>General</c:formatCode>
                <c:ptCount val="3"/>
                <c:pt idx="0">
                  <c:v>458.512</c:v>
                </c:pt>
                <c:pt idx="1">
                  <c:v>407.40199999999999</c:v>
                </c:pt>
                <c:pt idx="2">
                  <c:v>916.95699999999999</c:v>
                </c:pt>
              </c:numCache>
            </c:numRef>
          </c:val>
        </c:ser>
        <c:ser>
          <c:idx val="1"/>
          <c:order val="3"/>
          <c:tx>
            <c:v>Harp 48 cores</c:v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Madrid!$B$176:$D$176</c:f>
              <c:strCache>
                <c:ptCount val="3"/>
                <c:pt idx="0">
                  <c:v>100m 500</c:v>
                </c:pt>
                <c:pt idx="1">
                  <c:v>10m 5k</c:v>
                </c:pt>
                <c:pt idx="2">
                  <c:v>1m 50k</c:v>
                </c:pt>
              </c:strCache>
            </c:strRef>
          </c:cat>
          <c:val>
            <c:numRef>
              <c:f>Madrid!$B$178:$D$178</c:f>
              <c:numCache>
                <c:formatCode>General</c:formatCode>
                <c:ptCount val="3"/>
                <c:pt idx="0">
                  <c:v>188.99100000000001</c:v>
                </c:pt>
                <c:pt idx="1">
                  <c:v>169.215</c:v>
                </c:pt>
                <c:pt idx="2">
                  <c:v>168.91300000000001</c:v>
                </c:pt>
              </c:numCache>
            </c:numRef>
          </c:val>
        </c:ser>
        <c:ser>
          <c:idx val="5"/>
          <c:order val="4"/>
          <c:tx>
            <c:v>Hadoop 96 cores</c:v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Madrid!$B$176:$D$176</c:f>
              <c:strCache>
                <c:ptCount val="3"/>
                <c:pt idx="0">
                  <c:v>100m 500</c:v>
                </c:pt>
                <c:pt idx="1">
                  <c:v>10m 5k</c:v>
                </c:pt>
                <c:pt idx="2">
                  <c:v>1m 50k</c:v>
                </c:pt>
              </c:strCache>
            </c:strRef>
          </c:cat>
          <c:val>
            <c:numRef>
              <c:f>Madrid!$B$183:$D$183</c:f>
              <c:numCache>
                <c:formatCode>General</c:formatCode>
                <c:ptCount val="3"/>
                <c:pt idx="0">
                  <c:v>371.04899999999998</c:v>
                </c:pt>
                <c:pt idx="1">
                  <c:v>347.39800000000002</c:v>
                </c:pt>
                <c:pt idx="2">
                  <c:v>605.03200000000004</c:v>
                </c:pt>
              </c:numCache>
            </c:numRef>
          </c:val>
        </c:ser>
        <c:ser>
          <c:idx val="2"/>
          <c:order val="5"/>
          <c:tx>
            <c:v>Harp 96 cores</c:v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Madrid!$B$176:$D$176</c:f>
              <c:strCache>
                <c:ptCount val="3"/>
                <c:pt idx="0">
                  <c:v>100m 500</c:v>
                </c:pt>
                <c:pt idx="1">
                  <c:v>10m 5k</c:v>
                </c:pt>
                <c:pt idx="2">
                  <c:v>1m 50k</c:v>
                </c:pt>
              </c:strCache>
            </c:strRef>
          </c:cat>
          <c:val>
            <c:numRef>
              <c:f>Madrid!$B$179:$D$179</c:f>
              <c:numCache>
                <c:formatCode>General</c:formatCode>
                <c:ptCount val="3"/>
                <c:pt idx="0">
                  <c:v>113.946</c:v>
                </c:pt>
                <c:pt idx="1">
                  <c:v>96.465000000000003</c:v>
                </c:pt>
                <c:pt idx="2">
                  <c:v>94.721999999999994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51988360"/>
        <c:axId val="251989928"/>
      </c:barChart>
      <c:catAx>
        <c:axId val="251988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Problem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989928"/>
        <c:crosses val="autoZero"/>
        <c:auto val="1"/>
        <c:lblAlgn val="ctr"/>
        <c:lblOffset val="100"/>
        <c:noMultiLvlLbl val="0"/>
      </c:catAx>
      <c:valAx>
        <c:axId val="251989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988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297413437794562E-2"/>
          <c:y val="0.85483781320503816"/>
          <c:w val="0.88733598787179369"/>
          <c:h val="0.122391788312988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12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26A48-FAFA-44C5-849D-076216A068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36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9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3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5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92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323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15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32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96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8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3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09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25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54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07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0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9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08E24-CD6D-F245-BA50-44436EA38975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3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CAE23-AE97-EE4C-8AB2-B9A0E5A22DC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875D5-AD67-DF40-AFC0-07F0D11DBBD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88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43" y="7620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HPC-ABDS</a:t>
            </a:r>
            <a:r>
              <a:rPr lang="en-US" sz="4800" b="1" dirty="0"/>
              <a:t>: The Case for an Integrating Apache Big Data Stack with HPC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05518"/>
            <a:ext cx="9144000" cy="846573"/>
          </a:xfrm>
        </p:spPr>
        <p:txBody>
          <a:bodyPr>
            <a:noAutofit/>
          </a:bodyPr>
          <a:lstStyle/>
          <a:p>
            <a:r>
              <a:rPr lang="en-US" sz="2400" b="1" dirty="0"/>
              <a:t>1st JTC 1 SGBD Meeting</a:t>
            </a:r>
          </a:p>
          <a:p>
            <a:r>
              <a:rPr lang="en-US" sz="2400" b="1" dirty="0"/>
              <a:t>SDSC San Diego March 19 </a:t>
            </a:r>
            <a:r>
              <a:rPr lang="en-US" sz="2400" b="1" dirty="0" smtClean="0"/>
              <a:t>2014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858566"/>
            <a:ext cx="9144000" cy="29994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Judy Qiu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err="1" smtClean="0">
                <a:solidFill>
                  <a:prstClr val="black"/>
                </a:solidFill>
                <a:cs typeface="Times New Roman" pitchFamily="18" charset="0"/>
              </a:rPr>
              <a:t>Shantenu</a:t>
            </a: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cs typeface="Times New Roman" pitchFamily="18" charset="0"/>
              </a:rPr>
              <a:t>Jha</a:t>
            </a: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  (Rutgers)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Geoffrey Fox </a:t>
            </a:r>
            <a:endParaRPr lang="en-US" sz="24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4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endParaRPr lang="en-US" sz="20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070"/>
            <a:ext cx="9144000" cy="6397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We are sort of working on Use Cases with HPC-ABDS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538"/>
            <a:ext cx="9061938" cy="594946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Use Case 10 Internet of Things: Yarn, Storm, </a:t>
            </a:r>
            <a:r>
              <a:rPr lang="en-US" dirty="0" err="1" smtClean="0"/>
              <a:t>ActiveMQ</a:t>
            </a:r>
            <a:endParaRPr lang="en-US" dirty="0" smtClean="0"/>
          </a:p>
          <a:p>
            <a:r>
              <a:rPr lang="en-US" dirty="0" smtClean="0"/>
              <a:t>Use Case 19, 20 Genomics. Hadoop, Iterative MapReduce, MPI, Much better analytics than Mahout</a:t>
            </a:r>
          </a:p>
          <a:p>
            <a:r>
              <a:rPr lang="en-US" dirty="0" smtClean="0"/>
              <a:t>Use Case 26 Deep Learning. High performance distributed GPU (optimized collectives) with Python front end (planned)</a:t>
            </a:r>
          </a:p>
          <a:p>
            <a:r>
              <a:rPr lang="en-US" dirty="0" smtClean="0"/>
              <a:t>Variant of Use Case 26, 27 Image classification using </a:t>
            </a:r>
            <a:r>
              <a:rPr lang="en-US" dirty="0" err="1" smtClean="0"/>
              <a:t>Kmeans</a:t>
            </a:r>
            <a:r>
              <a:rPr lang="en-US" dirty="0" smtClean="0"/>
              <a:t>: Iterative MapReduce</a:t>
            </a:r>
          </a:p>
          <a:p>
            <a:r>
              <a:rPr lang="en-US" dirty="0" smtClean="0"/>
              <a:t>Use Case 28 Twitter with optimized index for </a:t>
            </a:r>
            <a:r>
              <a:rPr lang="en-US" dirty="0" err="1" smtClean="0"/>
              <a:t>Hbase</a:t>
            </a:r>
            <a:r>
              <a:rPr lang="en-US" dirty="0" smtClean="0"/>
              <a:t>, Hadoop and Iterative MapReduce</a:t>
            </a:r>
          </a:p>
          <a:p>
            <a:r>
              <a:rPr lang="en-US" dirty="0" smtClean="0"/>
              <a:t>Use Case 30 Network Science. MPI and </a:t>
            </a:r>
            <a:r>
              <a:rPr lang="en-US" dirty="0" err="1" smtClean="0"/>
              <a:t>Giraph</a:t>
            </a:r>
            <a:r>
              <a:rPr lang="en-US" dirty="0" smtClean="0"/>
              <a:t> for network structure and dynamics (planned)</a:t>
            </a:r>
          </a:p>
          <a:p>
            <a:r>
              <a:rPr lang="en-US" dirty="0" smtClean="0"/>
              <a:t>Use Case 39 Particle Physics. Iterative MapReduce (wrote proposal)</a:t>
            </a:r>
          </a:p>
          <a:p>
            <a:r>
              <a:rPr lang="en-US" dirty="0" smtClean="0"/>
              <a:t>Use Case 43 Radar Image Analysis. Hadoop for multiple individual images moving to Iterative MapReduce for global integration over “all” images</a:t>
            </a:r>
          </a:p>
          <a:p>
            <a:r>
              <a:rPr lang="en-US" dirty="0" smtClean="0"/>
              <a:t>Use Case 44 Radar Images. Running on Amazon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66" y="271274"/>
            <a:ext cx="7886700" cy="994172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Features of Harp Hadoop Plug in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65" y="1157410"/>
            <a:ext cx="7886700" cy="4351338"/>
          </a:xfrm>
        </p:spPr>
        <p:txBody>
          <a:bodyPr>
            <a:noAutofit/>
          </a:bodyPr>
          <a:lstStyle/>
          <a:p>
            <a:r>
              <a:rPr lang="en-US" sz="2800" dirty="0" smtClean="0"/>
              <a:t>Hadoop Plugin (on Hadoop 1.2.1 and Hadoop 2.2.0)</a:t>
            </a:r>
          </a:p>
          <a:p>
            <a:r>
              <a:rPr lang="en-US" sz="2800" dirty="0" smtClean="0"/>
              <a:t>Hierarchical data abstraction on arrays, key-values and graphs for easy programming expressiveness.</a:t>
            </a:r>
          </a:p>
          <a:p>
            <a:r>
              <a:rPr lang="en-US" sz="2800" dirty="0" smtClean="0"/>
              <a:t>Collective communication model to support various communication operations on the data abstractions.</a:t>
            </a:r>
          </a:p>
          <a:p>
            <a:r>
              <a:rPr lang="en-US" sz="2800" dirty="0" smtClean="0"/>
              <a:t>Caching with buffer management for memory allocation required from computation and communication </a:t>
            </a:r>
          </a:p>
          <a:p>
            <a:r>
              <a:rPr lang="en-US" sz="2800" dirty="0" smtClean="0"/>
              <a:t>BSP style parallelism</a:t>
            </a:r>
          </a:p>
          <a:p>
            <a:r>
              <a:rPr lang="en-US" sz="2800" dirty="0" smtClean="0"/>
              <a:t>Fault tolerance with check-pointing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73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93077" y="2226469"/>
            <a:ext cx="8569570" cy="3520898"/>
            <a:chOff x="687754" y="1713376"/>
            <a:chExt cx="9667630" cy="4705184"/>
          </a:xfrm>
        </p:grpSpPr>
        <p:sp>
          <p:nvSpPr>
            <p:cNvPr id="20" name="Rectangle 19"/>
            <p:cNvSpPr/>
            <p:nvPr/>
          </p:nvSpPr>
          <p:spPr>
            <a:xfrm>
              <a:off x="3595076" y="5178057"/>
              <a:ext cx="6760308" cy="12405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350" dirty="0">
                  <a:solidFill>
                    <a:prstClr val="white"/>
                  </a:solidFill>
                </a:rPr>
                <a:t>YARN</a:t>
              </a:r>
            </a:p>
          </p:txBody>
        </p:sp>
        <p:sp>
          <p:nvSpPr>
            <p:cNvPr id="21" name="L-Shape 20"/>
            <p:cNvSpPr/>
            <p:nvPr/>
          </p:nvSpPr>
          <p:spPr>
            <a:xfrm>
              <a:off x="3595077" y="3454400"/>
              <a:ext cx="6760305" cy="1632281"/>
            </a:xfrm>
            <a:prstGeom prst="corner">
              <a:avLst>
                <a:gd name="adj1" fmla="val 38508"/>
                <a:gd name="adj2" fmla="val 241777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350" dirty="0" err="1">
                  <a:solidFill>
                    <a:prstClr val="white"/>
                  </a:solidFill>
                </a:rPr>
                <a:t>MapReduce</a:t>
              </a:r>
              <a:r>
                <a:rPr lang="en-US" sz="1350" dirty="0">
                  <a:solidFill>
                    <a:prstClr val="white"/>
                  </a:solidFill>
                </a:rPr>
                <a:t> V2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031345" y="3454400"/>
              <a:ext cx="3324039" cy="92221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350" dirty="0">
                  <a:solidFill>
                    <a:prstClr val="white"/>
                  </a:solidFill>
                </a:rPr>
                <a:t>Harp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95076" y="1747347"/>
              <a:ext cx="3324039" cy="161567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350" dirty="0" err="1">
                  <a:solidFill>
                    <a:prstClr val="white"/>
                  </a:solidFill>
                </a:rPr>
                <a:t>MapReduce</a:t>
              </a:r>
              <a:r>
                <a:rPr lang="en-US" sz="1350" dirty="0">
                  <a:solidFill>
                    <a:prstClr val="white"/>
                  </a:solidFill>
                </a:rPr>
                <a:t> Applications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031344" y="1751863"/>
              <a:ext cx="3324039" cy="161116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350" dirty="0">
                  <a:solidFill>
                    <a:prstClr val="white"/>
                  </a:solidFill>
                </a:rPr>
                <a:t>Map-Collective Applications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5908" y="2333332"/>
              <a:ext cx="1617784" cy="40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prstClr val="black"/>
                  </a:solidFill>
                </a:rPr>
                <a:t>Application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5908" y="4079839"/>
              <a:ext cx="1617784" cy="40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prstClr val="black"/>
                  </a:solidFill>
                </a:rPr>
                <a:t>Framework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5908" y="5582519"/>
              <a:ext cx="2008554" cy="40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prstClr val="black"/>
                  </a:solidFill>
                </a:rPr>
                <a:t>Resource Manager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765908" y="3377484"/>
              <a:ext cx="2235200" cy="78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65908" y="1713376"/>
              <a:ext cx="2235200" cy="78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87754" y="5104271"/>
              <a:ext cx="2235200" cy="78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44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on Madrid Cluster (8 nodes)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0675" y="1969478"/>
          <a:ext cx="9065729" cy="3751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8554" y="5720862"/>
            <a:ext cx="731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compute same in each case as product of centers times points identical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057530" y="2535534"/>
            <a:ext cx="7676940" cy="0"/>
          </a:xfrm>
          <a:prstGeom prst="straightConnector1">
            <a:avLst/>
          </a:prstGeom>
          <a:ln>
            <a:solidFill>
              <a:srgbClr val="CC00FF"/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20903" y="2108301"/>
            <a:ext cx="1668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FF"/>
                </a:solidFill>
              </a:rPr>
              <a:t>Increasing</a:t>
            </a:r>
            <a:br>
              <a:rPr lang="en-US" dirty="0" smtClean="0">
                <a:solidFill>
                  <a:srgbClr val="CC00FF"/>
                </a:solidFill>
              </a:rPr>
            </a:br>
            <a:r>
              <a:rPr lang="en-US" dirty="0" smtClean="0">
                <a:solidFill>
                  <a:srgbClr val="CC00FF"/>
                </a:solidFill>
              </a:rPr>
              <a:t/>
            </a:r>
            <a:br>
              <a:rPr lang="en-US" dirty="0" smtClean="0">
                <a:solidFill>
                  <a:srgbClr val="CC00FF"/>
                </a:solidFill>
              </a:rPr>
            </a:br>
            <a:r>
              <a:rPr lang="en-US" dirty="0" smtClean="0">
                <a:solidFill>
                  <a:srgbClr val="CC00FF"/>
                </a:solidFill>
              </a:rPr>
              <a:t>Communication</a:t>
            </a:r>
            <a:endParaRPr lang="en-US" dirty="0">
              <a:solidFill>
                <a:srgbClr val="CC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2888" y="2640969"/>
            <a:ext cx="234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FF"/>
                </a:solidFill>
              </a:rPr>
              <a:t>Identical Computation</a:t>
            </a:r>
            <a:endParaRPr lang="en-US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7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 descr="kmeans-harp-mpi-spark-speedup-efficienc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9" r="-509"/>
          <a:stretch>
            <a:fillRect/>
          </a:stretch>
        </p:blipFill>
        <p:spPr>
          <a:xfrm>
            <a:off x="417006" y="2250273"/>
            <a:ext cx="8229600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6041"/>
            <a:ext cx="9063613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Mahout and Hadoop MR </a:t>
            </a:r>
            <a:r>
              <a:rPr lang="en-US" sz="2800" dirty="0" smtClean="0"/>
              <a:t>– Slow due to MapReduce</a:t>
            </a:r>
            <a:br>
              <a:rPr lang="en-US" sz="2800" dirty="0" smtClean="0"/>
            </a:br>
            <a:r>
              <a:rPr lang="en-US" sz="2800" b="1" dirty="0" smtClean="0"/>
              <a:t>Python</a:t>
            </a:r>
            <a:r>
              <a:rPr lang="en-US" sz="2800" dirty="0" smtClean="0"/>
              <a:t> slow as Scripting</a:t>
            </a:r>
            <a:br>
              <a:rPr lang="en-US" sz="2800" dirty="0" smtClean="0"/>
            </a:br>
            <a:r>
              <a:rPr lang="en-US" sz="2800" b="1" dirty="0" smtClean="0"/>
              <a:t>Spark</a:t>
            </a:r>
            <a:r>
              <a:rPr lang="en-US" sz="2800" dirty="0" smtClean="0"/>
              <a:t> Iterative MapReduce, non optimal communication</a:t>
            </a:r>
            <a:br>
              <a:rPr lang="en-US" sz="2800" dirty="0" smtClean="0"/>
            </a:br>
            <a:r>
              <a:rPr lang="en-US" sz="2800" b="1" dirty="0"/>
              <a:t>Harp</a:t>
            </a:r>
            <a:r>
              <a:rPr lang="en-US" sz="2800" dirty="0"/>
              <a:t> Hadoop plug in </a:t>
            </a:r>
            <a:r>
              <a:rPr lang="en-US" sz="2800" dirty="0" smtClean="0"/>
              <a:t>with ~MPI collectives </a:t>
            </a:r>
            <a:br>
              <a:rPr lang="en-US" sz="2800" dirty="0" smtClean="0"/>
            </a:br>
            <a:r>
              <a:rPr lang="en-US" sz="2800" b="1" dirty="0" smtClean="0"/>
              <a:t>MPI</a:t>
            </a:r>
            <a:r>
              <a:rPr lang="en-US" sz="2800" dirty="0" smtClean="0"/>
              <a:t> fastest as C not Java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34013" y="2230734"/>
            <a:ext cx="7676940" cy="0"/>
          </a:xfrm>
          <a:prstGeom prst="straightConnector1">
            <a:avLst/>
          </a:prstGeom>
          <a:ln>
            <a:solidFill>
              <a:srgbClr val="CC00FF"/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756345"/>
            <a:ext cx="1668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FF"/>
                </a:solidFill>
              </a:rPr>
              <a:t>Increasing</a:t>
            </a:r>
            <a:br>
              <a:rPr lang="en-US" dirty="0" smtClean="0">
                <a:solidFill>
                  <a:srgbClr val="CC00FF"/>
                </a:solidFill>
              </a:rPr>
            </a:br>
            <a:r>
              <a:rPr lang="en-US" dirty="0" smtClean="0">
                <a:solidFill>
                  <a:srgbClr val="CC00FF"/>
                </a:solidFill>
              </a:rPr>
              <a:t/>
            </a:r>
            <a:br>
              <a:rPr lang="en-US" dirty="0" smtClean="0">
                <a:solidFill>
                  <a:srgbClr val="CC00FF"/>
                </a:solidFill>
              </a:rPr>
            </a:br>
            <a:r>
              <a:rPr lang="en-US" dirty="0" smtClean="0">
                <a:solidFill>
                  <a:srgbClr val="CC00FF"/>
                </a:solidFill>
              </a:rPr>
              <a:t>Communication</a:t>
            </a:r>
            <a:endParaRPr lang="en-US" dirty="0">
              <a:solidFill>
                <a:srgbClr val="CC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3248" y="1841864"/>
            <a:ext cx="234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FF"/>
                </a:solidFill>
              </a:rPr>
              <a:t>Identical Computation</a:t>
            </a:r>
            <a:endParaRPr lang="en-US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6"/>
            <a:ext cx="9144000" cy="7572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Performance of MPI Kernel Operations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49" y="758704"/>
            <a:ext cx="7727210" cy="5939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5508" y="1779372"/>
            <a:ext cx="14184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Pure Java as in </a:t>
            </a:r>
            <a:r>
              <a:rPr lang="en-US" dirty="0" err="1" smtClean="0"/>
              <a:t>FastMPJ</a:t>
            </a:r>
            <a:r>
              <a:rPr lang="en-US" dirty="0" smtClean="0"/>
              <a:t> slower than Java interfacing to C version of MPI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8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8492" cy="994172"/>
          </a:xfrm>
        </p:spPr>
        <p:txBody>
          <a:bodyPr>
            <a:normAutofit/>
          </a:bodyPr>
          <a:lstStyle/>
          <a:p>
            <a:r>
              <a:rPr lang="en-US" sz="2400" b="1" dirty="0"/>
              <a:t>Use case 28: </a:t>
            </a:r>
            <a:r>
              <a:rPr lang="en-US" sz="2400" b="1" dirty="0" err="1"/>
              <a:t>Truthy</a:t>
            </a:r>
            <a:r>
              <a:rPr lang="en-US" sz="2400" b="1" dirty="0"/>
              <a:t>: Information diffusion research from Twitter Data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133" y="825693"/>
            <a:ext cx="5483860" cy="374207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4548587"/>
            <a:ext cx="9144000" cy="240319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2000" dirty="0"/>
              <a:t>Building blocks:</a:t>
            </a:r>
          </a:p>
          <a:p>
            <a:pPr lvl="1">
              <a:spcBef>
                <a:spcPts val="0"/>
              </a:spcBef>
              <a:spcAft>
                <a:spcPts val="450"/>
              </a:spcAft>
            </a:pPr>
            <a:r>
              <a:rPr lang="en-US" sz="1800" dirty="0" smtClean="0"/>
              <a:t>Yarn</a:t>
            </a:r>
          </a:p>
          <a:p>
            <a:pPr lvl="1">
              <a:spcBef>
                <a:spcPts val="0"/>
              </a:spcBef>
              <a:spcAft>
                <a:spcPts val="450"/>
              </a:spcAft>
            </a:pPr>
            <a:r>
              <a:rPr lang="en-US" sz="1800" dirty="0" smtClean="0"/>
              <a:t>Parallel </a:t>
            </a:r>
            <a:r>
              <a:rPr lang="en-US" sz="1800" dirty="0"/>
              <a:t>query evaluation using Hadoop MapReduce</a:t>
            </a:r>
          </a:p>
          <a:p>
            <a:pPr lvl="1">
              <a:spcBef>
                <a:spcPts val="0"/>
              </a:spcBef>
              <a:spcAft>
                <a:spcPts val="450"/>
              </a:spcAft>
            </a:pPr>
            <a:r>
              <a:rPr lang="en-US" sz="1800" dirty="0" smtClean="0"/>
              <a:t>Related </a:t>
            </a:r>
            <a:r>
              <a:rPr lang="en-US" sz="1800" dirty="0"/>
              <a:t>hashtag mining algorithm using Hadoop MapReduce: </a:t>
            </a:r>
          </a:p>
          <a:p>
            <a:pPr lvl="1">
              <a:spcBef>
                <a:spcPts val="0"/>
              </a:spcBef>
              <a:spcAft>
                <a:spcPts val="450"/>
              </a:spcAft>
            </a:pPr>
            <a:r>
              <a:rPr lang="en-US" sz="1800" dirty="0" smtClean="0"/>
              <a:t>Meme </a:t>
            </a:r>
            <a:r>
              <a:rPr lang="en-US" sz="1800" dirty="0"/>
              <a:t>daily </a:t>
            </a:r>
            <a:r>
              <a:rPr lang="en-US" sz="1800" dirty="0" smtClean="0"/>
              <a:t>frequency generation using </a:t>
            </a:r>
            <a:r>
              <a:rPr lang="en-US" sz="1800" dirty="0"/>
              <a:t>MapReduce over index tables</a:t>
            </a:r>
          </a:p>
          <a:p>
            <a:pPr lvl="1">
              <a:spcBef>
                <a:spcPts val="0"/>
              </a:spcBef>
              <a:spcAft>
                <a:spcPts val="450"/>
              </a:spcAft>
            </a:pPr>
            <a:r>
              <a:rPr lang="en-US" sz="1800" dirty="0" smtClean="0"/>
              <a:t>Parallel </a:t>
            </a:r>
            <a:r>
              <a:rPr lang="en-US" sz="1800" dirty="0"/>
              <a:t>force-directed graph layout algorithm using Twister (Harp) iterative MapReduce</a:t>
            </a:r>
          </a:p>
        </p:txBody>
      </p:sp>
    </p:spTree>
    <p:extLst>
      <p:ext uri="{BB962C8B-B14F-4D97-AF65-F5344CB8AC3E}">
        <p14:creationId xmlns:p14="http://schemas.microsoft.com/office/powerpoint/2010/main" val="22168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8" y="64866"/>
            <a:ext cx="9025471" cy="994172"/>
          </a:xfrm>
        </p:spPr>
        <p:txBody>
          <a:bodyPr>
            <a:normAutofit/>
          </a:bodyPr>
          <a:lstStyle/>
          <a:p>
            <a:r>
              <a:rPr lang="en-US" sz="2800" b="1" dirty="0"/>
              <a:t>Use case 28: </a:t>
            </a:r>
            <a:r>
              <a:rPr lang="en-US" sz="2800" b="1" dirty="0" err="1"/>
              <a:t>Truthy</a:t>
            </a:r>
            <a:r>
              <a:rPr lang="en-US" sz="2800" b="1" dirty="0"/>
              <a:t>: Information diffusion research from Twitter </a:t>
            </a:r>
            <a:r>
              <a:rPr lang="en-US" sz="2800" b="1" dirty="0" smtClean="0"/>
              <a:t>Data</a:t>
            </a:r>
            <a:endParaRPr lang="en-US" sz="2800" b="1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95" y="1863566"/>
            <a:ext cx="3142303" cy="1770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29530" y="1014855"/>
            <a:ext cx="293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Two months’ data loading for varied cluster size</a:t>
            </a: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02" y="4055790"/>
            <a:ext cx="6530406" cy="273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0380" y="1863566"/>
            <a:ext cx="2787134" cy="19887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8893" y="1080494"/>
            <a:ext cx="2918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Scalability of iterative graph layout algorithm on Twister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73815" y="4776138"/>
            <a:ext cx="1465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Hadoop-FS not indexed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6594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4639" y="723331"/>
            <a:ext cx="3502863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Pig Performance</a:t>
            </a:r>
            <a:br>
              <a:rPr lang="en-US" sz="3600" dirty="0" smtClean="0"/>
            </a:br>
            <a:r>
              <a:rPr lang="en-US" sz="3600" dirty="0" smtClean="0"/>
              <a:t>Hadoop</a:t>
            </a:r>
            <a:br>
              <a:rPr lang="en-US" sz="3600" dirty="0" smtClean="0"/>
            </a:br>
            <a:r>
              <a:rPr lang="en-US" sz="3600" dirty="0" smtClean="0"/>
              <a:t>Harp-Hadoop</a:t>
            </a:r>
            <a:br>
              <a:rPr lang="en-US" sz="3600" dirty="0" smtClean="0"/>
            </a:br>
            <a:r>
              <a:rPr lang="en-US" sz="3600" dirty="0" smtClean="0"/>
              <a:t>Pig +HD1 (Hadoop)</a:t>
            </a:r>
            <a:br>
              <a:rPr lang="en-US" sz="3600" dirty="0" smtClean="0"/>
            </a:br>
            <a:r>
              <a:rPr lang="en-US" sz="3600" dirty="0" smtClean="0"/>
              <a:t>Pig + Yarn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91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 of Code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6350" y="2565628"/>
          <a:ext cx="8604750" cy="1648530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1720950"/>
                <a:gridCol w="1720950"/>
                <a:gridCol w="1720950"/>
                <a:gridCol w="1720950"/>
                <a:gridCol w="1720950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630" marR="1216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Pig </a:t>
                      </a:r>
                      <a:r>
                        <a:rPr lang="en-US" sz="1500" dirty="0" err="1">
                          <a:effectLst/>
                        </a:rPr>
                        <a:t>Kmeans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630" marR="1216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Hadoop Kmeans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630" marR="1216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Pig </a:t>
                      </a:r>
                      <a:r>
                        <a:rPr lang="en-US" sz="1500" dirty="0" err="1" smtClean="0">
                          <a:effectLst/>
                        </a:rPr>
                        <a:t>IndexedHBase</a:t>
                      </a:r>
                      <a:endParaRPr lang="en-US" sz="15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meme-</a:t>
                      </a:r>
                      <a:r>
                        <a:rPr lang="en-US" sz="1500" dirty="0" err="1">
                          <a:effectLst/>
                        </a:rPr>
                        <a:t>cooccur</a:t>
                      </a:r>
                      <a:r>
                        <a:rPr lang="en-US" sz="1500" dirty="0">
                          <a:effectLst/>
                        </a:rPr>
                        <a:t>-count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630" marR="1216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IndexedHBase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meme-cooccur-count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630" marR="12163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Java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630" marR="1216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~345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630" marR="1216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780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630" marR="1216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152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630" marR="1216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~434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630" marR="12163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Pig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630" marR="1216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10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630" marR="1216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630" marR="1216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10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630" marR="1216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630" marR="12163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Python / Bash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630" marR="1216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~40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630" marR="1216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630" marR="1216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630" marR="1216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28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630" marR="121630" marT="0" marB="0"/>
                </a:tc>
              </a:tr>
              <a:tr h="276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Total Lines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630" marR="1216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395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630" marR="1216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780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630" marR="1216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162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630" marR="1216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462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1630" marR="1216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6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51879" y="0"/>
            <a:ext cx="3492120" cy="273315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Enhanced</a:t>
            </a:r>
            <a:br>
              <a:rPr lang="en-US" sz="4000" dirty="0" smtClean="0"/>
            </a:br>
            <a:r>
              <a:rPr lang="en-US" sz="4000" b="1" dirty="0" smtClean="0"/>
              <a:t>Apache Big Data Stack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ABDS</a:t>
            </a:r>
            <a:endParaRPr lang="en-US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51879" y="2713055"/>
            <a:ext cx="34921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~120 Capabilities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&gt;40 Apache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Green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layers have strong HPC Integration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opportunities</a:t>
            </a:r>
            <a:b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Goal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Functionality </a:t>
            </a:r>
            <a:r>
              <a:rPr lang="en-US" sz="2400" b="1" dirty="0"/>
              <a:t>of </a:t>
            </a:r>
            <a:r>
              <a:rPr lang="en-US" sz="2400" b="1" dirty="0" smtClean="0"/>
              <a:t>ABDS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Performance </a:t>
            </a:r>
            <a:r>
              <a:rPr lang="en-US" sz="2400" b="1" dirty="0"/>
              <a:t>of HPC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958" y="0"/>
            <a:ext cx="581983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96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50"/>
            <a:ext cx="9144000" cy="73117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DACIDR for Gene Analysis (Use Case 19,20)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6623"/>
            <a:ext cx="9144000" cy="3116324"/>
          </a:xfrm>
        </p:spPr>
        <p:txBody>
          <a:bodyPr>
            <a:normAutofit lnSpcReduction="10000"/>
          </a:bodyPr>
          <a:lstStyle/>
          <a:p>
            <a:pPr marL="342714" lvl="1" indent="-342714">
              <a:buFont typeface="Arial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Deterministic Annealing Clustering and Interpolative Dimension Reduction </a:t>
            </a:r>
            <a:r>
              <a:rPr lang="en-US" dirty="0" smtClean="0">
                <a:latin typeface="Cambria" panose="02040503050406030204" pitchFamily="18" charset="0"/>
              </a:rPr>
              <a:t>Method (DACIDR)</a:t>
            </a:r>
            <a:endParaRPr lang="en-US" dirty="0">
              <a:latin typeface="Cambria" panose="02040503050406030204" pitchFamily="18" charset="0"/>
            </a:endParaRPr>
          </a:p>
          <a:p>
            <a:pPr marL="342714" lvl="1" indent="-342714">
              <a:buFont typeface="Arial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Use Hadoop for pleasingly parallel applications, and Twister (replacing by Yarn) for iterative MapReduce applications</a:t>
            </a:r>
          </a:p>
          <a:p>
            <a:pPr marL="342714" lvl="1" indent="-342714">
              <a:buFont typeface="Arial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Sequences – Cluster </a:t>
            </a:r>
            <a:r>
              <a:rPr lang="en-US" dirty="0" smtClean="0">
                <a:latin typeface="Cambria" panose="02040503050406030204" pitchFamily="18" charset="0"/>
                <a:sym typeface="Wingdings" panose="05000000000000000000" pitchFamily="2" charset="2"/>
              </a:rPr>
              <a:t> Centers</a:t>
            </a:r>
          </a:p>
          <a:p>
            <a:pPr marL="342714" lvl="1" indent="-342714">
              <a:buFont typeface="Arial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  <a:sym typeface="Wingdings" panose="05000000000000000000" pitchFamily="2" charset="2"/>
              </a:rPr>
              <a:t>Add Existing data and find Phylogenetic Tree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266380" y="4496477"/>
            <a:ext cx="1680115" cy="926455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All-Pair Sequence Alignment</a:t>
            </a:r>
            <a:endParaRPr lang="en-US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5391666" y="4617095"/>
            <a:ext cx="1501335" cy="609600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Streaming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2570456" y="3954962"/>
            <a:ext cx="2196546" cy="844917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Pairwise Clustering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2570458" y="5040528"/>
            <a:ext cx="2196544" cy="831098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Multidimensional Scaling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7144740" y="4611099"/>
            <a:ext cx="1501335" cy="609600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Visualization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cxnSp>
        <p:nvCxnSpPr>
          <p:cNvPr id="16" name="Elbow Connector 15"/>
          <p:cNvCxnSpPr>
            <a:stCxn id="5" idx="3"/>
            <a:endCxn id="7" idx="1"/>
          </p:cNvCxnSpPr>
          <p:nvPr/>
        </p:nvCxnSpPr>
        <p:spPr>
          <a:xfrm flipV="1">
            <a:off x="1946495" y="4377421"/>
            <a:ext cx="623961" cy="58228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5" idx="3"/>
            <a:endCxn id="8" idx="1"/>
          </p:cNvCxnSpPr>
          <p:nvPr/>
        </p:nvCxnSpPr>
        <p:spPr>
          <a:xfrm>
            <a:off x="1946495" y="4959705"/>
            <a:ext cx="623963" cy="49637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7" idx="3"/>
            <a:endCxn id="6" idx="1"/>
          </p:cNvCxnSpPr>
          <p:nvPr/>
        </p:nvCxnSpPr>
        <p:spPr>
          <a:xfrm>
            <a:off x="4767002" y="4377421"/>
            <a:ext cx="624664" cy="54447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8" idx="3"/>
            <a:endCxn id="6" idx="1"/>
          </p:cNvCxnSpPr>
          <p:nvPr/>
        </p:nvCxnSpPr>
        <p:spPr>
          <a:xfrm flipV="1">
            <a:off x="4767002" y="4921895"/>
            <a:ext cx="624664" cy="53418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" idx="3"/>
            <a:endCxn id="12" idx="1"/>
          </p:cNvCxnSpPr>
          <p:nvPr/>
        </p:nvCxnSpPr>
        <p:spPr>
          <a:xfrm flipV="1">
            <a:off x="6893001" y="4915899"/>
            <a:ext cx="251739" cy="59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362954" y="5943720"/>
            <a:ext cx="3301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mbria" panose="02040503050406030204" pitchFamily="18" charset="0"/>
              </a:rPr>
              <a:t>Simplified Flow Chart of DACIDR</a:t>
            </a:r>
            <a:endParaRPr lang="en-US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38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mbria"/>
                <a:cs typeface="Cambria"/>
              </a:rPr>
              <a:t>Summarize a million Fungi Sequences</a:t>
            </a:r>
            <a:br>
              <a:rPr lang="en-US" dirty="0" smtClean="0">
                <a:latin typeface="Cambria"/>
                <a:cs typeface="Cambria"/>
              </a:rPr>
            </a:br>
            <a:r>
              <a:rPr lang="en-US" dirty="0" smtClean="0">
                <a:latin typeface="Cambria"/>
                <a:cs typeface="Cambria"/>
              </a:rPr>
              <a:t>Spherical Phylogram Visualization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52332"/>
            <a:ext cx="2862492" cy="515334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92" y="1417638"/>
            <a:ext cx="4912968" cy="43735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471359"/>
            <a:ext cx="3605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RAxML</a:t>
            </a:r>
            <a:r>
              <a:rPr lang="en-US" b="1" dirty="0" smtClean="0"/>
              <a:t> result visualized in </a:t>
            </a:r>
            <a:r>
              <a:rPr lang="en-US" b="1" dirty="0" err="1"/>
              <a:t>FigTree</a:t>
            </a:r>
            <a:r>
              <a:rPr lang="en-US" b="1" dirty="0"/>
              <a:t>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07089" y="5935001"/>
            <a:ext cx="4278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Spherical </a:t>
            </a:r>
            <a:r>
              <a:rPr lang="en-US" b="1" dirty="0" err="1" smtClean="0"/>
              <a:t>Phylogram</a:t>
            </a:r>
            <a:r>
              <a:rPr lang="en-US" b="1" dirty="0" smtClean="0"/>
              <a:t> from new MDS method visualized in </a:t>
            </a:r>
            <a:r>
              <a:rPr lang="en-US" b="1" dirty="0" err="1" smtClean="0"/>
              <a:t>PlotViz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29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4062"/>
          </a:xfrm>
        </p:spPr>
        <p:txBody>
          <a:bodyPr/>
          <a:lstStyle/>
          <a:p>
            <a:r>
              <a:rPr lang="en-US" b="1" dirty="0" smtClean="0"/>
              <a:t>Lessons / Insights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66" y="852000"/>
            <a:ext cx="9144000" cy="6006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Integrate </a:t>
            </a:r>
            <a:r>
              <a:rPr lang="en-US" dirty="0" smtClean="0"/>
              <a:t>(don’t compete) </a:t>
            </a:r>
            <a:r>
              <a:rPr lang="en-US" b="1" dirty="0" smtClean="0"/>
              <a:t>HPC with “Commodity Big data” </a:t>
            </a:r>
            <a:r>
              <a:rPr lang="en-US" dirty="0" smtClean="0"/>
              <a:t>(Google to Amazon to Enterprise data Analytics) </a:t>
            </a:r>
          </a:p>
          <a:p>
            <a:pPr lvl="1"/>
            <a:r>
              <a:rPr lang="en-US" dirty="0" smtClean="0"/>
              <a:t>i.e. </a:t>
            </a:r>
            <a:r>
              <a:rPr lang="en-US" b="1" dirty="0" smtClean="0"/>
              <a:t>improve Mahout</a:t>
            </a:r>
            <a:r>
              <a:rPr lang="en-US" dirty="0" smtClean="0"/>
              <a:t>; don’t compete with it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/>
              <a:t>Hadoop plug-ins </a:t>
            </a:r>
            <a:r>
              <a:rPr lang="en-US" dirty="0" smtClean="0"/>
              <a:t>rather than replacing Hadoop</a:t>
            </a:r>
          </a:p>
          <a:p>
            <a:pPr lvl="1"/>
            <a:r>
              <a:rPr lang="en-US" dirty="0" smtClean="0"/>
              <a:t>Enhanced Apache Big Data Stack </a:t>
            </a:r>
            <a:r>
              <a:rPr lang="en-US" b="1" dirty="0" smtClean="0"/>
              <a:t>HPC-ABDS has 120 members </a:t>
            </a:r>
            <a:r>
              <a:rPr lang="en-US" dirty="0" smtClean="0"/>
              <a:t>– please improve!</a:t>
            </a:r>
          </a:p>
          <a:p>
            <a:r>
              <a:rPr lang="en-US" b="1" dirty="0" smtClean="0"/>
              <a:t>HPC-ABDS+ Integration areas </a:t>
            </a:r>
            <a:r>
              <a:rPr lang="en-US" dirty="0" smtClean="0"/>
              <a:t>include </a:t>
            </a:r>
          </a:p>
          <a:p>
            <a:pPr lvl="1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file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systems, 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cluster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resource management, 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file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and object data management, 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inter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process and thread communication, 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analytics libraries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Workflow</a:t>
            </a:r>
          </a:p>
          <a:p>
            <a:pPr lvl="1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monitoring</a:t>
            </a:r>
          </a:p>
        </p:txBody>
      </p:sp>
    </p:spTree>
    <p:extLst>
      <p:ext uri="{BB962C8B-B14F-4D97-AF65-F5344CB8AC3E}">
        <p14:creationId xmlns:p14="http://schemas.microsoft.com/office/powerpoint/2010/main" val="24072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30"/>
            <a:ext cx="8229600" cy="909393"/>
          </a:xfrm>
        </p:spPr>
        <p:txBody>
          <a:bodyPr/>
          <a:lstStyle/>
          <a:p>
            <a:r>
              <a:rPr lang="en-US" b="1" dirty="0" smtClean="0"/>
              <a:t>Broad Layers in HPC-ABDS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3385"/>
            <a:ext cx="9144000" cy="615461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Workflow-Orchestration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Application and Analytics</a:t>
            </a:r>
          </a:p>
          <a:p>
            <a:r>
              <a:rPr lang="en-US" dirty="0" smtClean="0"/>
              <a:t>High level Programming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Basic Programming model and runtime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SPMD, Streaming, MapReduce, MPI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Inter process communication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Collectives, point to point, publish-subscribe</a:t>
            </a:r>
          </a:p>
          <a:p>
            <a:r>
              <a:rPr lang="en-US" dirty="0" smtClean="0"/>
              <a:t>In memory databases/caches</a:t>
            </a:r>
          </a:p>
          <a:p>
            <a:r>
              <a:rPr lang="en-US" dirty="0" smtClean="0"/>
              <a:t>Object-relational mapping</a:t>
            </a:r>
          </a:p>
          <a:p>
            <a:r>
              <a:rPr lang="en-US" dirty="0" smtClean="0"/>
              <a:t>SQL and </a:t>
            </a:r>
            <a:r>
              <a:rPr lang="en-US" dirty="0" err="1" smtClean="0"/>
              <a:t>NoSQL</a:t>
            </a:r>
            <a:r>
              <a:rPr lang="en-US" dirty="0" smtClean="0"/>
              <a:t>, File management</a:t>
            </a:r>
          </a:p>
          <a:p>
            <a:r>
              <a:rPr lang="en-US" dirty="0" smtClean="0"/>
              <a:t>Data Transport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Cluster Resource Management (Yarn,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Slurm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, SGE)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File systems(HDFS,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Lustre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…)</a:t>
            </a:r>
          </a:p>
          <a:p>
            <a:r>
              <a:rPr lang="en-US" dirty="0" smtClean="0"/>
              <a:t>DevOps (Puppet, Chef …)</a:t>
            </a:r>
          </a:p>
          <a:p>
            <a:r>
              <a:rPr lang="en-US" dirty="0" err="1" smtClean="0"/>
              <a:t>IaaS</a:t>
            </a:r>
            <a:r>
              <a:rPr lang="en-US" dirty="0" smtClean="0"/>
              <a:t> Management from HPC to hypervisors (</a:t>
            </a:r>
            <a:r>
              <a:rPr lang="en-US" dirty="0" err="1" smtClean="0"/>
              <a:t>OpenStack</a:t>
            </a:r>
            <a:r>
              <a:rPr lang="en-US" dirty="0" smtClean="0"/>
              <a:t>)</a:t>
            </a:r>
          </a:p>
          <a:p>
            <a:r>
              <a:rPr lang="en-US" dirty="0" smtClean="0"/>
              <a:t>Cross Cutting</a:t>
            </a:r>
          </a:p>
          <a:p>
            <a:pPr lvl="1"/>
            <a:r>
              <a:rPr lang="en-US" dirty="0" smtClean="0"/>
              <a:t>Message Protocols</a:t>
            </a:r>
          </a:p>
          <a:p>
            <a:pPr lvl="1"/>
            <a:r>
              <a:rPr lang="en-US" dirty="0" smtClean="0"/>
              <a:t>Distributed Coordination</a:t>
            </a:r>
          </a:p>
          <a:p>
            <a:pPr lvl="1"/>
            <a:r>
              <a:rPr lang="en-US" dirty="0" smtClean="0"/>
              <a:t>Security &amp; Privacy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Monitoring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59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23"/>
          <a:stretch/>
        </p:blipFill>
        <p:spPr bwMode="auto">
          <a:xfrm>
            <a:off x="-167958" y="-11724"/>
            <a:ext cx="9417466" cy="7022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063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8" t="47465"/>
          <a:stretch/>
        </p:blipFill>
        <p:spPr bwMode="auto">
          <a:xfrm>
            <a:off x="-1" y="28825"/>
            <a:ext cx="8979877" cy="6829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52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7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Getting High Performance on Data Analytics (e.g. Mahout, R …)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3176"/>
            <a:ext cx="9144000" cy="5674824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/>
              <a:t>On the systems side, we have two principles</a:t>
            </a:r>
          </a:p>
          <a:p>
            <a:pPr lvl="1"/>
            <a:r>
              <a:rPr lang="en-US" sz="3100" dirty="0" smtClean="0">
                <a:solidFill>
                  <a:srgbClr val="FF0000"/>
                </a:solidFill>
              </a:rPr>
              <a:t>The </a:t>
            </a:r>
            <a:r>
              <a:rPr lang="en-US" sz="3100" dirty="0">
                <a:solidFill>
                  <a:srgbClr val="FF0000"/>
                </a:solidFill>
              </a:rPr>
              <a:t>Apache Big Data Stack with ~120 projects has important broad functionality with a vital large support organization</a:t>
            </a:r>
          </a:p>
          <a:p>
            <a:pPr lvl="1"/>
            <a:r>
              <a:rPr lang="en-US" sz="3100" dirty="0" smtClean="0">
                <a:solidFill>
                  <a:srgbClr val="FF0000"/>
                </a:solidFill>
              </a:rPr>
              <a:t>HPC </a:t>
            </a:r>
            <a:r>
              <a:rPr lang="en-US" sz="3100" dirty="0">
                <a:solidFill>
                  <a:srgbClr val="FF0000"/>
                </a:solidFill>
              </a:rPr>
              <a:t>including MPI has striking success in delivering high performance with </a:t>
            </a:r>
            <a:r>
              <a:rPr lang="en-US" sz="3100" dirty="0" smtClean="0">
                <a:solidFill>
                  <a:srgbClr val="FF0000"/>
                </a:solidFill>
              </a:rPr>
              <a:t>however </a:t>
            </a:r>
            <a:r>
              <a:rPr lang="en-US" sz="3100" dirty="0">
                <a:solidFill>
                  <a:srgbClr val="FF0000"/>
                </a:solidFill>
              </a:rPr>
              <a:t>a fragile sustainability </a:t>
            </a:r>
            <a:r>
              <a:rPr lang="en-US" sz="3100" dirty="0" smtClean="0">
                <a:solidFill>
                  <a:srgbClr val="FF0000"/>
                </a:solidFill>
              </a:rPr>
              <a:t>model</a:t>
            </a:r>
            <a:endParaRPr lang="en-US" sz="3100" dirty="0">
              <a:solidFill>
                <a:srgbClr val="FF0000"/>
              </a:solidFill>
            </a:endParaRPr>
          </a:p>
          <a:p>
            <a:r>
              <a:rPr lang="en-US" sz="3100" dirty="0" smtClean="0"/>
              <a:t>There are </a:t>
            </a:r>
            <a:r>
              <a:rPr lang="en-US" sz="3100" dirty="0" smtClean="0">
                <a:solidFill>
                  <a:srgbClr val="FF0000"/>
                </a:solidFill>
              </a:rPr>
              <a:t>key systems </a:t>
            </a:r>
            <a:r>
              <a:rPr lang="en-US" sz="3100" dirty="0">
                <a:solidFill>
                  <a:srgbClr val="FF0000"/>
                </a:solidFill>
              </a:rPr>
              <a:t>abstractions </a:t>
            </a:r>
            <a:r>
              <a:rPr lang="en-US" sz="3100" dirty="0"/>
              <a:t>which are levels in </a:t>
            </a:r>
            <a:r>
              <a:rPr lang="en-US" sz="3100" dirty="0" smtClean="0"/>
              <a:t>HPC-ABDS software </a:t>
            </a:r>
            <a:r>
              <a:rPr lang="en-US" sz="3100" dirty="0"/>
              <a:t>stack </a:t>
            </a:r>
            <a:r>
              <a:rPr lang="en-US" sz="3100" dirty="0" smtClean="0"/>
              <a:t>where </a:t>
            </a:r>
            <a:r>
              <a:rPr lang="en-US" sz="3100" dirty="0"/>
              <a:t>Apache approach needs careful integration with HPC</a:t>
            </a:r>
          </a:p>
          <a:p>
            <a:pPr lvl="1"/>
            <a:r>
              <a:rPr lang="en-US" sz="3100" dirty="0"/>
              <a:t>Resource management</a:t>
            </a:r>
          </a:p>
          <a:p>
            <a:pPr lvl="1"/>
            <a:r>
              <a:rPr lang="en-US" sz="3100" dirty="0"/>
              <a:t>Storage</a:t>
            </a:r>
          </a:p>
          <a:p>
            <a:pPr lvl="1"/>
            <a:r>
              <a:rPr lang="en-US" sz="3100" dirty="0"/>
              <a:t>Programming model -- horizontal scaling parallelism</a:t>
            </a:r>
          </a:p>
          <a:p>
            <a:pPr lvl="1"/>
            <a:r>
              <a:rPr lang="en-US" sz="3100" dirty="0"/>
              <a:t>Collective and Point to Point communication</a:t>
            </a:r>
          </a:p>
          <a:p>
            <a:pPr lvl="1"/>
            <a:r>
              <a:rPr lang="en-US" sz="3100" dirty="0"/>
              <a:t>Support of iteration</a:t>
            </a:r>
          </a:p>
          <a:p>
            <a:pPr lvl="1"/>
            <a:r>
              <a:rPr lang="en-US" sz="3100" dirty="0"/>
              <a:t>Data interface (not just key-value</a:t>
            </a:r>
            <a:r>
              <a:rPr lang="en-US" sz="3100" dirty="0" smtClean="0"/>
              <a:t>)</a:t>
            </a:r>
            <a:endParaRPr lang="en-US" sz="3100" dirty="0"/>
          </a:p>
          <a:p>
            <a:r>
              <a:rPr lang="en-US" sz="3100" dirty="0"/>
              <a:t>In application areas, we define </a:t>
            </a:r>
            <a:r>
              <a:rPr lang="en-US" sz="3100" dirty="0" smtClean="0">
                <a:solidFill>
                  <a:srgbClr val="FF0000"/>
                </a:solidFill>
              </a:rPr>
              <a:t>application abstractions </a:t>
            </a:r>
            <a:r>
              <a:rPr lang="en-US" sz="3100" dirty="0"/>
              <a:t>to support</a:t>
            </a:r>
          </a:p>
          <a:p>
            <a:pPr lvl="1"/>
            <a:r>
              <a:rPr lang="en-US" sz="3100" dirty="0"/>
              <a:t>Graphs/network </a:t>
            </a:r>
          </a:p>
          <a:p>
            <a:pPr lvl="1"/>
            <a:r>
              <a:rPr lang="en-US" sz="3100" dirty="0" smtClean="0"/>
              <a:t>Geospatial</a:t>
            </a:r>
            <a:endParaRPr lang="en-US" sz="3100" dirty="0"/>
          </a:p>
          <a:p>
            <a:pPr lvl="1"/>
            <a:r>
              <a:rPr lang="en-US" sz="3100" dirty="0" smtClean="0"/>
              <a:t>Images etc.</a:t>
            </a:r>
            <a:endParaRPr lang="en-US" sz="3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0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6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4 Forms of MapReduce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5" name="Canvas 17"/>
          <p:cNvGrpSpPr/>
          <p:nvPr/>
        </p:nvGrpSpPr>
        <p:grpSpPr>
          <a:xfrm>
            <a:off x="0" y="877755"/>
            <a:ext cx="9159814" cy="5105867"/>
            <a:chOff x="0" y="0"/>
            <a:chExt cx="6191250" cy="2872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4607862" y="543201"/>
              <a:ext cx="1383363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6191250" cy="287205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90090" y="57151"/>
              <a:ext cx="1356156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(a) Map Only</a:t>
              </a:r>
              <a:endParaRPr lang="en-US" sz="2400" b="1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07862" y="57151"/>
              <a:ext cx="1383363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27432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(d) Loosely Synchronous</a:t>
              </a:r>
              <a:endParaRPr lang="en-US" sz="28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9435" y="57151"/>
              <a:ext cx="1628427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(c) Iterative MapReduce</a:t>
              </a:r>
              <a:endParaRPr lang="en-US" sz="28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46245" y="57150"/>
              <a:ext cx="1533193" cy="48775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(b) Classic MapReduce</a:t>
              </a:r>
              <a:endParaRPr lang="en-US" sz="2800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090" y="544901"/>
              <a:ext cx="1356155" cy="1359905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52542" y="546757"/>
              <a:ext cx="1533192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488648" y="592084"/>
              <a:ext cx="1621694" cy="1252943"/>
              <a:chOff x="4697170" y="1719596"/>
              <a:chExt cx="1622044" cy="1316378"/>
            </a:xfrm>
          </p:grpSpPr>
          <p:sp>
            <p:nvSpPr>
              <p:cNvPr id="78" name="TextBox 36"/>
              <p:cNvSpPr txBox="1"/>
              <p:nvPr/>
            </p:nvSpPr>
            <p:spPr>
              <a:xfrm>
                <a:off x="5197273" y="1719596"/>
                <a:ext cx="526359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20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672629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>
                <a:off x="5786879" y="1893768"/>
                <a:ext cx="0" cy="2270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81" name="Group 80"/>
              <p:cNvGrpSpPr/>
              <p:nvPr/>
            </p:nvGrpSpPr>
            <p:grpSpPr>
              <a:xfrm>
                <a:off x="5358435" y="2227111"/>
                <a:ext cx="170613" cy="18288"/>
                <a:chOff x="661555" y="648462"/>
                <a:chExt cx="170688" cy="18288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661555" y="648462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813955" y="648462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82" name="TextBox 48"/>
              <p:cNvSpPr txBox="1"/>
              <p:nvPr/>
            </p:nvSpPr>
            <p:spPr>
              <a:xfrm>
                <a:off x="5834738" y="2005819"/>
                <a:ext cx="453839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3" name="Straight Arrow Connector 82"/>
              <p:cNvCxnSpPr>
                <a:stCxn id="79" idx="4"/>
                <a:endCxn id="91" idx="7"/>
              </p:cNvCxnSpPr>
              <p:nvPr/>
            </p:nvCxnSpPr>
            <p:spPr>
              <a:xfrm flipH="1">
                <a:off x="5723633" y="2349380"/>
                <a:ext cx="63247" cy="2627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4697170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>
                <a:off x="4811421" y="1894085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6" name="Straight Arrow Connector 85"/>
              <p:cNvCxnSpPr>
                <a:stCxn id="84" idx="4"/>
                <a:endCxn id="90" idx="1"/>
              </p:cNvCxnSpPr>
              <p:nvPr/>
            </p:nvCxnSpPr>
            <p:spPr>
              <a:xfrm>
                <a:off x="4811421" y="2349380"/>
                <a:ext cx="186638" cy="27126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7" name="Oval 86"/>
              <p:cNvSpPr/>
              <p:nvPr/>
            </p:nvSpPr>
            <p:spPr>
              <a:xfrm>
                <a:off x="4966474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8" name="Straight Arrow Connector 87"/>
              <p:cNvCxnSpPr/>
              <p:nvPr/>
            </p:nvCxnSpPr>
            <p:spPr>
              <a:xfrm>
                <a:off x="5080724" y="1894085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9" name="Straight Arrow Connector 88"/>
              <p:cNvCxnSpPr>
                <a:stCxn id="87" idx="4"/>
                <a:endCxn id="90" idx="0"/>
              </p:cNvCxnSpPr>
              <p:nvPr/>
            </p:nvCxnSpPr>
            <p:spPr>
              <a:xfrm flipH="1">
                <a:off x="5078657" y="2349380"/>
                <a:ext cx="2068" cy="23778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4964674" y="2587164"/>
                <a:ext cx="227965" cy="2286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529053" y="2578614"/>
                <a:ext cx="227965" cy="2286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5291814" y="2739565"/>
                <a:ext cx="170184" cy="17780"/>
                <a:chOff x="0" y="0"/>
                <a:chExt cx="170688" cy="18288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0" y="0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152400" y="0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93" name="Straight Arrow Connector 92"/>
              <p:cNvCxnSpPr>
                <a:stCxn id="84" idx="4"/>
                <a:endCxn id="91" idx="1"/>
              </p:cNvCxnSpPr>
              <p:nvPr/>
            </p:nvCxnSpPr>
            <p:spPr>
              <a:xfrm>
                <a:off x="4811421" y="2349380"/>
                <a:ext cx="751017" cy="2627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4" name="Straight Arrow Connector 93"/>
              <p:cNvCxnSpPr>
                <a:stCxn id="87" idx="4"/>
                <a:endCxn id="91" idx="0"/>
              </p:cNvCxnSpPr>
              <p:nvPr/>
            </p:nvCxnSpPr>
            <p:spPr>
              <a:xfrm>
                <a:off x="5080725" y="2349380"/>
                <a:ext cx="562311" cy="22923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5" name="Straight Arrow Connector 94"/>
              <p:cNvCxnSpPr>
                <a:stCxn id="79" idx="4"/>
                <a:endCxn id="90" idx="7"/>
              </p:cNvCxnSpPr>
              <p:nvPr/>
            </p:nvCxnSpPr>
            <p:spPr>
              <a:xfrm flipH="1">
                <a:off x="5159254" y="2349380"/>
                <a:ext cx="627626" cy="27126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6" name="TextBox 48"/>
              <p:cNvSpPr txBox="1"/>
              <p:nvPr/>
            </p:nvSpPr>
            <p:spPr>
              <a:xfrm>
                <a:off x="5732474" y="2578274"/>
                <a:ext cx="586740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reduce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97" name="Straight Arrow Connector 96"/>
              <p:cNvCxnSpPr>
                <a:stCxn id="90" idx="4"/>
              </p:cNvCxnSpPr>
              <p:nvPr/>
            </p:nvCxnSpPr>
            <p:spPr>
              <a:xfrm>
                <a:off x="5078657" y="2815764"/>
                <a:ext cx="2068" cy="22021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8" name="Straight Arrow Connector 97"/>
              <p:cNvCxnSpPr>
                <a:stCxn id="91" idx="4"/>
              </p:cNvCxnSpPr>
              <p:nvPr/>
            </p:nvCxnSpPr>
            <p:spPr>
              <a:xfrm flipH="1">
                <a:off x="5641120" y="2807214"/>
                <a:ext cx="1916" cy="22876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2979316" y="543201"/>
              <a:ext cx="1628546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967247" y="539684"/>
              <a:ext cx="1564537" cy="1366075"/>
              <a:chOff x="4658943" y="1765169"/>
              <a:chExt cx="1564875" cy="1435231"/>
            </a:xfrm>
          </p:grpSpPr>
          <p:sp>
            <p:nvSpPr>
              <p:cNvPr id="51" name="Arc 50"/>
              <p:cNvSpPr/>
              <p:nvPr/>
            </p:nvSpPr>
            <p:spPr>
              <a:xfrm rot="1016732">
                <a:off x="5498175" y="1860873"/>
                <a:ext cx="725643" cy="1339527"/>
              </a:xfrm>
              <a:prstGeom prst="arc">
                <a:avLst>
                  <a:gd name="adj1" fmla="val 13599321"/>
                  <a:gd name="adj2" fmla="val 6208161"/>
                </a:avLst>
              </a:prstGeom>
              <a:noFill/>
              <a:ln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2" name="TextBox 36"/>
              <p:cNvSpPr txBox="1"/>
              <p:nvPr/>
            </p:nvSpPr>
            <p:spPr>
              <a:xfrm>
                <a:off x="4843706" y="1765169"/>
                <a:ext cx="526326" cy="23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20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785757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>
                <a:off x="5900000" y="1986945"/>
                <a:ext cx="0" cy="226984"/>
              </a:xfrm>
              <a:prstGeom prst="straightConnector1">
                <a:avLst/>
              </a:prstGeom>
              <a:ln>
                <a:tailEnd type="triangle" w="lg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55" name="Group 54"/>
              <p:cNvGrpSpPr/>
              <p:nvPr/>
            </p:nvGrpSpPr>
            <p:grpSpPr>
              <a:xfrm>
                <a:off x="5471591" y="2320247"/>
                <a:ext cx="170604" cy="18286"/>
                <a:chOff x="661269" y="507515"/>
                <a:chExt cx="170688" cy="18288"/>
              </a:xfrm>
            </p:grpSpPr>
            <p:sp>
              <p:nvSpPr>
                <p:cNvPr id="76" name="Oval 75"/>
                <p:cNvSpPr/>
                <p:nvPr/>
              </p:nvSpPr>
              <p:spPr>
                <a:xfrm>
                  <a:off x="661269" y="507515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813669" y="507515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56" name="TextBox 48"/>
              <p:cNvSpPr txBox="1"/>
              <p:nvPr/>
            </p:nvSpPr>
            <p:spPr>
              <a:xfrm>
                <a:off x="5202023" y="2002630"/>
                <a:ext cx="473549" cy="3039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20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>
              <a:xfrm flipH="1">
                <a:off x="5836758" y="2442501"/>
                <a:ext cx="63243" cy="26268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4810359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9" name="Straight Arrow Connector 58"/>
              <p:cNvCxnSpPr/>
              <p:nvPr/>
            </p:nvCxnSpPr>
            <p:spPr>
              <a:xfrm>
                <a:off x="4924603" y="1987262"/>
                <a:ext cx="0" cy="22666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4924603" y="2442501"/>
                <a:ext cx="186626" cy="27122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5079646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62" name="Straight Arrow Connector 61"/>
              <p:cNvCxnSpPr/>
              <p:nvPr/>
            </p:nvCxnSpPr>
            <p:spPr>
              <a:xfrm>
                <a:off x="5193889" y="1987262"/>
                <a:ext cx="0" cy="22666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H="1">
                <a:off x="5191822" y="2442501"/>
                <a:ext cx="2068" cy="23775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4" name="Oval 63"/>
              <p:cNvSpPr/>
              <p:nvPr/>
            </p:nvSpPr>
            <p:spPr>
              <a:xfrm>
                <a:off x="5077846" y="2680256"/>
                <a:ext cx="227951" cy="228572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642190" y="2671707"/>
                <a:ext cx="227951" cy="228572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5404973" y="2832638"/>
                <a:ext cx="170175" cy="17778"/>
                <a:chOff x="594644" y="1019969"/>
                <a:chExt cx="170688" cy="18288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594644" y="1019969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747044" y="1019969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67" name="Straight Arrow Connector 66"/>
              <p:cNvCxnSpPr/>
              <p:nvPr/>
            </p:nvCxnSpPr>
            <p:spPr>
              <a:xfrm>
                <a:off x="4924603" y="2442501"/>
                <a:ext cx="750970" cy="26268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5193890" y="2442501"/>
                <a:ext cx="562276" cy="229206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flipH="1">
                <a:off x="5272414" y="2442501"/>
                <a:ext cx="627587" cy="27122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0" name="TextBox 48"/>
              <p:cNvSpPr txBox="1"/>
              <p:nvPr/>
            </p:nvSpPr>
            <p:spPr>
              <a:xfrm>
                <a:off x="4658943" y="2789025"/>
                <a:ext cx="586704" cy="23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reduce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>
                <a:off x="5191822" y="2908828"/>
                <a:ext cx="2068" cy="220183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flipH="1">
                <a:off x="5754250" y="2900279"/>
                <a:ext cx="1916" cy="22873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3" name="TextBox 36"/>
              <p:cNvSpPr txBox="1"/>
              <p:nvPr/>
            </p:nvSpPr>
            <p:spPr>
              <a:xfrm>
                <a:off x="5318971" y="1778126"/>
                <a:ext cx="714375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Iterations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87860" y="632890"/>
              <a:ext cx="1204219" cy="1250507"/>
              <a:chOff x="5025142" y="1886585"/>
              <a:chExt cx="1204480" cy="1313815"/>
            </a:xfrm>
          </p:grpSpPr>
          <p:sp>
            <p:nvSpPr>
              <p:cNvPr id="36" name="TextBox 36"/>
              <p:cNvSpPr txBox="1"/>
              <p:nvPr/>
            </p:nvSpPr>
            <p:spPr>
              <a:xfrm>
                <a:off x="5372372" y="1886585"/>
                <a:ext cx="485013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00102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cxnSp>
            <p:nvCxnSpPr>
              <p:cNvPr id="38" name="Straight Arrow Connector 37"/>
              <p:cNvCxnSpPr>
                <a:endCxn id="37" idx="0"/>
              </p:cNvCxnSpPr>
              <p:nvPr/>
            </p:nvCxnSpPr>
            <p:spPr>
              <a:xfrm>
                <a:off x="6115322" y="2201704"/>
                <a:ext cx="0" cy="2270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39" name="TextBox 45"/>
              <p:cNvSpPr txBox="1"/>
              <p:nvPr/>
            </p:nvSpPr>
            <p:spPr>
              <a:xfrm>
                <a:off x="5368042" y="2962910"/>
                <a:ext cx="564515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Output</a:t>
                </a:r>
                <a:endParaRPr lang="en-US" sz="20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5686697" y="2535047"/>
                <a:ext cx="170688" cy="18288"/>
                <a:chOff x="2753360" y="2094366"/>
                <a:chExt cx="170688" cy="18288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2753360" y="2094366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2905760" y="2094366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</p:grpSp>
          <p:sp>
            <p:nvSpPr>
              <p:cNvPr id="41" name="TextBox 48"/>
              <p:cNvSpPr txBox="1"/>
              <p:nvPr/>
            </p:nvSpPr>
            <p:spPr>
              <a:xfrm>
                <a:off x="5572397" y="2200910"/>
                <a:ext cx="430530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2" name="Straight Arrow Connector 41"/>
              <p:cNvCxnSpPr>
                <a:stCxn id="37" idx="4"/>
              </p:cNvCxnSpPr>
              <p:nvPr/>
            </p:nvCxnSpPr>
            <p:spPr>
              <a:xfrm>
                <a:off x="6115322" y="2657316"/>
                <a:ext cx="0" cy="240053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502514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>
                <a:off x="5139442" y="2202021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5139442" y="2657316"/>
                <a:ext cx="0" cy="24003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529456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5408862" y="2202021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5408862" y="2657316"/>
                <a:ext cx="0" cy="24003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8" name="Rectangle 17"/>
            <p:cNvSpPr/>
            <p:nvPr/>
          </p:nvSpPr>
          <p:spPr>
            <a:xfrm>
              <a:off x="4820094" y="696000"/>
              <a:ext cx="989087" cy="97576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9" name="Arc 18"/>
            <p:cNvSpPr/>
            <p:nvPr/>
          </p:nvSpPr>
          <p:spPr>
            <a:xfrm flipV="1">
              <a:off x="4772025" y="1094688"/>
              <a:ext cx="1123950" cy="435169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0" name="Arc 19"/>
            <p:cNvSpPr/>
            <p:nvPr/>
          </p:nvSpPr>
          <p:spPr>
            <a:xfrm rot="16200000" flipV="1">
              <a:off x="4893613" y="958004"/>
              <a:ext cx="1107331" cy="457101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199713" y="709945"/>
              <a:ext cx="0" cy="96913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820094" y="1055038"/>
              <a:ext cx="98908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820094" y="1343640"/>
              <a:ext cx="98908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4" name="TextBox 144"/>
            <p:cNvSpPr txBox="1"/>
            <p:nvPr/>
          </p:nvSpPr>
          <p:spPr>
            <a:xfrm>
              <a:off x="5196424" y="1002620"/>
              <a:ext cx="369490" cy="40676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P</a:t>
              </a:r>
              <a:r>
                <a:rPr lang="en-US" sz="1800" kern="1200" baseline="-250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ij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5273170" y="862346"/>
              <a:ext cx="21758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>
              <a:off x="4918111" y="1198583"/>
              <a:ext cx="228551" cy="15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03294" y="709017"/>
              <a:ext cx="0" cy="96885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90090" y="1904806"/>
              <a:ext cx="1360465" cy="58696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BLAST Analysis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Parametric sweep</a:t>
              </a: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Pleasingly Parallel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46245" y="1906661"/>
              <a:ext cx="1533071" cy="58511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High Energy Physics (HEP) Histograms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Distributed search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 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07862" y="1900603"/>
              <a:ext cx="1383363" cy="59419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t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Classic MPI</a:t>
              </a: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PDE Solvers and 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particle dynamics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 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0090" y="2508846"/>
              <a:ext cx="4517773" cy="3632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Domain of MapReduce and Iterative </a:t>
              </a:r>
              <a:r>
                <a:rPr lang="en-US" sz="16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Extensions</a:t>
              </a:r>
            </a:p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000000"/>
                  </a:solidFill>
                  <a:latin typeface="Arial"/>
                  <a:ea typeface="Times New Roman"/>
                </a:rPr>
                <a:t>Science Clouds</a:t>
              </a:r>
              <a:endParaRPr lang="en-US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07862" y="2507092"/>
              <a:ext cx="1383363" cy="364957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MPI</a:t>
              </a:r>
            </a:p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err="1" smtClean="0">
                  <a:solidFill>
                    <a:srgbClr val="000000"/>
                  </a:solidFill>
                  <a:latin typeface="Arial"/>
                  <a:ea typeface="Times New Roman"/>
                </a:rPr>
                <a:t>Giraph</a:t>
              </a:r>
              <a:endParaRPr lang="en-US" sz="1600" b="1" dirty="0" smtClean="0">
                <a:solidFill>
                  <a:srgbClr val="000000"/>
                </a:solidFill>
                <a:effectLst/>
                <a:latin typeface="Arial"/>
                <a:ea typeface="Times New Roman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208035" y="2692336"/>
              <a:ext cx="295075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175816" y="2683268"/>
              <a:ext cx="281405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2979437" y="1906662"/>
              <a:ext cx="1628425" cy="58814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t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Expectation maximization </a:t>
              </a: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Clustering 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e.g. </a:t>
              </a:r>
              <a:r>
                <a:rPr lang="en-US" sz="1400" dirty="0" err="1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Kmeans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Linear </a:t>
              </a: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Algebra</a:t>
              </a:r>
              <a:r>
                <a:rPr lang="en-US" sz="1400" dirty="0" smtClean="0">
                  <a:latin typeface="Arial" pitchFamily="34" charset="0"/>
                  <a:ea typeface="Times New Roman"/>
                  <a:cs typeface="Arial" pitchFamily="34" charset="0"/>
                </a:rPr>
                <a:t>, </a:t>
              </a: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Page 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Rank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 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60661" y="6054110"/>
            <a:ext cx="90384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MPI is Map followed by Point to Point or Collective Communication </a:t>
            </a:r>
          </a:p>
          <a:p>
            <a:r>
              <a:rPr lang="en-US" sz="2400" b="1" dirty="0" smtClean="0"/>
              <a:t>– as in style c) plus d)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365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20421" y="99912"/>
            <a:ext cx="3527425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HPC-ABDS</a:t>
            </a:r>
            <a:br>
              <a:rPr lang="en-US" b="1" dirty="0" smtClean="0"/>
            </a:br>
            <a:r>
              <a:rPr lang="en-US" b="1" dirty="0" smtClean="0"/>
              <a:t>Hourglass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25067" y="-11723"/>
            <a:ext cx="3846714" cy="6858000"/>
            <a:chOff x="495545" y="-11723"/>
            <a:chExt cx="3846714" cy="6858000"/>
          </a:xfrm>
        </p:grpSpPr>
        <p:pic>
          <p:nvPicPr>
            <p:cNvPr id="1026" name="Picture 2" descr="http://fc02.deviantart.net/fs70/i/2011/188/1/8/hourglass_cutie_mark_by_rildraw-d3lbp64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45" y="-11723"/>
              <a:ext cx="384671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36262" y="1141832"/>
              <a:ext cx="336528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7030A0"/>
                  </a:solidFill>
                </a:rPr>
                <a:t>HPC ABDS</a:t>
              </a:r>
            </a:p>
            <a:p>
              <a:r>
                <a:rPr lang="en-US" sz="2800" b="1" dirty="0" smtClean="0">
                  <a:solidFill>
                    <a:srgbClr val="7030A0"/>
                  </a:solidFill>
                </a:rPr>
                <a:t>System (Middleware)</a:t>
              </a:r>
              <a:endParaRPr lang="en-US" sz="2800" b="1" dirty="0">
                <a:solidFill>
                  <a:srgbClr val="7030A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32776" y="4923693"/>
              <a:ext cx="286745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7030A0"/>
                  </a:solidFill>
                </a:rPr>
                <a:t>High performance</a:t>
              </a:r>
            </a:p>
            <a:p>
              <a:r>
                <a:rPr lang="en-US" sz="2800" b="1" dirty="0" smtClean="0">
                  <a:solidFill>
                    <a:srgbClr val="7030A0"/>
                  </a:solidFill>
                </a:rPr>
                <a:t>Applications</a:t>
              </a:r>
              <a:endParaRPr lang="en-US" sz="28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563948" y="3044330"/>
            <a:ext cx="514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HPC Yarn for Resource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Horizontally scalable parallel programming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Collective </a:t>
            </a:r>
            <a:r>
              <a:rPr lang="en-US" dirty="0">
                <a:solidFill>
                  <a:prstClr val="white"/>
                </a:solidFill>
              </a:rPr>
              <a:t>and Point to Point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</a:rPr>
              <a:t>Support of </a:t>
            </a:r>
            <a:r>
              <a:rPr lang="en-US" dirty="0" smtClean="0">
                <a:solidFill>
                  <a:prstClr val="white"/>
                </a:solidFill>
              </a:rPr>
              <a:t>iteration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4183" y="2095939"/>
            <a:ext cx="3139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System Abstractions/standards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Data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Storage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9012" y="1432499"/>
            <a:ext cx="3442545" cy="5232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DCBFF"/>
                </a:solidFill>
                <a:cs typeface="Times New Roman" pitchFamily="18" charset="0"/>
              </a:rPr>
              <a:t>120 Software Projects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09012" y="4350247"/>
            <a:ext cx="4009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Application Abstractions/standards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Graphs, Networks, Images, Geospatial ….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67408" y="5138750"/>
            <a:ext cx="4910336" cy="156966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CBFF"/>
                </a:solidFill>
                <a:cs typeface="Times New Roman" pitchFamily="18" charset="0"/>
              </a:rPr>
              <a:t>SPIDAL (Scalable Parallel Interoperable Data Analytics Library) </a:t>
            </a:r>
            <a:r>
              <a:rPr lang="en-US" sz="2400" b="1" dirty="0" smtClean="0">
                <a:solidFill>
                  <a:prstClr val="white"/>
                </a:solidFill>
              </a:rPr>
              <a:t>or High performance Mahout, R, </a:t>
            </a:r>
            <a:r>
              <a:rPr lang="en-US" sz="2400" b="1" dirty="0" err="1" smtClean="0">
                <a:solidFill>
                  <a:prstClr val="white"/>
                </a:solidFill>
              </a:rPr>
              <a:t>Matlab</a:t>
            </a:r>
            <a:r>
              <a:rPr lang="en-US" sz="2400" b="1" dirty="0" smtClean="0">
                <a:solidFill>
                  <a:prstClr val="white"/>
                </a:solidFill>
              </a:rPr>
              <a:t> …..</a:t>
            </a:r>
            <a:endParaRPr 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Integrating Yarn with HPC</a:t>
            </a:r>
            <a:endParaRPr lang="en-US" sz="4800" b="1" dirty="0"/>
          </a:p>
        </p:txBody>
      </p:sp>
      <p:pic>
        <p:nvPicPr>
          <p:cNvPr id="4" name="Content Placeholder 3" descr="hadoop-on-hpc-vicevers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637" b="-26637"/>
          <a:stretch>
            <a:fillRect/>
          </a:stretch>
        </p:blipFill>
        <p:spPr>
          <a:xfrm>
            <a:off x="0" y="1594338"/>
            <a:ext cx="9144000" cy="5028843"/>
          </a:xfrm>
        </p:spPr>
      </p:pic>
    </p:spTree>
    <p:extLst>
      <p:ext uri="{BB962C8B-B14F-4D97-AF65-F5344CB8AC3E}">
        <p14:creationId xmlns:p14="http://schemas.microsoft.com/office/powerpoint/2010/main" val="12022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 - &amp;quot;Enhanced Apache Big Data Stack ABDS&amp;quot;&quot;/&gt;&lt;property id=&quot;20307&quot; value=&quot;256&quot;/&gt;&lt;/object&gt;&lt;object type=&quot;3&quot; unique_id=&quot;145521&quot;&gt;&lt;property id=&quot;20148&quot; value=&quot;5&quot;/&gt;&lt;property id=&quot;20300&quot; value=&quot;Slide 1 - &amp;quot;HPC-ABDS: The Case for an Integrating Apache Big Data Stack with HPC &amp;quot;&quot;/&gt;&lt;property id=&quot;20307&quot; value=&quot;265&quot;/&gt;&lt;/object&gt;&lt;object type=&quot;3&quot; unique_id=&quot;145693&quot;&gt;&lt;property id=&quot;20148&quot; value=&quot;5&quot;/&gt;&lt;property id=&quot;20300&quot; value=&quot;Slide 22 - &amp;quot;Lessons / Insights&amp;quot;&quot;/&gt;&lt;property id=&quot;20307&quot; value=&quot;270&quot;/&gt;&lt;/object&gt;&lt;object type=&quot;3&quot; unique_id=&quot;151690&quot;&gt;&lt;property id=&quot;20148&quot; value=&quot;5&quot;/&gt;&lt;property id=&quot;20300&quot; value=&quot;Slide 3 - &amp;quot;Broad Layers in HPC-ABDS&amp;quot;&quot;/&gt;&lt;property id=&quot;20307&quot; value=&quot;274&quot;/&gt;&lt;/object&gt;&lt;object type=&quot;3&quot; unique_id=&quot;151752&quot;&gt;&lt;property id=&quot;20148&quot; value=&quot;5&quot;/&gt;&lt;property id=&quot;20300&quot; value=&quot;Slide 4&quot;/&gt;&lt;property id=&quot;20307&quot; value=&quot;275&quot;/&gt;&lt;/object&gt;&lt;object type=&quot;3&quot; unique_id=&quot;151753&quot;&gt;&lt;property id=&quot;20148&quot; value=&quot;5&quot;/&gt;&lt;property id=&quot;20300&quot; value=&quot;Slide 5&quot;/&gt;&lt;property id=&quot;20307&quot; value=&quot;276&quot;/&gt;&lt;/object&gt;&lt;object type=&quot;3&quot; unique_id=&quot;152581&quot;&gt;&lt;property id=&quot;20148&quot; value=&quot;5&quot;/&gt;&lt;property id=&quot;20300&quot; value=&quot;Slide 7 - &amp;quot;4 Forms of MapReduce&amp;quot;&quot;/&gt;&lt;property id=&quot;20307&quot; value=&quot;281&quot;/&gt;&lt;/object&gt;&lt;object type=&quot;3&quot; unique_id=&quot;152582&quot;&gt;&lt;property id=&quot;20148&quot; value=&quot;5&quot;/&gt;&lt;property id=&quot;20300&quot; value=&quot;Slide 6 - &amp;quot;Getting High Performance on Data Analytics (e.g. Mahout, R …)&amp;quot;&quot;/&gt;&lt;property id=&quot;20307&quot; value=&quot;280&quot;/&gt;&lt;/object&gt;&lt;object type=&quot;3&quot; unique_id=&quot;152817&quot;&gt;&lt;property id=&quot;20148&quot; value=&quot;5&quot;/&gt;&lt;property id=&quot;20300&quot; value=&quot;Slide 11 - &amp;quot;Features of Harp Hadoop Plug in&amp;quot;&quot;/&gt;&lt;property id=&quot;20307&quot; value=&quot;283&quot;/&gt;&lt;/object&gt;&lt;object type=&quot;3&quot; unique_id=&quot;152818&quot;&gt;&lt;property id=&quot;20148&quot; value=&quot;5&quot;/&gt;&lt;property id=&quot;20300&quot; value=&quot;Slide 12 - &amp;quot;Architecture&amp;quot;&quot;/&gt;&lt;property id=&quot;20307&quot; value=&quot;284&quot;/&gt;&lt;/object&gt;&lt;object type=&quot;3&quot; unique_id=&quot;152819&quot;&gt;&lt;property id=&quot;20148&quot; value=&quot;5&quot;/&gt;&lt;property id=&quot;20300&quot; value=&quot;Slide 13 - &amp;quot;Performance on Madrid Cluster (8 nodes)&amp;quot;&quot;/&gt;&lt;property id=&quot;20307&quot; value=&quot;285&quot;/&gt;&lt;/object&gt;&lt;object type=&quot;3&quot; unique_id=&quot;152820&quot;&gt;&lt;property id=&quot;20148&quot; value=&quot;5&quot;/&gt;&lt;property id=&quot;20300&quot; value=&quot;Slide 14 - &amp;quot;Mahout and Hadoop MR – Slow due to MapReduce Python slow as Scripting Spark Iterative MapReduce, non optimal commu&quot;/&gt;&lt;property id=&quot;20307&quot; value=&quot;286&quot;/&gt;&lt;/object&gt;&lt;object type=&quot;3&quot; unique_id=&quot;152821&quot;&gt;&lt;property id=&quot;20148&quot; value=&quot;5&quot;/&gt;&lt;property id=&quot;20300&quot; value=&quot;Slide 16 - &amp;quot;Use case 28: Truthy: Information diffusion research from Twitter Data&amp;quot;&quot;/&gt;&lt;property id=&quot;20307&quot; value=&quot;287&quot;/&gt;&lt;/object&gt;&lt;object type=&quot;3&quot; unique_id=&quot;152822&quot;&gt;&lt;property id=&quot;20148&quot; value=&quot;5&quot;/&gt;&lt;property id=&quot;20300&quot; value=&quot;Slide 17 - &amp;quot;Use case 28: Truthy: Information diffusion research from Twitter Data&amp;quot;&quot;/&gt;&lt;property id=&quot;20307&quot; value=&quot;288&quot;/&gt;&lt;/object&gt;&lt;object type=&quot;3&quot; unique_id=&quot;153061&quot;&gt;&lt;property id=&quot;20148&quot; value=&quot;5&quot;/&gt;&lt;property id=&quot;20300&quot; value=&quot;Slide 8 - &amp;quot;HPC-ABDS Hourglass&amp;quot;&quot;/&gt;&lt;property id=&quot;20307&quot; value=&quot;289&quot;/&gt;&lt;/object&gt;&lt;object type=&quot;3&quot; unique_id=&quot;153062&quot;&gt;&lt;property id=&quot;20148&quot; value=&quot;5&quot;/&gt;&lt;property id=&quot;20300&quot; value=&quot;Slide 9 - &amp;quot;Integrating Yarn with HPC&amp;quot;&quot;/&gt;&lt;property id=&quot;20307&quot; value=&quot;290&quot;/&gt;&lt;/object&gt;&lt;object type=&quot;3&quot; unique_id=&quot;153301&quot;&gt;&lt;property id=&quot;20148&quot; value=&quot;5&quot;/&gt;&lt;property id=&quot;20300&quot; value=&quot;Slide 15 - &amp;quot;Performance of MPI Kernel Operations&amp;quot;&quot;/&gt;&lt;property id=&quot;20307&quot; value=&quot;291&quot;/&gt;&lt;/object&gt;&lt;object type=&quot;3&quot; unique_id=&quot;153302&quot;&gt;&lt;property id=&quot;20148&quot; value=&quot;5&quot;/&gt;&lt;property id=&quot;20300&quot; value=&quot;Slide 18 - &amp;quot;Pig Performance Hadoop Harp-Hadoop Pig +HD1 (Hadoop) Pig + Yarn&amp;quot;&quot;/&gt;&lt;property id=&quot;20307&quot; value=&quot;292&quot;/&gt;&lt;/object&gt;&lt;object type=&quot;3&quot; unique_id=&quot;153303&quot;&gt;&lt;property id=&quot;20148&quot; value=&quot;5&quot;/&gt;&lt;property id=&quot;20300&quot; value=&quot;Slide 19 - &amp;quot;Lines of Code&amp;quot;&quot;/&gt;&lt;property id=&quot;20307&quot; value=&quot;293&quot;/&gt;&lt;/object&gt;&lt;object type=&quot;3&quot; unique_id=&quot;153304&quot;&gt;&lt;property id=&quot;20148&quot; value=&quot;5&quot;/&gt;&lt;property id=&quot;20300&quot; value=&quot;Slide 20 - &amp;quot;DACIDR for Gene Analysis (Use Case 19,20)&amp;quot;&quot;/&gt;&lt;property id=&quot;20307&quot; value=&quot;294&quot;/&gt;&lt;/object&gt;&lt;object type=&quot;3&quot; unique_id=&quot;153305&quot;&gt;&lt;property id=&quot;20148&quot; value=&quot;5&quot;/&gt;&lt;property id=&quot;20300&quot; value=&quot;Slide 21 - &amp;quot;Summarize a million Fungi Sequences Spherical Phylogram Visualization&amp;quot;&quot;/&gt;&lt;property id=&quot;20307&quot; value=&quot;295&quot;/&gt;&lt;/object&gt;&lt;object type=&quot;3&quot; unique_id=&quot;153375&quot;&gt;&lt;property id=&quot;20148&quot; value=&quot;5&quot;/&gt;&lt;property id=&quot;20300&quot; value=&quot;Slide 10 - &amp;quot;We are sort of working on Use Cases with HPC-ABDS&amp;quot;&quot;/&gt;&lt;property id=&quot;20307&quot; value=&quot;296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1019</Words>
  <Application>Microsoft Office PowerPoint</Application>
  <PresentationFormat>On-screen Show (4:3)</PresentationFormat>
  <Paragraphs>244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SimSun</vt:lpstr>
      <vt:lpstr>Arial</vt:lpstr>
      <vt:lpstr>Calibri</vt:lpstr>
      <vt:lpstr>Cambria</vt:lpstr>
      <vt:lpstr>Franklin Gothic Demi</vt:lpstr>
      <vt:lpstr>Franklin Gothic Medium</vt:lpstr>
      <vt:lpstr>Times New Roman</vt:lpstr>
      <vt:lpstr>Wingdings</vt:lpstr>
      <vt:lpstr>Office Theme</vt:lpstr>
      <vt:lpstr>2_Office Theme</vt:lpstr>
      <vt:lpstr>HPC-ABDS: The Case for an Integrating Apache Big Data Stack with HPC </vt:lpstr>
      <vt:lpstr>Enhanced Apache Big Data Stack ABDS</vt:lpstr>
      <vt:lpstr>Broad Layers in HPC-ABDS</vt:lpstr>
      <vt:lpstr>PowerPoint Presentation</vt:lpstr>
      <vt:lpstr>PowerPoint Presentation</vt:lpstr>
      <vt:lpstr>Getting High Performance on Data Analytics (e.g. Mahout, R …)</vt:lpstr>
      <vt:lpstr>4 Forms of MapReduce</vt:lpstr>
      <vt:lpstr>HPC-ABDS Hourglass</vt:lpstr>
      <vt:lpstr>Integrating Yarn with HPC</vt:lpstr>
      <vt:lpstr>We are sort of working on Use Cases with HPC-ABDS</vt:lpstr>
      <vt:lpstr>Features of Harp Hadoop Plug in</vt:lpstr>
      <vt:lpstr>Architecture</vt:lpstr>
      <vt:lpstr>Performance on Madrid Cluster (8 nodes)</vt:lpstr>
      <vt:lpstr>Mahout and Hadoop MR – Slow due to MapReduce Python slow as Scripting Spark Iterative MapReduce, non optimal communication Harp Hadoop plug in with ~MPI collectives  MPI fastest as C not Java  </vt:lpstr>
      <vt:lpstr>Performance of MPI Kernel Operations</vt:lpstr>
      <vt:lpstr>Use case 28: Truthy: Information diffusion research from Twitter Data</vt:lpstr>
      <vt:lpstr>Use case 28: Truthy: Information diffusion research from Twitter Data</vt:lpstr>
      <vt:lpstr>Pig Performance Hadoop Harp-Hadoop Pig +HD1 (Hadoop) Pig + Yarn</vt:lpstr>
      <vt:lpstr>Lines of Code</vt:lpstr>
      <vt:lpstr>DACIDR for Gene Analysis (Use Case 19,20)</vt:lpstr>
      <vt:lpstr>Summarize a million Fungi Sequences Spherical Phylogram Visualization</vt:lpstr>
      <vt:lpstr>Lessons / Insights</vt:lpstr>
    </vt:vector>
  </TitlesOfParts>
  <Company>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67</cp:revision>
  <dcterms:created xsi:type="dcterms:W3CDTF">2014-02-25T01:32:12Z</dcterms:created>
  <dcterms:modified xsi:type="dcterms:W3CDTF">2014-03-20T04:11:21Z</dcterms:modified>
</cp:coreProperties>
</file>