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2"/>
  </p:notesMasterIdLst>
  <p:sldIdLst>
    <p:sldId id="267" r:id="rId2"/>
    <p:sldId id="552" r:id="rId3"/>
    <p:sldId id="493" r:id="rId4"/>
    <p:sldId id="563" r:id="rId5"/>
    <p:sldId id="562" r:id="rId6"/>
    <p:sldId id="564" r:id="rId7"/>
    <p:sldId id="523" r:id="rId8"/>
    <p:sldId id="551" r:id="rId9"/>
    <p:sldId id="545" r:id="rId10"/>
    <p:sldId id="54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D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1" autoAdjust="0"/>
    <p:restoredTop sz="89293" autoAdjust="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2/7/2013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2/7/2013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2/7/2013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2/7/2013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2/7/2013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2/7/2013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2/7/2013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2/7/2013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3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/>
              <a:t>Big Data and Clouds: </a:t>
            </a:r>
            <a:r>
              <a:rPr lang="en-US" sz="4800" dirty="0" smtClean="0"/>
              <a:t>Challenges and Opportunities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39" y="2590800"/>
            <a:ext cx="9144000" cy="838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NIST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2000" b="1" smtClean="0"/>
              <a:t>January 15 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4 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716" y="609600"/>
            <a:ext cx="9144000" cy="5715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285 </a:t>
            </a:r>
            <a:r>
              <a:rPr lang="en-US" sz="2800" dirty="0" smtClean="0"/>
              <a:t>approved projects (</a:t>
            </a:r>
            <a:r>
              <a:rPr lang="en-US" sz="2800" b="1" dirty="0" smtClean="0"/>
              <a:t>1500 users</a:t>
            </a:r>
            <a:r>
              <a:rPr lang="en-US" sz="2800" dirty="0" smtClean="0"/>
              <a:t>) </a:t>
            </a:r>
            <a:r>
              <a:rPr lang="en-US" sz="2800" b="1" dirty="0" smtClean="0"/>
              <a:t>January 13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USA(80%), China, India, Pakistan, lots of European countries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</a:t>
            </a:r>
            <a:r>
              <a:rPr lang="en-US" sz="2800" b="1" dirty="0" smtClean="0">
                <a:solidFill>
                  <a:srgbClr val="FF0000"/>
                </a:solidFill>
              </a:rPr>
              <a:t>14.7%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interesting 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56%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Cyberinfrastructure; </a:t>
            </a:r>
            <a:r>
              <a:rPr lang="en-US" sz="2400" dirty="0" smtClean="0"/>
              <a:t>Interoperability (</a:t>
            </a:r>
            <a:r>
              <a:rPr lang="en-US" sz="2400" b="1" dirty="0" smtClean="0">
                <a:solidFill>
                  <a:srgbClr val="FF0000"/>
                </a:solidFill>
              </a:rPr>
              <a:t>3.3%</a:t>
            </a:r>
            <a:r>
              <a:rPr lang="en-US" sz="2400" dirty="0" smtClean="0"/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Grids </a:t>
            </a:r>
            <a:r>
              <a:rPr lang="en-US" sz="2400" dirty="0"/>
              <a:t>and Clouds; Open 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8.8%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New Domain Science applications (</a:t>
            </a:r>
            <a:r>
              <a:rPr lang="en-US" sz="2800" b="1" dirty="0" smtClean="0">
                <a:solidFill>
                  <a:srgbClr val="FF0000"/>
                </a:solidFill>
              </a:rPr>
              <a:t>20.5%)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</a:t>
            </a:r>
            <a:r>
              <a:rPr lang="en-US" sz="2400" dirty="0"/>
              <a:t>science highlighted (</a:t>
            </a:r>
            <a:r>
              <a:rPr lang="en-US" sz="2400" dirty="0" smtClean="0">
                <a:solidFill>
                  <a:srgbClr val="FF0000"/>
                </a:solidFill>
              </a:rPr>
              <a:t>10.6%</a:t>
            </a:r>
            <a:r>
              <a:rPr lang="en-US" sz="2400" dirty="0" smtClean="0"/>
              <a:t>), </a:t>
            </a:r>
            <a:r>
              <a:rPr lang="en-US" sz="2400" dirty="0"/>
              <a:t>Non Life Science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9.9%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Will emphasize Data Science and more experimentation by Government and Industry; integration with GENI; </a:t>
            </a:r>
            <a:r>
              <a:rPr lang="en-US" sz="2800" smtClean="0"/>
              <a:t>Standards testbeds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Charge to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r>
              <a:rPr lang="en-US" sz="2400" dirty="0" smtClean="0"/>
              <a:t>Discuss opportunities </a:t>
            </a:r>
            <a:r>
              <a:rPr lang="en-US" sz="2400" dirty="0"/>
              <a:t>and challenges presented by the intersection of cloud and big data. 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example, on the opportunity side we have been thinking about the ability of cloud to make big data approaches feasible and cost-effective for small and medium enterprises and for the combination to enable new, data-as-a-service business models.  </a:t>
            </a:r>
            <a:endParaRPr lang="en-US" sz="2400" dirty="0" smtClean="0"/>
          </a:p>
          <a:p>
            <a:r>
              <a:rPr lang="en-US" sz="2400" dirty="0" smtClean="0"/>
              <a:t>On </a:t>
            </a:r>
            <a:r>
              <a:rPr lang="en-US" sz="2400" dirty="0"/>
              <a:t>the challenge side, we have been thinking about how “bring-the-computation-to-the-data-rather-than-the-data-to-the-computation” approaches could work in cloud environments and what quality metrics and measurement methods could work across heterogeneous data types of uncertain provenance, including methods for quality discovery.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are just examples and we are very interested in hearing your take on the intersection of cloud and big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817605"/>
          </a:xfrm>
        </p:spPr>
        <p:txBody>
          <a:bodyPr/>
          <a:lstStyle/>
          <a:p>
            <a:r>
              <a:rPr lang="en-US" dirty="0" smtClean="0"/>
              <a:t>Some 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29200"/>
          </a:xfrm>
        </p:spPr>
        <p:txBody>
          <a:bodyPr/>
          <a:lstStyle/>
          <a:p>
            <a:r>
              <a:rPr lang="en-US" b="1" dirty="0"/>
              <a:t>Curricula</a:t>
            </a:r>
          </a:p>
          <a:p>
            <a:r>
              <a:rPr lang="en-US" b="1" dirty="0" smtClean="0"/>
              <a:t>Consensus on Architecture and value of clouds</a:t>
            </a:r>
          </a:p>
          <a:p>
            <a:r>
              <a:rPr lang="en-US" b="1" dirty="0" smtClean="0"/>
              <a:t>High Performance Library</a:t>
            </a:r>
          </a:p>
          <a:p>
            <a:r>
              <a:rPr lang="en-US" b="1" dirty="0" smtClean="0"/>
              <a:t>FutureGrid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968022"/>
          </a:xfrm>
        </p:spPr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334000"/>
          </a:xfrm>
        </p:spPr>
        <p:txBody>
          <a:bodyPr/>
          <a:lstStyle/>
          <a:p>
            <a:r>
              <a:rPr lang="en-US" sz="2400" dirty="0" smtClean="0"/>
              <a:t>Microsoft says there will be </a:t>
            </a:r>
            <a:r>
              <a:rPr lang="en-US" sz="2400" b="1" dirty="0" smtClean="0"/>
              <a:t>14 million cloud jobs </a:t>
            </a:r>
            <a:r>
              <a:rPr lang="en-US" sz="2400" dirty="0" smtClean="0"/>
              <a:t>around the world by 2015</a:t>
            </a:r>
          </a:p>
          <a:p>
            <a:r>
              <a:rPr lang="en-US" sz="2400" dirty="0" smtClean="0"/>
              <a:t>McKinsey says that there will up to </a:t>
            </a:r>
            <a:r>
              <a:rPr lang="en-US" sz="2400" b="1" dirty="0" smtClean="0"/>
              <a:t>190,000 nerds </a:t>
            </a:r>
            <a:r>
              <a:rPr lang="en-US" sz="2400" dirty="0" smtClean="0"/>
              <a:t>and </a:t>
            </a:r>
            <a:r>
              <a:rPr lang="en-US" sz="2400" b="1" dirty="0" smtClean="0"/>
              <a:t>1.5 million extra managers</a:t>
            </a:r>
            <a:r>
              <a:rPr lang="en-US" sz="2400" dirty="0" smtClean="0"/>
              <a:t> needed in Data Science by 2018 in USA</a:t>
            </a:r>
          </a:p>
          <a:p>
            <a:r>
              <a:rPr lang="en-US" sz="2400" dirty="0" smtClean="0"/>
              <a:t>Many more jobs than simulation (third paradigm) where </a:t>
            </a:r>
            <a:r>
              <a:rPr lang="en-US" sz="2400" b="1" dirty="0" smtClean="0"/>
              <a:t>computational science </a:t>
            </a:r>
            <a:r>
              <a:rPr lang="en-US" sz="2400" dirty="0" smtClean="0"/>
              <a:t>not very successful as curriculum</a:t>
            </a:r>
          </a:p>
          <a:p>
            <a:r>
              <a:rPr lang="en-US" sz="2400" dirty="0" smtClean="0"/>
              <a:t>Need curricula to </a:t>
            </a:r>
            <a:r>
              <a:rPr lang="en-US" sz="2400" dirty="0"/>
              <a:t>educate people to </a:t>
            </a:r>
            <a:r>
              <a:rPr lang="en-US" sz="2400" dirty="0" smtClean="0"/>
              <a:t>use/design </a:t>
            </a:r>
            <a:r>
              <a:rPr lang="en-US" sz="2400" b="1" dirty="0" smtClean="0"/>
              <a:t>Clouds</a:t>
            </a:r>
            <a:r>
              <a:rPr lang="en-US" sz="2400" dirty="0" smtClean="0"/>
              <a:t> </a:t>
            </a:r>
            <a:r>
              <a:rPr lang="en-US" sz="2400" dirty="0"/>
              <a:t>running </a:t>
            </a:r>
            <a:r>
              <a:rPr lang="en-US" sz="2400" b="1" dirty="0"/>
              <a:t>Data Analytics </a:t>
            </a:r>
            <a:r>
              <a:rPr lang="en-US" sz="2400" dirty="0"/>
              <a:t>processing </a:t>
            </a:r>
            <a:r>
              <a:rPr lang="en-US" sz="2400" b="1" dirty="0"/>
              <a:t>Big Data </a:t>
            </a:r>
            <a:r>
              <a:rPr lang="en-US" sz="2400" dirty="0"/>
              <a:t>to solve problems in </a:t>
            </a:r>
            <a:r>
              <a:rPr lang="en-US" sz="2400" b="1" dirty="0" smtClean="0"/>
              <a:t>X-Informatics</a:t>
            </a:r>
            <a:r>
              <a:rPr lang="en-US" sz="2400" dirty="0" smtClean="0"/>
              <a:t> (X= Bio…</a:t>
            </a:r>
            <a:r>
              <a:rPr lang="en-US" sz="2400" dirty="0" err="1" smtClean="0"/>
              <a:t>LifeStyle</a:t>
            </a:r>
            <a:r>
              <a:rPr lang="en-US" sz="2400" dirty="0" smtClean="0"/>
              <a:t>…Policy…Wealth)</a:t>
            </a:r>
          </a:p>
          <a:p>
            <a:r>
              <a:rPr lang="en-US" sz="2400" dirty="0" smtClean="0"/>
              <a:t>Cover Data curation/management, Analytics (algorithms), run-time (MapReduce, Workflow, NOSQL), Applications</a:t>
            </a:r>
          </a:p>
          <a:p>
            <a:r>
              <a:rPr lang="en-US" sz="2400" dirty="0" smtClean="0"/>
              <a:t>Not many courses aimed at any one aspect of this; let alone everything and their integration</a:t>
            </a:r>
            <a:endParaRPr lang="en-US" sz="2400" dirty="0"/>
          </a:p>
          <a:p>
            <a:r>
              <a:rPr lang="en-US" sz="2400" dirty="0"/>
              <a:t>Look at Massive Open Online </a:t>
            </a:r>
            <a:r>
              <a:rPr lang="en-US" sz="2400" dirty="0" smtClean="0"/>
              <a:t>Courses (</a:t>
            </a:r>
            <a:r>
              <a:rPr lang="en-US" sz="2400" b="1" dirty="0" smtClean="0"/>
              <a:t>MOOC</a:t>
            </a:r>
            <a:r>
              <a:rPr lang="en-US" sz="2400" dirty="0" smtClean="0"/>
              <a:t>s)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4" descr="http://ucspace.canberra.edu.au/download/attachments/59113623/Triangle+diagram+of+Social+Informatics.GIF?version=1&amp;modificationDate=12821021396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980"/>
            <a:ext cx="3635470" cy="25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/>
              <a:t>Clouds for Scientific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07311" cy="5715000"/>
          </a:xfrm>
        </p:spPr>
        <p:txBody>
          <a:bodyPr/>
          <a:lstStyle/>
          <a:p>
            <a:r>
              <a:rPr lang="en-US" sz="2400" dirty="0" smtClean="0"/>
              <a:t>There has been plenty of trials and several successes from particle physics (LHC) data analysis to genome sequencing</a:t>
            </a:r>
          </a:p>
          <a:p>
            <a:r>
              <a:rPr lang="en-US" sz="2400" b="1" dirty="0" smtClean="0"/>
              <a:t>MapReduce/NOSQL</a:t>
            </a:r>
            <a:r>
              <a:rPr lang="en-US" sz="2400" dirty="0" smtClean="0"/>
              <a:t> with Iterative extensions good for data intensive problems which have very different communication requirements from large scale simulations</a:t>
            </a:r>
          </a:p>
          <a:p>
            <a:pPr lvl="1"/>
            <a:r>
              <a:rPr lang="en-US" sz="2000" dirty="0" smtClean="0"/>
              <a:t>Large collective communication v. smallish local messages</a:t>
            </a:r>
          </a:p>
          <a:p>
            <a:r>
              <a:rPr lang="en-US" sz="2400" dirty="0" smtClean="0"/>
              <a:t>However no agreement on good data architecture or even requirements for this either in cloud or on conventional HPC style systems</a:t>
            </a:r>
          </a:p>
          <a:p>
            <a:r>
              <a:rPr lang="en-US" sz="2400" dirty="0" smtClean="0"/>
              <a:t>No agreement on value of commercial clouds as cost effective solution</a:t>
            </a:r>
          </a:p>
          <a:p>
            <a:r>
              <a:rPr lang="en-US" sz="2400" b="1" dirty="0" smtClean="0"/>
              <a:t>Need to generate a consensus on data architectures as exists for simulations</a:t>
            </a:r>
          </a:p>
          <a:p>
            <a:pPr lvl="1"/>
            <a:r>
              <a:rPr lang="en-US" sz="2000" dirty="0" smtClean="0"/>
              <a:t>Exascale discussion builds on agreed principles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r>
              <a:rPr lang="en-US" dirty="0" smtClean="0"/>
              <a:t>Data Analytics Futures?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4525963"/>
          </a:xfrm>
        </p:spPr>
        <p:txBody>
          <a:bodyPr/>
          <a:lstStyle/>
          <a:p>
            <a:r>
              <a:rPr lang="en-US" sz="2400" b="1" dirty="0"/>
              <a:t>Better algorithms </a:t>
            </a:r>
            <a:r>
              <a:rPr lang="en-US" sz="2400" dirty="0"/>
              <a:t>contribute as much as </a:t>
            </a:r>
            <a:r>
              <a:rPr lang="en-US" sz="2400" b="1" dirty="0"/>
              <a:t>better hardware </a:t>
            </a:r>
            <a:r>
              <a:rPr lang="en-US" sz="2400" dirty="0"/>
              <a:t>in HPC</a:t>
            </a:r>
          </a:p>
          <a:p>
            <a:r>
              <a:rPr lang="en-US" sz="2400" b="1" dirty="0" err="1" smtClean="0"/>
              <a:t>PETSc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ScaLAPACK</a:t>
            </a:r>
            <a:r>
              <a:rPr lang="en-US" sz="2400" b="1" dirty="0" smtClean="0"/>
              <a:t> </a:t>
            </a:r>
            <a:r>
              <a:rPr lang="en-US" sz="2400" dirty="0" smtClean="0"/>
              <a:t>and similar libraries very important in supporting parallel simulations</a:t>
            </a:r>
          </a:p>
          <a:p>
            <a:r>
              <a:rPr lang="en-US" sz="2400" dirty="0" smtClean="0"/>
              <a:t>Need equivalent </a:t>
            </a:r>
            <a:r>
              <a:rPr lang="en-US" sz="2400" b="1" dirty="0" smtClean="0"/>
              <a:t>Data Analytics libraries</a:t>
            </a:r>
          </a:p>
          <a:p>
            <a:r>
              <a:rPr lang="en-US" sz="2400" dirty="0" smtClean="0"/>
              <a:t>Include</a:t>
            </a:r>
            <a:r>
              <a:rPr lang="en-US" sz="2400" b="1" dirty="0" smtClean="0"/>
              <a:t> datamining </a:t>
            </a:r>
            <a:r>
              <a:rPr lang="en-US" sz="2400" dirty="0" smtClean="0"/>
              <a:t>(Clustering, SVM, HMM, Bayesian Nets …), </a:t>
            </a:r>
            <a:r>
              <a:rPr lang="en-US" sz="2400" b="1" dirty="0" smtClean="0"/>
              <a:t>image processing</a:t>
            </a:r>
            <a:r>
              <a:rPr lang="en-US" sz="2400" dirty="0" smtClean="0"/>
              <a:t>, </a:t>
            </a:r>
            <a:r>
              <a:rPr lang="en-US" sz="2400" b="1" dirty="0" smtClean="0"/>
              <a:t>information retrieval </a:t>
            </a:r>
            <a:r>
              <a:rPr lang="en-US" sz="2400" dirty="0" smtClean="0"/>
              <a:t>including </a:t>
            </a:r>
            <a:r>
              <a:rPr lang="en-US" sz="2400" b="1" dirty="0" smtClean="0"/>
              <a:t>hidden factor </a:t>
            </a:r>
            <a:r>
              <a:rPr lang="en-US" sz="2400" dirty="0" smtClean="0"/>
              <a:t>analysis (LDA), </a:t>
            </a:r>
            <a:r>
              <a:rPr lang="en-US" sz="2400" b="1" dirty="0" smtClean="0"/>
              <a:t>global inference</a:t>
            </a:r>
            <a:r>
              <a:rPr lang="en-US" sz="2400" dirty="0" smtClean="0"/>
              <a:t>, </a:t>
            </a:r>
            <a:r>
              <a:rPr lang="en-US" sz="2400" b="1" dirty="0" smtClean="0"/>
              <a:t>dimension reduction</a:t>
            </a:r>
          </a:p>
          <a:p>
            <a:pPr lvl="1"/>
            <a:r>
              <a:rPr lang="en-US" sz="2000" dirty="0" smtClean="0"/>
              <a:t>Many libraries/toolkits (R, Matlab) and web sites (BLAST) but typically not aimed at scalable high performance algorithms</a:t>
            </a:r>
          </a:p>
          <a:p>
            <a:r>
              <a:rPr lang="en-US" sz="2400" dirty="0" smtClean="0"/>
              <a:t>Should support </a:t>
            </a:r>
            <a:r>
              <a:rPr lang="en-US" sz="2400" b="1" dirty="0" smtClean="0"/>
              <a:t>clouds and HPC; MPI </a:t>
            </a:r>
            <a:r>
              <a:rPr lang="en-US" sz="2400" dirty="0" smtClean="0"/>
              <a:t>and</a:t>
            </a:r>
            <a:r>
              <a:rPr lang="en-US" sz="2400" b="1" dirty="0" smtClean="0"/>
              <a:t> MapReduce</a:t>
            </a:r>
          </a:p>
          <a:p>
            <a:pPr lvl="1"/>
            <a:r>
              <a:rPr lang="en-US" sz="2000" dirty="0" smtClean="0"/>
              <a:t>Iterative MapReduce an interesting runtime; Hadoop has many limitations</a:t>
            </a:r>
          </a:p>
          <a:p>
            <a:r>
              <a:rPr lang="en-US" sz="2400" dirty="0" smtClean="0"/>
              <a:t>Need a </a:t>
            </a:r>
            <a:r>
              <a:rPr lang="en-US" sz="2400" b="1" dirty="0" smtClean="0"/>
              <a:t>coordinated </a:t>
            </a:r>
            <a:r>
              <a:rPr lang="en-US" sz="2400" b="1" dirty="0"/>
              <a:t>Academic Business Government Collaboration </a:t>
            </a:r>
            <a:r>
              <a:rPr lang="en-US" sz="2400" b="1" dirty="0" smtClean="0"/>
              <a:t>to build robust algorithms that scale well</a:t>
            </a:r>
            <a:endParaRPr lang="en-US" sz="2400" dirty="0" smtClean="0"/>
          </a:p>
          <a:p>
            <a:r>
              <a:rPr lang="en-US" sz="2400" dirty="0" smtClean="0"/>
              <a:t>Propose to build community to define &amp; implement</a:t>
            </a:r>
            <a:br>
              <a:rPr lang="en-US" sz="2400" dirty="0" smtClean="0"/>
            </a:br>
            <a:r>
              <a:rPr lang="en-US" sz="2400" b="1" dirty="0" smtClean="0"/>
              <a:t>SPIDAL </a:t>
            </a:r>
            <a:r>
              <a:rPr lang="en-US" sz="2400" dirty="0" smtClean="0"/>
              <a:t>or</a:t>
            </a:r>
            <a:r>
              <a:rPr lang="en-US" sz="2400" b="1" dirty="0" smtClean="0"/>
              <a:t> Scalable </a:t>
            </a:r>
            <a:r>
              <a:rPr lang="en-US" sz="2400" b="1" dirty="0"/>
              <a:t>Parallel Interoperable  Data Analytics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9"/>
          <p:cNvSpPr>
            <a:spLocks noGrp="1"/>
          </p:cNvSpPr>
          <p:nvPr>
            <p:ph idx="1"/>
          </p:nvPr>
        </p:nvSpPr>
        <p:spPr>
          <a:xfrm>
            <a:off x="5867400" y="2915617"/>
            <a:ext cx="3276600" cy="36130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/>
              <a:t>FutureGrid Usages</a:t>
            </a:r>
          </a:p>
          <a:p>
            <a:r>
              <a:rPr lang="en-US" sz="2400" b="1" dirty="0" smtClean="0"/>
              <a:t>Computer Science</a:t>
            </a:r>
          </a:p>
          <a:p>
            <a:r>
              <a:rPr lang="en-US" sz="2400" b="1" dirty="0" smtClean="0"/>
              <a:t>Applications</a:t>
            </a:r>
            <a:r>
              <a:rPr lang="en-US" sz="2400" dirty="0" smtClean="0"/>
              <a:t> and understanding </a:t>
            </a:r>
            <a:r>
              <a:rPr lang="en-US" sz="2400" b="1" dirty="0" smtClean="0"/>
              <a:t>Science Clouds</a:t>
            </a:r>
          </a:p>
          <a:p>
            <a:r>
              <a:rPr lang="en-US" sz="2400" b="1" dirty="0" smtClean="0"/>
              <a:t>Technology Evaluation </a:t>
            </a:r>
            <a:r>
              <a:rPr lang="en-US" sz="2400" dirty="0" smtClean="0"/>
              <a:t>including XSEDE testing</a:t>
            </a:r>
          </a:p>
          <a:p>
            <a:r>
              <a:rPr lang="en-US" sz="2400" b="1" dirty="0" smtClean="0"/>
              <a:t>Education &amp; Training</a:t>
            </a:r>
            <a:endParaRPr lang="en-US" sz="2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0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an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4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400" dirty="0" smtClean="0"/>
              <a:t>Supporting international </a:t>
            </a:r>
            <a:r>
              <a:rPr lang="en-US" sz="2400" dirty="0" smtClean="0">
                <a:solidFill>
                  <a:srgbClr val="FF0000"/>
                </a:solidFill>
              </a:rPr>
              <a:t>Computer Science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400" dirty="0" smtClean="0"/>
              <a:t>research in cloud, grid and parallel computing (HPC)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/>
              <a:t>Offers </a:t>
            </a:r>
            <a:r>
              <a:rPr lang="en-US" sz="2400" dirty="0">
                <a:solidFill>
                  <a:srgbClr val="FF000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 moving to software defined systems; classic HPC and Cloud storage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Big Data and Clouds: Challenges and Opportunities&amp;quot;&quot;/&gt;&lt;property id=&quot;20307&quot; value=&quot;267&quot;/&gt;&lt;/object&gt;&lt;object type=&quot;3&quot; unique_id=&quot;12204&quot;&gt;&lt;property id=&quot;20148&quot; value=&quot;5&quot;/&gt;&lt;property id=&quot;20300&quot; value=&quot;Slide 3 - &amp;quot;Some Topics&amp;quot;&quot;/&gt;&lt;property id=&quot;20307&quot; value=&quot;493&quot;/&gt;&lt;/object&gt;&lt;object type=&quot;3&quot; unique_id=&quot;12234&quot;&gt;&lt;property id=&quot;20148&quot; value=&quot;5&quot;/&gt;&lt;property id=&quot;20300&quot; value=&quot;Slide 7 - &amp;quot;Data Analytics Futures?&amp;quot;&quot;/&gt;&lt;property id=&quot;20307&quot; value=&quot;523&quot;/&gt;&lt;/object&gt;&lt;object type=&quot;3&quot; unique_id=&quot;12256&quot;&gt;&lt;property id=&quot;20148&quot; value=&quot;5&quot;/&gt;&lt;property id=&quot;20300&quot; value=&quot;Slide 9 - &amp;quot;FutureGrid key Concepts&amp;quot;&quot;/&gt;&lt;property id=&quot;20307&quot; value=&quot;545&quot;/&gt;&lt;/object&gt;&lt;object type=&quot;3&quot; unique_id=&quot;12259&quot;&gt;&lt;property id=&quot;20148&quot; value=&quot;5&quot;/&gt;&lt;property id=&quot;20300&quot; value=&quot;Slide 10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8&quot;/&gt;&lt;property id=&quot;20307&quot; value=&quot;551&quot;/&gt;&lt;/object&gt;&lt;object type=&quot;3&quot; unique_id=&quot;12709&quot;&gt;&lt;property id=&quot;20148&quot; value=&quot;5&quot;/&gt;&lt;property id=&quot;20300&quot; value=&quot;Slide 2 - &amp;quot;Charge to Presenters&amp;quot;&quot;/&gt;&lt;property id=&quot;20307&quot; value=&quot;552&quot;/&gt;&lt;/object&gt;&lt;object type=&quot;3&quot; unique_id=&quot;13510&quot;&gt;&lt;property id=&quot;20148&quot; value=&quot;5&quot;/&gt;&lt;property id=&quot;20300&quot; value=&quot;Slide 4 - &amp;quot;Education and Training&amp;quot;&quot;/&gt;&lt;property id=&quot;20307&quot; value=&quot;563&quot;/&gt;&lt;/object&gt;&lt;object type=&quot;3&quot; unique_id=&quot;13511&quot;&gt;&lt;property id=&quot;20148&quot; value=&quot;5&quot;/&gt;&lt;property id=&quot;20300&quot; value=&quot;Slide 5&quot;/&gt;&lt;property id=&quot;20307&quot; value=&quot;562&quot;/&gt;&lt;/object&gt;&lt;object type=&quot;3&quot; unique_id=&quot;13847&quot;&gt;&lt;property id=&quot;20148&quot; value=&quot;5&quot;/&gt;&lt;property id=&quot;20300&quot; value=&quot;Slide 6 - &amp;quot;Clouds for Scientific Data Analysis&amp;quot;&quot;/&gt;&lt;property id=&quot;20307&quot; value=&quot;564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17922</TotalTime>
  <Words>773</Words>
  <Application>Microsoft Office PowerPoint</Application>
  <PresentationFormat>On-screen Show (4:3)</PresentationFormat>
  <Paragraphs>112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3_Office Theme</vt:lpstr>
      <vt:lpstr>Big Data and Clouds: Challenges and Opportunities</vt:lpstr>
      <vt:lpstr>Charge to Presenters</vt:lpstr>
      <vt:lpstr>Some Topics</vt:lpstr>
      <vt:lpstr>Education and Training</vt:lpstr>
      <vt:lpstr>PowerPoint Presentation</vt:lpstr>
      <vt:lpstr>Clouds for Scientific Data Analysis</vt:lpstr>
      <vt:lpstr>Data Analytics Futures?</vt:lpstr>
      <vt:lpstr>PowerPoint Presentation</vt:lpstr>
      <vt:lpstr>FutureGrid key Concepts</vt:lpstr>
      <vt:lpstr>4 Use Types for FutureGrid TestbedaaS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496</cp:revision>
  <dcterms:created xsi:type="dcterms:W3CDTF">2010-05-04T01:29:55Z</dcterms:created>
  <dcterms:modified xsi:type="dcterms:W3CDTF">2013-02-07T19:27:37Z</dcterms:modified>
</cp:coreProperties>
</file>