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36"/>
  </p:notesMasterIdLst>
  <p:handoutMasterIdLst>
    <p:handoutMasterId r:id="rId37"/>
  </p:handoutMasterIdLst>
  <p:sldIdLst>
    <p:sldId id="380" r:id="rId3"/>
    <p:sldId id="381" r:id="rId4"/>
    <p:sldId id="382" r:id="rId5"/>
    <p:sldId id="383" r:id="rId6"/>
    <p:sldId id="392" r:id="rId7"/>
    <p:sldId id="393" r:id="rId8"/>
    <p:sldId id="417" r:id="rId9"/>
    <p:sldId id="405" r:id="rId10"/>
    <p:sldId id="411" r:id="rId11"/>
    <p:sldId id="412" r:id="rId12"/>
    <p:sldId id="414" r:id="rId13"/>
    <p:sldId id="415" r:id="rId14"/>
    <p:sldId id="406" r:id="rId15"/>
    <p:sldId id="384" r:id="rId16"/>
    <p:sldId id="389" r:id="rId17"/>
    <p:sldId id="416" r:id="rId18"/>
    <p:sldId id="385" r:id="rId19"/>
    <p:sldId id="390" r:id="rId20"/>
    <p:sldId id="400" r:id="rId21"/>
    <p:sldId id="401" r:id="rId22"/>
    <p:sldId id="402" r:id="rId23"/>
    <p:sldId id="403" r:id="rId24"/>
    <p:sldId id="404" r:id="rId25"/>
    <p:sldId id="399" r:id="rId26"/>
    <p:sldId id="391" r:id="rId27"/>
    <p:sldId id="386" r:id="rId28"/>
    <p:sldId id="395" r:id="rId29"/>
    <p:sldId id="396" r:id="rId30"/>
    <p:sldId id="397" r:id="rId31"/>
    <p:sldId id="398" r:id="rId32"/>
    <p:sldId id="387" r:id="rId33"/>
    <p:sldId id="394" r:id="rId34"/>
    <p:sldId id="388" r:id="rId3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orient="horz" pos="2496">
          <p15:clr>
            <a:srgbClr val="A4A3A4"/>
          </p15:clr>
        </p15:guide>
        <p15:guide id="3" orient="horz" pos="1152">
          <p15:clr>
            <a:srgbClr val="A4A3A4"/>
          </p15:clr>
        </p15:guide>
        <p15:guide id="4" orient="horz" pos="3744">
          <p15:clr>
            <a:srgbClr val="A4A3A4"/>
          </p15:clr>
        </p15:guide>
        <p15:guide id="5" pos="2880">
          <p15:clr>
            <a:srgbClr val="A4A3A4"/>
          </p15:clr>
        </p15:guide>
        <p15:guide id="6" pos="5472">
          <p15:clr>
            <a:srgbClr val="A4A3A4"/>
          </p15:clr>
        </p15:guide>
        <p15:guide id="7" pos="28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000000"/>
    <a:srgbClr val="006BB5"/>
    <a:srgbClr val="001832"/>
    <a:srgbClr val="00142A"/>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7" autoAdjust="0"/>
    <p:restoredTop sz="87808" autoAdjust="0"/>
  </p:normalViewPr>
  <p:slideViewPr>
    <p:cSldViewPr snapToGrid="0">
      <p:cViewPr varScale="1">
        <p:scale>
          <a:sx n="80" d="100"/>
          <a:sy n="80" d="100"/>
        </p:scale>
        <p:origin x="822" y="90"/>
      </p:cViewPr>
      <p:guideLst>
        <p:guide orient="horz" pos="4128"/>
        <p:guide orient="horz" pos="2496"/>
        <p:guide orient="horz" pos="1152"/>
        <p:guide orient="horz" pos="3744"/>
        <p:guide pos="2880"/>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7" d="100"/>
          <a:sy n="97" d="100"/>
        </p:scale>
        <p:origin x="-35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51F0-CEF3-4085-B706-39CF6AE9FF08}" type="doc">
      <dgm:prSet loTypeId="urn:microsoft.com/office/officeart/2005/8/layout/hierarchy3" loCatId="hierarchy" qsTypeId="urn:microsoft.com/office/officeart/2005/8/quickstyle/simple4" qsCatId="simple" csTypeId="urn:microsoft.com/office/officeart/2005/8/colors/colorful2" csCatId="colorful"/>
      <dgm:spPr/>
      <dgm:t>
        <a:bodyPr/>
        <a:lstStyle/>
        <a:p>
          <a:endParaRPr lang="en-US"/>
        </a:p>
      </dgm:t>
    </dgm:pt>
    <dgm:pt modelId="{970E0A52-F769-4DAD-BB0A-2654D6717A87}">
      <dgm:prSet/>
      <dgm:spPr/>
      <dgm:t>
        <a:bodyPr/>
        <a:lstStyle/>
        <a:p>
          <a:pPr rtl="0"/>
          <a:r>
            <a:rPr lang="en-US" b="1" dirty="0" smtClean="0"/>
            <a:t>Infrastructure security</a:t>
          </a:r>
          <a:endParaRPr lang="en-US" b="1" dirty="0"/>
        </a:p>
      </dgm:t>
    </dgm:pt>
    <dgm:pt modelId="{5A9D2856-914E-49FE-A022-49B5C296F1A1}" type="parTrans" cxnId="{87E020A3-7416-4B6F-AE6B-A8F4232C3832}">
      <dgm:prSet/>
      <dgm:spPr/>
      <dgm:t>
        <a:bodyPr/>
        <a:lstStyle/>
        <a:p>
          <a:endParaRPr lang="en-US"/>
        </a:p>
      </dgm:t>
    </dgm:pt>
    <dgm:pt modelId="{80C8E3DA-6CD9-4BFC-AE58-A4E43B90A5A2}" type="sibTrans" cxnId="{87E020A3-7416-4B6F-AE6B-A8F4232C3832}">
      <dgm:prSet/>
      <dgm:spPr/>
      <dgm:t>
        <a:bodyPr/>
        <a:lstStyle/>
        <a:p>
          <a:endParaRPr lang="en-US"/>
        </a:p>
      </dgm:t>
    </dgm:pt>
    <dgm:pt modelId="{56A76203-9565-4324-AC58-E40454A1A19C}">
      <dgm:prSet/>
      <dgm:spPr/>
      <dgm:t>
        <a:bodyPr/>
        <a:lstStyle/>
        <a:p>
          <a:pPr rtl="0"/>
          <a:r>
            <a:rPr lang="en-US" b="1" smtClean="0"/>
            <a:t>Secure Computations in Distributed Programming Frameworks</a:t>
          </a:r>
          <a:endParaRPr lang="en-US" b="1"/>
        </a:p>
      </dgm:t>
    </dgm:pt>
    <dgm:pt modelId="{78329A67-4880-4B75-BC97-E5302A6E5FCC}" type="parTrans" cxnId="{0C38433D-63FE-4990-AC81-A0F68BB3700E}">
      <dgm:prSet/>
      <dgm:spPr/>
      <dgm:t>
        <a:bodyPr/>
        <a:lstStyle/>
        <a:p>
          <a:endParaRPr lang="en-US" b="1"/>
        </a:p>
      </dgm:t>
    </dgm:pt>
    <dgm:pt modelId="{EF4EE4DC-11A4-4E2D-B68B-F92333EE2BB5}" type="sibTrans" cxnId="{0C38433D-63FE-4990-AC81-A0F68BB3700E}">
      <dgm:prSet/>
      <dgm:spPr/>
      <dgm:t>
        <a:bodyPr/>
        <a:lstStyle/>
        <a:p>
          <a:endParaRPr lang="en-US"/>
        </a:p>
      </dgm:t>
    </dgm:pt>
    <dgm:pt modelId="{F36A230A-26E3-4CF6-9D5D-06BEE2D43107}">
      <dgm:prSet/>
      <dgm:spPr/>
      <dgm:t>
        <a:bodyPr/>
        <a:lstStyle/>
        <a:p>
          <a:pPr rtl="0"/>
          <a:r>
            <a:rPr lang="en-US" b="1" smtClean="0"/>
            <a:t>Security Best Practices for Non-Relational Data Stores</a:t>
          </a:r>
          <a:endParaRPr lang="en-US" b="1"/>
        </a:p>
      </dgm:t>
    </dgm:pt>
    <dgm:pt modelId="{BCCF6D9C-8594-466D-ADEE-4B01F8F98028}" type="parTrans" cxnId="{E30E516C-E9EC-4204-856B-778CB6CE58B6}">
      <dgm:prSet/>
      <dgm:spPr/>
      <dgm:t>
        <a:bodyPr/>
        <a:lstStyle/>
        <a:p>
          <a:endParaRPr lang="en-US" b="1"/>
        </a:p>
      </dgm:t>
    </dgm:pt>
    <dgm:pt modelId="{E5E5A828-FA35-4034-B182-36F66822CE86}" type="sibTrans" cxnId="{E30E516C-E9EC-4204-856B-778CB6CE58B6}">
      <dgm:prSet/>
      <dgm:spPr/>
      <dgm:t>
        <a:bodyPr/>
        <a:lstStyle/>
        <a:p>
          <a:endParaRPr lang="en-US"/>
        </a:p>
      </dgm:t>
    </dgm:pt>
    <dgm:pt modelId="{88B54244-EC5B-402F-B249-6C26E6022C26}">
      <dgm:prSet/>
      <dgm:spPr/>
      <dgm:t>
        <a:bodyPr/>
        <a:lstStyle/>
        <a:p>
          <a:pPr rtl="0"/>
          <a:r>
            <a:rPr lang="en-US" b="1" smtClean="0"/>
            <a:t>Data Privacy</a:t>
          </a:r>
          <a:endParaRPr lang="en-US" b="1"/>
        </a:p>
      </dgm:t>
    </dgm:pt>
    <dgm:pt modelId="{33F99099-98A5-47CA-8D67-A09B0B23B9AF}" type="parTrans" cxnId="{13A7C09D-64F3-4AE7-BF75-E34982D65249}">
      <dgm:prSet/>
      <dgm:spPr/>
      <dgm:t>
        <a:bodyPr/>
        <a:lstStyle/>
        <a:p>
          <a:endParaRPr lang="en-US"/>
        </a:p>
      </dgm:t>
    </dgm:pt>
    <dgm:pt modelId="{DA5C27B5-3A00-4FBA-8BA2-C754A50D6641}" type="sibTrans" cxnId="{13A7C09D-64F3-4AE7-BF75-E34982D65249}">
      <dgm:prSet/>
      <dgm:spPr/>
      <dgm:t>
        <a:bodyPr/>
        <a:lstStyle/>
        <a:p>
          <a:endParaRPr lang="en-US"/>
        </a:p>
      </dgm:t>
    </dgm:pt>
    <dgm:pt modelId="{1F502335-C30A-4A99-B0C6-9EE4FA6947FC}">
      <dgm:prSet/>
      <dgm:spPr/>
      <dgm:t>
        <a:bodyPr/>
        <a:lstStyle/>
        <a:p>
          <a:pPr rtl="0"/>
          <a:r>
            <a:rPr lang="en-US" b="1" smtClean="0"/>
            <a:t>Privacy Preserving Data Mining and Analytics</a:t>
          </a:r>
          <a:endParaRPr lang="en-US" b="1"/>
        </a:p>
      </dgm:t>
    </dgm:pt>
    <dgm:pt modelId="{9C8533F8-6569-4E92-A26A-F148AB4C8260}" type="parTrans" cxnId="{78FF5307-E47A-44FB-A61E-4D023816CD33}">
      <dgm:prSet/>
      <dgm:spPr/>
      <dgm:t>
        <a:bodyPr/>
        <a:lstStyle/>
        <a:p>
          <a:endParaRPr lang="en-US" b="1"/>
        </a:p>
      </dgm:t>
    </dgm:pt>
    <dgm:pt modelId="{D4E1D25A-27BD-4B39-A981-8739675C1680}" type="sibTrans" cxnId="{78FF5307-E47A-44FB-A61E-4D023816CD33}">
      <dgm:prSet/>
      <dgm:spPr/>
      <dgm:t>
        <a:bodyPr/>
        <a:lstStyle/>
        <a:p>
          <a:endParaRPr lang="en-US"/>
        </a:p>
      </dgm:t>
    </dgm:pt>
    <dgm:pt modelId="{EDCFA464-EBB2-4EE5-A12C-A86D217F2C85}">
      <dgm:prSet/>
      <dgm:spPr/>
      <dgm:t>
        <a:bodyPr/>
        <a:lstStyle/>
        <a:p>
          <a:pPr rtl="0"/>
          <a:r>
            <a:rPr lang="en-US" b="1" smtClean="0"/>
            <a:t>Cryptographically Enforced Data Centric Security</a:t>
          </a:r>
          <a:endParaRPr lang="en-US" b="1"/>
        </a:p>
      </dgm:t>
    </dgm:pt>
    <dgm:pt modelId="{CAD96507-6877-4C81-B65B-2D9AA14F2ECB}" type="parTrans" cxnId="{1DFE8AF0-3DE1-4548-899D-62BE030B54CC}">
      <dgm:prSet/>
      <dgm:spPr/>
      <dgm:t>
        <a:bodyPr/>
        <a:lstStyle/>
        <a:p>
          <a:endParaRPr lang="en-US" b="1"/>
        </a:p>
      </dgm:t>
    </dgm:pt>
    <dgm:pt modelId="{1FD872B8-3DFA-4908-B650-2E759196EFBB}" type="sibTrans" cxnId="{1DFE8AF0-3DE1-4548-899D-62BE030B54CC}">
      <dgm:prSet/>
      <dgm:spPr/>
      <dgm:t>
        <a:bodyPr/>
        <a:lstStyle/>
        <a:p>
          <a:endParaRPr lang="en-US"/>
        </a:p>
      </dgm:t>
    </dgm:pt>
    <dgm:pt modelId="{EC376011-B4D7-45D3-B969-66CA1A9DAEB3}">
      <dgm:prSet/>
      <dgm:spPr/>
      <dgm:t>
        <a:bodyPr/>
        <a:lstStyle/>
        <a:p>
          <a:pPr rtl="0"/>
          <a:r>
            <a:rPr lang="en-US" b="1" smtClean="0"/>
            <a:t>Granular Access Control</a:t>
          </a:r>
          <a:endParaRPr lang="en-US" b="1"/>
        </a:p>
      </dgm:t>
    </dgm:pt>
    <dgm:pt modelId="{6870F2A4-8148-4ECE-A2C1-A522FA88D785}" type="parTrans" cxnId="{C9BF6695-3448-46F8-8913-472A9C5FC130}">
      <dgm:prSet/>
      <dgm:spPr/>
      <dgm:t>
        <a:bodyPr/>
        <a:lstStyle/>
        <a:p>
          <a:endParaRPr lang="en-US" b="1"/>
        </a:p>
      </dgm:t>
    </dgm:pt>
    <dgm:pt modelId="{74F186B1-17A6-40F9-938E-1BAAB6AAA8E9}" type="sibTrans" cxnId="{C9BF6695-3448-46F8-8913-472A9C5FC130}">
      <dgm:prSet/>
      <dgm:spPr/>
      <dgm:t>
        <a:bodyPr/>
        <a:lstStyle/>
        <a:p>
          <a:endParaRPr lang="en-US"/>
        </a:p>
      </dgm:t>
    </dgm:pt>
    <dgm:pt modelId="{23E0F508-3D5F-41E2-80DC-9EE59A1E40EB}">
      <dgm:prSet/>
      <dgm:spPr/>
      <dgm:t>
        <a:bodyPr/>
        <a:lstStyle/>
        <a:p>
          <a:pPr rtl="0"/>
          <a:r>
            <a:rPr lang="en-US" b="1" smtClean="0"/>
            <a:t>Data Management</a:t>
          </a:r>
          <a:endParaRPr lang="en-US" b="1"/>
        </a:p>
      </dgm:t>
    </dgm:pt>
    <dgm:pt modelId="{D3832246-B99B-4FDB-B648-2AC42721D54D}" type="parTrans" cxnId="{63FED2B8-F203-45DD-AE4C-9FE416238DD7}">
      <dgm:prSet/>
      <dgm:spPr/>
      <dgm:t>
        <a:bodyPr/>
        <a:lstStyle/>
        <a:p>
          <a:endParaRPr lang="en-US"/>
        </a:p>
      </dgm:t>
    </dgm:pt>
    <dgm:pt modelId="{712CCB34-13E3-468B-8DE5-DB2F4847798A}" type="sibTrans" cxnId="{63FED2B8-F203-45DD-AE4C-9FE416238DD7}">
      <dgm:prSet/>
      <dgm:spPr/>
      <dgm:t>
        <a:bodyPr/>
        <a:lstStyle/>
        <a:p>
          <a:endParaRPr lang="en-US"/>
        </a:p>
      </dgm:t>
    </dgm:pt>
    <dgm:pt modelId="{50A01836-E6EB-43C7-94B8-EF5CBE2FF369}">
      <dgm:prSet/>
      <dgm:spPr/>
      <dgm:t>
        <a:bodyPr/>
        <a:lstStyle/>
        <a:p>
          <a:pPr rtl="0"/>
          <a:r>
            <a:rPr lang="en-US" b="1" smtClean="0"/>
            <a:t>Secure Data Storage and Transaction Logs</a:t>
          </a:r>
          <a:endParaRPr lang="en-US" b="1"/>
        </a:p>
      </dgm:t>
    </dgm:pt>
    <dgm:pt modelId="{72F38B86-E305-42AD-B52C-E934CD06FA8D}" type="parTrans" cxnId="{7212A05A-1109-42AB-A6F3-39DEFCFF56E2}">
      <dgm:prSet/>
      <dgm:spPr/>
      <dgm:t>
        <a:bodyPr/>
        <a:lstStyle/>
        <a:p>
          <a:endParaRPr lang="en-US" b="1"/>
        </a:p>
      </dgm:t>
    </dgm:pt>
    <dgm:pt modelId="{82E86D84-124B-4938-9EB6-28AF7D339D5C}" type="sibTrans" cxnId="{7212A05A-1109-42AB-A6F3-39DEFCFF56E2}">
      <dgm:prSet/>
      <dgm:spPr/>
      <dgm:t>
        <a:bodyPr/>
        <a:lstStyle/>
        <a:p>
          <a:endParaRPr lang="en-US"/>
        </a:p>
      </dgm:t>
    </dgm:pt>
    <dgm:pt modelId="{37CE5151-1C20-4112-B86D-1D2858023930}">
      <dgm:prSet/>
      <dgm:spPr/>
      <dgm:t>
        <a:bodyPr/>
        <a:lstStyle/>
        <a:p>
          <a:pPr rtl="0"/>
          <a:r>
            <a:rPr lang="en-US" b="1" smtClean="0"/>
            <a:t>Granular Audits</a:t>
          </a:r>
          <a:endParaRPr lang="en-US" b="1"/>
        </a:p>
      </dgm:t>
    </dgm:pt>
    <dgm:pt modelId="{B8ABA3B6-3BF9-4F39-B9E1-BD81E8932933}" type="parTrans" cxnId="{D2340C10-1AD0-45A4-8675-7B1BB6E39043}">
      <dgm:prSet/>
      <dgm:spPr/>
      <dgm:t>
        <a:bodyPr/>
        <a:lstStyle/>
        <a:p>
          <a:endParaRPr lang="en-US" b="1"/>
        </a:p>
      </dgm:t>
    </dgm:pt>
    <dgm:pt modelId="{1E807A0B-7319-4E3F-ABC3-25CBCBFAE0F5}" type="sibTrans" cxnId="{D2340C10-1AD0-45A4-8675-7B1BB6E39043}">
      <dgm:prSet/>
      <dgm:spPr/>
      <dgm:t>
        <a:bodyPr/>
        <a:lstStyle/>
        <a:p>
          <a:endParaRPr lang="en-US"/>
        </a:p>
      </dgm:t>
    </dgm:pt>
    <dgm:pt modelId="{2CEA38D9-25A0-43A0-9444-CB3F6D8A73F1}">
      <dgm:prSet/>
      <dgm:spPr/>
      <dgm:t>
        <a:bodyPr/>
        <a:lstStyle/>
        <a:p>
          <a:pPr rtl="0"/>
          <a:r>
            <a:rPr lang="en-US" b="1" smtClean="0"/>
            <a:t>Data Provenance</a:t>
          </a:r>
          <a:endParaRPr lang="en-US" b="1"/>
        </a:p>
      </dgm:t>
    </dgm:pt>
    <dgm:pt modelId="{4848842D-9652-4A13-9B42-09C5AA973E04}" type="parTrans" cxnId="{4173DA93-C0E2-42A5-8A63-38B9E4C2BCFF}">
      <dgm:prSet/>
      <dgm:spPr/>
      <dgm:t>
        <a:bodyPr/>
        <a:lstStyle/>
        <a:p>
          <a:endParaRPr lang="en-US" b="1"/>
        </a:p>
      </dgm:t>
    </dgm:pt>
    <dgm:pt modelId="{A0677807-2AD1-4293-ACF5-BC457EA1AC03}" type="sibTrans" cxnId="{4173DA93-C0E2-42A5-8A63-38B9E4C2BCFF}">
      <dgm:prSet/>
      <dgm:spPr/>
      <dgm:t>
        <a:bodyPr/>
        <a:lstStyle/>
        <a:p>
          <a:endParaRPr lang="en-US"/>
        </a:p>
      </dgm:t>
    </dgm:pt>
    <dgm:pt modelId="{BF329172-2A23-4A5B-B3C6-26A0353762A3}">
      <dgm:prSet/>
      <dgm:spPr/>
      <dgm:t>
        <a:bodyPr/>
        <a:lstStyle/>
        <a:p>
          <a:pPr rtl="0"/>
          <a:r>
            <a:rPr lang="en-US" b="1" smtClean="0"/>
            <a:t>Integrity and Reactive Security</a:t>
          </a:r>
          <a:endParaRPr lang="en-US" b="1"/>
        </a:p>
      </dgm:t>
    </dgm:pt>
    <dgm:pt modelId="{ECFB57E4-1E0F-40F5-B774-1078F2FF45D1}" type="parTrans" cxnId="{A839FA05-A551-4F6B-8501-A330B6834D38}">
      <dgm:prSet/>
      <dgm:spPr/>
      <dgm:t>
        <a:bodyPr/>
        <a:lstStyle/>
        <a:p>
          <a:endParaRPr lang="en-US"/>
        </a:p>
      </dgm:t>
    </dgm:pt>
    <dgm:pt modelId="{908C926D-A844-44B4-972C-819B043AEED2}" type="sibTrans" cxnId="{A839FA05-A551-4F6B-8501-A330B6834D38}">
      <dgm:prSet/>
      <dgm:spPr/>
      <dgm:t>
        <a:bodyPr/>
        <a:lstStyle/>
        <a:p>
          <a:endParaRPr lang="en-US"/>
        </a:p>
      </dgm:t>
    </dgm:pt>
    <dgm:pt modelId="{8ECACD06-693F-4E9A-A917-5F3F7059F55F}">
      <dgm:prSet/>
      <dgm:spPr/>
      <dgm:t>
        <a:bodyPr/>
        <a:lstStyle/>
        <a:p>
          <a:pPr rtl="0"/>
          <a:r>
            <a:rPr lang="en-US" b="1" smtClean="0"/>
            <a:t>End-point validation and filtering</a:t>
          </a:r>
          <a:endParaRPr lang="en-US" b="1"/>
        </a:p>
      </dgm:t>
    </dgm:pt>
    <dgm:pt modelId="{2D7661E4-C0E5-4376-A29F-1380E94A700F}" type="parTrans" cxnId="{68ABF072-C69C-460D-AC00-18DCA77981DB}">
      <dgm:prSet/>
      <dgm:spPr/>
      <dgm:t>
        <a:bodyPr/>
        <a:lstStyle/>
        <a:p>
          <a:endParaRPr lang="en-US" b="1"/>
        </a:p>
      </dgm:t>
    </dgm:pt>
    <dgm:pt modelId="{02D98DCA-BBF0-4023-9D3B-8EF6965EAE21}" type="sibTrans" cxnId="{68ABF072-C69C-460D-AC00-18DCA77981DB}">
      <dgm:prSet/>
      <dgm:spPr/>
      <dgm:t>
        <a:bodyPr/>
        <a:lstStyle/>
        <a:p>
          <a:endParaRPr lang="en-US"/>
        </a:p>
      </dgm:t>
    </dgm:pt>
    <dgm:pt modelId="{C8DCBFA7-585E-4FBF-AEB6-637D731B0C8B}">
      <dgm:prSet/>
      <dgm:spPr/>
      <dgm:t>
        <a:bodyPr/>
        <a:lstStyle/>
        <a:p>
          <a:pPr rtl="0"/>
          <a:r>
            <a:rPr lang="en-US" b="1" smtClean="0"/>
            <a:t>Real time Security Monitoring</a:t>
          </a:r>
          <a:endParaRPr lang="en-US" b="1"/>
        </a:p>
      </dgm:t>
    </dgm:pt>
    <dgm:pt modelId="{716D7425-BE14-4F94-BB74-AC242B24D240}" type="parTrans" cxnId="{3266DD23-D9B9-41ED-8571-5F5018031DA5}">
      <dgm:prSet/>
      <dgm:spPr/>
      <dgm:t>
        <a:bodyPr/>
        <a:lstStyle/>
        <a:p>
          <a:endParaRPr lang="en-US" b="1"/>
        </a:p>
      </dgm:t>
    </dgm:pt>
    <dgm:pt modelId="{B608DB0A-2B42-444E-A5AE-30987EB0B3A7}" type="sibTrans" cxnId="{3266DD23-D9B9-41ED-8571-5F5018031DA5}">
      <dgm:prSet/>
      <dgm:spPr/>
      <dgm:t>
        <a:bodyPr/>
        <a:lstStyle/>
        <a:p>
          <a:endParaRPr lang="en-US"/>
        </a:p>
      </dgm:t>
    </dgm:pt>
    <dgm:pt modelId="{F6478861-9692-4F58-85B9-453C424F8066}" type="pres">
      <dgm:prSet presAssocID="{C17B51F0-CEF3-4085-B706-39CF6AE9FF08}" presName="diagram" presStyleCnt="0">
        <dgm:presLayoutVars>
          <dgm:chPref val="1"/>
          <dgm:dir/>
          <dgm:animOne val="branch"/>
          <dgm:animLvl val="lvl"/>
          <dgm:resizeHandles/>
        </dgm:presLayoutVars>
      </dgm:prSet>
      <dgm:spPr/>
      <dgm:t>
        <a:bodyPr/>
        <a:lstStyle/>
        <a:p>
          <a:endParaRPr lang="en-US"/>
        </a:p>
      </dgm:t>
    </dgm:pt>
    <dgm:pt modelId="{D2527416-C1F6-45AF-9A3E-C8ABD20006A2}" type="pres">
      <dgm:prSet presAssocID="{970E0A52-F769-4DAD-BB0A-2654D6717A87}" presName="root" presStyleCnt="0"/>
      <dgm:spPr/>
      <dgm:t>
        <a:bodyPr/>
        <a:lstStyle/>
        <a:p>
          <a:endParaRPr lang="en-US"/>
        </a:p>
      </dgm:t>
    </dgm:pt>
    <dgm:pt modelId="{AB5F3DA7-543F-4620-81F2-A6FB07436CF5}" type="pres">
      <dgm:prSet presAssocID="{970E0A52-F769-4DAD-BB0A-2654D6717A87}" presName="rootComposite" presStyleCnt="0"/>
      <dgm:spPr/>
      <dgm:t>
        <a:bodyPr/>
        <a:lstStyle/>
        <a:p>
          <a:endParaRPr lang="en-US"/>
        </a:p>
      </dgm:t>
    </dgm:pt>
    <dgm:pt modelId="{B48E436F-6296-4757-8D9B-EB4A50EA4707}" type="pres">
      <dgm:prSet presAssocID="{970E0A52-F769-4DAD-BB0A-2654D6717A87}" presName="rootText" presStyleLbl="node1" presStyleIdx="0" presStyleCnt="4"/>
      <dgm:spPr/>
      <dgm:t>
        <a:bodyPr/>
        <a:lstStyle/>
        <a:p>
          <a:endParaRPr lang="en-US"/>
        </a:p>
      </dgm:t>
    </dgm:pt>
    <dgm:pt modelId="{38E9E568-1D09-4AD1-8C80-C46CD4D732DD}" type="pres">
      <dgm:prSet presAssocID="{970E0A52-F769-4DAD-BB0A-2654D6717A87}" presName="rootConnector" presStyleLbl="node1" presStyleIdx="0" presStyleCnt="4"/>
      <dgm:spPr/>
      <dgm:t>
        <a:bodyPr/>
        <a:lstStyle/>
        <a:p>
          <a:endParaRPr lang="en-US"/>
        </a:p>
      </dgm:t>
    </dgm:pt>
    <dgm:pt modelId="{EE8A1DBB-2645-420E-ADE0-9FAEBA0B5BCC}" type="pres">
      <dgm:prSet presAssocID="{970E0A52-F769-4DAD-BB0A-2654D6717A87}" presName="childShape" presStyleCnt="0"/>
      <dgm:spPr/>
      <dgm:t>
        <a:bodyPr/>
        <a:lstStyle/>
        <a:p>
          <a:endParaRPr lang="en-US"/>
        </a:p>
      </dgm:t>
    </dgm:pt>
    <dgm:pt modelId="{C801CC0E-0F03-4738-9315-5D4DA8F1CB38}" type="pres">
      <dgm:prSet presAssocID="{78329A67-4880-4B75-BC97-E5302A6E5FCC}" presName="Name13" presStyleLbl="parChTrans1D2" presStyleIdx="0" presStyleCnt="10"/>
      <dgm:spPr/>
      <dgm:t>
        <a:bodyPr/>
        <a:lstStyle/>
        <a:p>
          <a:endParaRPr lang="en-US"/>
        </a:p>
      </dgm:t>
    </dgm:pt>
    <dgm:pt modelId="{282C61E0-3C7B-42E2-B365-7E28CFC24155}" type="pres">
      <dgm:prSet presAssocID="{56A76203-9565-4324-AC58-E40454A1A19C}" presName="childText" presStyleLbl="bgAcc1" presStyleIdx="0" presStyleCnt="10">
        <dgm:presLayoutVars>
          <dgm:bulletEnabled val="1"/>
        </dgm:presLayoutVars>
      </dgm:prSet>
      <dgm:spPr/>
      <dgm:t>
        <a:bodyPr/>
        <a:lstStyle/>
        <a:p>
          <a:endParaRPr lang="en-US"/>
        </a:p>
      </dgm:t>
    </dgm:pt>
    <dgm:pt modelId="{D7FC5D8F-BC81-43B0-B959-22257CC46001}" type="pres">
      <dgm:prSet presAssocID="{BCCF6D9C-8594-466D-ADEE-4B01F8F98028}" presName="Name13" presStyleLbl="parChTrans1D2" presStyleIdx="1" presStyleCnt="10"/>
      <dgm:spPr/>
      <dgm:t>
        <a:bodyPr/>
        <a:lstStyle/>
        <a:p>
          <a:endParaRPr lang="en-US"/>
        </a:p>
      </dgm:t>
    </dgm:pt>
    <dgm:pt modelId="{3AA3E6A7-40A6-4CB3-BFBD-E39D7E3026CE}" type="pres">
      <dgm:prSet presAssocID="{F36A230A-26E3-4CF6-9D5D-06BEE2D43107}" presName="childText" presStyleLbl="bgAcc1" presStyleIdx="1" presStyleCnt="10">
        <dgm:presLayoutVars>
          <dgm:bulletEnabled val="1"/>
        </dgm:presLayoutVars>
      </dgm:prSet>
      <dgm:spPr/>
      <dgm:t>
        <a:bodyPr/>
        <a:lstStyle/>
        <a:p>
          <a:endParaRPr lang="en-US"/>
        </a:p>
      </dgm:t>
    </dgm:pt>
    <dgm:pt modelId="{8A839A8A-3BF0-404B-A115-3943AA13DACB}" type="pres">
      <dgm:prSet presAssocID="{88B54244-EC5B-402F-B249-6C26E6022C26}" presName="root" presStyleCnt="0"/>
      <dgm:spPr/>
      <dgm:t>
        <a:bodyPr/>
        <a:lstStyle/>
        <a:p>
          <a:endParaRPr lang="en-US"/>
        </a:p>
      </dgm:t>
    </dgm:pt>
    <dgm:pt modelId="{FB9046DC-25A1-4CCA-A3F5-33FA15E5AD09}" type="pres">
      <dgm:prSet presAssocID="{88B54244-EC5B-402F-B249-6C26E6022C26}" presName="rootComposite" presStyleCnt="0"/>
      <dgm:spPr/>
      <dgm:t>
        <a:bodyPr/>
        <a:lstStyle/>
        <a:p>
          <a:endParaRPr lang="en-US"/>
        </a:p>
      </dgm:t>
    </dgm:pt>
    <dgm:pt modelId="{96A67018-76D3-480F-9B7B-150A8ED39B2E}" type="pres">
      <dgm:prSet presAssocID="{88B54244-EC5B-402F-B249-6C26E6022C26}" presName="rootText" presStyleLbl="node1" presStyleIdx="1" presStyleCnt="4"/>
      <dgm:spPr/>
      <dgm:t>
        <a:bodyPr/>
        <a:lstStyle/>
        <a:p>
          <a:endParaRPr lang="en-US"/>
        </a:p>
      </dgm:t>
    </dgm:pt>
    <dgm:pt modelId="{7D6FE562-832E-471F-953D-9F127062E637}" type="pres">
      <dgm:prSet presAssocID="{88B54244-EC5B-402F-B249-6C26E6022C26}" presName="rootConnector" presStyleLbl="node1" presStyleIdx="1" presStyleCnt="4"/>
      <dgm:spPr/>
      <dgm:t>
        <a:bodyPr/>
        <a:lstStyle/>
        <a:p>
          <a:endParaRPr lang="en-US"/>
        </a:p>
      </dgm:t>
    </dgm:pt>
    <dgm:pt modelId="{0A1B84E7-22C1-4D09-8FAA-42207C4D6F01}" type="pres">
      <dgm:prSet presAssocID="{88B54244-EC5B-402F-B249-6C26E6022C26}" presName="childShape" presStyleCnt="0"/>
      <dgm:spPr/>
      <dgm:t>
        <a:bodyPr/>
        <a:lstStyle/>
        <a:p>
          <a:endParaRPr lang="en-US"/>
        </a:p>
      </dgm:t>
    </dgm:pt>
    <dgm:pt modelId="{6A93E816-EBC3-409B-BC82-F80D1E01D0FE}" type="pres">
      <dgm:prSet presAssocID="{9C8533F8-6569-4E92-A26A-F148AB4C8260}" presName="Name13" presStyleLbl="parChTrans1D2" presStyleIdx="2" presStyleCnt="10"/>
      <dgm:spPr/>
      <dgm:t>
        <a:bodyPr/>
        <a:lstStyle/>
        <a:p>
          <a:endParaRPr lang="en-US"/>
        </a:p>
      </dgm:t>
    </dgm:pt>
    <dgm:pt modelId="{CDCA0D25-32CE-4C75-B320-5176E6C211CD}" type="pres">
      <dgm:prSet presAssocID="{1F502335-C30A-4A99-B0C6-9EE4FA6947FC}" presName="childText" presStyleLbl="bgAcc1" presStyleIdx="2" presStyleCnt="10">
        <dgm:presLayoutVars>
          <dgm:bulletEnabled val="1"/>
        </dgm:presLayoutVars>
      </dgm:prSet>
      <dgm:spPr/>
      <dgm:t>
        <a:bodyPr/>
        <a:lstStyle/>
        <a:p>
          <a:endParaRPr lang="en-US"/>
        </a:p>
      </dgm:t>
    </dgm:pt>
    <dgm:pt modelId="{E4E184A4-C951-49F4-BF54-E3A1680676B6}" type="pres">
      <dgm:prSet presAssocID="{CAD96507-6877-4C81-B65B-2D9AA14F2ECB}" presName="Name13" presStyleLbl="parChTrans1D2" presStyleIdx="3" presStyleCnt="10"/>
      <dgm:spPr/>
      <dgm:t>
        <a:bodyPr/>
        <a:lstStyle/>
        <a:p>
          <a:endParaRPr lang="en-US"/>
        </a:p>
      </dgm:t>
    </dgm:pt>
    <dgm:pt modelId="{B83E7F32-32E4-4C81-ADF2-DCD4186ECDC4}" type="pres">
      <dgm:prSet presAssocID="{EDCFA464-EBB2-4EE5-A12C-A86D217F2C85}" presName="childText" presStyleLbl="bgAcc1" presStyleIdx="3" presStyleCnt="10">
        <dgm:presLayoutVars>
          <dgm:bulletEnabled val="1"/>
        </dgm:presLayoutVars>
      </dgm:prSet>
      <dgm:spPr/>
      <dgm:t>
        <a:bodyPr/>
        <a:lstStyle/>
        <a:p>
          <a:endParaRPr lang="en-US"/>
        </a:p>
      </dgm:t>
    </dgm:pt>
    <dgm:pt modelId="{37B24D81-8F11-4B5E-95DD-0A64AA0E7224}" type="pres">
      <dgm:prSet presAssocID="{6870F2A4-8148-4ECE-A2C1-A522FA88D785}" presName="Name13" presStyleLbl="parChTrans1D2" presStyleIdx="4" presStyleCnt="10"/>
      <dgm:spPr/>
      <dgm:t>
        <a:bodyPr/>
        <a:lstStyle/>
        <a:p>
          <a:endParaRPr lang="en-US"/>
        </a:p>
      </dgm:t>
    </dgm:pt>
    <dgm:pt modelId="{933456EE-7AC4-4D6D-9AC2-60D0DC3BB234}" type="pres">
      <dgm:prSet presAssocID="{EC376011-B4D7-45D3-B969-66CA1A9DAEB3}" presName="childText" presStyleLbl="bgAcc1" presStyleIdx="4" presStyleCnt="10">
        <dgm:presLayoutVars>
          <dgm:bulletEnabled val="1"/>
        </dgm:presLayoutVars>
      </dgm:prSet>
      <dgm:spPr/>
      <dgm:t>
        <a:bodyPr/>
        <a:lstStyle/>
        <a:p>
          <a:endParaRPr lang="en-US"/>
        </a:p>
      </dgm:t>
    </dgm:pt>
    <dgm:pt modelId="{70592137-D656-4499-BE1F-2929A1ED23C4}" type="pres">
      <dgm:prSet presAssocID="{23E0F508-3D5F-41E2-80DC-9EE59A1E40EB}" presName="root" presStyleCnt="0"/>
      <dgm:spPr/>
      <dgm:t>
        <a:bodyPr/>
        <a:lstStyle/>
        <a:p>
          <a:endParaRPr lang="en-US"/>
        </a:p>
      </dgm:t>
    </dgm:pt>
    <dgm:pt modelId="{A1DAF631-5353-43D6-8314-90FF896C8530}" type="pres">
      <dgm:prSet presAssocID="{23E0F508-3D5F-41E2-80DC-9EE59A1E40EB}" presName="rootComposite" presStyleCnt="0"/>
      <dgm:spPr/>
      <dgm:t>
        <a:bodyPr/>
        <a:lstStyle/>
        <a:p>
          <a:endParaRPr lang="en-US"/>
        </a:p>
      </dgm:t>
    </dgm:pt>
    <dgm:pt modelId="{5C5DC175-802B-4922-8A31-1E145BF9B4A9}" type="pres">
      <dgm:prSet presAssocID="{23E0F508-3D5F-41E2-80DC-9EE59A1E40EB}" presName="rootText" presStyleLbl="node1" presStyleIdx="2" presStyleCnt="4"/>
      <dgm:spPr/>
      <dgm:t>
        <a:bodyPr/>
        <a:lstStyle/>
        <a:p>
          <a:endParaRPr lang="en-US"/>
        </a:p>
      </dgm:t>
    </dgm:pt>
    <dgm:pt modelId="{C40AC9D1-ADBF-44F0-8A39-8BE5141BC993}" type="pres">
      <dgm:prSet presAssocID="{23E0F508-3D5F-41E2-80DC-9EE59A1E40EB}" presName="rootConnector" presStyleLbl="node1" presStyleIdx="2" presStyleCnt="4"/>
      <dgm:spPr/>
      <dgm:t>
        <a:bodyPr/>
        <a:lstStyle/>
        <a:p>
          <a:endParaRPr lang="en-US"/>
        </a:p>
      </dgm:t>
    </dgm:pt>
    <dgm:pt modelId="{9289429C-F466-4D1F-A672-59E850B0255E}" type="pres">
      <dgm:prSet presAssocID="{23E0F508-3D5F-41E2-80DC-9EE59A1E40EB}" presName="childShape" presStyleCnt="0"/>
      <dgm:spPr/>
      <dgm:t>
        <a:bodyPr/>
        <a:lstStyle/>
        <a:p>
          <a:endParaRPr lang="en-US"/>
        </a:p>
      </dgm:t>
    </dgm:pt>
    <dgm:pt modelId="{73AA25E5-05BE-4B26-9D0D-F3354ED73497}" type="pres">
      <dgm:prSet presAssocID="{72F38B86-E305-42AD-B52C-E934CD06FA8D}" presName="Name13" presStyleLbl="parChTrans1D2" presStyleIdx="5" presStyleCnt="10"/>
      <dgm:spPr/>
      <dgm:t>
        <a:bodyPr/>
        <a:lstStyle/>
        <a:p>
          <a:endParaRPr lang="en-US"/>
        </a:p>
      </dgm:t>
    </dgm:pt>
    <dgm:pt modelId="{75605BE4-B71E-4154-B896-644045BC4CA2}" type="pres">
      <dgm:prSet presAssocID="{50A01836-E6EB-43C7-94B8-EF5CBE2FF369}" presName="childText" presStyleLbl="bgAcc1" presStyleIdx="5" presStyleCnt="10">
        <dgm:presLayoutVars>
          <dgm:bulletEnabled val="1"/>
        </dgm:presLayoutVars>
      </dgm:prSet>
      <dgm:spPr/>
      <dgm:t>
        <a:bodyPr/>
        <a:lstStyle/>
        <a:p>
          <a:endParaRPr lang="en-US"/>
        </a:p>
      </dgm:t>
    </dgm:pt>
    <dgm:pt modelId="{6116E226-CBCC-4B49-B443-9F3E7C3C9EE9}" type="pres">
      <dgm:prSet presAssocID="{B8ABA3B6-3BF9-4F39-B9E1-BD81E8932933}" presName="Name13" presStyleLbl="parChTrans1D2" presStyleIdx="6" presStyleCnt="10"/>
      <dgm:spPr/>
      <dgm:t>
        <a:bodyPr/>
        <a:lstStyle/>
        <a:p>
          <a:endParaRPr lang="en-US"/>
        </a:p>
      </dgm:t>
    </dgm:pt>
    <dgm:pt modelId="{1A3D6FFA-B41F-4522-B4F7-15C7CD0EFB33}" type="pres">
      <dgm:prSet presAssocID="{37CE5151-1C20-4112-B86D-1D2858023930}" presName="childText" presStyleLbl="bgAcc1" presStyleIdx="6" presStyleCnt="10">
        <dgm:presLayoutVars>
          <dgm:bulletEnabled val="1"/>
        </dgm:presLayoutVars>
      </dgm:prSet>
      <dgm:spPr/>
      <dgm:t>
        <a:bodyPr/>
        <a:lstStyle/>
        <a:p>
          <a:endParaRPr lang="en-US"/>
        </a:p>
      </dgm:t>
    </dgm:pt>
    <dgm:pt modelId="{07A45C6A-63B5-42B3-B9CC-7FFD2E5B3118}" type="pres">
      <dgm:prSet presAssocID="{4848842D-9652-4A13-9B42-09C5AA973E04}" presName="Name13" presStyleLbl="parChTrans1D2" presStyleIdx="7" presStyleCnt="10"/>
      <dgm:spPr/>
      <dgm:t>
        <a:bodyPr/>
        <a:lstStyle/>
        <a:p>
          <a:endParaRPr lang="en-US"/>
        </a:p>
      </dgm:t>
    </dgm:pt>
    <dgm:pt modelId="{B31C790E-6FA0-4831-A813-15038F8009BC}" type="pres">
      <dgm:prSet presAssocID="{2CEA38D9-25A0-43A0-9444-CB3F6D8A73F1}" presName="childText" presStyleLbl="bgAcc1" presStyleIdx="7" presStyleCnt="10">
        <dgm:presLayoutVars>
          <dgm:bulletEnabled val="1"/>
        </dgm:presLayoutVars>
      </dgm:prSet>
      <dgm:spPr/>
      <dgm:t>
        <a:bodyPr/>
        <a:lstStyle/>
        <a:p>
          <a:endParaRPr lang="en-US"/>
        </a:p>
      </dgm:t>
    </dgm:pt>
    <dgm:pt modelId="{B07F57B5-1511-4685-9497-F439935878AC}" type="pres">
      <dgm:prSet presAssocID="{BF329172-2A23-4A5B-B3C6-26A0353762A3}" presName="root" presStyleCnt="0"/>
      <dgm:spPr/>
      <dgm:t>
        <a:bodyPr/>
        <a:lstStyle/>
        <a:p>
          <a:endParaRPr lang="en-US"/>
        </a:p>
      </dgm:t>
    </dgm:pt>
    <dgm:pt modelId="{8C68E8CB-3CF7-429F-BC57-A6E55CDA2F2B}" type="pres">
      <dgm:prSet presAssocID="{BF329172-2A23-4A5B-B3C6-26A0353762A3}" presName="rootComposite" presStyleCnt="0"/>
      <dgm:spPr/>
      <dgm:t>
        <a:bodyPr/>
        <a:lstStyle/>
        <a:p>
          <a:endParaRPr lang="en-US"/>
        </a:p>
      </dgm:t>
    </dgm:pt>
    <dgm:pt modelId="{351F2F36-D6AD-4230-A606-DBD8DAB5180E}" type="pres">
      <dgm:prSet presAssocID="{BF329172-2A23-4A5B-B3C6-26A0353762A3}" presName="rootText" presStyleLbl="node1" presStyleIdx="3" presStyleCnt="4"/>
      <dgm:spPr/>
      <dgm:t>
        <a:bodyPr/>
        <a:lstStyle/>
        <a:p>
          <a:endParaRPr lang="en-US"/>
        </a:p>
      </dgm:t>
    </dgm:pt>
    <dgm:pt modelId="{8B1D4946-E09C-4C02-8CC0-045BA55F6D25}" type="pres">
      <dgm:prSet presAssocID="{BF329172-2A23-4A5B-B3C6-26A0353762A3}" presName="rootConnector" presStyleLbl="node1" presStyleIdx="3" presStyleCnt="4"/>
      <dgm:spPr/>
      <dgm:t>
        <a:bodyPr/>
        <a:lstStyle/>
        <a:p>
          <a:endParaRPr lang="en-US"/>
        </a:p>
      </dgm:t>
    </dgm:pt>
    <dgm:pt modelId="{0CD66FD2-CE47-4094-AA09-8A7F6EC2031E}" type="pres">
      <dgm:prSet presAssocID="{BF329172-2A23-4A5B-B3C6-26A0353762A3}" presName="childShape" presStyleCnt="0"/>
      <dgm:spPr/>
      <dgm:t>
        <a:bodyPr/>
        <a:lstStyle/>
        <a:p>
          <a:endParaRPr lang="en-US"/>
        </a:p>
      </dgm:t>
    </dgm:pt>
    <dgm:pt modelId="{B52175B0-4C4E-450D-98F5-43EFE59DE68B}" type="pres">
      <dgm:prSet presAssocID="{2D7661E4-C0E5-4376-A29F-1380E94A700F}" presName="Name13" presStyleLbl="parChTrans1D2" presStyleIdx="8" presStyleCnt="10"/>
      <dgm:spPr/>
      <dgm:t>
        <a:bodyPr/>
        <a:lstStyle/>
        <a:p>
          <a:endParaRPr lang="en-US"/>
        </a:p>
      </dgm:t>
    </dgm:pt>
    <dgm:pt modelId="{E995D1FB-5D97-4318-A9D4-345FA08F939A}" type="pres">
      <dgm:prSet presAssocID="{8ECACD06-693F-4E9A-A917-5F3F7059F55F}" presName="childText" presStyleLbl="bgAcc1" presStyleIdx="8" presStyleCnt="10">
        <dgm:presLayoutVars>
          <dgm:bulletEnabled val="1"/>
        </dgm:presLayoutVars>
      </dgm:prSet>
      <dgm:spPr/>
      <dgm:t>
        <a:bodyPr/>
        <a:lstStyle/>
        <a:p>
          <a:endParaRPr lang="en-US"/>
        </a:p>
      </dgm:t>
    </dgm:pt>
    <dgm:pt modelId="{F58270A1-1C4D-4810-9FC0-3584BCC723C3}" type="pres">
      <dgm:prSet presAssocID="{716D7425-BE14-4F94-BB74-AC242B24D240}" presName="Name13" presStyleLbl="parChTrans1D2" presStyleIdx="9" presStyleCnt="10"/>
      <dgm:spPr/>
      <dgm:t>
        <a:bodyPr/>
        <a:lstStyle/>
        <a:p>
          <a:endParaRPr lang="en-US"/>
        </a:p>
      </dgm:t>
    </dgm:pt>
    <dgm:pt modelId="{63028D3A-AA0F-4E6F-B6FB-C8E95150E373}" type="pres">
      <dgm:prSet presAssocID="{C8DCBFA7-585E-4FBF-AEB6-637D731B0C8B}" presName="childText" presStyleLbl="bgAcc1" presStyleIdx="9" presStyleCnt="10">
        <dgm:presLayoutVars>
          <dgm:bulletEnabled val="1"/>
        </dgm:presLayoutVars>
      </dgm:prSet>
      <dgm:spPr/>
      <dgm:t>
        <a:bodyPr/>
        <a:lstStyle/>
        <a:p>
          <a:endParaRPr lang="en-US"/>
        </a:p>
      </dgm:t>
    </dgm:pt>
  </dgm:ptLst>
  <dgm:cxnLst>
    <dgm:cxn modelId="{57BFE678-D1D3-42CD-9F7D-4A7B360C8145}" type="presOf" srcId="{EDCFA464-EBB2-4EE5-A12C-A86D217F2C85}" destId="{B83E7F32-32E4-4C81-ADF2-DCD4186ECDC4}" srcOrd="0" destOrd="0" presId="urn:microsoft.com/office/officeart/2005/8/layout/hierarchy3"/>
    <dgm:cxn modelId="{09362D2B-3901-4D07-83EF-B675CACB8483}" type="presOf" srcId="{BCCF6D9C-8594-466D-ADEE-4B01F8F98028}" destId="{D7FC5D8F-BC81-43B0-B959-22257CC46001}" srcOrd="0" destOrd="0" presId="urn:microsoft.com/office/officeart/2005/8/layout/hierarchy3"/>
    <dgm:cxn modelId="{0C38433D-63FE-4990-AC81-A0F68BB3700E}" srcId="{970E0A52-F769-4DAD-BB0A-2654D6717A87}" destId="{56A76203-9565-4324-AC58-E40454A1A19C}" srcOrd="0" destOrd="0" parTransId="{78329A67-4880-4B75-BC97-E5302A6E5FCC}" sibTransId="{EF4EE4DC-11A4-4E2D-B68B-F92333EE2BB5}"/>
    <dgm:cxn modelId="{C994B596-DFCD-481A-95B9-615F23EBDFFA}" type="presOf" srcId="{23E0F508-3D5F-41E2-80DC-9EE59A1E40EB}" destId="{5C5DC175-802B-4922-8A31-1E145BF9B4A9}" srcOrd="0" destOrd="0" presId="urn:microsoft.com/office/officeart/2005/8/layout/hierarchy3"/>
    <dgm:cxn modelId="{B11B6AA4-6D35-425C-8086-8C8F86E6146C}" type="presOf" srcId="{EC376011-B4D7-45D3-B969-66CA1A9DAEB3}" destId="{933456EE-7AC4-4D6D-9AC2-60D0DC3BB234}" srcOrd="0" destOrd="0" presId="urn:microsoft.com/office/officeart/2005/8/layout/hierarchy3"/>
    <dgm:cxn modelId="{22A80B0B-F5E3-4588-A9CF-84BBAD248105}" type="presOf" srcId="{B8ABA3B6-3BF9-4F39-B9E1-BD81E8932933}" destId="{6116E226-CBCC-4B49-B443-9F3E7C3C9EE9}" srcOrd="0" destOrd="0" presId="urn:microsoft.com/office/officeart/2005/8/layout/hierarchy3"/>
    <dgm:cxn modelId="{DDFB758A-BDFD-4915-A0F7-66A98CAAF730}" type="presOf" srcId="{9C8533F8-6569-4E92-A26A-F148AB4C8260}" destId="{6A93E816-EBC3-409B-BC82-F80D1E01D0FE}" srcOrd="0" destOrd="0" presId="urn:microsoft.com/office/officeart/2005/8/layout/hierarchy3"/>
    <dgm:cxn modelId="{7A4CDA2E-F555-42D6-8E1C-194C51AF8131}" type="presOf" srcId="{C8DCBFA7-585E-4FBF-AEB6-637D731B0C8B}" destId="{63028D3A-AA0F-4E6F-B6FB-C8E95150E373}" srcOrd="0" destOrd="0" presId="urn:microsoft.com/office/officeart/2005/8/layout/hierarchy3"/>
    <dgm:cxn modelId="{29F2D0D6-AD63-4850-B1CF-5885E6BED08D}" type="presOf" srcId="{BF329172-2A23-4A5B-B3C6-26A0353762A3}" destId="{8B1D4946-E09C-4C02-8CC0-045BA55F6D25}" srcOrd="1" destOrd="0" presId="urn:microsoft.com/office/officeart/2005/8/layout/hierarchy3"/>
    <dgm:cxn modelId="{FAC0DF33-8289-45D2-BFA1-274D417234D2}" type="presOf" srcId="{88B54244-EC5B-402F-B249-6C26E6022C26}" destId="{7D6FE562-832E-471F-953D-9F127062E637}" srcOrd="1" destOrd="0" presId="urn:microsoft.com/office/officeart/2005/8/layout/hierarchy3"/>
    <dgm:cxn modelId="{68ABF072-C69C-460D-AC00-18DCA77981DB}" srcId="{BF329172-2A23-4A5B-B3C6-26A0353762A3}" destId="{8ECACD06-693F-4E9A-A917-5F3F7059F55F}" srcOrd="0" destOrd="0" parTransId="{2D7661E4-C0E5-4376-A29F-1380E94A700F}" sibTransId="{02D98DCA-BBF0-4023-9D3B-8EF6965EAE21}"/>
    <dgm:cxn modelId="{438321D9-6615-4FA1-B95C-A68187074327}" type="presOf" srcId="{CAD96507-6877-4C81-B65B-2D9AA14F2ECB}" destId="{E4E184A4-C951-49F4-BF54-E3A1680676B6}" srcOrd="0" destOrd="0" presId="urn:microsoft.com/office/officeart/2005/8/layout/hierarchy3"/>
    <dgm:cxn modelId="{3266DD23-D9B9-41ED-8571-5F5018031DA5}" srcId="{BF329172-2A23-4A5B-B3C6-26A0353762A3}" destId="{C8DCBFA7-585E-4FBF-AEB6-637D731B0C8B}" srcOrd="1" destOrd="0" parTransId="{716D7425-BE14-4F94-BB74-AC242B24D240}" sibTransId="{B608DB0A-2B42-444E-A5AE-30987EB0B3A7}"/>
    <dgm:cxn modelId="{0D86F0A4-8E0A-4823-87D7-B2C67295577A}" type="presOf" srcId="{C17B51F0-CEF3-4085-B706-39CF6AE9FF08}" destId="{F6478861-9692-4F58-85B9-453C424F8066}" srcOrd="0" destOrd="0" presId="urn:microsoft.com/office/officeart/2005/8/layout/hierarchy3"/>
    <dgm:cxn modelId="{688A6FC4-2307-4116-B364-864955509C65}" type="presOf" srcId="{4848842D-9652-4A13-9B42-09C5AA973E04}" destId="{07A45C6A-63B5-42B3-B9CC-7FFD2E5B3118}" srcOrd="0" destOrd="0" presId="urn:microsoft.com/office/officeart/2005/8/layout/hierarchy3"/>
    <dgm:cxn modelId="{A19848CC-AB25-46FD-966E-F696634A6765}" type="presOf" srcId="{37CE5151-1C20-4112-B86D-1D2858023930}" destId="{1A3D6FFA-B41F-4522-B4F7-15C7CD0EFB33}" srcOrd="0" destOrd="0" presId="urn:microsoft.com/office/officeart/2005/8/layout/hierarchy3"/>
    <dgm:cxn modelId="{7212A05A-1109-42AB-A6F3-39DEFCFF56E2}" srcId="{23E0F508-3D5F-41E2-80DC-9EE59A1E40EB}" destId="{50A01836-E6EB-43C7-94B8-EF5CBE2FF369}" srcOrd="0" destOrd="0" parTransId="{72F38B86-E305-42AD-B52C-E934CD06FA8D}" sibTransId="{82E86D84-124B-4938-9EB6-28AF7D339D5C}"/>
    <dgm:cxn modelId="{F6A299FC-553F-4099-BCC8-91631CD424D6}" type="presOf" srcId="{970E0A52-F769-4DAD-BB0A-2654D6717A87}" destId="{B48E436F-6296-4757-8D9B-EB4A50EA4707}" srcOrd="0" destOrd="0" presId="urn:microsoft.com/office/officeart/2005/8/layout/hierarchy3"/>
    <dgm:cxn modelId="{63FED2B8-F203-45DD-AE4C-9FE416238DD7}" srcId="{C17B51F0-CEF3-4085-B706-39CF6AE9FF08}" destId="{23E0F508-3D5F-41E2-80DC-9EE59A1E40EB}" srcOrd="2" destOrd="0" parTransId="{D3832246-B99B-4FDB-B648-2AC42721D54D}" sibTransId="{712CCB34-13E3-468B-8DE5-DB2F4847798A}"/>
    <dgm:cxn modelId="{2F537E14-62F1-4DDC-ABDB-69AB1E5A3D75}" type="presOf" srcId="{2CEA38D9-25A0-43A0-9444-CB3F6D8A73F1}" destId="{B31C790E-6FA0-4831-A813-15038F8009BC}" srcOrd="0" destOrd="0" presId="urn:microsoft.com/office/officeart/2005/8/layout/hierarchy3"/>
    <dgm:cxn modelId="{94B3EAAD-2491-4453-AB2E-98DB4552AE8A}" type="presOf" srcId="{72F38B86-E305-42AD-B52C-E934CD06FA8D}" destId="{73AA25E5-05BE-4B26-9D0D-F3354ED73497}" srcOrd="0" destOrd="0" presId="urn:microsoft.com/office/officeart/2005/8/layout/hierarchy3"/>
    <dgm:cxn modelId="{64D579EF-C9DB-40DD-AC11-77BE1A59614F}" type="presOf" srcId="{88B54244-EC5B-402F-B249-6C26E6022C26}" destId="{96A67018-76D3-480F-9B7B-150A8ED39B2E}" srcOrd="0" destOrd="0" presId="urn:microsoft.com/office/officeart/2005/8/layout/hierarchy3"/>
    <dgm:cxn modelId="{9E3D85AE-58D0-4C50-B8F7-79A1149BCCA6}" type="presOf" srcId="{50A01836-E6EB-43C7-94B8-EF5CBE2FF369}" destId="{75605BE4-B71E-4154-B896-644045BC4CA2}" srcOrd="0" destOrd="0" presId="urn:microsoft.com/office/officeart/2005/8/layout/hierarchy3"/>
    <dgm:cxn modelId="{87E020A3-7416-4B6F-AE6B-A8F4232C3832}" srcId="{C17B51F0-CEF3-4085-B706-39CF6AE9FF08}" destId="{970E0A52-F769-4DAD-BB0A-2654D6717A87}" srcOrd="0" destOrd="0" parTransId="{5A9D2856-914E-49FE-A022-49B5C296F1A1}" sibTransId="{80C8E3DA-6CD9-4BFC-AE58-A4E43B90A5A2}"/>
    <dgm:cxn modelId="{78FFFA72-D388-4CAF-81BB-95D97C872516}" type="presOf" srcId="{BF329172-2A23-4A5B-B3C6-26A0353762A3}" destId="{351F2F36-D6AD-4230-A606-DBD8DAB5180E}" srcOrd="0" destOrd="0" presId="urn:microsoft.com/office/officeart/2005/8/layout/hierarchy3"/>
    <dgm:cxn modelId="{D2340C10-1AD0-45A4-8675-7B1BB6E39043}" srcId="{23E0F508-3D5F-41E2-80DC-9EE59A1E40EB}" destId="{37CE5151-1C20-4112-B86D-1D2858023930}" srcOrd="1" destOrd="0" parTransId="{B8ABA3B6-3BF9-4F39-B9E1-BD81E8932933}" sibTransId="{1E807A0B-7319-4E3F-ABC3-25CBCBFAE0F5}"/>
    <dgm:cxn modelId="{4173DA93-C0E2-42A5-8A63-38B9E4C2BCFF}" srcId="{23E0F508-3D5F-41E2-80DC-9EE59A1E40EB}" destId="{2CEA38D9-25A0-43A0-9444-CB3F6D8A73F1}" srcOrd="2" destOrd="0" parTransId="{4848842D-9652-4A13-9B42-09C5AA973E04}" sibTransId="{A0677807-2AD1-4293-ACF5-BC457EA1AC03}"/>
    <dgm:cxn modelId="{946455BE-93A4-4095-A171-1D9DD416C389}" type="presOf" srcId="{23E0F508-3D5F-41E2-80DC-9EE59A1E40EB}" destId="{C40AC9D1-ADBF-44F0-8A39-8BE5141BC993}" srcOrd="1" destOrd="0" presId="urn:microsoft.com/office/officeart/2005/8/layout/hierarchy3"/>
    <dgm:cxn modelId="{EA2B0828-D90B-46C8-BFCE-F1F4187D272E}" type="presOf" srcId="{8ECACD06-693F-4E9A-A917-5F3F7059F55F}" destId="{E995D1FB-5D97-4318-A9D4-345FA08F939A}" srcOrd="0" destOrd="0" presId="urn:microsoft.com/office/officeart/2005/8/layout/hierarchy3"/>
    <dgm:cxn modelId="{42123E9D-FA51-4A63-94A6-3CCD317E0D8A}" type="presOf" srcId="{970E0A52-F769-4DAD-BB0A-2654D6717A87}" destId="{38E9E568-1D09-4AD1-8C80-C46CD4D732DD}" srcOrd="1" destOrd="0" presId="urn:microsoft.com/office/officeart/2005/8/layout/hierarchy3"/>
    <dgm:cxn modelId="{CA9E46FD-BB96-4C22-86A8-665D0488D3B4}" type="presOf" srcId="{78329A67-4880-4B75-BC97-E5302A6E5FCC}" destId="{C801CC0E-0F03-4738-9315-5D4DA8F1CB38}" srcOrd="0" destOrd="0" presId="urn:microsoft.com/office/officeart/2005/8/layout/hierarchy3"/>
    <dgm:cxn modelId="{06ED3373-F770-437A-AE5E-130873FF8C8C}" type="presOf" srcId="{716D7425-BE14-4F94-BB74-AC242B24D240}" destId="{F58270A1-1C4D-4810-9FC0-3584BCC723C3}" srcOrd="0" destOrd="0" presId="urn:microsoft.com/office/officeart/2005/8/layout/hierarchy3"/>
    <dgm:cxn modelId="{1DFE8AF0-3DE1-4548-899D-62BE030B54CC}" srcId="{88B54244-EC5B-402F-B249-6C26E6022C26}" destId="{EDCFA464-EBB2-4EE5-A12C-A86D217F2C85}" srcOrd="1" destOrd="0" parTransId="{CAD96507-6877-4C81-B65B-2D9AA14F2ECB}" sibTransId="{1FD872B8-3DFA-4908-B650-2E759196EFBB}"/>
    <dgm:cxn modelId="{68D0B98E-8C29-4C29-9948-82BB57E91B7A}" type="presOf" srcId="{F36A230A-26E3-4CF6-9D5D-06BEE2D43107}" destId="{3AA3E6A7-40A6-4CB3-BFBD-E39D7E3026CE}" srcOrd="0" destOrd="0" presId="urn:microsoft.com/office/officeart/2005/8/layout/hierarchy3"/>
    <dgm:cxn modelId="{13A7C09D-64F3-4AE7-BF75-E34982D65249}" srcId="{C17B51F0-CEF3-4085-B706-39CF6AE9FF08}" destId="{88B54244-EC5B-402F-B249-6C26E6022C26}" srcOrd="1" destOrd="0" parTransId="{33F99099-98A5-47CA-8D67-A09B0B23B9AF}" sibTransId="{DA5C27B5-3A00-4FBA-8BA2-C754A50D6641}"/>
    <dgm:cxn modelId="{C9BF6695-3448-46F8-8913-472A9C5FC130}" srcId="{88B54244-EC5B-402F-B249-6C26E6022C26}" destId="{EC376011-B4D7-45D3-B969-66CA1A9DAEB3}" srcOrd="2" destOrd="0" parTransId="{6870F2A4-8148-4ECE-A2C1-A522FA88D785}" sibTransId="{74F186B1-17A6-40F9-938E-1BAAB6AAA8E9}"/>
    <dgm:cxn modelId="{78FF5307-E47A-44FB-A61E-4D023816CD33}" srcId="{88B54244-EC5B-402F-B249-6C26E6022C26}" destId="{1F502335-C30A-4A99-B0C6-9EE4FA6947FC}" srcOrd="0" destOrd="0" parTransId="{9C8533F8-6569-4E92-A26A-F148AB4C8260}" sibTransId="{D4E1D25A-27BD-4B39-A981-8739675C1680}"/>
    <dgm:cxn modelId="{32DD67A3-BC23-44CE-9D09-0DF59601BE0A}" type="presOf" srcId="{6870F2A4-8148-4ECE-A2C1-A522FA88D785}" destId="{37B24D81-8F11-4B5E-95DD-0A64AA0E7224}" srcOrd="0" destOrd="0" presId="urn:microsoft.com/office/officeart/2005/8/layout/hierarchy3"/>
    <dgm:cxn modelId="{1A38C40B-917D-4DAE-A352-3F2706F88C97}" type="presOf" srcId="{56A76203-9565-4324-AC58-E40454A1A19C}" destId="{282C61E0-3C7B-42E2-B365-7E28CFC24155}" srcOrd="0" destOrd="0" presId="urn:microsoft.com/office/officeart/2005/8/layout/hierarchy3"/>
    <dgm:cxn modelId="{65A58E9F-255E-445A-BEFF-897C36BA5E49}" type="presOf" srcId="{2D7661E4-C0E5-4376-A29F-1380E94A700F}" destId="{B52175B0-4C4E-450D-98F5-43EFE59DE68B}" srcOrd="0" destOrd="0" presId="urn:microsoft.com/office/officeart/2005/8/layout/hierarchy3"/>
    <dgm:cxn modelId="{E30E516C-E9EC-4204-856B-778CB6CE58B6}" srcId="{970E0A52-F769-4DAD-BB0A-2654D6717A87}" destId="{F36A230A-26E3-4CF6-9D5D-06BEE2D43107}" srcOrd="1" destOrd="0" parTransId="{BCCF6D9C-8594-466D-ADEE-4B01F8F98028}" sibTransId="{E5E5A828-FA35-4034-B182-36F66822CE86}"/>
    <dgm:cxn modelId="{A839FA05-A551-4F6B-8501-A330B6834D38}" srcId="{C17B51F0-CEF3-4085-B706-39CF6AE9FF08}" destId="{BF329172-2A23-4A5B-B3C6-26A0353762A3}" srcOrd="3" destOrd="0" parTransId="{ECFB57E4-1E0F-40F5-B774-1078F2FF45D1}" sibTransId="{908C926D-A844-44B4-972C-819B043AEED2}"/>
    <dgm:cxn modelId="{E162588B-8CCF-4D37-82E4-A352449E3D49}" type="presOf" srcId="{1F502335-C30A-4A99-B0C6-9EE4FA6947FC}" destId="{CDCA0D25-32CE-4C75-B320-5176E6C211CD}" srcOrd="0" destOrd="0" presId="urn:microsoft.com/office/officeart/2005/8/layout/hierarchy3"/>
    <dgm:cxn modelId="{54F07D40-CCD6-4EEC-B415-7ED8DAC85451}" type="presParOf" srcId="{F6478861-9692-4F58-85B9-453C424F8066}" destId="{D2527416-C1F6-45AF-9A3E-C8ABD20006A2}" srcOrd="0" destOrd="0" presId="urn:microsoft.com/office/officeart/2005/8/layout/hierarchy3"/>
    <dgm:cxn modelId="{5BC725F1-FB94-42E3-8BAF-CBCFB05D31C7}" type="presParOf" srcId="{D2527416-C1F6-45AF-9A3E-C8ABD20006A2}" destId="{AB5F3DA7-543F-4620-81F2-A6FB07436CF5}" srcOrd="0" destOrd="0" presId="urn:microsoft.com/office/officeart/2005/8/layout/hierarchy3"/>
    <dgm:cxn modelId="{44790C29-7E08-4B2D-9335-821BE4392B74}" type="presParOf" srcId="{AB5F3DA7-543F-4620-81F2-A6FB07436CF5}" destId="{B48E436F-6296-4757-8D9B-EB4A50EA4707}" srcOrd="0" destOrd="0" presId="urn:microsoft.com/office/officeart/2005/8/layout/hierarchy3"/>
    <dgm:cxn modelId="{1F3AE80E-50D6-4EEC-AFF6-AC529B5CB11A}" type="presParOf" srcId="{AB5F3DA7-543F-4620-81F2-A6FB07436CF5}" destId="{38E9E568-1D09-4AD1-8C80-C46CD4D732DD}" srcOrd="1" destOrd="0" presId="urn:microsoft.com/office/officeart/2005/8/layout/hierarchy3"/>
    <dgm:cxn modelId="{453D1526-385F-4398-9227-8439515E05F1}" type="presParOf" srcId="{D2527416-C1F6-45AF-9A3E-C8ABD20006A2}" destId="{EE8A1DBB-2645-420E-ADE0-9FAEBA0B5BCC}" srcOrd="1" destOrd="0" presId="urn:microsoft.com/office/officeart/2005/8/layout/hierarchy3"/>
    <dgm:cxn modelId="{5C7EFE3C-16E2-4A6E-8BAF-719C6B2FF238}" type="presParOf" srcId="{EE8A1DBB-2645-420E-ADE0-9FAEBA0B5BCC}" destId="{C801CC0E-0F03-4738-9315-5D4DA8F1CB38}" srcOrd="0" destOrd="0" presId="urn:microsoft.com/office/officeart/2005/8/layout/hierarchy3"/>
    <dgm:cxn modelId="{E4F84AA8-8CD0-480C-AB80-1F80DF608F8A}" type="presParOf" srcId="{EE8A1DBB-2645-420E-ADE0-9FAEBA0B5BCC}" destId="{282C61E0-3C7B-42E2-B365-7E28CFC24155}" srcOrd="1" destOrd="0" presId="urn:microsoft.com/office/officeart/2005/8/layout/hierarchy3"/>
    <dgm:cxn modelId="{F43CAB2D-9485-438F-B04A-5468170D07B4}" type="presParOf" srcId="{EE8A1DBB-2645-420E-ADE0-9FAEBA0B5BCC}" destId="{D7FC5D8F-BC81-43B0-B959-22257CC46001}" srcOrd="2" destOrd="0" presId="urn:microsoft.com/office/officeart/2005/8/layout/hierarchy3"/>
    <dgm:cxn modelId="{B789F032-5ECE-4677-9572-5426D5E80AD8}" type="presParOf" srcId="{EE8A1DBB-2645-420E-ADE0-9FAEBA0B5BCC}" destId="{3AA3E6A7-40A6-4CB3-BFBD-E39D7E3026CE}" srcOrd="3" destOrd="0" presId="urn:microsoft.com/office/officeart/2005/8/layout/hierarchy3"/>
    <dgm:cxn modelId="{CD3E96BF-D234-4BD1-8BFC-65242C3E17B7}" type="presParOf" srcId="{F6478861-9692-4F58-85B9-453C424F8066}" destId="{8A839A8A-3BF0-404B-A115-3943AA13DACB}" srcOrd="1" destOrd="0" presId="urn:microsoft.com/office/officeart/2005/8/layout/hierarchy3"/>
    <dgm:cxn modelId="{9184193A-75C5-4CCB-A34F-33D8E9A5A51A}" type="presParOf" srcId="{8A839A8A-3BF0-404B-A115-3943AA13DACB}" destId="{FB9046DC-25A1-4CCA-A3F5-33FA15E5AD09}" srcOrd="0" destOrd="0" presId="urn:microsoft.com/office/officeart/2005/8/layout/hierarchy3"/>
    <dgm:cxn modelId="{A40E4E78-F207-4905-80F1-4AAA60FDFCEA}" type="presParOf" srcId="{FB9046DC-25A1-4CCA-A3F5-33FA15E5AD09}" destId="{96A67018-76D3-480F-9B7B-150A8ED39B2E}" srcOrd="0" destOrd="0" presId="urn:microsoft.com/office/officeart/2005/8/layout/hierarchy3"/>
    <dgm:cxn modelId="{36932150-F7B3-471A-ACB1-C40195D0A1CA}" type="presParOf" srcId="{FB9046DC-25A1-4CCA-A3F5-33FA15E5AD09}" destId="{7D6FE562-832E-471F-953D-9F127062E637}" srcOrd="1" destOrd="0" presId="urn:microsoft.com/office/officeart/2005/8/layout/hierarchy3"/>
    <dgm:cxn modelId="{F29C820A-550E-4EFF-8E02-27B26A3E9C01}" type="presParOf" srcId="{8A839A8A-3BF0-404B-A115-3943AA13DACB}" destId="{0A1B84E7-22C1-4D09-8FAA-42207C4D6F01}" srcOrd="1" destOrd="0" presId="urn:microsoft.com/office/officeart/2005/8/layout/hierarchy3"/>
    <dgm:cxn modelId="{02FE4517-D2B5-4000-8E39-0988747404A3}" type="presParOf" srcId="{0A1B84E7-22C1-4D09-8FAA-42207C4D6F01}" destId="{6A93E816-EBC3-409B-BC82-F80D1E01D0FE}" srcOrd="0" destOrd="0" presId="urn:microsoft.com/office/officeart/2005/8/layout/hierarchy3"/>
    <dgm:cxn modelId="{DC313581-7658-4D2F-A1E3-47C281BCB99B}" type="presParOf" srcId="{0A1B84E7-22C1-4D09-8FAA-42207C4D6F01}" destId="{CDCA0D25-32CE-4C75-B320-5176E6C211CD}" srcOrd="1" destOrd="0" presId="urn:microsoft.com/office/officeart/2005/8/layout/hierarchy3"/>
    <dgm:cxn modelId="{C709A88F-191C-417F-A181-AD9232E8538D}" type="presParOf" srcId="{0A1B84E7-22C1-4D09-8FAA-42207C4D6F01}" destId="{E4E184A4-C951-49F4-BF54-E3A1680676B6}" srcOrd="2" destOrd="0" presId="urn:microsoft.com/office/officeart/2005/8/layout/hierarchy3"/>
    <dgm:cxn modelId="{4C10D303-7077-4A98-8816-9752EB45AE9D}" type="presParOf" srcId="{0A1B84E7-22C1-4D09-8FAA-42207C4D6F01}" destId="{B83E7F32-32E4-4C81-ADF2-DCD4186ECDC4}" srcOrd="3" destOrd="0" presId="urn:microsoft.com/office/officeart/2005/8/layout/hierarchy3"/>
    <dgm:cxn modelId="{46F164DD-9FDA-46B9-A2B1-B795BD1C7514}" type="presParOf" srcId="{0A1B84E7-22C1-4D09-8FAA-42207C4D6F01}" destId="{37B24D81-8F11-4B5E-95DD-0A64AA0E7224}" srcOrd="4" destOrd="0" presId="urn:microsoft.com/office/officeart/2005/8/layout/hierarchy3"/>
    <dgm:cxn modelId="{19513265-7FC5-4917-AB70-774D8D7F0EC2}" type="presParOf" srcId="{0A1B84E7-22C1-4D09-8FAA-42207C4D6F01}" destId="{933456EE-7AC4-4D6D-9AC2-60D0DC3BB234}" srcOrd="5" destOrd="0" presId="urn:microsoft.com/office/officeart/2005/8/layout/hierarchy3"/>
    <dgm:cxn modelId="{BE8F86B3-6C76-4757-AA7B-384ADC03D695}" type="presParOf" srcId="{F6478861-9692-4F58-85B9-453C424F8066}" destId="{70592137-D656-4499-BE1F-2929A1ED23C4}" srcOrd="2" destOrd="0" presId="urn:microsoft.com/office/officeart/2005/8/layout/hierarchy3"/>
    <dgm:cxn modelId="{A8C5BC96-38A5-4B6C-9AD4-7DB51C6DCA8D}" type="presParOf" srcId="{70592137-D656-4499-BE1F-2929A1ED23C4}" destId="{A1DAF631-5353-43D6-8314-90FF896C8530}" srcOrd="0" destOrd="0" presId="urn:microsoft.com/office/officeart/2005/8/layout/hierarchy3"/>
    <dgm:cxn modelId="{D089E92D-DAAA-4165-B0D3-AAF655EC5C40}" type="presParOf" srcId="{A1DAF631-5353-43D6-8314-90FF896C8530}" destId="{5C5DC175-802B-4922-8A31-1E145BF9B4A9}" srcOrd="0" destOrd="0" presId="urn:microsoft.com/office/officeart/2005/8/layout/hierarchy3"/>
    <dgm:cxn modelId="{056F39D1-BB87-4EE1-A69C-C93D64AB9D37}" type="presParOf" srcId="{A1DAF631-5353-43D6-8314-90FF896C8530}" destId="{C40AC9D1-ADBF-44F0-8A39-8BE5141BC993}" srcOrd="1" destOrd="0" presId="urn:microsoft.com/office/officeart/2005/8/layout/hierarchy3"/>
    <dgm:cxn modelId="{C131D951-069A-4E7F-A491-610B357EB7A4}" type="presParOf" srcId="{70592137-D656-4499-BE1F-2929A1ED23C4}" destId="{9289429C-F466-4D1F-A672-59E850B0255E}" srcOrd="1" destOrd="0" presId="urn:microsoft.com/office/officeart/2005/8/layout/hierarchy3"/>
    <dgm:cxn modelId="{92B720E0-AAC1-44BD-B5B0-BEEC77843379}" type="presParOf" srcId="{9289429C-F466-4D1F-A672-59E850B0255E}" destId="{73AA25E5-05BE-4B26-9D0D-F3354ED73497}" srcOrd="0" destOrd="0" presId="urn:microsoft.com/office/officeart/2005/8/layout/hierarchy3"/>
    <dgm:cxn modelId="{6894B36F-67CC-4609-8E6F-1CE235C08404}" type="presParOf" srcId="{9289429C-F466-4D1F-A672-59E850B0255E}" destId="{75605BE4-B71E-4154-B896-644045BC4CA2}" srcOrd="1" destOrd="0" presId="urn:microsoft.com/office/officeart/2005/8/layout/hierarchy3"/>
    <dgm:cxn modelId="{F9943235-FAEA-42C8-B132-A80C975FCBD7}" type="presParOf" srcId="{9289429C-F466-4D1F-A672-59E850B0255E}" destId="{6116E226-CBCC-4B49-B443-9F3E7C3C9EE9}" srcOrd="2" destOrd="0" presId="urn:microsoft.com/office/officeart/2005/8/layout/hierarchy3"/>
    <dgm:cxn modelId="{575D0B15-10DF-4803-A9F4-A374BDBF47FB}" type="presParOf" srcId="{9289429C-F466-4D1F-A672-59E850B0255E}" destId="{1A3D6FFA-B41F-4522-B4F7-15C7CD0EFB33}" srcOrd="3" destOrd="0" presId="urn:microsoft.com/office/officeart/2005/8/layout/hierarchy3"/>
    <dgm:cxn modelId="{8A34E6AB-4A2A-4369-A2F0-B2A0B82AC413}" type="presParOf" srcId="{9289429C-F466-4D1F-A672-59E850B0255E}" destId="{07A45C6A-63B5-42B3-B9CC-7FFD2E5B3118}" srcOrd="4" destOrd="0" presId="urn:microsoft.com/office/officeart/2005/8/layout/hierarchy3"/>
    <dgm:cxn modelId="{7B7FADD0-BA0E-46DE-9850-6F28B2D5BC22}" type="presParOf" srcId="{9289429C-F466-4D1F-A672-59E850B0255E}" destId="{B31C790E-6FA0-4831-A813-15038F8009BC}" srcOrd="5" destOrd="0" presId="urn:microsoft.com/office/officeart/2005/8/layout/hierarchy3"/>
    <dgm:cxn modelId="{898E6A30-174F-4BE0-BA4C-3B01ADBE3FDE}" type="presParOf" srcId="{F6478861-9692-4F58-85B9-453C424F8066}" destId="{B07F57B5-1511-4685-9497-F439935878AC}" srcOrd="3" destOrd="0" presId="urn:microsoft.com/office/officeart/2005/8/layout/hierarchy3"/>
    <dgm:cxn modelId="{801E283F-D183-4F48-AD74-9F6EEE041903}" type="presParOf" srcId="{B07F57B5-1511-4685-9497-F439935878AC}" destId="{8C68E8CB-3CF7-429F-BC57-A6E55CDA2F2B}" srcOrd="0" destOrd="0" presId="urn:microsoft.com/office/officeart/2005/8/layout/hierarchy3"/>
    <dgm:cxn modelId="{E321B729-2DDB-4042-9A9A-DAB8159FA41F}" type="presParOf" srcId="{8C68E8CB-3CF7-429F-BC57-A6E55CDA2F2B}" destId="{351F2F36-D6AD-4230-A606-DBD8DAB5180E}" srcOrd="0" destOrd="0" presId="urn:microsoft.com/office/officeart/2005/8/layout/hierarchy3"/>
    <dgm:cxn modelId="{95E4F3B9-FEF9-45FD-96AB-3EA134591640}" type="presParOf" srcId="{8C68E8CB-3CF7-429F-BC57-A6E55CDA2F2B}" destId="{8B1D4946-E09C-4C02-8CC0-045BA55F6D25}" srcOrd="1" destOrd="0" presId="urn:microsoft.com/office/officeart/2005/8/layout/hierarchy3"/>
    <dgm:cxn modelId="{936CADF2-E116-4272-90E4-7975C105DC99}" type="presParOf" srcId="{B07F57B5-1511-4685-9497-F439935878AC}" destId="{0CD66FD2-CE47-4094-AA09-8A7F6EC2031E}" srcOrd="1" destOrd="0" presId="urn:microsoft.com/office/officeart/2005/8/layout/hierarchy3"/>
    <dgm:cxn modelId="{CCFC0ECF-F64F-4042-B0EA-04DCFD78AD0E}" type="presParOf" srcId="{0CD66FD2-CE47-4094-AA09-8A7F6EC2031E}" destId="{B52175B0-4C4E-450D-98F5-43EFE59DE68B}" srcOrd="0" destOrd="0" presId="urn:microsoft.com/office/officeart/2005/8/layout/hierarchy3"/>
    <dgm:cxn modelId="{2576898C-0B2A-4E4E-84D6-5B808CD7FE9F}" type="presParOf" srcId="{0CD66FD2-CE47-4094-AA09-8A7F6EC2031E}" destId="{E995D1FB-5D97-4318-A9D4-345FA08F939A}" srcOrd="1" destOrd="0" presId="urn:microsoft.com/office/officeart/2005/8/layout/hierarchy3"/>
    <dgm:cxn modelId="{CC131607-1703-40C0-92DB-85CFCE48D449}" type="presParOf" srcId="{0CD66FD2-CE47-4094-AA09-8A7F6EC2031E}" destId="{F58270A1-1C4D-4810-9FC0-3584BCC723C3}" srcOrd="2" destOrd="0" presId="urn:microsoft.com/office/officeart/2005/8/layout/hierarchy3"/>
    <dgm:cxn modelId="{89D75591-0F8D-4F5C-BC78-3FE6C5E75C8C}" type="presParOf" srcId="{0CD66FD2-CE47-4094-AA09-8A7F6EC2031E}" destId="{63028D3A-AA0F-4E6F-B6FB-C8E95150E3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E436F-6296-4757-8D9B-EB4A50EA4707}">
      <dsp:nvSpPr>
        <dsp:cNvPr id="0" name=""/>
        <dsp:cNvSpPr/>
      </dsp:nvSpPr>
      <dsp:spPr>
        <a:xfrm>
          <a:off x="1502" y="26151"/>
          <a:ext cx="1726567" cy="863283"/>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dirty="0" smtClean="0"/>
            <a:t>Infrastructure security</a:t>
          </a:r>
          <a:endParaRPr lang="en-US" sz="1900" b="1" kern="1200" dirty="0"/>
        </a:p>
      </dsp:txBody>
      <dsp:txXfrm>
        <a:off x="26787" y="51436"/>
        <a:ext cx="1675997" cy="812713"/>
      </dsp:txXfrm>
    </dsp:sp>
    <dsp:sp modelId="{C801CC0E-0F03-4738-9315-5D4DA8F1CB38}">
      <dsp:nvSpPr>
        <dsp:cNvPr id="0" name=""/>
        <dsp:cNvSpPr/>
      </dsp:nvSpPr>
      <dsp:spPr>
        <a:xfrm>
          <a:off x="174158"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2C61E0-3C7B-42E2-B365-7E28CFC24155}">
      <dsp:nvSpPr>
        <dsp:cNvPr id="0" name=""/>
        <dsp:cNvSpPr/>
      </dsp:nvSpPr>
      <dsp:spPr>
        <a:xfrm>
          <a:off x="346815"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Secure Computations in Distributed Programming Frameworks</a:t>
          </a:r>
          <a:endParaRPr lang="en-US" sz="1200" b="1" kern="1200"/>
        </a:p>
      </dsp:txBody>
      <dsp:txXfrm>
        <a:off x="372100" y="1130540"/>
        <a:ext cx="1330683" cy="812713"/>
      </dsp:txXfrm>
    </dsp:sp>
    <dsp:sp modelId="{D7FC5D8F-BC81-43B0-B959-22257CC46001}">
      <dsp:nvSpPr>
        <dsp:cNvPr id="0" name=""/>
        <dsp:cNvSpPr/>
      </dsp:nvSpPr>
      <dsp:spPr>
        <a:xfrm>
          <a:off x="174158"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A3E6A7-40A6-4CB3-BFBD-E39D7E3026CE}">
      <dsp:nvSpPr>
        <dsp:cNvPr id="0" name=""/>
        <dsp:cNvSpPr/>
      </dsp:nvSpPr>
      <dsp:spPr>
        <a:xfrm>
          <a:off x="346815"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922875"/>
              <a:satOff val="-5848"/>
              <a:lumOff val="10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Security Best Practices for Non-Relational Data Stores</a:t>
          </a:r>
          <a:endParaRPr lang="en-US" sz="1200" b="1" kern="1200"/>
        </a:p>
      </dsp:txBody>
      <dsp:txXfrm>
        <a:off x="372100" y="2209645"/>
        <a:ext cx="1330683" cy="812713"/>
      </dsp:txXfrm>
    </dsp:sp>
    <dsp:sp modelId="{96A67018-76D3-480F-9B7B-150A8ED39B2E}">
      <dsp:nvSpPr>
        <dsp:cNvPr id="0" name=""/>
        <dsp:cNvSpPr/>
      </dsp:nvSpPr>
      <dsp:spPr>
        <a:xfrm>
          <a:off x="2159711" y="26151"/>
          <a:ext cx="1726567" cy="863283"/>
        </a:xfrm>
        <a:prstGeom prst="roundRect">
          <a:avLst>
            <a:gd name="adj" fmla="val 10000"/>
          </a:avLst>
        </a:prstGeom>
        <a:gradFill rotWithShape="0">
          <a:gsLst>
            <a:gs pos="0">
              <a:schemeClr val="accent2">
                <a:hueOff val="-2768626"/>
                <a:satOff val="-17545"/>
                <a:lumOff val="3137"/>
                <a:alphaOff val="0"/>
                <a:tint val="75000"/>
                <a:shade val="85000"/>
                <a:satMod val="230000"/>
              </a:schemeClr>
            </a:gs>
            <a:gs pos="25000">
              <a:schemeClr val="accent2">
                <a:hueOff val="-2768626"/>
                <a:satOff val="-17545"/>
                <a:lumOff val="3137"/>
                <a:alphaOff val="0"/>
                <a:tint val="90000"/>
                <a:shade val="70000"/>
                <a:satMod val="220000"/>
              </a:schemeClr>
            </a:gs>
            <a:gs pos="50000">
              <a:schemeClr val="accent2">
                <a:hueOff val="-2768626"/>
                <a:satOff val="-17545"/>
                <a:lumOff val="3137"/>
                <a:alphaOff val="0"/>
                <a:tint val="90000"/>
                <a:shade val="58000"/>
                <a:satMod val="225000"/>
              </a:schemeClr>
            </a:gs>
            <a:gs pos="65000">
              <a:schemeClr val="accent2">
                <a:hueOff val="-2768626"/>
                <a:satOff val="-17545"/>
                <a:lumOff val="3137"/>
                <a:alphaOff val="0"/>
                <a:tint val="90000"/>
                <a:shade val="58000"/>
                <a:satMod val="225000"/>
              </a:schemeClr>
            </a:gs>
            <a:gs pos="80000">
              <a:schemeClr val="accent2">
                <a:hueOff val="-2768626"/>
                <a:satOff val="-17545"/>
                <a:lumOff val="3137"/>
                <a:alphaOff val="0"/>
                <a:tint val="90000"/>
                <a:shade val="69000"/>
                <a:satMod val="220000"/>
              </a:schemeClr>
            </a:gs>
            <a:gs pos="100000">
              <a:schemeClr val="accent2">
                <a:hueOff val="-2768626"/>
                <a:satOff val="-17545"/>
                <a:lumOff val="313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smtClean="0"/>
            <a:t>Data Privacy</a:t>
          </a:r>
          <a:endParaRPr lang="en-US" sz="1900" b="1" kern="1200"/>
        </a:p>
      </dsp:txBody>
      <dsp:txXfrm>
        <a:off x="2184996" y="51436"/>
        <a:ext cx="1675997" cy="812713"/>
      </dsp:txXfrm>
    </dsp:sp>
    <dsp:sp modelId="{6A93E816-EBC3-409B-BC82-F80D1E01D0FE}">
      <dsp:nvSpPr>
        <dsp:cNvPr id="0" name=""/>
        <dsp:cNvSpPr/>
      </dsp:nvSpPr>
      <dsp:spPr>
        <a:xfrm>
          <a:off x="2332368"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CA0D25-32CE-4C75-B320-5176E6C211CD}">
      <dsp:nvSpPr>
        <dsp:cNvPr id="0" name=""/>
        <dsp:cNvSpPr/>
      </dsp:nvSpPr>
      <dsp:spPr>
        <a:xfrm>
          <a:off x="2505025"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1845750"/>
              <a:satOff val="-11697"/>
              <a:lumOff val="20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Privacy Preserving Data Mining and Analytics</a:t>
          </a:r>
          <a:endParaRPr lang="en-US" sz="1200" b="1" kern="1200"/>
        </a:p>
      </dsp:txBody>
      <dsp:txXfrm>
        <a:off x="2530310" y="1130540"/>
        <a:ext cx="1330683" cy="812713"/>
      </dsp:txXfrm>
    </dsp:sp>
    <dsp:sp modelId="{E4E184A4-C951-49F4-BF54-E3A1680676B6}">
      <dsp:nvSpPr>
        <dsp:cNvPr id="0" name=""/>
        <dsp:cNvSpPr/>
      </dsp:nvSpPr>
      <dsp:spPr>
        <a:xfrm>
          <a:off x="2332368"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3E7F32-32E4-4C81-ADF2-DCD4186ECDC4}">
      <dsp:nvSpPr>
        <dsp:cNvPr id="0" name=""/>
        <dsp:cNvSpPr/>
      </dsp:nvSpPr>
      <dsp:spPr>
        <a:xfrm>
          <a:off x="2505025"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2768626"/>
              <a:satOff val="-17545"/>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Cryptographically Enforced Data Centric Security</a:t>
          </a:r>
          <a:endParaRPr lang="en-US" sz="1200" b="1" kern="1200"/>
        </a:p>
      </dsp:txBody>
      <dsp:txXfrm>
        <a:off x="2530310" y="2209645"/>
        <a:ext cx="1330683" cy="812713"/>
      </dsp:txXfrm>
    </dsp:sp>
    <dsp:sp modelId="{37B24D81-8F11-4B5E-95DD-0A64AA0E7224}">
      <dsp:nvSpPr>
        <dsp:cNvPr id="0" name=""/>
        <dsp:cNvSpPr/>
      </dsp:nvSpPr>
      <dsp:spPr>
        <a:xfrm>
          <a:off x="2332368" y="889434"/>
          <a:ext cx="172656" cy="2805672"/>
        </a:xfrm>
        <a:custGeom>
          <a:avLst/>
          <a:gdLst/>
          <a:ahLst/>
          <a:cxnLst/>
          <a:rect l="0" t="0" r="0" b="0"/>
          <a:pathLst>
            <a:path>
              <a:moveTo>
                <a:pt x="0" y="0"/>
              </a:moveTo>
              <a:lnTo>
                <a:pt x="0" y="2805672"/>
              </a:lnTo>
              <a:lnTo>
                <a:pt x="172656" y="280567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456EE-7AC4-4D6D-9AC2-60D0DC3BB234}">
      <dsp:nvSpPr>
        <dsp:cNvPr id="0" name=""/>
        <dsp:cNvSpPr/>
      </dsp:nvSpPr>
      <dsp:spPr>
        <a:xfrm>
          <a:off x="2505025" y="326346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3691501"/>
              <a:satOff val="-23393"/>
              <a:lumOff val="41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Granular Access Control</a:t>
          </a:r>
          <a:endParaRPr lang="en-US" sz="1200" b="1" kern="1200"/>
        </a:p>
      </dsp:txBody>
      <dsp:txXfrm>
        <a:off x="2530310" y="3288750"/>
        <a:ext cx="1330683" cy="812713"/>
      </dsp:txXfrm>
    </dsp:sp>
    <dsp:sp modelId="{5C5DC175-802B-4922-8A31-1E145BF9B4A9}">
      <dsp:nvSpPr>
        <dsp:cNvPr id="0" name=""/>
        <dsp:cNvSpPr/>
      </dsp:nvSpPr>
      <dsp:spPr>
        <a:xfrm>
          <a:off x="4317920" y="26151"/>
          <a:ext cx="1726567" cy="863283"/>
        </a:xfrm>
        <a:prstGeom prst="roundRect">
          <a:avLst>
            <a:gd name="adj" fmla="val 10000"/>
          </a:avLst>
        </a:prstGeom>
        <a:gradFill rotWithShape="0">
          <a:gsLst>
            <a:gs pos="0">
              <a:schemeClr val="accent2">
                <a:hueOff val="-5537251"/>
                <a:satOff val="-35090"/>
                <a:lumOff val="6275"/>
                <a:alphaOff val="0"/>
                <a:tint val="75000"/>
                <a:shade val="85000"/>
                <a:satMod val="230000"/>
              </a:schemeClr>
            </a:gs>
            <a:gs pos="25000">
              <a:schemeClr val="accent2">
                <a:hueOff val="-5537251"/>
                <a:satOff val="-35090"/>
                <a:lumOff val="6275"/>
                <a:alphaOff val="0"/>
                <a:tint val="90000"/>
                <a:shade val="70000"/>
                <a:satMod val="220000"/>
              </a:schemeClr>
            </a:gs>
            <a:gs pos="50000">
              <a:schemeClr val="accent2">
                <a:hueOff val="-5537251"/>
                <a:satOff val="-35090"/>
                <a:lumOff val="6275"/>
                <a:alphaOff val="0"/>
                <a:tint val="90000"/>
                <a:shade val="58000"/>
                <a:satMod val="225000"/>
              </a:schemeClr>
            </a:gs>
            <a:gs pos="65000">
              <a:schemeClr val="accent2">
                <a:hueOff val="-5537251"/>
                <a:satOff val="-35090"/>
                <a:lumOff val="6275"/>
                <a:alphaOff val="0"/>
                <a:tint val="90000"/>
                <a:shade val="58000"/>
                <a:satMod val="225000"/>
              </a:schemeClr>
            </a:gs>
            <a:gs pos="80000">
              <a:schemeClr val="accent2">
                <a:hueOff val="-5537251"/>
                <a:satOff val="-35090"/>
                <a:lumOff val="6275"/>
                <a:alphaOff val="0"/>
                <a:tint val="90000"/>
                <a:shade val="69000"/>
                <a:satMod val="220000"/>
              </a:schemeClr>
            </a:gs>
            <a:gs pos="100000">
              <a:schemeClr val="accent2">
                <a:hueOff val="-5537251"/>
                <a:satOff val="-35090"/>
                <a:lumOff val="627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smtClean="0"/>
            <a:t>Data Management</a:t>
          </a:r>
          <a:endParaRPr lang="en-US" sz="1900" b="1" kern="1200"/>
        </a:p>
      </dsp:txBody>
      <dsp:txXfrm>
        <a:off x="4343205" y="51436"/>
        <a:ext cx="1675997" cy="812713"/>
      </dsp:txXfrm>
    </dsp:sp>
    <dsp:sp modelId="{73AA25E5-05BE-4B26-9D0D-F3354ED73497}">
      <dsp:nvSpPr>
        <dsp:cNvPr id="0" name=""/>
        <dsp:cNvSpPr/>
      </dsp:nvSpPr>
      <dsp:spPr>
        <a:xfrm>
          <a:off x="4490577"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05BE4-B71E-4154-B896-644045BC4CA2}">
      <dsp:nvSpPr>
        <dsp:cNvPr id="0" name=""/>
        <dsp:cNvSpPr/>
      </dsp:nvSpPr>
      <dsp:spPr>
        <a:xfrm>
          <a:off x="4663234"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4614376"/>
              <a:satOff val="-29242"/>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Secure Data Storage and Transaction Logs</a:t>
          </a:r>
          <a:endParaRPr lang="en-US" sz="1200" b="1" kern="1200"/>
        </a:p>
      </dsp:txBody>
      <dsp:txXfrm>
        <a:off x="4688519" y="1130540"/>
        <a:ext cx="1330683" cy="812713"/>
      </dsp:txXfrm>
    </dsp:sp>
    <dsp:sp modelId="{6116E226-CBCC-4B49-B443-9F3E7C3C9EE9}">
      <dsp:nvSpPr>
        <dsp:cNvPr id="0" name=""/>
        <dsp:cNvSpPr/>
      </dsp:nvSpPr>
      <dsp:spPr>
        <a:xfrm>
          <a:off x="4490577"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3D6FFA-B41F-4522-B4F7-15C7CD0EFB33}">
      <dsp:nvSpPr>
        <dsp:cNvPr id="0" name=""/>
        <dsp:cNvSpPr/>
      </dsp:nvSpPr>
      <dsp:spPr>
        <a:xfrm>
          <a:off x="4663234"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5537251"/>
              <a:satOff val="-35090"/>
              <a:lumOff val="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Granular Audits</a:t>
          </a:r>
          <a:endParaRPr lang="en-US" sz="1200" b="1" kern="1200"/>
        </a:p>
      </dsp:txBody>
      <dsp:txXfrm>
        <a:off x="4688519" y="2209645"/>
        <a:ext cx="1330683" cy="812713"/>
      </dsp:txXfrm>
    </dsp:sp>
    <dsp:sp modelId="{07A45C6A-63B5-42B3-B9CC-7FFD2E5B3118}">
      <dsp:nvSpPr>
        <dsp:cNvPr id="0" name=""/>
        <dsp:cNvSpPr/>
      </dsp:nvSpPr>
      <dsp:spPr>
        <a:xfrm>
          <a:off x="4490577" y="889434"/>
          <a:ext cx="172656" cy="2805672"/>
        </a:xfrm>
        <a:custGeom>
          <a:avLst/>
          <a:gdLst/>
          <a:ahLst/>
          <a:cxnLst/>
          <a:rect l="0" t="0" r="0" b="0"/>
          <a:pathLst>
            <a:path>
              <a:moveTo>
                <a:pt x="0" y="0"/>
              </a:moveTo>
              <a:lnTo>
                <a:pt x="0" y="2805672"/>
              </a:lnTo>
              <a:lnTo>
                <a:pt x="172656" y="280567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1C790E-6FA0-4831-A813-15038F8009BC}">
      <dsp:nvSpPr>
        <dsp:cNvPr id="0" name=""/>
        <dsp:cNvSpPr/>
      </dsp:nvSpPr>
      <dsp:spPr>
        <a:xfrm>
          <a:off x="4663234" y="326346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6460126"/>
              <a:satOff val="-40938"/>
              <a:lumOff val="73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Data Provenance</a:t>
          </a:r>
          <a:endParaRPr lang="en-US" sz="1200" b="1" kern="1200"/>
        </a:p>
      </dsp:txBody>
      <dsp:txXfrm>
        <a:off x="4688519" y="3288750"/>
        <a:ext cx="1330683" cy="812713"/>
      </dsp:txXfrm>
    </dsp:sp>
    <dsp:sp modelId="{351F2F36-D6AD-4230-A606-DBD8DAB5180E}">
      <dsp:nvSpPr>
        <dsp:cNvPr id="0" name=""/>
        <dsp:cNvSpPr/>
      </dsp:nvSpPr>
      <dsp:spPr>
        <a:xfrm>
          <a:off x="6476130" y="26151"/>
          <a:ext cx="1726567" cy="863283"/>
        </a:xfrm>
        <a:prstGeom prst="roundRect">
          <a:avLst>
            <a:gd name="adj" fmla="val 10000"/>
          </a:avLst>
        </a:prstGeom>
        <a:gradFill rotWithShape="0">
          <a:gsLst>
            <a:gs pos="0">
              <a:schemeClr val="accent2">
                <a:hueOff val="-8305876"/>
                <a:satOff val="-52635"/>
                <a:lumOff val="9412"/>
                <a:alphaOff val="0"/>
                <a:tint val="75000"/>
                <a:shade val="85000"/>
                <a:satMod val="230000"/>
              </a:schemeClr>
            </a:gs>
            <a:gs pos="25000">
              <a:schemeClr val="accent2">
                <a:hueOff val="-8305876"/>
                <a:satOff val="-52635"/>
                <a:lumOff val="9412"/>
                <a:alphaOff val="0"/>
                <a:tint val="90000"/>
                <a:shade val="70000"/>
                <a:satMod val="220000"/>
              </a:schemeClr>
            </a:gs>
            <a:gs pos="50000">
              <a:schemeClr val="accent2">
                <a:hueOff val="-8305876"/>
                <a:satOff val="-52635"/>
                <a:lumOff val="9412"/>
                <a:alphaOff val="0"/>
                <a:tint val="90000"/>
                <a:shade val="58000"/>
                <a:satMod val="225000"/>
              </a:schemeClr>
            </a:gs>
            <a:gs pos="65000">
              <a:schemeClr val="accent2">
                <a:hueOff val="-8305876"/>
                <a:satOff val="-52635"/>
                <a:lumOff val="9412"/>
                <a:alphaOff val="0"/>
                <a:tint val="90000"/>
                <a:shade val="58000"/>
                <a:satMod val="225000"/>
              </a:schemeClr>
            </a:gs>
            <a:gs pos="80000">
              <a:schemeClr val="accent2">
                <a:hueOff val="-8305876"/>
                <a:satOff val="-52635"/>
                <a:lumOff val="9412"/>
                <a:alphaOff val="0"/>
                <a:tint val="90000"/>
                <a:shade val="69000"/>
                <a:satMod val="220000"/>
              </a:schemeClr>
            </a:gs>
            <a:gs pos="100000">
              <a:schemeClr val="accent2">
                <a:hueOff val="-8305876"/>
                <a:satOff val="-52635"/>
                <a:lumOff val="941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smtClean="0"/>
            <a:t>Integrity and Reactive Security</a:t>
          </a:r>
          <a:endParaRPr lang="en-US" sz="1900" b="1" kern="1200"/>
        </a:p>
      </dsp:txBody>
      <dsp:txXfrm>
        <a:off x="6501415" y="51436"/>
        <a:ext cx="1675997" cy="812713"/>
      </dsp:txXfrm>
    </dsp:sp>
    <dsp:sp modelId="{B52175B0-4C4E-450D-98F5-43EFE59DE68B}">
      <dsp:nvSpPr>
        <dsp:cNvPr id="0" name=""/>
        <dsp:cNvSpPr/>
      </dsp:nvSpPr>
      <dsp:spPr>
        <a:xfrm>
          <a:off x="6648787"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95D1FB-5D97-4318-A9D4-345FA08F939A}">
      <dsp:nvSpPr>
        <dsp:cNvPr id="0" name=""/>
        <dsp:cNvSpPr/>
      </dsp:nvSpPr>
      <dsp:spPr>
        <a:xfrm>
          <a:off x="6821443"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7383002"/>
              <a:satOff val="-46787"/>
              <a:lumOff val="83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End-point validation and filtering</a:t>
          </a:r>
          <a:endParaRPr lang="en-US" sz="1200" b="1" kern="1200"/>
        </a:p>
      </dsp:txBody>
      <dsp:txXfrm>
        <a:off x="6846728" y="1130540"/>
        <a:ext cx="1330683" cy="812713"/>
      </dsp:txXfrm>
    </dsp:sp>
    <dsp:sp modelId="{F58270A1-1C4D-4810-9FC0-3584BCC723C3}">
      <dsp:nvSpPr>
        <dsp:cNvPr id="0" name=""/>
        <dsp:cNvSpPr/>
      </dsp:nvSpPr>
      <dsp:spPr>
        <a:xfrm>
          <a:off x="6648787"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028D3A-AA0F-4E6F-B6FB-C8E95150E373}">
      <dsp:nvSpPr>
        <dsp:cNvPr id="0" name=""/>
        <dsp:cNvSpPr/>
      </dsp:nvSpPr>
      <dsp:spPr>
        <a:xfrm>
          <a:off x="6821443"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8305876"/>
              <a:satOff val="-52635"/>
              <a:lumOff val="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Real time Security Monitoring</a:t>
          </a:r>
          <a:endParaRPr lang="en-US" sz="1200" b="1" kern="1200"/>
        </a:p>
      </dsp:txBody>
      <dsp:txXfrm>
        <a:off x="6846728" y="2209645"/>
        <a:ext cx="1330683" cy="812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10/29/2013</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10/29/2013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13</a:t>
            </a:fld>
            <a:endParaRPr lang="en-US"/>
          </a:p>
        </p:txBody>
      </p:sp>
    </p:spTree>
    <p:extLst>
      <p:ext uri="{BB962C8B-B14F-4D97-AF65-F5344CB8AC3E}">
        <p14:creationId xmlns:p14="http://schemas.microsoft.com/office/powerpoint/2010/main" val="160640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15</a:t>
            </a:fld>
            <a:endParaRPr lang="en-US"/>
          </a:p>
        </p:txBody>
      </p:sp>
    </p:spTree>
    <p:extLst>
      <p:ext uri="{BB962C8B-B14F-4D97-AF65-F5344CB8AC3E}">
        <p14:creationId xmlns:p14="http://schemas.microsoft.com/office/powerpoint/2010/main" val="20195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25</a:t>
            </a:fld>
            <a:endParaRPr lang="en-US"/>
          </a:p>
        </p:txBody>
      </p:sp>
    </p:spTree>
    <p:extLst>
      <p:ext uri="{BB962C8B-B14F-4D97-AF65-F5344CB8AC3E}">
        <p14:creationId xmlns:p14="http://schemas.microsoft.com/office/powerpoint/2010/main" val="90897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32</a:t>
            </a:fld>
            <a:endParaRPr lang="en-US"/>
          </a:p>
        </p:txBody>
      </p:sp>
    </p:spTree>
    <p:extLst>
      <p:ext uri="{BB962C8B-B14F-4D97-AF65-F5344CB8AC3E}">
        <p14:creationId xmlns:p14="http://schemas.microsoft.com/office/powerpoint/2010/main" val="2085415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95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4850" y="6327321"/>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0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13458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217840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244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878755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30146751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Notre Dame CCL Meeting October 11 2013</a:t>
            </a:r>
            <a:endParaRPr lang="en-US" dirty="0"/>
          </a:p>
        </p:txBody>
      </p:sp>
      <p:pic>
        <p:nvPicPr>
          <p:cNvPr id="1028" name="Picture 4" descr="http://bigdatawg.nist.gov/NISTBigDataBanner2.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439150" y="6343818"/>
            <a:ext cx="362857" cy="158583"/>
          </a:xfrm>
          <a:prstGeom prst="rect">
            <a:avLst/>
          </a:prstGeom>
        </p:spPr>
        <p:txBody>
          <a:bodyPr vert="horz" lIns="0" tIns="0" rIns="0" bIns="0" rtlCol="0" anchor="t" anchorCtr="0"/>
          <a:lstStyle>
            <a:lvl1pPr algn="l">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287323" y="6302404"/>
            <a:ext cx="676788" cy="246221"/>
          </a:xfrm>
          <a:prstGeom prst="rect">
            <a:avLst/>
          </a:prstGeom>
          <a:noFill/>
        </p:spPr>
        <p:txBody>
          <a:bodyPr wrap="none" rtlCol="0">
            <a:spAutoFit/>
          </a:bodyPr>
          <a:lstStyle/>
          <a:p>
            <a:r>
              <a:rPr lang="en-US" sz="1000" dirty="0" smtClean="0"/>
              <a:t>9/29/13</a:t>
            </a:r>
            <a:endParaRPr lang="en-US" sz="1000" dirty="0"/>
          </a:p>
        </p:txBody>
      </p:sp>
    </p:spTree>
    <p:extLst>
      <p:ext uri="{BB962C8B-B14F-4D97-AF65-F5344CB8AC3E}">
        <p14:creationId xmlns:p14="http://schemas.microsoft.com/office/powerpoint/2010/main" val="26339760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8" r:id="rId4"/>
    <p:sldLayoutId id="2147483669" r:id="rId5"/>
    <p:sldLayoutId id="2147483670" r:id="rId6"/>
    <p:sldLayoutId id="2147483671"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933" y="3128674"/>
            <a:ext cx="6111860" cy="5669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26609" y="4477860"/>
            <a:ext cx="4283060" cy="533400"/>
          </a:xfrm>
          <a:prstGeom prst="rect">
            <a:avLst/>
          </a:prstGeom>
        </p:spPr>
        <p:txBody>
          <a:bodyPr vert="horz" lIns="0" tIns="0" rIns="0" bIns="0" rtlCol="0">
            <a:noAutofit/>
          </a:bodyPr>
          <a:lstStyle/>
          <a:p>
            <a:pPr lvl="0"/>
            <a:endParaRPr lang="en-US" dirty="0" smtClean="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1283171"/>
            <a:ext cx="9144001" cy="12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Notre Dame CCL Meeting October 11 2013</a:t>
            </a:r>
            <a:endParaRPr lang="en-US" dirty="0"/>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28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igdatawg.nist.gov/"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x-informatics.appspot.com/previe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PowerPoint_Presentation1.pptx"/></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744490"/>
            <a:ext cx="7406641" cy="566924"/>
          </a:xfrm>
        </p:spPr>
        <p:txBody>
          <a:bodyPr/>
          <a:lstStyle/>
          <a:p>
            <a:r>
              <a:rPr lang="en-US" dirty="0" smtClean="0"/>
              <a:t>NIST Big Data Public Working Group NBD-PWG</a:t>
            </a:r>
            <a:endParaRPr lang="en-US" dirty="0"/>
          </a:p>
        </p:txBody>
      </p:sp>
      <p:sp>
        <p:nvSpPr>
          <p:cNvPr id="7" name="Text Placeholder 6"/>
          <p:cNvSpPr>
            <a:spLocks noGrp="1"/>
          </p:cNvSpPr>
          <p:nvPr>
            <p:ph type="body" sz="quarter" idx="10"/>
          </p:nvPr>
        </p:nvSpPr>
        <p:spPr>
          <a:xfrm>
            <a:off x="1515979" y="2726769"/>
            <a:ext cx="6068728" cy="533400"/>
          </a:xfrm>
        </p:spPr>
        <p:txBody>
          <a:bodyPr/>
          <a:lstStyle/>
          <a:p>
            <a:r>
              <a:rPr lang="en-US" sz="2000" dirty="0" smtClean="0"/>
              <a:t>Geoffrey Fox</a:t>
            </a:r>
          </a:p>
          <a:p>
            <a:r>
              <a:rPr lang="en-US" sz="2000" dirty="0" smtClean="0"/>
              <a:t>Based on September 30, 2013 Presentations  </a:t>
            </a:r>
            <a:br>
              <a:rPr lang="en-US" sz="2000" dirty="0" smtClean="0"/>
            </a:br>
            <a:r>
              <a:rPr lang="en-US" sz="2000" dirty="0" smtClean="0"/>
              <a:t>at one day workshop at NIST</a:t>
            </a:r>
            <a:endParaRPr lang="en-US" sz="2000" dirty="0"/>
          </a:p>
          <a:p>
            <a:endParaRPr lang="en-US" sz="2000" dirty="0" smtClean="0"/>
          </a:p>
          <a:p>
            <a:r>
              <a:rPr lang="en-US" sz="2000" b="1" dirty="0" smtClean="0"/>
              <a:t>Leaders of activity</a:t>
            </a:r>
            <a:endParaRPr lang="en-US" sz="2000" b="1" dirty="0"/>
          </a:p>
          <a:p>
            <a:r>
              <a:rPr lang="en-US" sz="2000" dirty="0" smtClean="0"/>
              <a:t>Wo Chang, NIST  </a:t>
            </a:r>
          </a:p>
          <a:p>
            <a:r>
              <a:rPr lang="en-US" sz="2000" dirty="0" smtClean="0"/>
              <a:t>Robert Marcus, ET-Strategies</a:t>
            </a:r>
            <a:endParaRPr lang="en-US" sz="2000" dirty="0"/>
          </a:p>
          <a:p>
            <a:r>
              <a:rPr lang="en-US" sz="2000" dirty="0" smtClean="0"/>
              <a:t>Chaitanya Baru, UC San Diego</a:t>
            </a:r>
          </a:p>
          <a:p>
            <a:endParaRPr lang="en-US" sz="2000" dirty="0"/>
          </a:p>
          <a:p>
            <a:r>
              <a:rPr lang="en-US" sz="2000" dirty="0" smtClean="0"/>
              <a:t>Note web site </a:t>
            </a:r>
            <a:r>
              <a:rPr lang="en-US" sz="2000" dirty="0">
                <a:hlinkClick r:id="rId2"/>
              </a:rPr>
              <a:t>http://bigdatawg.nist.gov</a:t>
            </a:r>
            <a:r>
              <a:rPr lang="en-US" sz="2000" dirty="0" smtClean="0">
                <a:hlinkClick r:id="rId2"/>
              </a:rPr>
              <a:t>/</a:t>
            </a:r>
            <a:r>
              <a:rPr lang="en-US" sz="2000" dirty="0" smtClean="0"/>
              <a:t> is shut down</a:t>
            </a:r>
          </a:p>
          <a:p>
            <a:endParaRPr lang="en-US" sz="2000" dirty="0"/>
          </a:p>
          <a:p>
            <a:endParaRPr lang="en-US" sz="2000" dirty="0" smtClean="0"/>
          </a:p>
          <a:p>
            <a:endParaRPr lang="en-US" sz="2000" dirty="0"/>
          </a:p>
          <a:p>
            <a:endParaRPr lang="en-US" sz="2000" dirty="0" smtClean="0"/>
          </a:p>
        </p:txBody>
      </p:sp>
    </p:spTree>
    <p:extLst>
      <p:ext uri="{BB962C8B-B14F-4D97-AF65-F5344CB8AC3E}">
        <p14:creationId xmlns:p14="http://schemas.microsoft.com/office/powerpoint/2010/main" val="406189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Use Case III: </a:t>
            </a:r>
            <a:r>
              <a:rPr lang="en-US" dirty="0" smtClean="0"/>
              <a:t>Large-scale </a:t>
            </a:r>
            <a:r>
              <a:rPr lang="en-US" dirty="0"/>
              <a:t>Deep Learning</a:t>
            </a:r>
          </a:p>
        </p:txBody>
      </p:sp>
      <p:sp>
        <p:nvSpPr>
          <p:cNvPr id="3" name="Content Placeholder 2"/>
          <p:cNvSpPr>
            <a:spLocks noGrp="1"/>
          </p:cNvSpPr>
          <p:nvPr>
            <p:ph idx="1"/>
          </p:nvPr>
        </p:nvSpPr>
        <p:spPr>
          <a:xfrm>
            <a:off x="95250" y="1436913"/>
            <a:ext cx="9048750" cy="4771381"/>
          </a:xfrm>
        </p:spPr>
        <p:txBody>
          <a:bodyPr/>
          <a:lstStyle/>
          <a:p>
            <a:r>
              <a:rPr lang="en-US" sz="1700" b="1" dirty="0">
                <a:solidFill>
                  <a:srgbClr val="FF0000"/>
                </a:solidFill>
              </a:rPr>
              <a:t>Application: </a:t>
            </a:r>
            <a:r>
              <a:rPr lang="en-US" sz="1700" dirty="0" smtClean="0"/>
              <a:t>Large </a:t>
            </a:r>
            <a:r>
              <a:rPr lang="en-US" sz="17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applications investigated.</a:t>
            </a:r>
            <a:endParaRPr lang="en-US" sz="1700" b="1" dirty="0" smtClean="0">
              <a:solidFill>
                <a:srgbClr val="FF0000"/>
              </a:solidFill>
            </a:endParaRPr>
          </a:p>
          <a:p>
            <a:r>
              <a:rPr lang="en-US" sz="1700" b="1" dirty="0" smtClean="0">
                <a:solidFill>
                  <a:srgbClr val="FF0000"/>
                </a:solidFill>
              </a:rPr>
              <a:t>Futures: </a:t>
            </a:r>
            <a:r>
              <a:rPr lang="en-US" sz="1700" dirty="0"/>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10</a:t>
            </a:fld>
            <a:endParaRPr lang="en-US" dirty="0"/>
          </a:p>
        </p:txBody>
      </p:sp>
    </p:spTree>
    <p:extLst>
      <p:ext uri="{BB962C8B-B14F-4D97-AF65-F5344CB8AC3E}">
        <p14:creationId xmlns:p14="http://schemas.microsoft.com/office/powerpoint/2010/main" val="179596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76219"/>
            <a:ext cx="9048749" cy="810846"/>
          </a:xfrm>
        </p:spPr>
        <p:txBody>
          <a:bodyPr>
            <a:normAutofit fontScale="90000"/>
          </a:bodyPr>
          <a:lstStyle/>
          <a:p>
            <a:r>
              <a:rPr lang="en-US" dirty="0"/>
              <a:t>Example Use Case IV: </a:t>
            </a:r>
            <a:r>
              <a:rPr lang="en-US" dirty="0" smtClean="0"/>
              <a:t/>
            </a:r>
            <a:br>
              <a:rPr lang="en-US" dirty="0" smtClean="0"/>
            </a:br>
            <a:r>
              <a:rPr lang="en-US" dirty="0" smtClean="0"/>
              <a:t>EISCAT </a:t>
            </a:r>
            <a:r>
              <a:rPr lang="en-US" dirty="0"/>
              <a:t>3D incoherent scatter radar system</a:t>
            </a:r>
          </a:p>
        </p:txBody>
      </p:sp>
      <p:sp>
        <p:nvSpPr>
          <p:cNvPr id="3" name="Content Placeholder 2"/>
          <p:cNvSpPr>
            <a:spLocks noGrp="1"/>
          </p:cNvSpPr>
          <p:nvPr>
            <p:ph idx="1"/>
          </p:nvPr>
        </p:nvSpPr>
        <p:spPr>
          <a:xfrm>
            <a:off x="95250" y="1436913"/>
            <a:ext cx="9048750" cy="4771381"/>
          </a:xfrm>
        </p:spPr>
        <p:txBody>
          <a:bodyPr/>
          <a:lstStyle/>
          <a:p>
            <a:r>
              <a:rPr lang="en-US" sz="1600" b="1" dirty="0">
                <a:solidFill>
                  <a:srgbClr val="FF0000"/>
                </a:solidFill>
              </a:rPr>
              <a:t>Application: </a:t>
            </a:r>
            <a:r>
              <a:rPr lang="en-US" sz="1600" dirty="0"/>
              <a:t>EISCAT, the European Incoherent Scatter Scientific Association, conducts research on the lower, middle and upper atmosphere and ionosphere using the incoherent scatter radar technique. This technique is the most powerful ground-based tool for these research applications. EISCAT studies instabilities in the ionosphere, as well as investigating the structure and dynamics of the middle atmosphere. It is also a diagnostic instrument in </a:t>
            </a:r>
            <a:r>
              <a:rPr lang="en-US" sz="1600" dirty="0" err="1"/>
              <a:t>ionospheric</a:t>
            </a:r>
            <a:r>
              <a:rPr lang="en-US" sz="1600" dirty="0"/>
              <a:t> modification experiments with addition of a separate Heating facility. Currently EISCAT operates 3 of the 10 major incoherent radar scattering instruments worldwide with its facilities in in the Scandinavian sector, north of the Arctic Circle. </a:t>
            </a:r>
            <a:endParaRPr lang="en-US" sz="1600" dirty="0" smtClean="0"/>
          </a:p>
          <a:p>
            <a:r>
              <a:rPr lang="en-US" sz="1600" b="1" dirty="0" smtClean="0">
                <a:solidFill>
                  <a:srgbClr val="FF0000"/>
                </a:solidFill>
              </a:rPr>
              <a:t>Current </a:t>
            </a:r>
            <a:r>
              <a:rPr lang="en-US" sz="1600" b="1" dirty="0">
                <a:solidFill>
                  <a:srgbClr val="FF0000"/>
                </a:solidFill>
              </a:rPr>
              <a:t>Approach: </a:t>
            </a:r>
            <a:r>
              <a:rPr lang="en-US" sz="1600" dirty="0"/>
              <a:t>The current running old EISCAT radar generates terabytes per year rates and does not present special challenges.</a:t>
            </a:r>
            <a:endParaRPr lang="en-US" sz="1600" b="1" dirty="0" smtClean="0">
              <a:solidFill>
                <a:srgbClr val="FF0000"/>
              </a:solidFill>
            </a:endParaRPr>
          </a:p>
          <a:p>
            <a:r>
              <a:rPr lang="en-US" sz="1600" b="1" dirty="0" smtClean="0">
                <a:solidFill>
                  <a:srgbClr val="FF0000"/>
                </a:solidFill>
              </a:rPr>
              <a:t>Futures: </a:t>
            </a:r>
            <a:r>
              <a:rPr lang="en-US" sz="1600" dirty="0"/>
              <a:t>The design of the next generation radar, EISCAT_3D, will consist of a core site with a transmitting and receiving radar arrays and four sites with receiving antenna arrays at some 100 km from the core. The fully operational 5-site system will generate several thousand times data of current EISCAT system with 40 PB/year in 2022 and is expected to operate for 30 years. EISCAT 3D data e-Infrastructure plans to use the high performance computers for central site data processing and high throughput computers for mirror sites data processing. Downloading the full data is not time critical, but operations require real-time information about certain pre-defined events to be sent from the sites to the operation center and a real-time link from the operation center to the sites to set the mode of radar operation on with immediate action. </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11</a:t>
            </a:fld>
            <a:endParaRPr lang="en-US" dirty="0"/>
          </a:p>
        </p:txBody>
      </p:sp>
    </p:spTree>
    <p:extLst>
      <p:ext uri="{BB962C8B-B14F-4D97-AF65-F5344CB8AC3E}">
        <p14:creationId xmlns:p14="http://schemas.microsoft.com/office/powerpoint/2010/main" val="1644624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76219"/>
            <a:ext cx="9048749" cy="810846"/>
          </a:xfrm>
        </p:spPr>
        <p:txBody>
          <a:bodyPr>
            <a:noAutofit/>
          </a:bodyPr>
          <a:lstStyle/>
          <a:p>
            <a:r>
              <a:rPr lang="en-US" sz="2400" dirty="0"/>
              <a:t>Example Use Case </a:t>
            </a:r>
            <a:r>
              <a:rPr lang="en-US" sz="2400" dirty="0" smtClean="0"/>
              <a:t>V</a:t>
            </a:r>
            <a:r>
              <a:rPr lang="en-US" sz="2400" dirty="0"/>
              <a:t>: </a:t>
            </a:r>
            <a:r>
              <a:rPr lang="en-US" sz="2400" dirty="0" smtClean="0"/>
              <a:t>Consumption </a:t>
            </a:r>
            <a:r>
              <a:rPr lang="en-US" sz="2400" dirty="0"/>
              <a:t>forecasting in Smart Grids</a:t>
            </a:r>
          </a:p>
        </p:txBody>
      </p:sp>
      <p:sp>
        <p:nvSpPr>
          <p:cNvPr id="3" name="Content Placeholder 2"/>
          <p:cNvSpPr>
            <a:spLocks noGrp="1"/>
          </p:cNvSpPr>
          <p:nvPr>
            <p:ph idx="1"/>
          </p:nvPr>
        </p:nvSpPr>
        <p:spPr>
          <a:xfrm>
            <a:off x="95250" y="1436913"/>
            <a:ext cx="9048750" cy="4771381"/>
          </a:xfrm>
        </p:spPr>
        <p:txBody>
          <a:bodyPr/>
          <a:lstStyle/>
          <a:p>
            <a:r>
              <a:rPr lang="en-US" sz="1900" b="1" dirty="0">
                <a:solidFill>
                  <a:srgbClr val="FF0000"/>
                </a:solidFill>
              </a:rPr>
              <a:t>Application: </a:t>
            </a:r>
            <a:r>
              <a:rPr lang="en-US" sz="1900" dirty="0"/>
              <a:t>Predict energy consumption for customers, transformers, sub-stations and the electrical grid service area using smart meters providing measurements every 15-mins at the granularity of individual consumers within the service area of smart power utilities. Combine Head-end of smart meters (distributed), Utility databases (Customer Information, Network topology; centralized), US Census data (distributed), NOAA weather data (distributed), Micro-grid building information system (centralized), Micro-grid sensor network (distributed). This generalizes to real-time data-driven analytics  for time series from cyber physical systems</a:t>
            </a:r>
            <a:endParaRPr lang="en-US" sz="1900" dirty="0" smtClean="0"/>
          </a:p>
          <a:p>
            <a:r>
              <a:rPr lang="en-US" sz="1900" b="1" dirty="0" smtClean="0">
                <a:solidFill>
                  <a:srgbClr val="FF0000"/>
                </a:solidFill>
              </a:rPr>
              <a:t>Current </a:t>
            </a:r>
            <a:r>
              <a:rPr lang="en-US" sz="1900" b="1" dirty="0">
                <a:solidFill>
                  <a:srgbClr val="FF0000"/>
                </a:solidFill>
              </a:rPr>
              <a:t>Approach: </a:t>
            </a:r>
            <a:r>
              <a:rPr lang="en-US" sz="1900" dirty="0"/>
              <a:t>GIS based visualization. Data is around 4 TB a year for a city with 1.4M sensors in Los Angeles. Uses R/Matlab, </a:t>
            </a:r>
            <a:r>
              <a:rPr lang="en-US" sz="1900" dirty="0" err="1"/>
              <a:t>Weka</a:t>
            </a:r>
            <a:r>
              <a:rPr lang="en-US" sz="1900" dirty="0"/>
              <a:t>, Hadoop software. Significant privacy issues requiring anonymization by aggregation. Combine real time and historic data with machine learning for predicting consumption</a:t>
            </a:r>
            <a:r>
              <a:rPr lang="en-US" sz="1900" dirty="0" smtClean="0"/>
              <a:t>.</a:t>
            </a:r>
          </a:p>
          <a:p>
            <a:r>
              <a:rPr lang="en-US" sz="1900" b="1" dirty="0" smtClean="0">
                <a:solidFill>
                  <a:srgbClr val="FF0000"/>
                </a:solidFill>
              </a:rPr>
              <a:t>Futures: </a:t>
            </a:r>
            <a:r>
              <a:rPr lang="en-US" sz="1900" dirty="0"/>
              <a:t>Wide spread deployment of Smart Grids with new analytics integrating diverse data and supporting curtailment requests. Mobile applications for client interactions.</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12</a:t>
            </a:fld>
            <a:endParaRPr lang="en-US" dirty="0"/>
          </a:p>
        </p:txBody>
      </p:sp>
    </p:spTree>
    <p:extLst>
      <p:ext uri="{BB962C8B-B14F-4D97-AF65-F5344CB8AC3E}">
        <p14:creationId xmlns:p14="http://schemas.microsoft.com/office/powerpoint/2010/main" val="181903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13</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19126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Taxonomies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14</a:t>
            </a:fld>
            <a:endParaRPr lang="en-US" dirty="0"/>
          </a:p>
        </p:txBody>
      </p:sp>
      <p:sp>
        <p:nvSpPr>
          <p:cNvPr id="5" name="Content Placeholder 4"/>
          <p:cNvSpPr>
            <a:spLocks noGrp="1"/>
          </p:cNvSpPr>
          <p:nvPr>
            <p:ph idx="1"/>
          </p:nvPr>
        </p:nvSpPr>
        <p:spPr>
          <a:xfrm>
            <a:off x="446314" y="1636295"/>
            <a:ext cx="8229600" cy="4114800"/>
          </a:xfrm>
        </p:spPr>
        <p:txBody>
          <a:bodyPr/>
          <a:lstStyle/>
          <a:p>
            <a:r>
              <a:rPr lang="en-US" sz="2000" i="1" dirty="0"/>
              <a:t>The focus is to gain a better understanding of the principles of Big Data.  It is important to develop a consensus-based common language and vocabulary terms used in Big Data across stakeholders from industry, academia, and government.  In addition, it is also critical to identify essential actors with roles and responsibility, and subdivide them into components and sub-components on how they interact/ relate with each other according to their similarities and differences. </a:t>
            </a:r>
          </a:p>
          <a:p>
            <a:pPr marL="0" lvl="0" indent="0">
              <a:buNone/>
            </a:pPr>
            <a:r>
              <a:rPr lang="en-US" sz="2000" b="1" dirty="0" smtClean="0"/>
              <a:t>Tasks</a:t>
            </a:r>
          </a:p>
          <a:p>
            <a:pPr lvl="0"/>
            <a:r>
              <a:rPr lang="en-US" sz="2000" dirty="0" smtClean="0"/>
              <a:t>For </a:t>
            </a:r>
            <a:r>
              <a:rPr lang="en-US" sz="2000" dirty="0">
                <a:solidFill>
                  <a:srgbClr val="782F40"/>
                </a:solidFill>
              </a:rPr>
              <a:t>Definitions: </a:t>
            </a:r>
            <a:r>
              <a:rPr lang="en-US" sz="2000" dirty="0"/>
              <a:t>Compile terms used from all stakeholders regarding the meaning of Big Data from various standard bodies, domain applications, and diversified operational environments. </a:t>
            </a:r>
          </a:p>
          <a:p>
            <a:pPr lvl="0"/>
            <a:r>
              <a:rPr lang="en-US" sz="2000" dirty="0"/>
              <a:t>For </a:t>
            </a:r>
            <a:r>
              <a:rPr lang="en-US" sz="2000" dirty="0">
                <a:solidFill>
                  <a:srgbClr val="782F40"/>
                </a:solidFill>
              </a:rPr>
              <a:t>Taxonomies: </a:t>
            </a:r>
            <a:r>
              <a:rPr lang="en-US" sz="2000" dirty="0"/>
              <a:t>Identify key actors with their roles and responsibilities from all stakeholders, categorize them into components and subcomponents based on their similarities and differences</a:t>
            </a:r>
          </a:p>
          <a:p>
            <a:pPr marL="0" indent="0">
              <a:buNone/>
            </a:pPr>
            <a:endParaRPr lang="en-US" dirty="0"/>
          </a:p>
        </p:txBody>
      </p:sp>
    </p:spTree>
    <p:extLst>
      <p:ext uri="{BB962C8B-B14F-4D97-AF65-F5344CB8AC3E}">
        <p14:creationId xmlns:p14="http://schemas.microsoft.com/office/powerpoint/2010/main" val="360068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Science Definition </a:t>
            </a:r>
            <a:r>
              <a:rPr lang="en-US" sz="2400" dirty="0" smtClean="0"/>
              <a:t>(Big Data less consensus)</a:t>
            </a:r>
            <a:endParaRPr lang="en-US" sz="2400" dirty="0"/>
          </a:p>
        </p:txBody>
      </p:sp>
      <p:sp>
        <p:nvSpPr>
          <p:cNvPr id="3" name="Content Placeholder 2"/>
          <p:cNvSpPr>
            <a:spLocks noGrp="1"/>
          </p:cNvSpPr>
          <p:nvPr>
            <p:ph idx="1"/>
          </p:nvPr>
        </p:nvSpPr>
        <p:spPr>
          <a:xfrm>
            <a:off x="95250" y="1491916"/>
            <a:ext cx="4659630" cy="4114800"/>
          </a:xfrm>
        </p:spPr>
        <p:txBody>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solidFill>
                  <a:srgbClr val="782F40"/>
                </a:solidFill>
              </a:rPr>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15</a:t>
            </a:fld>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628" y="2644119"/>
            <a:ext cx="4235624" cy="3522096"/>
          </a:xfrm>
          <a:prstGeom prst="rect">
            <a:avLst/>
          </a:prstGeom>
        </p:spPr>
      </p:pic>
      <p:sp>
        <p:nvSpPr>
          <p:cNvPr id="6" name="TextBox 5"/>
          <p:cNvSpPr txBox="1"/>
          <p:nvPr/>
        </p:nvSpPr>
        <p:spPr>
          <a:xfrm>
            <a:off x="4665798" y="1443790"/>
            <a:ext cx="4478202" cy="1200329"/>
          </a:xfrm>
          <a:prstGeom prst="rect">
            <a:avLst/>
          </a:prstGeom>
          <a:noFill/>
        </p:spPr>
        <p:txBody>
          <a:bodyPr wrap="square" rtlCol="0">
            <a:spAutoFit/>
          </a:bodyPr>
          <a:lstStyle/>
          <a:p>
            <a:r>
              <a:rPr lang="en-US" b="1" dirty="0">
                <a:solidFill>
                  <a:srgbClr val="782F40"/>
                </a:solidFill>
              </a:rPr>
              <a:t>Big Data </a:t>
            </a:r>
            <a:r>
              <a:rPr lang="en-US" dirty="0"/>
              <a:t>refers to digital data volume, velocity and/or variety whose</a:t>
            </a:r>
            <a:br>
              <a:rPr lang="en-US" dirty="0"/>
            </a:br>
            <a:r>
              <a:rPr lang="en-US" dirty="0"/>
              <a:t>management requires scalability across coupled horizontal resources</a:t>
            </a:r>
          </a:p>
        </p:txBody>
      </p:sp>
    </p:spTree>
    <p:extLst>
      <p:ext uri="{BB962C8B-B14F-4D97-AF65-F5344CB8AC3E}">
        <p14:creationId xmlns:p14="http://schemas.microsoft.com/office/powerpoint/2010/main" val="184976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203" y="476219"/>
            <a:ext cx="6150543" cy="810846"/>
          </a:xfrm>
        </p:spPr>
        <p:txBody>
          <a:bodyPr/>
          <a:lstStyle/>
          <a:p>
            <a:r>
              <a:rPr lang="en-US" dirty="0" smtClean="0"/>
              <a:t>Data Science (MOOC) Degree at IU</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16</a:t>
            </a:fld>
            <a:endParaRPr lang="en-US" dirty="0"/>
          </a:p>
        </p:txBody>
      </p:sp>
      <p:sp>
        <p:nvSpPr>
          <p:cNvPr id="5" name="AutoShape 2" descr="Inline image 2"/>
          <p:cNvSpPr>
            <a:spLocks noGrp="1" noChangeAspect="1" noChangeArrowheads="1"/>
          </p:cNvSpPr>
          <p:nvPr>
            <p:ph idx="1"/>
          </p:nvPr>
        </p:nvSpPr>
        <p:spPr bwMode="auto">
          <a:xfrm>
            <a:off x="2824405" y="1371600"/>
            <a:ext cx="6319595" cy="411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Program in Data Science hosted by School of Informatics and Computing (37 faculty)</a:t>
            </a:r>
          </a:p>
          <a:p>
            <a:r>
              <a:rPr lang="en-US" dirty="0" smtClean="0"/>
              <a:t>Initial activity is online Masters offered as MOOC</a:t>
            </a:r>
          </a:p>
          <a:p>
            <a:r>
              <a:rPr lang="en-US" dirty="0" smtClean="0"/>
              <a:t>Still on approval cycle</a:t>
            </a:r>
          </a:p>
          <a:p>
            <a:r>
              <a:rPr lang="en-US" dirty="0" smtClean="0"/>
              <a:t>First 4 courses (Certificate) which </a:t>
            </a:r>
            <a:r>
              <a:rPr lang="en-US" dirty="0" smtClean="0"/>
              <a:t>hopefully will </a:t>
            </a:r>
            <a:r>
              <a:rPr lang="en-US" dirty="0" smtClean="0"/>
              <a:t>be available next Semester</a:t>
            </a:r>
          </a:p>
          <a:p>
            <a:pPr lvl="1"/>
            <a:r>
              <a:rPr lang="en-US" dirty="0" smtClean="0"/>
              <a:t>Big Data Applications and </a:t>
            </a:r>
            <a:r>
              <a:rPr lang="en-US" dirty="0" smtClean="0"/>
              <a:t>Analytics (~complete trial at </a:t>
            </a:r>
            <a:r>
              <a:rPr lang="en-US" dirty="0">
                <a:hlinkClick r:id="rId2"/>
              </a:rPr>
              <a:t>https://</a:t>
            </a:r>
            <a:r>
              <a:rPr lang="en-US" dirty="0" smtClean="0">
                <a:hlinkClick r:id="rId2"/>
              </a:rPr>
              <a:t>x-informatics.appspot.com/preview</a:t>
            </a:r>
            <a:r>
              <a:rPr lang="en-US" dirty="0" smtClean="0"/>
              <a:t>)</a:t>
            </a:r>
            <a:endParaRPr lang="en-US" dirty="0" smtClean="0"/>
          </a:p>
          <a:p>
            <a:pPr lvl="1"/>
            <a:r>
              <a:rPr lang="en-US" dirty="0" smtClean="0"/>
              <a:t>Clouds</a:t>
            </a:r>
          </a:p>
          <a:p>
            <a:pPr lvl="1"/>
            <a:r>
              <a:rPr lang="en-US" dirty="0" smtClean="0"/>
              <a:t>Information Visualization</a:t>
            </a:r>
          </a:p>
          <a:p>
            <a:pPr lvl="1"/>
            <a:r>
              <a:rPr lang="en-US" dirty="0" smtClean="0"/>
              <a:t>Life Sciences Informatics</a:t>
            </a:r>
          </a:p>
          <a:p>
            <a:pPr lvl="1"/>
            <a:endParaRPr lang="en-US" dirty="0"/>
          </a:p>
        </p:txBody>
      </p:sp>
      <p:pic>
        <p:nvPicPr>
          <p:cNvPr id="7" name="Picture 6"/>
          <p:cNvPicPr>
            <a:picLocks noChangeAspect="1"/>
          </p:cNvPicPr>
          <p:nvPr/>
        </p:nvPicPr>
        <p:blipFill>
          <a:blip r:embed="rId3"/>
          <a:stretch>
            <a:fillRect/>
          </a:stretch>
        </p:blipFill>
        <p:spPr>
          <a:xfrm>
            <a:off x="10" y="0"/>
            <a:ext cx="2824395" cy="6858000"/>
          </a:xfrm>
          <a:prstGeom prst="rect">
            <a:avLst/>
          </a:prstGeom>
        </p:spPr>
      </p:pic>
    </p:spTree>
    <p:extLst>
      <p:ext uri="{BB962C8B-B14F-4D97-AF65-F5344CB8AC3E}">
        <p14:creationId xmlns:p14="http://schemas.microsoft.com/office/powerpoint/2010/main" val="76381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17</a:t>
            </a:fld>
            <a:endParaRPr lang="en-US" dirty="0"/>
          </a:p>
        </p:txBody>
      </p:sp>
      <p:sp>
        <p:nvSpPr>
          <p:cNvPr id="5" name="Content Placeholder 4"/>
          <p:cNvSpPr>
            <a:spLocks noGrp="1"/>
          </p:cNvSpPr>
          <p:nvPr>
            <p:ph idx="1"/>
          </p:nvPr>
        </p:nvSpPr>
        <p:spPr>
          <a:xfrm>
            <a:off x="457200" y="1828800"/>
            <a:ext cx="8229600" cy="2485292"/>
          </a:xfrm>
        </p:spPr>
        <p:txBody>
          <a:bodyPr/>
          <a:lstStyle/>
          <a:p>
            <a:pPr marL="0" indent="0">
              <a:buNone/>
            </a:pPr>
            <a:r>
              <a:rPr lang="en-US" sz="1800" i="1" dirty="0"/>
              <a:t>The focus is to form a community of interest from industry, academia, and government, with the goal of developing a consensus-based approach to orchestrate vendor-neutral, technology and infrastructure agnostic for analytics tools and computing environments. The goal is to enable Big Data stakeholders to pick-and-choose </a:t>
            </a:r>
            <a:r>
              <a:rPr lang="en-US" sz="1800" i="1" dirty="0">
                <a:solidFill>
                  <a:srgbClr val="782F40"/>
                </a:solidFill>
              </a:rPr>
              <a:t>technology-agnostic</a:t>
            </a:r>
            <a:r>
              <a:rPr lang="en-US" sz="1800" i="1" dirty="0"/>
              <a:t> analytics tools for processing and visualization in any computing platform and cluster while allowing value-added from Big Data service providers and  the flow of the data between the stakeholders in a cohesive and secure manner.</a:t>
            </a:r>
          </a:p>
          <a:p>
            <a:pPr marL="0" lvl="0" indent="0">
              <a:buNone/>
            </a:pPr>
            <a:r>
              <a:rPr lang="en-US" sz="1800" b="1" dirty="0" smtClean="0"/>
              <a:t>Tasks</a:t>
            </a:r>
          </a:p>
          <a:p>
            <a:pPr lvl="0"/>
            <a:r>
              <a:rPr lang="en-US" sz="1800" dirty="0"/>
              <a:t>Gather and study </a:t>
            </a:r>
            <a:r>
              <a:rPr lang="en-US" sz="1800" dirty="0">
                <a:solidFill>
                  <a:srgbClr val="782F40"/>
                </a:solidFill>
              </a:rPr>
              <a:t>available Big Data architectures </a:t>
            </a:r>
            <a:r>
              <a:rPr lang="en-US" sz="1800" dirty="0"/>
              <a:t>representing various stakeholders, different data types,’ use cases, and document the architectures using the Big Data taxonomies model based upon the identified actors with their roles and responsibilities.</a:t>
            </a:r>
          </a:p>
          <a:p>
            <a:pPr lvl="0"/>
            <a:r>
              <a:rPr lang="en-US" sz="1800" dirty="0"/>
              <a:t>Ensure that the developed </a:t>
            </a:r>
            <a:r>
              <a:rPr lang="en-US" sz="1800" dirty="0">
                <a:solidFill>
                  <a:srgbClr val="782F40"/>
                </a:solidFill>
              </a:rPr>
              <a:t>Big Data reference architecture </a:t>
            </a:r>
            <a:r>
              <a:rPr lang="en-US" sz="1800" dirty="0"/>
              <a:t>and  the Security and Privacy Reference Architecture correspond and complement each other.</a:t>
            </a:r>
          </a:p>
        </p:txBody>
      </p:sp>
    </p:spTree>
    <p:extLst>
      <p:ext uri="{BB962C8B-B14F-4D97-AF65-F5344CB8AC3E}">
        <p14:creationId xmlns:p14="http://schemas.microsoft.com/office/powerpoint/2010/main" val="3921806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Surveyed Architectures</a:t>
            </a:r>
            <a:endParaRPr lang="en-US" dirty="0">
              <a:solidFill>
                <a:schemeClr val="tx1"/>
              </a:solidFill>
            </a:endParaRPr>
          </a:p>
        </p:txBody>
      </p:sp>
      <p:sp>
        <p:nvSpPr>
          <p:cNvPr id="6" name="Content Placeholder 5"/>
          <p:cNvSpPr>
            <a:spLocks noGrp="1"/>
          </p:cNvSpPr>
          <p:nvPr>
            <p:ph idx="1"/>
          </p:nvPr>
        </p:nvSpPr>
        <p:spPr>
          <a:xfrm>
            <a:off x="390978" y="1503775"/>
            <a:ext cx="8229600" cy="4791918"/>
          </a:xfrm>
        </p:spPr>
        <p:txBody>
          <a:bodyPr/>
          <a:lstStyle/>
          <a:p>
            <a:r>
              <a:rPr lang="en-US" dirty="0" smtClean="0"/>
              <a:t>Vendor-neutral and technology-agnostic proposals</a:t>
            </a:r>
          </a:p>
          <a:p>
            <a:pPr lvl="1"/>
            <a:r>
              <a:rPr lang="en-US" dirty="0" smtClean="0"/>
              <a:t>Bob Marcus	ET-Strategies</a:t>
            </a:r>
            <a:endParaRPr lang="en-US" dirty="0"/>
          </a:p>
          <a:p>
            <a:pPr lvl="1"/>
            <a:r>
              <a:rPr lang="en-US" dirty="0" smtClean="0"/>
              <a:t>Orit </a:t>
            </a:r>
            <a:r>
              <a:rPr lang="en-US" dirty="0"/>
              <a:t>Levin		Microsoft</a:t>
            </a:r>
          </a:p>
          <a:p>
            <a:pPr lvl="1"/>
            <a:r>
              <a:rPr lang="en-US" dirty="0" smtClean="0"/>
              <a:t>Gary Mazzaferro	</a:t>
            </a:r>
            <a:r>
              <a:rPr lang="en-US" dirty="0" err="1" smtClean="0"/>
              <a:t>AlloyCloud</a:t>
            </a:r>
            <a:r>
              <a:rPr lang="en-US" dirty="0" smtClean="0"/>
              <a:t>	</a:t>
            </a:r>
          </a:p>
          <a:p>
            <a:pPr lvl="1"/>
            <a:r>
              <a:rPr lang="en-US" dirty="0" smtClean="0"/>
              <a:t>Yuri Demchenko	University of Amsterdam</a:t>
            </a:r>
          </a:p>
          <a:p>
            <a:r>
              <a:rPr lang="en-US" dirty="0" smtClean="0"/>
              <a:t>Vendors’ Architectures</a:t>
            </a:r>
          </a:p>
          <a:p>
            <a:pPr lvl="1"/>
            <a:r>
              <a:rPr lang="en-US" dirty="0" smtClean="0"/>
              <a:t>IBM</a:t>
            </a:r>
          </a:p>
          <a:p>
            <a:pPr lvl="1"/>
            <a:r>
              <a:rPr lang="en-US" dirty="0" smtClean="0"/>
              <a:t>Oracle</a:t>
            </a:r>
          </a:p>
          <a:p>
            <a:pPr lvl="1"/>
            <a:r>
              <a:rPr lang="en-US" dirty="0" smtClean="0"/>
              <a:t>Booz Allen Hamilton</a:t>
            </a:r>
          </a:p>
          <a:p>
            <a:pPr lvl="1"/>
            <a:r>
              <a:rPr lang="en-US" dirty="0" smtClean="0"/>
              <a:t>EMC</a:t>
            </a:r>
          </a:p>
          <a:p>
            <a:pPr lvl="1"/>
            <a:r>
              <a:rPr lang="en-US" dirty="0" smtClean="0"/>
              <a:t>SAP</a:t>
            </a:r>
          </a:p>
          <a:p>
            <a:pPr lvl="1"/>
            <a:r>
              <a:rPr lang="en-US" dirty="0" smtClean="0"/>
              <a:t>9sight</a:t>
            </a:r>
          </a:p>
          <a:p>
            <a:pPr lvl="1"/>
            <a:r>
              <a:rPr lang="en-US" dirty="0" err="1" smtClean="0"/>
              <a:t>LexusNexis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18</a:t>
            </a:fld>
            <a:endParaRPr lang="en-US" dirty="0"/>
          </a:p>
        </p:txBody>
      </p:sp>
    </p:spTree>
    <p:extLst>
      <p:ext uri="{BB962C8B-B14F-4D97-AF65-F5344CB8AC3E}">
        <p14:creationId xmlns:p14="http://schemas.microsoft.com/office/powerpoint/2010/main" val="4098269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19</a:t>
            </a:fld>
            <a:endParaRPr lang="en-US"/>
          </a:p>
        </p:txBody>
      </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2"/>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5" name="Group 4"/>
          <p:cNvGrpSpPr/>
          <p:nvPr/>
        </p:nvGrpSpPr>
        <p:grpSpPr>
          <a:xfrm>
            <a:off x="2927838" y="2308768"/>
            <a:ext cx="3314700" cy="3055183"/>
            <a:chOff x="2927838" y="2308768"/>
            <a:chExt cx="3314700" cy="3055183"/>
          </a:xfrm>
        </p:grpSpPr>
        <p:sp>
          <p:nvSpPr>
            <p:cNvPr id="90" name="TextBox 89"/>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4" name="Picture 3"/>
            <p:cNvPicPr>
              <a:picLocks noChangeAspect="1"/>
            </p:cNvPicPr>
            <p:nvPr/>
          </p:nvPicPr>
          <p:blipFill>
            <a:blip r:embed="rId3"/>
            <a:stretch>
              <a:fillRect/>
            </a:stretch>
          </p:blipFill>
          <p:spPr>
            <a:xfrm>
              <a:off x="3063971" y="2997403"/>
              <a:ext cx="2988564" cy="2366548"/>
            </a:xfrm>
            <a:prstGeom prst="rect">
              <a:avLst/>
            </a:prstGeom>
          </p:spPr>
        </p:pic>
        <p:sp>
          <p:nvSpPr>
            <p:cNvPr id="14" name="Rounded Rectangle 13"/>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262726"/>
            <a:ext cx="3070772" cy="3219834"/>
            <a:chOff x="6073228" y="2262726"/>
            <a:chExt cx="3070772" cy="3219834"/>
          </a:xfrm>
        </p:grpSpPr>
        <p:pic>
          <p:nvPicPr>
            <p:cNvPr id="13" name="Picture 12"/>
            <p:cNvPicPr>
              <a:picLocks noChangeAspect="1"/>
            </p:cNvPicPr>
            <p:nvPr/>
          </p:nvPicPr>
          <p:blipFill>
            <a:blip r:embed="rId4"/>
            <a:stretch>
              <a:fillRect/>
            </a:stretch>
          </p:blipFill>
          <p:spPr>
            <a:xfrm>
              <a:off x="6073228" y="2914650"/>
              <a:ext cx="3058446" cy="2567910"/>
            </a:xfrm>
            <a:prstGeom prst="rect">
              <a:avLst/>
            </a:prstGeom>
          </p:spPr>
        </p:pic>
        <p:sp>
          <p:nvSpPr>
            <p:cNvPr id="89" name="Title 1"/>
            <p:cNvSpPr txBox="1">
              <a:spLocks/>
            </p:cNvSpPr>
            <p:nvPr/>
          </p:nvSpPr>
          <p:spPr>
            <a:xfrm>
              <a:off x="6242539" y="2262726"/>
              <a:ext cx="2901461" cy="769088"/>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122515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NBD-PWG Charter</a:t>
            </a:r>
            <a:endParaRPr lang="en-US" dirty="0"/>
          </a:p>
        </p:txBody>
      </p:sp>
      <p:sp>
        <p:nvSpPr>
          <p:cNvPr id="3" name="Content Placeholder 2"/>
          <p:cNvSpPr>
            <a:spLocks noGrp="1"/>
          </p:cNvSpPr>
          <p:nvPr>
            <p:ph idx="1"/>
          </p:nvPr>
        </p:nvSpPr>
        <p:spPr>
          <a:xfrm>
            <a:off x="276678" y="1501540"/>
            <a:ext cx="8229600" cy="4114800"/>
          </a:xfrm>
        </p:spPr>
        <p:txBody>
          <a:bodyPr/>
          <a:lstStyle/>
          <a:p>
            <a:pPr marL="0" indent="0">
              <a:buNone/>
            </a:pPr>
            <a:r>
              <a:rPr lang="en-US" sz="2000" dirty="0" smtClean="0">
                <a:solidFill>
                  <a:srgbClr val="782F40"/>
                </a:solidFill>
              </a:rPr>
              <a:t>Launch Date: June 26, 2013; Public Meeting with interim deliverables: September, 30, 2013; Edit and send out for comment Nov-Dec 2013</a:t>
            </a:r>
          </a:p>
          <a:p>
            <a:r>
              <a:rPr lang="en-US" i="1" dirty="0" smtClean="0"/>
              <a:t>The </a:t>
            </a:r>
            <a:r>
              <a:rPr lang="en-US" i="1" dirty="0"/>
              <a:t>focus of the (NBD-PWG) is to form a community of interest from industry, academia, and government, with the goal of developing a consensus </a:t>
            </a:r>
            <a:r>
              <a:rPr lang="en-US" i="1" dirty="0">
                <a:solidFill>
                  <a:srgbClr val="FF0000"/>
                </a:solidFill>
              </a:rPr>
              <a:t>definitions</a:t>
            </a:r>
            <a:r>
              <a:rPr lang="en-US" i="1" dirty="0"/>
              <a:t>, </a:t>
            </a:r>
            <a:r>
              <a:rPr lang="en-US" i="1" dirty="0">
                <a:solidFill>
                  <a:srgbClr val="FF0000"/>
                </a:solidFill>
              </a:rPr>
              <a:t>taxonomies</a:t>
            </a:r>
            <a:r>
              <a:rPr lang="en-US" i="1" dirty="0"/>
              <a:t>, </a:t>
            </a:r>
            <a:r>
              <a:rPr lang="en-US" i="1" dirty="0">
                <a:solidFill>
                  <a:srgbClr val="FF0000"/>
                </a:solidFill>
              </a:rPr>
              <a:t>secure reference architectures</a:t>
            </a:r>
            <a:r>
              <a:rPr lang="en-US" i="1" dirty="0"/>
              <a:t>, and </a:t>
            </a:r>
            <a:r>
              <a:rPr lang="en-US" i="1" dirty="0">
                <a:solidFill>
                  <a:srgbClr val="FF0000"/>
                </a:solidFill>
              </a:rPr>
              <a:t>technology roadmap</a:t>
            </a:r>
            <a:r>
              <a:rPr lang="en-US" i="1" dirty="0"/>
              <a:t>.  The aim is to create vendor-neutral, technology and infrastructure agnostic deliverables to enable big data stakeholders to pick-and-choose best analytics tools for their processing and visualization requirements on the most suitable computing platforms and clusters while allowing value-added from big data service providers and flow of data between the stakeholders in a cohesive and secure manner.  </a:t>
            </a:r>
            <a:endParaRPr lang="en-US" i="1" dirty="0" smtClean="0"/>
          </a:p>
          <a:p>
            <a:r>
              <a:rPr lang="en-US" i="1" dirty="0" smtClean="0">
                <a:solidFill>
                  <a:srgbClr val="782F40"/>
                </a:solidFill>
              </a:rPr>
              <a:t>Note identify common/best practice; includes but not limited to discussing standards (S in NIST)</a:t>
            </a:r>
            <a:endParaRPr lang="en-US" i="1" dirty="0">
              <a:solidFill>
                <a:srgbClr val="782F40"/>
              </a:solidFill>
            </a:endParaRP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a:t>
            </a:fld>
            <a:endParaRPr lang="en-US" dirty="0"/>
          </a:p>
        </p:txBody>
      </p:sp>
    </p:spTree>
    <p:extLst>
      <p:ext uri="{BB962C8B-B14F-4D97-AF65-F5344CB8AC3E}">
        <p14:creationId xmlns:p14="http://schemas.microsoft.com/office/powerpoint/2010/main" val="634300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20</a:t>
            </a:fld>
            <a:endParaRPr lang="en-US"/>
          </a:p>
        </p:txBody>
      </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2"/>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6" name="Group 15"/>
          <p:cNvGrpSpPr/>
          <p:nvPr/>
        </p:nvGrpSpPr>
        <p:grpSpPr>
          <a:xfrm>
            <a:off x="2927838" y="2308768"/>
            <a:ext cx="3314700" cy="3055183"/>
            <a:chOff x="2927838" y="2308768"/>
            <a:chExt cx="3314700" cy="3055183"/>
          </a:xfrm>
        </p:grpSpPr>
        <p:sp>
          <p:nvSpPr>
            <p:cNvPr id="18" name="TextBox 17"/>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19" name="Picture 18"/>
            <p:cNvPicPr>
              <a:picLocks noChangeAspect="1"/>
            </p:cNvPicPr>
            <p:nvPr/>
          </p:nvPicPr>
          <p:blipFill>
            <a:blip r:embed="rId3"/>
            <a:stretch>
              <a:fillRect/>
            </a:stretch>
          </p:blipFill>
          <p:spPr>
            <a:xfrm>
              <a:off x="3063971" y="2997403"/>
              <a:ext cx="2988564" cy="2366548"/>
            </a:xfrm>
            <a:prstGeom prst="rect">
              <a:avLst/>
            </a:prstGeom>
          </p:spPr>
        </p:pic>
        <p:sp>
          <p:nvSpPr>
            <p:cNvPr id="20" name="Rounded Rectangle 19"/>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301812"/>
            <a:ext cx="3070772" cy="3180748"/>
            <a:chOff x="6073228" y="2301812"/>
            <a:chExt cx="3070772" cy="3180748"/>
          </a:xfrm>
        </p:grpSpPr>
        <p:pic>
          <p:nvPicPr>
            <p:cNvPr id="13" name="Picture 12"/>
            <p:cNvPicPr>
              <a:picLocks noChangeAspect="1"/>
            </p:cNvPicPr>
            <p:nvPr/>
          </p:nvPicPr>
          <p:blipFill>
            <a:blip r:embed="rId4"/>
            <a:stretch>
              <a:fillRect/>
            </a:stretch>
          </p:blipFill>
          <p:spPr>
            <a:xfrm>
              <a:off x="6073228" y="2914650"/>
              <a:ext cx="3058446" cy="2567910"/>
            </a:xfrm>
            <a:prstGeom prst="rect">
              <a:avLst/>
            </a:prstGeom>
          </p:spPr>
        </p:pic>
        <p:sp>
          <p:nvSpPr>
            <p:cNvPr id="89" name="Title 1"/>
            <p:cNvSpPr txBox="1">
              <a:spLocks/>
            </p:cNvSpPr>
            <p:nvPr/>
          </p:nvSpPr>
          <p:spPr>
            <a:xfrm>
              <a:off x="6242539" y="2301812"/>
              <a:ext cx="2901461" cy="683701"/>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42857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nodeType="withEffect">
                                  <p:stCondLst>
                                    <p:cond delay="0"/>
                                  </p:stCondLst>
                                  <p:childTnLst>
                                    <p:animMotion origin="layout" path="M -0.02136 -0.00509 L -0.34601 -0.00903 " pathEditMode="relative" rAng="0" ptsTypes="AA">
                                      <p:cBhvr>
                                        <p:cTn id="6" dur="1000" fill="hold"/>
                                        <p:tgtEl>
                                          <p:spTgt spid="8"/>
                                        </p:tgtEl>
                                        <p:attrNameLst>
                                          <p:attrName>ppt_x</p:attrName>
                                          <p:attrName>ppt_y</p:attrName>
                                        </p:attrNameLst>
                                      </p:cBhvr>
                                      <p:rCtr x="-16233" y="-208"/>
                                    </p:animMotion>
                                  </p:childTnLst>
                                </p:cTn>
                              </p:par>
                              <p:par>
                                <p:cTn id="7" presetID="6" presetClass="emph" presetSubtype="0" fill="hold" nodeType="withEffect">
                                  <p:stCondLst>
                                    <p:cond delay="0"/>
                                  </p:stCondLst>
                                  <p:childTnLst>
                                    <p:animScale>
                                      <p:cBhvr>
                                        <p:cTn id="8" dur="1000" fill="hold"/>
                                        <p:tgtEl>
                                          <p:spTgt spid="8"/>
                                        </p:tgtEl>
                                      </p:cBhvr>
                                      <p:by x="155000" y="1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21</a:t>
            </a:fld>
            <a:endParaRPr lang="en-US"/>
          </a:p>
        </p:txBody>
      </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2"/>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262726"/>
            <a:ext cx="3070772" cy="3219834"/>
            <a:chOff x="6073228" y="2262726"/>
            <a:chExt cx="3070772" cy="3219834"/>
          </a:xfrm>
        </p:grpSpPr>
        <p:pic>
          <p:nvPicPr>
            <p:cNvPr id="13" name="Picture 12"/>
            <p:cNvPicPr>
              <a:picLocks noChangeAspect="1"/>
            </p:cNvPicPr>
            <p:nvPr/>
          </p:nvPicPr>
          <p:blipFill>
            <a:blip r:embed="rId3"/>
            <a:stretch>
              <a:fillRect/>
            </a:stretch>
          </p:blipFill>
          <p:spPr>
            <a:xfrm>
              <a:off x="6073228" y="2914650"/>
              <a:ext cx="3058446" cy="2567910"/>
            </a:xfrm>
            <a:prstGeom prst="rect">
              <a:avLst/>
            </a:prstGeom>
          </p:spPr>
        </p:pic>
        <p:sp>
          <p:nvSpPr>
            <p:cNvPr id="89" name="Title 1"/>
            <p:cNvSpPr txBox="1">
              <a:spLocks/>
            </p:cNvSpPr>
            <p:nvPr/>
          </p:nvSpPr>
          <p:spPr>
            <a:xfrm>
              <a:off x="6242539" y="2262726"/>
              <a:ext cx="2901461" cy="769088"/>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0" name="Group 9"/>
          <p:cNvGrpSpPr/>
          <p:nvPr/>
        </p:nvGrpSpPr>
        <p:grpSpPr>
          <a:xfrm>
            <a:off x="2927838" y="2308768"/>
            <a:ext cx="3314700" cy="3173792"/>
            <a:chOff x="2927838" y="2308768"/>
            <a:chExt cx="3314700" cy="3173792"/>
          </a:xfrm>
        </p:grpSpPr>
        <p:sp>
          <p:nvSpPr>
            <p:cNvPr id="9" name="Rectangle 8"/>
            <p:cNvSpPr/>
            <p:nvPr/>
          </p:nvSpPr>
          <p:spPr>
            <a:xfrm>
              <a:off x="3016125" y="2743200"/>
              <a:ext cx="3105978" cy="273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7838" y="2308768"/>
              <a:ext cx="3314700" cy="3055183"/>
              <a:chOff x="2927838" y="2308768"/>
              <a:chExt cx="3314700" cy="3055183"/>
            </a:xfrm>
          </p:grpSpPr>
          <p:sp>
            <p:nvSpPr>
              <p:cNvPr id="90" name="TextBox 89"/>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4" name="Picture 3"/>
              <p:cNvPicPr>
                <a:picLocks noChangeAspect="1"/>
              </p:cNvPicPr>
              <p:nvPr/>
            </p:nvPicPr>
            <p:blipFill>
              <a:blip r:embed="rId4"/>
              <a:stretch>
                <a:fillRect/>
              </a:stretch>
            </p:blipFill>
            <p:spPr>
              <a:xfrm>
                <a:off x="3063971" y="2997403"/>
                <a:ext cx="2988564" cy="2366548"/>
              </a:xfrm>
              <a:prstGeom prst="rect">
                <a:avLst/>
              </a:prstGeom>
            </p:spPr>
          </p:pic>
          <p:sp>
            <p:nvSpPr>
              <p:cNvPr id="14" name="Rounded Rectangle 13"/>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25910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0"/>
                                        </p:tgtEl>
                                      </p:cBhvr>
                                      <p:by x="155000" y="1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22</a:t>
            </a:fld>
            <a:endParaRPr lang="en-US"/>
          </a:p>
        </p:txBody>
      </p:sp>
      <p:grpSp>
        <p:nvGrpSpPr>
          <p:cNvPr id="5" name="Group 4"/>
          <p:cNvGrpSpPr/>
          <p:nvPr/>
        </p:nvGrpSpPr>
        <p:grpSpPr>
          <a:xfrm>
            <a:off x="2927838" y="2308768"/>
            <a:ext cx="3314700" cy="3055183"/>
            <a:chOff x="2927838" y="2308768"/>
            <a:chExt cx="3314700" cy="3055183"/>
          </a:xfrm>
        </p:grpSpPr>
        <p:sp>
          <p:nvSpPr>
            <p:cNvPr id="90" name="TextBox 89"/>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4" name="Picture 3"/>
            <p:cNvPicPr>
              <a:picLocks noChangeAspect="1"/>
            </p:cNvPicPr>
            <p:nvPr/>
          </p:nvPicPr>
          <p:blipFill>
            <a:blip r:embed="rId2"/>
            <a:stretch>
              <a:fillRect/>
            </a:stretch>
          </p:blipFill>
          <p:spPr>
            <a:xfrm>
              <a:off x="3063971" y="2997403"/>
              <a:ext cx="2988564" cy="2366548"/>
            </a:xfrm>
            <a:prstGeom prst="rect">
              <a:avLst/>
            </a:prstGeom>
          </p:spPr>
        </p:pic>
        <p:sp>
          <p:nvSpPr>
            <p:cNvPr id="14" name="Rounded Rectangle 13"/>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262726"/>
            <a:ext cx="3070772" cy="3219834"/>
            <a:chOff x="6073228" y="2262726"/>
            <a:chExt cx="3070772" cy="3219834"/>
          </a:xfrm>
        </p:grpSpPr>
        <p:pic>
          <p:nvPicPr>
            <p:cNvPr id="13" name="Picture 12"/>
            <p:cNvPicPr>
              <a:picLocks noChangeAspect="1"/>
            </p:cNvPicPr>
            <p:nvPr/>
          </p:nvPicPr>
          <p:blipFill>
            <a:blip r:embed="rId3"/>
            <a:stretch>
              <a:fillRect/>
            </a:stretch>
          </p:blipFill>
          <p:spPr>
            <a:xfrm>
              <a:off x="6073228" y="2914650"/>
              <a:ext cx="3058446" cy="2567910"/>
            </a:xfrm>
            <a:prstGeom prst="rect">
              <a:avLst/>
            </a:prstGeom>
          </p:spPr>
        </p:pic>
        <p:sp>
          <p:nvSpPr>
            <p:cNvPr id="89" name="Title 1"/>
            <p:cNvSpPr txBox="1">
              <a:spLocks/>
            </p:cNvSpPr>
            <p:nvPr/>
          </p:nvSpPr>
          <p:spPr>
            <a:xfrm>
              <a:off x="6242539" y="2262726"/>
              <a:ext cx="2901461" cy="769088"/>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4"/>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20757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2.5E-6 -2.22222E-6 L 0.33716 -0.00393 " pathEditMode="relative" rAng="0" ptsTypes="AA">
                                      <p:cBhvr>
                                        <p:cTn id="6" dur="1000" fill="hold"/>
                                        <p:tgtEl>
                                          <p:spTgt spid="3"/>
                                        </p:tgtEl>
                                        <p:attrNameLst>
                                          <p:attrName>ppt_x</p:attrName>
                                          <p:attrName>ppt_y</p:attrName>
                                        </p:attrNameLst>
                                      </p:cBhvr>
                                      <p:rCtr x="16858" y="-208"/>
                                    </p:animMotion>
                                  </p:childTnLst>
                                </p:cTn>
                              </p:par>
                              <p:par>
                                <p:cTn id="7" presetID="6" presetClass="emph" presetSubtype="0" fill="hold" nodeType="withEffect">
                                  <p:stCondLst>
                                    <p:cond delay="0"/>
                                  </p:stCondLst>
                                  <p:childTnLst>
                                    <p:animScale>
                                      <p:cBhvr>
                                        <p:cTn id="8" dur="1000" fill="hold"/>
                                        <p:tgtEl>
                                          <p:spTgt spid="3"/>
                                        </p:tgtEl>
                                      </p:cBhvr>
                                      <p:by x="155000" y="1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Draft Agreement / Rough Consensus</a:t>
            </a:r>
            <a:endParaRPr lang="en-US" dirty="0">
              <a:solidFill>
                <a:schemeClr val="tx1"/>
              </a:solidFill>
            </a:endParaRPr>
          </a:p>
        </p:txBody>
      </p:sp>
      <p:sp>
        <p:nvSpPr>
          <p:cNvPr id="14" name="Content Placeholder 13"/>
          <p:cNvSpPr>
            <a:spLocks noGrp="1"/>
          </p:cNvSpPr>
          <p:nvPr>
            <p:ph idx="1"/>
          </p:nvPr>
        </p:nvSpPr>
        <p:spPr/>
        <p:txBody>
          <a:bodyPr>
            <a:normAutofit/>
          </a:bodyPr>
          <a:lstStyle/>
          <a:p>
            <a:r>
              <a:rPr lang="en-US" b="1" dirty="0" smtClean="0"/>
              <a:t>Transformation</a:t>
            </a:r>
            <a:r>
              <a:rPr lang="en-US" dirty="0" smtClean="0"/>
              <a:t> </a:t>
            </a:r>
            <a:r>
              <a:rPr lang="en-US" sz="2000" i="1" dirty="0" smtClean="0"/>
              <a:t>includes</a:t>
            </a:r>
            <a:endParaRPr lang="en-US" i="1" dirty="0" smtClean="0"/>
          </a:p>
          <a:p>
            <a:pPr lvl="1"/>
            <a:r>
              <a:rPr lang="en-US" dirty="0" smtClean="0"/>
              <a:t>Processing functions</a:t>
            </a:r>
          </a:p>
          <a:p>
            <a:pPr lvl="1"/>
            <a:r>
              <a:rPr lang="en-US" dirty="0" smtClean="0"/>
              <a:t>Analytic functions</a:t>
            </a:r>
          </a:p>
          <a:p>
            <a:pPr lvl="1"/>
            <a:r>
              <a:rPr lang="en-US" dirty="0" smtClean="0"/>
              <a:t>Visualization functions</a:t>
            </a:r>
          </a:p>
          <a:p>
            <a:r>
              <a:rPr lang="en-US" b="1" dirty="0" smtClean="0"/>
              <a:t>Data Infrastructure</a:t>
            </a:r>
            <a:r>
              <a:rPr lang="en-US" dirty="0" smtClean="0"/>
              <a:t> </a:t>
            </a:r>
            <a:r>
              <a:rPr lang="en-US" sz="2000" i="1" dirty="0" smtClean="0"/>
              <a:t>includes</a:t>
            </a:r>
            <a:endParaRPr lang="en-US" i="1" dirty="0" smtClean="0"/>
          </a:p>
          <a:p>
            <a:pPr lvl="1"/>
            <a:r>
              <a:rPr lang="en-US" dirty="0" smtClean="0"/>
              <a:t>Data stores</a:t>
            </a:r>
          </a:p>
          <a:p>
            <a:pPr lvl="1"/>
            <a:r>
              <a:rPr lang="en-US" dirty="0" smtClean="0"/>
              <a:t>In-memory DBs</a:t>
            </a:r>
          </a:p>
          <a:p>
            <a:pPr lvl="1"/>
            <a:r>
              <a:rPr lang="en-US" dirty="0" smtClean="0"/>
              <a:t>Analytic DBs</a:t>
            </a:r>
          </a:p>
          <a:p>
            <a:pPr lvl="1"/>
            <a:endParaRPr lang="en-US" i="1" dirty="0" smtClean="0"/>
          </a:p>
          <a:p>
            <a:pPr lvl="1"/>
            <a:endParaRPr lang="en-US" i="1" dirty="0"/>
          </a:p>
        </p:txBody>
      </p:sp>
      <p:sp>
        <p:nvSpPr>
          <p:cNvPr id="6" name="Slide Number Placeholder 5"/>
          <p:cNvSpPr>
            <a:spLocks noGrp="1"/>
          </p:cNvSpPr>
          <p:nvPr>
            <p:ph type="sldNum" sz="quarter" idx="12"/>
          </p:nvPr>
        </p:nvSpPr>
        <p:spPr/>
        <p:txBody>
          <a:bodyPr/>
          <a:lstStyle/>
          <a:p>
            <a:fld id="{A68D02D2-2F85-46A7-918D-9951CF8E0E0F}" type="slidenum">
              <a:rPr lang="en-US" smtClean="0"/>
              <a:t>23</a:t>
            </a:fld>
            <a:endParaRPr lang="en-US"/>
          </a:p>
        </p:txBody>
      </p:sp>
      <p:grpSp>
        <p:nvGrpSpPr>
          <p:cNvPr id="3" name="Group 2"/>
          <p:cNvGrpSpPr/>
          <p:nvPr/>
        </p:nvGrpSpPr>
        <p:grpSpPr>
          <a:xfrm>
            <a:off x="3954287" y="2447962"/>
            <a:ext cx="5078898" cy="2785210"/>
            <a:chOff x="3954287" y="2447962"/>
            <a:chExt cx="5078898" cy="2785210"/>
          </a:xfrm>
        </p:grpSpPr>
        <p:sp>
          <p:nvSpPr>
            <p:cNvPr id="8" name="TextBox 7"/>
            <p:cNvSpPr txBox="1"/>
            <p:nvPr/>
          </p:nvSpPr>
          <p:spPr>
            <a:xfrm>
              <a:off x="3963078" y="2447962"/>
              <a:ext cx="1669049" cy="474785"/>
            </a:xfrm>
            <a:prstGeom prst="rect">
              <a:avLst/>
            </a:prstGeom>
            <a:solidFill>
              <a:schemeClr val="accent2">
                <a:lumMod val="25000"/>
                <a:lumOff val="75000"/>
                <a:alpha val="50000"/>
              </a:schemeClr>
            </a:solidFill>
            <a:ln>
              <a:solidFill>
                <a:schemeClr val="tx1"/>
              </a:solidFill>
            </a:ln>
          </p:spPr>
          <p:txBody>
            <a:bodyPr wrap="square" rtlCol="0" anchor="ctr" anchorCtr="1">
              <a:noAutofit/>
            </a:bodyPr>
            <a:lstStyle/>
            <a:p>
              <a:pPr algn="ctr"/>
              <a:r>
                <a:rPr lang="en-US" sz="2100" dirty="0"/>
                <a:t>Sources</a:t>
              </a:r>
            </a:p>
          </p:txBody>
        </p:sp>
        <p:sp>
          <p:nvSpPr>
            <p:cNvPr id="9" name="TextBox 8"/>
            <p:cNvSpPr txBox="1"/>
            <p:nvPr/>
          </p:nvSpPr>
          <p:spPr>
            <a:xfrm>
              <a:off x="3971870" y="3129956"/>
              <a:ext cx="2234837" cy="1525896"/>
            </a:xfrm>
            <a:prstGeom prst="rect">
              <a:avLst/>
            </a:prstGeom>
            <a:solidFill>
              <a:schemeClr val="accent2">
                <a:lumMod val="25000"/>
                <a:lumOff val="75000"/>
                <a:alpha val="50000"/>
              </a:schemeClr>
            </a:solidFill>
            <a:ln>
              <a:solidFill>
                <a:schemeClr val="tx1"/>
              </a:solidFill>
            </a:ln>
          </p:spPr>
          <p:txBody>
            <a:bodyPr wrap="square" rtlCol="0" anchor="ctr" anchorCtr="0">
              <a:noAutofit/>
            </a:bodyPr>
            <a:lstStyle/>
            <a:p>
              <a:r>
                <a:rPr lang="en-US" sz="2100" dirty="0"/>
                <a:t>Transformation</a:t>
              </a:r>
            </a:p>
          </p:txBody>
        </p:sp>
        <p:sp>
          <p:nvSpPr>
            <p:cNvPr id="10" name="TextBox 9"/>
            <p:cNvSpPr txBox="1"/>
            <p:nvPr/>
          </p:nvSpPr>
          <p:spPr>
            <a:xfrm>
              <a:off x="3954287" y="4854115"/>
              <a:ext cx="1669049" cy="376402"/>
            </a:xfrm>
            <a:prstGeom prst="rect">
              <a:avLst/>
            </a:prstGeom>
            <a:solidFill>
              <a:schemeClr val="accent2">
                <a:lumMod val="25000"/>
                <a:lumOff val="75000"/>
                <a:alpha val="50000"/>
              </a:schemeClr>
            </a:solidFill>
            <a:ln>
              <a:solidFill>
                <a:schemeClr val="tx1"/>
              </a:solidFill>
            </a:ln>
          </p:spPr>
          <p:txBody>
            <a:bodyPr wrap="square" rtlCol="0" anchor="ctr" anchorCtr="1">
              <a:noAutofit/>
            </a:bodyPr>
            <a:lstStyle/>
            <a:p>
              <a:pPr algn="ctr"/>
              <a:r>
                <a:rPr lang="en-US" sz="2100" dirty="0"/>
                <a:t>Usage</a:t>
              </a:r>
            </a:p>
          </p:txBody>
        </p:sp>
        <p:sp>
          <p:nvSpPr>
            <p:cNvPr id="11" name="TextBox 10"/>
            <p:cNvSpPr txBox="1"/>
            <p:nvPr/>
          </p:nvSpPr>
          <p:spPr>
            <a:xfrm rot="16200000">
              <a:off x="5030015" y="3282969"/>
              <a:ext cx="2771666" cy="1101651"/>
            </a:xfrm>
            <a:prstGeom prst="rect">
              <a:avLst/>
            </a:prstGeom>
            <a:solidFill>
              <a:schemeClr val="accent2">
                <a:lumMod val="25000"/>
                <a:lumOff val="75000"/>
                <a:alpha val="50000"/>
              </a:schemeClr>
            </a:solidFill>
            <a:ln>
              <a:solidFill>
                <a:schemeClr val="tx1"/>
              </a:solidFill>
            </a:ln>
          </p:spPr>
          <p:txBody>
            <a:bodyPr wrap="square" rtlCol="0" anchor="ctr" anchorCtr="1">
              <a:noAutofit/>
            </a:bodyPr>
            <a:lstStyle/>
            <a:p>
              <a:pPr algn="ctr"/>
              <a:r>
                <a:rPr lang="en-US" sz="2100" dirty="0"/>
                <a:t>Data Infrastructure</a:t>
              </a:r>
            </a:p>
          </p:txBody>
        </p:sp>
        <p:sp>
          <p:nvSpPr>
            <p:cNvPr id="12" name="TextBox 11"/>
            <p:cNvSpPr txBox="1"/>
            <p:nvPr/>
          </p:nvSpPr>
          <p:spPr>
            <a:xfrm rot="16200000">
              <a:off x="5944181" y="3678674"/>
              <a:ext cx="2771666" cy="321131"/>
            </a:xfrm>
            <a:prstGeom prst="rect">
              <a:avLst/>
            </a:prstGeom>
            <a:noFill/>
            <a:ln>
              <a:solidFill>
                <a:schemeClr val="tx1"/>
              </a:solidFill>
            </a:ln>
          </p:spPr>
          <p:txBody>
            <a:bodyPr wrap="square" rtlCol="0" anchor="ctr" anchorCtr="1">
              <a:noAutofit/>
            </a:bodyPr>
            <a:lstStyle/>
            <a:p>
              <a:pPr algn="ctr"/>
              <a:r>
                <a:rPr lang="en-US" sz="2100" dirty="0"/>
                <a:t>Security</a:t>
              </a:r>
            </a:p>
          </p:txBody>
        </p:sp>
        <p:sp>
          <p:nvSpPr>
            <p:cNvPr id="13" name="TextBox 12"/>
            <p:cNvSpPr txBox="1"/>
            <p:nvPr/>
          </p:nvSpPr>
          <p:spPr>
            <a:xfrm rot="16200000">
              <a:off x="6439480" y="3684118"/>
              <a:ext cx="2771666" cy="321131"/>
            </a:xfrm>
            <a:prstGeom prst="rect">
              <a:avLst/>
            </a:prstGeom>
            <a:noFill/>
            <a:ln>
              <a:solidFill>
                <a:schemeClr val="tx1"/>
              </a:solidFill>
            </a:ln>
          </p:spPr>
          <p:txBody>
            <a:bodyPr wrap="square" rtlCol="0" anchor="ctr" anchorCtr="1">
              <a:noAutofit/>
            </a:bodyPr>
            <a:lstStyle/>
            <a:p>
              <a:pPr algn="ctr"/>
              <a:r>
                <a:rPr lang="en-US" sz="2100" dirty="0"/>
                <a:t>Management</a:t>
              </a:r>
            </a:p>
          </p:txBody>
        </p:sp>
        <p:sp>
          <p:nvSpPr>
            <p:cNvPr id="16" name="Down Arrow 15"/>
            <p:cNvSpPr/>
            <p:nvPr/>
          </p:nvSpPr>
          <p:spPr>
            <a:xfrm>
              <a:off x="4834722" y="2922746"/>
              <a:ext cx="183411" cy="207210"/>
            </a:xfrm>
            <a:prstGeom prst="down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own Arrow 17"/>
            <p:cNvSpPr/>
            <p:nvPr/>
          </p:nvSpPr>
          <p:spPr>
            <a:xfrm>
              <a:off x="4845352" y="4655852"/>
              <a:ext cx="183411" cy="207210"/>
            </a:xfrm>
            <a:prstGeom prst="down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Left-Right Arrow 18"/>
            <p:cNvSpPr/>
            <p:nvPr/>
          </p:nvSpPr>
          <p:spPr>
            <a:xfrm>
              <a:off x="5868221" y="3828421"/>
              <a:ext cx="338486" cy="160775"/>
            </a:xfrm>
            <a:prstGeom prst="leftRight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rot="16200000">
              <a:off x="6991488" y="3681328"/>
              <a:ext cx="2771666" cy="321131"/>
            </a:xfrm>
            <a:prstGeom prst="rect">
              <a:avLst/>
            </a:prstGeom>
            <a:noFill/>
            <a:ln>
              <a:solidFill>
                <a:schemeClr val="tx1"/>
              </a:solidFill>
              <a:prstDash val="dash"/>
            </a:ln>
          </p:spPr>
          <p:txBody>
            <a:bodyPr wrap="square" rtlCol="0" anchor="ctr" anchorCtr="1">
              <a:noAutofit/>
            </a:bodyPr>
            <a:lstStyle/>
            <a:p>
              <a:pPr algn="ctr"/>
              <a:r>
                <a:rPr lang="en-US" sz="2100" dirty="0"/>
                <a:t>Cloud Computing</a:t>
              </a:r>
            </a:p>
          </p:txBody>
        </p:sp>
        <p:sp>
          <p:nvSpPr>
            <p:cNvPr id="21" name="TextBox 20"/>
            <p:cNvSpPr txBox="1"/>
            <p:nvPr/>
          </p:nvSpPr>
          <p:spPr>
            <a:xfrm rot="16200000">
              <a:off x="7486787" y="3686773"/>
              <a:ext cx="2771666" cy="321131"/>
            </a:xfrm>
            <a:prstGeom prst="rect">
              <a:avLst/>
            </a:prstGeom>
            <a:noFill/>
            <a:ln>
              <a:solidFill>
                <a:schemeClr val="tx1"/>
              </a:solidFill>
              <a:prstDash val="dash"/>
            </a:ln>
          </p:spPr>
          <p:txBody>
            <a:bodyPr wrap="square" rtlCol="0" anchor="ctr" anchorCtr="1">
              <a:noAutofit/>
            </a:bodyPr>
            <a:lstStyle/>
            <a:p>
              <a:pPr algn="ctr"/>
              <a:r>
                <a:rPr lang="en-US" sz="2100" dirty="0"/>
                <a:t>Network</a:t>
              </a:r>
            </a:p>
          </p:txBody>
        </p:sp>
      </p:grpSp>
    </p:spTree>
    <p:extLst>
      <p:ext uri="{BB962C8B-B14F-4D97-AF65-F5344CB8AC3E}">
        <p14:creationId xmlns:p14="http://schemas.microsoft.com/office/powerpoint/2010/main" val="20904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Main Functional Blocks</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24</a:t>
            </a:fld>
            <a:endParaRPr lang="en-US" dirty="0"/>
          </a:p>
        </p:txBody>
      </p:sp>
      <p:sp>
        <p:nvSpPr>
          <p:cNvPr id="16" name="Rounded Rectangle 15"/>
          <p:cNvSpPr/>
          <p:nvPr/>
        </p:nvSpPr>
        <p:spPr>
          <a:xfrm flipH="1">
            <a:off x="1494445" y="179440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939218"/>
            <a:ext cx="5525907" cy="307777"/>
          </a:xfrm>
          <a:prstGeom prst="rect">
            <a:avLst/>
          </a:prstGeom>
          <a:noFill/>
        </p:spPr>
        <p:txBody>
          <a:bodyPr wrap="square" rtlCol="0">
            <a:spAutoFit/>
          </a:bodyPr>
          <a:lstStyle/>
          <a:p>
            <a:pPr algn="ctr"/>
            <a:r>
              <a:rPr lang="en-US" sz="1400" b="1" dirty="0" smtClean="0"/>
              <a:t>Big Data Application Provider</a:t>
            </a:r>
            <a:endParaRPr lang="en-US" sz="1400" b="1" dirty="0"/>
          </a:p>
        </p:txBody>
      </p:sp>
      <p:sp>
        <p:nvSpPr>
          <p:cNvPr id="23" name="Rounded Rectangle 22"/>
          <p:cNvSpPr/>
          <p:nvPr/>
        </p:nvSpPr>
        <p:spPr>
          <a:xfrm flipH="1">
            <a:off x="1494444" y="120904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21814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sp>
        <p:nvSpPr>
          <p:cNvPr id="40" name="Rounded Rectangle 39"/>
          <p:cNvSpPr/>
          <p:nvPr/>
        </p:nvSpPr>
        <p:spPr>
          <a:xfrm rot="16200000">
            <a:off x="7172597" y="226908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3295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3815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25375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32062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39682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28614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39271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50510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TextBox 64"/>
          <p:cNvSpPr txBox="1"/>
          <p:nvPr/>
        </p:nvSpPr>
        <p:spPr>
          <a:xfrm>
            <a:off x="1535463" y="3700414"/>
            <a:ext cx="5509170" cy="307777"/>
          </a:xfrm>
          <a:prstGeom prst="rect">
            <a:avLst/>
          </a:prstGeom>
          <a:noFill/>
        </p:spPr>
        <p:txBody>
          <a:bodyPr wrap="square" rtlCol="0">
            <a:spAutoFit/>
          </a:bodyPr>
          <a:lstStyle/>
          <a:p>
            <a:pPr algn="ctr"/>
            <a:r>
              <a:rPr lang="en-US" sz="1400" b="1" dirty="0" smtClean="0"/>
              <a:t>Big Data Framework Provider</a:t>
            </a:r>
            <a:endParaRPr lang="en-US" sz="1400" b="1" dirty="0"/>
          </a:p>
        </p:txBody>
      </p:sp>
      <p:cxnSp>
        <p:nvCxnSpPr>
          <p:cNvPr id="26" name="Straight Arrow Connector 25"/>
          <p:cNvCxnSpPr/>
          <p:nvPr/>
        </p:nvCxnSpPr>
        <p:spPr>
          <a:xfrm>
            <a:off x="4298802" y="158044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03164" y="242015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015803" y="242091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98803" y="307671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6" name="Oval Callout 5"/>
          <p:cNvSpPr/>
          <p:nvPr/>
        </p:nvSpPr>
        <p:spPr>
          <a:xfrm>
            <a:off x="5590572" y="476220"/>
            <a:ext cx="3472405" cy="824130"/>
          </a:xfrm>
          <a:prstGeom prst="wedgeEllipseCallout">
            <a:avLst>
              <a:gd name="adj1" fmla="val -86875"/>
              <a:gd name="adj2" fmla="val 110054"/>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Application Specific</a:t>
            </a:r>
          </a:p>
          <a:p>
            <a:pPr marL="171450" indent="-171450">
              <a:buFont typeface="Arial" panose="020B0604020202020204" pitchFamily="34" charset="0"/>
              <a:buChar char="•"/>
            </a:pPr>
            <a:r>
              <a:rPr lang="en-US" sz="1100" dirty="0" smtClean="0">
                <a:solidFill>
                  <a:schemeClr val="accent3">
                    <a:lumMod val="75000"/>
                  </a:schemeClr>
                </a:solidFill>
              </a:rPr>
              <a:t>Identity Management &amp; Authorization</a:t>
            </a:r>
          </a:p>
          <a:p>
            <a:pPr marL="171450" indent="-171450">
              <a:buFont typeface="Arial" panose="020B0604020202020204" pitchFamily="34" charset="0"/>
              <a:buChar char="•"/>
            </a:pPr>
            <a:r>
              <a:rPr lang="en-US" sz="1100" dirty="0" smtClean="0">
                <a:solidFill>
                  <a:schemeClr val="accent3">
                    <a:lumMod val="75000"/>
                  </a:schemeClr>
                </a:solidFill>
              </a:rPr>
              <a:t>Etc.</a:t>
            </a:r>
            <a:endParaRPr lang="en-US" sz="1100" dirty="0">
              <a:solidFill>
                <a:schemeClr val="accent3">
                  <a:lumMod val="75000"/>
                </a:schemeClr>
              </a:solidFill>
            </a:endParaRPr>
          </a:p>
        </p:txBody>
      </p:sp>
      <p:sp>
        <p:nvSpPr>
          <p:cNvPr id="31" name="Oval Callout 30"/>
          <p:cNvSpPr/>
          <p:nvPr/>
        </p:nvSpPr>
        <p:spPr>
          <a:xfrm>
            <a:off x="35668" y="3556427"/>
            <a:ext cx="2672808" cy="1415722"/>
          </a:xfrm>
          <a:prstGeom prst="wedgeEllipseCallout">
            <a:avLst>
              <a:gd name="adj1" fmla="val -13701"/>
              <a:gd name="adj2" fmla="val -129717"/>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Discovery of data</a:t>
            </a:r>
          </a:p>
          <a:p>
            <a:pPr marL="171450" indent="-171450">
              <a:buFont typeface="Arial" panose="020B0604020202020204" pitchFamily="34" charset="0"/>
              <a:buChar char="•"/>
            </a:pPr>
            <a:r>
              <a:rPr lang="en-US" sz="1100" dirty="0" smtClean="0">
                <a:solidFill>
                  <a:schemeClr val="accent3">
                    <a:lumMod val="75000"/>
                  </a:schemeClr>
                </a:solidFill>
              </a:rPr>
              <a:t>Description of data</a:t>
            </a:r>
          </a:p>
          <a:p>
            <a:pPr marL="171450" indent="-171450">
              <a:buFont typeface="Arial" panose="020B0604020202020204" pitchFamily="34" charset="0"/>
              <a:buChar char="•"/>
            </a:pPr>
            <a:r>
              <a:rPr lang="en-US" sz="1100" dirty="0" smtClean="0">
                <a:solidFill>
                  <a:schemeClr val="accent3">
                    <a:lumMod val="75000"/>
                  </a:schemeClr>
                </a:solidFill>
              </a:rPr>
              <a:t>Access to data</a:t>
            </a:r>
          </a:p>
          <a:p>
            <a:pPr marL="171450" indent="-171450">
              <a:buFont typeface="Arial" panose="020B0604020202020204" pitchFamily="34" charset="0"/>
              <a:buChar char="•"/>
            </a:pPr>
            <a:r>
              <a:rPr lang="en-US" sz="1100" dirty="0" smtClean="0">
                <a:solidFill>
                  <a:schemeClr val="accent3">
                    <a:lumMod val="75000"/>
                  </a:schemeClr>
                </a:solidFill>
              </a:rPr>
              <a:t>Code execution on data</a:t>
            </a:r>
          </a:p>
          <a:p>
            <a:pPr marL="171450" indent="-171450">
              <a:buFont typeface="Arial" panose="020B0604020202020204" pitchFamily="34" charset="0"/>
              <a:buChar char="•"/>
            </a:pPr>
            <a:r>
              <a:rPr lang="en-US" sz="1100" dirty="0" smtClean="0">
                <a:solidFill>
                  <a:schemeClr val="accent3">
                    <a:lumMod val="75000"/>
                  </a:schemeClr>
                </a:solidFill>
              </a:rPr>
              <a:t>Etc.</a:t>
            </a:r>
          </a:p>
        </p:txBody>
      </p:sp>
      <p:sp>
        <p:nvSpPr>
          <p:cNvPr id="35" name="Oval Callout 34"/>
          <p:cNvSpPr/>
          <p:nvPr/>
        </p:nvSpPr>
        <p:spPr>
          <a:xfrm>
            <a:off x="6480313" y="3581503"/>
            <a:ext cx="2619323" cy="1415722"/>
          </a:xfrm>
          <a:prstGeom prst="wedgeEllipseCallout">
            <a:avLst>
              <a:gd name="adj1" fmla="val -26781"/>
              <a:gd name="adj2" fmla="val -131492"/>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Discovery of services</a:t>
            </a:r>
          </a:p>
          <a:p>
            <a:pPr marL="171450" indent="-171450">
              <a:buFont typeface="Arial" panose="020B0604020202020204" pitchFamily="34" charset="0"/>
              <a:buChar char="•"/>
            </a:pPr>
            <a:r>
              <a:rPr lang="en-US" sz="1100" dirty="0" smtClean="0">
                <a:solidFill>
                  <a:schemeClr val="accent3">
                    <a:lumMod val="75000"/>
                  </a:schemeClr>
                </a:solidFill>
              </a:rPr>
              <a:t>Description of data</a:t>
            </a:r>
          </a:p>
          <a:p>
            <a:pPr marL="171450" indent="-171450">
              <a:buFont typeface="Arial" panose="020B0604020202020204" pitchFamily="34" charset="0"/>
              <a:buChar char="•"/>
            </a:pPr>
            <a:r>
              <a:rPr lang="en-US" sz="1100" dirty="0" smtClean="0">
                <a:solidFill>
                  <a:schemeClr val="accent3">
                    <a:lumMod val="75000"/>
                  </a:schemeClr>
                </a:solidFill>
              </a:rPr>
              <a:t>Visualization of data</a:t>
            </a:r>
          </a:p>
          <a:p>
            <a:pPr marL="171450" indent="-171450">
              <a:buFont typeface="Arial" panose="020B0604020202020204" pitchFamily="34" charset="0"/>
              <a:buChar char="•"/>
            </a:pPr>
            <a:r>
              <a:rPr lang="en-US" sz="1100" dirty="0" smtClean="0">
                <a:solidFill>
                  <a:schemeClr val="accent3">
                    <a:lumMod val="75000"/>
                  </a:schemeClr>
                </a:solidFill>
              </a:rPr>
              <a:t>Rendering </a:t>
            </a:r>
            <a:r>
              <a:rPr lang="en-US" sz="1100" dirty="0">
                <a:solidFill>
                  <a:schemeClr val="accent3">
                    <a:lumMod val="75000"/>
                  </a:schemeClr>
                </a:solidFill>
              </a:rPr>
              <a:t>of data</a:t>
            </a:r>
          </a:p>
          <a:p>
            <a:pPr marL="171450" indent="-171450">
              <a:buFont typeface="Arial" panose="020B0604020202020204" pitchFamily="34" charset="0"/>
              <a:buChar char="•"/>
            </a:pPr>
            <a:r>
              <a:rPr lang="en-US" sz="1100" dirty="0">
                <a:solidFill>
                  <a:schemeClr val="accent3">
                    <a:lumMod val="75000"/>
                  </a:schemeClr>
                </a:solidFill>
              </a:rPr>
              <a:t>R</a:t>
            </a:r>
            <a:r>
              <a:rPr lang="en-US" sz="1100" dirty="0" smtClean="0">
                <a:solidFill>
                  <a:schemeClr val="accent3">
                    <a:lumMod val="75000"/>
                  </a:schemeClr>
                </a:solidFill>
              </a:rPr>
              <a:t>eporting of data</a:t>
            </a:r>
          </a:p>
          <a:p>
            <a:pPr marL="171450" indent="-171450">
              <a:buFont typeface="Arial" panose="020B0604020202020204" pitchFamily="34" charset="0"/>
              <a:buChar char="•"/>
            </a:pPr>
            <a:r>
              <a:rPr lang="en-US" sz="1100" dirty="0" smtClean="0">
                <a:solidFill>
                  <a:schemeClr val="accent3">
                    <a:lumMod val="75000"/>
                  </a:schemeClr>
                </a:solidFill>
              </a:rPr>
              <a:t>Code execution on data</a:t>
            </a:r>
          </a:p>
          <a:p>
            <a:pPr marL="171450" indent="-171450">
              <a:buFont typeface="Arial" panose="020B0604020202020204" pitchFamily="34" charset="0"/>
              <a:buChar char="•"/>
            </a:pPr>
            <a:r>
              <a:rPr lang="en-US" sz="1100" dirty="0" smtClean="0">
                <a:solidFill>
                  <a:schemeClr val="accent3">
                    <a:lumMod val="75000"/>
                  </a:schemeClr>
                </a:solidFill>
              </a:rPr>
              <a:t>Etc.</a:t>
            </a:r>
          </a:p>
        </p:txBody>
      </p:sp>
      <p:sp>
        <p:nvSpPr>
          <p:cNvPr id="36" name="Oval Callout 35"/>
          <p:cNvSpPr/>
          <p:nvPr/>
        </p:nvSpPr>
        <p:spPr>
          <a:xfrm>
            <a:off x="3252487" y="4393659"/>
            <a:ext cx="3449256" cy="1415722"/>
          </a:xfrm>
          <a:prstGeom prst="wedgeEllipseCallout">
            <a:avLst>
              <a:gd name="adj1" fmla="val -19548"/>
              <a:gd name="adj2" fmla="val -112332"/>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Analytic processing of data</a:t>
            </a:r>
          </a:p>
          <a:p>
            <a:pPr marL="171450" indent="-171450">
              <a:buFont typeface="Arial" panose="020B0604020202020204" pitchFamily="34" charset="0"/>
              <a:buChar char="•"/>
            </a:pPr>
            <a:r>
              <a:rPr lang="en-US" sz="1100" dirty="0" smtClean="0">
                <a:solidFill>
                  <a:schemeClr val="accent3">
                    <a:lumMod val="75000"/>
                  </a:schemeClr>
                </a:solidFill>
              </a:rPr>
              <a:t>Machine learning</a:t>
            </a:r>
          </a:p>
          <a:p>
            <a:pPr marL="171450" indent="-171450">
              <a:buFont typeface="Arial" panose="020B0604020202020204" pitchFamily="34" charset="0"/>
              <a:buChar char="•"/>
            </a:pPr>
            <a:r>
              <a:rPr lang="en-US" sz="1100" dirty="0" smtClean="0">
                <a:solidFill>
                  <a:schemeClr val="accent3">
                    <a:lumMod val="75000"/>
                  </a:schemeClr>
                </a:solidFill>
              </a:rPr>
              <a:t>Code </a:t>
            </a:r>
            <a:r>
              <a:rPr lang="en-US" sz="1100" dirty="0">
                <a:solidFill>
                  <a:schemeClr val="accent3">
                    <a:lumMod val="75000"/>
                  </a:schemeClr>
                </a:solidFill>
              </a:rPr>
              <a:t>e</a:t>
            </a:r>
            <a:r>
              <a:rPr lang="en-US" sz="1100" dirty="0" smtClean="0">
                <a:solidFill>
                  <a:schemeClr val="accent3">
                    <a:lumMod val="75000"/>
                  </a:schemeClr>
                </a:solidFill>
              </a:rPr>
              <a:t>xecution on data et situ</a:t>
            </a:r>
          </a:p>
          <a:p>
            <a:pPr marL="171450" indent="-171450">
              <a:buFont typeface="Arial" panose="020B0604020202020204" pitchFamily="34" charset="0"/>
              <a:buChar char="•"/>
            </a:pPr>
            <a:r>
              <a:rPr lang="en-US" sz="1100" dirty="0">
                <a:solidFill>
                  <a:schemeClr val="accent3">
                    <a:lumMod val="75000"/>
                  </a:schemeClr>
                </a:solidFill>
              </a:rPr>
              <a:t>S</a:t>
            </a:r>
            <a:r>
              <a:rPr lang="en-US" sz="1100" dirty="0" smtClean="0">
                <a:solidFill>
                  <a:schemeClr val="accent3">
                    <a:lumMod val="75000"/>
                  </a:schemeClr>
                </a:solidFill>
              </a:rPr>
              <a:t>torage, retrieval, search, etc. of data</a:t>
            </a:r>
          </a:p>
          <a:p>
            <a:pPr marL="171450" indent="-171450">
              <a:buFont typeface="Arial" panose="020B0604020202020204" pitchFamily="34" charset="0"/>
              <a:buChar char="•"/>
            </a:pPr>
            <a:r>
              <a:rPr lang="en-US" sz="1100" dirty="0">
                <a:solidFill>
                  <a:schemeClr val="accent3">
                    <a:lumMod val="75000"/>
                  </a:schemeClr>
                </a:solidFill>
              </a:rPr>
              <a:t>Providing computing </a:t>
            </a:r>
            <a:r>
              <a:rPr lang="en-US" sz="1100" dirty="0" smtClean="0">
                <a:solidFill>
                  <a:schemeClr val="accent3">
                    <a:lumMod val="75000"/>
                  </a:schemeClr>
                </a:solidFill>
              </a:rPr>
              <a:t>infrastructure</a:t>
            </a:r>
            <a:endParaRPr lang="en-US" sz="1100" dirty="0">
              <a:solidFill>
                <a:schemeClr val="accent3">
                  <a:lumMod val="75000"/>
                </a:schemeClr>
              </a:solidFill>
            </a:endParaRPr>
          </a:p>
          <a:p>
            <a:pPr marL="171450" indent="-171450">
              <a:buFont typeface="Arial" panose="020B0604020202020204" pitchFamily="34" charset="0"/>
              <a:buChar char="•"/>
            </a:pPr>
            <a:r>
              <a:rPr lang="en-US" sz="1100" dirty="0">
                <a:solidFill>
                  <a:schemeClr val="accent3">
                    <a:lumMod val="75000"/>
                  </a:schemeClr>
                </a:solidFill>
              </a:rPr>
              <a:t>Providing </a:t>
            </a:r>
            <a:r>
              <a:rPr lang="en-US" sz="1100" dirty="0" smtClean="0">
                <a:solidFill>
                  <a:schemeClr val="accent3">
                    <a:lumMod val="75000"/>
                  </a:schemeClr>
                </a:solidFill>
              </a:rPr>
              <a:t>networking </a:t>
            </a:r>
            <a:r>
              <a:rPr lang="en-US" sz="1100" dirty="0">
                <a:solidFill>
                  <a:schemeClr val="accent3">
                    <a:lumMod val="75000"/>
                  </a:schemeClr>
                </a:solidFill>
              </a:rPr>
              <a:t>infrastructure</a:t>
            </a:r>
          </a:p>
          <a:p>
            <a:pPr marL="171450" indent="-171450">
              <a:buFont typeface="Arial" panose="020B0604020202020204" pitchFamily="34" charset="0"/>
              <a:buChar char="•"/>
            </a:pPr>
            <a:r>
              <a:rPr lang="en-US" sz="1100" dirty="0" smtClean="0">
                <a:solidFill>
                  <a:schemeClr val="accent3">
                    <a:lumMod val="75000"/>
                  </a:schemeClr>
                </a:solidFill>
              </a:rPr>
              <a:t>Etc.</a:t>
            </a:r>
          </a:p>
        </p:txBody>
      </p:sp>
    </p:spTree>
    <p:extLst>
      <p:ext uri="{BB962C8B-B14F-4D97-AF65-F5344CB8AC3E}">
        <p14:creationId xmlns:p14="http://schemas.microsoft.com/office/powerpoint/2010/main" val="80518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25</a:t>
            </a:fld>
            <a:endParaRPr lang="en-US" dirty="0"/>
          </a:p>
        </p:txBody>
      </p:sp>
      <p:grpSp>
        <p:nvGrpSpPr>
          <p:cNvPr id="2" name="Group 1"/>
          <p:cNvGrpSpPr/>
          <p:nvPr/>
        </p:nvGrpSpPr>
        <p:grpSpPr>
          <a:xfrm>
            <a:off x="227324" y="441508"/>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
        <p:nvSpPr>
          <p:cNvPr id="80" name="TextBox 79"/>
          <p:cNvSpPr txBox="1"/>
          <p:nvPr/>
        </p:nvSpPr>
        <p:spPr>
          <a:xfrm>
            <a:off x="43687" y="3360439"/>
            <a:ext cx="866930" cy="338554"/>
          </a:xfrm>
          <a:prstGeom prst="rect">
            <a:avLst/>
          </a:prstGeom>
          <a:noFill/>
        </p:spPr>
        <p:txBody>
          <a:bodyPr wrap="square" rtlCol="0">
            <a:spAutoFit/>
          </a:bodyPr>
          <a:lstStyle/>
          <a:p>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317781"/>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124462" y="4309426"/>
            <a:ext cx="797434" cy="387215"/>
          </a:xfrm>
          <a:prstGeom prst="lef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DATA</a:t>
            </a:r>
            <a:endParaRPr lang="en-US" sz="1400" b="1" spc="50" dirty="0"/>
          </a:p>
        </p:txBody>
      </p:sp>
      <p:sp>
        <p:nvSpPr>
          <p:cNvPr id="83" name="Right Arrow 82"/>
          <p:cNvSpPr/>
          <p:nvPr/>
        </p:nvSpPr>
        <p:spPr>
          <a:xfrm>
            <a:off x="110830" y="5157326"/>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a:t>
            </a:r>
            <a:endParaRPr lang="en-US" sz="1400" b="1" dirty="0"/>
          </a:p>
        </p:txBody>
      </p:sp>
      <p:cxnSp>
        <p:nvCxnSpPr>
          <p:cNvPr id="84" name="Straight Arrow Connector 83"/>
          <p:cNvCxnSpPr/>
          <p:nvPr/>
        </p:nvCxnSpPr>
        <p:spPr>
          <a:xfrm>
            <a:off x="129891" y="3827114"/>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3962514"/>
            <a:ext cx="1143834" cy="276999"/>
          </a:xfrm>
          <a:prstGeom prst="rect">
            <a:avLst/>
          </a:prstGeom>
          <a:noFill/>
        </p:spPr>
        <p:txBody>
          <a:bodyPr wrap="square" rtlCol="0">
            <a:spAutoFit/>
          </a:bodyPr>
          <a:lstStyle/>
          <a:p>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336" y="4700539"/>
            <a:ext cx="1343704" cy="461665"/>
          </a:xfrm>
          <a:prstGeom prst="rect">
            <a:avLst/>
          </a:prstGeom>
          <a:noFill/>
        </p:spPr>
        <p:txBody>
          <a:bodyPr wrap="square" rtlCol="0">
            <a:spAutoFit/>
          </a:bodyPr>
          <a:lstStyle/>
          <a:p>
            <a:r>
              <a:rPr lang="en-US" sz="1200" b="1" dirty="0" smtClean="0">
                <a:solidFill>
                  <a:srgbClr val="002060"/>
                </a:solidFill>
              </a:rPr>
              <a:t>Big Data Information Flow</a:t>
            </a:r>
            <a:endParaRPr lang="en-US" sz="1200" b="1" dirty="0">
              <a:solidFill>
                <a:srgbClr val="002060"/>
              </a:solidFill>
            </a:endParaRPr>
          </a:p>
        </p:txBody>
      </p:sp>
      <p:sp>
        <p:nvSpPr>
          <p:cNvPr id="87" name="TextBox 86"/>
          <p:cNvSpPr txBox="1"/>
          <p:nvPr/>
        </p:nvSpPr>
        <p:spPr>
          <a:xfrm>
            <a:off x="34596" y="5557736"/>
            <a:ext cx="1496104" cy="461665"/>
          </a:xfrm>
          <a:prstGeom prst="rect">
            <a:avLst/>
          </a:prstGeom>
          <a:noFill/>
        </p:spPr>
        <p:txBody>
          <a:bodyPr wrap="square" rtlCol="0">
            <a:spAutoFit/>
          </a:bodyPr>
          <a:lstStyle/>
          <a:p>
            <a:r>
              <a:rPr lang="en-US" sz="1200" b="1" dirty="0" smtClean="0">
                <a:solidFill>
                  <a:srgbClr val="002060"/>
                </a:solidFill>
              </a:rPr>
              <a:t>SW Tools and Algorithms Transfer</a:t>
            </a:r>
            <a:endParaRPr lang="en-US" sz="1200" b="1" dirty="0">
              <a:solidFill>
                <a:srgbClr val="002060"/>
              </a:solidFill>
            </a:endParaRPr>
          </a:p>
        </p:txBody>
      </p:sp>
    </p:spTree>
    <p:extLst>
      <p:ext uri="{BB962C8B-B14F-4D97-AF65-F5344CB8AC3E}">
        <p14:creationId xmlns:p14="http://schemas.microsoft.com/office/powerpoint/2010/main" val="202632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26</a:t>
            </a:fld>
            <a:endParaRPr lang="en-US" dirty="0"/>
          </a:p>
        </p:txBody>
      </p:sp>
      <p:sp>
        <p:nvSpPr>
          <p:cNvPr id="5" name="Content Placeholder 4"/>
          <p:cNvSpPr>
            <a:spLocks noGrp="1"/>
          </p:cNvSpPr>
          <p:nvPr>
            <p:ph idx="1"/>
          </p:nvPr>
        </p:nvSpPr>
        <p:spPr>
          <a:xfrm>
            <a:off x="446314" y="1463040"/>
            <a:ext cx="8229600" cy="2485292"/>
          </a:xfrm>
        </p:spPr>
        <p:txBody>
          <a:bodyPr/>
          <a:lstStyle/>
          <a:p>
            <a:pPr marL="0" indent="0">
              <a:buNone/>
            </a:pPr>
            <a:r>
              <a:rPr lang="en-US" sz="2000" i="1" dirty="0"/>
              <a:t>The focus is to form a community of interest from industry, academia, and government, with the goal of developing a consensus secure reference architecture to handle security and privacy issues across all stakeholders.  This includes gaining an understanding of what standards are available or under development, as well as identifies which key organizations are working on these standards</a:t>
            </a:r>
            <a:r>
              <a:rPr lang="en-US" sz="2000" i="1" dirty="0" smtClean="0"/>
              <a:t>.</a:t>
            </a:r>
          </a:p>
          <a:p>
            <a:pPr marL="0" indent="0">
              <a:buNone/>
            </a:pPr>
            <a:endParaRPr lang="en-US" sz="1000" i="1" dirty="0"/>
          </a:p>
          <a:p>
            <a:pPr marL="0" lvl="0" indent="0">
              <a:buNone/>
            </a:pPr>
            <a:r>
              <a:rPr lang="en-US" sz="2000" b="1" dirty="0" smtClean="0"/>
              <a:t>Tasks</a:t>
            </a:r>
          </a:p>
          <a:p>
            <a:pPr lvl="0"/>
            <a:r>
              <a:rPr lang="en-US" sz="2000" dirty="0"/>
              <a:t>Gather input from all stakeholders regarding security and privacy concerns in Big Data processing, storage, and services. </a:t>
            </a:r>
          </a:p>
          <a:p>
            <a:pPr lvl="0"/>
            <a:r>
              <a:rPr lang="en-US" sz="2000" dirty="0"/>
              <a:t>Analyze/prioritize a list of challenging security and privacy </a:t>
            </a:r>
            <a:r>
              <a:rPr lang="en-US" sz="2000" dirty="0" smtClean="0"/>
              <a:t>requirements from ~10 special use cases  </a:t>
            </a:r>
            <a:r>
              <a:rPr lang="en-US" sz="2000" dirty="0"/>
              <a:t>that may delay or prevent adoption of Big Data deployment </a:t>
            </a:r>
          </a:p>
          <a:p>
            <a:pPr lvl="0"/>
            <a:r>
              <a:rPr lang="en-US" sz="2000" dirty="0"/>
              <a:t>Develop a Security and Privacy Reference Architecture that supplements the general Big Data Reference Architecture</a:t>
            </a:r>
          </a:p>
        </p:txBody>
      </p:sp>
    </p:spTree>
    <p:extLst>
      <p:ext uri="{BB962C8B-B14F-4D97-AF65-F5344CB8AC3E}">
        <p14:creationId xmlns:p14="http://schemas.microsoft.com/office/powerpoint/2010/main" val="1875446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E279D2-F137-41D2-A737-8D98B36838CC}" type="slidenum">
              <a:rPr lang="en-US" smtClean="0"/>
              <a:pPr>
                <a:defRPr/>
              </a:pPr>
              <a:t>27</a:t>
            </a:fld>
            <a:endParaRPr lang="en-US" dirty="0"/>
          </a:p>
        </p:txBody>
      </p:sp>
      <p:sp>
        <p:nvSpPr>
          <p:cNvPr id="9" name="Content Placeholder 8"/>
          <p:cNvSpPr>
            <a:spLocks noGrp="1"/>
          </p:cNvSpPr>
          <p:nvPr>
            <p:ph sz="quarter" idx="12"/>
          </p:nvPr>
        </p:nvSpPr>
        <p:spPr/>
        <p:txBody>
          <a:bodyPr/>
          <a:lstStyle/>
          <a:p>
            <a:endParaRPr lang="en-US"/>
          </a:p>
        </p:txBody>
      </p:sp>
      <p:graphicFrame>
        <p:nvGraphicFramePr>
          <p:cNvPr id="5" name="Object 4"/>
          <p:cNvGraphicFramePr>
            <a:graphicFrameLocks noChangeAspect="1"/>
          </p:cNvGraphicFramePr>
          <p:nvPr>
            <p:extLst/>
          </p:nvPr>
        </p:nvGraphicFramePr>
        <p:xfrm>
          <a:off x="3438056" y="1134452"/>
          <a:ext cx="5477344" cy="5170121"/>
        </p:xfrm>
        <a:graphic>
          <a:graphicData uri="http://schemas.openxmlformats.org/presentationml/2006/ole">
            <mc:AlternateContent xmlns:mc="http://schemas.openxmlformats.org/markup-compatibility/2006">
              <mc:Choice xmlns:v="urn:schemas-microsoft-com:vml" Requires="v">
                <p:oleObj spid="_x0000_s1042" name="Presentation" r:id="rId4" imgW="4265551" imgH="3198893" progId="PowerPoint.Show.12">
                  <p:embed/>
                </p:oleObj>
              </mc:Choice>
              <mc:Fallback>
                <p:oleObj name="Presentation" r:id="rId4" imgW="4265551" imgH="3198893" progId="PowerPoint.Show.12">
                  <p:embed/>
                  <p:pic>
                    <p:nvPicPr>
                      <p:cNvPr id="0" name=""/>
                      <p:cNvPicPr>
                        <a:picLocks noChangeAspect="1" noChangeArrowheads="1"/>
                      </p:cNvPicPr>
                      <p:nvPr/>
                    </p:nvPicPr>
                    <p:blipFill>
                      <a:blip r:embed="rId5"/>
                      <a:srcRect/>
                      <a:stretch>
                        <a:fillRect/>
                      </a:stretch>
                    </p:blipFill>
                    <p:spPr bwMode="auto">
                      <a:xfrm>
                        <a:off x="3438056" y="1134452"/>
                        <a:ext cx="5477344" cy="5170121"/>
                      </a:xfrm>
                      <a:prstGeom prst="rect">
                        <a:avLst/>
                      </a:prstGeom>
                      <a:noFill/>
                    </p:spPr>
                  </p:pic>
                </p:oleObj>
              </mc:Fallback>
            </mc:AlternateContent>
          </a:graphicData>
        </a:graphic>
      </p:graphicFrame>
      <p:sp>
        <p:nvSpPr>
          <p:cNvPr id="6" name="Rectangle 5"/>
          <p:cNvSpPr/>
          <p:nvPr/>
        </p:nvSpPr>
        <p:spPr>
          <a:xfrm>
            <a:off x="244229" y="1524000"/>
            <a:ext cx="3641971" cy="3948773"/>
          </a:xfrm>
          <a:prstGeom prst="rect">
            <a:avLst/>
          </a:prstGeom>
        </p:spPr>
        <p:txBody>
          <a:bodyPr wrap="square">
            <a:spAutoFit/>
          </a:bodyPr>
          <a:lstStyle/>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Secure computations in distributed programming frameworks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Security best practices for non-relational </a:t>
            </a:r>
            <a:r>
              <a:rPr kumimoji="1" lang="en-US" sz="1400" b="1" dirty="0" err="1">
                <a:solidFill>
                  <a:srgbClr val="000000"/>
                </a:solidFill>
              </a:rPr>
              <a:t>datastores</a:t>
            </a:r>
            <a:endParaRPr kumimoji="1" lang="en-US" sz="1400" b="1" dirty="0">
              <a:solidFill>
                <a:srgbClr val="000000"/>
              </a:solidFill>
            </a:endParaRP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Secure data storage </a:t>
            </a:r>
            <a:r>
              <a:rPr kumimoji="1" lang="en-US" sz="1400" b="1" dirty="0" smtClean="0">
                <a:solidFill>
                  <a:srgbClr val="000000"/>
                </a:solidFill>
              </a:rPr>
              <a:t>and </a:t>
            </a:r>
            <a:r>
              <a:rPr kumimoji="1" lang="en-US" sz="1400" b="1" dirty="0">
                <a:solidFill>
                  <a:srgbClr val="000000"/>
                </a:solidFill>
              </a:rPr>
              <a:t>transactions logs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End-point input validation/filtering</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Real time security monitoring</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Scalable and </a:t>
            </a:r>
            <a:r>
              <a:rPr kumimoji="1" lang="en-US" sz="1400" b="1" dirty="0" err="1">
                <a:solidFill>
                  <a:srgbClr val="000000"/>
                </a:solidFill>
              </a:rPr>
              <a:t>composable</a:t>
            </a:r>
            <a:r>
              <a:rPr kumimoji="1" lang="en-US" sz="1400" b="1" dirty="0">
                <a:solidFill>
                  <a:srgbClr val="000000"/>
                </a:solidFill>
              </a:rPr>
              <a:t> privacy-preserving data mining and analytics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Cryptographically enforced access control and secure communication</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ro-RO" sz="1400" b="1" dirty="0">
                <a:solidFill>
                  <a:srgbClr val="000000"/>
                </a:solidFill>
              </a:rPr>
              <a:t>Granular access control</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ro-RO" sz="1400" b="1" dirty="0">
                <a:solidFill>
                  <a:srgbClr val="000000"/>
                </a:solidFill>
              </a:rPr>
              <a:t>Granular audits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Data provenance</a:t>
            </a:r>
          </a:p>
        </p:txBody>
      </p:sp>
      <p:sp>
        <p:nvSpPr>
          <p:cNvPr id="2" name="Title 1"/>
          <p:cNvSpPr>
            <a:spLocks noGrp="1"/>
          </p:cNvSpPr>
          <p:nvPr>
            <p:ph type="title"/>
          </p:nvPr>
        </p:nvSpPr>
        <p:spPr/>
        <p:txBody>
          <a:bodyPr>
            <a:noAutofit/>
          </a:bodyPr>
          <a:lstStyle/>
          <a:p>
            <a:r>
              <a:rPr lang="en-US" dirty="0" smtClean="0">
                <a:solidFill>
                  <a:schemeClr val="tx1"/>
                </a:solidFill>
              </a:rPr>
              <a:t>CSA </a:t>
            </a:r>
            <a:r>
              <a:rPr lang="en-US" dirty="0"/>
              <a:t>(Cloud Security Alliance) BDWG</a:t>
            </a:r>
            <a:r>
              <a:rPr lang="en-US" dirty="0" smtClean="0">
                <a:solidFill>
                  <a:schemeClr val="tx1"/>
                </a:solidFill>
              </a:rPr>
              <a:t>: Top Ten Big Data Security and Privacy Challenges</a:t>
            </a:r>
            <a:endParaRPr lang="en-US" dirty="0"/>
          </a:p>
        </p:txBody>
      </p:sp>
    </p:spTree>
    <p:extLst>
      <p:ext uri="{BB962C8B-B14F-4D97-AF65-F5344CB8AC3E}">
        <p14:creationId xmlns:p14="http://schemas.microsoft.com/office/powerpoint/2010/main" val="23547358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Top 10 S&amp;P Challenges: Classification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DE279D2-F137-41D2-A737-8D98B36838CC}" type="slidenum">
              <a:rPr lang="en-US" smtClean="0"/>
              <a:pPr>
                <a:defRPr/>
              </a:pPr>
              <a:t>28</a:t>
            </a:fld>
            <a:endParaRPr lang="en-US" dirty="0"/>
          </a:p>
        </p:txBody>
      </p:sp>
      <p:graphicFrame>
        <p:nvGraphicFramePr>
          <p:cNvPr id="5" name="Content Placeholder 4"/>
          <p:cNvGraphicFramePr>
            <a:graphicFrameLocks noGrp="1"/>
          </p:cNvGraphicFramePr>
          <p:nvPr>
            <p:ph sz="quarter" idx="11"/>
            <p:extLst/>
          </p:nvPr>
        </p:nvGraphicFramePr>
        <p:xfrm>
          <a:off x="457200" y="1828800"/>
          <a:ext cx="82042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99712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Use Cases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F5B7371F-B25E-42BE-91F9-DCD17E1CF49D}" type="slidenum">
              <a:rPr lang="en-US" smtClean="0"/>
              <a:pPr/>
              <a:t>29</a:t>
            </a:fld>
            <a:endParaRPr lang="en-US" dirty="0"/>
          </a:p>
        </p:txBody>
      </p:sp>
      <p:sp>
        <p:nvSpPr>
          <p:cNvPr id="3" name="Content Placeholder 2"/>
          <p:cNvSpPr>
            <a:spLocks noGrp="1"/>
          </p:cNvSpPr>
          <p:nvPr>
            <p:ph sz="quarter" idx="11"/>
          </p:nvPr>
        </p:nvSpPr>
        <p:spPr/>
        <p:txBody>
          <a:bodyPr>
            <a:normAutofit fontScale="92500" lnSpcReduction="20000"/>
          </a:bodyPr>
          <a:lstStyle/>
          <a:p>
            <a:r>
              <a:rPr lang="en-US" dirty="0" smtClean="0"/>
              <a:t>Retail/Marketing</a:t>
            </a:r>
          </a:p>
          <a:p>
            <a:pPr lvl="1"/>
            <a:r>
              <a:rPr lang="en-US" dirty="0" smtClean="0"/>
              <a:t>Modern Day Consumerism</a:t>
            </a:r>
          </a:p>
          <a:p>
            <a:pPr lvl="1"/>
            <a:r>
              <a:rPr lang="en-US" dirty="0" smtClean="0"/>
              <a:t>Nielsen </a:t>
            </a:r>
            <a:r>
              <a:rPr lang="en-US" dirty="0" err="1" smtClean="0"/>
              <a:t>Homescan</a:t>
            </a:r>
            <a:endParaRPr lang="en-US" dirty="0" smtClean="0"/>
          </a:p>
          <a:p>
            <a:pPr lvl="1"/>
            <a:r>
              <a:rPr lang="en-US" dirty="0" smtClean="0"/>
              <a:t>Web Traffic Analysis</a:t>
            </a:r>
          </a:p>
          <a:p>
            <a:r>
              <a:rPr lang="en-US" dirty="0" smtClean="0"/>
              <a:t>Healthcare</a:t>
            </a:r>
          </a:p>
          <a:p>
            <a:pPr lvl="1"/>
            <a:r>
              <a:rPr lang="en-US" dirty="0" smtClean="0"/>
              <a:t>Health Information Exchange</a:t>
            </a:r>
          </a:p>
          <a:p>
            <a:pPr lvl="1"/>
            <a:r>
              <a:rPr lang="en-US" dirty="0" smtClean="0"/>
              <a:t>Genetic Privacy</a:t>
            </a:r>
          </a:p>
          <a:p>
            <a:pPr lvl="1"/>
            <a:r>
              <a:rPr lang="en-US" dirty="0" err="1" smtClean="0"/>
              <a:t>Pharma</a:t>
            </a:r>
            <a:r>
              <a:rPr lang="en-US" dirty="0" smtClean="0"/>
              <a:t> Clinical Trial Data Sharing</a:t>
            </a:r>
          </a:p>
          <a:p>
            <a:r>
              <a:rPr lang="en-US" dirty="0" smtClean="0"/>
              <a:t>Cyber-security</a:t>
            </a:r>
          </a:p>
          <a:p>
            <a:r>
              <a:rPr lang="en-US" dirty="0" smtClean="0"/>
              <a:t>Government</a:t>
            </a:r>
          </a:p>
          <a:p>
            <a:pPr lvl="1"/>
            <a:r>
              <a:rPr lang="en-US" dirty="0" smtClean="0"/>
              <a:t>Military</a:t>
            </a:r>
          </a:p>
          <a:p>
            <a:pPr lvl="1"/>
            <a:r>
              <a:rPr lang="en-US" dirty="0" smtClean="0"/>
              <a:t>Education</a:t>
            </a:r>
          </a:p>
          <a:p>
            <a:endParaRPr lang="en-US" dirty="0"/>
          </a:p>
        </p:txBody>
      </p:sp>
    </p:spTree>
    <p:extLst>
      <p:ext uri="{BB962C8B-B14F-4D97-AF65-F5344CB8AC3E}">
        <p14:creationId xmlns:p14="http://schemas.microsoft.com/office/powerpoint/2010/main" val="36024239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NBD-PWG </a:t>
            </a:r>
            <a:r>
              <a:rPr lang="en-US" dirty="0" smtClean="0"/>
              <a:t>Subgroups &amp; Co-Chairs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a:t>
            </a:fld>
            <a:endParaRPr lang="en-US" dirty="0"/>
          </a:p>
        </p:txBody>
      </p:sp>
      <p:sp>
        <p:nvSpPr>
          <p:cNvPr id="5" name="Content Placeholder 4"/>
          <p:cNvSpPr>
            <a:spLocks noGrp="1"/>
          </p:cNvSpPr>
          <p:nvPr>
            <p:ph idx="1"/>
          </p:nvPr>
        </p:nvSpPr>
        <p:spPr>
          <a:xfrm>
            <a:off x="457200" y="1828800"/>
            <a:ext cx="8382000" cy="4114800"/>
          </a:xfrm>
        </p:spPr>
        <p:txBody>
          <a:bodyPr/>
          <a:lstStyle/>
          <a:p>
            <a:pPr lvl="0"/>
            <a:r>
              <a:rPr lang="en-US" dirty="0" smtClean="0">
                <a:solidFill>
                  <a:srgbClr val="782F40"/>
                </a:solidFill>
              </a:rPr>
              <a:t>Requirements and Use Cases SG</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SG</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SG</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SG</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Tactic</a:t>
            </a:r>
            <a:endParaRPr lang="en-US" i="1" dirty="0" smtClean="0"/>
          </a:p>
        </p:txBody>
      </p:sp>
    </p:spTree>
    <p:extLst>
      <p:ext uri="{BB962C8B-B14F-4D97-AF65-F5344CB8AC3E}">
        <p14:creationId xmlns:p14="http://schemas.microsoft.com/office/powerpoint/2010/main" val="2890739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1"/>
                </a:solidFill>
              </a:rPr>
              <a:t>Big Data Security Reference Architecture</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528763"/>
            <a:ext cx="6313487" cy="475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01720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Roadmap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31</a:t>
            </a:fld>
            <a:endParaRPr lang="en-US" dirty="0"/>
          </a:p>
        </p:txBody>
      </p:sp>
      <p:sp>
        <p:nvSpPr>
          <p:cNvPr id="5" name="Content Placeholder 4"/>
          <p:cNvSpPr>
            <a:spLocks noGrp="1"/>
          </p:cNvSpPr>
          <p:nvPr>
            <p:ph idx="1"/>
          </p:nvPr>
        </p:nvSpPr>
        <p:spPr>
          <a:xfrm>
            <a:off x="457200" y="1828800"/>
            <a:ext cx="8229600" cy="2485292"/>
          </a:xfrm>
        </p:spPr>
        <p:txBody>
          <a:bodyPr/>
          <a:lstStyle/>
          <a:p>
            <a:pPr marL="0" indent="0">
              <a:buNone/>
            </a:pPr>
            <a:r>
              <a:rPr lang="en-US" sz="1800" i="1" dirty="0"/>
              <a:t>The focus is to form a community of interest from industry, academia, and government, with the goal of developing a consensus vision with recommendations on how Big Data should move forward by performing a good gap analysis through the materials gathered from all other NBD subgroups. This includes setting standardization and adoption priorities through an understanding of what standards are available or under development as part of the recommendations. </a:t>
            </a:r>
          </a:p>
          <a:p>
            <a:pPr marL="0" lvl="0" indent="0">
              <a:buNone/>
            </a:pPr>
            <a:r>
              <a:rPr lang="en-US" sz="1800" b="1" dirty="0" smtClean="0"/>
              <a:t>Tasks</a:t>
            </a:r>
          </a:p>
          <a:p>
            <a:pPr lvl="0"/>
            <a:r>
              <a:rPr lang="en-US" sz="1800" dirty="0"/>
              <a:t>Gather input from NBD subgroups and study the taxonomies for the actors’ roles and responsibility, use cases and requirements, and secure reference architecture.</a:t>
            </a:r>
          </a:p>
          <a:p>
            <a:pPr lvl="0"/>
            <a:r>
              <a:rPr lang="en-US" sz="1800" dirty="0"/>
              <a:t>Gain understanding of what standards are available or under development for Big Data</a:t>
            </a:r>
          </a:p>
          <a:p>
            <a:pPr lvl="0"/>
            <a:r>
              <a:rPr lang="en-US" sz="1800" dirty="0"/>
              <a:t>Perform a thorough gap analysis and document the findings</a:t>
            </a:r>
          </a:p>
          <a:p>
            <a:pPr lvl="0"/>
            <a:r>
              <a:rPr lang="en-US" sz="1800" dirty="0"/>
              <a:t>Identify what possible barriers may delay or prevent adoption of Big Data</a:t>
            </a:r>
          </a:p>
          <a:p>
            <a:pPr lvl="0"/>
            <a:r>
              <a:rPr lang="en-US" sz="1800" dirty="0"/>
              <a:t>Document vision and recommendations</a:t>
            </a:r>
          </a:p>
        </p:txBody>
      </p:sp>
    </p:spTree>
    <p:extLst>
      <p:ext uri="{BB962C8B-B14F-4D97-AF65-F5344CB8AC3E}">
        <p14:creationId xmlns:p14="http://schemas.microsoft.com/office/powerpoint/2010/main" val="2042456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Some Identified Features</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32</a:t>
            </a:fld>
            <a:endParaRPr lang="en-US" dirty="0"/>
          </a:p>
        </p:txBody>
      </p:sp>
      <p:sp>
        <p:nvSpPr>
          <p:cNvPr id="2" name="Rounded Rectangle 1"/>
          <p:cNvSpPr/>
          <p:nvPr/>
        </p:nvSpPr>
        <p:spPr>
          <a:xfrm>
            <a:off x="1127051" y="6262577"/>
            <a:ext cx="6900530" cy="3402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Technology Roadmap</a:t>
            </a:r>
            <a:endParaRPr lang="en-US" dirty="0"/>
          </a:p>
        </p:txBody>
      </p:sp>
      <p:sp>
        <p:nvSpPr>
          <p:cNvPr id="4" name="Rectangle 3"/>
          <p:cNvSpPr/>
          <p:nvPr/>
        </p:nvSpPr>
        <p:spPr>
          <a:xfrm>
            <a:off x="154379" y="6262577"/>
            <a:ext cx="878774"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09.30.2013</a:t>
            </a: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90788999"/>
              </p:ext>
            </p:extLst>
          </p:nvPr>
        </p:nvGraphicFramePr>
        <p:xfrm>
          <a:off x="997597" y="1579418"/>
          <a:ext cx="7148807" cy="4318524"/>
        </p:xfrm>
        <a:graphic>
          <a:graphicData uri="http://schemas.openxmlformats.org/drawingml/2006/table">
            <a:tbl>
              <a:tblPr firstRow="1" firstCol="1" bandRow="1">
                <a:tableStyleId>{72833802-FEF1-4C79-8D5D-14CF1EAF98D9}</a:tableStyleId>
              </a:tblPr>
              <a:tblGrid>
                <a:gridCol w="2470068"/>
                <a:gridCol w="1306285"/>
                <a:gridCol w="1448790"/>
                <a:gridCol w="1923664"/>
              </a:tblGrid>
              <a:tr h="421573">
                <a:tc>
                  <a:txBody>
                    <a:bodyPr/>
                    <a:lstStyle/>
                    <a:p>
                      <a:pPr marL="0" marR="0" algn="l">
                        <a:lnSpc>
                          <a:spcPct val="115000"/>
                        </a:lnSpc>
                        <a:spcBef>
                          <a:spcPts val="0"/>
                        </a:spcBef>
                        <a:spcAft>
                          <a:spcPts val="0"/>
                        </a:spcAft>
                      </a:pPr>
                      <a:r>
                        <a:rPr lang="en-US" sz="1200" dirty="0" smtClean="0">
                          <a:effectLst/>
                        </a:rPr>
                        <a:t> Feature</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a:effectLst/>
                        </a:rPr>
                        <a:t>Roles</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a:effectLst/>
                        </a:rPr>
                        <a:t>Readiness</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smtClean="0">
                          <a:effectLst/>
                        </a:rPr>
                        <a:t>Ref Architecture </a:t>
                      </a:r>
                      <a:r>
                        <a:rPr lang="en-US" sz="1200" dirty="0">
                          <a:effectLst/>
                        </a:rPr>
                        <a:t>Mapping</a:t>
                      </a:r>
                      <a:endParaRPr lang="en-US" sz="1200" dirty="0">
                        <a:effectLst/>
                        <a:latin typeface="Calibri"/>
                        <a:ea typeface="Times New Roman"/>
                        <a:cs typeface="Times New Roman"/>
                      </a:endParaRPr>
                    </a:p>
                  </a:txBody>
                  <a:tcPr marL="16565" marR="16565" marT="0" marB="0" anchor="ctr"/>
                </a:tc>
              </a:tr>
              <a:tr h="533889">
                <a:tc>
                  <a:txBody>
                    <a:bodyPr/>
                    <a:lstStyle/>
                    <a:p>
                      <a:pPr marL="0" marR="0" algn="l">
                        <a:lnSpc>
                          <a:spcPct val="115000"/>
                        </a:lnSpc>
                        <a:spcBef>
                          <a:spcPts val="0"/>
                        </a:spcBef>
                        <a:spcAft>
                          <a:spcPts val="0"/>
                        </a:spcAft>
                      </a:pPr>
                      <a:r>
                        <a:rPr lang="en-US" sz="1400" b="1" dirty="0" smtClean="0">
                          <a:effectLst/>
                        </a:rPr>
                        <a:t> Storage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86746">
                <a:tc>
                  <a:txBody>
                    <a:bodyPr/>
                    <a:lstStyle/>
                    <a:p>
                      <a:pPr marL="0" marR="0" algn="l">
                        <a:lnSpc>
                          <a:spcPct val="115000"/>
                        </a:lnSpc>
                        <a:spcBef>
                          <a:spcPts val="0"/>
                        </a:spcBef>
                        <a:spcAft>
                          <a:spcPts val="0"/>
                        </a:spcAft>
                      </a:pPr>
                      <a:r>
                        <a:rPr lang="en-US" sz="1400" b="1" dirty="0" smtClean="0">
                          <a:effectLst/>
                        </a:rPr>
                        <a:t> Processing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68718">
                <a:tc>
                  <a:txBody>
                    <a:bodyPr/>
                    <a:lstStyle/>
                    <a:p>
                      <a:pPr marL="0" marR="0" algn="l">
                        <a:lnSpc>
                          <a:spcPct val="115000"/>
                        </a:lnSpc>
                        <a:spcBef>
                          <a:spcPts val="0"/>
                        </a:spcBef>
                        <a:spcAft>
                          <a:spcPts val="0"/>
                        </a:spcAft>
                      </a:pPr>
                      <a:r>
                        <a:rPr lang="en-US" sz="1400" b="1" dirty="0" smtClean="0">
                          <a:effectLst/>
                        </a:rPr>
                        <a:t> Resource </a:t>
                      </a:r>
                      <a:r>
                        <a:rPr lang="en-US" sz="1400" b="1" dirty="0">
                          <a:effectLst/>
                        </a:rPr>
                        <a:t>Managers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76014">
                <a:tc>
                  <a:txBody>
                    <a:bodyPr/>
                    <a:lstStyle/>
                    <a:p>
                      <a:pPr marL="0" marR="0" algn="l">
                        <a:lnSpc>
                          <a:spcPct val="115000"/>
                        </a:lnSpc>
                        <a:spcBef>
                          <a:spcPts val="0"/>
                        </a:spcBef>
                        <a:spcAft>
                          <a:spcPts val="0"/>
                        </a:spcAft>
                      </a:pPr>
                      <a:r>
                        <a:rPr lang="en-US" sz="1400" b="1" dirty="0" smtClean="0">
                          <a:effectLst/>
                        </a:rPr>
                        <a:t> Infrastructure Framework</a:t>
                      </a:r>
                      <a:r>
                        <a:rPr lang="en-US" sz="1400" b="1" dirty="0">
                          <a:effectLst/>
                        </a:rPr>
                        <a:t> </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86888">
                <a:tc>
                  <a:txBody>
                    <a:bodyPr/>
                    <a:lstStyle/>
                    <a:p>
                      <a:pPr marL="0" marR="0" algn="l">
                        <a:lnSpc>
                          <a:spcPct val="115000"/>
                        </a:lnSpc>
                        <a:spcBef>
                          <a:spcPts val="0"/>
                        </a:spcBef>
                        <a:spcAft>
                          <a:spcPts val="0"/>
                        </a:spcAft>
                      </a:pPr>
                      <a:r>
                        <a:rPr lang="en-US" sz="1400" b="1" dirty="0" smtClean="0">
                          <a:effectLst/>
                        </a:rPr>
                        <a:t> Information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Data Services</a:t>
                      </a:r>
                      <a:endParaRPr lang="en-US" sz="1400" b="1">
                        <a:effectLst/>
                        <a:latin typeface="Calibri"/>
                        <a:ea typeface="Times New Roman"/>
                        <a:cs typeface="Times New Roman"/>
                      </a:endParaRPr>
                    </a:p>
                  </a:txBody>
                  <a:tcPr marL="16565" marR="16565" marT="0" marB="0" anchor="ctr"/>
                </a:tc>
              </a:tr>
              <a:tr h="525288">
                <a:tc>
                  <a:txBody>
                    <a:bodyPr/>
                    <a:lstStyle/>
                    <a:p>
                      <a:pPr marL="0" marR="0" algn="l">
                        <a:lnSpc>
                          <a:spcPct val="115000"/>
                        </a:lnSpc>
                        <a:spcBef>
                          <a:spcPts val="0"/>
                        </a:spcBef>
                        <a:spcAft>
                          <a:spcPts val="0"/>
                        </a:spcAft>
                      </a:pPr>
                      <a:r>
                        <a:rPr lang="en-US" sz="1400" b="1" dirty="0" smtClean="0">
                          <a:effectLst/>
                        </a:rPr>
                        <a:t> Standards </a:t>
                      </a:r>
                      <a:r>
                        <a:rPr lang="en-US" sz="1400" b="1" dirty="0">
                          <a:effectLst/>
                        </a:rPr>
                        <a:t>Integration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Data Services</a:t>
                      </a:r>
                      <a:endParaRPr lang="en-US" sz="1400" b="1" dirty="0">
                        <a:effectLst/>
                        <a:latin typeface="Calibri"/>
                        <a:ea typeface="Times New Roman"/>
                        <a:cs typeface="Times New Roman"/>
                      </a:endParaRPr>
                    </a:p>
                  </a:txBody>
                  <a:tcPr marL="16565" marR="16565" marT="0" marB="0" anchor="ctr"/>
                </a:tc>
              </a:tr>
              <a:tr h="450691">
                <a:tc>
                  <a:txBody>
                    <a:bodyPr/>
                    <a:lstStyle/>
                    <a:p>
                      <a:pPr marL="0" marR="0" algn="l">
                        <a:lnSpc>
                          <a:spcPct val="115000"/>
                        </a:lnSpc>
                        <a:spcBef>
                          <a:spcPts val="0"/>
                        </a:spcBef>
                        <a:spcAft>
                          <a:spcPts val="0"/>
                        </a:spcAft>
                      </a:pPr>
                      <a:r>
                        <a:rPr lang="en-US" sz="1400" b="1" dirty="0" smtClean="0">
                          <a:effectLst/>
                        </a:rPr>
                        <a:t> Applications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Capabilities</a:t>
                      </a:r>
                      <a:endParaRPr lang="en-US" sz="1400" b="1" dirty="0">
                        <a:effectLst/>
                        <a:latin typeface="Calibri"/>
                        <a:ea typeface="Times New Roman"/>
                        <a:cs typeface="Times New Roman"/>
                      </a:endParaRPr>
                    </a:p>
                  </a:txBody>
                  <a:tcPr marL="16565" marR="16565" marT="0" marB="0" anchor="ctr"/>
                </a:tc>
              </a:tr>
              <a:tr h="468717">
                <a:tc>
                  <a:txBody>
                    <a:bodyPr/>
                    <a:lstStyle/>
                    <a:p>
                      <a:pPr marL="0" marR="0" algn="l">
                        <a:lnSpc>
                          <a:spcPct val="115000"/>
                        </a:lnSpc>
                        <a:spcBef>
                          <a:spcPts val="0"/>
                        </a:spcBef>
                        <a:spcAft>
                          <a:spcPts val="0"/>
                        </a:spcAft>
                      </a:pPr>
                      <a:r>
                        <a:rPr lang="en-US" sz="1400" b="1" dirty="0" smtClean="0">
                          <a:effectLst/>
                        </a:rPr>
                        <a:t> Business </a:t>
                      </a:r>
                      <a:r>
                        <a:rPr lang="en-US" sz="1400" b="1" dirty="0">
                          <a:effectLst/>
                        </a:rPr>
                        <a:t>Operations</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Vertical Orchestrator</a:t>
                      </a:r>
                      <a:endParaRPr lang="en-US" sz="1400" b="1" dirty="0">
                        <a:effectLst/>
                        <a:latin typeface="Calibri"/>
                        <a:ea typeface="Times New Roman"/>
                        <a:cs typeface="Times New Roman"/>
                      </a:endParaRPr>
                    </a:p>
                  </a:txBody>
                  <a:tcPr marL="16565" marR="16565" marT="0" marB="0" anchor="ctr"/>
                </a:tc>
              </a:tr>
            </a:tbl>
          </a:graphicData>
        </a:graphic>
      </p:graphicFrame>
    </p:spTree>
    <p:extLst>
      <p:ext uri="{BB962C8B-B14F-4D97-AF65-F5344CB8AC3E}">
        <p14:creationId xmlns:p14="http://schemas.microsoft.com/office/powerpoint/2010/main" val="120981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Between Subgroups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33</a:t>
            </a:fld>
            <a:endParaRPr lang="en-US" dirty="0"/>
          </a:p>
        </p:txBody>
      </p:sp>
      <p:sp>
        <p:nvSpPr>
          <p:cNvPr id="14" name="Freeform 13"/>
          <p:cNvSpPr/>
          <p:nvPr/>
        </p:nvSpPr>
        <p:spPr>
          <a:xfrm>
            <a:off x="6286500" y="2601399"/>
            <a:ext cx="2057400" cy="2057400"/>
          </a:xfrm>
          <a:custGeom>
            <a:avLst/>
            <a:gdLst>
              <a:gd name="connsiteX0" fmla="*/ 0 w 1637109"/>
              <a:gd name="connsiteY0" fmla="*/ 818555 h 1637109"/>
              <a:gd name="connsiteX1" fmla="*/ 818555 w 1637109"/>
              <a:gd name="connsiteY1" fmla="*/ 0 h 1637109"/>
              <a:gd name="connsiteX2" fmla="*/ 1637110 w 1637109"/>
              <a:gd name="connsiteY2" fmla="*/ 818555 h 1637109"/>
              <a:gd name="connsiteX3" fmla="*/ 818555 w 1637109"/>
              <a:gd name="connsiteY3" fmla="*/ 1637110 h 1637109"/>
              <a:gd name="connsiteX4" fmla="*/ 0 w 1637109"/>
              <a:gd name="connsiteY4" fmla="*/ 818555 h 16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09" h="1637109">
                <a:moveTo>
                  <a:pt x="0" y="818555"/>
                </a:moveTo>
                <a:cubicBezTo>
                  <a:pt x="0" y="366480"/>
                  <a:pt x="366480" y="0"/>
                  <a:pt x="818555" y="0"/>
                </a:cubicBezTo>
                <a:cubicBezTo>
                  <a:pt x="1270630" y="0"/>
                  <a:pt x="1637110" y="366480"/>
                  <a:pt x="1637110" y="818555"/>
                </a:cubicBezTo>
                <a:cubicBezTo>
                  <a:pt x="1637110" y="1270630"/>
                  <a:pt x="1270630" y="1637110"/>
                  <a:pt x="818555" y="1637110"/>
                </a:cubicBezTo>
                <a:cubicBezTo>
                  <a:pt x="366480" y="1637110"/>
                  <a:pt x="0" y="1270630"/>
                  <a:pt x="0" y="818555"/>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outerShdw>
          </a:effectLst>
          <a:scene3d>
            <a:camera prst="orthographicFront">
              <a:rot lat="0" lon="0" rev="0"/>
            </a:camera>
            <a:lightRig rig="threePt" dir="t">
              <a:rot lat="0" lon="0" rev="1200000"/>
            </a:lightRig>
          </a:scene3d>
          <a:sp3d>
            <a:bevelT w="63500" h="25400"/>
          </a:sp3d>
        </p:spPr>
        <p:txBody>
          <a:bodyPr spcFirstLastPara="0" vert="horz" wrap="square" lIns="257529" tIns="257529" rIns="257529" bIns="25752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Technology Roadmap</a:t>
            </a:r>
          </a:p>
        </p:txBody>
      </p:sp>
      <p:sp>
        <p:nvSpPr>
          <p:cNvPr id="15" name="Freeform 14"/>
          <p:cNvSpPr/>
          <p:nvPr/>
        </p:nvSpPr>
        <p:spPr>
          <a:xfrm>
            <a:off x="3952483" y="1507464"/>
            <a:ext cx="1551090" cy="1145976"/>
          </a:xfrm>
          <a:custGeom>
            <a:avLst/>
            <a:gdLst>
              <a:gd name="connsiteX0" fmla="*/ 0 w 1551090"/>
              <a:gd name="connsiteY0" fmla="*/ 572988 h 1145976"/>
              <a:gd name="connsiteX1" fmla="*/ 775545 w 1551090"/>
              <a:gd name="connsiteY1" fmla="*/ 0 h 1145976"/>
              <a:gd name="connsiteX2" fmla="*/ 1551090 w 1551090"/>
              <a:gd name="connsiteY2" fmla="*/ 572988 h 1145976"/>
              <a:gd name="connsiteX3" fmla="*/ 775545 w 1551090"/>
              <a:gd name="connsiteY3" fmla="*/ 1145976 h 1145976"/>
              <a:gd name="connsiteX4" fmla="*/ 0 w 1551090"/>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090" h="1145976">
                <a:moveTo>
                  <a:pt x="0" y="572988"/>
                </a:moveTo>
                <a:cubicBezTo>
                  <a:pt x="0" y="256535"/>
                  <a:pt x="347223" y="0"/>
                  <a:pt x="775545" y="0"/>
                </a:cubicBezTo>
                <a:cubicBezTo>
                  <a:pt x="1203867" y="0"/>
                  <a:pt x="1551090" y="256535"/>
                  <a:pt x="1551090" y="572988"/>
                </a:cubicBezTo>
                <a:cubicBezTo>
                  <a:pt x="1551090" y="889441"/>
                  <a:pt x="1203867" y="1145976"/>
                  <a:pt x="775545" y="1145976"/>
                </a:cubicBezTo>
                <a:cubicBezTo>
                  <a:pt x="347223" y="1145976"/>
                  <a:pt x="0" y="889441"/>
                  <a:pt x="0" y="572988"/>
                </a:cubicBezTo>
                <a:close/>
              </a:path>
            </a:pathLst>
          </a:cu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44932" tIns="185604" rIns="244932"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Requirements &amp; Use Cases</a:t>
            </a:r>
          </a:p>
        </p:txBody>
      </p:sp>
      <p:sp>
        <p:nvSpPr>
          <p:cNvPr id="16" name="Freeform 15"/>
          <p:cNvSpPr/>
          <p:nvPr/>
        </p:nvSpPr>
        <p:spPr>
          <a:xfrm>
            <a:off x="3950690" y="4713118"/>
            <a:ext cx="1554677" cy="1145976"/>
          </a:xfrm>
          <a:custGeom>
            <a:avLst/>
            <a:gdLst>
              <a:gd name="connsiteX0" fmla="*/ 0 w 1554677"/>
              <a:gd name="connsiteY0" fmla="*/ 572988 h 1145976"/>
              <a:gd name="connsiteX1" fmla="*/ 777339 w 1554677"/>
              <a:gd name="connsiteY1" fmla="*/ 0 h 1145976"/>
              <a:gd name="connsiteX2" fmla="*/ 1554678 w 1554677"/>
              <a:gd name="connsiteY2" fmla="*/ 572988 h 1145976"/>
              <a:gd name="connsiteX3" fmla="*/ 777339 w 1554677"/>
              <a:gd name="connsiteY3" fmla="*/ 1145976 h 1145976"/>
              <a:gd name="connsiteX4" fmla="*/ 0 w 1554677"/>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77" h="1145976">
                <a:moveTo>
                  <a:pt x="0" y="572988"/>
                </a:moveTo>
                <a:cubicBezTo>
                  <a:pt x="0" y="256535"/>
                  <a:pt x="348027" y="0"/>
                  <a:pt x="777339" y="0"/>
                </a:cubicBezTo>
                <a:cubicBezTo>
                  <a:pt x="1206651" y="0"/>
                  <a:pt x="1554678" y="256535"/>
                  <a:pt x="1554678" y="572988"/>
                </a:cubicBezTo>
                <a:cubicBezTo>
                  <a:pt x="1554678" y="889441"/>
                  <a:pt x="1206651" y="1145976"/>
                  <a:pt x="777339" y="1145976"/>
                </a:cubicBezTo>
                <a:cubicBezTo>
                  <a:pt x="348027" y="1145976"/>
                  <a:pt x="0" y="889441"/>
                  <a:pt x="0" y="572988"/>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45457" tIns="185604" rIns="245457"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Definitions &amp; Taxonomies</a:t>
            </a:r>
          </a:p>
        </p:txBody>
      </p:sp>
      <p:sp>
        <p:nvSpPr>
          <p:cNvPr id="25" name="Oval 24"/>
          <p:cNvSpPr/>
          <p:nvPr/>
        </p:nvSpPr>
        <p:spPr>
          <a:xfrm>
            <a:off x="800100" y="2111146"/>
            <a:ext cx="2362200" cy="30379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5" idx="7"/>
          </p:cNvCxnSpPr>
          <p:nvPr/>
        </p:nvCxnSpPr>
        <p:spPr>
          <a:xfrm flipV="1">
            <a:off x="2816364" y="2080453"/>
            <a:ext cx="1134326" cy="47558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5" idx="5"/>
            <a:endCxn id="16" idx="0"/>
          </p:cNvCxnSpPr>
          <p:nvPr/>
        </p:nvCxnSpPr>
        <p:spPr>
          <a:xfrm>
            <a:off x="2816364" y="4704162"/>
            <a:ext cx="1134326" cy="58194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a:off x="4728028" y="2653440"/>
            <a:ext cx="0" cy="205072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a:endCxn id="14" idx="1"/>
          </p:cNvCxnSpPr>
          <p:nvPr/>
        </p:nvCxnSpPr>
        <p:spPr>
          <a:xfrm>
            <a:off x="5503573" y="2080452"/>
            <a:ext cx="1811628" cy="52094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p:cNvCxnSpPr>
          <p:nvPr/>
        </p:nvCxnSpPr>
        <p:spPr>
          <a:xfrm flipV="1">
            <a:off x="5505368" y="4658799"/>
            <a:ext cx="1809833" cy="62730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5" idx="6"/>
          </p:cNvCxnSpPr>
          <p:nvPr/>
        </p:nvCxnSpPr>
        <p:spPr>
          <a:xfrm flipV="1">
            <a:off x="3162300" y="3630099"/>
            <a:ext cx="3124200" cy="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74622" y="4658799"/>
            <a:ext cx="458780" cy="461665"/>
          </a:xfrm>
          <a:prstGeom prst="rect">
            <a:avLst/>
          </a:prstGeom>
        </p:spPr>
        <p:txBody>
          <a:bodyPr wrap="none">
            <a:spAutoFit/>
          </a:bodyPr>
          <a:lstStyle/>
          <a:p>
            <a:r>
              <a:rPr lang="en-US" sz="2400" dirty="0">
                <a:sym typeface="Wingdings"/>
              </a:rPr>
              <a:t></a:t>
            </a:r>
            <a:endParaRPr lang="en-US" sz="2400" dirty="0"/>
          </a:p>
        </p:txBody>
      </p:sp>
      <p:grpSp>
        <p:nvGrpSpPr>
          <p:cNvPr id="30" name="Group 29"/>
          <p:cNvGrpSpPr/>
          <p:nvPr/>
        </p:nvGrpSpPr>
        <p:grpSpPr>
          <a:xfrm>
            <a:off x="1185578" y="2663619"/>
            <a:ext cx="1860176" cy="1145976"/>
            <a:chOff x="1185578" y="3460783"/>
            <a:chExt cx="1860176" cy="1145976"/>
          </a:xfrm>
        </p:grpSpPr>
        <p:sp>
          <p:nvSpPr>
            <p:cNvPr id="26" name="Freeform 25"/>
            <p:cNvSpPr/>
            <p:nvPr/>
          </p:nvSpPr>
          <p:spPr>
            <a:xfrm>
              <a:off x="1185578" y="3460783"/>
              <a:ext cx="1591245" cy="1145976"/>
            </a:xfrm>
            <a:custGeom>
              <a:avLst/>
              <a:gdLst>
                <a:gd name="connsiteX0" fmla="*/ 0 w 1591245"/>
                <a:gd name="connsiteY0" fmla="*/ 572988 h 1145976"/>
                <a:gd name="connsiteX1" fmla="*/ 795623 w 1591245"/>
                <a:gd name="connsiteY1" fmla="*/ 0 h 1145976"/>
                <a:gd name="connsiteX2" fmla="*/ 1591246 w 1591245"/>
                <a:gd name="connsiteY2" fmla="*/ 572988 h 1145976"/>
                <a:gd name="connsiteX3" fmla="*/ 795623 w 1591245"/>
                <a:gd name="connsiteY3" fmla="*/ 1145976 h 1145976"/>
                <a:gd name="connsiteX4" fmla="*/ 0 w 1591245"/>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45" h="1145976">
                  <a:moveTo>
                    <a:pt x="0" y="572988"/>
                  </a:moveTo>
                  <a:cubicBezTo>
                    <a:pt x="0" y="256535"/>
                    <a:pt x="356213" y="0"/>
                    <a:pt x="795623" y="0"/>
                  </a:cubicBezTo>
                  <a:cubicBezTo>
                    <a:pt x="1235033" y="0"/>
                    <a:pt x="1591246" y="256535"/>
                    <a:pt x="1591246" y="572988"/>
                  </a:cubicBezTo>
                  <a:cubicBezTo>
                    <a:pt x="1591246" y="889441"/>
                    <a:pt x="1235033" y="1145976"/>
                    <a:pt x="795623" y="1145976"/>
                  </a:cubicBezTo>
                  <a:cubicBezTo>
                    <a:pt x="356213" y="1145976"/>
                    <a:pt x="0" y="889441"/>
                    <a:pt x="0" y="572988"/>
                  </a:cubicBezTo>
                  <a:close/>
                </a:path>
              </a:pathLst>
            </a:cu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50812" tIns="185604" rIns="250812"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Reference Architecture</a:t>
              </a:r>
            </a:p>
          </p:txBody>
        </p:sp>
        <p:sp>
          <p:nvSpPr>
            <p:cNvPr id="10" name="Rectangle 9"/>
            <p:cNvSpPr/>
            <p:nvPr/>
          </p:nvSpPr>
          <p:spPr>
            <a:xfrm>
              <a:off x="2586974" y="3801694"/>
              <a:ext cx="458780" cy="461665"/>
            </a:xfrm>
            <a:prstGeom prst="rect">
              <a:avLst/>
            </a:prstGeom>
          </p:spPr>
          <p:txBody>
            <a:bodyPr wrap="none">
              <a:spAutoFit/>
            </a:bodyPr>
            <a:lstStyle/>
            <a:p>
              <a:r>
                <a:rPr lang="en-US" sz="2400" dirty="0">
                  <a:sym typeface="Wingdings"/>
                </a:rPr>
                <a:t></a:t>
              </a:r>
              <a:endParaRPr lang="en-US" sz="2400" dirty="0"/>
            </a:p>
          </p:txBody>
        </p:sp>
      </p:grpSp>
      <p:sp>
        <p:nvSpPr>
          <p:cNvPr id="11" name="Rectangle 10"/>
          <p:cNvSpPr/>
          <p:nvPr/>
        </p:nvSpPr>
        <p:spPr>
          <a:xfrm>
            <a:off x="6254272" y="2783877"/>
            <a:ext cx="458780" cy="461665"/>
          </a:xfrm>
          <a:prstGeom prst="rect">
            <a:avLst/>
          </a:prstGeom>
        </p:spPr>
        <p:txBody>
          <a:bodyPr wrap="none">
            <a:spAutoFit/>
          </a:bodyPr>
          <a:lstStyle/>
          <a:p>
            <a:r>
              <a:rPr lang="en-US" sz="2400" dirty="0">
                <a:sym typeface="Wingdings"/>
              </a:rPr>
              <a:t></a:t>
            </a:r>
            <a:endParaRPr lang="en-US" sz="2400" dirty="0"/>
          </a:p>
        </p:txBody>
      </p:sp>
      <p:sp>
        <p:nvSpPr>
          <p:cNvPr id="12" name="Rectangle 11"/>
          <p:cNvSpPr/>
          <p:nvPr/>
        </p:nvSpPr>
        <p:spPr>
          <a:xfrm>
            <a:off x="3845183" y="2224461"/>
            <a:ext cx="458780" cy="461665"/>
          </a:xfrm>
          <a:prstGeom prst="rect">
            <a:avLst/>
          </a:prstGeom>
        </p:spPr>
        <p:txBody>
          <a:bodyPr wrap="none">
            <a:spAutoFit/>
          </a:bodyPr>
          <a:lstStyle/>
          <a:p>
            <a:r>
              <a:rPr lang="en-US" sz="2400" dirty="0">
                <a:sym typeface="Wingdings"/>
              </a:rPr>
              <a:t></a:t>
            </a:r>
            <a:endParaRPr lang="en-US" sz="2400" dirty="0"/>
          </a:p>
        </p:txBody>
      </p:sp>
      <p:grpSp>
        <p:nvGrpSpPr>
          <p:cNvPr id="29" name="Group 28"/>
          <p:cNvGrpSpPr/>
          <p:nvPr/>
        </p:nvGrpSpPr>
        <p:grpSpPr>
          <a:xfrm>
            <a:off x="1185578" y="3485773"/>
            <a:ext cx="1729897" cy="1145976"/>
            <a:chOff x="1185578" y="2653440"/>
            <a:chExt cx="1729897" cy="1145976"/>
          </a:xfrm>
        </p:grpSpPr>
        <p:sp>
          <p:nvSpPr>
            <p:cNvPr id="27" name="Freeform 26"/>
            <p:cNvSpPr/>
            <p:nvPr/>
          </p:nvSpPr>
          <p:spPr>
            <a:xfrm>
              <a:off x="1185578" y="2653440"/>
              <a:ext cx="1500507" cy="1145976"/>
            </a:xfrm>
            <a:custGeom>
              <a:avLst/>
              <a:gdLst>
                <a:gd name="connsiteX0" fmla="*/ 0 w 1500507"/>
                <a:gd name="connsiteY0" fmla="*/ 572988 h 1145976"/>
                <a:gd name="connsiteX1" fmla="*/ 750254 w 1500507"/>
                <a:gd name="connsiteY1" fmla="*/ 0 h 1145976"/>
                <a:gd name="connsiteX2" fmla="*/ 1500508 w 1500507"/>
                <a:gd name="connsiteY2" fmla="*/ 572988 h 1145976"/>
                <a:gd name="connsiteX3" fmla="*/ 750254 w 1500507"/>
                <a:gd name="connsiteY3" fmla="*/ 1145976 h 1145976"/>
                <a:gd name="connsiteX4" fmla="*/ 0 w 1500507"/>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507" h="1145976">
                  <a:moveTo>
                    <a:pt x="0" y="572988"/>
                  </a:moveTo>
                  <a:cubicBezTo>
                    <a:pt x="0" y="256535"/>
                    <a:pt x="335900" y="0"/>
                    <a:pt x="750254" y="0"/>
                  </a:cubicBezTo>
                  <a:cubicBezTo>
                    <a:pt x="1164608" y="0"/>
                    <a:pt x="1500508" y="256535"/>
                    <a:pt x="1500508" y="572988"/>
                  </a:cubicBezTo>
                  <a:cubicBezTo>
                    <a:pt x="1500508" y="889441"/>
                    <a:pt x="1164608" y="1145976"/>
                    <a:pt x="750254" y="1145976"/>
                  </a:cubicBezTo>
                  <a:cubicBezTo>
                    <a:pt x="335900" y="1145976"/>
                    <a:pt x="0" y="889441"/>
                    <a:pt x="0" y="572988"/>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7524" tIns="185604" rIns="237524"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Security &amp; Privacy</a:t>
              </a:r>
            </a:p>
          </p:txBody>
        </p:sp>
        <p:sp>
          <p:nvSpPr>
            <p:cNvPr id="8" name="Rectangle 7"/>
            <p:cNvSpPr/>
            <p:nvPr/>
          </p:nvSpPr>
          <p:spPr>
            <a:xfrm>
              <a:off x="2456695" y="3168434"/>
              <a:ext cx="458780" cy="461665"/>
            </a:xfrm>
            <a:prstGeom prst="rect">
              <a:avLst/>
            </a:prstGeom>
          </p:spPr>
          <p:txBody>
            <a:bodyPr wrap="none">
              <a:spAutoFit/>
            </a:bodyPr>
            <a:lstStyle/>
            <a:p>
              <a:r>
                <a:rPr lang="en-US" sz="2400" dirty="0">
                  <a:sym typeface="Wingdings"/>
                </a:rPr>
                <a:t></a:t>
              </a:r>
              <a:endParaRPr lang="en-US" sz="2400" dirty="0"/>
            </a:p>
          </p:txBody>
        </p:sp>
        <p:sp>
          <p:nvSpPr>
            <p:cNvPr id="13" name="Rectangle 12"/>
            <p:cNvSpPr/>
            <p:nvPr/>
          </p:nvSpPr>
          <p:spPr>
            <a:xfrm>
              <a:off x="2438400" y="2812493"/>
              <a:ext cx="458780" cy="461665"/>
            </a:xfrm>
            <a:prstGeom prst="rect">
              <a:avLst/>
            </a:prstGeom>
          </p:spPr>
          <p:txBody>
            <a:bodyPr wrap="none">
              <a:spAutoFit/>
            </a:bodyPr>
            <a:lstStyle/>
            <a:p>
              <a:r>
                <a:rPr lang="en-US" sz="2400" dirty="0">
                  <a:sym typeface="Wingdings"/>
                </a:rPr>
                <a:t></a:t>
              </a:r>
              <a:endParaRPr lang="en-US" sz="2400" dirty="0"/>
            </a:p>
          </p:txBody>
        </p:sp>
      </p:grpSp>
      <p:sp>
        <p:nvSpPr>
          <p:cNvPr id="28" name="Rectangle 27"/>
          <p:cNvSpPr/>
          <p:nvPr/>
        </p:nvSpPr>
        <p:spPr>
          <a:xfrm>
            <a:off x="1367966" y="5849035"/>
            <a:ext cx="6408069" cy="369332"/>
          </a:xfrm>
          <a:prstGeom prst="rect">
            <a:avLst/>
          </a:prstGeom>
        </p:spPr>
        <p:txBody>
          <a:bodyPr wrap="square">
            <a:spAutoFit/>
          </a:bodyPr>
          <a:lstStyle/>
          <a:p>
            <a:r>
              <a:rPr lang="en-US" b="1" dirty="0">
                <a:solidFill>
                  <a:schemeClr val="accent2">
                    <a:lumMod val="90000"/>
                    <a:lumOff val="10000"/>
                  </a:schemeClr>
                </a:solidFill>
                <a:latin typeface="Calibri" panose="020F0502020204030204" pitchFamily="34" charset="0"/>
              </a:rPr>
              <a:t>Due to time constraints, activities </a:t>
            </a:r>
            <a:r>
              <a:rPr lang="en-US" b="1" dirty="0" smtClean="0">
                <a:solidFill>
                  <a:schemeClr val="accent2">
                    <a:lumMod val="90000"/>
                    <a:lumOff val="10000"/>
                  </a:schemeClr>
                </a:solidFill>
                <a:latin typeface="Calibri" panose="020F0502020204030204" pitchFamily="34" charset="0"/>
              </a:rPr>
              <a:t>were  carried </a:t>
            </a:r>
            <a:r>
              <a:rPr lang="en-US" b="1" dirty="0">
                <a:solidFill>
                  <a:schemeClr val="accent2">
                    <a:lumMod val="90000"/>
                    <a:lumOff val="10000"/>
                  </a:schemeClr>
                </a:solidFill>
                <a:latin typeface="Calibri" panose="020F0502020204030204" pitchFamily="34" charset="0"/>
              </a:rPr>
              <a:t>out in parallel.</a:t>
            </a:r>
          </a:p>
        </p:txBody>
      </p:sp>
    </p:spTree>
    <p:extLst>
      <p:ext uri="{BB962C8B-B14F-4D97-AF65-F5344CB8AC3E}">
        <p14:creationId xmlns:p14="http://schemas.microsoft.com/office/powerpoint/2010/main" val="1569226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and Use Case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4</a:t>
            </a:fld>
            <a:endParaRPr lang="en-US" dirty="0"/>
          </a:p>
        </p:txBody>
      </p:sp>
      <p:sp>
        <p:nvSpPr>
          <p:cNvPr id="5" name="Content Placeholder 4"/>
          <p:cNvSpPr>
            <a:spLocks noGrp="1"/>
          </p:cNvSpPr>
          <p:nvPr>
            <p:ph idx="1"/>
          </p:nvPr>
        </p:nvSpPr>
        <p:spPr>
          <a:xfrm>
            <a:off x="446314" y="1549668"/>
            <a:ext cx="8229600" cy="4114800"/>
          </a:xfrm>
        </p:spPr>
        <p:txBody>
          <a:bodyPr/>
          <a:lstStyle/>
          <a:p>
            <a:pPr marL="0" indent="0">
              <a:buNone/>
            </a:pPr>
            <a:r>
              <a:rPr lang="en-US" sz="2000" i="1" dirty="0"/>
              <a:t>The focus  is to form a community of interest from industry, academia, and government, with the goal of developing a consensus list of Big Data requirements across all stakeholders.  This includes gathering and understanding various use cases from diversified application domains.</a:t>
            </a:r>
          </a:p>
          <a:p>
            <a:pPr marL="0" lvl="0" indent="0">
              <a:buNone/>
            </a:pPr>
            <a:endParaRPr lang="en-US" sz="2000" dirty="0" smtClean="0"/>
          </a:p>
          <a:p>
            <a:pPr marL="0" lvl="0" indent="0">
              <a:buNone/>
            </a:pPr>
            <a:r>
              <a:rPr lang="en-US" sz="2000" b="1" dirty="0" smtClean="0"/>
              <a:t>Tasks</a:t>
            </a:r>
          </a:p>
          <a:p>
            <a:pPr lvl="0"/>
            <a:r>
              <a:rPr lang="en-US" sz="2000" dirty="0" smtClean="0"/>
              <a:t>Gather use case input </a:t>
            </a:r>
            <a:r>
              <a:rPr lang="en-US" sz="2000" dirty="0"/>
              <a:t>from all stakeholders </a:t>
            </a:r>
            <a:endParaRPr lang="en-US" sz="2000" dirty="0" smtClean="0"/>
          </a:p>
          <a:p>
            <a:pPr lvl="0"/>
            <a:r>
              <a:rPr lang="en-US" sz="2000" dirty="0" smtClean="0"/>
              <a:t>Derive Big </a:t>
            </a:r>
            <a:r>
              <a:rPr lang="en-US" sz="2000" dirty="0"/>
              <a:t>Data </a:t>
            </a:r>
            <a:r>
              <a:rPr lang="en-US" sz="2000" dirty="0" smtClean="0"/>
              <a:t>requirements from each use case. </a:t>
            </a:r>
            <a:endParaRPr lang="en-US" sz="2000" dirty="0"/>
          </a:p>
          <a:p>
            <a:pPr lvl="0"/>
            <a:r>
              <a:rPr lang="en-US" sz="2000" dirty="0"/>
              <a:t>Analyze/prioritize a list of challenging general requirements that may delay or prevent adoption of Big Data deployment </a:t>
            </a:r>
          </a:p>
          <a:p>
            <a:pPr lvl="0"/>
            <a:r>
              <a:rPr lang="en-US" sz="2000" dirty="0" smtClean="0"/>
              <a:t>Work with Reference Architecture to validate requirements and reference architecture</a:t>
            </a:r>
          </a:p>
          <a:p>
            <a:pPr lvl="0"/>
            <a:r>
              <a:rPr lang="en-US" sz="2000" dirty="0"/>
              <a:t>D</a:t>
            </a:r>
            <a:r>
              <a:rPr lang="en-US" sz="2000" dirty="0" smtClean="0"/>
              <a:t>evelop </a:t>
            </a:r>
            <a:r>
              <a:rPr lang="en-US" sz="2000" dirty="0"/>
              <a:t>a set of general patterns capturing the “essence” of use </a:t>
            </a:r>
            <a:r>
              <a:rPr lang="en-US" sz="2000" dirty="0" smtClean="0"/>
              <a:t>cases (to do)</a:t>
            </a:r>
            <a:endParaRPr lang="en-US" sz="2000" dirty="0"/>
          </a:p>
          <a:p>
            <a:pPr lvl="0"/>
            <a:endParaRPr lang="en-US" sz="2000" dirty="0"/>
          </a:p>
        </p:txBody>
      </p:sp>
    </p:spTree>
    <p:extLst>
      <p:ext uri="{BB962C8B-B14F-4D97-AF65-F5344CB8AC3E}">
        <p14:creationId xmlns:p14="http://schemas.microsoft.com/office/powerpoint/2010/main" val="1237237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lnSpcReduction="1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Tree>
    <p:extLst>
      <p:ext uri="{BB962C8B-B14F-4D97-AF65-F5344CB8AC3E}">
        <p14:creationId xmlns:p14="http://schemas.microsoft.com/office/powerpoint/2010/main" val="300813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887"/>
            <a:ext cx="9144000" cy="881743"/>
          </a:xfrm>
        </p:spPr>
        <p:txBody>
          <a:bodyPr>
            <a:normAutofit fontScale="90000"/>
          </a:bodyPr>
          <a:lstStyle/>
          <a:p>
            <a:pPr algn="ctr"/>
            <a:r>
              <a:rPr lang="en-US" sz="3600" b="1" dirty="0" smtClean="0">
                <a:latin typeface="+mn-lt"/>
              </a:rPr>
              <a:t>51 Detailed Use Cases: Many TB’s to Many PB’s</a:t>
            </a:r>
            <a:endParaRPr lang="en-US" sz="3600" b="1" dirty="0">
              <a:latin typeface="+mn-lt"/>
            </a:endParaRPr>
          </a:p>
        </p:txBody>
      </p:sp>
      <p:sp>
        <p:nvSpPr>
          <p:cNvPr id="3" name="Content Placeholder 2"/>
          <p:cNvSpPr>
            <a:spLocks noGrp="1"/>
          </p:cNvSpPr>
          <p:nvPr>
            <p:ph idx="1"/>
          </p:nvPr>
        </p:nvSpPr>
        <p:spPr>
          <a:xfrm>
            <a:off x="0" y="1401851"/>
            <a:ext cx="9144000" cy="6139542"/>
          </a:xfrm>
        </p:spPr>
        <p:txBody>
          <a:bodyPr>
            <a:normAutofit/>
          </a:bodyPr>
          <a:lstStyle/>
          <a:p>
            <a:r>
              <a:rPr lang="en-US" sz="1600" b="1" dirty="0" smtClean="0"/>
              <a:t>Government </a:t>
            </a:r>
            <a:r>
              <a:rPr lang="en-US" sz="1600" b="1" dirty="0"/>
              <a:t>Operation: </a:t>
            </a:r>
            <a:r>
              <a:rPr lang="en-US" sz="1600" dirty="0"/>
              <a:t>National Archives and Records </a:t>
            </a:r>
            <a:r>
              <a:rPr lang="en-US" sz="1600" dirty="0" smtClean="0"/>
              <a:t>Administration, Census Bureau</a:t>
            </a:r>
          </a:p>
          <a:p>
            <a:r>
              <a:rPr lang="en-US" sz="1600" b="1" dirty="0" smtClean="0"/>
              <a:t>Commercial: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 </a:t>
            </a:r>
            <a:r>
              <a:rPr lang="en-US" sz="1600" dirty="0" smtClean="0"/>
              <a:t>Sensors, Image surveillance, Situation Assessment</a:t>
            </a:r>
          </a:p>
          <a:p>
            <a:r>
              <a:rPr lang="en-US" sz="1600" b="1" dirty="0" smtClean="0"/>
              <a:t>Healthcare and Life Sciences: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 </a:t>
            </a:r>
            <a:r>
              <a:rPr lang="en-US" sz="1600" dirty="0" smtClean="0"/>
              <a:t>Metadata, Collaboration, Language Translation, Light source experiments</a:t>
            </a:r>
          </a:p>
          <a:p>
            <a:r>
              <a:rPr lang="en-US" sz="1600" b="1" dirty="0"/>
              <a:t>Astronomy and </a:t>
            </a:r>
            <a:r>
              <a:rPr lang="en-US" sz="1600" b="1" dirty="0" smtClean="0"/>
              <a:t>Physics: </a:t>
            </a:r>
            <a:r>
              <a:rPr lang="en-US" sz="1600" dirty="0" smtClean="0"/>
              <a:t>Sky Surveys compared to simulation, Large Hadron Collider at CERN, Belle Accelerator II in Japan</a:t>
            </a:r>
          </a:p>
          <a:p>
            <a:r>
              <a:rPr lang="en-US" sz="1600" b="1" dirty="0" smtClean="0"/>
              <a:t>Earth</a:t>
            </a:r>
            <a:r>
              <a:rPr lang="en-US" sz="1600" b="1" dirty="0"/>
              <a:t>, Environmental and Polar </a:t>
            </a:r>
            <a:r>
              <a:rPr lang="en-US" sz="1600" b="1" dirty="0" smtClean="0"/>
              <a:t>Science: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Energy: </a:t>
            </a:r>
            <a:r>
              <a:rPr lang="en-US" sz="1600" dirty="0" smtClean="0"/>
              <a:t>Smart grid</a:t>
            </a:r>
          </a:p>
          <a:p>
            <a:r>
              <a:rPr lang="en-US" sz="1600" dirty="0" smtClean="0">
                <a:solidFill>
                  <a:srgbClr val="FF0000"/>
                </a:solidFill>
              </a:rPr>
              <a:t>Next step involves matching extracted requirements and reference architecture</a:t>
            </a:r>
          </a:p>
          <a:p>
            <a:r>
              <a:rPr lang="en-US" sz="1600" dirty="0" smtClean="0">
                <a:solidFill>
                  <a:srgbClr val="FF0000"/>
                </a:solidFill>
              </a:rPr>
              <a:t>Alternatively develop a set of general patterns capturing the “essence” of use cases</a:t>
            </a:r>
            <a:endParaRPr lang="en-US" sz="1600" dirty="0">
              <a:solidFill>
                <a:srgbClr val="FF0000"/>
              </a:solidFill>
            </a:endParaRPr>
          </a:p>
          <a:p>
            <a:endParaRPr lang="en-US" sz="1600" dirty="0"/>
          </a:p>
        </p:txBody>
      </p:sp>
    </p:spTree>
    <p:extLst>
      <p:ext uri="{BB962C8B-B14F-4D97-AF65-F5344CB8AC3E}">
        <p14:creationId xmlns:p14="http://schemas.microsoft.com/office/powerpoint/2010/main" val="418201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Trends</a:t>
            </a:r>
            <a:endParaRPr lang="en-US" dirty="0"/>
          </a:p>
        </p:txBody>
      </p:sp>
      <p:sp>
        <p:nvSpPr>
          <p:cNvPr id="3" name="Content Placeholder 2"/>
          <p:cNvSpPr>
            <a:spLocks noGrp="1"/>
          </p:cNvSpPr>
          <p:nvPr>
            <p:ph idx="1"/>
          </p:nvPr>
        </p:nvSpPr>
        <p:spPr>
          <a:xfrm>
            <a:off x="67778" y="1357781"/>
            <a:ext cx="8229600" cy="2274773"/>
          </a:xfrm>
        </p:spPr>
        <p:txBody>
          <a:bodyPr/>
          <a:lstStyle/>
          <a:p>
            <a:r>
              <a:rPr lang="en-US" dirty="0" smtClean="0"/>
              <a:t>Also from IEEE Big Data conference in Santa Clara</a:t>
            </a:r>
          </a:p>
          <a:p>
            <a:r>
              <a:rPr lang="en-US" dirty="0" smtClean="0"/>
              <a:t>Practitioners consider themselves Data Scientists</a:t>
            </a:r>
          </a:p>
          <a:p>
            <a:r>
              <a:rPr lang="en-US" dirty="0" smtClean="0"/>
              <a:t>Images are a major source of Big Data</a:t>
            </a:r>
          </a:p>
          <a:p>
            <a:pPr lvl="1"/>
            <a:r>
              <a:rPr lang="en-US" dirty="0" smtClean="0"/>
              <a:t>Radar</a:t>
            </a:r>
          </a:p>
          <a:p>
            <a:pPr lvl="1"/>
            <a:r>
              <a:rPr lang="en-US" dirty="0" smtClean="0"/>
              <a:t>Light Synchrotrons</a:t>
            </a:r>
          </a:p>
          <a:p>
            <a:pPr lvl="1"/>
            <a:r>
              <a:rPr lang="en-US" dirty="0" smtClean="0"/>
              <a:t>Phones</a:t>
            </a:r>
          </a:p>
          <a:p>
            <a:pPr lvl="1"/>
            <a:r>
              <a:rPr lang="en-US" dirty="0" err="1" smtClean="0"/>
              <a:t>Bioimaging</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F5B7371F-B25E-42BE-91F9-DCD17E1CF49D}"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3821229" y="2692666"/>
            <a:ext cx="5322771" cy="3992079"/>
          </a:xfrm>
          <a:prstGeom prst="rect">
            <a:avLst/>
          </a:prstGeom>
        </p:spPr>
      </p:pic>
      <p:sp>
        <p:nvSpPr>
          <p:cNvPr id="6" name="Content Placeholder 2"/>
          <p:cNvSpPr txBox="1">
            <a:spLocks/>
          </p:cNvSpPr>
          <p:nvPr/>
        </p:nvSpPr>
        <p:spPr>
          <a:xfrm>
            <a:off x="67778" y="3935438"/>
            <a:ext cx="3753451" cy="2391884"/>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Hadoop and HDFS dominant</a:t>
            </a:r>
          </a:p>
          <a:p>
            <a:r>
              <a:rPr lang="en-US" sz="2000" dirty="0" smtClean="0"/>
              <a:t>Business – main emphasis at NIST – interested in analytics and assume HDFS</a:t>
            </a:r>
          </a:p>
          <a:p>
            <a:r>
              <a:rPr lang="en-US" sz="2000" dirty="0" smtClean="0"/>
              <a:t>Academia </a:t>
            </a:r>
            <a:r>
              <a:rPr lang="en-US" sz="2000" dirty="0" smtClean="0"/>
              <a:t>also </a:t>
            </a:r>
            <a:r>
              <a:rPr lang="en-US" sz="2000" dirty="0" smtClean="0"/>
              <a:t>extremely </a:t>
            </a:r>
            <a:r>
              <a:rPr lang="en-US" sz="2000" dirty="0" smtClean="0"/>
              <a:t>interested </a:t>
            </a:r>
            <a:r>
              <a:rPr lang="en-US" sz="2000" dirty="0" smtClean="0"/>
              <a:t>in data management</a:t>
            </a:r>
          </a:p>
          <a:p>
            <a:r>
              <a:rPr lang="en-US" sz="2000" dirty="0" smtClean="0"/>
              <a:t>Clouds v. Grids</a:t>
            </a:r>
            <a:endParaRPr lang="en-US" sz="2000" dirty="0"/>
          </a:p>
        </p:txBody>
      </p:sp>
    </p:spTree>
    <p:extLst>
      <p:ext uri="{BB962C8B-B14F-4D97-AF65-F5344CB8AC3E}">
        <p14:creationId xmlns:p14="http://schemas.microsoft.com/office/powerpoint/2010/main" val="132452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 Case I: Summary of Genomics</a:t>
            </a:r>
            <a:endParaRPr lang="en-US" dirty="0"/>
          </a:p>
        </p:txBody>
      </p:sp>
      <p:sp>
        <p:nvSpPr>
          <p:cNvPr id="3" name="Content Placeholder 2"/>
          <p:cNvSpPr>
            <a:spLocks noGrp="1"/>
          </p:cNvSpPr>
          <p:nvPr>
            <p:ph idx="1"/>
          </p:nvPr>
        </p:nvSpPr>
        <p:spPr>
          <a:xfrm>
            <a:off x="95250" y="1436914"/>
            <a:ext cx="9048750" cy="4114800"/>
          </a:xfrm>
        </p:spPr>
        <p:txBody>
          <a:bodyPr/>
          <a:lstStyle/>
          <a:p>
            <a:r>
              <a:rPr lang="en-US" b="1" dirty="0">
                <a:solidFill>
                  <a:srgbClr val="FF0000"/>
                </a:solidFill>
              </a:rPr>
              <a:t>Application: </a:t>
            </a:r>
            <a:r>
              <a:rPr lang="en-US" dirty="0"/>
              <a:t>NIST/Genome in a Bottle Consortium integrates data from multiple sequencing technologies and methods to develop highly confident characterization of whole human genomes as reference materials, and develop methods to use these Reference Materials to assess performance of any genome sequencing run.</a:t>
            </a:r>
          </a:p>
          <a:p>
            <a:r>
              <a:rPr lang="en-US" b="1" dirty="0">
                <a:solidFill>
                  <a:srgbClr val="FF0000"/>
                </a:solidFill>
              </a:rPr>
              <a:t>Current Approach:  </a:t>
            </a:r>
            <a:r>
              <a:rPr lang="en-US" dirty="0"/>
              <a:t>The </a:t>
            </a:r>
            <a:r>
              <a:rPr lang="en-US" dirty="0" smtClean="0"/>
              <a:t>storage of </a:t>
            </a:r>
            <a:r>
              <a:rPr lang="en-US" dirty="0"/>
              <a:t>~40TB NFS at NIST is full; there are also PBs of genomics data at NIH/NCBI. Use Open-source sequencing bioinformatics software from academic groups (UNIX-based) on a 72 core cluster at NIST supplemented by larger systems at collaborators.</a:t>
            </a:r>
          </a:p>
          <a:p>
            <a:r>
              <a:rPr lang="en-US" b="1" dirty="0">
                <a:solidFill>
                  <a:srgbClr val="FF0000"/>
                </a:solidFill>
              </a:rPr>
              <a:t>Futures: </a:t>
            </a:r>
            <a:r>
              <a:rPr lang="en-US" dirty="0"/>
              <a:t>DNA sequencers can generate ~300GB compressed data/day which volume has increased much faster than Moore’s Law. Future data could include other ‘</a:t>
            </a:r>
            <a:r>
              <a:rPr lang="en-US" dirty="0" err="1"/>
              <a:t>omics</a:t>
            </a:r>
            <a:r>
              <a:rPr lang="en-US" dirty="0"/>
              <a:t>’ measurements, which will be even larger than DNA sequencing. Clouds have been explored.</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8</a:t>
            </a:fld>
            <a:endParaRPr lang="en-US" dirty="0"/>
          </a:p>
        </p:txBody>
      </p:sp>
    </p:spTree>
    <p:extLst>
      <p:ext uri="{BB962C8B-B14F-4D97-AF65-F5344CB8AC3E}">
        <p14:creationId xmlns:p14="http://schemas.microsoft.com/office/powerpoint/2010/main" val="325158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Use Case II: </a:t>
            </a:r>
            <a:r>
              <a:rPr lang="en-US" dirty="0" smtClean="0"/>
              <a:t>Census Bureau Statistical </a:t>
            </a:r>
            <a:r>
              <a:rPr lang="en-US" dirty="0"/>
              <a:t>Survey Response Improvement (Adaptive Design)</a:t>
            </a:r>
          </a:p>
        </p:txBody>
      </p:sp>
      <p:sp>
        <p:nvSpPr>
          <p:cNvPr id="3" name="Content Placeholder 2"/>
          <p:cNvSpPr>
            <a:spLocks noGrp="1"/>
          </p:cNvSpPr>
          <p:nvPr>
            <p:ph idx="1"/>
          </p:nvPr>
        </p:nvSpPr>
        <p:spPr>
          <a:xfrm>
            <a:off x="95250" y="1436913"/>
            <a:ext cx="9048750" cy="4771381"/>
          </a:xfrm>
        </p:spPr>
        <p:txBody>
          <a:bodyPr/>
          <a:lstStyle/>
          <a:p>
            <a:r>
              <a:rPr lang="en-US" sz="1800" b="1" dirty="0">
                <a:solidFill>
                  <a:srgbClr val="FF0000"/>
                </a:solidFill>
              </a:rPr>
              <a:t>Application: </a:t>
            </a:r>
            <a:r>
              <a:rPr lang="en-US" sz="1800" dirty="0"/>
              <a:t>Survey costs are increasing as survey response declines. The goal of this work is to use advanced “recommendation system techniques” that are open and scientifically objective, using data mashed up from several sources and historical survey para-data (administrative data about the survey) to drive operational processes in an effort to increase quality and reduce the cost of field surveys</a:t>
            </a:r>
            <a:r>
              <a:rPr lang="en-US" sz="1800" dirty="0" smtClean="0"/>
              <a:t>.</a:t>
            </a:r>
            <a:endParaRPr lang="en-US" sz="1800" b="1" dirty="0" smtClean="0">
              <a:solidFill>
                <a:srgbClr val="FF0000"/>
              </a:solidFill>
            </a:endParaRPr>
          </a:p>
          <a:p>
            <a:r>
              <a:rPr lang="en-US" sz="1800" b="1" dirty="0" smtClean="0">
                <a:solidFill>
                  <a:srgbClr val="FF0000"/>
                </a:solidFill>
              </a:rPr>
              <a:t>Current </a:t>
            </a:r>
            <a:r>
              <a:rPr lang="en-US" sz="1800" b="1" dirty="0">
                <a:solidFill>
                  <a:srgbClr val="FF0000"/>
                </a:solidFill>
              </a:rPr>
              <a:t>Approach: </a:t>
            </a:r>
            <a:r>
              <a:rPr lang="en-US" sz="1800" dirty="0"/>
              <a:t>About a petabyte of data coming from surveys and other government administrative sources. Data can be streamed with approximately 150 million records transmitted as field data streamed continuously, during the decennial census. All data must be both confidential and secure. All processes must be auditable for security and confidentiality as required by various legal statutes. Data quality should be high and statistically checked for accuracy and reliability throughout the collection process. Use Hadoop, Spark, Hive, R, SAS, Mahout, </a:t>
            </a:r>
            <a:r>
              <a:rPr lang="en-US" sz="1800" dirty="0" err="1"/>
              <a:t>Allegrograph</a:t>
            </a:r>
            <a:r>
              <a:rPr lang="en-US" sz="1800" dirty="0"/>
              <a:t>, MySQL, Oracle, Storm, </a:t>
            </a:r>
            <a:r>
              <a:rPr lang="en-US" sz="1800" dirty="0" err="1"/>
              <a:t>BigMemory</a:t>
            </a:r>
            <a:r>
              <a:rPr lang="en-US" sz="1800" dirty="0"/>
              <a:t>, Cassandra, Pig software.</a:t>
            </a:r>
            <a:endParaRPr lang="en-US" sz="1800" b="1" dirty="0" smtClean="0">
              <a:solidFill>
                <a:srgbClr val="FF0000"/>
              </a:solidFill>
            </a:endParaRPr>
          </a:p>
          <a:p>
            <a:r>
              <a:rPr lang="en-US" sz="1800" b="1" dirty="0" smtClean="0">
                <a:solidFill>
                  <a:srgbClr val="FF0000"/>
                </a:solidFill>
              </a:rPr>
              <a:t>Futures: </a:t>
            </a:r>
            <a:r>
              <a:rPr lang="en-US" sz="1800" dirty="0"/>
              <a:t>Analytics needs to be developed which give statistical estimations that provide more detail, on a more near real time basis for less cost. The reliability of estimated statistics from such “mashed up” sources still must be evaluated.</a:t>
            </a:r>
          </a:p>
        </p:txBody>
      </p:sp>
      <p:sp>
        <p:nvSpPr>
          <p:cNvPr id="4" name="Slide Number Placeholder 3"/>
          <p:cNvSpPr>
            <a:spLocks noGrp="1"/>
          </p:cNvSpPr>
          <p:nvPr>
            <p:ph type="sldNum" sz="quarter" idx="12"/>
          </p:nvPr>
        </p:nvSpPr>
        <p:spPr/>
        <p:txBody>
          <a:bodyPr/>
          <a:lstStyle/>
          <a:p>
            <a:fld id="{F5B7371F-B25E-42BE-91F9-DCD17E1CF49D}" type="slidenum">
              <a:rPr lang="en-US" smtClean="0"/>
              <a:pPr/>
              <a:t>9</a:t>
            </a:fld>
            <a:endParaRPr lang="en-US" dirty="0"/>
          </a:p>
        </p:txBody>
      </p:sp>
    </p:spTree>
    <p:extLst>
      <p:ext uri="{BB962C8B-B14F-4D97-AF65-F5344CB8AC3E}">
        <p14:creationId xmlns:p14="http://schemas.microsoft.com/office/powerpoint/2010/main" val="2413505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12-0623-Sample-1img-full_V5</Template>
  <TotalTime>33588</TotalTime>
  <Words>3187</Words>
  <Application>Microsoft Office PowerPoint</Application>
  <PresentationFormat>On-screen Show (4:3)</PresentationFormat>
  <Paragraphs>381</Paragraphs>
  <Slides>33</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Franklin Gothic Book</vt:lpstr>
      <vt:lpstr>Franklin Gothic Demi</vt:lpstr>
      <vt:lpstr>Franklin Gothic Medium</vt:lpstr>
      <vt:lpstr>Times New Roman</vt:lpstr>
      <vt:lpstr>Wingdings</vt:lpstr>
      <vt:lpstr>12-0623-Sample-1img-full_V5</vt:lpstr>
      <vt:lpstr>3_Custom Design</vt:lpstr>
      <vt:lpstr>Presentation</vt:lpstr>
      <vt:lpstr>NIST Big Data Public Working Group NBD-PWG</vt:lpstr>
      <vt:lpstr>NBD-PWG Charter</vt:lpstr>
      <vt:lpstr>NBD-PWG Subgroups &amp; Co-Chairs</vt:lpstr>
      <vt:lpstr>Requirements and Use Case Subgroup</vt:lpstr>
      <vt:lpstr>Use Case Template</vt:lpstr>
      <vt:lpstr>51 Detailed Use Cases: Many TB’s to Many PB’s</vt:lpstr>
      <vt:lpstr>Some Trends</vt:lpstr>
      <vt:lpstr>Example Use Case I: Summary of Genomics</vt:lpstr>
      <vt:lpstr>Example Use Case II: Census Bureau Statistical Survey Response Improvement (Adaptive Design)</vt:lpstr>
      <vt:lpstr>Example Use Case III: Large-scale Deep Learning</vt:lpstr>
      <vt:lpstr>Example Use Case IV:  EISCAT 3D incoherent scatter radar system</vt:lpstr>
      <vt:lpstr>Example Use Case V: Consumption forecasting in Smart Grids</vt:lpstr>
      <vt:lpstr>PowerPoint Presentation</vt:lpstr>
      <vt:lpstr>Definitions and Taxonomies Subgroup</vt:lpstr>
      <vt:lpstr>Data Science Definition (Big Data less consensus)</vt:lpstr>
      <vt:lpstr>Data Science (MOOC) Degree at IU</vt:lpstr>
      <vt:lpstr>Reference Architecture Subgroup</vt:lpstr>
      <vt:lpstr>List Of Surveyed Architectures</vt:lpstr>
      <vt:lpstr>Vendor-neutral and Technology-agnostic Proposals</vt:lpstr>
      <vt:lpstr>Vendor-neutral and Technology-agnostic Proposals</vt:lpstr>
      <vt:lpstr>Vendor-neutral and Technology-agnostic Proposals</vt:lpstr>
      <vt:lpstr>Vendor-neutral and Technology-agnostic Proposals</vt:lpstr>
      <vt:lpstr>Draft Agreement / Rough Consensus</vt:lpstr>
      <vt:lpstr>Main Functional Blocks</vt:lpstr>
      <vt:lpstr>PowerPoint Presentation</vt:lpstr>
      <vt:lpstr>Security and Privacy Subgroup</vt:lpstr>
      <vt:lpstr>CSA (Cloud Security Alliance) BDWG: Top Ten Big Data Security and Privacy Challenges</vt:lpstr>
      <vt:lpstr>Top 10 S&amp;P Challenges: Classification</vt:lpstr>
      <vt:lpstr>Use Cases</vt:lpstr>
      <vt:lpstr>Big Data Security Reference Architecture</vt:lpstr>
      <vt:lpstr>Technology Roadmap Subgroup</vt:lpstr>
      <vt:lpstr>Some Identified Features</vt:lpstr>
      <vt:lpstr>Interaction Between Subgroups</vt:lpstr>
    </vt:vector>
  </TitlesOfParts>
  <Company>SAIC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Big Data Working Group</dc:title>
  <dc:creator>NANCY.W.GRADY@saic.com</dc:creator>
  <cp:lastModifiedBy>Judy Qiu</cp:lastModifiedBy>
  <cp:revision>181</cp:revision>
  <cp:lastPrinted>2013-02-14T20:26:11Z</cp:lastPrinted>
  <dcterms:created xsi:type="dcterms:W3CDTF">2013-06-12T16:38:06Z</dcterms:created>
  <dcterms:modified xsi:type="dcterms:W3CDTF">2013-10-29T16:32:49Z</dcterms:modified>
</cp:coreProperties>
</file>