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4"/>
  </p:notesMasterIdLst>
  <p:sldIdLst>
    <p:sldId id="338" r:id="rId3"/>
    <p:sldId id="367" r:id="rId4"/>
    <p:sldId id="349" r:id="rId5"/>
    <p:sldId id="421" r:id="rId6"/>
    <p:sldId id="567" r:id="rId7"/>
    <p:sldId id="448" r:id="rId8"/>
    <p:sldId id="361" r:id="rId9"/>
    <p:sldId id="838" r:id="rId10"/>
    <p:sldId id="836" r:id="rId11"/>
    <p:sldId id="432" r:id="rId12"/>
    <p:sldId id="568" r:id="rId13"/>
    <p:sldId id="478" r:id="rId14"/>
    <p:sldId id="455" r:id="rId15"/>
    <p:sldId id="454" r:id="rId16"/>
    <p:sldId id="553" r:id="rId17"/>
    <p:sldId id="506" r:id="rId18"/>
    <p:sldId id="259" r:id="rId19"/>
    <p:sldId id="449" r:id="rId20"/>
    <p:sldId id="450" r:id="rId21"/>
    <p:sldId id="451" r:id="rId22"/>
    <p:sldId id="3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2418" autoAdjust="0"/>
  </p:normalViewPr>
  <p:slideViewPr>
    <p:cSldViewPr snapToGrid="0">
      <p:cViewPr varScale="1">
        <p:scale>
          <a:sx n="72" d="100"/>
          <a:sy n="72" d="100"/>
        </p:scale>
        <p:origin x="22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3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4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17-5EB3-415D-9340-9CAA674FD7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589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17-5EB3-415D-9340-9CAA674FD7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98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E0681-A260-457F-A39E-7A3EA8749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212B37D4-40DD-4274-A6A2-ACF8C18F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8C9865E0-B3EC-4F1F-B4C2-2E6E60442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688705D-7DDA-4F35-B6D7-1C012CE7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2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4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5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51953" y="53266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300">
                <a:solidFill>
                  <a:srgbClr val="72A1A8"/>
                </a:solidFill>
                <a:latin typeface="Montserrat" charset="0"/>
                <a:ea typeface="Montserrat" charset="0"/>
                <a:cs typeface="Montserrat" charset="0"/>
              </a:rPr>
              <a:t>Solution</a:t>
            </a:r>
            <a:br>
              <a:rPr lang="en-US" altLang="en-US">
                <a:solidFill>
                  <a:srgbClr val="72A1A8"/>
                </a:solidFill>
                <a:latin typeface="Montserrat" charset="0"/>
                <a:ea typeface="Montserrat" charset="0"/>
                <a:cs typeface="Montserrat" charset="0"/>
              </a:rPr>
            </a:br>
            <a:endParaRPr lang="x-none" altLang="en-US" sz="3200" dirty="0">
              <a:solidFill>
                <a:srgbClr val="72A1A8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11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26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809753" y="0"/>
            <a:ext cx="6382246" cy="6858000"/>
          </a:xfrm>
          <a:prstGeom prst="rect">
            <a:avLst/>
          </a:prstGeom>
          <a:gradFill flip="none" rotWithShape="1">
            <a:gsLst>
              <a:gs pos="0">
                <a:srgbClr val="72A1A8">
                  <a:shade val="30000"/>
                  <a:satMod val="115000"/>
                </a:srgbClr>
              </a:gs>
              <a:gs pos="50000">
                <a:srgbClr val="72A1A8">
                  <a:shade val="67500"/>
                  <a:satMod val="115000"/>
                </a:srgbClr>
              </a:gs>
              <a:gs pos="100000">
                <a:srgbClr val="72A1A8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2A1A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51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4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44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47036-F792-473C-A103-9B0E762E2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99BAADAF-1EB7-485C-9A36-F76ED646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16297" cy="365125"/>
          </a:xfrm>
          <a:prstGeom prst="rect">
            <a:avLst/>
          </a:prstGeom>
        </p:spPr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155DCD6-826B-4502-AE78-BF7E1DD1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69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5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DEF5C-85F5-4775-9366-191A42E18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3121B1A-466D-46F2-8EE2-A65E8209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45480" cy="365125"/>
          </a:xfrm>
          <a:prstGeom prst="rect">
            <a:avLst/>
          </a:prstGeom>
        </p:spPr>
        <p:txBody>
          <a:bodyPr/>
          <a:lstStyle/>
          <a:p>
            <a:fld id="{F6EE81C8-2D34-402D-BA22-97E41F651D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DDF30C4-625F-4FFC-82FC-CBB51ABA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218DEA-C096-4B44-BD52-C9BA200FE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8CD8579A-96E7-4425-9FCA-53BFD1D9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5A09C5A8-646C-404E-B85E-43946883FC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D3DEF36-265F-4BDC-A65B-A7791245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F7C5D-8415-4ACD-881D-3746F5550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DDDD171A-4741-48A9-AC97-DEBDEFD4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2BB3F41A-B518-4ED2-BD2A-2630F571E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E30E8083-1377-4C20-A248-55817015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750A6-F0D6-495D-938D-6B166FF8B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116DF92-B1AE-4CE3-ADB1-1F692AFF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35752" cy="365125"/>
          </a:xfrm>
          <a:prstGeom prst="rect">
            <a:avLst/>
          </a:prstGeom>
        </p:spPr>
        <p:txBody>
          <a:bodyPr/>
          <a:lstStyle/>
          <a:p>
            <a:fld id="{1DC4C83C-63AA-4E1A-B39E-13E1BA402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E115B-BE13-4A5D-93DF-2A91920C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585A1-C498-4605-80DC-2390A258F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205D0-0D77-40DD-8D77-E56E7DEB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06569" cy="365125"/>
          </a:xfrm>
          <a:prstGeom prst="rect">
            <a:avLst/>
          </a:prstGeom>
        </p:spPr>
        <p:txBody>
          <a:bodyPr/>
          <a:lstStyle/>
          <a:p>
            <a:fld id="{AE1E8A7D-0C9E-4158-BD17-4958662D71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4A44FA9-6810-4658-BC23-75C25305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FC66F-16C5-4876-946B-E740E441C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969BB6B-313C-4F95-AAE8-72ADCDAC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21A31419-4C56-49E7-9132-8C29916C41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B434362-D6C3-4B13-B8DA-25DEC06C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8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7DDF134B-7FC4-4C79-8ADD-8A057F4DB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1133" y="6356349"/>
            <a:ext cx="1355207" cy="365125"/>
          </a:xfrm>
          <a:prstGeom prst="rect">
            <a:avLst/>
          </a:prstGeom>
        </p:spPr>
        <p:txBody>
          <a:bodyPr/>
          <a:lstStyle/>
          <a:p>
            <a:fld id="{79EB1900-E03E-4653-9427-DE696F879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24A0B62-2458-4801-B384-2386E03CE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6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374226" y="5166976"/>
            <a:ext cx="10515600" cy="4001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`, </a:t>
            </a:r>
          </a:p>
        </p:txBody>
      </p:sp>
      <p:sp>
        <p:nvSpPr>
          <p:cNvPr id="6" name="AutoShape 2" descr="http://icnc-fskd.guet.cn/icnc_fskd/images/2.jpg">
            <a:extLst>
              <a:ext uri="{FF2B5EF4-FFF2-40B4-BE49-F238E27FC236}">
                <a16:creationId xmlns:a16="http://schemas.microsoft.com/office/drawing/2014/main" id="{3214D794-0A14-4F14-832C-E0E3C249B7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881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2BAF7-37D6-4E5F-9133-975E9D550DDD}"/>
              </a:ext>
            </a:extLst>
          </p:cNvPr>
          <p:cNvSpPr/>
          <p:nvPr/>
        </p:nvSpPr>
        <p:spPr>
          <a:xfrm>
            <a:off x="123515" y="5453398"/>
            <a:ext cx="12055941" cy="70788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Work with Judy </a:t>
            </a:r>
            <a:r>
              <a:rPr lang="en-US" sz="2000" dirty="0" err="1"/>
              <a:t>Qiu</a:t>
            </a:r>
            <a:r>
              <a:rPr lang="en-US" sz="2000" dirty="0"/>
              <a:t>, </a:t>
            </a:r>
            <a:r>
              <a:rPr lang="en-US" sz="2000" dirty="0" err="1"/>
              <a:t>Supun</a:t>
            </a:r>
            <a:r>
              <a:rPr lang="en-US" sz="2000" dirty="0"/>
              <a:t> </a:t>
            </a:r>
            <a:r>
              <a:rPr lang="en-US" sz="2000" dirty="0" err="1"/>
              <a:t>Kamburugamuva</a:t>
            </a:r>
            <a:r>
              <a:rPr lang="en-US" sz="2000" dirty="0"/>
              <a:t>, Shantenu Jha, Kannan Govindarajan, </a:t>
            </a:r>
            <a:r>
              <a:rPr lang="en-US" sz="2000" dirty="0" err="1"/>
              <a:t>Pulasthi</a:t>
            </a:r>
            <a:r>
              <a:rPr lang="en-US" sz="2000" dirty="0"/>
              <a:t> </a:t>
            </a:r>
            <a:r>
              <a:rPr lang="en-US" sz="2000" dirty="0" err="1"/>
              <a:t>Wickramasinghe</a:t>
            </a:r>
            <a:r>
              <a:rPr lang="en-US" sz="2000" dirty="0"/>
              <a:t>, </a:t>
            </a:r>
            <a:r>
              <a:rPr lang="en-US" sz="2000" dirty="0" err="1"/>
              <a:t>Gurhan</a:t>
            </a:r>
            <a:r>
              <a:rPr lang="en-US" sz="2000" dirty="0"/>
              <a:t> </a:t>
            </a:r>
            <a:r>
              <a:rPr lang="en-US" sz="2000" dirty="0" err="1"/>
              <a:t>Gunduz</a:t>
            </a:r>
            <a:r>
              <a:rPr lang="en-US" sz="2000" dirty="0"/>
              <a:t>, Ahmet </a:t>
            </a:r>
            <a:r>
              <a:rPr lang="en-US" sz="2000" dirty="0" err="1"/>
              <a:t>Uyar</a:t>
            </a:r>
            <a:endParaRPr lang="en-US" sz="20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5E6F6F8-F523-44FF-AE48-8C676ED7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08672" cy="365125"/>
          </a:xfrm>
        </p:spPr>
        <p:txBody>
          <a:bodyPr/>
          <a:lstStyle/>
          <a:p>
            <a:fld id="{6FE0DB45-0571-4138-9A58-48660C36A2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57B7EA-FD4F-4265-92C1-EF899C97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0E1E-723F-4497-B46A-9D6B4B743B2E}"/>
              </a:ext>
            </a:extLst>
          </p:cNvPr>
          <p:cNvSpPr/>
          <p:nvPr/>
        </p:nvSpPr>
        <p:spPr>
          <a:xfrm>
            <a:off x="0" y="2193533"/>
            <a:ext cx="1217945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2800" b="1" dirty="0"/>
              <a:t>International Workshop on Industrial Data Intelligence Technology</a:t>
            </a:r>
          </a:p>
          <a:p>
            <a:pPr lvl="0" algn="ctr" defTabSz="457200">
              <a:defRPr/>
            </a:pPr>
            <a:r>
              <a:rPr lang="en-US" sz="2800" dirty="0">
                <a:cs typeface="Times New Roman" pitchFamily="18" charset="0"/>
              </a:rPr>
              <a:t>Jiangsu Industrial Technology Research Institute (JITRI), Southeast University and ACM Nanjing Chapter</a:t>
            </a:r>
          </a:p>
          <a:p>
            <a:pPr lvl="0" algn="ctr" defTabSz="457200">
              <a:defRPr/>
            </a:pPr>
            <a:r>
              <a:rPr lang="en-US" sz="2800" b="1" dirty="0">
                <a:cs typeface="Times New Roman" pitchFamily="18" charset="0"/>
              </a:rPr>
              <a:t>Nanjing </a:t>
            </a:r>
          </a:p>
          <a:p>
            <a:pPr lvl="0" algn="ctr" defTabSz="457200">
              <a:defRPr/>
            </a:pPr>
            <a:endParaRPr lang="en-US" sz="1400" dirty="0">
              <a:cs typeface="Times New Roman" pitchFamily="18" charset="0"/>
            </a:endParaRPr>
          </a:p>
          <a:p>
            <a:pPr lvl="0" algn="ctr" defTabSz="457200">
              <a:defRPr/>
            </a:pPr>
            <a:r>
              <a:rPr lang="en-US" sz="2800" dirty="0">
                <a:cs typeface="Times New Roman" pitchFamily="18" charset="0"/>
              </a:rPr>
              <a:t>Geoffrey Fox, June 6, 2018</a:t>
            </a:r>
          </a:p>
          <a:p>
            <a:pPr lvl="0" algn="ctr" defTabSz="457200">
              <a:defRPr/>
            </a:pPr>
            <a:r>
              <a:rPr lang="en-US" sz="2800" dirty="0">
                <a:cs typeface="Times New Roman" pitchFamily="18" charset="0"/>
              </a:rPr>
              <a:t>Department of Intelligent Systems Engineering</a:t>
            </a:r>
            <a:endParaRPr lang="en-US" sz="2400" dirty="0">
              <a:hlinkClick r:id="rId3"/>
            </a:endParaRPr>
          </a:p>
          <a:p>
            <a:pPr lvl="0" algn="ctr" defTabSz="457200">
              <a:defRPr/>
            </a:pPr>
            <a:r>
              <a:rPr lang="en-US" sz="2400" dirty="0">
                <a:hlinkClick r:id="rId3"/>
              </a:rPr>
              <a:t>gcf@indiana.edu</a:t>
            </a:r>
            <a:r>
              <a:rPr lang="en-US" sz="2400" dirty="0"/>
              <a:t>, </a:t>
            </a:r>
            <a:r>
              <a:rPr lang="en-US" sz="2400" dirty="0">
                <a:hlinkClick r:id="rId4"/>
              </a:rPr>
              <a:t>http://www.dsc.soic.indiana.edu/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http://spidal.org</a:t>
            </a:r>
            <a:r>
              <a:rPr lang="en-US" sz="2400" dirty="0"/>
              <a:t>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1" y="1272770"/>
            <a:ext cx="12179456" cy="983759"/>
          </a:xfrm>
        </p:spPr>
        <p:txBody>
          <a:bodyPr>
            <a:noAutofit/>
          </a:bodyPr>
          <a:lstStyle/>
          <a:p>
            <a:pPr marL="152400" lvl="0" algn="ctr">
              <a:spcBef>
                <a:spcPts val="0"/>
              </a:spcBef>
              <a:buSzPts val="1200"/>
            </a:pPr>
            <a:r>
              <a:rPr lang="en-US" sz="5400" dirty="0"/>
              <a:t>AI First</a:t>
            </a:r>
            <a:br>
              <a:rPr lang="en-US" sz="5400" dirty="0"/>
            </a:br>
            <a:r>
              <a:rPr lang="en-US" sz="5400" dirty="0"/>
              <a:t>High Performance Big Data Computing</a:t>
            </a:r>
            <a:br>
              <a:rPr lang="en-US" sz="5400" dirty="0"/>
            </a:br>
            <a:r>
              <a:rPr lang="en-US" sz="5400" dirty="0"/>
              <a:t>for Industry 4.0</a:t>
            </a:r>
          </a:p>
        </p:txBody>
      </p:sp>
    </p:spTree>
    <p:extLst>
      <p:ext uri="{BB962C8B-B14F-4D97-AF65-F5344CB8AC3E}">
        <p14:creationId xmlns:p14="http://schemas.microsoft.com/office/powerpoint/2010/main" val="22490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A9EC-8B3F-4E77-B2F7-768C6F5A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16" y="17758"/>
            <a:ext cx="10515600" cy="917907"/>
          </a:xfrm>
        </p:spPr>
        <p:txBody>
          <a:bodyPr>
            <a:normAutofit fontScale="90000"/>
          </a:bodyPr>
          <a:lstStyle/>
          <a:p>
            <a:r>
              <a:rPr lang="en-US" dirty="0"/>
              <a:t>Features of AI First Big Data Processing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7F78-666C-4564-935F-671AA35CF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9" y="725939"/>
            <a:ext cx="12142381" cy="548191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Application Requirements: </a:t>
            </a:r>
            <a:r>
              <a:rPr lang="en-US" dirty="0"/>
              <a:t>The structure of application clearly impacts needed hardware and software</a:t>
            </a:r>
          </a:p>
          <a:p>
            <a:pPr lvl="1"/>
            <a:r>
              <a:rPr lang="en-US" dirty="0"/>
              <a:t>Pleasingly parallel</a:t>
            </a:r>
          </a:p>
          <a:p>
            <a:pPr lvl="1"/>
            <a:r>
              <a:rPr lang="en-US" dirty="0"/>
              <a:t>Workflow</a:t>
            </a:r>
          </a:p>
          <a:p>
            <a:pPr lvl="1"/>
            <a:r>
              <a:rPr lang="en-US" dirty="0"/>
              <a:t>Global Machine Learning</a:t>
            </a:r>
          </a:p>
          <a:p>
            <a:r>
              <a:rPr lang="en-US" b="1" dirty="0"/>
              <a:t>Data model: </a:t>
            </a:r>
            <a:r>
              <a:rPr lang="en-US" dirty="0"/>
              <a:t>SQL, NoSQL; File Systems, Object store; </a:t>
            </a:r>
            <a:r>
              <a:rPr lang="en-US" dirty="0" err="1"/>
              <a:t>Lustre</a:t>
            </a:r>
            <a:r>
              <a:rPr lang="en-US" dirty="0"/>
              <a:t>, HDFS</a:t>
            </a:r>
          </a:p>
          <a:p>
            <a:r>
              <a:rPr lang="en-US" b="1" dirty="0"/>
              <a:t>Distributed data </a:t>
            </a:r>
            <a:r>
              <a:rPr lang="en-US" dirty="0"/>
              <a:t>from distributed sensors and instruments (Internet of Things) requires Edge computing model</a:t>
            </a:r>
          </a:p>
          <a:p>
            <a:pPr lvl="1"/>
            <a:r>
              <a:rPr lang="en-US" dirty="0"/>
              <a:t>Device – Fog – Cloud model and streaming data software and algorithms</a:t>
            </a:r>
          </a:p>
          <a:p>
            <a:r>
              <a:rPr lang="en-US" b="1" dirty="0"/>
              <a:t>Hardware: node </a:t>
            </a:r>
            <a:r>
              <a:rPr lang="en-US" dirty="0"/>
              <a:t>(accelerators such as GPU or KNL for deep learning) and </a:t>
            </a:r>
            <a:r>
              <a:rPr lang="en-US" b="1" dirty="0"/>
              <a:t>multi-node </a:t>
            </a:r>
            <a:r>
              <a:rPr lang="en-US" dirty="0"/>
              <a:t>architecture configured as </a:t>
            </a:r>
            <a:r>
              <a:rPr lang="en-US" b="1" dirty="0"/>
              <a:t>AI First HPC Cloud; </a:t>
            </a:r>
          </a:p>
          <a:p>
            <a:pPr lvl="1"/>
            <a:r>
              <a:rPr lang="en-US" b="1" dirty="0"/>
              <a:t>Disks </a:t>
            </a:r>
            <a:r>
              <a:rPr lang="en-US" dirty="0"/>
              <a:t>speed and location</a:t>
            </a:r>
          </a:p>
          <a:p>
            <a:r>
              <a:rPr lang="en-US" dirty="0"/>
              <a:t>This implies </a:t>
            </a:r>
            <a:r>
              <a:rPr lang="en-US" b="1" dirty="0"/>
              <a:t>software requirements: Use HPC-ABDS </a:t>
            </a:r>
            <a:r>
              <a:rPr lang="en-US" dirty="0"/>
              <a:t>High Performance Computing Enhanced Apache Big Data Software Stack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88DEC-009D-4744-AAE3-9F0E21E1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DB1D6-159F-4CF9-A1DD-E46C7C94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4F3A4-E18F-4FD8-818D-F75B66837F16}"/>
              </a:ext>
            </a:extLst>
          </p:cNvPr>
          <p:cNvSpPr txBox="1"/>
          <p:nvPr/>
        </p:nvSpPr>
        <p:spPr>
          <a:xfrm>
            <a:off x="4735363" y="1299568"/>
            <a:ext cx="5413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Analytics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Streaming or Repository access or both</a:t>
            </a:r>
          </a:p>
        </p:txBody>
      </p:sp>
    </p:spTree>
    <p:extLst>
      <p:ext uri="{BB962C8B-B14F-4D97-AF65-F5344CB8AC3E}">
        <p14:creationId xmlns:p14="http://schemas.microsoft.com/office/powerpoint/2010/main" val="383422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119EB-FAFF-4ADD-8E6C-092CCFC6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-51734"/>
            <a:ext cx="10515600" cy="1325563"/>
          </a:xfrm>
        </p:spPr>
        <p:txBody>
          <a:bodyPr/>
          <a:lstStyle/>
          <a:p>
            <a:r>
              <a:rPr lang="en-US" dirty="0"/>
              <a:t>Ways of adding AI First High Performance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DA10CF-D0AB-4B72-9552-AB075015A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0263"/>
            <a:ext cx="12192000" cy="5330812"/>
          </a:xfrm>
        </p:spPr>
        <p:txBody>
          <a:bodyPr>
            <a:normAutofit/>
          </a:bodyPr>
          <a:lstStyle/>
          <a:p>
            <a:r>
              <a:rPr lang="en-US" b="1" dirty="0"/>
              <a:t>Fix performance issues </a:t>
            </a:r>
            <a:r>
              <a:rPr lang="en-US" dirty="0"/>
              <a:t>in Spark, Heron, Hadoop, Flink etc.</a:t>
            </a:r>
          </a:p>
          <a:p>
            <a:pPr lvl="1"/>
            <a:r>
              <a:rPr lang="en-US" dirty="0"/>
              <a:t>Messy as some features of these big data systems intrinsically slow in some (not all) cases</a:t>
            </a:r>
          </a:p>
          <a:p>
            <a:pPr lvl="1"/>
            <a:r>
              <a:rPr lang="en-US" dirty="0"/>
              <a:t>All these systems are “monolithic” and difficult to deal with individual  components</a:t>
            </a:r>
          </a:p>
          <a:p>
            <a:r>
              <a:rPr lang="en-US" dirty="0"/>
              <a:t>Execute </a:t>
            </a:r>
            <a:r>
              <a:rPr lang="en-US" b="1" dirty="0"/>
              <a:t>AI First HPBDC </a:t>
            </a:r>
            <a:r>
              <a:rPr lang="en-US" dirty="0"/>
              <a:t>from classic big data system (Spark) with custom communication environment – approach of Harp for the relatively simple Hadoop environment</a:t>
            </a:r>
          </a:p>
          <a:p>
            <a:r>
              <a:rPr lang="en-US" dirty="0"/>
              <a:t>Provide a native </a:t>
            </a:r>
            <a:r>
              <a:rPr lang="en-US" b="1" dirty="0"/>
              <a:t>Mesos/Yarn/Kubernetes/HDFS </a:t>
            </a:r>
            <a:r>
              <a:rPr lang="en-US" dirty="0"/>
              <a:t>high performance execution environment – goal of </a:t>
            </a:r>
            <a:r>
              <a:rPr lang="en-US" b="1" dirty="0"/>
              <a:t>Twister2</a:t>
            </a:r>
          </a:p>
          <a:p>
            <a:r>
              <a:rPr lang="en-US" dirty="0"/>
              <a:t>Execute with </a:t>
            </a:r>
            <a:r>
              <a:rPr lang="en-US" b="1" dirty="0"/>
              <a:t>MPI</a:t>
            </a:r>
            <a:r>
              <a:rPr lang="en-US" dirty="0"/>
              <a:t> in classic (</a:t>
            </a:r>
            <a:r>
              <a:rPr lang="en-US" b="1" dirty="0" err="1"/>
              <a:t>Slurm</a:t>
            </a:r>
            <a:r>
              <a:rPr lang="en-US" b="1" dirty="0"/>
              <a:t>, </a:t>
            </a:r>
            <a:r>
              <a:rPr lang="en-US" b="1" dirty="0" err="1"/>
              <a:t>Lustre</a:t>
            </a:r>
            <a:r>
              <a:rPr lang="en-US" dirty="0"/>
              <a:t>) HPC environment</a:t>
            </a:r>
          </a:p>
          <a:p>
            <a:r>
              <a:rPr lang="en-US" dirty="0"/>
              <a:t>Add modules to existing frameworks like </a:t>
            </a:r>
            <a:r>
              <a:rPr lang="en-US" b="1" dirty="0" err="1"/>
              <a:t>scikit</a:t>
            </a:r>
            <a:r>
              <a:rPr lang="en-US" b="1" dirty="0"/>
              <a:t>-learn</a:t>
            </a:r>
            <a:r>
              <a:rPr lang="en-US" dirty="0"/>
              <a:t> or </a:t>
            </a:r>
            <a:r>
              <a:rPr lang="en-US" b="1" dirty="0" err="1"/>
              <a:t>Tensorflow</a:t>
            </a:r>
            <a:r>
              <a:rPr lang="en-US" dirty="0"/>
              <a:t> either as new capability or as a higher performance version of existing module.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08869-78B5-487E-896F-F59309F5F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8A7D-0C9E-4158-BD17-4958662D71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F45960-4595-4606-9CBB-6B2B4053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6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676B3E-6DD9-4BF1-8E27-4BA0F7801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0124"/>
            <a:ext cx="12168220" cy="5546192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</a:pPr>
            <a:r>
              <a:rPr lang="en-US" sz="2400" b="1" dirty="0"/>
              <a:t>Harp-DAAL</a:t>
            </a:r>
            <a:r>
              <a:rPr lang="en-US" sz="2400" dirty="0"/>
              <a:t> with a kernel Machine Learning library exploiting the Intel node library DAAL and HPC communication collectives within the Hadoop ecosystem. </a:t>
            </a:r>
          </a:p>
          <a:p>
            <a:pPr lvl="1">
              <a:lnSpc>
                <a:spcPts val="2700"/>
              </a:lnSpc>
            </a:pPr>
            <a:r>
              <a:rPr lang="en-US" sz="2000" dirty="0"/>
              <a:t>Harp-DAAL supports all 5 classes of data-intensive AI first computation, from pleasingly parallel to machine learning and simulations. 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Twister2</a:t>
            </a:r>
            <a:r>
              <a:rPr lang="en-US" sz="2400" dirty="0"/>
              <a:t> is a toolkit of components that can be packaged in different ways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Integrated batch or streaming data capabilities familiar from Apache Hadoop, Spark, Heron and Flink but with high performance. 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Separate bulk synchronous and data flow communication; 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Task management as in Mesos, Yarn and Kubernetes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Dataflow graph execution models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Launching of the Harp-DAAL  library with native Mesos/Kubernetes/HDFS environment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Streaming and repository data access interfaces, </a:t>
            </a:r>
          </a:p>
          <a:p>
            <a:pPr lvl="1">
              <a:lnSpc>
                <a:spcPts val="2700"/>
              </a:lnSpc>
              <a:spcBef>
                <a:spcPts val="600"/>
              </a:spcBef>
            </a:pPr>
            <a:r>
              <a:rPr lang="en-US" sz="2400" dirty="0"/>
              <a:t>In-memory databases and fault tolerance at dataflow nodes. (use RDD to do classic checkpoint-restart)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D0A93F-FB37-4CEC-A022-3E639671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61" y="78067"/>
            <a:ext cx="11101339" cy="56361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Integrating HPC and Apache Programming Environments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C51C-6168-4175-8064-3B50B283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2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" y="510739"/>
            <a:ext cx="11461897" cy="41573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42C237-CBDB-4B65-8BF5-5393FA175F5E}"/>
              </a:ext>
            </a:extLst>
          </p:cNvPr>
          <p:cNvGrpSpPr/>
          <p:nvPr/>
        </p:nvGrpSpPr>
        <p:grpSpPr>
          <a:xfrm>
            <a:off x="101314" y="4239440"/>
            <a:ext cx="11675497" cy="2060481"/>
            <a:chOff x="119378" y="3761829"/>
            <a:chExt cx="11675497" cy="2060481"/>
          </a:xfrm>
        </p:grpSpPr>
        <p:sp>
          <p:nvSpPr>
            <p:cNvPr id="5" name="TextBox 4"/>
            <p:cNvSpPr txBox="1"/>
            <p:nvPr/>
          </p:nvSpPr>
          <p:spPr>
            <a:xfrm>
              <a:off x="119378" y="3893265"/>
              <a:ext cx="425553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 million points, 10 thousand centroids, 10 feature dimensions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to 20 nodes of Intel KNL7250 processors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15x speedups over Spark 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MLlib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11445" y="3761829"/>
              <a:ext cx="366569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500K or 1 million data points of feature dimension 300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Running on single KNL 7250 (Harp-DAAL) vs. single K80 GPU (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PyTorch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achieves 3x to 6x speedups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77144" y="3790985"/>
              <a:ext cx="391773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Twitter with 44 million vertices, 2 billion edges, subgraph templates of 10 to 12 vertices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 nodes of Intel Xeon E5 2670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2x to 5x speedups over state-of-the-art MPI-Fascia solution 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58CEA830-1C40-41E0-A8E4-C1A0B20A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314" y="123025"/>
            <a:ext cx="12506054" cy="762000"/>
          </a:xfrm>
        </p:spPr>
        <p:txBody>
          <a:bodyPr>
            <a:normAutofit fontScale="90000"/>
          </a:bodyPr>
          <a:lstStyle/>
          <a:p>
            <a:r>
              <a:rPr lang="en-US" sz="3600" kern="1200" dirty="0">
                <a:solidFill>
                  <a:srgbClr val="FF0000"/>
                </a:solidFill>
                <a:latin typeface="Calibri" panose="020F0502020204030204"/>
              </a:rPr>
              <a:t>      Harp v. Spark                   Harp v. Torch            Harp v. MPI</a:t>
            </a:r>
            <a:br>
              <a:rPr lang="en-US" sz="3600" kern="1200" dirty="0">
                <a:solidFill>
                  <a:srgbClr val="FF0000"/>
                </a:solidFill>
                <a:latin typeface="Calibri" panose="020F0502020204030204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DA3219-8307-4F48-AABE-611B824F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3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1064" y="5457197"/>
            <a:ext cx="11909871" cy="93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300" b="0" i="0" u="none" strike="noStrike" kern="1200" cap="none" spc="0" normalizeH="0" baseline="0" noProof="0" dirty="0">
                <a:ln>
                  <a:noFill/>
                </a:ln>
                <a:solidFill>
                  <a:srgbClr val="263338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Map Collective Run time merges MapReduce and HPC</a:t>
            </a:r>
            <a:endParaRPr kumimoji="0" lang="x-none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72A1A8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5C0770-D19E-4327-A969-0BC645E6D687}"/>
              </a:ext>
            </a:extLst>
          </p:cNvPr>
          <p:cNvSpPr/>
          <p:nvPr/>
        </p:nvSpPr>
        <p:spPr>
          <a:xfrm>
            <a:off x="6348614" y="2147197"/>
            <a:ext cx="16459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allreduce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ontserrat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CF6F5-3D45-4095-AB71-6580F4AF1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23" y="902641"/>
            <a:ext cx="2853302" cy="1113088"/>
          </a:xfrm>
          <a:prstGeom prst="rect">
            <a:avLst/>
          </a:prstGeom>
          <a:solidFill>
            <a:srgbClr val="263338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24CBF3-3D88-4173-A406-A4767979BD11}"/>
              </a:ext>
            </a:extLst>
          </p:cNvPr>
          <p:cNvSpPr/>
          <p:nvPr/>
        </p:nvSpPr>
        <p:spPr>
          <a:xfrm>
            <a:off x="3346204" y="2135781"/>
            <a:ext cx="1645920" cy="540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reduce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B6C9A1-14C7-4489-AC51-1E5827B8D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" y="902641"/>
            <a:ext cx="2701082" cy="1113088"/>
          </a:xfrm>
          <a:prstGeom prst="rect">
            <a:avLst/>
          </a:prstGeom>
          <a:solidFill>
            <a:srgbClr val="507A80"/>
          </a:solidFill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45DB97-7501-4A27-A54B-C8E497201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24" y="902641"/>
            <a:ext cx="2493051" cy="1062389"/>
          </a:xfrm>
          <a:prstGeom prst="rect">
            <a:avLst/>
          </a:prstGeom>
          <a:solidFill>
            <a:srgbClr val="507A80"/>
          </a:solidFill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C65504-FD08-4185-AD17-9987BCFCCE47}"/>
              </a:ext>
            </a:extLst>
          </p:cNvPr>
          <p:cNvSpPr/>
          <p:nvPr/>
        </p:nvSpPr>
        <p:spPr>
          <a:xfrm>
            <a:off x="9749825" y="5094649"/>
            <a:ext cx="16459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rotate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596A56-DA0D-406C-8E19-691F854B0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56" y="3123305"/>
            <a:ext cx="2759458" cy="167432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E7F4A9-4158-423B-A97D-9EDE0DA5EF8E}"/>
              </a:ext>
            </a:extLst>
          </p:cNvPr>
          <p:cNvSpPr/>
          <p:nvPr/>
        </p:nvSpPr>
        <p:spPr>
          <a:xfrm>
            <a:off x="5346856" y="5131997"/>
            <a:ext cx="1645920" cy="598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push &amp; pull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B06AB5-8DF0-40F8-961D-6A16248B9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95" y="3154760"/>
            <a:ext cx="2754245" cy="20232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A163D0-BDCD-4C2B-81C3-7177CFC0AA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14" y="3123304"/>
            <a:ext cx="2740868" cy="20547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46610BC-C160-462C-AC05-EC46767DA0DA}"/>
              </a:ext>
            </a:extLst>
          </p:cNvPr>
          <p:cNvSpPr/>
          <p:nvPr/>
        </p:nvSpPr>
        <p:spPr>
          <a:xfrm>
            <a:off x="9578195" y="2265099"/>
            <a:ext cx="1645920" cy="58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allgather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ontserrat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3F84C2-CD9E-4F65-B77E-36CCD70093A5}"/>
              </a:ext>
            </a:extLst>
          </p:cNvPr>
          <p:cNvSpPr/>
          <p:nvPr/>
        </p:nvSpPr>
        <p:spPr>
          <a:xfrm>
            <a:off x="551585" y="5117256"/>
            <a:ext cx="1645920" cy="58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regroup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96AB789-B951-4D7D-BE1B-592A02406E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" y="3128467"/>
            <a:ext cx="3227886" cy="20385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2CF49D-B9E2-4C93-8E37-1BA3263651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96" y="827135"/>
            <a:ext cx="3102718" cy="159438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CE7A705-DBCB-4655-BC46-1F316AC29864}"/>
              </a:ext>
            </a:extLst>
          </p:cNvPr>
          <p:cNvSpPr/>
          <p:nvPr/>
        </p:nvSpPr>
        <p:spPr>
          <a:xfrm>
            <a:off x="551585" y="2135782"/>
            <a:ext cx="1645920" cy="540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broadcast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1F6FD8-9C9A-47E5-A2ED-CA9581FD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728"/>
            <a:ext cx="12168221" cy="762000"/>
          </a:xfrm>
        </p:spPr>
        <p:txBody>
          <a:bodyPr/>
          <a:lstStyle/>
          <a:p>
            <a:pPr algn="ctr"/>
            <a:r>
              <a:rPr lang="en-US" sz="4400" dirty="0"/>
              <a:t>Run time software for Harp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85481-A3B8-490D-A2BB-9231ACC1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72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1"/>
            <a:ext cx="10515600" cy="804842"/>
          </a:xfrm>
        </p:spPr>
        <p:txBody>
          <a:bodyPr/>
          <a:lstStyle/>
          <a:p>
            <a:r>
              <a:rPr lang="en-US" dirty="0"/>
              <a:t>Twister2 Dataflow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61" y="804842"/>
            <a:ext cx="11935255" cy="5637522"/>
          </a:xfrm>
        </p:spPr>
        <p:txBody>
          <a:bodyPr>
            <a:normAutofit/>
          </a:bodyPr>
          <a:lstStyle/>
          <a:p>
            <a:r>
              <a:rPr lang="en-US" b="1" dirty="0" err="1"/>
              <a:t>Twister:Net</a:t>
            </a:r>
            <a:r>
              <a:rPr lang="en-US" b="1" dirty="0"/>
              <a:t> </a:t>
            </a:r>
            <a:r>
              <a:rPr lang="en-US" dirty="0"/>
              <a:t>offers two communication models</a:t>
            </a:r>
          </a:p>
          <a:p>
            <a:pPr lvl="1"/>
            <a:r>
              <a:rPr lang="en-US" b="1" dirty="0"/>
              <a:t>BSP</a:t>
            </a:r>
            <a:r>
              <a:rPr lang="en-US" dirty="0"/>
              <a:t> (Bulk Synchronous Processing) communication using TC or MPI separated from its task management plus extra Harp collectives</a:t>
            </a:r>
          </a:p>
          <a:p>
            <a:r>
              <a:rPr lang="en-US" dirty="0"/>
              <a:t>plus a new </a:t>
            </a:r>
            <a:r>
              <a:rPr lang="en-US" b="1" dirty="0"/>
              <a:t>Dataflow library DFW</a:t>
            </a:r>
            <a:r>
              <a:rPr lang="en-US" dirty="0"/>
              <a:t> built using MPI software but at data movement not message level</a:t>
            </a:r>
          </a:p>
          <a:p>
            <a:pPr lvl="1"/>
            <a:r>
              <a:rPr lang="en-US" dirty="0"/>
              <a:t>Non-blocking</a:t>
            </a:r>
          </a:p>
          <a:p>
            <a:pPr lvl="1"/>
            <a:r>
              <a:rPr lang="en-US" dirty="0"/>
              <a:t>Dynamic data sizes</a:t>
            </a:r>
          </a:p>
          <a:p>
            <a:pPr lvl="1"/>
            <a:r>
              <a:rPr lang="en-US" dirty="0"/>
              <a:t>Streaming model</a:t>
            </a:r>
          </a:p>
          <a:p>
            <a:pPr lvl="2"/>
            <a:r>
              <a:rPr lang="en-US" dirty="0"/>
              <a:t>Batch case is modeled as a finite stream</a:t>
            </a:r>
          </a:p>
          <a:p>
            <a:pPr lvl="1"/>
            <a:r>
              <a:rPr lang="en-US" dirty="0"/>
              <a:t>The communications are between a set of </a:t>
            </a:r>
            <a:br>
              <a:rPr lang="en-US" dirty="0"/>
            </a:br>
            <a:r>
              <a:rPr lang="en-US" dirty="0"/>
              <a:t>tasks in an arbitrary task graph</a:t>
            </a:r>
          </a:p>
          <a:p>
            <a:pPr lvl="1"/>
            <a:r>
              <a:rPr lang="en-US" dirty="0"/>
              <a:t>Key based communications</a:t>
            </a:r>
          </a:p>
          <a:p>
            <a:pPr lvl="1"/>
            <a:r>
              <a:rPr lang="en-US" dirty="0"/>
              <a:t>Communications spilling to disks</a:t>
            </a:r>
          </a:p>
          <a:p>
            <a:pPr lvl="1"/>
            <a:r>
              <a:rPr lang="en-US" dirty="0"/>
              <a:t>Target tasks can be different from source tasks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4C51F-0DDD-4981-9C1C-7FD8D62DE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931" y="2527259"/>
            <a:ext cx="5481808" cy="35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8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358" y="5278111"/>
            <a:ext cx="7343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Left: K-means job execution time on 16 nodes with varying centers, 2 million points with 320-way parallelism. Right: K-Means with 4,8 and 16 nodes where each node having 20 tasks. 2 million points with 16000 centers used.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0609" y="164241"/>
            <a:ext cx="803565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K-Means algorithm performance</a:t>
            </a:r>
            <a:br>
              <a:rPr lang="en-US" dirty="0"/>
            </a:br>
            <a:r>
              <a:rPr lang="en-US" sz="3600" dirty="0"/>
              <a:t>Spark, DFW, BSP for Twister2</a:t>
            </a:r>
            <a:br>
              <a:rPr lang="en-US" sz="3600" dirty="0"/>
            </a:br>
            <a:r>
              <a:rPr lang="en-US" sz="3600" dirty="0"/>
              <a:t>IB (</a:t>
            </a:r>
            <a:r>
              <a:rPr lang="en-US" sz="3600" dirty="0" err="1"/>
              <a:t>Infiniband</a:t>
            </a:r>
            <a:r>
              <a:rPr lang="en-US" sz="3600" dirty="0"/>
              <a:t>) and 10Gbps Ethernet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76441" y="1506022"/>
            <a:ext cx="2658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AllReduce</a:t>
            </a:r>
            <a:r>
              <a:rPr lang="en-US" dirty="0"/>
              <a:t> Communication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30" y="2026800"/>
            <a:ext cx="4120055" cy="3349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" y="1597646"/>
            <a:ext cx="7558034" cy="37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7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4" y="1279909"/>
            <a:ext cx="11919766" cy="39732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3707" y="5299999"/>
            <a:ext cx="10053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Latency of Apache Heron and </a:t>
            </a:r>
            <a:r>
              <a:rPr lang="en-US" sz="2400" dirty="0" err="1"/>
              <a:t>Twister:Net</a:t>
            </a:r>
            <a:r>
              <a:rPr lang="en-US" sz="2400" dirty="0"/>
              <a:t> DFW (Dataflow) for Reduce, Broadcast and Partition operations in 16 nodes with 256-way parallelism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45046D-41EE-4D5B-B2C9-86B191D8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76" y="155860"/>
            <a:ext cx="11367448" cy="949610"/>
          </a:xfrm>
        </p:spPr>
        <p:txBody>
          <a:bodyPr/>
          <a:lstStyle/>
          <a:p>
            <a:r>
              <a:rPr lang="en-US" b="1" dirty="0" err="1"/>
              <a:t>Twister:Net</a:t>
            </a:r>
            <a:r>
              <a:rPr lang="en-US" b="1" dirty="0"/>
              <a:t> and Apache Heron for Streaming</a:t>
            </a:r>
          </a:p>
        </p:txBody>
      </p:sp>
    </p:spTree>
    <p:extLst>
      <p:ext uri="{BB962C8B-B14F-4D97-AF65-F5344CB8AC3E}">
        <p14:creationId xmlns:p14="http://schemas.microsoft.com/office/powerpoint/2010/main" val="412454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ADA81FF-26A8-41E6-BC6D-9F6AB18E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89437"/>
          </a:xfrm>
        </p:spPr>
        <p:txBody>
          <a:bodyPr/>
          <a:lstStyle/>
          <a:p>
            <a:r>
              <a:rPr lang="en-US" dirty="0"/>
              <a:t>Twister2 Timeline: End of August 2018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A334AE-0E20-4EBC-82F0-C56D48A6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855677"/>
            <a:ext cx="11803310" cy="5301842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Twister:Net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Dataflow Communication API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Dataflow communications with MPI or TCP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Harp for Machine Learning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(Custom BSP Communications)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Rich collectives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Around 30 ML algorithms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ML libraries – image processing from SPIDAL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Study link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Scikit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-Learn etc.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HDFS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Task Graph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Streaming 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Storm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Batch analytics 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Hadoop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Deployments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Docker, Kubernetes, Mesos (Aurora), Nomad,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Slurm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9D65-1878-4E5C-AC34-67E54074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17EE7-2B0A-4287-A07E-53181E42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18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ADA81FF-26A8-41E6-BC6D-9F6AB18E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101147"/>
          </a:xfrm>
        </p:spPr>
        <p:txBody>
          <a:bodyPr/>
          <a:lstStyle/>
          <a:p>
            <a:r>
              <a:rPr lang="en-US" dirty="0"/>
              <a:t>Twister2 Timeline: End of December 2018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A334AE-0E20-4EBC-82F0-C56D48A6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" y="1073790"/>
            <a:ext cx="12071758" cy="515922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Native MPI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integration to Mesos, Yarn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Naiad timely dataflow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 based Task system for Machine Learning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Link to HPC user targeted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Pilot Jobs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Rutgers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Fault tolerance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Streaming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Batch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Hierarchical dataflows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Streaming, Machine Learning and Batch integrated seamlessly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 abstractions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streaming and batch (Streamlets, RDD)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Workflow graphs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(Kepler, Spark) with linkage defined by Data Abstractions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RDD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 to end applications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9D65-1878-4E5C-AC34-67E54074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17EE7-2B0A-4287-A07E-53181E42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8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4" y="3335830"/>
            <a:ext cx="12133006" cy="2852737"/>
          </a:xfrm>
        </p:spPr>
        <p:txBody>
          <a:bodyPr/>
          <a:lstStyle/>
          <a:p>
            <a:pPr algn="ctr"/>
            <a:r>
              <a:rPr lang="en-US" dirty="0"/>
              <a:t>Industry 4.0 on the edge </a:t>
            </a:r>
            <a:r>
              <a:rPr lang="en-US" sz="5400" b="1" dirty="0"/>
              <a:t>linked to an </a:t>
            </a:r>
            <a:br>
              <a:rPr lang="en-US" sz="5400" b="1" dirty="0"/>
            </a:br>
            <a:r>
              <a:rPr lang="en-US" sz="5400" b="1" dirty="0"/>
              <a:t>AI First HPC Cloud</a:t>
            </a:r>
            <a:endParaRPr lang="en-US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FC71D2-86FA-4882-98CC-B15ED30A02A6}"/>
              </a:ext>
            </a:extLst>
          </p:cNvPr>
          <p:cNvGrpSpPr/>
          <p:nvPr/>
        </p:nvGrpSpPr>
        <p:grpSpPr>
          <a:xfrm>
            <a:off x="1047986" y="258245"/>
            <a:ext cx="9283544" cy="4199042"/>
            <a:chOff x="994720" y="524576"/>
            <a:chExt cx="9283544" cy="419904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BA8669-A2EA-4691-825A-85A08E853E29}"/>
                </a:ext>
              </a:extLst>
            </p:cNvPr>
            <p:cNvGrpSpPr/>
            <p:nvPr/>
          </p:nvGrpSpPr>
          <p:grpSpPr>
            <a:xfrm>
              <a:off x="994720" y="524576"/>
              <a:ext cx="9283544" cy="4199042"/>
              <a:chOff x="1125349" y="438495"/>
              <a:chExt cx="9283544" cy="419904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A9EF228-3C31-45C0-B050-64967551A367}"/>
                  </a:ext>
                </a:extLst>
              </p:cNvPr>
              <p:cNvGrpSpPr/>
              <p:nvPr/>
            </p:nvGrpSpPr>
            <p:grpSpPr>
              <a:xfrm>
                <a:off x="1125349" y="438495"/>
                <a:ext cx="9283544" cy="4199042"/>
                <a:chOff x="1692363" y="403142"/>
                <a:chExt cx="9283544" cy="4199042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838FF88-EDE0-4FC8-8953-D448DFFAB774}"/>
                    </a:ext>
                  </a:extLst>
                </p:cNvPr>
                <p:cNvGrpSpPr/>
                <p:nvPr/>
              </p:nvGrpSpPr>
              <p:grpSpPr>
                <a:xfrm>
                  <a:off x="1876793" y="403142"/>
                  <a:ext cx="8126672" cy="3425430"/>
                  <a:chOff x="21265" y="617746"/>
                  <a:chExt cx="8126672" cy="3425430"/>
                </a:xfrm>
              </p:grpSpPr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81BF276B-E4F9-4373-886C-DAC1D55CE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2482"/>
                  <a:stretch/>
                </p:blipFill>
                <p:spPr>
                  <a:xfrm>
                    <a:off x="21265" y="617746"/>
                    <a:ext cx="8126672" cy="3425430"/>
                  </a:xfrm>
                  <a:prstGeom prst="rect">
                    <a:avLst/>
                  </a:prstGeom>
                </p:spPr>
              </p:pic>
              <p:sp>
                <p:nvSpPr>
                  <p:cNvPr id="5" name="AutoShape 2" descr="Image result for clouds">
                    <a:extLst>
                      <a:ext uri="{FF2B5EF4-FFF2-40B4-BE49-F238E27FC236}">
                        <a16:creationId xmlns:a16="http://schemas.microsoft.com/office/drawing/2014/main" id="{A37E76CC-88EE-4121-906A-E2F577B3CC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600" y="3276600"/>
                    <a:ext cx="304800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CE5F0219-0F6F-4553-8CD0-E2CA59E052C7}"/>
                      </a:ext>
                    </a:extLst>
                  </p:cNvPr>
                  <p:cNvGrpSpPr/>
                  <p:nvPr/>
                </p:nvGrpSpPr>
                <p:grpSpPr>
                  <a:xfrm>
                    <a:off x="1219937" y="1502386"/>
                    <a:ext cx="5450633" cy="1343787"/>
                    <a:chOff x="6090517" y="1408744"/>
                    <a:chExt cx="5450633" cy="1343787"/>
                  </a:xfrm>
                </p:grpSpPr>
                <p:sp>
                  <p:nvSpPr>
                    <p:cNvPr id="3" name="Oval 2">
                      <a:extLst>
                        <a:ext uri="{FF2B5EF4-FFF2-40B4-BE49-F238E27FC236}">
                          <a16:creationId xmlns:a16="http://schemas.microsoft.com/office/drawing/2014/main" id="{EDB5F2B5-8362-4398-9EF0-C34E719E8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0CF54FC4-1080-4196-AAE8-52F69312C0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Picture 4" descr="Related image">
                      <a:extLst>
                        <a:ext uri="{FF2B5EF4-FFF2-40B4-BE49-F238E27FC236}">
                          <a16:creationId xmlns:a16="http://schemas.microsoft.com/office/drawing/2014/main" id="{440D13DF-FDDE-4380-A7DE-B0B68F90823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0D405D0A-A6C4-428F-96B6-A0E061F0C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00178" y="1511559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HPC</a:t>
                      </a:r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4FC3DA5F-4497-4DE3-907A-57F6EFB61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0517" y="1408744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HPC</a:t>
                      </a:r>
                    </a:p>
                  </p:txBody>
                </p:sp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A3D0E4E3-619A-4670-B334-2CDA41B3041A}"/>
                      </a:ext>
                    </a:extLst>
                  </p:cNvPr>
                  <p:cNvGrpSpPr/>
                  <p:nvPr/>
                </p:nvGrpSpPr>
                <p:grpSpPr>
                  <a:xfrm>
                    <a:off x="1029477" y="1605201"/>
                    <a:ext cx="1240972" cy="1240972"/>
                    <a:chOff x="10273004" y="1511559"/>
                    <a:chExt cx="1240972" cy="1240972"/>
                  </a:xfrm>
                </p:grpSpPr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A6B579C8-8DE7-425F-B766-99C859EA7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3" name="Picture 12">
                      <a:extLst>
                        <a:ext uri="{FF2B5EF4-FFF2-40B4-BE49-F238E27FC236}">
                          <a16:creationId xmlns:a16="http://schemas.microsoft.com/office/drawing/2014/main" id="{28410BC9-6F66-4F0C-A1F1-A9484733A1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Picture 4" descr="Related image">
                      <a:extLst>
                        <a:ext uri="{FF2B5EF4-FFF2-40B4-BE49-F238E27FC236}">
                          <a16:creationId xmlns:a16="http://schemas.microsoft.com/office/drawing/2014/main" id="{F3E7A30B-328A-4687-944E-59BD3758C48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ED61D05-CDB7-4626-97BD-BA9D75F21E48}"/>
                    </a:ext>
                  </a:extLst>
                </p:cNvPr>
                <p:cNvSpPr txBox="1"/>
                <p:nvPr/>
              </p:nvSpPr>
              <p:spPr>
                <a:xfrm>
                  <a:off x="1692363" y="3771187"/>
                  <a:ext cx="42477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AI First HPC Cloud + IoT Devices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38E9CA-8680-4A18-B0DE-F9A75D0A3A1E}"/>
                    </a:ext>
                  </a:extLst>
                </p:cNvPr>
                <p:cNvSpPr txBox="1"/>
                <p:nvPr/>
              </p:nvSpPr>
              <p:spPr>
                <a:xfrm>
                  <a:off x="6129516" y="3771187"/>
                  <a:ext cx="484639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Centralized AI First HPC Cloud + Edge </a:t>
                  </a:r>
                  <a:br>
                    <a:rPr lang="en-US" sz="2400" dirty="0"/>
                  </a:br>
                  <a:r>
                    <a:rPr lang="en-US" sz="2400" dirty="0"/>
                    <a:t>= Fog + IoT Device</a:t>
                  </a:r>
                  <a:r>
                    <a:rPr lang="en-US" dirty="0"/>
                    <a:t>s</a:t>
                  </a:r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9ACB23D-0765-495D-87C9-4BEE5154C869}"/>
                  </a:ext>
                </a:extLst>
              </p:cNvPr>
              <p:cNvSpPr/>
              <p:nvPr/>
            </p:nvSpPr>
            <p:spPr>
              <a:xfrm>
                <a:off x="2338087" y="1444643"/>
                <a:ext cx="1240972" cy="1240972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Cloud</a:t>
                </a:r>
                <a:br>
                  <a:rPr lang="en-US" sz="1400" b="1" dirty="0">
                    <a:solidFill>
                      <a:srgbClr val="FF0000"/>
                    </a:solidFill>
                  </a:rPr>
                </a:br>
                <a:r>
                  <a:rPr lang="en-US" sz="1200" b="1" dirty="0">
                    <a:solidFill>
                      <a:srgbClr val="FF0000"/>
                    </a:solidFill>
                  </a:rPr>
                  <a:t>    </a:t>
                </a:r>
                <a:br>
                  <a:rPr lang="en-US" sz="2000" b="1" dirty="0">
                    <a:solidFill>
                      <a:srgbClr val="FF0000"/>
                    </a:solidFill>
                  </a:rPr>
                </a:br>
                <a:r>
                  <a:rPr lang="en-US" sz="2000" b="1" dirty="0">
                    <a:solidFill>
                      <a:schemeClr val="bg1"/>
                    </a:solidFill>
                  </a:rPr>
                  <a:t>HPC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2C62A7-3AC2-4815-9ED9-52B8BC45AE26}"/>
                </a:ext>
              </a:extLst>
            </p:cNvPr>
            <p:cNvSpPr txBox="1"/>
            <p:nvPr/>
          </p:nvSpPr>
          <p:spPr>
            <a:xfrm>
              <a:off x="7965768" y="1521834"/>
              <a:ext cx="518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Fog</a:t>
              </a:r>
            </a:p>
          </p:txBody>
        </p:sp>
      </p:grp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67566C0D-BD07-4EF6-8E2E-35A59AB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7244-6922-4A1B-A82E-64C8EB9F64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A3AC9F9-D249-4FA9-AF4C-CF783A82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63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ADA81FF-26A8-41E6-BC6D-9F6AB18E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68"/>
            <a:ext cx="10515600" cy="792450"/>
          </a:xfrm>
        </p:spPr>
        <p:txBody>
          <a:bodyPr/>
          <a:lstStyle/>
          <a:p>
            <a:r>
              <a:rPr lang="en-US" dirty="0"/>
              <a:t>Twister2 Timeline: After December 2018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A334AE-0E20-4EBC-82F0-C56D48A6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6618"/>
            <a:ext cx="12113703" cy="557730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Dynamic task </a:t>
            </a:r>
            <a:r>
              <a:rPr lang="en-US" dirty="0"/>
              <a:t>migrations </a:t>
            </a:r>
          </a:p>
          <a:p>
            <a:r>
              <a:rPr lang="en-US" b="1" dirty="0"/>
              <a:t>RDMA</a:t>
            </a:r>
            <a:r>
              <a:rPr lang="en-US" dirty="0"/>
              <a:t> and other communication enhancements</a:t>
            </a:r>
          </a:p>
          <a:p>
            <a:r>
              <a:rPr lang="en-US" dirty="0"/>
              <a:t>Integrate parts of Twister2 components into </a:t>
            </a:r>
            <a:r>
              <a:rPr lang="en-US" b="1" dirty="0"/>
              <a:t>existing big data systems </a:t>
            </a:r>
            <a:br>
              <a:rPr lang="en-US" dirty="0"/>
            </a:br>
            <a:r>
              <a:rPr lang="en-US" dirty="0"/>
              <a:t>(i.e. </a:t>
            </a:r>
            <a:r>
              <a:rPr lang="en-US" b="1" dirty="0"/>
              <a:t>run current Big Data software invoking Twister2 components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Heron (easiest), Spark, Flink, Hadoop (like Harp today)</a:t>
            </a:r>
          </a:p>
          <a:p>
            <a:r>
              <a:rPr lang="en-US" dirty="0"/>
              <a:t>Support different APIs (i.e. </a:t>
            </a:r>
            <a:r>
              <a:rPr lang="en-US" b="1" dirty="0"/>
              <a:t>run Twister2 looking like current Big Data Software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Hadoop</a:t>
            </a:r>
          </a:p>
          <a:p>
            <a:pPr lvl="1"/>
            <a:r>
              <a:rPr lang="en-US" dirty="0"/>
              <a:t>Spark (Flink)</a:t>
            </a:r>
          </a:p>
          <a:p>
            <a:pPr lvl="1"/>
            <a:r>
              <a:rPr lang="en-US" dirty="0"/>
              <a:t>Storm</a:t>
            </a:r>
          </a:p>
          <a:p>
            <a:r>
              <a:rPr lang="en-US" dirty="0"/>
              <a:t>Refinements like </a:t>
            </a:r>
            <a:r>
              <a:rPr lang="en-US" b="1" dirty="0"/>
              <a:t>Marathon</a:t>
            </a:r>
            <a:r>
              <a:rPr lang="en-US" dirty="0"/>
              <a:t> with Mesos etc.</a:t>
            </a:r>
          </a:p>
          <a:p>
            <a:r>
              <a:rPr lang="en-US" dirty="0"/>
              <a:t>Function as a Service </a:t>
            </a:r>
            <a:r>
              <a:rPr lang="en-US" b="1" dirty="0" err="1"/>
              <a:t>FaaS</a:t>
            </a:r>
            <a:r>
              <a:rPr lang="en-US" dirty="0"/>
              <a:t> and </a:t>
            </a:r>
            <a:r>
              <a:rPr lang="en-US" b="1" dirty="0"/>
              <a:t>Serverless Computing</a:t>
            </a:r>
          </a:p>
          <a:p>
            <a:r>
              <a:rPr lang="en-US" dirty="0"/>
              <a:t>Support higher level abstractions</a:t>
            </a:r>
          </a:p>
          <a:p>
            <a:pPr lvl="1"/>
            <a:r>
              <a:rPr lang="en-US" b="1" dirty="0" err="1"/>
              <a:t>Twister:SQL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9D65-1878-4E5C-AC34-67E54074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17EE7-2B0A-4287-A07E-53181E42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92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5542-BC99-4E7D-8E8D-3294B513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716692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AI First High Performance Big Data Computing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C802-0D7B-4FDC-AAB8-E1E9E386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05481"/>
            <a:ext cx="12124267" cy="57508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Requires integration of current (Apache) Big Data </a:t>
            </a:r>
            <a:r>
              <a:rPr lang="en-US" b="1" dirty="0"/>
              <a:t>ABDS</a:t>
            </a:r>
            <a:r>
              <a:rPr lang="en-US" dirty="0"/>
              <a:t> and </a:t>
            </a:r>
            <a:r>
              <a:rPr lang="en-US" b="1" dirty="0"/>
              <a:t>HPC</a:t>
            </a:r>
            <a:r>
              <a:rPr lang="en-US" dirty="0"/>
              <a:t> technologies</a:t>
            </a:r>
          </a:p>
          <a:p>
            <a:pPr lvl="1"/>
            <a:r>
              <a:rPr lang="en-US" dirty="0"/>
              <a:t>Integration of Big Data and Big Simulation</a:t>
            </a:r>
          </a:p>
          <a:p>
            <a:pPr lvl="1"/>
            <a:r>
              <a:rPr lang="en-US" dirty="0"/>
              <a:t>Integration of edge to cloud or streaming to batch technologies</a:t>
            </a:r>
          </a:p>
          <a:p>
            <a:r>
              <a:rPr lang="en-US" dirty="0"/>
              <a:t>Detailed analysis of applications identifies </a:t>
            </a:r>
            <a:r>
              <a:rPr lang="en-US" b="1" dirty="0"/>
              <a:t>five distinctive computation models</a:t>
            </a:r>
          </a:p>
          <a:p>
            <a:r>
              <a:rPr lang="en-US" dirty="0"/>
              <a:t>We have integrated HPC into many Apache systems as HPC-ABDS with a rich set of collectives: </a:t>
            </a:r>
            <a:r>
              <a:rPr lang="en-US" b="1" dirty="0"/>
              <a:t>Harp</a:t>
            </a:r>
            <a:r>
              <a:rPr lang="en-US" dirty="0"/>
              <a:t> enhances Hadoop </a:t>
            </a:r>
          </a:p>
          <a:p>
            <a:r>
              <a:rPr lang="en-US" dirty="0"/>
              <a:t>We have analyzed runtimes of Hadoop, Spark, Flink, Storm, Heron and identified key components and proposed a toolkit Twister2 allowing them to be assembled efficiently in different ways for different applications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AI First </a:t>
            </a:r>
            <a:r>
              <a:rPr lang="en-US" dirty="0"/>
              <a:t>can be delivered for all application classes</a:t>
            </a:r>
          </a:p>
          <a:p>
            <a:r>
              <a:rPr lang="en-US" dirty="0"/>
              <a:t>Apache systems use </a:t>
            </a:r>
            <a:r>
              <a:rPr lang="en-US" b="1" dirty="0"/>
              <a:t>dataflow</a:t>
            </a:r>
            <a:r>
              <a:rPr lang="en-US" dirty="0"/>
              <a:t> communication which is natural for distributed systems but slow for classic </a:t>
            </a:r>
            <a:r>
              <a:rPr lang="en-US" b="1" dirty="0"/>
              <a:t>parallel computing</a:t>
            </a:r>
          </a:p>
          <a:p>
            <a:pPr lvl="1"/>
            <a:r>
              <a:rPr lang="en-US" dirty="0"/>
              <a:t>We propose a new dataflow library </a:t>
            </a:r>
            <a:r>
              <a:rPr lang="en-US" b="1" dirty="0" err="1"/>
              <a:t>Twister:Net</a:t>
            </a:r>
            <a:endParaRPr lang="en-US" b="1" dirty="0"/>
          </a:p>
          <a:p>
            <a:r>
              <a:rPr lang="en-US" b="1" dirty="0"/>
              <a:t>HPC</a:t>
            </a:r>
            <a:r>
              <a:rPr lang="en-US" dirty="0"/>
              <a:t> could </a:t>
            </a:r>
            <a:r>
              <a:rPr lang="en-US" b="1" dirty="0"/>
              <a:t>adopt some of tools </a:t>
            </a:r>
            <a:r>
              <a:rPr lang="en-US" dirty="0"/>
              <a:t>of Big Data as in Coordination Points (dataflow nodes), State management (fault tolerance) with RDD (datasets)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C741E-C512-484A-B2F3-50C367D1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9927-F9E7-4F1B-BC28-83C18A497B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ED753A-F7F1-4C48-AF01-2BCE12DD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9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8C3819-7D72-474B-9E14-D801A672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77793"/>
            <a:ext cx="12191999" cy="55785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</a:rPr>
              <a:t>Artificial Intelligence First </a:t>
            </a:r>
            <a:r>
              <a:rPr lang="en-US" dirty="0"/>
              <a:t>requires </a:t>
            </a:r>
            <a:r>
              <a:rPr lang="en-US" b="1" dirty="0">
                <a:solidFill>
                  <a:srgbClr val="FF0000"/>
                </a:solidFill>
              </a:rPr>
              <a:t>High Performance Big Data Computing </a:t>
            </a:r>
            <a:r>
              <a:rPr lang="en-US" dirty="0"/>
              <a:t>i.e. mammoth computing resources such as clouds, supercomputers, hyperscale systems (see Gartner) and their distributed integration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HPC Clouds </a:t>
            </a:r>
            <a:r>
              <a:rPr lang="en-US" dirty="0"/>
              <a:t>or </a:t>
            </a:r>
            <a:r>
              <a:rPr lang="en-US" b="1" dirty="0"/>
              <a:t>Next-Generation Commodity Systems </a:t>
            </a:r>
            <a:r>
              <a:rPr lang="en-US" dirty="0"/>
              <a:t>will be a dominant force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Merge </a:t>
            </a:r>
            <a:r>
              <a:rPr lang="en-US" sz="2800" b="1" dirty="0">
                <a:solidFill>
                  <a:srgbClr val="FF0000"/>
                </a:solidFill>
              </a:rPr>
              <a:t>Cloud HPC </a:t>
            </a:r>
            <a:r>
              <a:rPr lang="en-US" sz="2800" dirty="0"/>
              <a:t>and (support of)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Edge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AI First </a:t>
            </a:r>
            <a:r>
              <a:rPr lang="en-US" sz="2800" dirty="0"/>
              <a:t>computing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Federated Clouds running in multiple giant datacenters offering all types of computing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Distributed data sources associated with device and Fog processing resources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Server-hidden computing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AI First</a:t>
            </a:r>
            <a:r>
              <a:rPr lang="en-US" sz="2800" dirty="0"/>
              <a:t> </a:t>
            </a:r>
            <a:r>
              <a:rPr lang="en-US" sz="2800" b="1" dirty="0"/>
              <a:t>Function as a Service </a:t>
            </a:r>
            <a:r>
              <a:rPr lang="en-US" sz="2800" b="1" dirty="0" err="1"/>
              <a:t>FaaS</a:t>
            </a:r>
            <a:r>
              <a:rPr lang="en-US" sz="2800" b="1" dirty="0"/>
              <a:t> </a:t>
            </a:r>
            <a:r>
              <a:rPr lang="en-US" sz="2800" dirty="0"/>
              <a:t>for user pleasure supporting scalable Machine Learning Functions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Support a </a:t>
            </a:r>
            <a:r>
              <a:rPr lang="en-US" sz="2800" b="1" dirty="0">
                <a:solidFill>
                  <a:srgbClr val="FF0000"/>
                </a:solidFill>
              </a:rPr>
              <a:t>distributed event-driven serverless dataflow AI First computing model </a:t>
            </a:r>
            <a:r>
              <a:rPr lang="en-US" sz="2800" b="1" dirty="0"/>
              <a:t>covering </a:t>
            </a:r>
            <a:r>
              <a:rPr lang="en-US" sz="2800" b="1" dirty="0">
                <a:solidFill>
                  <a:srgbClr val="FF0000"/>
                </a:solidFill>
              </a:rPr>
              <a:t>batch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streaming</a:t>
            </a:r>
            <a:r>
              <a:rPr lang="en-US" sz="2800" b="1" dirty="0"/>
              <a:t> data as </a:t>
            </a:r>
            <a:r>
              <a:rPr lang="en-US" sz="2800" b="1" dirty="0">
                <a:solidFill>
                  <a:srgbClr val="FF0000"/>
                </a:solidFill>
              </a:rPr>
              <a:t>HPC-</a:t>
            </a:r>
            <a:r>
              <a:rPr lang="en-US" sz="2800" b="1" dirty="0" err="1">
                <a:solidFill>
                  <a:srgbClr val="FF0000"/>
                </a:solidFill>
              </a:rPr>
              <a:t>FaaS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800" dirty="0"/>
              <a:t>Needing parallel and distributed (Grid) computing ideas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Span </a:t>
            </a:r>
            <a:r>
              <a:rPr lang="en-US" sz="2800" b="1" dirty="0"/>
              <a:t>Pleasingly Parallel </a:t>
            </a:r>
            <a:r>
              <a:rPr lang="en-US" sz="2800" dirty="0"/>
              <a:t>to </a:t>
            </a:r>
            <a:r>
              <a:rPr lang="en-US" sz="2800" b="1" dirty="0"/>
              <a:t>Data management </a:t>
            </a:r>
            <a:r>
              <a:rPr lang="en-US" sz="2800" dirty="0"/>
              <a:t>to </a:t>
            </a:r>
            <a:r>
              <a:rPr lang="en-US" sz="2800" b="1" dirty="0"/>
              <a:t>Global Machine Learning</a:t>
            </a:r>
          </a:p>
          <a:p>
            <a:pPr>
              <a:lnSpc>
                <a:spcPct val="100000"/>
              </a:lnSpc>
            </a:pPr>
            <a:r>
              <a:rPr lang="en-US" dirty="0"/>
              <a:t>Although</a:t>
            </a:r>
            <a:r>
              <a:rPr lang="en-US" b="1" dirty="0"/>
              <a:t> Supercomputers </a:t>
            </a:r>
            <a:r>
              <a:rPr lang="en-US" dirty="0"/>
              <a:t>will be essential for large simulations, they will also be components of AI First high performance big data computing systems</a:t>
            </a:r>
          </a:p>
          <a:p>
            <a:pPr>
              <a:lnSpc>
                <a:spcPct val="100000"/>
              </a:lnSpc>
            </a:pPr>
            <a:endParaRPr lang="en-US" sz="3200" b="1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CB6FB-BA24-470E-956D-B6C9971A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149"/>
            <a:ext cx="10515600" cy="6296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Predictions/Assumptions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B48F91-7739-4A5A-ABEC-33E0EB7F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8B0A-E4CA-4EF2-8592-8AAFAD6CD3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3624B-75D1-466A-BFAD-CEDBED4A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3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EDF1-325E-47F0-B121-A2B219A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7150"/>
            <a:ext cx="12120465" cy="57047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On general principles </a:t>
            </a:r>
            <a:r>
              <a:rPr lang="en-US" sz="2400" b="1" dirty="0"/>
              <a:t>parallel and distributed computing </a:t>
            </a:r>
            <a:r>
              <a:rPr lang="en-US" sz="2400" dirty="0"/>
              <a:t>have different requirements even if sometimes similar functionalities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Apache stack ABDS  typically uses distributed computing concepts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For example, Reduce operation is different in MPI (Harp) and Spark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Large scale simulation requirements are well understood  BUT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b="1" dirty="0">
                <a:solidFill>
                  <a:srgbClr val="FF0000"/>
                </a:solidFill>
              </a:rPr>
              <a:t>AI First </a:t>
            </a:r>
            <a:r>
              <a:rPr lang="en-US" sz="2400" dirty="0"/>
              <a:t>Big Data requirements are not agreed but there are a few key </a:t>
            </a:r>
            <a:r>
              <a:rPr lang="en-US" sz="2400" b="1" dirty="0"/>
              <a:t>use types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Pleasingly parallel </a:t>
            </a:r>
            <a:r>
              <a:rPr lang="en-US" dirty="0"/>
              <a:t>processing (including </a:t>
            </a:r>
            <a:r>
              <a:rPr lang="en-US" b="1" dirty="0">
                <a:solidFill>
                  <a:srgbClr val="FF0000"/>
                </a:solidFill>
              </a:rPr>
              <a:t>local machine learning LML</a:t>
            </a:r>
            <a:r>
              <a:rPr lang="en-US" dirty="0"/>
              <a:t>) as of different tweets from different users with perhaps MapReduce style of statistics and visualizations; possibly Streaming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Database model </a:t>
            </a:r>
            <a:r>
              <a:rPr lang="en-US" dirty="0"/>
              <a:t>with queries again supported by MapReduce for horizontal scaling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Global Machine Learning GML  </a:t>
            </a:r>
            <a:r>
              <a:rPr lang="en-US" dirty="0"/>
              <a:t>with single job using multiple nodes as classic parallel computing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Deep Learning </a:t>
            </a:r>
            <a:r>
              <a:rPr lang="en-US" dirty="0"/>
              <a:t>certainly needs HPC – possibly only multiple small systems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Current workloads stress 1) and 2) and are suited to current clouds and to Apache Big Data Software (with no HPC)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This explains why Spark with poor GML performance can be so successful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ECAA5A-3295-46DC-89CC-58A3D03B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18" y="74726"/>
            <a:ext cx="11400638" cy="55242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Requirements for AI First Computing Systems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FDE6EA-59B9-4532-A8D7-51F30749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EA4F-3606-4BDF-AFA7-195D256A47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AFD36-91B1-4F85-B6BB-21FD9E48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140A-2650-4019-9BF0-F6B9F65E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9" y="259092"/>
            <a:ext cx="11820088" cy="8648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Distinctive Features of All Applications including </a:t>
            </a:r>
            <a:br>
              <a:rPr lang="en-US" dirty="0"/>
            </a:br>
            <a:r>
              <a:rPr lang="en-US" dirty="0"/>
              <a:t>AI First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3011B-0AF2-479D-B0B6-9E5D5D397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30" y="134825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Ratio of data to model </a:t>
            </a:r>
            <a:r>
              <a:rPr lang="en-US" b="1" dirty="0"/>
              <a:t>sizes</a:t>
            </a:r>
            <a:r>
              <a:rPr lang="en-US" dirty="0"/>
              <a:t>: vertical axis on next slide</a:t>
            </a:r>
          </a:p>
          <a:p>
            <a:r>
              <a:rPr lang="en-US" dirty="0"/>
              <a:t>Importance of </a:t>
            </a:r>
            <a:r>
              <a:rPr lang="en-US" b="1" dirty="0"/>
              <a:t>Synchronization</a:t>
            </a:r>
            <a:r>
              <a:rPr lang="en-US" dirty="0"/>
              <a:t> – ratio of inter-node communication to node computing: horizontal axis on next slide</a:t>
            </a:r>
          </a:p>
          <a:p>
            <a:r>
              <a:rPr lang="en-US" b="1" dirty="0"/>
              <a:t>Sparsity</a:t>
            </a:r>
            <a:r>
              <a:rPr lang="en-US" dirty="0"/>
              <a:t> of Data or Model; impacts value of GPU’s or vector computing</a:t>
            </a:r>
          </a:p>
          <a:p>
            <a:r>
              <a:rPr lang="en-US" b="1" dirty="0"/>
              <a:t>Irregularity</a:t>
            </a:r>
            <a:r>
              <a:rPr lang="en-US" dirty="0"/>
              <a:t> of Data or Model</a:t>
            </a:r>
          </a:p>
          <a:p>
            <a:r>
              <a:rPr lang="en-US" b="1" dirty="0"/>
              <a:t>Geographic distribution </a:t>
            </a:r>
            <a:r>
              <a:rPr lang="en-US" dirty="0"/>
              <a:t>of Data as in edge computing; use of </a:t>
            </a:r>
            <a:r>
              <a:rPr lang="en-US" b="1" dirty="0"/>
              <a:t>streaming </a:t>
            </a:r>
            <a:r>
              <a:rPr lang="en-US" dirty="0"/>
              <a:t>(dynamic data) versus batch paradigms</a:t>
            </a:r>
          </a:p>
          <a:p>
            <a:r>
              <a:rPr lang="en-US" b="1" dirty="0"/>
              <a:t>Dynamic</a:t>
            </a:r>
            <a:r>
              <a:rPr lang="en-US" dirty="0"/>
              <a:t> model structure as in some iterative algorithms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7C76B-CBD9-4CFF-8160-4876C9D56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ED5BB-11A0-4D7C-9E05-13A41344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4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5BD4-5E2E-42E9-82AE-53907FCF5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271" y="413215"/>
            <a:ext cx="5573233" cy="740661"/>
          </a:xfrm>
        </p:spPr>
        <p:txBody>
          <a:bodyPr>
            <a:normAutofit fontScale="90000"/>
          </a:bodyPr>
          <a:lstStyle/>
          <a:p>
            <a:r>
              <a:rPr lang="en-US" dirty="0"/>
              <a:t>Difficulty in Parallelism</a:t>
            </a:r>
            <a:br>
              <a:rPr lang="en-US" dirty="0"/>
            </a:br>
            <a:r>
              <a:rPr lang="en-US" sz="3100" dirty="0">
                <a:solidFill>
                  <a:srgbClr val="FF0000"/>
                </a:solidFill>
              </a:rPr>
              <a:t>Size of Synchronization constraints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42E56-1EA1-4AB2-B9B1-D49D7BE35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948" y="5457993"/>
            <a:ext cx="6581466" cy="98337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Spectrum of Applications and Algorithms</a:t>
            </a:r>
          </a:p>
          <a:p>
            <a:pPr marL="0" indent="0" algn="ctr">
              <a:buNone/>
            </a:pPr>
            <a:r>
              <a:rPr lang="en-US" b="1" dirty="0"/>
              <a:t>There is also distribution seen in grid/edge computing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9A1F-AEFC-4CFC-BDE8-9B448D0E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E0A37-7CE1-4DF1-BBFD-8A65CEF0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DA573E-EAF5-41DF-95B3-9CB841BD4E07}"/>
              </a:ext>
            </a:extLst>
          </p:cNvPr>
          <p:cNvGrpSpPr/>
          <p:nvPr/>
        </p:nvGrpSpPr>
        <p:grpSpPr>
          <a:xfrm>
            <a:off x="1041991" y="681037"/>
            <a:ext cx="10002284" cy="0"/>
            <a:chOff x="1041991" y="681037"/>
            <a:chExt cx="10002284" cy="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B3D73B-63B7-413F-9BAA-70AB4A187844}"/>
                </a:ext>
              </a:extLst>
            </p:cNvPr>
            <p:cNvCxnSpPr/>
            <p:nvPr/>
          </p:nvCxnSpPr>
          <p:spPr>
            <a:xfrm>
              <a:off x="1041991" y="681037"/>
              <a:ext cx="191386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D70B65D-B9F2-4195-AD10-9D76488E31C4}"/>
                </a:ext>
              </a:extLst>
            </p:cNvPr>
            <p:cNvCxnSpPr/>
            <p:nvPr/>
          </p:nvCxnSpPr>
          <p:spPr>
            <a:xfrm>
              <a:off x="9130414" y="681037"/>
              <a:ext cx="191386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1AD01AF-CA24-49F8-B2C0-6CFC8E5E1712}"/>
              </a:ext>
            </a:extLst>
          </p:cNvPr>
          <p:cNvSpPr txBox="1"/>
          <p:nvPr/>
        </p:nvSpPr>
        <p:spPr>
          <a:xfrm>
            <a:off x="808610" y="2780265"/>
            <a:ext cx="302525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Pleasingly Parallel</a:t>
            </a:r>
          </a:p>
          <a:p>
            <a:r>
              <a:rPr lang="en-US" sz="2000" b="1" dirty="0"/>
              <a:t>Often independent events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B3B4AF-3C5F-4FA5-9AAB-2D5CFAEE2B27}"/>
              </a:ext>
            </a:extLst>
          </p:cNvPr>
          <p:cNvSpPr txBox="1"/>
          <p:nvPr/>
        </p:nvSpPr>
        <p:spPr>
          <a:xfrm>
            <a:off x="1433493" y="1976376"/>
            <a:ext cx="229515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MapReduce as in scalable databases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1B34B-ABE5-46D1-A43B-FC8FAD87576E}"/>
              </a:ext>
            </a:extLst>
          </p:cNvPr>
          <p:cNvSpPr txBox="1"/>
          <p:nvPr/>
        </p:nvSpPr>
        <p:spPr>
          <a:xfrm>
            <a:off x="7242592" y="4645983"/>
            <a:ext cx="323382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Structured Adaptive Sparsity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Huge Jobs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2A4BC5-8129-431A-A6BF-8FBF459C27ED}"/>
              </a:ext>
            </a:extLst>
          </p:cNvPr>
          <p:cNvSpPr txBox="1"/>
          <p:nvPr/>
        </p:nvSpPr>
        <p:spPr>
          <a:xfrm>
            <a:off x="979693" y="798196"/>
            <a:ext cx="1933649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Loosely Coupled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70B53-85F0-476E-A42A-AEBE48A84A67}"/>
              </a:ext>
            </a:extLst>
          </p:cNvPr>
          <p:cNvSpPr txBox="1"/>
          <p:nvPr/>
        </p:nvSpPr>
        <p:spPr>
          <a:xfrm>
            <a:off x="8197258" y="3824652"/>
            <a:ext cx="158425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Large scale simulations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57386F-E56D-42BF-B83B-9416B2E6DC39}"/>
              </a:ext>
            </a:extLst>
          </p:cNvPr>
          <p:cNvSpPr txBox="1"/>
          <p:nvPr/>
        </p:nvSpPr>
        <p:spPr>
          <a:xfrm>
            <a:off x="356782" y="4344102"/>
            <a:ext cx="221452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Current major Big Data category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D1BBCB-0CF0-4F5E-B30A-DB9580FD8E25}"/>
              </a:ext>
            </a:extLst>
          </p:cNvPr>
          <p:cNvSpPr txBox="1"/>
          <p:nvPr/>
        </p:nvSpPr>
        <p:spPr>
          <a:xfrm>
            <a:off x="962149" y="1384187"/>
            <a:ext cx="2214525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00CC"/>
                </a:solidFill>
              </a:rPr>
              <a:t>Commodity Clouds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4279C3-DBB0-47BA-B044-51961CD19E54}"/>
              </a:ext>
            </a:extLst>
          </p:cNvPr>
          <p:cNvSpPr txBox="1"/>
          <p:nvPr/>
        </p:nvSpPr>
        <p:spPr>
          <a:xfrm>
            <a:off x="4349000" y="1351534"/>
            <a:ext cx="356604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CC"/>
                </a:solidFill>
              </a:rPr>
              <a:t>HPC Clouds</a:t>
            </a:r>
          </a:p>
          <a:p>
            <a:pPr algn="ctr"/>
            <a:r>
              <a:rPr lang="en-US" sz="2000" b="1" dirty="0">
                <a:solidFill>
                  <a:srgbClr val="6600CC"/>
                </a:solidFill>
              </a:rPr>
              <a:t>High Performance Interconnect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DEF111-9B75-463E-A167-2DD04AC537AC}"/>
              </a:ext>
            </a:extLst>
          </p:cNvPr>
          <p:cNvSpPr txBox="1"/>
          <p:nvPr/>
        </p:nvSpPr>
        <p:spPr>
          <a:xfrm>
            <a:off x="9018820" y="5546566"/>
            <a:ext cx="290731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00CC"/>
                </a:solidFill>
              </a:rPr>
              <a:t>Exascale Supercomputers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10FD25-1DEF-47C4-9F7C-458B0A3BBB5B}"/>
              </a:ext>
            </a:extLst>
          </p:cNvPr>
          <p:cNvSpPr txBox="1"/>
          <p:nvPr/>
        </p:nvSpPr>
        <p:spPr>
          <a:xfrm>
            <a:off x="3944486" y="2160876"/>
            <a:ext cx="1848443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Global Machine Learning</a:t>
            </a:r>
          </a:p>
          <a:p>
            <a:r>
              <a:rPr lang="en-US" sz="2000" b="1" dirty="0"/>
              <a:t>e.g. parallel clustering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56D980-7E8A-4814-ADE1-8EFECCC23E6D}"/>
              </a:ext>
            </a:extLst>
          </p:cNvPr>
          <p:cNvSpPr txBox="1"/>
          <p:nvPr/>
        </p:nvSpPr>
        <p:spPr>
          <a:xfrm>
            <a:off x="6241163" y="2215008"/>
            <a:ext cx="1940737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Deep Learning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937F93-9EE5-4764-BA72-832278096132}"/>
              </a:ext>
            </a:extLst>
          </p:cNvPr>
          <p:cNvSpPr txBox="1"/>
          <p:nvPr/>
        </p:nvSpPr>
        <p:spPr>
          <a:xfrm>
            <a:off x="8211091" y="1218058"/>
            <a:ext cx="356604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CC"/>
                </a:solidFill>
              </a:rPr>
              <a:t>HPC Clouds/Supercomputers</a:t>
            </a:r>
          </a:p>
          <a:p>
            <a:pPr algn="ctr"/>
            <a:r>
              <a:rPr lang="en-US" sz="2000" b="1" dirty="0">
                <a:solidFill>
                  <a:srgbClr val="6600CC"/>
                </a:solidFill>
              </a:rPr>
              <a:t>Memory access also critical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0EBAE-3867-4BD8-89C4-6A4C1134F36D}"/>
              </a:ext>
            </a:extLst>
          </p:cNvPr>
          <p:cNvSpPr txBox="1"/>
          <p:nvPr/>
        </p:nvSpPr>
        <p:spPr>
          <a:xfrm>
            <a:off x="8541386" y="2120116"/>
            <a:ext cx="356604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Unstructured Adaptive Sparsity</a:t>
            </a:r>
          </a:p>
          <a:p>
            <a:r>
              <a:rPr lang="en-US" sz="2000" b="1" dirty="0"/>
              <a:t>Medium size Jobs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1B90A9-8869-4DD1-9391-95B0E7C12551}"/>
              </a:ext>
            </a:extLst>
          </p:cNvPr>
          <p:cNvSpPr txBox="1"/>
          <p:nvPr/>
        </p:nvSpPr>
        <p:spPr>
          <a:xfrm>
            <a:off x="9491133" y="2963315"/>
            <a:ext cx="229515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Graph Analytics e.g. subgraph mining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528EA6-859C-45FA-A9EB-DB6034CAD441}"/>
              </a:ext>
            </a:extLst>
          </p:cNvPr>
          <p:cNvSpPr txBox="1"/>
          <p:nvPr/>
        </p:nvSpPr>
        <p:spPr>
          <a:xfrm>
            <a:off x="8350739" y="3088651"/>
            <a:ext cx="673544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LDA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12BE83-7D42-47C6-924B-78FD2E9228A3}"/>
              </a:ext>
            </a:extLst>
          </p:cNvPr>
          <p:cNvSpPr txBox="1"/>
          <p:nvPr/>
        </p:nvSpPr>
        <p:spPr>
          <a:xfrm>
            <a:off x="4775616" y="3711206"/>
            <a:ext cx="267647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Linear Algebra at core (typically not sparse)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8A134AE-79DD-4721-BFBE-9583CE4CD20E}"/>
              </a:ext>
            </a:extLst>
          </p:cNvPr>
          <p:cNvCxnSpPr>
            <a:cxnSpLocks/>
          </p:cNvCxnSpPr>
          <p:nvPr/>
        </p:nvCxnSpPr>
        <p:spPr>
          <a:xfrm flipH="1" flipV="1">
            <a:off x="289700" y="2696059"/>
            <a:ext cx="2" cy="2965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26E987D-1AC2-4152-B74E-EAE8933DB204}"/>
              </a:ext>
            </a:extLst>
          </p:cNvPr>
          <p:cNvCxnSpPr/>
          <p:nvPr/>
        </p:nvCxnSpPr>
        <p:spPr>
          <a:xfrm rot="16200000" flipV="1">
            <a:off x="-78175" y="1312893"/>
            <a:ext cx="86991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9B71172-60C5-4391-BE7D-4A1D6B71E6BC}"/>
              </a:ext>
            </a:extLst>
          </p:cNvPr>
          <p:cNvSpPr txBox="1"/>
          <p:nvPr/>
        </p:nvSpPr>
        <p:spPr>
          <a:xfrm>
            <a:off x="76619" y="1903492"/>
            <a:ext cx="1095907" cy="7078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Size of Disk I/O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AE6539-FC09-4FC5-809E-14CAB77FBC0E}"/>
              </a:ext>
            </a:extLst>
          </p:cNvPr>
          <p:cNvSpPr txBox="1"/>
          <p:nvPr/>
        </p:nvSpPr>
        <p:spPr>
          <a:xfrm>
            <a:off x="1939636" y="13817"/>
            <a:ext cx="838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Need a toolkit covering all applications with same API but different implementations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395DCA-8CE1-4C74-9684-442B5AB2EBBA}"/>
              </a:ext>
            </a:extLst>
          </p:cNvPr>
          <p:cNvSpPr txBox="1"/>
          <p:nvPr/>
        </p:nvSpPr>
        <p:spPr>
          <a:xfrm>
            <a:off x="9232433" y="785857"/>
            <a:ext cx="1933649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Tightly Coupled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7AE611-576B-4944-9363-85BC5A2D4B2F}"/>
              </a:ext>
            </a:extLst>
          </p:cNvPr>
          <p:cNvSpPr txBox="1"/>
          <p:nvPr/>
        </p:nvSpPr>
        <p:spPr>
          <a:xfrm>
            <a:off x="443392" y="5154310"/>
            <a:ext cx="221452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Parameter sweep simulations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2A3B5-1A3E-4F8B-84F5-8DB4757B341F}"/>
              </a:ext>
            </a:extLst>
          </p:cNvPr>
          <p:cNvSpPr txBox="1"/>
          <p:nvPr/>
        </p:nvSpPr>
        <p:spPr>
          <a:xfrm>
            <a:off x="792058" y="3559453"/>
            <a:ext cx="229515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Individual Industry 4.0 Devices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C5043F-CAA1-4DEF-8E87-009CA9F0A3E4}"/>
              </a:ext>
            </a:extLst>
          </p:cNvPr>
          <p:cNvSpPr txBox="1"/>
          <p:nvPr/>
        </p:nvSpPr>
        <p:spPr>
          <a:xfrm>
            <a:off x="5993627" y="2792851"/>
            <a:ext cx="215641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Train Industry 4.0 Systems</a:t>
            </a:r>
          </a:p>
        </p:txBody>
      </p:sp>
    </p:spTree>
    <p:extLst>
      <p:ext uri="{BB962C8B-B14F-4D97-AF65-F5344CB8AC3E}">
        <p14:creationId xmlns:p14="http://schemas.microsoft.com/office/powerpoint/2010/main" val="43084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8C2D22C-1B69-4918-9103-F1946E88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996A-3A80-47ED-B422-FDAC954B0E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9DC655-1E09-4586-AA90-18F0BA31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6BC40-060E-487F-91E5-013764832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" t="16017" r="17346" b="19967"/>
          <a:stretch/>
        </p:blipFill>
        <p:spPr>
          <a:xfrm>
            <a:off x="33856" y="495888"/>
            <a:ext cx="12124287" cy="53372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A3C158-70C4-42D3-81EF-57F623CA55A4}"/>
              </a:ext>
            </a:extLst>
          </p:cNvPr>
          <p:cNvSpPr txBox="1"/>
          <p:nvPr/>
        </p:nvSpPr>
        <p:spPr>
          <a:xfrm>
            <a:off x="941919" y="6171683"/>
            <a:ext cx="31825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Classic Cloud Workload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2D7737-0E9A-4AF9-875B-EFA2AAE50832}"/>
              </a:ext>
            </a:extLst>
          </p:cNvPr>
          <p:cNvGrpSpPr/>
          <p:nvPr/>
        </p:nvGrpSpPr>
        <p:grpSpPr>
          <a:xfrm>
            <a:off x="67713" y="5685130"/>
            <a:ext cx="12124287" cy="0"/>
            <a:chOff x="67713" y="5705936"/>
            <a:chExt cx="12124287" cy="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0625BE-E1AA-4765-91B9-80D8168172AD}"/>
                </a:ext>
              </a:extLst>
            </p:cNvPr>
            <p:cNvCxnSpPr>
              <a:cxnSpLocks/>
            </p:cNvCxnSpPr>
            <p:nvPr/>
          </p:nvCxnSpPr>
          <p:spPr>
            <a:xfrm>
              <a:off x="4746812" y="5705936"/>
              <a:ext cx="744518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1481790-2E16-48F6-9A29-A117DBD523DD}"/>
                </a:ext>
              </a:extLst>
            </p:cNvPr>
            <p:cNvCxnSpPr>
              <a:cxnSpLocks/>
            </p:cNvCxnSpPr>
            <p:nvPr/>
          </p:nvCxnSpPr>
          <p:spPr>
            <a:xfrm>
              <a:off x="67713" y="5705936"/>
              <a:ext cx="474633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D65A9DB-AB4B-4B92-96FD-190EE0BF661C}"/>
              </a:ext>
            </a:extLst>
          </p:cNvPr>
          <p:cNvSpPr txBox="1"/>
          <p:nvPr/>
        </p:nvSpPr>
        <p:spPr>
          <a:xfrm>
            <a:off x="7655774" y="5830140"/>
            <a:ext cx="317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Global Machine Learning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F37B32-BFE7-4F34-969B-99484960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39" y="49428"/>
            <a:ext cx="8245288" cy="663575"/>
          </a:xfrm>
        </p:spPr>
        <p:txBody>
          <a:bodyPr>
            <a:normAutofit fontScale="90000"/>
          </a:bodyPr>
          <a:lstStyle/>
          <a:p>
            <a:r>
              <a:rPr lang="en-US" dirty="0"/>
              <a:t>Five Major Application Structures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4AD873-F8C9-4142-9CE3-1766907A553A}"/>
              </a:ext>
            </a:extLst>
          </p:cNvPr>
          <p:cNvSpPr txBox="1"/>
          <p:nvPr/>
        </p:nvSpPr>
        <p:spPr>
          <a:xfrm>
            <a:off x="2333590" y="5322309"/>
            <a:ext cx="2295156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Individual Industry 4.0 Devices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8B560B-7873-477B-90A1-A2237E629712}"/>
              </a:ext>
            </a:extLst>
          </p:cNvPr>
          <p:cNvSpPr txBox="1"/>
          <p:nvPr/>
        </p:nvSpPr>
        <p:spPr>
          <a:xfrm>
            <a:off x="5034508" y="5322309"/>
            <a:ext cx="2156413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Train Industry 4.0 Systems</a:t>
            </a:r>
          </a:p>
        </p:txBody>
      </p:sp>
    </p:spTree>
    <p:extLst>
      <p:ext uri="{BB962C8B-B14F-4D97-AF65-F5344CB8AC3E}">
        <p14:creationId xmlns:p14="http://schemas.microsoft.com/office/powerpoint/2010/main" val="320071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35" y="1391158"/>
            <a:ext cx="2825435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AI First interactive analysis of observational scientific data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40FA330-08DE-4AEC-AF9A-B0D13408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0300F7-F8E6-4304-9617-FCCB5EC6C9E9}"/>
              </a:ext>
            </a:extLst>
          </p:cNvPr>
          <p:cNvGrpSpPr/>
          <p:nvPr/>
        </p:nvGrpSpPr>
        <p:grpSpPr>
          <a:xfrm>
            <a:off x="1584163" y="136526"/>
            <a:ext cx="10192970" cy="5943600"/>
            <a:chOff x="3039082" y="818643"/>
            <a:chExt cx="9067296" cy="5287211"/>
          </a:xfrm>
        </p:grpSpPr>
        <p:sp>
          <p:nvSpPr>
            <p:cNvPr id="3" name="Rounded Rectangle 2"/>
            <p:cNvSpPr/>
            <p:nvPr/>
          </p:nvSpPr>
          <p:spPr>
            <a:xfrm>
              <a:off x="4542826" y="2190795"/>
              <a:ext cx="6637791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Grid or Many Task Software, Hadoop, Spark,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Giraph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Twister2 …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823586" y="2887905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Data Storage: HDFS,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Hbase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File Collection 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3055085" y="4135837"/>
              <a:ext cx="3769845" cy="69668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Streaming Twitter data for Social Networking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8364695" y="3790969"/>
              <a:ext cx="17470" cy="567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978705" y="3543238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Up-Down Arrow 21"/>
            <p:cNvSpPr/>
            <p:nvPr/>
          </p:nvSpPr>
          <p:spPr>
            <a:xfrm rot="16200000">
              <a:off x="5370658" y="1027746"/>
              <a:ext cx="298475" cy="64131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219" y="818643"/>
              <a:ext cx="1258709" cy="1361657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3139005" y="5160773"/>
              <a:ext cx="3769845" cy="71578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Record Scientific Data in “field”</a:t>
              </a:r>
            </a:p>
          </p:txBody>
        </p:sp>
        <p:sp>
          <p:nvSpPr>
            <p:cNvPr id="25" name="Can 24"/>
            <p:cNvSpPr/>
            <p:nvPr/>
          </p:nvSpPr>
          <p:spPr>
            <a:xfrm>
              <a:off x="8212497" y="4552697"/>
              <a:ext cx="1297827" cy="1538705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Local Accumulate and initial computing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7047490" y="5558385"/>
              <a:ext cx="10094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846348" y="3835234"/>
              <a:ext cx="1697301" cy="355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Direct Transfer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688964" y="4802861"/>
              <a:ext cx="2385848" cy="1177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Examples include LHC, Remote Sensing, Astronomy and Bioinformatics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1BD0109-1455-4BE1-8739-83457C18F6CF}"/>
                </a:ext>
              </a:extLst>
            </p:cNvPr>
            <p:cNvSpPr/>
            <p:nvPr/>
          </p:nvSpPr>
          <p:spPr>
            <a:xfrm>
              <a:off x="3047634" y="4135837"/>
              <a:ext cx="3769845" cy="69668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Streaming Twitter data for Social Networking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1E74212-4835-434F-9AF6-B847B5EDCB0F}"/>
                </a:ext>
              </a:extLst>
            </p:cNvPr>
            <p:cNvCxnSpPr/>
            <p:nvPr/>
          </p:nvCxnSpPr>
          <p:spPr>
            <a:xfrm flipV="1">
              <a:off x="8357244" y="3790969"/>
              <a:ext cx="17470" cy="567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38ABD59-6B94-4D4E-93E6-BC3B8556CBF3}"/>
                </a:ext>
              </a:extLst>
            </p:cNvPr>
            <p:cNvCxnSpPr/>
            <p:nvPr/>
          </p:nvCxnSpPr>
          <p:spPr>
            <a:xfrm flipV="1">
              <a:off x="4971254" y="3543238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Up-Down Arrow 21">
              <a:extLst>
                <a:ext uri="{FF2B5EF4-FFF2-40B4-BE49-F238E27FC236}">
                  <a16:creationId xmlns:a16="http://schemas.microsoft.com/office/drawing/2014/main" id="{598C29E2-7F77-4F76-BFDA-58DC44C9BE8D}"/>
                </a:ext>
              </a:extLst>
            </p:cNvPr>
            <p:cNvSpPr/>
            <p:nvPr/>
          </p:nvSpPr>
          <p:spPr>
            <a:xfrm rot="16200000">
              <a:off x="5363207" y="1027746"/>
              <a:ext cx="298475" cy="64131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853CD9D-5DC7-42EC-8527-FED3A5FD1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7768" y="818643"/>
              <a:ext cx="1258709" cy="1361657"/>
            </a:xfrm>
            <a:prstGeom prst="rect">
              <a:avLst/>
            </a:prstGeom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86E6F45-2AAC-4440-A45F-8B456ED70BEF}"/>
                </a:ext>
              </a:extLst>
            </p:cNvPr>
            <p:cNvSpPr/>
            <p:nvPr/>
          </p:nvSpPr>
          <p:spPr>
            <a:xfrm>
              <a:off x="3131554" y="5160773"/>
              <a:ext cx="3769845" cy="71578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Record Scientific Data in “field”</a:t>
              </a:r>
            </a:p>
          </p:txBody>
        </p:sp>
        <p:sp>
          <p:nvSpPr>
            <p:cNvPr id="56" name="Can 24">
              <a:extLst>
                <a:ext uri="{FF2B5EF4-FFF2-40B4-BE49-F238E27FC236}">
                  <a16:creationId xmlns:a16="http://schemas.microsoft.com/office/drawing/2014/main" id="{36C89D91-C153-4C03-8748-76C9DC3B9178}"/>
                </a:ext>
              </a:extLst>
            </p:cNvPr>
            <p:cNvSpPr/>
            <p:nvPr/>
          </p:nvSpPr>
          <p:spPr>
            <a:xfrm>
              <a:off x="8205046" y="4552697"/>
              <a:ext cx="1297827" cy="1538705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Local Accumulate and initial computing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E2782E1-A4E9-485E-8367-BDC0A3A6F693}"/>
                </a:ext>
              </a:extLst>
            </p:cNvPr>
            <p:cNvCxnSpPr/>
            <p:nvPr/>
          </p:nvCxnSpPr>
          <p:spPr>
            <a:xfrm>
              <a:off x="7040039" y="5558385"/>
              <a:ext cx="10094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55B33D7-3B0B-49E9-8564-73FDC084427C}"/>
                </a:ext>
              </a:extLst>
            </p:cNvPr>
            <p:cNvSpPr/>
            <p:nvPr/>
          </p:nvSpPr>
          <p:spPr>
            <a:xfrm>
              <a:off x="3046533" y="4150289"/>
              <a:ext cx="3769845" cy="69668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Streaming Twitter data for Social Networking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8E3EE769-0FED-424B-9C01-B41B8E56FD65}"/>
                </a:ext>
              </a:extLst>
            </p:cNvPr>
            <p:cNvCxnSpPr/>
            <p:nvPr/>
          </p:nvCxnSpPr>
          <p:spPr>
            <a:xfrm flipV="1">
              <a:off x="8356143" y="3805421"/>
              <a:ext cx="17470" cy="567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21E204A-5035-4E7D-8824-F27B169E1555}"/>
                </a:ext>
              </a:extLst>
            </p:cNvPr>
            <p:cNvCxnSpPr/>
            <p:nvPr/>
          </p:nvCxnSpPr>
          <p:spPr>
            <a:xfrm flipV="1">
              <a:off x="4970153" y="3557690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Up-Down Arrow 21">
              <a:extLst>
                <a:ext uri="{FF2B5EF4-FFF2-40B4-BE49-F238E27FC236}">
                  <a16:creationId xmlns:a16="http://schemas.microsoft.com/office/drawing/2014/main" id="{0CB8B815-1D0E-4CD4-BAF6-F6F52BD2E471}"/>
                </a:ext>
              </a:extLst>
            </p:cNvPr>
            <p:cNvSpPr/>
            <p:nvPr/>
          </p:nvSpPr>
          <p:spPr>
            <a:xfrm rot="16200000">
              <a:off x="5362106" y="1042198"/>
              <a:ext cx="298475" cy="64131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97847698-933A-4B4F-AA48-8EFAE883C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667" y="833095"/>
              <a:ext cx="1258709" cy="136165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629A330-D922-4968-80C7-A3532CFDA355}"/>
                </a:ext>
              </a:extLst>
            </p:cNvPr>
            <p:cNvSpPr txBox="1"/>
            <p:nvPr/>
          </p:nvSpPr>
          <p:spPr>
            <a:xfrm>
              <a:off x="8502851" y="3679347"/>
              <a:ext cx="3603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Transport batch of data to primary analysis data system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B78EFB4-A162-4B72-94DA-471F24F42655}"/>
                </a:ext>
              </a:extLst>
            </p:cNvPr>
            <p:cNvSpPr/>
            <p:nvPr/>
          </p:nvSpPr>
          <p:spPr>
            <a:xfrm>
              <a:off x="3130453" y="5175225"/>
              <a:ext cx="3769845" cy="71578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Record Scientific Data in “field”</a:t>
              </a:r>
            </a:p>
          </p:txBody>
        </p:sp>
        <p:sp>
          <p:nvSpPr>
            <p:cNvPr id="75" name="Can 24">
              <a:extLst>
                <a:ext uri="{FF2B5EF4-FFF2-40B4-BE49-F238E27FC236}">
                  <a16:creationId xmlns:a16="http://schemas.microsoft.com/office/drawing/2014/main" id="{F684BB71-4F91-4B0A-8F80-71B7DC14EF6A}"/>
                </a:ext>
              </a:extLst>
            </p:cNvPr>
            <p:cNvSpPr/>
            <p:nvPr/>
          </p:nvSpPr>
          <p:spPr>
            <a:xfrm>
              <a:off x="8203945" y="4567149"/>
              <a:ext cx="1297827" cy="1538705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Local Accumulate and initial computing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3499F62-75FF-4301-93A4-DF0C5C5C17E7}"/>
                </a:ext>
              </a:extLst>
            </p:cNvPr>
            <p:cNvCxnSpPr/>
            <p:nvPr/>
          </p:nvCxnSpPr>
          <p:spPr>
            <a:xfrm>
              <a:off x="7038938" y="5572837"/>
              <a:ext cx="10094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3C31061-9440-43DE-A79C-9C65CAB21FDE}"/>
                </a:ext>
              </a:extLst>
            </p:cNvPr>
            <p:cNvSpPr/>
            <p:nvPr/>
          </p:nvSpPr>
          <p:spPr>
            <a:xfrm>
              <a:off x="3039082" y="4150289"/>
              <a:ext cx="3769845" cy="69668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Streaming Twitter data for Social Networking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5872E13-F31B-45EE-9BC2-9E5EC0F1805A}"/>
                </a:ext>
              </a:extLst>
            </p:cNvPr>
            <p:cNvCxnSpPr/>
            <p:nvPr/>
          </p:nvCxnSpPr>
          <p:spPr>
            <a:xfrm flipV="1">
              <a:off x="8348692" y="3805421"/>
              <a:ext cx="17470" cy="567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3A00EFC3-A5D9-4A38-B851-46535ECE8E3B}"/>
                </a:ext>
              </a:extLst>
            </p:cNvPr>
            <p:cNvCxnSpPr/>
            <p:nvPr/>
          </p:nvCxnSpPr>
          <p:spPr>
            <a:xfrm flipV="1">
              <a:off x="4962702" y="3557690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ounded Rectangle 16">
              <a:extLst>
                <a:ext uri="{FF2B5EF4-FFF2-40B4-BE49-F238E27FC236}">
                  <a16:creationId xmlns:a16="http://schemas.microsoft.com/office/drawing/2014/main" id="{5123C88E-CC34-4FD9-A7BE-E70BEDF798F7}"/>
                </a:ext>
              </a:extLst>
            </p:cNvPr>
            <p:cNvSpPr/>
            <p:nvPr/>
          </p:nvSpPr>
          <p:spPr>
            <a:xfrm>
              <a:off x="6274365" y="1051520"/>
              <a:ext cx="4163557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AI enhanced Science Analysis Code, Mahout, 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R, Harp,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Scikit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-Learn,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Tensorflow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Up-Down Arrow 21">
              <a:extLst>
                <a:ext uri="{FF2B5EF4-FFF2-40B4-BE49-F238E27FC236}">
                  <a16:creationId xmlns:a16="http://schemas.microsoft.com/office/drawing/2014/main" id="{18AEF4ED-635E-4D96-9A61-310F4FC674C6}"/>
                </a:ext>
              </a:extLst>
            </p:cNvPr>
            <p:cNvSpPr/>
            <p:nvPr/>
          </p:nvSpPr>
          <p:spPr>
            <a:xfrm rot="16200000">
              <a:off x="5354655" y="1042198"/>
              <a:ext cx="298475" cy="64131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97BF0C77-33DE-409E-8542-AC09083AF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216" y="833095"/>
              <a:ext cx="1258709" cy="1361657"/>
            </a:xfrm>
            <a:prstGeom prst="rect">
              <a:avLst/>
            </a:prstGeom>
          </p:spPr>
        </p:pic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F67D6D2-2D40-4FE3-A3E2-C16ACFD4D6DE}"/>
                </a:ext>
              </a:extLst>
            </p:cNvPr>
            <p:cNvSpPr/>
            <p:nvPr/>
          </p:nvSpPr>
          <p:spPr>
            <a:xfrm>
              <a:off x="3123002" y="5175225"/>
              <a:ext cx="3769845" cy="71578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Record Scientific Data in “field”</a:t>
              </a:r>
            </a:p>
          </p:txBody>
        </p:sp>
        <p:sp>
          <p:nvSpPr>
            <p:cNvPr id="93" name="Can 24">
              <a:extLst>
                <a:ext uri="{FF2B5EF4-FFF2-40B4-BE49-F238E27FC236}">
                  <a16:creationId xmlns:a16="http://schemas.microsoft.com/office/drawing/2014/main" id="{88AEEDCA-A068-49F3-8DD6-8191DCB61590}"/>
                </a:ext>
              </a:extLst>
            </p:cNvPr>
            <p:cNvSpPr/>
            <p:nvPr/>
          </p:nvSpPr>
          <p:spPr>
            <a:xfrm>
              <a:off x="8196494" y="4567149"/>
              <a:ext cx="1297827" cy="1538705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Local Accumulate and initial computing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9F26630F-DEAD-4389-A705-896F9220ED35}"/>
                </a:ext>
              </a:extLst>
            </p:cNvPr>
            <p:cNvCxnSpPr/>
            <p:nvPr/>
          </p:nvCxnSpPr>
          <p:spPr>
            <a:xfrm>
              <a:off x="7031487" y="5572837"/>
              <a:ext cx="10094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150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7" y="8596"/>
            <a:ext cx="11819466" cy="951157"/>
          </a:xfrm>
        </p:spPr>
        <p:txBody>
          <a:bodyPr>
            <a:noAutofit/>
          </a:bodyPr>
          <a:lstStyle/>
          <a:p>
            <a:pPr marL="514350" indent="-51435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Orchestrate multiple sequential and parallel data transformations and/or AI First analytics processing using a workflow manager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71BD48F-BCEF-4996-AAB5-750DF053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99CBE6-F146-4E7C-971B-CF8E7868635A}"/>
              </a:ext>
            </a:extLst>
          </p:cNvPr>
          <p:cNvGrpSpPr/>
          <p:nvPr/>
        </p:nvGrpSpPr>
        <p:grpSpPr>
          <a:xfrm>
            <a:off x="3201515" y="896480"/>
            <a:ext cx="8895100" cy="5279529"/>
            <a:chOff x="3838907" y="1605179"/>
            <a:chExt cx="7828271" cy="4646331"/>
          </a:xfrm>
        </p:grpSpPr>
        <p:sp>
          <p:nvSpPr>
            <p:cNvPr id="3" name="Rounded Rectangle 2"/>
            <p:cNvSpPr/>
            <p:nvPr/>
          </p:nvSpPr>
          <p:spPr>
            <a:xfrm>
              <a:off x="5165700" y="4868749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Hadoop, Spark, Giraph, Twister2 …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165700" y="5725993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Data Storage: HDFS, Hbase …. 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911229" y="4004258"/>
              <a:ext cx="1828800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AI Analytic-1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16180" y="4004258"/>
              <a:ext cx="1828800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AI Analytic-2</a:t>
              </a:r>
            </a:p>
          </p:txBody>
        </p:sp>
        <p:sp>
          <p:nvSpPr>
            <p:cNvPr id="7" name="Left Arrow 6"/>
            <p:cNvSpPr/>
            <p:nvPr/>
          </p:nvSpPr>
          <p:spPr>
            <a:xfrm rot="10800000">
              <a:off x="8885433" y="4180305"/>
              <a:ext cx="595245" cy="29429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838907" y="3484286"/>
              <a:ext cx="7828271" cy="297455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Orchestration Layer (Workflow)</a:t>
              </a:r>
            </a:p>
          </p:txBody>
        </p:sp>
        <p:sp>
          <p:nvSpPr>
            <p:cNvPr id="9" name="Up-Down Arrow 8"/>
            <p:cNvSpPr/>
            <p:nvPr/>
          </p:nvSpPr>
          <p:spPr>
            <a:xfrm rot="17601505">
              <a:off x="6401559" y="1587267"/>
              <a:ext cx="298475" cy="2427050"/>
            </a:xfrm>
            <a:prstGeom prst="upDown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50797" y="2397277"/>
              <a:ext cx="4228010" cy="406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Specify AI  First Analytics Pipeline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721131" y="4004258"/>
              <a:ext cx="1828800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Analytic-3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(Visualize)</a:t>
              </a:r>
            </a:p>
          </p:txBody>
        </p:sp>
        <p:sp>
          <p:nvSpPr>
            <p:cNvPr id="12" name="Left Arrow 11"/>
            <p:cNvSpPr/>
            <p:nvPr/>
          </p:nvSpPr>
          <p:spPr>
            <a:xfrm rot="10800000">
              <a:off x="5980482" y="4224498"/>
              <a:ext cx="595245" cy="20590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952" y="1605179"/>
              <a:ext cx="1258709" cy="1361657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FC649EC-2875-4C6B-88D8-C310C90D1C54}"/>
              </a:ext>
            </a:extLst>
          </p:cNvPr>
          <p:cNvSpPr txBox="1"/>
          <p:nvPr/>
        </p:nvSpPr>
        <p:spPr>
          <a:xfrm>
            <a:off x="95385" y="1140093"/>
            <a:ext cx="28345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Nearly all workloads need to link multiple stages together. That is what workflow or orchestration does.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Technology like Hadoop is mainly aimed at individual stages</a:t>
            </a:r>
          </a:p>
        </p:txBody>
      </p:sp>
    </p:spTree>
    <p:extLst>
      <p:ext uri="{BB962C8B-B14F-4D97-AF65-F5344CB8AC3E}">
        <p14:creationId xmlns:p14="http://schemas.microsoft.com/office/powerpoint/2010/main" val="8124604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24291</TotalTime>
  <Words>1931</Words>
  <Application>Microsoft Office PowerPoint</Application>
  <PresentationFormat>Widescreen</PresentationFormat>
  <Paragraphs>267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Times New Roman</vt:lpstr>
      <vt:lpstr>1_Office Theme</vt:lpstr>
      <vt:lpstr>2_Office Theme</vt:lpstr>
      <vt:lpstr>AI First High Performance Big Data Computing for Industry 4.0</vt:lpstr>
      <vt:lpstr>Industry 4.0 on the edge linked to an  AI First HPC Cloud</vt:lpstr>
      <vt:lpstr>Predictions/Assumptions</vt:lpstr>
      <vt:lpstr>Requirements for AI First Computing Systems </vt:lpstr>
      <vt:lpstr>Distinctive Features of All Applications including  AI First Applications</vt:lpstr>
      <vt:lpstr>Difficulty in Parallelism Size of Synchronization constraints</vt:lpstr>
      <vt:lpstr>Five Major Application Structures</vt:lpstr>
      <vt:lpstr>AI First interactive analysis of observational scientific data</vt:lpstr>
      <vt:lpstr>Orchestrate multiple sequential and parallel data transformations and/or AI First analytics processing using a workflow manager</vt:lpstr>
      <vt:lpstr>Features of AI First Big Data Processing Systems</vt:lpstr>
      <vt:lpstr>Ways of adding AI First High Performance</vt:lpstr>
      <vt:lpstr>Integrating HPC and Apache Programming Environments</vt:lpstr>
      <vt:lpstr>      Harp v. Spark                   Harp v. Torch            Harp v. MPI </vt:lpstr>
      <vt:lpstr>Run time software for Harp</vt:lpstr>
      <vt:lpstr>Twister2 Dataflow Communications</vt:lpstr>
      <vt:lpstr>K-Means algorithm performance Spark, DFW, BSP for Twister2 IB (Infiniband) and 10Gbps Ethernet</vt:lpstr>
      <vt:lpstr>Twister:Net and Apache Heron for Streaming</vt:lpstr>
      <vt:lpstr>Twister2 Timeline: End of August 2018</vt:lpstr>
      <vt:lpstr>Twister2 Timeline: End of December 2018</vt:lpstr>
      <vt:lpstr>Twister2 Timeline: After December 2018</vt:lpstr>
      <vt:lpstr>AI First High Performance Big Data Computing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379</cp:revision>
  <dcterms:created xsi:type="dcterms:W3CDTF">2017-06-12T19:54:34Z</dcterms:created>
  <dcterms:modified xsi:type="dcterms:W3CDTF">2018-06-06T04:57:29Z</dcterms:modified>
</cp:coreProperties>
</file>