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38" r:id="rId2"/>
    <p:sldId id="378" r:id="rId3"/>
    <p:sldId id="309" r:id="rId4"/>
    <p:sldId id="310" r:id="rId5"/>
    <p:sldId id="311" r:id="rId6"/>
    <p:sldId id="366" r:id="rId7"/>
    <p:sldId id="313" r:id="rId8"/>
    <p:sldId id="339" r:id="rId9"/>
    <p:sldId id="368" r:id="rId10"/>
    <p:sldId id="312" r:id="rId11"/>
    <p:sldId id="315" r:id="rId12"/>
    <p:sldId id="316" r:id="rId13"/>
    <p:sldId id="317" r:id="rId14"/>
    <p:sldId id="372" r:id="rId15"/>
    <p:sldId id="346" r:id="rId16"/>
    <p:sldId id="347" r:id="rId17"/>
    <p:sldId id="348" r:id="rId18"/>
    <p:sldId id="350" r:id="rId19"/>
    <p:sldId id="351" r:id="rId20"/>
    <p:sldId id="352" r:id="rId21"/>
    <p:sldId id="353" r:id="rId22"/>
    <p:sldId id="354" r:id="rId23"/>
    <p:sldId id="359" r:id="rId24"/>
    <p:sldId id="358" r:id="rId25"/>
    <p:sldId id="360" r:id="rId26"/>
    <p:sldId id="362" r:id="rId27"/>
    <p:sldId id="345" r:id="rId28"/>
    <p:sldId id="314" r:id="rId29"/>
    <p:sldId id="319" r:id="rId30"/>
    <p:sldId id="322" r:id="rId31"/>
    <p:sldId id="373" r:id="rId32"/>
    <p:sldId id="374" r:id="rId33"/>
    <p:sldId id="375" r:id="rId34"/>
    <p:sldId id="376" r:id="rId35"/>
    <p:sldId id="377" r:id="rId36"/>
    <p:sldId id="323" r:id="rId37"/>
    <p:sldId id="369" r:id="rId38"/>
    <p:sldId id="301" r:id="rId39"/>
    <p:sldId id="365" r:id="rId40"/>
    <p:sldId id="328" r:id="rId41"/>
    <p:sldId id="302" r:id="rId42"/>
    <p:sldId id="324" r:id="rId43"/>
    <p:sldId id="331" r:id="rId44"/>
    <p:sldId id="337" r:id="rId45"/>
    <p:sldId id="34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4586" autoAdjust="0"/>
  </p:normalViewPr>
  <p:slideViewPr>
    <p:cSldViewPr snapToGrid="0">
      <p:cViewPr varScale="1">
        <p:scale>
          <a:sx n="95" d="100"/>
          <a:sy n="95" d="100"/>
        </p:scale>
        <p:origin x="6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7/28/2017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10</a:t>
            </a:fld>
            <a:endParaRPr lang="en-US"/>
          </a:p>
        </p:txBody>
      </p:sp>
    </p:spTree>
    <p:extLst>
      <p:ext uri="{BB962C8B-B14F-4D97-AF65-F5344CB8AC3E}">
        <p14:creationId xmlns:p14="http://schemas.microsoft.com/office/powerpoint/2010/main" val="227425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extLst>
      <p:ext uri="{BB962C8B-B14F-4D97-AF65-F5344CB8AC3E}">
        <p14:creationId xmlns:p14="http://schemas.microsoft.com/office/powerpoint/2010/main" val="50921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17</a:t>
            </a:fld>
            <a:endParaRPr lang="en-US"/>
          </a:p>
        </p:txBody>
      </p:sp>
    </p:spTree>
    <p:extLst>
      <p:ext uri="{BB962C8B-B14F-4D97-AF65-F5344CB8AC3E}">
        <p14:creationId xmlns:p14="http://schemas.microsoft.com/office/powerpoint/2010/main" val="379376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extLst>
      <p:ext uri="{BB962C8B-B14F-4D97-AF65-F5344CB8AC3E}">
        <p14:creationId xmlns:p14="http://schemas.microsoft.com/office/powerpoint/2010/main" val="429307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24</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381000" y="693738"/>
            <a:ext cx="6096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70475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32</a:t>
            </a:fld>
            <a:endParaRPr lang="en-US" altLang="en-US"/>
          </a:p>
        </p:txBody>
      </p:sp>
    </p:spTree>
    <p:extLst>
      <p:ext uri="{BB962C8B-B14F-4D97-AF65-F5344CB8AC3E}">
        <p14:creationId xmlns:p14="http://schemas.microsoft.com/office/powerpoint/2010/main" val="6719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35</a:t>
            </a:fld>
            <a:endParaRPr lang="en-US"/>
          </a:p>
        </p:txBody>
      </p:sp>
    </p:spTree>
    <p:extLst>
      <p:ext uri="{BB962C8B-B14F-4D97-AF65-F5344CB8AC3E}">
        <p14:creationId xmlns:p14="http://schemas.microsoft.com/office/powerpoint/2010/main" val="4024282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976B59-ACCC-4766-A436-8F527E1498DA}" type="datetime1">
              <a:rPr lang="en-US" smtClean="0">
                <a:solidFill>
                  <a:prstClr val="black">
                    <a:tint val="75000"/>
                  </a:prstClr>
                </a:solidFill>
              </a:r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F3085A3-C1D9-48F8-95AD-F1BFDFC26EC5}" type="datetime1">
              <a:rPr lang="en-US" smtClean="0">
                <a:solidFill>
                  <a:prstClr val="black">
                    <a:tint val="75000"/>
                  </a:prstClr>
                </a:solidFill>
              </a:r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99163"/>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6116638"/>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4B6B9-3823-40E6-AAD9-FAF80F925D83}" type="datetime1">
              <a:rPr lang="en-US" smtClean="0">
                <a:solidFill>
                  <a:prstClr val="black">
                    <a:tint val="75000"/>
                  </a:prstClr>
                </a:solidFill>
              </a:rPr>
              <a:t>7/28/2017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F3373-9EBD-4E28-BC43-B9CEC5179AF0}" type="datetime1">
              <a:rPr lang="en-US" smtClean="0">
                <a:solidFill>
                  <a:prstClr val="black">
                    <a:tint val="75000"/>
                  </a:prstClr>
                </a:solidFill>
              </a:rPr>
              <a:t>7/28/2017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D22832-80E7-4E23-9DF9-58C956F4D88E}" type="datetime1">
              <a:rPr lang="en-US" smtClean="0">
                <a:solidFill>
                  <a:prstClr val="black">
                    <a:tint val="75000"/>
                  </a:prstClr>
                </a:solidFill>
              </a:rPr>
              <a:t>7/28/2017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D037-DFF3-4F1F-968D-F339D519F354}" type="datetime1">
              <a:rPr lang="en-US" smtClean="0">
                <a:solidFill>
                  <a:prstClr val="black">
                    <a:tint val="75000"/>
                  </a:prstClr>
                </a:solidFill>
              </a:rPr>
              <a:t>7/28/2017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8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B5105-4CC6-4F23-9A62-0711E03370BF}" type="datetime1">
              <a:rPr lang="en-US" smtClean="0">
                <a:solidFill>
                  <a:prstClr val="black">
                    <a:tint val="75000"/>
                  </a:prstClr>
                </a:solidFill>
              </a:rPr>
              <a:t>7/28/2017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sc.soic.indiana.edu/"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pida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01" y="0"/>
            <a:ext cx="11430000" cy="1554772"/>
          </a:xfrm>
        </p:spPr>
        <p:txBody>
          <a:bodyPr>
            <a:noAutofit/>
          </a:bodyPr>
          <a:lstStyle/>
          <a:p>
            <a:r>
              <a:rPr lang="en-US" sz="5400" b="1" dirty="0"/>
              <a:t>Big Data and High-Performance Technologies for Natural Computation</a:t>
            </a:r>
            <a:endParaRPr lang="en-US" sz="2800" b="1" dirty="0">
              <a:latin typeface="Arial Black" panose="020B0A04020102020204" pitchFamily="34" charset="0"/>
            </a:endParaRPr>
          </a:p>
        </p:txBody>
      </p:sp>
      <p:sp>
        <p:nvSpPr>
          <p:cNvPr id="3" name="Subtitle 2"/>
          <p:cNvSpPr>
            <a:spLocks noGrp="1"/>
          </p:cNvSpPr>
          <p:nvPr>
            <p:ph type="subTitle" idx="1"/>
          </p:nvPr>
        </p:nvSpPr>
        <p:spPr/>
        <p:txBody>
          <a:bodyPr>
            <a:normAutofit/>
          </a:bodyPr>
          <a:lstStyle/>
          <a:p>
            <a:r>
              <a:rPr lang="en-US" sz="2000" dirty="0"/>
              <a:t>`</a:t>
            </a:r>
          </a:p>
        </p:txBody>
      </p:sp>
      <p:sp>
        <p:nvSpPr>
          <p:cNvPr id="4" name="Rectangle 3">
            <a:extLst>
              <a:ext uri="{FF2B5EF4-FFF2-40B4-BE49-F238E27FC236}">
                <a16:creationId xmlns:a16="http://schemas.microsoft.com/office/drawing/2014/main" id="{6ED00E1E-723F-4497-B46A-9D6B4B743B2E}"/>
              </a:ext>
            </a:extLst>
          </p:cNvPr>
          <p:cNvSpPr/>
          <p:nvPr/>
        </p:nvSpPr>
        <p:spPr>
          <a:xfrm>
            <a:off x="-80813" y="4408198"/>
            <a:ext cx="12179456" cy="1791260"/>
          </a:xfrm>
          <a:prstGeom prst="rect">
            <a:avLst/>
          </a:prstGeom>
        </p:spPr>
        <p:txBody>
          <a:bodyPr wrap="square">
            <a:spAutoFit/>
          </a:bodyPr>
          <a:lstStyle/>
          <a:p>
            <a:pPr lvl="0" algn="ctr" defTabSz="457200">
              <a:spcBef>
                <a:spcPct val="20000"/>
              </a:spcBef>
              <a:defRPr/>
            </a:pPr>
            <a:r>
              <a:rPr lang="en-US" sz="2400" b="1" dirty="0">
                <a:solidFill>
                  <a:prstClr val="black"/>
                </a:solidFill>
                <a:cs typeface="Times New Roman" pitchFamily="18" charset="0"/>
              </a:rPr>
              <a:t>Geoffrey Fox July 29, 2017 </a:t>
            </a:r>
          </a:p>
          <a:p>
            <a:pPr lvl="0" algn="ctr" defTabSz="457200">
              <a:spcBef>
                <a:spcPct val="20000"/>
              </a:spcBef>
              <a:defRPr/>
            </a:pPr>
            <a:r>
              <a:rPr lang="en-US" sz="2400" dirty="0">
                <a:solidFill>
                  <a:prstClr val="black"/>
                </a:solidFill>
                <a:latin typeface="Arial"/>
                <a:hlinkClick r:id="rId2"/>
              </a:rPr>
              <a:t>gcf@indiana.edu</a:t>
            </a:r>
            <a:r>
              <a:rPr lang="en-US" sz="2400" dirty="0">
                <a:solidFill>
                  <a:prstClr val="black"/>
                </a:solidFill>
                <a:latin typeface="Arial"/>
              </a:rPr>
              <a:t>, </a:t>
            </a:r>
            <a:r>
              <a:rPr lang="en-US" sz="2400" dirty="0">
                <a:solidFill>
                  <a:prstClr val="black"/>
                </a:solidFill>
                <a:latin typeface="Arial"/>
                <a:hlinkClick r:id="rId3"/>
              </a:rPr>
              <a:t>http://www.dsc.soic.indiana.edu/</a:t>
            </a:r>
            <a:r>
              <a:rPr lang="en-US" sz="2400" dirty="0">
                <a:solidFill>
                  <a:prstClr val="black"/>
                </a:solidFill>
                <a:latin typeface="Arial"/>
              </a:rPr>
              <a:t>, </a:t>
            </a:r>
            <a:r>
              <a:rPr lang="en-US" sz="2400" dirty="0">
                <a:solidFill>
                  <a:prstClr val="black"/>
                </a:solidFill>
                <a:latin typeface="Arial"/>
                <a:hlinkClick r:id="rId4"/>
              </a:rPr>
              <a:t>http://spidal.org</a:t>
            </a:r>
            <a:r>
              <a:rPr lang="en-US" sz="2400" dirty="0">
                <a:solidFill>
                  <a:prstClr val="black"/>
                </a:solidFill>
                <a:latin typeface="Arial"/>
              </a:rPr>
              <a:t>/</a:t>
            </a:r>
          </a:p>
          <a:p>
            <a:pPr algn="ctr" defTabSz="457200">
              <a:spcBef>
                <a:spcPct val="20000"/>
              </a:spcBef>
              <a:defRPr/>
            </a:pPr>
            <a:r>
              <a:rPr lang="en-US" sz="2400" dirty="0">
                <a:solidFill>
                  <a:prstClr val="black"/>
                </a:solidFill>
                <a:latin typeface="Arial"/>
                <a:cs typeface="Times New Roman" pitchFamily="18" charset="0"/>
              </a:rPr>
              <a:t>Digital Science Center</a:t>
            </a:r>
            <a:endParaRPr lang="en-US" sz="2400" dirty="0">
              <a:solidFill>
                <a:prstClr val="black"/>
              </a:solidFill>
              <a:latin typeface="Arial"/>
            </a:endParaRPr>
          </a:p>
          <a:p>
            <a:pPr lvl="0" algn="ctr" defTabSz="457200">
              <a:spcBef>
                <a:spcPct val="20000"/>
              </a:spcBef>
              <a:defRPr/>
            </a:pPr>
            <a:r>
              <a:rPr lang="en-US" sz="2400" b="1" dirty="0">
                <a:solidFill>
                  <a:prstClr val="black"/>
                </a:solidFill>
                <a:latin typeface="Arial"/>
                <a:cs typeface="Times New Roman" pitchFamily="18" charset="0"/>
              </a:rPr>
              <a:t>Chair, Department of Intelligent Systems Engineering</a:t>
            </a:r>
          </a:p>
        </p:txBody>
      </p:sp>
      <p:sp>
        <p:nvSpPr>
          <p:cNvPr id="5" name="Slide Number Placeholder 4">
            <a:extLst>
              <a:ext uri="{FF2B5EF4-FFF2-40B4-BE49-F238E27FC236}">
                <a16:creationId xmlns:a16="http://schemas.microsoft.com/office/drawing/2014/main" id="{119B10C2-6B84-4C33-92C0-4C65925F7C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413FE8E-7895-4860-8D42-F3FF68ECCD6B}"/>
              </a:ext>
            </a:extLst>
          </p:cNvPr>
          <p:cNvPicPr>
            <a:picLocks noChangeAspect="1"/>
          </p:cNvPicPr>
          <p:nvPr/>
        </p:nvPicPr>
        <p:blipFill>
          <a:blip r:embed="rId5"/>
          <a:stretch>
            <a:fillRect/>
          </a:stretch>
        </p:blipFill>
        <p:spPr>
          <a:xfrm>
            <a:off x="0" y="1427529"/>
            <a:ext cx="12179456" cy="2946642"/>
          </a:xfrm>
          <a:prstGeom prst="rect">
            <a:avLst/>
          </a:prstGeom>
        </p:spPr>
      </p:pic>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134243" y="3064546"/>
            <a:ext cx="10515600" cy="2852737"/>
          </a:xfrm>
        </p:spPr>
        <p:txBody>
          <a:bodyPr/>
          <a:lstStyle/>
          <a:p>
            <a:pPr algn="ctr"/>
            <a:r>
              <a:rPr lang="en-US" b="1" dirty="0"/>
              <a:t>Implementing these ideas </a:t>
            </a:r>
            <a:br>
              <a:rPr lang="en-US" b="1" dirty="0"/>
            </a:br>
            <a:r>
              <a:rPr lang="en-US" b="1" dirty="0"/>
              <a:t>at a high level</a:t>
            </a:r>
          </a:p>
        </p:txBody>
      </p:sp>
      <p:sp>
        <p:nvSpPr>
          <p:cNvPr id="2" name="Slide Number Placeholder 1">
            <a:extLst>
              <a:ext uri="{FF2B5EF4-FFF2-40B4-BE49-F238E27FC236}">
                <a16:creationId xmlns:a16="http://schemas.microsoft.com/office/drawing/2014/main" id="{5E58F1CB-C920-43BA-A097-D0615BFB420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grpSp>
        <p:nvGrpSpPr>
          <p:cNvPr id="18" name="Group 17">
            <a:extLst>
              <a:ext uri="{FF2B5EF4-FFF2-40B4-BE49-F238E27FC236}">
                <a16:creationId xmlns:a16="http://schemas.microsoft.com/office/drawing/2014/main" id="{A4BA8669-A2EA-4691-825A-85A08E853E29}"/>
              </a:ext>
            </a:extLst>
          </p:cNvPr>
          <p:cNvGrpSpPr/>
          <p:nvPr/>
        </p:nvGrpSpPr>
        <p:grpSpPr>
          <a:xfrm>
            <a:off x="1157885" y="512225"/>
            <a:ext cx="9055233" cy="3749728"/>
            <a:chOff x="1288514" y="426144"/>
            <a:chExt cx="9055233" cy="3749728"/>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288514" y="426144"/>
              <a:ext cx="9055233" cy="3749728"/>
              <a:chOff x="1855528" y="390791"/>
              <a:chExt cx="9055233" cy="3749728"/>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55528" y="390791"/>
                <a:ext cx="8126672" cy="3425430"/>
                <a:chOff x="0" y="605395"/>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0" y="605395"/>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950098" y="3771187"/>
                <a:ext cx="3552191" cy="369332"/>
              </a:xfrm>
              <a:prstGeom prst="rect">
                <a:avLst/>
              </a:prstGeom>
              <a:noFill/>
            </p:spPr>
            <p:txBody>
              <a:bodyPr wrap="none" rtlCol="0">
                <a:spAutoFit/>
              </a:bodyPr>
              <a:lstStyle/>
              <a:p>
                <a:r>
                  <a:rPr lang="en-US" dirty="0"/>
                  <a:t>Centralized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4781245" cy="369332"/>
              </a:xfrm>
              <a:prstGeom prst="rect">
                <a:avLst/>
              </a:prstGeom>
              <a:noFill/>
            </p:spPr>
            <p:txBody>
              <a:bodyPr wrap="none" rtlCol="0">
                <a:spAutoFit/>
              </a:bodyPr>
              <a:lstStyle/>
              <a:p>
                <a:r>
                  <a:rPr lang="en-US" dirty="0"/>
                  <a:t>Centralized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Tree>
    <p:extLst>
      <p:ext uri="{BB962C8B-B14F-4D97-AF65-F5344CB8AC3E}">
        <p14:creationId xmlns:p14="http://schemas.microsoft.com/office/powerpoint/2010/main" val="216255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467" y="712922"/>
            <a:ext cx="11546238" cy="5532895"/>
          </a:xfrm>
        </p:spPr>
        <p:txBody>
          <a:bodyPr>
            <a:normAutofit lnSpcReduction="10000"/>
          </a:bodyPr>
          <a:lstStyle/>
          <a:p>
            <a:r>
              <a:rPr lang="en-US" b="1" dirty="0"/>
              <a:t>Integrate systems </a:t>
            </a:r>
            <a:r>
              <a:rPr lang="en-US" dirty="0"/>
              <a:t>that offer full capabilities</a:t>
            </a:r>
          </a:p>
          <a:p>
            <a:pPr lvl="1"/>
            <a:r>
              <a:rPr lang="en-US" dirty="0"/>
              <a:t>Scheduling</a:t>
            </a:r>
          </a:p>
          <a:p>
            <a:pPr lvl="1"/>
            <a:r>
              <a:rPr lang="en-US" dirty="0"/>
              <a:t>Storage</a:t>
            </a:r>
          </a:p>
          <a:p>
            <a:pPr lvl="1"/>
            <a:r>
              <a:rPr lang="en-US" dirty="0"/>
              <a:t>“Database”</a:t>
            </a:r>
          </a:p>
          <a:p>
            <a:pPr lvl="1"/>
            <a:r>
              <a:rPr lang="en-US" dirty="0"/>
              <a:t>Programming Model (dataflow and/or “in-place” control-flow) and corresponding runtime</a:t>
            </a:r>
          </a:p>
          <a:p>
            <a:pPr lvl="1"/>
            <a:r>
              <a:rPr lang="en-US" dirty="0"/>
              <a:t>High Performance Analytics</a:t>
            </a:r>
          </a:p>
          <a:p>
            <a:pPr lvl="1"/>
            <a:r>
              <a:rPr lang="en-US" dirty="0"/>
              <a:t>Workflow</a:t>
            </a:r>
          </a:p>
          <a:p>
            <a:pPr lvl="1"/>
            <a:r>
              <a:rPr lang="en-US" dirty="0"/>
              <a:t>Function as a Service and Event-based Programming</a:t>
            </a:r>
          </a:p>
          <a:p>
            <a:r>
              <a:rPr lang="en-US" b="1" dirty="0"/>
              <a:t>With a broad scope</a:t>
            </a:r>
          </a:p>
          <a:p>
            <a:pPr lvl="1"/>
            <a:r>
              <a:rPr lang="en-US" dirty="0"/>
              <a:t>For both </a:t>
            </a:r>
            <a:r>
              <a:rPr lang="en-US" b="1" dirty="0"/>
              <a:t>Batch</a:t>
            </a:r>
            <a:r>
              <a:rPr lang="en-US" dirty="0"/>
              <a:t> and </a:t>
            </a:r>
            <a:r>
              <a:rPr lang="en-US" b="1" dirty="0"/>
              <a:t>Streaming</a:t>
            </a:r>
          </a:p>
          <a:p>
            <a:pPr lvl="1"/>
            <a:r>
              <a:rPr lang="en-US" b="1" dirty="0"/>
              <a:t>Distributed</a:t>
            </a:r>
            <a:r>
              <a:rPr lang="en-US" dirty="0"/>
              <a:t> and </a:t>
            </a:r>
            <a:r>
              <a:rPr lang="en-US" b="1" dirty="0"/>
              <a:t>Centralized</a:t>
            </a:r>
            <a:r>
              <a:rPr lang="en-US" dirty="0"/>
              <a:t> (</a:t>
            </a:r>
            <a:r>
              <a:rPr lang="en-US" b="1" dirty="0"/>
              <a:t>Grid</a:t>
            </a:r>
            <a:r>
              <a:rPr lang="en-US" dirty="0"/>
              <a:t> versus </a:t>
            </a:r>
            <a:r>
              <a:rPr lang="en-US" b="1" dirty="0"/>
              <a:t>Cluster</a:t>
            </a:r>
            <a:r>
              <a:rPr lang="en-US" dirty="0"/>
              <a:t>)</a:t>
            </a:r>
          </a:p>
          <a:p>
            <a:pPr lvl="1"/>
            <a:r>
              <a:rPr lang="en-US" dirty="0"/>
              <a:t>Pleasingly parallel (</a:t>
            </a:r>
            <a:r>
              <a:rPr lang="en-US" b="1" dirty="0"/>
              <a:t>Local machine learning</a:t>
            </a:r>
            <a:r>
              <a:rPr lang="en-US" dirty="0"/>
              <a:t>) and </a:t>
            </a:r>
            <a:r>
              <a:rPr lang="en-US" b="1" dirty="0"/>
              <a:t>Global machine learning </a:t>
            </a:r>
            <a:r>
              <a:rPr lang="en-US" dirty="0"/>
              <a:t>(large scale parallel codes)</a:t>
            </a:r>
          </a:p>
          <a:p>
            <a:pPr algn="ctr"/>
            <a:r>
              <a:rPr lang="en-US" b="1" dirty="0">
                <a:solidFill>
                  <a:srgbClr val="FF0000"/>
                </a:solidFill>
              </a:rPr>
              <a:t>How do we do this?</a:t>
            </a:r>
          </a:p>
        </p:txBody>
      </p:sp>
      <p:sp>
        <p:nvSpPr>
          <p:cNvPr id="3" name="Title 2"/>
          <p:cNvSpPr>
            <a:spLocks noGrp="1"/>
          </p:cNvSpPr>
          <p:nvPr>
            <p:ph type="title"/>
          </p:nvPr>
        </p:nvSpPr>
        <p:spPr>
          <a:xfrm>
            <a:off x="3583982" y="1"/>
            <a:ext cx="4967207" cy="914400"/>
          </a:xfrm>
        </p:spPr>
        <p:txBody>
          <a:bodyPr/>
          <a:lstStyle/>
          <a:p>
            <a:r>
              <a:rPr lang="en-US" sz="3600" b="1" dirty="0"/>
              <a:t>What is the challenge?</a:t>
            </a:r>
            <a:endParaRPr lang="en-US" b="1" dirty="0"/>
          </a:p>
        </p:txBody>
      </p:sp>
      <p:sp>
        <p:nvSpPr>
          <p:cNvPr id="4" name="Slide Number Placeholder 3">
            <a:extLst>
              <a:ext uri="{FF2B5EF4-FFF2-40B4-BE49-F238E27FC236}">
                <a16:creationId xmlns:a16="http://schemas.microsoft.com/office/drawing/2014/main" id="{6108C1B1-929E-4F47-84A0-3EB5F27B092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6432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792656"/>
            <a:ext cx="12011186" cy="5391575"/>
          </a:xfrm>
        </p:spPr>
        <p:txBody>
          <a:bodyPr>
            <a:normAutofit fontScale="92500" lnSpcReduction="10000"/>
          </a:bodyPr>
          <a:lstStyle/>
          <a:p>
            <a:r>
              <a:rPr lang="en-US" dirty="0"/>
              <a:t>Unit of Processing is an Event driven Function (a service)</a:t>
            </a:r>
          </a:p>
          <a:p>
            <a:pPr lvl="1"/>
            <a:r>
              <a:rPr lang="en-US" sz="2800" dirty="0"/>
              <a:t>Can have state that may need to be preserved in place (Iterative MapReduce)</a:t>
            </a:r>
          </a:p>
          <a:p>
            <a:pPr lvl="1"/>
            <a:r>
              <a:rPr lang="en-US" sz="2800" dirty="0"/>
              <a:t>Can be hierarchical as in invoking a parallel job</a:t>
            </a:r>
          </a:p>
          <a:p>
            <a:pPr lvl="1"/>
            <a:r>
              <a:rPr lang="en-US" sz="2800" dirty="0"/>
              <a:t>Functions can be single or 1 of 100,000 maps in large parallel code</a:t>
            </a:r>
          </a:p>
          <a:p>
            <a:r>
              <a:rPr lang="en-US" dirty="0"/>
              <a:t>Processing units run in clouds, fogs or devices but these all have similar architecture</a:t>
            </a:r>
          </a:p>
          <a:p>
            <a:pPr lvl="1"/>
            <a:r>
              <a:rPr lang="en-US" sz="2800" dirty="0"/>
              <a:t>Fog (e.g. car) looks like a cloud to a device (radar sensor) while public cloud looks like a cloud to the fog (car)</a:t>
            </a:r>
          </a:p>
          <a:p>
            <a:r>
              <a:rPr lang="en-US" dirty="0"/>
              <a:t>Use polymorphic runtime that uses different implementations depending on environment e.g. on fault-tolerance – latency (performance) tradeoffs</a:t>
            </a:r>
          </a:p>
          <a:p>
            <a:r>
              <a:rPr lang="en-US" dirty="0"/>
              <a:t>Data locality (minimize explicit dataflow) properly supported as in HPF alignment commands (specify which data and computing needs to be kept together)</a:t>
            </a:r>
          </a:p>
          <a:p>
            <a:r>
              <a:rPr lang="en-US" dirty="0"/>
              <a:t>Support the federation of the heterogeneous (in function – not just interface that characterized old Grid) resources that form the new Grid</a:t>
            </a:r>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652221" y="0"/>
            <a:ext cx="10515600" cy="1069383"/>
          </a:xfrm>
        </p:spPr>
        <p:txBody>
          <a:bodyPr/>
          <a:lstStyle/>
          <a:p>
            <a:pPr algn="ctr"/>
            <a:r>
              <a:rPr lang="en-US" b="1" dirty="0"/>
              <a:t>Proposed Approach I</a:t>
            </a:r>
          </a:p>
        </p:txBody>
      </p:sp>
      <p:sp>
        <p:nvSpPr>
          <p:cNvPr id="4" name="Slide Number Placeholder 3">
            <a:extLst>
              <a:ext uri="{FF2B5EF4-FFF2-40B4-BE49-F238E27FC236}">
                <a16:creationId xmlns:a16="http://schemas.microsoft.com/office/drawing/2014/main" id="{0D4F9500-47E6-49F8-846F-51992A307A3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67559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0" y="960895"/>
            <a:ext cx="12192000" cy="5093776"/>
          </a:xfrm>
        </p:spPr>
        <p:txBody>
          <a:bodyPr>
            <a:normAutofit fontScale="92500" lnSpcReduction="10000"/>
          </a:bodyPr>
          <a:lstStyle/>
          <a:p>
            <a:r>
              <a:rPr lang="en-US" dirty="0"/>
              <a:t>Analyze the runtime of existing systems</a:t>
            </a:r>
          </a:p>
          <a:p>
            <a:pPr lvl="1"/>
            <a:r>
              <a:rPr lang="en-US" sz="2800" dirty="0"/>
              <a:t>Hadoop, Spark, Flink, Naiad Big Data Processing</a:t>
            </a:r>
          </a:p>
          <a:p>
            <a:pPr lvl="1"/>
            <a:r>
              <a:rPr lang="en-US" sz="2800" dirty="0"/>
              <a:t>Storm, Heron Streaming Dataflow</a:t>
            </a:r>
          </a:p>
          <a:p>
            <a:pPr lvl="1"/>
            <a:r>
              <a:rPr lang="en-US" sz="2800" dirty="0"/>
              <a:t>Kepler, Pegasus, </a:t>
            </a:r>
            <a:r>
              <a:rPr lang="en-US" sz="2800" dirty="0" err="1"/>
              <a:t>NiFi</a:t>
            </a:r>
            <a:r>
              <a:rPr lang="en-US" sz="2800" dirty="0"/>
              <a:t> workflow systems</a:t>
            </a:r>
          </a:p>
          <a:p>
            <a:pPr lvl="1"/>
            <a:r>
              <a:rPr lang="en-US" sz="2800" dirty="0"/>
              <a:t>Harp Map-Collective, MPI and HPC AMT runtime like DARMA</a:t>
            </a:r>
          </a:p>
          <a:p>
            <a:pPr lvl="1"/>
            <a:r>
              <a:rPr lang="en-US" sz="2800" dirty="0"/>
              <a:t>And approaches such as </a:t>
            </a:r>
            <a:r>
              <a:rPr lang="en-US" sz="2800" dirty="0" err="1"/>
              <a:t>GridFTP</a:t>
            </a:r>
            <a:r>
              <a:rPr lang="en-US" sz="2800" dirty="0"/>
              <a:t> and CORBA/HLA (!) for wide area data links</a:t>
            </a:r>
          </a:p>
          <a:p>
            <a:pPr lvl="1"/>
            <a:r>
              <a:rPr lang="en-US" sz="2800" b="1" dirty="0">
                <a:solidFill>
                  <a:srgbClr val="FF0000"/>
                </a:solidFill>
              </a:rPr>
              <a:t>Include High Performance Data Analysis Library</a:t>
            </a:r>
          </a:p>
          <a:p>
            <a:r>
              <a:rPr lang="en-US" dirty="0"/>
              <a:t>Propose polymorphic unification (given function can have different implementations)</a:t>
            </a:r>
          </a:p>
          <a:p>
            <a:r>
              <a:rPr lang="en-US" dirty="0"/>
              <a:t>Choose powerful scheduler (</a:t>
            </a:r>
            <a:r>
              <a:rPr lang="en-US" dirty="0" err="1"/>
              <a:t>Mesos</a:t>
            </a:r>
            <a:r>
              <a:rPr lang="en-US" dirty="0"/>
              <a:t>?)</a:t>
            </a:r>
          </a:p>
          <a:p>
            <a:r>
              <a:rPr lang="en-US" dirty="0"/>
              <a:t>Support processing locality/alignment including MPI’s never move model with grain size consideration</a:t>
            </a:r>
          </a:p>
          <a:p>
            <a:r>
              <a:rPr lang="en-US" dirty="0"/>
              <a:t>This should integrate HPC and Clouds </a:t>
            </a:r>
          </a:p>
          <a:p>
            <a:endParaRPr lang="en-US"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528233" y="170481"/>
            <a:ext cx="10515600" cy="960895"/>
          </a:xfrm>
        </p:spPr>
        <p:txBody>
          <a:bodyPr/>
          <a:lstStyle/>
          <a:p>
            <a:pPr algn="ctr"/>
            <a:r>
              <a:rPr lang="en-US" b="1" dirty="0"/>
              <a:t>Proposed Approach II</a:t>
            </a:r>
          </a:p>
        </p:txBody>
      </p:sp>
      <p:sp>
        <p:nvSpPr>
          <p:cNvPr id="4" name="Slide Number Placeholder 3">
            <a:extLst>
              <a:ext uri="{FF2B5EF4-FFF2-40B4-BE49-F238E27FC236}">
                <a16:creationId xmlns:a16="http://schemas.microsoft.com/office/drawing/2014/main" id="{90E607CE-7F65-4D94-AB49-7787A04513A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88984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5618" y="1587640"/>
            <a:ext cx="7772400" cy="1581595"/>
          </a:xfrm>
        </p:spPr>
        <p:txBody>
          <a:bodyPr>
            <a:normAutofit fontScale="90000"/>
          </a:bodyPr>
          <a:lstStyle/>
          <a:p>
            <a:pPr algn="ctr"/>
            <a:r>
              <a:rPr lang="en-US" b="1" dirty="0"/>
              <a:t>Physical Computation and Physical Optimization</a:t>
            </a:r>
          </a:p>
        </p:txBody>
      </p:sp>
      <p:sp>
        <p:nvSpPr>
          <p:cNvPr id="2" name="Text Placeholder 1"/>
          <p:cNvSpPr>
            <a:spLocks noGrp="1"/>
          </p:cNvSpPr>
          <p:nvPr>
            <p:ph type="body" idx="1"/>
          </p:nvPr>
        </p:nvSpPr>
        <p:spPr>
          <a:xfrm>
            <a:off x="2414134" y="3574579"/>
            <a:ext cx="7055368" cy="1500187"/>
          </a:xfrm>
        </p:spPr>
        <p:txBody>
          <a:bodyPr>
            <a:normAutofit/>
          </a:bodyPr>
          <a:lstStyle/>
          <a:p>
            <a:r>
              <a:rPr lang="en-US" sz="2800" dirty="0">
                <a:solidFill>
                  <a:schemeClr val="bg2">
                    <a:lumMod val="25000"/>
                  </a:schemeClr>
                </a:solidFill>
              </a:rPr>
              <a:t>Uses techniques from nature to solve problems</a:t>
            </a:r>
          </a:p>
        </p:txBody>
      </p:sp>
    </p:spTree>
    <p:extLst>
      <p:ext uri="{BB962C8B-B14F-4D97-AF65-F5344CB8AC3E}">
        <p14:creationId xmlns:p14="http://schemas.microsoft.com/office/powerpoint/2010/main" val="405217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1"/>
            <a:ext cx="8229600" cy="655320"/>
          </a:xfrm>
        </p:spPr>
        <p:txBody>
          <a:bodyPr>
            <a:normAutofit fontScale="90000"/>
          </a:bodyPr>
          <a:lstStyle/>
          <a:p>
            <a:r>
              <a:rPr lang="en-US" b="1" dirty="0"/>
              <a:t>Motivation of Deterministic Annealing</a:t>
            </a:r>
          </a:p>
        </p:txBody>
      </p:sp>
      <p:sp>
        <p:nvSpPr>
          <p:cNvPr id="3" name="Content Placeholder 2"/>
          <p:cNvSpPr>
            <a:spLocks noGrp="1"/>
          </p:cNvSpPr>
          <p:nvPr>
            <p:ph idx="1"/>
          </p:nvPr>
        </p:nvSpPr>
        <p:spPr>
          <a:xfrm>
            <a:off x="65314" y="602130"/>
            <a:ext cx="12126686" cy="3838116"/>
          </a:xfrm>
        </p:spPr>
        <p:txBody>
          <a:bodyPr>
            <a:normAutofit fontScale="92500"/>
          </a:bodyPr>
          <a:lstStyle/>
          <a:p>
            <a:r>
              <a:rPr lang="en-US" dirty="0">
                <a:solidFill>
                  <a:srgbClr val="FF0000"/>
                </a:solidFill>
              </a:rPr>
              <a:t>Big Data </a:t>
            </a:r>
            <a:r>
              <a:rPr lang="en-US" dirty="0"/>
              <a:t>requires </a:t>
            </a:r>
            <a:r>
              <a:rPr lang="en-US" dirty="0">
                <a:solidFill>
                  <a:srgbClr val="FF0000"/>
                </a:solidFill>
              </a:rPr>
              <a:t>high performance </a:t>
            </a:r>
            <a:r>
              <a:rPr lang="en-US" dirty="0"/>
              <a:t>– achieve with parallel computing</a:t>
            </a:r>
          </a:p>
          <a:p>
            <a:r>
              <a:rPr lang="en-US" dirty="0">
                <a:solidFill>
                  <a:srgbClr val="FF0000"/>
                </a:solidFill>
              </a:rPr>
              <a:t>Big Data </a:t>
            </a:r>
            <a:r>
              <a:rPr lang="en-US" dirty="0"/>
              <a:t>sometimes requires </a:t>
            </a:r>
            <a:r>
              <a:rPr lang="en-US" dirty="0">
                <a:solidFill>
                  <a:srgbClr val="FF0000"/>
                </a:solidFill>
              </a:rPr>
              <a:t>robust algorithms </a:t>
            </a:r>
            <a:r>
              <a:rPr lang="en-US" dirty="0"/>
              <a:t>as more opportunity to make mistakes</a:t>
            </a:r>
          </a:p>
          <a:p>
            <a:r>
              <a:rPr lang="en-US" sz="2600" b="1" dirty="0">
                <a:solidFill>
                  <a:srgbClr val="FF0000"/>
                </a:solidFill>
              </a:rPr>
              <a:t>Deterministic annealing (DA)  </a:t>
            </a:r>
            <a:r>
              <a:rPr lang="en-US" sz="2600" dirty="0"/>
              <a:t>is one of better approaches</a:t>
            </a:r>
            <a:br>
              <a:rPr lang="en-US" sz="2600" dirty="0"/>
            </a:br>
            <a:r>
              <a:rPr lang="en-US" sz="2600" dirty="0"/>
              <a:t> to robust optimization and broadly applicable</a:t>
            </a:r>
          </a:p>
          <a:p>
            <a:pPr lvl="1"/>
            <a:r>
              <a:rPr lang="en-US" sz="2600" dirty="0"/>
              <a:t>Started as “Elastic Net” by Durbin for </a:t>
            </a:r>
            <a:br>
              <a:rPr lang="en-US" sz="2600" dirty="0"/>
            </a:br>
            <a:r>
              <a:rPr lang="en-US" sz="2600" dirty="0"/>
              <a:t>Travelling Salesman Problem TSP</a:t>
            </a:r>
          </a:p>
          <a:p>
            <a:pPr lvl="1"/>
            <a:r>
              <a:rPr lang="en-US" sz="2600" dirty="0"/>
              <a:t>Tends to remove local optima</a:t>
            </a:r>
          </a:p>
          <a:p>
            <a:pPr lvl="1"/>
            <a:r>
              <a:rPr lang="en-US" sz="2600" dirty="0"/>
              <a:t>Addresses overfitting</a:t>
            </a:r>
          </a:p>
          <a:p>
            <a:pPr lvl="1"/>
            <a:r>
              <a:rPr lang="en-US" sz="2600" dirty="0"/>
              <a:t>Much Faster than simulated annealing</a:t>
            </a:r>
          </a:p>
          <a:p>
            <a:pPr lvl="1"/>
            <a:endParaRPr lang="en-US" sz="1700" dirty="0"/>
          </a:p>
          <a:p>
            <a:endParaRPr lang="en-US" dirty="0"/>
          </a:p>
        </p:txBody>
      </p:sp>
      <p:sp>
        <p:nvSpPr>
          <p:cNvPr id="4" name="TextBox 3"/>
          <p:cNvSpPr txBox="1"/>
          <p:nvPr/>
        </p:nvSpPr>
        <p:spPr>
          <a:xfrm>
            <a:off x="1399592" y="4142100"/>
            <a:ext cx="6394580" cy="2215991"/>
          </a:xfrm>
          <a:prstGeom prst="rect">
            <a:avLst/>
          </a:prstGeom>
          <a:solidFill>
            <a:srgbClr val="FFFF00"/>
          </a:solidFill>
          <a:ln w="28575">
            <a:solidFill>
              <a:schemeClr val="tx1"/>
            </a:solidFill>
          </a:ln>
        </p:spPr>
        <p:txBody>
          <a:bodyPr wrap="square" lIns="0" rIns="0" rtlCol="0">
            <a:spAutoFit/>
          </a:bodyPr>
          <a:lstStyle/>
          <a:p>
            <a:pPr marL="285750" indent="-285750">
              <a:buFont typeface="Arial" pitchFamily="34" charset="0"/>
              <a:buChar char="•"/>
            </a:pPr>
            <a:r>
              <a:rPr lang="en-US" sz="2200" dirty="0"/>
              <a:t>Physics systems find true lowest energy state if you anneal i.e. you equilibrate at each temperature as you cool</a:t>
            </a:r>
          </a:p>
          <a:p>
            <a:pPr marL="285750" indent="-285750">
              <a:buFont typeface="Arial" pitchFamily="34" charset="0"/>
              <a:buChar char="•"/>
            </a:pPr>
            <a:r>
              <a:rPr lang="en-US" sz="2400" dirty="0"/>
              <a:t>Uses</a:t>
            </a:r>
            <a:r>
              <a:rPr lang="en-US" sz="2400" dirty="0">
                <a:solidFill>
                  <a:srgbClr val="FF0000"/>
                </a:solidFill>
              </a:rPr>
              <a:t> mean field </a:t>
            </a:r>
            <a:r>
              <a:rPr lang="en-US" sz="2400" dirty="0"/>
              <a:t>approximation, which is also used in “Variational Bayes” and “Variational inference”</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698" y="1583295"/>
            <a:ext cx="4298302" cy="511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52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5" y="76201"/>
            <a:ext cx="12117355" cy="608461"/>
          </a:xfrm>
        </p:spPr>
        <p:txBody>
          <a:bodyPr>
            <a:normAutofit fontScale="90000"/>
          </a:bodyPr>
          <a:lstStyle/>
          <a:p>
            <a:pPr algn="ctr"/>
            <a:r>
              <a:rPr lang="en-US" b="1" dirty="0"/>
              <a:t>(Deterministic) Annealing follows Nature (Physics)</a:t>
            </a:r>
          </a:p>
        </p:txBody>
      </p:sp>
      <p:sp>
        <p:nvSpPr>
          <p:cNvPr id="3" name="Content Placeholder 2"/>
          <p:cNvSpPr>
            <a:spLocks noGrp="1"/>
          </p:cNvSpPr>
          <p:nvPr>
            <p:ph idx="1"/>
          </p:nvPr>
        </p:nvSpPr>
        <p:spPr>
          <a:xfrm>
            <a:off x="149290" y="497518"/>
            <a:ext cx="10778023" cy="1905568"/>
          </a:xfrm>
        </p:spPr>
        <p:txBody>
          <a:bodyPr>
            <a:normAutofit lnSpcReduction="10000"/>
          </a:bodyPr>
          <a:lstStyle/>
          <a:p>
            <a:r>
              <a:rPr lang="en-US" dirty="0"/>
              <a:t>Find minimum at high temperature when trivial</a:t>
            </a:r>
          </a:p>
          <a:p>
            <a:r>
              <a:rPr lang="en-US" dirty="0"/>
              <a:t>Small change avoiding local minima as lower temperature</a:t>
            </a:r>
          </a:p>
          <a:p>
            <a:r>
              <a:rPr lang="en-US" dirty="0"/>
              <a:t>Typically gets better answers than standard libraries- R and Mahout</a:t>
            </a:r>
          </a:p>
          <a:p>
            <a:r>
              <a:rPr lang="en-US" dirty="0"/>
              <a:t>And can be parallelized and put on GPU’s etc.</a:t>
            </a:r>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135" y="2399559"/>
            <a:ext cx="7776150" cy="44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6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967" y="0"/>
            <a:ext cx="9878008" cy="685800"/>
          </a:xfrm>
        </p:spPr>
        <p:txBody>
          <a:bodyPr>
            <a:normAutofit fontScale="90000"/>
          </a:bodyPr>
          <a:lstStyle/>
          <a:p>
            <a:r>
              <a:rPr lang="en-US" b="1" dirty="0"/>
              <a:t>General Features of Deterministic Annealing DA</a:t>
            </a:r>
          </a:p>
        </p:txBody>
      </p:sp>
      <p:sp>
        <p:nvSpPr>
          <p:cNvPr id="3" name="Content Placeholder 2"/>
          <p:cNvSpPr>
            <a:spLocks noGrp="1"/>
          </p:cNvSpPr>
          <p:nvPr>
            <p:ph idx="1"/>
          </p:nvPr>
        </p:nvSpPr>
        <p:spPr>
          <a:xfrm>
            <a:off x="195943" y="609600"/>
            <a:ext cx="11996057" cy="5638800"/>
          </a:xfrm>
        </p:spPr>
        <p:txBody>
          <a:bodyPr>
            <a:noAutofit/>
          </a:bodyPr>
          <a:lstStyle/>
          <a:p>
            <a:pPr>
              <a:spcBef>
                <a:spcPts val="300"/>
              </a:spcBef>
            </a:pPr>
            <a:r>
              <a:rPr lang="en-US" dirty="0"/>
              <a:t>In many problems, decreasing temperature is classic </a:t>
            </a:r>
            <a:r>
              <a:rPr lang="en-US" dirty="0" err="1">
                <a:solidFill>
                  <a:srgbClr val="FF0000"/>
                </a:solidFill>
              </a:rPr>
              <a:t>multiscale</a:t>
            </a:r>
            <a:r>
              <a:rPr lang="en-US" dirty="0"/>
              <a:t> – finer resolution (√T is “just” distance scale)</a:t>
            </a:r>
          </a:p>
          <a:p>
            <a:pPr>
              <a:spcBef>
                <a:spcPts val="300"/>
              </a:spcBef>
            </a:pPr>
            <a:r>
              <a:rPr lang="en-US" dirty="0"/>
              <a:t>In clustering √T is distance in space of points (and centroids), for MDS scale in mapped Euclidean space</a:t>
            </a:r>
          </a:p>
          <a:p>
            <a:pPr>
              <a:spcBef>
                <a:spcPts val="300"/>
              </a:spcBef>
            </a:pPr>
            <a:r>
              <a:rPr lang="en-US" b="1" dirty="0">
                <a:sym typeface="Symbol"/>
              </a:rPr>
              <a:t>T = </a:t>
            </a:r>
            <a:r>
              <a:rPr lang="en-US" dirty="0">
                <a:latin typeface="Arial" pitchFamily="34" charset="0"/>
                <a:cs typeface="Arial" pitchFamily="34" charset="0"/>
                <a:sym typeface="Symbol"/>
              </a:rPr>
              <a:t>∞, </a:t>
            </a:r>
            <a:r>
              <a:rPr lang="en-US" dirty="0">
                <a:sym typeface="Symbol"/>
              </a:rPr>
              <a:t>all points are in same place – the center of universe</a:t>
            </a:r>
          </a:p>
          <a:p>
            <a:pPr>
              <a:spcBef>
                <a:spcPts val="300"/>
              </a:spcBef>
            </a:pPr>
            <a:r>
              <a:rPr lang="en-US" dirty="0">
                <a:sym typeface="Symbol"/>
              </a:rPr>
              <a:t>For MDS all Euclidean points are at center and distances are zero. For clustering, there is one cluster</a:t>
            </a:r>
          </a:p>
          <a:p>
            <a:pPr>
              <a:spcBef>
                <a:spcPts val="300"/>
              </a:spcBef>
            </a:pPr>
            <a:r>
              <a:rPr lang="en-US" dirty="0">
                <a:sym typeface="Symbol"/>
              </a:rPr>
              <a:t>As Temperature lowered there are phase transitions in clustering cases where clusters split</a:t>
            </a:r>
          </a:p>
          <a:p>
            <a:pPr lvl="1">
              <a:spcBef>
                <a:spcPts val="300"/>
              </a:spcBef>
            </a:pPr>
            <a:r>
              <a:rPr lang="en-US" sz="2800" dirty="0">
                <a:sym typeface="Symbol"/>
              </a:rPr>
              <a:t>Algorithm determines whether split needed as second derivative matrix singular</a:t>
            </a:r>
          </a:p>
          <a:p>
            <a:pPr>
              <a:spcBef>
                <a:spcPts val="300"/>
              </a:spcBef>
            </a:pPr>
            <a:r>
              <a:rPr lang="en-US" dirty="0">
                <a:sym typeface="Symbol"/>
              </a:rPr>
              <a:t>Note DA has similar features to hierarchical methods and you do not have to specify a number of clusters; you need to specify a final distance scale</a:t>
            </a:r>
            <a:endParaRPr lang="en-US" dirty="0"/>
          </a:p>
        </p:txBody>
      </p:sp>
    </p:spTree>
    <p:extLst>
      <p:ext uri="{BB962C8B-B14F-4D97-AF65-F5344CB8AC3E}">
        <p14:creationId xmlns:p14="http://schemas.microsoft.com/office/powerpoint/2010/main" val="106987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1804"/>
          </a:xfrm>
        </p:spPr>
        <p:txBody>
          <a:bodyPr>
            <a:noAutofit/>
          </a:bodyPr>
          <a:lstStyle/>
          <a:p>
            <a:r>
              <a:rPr lang="en-US" sz="3200" b="1" dirty="0">
                <a:latin typeface="+mn-lt"/>
              </a:rPr>
              <a:t>Some Uses of Deterministic Annealing DA</a:t>
            </a:r>
          </a:p>
        </p:txBody>
      </p:sp>
      <p:sp>
        <p:nvSpPr>
          <p:cNvPr id="3" name="Content Placeholder 2"/>
          <p:cNvSpPr>
            <a:spLocks noGrp="1"/>
          </p:cNvSpPr>
          <p:nvPr>
            <p:ph idx="1"/>
          </p:nvPr>
        </p:nvSpPr>
        <p:spPr>
          <a:xfrm>
            <a:off x="0" y="597161"/>
            <a:ext cx="12192000" cy="5346440"/>
          </a:xfrm>
        </p:spPr>
        <p:txBody>
          <a:bodyPr>
            <a:noAutofit/>
          </a:bodyPr>
          <a:lstStyle/>
          <a:p>
            <a:pPr marL="0">
              <a:lnSpc>
                <a:spcPct val="80000"/>
              </a:lnSpc>
            </a:pPr>
            <a:r>
              <a:rPr lang="en-US" sz="2000" b="1" dirty="0">
                <a:solidFill>
                  <a:srgbClr val="FF0000"/>
                </a:solidFill>
              </a:rPr>
              <a:t>Clustering </a:t>
            </a:r>
            <a:r>
              <a:rPr lang="en-US" sz="2000" dirty="0"/>
              <a:t>improved K-means</a:t>
            </a:r>
          </a:p>
          <a:p>
            <a:pPr marL="457200" lvl="2">
              <a:lnSpc>
                <a:spcPct val="80000"/>
              </a:lnSpc>
              <a:spcBef>
                <a:spcPts val="1000"/>
              </a:spcBef>
            </a:pPr>
            <a:r>
              <a:rPr lang="en-US" sz="1800" dirty="0">
                <a:solidFill>
                  <a:srgbClr val="FF0000"/>
                </a:solidFill>
              </a:rPr>
              <a:t>Vectors</a:t>
            </a:r>
            <a:r>
              <a:rPr lang="en-US" sz="1800" dirty="0">
                <a:solidFill>
                  <a:srgbClr val="000000"/>
                </a:solidFill>
              </a:rPr>
              <a:t>:  Rose (</a:t>
            </a:r>
            <a:r>
              <a:rPr lang="en-US" sz="1800" dirty="0" err="1">
                <a:solidFill>
                  <a:srgbClr val="000000"/>
                </a:solidFill>
              </a:rPr>
              <a:t>Gurewitz</a:t>
            </a:r>
            <a:r>
              <a:rPr lang="en-US" sz="1800" dirty="0">
                <a:solidFill>
                  <a:srgbClr val="000000"/>
                </a:solidFill>
              </a:rPr>
              <a:t> and Fox 1990 – 486 citations encouraged me to revisit) </a:t>
            </a:r>
          </a:p>
          <a:p>
            <a:pPr marL="457200" lvl="2">
              <a:lnSpc>
                <a:spcPct val="80000"/>
              </a:lnSpc>
              <a:spcBef>
                <a:spcPts val="1000"/>
              </a:spcBef>
            </a:pPr>
            <a:r>
              <a:rPr lang="en-US" sz="1800" dirty="0">
                <a:solidFill>
                  <a:srgbClr val="FF0000"/>
                </a:solidFill>
              </a:rPr>
              <a:t>Clusters with fixed sizes </a:t>
            </a:r>
            <a:r>
              <a:rPr lang="en-US" sz="1800" dirty="0">
                <a:solidFill>
                  <a:srgbClr val="000000"/>
                </a:solidFill>
              </a:rPr>
              <a:t>and no tails (Proteomics team at Broad)</a:t>
            </a:r>
          </a:p>
          <a:p>
            <a:pPr marL="457200" lvl="2">
              <a:lnSpc>
                <a:spcPct val="80000"/>
              </a:lnSpc>
              <a:spcBef>
                <a:spcPts val="1000"/>
              </a:spcBef>
            </a:pPr>
            <a:r>
              <a:rPr lang="en-US" sz="1800" dirty="0">
                <a:solidFill>
                  <a:srgbClr val="FF0000"/>
                </a:solidFill>
              </a:rPr>
              <a:t>No Vectors</a:t>
            </a:r>
            <a:r>
              <a:rPr lang="en-US" sz="1800" dirty="0">
                <a:solidFill>
                  <a:srgbClr val="000000"/>
                </a:solidFill>
              </a:rPr>
              <a:t>: Hofmann and </a:t>
            </a:r>
            <a:r>
              <a:rPr lang="en-US" sz="1800" dirty="0" err="1">
                <a:solidFill>
                  <a:srgbClr val="000000"/>
                </a:solidFill>
              </a:rPr>
              <a:t>Buhmann</a:t>
            </a:r>
            <a:r>
              <a:rPr lang="en-US" sz="1800" dirty="0">
                <a:solidFill>
                  <a:srgbClr val="000000"/>
                </a:solidFill>
              </a:rPr>
              <a:t> (Just use pairwise distances)</a:t>
            </a:r>
          </a:p>
          <a:p>
            <a:pPr marL="457200" lvl="2">
              <a:lnSpc>
                <a:spcPct val="80000"/>
              </a:lnSpc>
              <a:spcBef>
                <a:spcPts val="1000"/>
              </a:spcBef>
            </a:pPr>
            <a:r>
              <a:rPr lang="en-US" sz="1800" dirty="0"/>
              <a:t>Many clustering methods – not clear what is best although DA pretty good and improves K-means at increased computing cost which is not always useful</a:t>
            </a:r>
            <a:endParaRPr lang="en-US" sz="1800" dirty="0">
              <a:solidFill>
                <a:srgbClr val="000000"/>
              </a:solidFill>
            </a:endParaRPr>
          </a:p>
          <a:p>
            <a:pPr marL="0">
              <a:lnSpc>
                <a:spcPct val="80000"/>
              </a:lnSpc>
            </a:pPr>
            <a:r>
              <a:rPr lang="en-US" sz="2000" b="1" dirty="0">
                <a:solidFill>
                  <a:srgbClr val="FF0000"/>
                </a:solidFill>
              </a:rPr>
              <a:t>Dimension Reduction </a:t>
            </a:r>
            <a:r>
              <a:rPr lang="en-US" sz="2000" dirty="0"/>
              <a:t>for visualization and analysis </a:t>
            </a:r>
          </a:p>
          <a:p>
            <a:pPr marL="457200" lvl="2">
              <a:lnSpc>
                <a:spcPct val="80000"/>
              </a:lnSpc>
              <a:spcBef>
                <a:spcPts val="1000"/>
              </a:spcBef>
            </a:pPr>
            <a:r>
              <a:rPr lang="en-US" sz="1800" dirty="0">
                <a:solidFill>
                  <a:srgbClr val="FF0000"/>
                </a:solidFill>
              </a:rPr>
              <a:t>Vectors</a:t>
            </a:r>
            <a:r>
              <a:rPr lang="en-US" sz="1800" dirty="0"/>
              <a:t>: GTM Generative Topographic Mapping</a:t>
            </a:r>
          </a:p>
          <a:p>
            <a:pPr marL="457200" lvl="2">
              <a:lnSpc>
                <a:spcPct val="80000"/>
              </a:lnSpc>
              <a:spcBef>
                <a:spcPts val="1000"/>
              </a:spcBef>
            </a:pPr>
            <a:r>
              <a:rPr lang="en-US" sz="1800" dirty="0">
                <a:solidFill>
                  <a:srgbClr val="FF0000"/>
                </a:solidFill>
              </a:rPr>
              <a:t>No vectors SMACOF</a:t>
            </a:r>
            <a:r>
              <a:rPr lang="en-US" sz="1800" dirty="0"/>
              <a:t>: Multidimensional Scaling) MDS </a:t>
            </a:r>
            <a:r>
              <a:rPr lang="en-US" sz="1800" dirty="0">
                <a:solidFill>
                  <a:srgbClr val="000000"/>
                </a:solidFill>
              </a:rPr>
              <a:t>(Just use pairwise distances)</a:t>
            </a:r>
          </a:p>
          <a:p>
            <a:pPr marL="457200" lvl="2">
              <a:lnSpc>
                <a:spcPct val="80000"/>
              </a:lnSpc>
              <a:spcBef>
                <a:spcPts val="1000"/>
              </a:spcBef>
            </a:pPr>
            <a:r>
              <a:rPr lang="en-US" sz="1800" dirty="0"/>
              <a:t>DA clearly improves MDS which is most reliable dimension reduction method?</a:t>
            </a:r>
          </a:p>
          <a:p>
            <a:pPr marL="0">
              <a:lnSpc>
                <a:spcPct val="80000"/>
              </a:lnSpc>
            </a:pPr>
            <a:r>
              <a:rPr lang="en-US" sz="2000" dirty="0"/>
              <a:t>Can apply to </a:t>
            </a:r>
            <a:r>
              <a:rPr lang="en-US" sz="2000" b="1" dirty="0">
                <a:solidFill>
                  <a:srgbClr val="FF0000"/>
                </a:solidFill>
              </a:rPr>
              <a:t>HMM</a:t>
            </a:r>
            <a:r>
              <a:rPr lang="en-US" sz="2000" dirty="0"/>
              <a:t> &amp;  </a:t>
            </a:r>
            <a:r>
              <a:rPr lang="en-US" sz="2000" b="1" dirty="0">
                <a:solidFill>
                  <a:srgbClr val="FF0000"/>
                </a:solidFill>
              </a:rPr>
              <a:t>general mixture models</a:t>
            </a:r>
            <a:r>
              <a:rPr lang="en-US" sz="2000" b="1" dirty="0"/>
              <a:t> </a:t>
            </a:r>
            <a:r>
              <a:rPr lang="en-US" sz="2000" dirty="0"/>
              <a:t>(less study)</a:t>
            </a:r>
          </a:p>
          <a:p>
            <a:pPr marL="0" lvl="1">
              <a:lnSpc>
                <a:spcPct val="80000"/>
              </a:lnSpc>
              <a:spcBef>
                <a:spcPts val="1000"/>
              </a:spcBef>
            </a:pPr>
            <a:r>
              <a:rPr lang="en-US" sz="2000" b="1" dirty="0">
                <a:solidFill>
                  <a:srgbClr val="FF0000"/>
                </a:solidFill>
              </a:rPr>
              <a:t>Gaussian Mixture </a:t>
            </a:r>
            <a:r>
              <a:rPr lang="en-US" sz="2000" dirty="0"/>
              <a:t>Models</a:t>
            </a:r>
          </a:p>
          <a:p>
            <a:pPr marL="0" lvl="1">
              <a:lnSpc>
                <a:spcPct val="100000"/>
              </a:lnSpc>
              <a:spcBef>
                <a:spcPts val="1000"/>
              </a:spcBef>
            </a:pPr>
            <a:r>
              <a:rPr lang="en-US" sz="2000" b="1" dirty="0">
                <a:solidFill>
                  <a:srgbClr val="FF0000"/>
                </a:solidFill>
              </a:rPr>
              <a:t>Probabilistic Latent Semantic Analysis </a:t>
            </a:r>
            <a:r>
              <a:rPr lang="en-US" sz="2000" dirty="0"/>
              <a:t>with Deterministic Annealing DA-PLSA as alternative to </a:t>
            </a:r>
            <a:r>
              <a:rPr lang="en-US" sz="2000" dirty="0">
                <a:solidFill>
                  <a:srgbClr val="FF0000"/>
                </a:solidFill>
              </a:rPr>
              <a:t>Latent Dirichlet Allocation </a:t>
            </a:r>
            <a:r>
              <a:rPr lang="en-US" sz="2000" dirty="0"/>
              <a:t>for finding “hidden factors” </a:t>
            </a:r>
          </a:p>
          <a:p>
            <a:pPr marL="0">
              <a:lnSpc>
                <a:spcPct val="80000"/>
              </a:lnSpc>
            </a:pPr>
            <a:r>
              <a:rPr lang="en-US" sz="2000" b="1" dirty="0">
                <a:solidFill>
                  <a:srgbClr val="FF0000"/>
                </a:solidFill>
              </a:rPr>
              <a:t>Have scalable parallel versions of most of these– mainly Java</a:t>
            </a:r>
          </a:p>
        </p:txBody>
      </p:sp>
    </p:spTree>
    <p:extLst>
      <p:ext uri="{BB962C8B-B14F-4D97-AF65-F5344CB8AC3E}">
        <p14:creationId xmlns:p14="http://schemas.microsoft.com/office/powerpoint/2010/main" val="329995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6313" y="1688085"/>
            <a:ext cx="7772400" cy="1362075"/>
          </a:xfrm>
        </p:spPr>
        <p:txBody>
          <a:bodyPr>
            <a:normAutofit fontScale="90000"/>
          </a:bodyPr>
          <a:lstStyle/>
          <a:p>
            <a:r>
              <a:rPr lang="en-US" dirty="0"/>
              <a:t>Metagenomics  -- Sequence clustering</a:t>
            </a:r>
          </a:p>
        </p:txBody>
      </p:sp>
      <p:sp>
        <p:nvSpPr>
          <p:cNvPr id="5" name="Text Placeholder 4"/>
          <p:cNvSpPr>
            <a:spLocks noGrp="1"/>
          </p:cNvSpPr>
          <p:nvPr>
            <p:ph type="body" idx="1"/>
          </p:nvPr>
        </p:nvSpPr>
        <p:spPr>
          <a:xfrm>
            <a:off x="2246313" y="3377184"/>
            <a:ext cx="7772400" cy="984694"/>
          </a:xfrm>
        </p:spPr>
        <p:txBody>
          <a:bodyPr>
            <a:normAutofit/>
          </a:bodyPr>
          <a:lstStyle/>
          <a:p>
            <a:r>
              <a:rPr lang="en-US" dirty="0">
                <a:solidFill>
                  <a:schemeClr val="bg2">
                    <a:lumMod val="25000"/>
                  </a:schemeClr>
                </a:solidFill>
              </a:rPr>
              <a:t>Non-metric Spaces</a:t>
            </a:r>
          </a:p>
          <a:p>
            <a:r>
              <a:rPr lang="en-US" dirty="0">
                <a:solidFill>
                  <a:schemeClr val="bg2">
                    <a:lumMod val="25000"/>
                  </a:schemeClr>
                </a:solidFill>
              </a:rPr>
              <a:t>O(N</a:t>
            </a:r>
            <a:r>
              <a:rPr lang="en-US" baseline="30000" dirty="0">
                <a:solidFill>
                  <a:schemeClr val="bg2">
                    <a:lumMod val="25000"/>
                  </a:schemeClr>
                </a:solidFill>
              </a:rPr>
              <a:t>2</a:t>
            </a:r>
            <a:r>
              <a:rPr lang="en-US" dirty="0">
                <a:solidFill>
                  <a:schemeClr val="bg2">
                    <a:lumMod val="25000"/>
                  </a:schemeClr>
                </a:solidFill>
              </a:rPr>
              <a:t>) Algorithms – Illustrate Phase Transitions</a:t>
            </a:r>
          </a:p>
        </p:txBody>
      </p:sp>
    </p:spTree>
    <p:extLst>
      <p:ext uri="{BB962C8B-B14F-4D97-AF65-F5344CB8AC3E}">
        <p14:creationId xmlns:p14="http://schemas.microsoft.com/office/powerpoint/2010/main" val="232401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BEDF-0F59-4D5C-A4F9-C1B62AE17CA9}"/>
              </a:ext>
            </a:extLst>
          </p:cNvPr>
          <p:cNvSpPr>
            <a:spLocks noGrp="1"/>
          </p:cNvSpPr>
          <p:nvPr>
            <p:ph type="title"/>
          </p:nvPr>
        </p:nvSpPr>
        <p:spPr>
          <a:xfrm>
            <a:off x="94622" y="83772"/>
            <a:ext cx="7188680" cy="1213400"/>
          </a:xfrm>
        </p:spPr>
        <p:txBody>
          <a:bodyPr>
            <a:normAutofit fontScale="90000"/>
          </a:bodyPr>
          <a:lstStyle/>
          <a:p>
            <a:r>
              <a:rPr lang="en-US" b="1" dirty="0">
                <a:latin typeface="+mn-lt"/>
              </a:rPr>
              <a:t>Intelligent Systems Engineering at Indiana University</a:t>
            </a:r>
          </a:p>
        </p:txBody>
      </p:sp>
      <p:sp>
        <p:nvSpPr>
          <p:cNvPr id="3" name="Content Placeholder 2">
            <a:extLst>
              <a:ext uri="{FF2B5EF4-FFF2-40B4-BE49-F238E27FC236}">
                <a16:creationId xmlns:a16="http://schemas.microsoft.com/office/drawing/2014/main" id="{F828F0AA-5F5E-4CC9-AC40-A0668C317773}"/>
              </a:ext>
            </a:extLst>
          </p:cNvPr>
          <p:cNvSpPr>
            <a:spLocks noGrp="1"/>
          </p:cNvSpPr>
          <p:nvPr>
            <p:ph idx="1"/>
          </p:nvPr>
        </p:nvSpPr>
        <p:spPr>
          <a:xfrm>
            <a:off x="0" y="1297171"/>
            <a:ext cx="6358270" cy="4784651"/>
          </a:xfrm>
        </p:spPr>
        <p:txBody>
          <a:bodyPr>
            <a:normAutofit fontScale="92500" lnSpcReduction="10000"/>
          </a:bodyPr>
          <a:lstStyle/>
          <a:p>
            <a:r>
              <a:rPr lang="en-US" dirty="0"/>
              <a:t>All students do basic engineering plus machine learning (AI), Modelling&amp; Simulation, Internet of Things</a:t>
            </a:r>
          </a:p>
          <a:p>
            <a:r>
              <a:rPr lang="en-US" dirty="0"/>
              <a:t>Also courses on HPC, cloud computing, edge computing, deep learning and physical optimization (this conference)</a:t>
            </a:r>
          </a:p>
          <a:p>
            <a:r>
              <a:rPr lang="en-US" dirty="0"/>
              <a:t>Fits recent headlines:</a:t>
            </a:r>
          </a:p>
          <a:p>
            <a:r>
              <a:rPr lang="en-US" sz="2600" i="1" dirty="0"/>
              <a:t>Google, Facebook, And Microsoft Are Remaking Themselves Around AI</a:t>
            </a:r>
          </a:p>
          <a:p>
            <a:r>
              <a:rPr lang="en-US" sz="2600" i="1" dirty="0"/>
              <a:t>How Google Is Remaking Itself As A “Machine Learning First” Company</a:t>
            </a:r>
          </a:p>
          <a:p>
            <a:r>
              <a:rPr lang="en-US" sz="2600" i="1" dirty="0"/>
              <a:t>If You Love Machine Learning, You Should Check Out General Electric</a:t>
            </a:r>
          </a:p>
          <a:p>
            <a:endParaRPr lang="en-US" dirty="0"/>
          </a:p>
          <a:p>
            <a:endParaRPr lang="en-US" dirty="0"/>
          </a:p>
        </p:txBody>
      </p:sp>
      <p:sp>
        <p:nvSpPr>
          <p:cNvPr id="4" name="Slide Number Placeholder 3">
            <a:extLst>
              <a:ext uri="{FF2B5EF4-FFF2-40B4-BE49-F238E27FC236}">
                <a16:creationId xmlns:a16="http://schemas.microsoft.com/office/drawing/2014/main" id="{67953772-17FB-4C98-AA66-8A9267D06D3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pic>
        <p:nvPicPr>
          <p:cNvPr id="5" name="Picture 4">
            <a:extLst>
              <a:ext uri="{FF2B5EF4-FFF2-40B4-BE49-F238E27FC236}">
                <a16:creationId xmlns:a16="http://schemas.microsoft.com/office/drawing/2014/main" id="{4A5334AD-3411-4B87-ACE8-89F496D7EBD1}"/>
              </a:ext>
            </a:extLst>
          </p:cNvPr>
          <p:cNvPicPr>
            <a:picLocks noChangeAspect="1"/>
          </p:cNvPicPr>
          <p:nvPr/>
        </p:nvPicPr>
        <p:blipFill>
          <a:blip r:embed="rId2"/>
          <a:stretch>
            <a:fillRect/>
          </a:stretch>
        </p:blipFill>
        <p:spPr>
          <a:xfrm>
            <a:off x="6484932" y="80963"/>
            <a:ext cx="5707068" cy="6096000"/>
          </a:xfrm>
          <a:prstGeom prst="rect">
            <a:avLst/>
          </a:prstGeom>
        </p:spPr>
      </p:pic>
    </p:spTree>
    <p:extLst>
      <p:ext uri="{BB962C8B-B14F-4D97-AF65-F5344CB8AC3E}">
        <p14:creationId xmlns:p14="http://schemas.microsoft.com/office/powerpoint/2010/main" val="197081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4550682"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318" y="1102568"/>
            <a:ext cx="4572000" cy="2133600"/>
          </a:xfrm>
          <a:solidFill>
            <a:schemeClr val="bg1"/>
          </a:solidFill>
        </p:spPr>
        <p:txBody>
          <a:bodyPr>
            <a:normAutofit lnSpcReduction="10000"/>
          </a:bodyPr>
          <a:lstStyle/>
          <a:p>
            <a:r>
              <a:rPr lang="en-US" dirty="0"/>
              <a:t>Start at T= “</a:t>
            </a:r>
            <a:r>
              <a:rPr lang="en-US" dirty="0">
                <a:sym typeface="Symbol"/>
              </a:rPr>
              <a:t>” with 1 Cluster</a:t>
            </a:r>
          </a:p>
          <a:p>
            <a:r>
              <a:rPr lang="en-US" dirty="0">
                <a:sym typeface="Symbol"/>
              </a:rPr>
              <a:t>Decrease T, Clusters emerge at instabilities</a:t>
            </a:r>
          </a:p>
          <a:p>
            <a:r>
              <a:rPr lang="en-US" dirty="0">
                <a:sym typeface="Symbol"/>
              </a:rPr>
              <a:t>2 in this visualization</a:t>
            </a:r>
            <a:endParaRPr lang="en-US" dirty="0"/>
          </a:p>
        </p:txBody>
      </p:sp>
    </p:spTree>
    <p:extLst>
      <p:ext uri="{BB962C8B-B14F-4D97-AF65-F5344CB8AC3E}">
        <p14:creationId xmlns:p14="http://schemas.microsoft.com/office/powerpoint/2010/main" val="407562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3492759" y="-65314"/>
            <a:ext cx="8630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A07994-8A9A-457A-BDFA-6379AA838F7C}"/>
              </a:ext>
            </a:extLst>
          </p:cNvPr>
          <p:cNvSpPr>
            <a:spLocks noGrp="1"/>
          </p:cNvSpPr>
          <p:nvPr>
            <p:ph idx="1"/>
          </p:nvPr>
        </p:nvSpPr>
        <p:spPr>
          <a:xfrm>
            <a:off x="-21318" y="1643743"/>
            <a:ext cx="3514077" cy="3198844"/>
          </a:xfrm>
          <a:solidFill>
            <a:schemeClr val="bg1"/>
          </a:solidFill>
        </p:spPr>
        <p:txBody>
          <a:bodyPr>
            <a:normAutofit/>
          </a:bodyPr>
          <a:lstStyle/>
          <a:p>
            <a:r>
              <a:rPr lang="en-US" dirty="0"/>
              <a:t>Start at T= “</a:t>
            </a:r>
            <a:r>
              <a:rPr lang="en-US" dirty="0">
                <a:sym typeface="Symbol"/>
              </a:rPr>
              <a:t>” with 1 Cluster</a:t>
            </a:r>
          </a:p>
          <a:p>
            <a:r>
              <a:rPr lang="en-US" dirty="0">
                <a:sym typeface="Symbol"/>
              </a:rPr>
              <a:t>Decrease T, Clusters emerge at instabilities</a:t>
            </a:r>
          </a:p>
          <a:p>
            <a:r>
              <a:rPr lang="en-US" dirty="0">
                <a:sym typeface="Symbol"/>
              </a:rPr>
              <a:t>4 in this visualization</a:t>
            </a:r>
            <a:endParaRPr lang="en-US" dirty="0"/>
          </a:p>
        </p:txBody>
      </p:sp>
    </p:spTree>
    <p:extLst>
      <p:ext uri="{BB962C8B-B14F-4D97-AF65-F5344CB8AC3E}">
        <p14:creationId xmlns:p14="http://schemas.microsoft.com/office/powerpoint/2010/main" val="78001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3124200" y="0"/>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7500EA2-A8D2-492B-A488-5A39451226FC}"/>
              </a:ext>
            </a:extLst>
          </p:cNvPr>
          <p:cNvSpPr>
            <a:spLocks noGrp="1"/>
          </p:cNvSpPr>
          <p:nvPr>
            <p:ph idx="1"/>
          </p:nvPr>
        </p:nvSpPr>
        <p:spPr>
          <a:xfrm>
            <a:off x="-21318" y="1102567"/>
            <a:ext cx="3145518" cy="4094584"/>
          </a:xfrm>
          <a:solidFill>
            <a:schemeClr val="bg1"/>
          </a:solidFill>
        </p:spPr>
        <p:txBody>
          <a:bodyPr>
            <a:normAutofit/>
          </a:bodyPr>
          <a:lstStyle/>
          <a:p>
            <a:r>
              <a:rPr lang="en-US" dirty="0"/>
              <a:t>Start at T= “</a:t>
            </a:r>
            <a:r>
              <a:rPr lang="en-US" dirty="0">
                <a:sym typeface="Symbol"/>
              </a:rPr>
              <a:t>” with 1 Cluster</a:t>
            </a:r>
          </a:p>
          <a:p>
            <a:r>
              <a:rPr lang="en-US" dirty="0">
                <a:sym typeface="Symbol"/>
              </a:rPr>
              <a:t>Decrease T, Clusters emerge at instabilities</a:t>
            </a:r>
          </a:p>
          <a:p>
            <a:r>
              <a:rPr lang="en-US" dirty="0">
                <a:sym typeface="Symbol"/>
              </a:rPr>
              <a:t>6 clusters in this visualization</a:t>
            </a:r>
            <a:endParaRPr lang="en-US" dirty="0"/>
          </a:p>
        </p:txBody>
      </p:sp>
    </p:spTree>
    <p:extLst>
      <p:ext uri="{BB962C8B-B14F-4D97-AF65-F5344CB8AC3E}">
        <p14:creationId xmlns:p14="http://schemas.microsoft.com/office/powerpoint/2010/main" val="254550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964" y="-40640"/>
            <a:ext cx="8151436"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976" y="-40640"/>
            <a:ext cx="7542000"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279" y="-40640"/>
            <a:ext cx="8925834"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000" y="-20320"/>
            <a:ext cx="7920000" cy="6858000"/>
          </a:xfrm>
          <a:prstGeom prst="rect">
            <a:avLst/>
          </a:prstGeom>
        </p:spPr>
      </p:pic>
      <p:sp>
        <p:nvSpPr>
          <p:cNvPr id="11" name="TextBox 10"/>
          <p:cNvSpPr txBox="1"/>
          <p:nvPr/>
        </p:nvSpPr>
        <p:spPr>
          <a:xfrm flipH="1">
            <a:off x="581651" y="1405605"/>
            <a:ext cx="2133600" cy="954107"/>
          </a:xfrm>
          <a:prstGeom prst="rect">
            <a:avLst/>
          </a:prstGeom>
          <a:solidFill>
            <a:schemeClr val="bg1"/>
          </a:solidFill>
        </p:spPr>
        <p:txBody>
          <a:bodyPr wrap="square" rtlCol="0">
            <a:spAutoFit/>
          </a:bodyPr>
          <a:lstStyle/>
          <a:p>
            <a:r>
              <a:rPr lang="en-US" sz="2800" dirty="0"/>
              <a:t>170K Fungi sequences</a:t>
            </a:r>
          </a:p>
        </p:txBody>
      </p:sp>
    </p:spTree>
    <p:extLst>
      <p:ext uri="{BB962C8B-B14F-4D97-AF65-F5344CB8AC3E}">
        <p14:creationId xmlns:p14="http://schemas.microsoft.com/office/powerpoint/2010/main" val="479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0" y="158750"/>
            <a:ext cx="12192000" cy="1381125"/>
          </a:xfrm>
        </p:spPr>
        <p:txBody>
          <a:bodyPr vert="horz" lIns="91440" tIns="35199" rIns="91440" bIns="45720" rtlCol="0" anchor="ctr">
            <a:normAutofit/>
          </a:bodyPr>
          <a:lstStyle/>
          <a:p>
            <a:pP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b="1" dirty="0"/>
              <a:t>Heatmap of biology distance (Needleman-</a:t>
            </a:r>
            <a:r>
              <a:rPr lang="en-US" b="1" dirty="0" err="1"/>
              <a:t>Wunsch</a:t>
            </a:r>
            <a:r>
              <a:rPr lang="en-US" b="1" dirty="0"/>
              <a:t>)</a:t>
            </a:r>
            <a:br>
              <a:rPr lang="en-US" b="1" dirty="0"/>
            </a:br>
            <a:r>
              <a:rPr lang="en-US" b="1" dirty="0"/>
              <a:t> vs 3D Euclidean Distances</a:t>
            </a: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316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1921748" y="5645631"/>
            <a:ext cx="8991600" cy="461665"/>
          </a:xfrm>
          <a:prstGeom prst="rect">
            <a:avLst/>
          </a:prstGeom>
          <a:solidFill>
            <a:schemeClr val="bg1"/>
          </a:solidFill>
        </p:spPr>
        <p:txBody>
          <a:bodyPr wrap="square" rtlCol="0">
            <a:spAutoFit/>
          </a:bodyPr>
          <a:lstStyle/>
          <a:p>
            <a:pPr defTabSz="457200"/>
            <a:r>
              <a:rPr lang="en-US" sz="2400" dirty="0">
                <a:solidFill>
                  <a:prstClr val="black"/>
                </a:solidFill>
              </a:rPr>
              <a:t>If d a distance, so is f(d) for any monotonic f. Optimize choice of f</a:t>
            </a:r>
          </a:p>
        </p:txBody>
      </p:sp>
    </p:spTree>
    <p:extLst>
      <p:ext uri="{BB962C8B-B14F-4D97-AF65-F5344CB8AC3E}">
        <p14:creationId xmlns:p14="http://schemas.microsoft.com/office/powerpoint/2010/main" val="2309398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0725" y="222544"/>
            <a:ext cx="6772589" cy="854110"/>
          </a:xfrm>
        </p:spPr>
        <p:txBody>
          <a:bodyPr>
            <a:normAutofit fontScale="90000"/>
          </a:bodyPr>
          <a:lstStyle/>
          <a:p>
            <a:r>
              <a:rPr lang="en-US" dirty="0"/>
              <a:t>2D Vector Clustering with cutoff at 3 </a:t>
            </a:r>
            <a:r>
              <a:rPr lang="el-GR" dirty="0">
                <a:latin typeface="Century Gothic" panose="020B0502020202020204" pitchFamily="34" charset="0"/>
              </a:rPr>
              <a:t>σ</a:t>
            </a:r>
            <a:endParaRPr lang="en-US" dirty="0"/>
          </a:p>
        </p:txBody>
      </p:sp>
      <p:sp>
        <p:nvSpPr>
          <p:cNvPr id="20" name="TextBox 19"/>
          <p:cNvSpPr txBox="1"/>
          <p:nvPr/>
        </p:nvSpPr>
        <p:spPr>
          <a:xfrm>
            <a:off x="7275007" y="153324"/>
            <a:ext cx="4545382" cy="923330"/>
          </a:xfrm>
          <a:prstGeom prst="rect">
            <a:avLst/>
          </a:prstGeom>
          <a:solidFill>
            <a:schemeClr val="tx1"/>
          </a:solidFill>
        </p:spPr>
        <p:txBody>
          <a:bodyPr wrap="square" rtlCol="0">
            <a:spAutoFit/>
          </a:bodyPr>
          <a:lstStyle/>
          <a:p>
            <a:r>
              <a:rPr lang="en-US" dirty="0">
                <a:solidFill>
                  <a:schemeClr val="bg1"/>
                </a:solidFill>
              </a:rPr>
              <a:t>LCMS Mass Spectrometer Peak Clustering. Charge 2 Sample with 10.9 million points and 420,000 clusters visualized in </a:t>
            </a:r>
            <a:r>
              <a:rPr lang="en-US" dirty="0" err="1">
                <a:solidFill>
                  <a:schemeClr val="bg1"/>
                </a:solidFill>
              </a:rPr>
              <a:t>WebPlotViz</a:t>
            </a:r>
            <a:endParaRPr lang="en-US" dirty="0">
              <a:solidFill>
                <a:schemeClr val="bg1"/>
              </a:solidFill>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833" r="26667"/>
          <a:stretch/>
        </p:blipFill>
        <p:spPr>
          <a:xfrm>
            <a:off x="1654629" y="1115898"/>
            <a:ext cx="10537371" cy="5742102"/>
          </a:xfrm>
          <a:prstGeom prst="rect">
            <a:avLst/>
          </a:prstGeom>
        </p:spPr>
      </p:pic>
      <p:sp>
        <p:nvSpPr>
          <p:cNvPr id="23" name="TextBox 22"/>
          <p:cNvSpPr txBox="1"/>
          <p:nvPr/>
        </p:nvSpPr>
        <p:spPr>
          <a:xfrm>
            <a:off x="-1" y="1224281"/>
            <a:ext cx="1654629" cy="2677656"/>
          </a:xfrm>
          <a:prstGeom prst="rect">
            <a:avLst/>
          </a:prstGeom>
          <a:noFill/>
        </p:spPr>
        <p:txBody>
          <a:bodyPr wrap="square" rtlCol="0">
            <a:spAutoFit/>
          </a:bodyPr>
          <a:lstStyle/>
          <a:p>
            <a:r>
              <a:rPr lang="en-US" sz="2400" dirty="0"/>
              <a:t>Orange Star – outside all clusters; yellow circle cluster centers</a:t>
            </a:r>
          </a:p>
        </p:txBody>
      </p:sp>
    </p:spTree>
    <p:extLst>
      <p:ext uri="{BB962C8B-B14F-4D97-AF65-F5344CB8AC3E}">
        <p14:creationId xmlns:p14="http://schemas.microsoft.com/office/powerpoint/2010/main" val="205263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8883" y="539147"/>
            <a:ext cx="10643118" cy="6318853"/>
          </a:xfrm>
        </p:spPr>
      </p:pic>
      <p:sp>
        <p:nvSpPr>
          <p:cNvPr id="11" name="TextBox 10"/>
          <p:cNvSpPr txBox="1"/>
          <p:nvPr/>
        </p:nvSpPr>
        <p:spPr>
          <a:xfrm>
            <a:off x="7484707" y="940870"/>
            <a:ext cx="3648496" cy="646331"/>
          </a:xfrm>
          <a:prstGeom prst="rect">
            <a:avLst/>
          </a:prstGeom>
          <a:solidFill>
            <a:schemeClr val="bg1"/>
          </a:solidFill>
        </p:spPr>
        <p:txBody>
          <a:bodyPr wrap="square" rtlCol="0">
            <a:spAutoFit/>
          </a:bodyPr>
          <a:lstStyle/>
          <a:p>
            <a:r>
              <a:rPr lang="en-US" dirty="0"/>
              <a:t>Speedup compared to 1 process per node on 48 nodes</a:t>
            </a:r>
          </a:p>
        </p:txBody>
      </p:sp>
      <p:sp>
        <p:nvSpPr>
          <p:cNvPr id="17" name="Title 1"/>
          <p:cNvSpPr txBox="1">
            <a:spLocks/>
          </p:cNvSpPr>
          <p:nvPr/>
        </p:nvSpPr>
        <p:spPr bwMode="auto">
          <a:xfrm>
            <a:off x="1626031" y="-1766"/>
            <a:ext cx="9143999" cy="5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a:lstStyle>
          <a:p>
            <a:pPr algn="ctr"/>
            <a:r>
              <a:rPr lang="en-US" sz="3300" kern="0" dirty="0">
                <a:latin typeface="+mn-lt"/>
              </a:rPr>
              <a:t>Java MPI gives good performance</a:t>
            </a:r>
            <a:endParaRPr lang="en-US" kern="0" dirty="0">
              <a:latin typeface="+mn-lt"/>
            </a:endParaRPr>
          </a:p>
        </p:txBody>
      </p:sp>
      <p:sp>
        <p:nvSpPr>
          <p:cNvPr id="18" name="TextBox 17"/>
          <p:cNvSpPr txBox="1"/>
          <p:nvPr/>
        </p:nvSpPr>
        <p:spPr>
          <a:xfrm>
            <a:off x="9403345" y="2700918"/>
            <a:ext cx="2035567" cy="646331"/>
          </a:xfrm>
          <a:prstGeom prst="rect">
            <a:avLst/>
          </a:prstGeom>
          <a:solidFill>
            <a:schemeClr val="tx1"/>
          </a:solidFill>
        </p:spPr>
        <p:txBody>
          <a:bodyPr wrap="square" rtlCol="0">
            <a:spAutoFit/>
          </a:bodyPr>
          <a:lstStyle/>
          <a:p>
            <a:pPr>
              <a:defRPr/>
            </a:pPr>
            <a:r>
              <a:rPr lang="en-US" b="1" kern="0" dirty="0">
                <a:solidFill>
                  <a:srgbClr val="00B14F"/>
                </a:solidFill>
              </a:rPr>
              <a:t>Best MPI; inter and intra node</a:t>
            </a:r>
          </a:p>
        </p:txBody>
      </p:sp>
      <p:sp>
        <p:nvSpPr>
          <p:cNvPr id="19" name="TextBox 18"/>
          <p:cNvSpPr txBox="1"/>
          <p:nvPr/>
        </p:nvSpPr>
        <p:spPr>
          <a:xfrm>
            <a:off x="9560640" y="4046808"/>
            <a:ext cx="1986921" cy="492443"/>
          </a:xfrm>
          <a:prstGeom prst="rect">
            <a:avLst/>
          </a:prstGeom>
          <a:solidFill>
            <a:schemeClr val="bg1"/>
          </a:solidFill>
        </p:spPr>
        <p:txBody>
          <a:bodyPr wrap="square" lIns="0" tIns="0" rIns="0" bIns="0" rtlCol="0">
            <a:spAutoFit/>
          </a:bodyPr>
          <a:lstStyle/>
          <a:p>
            <a:pPr>
              <a:defRPr/>
            </a:pPr>
            <a:r>
              <a:rPr lang="en-US" sz="1600" b="1" kern="0" dirty="0">
                <a:solidFill>
                  <a:srgbClr val="0033CC"/>
                </a:solidFill>
              </a:rPr>
              <a:t>MPI; inter/intra node; Java not optimized</a:t>
            </a:r>
          </a:p>
        </p:txBody>
      </p:sp>
      <p:sp>
        <p:nvSpPr>
          <p:cNvPr id="22" name="TextBox 21"/>
          <p:cNvSpPr txBox="1"/>
          <p:nvPr/>
        </p:nvSpPr>
        <p:spPr>
          <a:xfrm>
            <a:off x="7977097" y="4526166"/>
            <a:ext cx="2577003" cy="553998"/>
          </a:xfrm>
          <a:prstGeom prst="rect">
            <a:avLst/>
          </a:prstGeom>
          <a:solidFill>
            <a:schemeClr val="bg1"/>
          </a:solidFill>
        </p:spPr>
        <p:txBody>
          <a:bodyPr wrap="square" lIns="0" tIns="0" rIns="0" bIns="0" rtlCol="0">
            <a:spAutoFit/>
          </a:bodyPr>
          <a:lstStyle/>
          <a:p>
            <a:pPr>
              <a:defRPr/>
            </a:pPr>
            <a:r>
              <a:rPr lang="en-US" b="1" kern="0" dirty="0"/>
              <a:t>Best FJ Threads intra node; MPI inter node</a:t>
            </a:r>
          </a:p>
        </p:txBody>
      </p:sp>
      <p:sp>
        <p:nvSpPr>
          <p:cNvPr id="4" name="TextBox 3"/>
          <p:cNvSpPr txBox="1"/>
          <p:nvPr/>
        </p:nvSpPr>
        <p:spPr>
          <a:xfrm>
            <a:off x="8396118" y="1804948"/>
            <a:ext cx="3465372" cy="646331"/>
          </a:xfrm>
          <a:prstGeom prst="rect">
            <a:avLst/>
          </a:prstGeom>
          <a:solidFill>
            <a:schemeClr val="bg1"/>
          </a:solidFill>
        </p:spPr>
        <p:txBody>
          <a:bodyPr wrap="square" rtlCol="0">
            <a:spAutoFit/>
          </a:bodyPr>
          <a:lstStyle/>
          <a:p>
            <a:r>
              <a:rPr lang="en-US" b="1" dirty="0">
                <a:solidFill>
                  <a:srgbClr val="7030A0"/>
                </a:solidFill>
              </a:rPr>
              <a:t>BSP Threads are better than FJ and at best match Java MPI</a:t>
            </a:r>
          </a:p>
        </p:txBody>
      </p:sp>
      <p:sp>
        <p:nvSpPr>
          <p:cNvPr id="2" name="Rectangle 1">
            <a:extLst>
              <a:ext uri="{FF2B5EF4-FFF2-40B4-BE49-F238E27FC236}">
                <a16:creationId xmlns:a16="http://schemas.microsoft.com/office/drawing/2014/main" id="{EE5AB210-DCF8-4684-AFFF-5A97D3DE9056}"/>
              </a:ext>
            </a:extLst>
          </p:cNvPr>
          <p:cNvSpPr/>
          <p:nvPr/>
        </p:nvSpPr>
        <p:spPr>
          <a:xfrm>
            <a:off x="0" y="2469598"/>
            <a:ext cx="1548883" cy="2677656"/>
          </a:xfrm>
          <a:prstGeom prst="rect">
            <a:avLst/>
          </a:prstGeom>
        </p:spPr>
        <p:txBody>
          <a:bodyPr wrap="square">
            <a:spAutoFit/>
          </a:bodyPr>
          <a:lstStyle/>
          <a:p>
            <a:r>
              <a:rPr lang="en-US" sz="2400" kern="0" dirty="0"/>
              <a:t>128 24 core Haswell nodes on SPIDAL 200K DA-MDS Code</a:t>
            </a:r>
            <a:endParaRPr lang="en-US" sz="2400" dirty="0"/>
          </a:p>
        </p:txBody>
      </p:sp>
    </p:spTree>
    <p:extLst>
      <p:ext uri="{BB962C8B-B14F-4D97-AF65-F5344CB8AC3E}">
        <p14:creationId xmlns:p14="http://schemas.microsoft.com/office/powerpoint/2010/main" val="10533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93306" y="18255"/>
            <a:ext cx="5850294" cy="946387"/>
          </a:xfrm>
        </p:spPr>
        <p:txBody>
          <a:bodyPr/>
          <a:lstStyle/>
          <a:p>
            <a:pPr algn="ctr"/>
            <a:r>
              <a:rPr lang="en-US" b="1" dirty="0"/>
              <a:t>Mahout and SPIDAL</a:t>
            </a:r>
          </a:p>
        </p:txBody>
      </p:sp>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93306" y="779672"/>
            <a:ext cx="5943600" cy="5298656"/>
          </a:xfrm>
        </p:spPr>
        <p:txBody>
          <a:bodyPr>
            <a:normAutofit lnSpcReduction="10000"/>
          </a:bodyPr>
          <a:lstStyle/>
          <a:p>
            <a:r>
              <a:rPr lang="en-US" dirty="0"/>
              <a:t>Mahout was Hadoop machine learning library but largely abandoned as Spark outperformed Hadoop</a:t>
            </a:r>
          </a:p>
          <a:p>
            <a:r>
              <a:rPr lang="en-US" dirty="0"/>
              <a:t>SPIDAL has most Mahout Algorithms</a:t>
            </a:r>
          </a:p>
          <a:p>
            <a:r>
              <a:rPr lang="en-US" dirty="0"/>
              <a:t>SPIDAL outperforms Spark </a:t>
            </a:r>
            <a:r>
              <a:rPr lang="en-US" dirty="0" err="1"/>
              <a:t>Mllib</a:t>
            </a:r>
            <a:r>
              <a:rPr lang="en-US" dirty="0"/>
              <a:t> and Flink due to better communication and in-place dataflow.</a:t>
            </a:r>
          </a:p>
          <a:p>
            <a:r>
              <a:rPr lang="en-US" dirty="0"/>
              <a:t>SPIDAL will also have community algorithms</a:t>
            </a:r>
          </a:p>
          <a:p>
            <a:pPr lvl="1"/>
            <a:r>
              <a:rPr lang="en-US" dirty="0"/>
              <a:t>Deterministic Annealing</a:t>
            </a:r>
          </a:p>
          <a:p>
            <a:pPr lvl="1"/>
            <a:r>
              <a:rPr lang="en-US" dirty="0"/>
              <a:t>Biomolecular Simulation</a:t>
            </a:r>
          </a:p>
          <a:p>
            <a:pPr lvl="1"/>
            <a:r>
              <a:rPr lang="en-US" dirty="0"/>
              <a:t>Graphs for Network Science</a:t>
            </a:r>
          </a:p>
          <a:p>
            <a:pPr lvl="1"/>
            <a:r>
              <a:rPr lang="en-US" dirty="0"/>
              <a:t>Image processing for pathology and polar science</a:t>
            </a:r>
          </a:p>
        </p:txBody>
      </p:sp>
      <p:sp>
        <p:nvSpPr>
          <p:cNvPr id="4" name="Slide Number Placeholder 3">
            <a:extLst>
              <a:ext uri="{FF2B5EF4-FFF2-40B4-BE49-F238E27FC236}">
                <a16:creationId xmlns:a16="http://schemas.microsoft.com/office/drawing/2014/main" id="{C0259248-BA3D-4566-8ECB-B1D3CEFDBF2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Tree>
    <p:extLst>
      <p:ext uri="{BB962C8B-B14F-4D97-AF65-F5344CB8AC3E}">
        <p14:creationId xmlns:p14="http://schemas.microsoft.com/office/powerpoint/2010/main" val="138204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1850" y="1415270"/>
            <a:ext cx="10515600" cy="2852737"/>
          </a:xfrm>
        </p:spPr>
        <p:txBody>
          <a:bodyPr/>
          <a:lstStyle/>
          <a:p>
            <a:pPr algn="ctr"/>
            <a:r>
              <a:rPr lang="en-US" b="1" dirty="0"/>
              <a:t>Implementing these ideas</a:t>
            </a:r>
            <a:br>
              <a:rPr lang="en-US" b="1" dirty="0"/>
            </a:br>
            <a:r>
              <a:rPr lang="en-US" b="1" dirty="0"/>
              <a:t>in detail</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C752EB84-89EA-4A3C-99E7-1DB6920F092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48478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1" y="1986549"/>
            <a:ext cx="2699245" cy="1434662"/>
          </a:xfrm>
        </p:spPr>
        <p:txBody>
          <a:bodyPr>
            <a:normAutofit fontScale="90000"/>
          </a:bodyPr>
          <a:lstStyle/>
          <a:p>
            <a:r>
              <a:rPr lang="en-US" sz="4000" b="1" dirty="0"/>
              <a:t>HPC-ABDS</a:t>
            </a:r>
            <a:br>
              <a:rPr lang="en-US" sz="4000" b="1" dirty="0"/>
            </a:br>
            <a:br>
              <a:rPr lang="en-US" sz="4000" b="1" dirty="0"/>
            </a:br>
            <a:r>
              <a:rPr lang="en-US" sz="4000" dirty="0"/>
              <a:t>Integrated wide range of HPC and Big Data technologies</a:t>
            </a:r>
            <a:r>
              <a:rPr lang="en-US" dirty="0"/>
              <a:t>.</a:t>
            </a:r>
            <a:br>
              <a:rPr lang="en-US" sz="4000" dirty="0"/>
            </a:br>
            <a:r>
              <a:rPr lang="en-US" sz="4000" dirty="0"/>
              <a:t>I gave up updating!</a:t>
            </a: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184795D3-E0F8-40EF-93E6-2EE093FFBF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83820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5B4247-6A3F-42DF-8774-69B152E977A8}"/>
              </a:ext>
            </a:extLst>
          </p:cNvPr>
          <p:cNvSpPr>
            <a:spLocks noGrp="1"/>
          </p:cNvSpPr>
          <p:nvPr>
            <p:ph idx="1"/>
          </p:nvPr>
        </p:nvSpPr>
        <p:spPr>
          <a:xfrm>
            <a:off x="0" y="793821"/>
            <a:ext cx="12192000" cy="5235020"/>
          </a:xfrm>
        </p:spPr>
        <p:txBody>
          <a:bodyPr>
            <a:normAutofit/>
          </a:bodyPr>
          <a:lstStyle/>
          <a:p>
            <a:r>
              <a:rPr lang="en-US" dirty="0"/>
              <a:t>Data gaining in importance compared to simulations</a:t>
            </a:r>
          </a:p>
          <a:p>
            <a:pPr lvl="1"/>
            <a:r>
              <a:rPr lang="en-US" sz="2800" dirty="0"/>
              <a:t>Data analysis techniques changing with old and new applications</a:t>
            </a:r>
          </a:p>
          <a:p>
            <a:r>
              <a:rPr lang="en-US" dirty="0"/>
              <a:t>All forms of IT increasing in importance; both data and simulations increasing</a:t>
            </a:r>
          </a:p>
          <a:p>
            <a:r>
              <a:rPr lang="en-US" dirty="0"/>
              <a:t>Internet of Things and Edge Computing growing in importance</a:t>
            </a:r>
          </a:p>
          <a:p>
            <a:r>
              <a:rPr lang="en-US" dirty="0"/>
              <a:t>Exascale initiative driving large supercomputers</a:t>
            </a:r>
          </a:p>
          <a:p>
            <a:r>
              <a:rPr lang="en-US" dirty="0"/>
              <a:t>Use of public clouds increasing rapidly</a:t>
            </a:r>
          </a:p>
          <a:p>
            <a:pPr lvl="1"/>
            <a:r>
              <a:rPr lang="en-US" sz="2800" dirty="0"/>
              <a:t>Clouds becoming diverse with subsystems containing GPU’s, FPGA’s, high performance networks, storage, memory …</a:t>
            </a:r>
          </a:p>
          <a:p>
            <a:pPr lvl="1"/>
            <a:r>
              <a:rPr lang="en-US" sz="2800" dirty="0"/>
              <a:t>They have economies of scale; hard to compete with</a:t>
            </a:r>
          </a:p>
          <a:p>
            <a:r>
              <a:rPr lang="en-US" dirty="0" err="1"/>
              <a:t>Serverless</a:t>
            </a:r>
            <a:r>
              <a:rPr lang="en-US" dirty="0"/>
              <a:t> (server hidden) computing attractive to user: </a:t>
            </a:r>
            <a:br>
              <a:rPr lang="en-US" dirty="0"/>
            </a:br>
            <a:r>
              <a:rPr lang="en-US" dirty="0"/>
              <a:t>“No server is easier to manage than no server”</a:t>
            </a:r>
          </a:p>
        </p:txBody>
      </p:sp>
      <p:sp>
        <p:nvSpPr>
          <p:cNvPr id="3" name="Title 2">
            <a:extLst>
              <a:ext uri="{FF2B5EF4-FFF2-40B4-BE49-F238E27FC236}">
                <a16:creationId xmlns:a16="http://schemas.microsoft.com/office/drawing/2014/main" id="{8253B89F-D053-42B0-9B04-95C17E1F28F5}"/>
              </a:ext>
            </a:extLst>
          </p:cNvPr>
          <p:cNvSpPr>
            <a:spLocks noGrp="1"/>
          </p:cNvSpPr>
          <p:nvPr>
            <p:ph type="title"/>
          </p:nvPr>
        </p:nvSpPr>
        <p:spPr>
          <a:xfrm>
            <a:off x="347209" y="0"/>
            <a:ext cx="10515600" cy="1061389"/>
          </a:xfrm>
        </p:spPr>
        <p:txBody>
          <a:bodyPr/>
          <a:lstStyle/>
          <a:p>
            <a:pPr algn="ctr"/>
            <a:r>
              <a:rPr lang="en-US" b="1" dirty="0"/>
              <a:t>Important Trends I</a:t>
            </a:r>
          </a:p>
        </p:txBody>
      </p:sp>
      <p:sp>
        <p:nvSpPr>
          <p:cNvPr id="2" name="Slide Number Placeholder 1">
            <a:extLst>
              <a:ext uri="{FF2B5EF4-FFF2-40B4-BE49-F238E27FC236}">
                <a16:creationId xmlns:a16="http://schemas.microsoft.com/office/drawing/2014/main" id="{DC8FDB55-2F68-4AA1-A53E-1520EAA6D2AC}"/>
              </a:ext>
            </a:extLst>
          </p:cNvPr>
          <p:cNvSpPr>
            <a:spLocks noGrp="1"/>
          </p:cNvSpPr>
          <p:nvPr>
            <p:ph type="sldNum" sz="quarter" idx="4294967295"/>
          </p:nvPr>
        </p:nvSpPr>
        <p:spPr>
          <a:xfrm>
            <a:off x="10010776" y="6291264"/>
            <a:ext cx="657225" cy="295275"/>
          </a:xfrm>
        </p:spPr>
        <p:txBody>
          <a:bodyPr/>
          <a:lstStyle/>
          <a:p>
            <a:fld id="{C4B85148-DB98-4269-ACE6-2DF49F9918C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5398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488" y="1066799"/>
            <a:ext cx="11778712" cy="4977539"/>
          </a:xfrm>
        </p:spPr>
        <p:txBody>
          <a:bodyPr>
            <a:normAutofit lnSpcReduction="10000"/>
          </a:bodyPr>
          <a:lstStyle/>
          <a:p>
            <a:r>
              <a:rPr lang="en-US" dirty="0"/>
              <a:t>Yes if you value </a:t>
            </a:r>
            <a:r>
              <a:rPr lang="en-US" b="1" dirty="0"/>
              <a:t>ease of programming </a:t>
            </a:r>
            <a:r>
              <a:rPr lang="en-US" dirty="0"/>
              <a:t>over </a:t>
            </a:r>
            <a:r>
              <a:rPr lang="en-US" b="1" dirty="0"/>
              <a:t>performance</a:t>
            </a:r>
            <a:r>
              <a:rPr lang="en-US" dirty="0"/>
              <a:t>. </a:t>
            </a:r>
          </a:p>
          <a:p>
            <a:pPr lvl="1"/>
            <a:r>
              <a:rPr lang="en-US" dirty="0"/>
              <a:t>This could be the case for most companies where they can find people who can </a:t>
            </a:r>
            <a:r>
              <a:rPr lang="en-US" b="1" dirty="0"/>
              <a:t>program in Spark/Hadoop</a:t>
            </a:r>
            <a:r>
              <a:rPr lang="en-US" dirty="0"/>
              <a:t> much more easily than people who can program in MPI. </a:t>
            </a:r>
          </a:p>
          <a:p>
            <a:pPr lvl="1"/>
            <a:r>
              <a:rPr lang="en-US" dirty="0"/>
              <a:t>Most of the complications including data, communications are abstracted away to </a:t>
            </a:r>
            <a:r>
              <a:rPr lang="en-US" b="1" dirty="0"/>
              <a:t>hide the parallelism </a:t>
            </a:r>
            <a:r>
              <a:rPr lang="en-US" dirty="0"/>
              <a:t>so that average programmer can use Spark/Flink easily and doesn't need to manage state, deal with file systems etc.</a:t>
            </a:r>
          </a:p>
          <a:p>
            <a:pPr lvl="1"/>
            <a:r>
              <a:rPr lang="en-US" b="1" dirty="0"/>
              <a:t>RDD data support </a:t>
            </a:r>
            <a:r>
              <a:rPr lang="en-US" dirty="0"/>
              <a:t>very helpful</a:t>
            </a:r>
          </a:p>
          <a:p>
            <a:r>
              <a:rPr lang="en-US" dirty="0"/>
              <a:t>For large data problems involving </a:t>
            </a:r>
            <a:r>
              <a:rPr lang="en-US" b="1" dirty="0"/>
              <a:t>heterogeneous data sources </a:t>
            </a:r>
            <a:r>
              <a:rPr lang="en-US" dirty="0"/>
              <a:t>such as HDFS with unstructured data, databases such as HBase </a:t>
            </a:r>
            <a:r>
              <a:rPr lang="en-US" dirty="0" err="1"/>
              <a:t>etc</a:t>
            </a:r>
            <a:endParaRPr lang="en-US" dirty="0"/>
          </a:p>
          <a:p>
            <a:r>
              <a:rPr lang="en-US" dirty="0"/>
              <a:t>Yes if one needs </a:t>
            </a:r>
            <a:r>
              <a:rPr lang="en-US" b="1" dirty="0"/>
              <a:t>fault tolerance </a:t>
            </a:r>
            <a:r>
              <a:rPr lang="en-US" dirty="0"/>
              <a:t>for our programs. </a:t>
            </a:r>
          </a:p>
          <a:p>
            <a:pPr lvl="1"/>
            <a:r>
              <a:rPr lang="en-US" dirty="0"/>
              <a:t>Our 13-node Moe “big data” (Hadoop twitter analysis) cluster at IU faces such problems around once per month. One can always restart the job, but automatic fault tolerance is convenient.</a:t>
            </a:r>
            <a:br>
              <a:rPr lang="en-US" dirty="0"/>
            </a:br>
            <a:endParaRPr lang="en-US" dirty="0"/>
          </a:p>
        </p:txBody>
      </p:sp>
      <p:sp>
        <p:nvSpPr>
          <p:cNvPr id="3" name="Title 2"/>
          <p:cNvSpPr>
            <a:spLocks noGrp="1"/>
          </p:cNvSpPr>
          <p:nvPr>
            <p:ph type="title"/>
          </p:nvPr>
        </p:nvSpPr>
        <p:spPr>
          <a:xfrm>
            <a:off x="108488" y="152400"/>
            <a:ext cx="11778712" cy="731520"/>
          </a:xfrm>
        </p:spPr>
        <p:txBody>
          <a:bodyPr>
            <a:normAutofit/>
          </a:bodyPr>
          <a:lstStyle/>
          <a:p>
            <a:pPr algn="ctr"/>
            <a:r>
              <a:rPr lang="en-US" sz="4000" b="1" dirty="0">
                <a:latin typeface="Arial" panose="020B0604020202020204" pitchFamily="34" charset="0"/>
                <a:cs typeface="Arial" panose="020B0604020202020204" pitchFamily="34" charset="0"/>
              </a:rPr>
              <a:t>Why use Spark Hadoop Flink rather than HPC?</a:t>
            </a:r>
          </a:p>
        </p:txBody>
      </p:sp>
      <p:sp>
        <p:nvSpPr>
          <p:cNvPr id="4" name="Slide Number Placeholder 3">
            <a:extLst>
              <a:ext uri="{FF2B5EF4-FFF2-40B4-BE49-F238E27FC236}">
                <a16:creationId xmlns:a16="http://schemas.microsoft.com/office/drawing/2014/main" id="{2E26A4C3-B325-4448-A261-4ADFCBD1944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409777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 Learning with MPI, Spark and </a:t>
            </a:r>
            <a:r>
              <a:rPr lang="en-US" b="1" dirty="0" err="1"/>
              <a:t>Flink</a:t>
            </a:r>
            <a:endParaRPr lang="en-US" b="1" dirty="0"/>
          </a:p>
        </p:txBody>
      </p:sp>
      <p:sp>
        <p:nvSpPr>
          <p:cNvPr id="3" name="Content Placeholder 2"/>
          <p:cNvSpPr>
            <a:spLocks noGrp="1"/>
          </p:cNvSpPr>
          <p:nvPr>
            <p:ph idx="1"/>
          </p:nvPr>
        </p:nvSpPr>
        <p:spPr>
          <a:xfrm>
            <a:off x="464949" y="1825625"/>
            <a:ext cx="11251770" cy="4351338"/>
          </a:xfrm>
        </p:spPr>
        <p:txBody>
          <a:bodyPr>
            <a:normAutofit/>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sz="3200" dirty="0"/>
          </a:p>
        </p:txBody>
      </p:sp>
      <p:sp>
        <p:nvSpPr>
          <p:cNvPr id="4" name="Slide Number Placeholder 3">
            <a:extLst>
              <a:ext uri="{FF2B5EF4-FFF2-40B4-BE49-F238E27FC236}">
                <a16:creationId xmlns:a16="http://schemas.microsoft.com/office/drawing/2014/main" id="{1DC50D0B-EBC3-4952-9AA3-7E9153526A5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853223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247333"/>
            <a:ext cx="12021519" cy="753134"/>
          </a:xfrm>
        </p:spPr>
        <p:txBody>
          <a:bodyPr>
            <a:normAutofit fontScale="90000"/>
          </a:bodyPr>
          <a:lstStyle/>
          <a:p>
            <a:pPr algn="ctr"/>
            <a:r>
              <a:rPr lang="en-US" b="1" dirty="0"/>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7898"/>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726264" y="3744321"/>
            <a:ext cx="5315919"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lvl="1"/>
            <a:r>
              <a:rPr lang="en-US" sz="2400" dirty="0"/>
              <a:t>Mutable model</a:t>
            </a:r>
          </a:p>
          <a:p>
            <a:pPr lvl="1"/>
            <a:r>
              <a:rPr lang="en-US" sz="2400" dirty="0"/>
              <a:t>Immutable data</a:t>
            </a:r>
          </a:p>
        </p:txBody>
      </p:sp>
      <p:sp>
        <p:nvSpPr>
          <p:cNvPr id="4" name="Slide Number Placeholder 3">
            <a:extLst>
              <a:ext uri="{FF2B5EF4-FFF2-40B4-BE49-F238E27FC236}">
                <a16:creationId xmlns:a16="http://schemas.microsoft.com/office/drawing/2014/main" id="{AD3F983E-29E9-4A93-8F3B-D29849DE717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847207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49" y="194643"/>
            <a:ext cx="10515600" cy="1063999"/>
          </a:xfrm>
        </p:spPr>
        <p:txBody>
          <a:bodyPr/>
          <a:lstStyle/>
          <a:p>
            <a:r>
              <a:rPr lang="en-US" b="1" dirty="0"/>
              <a:t>Multidimensional Scaling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576" y="1742516"/>
            <a:ext cx="4664807" cy="280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397" y="1171247"/>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16 nodes 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varying number of nodes. Each node runs 20 parallel tasks</a:t>
            </a:r>
          </a:p>
        </p:txBody>
      </p:sp>
      <p:sp>
        <p:nvSpPr>
          <p:cNvPr id="3" name="Slide Number Placeholder 2">
            <a:extLst>
              <a:ext uri="{FF2B5EF4-FFF2-40B4-BE49-F238E27FC236}">
                <a16:creationId xmlns:a16="http://schemas.microsoft.com/office/drawing/2014/main" id="{A7A2458E-79C9-4242-8149-2D04A5C689E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84176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27888" cy="1325563"/>
          </a:xfrm>
        </p:spPr>
        <p:txBody>
          <a:bodyPr/>
          <a:lstStyle/>
          <a:p>
            <a:r>
              <a:rPr lang="en-US" b="1" dirty="0" err="1"/>
              <a:t>Terasort</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71" y="216977"/>
            <a:ext cx="3550959" cy="15237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252" y="195321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07810" y="4692671"/>
            <a:ext cx="5393410" cy="1477328"/>
          </a:xfrm>
          <a:prstGeom prst="rect">
            <a:avLst/>
          </a:prstGeom>
          <a:noFill/>
        </p:spPr>
        <p:txBody>
          <a:bodyPr wrap="square" rtlCol="0">
            <a:spAutoFit/>
          </a:bodyPr>
          <a:lstStyle/>
          <a:p>
            <a:pPr algn="ctr"/>
            <a:r>
              <a:rPr lang="en-US" dirty="0" err="1"/>
              <a:t>Terasort</a:t>
            </a:r>
            <a:r>
              <a:rPr lang="en-US" dirty="0"/>
              <a:t> execution time in 64 and 32 nodes. Only MPI shows the sorting time and communication time as other two frameworks doesn't provide a viable method to accurately measure them. Sorting time includes data save time. MPI-IB - MPI with </a:t>
            </a:r>
            <a:r>
              <a:rPr lang="en-US" dirty="0" err="1"/>
              <a:t>Infiniband</a:t>
            </a:r>
            <a:endParaRPr lang="en-US" dirty="0"/>
          </a:p>
        </p:txBody>
      </p:sp>
      <p:sp>
        <p:nvSpPr>
          <p:cNvPr id="10" name="TextBox 9"/>
          <p:cNvSpPr txBox="1"/>
          <p:nvPr/>
        </p:nvSpPr>
        <p:spPr>
          <a:xfrm>
            <a:off x="1495875" y="5062003"/>
            <a:ext cx="4470519" cy="369332"/>
          </a:xfrm>
          <a:prstGeom prst="rect">
            <a:avLst/>
          </a:prstGeom>
          <a:noFill/>
        </p:spPr>
        <p:txBody>
          <a:bodyPr wrap="none" rtlCol="0">
            <a:spAutoFit/>
          </a:bodyPr>
          <a:lstStyle/>
          <a:p>
            <a:r>
              <a:rPr lang="en-US" dirty="0"/>
              <a:t>Partition the data using a sample and regroup</a:t>
            </a:r>
          </a:p>
        </p:txBody>
      </p:sp>
      <p:sp>
        <p:nvSpPr>
          <p:cNvPr id="11" name="TextBox 10"/>
          <p:cNvSpPr txBox="1"/>
          <p:nvPr/>
        </p:nvSpPr>
        <p:spPr>
          <a:xfrm>
            <a:off x="4775907" y="286830"/>
            <a:ext cx="2380973" cy="369332"/>
          </a:xfrm>
          <a:prstGeom prst="rect">
            <a:avLst/>
          </a:prstGeom>
          <a:noFill/>
        </p:spPr>
        <p:txBody>
          <a:bodyPr wrap="none" rtlCol="0">
            <a:spAutoFit/>
          </a:bodyPr>
          <a:lstStyle/>
          <a:p>
            <a:r>
              <a:rPr lang="en-US" dirty="0"/>
              <a:t>Transfer data using MPI</a:t>
            </a:r>
          </a:p>
        </p:txBody>
      </p:sp>
      <p:sp>
        <p:nvSpPr>
          <p:cNvPr id="8" name="Slide Number Placeholder 7">
            <a:extLst>
              <a:ext uri="{FF2B5EF4-FFF2-40B4-BE49-F238E27FC236}">
                <a16:creationId xmlns:a16="http://schemas.microsoft.com/office/drawing/2014/main" id="{185F39C4-3E68-4178-9058-21E91EA2457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367027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6688"/>
            <a:ext cx="12168188" cy="715962"/>
          </a:xfrm>
        </p:spPr>
        <p:txBody>
          <a:bodyPr>
            <a:normAutofit/>
          </a:bodyPr>
          <a:lstStyle/>
          <a:p>
            <a:r>
              <a:rPr lang="en-US" b="1"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1096709"/>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342009"/>
            <a:ext cx="3785170" cy="2706028"/>
          </a:xfrm>
          <a:prstGeom prst="rect">
            <a:avLst/>
          </a:prstGeom>
        </p:spPr>
      </p:pic>
      <p:sp>
        <p:nvSpPr>
          <p:cNvPr id="32" name="Rectangle 31"/>
          <p:cNvSpPr/>
          <p:nvPr/>
        </p:nvSpPr>
        <p:spPr>
          <a:xfrm>
            <a:off x="1795005" y="3933101"/>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4121615"/>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2241872" y="5192101"/>
            <a:ext cx="7684476" cy="1477328"/>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spTree>
    <p:extLst>
      <p:ext uri="{BB962C8B-B14F-4D97-AF65-F5344CB8AC3E}">
        <p14:creationId xmlns:p14="http://schemas.microsoft.com/office/powerpoint/2010/main" val="3045491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9384"/>
            <a:ext cx="12011186" cy="4928460"/>
          </a:xfrm>
        </p:spPr>
        <p:txBody>
          <a:bodyPr>
            <a:normAutofit lnSpcReduction="10000"/>
          </a:bodyPr>
          <a:lstStyle/>
          <a:p>
            <a:r>
              <a:rPr lang="en-US" dirty="0"/>
              <a:t>The performance of Spark, Flink, Hadoop on classic parallel data analytics is </a:t>
            </a:r>
            <a:r>
              <a:rPr lang="en-US" b="1" dirty="0"/>
              <a:t>poor/dreadful</a:t>
            </a:r>
            <a:r>
              <a:rPr lang="en-US" dirty="0"/>
              <a:t>  whereas HPC (MPI) is </a:t>
            </a:r>
            <a:r>
              <a:rPr lang="en-US" b="1" dirty="0"/>
              <a:t>good</a:t>
            </a:r>
          </a:p>
          <a:p>
            <a:r>
              <a:rPr lang="en-US" dirty="0"/>
              <a:t>One way to understand  this is to note most Apache systems deliberately support a </a:t>
            </a:r>
            <a:r>
              <a:rPr lang="en-US" b="1" dirty="0"/>
              <a:t>dataflow programming model</a:t>
            </a:r>
          </a:p>
          <a:p>
            <a:r>
              <a:rPr lang="en-US" dirty="0"/>
              <a:t>e.g. for Reduce, Apache </a:t>
            </a:r>
            <a:r>
              <a:rPr lang="en-US" b="1" dirty="0"/>
              <a:t>will launch a bunch of tasks </a:t>
            </a:r>
            <a:r>
              <a:rPr lang="en-US" dirty="0"/>
              <a:t>and eventually bring results back</a:t>
            </a:r>
          </a:p>
          <a:p>
            <a:pPr lvl="1"/>
            <a:r>
              <a:rPr lang="en-US" sz="2800" dirty="0"/>
              <a:t>MPI runs a clever </a:t>
            </a:r>
            <a:r>
              <a:rPr lang="en-US" sz="2800" dirty="0" err="1"/>
              <a:t>AllReduce</a:t>
            </a:r>
            <a:r>
              <a:rPr lang="en-US" sz="2800" dirty="0"/>
              <a:t> interleaved </a:t>
            </a:r>
            <a:r>
              <a:rPr lang="en-US" sz="2800" b="1" dirty="0"/>
              <a:t>“in-place” (dataflow) tree</a:t>
            </a:r>
          </a:p>
          <a:p>
            <a:r>
              <a:rPr lang="en-US" dirty="0"/>
              <a:t>Goal is to preserve Spark, Flink programming model but </a:t>
            </a:r>
            <a:r>
              <a:rPr lang="en-US" b="1" dirty="0"/>
              <a:t>change implementation </a:t>
            </a:r>
            <a:r>
              <a:rPr lang="en-US" dirty="0"/>
              <a:t>“under the hood” where optimization important.</a:t>
            </a:r>
          </a:p>
          <a:p>
            <a:r>
              <a:rPr lang="en-US" dirty="0"/>
              <a:t>Note explicit </a:t>
            </a:r>
            <a:r>
              <a:rPr lang="en-US" b="1" dirty="0"/>
              <a:t>dataflow</a:t>
            </a:r>
            <a:r>
              <a:rPr lang="en-US" dirty="0"/>
              <a:t> is efficient and preferred at </a:t>
            </a:r>
            <a:r>
              <a:rPr lang="en-US" b="1" dirty="0"/>
              <a:t>coarse scale </a:t>
            </a:r>
            <a:r>
              <a:rPr lang="en-US" dirty="0"/>
              <a:t>as used in workflow systems</a:t>
            </a:r>
          </a:p>
          <a:p>
            <a:pPr lvl="1"/>
            <a:r>
              <a:rPr lang="en-US" sz="2800" dirty="0"/>
              <a:t>Need to change implementations for different problems</a:t>
            </a:r>
          </a:p>
          <a:p>
            <a:endParaRPr lang="en-US" dirty="0"/>
          </a:p>
        </p:txBody>
      </p:sp>
      <p:sp>
        <p:nvSpPr>
          <p:cNvPr id="3" name="Title 2"/>
          <p:cNvSpPr>
            <a:spLocks noGrp="1"/>
          </p:cNvSpPr>
          <p:nvPr>
            <p:ph type="title"/>
          </p:nvPr>
        </p:nvSpPr>
        <p:spPr>
          <a:xfrm>
            <a:off x="826168" y="132651"/>
            <a:ext cx="10515600" cy="936733"/>
          </a:xfrm>
        </p:spPr>
        <p:txBody>
          <a:bodyPr/>
          <a:lstStyle/>
          <a:p>
            <a:r>
              <a:rPr lang="en-US" sz="3300" b="1" dirty="0">
                <a:latin typeface="Arial" panose="020B0604020202020204" pitchFamily="34" charset="0"/>
                <a:cs typeface="Arial" panose="020B0604020202020204" pitchFamily="34" charset="0"/>
              </a:rPr>
              <a:t>Why use HPC and not Spark, Flink, Hadoop?</a:t>
            </a:r>
          </a:p>
        </p:txBody>
      </p:sp>
      <p:sp>
        <p:nvSpPr>
          <p:cNvPr id="4" name="Slide Number Placeholder 3">
            <a:extLst>
              <a:ext uri="{FF2B5EF4-FFF2-40B4-BE49-F238E27FC236}">
                <a16:creationId xmlns:a16="http://schemas.microsoft.com/office/drawing/2014/main" id="{7DD2F1B8-BE7F-48B8-82EE-C8F2E9709A7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55379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F3E-776A-4ED9-A4CD-227DC075D6FD}"/>
              </a:ext>
            </a:extLst>
          </p:cNvPr>
          <p:cNvSpPr>
            <a:spLocks noGrp="1"/>
          </p:cNvSpPr>
          <p:nvPr>
            <p:ph type="title"/>
          </p:nvPr>
        </p:nvSpPr>
        <p:spPr>
          <a:xfrm>
            <a:off x="838200" y="0"/>
            <a:ext cx="10515600" cy="892280"/>
          </a:xfrm>
        </p:spPr>
        <p:txBody>
          <a:bodyPr/>
          <a:lstStyle/>
          <a:p>
            <a:pPr algn="ctr"/>
            <a:r>
              <a:rPr lang="en-US" b="1" dirty="0"/>
              <a:t>Communication Support</a:t>
            </a:r>
          </a:p>
        </p:txBody>
      </p:sp>
      <p:sp>
        <p:nvSpPr>
          <p:cNvPr id="3" name="Content Placeholder 2">
            <a:extLst>
              <a:ext uri="{FF2B5EF4-FFF2-40B4-BE49-F238E27FC236}">
                <a16:creationId xmlns:a16="http://schemas.microsoft.com/office/drawing/2014/main" id="{880D7369-0EE7-4C45-8B74-98E8E2455978}"/>
              </a:ext>
            </a:extLst>
          </p:cNvPr>
          <p:cNvSpPr>
            <a:spLocks noGrp="1"/>
          </p:cNvSpPr>
          <p:nvPr>
            <p:ph idx="1"/>
          </p:nvPr>
        </p:nvSpPr>
        <p:spPr>
          <a:xfrm>
            <a:off x="74525" y="751602"/>
            <a:ext cx="11747574" cy="5604748"/>
          </a:xfrm>
        </p:spPr>
        <p:txBody>
          <a:bodyPr>
            <a:normAutofit fontScale="92500" lnSpcReduction="10000"/>
          </a:bodyPr>
          <a:lstStyle/>
          <a:p>
            <a:r>
              <a:rPr lang="en-US" sz="2400" b="1" dirty="0"/>
              <a:t>MPI Characteristics: </a:t>
            </a:r>
            <a:r>
              <a:rPr lang="en-US" sz="2400" dirty="0"/>
              <a:t>Tightly synchronized applications</a:t>
            </a:r>
          </a:p>
          <a:p>
            <a:pPr lvl="1"/>
            <a:r>
              <a:rPr lang="en-US" dirty="0"/>
              <a:t>Efficient communications (µs latency) with use of advanced hardware </a:t>
            </a:r>
          </a:p>
          <a:p>
            <a:pPr lvl="1"/>
            <a:r>
              <a:rPr lang="en-US" dirty="0"/>
              <a:t>In place communications and computations (Process scope state)</a:t>
            </a:r>
          </a:p>
          <a:p>
            <a:r>
              <a:rPr lang="en-US" b="1" dirty="0"/>
              <a:t>Basic dataflow: </a:t>
            </a:r>
            <a:r>
              <a:rPr lang="en-US" dirty="0"/>
              <a:t>Model a computation as a graph</a:t>
            </a:r>
          </a:p>
          <a:p>
            <a:pPr lvl="1"/>
            <a:r>
              <a:rPr lang="en-US" dirty="0"/>
              <a:t>Nodes do computations with Task as computations and </a:t>
            </a:r>
            <a:br>
              <a:rPr lang="en-US" dirty="0"/>
            </a:br>
            <a:r>
              <a:rPr lang="en-US" dirty="0"/>
              <a:t>edges are asynchronous  communications</a:t>
            </a:r>
          </a:p>
          <a:p>
            <a:pPr lvl="1"/>
            <a:r>
              <a:rPr lang="en-US" dirty="0"/>
              <a:t>A computation is activated when its input data dependencies</a:t>
            </a:r>
            <a:br>
              <a:rPr lang="en-US" dirty="0"/>
            </a:br>
            <a:r>
              <a:rPr lang="en-US" dirty="0"/>
              <a:t> are satisfied</a:t>
            </a:r>
          </a:p>
          <a:p>
            <a:r>
              <a:rPr lang="en-US" b="1" dirty="0"/>
              <a:t>Streaming dataflow: </a:t>
            </a:r>
            <a:r>
              <a:rPr lang="en-US" dirty="0"/>
              <a:t>with data partitioned into streams</a:t>
            </a:r>
          </a:p>
          <a:p>
            <a:pPr lvl="1"/>
            <a:r>
              <a:rPr lang="en-US" dirty="0"/>
              <a:t>Streams are unbounded, ordered data tuples</a:t>
            </a:r>
          </a:p>
          <a:p>
            <a:pPr lvl="1"/>
            <a:r>
              <a:rPr lang="en-US" dirty="0"/>
              <a:t>Order of events important and group data into time windows</a:t>
            </a:r>
          </a:p>
          <a:p>
            <a:r>
              <a:rPr lang="en-US" b="1" dirty="0"/>
              <a:t>Machine Learning dataflow: </a:t>
            </a:r>
            <a:r>
              <a:rPr lang="en-US" dirty="0"/>
              <a:t>Iterative computations and keep track of state</a:t>
            </a:r>
          </a:p>
          <a:p>
            <a:pPr lvl="1"/>
            <a:r>
              <a:rPr lang="en-US" dirty="0"/>
              <a:t>There is both Model and Data, but only communicate model</a:t>
            </a:r>
          </a:p>
          <a:p>
            <a:pPr lvl="1"/>
            <a:r>
              <a:rPr lang="en-US" dirty="0"/>
              <a:t>Complex communication operations such as </a:t>
            </a:r>
            <a:r>
              <a:rPr lang="en-US" dirty="0" err="1"/>
              <a:t>AllReduce</a:t>
            </a:r>
            <a:endParaRPr lang="en-US" dirty="0"/>
          </a:p>
          <a:p>
            <a:pPr lvl="1"/>
            <a:r>
              <a:rPr lang="en-US" dirty="0"/>
              <a:t>Can use in-place MPI style communication</a:t>
            </a:r>
          </a:p>
          <a:p>
            <a:endParaRPr lang="en-US" dirty="0"/>
          </a:p>
          <a:p>
            <a:endParaRPr lang="en-US" dirty="0"/>
          </a:p>
          <a:p>
            <a:pPr lvl="1"/>
            <a:endParaRPr lang="en-US" sz="2000" dirty="0"/>
          </a:p>
          <a:p>
            <a:endParaRPr lang="en-US" dirty="0"/>
          </a:p>
        </p:txBody>
      </p:sp>
      <p:sp>
        <p:nvSpPr>
          <p:cNvPr id="4" name="Slide Number Placeholder 3">
            <a:extLst>
              <a:ext uri="{FF2B5EF4-FFF2-40B4-BE49-F238E27FC236}">
                <a16:creationId xmlns:a16="http://schemas.microsoft.com/office/drawing/2014/main" id="{ABB1C458-CC84-42A3-BF50-B2586216A4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grpSp>
        <p:nvGrpSpPr>
          <p:cNvPr id="26" name="Group 25">
            <a:extLst>
              <a:ext uri="{FF2B5EF4-FFF2-40B4-BE49-F238E27FC236}">
                <a16:creationId xmlns:a16="http://schemas.microsoft.com/office/drawing/2014/main" id="{E94F9FE4-E43F-4496-B830-80313DED5C9B}"/>
              </a:ext>
            </a:extLst>
          </p:cNvPr>
          <p:cNvGrpSpPr/>
          <p:nvPr/>
        </p:nvGrpSpPr>
        <p:grpSpPr>
          <a:xfrm>
            <a:off x="8145651" y="1657943"/>
            <a:ext cx="3905672" cy="1834714"/>
            <a:chOff x="8142301" y="892280"/>
            <a:chExt cx="3905672" cy="1834714"/>
          </a:xfrm>
        </p:grpSpPr>
        <p:grpSp>
          <p:nvGrpSpPr>
            <p:cNvPr id="5" name="Group 4">
              <a:extLst>
                <a:ext uri="{FF2B5EF4-FFF2-40B4-BE49-F238E27FC236}">
                  <a16:creationId xmlns:a16="http://schemas.microsoft.com/office/drawing/2014/main" id="{B2A4A876-11D0-419B-9CCF-A1642F469BBC}"/>
                </a:ext>
              </a:extLst>
            </p:cNvPr>
            <p:cNvGrpSpPr/>
            <p:nvPr/>
          </p:nvGrpSpPr>
          <p:grpSpPr>
            <a:xfrm>
              <a:off x="8142301" y="892280"/>
              <a:ext cx="3679798" cy="1834714"/>
              <a:chOff x="2289697" y="2647765"/>
              <a:chExt cx="3679798" cy="1834714"/>
            </a:xfrm>
          </p:grpSpPr>
          <p:grpSp>
            <p:nvGrpSpPr>
              <p:cNvPr id="6" name="Group 5">
                <a:extLst>
                  <a:ext uri="{FF2B5EF4-FFF2-40B4-BE49-F238E27FC236}">
                    <a16:creationId xmlns:a16="http://schemas.microsoft.com/office/drawing/2014/main" id="{0093281B-5E32-4839-9CDE-0269D78A2D8E}"/>
                  </a:ext>
                </a:extLst>
              </p:cNvPr>
              <p:cNvGrpSpPr/>
              <p:nvPr/>
            </p:nvGrpSpPr>
            <p:grpSpPr>
              <a:xfrm>
                <a:off x="2289698" y="2870446"/>
                <a:ext cx="3679797" cy="859655"/>
                <a:chOff x="2289698" y="1324252"/>
                <a:chExt cx="3679797" cy="859655"/>
              </a:xfrm>
            </p:grpSpPr>
            <p:sp>
              <p:nvSpPr>
                <p:cNvPr id="18" name="Rounded Rectangle 24">
                  <a:extLst>
                    <a:ext uri="{FF2B5EF4-FFF2-40B4-BE49-F238E27FC236}">
                      <a16:creationId xmlns:a16="http://schemas.microsoft.com/office/drawing/2014/main" id="{934AA500-9FDD-4294-BA5D-DEE65BBB0454}"/>
                    </a:ext>
                  </a:extLst>
                </p:cNvPr>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19" name="Rounded Rectangle 25">
                  <a:extLst>
                    <a:ext uri="{FF2B5EF4-FFF2-40B4-BE49-F238E27FC236}">
                      <a16:creationId xmlns:a16="http://schemas.microsoft.com/office/drawing/2014/main" id="{644605A2-9505-4539-9811-BEAB0BAFF14F}"/>
                    </a:ext>
                  </a:extLst>
                </p:cNvPr>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0" name="Rounded Rectangle 26">
                  <a:extLst>
                    <a:ext uri="{FF2B5EF4-FFF2-40B4-BE49-F238E27FC236}">
                      <a16:creationId xmlns:a16="http://schemas.microsoft.com/office/drawing/2014/main" id="{88C3AEAD-D8E4-4861-A75F-94356737AEB7}"/>
                    </a:ext>
                  </a:extLst>
                </p:cNvPr>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a:t>
                  </a:r>
                </a:p>
              </p:txBody>
            </p:sp>
            <p:cxnSp>
              <p:nvCxnSpPr>
                <p:cNvPr id="21" name="Straight Arrow Connector 20">
                  <a:extLst>
                    <a:ext uri="{FF2B5EF4-FFF2-40B4-BE49-F238E27FC236}">
                      <a16:creationId xmlns:a16="http://schemas.microsoft.com/office/drawing/2014/main" id="{2C92C765-5D9D-4FAB-B6D3-37AAEE9AD08D}"/>
                    </a:ext>
                  </a:extLst>
                </p:cNvPr>
                <p:cNvCxnSpPr>
                  <a:stCxn id="18" idx="3"/>
                  <a:endCxn id="19"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751238A-0718-471A-811A-DE0915C92A7E}"/>
                    </a:ext>
                  </a:extLst>
                </p:cNvPr>
                <p:cNvCxnSpPr>
                  <a:stCxn id="19" idx="3"/>
                  <a:endCxn id="20"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6E7D0A-2732-40BE-97C3-4742E8C9489F}"/>
                    </a:ext>
                  </a:extLst>
                </p:cNvPr>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1172E7-8D94-47CF-94F0-88265FB63EEE}"/>
                    </a:ext>
                  </a:extLst>
                </p:cNvPr>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Rounded Rectangle 13">
                <a:extLst>
                  <a:ext uri="{FF2B5EF4-FFF2-40B4-BE49-F238E27FC236}">
                    <a16:creationId xmlns:a16="http://schemas.microsoft.com/office/drawing/2014/main" id="{FCAB2942-BF47-4F10-8572-296656CAAD89}"/>
                  </a:ext>
                </a:extLst>
              </p:cNvPr>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p>
            </p:txBody>
          </p:sp>
          <p:sp>
            <p:nvSpPr>
              <p:cNvPr id="8" name="Rounded Rectangle 14">
                <a:extLst>
                  <a:ext uri="{FF2B5EF4-FFF2-40B4-BE49-F238E27FC236}">
                    <a16:creationId xmlns:a16="http://schemas.microsoft.com/office/drawing/2014/main" id="{E4FA497F-7649-4A3E-8313-02CC4687F98A}"/>
                  </a:ext>
                </a:extLst>
              </p:cNvPr>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9" name="Rounded Rectangle 15">
                <a:extLst>
                  <a:ext uri="{FF2B5EF4-FFF2-40B4-BE49-F238E27FC236}">
                    <a16:creationId xmlns:a16="http://schemas.microsoft.com/office/drawing/2014/main" id="{79A0288C-B427-48AE-8FB1-766A5F787D45}"/>
                  </a:ext>
                </a:extLst>
              </p:cNvPr>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0" name="Straight Arrow Connector 9">
                <a:extLst>
                  <a:ext uri="{FF2B5EF4-FFF2-40B4-BE49-F238E27FC236}">
                    <a16:creationId xmlns:a16="http://schemas.microsoft.com/office/drawing/2014/main" id="{839834C1-15A8-4A44-8F16-A3AFE9DD533E}"/>
                  </a:ext>
                </a:extLst>
              </p:cNvPr>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484747-9D60-41C2-9B3C-07689357A382}"/>
                  </a:ext>
                </a:extLst>
              </p:cNvPr>
              <p:cNvCxnSpPr>
                <a:stCxn id="18" idx="3"/>
                <a:endCxn id="8"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DA10452-41C6-4632-BB92-574C923978B1}"/>
                  </a:ext>
                </a:extLst>
              </p:cNvPr>
              <p:cNvCxnSpPr>
                <a:stCxn id="18" idx="3"/>
                <a:endCxn id="9"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D9C56-AE25-465F-ACF6-41625B6826AD}"/>
                  </a:ext>
                </a:extLst>
              </p:cNvPr>
              <p:cNvCxnSpPr>
                <a:stCxn id="7" idx="3"/>
                <a:endCxn id="9"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F0C8E9-00BD-4445-A43E-7416E5EC149F}"/>
                  </a:ext>
                </a:extLst>
              </p:cNvPr>
              <p:cNvCxnSpPr>
                <a:stCxn id="7" idx="3"/>
                <a:endCxn id="19"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E5ED828-1DA1-4316-920C-16DCD378AEFD}"/>
                  </a:ext>
                </a:extLst>
              </p:cNvPr>
              <p:cNvCxnSpPr>
                <a:stCxn id="7" idx="3"/>
                <a:endCxn id="8"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BA6D83-4690-4011-AD17-39AA7E258402}"/>
                  </a:ext>
                </a:extLst>
              </p:cNvPr>
              <p:cNvCxnSpPr>
                <a:endCxn id="20"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A1CD7E-CF93-43CA-8675-708C1371B18C}"/>
                  </a:ext>
                </a:extLst>
              </p:cNvPr>
              <p:cNvCxnSpPr>
                <a:stCxn id="9" idx="3"/>
                <a:endCxn id="20"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05BCE14B-955C-4990-9787-6C472467FA6F}"/>
                </a:ext>
              </a:extLst>
            </p:cNvPr>
            <p:cNvSpPr txBox="1"/>
            <p:nvPr/>
          </p:nvSpPr>
          <p:spPr>
            <a:xfrm flipH="1">
              <a:off x="10766561" y="2171231"/>
              <a:ext cx="1281412" cy="400110"/>
            </a:xfrm>
            <a:prstGeom prst="rect">
              <a:avLst/>
            </a:prstGeom>
            <a:noFill/>
          </p:spPr>
          <p:txBody>
            <a:bodyPr wrap="square" rtlCol="0">
              <a:spAutoFit/>
            </a:bodyPr>
            <a:lstStyle/>
            <a:p>
              <a:r>
                <a:rPr lang="en-US" sz="2000" b="1" dirty="0"/>
                <a:t>Dataflow</a:t>
              </a:r>
            </a:p>
          </p:txBody>
        </p:sp>
      </p:grpSp>
    </p:spTree>
    <p:extLst>
      <p:ext uri="{BB962C8B-B14F-4D97-AF65-F5344CB8AC3E}">
        <p14:creationId xmlns:p14="http://schemas.microsoft.com/office/powerpoint/2010/main" val="1178860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60895"/>
          </a:xfrm>
        </p:spPr>
        <p:txBody>
          <a:bodyPr/>
          <a:lstStyle/>
          <a:p>
            <a:r>
              <a:rPr lang="en-US" b="1" dirty="0"/>
              <a:t>Communication Primitives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28" b="5505"/>
          <a:stretch/>
        </p:blipFill>
        <p:spPr>
          <a:xfrm>
            <a:off x="4803183" y="1065118"/>
            <a:ext cx="7184483" cy="4936989"/>
          </a:xfrm>
        </p:spPr>
      </p:pic>
      <p:sp>
        <p:nvSpPr>
          <p:cNvPr id="5" name="Content Placeholder 2"/>
          <p:cNvSpPr txBox="1">
            <a:spLocks/>
          </p:cNvSpPr>
          <p:nvPr/>
        </p:nvSpPr>
        <p:spPr>
          <a:xfrm>
            <a:off x="0" y="960895"/>
            <a:ext cx="4803183" cy="5145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Need Collectives and Point to point</a:t>
            </a:r>
          </a:p>
          <a:p>
            <a:r>
              <a:rPr lang="en-US" sz="3200" dirty="0"/>
              <a:t>Real Dataflow and in-place</a:t>
            </a:r>
          </a:p>
          <a:p>
            <a:r>
              <a:rPr lang="en-US" sz="3200" dirty="0"/>
              <a:t>Big data systems do not implement optimized communications</a:t>
            </a:r>
          </a:p>
          <a:p>
            <a:r>
              <a:rPr lang="en-US" sz="3200" dirty="0"/>
              <a:t>It is interesting to see no Big data </a:t>
            </a:r>
            <a:r>
              <a:rPr lang="en-US" sz="3200" dirty="0" err="1"/>
              <a:t>AllReduce</a:t>
            </a:r>
            <a:r>
              <a:rPr lang="en-US" sz="3200" dirty="0"/>
              <a:t> implementations</a:t>
            </a:r>
          </a:p>
          <a:p>
            <a:pPr lvl="1"/>
            <a:r>
              <a:rPr lang="en-US" sz="2800" dirty="0"/>
              <a:t>AllReduce has to be done with Reduce + Broadcast</a:t>
            </a:r>
          </a:p>
          <a:p>
            <a:r>
              <a:rPr lang="en-US" sz="3200" dirty="0"/>
              <a:t>Should consider RDMA</a:t>
            </a:r>
            <a:endParaRPr lang="en-US" sz="1800" dirty="0"/>
          </a:p>
          <a:p>
            <a:pPr marL="0" indent="0">
              <a:buFont typeface="Arial" panose="020B0604020202020204" pitchFamily="34" charset="0"/>
              <a:buNone/>
            </a:pPr>
            <a:endParaRPr lang="en-US" sz="3200" dirty="0"/>
          </a:p>
          <a:p>
            <a:endParaRPr lang="en-US" sz="3200" dirty="0"/>
          </a:p>
        </p:txBody>
      </p:sp>
      <p:sp>
        <p:nvSpPr>
          <p:cNvPr id="3" name="Slide Number Placeholder 2">
            <a:extLst>
              <a:ext uri="{FF2B5EF4-FFF2-40B4-BE49-F238E27FC236}">
                <a16:creationId xmlns:a16="http://schemas.microsoft.com/office/drawing/2014/main" id="{839FD431-818A-4E01-A46F-E8E02D3F8AE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254816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DF78B3-B7B9-45A2-B2A6-D77BD6073E4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a:blip r:embed="rId2"/>
          <a:stretch>
            <a:fillRect/>
          </a:stretch>
        </p:blipFill>
        <p:spPr>
          <a:xfrm>
            <a:off x="39320" y="1"/>
            <a:ext cx="12113360" cy="6857998"/>
          </a:xfrm>
          <a:prstGeom prst="rect">
            <a:avLst/>
          </a:prstGeom>
        </p:spPr>
      </p:pic>
    </p:spTree>
    <p:extLst>
      <p:ext uri="{BB962C8B-B14F-4D97-AF65-F5344CB8AC3E}">
        <p14:creationId xmlns:p14="http://schemas.microsoft.com/office/powerpoint/2010/main" val="276325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899442"/>
            <a:ext cx="12088167" cy="5173212"/>
          </a:xfrm>
        </p:spPr>
        <p:txBody>
          <a:bodyPr>
            <a:normAutofit lnSpcReduction="10000"/>
          </a:bodyPr>
          <a:lstStyle/>
          <a:p>
            <a:r>
              <a:rPr lang="en-US" dirty="0"/>
              <a:t>Rich software stacks:</a:t>
            </a:r>
          </a:p>
          <a:p>
            <a:pPr lvl="1"/>
            <a:r>
              <a:rPr lang="en-US" sz="2800" dirty="0"/>
              <a:t>HPC for Parallel Computing</a:t>
            </a:r>
          </a:p>
          <a:p>
            <a:pPr lvl="1"/>
            <a:r>
              <a:rPr lang="en-US" sz="2800" dirty="0"/>
              <a:t>Apache for Big Data Software Stack ABDS including some edge computing (streaming data)</a:t>
            </a:r>
          </a:p>
          <a:p>
            <a:r>
              <a:rPr lang="en-US" dirty="0"/>
              <a:t>On general principles parallel and distributed computing has different requirements even if sometimes similar functionalities</a:t>
            </a:r>
          </a:p>
          <a:p>
            <a:pPr lvl="1"/>
            <a:r>
              <a:rPr lang="en-US" sz="2800" dirty="0"/>
              <a:t>Apache stack ABDS  typically uses distributed computing concepts</a:t>
            </a:r>
          </a:p>
          <a:p>
            <a:pPr lvl="1"/>
            <a:r>
              <a:rPr lang="en-US" sz="2800" dirty="0"/>
              <a:t>For example, Reduce operation is different in MPI (Harp) and Spark</a:t>
            </a:r>
          </a:p>
          <a:p>
            <a:r>
              <a:rPr lang="en-US" dirty="0"/>
              <a:t>Streaming Data ubiquitous including data from edge</a:t>
            </a:r>
          </a:p>
          <a:p>
            <a:r>
              <a:rPr lang="en-US" dirty="0"/>
              <a:t>Edge computing has some time-sensitive applications</a:t>
            </a:r>
          </a:p>
          <a:p>
            <a:pPr lvl="1"/>
            <a:r>
              <a:rPr lang="en-US" sz="2800" dirty="0"/>
              <a:t>Choosing a good restaurant can wait seconds</a:t>
            </a:r>
          </a:p>
          <a:p>
            <a:pPr lvl="1"/>
            <a:r>
              <a:rPr lang="en-US" sz="2800" dirty="0"/>
              <a:t>Avoiding collisions must be finished in milliseconds</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636722" y="0"/>
            <a:ext cx="10515600" cy="1177871"/>
          </a:xfrm>
        </p:spPr>
        <p:txBody>
          <a:bodyPr/>
          <a:lstStyle/>
          <a:p>
            <a:pPr algn="ctr"/>
            <a:r>
              <a:rPr lang="en-US" b="1" dirty="0"/>
              <a:t>Important Trends II</a:t>
            </a:r>
          </a:p>
        </p:txBody>
      </p:sp>
      <p:sp>
        <p:nvSpPr>
          <p:cNvPr id="3" name="Slide Number Placeholder 2">
            <a:extLst>
              <a:ext uri="{FF2B5EF4-FFF2-40B4-BE49-F238E27FC236}">
                <a16:creationId xmlns:a16="http://schemas.microsoft.com/office/drawing/2014/main" id="{B29D2002-2CE2-4F7F-829D-FCC4700C97A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941711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73D298-C755-4DCA-84AC-8058FAC16C58}"/>
              </a:ext>
            </a:extLst>
          </p:cNvPr>
          <p:cNvPicPr>
            <a:picLocks noChangeAspect="1"/>
          </p:cNvPicPr>
          <p:nvPr/>
        </p:nvPicPr>
        <p:blipFill>
          <a:blip r:embed="rId2"/>
          <a:stretch>
            <a:fillRect/>
          </a:stretch>
        </p:blipFill>
        <p:spPr>
          <a:xfrm>
            <a:off x="0" y="60300"/>
            <a:ext cx="12057681" cy="6813298"/>
          </a:xfrm>
          <a:prstGeom prst="rect">
            <a:avLst/>
          </a:prstGeom>
        </p:spPr>
      </p:pic>
      <p:sp>
        <p:nvSpPr>
          <p:cNvPr id="2" name="Title 1"/>
          <p:cNvSpPr>
            <a:spLocks noGrp="1"/>
          </p:cNvSpPr>
          <p:nvPr>
            <p:ph type="title"/>
          </p:nvPr>
        </p:nvSpPr>
        <p:spPr>
          <a:xfrm>
            <a:off x="3564610" y="16871"/>
            <a:ext cx="8627390" cy="882031"/>
          </a:xfrm>
        </p:spPr>
        <p:txBody>
          <a:bodyPr/>
          <a:lstStyle/>
          <a:p>
            <a:r>
              <a:rPr lang="en-US" b="1" dirty="0"/>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2671718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02"/>
            <a:ext cx="10515600" cy="1018773"/>
          </a:xfrm>
        </p:spPr>
        <p:txBody>
          <a:bodyPr/>
          <a:lstStyle/>
          <a:p>
            <a:r>
              <a:rPr lang="en-US" b="1" dirty="0"/>
              <a:t>Dataflow Graph State and Scheduling</a:t>
            </a:r>
          </a:p>
        </p:txBody>
      </p:sp>
      <p:sp>
        <p:nvSpPr>
          <p:cNvPr id="3" name="Content Placeholder 2"/>
          <p:cNvSpPr>
            <a:spLocks noGrp="1"/>
          </p:cNvSpPr>
          <p:nvPr>
            <p:ph idx="1"/>
          </p:nvPr>
        </p:nvSpPr>
        <p:spPr>
          <a:xfrm>
            <a:off x="171127" y="1360676"/>
            <a:ext cx="11353800" cy="4699161"/>
          </a:xfrm>
        </p:spPr>
        <p:txBody>
          <a:bodyPr>
            <a:normAutofit fontScale="92500" lnSpcReduction="20000"/>
          </a:bodyPr>
          <a:lstStyle/>
          <a:p>
            <a:r>
              <a:rPr lang="en-US" sz="3200" b="1" dirty="0"/>
              <a:t>State </a:t>
            </a:r>
            <a:r>
              <a:rPr lang="en-US" sz="3200" dirty="0"/>
              <a:t>is a key issue and handled differently in systems</a:t>
            </a:r>
          </a:p>
          <a:p>
            <a:pPr lvl="1"/>
            <a:r>
              <a:rPr lang="en-US" sz="2800" dirty="0"/>
              <a:t>CORBA, AMT, MPI and Storm/Heron have long running tasks that preserve state</a:t>
            </a:r>
          </a:p>
          <a:p>
            <a:pPr lvl="1"/>
            <a:r>
              <a:rPr lang="en-US" sz="2800" dirty="0"/>
              <a:t>Spark and Flink preserve datasets across dataflow node using in-memory databases</a:t>
            </a:r>
          </a:p>
          <a:p>
            <a:pPr lvl="1"/>
            <a:r>
              <a:rPr lang="en-US" sz="2800" dirty="0"/>
              <a:t>All systems agree on coarse grain dataflow; only  keep state in exchanged data.</a:t>
            </a:r>
          </a:p>
          <a:p>
            <a:r>
              <a:rPr lang="en-US" sz="3200" b="1" dirty="0"/>
              <a:t>Scheduling</a:t>
            </a:r>
            <a:r>
              <a:rPr lang="en-US" sz="3200" dirty="0"/>
              <a:t> is one key area where dataflow systems differ</a:t>
            </a:r>
          </a:p>
          <a:p>
            <a:pPr lvl="1"/>
            <a:r>
              <a:rPr lang="en-US" sz="2800" dirty="0"/>
              <a:t>Dynamic Scheduling</a:t>
            </a:r>
          </a:p>
          <a:p>
            <a:pPr lvl="2"/>
            <a:r>
              <a:rPr lang="en-US" sz="2400" dirty="0"/>
              <a:t>Fine grain control of dataflow graph</a:t>
            </a:r>
          </a:p>
          <a:p>
            <a:pPr lvl="2"/>
            <a:r>
              <a:rPr lang="en-US" sz="2400" dirty="0"/>
              <a:t>Graph cannot be optimized</a:t>
            </a:r>
          </a:p>
          <a:p>
            <a:pPr lvl="1"/>
            <a:r>
              <a:rPr lang="en-US" sz="2800" dirty="0"/>
              <a:t>Static Scheduling</a:t>
            </a:r>
          </a:p>
          <a:p>
            <a:pPr lvl="2"/>
            <a:r>
              <a:rPr lang="en-US" sz="2400" dirty="0"/>
              <a:t>Less control of the dataflow graph</a:t>
            </a:r>
          </a:p>
          <a:p>
            <a:pPr lvl="2"/>
            <a:r>
              <a:rPr lang="en-US" sz="2400" dirty="0"/>
              <a:t>Graph can be optimized</a:t>
            </a:r>
          </a:p>
        </p:txBody>
      </p:sp>
      <p:sp>
        <p:nvSpPr>
          <p:cNvPr id="4" name="Slide Number Placeholder 3">
            <a:extLst>
              <a:ext uri="{FF2B5EF4-FFF2-40B4-BE49-F238E27FC236}">
                <a16:creationId xmlns:a16="http://schemas.microsoft.com/office/drawing/2014/main" id="{62ED327B-4D07-4C21-901B-ED728DBEBF7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971552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lstStyle/>
          <a:p>
            <a:r>
              <a:rPr lang="en-US" b="1" dirty="0"/>
              <a:t>Fault Tolerance		</a:t>
            </a:r>
          </a:p>
        </p:txBody>
      </p:sp>
      <p:sp>
        <p:nvSpPr>
          <p:cNvPr id="3" name="Content Placeholder 2"/>
          <p:cNvSpPr>
            <a:spLocks noGrp="1"/>
          </p:cNvSpPr>
          <p:nvPr>
            <p:ph idx="1"/>
          </p:nvPr>
        </p:nvSpPr>
        <p:spPr>
          <a:xfrm>
            <a:off x="202768" y="1162373"/>
            <a:ext cx="11606939" cy="4351338"/>
          </a:xfrm>
        </p:spPr>
        <p:txBody>
          <a:bodyPr>
            <a:normAutofit/>
          </a:bodyPr>
          <a:lstStyle/>
          <a:p>
            <a:r>
              <a:rPr lang="en-US" dirty="0"/>
              <a:t>Similar form of check-pointing mechanism is used in HPC and Big Data</a:t>
            </a:r>
          </a:p>
          <a:p>
            <a:pPr lvl="1"/>
            <a:r>
              <a:rPr lang="en-US" dirty="0"/>
              <a:t>MPI, Flink, Spark</a:t>
            </a:r>
          </a:p>
          <a:p>
            <a:pPr lvl="1"/>
            <a:r>
              <a:rPr lang="en-US" dirty="0"/>
              <a:t>Flink and Spark do better than MPI due to use of database technologies; MPI is a bit harder due to richer state but there is an obvious integrated model using RDD type snapshots of MPI style jobs</a:t>
            </a:r>
          </a:p>
          <a:p>
            <a:r>
              <a:rPr lang="en-US" dirty="0"/>
              <a:t>Checkpoint after each stage of the dataflow graph</a:t>
            </a:r>
          </a:p>
          <a:p>
            <a:pPr lvl="1"/>
            <a:r>
              <a:rPr lang="en-US" dirty="0"/>
              <a:t>Natural synchronization point</a:t>
            </a:r>
          </a:p>
          <a:p>
            <a:pPr lvl="1"/>
            <a:r>
              <a:rPr lang="en-US" dirty="0"/>
              <a:t>Generally allows user to choose when to checkpoint (not every stage)</a:t>
            </a:r>
          </a:p>
          <a:p>
            <a:r>
              <a:rPr lang="en-US" dirty="0"/>
              <a:t>Executors (processes) don’t have external state, so can be considered as coarse grained operations</a:t>
            </a:r>
          </a:p>
          <a:p>
            <a:pPr marL="0" indent="0">
              <a:buNone/>
            </a:pPr>
            <a:endParaRPr lang="en-US" sz="3600" dirty="0"/>
          </a:p>
        </p:txBody>
      </p:sp>
      <p:sp>
        <p:nvSpPr>
          <p:cNvPr id="4" name="Slide Number Placeholder 3">
            <a:extLst>
              <a:ext uri="{FF2B5EF4-FFF2-40B4-BE49-F238E27FC236}">
                <a16:creationId xmlns:a16="http://schemas.microsoft.com/office/drawing/2014/main" id="{45160D1A-BC5F-4D18-B66A-204E6FDB410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154822" y="0"/>
            <a:ext cx="11136824" cy="1325563"/>
          </a:xfrm>
        </p:spPr>
        <p:txBody>
          <a:bodyPr/>
          <a:lstStyle/>
          <a:p>
            <a:r>
              <a:rPr lang="en-US" b="1" dirty="0"/>
              <a:t>Spark </a:t>
            </a:r>
            <a:r>
              <a:rPr lang="en-US" b="1" dirty="0" err="1"/>
              <a:t>Kmeans</a:t>
            </a:r>
            <a:r>
              <a:rPr lang="en-US" b="1" dirty="0"/>
              <a:t>                Flink Streaming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154822" y="1694985"/>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pic>
        <p:nvPicPr>
          <p:cNvPr id="3074" name="Picture 2" descr="https://image.slidesharecdn.com/streaminganalyticswithapacheflinkstephanewen-160511192751/95/advanced-streaming-analytics-with-apache-flink-and-apache-kafka-stephan-ewen-8-638.jpg?cb=1462995019">
            <a:extLst>
              <a:ext uri="{FF2B5EF4-FFF2-40B4-BE49-F238E27FC236}">
                <a16:creationId xmlns:a16="http://schemas.microsoft.com/office/drawing/2014/main" id="{C874D6C0-C22B-4FD4-A87E-B10BDDC8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96" y="929898"/>
            <a:ext cx="7347643" cy="41344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122B89-9101-41DA-8EFF-9D3A373F871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
        <p:nvSpPr>
          <p:cNvPr id="5" name="TextBox 4">
            <a:extLst>
              <a:ext uri="{FF2B5EF4-FFF2-40B4-BE49-F238E27FC236}">
                <a16:creationId xmlns:a16="http://schemas.microsoft.com/office/drawing/2014/main" id="{9869A692-8F39-4D97-8D55-D60110ED30D9}"/>
              </a:ext>
            </a:extLst>
          </p:cNvPr>
          <p:cNvSpPr txBox="1"/>
          <p:nvPr/>
        </p:nvSpPr>
        <p:spPr>
          <a:xfrm>
            <a:off x="245257" y="5275310"/>
            <a:ext cx="3473130" cy="461665"/>
          </a:xfrm>
          <a:prstGeom prst="rect">
            <a:avLst/>
          </a:prstGeom>
          <a:noFill/>
        </p:spPr>
        <p:txBody>
          <a:bodyPr wrap="none" rtlCol="0">
            <a:spAutoFit/>
          </a:bodyPr>
          <a:lstStyle/>
          <a:p>
            <a:r>
              <a:rPr lang="en-US" sz="2400" b="1" dirty="0"/>
              <a:t>Save State at graph nodes</a:t>
            </a:r>
          </a:p>
        </p:txBody>
      </p:sp>
      <p:cxnSp>
        <p:nvCxnSpPr>
          <p:cNvPr id="7" name="Straight Arrow Connector 6">
            <a:extLst>
              <a:ext uri="{FF2B5EF4-FFF2-40B4-BE49-F238E27FC236}">
                <a16:creationId xmlns:a16="http://schemas.microsoft.com/office/drawing/2014/main" id="{21EADACC-ECDC-4431-A41A-75A7D56FF6E6}"/>
              </a:ext>
            </a:extLst>
          </p:cNvPr>
          <p:cNvCxnSpPr/>
          <p:nvPr/>
        </p:nvCxnSpPr>
        <p:spPr>
          <a:xfrm flipV="1">
            <a:off x="773723" y="4742822"/>
            <a:ext cx="0" cy="4923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972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702-C70D-470A-8BB6-6C1C7075AE29}"/>
              </a:ext>
            </a:extLst>
          </p:cNvPr>
          <p:cNvSpPr>
            <a:spLocks noGrp="1"/>
          </p:cNvSpPr>
          <p:nvPr>
            <p:ph type="title"/>
          </p:nvPr>
        </p:nvSpPr>
        <p:spPr>
          <a:xfrm>
            <a:off x="0" y="100432"/>
            <a:ext cx="12192000" cy="886158"/>
          </a:xfrm>
        </p:spPr>
        <p:txBody>
          <a:bodyPr/>
          <a:lstStyle/>
          <a:p>
            <a:r>
              <a:rPr lang="en-US" b="1" dirty="0"/>
              <a:t>What do we need in runtime for distributed HPC </a:t>
            </a:r>
            <a:r>
              <a:rPr lang="en-US" b="1" dirty="0" err="1"/>
              <a:t>FaaS</a:t>
            </a:r>
            <a:endParaRPr lang="en-US" b="1" dirty="0"/>
          </a:p>
        </p:txBody>
      </p:sp>
      <p:sp>
        <p:nvSpPr>
          <p:cNvPr id="3" name="Content Placeholder 2">
            <a:extLst>
              <a:ext uri="{FF2B5EF4-FFF2-40B4-BE49-F238E27FC236}">
                <a16:creationId xmlns:a16="http://schemas.microsoft.com/office/drawing/2014/main" id="{4DFAB98C-2766-4260-8DD9-603C416763BC}"/>
              </a:ext>
            </a:extLst>
          </p:cNvPr>
          <p:cNvSpPr>
            <a:spLocks noGrp="1"/>
          </p:cNvSpPr>
          <p:nvPr>
            <p:ph idx="1"/>
          </p:nvPr>
        </p:nvSpPr>
        <p:spPr>
          <a:xfrm>
            <a:off x="288758" y="878305"/>
            <a:ext cx="11614483" cy="5281864"/>
          </a:xfrm>
        </p:spPr>
        <p:txBody>
          <a:bodyPr>
            <a:normAutofit fontScale="85000" lnSpcReduction="20000"/>
          </a:bodyPr>
          <a:lstStyle/>
          <a:p>
            <a:r>
              <a:rPr lang="en-US" dirty="0">
                <a:solidFill>
                  <a:schemeClr val="accent6">
                    <a:lumMod val="75000"/>
                  </a:schemeClr>
                </a:solidFill>
              </a:rPr>
              <a:t>Finish examination of all the current tools</a:t>
            </a:r>
            <a:endParaRPr lang="en-US" dirty="0"/>
          </a:p>
          <a:p>
            <a:r>
              <a:rPr lang="en-US" dirty="0">
                <a:solidFill>
                  <a:schemeClr val="accent6">
                    <a:lumMod val="75000"/>
                  </a:schemeClr>
                </a:solidFill>
              </a:rPr>
              <a:t>Handle Events</a:t>
            </a:r>
          </a:p>
          <a:p>
            <a:r>
              <a:rPr lang="en-US" dirty="0"/>
              <a:t>Handle State</a:t>
            </a:r>
          </a:p>
          <a:p>
            <a:r>
              <a:rPr lang="en-US" dirty="0">
                <a:solidFill>
                  <a:schemeClr val="accent6">
                    <a:lumMod val="75000"/>
                  </a:schemeClr>
                </a:solidFill>
              </a:rPr>
              <a:t>Handle Scheduling and Invocation of Function</a:t>
            </a:r>
          </a:p>
          <a:p>
            <a:r>
              <a:rPr lang="en-US" dirty="0">
                <a:solidFill>
                  <a:schemeClr val="accent6">
                    <a:lumMod val="75000"/>
                  </a:schemeClr>
                </a:solidFill>
              </a:rPr>
              <a:t>Define and build infrastructure for data-flow graph that needs to be analyzed including data access API for different applications</a:t>
            </a:r>
          </a:p>
          <a:p>
            <a:r>
              <a:rPr lang="en-US" dirty="0">
                <a:solidFill>
                  <a:schemeClr val="accent6">
                    <a:lumMod val="75000"/>
                  </a:schemeClr>
                </a:solidFill>
              </a:rPr>
              <a:t>Handle data flow execution graph with internal event-driven model</a:t>
            </a:r>
          </a:p>
          <a:p>
            <a:r>
              <a:rPr lang="en-US" dirty="0"/>
              <a:t>Handle geographic distribution of Functions and Events</a:t>
            </a:r>
          </a:p>
          <a:p>
            <a:r>
              <a:rPr lang="en-US" dirty="0">
                <a:solidFill>
                  <a:schemeClr val="accent6">
                    <a:lumMod val="75000"/>
                  </a:schemeClr>
                </a:solidFill>
              </a:rPr>
              <a:t>Design and build dataflow collective and P2P communication model (build on Harp)</a:t>
            </a:r>
          </a:p>
          <a:p>
            <a:r>
              <a:rPr lang="en-US" dirty="0"/>
              <a:t>Decide which streaming approach to adopt and integrate</a:t>
            </a:r>
          </a:p>
          <a:p>
            <a:r>
              <a:rPr lang="en-US" dirty="0"/>
              <a:t>Design and build in-memory dataset model for backup and exchange of data in data flow (fault tolerance)</a:t>
            </a:r>
          </a:p>
          <a:p>
            <a:r>
              <a:rPr lang="en-US" dirty="0"/>
              <a:t>Support DevOps and server-hidden cloud models</a:t>
            </a:r>
          </a:p>
          <a:p>
            <a:r>
              <a:rPr lang="en-US" dirty="0"/>
              <a:t>Support elasticity for </a:t>
            </a:r>
            <a:r>
              <a:rPr lang="en-US" dirty="0" err="1"/>
              <a:t>FaaS</a:t>
            </a:r>
            <a:r>
              <a:rPr lang="en-US" dirty="0"/>
              <a:t> (connected to server-hidden)</a:t>
            </a:r>
          </a:p>
          <a:p>
            <a:endParaRPr lang="en-US" dirty="0"/>
          </a:p>
        </p:txBody>
      </p:sp>
      <p:sp>
        <p:nvSpPr>
          <p:cNvPr id="4" name="Slide Number Placeholder 3">
            <a:extLst>
              <a:ext uri="{FF2B5EF4-FFF2-40B4-BE49-F238E27FC236}">
                <a16:creationId xmlns:a16="http://schemas.microsoft.com/office/drawing/2014/main" id="{69267DFE-C3C6-4F19-B8FE-EC9AB2A166C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
        <p:nvSpPr>
          <p:cNvPr id="5" name="TextBox 4">
            <a:extLst>
              <a:ext uri="{FF2B5EF4-FFF2-40B4-BE49-F238E27FC236}">
                <a16:creationId xmlns:a16="http://schemas.microsoft.com/office/drawing/2014/main" id="{EEA55302-5DC0-4D50-B596-5B40BBA91CEB}"/>
              </a:ext>
            </a:extLst>
          </p:cNvPr>
          <p:cNvSpPr txBox="1"/>
          <p:nvPr/>
        </p:nvSpPr>
        <p:spPr>
          <a:xfrm>
            <a:off x="8610600" y="1075174"/>
            <a:ext cx="2960426" cy="369332"/>
          </a:xfrm>
          <a:prstGeom prst="rect">
            <a:avLst/>
          </a:prstGeom>
          <a:noFill/>
        </p:spPr>
        <p:txBody>
          <a:bodyPr wrap="none" rtlCol="0">
            <a:spAutoFit/>
          </a:bodyPr>
          <a:lstStyle/>
          <a:p>
            <a:r>
              <a:rPr lang="en-US" dirty="0">
                <a:solidFill>
                  <a:schemeClr val="accent6">
                    <a:lumMod val="75000"/>
                  </a:schemeClr>
                </a:solidFill>
              </a:rPr>
              <a:t>Green is initial (current) work</a:t>
            </a:r>
          </a:p>
        </p:txBody>
      </p:sp>
    </p:spTree>
    <p:extLst>
      <p:ext uri="{BB962C8B-B14F-4D97-AF65-F5344CB8AC3E}">
        <p14:creationId xmlns:p14="http://schemas.microsoft.com/office/powerpoint/2010/main" val="190675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0" y="128171"/>
            <a:ext cx="12191999" cy="1057534"/>
          </a:xfrm>
        </p:spPr>
        <p:txBody>
          <a:bodyPr>
            <a:noAutofit/>
          </a:bodyPr>
          <a:lstStyle/>
          <a:p>
            <a:pPr algn="ctr"/>
            <a:r>
              <a:rPr lang="en-US" sz="3800" b="1" dirty="0">
                <a:latin typeface="Arial" panose="020B0604020202020204" pitchFamily="34" charset="0"/>
                <a:cs typeface="Arial" panose="020B0604020202020204" pitchFamily="34" charset="0"/>
              </a:rPr>
              <a:t>Summary of Twister2: </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Next Generation HPC Cloud + Edge + Grid</a:t>
            </a: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472996" y="1185705"/>
            <a:ext cx="11109157" cy="4983983"/>
          </a:xfrm>
        </p:spPr>
        <p:txBody>
          <a:bodyPr>
            <a:normAutofit lnSpcReduction="10000"/>
          </a:bodyPr>
          <a:lstStyle/>
          <a:p>
            <a:r>
              <a:rPr lang="en-US" dirty="0"/>
              <a:t>We suggest an event driven computing model built around Cloud and HPC and spanning batch, streaming, batch and edge applications</a:t>
            </a:r>
          </a:p>
          <a:p>
            <a:pPr lvl="1"/>
            <a:r>
              <a:rPr lang="en-US" dirty="0"/>
              <a:t>Highly parallel on cloud; possibly sequential at the edge</a:t>
            </a:r>
          </a:p>
          <a:p>
            <a:r>
              <a:rPr lang="en-US" dirty="0"/>
              <a:t>Expand current technology of </a:t>
            </a:r>
            <a:r>
              <a:rPr lang="en-US" dirty="0" err="1"/>
              <a:t>FaaS</a:t>
            </a:r>
            <a:r>
              <a:rPr lang="en-US" dirty="0"/>
              <a:t> (Function as a Service) and server-hidden computing</a:t>
            </a:r>
          </a:p>
          <a:p>
            <a:r>
              <a:rPr lang="en-US" dirty="0"/>
              <a:t>We have built a high performance data analysis library SPIDAL</a:t>
            </a:r>
          </a:p>
          <a:p>
            <a:r>
              <a:rPr lang="en-US" dirty="0"/>
              <a:t>We have integrated HPC into many Apache systems with HPC-ABDS</a:t>
            </a:r>
          </a:p>
          <a:p>
            <a:r>
              <a:rPr lang="en-US" dirty="0"/>
              <a:t>We have analyzed the different runtimes of Hadoop, Spark, Flink, Storm, Heron, Naiad, DARMA (HPC Asynchronous Many Task)</a:t>
            </a:r>
          </a:p>
          <a:p>
            <a:pPr lvl="1"/>
            <a:r>
              <a:rPr lang="en-US" dirty="0"/>
              <a:t>There are different technologies for different circumstances but can be unified by high level abstractions such as communication collectives</a:t>
            </a:r>
          </a:p>
          <a:p>
            <a:pPr lvl="1"/>
            <a:r>
              <a:rPr lang="en-US" dirty="0"/>
              <a:t>Need to be careful about treatment of state – more research needed</a:t>
            </a:r>
          </a:p>
        </p:txBody>
      </p:sp>
      <p:sp>
        <p:nvSpPr>
          <p:cNvPr id="4" name="Slide Number Placeholder 3">
            <a:extLst>
              <a:ext uri="{FF2B5EF4-FFF2-40B4-BE49-F238E27FC236}">
                <a16:creationId xmlns:a16="http://schemas.microsoft.com/office/drawing/2014/main" id="{868D9315-8FD5-41F2-9598-C3D71426FFA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01903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39864" y="733530"/>
            <a:ext cx="12120465" cy="5315577"/>
          </a:xfrm>
        </p:spPr>
        <p:txBody>
          <a:bodyPr>
            <a:normAutofit lnSpcReduction="10000"/>
          </a:bodyPr>
          <a:lstStyle/>
          <a:p>
            <a:r>
              <a:rPr lang="en-US" dirty="0"/>
              <a:t>HPC needed for some Big Data processing</a:t>
            </a:r>
          </a:p>
          <a:p>
            <a:pPr lvl="1"/>
            <a:r>
              <a:rPr lang="en-US" sz="2800" dirty="0"/>
              <a:t>Deep Learning needs small HPC systems (GPU)</a:t>
            </a:r>
          </a:p>
          <a:p>
            <a:r>
              <a:rPr lang="en-US" dirty="0"/>
              <a:t>Big Data requirements are not clear but there are a few key use types</a:t>
            </a:r>
          </a:p>
          <a:p>
            <a:pPr marL="914400" lvl="1" indent="-457200">
              <a:buFont typeface="+mj-lt"/>
              <a:buAutoNum type="arabicParenR"/>
            </a:pPr>
            <a:r>
              <a:rPr lang="en-US" dirty="0"/>
              <a:t>Pleasingly parallel processing (including </a:t>
            </a:r>
            <a:r>
              <a:rPr lang="en-US" b="1" dirty="0">
                <a:solidFill>
                  <a:srgbClr val="FF0000"/>
                </a:solidFill>
              </a:rPr>
              <a:t>local machine learning</a:t>
            </a:r>
            <a:r>
              <a:rPr lang="en-US" dirty="0"/>
              <a:t>) as of different tweets from different users with perhaps MapReduce style of statistics and visualizations</a:t>
            </a:r>
          </a:p>
          <a:p>
            <a:pPr marL="914400" lvl="1" indent="-457200">
              <a:buFont typeface="+mj-lt"/>
              <a:buAutoNum type="arabicParenR"/>
            </a:pPr>
            <a:r>
              <a:rPr lang="en-US" dirty="0"/>
              <a:t>Database model with queries again supported by MapReduce for horizontal scaling</a:t>
            </a:r>
          </a:p>
          <a:p>
            <a:pPr marL="914400" lvl="1" indent="-457200">
              <a:buFont typeface="+mj-lt"/>
              <a:buAutoNum type="arabicParenR"/>
            </a:pPr>
            <a:r>
              <a:rPr lang="en-US" b="1" dirty="0">
                <a:solidFill>
                  <a:srgbClr val="FF0000"/>
                </a:solidFill>
              </a:rPr>
              <a:t>Global Machine Learning </a:t>
            </a:r>
            <a:r>
              <a:rPr lang="en-US" dirty="0"/>
              <a:t>with single job using multiple nodes as classic parallel computing</a:t>
            </a:r>
          </a:p>
          <a:p>
            <a:r>
              <a:rPr lang="en-US" dirty="0"/>
              <a:t>Current workloads stress 1) and 2) and are suited to current clouds and to ABDS (no HPC)</a:t>
            </a:r>
          </a:p>
          <a:p>
            <a:pPr lvl="1"/>
            <a:r>
              <a:rPr lang="en-US" sz="2800" dirty="0"/>
              <a:t>Expect to change as users  get more sophisticated</a:t>
            </a:r>
          </a:p>
          <a:p>
            <a:pPr lvl="1"/>
            <a:r>
              <a:rPr lang="en-US" sz="2800" dirty="0"/>
              <a:t>Such as change happened in simulation as increased computer power led to ability to do much larger and different problems (2D in 1980 became fully realistic 3D)</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762569" y="99218"/>
            <a:ext cx="10515600" cy="839245"/>
          </a:xfrm>
        </p:spPr>
        <p:txBody>
          <a:bodyPr>
            <a:normAutofit/>
          </a:bodyPr>
          <a:lstStyle/>
          <a:p>
            <a:pPr algn="ctr"/>
            <a:r>
              <a:rPr lang="en-US" b="1" dirty="0"/>
              <a:t>Important Trends III</a:t>
            </a:r>
          </a:p>
        </p:txBody>
      </p:sp>
      <p:sp>
        <p:nvSpPr>
          <p:cNvPr id="3" name="Slide Number Placeholder 2">
            <a:extLst>
              <a:ext uri="{FF2B5EF4-FFF2-40B4-BE49-F238E27FC236}">
                <a16:creationId xmlns:a16="http://schemas.microsoft.com/office/drawing/2014/main" id="{510ECCB2-0A3C-4AD2-BAFB-70D1A21BE77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31179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75067D-7DA5-419E-BEF5-3FF3F3E921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grpSp>
        <p:nvGrpSpPr>
          <p:cNvPr id="14" name="Group 13">
            <a:extLst>
              <a:ext uri="{FF2B5EF4-FFF2-40B4-BE49-F238E27FC236}">
                <a16:creationId xmlns:a16="http://schemas.microsoft.com/office/drawing/2014/main" id="{7B0995FF-3BE1-4372-BB3F-20798A80915C}"/>
              </a:ext>
            </a:extLst>
          </p:cNvPr>
          <p:cNvGrpSpPr/>
          <p:nvPr/>
        </p:nvGrpSpPr>
        <p:grpSpPr>
          <a:xfrm>
            <a:off x="39321" y="0"/>
            <a:ext cx="12152679" cy="6152828"/>
            <a:chOff x="39321" y="0"/>
            <a:chExt cx="12152679" cy="6152828"/>
          </a:xfrm>
        </p:grpSpPr>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r="-324" b="19967"/>
            <a:stretch/>
          </p:blipFill>
          <p:spPr>
            <a:xfrm>
              <a:off x="39321" y="0"/>
              <a:ext cx="12152679" cy="5506497"/>
            </a:xfrm>
            <a:prstGeom prst="rect">
              <a:avLst/>
            </a:prstGeom>
          </p:spPr>
        </p:pic>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3928905" y="5506497"/>
              <a:ext cx="605329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008026-C06C-4228-B4E9-CF97A39779CF}"/>
                </a:ext>
              </a:extLst>
            </p:cNvPr>
            <p:cNvSpPr txBox="1"/>
            <p:nvPr/>
          </p:nvSpPr>
          <p:spPr>
            <a:xfrm>
              <a:off x="3928905" y="5506497"/>
              <a:ext cx="6163826" cy="646331"/>
            </a:xfrm>
            <a:prstGeom prst="rect">
              <a:avLst/>
            </a:prstGeom>
            <a:noFill/>
          </p:spPr>
          <p:txBody>
            <a:bodyPr wrap="square" rtlCol="0">
              <a:spAutoFit/>
            </a:bodyPr>
            <a:lstStyle/>
            <a:p>
              <a:r>
                <a:rPr lang="en-US" dirty="0">
                  <a:solidFill>
                    <a:srgbClr val="FF0000"/>
                  </a:solidFill>
                </a:rPr>
                <a:t>These 3 are focus of our improvement but we need to preserve capability on first 2 paradigms</a:t>
              </a:r>
            </a:p>
          </p:txBody>
        </p:sp>
        <p:sp>
          <p:nvSpPr>
            <p:cNvPr id="10" name="TextBox 9">
              <a:extLst>
                <a:ext uri="{FF2B5EF4-FFF2-40B4-BE49-F238E27FC236}">
                  <a16:creationId xmlns:a16="http://schemas.microsoft.com/office/drawing/2014/main" id="{4AA3C158-70C4-42D3-81EF-57F623CA55A4}"/>
                </a:ext>
              </a:extLst>
            </p:cNvPr>
            <p:cNvSpPr txBox="1"/>
            <p:nvPr/>
          </p:nvSpPr>
          <p:spPr>
            <a:xfrm>
              <a:off x="39321" y="5598831"/>
              <a:ext cx="2523009" cy="369332"/>
            </a:xfrm>
            <a:prstGeom prst="rect">
              <a:avLst/>
            </a:prstGeom>
            <a:noFill/>
          </p:spPr>
          <p:txBody>
            <a:bodyPr wrap="square" rtlCol="0">
              <a:spAutoFit/>
            </a:bodyPr>
            <a:lstStyle/>
            <a:p>
              <a:r>
                <a:rPr lang="en-US" dirty="0"/>
                <a:t>Classic Cloud Workload</a:t>
              </a:r>
            </a:p>
          </p:txBody>
        </p: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2365" y="5506497"/>
              <a:ext cx="395697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65A9DB-AB4B-4B92-96FD-190EE0BF661C}"/>
                </a:ext>
              </a:extLst>
            </p:cNvPr>
            <p:cNvSpPr txBox="1"/>
            <p:nvPr/>
          </p:nvSpPr>
          <p:spPr>
            <a:xfrm>
              <a:off x="4432125" y="4998666"/>
              <a:ext cx="2953413" cy="369332"/>
            </a:xfrm>
            <a:prstGeom prst="rect">
              <a:avLst/>
            </a:prstGeom>
            <a:noFill/>
          </p:spPr>
          <p:txBody>
            <a:bodyPr wrap="square" rtlCol="0">
              <a:spAutoFit/>
            </a:bodyPr>
            <a:lstStyle/>
            <a:p>
              <a:r>
                <a:rPr lang="en-US" dirty="0">
                  <a:solidFill>
                    <a:srgbClr val="FF0000"/>
                  </a:solidFill>
                </a:rPr>
                <a:t>Global Machine    Learning</a:t>
              </a:r>
            </a:p>
          </p:txBody>
        </p:sp>
      </p:grpSp>
    </p:spTree>
    <p:extLst>
      <p:ext uri="{BB962C8B-B14F-4D97-AF65-F5344CB8AC3E}">
        <p14:creationId xmlns:p14="http://schemas.microsoft.com/office/powerpoint/2010/main" val="320071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0" y="1022891"/>
            <a:ext cx="12191999" cy="5129936"/>
          </a:xfrm>
        </p:spPr>
        <p:txBody>
          <a:bodyPr>
            <a:normAutofit/>
          </a:bodyPr>
          <a:lstStyle/>
          <a:p>
            <a:r>
              <a:rPr lang="en-US" b="1" dirty="0"/>
              <a:t>Supercomputers </a:t>
            </a:r>
            <a:r>
              <a:rPr lang="en-US" dirty="0"/>
              <a:t>will c</a:t>
            </a:r>
            <a:r>
              <a:rPr lang="en-US" sz="3200" dirty="0"/>
              <a:t>ontinu</a:t>
            </a:r>
            <a:r>
              <a:rPr lang="en-US" dirty="0"/>
              <a:t>e for large simulations and may run other applications but these codes will be developed on HPC Clouds or</a:t>
            </a:r>
          </a:p>
          <a:p>
            <a:r>
              <a:rPr lang="en-US" b="1" dirty="0"/>
              <a:t>Next-Generation Commodity Systems </a:t>
            </a:r>
            <a:r>
              <a:rPr lang="en-US" dirty="0"/>
              <a:t>which</a:t>
            </a:r>
            <a:r>
              <a:rPr lang="en-US" b="1" dirty="0"/>
              <a:t> </a:t>
            </a:r>
            <a:r>
              <a:rPr lang="en-US" dirty="0"/>
              <a:t>are dominant force</a:t>
            </a:r>
          </a:p>
          <a:p>
            <a:pPr lvl="1"/>
            <a:r>
              <a:rPr lang="en-US" sz="2800" dirty="0"/>
              <a:t>Merge Cloud HPC and Edge computing</a:t>
            </a:r>
          </a:p>
          <a:p>
            <a:pPr lvl="1"/>
            <a:r>
              <a:rPr lang="en-US" sz="2800" dirty="0"/>
              <a:t>Clouds running in multiple giant datacenters offering all types of computing</a:t>
            </a:r>
          </a:p>
          <a:p>
            <a:pPr lvl="1"/>
            <a:r>
              <a:rPr lang="en-US" sz="2800" dirty="0"/>
              <a:t>Distributed data sources associated with device and Fog processing resources</a:t>
            </a:r>
          </a:p>
          <a:p>
            <a:pPr lvl="1"/>
            <a:r>
              <a:rPr lang="en-US" sz="2800" dirty="0"/>
              <a:t>Server-hidden computing for user pleasure</a:t>
            </a:r>
          </a:p>
          <a:p>
            <a:pPr lvl="1"/>
            <a:r>
              <a:rPr lang="en-US" sz="2800" dirty="0"/>
              <a:t>Support a distributed event driven dataflow computing model covering batch and streaming data</a:t>
            </a:r>
          </a:p>
          <a:p>
            <a:pPr lvl="1"/>
            <a:r>
              <a:rPr lang="en-US" sz="2800" dirty="0"/>
              <a:t>Needing parallel and distributed (Grid) computing ideas</a:t>
            </a:r>
          </a:p>
          <a:p>
            <a:pPr lvl="1"/>
            <a:r>
              <a:rPr lang="en-US" sz="2800" dirty="0"/>
              <a:t>Span Pleasingly Parallel to Data management to Global Machine Learning</a:t>
            </a:r>
          </a:p>
          <a:p>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952232"/>
          </a:xfrm>
        </p:spPr>
        <p:txBody>
          <a:bodyPr/>
          <a:lstStyle/>
          <a:p>
            <a:pPr algn="ctr"/>
            <a:r>
              <a:rPr lang="en-US" b="1" dirty="0"/>
              <a:t>Predictions/Assumptions</a:t>
            </a:r>
          </a:p>
        </p:txBody>
      </p:sp>
      <p:sp>
        <p:nvSpPr>
          <p:cNvPr id="4" name="Slide Number Placeholder 3">
            <a:extLst>
              <a:ext uri="{FF2B5EF4-FFF2-40B4-BE49-F238E27FC236}">
                <a16:creationId xmlns:a16="http://schemas.microsoft.com/office/drawing/2014/main" id="{786550DA-A899-4D99-893D-22A67A36CF3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1"/>
            <a:ext cx="11983453" cy="979714"/>
          </a:xfrm>
        </p:spPr>
        <p:txBody>
          <a:bodyPr>
            <a:normAutofit/>
          </a:bodyPr>
          <a:lstStyle/>
          <a:p>
            <a:pPr algn="ctr"/>
            <a:r>
              <a:rPr lang="en-US" sz="4200" b="1" dirty="0"/>
              <a:t>Twister2: “Next Generation Grid - Edge – HPC Cloud”</a:t>
            </a:r>
          </a:p>
        </p:txBody>
      </p:sp>
      <p:sp>
        <p:nvSpPr>
          <p:cNvPr id="4" name="Content Placeholder 3"/>
          <p:cNvSpPr>
            <a:spLocks noGrp="1"/>
          </p:cNvSpPr>
          <p:nvPr>
            <p:ph idx="1"/>
          </p:nvPr>
        </p:nvSpPr>
        <p:spPr>
          <a:xfrm>
            <a:off x="0" y="895739"/>
            <a:ext cx="12087726" cy="5206481"/>
          </a:xfrm>
        </p:spPr>
        <p:txBody>
          <a:bodyPr>
            <a:normAutofit fontScale="92500" lnSpcReduction="10000"/>
          </a:bodyPr>
          <a:lstStyle/>
          <a:p>
            <a:r>
              <a:rPr lang="en-US" dirty="0"/>
              <a:t>Original 2010 Twister paper has 875 citations; it was a particular approach to </a:t>
            </a:r>
            <a:r>
              <a:rPr lang="en-US" dirty="0" err="1"/>
              <a:t>MapCollective</a:t>
            </a:r>
            <a:r>
              <a:rPr lang="en-US" dirty="0"/>
              <a:t> iterative processing for machine learning</a:t>
            </a:r>
          </a:p>
          <a:p>
            <a:r>
              <a:rPr lang="en-US" dirty="0"/>
              <a:t>Re-engineer current Apache Big Data and HPC software systems as a toolkit</a:t>
            </a:r>
          </a:p>
          <a:p>
            <a:r>
              <a:rPr lang="en-US" dirty="0"/>
              <a:t>Support a dataflow event-driven </a:t>
            </a:r>
            <a:r>
              <a:rPr lang="en-US" dirty="0" err="1"/>
              <a:t>FaaS</a:t>
            </a:r>
            <a:r>
              <a:rPr lang="en-US" dirty="0"/>
              <a:t> (microservice) framework running across application and geographic domains. </a:t>
            </a:r>
          </a:p>
          <a:p>
            <a:pPr lvl="1"/>
            <a:r>
              <a:rPr lang="en-US" dirty="0"/>
              <a:t>Support all types of Data analysis assuming global machine learning will increase in importance</a:t>
            </a:r>
          </a:p>
          <a:p>
            <a:r>
              <a:rPr lang="en-US" dirty="0"/>
              <a:t>Build on Cloud best practice but use HPC wherever possible to get high performance</a:t>
            </a:r>
          </a:p>
          <a:p>
            <a:r>
              <a:rPr lang="en-US" dirty="0"/>
              <a:t>Smoothly support current paradigms Hadoop, Spark, Flink, Heron, MPI, DARMA …</a:t>
            </a:r>
          </a:p>
          <a:p>
            <a:r>
              <a:rPr lang="en-US" dirty="0"/>
              <a:t>Use interoperable common abstractions but multiple polymorphic implementations.</a:t>
            </a:r>
          </a:p>
          <a:p>
            <a:pPr lvl="1"/>
            <a:r>
              <a:rPr lang="en-US" dirty="0"/>
              <a:t>i.e. do not require a single runtime</a:t>
            </a:r>
          </a:p>
          <a:p>
            <a:r>
              <a:rPr lang="en-US" dirty="0"/>
              <a:t>Focus on Runtime but this implicitly suggests programming and execution model</a:t>
            </a:r>
          </a:p>
          <a:p>
            <a:r>
              <a:rPr lang="en-US" dirty="0"/>
              <a:t>This is a next generation Grid based on data and edge devices – not computing as in old Grid</a:t>
            </a:r>
          </a:p>
          <a:p>
            <a:endParaRPr lang="en-US" dirty="0"/>
          </a:p>
          <a:p>
            <a:pPr lvl="1"/>
            <a:endParaRPr lang="en-US" sz="1600" dirty="0"/>
          </a:p>
        </p:txBody>
      </p:sp>
      <p:sp>
        <p:nvSpPr>
          <p:cNvPr id="3" name="Slide Number Placeholder 2">
            <a:extLst>
              <a:ext uri="{FF2B5EF4-FFF2-40B4-BE49-F238E27FC236}">
                <a16:creationId xmlns:a16="http://schemas.microsoft.com/office/drawing/2014/main" id="{B13BF3D6-61CB-42BF-998F-84E8609A54B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21516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0695"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0"/>
            <a:ext cx="3030695" cy="5687711"/>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endParaRPr lang="en-US" sz="2400" dirty="0">
              <a:latin typeface="Times New Roman" panose="02020603050405020304" pitchFamily="18" charset="0"/>
            </a:endParaRPr>
          </a:p>
          <a:p>
            <a:pPr>
              <a:lnSpc>
                <a:spcPct val="115000"/>
              </a:lnSpc>
              <a:spcBef>
                <a:spcPts val="1800"/>
              </a:spcBef>
              <a:spcAft>
                <a:spcPts val="600"/>
              </a:spcAft>
            </a:pPr>
            <a:r>
              <a:rPr lang="en-US" sz="2400" dirty="0">
                <a:latin typeface="Times New Roman" panose="02020603050405020304" pitchFamily="18" charset="0"/>
              </a:rPr>
              <a:t>HPC-ABDS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15329690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7227</TotalTime>
  <Words>2808</Words>
  <Application>Microsoft Office PowerPoint</Application>
  <PresentationFormat>Widescreen</PresentationFormat>
  <Paragraphs>360</Paragraphs>
  <Slides>45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Arial Black</vt:lpstr>
      <vt:lpstr>Calibri</vt:lpstr>
      <vt:lpstr>Calibri Light</vt:lpstr>
      <vt:lpstr>Century Gothic</vt:lpstr>
      <vt:lpstr>Symbol</vt:lpstr>
      <vt:lpstr>Times New Roman</vt:lpstr>
      <vt:lpstr>Wingdings</vt:lpstr>
      <vt:lpstr>1_Office Theme</vt:lpstr>
      <vt:lpstr>Big Data and High-Performance Technologies for Natural Computation</vt:lpstr>
      <vt:lpstr>Intelligent Systems Engineering at Indiana University</vt:lpstr>
      <vt:lpstr>Important Trends I</vt:lpstr>
      <vt:lpstr>Important Trends II</vt:lpstr>
      <vt:lpstr>Important Trends III</vt:lpstr>
      <vt:lpstr>PowerPoint Presentation</vt:lpstr>
      <vt:lpstr>Predictions/Assumptions</vt:lpstr>
      <vt:lpstr>Twister2: “Next Generation Grid - Edge – HPC Cloud”</vt:lpstr>
      <vt:lpstr>PowerPoint Presentation</vt:lpstr>
      <vt:lpstr>Implementing these ideas  at a high level</vt:lpstr>
      <vt:lpstr>What is the challenge?</vt:lpstr>
      <vt:lpstr>Proposed Approach I</vt:lpstr>
      <vt:lpstr>Proposed Approach II</vt:lpstr>
      <vt:lpstr>Physical Computation and Physical Optimization</vt:lpstr>
      <vt:lpstr>Motivation of Deterministic Annealing</vt:lpstr>
      <vt:lpstr>(Deterministic) Annealing follows Nature (Physics)</vt:lpstr>
      <vt:lpstr>General Features of Deterministic Annealing DA</vt:lpstr>
      <vt:lpstr>Some Uses of Deterministic Annealing DA</vt:lpstr>
      <vt:lpstr>Metagenomics  -- Sequence clustering</vt:lpstr>
      <vt:lpstr>PowerPoint Presentation</vt:lpstr>
      <vt:lpstr>PowerPoint Presentation</vt:lpstr>
      <vt:lpstr>PowerPoint Presentation</vt:lpstr>
      <vt:lpstr>PowerPoint Presentation</vt:lpstr>
      <vt:lpstr>Heatmap of biology distance (Needleman-Wunsch)  vs 3D Euclidean Distances</vt:lpstr>
      <vt:lpstr>2D Vector Clustering with cutoff at 3 σ</vt:lpstr>
      <vt:lpstr>PowerPoint Presentation</vt:lpstr>
      <vt:lpstr>Mahout and SPIDAL</vt:lpstr>
      <vt:lpstr>Implementing these ideas in detail</vt:lpstr>
      <vt:lpstr>HPC-ABDS  Integrated wide range of HPC and Big Data technologies. I gave up updating!</vt:lpstr>
      <vt:lpstr>Why use Spark Hadoop Flink rather than HPC?</vt:lpstr>
      <vt:lpstr>Machine Learning with MPI, Spark and Flink</vt:lpstr>
      <vt:lpstr>HPC Runtime versus ABDS distributed Computing Model on Data Analytics</vt:lpstr>
      <vt:lpstr>Multidimensional Scaling</vt:lpstr>
      <vt:lpstr>Terasort</vt:lpstr>
      <vt:lpstr>K-Means Clustering in Spark, Flink, MPI</vt:lpstr>
      <vt:lpstr>Why use HPC and not Spark, Flink, Hadoop?</vt:lpstr>
      <vt:lpstr>Communication Support</vt:lpstr>
      <vt:lpstr>Communication Primitives</vt:lpstr>
      <vt:lpstr>PowerPoint Presentation</vt:lpstr>
      <vt:lpstr>Dataflow for a linear algebra kernel</vt:lpstr>
      <vt:lpstr>Dataflow Graph State and Scheduling</vt:lpstr>
      <vt:lpstr>Fault Tolerance  </vt:lpstr>
      <vt:lpstr>Spark Kmeans                Flink Streaming Dataflow</vt:lpstr>
      <vt:lpstr>What do we need in runtime for distributed HPC FaaS</vt:lpstr>
      <vt:lpstr>Summary of Twister2:  Next Generation HPC Cloud + Edge + Grid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167</cp:revision>
  <dcterms:created xsi:type="dcterms:W3CDTF">2017-06-12T19:54:34Z</dcterms:created>
  <dcterms:modified xsi:type="dcterms:W3CDTF">2017-07-29T03:34:37Z</dcterms:modified>
</cp:coreProperties>
</file>