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338" r:id="rId2"/>
    <p:sldId id="339" r:id="rId3"/>
    <p:sldId id="309" r:id="rId4"/>
    <p:sldId id="310" r:id="rId5"/>
    <p:sldId id="311" r:id="rId6"/>
    <p:sldId id="321" r:id="rId7"/>
    <p:sldId id="306" r:id="rId8"/>
    <p:sldId id="313" r:id="rId9"/>
    <p:sldId id="312" r:id="rId10"/>
    <p:sldId id="315" r:id="rId11"/>
    <p:sldId id="316" r:id="rId12"/>
    <p:sldId id="317" r:id="rId13"/>
    <p:sldId id="343" r:id="rId14"/>
    <p:sldId id="314" r:id="rId15"/>
    <p:sldId id="318" r:id="rId16"/>
    <p:sldId id="319" r:id="rId17"/>
    <p:sldId id="322" r:id="rId18"/>
    <p:sldId id="323" r:id="rId19"/>
    <p:sldId id="267" r:id="rId20"/>
    <p:sldId id="290" r:id="rId21"/>
    <p:sldId id="337" r:id="rId22"/>
    <p:sldId id="291" r:id="rId23"/>
    <p:sldId id="261" r:id="rId24"/>
    <p:sldId id="268" r:id="rId25"/>
    <p:sldId id="297" r:id="rId26"/>
    <p:sldId id="340" r:id="rId27"/>
    <p:sldId id="298" r:id="rId28"/>
    <p:sldId id="299" r:id="rId29"/>
    <p:sldId id="283" r:id="rId30"/>
    <p:sldId id="307" r:id="rId31"/>
    <p:sldId id="292" r:id="rId32"/>
    <p:sldId id="301" r:id="rId33"/>
    <p:sldId id="336" r:id="rId34"/>
    <p:sldId id="341" r:id="rId35"/>
    <p:sldId id="294" r:id="rId36"/>
    <p:sldId id="303" r:id="rId37"/>
    <p:sldId id="302" r:id="rId38"/>
    <p:sldId id="279" r:id="rId39"/>
    <p:sldId id="262" r:id="rId40"/>
    <p:sldId id="324" r:id="rId41"/>
    <p:sldId id="325" r:id="rId42"/>
    <p:sldId id="331" r:id="rId43"/>
    <p:sldId id="335" r:id="rId44"/>
    <p:sldId id="329" r:id="rId45"/>
    <p:sldId id="330" r:id="rId46"/>
    <p:sldId id="328" r:id="rId47"/>
    <p:sldId id="295" r:id="rId48"/>
    <p:sldId id="300" r:id="rId49"/>
    <p:sldId id="304" r:id="rId50"/>
    <p:sldId id="320" r:id="rId51"/>
    <p:sldId id="334" r:id="rId52"/>
    <p:sldId id="263" r:id="rId53"/>
    <p:sldId id="285" r:id="rId54"/>
    <p:sldId id="264" r:id="rId55"/>
    <p:sldId id="286" r:id="rId56"/>
    <p:sldId id="287" r:id="rId57"/>
    <p:sldId id="288" r:id="rId58"/>
    <p:sldId id="327" r:id="rId59"/>
    <p:sldId id="269" r:id="rId60"/>
    <p:sldId id="280" r:id="rId61"/>
    <p:sldId id="281" r:id="rId62"/>
    <p:sldId id="305" r:id="rId63"/>
    <p:sldId id="34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8" autoAdjust="0"/>
    <p:restoredTop sz="94586" autoAdjust="0"/>
  </p:normalViewPr>
  <p:slideViewPr>
    <p:cSldViewPr snapToGrid="0">
      <p:cViewPr varScale="1">
        <p:scale>
          <a:sx n="80" d="100"/>
          <a:sy n="80" d="100"/>
        </p:scale>
        <p:origin x="9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7/5/2017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50</a:t>
            </a:fld>
            <a:endParaRPr lang="en-US" altLang="en-US"/>
          </a:p>
        </p:txBody>
      </p:sp>
    </p:spTree>
    <p:extLst>
      <p:ext uri="{BB962C8B-B14F-4D97-AF65-F5344CB8AC3E}">
        <p14:creationId xmlns:p14="http://schemas.microsoft.com/office/powerpoint/2010/main" val="290610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56</a:t>
            </a:fld>
            <a:endParaRPr lang="en-US"/>
          </a:p>
        </p:txBody>
      </p:sp>
    </p:spTree>
    <p:extLst>
      <p:ext uri="{BB962C8B-B14F-4D97-AF65-F5344CB8AC3E}">
        <p14:creationId xmlns:p14="http://schemas.microsoft.com/office/powerpoint/2010/main" val="31975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57</a:t>
            </a:fld>
            <a:endParaRPr lang="en-US"/>
          </a:p>
        </p:txBody>
      </p:sp>
    </p:spTree>
    <p:extLst>
      <p:ext uri="{BB962C8B-B14F-4D97-AF65-F5344CB8AC3E}">
        <p14:creationId xmlns:p14="http://schemas.microsoft.com/office/powerpoint/2010/main" val="628398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976B59-ACCC-4766-A436-8F527E1498DA}" type="datetime1">
              <a:rPr lang="en-US" smtClean="0">
                <a:solidFill>
                  <a:prstClr val="black">
                    <a:tint val="75000"/>
                  </a:prstClr>
                </a:solidFill>
              </a:rPr>
              <a:t>7/5/2017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82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B722C6-C674-4CD1-A280-A3774D7DEF5D}" type="datetime1">
              <a:rPr lang="en-US" smtClean="0">
                <a:solidFill>
                  <a:prstClr val="black">
                    <a:tint val="75000"/>
                  </a:prstClr>
                </a:solidFill>
              </a:rPr>
              <a:t>7/5/2017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98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841C9A-D58D-42B8-84AF-9BE9309B6CBE}" type="datetime1">
              <a:rPr lang="en-US" smtClean="0">
                <a:solidFill>
                  <a:prstClr val="black">
                    <a:tint val="75000"/>
                  </a:prstClr>
                </a:solidFill>
              </a:rPr>
              <a:t>7/5/2017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649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11098590" y="6291944"/>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7620000" y="62463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11654-9F38-4CF0-A892-7278446FA21D}" type="datetime1">
              <a:rPr lang="en-US" smtClean="0">
                <a:solidFill>
                  <a:srgbClr val="000000">
                    <a:tint val="75000"/>
                  </a:srgbClr>
                </a:solidFill>
              </a:rPr>
              <a:t>7/5/2017</a:t>
            </a:fld>
            <a:endParaRPr lang="en-US">
              <a:solidFill>
                <a:srgbClr val="000000">
                  <a:tint val="75000"/>
                </a:srgbClr>
              </a:solidFill>
            </a:endParaRPr>
          </a:p>
        </p:txBody>
      </p:sp>
    </p:spTree>
    <p:extLst>
      <p:ext uri="{BB962C8B-B14F-4D97-AF65-F5344CB8AC3E}">
        <p14:creationId xmlns:p14="http://schemas.microsoft.com/office/powerpoint/2010/main" val="870527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31282"/>
            <a:ext cx="12168221" cy="717082"/>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012357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F3085A3-C1D9-48F8-95AD-F1BFDFC26EC5}" type="datetime1">
              <a:rPr lang="en-US" smtClean="0">
                <a:solidFill>
                  <a:prstClr val="black">
                    <a:tint val="75000"/>
                  </a:prstClr>
                </a:solidFill>
              </a:rPr>
              <a:t>7/5/2017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99163"/>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86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0" y="6116638"/>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3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24B6B9-3823-40E6-AAD9-FAF80F925D83}" type="datetime1">
              <a:rPr lang="en-US" smtClean="0">
                <a:solidFill>
                  <a:prstClr val="black">
                    <a:tint val="75000"/>
                  </a:prstClr>
                </a:solidFill>
              </a:rPr>
              <a:t>7/5/2017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8"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70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3F3373-9EBD-4E28-BC43-B9CEC5179AF0}" type="datetime1">
              <a:rPr lang="en-US" smtClean="0">
                <a:solidFill>
                  <a:prstClr val="black">
                    <a:tint val="75000"/>
                  </a:prstClr>
                </a:solidFill>
              </a:rPr>
              <a:t>7/5/2017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10"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35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D22832-80E7-4E23-9DF9-58C956F4D88E}" type="datetime1">
              <a:rPr lang="en-US" smtClean="0">
                <a:solidFill>
                  <a:prstClr val="black">
                    <a:tint val="75000"/>
                  </a:prstClr>
                </a:solidFill>
              </a:rPr>
              <a:t>7/5/2017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6"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9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2D037-DFF3-4F1F-968D-F339D519F354}" type="datetime1">
              <a:rPr lang="en-US" smtClean="0">
                <a:solidFill>
                  <a:prstClr val="black">
                    <a:tint val="75000"/>
                  </a:prstClr>
                </a:solidFill>
              </a:rPr>
              <a:t>7/5/2017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5"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3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87D69D-041C-4AF4-9ACE-8432B8735B76}" type="datetime1">
              <a:rPr lang="en-US" smtClean="0">
                <a:solidFill>
                  <a:prstClr val="black">
                    <a:tint val="75000"/>
                  </a:prstClr>
                </a:solidFill>
              </a:rPr>
              <a:t>7/5/2017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08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633589-675D-4741-91DB-7D6672F155CB}" type="datetime1">
              <a:rPr lang="en-US" smtClean="0">
                <a:solidFill>
                  <a:prstClr val="black">
                    <a:tint val="75000"/>
                  </a:prstClr>
                </a:solidFill>
              </a:rPr>
              <a:t>7/5/2017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89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B5105-4CC6-4F23-9A62-0711E03370BF}" type="datetime1">
              <a:rPr lang="en-US" smtClean="0">
                <a:solidFill>
                  <a:prstClr val="black">
                    <a:tint val="75000"/>
                  </a:prstClr>
                </a:solidFill>
              </a:rPr>
              <a:t>7/5/2017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9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sc.soic.indiana.edu/" TargetMode="External"/><Relationship Id="rId2" Type="http://schemas.openxmlformats.org/officeDocument/2006/relationships/hyperlink" Target="mailto:gcf@indiana.edu" TargetMode="External"/><Relationship Id="rId1" Type="http://schemas.openxmlformats.org/officeDocument/2006/relationships/slideLayout" Target="../slideLayouts/slideLayout1.xml"/><Relationship Id="rId4" Type="http://schemas.openxmlformats.org/officeDocument/2006/relationships/hyperlink" Target="http://spida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49.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101" y="537334"/>
            <a:ext cx="11430000" cy="1554772"/>
          </a:xfrm>
        </p:spPr>
        <p:txBody>
          <a:bodyPr>
            <a:noAutofit/>
          </a:bodyPr>
          <a:lstStyle/>
          <a:p>
            <a:r>
              <a:rPr lang="en-US" sz="3200" b="1" dirty="0">
                <a:latin typeface="Arial Black" panose="020B0A04020102020204" pitchFamily="34" charset="0"/>
              </a:rPr>
              <a:t>Next Generation Grid: Integrating Parallel and Distributed Computing Runtimes for an HPC Enhanced Cloud and Fog Spanning IoT Big Data and Big Simulations</a:t>
            </a:r>
          </a:p>
        </p:txBody>
      </p:sp>
      <p:sp>
        <p:nvSpPr>
          <p:cNvPr id="3" name="Subtitle 2"/>
          <p:cNvSpPr>
            <a:spLocks noGrp="1"/>
          </p:cNvSpPr>
          <p:nvPr>
            <p:ph type="subTitle" idx="1"/>
          </p:nvPr>
        </p:nvSpPr>
        <p:spPr/>
        <p:txBody>
          <a:bodyPr>
            <a:normAutofit/>
          </a:bodyPr>
          <a:lstStyle/>
          <a:p>
            <a:r>
              <a:rPr lang="en-US" sz="2000" dirty="0"/>
              <a:t>`</a:t>
            </a:r>
          </a:p>
        </p:txBody>
      </p:sp>
      <p:sp>
        <p:nvSpPr>
          <p:cNvPr id="4" name="Rectangle 3">
            <a:extLst>
              <a:ext uri="{FF2B5EF4-FFF2-40B4-BE49-F238E27FC236}">
                <a16:creationId xmlns:a16="http://schemas.microsoft.com/office/drawing/2014/main" id="{6ED00E1E-723F-4497-B46A-9D6B4B743B2E}"/>
              </a:ext>
            </a:extLst>
          </p:cNvPr>
          <p:cNvSpPr/>
          <p:nvPr/>
        </p:nvSpPr>
        <p:spPr>
          <a:xfrm>
            <a:off x="0" y="2136946"/>
            <a:ext cx="11856202" cy="3564053"/>
          </a:xfrm>
          <a:prstGeom prst="rect">
            <a:avLst/>
          </a:prstGeom>
        </p:spPr>
        <p:txBody>
          <a:bodyPr wrap="square">
            <a:spAutoFit/>
          </a:bodyPr>
          <a:lstStyle/>
          <a:p>
            <a:pPr lvl="0" algn="ctr" defTabSz="457200">
              <a:spcBef>
                <a:spcPct val="20000"/>
              </a:spcBef>
              <a:defRPr/>
            </a:pPr>
            <a:r>
              <a:rPr lang="en-US" sz="2400" b="1" dirty="0">
                <a:solidFill>
                  <a:prstClr val="black"/>
                </a:solidFill>
                <a:cs typeface="Times New Roman" pitchFamily="18" charset="0"/>
              </a:rPr>
              <a:t>Geoffrey Fox, </a:t>
            </a:r>
            <a:r>
              <a:rPr lang="en-US" sz="2400" b="1" dirty="0" err="1">
                <a:solidFill>
                  <a:prstClr val="black"/>
                </a:solidFill>
                <a:cs typeface="Times New Roman" pitchFamily="18" charset="0"/>
              </a:rPr>
              <a:t>Supun</a:t>
            </a:r>
            <a:r>
              <a:rPr lang="en-US" sz="2400" b="1" dirty="0">
                <a:solidFill>
                  <a:prstClr val="black"/>
                </a:solidFill>
                <a:cs typeface="Times New Roman" pitchFamily="18" charset="0"/>
              </a:rPr>
              <a:t> </a:t>
            </a:r>
            <a:r>
              <a:rPr lang="en-US" sz="2400" b="1" dirty="0" err="1">
                <a:solidFill>
                  <a:prstClr val="black"/>
                </a:solidFill>
                <a:cs typeface="Times New Roman" pitchFamily="18" charset="0"/>
              </a:rPr>
              <a:t>Kamburugamuve</a:t>
            </a:r>
            <a:r>
              <a:rPr lang="en-US" sz="2400" b="1" dirty="0">
                <a:solidFill>
                  <a:prstClr val="black"/>
                </a:solidFill>
                <a:cs typeface="Times New Roman" pitchFamily="18" charset="0"/>
              </a:rPr>
              <a:t>, Judy </a:t>
            </a:r>
            <a:r>
              <a:rPr lang="en-US" sz="2400" b="1" dirty="0" err="1">
                <a:solidFill>
                  <a:prstClr val="black"/>
                </a:solidFill>
                <a:cs typeface="Times New Roman" pitchFamily="18" charset="0"/>
              </a:rPr>
              <a:t>Qiu</a:t>
            </a:r>
            <a:r>
              <a:rPr lang="en-US" sz="2400" b="1" dirty="0">
                <a:solidFill>
                  <a:prstClr val="black"/>
                </a:solidFill>
                <a:cs typeface="Times New Roman" pitchFamily="18" charset="0"/>
              </a:rPr>
              <a:t>, Shantenu Jha</a:t>
            </a:r>
          </a:p>
          <a:p>
            <a:pPr lvl="0" algn="ctr" defTabSz="457200">
              <a:spcBef>
                <a:spcPct val="20000"/>
              </a:spcBef>
              <a:defRPr/>
            </a:pPr>
            <a:r>
              <a:rPr lang="en-US" sz="2400" b="1" dirty="0">
                <a:solidFill>
                  <a:prstClr val="black"/>
                </a:solidFill>
                <a:cs typeface="Times New Roman" pitchFamily="18" charset="0"/>
              </a:rPr>
              <a:t>June 28, 2017 </a:t>
            </a:r>
          </a:p>
          <a:p>
            <a:pPr lvl="0" algn="ctr" defTabSz="457200">
              <a:spcBef>
                <a:spcPct val="20000"/>
              </a:spcBef>
              <a:defRPr/>
            </a:pPr>
            <a:r>
              <a:rPr lang="en-US" sz="2400" b="1" dirty="0">
                <a:solidFill>
                  <a:prstClr val="black"/>
                </a:solidFill>
                <a:cs typeface="Times New Roman" pitchFamily="18" charset="0"/>
              </a:rPr>
              <a:t>IEEE Cloud 2017 Honolulu Hawaii</a:t>
            </a:r>
          </a:p>
          <a:p>
            <a:pPr lvl="0" algn="ctr" defTabSz="457200">
              <a:spcBef>
                <a:spcPct val="20000"/>
              </a:spcBef>
              <a:defRPr/>
            </a:pPr>
            <a:r>
              <a:rPr lang="en-US" sz="2400" dirty="0">
                <a:solidFill>
                  <a:prstClr val="black"/>
                </a:solidFill>
                <a:latin typeface="Arial"/>
                <a:hlinkClick r:id="rId2"/>
              </a:rPr>
              <a:t>gcf@indiana.edu</a:t>
            </a:r>
            <a:r>
              <a:rPr lang="en-US" sz="2400" dirty="0">
                <a:solidFill>
                  <a:prstClr val="black"/>
                </a:solidFill>
                <a:latin typeface="Arial"/>
              </a:rPr>
              <a:t>            </a:t>
            </a:r>
          </a:p>
          <a:p>
            <a:pPr lvl="0" algn="ctr" defTabSz="457200">
              <a:spcBef>
                <a:spcPct val="20000"/>
              </a:spcBef>
              <a:defRPr/>
            </a:pPr>
            <a:r>
              <a:rPr lang="en-US" sz="2400" dirty="0">
                <a:solidFill>
                  <a:prstClr val="black"/>
                </a:solidFill>
                <a:latin typeface="Arial"/>
              </a:rPr>
              <a:t> </a:t>
            </a:r>
            <a:r>
              <a:rPr lang="en-US" sz="2400" dirty="0">
                <a:solidFill>
                  <a:prstClr val="black"/>
                </a:solidFill>
                <a:latin typeface="Arial"/>
                <a:hlinkClick r:id="rId3"/>
              </a:rPr>
              <a:t>http://www.dsc.soic.indiana.edu/</a:t>
            </a:r>
            <a:r>
              <a:rPr lang="en-US" sz="2400" dirty="0">
                <a:solidFill>
                  <a:prstClr val="black"/>
                </a:solidFill>
                <a:latin typeface="Arial"/>
              </a:rPr>
              <a:t>,    </a:t>
            </a:r>
            <a:r>
              <a:rPr lang="en-US" sz="2400" dirty="0">
                <a:solidFill>
                  <a:prstClr val="black"/>
                </a:solidFill>
                <a:latin typeface="Arial"/>
                <a:hlinkClick r:id="rId4"/>
              </a:rPr>
              <a:t>http://spidal.org</a:t>
            </a:r>
            <a:r>
              <a:rPr lang="en-US" sz="2400" dirty="0">
                <a:solidFill>
                  <a:prstClr val="black"/>
                </a:solidFill>
                <a:latin typeface="Arial"/>
              </a:rPr>
              <a:t>/</a:t>
            </a:r>
          </a:p>
          <a:p>
            <a:pPr lvl="0" algn="ctr" defTabSz="457200">
              <a:spcBef>
                <a:spcPct val="20000"/>
              </a:spcBef>
              <a:defRPr/>
            </a:pPr>
            <a:r>
              <a:rPr lang="en-US" sz="2400" b="1" dirty="0">
                <a:solidFill>
                  <a:prstClr val="black"/>
                </a:solidFill>
                <a:latin typeface="Arial"/>
                <a:cs typeface="Times New Roman" pitchFamily="18" charset="0"/>
              </a:rPr>
              <a:t>Department of Intelligent Systems Engineering</a:t>
            </a:r>
          </a:p>
          <a:p>
            <a:pPr lvl="0" algn="ctr" defTabSz="457200">
              <a:spcBef>
                <a:spcPct val="20000"/>
              </a:spcBef>
              <a:defRPr/>
            </a:pPr>
            <a:r>
              <a:rPr lang="en-US" sz="2400" dirty="0">
                <a:solidFill>
                  <a:prstClr val="black"/>
                </a:solidFill>
                <a:latin typeface="Arial"/>
                <a:cs typeface="Times New Roman" pitchFamily="18" charset="0"/>
              </a:rPr>
              <a:t>School of Informatics and Computing, Digital Science Center</a:t>
            </a:r>
          </a:p>
          <a:p>
            <a:pPr lvl="0" algn="ctr" defTabSz="457200">
              <a:spcBef>
                <a:spcPct val="20000"/>
              </a:spcBef>
              <a:defRPr/>
            </a:pPr>
            <a:r>
              <a:rPr lang="en-US" sz="2400" dirty="0">
                <a:solidFill>
                  <a:prstClr val="black"/>
                </a:solidFill>
                <a:latin typeface="Arial"/>
                <a:cs typeface="Times New Roman" pitchFamily="18" charset="0"/>
              </a:rPr>
              <a:t>Indiana University Bloomington</a:t>
            </a:r>
            <a:endParaRPr lang="en-US" sz="2400" dirty="0">
              <a:solidFill>
                <a:prstClr val="black"/>
              </a:solidFill>
              <a:latin typeface="Arial"/>
            </a:endParaRPr>
          </a:p>
        </p:txBody>
      </p:sp>
      <p:sp>
        <p:nvSpPr>
          <p:cNvPr id="5" name="Slide Number Placeholder 4">
            <a:extLst>
              <a:ext uri="{FF2B5EF4-FFF2-40B4-BE49-F238E27FC236}">
                <a16:creationId xmlns:a16="http://schemas.microsoft.com/office/drawing/2014/main" id="{119B10C2-6B84-4C33-92C0-4C65925F7CA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467" y="712922"/>
            <a:ext cx="11546238" cy="5532895"/>
          </a:xfrm>
        </p:spPr>
        <p:txBody>
          <a:bodyPr>
            <a:normAutofit lnSpcReduction="10000"/>
          </a:bodyPr>
          <a:lstStyle/>
          <a:p>
            <a:r>
              <a:rPr lang="en-US" b="1" dirty="0"/>
              <a:t>Integrate systems </a:t>
            </a:r>
            <a:r>
              <a:rPr lang="en-US" dirty="0"/>
              <a:t>that offer full capabilities</a:t>
            </a:r>
          </a:p>
          <a:p>
            <a:pPr lvl="1"/>
            <a:r>
              <a:rPr lang="en-US" dirty="0"/>
              <a:t>Scheduling</a:t>
            </a:r>
          </a:p>
          <a:p>
            <a:pPr lvl="1"/>
            <a:r>
              <a:rPr lang="en-US" dirty="0"/>
              <a:t>Storage</a:t>
            </a:r>
          </a:p>
          <a:p>
            <a:pPr lvl="1"/>
            <a:r>
              <a:rPr lang="en-US" dirty="0"/>
              <a:t>“Database”</a:t>
            </a:r>
          </a:p>
          <a:p>
            <a:pPr lvl="1"/>
            <a:r>
              <a:rPr lang="en-US" dirty="0"/>
              <a:t>Programming Model (dataflow and/or “in-place” control-flow) and corresponding runtime</a:t>
            </a:r>
          </a:p>
          <a:p>
            <a:pPr lvl="1"/>
            <a:r>
              <a:rPr lang="en-US" dirty="0"/>
              <a:t>Analytics</a:t>
            </a:r>
          </a:p>
          <a:p>
            <a:pPr lvl="1"/>
            <a:r>
              <a:rPr lang="en-US" dirty="0"/>
              <a:t>Workflow</a:t>
            </a:r>
          </a:p>
          <a:p>
            <a:pPr lvl="1"/>
            <a:r>
              <a:rPr lang="en-US" dirty="0"/>
              <a:t>Function as a Service and Event-based Programming</a:t>
            </a:r>
          </a:p>
          <a:p>
            <a:r>
              <a:rPr lang="en-US" b="1" dirty="0"/>
              <a:t>With a broad scope</a:t>
            </a:r>
          </a:p>
          <a:p>
            <a:pPr lvl="1"/>
            <a:r>
              <a:rPr lang="en-US" dirty="0"/>
              <a:t>For both </a:t>
            </a:r>
            <a:r>
              <a:rPr lang="en-US" b="1" dirty="0"/>
              <a:t>Batch</a:t>
            </a:r>
            <a:r>
              <a:rPr lang="en-US" dirty="0"/>
              <a:t> and </a:t>
            </a:r>
            <a:r>
              <a:rPr lang="en-US" b="1" dirty="0"/>
              <a:t>Streaming</a:t>
            </a:r>
          </a:p>
          <a:p>
            <a:pPr lvl="1"/>
            <a:r>
              <a:rPr lang="en-US" b="1" dirty="0"/>
              <a:t>Distributed</a:t>
            </a:r>
            <a:r>
              <a:rPr lang="en-US" dirty="0"/>
              <a:t> and </a:t>
            </a:r>
            <a:r>
              <a:rPr lang="en-US" b="1" dirty="0"/>
              <a:t>Centralized</a:t>
            </a:r>
            <a:r>
              <a:rPr lang="en-US" dirty="0"/>
              <a:t> (</a:t>
            </a:r>
            <a:r>
              <a:rPr lang="en-US" b="1" dirty="0"/>
              <a:t>Grid</a:t>
            </a:r>
            <a:r>
              <a:rPr lang="en-US" dirty="0"/>
              <a:t> versus </a:t>
            </a:r>
            <a:r>
              <a:rPr lang="en-US" b="1" dirty="0"/>
              <a:t>Cluster</a:t>
            </a:r>
            <a:r>
              <a:rPr lang="en-US" dirty="0"/>
              <a:t>)</a:t>
            </a:r>
          </a:p>
          <a:p>
            <a:pPr lvl="1"/>
            <a:r>
              <a:rPr lang="en-US" dirty="0"/>
              <a:t>Pleasingly parallel (</a:t>
            </a:r>
            <a:r>
              <a:rPr lang="en-US" b="1" dirty="0"/>
              <a:t>Local machine learning</a:t>
            </a:r>
            <a:r>
              <a:rPr lang="en-US" dirty="0"/>
              <a:t>) and </a:t>
            </a:r>
            <a:r>
              <a:rPr lang="en-US" b="1" dirty="0"/>
              <a:t>Global machine learning </a:t>
            </a:r>
            <a:r>
              <a:rPr lang="en-US" dirty="0"/>
              <a:t>(large scale parallel codes)</a:t>
            </a:r>
          </a:p>
          <a:p>
            <a:pPr algn="ctr"/>
            <a:r>
              <a:rPr lang="en-US" b="1" dirty="0">
                <a:solidFill>
                  <a:srgbClr val="FF0000"/>
                </a:solidFill>
              </a:rPr>
              <a:t>How do we do this?</a:t>
            </a:r>
          </a:p>
        </p:txBody>
      </p:sp>
      <p:sp>
        <p:nvSpPr>
          <p:cNvPr id="3" name="Title 2"/>
          <p:cNvSpPr>
            <a:spLocks noGrp="1"/>
          </p:cNvSpPr>
          <p:nvPr>
            <p:ph type="title"/>
          </p:nvPr>
        </p:nvSpPr>
        <p:spPr>
          <a:xfrm>
            <a:off x="3583982" y="1"/>
            <a:ext cx="4967207" cy="914400"/>
          </a:xfrm>
        </p:spPr>
        <p:txBody>
          <a:bodyPr/>
          <a:lstStyle/>
          <a:p>
            <a:r>
              <a:rPr lang="en-US" sz="3600" b="1" dirty="0"/>
              <a:t>What is the challenge?</a:t>
            </a:r>
            <a:endParaRPr lang="en-US" b="1" dirty="0"/>
          </a:p>
        </p:txBody>
      </p:sp>
      <p:sp>
        <p:nvSpPr>
          <p:cNvPr id="4" name="Slide Number Placeholder 3">
            <a:extLst>
              <a:ext uri="{FF2B5EF4-FFF2-40B4-BE49-F238E27FC236}">
                <a16:creationId xmlns:a16="http://schemas.microsoft.com/office/drawing/2014/main" id="{6108C1B1-929E-4F47-84A0-3EB5F27B092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6432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16FB8-592C-4E5E-9050-B60982ABB591}"/>
              </a:ext>
            </a:extLst>
          </p:cNvPr>
          <p:cNvSpPr>
            <a:spLocks noGrp="1"/>
          </p:cNvSpPr>
          <p:nvPr>
            <p:ph idx="1"/>
          </p:nvPr>
        </p:nvSpPr>
        <p:spPr>
          <a:xfrm>
            <a:off x="0" y="792656"/>
            <a:ext cx="12011186" cy="5391575"/>
          </a:xfrm>
        </p:spPr>
        <p:txBody>
          <a:bodyPr>
            <a:normAutofit fontScale="92500" lnSpcReduction="10000"/>
          </a:bodyPr>
          <a:lstStyle/>
          <a:p>
            <a:r>
              <a:rPr lang="en-US" dirty="0"/>
              <a:t>Unit of Processing is an Event driven Function (a service)</a:t>
            </a:r>
          </a:p>
          <a:p>
            <a:pPr lvl="1"/>
            <a:r>
              <a:rPr lang="en-US" sz="2800" dirty="0"/>
              <a:t>Can have state that may need to be preserved in place (Iterative MapReduce)</a:t>
            </a:r>
          </a:p>
          <a:p>
            <a:pPr lvl="1"/>
            <a:r>
              <a:rPr lang="en-US" sz="2800" dirty="0"/>
              <a:t>Can be hierarchical as in invoking a parallel job</a:t>
            </a:r>
          </a:p>
          <a:p>
            <a:pPr lvl="1"/>
            <a:r>
              <a:rPr lang="en-US" sz="2800" dirty="0"/>
              <a:t>Functions can be single or 1 of 100,000 maps in large parallel code</a:t>
            </a:r>
          </a:p>
          <a:p>
            <a:r>
              <a:rPr lang="en-US" dirty="0"/>
              <a:t>Processing units run in clouds, fogs or devices but these all have similar architecture</a:t>
            </a:r>
          </a:p>
          <a:p>
            <a:pPr lvl="1"/>
            <a:r>
              <a:rPr lang="en-US" sz="2800" dirty="0"/>
              <a:t>Fog (e.g. car) looks like a cloud to a device (radar sensor) while public cloud looks like a cloud to the fog (car)</a:t>
            </a:r>
          </a:p>
          <a:p>
            <a:r>
              <a:rPr lang="en-US" dirty="0"/>
              <a:t>Use polymorphic runtime that uses different implementations depending on environment e.g. on fault-tolerance – latency (performance) tradeoffs</a:t>
            </a:r>
          </a:p>
          <a:p>
            <a:r>
              <a:rPr lang="en-US" dirty="0"/>
              <a:t>Data locality (minimize explicit dataflow) properly supported as in HPF alignment commands (specify which data and computing needs to be kept together)</a:t>
            </a:r>
          </a:p>
          <a:p>
            <a:r>
              <a:rPr lang="en-US" dirty="0"/>
              <a:t>Support the federation of the heterogeneous (in function – not just interface that characterized old Grid) resources that form the new Grid</a:t>
            </a:r>
          </a:p>
          <a:p>
            <a:pPr lvl="1"/>
            <a:endParaRPr lang="en-US" sz="2800" dirty="0"/>
          </a:p>
        </p:txBody>
      </p:sp>
      <p:sp>
        <p:nvSpPr>
          <p:cNvPr id="3" name="Title 2">
            <a:extLst>
              <a:ext uri="{FF2B5EF4-FFF2-40B4-BE49-F238E27FC236}">
                <a16:creationId xmlns:a16="http://schemas.microsoft.com/office/drawing/2014/main" id="{9B919EF5-2DE8-4875-9E28-DE0F822C9E29}"/>
              </a:ext>
            </a:extLst>
          </p:cNvPr>
          <p:cNvSpPr>
            <a:spLocks noGrp="1"/>
          </p:cNvSpPr>
          <p:nvPr>
            <p:ph type="title"/>
          </p:nvPr>
        </p:nvSpPr>
        <p:spPr>
          <a:xfrm>
            <a:off x="652221" y="0"/>
            <a:ext cx="10515600" cy="1069383"/>
          </a:xfrm>
        </p:spPr>
        <p:txBody>
          <a:bodyPr/>
          <a:lstStyle/>
          <a:p>
            <a:pPr algn="ctr"/>
            <a:r>
              <a:rPr lang="en-US" b="1" dirty="0"/>
              <a:t>Proposed Approach I</a:t>
            </a:r>
          </a:p>
        </p:txBody>
      </p:sp>
      <p:sp>
        <p:nvSpPr>
          <p:cNvPr id="4" name="Slide Number Placeholder 3">
            <a:extLst>
              <a:ext uri="{FF2B5EF4-FFF2-40B4-BE49-F238E27FC236}">
                <a16:creationId xmlns:a16="http://schemas.microsoft.com/office/drawing/2014/main" id="{0D4F9500-47E6-49F8-846F-51992A307A3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367559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16FB8-592C-4E5E-9050-B60982ABB591}"/>
              </a:ext>
            </a:extLst>
          </p:cNvPr>
          <p:cNvSpPr>
            <a:spLocks noGrp="1"/>
          </p:cNvSpPr>
          <p:nvPr>
            <p:ph idx="1"/>
          </p:nvPr>
        </p:nvSpPr>
        <p:spPr>
          <a:xfrm>
            <a:off x="0" y="960895"/>
            <a:ext cx="12192000" cy="5093776"/>
          </a:xfrm>
        </p:spPr>
        <p:txBody>
          <a:bodyPr>
            <a:normAutofit lnSpcReduction="10000"/>
          </a:bodyPr>
          <a:lstStyle/>
          <a:p>
            <a:r>
              <a:rPr lang="en-US" dirty="0"/>
              <a:t>Analyze the runtime of existing systems</a:t>
            </a:r>
          </a:p>
          <a:p>
            <a:pPr lvl="1"/>
            <a:r>
              <a:rPr lang="en-US" sz="2800" dirty="0"/>
              <a:t>Hadoop, Spark, Flink, Naiad Big Data Processing</a:t>
            </a:r>
          </a:p>
          <a:p>
            <a:pPr lvl="1"/>
            <a:r>
              <a:rPr lang="en-US" sz="2800" dirty="0"/>
              <a:t>Storm, Heron Streaming Dataflow</a:t>
            </a:r>
          </a:p>
          <a:p>
            <a:pPr lvl="1"/>
            <a:r>
              <a:rPr lang="en-US" sz="2800" dirty="0"/>
              <a:t>Kepler, Pegasus, </a:t>
            </a:r>
            <a:r>
              <a:rPr lang="en-US" sz="2800" dirty="0" err="1"/>
              <a:t>NiFi</a:t>
            </a:r>
            <a:r>
              <a:rPr lang="en-US" sz="2800" dirty="0"/>
              <a:t> workflow systems</a:t>
            </a:r>
          </a:p>
          <a:p>
            <a:pPr lvl="1"/>
            <a:r>
              <a:rPr lang="en-US" sz="2800" dirty="0"/>
              <a:t>Harp Map-Collective, MPI and HPC AMT runtime like DARMA</a:t>
            </a:r>
          </a:p>
          <a:p>
            <a:pPr lvl="1"/>
            <a:r>
              <a:rPr lang="en-US" sz="2800" dirty="0"/>
              <a:t>And approaches such as </a:t>
            </a:r>
            <a:r>
              <a:rPr lang="en-US" sz="2800" dirty="0" err="1"/>
              <a:t>GridFTP</a:t>
            </a:r>
            <a:r>
              <a:rPr lang="en-US" sz="2800" dirty="0"/>
              <a:t> and CORBA/HLA (!) for wide area data links</a:t>
            </a:r>
          </a:p>
          <a:p>
            <a:r>
              <a:rPr lang="en-US" dirty="0"/>
              <a:t>Propose polymorphic unification (given function can have different implementations)</a:t>
            </a:r>
          </a:p>
          <a:p>
            <a:r>
              <a:rPr lang="en-US" dirty="0"/>
              <a:t>Choose powerful scheduler (</a:t>
            </a:r>
            <a:r>
              <a:rPr lang="en-US" dirty="0" err="1"/>
              <a:t>Mesos</a:t>
            </a:r>
            <a:r>
              <a:rPr lang="en-US" dirty="0"/>
              <a:t>?)</a:t>
            </a:r>
          </a:p>
          <a:p>
            <a:r>
              <a:rPr lang="en-US" dirty="0"/>
              <a:t>Support processing locality/alignment including MPI’s never move model with grain size consideration</a:t>
            </a:r>
          </a:p>
          <a:p>
            <a:r>
              <a:rPr lang="en-US" dirty="0"/>
              <a:t>This should integrate HPC and Clouds </a:t>
            </a:r>
          </a:p>
          <a:p>
            <a:endParaRPr lang="en-US" dirty="0"/>
          </a:p>
          <a:p>
            <a:pPr lvl="1"/>
            <a:endParaRPr lang="en-US" sz="2800" dirty="0"/>
          </a:p>
        </p:txBody>
      </p:sp>
      <p:sp>
        <p:nvSpPr>
          <p:cNvPr id="3" name="Title 2">
            <a:extLst>
              <a:ext uri="{FF2B5EF4-FFF2-40B4-BE49-F238E27FC236}">
                <a16:creationId xmlns:a16="http://schemas.microsoft.com/office/drawing/2014/main" id="{9B919EF5-2DE8-4875-9E28-DE0F822C9E29}"/>
              </a:ext>
            </a:extLst>
          </p:cNvPr>
          <p:cNvSpPr>
            <a:spLocks noGrp="1"/>
          </p:cNvSpPr>
          <p:nvPr>
            <p:ph type="title"/>
          </p:nvPr>
        </p:nvSpPr>
        <p:spPr>
          <a:xfrm>
            <a:off x="528233" y="170481"/>
            <a:ext cx="10515600" cy="960895"/>
          </a:xfrm>
        </p:spPr>
        <p:txBody>
          <a:bodyPr/>
          <a:lstStyle/>
          <a:p>
            <a:pPr algn="ctr"/>
            <a:r>
              <a:rPr lang="en-US" b="1" dirty="0"/>
              <a:t>Proposed Approach II</a:t>
            </a:r>
          </a:p>
        </p:txBody>
      </p:sp>
      <p:sp>
        <p:nvSpPr>
          <p:cNvPr id="4" name="Slide Number Placeholder 3">
            <a:extLst>
              <a:ext uri="{FF2B5EF4-FFF2-40B4-BE49-F238E27FC236}">
                <a16:creationId xmlns:a16="http://schemas.microsoft.com/office/drawing/2014/main" id="{90E607CE-7F65-4D94-AB49-7787A04513A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889844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Architecture</a:t>
            </a:r>
          </a:p>
        </p:txBody>
      </p:sp>
      <p:pic>
        <p:nvPicPr>
          <p:cNvPr id="71" name="Content Placeholder 7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3088" y="1464679"/>
            <a:ext cx="7705823" cy="4351338"/>
          </a:xfrm>
        </p:spPr>
      </p:pic>
    </p:spTree>
    <p:extLst>
      <p:ext uri="{BB962C8B-B14F-4D97-AF65-F5344CB8AC3E}">
        <p14:creationId xmlns:p14="http://schemas.microsoft.com/office/powerpoint/2010/main" val="2476603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1850" y="1415270"/>
            <a:ext cx="10515600" cy="2852737"/>
          </a:xfrm>
        </p:spPr>
        <p:txBody>
          <a:bodyPr/>
          <a:lstStyle/>
          <a:p>
            <a:pPr algn="ctr"/>
            <a:r>
              <a:rPr lang="en-US" b="1" dirty="0"/>
              <a:t>Implementing these ideas</a:t>
            </a:r>
            <a:br>
              <a:rPr lang="en-US" b="1" dirty="0"/>
            </a:br>
            <a:r>
              <a:rPr lang="en-US" b="1" dirty="0"/>
              <a:t>in detail</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C752EB84-89EA-4A3C-99E7-1DB6920F092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3484783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384" y="751180"/>
            <a:ext cx="11654726" cy="5325612"/>
          </a:xfrm>
        </p:spPr>
        <p:txBody>
          <a:bodyPr>
            <a:normAutofit fontScale="85000" lnSpcReduction="20000"/>
          </a:bodyPr>
          <a:lstStyle/>
          <a:p>
            <a:r>
              <a:rPr lang="en-US" dirty="0"/>
              <a:t>Google likes to show a timeline; we can build on (Apache version of) this</a:t>
            </a:r>
          </a:p>
          <a:p>
            <a:r>
              <a:rPr lang="en-US" dirty="0"/>
              <a:t>2002 </a:t>
            </a:r>
            <a:r>
              <a:rPr lang="en-US" b="1" dirty="0"/>
              <a:t>Google File System </a:t>
            </a:r>
            <a:r>
              <a:rPr lang="en-US" dirty="0"/>
              <a:t>GFS ~HDFS</a:t>
            </a:r>
          </a:p>
          <a:p>
            <a:r>
              <a:rPr lang="en-US" dirty="0"/>
              <a:t>2004 </a:t>
            </a:r>
            <a:r>
              <a:rPr lang="en-US" b="1" dirty="0"/>
              <a:t>MapReduce</a:t>
            </a:r>
            <a:r>
              <a:rPr lang="en-US" dirty="0"/>
              <a:t> Apache Hadoop</a:t>
            </a:r>
          </a:p>
          <a:p>
            <a:r>
              <a:rPr lang="en-US" dirty="0"/>
              <a:t>2006 </a:t>
            </a:r>
            <a:r>
              <a:rPr lang="en-US" b="1" dirty="0"/>
              <a:t>Big Table </a:t>
            </a:r>
            <a:r>
              <a:rPr lang="en-US" dirty="0"/>
              <a:t>Apache Hbase</a:t>
            </a:r>
          </a:p>
          <a:p>
            <a:r>
              <a:rPr lang="en-US" dirty="0"/>
              <a:t>2008 </a:t>
            </a:r>
            <a:r>
              <a:rPr lang="en-US" b="1" dirty="0"/>
              <a:t>Dremel </a:t>
            </a:r>
            <a:r>
              <a:rPr lang="en-US" dirty="0"/>
              <a:t>Apache Drill</a:t>
            </a:r>
          </a:p>
          <a:p>
            <a:r>
              <a:rPr lang="en-US" dirty="0"/>
              <a:t>2009 </a:t>
            </a:r>
            <a:r>
              <a:rPr lang="en-US" b="1" dirty="0"/>
              <a:t>Pregel</a:t>
            </a:r>
            <a:r>
              <a:rPr lang="en-US" dirty="0"/>
              <a:t> Apache </a:t>
            </a:r>
            <a:r>
              <a:rPr lang="en-US" dirty="0" err="1"/>
              <a:t>Giraph</a:t>
            </a:r>
            <a:endParaRPr lang="en-US" dirty="0"/>
          </a:p>
          <a:p>
            <a:r>
              <a:rPr lang="en-US" dirty="0"/>
              <a:t>2010 </a:t>
            </a:r>
            <a:r>
              <a:rPr lang="en-US" b="1" dirty="0" err="1"/>
              <a:t>FlumeJava</a:t>
            </a:r>
            <a:r>
              <a:rPr lang="en-US" b="1" dirty="0"/>
              <a:t> </a:t>
            </a:r>
            <a:r>
              <a:rPr lang="en-US" dirty="0"/>
              <a:t>Apache Crunch</a:t>
            </a:r>
          </a:p>
          <a:p>
            <a:r>
              <a:rPr lang="en-US" dirty="0"/>
              <a:t>2010 </a:t>
            </a:r>
            <a:r>
              <a:rPr lang="en-US" b="1" dirty="0"/>
              <a:t>Colossus </a:t>
            </a:r>
            <a:r>
              <a:rPr lang="en-US" dirty="0"/>
              <a:t>better GFS</a:t>
            </a:r>
          </a:p>
          <a:p>
            <a:r>
              <a:rPr lang="en-US" dirty="0"/>
              <a:t>2012 </a:t>
            </a:r>
            <a:r>
              <a:rPr lang="en-US" b="1" dirty="0"/>
              <a:t>Spanner</a:t>
            </a:r>
            <a:r>
              <a:rPr lang="en-US" dirty="0"/>
              <a:t> horizontally scalable NewSQL database ~</a:t>
            </a:r>
            <a:r>
              <a:rPr lang="en-US" dirty="0" err="1"/>
              <a:t>CockroachDB</a:t>
            </a:r>
            <a:endParaRPr lang="en-US" dirty="0"/>
          </a:p>
          <a:p>
            <a:r>
              <a:rPr lang="en-US" dirty="0"/>
              <a:t>2013</a:t>
            </a:r>
            <a:r>
              <a:rPr lang="en-US" b="1" dirty="0"/>
              <a:t> F1</a:t>
            </a:r>
            <a:r>
              <a:rPr lang="en-US" dirty="0"/>
              <a:t> horizontally scalable SQL database</a:t>
            </a:r>
          </a:p>
          <a:p>
            <a:r>
              <a:rPr lang="en-US" dirty="0"/>
              <a:t>2013 </a:t>
            </a:r>
            <a:r>
              <a:rPr lang="en-US" b="1" dirty="0" err="1"/>
              <a:t>MillWheel</a:t>
            </a:r>
            <a:r>
              <a:rPr lang="en-US" dirty="0"/>
              <a:t> ~Apache Storm, Twitter Heron (Google not first!)</a:t>
            </a:r>
          </a:p>
          <a:p>
            <a:r>
              <a:rPr lang="en-US" dirty="0"/>
              <a:t>2015 </a:t>
            </a:r>
            <a:r>
              <a:rPr lang="en-US" b="1" dirty="0"/>
              <a:t>Cloud Dataflow </a:t>
            </a:r>
            <a:r>
              <a:rPr lang="en-US" dirty="0"/>
              <a:t>Apache Beam with Spark  or Flink (dataflow) engine</a:t>
            </a:r>
          </a:p>
          <a:p>
            <a:r>
              <a:rPr lang="en-US" dirty="0"/>
              <a:t>Functionalities not identified: </a:t>
            </a:r>
            <a:r>
              <a:rPr lang="en-US" b="1" dirty="0"/>
              <a:t>Security, Data Transfer, Scheduling, DevOps, </a:t>
            </a:r>
            <a:r>
              <a:rPr lang="en-US" b="1" dirty="0" err="1"/>
              <a:t>serverless</a:t>
            </a:r>
            <a:r>
              <a:rPr lang="en-US" b="1" dirty="0"/>
              <a:t> computing </a:t>
            </a:r>
            <a:r>
              <a:rPr lang="en-US" dirty="0"/>
              <a:t>(assume </a:t>
            </a:r>
            <a:r>
              <a:rPr lang="en-US" b="1" dirty="0" err="1"/>
              <a:t>OpenWhisk</a:t>
            </a:r>
            <a:r>
              <a:rPr lang="en-US" b="1" dirty="0"/>
              <a:t> </a:t>
            </a:r>
            <a:r>
              <a:rPr lang="en-US" dirty="0"/>
              <a:t>will improve to handle robustly lots of large functions)</a:t>
            </a:r>
          </a:p>
        </p:txBody>
      </p:sp>
      <p:sp>
        <p:nvSpPr>
          <p:cNvPr id="3" name="Title 2"/>
          <p:cNvSpPr>
            <a:spLocks noGrp="1"/>
          </p:cNvSpPr>
          <p:nvPr>
            <p:ph type="title"/>
          </p:nvPr>
        </p:nvSpPr>
        <p:spPr>
          <a:xfrm>
            <a:off x="621224" y="67010"/>
            <a:ext cx="10515600" cy="684170"/>
          </a:xfrm>
        </p:spPr>
        <p:txBody>
          <a:bodyPr>
            <a:normAutofit/>
          </a:bodyPr>
          <a:lstStyle/>
          <a:p>
            <a:pPr algn="ctr"/>
            <a:r>
              <a:rPr lang="en-US" sz="4000" b="1" dirty="0"/>
              <a:t>Components of Big Data Stack</a:t>
            </a:r>
          </a:p>
        </p:txBody>
      </p:sp>
      <p:sp>
        <p:nvSpPr>
          <p:cNvPr id="4" name="Slide Number Placeholder 3">
            <a:extLst>
              <a:ext uri="{FF2B5EF4-FFF2-40B4-BE49-F238E27FC236}">
                <a16:creationId xmlns:a16="http://schemas.microsoft.com/office/drawing/2014/main" id="{7A2BE2D6-039B-4EA5-B80C-09BE5C56F1F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714792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102037-BF66-4710-87FB-F646B0BBB3D6}"/>
              </a:ext>
            </a:extLst>
          </p:cNvPr>
          <p:cNvSpPr>
            <a:spLocks noGrp="1"/>
          </p:cNvSpPr>
          <p:nvPr>
            <p:ph type="title"/>
          </p:nvPr>
        </p:nvSpPr>
        <p:spPr>
          <a:xfrm>
            <a:off x="-1" y="1986549"/>
            <a:ext cx="2699245" cy="1434662"/>
          </a:xfrm>
        </p:spPr>
        <p:txBody>
          <a:bodyPr>
            <a:normAutofit fontScale="90000"/>
          </a:bodyPr>
          <a:lstStyle/>
          <a:p>
            <a:r>
              <a:rPr lang="en-US" sz="4000" b="1" dirty="0"/>
              <a:t>HPC-ABDS</a:t>
            </a:r>
            <a:br>
              <a:rPr lang="en-US" sz="4000" b="1" dirty="0"/>
            </a:br>
            <a:br>
              <a:rPr lang="en-US" sz="4000" b="1" dirty="0"/>
            </a:br>
            <a:r>
              <a:rPr lang="en-US" sz="4000" dirty="0"/>
              <a:t>Integrated wide range of HPC and Big Data technologies</a:t>
            </a:r>
            <a:r>
              <a:rPr lang="en-US" dirty="0"/>
              <a:t>.</a:t>
            </a:r>
            <a:br>
              <a:rPr lang="en-US" sz="4000" dirty="0"/>
            </a:br>
            <a:r>
              <a:rPr lang="en-US" sz="4000" dirty="0"/>
              <a:t>I gave up updating!</a:t>
            </a:r>
          </a:p>
        </p:txBody>
      </p:sp>
      <p:pic>
        <p:nvPicPr>
          <p:cNvPr id="5" name="Picture 4">
            <a:extLst>
              <a:ext uri="{FF2B5EF4-FFF2-40B4-BE49-F238E27FC236}">
                <a16:creationId xmlns:a16="http://schemas.microsoft.com/office/drawing/2014/main" id="{C2115D3B-01E2-4BD4-B2DE-B5A3C59B1F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2699245" y="0"/>
            <a:ext cx="9492755" cy="6919112"/>
          </a:xfrm>
          <a:prstGeom prst="rect">
            <a:avLst/>
          </a:prstGeom>
          <a:noFill/>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184795D3-E0F8-40EF-93E6-2EE093FFBF8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83820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488" y="1066799"/>
            <a:ext cx="11778712" cy="4977539"/>
          </a:xfrm>
        </p:spPr>
        <p:txBody>
          <a:bodyPr>
            <a:normAutofit lnSpcReduction="10000"/>
          </a:bodyPr>
          <a:lstStyle/>
          <a:p>
            <a:r>
              <a:rPr lang="en-US" dirty="0"/>
              <a:t>Yes if you value </a:t>
            </a:r>
            <a:r>
              <a:rPr lang="en-US" b="1" dirty="0"/>
              <a:t>ease of programming </a:t>
            </a:r>
            <a:r>
              <a:rPr lang="en-US" dirty="0"/>
              <a:t>over </a:t>
            </a:r>
            <a:r>
              <a:rPr lang="en-US" b="1" dirty="0"/>
              <a:t>performance</a:t>
            </a:r>
            <a:r>
              <a:rPr lang="en-US" dirty="0"/>
              <a:t>. </a:t>
            </a:r>
          </a:p>
          <a:p>
            <a:pPr lvl="1"/>
            <a:r>
              <a:rPr lang="en-US" dirty="0"/>
              <a:t>This could be the case for most companies where they can find people who can </a:t>
            </a:r>
            <a:r>
              <a:rPr lang="en-US" b="1" dirty="0"/>
              <a:t>program in Spark/Hadoop</a:t>
            </a:r>
            <a:r>
              <a:rPr lang="en-US" dirty="0"/>
              <a:t> much more easily than people who can program in MPI. </a:t>
            </a:r>
          </a:p>
          <a:p>
            <a:pPr lvl="1"/>
            <a:r>
              <a:rPr lang="en-US" dirty="0"/>
              <a:t>Most of the complications including data, communications are abstracted away to </a:t>
            </a:r>
            <a:r>
              <a:rPr lang="en-US" b="1" dirty="0"/>
              <a:t>hide the parallelism </a:t>
            </a:r>
            <a:r>
              <a:rPr lang="en-US" dirty="0"/>
              <a:t>so that average programmer can use Spark/Flink easily and doesn't need to manage state, deal with file systems etc.</a:t>
            </a:r>
          </a:p>
          <a:p>
            <a:pPr lvl="1"/>
            <a:r>
              <a:rPr lang="en-US" b="1" dirty="0"/>
              <a:t>RDD data support </a:t>
            </a:r>
            <a:r>
              <a:rPr lang="en-US" dirty="0"/>
              <a:t>very helpful</a:t>
            </a:r>
          </a:p>
          <a:p>
            <a:r>
              <a:rPr lang="en-US" dirty="0"/>
              <a:t>For large data problems involving </a:t>
            </a:r>
            <a:r>
              <a:rPr lang="en-US" b="1" dirty="0"/>
              <a:t>heterogeneous data sources </a:t>
            </a:r>
            <a:r>
              <a:rPr lang="en-US" dirty="0"/>
              <a:t>such as HDFS with unstructured data, databases such as HBase </a:t>
            </a:r>
            <a:r>
              <a:rPr lang="en-US" dirty="0" err="1"/>
              <a:t>etc</a:t>
            </a:r>
            <a:endParaRPr lang="en-US" dirty="0"/>
          </a:p>
          <a:p>
            <a:r>
              <a:rPr lang="en-US" dirty="0"/>
              <a:t>Yes if one needs </a:t>
            </a:r>
            <a:r>
              <a:rPr lang="en-US" b="1" dirty="0"/>
              <a:t>fault tolerance </a:t>
            </a:r>
            <a:r>
              <a:rPr lang="en-US" dirty="0"/>
              <a:t>for our programs. </a:t>
            </a:r>
          </a:p>
          <a:p>
            <a:pPr lvl="1"/>
            <a:r>
              <a:rPr lang="en-US" dirty="0"/>
              <a:t>Our 13-node Moe “big data” (Hadoop twitter analysis) cluster at IU faces such problems around once per month. One can always restart the job, but automatic fault tolerance is convenient.</a:t>
            </a:r>
            <a:br>
              <a:rPr lang="en-US" dirty="0"/>
            </a:br>
            <a:endParaRPr lang="en-US" dirty="0"/>
          </a:p>
        </p:txBody>
      </p:sp>
      <p:sp>
        <p:nvSpPr>
          <p:cNvPr id="3" name="Title 2"/>
          <p:cNvSpPr>
            <a:spLocks noGrp="1"/>
          </p:cNvSpPr>
          <p:nvPr>
            <p:ph type="title"/>
          </p:nvPr>
        </p:nvSpPr>
        <p:spPr>
          <a:xfrm>
            <a:off x="108488" y="152400"/>
            <a:ext cx="11778712" cy="731520"/>
          </a:xfrm>
        </p:spPr>
        <p:txBody>
          <a:bodyPr>
            <a:normAutofit/>
          </a:bodyPr>
          <a:lstStyle/>
          <a:p>
            <a:pPr algn="ctr"/>
            <a:r>
              <a:rPr lang="en-US" sz="4000" b="1" dirty="0">
                <a:latin typeface="Arial" panose="020B0604020202020204" pitchFamily="34" charset="0"/>
                <a:cs typeface="Arial" panose="020B0604020202020204" pitchFamily="34" charset="0"/>
              </a:rPr>
              <a:t>Why use Spark Hadoop Flink rather than HPC?</a:t>
            </a:r>
          </a:p>
        </p:txBody>
      </p:sp>
      <p:sp>
        <p:nvSpPr>
          <p:cNvPr id="4" name="Slide Number Placeholder 3">
            <a:extLst>
              <a:ext uri="{FF2B5EF4-FFF2-40B4-BE49-F238E27FC236}">
                <a16:creationId xmlns:a16="http://schemas.microsoft.com/office/drawing/2014/main" id="{2E26A4C3-B325-4448-A261-4ADFCBD1944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409777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9384"/>
            <a:ext cx="12011186" cy="4928460"/>
          </a:xfrm>
        </p:spPr>
        <p:txBody>
          <a:bodyPr>
            <a:normAutofit lnSpcReduction="10000"/>
          </a:bodyPr>
          <a:lstStyle/>
          <a:p>
            <a:r>
              <a:rPr lang="en-US" dirty="0"/>
              <a:t>The performance of Spark, Flink, Hadoop on classic parallel data analytics is </a:t>
            </a:r>
            <a:r>
              <a:rPr lang="en-US" b="1" dirty="0"/>
              <a:t>poor/dreadful</a:t>
            </a:r>
            <a:r>
              <a:rPr lang="en-US" dirty="0"/>
              <a:t>  whereas HPC (MPI) is </a:t>
            </a:r>
            <a:r>
              <a:rPr lang="en-US" b="1" dirty="0"/>
              <a:t>good</a:t>
            </a:r>
          </a:p>
          <a:p>
            <a:r>
              <a:rPr lang="en-US" dirty="0"/>
              <a:t>One way to understand  this is to note most Apache systems deliberately support a </a:t>
            </a:r>
            <a:r>
              <a:rPr lang="en-US" b="1" dirty="0"/>
              <a:t>dataflow programming model</a:t>
            </a:r>
          </a:p>
          <a:p>
            <a:r>
              <a:rPr lang="en-US" dirty="0"/>
              <a:t>e.g. for Reduce, Apache </a:t>
            </a:r>
            <a:r>
              <a:rPr lang="en-US" b="1" dirty="0"/>
              <a:t>will launch a bunch of tasks </a:t>
            </a:r>
            <a:r>
              <a:rPr lang="en-US" dirty="0"/>
              <a:t>and eventually bring results back</a:t>
            </a:r>
          </a:p>
          <a:p>
            <a:pPr lvl="1"/>
            <a:r>
              <a:rPr lang="en-US" sz="2800" dirty="0"/>
              <a:t>MPI runs a clever </a:t>
            </a:r>
            <a:r>
              <a:rPr lang="en-US" sz="2800" dirty="0" err="1"/>
              <a:t>AllReduce</a:t>
            </a:r>
            <a:r>
              <a:rPr lang="en-US" sz="2800" dirty="0"/>
              <a:t> interleaved </a:t>
            </a:r>
            <a:r>
              <a:rPr lang="en-US" sz="2800" b="1" dirty="0"/>
              <a:t>“in-place” tree</a:t>
            </a:r>
          </a:p>
          <a:p>
            <a:r>
              <a:rPr lang="en-US" dirty="0"/>
              <a:t>Maybe can preserve Spark, Flink programming model but </a:t>
            </a:r>
            <a:r>
              <a:rPr lang="en-US" b="1" dirty="0"/>
              <a:t>change implementation </a:t>
            </a:r>
            <a:r>
              <a:rPr lang="en-US" dirty="0"/>
              <a:t>“under the hood” where optimization important.</a:t>
            </a:r>
          </a:p>
          <a:p>
            <a:r>
              <a:rPr lang="en-US" dirty="0"/>
              <a:t>Note explicit </a:t>
            </a:r>
            <a:r>
              <a:rPr lang="en-US" b="1" dirty="0"/>
              <a:t>dataflow</a:t>
            </a:r>
            <a:r>
              <a:rPr lang="en-US" dirty="0"/>
              <a:t> is efficient and preferred at </a:t>
            </a:r>
            <a:r>
              <a:rPr lang="en-US" b="1" dirty="0"/>
              <a:t>coarse scale </a:t>
            </a:r>
            <a:r>
              <a:rPr lang="en-US" dirty="0"/>
              <a:t>as used in workflow systems</a:t>
            </a:r>
          </a:p>
          <a:p>
            <a:pPr lvl="1"/>
            <a:r>
              <a:rPr lang="en-US" sz="2800" dirty="0"/>
              <a:t>Need to change implementations for different problems</a:t>
            </a:r>
          </a:p>
          <a:p>
            <a:endParaRPr lang="en-US" dirty="0"/>
          </a:p>
        </p:txBody>
      </p:sp>
      <p:sp>
        <p:nvSpPr>
          <p:cNvPr id="3" name="Title 2"/>
          <p:cNvSpPr>
            <a:spLocks noGrp="1"/>
          </p:cNvSpPr>
          <p:nvPr>
            <p:ph type="title"/>
          </p:nvPr>
        </p:nvSpPr>
        <p:spPr>
          <a:xfrm>
            <a:off x="826168" y="132651"/>
            <a:ext cx="10515600" cy="936733"/>
          </a:xfrm>
        </p:spPr>
        <p:txBody>
          <a:bodyPr/>
          <a:lstStyle/>
          <a:p>
            <a:r>
              <a:rPr lang="en-US" sz="3300" b="1" dirty="0">
                <a:latin typeface="Arial" panose="020B0604020202020204" pitchFamily="34" charset="0"/>
                <a:cs typeface="Arial" panose="020B0604020202020204" pitchFamily="34" charset="0"/>
              </a:rPr>
              <a:t>Why use HPC and not Spark, Flink, Hadoop?</a:t>
            </a:r>
          </a:p>
        </p:txBody>
      </p:sp>
      <p:sp>
        <p:nvSpPr>
          <p:cNvPr id="4" name="Slide Number Placeholder 3">
            <a:extLst>
              <a:ext uri="{FF2B5EF4-FFF2-40B4-BE49-F238E27FC236}">
                <a16:creationId xmlns:a16="http://schemas.microsoft.com/office/drawing/2014/main" id="{7DD2F1B8-BE7F-48B8-82EE-C8F2E9709A7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553793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Big Data Applications I</a:t>
            </a:r>
          </a:p>
        </p:txBody>
      </p:sp>
      <p:sp>
        <p:nvSpPr>
          <p:cNvPr id="3" name="Content Placeholder 2"/>
          <p:cNvSpPr>
            <a:spLocks noGrp="1"/>
          </p:cNvSpPr>
          <p:nvPr>
            <p:ph idx="1"/>
          </p:nvPr>
        </p:nvSpPr>
        <p:spPr>
          <a:xfrm>
            <a:off x="264763" y="1453665"/>
            <a:ext cx="11451956" cy="4776653"/>
          </a:xfrm>
        </p:spPr>
        <p:txBody>
          <a:bodyPr>
            <a:noAutofit/>
          </a:bodyPr>
          <a:lstStyle/>
          <a:p>
            <a:r>
              <a:rPr lang="en-US" dirty="0"/>
              <a:t>Big Data</a:t>
            </a:r>
          </a:p>
          <a:p>
            <a:pPr lvl="1"/>
            <a:r>
              <a:rPr lang="en-US" dirty="0"/>
              <a:t>Large data</a:t>
            </a:r>
          </a:p>
          <a:p>
            <a:pPr lvl="1"/>
            <a:r>
              <a:rPr lang="en-US" dirty="0"/>
              <a:t>Heterogeneous sources </a:t>
            </a:r>
          </a:p>
          <a:p>
            <a:pPr lvl="2"/>
            <a:r>
              <a:rPr lang="en-US" dirty="0"/>
              <a:t>Unstructured data in raw storage</a:t>
            </a:r>
          </a:p>
          <a:p>
            <a:pPr lvl="2"/>
            <a:r>
              <a:rPr lang="en-US" dirty="0"/>
              <a:t>Semi-structured data in </a:t>
            </a:r>
            <a:r>
              <a:rPr lang="en-US" dirty="0" err="1"/>
              <a:t>NoSQL</a:t>
            </a:r>
            <a:r>
              <a:rPr lang="en-US" dirty="0"/>
              <a:t> databases</a:t>
            </a:r>
          </a:p>
          <a:p>
            <a:pPr lvl="2"/>
            <a:r>
              <a:rPr lang="en-US" dirty="0"/>
              <a:t>Raw streaming data</a:t>
            </a:r>
          </a:p>
          <a:p>
            <a:r>
              <a:rPr lang="en-US" dirty="0"/>
              <a:t>Important characteristics affecting processing requirements</a:t>
            </a:r>
          </a:p>
          <a:p>
            <a:pPr lvl="1"/>
            <a:r>
              <a:rPr lang="en-US" dirty="0"/>
              <a:t>Data can be too big to load into even a large cluster</a:t>
            </a:r>
          </a:p>
          <a:p>
            <a:pPr lvl="1"/>
            <a:r>
              <a:rPr lang="en-US" dirty="0"/>
              <a:t>Data may not be load balanced</a:t>
            </a:r>
            <a:endParaRPr lang="en-US" sz="1800" dirty="0"/>
          </a:p>
          <a:p>
            <a:pPr lvl="1"/>
            <a:r>
              <a:rPr lang="en-US" dirty="0"/>
              <a:t>Streaming data needs to be analyzed before storing to disk</a:t>
            </a:r>
          </a:p>
        </p:txBody>
      </p:sp>
      <p:sp>
        <p:nvSpPr>
          <p:cNvPr id="4" name="Slide Number Placeholder 3">
            <a:extLst>
              <a:ext uri="{FF2B5EF4-FFF2-40B4-BE49-F238E27FC236}">
                <a16:creationId xmlns:a16="http://schemas.microsoft.com/office/drawing/2014/main" id="{E1B3BF90-3585-498C-9CA5-024934FA1EF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61527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73" y="0"/>
            <a:ext cx="11983453" cy="1325563"/>
          </a:xfrm>
        </p:spPr>
        <p:txBody>
          <a:bodyPr>
            <a:normAutofit/>
          </a:bodyPr>
          <a:lstStyle/>
          <a:p>
            <a:r>
              <a:rPr lang="en-US" sz="4200" b="1" dirty="0"/>
              <a:t>“Next Generation Grid – HPC Cloud” Problem Statement</a:t>
            </a:r>
          </a:p>
        </p:txBody>
      </p:sp>
      <p:sp>
        <p:nvSpPr>
          <p:cNvPr id="4" name="Content Placeholder 3"/>
          <p:cNvSpPr>
            <a:spLocks noGrp="1"/>
          </p:cNvSpPr>
          <p:nvPr>
            <p:ph idx="1"/>
          </p:nvPr>
        </p:nvSpPr>
        <p:spPr>
          <a:xfrm>
            <a:off x="317938" y="1316094"/>
            <a:ext cx="11556124" cy="4351338"/>
          </a:xfrm>
        </p:spPr>
        <p:txBody>
          <a:bodyPr>
            <a:normAutofit fontScale="92500" lnSpcReduction="10000"/>
          </a:bodyPr>
          <a:lstStyle/>
          <a:p>
            <a:r>
              <a:rPr lang="en-US" dirty="0"/>
              <a:t>Design a dataflow event-driven </a:t>
            </a:r>
            <a:r>
              <a:rPr lang="en-US" dirty="0" err="1"/>
              <a:t>FaaS</a:t>
            </a:r>
            <a:r>
              <a:rPr lang="en-US" dirty="0"/>
              <a:t> (microservice) framework running across application and geographic domains. </a:t>
            </a:r>
          </a:p>
          <a:p>
            <a:r>
              <a:rPr lang="en-US" dirty="0"/>
              <a:t>Build on Cloud best practice but use HPC wherever possible and useful to get high performance</a:t>
            </a:r>
          </a:p>
          <a:p>
            <a:r>
              <a:rPr lang="en-US" dirty="0"/>
              <a:t>Smoothly support current paradigms Hadoop, Spark, Flink, Heron, MPI, DARMA …</a:t>
            </a:r>
          </a:p>
          <a:p>
            <a:r>
              <a:rPr lang="en-US" dirty="0"/>
              <a:t>Use interoperable common abstractions but multiple polymorphic implementations.</a:t>
            </a:r>
          </a:p>
          <a:p>
            <a:pPr lvl="1"/>
            <a:r>
              <a:rPr lang="en-US" dirty="0"/>
              <a:t>i.e. do not require a single runtime</a:t>
            </a:r>
          </a:p>
          <a:p>
            <a:r>
              <a:rPr lang="en-US" dirty="0"/>
              <a:t>Focus on Runtime but this implicitly suggests programming and execution model</a:t>
            </a:r>
          </a:p>
          <a:p>
            <a:r>
              <a:rPr lang="en-US" dirty="0"/>
              <a:t>This next generation Grid based on data and edge devices – not computing as in old Grid</a:t>
            </a:r>
          </a:p>
          <a:p>
            <a:endParaRPr lang="en-US" dirty="0"/>
          </a:p>
          <a:p>
            <a:pPr lvl="1"/>
            <a:endParaRPr lang="en-US" sz="1600" dirty="0"/>
          </a:p>
        </p:txBody>
      </p:sp>
      <p:sp>
        <p:nvSpPr>
          <p:cNvPr id="3" name="Slide Number Placeholder 2">
            <a:extLst>
              <a:ext uri="{FF2B5EF4-FFF2-40B4-BE49-F238E27FC236}">
                <a16:creationId xmlns:a16="http://schemas.microsoft.com/office/drawing/2014/main" id="{B13BF3D6-61CB-42BF-998F-84E8609A54B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4215169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732" y="179220"/>
            <a:ext cx="10515600" cy="1325563"/>
          </a:xfrm>
        </p:spPr>
        <p:txBody>
          <a:bodyPr/>
          <a:lstStyle/>
          <a:p>
            <a:r>
              <a:rPr lang="en-US" b="1" dirty="0"/>
              <a:t>Big Data Applications II</a:t>
            </a:r>
          </a:p>
        </p:txBody>
      </p:sp>
      <p:sp>
        <p:nvSpPr>
          <p:cNvPr id="3" name="Content Placeholder 2"/>
          <p:cNvSpPr>
            <a:spLocks noGrp="1"/>
          </p:cNvSpPr>
          <p:nvPr>
            <p:ph idx="1"/>
          </p:nvPr>
        </p:nvSpPr>
        <p:spPr>
          <a:xfrm>
            <a:off x="838200" y="1504783"/>
            <a:ext cx="10515600" cy="4555054"/>
          </a:xfrm>
        </p:spPr>
        <p:txBody>
          <a:bodyPr>
            <a:normAutofit/>
          </a:bodyPr>
          <a:lstStyle/>
          <a:p>
            <a:r>
              <a:rPr lang="en-US" sz="2400" dirty="0"/>
              <a:t>Streaming applications	</a:t>
            </a:r>
          </a:p>
          <a:p>
            <a:pPr lvl="1"/>
            <a:r>
              <a:rPr lang="en-US" sz="2000" dirty="0"/>
              <a:t>High rate of data </a:t>
            </a:r>
          </a:p>
          <a:p>
            <a:pPr lvl="1"/>
            <a:r>
              <a:rPr lang="en-US" sz="2000" dirty="0"/>
              <a:t>Low latency processing requirements</a:t>
            </a:r>
          </a:p>
          <a:p>
            <a:pPr lvl="1"/>
            <a:r>
              <a:rPr lang="en-US" sz="2000" dirty="0"/>
              <a:t>Simple queries to complex online analytics</a:t>
            </a:r>
          </a:p>
          <a:p>
            <a:r>
              <a:rPr lang="en-US" sz="2400" dirty="0"/>
              <a:t>Data pipelines</a:t>
            </a:r>
          </a:p>
          <a:p>
            <a:pPr lvl="1"/>
            <a:r>
              <a:rPr lang="en-US" sz="2000" dirty="0"/>
              <a:t>Raw data or semi structured data in in NoSQL databases</a:t>
            </a:r>
          </a:p>
          <a:p>
            <a:pPr lvl="1"/>
            <a:r>
              <a:rPr lang="en-US" sz="2000" dirty="0"/>
              <a:t>Extract, transform and load (ETL) operations</a:t>
            </a:r>
          </a:p>
          <a:p>
            <a:r>
              <a:rPr lang="en-US" sz="2400" dirty="0"/>
              <a:t>Machine learning</a:t>
            </a:r>
          </a:p>
          <a:p>
            <a:pPr lvl="1"/>
            <a:r>
              <a:rPr lang="en-US" sz="2000" dirty="0"/>
              <a:t>Mostly deal with curated data</a:t>
            </a:r>
          </a:p>
          <a:p>
            <a:pPr lvl="1"/>
            <a:r>
              <a:rPr lang="en-US" sz="2000" dirty="0"/>
              <a:t>Complex algebraic operations </a:t>
            </a:r>
          </a:p>
          <a:p>
            <a:pPr lvl="1"/>
            <a:r>
              <a:rPr lang="en-US" sz="2000" dirty="0"/>
              <a:t>Iterative computations with tight synchronizations</a:t>
            </a:r>
          </a:p>
        </p:txBody>
      </p:sp>
      <p:sp>
        <p:nvSpPr>
          <p:cNvPr id="4" name="Slide Number Placeholder 3">
            <a:extLst>
              <a:ext uri="{FF2B5EF4-FFF2-40B4-BE49-F238E27FC236}">
                <a16:creationId xmlns:a16="http://schemas.microsoft.com/office/drawing/2014/main" id="{9AB9E88E-4230-4032-83F5-89243F09CF13}"/>
              </a:ext>
            </a:extLst>
          </p:cNvPr>
          <p:cNvSpPr>
            <a:spLocks noGrp="1"/>
          </p:cNvSpPr>
          <p:nvPr>
            <p:ph type="sldNum" sz="quarter" idx="12"/>
          </p:nvPr>
        </p:nvSpPr>
        <p:spPr>
          <a:xfrm>
            <a:off x="8466221" y="6224003"/>
            <a:ext cx="2743200" cy="365125"/>
          </a:xfrm>
        </p:spPr>
        <p:txBody>
          <a:bodyPr/>
          <a:lstStyle/>
          <a:p>
            <a:fld id="{82E86CF4-AA86-488B-9245-79D3DE5D9F5C}"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2830829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2702-C70D-470A-8BB6-6C1C7075AE29}"/>
              </a:ext>
            </a:extLst>
          </p:cNvPr>
          <p:cNvSpPr>
            <a:spLocks noGrp="1"/>
          </p:cNvSpPr>
          <p:nvPr>
            <p:ph type="title"/>
          </p:nvPr>
        </p:nvSpPr>
        <p:spPr>
          <a:xfrm>
            <a:off x="0" y="100432"/>
            <a:ext cx="12192000" cy="886158"/>
          </a:xfrm>
        </p:spPr>
        <p:txBody>
          <a:bodyPr/>
          <a:lstStyle/>
          <a:p>
            <a:r>
              <a:rPr lang="en-US" b="1" dirty="0"/>
              <a:t>What do we need in runtime for distributed HPC </a:t>
            </a:r>
            <a:r>
              <a:rPr lang="en-US" b="1" dirty="0" err="1"/>
              <a:t>FaaS</a:t>
            </a:r>
            <a:endParaRPr lang="en-US" b="1" dirty="0"/>
          </a:p>
        </p:txBody>
      </p:sp>
      <p:sp>
        <p:nvSpPr>
          <p:cNvPr id="3" name="Content Placeholder 2">
            <a:extLst>
              <a:ext uri="{FF2B5EF4-FFF2-40B4-BE49-F238E27FC236}">
                <a16:creationId xmlns:a16="http://schemas.microsoft.com/office/drawing/2014/main" id="{4DFAB98C-2766-4260-8DD9-603C416763BC}"/>
              </a:ext>
            </a:extLst>
          </p:cNvPr>
          <p:cNvSpPr>
            <a:spLocks noGrp="1"/>
          </p:cNvSpPr>
          <p:nvPr>
            <p:ph idx="1"/>
          </p:nvPr>
        </p:nvSpPr>
        <p:spPr>
          <a:xfrm>
            <a:off x="288758" y="878305"/>
            <a:ext cx="11614483" cy="5281864"/>
          </a:xfrm>
        </p:spPr>
        <p:txBody>
          <a:bodyPr>
            <a:normAutofit fontScale="85000" lnSpcReduction="20000"/>
          </a:bodyPr>
          <a:lstStyle/>
          <a:p>
            <a:r>
              <a:rPr lang="en-US" dirty="0"/>
              <a:t>Finish examination of all the current tools</a:t>
            </a:r>
            <a:br>
              <a:rPr lang="en-US" dirty="0"/>
            </a:br>
            <a:endParaRPr lang="en-US" dirty="0"/>
          </a:p>
          <a:p>
            <a:r>
              <a:rPr lang="en-US" dirty="0"/>
              <a:t>Handle Events</a:t>
            </a:r>
          </a:p>
          <a:p>
            <a:r>
              <a:rPr lang="en-US" dirty="0"/>
              <a:t>Handle State</a:t>
            </a:r>
          </a:p>
          <a:p>
            <a:r>
              <a:rPr lang="en-US" dirty="0"/>
              <a:t>Handle Scheduling and Invocation of Function</a:t>
            </a:r>
          </a:p>
          <a:p>
            <a:r>
              <a:rPr lang="en-US" dirty="0"/>
              <a:t>Define data-flow graph that needs to be analyzed</a:t>
            </a:r>
          </a:p>
          <a:p>
            <a:r>
              <a:rPr lang="en-US" dirty="0"/>
              <a:t>Handle data flow execution graph with internal event-driven model</a:t>
            </a:r>
          </a:p>
          <a:p>
            <a:r>
              <a:rPr lang="en-US" dirty="0"/>
              <a:t>Handle geographic distribution of Functions and Events</a:t>
            </a:r>
          </a:p>
          <a:p>
            <a:r>
              <a:rPr lang="en-US" dirty="0"/>
              <a:t>Design dataflow collective and P2P communication model</a:t>
            </a:r>
          </a:p>
          <a:p>
            <a:r>
              <a:rPr lang="en-US" dirty="0"/>
              <a:t>Decide which streaming approach to adopt and integrate</a:t>
            </a:r>
          </a:p>
          <a:p>
            <a:r>
              <a:rPr lang="en-US" dirty="0"/>
              <a:t>Design in-memory dataset model for backup and exchange of data in data flow (fault tolerance)</a:t>
            </a:r>
          </a:p>
          <a:p>
            <a:r>
              <a:rPr lang="en-US" dirty="0"/>
              <a:t>Support DevOps and server-hidden cloud models</a:t>
            </a:r>
          </a:p>
          <a:p>
            <a:r>
              <a:rPr lang="en-US" dirty="0"/>
              <a:t>Support elasticity for </a:t>
            </a:r>
            <a:r>
              <a:rPr lang="en-US" dirty="0" err="1"/>
              <a:t>FaaS</a:t>
            </a:r>
            <a:r>
              <a:rPr lang="en-US" dirty="0"/>
              <a:t> (connected to server-hidden)</a:t>
            </a:r>
          </a:p>
          <a:p>
            <a:endParaRPr lang="en-US" dirty="0"/>
          </a:p>
        </p:txBody>
      </p:sp>
      <p:sp>
        <p:nvSpPr>
          <p:cNvPr id="4" name="Slide Number Placeholder 3">
            <a:extLst>
              <a:ext uri="{FF2B5EF4-FFF2-40B4-BE49-F238E27FC236}">
                <a16:creationId xmlns:a16="http://schemas.microsoft.com/office/drawing/2014/main" id="{69267DFE-C3C6-4F19-B8FE-EC9AB2A166C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906750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3" y="179221"/>
            <a:ext cx="10515600" cy="952156"/>
          </a:xfrm>
        </p:spPr>
        <p:txBody>
          <a:bodyPr/>
          <a:lstStyle/>
          <a:p>
            <a:r>
              <a:rPr lang="en-US" b="1" dirty="0"/>
              <a:t>MPI Applications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62345" y="820687"/>
            <a:ext cx="6325351" cy="2480180"/>
          </a:xfrm>
        </p:spPr>
      </p:pic>
      <p:sp>
        <p:nvSpPr>
          <p:cNvPr id="5" name="TextBox 4"/>
          <p:cNvSpPr txBox="1"/>
          <p:nvPr/>
        </p:nvSpPr>
        <p:spPr>
          <a:xfrm>
            <a:off x="6625389" y="3487570"/>
            <a:ext cx="4515854" cy="646331"/>
          </a:xfrm>
          <a:prstGeom prst="rect">
            <a:avLst/>
          </a:prstGeom>
          <a:noFill/>
        </p:spPr>
        <p:txBody>
          <a:bodyPr wrap="square" rtlCol="0">
            <a:spAutoFit/>
          </a:bodyPr>
          <a:lstStyle/>
          <a:p>
            <a:pPr algn="ctr"/>
            <a:r>
              <a:rPr lang="en-US" dirty="0"/>
              <a:t>HPC application with components written in MPI and orchestrated by a workflow engine</a:t>
            </a:r>
          </a:p>
        </p:txBody>
      </p:sp>
      <p:sp>
        <p:nvSpPr>
          <p:cNvPr id="6" name="Content Placeholder 2"/>
          <p:cNvSpPr txBox="1">
            <a:spLocks/>
          </p:cNvSpPr>
          <p:nvPr/>
        </p:nvSpPr>
        <p:spPr>
          <a:xfrm>
            <a:off x="278970" y="1504783"/>
            <a:ext cx="5688694" cy="4415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Tightly synchronized applications</a:t>
            </a:r>
          </a:p>
          <a:p>
            <a:r>
              <a:rPr lang="en-US" sz="2400" dirty="0"/>
              <a:t>Efficient communications (µs latency)</a:t>
            </a:r>
          </a:p>
          <a:p>
            <a:pPr lvl="1"/>
            <a:r>
              <a:rPr lang="en-US" sz="2000" dirty="0"/>
              <a:t>Use of advanced hardware </a:t>
            </a:r>
          </a:p>
          <a:p>
            <a:r>
              <a:rPr lang="en-US" sz="2400" dirty="0"/>
              <a:t>In place communications and computations</a:t>
            </a:r>
          </a:p>
          <a:p>
            <a:pPr lvl="1"/>
            <a:r>
              <a:rPr lang="en-US" sz="2000" dirty="0"/>
              <a:t>Process scope state</a:t>
            </a:r>
          </a:p>
          <a:p>
            <a:r>
              <a:rPr lang="en-US" sz="2400" dirty="0"/>
              <a:t>HPC applications are orchestrated by workflow engines</a:t>
            </a:r>
          </a:p>
          <a:p>
            <a:r>
              <a:rPr lang="en-US" sz="2400" dirty="0"/>
              <a:t>Can expect curated, balanced data</a:t>
            </a:r>
          </a:p>
          <a:p>
            <a:r>
              <a:rPr lang="en-US" sz="2400" dirty="0"/>
              <a:t>User is required to manage threads, caches, NUMA boundaries</a:t>
            </a:r>
          </a:p>
          <a:p>
            <a:endParaRPr lang="en-US" sz="2400" dirty="0"/>
          </a:p>
        </p:txBody>
      </p:sp>
      <p:sp>
        <p:nvSpPr>
          <p:cNvPr id="3" name="Slide Number Placeholder 2">
            <a:extLst>
              <a:ext uri="{FF2B5EF4-FFF2-40B4-BE49-F238E27FC236}">
                <a16:creationId xmlns:a16="http://schemas.microsoft.com/office/drawing/2014/main" id="{76782641-3BA4-4217-990A-911C85CA1BD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1755543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863" y="132725"/>
            <a:ext cx="10515600" cy="1325563"/>
          </a:xfrm>
        </p:spPr>
        <p:txBody>
          <a:bodyPr/>
          <a:lstStyle/>
          <a:p>
            <a:r>
              <a:rPr lang="en-US" b="1" dirty="0"/>
              <a:t>Load Imbalance &amp; Velocity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5391" y="1162373"/>
            <a:ext cx="4771315" cy="4850969"/>
          </a:xfrm>
        </p:spPr>
      </p:pic>
      <p:sp>
        <p:nvSpPr>
          <p:cNvPr id="5" name="Content Placeholder 2"/>
          <p:cNvSpPr txBox="1">
            <a:spLocks/>
          </p:cNvSpPr>
          <p:nvPr/>
        </p:nvSpPr>
        <p:spPr>
          <a:xfrm>
            <a:off x="838200" y="1458288"/>
            <a:ext cx="5129463" cy="3965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Data in raw form are not load balanced</a:t>
            </a:r>
          </a:p>
          <a:p>
            <a:pPr lvl="1"/>
            <a:r>
              <a:rPr lang="en-US" dirty="0"/>
              <a:t>HDFS, </a:t>
            </a:r>
            <a:r>
              <a:rPr lang="en-US" dirty="0" err="1"/>
              <a:t>NoSQL</a:t>
            </a:r>
            <a:r>
              <a:rPr lang="en-US" dirty="0"/>
              <a:t>, Streaming data</a:t>
            </a:r>
          </a:p>
          <a:p>
            <a:r>
              <a:rPr lang="en-US" dirty="0"/>
              <a:t>MPI style tightly synchronized operations need sophisticated load balancing?</a:t>
            </a:r>
          </a:p>
          <a:p>
            <a:r>
              <a:rPr lang="en-US" dirty="0"/>
              <a:t>Asynchronous Many Task Runtime such as DARMA suitable?</a:t>
            </a:r>
          </a:p>
          <a:p>
            <a:endParaRPr lang="en-US" dirty="0"/>
          </a:p>
        </p:txBody>
      </p:sp>
      <p:sp>
        <p:nvSpPr>
          <p:cNvPr id="3" name="Slide Number Placeholder 2">
            <a:extLst>
              <a:ext uri="{FF2B5EF4-FFF2-40B4-BE49-F238E27FC236}">
                <a16:creationId xmlns:a16="http://schemas.microsoft.com/office/drawing/2014/main" id="{D0232198-875D-42E9-8259-4BE7899AA3F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1237277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4600"/>
          </a:xfrm>
        </p:spPr>
        <p:txBody>
          <a:bodyPr/>
          <a:lstStyle/>
          <a:p>
            <a:r>
              <a:rPr lang="en-US" b="1" dirty="0"/>
              <a:t>Data Partitioning</a:t>
            </a:r>
          </a:p>
        </p:txBody>
      </p:sp>
      <p:sp>
        <p:nvSpPr>
          <p:cNvPr id="3" name="Content Placeholder 2"/>
          <p:cNvSpPr>
            <a:spLocks noGrp="1"/>
          </p:cNvSpPr>
          <p:nvPr>
            <p:ph idx="1"/>
          </p:nvPr>
        </p:nvSpPr>
        <p:spPr>
          <a:xfrm>
            <a:off x="429126" y="1349725"/>
            <a:ext cx="6173152" cy="5088522"/>
          </a:xfrm>
        </p:spPr>
        <p:txBody>
          <a:bodyPr>
            <a:normAutofit/>
          </a:bodyPr>
          <a:lstStyle/>
          <a:p>
            <a:r>
              <a:rPr lang="en-US" dirty="0"/>
              <a:t>Cannot </a:t>
            </a:r>
            <a:r>
              <a:rPr lang="en-US" b="1" dirty="0"/>
              <a:t>process the complete </a:t>
            </a:r>
            <a:r>
              <a:rPr lang="en-US" dirty="0"/>
              <a:t>data set in memory</a:t>
            </a:r>
          </a:p>
          <a:p>
            <a:r>
              <a:rPr lang="en-US" dirty="0"/>
              <a:t>Data partitioned across the tasks</a:t>
            </a:r>
          </a:p>
          <a:p>
            <a:pPr lvl="1"/>
            <a:r>
              <a:rPr lang="en-US" dirty="0"/>
              <a:t>Each task partitions the data further</a:t>
            </a:r>
          </a:p>
          <a:p>
            <a:r>
              <a:rPr lang="en-US" dirty="0"/>
              <a:t>Need to program specifically to handle such partitioning</a:t>
            </a:r>
          </a:p>
          <a:p>
            <a:r>
              <a:rPr lang="en-US" dirty="0"/>
              <a:t>Sometimes need to align partitions of different datasets</a:t>
            </a:r>
          </a:p>
          <a:p>
            <a:pPr lvl="1"/>
            <a:r>
              <a:rPr lang="en-US" dirty="0"/>
              <a:t>Supported in past by HPF but not now?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588" y="1620812"/>
            <a:ext cx="4273666" cy="1883827"/>
          </a:xfrm>
          <a:prstGeom prst="rect">
            <a:avLst/>
          </a:prstGeom>
        </p:spPr>
      </p:pic>
      <p:sp>
        <p:nvSpPr>
          <p:cNvPr id="5" name="Slide Number Placeholder 4">
            <a:extLst>
              <a:ext uri="{FF2B5EF4-FFF2-40B4-BE49-F238E27FC236}">
                <a16:creationId xmlns:a16="http://schemas.microsoft.com/office/drawing/2014/main" id="{E6B6518A-C2D8-4562-8763-7C229A986DD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956369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2230"/>
            <a:ext cx="10515600" cy="1325563"/>
          </a:xfrm>
        </p:spPr>
        <p:txBody>
          <a:bodyPr/>
          <a:lstStyle/>
          <a:p>
            <a:r>
              <a:rPr lang="en-US" b="1" dirty="0"/>
              <a:t>Dataflow Applications</a:t>
            </a:r>
          </a:p>
        </p:txBody>
      </p:sp>
      <p:sp>
        <p:nvSpPr>
          <p:cNvPr id="3" name="Content Placeholder 2"/>
          <p:cNvSpPr>
            <a:spLocks noGrp="1"/>
          </p:cNvSpPr>
          <p:nvPr>
            <p:ph idx="1"/>
          </p:nvPr>
        </p:nvSpPr>
        <p:spPr>
          <a:xfrm>
            <a:off x="105816" y="1349154"/>
            <a:ext cx="6472674" cy="4726181"/>
          </a:xfrm>
        </p:spPr>
        <p:txBody>
          <a:bodyPr>
            <a:normAutofit/>
          </a:bodyPr>
          <a:lstStyle/>
          <a:p>
            <a:r>
              <a:rPr lang="en-US" dirty="0"/>
              <a:t>Model a computation as a graph</a:t>
            </a:r>
          </a:p>
          <a:p>
            <a:pPr lvl="1"/>
            <a:r>
              <a:rPr lang="en-US" dirty="0"/>
              <a:t>Nodes does computations - Task</a:t>
            </a:r>
          </a:p>
          <a:p>
            <a:pPr lvl="1"/>
            <a:r>
              <a:rPr lang="en-US" dirty="0"/>
              <a:t>Edges communications</a:t>
            </a:r>
          </a:p>
          <a:p>
            <a:r>
              <a:rPr lang="en-US" dirty="0"/>
              <a:t>A computation is activated when its input data dependencies are satisfied</a:t>
            </a:r>
          </a:p>
          <a:p>
            <a:pPr lvl="1"/>
            <a:r>
              <a:rPr lang="en-US" sz="2000" dirty="0"/>
              <a:t>Data driven</a:t>
            </a:r>
          </a:p>
          <a:p>
            <a:r>
              <a:rPr lang="en-US" dirty="0"/>
              <a:t>Asynchronous execution of tasks</a:t>
            </a:r>
          </a:p>
          <a:p>
            <a:r>
              <a:rPr lang="en-US" dirty="0"/>
              <a:t>Tasks can only communicate through their input and output edges </a:t>
            </a:r>
          </a:p>
          <a:p>
            <a:pPr lvl="1"/>
            <a:r>
              <a:rPr lang="en-US" sz="2000" dirty="0"/>
              <a:t>To preserve asynchronous nature of computation</a:t>
            </a:r>
          </a:p>
          <a:p>
            <a:pPr lvl="1"/>
            <a:r>
              <a:rPr lang="en-US" sz="2000" dirty="0"/>
              <a:t>Otherwise becomes MPI </a:t>
            </a:r>
          </a:p>
          <a:p>
            <a:endParaRPr lang="en-US" dirty="0"/>
          </a:p>
        </p:txBody>
      </p:sp>
      <p:grpSp>
        <p:nvGrpSpPr>
          <p:cNvPr id="4" name="Group 3"/>
          <p:cNvGrpSpPr/>
          <p:nvPr/>
        </p:nvGrpSpPr>
        <p:grpSpPr>
          <a:xfrm>
            <a:off x="7310878" y="1392155"/>
            <a:ext cx="3679796" cy="372862"/>
            <a:chOff x="2289699" y="1811045"/>
            <a:chExt cx="3679796" cy="372862"/>
          </a:xfrm>
        </p:grpSpPr>
        <p:sp>
          <p:nvSpPr>
            <p:cNvPr id="5" name="Rounded Rectangle 4"/>
            <p:cNvSpPr/>
            <p:nvPr/>
          </p:nvSpPr>
          <p:spPr>
            <a:xfrm>
              <a:off x="2689194"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6" name="Rounded Rectangle 5"/>
            <p:cNvSpPr/>
            <p:nvPr/>
          </p:nvSpPr>
          <p:spPr>
            <a:xfrm>
              <a:off x="3783368"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7" name="Rounded Rectangle 6"/>
            <p:cNvSpPr/>
            <p:nvPr/>
          </p:nvSpPr>
          <p:spPr>
            <a:xfrm>
              <a:off x="4877542"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G</a:t>
              </a:r>
            </a:p>
          </p:txBody>
        </p:sp>
        <p:cxnSp>
          <p:nvCxnSpPr>
            <p:cNvPr id="8" name="Straight Arrow Connector 7"/>
            <p:cNvCxnSpPr>
              <a:stCxn id="5" idx="3"/>
              <a:endCxn id="6" idx="1"/>
            </p:cNvCxnSpPr>
            <p:nvPr/>
          </p:nvCxnSpPr>
          <p:spPr>
            <a:xfrm>
              <a:off x="3381652" y="1997476"/>
              <a:ext cx="4017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3"/>
              <a:endCxn id="7" idx="1"/>
            </p:cNvCxnSpPr>
            <p:nvPr/>
          </p:nvCxnSpPr>
          <p:spPr>
            <a:xfrm>
              <a:off x="4475826" y="1997476"/>
              <a:ext cx="4017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9699" y="1997476"/>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570000" y="1997476"/>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310877" y="2978478"/>
            <a:ext cx="3679798" cy="1834714"/>
            <a:chOff x="2289697" y="2647765"/>
            <a:chExt cx="3679798" cy="1834714"/>
          </a:xfrm>
        </p:grpSpPr>
        <p:grpSp>
          <p:nvGrpSpPr>
            <p:cNvPr id="13" name="Group 12"/>
            <p:cNvGrpSpPr/>
            <p:nvPr/>
          </p:nvGrpSpPr>
          <p:grpSpPr>
            <a:xfrm>
              <a:off x="2289698" y="2870446"/>
              <a:ext cx="3679797" cy="859655"/>
              <a:chOff x="2289698" y="1324252"/>
              <a:chExt cx="3679797" cy="859655"/>
            </a:xfrm>
          </p:grpSpPr>
          <p:sp>
            <p:nvSpPr>
              <p:cNvPr id="25" name="Rounded Rectangle 24"/>
              <p:cNvSpPr/>
              <p:nvPr/>
            </p:nvSpPr>
            <p:spPr>
              <a:xfrm>
                <a:off x="2689194" y="1324252"/>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26" name="Rounded Rectangle 25"/>
              <p:cNvSpPr/>
              <p:nvPr/>
            </p:nvSpPr>
            <p:spPr>
              <a:xfrm>
                <a:off x="3783368"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27" name="Rounded Rectangle 26"/>
              <p:cNvSpPr/>
              <p:nvPr/>
            </p:nvSpPr>
            <p:spPr>
              <a:xfrm>
                <a:off x="4877542"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G</a:t>
                </a:r>
              </a:p>
            </p:txBody>
          </p:sp>
          <p:cxnSp>
            <p:nvCxnSpPr>
              <p:cNvPr id="28" name="Straight Arrow Connector 27"/>
              <p:cNvCxnSpPr>
                <a:stCxn id="25" idx="3"/>
                <a:endCxn id="26" idx="1"/>
              </p:cNvCxnSpPr>
              <p:nvPr/>
            </p:nvCxnSpPr>
            <p:spPr>
              <a:xfrm>
                <a:off x="3381652" y="1510683"/>
                <a:ext cx="401716" cy="486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3"/>
                <a:endCxn id="27" idx="1"/>
              </p:cNvCxnSpPr>
              <p:nvPr/>
            </p:nvCxnSpPr>
            <p:spPr>
              <a:xfrm>
                <a:off x="4475826" y="1997476"/>
                <a:ext cx="4017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289698" y="1503285"/>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70000" y="1997476"/>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4" name="Rounded Rectangle 13"/>
            <p:cNvSpPr/>
            <p:nvPr/>
          </p:nvSpPr>
          <p:spPr>
            <a:xfrm>
              <a:off x="2689194" y="3730100"/>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15" name="Rounded Rectangle 14"/>
            <p:cNvSpPr/>
            <p:nvPr/>
          </p:nvSpPr>
          <p:spPr>
            <a:xfrm>
              <a:off x="3783368" y="264776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16" name="Rounded Rectangle 15"/>
            <p:cNvSpPr/>
            <p:nvPr/>
          </p:nvSpPr>
          <p:spPr>
            <a:xfrm>
              <a:off x="3783368" y="4109617"/>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cxnSp>
          <p:nvCxnSpPr>
            <p:cNvPr id="17" name="Straight Arrow Connector 16"/>
            <p:cNvCxnSpPr/>
            <p:nvPr/>
          </p:nvCxnSpPr>
          <p:spPr>
            <a:xfrm>
              <a:off x="2289697" y="3916531"/>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5" idx="3"/>
              <a:endCxn id="15" idx="1"/>
            </p:cNvCxnSpPr>
            <p:nvPr/>
          </p:nvCxnSpPr>
          <p:spPr>
            <a:xfrm flipV="1">
              <a:off x="3381652" y="2834196"/>
              <a:ext cx="401716" cy="222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5" idx="3"/>
              <a:endCxn id="16" idx="1"/>
            </p:cNvCxnSpPr>
            <p:nvPr/>
          </p:nvCxnSpPr>
          <p:spPr>
            <a:xfrm>
              <a:off x="3381652" y="3056877"/>
              <a:ext cx="401716" cy="1239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3"/>
              <a:endCxn id="16" idx="1"/>
            </p:cNvCxnSpPr>
            <p:nvPr/>
          </p:nvCxnSpPr>
          <p:spPr>
            <a:xfrm>
              <a:off x="3381652" y="3916531"/>
              <a:ext cx="401716" cy="379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3"/>
              <a:endCxn id="26" idx="1"/>
            </p:cNvCxnSpPr>
            <p:nvPr/>
          </p:nvCxnSpPr>
          <p:spPr>
            <a:xfrm flipV="1">
              <a:off x="3381652" y="3543670"/>
              <a:ext cx="401716" cy="37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4" idx="3"/>
              <a:endCxn id="15" idx="1"/>
            </p:cNvCxnSpPr>
            <p:nvPr/>
          </p:nvCxnSpPr>
          <p:spPr>
            <a:xfrm flipV="1">
              <a:off x="3381652" y="2834196"/>
              <a:ext cx="401716" cy="1082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7" idx="1"/>
            </p:cNvCxnSpPr>
            <p:nvPr/>
          </p:nvCxnSpPr>
          <p:spPr>
            <a:xfrm>
              <a:off x="4483963" y="2844553"/>
              <a:ext cx="393579" cy="699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3"/>
              <a:endCxn id="27" idx="1"/>
            </p:cNvCxnSpPr>
            <p:nvPr/>
          </p:nvCxnSpPr>
          <p:spPr>
            <a:xfrm flipV="1">
              <a:off x="4475826" y="3543670"/>
              <a:ext cx="401716" cy="752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2" name="Slide Number Placeholder 31">
            <a:extLst>
              <a:ext uri="{FF2B5EF4-FFF2-40B4-BE49-F238E27FC236}">
                <a16:creationId xmlns:a16="http://schemas.microsoft.com/office/drawing/2014/main" id="{87E2F09E-59A2-4751-A62B-2BF2426FC0C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4046617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92" y="132725"/>
            <a:ext cx="10515600" cy="1325563"/>
          </a:xfrm>
        </p:spPr>
        <p:txBody>
          <a:bodyPr/>
          <a:lstStyle/>
          <a:p>
            <a:r>
              <a:rPr lang="en-US" b="1" dirty="0"/>
              <a:t>Streaming - Dataflow Applications</a:t>
            </a:r>
          </a:p>
        </p:txBody>
      </p:sp>
      <p:sp>
        <p:nvSpPr>
          <p:cNvPr id="3" name="Content Placeholder 2"/>
          <p:cNvSpPr>
            <a:spLocks noGrp="1"/>
          </p:cNvSpPr>
          <p:nvPr>
            <p:ph idx="1"/>
          </p:nvPr>
        </p:nvSpPr>
        <p:spPr>
          <a:xfrm>
            <a:off x="127189" y="1458288"/>
            <a:ext cx="6409267" cy="4351338"/>
          </a:xfrm>
        </p:spPr>
        <p:txBody>
          <a:bodyPr>
            <a:normAutofit/>
          </a:bodyPr>
          <a:lstStyle/>
          <a:p>
            <a:r>
              <a:rPr lang="en-US" sz="2400" dirty="0"/>
              <a:t>Streaming is a natural fit for dataflow</a:t>
            </a:r>
          </a:p>
          <a:p>
            <a:r>
              <a:rPr lang="en-US" sz="2400" dirty="0"/>
              <a:t>Partitions of the data are called Streams</a:t>
            </a:r>
          </a:p>
          <a:p>
            <a:r>
              <a:rPr lang="en-US" sz="2400" dirty="0"/>
              <a:t>Streams are unbounded, ordered data tuples</a:t>
            </a:r>
          </a:p>
          <a:p>
            <a:r>
              <a:rPr lang="en-US" sz="2400" dirty="0"/>
              <a:t>Order of events important</a:t>
            </a:r>
          </a:p>
          <a:p>
            <a:r>
              <a:rPr lang="en-US" sz="2400" dirty="0"/>
              <a:t>Group data into windows</a:t>
            </a:r>
          </a:p>
          <a:p>
            <a:pPr lvl="1"/>
            <a:r>
              <a:rPr lang="en-US" sz="2000" dirty="0"/>
              <a:t>Count based</a:t>
            </a:r>
          </a:p>
          <a:p>
            <a:pPr lvl="1"/>
            <a:r>
              <a:rPr lang="en-US" sz="2000" dirty="0"/>
              <a:t>Time based</a:t>
            </a:r>
          </a:p>
          <a:p>
            <a:r>
              <a:rPr lang="en-US" sz="2400" dirty="0"/>
              <a:t>Types of windows</a:t>
            </a:r>
          </a:p>
          <a:p>
            <a:pPr lvl="1"/>
            <a:r>
              <a:rPr lang="en-US" sz="2000" dirty="0"/>
              <a:t>Sliding Windows</a:t>
            </a:r>
          </a:p>
          <a:p>
            <a:pPr lvl="1"/>
            <a:r>
              <a:rPr lang="en-US" sz="2000" dirty="0"/>
              <a:t>Tumbling Windows</a:t>
            </a:r>
          </a:p>
          <a:p>
            <a:endParaRPr lang="en-US" sz="2400" dirty="0"/>
          </a:p>
          <a:p>
            <a:endParaRPr lang="en-US" sz="2400" dirty="0"/>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3615" y="1690688"/>
            <a:ext cx="4908603" cy="2405412"/>
          </a:xfrm>
          <a:prstGeom prst="rect">
            <a:avLst/>
          </a:prstGeom>
        </p:spPr>
      </p:pic>
      <p:sp>
        <p:nvSpPr>
          <p:cNvPr id="25" name="TextBox 24"/>
          <p:cNvSpPr txBox="1"/>
          <p:nvPr/>
        </p:nvSpPr>
        <p:spPr>
          <a:xfrm>
            <a:off x="6953000" y="4682267"/>
            <a:ext cx="3924792" cy="461665"/>
          </a:xfrm>
          <a:prstGeom prst="rect">
            <a:avLst/>
          </a:prstGeom>
          <a:noFill/>
        </p:spPr>
        <p:txBody>
          <a:bodyPr wrap="none" rtlCol="0">
            <a:spAutoFit/>
          </a:bodyPr>
          <a:lstStyle/>
          <a:p>
            <a:r>
              <a:rPr lang="en-US" sz="2400" dirty="0"/>
              <a:t>Continuously Executing Graph</a:t>
            </a:r>
          </a:p>
        </p:txBody>
      </p:sp>
      <p:sp>
        <p:nvSpPr>
          <p:cNvPr id="4" name="Slide Number Placeholder 3">
            <a:extLst>
              <a:ext uri="{FF2B5EF4-FFF2-40B4-BE49-F238E27FC236}">
                <a16:creationId xmlns:a16="http://schemas.microsoft.com/office/drawing/2014/main" id="{D82FA850-B898-439D-9B33-72B7A66F5A4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1519311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146"/>
            <a:ext cx="10515600" cy="1325563"/>
          </a:xfrm>
        </p:spPr>
        <p:txBody>
          <a:bodyPr/>
          <a:lstStyle/>
          <a:p>
            <a:r>
              <a:rPr lang="en-US" b="1" dirty="0"/>
              <a:t>Data Pipelines – Dataflow Applications</a:t>
            </a:r>
          </a:p>
        </p:txBody>
      </p:sp>
      <p:sp>
        <p:nvSpPr>
          <p:cNvPr id="3" name="Content Placeholder 2"/>
          <p:cNvSpPr>
            <a:spLocks noGrp="1"/>
          </p:cNvSpPr>
          <p:nvPr>
            <p:ph idx="1"/>
          </p:nvPr>
        </p:nvSpPr>
        <p:spPr>
          <a:xfrm>
            <a:off x="0" y="1504709"/>
            <a:ext cx="6600986" cy="4351338"/>
          </a:xfrm>
        </p:spPr>
        <p:txBody>
          <a:bodyPr>
            <a:normAutofit/>
          </a:bodyPr>
          <a:lstStyle/>
          <a:p>
            <a:r>
              <a:rPr lang="en-US" dirty="0"/>
              <a:t>Similar to streaming applications</a:t>
            </a:r>
          </a:p>
          <a:p>
            <a:r>
              <a:rPr lang="en-US" dirty="0"/>
              <a:t>Finite amount of data </a:t>
            </a:r>
          </a:p>
          <a:p>
            <a:pPr lvl="1"/>
            <a:r>
              <a:rPr lang="en-US" dirty="0"/>
              <a:t>Partitioned hierarchically similar to streaming</a:t>
            </a:r>
          </a:p>
          <a:p>
            <a:r>
              <a:rPr lang="en-US" dirty="0"/>
              <a:t>Mostly pleasingly parallel, but some form of communications can be required</a:t>
            </a:r>
          </a:p>
          <a:p>
            <a:pPr lvl="1"/>
            <a:r>
              <a:rPr lang="en-US" sz="2000" dirty="0"/>
              <a:t>Reduce, Join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277" y="1825625"/>
            <a:ext cx="3890190" cy="2475928"/>
          </a:xfrm>
          <a:prstGeom prst="rect">
            <a:avLst/>
          </a:prstGeom>
        </p:spPr>
      </p:pic>
      <p:sp>
        <p:nvSpPr>
          <p:cNvPr id="5" name="Slide Number Placeholder 4">
            <a:extLst>
              <a:ext uri="{FF2B5EF4-FFF2-40B4-BE49-F238E27FC236}">
                <a16:creationId xmlns:a16="http://schemas.microsoft.com/office/drawing/2014/main" id="{3B4C7202-8A3E-47F1-8554-16DDB705D6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3801071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 Dataflow Applications</a:t>
            </a:r>
          </a:p>
        </p:txBody>
      </p:sp>
      <p:sp>
        <p:nvSpPr>
          <p:cNvPr id="7" name="Content Placeholder 2"/>
          <p:cNvSpPr>
            <a:spLocks noGrp="1"/>
          </p:cNvSpPr>
          <p:nvPr>
            <p:ph idx="1"/>
          </p:nvPr>
        </p:nvSpPr>
        <p:spPr>
          <a:xfrm>
            <a:off x="108488" y="1504783"/>
            <a:ext cx="5362414" cy="4351338"/>
          </a:xfrm>
        </p:spPr>
        <p:txBody>
          <a:bodyPr>
            <a:normAutofit/>
          </a:bodyPr>
          <a:lstStyle/>
          <a:p>
            <a:r>
              <a:rPr lang="en-US" sz="2400" dirty="0"/>
              <a:t>Need fine grain control of the graph to express complex operations</a:t>
            </a:r>
          </a:p>
          <a:p>
            <a:r>
              <a:rPr lang="en-US" sz="2400" dirty="0"/>
              <a:t>Iterative computations</a:t>
            </a:r>
          </a:p>
          <a:p>
            <a:r>
              <a:rPr lang="en-US" sz="2400" dirty="0"/>
              <a:t>There are both Model and Data, but only communicate model</a:t>
            </a:r>
          </a:p>
          <a:p>
            <a:r>
              <a:rPr lang="en-US" sz="2400" dirty="0"/>
              <a:t>Complex communication operations such as AllReduce</a:t>
            </a:r>
          </a:p>
          <a:p>
            <a:pPr marL="0" indent="0">
              <a:buNone/>
            </a:pPr>
            <a:endParaRPr lang="en-US" sz="2400" dirty="0"/>
          </a:p>
          <a:p>
            <a:endParaRPr lang="en-US" sz="2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5884" y="1402765"/>
            <a:ext cx="6908916" cy="4741280"/>
          </a:xfrm>
          <a:prstGeom prst="rect">
            <a:avLst/>
          </a:prstGeom>
        </p:spPr>
      </p:pic>
      <p:sp>
        <p:nvSpPr>
          <p:cNvPr id="3" name="Slide Number Placeholder 2">
            <a:extLst>
              <a:ext uri="{FF2B5EF4-FFF2-40B4-BE49-F238E27FC236}">
                <a16:creationId xmlns:a16="http://schemas.microsoft.com/office/drawing/2014/main" id="{A4F579BA-0575-4AA1-9047-0508BF135B9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1839246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716" y="-53166"/>
            <a:ext cx="10515600" cy="1325563"/>
          </a:xfrm>
        </p:spPr>
        <p:txBody>
          <a:bodyPr/>
          <a:lstStyle/>
          <a:p>
            <a:r>
              <a:rPr lang="en-US" b="1" dirty="0"/>
              <a:t>Data Transformation API</a:t>
            </a:r>
          </a:p>
        </p:txBody>
      </p:sp>
      <p:sp>
        <p:nvSpPr>
          <p:cNvPr id="3" name="Content Placeholder 2"/>
          <p:cNvSpPr>
            <a:spLocks noGrp="1"/>
          </p:cNvSpPr>
          <p:nvPr>
            <p:ph idx="1"/>
          </p:nvPr>
        </p:nvSpPr>
        <p:spPr>
          <a:xfrm>
            <a:off x="215846" y="1092935"/>
            <a:ext cx="6992718" cy="4351338"/>
          </a:xfrm>
        </p:spPr>
        <p:txBody>
          <a:bodyPr>
            <a:normAutofit/>
          </a:bodyPr>
          <a:lstStyle/>
          <a:p>
            <a:r>
              <a:rPr lang="en-US" sz="2400" dirty="0"/>
              <a:t>The operators in API define the computation as well how nodes are connected</a:t>
            </a:r>
          </a:p>
          <a:p>
            <a:pPr lvl="1"/>
            <a:r>
              <a:rPr lang="en-US" sz="2000" dirty="0"/>
              <a:t>For example lets take map and reduce operators and our initial data set is A</a:t>
            </a:r>
          </a:p>
          <a:p>
            <a:pPr lvl="1"/>
            <a:r>
              <a:rPr lang="en-US" sz="2000" dirty="0"/>
              <a:t>Map function produces a distributed dataset B by applying the user defined operator on each partition of A. If A had N partitions, B can contain N elements.</a:t>
            </a:r>
          </a:p>
          <a:p>
            <a:pPr lvl="1"/>
            <a:r>
              <a:rPr lang="en-US" sz="2000" dirty="0"/>
              <a:t>The Reduce function is applied on B, producing a data set with a single partition. </a:t>
            </a:r>
          </a:p>
          <a:p>
            <a:endParaRPr lang="en-US" sz="2400" dirty="0"/>
          </a:p>
        </p:txBody>
      </p:sp>
      <p:sp>
        <p:nvSpPr>
          <p:cNvPr id="4" name="TextBox 3"/>
          <p:cNvSpPr txBox="1"/>
          <p:nvPr/>
        </p:nvSpPr>
        <p:spPr>
          <a:xfrm>
            <a:off x="1957038" y="4030682"/>
            <a:ext cx="5479072" cy="2031325"/>
          </a:xfrm>
          <a:prstGeom prst="rect">
            <a:avLst/>
          </a:prstGeom>
          <a:noFill/>
        </p:spPr>
        <p:txBody>
          <a:bodyPr wrap="square" rtlCol="0">
            <a:spAutoFit/>
          </a:bodyPr>
          <a:lstStyle/>
          <a:p>
            <a:r>
              <a:rPr lang="en-US" dirty="0"/>
              <a:t>B = </a:t>
            </a:r>
            <a:r>
              <a:rPr lang="en-US" dirty="0" err="1"/>
              <a:t>A.map</a:t>
            </a:r>
            <a:r>
              <a:rPr lang="en-US" dirty="0"/>
              <a:t>() {</a:t>
            </a:r>
          </a:p>
          <a:p>
            <a:r>
              <a:rPr lang="en-US" dirty="0"/>
              <a:t>    User defined code to execute on a partition of A</a:t>
            </a:r>
          </a:p>
          <a:p>
            <a:r>
              <a:rPr lang="en-US" dirty="0"/>
              <a:t>};</a:t>
            </a:r>
          </a:p>
          <a:p>
            <a:endParaRPr lang="en-US" dirty="0"/>
          </a:p>
          <a:p>
            <a:r>
              <a:rPr lang="en-US" dirty="0"/>
              <a:t>C = </a:t>
            </a:r>
            <a:r>
              <a:rPr lang="en-US" dirty="0" err="1"/>
              <a:t>B.reduce</a:t>
            </a:r>
            <a:r>
              <a:rPr lang="en-US" dirty="0"/>
              <a:t>() {</a:t>
            </a:r>
          </a:p>
          <a:p>
            <a:r>
              <a:rPr lang="en-US" dirty="0"/>
              <a:t>    User defined code to reduce two elements in B</a:t>
            </a:r>
          </a:p>
          <a:p>
            <a:r>
              <a:rPr lang="en-US" dirty="0"/>
              <a:t>}</a:t>
            </a:r>
          </a:p>
        </p:txBody>
      </p:sp>
      <p:sp>
        <p:nvSpPr>
          <p:cNvPr id="8" name="Oval 7"/>
          <p:cNvSpPr/>
          <p:nvPr/>
        </p:nvSpPr>
        <p:spPr>
          <a:xfrm>
            <a:off x="8810344" y="2527199"/>
            <a:ext cx="741405" cy="74140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Map</a:t>
            </a:r>
          </a:p>
        </p:txBody>
      </p:sp>
      <p:cxnSp>
        <p:nvCxnSpPr>
          <p:cNvPr id="10" name="Straight Arrow Connector 9"/>
          <p:cNvCxnSpPr>
            <a:stCxn id="11" idx="2"/>
            <a:endCxn id="8" idx="2"/>
          </p:cNvCxnSpPr>
          <p:nvPr/>
        </p:nvCxnSpPr>
        <p:spPr>
          <a:xfrm>
            <a:off x="8217084" y="2876742"/>
            <a:ext cx="593260" cy="21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065440" y="2538188"/>
            <a:ext cx="303288" cy="338554"/>
          </a:xfrm>
          <a:prstGeom prst="rect">
            <a:avLst/>
          </a:prstGeom>
          <a:noFill/>
        </p:spPr>
        <p:txBody>
          <a:bodyPr wrap="none" rtlCol="0">
            <a:spAutoFit/>
          </a:bodyPr>
          <a:lstStyle/>
          <a:p>
            <a:r>
              <a:rPr lang="en-US" sz="1600" dirty="0"/>
              <a:t>A</a:t>
            </a:r>
          </a:p>
        </p:txBody>
      </p:sp>
      <p:sp>
        <p:nvSpPr>
          <p:cNvPr id="12" name="Oval 11"/>
          <p:cNvSpPr/>
          <p:nvPr/>
        </p:nvSpPr>
        <p:spPr>
          <a:xfrm>
            <a:off x="10309642" y="2488660"/>
            <a:ext cx="801128" cy="80112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Reduce</a:t>
            </a:r>
            <a:endParaRPr lang="en-US" sz="1200" dirty="0"/>
          </a:p>
        </p:txBody>
      </p:sp>
      <p:cxnSp>
        <p:nvCxnSpPr>
          <p:cNvPr id="13" name="Straight Arrow Connector 12"/>
          <p:cNvCxnSpPr>
            <a:stCxn id="8" idx="6"/>
            <a:endCxn id="12" idx="2"/>
          </p:cNvCxnSpPr>
          <p:nvPr/>
        </p:nvCxnSpPr>
        <p:spPr>
          <a:xfrm flipV="1">
            <a:off x="9551749" y="2889224"/>
            <a:ext cx="757893" cy="8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652120" y="2538188"/>
            <a:ext cx="296876" cy="338554"/>
          </a:xfrm>
          <a:prstGeom prst="rect">
            <a:avLst/>
          </a:prstGeom>
          <a:noFill/>
        </p:spPr>
        <p:txBody>
          <a:bodyPr wrap="none" rtlCol="0">
            <a:spAutoFit/>
          </a:bodyPr>
          <a:lstStyle/>
          <a:p>
            <a:r>
              <a:rPr lang="en-US" sz="1600" dirty="0"/>
              <a:t>B</a:t>
            </a:r>
          </a:p>
        </p:txBody>
      </p:sp>
      <p:sp>
        <p:nvSpPr>
          <p:cNvPr id="18" name="TextBox 17"/>
          <p:cNvSpPr txBox="1"/>
          <p:nvPr/>
        </p:nvSpPr>
        <p:spPr>
          <a:xfrm>
            <a:off x="9234252" y="3318370"/>
            <a:ext cx="1142942" cy="307777"/>
          </a:xfrm>
          <a:prstGeom prst="rect">
            <a:avLst/>
          </a:prstGeom>
          <a:noFill/>
        </p:spPr>
        <p:txBody>
          <a:bodyPr wrap="none" rtlCol="0">
            <a:spAutoFit/>
          </a:bodyPr>
          <a:lstStyle/>
          <a:p>
            <a:r>
              <a:rPr lang="en-US" sz="1400" dirty="0"/>
              <a:t>Logical graph</a:t>
            </a:r>
          </a:p>
        </p:txBody>
      </p:sp>
      <p:cxnSp>
        <p:nvCxnSpPr>
          <p:cNvPr id="19" name="Straight Arrow Connector 18"/>
          <p:cNvCxnSpPr>
            <a:stCxn id="12" idx="6"/>
          </p:cNvCxnSpPr>
          <p:nvPr/>
        </p:nvCxnSpPr>
        <p:spPr>
          <a:xfrm>
            <a:off x="11110770" y="2889224"/>
            <a:ext cx="5035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132860" y="2538188"/>
            <a:ext cx="293670" cy="338554"/>
          </a:xfrm>
          <a:prstGeom prst="rect">
            <a:avLst/>
          </a:prstGeom>
          <a:noFill/>
        </p:spPr>
        <p:txBody>
          <a:bodyPr wrap="none" rtlCol="0">
            <a:spAutoFit/>
          </a:bodyPr>
          <a:lstStyle/>
          <a:p>
            <a:r>
              <a:rPr lang="en-US" sz="1600" dirty="0"/>
              <a:t>C</a:t>
            </a:r>
          </a:p>
        </p:txBody>
      </p:sp>
      <p:sp>
        <p:nvSpPr>
          <p:cNvPr id="22" name="Oval 21"/>
          <p:cNvSpPr/>
          <p:nvPr/>
        </p:nvSpPr>
        <p:spPr>
          <a:xfrm>
            <a:off x="8788785" y="3865587"/>
            <a:ext cx="713047" cy="71304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p>
        </p:txBody>
      </p:sp>
      <p:cxnSp>
        <p:nvCxnSpPr>
          <p:cNvPr id="23" name="Straight Arrow Connector 22"/>
          <p:cNvCxnSpPr>
            <a:endCxn id="22" idx="2"/>
          </p:cNvCxnSpPr>
          <p:nvPr/>
        </p:nvCxnSpPr>
        <p:spPr>
          <a:xfrm>
            <a:off x="8101343" y="4222110"/>
            <a:ext cx="6874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52752" y="3852778"/>
            <a:ext cx="489236" cy="338554"/>
          </a:xfrm>
          <a:prstGeom prst="rect">
            <a:avLst/>
          </a:prstGeom>
          <a:noFill/>
        </p:spPr>
        <p:txBody>
          <a:bodyPr wrap="none" rtlCol="0">
            <a:spAutoFit/>
          </a:bodyPr>
          <a:lstStyle/>
          <a:p>
            <a:r>
              <a:rPr lang="en-US" sz="1600" dirty="0"/>
              <a:t>a_1</a:t>
            </a:r>
          </a:p>
        </p:txBody>
      </p:sp>
      <p:sp>
        <p:nvSpPr>
          <p:cNvPr id="25" name="Oval 24"/>
          <p:cNvSpPr/>
          <p:nvPr/>
        </p:nvSpPr>
        <p:spPr>
          <a:xfrm>
            <a:off x="10342232" y="4345080"/>
            <a:ext cx="768538" cy="7685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a:t>Reduce</a:t>
            </a:r>
            <a:endParaRPr lang="en-US" sz="1100" dirty="0"/>
          </a:p>
        </p:txBody>
      </p:sp>
      <p:cxnSp>
        <p:nvCxnSpPr>
          <p:cNvPr id="26" name="Straight Arrow Connector 25"/>
          <p:cNvCxnSpPr>
            <a:stCxn id="22" idx="6"/>
            <a:endCxn id="25" idx="2"/>
          </p:cNvCxnSpPr>
          <p:nvPr/>
        </p:nvCxnSpPr>
        <p:spPr>
          <a:xfrm>
            <a:off x="9501832" y="4222111"/>
            <a:ext cx="840400" cy="507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612788" y="4030682"/>
            <a:ext cx="498855" cy="338554"/>
          </a:xfrm>
          <a:prstGeom prst="rect">
            <a:avLst/>
          </a:prstGeom>
          <a:noFill/>
        </p:spPr>
        <p:txBody>
          <a:bodyPr wrap="none" rtlCol="0">
            <a:spAutoFit/>
          </a:bodyPr>
          <a:lstStyle/>
          <a:p>
            <a:r>
              <a:rPr lang="en-US" sz="1600" dirty="0"/>
              <a:t>b_1</a:t>
            </a:r>
          </a:p>
        </p:txBody>
      </p:sp>
      <p:sp>
        <p:nvSpPr>
          <p:cNvPr id="28" name="TextBox 27"/>
          <p:cNvSpPr txBox="1"/>
          <p:nvPr/>
        </p:nvSpPr>
        <p:spPr>
          <a:xfrm>
            <a:off x="9234252" y="5500549"/>
            <a:ext cx="1690271" cy="369332"/>
          </a:xfrm>
          <a:prstGeom prst="rect">
            <a:avLst/>
          </a:prstGeom>
          <a:noFill/>
        </p:spPr>
        <p:txBody>
          <a:bodyPr wrap="none" rtlCol="0">
            <a:spAutoFit/>
          </a:bodyPr>
          <a:lstStyle/>
          <a:p>
            <a:r>
              <a:rPr lang="en-US" dirty="0"/>
              <a:t>Execution graph</a:t>
            </a:r>
          </a:p>
        </p:txBody>
      </p:sp>
      <p:cxnSp>
        <p:nvCxnSpPr>
          <p:cNvPr id="29" name="Straight Arrow Connector 28"/>
          <p:cNvCxnSpPr/>
          <p:nvPr/>
        </p:nvCxnSpPr>
        <p:spPr>
          <a:xfrm>
            <a:off x="11110770" y="4730051"/>
            <a:ext cx="4007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149316" y="4307048"/>
            <a:ext cx="293670" cy="338554"/>
          </a:xfrm>
          <a:prstGeom prst="rect">
            <a:avLst/>
          </a:prstGeom>
          <a:noFill/>
        </p:spPr>
        <p:txBody>
          <a:bodyPr wrap="none" rtlCol="0">
            <a:spAutoFit/>
          </a:bodyPr>
          <a:lstStyle/>
          <a:p>
            <a:r>
              <a:rPr lang="en-US" sz="1600" dirty="0"/>
              <a:t>C</a:t>
            </a:r>
          </a:p>
        </p:txBody>
      </p:sp>
      <p:sp>
        <p:nvSpPr>
          <p:cNvPr id="31" name="Oval 30"/>
          <p:cNvSpPr/>
          <p:nvPr/>
        </p:nvSpPr>
        <p:spPr>
          <a:xfrm>
            <a:off x="8810344" y="4823177"/>
            <a:ext cx="675012" cy="66868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p>
        </p:txBody>
      </p:sp>
      <p:sp>
        <p:nvSpPr>
          <p:cNvPr id="35" name="TextBox 34"/>
          <p:cNvSpPr txBox="1"/>
          <p:nvPr/>
        </p:nvSpPr>
        <p:spPr>
          <a:xfrm>
            <a:off x="8204648" y="4721551"/>
            <a:ext cx="492443" cy="338554"/>
          </a:xfrm>
          <a:prstGeom prst="rect">
            <a:avLst/>
          </a:prstGeom>
          <a:noFill/>
        </p:spPr>
        <p:txBody>
          <a:bodyPr wrap="none" rtlCol="0">
            <a:spAutoFit/>
          </a:bodyPr>
          <a:lstStyle/>
          <a:p>
            <a:r>
              <a:rPr lang="en-US" sz="1600" dirty="0" err="1"/>
              <a:t>a_n</a:t>
            </a:r>
            <a:endParaRPr lang="en-US" sz="1600" dirty="0"/>
          </a:p>
        </p:txBody>
      </p:sp>
      <p:cxnSp>
        <p:nvCxnSpPr>
          <p:cNvPr id="38" name="Straight Arrow Connector 37"/>
          <p:cNvCxnSpPr>
            <a:stCxn id="31" idx="6"/>
            <a:endCxn id="25" idx="2"/>
          </p:cNvCxnSpPr>
          <p:nvPr/>
        </p:nvCxnSpPr>
        <p:spPr>
          <a:xfrm flipV="1">
            <a:off x="9485356" y="4729349"/>
            <a:ext cx="856876" cy="428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9669660" y="4952597"/>
            <a:ext cx="502061" cy="338554"/>
          </a:xfrm>
          <a:prstGeom prst="rect">
            <a:avLst/>
          </a:prstGeom>
          <a:noFill/>
        </p:spPr>
        <p:txBody>
          <a:bodyPr wrap="none" rtlCol="0">
            <a:spAutoFit/>
          </a:bodyPr>
          <a:lstStyle/>
          <a:p>
            <a:r>
              <a:rPr lang="en-US" sz="1600" dirty="0" err="1"/>
              <a:t>b_n</a:t>
            </a:r>
            <a:endParaRPr lang="en-US" sz="1600" dirty="0"/>
          </a:p>
        </p:txBody>
      </p:sp>
      <p:cxnSp>
        <p:nvCxnSpPr>
          <p:cNvPr id="45" name="Straight Connector 44"/>
          <p:cNvCxnSpPr>
            <a:stCxn id="22" idx="4"/>
            <a:endCxn id="31" idx="0"/>
          </p:cNvCxnSpPr>
          <p:nvPr/>
        </p:nvCxnSpPr>
        <p:spPr>
          <a:xfrm>
            <a:off x="9145309" y="4578634"/>
            <a:ext cx="2541" cy="244543"/>
          </a:xfrm>
          <a:prstGeom prst="line">
            <a:avLst/>
          </a:prstGeom>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8101972" y="5157516"/>
            <a:ext cx="6874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805845" y="4034796"/>
            <a:ext cx="715260" cy="338554"/>
          </a:xfrm>
          <a:prstGeom prst="rect">
            <a:avLst/>
          </a:prstGeom>
          <a:noFill/>
        </p:spPr>
        <p:txBody>
          <a:bodyPr wrap="none" rtlCol="0">
            <a:spAutoFit/>
          </a:bodyPr>
          <a:lstStyle/>
          <a:p>
            <a:r>
              <a:rPr lang="en-US" sz="1600" dirty="0"/>
              <a:t>Map 1</a:t>
            </a:r>
          </a:p>
        </p:txBody>
      </p:sp>
      <p:sp>
        <p:nvSpPr>
          <p:cNvPr id="32" name="TextBox 31"/>
          <p:cNvSpPr txBox="1"/>
          <p:nvPr/>
        </p:nvSpPr>
        <p:spPr>
          <a:xfrm>
            <a:off x="8810344" y="4986134"/>
            <a:ext cx="718466" cy="338554"/>
          </a:xfrm>
          <a:prstGeom prst="rect">
            <a:avLst/>
          </a:prstGeom>
          <a:noFill/>
        </p:spPr>
        <p:txBody>
          <a:bodyPr wrap="none" rtlCol="0">
            <a:spAutoFit/>
          </a:bodyPr>
          <a:lstStyle/>
          <a:p>
            <a:r>
              <a:rPr lang="en-US" sz="1600" dirty="0"/>
              <a:t>Map n</a:t>
            </a:r>
          </a:p>
        </p:txBody>
      </p:sp>
      <p:sp>
        <p:nvSpPr>
          <p:cNvPr id="6" name="Slide Number Placeholder 5">
            <a:extLst>
              <a:ext uri="{FF2B5EF4-FFF2-40B4-BE49-F238E27FC236}">
                <a16:creationId xmlns:a16="http://schemas.microsoft.com/office/drawing/2014/main" id="{16164BB3-2512-47D9-BB67-D2F45A8B274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85623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5B4247-6A3F-42DF-8774-69B152E977A8}"/>
              </a:ext>
            </a:extLst>
          </p:cNvPr>
          <p:cNvSpPr>
            <a:spLocks noGrp="1"/>
          </p:cNvSpPr>
          <p:nvPr>
            <p:ph idx="1"/>
          </p:nvPr>
        </p:nvSpPr>
        <p:spPr>
          <a:xfrm>
            <a:off x="387458" y="1061389"/>
            <a:ext cx="11468745" cy="4967451"/>
          </a:xfrm>
        </p:spPr>
        <p:txBody>
          <a:bodyPr/>
          <a:lstStyle/>
          <a:p>
            <a:r>
              <a:rPr lang="en-US" sz="2400" dirty="0"/>
              <a:t>Data gaining in importance compared to simulations</a:t>
            </a:r>
          </a:p>
          <a:p>
            <a:pPr lvl="1"/>
            <a:r>
              <a:rPr lang="en-US" dirty="0"/>
              <a:t>Data analysis techniques changing with old and new applications</a:t>
            </a:r>
          </a:p>
          <a:p>
            <a:r>
              <a:rPr lang="en-US" sz="2400" dirty="0"/>
              <a:t>All forms of IT increasing in importance; both data and simulations increasing</a:t>
            </a:r>
          </a:p>
          <a:p>
            <a:r>
              <a:rPr lang="en-US" sz="2400" dirty="0"/>
              <a:t>Internet of Things and Edge Computing growing in importance</a:t>
            </a:r>
          </a:p>
          <a:p>
            <a:r>
              <a:rPr lang="en-US" sz="2400" dirty="0"/>
              <a:t>Exascale initiative driving large supercomputers</a:t>
            </a:r>
          </a:p>
          <a:p>
            <a:r>
              <a:rPr lang="en-US" sz="2400" dirty="0"/>
              <a:t>Use of public clouds increasing rapidly</a:t>
            </a:r>
          </a:p>
          <a:p>
            <a:pPr lvl="1"/>
            <a:r>
              <a:rPr lang="en-US" dirty="0"/>
              <a:t>Clouds becoming diverse with subsystems containing GPU’s, FPGA’s, high performance networks, storage, memory …</a:t>
            </a:r>
          </a:p>
          <a:p>
            <a:pPr lvl="1"/>
            <a:r>
              <a:rPr lang="en-US" dirty="0"/>
              <a:t>They have economies of scale; hard to compete with</a:t>
            </a:r>
          </a:p>
          <a:p>
            <a:r>
              <a:rPr lang="en-US" sz="2400" dirty="0" err="1"/>
              <a:t>Serverless</a:t>
            </a:r>
            <a:r>
              <a:rPr lang="en-US" sz="2400" dirty="0"/>
              <a:t> computing attractive to user: </a:t>
            </a:r>
            <a:br>
              <a:rPr lang="en-US" sz="2400" dirty="0"/>
            </a:br>
            <a:r>
              <a:rPr lang="en-US" sz="2400" dirty="0"/>
              <a:t>“No server is easier to manage than no server”</a:t>
            </a:r>
          </a:p>
        </p:txBody>
      </p:sp>
      <p:sp>
        <p:nvSpPr>
          <p:cNvPr id="3" name="Title 2">
            <a:extLst>
              <a:ext uri="{FF2B5EF4-FFF2-40B4-BE49-F238E27FC236}">
                <a16:creationId xmlns:a16="http://schemas.microsoft.com/office/drawing/2014/main" id="{8253B89F-D053-42B0-9B04-95C17E1F28F5}"/>
              </a:ext>
            </a:extLst>
          </p:cNvPr>
          <p:cNvSpPr>
            <a:spLocks noGrp="1"/>
          </p:cNvSpPr>
          <p:nvPr>
            <p:ph type="title"/>
          </p:nvPr>
        </p:nvSpPr>
        <p:spPr>
          <a:xfrm>
            <a:off x="347209" y="0"/>
            <a:ext cx="10515600" cy="1061389"/>
          </a:xfrm>
        </p:spPr>
        <p:txBody>
          <a:bodyPr/>
          <a:lstStyle/>
          <a:p>
            <a:pPr algn="ctr"/>
            <a:r>
              <a:rPr lang="en-US" b="1" dirty="0"/>
              <a:t>Important Trends I</a:t>
            </a:r>
          </a:p>
        </p:txBody>
      </p:sp>
      <p:sp>
        <p:nvSpPr>
          <p:cNvPr id="2" name="Slide Number Placeholder 1">
            <a:extLst>
              <a:ext uri="{FF2B5EF4-FFF2-40B4-BE49-F238E27FC236}">
                <a16:creationId xmlns:a16="http://schemas.microsoft.com/office/drawing/2014/main" id="{DC8FDB55-2F68-4AA1-A53E-1520EAA6D2AC}"/>
              </a:ext>
            </a:extLst>
          </p:cNvPr>
          <p:cNvSpPr>
            <a:spLocks noGrp="1"/>
          </p:cNvSpPr>
          <p:nvPr>
            <p:ph type="sldNum" sz="quarter" idx="4294967295"/>
          </p:nvPr>
        </p:nvSpPr>
        <p:spPr>
          <a:xfrm>
            <a:off x="10010776" y="6291264"/>
            <a:ext cx="657225" cy="295275"/>
          </a:xfrm>
        </p:spPr>
        <p:txBody>
          <a:bodyPr/>
          <a:lstStyle/>
          <a:p>
            <a:fld id="{C4B85148-DB98-4269-ACE6-2DF49F9918C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753988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224" y="0"/>
            <a:ext cx="10515600" cy="1325563"/>
          </a:xfrm>
        </p:spPr>
        <p:txBody>
          <a:bodyPr/>
          <a:lstStyle/>
          <a:p>
            <a:r>
              <a:rPr lang="en-US" b="1" dirty="0"/>
              <a:t>Dataflow Runtime General Architecture</a:t>
            </a:r>
          </a:p>
        </p:txBody>
      </p:sp>
      <p:sp>
        <p:nvSpPr>
          <p:cNvPr id="5" name="Content Placeholder 2"/>
          <p:cNvSpPr txBox="1">
            <a:spLocks/>
          </p:cNvSpPr>
          <p:nvPr/>
        </p:nvSpPr>
        <p:spPr>
          <a:xfrm>
            <a:off x="187271" y="1325563"/>
            <a:ext cx="5872566" cy="46257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Resource scheduler allocates resources</a:t>
            </a:r>
          </a:p>
          <a:p>
            <a:r>
              <a:rPr lang="en-US" sz="2400" dirty="0"/>
              <a:t>A Master program controls the deployment and monitoring of the application</a:t>
            </a:r>
          </a:p>
          <a:p>
            <a:r>
              <a:rPr lang="en-US" sz="2400" dirty="0"/>
              <a:t>A centralized scheduler or distributed scheduler schedules the tasks of the dataflow graph</a:t>
            </a:r>
          </a:p>
          <a:p>
            <a:r>
              <a:rPr lang="en-US" sz="2400" dirty="0"/>
              <a:t>An executor process runs the tasks using threads</a:t>
            </a:r>
          </a:p>
          <a:p>
            <a:r>
              <a:rPr lang="en-US" sz="2400" dirty="0"/>
              <a:t>A communication layer manages the inter-process and inter-node communications </a:t>
            </a:r>
          </a:p>
          <a:p>
            <a:pPr marL="0" indent="0">
              <a:buFont typeface="Arial" panose="020B0604020202020204" pitchFamily="34" charset="0"/>
              <a:buNone/>
            </a:pPr>
            <a:endParaRPr lang="en-US" sz="2400" dirty="0"/>
          </a:p>
          <a:p>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9838" y="1402628"/>
            <a:ext cx="5703376" cy="3916319"/>
          </a:xfrm>
          <a:prstGeom prst="rect">
            <a:avLst/>
          </a:prstGeom>
        </p:spPr>
      </p:pic>
      <p:sp>
        <p:nvSpPr>
          <p:cNvPr id="3" name="Slide Number Placeholder 2">
            <a:extLst>
              <a:ext uri="{FF2B5EF4-FFF2-40B4-BE49-F238E27FC236}">
                <a16:creationId xmlns:a16="http://schemas.microsoft.com/office/drawing/2014/main" id="{B32F7852-29E5-4E6B-BA97-4302E3DAEC7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1452435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710193" cy="750753"/>
          </a:xfrm>
        </p:spPr>
        <p:txBody>
          <a:bodyPr/>
          <a:lstStyle/>
          <a:p>
            <a:r>
              <a:rPr lang="en-US" b="1" dirty="0"/>
              <a:t>Communications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6070" y="3444956"/>
            <a:ext cx="2820056" cy="2074573"/>
          </a:xfrm>
        </p:spPr>
      </p:pic>
      <p:sp>
        <p:nvSpPr>
          <p:cNvPr id="5" name="TextBox 4"/>
          <p:cNvSpPr txBox="1"/>
          <p:nvPr/>
        </p:nvSpPr>
        <p:spPr>
          <a:xfrm>
            <a:off x="8211503" y="5574450"/>
            <a:ext cx="2851422" cy="461665"/>
          </a:xfrm>
          <a:prstGeom prst="rect">
            <a:avLst/>
          </a:prstGeom>
          <a:noFill/>
        </p:spPr>
        <p:txBody>
          <a:bodyPr wrap="none" rtlCol="0">
            <a:spAutoFit/>
          </a:bodyPr>
          <a:lstStyle/>
          <a:p>
            <a:r>
              <a:rPr lang="en-US" sz="2400" dirty="0"/>
              <a:t>MPI Communications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094" y="741310"/>
            <a:ext cx="3960503" cy="1826512"/>
          </a:xfrm>
          <a:prstGeom prst="rect">
            <a:avLst/>
          </a:prstGeom>
        </p:spPr>
      </p:pic>
      <p:sp>
        <p:nvSpPr>
          <p:cNvPr id="7" name="TextBox 6"/>
          <p:cNvSpPr txBox="1"/>
          <p:nvPr/>
        </p:nvSpPr>
        <p:spPr>
          <a:xfrm>
            <a:off x="8343284" y="2622743"/>
            <a:ext cx="3476529" cy="461665"/>
          </a:xfrm>
          <a:prstGeom prst="rect">
            <a:avLst/>
          </a:prstGeom>
          <a:noFill/>
        </p:spPr>
        <p:txBody>
          <a:bodyPr wrap="none" rtlCol="0">
            <a:spAutoFit/>
          </a:bodyPr>
          <a:lstStyle/>
          <a:p>
            <a:r>
              <a:rPr lang="en-US" sz="2400" dirty="0"/>
              <a:t>Dataflow Communications</a:t>
            </a:r>
          </a:p>
        </p:txBody>
      </p:sp>
      <p:sp>
        <p:nvSpPr>
          <p:cNvPr id="8" name="Content Placeholder 2"/>
          <p:cNvSpPr txBox="1">
            <a:spLocks/>
          </p:cNvSpPr>
          <p:nvPr/>
        </p:nvSpPr>
        <p:spPr>
          <a:xfrm>
            <a:off x="264763" y="1317789"/>
            <a:ext cx="6229027" cy="4718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P2P Communications</a:t>
            </a:r>
          </a:p>
          <a:p>
            <a:r>
              <a:rPr lang="en-US" dirty="0"/>
              <a:t>Collective Communications</a:t>
            </a:r>
          </a:p>
          <a:p>
            <a:pPr lvl="1"/>
            <a:r>
              <a:rPr lang="en-US" dirty="0"/>
              <a:t>Can involve more than 2 parties</a:t>
            </a:r>
          </a:p>
          <a:p>
            <a:pPr lvl="1"/>
            <a:r>
              <a:rPr lang="en-US" dirty="0"/>
              <a:t>Can be optimized with algorithms for latency and throughput</a:t>
            </a:r>
          </a:p>
          <a:p>
            <a:r>
              <a:rPr lang="en-US" dirty="0"/>
              <a:t>MPI Communications</a:t>
            </a:r>
          </a:p>
          <a:p>
            <a:pPr lvl="1"/>
            <a:r>
              <a:rPr lang="en-US" dirty="0"/>
              <a:t>In place communications</a:t>
            </a:r>
          </a:p>
          <a:p>
            <a:pPr lvl="1"/>
            <a:r>
              <a:rPr lang="en-US" dirty="0"/>
              <a:t>Asynchronous and Synchronous</a:t>
            </a:r>
          </a:p>
          <a:p>
            <a:pPr lvl="1"/>
            <a:r>
              <a:rPr lang="en-US" dirty="0"/>
              <a:t>One sided communications</a:t>
            </a:r>
          </a:p>
          <a:p>
            <a:r>
              <a:rPr lang="en-US" dirty="0"/>
              <a:t>Dataflow </a:t>
            </a:r>
          </a:p>
          <a:p>
            <a:pPr lvl="1"/>
            <a:r>
              <a:rPr lang="en-US" dirty="0"/>
              <a:t>Only after a task finishes computation</a:t>
            </a:r>
          </a:p>
          <a:p>
            <a:pPr marL="457200" lvl="1" indent="0">
              <a:buNone/>
            </a:pPr>
            <a:endParaRPr lang="en-US" sz="1600" dirty="0"/>
          </a:p>
          <a:p>
            <a:pPr marL="0" indent="0">
              <a:buFont typeface="Arial" panose="020B0604020202020204" pitchFamily="34" charset="0"/>
              <a:buNone/>
            </a:pPr>
            <a:endParaRPr lang="en-US" dirty="0"/>
          </a:p>
          <a:p>
            <a:endParaRPr lang="en-US" dirty="0"/>
          </a:p>
        </p:txBody>
      </p:sp>
      <p:sp>
        <p:nvSpPr>
          <p:cNvPr id="3" name="Slide Number Placeholder 2">
            <a:extLst>
              <a:ext uri="{FF2B5EF4-FFF2-40B4-BE49-F238E27FC236}">
                <a16:creationId xmlns:a16="http://schemas.microsoft.com/office/drawing/2014/main" id="{56FF06B0-51F1-4CF2-9DEC-F211182FCA0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975960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60895"/>
          </a:xfrm>
        </p:spPr>
        <p:txBody>
          <a:bodyPr/>
          <a:lstStyle/>
          <a:p>
            <a:r>
              <a:rPr lang="en-US" b="1" dirty="0"/>
              <a:t>Communication Primitives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28" b="5505"/>
          <a:stretch/>
        </p:blipFill>
        <p:spPr>
          <a:xfrm>
            <a:off x="4803183" y="1065118"/>
            <a:ext cx="7184483" cy="4936989"/>
          </a:xfrm>
        </p:spPr>
      </p:pic>
      <p:sp>
        <p:nvSpPr>
          <p:cNvPr id="5" name="Content Placeholder 2"/>
          <p:cNvSpPr txBox="1">
            <a:spLocks/>
          </p:cNvSpPr>
          <p:nvPr/>
        </p:nvSpPr>
        <p:spPr>
          <a:xfrm>
            <a:off x="0" y="960895"/>
            <a:ext cx="4803183" cy="5145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Big data systems </a:t>
            </a:r>
            <a:r>
              <a:rPr lang="en-US" sz="3200"/>
              <a:t>do not </a:t>
            </a:r>
            <a:r>
              <a:rPr lang="en-US" sz="3200" dirty="0"/>
              <a:t>implement optimized communications</a:t>
            </a:r>
          </a:p>
          <a:p>
            <a:r>
              <a:rPr lang="en-US" sz="3200" dirty="0"/>
              <a:t>It is interesting to see no AllReduce implementations</a:t>
            </a:r>
          </a:p>
          <a:p>
            <a:pPr lvl="1"/>
            <a:r>
              <a:rPr lang="en-US" sz="2800" dirty="0"/>
              <a:t>AllReduce has to be done with Reduce + Broadcast</a:t>
            </a:r>
          </a:p>
          <a:p>
            <a:r>
              <a:rPr lang="en-US" sz="3200" dirty="0"/>
              <a:t>No consideration of RDMA except as add-on</a:t>
            </a:r>
          </a:p>
          <a:p>
            <a:pPr marL="457200" lvl="1" indent="0">
              <a:buNone/>
            </a:pPr>
            <a:endParaRPr lang="en-US" sz="1800" dirty="0"/>
          </a:p>
          <a:p>
            <a:pPr marL="0" indent="0">
              <a:buFont typeface="Arial" panose="020B0604020202020204" pitchFamily="34" charset="0"/>
              <a:buNone/>
            </a:pPr>
            <a:endParaRPr lang="en-US" sz="3200" dirty="0"/>
          </a:p>
          <a:p>
            <a:endParaRPr lang="en-US" sz="3200" dirty="0"/>
          </a:p>
        </p:txBody>
      </p:sp>
      <p:sp>
        <p:nvSpPr>
          <p:cNvPr id="3" name="Slide Number Placeholder 2">
            <a:extLst>
              <a:ext uri="{FF2B5EF4-FFF2-40B4-BE49-F238E27FC236}">
                <a16:creationId xmlns:a16="http://schemas.microsoft.com/office/drawing/2014/main" id="{839FD431-818A-4E01-A46F-E8E02D3F8AE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254816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Performance Interconnects</a:t>
            </a:r>
          </a:p>
        </p:txBody>
      </p:sp>
      <p:sp>
        <p:nvSpPr>
          <p:cNvPr id="3" name="Content Placeholder 2"/>
          <p:cNvSpPr>
            <a:spLocks noGrp="1"/>
          </p:cNvSpPr>
          <p:nvPr>
            <p:ph idx="1"/>
          </p:nvPr>
        </p:nvSpPr>
        <p:spPr>
          <a:xfrm>
            <a:off x="838200" y="1825625"/>
            <a:ext cx="10398071" cy="4351338"/>
          </a:xfrm>
        </p:spPr>
        <p:txBody>
          <a:bodyPr>
            <a:normAutofit/>
          </a:bodyPr>
          <a:lstStyle/>
          <a:p>
            <a:r>
              <a:rPr lang="en-US" dirty="0"/>
              <a:t>MPI excels in RDMA (Remote direct memory access) communications and with optimized algorithms for collectives</a:t>
            </a:r>
          </a:p>
          <a:p>
            <a:pPr lvl="1"/>
            <a:r>
              <a:rPr lang="en-US" dirty="0"/>
              <a:t>µs latency for communications involving large number of nodes</a:t>
            </a:r>
          </a:p>
          <a:p>
            <a:r>
              <a:rPr lang="en-US" dirty="0"/>
              <a:t>Big data systems have not taken RDMA seriously</a:t>
            </a:r>
          </a:p>
          <a:p>
            <a:pPr lvl="1"/>
            <a:r>
              <a:rPr lang="en-US" dirty="0"/>
              <a:t>There are some implementations as plugins to existing systems </a:t>
            </a:r>
          </a:p>
          <a:p>
            <a:r>
              <a:rPr lang="en-US" dirty="0"/>
              <a:t>Open source High Performance Libraries such as </a:t>
            </a:r>
            <a:r>
              <a:rPr lang="en-US" dirty="0" err="1"/>
              <a:t>Libfabric</a:t>
            </a:r>
            <a:r>
              <a:rPr lang="en-US" dirty="0"/>
              <a:t> and Photon should make the integration easy</a:t>
            </a:r>
          </a:p>
          <a:p>
            <a:endParaRPr lang="en-US" sz="20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6933013D-BE0D-4A23-AE4F-C3D503922AD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3674691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47" y="144344"/>
            <a:ext cx="10515600" cy="1325563"/>
          </a:xfrm>
        </p:spPr>
        <p:txBody>
          <a:bodyPr/>
          <a:lstStyle/>
          <a:p>
            <a:r>
              <a:rPr lang="en-US" b="1" dirty="0"/>
              <a:t>Optimized Dataflow Communications I</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3444" y="1744693"/>
            <a:ext cx="6994264" cy="2807367"/>
          </a:xfrm>
          <a:prstGeom prst="rect">
            <a:avLst/>
          </a:prstGeom>
        </p:spPr>
      </p:pic>
      <p:sp>
        <p:nvSpPr>
          <p:cNvPr id="4" name="Content Placeholder 2"/>
          <p:cNvSpPr>
            <a:spLocks noGrp="1"/>
          </p:cNvSpPr>
          <p:nvPr>
            <p:ph idx="1"/>
          </p:nvPr>
        </p:nvSpPr>
        <p:spPr>
          <a:xfrm>
            <a:off x="140776" y="1239253"/>
            <a:ext cx="4942668" cy="4742153"/>
          </a:xfrm>
        </p:spPr>
        <p:txBody>
          <a:bodyPr>
            <a:normAutofit/>
          </a:bodyPr>
          <a:lstStyle/>
          <a:p>
            <a:r>
              <a:rPr lang="en-US" dirty="0"/>
              <a:t>Novel feature of our approach</a:t>
            </a:r>
          </a:p>
          <a:p>
            <a:r>
              <a:rPr lang="en-US" dirty="0"/>
              <a:t>Optimize the dataflow graph to facilitate different algorithms</a:t>
            </a:r>
          </a:p>
          <a:p>
            <a:r>
              <a:rPr lang="en-US" dirty="0"/>
              <a:t>Example - Reduce </a:t>
            </a:r>
          </a:p>
          <a:p>
            <a:pPr lvl="1"/>
            <a:r>
              <a:rPr lang="en-US" dirty="0"/>
              <a:t>Add subtasks and arrange them according </a:t>
            </a:r>
            <a:r>
              <a:rPr lang="en-US"/>
              <a:t>to an </a:t>
            </a:r>
            <a:r>
              <a:rPr lang="en-US" dirty="0"/>
              <a:t>optimized algorithm</a:t>
            </a:r>
          </a:p>
          <a:p>
            <a:pPr lvl="1"/>
            <a:r>
              <a:rPr lang="en-US" dirty="0"/>
              <a:t>Trees, Pipelines</a:t>
            </a:r>
          </a:p>
          <a:p>
            <a:r>
              <a:rPr lang="en-US" dirty="0"/>
              <a:t>Preserves the asynchronous nature of dataflow computation</a:t>
            </a:r>
          </a:p>
          <a:p>
            <a:pPr marL="0" indent="0">
              <a:buNone/>
            </a:pPr>
            <a:endParaRPr lang="en-US" dirty="0"/>
          </a:p>
          <a:p>
            <a:endParaRPr lang="en-US" dirty="0"/>
          </a:p>
        </p:txBody>
      </p:sp>
      <p:sp>
        <p:nvSpPr>
          <p:cNvPr id="3" name="TextBox 2"/>
          <p:cNvSpPr txBox="1"/>
          <p:nvPr/>
        </p:nvSpPr>
        <p:spPr>
          <a:xfrm>
            <a:off x="6737685" y="4724139"/>
            <a:ext cx="3713747" cy="830997"/>
          </a:xfrm>
          <a:prstGeom prst="rect">
            <a:avLst/>
          </a:prstGeom>
          <a:noFill/>
        </p:spPr>
        <p:txBody>
          <a:bodyPr wrap="square" rtlCol="0">
            <a:spAutoFit/>
          </a:bodyPr>
          <a:lstStyle/>
          <a:p>
            <a:pPr algn="ctr"/>
            <a:r>
              <a:rPr lang="en-US" sz="2400" dirty="0"/>
              <a:t>Reduce communication as a dataflow graph modification</a:t>
            </a:r>
          </a:p>
        </p:txBody>
      </p:sp>
      <p:sp>
        <p:nvSpPr>
          <p:cNvPr id="5" name="Slide Number Placeholder 4">
            <a:extLst>
              <a:ext uri="{FF2B5EF4-FFF2-40B4-BE49-F238E27FC236}">
                <a16:creationId xmlns:a16="http://schemas.microsoft.com/office/drawing/2014/main" id="{B19EA8F7-582D-4C55-8D9A-9B486793CAD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799682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708" y="65882"/>
            <a:ext cx="10515600" cy="1325563"/>
          </a:xfrm>
        </p:spPr>
        <p:txBody>
          <a:bodyPr/>
          <a:lstStyle/>
          <a:p>
            <a:r>
              <a:rPr lang="en-US" b="1" dirty="0"/>
              <a:t>Optimized Communications II</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656" y="2060817"/>
            <a:ext cx="6532555" cy="3007493"/>
          </a:xfrm>
          <a:prstGeom prst="rect">
            <a:avLst/>
          </a:prstGeom>
        </p:spPr>
      </p:pic>
      <p:sp>
        <p:nvSpPr>
          <p:cNvPr id="5" name="Content Placeholder 2"/>
          <p:cNvSpPr>
            <a:spLocks noGrp="1"/>
          </p:cNvSpPr>
          <p:nvPr>
            <p:ph idx="1"/>
          </p:nvPr>
        </p:nvSpPr>
        <p:spPr>
          <a:xfrm>
            <a:off x="295760" y="1614569"/>
            <a:ext cx="3919896" cy="4351338"/>
          </a:xfrm>
        </p:spPr>
        <p:txBody>
          <a:bodyPr>
            <a:normAutofit/>
          </a:bodyPr>
          <a:lstStyle/>
          <a:p>
            <a:r>
              <a:rPr lang="en-US" sz="3200" dirty="0"/>
              <a:t>AllReduce Communication</a:t>
            </a:r>
          </a:p>
          <a:p>
            <a:pPr lvl="1"/>
            <a:r>
              <a:rPr lang="en-US" sz="2800" dirty="0"/>
              <a:t>As a Reduce + Broadcast</a:t>
            </a:r>
          </a:p>
          <a:p>
            <a:pPr lvl="1"/>
            <a:r>
              <a:rPr lang="en-US" sz="2800" dirty="0"/>
              <a:t>More algorithms available</a:t>
            </a:r>
            <a:endParaRPr lang="en-US" dirty="0"/>
          </a:p>
          <a:p>
            <a:pPr marL="0" indent="0">
              <a:buNone/>
            </a:pPr>
            <a:endParaRPr lang="en-US" sz="3200" dirty="0"/>
          </a:p>
          <a:p>
            <a:endParaRPr lang="en-US" sz="3200" dirty="0"/>
          </a:p>
        </p:txBody>
      </p:sp>
      <p:sp>
        <p:nvSpPr>
          <p:cNvPr id="3" name="TextBox 2"/>
          <p:cNvSpPr txBox="1"/>
          <p:nvPr/>
        </p:nvSpPr>
        <p:spPr>
          <a:xfrm>
            <a:off x="7307179" y="5253304"/>
            <a:ext cx="2658035" cy="369332"/>
          </a:xfrm>
          <a:prstGeom prst="rect">
            <a:avLst/>
          </a:prstGeom>
          <a:noFill/>
        </p:spPr>
        <p:txBody>
          <a:bodyPr wrap="none" rtlCol="0">
            <a:spAutoFit/>
          </a:bodyPr>
          <a:lstStyle/>
          <a:p>
            <a:r>
              <a:rPr lang="en-US" dirty="0"/>
              <a:t>AllReduce Communication</a:t>
            </a:r>
          </a:p>
        </p:txBody>
      </p:sp>
      <p:sp>
        <p:nvSpPr>
          <p:cNvPr id="6" name="Slide Number Placeholder 5">
            <a:extLst>
              <a:ext uri="{FF2B5EF4-FFF2-40B4-BE49-F238E27FC236}">
                <a16:creationId xmlns:a16="http://schemas.microsoft.com/office/drawing/2014/main" id="{6B063A4A-FC22-48CB-9544-63F0A1E98AB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2042921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Requirements of Dataflow Collectives</a:t>
            </a:r>
          </a:p>
        </p:txBody>
      </p:sp>
      <p:sp>
        <p:nvSpPr>
          <p:cNvPr id="3" name="Content Placeholder 2"/>
          <p:cNvSpPr>
            <a:spLocks noGrp="1"/>
          </p:cNvSpPr>
          <p:nvPr>
            <p:ph idx="1"/>
          </p:nvPr>
        </p:nvSpPr>
        <p:spPr>
          <a:xfrm>
            <a:off x="311258" y="1453666"/>
            <a:ext cx="11482952" cy="4351338"/>
          </a:xfrm>
        </p:spPr>
        <p:txBody>
          <a:bodyPr>
            <a:normAutofit/>
          </a:bodyPr>
          <a:lstStyle/>
          <a:p>
            <a:r>
              <a:rPr lang="en-US" dirty="0"/>
              <a:t>The communication and the underlying algorithm should be driven by data </a:t>
            </a:r>
          </a:p>
          <a:p>
            <a:r>
              <a:rPr lang="en-US" dirty="0"/>
              <a:t>The algorithm should be able to use disks when the amount of data is larger than the available memory</a:t>
            </a:r>
          </a:p>
          <a:p>
            <a:r>
              <a:rPr lang="en-US" dirty="0"/>
              <a:t>The collective communication should handle partitions of data</a:t>
            </a:r>
          </a:p>
          <a:p>
            <a:pPr lvl="1"/>
            <a:r>
              <a:rPr lang="en-US" dirty="0"/>
              <a:t>In batch case the communication should finish after the partitions are handled</a:t>
            </a:r>
          </a:p>
        </p:txBody>
      </p:sp>
      <p:sp>
        <p:nvSpPr>
          <p:cNvPr id="4" name="Slide Number Placeholder 3">
            <a:extLst>
              <a:ext uri="{FF2B5EF4-FFF2-40B4-BE49-F238E27FC236}">
                <a16:creationId xmlns:a16="http://schemas.microsoft.com/office/drawing/2014/main" id="{7ACFE5EE-42E8-4CAE-8AA7-911884FE9E3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4279224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102"/>
            <a:ext cx="10515600" cy="1018773"/>
          </a:xfrm>
        </p:spPr>
        <p:txBody>
          <a:bodyPr/>
          <a:lstStyle/>
          <a:p>
            <a:r>
              <a:rPr lang="en-US" b="1" dirty="0"/>
              <a:t>Dataflow Graph State and Scheduling</a:t>
            </a:r>
          </a:p>
        </p:txBody>
      </p:sp>
      <p:sp>
        <p:nvSpPr>
          <p:cNvPr id="3" name="Content Placeholder 2"/>
          <p:cNvSpPr>
            <a:spLocks noGrp="1"/>
          </p:cNvSpPr>
          <p:nvPr>
            <p:ph idx="1"/>
          </p:nvPr>
        </p:nvSpPr>
        <p:spPr>
          <a:xfrm>
            <a:off x="171127" y="1360676"/>
            <a:ext cx="11353800" cy="4699161"/>
          </a:xfrm>
        </p:spPr>
        <p:txBody>
          <a:bodyPr>
            <a:normAutofit fontScale="92500" lnSpcReduction="20000"/>
          </a:bodyPr>
          <a:lstStyle/>
          <a:p>
            <a:r>
              <a:rPr lang="en-US" sz="3200" b="1" dirty="0"/>
              <a:t>State </a:t>
            </a:r>
            <a:r>
              <a:rPr lang="en-US" sz="3200" dirty="0"/>
              <a:t>is a key issue and handled differently in systems</a:t>
            </a:r>
          </a:p>
          <a:p>
            <a:pPr lvl="1"/>
            <a:r>
              <a:rPr lang="en-US" sz="2800" dirty="0"/>
              <a:t>CORBA, AMT, MPI and Storm/Heron have long running tasks that preserve state</a:t>
            </a:r>
          </a:p>
          <a:p>
            <a:pPr lvl="1"/>
            <a:r>
              <a:rPr lang="en-US" sz="2800" dirty="0"/>
              <a:t>Spark and Flink preserve datasets across dataflow node</a:t>
            </a:r>
          </a:p>
          <a:p>
            <a:pPr lvl="1"/>
            <a:r>
              <a:rPr lang="en-US" sz="2800" dirty="0"/>
              <a:t>All systems agree on coarse grain dataflow; only  keep state in exchanged data.</a:t>
            </a:r>
          </a:p>
          <a:p>
            <a:r>
              <a:rPr lang="en-US" sz="3200" b="1" dirty="0"/>
              <a:t>Scheduling</a:t>
            </a:r>
            <a:r>
              <a:rPr lang="en-US" sz="3200" dirty="0"/>
              <a:t> is one key area where dataflow systems differ</a:t>
            </a:r>
          </a:p>
          <a:p>
            <a:pPr lvl="1"/>
            <a:r>
              <a:rPr lang="en-US" sz="2800" dirty="0"/>
              <a:t>Dynamic Scheduling</a:t>
            </a:r>
          </a:p>
          <a:p>
            <a:pPr lvl="2"/>
            <a:r>
              <a:rPr lang="en-US" sz="2400" dirty="0"/>
              <a:t>Fine grain control of dataflow graph</a:t>
            </a:r>
          </a:p>
          <a:p>
            <a:pPr lvl="2"/>
            <a:r>
              <a:rPr lang="en-US" sz="2400" dirty="0"/>
              <a:t>Graph cannot be optimized</a:t>
            </a:r>
          </a:p>
          <a:p>
            <a:pPr lvl="1"/>
            <a:r>
              <a:rPr lang="en-US" sz="2800" dirty="0"/>
              <a:t>Static Scheduling</a:t>
            </a:r>
          </a:p>
          <a:p>
            <a:pPr lvl="2"/>
            <a:r>
              <a:rPr lang="en-US" sz="2400" dirty="0"/>
              <a:t>Less control of the dataflow graph</a:t>
            </a:r>
          </a:p>
          <a:p>
            <a:pPr lvl="2"/>
            <a:r>
              <a:rPr lang="en-US" sz="2400" dirty="0"/>
              <a:t>Graph can be optimized</a:t>
            </a:r>
          </a:p>
        </p:txBody>
      </p:sp>
      <p:sp>
        <p:nvSpPr>
          <p:cNvPr id="4" name="Slide Number Placeholder 3">
            <a:extLst>
              <a:ext uri="{FF2B5EF4-FFF2-40B4-BE49-F238E27FC236}">
                <a16:creationId xmlns:a16="http://schemas.microsoft.com/office/drawing/2014/main" id="{62ED327B-4D07-4C21-901B-ED728DBEBF7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2971552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314" y="0"/>
            <a:ext cx="10515600" cy="1325563"/>
          </a:xfrm>
        </p:spPr>
        <p:txBody>
          <a:bodyPr/>
          <a:lstStyle/>
          <a:p>
            <a:r>
              <a:rPr lang="en-US" b="1" dirty="0"/>
              <a:t>Dataflow Graph Task Scheduling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058" y="1022886"/>
            <a:ext cx="11251453" cy="4912965"/>
          </a:xfrm>
        </p:spPr>
      </p:pic>
      <p:sp>
        <p:nvSpPr>
          <p:cNvPr id="3" name="Slide Number Placeholder 2">
            <a:extLst>
              <a:ext uri="{FF2B5EF4-FFF2-40B4-BE49-F238E27FC236}">
                <a16:creationId xmlns:a16="http://schemas.microsoft.com/office/drawing/2014/main" id="{146DD879-2017-4E23-8F1C-E13307FA3E1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2924665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732" y="0"/>
            <a:ext cx="10515600" cy="1325563"/>
          </a:xfrm>
        </p:spPr>
        <p:txBody>
          <a:bodyPr/>
          <a:lstStyle/>
          <a:p>
            <a:r>
              <a:rPr lang="en-US" b="1" dirty="0"/>
              <a:t>Difference between Stream &amp; Batch Analytics</a:t>
            </a:r>
          </a:p>
        </p:txBody>
      </p:sp>
      <p:sp>
        <p:nvSpPr>
          <p:cNvPr id="3" name="Content Placeholder 2"/>
          <p:cNvSpPr>
            <a:spLocks noGrp="1"/>
          </p:cNvSpPr>
          <p:nvPr>
            <p:ph idx="1"/>
          </p:nvPr>
        </p:nvSpPr>
        <p:spPr>
          <a:xfrm>
            <a:off x="255645" y="1058582"/>
            <a:ext cx="5974674" cy="5016754"/>
          </a:xfrm>
        </p:spPr>
        <p:txBody>
          <a:bodyPr>
            <a:normAutofit fontScale="92500" lnSpcReduction="10000"/>
          </a:bodyPr>
          <a:lstStyle/>
          <a:p>
            <a:r>
              <a:rPr lang="en-US" dirty="0"/>
              <a:t>Stream analytics</a:t>
            </a:r>
          </a:p>
          <a:p>
            <a:pPr lvl="1"/>
            <a:r>
              <a:rPr lang="en-US" dirty="0"/>
              <a:t>Latency vs Throughput</a:t>
            </a:r>
          </a:p>
          <a:p>
            <a:pPr lvl="1"/>
            <a:r>
              <a:rPr lang="en-US" dirty="0"/>
              <a:t>Often latency is more important</a:t>
            </a:r>
          </a:p>
          <a:p>
            <a:r>
              <a:rPr lang="en-US" dirty="0"/>
              <a:t>Example </a:t>
            </a:r>
          </a:p>
          <a:p>
            <a:pPr lvl="1"/>
            <a:r>
              <a:rPr lang="en-US" sz="2000" dirty="0"/>
              <a:t>Assume message rate of 1 </a:t>
            </a:r>
            <a:r>
              <a:rPr lang="en-US" sz="2000" dirty="0" err="1"/>
              <a:t>msg</a:t>
            </a:r>
            <a:r>
              <a:rPr lang="en-US" sz="2000" dirty="0"/>
              <a:t> per </a:t>
            </a:r>
            <a:r>
              <a:rPr lang="en-US" sz="2000" i="1" dirty="0"/>
              <a:t>t</a:t>
            </a:r>
            <a:r>
              <a:rPr lang="en-US" sz="2000" dirty="0"/>
              <a:t> Units of CPU time</a:t>
            </a:r>
          </a:p>
          <a:p>
            <a:pPr lvl="1"/>
            <a:r>
              <a:rPr lang="en-US" dirty="0"/>
              <a:t>Assume we have 4 tasks to be executed on an incoming message each consuming </a:t>
            </a:r>
            <a:r>
              <a:rPr lang="en-US" i="1" dirty="0"/>
              <a:t>t</a:t>
            </a:r>
            <a:r>
              <a:rPr lang="en-US" dirty="0"/>
              <a:t> units of CPU time</a:t>
            </a:r>
          </a:p>
          <a:p>
            <a:pPr lvl="1"/>
            <a:r>
              <a:rPr lang="en-US" dirty="0"/>
              <a:t>Now lets say we have a machine with 4 CPUs. </a:t>
            </a:r>
          </a:p>
          <a:p>
            <a:pPr lvl="1"/>
            <a:r>
              <a:rPr lang="en-US" sz="2000" dirty="0"/>
              <a:t>There are two possible schedules of the tasks</a:t>
            </a:r>
            <a:endParaRPr lang="en-US" sz="1600" dirty="0"/>
          </a:p>
          <a:p>
            <a:pPr marL="1257300" lvl="2" indent="-342900">
              <a:buFont typeface="+mj-lt"/>
              <a:buAutoNum type="arabicPeriod"/>
            </a:pPr>
            <a:r>
              <a:rPr lang="en-US" sz="1800" dirty="0"/>
              <a:t>Schedule each task on each CPU</a:t>
            </a:r>
          </a:p>
          <a:p>
            <a:pPr marL="1257300" lvl="2" indent="-342900">
              <a:buFont typeface="+mj-lt"/>
              <a:buAutoNum type="arabicPeriod"/>
            </a:pPr>
            <a:r>
              <a:rPr lang="en-US" sz="1800" dirty="0"/>
              <a:t>For each message run the 4 tasks one after other on a CPU and load balance between </a:t>
            </a:r>
            <a:r>
              <a:rPr lang="en-US" sz="1800" dirty="0" err="1"/>
              <a:t>CPUsC</a:t>
            </a:r>
            <a:endParaRPr lang="en-US" sz="1800" dirty="0"/>
          </a:p>
        </p:txBody>
      </p:sp>
      <p:sp>
        <p:nvSpPr>
          <p:cNvPr id="63" name="Rectangle 62"/>
          <p:cNvSpPr/>
          <p:nvPr/>
        </p:nvSpPr>
        <p:spPr>
          <a:xfrm>
            <a:off x="6509288" y="5268427"/>
            <a:ext cx="4897465" cy="830997"/>
          </a:xfrm>
          <a:prstGeom prst="rect">
            <a:avLst/>
          </a:prstGeom>
        </p:spPr>
        <p:txBody>
          <a:bodyPr wrap="square">
            <a:spAutoFit/>
          </a:bodyPr>
          <a:lstStyle/>
          <a:p>
            <a:pPr lvl="1" algn="ctr"/>
            <a:r>
              <a:rPr lang="en-US" sz="1600" dirty="0"/>
              <a:t>Cannot run the stream on single CPU, need to load balance between the 4 CPUs, preserve data locality, but out of order processing of stream</a:t>
            </a:r>
          </a:p>
        </p:txBody>
      </p:sp>
      <p:sp>
        <p:nvSpPr>
          <p:cNvPr id="75" name="Rectangle 74"/>
          <p:cNvSpPr/>
          <p:nvPr/>
        </p:nvSpPr>
        <p:spPr>
          <a:xfrm>
            <a:off x="7056060" y="2921351"/>
            <a:ext cx="3841272" cy="646331"/>
          </a:xfrm>
          <a:prstGeom prst="rect">
            <a:avLst/>
          </a:prstGeom>
        </p:spPr>
        <p:txBody>
          <a:bodyPr wrap="square">
            <a:spAutoFit/>
          </a:bodyPr>
          <a:lstStyle/>
          <a:p>
            <a:pPr lvl="1" algn="ctr"/>
            <a:r>
              <a:rPr lang="en-US" dirty="0"/>
              <a:t>Can process the stream with 4 CPUs, preserve task locality</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6905" y="1401126"/>
            <a:ext cx="3144192" cy="152022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0656" y="3725584"/>
            <a:ext cx="2794728" cy="1542843"/>
          </a:xfrm>
          <a:prstGeom prst="rect">
            <a:avLst/>
          </a:prstGeom>
        </p:spPr>
      </p:pic>
      <p:sp>
        <p:nvSpPr>
          <p:cNvPr id="4" name="Slide Number Placeholder 3">
            <a:extLst>
              <a:ext uri="{FF2B5EF4-FFF2-40B4-BE49-F238E27FC236}">
                <a16:creationId xmlns:a16="http://schemas.microsoft.com/office/drawing/2014/main" id="{BFB3F2FB-14F8-4E12-9581-EADC8198ABC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34250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0EDF1-325E-47F0-B121-A2B219A27762}"/>
              </a:ext>
            </a:extLst>
          </p:cNvPr>
          <p:cNvSpPr>
            <a:spLocks noGrp="1"/>
          </p:cNvSpPr>
          <p:nvPr>
            <p:ph idx="1"/>
          </p:nvPr>
        </p:nvSpPr>
        <p:spPr>
          <a:xfrm>
            <a:off x="200108" y="1009974"/>
            <a:ext cx="11640595" cy="5173212"/>
          </a:xfrm>
        </p:spPr>
        <p:txBody>
          <a:bodyPr>
            <a:normAutofit lnSpcReduction="10000"/>
          </a:bodyPr>
          <a:lstStyle/>
          <a:p>
            <a:r>
              <a:rPr lang="en-US" sz="2400" dirty="0"/>
              <a:t>Rich software stacks:</a:t>
            </a:r>
          </a:p>
          <a:p>
            <a:pPr lvl="1"/>
            <a:r>
              <a:rPr lang="en-US" dirty="0"/>
              <a:t>HPC for Parallel Computing</a:t>
            </a:r>
          </a:p>
          <a:p>
            <a:pPr lvl="1"/>
            <a:r>
              <a:rPr lang="en-US" dirty="0"/>
              <a:t>Apache for Big Data including some edge computing (streaming data)</a:t>
            </a:r>
          </a:p>
          <a:p>
            <a:r>
              <a:rPr lang="en-US" sz="2400" dirty="0"/>
              <a:t>On general principles parallel and distributed computing has different requirements even if sometimes similar functionalities</a:t>
            </a:r>
          </a:p>
          <a:p>
            <a:pPr lvl="1"/>
            <a:r>
              <a:rPr lang="en-US" dirty="0"/>
              <a:t>Apache stack typically uses distributed computing concepts</a:t>
            </a:r>
          </a:p>
          <a:p>
            <a:pPr lvl="1"/>
            <a:r>
              <a:rPr lang="en-US" dirty="0"/>
              <a:t>For example, Reduce operation is different in MPI (Harp) and Spark</a:t>
            </a:r>
          </a:p>
          <a:p>
            <a:r>
              <a:rPr lang="en-US" sz="2400" dirty="0"/>
              <a:t>Important to put grain size into analysis</a:t>
            </a:r>
          </a:p>
          <a:p>
            <a:pPr lvl="1"/>
            <a:r>
              <a:rPr lang="en-US" dirty="0"/>
              <a:t>Its easier to make dataflow efficient if grain size large</a:t>
            </a:r>
          </a:p>
          <a:p>
            <a:r>
              <a:rPr lang="en-US" sz="2400" dirty="0"/>
              <a:t>Streaming Data ubiquitous including data from edge</a:t>
            </a:r>
          </a:p>
          <a:p>
            <a:r>
              <a:rPr lang="en-US" sz="2400" dirty="0"/>
              <a:t>Edge computing has some time-sensitive applications</a:t>
            </a:r>
          </a:p>
          <a:p>
            <a:pPr lvl="1"/>
            <a:r>
              <a:rPr lang="en-US" dirty="0"/>
              <a:t>Choosing a good restaurant can wait seconds</a:t>
            </a:r>
          </a:p>
          <a:p>
            <a:pPr lvl="1"/>
            <a:r>
              <a:rPr lang="en-US" dirty="0"/>
              <a:t>Avoiding collisions must be finished in milliseconds</a:t>
            </a:r>
          </a:p>
        </p:txBody>
      </p:sp>
      <p:sp>
        <p:nvSpPr>
          <p:cNvPr id="5" name="Title 4">
            <a:extLst>
              <a:ext uri="{FF2B5EF4-FFF2-40B4-BE49-F238E27FC236}">
                <a16:creationId xmlns:a16="http://schemas.microsoft.com/office/drawing/2014/main" id="{90ECAA5A-3295-46DC-89CC-58A3D03B4E1F}"/>
              </a:ext>
            </a:extLst>
          </p:cNvPr>
          <p:cNvSpPr>
            <a:spLocks noGrp="1"/>
          </p:cNvSpPr>
          <p:nvPr>
            <p:ph type="title"/>
          </p:nvPr>
        </p:nvSpPr>
        <p:spPr>
          <a:xfrm>
            <a:off x="636722" y="0"/>
            <a:ext cx="10515600" cy="1177871"/>
          </a:xfrm>
        </p:spPr>
        <p:txBody>
          <a:bodyPr/>
          <a:lstStyle/>
          <a:p>
            <a:pPr algn="ctr"/>
            <a:r>
              <a:rPr lang="en-US" b="1" dirty="0"/>
              <a:t>Important Trends II</a:t>
            </a:r>
          </a:p>
        </p:txBody>
      </p:sp>
      <p:sp>
        <p:nvSpPr>
          <p:cNvPr id="3" name="Slide Number Placeholder 2">
            <a:extLst>
              <a:ext uri="{FF2B5EF4-FFF2-40B4-BE49-F238E27FC236}">
                <a16:creationId xmlns:a16="http://schemas.microsoft.com/office/drawing/2014/main" id="{B29D2002-2CE2-4F7F-829D-FCC4700C97A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941711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62373"/>
          </a:xfrm>
        </p:spPr>
        <p:txBody>
          <a:bodyPr/>
          <a:lstStyle/>
          <a:p>
            <a:r>
              <a:rPr lang="en-US" b="1" dirty="0"/>
              <a:t>Fault Tolerance		</a:t>
            </a:r>
          </a:p>
        </p:txBody>
      </p:sp>
      <p:sp>
        <p:nvSpPr>
          <p:cNvPr id="3" name="Content Placeholder 2"/>
          <p:cNvSpPr>
            <a:spLocks noGrp="1"/>
          </p:cNvSpPr>
          <p:nvPr>
            <p:ph idx="1"/>
          </p:nvPr>
        </p:nvSpPr>
        <p:spPr>
          <a:xfrm>
            <a:off x="202768" y="1162373"/>
            <a:ext cx="11606939" cy="4351338"/>
          </a:xfrm>
        </p:spPr>
        <p:txBody>
          <a:bodyPr>
            <a:normAutofit/>
          </a:bodyPr>
          <a:lstStyle/>
          <a:p>
            <a:r>
              <a:rPr lang="en-US" dirty="0"/>
              <a:t>Similar form of check-pointing mechanism is used in HPC and Big Data</a:t>
            </a:r>
          </a:p>
          <a:p>
            <a:pPr lvl="1"/>
            <a:r>
              <a:rPr lang="en-US" dirty="0"/>
              <a:t>MPI, Flink, Spark</a:t>
            </a:r>
          </a:p>
          <a:p>
            <a:pPr lvl="1"/>
            <a:r>
              <a:rPr lang="en-US" dirty="0"/>
              <a:t>Flink and Spark do better than MPI due to use of database technologies; MPI is a bit harder due to richer state</a:t>
            </a:r>
          </a:p>
          <a:p>
            <a:r>
              <a:rPr lang="en-US" dirty="0"/>
              <a:t>Checkpoint after each stage of the dataflow graph</a:t>
            </a:r>
          </a:p>
          <a:p>
            <a:pPr lvl="1"/>
            <a:r>
              <a:rPr lang="en-US" dirty="0"/>
              <a:t>Natural synchronization point</a:t>
            </a:r>
          </a:p>
          <a:p>
            <a:pPr lvl="1"/>
            <a:r>
              <a:rPr lang="en-US" dirty="0"/>
              <a:t>Generally allows user to choose when to checkpoint (not every stage)</a:t>
            </a:r>
          </a:p>
          <a:p>
            <a:r>
              <a:rPr lang="en-US" dirty="0"/>
              <a:t>Executors (processes) don’t have external state, so can be considered as coarse grained operations</a:t>
            </a:r>
          </a:p>
          <a:p>
            <a:pPr marL="0" indent="0">
              <a:buNone/>
            </a:pPr>
            <a:endParaRPr lang="en-US" sz="3600" dirty="0"/>
          </a:p>
        </p:txBody>
      </p:sp>
      <p:sp>
        <p:nvSpPr>
          <p:cNvPr id="4" name="Slide Number Placeholder 3">
            <a:extLst>
              <a:ext uri="{FF2B5EF4-FFF2-40B4-BE49-F238E27FC236}">
                <a16:creationId xmlns:a16="http://schemas.microsoft.com/office/drawing/2014/main" id="{45160D1A-BC5F-4D18-B66A-204E6FDB410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1808147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 Architectures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185" y="2685349"/>
            <a:ext cx="3932310" cy="16516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200" y="2166152"/>
            <a:ext cx="2916322" cy="21708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474" y="3151611"/>
            <a:ext cx="2691063" cy="1185399"/>
          </a:xfrm>
          <a:prstGeom prst="rect">
            <a:avLst/>
          </a:prstGeom>
        </p:spPr>
      </p:pic>
      <p:sp>
        <p:nvSpPr>
          <p:cNvPr id="7" name="TextBox 6"/>
          <p:cNvSpPr txBox="1"/>
          <p:nvPr/>
        </p:nvSpPr>
        <p:spPr>
          <a:xfrm>
            <a:off x="1524000" y="1505839"/>
            <a:ext cx="707245" cy="369332"/>
          </a:xfrm>
          <a:prstGeom prst="rect">
            <a:avLst/>
          </a:prstGeom>
          <a:noFill/>
        </p:spPr>
        <p:txBody>
          <a:bodyPr wrap="none" rtlCol="0">
            <a:spAutoFit/>
          </a:bodyPr>
          <a:lstStyle/>
          <a:p>
            <a:r>
              <a:rPr lang="en-US" dirty="0"/>
              <a:t>Spark</a:t>
            </a:r>
          </a:p>
        </p:txBody>
      </p:sp>
      <p:sp>
        <p:nvSpPr>
          <p:cNvPr id="8" name="TextBox 7"/>
          <p:cNvSpPr txBox="1"/>
          <p:nvPr/>
        </p:nvSpPr>
        <p:spPr>
          <a:xfrm>
            <a:off x="5115738" y="1505839"/>
            <a:ext cx="622286" cy="369332"/>
          </a:xfrm>
          <a:prstGeom prst="rect">
            <a:avLst/>
          </a:prstGeom>
          <a:noFill/>
        </p:spPr>
        <p:txBody>
          <a:bodyPr wrap="none" rtlCol="0">
            <a:spAutoFit/>
          </a:bodyPr>
          <a:lstStyle/>
          <a:p>
            <a:r>
              <a:rPr lang="en-US" dirty="0" err="1"/>
              <a:t>Flink</a:t>
            </a:r>
            <a:endParaRPr lang="en-US" dirty="0"/>
          </a:p>
        </p:txBody>
      </p:sp>
      <p:sp>
        <p:nvSpPr>
          <p:cNvPr id="9" name="TextBox 8"/>
          <p:cNvSpPr txBox="1"/>
          <p:nvPr/>
        </p:nvSpPr>
        <p:spPr>
          <a:xfrm>
            <a:off x="8889120" y="1535987"/>
            <a:ext cx="764440" cy="369332"/>
          </a:xfrm>
          <a:prstGeom prst="rect">
            <a:avLst/>
          </a:prstGeom>
          <a:noFill/>
        </p:spPr>
        <p:txBody>
          <a:bodyPr wrap="none" rtlCol="0">
            <a:spAutoFit/>
          </a:bodyPr>
          <a:lstStyle/>
          <a:p>
            <a:r>
              <a:rPr lang="en-US" dirty="0"/>
              <a:t>Heron</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0895" y="4528284"/>
            <a:ext cx="3770209" cy="640224"/>
          </a:xfrm>
          <a:prstGeom prst="rect">
            <a:avLst/>
          </a:prstGeom>
        </p:spPr>
      </p:pic>
      <p:sp>
        <p:nvSpPr>
          <p:cNvPr id="3" name="Slide Number Placeholder 2">
            <a:extLst>
              <a:ext uri="{FF2B5EF4-FFF2-40B4-BE49-F238E27FC236}">
                <a16:creationId xmlns:a16="http://schemas.microsoft.com/office/drawing/2014/main" id="{B12C2E64-456E-4949-BE3A-24704FE124A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1880574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71B9-6B3C-44DA-B803-1707CAAA3728}"/>
              </a:ext>
            </a:extLst>
          </p:cNvPr>
          <p:cNvSpPr>
            <a:spLocks noGrp="1"/>
          </p:cNvSpPr>
          <p:nvPr>
            <p:ph type="title"/>
          </p:nvPr>
        </p:nvSpPr>
        <p:spPr>
          <a:xfrm>
            <a:off x="154822" y="0"/>
            <a:ext cx="11136824" cy="1325563"/>
          </a:xfrm>
        </p:spPr>
        <p:txBody>
          <a:bodyPr/>
          <a:lstStyle/>
          <a:p>
            <a:r>
              <a:rPr lang="en-US" b="1" dirty="0"/>
              <a:t>Spark </a:t>
            </a:r>
            <a:r>
              <a:rPr lang="en-US" b="1" dirty="0" err="1"/>
              <a:t>Kmeans</a:t>
            </a:r>
            <a:r>
              <a:rPr lang="en-US" b="1" dirty="0"/>
              <a:t>                Flink Streaming Dataflow</a:t>
            </a:r>
          </a:p>
        </p:txBody>
      </p:sp>
      <p:sp>
        <p:nvSpPr>
          <p:cNvPr id="3" name="Content Placeholder 2">
            <a:extLst>
              <a:ext uri="{FF2B5EF4-FFF2-40B4-BE49-F238E27FC236}">
                <a16:creationId xmlns:a16="http://schemas.microsoft.com/office/drawing/2014/main" id="{17BC45D6-F2F1-4B5B-A45C-08F68F8CE99A}"/>
              </a:ext>
            </a:extLst>
          </p:cNvPr>
          <p:cNvSpPr>
            <a:spLocks noGrp="1"/>
          </p:cNvSpPr>
          <p:nvPr>
            <p:ph idx="1"/>
          </p:nvPr>
        </p:nvSpPr>
        <p:spPr>
          <a:xfrm>
            <a:off x="154822" y="1694985"/>
            <a:ext cx="4880675" cy="4351338"/>
          </a:xfrm>
        </p:spPr>
        <p:txBody>
          <a:bodyPr>
            <a:normAutofit/>
          </a:bodyPr>
          <a:lstStyle/>
          <a:p>
            <a:r>
              <a:rPr lang="en-US" dirty="0"/>
              <a:t>P = </a:t>
            </a:r>
            <a:r>
              <a:rPr lang="en-US" dirty="0" err="1"/>
              <a:t>loadPoints</a:t>
            </a:r>
            <a:r>
              <a:rPr lang="en-US" dirty="0"/>
              <a:t>()</a:t>
            </a:r>
          </a:p>
          <a:p>
            <a:r>
              <a:rPr lang="en-US" dirty="0"/>
              <a:t>C = </a:t>
            </a:r>
            <a:r>
              <a:rPr lang="en-US" dirty="0" err="1"/>
              <a:t>loadInitCenters</a:t>
            </a:r>
            <a:r>
              <a:rPr lang="en-US" dirty="0"/>
              <a:t>()</a:t>
            </a:r>
          </a:p>
          <a:p>
            <a:pPr marL="0" indent="0">
              <a:buNone/>
            </a:pPr>
            <a:endParaRPr lang="en-US" dirty="0"/>
          </a:p>
          <a:p>
            <a:r>
              <a:rPr lang="en-US" dirty="0"/>
              <a:t>for (</a:t>
            </a:r>
            <a:r>
              <a:rPr lang="en-US" dirty="0" err="1"/>
              <a:t>int</a:t>
            </a:r>
            <a:r>
              <a:rPr lang="en-US" dirty="0"/>
              <a:t> </a:t>
            </a:r>
            <a:r>
              <a:rPr lang="en-US" dirty="0" err="1"/>
              <a:t>i</a:t>
            </a:r>
            <a:r>
              <a:rPr lang="en-US" dirty="0"/>
              <a:t> = 0; </a:t>
            </a:r>
            <a:r>
              <a:rPr lang="en-US" dirty="0" err="1"/>
              <a:t>i</a:t>
            </a:r>
            <a:r>
              <a:rPr lang="en-US" dirty="0"/>
              <a:t> &lt; 10; </a:t>
            </a:r>
            <a:r>
              <a:rPr lang="en-US" dirty="0" err="1"/>
              <a:t>i</a:t>
            </a:r>
            <a:r>
              <a:rPr lang="en-US" dirty="0"/>
              <a:t>++) {</a:t>
            </a:r>
          </a:p>
          <a:p>
            <a:r>
              <a:rPr lang="en-US" dirty="0"/>
              <a:t>  T = </a:t>
            </a:r>
            <a:r>
              <a:rPr lang="en-US" dirty="0" err="1"/>
              <a:t>P.map</a:t>
            </a:r>
            <a:r>
              <a:rPr lang="en-US" dirty="0"/>
              <a:t>().</a:t>
            </a:r>
            <a:r>
              <a:rPr lang="en-US" dirty="0" err="1"/>
              <a:t>withBroadcast</a:t>
            </a:r>
            <a:r>
              <a:rPr lang="en-US" dirty="0"/>
              <a:t>(C)</a:t>
            </a:r>
          </a:p>
          <a:p>
            <a:r>
              <a:rPr lang="en-US" dirty="0"/>
              <a:t>  C = </a:t>
            </a:r>
            <a:r>
              <a:rPr lang="en-US" dirty="0" err="1"/>
              <a:t>T.reduce</a:t>
            </a:r>
            <a:r>
              <a:rPr lang="en-US" dirty="0"/>
              <a:t>()     }</a:t>
            </a:r>
          </a:p>
          <a:p>
            <a:pPr marL="0" indent="0">
              <a:buNone/>
            </a:pPr>
            <a:br>
              <a:rPr lang="en-US" dirty="0"/>
            </a:br>
            <a:endParaRPr lang="en-US" dirty="0"/>
          </a:p>
        </p:txBody>
      </p:sp>
      <p:pic>
        <p:nvPicPr>
          <p:cNvPr id="3074" name="Picture 2" descr="https://image.slidesharecdn.com/streaminganalyticswithapacheflinkstephanewen-160511192751/95/advanced-streaming-analytics-with-apache-flink-and-apache-kafka-stephan-ewen-8-638.jpg?cb=1462995019">
            <a:extLst>
              <a:ext uri="{FF2B5EF4-FFF2-40B4-BE49-F238E27FC236}">
                <a16:creationId xmlns:a16="http://schemas.microsoft.com/office/drawing/2014/main" id="{C874D6C0-C22B-4FD4-A87E-B10BDDC88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96" y="929898"/>
            <a:ext cx="7347643" cy="413448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5122B89-9101-41DA-8EFF-9D3A373F871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2071972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871" y="205365"/>
            <a:ext cx="5260351" cy="584775"/>
          </a:xfrm>
          <a:prstGeom prst="rect">
            <a:avLst/>
          </a:prstGeom>
          <a:noFill/>
        </p:spPr>
        <p:txBody>
          <a:bodyPr wrap="none" rtlCol="0">
            <a:spAutoFit/>
          </a:bodyPr>
          <a:lstStyle/>
          <a:p>
            <a:r>
              <a:rPr lang="en-US" sz="3200" b="1" dirty="0"/>
              <a:t>Heron Streaming Architecture</a:t>
            </a:r>
          </a:p>
        </p:txBody>
      </p:sp>
      <p:grpSp>
        <p:nvGrpSpPr>
          <p:cNvPr id="7" name="Group 6"/>
          <p:cNvGrpSpPr/>
          <p:nvPr/>
        </p:nvGrpSpPr>
        <p:grpSpPr>
          <a:xfrm>
            <a:off x="5603714" y="764213"/>
            <a:ext cx="6188920" cy="2378711"/>
            <a:chOff x="56854" y="659873"/>
            <a:chExt cx="6188920" cy="237871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59873"/>
              <a:ext cx="6017174" cy="2378711"/>
            </a:xfrm>
            <a:prstGeom prst="rect">
              <a:avLst/>
            </a:prstGeom>
          </p:spPr>
        </p:pic>
        <p:sp>
          <p:nvSpPr>
            <p:cNvPr id="5" name="TextBox 4"/>
            <p:cNvSpPr txBox="1"/>
            <p:nvPr/>
          </p:nvSpPr>
          <p:spPr>
            <a:xfrm>
              <a:off x="4953000" y="692989"/>
              <a:ext cx="1165897" cy="369332"/>
            </a:xfrm>
            <a:prstGeom prst="rect">
              <a:avLst/>
            </a:prstGeom>
            <a:noFill/>
          </p:spPr>
          <p:txBody>
            <a:bodyPr wrap="none" rtlCol="0">
              <a:spAutoFit/>
            </a:bodyPr>
            <a:lstStyle/>
            <a:p>
              <a:r>
                <a:rPr lang="en-US" dirty="0"/>
                <a:t>Inter node</a:t>
              </a:r>
            </a:p>
          </p:txBody>
        </p:sp>
        <p:sp>
          <p:nvSpPr>
            <p:cNvPr id="6" name="TextBox 5"/>
            <p:cNvSpPr txBox="1"/>
            <p:nvPr/>
          </p:nvSpPr>
          <p:spPr>
            <a:xfrm>
              <a:off x="56854" y="1295399"/>
              <a:ext cx="1105944" cy="369332"/>
            </a:xfrm>
            <a:prstGeom prst="rect">
              <a:avLst/>
            </a:prstGeom>
            <a:noFill/>
          </p:spPr>
          <p:txBody>
            <a:bodyPr wrap="none" rtlCol="0">
              <a:spAutoFit/>
            </a:bodyPr>
            <a:lstStyle/>
            <a:p>
              <a:r>
                <a:rPr lang="en-US" dirty="0"/>
                <a:t>Intranode</a:t>
              </a:r>
            </a:p>
          </p:txBody>
        </p:sp>
      </p:grpSp>
      <p:grpSp>
        <p:nvGrpSpPr>
          <p:cNvPr id="10" name="Group 9"/>
          <p:cNvGrpSpPr/>
          <p:nvPr/>
        </p:nvGrpSpPr>
        <p:grpSpPr>
          <a:xfrm>
            <a:off x="654832" y="3046437"/>
            <a:ext cx="6257073" cy="3084529"/>
            <a:chOff x="421257" y="2895600"/>
            <a:chExt cx="5297883" cy="254687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57" y="3200400"/>
              <a:ext cx="5297883" cy="1767993"/>
            </a:xfrm>
            <a:prstGeom prst="rect">
              <a:avLst/>
            </a:prstGeom>
          </p:spPr>
        </p:pic>
        <p:sp>
          <p:nvSpPr>
            <p:cNvPr id="8" name="TextBox 7"/>
            <p:cNvSpPr txBox="1"/>
            <p:nvPr/>
          </p:nvSpPr>
          <p:spPr>
            <a:xfrm>
              <a:off x="446330" y="2895600"/>
              <a:ext cx="3746025" cy="369332"/>
            </a:xfrm>
            <a:prstGeom prst="rect">
              <a:avLst/>
            </a:prstGeom>
            <a:noFill/>
          </p:spPr>
          <p:txBody>
            <a:bodyPr wrap="none" rtlCol="0">
              <a:spAutoFit/>
            </a:bodyPr>
            <a:lstStyle/>
            <a:p>
              <a:r>
                <a:rPr lang="en-US" b="1" dirty="0"/>
                <a:t>Typical Dataflow Processing Topology</a:t>
              </a:r>
            </a:p>
          </p:txBody>
        </p:sp>
        <p:sp>
          <p:nvSpPr>
            <p:cNvPr id="9" name="TextBox 8"/>
            <p:cNvSpPr txBox="1"/>
            <p:nvPr/>
          </p:nvSpPr>
          <p:spPr>
            <a:xfrm>
              <a:off x="1190925" y="5042360"/>
              <a:ext cx="2469266" cy="400110"/>
            </a:xfrm>
            <a:prstGeom prst="rect">
              <a:avLst/>
            </a:prstGeom>
            <a:noFill/>
          </p:spPr>
          <p:txBody>
            <a:bodyPr wrap="none" rtlCol="0">
              <a:spAutoFit/>
            </a:bodyPr>
            <a:lstStyle/>
            <a:p>
              <a:r>
                <a:rPr lang="en-US" sz="2000" dirty="0"/>
                <a:t>Parallelism 2; 4 stages</a:t>
              </a:r>
            </a:p>
          </p:txBody>
        </p:sp>
      </p:grpSp>
      <p:sp>
        <p:nvSpPr>
          <p:cNvPr id="11" name="TextBox 10"/>
          <p:cNvSpPr txBox="1"/>
          <p:nvPr/>
        </p:nvSpPr>
        <p:spPr>
          <a:xfrm>
            <a:off x="3783369" y="799575"/>
            <a:ext cx="1877791" cy="1200329"/>
          </a:xfrm>
          <a:prstGeom prst="rect">
            <a:avLst/>
          </a:prstGeom>
          <a:noFill/>
        </p:spPr>
        <p:txBody>
          <a:bodyPr wrap="square" rtlCol="0">
            <a:spAutoFit/>
          </a:bodyPr>
          <a:lstStyle/>
          <a:p>
            <a:r>
              <a:rPr lang="en-US" sz="2400" b="1" dirty="0"/>
              <a:t>Add HPC</a:t>
            </a:r>
          </a:p>
          <a:p>
            <a:r>
              <a:rPr lang="en-US" sz="2400" dirty="0" err="1"/>
              <a:t>Infiniband</a:t>
            </a:r>
            <a:endParaRPr lang="en-US" sz="2400" dirty="0"/>
          </a:p>
          <a:p>
            <a:r>
              <a:rPr lang="en-US" sz="2400" dirty="0" err="1"/>
              <a:t>Omnipath</a:t>
            </a:r>
            <a:endParaRPr lang="en-US" sz="2400" dirty="0"/>
          </a:p>
        </p:txBody>
      </p:sp>
      <p:sp>
        <p:nvSpPr>
          <p:cNvPr id="12" name="Arrow: Left 11"/>
          <p:cNvSpPr/>
          <p:nvPr/>
        </p:nvSpPr>
        <p:spPr bwMode="auto">
          <a:xfrm rot="10800000">
            <a:off x="5496221" y="1000904"/>
            <a:ext cx="2082449" cy="223505"/>
          </a:xfrm>
          <a:prstGeom prst="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sp>
        <p:nvSpPr>
          <p:cNvPr id="13" name="TextBox 12">
            <a:extLst>
              <a:ext uri="{FF2B5EF4-FFF2-40B4-BE49-F238E27FC236}">
                <a16:creationId xmlns:a16="http://schemas.microsoft.com/office/drawing/2014/main" id="{DBFA471C-BFD5-49E5-B979-091B3701223B}"/>
              </a:ext>
            </a:extLst>
          </p:cNvPr>
          <p:cNvSpPr txBox="1"/>
          <p:nvPr/>
        </p:nvSpPr>
        <p:spPr>
          <a:xfrm>
            <a:off x="7640903" y="302548"/>
            <a:ext cx="2858957" cy="461665"/>
          </a:xfrm>
          <a:prstGeom prst="rect">
            <a:avLst/>
          </a:prstGeom>
          <a:noFill/>
        </p:spPr>
        <p:txBody>
          <a:bodyPr wrap="square" rtlCol="0">
            <a:spAutoFit/>
          </a:bodyPr>
          <a:lstStyle/>
          <a:p>
            <a:r>
              <a:rPr lang="en-US" sz="2400" dirty="0"/>
              <a:t>System Management</a:t>
            </a:r>
          </a:p>
        </p:txBody>
      </p:sp>
      <p:sp>
        <p:nvSpPr>
          <p:cNvPr id="14" name="TextBox 13">
            <a:extLst>
              <a:ext uri="{FF2B5EF4-FFF2-40B4-BE49-F238E27FC236}">
                <a16:creationId xmlns:a16="http://schemas.microsoft.com/office/drawing/2014/main" id="{5A2A87C0-311D-48BE-A4B2-9D9680569780}"/>
              </a:ext>
            </a:extLst>
          </p:cNvPr>
          <p:cNvSpPr txBox="1"/>
          <p:nvPr/>
        </p:nvSpPr>
        <p:spPr>
          <a:xfrm>
            <a:off x="7282558" y="3987149"/>
            <a:ext cx="438319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User Specified Dataflow</a:t>
            </a:r>
          </a:p>
          <a:p>
            <a:pPr marL="342900" indent="-342900">
              <a:buFont typeface="Arial" panose="020B0604020202020204" pitchFamily="34" charset="0"/>
              <a:buChar char="•"/>
            </a:pPr>
            <a:r>
              <a:rPr lang="en-US" sz="2400" dirty="0"/>
              <a:t>All Tasks Long running</a:t>
            </a:r>
          </a:p>
          <a:p>
            <a:pPr marL="342900" indent="-342900">
              <a:buFont typeface="Arial" panose="020B0604020202020204" pitchFamily="34" charset="0"/>
              <a:buChar char="•"/>
            </a:pPr>
            <a:r>
              <a:rPr lang="en-US" sz="2400" dirty="0"/>
              <a:t>No context shared apart from dataflow</a:t>
            </a:r>
          </a:p>
        </p:txBody>
      </p:sp>
      <p:sp>
        <p:nvSpPr>
          <p:cNvPr id="15" name="Slide Number Placeholder 14">
            <a:extLst>
              <a:ext uri="{FF2B5EF4-FFF2-40B4-BE49-F238E27FC236}">
                <a16:creationId xmlns:a16="http://schemas.microsoft.com/office/drawing/2014/main" id="{DF81DC13-AA9B-4EFA-88AC-8FB021FDE6D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1344291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014A11-F26C-452D-B966-4A2CD67480E9}"/>
              </a:ext>
            </a:extLst>
          </p:cNvPr>
          <p:cNvSpPr>
            <a:spLocks noGrp="1"/>
          </p:cNvSpPr>
          <p:nvPr>
            <p:ph type="title"/>
          </p:nvPr>
        </p:nvSpPr>
        <p:spPr>
          <a:xfrm>
            <a:off x="0" y="384544"/>
            <a:ext cx="12056610" cy="1325563"/>
          </a:xfrm>
        </p:spPr>
        <p:txBody>
          <a:bodyPr/>
          <a:lstStyle/>
          <a:p>
            <a:r>
              <a:rPr lang="en-US" b="1" dirty="0"/>
              <a:t>Naiad Timely Dataflow      HLA Distributed Simulation</a:t>
            </a:r>
          </a:p>
        </p:txBody>
      </p:sp>
      <p:pic>
        <p:nvPicPr>
          <p:cNvPr id="5" name="Picture 4">
            <a:extLst>
              <a:ext uri="{FF2B5EF4-FFF2-40B4-BE49-F238E27FC236}">
                <a16:creationId xmlns:a16="http://schemas.microsoft.com/office/drawing/2014/main" id="{13AE4678-7F39-408B-8413-AB610C284853}"/>
              </a:ext>
            </a:extLst>
          </p:cNvPr>
          <p:cNvPicPr>
            <a:picLocks noChangeAspect="1"/>
          </p:cNvPicPr>
          <p:nvPr/>
        </p:nvPicPr>
        <p:blipFill>
          <a:blip r:embed="rId2"/>
          <a:stretch>
            <a:fillRect/>
          </a:stretch>
        </p:blipFill>
        <p:spPr>
          <a:xfrm>
            <a:off x="0" y="1859796"/>
            <a:ext cx="5338270" cy="4307156"/>
          </a:xfrm>
          <a:prstGeom prst="rect">
            <a:avLst/>
          </a:prstGeom>
        </p:spPr>
      </p:pic>
      <p:pic>
        <p:nvPicPr>
          <p:cNvPr id="2050" name="Picture 2" descr="https://www.researchgate.net/publication/309628600/figure/fig1/AS:424700657573920@1478267935851/Fig-1-HLA-distributed-simulation-system.ppm">
            <a:extLst>
              <a:ext uri="{FF2B5EF4-FFF2-40B4-BE49-F238E27FC236}">
                <a16:creationId xmlns:a16="http://schemas.microsoft.com/office/drawing/2014/main" id="{CACC5B54-9D81-40A4-A971-232EE4B78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270" y="1859796"/>
            <a:ext cx="6718340" cy="415746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803CB52-FDF1-42EC-AF37-072F35701EB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563893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9995-5287-4F32-B366-792390336130}"/>
              </a:ext>
            </a:extLst>
          </p:cNvPr>
          <p:cNvSpPr>
            <a:spLocks noGrp="1"/>
          </p:cNvSpPr>
          <p:nvPr>
            <p:ph type="title"/>
          </p:nvPr>
        </p:nvSpPr>
        <p:spPr>
          <a:xfrm>
            <a:off x="838200" y="1"/>
            <a:ext cx="10515600" cy="991892"/>
          </a:xfrm>
        </p:spPr>
        <p:txBody>
          <a:bodyPr>
            <a:normAutofit/>
          </a:bodyPr>
          <a:lstStyle/>
          <a:p>
            <a:r>
              <a:rPr lang="en-US" b="1" dirty="0" err="1"/>
              <a:t>NiFi</a:t>
            </a:r>
            <a:r>
              <a:rPr lang="en-US" b="1" dirty="0"/>
              <a:t> Workflow</a:t>
            </a:r>
          </a:p>
        </p:txBody>
      </p:sp>
      <p:pic>
        <p:nvPicPr>
          <p:cNvPr id="1026" name="Picture 2" descr="Figure 1: NiFi DataFlow showing PutESP and ListenESP processors">
            <a:extLst>
              <a:ext uri="{FF2B5EF4-FFF2-40B4-BE49-F238E27FC236}">
                <a16:creationId xmlns:a16="http://schemas.microsoft.com/office/drawing/2014/main" id="{F3889281-FE4F-4B35-8505-FA420B953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810"/>
            <a:ext cx="12192000" cy="61372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1CFD1DA-5865-4904-A939-598647D395F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3286214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73D298-C755-4DCA-84AC-8058FAC16C58}"/>
              </a:ext>
            </a:extLst>
          </p:cNvPr>
          <p:cNvPicPr>
            <a:picLocks noChangeAspect="1"/>
          </p:cNvPicPr>
          <p:nvPr/>
        </p:nvPicPr>
        <p:blipFill>
          <a:blip r:embed="rId2"/>
          <a:stretch>
            <a:fillRect/>
          </a:stretch>
        </p:blipFill>
        <p:spPr>
          <a:xfrm>
            <a:off x="0" y="60300"/>
            <a:ext cx="12057681" cy="6813298"/>
          </a:xfrm>
          <a:prstGeom prst="rect">
            <a:avLst/>
          </a:prstGeom>
        </p:spPr>
      </p:pic>
      <p:sp>
        <p:nvSpPr>
          <p:cNvPr id="2" name="Title 1"/>
          <p:cNvSpPr>
            <a:spLocks noGrp="1"/>
          </p:cNvSpPr>
          <p:nvPr>
            <p:ph type="title"/>
          </p:nvPr>
        </p:nvSpPr>
        <p:spPr>
          <a:xfrm>
            <a:off x="3564610" y="16871"/>
            <a:ext cx="8627390" cy="882031"/>
          </a:xfrm>
        </p:spPr>
        <p:txBody>
          <a:bodyPr/>
          <a:lstStyle/>
          <a:p>
            <a:r>
              <a:rPr lang="en-US" b="1" dirty="0"/>
              <a:t>Dataflow for a linear algebra kernel</a:t>
            </a:r>
          </a:p>
        </p:txBody>
      </p:sp>
      <p:sp>
        <p:nvSpPr>
          <p:cNvPr id="5" name="TextBox 4"/>
          <p:cNvSpPr txBox="1"/>
          <p:nvPr/>
        </p:nvSpPr>
        <p:spPr>
          <a:xfrm>
            <a:off x="3318109" y="5795406"/>
            <a:ext cx="4380751" cy="830997"/>
          </a:xfrm>
          <a:prstGeom prst="rect">
            <a:avLst/>
          </a:prstGeom>
          <a:noFill/>
        </p:spPr>
        <p:txBody>
          <a:bodyPr wrap="none" rtlCol="0">
            <a:spAutoFit/>
          </a:bodyPr>
          <a:lstStyle/>
          <a:p>
            <a:r>
              <a:rPr lang="en-US" sz="2400" dirty="0"/>
              <a:t>Typical target of HPC AMT System</a:t>
            </a:r>
          </a:p>
          <a:p>
            <a:r>
              <a:rPr lang="en-US" sz="2400" dirty="0" err="1"/>
              <a:t>Danalis</a:t>
            </a:r>
            <a:r>
              <a:rPr lang="en-US" sz="2400" dirty="0"/>
              <a:t> 2016</a:t>
            </a:r>
          </a:p>
        </p:txBody>
      </p:sp>
      <p:sp>
        <p:nvSpPr>
          <p:cNvPr id="3" name="Slide Number Placeholder 2">
            <a:extLst>
              <a:ext uri="{FF2B5EF4-FFF2-40B4-BE49-F238E27FC236}">
                <a16:creationId xmlns:a16="http://schemas.microsoft.com/office/drawing/2014/main" id="{77B32D22-D567-4C70-9B6C-BA61D4A53E5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2671718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39" y="0"/>
            <a:ext cx="10515600" cy="1325563"/>
          </a:xfrm>
        </p:spPr>
        <p:txBody>
          <a:bodyPr/>
          <a:lstStyle/>
          <a:p>
            <a:r>
              <a:rPr lang="en-US" dirty="0"/>
              <a:t>Dataflow </a:t>
            </a:r>
            <a:r>
              <a:rPr lang="en-US" b="1" dirty="0"/>
              <a:t>Frameworks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18039" y="1098723"/>
            <a:ext cx="6373961" cy="4855912"/>
          </a:xfrm>
        </p:spPr>
      </p:pic>
      <p:sp>
        <p:nvSpPr>
          <p:cNvPr id="7" name="Content Placeholder 2"/>
          <p:cNvSpPr txBox="1">
            <a:spLocks/>
          </p:cNvSpPr>
          <p:nvPr/>
        </p:nvSpPr>
        <p:spPr>
          <a:xfrm>
            <a:off x="0" y="1084053"/>
            <a:ext cx="5818039" cy="47665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Every major big data framework is designed according to dataflow model</a:t>
            </a:r>
          </a:p>
          <a:p>
            <a:r>
              <a:rPr lang="en-US" dirty="0"/>
              <a:t>Batch Systems</a:t>
            </a:r>
          </a:p>
          <a:p>
            <a:pPr lvl="1"/>
            <a:r>
              <a:rPr lang="en-US" dirty="0"/>
              <a:t>Hadoop, Spark, </a:t>
            </a:r>
            <a:r>
              <a:rPr lang="en-US" dirty="0" err="1"/>
              <a:t>Flink</a:t>
            </a:r>
            <a:r>
              <a:rPr lang="en-US" dirty="0"/>
              <a:t>, Apex</a:t>
            </a:r>
          </a:p>
          <a:p>
            <a:r>
              <a:rPr lang="en-US" dirty="0"/>
              <a:t>Streaming Systems</a:t>
            </a:r>
          </a:p>
          <a:p>
            <a:pPr lvl="1"/>
            <a:r>
              <a:rPr lang="en-US" dirty="0"/>
              <a:t>Storm, Heron, </a:t>
            </a:r>
            <a:r>
              <a:rPr lang="en-US" dirty="0" err="1"/>
              <a:t>Samza</a:t>
            </a:r>
            <a:r>
              <a:rPr lang="en-US" dirty="0"/>
              <a:t>, </a:t>
            </a:r>
            <a:r>
              <a:rPr lang="en-US" dirty="0" err="1"/>
              <a:t>Flink</a:t>
            </a:r>
            <a:r>
              <a:rPr lang="en-US" dirty="0"/>
              <a:t>, Apex</a:t>
            </a:r>
          </a:p>
          <a:p>
            <a:r>
              <a:rPr lang="en-US" dirty="0"/>
              <a:t>HPC AMT Systems</a:t>
            </a:r>
          </a:p>
          <a:p>
            <a:pPr lvl="1"/>
            <a:r>
              <a:rPr lang="en-US" dirty="0"/>
              <a:t>Legion, Charm++, HPX-5, </a:t>
            </a:r>
            <a:r>
              <a:rPr lang="en-US" dirty="0" err="1"/>
              <a:t>Dague</a:t>
            </a:r>
            <a:r>
              <a:rPr lang="en-US" dirty="0"/>
              <a:t>, COMPs</a:t>
            </a:r>
          </a:p>
          <a:p>
            <a:r>
              <a:rPr lang="en-US" dirty="0"/>
              <a:t>Design choices in dataflow </a:t>
            </a:r>
          </a:p>
          <a:p>
            <a:pPr lvl="1"/>
            <a:r>
              <a:rPr lang="en-US" dirty="0"/>
              <a:t>Efficient in different application areas</a:t>
            </a:r>
          </a:p>
        </p:txBody>
      </p:sp>
      <p:sp>
        <p:nvSpPr>
          <p:cNvPr id="3" name="Slide Number Placeholder 2">
            <a:extLst>
              <a:ext uri="{FF2B5EF4-FFF2-40B4-BE49-F238E27FC236}">
                <a16:creationId xmlns:a16="http://schemas.microsoft.com/office/drawing/2014/main" id="{7A914B32-8447-4031-8223-C0B25C3A544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4042614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140" y="144749"/>
            <a:ext cx="10515600" cy="1325563"/>
          </a:xfrm>
        </p:spPr>
        <p:txBody>
          <a:bodyPr/>
          <a:lstStyle/>
          <a:p>
            <a:r>
              <a:rPr lang="en-US" b="1" dirty="0"/>
              <a:t>Polymorphic Dataflow Runtimes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3078496"/>
            <a:ext cx="11937827" cy="3067031"/>
          </a:xfrm>
        </p:spPr>
      </p:pic>
      <p:sp>
        <p:nvSpPr>
          <p:cNvPr id="5" name="Content Placeholder 2"/>
          <p:cNvSpPr txBox="1">
            <a:spLocks/>
          </p:cNvSpPr>
          <p:nvPr/>
        </p:nvSpPr>
        <p:spPr>
          <a:xfrm>
            <a:off x="968567" y="1736833"/>
            <a:ext cx="538111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p>
        </p:txBody>
      </p:sp>
      <p:sp>
        <p:nvSpPr>
          <p:cNvPr id="7" name="Content Placeholder 2"/>
          <p:cNvSpPr txBox="1">
            <a:spLocks/>
          </p:cNvSpPr>
          <p:nvPr/>
        </p:nvSpPr>
        <p:spPr>
          <a:xfrm>
            <a:off x="399354" y="1162373"/>
            <a:ext cx="8341691" cy="1916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Three different design choices</a:t>
            </a:r>
          </a:p>
          <a:p>
            <a:r>
              <a:rPr lang="en-US" dirty="0"/>
              <a:t>Three different application areas</a:t>
            </a:r>
          </a:p>
          <a:p>
            <a:r>
              <a:rPr lang="en-US" dirty="0"/>
              <a:t>Polymorphic runtime</a:t>
            </a:r>
          </a:p>
          <a:p>
            <a:pPr lvl="1"/>
            <a:r>
              <a:rPr lang="en-US" dirty="0"/>
              <a:t>Each choice is pluggable</a:t>
            </a:r>
          </a:p>
          <a:p>
            <a:pPr marL="457200" lvl="1"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490197EB-B302-4879-B038-8D874D0A6C2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836722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Machine Learning with MPI, Spark and </a:t>
            </a:r>
            <a:r>
              <a:rPr lang="en-US" b="1" dirty="0" err="1"/>
              <a:t>Flink</a:t>
            </a:r>
            <a:endParaRPr lang="en-US" b="1" dirty="0"/>
          </a:p>
        </p:txBody>
      </p:sp>
      <p:sp>
        <p:nvSpPr>
          <p:cNvPr id="3" name="Content Placeholder 2"/>
          <p:cNvSpPr>
            <a:spLocks noGrp="1"/>
          </p:cNvSpPr>
          <p:nvPr>
            <p:ph idx="1"/>
          </p:nvPr>
        </p:nvSpPr>
        <p:spPr>
          <a:xfrm>
            <a:off x="464949" y="1825625"/>
            <a:ext cx="11251770" cy="4351338"/>
          </a:xfrm>
        </p:spPr>
        <p:txBody>
          <a:bodyPr>
            <a:normAutofit/>
          </a:bodyPr>
          <a:lstStyle/>
          <a:p>
            <a:r>
              <a:rPr lang="en-US" dirty="0"/>
              <a:t>Three algorithms implemented in three runtimes</a:t>
            </a:r>
          </a:p>
          <a:p>
            <a:pPr lvl="1"/>
            <a:r>
              <a:rPr lang="en-US" dirty="0"/>
              <a:t>Multidimensional Scaling (MDS)</a:t>
            </a:r>
          </a:p>
          <a:p>
            <a:pPr lvl="1"/>
            <a:r>
              <a:rPr lang="en-US" dirty="0" err="1"/>
              <a:t>Terasort</a:t>
            </a:r>
            <a:endParaRPr lang="en-US" dirty="0"/>
          </a:p>
          <a:p>
            <a:pPr lvl="1"/>
            <a:r>
              <a:rPr lang="en-US" dirty="0"/>
              <a:t>K-Means</a:t>
            </a:r>
          </a:p>
          <a:p>
            <a:r>
              <a:rPr lang="en-US" dirty="0"/>
              <a:t>Implementation in Java</a:t>
            </a:r>
          </a:p>
          <a:p>
            <a:r>
              <a:rPr lang="en-US" dirty="0"/>
              <a:t>MDS is the most complex algorithm - three nested parallel loops</a:t>
            </a:r>
          </a:p>
          <a:p>
            <a:r>
              <a:rPr lang="en-US" dirty="0"/>
              <a:t>K-Means - one parallel loop</a:t>
            </a:r>
          </a:p>
          <a:p>
            <a:r>
              <a:rPr lang="en-US" dirty="0" err="1"/>
              <a:t>Terasort</a:t>
            </a:r>
            <a:r>
              <a:rPr lang="en-US" dirty="0"/>
              <a:t> - no iterations</a:t>
            </a:r>
          </a:p>
          <a:p>
            <a:pPr lvl="1"/>
            <a:endParaRPr lang="en-US" sz="3200" dirty="0"/>
          </a:p>
        </p:txBody>
      </p:sp>
      <p:sp>
        <p:nvSpPr>
          <p:cNvPr id="4" name="Slide Number Placeholder 3">
            <a:extLst>
              <a:ext uri="{FF2B5EF4-FFF2-40B4-BE49-F238E27FC236}">
                <a16:creationId xmlns:a16="http://schemas.microsoft.com/office/drawing/2014/main" id="{1DC50D0B-EBC3-4952-9AA3-7E9153526A5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1748826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0EDF1-325E-47F0-B121-A2B219A27762}"/>
              </a:ext>
            </a:extLst>
          </p:cNvPr>
          <p:cNvSpPr>
            <a:spLocks noGrp="1"/>
          </p:cNvSpPr>
          <p:nvPr>
            <p:ph idx="1"/>
          </p:nvPr>
        </p:nvSpPr>
        <p:spPr>
          <a:xfrm>
            <a:off x="0" y="831539"/>
            <a:ext cx="11716718" cy="5173212"/>
          </a:xfrm>
        </p:spPr>
        <p:txBody>
          <a:bodyPr/>
          <a:lstStyle/>
          <a:p>
            <a:r>
              <a:rPr lang="en-US" sz="2400" dirty="0"/>
              <a:t>HPC needed for some Big Data processing</a:t>
            </a:r>
          </a:p>
          <a:p>
            <a:pPr lvl="1"/>
            <a:r>
              <a:rPr lang="en-US" dirty="0"/>
              <a:t>Deep Learning needs small HPC systems</a:t>
            </a:r>
          </a:p>
          <a:p>
            <a:r>
              <a:rPr lang="en-US" sz="2400" dirty="0"/>
              <a:t>Big Data requirements are not clear but current workloads have substantial pleasingly parallel or modestly synchronized applications that are well suited to current clouds</a:t>
            </a:r>
          </a:p>
          <a:p>
            <a:pPr lvl="1"/>
            <a:r>
              <a:rPr lang="en-US" dirty="0"/>
              <a:t>Maybe will change as users  get more sophisticated</a:t>
            </a:r>
          </a:p>
          <a:p>
            <a:pPr lvl="1"/>
            <a:r>
              <a:rPr lang="en-US" dirty="0"/>
              <a:t>Such as change happened in simulation as increased computer power led to ability to do much larger and different problems (2D in 1980 became fully realistic 3D)</a:t>
            </a:r>
          </a:p>
          <a:p>
            <a:r>
              <a:rPr lang="en-US" sz="2400" dirty="0"/>
              <a:t>Data should not be moved unless essential</a:t>
            </a:r>
          </a:p>
          <a:p>
            <a:pPr lvl="1"/>
            <a:r>
              <a:rPr lang="en-US" dirty="0"/>
              <a:t>Supported by Fog computing</a:t>
            </a:r>
          </a:p>
          <a:p>
            <a:r>
              <a:rPr lang="en-US" sz="2400" dirty="0"/>
              <a:t>Fog is a well establish idea but no agreement on architecture</a:t>
            </a:r>
          </a:p>
          <a:p>
            <a:r>
              <a:rPr lang="en-US" sz="2400" dirty="0"/>
              <a:t>Need Security and Fault Tolerance!!</a:t>
            </a:r>
          </a:p>
        </p:txBody>
      </p:sp>
      <p:sp>
        <p:nvSpPr>
          <p:cNvPr id="5" name="Title 4">
            <a:extLst>
              <a:ext uri="{FF2B5EF4-FFF2-40B4-BE49-F238E27FC236}">
                <a16:creationId xmlns:a16="http://schemas.microsoft.com/office/drawing/2014/main" id="{90ECAA5A-3295-46DC-89CC-58A3D03B4E1F}"/>
              </a:ext>
            </a:extLst>
          </p:cNvPr>
          <p:cNvSpPr>
            <a:spLocks noGrp="1"/>
          </p:cNvSpPr>
          <p:nvPr>
            <p:ph type="title"/>
          </p:nvPr>
        </p:nvSpPr>
        <p:spPr>
          <a:xfrm>
            <a:off x="762569" y="99218"/>
            <a:ext cx="10515600" cy="839245"/>
          </a:xfrm>
        </p:spPr>
        <p:txBody>
          <a:bodyPr>
            <a:normAutofit/>
          </a:bodyPr>
          <a:lstStyle/>
          <a:p>
            <a:pPr algn="ctr"/>
            <a:r>
              <a:rPr lang="en-US" b="1" dirty="0"/>
              <a:t>Important Trends III</a:t>
            </a:r>
          </a:p>
        </p:txBody>
      </p:sp>
      <p:sp>
        <p:nvSpPr>
          <p:cNvPr id="3" name="Slide Number Placeholder 2">
            <a:extLst>
              <a:ext uri="{FF2B5EF4-FFF2-40B4-BE49-F238E27FC236}">
                <a16:creationId xmlns:a16="http://schemas.microsoft.com/office/drawing/2014/main" id="{510ECCB2-0A3C-4AD2-BAFB-70D1A21BE77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3117933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81" y="247333"/>
            <a:ext cx="12021519" cy="753134"/>
          </a:xfrm>
        </p:spPr>
        <p:txBody>
          <a:bodyPr>
            <a:normAutofit fontScale="90000"/>
          </a:bodyPr>
          <a:lstStyle/>
          <a:p>
            <a:pPr algn="ctr"/>
            <a:r>
              <a:rPr lang="en-US" b="1" dirty="0"/>
              <a:t>HPC Runtime versus ABDS distributed Computing Model on Data Analytics</a:t>
            </a:r>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7898"/>
            <a:ext cx="6312976" cy="5132846"/>
          </a:xfrm>
          <a:prstGeom prst="rect">
            <a:avLst/>
          </a:prstGeom>
        </p:spPr>
      </p:pic>
      <p:sp>
        <p:nvSpPr>
          <p:cNvPr id="6" name="Rectangle 5"/>
          <p:cNvSpPr/>
          <p:nvPr/>
        </p:nvSpPr>
        <p:spPr>
          <a:xfrm>
            <a:off x="1676401" y="1177898"/>
            <a:ext cx="5691285" cy="369332"/>
          </a:xfrm>
          <a:prstGeom prst="rect">
            <a:avLst/>
          </a:prstGeom>
        </p:spPr>
        <p:txBody>
          <a:bodyPr wrap="square">
            <a:spAutoFit/>
          </a:bodyPr>
          <a:lstStyle/>
          <a:p>
            <a:endParaRPr lang="en-US" dirty="0"/>
          </a:p>
        </p:txBody>
      </p:sp>
      <p:sp>
        <p:nvSpPr>
          <p:cNvPr id="7" name="TextBox 6"/>
          <p:cNvSpPr txBox="1"/>
          <p:nvPr/>
        </p:nvSpPr>
        <p:spPr>
          <a:xfrm>
            <a:off x="6382718" y="1443232"/>
            <a:ext cx="5589723" cy="1938992"/>
          </a:xfrm>
          <a:prstGeom prst="rect">
            <a:avLst/>
          </a:prstGeom>
          <a:noFill/>
        </p:spPr>
        <p:txBody>
          <a:bodyPr wrap="square" rtlCol="0">
            <a:spAutoFit/>
          </a:bodyPr>
          <a:lstStyle/>
          <a:p>
            <a:r>
              <a:rPr lang="en-US" sz="2400" b="1" dirty="0"/>
              <a:t>Hadoop</a:t>
            </a:r>
            <a:r>
              <a:rPr lang="en-US" sz="2400" dirty="0"/>
              <a:t> writes to disk and is</a:t>
            </a:r>
            <a:r>
              <a:rPr lang="en-US" sz="2400" b="1" dirty="0"/>
              <a:t> slowest</a:t>
            </a:r>
            <a:r>
              <a:rPr lang="en-US" sz="2400" dirty="0"/>
              <a:t>; </a:t>
            </a:r>
            <a:r>
              <a:rPr lang="en-US" sz="2400" b="1" dirty="0"/>
              <a:t>Spark </a:t>
            </a:r>
            <a:r>
              <a:rPr lang="en-US" sz="2400" dirty="0"/>
              <a:t>and </a:t>
            </a:r>
            <a:r>
              <a:rPr lang="en-US" sz="2400" b="1" dirty="0"/>
              <a:t>Flink</a:t>
            </a:r>
            <a:r>
              <a:rPr lang="en-US" sz="2400" dirty="0"/>
              <a:t> spawn many processes and do not support </a:t>
            </a:r>
            <a:r>
              <a:rPr lang="en-US" sz="2400" dirty="0" err="1"/>
              <a:t>AllReduce</a:t>
            </a:r>
            <a:r>
              <a:rPr lang="en-US" sz="2400" dirty="0"/>
              <a:t> directly; </a:t>
            </a:r>
            <a:br>
              <a:rPr lang="en-US" sz="2400" dirty="0"/>
            </a:br>
            <a:r>
              <a:rPr lang="en-US" sz="2400" b="1" dirty="0"/>
              <a:t>MPI</a:t>
            </a:r>
            <a:r>
              <a:rPr lang="en-US" sz="2400" dirty="0"/>
              <a:t> does in-place combined reduce/broadcast and is </a:t>
            </a:r>
            <a:r>
              <a:rPr lang="en-US" sz="2400" b="1" dirty="0"/>
              <a:t>fastest</a:t>
            </a:r>
          </a:p>
        </p:txBody>
      </p:sp>
      <p:sp>
        <p:nvSpPr>
          <p:cNvPr id="3" name="TextBox 2">
            <a:extLst>
              <a:ext uri="{FF2B5EF4-FFF2-40B4-BE49-F238E27FC236}">
                <a16:creationId xmlns:a16="http://schemas.microsoft.com/office/drawing/2014/main" id="{90427890-5E06-4454-9AD7-685835A514CE}"/>
              </a:ext>
            </a:extLst>
          </p:cNvPr>
          <p:cNvSpPr txBox="1"/>
          <p:nvPr/>
        </p:nvSpPr>
        <p:spPr>
          <a:xfrm>
            <a:off x="6726264" y="3744321"/>
            <a:ext cx="5315919" cy="2308324"/>
          </a:xfrm>
          <a:prstGeom prst="rect">
            <a:avLst/>
          </a:prstGeom>
          <a:noFill/>
        </p:spPr>
        <p:txBody>
          <a:bodyPr wrap="square" rtlCol="0">
            <a:spAutoFit/>
          </a:bodyPr>
          <a:lstStyle/>
          <a:p>
            <a:r>
              <a:rPr lang="en-US" sz="2400" dirty="0"/>
              <a:t>Need Polymorphic Reduction capability choosing best implementation</a:t>
            </a:r>
            <a:br>
              <a:rPr lang="en-US" sz="2400" dirty="0"/>
            </a:br>
            <a:endParaRPr lang="en-US" sz="2400" dirty="0"/>
          </a:p>
          <a:p>
            <a:r>
              <a:rPr lang="en-US" sz="2400" dirty="0"/>
              <a:t>Use HPC  architecture with</a:t>
            </a:r>
          </a:p>
          <a:p>
            <a:pPr lvl="1"/>
            <a:r>
              <a:rPr lang="en-US" sz="2400" dirty="0"/>
              <a:t>Mutable model</a:t>
            </a:r>
          </a:p>
          <a:p>
            <a:pPr lvl="1"/>
            <a:r>
              <a:rPr lang="en-US" sz="2400" dirty="0"/>
              <a:t>Immutable data</a:t>
            </a:r>
          </a:p>
        </p:txBody>
      </p:sp>
      <p:sp>
        <p:nvSpPr>
          <p:cNvPr id="4" name="Slide Number Placeholder 3">
            <a:extLst>
              <a:ext uri="{FF2B5EF4-FFF2-40B4-BE49-F238E27FC236}">
                <a16:creationId xmlns:a16="http://schemas.microsoft.com/office/drawing/2014/main" id="{AD3F983E-29E9-4A93-8F3B-D29849DE717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938014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p:cNvSpPr>
            <a:spLocks noGrp="1"/>
          </p:cNvSpPr>
          <p:nvPr>
            <p:ph type="title"/>
          </p:nvPr>
        </p:nvSpPr>
        <p:spPr>
          <a:xfrm>
            <a:off x="23779" y="0"/>
            <a:ext cx="12168221" cy="717082"/>
          </a:xfrm>
        </p:spPr>
        <p:txBody>
          <a:bodyPr/>
          <a:lstStyle/>
          <a:p>
            <a:pPr algn="ctr"/>
            <a:r>
              <a:rPr lang="en-US" sz="3200" b="1" dirty="0"/>
              <a:t>Illustration of In-Place </a:t>
            </a:r>
            <a:r>
              <a:rPr lang="en-US" sz="3200" b="1" dirty="0" err="1"/>
              <a:t>AllReduce</a:t>
            </a:r>
            <a:r>
              <a:rPr lang="en-US" sz="3200" b="1" dirty="0"/>
              <a:t> in MPI</a:t>
            </a:r>
          </a:p>
        </p:txBody>
      </p:sp>
      <p:pic>
        <p:nvPicPr>
          <p:cNvPr id="69" name="Picture 2" descr="http://cs.umw.edu/~finlayson/class/fall14/cpsc425/notes/images/all-reduc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33365"/>
            <a:ext cx="9144000" cy="5650223"/>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7076400" y="5364962"/>
            <a:ext cx="184731" cy="369332"/>
          </a:xfrm>
          <a:prstGeom prst="rect">
            <a:avLst/>
          </a:prstGeom>
          <a:noFill/>
        </p:spPr>
        <p:txBody>
          <a:bodyPr wrap="none" rtlCol="0">
            <a:spAutoFit/>
          </a:bodyPr>
          <a:lstStyle/>
          <a:p>
            <a:endParaRPr lang="en-US" b="1" dirty="0"/>
          </a:p>
        </p:txBody>
      </p:sp>
    </p:spTree>
    <p:extLst>
      <p:ext uri="{BB962C8B-B14F-4D97-AF65-F5344CB8AC3E}">
        <p14:creationId xmlns:p14="http://schemas.microsoft.com/office/powerpoint/2010/main" val="1125671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49" y="194643"/>
            <a:ext cx="10515600" cy="1063999"/>
          </a:xfrm>
        </p:spPr>
        <p:txBody>
          <a:bodyPr/>
          <a:lstStyle/>
          <a:p>
            <a:r>
              <a:rPr lang="en-US" b="1" dirty="0"/>
              <a:t>Multidimensional Scaling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080" y="1742516"/>
            <a:ext cx="4113730" cy="27939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576" y="1742516"/>
            <a:ext cx="4664807" cy="28027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97" y="1171247"/>
            <a:ext cx="2641180" cy="4749105"/>
          </a:xfrm>
          <a:prstGeom prst="rect">
            <a:avLst/>
          </a:prstGeom>
        </p:spPr>
      </p:pic>
      <p:sp>
        <p:nvSpPr>
          <p:cNvPr id="7" name="Rectangle 6"/>
          <p:cNvSpPr/>
          <p:nvPr/>
        </p:nvSpPr>
        <p:spPr>
          <a:xfrm>
            <a:off x="3234368" y="5029153"/>
            <a:ext cx="4098759" cy="1015663"/>
          </a:xfrm>
          <a:prstGeom prst="rect">
            <a:avLst/>
          </a:prstGeom>
        </p:spPr>
        <p:txBody>
          <a:bodyPr wrap="square">
            <a:spAutoFit/>
          </a:bodyPr>
          <a:lstStyle/>
          <a:p>
            <a:pPr algn="ctr"/>
            <a:r>
              <a:rPr lang="en-US" sz="2000" dirty="0"/>
              <a:t>MDS execution time on 16 nodes with 20 processes in each node with varying number of points</a:t>
            </a:r>
          </a:p>
        </p:txBody>
      </p:sp>
      <p:sp>
        <p:nvSpPr>
          <p:cNvPr id="8" name="Rectangle 7"/>
          <p:cNvSpPr/>
          <p:nvPr/>
        </p:nvSpPr>
        <p:spPr>
          <a:xfrm>
            <a:off x="8042589" y="5029153"/>
            <a:ext cx="3674130" cy="923330"/>
          </a:xfrm>
          <a:prstGeom prst="rect">
            <a:avLst/>
          </a:prstGeom>
        </p:spPr>
        <p:txBody>
          <a:bodyPr wrap="square">
            <a:spAutoFit/>
          </a:bodyPr>
          <a:lstStyle/>
          <a:p>
            <a:pPr algn="ctr"/>
            <a:r>
              <a:rPr lang="en-US" dirty="0"/>
              <a:t>MDS execution time with 32000 points on varying number of nodes. Each node runs 20 parallel tasks</a:t>
            </a:r>
          </a:p>
        </p:txBody>
      </p:sp>
      <p:sp>
        <p:nvSpPr>
          <p:cNvPr id="3" name="Slide Number Placeholder 2">
            <a:extLst>
              <a:ext uri="{FF2B5EF4-FFF2-40B4-BE49-F238E27FC236}">
                <a16:creationId xmlns:a16="http://schemas.microsoft.com/office/drawing/2014/main" id="{A7A2458E-79C9-4242-8149-2D04A5C689E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2437939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055" t="7789" r="50492" b="4412"/>
          <a:stretch/>
        </p:blipFill>
        <p:spPr>
          <a:xfrm>
            <a:off x="1733493" y="0"/>
            <a:ext cx="10349893" cy="6858000"/>
          </a:xfrm>
          <a:prstGeom prst="rect">
            <a:avLst/>
          </a:prstGeom>
        </p:spPr>
      </p:pic>
      <p:sp>
        <p:nvSpPr>
          <p:cNvPr id="2" name="Title 1"/>
          <p:cNvSpPr>
            <a:spLocks noGrp="1"/>
          </p:cNvSpPr>
          <p:nvPr>
            <p:ph type="title"/>
          </p:nvPr>
        </p:nvSpPr>
        <p:spPr>
          <a:xfrm>
            <a:off x="5023908" y="0"/>
            <a:ext cx="6072878" cy="1325563"/>
          </a:xfrm>
        </p:spPr>
        <p:txBody>
          <a:bodyPr/>
          <a:lstStyle/>
          <a:p>
            <a:r>
              <a:rPr lang="en-US" b="1" dirty="0" err="1"/>
              <a:t>Flink</a:t>
            </a:r>
            <a:r>
              <a:rPr lang="en-US" b="1" dirty="0"/>
              <a:t> MDS Dataflow Graph</a:t>
            </a:r>
          </a:p>
        </p:txBody>
      </p:sp>
      <p:sp>
        <p:nvSpPr>
          <p:cNvPr id="3" name="Slide Number Placeholder 2">
            <a:extLst>
              <a:ext uri="{FF2B5EF4-FFF2-40B4-BE49-F238E27FC236}">
                <a16:creationId xmlns:a16="http://schemas.microsoft.com/office/drawing/2014/main" id="{47A93F76-67B7-4633-BC63-CF49B28366D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1891439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927888" cy="1325563"/>
          </a:xfrm>
        </p:spPr>
        <p:txBody>
          <a:bodyPr/>
          <a:lstStyle/>
          <a:p>
            <a:r>
              <a:rPr lang="en-US" b="1" dirty="0" err="1"/>
              <a:t>Terasort</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1471" y="216977"/>
            <a:ext cx="3550959" cy="15237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252" y="1953217"/>
            <a:ext cx="3938526" cy="25890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756" y="2054332"/>
            <a:ext cx="3719887" cy="3007671"/>
          </a:xfrm>
          <a:prstGeom prst="rect">
            <a:avLst/>
          </a:prstGeom>
        </p:spPr>
      </p:pic>
      <p:sp>
        <p:nvSpPr>
          <p:cNvPr id="6" name="TextBox 5"/>
          <p:cNvSpPr txBox="1"/>
          <p:nvPr/>
        </p:nvSpPr>
        <p:spPr>
          <a:xfrm>
            <a:off x="1477756" y="1491552"/>
            <a:ext cx="3563924" cy="461665"/>
          </a:xfrm>
          <a:prstGeom prst="rect">
            <a:avLst/>
          </a:prstGeom>
          <a:noFill/>
        </p:spPr>
        <p:txBody>
          <a:bodyPr wrap="none" rtlCol="0">
            <a:spAutoFit/>
          </a:bodyPr>
          <a:lstStyle/>
          <a:p>
            <a:r>
              <a:rPr lang="en-US" sz="2400" dirty="0"/>
              <a:t>Sorting 1TB of data records</a:t>
            </a:r>
          </a:p>
        </p:txBody>
      </p:sp>
      <p:sp>
        <p:nvSpPr>
          <p:cNvPr id="7" name="TextBox 6"/>
          <p:cNvSpPr txBox="1"/>
          <p:nvPr/>
        </p:nvSpPr>
        <p:spPr>
          <a:xfrm>
            <a:off x="6307810" y="4692671"/>
            <a:ext cx="5393410" cy="1477328"/>
          </a:xfrm>
          <a:prstGeom prst="rect">
            <a:avLst/>
          </a:prstGeom>
          <a:noFill/>
        </p:spPr>
        <p:txBody>
          <a:bodyPr wrap="square" rtlCol="0">
            <a:spAutoFit/>
          </a:bodyPr>
          <a:lstStyle/>
          <a:p>
            <a:pPr algn="ctr"/>
            <a:r>
              <a:rPr lang="en-US" dirty="0" err="1"/>
              <a:t>Terasort</a:t>
            </a:r>
            <a:r>
              <a:rPr lang="en-US" dirty="0"/>
              <a:t> execution time in 64 and 32 nodes. Only MPI shows the sorting time and communication time as other two frameworks doesn't provide a viable method to accurately measure them. Sorting time includes data save time. MPI-IB - MPI with </a:t>
            </a:r>
            <a:r>
              <a:rPr lang="en-US" dirty="0" err="1"/>
              <a:t>Infiniband</a:t>
            </a:r>
            <a:endParaRPr lang="en-US" dirty="0"/>
          </a:p>
        </p:txBody>
      </p:sp>
      <p:sp>
        <p:nvSpPr>
          <p:cNvPr id="10" name="TextBox 9"/>
          <p:cNvSpPr txBox="1"/>
          <p:nvPr/>
        </p:nvSpPr>
        <p:spPr>
          <a:xfrm>
            <a:off x="1495875" y="5062003"/>
            <a:ext cx="4470519" cy="369332"/>
          </a:xfrm>
          <a:prstGeom prst="rect">
            <a:avLst/>
          </a:prstGeom>
          <a:noFill/>
        </p:spPr>
        <p:txBody>
          <a:bodyPr wrap="none" rtlCol="0">
            <a:spAutoFit/>
          </a:bodyPr>
          <a:lstStyle/>
          <a:p>
            <a:r>
              <a:rPr lang="en-US" dirty="0"/>
              <a:t>Partition the data using a sample and regroup</a:t>
            </a:r>
          </a:p>
        </p:txBody>
      </p:sp>
      <p:sp>
        <p:nvSpPr>
          <p:cNvPr id="11" name="TextBox 10"/>
          <p:cNvSpPr txBox="1"/>
          <p:nvPr/>
        </p:nvSpPr>
        <p:spPr>
          <a:xfrm>
            <a:off x="4775907" y="286830"/>
            <a:ext cx="2380973" cy="369332"/>
          </a:xfrm>
          <a:prstGeom prst="rect">
            <a:avLst/>
          </a:prstGeom>
          <a:noFill/>
        </p:spPr>
        <p:txBody>
          <a:bodyPr wrap="none" rtlCol="0">
            <a:spAutoFit/>
          </a:bodyPr>
          <a:lstStyle/>
          <a:p>
            <a:r>
              <a:rPr lang="en-US" dirty="0"/>
              <a:t>Transfer data using MPI</a:t>
            </a:r>
          </a:p>
        </p:txBody>
      </p:sp>
      <p:sp>
        <p:nvSpPr>
          <p:cNvPr id="8" name="Slide Number Placeholder 7">
            <a:extLst>
              <a:ext uri="{FF2B5EF4-FFF2-40B4-BE49-F238E27FC236}">
                <a16:creationId xmlns:a16="http://schemas.microsoft.com/office/drawing/2014/main" id="{185F39C4-3E68-4178-9058-21E91EA2457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2273241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185"/>
            <a:ext cx="10515600" cy="882918"/>
          </a:xfrm>
        </p:spPr>
        <p:txBody>
          <a:bodyPr/>
          <a:lstStyle/>
          <a:p>
            <a:r>
              <a:rPr lang="en-US" b="1" dirty="0"/>
              <a:t>K-Means</a:t>
            </a:r>
          </a:p>
        </p:txBody>
      </p:sp>
      <p:sp>
        <p:nvSpPr>
          <p:cNvPr id="3" name="Content Placeholder 2"/>
          <p:cNvSpPr>
            <a:spLocks noGrp="1"/>
          </p:cNvSpPr>
          <p:nvPr>
            <p:ph idx="1"/>
          </p:nvPr>
        </p:nvSpPr>
        <p:spPr>
          <a:xfrm>
            <a:off x="422754" y="893933"/>
            <a:ext cx="10515600" cy="4351338"/>
          </a:xfrm>
        </p:spPr>
        <p:txBody>
          <a:bodyPr>
            <a:normAutofit/>
          </a:bodyPr>
          <a:lstStyle/>
          <a:p>
            <a:r>
              <a:rPr lang="en-US" sz="2400" dirty="0"/>
              <a:t>Point data set is partitioned and loaded to multiple map tasks</a:t>
            </a:r>
          </a:p>
          <a:p>
            <a:pPr lvl="1"/>
            <a:r>
              <a:rPr lang="en-US" sz="2000" dirty="0"/>
              <a:t>Custom input format for loading the data as block of points</a:t>
            </a:r>
          </a:p>
          <a:p>
            <a:r>
              <a:rPr lang="en-US" sz="2400" dirty="0"/>
              <a:t>Full centroid data set is loaded at each map task</a:t>
            </a:r>
          </a:p>
          <a:p>
            <a:r>
              <a:rPr lang="en-US" sz="2400" dirty="0"/>
              <a:t>Iterate over the centroids</a:t>
            </a:r>
          </a:p>
          <a:p>
            <a:pPr lvl="1"/>
            <a:r>
              <a:rPr lang="en-US" sz="2000" dirty="0"/>
              <a:t>Calculate the local point average at each map task </a:t>
            </a:r>
          </a:p>
          <a:p>
            <a:pPr lvl="1"/>
            <a:r>
              <a:rPr lang="en-US" sz="2000" dirty="0"/>
              <a:t>Reduce (sum) the centroid averages to get a global centroids</a:t>
            </a:r>
          </a:p>
          <a:p>
            <a:pPr lvl="1"/>
            <a:r>
              <a:rPr lang="en-US" sz="2000" dirty="0"/>
              <a:t>Broadcast the new centroids back to the map tasks</a:t>
            </a:r>
          </a:p>
          <a:p>
            <a:pPr lvl="1"/>
            <a:endParaRPr lang="en-US" dirty="0"/>
          </a:p>
          <a:p>
            <a:endParaRPr lang="en-US" dirty="0"/>
          </a:p>
        </p:txBody>
      </p:sp>
      <p:grpSp>
        <p:nvGrpSpPr>
          <p:cNvPr id="4" name="Canvas 4"/>
          <p:cNvGrpSpPr/>
          <p:nvPr/>
        </p:nvGrpSpPr>
        <p:grpSpPr>
          <a:xfrm>
            <a:off x="1580828" y="3698314"/>
            <a:ext cx="7166314" cy="2415193"/>
            <a:chOff x="0" y="0"/>
            <a:chExt cx="4777740" cy="1752600"/>
          </a:xfrm>
        </p:grpSpPr>
        <p:sp>
          <p:nvSpPr>
            <p:cNvPr id="5" name="Rectangle 4"/>
            <p:cNvSpPr/>
            <p:nvPr/>
          </p:nvSpPr>
          <p:spPr>
            <a:xfrm>
              <a:off x="0" y="0"/>
              <a:ext cx="4777740" cy="1752600"/>
            </a:xfrm>
            <a:prstGeom prst="rect">
              <a:avLst/>
            </a:prstGeom>
            <a:solidFill>
              <a:schemeClr val="bg1"/>
            </a:solidFill>
          </p:spPr>
        </p:sp>
        <p:sp>
          <p:nvSpPr>
            <p:cNvPr id="6" name="Hexagon 5"/>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Map (nearest centroid calculation)</a:t>
              </a:r>
              <a:endParaRPr lang="en-US" sz="2000" dirty="0">
                <a:effectLst/>
                <a:ea typeface="Calibri" panose="020F0502020204030204" pitchFamily="34" charset="0"/>
                <a:cs typeface="Arial Unicode MS" panose="020B0604020202020204" pitchFamily="34" charset="-128"/>
              </a:endParaRPr>
            </a:p>
          </p:txBody>
        </p:sp>
        <p:sp>
          <p:nvSpPr>
            <p:cNvPr id="7" name="Hexagon 6"/>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Reduce (update centroids)</a:t>
              </a:r>
              <a:endParaRPr lang="en-US" sz="2000" dirty="0">
                <a:effectLst/>
                <a:ea typeface="Calibri" panose="020F0502020204030204" pitchFamily="34" charset="0"/>
                <a:cs typeface="Arial Unicode MS" panose="020B0604020202020204" pitchFamily="34" charset="-128"/>
              </a:endParaRPr>
            </a:p>
          </p:txBody>
        </p:sp>
        <p:cxnSp>
          <p:nvCxnSpPr>
            <p:cNvPr id="8" name="Straight Arrow Connector 7"/>
            <p:cNvCxnSpPr>
              <a:stCxn id="6" idx="0"/>
              <a:endCxn id="7"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urved Connector 8"/>
            <p:cNvCxnSpPr>
              <a:stCxn id="15" idx="2"/>
              <a:endCxn id="6"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a:effectLst/>
                  <a:ea typeface="Calibri" panose="020F0502020204030204" pitchFamily="34" charset="0"/>
                  <a:cs typeface="Arial Unicode MS" panose="020B0604020202020204" pitchFamily="34" charset="-128"/>
                </a:rPr>
                <a:t>Data Set &lt;Points&gt;</a:t>
              </a:r>
              <a:endParaRPr lang="en-US" sz="2000">
                <a:effectLst/>
                <a:ea typeface="Calibri" panose="020F0502020204030204" pitchFamily="34" charset="0"/>
                <a:cs typeface="Arial Unicode MS" panose="020B0604020202020204" pitchFamily="34" charset="-128"/>
              </a:endParaRPr>
            </a:p>
          </p:txBody>
        </p:sp>
        <p:cxnSp>
          <p:nvCxnSpPr>
            <p:cNvPr id="11" name="Straight Arrow Connector 10"/>
            <p:cNvCxnSpPr>
              <a:stCxn id="10" idx="3"/>
              <a:endCxn id="6"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Data Set &lt;Initial Centroids&gt;</a:t>
              </a:r>
              <a:endParaRPr lang="en-US" sz="2000" dirty="0">
                <a:effectLst/>
                <a:ea typeface="Calibri" panose="020F0502020204030204" pitchFamily="34" charset="0"/>
                <a:cs typeface="Arial Unicode MS" panose="020B0604020202020204" pitchFamily="34" charset="-128"/>
              </a:endParaRPr>
            </a:p>
          </p:txBody>
        </p:sp>
        <p:cxnSp>
          <p:nvCxnSpPr>
            <p:cNvPr id="13" name="Straight Arrow Connector 12"/>
            <p:cNvCxnSpPr>
              <a:stCxn id="12" idx="3"/>
              <a:endCxn id="6"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600"/>
            </a:p>
          </p:txBody>
        </p:sp>
        <p:sp>
          <p:nvSpPr>
            <p:cNvPr id="15" name="Rectangle 14"/>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Data Set &lt;Updated Centroids&gt;</a:t>
              </a:r>
              <a:endParaRPr lang="en-US" sz="2000" dirty="0">
                <a:effectLst/>
                <a:ea typeface="Calibri" panose="020F0502020204030204" pitchFamily="34" charset="0"/>
                <a:cs typeface="Arial Unicode MS" panose="020B0604020202020204" pitchFamily="34" charset="-128"/>
              </a:endParaRPr>
            </a:p>
          </p:txBody>
        </p:sp>
        <p:cxnSp>
          <p:nvCxnSpPr>
            <p:cNvPr id="16" name="Straight Arrow Connector 15"/>
            <p:cNvCxnSpPr>
              <a:stCxn id="7" idx="0"/>
              <a:endCxn id="15"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ea typeface="Calibri" panose="020F0502020204030204" pitchFamily="34" charset="0"/>
                  <a:cs typeface="Arial Unicode MS" panose="020B0604020202020204" pitchFamily="34" charset="-128"/>
                </a:rPr>
                <a:t>Broadcast</a:t>
              </a:r>
            </a:p>
          </p:txBody>
        </p:sp>
      </p:grpSp>
      <p:sp>
        <p:nvSpPr>
          <p:cNvPr id="18" name="Slide Number Placeholder 17">
            <a:extLst>
              <a:ext uri="{FF2B5EF4-FFF2-40B4-BE49-F238E27FC236}">
                <a16:creationId xmlns:a16="http://schemas.microsoft.com/office/drawing/2014/main" id="{71DFEAD8-77D1-4670-9F1E-B67AC18266A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6555945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9" y="331274"/>
            <a:ext cx="12168221" cy="717082"/>
          </a:xfrm>
        </p:spPr>
        <p:txBody>
          <a:bodyPr>
            <a:normAutofit/>
          </a:bodyPr>
          <a:lstStyle/>
          <a:p>
            <a:r>
              <a:rPr lang="en-US" b="1" dirty="0"/>
              <a:t>K-Means Clustering in Spark, Flink, MPI</a:t>
            </a:r>
          </a:p>
        </p:txBody>
      </p:sp>
      <p:grpSp>
        <p:nvGrpSpPr>
          <p:cNvPr id="4" name="Group 3"/>
          <p:cNvGrpSpPr/>
          <p:nvPr/>
        </p:nvGrpSpPr>
        <p:grpSpPr>
          <a:xfrm>
            <a:off x="3573162" y="1128898"/>
            <a:ext cx="4572000" cy="1380352"/>
            <a:chOff x="16322" y="660476"/>
            <a:chExt cx="9053250" cy="2676374"/>
          </a:xfrm>
        </p:grpSpPr>
        <p:grpSp>
          <p:nvGrpSpPr>
            <p:cNvPr id="12" name="Canvas 4"/>
            <p:cNvGrpSpPr/>
            <p:nvPr/>
          </p:nvGrpSpPr>
          <p:grpSpPr>
            <a:xfrm>
              <a:off x="16322" y="660476"/>
              <a:ext cx="9053250" cy="2676374"/>
              <a:chOff x="0" y="0"/>
              <a:chExt cx="4777740" cy="1752600"/>
            </a:xfrm>
          </p:grpSpPr>
          <p:sp>
            <p:nvSpPr>
              <p:cNvPr id="13" name="Rectangle 12"/>
              <p:cNvSpPr/>
              <p:nvPr/>
            </p:nvSpPr>
            <p:spPr>
              <a:xfrm>
                <a:off x="0" y="0"/>
                <a:ext cx="4777740" cy="1752600"/>
              </a:xfrm>
              <a:prstGeom prst="rect">
                <a:avLst/>
              </a:prstGeom>
              <a:solidFill>
                <a:schemeClr val="bg1"/>
              </a:solidFill>
            </p:spPr>
          </p:sp>
          <p:sp>
            <p:nvSpPr>
              <p:cNvPr id="14" name="Hexagon 13"/>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Map (nearest centroid calculation)</a:t>
                </a:r>
                <a:endParaRPr lang="en-US" sz="1050" dirty="0">
                  <a:ea typeface="Calibri" panose="020F0502020204030204" pitchFamily="34" charset="0"/>
                  <a:cs typeface="Arial Unicode MS" panose="020B0604020202020204" pitchFamily="34" charset="-128"/>
                </a:endParaRPr>
              </a:p>
            </p:txBody>
          </p:sp>
          <p:sp>
            <p:nvSpPr>
              <p:cNvPr id="15" name="Hexagon 14"/>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Reduce (update centroids)</a:t>
                </a:r>
                <a:endParaRPr lang="en-US" sz="1050" dirty="0">
                  <a:ea typeface="Calibri" panose="020F0502020204030204" pitchFamily="34" charset="0"/>
                  <a:cs typeface="Arial Unicode MS" panose="020B0604020202020204" pitchFamily="34" charset="-128"/>
                </a:endParaRPr>
              </a:p>
            </p:txBody>
          </p:sp>
          <p:cxnSp>
            <p:nvCxnSpPr>
              <p:cNvPr id="16" name="Straight Arrow Connector 15"/>
              <p:cNvCxnSpPr>
                <a:stCxn id="14" idx="0"/>
                <a:endCxn id="15"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Curved Connector 16"/>
              <p:cNvCxnSpPr>
                <a:stCxn id="23" idx="2"/>
                <a:endCxn id="14"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&lt;Points&gt;</a:t>
                </a:r>
                <a:endParaRPr lang="en-US" sz="1050">
                  <a:ea typeface="Calibri" panose="020F0502020204030204" pitchFamily="34" charset="0"/>
                  <a:cs typeface="Arial Unicode MS" panose="020B0604020202020204" pitchFamily="34" charset="-128"/>
                </a:endParaRPr>
              </a:p>
            </p:txBody>
          </p:sp>
          <p:cxnSp>
            <p:nvCxnSpPr>
              <p:cNvPr id="19" name="Straight Arrow Connector 18"/>
              <p:cNvCxnSpPr>
                <a:stCxn id="18" idx="3"/>
                <a:endCxn id="14"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&lt;Initial Centroids&gt;</a:t>
                </a:r>
                <a:endParaRPr lang="en-US" sz="1050">
                  <a:ea typeface="Calibri" panose="020F0502020204030204" pitchFamily="34" charset="0"/>
                  <a:cs typeface="Arial Unicode MS" panose="020B0604020202020204" pitchFamily="34" charset="-128"/>
                </a:endParaRPr>
              </a:p>
            </p:txBody>
          </p:sp>
          <p:cxnSp>
            <p:nvCxnSpPr>
              <p:cNvPr id="21" name="Straight Arrow Connector 20"/>
              <p:cNvCxnSpPr>
                <a:stCxn id="20" idx="3"/>
                <a:endCxn id="14"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23" name="Rectangle 22"/>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Data Set &lt;Updated Centroids&gt;</a:t>
                </a:r>
                <a:endParaRPr lang="en-US" sz="1050" dirty="0">
                  <a:ea typeface="Calibri" panose="020F0502020204030204" pitchFamily="34" charset="0"/>
                  <a:cs typeface="Arial Unicode MS" panose="020B0604020202020204" pitchFamily="34" charset="-128"/>
                </a:endParaRPr>
              </a:p>
            </p:txBody>
          </p:sp>
          <p:cxnSp>
            <p:nvCxnSpPr>
              <p:cNvPr id="24" name="Straight Arrow Connector 23"/>
              <p:cNvCxnSpPr>
                <a:stCxn id="15" idx="0"/>
                <a:endCxn id="23"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7000"/>
                  </a:lnSpc>
                  <a:spcAft>
                    <a:spcPts val="600"/>
                  </a:spcAft>
                </a:pPr>
                <a:r>
                  <a:rPr lang="en-US" sz="1050">
                    <a:ea typeface="Calibri" panose="020F0502020204030204" pitchFamily="34" charset="0"/>
                    <a:cs typeface="Arial Unicode MS" panose="020B0604020202020204" pitchFamily="34" charset="-128"/>
                  </a:rPr>
                  <a:t>Broadcast</a:t>
                </a:r>
              </a:p>
            </p:txBody>
          </p:sp>
        </p:grpSp>
        <p:sp>
          <p:nvSpPr>
            <p:cNvPr id="3" name="TextBox 2"/>
            <p:cNvSpPr txBox="1"/>
            <p:nvPr/>
          </p:nvSpPr>
          <p:spPr>
            <a:xfrm>
              <a:off x="4040563" y="899245"/>
              <a:ext cx="3044809" cy="537075"/>
            </a:xfrm>
            <a:prstGeom prst="rect">
              <a:avLst/>
            </a:prstGeom>
            <a:noFill/>
          </p:spPr>
          <p:txBody>
            <a:bodyPr wrap="none" rtlCol="0">
              <a:spAutoFit/>
            </a:bodyPr>
            <a:lstStyle/>
            <a:p>
              <a:r>
                <a:rPr lang="en-US" sz="1200" dirty="0"/>
                <a:t>Dataflow for K-means</a:t>
              </a:r>
            </a:p>
          </p:txBody>
        </p:sp>
      </p:grpSp>
      <p:pic>
        <p:nvPicPr>
          <p:cNvPr id="2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335" y="2670334"/>
            <a:ext cx="4077294" cy="2677746"/>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218" y="2685539"/>
            <a:ext cx="3851081" cy="2711803"/>
          </a:xfrm>
          <a:prstGeom prst="rect">
            <a:avLst/>
          </a:prstGeom>
        </p:spPr>
      </p:pic>
      <p:sp>
        <p:nvSpPr>
          <p:cNvPr id="28" name="Rectangle 27"/>
          <p:cNvSpPr/>
          <p:nvPr/>
        </p:nvSpPr>
        <p:spPr>
          <a:xfrm>
            <a:off x="1936923" y="5518714"/>
            <a:ext cx="4075706" cy="1200329"/>
          </a:xfrm>
          <a:prstGeom prst="rect">
            <a:avLst/>
          </a:prstGeom>
        </p:spPr>
        <p:txBody>
          <a:bodyPr wrap="square">
            <a:spAutoFit/>
          </a:bodyPr>
          <a:lstStyle/>
          <a:p>
            <a:r>
              <a:rPr lang="en-US" dirty="0"/>
              <a:t>K-Means execution time on 16 nodes with 20 parallel tasks in each node with 10 million points and varying number of centroids. Each point has 100 attributes.</a:t>
            </a:r>
          </a:p>
        </p:txBody>
      </p:sp>
      <p:sp>
        <p:nvSpPr>
          <p:cNvPr id="29" name="Rectangle 28"/>
          <p:cNvSpPr/>
          <p:nvPr/>
        </p:nvSpPr>
        <p:spPr>
          <a:xfrm>
            <a:off x="6259766" y="5497322"/>
            <a:ext cx="4402372" cy="1200329"/>
          </a:xfrm>
          <a:prstGeom prst="rect">
            <a:avLst/>
          </a:prstGeom>
        </p:spPr>
        <p:txBody>
          <a:bodyPr wrap="square">
            <a:spAutoFit/>
          </a:bodyPr>
          <a:lstStyle/>
          <a:p>
            <a:r>
              <a:rPr lang="en-US" dirty="0"/>
              <a:t>K-Means execution time on varying number of nodes with 20 processes in each node with 10 million points and 16000 centroids. Each point has 100 attributes.</a:t>
            </a:r>
          </a:p>
        </p:txBody>
      </p:sp>
    </p:spTree>
    <p:extLst>
      <p:ext uri="{BB962C8B-B14F-4D97-AF65-F5344CB8AC3E}">
        <p14:creationId xmlns:p14="http://schemas.microsoft.com/office/powerpoint/2010/main" val="3561543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6136"/>
            <a:ext cx="12168221" cy="717082"/>
          </a:xfrm>
        </p:spPr>
        <p:txBody>
          <a:bodyPr>
            <a:normAutofit/>
          </a:bodyPr>
          <a:lstStyle/>
          <a:p>
            <a:r>
              <a:rPr lang="en-US" b="1" dirty="0"/>
              <a:t>K-Means Clustering in Spark, Flink, MPI</a:t>
            </a:r>
          </a:p>
        </p:txBody>
      </p:sp>
      <p:pic>
        <p:nvPicPr>
          <p:cNvPr id="3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005" y="1096709"/>
            <a:ext cx="4050282" cy="270292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547" y="1342009"/>
            <a:ext cx="3785170" cy="2706028"/>
          </a:xfrm>
          <a:prstGeom prst="rect">
            <a:avLst/>
          </a:prstGeom>
        </p:spPr>
      </p:pic>
      <p:sp>
        <p:nvSpPr>
          <p:cNvPr id="32" name="Rectangle 31"/>
          <p:cNvSpPr/>
          <p:nvPr/>
        </p:nvSpPr>
        <p:spPr>
          <a:xfrm>
            <a:off x="1795005" y="3933101"/>
            <a:ext cx="4050282" cy="1200329"/>
          </a:xfrm>
          <a:prstGeom prst="rect">
            <a:avLst/>
          </a:prstGeom>
        </p:spPr>
        <p:txBody>
          <a:bodyPr wrap="square">
            <a:spAutoFit/>
          </a:bodyPr>
          <a:lstStyle/>
          <a:p>
            <a:r>
              <a:rPr lang="en-US" dirty="0"/>
              <a:t>K-Means execution time on 8 nodes with 20 processes in each node with 1 million points and varying number of centroids. Each point has 2 attributes.</a:t>
            </a:r>
          </a:p>
        </p:txBody>
      </p:sp>
      <p:sp>
        <p:nvSpPr>
          <p:cNvPr id="33" name="Rectangle 32"/>
          <p:cNvSpPr/>
          <p:nvPr/>
        </p:nvSpPr>
        <p:spPr>
          <a:xfrm>
            <a:off x="6478547" y="4121615"/>
            <a:ext cx="5145182" cy="923330"/>
          </a:xfrm>
          <a:prstGeom prst="rect">
            <a:avLst/>
          </a:prstGeom>
        </p:spPr>
        <p:txBody>
          <a:bodyPr wrap="square">
            <a:spAutoFit/>
          </a:bodyPr>
          <a:lstStyle/>
          <a:p>
            <a:r>
              <a:rPr lang="en-US" dirty="0"/>
              <a:t>K-Means execution time on varying number of nodes with 20 processes in each node with 1 million points and 64000 centroids. Each point has 2 attributes.</a:t>
            </a:r>
          </a:p>
        </p:txBody>
      </p:sp>
      <p:sp>
        <p:nvSpPr>
          <p:cNvPr id="34" name="TextBox 33"/>
          <p:cNvSpPr txBox="1"/>
          <p:nvPr/>
        </p:nvSpPr>
        <p:spPr>
          <a:xfrm>
            <a:off x="2241872" y="5192101"/>
            <a:ext cx="7684476" cy="1477328"/>
          </a:xfrm>
          <a:prstGeom prst="rect">
            <a:avLst/>
          </a:prstGeom>
          <a:noFill/>
        </p:spPr>
        <p:txBody>
          <a:bodyPr wrap="square" rtlCol="0">
            <a:spAutoFit/>
          </a:bodyPr>
          <a:lstStyle/>
          <a:p>
            <a:r>
              <a:rPr lang="en-US" dirty="0"/>
              <a:t>K-Means performed well on all three platforms when the computation time is high and communication time is low as illustrated in 10 million points and 10 iterations case. After lowering the computation and increasing the communication by setting the points to1 million and iterations to 100, the performance gap between MPI and the other two platforms increased.</a:t>
            </a:r>
          </a:p>
        </p:txBody>
      </p:sp>
    </p:spTree>
    <p:extLst>
      <p:ext uri="{BB962C8B-B14F-4D97-AF65-F5344CB8AC3E}">
        <p14:creationId xmlns:p14="http://schemas.microsoft.com/office/powerpoint/2010/main" val="3846769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846" y="214008"/>
            <a:ext cx="10515600" cy="1325563"/>
          </a:xfrm>
        </p:spPr>
        <p:txBody>
          <a:bodyPr/>
          <a:lstStyle/>
          <a:p>
            <a:r>
              <a:rPr lang="en-US" b="1" dirty="0"/>
              <a:t>Heron Architecture</a:t>
            </a:r>
          </a:p>
        </p:txBody>
      </p:sp>
      <p:sp>
        <p:nvSpPr>
          <p:cNvPr id="5" name="TextBox 4"/>
          <p:cNvSpPr txBox="1"/>
          <p:nvPr/>
        </p:nvSpPr>
        <p:spPr>
          <a:xfrm>
            <a:off x="196244" y="1409287"/>
            <a:ext cx="646095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Each topology runs as a single standalone Job </a:t>
            </a:r>
          </a:p>
          <a:p>
            <a:pPr marL="285750" indent="-285750">
              <a:buFont typeface="Arial" panose="020B0604020202020204" pitchFamily="34" charset="0"/>
              <a:buChar char="•"/>
            </a:pPr>
            <a:r>
              <a:rPr lang="en-US" sz="2400" dirty="0"/>
              <a:t>Topology Master handles the Job</a:t>
            </a:r>
          </a:p>
          <a:p>
            <a:pPr marL="285750" indent="-285750">
              <a:buFont typeface="Arial" panose="020B0604020202020204" pitchFamily="34" charset="0"/>
              <a:buChar char="•"/>
            </a:pPr>
            <a:r>
              <a:rPr lang="en-US" sz="2400" dirty="0"/>
              <a:t>Can run on any resource scheduler (</a:t>
            </a:r>
            <a:r>
              <a:rPr lang="en-US" sz="2400" dirty="0" err="1"/>
              <a:t>Mesos</a:t>
            </a:r>
            <a:r>
              <a:rPr lang="en-US" sz="2400" dirty="0"/>
              <a:t>, Yarn, </a:t>
            </a:r>
            <a:r>
              <a:rPr lang="en-US" sz="2400" dirty="0" err="1"/>
              <a:t>Slurm</a:t>
            </a:r>
            <a:r>
              <a:rPr lang="en-US" sz="2400" dirty="0"/>
              <a:t>)</a:t>
            </a:r>
          </a:p>
          <a:p>
            <a:pPr marL="285750" indent="-285750">
              <a:buFont typeface="Arial" panose="020B0604020202020204" pitchFamily="34" charset="0"/>
              <a:buChar char="•"/>
            </a:pPr>
            <a:r>
              <a:rPr lang="en-US" sz="2400" dirty="0"/>
              <a:t>Each task run as a separate Java Process (Instance)</a:t>
            </a:r>
          </a:p>
          <a:p>
            <a:pPr marL="285750" indent="-285750">
              <a:buFont typeface="Arial" panose="020B0604020202020204" pitchFamily="34" charset="0"/>
              <a:buChar char="•"/>
            </a:pPr>
            <a:r>
              <a:rPr lang="en-US" sz="2400" dirty="0"/>
              <a:t>Stream manager acts as a network router/bridge between tasks in different containers</a:t>
            </a:r>
          </a:p>
          <a:p>
            <a:pPr marL="285750" indent="-285750">
              <a:buFont typeface="Arial" panose="020B0604020202020204" pitchFamily="34" charset="0"/>
              <a:buChar char="•"/>
            </a:pPr>
            <a:r>
              <a:rPr lang="en-US" sz="2400" dirty="0"/>
              <a:t>Every task in a container connects to a stream manager running in that container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038" y="1835118"/>
            <a:ext cx="3932310" cy="165166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038" y="3782326"/>
            <a:ext cx="3770209" cy="640224"/>
          </a:xfrm>
          <a:prstGeom prst="rect">
            <a:avLst/>
          </a:prstGeom>
        </p:spPr>
      </p:pic>
      <p:sp>
        <p:nvSpPr>
          <p:cNvPr id="3" name="Slide Number Placeholder 2">
            <a:extLst>
              <a:ext uri="{FF2B5EF4-FFF2-40B4-BE49-F238E27FC236}">
                <a16:creationId xmlns:a16="http://schemas.microsoft.com/office/drawing/2014/main" id="{FF6D8A12-83F7-4999-9422-E2A44E304D6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2481834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552"/>
            <a:ext cx="10515600" cy="1325563"/>
          </a:xfrm>
        </p:spPr>
        <p:txBody>
          <a:bodyPr/>
          <a:lstStyle/>
          <a:p>
            <a:r>
              <a:rPr lang="en-US" b="1" dirty="0"/>
              <a:t>Heron High Performance Interconnects	</a:t>
            </a:r>
          </a:p>
        </p:txBody>
      </p:sp>
      <p:sp>
        <p:nvSpPr>
          <p:cNvPr id="3" name="Content Placeholder 2"/>
          <p:cNvSpPr>
            <a:spLocks noGrp="1"/>
          </p:cNvSpPr>
          <p:nvPr>
            <p:ph idx="1"/>
          </p:nvPr>
        </p:nvSpPr>
        <p:spPr>
          <a:xfrm>
            <a:off x="305487" y="1379178"/>
            <a:ext cx="5065295" cy="4351338"/>
          </a:xfrm>
        </p:spPr>
        <p:txBody>
          <a:bodyPr>
            <a:normAutofit/>
          </a:bodyPr>
          <a:lstStyle/>
          <a:p>
            <a:r>
              <a:rPr lang="en-US" sz="2400" dirty="0" err="1"/>
              <a:t>Infiniband</a:t>
            </a:r>
            <a:r>
              <a:rPr lang="en-US" sz="2400" dirty="0"/>
              <a:t> &amp; Intel Omni-Path integrations</a:t>
            </a:r>
          </a:p>
          <a:p>
            <a:r>
              <a:rPr lang="en-US" sz="2400" dirty="0"/>
              <a:t>Using </a:t>
            </a:r>
            <a:r>
              <a:rPr lang="en-US" sz="2400" dirty="0" err="1"/>
              <a:t>Libfabric</a:t>
            </a:r>
            <a:r>
              <a:rPr lang="en-US" sz="2400" dirty="0"/>
              <a:t> as a library</a:t>
            </a:r>
          </a:p>
          <a:p>
            <a:r>
              <a:rPr lang="en-US" sz="2400" dirty="0"/>
              <a:t>Natively integrated to Heron through Stream Manager without needing to go through JNI</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4373" y="3584459"/>
            <a:ext cx="2549427" cy="15022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816" y="1502115"/>
            <a:ext cx="2601268" cy="15033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4373" y="1502115"/>
            <a:ext cx="2549427" cy="153177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2816" y="3554847"/>
            <a:ext cx="2549523" cy="153183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341" y="3709292"/>
            <a:ext cx="5793140" cy="2290146"/>
          </a:xfrm>
          <a:prstGeom prst="rect">
            <a:avLst/>
          </a:prstGeom>
        </p:spPr>
      </p:pic>
      <p:sp>
        <p:nvSpPr>
          <p:cNvPr id="8" name="Slide Number Placeholder 7">
            <a:extLst>
              <a:ext uri="{FF2B5EF4-FFF2-40B4-BE49-F238E27FC236}">
                <a16:creationId xmlns:a16="http://schemas.microsoft.com/office/drawing/2014/main" id="{08B648DE-A99E-44C8-A7BE-E9243BE870F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3714369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7457" y="762000"/>
            <a:ext cx="11453247" cy="5112252"/>
          </a:xfrm>
        </p:spPr>
        <p:txBody>
          <a:bodyPr>
            <a:normAutofit lnSpcReduction="10000"/>
          </a:bodyPr>
          <a:lstStyle/>
          <a:p>
            <a:r>
              <a:rPr lang="en-US" b="1" dirty="0"/>
              <a:t>Applications</a:t>
            </a:r>
            <a:r>
              <a:rPr lang="en-US" dirty="0"/>
              <a:t> ought to </a:t>
            </a:r>
            <a:r>
              <a:rPr lang="en-US" b="1" dirty="0"/>
              <a:t>drive </a:t>
            </a:r>
            <a:r>
              <a:rPr lang="en-US" dirty="0"/>
              <a:t>new-generation big data software stacks but (at many universities) academic applications </a:t>
            </a:r>
            <a:r>
              <a:rPr lang="en-US" b="1" dirty="0"/>
              <a:t>lag commercial</a:t>
            </a:r>
            <a:r>
              <a:rPr lang="en-US" dirty="0"/>
              <a:t> use in big data area and needs are quite modest</a:t>
            </a:r>
          </a:p>
          <a:p>
            <a:pPr lvl="1"/>
            <a:r>
              <a:rPr lang="en-US" dirty="0"/>
              <a:t>This will change and we can expect big data software stacks to become more important and broadly used in academia</a:t>
            </a:r>
          </a:p>
          <a:p>
            <a:pPr lvl="1"/>
            <a:r>
              <a:rPr lang="en-US" dirty="0"/>
              <a:t>Note importance of plethora of small (pleasingly parallel) jobs</a:t>
            </a:r>
          </a:p>
          <a:p>
            <a:r>
              <a:rPr lang="en-US" dirty="0"/>
              <a:t>Note </a:t>
            </a:r>
            <a:r>
              <a:rPr lang="en-US" b="1" dirty="0"/>
              <a:t>University</a:t>
            </a:r>
            <a:r>
              <a:rPr lang="en-US" dirty="0"/>
              <a:t> compute systems historically offer </a:t>
            </a:r>
            <a:r>
              <a:rPr lang="en-US" b="1" dirty="0"/>
              <a:t>HPC</a:t>
            </a:r>
            <a:r>
              <a:rPr lang="en-US" dirty="0"/>
              <a:t> and not Big Data Expertise.</a:t>
            </a:r>
          </a:p>
          <a:p>
            <a:pPr lvl="1"/>
            <a:r>
              <a:rPr lang="en-US" dirty="0"/>
              <a:t>We could anticipate users moving to </a:t>
            </a:r>
            <a:r>
              <a:rPr lang="en-US" b="1" dirty="0"/>
              <a:t>public clouds </a:t>
            </a:r>
            <a:r>
              <a:rPr lang="en-US" dirty="0"/>
              <a:t>(away from university systems) but</a:t>
            </a:r>
          </a:p>
          <a:p>
            <a:pPr lvl="1"/>
            <a:r>
              <a:rPr lang="en-US" b="1" dirty="0"/>
              <a:t>Users will still want support</a:t>
            </a:r>
          </a:p>
          <a:p>
            <a:r>
              <a:rPr lang="en-US" dirty="0"/>
              <a:t>Need  a </a:t>
            </a:r>
            <a:r>
              <a:rPr lang="en-US" b="1" dirty="0"/>
              <a:t>Requirements Analysis </a:t>
            </a:r>
            <a:r>
              <a:rPr lang="en-US" dirty="0"/>
              <a:t>that builds in application changes that might occur as users get more sophisticated</a:t>
            </a:r>
          </a:p>
          <a:p>
            <a:r>
              <a:rPr lang="en-US" dirty="0"/>
              <a:t>Need to help (</a:t>
            </a:r>
            <a:r>
              <a:rPr lang="en-US" b="1" dirty="0"/>
              <a:t>train</a:t>
            </a:r>
            <a:r>
              <a:rPr lang="en-US" dirty="0"/>
              <a:t>) </a:t>
            </a:r>
            <a:r>
              <a:rPr lang="en-US" b="1" dirty="0"/>
              <a:t>users </a:t>
            </a:r>
            <a:r>
              <a:rPr lang="en-US" dirty="0"/>
              <a:t>to explore big data opportunities</a:t>
            </a:r>
          </a:p>
        </p:txBody>
      </p:sp>
      <p:sp>
        <p:nvSpPr>
          <p:cNvPr id="3" name="Title 2"/>
          <p:cNvSpPr>
            <a:spLocks noGrp="1"/>
          </p:cNvSpPr>
          <p:nvPr>
            <p:ph type="title"/>
          </p:nvPr>
        </p:nvSpPr>
        <p:spPr>
          <a:xfrm>
            <a:off x="1092631" y="0"/>
            <a:ext cx="9296400" cy="762000"/>
          </a:xfrm>
        </p:spPr>
        <p:txBody>
          <a:bodyPr>
            <a:normAutofit fontScale="90000"/>
          </a:bodyPr>
          <a:lstStyle/>
          <a:p>
            <a:pPr algn="ctr"/>
            <a:r>
              <a:rPr lang="en-US" b="1" dirty="0"/>
              <a:t>Academic (Research) Big Data Applications</a:t>
            </a:r>
          </a:p>
        </p:txBody>
      </p:sp>
      <p:sp>
        <p:nvSpPr>
          <p:cNvPr id="4" name="Slide Number Placeholder 3">
            <a:extLst>
              <a:ext uri="{FF2B5EF4-FFF2-40B4-BE49-F238E27FC236}">
                <a16:creationId xmlns:a16="http://schemas.microsoft.com/office/drawing/2014/main" id="{89699E65-90E6-4329-ACB3-9A578AFB99F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41165703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910"/>
            <a:ext cx="10515600" cy="1325563"/>
          </a:xfrm>
        </p:spPr>
        <p:txBody>
          <a:bodyPr/>
          <a:lstStyle/>
          <a:p>
            <a:r>
              <a:rPr lang="en-US" b="1" dirty="0"/>
              <a:t>Apache Storm Broadcast</a:t>
            </a:r>
          </a:p>
        </p:txBody>
      </p:sp>
      <p:sp>
        <p:nvSpPr>
          <p:cNvPr id="8" name="Content Placeholder 7"/>
          <p:cNvSpPr>
            <a:spLocks noGrp="1"/>
          </p:cNvSpPr>
          <p:nvPr>
            <p:ph idx="1"/>
          </p:nvPr>
        </p:nvSpPr>
        <p:spPr>
          <a:xfrm>
            <a:off x="435244" y="1166269"/>
            <a:ext cx="10515600" cy="4351338"/>
          </a:xfrm>
        </p:spPr>
        <p:txBody>
          <a:bodyPr>
            <a:normAutofit/>
          </a:bodyPr>
          <a:lstStyle/>
          <a:p>
            <a:pPr marL="285750" indent="-285750"/>
            <a:r>
              <a:rPr lang="en-US" dirty="0"/>
              <a:t>Three algorithms implemented as an optimization of dataflow graph</a:t>
            </a:r>
          </a:p>
          <a:p>
            <a:pPr marL="742950" lvl="1" indent="-285750"/>
            <a:r>
              <a:rPr lang="en-US" dirty="0"/>
              <a:t>Flat tree</a:t>
            </a:r>
          </a:p>
          <a:p>
            <a:pPr marL="742950" lvl="1" indent="-285750"/>
            <a:r>
              <a:rPr lang="en-US" dirty="0"/>
              <a:t>Binary tree</a:t>
            </a:r>
          </a:p>
          <a:p>
            <a:pPr marL="742950" lvl="1" indent="-285750"/>
            <a:r>
              <a:rPr lang="en-US" dirty="0"/>
              <a:t>Ring</a:t>
            </a:r>
          </a:p>
          <a:p>
            <a:r>
              <a:rPr lang="en-US" dirty="0"/>
              <a:t>Measure performance for latency and throughput</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101" y="1982412"/>
            <a:ext cx="2615411" cy="13595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975" y="3787483"/>
            <a:ext cx="7320421" cy="1799557"/>
          </a:xfrm>
          <a:prstGeom prst="rect">
            <a:avLst/>
          </a:prstGeom>
        </p:spPr>
      </p:pic>
      <p:sp>
        <p:nvSpPr>
          <p:cNvPr id="7"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5" name="Slide Number Placeholder 4">
            <a:extLst>
              <a:ext uri="{FF2B5EF4-FFF2-40B4-BE49-F238E27FC236}">
                <a16:creationId xmlns:a16="http://schemas.microsoft.com/office/drawing/2014/main" id="{0525763F-F3AC-432C-B267-824FAF2E6DF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9508336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Latency &amp; Throughput of the System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734" y="1506204"/>
            <a:ext cx="6000363" cy="428184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090" t="6056" r="6844" b="2966"/>
          <a:stretch/>
        </p:blipFill>
        <p:spPr>
          <a:xfrm>
            <a:off x="6448926" y="1798275"/>
            <a:ext cx="5510463" cy="3882189"/>
          </a:xfrm>
          <a:prstGeom prst="rect">
            <a:avLst/>
          </a:prstGeom>
        </p:spPr>
      </p:pic>
      <p:sp>
        <p:nvSpPr>
          <p:cNvPr id="5" name="TextBox 4"/>
          <p:cNvSpPr txBox="1"/>
          <p:nvPr/>
        </p:nvSpPr>
        <p:spPr>
          <a:xfrm>
            <a:off x="3384884" y="5680464"/>
            <a:ext cx="904607" cy="369332"/>
          </a:xfrm>
          <a:prstGeom prst="rect">
            <a:avLst/>
          </a:prstGeom>
          <a:noFill/>
        </p:spPr>
        <p:txBody>
          <a:bodyPr wrap="none" rtlCol="0">
            <a:spAutoFit/>
          </a:bodyPr>
          <a:lstStyle/>
          <a:p>
            <a:r>
              <a:rPr lang="en-US" dirty="0"/>
              <a:t>Latency</a:t>
            </a:r>
          </a:p>
        </p:txBody>
      </p:sp>
      <p:sp>
        <p:nvSpPr>
          <p:cNvPr id="6" name="TextBox 5"/>
          <p:cNvSpPr txBox="1"/>
          <p:nvPr/>
        </p:nvSpPr>
        <p:spPr>
          <a:xfrm>
            <a:off x="8638989" y="5680464"/>
            <a:ext cx="1290225" cy="369332"/>
          </a:xfrm>
          <a:prstGeom prst="rect">
            <a:avLst/>
          </a:prstGeom>
          <a:noFill/>
        </p:spPr>
        <p:txBody>
          <a:bodyPr wrap="none" rtlCol="0">
            <a:spAutoFit/>
          </a:bodyPr>
          <a:lstStyle/>
          <a:p>
            <a:r>
              <a:rPr lang="en-US" dirty="0"/>
              <a:t>Throughput</a:t>
            </a:r>
          </a:p>
        </p:txBody>
      </p:sp>
      <p:sp>
        <p:nvSpPr>
          <p:cNvPr id="7" name="Slide Number Placeholder 6">
            <a:extLst>
              <a:ext uri="{FF2B5EF4-FFF2-40B4-BE49-F238E27FC236}">
                <a16:creationId xmlns:a16="http://schemas.microsoft.com/office/drawing/2014/main" id="{4CAFAFCB-CA82-4D4A-B99A-A8DE9951434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val="23466619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Heron Optimized Collective Implementation</a:t>
            </a:r>
          </a:p>
        </p:txBody>
      </p:sp>
      <p:sp>
        <p:nvSpPr>
          <p:cNvPr id="3" name="Content Placeholder 2"/>
          <p:cNvSpPr>
            <a:spLocks noGrp="1"/>
          </p:cNvSpPr>
          <p:nvPr>
            <p:ph idx="1"/>
          </p:nvPr>
        </p:nvSpPr>
        <p:spPr>
          <a:xfrm>
            <a:off x="621224" y="1583573"/>
            <a:ext cx="10515600" cy="4351338"/>
          </a:xfrm>
        </p:spPr>
        <p:txBody>
          <a:bodyPr>
            <a:normAutofit/>
          </a:bodyPr>
          <a:lstStyle/>
          <a:p>
            <a:r>
              <a:rPr lang="en-US" sz="2400" dirty="0"/>
              <a:t>Initial stages</a:t>
            </a:r>
          </a:p>
          <a:p>
            <a:r>
              <a:rPr lang="en-US" sz="2400" dirty="0"/>
              <a:t>Reduce implementation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177" y="2495295"/>
            <a:ext cx="8643974" cy="3439616"/>
          </a:xfrm>
          <a:prstGeom prst="rect">
            <a:avLst/>
          </a:prstGeom>
        </p:spPr>
      </p:pic>
      <p:sp>
        <p:nvSpPr>
          <p:cNvPr id="5" name="Slide Number Placeholder 4">
            <a:extLst>
              <a:ext uri="{FF2B5EF4-FFF2-40B4-BE49-F238E27FC236}">
                <a16:creationId xmlns:a16="http://schemas.microsoft.com/office/drawing/2014/main" id="{9A8430FB-D746-4F5C-9509-E8D85CE7103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2812712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5542-BC99-4E7D-8E8D-3294B513050B}"/>
              </a:ext>
            </a:extLst>
          </p:cNvPr>
          <p:cNvSpPr>
            <a:spLocks noGrp="1"/>
          </p:cNvSpPr>
          <p:nvPr>
            <p:ph type="title"/>
          </p:nvPr>
        </p:nvSpPr>
        <p:spPr>
          <a:xfrm>
            <a:off x="838200" y="128171"/>
            <a:ext cx="10515600" cy="1195304"/>
          </a:xfrm>
        </p:spPr>
        <p:txBody>
          <a:bodyPr/>
          <a:lstStyle/>
          <a:p>
            <a:r>
              <a:rPr lang="en-US" b="1" dirty="0"/>
              <a:t>Summary of HPC Cloud – Next Generation Grid</a:t>
            </a:r>
          </a:p>
        </p:txBody>
      </p:sp>
      <p:sp>
        <p:nvSpPr>
          <p:cNvPr id="3" name="Content Placeholder 2">
            <a:extLst>
              <a:ext uri="{FF2B5EF4-FFF2-40B4-BE49-F238E27FC236}">
                <a16:creationId xmlns:a16="http://schemas.microsoft.com/office/drawing/2014/main" id="{4792C802-0D7B-4FDC-AAB8-E1E9E386A35B}"/>
              </a:ext>
            </a:extLst>
          </p:cNvPr>
          <p:cNvSpPr>
            <a:spLocks noGrp="1"/>
          </p:cNvSpPr>
          <p:nvPr>
            <p:ph idx="1"/>
          </p:nvPr>
        </p:nvSpPr>
        <p:spPr>
          <a:xfrm>
            <a:off x="537410" y="1323475"/>
            <a:ext cx="11109157" cy="4351338"/>
          </a:xfrm>
        </p:spPr>
        <p:txBody>
          <a:bodyPr/>
          <a:lstStyle/>
          <a:p>
            <a:r>
              <a:rPr lang="en-US" dirty="0"/>
              <a:t>We suggest an event driven computing model built around Cloud and HPC and spanning batch, streaming, batch and edge applications</a:t>
            </a:r>
          </a:p>
          <a:p>
            <a:r>
              <a:rPr lang="en-US" dirty="0"/>
              <a:t>Expand current technology of </a:t>
            </a:r>
            <a:r>
              <a:rPr lang="en-US" dirty="0" err="1"/>
              <a:t>FaaS</a:t>
            </a:r>
            <a:r>
              <a:rPr lang="en-US" dirty="0"/>
              <a:t> (Function as a Service) and server-hidden computing</a:t>
            </a:r>
          </a:p>
          <a:p>
            <a:r>
              <a:rPr lang="en-US" dirty="0"/>
              <a:t>We have integrated HPC into many Apache systems with HPC-ABDS</a:t>
            </a:r>
          </a:p>
          <a:p>
            <a:r>
              <a:rPr lang="en-US" dirty="0"/>
              <a:t>We have analyzed the different runtimes of Hadoop, Spark, Flink, Storm, Heron, Naiad, DARMA (HPC Asynchronous Many Task)</a:t>
            </a:r>
          </a:p>
          <a:p>
            <a:pPr lvl="1"/>
            <a:r>
              <a:rPr lang="en-US" dirty="0"/>
              <a:t>There are different technologies for different circumstances but can be unified by high level abstractions such as communication collectives</a:t>
            </a:r>
          </a:p>
          <a:p>
            <a:pPr lvl="1"/>
            <a:r>
              <a:rPr lang="en-US" dirty="0"/>
              <a:t>Need to be careful about treatment of state – more research needed</a:t>
            </a:r>
          </a:p>
        </p:txBody>
      </p:sp>
      <p:sp>
        <p:nvSpPr>
          <p:cNvPr id="4" name="Slide Number Placeholder 3">
            <a:extLst>
              <a:ext uri="{FF2B5EF4-FFF2-40B4-BE49-F238E27FC236}">
                <a16:creationId xmlns:a16="http://schemas.microsoft.com/office/drawing/2014/main" id="{868D9315-8FD5-41F2-9598-C3D71426FFA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2019038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014" y="191704"/>
            <a:ext cx="10515600" cy="1325563"/>
          </a:xfrm>
        </p:spPr>
        <p:txBody>
          <a:bodyPr/>
          <a:lstStyle/>
          <a:p>
            <a:r>
              <a:rPr lang="en-US" b="1" dirty="0"/>
              <a:t>Motivation Summary</a:t>
            </a:r>
          </a:p>
        </p:txBody>
      </p:sp>
      <p:sp>
        <p:nvSpPr>
          <p:cNvPr id="3" name="Content Placeholder 2"/>
          <p:cNvSpPr>
            <a:spLocks noGrp="1"/>
          </p:cNvSpPr>
          <p:nvPr>
            <p:ph idx="1"/>
          </p:nvPr>
        </p:nvSpPr>
        <p:spPr>
          <a:xfrm>
            <a:off x="0" y="1421114"/>
            <a:ext cx="11632324" cy="4815933"/>
          </a:xfrm>
        </p:spPr>
        <p:txBody>
          <a:bodyPr>
            <a:normAutofit fontScale="92500" lnSpcReduction="10000"/>
          </a:bodyPr>
          <a:lstStyle/>
          <a:p>
            <a:r>
              <a:rPr lang="en-US" dirty="0"/>
              <a:t>Explosion of Internet of Things and Cloud Computing </a:t>
            </a:r>
          </a:p>
          <a:p>
            <a:pPr lvl="1"/>
            <a:r>
              <a:rPr lang="en-US" dirty="0"/>
              <a:t>Clouds will continue to grow and will include more use cases </a:t>
            </a:r>
          </a:p>
          <a:p>
            <a:r>
              <a:rPr lang="en-US" dirty="0"/>
              <a:t>Edge Computing is adding an additional dimension to Cloud Computing</a:t>
            </a:r>
          </a:p>
          <a:p>
            <a:pPr lvl="1"/>
            <a:r>
              <a:rPr lang="en-US" dirty="0"/>
              <a:t>Device --- Fog ---Cloud</a:t>
            </a:r>
          </a:p>
          <a:p>
            <a:r>
              <a:rPr lang="en-US" dirty="0"/>
              <a:t>Event driven computing is becoming dominant</a:t>
            </a:r>
          </a:p>
          <a:p>
            <a:pPr lvl="1"/>
            <a:r>
              <a:rPr lang="en-US" dirty="0"/>
              <a:t>Signal generated by a Sensor is an edge event</a:t>
            </a:r>
          </a:p>
          <a:p>
            <a:pPr lvl="1"/>
            <a:r>
              <a:rPr lang="en-US" dirty="0"/>
              <a:t>Accessing a HPC linear algebra function could be event driven and replace traditional libraries by </a:t>
            </a:r>
            <a:r>
              <a:rPr lang="en-US" dirty="0" err="1"/>
              <a:t>FaaS</a:t>
            </a:r>
            <a:r>
              <a:rPr lang="en-US" dirty="0"/>
              <a:t> (as </a:t>
            </a:r>
            <a:r>
              <a:rPr lang="en-US" dirty="0" err="1"/>
              <a:t>NetSolve</a:t>
            </a:r>
            <a:r>
              <a:rPr lang="en-US" dirty="0"/>
              <a:t> </a:t>
            </a:r>
            <a:r>
              <a:rPr lang="en-US" dirty="0" err="1"/>
              <a:t>GridSolve</a:t>
            </a:r>
            <a:r>
              <a:rPr lang="en-US" dirty="0"/>
              <a:t> Neos did in old Grid)</a:t>
            </a:r>
          </a:p>
          <a:p>
            <a:r>
              <a:rPr lang="en-US" dirty="0"/>
              <a:t>Services will be packaged as a powerful Function as a  Service </a:t>
            </a:r>
            <a:r>
              <a:rPr lang="en-US" dirty="0" err="1"/>
              <a:t>FaaS</a:t>
            </a:r>
            <a:endParaRPr lang="en-US" dirty="0"/>
          </a:p>
          <a:p>
            <a:r>
              <a:rPr lang="en-US" dirty="0" err="1"/>
              <a:t>Serverless</a:t>
            </a:r>
            <a:r>
              <a:rPr lang="en-US" dirty="0"/>
              <a:t> must be important: users not interested in low level details of IaaS or even PaaS?</a:t>
            </a:r>
          </a:p>
          <a:p>
            <a:r>
              <a:rPr lang="en-US" dirty="0"/>
              <a:t>Applications will span from Edge to Multiple Clouds </a:t>
            </a:r>
          </a:p>
        </p:txBody>
      </p:sp>
      <p:sp>
        <p:nvSpPr>
          <p:cNvPr id="4" name="Slide Number Placeholder 3">
            <a:extLst>
              <a:ext uri="{FF2B5EF4-FFF2-40B4-BE49-F238E27FC236}">
                <a16:creationId xmlns:a16="http://schemas.microsoft.com/office/drawing/2014/main" id="{1AF36342-CA07-4D33-AD7D-37C22F78185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03600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C3819-7D72-474B-9E14-D801A6723486}"/>
              </a:ext>
            </a:extLst>
          </p:cNvPr>
          <p:cNvSpPr>
            <a:spLocks noGrp="1"/>
          </p:cNvSpPr>
          <p:nvPr>
            <p:ph idx="1"/>
          </p:nvPr>
        </p:nvSpPr>
        <p:spPr>
          <a:xfrm>
            <a:off x="0" y="1022891"/>
            <a:ext cx="12191999" cy="5129936"/>
          </a:xfrm>
        </p:spPr>
        <p:txBody>
          <a:bodyPr>
            <a:normAutofit/>
          </a:bodyPr>
          <a:lstStyle/>
          <a:p>
            <a:r>
              <a:rPr lang="en-US" b="1" dirty="0"/>
              <a:t>Supercomputers </a:t>
            </a:r>
            <a:r>
              <a:rPr lang="en-US" dirty="0"/>
              <a:t>will c</a:t>
            </a:r>
            <a:r>
              <a:rPr lang="en-US" sz="3200" dirty="0"/>
              <a:t>ontinu</a:t>
            </a:r>
            <a:r>
              <a:rPr lang="en-US" dirty="0"/>
              <a:t>e for large simulations and may run other applications but these codes will be developed on HPC Clouds or</a:t>
            </a:r>
          </a:p>
          <a:p>
            <a:r>
              <a:rPr lang="en-US" b="1" dirty="0"/>
              <a:t>Next-Generation Commodity Systems </a:t>
            </a:r>
            <a:r>
              <a:rPr lang="en-US" dirty="0"/>
              <a:t>which</a:t>
            </a:r>
            <a:r>
              <a:rPr lang="en-US" b="1" dirty="0"/>
              <a:t> </a:t>
            </a:r>
            <a:r>
              <a:rPr lang="en-US" dirty="0"/>
              <a:t>are dominant force</a:t>
            </a:r>
          </a:p>
          <a:p>
            <a:pPr lvl="1"/>
            <a:r>
              <a:rPr lang="en-US" sz="2800" dirty="0"/>
              <a:t>Merge Cloud HPC and Edge computing</a:t>
            </a:r>
          </a:p>
          <a:p>
            <a:pPr lvl="1"/>
            <a:r>
              <a:rPr lang="en-US" sz="2800" dirty="0"/>
              <a:t>Clouds running in multiple giant datacenters offering all types of computing</a:t>
            </a:r>
          </a:p>
          <a:p>
            <a:pPr lvl="1"/>
            <a:r>
              <a:rPr lang="en-US" sz="2800" dirty="0"/>
              <a:t>Distributed data sources associated with device and Fog processing resources</a:t>
            </a:r>
          </a:p>
          <a:p>
            <a:pPr lvl="1"/>
            <a:r>
              <a:rPr lang="en-US" sz="2800" dirty="0"/>
              <a:t>Server-hidden computing for user pleasure</a:t>
            </a:r>
          </a:p>
          <a:p>
            <a:pPr lvl="1"/>
            <a:r>
              <a:rPr lang="en-US" sz="2800" dirty="0"/>
              <a:t>Support a distributed event driven dataflow computing model covering batch and streaming data</a:t>
            </a:r>
          </a:p>
          <a:p>
            <a:pPr lvl="1"/>
            <a:r>
              <a:rPr lang="en-US" sz="2800" dirty="0"/>
              <a:t>Needing parallel and distributed (Grid) computing ideas</a:t>
            </a:r>
          </a:p>
          <a:p>
            <a:endParaRPr lang="en-US" dirty="0"/>
          </a:p>
        </p:txBody>
      </p:sp>
      <p:sp>
        <p:nvSpPr>
          <p:cNvPr id="3" name="Title 2">
            <a:extLst>
              <a:ext uri="{FF2B5EF4-FFF2-40B4-BE49-F238E27FC236}">
                <a16:creationId xmlns:a16="http://schemas.microsoft.com/office/drawing/2014/main" id="{743CB6FB-BA24-470E-956D-B6C9971AC0CB}"/>
              </a:ext>
            </a:extLst>
          </p:cNvPr>
          <p:cNvSpPr>
            <a:spLocks noGrp="1"/>
          </p:cNvSpPr>
          <p:nvPr>
            <p:ph type="title"/>
          </p:nvPr>
        </p:nvSpPr>
        <p:spPr>
          <a:xfrm>
            <a:off x="838200" y="148149"/>
            <a:ext cx="10515600" cy="952232"/>
          </a:xfrm>
        </p:spPr>
        <p:txBody>
          <a:bodyPr/>
          <a:lstStyle/>
          <a:p>
            <a:pPr algn="ctr"/>
            <a:r>
              <a:rPr lang="en-US" b="1" dirty="0"/>
              <a:t>Predictions/Assumptions</a:t>
            </a:r>
          </a:p>
        </p:txBody>
      </p:sp>
      <p:sp>
        <p:nvSpPr>
          <p:cNvPr id="4" name="Slide Number Placeholder 3">
            <a:extLst>
              <a:ext uri="{FF2B5EF4-FFF2-40B4-BE49-F238E27FC236}">
                <a16:creationId xmlns:a16="http://schemas.microsoft.com/office/drawing/2014/main" id="{786550DA-A899-4D99-893D-22A67A36CF3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395333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8200" y="3280165"/>
            <a:ext cx="10515600" cy="2852737"/>
          </a:xfrm>
        </p:spPr>
        <p:txBody>
          <a:bodyPr/>
          <a:lstStyle/>
          <a:p>
            <a:pPr algn="ctr"/>
            <a:r>
              <a:rPr lang="en-US" b="1" dirty="0"/>
              <a:t>Implementing these ideas </a:t>
            </a:r>
            <a:br>
              <a:rPr lang="en-US" b="1" dirty="0"/>
            </a:br>
            <a:r>
              <a:rPr lang="en-US" b="1" dirty="0"/>
              <a:t>at a high level</a:t>
            </a:r>
          </a:p>
        </p:txBody>
      </p:sp>
      <p:sp>
        <p:nvSpPr>
          <p:cNvPr id="2" name="Slide Number Placeholder 1">
            <a:extLst>
              <a:ext uri="{FF2B5EF4-FFF2-40B4-BE49-F238E27FC236}">
                <a16:creationId xmlns:a16="http://schemas.microsoft.com/office/drawing/2014/main" id="{5E58F1CB-C920-43BA-A097-D0615BFB420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a:t>
            </a:fld>
            <a:endParaRPr lang="en-US">
              <a:solidFill>
                <a:prstClr val="black">
                  <a:tint val="75000"/>
                </a:prstClr>
              </a:solidFill>
            </a:endParaRPr>
          </a:p>
        </p:txBody>
      </p:sp>
      <p:pic>
        <p:nvPicPr>
          <p:cNvPr id="6" name="Picture 5">
            <a:extLst>
              <a:ext uri="{FF2B5EF4-FFF2-40B4-BE49-F238E27FC236}">
                <a16:creationId xmlns:a16="http://schemas.microsoft.com/office/drawing/2014/main" id="{81BF276B-E4F9-4373-886C-DAC1D55CE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496" y="417634"/>
            <a:ext cx="8126672" cy="3913971"/>
          </a:xfrm>
          <a:prstGeom prst="rect">
            <a:avLst/>
          </a:prstGeom>
        </p:spPr>
      </p:pic>
    </p:spTree>
    <p:extLst>
      <p:ext uri="{BB962C8B-B14F-4D97-AF65-F5344CB8AC3E}">
        <p14:creationId xmlns:p14="http://schemas.microsoft.com/office/powerpoint/2010/main" val="21625571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5841</TotalTime>
  <Words>3520</Words>
  <Application>Microsoft Office PowerPoint</Application>
  <PresentationFormat>Widescreen</PresentationFormat>
  <Paragraphs>558</Paragraphs>
  <Slides>63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 Unicode MS</vt:lpstr>
      <vt:lpstr>ＭＳ Ｐゴシック</vt:lpstr>
      <vt:lpstr>Arial</vt:lpstr>
      <vt:lpstr>Arial Black</vt:lpstr>
      <vt:lpstr>Calibri</vt:lpstr>
      <vt:lpstr>Calibri Light</vt:lpstr>
      <vt:lpstr>Franklin Gothic Demi</vt:lpstr>
      <vt:lpstr>Franklin Gothic Medium</vt:lpstr>
      <vt:lpstr>Times New Roman</vt:lpstr>
      <vt:lpstr>1_Office Theme</vt:lpstr>
      <vt:lpstr>Next Generation Grid: Integrating Parallel and Distributed Computing Runtimes for an HPC Enhanced Cloud and Fog Spanning IoT Big Data and Big Simulations</vt:lpstr>
      <vt:lpstr>“Next Generation Grid – HPC Cloud” Problem Statement</vt:lpstr>
      <vt:lpstr>Important Trends I</vt:lpstr>
      <vt:lpstr>Important Trends II</vt:lpstr>
      <vt:lpstr>Important Trends III</vt:lpstr>
      <vt:lpstr>Academic (Research) Big Data Applications</vt:lpstr>
      <vt:lpstr>Motivation Summary</vt:lpstr>
      <vt:lpstr>Predictions/Assumptions</vt:lpstr>
      <vt:lpstr>Implementing these ideas  at a high level</vt:lpstr>
      <vt:lpstr>What is the challenge?</vt:lpstr>
      <vt:lpstr>Proposed Approach I</vt:lpstr>
      <vt:lpstr>Proposed Approach II</vt:lpstr>
      <vt:lpstr>Cloud Architecture</vt:lpstr>
      <vt:lpstr>Implementing these ideas in detail</vt:lpstr>
      <vt:lpstr>Components of Big Data Stack</vt:lpstr>
      <vt:lpstr>HPC-ABDS  Integrated wide range of HPC and Big Data technologies. I gave up updating!</vt:lpstr>
      <vt:lpstr>Why use Spark Hadoop Flink rather than HPC?</vt:lpstr>
      <vt:lpstr>Why use HPC and not Spark, Flink, Hadoop?</vt:lpstr>
      <vt:lpstr>Big Data Applications I</vt:lpstr>
      <vt:lpstr>Big Data Applications II</vt:lpstr>
      <vt:lpstr>What do we need in runtime for distributed HPC FaaS</vt:lpstr>
      <vt:lpstr>MPI Applications</vt:lpstr>
      <vt:lpstr>Load Imbalance &amp; Velocity</vt:lpstr>
      <vt:lpstr>Data Partitioning</vt:lpstr>
      <vt:lpstr>Dataflow Applications</vt:lpstr>
      <vt:lpstr>Streaming - Dataflow Applications</vt:lpstr>
      <vt:lpstr>Data Pipelines – Dataflow Applications</vt:lpstr>
      <vt:lpstr>Machine Learning – Dataflow Applications</vt:lpstr>
      <vt:lpstr>Data Transformation API</vt:lpstr>
      <vt:lpstr>Dataflow Runtime General Architecture</vt:lpstr>
      <vt:lpstr>Communications</vt:lpstr>
      <vt:lpstr>Communication Primitives</vt:lpstr>
      <vt:lpstr>High Performance Interconnects</vt:lpstr>
      <vt:lpstr>Optimized Dataflow Communications I</vt:lpstr>
      <vt:lpstr>Optimized Communications II</vt:lpstr>
      <vt:lpstr>Requirements of Dataflow Collectives</vt:lpstr>
      <vt:lpstr>Dataflow Graph State and Scheduling</vt:lpstr>
      <vt:lpstr>Dataflow Graph Task Scheduling</vt:lpstr>
      <vt:lpstr>Difference between Stream &amp; Batch Analytics</vt:lpstr>
      <vt:lpstr>Fault Tolerance  </vt:lpstr>
      <vt:lpstr>Runtime Architectures</vt:lpstr>
      <vt:lpstr>Spark Kmeans                Flink Streaming Dataflow</vt:lpstr>
      <vt:lpstr>PowerPoint Presentation</vt:lpstr>
      <vt:lpstr>Naiad Timely Dataflow      HLA Distributed Simulation</vt:lpstr>
      <vt:lpstr>NiFi Workflow</vt:lpstr>
      <vt:lpstr>Dataflow for a linear algebra kernel</vt:lpstr>
      <vt:lpstr>Dataflow Frameworks</vt:lpstr>
      <vt:lpstr>Polymorphic Dataflow Runtimes</vt:lpstr>
      <vt:lpstr>Machine Learning with MPI, Spark and Flink</vt:lpstr>
      <vt:lpstr>HPC Runtime versus ABDS distributed Computing Model on Data Analytics</vt:lpstr>
      <vt:lpstr>Illustration of In-Place AllReduce in MPI</vt:lpstr>
      <vt:lpstr>Multidimensional Scaling</vt:lpstr>
      <vt:lpstr>Flink MDS Dataflow Graph</vt:lpstr>
      <vt:lpstr>Terasort</vt:lpstr>
      <vt:lpstr>K-Means</vt:lpstr>
      <vt:lpstr>K-Means Clustering in Spark, Flink, MPI</vt:lpstr>
      <vt:lpstr>K-Means Clustering in Spark, Flink, MPI</vt:lpstr>
      <vt:lpstr>Heron Architecture</vt:lpstr>
      <vt:lpstr>Heron High Performance Interconnects </vt:lpstr>
      <vt:lpstr>Apache Storm Broadcast</vt:lpstr>
      <vt:lpstr>Latency &amp; Throughput of the System</vt:lpstr>
      <vt:lpstr>Heron Optimized Collective Implementation</vt:lpstr>
      <vt:lpstr>Summary of HPC Cloud – Next Generation Grid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124</cp:revision>
  <dcterms:created xsi:type="dcterms:W3CDTF">2017-06-12T19:54:34Z</dcterms:created>
  <dcterms:modified xsi:type="dcterms:W3CDTF">2017-07-05T20:57:17Z</dcterms:modified>
</cp:coreProperties>
</file>