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222" r:id="rId2"/>
  </p:sldMasterIdLst>
  <p:notesMasterIdLst>
    <p:notesMasterId r:id="rId50"/>
  </p:notesMasterIdLst>
  <p:sldIdLst>
    <p:sldId id="384" r:id="rId3"/>
    <p:sldId id="597" r:id="rId4"/>
    <p:sldId id="600" r:id="rId5"/>
    <p:sldId id="602" r:id="rId6"/>
    <p:sldId id="605" r:id="rId7"/>
    <p:sldId id="604" r:id="rId8"/>
    <p:sldId id="606" r:id="rId9"/>
    <p:sldId id="623" r:id="rId10"/>
    <p:sldId id="607" r:id="rId11"/>
    <p:sldId id="612" r:id="rId12"/>
    <p:sldId id="617" r:id="rId13"/>
    <p:sldId id="608" r:id="rId14"/>
    <p:sldId id="616" r:id="rId15"/>
    <p:sldId id="613" r:id="rId16"/>
    <p:sldId id="614" r:id="rId17"/>
    <p:sldId id="615" r:id="rId18"/>
    <p:sldId id="618" r:id="rId19"/>
    <p:sldId id="619" r:id="rId20"/>
    <p:sldId id="620" r:id="rId21"/>
    <p:sldId id="621" r:id="rId22"/>
    <p:sldId id="622" r:id="rId23"/>
    <p:sldId id="609" r:id="rId24"/>
    <p:sldId id="610" r:id="rId25"/>
    <p:sldId id="611" r:id="rId26"/>
    <p:sldId id="391" r:id="rId27"/>
    <p:sldId id="528" r:id="rId28"/>
    <p:sldId id="529" r:id="rId29"/>
    <p:sldId id="530" r:id="rId30"/>
    <p:sldId id="531" r:id="rId31"/>
    <p:sldId id="532" r:id="rId32"/>
    <p:sldId id="596" r:id="rId33"/>
    <p:sldId id="533" r:id="rId34"/>
    <p:sldId id="546" r:id="rId35"/>
    <p:sldId id="549" r:id="rId36"/>
    <p:sldId id="550" r:id="rId37"/>
    <p:sldId id="551" r:id="rId38"/>
    <p:sldId id="591" r:id="rId39"/>
    <p:sldId id="576" r:id="rId40"/>
    <p:sldId id="577" r:id="rId41"/>
    <p:sldId id="578" r:id="rId42"/>
    <p:sldId id="579" r:id="rId43"/>
    <p:sldId id="624" r:id="rId44"/>
    <p:sldId id="625" r:id="rId45"/>
    <p:sldId id="627" r:id="rId46"/>
    <p:sldId id="628" r:id="rId47"/>
    <p:sldId id="626" r:id="rId48"/>
    <p:sldId id="629" r:id="rId49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10C"/>
    <a:srgbClr val="D6A300"/>
    <a:srgbClr val="B30838"/>
    <a:srgbClr val="0083E6"/>
    <a:srgbClr val="0033CC"/>
    <a:srgbClr val="F8F3D2"/>
    <a:srgbClr val="6D6E70"/>
    <a:srgbClr val="598EDD"/>
    <a:srgbClr val="A9C9FF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5" autoAdjust="0"/>
    <p:restoredTop sz="94660"/>
  </p:normalViewPr>
  <p:slideViewPr>
    <p:cSldViewPr>
      <p:cViewPr varScale="1">
        <p:scale>
          <a:sx n="95" d="100"/>
          <a:sy n="95" d="100"/>
        </p:scale>
        <p:origin x="810" y="78"/>
      </p:cViewPr>
      <p:guideLst>
        <p:guide orient="horz" pos="656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1668575090" y="203629040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63723C24-93D1-4A66-9504-E6BD833B1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830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23C24-93D1-4A66-9504-E6BD833B167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90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FF656-0936-4646-875D-2C4F54CF6E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080E-B00D-4181-91FC-08D9D4473E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1498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23C24-93D1-4A66-9504-E6BD833B167B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629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74917-5EB3-415D-9340-9CAA674FD7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3" name="Picture 6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914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4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0578-79C4-4030-A8EB-C959ECE14345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1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4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3CCB7-E220-4601-A734-17EC0D6CCD3C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8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4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4F78-38B8-4CE4-94FA-9D3C80C4C397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9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4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31A24-C8E2-47F0-B779-4E1DCCBA8AAC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969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2208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0061-FBC3-45F9-857B-7790EA8C7D49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0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4D2A-0655-48AC-AA9F-038833689106}" type="datetime1">
              <a:rPr lang="en-US" smtClean="0"/>
              <a:t>9/18/2016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75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BB408B6-A089-46DB-BE7D-0DC30732E4CA}" type="datetime1">
              <a:rPr lang="en-US" i="1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 i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36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5464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2208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1AD04-3999-4519-BE91-65F61474E4CC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61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1945-9C94-495D-8931-AAE871CDCD52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74A4-B284-4C4B-91FD-CA6F4B8EB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9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4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0A8FB-26C0-48AC-B6EF-96BA896EEF7E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08627-237F-4BB5-9EB9-10414004954D}" type="datetime1">
              <a:rPr lang="en-US" smtClean="0"/>
              <a:t>9/18/2016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4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2208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8FE8F-2B7C-4F59-A0DB-50F9187CF22E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3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1521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8414" y="626019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4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EEF57AC-2566-47A7-AEC2-ECE3DBD141D1}" type="datetime1">
              <a:rPr lang="en-US" i="1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 i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3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Franklin Gothic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8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4733108" y="1828800"/>
            <a:ext cx="3931920" cy="37576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23943" y="6291943"/>
            <a:ext cx="613228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2776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upercomputing-Backgroun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Supercomputing-Background-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914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29194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2208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72490-72F2-4D2D-A9ED-8E3F5583E023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1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388" y="1336675"/>
            <a:ext cx="83804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2" descr="Supercomputing-Background-1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914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8414" y="626019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4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C649C-A5F8-4273-80E6-37CE4537877C}" type="datetime1">
              <a:rPr lang="en-US" smtClean="0"/>
              <a:t>9/18/2016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3" r:id="rId2"/>
    <p:sldLayoutId id="2147484216" r:id="rId3"/>
    <p:sldLayoutId id="2147484217" r:id="rId4"/>
    <p:sldLayoutId id="2147484218" r:id="rId5"/>
    <p:sldLayoutId id="2147484220" r:id="rId6"/>
    <p:sldLayoutId id="2147484245" r:id="rId7"/>
    <p:sldLayoutId id="2147484246" r:id="rId8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 i="0" u="none">
          <a:solidFill>
            <a:srgbClr val="B30838"/>
          </a:solidFill>
          <a:latin typeface="+mj-lt"/>
          <a:ea typeface="+mj-ea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Supercomputing-Background-2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388" y="1336675"/>
            <a:ext cx="83804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2" descr="Supercomputing-Background-1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914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8414" y="6260193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4B85148-DB98-4269-ACE6-2DF49F9918C9}" type="slidenum">
              <a:rPr lang="en-US" i="1" smtClean="0">
                <a:solidFill>
                  <a:prstClr val="black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715000" y="62463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68A440F-F24B-4243-A255-52A99472B413}" type="datetime1">
              <a:rPr lang="en-US" i="1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 i="1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+mj-lt"/>
          <a:ea typeface="+mj-ea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hpc-abds.org/kaleidoscope/" TargetMode="External"/><Relationship Id="rId5" Type="http://schemas.openxmlformats.org/officeDocument/2006/relationships/hyperlink" Target="http://spidal.org/" TargetMode="External"/><Relationship Id="rId4" Type="http://schemas.openxmlformats.org/officeDocument/2006/relationships/hyperlink" Target="http://www.dsc.soic.indiana.edu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nvlpubs.nist.gov/nistpubs/SpecialPublications/NIST.SP.1500-3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streamingsystems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treamingsystems.org/stream2015finalreport.html" TargetMode="External"/><Relationship Id="rId2" Type="http://schemas.openxmlformats.org/officeDocument/2006/relationships/hyperlink" Target="http://streamingsystems.org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spidal-gw.dsc.soic.indiana.edu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33600"/>
            <a:ext cx="914400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i="0" dirty="0"/>
              <a:t>BIG DATA </a:t>
            </a:r>
            <a:r>
              <a:rPr lang="fr-FR" sz="2000" b="1" dirty="0"/>
              <a:t>http://www.locationpowers.net/#agenda</a:t>
            </a:r>
            <a:endParaRPr lang="fr-FR" b="1" dirty="0"/>
          </a:p>
          <a:p>
            <a:pPr lvl="0"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Orlando, FL</a:t>
            </a:r>
          </a:p>
          <a:p>
            <a:pPr lvl="0"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b="1" i="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Geoffrey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Fox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September 20, 2016</a:t>
            </a:r>
          </a:p>
          <a:p>
            <a:pPr lvl="0"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black"/>
              </a:solidFill>
              <a:latin typeface="Arial"/>
              <a:hlinkClick r:id="rId3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  <a:hlinkClick r:id="rId3"/>
              </a:rPr>
              <a:t>gcf@indiana.edu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  <a:hlinkClick r:id="rId4"/>
              </a:rPr>
              <a:t>http://www.dsc.soic.indiana.edu/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  <a:hlinkClick r:id="rId5"/>
              </a:rPr>
              <a:t>http://spidal.org/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hlinkClick r:id="rId6"/>
              </a:rPr>
              <a:t>http://hpc-abds.org/kaleidoscope/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Department of Intelligent Systems Engineering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School of Informatics and Computing, Digital Science Center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Indiana University Bloomington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98" y="609601"/>
            <a:ext cx="9144000" cy="1400508"/>
          </a:xfrm>
        </p:spPr>
        <p:txBody>
          <a:bodyPr/>
          <a:lstStyle/>
          <a:p>
            <a:pPr algn="ctr"/>
            <a:r>
              <a:rPr lang="en-US" dirty="0"/>
              <a:t>Using HPC-ABDS for Streaming Data </a:t>
            </a:r>
            <a:endParaRPr lang="en-US" sz="36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0998" y="2133600"/>
            <a:ext cx="9144000" cy="4082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en-US" b="1" i="0" kern="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AFCCE14-419D-4250-91BA-5D7E39353E8C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7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775" y="2130425"/>
            <a:ext cx="8910410" cy="1470025"/>
          </a:xfrm>
        </p:spPr>
        <p:txBody>
          <a:bodyPr/>
          <a:lstStyle/>
          <a:p>
            <a:pPr algn="ctr"/>
            <a:r>
              <a:rPr lang="en-US" sz="3600" dirty="0"/>
              <a:t>NIST Big Data Study</a:t>
            </a: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C4076B-D18A-40AA-A086-146F646A7DD0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428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0FFCA-D3B4-4E73-8137-B52240260D06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426" t="10782" r="11658" b="1872"/>
          <a:stretch/>
        </p:blipFill>
        <p:spPr>
          <a:xfrm>
            <a:off x="0" y="0"/>
            <a:ext cx="470717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015" t="10458" r="11796" b="2694"/>
          <a:stretch/>
        </p:blipFill>
        <p:spPr>
          <a:xfrm>
            <a:off x="4420925" y="9939"/>
            <a:ext cx="4723075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03261" y="9939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http://hpc-abds.org/kaleidoscope/survey/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6142" y="5001594"/>
            <a:ext cx="2600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Online Use Case Form</a:t>
            </a:r>
          </a:p>
        </p:txBody>
      </p:sp>
    </p:spTree>
    <p:extLst>
      <p:ext uri="{BB962C8B-B14F-4D97-AF65-F5344CB8AC3E}">
        <p14:creationId xmlns:p14="http://schemas.microsoft.com/office/powerpoint/2010/main" val="4238955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4337"/>
            <a:ext cx="9143999" cy="905435"/>
          </a:xfrm>
        </p:spPr>
        <p:txBody>
          <a:bodyPr>
            <a:noAutofit/>
          </a:bodyPr>
          <a:lstStyle/>
          <a:p>
            <a:r>
              <a:rPr lang="en-US" sz="2800" b="1" dirty="0"/>
              <a:t>NBD-PWG (NIST Big Data Public Working Group) Subgroups &amp; Co-Chairs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54145"/>
            <a:ext cx="9143999" cy="5141855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There were 5 Subgroups</a:t>
            </a:r>
          </a:p>
          <a:p>
            <a:pPr lvl="1"/>
            <a:r>
              <a:rPr lang="en-US" dirty="0"/>
              <a:t>Note mainly industry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Requirements and Use Cases Sub Group</a:t>
            </a:r>
          </a:p>
          <a:p>
            <a:pPr lvl="1"/>
            <a:r>
              <a:rPr lang="en-US" i="1" dirty="0"/>
              <a:t>Geoffrey Fox, Indiana U.; Joe Paiva, VA; Tsegereda Beyene, Cisco </a:t>
            </a:r>
          </a:p>
          <a:p>
            <a:r>
              <a:rPr lang="en-US" b="1" dirty="0">
                <a:solidFill>
                  <a:srgbClr val="FF0000"/>
                </a:solidFill>
              </a:rPr>
              <a:t>Definitions and Taxonomies SG</a:t>
            </a:r>
          </a:p>
          <a:p>
            <a:pPr lvl="1"/>
            <a:r>
              <a:rPr lang="en-US" i="1" dirty="0"/>
              <a:t>Nancy Grady, SAIC; Natasha </a:t>
            </a:r>
            <a:r>
              <a:rPr lang="en-US" i="1" dirty="0" err="1"/>
              <a:t>Balac</a:t>
            </a:r>
            <a:r>
              <a:rPr lang="en-US" i="1" dirty="0"/>
              <a:t>, SDSC; Eugene Luster, R2AD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Reference Architecture Sub Group</a:t>
            </a:r>
          </a:p>
          <a:p>
            <a:pPr lvl="1"/>
            <a:r>
              <a:rPr lang="en-US" i="1" dirty="0"/>
              <a:t>Orit Levin, Microsoft; James </a:t>
            </a:r>
            <a:r>
              <a:rPr lang="en-US" i="1" dirty="0" err="1"/>
              <a:t>Ketner</a:t>
            </a:r>
            <a:r>
              <a:rPr lang="en-US" i="1" dirty="0"/>
              <a:t>, AT&amp;T; Don </a:t>
            </a:r>
            <a:r>
              <a:rPr lang="en-US" i="1" dirty="0" err="1"/>
              <a:t>Krapohl</a:t>
            </a:r>
            <a:r>
              <a:rPr lang="en-US" i="1" dirty="0"/>
              <a:t>, Augmented Intelligence 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Security and Privacy Sub Group</a:t>
            </a:r>
          </a:p>
          <a:p>
            <a:pPr lvl="1"/>
            <a:r>
              <a:rPr lang="en-US" i="1" dirty="0"/>
              <a:t>Arnab Roy, CSA/Fujitsu Nancy </a:t>
            </a:r>
            <a:r>
              <a:rPr lang="en-US" i="1" dirty="0" err="1"/>
              <a:t>Landreville</a:t>
            </a:r>
            <a:r>
              <a:rPr lang="en-US" i="1" dirty="0"/>
              <a:t>, U. MD Akhil </a:t>
            </a:r>
            <a:r>
              <a:rPr lang="en-US" i="1" dirty="0" err="1"/>
              <a:t>Manchanda</a:t>
            </a:r>
            <a:r>
              <a:rPr lang="en-US" i="1" dirty="0"/>
              <a:t>, GE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Technology Roadmap Sub Group</a:t>
            </a:r>
          </a:p>
          <a:p>
            <a:pPr lvl="1"/>
            <a:r>
              <a:rPr lang="en-US" i="1" dirty="0"/>
              <a:t>Carl Buffington, </a:t>
            </a:r>
            <a:r>
              <a:rPr lang="en-US" i="1" dirty="0" err="1"/>
              <a:t>Vistronix</a:t>
            </a:r>
            <a:r>
              <a:rPr lang="en-US" i="1" dirty="0"/>
              <a:t>; Dan </a:t>
            </a:r>
            <a:r>
              <a:rPr lang="en-US" i="1" dirty="0" err="1"/>
              <a:t>McClary</a:t>
            </a:r>
            <a:r>
              <a:rPr lang="en-US" i="1" dirty="0"/>
              <a:t>, Oracle; David Boyd, Data Tactics</a:t>
            </a:r>
          </a:p>
          <a:p>
            <a:r>
              <a:rPr lang="en-US" dirty="0">
                <a:hlinkClick r:id="rId2"/>
              </a:rPr>
              <a:t>http://nvlpubs.nist.gov/nistpubs/SpecialPublications/NIST.SP.1500-3.pdf</a:t>
            </a: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A7A1F3-6907-42BF-84F4-E7B78A4EDE91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73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0175" cy="492687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b="1" i="1" dirty="0"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NIST Big Data Reference Architecture NBDRA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421D-7420-49CB-8919-FCAD76C98ED8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57200" y="492687"/>
          <a:ext cx="8295918" cy="63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resentation" r:id="rId3" imgW="4412025" imgH="3308749" progId="PowerPoint.Show.12">
                  <p:embed/>
                </p:oleObj>
              </mc:Choice>
              <mc:Fallback>
                <p:oleObj name="Presentation" r:id="rId3" imgW="4412025" imgH="3308749" progId="PowerPoint.Show.12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92687"/>
                        <a:ext cx="8295918" cy="636531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16628" y="-2513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5010" tIns="38088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03257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kumimoji="0" lang="en-US" altLang="en-US" sz="11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899"/>
            <a:ext cx="90297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2. Perform real time analytics on data source streams and notify users when specified events occur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2AE8F-EEDD-43F1-ACAB-B03E8C7C075B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4562" y="551184"/>
            <a:ext cx="71575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7866" y="1525918"/>
            <a:ext cx="8776134" cy="4530155"/>
            <a:chOff x="367866" y="2066545"/>
            <a:chExt cx="8776134" cy="4530155"/>
          </a:xfrm>
        </p:grpSpPr>
        <p:sp>
          <p:nvSpPr>
            <p:cNvPr id="5" name="TextBox 4"/>
            <p:cNvSpPr txBox="1"/>
            <p:nvPr/>
          </p:nvSpPr>
          <p:spPr>
            <a:xfrm>
              <a:off x="2857189" y="6196590"/>
              <a:ext cx="3627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Storm, Kafka,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Hbase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, Zookeeper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67866" y="2066545"/>
              <a:ext cx="8776134" cy="3942575"/>
              <a:chOff x="457198" y="1344126"/>
              <a:chExt cx="8776134" cy="394257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57200" y="2785241"/>
                <a:ext cx="2317531" cy="420414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Streaming Data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57199" y="3505199"/>
                <a:ext cx="2317531" cy="420414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Streaming Data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57198" y="4225157"/>
                <a:ext cx="2317531" cy="420414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Streaming Data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3804744" y="3279228"/>
                <a:ext cx="1965435" cy="64638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Posted Data</a:t>
                </a: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574220" y="3279228"/>
                <a:ext cx="1965435" cy="64638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Identified Events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5770179" y="1881352"/>
                <a:ext cx="1912883" cy="767255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Filter Identifying Events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5389" y="1344126"/>
                <a:ext cx="1258709" cy="1361657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>
                <a:off x="4434098" y="1817031"/>
                <a:ext cx="1230978" cy="2079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845040" y="3058510"/>
                <a:ext cx="912406" cy="34455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2895780" y="3976513"/>
                <a:ext cx="861666" cy="4588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946521" y="3695211"/>
                <a:ext cx="810925" cy="4038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4873812" y="2407350"/>
                <a:ext cx="787007" cy="80707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7587200" y="2705783"/>
                <a:ext cx="95862" cy="5338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4652818" y="2492507"/>
                <a:ext cx="1782774" cy="9999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ounded Rectangle 20"/>
              <p:cNvSpPr/>
              <p:nvPr/>
            </p:nvSpPr>
            <p:spPr>
              <a:xfrm>
                <a:off x="5049587" y="4640316"/>
                <a:ext cx="1965435" cy="64638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Repository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824480" y="4016062"/>
                <a:ext cx="333065" cy="56119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4897821" y="4002368"/>
                <a:ext cx="434191" cy="57488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4707599" y="1469442"/>
                <a:ext cx="13535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Specify filter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18939" y="4239453"/>
                <a:ext cx="8843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Archive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730510" y="2613076"/>
                <a:ext cx="15028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Post Selected Events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86479" y="2698808"/>
                <a:ext cx="16230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Fetch streamed Data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778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776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/>
              <a:t>5. Perform interactive analytics on data in analytics-optimized database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635D9-B7B5-436A-AB06-9F2CF292086C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78087" y="1247776"/>
            <a:ext cx="7527852" cy="4799794"/>
            <a:chOff x="1088563" y="1522345"/>
            <a:chExt cx="7527852" cy="4799794"/>
          </a:xfrm>
        </p:grpSpPr>
        <p:sp>
          <p:nvSpPr>
            <p:cNvPr id="4" name="Rounded Rectangle 3"/>
            <p:cNvSpPr/>
            <p:nvPr/>
          </p:nvSpPr>
          <p:spPr>
            <a:xfrm>
              <a:off x="2982870" y="3818241"/>
              <a:ext cx="5633545" cy="52551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Hadoop, Spark, Giraph, Pig …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972394" y="4548862"/>
              <a:ext cx="5633545" cy="52551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Data Storage: HDFS,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Hbase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088563" y="5863902"/>
              <a:ext cx="4813738" cy="45823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Data, Streaming, Batch …..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4374369" y="5327463"/>
              <a:ext cx="861849" cy="4885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5033974" y="5336297"/>
              <a:ext cx="861849" cy="4885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725476" y="5331935"/>
              <a:ext cx="861849" cy="4885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1586751" y="1522345"/>
              <a:ext cx="5613078" cy="869846"/>
              <a:chOff x="1609805" y="1758098"/>
              <a:chExt cx="5613078" cy="86984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9805" y="1758098"/>
                <a:ext cx="881148" cy="85615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9943" y="1758098"/>
                <a:ext cx="861850" cy="8374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0525" y="1758098"/>
                <a:ext cx="869846" cy="86984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895" y="1758098"/>
                <a:ext cx="881148" cy="85615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1033" y="1758098"/>
                <a:ext cx="861850" cy="8374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1615" y="1758098"/>
                <a:ext cx="869846" cy="869846"/>
              </a:xfrm>
              <a:prstGeom prst="rect">
                <a:avLst/>
              </a:prstGeom>
            </p:spPr>
          </p:pic>
        </p:grpSp>
        <p:sp>
          <p:nvSpPr>
            <p:cNvPr id="17" name="Rounded Rectangle 16"/>
            <p:cNvSpPr/>
            <p:nvPr/>
          </p:nvSpPr>
          <p:spPr>
            <a:xfrm>
              <a:off x="4786177" y="3060846"/>
              <a:ext cx="1965435" cy="64638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Mahout, R</a:t>
              </a:r>
            </a:p>
          </p:txBody>
        </p:sp>
        <p:sp>
          <p:nvSpPr>
            <p:cNvPr id="18" name="Up-Down Arrow 17"/>
            <p:cNvSpPr/>
            <p:nvPr/>
          </p:nvSpPr>
          <p:spPr>
            <a:xfrm>
              <a:off x="5603826" y="2409373"/>
              <a:ext cx="298475" cy="567703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374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5A. Perform interactive analytics on observational scientific data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B1F4B-2791-4E9E-B78C-5804AE2D6527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86" y="1237402"/>
            <a:ext cx="8891927" cy="4911248"/>
            <a:chOff x="88786" y="1452250"/>
            <a:chExt cx="8891927" cy="4911248"/>
          </a:xfrm>
        </p:grpSpPr>
        <p:sp>
          <p:nvSpPr>
            <p:cNvPr id="4" name="Rounded Rectangle 3"/>
            <p:cNvSpPr/>
            <p:nvPr/>
          </p:nvSpPr>
          <p:spPr>
            <a:xfrm>
              <a:off x="2051283" y="2710089"/>
              <a:ext cx="5633545" cy="52551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Grid or Many Task Software, Hadoop, Spark, Giraph, Pig …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51283" y="3567333"/>
              <a:ext cx="5633545" cy="52551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Data Storage: HDFS,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Hbase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, File Collection 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88786" y="4550968"/>
              <a:ext cx="3769845" cy="69668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Streaming Twitter data for Social Networking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353559" y="4222575"/>
              <a:ext cx="17470" cy="5674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653393" y="4186892"/>
              <a:ext cx="944798" cy="3193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3167267" y="1658818"/>
              <a:ext cx="2434991" cy="64638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Science Analysis Code, Mahout, R</a:t>
              </a:r>
            </a:p>
          </p:txBody>
        </p:sp>
        <p:sp>
          <p:nvSpPr>
            <p:cNvPr id="10" name="Up-Down Arrow 9"/>
            <p:cNvSpPr/>
            <p:nvPr/>
          </p:nvSpPr>
          <p:spPr>
            <a:xfrm rot="16200000">
              <a:off x="2376992" y="1661353"/>
              <a:ext cx="298475" cy="64131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53" y="1452250"/>
              <a:ext cx="1258709" cy="136165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74895" y="4225688"/>
              <a:ext cx="3405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Transport batch of data to primary analysis data system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41306" y="5527610"/>
              <a:ext cx="3769845" cy="71578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Record Scientific Data in “field”</a:t>
              </a:r>
            </a:p>
          </p:txBody>
        </p:sp>
        <p:sp>
          <p:nvSpPr>
            <p:cNvPr id="14" name="Can 13"/>
            <p:cNvSpPr/>
            <p:nvPr/>
          </p:nvSpPr>
          <p:spPr>
            <a:xfrm>
              <a:off x="5228740" y="4824793"/>
              <a:ext cx="1297827" cy="1538705"/>
            </a:xfrm>
            <a:prstGeom prst="can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Local Accumulate and initial computing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490357" y="5861894"/>
              <a:ext cx="6893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99728" y="4152344"/>
              <a:ext cx="1612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Direct Transfer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31793" y="5043062"/>
              <a:ext cx="22812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NIST examples include  LHC, Remote Sensing, Astronomy and Bioinformatics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03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1"/>
            <a:ext cx="8382000" cy="60755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Sample Features of 51 Use Cases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4038600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rgbClr val="CC00FF"/>
                </a:solidFill>
              </a:rPr>
              <a:t>PP (26)</a:t>
            </a:r>
            <a:r>
              <a:rPr lang="en-US" sz="2200" dirty="0">
                <a:solidFill>
                  <a:srgbClr val="CC00FF"/>
                </a:solidFill>
              </a:rPr>
              <a:t> </a:t>
            </a:r>
            <a:r>
              <a:rPr lang="en-US" sz="2200" b="1" dirty="0"/>
              <a:t>“All” </a:t>
            </a:r>
            <a:r>
              <a:rPr lang="en-US" sz="2200" dirty="0"/>
              <a:t>Pleasingly Parallel or Map Only</a:t>
            </a:r>
          </a:p>
          <a:p>
            <a:r>
              <a:rPr lang="en-US" sz="2200" b="1" dirty="0">
                <a:solidFill>
                  <a:srgbClr val="CC00FF"/>
                </a:solidFill>
              </a:rPr>
              <a:t>MR (18) </a:t>
            </a:r>
            <a:r>
              <a:rPr lang="en-US" sz="2200" dirty="0"/>
              <a:t>Classic MapReduce MR (add </a:t>
            </a:r>
            <a:r>
              <a:rPr lang="en-US" sz="2200" dirty="0" err="1"/>
              <a:t>MRStat</a:t>
            </a:r>
            <a:r>
              <a:rPr lang="en-US" sz="2200" dirty="0"/>
              <a:t> below for full count)</a:t>
            </a:r>
          </a:p>
          <a:p>
            <a:r>
              <a:rPr lang="en-US" sz="2200" b="1" dirty="0" err="1">
                <a:solidFill>
                  <a:srgbClr val="CC00FF"/>
                </a:solidFill>
              </a:rPr>
              <a:t>MRStat</a:t>
            </a:r>
            <a:r>
              <a:rPr lang="en-US" sz="2200" b="1" dirty="0">
                <a:solidFill>
                  <a:srgbClr val="CC00FF"/>
                </a:solidFill>
              </a:rPr>
              <a:t> (7</a:t>
            </a:r>
            <a:r>
              <a:rPr lang="en-US" sz="2200" dirty="0"/>
              <a:t>) Simple version of MR where key computations are simple reduction as found in statistical averages such as histograms and averages</a:t>
            </a:r>
          </a:p>
          <a:p>
            <a:r>
              <a:rPr lang="en-US" sz="2200" b="1" dirty="0" err="1">
                <a:solidFill>
                  <a:srgbClr val="CC00FF"/>
                </a:solidFill>
              </a:rPr>
              <a:t>MRIter</a:t>
            </a:r>
            <a:r>
              <a:rPr lang="en-US" sz="2200" b="1" dirty="0">
                <a:solidFill>
                  <a:srgbClr val="CC00FF"/>
                </a:solidFill>
              </a:rPr>
              <a:t> (23</a:t>
            </a:r>
            <a:r>
              <a:rPr lang="en-US" sz="2200" dirty="0">
                <a:solidFill>
                  <a:srgbClr val="CC00FF"/>
                </a:solidFill>
              </a:rPr>
              <a:t>)</a:t>
            </a:r>
            <a:r>
              <a:rPr lang="en-US" sz="2200" dirty="0"/>
              <a:t> Iterative MapReduce or MPI (</a:t>
            </a:r>
            <a:r>
              <a:rPr lang="en-US" sz="2200" dirty="0" err="1"/>
              <a:t>Flink</a:t>
            </a:r>
            <a:r>
              <a:rPr lang="en-US" sz="2200" dirty="0"/>
              <a:t>, Spark, Twister)</a:t>
            </a:r>
          </a:p>
          <a:p>
            <a:r>
              <a:rPr lang="en-US" sz="2200" b="1" dirty="0">
                <a:solidFill>
                  <a:srgbClr val="CC00FF"/>
                </a:solidFill>
              </a:rPr>
              <a:t>Graph (9)</a:t>
            </a:r>
            <a:r>
              <a:rPr lang="en-US" sz="2200" dirty="0"/>
              <a:t> Complex graph data structure needed in analysis </a:t>
            </a:r>
          </a:p>
          <a:p>
            <a:r>
              <a:rPr lang="en-US" sz="2200" b="1" dirty="0">
                <a:solidFill>
                  <a:srgbClr val="CC00FF"/>
                </a:solidFill>
              </a:rPr>
              <a:t>Fusion (11)</a:t>
            </a:r>
            <a:r>
              <a:rPr lang="en-US" sz="2200" dirty="0"/>
              <a:t> Integrate diverse data to aid discovery/decision making; could involve sophisticated algorithms or could just be a portal</a:t>
            </a:r>
          </a:p>
          <a:p>
            <a:r>
              <a:rPr lang="en-US" sz="2200" b="1" dirty="0">
                <a:solidFill>
                  <a:srgbClr val="CC00FF"/>
                </a:solidFill>
              </a:rPr>
              <a:t>Streaming (41) </a:t>
            </a:r>
            <a:r>
              <a:rPr lang="en-US" sz="2200" dirty="0"/>
              <a:t>Some data comes in incrementally and is processed this way</a:t>
            </a:r>
          </a:p>
          <a:p>
            <a:r>
              <a:rPr lang="en-US" sz="2200" b="1" dirty="0">
                <a:solidFill>
                  <a:srgbClr val="CC00FF"/>
                </a:solidFill>
              </a:rPr>
              <a:t>Classify	(30) </a:t>
            </a:r>
            <a:r>
              <a:rPr lang="en-US" sz="2200" dirty="0"/>
              <a:t>Classification: divide data into categories</a:t>
            </a:r>
          </a:p>
          <a:p>
            <a:r>
              <a:rPr lang="en-US" sz="2200" b="1" dirty="0">
                <a:solidFill>
                  <a:srgbClr val="CC00FF"/>
                </a:solidFill>
              </a:rPr>
              <a:t>S/Q (12) </a:t>
            </a:r>
            <a:r>
              <a:rPr lang="en-US" sz="2200" dirty="0"/>
              <a:t>Index, Search and Query</a:t>
            </a:r>
          </a:p>
          <a:p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fld id="{7C524400-B0EA-42A1-9755-DF8E77F934EE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86"/>
            <a:ext cx="8382000" cy="606014"/>
          </a:xfrm>
        </p:spPr>
        <p:txBody>
          <a:bodyPr/>
          <a:lstStyle/>
          <a:p>
            <a:pPr algn="ctr"/>
            <a:r>
              <a:rPr lang="en-US" b="1" dirty="0"/>
              <a:t>Sample Features of 51 Use Cases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" y="609600"/>
            <a:ext cx="9142412" cy="4038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C00FF"/>
                </a:solidFill>
              </a:rPr>
              <a:t>CF (4) </a:t>
            </a:r>
            <a:r>
              <a:rPr lang="en-US" dirty="0"/>
              <a:t>Collaborative Filtering for recommender engines</a:t>
            </a:r>
          </a:p>
          <a:p>
            <a:r>
              <a:rPr lang="en-US" b="1" dirty="0">
                <a:solidFill>
                  <a:srgbClr val="CC00FF"/>
                </a:solidFill>
              </a:rPr>
              <a:t>LML (36) </a:t>
            </a:r>
            <a:r>
              <a:rPr lang="en-US" dirty="0"/>
              <a:t>Local Machine Learning (Independent for each parallel entity) – application could have GML as well</a:t>
            </a:r>
          </a:p>
          <a:p>
            <a:r>
              <a:rPr lang="en-US" b="1" dirty="0">
                <a:solidFill>
                  <a:srgbClr val="CC00FF"/>
                </a:solidFill>
              </a:rPr>
              <a:t>GML (23) </a:t>
            </a:r>
            <a:r>
              <a:rPr lang="en-US" dirty="0"/>
              <a:t>Global Machine Learning: Deep Learning, Clustering, LDA, PLSI, MDS, </a:t>
            </a:r>
          </a:p>
          <a:p>
            <a:pPr lvl="1"/>
            <a:r>
              <a:rPr lang="en-US" sz="1800" dirty="0"/>
              <a:t>Large Scale Optimizations as in </a:t>
            </a:r>
            <a:r>
              <a:rPr lang="en-US" sz="1800" dirty="0" err="1"/>
              <a:t>Variational</a:t>
            </a:r>
            <a:r>
              <a:rPr lang="en-US" sz="1800" dirty="0"/>
              <a:t> Bayes, MCMC, Lifted Belief Propagation, Stochastic Gradient Descent, L-BFGS, </a:t>
            </a:r>
            <a:r>
              <a:rPr lang="en-US" sz="1800" dirty="0" err="1"/>
              <a:t>Levenberg</a:t>
            </a:r>
            <a:r>
              <a:rPr lang="en-US" sz="1800" dirty="0"/>
              <a:t>-Marquardt . Can call EGO or Exascale Global Optimization with scalable parallel algorithm</a:t>
            </a:r>
          </a:p>
          <a:p>
            <a:r>
              <a:rPr lang="en-US" b="1" dirty="0">
                <a:solidFill>
                  <a:srgbClr val="CC00FF"/>
                </a:solidFill>
              </a:rPr>
              <a:t>Workflow (51) </a:t>
            </a:r>
            <a:r>
              <a:rPr lang="en-US" dirty="0"/>
              <a:t>Universal </a:t>
            </a:r>
          </a:p>
          <a:p>
            <a:r>
              <a:rPr lang="en-US" b="1" dirty="0">
                <a:solidFill>
                  <a:srgbClr val="CC00FF"/>
                </a:solidFill>
              </a:rPr>
              <a:t>GIS (16) </a:t>
            </a:r>
            <a:r>
              <a:rPr lang="en-US" dirty="0"/>
              <a:t>Geotagged data and often displayed in ESRI, Microsoft Virtual Earth, Google Earth, </a:t>
            </a:r>
            <a:r>
              <a:rPr lang="en-US" dirty="0" err="1"/>
              <a:t>GeoServer</a:t>
            </a:r>
            <a:r>
              <a:rPr lang="en-US" dirty="0"/>
              <a:t> etc.</a:t>
            </a:r>
          </a:p>
          <a:p>
            <a:r>
              <a:rPr lang="en-US" b="1" dirty="0">
                <a:solidFill>
                  <a:srgbClr val="CC00FF"/>
                </a:solidFill>
              </a:rPr>
              <a:t>HPC	(5) </a:t>
            </a:r>
            <a:r>
              <a:rPr lang="en-US" dirty="0"/>
              <a:t>Classic large-scale simulation of cosmos, materials, etc. generating (visualization) data</a:t>
            </a:r>
          </a:p>
          <a:p>
            <a:r>
              <a:rPr lang="en-US" b="1" dirty="0">
                <a:solidFill>
                  <a:srgbClr val="CC00FF"/>
                </a:solidFill>
              </a:rPr>
              <a:t>Agent (2) </a:t>
            </a:r>
            <a:r>
              <a:rPr lang="en-US" dirty="0"/>
              <a:t>Simulations of models of data-defined macroscopic entities represented as agents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fld id="{7ED4ADCD-0A7D-4B0F-8F94-F17C5044FCE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0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E8DCE8-61DD-4C6A-B0CC-3C57E3D2E7D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" y="0"/>
            <a:ext cx="8922785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773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2000" cy="838200"/>
          </a:xfrm>
        </p:spPr>
        <p:txBody>
          <a:bodyPr/>
          <a:lstStyle/>
          <a:p>
            <a:pPr algn="ctr"/>
            <a:r>
              <a:rPr lang="en-US" dirty="0"/>
              <a:t>Abstract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review results from two recent workshops on streaming applications and their technology. </a:t>
            </a:r>
          </a:p>
          <a:p>
            <a:r>
              <a:rPr lang="en-US" sz="2400" dirty="0"/>
              <a:t>We introduce HPC-ABDS -- the High Performance Computing Enhanced Apache Big Data Stack and explain how it allows one to achieve performance of HPC and the richness and usability of Apache stack. </a:t>
            </a:r>
          </a:p>
          <a:p>
            <a:r>
              <a:rPr lang="en-US" sz="2400" dirty="0"/>
              <a:t>We give some examples from robotics and data analytics. </a:t>
            </a:r>
          </a:p>
          <a:p>
            <a:r>
              <a:rPr lang="en-US" sz="2400" dirty="0"/>
              <a:t>We give an initial discussion of geospatial problems from Polar science and other areas. 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AD2517F-6A27-4295-BD4A-86B686AF8B6C}" type="datetime1">
              <a:rPr lang="en-US" smtClean="0"/>
              <a:t>9/18/2016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3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373" y="1345093"/>
            <a:ext cx="2305050" cy="3790950"/>
          </a:xfrm>
        </p:spPr>
        <p:txBody>
          <a:bodyPr/>
          <a:lstStyle/>
          <a:p>
            <a:r>
              <a:rPr lang="en-US" sz="2800" dirty="0"/>
              <a:t>6 Forms of MapReduce</a:t>
            </a:r>
            <a:br>
              <a:rPr lang="en-US" sz="2000" dirty="0"/>
            </a:b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Describes Architecture of 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 - Problem (Model     reflecting data)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 - Machine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 - Software</a:t>
            </a:r>
            <a:br>
              <a:rPr lang="en-US" sz="2000" b="0" dirty="0">
                <a:solidFill>
                  <a:schemeClr val="tx1"/>
                </a:solidFill>
              </a:rPr>
            </a:b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2 important variants (software) of Iterative MapReduce and Map-Streaming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a) “In-place” </a:t>
            </a:r>
            <a:r>
              <a:rPr lang="en-US" sz="2000" b="0" dirty="0">
                <a:solidFill>
                  <a:schemeClr val="tx1"/>
                </a:solidFill>
              </a:rPr>
              <a:t>HPC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b) Flow </a:t>
            </a:r>
            <a:r>
              <a:rPr lang="en-US" sz="2000" b="0" dirty="0">
                <a:solidFill>
                  <a:schemeClr val="tx1"/>
                </a:solidFill>
              </a:rPr>
              <a:t>for model and data</a:t>
            </a:r>
            <a:br>
              <a:rPr lang="en-US" sz="2000" b="0" dirty="0">
                <a:solidFill>
                  <a:schemeClr val="tx1"/>
                </a:solidFill>
              </a:rPr>
            </a:b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82214" y="6246813"/>
            <a:ext cx="656771" cy="293913"/>
          </a:xfrm>
        </p:spPr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47939D-127F-423F-A6AD-718DEE45211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270580" y="0"/>
            <a:ext cx="6949620" cy="6766560"/>
            <a:chOff x="3522924" y="19792"/>
            <a:chExt cx="5638890" cy="54903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50000" t="394" r="-567" b="-394"/>
            <a:stretch/>
          </p:blipFill>
          <p:spPr>
            <a:xfrm>
              <a:off x="3522924" y="2676693"/>
              <a:ext cx="5638890" cy="28334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-394" r="49432" b="394"/>
            <a:stretch/>
          </p:blipFill>
          <p:spPr>
            <a:xfrm>
              <a:off x="3524072" y="19792"/>
              <a:ext cx="5556100" cy="279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58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775" y="2130425"/>
            <a:ext cx="8910410" cy="1470025"/>
          </a:xfrm>
        </p:spPr>
        <p:txBody>
          <a:bodyPr/>
          <a:lstStyle/>
          <a:p>
            <a:pPr algn="ctr"/>
            <a:r>
              <a:rPr lang="en-US" sz="3600" dirty="0"/>
              <a:t>SPIDAL Project</a:t>
            </a: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730D0-590A-4860-814F-B1E9792F7EE3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9033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5815" y="91332"/>
            <a:ext cx="7772400" cy="1752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SPIDAL Project</a:t>
            </a:r>
            <a:br>
              <a:rPr lang="en-US" sz="3200" dirty="0"/>
            </a:br>
            <a:r>
              <a:rPr lang="en-US" sz="3200" dirty="0" err="1"/>
              <a:t>Datanet</a:t>
            </a:r>
            <a:r>
              <a:rPr lang="en-US" sz="3200" dirty="0"/>
              <a:t>: CIF21 DIBBs: Middleware and High Performance Analytics Libraries for Scalable Data Science</a:t>
            </a: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8458200" cy="257705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NSF14-43054 started October 1, 2014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Indiana University (Fox, </a:t>
            </a:r>
            <a:r>
              <a:rPr lang="en-US" sz="2400" dirty="0" err="1">
                <a:solidFill>
                  <a:schemeClr val="tx1"/>
                </a:solidFill>
              </a:rPr>
              <a:t>Qiu</a:t>
            </a:r>
            <a:r>
              <a:rPr lang="en-US" sz="2400" dirty="0">
                <a:solidFill>
                  <a:schemeClr val="tx1"/>
                </a:solidFill>
              </a:rPr>
              <a:t>, Crandall, von </a:t>
            </a:r>
            <a:r>
              <a:rPr lang="en-US" sz="2400" dirty="0" err="1">
                <a:solidFill>
                  <a:schemeClr val="tx1"/>
                </a:solidFill>
              </a:rPr>
              <a:t>Laszewski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Rutgers (</a:t>
            </a:r>
            <a:r>
              <a:rPr lang="en-US" sz="2400" dirty="0" err="1">
                <a:solidFill>
                  <a:schemeClr val="tx1"/>
                </a:solidFill>
              </a:rPr>
              <a:t>Jha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Virginia Tech (</a:t>
            </a:r>
            <a:r>
              <a:rPr lang="en-US" sz="2400" dirty="0" err="1">
                <a:solidFill>
                  <a:schemeClr val="tx1"/>
                </a:solidFill>
              </a:rPr>
              <a:t>Marathe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Kansas (Paden)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Stony Brook (Wang)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Arizona State (</a:t>
            </a:r>
            <a:r>
              <a:rPr lang="en-US" sz="2400" dirty="0" err="1">
                <a:solidFill>
                  <a:schemeClr val="tx1"/>
                </a:solidFill>
              </a:rPr>
              <a:t>Beckstein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Utah (Cheatham)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b="1" dirty="0">
                <a:solidFill>
                  <a:schemeClr val="tx1"/>
                </a:solidFill>
              </a:rPr>
              <a:t> co-design </a:t>
            </a:r>
            <a:r>
              <a:rPr lang="en-US" sz="2400" dirty="0">
                <a:solidFill>
                  <a:schemeClr val="tx1"/>
                </a:solidFill>
              </a:rPr>
              <a:t>project: Software, algorithms, applications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FF62-8027-41ED-B63B-D8D86F3A51F0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7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7086600" y="6246813"/>
            <a:ext cx="2057400" cy="365125"/>
          </a:xfrm>
        </p:spPr>
        <p:txBody>
          <a:bodyPr/>
          <a:lstStyle/>
          <a:p>
            <a:fld id="{ACE2186E-D055-4854-A237-F091F8666C54}" type="datetime1">
              <a:rPr lang="en-US" smtClean="0"/>
              <a:t>9/18/2016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304800" y="-238526"/>
            <a:ext cx="9137526" cy="6858000"/>
            <a:chOff x="31026" y="1"/>
            <a:chExt cx="9137526" cy="6858000"/>
          </a:xfrm>
        </p:grpSpPr>
        <p:pic>
          <p:nvPicPr>
            <p:cNvPr id="15" name="Picture 1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33"/>
            <a:stretch/>
          </p:blipFill>
          <p:spPr>
            <a:xfrm>
              <a:off x="31026" y="1"/>
              <a:ext cx="9137526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310" y="2907647"/>
              <a:ext cx="1027410" cy="489994"/>
            </a:xfrm>
            <a:prstGeom prst="rect">
              <a:avLst/>
            </a:prstGeom>
          </p:spPr>
        </p:pic>
        <p:pic>
          <p:nvPicPr>
            <p:cNvPr id="9" name="Picture 2" descr="https://lh3.googleusercontent.com/-QTh7oYlVSfs/AAAAAAAAAAI/AAAAAAAAAl8/PD6AyVW6Tqs/s0-c-k-no-ns/phot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46053"/>
              <a:ext cx="847726" cy="8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3" t="21984" r="36829" b="19773"/>
            <a:stretch/>
          </p:blipFill>
          <p:spPr>
            <a:xfrm>
              <a:off x="8028213" y="2610641"/>
              <a:ext cx="952500" cy="970836"/>
            </a:xfrm>
            <a:prstGeom prst="rect">
              <a:avLst/>
            </a:prstGeom>
          </p:spPr>
        </p:pic>
        <p:pic>
          <p:nvPicPr>
            <p:cNvPr id="8" name="Picture 4" descr="Stony Brook Universit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814847"/>
              <a:ext cx="1054710" cy="8705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17564" r="19740" b="18436"/>
            <a:stretch/>
          </p:blipFill>
          <p:spPr>
            <a:xfrm>
              <a:off x="7878754" y="355213"/>
              <a:ext cx="1138054" cy="8385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0" t="18519" r="62088" b="21296"/>
            <a:stretch/>
          </p:blipFill>
          <p:spPr>
            <a:xfrm>
              <a:off x="7147486" y="5694802"/>
              <a:ext cx="1504841" cy="990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47905" y="4980402"/>
              <a:ext cx="208880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i="0" dirty="0">
                  <a:solidFill>
                    <a:schemeClr val="bg1"/>
                  </a:solidFill>
                </a:rPr>
                <a:t>Software: MIDAS</a:t>
              </a:r>
              <a:br>
                <a:rPr lang="en-US" sz="1800" b="1" i="0" dirty="0">
                  <a:solidFill>
                    <a:schemeClr val="bg1"/>
                  </a:solidFill>
                </a:rPr>
              </a:br>
              <a:r>
                <a:rPr lang="en-US" sz="1800" b="1" i="0" dirty="0">
                  <a:solidFill>
                    <a:schemeClr val="bg1"/>
                  </a:solidFill>
                </a:rPr>
                <a:t>HPC-ABDS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7310" y="207329"/>
              <a:ext cx="50304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</a:rPr>
                <a:t>Co-designing Building Blocks Collaboratively</a:t>
              </a:r>
            </a:p>
          </p:txBody>
        </p:sp>
      </p:grpSp>
      <p:sp>
        <p:nvSpPr>
          <p:cNvPr id="3" name="Arrow: Pentagon 2"/>
          <p:cNvSpPr/>
          <p:nvPr/>
        </p:nvSpPr>
        <p:spPr bwMode="auto">
          <a:xfrm rot="19556316">
            <a:off x="-45527" y="4992480"/>
            <a:ext cx="2929047" cy="791452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OGC and</a:t>
            </a:r>
            <a:r>
              <a:rPr kumimoji="0" lang="en-US" sz="19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</a:t>
            </a:r>
            <a:r>
              <a:rPr kumimoji="0" lang="en-US" sz="19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GeoSpatial</a:t>
            </a:r>
            <a:r>
              <a:rPr kumimoji="0" lang="en-US" sz="19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Use cases</a:t>
            </a:r>
            <a:endParaRPr kumimoji="0" lang="en-US" sz="19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95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27" y="22578"/>
            <a:ext cx="8382000" cy="510822"/>
          </a:xfrm>
        </p:spPr>
        <p:txBody>
          <a:bodyPr/>
          <a:lstStyle/>
          <a:p>
            <a:pPr algn="ctr"/>
            <a:r>
              <a:rPr lang="en-US" sz="2800" b="1" dirty="0"/>
              <a:t>Main Components of SPIDAL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93" y="381000"/>
            <a:ext cx="9144000" cy="40386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Design and Build </a:t>
            </a:r>
            <a:r>
              <a:rPr lang="en-US" sz="1800" b="1" dirty="0"/>
              <a:t>Scalable High Performance Data Analytics Library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SPIDAL (</a:t>
            </a:r>
            <a:r>
              <a:rPr lang="en-US" sz="1800" b="1" dirty="0">
                <a:solidFill>
                  <a:srgbClr val="FF0000"/>
                </a:solidFill>
              </a:rPr>
              <a:t>Scalable Parallel Interoperable Data Analytics Library</a:t>
            </a:r>
            <a:r>
              <a:rPr lang="en-US" sz="1800" b="1" dirty="0"/>
              <a:t>): </a:t>
            </a:r>
            <a:r>
              <a:rPr lang="en-US" sz="1800" dirty="0"/>
              <a:t>Scalable Analytics for: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Domain specific data analytics libraries – mainly from project.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Add Core Machine learning libraries – mainly from community.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Performance of Java and MIDAS Inter- and Intra-node</a:t>
            </a:r>
            <a:r>
              <a:rPr lang="en-US" sz="1600" dirty="0"/>
              <a:t>.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NIST Big Data Application Analysis </a:t>
            </a:r>
            <a:r>
              <a:rPr lang="en-US" sz="1800" dirty="0"/>
              <a:t>– features of data intensive Applications deriving 50 Ogres and 64 Convergence Diamonds. </a:t>
            </a:r>
            <a:r>
              <a:rPr lang="en-US" sz="1800" b="1" dirty="0">
                <a:solidFill>
                  <a:srgbClr val="FF0000"/>
                </a:solidFill>
              </a:rPr>
              <a:t>Application Nexus.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HPC-ABDS: </a:t>
            </a:r>
            <a:r>
              <a:rPr lang="en-US" sz="1800" dirty="0"/>
              <a:t>Cloud-HPC interoperable software </a:t>
            </a:r>
            <a:r>
              <a:rPr lang="en-US" sz="1800" b="1" dirty="0"/>
              <a:t>performance of HPC </a:t>
            </a:r>
            <a:r>
              <a:rPr lang="en-US" sz="1800" dirty="0"/>
              <a:t>(High Performance Computing) and the rich</a:t>
            </a:r>
            <a:r>
              <a:rPr lang="en-US" sz="1800" b="1" dirty="0"/>
              <a:t> functionality </a:t>
            </a:r>
            <a:r>
              <a:rPr lang="en-US" sz="1800" dirty="0"/>
              <a:t>of the commodity </a:t>
            </a:r>
            <a:r>
              <a:rPr lang="en-US" sz="1800" b="1" dirty="0"/>
              <a:t>Apache Big Data Stack</a:t>
            </a:r>
            <a:r>
              <a:rPr lang="en-US" sz="1800" dirty="0"/>
              <a:t>. </a:t>
            </a:r>
            <a:r>
              <a:rPr lang="en-US" sz="1800" b="1" dirty="0">
                <a:solidFill>
                  <a:srgbClr val="FF0000"/>
                </a:solidFill>
              </a:rPr>
              <a:t>Software Nexus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MIDAS: </a:t>
            </a:r>
            <a:r>
              <a:rPr lang="en-US" sz="1800" dirty="0"/>
              <a:t>Integrating Middleware – from project.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Applications: </a:t>
            </a:r>
            <a:r>
              <a:rPr lang="en-US" sz="1800" dirty="0"/>
              <a:t>Biomolecular Simulations, Network and Computational Social Science, Epidemiology, Computer Vision, Geographical Information Systems, Remote Sensing for Polar Science and Pathology Informatics, Streaming for robotics, streaming stock analytics</a:t>
            </a:r>
            <a:endParaRPr lang="en-US" sz="800" dirty="0"/>
          </a:p>
          <a:p>
            <a:pPr>
              <a:spcBef>
                <a:spcPts val="600"/>
              </a:spcBef>
            </a:pPr>
            <a:r>
              <a:rPr lang="en-US" sz="1800" b="1" dirty="0"/>
              <a:t>Implementations: </a:t>
            </a:r>
            <a:r>
              <a:rPr lang="en-US" sz="1800" dirty="0"/>
              <a:t>HPC as well as clouds (OpenStack, Docker) Convergence with common DevOps tool  </a:t>
            </a:r>
            <a:r>
              <a:rPr lang="en-US" sz="1800" b="1" dirty="0">
                <a:solidFill>
                  <a:srgbClr val="FF0000"/>
                </a:solidFill>
              </a:rPr>
              <a:t>Hardware Nexus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7C7AE46-EC92-4879-A161-9E51EBFC7CA8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99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2000"/>
          </a:xfrm>
        </p:spPr>
        <p:txBody>
          <a:bodyPr/>
          <a:lstStyle/>
          <a:p>
            <a:pPr algn="ctr"/>
            <a:r>
              <a:rPr lang="en-US" sz="3200" dirty="0"/>
              <a:t>Why Connect (“Converge”) Big Data and HPC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685800"/>
            <a:ext cx="9067800" cy="5334000"/>
          </a:xfrm>
        </p:spPr>
        <p:txBody>
          <a:bodyPr/>
          <a:lstStyle/>
          <a:p>
            <a:r>
              <a:rPr lang="en-US" sz="1800" dirty="0"/>
              <a:t>Two major trends in computing systems are </a:t>
            </a:r>
          </a:p>
          <a:p>
            <a:pPr lvl="1"/>
            <a:r>
              <a:rPr lang="en-US" sz="1800" b="1" dirty="0"/>
              <a:t>Growth in high performance computing (HPC</a:t>
            </a:r>
            <a:r>
              <a:rPr lang="en-US" sz="1800" dirty="0"/>
              <a:t>) with an international exascale initiative (China in the lead)</a:t>
            </a:r>
          </a:p>
          <a:p>
            <a:pPr lvl="1"/>
            <a:r>
              <a:rPr lang="en-US" sz="1800" b="1" dirty="0"/>
              <a:t>Big data </a:t>
            </a:r>
            <a:r>
              <a:rPr lang="en-US" sz="1800" dirty="0"/>
              <a:t>phenomenon with an accompanying </a:t>
            </a:r>
            <a:r>
              <a:rPr lang="en-US" sz="1800" b="1" dirty="0"/>
              <a:t>cloud</a:t>
            </a:r>
            <a:r>
              <a:rPr lang="en-US" sz="1800" dirty="0"/>
              <a:t> infrastructure of well publicized dramatic and increasing size and sophistication.</a:t>
            </a:r>
          </a:p>
          <a:p>
            <a:r>
              <a:rPr lang="en-US" sz="1800" dirty="0"/>
              <a:t>Note “Big Data” largely an </a:t>
            </a:r>
            <a:r>
              <a:rPr lang="en-US" sz="1800" b="1" dirty="0"/>
              <a:t>industry initiative </a:t>
            </a:r>
            <a:r>
              <a:rPr lang="en-US" sz="1800" dirty="0"/>
              <a:t>although software used is often open source</a:t>
            </a:r>
          </a:p>
          <a:p>
            <a:pPr lvl="1"/>
            <a:r>
              <a:rPr lang="en-US" sz="1800" b="1" dirty="0"/>
              <a:t>HPC</a:t>
            </a:r>
            <a:r>
              <a:rPr lang="en-US" sz="1800" dirty="0"/>
              <a:t> labels overlaps with “</a:t>
            </a:r>
            <a:r>
              <a:rPr lang="en-US" sz="1800" b="1" dirty="0"/>
              <a:t>research</a:t>
            </a:r>
            <a:r>
              <a:rPr lang="en-US" sz="1800" dirty="0"/>
              <a:t>”: USA HPC community largely responsible for Astronomy &amp; Accelerator (LHC, Belle, Light Source ....) data analysis</a:t>
            </a:r>
          </a:p>
          <a:p>
            <a:r>
              <a:rPr lang="en-US" sz="1800" dirty="0"/>
              <a:t>Merge HPC and Big Data to get</a:t>
            </a:r>
          </a:p>
          <a:p>
            <a:pPr lvl="1"/>
            <a:r>
              <a:rPr lang="en-US" sz="1800" dirty="0"/>
              <a:t>More efficient sharing of </a:t>
            </a:r>
            <a:r>
              <a:rPr lang="en-US" sz="1800" b="1" dirty="0"/>
              <a:t>large scale resources </a:t>
            </a:r>
            <a:r>
              <a:rPr lang="en-US" sz="1800" dirty="0"/>
              <a:t>running simulations and data analytics</a:t>
            </a:r>
          </a:p>
          <a:p>
            <a:pPr lvl="1"/>
            <a:r>
              <a:rPr lang="en-US" sz="1800" b="1" dirty="0"/>
              <a:t>Higher performance Big Data algorithms</a:t>
            </a:r>
          </a:p>
          <a:p>
            <a:pPr lvl="1"/>
            <a:r>
              <a:rPr lang="en-US" sz="1800" b="1" dirty="0"/>
              <a:t>Richer software environment </a:t>
            </a:r>
            <a:r>
              <a:rPr lang="en-US" sz="1800" dirty="0"/>
              <a:t>for research community building on many big data tools</a:t>
            </a:r>
          </a:p>
          <a:p>
            <a:pPr lvl="1"/>
            <a:r>
              <a:rPr lang="en-US" sz="1800" dirty="0"/>
              <a:t>Easier </a:t>
            </a:r>
            <a:r>
              <a:rPr lang="en-US" sz="1800" b="1" dirty="0"/>
              <a:t>sustainability model for HPC </a:t>
            </a:r>
            <a:r>
              <a:rPr lang="en-US" sz="1800" dirty="0"/>
              <a:t>– HPC does not have resources to build and maintain a full software stack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419A50-DB3C-45D5-8173-C1777D811FDA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49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pPr algn="ctr"/>
            <a:r>
              <a:rPr lang="en-US" sz="3600" dirty="0"/>
              <a:t>Software Nexus</a:t>
            </a:r>
            <a:br>
              <a:rPr lang="en-US" dirty="0"/>
            </a:br>
            <a:br>
              <a:rPr lang="en-US" dirty="0"/>
            </a:b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Application Layer On</a:t>
            </a:r>
            <a:br>
              <a:rPr lang="en-US" sz="2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Big Data Software Components for Programming and Data Processing </a:t>
            </a:r>
            <a:r>
              <a:rPr lang="en-US" sz="2800" dirty="0">
                <a:solidFill>
                  <a:srgbClr val="FF0000"/>
                </a:solidFill>
              </a:rPr>
              <a:t>On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HPC for runtime </a:t>
            </a:r>
            <a:r>
              <a:rPr lang="en-US" sz="2800" dirty="0">
                <a:solidFill>
                  <a:srgbClr val="FF0000"/>
                </a:solidFill>
              </a:rPr>
              <a:t>On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IaaS and DevOps Hardware and Systems</a:t>
            </a:r>
            <a:br>
              <a:rPr lang="en-US" sz="2800" dirty="0">
                <a:solidFill>
                  <a:schemeClr val="bg1">
                    <a:lumMod val="65000"/>
                  </a:schemeClr>
                </a:solidFill>
              </a:rPr>
            </a:b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114800"/>
            <a:ext cx="6400800" cy="17526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HPC-ABDS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MIDAS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Java Grande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8396-69FF-4906-9D02-1252893AFB1C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7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715000" y="6222082"/>
            <a:ext cx="2057400" cy="36512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fld id="{56FFD287-CE30-4405-BCE2-A9A22FC978FD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33754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B50B27"/>
                </a:solidFill>
              </a:rPr>
              <a:t>HPC-ABDS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"/>
          <a:stretch/>
        </p:blipFill>
        <p:spPr bwMode="auto">
          <a:xfrm>
            <a:off x="0" y="228600"/>
            <a:ext cx="9144000" cy="6664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9425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9" y="28288"/>
            <a:ext cx="8229600" cy="507421"/>
          </a:xfrm>
        </p:spPr>
        <p:txBody>
          <a:bodyPr>
            <a:noAutofit/>
          </a:bodyPr>
          <a:lstStyle/>
          <a:p>
            <a:r>
              <a:rPr lang="en-US" sz="2800" b="1" dirty="0"/>
              <a:t>Functionality of 21 HPC-ABDS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09" y="477036"/>
            <a:ext cx="4036291" cy="560910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Message Protocols: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Distributed Coordination: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Security &amp; Privacy: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Monitoring: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 err="1">
                <a:latin typeface="Calibri" panose="020F0502020204030204" pitchFamily="34" charset="0"/>
              </a:rPr>
              <a:t>IaaS</a:t>
            </a:r>
            <a:r>
              <a:rPr lang="en-US" sz="2200" dirty="0">
                <a:latin typeface="Calibri" panose="020F0502020204030204" pitchFamily="34" charset="0"/>
              </a:rPr>
              <a:t> Management from HPC to hypervisors: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DevOps: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Interoperability: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File systems: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Cluster Resource Management: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 Data Transport: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 A) File management</a:t>
            </a:r>
            <a:br>
              <a:rPr lang="en-US" sz="2200" dirty="0">
                <a:latin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</a:rPr>
              <a:t>B) NoSQL</a:t>
            </a:r>
            <a:br>
              <a:rPr lang="en-US" sz="2200" dirty="0">
                <a:latin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</a:rPr>
              <a:t>C) SQL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2FC35-689C-482B-881D-27C85BFD1D2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D8BA87-B47E-4B5F-A9E4-9FD4E3BDDC5F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193309" y="489483"/>
            <a:ext cx="4953001" cy="56091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In-memory databases &amp; caches / Object-relational mapping / Extraction Tools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Inter process communication Collectives, point-to-point, publish-subscribe, MPI: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A) Basic Programming model and runtime, SPMD, MapReduce:</a:t>
            </a:r>
            <a:br>
              <a:rPr lang="en-US" sz="2200" i="0" kern="0" dirty="0">
                <a:latin typeface="Calibri" panose="020F0502020204030204" pitchFamily="34" charset="0"/>
              </a:rPr>
            </a:br>
            <a:r>
              <a:rPr lang="en-US" sz="2200" i="0" kern="0" dirty="0">
                <a:latin typeface="Calibri" panose="020F0502020204030204" pitchFamily="34" charset="0"/>
              </a:rPr>
              <a:t>B) Streaming: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A) High level Programming: </a:t>
            </a:r>
            <a:br>
              <a:rPr lang="en-US" sz="2200" i="0" kern="0" dirty="0">
                <a:latin typeface="Calibri" panose="020F0502020204030204" pitchFamily="34" charset="0"/>
              </a:rPr>
            </a:br>
            <a:r>
              <a:rPr lang="en-US" sz="2200" i="0" kern="0" dirty="0">
                <a:latin typeface="Calibri" panose="020F0502020204030204" pitchFamily="34" charset="0"/>
              </a:rPr>
              <a:t>B) Frameworks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Application and Analytics: 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Workflow-Orchestration: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08476" y="5498305"/>
            <a:ext cx="6400800" cy="1323439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0" dirty="0">
                <a:latin typeface="+mn-lt"/>
              </a:rPr>
              <a:t>Lesson of large number (350). This is a rich software environment that HPC cannot “compete” with. Need to use and not regenerate</a:t>
            </a:r>
          </a:p>
          <a:p>
            <a:r>
              <a:rPr lang="en-US" sz="2000" i="0" dirty="0">
                <a:latin typeface="+mn-lt"/>
              </a:rPr>
              <a:t>Note level 13 </a:t>
            </a:r>
            <a:r>
              <a:rPr lang="en-US" sz="2000" i="0" kern="0" dirty="0">
                <a:latin typeface="+mn-lt"/>
              </a:rPr>
              <a:t> Inter process communication  added</a:t>
            </a:r>
            <a:endParaRPr lang="en-US" sz="20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859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1372"/>
            <a:ext cx="7433724" cy="685800"/>
          </a:xfrm>
        </p:spPr>
        <p:txBody>
          <a:bodyPr/>
          <a:lstStyle/>
          <a:p>
            <a:pPr algn="ctr"/>
            <a:r>
              <a:rPr lang="en-US" sz="3200" dirty="0"/>
              <a:t>HPC-ABDS SPIDAL Project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77" y="706243"/>
            <a:ext cx="9144000" cy="5105400"/>
          </a:xfrm>
        </p:spPr>
        <p:txBody>
          <a:bodyPr/>
          <a:lstStyle/>
          <a:p>
            <a:r>
              <a:rPr lang="en-US" sz="1900" b="1" dirty="0">
                <a:solidFill>
                  <a:srgbClr val="00B050"/>
                </a:solidFill>
              </a:rPr>
              <a:t>Level 17: Orchestration</a:t>
            </a:r>
            <a:r>
              <a:rPr lang="en-US" sz="1900" dirty="0">
                <a:solidFill>
                  <a:srgbClr val="00B050"/>
                </a:solidFill>
              </a:rPr>
              <a:t>: Apache Beam (Google Cloud Dataflow) integrated with Heron/</a:t>
            </a:r>
            <a:r>
              <a:rPr lang="en-US" sz="1900" dirty="0" err="1">
                <a:solidFill>
                  <a:srgbClr val="00B050"/>
                </a:solidFill>
              </a:rPr>
              <a:t>Flink</a:t>
            </a:r>
            <a:r>
              <a:rPr lang="en-US" sz="1900" dirty="0">
                <a:solidFill>
                  <a:srgbClr val="00B050"/>
                </a:solidFill>
              </a:rPr>
              <a:t> and Cloudmesh on HPC cluster</a:t>
            </a:r>
          </a:p>
          <a:p>
            <a:r>
              <a:rPr lang="en-US" sz="1900" b="1" dirty="0"/>
              <a:t>Level 16: Applications: </a:t>
            </a:r>
            <a:r>
              <a:rPr lang="en-US" sz="1900" dirty="0"/>
              <a:t>Datamining for molecular dynamics, Image processing for remote sensing and pathology, graphs, streaming, bioinformatics, social media, financial informatics, text mining</a:t>
            </a:r>
          </a:p>
          <a:p>
            <a:r>
              <a:rPr lang="en-US" sz="1900" b="1" dirty="0"/>
              <a:t>Level 16: Algorithms: </a:t>
            </a:r>
            <a:r>
              <a:rPr lang="en-US" sz="1900" dirty="0"/>
              <a:t>Generic and custom for applications </a:t>
            </a:r>
            <a:r>
              <a:rPr lang="en-US" sz="1900" b="1" dirty="0"/>
              <a:t>SPIDAL</a:t>
            </a:r>
          </a:p>
          <a:p>
            <a:r>
              <a:rPr lang="en-US" sz="1900" b="1" dirty="0">
                <a:solidFill>
                  <a:srgbClr val="00B050"/>
                </a:solidFill>
              </a:rPr>
              <a:t>Level 14: Programming: </a:t>
            </a:r>
            <a:r>
              <a:rPr lang="en-US" sz="1900" dirty="0">
                <a:solidFill>
                  <a:srgbClr val="00B050"/>
                </a:solidFill>
              </a:rPr>
              <a:t>Storm, Heron (Twitter replaces Storm), Hadoop, Spark, </a:t>
            </a:r>
            <a:r>
              <a:rPr lang="en-US" sz="1900" dirty="0" err="1">
                <a:solidFill>
                  <a:srgbClr val="00B050"/>
                </a:solidFill>
              </a:rPr>
              <a:t>Flink</a:t>
            </a:r>
            <a:r>
              <a:rPr lang="en-US" sz="1900" dirty="0">
                <a:solidFill>
                  <a:srgbClr val="00B050"/>
                </a:solidFill>
              </a:rPr>
              <a:t>. Improve Inter- and Intra-node performance; science data structures</a:t>
            </a:r>
          </a:p>
          <a:p>
            <a:r>
              <a:rPr lang="en-US" sz="1900" b="1" dirty="0">
                <a:solidFill>
                  <a:srgbClr val="00B050"/>
                </a:solidFill>
              </a:rPr>
              <a:t>Level 13: Runtime Communication: </a:t>
            </a:r>
            <a:r>
              <a:rPr lang="en-US" sz="1900" dirty="0">
                <a:solidFill>
                  <a:srgbClr val="00B050"/>
                </a:solidFill>
              </a:rPr>
              <a:t>Enhanced Storm and Hadoop (Spark, </a:t>
            </a:r>
            <a:r>
              <a:rPr lang="en-US" sz="1900" dirty="0" err="1">
                <a:solidFill>
                  <a:srgbClr val="00B050"/>
                </a:solidFill>
              </a:rPr>
              <a:t>Flink</a:t>
            </a:r>
            <a:r>
              <a:rPr lang="en-US" sz="1900" dirty="0">
                <a:solidFill>
                  <a:srgbClr val="00B050"/>
                </a:solidFill>
              </a:rPr>
              <a:t>, </a:t>
            </a:r>
            <a:r>
              <a:rPr lang="en-US" sz="1900" dirty="0" err="1">
                <a:solidFill>
                  <a:srgbClr val="00B050"/>
                </a:solidFill>
              </a:rPr>
              <a:t>Giraph</a:t>
            </a:r>
            <a:r>
              <a:rPr lang="en-US" sz="1900" dirty="0">
                <a:solidFill>
                  <a:srgbClr val="00B050"/>
                </a:solidFill>
              </a:rPr>
              <a:t>) using HPC runtime technologies, Harp</a:t>
            </a:r>
          </a:p>
          <a:p>
            <a:r>
              <a:rPr lang="en-US" sz="1900" b="1" dirty="0">
                <a:solidFill>
                  <a:srgbClr val="00B050"/>
                </a:solidFill>
              </a:rPr>
              <a:t>Level 12: In-memory Database: </a:t>
            </a:r>
            <a:r>
              <a:rPr lang="en-US" sz="1900" dirty="0" err="1">
                <a:solidFill>
                  <a:srgbClr val="00B050"/>
                </a:solidFill>
              </a:rPr>
              <a:t>Redis</a:t>
            </a:r>
            <a:r>
              <a:rPr lang="en-US" sz="1900" dirty="0">
                <a:solidFill>
                  <a:srgbClr val="00B050"/>
                </a:solidFill>
              </a:rPr>
              <a:t> + Spark used in Pilot-Data Memory</a:t>
            </a:r>
          </a:p>
          <a:p>
            <a:r>
              <a:rPr lang="en-US" sz="1900" b="1" dirty="0">
                <a:solidFill>
                  <a:srgbClr val="00B050"/>
                </a:solidFill>
              </a:rPr>
              <a:t>Level 11: Data management: </a:t>
            </a:r>
            <a:r>
              <a:rPr lang="en-US" sz="1900" dirty="0">
                <a:solidFill>
                  <a:srgbClr val="00B050"/>
                </a:solidFill>
              </a:rPr>
              <a:t>Hbase and MongoDB integrated via use of Beam and other Apache tools; enhance Hbase</a:t>
            </a:r>
          </a:p>
          <a:p>
            <a:r>
              <a:rPr lang="en-US" sz="1900" b="1" dirty="0">
                <a:solidFill>
                  <a:srgbClr val="00B050"/>
                </a:solidFill>
              </a:rPr>
              <a:t>Level 9: Cluster Management: </a:t>
            </a:r>
            <a:r>
              <a:rPr lang="en-US" sz="1900" dirty="0">
                <a:solidFill>
                  <a:srgbClr val="00B050"/>
                </a:solidFill>
              </a:rPr>
              <a:t>Integrate Pilot Jobs with Yarn, </a:t>
            </a:r>
            <a:r>
              <a:rPr lang="en-US" sz="1900" dirty="0" err="1">
                <a:solidFill>
                  <a:srgbClr val="00B050"/>
                </a:solidFill>
              </a:rPr>
              <a:t>Mesos</a:t>
            </a:r>
            <a:r>
              <a:rPr lang="en-US" sz="1900" dirty="0">
                <a:solidFill>
                  <a:srgbClr val="00B050"/>
                </a:solidFill>
              </a:rPr>
              <a:t>, Spark, Hadoop; integrate Storm and Heron with </a:t>
            </a:r>
            <a:r>
              <a:rPr lang="en-US" sz="1900" dirty="0" err="1">
                <a:solidFill>
                  <a:srgbClr val="00B050"/>
                </a:solidFill>
              </a:rPr>
              <a:t>Slurm</a:t>
            </a:r>
            <a:endParaRPr lang="en-US" sz="1900" dirty="0">
              <a:solidFill>
                <a:srgbClr val="00B050"/>
              </a:solidFill>
            </a:endParaRPr>
          </a:p>
          <a:p>
            <a:r>
              <a:rPr lang="en-US" sz="1900" b="1" dirty="0">
                <a:solidFill>
                  <a:srgbClr val="00B050"/>
                </a:solidFill>
              </a:rPr>
              <a:t>Level 6: </a:t>
            </a:r>
            <a:r>
              <a:rPr lang="en-US" sz="1900" b="1" dirty="0" err="1">
                <a:solidFill>
                  <a:srgbClr val="00B050"/>
                </a:solidFill>
              </a:rPr>
              <a:t>DevOps</a:t>
            </a:r>
            <a:r>
              <a:rPr lang="en-US" sz="1900" b="1" dirty="0">
                <a:solidFill>
                  <a:srgbClr val="00B050"/>
                </a:solidFill>
              </a:rPr>
              <a:t>: </a:t>
            </a:r>
            <a:r>
              <a:rPr lang="en-US" sz="1900" dirty="0">
                <a:solidFill>
                  <a:srgbClr val="00B050"/>
                </a:solidFill>
              </a:rPr>
              <a:t>Python Cloudmesh virtual Cluster Interoperability</a:t>
            </a:r>
          </a:p>
          <a:p>
            <a:endParaRPr lang="en-US" sz="1900" dirty="0"/>
          </a:p>
          <a:p>
            <a:endParaRPr lang="en-US" sz="1900" dirty="0"/>
          </a:p>
          <a:p>
            <a:pPr lvl="1"/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1179" y="14004"/>
            <a:ext cx="190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Green is MIDAS</a:t>
            </a:r>
          </a:p>
          <a:p>
            <a:r>
              <a:rPr lang="en-US" sz="1800" dirty="0"/>
              <a:t>Black is SPIDAL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B5C1FE4-2FFB-4966-9B11-65B819A49B50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0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02"/>
            <a:ext cx="9144000" cy="742498"/>
          </a:xfrm>
        </p:spPr>
        <p:txBody>
          <a:bodyPr/>
          <a:lstStyle/>
          <a:p>
            <a:pPr algn="ctr"/>
            <a:r>
              <a:rPr lang="en-US" sz="3200" dirty="0"/>
              <a:t>Inputs to a Geospatial Big Data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3321"/>
            <a:ext cx="9144000" cy="4606925"/>
          </a:xfrm>
        </p:spPr>
        <p:txBody>
          <a:bodyPr/>
          <a:lstStyle/>
          <a:p>
            <a:r>
              <a:rPr lang="en-US" dirty="0"/>
              <a:t>Two </a:t>
            </a:r>
            <a:r>
              <a:rPr lang="en-US" b="1" dirty="0"/>
              <a:t>Streaming</a:t>
            </a:r>
            <a:r>
              <a:rPr lang="en-US" dirty="0"/>
              <a:t> workshops at </a:t>
            </a:r>
            <a:r>
              <a:rPr lang="en-US" dirty="0">
                <a:hlinkClick r:id="rId2"/>
              </a:rPr>
              <a:t>http://streamingsystems.org/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Many important streaming geospatial use cases</a:t>
            </a:r>
          </a:p>
          <a:p>
            <a:r>
              <a:rPr lang="en-US" b="1" dirty="0"/>
              <a:t>NIST Public Big Data Working Group </a:t>
            </a:r>
            <a:r>
              <a:rPr lang="en-US" dirty="0"/>
              <a:t>with 5 working groups: Requirements and Use Cases, Definitions and Taxonomies, Reference Architecture, Security and Privacy and Technology Roadmap </a:t>
            </a:r>
          </a:p>
          <a:p>
            <a:pPr lvl="1"/>
            <a:r>
              <a:rPr lang="en-US" dirty="0"/>
              <a:t>Seem relevant to geospatial</a:t>
            </a:r>
          </a:p>
          <a:p>
            <a:pPr lvl="1"/>
            <a:r>
              <a:rPr lang="en-US" dirty="0"/>
              <a:t>30% of uses cases were geospatial</a:t>
            </a:r>
          </a:p>
          <a:p>
            <a:pPr lvl="1"/>
            <a:r>
              <a:rPr lang="en-US" dirty="0"/>
              <a:t>80% of use cases were streaming</a:t>
            </a:r>
          </a:p>
          <a:p>
            <a:pPr lvl="1"/>
            <a:r>
              <a:rPr lang="en-US" dirty="0"/>
              <a:t>Follow up activities extending work and building exemplar use cases defined with DevOps so can be used on multiple infrastructures: HPC, Docker, OpenStack, AWS</a:t>
            </a:r>
          </a:p>
          <a:p>
            <a:r>
              <a:rPr lang="en-US" b="1" dirty="0"/>
              <a:t>NSF SPIDAL </a:t>
            </a:r>
            <a:r>
              <a:rPr lang="en-US" dirty="0"/>
              <a:t>(Scalable Parallel Interoperable Data Analytics Library) project developing HPC-ABDS High Performance Computing enhanced Apache Big Data Stack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272D5D-A68A-4C4B-936D-4DAC58BFF1A1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95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765849"/>
            <a:ext cx="8910410" cy="1470025"/>
          </a:xfrm>
        </p:spPr>
        <p:txBody>
          <a:bodyPr/>
          <a:lstStyle/>
          <a:p>
            <a:pPr algn="ctr"/>
            <a:r>
              <a:rPr lang="en-US" sz="3600" b="1" dirty="0"/>
              <a:t>Java Grande</a:t>
            </a:r>
            <a:br>
              <a:rPr lang="en-US" sz="3600" b="1" dirty="0"/>
            </a:br>
            <a:br>
              <a:rPr lang="en-US" sz="3600" dirty="0"/>
            </a:br>
            <a:r>
              <a:rPr lang="en-US" sz="3600" dirty="0"/>
              <a:t>Revisited on 3 data analytics codes</a:t>
            </a:r>
            <a:br>
              <a:rPr lang="en-US" sz="3600" dirty="0"/>
            </a:br>
            <a:r>
              <a:rPr lang="en-US" sz="3600" dirty="0"/>
              <a:t>Clustering</a:t>
            </a:r>
            <a:br>
              <a:rPr lang="en-US" sz="3600" dirty="0"/>
            </a:br>
            <a:r>
              <a:rPr lang="en-US" sz="3600" dirty="0"/>
              <a:t>Multidimensional Scaling</a:t>
            </a:r>
            <a:br>
              <a:rPr lang="en-US" sz="3600" dirty="0"/>
            </a:br>
            <a:r>
              <a:rPr lang="en-US" sz="3600" dirty="0"/>
              <a:t>Latent Dirichlet Allocation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all sophisticated algorithms</a:t>
            </a:r>
            <a:br>
              <a:rPr lang="en-US" sz="3600" dirty="0"/>
            </a:br>
            <a:br>
              <a:rPr lang="en-US" sz="3600" dirty="0"/>
            </a:b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30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68E5-FD97-4953-BE55-247E50C643CC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56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929"/>
            <a:ext cx="8382000" cy="89647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83E6"/>
                </a:solidFill>
              </a:rPr>
              <a:t>Java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versus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C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915" y="708224"/>
            <a:ext cx="8380412" cy="1195144"/>
          </a:xfrm>
        </p:spPr>
        <p:txBody>
          <a:bodyPr/>
          <a:lstStyle/>
          <a:p>
            <a:r>
              <a:rPr lang="en-US" dirty="0"/>
              <a:t>C and Java Comparable with Java doing better on larger problem sizes</a:t>
            </a:r>
          </a:p>
          <a:p>
            <a:r>
              <a:rPr lang="en-US" dirty="0"/>
              <a:t>All data from one million point dataset with varying number of centers on 16 nodes 24 core Haswell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E69548-D171-4DA6-B72C-945AA8A88734}" type="datetime1">
              <a:rPr lang="en-US" smtClean="0"/>
              <a:t>9/18/2016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042"/>
            <a:ext cx="9144000" cy="47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34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6232"/>
            <a:ext cx="9143999" cy="724889"/>
          </a:xfrm>
        </p:spPr>
        <p:txBody>
          <a:bodyPr/>
          <a:lstStyle/>
          <a:p>
            <a:pPr algn="ctr"/>
            <a:r>
              <a:rPr lang="en-US" sz="3300" dirty="0"/>
              <a:t>Java Parallel Performance</a:t>
            </a:r>
            <a:br>
              <a:rPr lang="en-US" dirty="0"/>
            </a:br>
            <a:r>
              <a:rPr lang="en-US" sz="2400" b="0" dirty="0"/>
              <a:t>128 24 core Haswell nodes on SPIDAL 200K DA-MDS Code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85148-DB98-4269-ACE6-2DF49F9918C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F8A8-6BA0-4E56-8F29-A3BC4DCB7909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0675" y="907527"/>
            <a:ext cx="8850962" cy="5415146"/>
            <a:chOff x="-2181254" y="2434253"/>
            <a:chExt cx="8850962" cy="5415146"/>
          </a:xfrm>
        </p:grpSpPr>
        <p:grpSp>
          <p:nvGrpSpPr>
            <p:cNvPr id="7" name="Group 6"/>
            <p:cNvGrpSpPr/>
            <p:nvPr/>
          </p:nvGrpSpPr>
          <p:grpSpPr>
            <a:xfrm>
              <a:off x="-2181254" y="2434253"/>
              <a:ext cx="8850962" cy="5415146"/>
              <a:chOff x="83731" y="887578"/>
              <a:chExt cx="8850962" cy="5415146"/>
            </a:xfrm>
          </p:grpSpPr>
          <p:pic>
            <p:nvPicPr>
              <p:cNvPr id="12" name="Content Placeholder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731" y="887578"/>
                <a:ext cx="8850962" cy="5415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126180" y="4058227"/>
                <a:ext cx="23383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48A59"/>
                    </a:solidFill>
                    <a:effectLst/>
                    <a:uLnTx/>
                    <a:uFillTx/>
                  </a:rPr>
                  <a:t>Best FJ Threads</a:t>
                </a:r>
                <a:r>
                  <a:rPr kumimoji="0" lang="en-US" sz="1800" b="1" i="0" u="none" strike="noStrike" kern="0" cap="none" spc="0" normalizeH="0" noProof="0" dirty="0">
                    <a:ln>
                      <a:noFill/>
                    </a:ln>
                    <a:solidFill>
                      <a:srgbClr val="548A59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48A59"/>
                    </a:solidFill>
                    <a:effectLst/>
                    <a:uLnTx/>
                    <a:uFillTx/>
                  </a:rPr>
                  <a:t>intra node;</a:t>
                </a:r>
                <a:r>
                  <a:rPr kumimoji="0" lang="en-US" sz="1800" b="1" i="0" u="none" strike="noStrike" kern="0" cap="none" spc="0" normalizeH="0" noProof="0" dirty="0">
                    <a:ln>
                      <a:noFill/>
                    </a:ln>
                    <a:solidFill>
                      <a:srgbClr val="548A59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48A59"/>
                    </a:solidFill>
                    <a:effectLst/>
                    <a:uLnTx/>
                    <a:uFillTx/>
                  </a:rPr>
                  <a:t>MPI inter node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924859" y="2100928"/>
                <a:ext cx="1847071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6FF33"/>
                    </a:solidFill>
                    <a:effectLst/>
                    <a:uLnTx/>
                    <a:uFillTx/>
                  </a:rPr>
                  <a:t>Best MPI; inter and intra node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899459" y="3286051"/>
                <a:ext cx="1565090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</a:rPr>
                  <a:t>MPI; inter/intra node; Java not optimized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895374" y="2551100"/>
              <a:ext cx="33106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Speedup compared to 1 process per node on 48 nodes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634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980713" cy="914400"/>
          </a:xfrm>
        </p:spPr>
        <p:txBody>
          <a:bodyPr/>
          <a:lstStyle/>
          <a:p>
            <a:pPr algn="ctr"/>
            <a:r>
              <a:rPr lang="en-US" dirty="0"/>
              <a:t>Harp (Hadoop Plugin) brings HPC to ABDS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1" y="533400"/>
            <a:ext cx="9144000" cy="1905000"/>
          </a:xfrm>
        </p:spPr>
        <p:txBody>
          <a:bodyPr/>
          <a:lstStyle/>
          <a:p>
            <a:r>
              <a:rPr lang="en-US" b="1" dirty="0"/>
              <a:t>Basic Harp: Iterative HPC communication; scientific data abstractions</a:t>
            </a:r>
          </a:p>
          <a:p>
            <a:r>
              <a:rPr lang="en-US" dirty="0"/>
              <a:t>Careful support of distributed data AND distributed model</a:t>
            </a:r>
          </a:p>
          <a:p>
            <a:r>
              <a:rPr lang="en-US" dirty="0"/>
              <a:t>Avoids parameter server approach but distributes model over worker nodes and supports collective communication to bring global model to each node</a:t>
            </a:r>
          </a:p>
          <a:p>
            <a:r>
              <a:rPr lang="en-US" dirty="0"/>
              <a:t>Applied first to Latent Dirichlet Allocation LDA with large model and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91200" y="6220731"/>
            <a:ext cx="2057400" cy="365125"/>
          </a:xfrm>
        </p:spPr>
        <p:txBody>
          <a:bodyPr/>
          <a:lstStyle/>
          <a:p>
            <a:fld id="{843CA285-E2DC-4419-811D-672D6ADB845E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2686313"/>
            <a:ext cx="8918770" cy="3031342"/>
            <a:chOff x="152400" y="2686313"/>
            <a:chExt cx="8918770" cy="3031342"/>
          </a:xfrm>
        </p:grpSpPr>
        <p:grpSp>
          <p:nvGrpSpPr>
            <p:cNvPr id="10" name="Group 9"/>
            <p:cNvGrpSpPr/>
            <p:nvPr/>
          </p:nvGrpSpPr>
          <p:grpSpPr>
            <a:xfrm>
              <a:off x="152400" y="2686313"/>
              <a:ext cx="5464147" cy="3031342"/>
              <a:chOff x="619450" y="2618515"/>
              <a:chExt cx="5207216" cy="254839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619450" y="3878661"/>
                <a:ext cx="2296904" cy="482803"/>
              </a:xfrm>
              <a:prstGeom prst="roundRect">
                <a:avLst/>
              </a:prstGeom>
              <a:solidFill>
                <a:srgbClr val="A5A5A5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Shuffle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3325523" y="3184456"/>
                <a:ext cx="2501143" cy="1558993"/>
                <a:chOff x="7121236" y="2211758"/>
                <a:chExt cx="4525819" cy="2166276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7214931" y="2211758"/>
                  <a:ext cx="493643" cy="2166276"/>
                </a:xfrm>
                <a:prstGeom prst="round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"/>
                      <a:cs typeface=""/>
                    </a:rPr>
                    <a:t>M</a:t>
                  </a: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8224318" y="2211759"/>
                  <a:ext cx="493643" cy="2162314"/>
                </a:xfrm>
                <a:prstGeom prst="round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"/>
                      <a:cs typeface=""/>
                    </a:rPr>
                    <a:t>M</a:t>
                  </a: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9233706" y="2211758"/>
                  <a:ext cx="493643" cy="2166276"/>
                </a:xfrm>
                <a:prstGeom prst="round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"/>
                      <a:cs typeface=""/>
                    </a:rPr>
                    <a:t>M</a:t>
                  </a: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11079339" y="2211758"/>
                  <a:ext cx="493643" cy="2166276"/>
                </a:xfrm>
                <a:prstGeom prst="round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"/>
                      <a:cs typeface=""/>
                    </a:rPr>
                    <a:t>M</a:t>
                  </a: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992253" y="3313373"/>
                  <a:ext cx="918295" cy="0"/>
                </a:xfrm>
                <a:prstGeom prst="line">
                  <a:avLst/>
                </a:prstGeom>
                <a:noFill/>
                <a:ln w="50800" cap="rnd" cmpd="sng" algn="ctr">
                  <a:solidFill>
                    <a:srgbClr val="5B9BD5"/>
                  </a:solidFill>
                  <a:prstDash val="sysDot"/>
                  <a:round/>
                </a:ln>
                <a:effectLst/>
              </p:spPr>
            </p:cxnSp>
            <p:sp>
              <p:nvSpPr>
                <p:cNvPr id="34" name="Rounded Rectangle 33"/>
                <p:cNvSpPr/>
                <p:nvPr/>
              </p:nvSpPr>
              <p:spPr>
                <a:xfrm>
                  <a:off x="7121236" y="3477892"/>
                  <a:ext cx="4525819" cy="457578"/>
                </a:xfrm>
                <a:prstGeom prst="roundRect">
                  <a:avLst/>
                </a:prstGeom>
                <a:solidFill>
                  <a:srgbClr val="ED7D31"/>
                </a:solidFill>
                <a:ln w="190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"/>
                      <a:cs typeface=""/>
                    </a:rPr>
                    <a:t>Collective Communication</a:t>
                  </a:r>
                </a:p>
              </p:txBody>
            </p:sp>
          </p:grpSp>
          <p:sp>
            <p:nvSpPr>
              <p:cNvPr id="19" name="Rounded Rectangle 18"/>
              <p:cNvSpPr/>
              <p:nvPr/>
            </p:nvSpPr>
            <p:spPr>
              <a:xfrm>
                <a:off x="845356" y="3005999"/>
                <a:ext cx="209689" cy="945553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M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274123" y="3006000"/>
                <a:ext cx="209689" cy="943823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M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702889" y="3005999"/>
                <a:ext cx="209689" cy="945553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M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2486875" y="3005999"/>
                <a:ext cx="209689" cy="945553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M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025104" y="3486841"/>
                <a:ext cx="390072" cy="0"/>
              </a:xfrm>
              <a:prstGeom prst="line">
                <a:avLst/>
              </a:prstGeom>
              <a:noFill/>
              <a:ln w="50800" cap="rnd" cmpd="sng" algn="ctr">
                <a:solidFill>
                  <a:srgbClr val="5B9BD5"/>
                </a:solidFill>
                <a:prstDash val="sysDot"/>
                <a:round/>
              </a:ln>
              <a:effectLst/>
            </p:spPr>
          </p:cxnSp>
          <p:sp>
            <p:nvSpPr>
              <p:cNvPr id="24" name="Rounded Rectangle 23"/>
              <p:cNvSpPr/>
              <p:nvPr/>
            </p:nvSpPr>
            <p:spPr>
              <a:xfrm>
                <a:off x="1361468" y="4221359"/>
                <a:ext cx="209689" cy="945553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R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2063514" y="4221359"/>
                <a:ext cx="209689" cy="945553"/>
              </a:xfrm>
              <a:prstGeom prst="round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R</a:t>
                </a:r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2947163" y="3953854"/>
                <a:ext cx="368801" cy="271536"/>
              </a:xfrm>
              <a:prstGeom prst="rightArrow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79801" y="2618515"/>
                <a:ext cx="2428589" cy="284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MapCollective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Model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22607" y="2621650"/>
                <a:ext cx="1970251" cy="284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MapReduce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Model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771714" y="2686313"/>
              <a:ext cx="3299456" cy="2800087"/>
              <a:chOff x="4311196" y="1747347"/>
              <a:chExt cx="6044188" cy="459212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311196" y="5178056"/>
                <a:ext cx="6044188" cy="1161413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YARN</a:t>
                </a:r>
              </a:p>
            </p:txBody>
          </p:sp>
          <p:sp>
            <p:nvSpPr>
              <p:cNvPr id="13" name="L-Shape 12"/>
              <p:cNvSpPr/>
              <p:nvPr/>
            </p:nvSpPr>
            <p:spPr>
              <a:xfrm>
                <a:off x="4311196" y="3454399"/>
                <a:ext cx="6044184" cy="1563233"/>
              </a:xfrm>
              <a:prstGeom prst="corner">
                <a:avLst>
                  <a:gd name="adj1" fmla="val 38508"/>
                  <a:gd name="adj2" fmla="val 175135"/>
                </a:avLst>
              </a:prstGeom>
              <a:solidFill>
                <a:srgbClr val="A5A5A5"/>
              </a:solidFill>
              <a:ln w="12700" cap="flat" cmpd="sng" algn="ctr">
                <a:solidFill>
                  <a:srgbClr val="A5A5A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MapReduce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V2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31345" y="3454399"/>
                <a:ext cx="3324039" cy="92221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Harp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311196" y="1747347"/>
                <a:ext cx="2607918" cy="1707052"/>
              </a:xfrm>
              <a:prstGeom prst="rect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MapReduce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Applications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31344" y="1751863"/>
                <a:ext cx="3324039" cy="1611161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MapCollective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rPr>
                  <a:t> Applications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0714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775" y="2130425"/>
            <a:ext cx="8910410" cy="1470025"/>
          </a:xfrm>
        </p:spPr>
        <p:txBody>
          <a:bodyPr/>
          <a:lstStyle/>
          <a:p>
            <a:pPr algn="ctr"/>
            <a:r>
              <a:rPr lang="en-US" sz="3600" dirty="0"/>
              <a:t>Streaming Applications and Technology</a:t>
            </a: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0EE7B-4082-4810-A99F-854424F40CD8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0194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574"/>
            <a:ext cx="9144000" cy="1143000"/>
          </a:xfrm>
        </p:spPr>
        <p:txBody>
          <a:bodyPr/>
          <a:lstStyle/>
          <a:p>
            <a:pPr algn="ctr"/>
            <a:r>
              <a:rPr lang="en-US" sz="3200" dirty="0"/>
              <a:t>Adding HPC to Storm &amp; Heron for Streaming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73" y="2362201"/>
            <a:ext cx="1419490" cy="15003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0" y="2417127"/>
            <a:ext cx="2358526" cy="14631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4864" y="3904958"/>
            <a:ext cx="175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Robot with a Laser Range Finder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40" y="4016058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Map Built from </a:t>
            </a:r>
            <a:br>
              <a:rPr lang="en-US" sz="1800" dirty="0"/>
            </a:br>
            <a:r>
              <a:rPr lang="en-US" sz="1800" dirty="0"/>
              <a:t>Robot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0474" y="1274127"/>
            <a:ext cx="3119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Robotics Applications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78" y="2464793"/>
            <a:ext cx="2047363" cy="1365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7863" y="3904958"/>
            <a:ext cx="211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Robots need to avoid collisions when they move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23935" y="1809557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N-Body Collision</a:t>
            </a:r>
            <a:br>
              <a:rPr lang="en-US" sz="1800" dirty="0"/>
            </a:br>
            <a:r>
              <a:rPr lang="en-US" sz="1800" dirty="0"/>
              <a:t>Avoidance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5104" y="1783632"/>
            <a:ext cx="426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Simultaneous Localization and Mapping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99" y="2438045"/>
            <a:ext cx="2484277" cy="1317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17435" y="1420347"/>
            <a:ext cx="2278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Time series data visualization in real time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9499" y="4016058"/>
            <a:ext cx="2446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Map High dimensional data to 3D visualizer</a:t>
            </a:r>
          </a:p>
          <a:p>
            <a:r>
              <a:rPr lang="en-US" sz="1800" dirty="0"/>
              <a:t>Apply to Stock market data tracking 6000 stocks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BBB9753-5E27-460B-9A06-5DF04E18EE1F}" type="datetime1">
              <a:rPr lang="en-US" smtClean="0"/>
              <a:t>9/18/2016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5135881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Cloud Controlled Robotics</a:t>
            </a:r>
          </a:p>
          <a:p>
            <a:r>
              <a:rPr lang="en-US" dirty="0">
                <a:solidFill>
                  <a:srgbClr val="C00000"/>
                </a:solidFill>
              </a:rPr>
              <a:t>Streaming (stock market) data</a:t>
            </a:r>
          </a:p>
        </p:txBody>
      </p:sp>
    </p:spTree>
    <p:extLst>
      <p:ext uri="{BB962C8B-B14F-4D97-AF65-F5344CB8AC3E}">
        <p14:creationId xmlns:p14="http://schemas.microsoft.com/office/powerpoint/2010/main" val="1833529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115" y="114426"/>
            <a:ext cx="8382000" cy="710259"/>
          </a:xfrm>
        </p:spPr>
        <p:txBody>
          <a:bodyPr/>
          <a:lstStyle/>
          <a:p>
            <a:r>
              <a:rPr lang="en-US" dirty="0"/>
              <a:t>Data Pipeline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2938" y="5258897"/>
            <a:ext cx="3171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Hosted on HPC and OpenStack cloud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444" y="4123958"/>
            <a:ext cx="28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End to end delays without any processing is less than 10ms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026653" y="1529165"/>
            <a:ext cx="733245" cy="11516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896165" y="1389306"/>
            <a:ext cx="185469" cy="126808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lowchart: Direct Access Storage 67"/>
          <p:cNvSpPr/>
          <p:nvPr/>
        </p:nvSpPr>
        <p:spPr>
          <a:xfrm>
            <a:off x="3095663" y="1702728"/>
            <a:ext cx="595223" cy="301924"/>
          </a:xfrm>
          <a:prstGeom prst="flowChartMagneticDrum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Direct Access Storage 68"/>
          <p:cNvSpPr/>
          <p:nvPr/>
        </p:nvSpPr>
        <p:spPr>
          <a:xfrm>
            <a:off x="3091349" y="2255941"/>
            <a:ext cx="595223" cy="301924"/>
          </a:xfrm>
          <a:prstGeom prst="flowChartMagneticDrum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261649" y="2315281"/>
            <a:ext cx="534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955499" y="2371693"/>
            <a:ext cx="6728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595551" y="3167217"/>
            <a:ext cx="1764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Message Brokers</a:t>
            </a:r>
          </a:p>
          <a:p>
            <a:pPr algn="ctr"/>
            <a:r>
              <a:rPr lang="en-US" dirty="0" err="1"/>
              <a:t>RabbitMQ</a:t>
            </a:r>
            <a:r>
              <a:rPr lang="en-US" dirty="0"/>
              <a:t>, Kafka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1342923" y="2315281"/>
            <a:ext cx="506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362777" y="2693590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Gateway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" y="1623626"/>
            <a:ext cx="1325590" cy="994192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4959607" y="817571"/>
            <a:ext cx="4063438" cy="256043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5128994" y="886616"/>
            <a:ext cx="3599875" cy="2393232"/>
            <a:chOff x="99493" y="1349741"/>
            <a:chExt cx="3599875" cy="2393232"/>
          </a:xfrm>
        </p:grpSpPr>
        <p:sp>
          <p:nvSpPr>
            <p:cNvPr id="78" name="Rectangle 77"/>
            <p:cNvSpPr/>
            <p:nvPr/>
          </p:nvSpPr>
          <p:spPr>
            <a:xfrm>
              <a:off x="581176" y="1725045"/>
              <a:ext cx="3118192" cy="201792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28776" y="1572645"/>
              <a:ext cx="3118192" cy="201792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76376" y="1420245"/>
              <a:ext cx="3118192" cy="201792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99493" y="1349741"/>
              <a:ext cx="3219690" cy="1939719"/>
              <a:chOff x="4000067" y="2504164"/>
              <a:chExt cx="3219690" cy="1939719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000067" y="2504164"/>
                <a:ext cx="3159731" cy="1939719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4523661" y="3578953"/>
                <a:ext cx="2161873" cy="302135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055385" y="3121308"/>
                <a:ext cx="194345" cy="19434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6320460" y="3639179"/>
                <a:ext cx="194345" cy="194345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680787" y="3639179"/>
                <a:ext cx="194345" cy="194345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767151" y="3624356"/>
                <a:ext cx="194345" cy="194345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5205418" y="3645205"/>
                <a:ext cx="194345" cy="194345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202455" y="4143706"/>
                <a:ext cx="194345" cy="19434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 flipV="1">
                <a:off x="5579282" y="3875565"/>
                <a:ext cx="0" cy="199726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6051496" y="2595285"/>
                <a:ext cx="194345" cy="194345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5956442" y="4143706"/>
                <a:ext cx="194345" cy="19434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059426" y="3132216"/>
                <a:ext cx="194345" cy="194345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Arrow Connector 94"/>
              <p:cNvCxnSpPr>
                <a:stCxn id="102" idx="0"/>
                <a:endCxn id="104" idx="2"/>
              </p:cNvCxnSpPr>
              <p:nvPr/>
            </p:nvCxnSpPr>
            <p:spPr>
              <a:xfrm flipH="1" flipV="1">
                <a:off x="6124236" y="2850859"/>
                <a:ext cx="1664" cy="2250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6" name="Oval 95"/>
              <p:cNvSpPr/>
              <p:nvPr/>
            </p:nvSpPr>
            <p:spPr>
              <a:xfrm>
                <a:off x="5061801" y="2599373"/>
                <a:ext cx="194345" cy="19434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7" name="Straight Arrow Connector 96"/>
              <p:cNvCxnSpPr>
                <a:stCxn id="101" idx="0"/>
              </p:cNvCxnSpPr>
              <p:nvPr/>
            </p:nvCxnSpPr>
            <p:spPr>
              <a:xfrm flipH="1" flipV="1">
                <a:off x="5126576" y="2876391"/>
                <a:ext cx="4684" cy="1979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4032719" y="2549058"/>
                <a:ext cx="6968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Sending to </a:t>
                </a:r>
              </a:p>
              <a:p>
                <a:r>
                  <a:rPr lang="en-US" sz="900" dirty="0"/>
                  <a:t>pub-sub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6522895" y="2521858"/>
                <a:ext cx="6968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Sending to </a:t>
                </a:r>
              </a:p>
              <a:p>
                <a:r>
                  <a:rPr lang="en-US" sz="900" dirty="0"/>
                  <a:t>Persisting </a:t>
                </a:r>
              </a:p>
              <a:p>
                <a:r>
                  <a:rPr lang="en-US" sz="900" dirty="0"/>
                  <a:t>storage</a:t>
                </a: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4870639" y="4083140"/>
                <a:ext cx="1508510" cy="306081"/>
              </a:xfrm>
              <a:prstGeom prst="roundRect">
                <a:avLst/>
              </a:prstGeom>
              <a:noFill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4763196" y="3074358"/>
                <a:ext cx="736127" cy="302135"/>
              </a:xfrm>
              <a:prstGeom prst="roundRect">
                <a:avLst/>
              </a:prstGeom>
              <a:no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5757836" y="3075957"/>
                <a:ext cx="736127" cy="302135"/>
              </a:xfrm>
              <a:prstGeom prst="roundRect">
                <a:avLst/>
              </a:prstGeom>
              <a:noFill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4750362" y="2562328"/>
                <a:ext cx="736127" cy="302135"/>
              </a:xfrm>
              <a:prstGeom prst="roundRect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5756172" y="2548724"/>
                <a:ext cx="736127" cy="302135"/>
              </a:xfrm>
              <a:prstGeom prst="roundRect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Elbow Connector 104"/>
              <p:cNvCxnSpPr>
                <a:stCxn id="101" idx="1"/>
                <a:endCxn id="84" idx="1"/>
              </p:cNvCxnSpPr>
              <p:nvPr/>
            </p:nvCxnSpPr>
            <p:spPr>
              <a:xfrm rot="10800000" flipV="1">
                <a:off x="4523662" y="3225425"/>
                <a:ext cx="239535" cy="504595"/>
              </a:xfrm>
              <a:prstGeom prst="bentConnector3">
                <a:avLst>
                  <a:gd name="adj1" fmla="val 195435"/>
                </a:avLst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V="1">
                <a:off x="5133859" y="3344848"/>
                <a:ext cx="1804" cy="228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>
                <a:endCxn id="102" idx="2"/>
              </p:cNvCxnSpPr>
              <p:nvPr/>
            </p:nvCxnSpPr>
            <p:spPr>
              <a:xfrm flipH="1" flipV="1">
                <a:off x="6125900" y="3378092"/>
                <a:ext cx="6172" cy="1798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/>
            </p:nvSpPr>
            <p:spPr>
              <a:xfrm>
                <a:off x="4039445" y="3992991"/>
                <a:ext cx="83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Streaming </a:t>
                </a:r>
              </a:p>
              <a:p>
                <a:r>
                  <a:rPr lang="en-US" sz="1000" dirty="0"/>
                  <a:t>workflow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435235" y="2701609"/>
              <a:ext cx="9936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A stream application with some tasks running in parallel</a:t>
              </a: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8122026" y="1473203"/>
            <a:ext cx="73609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Multiple </a:t>
            </a:r>
          </a:p>
          <a:p>
            <a:r>
              <a:rPr lang="en-US" sz="1000" dirty="0"/>
              <a:t>streaming </a:t>
            </a:r>
          </a:p>
          <a:p>
            <a:r>
              <a:rPr lang="en-US" sz="1000" dirty="0"/>
              <a:t>workflows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565768" y="3436165"/>
            <a:ext cx="219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Streaming Workflows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339785" y="3898503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Apache Heron and Storm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H="1">
            <a:off x="1342923" y="1948240"/>
            <a:ext cx="444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>
            <a:off x="2261649" y="1969410"/>
            <a:ext cx="534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>
            <a:off x="3946621" y="2034567"/>
            <a:ext cx="6728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2284562" y="2315190"/>
            <a:ext cx="534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H="1">
            <a:off x="2284562" y="1969319"/>
            <a:ext cx="534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3969534" y="2034476"/>
            <a:ext cx="6728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4876800" y="4669470"/>
            <a:ext cx="3699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Storm does not support “real parallel processing” within bolts – add optimized inter-bolt communication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A2339B2-5F95-49DF-82A1-14F179234A72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87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81B2D3E-84F1-4862-A2A5-00AF825A3D28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0"/>
            <a:ext cx="9067799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Improvement of Storm (Heron) using HPC communication algorithms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7712" y="1716545"/>
            <a:ext cx="8106230" cy="5141455"/>
            <a:chOff x="217712" y="1716545"/>
            <a:chExt cx="8106230" cy="51414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 r="5832" b="5027"/>
            <a:stretch/>
          </p:blipFill>
          <p:spPr>
            <a:xfrm>
              <a:off x="217712" y="1716545"/>
              <a:ext cx="8106230" cy="51414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72533" y="2286563"/>
              <a:ext cx="21427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0" dirty="0"/>
                <a:t>Original Time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18231" y="2286564"/>
              <a:ext cx="22509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0" dirty="0"/>
                <a:t>Speedup Ring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63458" y="6124191"/>
              <a:ext cx="22018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0" dirty="0"/>
                <a:t>Speedup Tree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0347" y="6065018"/>
              <a:ext cx="25266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0" dirty="0"/>
                <a:t>Speedup Binary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" y="1146136"/>
            <a:ext cx="914399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Latency of binary tree, flat tree and bi-directional ring implementations compared to serial implementation. Different lines show varying # of parallel tasks with either TCP communications and shared memory communications(SHM).</a:t>
            </a:r>
          </a:p>
        </p:txBody>
      </p:sp>
    </p:spTree>
    <p:extLst>
      <p:ext uri="{BB962C8B-B14F-4D97-AF65-F5344CB8AC3E}">
        <p14:creationId xmlns:p14="http://schemas.microsoft.com/office/powerpoint/2010/main" val="2317136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35" y="609600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SPIDAL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410390"/>
            <a:ext cx="6934200" cy="3380810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Network Science: graph algorithms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General Discussion of Images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Remote Sensing in Polar regions: image processing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Pathology: image processing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Spatial search and GIS for Public Health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Biomolecular simulations</a:t>
            </a:r>
          </a:p>
          <a:p>
            <a:pPr marL="914400" lvl="1" indent="-457200" algn="l">
              <a:buFont typeface="+mj-lt"/>
              <a:buAutoNum type="alphaLcPeriod"/>
            </a:pPr>
            <a:r>
              <a:rPr lang="en" dirty="0">
                <a:solidFill>
                  <a:schemeClr val="tx1"/>
                </a:solidFill>
              </a:rPr>
              <a:t>Path Similarity Analysis</a:t>
            </a:r>
          </a:p>
          <a:p>
            <a:pPr marL="914400" lvl="1" indent="-457200" algn="l"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</a:rPr>
              <a:t>Detect continuous lipid membrane leaflets in a MD simulation</a:t>
            </a:r>
          </a:p>
          <a:p>
            <a:pPr marL="914400" lvl="1" indent="-457200" algn="l">
              <a:buFont typeface="+mj-lt"/>
              <a:buAutoNum type="alphaL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5A1F-4402-40E1-87DA-DE71FB89740B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08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27" y="-76200"/>
            <a:ext cx="8382000" cy="1143000"/>
          </a:xfrm>
        </p:spPr>
        <p:txBody>
          <a:bodyPr/>
          <a:lstStyle/>
          <a:p>
            <a:pPr algn="ctr"/>
            <a:r>
              <a:rPr lang="en-US" sz="3200" dirty="0"/>
              <a:t>Imaging Applications: Remote Sensing,  Pathology, Spatial  Systems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510" y="981074"/>
            <a:ext cx="9154510" cy="5038725"/>
          </a:xfrm>
        </p:spPr>
        <p:txBody>
          <a:bodyPr/>
          <a:lstStyle/>
          <a:p>
            <a:r>
              <a:rPr lang="en-US" sz="1900" dirty="0"/>
              <a:t>Both Pathology/Remote sensing working on </a:t>
            </a:r>
            <a:r>
              <a:rPr lang="en-US" sz="1900" b="1" dirty="0"/>
              <a:t>2D moving to 3D images</a:t>
            </a:r>
            <a:endParaRPr lang="en-US" sz="1900" b="1" dirty="0">
              <a:solidFill>
                <a:srgbClr val="FF0000"/>
              </a:solidFill>
            </a:endParaRPr>
          </a:p>
          <a:p>
            <a:r>
              <a:rPr lang="en-US" sz="1900" dirty="0"/>
              <a:t>Each pathology image could have </a:t>
            </a:r>
            <a:r>
              <a:rPr lang="en-US" sz="1900" b="1" dirty="0"/>
              <a:t>10 billion pixels</a:t>
            </a:r>
            <a:r>
              <a:rPr lang="en-US" sz="1900" dirty="0"/>
              <a:t>, and we may extract a </a:t>
            </a:r>
            <a:r>
              <a:rPr lang="en-US" sz="1900" b="1" dirty="0"/>
              <a:t>million spatial objects </a:t>
            </a:r>
            <a:r>
              <a:rPr lang="en-US" sz="1900" dirty="0"/>
              <a:t>per image and 100 million features (dozens to 100 features per object) per image. We often tile the image into 4K x 4K tiles for processing. We develop buffering-based tiling to handle boundary-crossing objects. For each typical study, we may have hundreds to thousands of images</a:t>
            </a:r>
          </a:p>
          <a:p>
            <a:r>
              <a:rPr lang="en-US" sz="1900" dirty="0"/>
              <a:t>Remote sensing aimed at radar images of ice and snow sheets; as data from aircraft flying in a line, we can </a:t>
            </a:r>
            <a:r>
              <a:rPr lang="en-US" sz="1900" b="1" dirty="0"/>
              <a:t>stack radar 2D images to get 3D</a:t>
            </a:r>
          </a:p>
          <a:p>
            <a:r>
              <a:rPr lang="en-US" sz="1900" b="1" dirty="0"/>
              <a:t>2D problems </a:t>
            </a:r>
            <a:r>
              <a:rPr lang="en-US" sz="1900" dirty="0"/>
              <a:t>need modest parallelism “intra-image” but often need parallelism over images </a:t>
            </a:r>
          </a:p>
          <a:p>
            <a:r>
              <a:rPr lang="en-US" sz="1900" b="1" dirty="0"/>
              <a:t>3D problems </a:t>
            </a:r>
            <a:r>
              <a:rPr lang="en-US" sz="1900" dirty="0"/>
              <a:t>need parallelism for an individual image</a:t>
            </a:r>
          </a:p>
          <a:p>
            <a:r>
              <a:rPr lang="en-US" sz="1900" dirty="0"/>
              <a:t>Use many different </a:t>
            </a:r>
            <a:r>
              <a:rPr lang="en-US" sz="1900" b="1" dirty="0"/>
              <a:t>Optimization algorithms </a:t>
            </a:r>
            <a:r>
              <a:rPr lang="en-US" sz="1900" dirty="0"/>
              <a:t>to  support applications (e.g. Markov Chain, Integer Programming, Bayesian Maximum a posteriori, </a:t>
            </a:r>
            <a:r>
              <a:rPr lang="en-US" sz="1900" dirty="0" err="1"/>
              <a:t>variational</a:t>
            </a:r>
            <a:r>
              <a:rPr lang="en-US" sz="1900" dirty="0"/>
              <a:t> level set, Euler-Lagrange Equation)</a:t>
            </a:r>
          </a:p>
          <a:p>
            <a:r>
              <a:rPr lang="en-US" sz="1900" b="1" dirty="0"/>
              <a:t>Classification</a:t>
            </a:r>
            <a:r>
              <a:rPr lang="en-US" sz="1900" dirty="0"/>
              <a:t> (deep learning convolution neural network, SVM, random forest, etc.) will be important</a:t>
            </a:r>
            <a:br>
              <a:rPr lang="en-US" sz="1900" dirty="0"/>
            </a:br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38B73AA-9371-4A3D-9E70-F9B65413F896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53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240" y="19050"/>
            <a:ext cx="8382000" cy="632460"/>
          </a:xfrm>
        </p:spPr>
        <p:txBody>
          <a:bodyPr/>
          <a:lstStyle/>
          <a:p>
            <a:pPr algn="ctr"/>
            <a:r>
              <a:rPr lang="en-US" dirty="0"/>
              <a:t>Summary of Streaming Workshops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533400"/>
            <a:ext cx="9144000" cy="5509260"/>
          </a:xfrm>
        </p:spPr>
        <p:txBody>
          <a:bodyPr/>
          <a:lstStyle/>
          <a:p>
            <a:r>
              <a:rPr lang="en-US" sz="2400" dirty="0"/>
              <a:t>NSF DoE and AFOSR funding</a:t>
            </a:r>
          </a:p>
          <a:p>
            <a:pPr lvl="1"/>
            <a:r>
              <a:rPr lang="en-US" dirty="0"/>
              <a:t>October 27-28 2015 Indianapolis STREAM2015</a:t>
            </a:r>
          </a:p>
          <a:p>
            <a:pPr lvl="1"/>
            <a:r>
              <a:rPr lang="en-US" dirty="0"/>
              <a:t>March 22-23, 2016 Washington DC, STREAM2016</a:t>
            </a:r>
          </a:p>
          <a:p>
            <a:r>
              <a:rPr lang="en-US" sz="2400" dirty="0">
                <a:hlinkClick r:id="rId2"/>
              </a:rPr>
              <a:t>http://streamingsystems.org/</a:t>
            </a:r>
            <a:r>
              <a:rPr lang="en-US" sz="2400" dirty="0"/>
              <a:t> has background material plus both workshops</a:t>
            </a:r>
          </a:p>
          <a:p>
            <a:r>
              <a:rPr lang="en-US" sz="2400" dirty="0"/>
              <a:t> </a:t>
            </a:r>
            <a:r>
              <a:rPr lang="en-US" sz="2400" b="1" dirty="0"/>
              <a:t>STREAM2015</a:t>
            </a:r>
            <a:r>
              <a:rPr lang="en-US" sz="2400" dirty="0"/>
              <a:t> was to identify the gaps, requirements and challenges of future production cyberinfrastructure beyond traditional HPC with broad application coverage (NSF)</a:t>
            </a:r>
          </a:p>
          <a:p>
            <a:pPr lvl="1"/>
            <a:r>
              <a:rPr lang="en-US" dirty="0"/>
              <a:t>43 attendees,17 white papers, 29 Presentations (23 with videos)</a:t>
            </a:r>
          </a:p>
          <a:p>
            <a:pPr lvl="1"/>
            <a:r>
              <a:rPr lang="en-US" dirty="0"/>
              <a:t>Final Report </a:t>
            </a:r>
            <a:r>
              <a:rPr lang="en-US" dirty="0">
                <a:hlinkClick r:id="rId3"/>
              </a:rPr>
              <a:t>http://streamingsystems.org/stream2015finalreport.html</a:t>
            </a:r>
            <a:endParaRPr lang="en-US" dirty="0"/>
          </a:p>
          <a:p>
            <a:r>
              <a:rPr lang="en-US" sz="2400" b="1" dirty="0"/>
              <a:t>STREAM2016</a:t>
            </a:r>
            <a:r>
              <a:rPr lang="en-US" sz="2400" dirty="0"/>
              <a:t> had a DoE focus – especially in applications which were mainly instrument based (light sources, astronomy)</a:t>
            </a:r>
          </a:p>
          <a:p>
            <a:pPr lvl="1"/>
            <a:r>
              <a:rPr lang="en-US" dirty="0"/>
              <a:t>49 attendees, 27 white papers and 31 Presentations</a:t>
            </a:r>
          </a:p>
          <a:p>
            <a:pPr lvl="1"/>
            <a:r>
              <a:rPr lang="en-US" dirty="0"/>
              <a:t>Final report in draft form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85148-DB98-4269-ACE6-2DF49F9918C9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itchFamily="34" charset="0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8D593-B48D-4CBC-A851-5546F4365C1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9/18/2016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39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27" y="0"/>
            <a:ext cx="8382000" cy="838200"/>
          </a:xfrm>
        </p:spPr>
        <p:txBody>
          <a:bodyPr/>
          <a:lstStyle/>
          <a:p>
            <a:r>
              <a:rPr lang="en-US" dirty="0"/>
              <a:t>2D Radar Polar Remote 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9043"/>
            <a:ext cx="9144000" cy="1408355"/>
          </a:xfrm>
        </p:spPr>
        <p:txBody>
          <a:bodyPr/>
          <a:lstStyle/>
          <a:p>
            <a:r>
              <a:rPr lang="en-US" dirty="0"/>
              <a:t>Need to estimate structure of earth (ice, snow, rock) from radar signals from plane in 2 or 3 dimensions.</a:t>
            </a:r>
          </a:p>
          <a:p>
            <a:r>
              <a:rPr lang="en-US" dirty="0"/>
              <a:t>Original 2D analysis (called [11]) used Hidden Markov Methods; better results using MCMC (our solution)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63E89C-DC35-4F23-B565-71E59EE0A723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665" name="Picture 2664"/>
          <p:cNvPicPr/>
          <p:nvPr/>
        </p:nvPicPr>
        <p:blipFill rotWithShape="1">
          <a:blip r:embed="rId2"/>
          <a:srcRect b="68537"/>
          <a:stretch/>
        </p:blipFill>
        <p:spPr>
          <a:xfrm>
            <a:off x="0" y="2057398"/>
            <a:ext cx="6858000" cy="4800602"/>
          </a:xfrm>
          <a:prstGeom prst="rect">
            <a:avLst/>
          </a:prstGeom>
        </p:spPr>
      </p:pic>
      <p:pic>
        <p:nvPicPr>
          <p:cNvPr id="2666" name="Picture 2665"/>
          <p:cNvPicPr/>
          <p:nvPr/>
        </p:nvPicPr>
        <p:blipFill rotWithShape="1">
          <a:blip r:embed="rId2"/>
          <a:srcRect t="34403" b="34975"/>
          <a:stretch/>
        </p:blipFill>
        <p:spPr>
          <a:xfrm>
            <a:off x="-38100" y="2111175"/>
            <a:ext cx="6934200" cy="4677006"/>
          </a:xfrm>
          <a:prstGeom prst="rect">
            <a:avLst/>
          </a:prstGeom>
        </p:spPr>
      </p:pic>
      <p:pic>
        <p:nvPicPr>
          <p:cNvPr id="8" name="Picture 7" descr="../ClionProjects/LayerDetection/images/output/output_062_new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3288" r="4578" b="3288"/>
          <a:stretch/>
        </p:blipFill>
        <p:spPr bwMode="auto">
          <a:xfrm>
            <a:off x="0" y="1981200"/>
            <a:ext cx="6781800" cy="48069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72300" y="2124475"/>
            <a:ext cx="1894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/>
              <a:t>Extending to snow radar layers</a:t>
            </a:r>
          </a:p>
        </p:txBody>
      </p:sp>
    </p:spTree>
    <p:extLst>
      <p:ext uri="{BB962C8B-B14F-4D97-AF65-F5344CB8AC3E}">
        <p14:creationId xmlns:p14="http://schemas.microsoft.com/office/powerpoint/2010/main" val="52952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3D Radar Polar Remote 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06245"/>
            <a:ext cx="8980713" cy="489155"/>
          </a:xfrm>
        </p:spPr>
        <p:txBody>
          <a:bodyPr/>
          <a:lstStyle/>
          <a:p>
            <a:r>
              <a:rPr lang="en-US" dirty="0"/>
              <a:t>Uses Loopy belief propagation LBP to analyze 3D radar images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3C80A-3123-4060-877E-94ABEEB832CA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9/18/2016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062" y="1295400"/>
            <a:ext cx="5486400" cy="2127955"/>
            <a:chOff x="457200" y="1377246"/>
            <a:chExt cx="5486400" cy="2127955"/>
          </a:xfrm>
        </p:grpSpPr>
        <p:pic>
          <p:nvPicPr>
            <p:cNvPr id="6" name="Picture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200" y="1377246"/>
              <a:ext cx="2971800" cy="21279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50" y="1377247"/>
              <a:ext cx="2343150" cy="21279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1" y="3947579"/>
            <a:ext cx="6629400" cy="1894758"/>
            <a:chOff x="0" y="4406900"/>
            <a:chExt cx="5340350" cy="1374058"/>
          </a:xfrm>
        </p:grpSpPr>
        <p:pic>
          <p:nvPicPr>
            <p:cNvPr id="14" name="Picture 1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19600"/>
              <a:ext cx="1794510" cy="1346200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510" y="4406900"/>
              <a:ext cx="1828800" cy="1371600"/>
            </a:xfrm>
            <a:prstGeom prst="rect">
              <a:avLst/>
            </a:prstGeom>
          </p:spPr>
        </p:pic>
        <p:pic>
          <p:nvPicPr>
            <p:cNvPr id="16" name="Picture 15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50" y="4476033"/>
              <a:ext cx="1739900" cy="130492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9664" y="5842337"/>
            <a:ext cx="9124335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i="0" dirty="0">
                <a:latin typeface="+mn-lt"/>
                <a:ea typeface="MS Mincho"/>
                <a:cs typeface="Times New Roman" panose="02020603050405020304" pitchFamily="18" charset="0"/>
              </a:rPr>
              <a:t> Reconstructing bedrock in 3D, for (left) ground truth, (center) existing algorithm based on maximum likelihood estimators, and (right) our technique based on a Markov Random Field formulation.</a:t>
            </a:r>
            <a:endParaRPr lang="en-US" i="0" dirty="0">
              <a:effectLst/>
              <a:latin typeface="+mn-lt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6668" y="1295400"/>
            <a:ext cx="3585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latin typeface="+mn-lt"/>
                <a:ea typeface="MS Mincho"/>
                <a:cs typeface="Times New Roman" panose="02020603050405020304" pitchFamily="18" charset="0"/>
              </a:rPr>
              <a:t>Radar gives a cross-section view, parameterized by angle and range, of the ice structure, which yields a set of 2-d tomographic slices (right) along the flight path.</a:t>
            </a:r>
            <a:endParaRPr lang="en-US" sz="1800" i="0" dirty="0">
              <a:effectLst/>
              <a:latin typeface="+mn-lt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29703" y="3260893"/>
            <a:ext cx="23945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0" dirty="0">
                <a:latin typeface="+mn-lt"/>
                <a:ea typeface="MS Mincho"/>
                <a:cs typeface="Times New Roman" panose="02020603050405020304" pitchFamily="18" charset="0"/>
              </a:rPr>
              <a:t>Each image represents a 3d depth map, with along track and cross track dimensions on the x-axis and y-axis respectively, and depth coded as colors.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9628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775" y="2130425"/>
            <a:ext cx="8910410" cy="1470025"/>
          </a:xfrm>
        </p:spPr>
        <p:txBody>
          <a:bodyPr/>
          <a:lstStyle/>
          <a:p>
            <a:pPr algn="ctr"/>
            <a:r>
              <a:rPr lang="en-US" sz="3600" dirty="0"/>
              <a:t>Returning to Geospatial issues</a:t>
            </a: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B78FB-1415-9B4D-996E-11F146E2B0E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AD924-4DFE-46FC-8CEA-D244C3E59417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9/18/2016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885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2000" cy="914400"/>
          </a:xfrm>
        </p:spPr>
        <p:txBody>
          <a:bodyPr/>
          <a:lstStyle/>
          <a:p>
            <a:r>
              <a:rPr lang="en-US" dirty="0"/>
              <a:t>** Open Approaches to Big Geo Data **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Loose-coupling while enabling competition</a:t>
            </a:r>
          </a:p>
          <a:p>
            <a:pPr lvl="1"/>
            <a:r>
              <a:rPr lang="en-US" dirty="0"/>
              <a:t>Identify open strategies at the interfaces</a:t>
            </a:r>
          </a:p>
          <a:p>
            <a:pPr lvl="1"/>
            <a:r>
              <a:rPr lang="en-US" dirty="0"/>
              <a:t>Geospatial Services that keep processing close to data</a:t>
            </a:r>
          </a:p>
          <a:p>
            <a:r>
              <a:rPr lang="en-US" dirty="0"/>
              <a:t>Portability of data across clouds</a:t>
            </a:r>
          </a:p>
          <a:p>
            <a:pPr lvl="1"/>
            <a:r>
              <a:rPr lang="en-US" dirty="0"/>
              <a:t>Information models, semantics, encodings</a:t>
            </a:r>
          </a:p>
          <a:p>
            <a:r>
              <a:rPr lang="en-US" dirty="0"/>
              <a:t>Algorithm and workflow abstractions</a:t>
            </a:r>
          </a:p>
          <a:p>
            <a:pPr lvl="1"/>
            <a:r>
              <a:rPr lang="en-US" dirty="0"/>
              <a:t>Processing and workflow control from web clients</a:t>
            </a:r>
          </a:p>
          <a:p>
            <a:pPr lvl="1"/>
            <a:r>
              <a:rPr lang="en-US" dirty="0"/>
              <a:t>Metadata for describing algorithms.</a:t>
            </a:r>
          </a:p>
          <a:p>
            <a:r>
              <a:rPr lang="en-US" dirty="0"/>
              <a:t>Proliferation of proprietary APIs</a:t>
            </a:r>
          </a:p>
          <a:p>
            <a:pPr lvl="1"/>
            <a:r>
              <a:rPr lang="en-US" dirty="0"/>
              <a:t>Reverse the degradation of interoperability</a:t>
            </a:r>
          </a:p>
          <a:p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Use HPC-ABDS and collaborate on Geospatial algorithms for SPIDAL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E7015E-8B98-4974-92F4-0980D6BF7908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7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446"/>
            <a:ext cx="9144000" cy="882162"/>
          </a:xfrm>
        </p:spPr>
        <p:txBody>
          <a:bodyPr/>
          <a:lstStyle/>
          <a:p>
            <a:pPr algn="ctr"/>
            <a:r>
              <a:rPr lang="en-US" dirty="0"/>
              <a:t>HTML5 web viewer </a:t>
            </a:r>
            <a:r>
              <a:rPr lang="en-US" dirty="0" err="1"/>
              <a:t>WebPlotViz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433" y="647532"/>
            <a:ext cx="9144000" cy="5222386"/>
          </a:xfrm>
        </p:spPr>
        <p:txBody>
          <a:bodyPr/>
          <a:lstStyle/>
          <a:p>
            <a:r>
              <a:rPr lang="en-US" dirty="0"/>
              <a:t>Supports visualization of </a:t>
            </a:r>
            <a:r>
              <a:rPr lang="en-US" b="1" dirty="0"/>
              <a:t>3D point sets </a:t>
            </a:r>
            <a:r>
              <a:rPr lang="en-US" dirty="0"/>
              <a:t>(typically derived by mapping from abstract spaces) for </a:t>
            </a:r>
            <a:r>
              <a:rPr lang="en-US" b="1" dirty="0"/>
              <a:t>streaming and non-streaming case</a:t>
            </a:r>
          </a:p>
          <a:p>
            <a:pPr lvl="1"/>
            <a:r>
              <a:rPr lang="en-US" dirty="0"/>
              <a:t>Simple data management layer</a:t>
            </a:r>
          </a:p>
          <a:p>
            <a:pPr lvl="1"/>
            <a:r>
              <a:rPr lang="en-US" dirty="0"/>
              <a:t>3D web visualizer with various capabilities such as defining color schemes, point sizes, glyphs, labels</a:t>
            </a:r>
          </a:p>
          <a:p>
            <a:r>
              <a:rPr lang="en-US" dirty="0"/>
              <a:t>Core Technologies</a:t>
            </a:r>
          </a:p>
          <a:p>
            <a:pPr lvl="1"/>
            <a:r>
              <a:rPr lang="en-US" dirty="0"/>
              <a:t>MongoDB management</a:t>
            </a:r>
          </a:p>
          <a:p>
            <a:pPr lvl="1"/>
            <a:r>
              <a:rPr lang="en-US" dirty="0"/>
              <a:t>Play Server side framework</a:t>
            </a:r>
          </a:p>
          <a:p>
            <a:pPr lvl="1"/>
            <a:r>
              <a:rPr lang="en-US" dirty="0"/>
              <a:t>Three.js</a:t>
            </a:r>
          </a:p>
          <a:p>
            <a:pPr lvl="1"/>
            <a:r>
              <a:rPr lang="en-US" dirty="0" err="1"/>
              <a:t>WebGL</a:t>
            </a:r>
            <a:endParaRPr lang="en-US" dirty="0"/>
          </a:p>
          <a:p>
            <a:pPr lvl="1"/>
            <a:r>
              <a:rPr lang="en-US" dirty="0"/>
              <a:t>JSON data objects</a:t>
            </a:r>
          </a:p>
          <a:p>
            <a:pPr lvl="1"/>
            <a:r>
              <a:rPr lang="en-US" dirty="0"/>
              <a:t>Bootstrap </a:t>
            </a:r>
            <a:r>
              <a:rPr lang="en-US" dirty="0" err="1"/>
              <a:t>Javascript</a:t>
            </a:r>
            <a:r>
              <a:rPr lang="en-US" dirty="0"/>
              <a:t> web pages</a:t>
            </a:r>
          </a:p>
          <a:p>
            <a:r>
              <a:rPr lang="en-US" dirty="0"/>
              <a:t>Open Source </a:t>
            </a:r>
            <a:br>
              <a:rPr lang="en-US" dirty="0"/>
            </a:br>
            <a:r>
              <a:rPr lang="en-US" dirty="0">
                <a:hlinkClick r:id="rId2"/>
              </a:rPr>
              <a:t>http://spidal-gw.dsc.soic.indiana.edu/</a:t>
            </a:r>
            <a:endParaRPr lang="en-US" dirty="0"/>
          </a:p>
          <a:p>
            <a:r>
              <a:rPr lang="en-US" dirty="0"/>
              <a:t>~10,000 lines of extra code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85148-DB98-4269-ACE6-2DF49F9918C9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itchFamily="34" charset="0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E5027-A2AC-4DDE-974A-80CE26C0EA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9/18/2016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136157" y="2591127"/>
            <a:ext cx="5029071" cy="3385039"/>
            <a:chOff x="431763" y="2846704"/>
            <a:chExt cx="3951069" cy="2636668"/>
          </a:xfrm>
        </p:grpSpPr>
        <p:sp>
          <p:nvSpPr>
            <p:cNvPr id="31" name="Rectangle 30"/>
            <p:cNvSpPr/>
            <p:nvPr/>
          </p:nvSpPr>
          <p:spPr>
            <a:xfrm>
              <a:off x="1296371" y="3672327"/>
              <a:ext cx="2530136" cy="1811045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389587" y="2846704"/>
              <a:ext cx="2337047" cy="44522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1763" y="2871424"/>
              <a:ext cx="957824" cy="575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Front end view (Browser)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49510" y="2893961"/>
              <a:ext cx="2123984" cy="40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Plot visualization &amp; time series animation (Three.js)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389587" y="3714362"/>
              <a:ext cx="2337047" cy="39241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23044" y="3714362"/>
              <a:ext cx="1870133" cy="407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Web Request Controllers (Play Framework)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1623043" y="3321872"/>
              <a:ext cx="0" cy="3504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526345" y="3321872"/>
              <a:ext cx="0" cy="35045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393028" y="3291925"/>
              <a:ext cx="0" cy="38040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022419" y="3360521"/>
              <a:ext cx="590907" cy="239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Upload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389587" y="4482607"/>
              <a:ext cx="2337047" cy="53200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95649" y="4538090"/>
              <a:ext cx="871751" cy="407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Data Layer </a:t>
              </a:r>
              <a:br>
                <a:rPr lang="en-US" sz="1400" dirty="0"/>
              </a:br>
              <a:r>
                <a:rPr lang="en-US" sz="1400" dirty="0"/>
                <a:t>(MongoDB)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07947" y="3366708"/>
              <a:ext cx="1021619" cy="239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Request Plots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78349" y="3281523"/>
              <a:ext cx="1004483" cy="40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JSON Format Plots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424901" y="4529860"/>
              <a:ext cx="925634" cy="467478"/>
              <a:chOff x="2876182" y="5201094"/>
              <a:chExt cx="1234179" cy="67522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2876182" y="5201094"/>
                <a:ext cx="1212435" cy="64056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876182" y="5201094"/>
                <a:ext cx="1234179" cy="675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/>
                  <a:t>Upload format to JSON Converter</a:t>
                </a:r>
              </a:p>
            </p:txBody>
          </p:sp>
        </p:grpSp>
        <p:cxnSp>
          <p:nvCxnSpPr>
            <p:cNvPr id="46" name="Straight Arrow Connector 45"/>
            <p:cNvCxnSpPr/>
            <p:nvPr/>
          </p:nvCxnSpPr>
          <p:spPr>
            <a:xfrm>
              <a:off x="1624571" y="4106777"/>
              <a:ext cx="0" cy="3504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537442" y="4132153"/>
              <a:ext cx="0" cy="35045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393028" y="4091803"/>
              <a:ext cx="0" cy="38040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54903" y="4251774"/>
              <a:ext cx="641876" cy="23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Server</a:t>
              </a:r>
            </a:p>
          </p:txBody>
        </p:sp>
        <p:sp>
          <p:nvSpPr>
            <p:cNvPr id="50" name="Can 49"/>
            <p:cNvSpPr/>
            <p:nvPr/>
          </p:nvSpPr>
          <p:spPr>
            <a:xfrm>
              <a:off x="2398311" y="5190121"/>
              <a:ext cx="332913" cy="259959"/>
            </a:xfrm>
            <a:prstGeom prst="ca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508718" y="5126543"/>
              <a:ext cx="771001" cy="23973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lang="en-US" sz="1400" dirty="0"/>
                <a:t>MongoDB</a:t>
              </a:r>
            </a:p>
          </p:txBody>
        </p:sp>
        <p:cxnSp>
          <p:nvCxnSpPr>
            <p:cNvPr id="52" name="Straight Arrow Connector 51"/>
            <p:cNvCxnSpPr>
              <a:stCxn id="41" idx="2"/>
            </p:cNvCxnSpPr>
            <p:nvPr/>
          </p:nvCxnSpPr>
          <p:spPr>
            <a:xfrm flipH="1">
              <a:off x="2558110" y="5014613"/>
              <a:ext cx="1" cy="17550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3070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27" y="67138"/>
            <a:ext cx="9144000" cy="1143000"/>
          </a:xfrm>
        </p:spPr>
        <p:txBody>
          <a:bodyPr>
            <a:noAutofit/>
          </a:bodyPr>
          <a:lstStyle/>
          <a:p>
            <a:r>
              <a:rPr lang="en-US" sz="2000" b="0" dirty="0"/>
              <a:t>Relative Changes in Stock Values using one day values</a:t>
            </a:r>
            <a:br>
              <a:rPr lang="en-US" sz="2000" b="0" dirty="0"/>
            </a:br>
            <a:r>
              <a:rPr lang="en-US" sz="2000" b="0" dirty="0"/>
              <a:t>measured from January 2004 and starting after one year January 2005</a:t>
            </a:r>
            <a:br>
              <a:rPr lang="en-US" sz="2000" b="0" dirty="0"/>
            </a:br>
            <a:r>
              <a:rPr lang="en-US" sz="2000" b="0" dirty="0"/>
              <a:t>Filled circles are final values</a:t>
            </a:r>
            <a:br>
              <a:rPr lang="en-US" sz="2000" b="0" dirty="0"/>
            </a:b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3DF6-46F5-4637-8175-331CACCBFD4C}" type="slidenum">
              <a:rPr lang="en-US" smtClean="0"/>
              <a:t>45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fld id="{9DCA3867-9C0D-4DE7-B068-B08B47B6DC3B}" type="datetime1">
              <a:rPr lang="en-US" smtClean="0"/>
              <a:t>9/18/2016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328" r="30417" b="-1"/>
          <a:stretch/>
        </p:blipFill>
        <p:spPr>
          <a:xfrm>
            <a:off x="0" y="976172"/>
            <a:ext cx="9144000" cy="5904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5327" y="6132058"/>
            <a:ext cx="6655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Apple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48682" y="6132058"/>
            <a:ext cx="182880" cy="18288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24783" y="3778224"/>
            <a:ext cx="8579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99FF"/>
                </a:solidFill>
              </a:rPr>
              <a:t>Mid Cap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5770867" y="3599204"/>
            <a:ext cx="182880" cy="1828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2669" y="2466160"/>
            <a:ext cx="771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FF00"/>
                </a:solidFill>
              </a:rPr>
              <a:t>Energy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4945380" y="2570504"/>
            <a:ext cx="182880" cy="18288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6108390" y="2766242"/>
            <a:ext cx="182880" cy="182880"/>
          </a:xfrm>
          <a:prstGeom prst="ellipse">
            <a:avLst/>
          </a:prstGeom>
          <a:solidFill>
            <a:srgbClr val="B0FE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 bwMode="auto">
          <a:xfrm>
            <a:off x="6199830" y="2971932"/>
            <a:ext cx="182880" cy="182880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8030" y="2924872"/>
            <a:ext cx="1032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FF00"/>
                </a:solidFill>
              </a:rPr>
              <a:t>S&amp;P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92862" y="2672123"/>
            <a:ext cx="1032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B0FEC4"/>
                </a:solidFill>
              </a:rPr>
              <a:t>Dow Jones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30124" y="1299648"/>
            <a:ext cx="838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FFFF"/>
                </a:solidFill>
              </a:rPr>
              <a:t>Finance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6558030" y="1676202"/>
            <a:ext cx="182880" cy="182880"/>
          </a:xfrm>
          <a:prstGeom prst="ellipse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90224" y="143115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Origin</a:t>
            </a:r>
          </a:p>
          <a:p>
            <a:r>
              <a:rPr lang="en-US" sz="1200" dirty="0">
                <a:solidFill>
                  <a:schemeClr val="bg1"/>
                </a:solidFill>
              </a:rPr>
              <a:t>0% change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55076" y="4256230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9CCFF"/>
                </a:solidFill>
              </a:rPr>
              <a:t>+10%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93426" y="6107858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042E0"/>
                </a:solidFill>
              </a:rPr>
              <a:t>+20%</a:t>
            </a:r>
          </a:p>
        </p:txBody>
      </p:sp>
    </p:spTree>
    <p:extLst>
      <p:ext uri="{BB962C8B-B14F-4D97-AF65-F5344CB8AC3E}">
        <p14:creationId xmlns:p14="http://schemas.microsoft.com/office/powerpoint/2010/main" val="2603036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2802428-A2AF-41C3-8AD7-282D769D9A5C}" type="datetime1">
              <a:rPr lang="en-US" smtClean="0"/>
              <a:t>9/18/2016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685800"/>
          </a:xfrm>
        </p:spPr>
        <p:txBody>
          <a:bodyPr/>
          <a:lstStyle/>
          <a:p>
            <a:pPr algn="ctr"/>
            <a:r>
              <a:rPr lang="en-US" dirty="0"/>
              <a:t>OGC Graphic</a:t>
            </a:r>
          </a:p>
        </p:txBody>
      </p:sp>
    </p:spTree>
    <p:extLst>
      <p:ext uri="{BB962C8B-B14F-4D97-AF65-F5344CB8AC3E}">
        <p14:creationId xmlns:p14="http://schemas.microsoft.com/office/powerpoint/2010/main" val="850545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1372"/>
            <a:ext cx="8305800" cy="685800"/>
          </a:xfrm>
        </p:spPr>
        <p:txBody>
          <a:bodyPr/>
          <a:lstStyle/>
          <a:p>
            <a:pPr algn="ctr"/>
            <a:r>
              <a:rPr lang="en-US" sz="3200" dirty="0"/>
              <a:t>Possible HPC-ABDS Geospatial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5105400"/>
          </a:xfrm>
        </p:spPr>
        <p:txBody>
          <a:bodyPr/>
          <a:lstStyle/>
          <a:p>
            <a:r>
              <a:rPr lang="en-US" sz="1900" b="1" dirty="0"/>
              <a:t>Level 17: Orchestration</a:t>
            </a:r>
            <a:r>
              <a:rPr lang="en-US" sz="1900" dirty="0"/>
              <a:t>: Apache Beam (Google Cloud Dataflow) integrated with Heron/</a:t>
            </a:r>
            <a:r>
              <a:rPr lang="en-US" sz="1900" dirty="0" err="1"/>
              <a:t>Flink</a:t>
            </a:r>
            <a:r>
              <a:rPr lang="en-US" sz="1900" dirty="0"/>
              <a:t> and Cloudmesh on HPC cluster</a:t>
            </a:r>
          </a:p>
          <a:p>
            <a:r>
              <a:rPr lang="en-US" sz="1900" b="1" dirty="0"/>
              <a:t>Level 16: Applications: </a:t>
            </a:r>
            <a:r>
              <a:rPr lang="en-US" sz="1900" dirty="0"/>
              <a:t>As in OGC white paper</a:t>
            </a:r>
          </a:p>
          <a:p>
            <a:r>
              <a:rPr lang="en-US" sz="1900" b="1" dirty="0"/>
              <a:t>Level 16: Algorithms: </a:t>
            </a:r>
            <a:r>
              <a:rPr lang="en-US" sz="1900" dirty="0"/>
              <a:t>Generic (SPIDAL) and custom for OGC use cases. </a:t>
            </a:r>
            <a:r>
              <a:rPr lang="en-US" sz="1900" b="1" dirty="0"/>
              <a:t>Requirements analysis; </a:t>
            </a:r>
            <a:r>
              <a:rPr lang="en-US" sz="1900" dirty="0"/>
              <a:t>Design interfaces</a:t>
            </a:r>
          </a:p>
          <a:p>
            <a:r>
              <a:rPr lang="en-US" sz="1900" b="1" dirty="0"/>
              <a:t>Level 14: Programming: </a:t>
            </a:r>
            <a:r>
              <a:rPr lang="en-US" sz="1900" dirty="0"/>
              <a:t>Storm, Heron, Hadoop, Spark, Flink. Improve Inter- and Intra-node performance; research and geospatial data structures</a:t>
            </a:r>
          </a:p>
          <a:p>
            <a:r>
              <a:rPr lang="en-US" sz="1900" b="1" dirty="0"/>
              <a:t>Level 13: Runtime Communication: </a:t>
            </a:r>
            <a:r>
              <a:rPr lang="en-US" sz="1900" dirty="0"/>
              <a:t>Use MPI, </a:t>
            </a:r>
            <a:r>
              <a:rPr lang="en-US" sz="1900" dirty="0" err="1"/>
              <a:t>OpenMP</a:t>
            </a:r>
            <a:r>
              <a:rPr lang="en-US" sz="1900" dirty="0"/>
              <a:t> technologies when parallel computing needed. Take Apache for distributed &amp; Pub-sub</a:t>
            </a:r>
          </a:p>
          <a:p>
            <a:r>
              <a:rPr lang="en-US" sz="1900" b="1" dirty="0"/>
              <a:t>Level 11: Data management: </a:t>
            </a:r>
            <a:r>
              <a:rPr lang="en-US" sz="1900" dirty="0"/>
              <a:t>Use best SQL and NOSQL supporting spatial data structures and hence query and analytics</a:t>
            </a:r>
          </a:p>
          <a:p>
            <a:r>
              <a:rPr lang="en-US" sz="1900" b="1" dirty="0"/>
              <a:t>Level 9: Cluster Management: </a:t>
            </a:r>
            <a:r>
              <a:rPr lang="en-US" sz="1900" dirty="0"/>
              <a:t>Yarn, </a:t>
            </a:r>
            <a:r>
              <a:rPr lang="en-US" sz="1900" dirty="0" err="1"/>
              <a:t>Mesos</a:t>
            </a:r>
            <a:r>
              <a:rPr lang="en-US" sz="1900" dirty="0"/>
              <a:t>, </a:t>
            </a:r>
            <a:r>
              <a:rPr lang="en-US" sz="1900" dirty="0" err="1"/>
              <a:t>Slurm</a:t>
            </a:r>
            <a:r>
              <a:rPr lang="en-US" sz="1900" dirty="0"/>
              <a:t> as research </a:t>
            </a:r>
            <a:r>
              <a:rPr lang="en-US" sz="1900" dirty="0" err="1"/>
              <a:t>identies</a:t>
            </a:r>
            <a:r>
              <a:rPr lang="en-US" sz="1900" dirty="0"/>
              <a:t> as best</a:t>
            </a:r>
          </a:p>
          <a:p>
            <a:r>
              <a:rPr lang="en-US" sz="1900" b="1" dirty="0"/>
              <a:t>Level 6: DevOps: </a:t>
            </a:r>
            <a:r>
              <a:rPr lang="en-US" sz="1900" dirty="0"/>
              <a:t>Python Cloudmesh virtual Cluster Interoperability on OpenStack, AWS, Docker, HPC</a:t>
            </a:r>
          </a:p>
          <a:p>
            <a:r>
              <a:rPr lang="en-US" sz="1900" b="1" dirty="0"/>
              <a:t>Convergence: </a:t>
            </a:r>
            <a:r>
              <a:rPr lang="en-US" sz="1900" dirty="0"/>
              <a:t>Use same tools with parallel computing run-time for simulations. Integrate with Apache Beam</a:t>
            </a:r>
          </a:p>
          <a:p>
            <a:endParaRPr lang="en-US" sz="1900" dirty="0"/>
          </a:p>
          <a:p>
            <a:endParaRPr lang="en-US" sz="1900" dirty="0"/>
          </a:p>
          <a:p>
            <a:pPr lvl="1"/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3805B-7035-4452-9685-E2885AD247CA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971550"/>
          </a:xfrm>
        </p:spPr>
        <p:txBody>
          <a:bodyPr/>
          <a:lstStyle/>
          <a:p>
            <a:pPr algn="ctr"/>
            <a:r>
              <a:rPr lang="en-US" sz="4000" dirty="0"/>
              <a:t>Streaming State of the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8034"/>
            <a:ext cx="9144000" cy="5327015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Classification of Application</a:t>
            </a:r>
          </a:p>
          <a:p>
            <a:pPr lvl="1"/>
            <a:r>
              <a:rPr lang="en-US" sz="2400" dirty="0"/>
              <a:t>Initial investigation of application characteristics to define/develop classification</a:t>
            </a:r>
          </a:p>
          <a:p>
            <a:pPr lvl="2"/>
            <a:r>
              <a:rPr lang="en-US" sz="2200" dirty="0"/>
              <a:t>Event size, synchronicity, time &amp; length scales..</a:t>
            </a:r>
          </a:p>
          <a:p>
            <a:pPr lvl="2"/>
            <a:r>
              <a:rPr lang="en-US" sz="2200" dirty="0"/>
              <a:t>Need to enhance with industry/research use case comparison – industry many small events; research often large (as are self driving cars)</a:t>
            </a:r>
          </a:p>
          <a:p>
            <a:r>
              <a:rPr lang="en-US" sz="2400" b="1" dirty="0"/>
              <a:t>Current software solutions</a:t>
            </a:r>
          </a:p>
          <a:p>
            <a:pPr lvl="1"/>
            <a:r>
              <a:rPr lang="en-US" sz="2400" dirty="0"/>
              <a:t>Impressive commercial solutions for commercial applications: applicability to science and Government(e.g. DoE) unclear.</a:t>
            </a:r>
          </a:p>
          <a:p>
            <a:pPr lvl="1"/>
            <a:r>
              <a:rPr lang="en-US" sz="2400" dirty="0"/>
              <a:t>Plethora of “local point” solutions (see report for detailed listing) but few end-to-end general streaming infrastructures outside open sourced </a:t>
            </a:r>
            <a:r>
              <a:rPr lang="en-US" sz="2400" b="1" dirty="0"/>
              <a:t>big data systems </a:t>
            </a:r>
            <a:r>
              <a:rPr lang="en-US" sz="2400" dirty="0"/>
              <a:t>(Apache Spark, </a:t>
            </a:r>
            <a:r>
              <a:rPr lang="en-US" sz="2400" dirty="0" err="1"/>
              <a:t>Flink</a:t>
            </a:r>
            <a:r>
              <a:rPr lang="en-US" sz="2400" dirty="0"/>
              <a:t>, Storm, </a:t>
            </a:r>
            <a:r>
              <a:rPr lang="en-US" sz="2400" dirty="0" err="1"/>
              <a:t>Samza</a:t>
            </a:r>
            <a:r>
              <a:rPr lang="en-US" sz="2400" dirty="0"/>
              <a:t>).</a:t>
            </a:r>
          </a:p>
          <a:p>
            <a:pPr lvl="1"/>
            <a:r>
              <a:rPr lang="en-US" sz="2400" dirty="0"/>
              <a:t>Opens up issues in distributed computing, e.g., performance, fault-tolerance, dynamic resource management.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83523A-0D33-47F5-97DF-9C1555C49019}" type="datetime1">
              <a:rPr lang="en-US" smtClean="0"/>
              <a:t>9/18/2016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4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87229" y="6484605"/>
            <a:ext cx="656771" cy="29391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85148-DB98-4269-ACE6-2DF49F9918C9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itchFamily="34" charset="0"/>
              <a:cs typeface="+mn-cs"/>
            </a:endParaRP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4848102" y="6453985"/>
            <a:ext cx="20574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37578-D60E-4249-B3F4-95437144351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9/18/2016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670863"/>
              </p:ext>
            </p:extLst>
          </p:nvPr>
        </p:nvGraphicFramePr>
        <p:xfrm>
          <a:off x="0" y="82600"/>
          <a:ext cx="9144000" cy="6768330"/>
        </p:xfrm>
        <a:graphic>
          <a:graphicData uri="http://schemas.openxmlformats.org/drawingml/2006/table">
            <a:tbl>
              <a:tblPr/>
              <a:tblGrid>
                <a:gridCol w="219153">
                  <a:extLst>
                    <a:ext uri="{9D8B030D-6E8A-4147-A177-3AD203B41FA5}">
                      <a16:colId xmlns:a16="http://schemas.microsoft.com/office/drawing/2014/main" val="2186015017"/>
                    </a:ext>
                  </a:extLst>
                </a:gridCol>
                <a:gridCol w="2751734">
                  <a:extLst>
                    <a:ext uri="{9D8B030D-6E8A-4147-A177-3AD203B41FA5}">
                      <a16:colId xmlns:a16="http://schemas.microsoft.com/office/drawing/2014/main" val="817926684"/>
                    </a:ext>
                  </a:extLst>
                </a:gridCol>
                <a:gridCol w="3701434">
                  <a:extLst>
                    <a:ext uri="{9D8B030D-6E8A-4147-A177-3AD203B41FA5}">
                      <a16:colId xmlns:a16="http://schemas.microsoft.com/office/drawing/2014/main" val="3478841360"/>
                    </a:ext>
                  </a:extLst>
                </a:gridCol>
                <a:gridCol w="2471679">
                  <a:extLst>
                    <a:ext uri="{9D8B030D-6E8A-4147-A177-3AD203B41FA5}">
                      <a16:colId xmlns:a16="http://schemas.microsoft.com/office/drawing/2014/main" val="312789207"/>
                    </a:ext>
                  </a:extLst>
                </a:gridCol>
              </a:tblGrid>
              <a:tr h="270596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Streaming/Steering Application Class</a:t>
                      </a:r>
                      <a:endParaRPr lang="en-US" sz="1400" dirty="0">
                        <a:effectLst/>
                      </a:endParaRPr>
                    </a:p>
                  </a:txBody>
                  <a:tcPr marL="18288" marR="18288" marT="18288" marB="18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Details and Examples</a:t>
                      </a:r>
                      <a:endParaRPr lang="en-US" sz="1400">
                        <a:effectLst/>
                      </a:endParaRPr>
                    </a:p>
                  </a:txBody>
                  <a:tcPr marL="18288" marR="18288" marT="18288" marB="18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Features</a:t>
                      </a:r>
                      <a:endParaRPr lang="en-US" sz="1400" dirty="0">
                        <a:effectLst/>
                      </a:endParaRPr>
                    </a:p>
                  </a:txBody>
                  <a:tcPr marL="18288" marR="18288" marT="18288" marB="18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331858"/>
                  </a:ext>
                </a:extLst>
              </a:tr>
              <a:tr h="103488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DDDAS, (Industrial) Internet of Things, Control,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Cyberphysical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Systems, 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Software Defined Machines, Smart buildings, transportation, Electrical Grid, Environmental and seismic sensors, Robotics, Autonomous vehicles, Drones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Real-time response often needed; data varies from large to small events, heterogeneity in data sizes and timescales</a:t>
                      </a:r>
                      <a:endParaRPr lang="en-US" sz="14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874333"/>
                  </a:ext>
                </a:extLst>
              </a:tr>
              <a:tr h="55354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Internet of People: including wearables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Smart watches, bands, health, glasses, telemedicine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Small independent events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08834"/>
                  </a:ext>
                </a:extLst>
              </a:tr>
              <a:tr h="79421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Social media, Twitter, cell phones, blogs, e-commerce and financial transactions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Study of information flow, online algorithms, outliers, graph analytics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Sophisticated analytics across many events; text and numerical data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757978"/>
                  </a:ext>
                </a:extLst>
              </a:tr>
              <a:tr h="79421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Satellite and airborne monitors, National Security: Justice, Military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Surveillance, remote sensing, Missile defense, Mission planning, Anti-submarine, Naval tactical cloud 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Often large volumes of heterogeneous data and sophisticated image analysis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832273"/>
                  </a:ext>
                </a:extLst>
              </a:tr>
              <a:tr h="93868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Astronomy, Light and Neutron Sources, TEM, Instruments like LHC, Sequencers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Scientific Data Analysis in real time or batch from “large” sources. LSST, DES, SKA in astronomy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Real-time or sometimes batch, or even both. large complex events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179696"/>
                  </a:ext>
                </a:extLst>
              </a:tr>
              <a:tr h="73102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Data Assimilation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Integrate typically distributed  data into simulations to enhance quality. 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Link large scale parallel simulations with time dependent data. Sensitivity to latency.</a:t>
                      </a:r>
                      <a:endParaRPr lang="en-US" sz="14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114234"/>
                  </a:ext>
                </a:extLst>
              </a:tr>
              <a:tr h="79421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Analysis of Simulation Results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Climate, Fusion, Molecular Dynamics, Materials. Typically local or in-situ data. HPC Big Data Convergence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Increasing bottleneck as simulations scale in size.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893793"/>
                  </a:ext>
                </a:extLst>
              </a:tr>
              <a:tr h="79421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en-US" sz="20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Steering and Control </a:t>
                      </a:r>
                      <a:endParaRPr lang="en-US" sz="18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Aerial platforms. Control of simulations or Experiments. Network monitoring. Data could be local or distributed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Variety of scenarios  with similarities to robotics. Fault tolerance often critical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9144" marT="36576" marB="365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597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04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224010" cy="906780"/>
          </a:xfrm>
        </p:spPr>
        <p:txBody>
          <a:bodyPr/>
          <a:lstStyle/>
          <a:p>
            <a:pPr algn="ctr"/>
            <a:r>
              <a:rPr lang="en-US" sz="3600" dirty="0"/>
              <a:t>Future Research Directions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750"/>
            <a:ext cx="8866413" cy="4815840"/>
          </a:xfrm>
        </p:spPr>
        <p:txBody>
          <a:bodyPr/>
          <a:lstStyle/>
          <a:p>
            <a:r>
              <a:rPr lang="en-US" sz="2400" b="1" dirty="0"/>
              <a:t>Algorithms </a:t>
            </a:r>
            <a:r>
              <a:rPr lang="en-US" sz="2400" dirty="0"/>
              <a:t>including existing and new </a:t>
            </a:r>
            <a:r>
              <a:rPr lang="en-US" sz="2400" b="1" dirty="0"/>
              <a:t>online</a:t>
            </a:r>
            <a:r>
              <a:rPr lang="en-US" sz="2400" dirty="0"/>
              <a:t> (touch each data point once) and </a:t>
            </a:r>
            <a:r>
              <a:rPr lang="en-US" sz="2400" b="1" dirty="0"/>
              <a:t>sampling</a:t>
            </a:r>
            <a:r>
              <a:rPr lang="en-US" sz="2400" dirty="0"/>
              <a:t> methods</a:t>
            </a:r>
          </a:p>
          <a:p>
            <a:pPr lvl="1"/>
            <a:r>
              <a:rPr lang="en-US" sz="2400" dirty="0"/>
              <a:t>Needed even for batch jobs to reduce O(N</a:t>
            </a:r>
            <a:r>
              <a:rPr lang="en-US" sz="2400" baseline="30000" dirty="0"/>
              <a:t>2</a:t>
            </a:r>
            <a:r>
              <a:rPr lang="en-US" sz="2400" dirty="0"/>
              <a:t>) algorithms to O(</a:t>
            </a:r>
            <a:r>
              <a:rPr lang="en-US" sz="2400" dirty="0" err="1"/>
              <a:t>NlogN</a:t>
            </a:r>
            <a:r>
              <a:rPr lang="en-US" sz="2400" dirty="0"/>
              <a:t>) or reduce volume by sampling</a:t>
            </a:r>
          </a:p>
          <a:p>
            <a:pPr lvl="1"/>
            <a:r>
              <a:rPr lang="en-US" sz="2400" dirty="0"/>
              <a:t>Some research but little robust “production” algorithms</a:t>
            </a:r>
          </a:p>
          <a:p>
            <a:r>
              <a:rPr lang="en-US" sz="2400" b="1" dirty="0"/>
              <a:t>Programming Models </a:t>
            </a:r>
            <a:r>
              <a:rPr lang="en-US" sz="2400" dirty="0"/>
              <a:t>and </a:t>
            </a:r>
            <a:r>
              <a:rPr lang="en-US" sz="2400" b="1" dirty="0"/>
              <a:t>runtime</a:t>
            </a:r>
          </a:p>
          <a:p>
            <a:pPr lvl="1"/>
            <a:r>
              <a:rPr lang="en-US" sz="2400" dirty="0"/>
              <a:t>Note </a:t>
            </a:r>
            <a:r>
              <a:rPr lang="en-US" sz="2400" b="1" dirty="0"/>
              <a:t>commercial solutions </a:t>
            </a:r>
            <a:r>
              <a:rPr lang="en-US" sz="2400" dirty="0"/>
              <a:t>are better than existing </a:t>
            </a:r>
            <a:r>
              <a:rPr lang="en-US" sz="2400" b="1" dirty="0"/>
              <a:t>Apache</a:t>
            </a:r>
            <a:r>
              <a:rPr lang="en-US" sz="2400" dirty="0"/>
              <a:t> solutions (4 year old commercial systems!) </a:t>
            </a:r>
          </a:p>
          <a:p>
            <a:pPr lvl="2"/>
            <a:r>
              <a:rPr lang="en-US" sz="2000" dirty="0"/>
              <a:t>e.g. Twitter announces Heron to replace Storm; Amazon Kinesis built to improve Storm performance; Google </a:t>
            </a:r>
            <a:r>
              <a:rPr lang="en-US" sz="2000" dirty="0" err="1"/>
              <a:t>MillWheel</a:t>
            </a:r>
            <a:endParaRPr lang="en-US" sz="2000" dirty="0"/>
          </a:p>
          <a:p>
            <a:pPr lvl="1"/>
            <a:r>
              <a:rPr lang="en-US" sz="2400" dirty="0"/>
              <a:t>Links to HPC runtime, orchestration, dataflow and publish-subscribe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85148-DB98-4269-ACE6-2DF49F9918C9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itchFamily="34" charset="0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604B-DDFB-45D0-8C08-4356678097C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9/18/2016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06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78FB-1415-9B4D-996E-11F146E2B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14335" y="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5" y="0"/>
              <a:ext cx="9144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991708" y="430823"/>
              <a:ext cx="993530" cy="1336431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03231" y="5249008"/>
              <a:ext cx="993530" cy="855785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3006969" y="1890346"/>
              <a:ext cx="1481504" cy="3174023"/>
            </a:xfrm>
            <a:prstGeom prst="straightConnector1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969977" y="2971800"/>
              <a:ext cx="3174023" cy="378565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O(N</a:t>
              </a:r>
              <a:r>
                <a:rPr lang="en-US" sz="1800" baseline="30000" dirty="0">
                  <a:solidFill>
                    <a:schemeClr val="bg1"/>
                  </a:solidFill>
                </a:rPr>
                <a:t>2</a:t>
              </a:r>
              <a:r>
                <a:rPr lang="en-US" sz="2000" dirty="0">
                  <a:solidFill>
                    <a:schemeClr val="bg1"/>
                  </a:solidFill>
                </a:rPr>
                <a:t>) interactions between green and purple clusters should be able to represent by centroids as in Barnes-Hut.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Hard as no Gauss theorem; no </a:t>
              </a:r>
              <a:r>
                <a:rPr lang="en-US" sz="2000" dirty="0" err="1">
                  <a:solidFill>
                    <a:schemeClr val="bg1"/>
                  </a:solidFill>
                </a:rPr>
                <a:t>multipole</a:t>
              </a:r>
              <a:r>
                <a:rPr lang="en-US" sz="2000" dirty="0">
                  <a:solidFill>
                    <a:schemeClr val="bg1"/>
                  </a:solidFill>
                </a:rPr>
                <a:t> expansion and points really in 1000 dimension space as clustered before 3D projection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18334" y="448886"/>
              <a:ext cx="3349466" cy="132343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O(N</a:t>
              </a:r>
              <a:r>
                <a:rPr lang="en-US" sz="2000" baseline="30000" dirty="0">
                  <a:solidFill>
                    <a:schemeClr val="bg1"/>
                  </a:solidFill>
                </a:rPr>
                <a:t>2</a:t>
              </a:r>
              <a:r>
                <a:rPr lang="en-US" sz="2000" dirty="0">
                  <a:solidFill>
                    <a:schemeClr val="bg1"/>
                  </a:solidFill>
                </a:rPr>
                <a:t>) green-green and purple-purple interactions have value but green-purple are “wasted”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8600" y="541219"/>
              <a:ext cx="2362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“clean” sample of 446K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4749" y="2002597"/>
              <a:ext cx="27918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O(N</a:t>
              </a:r>
              <a:r>
                <a:rPr lang="en-US" baseline="30000" dirty="0">
                  <a:solidFill>
                    <a:srgbClr val="FFFF00"/>
                  </a:solidFill>
                </a:rPr>
                <a:t>2</a:t>
              </a:r>
              <a:r>
                <a:rPr lang="en-US" dirty="0">
                  <a:solidFill>
                    <a:srgbClr val="FFFF00"/>
                  </a:solidFill>
                </a:rPr>
                <a:t>) reduced to O(N) times cluster size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ACCA69-5231-4ADF-B858-EE6302EABDB5}" type="datetime1">
              <a:rPr lang="en-US" smtClean="0"/>
              <a:t>9/18/2016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224010" cy="655320"/>
          </a:xfrm>
        </p:spPr>
        <p:txBody>
          <a:bodyPr/>
          <a:lstStyle/>
          <a:p>
            <a:pPr algn="ctr"/>
            <a:r>
              <a:rPr lang="en-US" sz="3600" dirty="0"/>
              <a:t>Future Research Directions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4610100"/>
          </a:xfrm>
        </p:spPr>
        <p:txBody>
          <a:bodyPr/>
          <a:lstStyle/>
          <a:p>
            <a:r>
              <a:rPr lang="en-US" sz="2400" b="1" dirty="0"/>
              <a:t>Benchmarks </a:t>
            </a:r>
            <a:r>
              <a:rPr lang="en-US" sz="2400" dirty="0"/>
              <a:t>and Application Collections and Scenarios</a:t>
            </a:r>
          </a:p>
          <a:p>
            <a:pPr lvl="1"/>
            <a:r>
              <a:rPr lang="en-US" sz="2400" dirty="0"/>
              <a:t>Note huge amount of  big data benchmarks (</a:t>
            </a:r>
            <a:r>
              <a:rPr lang="en-US" sz="2400" dirty="0" err="1"/>
              <a:t>BigDataBench</a:t>
            </a:r>
            <a:r>
              <a:rPr lang="en-US" sz="2400" dirty="0"/>
              <a:t>) but no streaming focus</a:t>
            </a:r>
          </a:p>
          <a:p>
            <a:pPr lvl="1"/>
            <a:r>
              <a:rPr lang="en-US" sz="2400" dirty="0"/>
              <a:t>Participant talks/white papers suggested a few</a:t>
            </a:r>
          </a:p>
          <a:p>
            <a:r>
              <a:rPr lang="en-US" sz="2400" dirty="0"/>
              <a:t>Collect a streaming </a:t>
            </a:r>
            <a:r>
              <a:rPr lang="en-US" sz="2400" b="1" dirty="0"/>
              <a:t>Software System </a:t>
            </a:r>
            <a:r>
              <a:rPr lang="en-US" sz="2400" dirty="0"/>
              <a:t>and </a:t>
            </a:r>
            <a:r>
              <a:rPr lang="en-US" sz="2400" b="1" dirty="0"/>
              <a:t>Algorithm Library</a:t>
            </a:r>
          </a:p>
          <a:p>
            <a:pPr lvl="1"/>
            <a:r>
              <a:rPr lang="en-US" sz="2400" dirty="0"/>
              <a:t>Note paucity of existing streaming algorithms</a:t>
            </a:r>
          </a:p>
          <a:p>
            <a:r>
              <a:rPr lang="en-US" sz="2400" b="1" dirty="0"/>
              <a:t>Streaming System infrastructure </a:t>
            </a:r>
          </a:p>
          <a:p>
            <a:pPr lvl="1"/>
            <a:r>
              <a:rPr lang="en-US" sz="2400" dirty="0"/>
              <a:t>Need some facilities that support streaming! Prototype possible approaches; I/O needed?</a:t>
            </a:r>
          </a:p>
          <a:p>
            <a:r>
              <a:rPr lang="en-US" sz="2400" b="1" dirty="0"/>
              <a:t>Steering</a:t>
            </a:r>
            <a:r>
              <a:rPr lang="en-US" sz="2400" dirty="0"/>
              <a:t> and Human in the Loop</a:t>
            </a:r>
          </a:p>
          <a:p>
            <a:r>
              <a:rPr lang="en-US" sz="2400" dirty="0"/>
              <a:t>Streaming data produced by </a:t>
            </a:r>
            <a:r>
              <a:rPr lang="en-US" sz="2400" b="1" dirty="0"/>
              <a:t>simulations </a:t>
            </a:r>
            <a:r>
              <a:rPr lang="en-US" sz="2400" dirty="0"/>
              <a:t>increasing</a:t>
            </a:r>
          </a:p>
          <a:p>
            <a:r>
              <a:rPr lang="en-US" sz="2400" dirty="0"/>
              <a:t>Workshop brought together an interesting interdisciplinary community – need to build and sustain </a:t>
            </a:r>
            <a:r>
              <a:rPr lang="en-US" sz="2400" b="1" dirty="0"/>
              <a:t>streaming community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85148-DB98-4269-ACE6-2DF49F9918C9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itchFamily="34" charset="0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18811-B50D-42A5-8BBC-012F74F841E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9/18/2016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51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403135&quot;&gt;&lt;object type=&quot;3&quot; unique_id=&quot;592686&quot;&gt;&lt;property id=&quot;20148&quot; value=&quot;5&quot;/&gt;&lt;property id=&quot;20300&quot; value=&quot;Slide 7 - &amp;quot;HPC-ABDS Mapping of Activities&amp;quot;&quot;/&gt;&lt;property id=&quot;20307&quot; value=&quot;337&quot;/&gt;&lt;/object&gt;&lt;object type=&quot;3&quot; unique_id=&quot;605784&quot;&gt;&lt;property id=&quot;20148&quot; value=&quot;5&quot;/&gt;&lt;property id=&quot;20300&quot; value=&quot;Slide 9 - &amp;quot;Java MPI performs better than Threads 128 24-core Haswell nodes on SPIDAL DA-MDS Code&amp;quot;&quot;/&gt;&lt;property id=&quot;20307&quot; value=&quot;339&quot;/&gt;&lt;/object&gt;&lt;object type=&quot;3&quot; unique_id=&quot;605787&quot;&gt;&lt;property id=&quot;20148&quot; value=&quot;5&quot;/&gt;&lt;property id=&quot;20300&quot; value=&quot;Slide 3 - &amp;quot;Big Data - Big Simulation (Exascale) Convergence&amp;quot;&quot;/&gt;&lt;property id=&quot;20307&quot; value=&quot;375&quot;/&gt;&lt;/object&gt;&lt;object type=&quot;3&quot; unique_id=&quot;605788&quot;&gt;&lt;property id=&quot;20148&quot; value=&quot;5&quot;/&gt;&lt;property id=&quot;20300&quot; value=&quot;Slide 5 - &amp;quot;6 Forms of MapReduce  Cover “all” circumstances  Describes  - Problem (Model     reflecting data)  - Machine  - Sof&quot;/&gt;&lt;property id=&quot;20307&quot; value=&quot;377&quot;/&gt;&lt;/object&gt;&lt;object type=&quot;3&quot; unique_id=&quot;605789&quot;&gt;&lt;property id=&quot;20148&quot; value=&quot;5&quot;/&gt;&lt;property id=&quot;20300&quot; value=&quot;Slide 8&quot;/&gt;&lt;property id=&quot;20307&quot; value=&quot;378&quot;/&gt;&lt;/object&gt;&lt;object type=&quot;3&quot; unique_id=&quot;605790&quot;&gt;&lt;property id=&quot;20148&quot; value=&quot;5&quot;/&gt;&lt;property id=&quot;20300&quot; value=&quot;Slide 10 - &amp;quot;MIDAS: Software Activities in DIBBS&amp;quot;&quot;/&gt;&lt;property id=&quot;20307&quot; value=&quot;365&quot;/&gt;&lt;/object&gt;&lt;object type=&quot;3&quot; unique_id=&quot;605791&quot;&gt;&lt;property id=&quot;20148&quot; value=&quot;5&quot;/&gt;&lt;property id=&quot;20300&quot; value=&quot;Slide 11 - &amp;quot;Cloudmesh Client&amp;quot;&quot;/&gt;&lt;property id=&quot;20307&quot; value=&quot;354&quot;/&gt;&lt;/object&gt;&lt;object type=&quot;3&quot; unique_id=&quot;605792&quot;&gt;&lt;property id=&quot;20148&quot; value=&quot;5&quot;/&gt;&lt;property id=&quot;20300&quot; value=&quot;Slide 12 - &amp;quot;Cloudmesh Client - Architecture&amp;quot;&quot;/&gt;&lt;property id=&quot;20307&quot; value=&quot;355&quot;/&gt;&lt;/object&gt;&lt;object type=&quot;3&quot; unique_id=&quot;605793&quot;&gt;&lt;property id=&quot;20148&quot; value=&quot;5&quot;/&gt;&lt;property id=&quot;20300&quot; value=&quot;Slide 13 - &amp;quot;Cloudmesh Client – OSG management&amp;quot;&quot;/&gt;&lt;property id=&quot;20307&quot; value=&quot;360&quot;/&gt;&lt;/object&gt;&lt;object type=&quot;3&quot; unique_id=&quot;605794&quot;&gt;&lt;property id=&quot;20148&quot; value=&quot;5&quot;/&gt;&lt;property id=&quot;20300&quot; value=&quot;Slide 14 - &amp;quot;Cloudmesh Client –  In support of Experiment Workflow &amp;quot;&quot;/&gt;&lt;property id=&quot;20307&quot; value=&quot;361&quot;/&gt;&lt;/object&gt;&lt;object type=&quot;3&quot; unique_id=&quot;605795&quot;&gt;&lt;property id=&quot;20148&quot; value=&quot;5&quot;/&gt;&lt;property id=&quot;20300&quot; value=&quot;Slide 15 - &amp;quot;Pilot-Hadoop/Spark Architecture&amp;quot;&quot;/&gt;&lt;property id=&quot;20307&quot; value=&quot;366&quot;/&gt;&lt;/object&gt;&lt;object type=&quot;3&quot; unique_id=&quot;605796&quot;&gt;&lt;property id=&quot;20148&quot; value=&quot;5&quot;/&gt;&lt;property id=&quot;20300&quot; value=&quot;Slide 16 - &amp;quot;Pilot-Hadoop Example&amp;quot;&quot;/&gt;&lt;property id=&quot;20307&quot; value=&quot;367&quot;/&gt;&lt;/object&gt;&lt;object type=&quot;3&quot; unique_id=&quot;605797&quot;&gt;&lt;property id=&quot;20148&quot; value=&quot;5&quot;/&gt;&lt;property id=&quot;20300&quot; value=&quot;Slide 17 - &amp;quot;Pilot-Data/Memory for Iterative  Processing&amp;quot;&quot;/&gt;&lt;property id=&quot;20307&quot; value=&quot;368&quot;/&gt;&lt;/object&gt;&lt;object type=&quot;3&quot; unique_id=&quot;605798&quot;&gt;&lt;property id=&quot;20148&quot; value=&quot;5&quot;/&gt;&lt;property id=&quot;20300&quot; value=&quot;Slide 18 - &amp;quot;Harp Implementations &amp;quot;&quot;/&gt;&lt;property id=&quot;20307&quot; value=&quot;380&quot;/&gt;&lt;/object&gt;&lt;object type=&quot;3&quot; unique_id=&quot;605799&quot;&gt;&lt;property id=&quot;20148&quot; value=&quot;5&quot;/&gt;&lt;property id=&quot;20300&quot; value=&quot;Slide 19&quot;/&gt;&lt;property id=&quot;20307&quot; value=&quot;379&quot;/&gt;&lt;/object&gt;&lt;object type=&quot;3&quot; unique_id=&quot;605800&quot;&gt;&lt;property id=&quot;20148&quot; value=&quot;5&quot;/&gt;&lt;property id=&quot;20300&quot; value=&quot;Slide 20 - &amp;quot;Harp LDA on Big Red II Supercomputer (Cray)&amp;quot;&quot;/&gt;&lt;property id=&quot;20307&quot; value=&quot;381&quot;/&gt;&lt;/object&gt;&lt;object type=&quot;3&quot; unique_id=&quot;605801&quot;&gt;&lt;property id=&quot;20148&quot; value=&quot;5&quot;/&gt;&lt;property id=&quot;20300&quot; value=&quot;Slide 21 - &amp;quot;SPIDAL Algorithms – Subgraph mining&amp;quot;&quot;/&gt;&lt;property id=&quot;20307&quot; value=&quot;345&quot;/&gt;&lt;/object&gt;&lt;object type=&quot;3&quot; unique_id=&quot;605802&quot;&gt;&lt;property id=&quot;20148&quot; value=&quot;5&quot;/&gt;&lt;property id=&quot;20300&quot; value=&quot;Slide 22 - &amp;quot;SPIDAL Algorithms – Random Graph Generation&amp;quot;&quot;/&gt;&lt;property id=&quot;20307&quot; value=&quot;362&quot;/&gt;&lt;/object&gt;&lt;object type=&quot;3&quot; unique_id=&quot;605803&quot;&gt;&lt;property id=&quot;20148&quot; value=&quot;5&quot;/&gt;&lt;property id=&quot;20300&quot; value=&quot;Slide 23 - &amp;quot;SPIDAL Algorithms – Triangle Counting&amp;quot;&quot;/&gt;&lt;property id=&quot;20307&quot; value=&quot;363&quot;/&gt;&lt;/object&gt;&lt;object type=&quot;3&quot; unique_id=&quot;605804&quot;&gt;&lt;property id=&quot;20148&quot; value=&quot;5&quot;/&gt;&lt;property id=&quot;20300&quot; value=&quot;Slide 24 - &amp;quot;SPIDAL Algorithms – Core I&amp;quot;&quot;/&gt;&lt;property id=&quot;20307&quot; value=&quot;342&quot;/&gt;&lt;/object&gt;&lt;object type=&quot;3&quot; unique_id=&quot;605805&quot;&gt;&lt;property id=&quot;20148&quot; value=&quot;5&quot;/&gt;&lt;property id=&quot;20300&quot; value=&quot;Slide 25 - &amp;quot;SPIDAL Algorithms – Core II&amp;quot;&quot;/&gt;&lt;property id=&quot;20307&quot; value=&quot;364&quot;/&gt;&lt;/object&gt;&lt;object type=&quot;3&quot; unique_id=&quot;605806&quot;&gt;&lt;property id=&quot;20148&quot; value=&quot;5&quot;/&gt;&lt;property id=&quot;20300&quot; value=&quot;Slide 26 - &amp;quot;SPIDAL Algorithms – Optimization I&amp;quot;&quot;/&gt;&lt;property id=&quot;20307&quot; value=&quot;350&quot;/&gt;&lt;/object&gt;&lt;object type=&quot;3&quot; unique_id=&quot;605807&quot;&gt;&lt;property id=&quot;20148&quot; value=&quot;5&quot;/&gt;&lt;property id=&quot;20300&quot; value=&quot;Slide 27 - &amp;quot;SPIDAL Algorithms – Optimization II&amp;quot;&quot;/&gt;&lt;property id=&quot;20307&quot; value=&quot;351&quot;/&gt;&lt;/object&gt;&lt;object type=&quot;3&quot; unique_id=&quot;605808&quot;&gt;&lt;property id=&quot;20148&quot; value=&quot;5&quot;/&gt;&lt;property id=&quot;20300&quot; value=&quot;Slide 28 - &amp;quot;2D Radar Polar Remote Sensing&amp;quot;&quot;/&gt;&lt;property id=&quot;20307&quot; value=&quot;352&quot;/&gt;&lt;/object&gt;&lt;object type=&quot;3&quot; unique_id=&quot;605809&quot;&gt;&lt;property id=&quot;20148&quot; value=&quot;5&quot;/&gt;&lt;property id=&quot;20300&quot; value=&quot;Slide 29 - &amp;quot;Imaging Applications: Remote Sensing,  Pathology, Spatial  Systems &amp;quot;&quot;/&gt;&lt;property id=&quot;20307&quot; value=&quot;344&quot;/&gt;&lt;/object&gt;&lt;object type=&quot;3&quot; unique_id=&quot;605810&quot;&gt;&lt;property id=&quot;20148&quot; value=&quot;5&quot;/&gt;&lt;property id=&quot;20300&quot; value=&quot;Slide 30 - &amp;quot;Some Applications Enabled&amp;quot;&quot;/&gt;&lt;property id=&quot;20307&quot; value=&quot;341&quot;/&gt;&lt;/object&gt;&lt;object type=&quot;3&quot; unique_id=&quot;605811&quot;&gt;&lt;property id=&quot;20148&quot; value=&quot;5&quot;/&gt;&lt;property id=&quot;20300&quot; value=&quot;Slide 31 - &amp;quot;3D Radar Polar Remote Sensing&amp;quot;&quot;/&gt;&lt;property id=&quot;20307&quot; value=&quot;353&quot;/&gt;&lt;/object&gt;&lt;object type=&quot;3&quot; unique_id=&quot;605812&quot;&gt;&lt;property id=&quot;20148&quot; value=&quot;5&quot;/&gt;&lt;property id=&quot;20300&quot; value=&quot;Slide 32 - &amp;quot;Algorithms – Nuclei Segmentation for Pathology Images&amp;quot;&quot;/&gt;&lt;property id=&quot;20307&quot; value=&quot;346&quot;/&gt;&lt;/object&gt;&lt;object type=&quot;3&quot; unique_id=&quot;605813&quot;&gt;&lt;property id=&quot;20148&quot; value=&quot;5&quot;/&gt;&lt;property id=&quot;20300&quot; value=&quot;Slide 33 - &amp;quot;Algorithms – Spatial Querying Methods&amp;quot;&quot;/&gt;&lt;property id=&quot;20307&quot; value=&quot;347&quot;/&gt;&lt;/object&gt;&lt;object type=&quot;3&quot; unique_id=&quot;605814&quot;&gt;&lt;property id=&quot;20148&quot; value=&quot;5&quot;/&gt;&lt;property id=&quot;20300&quot; value=&quot;Slide 34 - &amp;quot;Enabled Applications – Digital Pathology&amp;quot;&quot;/&gt;&lt;property id=&quot;20307&quot; value=&quot;348&quot;/&gt;&lt;/object&gt;&lt;object type=&quot;3&quot; unique_id=&quot;605815&quot;&gt;&lt;property id=&quot;20148&quot; value=&quot;5&quot;/&gt;&lt;property id=&quot;20300&quot; value=&quot;Slide 35 - &amp;quot;Applications – Public Health&amp;quot;&quot;/&gt;&lt;property id=&quot;20307&quot; value=&quot;349&quot;/&gt;&lt;/object&gt;&lt;object type=&quot;3&quot; unique_id=&quot;605816&quot;&gt;&lt;property id=&quot;20148&quot; value=&quot;5&quot;/&gt;&lt;property id=&quot;20300&quot; value=&quot;Slide 36 - &amp;quot;Biomolecular Simulation Data Analysis&amp;quot;&quot;/&gt;&lt;property id=&quot;20307&quot; value=&quot;369&quot;/&gt;&lt;/object&gt;&lt;object type=&quot;3&quot; unique_id=&quot;605817&quot;&gt;&lt;property id=&quot;20148&quot; value=&quot;5&quot;/&gt;&lt;property id=&quot;20300&quot; value=&quot;Slide 37 - &amp;quot;RADICAL-Pilot Hausdorff distance: all-pairs problem&amp;#x0D; &amp;quot;&quot;/&gt;&lt;property id=&quot;20307&quot; value=&quot;370&quot;/&gt;&lt;/object&gt;&lt;object type=&quot;3&quot; unique_id=&quot;605818&quot;&gt;&lt;property id=&quot;20148&quot; value=&quot;5&quot;/&gt;&lt;property id=&quot;20300&quot; value=&quot;Slide 38 - &amp;quot;Classification of lipids in membranes&amp;quot;&quot;/&gt;&lt;property id=&quot;20307&quot; value=&quot;372&quot;/&gt;&lt;/object&gt;&lt;object type=&quot;3&quot; unique_id=&quot;605819&quot;&gt;&lt;property id=&quot;20148&quot; value=&quot;5&quot;/&gt;&lt;property id=&quot;20300&quot; value=&quot;Slide 39 - &amp;quot;LeafletFinder&amp;quot;&quot;/&gt;&lt;property id=&quot;20307&quot; value=&quot;373&quot;/&gt;&lt;/object&gt;&lt;object type=&quot;3&quot; unique_id=&quot;605820&quot;&gt;&lt;property id=&quot;20148&quot; value=&quot;5&quot;/&gt;&lt;property id=&quot;20300&quot; value=&quot;Slide 40&quot;/&gt;&lt;property id=&quot;20307&quot; value=&quot;374&quot;/&gt;&lt;/object&gt;&lt;object type=&quot;3&quot; unique_id=&quot;606129&quot;&gt;&lt;property id=&quot;20148&quot; value=&quot;5&quot;/&gt;&lt;property id=&quot;20300&quot; value=&quot;Slide 4 - &amp;quot;64 Features in 4 views for Unified Classification of Big Data and Simulation Applications&amp;quot;&quot;/&gt;&lt;property id=&quot;20307&quot; value=&quot;382&quot;/&gt;&lt;/object&gt;&lt;object type=&quot;3&quot; unique_id=&quot;606342&quot;&gt;&lt;property id=&quot;20148&quot; value=&quot;5&quot;/&gt;&lt;property id=&quot;20300&quot; value=&quot;Slide 1 - &amp;quot;NSF14-43054 started October 1, 2014 Datanet: CIF21 DIBBs: Middleware and High Performance Analytics Libraries for S&quot;/&gt;&lt;property id=&quot;20307&quot; value=&quot;384&quot;/&gt;&lt;/object&gt;&lt;object type=&quot;3&quot; unique_id=&quot;606343&quot;&gt;&lt;property id=&quot;20148&quot; value=&quot;5&quot;/&gt;&lt;property id=&quot;20300&quot; value=&quot;Slide 2 - &amp;quot;Some Important Components of SPIDAL Dibbs&amp;quot;&quot;/&gt;&lt;property id=&quot;20307&quot; value=&quot;383&quot;/&gt;&lt;/object&gt;&lt;object type=&quot;3&quot; unique_id=&quot;606472&quot;&gt;&lt;property id=&quot;20148&quot; value=&quot;5&quot;/&gt;&lt;property id=&quot;20300&quot; value=&quot;Slide 6&quot;/&gt;&lt;property id=&quot;20307&quot; value=&quot;385&quot;/&gt;&lt;/object&gt;&lt;/object&gt;&lt;object type=&quot;8&quot; unique_id=&quot;40314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lank Presentation">
  <a:themeElements>
    <a:clrScheme name="Custom 2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8E0C33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8E0C33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Custom 2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8E0C33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8E0C33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30917</TotalTime>
  <Words>3406</Words>
  <Application>Microsoft Office PowerPoint</Application>
  <PresentationFormat>On-screen Show (4:3)</PresentationFormat>
  <Paragraphs>501</Paragraphs>
  <Slides>47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MS Gothic</vt:lpstr>
      <vt:lpstr>ＭＳ Ｐゴシック</vt:lpstr>
      <vt:lpstr>Arial</vt:lpstr>
      <vt:lpstr>Calibri</vt:lpstr>
      <vt:lpstr>Franklin Gothic Demi</vt:lpstr>
      <vt:lpstr>Franklin Gothic Medium</vt:lpstr>
      <vt:lpstr>MS Mincho</vt:lpstr>
      <vt:lpstr>Times New Roman</vt:lpstr>
      <vt:lpstr>Blank Presentation</vt:lpstr>
      <vt:lpstr>2_Blank Presentation</vt:lpstr>
      <vt:lpstr>Presentation</vt:lpstr>
      <vt:lpstr>Using HPC-ABDS for Streaming Data </vt:lpstr>
      <vt:lpstr>Abstract</vt:lpstr>
      <vt:lpstr>Inputs to a Geospatial Big Data Architecture</vt:lpstr>
      <vt:lpstr>Summary of Streaming Workshops</vt:lpstr>
      <vt:lpstr>Streaming State of the Art</vt:lpstr>
      <vt:lpstr>PowerPoint Presentation</vt:lpstr>
      <vt:lpstr>Future Research Directions I</vt:lpstr>
      <vt:lpstr>PowerPoint Presentation</vt:lpstr>
      <vt:lpstr>Future Research Directions II</vt:lpstr>
      <vt:lpstr>NIST Big Data Study</vt:lpstr>
      <vt:lpstr>PowerPoint Presentation</vt:lpstr>
      <vt:lpstr>NBD-PWG (NIST Big Data Public Working Group) Subgroups &amp; Co-Chairs</vt:lpstr>
      <vt:lpstr>NIST Big Data Reference Architecture NBDRA</vt:lpstr>
      <vt:lpstr>2. Perform real time analytics on data source streams and notify users when specified events occur</vt:lpstr>
      <vt:lpstr>5. Perform interactive analytics on data in analytics-optimized database</vt:lpstr>
      <vt:lpstr>5A. Perform interactive analytics on observational scientific data</vt:lpstr>
      <vt:lpstr>Sample Features of 51 Use Cases I</vt:lpstr>
      <vt:lpstr>Sample Features of 51 Use Cases II</vt:lpstr>
      <vt:lpstr>PowerPoint Presentation</vt:lpstr>
      <vt:lpstr>6 Forms of MapReduce  Describes Architecture of   - Problem (Model     reflecting data)  - Machine  - Software  2 important variants (software) of Iterative MapReduce and Map-Streaming a) “In-place” HPC  b) Flow for model and data </vt:lpstr>
      <vt:lpstr>SPIDAL Project</vt:lpstr>
      <vt:lpstr>SPIDAL Project Datanet: CIF21 DIBBs: Middleware and High Performance Analytics Libraries for Scalable Data Science</vt:lpstr>
      <vt:lpstr>PowerPoint Presentation</vt:lpstr>
      <vt:lpstr>Main Components of SPIDAL Project</vt:lpstr>
      <vt:lpstr>Why Connect (“Converge”) Big Data and HPC</vt:lpstr>
      <vt:lpstr>Software Nexus  Application Layer On Big Data Software Components for Programming and Data Processing On HPC for runtime On IaaS and DevOps Hardware and Systems </vt:lpstr>
      <vt:lpstr>PowerPoint Presentation</vt:lpstr>
      <vt:lpstr>Functionality of 21 HPC-ABDS Layers</vt:lpstr>
      <vt:lpstr>HPC-ABDS SPIDAL Project Activities</vt:lpstr>
      <vt:lpstr>Java Grande  Revisited on 3 data analytics codes Clustering Multidimensional Scaling Latent Dirichlet Allocation  all sophisticated algorithms  </vt:lpstr>
      <vt:lpstr>Java versus C Performance</vt:lpstr>
      <vt:lpstr>Java Parallel Performance 128 24 core Haswell nodes on SPIDAL 200K DA-MDS Code</vt:lpstr>
      <vt:lpstr>Harp (Hadoop Plugin) brings HPC to ABDS </vt:lpstr>
      <vt:lpstr>Streaming Applications and Technology</vt:lpstr>
      <vt:lpstr>Adding HPC to Storm &amp; Heron for Streaming</vt:lpstr>
      <vt:lpstr>Data Pipeline</vt:lpstr>
      <vt:lpstr>Improvement of Storm (Heron) using HPC communication algorithms</vt:lpstr>
      <vt:lpstr>SPIDAL Applications</vt:lpstr>
      <vt:lpstr>Imaging Applications: Remote Sensing,  Pathology, Spatial  Systems </vt:lpstr>
      <vt:lpstr>2D Radar Polar Remote Sensing</vt:lpstr>
      <vt:lpstr>3D Radar Polar Remote Sensing</vt:lpstr>
      <vt:lpstr>Returning to Geospatial issues</vt:lpstr>
      <vt:lpstr>** Open Approaches to Big Geo Data **</vt:lpstr>
      <vt:lpstr>HTML5 web viewer WebPlotViz</vt:lpstr>
      <vt:lpstr>Relative Changes in Stock Values using one day values measured from January 2004 and starting after one year January 2005 Filled circles are final values </vt:lpstr>
      <vt:lpstr>OGC Graphic</vt:lpstr>
      <vt:lpstr>Possible HPC-ABDS Geospatial Activities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Information Technology and The Indiana University School of Informatics</dc:title>
  <dc:creator>Neal Moore</dc:creator>
  <cp:lastModifiedBy>Geoffrey Fox</cp:lastModifiedBy>
  <cp:revision>622</cp:revision>
  <cp:lastPrinted>2009-05-27T19:00:23Z</cp:lastPrinted>
  <dcterms:created xsi:type="dcterms:W3CDTF">2011-04-26T20:44:01Z</dcterms:created>
  <dcterms:modified xsi:type="dcterms:W3CDTF">2016-09-19T00:02:14Z</dcterms:modified>
</cp:coreProperties>
</file>