
<file path=[Content_Types].xml><?xml version="1.0" encoding="utf-8"?>
<Types xmlns="http://schemas.openxmlformats.org/package/2006/content-types">
  <Default Extension="avi" ContentType="video/x-msvideo"/>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5" r:id="rId1"/>
    <p:sldMasterId id="2147483657" r:id="rId2"/>
  </p:sldMasterIdLst>
  <p:notesMasterIdLst>
    <p:notesMasterId r:id="rId61"/>
  </p:notesMasterIdLst>
  <p:sldIdLst>
    <p:sldId id="284" r:id="rId3"/>
    <p:sldId id="285" r:id="rId4"/>
    <p:sldId id="914" r:id="rId5"/>
    <p:sldId id="915" r:id="rId6"/>
    <p:sldId id="916" r:id="rId7"/>
    <p:sldId id="918" r:id="rId8"/>
    <p:sldId id="919" r:id="rId9"/>
    <p:sldId id="920" r:id="rId10"/>
    <p:sldId id="907" r:id="rId11"/>
    <p:sldId id="908" r:id="rId12"/>
    <p:sldId id="853" r:id="rId13"/>
    <p:sldId id="272" r:id="rId14"/>
    <p:sldId id="292" r:id="rId15"/>
    <p:sldId id="270" r:id="rId16"/>
    <p:sldId id="909" r:id="rId17"/>
    <p:sldId id="310" r:id="rId18"/>
    <p:sldId id="273" r:id="rId19"/>
    <p:sldId id="304" r:id="rId20"/>
    <p:sldId id="348" r:id="rId21"/>
    <p:sldId id="312" r:id="rId22"/>
    <p:sldId id="903" r:id="rId23"/>
    <p:sldId id="904" r:id="rId24"/>
    <p:sldId id="316" r:id="rId25"/>
    <p:sldId id="275" r:id="rId26"/>
    <p:sldId id="276" r:id="rId27"/>
    <p:sldId id="277" r:id="rId28"/>
    <p:sldId id="278" r:id="rId29"/>
    <p:sldId id="279" r:id="rId30"/>
    <p:sldId id="280" r:id="rId31"/>
    <p:sldId id="256" r:id="rId32"/>
    <p:sldId id="281" r:id="rId33"/>
    <p:sldId id="932" r:id="rId34"/>
    <p:sldId id="936" r:id="rId35"/>
    <p:sldId id="282" r:id="rId36"/>
    <p:sldId id="933" r:id="rId37"/>
    <p:sldId id="934" r:id="rId38"/>
    <p:sldId id="921" r:id="rId39"/>
    <p:sldId id="927" r:id="rId40"/>
    <p:sldId id="930" r:id="rId41"/>
    <p:sldId id="931" r:id="rId42"/>
    <p:sldId id="928" r:id="rId43"/>
    <p:sldId id="929" r:id="rId44"/>
    <p:sldId id="910" r:id="rId45"/>
    <p:sldId id="859" r:id="rId46"/>
    <p:sldId id="884" r:id="rId47"/>
    <p:sldId id="913" r:id="rId48"/>
    <p:sldId id="426" r:id="rId49"/>
    <p:sldId id="427" r:id="rId50"/>
    <p:sldId id="264" r:id="rId51"/>
    <p:sldId id="898" r:id="rId52"/>
    <p:sldId id="305" r:id="rId53"/>
    <p:sldId id="900" r:id="rId54"/>
    <p:sldId id="262" r:id="rId55"/>
    <p:sldId id="935" r:id="rId56"/>
    <p:sldId id="912" r:id="rId57"/>
    <p:sldId id="283" r:id="rId58"/>
    <p:sldId id="398" r:id="rId59"/>
    <p:sldId id="879" r:id="rId6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4FC1"/>
    <a:srgbClr val="064FBA"/>
    <a:srgbClr val="0218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A63F0FB-956D-4A43-BD49-1BA90E314034}">
  <a:tblStyle styleId="{CA63F0FB-956D-4A43-BD49-1BA90E31403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04" autoAdjust="0"/>
    <p:restoredTop sz="95268" autoAdjust="0"/>
  </p:normalViewPr>
  <p:slideViewPr>
    <p:cSldViewPr snapToGrid="0">
      <p:cViewPr varScale="1">
        <p:scale>
          <a:sx n="137" d="100"/>
          <a:sy n="137" d="100"/>
        </p:scale>
        <p:origin x="84" y="6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3b99d50a2_2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g33b99d50a2_2_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g33b99d50a2_2_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741dc1d0ed_0_28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8" name="Google Shape;228;g741dc1d0ed_0_2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3b99d50a2_2_17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1" name="Google Shape;251;g33b99d50a2_2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741dc1d0ed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741dc1d0ed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5c387cd87f_35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 name="Google Shape;1046;g5c387cd87f_35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4153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3b99d50a2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33b99d50a2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6b10de9924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6b10de992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5c387cd87f_2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3" name="Google Shape;743;g5c387cd87f_2_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5c387cd87f_31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6" name="Google Shape;646;g5c387cd87f_31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5c387cd87f_31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4" name="Google Shape;864;g5c387cd87f_31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5c387cd87f_31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6" name="Google Shape;876;g5c387cd87f_31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5c387cd87f_35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 name="Google Shape;1046;g5c387cd87f_35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2764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5c387cd87f_3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6" name="Google Shape;886;g5c387cd87f_3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5c387cd87f_31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10" name="Google Shape;910;g5c387cd87f_31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2388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740bf1d149_2_26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 name="Google Shape;263;g740bf1d149_2_2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78f7dc25d2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78f7dc25d2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 a lucky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740bf1d149_2_3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78" name="Google Shape;278;g740bf1d149_2_3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740bf1d149_2_28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1" name="Google Shape;291;g740bf1d149_2_2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740bf1d149_2_29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8" name="Google Shape;298;g740bf1d149_2_2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740bf1d149_2_3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g740bf1d149_2_3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g740bf1d149_2_30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c12fc03c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c12fc03c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50">
                <a:solidFill>
                  <a:schemeClr val="dk1"/>
                </a:solidFill>
              </a:rPr>
              <a:t>There are several architectures of LSTM units. A common</a:t>
            </a:r>
            <a:endParaRPr sz="1050">
              <a:solidFill>
                <a:schemeClr val="dk1"/>
              </a:solidFill>
            </a:endParaRPr>
          </a:p>
          <a:p>
            <a:pPr marL="0" lvl="0" indent="0" algn="l" rtl="0">
              <a:spcBef>
                <a:spcPts val="0"/>
              </a:spcBef>
              <a:spcAft>
                <a:spcPts val="0"/>
              </a:spcAft>
              <a:buClr>
                <a:schemeClr val="dk1"/>
              </a:buClr>
              <a:buSzPts val="1100"/>
              <a:buFont typeface="Arial"/>
              <a:buNone/>
            </a:pPr>
            <a:r>
              <a:rPr lang="en" sz="1050">
                <a:solidFill>
                  <a:schemeClr val="dk1"/>
                </a:solidFill>
              </a:rPr>
              <a:t>architecture is composed of a cell (the memory part of the</a:t>
            </a:r>
            <a:endParaRPr sz="1050">
              <a:solidFill>
                <a:schemeClr val="dk1"/>
              </a:solidFill>
            </a:endParaRPr>
          </a:p>
          <a:p>
            <a:pPr marL="0" lvl="0" indent="0" algn="l" rtl="0">
              <a:spcBef>
                <a:spcPts val="0"/>
              </a:spcBef>
              <a:spcAft>
                <a:spcPts val="0"/>
              </a:spcAft>
              <a:buClr>
                <a:schemeClr val="dk1"/>
              </a:buClr>
              <a:buSzPts val="1100"/>
              <a:buFont typeface="Arial"/>
              <a:buNone/>
            </a:pPr>
            <a:r>
              <a:rPr lang="en" sz="1050">
                <a:solidFill>
                  <a:schemeClr val="dk1"/>
                </a:solidFill>
              </a:rPr>
              <a:t>LSTM unit) and three ”regulators”, usually called gates, of</a:t>
            </a:r>
            <a:endParaRPr sz="1050">
              <a:solidFill>
                <a:schemeClr val="dk1"/>
              </a:solidFill>
            </a:endParaRPr>
          </a:p>
          <a:p>
            <a:pPr marL="0" lvl="0" indent="0" algn="l" rtl="0">
              <a:spcBef>
                <a:spcPts val="0"/>
              </a:spcBef>
              <a:spcAft>
                <a:spcPts val="0"/>
              </a:spcAft>
              <a:buNone/>
            </a:pPr>
            <a:r>
              <a:rPr lang="en" sz="1050">
                <a:solidFill>
                  <a:schemeClr val="dk1"/>
                </a:solidFill>
              </a:rPr>
              <a:t>the flow of information inside the LSTM unit: </a:t>
            </a:r>
            <a:endParaRPr sz="1050">
              <a:solidFill>
                <a:schemeClr val="dk1"/>
              </a:solidFill>
            </a:endParaRPr>
          </a:p>
          <a:p>
            <a:pPr marL="0" lvl="0" indent="0" algn="l" rtl="0">
              <a:spcBef>
                <a:spcPts val="0"/>
              </a:spcBef>
              <a:spcAft>
                <a:spcPts val="0"/>
              </a:spcAft>
              <a:buNone/>
            </a:pPr>
            <a:endParaRPr sz="1050">
              <a:solidFill>
                <a:schemeClr val="dk1"/>
              </a:solidFill>
            </a:endParaRPr>
          </a:p>
          <a:p>
            <a:pPr marL="0" lvl="0" indent="0" algn="l" rtl="0">
              <a:spcBef>
                <a:spcPts val="0"/>
              </a:spcBef>
              <a:spcAft>
                <a:spcPts val="0"/>
              </a:spcAft>
              <a:buClr>
                <a:schemeClr val="dk1"/>
              </a:buClr>
              <a:buSzPts val="1100"/>
              <a:buFont typeface="Arial"/>
              <a:buNone/>
            </a:pPr>
            <a:r>
              <a:rPr lang="en" sz="1050">
                <a:solidFill>
                  <a:schemeClr val="dk1"/>
                </a:solidFill>
              </a:rPr>
              <a:t>an input gate</a:t>
            </a:r>
            <a:r>
              <a:rPr lang="en" sz="750">
                <a:solidFill>
                  <a:schemeClr val="dk1"/>
                </a:solidFill>
              </a:rPr>
              <a:t> </a:t>
            </a:r>
            <a:r>
              <a:rPr lang="en" sz="1050">
                <a:solidFill>
                  <a:schemeClr val="dk1"/>
                </a:solidFill>
              </a:rPr>
              <a:t>(decides to add new stuff from the present input to our present</a:t>
            </a:r>
            <a:endParaRPr sz="1050">
              <a:solidFill>
                <a:schemeClr val="dk1"/>
              </a:solidFill>
            </a:endParaRPr>
          </a:p>
          <a:p>
            <a:pPr marL="0" lvl="0" indent="0" algn="l" rtl="0">
              <a:spcBef>
                <a:spcPts val="0"/>
              </a:spcBef>
              <a:spcAft>
                <a:spcPts val="0"/>
              </a:spcAft>
              <a:buNone/>
            </a:pPr>
            <a:r>
              <a:rPr lang="en" sz="1050">
                <a:solidFill>
                  <a:schemeClr val="dk1"/>
                </a:solidFill>
              </a:rPr>
              <a:t>cell state scaled by how much we wish to add them), </a:t>
            </a:r>
            <a:endParaRPr sz="1050">
              <a:solidFill>
                <a:schemeClr val="dk1"/>
              </a:solidFill>
            </a:endParaRPr>
          </a:p>
          <a:p>
            <a:pPr marL="0" lvl="0" indent="0" algn="l" rtl="0">
              <a:spcBef>
                <a:spcPts val="0"/>
              </a:spcBef>
              <a:spcAft>
                <a:spcPts val="0"/>
              </a:spcAft>
              <a:buNone/>
            </a:pPr>
            <a:endParaRPr sz="1050">
              <a:solidFill>
                <a:schemeClr val="dk1"/>
              </a:solidFill>
            </a:endParaRPr>
          </a:p>
          <a:p>
            <a:pPr marL="0" lvl="0" indent="0" algn="l" rtl="0">
              <a:spcBef>
                <a:spcPts val="0"/>
              </a:spcBef>
              <a:spcAft>
                <a:spcPts val="0"/>
              </a:spcAft>
              <a:buNone/>
            </a:pPr>
            <a:r>
              <a:rPr lang="en" sz="1050">
                <a:solidFill>
                  <a:schemeClr val="dk1"/>
                </a:solidFill>
              </a:rPr>
              <a:t>an output gate(decide what to output from our cell state) and </a:t>
            </a:r>
            <a:endParaRPr sz="1050">
              <a:solidFill>
                <a:schemeClr val="dk1"/>
              </a:solidFill>
            </a:endParaRPr>
          </a:p>
          <a:p>
            <a:pPr marL="0" lvl="0" indent="0" algn="l" rtl="0">
              <a:spcBef>
                <a:spcPts val="0"/>
              </a:spcBef>
              <a:spcAft>
                <a:spcPts val="0"/>
              </a:spcAft>
              <a:buNone/>
            </a:pPr>
            <a:endParaRPr sz="1050">
              <a:solidFill>
                <a:schemeClr val="dk1"/>
              </a:solidFill>
            </a:endParaRPr>
          </a:p>
          <a:p>
            <a:pPr marL="0" lvl="0" indent="0" algn="l" rtl="0">
              <a:spcBef>
                <a:spcPts val="0"/>
              </a:spcBef>
              <a:spcAft>
                <a:spcPts val="0"/>
              </a:spcAft>
              <a:buClr>
                <a:schemeClr val="dk1"/>
              </a:buClr>
              <a:buSzPts val="1100"/>
              <a:buFont typeface="Arial"/>
              <a:buNone/>
            </a:pPr>
            <a:r>
              <a:rPr lang="en" sz="1050">
                <a:solidFill>
                  <a:schemeClr val="dk1"/>
                </a:solidFill>
              </a:rPr>
              <a:t>a forget gate(helps us to take decisions about what must be removed</a:t>
            </a:r>
            <a:endParaRPr sz="1050">
              <a:solidFill>
                <a:schemeClr val="dk1"/>
              </a:solidFill>
            </a:endParaRPr>
          </a:p>
          <a:p>
            <a:pPr marL="0" lvl="0" indent="0" algn="l" rtl="0">
              <a:spcBef>
                <a:spcPts val="0"/>
              </a:spcBef>
              <a:spcAft>
                <a:spcPts val="0"/>
              </a:spcAft>
              <a:buClr>
                <a:schemeClr val="dk1"/>
              </a:buClr>
              <a:buSzPts val="1100"/>
              <a:buFont typeface="Arial"/>
              <a:buNone/>
            </a:pPr>
            <a:r>
              <a:rPr lang="en" sz="1050">
                <a:solidFill>
                  <a:schemeClr val="dk1"/>
                </a:solidFill>
              </a:rPr>
              <a:t>from the previous h(t-1) state and thus keeping only relevant</a:t>
            </a:r>
            <a:endParaRPr sz="1050">
              <a:solidFill>
                <a:schemeClr val="dk1"/>
              </a:solidFill>
            </a:endParaRPr>
          </a:p>
          <a:p>
            <a:pPr marL="0" lvl="0" indent="0" algn="l" rtl="0">
              <a:spcBef>
                <a:spcPts val="0"/>
              </a:spcBef>
              <a:spcAft>
                <a:spcPts val="0"/>
              </a:spcAft>
              <a:buNone/>
            </a:pPr>
            <a:r>
              <a:rPr lang="en" sz="1050">
                <a:solidFill>
                  <a:schemeClr val="dk1"/>
                </a:solidFill>
              </a:rPr>
              <a:t>stuff). </a:t>
            </a:r>
            <a:endParaRPr sz="1050">
              <a:solidFill>
                <a:schemeClr val="dk1"/>
              </a:solidFill>
            </a:endParaRPr>
          </a:p>
          <a:p>
            <a:pPr marL="0" lvl="0" indent="0" algn="l" rtl="0">
              <a:spcBef>
                <a:spcPts val="0"/>
              </a:spcBef>
              <a:spcAft>
                <a:spcPts val="0"/>
              </a:spcAft>
              <a:buNone/>
            </a:pPr>
            <a:endParaRPr sz="1050">
              <a:solidFill>
                <a:schemeClr val="dk1"/>
              </a:solidFill>
            </a:endParaRPr>
          </a:p>
          <a:p>
            <a:pPr marL="0" lvl="0" indent="0" algn="l" rtl="0">
              <a:spcBef>
                <a:spcPts val="0"/>
              </a:spcBef>
              <a:spcAft>
                <a:spcPts val="0"/>
              </a:spcAft>
              <a:buClr>
                <a:schemeClr val="dk1"/>
              </a:buClr>
              <a:buSzPts val="1100"/>
              <a:buFont typeface="Arial"/>
              <a:buNone/>
            </a:pPr>
            <a:r>
              <a:rPr lang="en" sz="1050">
                <a:solidFill>
                  <a:schemeClr val="dk1"/>
                </a:solidFill>
              </a:rPr>
              <a:t>Some variations of the LSTM unit do not have one or</a:t>
            </a:r>
            <a:endParaRPr sz="1050">
              <a:solidFill>
                <a:schemeClr val="dk1"/>
              </a:solidFill>
            </a:endParaRPr>
          </a:p>
          <a:p>
            <a:pPr marL="0" lvl="0" indent="0" algn="l" rtl="0">
              <a:spcBef>
                <a:spcPts val="0"/>
              </a:spcBef>
              <a:spcAft>
                <a:spcPts val="0"/>
              </a:spcAft>
              <a:buClr>
                <a:schemeClr val="dk1"/>
              </a:buClr>
              <a:buSzPts val="1100"/>
              <a:buFont typeface="Arial"/>
              <a:buNone/>
            </a:pPr>
            <a:r>
              <a:rPr lang="en" sz="1050">
                <a:solidFill>
                  <a:schemeClr val="dk1"/>
                </a:solidFill>
              </a:rPr>
              <a:t>more of these gates or maybe have other gates. (For example,</a:t>
            </a:r>
            <a:endParaRPr sz="1050">
              <a:solidFill>
                <a:schemeClr val="dk1"/>
              </a:solidFill>
            </a:endParaRPr>
          </a:p>
          <a:p>
            <a:pPr marL="0" lvl="0" indent="0" algn="l" rtl="0">
              <a:spcBef>
                <a:spcPts val="0"/>
              </a:spcBef>
              <a:spcAft>
                <a:spcPts val="0"/>
              </a:spcAft>
              <a:buNone/>
            </a:pPr>
            <a:r>
              <a:rPr lang="en" sz="1050">
                <a:solidFill>
                  <a:schemeClr val="dk1"/>
                </a:solidFill>
              </a:rPr>
              <a:t>gated recurrent units (GRUs) do not have an output gate.)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8f7dc25d2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8f7dc25d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5c387cd87f_2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g5c387cd87f_2_2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Summary</a:t>
            </a:r>
            <a:endParaRPr/>
          </a:p>
        </p:txBody>
      </p:sp>
    </p:spTree>
    <p:extLst>
      <p:ext uri="{BB962C8B-B14F-4D97-AF65-F5344CB8AC3E}">
        <p14:creationId xmlns:p14="http://schemas.microsoft.com/office/powerpoint/2010/main" val="37213136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78f7dc25d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78f7dc25d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5c387cd87f_35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 name="Google Shape;1046;g5c387cd87f_35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62595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741dc1d0e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741dc1d0e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70425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741dc1d0ed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741dc1d0ed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74320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5c387cd87f_35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 name="Google Shape;1046;g5c387cd87f_35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62354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3b99d50a2_2_29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2" name="Google Shape;362;g33b99d50a2_2_2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29837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5c387cd87f_35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 name="Google Shape;1046;g5c387cd87f_35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93337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4c131ee911_4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4c131ee911_4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0814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33b99d50a2_2_36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1" name="Google Shape;461;g33b99d50a2_2_3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4d4196ab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4d4196ab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062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5c387cd87f_34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5c387cd87f_34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118162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742ddbeac5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742ddbeac5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79356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742ddbeac5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742ddbeac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41771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c130b5f1e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c130b5f1e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5c387cd87f_35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 name="Google Shape;1046;g5c387cd87f_35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58091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740bf1d149_2_4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54" name="Google Shape;354;g740bf1d149_2_4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5c387cd87f_34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5c387cd87f_34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dirty="0"/>
              <a:t>●IoT ML DL growing</a:t>
            </a:r>
            <a:endParaRPr dirty="0"/>
          </a:p>
          <a:p>
            <a:pPr marL="0" lvl="0" indent="0" algn="l" rtl="0">
              <a:lnSpc>
                <a:spcPct val="115000"/>
              </a:lnSpc>
              <a:spcBef>
                <a:spcPts val="0"/>
              </a:spcBef>
              <a:spcAft>
                <a:spcPts val="0"/>
              </a:spcAft>
              <a:buClr>
                <a:schemeClr val="dk1"/>
              </a:buClr>
              <a:buSzPts val="1100"/>
              <a:buFont typeface="Arial"/>
              <a:buNone/>
            </a:pPr>
            <a:r>
              <a:rPr lang="en" dirty="0"/>
              <a:t>●Big Data HPC flattish with HPC &lt; Big Data</a:t>
            </a: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63102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c8e2106c4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c8e2106c4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●Some small fields. Edge growing but pretty small</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337477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5c387cd87f_2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8" name="Google Shape;328;g5c387cd87f_2_2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dirty="0"/>
              <a:t>Escience below cut</a:t>
            </a:r>
            <a:endParaRPr dirty="0"/>
          </a:p>
          <a:p>
            <a:pPr marL="457200" lvl="0" indent="-298450" algn="l" rtl="0">
              <a:lnSpc>
                <a:spcPct val="100000"/>
              </a:lnSpc>
              <a:spcBef>
                <a:spcPts val="0"/>
              </a:spcBef>
              <a:spcAft>
                <a:spcPts val="0"/>
              </a:spcAft>
              <a:buSzPts val="1100"/>
              <a:buChar char="●"/>
            </a:pPr>
            <a:r>
              <a:rPr lang="en" dirty="0"/>
              <a:t>H5 shows dominance of AI</a:t>
            </a:r>
            <a:endParaRPr dirty="0"/>
          </a:p>
        </p:txBody>
      </p:sp>
    </p:spTree>
    <p:extLst>
      <p:ext uri="{BB962C8B-B14F-4D97-AF65-F5344CB8AC3E}">
        <p14:creationId xmlns:p14="http://schemas.microsoft.com/office/powerpoint/2010/main" val="3639392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5c387cd87f_2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3" name="Google Shape;443;g5c387cd87f_2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8370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5c387cd87f_35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 name="Google Shape;1046;g5c387cd87f_35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6602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 name="Google Shape;14;p2"/>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5" name="Google Shape;15;p2"/>
          <p:cNvSpPr txBox="1">
            <a:spLocks noGrp="1"/>
          </p:cNvSpPr>
          <p:nvPr>
            <p:ph type="sldNum" idx="12"/>
          </p:nvPr>
        </p:nvSpPr>
        <p:spPr>
          <a:xfrm>
            <a:off x="8246603" y="4834130"/>
            <a:ext cx="81852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
        <p:nvSpPr>
          <p:cNvPr id="5" name="Date Placeholder 1">
            <a:extLst>
              <a:ext uri="{FF2B5EF4-FFF2-40B4-BE49-F238E27FC236}">
                <a16:creationId xmlns:a16="http://schemas.microsoft.com/office/drawing/2014/main" id="{4B2E3D00-A53B-496C-BBF6-F814D4EA4286}"/>
              </a:ext>
            </a:extLst>
          </p:cNvPr>
          <p:cNvSpPr>
            <a:spLocks noGrp="1"/>
          </p:cNvSpPr>
          <p:nvPr>
            <p:ph type="dt" sz="half" idx="2"/>
          </p:nvPr>
        </p:nvSpPr>
        <p:spPr>
          <a:xfrm>
            <a:off x="7531198" y="4847714"/>
            <a:ext cx="865613" cy="274637"/>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1/7/2020</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
        <p:nvSpPr>
          <p:cNvPr id="8" name="Date Placeholder 3">
            <a:extLst>
              <a:ext uri="{FF2B5EF4-FFF2-40B4-BE49-F238E27FC236}">
                <a16:creationId xmlns:a16="http://schemas.microsoft.com/office/drawing/2014/main" id="{8C5C2BE6-B54C-4635-9E72-69540418B8BF}"/>
              </a:ext>
            </a:extLst>
          </p:cNvPr>
          <p:cNvSpPr>
            <a:spLocks noGrp="1"/>
          </p:cNvSpPr>
          <p:nvPr>
            <p:ph type="dt" sz="half" idx="2"/>
          </p:nvPr>
        </p:nvSpPr>
        <p:spPr>
          <a:xfrm>
            <a:off x="7078571" y="4777978"/>
            <a:ext cx="969661" cy="273844"/>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solidFill>
                  <a:prstClr val="black">
                    <a:tint val="75000"/>
                  </a:prstClr>
                </a:solidFill>
              </a:rPr>
              <a:t>1/7/2020</a:t>
            </a:r>
          </a:p>
        </p:txBody>
      </p:sp>
    </p:spTree>
    <p:extLst>
      <p:ext uri="{BB962C8B-B14F-4D97-AF65-F5344CB8AC3E}">
        <p14:creationId xmlns:p14="http://schemas.microsoft.com/office/powerpoint/2010/main" val="2522161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solidFill>
                  <a:prstClr val="black">
                    <a:tint val="75000"/>
                  </a:prstClr>
                </a:solidFill>
              </a:rPr>
              <a:t>1/7/2020</a:t>
            </a:r>
          </a:p>
        </p:txBody>
      </p:sp>
      <p:sp>
        <p:nvSpPr>
          <p:cNvPr id="7" name="Slide Number Placeholder 6"/>
          <p:cNvSpPr>
            <a:spLocks noGrp="1"/>
          </p:cNvSpPr>
          <p:nvPr>
            <p:ph type="sldNum" sz="quarter" idx="12"/>
          </p:nvPr>
        </p:nvSpPr>
        <p:spPr/>
        <p:txBody>
          <a:body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5431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solidFill>
                  <a:prstClr val="black">
                    <a:tint val="75000"/>
                  </a:prstClr>
                </a:solidFill>
              </a:rPr>
              <a:t>1/7/2020</a:t>
            </a:r>
          </a:p>
        </p:txBody>
      </p:sp>
      <p:sp>
        <p:nvSpPr>
          <p:cNvPr id="9" name="Slide Number Placeholder 8"/>
          <p:cNvSpPr>
            <a:spLocks noGrp="1"/>
          </p:cNvSpPr>
          <p:nvPr>
            <p:ph type="sldNum" sz="quarter" idx="12"/>
          </p:nvPr>
        </p:nvSpPr>
        <p:spPr/>
        <p:txBody>
          <a:body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774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solidFill>
                  <a:prstClr val="black">
                    <a:tint val="75000"/>
                  </a:prstClr>
                </a:solidFill>
              </a:rPr>
              <a:t>1/7/2020</a:t>
            </a:r>
          </a:p>
        </p:txBody>
      </p:sp>
      <p:sp>
        <p:nvSpPr>
          <p:cNvPr id="5" name="Slide Number Placeholder 4"/>
          <p:cNvSpPr>
            <a:spLocks noGrp="1"/>
          </p:cNvSpPr>
          <p:nvPr>
            <p:ph type="sldNum" sz="quarter" idx="12"/>
          </p:nvPr>
        </p:nvSpPr>
        <p:spPr/>
        <p:txBody>
          <a:body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48980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black">
                    <a:tint val="75000"/>
                  </a:prstClr>
                </a:solidFill>
              </a:rPr>
              <a:t>1/7/2020</a:t>
            </a:r>
          </a:p>
        </p:txBody>
      </p:sp>
      <p:sp>
        <p:nvSpPr>
          <p:cNvPr id="4" name="Slide Number Placeholder 3"/>
          <p:cNvSpPr>
            <a:spLocks noGrp="1"/>
          </p:cNvSpPr>
          <p:nvPr>
            <p:ph type="sldNum" sz="quarter" idx="12"/>
          </p:nvPr>
        </p:nvSpPr>
        <p:spPr/>
        <p:txBody>
          <a:body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9921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26166" cy="571500"/>
          </a:xfrm>
        </p:spPr>
        <p:txBody>
          <a:bodyPr/>
          <a:lstStyle/>
          <a:p>
            <a:r>
              <a:rPr lang="en-US"/>
              <a:t>Click to edit Master title style</a:t>
            </a:r>
          </a:p>
        </p:txBody>
      </p:sp>
      <p:sp>
        <p:nvSpPr>
          <p:cNvPr id="4" name="Date Placeholder 6">
            <a:extLst>
              <a:ext uri="{FF2B5EF4-FFF2-40B4-BE49-F238E27FC236}">
                <a16:creationId xmlns:a16="http://schemas.microsoft.com/office/drawing/2014/main" id="{7969BB6B-313C-4F95-AAE8-72ADCDACFA2D}"/>
              </a:ext>
            </a:extLst>
          </p:cNvPr>
          <p:cNvSpPr>
            <a:spLocks noGrp="1"/>
          </p:cNvSpPr>
          <p:nvPr>
            <p:ph type="dt" sz="half" idx="10"/>
          </p:nvPr>
        </p:nvSpPr>
        <p:spPr>
          <a:xfrm>
            <a:off x="7118350" y="4767262"/>
            <a:ext cx="1023701" cy="273844"/>
          </a:xfrm>
          <a:prstGeom prst="rect">
            <a:avLst/>
          </a:prstGeom>
        </p:spPr>
        <p:txBody>
          <a:bodyPr/>
          <a:lstStyle/>
          <a:p>
            <a:r>
              <a:rPr lang="en-US">
                <a:solidFill>
                  <a:prstClr val="black">
                    <a:tint val="75000"/>
                  </a:prstClr>
                </a:solidFill>
              </a:rPr>
              <a:t>1/7/2020</a:t>
            </a:r>
            <a:endParaRPr lang="en-US" dirty="0">
              <a:solidFill>
                <a:prstClr val="black">
                  <a:tint val="75000"/>
                </a:prstClr>
              </a:solidFill>
            </a:endParaRPr>
          </a:p>
        </p:txBody>
      </p:sp>
      <p:sp>
        <p:nvSpPr>
          <p:cNvPr id="5" name="Slide Number Placeholder 8">
            <a:extLst>
              <a:ext uri="{FF2B5EF4-FFF2-40B4-BE49-F238E27FC236}">
                <a16:creationId xmlns:a16="http://schemas.microsoft.com/office/drawing/2014/main" id="{8B434362-D6C3-4B13-B8DA-25DEC06C3C68}"/>
              </a:ext>
            </a:extLst>
          </p:cNvPr>
          <p:cNvSpPr>
            <a:spLocks noGrp="1"/>
          </p:cNvSpPr>
          <p:nvPr>
            <p:ph type="sldNum" sz="quarter" idx="12"/>
          </p:nvPr>
        </p:nvSpPr>
        <p:spPr>
          <a:xfrm>
            <a:off x="8020050" y="4767262"/>
            <a:ext cx="812800" cy="273844"/>
          </a:xfrm>
          <a:prstGeom prst="rect">
            <a:avLst/>
          </a:prstGeom>
        </p:spPr>
        <p:txBody>
          <a:bodyPr/>
          <a:lstStyle>
            <a:lvl1pPr algn="r">
              <a:defRPr/>
            </a:lvl1p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7549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34902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8" name="Google Shape;18;p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 name="Google Shape;19;p3"/>
          <p:cNvSpPr txBox="1">
            <a:spLocks noGrp="1"/>
          </p:cNvSpPr>
          <p:nvPr>
            <p:ph type="sldNum" idx="12"/>
          </p:nvPr>
        </p:nvSpPr>
        <p:spPr>
          <a:xfrm>
            <a:off x="8246603" y="4834130"/>
            <a:ext cx="81852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
        <p:nvSpPr>
          <p:cNvPr id="5" name="Date Placeholder 1">
            <a:extLst>
              <a:ext uri="{FF2B5EF4-FFF2-40B4-BE49-F238E27FC236}">
                <a16:creationId xmlns:a16="http://schemas.microsoft.com/office/drawing/2014/main" id="{86F8319C-E64B-415C-80CB-126EEBEB0619}"/>
              </a:ext>
            </a:extLst>
          </p:cNvPr>
          <p:cNvSpPr>
            <a:spLocks noGrp="1"/>
          </p:cNvSpPr>
          <p:nvPr>
            <p:ph type="dt" sz="half" idx="2"/>
          </p:nvPr>
        </p:nvSpPr>
        <p:spPr>
          <a:xfrm>
            <a:off x="7552300" y="4847714"/>
            <a:ext cx="865613" cy="274637"/>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1/7/2020</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20"/>
        <p:cNvGrpSpPr/>
        <p:nvPr/>
      </p:nvGrpSpPr>
      <p:grpSpPr>
        <a:xfrm>
          <a:off x="0" y="0"/>
          <a:ext cx="0" cy="0"/>
          <a:chOff x="0" y="0"/>
          <a:chExt cx="0" cy="0"/>
        </a:xfrm>
      </p:grpSpPr>
      <p:sp>
        <p:nvSpPr>
          <p:cNvPr id="21" name="Google Shape;21;p4"/>
          <p:cNvSpPr txBox="1">
            <a:spLocks noGrp="1"/>
          </p:cNvSpPr>
          <p:nvPr>
            <p:ph type="sldNum" idx="12"/>
          </p:nvPr>
        </p:nvSpPr>
        <p:spPr>
          <a:xfrm>
            <a:off x="8246603" y="4834130"/>
            <a:ext cx="81852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a:solidFill>
                  <a:srgbClr val="888888"/>
                </a:solidFill>
                <a:latin typeface="Calibri"/>
                <a:ea typeface="Calibri"/>
                <a:cs typeface="Calibri"/>
                <a:sym typeface="Calibri"/>
              </a:defRPr>
            </a:lvl1pPr>
            <a:lvl2pPr marL="0" lvl="1" indent="0" algn="r">
              <a:spcBef>
                <a:spcPts val="0"/>
              </a:spcBef>
              <a:buNone/>
              <a:defRPr sz="900">
                <a:solidFill>
                  <a:srgbClr val="888888"/>
                </a:solidFill>
                <a:latin typeface="Calibri"/>
                <a:ea typeface="Calibri"/>
                <a:cs typeface="Calibri"/>
                <a:sym typeface="Calibri"/>
              </a:defRPr>
            </a:lvl2pPr>
            <a:lvl3pPr marL="0" lvl="2" indent="0" algn="r">
              <a:spcBef>
                <a:spcPts val="0"/>
              </a:spcBef>
              <a:buNone/>
              <a:defRPr sz="900">
                <a:solidFill>
                  <a:srgbClr val="888888"/>
                </a:solidFill>
                <a:latin typeface="Calibri"/>
                <a:ea typeface="Calibri"/>
                <a:cs typeface="Calibri"/>
                <a:sym typeface="Calibri"/>
              </a:defRPr>
            </a:lvl3pPr>
            <a:lvl4pPr marL="0" lvl="3" indent="0" algn="r">
              <a:spcBef>
                <a:spcPts val="0"/>
              </a:spcBef>
              <a:buNone/>
              <a:defRPr sz="900">
                <a:solidFill>
                  <a:srgbClr val="888888"/>
                </a:solidFill>
                <a:latin typeface="Calibri"/>
                <a:ea typeface="Calibri"/>
                <a:cs typeface="Calibri"/>
                <a:sym typeface="Calibri"/>
              </a:defRPr>
            </a:lvl4pPr>
            <a:lvl5pPr marL="0" lvl="4" indent="0" algn="r">
              <a:spcBef>
                <a:spcPts val="0"/>
              </a:spcBef>
              <a:buNone/>
              <a:defRPr sz="900">
                <a:solidFill>
                  <a:srgbClr val="888888"/>
                </a:solidFill>
                <a:latin typeface="Calibri"/>
                <a:ea typeface="Calibri"/>
                <a:cs typeface="Calibri"/>
                <a:sym typeface="Calibri"/>
              </a:defRPr>
            </a:lvl5pPr>
            <a:lvl6pPr marL="0" lvl="5" indent="0" algn="r">
              <a:spcBef>
                <a:spcPts val="0"/>
              </a:spcBef>
              <a:buNone/>
              <a:defRPr sz="900">
                <a:solidFill>
                  <a:srgbClr val="888888"/>
                </a:solidFill>
                <a:latin typeface="Calibri"/>
                <a:ea typeface="Calibri"/>
                <a:cs typeface="Calibri"/>
                <a:sym typeface="Calibri"/>
              </a:defRPr>
            </a:lvl6pPr>
            <a:lvl7pPr marL="0" lvl="6" indent="0" algn="r">
              <a:spcBef>
                <a:spcPts val="0"/>
              </a:spcBef>
              <a:buNone/>
              <a:defRPr sz="900">
                <a:solidFill>
                  <a:srgbClr val="888888"/>
                </a:solidFill>
                <a:latin typeface="Calibri"/>
                <a:ea typeface="Calibri"/>
                <a:cs typeface="Calibri"/>
                <a:sym typeface="Calibri"/>
              </a:defRPr>
            </a:lvl7pPr>
            <a:lvl8pPr marL="0" lvl="7" indent="0" algn="r">
              <a:spcBef>
                <a:spcPts val="0"/>
              </a:spcBef>
              <a:buNone/>
              <a:defRPr sz="900">
                <a:solidFill>
                  <a:srgbClr val="888888"/>
                </a:solidFill>
                <a:latin typeface="Calibri"/>
                <a:ea typeface="Calibri"/>
                <a:cs typeface="Calibri"/>
                <a:sym typeface="Calibri"/>
              </a:defRPr>
            </a:lvl8pPr>
            <a:lvl9pPr marL="0" lvl="8" indent="0" algn="r">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3" name="Date Placeholder 1">
            <a:extLst>
              <a:ext uri="{FF2B5EF4-FFF2-40B4-BE49-F238E27FC236}">
                <a16:creationId xmlns:a16="http://schemas.microsoft.com/office/drawing/2014/main" id="{A7042999-09E3-437F-A9CB-8F806D30D23A}"/>
              </a:ext>
            </a:extLst>
          </p:cNvPr>
          <p:cNvSpPr>
            <a:spLocks noGrp="1"/>
          </p:cNvSpPr>
          <p:nvPr>
            <p:ph type="dt" sz="half" idx="2"/>
          </p:nvPr>
        </p:nvSpPr>
        <p:spPr>
          <a:xfrm>
            <a:off x="7496028" y="4834130"/>
            <a:ext cx="865613" cy="274637"/>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1/7/2020</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4" name="Google Shape;24;p5"/>
          <p:cNvSpPr txBox="1">
            <a:spLocks noGrp="1"/>
          </p:cNvSpPr>
          <p:nvPr>
            <p:ph type="sldNum" idx="12"/>
          </p:nvPr>
        </p:nvSpPr>
        <p:spPr>
          <a:xfrm>
            <a:off x="8246603" y="4834130"/>
            <a:ext cx="81852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
        <p:nvSpPr>
          <p:cNvPr id="4" name="Date Placeholder 1">
            <a:extLst>
              <a:ext uri="{FF2B5EF4-FFF2-40B4-BE49-F238E27FC236}">
                <a16:creationId xmlns:a16="http://schemas.microsoft.com/office/drawing/2014/main" id="{D76CDAAC-79D5-43C6-82DD-A6ABD3DD142E}"/>
              </a:ext>
            </a:extLst>
          </p:cNvPr>
          <p:cNvSpPr>
            <a:spLocks noGrp="1"/>
          </p:cNvSpPr>
          <p:nvPr>
            <p:ph type="dt" sz="half" idx="2"/>
          </p:nvPr>
        </p:nvSpPr>
        <p:spPr>
          <a:xfrm>
            <a:off x="7499546" y="4837600"/>
            <a:ext cx="865613" cy="274637"/>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1/7/2020</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11225" y="93325"/>
            <a:ext cx="8520600" cy="572700"/>
          </a:xfrm>
          <a:prstGeom prst="rect">
            <a:avLst/>
          </a:prstGeom>
          <a:noFill/>
          <a:ln>
            <a:noFill/>
          </a:ln>
        </p:spPr>
        <p:txBody>
          <a:bodyPr spcFirstLastPara="1" wrap="square" lIns="68575" tIns="68575" rIns="68575" bIns="68575" anchor="t" anchorCtr="0">
            <a:noAutofit/>
          </a:bodyPr>
          <a:lstStyle>
            <a:lvl1pPr lvl="0" algn="l">
              <a:lnSpc>
                <a:spcPct val="90000"/>
              </a:lnSpc>
              <a:spcBef>
                <a:spcPts val="0"/>
              </a:spcBef>
              <a:spcAft>
                <a:spcPts val="0"/>
              </a:spcAft>
              <a:buClr>
                <a:schemeClr val="dk1"/>
              </a:buClr>
              <a:buSzPts val="2100"/>
              <a:buFont typeface="Calibri"/>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27" name="Google Shape;27;p6"/>
          <p:cNvSpPr txBox="1">
            <a:spLocks noGrp="1"/>
          </p:cNvSpPr>
          <p:nvPr>
            <p:ph type="body" idx="1"/>
          </p:nvPr>
        </p:nvSpPr>
        <p:spPr>
          <a:xfrm>
            <a:off x="6900" y="771475"/>
            <a:ext cx="8520600" cy="3416400"/>
          </a:xfrm>
          <a:prstGeom prst="rect">
            <a:avLst/>
          </a:prstGeom>
          <a:noFill/>
          <a:ln>
            <a:noFill/>
          </a:ln>
        </p:spPr>
        <p:txBody>
          <a:bodyPr spcFirstLastPara="1" wrap="square" lIns="68575" tIns="68575" rIns="68575" bIns="68575" anchor="t" anchorCtr="0">
            <a:noAutofit/>
          </a:bodyPr>
          <a:lstStyle>
            <a:lvl1pPr marL="457200" lvl="0" indent="-317500" algn="l">
              <a:lnSpc>
                <a:spcPct val="90000"/>
              </a:lnSpc>
              <a:spcBef>
                <a:spcPts val="0"/>
              </a:spcBef>
              <a:spcAft>
                <a:spcPts val="0"/>
              </a:spcAft>
              <a:buClr>
                <a:schemeClr val="dk1"/>
              </a:buClr>
              <a:buSzPts val="1400"/>
              <a:buChar char="●"/>
              <a:defRPr/>
            </a:lvl1pPr>
            <a:lvl2pPr marL="914400" lvl="1" indent="-317500" algn="l">
              <a:lnSpc>
                <a:spcPct val="90000"/>
              </a:lnSpc>
              <a:spcBef>
                <a:spcPts val="1600"/>
              </a:spcBef>
              <a:spcAft>
                <a:spcPts val="0"/>
              </a:spcAft>
              <a:buClr>
                <a:schemeClr val="dk1"/>
              </a:buClr>
              <a:buSzPts val="1400"/>
              <a:buChar char="○"/>
              <a:defRPr/>
            </a:lvl2pPr>
            <a:lvl3pPr marL="1371600" lvl="2" indent="-298450" algn="l">
              <a:lnSpc>
                <a:spcPct val="90000"/>
              </a:lnSpc>
              <a:spcBef>
                <a:spcPts val="1600"/>
              </a:spcBef>
              <a:spcAft>
                <a:spcPts val="0"/>
              </a:spcAft>
              <a:buClr>
                <a:schemeClr val="dk1"/>
              </a:buClr>
              <a:buSzPts val="1100"/>
              <a:buChar char="■"/>
              <a:defRPr/>
            </a:lvl3pPr>
            <a:lvl4pPr marL="1828800" lvl="3" indent="-298450" algn="l">
              <a:lnSpc>
                <a:spcPct val="90000"/>
              </a:lnSpc>
              <a:spcBef>
                <a:spcPts val="1600"/>
              </a:spcBef>
              <a:spcAft>
                <a:spcPts val="0"/>
              </a:spcAft>
              <a:buClr>
                <a:schemeClr val="dk1"/>
              </a:buClr>
              <a:buSzPts val="1100"/>
              <a:buChar char="●"/>
              <a:defRPr/>
            </a:lvl4pPr>
            <a:lvl5pPr marL="2286000" lvl="4" indent="-298450" algn="l">
              <a:lnSpc>
                <a:spcPct val="90000"/>
              </a:lnSpc>
              <a:spcBef>
                <a:spcPts val="1600"/>
              </a:spcBef>
              <a:spcAft>
                <a:spcPts val="0"/>
              </a:spcAft>
              <a:buClr>
                <a:schemeClr val="dk1"/>
              </a:buClr>
              <a:buSzPts val="1100"/>
              <a:buChar char="○"/>
              <a:defRPr/>
            </a:lvl5pPr>
            <a:lvl6pPr marL="2743200" lvl="5" indent="-298450" algn="l">
              <a:lnSpc>
                <a:spcPct val="90000"/>
              </a:lnSpc>
              <a:spcBef>
                <a:spcPts val="1600"/>
              </a:spcBef>
              <a:spcAft>
                <a:spcPts val="0"/>
              </a:spcAft>
              <a:buClr>
                <a:schemeClr val="dk1"/>
              </a:buClr>
              <a:buSzPts val="1100"/>
              <a:buChar char="■"/>
              <a:defRPr/>
            </a:lvl6pPr>
            <a:lvl7pPr marL="3200400" lvl="6" indent="-298450" algn="l">
              <a:lnSpc>
                <a:spcPct val="90000"/>
              </a:lnSpc>
              <a:spcBef>
                <a:spcPts val="1600"/>
              </a:spcBef>
              <a:spcAft>
                <a:spcPts val="0"/>
              </a:spcAft>
              <a:buClr>
                <a:schemeClr val="dk1"/>
              </a:buClr>
              <a:buSzPts val="1100"/>
              <a:buChar char="●"/>
              <a:defRPr/>
            </a:lvl7pPr>
            <a:lvl8pPr marL="3657600" lvl="7" indent="-298450" algn="l">
              <a:lnSpc>
                <a:spcPct val="90000"/>
              </a:lnSpc>
              <a:spcBef>
                <a:spcPts val="1600"/>
              </a:spcBef>
              <a:spcAft>
                <a:spcPts val="0"/>
              </a:spcAft>
              <a:buClr>
                <a:schemeClr val="dk1"/>
              </a:buClr>
              <a:buSzPts val="1100"/>
              <a:buChar char="○"/>
              <a:defRPr/>
            </a:lvl8pPr>
            <a:lvl9pPr marL="4114800" lvl="8" indent="-298450" algn="l">
              <a:lnSpc>
                <a:spcPct val="90000"/>
              </a:lnSpc>
              <a:spcBef>
                <a:spcPts val="1600"/>
              </a:spcBef>
              <a:spcAft>
                <a:spcPts val="1600"/>
              </a:spcAft>
              <a:buClr>
                <a:schemeClr val="dk1"/>
              </a:buClr>
              <a:buSzPts val="1100"/>
              <a:buChar char="■"/>
              <a:defRPr/>
            </a:lvl9pPr>
          </a:lstStyle>
          <a:p>
            <a:endParaRPr/>
          </a:p>
        </p:txBody>
      </p:sp>
      <p:sp>
        <p:nvSpPr>
          <p:cNvPr id="28" name="Google Shape;28;p6"/>
          <p:cNvSpPr txBox="1">
            <a:spLocks noGrp="1"/>
          </p:cNvSpPr>
          <p:nvPr>
            <p:ph type="sldNum" idx="12"/>
          </p:nvPr>
        </p:nvSpPr>
        <p:spPr>
          <a:xfrm>
            <a:off x="8472458" y="4842755"/>
            <a:ext cx="548700" cy="238484"/>
          </a:xfrm>
          <a:prstGeom prst="rect">
            <a:avLst/>
          </a:prstGeom>
          <a:noFill/>
          <a:ln>
            <a:noFill/>
          </a:ln>
        </p:spPr>
        <p:txBody>
          <a:bodyPr spcFirstLastPara="1" wrap="square" lIns="68575" tIns="68575" rIns="68575" bIns="68575" anchor="ctr" anchorCtr="0">
            <a:noAutofit/>
          </a:bodyPr>
          <a:lstStyle>
            <a:lvl1pPr marL="0" lvl="0" indent="0" algn="r">
              <a:buClr>
                <a:srgbClr val="888888"/>
              </a:buClr>
              <a:buSzPts val="900"/>
              <a:buFont typeface="Calibri"/>
              <a:buNone/>
              <a:defRPr sz="900">
                <a:solidFill>
                  <a:srgbClr val="888888"/>
                </a:solidFill>
                <a:latin typeface="Calibri"/>
                <a:ea typeface="Calibri"/>
                <a:cs typeface="Calibri"/>
                <a:sym typeface="Calibri"/>
              </a:defRPr>
            </a:lvl1pPr>
            <a:lvl2pPr marL="0" lvl="1" indent="0" algn="r">
              <a:buClr>
                <a:srgbClr val="888888"/>
              </a:buClr>
              <a:buSzPts val="900"/>
              <a:buFont typeface="Calibri"/>
              <a:buNone/>
              <a:defRPr sz="900">
                <a:solidFill>
                  <a:srgbClr val="888888"/>
                </a:solidFill>
                <a:latin typeface="Calibri"/>
                <a:ea typeface="Calibri"/>
                <a:cs typeface="Calibri"/>
                <a:sym typeface="Calibri"/>
              </a:defRPr>
            </a:lvl2pPr>
            <a:lvl3pPr marL="0" lvl="2" indent="0" algn="r">
              <a:buClr>
                <a:srgbClr val="888888"/>
              </a:buClr>
              <a:buSzPts val="900"/>
              <a:buFont typeface="Calibri"/>
              <a:buNone/>
              <a:defRPr sz="900">
                <a:solidFill>
                  <a:srgbClr val="888888"/>
                </a:solidFill>
                <a:latin typeface="Calibri"/>
                <a:ea typeface="Calibri"/>
                <a:cs typeface="Calibri"/>
                <a:sym typeface="Calibri"/>
              </a:defRPr>
            </a:lvl3pPr>
            <a:lvl4pPr marL="0" lvl="3" indent="0" algn="r">
              <a:buClr>
                <a:srgbClr val="888888"/>
              </a:buClr>
              <a:buSzPts val="900"/>
              <a:buFont typeface="Calibri"/>
              <a:buNone/>
              <a:defRPr sz="900">
                <a:solidFill>
                  <a:srgbClr val="888888"/>
                </a:solidFill>
                <a:latin typeface="Calibri"/>
                <a:ea typeface="Calibri"/>
                <a:cs typeface="Calibri"/>
                <a:sym typeface="Calibri"/>
              </a:defRPr>
            </a:lvl4pPr>
            <a:lvl5pPr marL="0" lvl="4" indent="0" algn="r">
              <a:buClr>
                <a:srgbClr val="888888"/>
              </a:buClr>
              <a:buSzPts val="900"/>
              <a:buFont typeface="Calibri"/>
              <a:buNone/>
              <a:defRPr sz="900">
                <a:solidFill>
                  <a:srgbClr val="888888"/>
                </a:solidFill>
                <a:latin typeface="Calibri"/>
                <a:ea typeface="Calibri"/>
                <a:cs typeface="Calibri"/>
                <a:sym typeface="Calibri"/>
              </a:defRPr>
            </a:lvl5pPr>
            <a:lvl6pPr marL="0" lvl="5" indent="0" algn="r">
              <a:buClr>
                <a:srgbClr val="888888"/>
              </a:buClr>
              <a:buSzPts val="900"/>
              <a:buFont typeface="Calibri"/>
              <a:buNone/>
              <a:defRPr sz="900">
                <a:solidFill>
                  <a:srgbClr val="888888"/>
                </a:solidFill>
                <a:latin typeface="Calibri"/>
                <a:ea typeface="Calibri"/>
                <a:cs typeface="Calibri"/>
                <a:sym typeface="Calibri"/>
              </a:defRPr>
            </a:lvl6pPr>
            <a:lvl7pPr marL="0" lvl="6" indent="0" algn="r">
              <a:buClr>
                <a:srgbClr val="888888"/>
              </a:buClr>
              <a:buSzPts val="900"/>
              <a:buFont typeface="Calibri"/>
              <a:buNone/>
              <a:defRPr sz="900">
                <a:solidFill>
                  <a:srgbClr val="888888"/>
                </a:solidFill>
                <a:latin typeface="Calibri"/>
                <a:ea typeface="Calibri"/>
                <a:cs typeface="Calibri"/>
                <a:sym typeface="Calibri"/>
              </a:defRPr>
            </a:lvl7pPr>
            <a:lvl8pPr marL="0" lvl="7" indent="0" algn="r">
              <a:buClr>
                <a:srgbClr val="888888"/>
              </a:buClr>
              <a:buSzPts val="900"/>
              <a:buFont typeface="Calibri"/>
              <a:buNone/>
              <a:defRPr sz="900">
                <a:solidFill>
                  <a:srgbClr val="888888"/>
                </a:solidFill>
                <a:latin typeface="Calibri"/>
                <a:ea typeface="Calibri"/>
                <a:cs typeface="Calibri"/>
                <a:sym typeface="Calibri"/>
              </a:defRPr>
            </a:lvl8pPr>
            <a:lvl9pPr marL="0" lvl="8" indent="0" algn="r">
              <a:buClr>
                <a:srgbClr val="888888"/>
              </a:buClr>
              <a:buSzPts val="900"/>
              <a:buFont typeface="Calibri"/>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 name="Date Placeholder 1">
            <a:extLst>
              <a:ext uri="{FF2B5EF4-FFF2-40B4-BE49-F238E27FC236}">
                <a16:creationId xmlns:a16="http://schemas.microsoft.com/office/drawing/2014/main" id="{15244999-8D4D-4206-B554-1C22A3BCC785}"/>
              </a:ext>
            </a:extLst>
          </p:cNvPr>
          <p:cNvSpPr>
            <a:spLocks noGrp="1"/>
          </p:cNvSpPr>
          <p:nvPr>
            <p:ph type="dt" sz="half" idx="2"/>
          </p:nvPr>
        </p:nvSpPr>
        <p:spPr>
          <a:xfrm>
            <a:off x="7735179" y="4824678"/>
            <a:ext cx="865613" cy="274637"/>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1/7/2020</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9"/>
        <p:cNvGrpSpPr/>
        <p:nvPr/>
      </p:nvGrpSpPr>
      <p:grpSpPr>
        <a:xfrm>
          <a:off x="0" y="0"/>
          <a:ext cx="0" cy="0"/>
          <a:chOff x="0" y="0"/>
          <a:chExt cx="0" cy="0"/>
        </a:xfrm>
      </p:grpSpPr>
      <p:sp>
        <p:nvSpPr>
          <p:cNvPr id="30" name="Google Shape;30;p7"/>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1" name="Google Shape;31;p7"/>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32" name="Google Shape;32;p7"/>
          <p:cNvSpPr txBox="1">
            <a:spLocks noGrp="1"/>
          </p:cNvSpPr>
          <p:nvPr>
            <p:ph type="sldNum" idx="12"/>
          </p:nvPr>
        </p:nvSpPr>
        <p:spPr>
          <a:xfrm>
            <a:off x="8246603" y="4834130"/>
            <a:ext cx="81852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
        <p:nvSpPr>
          <p:cNvPr id="5" name="Date Placeholder 1">
            <a:extLst>
              <a:ext uri="{FF2B5EF4-FFF2-40B4-BE49-F238E27FC236}">
                <a16:creationId xmlns:a16="http://schemas.microsoft.com/office/drawing/2014/main" id="{1E723C06-DAC5-47CE-AC0F-8019E27AEE6A}"/>
              </a:ext>
            </a:extLst>
          </p:cNvPr>
          <p:cNvSpPr>
            <a:spLocks noGrp="1"/>
          </p:cNvSpPr>
          <p:nvPr>
            <p:ph type="dt" sz="half" idx="2"/>
          </p:nvPr>
        </p:nvSpPr>
        <p:spPr>
          <a:xfrm>
            <a:off x="7568193" y="4834130"/>
            <a:ext cx="865613" cy="274637"/>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1/7/2020</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061499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r>
              <a:rPr lang="en-US">
                <a:solidFill>
                  <a:prstClr val="black">
                    <a:tint val="75000"/>
                  </a:prstClr>
                </a:solidFill>
              </a:rPr>
              <a:t>1/7/2020</a:t>
            </a:r>
          </a:p>
        </p:txBody>
      </p:sp>
      <p:sp>
        <p:nvSpPr>
          <p:cNvPr id="6" name="Slide Number Placeholder 5"/>
          <p:cNvSpPr>
            <a:spLocks noGrp="1"/>
          </p:cNvSpPr>
          <p:nvPr>
            <p:ph type="sldNum" sz="quarter" idx="12"/>
          </p:nvPr>
        </p:nvSpPr>
        <p:spPr/>
        <p:txBody>
          <a:body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7023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1/7/2020</a:t>
            </a:r>
          </a:p>
        </p:txBody>
      </p:sp>
      <p:sp>
        <p:nvSpPr>
          <p:cNvPr id="6" name="Slide Number Placeholder 5"/>
          <p:cNvSpPr>
            <a:spLocks noGrp="1"/>
          </p:cNvSpPr>
          <p:nvPr>
            <p:ph type="sldNum" sz="quarter" idx="12"/>
          </p:nvPr>
        </p:nvSpPr>
        <p:spPr/>
        <p:txBody>
          <a:body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32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1"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7" name="Google Shape;7;p1"/>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246603" y="4834130"/>
            <a:ext cx="81852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p:nvPr/>
        </p:nvSpPr>
        <p:spPr>
          <a:xfrm>
            <a:off x="0" y="4816725"/>
            <a:ext cx="1748700" cy="3267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b="0" i="0" u="none" strike="noStrike" cap="none">
                <a:solidFill>
                  <a:schemeClr val="lt1"/>
                </a:solidFill>
                <a:latin typeface="Calibri"/>
                <a:ea typeface="Calibri"/>
                <a:cs typeface="Calibri"/>
                <a:sym typeface="Calibri"/>
              </a:rPr>
              <a:t>Digital Science Center</a:t>
            </a:r>
            <a:endParaRPr sz="1100"/>
          </a:p>
        </p:txBody>
      </p:sp>
      <p:cxnSp>
        <p:nvCxnSpPr>
          <p:cNvPr id="10" name="Google Shape;10;p1"/>
          <p:cNvCxnSpPr/>
          <p:nvPr/>
        </p:nvCxnSpPr>
        <p:spPr>
          <a:xfrm>
            <a:off x="-30008" y="4688653"/>
            <a:ext cx="9151500" cy="0"/>
          </a:xfrm>
          <a:prstGeom prst="straightConnector1">
            <a:avLst/>
          </a:prstGeom>
          <a:noFill/>
          <a:ln w="9525" cap="flat" cmpd="sng">
            <a:solidFill>
              <a:srgbClr val="B30838"/>
            </a:solidFill>
            <a:prstDash val="solid"/>
            <a:round/>
            <a:headEnd type="none" w="sm" len="sm"/>
            <a:tailEnd type="none" w="sm" len="sm"/>
          </a:ln>
        </p:spPr>
      </p:cxnSp>
      <p:sp>
        <p:nvSpPr>
          <p:cNvPr id="11" name="Google Shape;11;p1"/>
          <p:cNvSpPr txBox="1"/>
          <p:nvPr/>
        </p:nvSpPr>
        <p:spPr>
          <a:xfrm>
            <a:off x="1748700" y="4792094"/>
            <a:ext cx="4882559" cy="346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1800" b="0" i="0" u="none" strike="noStrike" cap="none" dirty="0">
                <a:solidFill>
                  <a:srgbClr val="BBD6EE"/>
                </a:solidFill>
                <a:latin typeface="Calibri"/>
                <a:ea typeface="Calibri"/>
                <a:cs typeface="Calibri"/>
                <a:sym typeface="Calibri"/>
              </a:rPr>
              <a:t>HPC, Clouds, Big Data, Edge and ML Convergence</a:t>
            </a:r>
            <a:endParaRPr sz="1100" dirty="0"/>
          </a:p>
        </p:txBody>
      </p:sp>
      <p:sp>
        <p:nvSpPr>
          <p:cNvPr id="2" name="Date Placeholder 1">
            <a:extLst>
              <a:ext uri="{FF2B5EF4-FFF2-40B4-BE49-F238E27FC236}">
                <a16:creationId xmlns:a16="http://schemas.microsoft.com/office/drawing/2014/main" id="{5A4B53F4-3138-45EA-83E0-7FE380FFD2BD}"/>
              </a:ext>
            </a:extLst>
          </p:cNvPr>
          <p:cNvSpPr>
            <a:spLocks noGrp="1"/>
          </p:cNvSpPr>
          <p:nvPr>
            <p:ph type="dt" sz="half" idx="2"/>
          </p:nvPr>
        </p:nvSpPr>
        <p:spPr>
          <a:xfrm>
            <a:off x="7514346" y="4842756"/>
            <a:ext cx="865613" cy="274637"/>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1/7/2020</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6"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078571" y="4777978"/>
            <a:ext cx="969661" cy="273844"/>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solidFill>
                  <a:prstClr val="black">
                    <a:tint val="75000"/>
                  </a:prstClr>
                </a:solidFill>
              </a:rPr>
              <a:t>1/7/2020</a:t>
            </a:r>
          </a:p>
        </p:txBody>
      </p:sp>
      <p:sp>
        <p:nvSpPr>
          <p:cNvPr id="6" name="Slide Number Placeholder 5"/>
          <p:cNvSpPr>
            <a:spLocks noGrp="1"/>
          </p:cNvSpPr>
          <p:nvPr>
            <p:ph type="sldNum" sz="quarter" idx="4"/>
          </p:nvPr>
        </p:nvSpPr>
        <p:spPr>
          <a:xfrm>
            <a:off x="8246603" y="4777978"/>
            <a:ext cx="81852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
        <p:nvSpPr>
          <p:cNvPr id="5" name="Rectangle 4">
            <a:extLst>
              <a:ext uri="{FF2B5EF4-FFF2-40B4-BE49-F238E27FC236}">
                <a16:creationId xmlns:a16="http://schemas.microsoft.com/office/drawing/2014/main" id="{B2D42A9F-AAA1-4CF2-8B28-F0A0B0E0DE44}"/>
              </a:ext>
            </a:extLst>
          </p:cNvPr>
          <p:cNvSpPr/>
          <p:nvPr userDrawn="1"/>
        </p:nvSpPr>
        <p:spPr>
          <a:xfrm>
            <a:off x="0" y="4816737"/>
            <a:ext cx="1694329" cy="3267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Digital Science Center</a:t>
            </a:r>
          </a:p>
        </p:txBody>
      </p:sp>
    </p:spTree>
    <p:extLst>
      <p:ext uri="{BB962C8B-B14F-4D97-AF65-F5344CB8AC3E}">
        <p14:creationId xmlns:p14="http://schemas.microsoft.com/office/powerpoint/2010/main" val="2593102682"/>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Lst>
  <p:hf hdr="0" ftr="0" dt="0"/>
  <p:txStyles>
    <p:titleStyle>
      <a:lvl1pPr algn="l" defTabSz="685800" rtl="0" eaLnBrk="1" latinLnBrk="0" hangingPunct="1">
        <a:lnSpc>
          <a:spcPct val="90000"/>
        </a:lnSpc>
        <a:spcBef>
          <a:spcPct val="0"/>
        </a:spcBef>
        <a:buNone/>
        <a:defRPr sz="3300" b="1"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cf@indiana.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hyperlink" Target="http://spidal.org/" TargetMode="External"/><Relationship Id="rId4" Type="http://schemas.openxmlformats.org/officeDocument/2006/relationships/hyperlink" Target="http://www.dsc.soic.indiana.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12" Type="http://schemas.openxmlformats.org/officeDocument/2006/relationships/hyperlink" Target="https://arxiv.org/abs/1909.02363"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jpg"/><Relationship Id="rId11" Type="http://schemas.openxmlformats.org/officeDocument/2006/relationships/hyperlink" Target="https://arxiv.org/abs/1909.13340" TargetMode="External"/><Relationship Id="rId5" Type="http://schemas.openxmlformats.org/officeDocument/2006/relationships/image" Target="../media/image10.jpg"/><Relationship Id="rId10" Type="http://schemas.openxmlformats.org/officeDocument/2006/relationships/image" Target="../media/image15.jpg"/><Relationship Id="rId4" Type="http://schemas.openxmlformats.org/officeDocument/2006/relationships/image" Target="../media/image9.jpg"/><Relationship Id="rId9" Type="http://schemas.openxmlformats.org/officeDocument/2006/relationships/image" Target="../media/image14.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svg"/><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46.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twister2.org/" TargetMode="External"/><Relationship Id="rId2" Type="http://schemas.openxmlformats.org/officeDocument/2006/relationships/hyperlink" Target="https://github.com/DSC-SPIDAL/twister2" TargetMode="External"/><Relationship Id="rId1" Type="http://schemas.openxmlformats.org/officeDocument/2006/relationships/slideLayout" Target="../slideLayouts/slideLayout2.xml"/><Relationship Id="rId4" Type="http://schemas.openxmlformats.org/officeDocument/2006/relationships/hyperlink" Target="https://github.com/DSC-SPIDAL/twister2/release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6" name="Google Shape;106;p23"/>
          <p:cNvSpPr txBox="1">
            <a:spLocks noGrp="1"/>
          </p:cNvSpPr>
          <p:nvPr>
            <p:ph type="title"/>
          </p:nvPr>
        </p:nvSpPr>
        <p:spPr>
          <a:xfrm>
            <a:off x="0" y="72573"/>
            <a:ext cx="9134699" cy="500037"/>
          </a:xfrm>
          <a:prstGeom prst="rect">
            <a:avLst/>
          </a:prstGeom>
          <a:noFill/>
          <a:ln>
            <a:noFill/>
          </a:ln>
        </p:spPr>
        <p:txBody>
          <a:bodyPr spcFirstLastPara="1" wrap="square" lIns="68575" tIns="34275" rIns="68575" bIns="34275" anchor="b" anchorCtr="0">
            <a:noAutofit/>
          </a:bodyPr>
          <a:lstStyle/>
          <a:p>
            <a:pPr algn="ctr"/>
            <a:r>
              <a:rPr lang="en-US" sz="2800" dirty="0">
                <a:latin typeface="+mj-lt"/>
              </a:rPr>
              <a:t>HPC, Big Data, and Machine Learning Convergence</a:t>
            </a:r>
            <a:endParaRPr lang="en-US" sz="2400" dirty="0">
              <a:solidFill>
                <a:schemeClr val="tx1"/>
              </a:solidFill>
              <a:latin typeface="+mj-lt"/>
            </a:endParaRPr>
          </a:p>
        </p:txBody>
      </p:sp>
      <p:sp>
        <p:nvSpPr>
          <p:cNvPr id="107" name="Google Shape;107;p23"/>
          <p:cNvSpPr/>
          <p:nvPr/>
        </p:nvSpPr>
        <p:spPr>
          <a:xfrm>
            <a:off x="82823" y="3357000"/>
            <a:ext cx="9134700" cy="7155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400" b="1" i="0" u="none" strike="noStrike" cap="none" dirty="0">
                <a:solidFill>
                  <a:schemeClr val="tx1"/>
                </a:solidFill>
                <a:latin typeface="Calibri"/>
                <a:ea typeface="Calibri"/>
                <a:cs typeface="Calibri"/>
                <a:sym typeface="Calibri"/>
              </a:rPr>
              <a:t>Oak Ridge National Laboratory</a:t>
            </a:r>
            <a:br>
              <a:rPr lang="en-US" sz="2400" b="1" i="0" u="none" strike="noStrike" cap="none" dirty="0">
                <a:solidFill>
                  <a:schemeClr val="tx1"/>
                </a:solidFill>
                <a:latin typeface="Calibri"/>
                <a:ea typeface="Calibri"/>
                <a:cs typeface="Calibri"/>
                <a:sym typeface="Calibri"/>
              </a:rPr>
            </a:br>
            <a:r>
              <a:rPr lang="en" sz="2400" b="1" i="0" u="none" strike="noStrike" cap="none" dirty="0">
                <a:solidFill>
                  <a:schemeClr val="tx1"/>
                </a:solidFill>
                <a:latin typeface="Calibri"/>
                <a:ea typeface="Calibri"/>
                <a:cs typeface="Calibri"/>
                <a:sym typeface="Calibri"/>
              </a:rPr>
              <a:t>Geoffrey Fox, </a:t>
            </a:r>
            <a:r>
              <a:rPr lang="en-US" sz="2400" b="1" i="0" u="none" strike="noStrike" cap="none" dirty="0">
                <a:solidFill>
                  <a:schemeClr val="tx1"/>
                </a:solidFill>
                <a:latin typeface="Calibri"/>
                <a:ea typeface="Calibri"/>
                <a:cs typeface="Calibri"/>
                <a:sym typeface="Calibri"/>
              </a:rPr>
              <a:t>Judy </a:t>
            </a:r>
            <a:r>
              <a:rPr lang="en-US" sz="2400" b="1" i="0" u="none" strike="noStrike" cap="none" dirty="0" err="1">
                <a:solidFill>
                  <a:schemeClr val="tx1"/>
                </a:solidFill>
                <a:latin typeface="Calibri"/>
                <a:ea typeface="Calibri"/>
                <a:cs typeface="Calibri"/>
                <a:sym typeface="Calibri"/>
              </a:rPr>
              <a:t>Qiu</a:t>
            </a:r>
            <a:r>
              <a:rPr lang="en-US" sz="2400" b="1" i="0" u="none" strike="noStrike" cap="none" dirty="0">
                <a:solidFill>
                  <a:schemeClr val="tx1"/>
                </a:solidFill>
                <a:latin typeface="Calibri"/>
                <a:ea typeface="Calibri"/>
                <a:cs typeface="Calibri"/>
                <a:sym typeface="Calibri"/>
              </a:rPr>
              <a:t>, Shantenu Jha January 2020</a:t>
            </a:r>
            <a:endParaRPr lang="en" sz="2400" b="1" i="0" u="none" strike="noStrike" cap="none" dirty="0">
              <a:solidFill>
                <a:schemeClr val="tx1"/>
              </a:solidFill>
              <a:latin typeface="Calibri"/>
              <a:ea typeface="Calibri"/>
              <a:cs typeface="Calibri"/>
              <a:sym typeface="Calibri"/>
            </a:endParaRPr>
          </a:p>
          <a:p>
            <a:pPr algn="ctr"/>
            <a:r>
              <a:rPr lang="en-US" sz="1800" b="1" dirty="0">
                <a:solidFill>
                  <a:schemeClr val="tx1"/>
                </a:solidFill>
                <a:latin typeface="Calibri"/>
                <a:ea typeface="Calibri"/>
                <a:cs typeface="Calibri"/>
                <a:sym typeface="Calibri"/>
              </a:rPr>
              <a:t>Digital Science Center, Indiana University</a:t>
            </a:r>
            <a:br>
              <a:rPr lang="en" sz="1800" b="1" i="0" u="none" strike="noStrike" cap="none" dirty="0">
                <a:solidFill>
                  <a:schemeClr val="tx1"/>
                </a:solidFill>
                <a:latin typeface="Calibri"/>
                <a:ea typeface="Calibri"/>
                <a:cs typeface="Calibri"/>
                <a:sym typeface="Calibri"/>
              </a:rPr>
            </a:br>
            <a:r>
              <a:rPr lang="en" sz="1800" b="0" i="0" u="sng" strike="noStrike" cap="none" dirty="0">
                <a:solidFill>
                  <a:schemeClr val="tx1"/>
                </a:solidFill>
                <a:latin typeface="Arial"/>
                <a:ea typeface="Arial"/>
                <a:cs typeface="Arial"/>
                <a:sym typeface="Arial"/>
                <a:hlinkClick r:id="rId3">
                  <a:extLst>
                    <a:ext uri="{A12FA001-AC4F-418D-AE19-62706E023703}">
                      <ahyp:hlinkClr xmlns:ahyp="http://schemas.microsoft.com/office/drawing/2018/hyperlinkcolor" val="tx"/>
                    </a:ext>
                  </a:extLst>
                </a:hlinkClick>
              </a:rPr>
              <a:t>gcf@indiana.edu</a:t>
            </a:r>
            <a:r>
              <a:rPr lang="en" sz="1800" b="0" i="0" u="none" strike="noStrike" cap="none" dirty="0">
                <a:solidFill>
                  <a:schemeClr val="tx1"/>
                </a:solidFill>
                <a:latin typeface="Arial"/>
                <a:ea typeface="Arial"/>
                <a:cs typeface="Arial"/>
                <a:sym typeface="Arial"/>
              </a:rPr>
              <a:t>, </a:t>
            </a:r>
            <a:r>
              <a:rPr lang="en" sz="1800" b="0" i="0" u="sng" strike="noStrike" cap="none" dirty="0">
                <a:solidFill>
                  <a:schemeClr val="tx1"/>
                </a:solidFill>
                <a:latin typeface="Arial"/>
                <a:ea typeface="Arial"/>
                <a:cs typeface="Arial"/>
                <a:sym typeface="Arial"/>
                <a:hlinkClick r:id="rId4">
                  <a:extLst>
                    <a:ext uri="{A12FA001-AC4F-418D-AE19-62706E023703}">
                      <ahyp:hlinkClr xmlns:ahyp="http://schemas.microsoft.com/office/drawing/2018/hyperlinkcolor" val="tx"/>
                    </a:ext>
                  </a:extLst>
                </a:hlinkClick>
              </a:rPr>
              <a:t>http://www.dsc.soic.indiana.edu/</a:t>
            </a:r>
            <a:r>
              <a:rPr lang="en" sz="1800" b="0" i="0" u="none" strike="noStrike" cap="none" dirty="0">
                <a:solidFill>
                  <a:schemeClr val="tx1"/>
                </a:solidFill>
                <a:latin typeface="Arial"/>
                <a:ea typeface="Arial"/>
                <a:cs typeface="Arial"/>
                <a:sym typeface="Arial"/>
              </a:rPr>
              <a:t>, </a:t>
            </a:r>
            <a:r>
              <a:rPr lang="en" sz="1800" b="0" i="0" u="sng" strike="noStrike" cap="none" dirty="0">
                <a:solidFill>
                  <a:schemeClr val="tx1"/>
                </a:solidFill>
                <a:latin typeface="Arial"/>
                <a:ea typeface="Arial"/>
                <a:cs typeface="Arial"/>
                <a:sym typeface="Arial"/>
                <a:hlinkClick r:id="rId5">
                  <a:extLst>
                    <a:ext uri="{A12FA001-AC4F-418D-AE19-62706E023703}">
                      <ahyp:hlinkClr xmlns:ahyp="http://schemas.microsoft.com/office/drawing/2018/hyperlinkcolor" val="tx"/>
                    </a:ext>
                  </a:extLst>
                </a:hlinkClick>
              </a:rPr>
              <a:t>http://spidal.org</a:t>
            </a:r>
            <a:r>
              <a:rPr lang="en" sz="1800" b="0" i="0" u="none" strike="noStrike" cap="none" dirty="0">
                <a:solidFill>
                  <a:schemeClr val="tx1"/>
                </a:solidFill>
                <a:sym typeface="Arial"/>
              </a:rPr>
              <a:t>/</a:t>
            </a:r>
            <a:endParaRPr sz="1100" dirty="0">
              <a:solidFill>
                <a:schemeClr val="tx1"/>
              </a:solidFill>
            </a:endParaRPr>
          </a:p>
        </p:txBody>
      </p:sp>
      <p:sp>
        <p:nvSpPr>
          <p:cNvPr id="108" name="Google Shape;108;p23"/>
          <p:cNvSpPr txBox="1">
            <a:spLocks noGrp="1"/>
          </p:cNvSpPr>
          <p:nvPr>
            <p:ph type="sldNum" idx="12"/>
          </p:nvPr>
        </p:nvSpPr>
        <p:spPr>
          <a:xfrm>
            <a:off x="8246603" y="4777978"/>
            <a:ext cx="81852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solidFill>
                  <a:schemeClr val="tx1"/>
                </a:solidFill>
              </a:rPr>
              <a:t>1</a:t>
            </a:fld>
            <a:endParaRPr sz="1100" dirty="0">
              <a:solidFill>
                <a:schemeClr val="tx1"/>
              </a:solidFill>
            </a:endParaRPr>
          </a:p>
        </p:txBody>
      </p:sp>
      <p:pic>
        <p:nvPicPr>
          <p:cNvPr id="5122" name="Picture 2" descr="Related image">
            <a:extLst>
              <a:ext uri="{FF2B5EF4-FFF2-40B4-BE49-F238E27FC236}">
                <a16:creationId xmlns:a16="http://schemas.microsoft.com/office/drawing/2014/main" id="{72A7EC4E-4BFA-4437-8033-69116A5FC83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2136"/>
          <a:stretch/>
        </p:blipFill>
        <p:spPr bwMode="auto">
          <a:xfrm>
            <a:off x="1328738" y="527990"/>
            <a:ext cx="6626542" cy="29023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pic>
        <p:nvPicPr>
          <p:cNvPr id="1048" name="Google Shape;1048;p115"/>
          <p:cNvPicPr preferRelativeResize="0"/>
          <p:nvPr/>
        </p:nvPicPr>
        <p:blipFill>
          <a:blip r:embed="rId3">
            <a:alphaModFix/>
          </a:blip>
          <a:stretch>
            <a:fillRect/>
          </a:stretch>
        </p:blipFill>
        <p:spPr>
          <a:xfrm>
            <a:off x="0" y="0"/>
            <a:ext cx="9144000" cy="5145336"/>
          </a:xfrm>
          <a:prstGeom prst="rect">
            <a:avLst/>
          </a:prstGeom>
          <a:noFill/>
          <a:ln>
            <a:noFill/>
          </a:ln>
        </p:spPr>
      </p:pic>
      <p:sp>
        <p:nvSpPr>
          <p:cNvPr id="1049" name="Google Shape;1049;p115"/>
          <p:cNvSpPr/>
          <p:nvPr/>
        </p:nvSpPr>
        <p:spPr>
          <a:xfrm>
            <a:off x="5700" y="-5000"/>
            <a:ext cx="9218400" cy="5148600"/>
          </a:xfrm>
          <a:prstGeom prst="rect">
            <a:avLst/>
          </a:prstGeom>
          <a:solidFill>
            <a:srgbClr val="FFFFFF">
              <a:alpha val="62720"/>
            </a:srgbClr>
          </a:solidFill>
          <a:ln>
            <a:noFill/>
          </a:ln>
        </p:spPr>
        <p:txBody>
          <a:bodyPr spcFirstLastPara="1" wrap="square" lIns="91425" tIns="91425" rIns="91425" bIns="91425" anchor="ctr" anchorCtr="0">
            <a:noAutofit/>
          </a:bodyPr>
          <a:lstStyle/>
          <a:p>
            <a:endParaRPr sz="1800"/>
          </a:p>
        </p:txBody>
      </p:sp>
      <p:sp>
        <p:nvSpPr>
          <p:cNvPr id="1050" name="Google Shape;1050;p115"/>
          <p:cNvSpPr/>
          <p:nvPr/>
        </p:nvSpPr>
        <p:spPr>
          <a:xfrm>
            <a:off x="622513" y="1197769"/>
            <a:ext cx="7927709" cy="2599961"/>
          </a:xfrm>
          <a:prstGeom prst="rect">
            <a:avLst/>
          </a:prstGeom>
          <a:solidFill>
            <a:srgbClr val="666666"/>
          </a:solidFill>
          <a:ln>
            <a:noFill/>
          </a:ln>
        </p:spPr>
        <p:txBody>
          <a:bodyPr spcFirstLastPara="1" wrap="square" lIns="91425" tIns="91425" rIns="91425" bIns="91425" anchor="ctr" anchorCtr="0">
            <a:noAutofit/>
          </a:bodyPr>
          <a:lstStyle/>
          <a:p>
            <a:endParaRPr sz="1800"/>
          </a:p>
        </p:txBody>
      </p:sp>
      <p:sp>
        <p:nvSpPr>
          <p:cNvPr id="1051" name="Google Shape;1051;p115"/>
          <p:cNvSpPr txBox="1">
            <a:spLocks noGrp="1"/>
          </p:cNvSpPr>
          <p:nvPr>
            <p:ph type="ctrTitle"/>
          </p:nvPr>
        </p:nvSpPr>
        <p:spPr>
          <a:xfrm>
            <a:off x="848961" y="1064841"/>
            <a:ext cx="7446078" cy="1790700"/>
          </a:xfrm>
          <a:prstGeom prst="rect">
            <a:avLst/>
          </a:prstGeom>
        </p:spPr>
        <p:txBody>
          <a:bodyPr spcFirstLastPara="1" vert="horz" wrap="square" lIns="91425" tIns="91425" rIns="91425" bIns="91425" rtlCol="0" anchor="ctr" anchorCtr="0">
            <a:noAutofit/>
          </a:bodyPr>
          <a:lstStyle/>
          <a:p>
            <a:r>
              <a:rPr lang="en-US" dirty="0">
                <a:solidFill>
                  <a:srgbClr val="FFFFFF"/>
                </a:solidFill>
                <a:latin typeface="Open Sans"/>
                <a:ea typeface="Open Sans"/>
                <a:cs typeface="Open Sans"/>
                <a:sym typeface="Open Sans"/>
              </a:rPr>
              <a:t>Convergence</a:t>
            </a:r>
            <a:endParaRPr dirty="0">
              <a:solidFill>
                <a:srgbClr val="FFFFFF"/>
              </a:solidFill>
            </a:endParaRPr>
          </a:p>
        </p:txBody>
      </p:sp>
      <p:sp>
        <p:nvSpPr>
          <p:cNvPr id="3" name="Subtitle 2">
            <a:extLst>
              <a:ext uri="{FF2B5EF4-FFF2-40B4-BE49-F238E27FC236}">
                <a16:creationId xmlns:a16="http://schemas.microsoft.com/office/drawing/2014/main" id="{FE06427A-1B99-4BCB-927E-ED6D70BA392C}"/>
              </a:ext>
            </a:extLst>
          </p:cNvPr>
          <p:cNvSpPr>
            <a:spLocks noGrp="1"/>
          </p:cNvSpPr>
          <p:nvPr>
            <p:ph type="subTitle" idx="1"/>
          </p:nvPr>
        </p:nvSpPr>
        <p:spPr>
          <a:xfrm>
            <a:off x="774706" y="2341132"/>
            <a:ext cx="7680387" cy="1362902"/>
          </a:xfrm>
        </p:spPr>
        <p:txBody>
          <a:bodyPr>
            <a:normAutofit fontScale="92500" lnSpcReduction="10000"/>
          </a:bodyPr>
          <a:lstStyle/>
          <a:p>
            <a:pPr marL="257175" indent="-257175" algn="l">
              <a:buClr>
                <a:schemeClr val="bg1"/>
              </a:buClr>
              <a:buSzPct val="150000"/>
              <a:buFont typeface="Arial" panose="020B0604020202020204" pitchFamily="34" charset="0"/>
              <a:buChar char="•"/>
            </a:pPr>
            <a:r>
              <a:rPr lang="en-US" dirty="0">
                <a:solidFill>
                  <a:srgbClr val="FFFFFF"/>
                </a:solidFill>
                <a:latin typeface="Open Sans"/>
                <a:ea typeface="Open Sans"/>
                <a:cs typeface="Open Sans"/>
                <a:sym typeface="Open Sans"/>
              </a:rPr>
              <a:t>Big Data </a:t>
            </a:r>
          </a:p>
          <a:p>
            <a:pPr marL="257175" indent="-257175" algn="l">
              <a:buClr>
                <a:schemeClr val="bg1"/>
              </a:buClr>
              <a:buSzPct val="150000"/>
              <a:buFont typeface="Arial" panose="020B0604020202020204" pitchFamily="34" charset="0"/>
              <a:buChar char="•"/>
            </a:pPr>
            <a:r>
              <a:rPr lang="en-US" dirty="0">
                <a:solidFill>
                  <a:srgbClr val="FFFFFF"/>
                </a:solidFill>
                <a:latin typeface="Open Sans"/>
                <a:ea typeface="Open Sans"/>
                <a:cs typeface="Open Sans"/>
                <a:sym typeface="Open Sans"/>
              </a:rPr>
              <a:t>Deep Learning</a:t>
            </a:r>
          </a:p>
          <a:p>
            <a:pPr marL="257175" indent="-257175" algn="l">
              <a:buClr>
                <a:schemeClr val="bg1"/>
              </a:buClr>
              <a:buSzPct val="150000"/>
              <a:buFont typeface="Arial" panose="020B0604020202020204" pitchFamily="34" charset="0"/>
              <a:buChar char="•"/>
            </a:pPr>
            <a:r>
              <a:rPr lang="en-US" dirty="0">
                <a:solidFill>
                  <a:srgbClr val="FFFFFF"/>
                </a:solidFill>
                <a:latin typeface="Open Sans"/>
                <a:ea typeface="Open Sans"/>
                <a:cs typeface="Open Sans"/>
                <a:sym typeface="Open Sans"/>
              </a:rPr>
              <a:t>Simulation</a:t>
            </a:r>
          </a:p>
          <a:p>
            <a:pPr marL="257175" indent="-257175" algn="l">
              <a:buClr>
                <a:schemeClr val="bg1"/>
              </a:buClr>
              <a:buSzPct val="150000"/>
              <a:buFont typeface="Arial" panose="020B0604020202020204" pitchFamily="34" charset="0"/>
              <a:buChar char="•"/>
            </a:pPr>
            <a:r>
              <a:rPr lang="en-US" dirty="0">
                <a:solidFill>
                  <a:srgbClr val="FFFFFF"/>
                </a:solidFill>
                <a:latin typeface="Open Sans"/>
                <a:ea typeface="Open Sans"/>
                <a:cs typeface="Open Sans"/>
                <a:sym typeface="Open Sans"/>
              </a:rPr>
              <a:t>HPC</a:t>
            </a:r>
          </a:p>
        </p:txBody>
      </p:sp>
      <p:sp>
        <p:nvSpPr>
          <p:cNvPr id="5" name="Slide Number Placeholder 4">
            <a:extLst>
              <a:ext uri="{FF2B5EF4-FFF2-40B4-BE49-F238E27FC236}">
                <a16:creationId xmlns:a16="http://schemas.microsoft.com/office/drawing/2014/main" id="{20FC34B6-1E23-4009-9F36-CDE9217A1D1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10</a:t>
            </a:fld>
            <a:endParaRPr lang="en-US">
              <a:solidFill>
                <a:prstClr val="black">
                  <a:tint val="75000"/>
                </a:prstClr>
              </a:solidFill>
            </a:endParaRPr>
          </a:p>
        </p:txBody>
      </p:sp>
    </p:spTree>
    <p:extLst>
      <p:ext uri="{BB962C8B-B14F-4D97-AF65-F5344CB8AC3E}">
        <p14:creationId xmlns:p14="http://schemas.microsoft.com/office/powerpoint/2010/main" val="3857510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D4BED-5876-4391-AB28-3015B078A372}"/>
              </a:ext>
            </a:extLst>
          </p:cNvPr>
          <p:cNvSpPr>
            <a:spLocks noGrp="1"/>
          </p:cNvSpPr>
          <p:nvPr>
            <p:ph type="title"/>
          </p:nvPr>
        </p:nvSpPr>
        <p:spPr>
          <a:xfrm>
            <a:off x="255577" y="91679"/>
            <a:ext cx="8708485" cy="801781"/>
          </a:xfrm>
        </p:spPr>
        <p:txBody>
          <a:bodyPr>
            <a:normAutofit fontScale="90000"/>
          </a:bodyPr>
          <a:lstStyle/>
          <a:p>
            <a:r>
              <a:rPr lang="en-US" dirty="0">
                <a:latin typeface="Arial" panose="020B0604020202020204" pitchFamily="34" charset="0"/>
                <a:cs typeface="Arial" panose="020B0604020202020204" pitchFamily="34" charset="0"/>
              </a:rPr>
              <a:t>Next Generation of Cyberinfrastructure: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Application Requirements</a:t>
            </a:r>
          </a:p>
        </p:txBody>
      </p:sp>
      <p:sp>
        <p:nvSpPr>
          <p:cNvPr id="3" name="Content Placeholder 2">
            <a:extLst>
              <a:ext uri="{FF2B5EF4-FFF2-40B4-BE49-F238E27FC236}">
                <a16:creationId xmlns:a16="http://schemas.microsoft.com/office/drawing/2014/main" id="{90EA7437-FCEE-4821-83B1-1242DFBDA7A1}"/>
              </a:ext>
            </a:extLst>
          </p:cNvPr>
          <p:cNvSpPr>
            <a:spLocks noGrp="1"/>
          </p:cNvSpPr>
          <p:nvPr>
            <p:ph idx="1"/>
          </p:nvPr>
        </p:nvSpPr>
        <p:spPr>
          <a:xfrm>
            <a:off x="37820" y="857933"/>
            <a:ext cx="9068360" cy="3976197"/>
          </a:xfrm>
        </p:spPr>
        <p:txBody>
          <a:bodyPr>
            <a:normAutofit fontScale="92500" lnSpcReduction="20000"/>
          </a:bodyPr>
          <a:lstStyle/>
          <a:p>
            <a:pPr>
              <a:lnSpc>
                <a:spcPct val="110000"/>
              </a:lnSpc>
              <a:spcAft>
                <a:spcPts val="600"/>
              </a:spcAft>
            </a:pPr>
            <a:r>
              <a:rPr lang="en-US" sz="2400" dirty="0">
                <a:latin typeface="Arial" panose="020B0604020202020204" pitchFamily="34" charset="0"/>
                <a:cs typeface="Arial" panose="020B0604020202020204" pitchFamily="34" charset="0"/>
              </a:rPr>
              <a:t>Four clear classes of applications  are</a:t>
            </a:r>
          </a:p>
          <a:p>
            <a:pPr marL="728663" lvl="1" indent="-385763" fontAlgn="base">
              <a:lnSpc>
                <a:spcPct val="110000"/>
              </a:lnSpc>
              <a:spcAft>
                <a:spcPts val="400"/>
              </a:spcAft>
              <a:buFont typeface="+mj-lt"/>
              <a:buAutoNum type="alphaLcParenR"/>
            </a:pPr>
            <a:r>
              <a:rPr lang="en-US" sz="2100" b="1" dirty="0">
                <a:latin typeface="Arial" panose="020B0604020202020204" pitchFamily="34" charset="0"/>
                <a:cs typeface="Arial" panose="020B0604020202020204" pitchFamily="34" charset="0"/>
              </a:rPr>
              <a:t>Classic simulations</a:t>
            </a:r>
            <a:r>
              <a:rPr lang="en-US" sz="2100" dirty="0">
                <a:latin typeface="Arial" panose="020B0604020202020204" pitchFamily="34" charset="0"/>
                <a:cs typeface="Arial" panose="020B0604020202020204" pitchFamily="34" charset="0"/>
              </a:rPr>
              <a:t>  which are addressed excellently by DoE exascale program and although our focus is Big Data, one should consider this application area as we need to integrate simulations with data analytics and ML (Machine Learning) -- item d) below</a:t>
            </a:r>
          </a:p>
          <a:p>
            <a:pPr marL="728663" lvl="1" indent="-385763" fontAlgn="base">
              <a:lnSpc>
                <a:spcPct val="110000"/>
              </a:lnSpc>
              <a:spcAft>
                <a:spcPts val="400"/>
              </a:spcAft>
              <a:buFont typeface="+mj-lt"/>
              <a:buAutoNum type="alphaLcParenR"/>
            </a:pPr>
            <a:r>
              <a:rPr lang="en-US" sz="2100" b="1" dirty="0">
                <a:latin typeface="Arial" panose="020B0604020202020204" pitchFamily="34" charset="0"/>
                <a:cs typeface="Arial" panose="020B0604020202020204" pitchFamily="34" charset="0"/>
              </a:rPr>
              <a:t>Classic Big Data Analytics</a:t>
            </a:r>
            <a:r>
              <a:rPr lang="en-US" sz="2100" dirty="0">
                <a:latin typeface="Arial" panose="020B0604020202020204" pitchFamily="34" charset="0"/>
                <a:cs typeface="Arial" panose="020B0604020202020204" pitchFamily="34" charset="0"/>
              </a:rPr>
              <a:t> as in the analysis of LHC data, SKA, Light sources, health, and environmental data. </a:t>
            </a:r>
            <a:r>
              <a:rPr lang="en-US" sz="2100" b="1" dirty="0" err="1">
                <a:latin typeface="Arial" panose="020B0604020202020204" pitchFamily="34" charset="0"/>
                <a:cs typeface="Arial" panose="020B0604020202020204" pitchFamily="34" charset="0"/>
              </a:rPr>
              <a:t>HPCforML</a:t>
            </a:r>
            <a:endParaRPr lang="en-US" sz="2100" b="1" dirty="0">
              <a:latin typeface="Arial" panose="020B0604020202020204" pitchFamily="34" charset="0"/>
              <a:cs typeface="Arial" panose="020B0604020202020204" pitchFamily="34" charset="0"/>
            </a:endParaRPr>
          </a:p>
          <a:p>
            <a:pPr marL="728663" lvl="1" indent="-385763" fontAlgn="base">
              <a:lnSpc>
                <a:spcPct val="110000"/>
              </a:lnSpc>
              <a:spcAft>
                <a:spcPts val="400"/>
              </a:spcAft>
              <a:buFont typeface="+mj-lt"/>
              <a:buAutoNum type="alphaLcParenR"/>
            </a:pPr>
            <a:r>
              <a:rPr lang="en-US" sz="2100" b="1" dirty="0">
                <a:latin typeface="Arial" panose="020B0604020202020204" pitchFamily="34" charset="0"/>
                <a:cs typeface="Arial" panose="020B0604020202020204" pitchFamily="34" charset="0"/>
              </a:rPr>
              <a:t>Cloud-Edge</a:t>
            </a:r>
            <a:r>
              <a:rPr lang="en-US" sz="2100" dirty="0">
                <a:latin typeface="Arial" panose="020B0604020202020204" pitchFamily="34" charset="0"/>
                <a:cs typeface="Arial" panose="020B0604020202020204" pitchFamily="34" charset="0"/>
              </a:rPr>
              <a:t> applications which certainly overlap with b) as data in many fields comes from the edge</a:t>
            </a:r>
          </a:p>
          <a:p>
            <a:pPr marL="1185863" lvl="2" indent="-385763" fontAlgn="base">
              <a:lnSpc>
                <a:spcPct val="110000"/>
              </a:lnSpc>
              <a:spcAft>
                <a:spcPts val="400"/>
              </a:spcAft>
            </a:pPr>
            <a:r>
              <a:rPr lang="en-US" sz="1800" dirty="0">
                <a:latin typeface="Arial" panose="020B0604020202020204" pitchFamily="34" charset="0"/>
                <a:cs typeface="Arial" panose="020B0604020202020204" pitchFamily="34" charset="0"/>
              </a:rPr>
              <a:t>Note original </a:t>
            </a:r>
            <a:r>
              <a:rPr lang="en-US" sz="1800" b="1" dirty="0">
                <a:latin typeface="Arial" panose="020B0604020202020204" pitchFamily="34" charset="0"/>
                <a:cs typeface="Arial" panose="020B0604020202020204" pitchFamily="34" charset="0"/>
              </a:rPr>
              <a:t>compute Grid </a:t>
            </a:r>
            <a:r>
              <a:rPr lang="en-US" sz="1800" dirty="0">
                <a:latin typeface="Arial" panose="020B0604020202020204" pitchFamily="34" charset="0"/>
                <a:cs typeface="Arial" panose="020B0604020202020204" pitchFamily="34" charset="0"/>
              </a:rPr>
              <a:t>is now a </a:t>
            </a:r>
            <a:r>
              <a:rPr lang="en-US" sz="1800" b="1" dirty="0">
                <a:latin typeface="Arial" panose="020B0604020202020204" pitchFamily="34" charset="0"/>
                <a:cs typeface="Arial" panose="020B0604020202020204" pitchFamily="34" charset="0"/>
              </a:rPr>
              <a:t>data Grid </a:t>
            </a:r>
            <a:r>
              <a:rPr lang="en-US" sz="1800" dirty="0">
                <a:latin typeface="Arial" panose="020B0604020202020204" pitchFamily="34" charset="0"/>
                <a:cs typeface="Arial" panose="020B0604020202020204" pitchFamily="34" charset="0"/>
              </a:rPr>
              <a:t>and called </a:t>
            </a:r>
            <a:r>
              <a:rPr lang="en-US" sz="1800" b="1" dirty="0">
                <a:latin typeface="Arial" panose="020B0604020202020204" pitchFamily="34" charset="0"/>
                <a:cs typeface="Arial" panose="020B0604020202020204" pitchFamily="34" charset="0"/>
              </a:rPr>
              <a:t>Edge computing</a:t>
            </a:r>
            <a:endParaRPr lang="en-US" sz="1800" dirty="0">
              <a:latin typeface="Arial" panose="020B0604020202020204" pitchFamily="34" charset="0"/>
              <a:cs typeface="Arial" panose="020B0604020202020204" pitchFamily="34" charset="0"/>
            </a:endParaRPr>
          </a:p>
          <a:p>
            <a:pPr marL="728663" lvl="1" indent="-385763">
              <a:lnSpc>
                <a:spcPct val="110000"/>
              </a:lnSpc>
              <a:spcAft>
                <a:spcPts val="400"/>
              </a:spcAft>
              <a:buFont typeface="+mj-lt"/>
              <a:buAutoNum type="alphaLcParenR"/>
            </a:pPr>
            <a:r>
              <a:rPr lang="en-US" sz="2100" b="1" dirty="0">
                <a:latin typeface="Arial" panose="020B0604020202020204" pitchFamily="34" charset="0"/>
                <a:cs typeface="Arial" panose="020B0604020202020204" pitchFamily="34" charset="0"/>
              </a:rPr>
              <a:t>Integration of ML and Data analytics with simulations</a:t>
            </a:r>
            <a:r>
              <a:rPr lang="en-US" sz="2100" dirty="0">
                <a:latin typeface="Arial" panose="020B0604020202020204" pitchFamily="34" charset="0"/>
                <a:cs typeface="Arial" panose="020B0604020202020204" pitchFamily="34" charset="0"/>
              </a:rPr>
              <a:t>. “learning everywhere” </a:t>
            </a:r>
            <a:r>
              <a:rPr lang="en-US" sz="2100" b="1" dirty="0" err="1">
                <a:latin typeface="Arial" panose="020B0604020202020204" pitchFamily="34" charset="0"/>
                <a:cs typeface="Arial" panose="020B0604020202020204" pitchFamily="34" charset="0"/>
              </a:rPr>
              <a:t>MLforHPC</a:t>
            </a:r>
            <a:endParaRPr lang="en-US" sz="2100" b="1" dirty="0">
              <a:latin typeface="Arial" panose="020B0604020202020204" pitchFamily="34" charset="0"/>
              <a:cs typeface="Arial" panose="020B0604020202020204" pitchFamily="34" charset="0"/>
            </a:endParaRPr>
          </a:p>
          <a:p>
            <a:pPr marL="342900" indent="-342900"/>
            <a:endParaRPr lang="en-US" sz="2400"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C3B794D1-69A0-4E60-B427-C767941310D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11</a:t>
            </a:fld>
            <a:endParaRPr lang="en-US">
              <a:solidFill>
                <a:prstClr val="black">
                  <a:tint val="75000"/>
                </a:prstClr>
              </a:solidFill>
            </a:endParaRPr>
          </a:p>
        </p:txBody>
      </p:sp>
    </p:spTree>
    <p:extLst>
      <p:ext uri="{BB962C8B-B14F-4D97-AF65-F5344CB8AC3E}">
        <p14:creationId xmlns:p14="http://schemas.microsoft.com/office/powerpoint/2010/main" val="3121418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25"/>
          <p:cNvPicPr preferRelativeResize="0"/>
          <p:nvPr/>
        </p:nvPicPr>
        <p:blipFill rotWithShape="1">
          <a:blip r:embed="rId3">
            <a:alphaModFix/>
          </a:blip>
          <a:srcRect l="321" t="16016" r="17347" b="19966"/>
          <a:stretch/>
        </p:blipFill>
        <p:spPr>
          <a:xfrm>
            <a:off x="25392" y="371916"/>
            <a:ext cx="9093215" cy="4002974"/>
          </a:xfrm>
          <a:prstGeom prst="rect">
            <a:avLst/>
          </a:prstGeom>
          <a:noFill/>
          <a:ln>
            <a:noFill/>
          </a:ln>
        </p:spPr>
      </p:pic>
      <p:sp>
        <p:nvSpPr>
          <p:cNvPr id="231" name="Google Shape;231;p25"/>
          <p:cNvSpPr txBox="1"/>
          <p:nvPr/>
        </p:nvSpPr>
        <p:spPr>
          <a:xfrm>
            <a:off x="763419" y="4307143"/>
            <a:ext cx="2386800" cy="2769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Calibri"/>
                <a:ea typeface="Calibri"/>
                <a:cs typeface="Calibri"/>
                <a:sym typeface="Calibri"/>
              </a:rPr>
              <a:t>Classic Cloud Workload</a:t>
            </a:r>
            <a:endParaRPr sz="1100" b="0" i="0" u="none" strike="noStrike" cap="none">
              <a:solidFill>
                <a:srgbClr val="000000"/>
              </a:solidFill>
              <a:latin typeface="Arial"/>
              <a:ea typeface="Arial"/>
              <a:cs typeface="Arial"/>
              <a:sym typeface="Arial"/>
            </a:endParaRPr>
          </a:p>
        </p:txBody>
      </p:sp>
      <p:grpSp>
        <p:nvGrpSpPr>
          <p:cNvPr id="232" name="Google Shape;232;p25"/>
          <p:cNvGrpSpPr/>
          <p:nvPr/>
        </p:nvGrpSpPr>
        <p:grpSpPr>
          <a:xfrm>
            <a:off x="50785" y="4263847"/>
            <a:ext cx="9093149" cy="0"/>
            <a:chOff x="67713" y="5705936"/>
            <a:chExt cx="12124199" cy="0"/>
          </a:xfrm>
        </p:grpSpPr>
        <p:cxnSp>
          <p:nvCxnSpPr>
            <p:cNvPr id="233" name="Google Shape;233;p25"/>
            <p:cNvCxnSpPr/>
            <p:nvPr/>
          </p:nvCxnSpPr>
          <p:spPr>
            <a:xfrm>
              <a:off x="4746812" y="5705936"/>
              <a:ext cx="7445100" cy="0"/>
            </a:xfrm>
            <a:prstGeom prst="straightConnector1">
              <a:avLst/>
            </a:prstGeom>
            <a:noFill/>
            <a:ln w="38100" cap="flat" cmpd="sng">
              <a:solidFill>
                <a:srgbClr val="FF0000"/>
              </a:solidFill>
              <a:prstDash val="solid"/>
              <a:miter lim="800000"/>
              <a:headEnd type="triangle" w="med" len="med"/>
              <a:tailEnd type="triangle" w="med" len="med"/>
            </a:ln>
          </p:spPr>
        </p:cxnSp>
        <p:cxnSp>
          <p:nvCxnSpPr>
            <p:cNvPr id="234" name="Google Shape;234;p25"/>
            <p:cNvCxnSpPr/>
            <p:nvPr/>
          </p:nvCxnSpPr>
          <p:spPr>
            <a:xfrm>
              <a:off x="67713" y="5705936"/>
              <a:ext cx="4746300" cy="0"/>
            </a:xfrm>
            <a:prstGeom prst="straightConnector1">
              <a:avLst/>
            </a:prstGeom>
            <a:noFill/>
            <a:ln w="38100" cap="flat" cmpd="sng">
              <a:solidFill>
                <a:schemeClr val="dk1"/>
              </a:solidFill>
              <a:prstDash val="solid"/>
              <a:miter lim="800000"/>
              <a:headEnd type="triangle" w="med" len="med"/>
              <a:tailEnd type="triangle" w="med" len="med"/>
            </a:ln>
          </p:spPr>
        </p:cxnSp>
      </p:grpSp>
      <p:sp>
        <p:nvSpPr>
          <p:cNvPr id="235" name="Google Shape;235;p25"/>
          <p:cNvSpPr txBox="1"/>
          <p:nvPr/>
        </p:nvSpPr>
        <p:spPr>
          <a:xfrm>
            <a:off x="4928462" y="3915355"/>
            <a:ext cx="2378400" cy="300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FF0000"/>
                </a:solidFill>
                <a:latin typeface="Calibri"/>
                <a:ea typeface="Calibri"/>
                <a:cs typeface="Calibri"/>
                <a:sym typeface="Calibri"/>
              </a:rPr>
              <a:t>Global Machine Learning</a:t>
            </a:r>
            <a:endParaRPr sz="1100" b="0" i="0" u="none" strike="noStrike" cap="none">
              <a:solidFill>
                <a:srgbClr val="000000"/>
              </a:solidFill>
              <a:latin typeface="Arial"/>
              <a:ea typeface="Arial"/>
              <a:cs typeface="Arial"/>
              <a:sym typeface="Arial"/>
            </a:endParaRPr>
          </a:p>
        </p:txBody>
      </p:sp>
      <p:sp>
        <p:nvSpPr>
          <p:cNvPr id="236" name="Google Shape;236;p25"/>
          <p:cNvSpPr txBox="1"/>
          <p:nvPr/>
        </p:nvSpPr>
        <p:spPr>
          <a:xfrm>
            <a:off x="3939748" y="4263850"/>
            <a:ext cx="2951100" cy="2769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Calibri"/>
                <a:ea typeface="Calibri"/>
                <a:cs typeface="Calibri"/>
                <a:sym typeface="Calibri"/>
              </a:rPr>
              <a:t>High Performance Big Data Workload</a:t>
            </a:r>
            <a:endParaRPr sz="1100" b="0" i="0" u="none" strike="noStrike" cap="none">
              <a:solidFill>
                <a:srgbClr val="000000"/>
              </a:solidFill>
              <a:latin typeface="Arial"/>
              <a:ea typeface="Arial"/>
              <a:cs typeface="Arial"/>
              <a:sym typeface="Arial"/>
            </a:endParaRPr>
          </a:p>
        </p:txBody>
      </p:sp>
      <p:sp>
        <p:nvSpPr>
          <p:cNvPr id="237" name="Google Shape;237;p25"/>
          <p:cNvSpPr txBox="1">
            <a:spLocks noGrp="1"/>
          </p:cNvSpPr>
          <p:nvPr>
            <p:ph type="title"/>
          </p:nvPr>
        </p:nvSpPr>
        <p:spPr>
          <a:xfrm>
            <a:off x="1677854" y="37071"/>
            <a:ext cx="6183900" cy="497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000"/>
              <a:buFont typeface="Calibri"/>
              <a:buNone/>
            </a:pPr>
            <a:r>
              <a:rPr lang="en" sz="3000"/>
              <a:t>Five Major Application Structures</a:t>
            </a:r>
            <a:endParaRPr sz="1100"/>
          </a:p>
        </p:txBody>
      </p:sp>
      <p:sp>
        <p:nvSpPr>
          <p:cNvPr id="238" name="Google Shape;238;p25"/>
          <p:cNvSpPr txBox="1">
            <a:spLocks noGrp="1"/>
          </p:cNvSpPr>
          <p:nvPr>
            <p:ph type="sldNum" idx="12"/>
          </p:nvPr>
        </p:nvSpPr>
        <p:spPr>
          <a:xfrm>
            <a:off x="8246603" y="4834130"/>
            <a:ext cx="818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12</a:t>
            </a:fld>
            <a:endParaRPr/>
          </a:p>
        </p:txBody>
      </p:sp>
      <p:sp>
        <p:nvSpPr>
          <p:cNvPr id="239" name="Google Shape;239;p25"/>
          <p:cNvSpPr txBox="1"/>
          <p:nvPr/>
        </p:nvSpPr>
        <p:spPr>
          <a:xfrm>
            <a:off x="1830647" y="4667341"/>
            <a:ext cx="7044600" cy="467100"/>
          </a:xfrm>
          <a:prstGeom prst="rect">
            <a:avLst/>
          </a:prstGeom>
          <a:solidFill>
            <a:schemeClr val="bg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t>5 Application Classes cover both Applications and Simulations</a:t>
            </a:r>
            <a:endParaRPr sz="1800"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9"/>
          <p:cNvSpPr txBox="1">
            <a:spLocks noGrp="1"/>
          </p:cNvSpPr>
          <p:nvPr>
            <p:ph type="title"/>
          </p:nvPr>
        </p:nvSpPr>
        <p:spPr>
          <a:xfrm>
            <a:off x="25182" y="88361"/>
            <a:ext cx="9068999" cy="555496"/>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3000"/>
              <a:buFont typeface="Calibri"/>
              <a:buNone/>
            </a:pPr>
            <a:r>
              <a:rPr lang="en" sz="2800" dirty="0"/>
              <a:t>Big Data and Simulation </a:t>
            </a:r>
            <a:r>
              <a:rPr lang="en-US" sz="2800" dirty="0"/>
              <a:t>Similar Challenges</a:t>
            </a:r>
            <a:r>
              <a:rPr lang="en" sz="2800" dirty="0"/>
              <a:t> in Parallelism</a:t>
            </a:r>
            <a:br>
              <a:rPr lang="en" sz="2800" dirty="0"/>
            </a:br>
            <a:r>
              <a:rPr lang="en-US" sz="2100" dirty="0">
                <a:solidFill>
                  <a:srgbClr val="FF0000"/>
                </a:solidFill>
              </a:rPr>
              <a:t>Complexity</a:t>
            </a:r>
            <a:r>
              <a:rPr lang="en" sz="2100" dirty="0">
                <a:solidFill>
                  <a:srgbClr val="FF0000"/>
                </a:solidFill>
              </a:rPr>
              <a:t> of Synchronization </a:t>
            </a:r>
            <a:r>
              <a:rPr lang="en-US" sz="2100" dirty="0">
                <a:solidFill>
                  <a:srgbClr val="FF0000"/>
                </a:solidFill>
              </a:rPr>
              <a:t>and </a:t>
            </a:r>
            <a:r>
              <a:rPr lang="en-US" sz="2100" dirty="0" err="1">
                <a:solidFill>
                  <a:srgbClr val="FF0000"/>
                </a:solidFill>
              </a:rPr>
              <a:t>Parallellization</a:t>
            </a:r>
            <a:r>
              <a:rPr lang="en-US" sz="2100" dirty="0">
                <a:solidFill>
                  <a:srgbClr val="FF0000"/>
                </a:solidFill>
              </a:rPr>
              <a:t> </a:t>
            </a:r>
            <a:endParaRPr sz="2100" dirty="0">
              <a:solidFill>
                <a:srgbClr val="FF0000"/>
              </a:solidFill>
            </a:endParaRPr>
          </a:p>
        </p:txBody>
      </p:sp>
      <p:grpSp>
        <p:nvGrpSpPr>
          <p:cNvPr id="11" name="Group 10">
            <a:extLst>
              <a:ext uri="{FF2B5EF4-FFF2-40B4-BE49-F238E27FC236}">
                <a16:creationId xmlns:a16="http://schemas.microsoft.com/office/drawing/2014/main" id="{27F428A9-01FE-4EEC-975F-00C3BDF48BF9}"/>
              </a:ext>
            </a:extLst>
          </p:cNvPr>
          <p:cNvGrpSpPr/>
          <p:nvPr/>
        </p:nvGrpSpPr>
        <p:grpSpPr>
          <a:xfrm>
            <a:off x="398575" y="580345"/>
            <a:ext cx="8416312" cy="0"/>
            <a:chOff x="370111" y="573229"/>
            <a:chExt cx="8416312" cy="0"/>
          </a:xfrm>
        </p:grpSpPr>
        <p:cxnSp>
          <p:nvCxnSpPr>
            <p:cNvPr id="255" name="Google Shape;255;p39"/>
            <p:cNvCxnSpPr>
              <a:cxnSpLocks/>
            </p:cNvCxnSpPr>
            <p:nvPr/>
          </p:nvCxnSpPr>
          <p:spPr>
            <a:xfrm>
              <a:off x="370111" y="573229"/>
              <a:ext cx="1363148" cy="0"/>
            </a:xfrm>
            <a:prstGeom prst="straightConnector1">
              <a:avLst/>
            </a:prstGeom>
            <a:noFill/>
            <a:ln w="28575" cap="flat" cmpd="sng">
              <a:solidFill>
                <a:srgbClr val="FF0000"/>
              </a:solidFill>
              <a:prstDash val="solid"/>
              <a:miter lim="800000"/>
              <a:headEnd type="none" w="sm" len="sm"/>
              <a:tailEnd type="triangle" w="med" len="med"/>
            </a:ln>
          </p:spPr>
        </p:cxnSp>
        <p:cxnSp>
          <p:nvCxnSpPr>
            <p:cNvPr id="256" name="Google Shape;256;p39"/>
            <p:cNvCxnSpPr>
              <a:cxnSpLocks/>
            </p:cNvCxnSpPr>
            <p:nvPr/>
          </p:nvCxnSpPr>
          <p:spPr>
            <a:xfrm>
              <a:off x="7433111" y="573229"/>
              <a:ext cx="1353312" cy="0"/>
            </a:xfrm>
            <a:prstGeom prst="straightConnector1">
              <a:avLst/>
            </a:prstGeom>
            <a:noFill/>
            <a:ln w="28575" cap="flat" cmpd="sng">
              <a:solidFill>
                <a:srgbClr val="FF0000"/>
              </a:solidFill>
              <a:prstDash val="solid"/>
              <a:miter lim="800000"/>
              <a:headEnd type="none" w="sm" len="sm"/>
              <a:tailEnd type="triangle" w="med" len="med"/>
            </a:ln>
          </p:spPr>
        </p:cxnSp>
      </p:grpSp>
      <p:sp>
        <p:nvSpPr>
          <p:cNvPr id="257" name="Google Shape;257;p39"/>
          <p:cNvSpPr txBox="1"/>
          <p:nvPr/>
        </p:nvSpPr>
        <p:spPr>
          <a:xfrm>
            <a:off x="708819" y="2545183"/>
            <a:ext cx="2268938" cy="530915"/>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chemeClr val="dk1"/>
                </a:solidFill>
                <a:latin typeface="Calibri"/>
                <a:ea typeface="Calibri"/>
                <a:cs typeface="Calibri"/>
                <a:sym typeface="Calibri"/>
              </a:rPr>
              <a:t>Pleasingly Parallel</a:t>
            </a:r>
            <a:endParaRPr sz="1100"/>
          </a:p>
          <a:p>
            <a:pPr marL="0" marR="0" lvl="0" indent="0" algn="l" rtl="0">
              <a:spcBef>
                <a:spcPts val="0"/>
              </a:spcBef>
              <a:spcAft>
                <a:spcPts val="0"/>
              </a:spcAft>
              <a:buNone/>
            </a:pPr>
            <a:r>
              <a:rPr lang="en" sz="1500" b="1">
                <a:solidFill>
                  <a:schemeClr val="dk1"/>
                </a:solidFill>
                <a:latin typeface="Calibri"/>
                <a:ea typeface="Calibri"/>
                <a:cs typeface="Calibri"/>
                <a:sym typeface="Calibri"/>
              </a:rPr>
              <a:t>Often independent events</a:t>
            </a:r>
            <a:endParaRPr sz="1100"/>
          </a:p>
        </p:txBody>
      </p:sp>
      <p:sp>
        <p:nvSpPr>
          <p:cNvPr id="258" name="Google Shape;258;p39"/>
          <p:cNvSpPr txBox="1"/>
          <p:nvPr/>
        </p:nvSpPr>
        <p:spPr>
          <a:xfrm>
            <a:off x="864589" y="1827625"/>
            <a:ext cx="1721367" cy="530915"/>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dirty="0">
                <a:solidFill>
                  <a:schemeClr val="dk1"/>
                </a:solidFill>
                <a:latin typeface="Calibri"/>
                <a:ea typeface="Calibri"/>
                <a:cs typeface="Calibri"/>
                <a:sym typeface="Calibri"/>
              </a:rPr>
              <a:t>MapReduce as in scalable databases</a:t>
            </a:r>
            <a:endParaRPr sz="1100" dirty="0"/>
          </a:p>
        </p:txBody>
      </p:sp>
      <p:sp>
        <p:nvSpPr>
          <p:cNvPr id="259" name="Google Shape;259;p39"/>
          <p:cNvSpPr txBox="1"/>
          <p:nvPr/>
        </p:nvSpPr>
        <p:spPr>
          <a:xfrm>
            <a:off x="5273734" y="3557639"/>
            <a:ext cx="2314575" cy="300082"/>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chemeClr val="dk1"/>
                </a:solidFill>
                <a:latin typeface="Calibri"/>
                <a:ea typeface="Calibri"/>
                <a:cs typeface="Calibri"/>
                <a:sym typeface="Calibri"/>
              </a:rPr>
              <a:t>Structured Adaptive Sparse</a:t>
            </a:r>
            <a:endParaRPr sz="1100"/>
          </a:p>
        </p:txBody>
      </p:sp>
      <p:sp>
        <p:nvSpPr>
          <p:cNvPr id="261" name="Google Shape;261;p39"/>
          <p:cNvSpPr txBox="1"/>
          <p:nvPr/>
        </p:nvSpPr>
        <p:spPr>
          <a:xfrm>
            <a:off x="3721978" y="3110902"/>
            <a:ext cx="1188188" cy="530915"/>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US" sz="1500" b="1" dirty="0">
                <a:solidFill>
                  <a:schemeClr val="dk1"/>
                </a:solidFill>
                <a:latin typeface="Calibri"/>
                <a:ea typeface="Calibri"/>
                <a:cs typeface="Calibri"/>
                <a:sym typeface="Calibri"/>
              </a:rPr>
              <a:t>Regular </a:t>
            </a:r>
            <a:r>
              <a:rPr lang="en" sz="1500" b="1" dirty="0">
                <a:solidFill>
                  <a:schemeClr val="dk1"/>
                </a:solidFill>
                <a:latin typeface="Calibri"/>
                <a:ea typeface="Calibri"/>
                <a:cs typeface="Calibri"/>
                <a:sym typeface="Calibri"/>
              </a:rPr>
              <a:t>simulations</a:t>
            </a:r>
            <a:endParaRPr sz="1100" dirty="0"/>
          </a:p>
        </p:txBody>
      </p:sp>
      <p:sp>
        <p:nvSpPr>
          <p:cNvPr id="262" name="Google Shape;262;p39"/>
          <p:cNvSpPr txBox="1"/>
          <p:nvPr/>
        </p:nvSpPr>
        <p:spPr>
          <a:xfrm>
            <a:off x="955077" y="3972016"/>
            <a:ext cx="1660894" cy="530915"/>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rgbClr val="FF0000"/>
                </a:solidFill>
                <a:latin typeface="Calibri"/>
                <a:ea typeface="Calibri"/>
                <a:cs typeface="Calibri"/>
                <a:sym typeface="Calibri"/>
              </a:rPr>
              <a:t>Current major Big Data category</a:t>
            </a:r>
            <a:endParaRPr sz="1100"/>
          </a:p>
        </p:txBody>
      </p:sp>
      <p:sp>
        <p:nvSpPr>
          <p:cNvPr id="263" name="Google Shape;263;p39"/>
          <p:cNvSpPr txBox="1"/>
          <p:nvPr/>
        </p:nvSpPr>
        <p:spPr>
          <a:xfrm>
            <a:off x="864589" y="1268772"/>
            <a:ext cx="1660894" cy="300082"/>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rgbClr val="6600CC"/>
                </a:solidFill>
                <a:latin typeface="Calibri"/>
                <a:ea typeface="Calibri"/>
                <a:cs typeface="Calibri"/>
                <a:sym typeface="Calibri"/>
              </a:rPr>
              <a:t>Commodity Clouds</a:t>
            </a:r>
            <a:endParaRPr sz="1100"/>
          </a:p>
        </p:txBody>
      </p:sp>
      <p:sp>
        <p:nvSpPr>
          <p:cNvPr id="264" name="Google Shape;264;p39"/>
          <p:cNvSpPr txBox="1"/>
          <p:nvPr/>
        </p:nvSpPr>
        <p:spPr>
          <a:xfrm>
            <a:off x="3234734" y="1156493"/>
            <a:ext cx="2674531" cy="530915"/>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ctr" rtl="0">
              <a:spcBef>
                <a:spcPts val="0"/>
              </a:spcBef>
              <a:spcAft>
                <a:spcPts val="0"/>
              </a:spcAft>
              <a:buNone/>
            </a:pPr>
            <a:r>
              <a:rPr lang="en" sz="1500" b="1">
                <a:solidFill>
                  <a:srgbClr val="6600CC"/>
                </a:solidFill>
                <a:latin typeface="Calibri"/>
                <a:ea typeface="Calibri"/>
                <a:cs typeface="Calibri"/>
                <a:sym typeface="Calibri"/>
              </a:rPr>
              <a:t>HPC Clouds: Accelerators</a:t>
            </a:r>
            <a:endParaRPr sz="1100"/>
          </a:p>
          <a:p>
            <a:pPr marL="0" marR="0" lvl="0" indent="0" algn="ctr" rtl="0">
              <a:spcBef>
                <a:spcPts val="0"/>
              </a:spcBef>
              <a:spcAft>
                <a:spcPts val="0"/>
              </a:spcAft>
              <a:buNone/>
            </a:pPr>
            <a:r>
              <a:rPr lang="en" sz="1500" b="1">
                <a:solidFill>
                  <a:srgbClr val="6600CC"/>
                </a:solidFill>
                <a:latin typeface="Calibri"/>
                <a:ea typeface="Calibri"/>
                <a:cs typeface="Calibri"/>
                <a:sym typeface="Calibri"/>
              </a:rPr>
              <a:t>High Performance Interconnect</a:t>
            </a:r>
            <a:endParaRPr sz="1100"/>
          </a:p>
        </p:txBody>
      </p:sp>
      <p:sp>
        <p:nvSpPr>
          <p:cNvPr id="266" name="Google Shape;266;p39"/>
          <p:cNvSpPr txBox="1"/>
          <p:nvPr/>
        </p:nvSpPr>
        <p:spPr>
          <a:xfrm>
            <a:off x="3092469" y="1862250"/>
            <a:ext cx="1386332" cy="992579"/>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chemeClr val="dk1"/>
                </a:solidFill>
                <a:latin typeface="Calibri"/>
                <a:ea typeface="Calibri"/>
                <a:cs typeface="Calibri"/>
                <a:sym typeface="Calibri"/>
              </a:rPr>
              <a:t>Global Machine Learning</a:t>
            </a:r>
            <a:endParaRPr sz="1100"/>
          </a:p>
          <a:p>
            <a:pPr marL="0" marR="0" lvl="0" indent="0" algn="l" rtl="0">
              <a:spcBef>
                <a:spcPts val="0"/>
              </a:spcBef>
              <a:spcAft>
                <a:spcPts val="0"/>
              </a:spcAft>
              <a:buNone/>
            </a:pPr>
            <a:r>
              <a:rPr lang="en" sz="1500" b="1">
                <a:solidFill>
                  <a:schemeClr val="dk1"/>
                </a:solidFill>
                <a:latin typeface="Calibri"/>
                <a:ea typeface="Calibri"/>
                <a:cs typeface="Calibri"/>
                <a:sym typeface="Calibri"/>
              </a:rPr>
              <a:t>e.g. parallel clustering </a:t>
            </a:r>
            <a:endParaRPr sz="1100"/>
          </a:p>
        </p:txBody>
      </p:sp>
      <p:sp>
        <p:nvSpPr>
          <p:cNvPr id="267" name="Google Shape;267;p39"/>
          <p:cNvSpPr txBox="1"/>
          <p:nvPr/>
        </p:nvSpPr>
        <p:spPr>
          <a:xfrm>
            <a:off x="4600385" y="2144185"/>
            <a:ext cx="1455553" cy="300082"/>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chemeClr val="dk1"/>
                </a:solidFill>
                <a:latin typeface="Calibri"/>
                <a:ea typeface="Calibri"/>
                <a:cs typeface="Calibri"/>
                <a:sym typeface="Calibri"/>
              </a:rPr>
              <a:t>Deep Learning</a:t>
            </a:r>
            <a:endParaRPr sz="1100"/>
          </a:p>
        </p:txBody>
      </p:sp>
      <p:sp>
        <p:nvSpPr>
          <p:cNvPr id="268" name="Google Shape;268;p39"/>
          <p:cNvSpPr txBox="1"/>
          <p:nvPr/>
        </p:nvSpPr>
        <p:spPr>
          <a:xfrm>
            <a:off x="6251044" y="1153356"/>
            <a:ext cx="2674531" cy="530915"/>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ctr" rtl="0">
              <a:spcBef>
                <a:spcPts val="0"/>
              </a:spcBef>
              <a:spcAft>
                <a:spcPts val="0"/>
              </a:spcAft>
              <a:buNone/>
            </a:pPr>
            <a:r>
              <a:rPr lang="en" sz="1500" b="1" dirty="0">
                <a:solidFill>
                  <a:srgbClr val="6600CC"/>
                </a:solidFill>
                <a:latin typeface="Calibri"/>
                <a:ea typeface="Calibri"/>
                <a:cs typeface="Calibri"/>
                <a:sym typeface="Calibri"/>
              </a:rPr>
              <a:t>HPC Clouds/Supercomputers</a:t>
            </a:r>
            <a:endParaRPr sz="1100" dirty="0"/>
          </a:p>
          <a:p>
            <a:pPr marL="0" marR="0" lvl="0" indent="0" algn="ctr" rtl="0">
              <a:spcBef>
                <a:spcPts val="0"/>
              </a:spcBef>
              <a:spcAft>
                <a:spcPts val="0"/>
              </a:spcAft>
              <a:buNone/>
            </a:pPr>
            <a:r>
              <a:rPr lang="en" sz="1500" b="1" dirty="0">
                <a:solidFill>
                  <a:srgbClr val="6600CC"/>
                </a:solidFill>
                <a:latin typeface="Calibri"/>
                <a:ea typeface="Calibri"/>
                <a:cs typeface="Calibri"/>
                <a:sym typeface="Calibri"/>
              </a:rPr>
              <a:t>Memory access also critical</a:t>
            </a:r>
            <a:endParaRPr sz="1100" dirty="0"/>
          </a:p>
        </p:txBody>
      </p:sp>
      <p:sp>
        <p:nvSpPr>
          <p:cNvPr id="269" name="Google Shape;269;p39"/>
          <p:cNvSpPr txBox="1"/>
          <p:nvPr/>
        </p:nvSpPr>
        <p:spPr>
          <a:xfrm>
            <a:off x="6248004" y="3043831"/>
            <a:ext cx="2521709" cy="300082"/>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dirty="0">
                <a:solidFill>
                  <a:schemeClr val="dk1"/>
                </a:solidFill>
                <a:latin typeface="Calibri"/>
                <a:ea typeface="Calibri"/>
                <a:cs typeface="Calibri"/>
                <a:sym typeface="Calibri"/>
              </a:rPr>
              <a:t>Unstructured Adaptive Sparse</a:t>
            </a:r>
            <a:endParaRPr sz="1100" dirty="0"/>
          </a:p>
        </p:txBody>
      </p:sp>
      <p:sp>
        <p:nvSpPr>
          <p:cNvPr id="270" name="Google Shape;270;p39"/>
          <p:cNvSpPr txBox="1"/>
          <p:nvPr/>
        </p:nvSpPr>
        <p:spPr>
          <a:xfrm>
            <a:off x="7075116" y="1957499"/>
            <a:ext cx="1721367" cy="530915"/>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chemeClr val="dk1"/>
                </a:solidFill>
                <a:latin typeface="Calibri"/>
                <a:ea typeface="Calibri"/>
                <a:cs typeface="Calibri"/>
                <a:sym typeface="Calibri"/>
              </a:rPr>
              <a:t>Graph Analytics e.g. subgraph mining</a:t>
            </a:r>
            <a:endParaRPr sz="1100"/>
          </a:p>
        </p:txBody>
      </p:sp>
      <p:sp>
        <p:nvSpPr>
          <p:cNvPr id="271" name="Google Shape;271;p39"/>
          <p:cNvSpPr txBox="1"/>
          <p:nvPr/>
        </p:nvSpPr>
        <p:spPr>
          <a:xfrm>
            <a:off x="6371375" y="2093179"/>
            <a:ext cx="505158" cy="300082"/>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chemeClr val="dk1"/>
                </a:solidFill>
                <a:latin typeface="Calibri"/>
                <a:ea typeface="Calibri"/>
                <a:cs typeface="Calibri"/>
                <a:sym typeface="Calibri"/>
              </a:rPr>
              <a:t>LDA</a:t>
            </a:r>
            <a:endParaRPr sz="1100"/>
          </a:p>
        </p:txBody>
      </p:sp>
      <p:sp>
        <p:nvSpPr>
          <p:cNvPr id="272" name="Google Shape;272;p39"/>
          <p:cNvSpPr txBox="1"/>
          <p:nvPr/>
        </p:nvSpPr>
        <p:spPr>
          <a:xfrm>
            <a:off x="3508260" y="3906823"/>
            <a:ext cx="2429692" cy="741526"/>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dirty="0">
                <a:solidFill>
                  <a:srgbClr val="FF0000"/>
                </a:solidFill>
                <a:latin typeface="Calibri"/>
                <a:ea typeface="Calibri"/>
                <a:cs typeface="Calibri"/>
                <a:sym typeface="Calibri"/>
              </a:rPr>
              <a:t>Linear Algebra at core </a:t>
            </a:r>
            <a:br>
              <a:rPr lang="en" sz="1500" b="1" dirty="0">
                <a:solidFill>
                  <a:srgbClr val="FF0000"/>
                </a:solidFill>
                <a:latin typeface="Calibri"/>
                <a:ea typeface="Calibri"/>
                <a:cs typeface="Calibri"/>
                <a:sym typeface="Calibri"/>
              </a:rPr>
            </a:br>
            <a:r>
              <a:rPr lang="en" sz="1500" b="1" dirty="0">
                <a:solidFill>
                  <a:srgbClr val="FF0000"/>
                </a:solidFill>
                <a:latin typeface="Calibri"/>
                <a:ea typeface="Calibri"/>
                <a:cs typeface="Calibri"/>
                <a:sym typeface="Calibri"/>
              </a:rPr>
              <a:t>(often not sparse)</a:t>
            </a:r>
          </a:p>
          <a:p>
            <a:pPr marL="0" marR="0" lvl="0" indent="0" algn="l" rtl="0">
              <a:spcBef>
                <a:spcPts val="0"/>
              </a:spcBef>
              <a:spcAft>
                <a:spcPts val="0"/>
              </a:spcAft>
              <a:buNone/>
            </a:pPr>
            <a:r>
              <a:rPr lang="en" sz="1500" b="1" dirty="0">
                <a:solidFill>
                  <a:srgbClr val="FF0000"/>
                </a:solidFill>
                <a:latin typeface="Calibri"/>
                <a:ea typeface="Calibri"/>
                <a:cs typeface="Calibri"/>
                <a:sym typeface="Calibri"/>
              </a:rPr>
              <a:t>Straightforward Paral</a:t>
            </a:r>
            <a:r>
              <a:rPr lang="en-US" sz="1500" b="1" dirty="0">
                <a:solidFill>
                  <a:srgbClr val="FF0000"/>
                </a:solidFill>
                <a:latin typeface="Calibri"/>
                <a:ea typeface="Calibri"/>
                <a:cs typeface="Calibri"/>
                <a:sym typeface="Calibri"/>
              </a:rPr>
              <a:t>le</a:t>
            </a:r>
            <a:r>
              <a:rPr lang="en" sz="1500" b="1" dirty="0">
                <a:solidFill>
                  <a:srgbClr val="FF0000"/>
                </a:solidFill>
                <a:latin typeface="Calibri"/>
                <a:ea typeface="Calibri"/>
                <a:cs typeface="Calibri"/>
                <a:sym typeface="Calibri"/>
              </a:rPr>
              <a:t>lism</a:t>
            </a:r>
          </a:p>
        </p:txBody>
      </p:sp>
      <p:cxnSp>
        <p:nvCxnSpPr>
          <p:cNvPr id="273" name="Google Shape;273;p39"/>
          <p:cNvCxnSpPr>
            <a:cxnSpLocks/>
          </p:cNvCxnSpPr>
          <p:nvPr/>
        </p:nvCxnSpPr>
        <p:spPr>
          <a:xfrm flipV="1">
            <a:off x="265082" y="756010"/>
            <a:ext cx="0" cy="3894598"/>
          </a:xfrm>
          <a:prstGeom prst="straightConnector1">
            <a:avLst/>
          </a:prstGeom>
          <a:noFill/>
          <a:ln w="28575" cap="flat" cmpd="sng">
            <a:solidFill>
              <a:srgbClr val="FF0000"/>
            </a:solidFill>
            <a:prstDash val="solid"/>
            <a:miter lim="800000"/>
            <a:headEnd type="none" w="sm" len="sm"/>
            <a:tailEnd type="triangle" w="med" len="med"/>
          </a:ln>
        </p:spPr>
      </p:cxnSp>
      <p:sp>
        <p:nvSpPr>
          <p:cNvPr id="277" name="Google Shape;277;p39"/>
          <p:cNvSpPr txBox="1"/>
          <p:nvPr/>
        </p:nvSpPr>
        <p:spPr>
          <a:xfrm>
            <a:off x="925064" y="3243927"/>
            <a:ext cx="1660892" cy="530915"/>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dirty="0">
                <a:solidFill>
                  <a:schemeClr val="dk1"/>
                </a:solidFill>
                <a:latin typeface="Calibri"/>
                <a:ea typeface="Calibri"/>
                <a:cs typeface="Calibri"/>
                <a:sym typeface="Calibri"/>
              </a:rPr>
              <a:t>Parameter sweep simulations</a:t>
            </a:r>
            <a:endParaRPr sz="1100" dirty="0"/>
          </a:p>
        </p:txBody>
      </p:sp>
      <p:sp>
        <p:nvSpPr>
          <p:cNvPr id="279" name="Google Shape;279;p39"/>
          <p:cNvSpPr txBox="1">
            <a:spLocks noGrp="1"/>
          </p:cNvSpPr>
          <p:nvPr>
            <p:ph type="sldNum" idx="12"/>
          </p:nvPr>
        </p:nvSpPr>
        <p:spPr>
          <a:xfrm>
            <a:off x="8246603" y="4777978"/>
            <a:ext cx="81852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solidFill>
                  <a:srgbClr val="888888"/>
                </a:solidFill>
              </a:rPr>
              <a:t>13</a:t>
            </a:fld>
            <a:endParaRPr sz="1100">
              <a:solidFill>
                <a:srgbClr val="888888"/>
              </a:solidFill>
            </a:endParaRPr>
          </a:p>
        </p:txBody>
      </p:sp>
      <p:sp>
        <p:nvSpPr>
          <p:cNvPr id="260" name="Google Shape;260;p39"/>
          <p:cNvSpPr txBox="1"/>
          <p:nvPr/>
        </p:nvSpPr>
        <p:spPr>
          <a:xfrm>
            <a:off x="1008140" y="751463"/>
            <a:ext cx="1450237" cy="300082"/>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rgbClr val="FF0000"/>
                </a:solidFill>
                <a:latin typeface="Calibri"/>
                <a:ea typeface="Calibri"/>
                <a:cs typeface="Calibri"/>
                <a:sym typeface="Calibri"/>
              </a:rPr>
              <a:t>Loosely Coupled</a:t>
            </a:r>
            <a:endParaRPr sz="1100"/>
          </a:p>
        </p:txBody>
      </p:sp>
      <p:sp>
        <p:nvSpPr>
          <p:cNvPr id="276" name="Google Shape;276;p39"/>
          <p:cNvSpPr txBox="1"/>
          <p:nvPr/>
        </p:nvSpPr>
        <p:spPr>
          <a:xfrm>
            <a:off x="6987836" y="751463"/>
            <a:ext cx="1600642" cy="300082"/>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US" sz="1500" b="1" dirty="0">
                <a:solidFill>
                  <a:srgbClr val="FF0000"/>
                </a:solidFill>
                <a:latin typeface="Calibri"/>
                <a:ea typeface="Calibri"/>
                <a:cs typeface="Calibri"/>
                <a:sym typeface="Calibri"/>
              </a:rPr>
              <a:t>Complex</a:t>
            </a:r>
            <a:r>
              <a:rPr lang="en" sz="1500" b="1" dirty="0">
                <a:solidFill>
                  <a:srgbClr val="FF0000"/>
                </a:solidFill>
                <a:latin typeface="Calibri"/>
                <a:ea typeface="Calibri"/>
                <a:cs typeface="Calibri"/>
                <a:sym typeface="Calibri"/>
              </a:rPr>
              <a:t> Coupl</a:t>
            </a:r>
            <a:r>
              <a:rPr lang="en-US" sz="1500" b="1" dirty="0" err="1">
                <a:solidFill>
                  <a:srgbClr val="FF0000"/>
                </a:solidFill>
                <a:latin typeface="Calibri"/>
                <a:ea typeface="Calibri"/>
                <a:cs typeface="Calibri"/>
                <a:sym typeface="Calibri"/>
              </a:rPr>
              <a:t>ing</a:t>
            </a:r>
            <a:endParaRPr sz="1100" dirty="0"/>
          </a:p>
        </p:txBody>
      </p:sp>
      <p:sp>
        <p:nvSpPr>
          <p:cNvPr id="30" name="Google Shape;276;p39">
            <a:extLst>
              <a:ext uri="{FF2B5EF4-FFF2-40B4-BE49-F238E27FC236}">
                <a16:creationId xmlns:a16="http://schemas.microsoft.com/office/drawing/2014/main" id="{75F684C9-911E-471B-8B9E-222A6022ACE0}"/>
              </a:ext>
            </a:extLst>
          </p:cNvPr>
          <p:cNvSpPr txBox="1"/>
          <p:nvPr/>
        </p:nvSpPr>
        <p:spPr>
          <a:xfrm>
            <a:off x="3906250" y="751463"/>
            <a:ext cx="1633713" cy="300082"/>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US" sz="1500" b="1" dirty="0">
                <a:solidFill>
                  <a:srgbClr val="FF0000"/>
                </a:solidFill>
                <a:latin typeface="Calibri"/>
                <a:ea typeface="Calibri"/>
                <a:cs typeface="Calibri"/>
                <a:sym typeface="Calibri"/>
              </a:rPr>
              <a:t>Regular </a:t>
            </a:r>
            <a:r>
              <a:rPr lang="en" sz="1500" b="1" dirty="0">
                <a:solidFill>
                  <a:srgbClr val="FF0000"/>
                </a:solidFill>
                <a:latin typeface="Calibri"/>
                <a:ea typeface="Calibri"/>
                <a:cs typeface="Calibri"/>
                <a:sym typeface="Calibri"/>
              </a:rPr>
              <a:t>Coupl</a:t>
            </a:r>
            <a:r>
              <a:rPr lang="en-US" sz="1500" b="1" dirty="0" err="1">
                <a:solidFill>
                  <a:srgbClr val="FF0000"/>
                </a:solidFill>
                <a:latin typeface="Calibri"/>
                <a:ea typeface="Calibri"/>
                <a:cs typeface="Calibri"/>
                <a:sym typeface="Calibri"/>
              </a:rPr>
              <a:t>ing</a:t>
            </a:r>
            <a:endParaRPr sz="1100" dirty="0"/>
          </a:p>
        </p:txBody>
      </p:sp>
      <p:sp>
        <p:nvSpPr>
          <p:cNvPr id="32" name="Google Shape;272;p39">
            <a:extLst>
              <a:ext uri="{FF2B5EF4-FFF2-40B4-BE49-F238E27FC236}">
                <a16:creationId xmlns:a16="http://schemas.microsoft.com/office/drawing/2014/main" id="{CE0BA1BD-7911-4AE7-89E9-6A7A901DEDD2}"/>
              </a:ext>
            </a:extLst>
          </p:cNvPr>
          <p:cNvSpPr txBox="1"/>
          <p:nvPr/>
        </p:nvSpPr>
        <p:spPr>
          <a:xfrm>
            <a:off x="6713105" y="4008161"/>
            <a:ext cx="2007357" cy="544123"/>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US" sz="1500" b="1" dirty="0">
                <a:solidFill>
                  <a:srgbClr val="FF0000"/>
                </a:solidFill>
                <a:latin typeface="Calibri"/>
                <a:ea typeface="Calibri"/>
                <a:cs typeface="Calibri"/>
                <a:sym typeface="Calibri"/>
              </a:rPr>
              <a:t>User Performed </a:t>
            </a:r>
            <a:r>
              <a:rPr lang="en" sz="1500" b="1" dirty="0">
                <a:solidFill>
                  <a:srgbClr val="FF0000"/>
                </a:solidFill>
                <a:latin typeface="Calibri"/>
                <a:ea typeface="Calibri"/>
                <a:cs typeface="Calibri"/>
                <a:sym typeface="Calibri"/>
              </a:rPr>
              <a:t>Parallelism</a:t>
            </a:r>
            <a:endParaRPr sz="1100" dirty="0"/>
          </a:p>
        </p:txBody>
      </p:sp>
      <p:sp>
        <p:nvSpPr>
          <p:cNvPr id="14" name="TextBox 13">
            <a:extLst>
              <a:ext uri="{FF2B5EF4-FFF2-40B4-BE49-F238E27FC236}">
                <a16:creationId xmlns:a16="http://schemas.microsoft.com/office/drawing/2014/main" id="{6592F2B0-D712-42B2-9F77-5D23E545E23E}"/>
              </a:ext>
            </a:extLst>
          </p:cNvPr>
          <p:cNvSpPr txBox="1"/>
          <p:nvPr/>
        </p:nvSpPr>
        <p:spPr>
          <a:xfrm>
            <a:off x="49161" y="1127337"/>
            <a:ext cx="583839" cy="523220"/>
          </a:xfrm>
          <a:prstGeom prst="rect">
            <a:avLst/>
          </a:prstGeom>
          <a:solidFill>
            <a:schemeClr val="bg1"/>
          </a:solidFill>
        </p:spPr>
        <p:txBody>
          <a:bodyPr wrap="square" rtlCol="0">
            <a:spAutoFit/>
          </a:bodyPr>
          <a:lstStyle/>
          <a:p>
            <a:r>
              <a:rPr lang="en-US" b="1" dirty="0"/>
              <a:t>Big</a:t>
            </a:r>
            <a:br>
              <a:rPr lang="en-US" b="1" dirty="0"/>
            </a:br>
            <a:r>
              <a:rPr lang="en-US" b="1" dirty="0"/>
              <a:t>Data</a:t>
            </a:r>
          </a:p>
        </p:txBody>
      </p:sp>
      <p:sp>
        <p:nvSpPr>
          <p:cNvPr id="44" name="TextBox 43">
            <a:extLst>
              <a:ext uri="{FF2B5EF4-FFF2-40B4-BE49-F238E27FC236}">
                <a16:creationId xmlns:a16="http://schemas.microsoft.com/office/drawing/2014/main" id="{F815ECC7-EB45-41C4-9863-6FF9690AA2A7}"/>
              </a:ext>
            </a:extLst>
          </p:cNvPr>
          <p:cNvSpPr txBox="1"/>
          <p:nvPr/>
        </p:nvSpPr>
        <p:spPr>
          <a:xfrm>
            <a:off x="25182" y="4571263"/>
            <a:ext cx="1206936" cy="307777"/>
          </a:xfrm>
          <a:prstGeom prst="rect">
            <a:avLst/>
          </a:prstGeom>
          <a:solidFill>
            <a:schemeClr val="bg1"/>
          </a:solidFill>
        </p:spPr>
        <p:txBody>
          <a:bodyPr wrap="square" rtlCol="0">
            <a:spAutoFit/>
          </a:bodyPr>
          <a:lstStyle/>
          <a:p>
            <a:r>
              <a:rPr lang="en-US" b="1" dirty="0"/>
              <a:t>Simulations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3"/>
          <p:cNvSpPr txBox="1">
            <a:spLocks noGrp="1"/>
          </p:cNvSpPr>
          <p:nvPr>
            <p:ph type="title"/>
          </p:nvPr>
        </p:nvSpPr>
        <p:spPr>
          <a:xfrm>
            <a:off x="485925" y="23450"/>
            <a:ext cx="8600400" cy="529102"/>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3000" dirty="0"/>
              <a:t>Remarks on Convergence Big Data, Simulation, HPC</a:t>
            </a:r>
            <a:endParaRPr sz="3000" dirty="0"/>
          </a:p>
        </p:txBody>
      </p:sp>
      <p:sp>
        <p:nvSpPr>
          <p:cNvPr id="191" name="Google Shape;191;p23"/>
          <p:cNvSpPr txBox="1">
            <a:spLocks noGrp="1"/>
          </p:cNvSpPr>
          <p:nvPr>
            <p:ph type="body" idx="1"/>
          </p:nvPr>
        </p:nvSpPr>
        <p:spPr>
          <a:xfrm>
            <a:off x="57675" y="447463"/>
            <a:ext cx="9144000" cy="4058700"/>
          </a:xfrm>
          <a:prstGeom prst="rect">
            <a:avLst/>
          </a:prstGeom>
        </p:spPr>
        <p:txBody>
          <a:bodyPr spcFirstLastPara="1" wrap="square" lIns="68575" tIns="34275" rIns="68575" bIns="34275" anchor="t" anchorCtr="0">
            <a:noAutofit/>
          </a:bodyPr>
          <a:lstStyle/>
          <a:p>
            <a:pPr marL="457200" lvl="0" indent="-361950" algn="l" rtl="0">
              <a:lnSpc>
                <a:spcPct val="100000"/>
              </a:lnSpc>
              <a:spcBef>
                <a:spcPts val="800"/>
              </a:spcBef>
              <a:spcAft>
                <a:spcPts val="0"/>
              </a:spcAft>
              <a:buSzPts val="2100"/>
              <a:buChar char="•"/>
            </a:pPr>
            <a:r>
              <a:rPr lang="en" sz="1800" dirty="0">
                <a:latin typeface="Arial"/>
                <a:ea typeface="Arial"/>
                <a:cs typeface="Arial"/>
                <a:sym typeface="Arial"/>
              </a:rPr>
              <a:t>HPC integration with both Big Data and (Big) Simulation has one clear aspect as </a:t>
            </a:r>
            <a:r>
              <a:rPr lang="en" sz="1800" b="1" dirty="0">
                <a:latin typeface="Arial"/>
                <a:ea typeface="Arial"/>
                <a:cs typeface="Arial"/>
                <a:sym typeface="Arial"/>
              </a:rPr>
              <a:t>both areas need high performance </a:t>
            </a:r>
            <a:r>
              <a:rPr lang="en" sz="1800" dirty="0">
                <a:latin typeface="Arial"/>
                <a:ea typeface="Arial"/>
                <a:cs typeface="Arial"/>
                <a:sym typeface="Arial"/>
              </a:rPr>
              <a:t>reached by </a:t>
            </a:r>
            <a:r>
              <a:rPr lang="en" sz="1800" b="1" dirty="0">
                <a:latin typeface="Arial"/>
                <a:ea typeface="Arial"/>
                <a:cs typeface="Arial"/>
                <a:sym typeface="Arial"/>
              </a:rPr>
              <a:t>HPC</a:t>
            </a:r>
            <a:r>
              <a:rPr lang="en" sz="1800" dirty="0">
                <a:latin typeface="Arial"/>
                <a:ea typeface="Arial"/>
                <a:cs typeface="Arial"/>
                <a:sym typeface="Arial"/>
              </a:rPr>
              <a:t> technology </a:t>
            </a:r>
            <a:endParaRPr sz="1800" dirty="0">
              <a:latin typeface="Arial"/>
              <a:ea typeface="Arial"/>
              <a:cs typeface="Arial"/>
              <a:sym typeface="Arial"/>
            </a:endParaRPr>
          </a:p>
          <a:p>
            <a:pPr marL="914400" lvl="1" indent="-361950" algn="l" rtl="0">
              <a:lnSpc>
                <a:spcPct val="100000"/>
              </a:lnSpc>
              <a:spcBef>
                <a:spcPts val="0"/>
              </a:spcBef>
              <a:spcAft>
                <a:spcPts val="0"/>
              </a:spcAft>
              <a:buSzPts val="2100"/>
              <a:buFont typeface="Arial"/>
              <a:buChar char="•"/>
            </a:pPr>
            <a:r>
              <a:rPr lang="en" sz="1600" dirty="0">
                <a:latin typeface="Arial"/>
                <a:ea typeface="Arial"/>
                <a:cs typeface="Arial"/>
                <a:sym typeface="Arial"/>
              </a:rPr>
              <a:t>Clear in </a:t>
            </a:r>
            <a:r>
              <a:rPr lang="en" sz="1600" b="1" dirty="0">
                <a:latin typeface="Arial"/>
                <a:ea typeface="Arial"/>
                <a:cs typeface="Arial"/>
                <a:sym typeface="Arial"/>
              </a:rPr>
              <a:t>exascale initiative </a:t>
            </a:r>
            <a:r>
              <a:rPr lang="en-US" sz="1600" dirty="0">
                <a:latin typeface="Arial"/>
                <a:ea typeface="Arial"/>
                <a:cs typeface="Arial"/>
                <a:sym typeface="Arial"/>
              </a:rPr>
              <a:t>and success of </a:t>
            </a:r>
            <a:r>
              <a:rPr lang="en-US" sz="1600" b="1" dirty="0">
                <a:latin typeface="Arial"/>
                <a:ea typeface="Arial"/>
                <a:cs typeface="Arial"/>
                <a:sym typeface="Arial"/>
              </a:rPr>
              <a:t>computational science</a:t>
            </a:r>
            <a:endParaRPr lang="en" sz="1600" b="1" dirty="0">
              <a:latin typeface="Arial"/>
              <a:ea typeface="Arial"/>
              <a:cs typeface="Arial"/>
              <a:sym typeface="Arial"/>
            </a:endParaRPr>
          </a:p>
          <a:p>
            <a:pPr marL="914400" lvl="1" indent="-361950" algn="l" rtl="0">
              <a:lnSpc>
                <a:spcPct val="100000"/>
              </a:lnSpc>
              <a:spcBef>
                <a:spcPts val="0"/>
              </a:spcBef>
              <a:spcAft>
                <a:spcPts val="0"/>
              </a:spcAft>
              <a:buSzPts val="2100"/>
              <a:buFont typeface="Arial"/>
              <a:buChar char="•"/>
            </a:pPr>
            <a:r>
              <a:rPr lang="en" sz="1600" dirty="0">
                <a:latin typeface="Arial"/>
                <a:ea typeface="Arial"/>
                <a:cs typeface="Arial"/>
                <a:sym typeface="Arial"/>
              </a:rPr>
              <a:t>Part of </a:t>
            </a:r>
            <a:r>
              <a:rPr lang="en" sz="1600" b="1" dirty="0">
                <a:latin typeface="Arial"/>
                <a:ea typeface="Arial"/>
                <a:cs typeface="Arial"/>
                <a:sym typeface="Arial"/>
              </a:rPr>
              <a:t>Systems for ML </a:t>
            </a:r>
            <a:r>
              <a:rPr lang="en" sz="1600" dirty="0">
                <a:latin typeface="Arial"/>
                <a:ea typeface="Arial"/>
                <a:cs typeface="Arial"/>
                <a:sym typeface="Arial"/>
              </a:rPr>
              <a:t>in Dean’s talk at NeurIPS 2017 for Big Data</a:t>
            </a:r>
            <a:endParaRPr sz="1600" dirty="0">
              <a:latin typeface="Arial"/>
              <a:ea typeface="Arial"/>
              <a:cs typeface="Arial"/>
              <a:sym typeface="Arial"/>
            </a:endParaRPr>
          </a:p>
          <a:p>
            <a:pPr lvl="1" indent="-361950">
              <a:lnSpc>
                <a:spcPct val="100000"/>
              </a:lnSpc>
              <a:spcBef>
                <a:spcPts val="0"/>
              </a:spcBef>
              <a:buSzPts val="2100"/>
            </a:pPr>
            <a:r>
              <a:rPr lang="en" sz="1600" dirty="0">
                <a:latin typeface="Arial"/>
                <a:ea typeface="Arial"/>
                <a:cs typeface="Arial"/>
                <a:sym typeface="Arial"/>
              </a:rPr>
              <a:t>We term </a:t>
            </a:r>
            <a:r>
              <a:rPr lang="en" sz="1600" b="1" dirty="0">
                <a:latin typeface="Arial"/>
                <a:ea typeface="Arial"/>
                <a:cs typeface="Arial"/>
                <a:sym typeface="Arial"/>
              </a:rPr>
              <a:t>HPCforML </a:t>
            </a:r>
            <a:r>
              <a:rPr lang="en-US" sz="1600" dirty="0">
                <a:latin typeface="Arial"/>
                <a:ea typeface="Arial"/>
                <a:cs typeface="Arial"/>
                <a:sym typeface="Arial"/>
              </a:rPr>
              <a:t>and reasonably clear how to support in hardware and software as seen in DoE systems</a:t>
            </a:r>
          </a:p>
          <a:p>
            <a:pPr lvl="1" indent="-361950">
              <a:lnSpc>
                <a:spcPct val="100000"/>
              </a:lnSpc>
              <a:spcBef>
                <a:spcPts val="0"/>
              </a:spcBef>
              <a:buSzPts val="2100"/>
            </a:pPr>
            <a:r>
              <a:rPr lang="en-US" sz="1600" dirty="0">
                <a:latin typeface="Arial"/>
                <a:ea typeface="Arial"/>
                <a:cs typeface="Arial"/>
                <a:sym typeface="Arial"/>
              </a:rPr>
              <a:t>Details uncertain partly due to uncertainties of Industry directions, HPC Clouds v. supercomputers etc.</a:t>
            </a:r>
          </a:p>
          <a:p>
            <a:pPr indent="-361950">
              <a:lnSpc>
                <a:spcPct val="100000"/>
              </a:lnSpc>
              <a:spcBef>
                <a:spcPts val="0"/>
              </a:spcBef>
              <a:buSzPts val="2100"/>
            </a:pPr>
            <a:r>
              <a:rPr lang="en" sz="1800" dirty="0">
                <a:latin typeface="Arial"/>
                <a:ea typeface="Arial"/>
                <a:cs typeface="Arial"/>
                <a:sym typeface="Arial"/>
              </a:rPr>
              <a:t>We can also integrate Big Data technology (from Apache Software Stack to Containers) with simulations</a:t>
            </a:r>
            <a:endParaRPr sz="1800" dirty="0">
              <a:latin typeface="Arial"/>
              <a:ea typeface="Arial"/>
              <a:cs typeface="Arial"/>
              <a:sym typeface="Arial"/>
            </a:endParaRPr>
          </a:p>
          <a:p>
            <a:pPr marL="457200" lvl="0" indent="-361950" algn="l" rtl="0">
              <a:lnSpc>
                <a:spcPct val="100000"/>
              </a:lnSpc>
              <a:spcBef>
                <a:spcPts val="0"/>
              </a:spcBef>
              <a:spcAft>
                <a:spcPts val="0"/>
              </a:spcAft>
              <a:buSzPts val="2100"/>
              <a:buChar char="•"/>
            </a:pPr>
            <a:r>
              <a:rPr lang="en" sz="1800" dirty="0">
                <a:latin typeface="Arial"/>
                <a:ea typeface="Arial"/>
                <a:cs typeface="Arial"/>
                <a:sym typeface="Arial"/>
              </a:rPr>
              <a:t>Dean also discussed </a:t>
            </a:r>
            <a:r>
              <a:rPr lang="en-US" sz="1800" dirty="0">
                <a:latin typeface="Arial"/>
                <a:ea typeface="Arial"/>
                <a:cs typeface="Arial"/>
                <a:sym typeface="Arial"/>
              </a:rPr>
              <a:t>use of machine learning to enhance </a:t>
            </a:r>
            <a:r>
              <a:rPr lang="en" sz="1800" dirty="0">
                <a:latin typeface="Arial"/>
                <a:ea typeface="Arial"/>
                <a:cs typeface="Arial"/>
                <a:sym typeface="Arial"/>
              </a:rPr>
              <a:t>Systems which becomes </a:t>
            </a:r>
            <a:r>
              <a:rPr lang="en" sz="1800" b="1" dirty="0">
                <a:latin typeface="Arial"/>
                <a:ea typeface="Arial"/>
                <a:cs typeface="Arial"/>
                <a:sym typeface="Arial"/>
              </a:rPr>
              <a:t>MLforHPC</a:t>
            </a:r>
            <a:r>
              <a:rPr lang="en" sz="1800" dirty="0">
                <a:latin typeface="Arial"/>
                <a:ea typeface="Arial"/>
                <a:cs typeface="Arial"/>
                <a:sym typeface="Arial"/>
              </a:rPr>
              <a:t> when system built on HPC technology</a:t>
            </a:r>
          </a:p>
          <a:p>
            <a:pPr lvl="1" indent="-361950">
              <a:lnSpc>
                <a:spcPct val="100000"/>
              </a:lnSpc>
              <a:spcBef>
                <a:spcPts val="0"/>
              </a:spcBef>
              <a:buSzPts val="2100"/>
            </a:pPr>
            <a:r>
              <a:rPr lang="en" sz="1600" dirty="0">
                <a:latin typeface="Arial"/>
                <a:ea typeface="Arial"/>
                <a:cs typeface="Arial"/>
                <a:sym typeface="Arial"/>
              </a:rPr>
              <a:t>Actually involves applications and not just  the system</a:t>
            </a:r>
          </a:p>
          <a:p>
            <a:pPr marL="457200" lvl="0" indent="-361950" algn="l" rtl="0">
              <a:lnSpc>
                <a:spcPct val="100000"/>
              </a:lnSpc>
              <a:spcBef>
                <a:spcPts val="0"/>
              </a:spcBef>
              <a:spcAft>
                <a:spcPts val="0"/>
              </a:spcAft>
              <a:buSzPts val="2100"/>
              <a:buChar char="•"/>
            </a:pPr>
            <a:r>
              <a:rPr lang="en-US" sz="1800" dirty="0">
                <a:latin typeface="Arial"/>
                <a:ea typeface="Arial"/>
                <a:cs typeface="Arial"/>
                <a:sym typeface="Arial"/>
              </a:rPr>
              <a:t>Even broad principles for </a:t>
            </a:r>
            <a:r>
              <a:rPr lang="en-US" sz="1800" b="1" dirty="0" err="1">
                <a:latin typeface="Arial"/>
                <a:ea typeface="Arial"/>
                <a:cs typeface="Arial"/>
                <a:sym typeface="Arial"/>
              </a:rPr>
              <a:t>MLforHPC</a:t>
            </a:r>
            <a:r>
              <a:rPr lang="en-US" sz="1800" b="1" dirty="0">
                <a:latin typeface="Arial"/>
                <a:ea typeface="Arial"/>
                <a:cs typeface="Arial"/>
                <a:sym typeface="Arial"/>
              </a:rPr>
              <a:t> </a:t>
            </a:r>
            <a:r>
              <a:rPr lang="en-US" sz="1800" dirty="0">
                <a:latin typeface="Arial"/>
                <a:ea typeface="Arial"/>
                <a:cs typeface="Arial"/>
                <a:sym typeface="Arial"/>
              </a:rPr>
              <a:t>software and hardware </a:t>
            </a:r>
            <a:r>
              <a:rPr lang="en-US" sz="1800" b="1" dirty="0">
                <a:latin typeface="Arial"/>
                <a:ea typeface="Arial"/>
                <a:cs typeface="Arial"/>
                <a:sym typeface="Arial"/>
              </a:rPr>
              <a:t>support </a:t>
            </a:r>
            <a:r>
              <a:rPr lang="en-US" sz="1800" dirty="0">
                <a:latin typeface="Arial"/>
                <a:ea typeface="Arial"/>
                <a:cs typeface="Arial"/>
                <a:sym typeface="Arial"/>
              </a:rPr>
              <a:t>unclear at this early stage</a:t>
            </a:r>
            <a:endParaRPr sz="1800" dirty="0">
              <a:latin typeface="Arial"/>
              <a:ea typeface="Arial"/>
              <a:cs typeface="Arial"/>
              <a:sym typeface="Arial"/>
            </a:endParaRPr>
          </a:p>
        </p:txBody>
      </p:sp>
      <p:sp>
        <p:nvSpPr>
          <p:cNvPr id="192" name="Google Shape;192;p23"/>
          <p:cNvSpPr txBox="1">
            <a:spLocks noGrp="1"/>
          </p:cNvSpPr>
          <p:nvPr>
            <p:ph type="sldNum" idx="12"/>
          </p:nvPr>
        </p:nvSpPr>
        <p:spPr>
          <a:xfrm>
            <a:off x="8246603" y="4834130"/>
            <a:ext cx="818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pic>
        <p:nvPicPr>
          <p:cNvPr id="1048" name="Google Shape;1048;p115"/>
          <p:cNvPicPr preferRelativeResize="0"/>
          <p:nvPr/>
        </p:nvPicPr>
        <p:blipFill>
          <a:blip r:embed="rId3">
            <a:alphaModFix/>
          </a:blip>
          <a:stretch>
            <a:fillRect/>
          </a:stretch>
        </p:blipFill>
        <p:spPr>
          <a:xfrm>
            <a:off x="0" y="0"/>
            <a:ext cx="9144000" cy="5145336"/>
          </a:xfrm>
          <a:prstGeom prst="rect">
            <a:avLst/>
          </a:prstGeom>
          <a:noFill/>
          <a:ln>
            <a:noFill/>
          </a:ln>
        </p:spPr>
      </p:pic>
      <p:sp>
        <p:nvSpPr>
          <p:cNvPr id="1049" name="Google Shape;1049;p115"/>
          <p:cNvSpPr/>
          <p:nvPr/>
        </p:nvSpPr>
        <p:spPr>
          <a:xfrm>
            <a:off x="5700" y="-5000"/>
            <a:ext cx="9218400" cy="5148600"/>
          </a:xfrm>
          <a:prstGeom prst="rect">
            <a:avLst/>
          </a:prstGeom>
          <a:solidFill>
            <a:srgbClr val="FFFFFF">
              <a:alpha val="62720"/>
            </a:srgbClr>
          </a:solidFill>
          <a:ln>
            <a:noFill/>
          </a:ln>
        </p:spPr>
        <p:txBody>
          <a:bodyPr spcFirstLastPara="1" wrap="square" lIns="91425" tIns="91425" rIns="91425" bIns="91425" anchor="ctr" anchorCtr="0">
            <a:noAutofit/>
          </a:bodyPr>
          <a:lstStyle/>
          <a:p>
            <a:endParaRPr sz="1800"/>
          </a:p>
        </p:txBody>
      </p:sp>
      <p:sp>
        <p:nvSpPr>
          <p:cNvPr id="1050" name="Google Shape;1050;p115"/>
          <p:cNvSpPr/>
          <p:nvPr/>
        </p:nvSpPr>
        <p:spPr>
          <a:xfrm>
            <a:off x="622513" y="1197769"/>
            <a:ext cx="7927709" cy="2599961"/>
          </a:xfrm>
          <a:prstGeom prst="rect">
            <a:avLst/>
          </a:prstGeom>
          <a:solidFill>
            <a:srgbClr val="666666"/>
          </a:solidFill>
          <a:ln>
            <a:noFill/>
          </a:ln>
        </p:spPr>
        <p:txBody>
          <a:bodyPr spcFirstLastPara="1" wrap="square" lIns="91425" tIns="91425" rIns="91425" bIns="91425" anchor="ctr" anchorCtr="0">
            <a:noAutofit/>
          </a:bodyPr>
          <a:lstStyle/>
          <a:p>
            <a:endParaRPr sz="1800"/>
          </a:p>
        </p:txBody>
      </p:sp>
      <p:sp>
        <p:nvSpPr>
          <p:cNvPr id="1051" name="Google Shape;1051;p115"/>
          <p:cNvSpPr txBox="1">
            <a:spLocks noGrp="1"/>
          </p:cNvSpPr>
          <p:nvPr>
            <p:ph type="ctrTitle"/>
          </p:nvPr>
        </p:nvSpPr>
        <p:spPr>
          <a:xfrm>
            <a:off x="848961" y="1064841"/>
            <a:ext cx="7446078" cy="1790700"/>
          </a:xfrm>
          <a:prstGeom prst="rect">
            <a:avLst/>
          </a:prstGeom>
        </p:spPr>
        <p:txBody>
          <a:bodyPr spcFirstLastPara="1" vert="horz" wrap="square" lIns="91425" tIns="91425" rIns="91425" bIns="91425" rtlCol="0" anchor="ctr" anchorCtr="0">
            <a:noAutofit/>
          </a:bodyPr>
          <a:lstStyle/>
          <a:p>
            <a:r>
              <a:rPr lang="en-US" dirty="0" err="1">
                <a:solidFill>
                  <a:srgbClr val="FFFFFF"/>
                </a:solidFill>
                <a:latin typeface="Open Sans"/>
                <a:ea typeface="Open Sans"/>
                <a:cs typeface="Open Sans"/>
                <a:sym typeface="Open Sans"/>
              </a:rPr>
              <a:t>MLforHPC</a:t>
            </a:r>
            <a:endParaRPr dirty="0">
              <a:solidFill>
                <a:srgbClr val="FFFFFF"/>
              </a:solidFill>
            </a:endParaRPr>
          </a:p>
        </p:txBody>
      </p:sp>
      <p:sp>
        <p:nvSpPr>
          <p:cNvPr id="3" name="Subtitle 2">
            <a:extLst>
              <a:ext uri="{FF2B5EF4-FFF2-40B4-BE49-F238E27FC236}">
                <a16:creationId xmlns:a16="http://schemas.microsoft.com/office/drawing/2014/main" id="{FE06427A-1B99-4BCB-927E-ED6D70BA392C}"/>
              </a:ext>
            </a:extLst>
          </p:cNvPr>
          <p:cNvSpPr>
            <a:spLocks noGrp="1"/>
          </p:cNvSpPr>
          <p:nvPr>
            <p:ph type="subTitle" idx="1"/>
          </p:nvPr>
        </p:nvSpPr>
        <p:spPr>
          <a:xfrm>
            <a:off x="774706" y="2341132"/>
            <a:ext cx="7680387" cy="1362902"/>
          </a:xfrm>
        </p:spPr>
        <p:txBody>
          <a:bodyPr>
            <a:normAutofit/>
          </a:bodyPr>
          <a:lstStyle/>
          <a:p>
            <a:pPr marL="257175" indent="-257175" algn="l">
              <a:buClr>
                <a:schemeClr val="bg1"/>
              </a:buClr>
              <a:buSzPct val="150000"/>
              <a:buFont typeface="Arial" panose="020B0604020202020204" pitchFamily="34" charset="0"/>
              <a:buChar char="•"/>
            </a:pPr>
            <a:r>
              <a:rPr lang="en-US" dirty="0">
                <a:solidFill>
                  <a:srgbClr val="FFFFFF"/>
                </a:solidFill>
                <a:latin typeface="Open Sans"/>
                <a:ea typeface="Open Sans"/>
                <a:cs typeface="Open Sans"/>
                <a:sym typeface="Open Sans"/>
              </a:rPr>
              <a:t>Categories</a:t>
            </a:r>
          </a:p>
          <a:p>
            <a:pPr marL="257175" indent="-257175" algn="l">
              <a:buClr>
                <a:schemeClr val="bg1"/>
              </a:buClr>
              <a:buSzPct val="150000"/>
              <a:buFont typeface="Arial" panose="020B0604020202020204" pitchFamily="34" charset="0"/>
              <a:buChar char="•"/>
            </a:pPr>
            <a:r>
              <a:rPr lang="en-US" dirty="0">
                <a:solidFill>
                  <a:srgbClr val="FFFFFF"/>
                </a:solidFill>
                <a:latin typeface="Open Sans"/>
                <a:ea typeface="Open Sans"/>
                <a:cs typeface="Open Sans"/>
                <a:sym typeface="Open Sans"/>
              </a:rPr>
              <a:t>Examples</a:t>
            </a:r>
          </a:p>
        </p:txBody>
      </p:sp>
      <p:sp>
        <p:nvSpPr>
          <p:cNvPr id="5" name="Slide Number Placeholder 4">
            <a:extLst>
              <a:ext uri="{FF2B5EF4-FFF2-40B4-BE49-F238E27FC236}">
                <a16:creationId xmlns:a16="http://schemas.microsoft.com/office/drawing/2014/main" id="{20FC34B6-1E23-4009-9F36-CDE9217A1D1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15</a:t>
            </a:fld>
            <a:endParaRPr lang="en-US">
              <a:solidFill>
                <a:prstClr val="black">
                  <a:tint val="75000"/>
                </a:prstClr>
              </a:solidFill>
            </a:endParaRPr>
          </a:p>
        </p:txBody>
      </p:sp>
    </p:spTree>
    <p:extLst>
      <p:ext uri="{BB962C8B-B14F-4D97-AF65-F5344CB8AC3E}">
        <p14:creationId xmlns:p14="http://schemas.microsoft.com/office/powerpoint/2010/main" val="1380015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49"/>
          <p:cNvSpPr txBox="1">
            <a:spLocks noGrp="1"/>
          </p:cNvSpPr>
          <p:nvPr>
            <p:ph type="title"/>
          </p:nvPr>
        </p:nvSpPr>
        <p:spPr>
          <a:xfrm>
            <a:off x="745700" y="-6"/>
            <a:ext cx="7895578" cy="617523"/>
          </a:xfrm>
          <a:prstGeom prst="rect">
            <a:avLst/>
          </a:prstGeom>
        </p:spPr>
        <p:txBody>
          <a:bodyPr spcFirstLastPara="1" wrap="square" lIns="68575" tIns="34275" rIns="68575" bIns="34275" anchor="ctr" anchorCtr="0">
            <a:noAutofit/>
          </a:bodyPr>
          <a:lstStyle/>
          <a:p>
            <a:pPr marL="0" lvl="0" indent="0" algn="ctr" rtl="0">
              <a:lnSpc>
                <a:spcPct val="115000"/>
              </a:lnSpc>
              <a:spcBef>
                <a:spcPts val="0"/>
              </a:spcBef>
              <a:spcAft>
                <a:spcPts val="0"/>
              </a:spcAft>
              <a:buNone/>
            </a:pPr>
            <a:r>
              <a:rPr lang="en" sz="3600" dirty="0">
                <a:latin typeface="Arial"/>
                <a:ea typeface="Arial"/>
                <a:cs typeface="Arial"/>
                <a:sym typeface="Arial"/>
              </a:rPr>
              <a:t>MLforHPC in detail</a:t>
            </a:r>
            <a:endParaRPr sz="3600" dirty="0">
              <a:latin typeface="Arial"/>
              <a:ea typeface="Arial"/>
              <a:cs typeface="Arial"/>
              <a:sym typeface="Arial"/>
            </a:endParaRPr>
          </a:p>
        </p:txBody>
      </p:sp>
      <p:sp>
        <p:nvSpPr>
          <p:cNvPr id="384" name="Google Shape;384;p49"/>
          <p:cNvSpPr txBox="1">
            <a:spLocks noGrp="1"/>
          </p:cNvSpPr>
          <p:nvPr>
            <p:ph type="body" idx="1"/>
          </p:nvPr>
        </p:nvSpPr>
        <p:spPr>
          <a:xfrm>
            <a:off x="-14977" y="570952"/>
            <a:ext cx="9080100" cy="3480000"/>
          </a:xfrm>
          <a:prstGeom prst="rect">
            <a:avLst/>
          </a:prstGeom>
        </p:spPr>
        <p:txBody>
          <a:bodyPr spcFirstLastPara="1" wrap="square" lIns="68575" tIns="34275" rIns="68575" bIns="34275" anchor="t" anchorCtr="0">
            <a:noAutofit/>
          </a:bodyPr>
          <a:lstStyle/>
          <a:p>
            <a:pPr marL="457200" lvl="0" indent="-342900" algn="l" rtl="0">
              <a:lnSpc>
                <a:spcPct val="115000"/>
              </a:lnSpc>
              <a:spcBef>
                <a:spcPts val="0"/>
              </a:spcBef>
              <a:spcAft>
                <a:spcPts val="0"/>
              </a:spcAft>
              <a:buSzPts val="1800"/>
              <a:buFont typeface="Arial"/>
              <a:buChar char="•"/>
            </a:pPr>
            <a:r>
              <a:rPr lang="en" sz="2400" dirty="0">
                <a:highlight>
                  <a:srgbClr val="FFFFFF"/>
                </a:highlight>
                <a:latin typeface="Arial"/>
                <a:ea typeface="Arial"/>
                <a:cs typeface="Arial"/>
                <a:sym typeface="Arial"/>
              </a:rPr>
              <a:t>MLforHPC can be further subdivided into several categories:</a:t>
            </a:r>
            <a:endParaRPr sz="2400" dirty="0">
              <a:highlight>
                <a:srgbClr val="FFFFFF"/>
              </a:highlight>
              <a:latin typeface="Arial"/>
              <a:ea typeface="Arial"/>
              <a:cs typeface="Arial"/>
              <a:sym typeface="Arial"/>
            </a:endParaRPr>
          </a:p>
          <a:p>
            <a:pPr marL="914400" lvl="1" indent="-342900" algn="l" rtl="0">
              <a:lnSpc>
                <a:spcPct val="115000"/>
              </a:lnSpc>
              <a:spcBef>
                <a:spcPts val="0"/>
              </a:spcBef>
              <a:spcAft>
                <a:spcPts val="0"/>
              </a:spcAft>
              <a:buSzPts val="1800"/>
              <a:buFont typeface="Arial"/>
              <a:buChar char="•"/>
            </a:pPr>
            <a:r>
              <a:rPr lang="en" b="1" dirty="0">
                <a:highlight>
                  <a:srgbClr val="FFFFFF"/>
                </a:highlight>
                <a:latin typeface="Arial"/>
                <a:ea typeface="Arial"/>
                <a:cs typeface="Arial"/>
                <a:sym typeface="Arial"/>
              </a:rPr>
              <a:t>MLautotuning: </a:t>
            </a:r>
            <a:r>
              <a:rPr lang="en" dirty="0">
                <a:highlight>
                  <a:srgbClr val="FFFFFF"/>
                </a:highlight>
                <a:latin typeface="Arial"/>
                <a:ea typeface="Arial"/>
                <a:cs typeface="Arial"/>
                <a:sym typeface="Arial"/>
              </a:rPr>
              <a:t>Using ML to configure (autotune) ML or HPC simulations.</a:t>
            </a:r>
            <a:endParaRPr dirty="0">
              <a:highlight>
                <a:srgbClr val="FFFFFF"/>
              </a:highlight>
              <a:latin typeface="Arial"/>
              <a:ea typeface="Arial"/>
              <a:cs typeface="Arial"/>
              <a:sym typeface="Arial"/>
            </a:endParaRPr>
          </a:p>
          <a:p>
            <a:pPr marL="914400" lvl="1" indent="-342900" algn="l" rtl="0">
              <a:lnSpc>
                <a:spcPct val="115000"/>
              </a:lnSpc>
              <a:spcBef>
                <a:spcPts val="0"/>
              </a:spcBef>
              <a:spcAft>
                <a:spcPts val="0"/>
              </a:spcAft>
              <a:buSzPts val="1800"/>
              <a:buFont typeface="Arial"/>
              <a:buChar char="•"/>
            </a:pPr>
            <a:r>
              <a:rPr lang="en" b="1" dirty="0">
                <a:highlight>
                  <a:srgbClr val="FFFFFF"/>
                </a:highlight>
                <a:latin typeface="Arial"/>
                <a:ea typeface="Arial"/>
                <a:cs typeface="Arial"/>
                <a:sym typeface="Arial"/>
              </a:rPr>
              <a:t>MLafterHPC: </a:t>
            </a:r>
            <a:r>
              <a:rPr lang="en" dirty="0">
                <a:highlight>
                  <a:srgbClr val="FFFFFF"/>
                </a:highlight>
                <a:latin typeface="Arial"/>
                <a:ea typeface="Arial"/>
                <a:cs typeface="Arial"/>
                <a:sym typeface="Arial"/>
              </a:rPr>
              <a:t>ML analyzing results of HPC as in trajectory analysis and structure identification in biomolecular simulations</a:t>
            </a:r>
            <a:endParaRPr dirty="0">
              <a:highlight>
                <a:srgbClr val="FFFFFF"/>
              </a:highlight>
              <a:latin typeface="Arial"/>
              <a:ea typeface="Arial"/>
              <a:cs typeface="Arial"/>
              <a:sym typeface="Arial"/>
            </a:endParaRPr>
          </a:p>
          <a:p>
            <a:pPr marL="914400" lvl="1" indent="-342900" algn="l" rtl="0">
              <a:lnSpc>
                <a:spcPct val="115000"/>
              </a:lnSpc>
              <a:spcBef>
                <a:spcPts val="0"/>
              </a:spcBef>
              <a:spcAft>
                <a:spcPts val="0"/>
              </a:spcAft>
              <a:buSzPts val="1800"/>
              <a:buFont typeface="Arial"/>
              <a:buChar char="•"/>
            </a:pPr>
            <a:r>
              <a:rPr lang="en" b="1" dirty="0">
                <a:solidFill>
                  <a:srgbClr val="FF0000"/>
                </a:solidFill>
                <a:highlight>
                  <a:srgbClr val="FFFFFF"/>
                </a:highlight>
                <a:latin typeface="Arial"/>
                <a:ea typeface="Arial"/>
                <a:cs typeface="Arial"/>
                <a:sym typeface="Arial"/>
              </a:rPr>
              <a:t>MLaroundHPC</a:t>
            </a:r>
            <a:r>
              <a:rPr lang="en" b="1" dirty="0">
                <a:highlight>
                  <a:srgbClr val="FFFFFF"/>
                </a:highlight>
                <a:latin typeface="Arial"/>
                <a:ea typeface="Arial"/>
                <a:cs typeface="Arial"/>
                <a:sym typeface="Arial"/>
              </a:rPr>
              <a:t>: </a:t>
            </a:r>
            <a:r>
              <a:rPr lang="en" dirty="0">
                <a:highlight>
                  <a:srgbClr val="FFFFFF"/>
                </a:highlight>
                <a:latin typeface="Arial"/>
                <a:ea typeface="Arial"/>
                <a:cs typeface="Arial"/>
                <a:sym typeface="Arial"/>
              </a:rPr>
              <a:t>Using ML to learn from simulations and produce learned surrogates for the simulations </a:t>
            </a:r>
            <a:r>
              <a:rPr lang="en-US" dirty="0">
                <a:highlight>
                  <a:srgbClr val="FFFFFF"/>
                </a:highlight>
                <a:latin typeface="Arial"/>
                <a:ea typeface="Arial"/>
                <a:cs typeface="Arial"/>
                <a:sym typeface="Arial"/>
              </a:rPr>
              <a:t>or parts of simulations</a:t>
            </a:r>
            <a:r>
              <a:rPr lang="en" dirty="0">
                <a:highlight>
                  <a:srgbClr val="FFFFFF"/>
                </a:highlight>
                <a:latin typeface="Arial"/>
                <a:ea typeface="Arial"/>
                <a:cs typeface="Arial"/>
                <a:sym typeface="Arial"/>
              </a:rPr>
              <a:t>. The same ML wrapper can also learn configurations as well as results. </a:t>
            </a:r>
            <a:r>
              <a:rPr lang="en-US" dirty="0">
                <a:solidFill>
                  <a:srgbClr val="FF0000"/>
                </a:solidFill>
                <a:highlight>
                  <a:srgbClr val="FFFFFF"/>
                </a:highlight>
                <a:latin typeface="Arial"/>
                <a:ea typeface="Arial"/>
                <a:cs typeface="Arial"/>
                <a:sym typeface="Arial"/>
              </a:rPr>
              <a:t>Most Important</a:t>
            </a:r>
            <a:endParaRPr dirty="0">
              <a:solidFill>
                <a:srgbClr val="FF0000"/>
              </a:solidFill>
              <a:highlight>
                <a:srgbClr val="FFFFFF"/>
              </a:highlight>
              <a:latin typeface="Arial"/>
              <a:ea typeface="Arial"/>
              <a:cs typeface="Arial"/>
              <a:sym typeface="Arial"/>
            </a:endParaRPr>
          </a:p>
          <a:p>
            <a:pPr marL="914400" lvl="1" indent="-298450" algn="l" rtl="0">
              <a:lnSpc>
                <a:spcPct val="115000"/>
              </a:lnSpc>
              <a:spcBef>
                <a:spcPts val="0"/>
              </a:spcBef>
              <a:spcAft>
                <a:spcPts val="0"/>
              </a:spcAft>
              <a:buSzPts val="1100"/>
              <a:buFont typeface="Arial"/>
              <a:buChar char="•"/>
            </a:pPr>
            <a:r>
              <a:rPr lang="en" b="1" dirty="0">
                <a:highlight>
                  <a:srgbClr val="FFFFFF"/>
                </a:highlight>
                <a:latin typeface="Arial"/>
                <a:ea typeface="Arial"/>
                <a:cs typeface="Arial"/>
                <a:sym typeface="Arial"/>
              </a:rPr>
              <a:t>MLControl: </a:t>
            </a:r>
            <a:r>
              <a:rPr lang="en" dirty="0">
                <a:highlight>
                  <a:srgbClr val="FFFFFF"/>
                </a:highlight>
                <a:latin typeface="Arial"/>
                <a:ea typeface="Arial"/>
                <a:cs typeface="Arial"/>
                <a:sym typeface="Arial"/>
              </a:rPr>
              <a:t>Using simulations (with HPC) in control of experiments and in objective driven computational campaigns. Here the simulation surrogates are very valuable to allow real-time predictions.</a:t>
            </a:r>
            <a:endParaRPr sz="2400" dirty="0">
              <a:highlight>
                <a:srgbClr val="FFFFFF"/>
              </a:highlight>
              <a:latin typeface="Arial"/>
              <a:ea typeface="Arial"/>
              <a:cs typeface="Arial"/>
              <a:sym typeface="Arial"/>
            </a:endParaRPr>
          </a:p>
        </p:txBody>
      </p:sp>
      <p:sp>
        <p:nvSpPr>
          <p:cNvPr id="3" name="Slide Number Placeholder 2">
            <a:extLst>
              <a:ext uri="{FF2B5EF4-FFF2-40B4-BE49-F238E27FC236}">
                <a16:creationId xmlns:a16="http://schemas.microsoft.com/office/drawing/2014/main" id="{C6BEC55A-9DA7-4475-838C-1B381682872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26"/>
          <p:cNvSpPr txBox="1">
            <a:spLocks noGrp="1"/>
          </p:cNvSpPr>
          <p:nvPr>
            <p:ph type="title"/>
          </p:nvPr>
        </p:nvSpPr>
        <p:spPr>
          <a:xfrm>
            <a:off x="561250" y="19248"/>
            <a:ext cx="7886700" cy="703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MLaroundHPC and MLAutotuningHPC</a:t>
            </a:r>
            <a:endParaRPr/>
          </a:p>
        </p:txBody>
      </p:sp>
      <p:sp>
        <p:nvSpPr>
          <p:cNvPr id="245" name="Google Shape;245;p26"/>
          <p:cNvSpPr txBox="1">
            <a:spLocks noGrp="1"/>
          </p:cNvSpPr>
          <p:nvPr>
            <p:ph type="body" idx="1"/>
          </p:nvPr>
        </p:nvSpPr>
        <p:spPr>
          <a:xfrm>
            <a:off x="-54091" y="459319"/>
            <a:ext cx="9119094" cy="3817800"/>
          </a:xfrm>
          <a:prstGeom prst="rect">
            <a:avLst/>
          </a:prstGeom>
        </p:spPr>
        <p:txBody>
          <a:bodyPr spcFirstLastPara="1" wrap="square" lIns="68575" tIns="34275" rIns="68575" bIns="34275" anchor="t" anchorCtr="0">
            <a:noAutofit/>
          </a:bodyPr>
          <a:lstStyle/>
          <a:p>
            <a:pPr marL="457200" lvl="0" indent="-342900" algn="l" rtl="0">
              <a:lnSpc>
                <a:spcPct val="100000"/>
              </a:lnSpc>
              <a:spcBef>
                <a:spcPts val="0"/>
              </a:spcBef>
              <a:spcAft>
                <a:spcPts val="0"/>
              </a:spcAft>
              <a:buSzPts val="1800"/>
              <a:buChar char="•"/>
            </a:pPr>
            <a:r>
              <a:rPr lang="en" sz="1800" dirty="0">
                <a:latin typeface="Arial"/>
                <a:ea typeface="Arial"/>
                <a:cs typeface="Arial"/>
                <a:sym typeface="Arial"/>
              </a:rPr>
              <a:t>Use Computation to represent Simulation or Big Data</a:t>
            </a:r>
          </a:p>
          <a:p>
            <a:pPr marL="457200" lvl="0" indent="-342900" algn="l" rtl="0">
              <a:lnSpc>
                <a:spcPct val="100000"/>
              </a:lnSpc>
              <a:spcBef>
                <a:spcPts val="0"/>
              </a:spcBef>
              <a:spcAft>
                <a:spcPts val="0"/>
              </a:spcAft>
              <a:buSzPts val="1800"/>
              <a:buChar char="•"/>
            </a:pPr>
            <a:r>
              <a:rPr lang="en" sz="1800" dirty="0">
                <a:latin typeface="Arial"/>
                <a:ea typeface="Arial"/>
                <a:cs typeface="Arial"/>
                <a:sym typeface="Arial"/>
              </a:rPr>
              <a:t>We identified 8 styles of </a:t>
            </a:r>
            <a:r>
              <a:rPr lang="en" sz="1800" b="1" dirty="0">
                <a:latin typeface="Arial"/>
                <a:ea typeface="Arial"/>
                <a:cs typeface="Arial"/>
                <a:sym typeface="Arial"/>
              </a:rPr>
              <a:t>MLforHPC</a:t>
            </a:r>
            <a:endParaRPr sz="1800" b="1" dirty="0">
              <a:latin typeface="Arial"/>
              <a:ea typeface="Arial"/>
              <a:cs typeface="Arial"/>
              <a:sym typeface="Arial"/>
            </a:endParaRPr>
          </a:p>
          <a:p>
            <a:pPr marL="457200" lvl="0" indent="-342900" algn="l" rtl="0">
              <a:lnSpc>
                <a:spcPct val="100000"/>
              </a:lnSpc>
              <a:spcBef>
                <a:spcPts val="0"/>
              </a:spcBef>
              <a:spcAft>
                <a:spcPts val="0"/>
              </a:spcAft>
              <a:buSzPts val="1800"/>
              <a:buChar char="•"/>
            </a:pPr>
            <a:r>
              <a:rPr lang="en" sz="1800" b="1" dirty="0">
                <a:latin typeface="Arial"/>
                <a:ea typeface="Arial"/>
                <a:cs typeface="Arial"/>
                <a:sym typeface="Arial"/>
              </a:rPr>
              <a:t>Improving Computations with Configurations and Integration of Data</a:t>
            </a:r>
            <a:endParaRPr sz="1800" b="1" dirty="0">
              <a:latin typeface="Arial"/>
              <a:ea typeface="Arial"/>
              <a:cs typeface="Arial"/>
              <a:sym typeface="Arial"/>
            </a:endParaRPr>
          </a:p>
          <a:p>
            <a:pPr marL="914400" lvl="1" indent="-342900" algn="l" rtl="0">
              <a:lnSpc>
                <a:spcPct val="100000"/>
              </a:lnSpc>
              <a:spcBef>
                <a:spcPts val="0"/>
              </a:spcBef>
              <a:spcAft>
                <a:spcPts val="0"/>
              </a:spcAft>
              <a:buSzPts val="1800"/>
              <a:buChar char="•"/>
            </a:pPr>
            <a:r>
              <a:rPr lang="en" dirty="0">
                <a:latin typeface="Arial"/>
                <a:ea typeface="Arial"/>
                <a:cs typeface="Arial"/>
                <a:sym typeface="Arial"/>
              </a:rPr>
              <a:t>Autotuning of initial and running configuration; data assimilation</a:t>
            </a:r>
            <a:endParaRPr dirty="0">
              <a:latin typeface="Arial"/>
              <a:ea typeface="Arial"/>
              <a:cs typeface="Arial"/>
              <a:sym typeface="Arial"/>
            </a:endParaRPr>
          </a:p>
          <a:p>
            <a:pPr marL="457200" lvl="0" indent="-342900" algn="l" rtl="0">
              <a:lnSpc>
                <a:spcPct val="100000"/>
              </a:lnSpc>
              <a:spcBef>
                <a:spcPts val="0"/>
              </a:spcBef>
              <a:spcAft>
                <a:spcPts val="0"/>
              </a:spcAft>
              <a:buSzPts val="1800"/>
              <a:buChar char="•"/>
            </a:pPr>
            <a:r>
              <a:rPr lang="en" sz="1800" b="1" dirty="0">
                <a:latin typeface="Arial"/>
                <a:ea typeface="Arial"/>
                <a:cs typeface="Arial"/>
                <a:sym typeface="Arial"/>
              </a:rPr>
              <a:t>Learn Structure, Theory and Model for Computations</a:t>
            </a:r>
            <a:endParaRPr sz="1800" b="1" dirty="0">
              <a:latin typeface="Arial"/>
              <a:ea typeface="Arial"/>
              <a:cs typeface="Arial"/>
              <a:sym typeface="Arial"/>
            </a:endParaRPr>
          </a:p>
          <a:p>
            <a:pPr marL="914400" lvl="1" indent="-342900" algn="l" rtl="0">
              <a:lnSpc>
                <a:spcPct val="100000"/>
              </a:lnSpc>
              <a:spcBef>
                <a:spcPts val="0"/>
              </a:spcBef>
              <a:spcAft>
                <a:spcPts val="0"/>
              </a:spcAft>
              <a:buSzPts val="1800"/>
              <a:buChar char="•"/>
            </a:pPr>
            <a:r>
              <a:rPr lang="en" dirty="0">
                <a:latin typeface="Arial"/>
                <a:ea typeface="Arial"/>
                <a:cs typeface="Arial"/>
                <a:sym typeface="Arial"/>
              </a:rPr>
              <a:t>Learn potentials, support cross-scale integration; learn microscale structure; derive fundamental theories</a:t>
            </a:r>
            <a:endParaRPr dirty="0">
              <a:latin typeface="Arial"/>
              <a:ea typeface="Arial"/>
              <a:cs typeface="Arial"/>
              <a:sym typeface="Arial"/>
            </a:endParaRPr>
          </a:p>
          <a:p>
            <a:pPr marL="914400" lvl="1" indent="-317500" algn="l" rtl="0">
              <a:lnSpc>
                <a:spcPct val="100000"/>
              </a:lnSpc>
              <a:spcBef>
                <a:spcPts val="0"/>
              </a:spcBef>
              <a:spcAft>
                <a:spcPts val="0"/>
              </a:spcAft>
              <a:buSzPts val="1400"/>
              <a:buFont typeface="Arial"/>
              <a:buChar char="•"/>
            </a:pPr>
            <a:r>
              <a:rPr lang="en" dirty="0">
                <a:latin typeface="Arial"/>
                <a:ea typeface="Arial"/>
                <a:cs typeface="Arial"/>
                <a:sym typeface="Arial"/>
              </a:rPr>
              <a:t>Generate smart ensembles and collective coordinates</a:t>
            </a:r>
            <a:endParaRPr dirty="0">
              <a:latin typeface="Arial"/>
              <a:ea typeface="Arial"/>
              <a:cs typeface="Arial"/>
              <a:sym typeface="Arial"/>
            </a:endParaRPr>
          </a:p>
          <a:p>
            <a:pPr marL="457200" lvl="0" indent="-342900" algn="l" rtl="0">
              <a:lnSpc>
                <a:spcPct val="100000"/>
              </a:lnSpc>
              <a:spcBef>
                <a:spcPts val="0"/>
              </a:spcBef>
              <a:spcAft>
                <a:spcPts val="0"/>
              </a:spcAft>
              <a:buSzPts val="1800"/>
              <a:buChar char="•"/>
            </a:pPr>
            <a:r>
              <a:rPr lang="en" sz="1800" b="1" dirty="0">
                <a:latin typeface="Arial"/>
                <a:ea typeface="Arial"/>
                <a:cs typeface="Arial"/>
                <a:sym typeface="Arial"/>
              </a:rPr>
              <a:t>Learn Surrogates for Simulations</a:t>
            </a:r>
            <a:endParaRPr sz="1800" b="1" dirty="0">
              <a:latin typeface="Arial"/>
              <a:ea typeface="Arial"/>
              <a:cs typeface="Arial"/>
              <a:sym typeface="Arial"/>
            </a:endParaRPr>
          </a:p>
          <a:p>
            <a:pPr marL="914400" lvl="1" indent="-342900" algn="l" rtl="0">
              <a:lnSpc>
                <a:spcPct val="100000"/>
              </a:lnSpc>
              <a:spcBef>
                <a:spcPts val="0"/>
              </a:spcBef>
              <a:spcAft>
                <a:spcPts val="0"/>
              </a:spcAft>
              <a:buSzPts val="1800"/>
              <a:buChar char="•"/>
            </a:pPr>
            <a:r>
              <a:rPr lang="en" dirty="0">
                <a:latin typeface="Arial"/>
                <a:ea typeface="Arial"/>
                <a:cs typeface="Arial"/>
                <a:sym typeface="Arial"/>
              </a:rPr>
              <a:t>Can be input specifications mapped into output features </a:t>
            </a:r>
            <a:endParaRPr dirty="0">
              <a:latin typeface="Arial"/>
              <a:ea typeface="Arial"/>
              <a:cs typeface="Arial"/>
              <a:sym typeface="Arial"/>
            </a:endParaRPr>
          </a:p>
          <a:p>
            <a:pPr marL="1371600" lvl="2" indent="-317500" algn="l" rtl="0">
              <a:lnSpc>
                <a:spcPct val="100000"/>
              </a:lnSpc>
              <a:spcBef>
                <a:spcPts val="0"/>
              </a:spcBef>
              <a:spcAft>
                <a:spcPts val="0"/>
              </a:spcAft>
              <a:buSzPts val="1400"/>
              <a:buFont typeface="Arial"/>
              <a:buChar char="•"/>
            </a:pPr>
            <a:r>
              <a:rPr lang="en" dirty="0">
                <a:latin typeface="Arial"/>
                <a:ea typeface="Arial"/>
                <a:cs typeface="Arial"/>
                <a:sym typeface="Arial"/>
              </a:rPr>
              <a:t>Can be combined with experimental observation over same input specifications</a:t>
            </a:r>
            <a:endParaRPr dirty="0">
              <a:latin typeface="Arial"/>
              <a:ea typeface="Arial"/>
              <a:cs typeface="Arial"/>
              <a:sym typeface="Arial"/>
            </a:endParaRPr>
          </a:p>
          <a:p>
            <a:pPr marL="914400" lvl="1" indent="-342900" algn="l" rtl="0">
              <a:lnSpc>
                <a:spcPct val="100000"/>
              </a:lnSpc>
              <a:spcBef>
                <a:spcPts val="0"/>
              </a:spcBef>
              <a:spcAft>
                <a:spcPts val="0"/>
              </a:spcAft>
              <a:buSzPts val="1800"/>
              <a:buChar char="•"/>
            </a:pPr>
            <a:r>
              <a:rPr lang="en" dirty="0">
                <a:latin typeface="Arial"/>
                <a:ea typeface="Arial"/>
                <a:cs typeface="Arial"/>
                <a:sym typeface="Arial"/>
              </a:rPr>
              <a:t>Or input field values mapped to output field values</a:t>
            </a:r>
            <a:endParaRPr dirty="0">
              <a:latin typeface="Arial"/>
              <a:ea typeface="Arial"/>
              <a:cs typeface="Arial"/>
              <a:sym typeface="Arial"/>
            </a:endParaRPr>
          </a:p>
          <a:p>
            <a:pPr marL="457200" lvl="0" indent="-342900" algn="l" rtl="0">
              <a:lnSpc>
                <a:spcPct val="100000"/>
              </a:lnSpc>
              <a:spcBef>
                <a:spcPts val="0"/>
              </a:spcBef>
              <a:spcAft>
                <a:spcPts val="0"/>
              </a:spcAft>
              <a:buSzPts val="1800"/>
              <a:buChar char="•"/>
            </a:pPr>
            <a:r>
              <a:rPr lang="en" sz="1800" dirty="0">
                <a:latin typeface="Arial"/>
                <a:ea typeface="Arial"/>
                <a:cs typeface="Arial"/>
                <a:sym typeface="Arial"/>
              </a:rPr>
              <a:t>ML gives speedup factors from </a:t>
            </a:r>
            <a:r>
              <a:rPr lang="en" sz="1800" b="1" dirty="0">
                <a:latin typeface="Arial"/>
                <a:ea typeface="Arial"/>
                <a:cs typeface="Arial"/>
                <a:sym typeface="Arial"/>
              </a:rPr>
              <a:t>2</a:t>
            </a:r>
            <a:r>
              <a:rPr lang="en" sz="1800" dirty="0">
                <a:latin typeface="Arial"/>
                <a:ea typeface="Arial"/>
                <a:cs typeface="Arial"/>
                <a:sym typeface="Arial"/>
              </a:rPr>
              <a:t>  (static Autotuning) to </a:t>
            </a:r>
            <a:r>
              <a:rPr lang="en" sz="1800" b="1" dirty="0">
                <a:latin typeface="Arial"/>
                <a:ea typeface="Arial"/>
                <a:cs typeface="Arial"/>
                <a:sym typeface="Arial"/>
              </a:rPr>
              <a:t>10</a:t>
            </a:r>
            <a:r>
              <a:rPr lang="en" sz="1800" b="1" baseline="30000" dirty="0">
                <a:latin typeface="Arial"/>
                <a:ea typeface="Arial"/>
                <a:cs typeface="Arial"/>
                <a:sym typeface="Arial"/>
              </a:rPr>
              <a:t>N</a:t>
            </a:r>
            <a:r>
              <a:rPr lang="en" sz="1800" dirty="0">
                <a:latin typeface="Arial"/>
                <a:ea typeface="Arial"/>
                <a:cs typeface="Arial"/>
                <a:sym typeface="Arial"/>
              </a:rPr>
              <a:t> (N</a:t>
            </a:r>
            <a:r>
              <a:rPr lang="en" sz="1800" b="1" dirty="0">
                <a:latin typeface="Arial"/>
                <a:ea typeface="Arial"/>
                <a:cs typeface="Arial"/>
                <a:sym typeface="Arial"/>
              </a:rPr>
              <a:t>=5-8</a:t>
            </a:r>
            <a:r>
              <a:rPr lang="en" sz="1800" dirty="0">
                <a:latin typeface="Arial"/>
                <a:ea typeface="Arial"/>
                <a:cs typeface="Arial"/>
                <a:sym typeface="Arial"/>
              </a:rPr>
              <a:t> in examples) from surrogates </a:t>
            </a:r>
            <a:r>
              <a:rPr lang="en-US" sz="1800" dirty="0">
                <a:latin typeface="Arial"/>
                <a:ea typeface="Arial"/>
                <a:cs typeface="Arial"/>
                <a:sym typeface="Arial"/>
              </a:rPr>
              <a:t>and smart ensembles </a:t>
            </a:r>
            <a:r>
              <a:rPr lang="en" sz="1800" dirty="0">
                <a:latin typeface="Arial"/>
                <a:ea typeface="Arial"/>
                <a:cs typeface="Arial"/>
                <a:sym typeface="Arial"/>
              </a:rPr>
              <a:t>with</a:t>
            </a:r>
            <a:r>
              <a:rPr lang="en" sz="1800" b="1" dirty="0">
                <a:latin typeface="Arial"/>
                <a:ea typeface="Arial"/>
                <a:cs typeface="Arial"/>
                <a:sym typeface="Arial"/>
              </a:rPr>
              <a:t> strong speedup</a:t>
            </a:r>
            <a:r>
              <a:rPr lang="en" sz="1800" dirty="0">
                <a:latin typeface="Arial"/>
                <a:ea typeface="Arial"/>
                <a:cs typeface="Arial"/>
                <a:sym typeface="Arial"/>
              </a:rPr>
              <a:t> (fixed problem speedup)</a:t>
            </a:r>
            <a:endParaRPr sz="1800" dirty="0">
              <a:latin typeface="Arial"/>
              <a:ea typeface="Arial"/>
              <a:cs typeface="Arial"/>
              <a:sym typeface="Arial"/>
            </a:endParaRPr>
          </a:p>
        </p:txBody>
      </p:sp>
      <p:sp>
        <p:nvSpPr>
          <p:cNvPr id="246" name="Google Shape;246;p26"/>
          <p:cNvSpPr txBox="1">
            <a:spLocks noGrp="1"/>
          </p:cNvSpPr>
          <p:nvPr>
            <p:ph type="sldNum" idx="12"/>
          </p:nvPr>
        </p:nvSpPr>
        <p:spPr>
          <a:xfrm>
            <a:off x="8246603" y="4834130"/>
            <a:ext cx="818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pic>
        <p:nvPicPr>
          <p:cNvPr id="747" name="Google Shape;747;p90" descr="A close up of a map&#10;&#10;Description automatically generated"/>
          <p:cNvPicPr preferRelativeResize="0"/>
          <p:nvPr/>
        </p:nvPicPr>
        <p:blipFill rotWithShape="1">
          <a:blip r:embed="rId3">
            <a:alphaModFix/>
          </a:blip>
          <a:srcRect b="10193"/>
          <a:stretch/>
        </p:blipFill>
        <p:spPr>
          <a:xfrm>
            <a:off x="4152165" y="397617"/>
            <a:ext cx="1849700" cy="1160872"/>
          </a:xfrm>
          <a:prstGeom prst="rect">
            <a:avLst/>
          </a:prstGeom>
          <a:noFill/>
          <a:ln>
            <a:noFill/>
          </a:ln>
        </p:spPr>
      </p:pic>
      <p:pic>
        <p:nvPicPr>
          <p:cNvPr id="751" name="Google Shape;751;p90"/>
          <p:cNvPicPr preferRelativeResize="0"/>
          <p:nvPr/>
        </p:nvPicPr>
        <p:blipFill rotWithShape="1">
          <a:blip r:embed="rId4">
            <a:alphaModFix/>
          </a:blip>
          <a:srcRect b="13636"/>
          <a:stretch/>
        </p:blipFill>
        <p:spPr>
          <a:xfrm>
            <a:off x="4216925" y="2089694"/>
            <a:ext cx="2154353" cy="1240563"/>
          </a:xfrm>
          <a:prstGeom prst="rect">
            <a:avLst/>
          </a:prstGeom>
          <a:noFill/>
          <a:ln>
            <a:noFill/>
          </a:ln>
        </p:spPr>
      </p:pic>
      <p:pic>
        <p:nvPicPr>
          <p:cNvPr id="752" name="Google Shape;752;p90" descr="A picture containing text, map&#10;&#10;Description automatically generated"/>
          <p:cNvPicPr preferRelativeResize="0"/>
          <p:nvPr/>
        </p:nvPicPr>
        <p:blipFill rotWithShape="1">
          <a:blip r:embed="rId5">
            <a:alphaModFix/>
          </a:blip>
          <a:srcRect b="15218"/>
          <a:stretch/>
        </p:blipFill>
        <p:spPr>
          <a:xfrm>
            <a:off x="6933295" y="637179"/>
            <a:ext cx="1911803" cy="1082290"/>
          </a:xfrm>
          <a:prstGeom prst="rect">
            <a:avLst/>
          </a:prstGeom>
          <a:noFill/>
          <a:ln>
            <a:noFill/>
          </a:ln>
        </p:spPr>
      </p:pic>
      <p:pic>
        <p:nvPicPr>
          <p:cNvPr id="753" name="Google Shape;753;p90" descr="A picture containing text, map&#10;&#10;Description automatically generated"/>
          <p:cNvPicPr preferRelativeResize="0"/>
          <p:nvPr/>
        </p:nvPicPr>
        <p:blipFill rotWithShape="1">
          <a:blip r:embed="rId6">
            <a:alphaModFix/>
          </a:blip>
          <a:srcRect b="10193"/>
          <a:stretch/>
        </p:blipFill>
        <p:spPr>
          <a:xfrm>
            <a:off x="7029445" y="2280576"/>
            <a:ext cx="1765935" cy="1061198"/>
          </a:xfrm>
          <a:prstGeom prst="rect">
            <a:avLst/>
          </a:prstGeom>
          <a:noFill/>
          <a:ln>
            <a:noFill/>
          </a:ln>
        </p:spPr>
      </p:pic>
      <p:pic>
        <p:nvPicPr>
          <p:cNvPr id="762" name="Google Shape;762;p90" descr="A picture containing map, text&#10;&#10;Description automatically generated"/>
          <p:cNvPicPr preferRelativeResize="0"/>
          <p:nvPr/>
        </p:nvPicPr>
        <p:blipFill rotWithShape="1">
          <a:blip r:embed="rId7">
            <a:alphaModFix/>
          </a:blip>
          <a:srcRect b="11878"/>
          <a:stretch/>
        </p:blipFill>
        <p:spPr>
          <a:xfrm>
            <a:off x="1651014" y="434452"/>
            <a:ext cx="2217503" cy="1369776"/>
          </a:xfrm>
          <a:prstGeom prst="rect">
            <a:avLst/>
          </a:prstGeom>
          <a:noFill/>
          <a:ln>
            <a:noFill/>
          </a:ln>
        </p:spPr>
      </p:pic>
      <p:sp>
        <p:nvSpPr>
          <p:cNvPr id="2" name="TextBox 1">
            <a:extLst>
              <a:ext uri="{FF2B5EF4-FFF2-40B4-BE49-F238E27FC236}">
                <a16:creationId xmlns:a16="http://schemas.microsoft.com/office/drawing/2014/main" id="{A6FB10C1-CB7C-4544-93E2-67A76CB0A2C1}"/>
              </a:ext>
            </a:extLst>
          </p:cNvPr>
          <p:cNvSpPr txBox="1"/>
          <p:nvPr/>
        </p:nvSpPr>
        <p:spPr>
          <a:xfrm>
            <a:off x="1878757" y="25548"/>
            <a:ext cx="1849700" cy="461665"/>
          </a:xfrm>
          <a:prstGeom prst="rect">
            <a:avLst/>
          </a:prstGeom>
          <a:noFill/>
        </p:spPr>
        <p:txBody>
          <a:bodyPr wrap="square" rtlCol="0">
            <a:spAutoFit/>
          </a:bodyPr>
          <a:lstStyle/>
          <a:p>
            <a:r>
              <a:rPr lang="en-US" sz="1200" b="1" dirty="0"/>
              <a:t>1.1 </a:t>
            </a:r>
            <a:r>
              <a:rPr lang="en-US" sz="1200" b="1" dirty="0" err="1"/>
              <a:t>MLAutotuningHPC</a:t>
            </a:r>
            <a:r>
              <a:rPr lang="en-US" sz="1200" b="1" dirty="0"/>
              <a:t> – Learn configurations</a:t>
            </a:r>
          </a:p>
        </p:txBody>
      </p:sp>
      <p:grpSp>
        <p:nvGrpSpPr>
          <p:cNvPr id="12" name="Group 11">
            <a:extLst>
              <a:ext uri="{FF2B5EF4-FFF2-40B4-BE49-F238E27FC236}">
                <a16:creationId xmlns:a16="http://schemas.microsoft.com/office/drawing/2014/main" id="{8989F7B0-3E0D-4722-B8D9-FD3A1617F6B6}"/>
              </a:ext>
            </a:extLst>
          </p:cNvPr>
          <p:cNvGrpSpPr/>
          <p:nvPr/>
        </p:nvGrpSpPr>
        <p:grpSpPr>
          <a:xfrm>
            <a:off x="1657957" y="1750496"/>
            <a:ext cx="2192647" cy="1614694"/>
            <a:chOff x="2210608" y="2333993"/>
            <a:chExt cx="2923529" cy="2152925"/>
          </a:xfrm>
        </p:grpSpPr>
        <p:pic>
          <p:nvPicPr>
            <p:cNvPr id="746" name="Google Shape;746;p90" descr="A close up of a logo&#10;&#10;Description automatically generated"/>
            <p:cNvPicPr preferRelativeResize="0"/>
            <p:nvPr/>
          </p:nvPicPr>
          <p:blipFill rotWithShape="1">
            <a:blip r:embed="rId8">
              <a:alphaModFix/>
            </a:blip>
            <a:srcRect b="10193"/>
            <a:stretch/>
          </p:blipFill>
          <p:spPr>
            <a:xfrm>
              <a:off x="2210608" y="2625587"/>
              <a:ext cx="2923529" cy="1861331"/>
            </a:xfrm>
            <a:prstGeom prst="rect">
              <a:avLst/>
            </a:prstGeom>
            <a:noFill/>
            <a:ln>
              <a:noFill/>
            </a:ln>
          </p:spPr>
        </p:pic>
        <p:sp>
          <p:nvSpPr>
            <p:cNvPr id="21" name="TextBox 20">
              <a:extLst>
                <a:ext uri="{FF2B5EF4-FFF2-40B4-BE49-F238E27FC236}">
                  <a16:creationId xmlns:a16="http://schemas.microsoft.com/office/drawing/2014/main" id="{F9FDF37A-D13A-459E-A0D1-871BDCA64727}"/>
                </a:ext>
              </a:extLst>
            </p:cNvPr>
            <p:cNvSpPr txBox="1"/>
            <p:nvPr/>
          </p:nvSpPr>
          <p:spPr>
            <a:xfrm>
              <a:off x="2439239" y="2333993"/>
              <a:ext cx="2466266" cy="615553"/>
            </a:xfrm>
            <a:prstGeom prst="rect">
              <a:avLst/>
            </a:prstGeom>
            <a:noFill/>
          </p:spPr>
          <p:txBody>
            <a:bodyPr wrap="square" rtlCol="0">
              <a:spAutoFit/>
            </a:bodyPr>
            <a:lstStyle/>
            <a:p>
              <a:r>
                <a:rPr lang="en-US" sz="1200" b="1" dirty="0"/>
                <a:t>2.1 </a:t>
              </a:r>
              <a:r>
                <a:rPr lang="en-US" sz="1200" b="1" dirty="0" err="1"/>
                <a:t>MLAutotuningHPC</a:t>
              </a:r>
              <a:r>
                <a:rPr lang="en-US" sz="1200" b="1" dirty="0"/>
                <a:t> – Smart ensembles</a:t>
              </a:r>
            </a:p>
          </p:txBody>
        </p:sp>
      </p:grpSp>
      <p:sp>
        <p:nvSpPr>
          <p:cNvPr id="22" name="TextBox 21">
            <a:extLst>
              <a:ext uri="{FF2B5EF4-FFF2-40B4-BE49-F238E27FC236}">
                <a16:creationId xmlns:a16="http://schemas.microsoft.com/office/drawing/2014/main" id="{D479E273-9ADE-44B1-88FA-A176DADD9FAE}"/>
              </a:ext>
            </a:extLst>
          </p:cNvPr>
          <p:cNvSpPr txBox="1"/>
          <p:nvPr/>
        </p:nvSpPr>
        <p:spPr>
          <a:xfrm>
            <a:off x="4071314" y="31849"/>
            <a:ext cx="2034903" cy="461665"/>
          </a:xfrm>
          <a:prstGeom prst="rect">
            <a:avLst/>
          </a:prstGeom>
          <a:noFill/>
        </p:spPr>
        <p:txBody>
          <a:bodyPr wrap="square" rtlCol="0">
            <a:spAutoFit/>
          </a:bodyPr>
          <a:lstStyle/>
          <a:p>
            <a:r>
              <a:rPr lang="en-US" sz="1200" b="1" dirty="0"/>
              <a:t>1.2 </a:t>
            </a:r>
            <a:r>
              <a:rPr lang="en-US" sz="1200" b="1" dirty="0" err="1"/>
              <a:t>MLAutotuningHPC</a:t>
            </a:r>
            <a:r>
              <a:rPr lang="en-US" sz="1200" b="1" dirty="0"/>
              <a:t> – Learn models from data</a:t>
            </a:r>
          </a:p>
        </p:txBody>
      </p:sp>
      <p:grpSp>
        <p:nvGrpSpPr>
          <p:cNvPr id="10" name="Group 9">
            <a:extLst>
              <a:ext uri="{FF2B5EF4-FFF2-40B4-BE49-F238E27FC236}">
                <a16:creationId xmlns:a16="http://schemas.microsoft.com/office/drawing/2014/main" id="{A1085E13-C376-498D-8AE9-1A46AD4E819B}"/>
              </a:ext>
            </a:extLst>
          </p:cNvPr>
          <p:cNvGrpSpPr/>
          <p:nvPr/>
        </p:nvGrpSpPr>
        <p:grpSpPr>
          <a:xfrm>
            <a:off x="5190569" y="3468304"/>
            <a:ext cx="2361418" cy="1663808"/>
            <a:chOff x="6481893" y="4624404"/>
            <a:chExt cx="3148557" cy="2218410"/>
          </a:xfrm>
        </p:grpSpPr>
        <p:pic>
          <p:nvPicPr>
            <p:cNvPr id="748" name="Google Shape;748;p90" descr="A picture containing text, map&#10;&#10;Description automatically generated"/>
            <p:cNvPicPr preferRelativeResize="0"/>
            <p:nvPr/>
          </p:nvPicPr>
          <p:blipFill rotWithShape="1">
            <a:blip r:embed="rId9">
              <a:alphaModFix/>
            </a:blip>
            <a:srcRect b="11878"/>
            <a:stretch/>
          </p:blipFill>
          <p:spPr>
            <a:xfrm>
              <a:off x="6720317" y="5209179"/>
              <a:ext cx="2671709" cy="1633635"/>
            </a:xfrm>
            <a:prstGeom prst="rect">
              <a:avLst/>
            </a:prstGeom>
            <a:noFill/>
            <a:ln>
              <a:noFill/>
            </a:ln>
          </p:spPr>
        </p:pic>
        <p:sp>
          <p:nvSpPr>
            <p:cNvPr id="24" name="TextBox 23">
              <a:extLst>
                <a:ext uri="{FF2B5EF4-FFF2-40B4-BE49-F238E27FC236}">
                  <a16:creationId xmlns:a16="http://schemas.microsoft.com/office/drawing/2014/main" id="{FE71DC3B-BF83-4CD7-A2AA-4653AD0C2E1F}"/>
                </a:ext>
              </a:extLst>
            </p:cNvPr>
            <p:cNvSpPr txBox="1"/>
            <p:nvPr/>
          </p:nvSpPr>
          <p:spPr>
            <a:xfrm>
              <a:off x="6481893" y="4624404"/>
              <a:ext cx="3148557" cy="615553"/>
            </a:xfrm>
            <a:prstGeom prst="rect">
              <a:avLst/>
            </a:prstGeom>
            <a:noFill/>
          </p:spPr>
          <p:txBody>
            <a:bodyPr wrap="square" rtlCol="0">
              <a:spAutoFit/>
            </a:bodyPr>
            <a:lstStyle/>
            <a:p>
              <a:r>
                <a:rPr lang="en-US" sz="1200" b="1" dirty="0"/>
                <a:t>3.2 </a:t>
              </a:r>
              <a:r>
                <a:rPr lang="en" sz="1200" b="1" dirty="0">
                  <a:latin typeface="Open Sans"/>
                  <a:ea typeface="Open Sans"/>
                  <a:cs typeface="Open Sans"/>
                  <a:sym typeface="Open Sans"/>
                </a:rPr>
                <a:t>MLaroundHPC: Learning Outputs from Inputs (</a:t>
              </a:r>
              <a:r>
                <a:rPr lang="en-US" sz="1200" b="1" dirty="0">
                  <a:latin typeface="Open Sans"/>
                  <a:ea typeface="Open Sans"/>
                  <a:cs typeface="Open Sans"/>
                  <a:sym typeface="Open Sans"/>
                </a:rPr>
                <a:t>fields</a:t>
              </a:r>
              <a:r>
                <a:rPr lang="en-US" sz="1200" b="1" dirty="0">
                  <a:solidFill>
                    <a:srgbClr val="515151"/>
                  </a:solidFill>
                  <a:latin typeface="Open Sans"/>
                  <a:ea typeface="Open Sans"/>
                  <a:cs typeface="Open Sans"/>
                  <a:sym typeface="Open Sans"/>
                </a:rPr>
                <a:t>)</a:t>
              </a:r>
              <a:endParaRPr lang="en-US" sz="1200" b="1" dirty="0"/>
            </a:p>
          </p:txBody>
        </p:sp>
      </p:grpSp>
      <p:grpSp>
        <p:nvGrpSpPr>
          <p:cNvPr id="11" name="Group 10">
            <a:extLst>
              <a:ext uri="{FF2B5EF4-FFF2-40B4-BE49-F238E27FC236}">
                <a16:creationId xmlns:a16="http://schemas.microsoft.com/office/drawing/2014/main" id="{445A4FAC-A59C-42EF-8FD9-630F92C5B638}"/>
              </a:ext>
            </a:extLst>
          </p:cNvPr>
          <p:cNvGrpSpPr/>
          <p:nvPr/>
        </p:nvGrpSpPr>
        <p:grpSpPr>
          <a:xfrm>
            <a:off x="2164862" y="3466843"/>
            <a:ext cx="3029102" cy="1676657"/>
            <a:chOff x="2122268" y="4624404"/>
            <a:chExt cx="4038803" cy="2235542"/>
          </a:xfrm>
        </p:grpSpPr>
        <p:pic>
          <p:nvPicPr>
            <p:cNvPr id="749" name="Google Shape;749;p90" descr="A close up of a map&#10;&#10;Description automatically generated"/>
            <p:cNvPicPr preferRelativeResize="0"/>
            <p:nvPr/>
          </p:nvPicPr>
          <p:blipFill rotWithShape="1">
            <a:blip r:embed="rId10">
              <a:alphaModFix/>
            </a:blip>
            <a:srcRect b="15218"/>
            <a:stretch/>
          </p:blipFill>
          <p:spPr>
            <a:xfrm>
              <a:off x="2122268" y="5102678"/>
              <a:ext cx="4038803" cy="1757268"/>
            </a:xfrm>
            <a:prstGeom prst="rect">
              <a:avLst/>
            </a:prstGeom>
            <a:noFill/>
            <a:ln>
              <a:noFill/>
            </a:ln>
          </p:spPr>
        </p:pic>
        <p:sp>
          <p:nvSpPr>
            <p:cNvPr id="25" name="TextBox 24">
              <a:extLst>
                <a:ext uri="{FF2B5EF4-FFF2-40B4-BE49-F238E27FC236}">
                  <a16:creationId xmlns:a16="http://schemas.microsoft.com/office/drawing/2014/main" id="{440FB749-A97F-495E-9C85-9BE5BD023BE8}"/>
                </a:ext>
              </a:extLst>
            </p:cNvPr>
            <p:cNvSpPr txBox="1"/>
            <p:nvPr/>
          </p:nvSpPr>
          <p:spPr>
            <a:xfrm>
              <a:off x="2257263" y="4624404"/>
              <a:ext cx="3768812" cy="615553"/>
            </a:xfrm>
            <a:prstGeom prst="rect">
              <a:avLst/>
            </a:prstGeom>
            <a:noFill/>
          </p:spPr>
          <p:txBody>
            <a:bodyPr wrap="square" rtlCol="0">
              <a:spAutoFit/>
            </a:bodyPr>
            <a:lstStyle/>
            <a:p>
              <a:r>
                <a:rPr lang="en-US" sz="1200" b="1" dirty="0"/>
                <a:t>3.1 </a:t>
              </a:r>
              <a:r>
                <a:rPr lang="en" sz="1200" b="1" dirty="0">
                  <a:latin typeface="Open Sans"/>
                  <a:ea typeface="Open Sans"/>
                  <a:cs typeface="Open Sans"/>
                  <a:sym typeface="Open Sans"/>
                </a:rPr>
                <a:t>MLaroundHPC: Learning Outputs from Inputs (</a:t>
              </a:r>
              <a:r>
                <a:rPr lang="en-US" sz="1200" b="1" dirty="0">
                  <a:latin typeface="Open Sans"/>
                  <a:ea typeface="Open Sans"/>
                  <a:cs typeface="Open Sans"/>
                  <a:sym typeface="Open Sans"/>
                </a:rPr>
                <a:t>parameters)</a:t>
              </a:r>
              <a:endParaRPr lang="en-US" sz="1200" b="1" dirty="0"/>
            </a:p>
          </p:txBody>
        </p:sp>
      </p:grpSp>
      <p:sp>
        <p:nvSpPr>
          <p:cNvPr id="27" name="TextBox 26">
            <a:extLst>
              <a:ext uri="{FF2B5EF4-FFF2-40B4-BE49-F238E27FC236}">
                <a16:creationId xmlns:a16="http://schemas.microsoft.com/office/drawing/2014/main" id="{F507FF5A-A2E7-4872-8B4A-B6C4A13E5B2A}"/>
              </a:ext>
            </a:extLst>
          </p:cNvPr>
          <p:cNvSpPr txBox="1"/>
          <p:nvPr/>
        </p:nvSpPr>
        <p:spPr>
          <a:xfrm>
            <a:off x="3960255" y="1750495"/>
            <a:ext cx="2361418" cy="615553"/>
          </a:xfrm>
          <a:prstGeom prst="rect">
            <a:avLst/>
          </a:prstGeom>
          <a:noFill/>
        </p:spPr>
        <p:txBody>
          <a:bodyPr wrap="square" rtlCol="0">
            <a:spAutoFit/>
          </a:bodyPr>
          <a:lstStyle/>
          <a:p>
            <a:r>
              <a:rPr lang="en-US" sz="1200" b="1" dirty="0"/>
              <a:t>2.2 </a:t>
            </a:r>
            <a:r>
              <a:rPr lang="en" sz="1100" b="1" dirty="0">
                <a:latin typeface="Open Sans"/>
                <a:ea typeface="Open Sans"/>
                <a:cs typeface="Open Sans"/>
                <a:sym typeface="Open Sans"/>
              </a:rPr>
              <a:t>MLaroundHPC: Learning </a:t>
            </a:r>
            <a:r>
              <a:rPr lang="en-US" sz="1100" b="1" dirty="0">
                <a:latin typeface="Open Sans"/>
                <a:ea typeface="Open Sans"/>
                <a:cs typeface="Open Sans"/>
                <a:sym typeface="Open Sans"/>
              </a:rPr>
              <a:t>Model Details (coarse graining, effective potentials)</a:t>
            </a:r>
            <a:endParaRPr lang="en-US" sz="1200" b="1" dirty="0"/>
          </a:p>
        </p:txBody>
      </p:sp>
      <p:sp>
        <p:nvSpPr>
          <p:cNvPr id="28" name="TextBox 27">
            <a:extLst>
              <a:ext uri="{FF2B5EF4-FFF2-40B4-BE49-F238E27FC236}">
                <a16:creationId xmlns:a16="http://schemas.microsoft.com/office/drawing/2014/main" id="{CE4C1E80-2453-4FA3-8D00-549A73CF37DE}"/>
              </a:ext>
            </a:extLst>
          </p:cNvPr>
          <p:cNvSpPr txBox="1"/>
          <p:nvPr/>
        </p:nvSpPr>
        <p:spPr>
          <a:xfrm>
            <a:off x="6610574" y="-24050"/>
            <a:ext cx="2271909" cy="646331"/>
          </a:xfrm>
          <a:prstGeom prst="rect">
            <a:avLst/>
          </a:prstGeom>
          <a:noFill/>
        </p:spPr>
        <p:txBody>
          <a:bodyPr wrap="square" rtlCol="0">
            <a:spAutoFit/>
          </a:bodyPr>
          <a:lstStyle/>
          <a:p>
            <a:r>
              <a:rPr lang="en-US" sz="1200" b="1" dirty="0"/>
              <a:t>1.3 </a:t>
            </a:r>
            <a:r>
              <a:rPr lang="en" sz="1200" b="1" dirty="0">
                <a:solidFill>
                  <a:srgbClr val="515151"/>
                </a:solidFill>
                <a:latin typeface="Open Sans"/>
                <a:ea typeface="Open Sans"/>
                <a:cs typeface="Open Sans"/>
                <a:sym typeface="Open Sans"/>
              </a:rPr>
              <a:t>MLaroundHPC: Learning </a:t>
            </a:r>
            <a:r>
              <a:rPr lang="en-US" sz="1200" b="1" dirty="0">
                <a:solidFill>
                  <a:srgbClr val="515151"/>
                </a:solidFill>
                <a:latin typeface="Open Sans"/>
                <a:ea typeface="Open Sans"/>
                <a:cs typeface="Open Sans"/>
                <a:sym typeface="Open Sans"/>
              </a:rPr>
              <a:t>Model Details (ML based data assimilation)</a:t>
            </a:r>
            <a:endParaRPr lang="en-US" sz="1200" b="1" dirty="0"/>
          </a:p>
        </p:txBody>
      </p:sp>
      <p:sp>
        <p:nvSpPr>
          <p:cNvPr id="29" name="TextBox 28">
            <a:extLst>
              <a:ext uri="{FF2B5EF4-FFF2-40B4-BE49-F238E27FC236}">
                <a16:creationId xmlns:a16="http://schemas.microsoft.com/office/drawing/2014/main" id="{D1E11376-C180-4D1E-87A9-CDC3005A087E}"/>
              </a:ext>
            </a:extLst>
          </p:cNvPr>
          <p:cNvSpPr txBox="1"/>
          <p:nvPr/>
        </p:nvSpPr>
        <p:spPr>
          <a:xfrm>
            <a:off x="6806931" y="1782317"/>
            <a:ext cx="2210962" cy="461665"/>
          </a:xfrm>
          <a:prstGeom prst="rect">
            <a:avLst/>
          </a:prstGeom>
          <a:noFill/>
        </p:spPr>
        <p:txBody>
          <a:bodyPr wrap="square" rtlCol="0">
            <a:spAutoFit/>
          </a:bodyPr>
          <a:lstStyle/>
          <a:p>
            <a:r>
              <a:rPr lang="en-US" sz="1200" b="1" dirty="0"/>
              <a:t>2.3 </a:t>
            </a:r>
            <a:r>
              <a:rPr lang="en" sz="1200" b="1" dirty="0">
                <a:latin typeface="Open Sans"/>
                <a:ea typeface="Open Sans"/>
                <a:cs typeface="Open Sans"/>
                <a:sym typeface="Open Sans"/>
              </a:rPr>
              <a:t>MLaroundHPC: </a:t>
            </a:r>
            <a:r>
              <a:rPr lang="en-US" sz="1200" b="1" dirty="0">
                <a:latin typeface="Open Sans"/>
                <a:ea typeface="Open Sans"/>
                <a:cs typeface="Open Sans"/>
                <a:sym typeface="Open Sans"/>
              </a:rPr>
              <a:t>Improve Model or Theory</a:t>
            </a:r>
            <a:endParaRPr lang="en-US" sz="1200" b="1" dirty="0"/>
          </a:p>
        </p:txBody>
      </p:sp>
      <p:sp>
        <p:nvSpPr>
          <p:cNvPr id="30" name="Google Shape;754;p90">
            <a:extLst>
              <a:ext uri="{FF2B5EF4-FFF2-40B4-BE49-F238E27FC236}">
                <a16:creationId xmlns:a16="http://schemas.microsoft.com/office/drawing/2014/main" id="{96D481C0-8E62-4B02-8B08-43EE25AE733E}"/>
              </a:ext>
            </a:extLst>
          </p:cNvPr>
          <p:cNvSpPr/>
          <p:nvPr/>
        </p:nvSpPr>
        <p:spPr>
          <a:xfrm>
            <a:off x="7698512" y="3920234"/>
            <a:ext cx="213900" cy="213900"/>
          </a:xfrm>
          <a:prstGeom prst="ellipse">
            <a:avLst/>
          </a:prstGeom>
          <a:solidFill>
            <a:srgbClr val="6AA84F"/>
          </a:solidFill>
          <a:ln>
            <a:noFill/>
          </a:ln>
        </p:spPr>
        <p:txBody>
          <a:bodyPr spcFirstLastPara="1" wrap="square" lIns="91425" tIns="91425" rIns="91425" bIns="91425" anchor="ctr" anchorCtr="0">
            <a:noAutofit/>
          </a:bodyPr>
          <a:lstStyle/>
          <a:p>
            <a:endParaRPr sz="1800"/>
          </a:p>
        </p:txBody>
      </p:sp>
      <p:sp>
        <p:nvSpPr>
          <p:cNvPr id="31" name="Google Shape;758;p90">
            <a:extLst>
              <a:ext uri="{FF2B5EF4-FFF2-40B4-BE49-F238E27FC236}">
                <a16:creationId xmlns:a16="http://schemas.microsoft.com/office/drawing/2014/main" id="{C03A0640-7436-489A-9C53-95309E3A5882}"/>
              </a:ext>
            </a:extLst>
          </p:cNvPr>
          <p:cNvSpPr txBox="1"/>
          <p:nvPr/>
        </p:nvSpPr>
        <p:spPr>
          <a:xfrm>
            <a:off x="7891313" y="3851210"/>
            <a:ext cx="798000" cy="184200"/>
          </a:xfrm>
          <a:prstGeom prst="rect">
            <a:avLst/>
          </a:prstGeom>
          <a:noFill/>
          <a:ln>
            <a:noFill/>
          </a:ln>
        </p:spPr>
        <p:txBody>
          <a:bodyPr spcFirstLastPara="1" wrap="square" lIns="91425" tIns="91425" rIns="91425" bIns="91425" anchor="t" anchorCtr="0">
            <a:noAutofit/>
          </a:bodyPr>
          <a:lstStyle/>
          <a:p>
            <a:r>
              <a:rPr lang="en" sz="1300">
                <a:latin typeface="Open Sans SemiBold"/>
                <a:ea typeface="Open Sans SemiBold"/>
                <a:cs typeface="Open Sans SemiBold"/>
                <a:sym typeface="Open Sans SemiBold"/>
              </a:rPr>
              <a:t>INPUT</a:t>
            </a:r>
            <a:endParaRPr sz="1300">
              <a:latin typeface="Open Sans SemiBold"/>
              <a:ea typeface="Open Sans SemiBold"/>
              <a:cs typeface="Open Sans SemiBold"/>
              <a:sym typeface="Open Sans SemiBold"/>
            </a:endParaRPr>
          </a:p>
        </p:txBody>
      </p:sp>
      <p:sp>
        <p:nvSpPr>
          <p:cNvPr id="32" name="Google Shape;759;p90">
            <a:extLst>
              <a:ext uri="{FF2B5EF4-FFF2-40B4-BE49-F238E27FC236}">
                <a16:creationId xmlns:a16="http://schemas.microsoft.com/office/drawing/2014/main" id="{61173F7B-1719-4AAE-A8A6-4A0CCEDB01C9}"/>
              </a:ext>
            </a:extLst>
          </p:cNvPr>
          <p:cNvSpPr/>
          <p:nvPr/>
        </p:nvSpPr>
        <p:spPr>
          <a:xfrm>
            <a:off x="7698512" y="4301234"/>
            <a:ext cx="213900" cy="213900"/>
          </a:xfrm>
          <a:prstGeom prst="ellipse">
            <a:avLst/>
          </a:prstGeom>
          <a:solidFill>
            <a:srgbClr val="1155CC"/>
          </a:solidFill>
          <a:ln>
            <a:noFill/>
          </a:ln>
        </p:spPr>
        <p:txBody>
          <a:bodyPr spcFirstLastPara="1" wrap="square" lIns="91425" tIns="91425" rIns="91425" bIns="91425" anchor="ctr" anchorCtr="0">
            <a:noAutofit/>
          </a:bodyPr>
          <a:lstStyle/>
          <a:p>
            <a:endParaRPr sz="1800"/>
          </a:p>
        </p:txBody>
      </p:sp>
      <p:sp>
        <p:nvSpPr>
          <p:cNvPr id="33" name="Google Shape;760;p90">
            <a:extLst>
              <a:ext uri="{FF2B5EF4-FFF2-40B4-BE49-F238E27FC236}">
                <a16:creationId xmlns:a16="http://schemas.microsoft.com/office/drawing/2014/main" id="{D4022F94-26C0-41FC-8663-65DC78F7B729}"/>
              </a:ext>
            </a:extLst>
          </p:cNvPr>
          <p:cNvSpPr txBox="1"/>
          <p:nvPr/>
        </p:nvSpPr>
        <p:spPr>
          <a:xfrm>
            <a:off x="7891313" y="4232210"/>
            <a:ext cx="939300" cy="184200"/>
          </a:xfrm>
          <a:prstGeom prst="rect">
            <a:avLst/>
          </a:prstGeom>
          <a:noFill/>
          <a:ln>
            <a:noFill/>
          </a:ln>
        </p:spPr>
        <p:txBody>
          <a:bodyPr spcFirstLastPara="1" wrap="square" lIns="91425" tIns="91425" rIns="91425" bIns="91425" anchor="t" anchorCtr="0">
            <a:noAutofit/>
          </a:bodyPr>
          <a:lstStyle/>
          <a:p>
            <a:r>
              <a:rPr lang="en" sz="1300" dirty="0">
                <a:latin typeface="Open Sans SemiBold"/>
                <a:ea typeface="Open Sans SemiBold"/>
                <a:cs typeface="Open Sans SemiBold"/>
                <a:sym typeface="Open Sans SemiBold"/>
              </a:rPr>
              <a:t>OUTPUT</a:t>
            </a:r>
            <a:endParaRPr sz="1300" dirty="0">
              <a:latin typeface="Open Sans SemiBold"/>
              <a:ea typeface="Open Sans SemiBold"/>
              <a:cs typeface="Open Sans SemiBold"/>
              <a:sym typeface="Open Sans SemiBold"/>
            </a:endParaRPr>
          </a:p>
        </p:txBody>
      </p:sp>
      <p:sp>
        <p:nvSpPr>
          <p:cNvPr id="5" name="TextBox 4">
            <a:extLst>
              <a:ext uri="{FF2B5EF4-FFF2-40B4-BE49-F238E27FC236}">
                <a16:creationId xmlns:a16="http://schemas.microsoft.com/office/drawing/2014/main" id="{80614377-4663-4628-B86A-374FF17AF848}"/>
              </a:ext>
            </a:extLst>
          </p:cNvPr>
          <p:cNvSpPr txBox="1"/>
          <p:nvPr/>
        </p:nvSpPr>
        <p:spPr>
          <a:xfrm>
            <a:off x="25118" y="31850"/>
            <a:ext cx="1569990" cy="738664"/>
          </a:xfrm>
          <a:prstGeom prst="rect">
            <a:avLst/>
          </a:prstGeom>
          <a:noFill/>
          <a:ln w="19050">
            <a:solidFill>
              <a:schemeClr val="tx1"/>
            </a:solidFill>
          </a:ln>
        </p:spPr>
        <p:txBody>
          <a:bodyPr wrap="square" rtlCol="0">
            <a:spAutoFit/>
          </a:bodyPr>
          <a:lstStyle/>
          <a:p>
            <a:r>
              <a:rPr lang="en-US" sz="1050" b="1" dirty="0"/>
              <a:t>1. Improving Simulation with Configurations and Integration of Data</a:t>
            </a:r>
            <a:endParaRPr lang="en-US" sz="1050" dirty="0"/>
          </a:p>
        </p:txBody>
      </p:sp>
      <p:sp>
        <p:nvSpPr>
          <p:cNvPr id="34" name="TextBox 33">
            <a:extLst>
              <a:ext uri="{FF2B5EF4-FFF2-40B4-BE49-F238E27FC236}">
                <a16:creationId xmlns:a16="http://schemas.microsoft.com/office/drawing/2014/main" id="{51E2A4AC-365F-4EF8-823C-E097A18D96F7}"/>
              </a:ext>
            </a:extLst>
          </p:cNvPr>
          <p:cNvSpPr txBox="1"/>
          <p:nvPr/>
        </p:nvSpPr>
        <p:spPr>
          <a:xfrm>
            <a:off x="-16804" y="1787251"/>
            <a:ext cx="1569990" cy="577081"/>
          </a:xfrm>
          <a:prstGeom prst="rect">
            <a:avLst/>
          </a:prstGeom>
          <a:noFill/>
          <a:ln w="19050">
            <a:solidFill>
              <a:schemeClr val="tx1"/>
            </a:solidFill>
          </a:ln>
        </p:spPr>
        <p:txBody>
          <a:bodyPr wrap="square" rtlCol="0">
            <a:spAutoFit/>
          </a:bodyPr>
          <a:lstStyle/>
          <a:p>
            <a:r>
              <a:rPr lang="en-US" sz="1050" b="1" dirty="0"/>
              <a:t>2. Learn Structure, Theory and Model for Simulation</a:t>
            </a:r>
            <a:endParaRPr lang="en-US" sz="1050" dirty="0"/>
          </a:p>
        </p:txBody>
      </p:sp>
      <p:sp>
        <p:nvSpPr>
          <p:cNvPr id="35" name="TextBox 34">
            <a:extLst>
              <a:ext uri="{FF2B5EF4-FFF2-40B4-BE49-F238E27FC236}">
                <a16:creationId xmlns:a16="http://schemas.microsoft.com/office/drawing/2014/main" id="{5B08DCA6-8E9A-4BF6-9E39-B5D4802361FF}"/>
              </a:ext>
            </a:extLst>
          </p:cNvPr>
          <p:cNvSpPr txBox="1"/>
          <p:nvPr/>
        </p:nvSpPr>
        <p:spPr>
          <a:xfrm>
            <a:off x="21711" y="3500451"/>
            <a:ext cx="1569990" cy="415498"/>
          </a:xfrm>
          <a:prstGeom prst="rect">
            <a:avLst/>
          </a:prstGeom>
          <a:noFill/>
          <a:ln w="19050">
            <a:solidFill>
              <a:schemeClr val="tx1"/>
            </a:solidFill>
          </a:ln>
        </p:spPr>
        <p:txBody>
          <a:bodyPr wrap="square" rtlCol="0">
            <a:spAutoFit/>
          </a:bodyPr>
          <a:lstStyle/>
          <a:p>
            <a:r>
              <a:rPr lang="en-US" sz="1050" b="1" dirty="0"/>
              <a:t>3. Learn Surrogates for Simulation</a:t>
            </a:r>
            <a:endParaRPr lang="en-US" sz="1050" dirty="0"/>
          </a:p>
        </p:txBody>
      </p:sp>
      <p:cxnSp>
        <p:nvCxnSpPr>
          <p:cNvPr id="8" name="Straight Connector 7">
            <a:extLst>
              <a:ext uri="{FF2B5EF4-FFF2-40B4-BE49-F238E27FC236}">
                <a16:creationId xmlns:a16="http://schemas.microsoft.com/office/drawing/2014/main" id="{0C3D3977-46A9-4662-8B55-9E20472F69EF}"/>
              </a:ext>
            </a:extLst>
          </p:cNvPr>
          <p:cNvCxnSpPr>
            <a:cxnSpLocks/>
          </p:cNvCxnSpPr>
          <p:nvPr/>
        </p:nvCxnSpPr>
        <p:spPr>
          <a:xfrm flipV="1">
            <a:off x="0" y="1735057"/>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79B0B02-DA90-4FF8-81C1-9BCA23AF51FA}"/>
              </a:ext>
            </a:extLst>
          </p:cNvPr>
          <p:cNvCxnSpPr>
            <a:cxnSpLocks/>
          </p:cNvCxnSpPr>
          <p:nvPr/>
        </p:nvCxnSpPr>
        <p:spPr>
          <a:xfrm flipV="1">
            <a:off x="-7134" y="346385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BCDE1C30-FB64-4B4C-8E6B-E98BBB1CB830}"/>
              </a:ext>
            </a:extLst>
          </p:cNvPr>
          <p:cNvSpPr>
            <a:spLocks noGrp="1"/>
          </p:cNvSpPr>
          <p:nvPr>
            <p:ph type="sldNum" idx="2"/>
          </p:nvPr>
        </p:nvSpPr>
        <p:spPr>
          <a:xfrm>
            <a:off x="8676721" y="4706816"/>
            <a:ext cx="411525" cy="408375"/>
          </a:xfrm>
          <a:prstGeom prst="rect">
            <a:avLst/>
          </a:prstGeom>
          <a:noFill/>
          <a:ln>
            <a:noFill/>
          </a:ln>
        </p:spPr>
        <p:txBody>
          <a:bodyPr spcFirstLastPara="1" wrap="square" lIns="51431" tIns="25706" rIns="51431" bIns="25706"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18</a:t>
            </a:fld>
            <a:endParaRPr lang="en" dirty="0"/>
          </a:p>
        </p:txBody>
      </p:sp>
      <p:sp>
        <p:nvSpPr>
          <p:cNvPr id="6" name="Rectangle 5">
            <a:extLst>
              <a:ext uri="{FF2B5EF4-FFF2-40B4-BE49-F238E27FC236}">
                <a16:creationId xmlns:a16="http://schemas.microsoft.com/office/drawing/2014/main" id="{390423E8-AE44-4C67-B745-21AEF0D10B41}"/>
              </a:ext>
            </a:extLst>
          </p:cNvPr>
          <p:cNvSpPr/>
          <p:nvPr/>
        </p:nvSpPr>
        <p:spPr>
          <a:xfrm>
            <a:off x="-7134" y="3885381"/>
            <a:ext cx="2111475" cy="415498"/>
          </a:xfrm>
          <a:prstGeom prst="rect">
            <a:avLst/>
          </a:prstGeom>
        </p:spPr>
        <p:txBody>
          <a:bodyPr wrap="none">
            <a:spAutoFit/>
          </a:bodyPr>
          <a:lstStyle/>
          <a:p>
            <a:r>
              <a:rPr lang="en-US" sz="1050" dirty="0">
                <a:hlinkClick r:id="rId11"/>
              </a:rPr>
              <a:t>https://arxiv.org/abs/1909.13340</a:t>
            </a:r>
            <a:endParaRPr lang="en-US" sz="1050" dirty="0"/>
          </a:p>
          <a:p>
            <a:r>
              <a:rPr lang="en-US" sz="1050" dirty="0">
                <a:hlinkClick r:id="rId12"/>
              </a:rPr>
              <a:t>https://arxiv.org/abs/1909.02363</a:t>
            </a:r>
            <a:endParaRPr lang="en-US" sz="1050" dirty="0"/>
          </a:p>
        </p:txBody>
      </p:sp>
      <p:sp>
        <p:nvSpPr>
          <p:cNvPr id="7" name="TextBox 6">
            <a:extLst>
              <a:ext uri="{FF2B5EF4-FFF2-40B4-BE49-F238E27FC236}">
                <a16:creationId xmlns:a16="http://schemas.microsoft.com/office/drawing/2014/main" id="{BF9644F0-BC41-487B-891E-65DC333C5567}"/>
              </a:ext>
            </a:extLst>
          </p:cNvPr>
          <p:cNvSpPr txBox="1"/>
          <p:nvPr/>
        </p:nvSpPr>
        <p:spPr>
          <a:xfrm>
            <a:off x="-50671" y="4360670"/>
            <a:ext cx="1821503" cy="415498"/>
          </a:xfrm>
          <a:prstGeom prst="rect">
            <a:avLst/>
          </a:prstGeom>
          <a:noFill/>
        </p:spPr>
        <p:txBody>
          <a:bodyPr wrap="square" rtlCol="0">
            <a:spAutoFit/>
          </a:bodyPr>
          <a:lstStyle/>
          <a:p>
            <a:r>
              <a:rPr lang="en-US" sz="1050" dirty="0"/>
              <a:t>100 refs classified in 8 classifications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77"/>
          <p:cNvSpPr txBox="1">
            <a:spLocks noGrp="1"/>
          </p:cNvSpPr>
          <p:nvPr>
            <p:ph type="body" idx="1"/>
          </p:nvPr>
        </p:nvSpPr>
        <p:spPr>
          <a:xfrm>
            <a:off x="0" y="740881"/>
            <a:ext cx="4869873" cy="3725400"/>
          </a:xfrm>
          <a:prstGeom prst="rect">
            <a:avLst/>
          </a:prstGeom>
          <a:noFill/>
          <a:ln>
            <a:noFill/>
          </a:ln>
        </p:spPr>
        <p:txBody>
          <a:bodyPr spcFirstLastPara="1" vert="horz" wrap="square" lIns="68575" tIns="34275" rIns="68575" bIns="34275" rtlCol="0" anchor="t" anchorCtr="0">
            <a:noAutofit/>
          </a:bodyPr>
          <a:lstStyle/>
          <a:p>
            <a:pPr marL="457189" indent="-317492">
              <a:lnSpc>
                <a:spcPct val="115000"/>
              </a:lnSpc>
              <a:spcBef>
                <a:spcPts val="400"/>
              </a:spcBef>
              <a:buFont typeface="Open Sans"/>
              <a:buChar char="•"/>
            </a:pPr>
            <a:r>
              <a:rPr lang="en" sz="1400" dirty="0">
                <a:latin typeface="Open Sans"/>
                <a:ea typeface="Open Sans"/>
                <a:cs typeface="Open Sans"/>
                <a:sym typeface="Open Sans"/>
              </a:rPr>
              <a:t>An example of Learning Outputs from Inputs: Computation Results from Computation defining Parameters </a:t>
            </a:r>
            <a:endParaRPr sz="1400" dirty="0">
              <a:latin typeface="Open Sans"/>
              <a:ea typeface="Open Sans"/>
              <a:cs typeface="Open Sans"/>
              <a:sym typeface="Open Sans"/>
            </a:endParaRPr>
          </a:p>
          <a:p>
            <a:pPr marL="457189" indent="-317492">
              <a:lnSpc>
                <a:spcPct val="115000"/>
              </a:lnSpc>
              <a:buFont typeface="Open Sans"/>
              <a:buChar char="•"/>
            </a:pPr>
            <a:r>
              <a:rPr lang="en" sz="1400" dirty="0">
                <a:latin typeface="Open Sans"/>
                <a:ea typeface="Open Sans"/>
                <a:cs typeface="Open Sans"/>
                <a:sym typeface="Open Sans"/>
              </a:rPr>
              <a:t>Employed to extract the ionic structure in electrolyte solutions confined by planar and spherical surfaces.</a:t>
            </a:r>
            <a:endParaRPr sz="1400" dirty="0">
              <a:latin typeface="Open Sans"/>
              <a:ea typeface="Open Sans"/>
              <a:cs typeface="Open Sans"/>
              <a:sym typeface="Open Sans"/>
            </a:endParaRPr>
          </a:p>
          <a:p>
            <a:pPr marL="457189" indent="-317492">
              <a:lnSpc>
                <a:spcPct val="115000"/>
              </a:lnSpc>
              <a:buFont typeface="Open Sans"/>
              <a:buChar char="•"/>
            </a:pPr>
            <a:r>
              <a:rPr lang="en" sz="1400" dirty="0">
                <a:latin typeface="Open Sans"/>
                <a:ea typeface="Open Sans"/>
                <a:cs typeface="Open Sans"/>
                <a:sym typeface="Open Sans"/>
              </a:rPr>
              <a:t>Written with C++ and accelerated with hybrid </a:t>
            </a:r>
            <a:r>
              <a:rPr lang="en-US" sz="1400" dirty="0">
                <a:latin typeface="Open Sans"/>
                <a:ea typeface="Open Sans"/>
                <a:cs typeface="Open Sans"/>
                <a:sym typeface="Open Sans"/>
              </a:rPr>
              <a:t>MPI</a:t>
            </a:r>
            <a:r>
              <a:rPr lang="en" sz="1400" dirty="0">
                <a:latin typeface="Open Sans"/>
                <a:ea typeface="Open Sans"/>
                <a:cs typeface="Open Sans"/>
                <a:sym typeface="Open Sans"/>
              </a:rPr>
              <a:t>-OpenMP.</a:t>
            </a:r>
            <a:endParaRPr sz="1400" dirty="0">
              <a:latin typeface="Open Sans"/>
              <a:ea typeface="Open Sans"/>
              <a:cs typeface="Open Sans"/>
              <a:sym typeface="Open Sans"/>
            </a:endParaRPr>
          </a:p>
          <a:p>
            <a:pPr marL="457189" indent="-317492">
              <a:lnSpc>
                <a:spcPct val="115000"/>
              </a:lnSpc>
              <a:buFont typeface="Open Sans"/>
              <a:buChar char="•"/>
            </a:pPr>
            <a:r>
              <a:rPr lang="en" sz="1400" dirty="0">
                <a:latin typeface="Open Sans"/>
                <a:ea typeface="Open Sans"/>
                <a:cs typeface="Open Sans"/>
                <a:sym typeface="Open Sans"/>
              </a:rPr>
              <a:t>MLaroundHPC successfully learns desired features associated with the output ionic density that are in excellent agreement with the results from explicit molecular dynamics simulations. </a:t>
            </a:r>
            <a:endParaRPr sz="1400" dirty="0">
              <a:latin typeface="Open Sans"/>
              <a:ea typeface="Open Sans"/>
              <a:cs typeface="Open Sans"/>
              <a:sym typeface="Open Sans"/>
            </a:endParaRPr>
          </a:p>
          <a:p>
            <a:pPr marL="457189" indent="-317492">
              <a:lnSpc>
                <a:spcPct val="115000"/>
              </a:lnSpc>
              <a:buFont typeface="Open Sans"/>
              <a:buChar char="•"/>
            </a:pPr>
            <a:r>
              <a:rPr lang="en" sz="1400" dirty="0">
                <a:latin typeface="Open Sans"/>
                <a:ea typeface="Open Sans"/>
                <a:cs typeface="Open Sans"/>
                <a:sym typeface="Open Sans"/>
              </a:rPr>
              <a:t>Deployed on nanoHUB for education </a:t>
            </a:r>
            <a:br>
              <a:rPr lang="en" sz="1400" dirty="0">
                <a:latin typeface="Open Sans"/>
                <a:ea typeface="Open Sans"/>
                <a:cs typeface="Open Sans"/>
                <a:sym typeface="Open Sans"/>
              </a:rPr>
            </a:br>
            <a:r>
              <a:rPr lang="en" sz="1400" dirty="0">
                <a:latin typeface="Open Sans"/>
                <a:ea typeface="Open Sans"/>
                <a:cs typeface="Open Sans"/>
                <a:sym typeface="Open Sans"/>
              </a:rPr>
              <a:t>(an attractive use of surrogates  </a:t>
            </a:r>
            <a:r>
              <a:rPr lang="en-US" sz="1400" dirty="0">
                <a:latin typeface="Open Sans"/>
                <a:ea typeface="Open Sans"/>
                <a:cs typeface="Open Sans"/>
                <a:sym typeface="Open Sans"/>
              </a:rPr>
              <a:t>so students get answers fast</a:t>
            </a:r>
            <a:r>
              <a:rPr lang="en" sz="1400" dirty="0">
                <a:latin typeface="Open Sans"/>
                <a:ea typeface="Open Sans"/>
                <a:cs typeface="Open Sans"/>
                <a:sym typeface="Open Sans"/>
              </a:rPr>
              <a:t>) </a:t>
            </a:r>
            <a:endParaRPr sz="1400" dirty="0">
              <a:solidFill>
                <a:srgbClr val="B30838"/>
              </a:solidFill>
              <a:latin typeface="Open Sans SemiBold"/>
              <a:ea typeface="Open Sans SemiBold"/>
              <a:cs typeface="Open Sans SemiBold"/>
              <a:sym typeface="Open Sans SemiBold"/>
            </a:endParaRPr>
          </a:p>
        </p:txBody>
      </p:sp>
      <p:cxnSp>
        <p:nvCxnSpPr>
          <p:cNvPr id="650" name="Google Shape;650;p77"/>
          <p:cNvCxnSpPr/>
          <p:nvPr/>
        </p:nvCxnSpPr>
        <p:spPr>
          <a:xfrm>
            <a:off x="354475" y="670525"/>
            <a:ext cx="1887900" cy="0"/>
          </a:xfrm>
          <a:prstGeom prst="straightConnector1">
            <a:avLst/>
          </a:prstGeom>
          <a:noFill/>
          <a:ln w="19050" cap="flat" cmpd="sng">
            <a:solidFill>
              <a:srgbClr val="B30838"/>
            </a:solidFill>
            <a:prstDash val="solid"/>
            <a:round/>
            <a:headEnd type="none" w="med" len="med"/>
            <a:tailEnd type="none" w="med" len="med"/>
          </a:ln>
        </p:spPr>
      </p:cxnSp>
      <p:sp>
        <p:nvSpPr>
          <p:cNvPr id="651" name="Google Shape;651;p77"/>
          <p:cNvSpPr txBox="1">
            <a:spLocks noGrp="1"/>
          </p:cNvSpPr>
          <p:nvPr>
            <p:ph type="title"/>
          </p:nvPr>
        </p:nvSpPr>
        <p:spPr>
          <a:xfrm>
            <a:off x="141900" y="109471"/>
            <a:ext cx="8860200" cy="544500"/>
          </a:xfrm>
          <a:prstGeom prst="rect">
            <a:avLst/>
          </a:prstGeom>
        </p:spPr>
        <p:txBody>
          <a:bodyPr spcFirstLastPara="1" vert="horz" wrap="square" lIns="68575" tIns="34275" rIns="68575" bIns="34275" rtlCol="0" anchor="ctr" anchorCtr="0">
            <a:noAutofit/>
          </a:bodyPr>
          <a:lstStyle/>
          <a:p>
            <a:pPr>
              <a:lnSpc>
                <a:spcPct val="115000"/>
              </a:lnSpc>
            </a:pPr>
            <a:r>
              <a:rPr lang="en-US" sz="1800" dirty="0" err="1">
                <a:solidFill>
                  <a:srgbClr val="515151"/>
                </a:solidFill>
                <a:latin typeface="Open Sans"/>
                <a:ea typeface="Open Sans"/>
                <a:cs typeface="Open Sans"/>
                <a:sym typeface="Open Sans"/>
              </a:rPr>
              <a:t>MLaroundHPC</a:t>
            </a:r>
            <a:r>
              <a:rPr lang="en-US" sz="1800" dirty="0">
                <a:solidFill>
                  <a:srgbClr val="515151"/>
                </a:solidFill>
                <a:latin typeface="Open Sans"/>
                <a:ea typeface="Open Sans"/>
                <a:cs typeface="Open Sans"/>
                <a:sym typeface="Open Sans"/>
              </a:rPr>
              <a:t>: Learning Outputs from Inputs (parameters)</a:t>
            </a:r>
            <a:br>
              <a:rPr lang="en-US" sz="1800" dirty="0">
                <a:solidFill>
                  <a:srgbClr val="515151"/>
                </a:solidFill>
                <a:latin typeface="Open Sans"/>
                <a:ea typeface="Open Sans"/>
                <a:cs typeface="Open Sans"/>
                <a:sym typeface="Open Sans"/>
              </a:rPr>
            </a:br>
            <a:r>
              <a:rPr lang="en" sz="1800" dirty="0">
                <a:solidFill>
                  <a:srgbClr val="515151"/>
                </a:solidFill>
                <a:latin typeface="Open Sans"/>
                <a:ea typeface="Open Sans"/>
                <a:cs typeface="Open Sans"/>
                <a:sym typeface="Open Sans"/>
              </a:rPr>
              <a:t>High Performance Surrogates of nanosimulations</a:t>
            </a:r>
            <a:endParaRPr sz="1800" dirty="0">
              <a:solidFill>
                <a:srgbClr val="515151"/>
              </a:solidFill>
              <a:latin typeface="Open Sans"/>
              <a:ea typeface="Open Sans"/>
              <a:cs typeface="Open Sans"/>
              <a:sym typeface="Open Sans"/>
            </a:endParaRPr>
          </a:p>
        </p:txBody>
      </p:sp>
      <p:sp>
        <p:nvSpPr>
          <p:cNvPr id="652" name="Google Shape;652;p77"/>
          <p:cNvSpPr txBox="1">
            <a:spLocks noGrp="1"/>
          </p:cNvSpPr>
          <p:nvPr>
            <p:ph type="sldNum" idx="2"/>
          </p:nvPr>
        </p:nvSpPr>
        <p:spPr>
          <a:xfrm>
            <a:off x="6332175" y="3520805"/>
            <a:ext cx="411525" cy="408375"/>
          </a:xfrm>
          <a:prstGeom prst="rect">
            <a:avLst/>
          </a:prstGeom>
          <a:noFill/>
          <a:ln>
            <a:noFill/>
          </a:ln>
        </p:spPr>
        <p:txBody>
          <a:bodyPr spcFirstLastPara="1" vert="horz" wrap="square" lIns="51431" tIns="25706" rIns="51431" bIns="25706" rtlCol="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19</a:t>
            </a:fld>
            <a:endParaRPr/>
          </a:p>
        </p:txBody>
      </p:sp>
      <p:pic>
        <p:nvPicPr>
          <p:cNvPr id="653" name="Google Shape;653;p77"/>
          <p:cNvPicPr preferRelativeResize="0"/>
          <p:nvPr/>
        </p:nvPicPr>
        <p:blipFill rotWithShape="1">
          <a:blip r:embed="rId5">
            <a:alphaModFix/>
          </a:blip>
          <a:srcRect r="68849"/>
          <a:stretch/>
        </p:blipFill>
        <p:spPr>
          <a:xfrm>
            <a:off x="4767219" y="2855641"/>
            <a:ext cx="1995724" cy="1422075"/>
          </a:xfrm>
          <a:prstGeom prst="rect">
            <a:avLst/>
          </a:prstGeom>
          <a:noFill/>
          <a:ln>
            <a:noFill/>
          </a:ln>
        </p:spPr>
      </p:pic>
      <p:pic>
        <p:nvPicPr>
          <p:cNvPr id="654" name="Google Shape;654;p77"/>
          <p:cNvPicPr preferRelativeResize="0"/>
          <p:nvPr/>
        </p:nvPicPr>
        <p:blipFill rotWithShape="1">
          <a:blip r:embed="rId5">
            <a:alphaModFix/>
          </a:blip>
          <a:srcRect l="60778"/>
          <a:stretch/>
        </p:blipFill>
        <p:spPr>
          <a:xfrm>
            <a:off x="4622008" y="985343"/>
            <a:ext cx="2686149" cy="1520157"/>
          </a:xfrm>
          <a:prstGeom prst="rect">
            <a:avLst/>
          </a:prstGeom>
          <a:noFill/>
          <a:ln>
            <a:noFill/>
          </a:ln>
        </p:spPr>
      </p:pic>
      <p:pic>
        <p:nvPicPr>
          <p:cNvPr id="655" name="Google Shape;655;p77"/>
          <p:cNvPicPr preferRelativeResize="0"/>
          <p:nvPr/>
        </p:nvPicPr>
        <p:blipFill rotWithShape="1">
          <a:blip r:embed="rId5">
            <a:alphaModFix/>
          </a:blip>
          <a:srcRect l="33943" r="40624"/>
          <a:stretch/>
        </p:blipFill>
        <p:spPr>
          <a:xfrm>
            <a:off x="7404175" y="980288"/>
            <a:ext cx="1629350" cy="1422075"/>
          </a:xfrm>
          <a:prstGeom prst="rect">
            <a:avLst/>
          </a:prstGeom>
          <a:noFill/>
          <a:ln>
            <a:noFill/>
          </a:ln>
        </p:spPr>
      </p:pic>
      <p:pic>
        <p:nvPicPr>
          <p:cNvPr id="2" name="nancoconfinement_movie">
            <a:hlinkClick r:id="" action="ppaction://media"/>
            <a:extLst>
              <a:ext uri="{FF2B5EF4-FFF2-40B4-BE49-F238E27FC236}">
                <a16:creationId xmlns:a16="http://schemas.microsoft.com/office/drawing/2014/main" id="{19429645-2A05-47BF-B357-3A00491BCB7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820602" y="2728680"/>
            <a:ext cx="2323398" cy="1742549"/>
          </a:xfrm>
          <a:prstGeom prst="rect">
            <a:avLst/>
          </a:prstGeom>
        </p:spPr>
      </p:pic>
      <p:sp>
        <p:nvSpPr>
          <p:cNvPr id="11" name="Rectangle 10">
            <a:extLst>
              <a:ext uri="{FF2B5EF4-FFF2-40B4-BE49-F238E27FC236}">
                <a16:creationId xmlns:a16="http://schemas.microsoft.com/office/drawing/2014/main" id="{1F80992B-4D65-4DE5-B2F7-A660F030D49C}"/>
              </a:ext>
            </a:extLst>
          </p:cNvPr>
          <p:cNvSpPr/>
          <p:nvPr/>
        </p:nvSpPr>
        <p:spPr>
          <a:xfrm>
            <a:off x="7195370" y="45808"/>
            <a:ext cx="1839926" cy="738664"/>
          </a:xfrm>
          <a:prstGeom prst="rect">
            <a:avLst/>
          </a:prstGeom>
        </p:spPr>
        <p:txBody>
          <a:bodyPr wrap="square">
            <a:spAutoFit/>
          </a:bodyPr>
          <a:lstStyle/>
          <a:p>
            <a:pPr>
              <a:buClr>
                <a:schemeClr val="dk1"/>
              </a:buClr>
              <a:buSzPts val="1100"/>
            </a:pPr>
            <a:r>
              <a:rPr lang="en-US" dirty="0">
                <a:latin typeface="Open Sans"/>
                <a:ea typeface="Open Sans"/>
                <a:cs typeface="Open Sans"/>
                <a:sym typeface="Open Sans"/>
              </a:rPr>
              <a:t>JCS </a:t>
            </a:r>
            <a:r>
              <a:rPr lang="en-US" dirty="0" err="1">
                <a:latin typeface="Open Sans"/>
                <a:ea typeface="Open Sans"/>
                <a:cs typeface="Open Sans"/>
                <a:sym typeface="Open Sans"/>
              </a:rPr>
              <a:t>Kadupitiya</a:t>
            </a:r>
            <a:r>
              <a:rPr lang="en-US" dirty="0">
                <a:latin typeface="Open Sans"/>
                <a:ea typeface="Open Sans"/>
                <a:cs typeface="Open Sans"/>
                <a:sym typeface="Open Sans"/>
              </a:rPr>
              <a:t>, </a:t>
            </a:r>
          </a:p>
          <a:p>
            <a:pPr>
              <a:buClr>
                <a:schemeClr val="dk1"/>
              </a:buClr>
              <a:buSzPts val="1100"/>
            </a:pPr>
            <a:r>
              <a:rPr lang="en-US" dirty="0">
                <a:latin typeface="Open Sans"/>
                <a:ea typeface="Open Sans"/>
                <a:cs typeface="Open Sans"/>
                <a:sym typeface="Open Sans"/>
              </a:rPr>
              <a:t>Geoffrey Fox, </a:t>
            </a:r>
          </a:p>
          <a:p>
            <a:r>
              <a:rPr lang="en-US" dirty="0">
                <a:latin typeface="Open Sans"/>
                <a:ea typeface="Open Sans"/>
                <a:cs typeface="Open Sans"/>
                <a:sym typeface="Open Sans"/>
              </a:rPr>
              <a:t>Vikram </a:t>
            </a:r>
            <a:r>
              <a:rPr lang="en-US" dirty="0" err="1">
                <a:latin typeface="Open Sans"/>
                <a:ea typeface="Open Sans"/>
                <a:cs typeface="Open Sans"/>
                <a:sym typeface="Open Sans"/>
              </a:rPr>
              <a:t>Jadhao</a:t>
            </a:r>
            <a:endParaRPr lang="en-US" dirty="0">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B6CD9-AFDF-45ED-AED4-88E66AE9F274}"/>
              </a:ext>
            </a:extLst>
          </p:cNvPr>
          <p:cNvSpPr>
            <a:spLocks noGrp="1"/>
          </p:cNvSpPr>
          <p:nvPr>
            <p:ph type="title"/>
          </p:nvPr>
        </p:nvSpPr>
        <p:spPr>
          <a:xfrm>
            <a:off x="211224" y="93325"/>
            <a:ext cx="8845689" cy="572700"/>
          </a:xfrm>
        </p:spPr>
        <p:txBody>
          <a:bodyPr/>
          <a:lstStyle/>
          <a:p>
            <a:r>
              <a:rPr lang="en-US" sz="2600" dirty="0"/>
              <a:t>HPC, Clouds, Big Data, Machine Learning  and IoT Convergence</a:t>
            </a:r>
          </a:p>
        </p:txBody>
      </p:sp>
      <p:sp>
        <p:nvSpPr>
          <p:cNvPr id="3" name="Text Placeholder 2">
            <a:extLst>
              <a:ext uri="{FF2B5EF4-FFF2-40B4-BE49-F238E27FC236}">
                <a16:creationId xmlns:a16="http://schemas.microsoft.com/office/drawing/2014/main" id="{234C9AE7-01B1-4F07-87DF-CC73185278DF}"/>
              </a:ext>
            </a:extLst>
          </p:cNvPr>
          <p:cNvSpPr>
            <a:spLocks noGrp="1"/>
          </p:cNvSpPr>
          <p:nvPr>
            <p:ph type="body" idx="1"/>
          </p:nvPr>
        </p:nvSpPr>
        <p:spPr>
          <a:xfrm>
            <a:off x="10048" y="431961"/>
            <a:ext cx="9090630" cy="3416400"/>
          </a:xfrm>
        </p:spPr>
        <p:txBody>
          <a:bodyPr/>
          <a:lstStyle/>
          <a:p>
            <a:r>
              <a:rPr lang="en-US" sz="2000" b="1" dirty="0"/>
              <a:t>Abstract:</a:t>
            </a:r>
            <a:r>
              <a:rPr lang="en-US" sz="2000" dirty="0"/>
              <a:t> We discuss the linkage and integration between High Performance Computing (HPC), Clouds, Big Data, Machine Learning (and AI) and Edge(IoT) computing </a:t>
            </a:r>
          </a:p>
          <a:p>
            <a:r>
              <a:rPr lang="en-US" sz="2000" dirty="0"/>
              <a:t>We discuss these separately as both sets of technologies/artifacts and as communities and their status in both academic, government (National Laboratory) and industry activities. </a:t>
            </a:r>
          </a:p>
          <a:p>
            <a:r>
              <a:rPr lang="en-US" sz="2000" dirty="0"/>
              <a:t>Their importance in transforming major industries: such as media, transportation/mobility, commerce, banking and health – implies industry involvement has become dominant.</a:t>
            </a:r>
          </a:p>
          <a:p>
            <a:r>
              <a:rPr lang="en-US" sz="2000" dirty="0"/>
              <a:t>These technologies will also transform science and research and here we must take the lead.</a:t>
            </a:r>
          </a:p>
          <a:p>
            <a:pPr>
              <a:lnSpc>
                <a:spcPct val="100000"/>
              </a:lnSpc>
            </a:pPr>
            <a:r>
              <a:rPr lang="en-US" sz="2000" dirty="0"/>
              <a:t>HPC can be used to enhance Big Data systems (HPC for ML) but also ML can be used to enhance system execution (ML for HPC) by large factors. </a:t>
            </a:r>
          </a:p>
          <a:p>
            <a:pPr lvl="1">
              <a:lnSpc>
                <a:spcPct val="100000"/>
              </a:lnSpc>
              <a:spcBef>
                <a:spcPts val="0"/>
              </a:spcBef>
            </a:pPr>
            <a:r>
              <a:rPr lang="en-US" sz="1600" dirty="0"/>
              <a:t>Zettascale and probably </a:t>
            </a:r>
            <a:r>
              <a:rPr lang="en-US" sz="1600" dirty="0" err="1"/>
              <a:t>Yottascale</a:t>
            </a:r>
            <a:r>
              <a:rPr lang="en-US" sz="1600" dirty="0"/>
              <a:t> effective performance seems possible </a:t>
            </a:r>
          </a:p>
          <a:p>
            <a:r>
              <a:rPr lang="en-US" sz="2000" dirty="0"/>
              <a:t>We discuss details of classic HPC and Big Data Software Systems</a:t>
            </a:r>
          </a:p>
        </p:txBody>
      </p:sp>
      <p:sp>
        <p:nvSpPr>
          <p:cNvPr id="4" name="Slide Number Placeholder 3">
            <a:extLst>
              <a:ext uri="{FF2B5EF4-FFF2-40B4-BE49-F238E27FC236}">
                <a16:creationId xmlns:a16="http://schemas.microsoft.com/office/drawing/2014/main" id="{C4D756A3-58D9-4062-8433-EC416F56EA0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spTree>
    <p:extLst>
      <p:ext uri="{BB962C8B-B14F-4D97-AF65-F5344CB8AC3E}">
        <p14:creationId xmlns:p14="http://schemas.microsoft.com/office/powerpoint/2010/main" val="42366183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98"/>
          <p:cNvSpPr/>
          <p:nvPr/>
        </p:nvSpPr>
        <p:spPr>
          <a:xfrm>
            <a:off x="160400" y="1068525"/>
            <a:ext cx="4101300" cy="3549600"/>
          </a:xfrm>
          <a:prstGeom prst="rect">
            <a:avLst/>
          </a:prstGeom>
          <a:solidFill>
            <a:srgbClr val="EFEFEF"/>
          </a:solidFill>
          <a:ln>
            <a:noFill/>
          </a:ln>
        </p:spPr>
        <p:txBody>
          <a:bodyPr spcFirstLastPara="1" wrap="square" lIns="91425" tIns="91425" rIns="91425" bIns="91425" anchor="ctr" anchorCtr="0">
            <a:noAutofit/>
          </a:bodyPr>
          <a:lstStyle/>
          <a:p>
            <a:endParaRPr sz="1800"/>
          </a:p>
        </p:txBody>
      </p:sp>
      <p:sp>
        <p:nvSpPr>
          <p:cNvPr id="867" name="Google Shape;867;p98"/>
          <p:cNvSpPr txBox="1">
            <a:spLocks noGrp="1"/>
          </p:cNvSpPr>
          <p:nvPr>
            <p:ph type="body" idx="1"/>
          </p:nvPr>
        </p:nvSpPr>
        <p:spPr>
          <a:xfrm>
            <a:off x="160400" y="975325"/>
            <a:ext cx="4101300" cy="3642900"/>
          </a:xfrm>
          <a:prstGeom prst="rect">
            <a:avLst/>
          </a:prstGeom>
          <a:noFill/>
          <a:ln>
            <a:noFill/>
          </a:ln>
        </p:spPr>
        <p:txBody>
          <a:bodyPr spcFirstLastPara="1" vert="horz" wrap="square" lIns="68575" tIns="34275" rIns="68575" bIns="34275" rtlCol="0" anchor="t" anchorCtr="0">
            <a:noAutofit/>
          </a:bodyPr>
          <a:lstStyle/>
          <a:p>
            <a:pPr marL="182876" indent="-205735">
              <a:lnSpc>
                <a:spcPct val="115000"/>
              </a:lnSpc>
              <a:buSzPts val="1800"/>
            </a:pPr>
            <a:r>
              <a:rPr lang="en" sz="1800">
                <a:latin typeface="Arial"/>
                <a:ea typeface="Arial"/>
                <a:cs typeface="Arial"/>
                <a:sym typeface="Arial"/>
              </a:rPr>
              <a:t>ANN was trained to predict three continuous variables; Contact density </a:t>
            </a:r>
            <a:r>
              <a:rPr lang="en" sz="1800" b="1">
                <a:latin typeface="Arial"/>
                <a:ea typeface="Arial"/>
                <a:cs typeface="Arial"/>
                <a:sym typeface="Arial"/>
              </a:rPr>
              <a:t>ρ</a:t>
            </a:r>
            <a:r>
              <a:rPr lang="en" sz="1800" b="1" baseline="-25000">
                <a:latin typeface="Arial"/>
                <a:ea typeface="Arial"/>
                <a:cs typeface="Arial"/>
                <a:sym typeface="Arial"/>
              </a:rPr>
              <a:t>c</a:t>
            </a:r>
            <a:r>
              <a:rPr lang="en" sz="1800">
                <a:latin typeface="Arial"/>
                <a:ea typeface="Arial"/>
                <a:cs typeface="Arial"/>
                <a:sym typeface="Arial"/>
              </a:rPr>
              <a:t>  , mid-point (center of the slit) density </a:t>
            </a:r>
            <a:r>
              <a:rPr lang="en" sz="1800" b="1">
                <a:latin typeface="Arial"/>
                <a:ea typeface="Arial"/>
                <a:cs typeface="Arial"/>
                <a:sym typeface="Arial"/>
              </a:rPr>
              <a:t>ρ</a:t>
            </a:r>
            <a:r>
              <a:rPr lang="en" sz="1800" b="1" baseline="-25000">
                <a:latin typeface="Arial"/>
                <a:ea typeface="Arial"/>
                <a:cs typeface="Arial"/>
                <a:sym typeface="Arial"/>
              </a:rPr>
              <a:t>m</a:t>
            </a:r>
            <a:r>
              <a:rPr lang="en" sz="1800">
                <a:latin typeface="Arial"/>
                <a:ea typeface="Arial"/>
                <a:cs typeface="Arial"/>
                <a:sym typeface="Arial"/>
              </a:rPr>
              <a:t> , and peak density </a:t>
            </a:r>
            <a:r>
              <a:rPr lang="en" sz="1800" b="1">
                <a:latin typeface="Arial"/>
                <a:ea typeface="Arial"/>
                <a:cs typeface="Arial"/>
                <a:sym typeface="Arial"/>
              </a:rPr>
              <a:t>ρ</a:t>
            </a:r>
            <a:r>
              <a:rPr lang="en" sz="1800" b="1" baseline="-25000">
                <a:latin typeface="Arial"/>
                <a:ea typeface="Arial"/>
                <a:cs typeface="Arial"/>
                <a:sym typeface="Arial"/>
              </a:rPr>
              <a:t>p</a:t>
            </a:r>
            <a:endParaRPr sz="1800">
              <a:latin typeface="Arial"/>
              <a:ea typeface="Arial"/>
              <a:cs typeface="Arial"/>
              <a:sym typeface="Arial"/>
            </a:endParaRPr>
          </a:p>
          <a:p>
            <a:pPr marL="182876" indent="-205735">
              <a:lnSpc>
                <a:spcPct val="115000"/>
              </a:lnSpc>
              <a:buSzPts val="1800"/>
            </a:pPr>
            <a:r>
              <a:rPr lang="en" sz="1800">
                <a:latin typeface="Arial"/>
                <a:ea typeface="Arial"/>
                <a:cs typeface="Arial"/>
                <a:sym typeface="Arial"/>
              </a:rPr>
              <a:t>TensorFlow, Keras and Sklearn libraries were used in the implementation</a:t>
            </a:r>
            <a:endParaRPr sz="1800">
              <a:latin typeface="Arial"/>
              <a:ea typeface="Arial"/>
              <a:cs typeface="Arial"/>
              <a:sym typeface="Arial"/>
            </a:endParaRPr>
          </a:p>
          <a:p>
            <a:pPr marL="182876" indent="-205735">
              <a:lnSpc>
                <a:spcPct val="115000"/>
              </a:lnSpc>
              <a:buSzPts val="1800"/>
            </a:pPr>
            <a:r>
              <a:rPr lang="en" sz="1800">
                <a:latin typeface="Arial"/>
                <a:ea typeface="Arial"/>
                <a:cs typeface="Arial"/>
                <a:sym typeface="Arial"/>
              </a:rPr>
              <a:t>Adam optimizer, xavier normal distribution, mean square loss function, dropout regularization.</a:t>
            </a:r>
            <a:endParaRPr sz="1800">
              <a:latin typeface="Arial"/>
              <a:ea typeface="Arial"/>
              <a:cs typeface="Arial"/>
              <a:sym typeface="Arial"/>
            </a:endParaRPr>
          </a:p>
        </p:txBody>
      </p:sp>
      <p:cxnSp>
        <p:nvCxnSpPr>
          <p:cNvPr id="869" name="Google Shape;869;p98"/>
          <p:cNvCxnSpPr/>
          <p:nvPr/>
        </p:nvCxnSpPr>
        <p:spPr>
          <a:xfrm>
            <a:off x="354475" y="975325"/>
            <a:ext cx="1887900" cy="0"/>
          </a:xfrm>
          <a:prstGeom prst="straightConnector1">
            <a:avLst/>
          </a:prstGeom>
          <a:noFill/>
          <a:ln w="19050" cap="flat" cmpd="sng">
            <a:solidFill>
              <a:srgbClr val="B30838"/>
            </a:solidFill>
            <a:prstDash val="solid"/>
            <a:round/>
            <a:headEnd type="none" w="med" len="med"/>
            <a:tailEnd type="none" w="med" len="med"/>
          </a:ln>
        </p:spPr>
      </p:cxnSp>
      <p:sp>
        <p:nvSpPr>
          <p:cNvPr id="870" name="Google Shape;870;p98"/>
          <p:cNvSpPr txBox="1">
            <a:spLocks noGrp="1"/>
          </p:cNvSpPr>
          <p:nvPr>
            <p:ph type="title"/>
          </p:nvPr>
        </p:nvSpPr>
        <p:spPr>
          <a:xfrm>
            <a:off x="215869" y="253025"/>
            <a:ext cx="4198275" cy="544500"/>
          </a:xfrm>
          <a:prstGeom prst="rect">
            <a:avLst/>
          </a:prstGeom>
        </p:spPr>
        <p:txBody>
          <a:bodyPr spcFirstLastPara="1" vert="horz" wrap="square" lIns="68575" tIns="34275" rIns="68575" bIns="34275" rtlCol="0" anchor="ctr" anchorCtr="0">
            <a:noAutofit/>
          </a:bodyPr>
          <a:lstStyle/>
          <a:p>
            <a:pPr>
              <a:lnSpc>
                <a:spcPct val="115000"/>
              </a:lnSpc>
            </a:pPr>
            <a:r>
              <a:rPr lang="en" b="1" dirty="0">
                <a:solidFill>
                  <a:srgbClr val="515151"/>
                </a:solidFill>
                <a:latin typeface="Open Sans"/>
                <a:ea typeface="Open Sans"/>
                <a:cs typeface="Open Sans"/>
                <a:sym typeface="Open Sans"/>
              </a:rPr>
              <a:t>ANN for Regression</a:t>
            </a:r>
            <a:endParaRPr b="1" dirty="0">
              <a:solidFill>
                <a:srgbClr val="515151"/>
              </a:solidFill>
              <a:latin typeface="Open Sans"/>
              <a:ea typeface="Open Sans"/>
              <a:cs typeface="Open Sans"/>
              <a:sym typeface="Open Sans"/>
            </a:endParaRPr>
          </a:p>
        </p:txBody>
      </p:sp>
      <p:sp>
        <p:nvSpPr>
          <p:cNvPr id="871" name="Google Shape;871;p98"/>
          <p:cNvSpPr txBox="1">
            <a:spLocks noGrp="1"/>
          </p:cNvSpPr>
          <p:nvPr>
            <p:ph type="sldNum" idx="2"/>
          </p:nvPr>
        </p:nvSpPr>
        <p:spPr>
          <a:xfrm>
            <a:off x="6332175" y="3520805"/>
            <a:ext cx="411525" cy="408375"/>
          </a:xfrm>
          <a:prstGeom prst="rect">
            <a:avLst/>
          </a:prstGeom>
          <a:noFill/>
          <a:ln>
            <a:noFill/>
          </a:ln>
        </p:spPr>
        <p:txBody>
          <a:bodyPr spcFirstLastPara="1" vert="horz" wrap="square" lIns="51431" tIns="25706" rIns="51431" bIns="25706" rtlCol="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20</a:t>
            </a:fld>
            <a:endParaRPr/>
          </a:p>
        </p:txBody>
      </p:sp>
      <p:pic>
        <p:nvPicPr>
          <p:cNvPr id="872" name="Google Shape;872;p98"/>
          <p:cNvPicPr preferRelativeResize="0"/>
          <p:nvPr/>
        </p:nvPicPr>
        <p:blipFill>
          <a:blip r:embed="rId3">
            <a:alphaModFix/>
          </a:blip>
          <a:stretch>
            <a:fillRect/>
          </a:stretch>
        </p:blipFill>
        <p:spPr>
          <a:xfrm>
            <a:off x="4261701" y="1818400"/>
            <a:ext cx="4882300" cy="2626304"/>
          </a:xfrm>
          <a:prstGeom prst="rect">
            <a:avLst/>
          </a:prstGeom>
          <a:noFill/>
          <a:ln>
            <a:noFill/>
          </a:ln>
        </p:spPr>
      </p:pic>
      <p:sp>
        <p:nvSpPr>
          <p:cNvPr id="873" name="Google Shape;873;p98"/>
          <p:cNvSpPr txBox="1"/>
          <p:nvPr/>
        </p:nvSpPr>
        <p:spPr>
          <a:xfrm>
            <a:off x="4572000" y="158079"/>
            <a:ext cx="4509300" cy="1486800"/>
          </a:xfrm>
          <a:prstGeom prst="rect">
            <a:avLst/>
          </a:prstGeom>
          <a:noFill/>
          <a:ln>
            <a:noFill/>
          </a:ln>
        </p:spPr>
        <p:txBody>
          <a:bodyPr spcFirstLastPara="1" wrap="square" lIns="91425" tIns="91425" rIns="91425" bIns="91425" anchor="t" anchorCtr="0">
            <a:noAutofit/>
          </a:bodyPr>
          <a:lstStyle/>
          <a:p>
            <a:pPr marL="457189" indent="-342892">
              <a:lnSpc>
                <a:spcPct val="115000"/>
              </a:lnSpc>
              <a:spcBef>
                <a:spcPts val="800"/>
              </a:spcBef>
              <a:buClr>
                <a:schemeClr val="dk1"/>
              </a:buClr>
              <a:buSzPts val="1800"/>
              <a:buChar char="•"/>
            </a:pPr>
            <a:r>
              <a:rPr lang="en" sz="1800" dirty="0">
                <a:solidFill>
                  <a:schemeClr val="dk1"/>
                </a:solidFill>
              </a:rPr>
              <a:t>Dataset having 6,864 simulation configurations was created for training and testing (0.7:0.3) the ML model.</a:t>
            </a:r>
            <a:endParaRPr sz="1800" dirty="0">
              <a:solidFill>
                <a:schemeClr val="dk1"/>
              </a:solidFill>
            </a:endParaRPr>
          </a:p>
          <a:p>
            <a:pPr marL="457189" indent="-342892">
              <a:lnSpc>
                <a:spcPct val="115000"/>
              </a:lnSpc>
              <a:spcBef>
                <a:spcPts val="800"/>
              </a:spcBef>
              <a:buClr>
                <a:schemeClr val="dk1"/>
              </a:buClr>
              <a:buSzPts val="1800"/>
              <a:buChar char="•"/>
            </a:pPr>
            <a:r>
              <a:rPr lang="en" sz="1800" dirty="0">
                <a:solidFill>
                  <a:schemeClr val="dk1"/>
                </a:solidFill>
              </a:rPr>
              <a:t>Note learning network quite small</a:t>
            </a:r>
            <a:endParaRPr sz="1800" dirty="0"/>
          </a:p>
        </p:txBody>
      </p:sp>
      <p:grpSp>
        <p:nvGrpSpPr>
          <p:cNvPr id="2" name="Group 1">
            <a:extLst>
              <a:ext uri="{FF2B5EF4-FFF2-40B4-BE49-F238E27FC236}">
                <a16:creationId xmlns:a16="http://schemas.microsoft.com/office/drawing/2014/main" id="{350BA15F-FFD1-4B09-9188-E8494AE4D40D}"/>
              </a:ext>
            </a:extLst>
          </p:cNvPr>
          <p:cNvGrpSpPr/>
          <p:nvPr/>
        </p:nvGrpSpPr>
        <p:grpSpPr>
          <a:xfrm>
            <a:off x="4325721" y="3847992"/>
            <a:ext cx="1113160" cy="846413"/>
            <a:chOff x="5773525" y="5487733"/>
            <a:chExt cx="1484213" cy="1128550"/>
          </a:xfrm>
        </p:grpSpPr>
        <p:sp>
          <p:nvSpPr>
            <p:cNvPr id="11" name="Google Shape;783;p92">
              <a:extLst>
                <a:ext uri="{FF2B5EF4-FFF2-40B4-BE49-F238E27FC236}">
                  <a16:creationId xmlns:a16="http://schemas.microsoft.com/office/drawing/2014/main" id="{CDB61769-7242-494B-8E4A-D39942661001}"/>
                </a:ext>
              </a:extLst>
            </p:cNvPr>
            <p:cNvSpPr/>
            <p:nvPr/>
          </p:nvSpPr>
          <p:spPr>
            <a:xfrm>
              <a:off x="5773525" y="5499383"/>
              <a:ext cx="1484213" cy="1116900"/>
            </a:xfrm>
            <a:prstGeom prst="rect">
              <a:avLst/>
            </a:prstGeom>
            <a:solidFill>
              <a:srgbClr val="EFEFEF"/>
            </a:solidFill>
            <a:ln>
              <a:noFill/>
            </a:ln>
          </p:spPr>
          <p:txBody>
            <a:bodyPr spcFirstLastPara="1" wrap="square" lIns="68569" tIns="68569" rIns="68569" bIns="68569" anchor="ctr" anchorCtr="0">
              <a:noAutofit/>
            </a:bodyPr>
            <a:lstStyle/>
            <a:p>
              <a:endParaRPr sz="1050"/>
            </a:p>
          </p:txBody>
        </p:sp>
        <p:sp>
          <p:nvSpPr>
            <p:cNvPr id="12" name="Google Shape;784;p92">
              <a:extLst>
                <a:ext uri="{FF2B5EF4-FFF2-40B4-BE49-F238E27FC236}">
                  <a16:creationId xmlns:a16="http://schemas.microsoft.com/office/drawing/2014/main" id="{59F3C15A-4D27-41EA-A6E2-60C3F24F95D7}"/>
                </a:ext>
              </a:extLst>
            </p:cNvPr>
            <p:cNvSpPr txBox="1">
              <a:spLocks/>
            </p:cNvSpPr>
            <p:nvPr/>
          </p:nvSpPr>
          <p:spPr>
            <a:xfrm>
              <a:off x="5835738" y="5487733"/>
              <a:ext cx="1422000" cy="1052400"/>
            </a:xfrm>
            <a:prstGeom prst="rect">
              <a:avLst/>
            </a:prstGeom>
            <a:noFill/>
            <a:ln>
              <a:noFill/>
            </a:ln>
          </p:spPr>
          <p:txBody>
            <a:bodyPr spcFirstLastPara="1" vert="horz" wrap="square" lIns="51431" tIns="25706" rIns="51431" bIns="25706"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600"/>
                </a:spcBef>
                <a:buClr>
                  <a:schemeClr val="dk1"/>
                </a:buClr>
                <a:buSzPts val="1100"/>
                <a:buNone/>
              </a:pPr>
              <a:r>
                <a:rPr lang="en-US" sz="900" dirty="0">
                  <a:latin typeface="Open Sans"/>
                  <a:ea typeface="Open Sans"/>
                  <a:cs typeface="Open Sans"/>
                  <a:sym typeface="Open Sans"/>
                </a:rPr>
                <a:t>JCS </a:t>
              </a:r>
              <a:r>
                <a:rPr lang="en-US" sz="900" dirty="0" err="1">
                  <a:latin typeface="Open Sans"/>
                  <a:ea typeface="Open Sans"/>
                  <a:cs typeface="Open Sans"/>
                  <a:sym typeface="Open Sans"/>
                </a:rPr>
                <a:t>Kadupitiya</a:t>
              </a:r>
              <a:r>
                <a:rPr lang="en-US" sz="900" dirty="0">
                  <a:latin typeface="Open Sans"/>
                  <a:ea typeface="Open Sans"/>
                  <a:cs typeface="Open Sans"/>
                  <a:sym typeface="Open Sans"/>
                </a:rPr>
                <a:t>, </a:t>
              </a:r>
            </a:p>
            <a:p>
              <a:pPr marL="0" indent="0">
                <a:lnSpc>
                  <a:spcPct val="115000"/>
                </a:lnSpc>
                <a:spcBef>
                  <a:spcPts val="600"/>
                </a:spcBef>
                <a:buClr>
                  <a:schemeClr val="dk1"/>
                </a:buClr>
                <a:buSzPts val="1100"/>
                <a:buNone/>
              </a:pPr>
              <a:r>
                <a:rPr lang="en-US" sz="900" dirty="0">
                  <a:latin typeface="Open Sans"/>
                  <a:ea typeface="Open Sans"/>
                  <a:cs typeface="Open Sans"/>
                  <a:sym typeface="Open Sans"/>
                </a:rPr>
                <a:t>Geoffrey Fox, </a:t>
              </a:r>
            </a:p>
            <a:p>
              <a:pPr marL="0" indent="0">
                <a:lnSpc>
                  <a:spcPct val="115000"/>
                </a:lnSpc>
                <a:spcBef>
                  <a:spcPts val="600"/>
                </a:spcBef>
                <a:buNone/>
              </a:pPr>
              <a:r>
                <a:rPr lang="en-US" sz="900" dirty="0">
                  <a:latin typeface="Open Sans"/>
                  <a:ea typeface="Open Sans"/>
                  <a:cs typeface="Open Sans"/>
                  <a:sym typeface="Open Sans"/>
                </a:rPr>
                <a:t>Vikram </a:t>
              </a:r>
              <a:r>
                <a:rPr lang="en-US" sz="900" dirty="0" err="1">
                  <a:latin typeface="Open Sans"/>
                  <a:ea typeface="Open Sans"/>
                  <a:cs typeface="Open Sans"/>
                  <a:sym typeface="Open Sans"/>
                </a:rPr>
                <a:t>Jadhao</a:t>
              </a:r>
              <a:endParaRPr lang="en-US" sz="900" dirty="0">
                <a:latin typeface="Open Sans"/>
                <a:ea typeface="Open Sans"/>
                <a:cs typeface="Open Sans"/>
                <a:sym typeface="Open Sans"/>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99"/>
          <p:cNvSpPr txBox="1">
            <a:spLocks noGrp="1"/>
          </p:cNvSpPr>
          <p:nvPr>
            <p:ph type="body" idx="1"/>
          </p:nvPr>
        </p:nvSpPr>
        <p:spPr>
          <a:xfrm>
            <a:off x="160400" y="728125"/>
            <a:ext cx="8640000" cy="1349100"/>
          </a:xfrm>
          <a:prstGeom prst="rect">
            <a:avLst/>
          </a:prstGeom>
          <a:noFill/>
          <a:ln>
            <a:noFill/>
          </a:ln>
        </p:spPr>
        <p:txBody>
          <a:bodyPr spcFirstLastPara="1" vert="horz" wrap="square" lIns="68575" tIns="34275" rIns="68575" bIns="34275" rtlCol="0" anchor="t" anchorCtr="0">
            <a:noAutofit/>
          </a:bodyPr>
          <a:lstStyle/>
          <a:p>
            <a:pPr marL="457189" indent="-317492">
              <a:lnSpc>
                <a:spcPct val="115000"/>
              </a:lnSpc>
              <a:spcBef>
                <a:spcPts val="0"/>
              </a:spcBef>
            </a:pPr>
            <a:r>
              <a:rPr lang="en" sz="1400" dirty="0">
                <a:solidFill>
                  <a:srgbClr val="B30838"/>
                </a:solidFill>
                <a:latin typeface="Open Sans SemiBold"/>
                <a:ea typeface="Open Sans SemiBold"/>
                <a:cs typeface="Open Sans SemiBold"/>
                <a:sym typeface="Open Sans SemiBold"/>
              </a:rPr>
              <a:t>ANN based regression</a:t>
            </a:r>
            <a:r>
              <a:rPr lang="en" sz="1400" dirty="0">
                <a:solidFill>
                  <a:srgbClr val="FF0000"/>
                </a:solidFill>
                <a:latin typeface="Open Sans"/>
                <a:ea typeface="Open Sans"/>
                <a:cs typeface="Open Sans"/>
                <a:sym typeface="Open Sans"/>
              </a:rPr>
              <a:t> </a:t>
            </a:r>
            <a:r>
              <a:rPr lang="en" sz="1400" dirty="0">
                <a:latin typeface="Open Sans"/>
                <a:ea typeface="Open Sans"/>
                <a:cs typeface="Open Sans"/>
                <a:sym typeface="Open Sans"/>
              </a:rPr>
              <a:t>model predicted Contact density </a:t>
            </a:r>
            <a:r>
              <a:rPr lang="en" sz="1400" b="1" dirty="0">
                <a:latin typeface="Open Sans"/>
                <a:ea typeface="Open Sans"/>
                <a:cs typeface="Open Sans"/>
                <a:sym typeface="Open Sans"/>
              </a:rPr>
              <a:t>ρ</a:t>
            </a:r>
            <a:r>
              <a:rPr lang="en" sz="1400" b="1" baseline="-25000" dirty="0">
                <a:latin typeface="Open Sans"/>
                <a:ea typeface="Open Sans"/>
                <a:cs typeface="Open Sans"/>
                <a:sym typeface="Open Sans"/>
              </a:rPr>
              <a:t>c</a:t>
            </a:r>
            <a:r>
              <a:rPr lang="en" sz="1400" dirty="0">
                <a:latin typeface="Open Sans"/>
                <a:ea typeface="Open Sans"/>
                <a:cs typeface="Open Sans"/>
                <a:sym typeface="Open Sans"/>
              </a:rPr>
              <a:t>  , mid-point (center of the slit) density </a:t>
            </a:r>
            <a:r>
              <a:rPr lang="en" sz="1400" b="1" dirty="0">
                <a:latin typeface="Open Sans"/>
                <a:ea typeface="Open Sans"/>
                <a:cs typeface="Open Sans"/>
                <a:sym typeface="Open Sans"/>
              </a:rPr>
              <a:t>ρ</a:t>
            </a:r>
            <a:r>
              <a:rPr lang="en" sz="1400" b="1" baseline="-25000" dirty="0">
                <a:latin typeface="Open Sans"/>
                <a:ea typeface="Open Sans"/>
                <a:cs typeface="Open Sans"/>
                <a:sym typeface="Open Sans"/>
              </a:rPr>
              <a:t>m</a:t>
            </a:r>
            <a:r>
              <a:rPr lang="en" sz="1400" baseline="-25000" dirty="0">
                <a:latin typeface="Open Sans"/>
                <a:ea typeface="Open Sans"/>
                <a:cs typeface="Open Sans"/>
                <a:sym typeface="Open Sans"/>
              </a:rPr>
              <a:t> </a:t>
            </a:r>
            <a:r>
              <a:rPr lang="en" sz="1400" dirty="0">
                <a:latin typeface="Open Sans"/>
                <a:ea typeface="Open Sans"/>
                <a:cs typeface="Open Sans"/>
                <a:sym typeface="Open Sans"/>
              </a:rPr>
              <a:t>, and peak density </a:t>
            </a:r>
            <a:r>
              <a:rPr lang="en" sz="1400" b="1" dirty="0">
                <a:latin typeface="Open Sans"/>
                <a:ea typeface="Open Sans"/>
                <a:cs typeface="Open Sans"/>
                <a:sym typeface="Open Sans"/>
              </a:rPr>
              <a:t>ρ</a:t>
            </a:r>
            <a:r>
              <a:rPr lang="en" sz="1400" b="1" baseline="-25000" dirty="0">
                <a:latin typeface="Open Sans"/>
                <a:ea typeface="Open Sans"/>
                <a:cs typeface="Open Sans"/>
                <a:sym typeface="Open Sans"/>
              </a:rPr>
              <a:t>p</a:t>
            </a:r>
            <a:r>
              <a:rPr lang="en" sz="1400" baseline="-25000" dirty="0">
                <a:latin typeface="Open Sans"/>
                <a:ea typeface="Open Sans"/>
                <a:cs typeface="Open Sans"/>
                <a:sym typeface="Open Sans"/>
              </a:rPr>
              <a:t> </a:t>
            </a:r>
            <a:r>
              <a:rPr lang="en" sz="1400" dirty="0">
                <a:latin typeface="Open Sans"/>
                <a:ea typeface="Open Sans"/>
                <a:cs typeface="Open Sans"/>
                <a:sym typeface="Open Sans"/>
              </a:rPr>
              <a:t>accurately with a success rate of 95.52% (MSE ~ 0:000072), 92.07% (MSE ~ 0:00023), and 94.78% (MSE ~ 0:00023) respectively, easily outperforming other non-linear regression models</a:t>
            </a:r>
            <a:endParaRPr sz="1400" dirty="0">
              <a:latin typeface="Open Sans"/>
              <a:ea typeface="Open Sans"/>
              <a:cs typeface="Open Sans"/>
              <a:sym typeface="Open Sans"/>
            </a:endParaRPr>
          </a:p>
          <a:p>
            <a:pPr marL="457189" indent="-317492">
              <a:lnSpc>
                <a:spcPct val="115000"/>
              </a:lnSpc>
              <a:spcBef>
                <a:spcPts val="0"/>
              </a:spcBef>
              <a:buFont typeface="Open Sans"/>
              <a:buChar char="•"/>
            </a:pPr>
            <a:r>
              <a:rPr lang="en" sz="1400" dirty="0">
                <a:latin typeface="Open Sans"/>
                <a:ea typeface="Open Sans"/>
                <a:cs typeface="Open Sans"/>
                <a:sym typeface="Open Sans"/>
              </a:rPr>
              <a:t>Success means within error bars (2 sigma) of Molecular Dynamics Simulations</a:t>
            </a:r>
            <a:endParaRPr sz="1400" dirty="0">
              <a:latin typeface="Open Sans"/>
              <a:ea typeface="Open Sans"/>
              <a:cs typeface="Open Sans"/>
              <a:sym typeface="Open Sans"/>
            </a:endParaRPr>
          </a:p>
        </p:txBody>
      </p:sp>
      <p:cxnSp>
        <p:nvCxnSpPr>
          <p:cNvPr id="880" name="Google Shape;880;p99"/>
          <p:cNvCxnSpPr/>
          <p:nvPr/>
        </p:nvCxnSpPr>
        <p:spPr>
          <a:xfrm>
            <a:off x="354475" y="746725"/>
            <a:ext cx="1887900" cy="0"/>
          </a:xfrm>
          <a:prstGeom prst="straightConnector1">
            <a:avLst/>
          </a:prstGeom>
          <a:noFill/>
          <a:ln w="19050" cap="flat" cmpd="sng">
            <a:solidFill>
              <a:srgbClr val="B30838"/>
            </a:solidFill>
            <a:prstDash val="solid"/>
            <a:round/>
            <a:headEnd type="none" w="med" len="med"/>
            <a:tailEnd type="none" w="med" len="med"/>
          </a:ln>
        </p:spPr>
      </p:cxnSp>
      <p:sp>
        <p:nvSpPr>
          <p:cNvPr id="881" name="Google Shape;881;p99"/>
          <p:cNvSpPr txBox="1">
            <a:spLocks noGrp="1"/>
          </p:cNvSpPr>
          <p:nvPr>
            <p:ph type="title"/>
          </p:nvPr>
        </p:nvSpPr>
        <p:spPr>
          <a:xfrm>
            <a:off x="283924" y="183625"/>
            <a:ext cx="5867493" cy="544500"/>
          </a:xfrm>
          <a:prstGeom prst="rect">
            <a:avLst/>
          </a:prstGeom>
        </p:spPr>
        <p:txBody>
          <a:bodyPr spcFirstLastPara="1" vert="horz" wrap="square" lIns="68575" tIns="34275" rIns="68575" bIns="34275" rtlCol="0" anchor="ctr" anchorCtr="0">
            <a:noAutofit/>
          </a:bodyPr>
          <a:lstStyle/>
          <a:p>
            <a:pPr>
              <a:lnSpc>
                <a:spcPct val="115000"/>
              </a:lnSpc>
            </a:pPr>
            <a:r>
              <a:rPr lang="en-US" sz="2000" dirty="0" err="1">
                <a:solidFill>
                  <a:srgbClr val="515151"/>
                </a:solidFill>
              </a:rPr>
              <a:t>HPCforML</a:t>
            </a:r>
            <a:r>
              <a:rPr lang="en-US" sz="2000" dirty="0">
                <a:solidFill>
                  <a:srgbClr val="515151"/>
                </a:solidFill>
              </a:rPr>
              <a:t> </a:t>
            </a:r>
            <a:r>
              <a:rPr lang="en" sz="2000" dirty="0">
                <a:solidFill>
                  <a:srgbClr val="515151"/>
                </a:solidFill>
              </a:rPr>
              <a:t>Parameter Prediction in Nanosimulation</a:t>
            </a:r>
            <a:endParaRPr sz="1400" dirty="0">
              <a:solidFill>
                <a:srgbClr val="515151"/>
              </a:solidFill>
            </a:endParaRPr>
          </a:p>
        </p:txBody>
      </p:sp>
      <p:sp>
        <p:nvSpPr>
          <p:cNvPr id="882" name="Google Shape;882;p99"/>
          <p:cNvSpPr txBox="1">
            <a:spLocks noGrp="1"/>
          </p:cNvSpPr>
          <p:nvPr>
            <p:ph type="sldNum" idx="2"/>
          </p:nvPr>
        </p:nvSpPr>
        <p:spPr>
          <a:xfrm>
            <a:off x="8664628" y="4735125"/>
            <a:ext cx="411525" cy="408375"/>
          </a:xfrm>
          <a:prstGeom prst="rect">
            <a:avLst/>
          </a:prstGeom>
          <a:noFill/>
          <a:ln>
            <a:noFill/>
          </a:ln>
        </p:spPr>
        <p:txBody>
          <a:bodyPr spcFirstLastPara="1" vert="horz" wrap="square" lIns="51431" tIns="25706" rIns="51431" bIns="25706" rtlCol="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21</a:t>
            </a:fld>
            <a:endParaRPr dirty="0"/>
          </a:p>
        </p:txBody>
      </p:sp>
      <p:graphicFrame>
        <p:nvGraphicFramePr>
          <p:cNvPr id="3" name="Table 3">
            <a:extLst>
              <a:ext uri="{FF2B5EF4-FFF2-40B4-BE49-F238E27FC236}">
                <a16:creationId xmlns:a16="http://schemas.microsoft.com/office/drawing/2014/main" id="{08C18A0F-F42E-4EC7-BEBB-6D231BDA31BE}"/>
              </a:ext>
            </a:extLst>
          </p:cNvPr>
          <p:cNvGraphicFramePr>
            <a:graphicFrameLocks noGrp="1"/>
          </p:cNvGraphicFramePr>
          <p:nvPr>
            <p:extLst>
              <p:ext uri="{D42A27DB-BD31-4B8C-83A1-F6EECF244321}">
                <p14:modId xmlns:p14="http://schemas.microsoft.com/office/powerpoint/2010/main" val="726684992"/>
              </p:ext>
            </p:extLst>
          </p:nvPr>
        </p:nvGraphicFramePr>
        <p:xfrm>
          <a:off x="101722" y="2026635"/>
          <a:ext cx="7608959" cy="2431432"/>
        </p:xfrm>
        <a:graphic>
          <a:graphicData uri="http://schemas.openxmlformats.org/drawingml/2006/table">
            <a:tbl>
              <a:tblPr firstRow="1" bandRow="1">
                <a:tableStyleId>{CA63F0FB-956D-4A43-BD49-1BA90E314034}</a:tableStyleId>
              </a:tblPr>
              <a:tblGrid>
                <a:gridCol w="1526595">
                  <a:extLst>
                    <a:ext uri="{9D8B030D-6E8A-4147-A177-3AD203B41FA5}">
                      <a16:colId xmlns:a16="http://schemas.microsoft.com/office/drawing/2014/main" val="58808262"/>
                    </a:ext>
                  </a:extLst>
                </a:gridCol>
                <a:gridCol w="1097280">
                  <a:extLst>
                    <a:ext uri="{9D8B030D-6E8A-4147-A177-3AD203B41FA5}">
                      <a16:colId xmlns:a16="http://schemas.microsoft.com/office/drawing/2014/main" val="2404983725"/>
                    </a:ext>
                  </a:extLst>
                </a:gridCol>
                <a:gridCol w="961724">
                  <a:extLst>
                    <a:ext uri="{9D8B030D-6E8A-4147-A177-3AD203B41FA5}">
                      <a16:colId xmlns:a16="http://schemas.microsoft.com/office/drawing/2014/main" val="558401197"/>
                    </a:ext>
                  </a:extLst>
                </a:gridCol>
                <a:gridCol w="1097280">
                  <a:extLst>
                    <a:ext uri="{9D8B030D-6E8A-4147-A177-3AD203B41FA5}">
                      <a16:colId xmlns:a16="http://schemas.microsoft.com/office/drawing/2014/main" val="2039191762"/>
                    </a:ext>
                  </a:extLst>
                </a:gridCol>
                <a:gridCol w="914400">
                  <a:extLst>
                    <a:ext uri="{9D8B030D-6E8A-4147-A177-3AD203B41FA5}">
                      <a16:colId xmlns:a16="http://schemas.microsoft.com/office/drawing/2014/main" val="3573018564"/>
                    </a:ext>
                  </a:extLst>
                </a:gridCol>
                <a:gridCol w="1097280">
                  <a:extLst>
                    <a:ext uri="{9D8B030D-6E8A-4147-A177-3AD203B41FA5}">
                      <a16:colId xmlns:a16="http://schemas.microsoft.com/office/drawing/2014/main" val="3229574191"/>
                    </a:ext>
                  </a:extLst>
                </a:gridCol>
                <a:gridCol w="914400">
                  <a:extLst>
                    <a:ext uri="{9D8B030D-6E8A-4147-A177-3AD203B41FA5}">
                      <a16:colId xmlns:a16="http://schemas.microsoft.com/office/drawing/2014/main" val="2300156315"/>
                    </a:ext>
                  </a:extLst>
                </a:gridCol>
              </a:tblGrid>
              <a:tr h="144834">
                <a:tc>
                  <a:txBody>
                    <a:bodyPr/>
                    <a:lstStyle/>
                    <a:p>
                      <a:pPr algn="l"/>
                      <a:endParaRPr lang="en-US" dirty="0"/>
                    </a:p>
                  </a:txBody>
                  <a:tcPr marT="18288" marB="18288" anchor="ctr">
                    <a:solidFill>
                      <a:schemeClr val="bg1">
                        <a:lumMod val="75000"/>
                      </a:schemeClr>
                    </a:solidFill>
                  </a:tcPr>
                </a:tc>
                <a:tc gridSpan="2">
                  <a:txBody>
                    <a:bodyPr/>
                    <a:lstStyle/>
                    <a:p>
                      <a:pPr algn="ctr"/>
                      <a:r>
                        <a:rPr lang="en-US" b="1" dirty="0"/>
                        <a:t>Contact Density</a:t>
                      </a:r>
                    </a:p>
                  </a:txBody>
                  <a:tcPr marT="18288" marB="18288" anchor="ctr"/>
                </a:tc>
                <a:tc hMerge="1">
                  <a:txBody>
                    <a:bodyPr/>
                    <a:lstStyle/>
                    <a:p>
                      <a:endParaRPr lang="en-US" dirty="0"/>
                    </a:p>
                  </a:txBody>
                  <a:tcPr/>
                </a:tc>
                <a:tc gridSpan="2">
                  <a:txBody>
                    <a:bodyPr/>
                    <a:lstStyle/>
                    <a:p>
                      <a:pPr algn="ctr"/>
                      <a:r>
                        <a:rPr lang="en-US" b="1" dirty="0"/>
                        <a:t>Midpoint Density</a:t>
                      </a:r>
                    </a:p>
                  </a:txBody>
                  <a:tcPr marT="18288" marB="18288" anchor="ctr"/>
                </a:tc>
                <a:tc hMerge="1">
                  <a:txBody>
                    <a:bodyPr/>
                    <a:lstStyle/>
                    <a:p>
                      <a:endParaRPr lang="en-US" dirty="0"/>
                    </a:p>
                  </a:txBody>
                  <a:tcPr/>
                </a:tc>
                <a:tc gridSpan="2">
                  <a:txBody>
                    <a:bodyPr/>
                    <a:lstStyle/>
                    <a:p>
                      <a:pPr algn="ctr"/>
                      <a:r>
                        <a:rPr lang="en-US" b="1" dirty="0"/>
                        <a:t>Peak Density</a:t>
                      </a:r>
                    </a:p>
                  </a:txBody>
                  <a:tcPr marT="18288" marB="18288" anchor="ctr"/>
                </a:tc>
                <a:tc hMerge="1">
                  <a:txBody>
                    <a:bodyPr/>
                    <a:lstStyle/>
                    <a:p>
                      <a:endParaRPr lang="en-US" dirty="0"/>
                    </a:p>
                  </a:txBody>
                  <a:tcPr/>
                </a:tc>
                <a:extLst>
                  <a:ext uri="{0D108BD9-81ED-4DB2-BD59-A6C34878D82A}">
                    <a16:rowId xmlns:a16="http://schemas.microsoft.com/office/drawing/2014/main" val="2844323871"/>
                  </a:ext>
                </a:extLst>
              </a:tr>
              <a:tr h="261256">
                <a:tc>
                  <a:txBody>
                    <a:bodyPr/>
                    <a:lstStyle/>
                    <a:p>
                      <a:pPr algn="l"/>
                      <a:r>
                        <a:rPr lang="en-US" b="1" dirty="0"/>
                        <a:t>Model</a:t>
                      </a:r>
                    </a:p>
                  </a:txBody>
                  <a:tcPr marT="9144" marB="9144" anchor="ctr"/>
                </a:tc>
                <a:tc>
                  <a:txBody>
                    <a:bodyPr/>
                    <a:lstStyle/>
                    <a:p>
                      <a:pPr algn="l"/>
                      <a:r>
                        <a:rPr lang="en-US" dirty="0"/>
                        <a:t>Success %</a:t>
                      </a:r>
                    </a:p>
                  </a:txBody>
                  <a:tcPr marT="9144" marB="9144" anchor="ctr"/>
                </a:tc>
                <a:tc>
                  <a:txBody>
                    <a:bodyPr/>
                    <a:lstStyle/>
                    <a:p>
                      <a:pPr algn="l"/>
                      <a:r>
                        <a:rPr lang="en-US" dirty="0"/>
                        <a:t>MSE</a:t>
                      </a:r>
                    </a:p>
                  </a:txBody>
                  <a:tcPr marT="9144" marB="9144"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t>Success %</a:t>
                      </a:r>
                    </a:p>
                  </a:txBody>
                  <a:tcPr marT="9144" marB="9144" anchor="ctr"/>
                </a:tc>
                <a:tc>
                  <a:txBody>
                    <a:bodyPr/>
                    <a:lstStyle/>
                    <a:p>
                      <a:pPr algn="l"/>
                      <a:r>
                        <a:rPr lang="en-US" dirty="0"/>
                        <a:t>MSE</a:t>
                      </a:r>
                    </a:p>
                  </a:txBody>
                  <a:tcPr marT="9144" marB="9144"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t>Success %</a:t>
                      </a:r>
                    </a:p>
                  </a:txBody>
                  <a:tcPr marT="9144" marB="9144" anchor="ctr"/>
                </a:tc>
                <a:tc>
                  <a:txBody>
                    <a:bodyPr/>
                    <a:lstStyle/>
                    <a:p>
                      <a:pPr algn="l"/>
                      <a:r>
                        <a:rPr lang="en-US" dirty="0"/>
                        <a:t>MSE</a:t>
                      </a:r>
                    </a:p>
                  </a:txBody>
                  <a:tcPr marT="9144" marB="9144" anchor="ctr"/>
                </a:tc>
                <a:extLst>
                  <a:ext uri="{0D108BD9-81ED-4DB2-BD59-A6C34878D82A}">
                    <a16:rowId xmlns:a16="http://schemas.microsoft.com/office/drawing/2014/main" val="531527549"/>
                  </a:ext>
                </a:extLst>
              </a:tr>
              <a:tr h="320040">
                <a:tc>
                  <a:txBody>
                    <a:bodyPr/>
                    <a:lstStyle/>
                    <a:p>
                      <a:pPr algn="l"/>
                      <a:r>
                        <a:rPr lang="en-US" b="1" dirty="0"/>
                        <a:t>Polynomial</a:t>
                      </a:r>
                    </a:p>
                  </a:txBody>
                  <a:tcPr marT="9144" marB="9144" anchor="ctr"/>
                </a:tc>
                <a:tc>
                  <a:txBody>
                    <a:bodyPr/>
                    <a:lstStyle/>
                    <a:p>
                      <a:pPr algn="l"/>
                      <a:r>
                        <a:rPr lang="en-US" dirty="0"/>
                        <a:t>61.04</a:t>
                      </a:r>
                    </a:p>
                  </a:txBody>
                  <a:tcPr marT="9144" marB="9144" anchor="ctr"/>
                </a:tc>
                <a:tc>
                  <a:txBody>
                    <a:bodyPr/>
                    <a:lstStyle/>
                    <a:p>
                      <a:pPr algn="l"/>
                      <a:r>
                        <a:rPr lang="en-US" dirty="0"/>
                        <a:t>0.013</a:t>
                      </a:r>
                    </a:p>
                  </a:txBody>
                  <a:tcPr marT="9144" marB="9144" anchor="ctr"/>
                </a:tc>
                <a:tc>
                  <a:txBody>
                    <a:bodyPr/>
                    <a:lstStyle/>
                    <a:p>
                      <a:pPr algn="l"/>
                      <a:r>
                        <a:rPr lang="en-US" dirty="0"/>
                        <a:t>60.84</a:t>
                      </a:r>
                    </a:p>
                  </a:txBody>
                  <a:tcPr marT="9144" marB="9144" anchor="ctr"/>
                </a:tc>
                <a:tc>
                  <a:txBody>
                    <a:bodyPr/>
                    <a:lstStyle/>
                    <a:p>
                      <a:pPr algn="l"/>
                      <a:r>
                        <a:rPr lang="en-US" dirty="0"/>
                        <a:t>0.019</a:t>
                      </a:r>
                    </a:p>
                  </a:txBody>
                  <a:tcPr marT="9144" marB="9144" anchor="ctr"/>
                </a:tc>
                <a:tc>
                  <a:txBody>
                    <a:bodyPr/>
                    <a:lstStyle/>
                    <a:p>
                      <a:pPr algn="l"/>
                      <a:r>
                        <a:rPr lang="en-US" dirty="0"/>
                        <a:t>61.87</a:t>
                      </a:r>
                    </a:p>
                  </a:txBody>
                  <a:tcPr marT="9144" marB="9144" anchor="ctr"/>
                </a:tc>
                <a:tc>
                  <a:txBody>
                    <a:bodyPr/>
                    <a:lstStyle/>
                    <a:p>
                      <a:pPr algn="l"/>
                      <a:r>
                        <a:rPr lang="en-US" dirty="0"/>
                        <a:t>0.010</a:t>
                      </a:r>
                    </a:p>
                  </a:txBody>
                  <a:tcPr marT="9144" marB="9144" anchor="ctr"/>
                </a:tc>
                <a:extLst>
                  <a:ext uri="{0D108BD9-81ED-4DB2-BD59-A6C34878D82A}">
                    <a16:rowId xmlns:a16="http://schemas.microsoft.com/office/drawing/2014/main" val="288246746"/>
                  </a:ext>
                </a:extLst>
              </a:tr>
              <a:tr h="3200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b="1" dirty="0"/>
                        <a:t>Decision Tree</a:t>
                      </a:r>
                    </a:p>
                  </a:txBody>
                  <a:tcPr marT="9144" marB="9144" anchor="ctr"/>
                </a:tc>
                <a:tc>
                  <a:txBody>
                    <a:bodyPr/>
                    <a:lstStyle/>
                    <a:p>
                      <a:pPr algn="l"/>
                      <a:r>
                        <a:rPr lang="en-US" dirty="0"/>
                        <a:t>68.44</a:t>
                      </a:r>
                    </a:p>
                  </a:txBody>
                  <a:tcPr marT="9144" marB="9144" anchor="ctr"/>
                </a:tc>
                <a:tc>
                  <a:txBody>
                    <a:bodyPr/>
                    <a:lstStyle/>
                    <a:p>
                      <a:pPr algn="l"/>
                      <a:r>
                        <a:rPr lang="en-US" dirty="0"/>
                        <a:t>0.0085</a:t>
                      </a:r>
                    </a:p>
                  </a:txBody>
                  <a:tcPr marT="9144" marB="9144" anchor="ctr"/>
                </a:tc>
                <a:tc>
                  <a:txBody>
                    <a:bodyPr/>
                    <a:lstStyle/>
                    <a:p>
                      <a:pPr algn="l"/>
                      <a:r>
                        <a:rPr lang="en-US" dirty="0"/>
                        <a:t>64.54</a:t>
                      </a:r>
                    </a:p>
                  </a:txBody>
                  <a:tcPr marT="9144" marB="9144" anchor="ctr"/>
                </a:tc>
                <a:tc>
                  <a:txBody>
                    <a:bodyPr/>
                    <a:lstStyle/>
                    <a:p>
                      <a:pPr algn="l"/>
                      <a:r>
                        <a:rPr lang="en-US" dirty="0"/>
                        <a:t>0.0095</a:t>
                      </a:r>
                    </a:p>
                  </a:txBody>
                  <a:tcPr marT="9144" marB="9144" anchor="ctr"/>
                </a:tc>
                <a:tc>
                  <a:txBody>
                    <a:bodyPr/>
                    <a:lstStyle/>
                    <a:p>
                      <a:pPr algn="l"/>
                      <a:r>
                        <a:rPr lang="en-US" dirty="0"/>
                        <a:t>62.47</a:t>
                      </a:r>
                    </a:p>
                  </a:txBody>
                  <a:tcPr marT="9144" marB="9144" anchor="ctr"/>
                </a:tc>
                <a:tc>
                  <a:txBody>
                    <a:bodyPr/>
                    <a:lstStyle/>
                    <a:p>
                      <a:pPr algn="l"/>
                      <a:r>
                        <a:rPr lang="en-US" dirty="0"/>
                        <a:t>0.011</a:t>
                      </a:r>
                    </a:p>
                  </a:txBody>
                  <a:tcPr marT="9144" marB="9144" anchor="ctr"/>
                </a:tc>
                <a:extLst>
                  <a:ext uri="{0D108BD9-81ED-4DB2-BD59-A6C34878D82A}">
                    <a16:rowId xmlns:a16="http://schemas.microsoft.com/office/drawing/2014/main" val="647299519"/>
                  </a:ext>
                </a:extLst>
              </a:tr>
              <a:tr h="320040">
                <a:tc>
                  <a:txBody>
                    <a:bodyPr/>
                    <a:lstStyle/>
                    <a:p>
                      <a:pPr algn="l"/>
                      <a:r>
                        <a:rPr lang="en-US" b="1" dirty="0"/>
                        <a:t>Random Forest</a:t>
                      </a:r>
                    </a:p>
                  </a:txBody>
                  <a:tcPr marT="9144" marB="9144" anchor="ctr"/>
                </a:tc>
                <a:tc>
                  <a:txBody>
                    <a:bodyPr/>
                    <a:lstStyle/>
                    <a:p>
                      <a:pPr algn="l"/>
                      <a:r>
                        <a:rPr lang="en-US" dirty="0"/>
                        <a:t>74.15</a:t>
                      </a:r>
                    </a:p>
                  </a:txBody>
                  <a:tcPr marT="9144" marB="9144" anchor="ctr"/>
                </a:tc>
                <a:tc>
                  <a:txBody>
                    <a:bodyPr/>
                    <a:lstStyle/>
                    <a:p>
                      <a:pPr algn="l"/>
                      <a:r>
                        <a:rPr lang="en-US" dirty="0"/>
                        <a:t>0.0046</a:t>
                      </a:r>
                    </a:p>
                  </a:txBody>
                  <a:tcPr marT="9144" marB="9144" anchor="ctr"/>
                </a:tc>
                <a:tc>
                  <a:txBody>
                    <a:bodyPr/>
                    <a:lstStyle/>
                    <a:p>
                      <a:pPr algn="l"/>
                      <a:r>
                        <a:rPr lang="en-US" dirty="0"/>
                        <a:t>70.85</a:t>
                      </a:r>
                    </a:p>
                  </a:txBody>
                  <a:tcPr marT="9144" marB="9144" anchor="ctr"/>
                </a:tc>
                <a:tc>
                  <a:txBody>
                    <a:bodyPr/>
                    <a:lstStyle/>
                    <a:p>
                      <a:pPr algn="l"/>
                      <a:r>
                        <a:rPr lang="en-US" dirty="0"/>
                        <a:t>0.0079</a:t>
                      </a:r>
                    </a:p>
                  </a:txBody>
                  <a:tcPr marT="9144" marB="9144" anchor="ctr"/>
                </a:tc>
                <a:tc>
                  <a:txBody>
                    <a:bodyPr/>
                    <a:lstStyle/>
                    <a:p>
                      <a:pPr algn="l"/>
                      <a:r>
                        <a:rPr lang="en-US" dirty="0"/>
                        <a:t>75.09</a:t>
                      </a:r>
                    </a:p>
                  </a:txBody>
                  <a:tcPr marT="9144" marB="9144" anchor="ctr"/>
                </a:tc>
                <a:tc>
                  <a:txBody>
                    <a:bodyPr/>
                    <a:lstStyle/>
                    <a:p>
                      <a:pPr algn="l"/>
                      <a:r>
                        <a:rPr lang="en-US" dirty="0"/>
                        <a:t>0.0041</a:t>
                      </a:r>
                    </a:p>
                  </a:txBody>
                  <a:tcPr marT="9144" marB="9144" anchor="ctr"/>
                </a:tc>
                <a:extLst>
                  <a:ext uri="{0D108BD9-81ED-4DB2-BD59-A6C34878D82A}">
                    <a16:rowId xmlns:a16="http://schemas.microsoft.com/office/drawing/2014/main" val="2443675910"/>
                  </a:ext>
                </a:extLst>
              </a:tr>
              <a:tr h="320040">
                <a:tc>
                  <a:txBody>
                    <a:bodyPr/>
                    <a:lstStyle/>
                    <a:p>
                      <a:pPr algn="l"/>
                      <a:r>
                        <a:rPr lang="en-US" b="1" dirty="0"/>
                        <a:t>Kernel-Ridge</a:t>
                      </a:r>
                    </a:p>
                  </a:txBody>
                  <a:tcPr marT="9144" marB="9144" anchor="ctr"/>
                </a:tc>
                <a:tc>
                  <a:txBody>
                    <a:bodyPr/>
                    <a:lstStyle/>
                    <a:p>
                      <a:pPr algn="l"/>
                      <a:r>
                        <a:rPr lang="en-US" dirty="0"/>
                        <a:t>78.86</a:t>
                      </a:r>
                    </a:p>
                  </a:txBody>
                  <a:tcPr marT="9144" marB="9144" anchor="ctr"/>
                </a:tc>
                <a:tc>
                  <a:txBody>
                    <a:bodyPr/>
                    <a:lstStyle/>
                    <a:p>
                      <a:pPr algn="l"/>
                      <a:r>
                        <a:rPr lang="en-US" dirty="0"/>
                        <a:t>0.0031</a:t>
                      </a:r>
                    </a:p>
                  </a:txBody>
                  <a:tcPr marT="9144" marB="9144" anchor="ctr"/>
                </a:tc>
                <a:tc>
                  <a:txBody>
                    <a:bodyPr/>
                    <a:lstStyle/>
                    <a:p>
                      <a:pPr algn="l"/>
                      <a:r>
                        <a:rPr lang="en-US" dirty="0"/>
                        <a:t>76.57</a:t>
                      </a:r>
                    </a:p>
                  </a:txBody>
                  <a:tcPr marT="9144" marB="9144" anchor="ctr"/>
                </a:tc>
                <a:tc>
                  <a:txBody>
                    <a:bodyPr/>
                    <a:lstStyle/>
                    <a:p>
                      <a:pPr algn="l"/>
                      <a:r>
                        <a:rPr lang="en-US" dirty="0"/>
                        <a:t>0.0041</a:t>
                      </a:r>
                    </a:p>
                  </a:txBody>
                  <a:tcPr marT="9144" marB="9144" anchor="ctr"/>
                </a:tc>
                <a:tc>
                  <a:txBody>
                    <a:bodyPr/>
                    <a:lstStyle/>
                    <a:p>
                      <a:pPr algn="l"/>
                      <a:r>
                        <a:rPr lang="en-US" dirty="0"/>
                        <a:t>75.93</a:t>
                      </a:r>
                    </a:p>
                  </a:txBody>
                  <a:tcPr marT="9144" marB="9144" anchor="ctr"/>
                </a:tc>
                <a:tc>
                  <a:txBody>
                    <a:bodyPr/>
                    <a:lstStyle/>
                    <a:p>
                      <a:pPr algn="l"/>
                      <a:r>
                        <a:rPr lang="en-US" dirty="0"/>
                        <a:t>0.0050</a:t>
                      </a:r>
                    </a:p>
                  </a:txBody>
                  <a:tcPr marT="9144" marB="9144" anchor="ctr"/>
                </a:tc>
                <a:extLst>
                  <a:ext uri="{0D108BD9-81ED-4DB2-BD59-A6C34878D82A}">
                    <a16:rowId xmlns:a16="http://schemas.microsoft.com/office/drawing/2014/main" val="2897091769"/>
                  </a:ext>
                </a:extLst>
              </a:tr>
              <a:tr h="320040">
                <a:tc>
                  <a:txBody>
                    <a:bodyPr/>
                    <a:lstStyle/>
                    <a:p>
                      <a:pPr algn="l"/>
                      <a:r>
                        <a:rPr lang="en-US" b="1" dirty="0"/>
                        <a:t>SVM</a:t>
                      </a:r>
                    </a:p>
                  </a:txBody>
                  <a:tcPr marT="9144" marB="9144" anchor="ctr"/>
                </a:tc>
                <a:tc>
                  <a:txBody>
                    <a:bodyPr/>
                    <a:lstStyle/>
                    <a:p>
                      <a:pPr algn="l"/>
                      <a:r>
                        <a:rPr lang="en-US" dirty="0"/>
                        <a:t>80.11</a:t>
                      </a:r>
                    </a:p>
                  </a:txBody>
                  <a:tcPr marT="9144" marB="9144" anchor="ctr"/>
                </a:tc>
                <a:tc>
                  <a:txBody>
                    <a:bodyPr/>
                    <a:lstStyle/>
                    <a:p>
                      <a:pPr algn="l"/>
                      <a:r>
                        <a:rPr lang="en-US" dirty="0"/>
                        <a:t>0.0013</a:t>
                      </a:r>
                    </a:p>
                  </a:txBody>
                  <a:tcPr marT="9144" marB="9144" anchor="ctr"/>
                </a:tc>
                <a:tc>
                  <a:txBody>
                    <a:bodyPr/>
                    <a:lstStyle/>
                    <a:p>
                      <a:pPr algn="l"/>
                      <a:r>
                        <a:rPr lang="en-US" dirty="0"/>
                        <a:t>79.55</a:t>
                      </a:r>
                    </a:p>
                  </a:txBody>
                  <a:tcPr marT="9144" marB="9144" anchor="ctr"/>
                </a:tc>
                <a:tc>
                  <a:txBody>
                    <a:bodyPr/>
                    <a:lstStyle/>
                    <a:p>
                      <a:pPr algn="l"/>
                      <a:r>
                        <a:rPr lang="en-US" dirty="0"/>
                        <a:t>0.0025</a:t>
                      </a:r>
                    </a:p>
                  </a:txBody>
                  <a:tcPr marT="9144" marB="9144" anchor="ctr"/>
                </a:tc>
                <a:tc>
                  <a:txBody>
                    <a:bodyPr/>
                    <a:lstStyle/>
                    <a:p>
                      <a:pPr algn="l"/>
                      <a:r>
                        <a:rPr lang="en-US" dirty="0"/>
                        <a:t>81.98</a:t>
                      </a:r>
                    </a:p>
                  </a:txBody>
                  <a:tcPr marT="9144" marB="9144" anchor="ctr"/>
                </a:tc>
                <a:tc>
                  <a:txBody>
                    <a:bodyPr/>
                    <a:lstStyle/>
                    <a:p>
                      <a:pPr algn="l"/>
                      <a:r>
                        <a:rPr lang="en-US" dirty="0"/>
                        <a:t>0.0011</a:t>
                      </a:r>
                    </a:p>
                  </a:txBody>
                  <a:tcPr marT="9144" marB="9144" anchor="ctr"/>
                </a:tc>
                <a:extLst>
                  <a:ext uri="{0D108BD9-81ED-4DB2-BD59-A6C34878D82A}">
                    <a16:rowId xmlns:a16="http://schemas.microsoft.com/office/drawing/2014/main" val="2398273069"/>
                  </a:ext>
                </a:extLst>
              </a:tr>
              <a:tr h="320040">
                <a:tc>
                  <a:txBody>
                    <a:bodyPr/>
                    <a:lstStyle/>
                    <a:p>
                      <a:pPr algn="l"/>
                      <a:r>
                        <a:rPr lang="en-US" b="1" dirty="0" err="1"/>
                        <a:t>HPCforML</a:t>
                      </a:r>
                      <a:r>
                        <a:rPr lang="en-US" b="1" dirty="0"/>
                        <a:t>-ANN</a:t>
                      </a:r>
                    </a:p>
                  </a:txBody>
                  <a:tcPr marT="9144" marB="9144" anchor="ctr"/>
                </a:tc>
                <a:tc>
                  <a:txBody>
                    <a:bodyPr/>
                    <a:lstStyle/>
                    <a:p>
                      <a:pPr algn="l"/>
                      <a:r>
                        <a:rPr lang="en-US" dirty="0"/>
                        <a:t>95.52</a:t>
                      </a:r>
                    </a:p>
                  </a:txBody>
                  <a:tcPr marT="9144" marB="9144" anchor="ctr"/>
                </a:tc>
                <a:tc>
                  <a:txBody>
                    <a:bodyPr/>
                    <a:lstStyle/>
                    <a:p>
                      <a:pPr algn="l"/>
                      <a:r>
                        <a:rPr lang="en-US" dirty="0"/>
                        <a:t>0.000072</a:t>
                      </a:r>
                    </a:p>
                  </a:txBody>
                  <a:tcPr marT="9144" marB="9144" anchor="ctr"/>
                </a:tc>
                <a:tc>
                  <a:txBody>
                    <a:bodyPr/>
                    <a:lstStyle/>
                    <a:p>
                      <a:pPr algn="l"/>
                      <a:r>
                        <a:rPr lang="en-US" dirty="0"/>
                        <a:t>92.07</a:t>
                      </a:r>
                    </a:p>
                  </a:txBody>
                  <a:tcPr marT="9144" marB="9144" anchor="ctr"/>
                </a:tc>
                <a:tc>
                  <a:txBody>
                    <a:bodyPr/>
                    <a:lstStyle/>
                    <a:p>
                      <a:pPr algn="l"/>
                      <a:r>
                        <a:rPr lang="en-US" dirty="0"/>
                        <a:t>0.00023</a:t>
                      </a:r>
                    </a:p>
                  </a:txBody>
                  <a:tcPr marT="9144" marB="9144" anchor="ctr"/>
                </a:tc>
                <a:tc>
                  <a:txBody>
                    <a:bodyPr/>
                    <a:lstStyle/>
                    <a:p>
                      <a:pPr algn="l"/>
                      <a:r>
                        <a:rPr lang="en-US" dirty="0"/>
                        <a:t>94.78</a:t>
                      </a:r>
                    </a:p>
                  </a:txBody>
                  <a:tcPr marT="9144" marB="9144" anchor="ctr"/>
                </a:tc>
                <a:tc>
                  <a:txBody>
                    <a:bodyPr/>
                    <a:lstStyle/>
                    <a:p>
                      <a:pPr algn="l"/>
                      <a:r>
                        <a:rPr lang="en-US" dirty="0"/>
                        <a:t>0.00023</a:t>
                      </a:r>
                    </a:p>
                  </a:txBody>
                  <a:tcPr marT="9144" marB="9144" anchor="ctr"/>
                </a:tc>
                <a:extLst>
                  <a:ext uri="{0D108BD9-81ED-4DB2-BD59-A6C34878D82A}">
                    <a16:rowId xmlns:a16="http://schemas.microsoft.com/office/drawing/2014/main" val="1389901104"/>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100"/>
          <p:cNvSpPr/>
          <p:nvPr/>
        </p:nvSpPr>
        <p:spPr>
          <a:xfrm>
            <a:off x="278275" y="1257550"/>
            <a:ext cx="3244200" cy="3003000"/>
          </a:xfrm>
          <a:prstGeom prst="rect">
            <a:avLst/>
          </a:prstGeom>
          <a:solidFill>
            <a:srgbClr val="EFEFEF"/>
          </a:solidFill>
          <a:ln>
            <a:noFill/>
          </a:ln>
        </p:spPr>
        <p:txBody>
          <a:bodyPr spcFirstLastPara="1" wrap="square" lIns="91425" tIns="91425" rIns="91425" bIns="91425" anchor="ctr" anchorCtr="0">
            <a:noAutofit/>
          </a:bodyPr>
          <a:lstStyle/>
          <a:p>
            <a:endParaRPr sz="1800"/>
          </a:p>
        </p:txBody>
      </p:sp>
      <p:sp>
        <p:nvSpPr>
          <p:cNvPr id="889" name="Google Shape;889;p100"/>
          <p:cNvSpPr txBox="1">
            <a:spLocks noGrp="1"/>
          </p:cNvSpPr>
          <p:nvPr>
            <p:ph type="body" idx="1"/>
          </p:nvPr>
        </p:nvSpPr>
        <p:spPr>
          <a:xfrm>
            <a:off x="347125" y="1388850"/>
            <a:ext cx="3106500" cy="1824600"/>
          </a:xfrm>
          <a:prstGeom prst="rect">
            <a:avLst/>
          </a:prstGeom>
          <a:noFill/>
          <a:ln>
            <a:noFill/>
          </a:ln>
        </p:spPr>
        <p:txBody>
          <a:bodyPr spcFirstLastPara="1" vert="horz" wrap="square" lIns="68575" tIns="34275" rIns="68575" bIns="34275" rtlCol="0" anchor="t" anchorCtr="0">
            <a:noAutofit/>
          </a:bodyPr>
          <a:lstStyle/>
          <a:p>
            <a:pPr marL="0" indent="0">
              <a:lnSpc>
                <a:spcPct val="115000"/>
              </a:lnSpc>
              <a:spcBef>
                <a:spcPts val="0"/>
              </a:spcBef>
              <a:buNone/>
            </a:pPr>
            <a:r>
              <a:rPr lang="en" sz="1800" b="1" dirty="0">
                <a:latin typeface="Open Sans"/>
                <a:ea typeface="Open Sans"/>
                <a:cs typeface="Open Sans"/>
                <a:sym typeface="Open Sans"/>
              </a:rPr>
              <a:t>ρ</a:t>
            </a:r>
            <a:r>
              <a:rPr lang="en" sz="1800" b="1" baseline="-25000" dirty="0">
                <a:latin typeface="Open Sans"/>
                <a:ea typeface="Open Sans"/>
                <a:cs typeface="Open Sans"/>
                <a:sym typeface="Open Sans"/>
              </a:rPr>
              <a:t>c , </a:t>
            </a:r>
            <a:r>
              <a:rPr lang="en" sz="1800" b="1" dirty="0">
                <a:latin typeface="Open Sans"/>
                <a:ea typeface="Open Sans"/>
                <a:cs typeface="Open Sans"/>
                <a:sym typeface="Open Sans"/>
              </a:rPr>
              <a:t>ρ</a:t>
            </a:r>
            <a:r>
              <a:rPr lang="en" sz="1800" b="1" baseline="-25000" dirty="0">
                <a:latin typeface="Open Sans"/>
                <a:ea typeface="Open Sans"/>
                <a:cs typeface="Open Sans"/>
                <a:sym typeface="Open Sans"/>
              </a:rPr>
              <a:t>m </a:t>
            </a:r>
            <a:r>
              <a:rPr lang="en" sz="1800" dirty="0">
                <a:latin typeface="Open Sans"/>
                <a:ea typeface="Open Sans"/>
                <a:cs typeface="Open Sans"/>
                <a:sym typeface="Open Sans"/>
              </a:rPr>
              <a:t>and</a:t>
            </a:r>
            <a:r>
              <a:rPr lang="en" sz="1800" b="1" baseline="-25000" dirty="0">
                <a:latin typeface="Open Sans"/>
                <a:ea typeface="Open Sans"/>
                <a:cs typeface="Open Sans"/>
                <a:sym typeface="Open Sans"/>
              </a:rPr>
              <a:t> </a:t>
            </a:r>
            <a:r>
              <a:rPr lang="en" sz="1800" b="1" dirty="0">
                <a:latin typeface="Open Sans"/>
                <a:ea typeface="Open Sans"/>
                <a:cs typeface="Open Sans"/>
                <a:sym typeface="Open Sans"/>
              </a:rPr>
              <a:t>ρ</a:t>
            </a:r>
            <a:r>
              <a:rPr lang="en" sz="1800" b="1" baseline="-25000" dirty="0">
                <a:latin typeface="Open Sans"/>
                <a:ea typeface="Open Sans"/>
                <a:cs typeface="Open Sans"/>
                <a:sym typeface="Open Sans"/>
              </a:rPr>
              <a:t>p </a:t>
            </a:r>
            <a:r>
              <a:rPr lang="en" sz="1800" dirty="0">
                <a:latin typeface="Open Sans"/>
                <a:ea typeface="Open Sans"/>
                <a:cs typeface="Open Sans"/>
                <a:sym typeface="Open Sans"/>
              </a:rPr>
              <a:t>predicted by the ML model were found to be in excellent agreement with those calculated using the MD method; </a:t>
            </a:r>
            <a:r>
              <a:rPr lang="en-US" sz="1800" dirty="0">
                <a:latin typeface="Open Sans"/>
                <a:ea typeface="Open Sans"/>
                <a:cs typeface="Open Sans"/>
                <a:sym typeface="Open Sans"/>
              </a:rPr>
              <a:t>correlated </a:t>
            </a:r>
            <a:r>
              <a:rPr lang="en" sz="1800" dirty="0">
                <a:latin typeface="Open Sans"/>
                <a:ea typeface="Open Sans"/>
                <a:cs typeface="Open Sans"/>
                <a:sym typeface="Open Sans"/>
              </a:rPr>
              <a:t>data from </a:t>
            </a:r>
            <a:r>
              <a:rPr lang="en-US" sz="1800" dirty="0">
                <a:latin typeface="Open Sans"/>
                <a:ea typeface="Open Sans"/>
                <a:cs typeface="Open Sans"/>
                <a:sym typeface="Open Sans"/>
              </a:rPr>
              <a:t>both</a:t>
            </a:r>
            <a:r>
              <a:rPr lang="en" sz="1800" dirty="0">
                <a:latin typeface="Open Sans"/>
                <a:ea typeface="Open Sans"/>
                <a:cs typeface="Open Sans"/>
                <a:sym typeface="Open Sans"/>
              </a:rPr>
              <a:t> approach</a:t>
            </a:r>
            <a:r>
              <a:rPr lang="en-US" sz="1800" dirty="0">
                <a:latin typeface="Open Sans"/>
                <a:ea typeface="Open Sans"/>
                <a:cs typeface="Open Sans"/>
                <a:sym typeface="Open Sans"/>
              </a:rPr>
              <a:t>es</a:t>
            </a:r>
            <a:r>
              <a:rPr lang="en" sz="1800" dirty="0">
                <a:latin typeface="Open Sans"/>
                <a:ea typeface="Open Sans"/>
                <a:cs typeface="Open Sans"/>
                <a:sym typeface="Open Sans"/>
              </a:rPr>
              <a:t> fall on the dashed lines which indicate perfect correlation.</a:t>
            </a:r>
            <a:endParaRPr sz="1800" dirty="0">
              <a:latin typeface="Open Sans"/>
              <a:ea typeface="Open Sans"/>
              <a:cs typeface="Open Sans"/>
              <a:sym typeface="Open Sans"/>
            </a:endParaRPr>
          </a:p>
        </p:txBody>
      </p:sp>
      <p:cxnSp>
        <p:nvCxnSpPr>
          <p:cNvPr id="891" name="Google Shape;891;p100"/>
          <p:cNvCxnSpPr/>
          <p:nvPr/>
        </p:nvCxnSpPr>
        <p:spPr>
          <a:xfrm>
            <a:off x="354475" y="1127725"/>
            <a:ext cx="1887900" cy="0"/>
          </a:xfrm>
          <a:prstGeom prst="straightConnector1">
            <a:avLst/>
          </a:prstGeom>
          <a:noFill/>
          <a:ln w="19050" cap="flat" cmpd="sng">
            <a:solidFill>
              <a:srgbClr val="B30838"/>
            </a:solidFill>
            <a:prstDash val="solid"/>
            <a:round/>
            <a:headEnd type="none" w="med" len="med"/>
            <a:tailEnd type="none" w="med" len="med"/>
          </a:ln>
        </p:spPr>
      </p:cxnSp>
      <p:sp>
        <p:nvSpPr>
          <p:cNvPr id="892" name="Google Shape;892;p100"/>
          <p:cNvSpPr txBox="1">
            <a:spLocks noGrp="1"/>
          </p:cNvSpPr>
          <p:nvPr>
            <p:ph type="title"/>
          </p:nvPr>
        </p:nvSpPr>
        <p:spPr>
          <a:xfrm>
            <a:off x="283925" y="412225"/>
            <a:ext cx="5467500" cy="544500"/>
          </a:xfrm>
          <a:prstGeom prst="rect">
            <a:avLst/>
          </a:prstGeom>
        </p:spPr>
        <p:txBody>
          <a:bodyPr spcFirstLastPara="1" vert="horz" wrap="square" lIns="68575" tIns="34275" rIns="68575" bIns="34275" rtlCol="0" anchor="ctr" anchorCtr="0">
            <a:noAutofit/>
          </a:bodyPr>
          <a:lstStyle/>
          <a:p>
            <a:pPr>
              <a:lnSpc>
                <a:spcPct val="115000"/>
              </a:lnSpc>
            </a:pPr>
            <a:r>
              <a:rPr lang="en" sz="2000">
                <a:solidFill>
                  <a:srgbClr val="515151"/>
                </a:solidFill>
              </a:rPr>
              <a:t>Accuracy comparison between ML predictions and MD simulation results</a:t>
            </a:r>
            <a:endParaRPr sz="1400">
              <a:solidFill>
                <a:srgbClr val="515151"/>
              </a:solidFill>
            </a:endParaRPr>
          </a:p>
        </p:txBody>
      </p:sp>
      <p:sp>
        <p:nvSpPr>
          <p:cNvPr id="893" name="Google Shape;893;p100"/>
          <p:cNvSpPr txBox="1">
            <a:spLocks noGrp="1"/>
          </p:cNvSpPr>
          <p:nvPr>
            <p:ph type="sldNum" idx="2"/>
          </p:nvPr>
        </p:nvSpPr>
        <p:spPr>
          <a:xfrm>
            <a:off x="6332175" y="3520805"/>
            <a:ext cx="411525" cy="408375"/>
          </a:xfrm>
          <a:prstGeom prst="rect">
            <a:avLst/>
          </a:prstGeom>
          <a:noFill/>
          <a:ln>
            <a:noFill/>
          </a:ln>
        </p:spPr>
        <p:txBody>
          <a:bodyPr spcFirstLastPara="1" vert="horz" wrap="square" lIns="51431" tIns="25706" rIns="51431" bIns="25706" rtlCol="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22</a:t>
            </a:fld>
            <a:endParaRPr/>
          </a:p>
        </p:txBody>
      </p:sp>
      <p:pic>
        <p:nvPicPr>
          <p:cNvPr id="894" name="Google Shape;894;p100"/>
          <p:cNvPicPr preferRelativeResize="0"/>
          <p:nvPr/>
        </p:nvPicPr>
        <p:blipFill rotWithShape="1">
          <a:blip r:embed="rId3">
            <a:alphaModFix/>
          </a:blip>
          <a:srcRect/>
          <a:stretch/>
        </p:blipFill>
        <p:spPr>
          <a:xfrm>
            <a:off x="3901507" y="1070414"/>
            <a:ext cx="5150745" cy="3605537"/>
          </a:xfrm>
          <a:prstGeom prst="rect">
            <a:avLst/>
          </a:prstGeom>
          <a:noFill/>
          <a:ln>
            <a:noFill/>
          </a:ln>
        </p:spPr>
      </p:pic>
      <p:sp>
        <p:nvSpPr>
          <p:cNvPr id="10" name="Rectangle 9">
            <a:extLst>
              <a:ext uri="{FF2B5EF4-FFF2-40B4-BE49-F238E27FC236}">
                <a16:creationId xmlns:a16="http://schemas.microsoft.com/office/drawing/2014/main" id="{C104ECA5-6A15-4206-80AA-6312A7B6B3CB}"/>
              </a:ext>
            </a:extLst>
          </p:cNvPr>
          <p:cNvSpPr/>
          <p:nvPr/>
        </p:nvSpPr>
        <p:spPr>
          <a:xfrm>
            <a:off x="7195370" y="45808"/>
            <a:ext cx="1839926" cy="738664"/>
          </a:xfrm>
          <a:prstGeom prst="rect">
            <a:avLst/>
          </a:prstGeom>
        </p:spPr>
        <p:txBody>
          <a:bodyPr wrap="square">
            <a:spAutoFit/>
          </a:bodyPr>
          <a:lstStyle/>
          <a:p>
            <a:pPr>
              <a:buClr>
                <a:schemeClr val="dk1"/>
              </a:buClr>
              <a:buSzPts val="1100"/>
            </a:pPr>
            <a:r>
              <a:rPr lang="en-US" dirty="0">
                <a:latin typeface="Open Sans"/>
                <a:ea typeface="Open Sans"/>
                <a:cs typeface="Open Sans"/>
                <a:sym typeface="Open Sans"/>
              </a:rPr>
              <a:t>JCS </a:t>
            </a:r>
            <a:r>
              <a:rPr lang="en-US" dirty="0" err="1">
                <a:latin typeface="Open Sans"/>
                <a:ea typeface="Open Sans"/>
                <a:cs typeface="Open Sans"/>
                <a:sym typeface="Open Sans"/>
              </a:rPr>
              <a:t>Kadupitiya</a:t>
            </a:r>
            <a:r>
              <a:rPr lang="en-US" dirty="0">
                <a:latin typeface="Open Sans"/>
                <a:ea typeface="Open Sans"/>
                <a:cs typeface="Open Sans"/>
                <a:sym typeface="Open Sans"/>
              </a:rPr>
              <a:t>, </a:t>
            </a:r>
          </a:p>
          <a:p>
            <a:pPr>
              <a:buClr>
                <a:schemeClr val="dk1"/>
              </a:buClr>
              <a:buSzPts val="1100"/>
            </a:pPr>
            <a:r>
              <a:rPr lang="en-US" dirty="0">
                <a:latin typeface="Open Sans"/>
                <a:ea typeface="Open Sans"/>
                <a:cs typeface="Open Sans"/>
                <a:sym typeface="Open Sans"/>
              </a:rPr>
              <a:t>Geoffrey Fox, </a:t>
            </a:r>
          </a:p>
          <a:p>
            <a:r>
              <a:rPr lang="en-US" dirty="0">
                <a:latin typeface="Open Sans"/>
                <a:ea typeface="Open Sans"/>
                <a:cs typeface="Open Sans"/>
                <a:sym typeface="Open Sans"/>
              </a:rPr>
              <a:t>Vikram </a:t>
            </a:r>
            <a:r>
              <a:rPr lang="en-US" dirty="0" err="1">
                <a:latin typeface="Open Sans"/>
                <a:ea typeface="Open Sans"/>
                <a:cs typeface="Open Sans"/>
                <a:sym typeface="Open Sans"/>
              </a:rPr>
              <a:t>Jadhao</a:t>
            </a:r>
            <a:endParaRPr lang="en-US" dirty="0">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pic>
        <p:nvPicPr>
          <p:cNvPr id="912" name="Google Shape;912;p102"/>
          <p:cNvPicPr preferRelativeResize="0"/>
          <p:nvPr/>
        </p:nvPicPr>
        <p:blipFill rotWithShape="1">
          <a:blip r:embed="rId3">
            <a:alphaModFix/>
          </a:blip>
          <a:srcRect/>
          <a:stretch/>
        </p:blipFill>
        <p:spPr>
          <a:xfrm>
            <a:off x="457201" y="2267550"/>
            <a:ext cx="6481349" cy="950050"/>
          </a:xfrm>
          <a:prstGeom prst="rect">
            <a:avLst/>
          </a:prstGeom>
          <a:noFill/>
          <a:ln>
            <a:noFill/>
          </a:ln>
        </p:spPr>
      </p:pic>
      <p:sp>
        <p:nvSpPr>
          <p:cNvPr id="913" name="Google Shape;913;p102"/>
          <p:cNvSpPr txBox="1">
            <a:spLocks noGrp="1"/>
          </p:cNvSpPr>
          <p:nvPr>
            <p:ph type="body" idx="1"/>
          </p:nvPr>
        </p:nvSpPr>
        <p:spPr>
          <a:xfrm>
            <a:off x="0" y="589429"/>
            <a:ext cx="9106889" cy="3335100"/>
          </a:xfrm>
          <a:prstGeom prst="rect">
            <a:avLst/>
          </a:prstGeom>
          <a:noFill/>
          <a:ln>
            <a:noFill/>
          </a:ln>
        </p:spPr>
        <p:txBody>
          <a:bodyPr spcFirstLastPara="1" vert="horz" wrap="square" lIns="68575" tIns="34275" rIns="68575" bIns="34275" rtlCol="0" anchor="t" anchorCtr="0">
            <a:noAutofit/>
          </a:bodyPr>
          <a:lstStyle/>
          <a:p>
            <a:pPr marL="457189" indent="-311142">
              <a:buSzPts val="1300"/>
              <a:buFont typeface="Open Sans"/>
              <a:buChar char="•"/>
            </a:pPr>
            <a:r>
              <a:rPr lang="en" sz="1300" dirty="0">
                <a:latin typeface="Open Sans"/>
                <a:ea typeface="Open Sans"/>
                <a:cs typeface="Open Sans"/>
                <a:sym typeface="Open Sans"/>
              </a:rPr>
              <a:t>T</a:t>
            </a:r>
            <a:r>
              <a:rPr lang="en" sz="1300" baseline="-25000" dirty="0">
                <a:latin typeface="Open Sans"/>
                <a:ea typeface="Open Sans"/>
                <a:cs typeface="Open Sans"/>
                <a:sym typeface="Open Sans"/>
              </a:rPr>
              <a:t>seq </a:t>
            </a:r>
            <a:r>
              <a:rPr lang="en" sz="1300" dirty="0">
                <a:latin typeface="Open Sans"/>
                <a:ea typeface="Open Sans"/>
                <a:cs typeface="Open Sans"/>
                <a:sym typeface="Open Sans"/>
              </a:rPr>
              <a:t>is sequential time</a:t>
            </a:r>
            <a:endParaRPr sz="1300" dirty="0">
              <a:latin typeface="Open Sans"/>
              <a:ea typeface="Open Sans"/>
              <a:cs typeface="Open Sans"/>
              <a:sym typeface="Open Sans"/>
            </a:endParaRPr>
          </a:p>
          <a:p>
            <a:pPr marL="457189" indent="-311142">
              <a:buSzPts val="1300"/>
              <a:buFont typeface="Open Sans"/>
              <a:buChar char="•"/>
            </a:pPr>
            <a:r>
              <a:rPr lang="en" sz="1300" dirty="0">
                <a:latin typeface="Open Sans"/>
                <a:ea typeface="Open Sans"/>
                <a:cs typeface="Open Sans"/>
                <a:sym typeface="Open Sans"/>
              </a:rPr>
              <a:t>T</a:t>
            </a:r>
            <a:r>
              <a:rPr lang="en" sz="1300" baseline="-25000" dirty="0">
                <a:latin typeface="Open Sans"/>
                <a:ea typeface="Open Sans"/>
                <a:cs typeface="Open Sans"/>
                <a:sym typeface="Open Sans"/>
              </a:rPr>
              <a:t>train</a:t>
            </a:r>
            <a:r>
              <a:rPr lang="en" sz="1300" dirty="0">
                <a:latin typeface="Open Sans"/>
                <a:ea typeface="Open Sans"/>
                <a:cs typeface="Open Sans"/>
                <a:sym typeface="Open Sans"/>
              </a:rPr>
              <a:t> time for a (parallel) simulation used in training ML</a:t>
            </a:r>
            <a:endParaRPr sz="1300" dirty="0">
              <a:latin typeface="Open Sans"/>
              <a:ea typeface="Open Sans"/>
              <a:cs typeface="Open Sans"/>
              <a:sym typeface="Open Sans"/>
            </a:endParaRPr>
          </a:p>
          <a:p>
            <a:pPr marL="457189" indent="-311142">
              <a:buSzPts val="1300"/>
              <a:buFont typeface="Open Sans"/>
              <a:buChar char="•"/>
            </a:pPr>
            <a:r>
              <a:rPr lang="en" sz="1300" dirty="0">
                <a:latin typeface="Open Sans"/>
                <a:ea typeface="Open Sans"/>
                <a:cs typeface="Open Sans"/>
                <a:sym typeface="Open Sans"/>
              </a:rPr>
              <a:t>T</a:t>
            </a:r>
            <a:r>
              <a:rPr lang="en" sz="1300" baseline="-25000" dirty="0">
                <a:latin typeface="Open Sans"/>
                <a:ea typeface="Open Sans"/>
                <a:cs typeface="Open Sans"/>
                <a:sym typeface="Open Sans"/>
              </a:rPr>
              <a:t>learn</a:t>
            </a:r>
            <a:r>
              <a:rPr lang="en" sz="1300" dirty="0">
                <a:latin typeface="Open Sans"/>
                <a:ea typeface="Open Sans"/>
                <a:cs typeface="Open Sans"/>
                <a:sym typeface="Open Sans"/>
              </a:rPr>
              <a:t> is time per point to run machine learning</a:t>
            </a:r>
            <a:endParaRPr sz="1300" dirty="0">
              <a:latin typeface="Open Sans"/>
              <a:ea typeface="Open Sans"/>
              <a:cs typeface="Open Sans"/>
              <a:sym typeface="Open Sans"/>
            </a:endParaRPr>
          </a:p>
          <a:p>
            <a:pPr marL="457189" indent="-311142">
              <a:buSzPts val="1300"/>
              <a:buFont typeface="Open Sans"/>
              <a:buChar char="•"/>
            </a:pPr>
            <a:r>
              <a:rPr lang="en" sz="1300" dirty="0">
                <a:latin typeface="Open Sans"/>
                <a:ea typeface="Open Sans"/>
                <a:cs typeface="Open Sans"/>
                <a:sym typeface="Open Sans"/>
              </a:rPr>
              <a:t>T</a:t>
            </a:r>
            <a:r>
              <a:rPr lang="en" sz="1300" baseline="-25000" dirty="0">
                <a:latin typeface="Open Sans"/>
                <a:ea typeface="Open Sans"/>
                <a:cs typeface="Open Sans"/>
                <a:sym typeface="Open Sans"/>
              </a:rPr>
              <a:t>lookup</a:t>
            </a:r>
            <a:r>
              <a:rPr lang="en" sz="1300" dirty="0">
                <a:latin typeface="Open Sans"/>
                <a:ea typeface="Open Sans"/>
                <a:cs typeface="Open Sans"/>
                <a:sym typeface="Open Sans"/>
              </a:rPr>
              <a:t> is time to run inference per instance</a:t>
            </a:r>
            <a:endParaRPr sz="1300" dirty="0">
              <a:latin typeface="Open Sans"/>
              <a:ea typeface="Open Sans"/>
              <a:cs typeface="Open Sans"/>
              <a:sym typeface="Open Sans"/>
            </a:endParaRPr>
          </a:p>
          <a:p>
            <a:pPr marL="457189" indent="-311142">
              <a:buSzPts val="1300"/>
              <a:buFont typeface="Open Sans"/>
              <a:buChar char="•"/>
            </a:pPr>
            <a:r>
              <a:rPr lang="en" sz="1300" dirty="0">
                <a:latin typeface="Open Sans"/>
                <a:ea typeface="Open Sans"/>
                <a:cs typeface="Open Sans"/>
                <a:sym typeface="Open Sans"/>
              </a:rPr>
              <a:t>N</a:t>
            </a:r>
            <a:r>
              <a:rPr lang="en" sz="1300" baseline="-25000" dirty="0">
                <a:latin typeface="Open Sans"/>
                <a:ea typeface="Open Sans"/>
                <a:cs typeface="Open Sans"/>
                <a:sym typeface="Open Sans"/>
              </a:rPr>
              <a:t>train</a:t>
            </a:r>
            <a:r>
              <a:rPr lang="en" sz="1300" dirty="0">
                <a:latin typeface="Open Sans"/>
                <a:ea typeface="Open Sans"/>
                <a:cs typeface="Open Sans"/>
                <a:sym typeface="Open Sans"/>
              </a:rPr>
              <a:t> number of training samples</a:t>
            </a:r>
            <a:endParaRPr sz="1300" dirty="0">
              <a:latin typeface="Open Sans"/>
              <a:ea typeface="Open Sans"/>
              <a:cs typeface="Open Sans"/>
              <a:sym typeface="Open Sans"/>
            </a:endParaRPr>
          </a:p>
          <a:p>
            <a:pPr marL="457189" indent="-311142">
              <a:buSzPts val="1300"/>
              <a:buFont typeface="Open Sans"/>
              <a:buChar char="•"/>
            </a:pPr>
            <a:r>
              <a:rPr lang="en" sz="1300" dirty="0">
                <a:latin typeface="Open Sans"/>
                <a:ea typeface="Open Sans"/>
                <a:cs typeface="Open Sans"/>
                <a:sym typeface="Open Sans"/>
              </a:rPr>
              <a:t>N</a:t>
            </a:r>
            <a:r>
              <a:rPr lang="en" sz="1300" baseline="-25000" dirty="0">
                <a:latin typeface="Open Sans"/>
                <a:ea typeface="Open Sans"/>
                <a:cs typeface="Open Sans"/>
                <a:sym typeface="Open Sans"/>
              </a:rPr>
              <a:t>lookup</a:t>
            </a:r>
            <a:r>
              <a:rPr lang="en" sz="1300" dirty="0">
                <a:latin typeface="Open Sans"/>
                <a:ea typeface="Open Sans"/>
                <a:cs typeface="Open Sans"/>
                <a:sym typeface="Open Sans"/>
              </a:rPr>
              <a:t> number of results looked up</a:t>
            </a:r>
            <a:endParaRPr sz="1300" dirty="0">
              <a:latin typeface="Open Sans"/>
              <a:ea typeface="Open Sans"/>
              <a:cs typeface="Open Sans"/>
              <a:sym typeface="Open Sans"/>
            </a:endParaRPr>
          </a:p>
          <a:p>
            <a:pPr marL="0" indent="0">
              <a:buNone/>
            </a:pPr>
            <a:br>
              <a:rPr lang="en" sz="1300" dirty="0">
                <a:latin typeface="Open Sans"/>
                <a:ea typeface="Open Sans"/>
                <a:cs typeface="Open Sans"/>
                <a:sym typeface="Open Sans"/>
              </a:rPr>
            </a:br>
            <a:br>
              <a:rPr lang="en" sz="1300" dirty="0">
                <a:latin typeface="Open Sans"/>
                <a:ea typeface="Open Sans"/>
                <a:cs typeface="Open Sans"/>
                <a:sym typeface="Open Sans"/>
              </a:rPr>
            </a:br>
            <a:br>
              <a:rPr lang="en" sz="1300" dirty="0">
                <a:latin typeface="Open Sans"/>
                <a:ea typeface="Open Sans"/>
                <a:cs typeface="Open Sans"/>
                <a:sym typeface="Open Sans"/>
              </a:rPr>
            </a:br>
            <a:endParaRPr sz="1300" dirty="0">
              <a:latin typeface="Open Sans"/>
              <a:ea typeface="Open Sans"/>
              <a:cs typeface="Open Sans"/>
              <a:sym typeface="Open Sans"/>
            </a:endParaRPr>
          </a:p>
          <a:p>
            <a:pPr marL="457189" indent="-311142">
              <a:buSzPts val="1300"/>
              <a:buFont typeface="Open Sans"/>
              <a:buChar char="•"/>
            </a:pPr>
            <a:r>
              <a:rPr lang="en" sz="1300" dirty="0">
                <a:latin typeface="Open Sans"/>
                <a:ea typeface="Open Sans"/>
                <a:cs typeface="Open Sans"/>
                <a:sym typeface="Open Sans"/>
              </a:rPr>
              <a:t>Becomes T</a:t>
            </a:r>
            <a:r>
              <a:rPr lang="en" sz="1300" baseline="-25000" dirty="0">
                <a:latin typeface="Open Sans"/>
                <a:ea typeface="Open Sans"/>
                <a:cs typeface="Open Sans"/>
                <a:sym typeface="Open Sans"/>
              </a:rPr>
              <a:t>seq</a:t>
            </a:r>
            <a:r>
              <a:rPr lang="en" sz="1300" dirty="0">
                <a:latin typeface="Open Sans"/>
                <a:ea typeface="Open Sans"/>
                <a:cs typeface="Open Sans"/>
                <a:sym typeface="Open Sans"/>
              </a:rPr>
              <a:t>/T</a:t>
            </a:r>
            <a:r>
              <a:rPr lang="en" sz="1300" baseline="-25000" dirty="0">
                <a:latin typeface="Open Sans"/>
                <a:ea typeface="Open Sans"/>
                <a:cs typeface="Open Sans"/>
                <a:sym typeface="Open Sans"/>
              </a:rPr>
              <a:t>train</a:t>
            </a:r>
            <a:r>
              <a:rPr lang="en" sz="1300" dirty="0">
                <a:latin typeface="Open Sans"/>
                <a:ea typeface="Open Sans"/>
                <a:cs typeface="Open Sans"/>
                <a:sym typeface="Open Sans"/>
              </a:rPr>
              <a:t> if ML not used</a:t>
            </a:r>
            <a:endParaRPr sz="1300" dirty="0">
              <a:latin typeface="Open Sans"/>
              <a:ea typeface="Open Sans"/>
              <a:cs typeface="Open Sans"/>
              <a:sym typeface="Open Sans"/>
            </a:endParaRPr>
          </a:p>
          <a:p>
            <a:pPr marL="457189" indent="-311142">
              <a:lnSpc>
                <a:spcPct val="150000"/>
              </a:lnSpc>
              <a:buSzPts val="1300"/>
              <a:buFont typeface="Open Sans"/>
              <a:buChar char="•"/>
            </a:pPr>
            <a:r>
              <a:rPr lang="en" sz="1300" dirty="0">
                <a:latin typeface="Open Sans"/>
                <a:ea typeface="Open Sans"/>
                <a:cs typeface="Open Sans"/>
                <a:sym typeface="Open Sans"/>
              </a:rPr>
              <a:t>Becomes T</a:t>
            </a:r>
            <a:r>
              <a:rPr lang="en" sz="1300" baseline="-25000" dirty="0">
                <a:latin typeface="Open Sans"/>
                <a:ea typeface="Open Sans"/>
                <a:cs typeface="Open Sans"/>
                <a:sym typeface="Open Sans"/>
              </a:rPr>
              <a:t>seq</a:t>
            </a:r>
            <a:r>
              <a:rPr lang="en" sz="1300" dirty="0">
                <a:latin typeface="Open Sans"/>
                <a:ea typeface="Open Sans"/>
                <a:cs typeface="Open Sans"/>
                <a:sym typeface="Open Sans"/>
              </a:rPr>
              <a:t>/T</a:t>
            </a:r>
            <a:r>
              <a:rPr lang="en" sz="1300" baseline="-25000" dirty="0">
                <a:latin typeface="Open Sans"/>
                <a:ea typeface="Open Sans"/>
                <a:cs typeface="Open Sans"/>
                <a:sym typeface="Open Sans"/>
              </a:rPr>
              <a:t>lookup</a:t>
            </a:r>
            <a:r>
              <a:rPr lang="en" sz="1300" dirty="0">
                <a:latin typeface="Open Sans"/>
                <a:ea typeface="Open Sans"/>
                <a:cs typeface="Open Sans"/>
                <a:sym typeface="Open Sans"/>
              </a:rPr>
              <a:t> (</a:t>
            </a:r>
            <a:r>
              <a:rPr lang="en" sz="1300" b="1" dirty="0">
                <a:solidFill>
                  <a:srgbClr val="B30838"/>
                </a:solidFill>
                <a:latin typeface="Open Sans SemiBold"/>
                <a:ea typeface="Open Sans SemiBold"/>
                <a:cs typeface="Open Sans SemiBold"/>
                <a:sym typeface="Open Sans SemiBold"/>
              </a:rPr>
              <a:t>10</a:t>
            </a:r>
            <a:r>
              <a:rPr lang="en" sz="1300" b="1" baseline="30000" dirty="0">
                <a:solidFill>
                  <a:srgbClr val="B30838"/>
                </a:solidFill>
                <a:latin typeface="Open Sans SemiBold"/>
                <a:ea typeface="Open Sans SemiBold"/>
                <a:cs typeface="Open Sans SemiBold"/>
                <a:sym typeface="Open Sans SemiBold"/>
              </a:rPr>
              <a:t>5</a:t>
            </a:r>
            <a:r>
              <a:rPr lang="en" sz="1300" b="1" dirty="0">
                <a:solidFill>
                  <a:srgbClr val="B30838"/>
                </a:solidFill>
                <a:latin typeface="Open Sans SemiBold"/>
                <a:ea typeface="Open Sans SemiBold"/>
                <a:cs typeface="Open Sans SemiBold"/>
                <a:sym typeface="Open Sans SemiBold"/>
              </a:rPr>
              <a:t> in our case</a:t>
            </a:r>
            <a:r>
              <a:rPr lang="en" sz="1300" dirty="0">
                <a:latin typeface="Open Sans"/>
                <a:ea typeface="Open Sans"/>
                <a:cs typeface="Open Sans"/>
                <a:sym typeface="Open Sans"/>
              </a:rPr>
              <a:t>) if inference dominates (will overcome end of Moore’s law and win the race to </a:t>
            </a:r>
            <a:r>
              <a:rPr lang="en" sz="1300" b="1" dirty="0">
                <a:latin typeface="Open Sans"/>
                <a:ea typeface="Open Sans"/>
                <a:cs typeface="Open Sans"/>
                <a:sym typeface="Open Sans"/>
              </a:rPr>
              <a:t>zettascale)</a:t>
            </a:r>
            <a:endParaRPr sz="1300" b="1" dirty="0">
              <a:latin typeface="Open Sans"/>
              <a:ea typeface="Open Sans"/>
              <a:cs typeface="Open Sans"/>
              <a:sym typeface="Open Sans"/>
            </a:endParaRPr>
          </a:p>
          <a:p>
            <a:pPr marL="457189" indent="-311142">
              <a:buSzPts val="1300"/>
              <a:buFont typeface="Open Sans"/>
              <a:buChar char="•"/>
            </a:pPr>
            <a:r>
              <a:rPr lang="en" sz="1300" dirty="0">
                <a:latin typeface="Open Sans"/>
                <a:ea typeface="Open Sans"/>
                <a:cs typeface="Open Sans"/>
                <a:sym typeface="Open Sans"/>
              </a:rPr>
              <a:t>Another factor as inferences uses one core; parallel simulation 128 cores </a:t>
            </a:r>
            <a:endParaRPr sz="1300" dirty="0">
              <a:latin typeface="Open Sans"/>
              <a:ea typeface="Open Sans"/>
              <a:cs typeface="Open Sans"/>
              <a:sym typeface="Open Sans"/>
            </a:endParaRPr>
          </a:p>
          <a:p>
            <a:pPr marL="457189" indent="-311142">
              <a:buClr>
                <a:srgbClr val="B30838"/>
              </a:buClr>
              <a:buSzPts val="1300"/>
              <a:buFont typeface="Open Sans"/>
              <a:buChar char="•"/>
            </a:pPr>
            <a:r>
              <a:rPr lang="en-US" sz="1300" b="1" dirty="0">
                <a:solidFill>
                  <a:srgbClr val="B30838"/>
                </a:solidFill>
                <a:latin typeface="Open Sans"/>
                <a:ea typeface="Open Sans"/>
                <a:cs typeface="Open Sans"/>
                <a:sym typeface="Open Sans"/>
              </a:rPr>
              <a:t>Speedup is s</a:t>
            </a:r>
            <a:r>
              <a:rPr lang="en" sz="1300" b="1" dirty="0">
                <a:solidFill>
                  <a:srgbClr val="B30838"/>
                </a:solidFill>
                <a:latin typeface="Open Sans"/>
                <a:ea typeface="Open Sans"/>
                <a:cs typeface="Open Sans"/>
                <a:sym typeface="Open Sans"/>
              </a:rPr>
              <a:t>trong (</a:t>
            </a:r>
            <a:r>
              <a:rPr lang="en-US" sz="1300" b="1" dirty="0">
                <a:solidFill>
                  <a:srgbClr val="B30838"/>
                </a:solidFill>
                <a:latin typeface="Open Sans"/>
                <a:ea typeface="Open Sans"/>
                <a:cs typeface="Open Sans"/>
                <a:sym typeface="Open Sans"/>
              </a:rPr>
              <a:t>not weak with problem size increasing to improve performance)</a:t>
            </a:r>
            <a:r>
              <a:rPr lang="en" sz="1300" b="1" dirty="0">
                <a:solidFill>
                  <a:srgbClr val="B30838"/>
                </a:solidFill>
                <a:latin typeface="Open Sans"/>
                <a:ea typeface="Open Sans"/>
                <a:cs typeface="Open Sans"/>
                <a:sym typeface="Open Sans"/>
              </a:rPr>
              <a:t> scaling </a:t>
            </a:r>
            <a:r>
              <a:rPr lang="en-US" sz="1300" b="1" dirty="0">
                <a:solidFill>
                  <a:srgbClr val="B30838"/>
                </a:solidFill>
                <a:latin typeface="Open Sans"/>
                <a:ea typeface="Open Sans"/>
                <a:cs typeface="Open Sans"/>
                <a:sym typeface="Open Sans"/>
              </a:rPr>
              <a:t>as size fixed</a:t>
            </a:r>
            <a:endParaRPr sz="1300" b="1" dirty="0">
              <a:solidFill>
                <a:srgbClr val="B30838"/>
              </a:solidFill>
              <a:latin typeface="Open Sans"/>
              <a:ea typeface="Open Sans"/>
              <a:cs typeface="Open Sans"/>
              <a:sym typeface="Open Sans"/>
            </a:endParaRPr>
          </a:p>
        </p:txBody>
      </p:sp>
      <p:cxnSp>
        <p:nvCxnSpPr>
          <p:cNvPr id="915" name="Google Shape;915;p102"/>
          <p:cNvCxnSpPr/>
          <p:nvPr/>
        </p:nvCxnSpPr>
        <p:spPr>
          <a:xfrm>
            <a:off x="354475" y="629375"/>
            <a:ext cx="1887900" cy="0"/>
          </a:xfrm>
          <a:prstGeom prst="straightConnector1">
            <a:avLst/>
          </a:prstGeom>
          <a:noFill/>
          <a:ln w="19050" cap="flat" cmpd="sng">
            <a:solidFill>
              <a:srgbClr val="B30838"/>
            </a:solidFill>
            <a:prstDash val="solid"/>
            <a:round/>
            <a:headEnd type="none" w="med" len="med"/>
            <a:tailEnd type="none" w="med" len="med"/>
          </a:ln>
        </p:spPr>
      </p:cxnSp>
      <p:sp>
        <p:nvSpPr>
          <p:cNvPr id="916" name="Google Shape;916;p102"/>
          <p:cNvSpPr txBox="1">
            <a:spLocks noGrp="1"/>
          </p:cNvSpPr>
          <p:nvPr>
            <p:ph type="title"/>
          </p:nvPr>
        </p:nvSpPr>
        <p:spPr>
          <a:xfrm>
            <a:off x="283800" y="52725"/>
            <a:ext cx="8159100" cy="544500"/>
          </a:xfrm>
          <a:prstGeom prst="rect">
            <a:avLst/>
          </a:prstGeom>
        </p:spPr>
        <p:txBody>
          <a:bodyPr spcFirstLastPara="1" vert="horz" wrap="square" lIns="68575" tIns="34275" rIns="68575" bIns="34275" rtlCol="0" anchor="ctr" anchorCtr="0">
            <a:noAutofit/>
          </a:bodyPr>
          <a:lstStyle/>
          <a:p>
            <a:pPr>
              <a:lnSpc>
                <a:spcPct val="115000"/>
              </a:lnSpc>
            </a:pPr>
            <a:r>
              <a:rPr lang="en" sz="2200" dirty="0">
                <a:solidFill>
                  <a:srgbClr val="515151"/>
                </a:solidFill>
              </a:rPr>
              <a:t>Speedup of MLaroundHPC</a:t>
            </a:r>
            <a:endParaRPr sz="2200" dirty="0">
              <a:solidFill>
                <a:srgbClr val="515151"/>
              </a:solidFill>
            </a:endParaRPr>
          </a:p>
        </p:txBody>
      </p:sp>
      <p:sp>
        <p:nvSpPr>
          <p:cNvPr id="917" name="Google Shape;917;p102"/>
          <p:cNvSpPr txBox="1">
            <a:spLocks noGrp="1"/>
          </p:cNvSpPr>
          <p:nvPr>
            <p:ph type="sldNum" idx="2"/>
          </p:nvPr>
        </p:nvSpPr>
        <p:spPr>
          <a:xfrm>
            <a:off x="8677875" y="4735125"/>
            <a:ext cx="411525" cy="408375"/>
          </a:xfrm>
          <a:prstGeom prst="rect">
            <a:avLst/>
          </a:prstGeom>
          <a:noFill/>
          <a:ln>
            <a:noFill/>
          </a:ln>
        </p:spPr>
        <p:txBody>
          <a:bodyPr spcFirstLastPara="1" wrap="square" lIns="51431" tIns="25706" rIns="51431" bIns="25706"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23</a:t>
            </a:fld>
            <a:endParaRPr dirty="0"/>
          </a:p>
        </p:txBody>
      </p:sp>
      <p:sp>
        <p:nvSpPr>
          <p:cNvPr id="918" name="Google Shape;918;p102"/>
          <p:cNvSpPr/>
          <p:nvPr/>
        </p:nvSpPr>
        <p:spPr>
          <a:xfrm>
            <a:off x="6496700" y="877825"/>
            <a:ext cx="2286000" cy="903300"/>
          </a:xfrm>
          <a:prstGeom prst="rect">
            <a:avLst/>
          </a:prstGeom>
          <a:solidFill>
            <a:srgbClr val="EFEFEF"/>
          </a:solidFill>
          <a:ln>
            <a:noFill/>
          </a:ln>
        </p:spPr>
        <p:txBody>
          <a:bodyPr spcFirstLastPara="1" wrap="square" lIns="91425" tIns="91425" rIns="91425" bIns="91425" anchor="ctr" anchorCtr="0">
            <a:noAutofit/>
          </a:bodyPr>
          <a:lstStyle/>
          <a:p>
            <a:endParaRPr sz="1800"/>
          </a:p>
        </p:txBody>
      </p:sp>
      <p:sp>
        <p:nvSpPr>
          <p:cNvPr id="919" name="Google Shape;919;p102"/>
          <p:cNvSpPr txBox="1">
            <a:spLocks noGrp="1"/>
          </p:cNvSpPr>
          <p:nvPr>
            <p:ph type="body" idx="1"/>
          </p:nvPr>
        </p:nvSpPr>
        <p:spPr>
          <a:xfrm>
            <a:off x="6659175" y="1064225"/>
            <a:ext cx="2018700" cy="544500"/>
          </a:xfrm>
          <a:prstGeom prst="rect">
            <a:avLst/>
          </a:prstGeom>
          <a:noFill/>
          <a:ln>
            <a:noFill/>
          </a:ln>
        </p:spPr>
        <p:txBody>
          <a:bodyPr spcFirstLastPara="1" vert="horz" wrap="square" lIns="68575" tIns="34275" rIns="68575" bIns="34275" rtlCol="0" anchor="t" anchorCtr="0">
            <a:noAutofit/>
          </a:bodyPr>
          <a:lstStyle/>
          <a:p>
            <a:pPr marL="0" indent="0">
              <a:lnSpc>
                <a:spcPct val="115000"/>
              </a:lnSpc>
              <a:spcBef>
                <a:spcPts val="0"/>
              </a:spcBef>
              <a:buNone/>
            </a:pPr>
            <a:r>
              <a:rPr lang="en" sz="1400">
                <a:latin typeface="Open Sans SemiBold"/>
                <a:ea typeface="Open Sans SemiBold"/>
                <a:cs typeface="Open Sans SemiBold"/>
                <a:sym typeface="Open Sans SemiBold"/>
              </a:rPr>
              <a:t>N</a:t>
            </a:r>
            <a:r>
              <a:rPr lang="en" sz="1400" baseline="-25000">
                <a:latin typeface="Open Sans SemiBold"/>
                <a:ea typeface="Open Sans SemiBold"/>
                <a:cs typeface="Open Sans SemiBold"/>
                <a:sym typeface="Open Sans SemiBold"/>
              </a:rPr>
              <a:t>train</a:t>
            </a:r>
            <a:r>
              <a:rPr lang="en" sz="1400">
                <a:latin typeface="Open Sans SemiBold"/>
                <a:ea typeface="Open Sans SemiBold"/>
                <a:cs typeface="Open Sans SemiBold"/>
                <a:sym typeface="Open Sans SemiBold"/>
              </a:rPr>
              <a:t> is 7K to 16K in our work</a:t>
            </a:r>
            <a:endParaRPr sz="1400">
              <a:latin typeface="Open Sans SemiBold"/>
              <a:ea typeface="Open Sans SemiBold"/>
              <a:cs typeface="Open Sans SemiBold"/>
              <a:sym typeface="Open Sans SemiBold"/>
            </a:endParaRPr>
          </a:p>
        </p:txBody>
      </p:sp>
    </p:spTree>
    <p:extLst>
      <p:ext uri="{BB962C8B-B14F-4D97-AF65-F5344CB8AC3E}">
        <p14:creationId xmlns:p14="http://schemas.microsoft.com/office/powerpoint/2010/main" val="22108385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8"/>
          <p:cNvSpPr txBox="1">
            <a:spLocks noGrp="1"/>
          </p:cNvSpPr>
          <p:nvPr>
            <p:ph type="title"/>
          </p:nvPr>
        </p:nvSpPr>
        <p:spPr>
          <a:xfrm>
            <a:off x="9549" y="543219"/>
            <a:ext cx="9144000" cy="5028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3000"/>
              <a:buFont typeface="Arial"/>
              <a:buNone/>
            </a:pPr>
            <a:r>
              <a:rPr lang="en" sz="2400">
                <a:latin typeface="Arial"/>
                <a:ea typeface="Arial"/>
                <a:cs typeface="Arial"/>
                <a:sym typeface="Arial"/>
              </a:rPr>
              <a:t>INSILICO MEDICINE USED CREATIVE AI TO DESIGN POTENTIAL DRUGS IN JUST 21 DAYS</a:t>
            </a:r>
            <a:endParaRPr sz="2400">
              <a:latin typeface="Arial"/>
              <a:ea typeface="Arial"/>
              <a:cs typeface="Arial"/>
              <a:sym typeface="Arial"/>
            </a:endParaRPr>
          </a:p>
        </p:txBody>
      </p:sp>
      <p:sp>
        <p:nvSpPr>
          <p:cNvPr id="266" name="Google Shape;266;p28"/>
          <p:cNvSpPr txBox="1">
            <a:spLocks noGrp="1"/>
          </p:cNvSpPr>
          <p:nvPr>
            <p:ph type="body" idx="1"/>
          </p:nvPr>
        </p:nvSpPr>
        <p:spPr>
          <a:xfrm>
            <a:off x="9550" y="1083525"/>
            <a:ext cx="9021900" cy="3568800"/>
          </a:xfrm>
          <a:prstGeom prst="rect">
            <a:avLst/>
          </a:prstGeom>
          <a:noFill/>
          <a:ln>
            <a:noFill/>
          </a:ln>
        </p:spPr>
        <p:txBody>
          <a:bodyPr spcFirstLastPara="1" wrap="square" lIns="68575" tIns="34275" rIns="68575" bIns="34275" anchor="t" anchorCtr="0">
            <a:noAutofit/>
          </a:bodyPr>
          <a:lstStyle/>
          <a:p>
            <a:pPr marL="177800" lvl="0" indent="-177800" algn="l" rtl="0">
              <a:lnSpc>
                <a:spcPct val="100000"/>
              </a:lnSpc>
              <a:spcBef>
                <a:spcPts val="0"/>
              </a:spcBef>
              <a:spcAft>
                <a:spcPts val="0"/>
              </a:spcAft>
              <a:buClr>
                <a:schemeClr val="dk1"/>
              </a:buClr>
              <a:buSzPts val="1600"/>
              <a:buChar char="•"/>
            </a:pPr>
            <a:r>
              <a:rPr lang="en" sz="1600" b="1">
                <a:latin typeface="Arial"/>
                <a:ea typeface="Arial"/>
                <a:cs typeface="Arial"/>
                <a:sym typeface="Arial"/>
              </a:rPr>
              <a:t>Map Drug (Material) Structure to Drug (Material) Properties</a:t>
            </a:r>
            <a:endParaRPr sz="1600">
              <a:latin typeface="Arial"/>
              <a:ea typeface="Arial"/>
              <a:cs typeface="Arial"/>
              <a:sym typeface="Arial"/>
            </a:endParaRPr>
          </a:p>
          <a:p>
            <a:pPr marL="177800" lvl="0" indent="-177800" algn="l" rtl="0">
              <a:lnSpc>
                <a:spcPct val="100000"/>
              </a:lnSpc>
              <a:spcBef>
                <a:spcPts val="0"/>
              </a:spcBef>
              <a:spcAft>
                <a:spcPts val="0"/>
              </a:spcAft>
              <a:buClr>
                <a:schemeClr val="dk1"/>
              </a:buClr>
              <a:buSzPts val="1600"/>
              <a:buChar char="•"/>
            </a:pPr>
            <a:r>
              <a:rPr lang="en" sz="1600">
                <a:latin typeface="Arial"/>
                <a:ea typeface="Arial"/>
                <a:cs typeface="Arial"/>
                <a:sym typeface="Arial"/>
              </a:rPr>
              <a:t>Hong Kong-based </a:t>
            </a:r>
            <a:r>
              <a:rPr lang="en" sz="1600" b="1">
                <a:latin typeface="Arial"/>
                <a:ea typeface="Arial"/>
                <a:cs typeface="Arial"/>
                <a:sym typeface="Arial"/>
              </a:rPr>
              <a:t>Insilico Medicine </a:t>
            </a:r>
            <a:r>
              <a:rPr lang="en" sz="1600">
                <a:latin typeface="Arial"/>
                <a:ea typeface="Arial"/>
                <a:cs typeface="Arial"/>
                <a:sym typeface="Arial"/>
              </a:rPr>
              <a:t>sent shockwaves through the pharma industry after publishing research in Nature Biotechnology that proves its AI-powered drug discovery system was capable of producing at least one </a:t>
            </a:r>
            <a:r>
              <a:rPr lang="en" sz="1600" b="1">
                <a:latin typeface="Arial"/>
                <a:ea typeface="Arial"/>
                <a:cs typeface="Arial"/>
                <a:sym typeface="Arial"/>
              </a:rPr>
              <a:t>potential treatment for fibrosis </a:t>
            </a:r>
            <a:r>
              <a:rPr lang="en" sz="1600">
                <a:latin typeface="Arial"/>
                <a:ea typeface="Arial"/>
                <a:cs typeface="Arial"/>
                <a:sym typeface="Arial"/>
              </a:rPr>
              <a:t>in less than a month's time.</a:t>
            </a:r>
            <a:endParaRPr sz="1600">
              <a:latin typeface="Arial"/>
              <a:ea typeface="Arial"/>
              <a:cs typeface="Arial"/>
              <a:sym typeface="Arial"/>
            </a:endParaRPr>
          </a:p>
          <a:p>
            <a:pPr marL="177800" lvl="0" indent="-177800" algn="l" rtl="0">
              <a:lnSpc>
                <a:spcPct val="100000"/>
              </a:lnSpc>
              <a:spcBef>
                <a:spcPts val="0"/>
              </a:spcBef>
              <a:spcAft>
                <a:spcPts val="0"/>
              </a:spcAft>
              <a:buClr>
                <a:schemeClr val="dk1"/>
              </a:buClr>
              <a:buSzPts val="1600"/>
              <a:buChar char="•"/>
            </a:pPr>
            <a:r>
              <a:rPr lang="en" sz="1600">
                <a:latin typeface="Arial"/>
                <a:ea typeface="Arial"/>
                <a:cs typeface="Arial"/>
                <a:sym typeface="Arial"/>
              </a:rPr>
              <a:t> The system uses a </a:t>
            </a:r>
            <a:r>
              <a:rPr lang="en" sz="1600" b="1">
                <a:latin typeface="Arial"/>
                <a:ea typeface="Arial"/>
                <a:cs typeface="Arial"/>
                <a:sym typeface="Arial"/>
              </a:rPr>
              <a:t>Deep Reinforcement Learning </a:t>
            </a:r>
            <a:r>
              <a:rPr lang="en" sz="1600">
                <a:latin typeface="Arial"/>
                <a:ea typeface="Arial"/>
                <a:cs typeface="Arial"/>
                <a:sym typeface="Arial"/>
              </a:rPr>
              <a:t>algorithm that can imagine potential protein structures based on existing research and certain preprogrammed design criteria. </a:t>
            </a:r>
            <a:endParaRPr sz="1600">
              <a:latin typeface="Arial"/>
              <a:ea typeface="Arial"/>
              <a:cs typeface="Arial"/>
              <a:sym typeface="Arial"/>
            </a:endParaRPr>
          </a:p>
          <a:p>
            <a:pPr marL="177800" lvl="0" indent="-177800" algn="l" rtl="0">
              <a:lnSpc>
                <a:spcPct val="100000"/>
              </a:lnSpc>
              <a:spcBef>
                <a:spcPts val="0"/>
              </a:spcBef>
              <a:spcAft>
                <a:spcPts val="0"/>
              </a:spcAft>
              <a:buClr>
                <a:schemeClr val="dk1"/>
              </a:buClr>
              <a:buSzPts val="1600"/>
              <a:buChar char="•"/>
            </a:pPr>
            <a:r>
              <a:rPr lang="en" sz="1600">
                <a:latin typeface="Arial"/>
                <a:ea typeface="Arial"/>
                <a:cs typeface="Arial"/>
                <a:sym typeface="Arial"/>
              </a:rPr>
              <a:t>Insilico's system initially produced 30,000 possible designs, which the research team whittled down to six that were synthesized in the lab, with one design eventually tested on mice to promising results.</a:t>
            </a:r>
            <a:endParaRPr sz="1600">
              <a:latin typeface="Arial"/>
              <a:ea typeface="Arial"/>
              <a:cs typeface="Arial"/>
              <a:sym typeface="Arial"/>
            </a:endParaRPr>
          </a:p>
          <a:p>
            <a:pPr marL="177800" lvl="0" indent="-190500" algn="l" rtl="0">
              <a:lnSpc>
                <a:spcPct val="100000"/>
              </a:lnSpc>
              <a:spcBef>
                <a:spcPts val="0"/>
              </a:spcBef>
              <a:spcAft>
                <a:spcPts val="0"/>
              </a:spcAft>
              <a:buClr>
                <a:schemeClr val="dk1"/>
              </a:buClr>
              <a:buSzPts val="1800"/>
              <a:buChar char="•"/>
            </a:pPr>
            <a:r>
              <a:rPr lang="en" sz="1600">
                <a:latin typeface="Arial"/>
                <a:ea typeface="Arial"/>
                <a:cs typeface="Arial"/>
                <a:sym typeface="Arial"/>
              </a:rPr>
              <a:t>Insilico's AI-powered research process could offer a massive push forward for the pharmaceutical industry, which faces increasingly high drug development costs. In </a:t>
            </a:r>
            <a:r>
              <a:rPr lang="en" sz="1600" b="1">
                <a:latin typeface="Arial"/>
                <a:ea typeface="Arial"/>
                <a:cs typeface="Arial"/>
                <a:sym typeface="Arial"/>
              </a:rPr>
              <a:t>just a handful of weeks</a:t>
            </a:r>
            <a:r>
              <a:rPr lang="en" sz="1600">
                <a:latin typeface="Arial"/>
                <a:ea typeface="Arial"/>
                <a:cs typeface="Arial"/>
                <a:sym typeface="Arial"/>
              </a:rPr>
              <a:t> and for </a:t>
            </a:r>
            <a:r>
              <a:rPr lang="en" sz="1600" b="1">
                <a:latin typeface="Arial"/>
                <a:ea typeface="Arial"/>
                <a:cs typeface="Arial"/>
                <a:sym typeface="Arial"/>
              </a:rPr>
              <a:t>approximately $150,000</a:t>
            </a:r>
            <a:r>
              <a:rPr lang="en" sz="1600">
                <a:latin typeface="Arial"/>
                <a:ea typeface="Arial"/>
                <a:cs typeface="Arial"/>
                <a:sym typeface="Arial"/>
              </a:rPr>
              <a:t>, Insilico delivered what typically takes pharmaceutical companies </a:t>
            </a:r>
            <a:r>
              <a:rPr lang="en" sz="1600" b="1">
                <a:latin typeface="Arial"/>
                <a:ea typeface="Arial"/>
                <a:cs typeface="Arial"/>
                <a:sym typeface="Arial"/>
              </a:rPr>
              <a:t>$2.6 billion </a:t>
            </a:r>
            <a:r>
              <a:rPr lang="en" sz="1600">
                <a:latin typeface="Arial"/>
                <a:ea typeface="Arial"/>
                <a:cs typeface="Arial"/>
                <a:sym typeface="Arial"/>
              </a:rPr>
              <a:t>over </a:t>
            </a:r>
            <a:r>
              <a:rPr lang="en" sz="1600" b="1">
                <a:latin typeface="Arial"/>
                <a:ea typeface="Arial"/>
                <a:cs typeface="Arial"/>
                <a:sym typeface="Arial"/>
              </a:rPr>
              <a:t>seven years</a:t>
            </a:r>
            <a:r>
              <a:rPr lang="en" sz="1600">
                <a:latin typeface="Arial"/>
                <a:ea typeface="Arial"/>
                <a:cs typeface="Arial"/>
                <a:sym typeface="Arial"/>
              </a:rPr>
              <a:t>.</a:t>
            </a:r>
            <a:r>
              <a:rPr lang="en" sz="1800">
                <a:latin typeface="Arial"/>
                <a:ea typeface="Arial"/>
                <a:cs typeface="Arial"/>
                <a:sym typeface="Arial"/>
              </a:rPr>
              <a:t> </a:t>
            </a:r>
            <a:endParaRPr sz="1800">
              <a:latin typeface="Arial"/>
              <a:ea typeface="Arial"/>
              <a:cs typeface="Arial"/>
              <a:sym typeface="Arial"/>
            </a:endParaRPr>
          </a:p>
        </p:txBody>
      </p:sp>
      <p:sp>
        <p:nvSpPr>
          <p:cNvPr id="267" name="Google Shape;267;p28"/>
          <p:cNvSpPr txBox="1">
            <a:spLocks noGrp="1"/>
          </p:cNvSpPr>
          <p:nvPr>
            <p:ph type="sldNum" idx="12"/>
          </p:nvPr>
        </p:nvSpPr>
        <p:spPr>
          <a:xfrm>
            <a:off x="8246603" y="4834130"/>
            <a:ext cx="81852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24</a:t>
            </a:fld>
            <a:endParaRPr/>
          </a:p>
        </p:txBody>
      </p:sp>
      <p:sp>
        <p:nvSpPr>
          <p:cNvPr id="268" name="Google Shape;268;p28"/>
          <p:cNvSpPr txBox="1"/>
          <p:nvPr/>
        </p:nvSpPr>
        <p:spPr>
          <a:xfrm>
            <a:off x="161100" y="81775"/>
            <a:ext cx="4410900" cy="399600"/>
          </a:xfrm>
          <a:prstGeom prst="rect">
            <a:avLst/>
          </a:prstGeom>
          <a:noFill/>
          <a:ln>
            <a:noFill/>
          </a:ln>
        </p:spPr>
        <p:txBody>
          <a:bodyPr spcFirstLastPara="1" wrap="square" lIns="91425" tIns="91425" rIns="91425" bIns="91425" anchor="t" anchorCtr="0">
            <a:noAutofit/>
          </a:bodyPr>
          <a:lstStyle/>
          <a:p>
            <a:pPr marL="0" lvl="0" indent="0" algn="l" rtl="0">
              <a:lnSpc>
                <a:spcPct val="70000"/>
              </a:lnSpc>
              <a:spcBef>
                <a:spcPts val="0"/>
              </a:spcBef>
              <a:spcAft>
                <a:spcPts val="0"/>
              </a:spcAft>
              <a:buNone/>
            </a:pPr>
            <a:r>
              <a:rPr lang="en" sz="1800" i="1">
                <a:solidFill>
                  <a:schemeClr val="dk1"/>
                </a:solidFill>
              </a:rPr>
              <a:t>September 4 2019 News Item</a:t>
            </a:r>
            <a:endParaRPr i="1"/>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9"/>
          <p:cNvSpPr txBox="1">
            <a:spLocks noGrp="1"/>
          </p:cNvSpPr>
          <p:nvPr>
            <p:ph type="title"/>
          </p:nvPr>
        </p:nvSpPr>
        <p:spPr>
          <a:xfrm>
            <a:off x="211225" y="93325"/>
            <a:ext cx="58077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a:t>DeepDriveMD Smart Ensemble</a:t>
            </a:r>
            <a:endParaRPr/>
          </a:p>
        </p:txBody>
      </p:sp>
      <p:pic>
        <p:nvPicPr>
          <p:cNvPr id="274" name="Google Shape;274;p29"/>
          <p:cNvPicPr preferRelativeResize="0"/>
          <p:nvPr/>
        </p:nvPicPr>
        <p:blipFill>
          <a:blip r:embed="rId3">
            <a:alphaModFix/>
          </a:blip>
          <a:stretch>
            <a:fillRect/>
          </a:stretch>
        </p:blipFill>
        <p:spPr>
          <a:xfrm>
            <a:off x="2964376" y="744450"/>
            <a:ext cx="6179625" cy="4399050"/>
          </a:xfrm>
          <a:prstGeom prst="rect">
            <a:avLst/>
          </a:prstGeom>
          <a:noFill/>
          <a:ln>
            <a:noFill/>
          </a:ln>
        </p:spPr>
      </p:pic>
      <p:sp>
        <p:nvSpPr>
          <p:cNvPr id="275" name="Google Shape;275;p29"/>
          <p:cNvSpPr txBox="1"/>
          <p:nvPr/>
        </p:nvSpPr>
        <p:spPr>
          <a:xfrm>
            <a:off x="55075" y="582385"/>
            <a:ext cx="3060000" cy="1784700"/>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Clr>
                <a:schemeClr val="dk1"/>
              </a:buClr>
              <a:buSzPts val="1800"/>
              <a:buFont typeface="Calibri"/>
              <a:buChar char="●"/>
            </a:pPr>
            <a:r>
              <a:rPr lang="en" sz="1800" dirty="0">
                <a:solidFill>
                  <a:schemeClr val="dk1"/>
                </a:solidFill>
                <a:latin typeface="Calibri"/>
                <a:ea typeface="Calibri"/>
                <a:cs typeface="Calibri"/>
                <a:sym typeface="Calibri"/>
              </a:rPr>
              <a:t>O(10) improvement in sampling efficiency with DL model</a:t>
            </a:r>
            <a:endParaRPr sz="1800" dirty="0">
              <a:solidFill>
                <a:schemeClr val="dk1"/>
              </a:solidFill>
              <a:latin typeface="Calibri"/>
              <a:ea typeface="Calibri"/>
              <a:cs typeface="Calibri"/>
              <a:sym typeface="Calibri"/>
            </a:endParaRPr>
          </a:p>
          <a:p>
            <a:pPr marL="457200" lvl="0" indent="-342900" algn="l" rtl="0">
              <a:lnSpc>
                <a:spcPct val="100000"/>
              </a:lnSpc>
              <a:spcBef>
                <a:spcPts val="0"/>
              </a:spcBef>
              <a:spcAft>
                <a:spcPts val="0"/>
              </a:spcAft>
              <a:buClr>
                <a:schemeClr val="dk1"/>
              </a:buClr>
              <a:buSzPts val="1800"/>
              <a:buFont typeface="Calibri"/>
              <a:buChar char="●"/>
            </a:pPr>
            <a:r>
              <a:rPr lang="en" sz="1800" dirty="0">
                <a:solidFill>
                  <a:schemeClr val="dk1"/>
                </a:solidFill>
                <a:latin typeface="Calibri"/>
                <a:ea typeface="Calibri"/>
                <a:cs typeface="Calibri"/>
                <a:sym typeface="Calibri"/>
              </a:rPr>
              <a:t>O(1000) concurrent simulations on Summit supercomputer</a:t>
            </a:r>
            <a:endParaRPr sz="1800" dirty="0">
              <a:solidFill>
                <a:schemeClr val="dk1"/>
              </a:solidFill>
              <a:latin typeface="Calibri"/>
              <a:ea typeface="Calibri"/>
              <a:cs typeface="Calibri"/>
              <a:sym typeface="Calibri"/>
            </a:endParaRPr>
          </a:p>
          <a:p>
            <a:pPr marL="457200" lvl="0" indent="-342900" algn="l" rtl="0">
              <a:lnSpc>
                <a:spcPct val="100000"/>
              </a:lnSpc>
              <a:spcBef>
                <a:spcPts val="0"/>
              </a:spcBef>
              <a:spcAft>
                <a:spcPts val="0"/>
              </a:spcAft>
              <a:buClr>
                <a:schemeClr val="dk1"/>
              </a:buClr>
              <a:buSzPts val="1800"/>
              <a:buFont typeface="Calibri"/>
              <a:buChar char="●"/>
            </a:pPr>
            <a:r>
              <a:rPr lang="en" sz="1800" dirty="0">
                <a:solidFill>
                  <a:schemeClr val="dk1"/>
                </a:solidFill>
                <a:latin typeface="Calibri"/>
                <a:ea typeface="Calibri"/>
                <a:cs typeface="Calibri"/>
                <a:sym typeface="Calibri"/>
              </a:rPr>
              <a:t>Jha (BNL/Rutgers) and Ramanathan (ANL)</a:t>
            </a:r>
            <a:endParaRPr sz="18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dirty="0"/>
          </a:p>
        </p:txBody>
      </p:sp>
      <p:sp>
        <p:nvSpPr>
          <p:cNvPr id="2" name="Slide Number Placeholder 1">
            <a:extLst>
              <a:ext uri="{FF2B5EF4-FFF2-40B4-BE49-F238E27FC236}">
                <a16:creationId xmlns:a16="http://schemas.microsoft.com/office/drawing/2014/main" id="{02344375-8356-4D83-A9E5-B45F1915B0F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cxnSp>
        <p:nvCxnSpPr>
          <p:cNvPr id="280" name="Google Shape;280;p30"/>
          <p:cNvCxnSpPr/>
          <p:nvPr/>
        </p:nvCxnSpPr>
        <p:spPr>
          <a:xfrm>
            <a:off x="430675" y="968950"/>
            <a:ext cx="1887900" cy="0"/>
          </a:xfrm>
          <a:prstGeom prst="straightConnector1">
            <a:avLst/>
          </a:prstGeom>
          <a:noFill/>
          <a:ln w="19050" cap="flat" cmpd="sng">
            <a:solidFill>
              <a:srgbClr val="B30838"/>
            </a:solidFill>
            <a:prstDash val="solid"/>
            <a:round/>
            <a:headEnd type="none" w="sm" len="sm"/>
            <a:tailEnd type="none" w="sm" len="sm"/>
          </a:ln>
        </p:spPr>
      </p:cxnSp>
      <p:sp>
        <p:nvSpPr>
          <p:cNvPr id="281" name="Google Shape;281;p30"/>
          <p:cNvSpPr txBox="1">
            <a:spLocks noGrp="1"/>
          </p:cNvSpPr>
          <p:nvPr>
            <p:ph type="title"/>
          </p:nvPr>
        </p:nvSpPr>
        <p:spPr>
          <a:xfrm>
            <a:off x="64581" y="141963"/>
            <a:ext cx="8217300" cy="544500"/>
          </a:xfrm>
          <a:prstGeom prst="rect">
            <a:avLst/>
          </a:prstGeom>
          <a:noFill/>
          <a:ln>
            <a:noFill/>
          </a:ln>
        </p:spPr>
        <p:txBody>
          <a:bodyPr spcFirstLastPara="1" wrap="square" lIns="68575" tIns="34275" rIns="68575" bIns="34275" anchor="ctr" anchorCtr="0">
            <a:noAutofit/>
          </a:bodyPr>
          <a:lstStyle/>
          <a:p>
            <a:pPr marL="0" lvl="0" indent="0" algn="l" rtl="0">
              <a:lnSpc>
                <a:spcPct val="115000"/>
              </a:lnSpc>
              <a:spcBef>
                <a:spcPts val="0"/>
              </a:spcBef>
              <a:spcAft>
                <a:spcPts val="0"/>
              </a:spcAft>
              <a:buClr>
                <a:schemeClr val="dk1"/>
              </a:buClr>
              <a:buSzPts val="2200"/>
              <a:buFont typeface="Open Sans"/>
              <a:buNone/>
            </a:pPr>
            <a:r>
              <a:rPr lang="en" sz="2200">
                <a:latin typeface="Open Sans"/>
                <a:ea typeface="Open Sans"/>
                <a:cs typeface="Open Sans"/>
                <a:sym typeface="Open Sans"/>
              </a:rPr>
              <a:t>Putting it all Together</a:t>
            </a:r>
            <a:br>
              <a:rPr lang="en" sz="2200">
                <a:latin typeface="Open Sans"/>
                <a:ea typeface="Open Sans"/>
                <a:cs typeface="Open Sans"/>
                <a:sym typeface="Open Sans"/>
              </a:rPr>
            </a:br>
            <a:r>
              <a:rPr lang="en" sz="2200">
                <a:latin typeface="Open Sans"/>
                <a:ea typeface="Open Sans"/>
                <a:cs typeface="Open Sans"/>
                <a:sym typeface="Open Sans"/>
              </a:rPr>
              <a:t>Simulating Biological Organisms (with James Glazier @IU) </a:t>
            </a:r>
            <a:endParaRPr sz="2200">
              <a:latin typeface="Open Sans"/>
              <a:ea typeface="Open Sans"/>
              <a:cs typeface="Open Sans"/>
              <a:sym typeface="Open Sans"/>
            </a:endParaRPr>
          </a:p>
        </p:txBody>
      </p:sp>
      <p:sp>
        <p:nvSpPr>
          <p:cNvPr id="282" name="Google Shape;282;p30"/>
          <p:cNvSpPr txBox="1">
            <a:spLocks noGrp="1"/>
          </p:cNvSpPr>
          <p:nvPr>
            <p:ph type="sldNum" idx="12"/>
          </p:nvPr>
        </p:nvSpPr>
        <p:spPr>
          <a:xfrm>
            <a:off x="8616495" y="4701288"/>
            <a:ext cx="411600" cy="408300"/>
          </a:xfrm>
          <a:prstGeom prst="rect">
            <a:avLst/>
          </a:prstGeom>
          <a:noFill/>
          <a:ln>
            <a:noFill/>
          </a:ln>
        </p:spPr>
        <p:txBody>
          <a:bodyPr spcFirstLastPara="1" wrap="square" lIns="51425" tIns="25700" rIns="51425" bIns="2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26</a:t>
            </a:fld>
            <a:endParaRPr/>
          </a:p>
        </p:txBody>
      </p:sp>
      <p:pic>
        <p:nvPicPr>
          <p:cNvPr id="283" name="Google Shape;283;p30"/>
          <p:cNvPicPr preferRelativeResize="0"/>
          <p:nvPr/>
        </p:nvPicPr>
        <p:blipFill rotWithShape="1">
          <a:blip r:embed="rId3">
            <a:alphaModFix/>
          </a:blip>
          <a:srcRect/>
          <a:stretch/>
        </p:blipFill>
        <p:spPr>
          <a:xfrm>
            <a:off x="0" y="1769013"/>
            <a:ext cx="9144000" cy="2878525"/>
          </a:xfrm>
          <a:prstGeom prst="rect">
            <a:avLst/>
          </a:prstGeom>
          <a:noFill/>
          <a:ln>
            <a:noFill/>
          </a:ln>
        </p:spPr>
      </p:pic>
      <p:sp>
        <p:nvSpPr>
          <p:cNvPr id="284" name="Google Shape;284;p30"/>
          <p:cNvSpPr txBox="1"/>
          <p:nvPr/>
        </p:nvSpPr>
        <p:spPr>
          <a:xfrm>
            <a:off x="64581" y="966800"/>
            <a:ext cx="3786656" cy="8775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 sz="1800" b="1">
                <a:solidFill>
                  <a:schemeClr val="dk1"/>
                </a:solidFill>
                <a:latin typeface="Calibri"/>
                <a:ea typeface="Calibri"/>
                <a:cs typeface="Calibri"/>
                <a:sym typeface="Calibri"/>
              </a:rPr>
              <a:t>Learning Model (Agent) Behavior</a:t>
            </a:r>
            <a:br>
              <a:rPr lang="en" sz="1800">
                <a:solidFill>
                  <a:schemeClr val="dk1"/>
                </a:solidFill>
                <a:latin typeface="Calibri"/>
                <a:ea typeface="Calibri"/>
                <a:cs typeface="Calibri"/>
                <a:sym typeface="Calibri"/>
              </a:rPr>
            </a:br>
            <a:r>
              <a:rPr lang="en" sz="1500">
                <a:solidFill>
                  <a:schemeClr val="dk1"/>
                </a:solidFill>
                <a:latin typeface="Calibri"/>
                <a:ea typeface="Calibri"/>
                <a:cs typeface="Calibri"/>
                <a:sym typeface="Calibri"/>
              </a:rPr>
              <a:t>Replace components by </a:t>
            </a:r>
            <a:r>
              <a:rPr lang="en" sz="1500" b="1">
                <a:solidFill>
                  <a:schemeClr val="dk1"/>
                </a:solidFill>
                <a:latin typeface="Calibri"/>
                <a:ea typeface="Calibri"/>
                <a:cs typeface="Calibri"/>
                <a:sym typeface="Calibri"/>
              </a:rPr>
              <a:t>learned surrogates</a:t>
            </a:r>
            <a:r>
              <a:rPr lang="en" sz="1500">
                <a:solidFill>
                  <a:schemeClr val="dk1"/>
                </a:solidFill>
                <a:latin typeface="Calibri"/>
                <a:ea typeface="Calibri"/>
                <a:cs typeface="Calibri"/>
                <a:sym typeface="Calibri"/>
              </a:rPr>
              <a:t> </a:t>
            </a:r>
            <a:br>
              <a:rPr lang="en" sz="1500">
                <a:solidFill>
                  <a:schemeClr val="dk1"/>
                </a:solidFill>
                <a:latin typeface="Calibri"/>
                <a:ea typeface="Calibri"/>
                <a:cs typeface="Calibri"/>
                <a:sym typeface="Calibri"/>
              </a:rPr>
            </a:br>
            <a:r>
              <a:rPr lang="en" sz="1500">
                <a:solidFill>
                  <a:schemeClr val="dk1"/>
                </a:solidFill>
                <a:latin typeface="Calibri"/>
                <a:ea typeface="Calibri"/>
                <a:cs typeface="Calibri"/>
                <a:sym typeface="Calibri"/>
              </a:rPr>
              <a:t>(Reaction Kinetics Coupled ODE’s)</a:t>
            </a:r>
            <a:endParaRPr sz="1800">
              <a:solidFill>
                <a:schemeClr val="dk1"/>
              </a:solidFill>
              <a:latin typeface="Calibri"/>
              <a:ea typeface="Calibri"/>
              <a:cs typeface="Calibri"/>
              <a:sym typeface="Calibri"/>
            </a:endParaRPr>
          </a:p>
        </p:txBody>
      </p:sp>
      <p:sp>
        <p:nvSpPr>
          <p:cNvPr id="285" name="Google Shape;285;p30"/>
          <p:cNvSpPr txBox="1"/>
          <p:nvPr/>
        </p:nvSpPr>
        <p:spPr>
          <a:xfrm>
            <a:off x="6205076" y="1536750"/>
            <a:ext cx="2740200" cy="5445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 sz="1800" b="1">
                <a:solidFill>
                  <a:schemeClr val="dk1"/>
                </a:solidFill>
                <a:latin typeface="Calibri"/>
                <a:ea typeface="Calibri"/>
                <a:cs typeface="Calibri"/>
                <a:sym typeface="Calibri"/>
              </a:rPr>
              <a:t>Dynamic Data Assimilation</a:t>
            </a:r>
            <a:endParaRPr sz="1800" b="1">
              <a:solidFill>
                <a:schemeClr val="dk1"/>
              </a:solidFill>
              <a:latin typeface="Calibri"/>
              <a:ea typeface="Calibri"/>
              <a:cs typeface="Calibri"/>
              <a:sym typeface="Calibri"/>
            </a:endParaRPr>
          </a:p>
        </p:txBody>
      </p:sp>
      <p:sp>
        <p:nvSpPr>
          <p:cNvPr id="286" name="Google Shape;286;p30"/>
          <p:cNvSpPr txBox="1"/>
          <p:nvPr/>
        </p:nvSpPr>
        <p:spPr>
          <a:xfrm>
            <a:off x="3587619" y="1454976"/>
            <a:ext cx="2259600" cy="3540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 sz="1800" b="1">
                <a:solidFill>
                  <a:schemeClr val="dk1"/>
                </a:solidFill>
                <a:latin typeface="Calibri"/>
                <a:ea typeface="Calibri"/>
                <a:cs typeface="Calibri"/>
                <a:sym typeface="Calibri"/>
              </a:rPr>
              <a:t>Smart Ensembles</a:t>
            </a:r>
            <a:endParaRPr sz="1800" b="1">
              <a:solidFill>
                <a:schemeClr val="dk1"/>
              </a:solidFill>
              <a:latin typeface="Calibri"/>
              <a:ea typeface="Calibri"/>
              <a:cs typeface="Calibri"/>
              <a:sym typeface="Calibri"/>
            </a:endParaRPr>
          </a:p>
        </p:txBody>
      </p:sp>
      <p:sp>
        <p:nvSpPr>
          <p:cNvPr id="287" name="Google Shape;287;p30"/>
          <p:cNvSpPr/>
          <p:nvPr/>
        </p:nvSpPr>
        <p:spPr>
          <a:xfrm rot="-3329700">
            <a:off x="1707224" y="1754694"/>
            <a:ext cx="251554" cy="544300"/>
          </a:xfrm>
          <a:prstGeom prst="upDown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8" name="Google Shape;288;p30"/>
          <p:cNvSpPr txBox="1"/>
          <p:nvPr/>
        </p:nvSpPr>
        <p:spPr>
          <a:xfrm>
            <a:off x="4367950" y="992238"/>
            <a:ext cx="3343200" cy="5445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 sz="1800" b="1">
                <a:solidFill>
                  <a:schemeClr val="dk1"/>
                </a:solidFill>
                <a:latin typeface="Calibri"/>
                <a:ea typeface="Calibri"/>
                <a:cs typeface="Calibri"/>
                <a:sym typeface="Calibri"/>
              </a:rPr>
              <a:t>All steps use MLAutotuning</a:t>
            </a:r>
            <a:endParaRPr sz="1800" b="1">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1"/>
          <p:cNvSpPr txBox="1">
            <a:spLocks noGrp="1"/>
          </p:cNvSpPr>
          <p:nvPr>
            <p:ph type="title"/>
          </p:nvPr>
        </p:nvSpPr>
        <p:spPr>
          <a:xfrm>
            <a:off x="33725" y="-36625"/>
            <a:ext cx="9110400" cy="5655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Operator Formulation of Deep Learning Inference</a:t>
            </a:r>
            <a:endParaRPr sz="3000">
              <a:latin typeface="Arial"/>
              <a:ea typeface="Arial"/>
              <a:cs typeface="Arial"/>
              <a:sym typeface="Arial"/>
            </a:endParaRPr>
          </a:p>
        </p:txBody>
      </p:sp>
      <p:sp>
        <p:nvSpPr>
          <p:cNvPr id="294" name="Google Shape;294;p31"/>
          <p:cNvSpPr txBox="1">
            <a:spLocks noGrp="1"/>
          </p:cNvSpPr>
          <p:nvPr>
            <p:ph type="body" idx="1"/>
          </p:nvPr>
        </p:nvSpPr>
        <p:spPr>
          <a:xfrm>
            <a:off x="115784" y="625525"/>
            <a:ext cx="9028216" cy="4139400"/>
          </a:xfrm>
          <a:prstGeom prst="rect">
            <a:avLst/>
          </a:prstGeom>
          <a:noFill/>
          <a:ln>
            <a:noFill/>
          </a:ln>
        </p:spPr>
        <p:txBody>
          <a:bodyPr spcFirstLastPara="1" wrap="square" lIns="68575" tIns="34275" rIns="68575" bIns="34275" anchor="t" anchorCtr="0">
            <a:noAutofit/>
          </a:bodyPr>
          <a:lstStyle/>
          <a:p>
            <a:pPr marL="177800" lvl="0" indent="-171450" algn="l" rtl="0">
              <a:lnSpc>
                <a:spcPct val="80000"/>
              </a:lnSpc>
              <a:spcBef>
                <a:spcPts val="0"/>
              </a:spcBef>
              <a:spcAft>
                <a:spcPts val="0"/>
              </a:spcAft>
              <a:buClr>
                <a:schemeClr val="dk1"/>
              </a:buClr>
              <a:buSzPts val="1900"/>
              <a:buChar char="•"/>
            </a:pPr>
            <a:r>
              <a:rPr lang="en" sz="1900" dirty="0"/>
              <a:t>Suppose we are solving PDE’s or sets of coupled ODE’s</a:t>
            </a:r>
            <a:endParaRPr sz="1100" dirty="0"/>
          </a:p>
          <a:p>
            <a:pPr marL="177800" lvl="0" indent="-171450" algn="l" rtl="0">
              <a:lnSpc>
                <a:spcPct val="80000"/>
              </a:lnSpc>
              <a:spcBef>
                <a:spcPts val="800"/>
              </a:spcBef>
              <a:spcAft>
                <a:spcPts val="0"/>
              </a:spcAft>
              <a:buClr>
                <a:schemeClr val="dk1"/>
              </a:buClr>
              <a:buSzPts val="1900"/>
              <a:buChar char="•"/>
            </a:pPr>
            <a:r>
              <a:rPr lang="en" sz="1900" dirty="0"/>
              <a:t>Typically we solve iteratively </a:t>
            </a:r>
            <a:r>
              <a:rPr lang="en" sz="1900" b="1" dirty="0"/>
              <a:t>New Values = (Differential Operator) Previous Values</a:t>
            </a:r>
            <a:endParaRPr sz="1100" dirty="0"/>
          </a:p>
          <a:p>
            <a:pPr marL="177800" lvl="0" indent="-171450" algn="l" rtl="0">
              <a:lnSpc>
                <a:spcPct val="80000"/>
              </a:lnSpc>
              <a:spcBef>
                <a:spcPts val="800"/>
              </a:spcBef>
              <a:spcAft>
                <a:spcPts val="0"/>
              </a:spcAft>
              <a:buClr>
                <a:schemeClr val="dk1"/>
              </a:buClr>
              <a:buSzPts val="1900"/>
              <a:buChar char="•"/>
            </a:pPr>
            <a:r>
              <a:rPr lang="en" sz="1900" dirty="0"/>
              <a:t>Classic applied math tells you nifty difference equations and spectral methods to represent Operator numerically</a:t>
            </a:r>
            <a:endParaRPr sz="1100" dirty="0"/>
          </a:p>
          <a:p>
            <a:pPr marL="177800" lvl="0" indent="-171450" algn="l" rtl="0">
              <a:lnSpc>
                <a:spcPct val="80000"/>
              </a:lnSpc>
              <a:spcBef>
                <a:spcPts val="800"/>
              </a:spcBef>
              <a:spcAft>
                <a:spcPts val="0"/>
              </a:spcAft>
              <a:buClr>
                <a:schemeClr val="dk1"/>
              </a:buClr>
              <a:buSzPts val="1900"/>
              <a:buChar char="•"/>
            </a:pPr>
            <a:r>
              <a:rPr lang="en" sz="1900" dirty="0"/>
              <a:t>Deep Learning learns the operator from classic numerics or observational data or their combination</a:t>
            </a:r>
            <a:endParaRPr sz="1100" dirty="0"/>
          </a:p>
          <a:p>
            <a:pPr marL="177800" lvl="0" indent="-171450" algn="l" rtl="0">
              <a:lnSpc>
                <a:spcPct val="80000"/>
              </a:lnSpc>
              <a:spcBef>
                <a:spcPts val="800"/>
              </a:spcBef>
              <a:spcAft>
                <a:spcPts val="0"/>
              </a:spcAft>
              <a:buClr>
                <a:schemeClr val="dk1"/>
              </a:buClr>
              <a:buSzPts val="1900"/>
              <a:buChar char="•"/>
            </a:pPr>
            <a:r>
              <a:rPr lang="en" sz="1900" dirty="0"/>
              <a:t>Inference is </a:t>
            </a:r>
            <a:r>
              <a:rPr lang="en" sz="1900" b="1" dirty="0"/>
              <a:t>New Values = (DL Operator) Previous Values</a:t>
            </a:r>
            <a:endParaRPr sz="1100" dirty="0"/>
          </a:p>
          <a:p>
            <a:pPr marL="177800" lvl="0" indent="-171450" algn="l" rtl="0">
              <a:lnSpc>
                <a:spcPct val="80000"/>
              </a:lnSpc>
              <a:spcBef>
                <a:spcPts val="800"/>
              </a:spcBef>
              <a:spcAft>
                <a:spcPts val="0"/>
              </a:spcAft>
              <a:buClr>
                <a:schemeClr val="dk1"/>
              </a:buClr>
              <a:buSzPts val="1900"/>
              <a:buChar char="•"/>
            </a:pPr>
            <a:r>
              <a:rPr lang="en" sz="1900" dirty="0"/>
              <a:t>This new nonlinear trained DL operator can allow much larger time steps, incorporate variations in parameters, </a:t>
            </a:r>
            <a:r>
              <a:rPr lang="en-US" sz="1900" dirty="0"/>
              <a:t>learn potentials</a:t>
            </a:r>
            <a:r>
              <a:rPr lang="en" sz="1900" dirty="0"/>
              <a:t> etc.</a:t>
            </a:r>
            <a:endParaRPr sz="1100" dirty="0"/>
          </a:p>
          <a:p>
            <a:pPr marL="177800" lvl="0" indent="-171450" algn="l" rtl="0">
              <a:lnSpc>
                <a:spcPct val="80000"/>
              </a:lnSpc>
              <a:spcBef>
                <a:spcPts val="800"/>
              </a:spcBef>
              <a:spcAft>
                <a:spcPts val="0"/>
              </a:spcAft>
              <a:buClr>
                <a:schemeClr val="dk1"/>
              </a:buClr>
              <a:buSzPts val="1900"/>
              <a:buChar char="•"/>
            </a:pPr>
            <a:r>
              <a:rPr lang="en" sz="1900" b="1" dirty="0"/>
              <a:t>DL Operator </a:t>
            </a:r>
            <a:r>
              <a:rPr lang="en" sz="1900" dirty="0"/>
              <a:t>is the new </a:t>
            </a:r>
            <a:r>
              <a:rPr lang="en" sz="1900" b="1" dirty="0"/>
              <a:t>theory </a:t>
            </a:r>
            <a:r>
              <a:rPr lang="en" sz="1900" dirty="0"/>
              <a:t>(Newton’s laws) of science</a:t>
            </a:r>
            <a:endParaRPr sz="1100" dirty="0"/>
          </a:p>
          <a:p>
            <a:pPr marL="177800" lvl="0" indent="-171450" algn="l" rtl="0">
              <a:lnSpc>
                <a:spcPct val="80000"/>
              </a:lnSpc>
              <a:spcBef>
                <a:spcPts val="800"/>
              </a:spcBef>
              <a:spcAft>
                <a:spcPts val="0"/>
              </a:spcAft>
              <a:buClr>
                <a:schemeClr val="dk1"/>
              </a:buClr>
              <a:buSzPts val="1900"/>
              <a:buChar char="•"/>
            </a:pPr>
            <a:r>
              <a:rPr lang="en" sz="1900" dirty="0"/>
              <a:t>High order approximations are traditionally very sensitive to noise and one was taught to avoid but ANN are the opposite – both verbose and robust</a:t>
            </a:r>
            <a:endParaRPr sz="1100" dirty="0"/>
          </a:p>
          <a:p>
            <a:pPr marL="520700" lvl="1" indent="-184150" algn="l" rtl="0">
              <a:lnSpc>
                <a:spcPct val="80000"/>
              </a:lnSpc>
              <a:spcBef>
                <a:spcPts val="400"/>
              </a:spcBef>
              <a:spcAft>
                <a:spcPts val="0"/>
              </a:spcAft>
              <a:buClr>
                <a:schemeClr val="dk1"/>
              </a:buClr>
              <a:buSzPts val="1700"/>
              <a:buChar char="•"/>
            </a:pPr>
            <a:r>
              <a:rPr lang="en" sz="1700" dirty="0"/>
              <a:t>See DL operator for </a:t>
            </a:r>
            <a:r>
              <a:rPr lang="en-US" sz="1700" dirty="0"/>
              <a:t>one </a:t>
            </a:r>
            <a:r>
              <a:rPr lang="en" sz="1700" dirty="0"/>
              <a:t>in two LSTM layers </a:t>
            </a:r>
            <a:r>
              <a:rPr lang="en-US" sz="1700" dirty="0"/>
              <a:t>with 100-100,000 parameters</a:t>
            </a:r>
            <a:endParaRPr sz="1100" dirty="0"/>
          </a:p>
          <a:p>
            <a:pPr marL="520700" lvl="1" indent="-184150" algn="l" rtl="0">
              <a:lnSpc>
                <a:spcPct val="80000"/>
              </a:lnSpc>
              <a:spcBef>
                <a:spcPts val="400"/>
              </a:spcBef>
              <a:spcAft>
                <a:spcPts val="0"/>
              </a:spcAft>
              <a:buClr>
                <a:schemeClr val="dk1"/>
              </a:buClr>
              <a:buSzPts val="1700"/>
              <a:buChar char="•"/>
            </a:pPr>
            <a:r>
              <a:rPr lang="en" sz="1700" dirty="0"/>
              <a:t>Newton’s laws for this have 2-4 parameters</a:t>
            </a:r>
            <a:endParaRPr sz="1100" dirty="0"/>
          </a:p>
        </p:txBody>
      </p:sp>
      <p:sp>
        <p:nvSpPr>
          <p:cNvPr id="295" name="Google Shape;295;p31"/>
          <p:cNvSpPr txBox="1">
            <a:spLocks noGrp="1"/>
          </p:cNvSpPr>
          <p:nvPr>
            <p:ph type="sldNum" idx="12"/>
          </p:nvPr>
        </p:nvSpPr>
        <p:spPr>
          <a:xfrm>
            <a:off x="8246603" y="4834130"/>
            <a:ext cx="81852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2"/>
          <p:cNvSpPr txBox="1">
            <a:spLocks noGrp="1"/>
          </p:cNvSpPr>
          <p:nvPr>
            <p:ph type="title"/>
          </p:nvPr>
        </p:nvSpPr>
        <p:spPr>
          <a:xfrm>
            <a:off x="41525" y="37825"/>
            <a:ext cx="5607000" cy="5973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Learning how Apples Fall ?</a:t>
            </a:r>
            <a:endParaRPr sz="3000">
              <a:latin typeface="Arial"/>
              <a:ea typeface="Arial"/>
              <a:cs typeface="Arial"/>
              <a:sym typeface="Arial"/>
            </a:endParaRPr>
          </a:p>
        </p:txBody>
      </p:sp>
      <p:sp>
        <p:nvSpPr>
          <p:cNvPr id="301" name="Google Shape;301;p32"/>
          <p:cNvSpPr txBox="1">
            <a:spLocks noGrp="1"/>
          </p:cNvSpPr>
          <p:nvPr>
            <p:ph type="sldNum" idx="12"/>
          </p:nvPr>
        </p:nvSpPr>
        <p:spPr>
          <a:xfrm>
            <a:off x="8246603" y="4834130"/>
            <a:ext cx="81852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28</a:t>
            </a:fld>
            <a:endParaRPr/>
          </a:p>
        </p:txBody>
      </p:sp>
      <p:sp>
        <p:nvSpPr>
          <p:cNvPr id="302" name="Google Shape;302;p32"/>
          <p:cNvSpPr txBox="1">
            <a:spLocks noGrp="1"/>
          </p:cNvSpPr>
          <p:nvPr>
            <p:ph type="body" idx="1"/>
          </p:nvPr>
        </p:nvSpPr>
        <p:spPr>
          <a:xfrm>
            <a:off x="41525" y="474051"/>
            <a:ext cx="5449662" cy="855000"/>
          </a:xfrm>
          <a:prstGeom prst="rect">
            <a:avLst/>
          </a:prstGeom>
          <a:noFill/>
          <a:ln>
            <a:noFill/>
          </a:ln>
        </p:spPr>
        <p:txBody>
          <a:bodyPr spcFirstLastPara="1" wrap="square" lIns="68575" tIns="34275" rIns="68575" bIns="34275" anchor="t" anchorCtr="0">
            <a:noAutofit/>
          </a:bodyPr>
          <a:lstStyle/>
          <a:p>
            <a:pPr marL="177800" lvl="0" indent="-190500" algn="l" rtl="0">
              <a:lnSpc>
                <a:spcPct val="100000"/>
              </a:lnSpc>
              <a:spcBef>
                <a:spcPts val="0"/>
              </a:spcBef>
              <a:spcAft>
                <a:spcPts val="0"/>
              </a:spcAft>
              <a:buClr>
                <a:schemeClr val="dk1"/>
              </a:buClr>
              <a:buSzPts val="1800"/>
              <a:buChar char="•"/>
            </a:pPr>
            <a:r>
              <a:rPr lang="en" sz="1600" b="1" dirty="0">
                <a:latin typeface="Arial"/>
                <a:ea typeface="Arial"/>
                <a:cs typeface="Arial"/>
                <a:sym typeface="Arial"/>
              </a:rPr>
              <a:t>Work with JCS Kadupitiya and Vikram Jadhao</a:t>
            </a:r>
            <a:endParaRPr sz="1600" b="1" dirty="0">
              <a:latin typeface="Arial"/>
              <a:ea typeface="Arial"/>
              <a:cs typeface="Arial"/>
              <a:sym typeface="Arial"/>
            </a:endParaRPr>
          </a:p>
          <a:p>
            <a:pPr marL="177800" lvl="0" indent="-184150" algn="l" rtl="0">
              <a:lnSpc>
                <a:spcPct val="100000"/>
              </a:lnSpc>
              <a:spcBef>
                <a:spcPts val="0"/>
              </a:spcBef>
              <a:spcAft>
                <a:spcPts val="0"/>
              </a:spcAft>
              <a:buSzPts val="1700"/>
              <a:buChar char="•"/>
            </a:pPr>
            <a:r>
              <a:rPr lang="en" sz="1600" dirty="0">
                <a:latin typeface="Arial"/>
                <a:ea typeface="Arial"/>
                <a:cs typeface="Arial"/>
                <a:sym typeface="Arial"/>
              </a:rPr>
              <a:t>We could use </a:t>
            </a:r>
            <a:r>
              <a:rPr lang="en" sz="1600" b="1" dirty="0">
                <a:latin typeface="Arial"/>
                <a:ea typeface="Arial"/>
                <a:cs typeface="Arial"/>
                <a:sym typeface="Arial"/>
              </a:rPr>
              <a:t>F=ma </a:t>
            </a:r>
            <a:r>
              <a:rPr lang="en" sz="1600" dirty="0">
                <a:latin typeface="Arial"/>
                <a:ea typeface="Arial"/>
                <a:cs typeface="Arial"/>
                <a:sym typeface="Arial"/>
              </a:rPr>
              <a:t>with 1D ODE solved by Verlet</a:t>
            </a:r>
            <a:endParaRPr sz="1600" dirty="0">
              <a:latin typeface="Arial"/>
              <a:ea typeface="Arial"/>
              <a:cs typeface="Arial"/>
              <a:sym typeface="Arial"/>
            </a:endParaRPr>
          </a:p>
          <a:p>
            <a:pPr marL="177800" lvl="0" indent="-184150" algn="l" rtl="0">
              <a:lnSpc>
                <a:spcPct val="100000"/>
              </a:lnSpc>
              <a:spcBef>
                <a:spcPts val="0"/>
              </a:spcBef>
              <a:spcAft>
                <a:spcPts val="0"/>
              </a:spcAft>
              <a:buSzPts val="1700"/>
              <a:buChar char="•"/>
            </a:pPr>
            <a:r>
              <a:rPr lang="en" sz="1600" dirty="0">
                <a:latin typeface="Arial"/>
                <a:ea typeface="Arial"/>
                <a:cs typeface="Arial"/>
                <a:sym typeface="Arial"/>
              </a:rPr>
              <a:t>Or use Recurrent Neural Network (LSTM) and Tensorflow/</a:t>
            </a:r>
            <a:r>
              <a:rPr lang="en-US" sz="1600" dirty="0" err="1">
                <a:latin typeface="Arial"/>
                <a:ea typeface="Arial"/>
                <a:cs typeface="Arial"/>
                <a:sym typeface="Arial"/>
              </a:rPr>
              <a:t>PyTorch</a:t>
            </a:r>
            <a:r>
              <a:rPr lang="en" sz="1600" dirty="0">
                <a:latin typeface="Arial"/>
                <a:ea typeface="Arial"/>
                <a:cs typeface="Arial"/>
                <a:sym typeface="Arial"/>
              </a:rPr>
              <a:t> (the new Newton) for particle in  Lennard-Jones potential </a:t>
            </a:r>
            <a:endParaRPr sz="1600" b="1" dirty="0">
              <a:latin typeface="Arial"/>
              <a:ea typeface="Arial"/>
              <a:cs typeface="Arial"/>
              <a:sym typeface="Arial"/>
            </a:endParaRPr>
          </a:p>
          <a:p>
            <a:pPr marL="177800" lvl="0" indent="-139700" algn="l" rtl="0">
              <a:lnSpc>
                <a:spcPct val="100000"/>
              </a:lnSpc>
              <a:spcBef>
                <a:spcPts val="0"/>
              </a:spcBef>
              <a:spcAft>
                <a:spcPts val="0"/>
              </a:spcAft>
              <a:buClr>
                <a:schemeClr val="dk1"/>
              </a:buClr>
              <a:buSzPts val="500"/>
              <a:buNone/>
            </a:pPr>
            <a:endParaRPr sz="500" dirty="0"/>
          </a:p>
        </p:txBody>
      </p:sp>
      <p:grpSp>
        <p:nvGrpSpPr>
          <p:cNvPr id="303" name="Google Shape;303;p32"/>
          <p:cNvGrpSpPr/>
          <p:nvPr/>
        </p:nvGrpSpPr>
        <p:grpSpPr>
          <a:xfrm>
            <a:off x="5373456" y="59212"/>
            <a:ext cx="3740349" cy="1484902"/>
            <a:chOff x="5373456" y="59212"/>
            <a:chExt cx="3740349" cy="1484902"/>
          </a:xfrm>
        </p:grpSpPr>
        <p:pic>
          <p:nvPicPr>
            <p:cNvPr id="304" name="Google Shape;304;p32"/>
            <p:cNvPicPr preferRelativeResize="0"/>
            <p:nvPr/>
          </p:nvPicPr>
          <p:blipFill rotWithShape="1">
            <a:blip r:embed="rId3">
              <a:alphaModFix/>
            </a:blip>
            <a:srcRect/>
            <a:stretch/>
          </p:blipFill>
          <p:spPr>
            <a:xfrm>
              <a:off x="5373456" y="59212"/>
              <a:ext cx="2157243" cy="1484902"/>
            </a:xfrm>
            <a:prstGeom prst="rect">
              <a:avLst/>
            </a:prstGeom>
            <a:noFill/>
            <a:ln>
              <a:noFill/>
            </a:ln>
          </p:spPr>
        </p:pic>
        <p:pic>
          <p:nvPicPr>
            <p:cNvPr id="305" name="Google Shape;305;p32" descr="Image result for falling apples"/>
            <p:cNvPicPr preferRelativeResize="0"/>
            <p:nvPr/>
          </p:nvPicPr>
          <p:blipFill rotWithShape="1">
            <a:blip r:embed="rId4">
              <a:alphaModFix/>
            </a:blip>
            <a:srcRect/>
            <a:stretch/>
          </p:blipFill>
          <p:spPr>
            <a:xfrm>
              <a:off x="7628876" y="59213"/>
              <a:ext cx="1484929" cy="1484900"/>
            </a:xfrm>
            <a:prstGeom prst="rect">
              <a:avLst/>
            </a:prstGeom>
            <a:noFill/>
            <a:ln>
              <a:noFill/>
            </a:ln>
          </p:spPr>
        </p:pic>
      </p:grpSp>
      <p:grpSp>
        <p:nvGrpSpPr>
          <p:cNvPr id="307" name="Google Shape;307;p32"/>
          <p:cNvGrpSpPr/>
          <p:nvPr/>
        </p:nvGrpSpPr>
        <p:grpSpPr>
          <a:xfrm>
            <a:off x="3397900" y="1744163"/>
            <a:ext cx="5746101" cy="3108425"/>
            <a:chOff x="3497000" y="1582100"/>
            <a:chExt cx="5746101" cy="3108425"/>
          </a:xfrm>
        </p:grpSpPr>
        <p:pic>
          <p:nvPicPr>
            <p:cNvPr id="308" name="Google Shape;308;p32"/>
            <p:cNvPicPr preferRelativeResize="0"/>
            <p:nvPr/>
          </p:nvPicPr>
          <p:blipFill rotWithShape="1">
            <a:blip r:embed="rId5">
              <a:alphaModFix/>
            </a:blip>
            <a:srcRect l="3334" t="35254"/>
            <a:stretch/>
          </p:blipFill>
          <p:spPr>
            <a:xfrm>
              <a:off x="3497000" y="1582100"/>
              <a:ext cx="5746101" cy="3108425"/>
            </a:xfrm>
            <a:prstGeom prst="rect">
              <a:avLst/>
            </a:prstGeom>
            <a:noFill/>
            <a:ln>
              <a:noFill/>
            </a:ln>
          </p:spPr>
        </p:pic>
        <p:sp>
          <p:nvSpPr>
            <p:cNvPr id="309" name="Google Shape;309;p32"/>
            <p:cNvSpPr txBox="1"/>
            <p:nvPr/>
          </p:nvSpPr>
          <p:spPr>
            <a:xfrm>
              <a:off x="3809650" y="1606875"/>
              <a:ext cx="1332300" cy="32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Calibri"/>
                  <a:ea typeface="Calibri"/>
                  <a:cs typeface="Calibri"/>
                  <a:sym typeface="Calibri"/>
                </a:rPr>
                <a:t>Error Squared</a:t>
              </a:r>
              <a:endParaRPr dirty="0">
                <a:latin typeface="Calibri"/>
                <a:ea typeface="Calibri"/>
                <a:cs typeface="Calibri"/>
                <a:sym typeface="Calibri"/>
              </a:endParaRPr>
            </a:p>
          </p:txBody>
        </p:sp>
        <p:sp>
          <p:nvSpPr>
            <p:cNvPr id="310" name="Google Shape;310;p32"/>
            <p:cNvSpPr txBox="1"/>
            <p:nvPr/>
          </p:nvSpPr>
          <p:spPr>
            <a:xfrm>
              <a:off x="6263050" y="2676500"/>
              <a:ext cx="1332300" cy="32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MD dt &gt; 0.01</a:t>
              </a:r>
              <a:endParaRPr>
                <a:latin typeface="Calibri"/>
                <a:ea typeface="Calibri"/>
                <a:cs typeface="Calibri"/>
                <a:sym typeface="Calibri"/>
              </a:endParaRPr>
            </a:p>
          </p:txBody>
        </p:sp>
        <p:cxnSp>
          <p:nvCxnSpPr>
            <p:cNvPr id="311" name="Google Shape;311;p32"/>
            <p:cNvCxnSpPr/>
            <p:nvPr/>
          </p:nvCxnSpPr>
          <p:spPr>
            <a:xfrm>
              <a:off x="7588750" y="1730900"/>
              <a:ext cx="6600" cy="1847700"/>
            </a:xfrm>
            <a:prstGeom prst="straightConnector1">
              <a:avLst/>
            </a:prstGeom>
            <a:noFill/>
            <a:ln w="38100" cap="flat" cmpd="sng">
              <a:solidFill>
                <a:schemeClr val="dk1"/>
              </a:solidFill>
              <a:prstDash val="solid"/>
              <a:miter lim="800000"/>
              <a:headEnd type="triangle" w="med" len="med"/>
              <a:tailEnd type="triangle" w="med" len="med"/>
            </a:ln>
          </p:spPr>
        </p:cxnSp>
        <p:sp>
          <p:nvSpPr>
            <p:cNvPr id="312" name="Google Shape;312;p32"/>
            <p:cNvSpPr txBox="1"/>
            <p:nvPr/>
          </p:nvSpPr>
          <p:spPr>
            <a:xfrm>
              <a:off x="6216800" y="3968248"/>
              <a:ext cx="2293612" cy="225600"/>
            </a:xfrm>
            <a:prstGeom prst="rect">
              <a:avLst/>
            </a:prstGeom>
            <a:solidFill>
              <a:srgbClr val="FFFFFF"/>
            </a:solidFill>
            <a:ln>
              <a:noFill/>
            </a:ln>
          </p:spPr>
          <p:txBody>
            <a:bodyPr spcFirstLastPara="1" wrap="square" lIns="0" tIns="0" rIns="0" bIns="0" anchor="t" anchorCtr="0">
              <a:noAutofit/>
            </a:bodyPr>
            <a:lstStyle/>
            <a:p>
              <a:pPr marL="0" lvl="0" indent="0" algn="l" rtl="0">
                <a:spcBef>
                  <a:spcPts val="0"/>
                </a:spcBef>
                <a:spcAft>
                  <a:spcPts val="0"/>
                </a:spcAft>
                <a:buNone/>
              </a:pPr>
              <a:r>
                <a:rPr lang="en" dirty="0">
                  <a:latin typeface="Calibri"/>
                  <a:ea typeface="Calibri"/>
                  <a:cs typeface="Calibri"/>
                  <a:sym typeface="Calibri"/>
                </a:rPr>
                <a:t>MD dt = 0.01 and lower is RNN</a:t>
              </a:r>
              <a:endParaRPr dirty="0">
                <a:latin typeface="Calibri"/>
                <a:ea typeface="Calibri"/>
                <a:cs typeface="Calibri"/>
                <a:sym typeface="Calibri"/>
              </a:endParaRPr>
            </a:p>
          </p:txBody>
        </p:sp>
      </p:grpSp>
      <p:sp>
        <p:nvSpPr>
          <p:cNvPr id="313" name="Google Shape;313;p32"/>
          <p:cNvSpPr txBox="1"/>
          <p:nvPr/>
        </p:nvSpPr>
        <p:spPr>
          <a:xfrm>
            <a:off x="455525" y="4380675"/>
            <a:ext cx="2451900" cy="28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Calibri"/>
                <a:ea typeface="Calibri"/>
                <a:cs typeface="Calibri"/>
                <a:sym typeface="Calibri"/>
              </a:rPr>
              <a:t>12705 Trained Parameters</a:t>
            </a:r>
            <a:endParaRPr dirty="0">
              <a:latin typeface="Calibri"/>
              <a:ea typeface="Calibri"/>
              <a:cs typeface="Calibri"/>
              <a:sym typeface="Calibri"/>
            </a:endParaRPr>
          </a:p>
        </p:txBody>
      </p:sp>
      <p:grpSp>
        <p:nvGrpSpPr>
          <p:cNvPr id="5" name="Group 4">
            <a:extLst>
              <a:ext uri="{FF2B5EF4-FFF2-40B4-BE49-F238E27FC236}">
                <a16:creationId xmlns:a16="http://schemas.microsoft.com/office/drawing/2014/main" id="{1AE4A9C1-1EBF-4B19-BC0C-C0C99E921502}"/>
              </a:ext>
            </a:extLst>
          </p:cNvPr>
          <p:cNvGrpSpPr/>
          <p:nvPr/>
        </p:nvGrpSpPr>
        <p:grpSpPr>
          <a:xfrm>
            <a:off x="223683" y="1959547"/>
            <a:ext cx="2877712" cy="2502342"/>
            <a:chOff x="202708" y="1989219"/>
            <a:chExt cx="2822126" cy="2462213"/>
          </a:xfrm>
        </p:grpSpPr>
        <p:pic>
          <p:nvPicPr>
            <p:cNvPr id="306" name="Google Shape;306;p32"/>
            <p:cNvPicPr preferRelativeResize="0"/>
            <p:nvPr/>
          </p:nvPicPr>
          <p:blipFill rotWithShape="1">
            <a:blip r:embed="rId5">
              <a:alphaModFix/>
            </a:blip>
            <a:srcRect l="22098" t="2558" r="60994" b="67963"/>
            <a:stretch/>
          </p:blipFill>
          <p:spPr>
            <a:xfrm>
              <a:off x="202708" y="2042160"/>
              <a:ext cx="1643250" cy="2313751"/>
            </a:xfrm>
            <a:prstGeom prst="rect">
              <a:avLst/>
            </a:prstGeom>
            <a:noFill/>
            <a:ln>
              <a:noFill/>
            </a:ln>
          </p:spPr>
        </p:pic>
        <p:sp>
          <p:nvSpPr>
            <p:cNvPr id="4" name="TextBox 3">
              <a:extLst>
                <a:ext uri="{FF2B5EF4-FFF2-40B4-BE49-F238E27FC236}">
                  <a16:creationId xmlns:a16="http://schemas.microsoft.com/office/drawing/2014/main" id="{DB918BE2-2FD7-4A89-83F3-F0AD37DC362F}"/>
                </a:ext>
              </a:extLst>
            </p:cNvPr>
            <p:cNvSpPr txBox="1"/>
            <p:nvPr/>
          </p:nvSpPr>
          <p:spPr>
            <a:xfrm>
              <a:off x="572934" y="1989219"/>
              <a:ext cx="2451900" cy="2462213"/>
            </a:xfrm>
            <a:prstGeom prst="rect">
              <a:avLst/>
            </a:prstGeom>
            <a:solidFill>
              <a:schemeClr val="bg1"/>
            </a:solidFill>
          </p:spPr>
          <p:txBody>
            <a:bodyPr wrap="square" rtlCol="0">
              <a:spAutoFit/>
            </a:bodyPr>
            <a:lstStyle/>
            <a:p>
              <a:r>
                <a:rPr lang="en-US" dirty="0"/>
                <a:t>MD </a:t>
              </a:r>
              <a:r>
                <a:rPr lang="en" dirty="0"/>
                <a:t>∆t = 0.01 </a:t>
              </a:r>
              <a:r>
                <a:rPr lang="en-US" dirty="0"/>
                <a:t>Err</a:t>
              </a:r>
              <a:r>
                <a:rPr lang="en-US" baseline="30000" dirty="0"/>
                <a:t>2</a:t>
              </a:r>
              <a:r>
                <a:rPr lang="en-US" dirty="0"/>
                <a:t> = 0.018 </a:t>
              </a:r>
              <a:br>
                <a:rPr lang="en-US" dirty="0"/>
              </a:br>
              <a:r>
                <a:rPr lang="en-US" dirty="0"/>
                <a:t>MD </a:t>
              </a:r>
              <a:r>
                <a:rPr lang="en" dirty="0"/>
                <a:t>∆t = 0.02 </a:t>
              </a:r>
              <a:r>
                <a:rPr lang="en-US" dirty="0"/>
                <a:t>Err</a:t>
              </a:r>
              <a:r>
                <a:rPr lang="en-US" baseline="30000" dirty="0"/>
                <a:t>2</a:t>
              </a:r>
              <a:r>
                <a:rPr lang="en-US" dirty="0"/>
                <a:t> = 0.122 </a:t>
              </a:r>
            </a:p>
            <a:p>
              <a:r>
                <a:rPr lang="en-US" dirty="0"/>
                <a:t>MD </a:t>
              </a:r>
              <a:r>
                <a:rPr lang="en" dirty="0"/>
                <a:t>∆t = 0.05 </a:t>
              </a:r>
              <a:r>
                <a:rPr lang="en-US" dirty="0"/>
                <a:t>Err</a:t>
              </a:r>
              <a:r>
                <a:rPr lang="en-US" baseline="30000" dirty="0"/>
                <a:t>2</a:t>
              </a:r>
              <a:r>
                <a:rPr lang="en-US" dirty="0"/>
                <a:t> = 2.8 10</a:t>
              </a:r>
              <a:r>
                <a:rPr lang="en-US" baseline="30000" dirty="0"/>
                <a:t>5</a:t>
              </a:r>
              <a:r>
                <a:rPr lang="en-US" dirty="0"/>
                <a:t> </a:t>
              </a:r>
            </a:p>
            <a:p>
              <a:r>
                <a:rPr lang="en-US" dirty="0"/>
                <a:t>MD </a:t>
              </a:r>
              <a:r>
                <a:rPr lang="en" dirty="0"/>
                <a:t>∆t = 0.08 </a:t>
              </a:r>
              <a:r>
                <a:rPr lang="en-US" dirty="0"/>
                <a:t>Err</a:t>
              </a:r>
              <a:r>
                <a:rPr lang="en-US" baseline="30000" dirty="0"/>
                <a:t>2</a:t>
              </a:r>
              <a:r>
                <a:rPr lang="en-US" dirty="0"/>
                <a:t> = 8.4 10</a:t>
              </a:r>
              <a:r>
                <a:rPr lang="en-US" baseline="30000" dirty="0"/>
                <a:t>6</a:t>
              </a:r>
              <a:r>
                <a:rPr lang="en-US" dirty="0"/>
                <a:t> </a:t>
              </a:r>
            </a:p>
            <a:p>
              <a:r>
                <a:rPr lang="en-US" dirty="0"/>
                <a:t>MD </a:t>
              </a:r>
              <a:r>
                <a:rPr lang="en" dirty="0"/>
                <a:t>∆t = 0.1   </a:t>
              </a:r>
              <a:r>
                <a:rPr lang="en-US" dirty="0"/>
                <a:t>Err</a:t>
              </a:r>
              <a:r>
                <a:rPr lang="en-US" baseline="30000" dirty="0"/>
                <a:t>2</a:t>
              </a:r>
              <a:r>
                <a:rPr lang="en-US" dirty="0"/>
                <a:t> = 6.6 10</a:t>
              </a:r>
              <a:r>
                <a:rPr lang="en-US" baseline="30000" dirty="0"/>
                <a:t>7</a:t>
              </a:r>
              <a:r>
                <a:rPr lang="en-US" dirty="0"/>
                <a:t> </a:t>
              </a:r>
            </a:p>
            <a:p>
              <a:r>
                <a:rPr lang="en-US" dirty="0"/>
                <a:t>RNN </a:t>
              </a:r>
              <a:r>
                <a:rPr lang="en" dirty="0"/>
                <a:t>∆t = 0.1 </a:t>
              </a:r>
              <a:r>
                <a:rPr lang="en-US" dirty="0"/>
                <a:t>Err</a:t>
              </a:r>
              <a:r>
                <a:rPr lang="en-US" baseline="30000" dirty="0"/>
                <a:t>2</a:t>
              </a:r>
              <a:r>
                <a:rPr lang="en-US" dirty="0"/>
                <a:t> = 10</a:t>
              </a:r>
              <a:r>
                <a:rPr lang="en-US" baseline="30000" dirty="0"/>
                <a:t>-6</a:t>
              </a:r>
              <a:r>
                <a:rPr lang="en-US" dirty="0"/>
                <a:t> </a:t>
              </a:r>
              <a:br>
                <a:rPr lang="en-US" dirty="0"/>
              </a:br>
              <a:r>
                <a:rPr lang="en-US" dirty="0"/>
                <a:t>RNN </a:t>
              </a:r>
              <a:r>
                <a:rPr lang="en" dirty="0"/>
                <a:t>∆t = 0.2 </a:t>
              </a:r>
              <a:r>
                <a:rPr lang="en-US" dirty="0"/>
                <a:t>Err</a:t>
              </a:r>
              <a:r>
                <a:rPr lang="en-US" baseline="30000" dirty="0"/>
                <a:t>2</a:t>
              </a:r>
              <a:r>
                <a:rPr lang="en-US" dirty="0"/>
                <a:t> = 2.10</a:t>
              </a:r>
              <a:r>
                <a:rPr lang="en-US" baseline="30000" dirty="0"/>
                <a:t>-6</a:t>
              </a:r>
              <a:r>
                <a:rPr lang="en-US" dirty="0"/>
                <a:t> </a:t>
              </a:r>
            </a:p>
            <a:p>
              <a:r>
                <a:rPr lang="en-US" dirty="0"/>
                <a:t>RNN </a:t>
              </a:r>
              <a:r>
                <a:rPr lang="en" dirty="0"/>
                <a:t>∆t = 0.4 </a:t>
              </a:r>
              <a:r>
                <a:rPr lang="en-US" dirty="0"/>
                <a:t>Err</a:t>
              </a:r>
              <a:r>
                <a:rPr lang="en-US" baseline="30000" dirty="0"/>
                <a:t>2</a:t>
              </a:r>
              <a:r>
                <a:rPr lang="en-US" dirty="0"/>
                <a:t> = 2.10</a:t>
              </a:r>
              <a:r>
                <a:rPr lang="en-US" baseline="30000" dirty="0"/>
                <a:t>-6</a:t>
              </a:r>
              <a:r>
                <a:rPr lang="en-US" dirty="0"/>
                <a:t> </a:t>
              </a:r>
            </a:p>
            <a:p>
              <a:r>
                <a:rPr lang="en-US" dirty="0"/>
                <a:t>RNN </a:t>
              </a:r>
              <a:r>
                <a:rPr lang="en" dirty="0"/>
                <a:t>∆t = 1.0 </a:t>
              </a:r>
              <a:r>
                <a:rPr lang="en-US" dirty="0"/>
                <a:t>Err</a:t>
              </a:r>
              <a:r>
                <a:rPr lang="en-US" baseline="30000" dirty="0"/>
                <a:t>2</a:t>
              </a:r>
              <a:r>
                <a:rPr lang="en-US" dirty="0"/>
                <a:t> = 3.10</a:t>
              </a:r>
              <a:r>
                <a:rPr lang="en-US" baseline="30000" dirty="0"/>
                <a:t>-6</a:t>
              </a:r>
              <a:r>
                <a:rPr lang="en-US" dirty="0"/>
                <a:t> </a:t>
              </a:r>
            </a:p>
            <a:p>
              <a:r>
                <a:rPr lang="en-US" dirty="0"/>
                <a:t>RNN </a:t>
              </a:r>
              <a:r>
                <a:rPr lang="en" dirty="0"/>
                <a:t>∆t = 2.0 </a:t>
              </a:r>
              <a:r>
                <a:rPr lang="en-US" dirty="0"/>
                <a:t>Err</a:t>
              </a:r>
              <a:r>
                <a:rPr lang="en-US" baseline="30000" dirty="0"/>
                <a:t>2</a:t>
              </a:r>
              <a:r>
                <a:rPr lang="en-US" dirty="0"/>
                <a:t> = 4.10</a:t>
              </a:r>
              <a:r>
                <a:rPr lang="en-US" baseline="30000" dirty="0"/>
                <a:t>-6</a:t>
              </a:r>
              <a:r>
                <a:rPr lang="en-US" dirty="0"/>
                <a:t> </a:t>
              </a:r>
            </a:p>
            <a:p>
              <a:r>
                <a:rPr lang="en-US" dirty="0"/>
                <a:t>RNN </a:t>
              </a:r>
              <a:r>
                <a:rPr lang="en" dirty="0"/>
                <a:t>∆t = 4.0 </a:t>
              </a:r>
              <a:r>
                <a:rPr lang="en-US" dirty="0"/>
                <a:t>Err</a:t>
              </a:r>
              <a:r>
                <a:rPr lang="en-US" baseline="30000" dirty="0"/>
                <a:t>2</a:t>
              </a:r>
              <a:r>
                <a:rPr lang="en-US" dirty="0"/>
                <a:t> = 6.10</a:t>
              </a:r>
              <a:r>
                <a:rPr lang="en-US" baseline="30000" dirty="0"/>
                <a:t>-6</a:t>
              </a:r>
              <a:r>
                <a:rPr lang="en-US" dirty="0"/>
                <a:t> </a:t>
              </a:r>
            </a:p>
          </p:txBody>
        </p:sp>
      </p:grpSp>
      <p:sp>
        <p:nvSpPr>
          <p:cNvPr id="6" name="Rectangle 5">
            <a:extLst>
              <a:ext uri="{FF2B5EF4-FFF2-40B4-BE49-F238E27FC236}">
                <a16:creationId xmlns:a16="http://schemas.microsoft.com/office/drawing/2014/main" id="{C4CA486D-5240-4F2F-8A1C-C8B70BE7E869}"/>
              </a:ext>
            </a:extLst>
          </p:cNvPr>
          <p:cNvSpPr/>
          <p:nvPr/>
        </p:nvSpPr>
        <p:spPr>
          <a:xfrm>
            <a:off x="223683" y="1704711"/>
            <a:ext cx="2877712" cy="307777"/>
          </a:xfrm>
          <a:prstGeom prst="rect">
            <a:avLst/>
          </a:prstGeom>
        </p:spPr>
        <p:txBody>
          <a:bodyPr wrap="none">
            <a:spAutoFit/>
          </a:bodyPr>
          <a:lstStyle/>
          <a:p>
            <a:pPr algn="ctr"/>
            <a:r>
              <a:rPr lang="en-US" b="1" dirty="0"/>
              <a:t>MD and RNN Err</a:t>
            </a:r>
            <a:r>
              <a:rPr lang="en-US" b="1" baseline="30000" dirty="0"/>
              <a:t>2 </a:t>
            </a:r>
            <a:r>
              <a:rPr lang="en-US" b="1" dirty="0"/>
              <a:t>up to t=10,000</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22" name="Google Shape;322;p33"/>
          <p:cNvSpPr txBox="1">
            <a:spLocks noGrp="1"/>
          </p:cNvSpPr>
          <p:nvPr>
            <p:ph type="title"/>
          </p:nvPr>
        </p:nvSpPr>
        <p:spPr>
          <a:xfrm>
            <a:off x="0" y="27305"/>
            <a:ext cx="9144000" cy="663300"/>
          </a:xfrm>
          <a:prstGeom prst="rect">
            <a:avLst/>
          </a:prstGeom>
          <a:noFill/>
          <a:ln>
            <a:noFill/>
          </a:ln>
        </p:spPr>
        <p:txBody>
          <a:bodyPr spcFirstLastPara="1" wrap="square" lIns="68575" tIns="34275" rIns="68575" bIns="34275" anchor="ctr" anchorCtr="0">
            <a:noAutofit/>
          </a:bodyPr>
          <a:lstStyle/>
          <a:p>
            <a:pPr lvl="0" algn="ctr">
              <a:buSzPts val="3300"/>
            </a:pPr>
            <a:r>
              <a:rPr lang="en" sz="2400" dirty="0">
                <a:latin typeface="Arial"/>
                <a:ea typeface="Arial"/>
                <a:cs typeface="Arial"/>
                <a:sym typeface="Arial"/>
              </a:rPr>
              <a:t>Extending </a:t>
            </a:r>
            <a:r>
              <a:rPr lang="en-US" sz="2400" dirty="0">
                <a:latin typeface="Arial"/>
                <a:ea typeface="Arial"/>
                <a:cs typeface="Arial"/>
                <a:sym typeface="Arial"/>
              </a:rPr>
              <a:t>Simple Harmonic Oscillator </a:t>
            </a:r>
            <a:r>
              <a:rPr lang="en" sz="2400" dirty="0">
                <a:latin typeface="Arial"/>
                <a:ea typeface="Arial"/>
                <a:cs typeface="Arial"/>
                <a:sym typeface="Arial"/>
              </a:rPr>
              <a:t>to longer times</a:t>
            </a:r>
            <a:endParaRPr sz="2400" dirty="0">
              <a:latin typeface="Arial"/>
              <a:ea typeface="Arial"/>
              <a:cs typeface="Arial"/>
              <a:sym typeface="Arial"/>
            </a:endParaRPr>
          </a:p>
        </p:txBody>
      </p:sp>
      <p:sp>
        <p:nvSpPr>
          <p:cNvPr id="323" name="Google Shape;323;p33"/>
          <p:cNvSpPr txBox="1">
            <a:spLocks noGrp="1"/>
          </p:cNvSpPr>
          <p:nvPr>
            <p:ph type="sldNum" idx="12"/>
          </p:nvPr>
        </p:nvSpPr>
        <p:spPr>
          <a:xfrm>
            <a:off x="8246603" y="4834130"/>
            <a:ext cx="81852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29</a:t>
            </a:fld>
            <a:endParaRPr/>
          </a:p>
        </p:txBody>
      </p:sp>
      <p:sp>
        <p:nvSpPr>
          <p:cNvPr id="324" name="Google Shape;324;p33"/>
          <p:cNvSpPr txBox="1">
            <a:spLocks noGrp="1"/>
          </p:cNvSpPr>
          <p:nvPr>
            <p:ph type="body" idx="1"/>
          </p:nvPr>
        </p:nvSpPr>
        <p:spPr>
          <a:xfrm>
            <a:off x="241238" y="608577"/>
            <a:ext cx="8902800" cy="1770600"/>
          </a:xfrm>
          <a:prstGeom prst="rect">
            <a:avLst/>
          </a:prstGeom>
          <a:noFill/>
          <a:ln>
            <a:noFill/>
          </a:ln>
        </p:spPr>
        <p:txBody>
          <a:bodyPr spcFirstLastPara="1" wrap="square" lIns="68575" tIns="34275" rIns="68575" bIns="34275" anchor="t" anchorCtr="0">
            <a:noAutofit/>
          </a:bodyPr>
          <a:lstStyle/>
          <a:p>
            <a:pPr marL="177800" lvl="0" indent="-177800" algn="l" rtl="0">
              <a:lnSpc>
                <a:spcPct val="70000"/>
              </a:lnSpc>
              <a:spcBef>
                <a:spcPts val="0"/>
              </a:spcBef>
              <a:spcAft>
                <a:spcPts val="0"/>
              </a:spcAft>
              <a:buClr>
                <a:schemeClr val="dk1"/>
              </a:buClr>
              <a:buSzPts val="1800"/>
              <a:buChar char="•"/>
            </a:pPr>
            <a:r>
              <a:rPr lang="en" sz="1800" dirty="0"/>
              <a:t>System trained up to t=100 </a:t>
            </a:r>
            <a:r>
              <a:rPr lang="en-US" sz="1800" dirty="0"/>
              <a:t>with dt = 0.001</a:t>
            </a:r>
            <a:r>
              <a:rPr lang="en" sz="1800" dirty="0"/>
              <a:t>; </a:t>
            </a:r>
            <a:r>
              <a:rPr lang="en-US" sz="1800" dirty="0"/>
              <a:t>LSTM surrogate</a:t>
            </a:r>
            <a:r>
              <a:rPr lang="en" sz="1800" dirty="0"/>
              <a:t> used up to t=10,000,000</a:t>
            </a:r>
            <a:endParaRPr sz="1100" dirty="0"/>
          </a:p>
          <a:p>
            <a:pPr marL="177800" lvl="0" indent="-177800" algn="l" rtl="0">
              <a:lnSpc>
                <a:spcPct val="70000"/>
              </a:lnSpc>
              <a:spcBef>
                <a:spcPts val="800"/>
              </a:spcBef>
              <a:spcAft>
                <a:spcPts val="0"/>
              </a:spcAft>
              <a:buClr>
                <a:schemeClr val="dk1"/>
              </a:buClr>
              <a:buSzPts val="1800"/>
              <a:buChar char="•"/>
            </a:pPr>
            <a:r>
              <a:rPr lang="en" sz="1800" dirty="0"/>
              <a:t>Plots show error for </a:t>
            </a:r>
            <a:r>
              <a:rPr lang="en-US" sz="1800" dirty="0"/>
              <a:t>RNN(</a:t>
            </a:r>
            <a:r>
              <a:rPr lang="en" sz="1800" dirty="0"/>
              <a:t>LSTM) for different time steps. LSTM </a:t>
            </a:r>
            <a:r>
              <a:rPr lang="en-US" sz="1800" dirty="0"/>
              <a:t>step size </a:t>
            </a:r>
            <a:r>
              <a:rPr lang="en" sz="1800" dirty="0"/>
              <a:t>upto </a:t>
            </a:r>
            <a:r>
              <a:rPr lang="en" dirty="0"/>
              <a:t>∆t</a:t>
            </a:r>
            <a:r>
              <a:rPr lang="en" sz="1800" dirty="0"/>
              <a:t>=4</a:t>
            </a:r>
            <a:endParaRPr sz="1100" dirty="0"/>
          </a:p>
          <a:p>
            <a:pPr marL="177800" lvl="0" indent="-177800" algn="l" rtl="0">
              <a:lnSpc>
                <a:spcPct val="70000"/>
              </a:lnSpc>
              <a:spcBef>
                <a:spcPts val="800"/>
              </a:spcBef>
              <a:spcAft>
                <a:spcPts val="0"/>
              </a:spcAft>
              <a:buClr>
                <a:schemeClr val="dk1"/>
              </a:buClr>
              <a:buSzPts val="1800"/>
              <a:buChar char="•"/>
            </a:pPr>
            <a:r>
              <a:rPr lang="en" sz="1800" dirty="0"/>
              <a:t>LSTM allows reliable large time steps; </a:t>
            </a:r>
            <a:r>
              <a:rPr lang="en" sz="1800" b="1" dirty="0"/>
              <a:t>learns potential and differential operator</a:t>
            </a:r>
            <a:endParaRPr sz="1100" b="1" dirty="0"/>
          </a:p>
          <a:p>
            <a:pPr marL="177800" lvl="0" indent="-177800" algn="l" rtl="0">
              <a:lnSpc>
                <a:spcPct val="70000"/>
              </a:lnSpc>
              <a:spcBef>
                <a:spcPts val="800"/>
              </a:spcBef>
              <a:spcAft>
                <a:spcPts val="0"/>
              </a:spcAft>
              <a:buClr>
                <a:schemeClr val="dk1"/>
              </a:buClr>
              <a:buSzPts val="1800"/>
              <a:buChar char="•"/>
            </a:pPr>
            <a:r>
              <a:rPr lang="en" sz="1800" dirty="0"/>
              <a:t>Compared to classic numerics has LOTS of parameters, statistical averaging (e.g. 32 initial LSTM’s only differing in randomized initial conditions) and nonlinear activation node</a:t>
            </a:r>
            <a:endParaRPr sz="1800" dirty="0"/>
          </a:p>
        </p:txBody>
      </p:sp>
      <p:sp>
        <p:nvSpPr>
          <p:cNvPr id="325" name="Google Shape;325;p33"/>
          <p:cNvSpPr/>
          <p:nvPr/>
        </p:nvSpPr>
        <p:spPr>
          <a:xfrm>
            <a:off x="4457700" y="2457450"/>
            <a:ext cx="228600" cy="228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6" name="Google Shape;326;p33"/>
          <p:cNvSpPr/>
          <p:nvPr/>
        </p:nvSpPr>
        <p:spPr>
          <a:xfrm>
            <a:off x="4572000" y="2571750"/>
            <a:ext cx="228600" cy="228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7" name="Google Shape;327;p33"/>
          <p:cNvSpPr/>
          <p:nvPr/>
        </p:nvSpPr>
        <p:spPr>
          <a:xfrm>
            <a:off x="4686300" y="2686050"/>
            <a:ext cx="228600" cy="228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4" name="Google Shape;334;p33"/>
          <p:cNvSpPr txBox="1"/>
          <p:nvPr/>
        </p:nvSpPr>
        <p:spPr>
          <a:xfrm>
            <a:off x="323550" y="4367875"/>
            <a:ext cx="2451900" cy="28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Calibri"/>
                <a:ea typeface="Calibri"/>
                <a:cs typeface="Calibri"/>
                <a:sym typeface="Calibri"/>
              </a:rPr>
              <a:t>873 Trained Parameters</a:t>
            </a:r>
            <a:endParaRPr dirty="0">
              <a:latin typeface="Calibri"/>
              <a:ea typeface="Calibri"/>
              <a:cs typeface="Calibri"/>
              <a:sym typeface="Calibri"/>
            </a:endParaRPr>
          </a:p>
        </p:txBody>
      </p:sp>
      <p:pic>
        <p:nvPicPr>
          <p:cNvPr id="3" name="Picture 2">
            <a:extLst>
              <a:ext uri="{FF2B5EF4-FFF2-40B4-BE49-F238E27FC236}">
                <a16:creationId xmlns:a16="http://schemas.microsoft.com/office/drawing/2014/main" id="{DB664B00-1824-4CF5-8A87-EF26A5EEB659}"/>
              </a:ext>
            </a:extLst>
          </p:cNvPr>
          <p:cNvPicPr>
            <a:picLocks noChangeAspect="1"/>
          </p:cNvPicPr>
          <p:nvPr/>
        </p:nvPicPr>
        <p:blipFill rotWithShape="1">
          <a:blip r:embed="rId3"/>
          <a:srcRect l="3039" t="43425"/>
          <a:stretch/>
        </p:blipFill>
        <p:spPr>
          <a:xfrm>
            <a:off x="2307079" y="2070719"/>
            <a:ext cx="6774346" cy="2617874"/>
          </a:xfrm>
          <a:prstGeom prst="rect">
            <a:avLst/>
          </a:prstGeom>
        </p:spPr>
      </p:pic>
      <p:sp>
        <p:nvSpPr>
          <p:cNvPr id="332" name="Google Shape;332;p33"/>
          <p:cNvSpPr txBox="1"/>
          <p:nvPr/>
        </p:nvSpPr>
        <p:spPr>
          <a:xfrm>
            <a:off x="2625940" y="2505600"/>
            <a:ext cx="1284300" cy="3609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latin typeface="Calibri"/>
                <a:ea typeface="Calibri"/>
                <a:cs typeface="Calibri"/>
                <a:sym typeface="Calibri"/>
              </a:rPr>
              <a:t>Error Squared</a:t>
            </a:r>
            <a:endParaRPr dirty="0"/>
          </a:p>
        </p:txBody>
      </p:sp>
      <p:grpSp>
        <p:nvGrpSpPr>
          <p:cNvPr id="5" name="Group 4">
            <a:extLst>
              <a:ext uri="{FF2B5EF4-FFF2-40B4-BE49-F238E27FC236}">
                <a16:creationId xmlns:a16="http://schemas.microsoft.com/office/drawing/2014/main" id="{E3BC5572-76C0-495A-8240-DBE9AD2815DD}"/>
              </a:ext>
            </a:extLst>
          </p:cNvPr>
          <p:cNvGrpSpPr/>
          <p:nvPr/>
        </p:nvGrpSpPr>
        <p:grpSpPr>
          <a:xfrm>
            <a:off x="114899" y="2944547"/>
            <a:ext cx="2221771" cy="1466543"/>
            <a:chOff x="176875" y="2000131"/>
            <a:chExt cx="2221771" cy="1466543"/>
          </a:xfrm>
        </p:grpSpPr>
        <p:pic>
          <p:nvPicPr>
            <p:cNvPr id="329" name="Google Shape;329;p33"/>
            <p:cNvPicPr preferRelativeResize="0"/>
            <p:nvPr/>
          </p:nvPicPr>
          <p:blipFill rotWithShape="1">
            <a:blip r:embed="rId4">
              <a:alphaModFix/>
            </a:blip>
            <a:srcRect l="28062" t="3998" r="55237" b="74870"/>
            <a:stretch/>
          </p:blipFill>
          <p:spPr>
            <a:xfrm>
              <a:off x="176875" y="2061974"/>
              <a:ext cx="1674311" cy="1404700"/>
            </a:xfrm>
            <a:prstGeom prst="rect">
              <a:avLst/>
            </a:prstGeom>
            <a:noFill/>
            <a:ln>
              <a:noFill/>
            </a:ln>
          </p:spPr>
        </p:pic>
        <p:sp>
          <p:nvSpPr>
            <p:cNvPr id="4" name="TextBox 3">
              <a:extLst>
                <a:ext uri="{FF2B5EF4-FFF2-40B4-BE49-F238E27FC236}">
                  <a16:creationId xmlns:a16="http://schemas.microsoft.com/office/drawing/2014/main" id="{6A198F8B-4F6F-4F95-907A-3005C2E83FF6}"/>
                </a:ext>
              </a:extLst>
            </p:cNvPr>
            <p:cNvSpPr txBox="1"/>
            <p:nvPr/>
          </p:nvSpPr>
          <p:spPr>
            <a:xfrm>
              <a:off x="590279" y="2000131"/>
              <a:ext cx="1808367" cy="1384995"/>
            </a:xfrm>
            <a:prstGeom prst="rect">
              <a:avLst/>
            </a:prstGeom>
            <a:solidFill>
              <a:schemeClr val="bg1"/>
            </a:solidFill>
          </p:spPr>
          <p:txBody>
            <a:bodyPr wrap="square" rtlCol="0">
              <a:spAutoFit/>
            </a:bodyPr>
            <a:lstStyle/>
            <a:p>
              <a:r>
                <a:rPr lang="en" dirty="0"/>
                <a:t>∆t = 0.1 </a:t>
              </a:r>
              <a:r>
                <a:rPr lang="en-US" dirty="0"/>
                <a:t>Err</a:t>
              </a:r>
              <a:r>
                <a:rPr lang="en-US" baseline="30000" dirty="0"/>
                <a:t>2</a:t>
              </a:r>
              <a:r>
                <a:rPr lang="en-US" dirty="0"/>
                <a:t> = 10</a:t>
              </a:r>
              <a:r>
                <a:rPr lang="en-US" baseline="30000" dirty="0"/>
                <a:t>-6</a:t>
              </a:r>
              <a:r>
                <a:rPr lang="en-US" dirty="0"/>
                <a:t> </a:t>
              </a:r>
              <a:br>
                <a:rPr lang="en-US" dirty="0"/>
              </a:br>
              <a:r>
                <a:rPr lang="en" dirty="0"/>
                <a:t>∆t = 0.2 </a:t>
              </a:r>
              <a:r>
                <a:rPr lang="en-US" dirty="0"/>
                <a:t>Err</a:t>
              </a:r>
              <a:r>
                <a:rPr lang="en-US" baseline="30000" dirty="0"/>
                <a:t>2</a:t>
              </a:r>
              <a:r>
                <a:rPr lang="en-US" dirty="0"/>
                <a:t> = 2.10</a:t>
              </a:r>
              <a:r>
                <a:rPr lang="en-US" baseline="30000" dirty="0"/>
                <a:t>-6</a:t>
              </a:r>
              <a:r>
                <a:rPr lang="en-US" dirty="0"/>
                <a:t> </a:t>
              </a:r>
            </a:p>
            <a:p>
              <a:r>
                <a:rPr lang="en" dirty="0"/>
                <a:t>∆t = 0.4 </a:t>
              </a:r>
              <a:r>
                <a:rPr lang="en-US" dirty="0"/>
                <a:t>Err</a:t>
              </a:r>
              <a:r>
                <a:rPr lang="en-US" baseline="30000" dirty="0"/>
                <a:t>2</a:t>
              </a:r>
              <a:r>
                <a:rPr lang="en-US" dirty="0"/>
                <a:t> = 2.10</a:t>
              </a:r>
              <a:r>
                <a:rPr lang="en-US" baseline="30000" dirty="0"/>
                <a:t>-6</a:t>
              </a:r>
              <a:r>
                <a:rPr lang="en-US" dirty="0"/>
                <a:t> </a:t>
              </a:r>
            </a:p>
            <a:p>
              <a:r>
                <a:rPr lang="en" dirty="0"/>
                <a:t>∆t = 1.0 </a:t>
              </a:r>
              <a:r>
                <a:rPr lang="en-US" dirty="0"/>
                <a:t>Err</a:t>
              </a:r>
              <a:r>
                <a:rPr lang="en-US" baseline="30000" dirty="0"/>
                <a:t>2</a:t>
              </a:r>
              <a:r>
                <a:rPr lang="en-US" dirty="0"/>
                <a:t> = 3.10</a:t>
              </a:r>
              <a:r>
                <a:rPr lang="en-US" baseline="30000" dirty="0"/>
                <a:t>-6</a:t>
              </a:r>
              <a:r>
                <a:rPr lang="en-US" dirty="0"/>
                <a:t> </a:t>
              </a:r>
            </a:p>
            <a:p>
              <a:r>
                <a:rPr lang="en" dirty="0"/>
                <a:t>∆t = 2.0 </a:t>
              </a:r>
              <a:r>
                <a:rPr lang="en-US" dirty="0"/>
                <a:t>Err</a:t>
              </a:r>
              <a:r>
                <a:rPr lang="en-US" baseline="30000" dirty="0"/>
                <a:t>2</a:t>
              </a:r>
              <a:r>
                <a:rPr lang="en-US" dirty="0"/>
                <a:t> = 4.10</a:t>
              </a:r>
              <a:r>
                <a:rPr lang="en-US" baseline="30000" dirty="0"/>
                <a:t>-6</a:t>
              </a:r>
              <a:r>
                <a:rPr lang="en-US" dirty="0"/>
                <a:t> </a:t>
              </a:r>
            </a:p>
            <a:p>
              <a:r>
                <a:rPr lang="en" dirty="0"/>
                <a:t>∆t = 4.0 </a:t>
              </a:r>
              <a:r>
                <a:rPr lang="en-US" dirty="0"/>
                <a:t>Err</a:t>
              </a:r>
              <a:r>
                <a:rPr lang="en-US" baseline="30000" dirty="0"/>
                <a:t>2</a:t>
              </a:r>
              <a:r>
                <a:rPr lang="en-US" dirty="0"/>
                <a:t> = 6.10</a:t>
              </a:r>
              <a:r>
                <a:rPr lang="en-US" baseline="30000" dirty="0"/>
                <a:t>-6</a:t>
              </a:r>
              <a:r>
                <a:rPr lang="en-US" dirty="0"/>
                <a:t> </a:t>
              </a:r>
            </a:p>
          </p:txBody>
        </p:sp>
      </p:grpSp>
      <p:sp>
        <p:nvSpPr>
          <p:cNvPr id="6" name="TextBox 5">
            <a:extLst>
              <a:ext uri="{FF2B5EF4-FFF2-40B4-BE49-F238E27FC236}">
                <a16:creationId xmlns:a16="http://schemas.microsoft.com/office/drawing/2014/main" id="{67EBB2A8-A667-4247-AA6C-4AE9027CD5E8}"/>
              </a:ext>
            </a:extLst>
          </p:cNvPr>
          <p:cNvSpPr txBox="1"/>
          <p:nvPr/>
        </p:nvSpPr>
        <p:spPr>
          <a:xfrm>
            <a:off x="32149" y="2083362"/>
            <a:ext cx="2441591" cy="954107"/>
          </a:xfrm>
          <a:prstGeom prst="rect">
            <a:avLst/>
          </a:prstGeom>
          <a:noFill/>
        </p:spPr>
        <p:txBody>
          <a:bodyPr wrap="square" rtlCol="0">
            <a:spAutoFit/>
          </a:bodyPr>
          <a:lstStyle/>
          <a:p>
            <a:r>
              <a:rPr lang="en-US" b="1" dirty="0"/>
              <a:t>MD Err</a:t>
            </a:r>
            <a:r>
              <a:rPr lang="en-US" b="1" baseline="30000" dirty="0"/>
              <a:t>2</a:t>
            </a:r>
            <a:r>
              <a:rPr lang="en-US" b="1" dirty="0"/>
              <a:t> for </a:t>
            </a:r>
            <a:r>
              <a:rPr lang="en" dirty="0"/>
              <a:t>∆</a:t>
            </a:r>
            <a:r>
              <a:rPr lang="en-US" b="1" dirty="0"/>
              <a:t>t=0.01 </a:t>
            </a:r>
            <a:r>
              <a:rPr lang="en-US" dirty="0"/>
              <a:t>is 0.017 averaged </a:t>
            </a:r>
            <a:r>
              <a:rPr lang="en-US" b="1" dirty="0"/>
              <a:t>up to t =10</a:t>
            </a:r>
            <a:r>
              <a:rPr lang="en-US" b="1" baseline="30000" dirty="0"/>
              <a:t>4</a:t>
            </a:r>
            <a:r>
              <a:rPr lang="en-US" b="1" dirty="0"/>
              <a:t> </a:t>
            </a:r>
            <a:r>
              <a:rPr lang="en-US" dirty="0"/>
              <a:t>larger than </a:t>
            </a:r>
          </a:p>
          <a:p>
            <a:pPr algn="ctr"/>
            <a:r>
              <a:rPr lang="en-US" b="1" dirty="0"/>
              <a:t>RNN Err</a:t>
            </a:r>
            <a:r>
              <a:rPr lang="en-US" b="1" baseline="30000" dirty="0"/>
              <a:t>2</a:t>
            </a:r>
            <a:r>
              <a:rPr lang="en-US" b="1" dirty="0"/>
              <a:t> up to t= 10</a:t>
            </a:r>
            <a:r>
              <a:rPr lang="en-US" b="1" baseline="30000" dirty="0"/>
              <a:t>7</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pic>
        <p:nvPicPr>
          <p:cNvPr id="1048" name="Google Shape;1048;p115"/>
          <p:cNvPicPr preferRelativeResize="0"/>
          <p:nvPr/>
        </p:nvPicPr>
        <p:blipFill>
          <a:blip r:embed="rId3">
            <a:alphaModFix/>
          </a:blip>
          <a:stretch>
            <a:fillRect/>
          </a:stretch>
        </p:blipFill>
        <p:spPr>
          <a:xfrm>
            <a:off x="0" y="0"/>
            <a:ext cx="9144000" cy="5145336"/>
          </a:xfrm>
          <a:prstGeom prst="rect">
            <a:avLst/>
          </a:prstGeom>
          <a:noFill/>
          <a:ln>
            <a:noFill/>
          </a:ln>
        </p:spPr>
      </p:pic>
      <p:sp>
        <p:nvSpPr>
          <p:cNvPr id="1049" name="Google Shape;1049;p115"/>
          <p:cNvSpPr/>
          <p:nvPr/>
        </p:nvSpPr>
        <p:spPr>
          <a:xfrm>
            <a:off x="5700" y="-5000"/>
            <a:ext cx="9218400" cy="5148600"/>
          </a:xfrm>
          <a:prstGeom prst="rect">
            <a:avLst/>
          </a:prstGeom>
          <a:solidFill>
            <a:srgbClr val="FFFFFF">
              <a:alpha val="62720"/>
            </a:srgbClr>
          </a:solidFill>
          <a:ln>
            <a:noFill/>
          </a:ln>
        </p:spPr>
        <p:txBody>
          <a:bodyPr spcFirstLastPara="1" wrap="square" lIns="91425" tIns="91425" rIns="91425" bIns="91425" anchor="ctr" anchorCtr="0">
            <a:noAutofit/>
          </a:bodyPr>
          <a:lstStyle/>
          <a:p>
            <a:endParaRPr sz="1800"/>
          </a:p>
        </p:txBody>
      </p:sp>
      <p:sp>
        <p:nvSpPr>
          <p:cNvPr id="1050" name="Google Shape;1050;p115"/>
          <p:cNvSpPr/>
          <p:nvPr/>
        </p:nvSpPr>
        <p:spPr>
          <a:xfrm>
            <a:off x="622513" y="1197769"/>
            <a:ext cx="7927709" cy="2599961"/>
          </a:xfrm>
          <a:prstGeom prst="rect">
            <a:avLst/>
          </a:prstGeom>
          <a:solidFill>
            <a:srgbClr val="666666"/>
          </a:solidFill>
          <a:ln>
            <a:noFill/>
          </a:ln>
        </p:spPr>
        <p:txBody>
          <a:bodyPr spcFirstLastPara="1" wrap="square" lIns="91425" tIns="91425" rIns="91425" bIns="91425" anchor="ctr" anchorCtr="0">
            <a:noAutofit/>
          </a:bodyPr>
          <a:lstStyle/>
          <a:p>
            <a:endParaRPr sz="1800"/>
          </a:p>
        </p:txBody>
      </p:sp>
      <p:sp>
        <p:nvSpPr>
          <p:cNvPr id="1051" name="Google Shape;1051;p115"/>
          <p:cNvSpPr txBox="1">
            <a:spLocks noGrp="1"/>
          </p:cNvSpPr>
          <p:nvPr>
            <p:ph type="ctrTitle"/>
          </p:nvPr>
        </p:nvSpPr>
        <p:spPr>
          <a:xfrm>
            <a:off x="848961" y="1064841"/>
            <a:ext cx="7446078" cy="1790700"/>
          </a:xfrm>
          <a:prstGeom prst="rect">
            <a:avLst/>
          </a:prstGeom>
        </p:spPr>
        <p:txBody>
          <a:bodyPr spcFirstLastPara="1" vert="horz" wrap="square" lIns="91425" tIns="91425" rIns="91425" bIns="91425" rtlCol="0" anchor="ctr" anchorCtr="0">
            <a:noAutofit/>
          </a:bodyPr>
          <a:lstStyle/>
          <a:p>
            <a:r>
              <a:rPr lang="en-US" dirty="0">
                <a:solidFill>
                  <a:srgbClr val="FFFFFF"/>
                </a:solidFill>
                <a:latin typeface="Open Sans"/>
                <a:ea typeface="Open Sans"/>
                <a:cs typeface="Open Sans"/>
                <a:sym typeface="Open Sans"/>
              </a:rPr>
              <a:t>Communities</a:t>
            </a:r>
            <a:endParaRPr dirty="0">
              <a:solidFill>
                <a:srgbClr val="FFFFFF"/>
              </a:solidFill>
            </a:endParaRPr>
          </a:p>
        </p:txBody>
      </p:sp>
      <p:sp>
        <p:nvSpPr>
          <p:cNvPr id="3" name="Subtitle 2">
            <a:extLst>
              <a:ext uri="{FF2B5EF4-FFF2-40B4-BE49-F238E27FC236}">
                <a16:creationId xmlns:a16="http://schemas.microsoft.com/office/drawing/2014/main" id="{FE06427A-1B99-4BCB-927E-ED6D70BA392C}"/>
              </a:ext>
            </a:extLst>
          </p:cNvPr>
          <p:cNvSpPr>
            <a:spLocks noGrp="1"/>
          </p:cNvSpPr>
          <p:nvPr>
            <p:ph type="subTitle" idx="1"/>
          </p:nvPr>
        </p:nvSpPr>
        <p:spPr>
          <a:xfrm>
            <a:off x="696087" y="2537040"/>
            <a:ext cx="7680387" cy="1202713"/>
          </a:xfrm>
        </p:spPr>
        <p:txBody>
          <a:bodyPr>
            <a:normAutofit/>
          </a:bodyPr>
          <a:lstStyle/>
          <a:p>
            <a:pPr marL="257175" indent="-257175" algn="l">
              <a:buClr>
                <a:schemeClr val="bg1"/>
              </a:buClr>
              <a:buSzPct val="150000"/>
              <a:buFont typeface="Arial" panose="020B0604020202020204" pitchFamily="34" charset="0"/>
              <a:buChar char="•"/>
            </a:pPr>
            <a:r>
              <a:rPr lang="en-US" b="1" dirty="0">
                <a:solidFill>
                  <a:schemeClr val="bg1"/>
                </a:solidFill>
              </a:rPr>
              <a:t>HPC Cloud Edge IoT </a:t>
            </a:r>
            <a:r>
              <a:rPr lang="en-US" dirty="0">
                <a:solidFill>
                  <a:schemeClr val="bg1"/>
                </a:solidFill>
              </a:rPr>
              <a:t>and </a:t>
            </a:r>
            <a:r>
              <a:rPr lang="en-US" b="1" dirty="0">
                <a:solidFill>
                  <a:schemeClr val="bg1"/>
                </a:solidFill>
              </a:rPr>
              <a:t>Big Data </a:t>
            </a:r>
          </a:p>
          <a:p>
            <a:pPr marL="257175" indent="-257175" algn="l">
              <a:buClr>
                <a:schemeClr val="bg1"/>
              </a:buClr>
              <a:buSzPct val="150000"/>
              <a:buFont typeface="Arial" panose="020B0604020202020204" pitchFamily="34" charset="0"/>
              <a:buChar char="•"/>
            </a:pPr>
            <a:r>
              <a:rPr lang="en-US" b="1" dirty="0">
                <a:solidFill>
                  <a:srgbClr val="FFFFFF"/>
                </a:solidFill>
                <a:latin typeface="Calibri" panose="020F0502020204030204" pitchFamily="34" charset="0"/>
                <a:ea typeface="Open Sans"/>
                <a:cs typeface="Calibri" panose="020F0502020204030204" pitchFamily="34" charset="0"/>
                <a:sym typeface="Open Sans"/>
              </a:rPr>
              <a:t>Trends</a:t>
            </a:r>
          </a:p>
        </p:txBody>
      </p:sp>
      <p:sp>
        <p:nvSpPr>
          <p:cNvPr id="5" name="Slide Number Placeholder 4">
            <a:extLst>
              <a:ext uri="{FF2B5EF4-FFF2-40B4-BE49-F238E27FC236}">
                <a16:creationId xmlns:a16="http://schemas.microsoft.com/office/drawing/2014/main" id="{20FC34B6-1E23-4009-9F36-CDE9217A1D1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a:t>
            </a:fld>
            <a:endParaRPr lang="en-US">
              <a:solidFill>
                <a:prstClr val="black">
                  <a:tint val="75000"/>
                </a:prstClr>
              </a:solidFill>
            </a:endParaRPr>
          </a:p>
        </p:txBody>
      </p:sp>
    </p:spTree>
    <p:extLst>
      <p:ext uri="{BB962C8B-B14F-4D97-AF65-F5344CB8AC3E}">
        <p14:creationId xmlns:p14="http://schemas.microsoft.com/office/powerpoint/2010/main" val="38768623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a:spLocks noGrp="1"/>
          </p:cNvSpPr>
          <p:nvPr>
            <p:ph type="body" idx="1"/>
          </p:nvPr>
        </p:nvSpPr>
        <p:spPr>
          <a:xfrm>
            <a:off x="286950" y="2276075"/>
            <a:ext cx="4356600" cy="280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Input dimensions:</a:t>
            </a:r>
            <a:endParaRPr/>
          </a:p>
          <a:p>
            <a:pPr marL="457200" lvl="0" indent="-292100" algn="l" rtl="0">
              <a:spcBef>
                <a:spcPts val="1600"/>
              </a:spcBef>
              <a:spcAft>
                <a:spcPts val="0"/>
              </a:spcAft>
              <a:buSzPts val="1000"/>
              <a:buChar char="●"/>
            </a:pPr>
            <a:r>
              <a:rPr lang="en" sz="1000"/>
              <a:t>(</a:t>
            </a:r>
            <a:r>
              <a:rPr lang="en" sz="1000" b="1"/>
              <a:t>Batch_Size</a:t>
            </a:r>
            <a:r>
              <a:rPr lang="en" sz="1000"/>
              <a:t> * </a:t>
            </a:r>
            <a:r>
              <a:rPr lang="en" sz="1000" b="1"/>
              <a:t>#_of_time_samples</a:t>
            </a:r>
            <a:r>
              <a:rPr lang="en" sz="1000"/>
              <a:t> * </a:t>
            </a:r>
            <a:r>
              <a:rPr lang="en" sz="1000" b="1"/>
              <a:t>input_features</a:t>
            </a:r>
            <a:r>
              <a:rPr lang="en" sz="1000"/>
              <a:t>)</a:t>
            </a:r>
            <a:endParaRPr sz="1000"/>
          </a:p>
          <a:p>
            <a:pPr marL="457200" lvl="0" indent="-292100" algn="l" rtl="0">
              <a:spcBef>
                <a:spcPts val="0"/>
              </a:spcBef>
              <a:spcAft>
                <a:spcPts val="0"/>
              </a:spcAft>
              <a:buSzPts val="1000"/>
              <a:buChar char="●"/>
            </a:pPr>
            <a:r>
              <a:rPr lang="en" sz="1000"/>
              <a:t>Input_features = </a:t>
            </a:r>
            <a:r>
              <a:rPr lang="en" sz="1000" b="1"/>
              <a:t>#_of_particles</a:t>
            </a:r>
            <a:r>
              <a:rPr lang="en" sz="1000"/>
              <a:t> * </a:t>
            </a:r>
            <a:r>
              <a:rPr lang="en" sz="1000" b="1"/>
              <a:t>#_of_ spatial_dimensions</a:t>
            </a:r>
            <a:r>
              <a:rPr lang="en" sz="1000"/>
              <a:t> * </a:t>
            </a:r>
            <a:r>
              <a:rPr lang="en" sz="1000" b="1"/>
              <a:t>[positions, velocities, forces, etc]</a:t>
            </a:r>
            <a:endParaRPr sz="1000" b="1"/>
          </a:p>
          <a:p>
            <a:pPr marL="0" lvl="0" indent="0" algn="l" rtl="0">
              <a:spcBef>
                <a:spcPts val="1600"/>
              </a:spcBef>
              <a:spcAft>
                <a:spcPts val="0"/>
              </a:spcAft>
              <a:buNone/>
            </a:pPr>
            <a:r>
              <a:rPr lang="en"/>
              <a:t>Output dimensions:</a:t>
            </a:r>
            <a:endParaRPr/>
          </a:p>
          <a:p>
            <a:pPr marL="457200" lvl="0" indent="-292100" algn="l" rtl="0">
              <a:spcBef>
                <a:spcPts val="1600"/>
              </a:spcBef>
              <a:spcAft>
                <a:spcPts val="0"/>
              </a:spcAft>
              <a:buSzPts val="1000"/>
              <a:buChar char="●"/>
            </a:pPr>
            <a:r>
              <a:rPr lang="en" sz="1000" b="1"/>
              <a:t>(Batch_Size * output_features)</a:t>
            </a:r>
            <a:endParaRPr sz="1000" b="1"/>
          </a:p>
          <a:p>
            <a:pPr marL="457200" lvl="0" indent="-292100" algn="l" rtl="0">
              <a:spcBef>
                <a:spcPts val="0"/>
              </a:spcBef>
              <a:spcAft>
                <a:spcPts val="0"/>
              </a:spcAft>
              <a:buSzPts val="1000"/>
              <a:buChar char="●"/>
            </a:pPr>
            <a:r>
              <a:rPr lang="en" sz="1000"/>
              <a:t>output_features= </a:t>
            </a:r>
            <a:r>
              <a:rPr lang="en" sz="1000" b="1"/>
              <a:t>#_of_particles</a:t>
            </a:r>
            <a:r>
              <a:rPr lang="en" sz="1000"/>
              <a:t> * </a:t>
            </a:r>
            <a:r>
              <a:rPr lang="en" sz="1000" b="1"/>
              <a:t>#_of_ spatial_dimensions</a:t>
            </a:r>
            <a:r>
              <a:rPr lang="en" sz="1000"/>
              <a:t> * </a:t>
            </a:r>
            <a:r>
              <a:rPr lang="en" sz="1000" b="1"/>
              <a:t>[positions, velocities, forces, etc]</a:t>
            </a:r>
            <a:endParaRPr sz="1000"/>
          </a:p>
        </p:txBody>
      </p:sp>
      <p:pic>
        <p:nvPicPr>
          <p:cNvPr id="56" name="Google Shape;56;p13"/>
          <p:cNvPicPr preferRelativeResize="0"/>
          <p:nvPr/>
        </p:nvPicPr>
        <p:blipFill>
          <a:blip r:embed="rId3">
            <a:alphaModFix/>
          </a:blip>
          <a:stretch>
            <a:fillRect/>
          </a:stretch>
        </p:blipFill>
        <p:spPr>
          <a:xfrm>
            <a:off x="4936865" y="0"/>
            <a:ext cx="4100170" cy="5143500"/>
          </a:xfrm>
          <a:prstGeom prst="rect">
            <a:avLst/>
          </a:prstGeom>
          <a:noFill/>
          <a:ln>
            <a:noFill/>
          </a:ln>
        </p:spPr>
      </p:pic>
      <p:pic>
        <p:nvPicPr>
          <p:cNvPr id="57" name="Google Shape;57;p13"/>
          <p:cNvPicPr preferRelativeResize="0"/>
          <p:nvPr/>
        </p:nvPicPr>
        <p:blipFill>
          <a:blip r:embed="rId4">
            <a:alphaModFix/>
          </a:blip>
          <a:stretch>
            <a:fillRect/>
          </a:stretch>
        </p:blipFill>
        <p:spPr>
          <a:xfrm>
            <a:off x="1588862" y="1015475"/>
            <a:ext cx="1752775" cy="1175700"/>
          </a:xfrm>
          <a:prstGeom prst="rect">
            <a:avLst/>
          </a:prstGeom>
          <a:noFill/>
          <a:ln>
            <a:noFill/>
          </a:ln>
        </p:spPr>
      </p:pic>
      <p:sp>
        <p:nvSpPr>
          <p:cNvPr id="58" name="Google Shape;58;p13"/>
          <p:cNvSpPr txBox="1"/>
          <p:nvPr/>
        </p:nvSpPr>
        <p:spPr>
          <a:xfrm>
            <a:off x="3358225" y="1148025"/>
            <a:ext cx="1578600" cy="95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dirty="0"/>
              <a:t>In the following example: </a:t>
            </a:r>
            <a:endParaRPr sz="900" b="1" dirty="0"/>
          </a:p>
          <a:p>
            <a:pPr marL="0" lvl="0" indent="0" algn="l" rtl="0">
              <a:spcBef>
                <a:spcPts val="0"/>
              </a:spcBef>
              <a:spcAft>
                <a:spcPts val="0"/>
              </a:spcAft>
              <a:buNone/>
            </a:pPr>
            <a:r>
              <a:rPr lang="en" sz="900" dirty="0"/>
              <a:t>W: 32*2(</a:t>
            </a:r>
            <a:r>
              <a:rPr lang="en-US" sz="900" dirty="0"/>
              <a:t>matrix)</a:t>
            </a:r>
            <a:endParaRPr sz="900" dirty="0"/>
          </a:p>
          <a:p>
            <a:pPr marL="0" lvl="0" indent="0" algn="l" rtl="0">
              <a:spcBef>
                <a:spcPts val="0"/>
              </a:spcBef>
              <a:spcAft>
                <a:spcPts val="0"/>
              </a:spcAft>
              <a:buNone/>
            </a:pPr>
            <a:r>
              <a:rPr lang="en" sz="900" dirty="0"/>
              <a:t>X: 2*1(batch_size)</a:t>
            </a:r>
            <a:endParaRPr sz="900" dirty="0"/>
          </a:p>
          <a:p>
            <a:pPr marL="0" lvl="0" indent="0" algn="l" rtl="0">
              <a:spcBef>
                <a:spcPts val="0"/>
              </a:spcBef>
              <a:spcAft>
                <a:spcPts val="0"/>
              </a:spcAft>
              <a:buNone/>
            </a:pPr>
            <a:r>
              <a:rPr lang="en" sz="900" dirty="0"/>
              <a:t>U: 32*32</a:t>
            </a:r>
            <a:r>
              <a:rPr lang="en" sz="900" dirty="0">
                <a:solidFill>
                  <a:schemeClr val="dk1"/>
                </a:solidFill>
              </a:rPr>
              <a:t>(</a:t>
            </a:r>
            <a:r>
              <a:rPr lang="en-US" sz="900" dirty="0">
                <a:solidFill>
                  <a:schemeClr val="dk1"/>
                </a:solidFill>
              </a:rPr>
              <a:t>matrix</a:t>
            </a:r>
            <a:r>
              <a:rPr lang="en" sz="900" dirty="0">
                <a:solidFill>
                  <a:schemeClr val="dk1"/>
                </a:solidFill>
              </a:rPr>
              <a:t>)</a:t>
            </a:r>
            <a:endParaRPr sz="900" dirty="0"/>
          </a:p>
          <a:p>
            <a:pPr marL="0" lvl="0" indent="0" algn="l" rtl="0">
              <a:spcBef>
                <a:spcPts val="0"/>
              </a:spcBef>
              <a:spcAft>
                <a:spcPts val="0"/>
              </a:spcAft>
              <a:buNone/>
            </a:pPr>
            <a:r>
              <a:rPr lang="en" sz="900" dirty="0"/>
              <a:t>b: 32*1</a:t>
            </a:r>
            <a:r>
              <a:rPr lang="en" sz="900" dirty="0">
                <a:solidFill>
                  <a:schemeClr val="dk1"/>
                </a:solidFill>
              </a:rPr>
              <a:t>(batch_size)</a:t>
            </a:r>
            <a:endParaRPr sz="900" dirty="0"/>
          </a:p>
        </p:txBody>
      </p:sp>
      <p:sp>
        <p:nvSpPr>
          <p:cNvPr id="54" name="Google Shape;54;p13"/>
          <p:cNvSpPr txBox="1">
            <a:spLocks noGrp="1"/>
          </p:cNvSpPr>
          <p:nvPr>
            <p:ph type="title"/>
          </p:nvPr>
        </p:nvSpPr>
        <p:spPr>
          <a:xfrm>
            <a:off x="0" y="-23937"/>
            <a:ext cx="5452371" cy="1063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RNN (LSTM) model used for single particle ordinary verlet.</a:t>
            </a:r>
            <a:endParaRPr dirty="0"/>
          </a:p>
        </p:txBody>
      </p:sp>
      <p:sp>
        <p:nvSpPr>
          <p:cNvPr id="2" name="Slide Number Placeholder 1">
            <a:extLst>
              <a:ext uri="{FF2B5EF4-FFF2-40B4-BE49-F238E27FC236}">
                <a16:creationId xmlns:a16="http://schemas.microsoft.com/office/drawing/2014/main" id="{C4859E19-86BC-4FDF-A72B-3E7A1B6983D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34"/>
          <p:cNvSpPr txBox="1">
            <a:spLocks noGrp="1"/>
          </p:cNvSpPr>
          <p:nvPr>
            <p:ph type="title"/>
          </p:nvPr>
        </p:nvSpPr>
        <p:spPr>
          <a:xfrm>
            <a:off x="17100" y="-2448"/>
            <a:ext cx="8945505" cy="5181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3000" dirty="0"/>
              <a:t>Speedup from use of LSTM compared to Velocity Verlet</a:t>
            </a:r>
            <a:endParaRPr sz="3000" dirty="0"/>
          </a:p>
        </p:txBody>
      </p:sp>
      <p:sp>
        <p:nvSpPr>
          <p:cNvPr id="340" name="Google Shape;340;p34"/>
          <p:cNvSpPr txBox="1">
            <a:spLocks noGrp="1"/>
          </p:cNvSpPr>
          <p:nvPr>
            <p:ph type="sldNum" idx="12"/>
          </p:nvPr>
        </p:nvSpPr>
        <p:spPr>
          <a:xfrm>
            <a:off x="8246603" y="4834130"/>
            <a:ext cx="818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31</a:t>
            </a:fld>
            <a:endParaRPr/>
          </a:p>
        </p:txBody>
      </p:sp>
      <p:sp>
        <p:nvSpPr>
          <p:cNvPr id="341" name="Google Shape;341;p34"/>
          <p:cNvSpPr txBox="1">
            <a:spLocks noGrp="1"/>
          </p:cNvSpPr>
          <p:nvPr>
            <p:ph type="body" idx="1"/>
          </p:nvPr>
        </p:nvSpPr>
        <p:spPr>
          <a:xfrm>
            <a:off x="17100" y="309370"/>
            <a:ext cx="9126900" cy="1317300"/>
          </a:xfrm>
          <a:prstGeom prst="rect">
            <a:avLst/>
          </a:prstGeom>
        </p:spPr>
        <p:txBody>
          <a:bodyPr spcFirstLastPara="1" wrap="square" lIns="68575" tIns="34275" rIns="68575" bIns="34275" anchor="t" anchorCtr="0">
            <a:noAutofit/>
          </a:bodyPr>
          <a:lstStyle/>
          <a:p>
            <a:pPr marL="457200" lvl="0" indent="-317500" algn="l" rtl="0">
              <a:spcBef>
                <a:spcPts val="800"/>
              </a:spcBef>
              <a:spcAft>
                <a:spcPts val="0"/>
              </a:spcAft>
              <a:buSzPts val="1400"/>
              <a:buChar char="●"/>
            </a:pPr>
            <a:r>
              <a:rPr lang="en" dirty="0"/>
              <a:t>Timings are integration from t=0 to 100 and MD velocity verlet used dt of 0.001 to get a accurate result</a:t>
            </a:r>
            <a:endParaRPr dirty="0"/>
          </a:p>
          <a:p>
            <a:pPr marL="457200" lvl="0" indent="-317500" algn="l" rtl="0">
              <a:spcBef>
                <a:spcPts val="0"/>
              </a:spcBef>
              <a:spcAft>
                <a:spcPts val="0"/>
              </a:spcAft>
              <a:buSzPts val="1400"/>
              <a:buChar char="●"/>
            </a:pPr>
            <a:r>
              <a:rPr lang="en" b="1" dirty="0"/>
              <a:t>Speedup</a:t>
            </a:r>
            <a:r>
              <a:rPr lang="en" dirty="0"/>
              <a:t> = (Time to do MD Simulation with dt=0.001) / (Time to do RNN (LSTM)-based simulation)</a:t>
            </a:r>
          </a:p>
          <a:p>
            <a:pPr marL="457200" lvl="0" indent="-317500" algn="l" rtl="0">
              <a:spcBef>
                <a:spcPts val="0"/>
              </a:spcBef>
              <a:spcAft>
                <a:spcPts val="0"/>
              </a:spcAft>
              <a:buSzPts val="1400"/>
              <a:buChar char="●"/>
            </a:pPr>
            <a:r>
              <a:rPr lang="en-US" dirty="0"/>
              <a:t>Unit of l</a:t>
            </a:r>
            <a:r>
              <a:rPr lang="en" dirty="0"/>
              <a:t>ength 0.34</a:t>
            </a:r>
            <a:r>
              <a:rPr lang="en-US" dirty="0"/>
              <a:t>nm; unit of time 2.1 picoseconds</a:t>
            </a:r>
            <a:endParaRPr dirty="0"/>
          </a:p>
        </p:txBody>
      </p:sp>
      <p:pic>
        <p:nvPicPr>
          <p:cNvPr id="12" name="Google Shape;112;p21">
            <a:extLst>
              <a:ext uri="{FF2B5EF4-FFF2-40B4-BE49-F238E27FC236}">
                <a16:creationId xmlns:a16="http://schemas.microsoft.com/office/drawing/2014/main" id="{B3A5AABE-F9C7-48AA-8835-F4041665FE87}"/>
              </a:ext>
            </a:extLst>
          </p:cNvPr>
          <p:cNvPicPr preferRelativeResize="0"/>
          <p:nvPr/>
        </p:nvPicPr>
        <p:blipFill rotWithShape="1">
          <a:blip r:embed="rId3">
            <a:alphaModFix/>
          </a:blip>
          <a:srcRect l="7955" r="7905"/>
          <a:stretch/>
        </p:blipFill>
        <p:spPr>
          <a:xfrm>
            <a:off x="87522" y="2690538"/>
            <a:ext cx="3266143" cy="1911393"/>
          </a:xfrm>
          <a:prstGeom prst="rect">
            <a:avLst/>
          </a:prstGeom>
          <a:noFill/>
          <a:ln>
            <a:noFill/>
          </a:ln>
        </p:spPr>
      </p:pic>
      <p:sp>
        <p:nvSpPr>
          <p:cNvPr id="4" name="TextBox 3">
            <a:extLst>
              <a:ext uri="{FF2B5EF4-FFF2-40B4-BE49-F238E27FC236}">
                <a16:creationId xmlns:a16="http://schemas.microsoft.com/office/drawing/2014/main" id="{D47480A1-31D2-4D47-8A24-018B19429B3D}"/>
              </a:ext>
            </a:extLst>
          </p:cNvPr>
          <p:cNvSpPr txBox="1"/>
          <p:nvPr/>
        </p:nvSpPr>
        <p:spPr>
          <a:xfrm>
            <a:off x="101434" y="2014392"/>
            <a:ext cx="2942616" cy="738664"/>
          </a:xfrm>
          <a:prstGeom prst="rect">
            <a:avLst/>
          </a:prstGeom>
          <a:noFill/>
        </p:spPr>
        <p:txBody>
          <a:bodyPr wrap="square" rtlCol="0">
            <a:spAutoFit/>
          </a:bodyPr>
          <a:lstStyle/>
          <a:p>
            <a:r>
              <a:rPr lang="en-US" b="1" dirty="0"/>
              <a:t>Rugged Potential</a:t>
            </a:r>
          </a:p>
          <a:p>
            <a:r>
              <a:rPr lang="en-US" b="1" dirty="0"/>
              <a:t> 198,273 </a:t>
            </a:r>
            <a:r>
              <a:rPr lang="en-US" dirty="0"/>
              <a:t>Trainable Parameters as 128 units in each of 2 LSTM banks</a:t>
            </a:r>
          </a:p>
        </p:txBody>
      </p:sp>
      <p:pic>
        <p:nvPicPr>
          <p:cNvPr id="2050" name="Picture 2">
            <a:extLst>
              <a:ext uri="{FF2B5EF4-FFF2-40B4-BE49-F238E27FC236}">
                <a16:creationId xmlns:a16="http://schemas.microsoft.com/office/drawing/2014/main" id="{4D63D815-A239-43E5-B785-BBB3C8F13E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3665" y="1877675"/>
            <a:ext cx="5608940" cy="29172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B71E3-6232-45BF-A4EB-4B36BEBEF011}"/>
              </a:ext>
            </a:extLst>
          </p:cNvPr>
          <p:cNvSpPr>
            <a:spLocks noGrp="1"/>
          </p:cNvSpPr>
          <p:nvPr>
            <p:ph type="title"/>
          </p:nvPr>
        </p:nvSpPr>
        <p:spPr>
          <a:xfrm>
            <a:off x="229938" y="63447"/>
            <a:ext cx="9065123" cy="573532"/>
          </a:xfrm>
        </p:spPr>
        <p:txBody>
          <a:bodyPr/>
          <a:lstStyle/>
          <a:p>
            <a:r>
              <a:rPr lang="en-US" sz="2800" dirty="0"/>
              <a:t>Multiparticle LJ Potential Periodic Boundary Conditions I</a:t>
            </a:r>
          </a:p>
        </p:txBody>
      </p:sp>
      <p:sp>
        <p:nvSpPr>
          <p:cNvPr id="3" name="Text Placeholder 2">
            <a:extLst>
              <a:ext uri="{FF2B5EF4-FFF2-40B4-BE49-F238E27FC236}">
                <a16:creationId xmlns:a16="http://schemas.microsoft.com/office/drawing/2014/main" id="{21EB4A71-7425-45A6-ACD4-CBFAA4F696DF}"/>
              </a:ext>
            </a:extLst>
          </p:cNvPr>
          <p:cNvSpPr>
            <a:spLocks noGrp="1"/>
          </p:cNvSpPr>
          <p:nvPr>
            <p:ph type="body" idx="1"/>
          </p:nvPr>
        </p:nvSpPr>
        <p:spPr>
          <a:xfrm>
            <a:off x="0" y="454819"/>
            <a:ext cx="8798166" cy="842576"/>
          </a:xfrm>
        </p:spPr>
        <p:txBody>
          <a:bodyPr/>
          <a:lstStyle/>
          <a:p>
            <a:pPr fontAlgn="base"/>
            <a:r>
              <a:rPr lang="en-US" dirty="0"/>
              <a:t>Train with 6000 different initial conditions and 16 particles with box (cube size 6.8</a:t>
            </a:r>
            <a:r>
              <a:rPr lang="en-US" baseline="30000" dirty="0"/>
              <a:t>3</a:t>
            </a:r>
            <a:r>
              <a:rPr lang="en-US" dirty="0"/>
              <a:t>) or periodic boundary conditions</a:t>
            </a:r>
            <a:endParaRPr lang="en-US" b="1" dirty="0"/>
          </a:p>
        </p:txBody>
      </p:sp>
      <p:sp>
        <p:nvSpPr>
          <p:cNvPr id="4" name="Slide Number Placeholder 3">
            <a:extLst>
              <a:ext uri="{FF2B5EF4-FFF2-40B4-BE49-F238E27FC236}">
                <a16:creationId xmlns:a16="http://schemas.microsoft.com/office/drawing/2014/main" id="{5D653C97-5A50-461D-974D-94DB245BC63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pic>
        <p:nvPicPr>
          <p:cNvPr id="3076" name="Picture 4">
            <a:extLst>
              <a:ext uri="{FF2B5EF4-FFF2-40B4-BE49-F238E27FC236}">
                <a16:creationId xmlns:a16="http://schemas.microsoft.com/office/drawing/2014/main" id="{E92E86AA-3F6F-412F-844E-267832090EB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02839" y="1096360"/>
            <a:ext cx="6501722" cy="366263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DE844B3-D644-44E1-B511-33346564AFD6}"/>
              </a:ext>
            </a:extLst>
          </p:cNvPr>
          <p:cNvSpPr/>
          <p:nvPr/>
        </p:nvSpPr>
        <p:spPr>
          <a:xfrm>
            <a:off x="39439" y="1166328"/>
            <a:ext cx="2563400" cy="3323987"/>
          </a:xfrm>
          <a:prstGeom prst="rect">
            <a:avLst/>
          </a:prstGeom>
        </p:spPr>
        <p:txBody>
          <a:bodyPr wrap="square">
            <a:spAutoFit/>
          </a:bodyPr>
          <a:lstStyle/>
          <a:p>
            <a:pPr marL="285750" indent="-285750">
              <a:buFont typeface="Arial" panose="020B0604020202020204" pitchFamily="34" charset="0"/>
              <a:buChar char="•"/>
            </a:pPr>
            <a:r>
              <a:rPr lang="en-US" dirty="0"/>
              <a:t>Train up to t=200  and errors up to t = 200,000 similar to the one particle case</a:t>
            </a:r>
          </a:p>
          <a:p>
            <a:pPr marL="285750" indent="-285750">
              <a:buFont typeface="Arial" panose="020B0604020202020204" pitchFamily="34" charset="0"/>
              <a:buChar char="•"/>
            </a:pPr>
            <a:r>
              <a:rPr lang="en-US" dirty="0"/>
              <a:t>LSTM Time: 2.96sec to advance to t=2000;</a:t>
            </a:r>
          </a:p>
          <a:p>
            <a:pPr marL="285750" indent="-285750">
              <a:buFont typeface="Arial" panose="020B0604020202020204" pitchFamily="34" charset="0"/>
              <a:buChar char="•"/>
            </a:pPr>
            <a:r>
              <a:rPr lang="en-US" b="1" dirty="0"/>
              <a:t>Speedup </a:t>
            </a:r>
            <a:r>
              <a:rPr lang="en-US" dirty="0"/>
              <a:t>(Compared to sequential MD) is </a:t>
            </a:r>
            <a:r>
              <a:rPr lang="en-US" b="1" dirty="0"/>
              <a:t>67000 – much more than parallelism gives!</a:t>
            </a:r>
          </a:p>
          <a:p>
            <a:pPr marL="285750" indent="-285750">
              <a:buFont typeface="Arial" panose="020B0604020202020204" pitchFamily="34" charset="0"/>
              <a:buChar char="•"/>
            </a:pPr>
            <a:r>
              <a:rPr lang="en-US" dirty="0"/>
              <a:t>Animation shows 4 views of the same MD simulation on the left compared to 4 LSTM surrogates on the right</a:t>
            </a:r>
          </a:p>
        </p:txBody>
      </p:sp>
    </p:spTree>
    <p:extLst>
      <p:ext uri="{BB962C8B-B14F-4D97-AF65-F5344CB8AC3E}">
        <p14:creationId xmlns:p14="http://schemas.microsoft.com/office/powerpoint/2010/main" val="651815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F59A9953-81E3-491D-B17D-920F5D44530A}"/>
              </a:ext>
            </a:extLst>
          </p:cNvPr>
          <p:cNvSpPr>
            <a:spLocks noGrp="1"/>
          </p:cNvSpPr>
          <p:nvPr>
            <p:ph type="title"/>
          </p:nvPr>
        </p:nvSpPr>
        <p:spPr>
          <a:xfrm>
            <a:off x="0" y="16023"/>
            <a:ext cx="9144000" cy="483087"/>
          </a:xfrm>
        </p:spPr>
        <p:txBody>
          <a:bodyPr/>
          <a:lstStyle/>
          <a:p>
            <a:r>
              <a:rPr lang="en-US" sz="2800" dirty="0"/>
              <a:t>Multiparticle LJ Potential Periodic Boundary Conditions II</a:t>
            </a:r>
          </a:p>
        </p:txBody>
      </p:sp>
      <p:sp>
        <p:nvSpPr>
          <p:cNvPr id="4" name="Slide Number Placeholder 3">
            <a:extLst>
              <a:ext uri="{FF2B5EF4-FFF2-40B4-BE49-F238E27FC236}">
                <a16:creationId xmlns:a16="http://schemas.microsoft.com/office/drawing/2014/main" id="{E4C25C65-6371-4436-8946-8712590D133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grpSp>
        <p:nvGrpSpPr>
          <p:cNvPr id="13" name="Group 12">
            <a:extLst>
              <a:ext uri="{FF2B5EF4-FFF2-40B4-BE49-F238E27FC236}">
                <a16:creationId xmlns:a16="http://schemas.microsoft.com/office/drawing/2014/main" id="{8D004B7B-E4B1-429F-ABC3-B33D0C40103A}"/>
              </a:ext>
            </a:extLst>
          </p:cNvPr>
          <p:cNvGrpSpPr/>
          <p:nvPr/>
        </p:nvGrpSpPr>
        <p:grpSpPr>
          <a:xfrm>
            <a:off x="224325" y="1394236"/>
            <a:ext cx="8919675" cy="3435631"/>
            <a:chOff x="46393" y="804899"/>
            <a:chExt cx="8919675" cy="3435631"/>
          </a:xfrm>
        </p:grpSpPr>
        <p:grpSp>
          <p:nvGrpSpPr>
            <p:cNvPr id="11" name="Group 10">
              <a:extLst>
                <a:ext uri="{FF2B5EF4-FFF2-40B4-BE49-F238E27FC236}">
                  <a16:creationId xmlns:a16="http://schemas.microsoft.com/office/drawing/2014/main" id="{17659564-078F-4FE4-B170-1C4DD64826B5}"/>
                </a:ext>
              </a:extLst>
            </p:cNvPr>
            <p:cNvGrpSpPr/>
            <p:nvPr/>
          </p:nvGrpSpPr>
          <p:grpSpPr>
            <a:xfrm>
              <a:off x="46393" y="804899"/>
              <a:ext cx="8919675" cy="3435631"/>
              <a:chOff x="46393" y="804899"/>
              <a:chExt cx="8919675" cy="3435631"/>
            </a:xfrm>
          </p:grpSpPr>
          <p:pic>
            <p:nvPicPr>
              <p:cNvPr id="7" name="Picture 6" descr="A pencil and paper&#10;&#10;Description automatically generated">
                <a:extLst>
                  <a:ext uri="{FF2B5EF4-FFF2-40B4-BE49-F238E27FC236}">
                    <a16:creationId xmlns:a16="http://schemas.microsoft.com/office/drawing/2014/main" id="{3A593B8A-5CE7-4472-B540-6E789945DBB5}"/>
                  </a:ext>
                </a:extLst>
              </p:cNvPr>
              <p:cNvPicPr>
                <a:picLocks noChangeAspect="1"/>
              </p:cNvPicPr>
              <p:nvPr/>
            </p:nvPicPr>
            <p:blipFill rotWithShape="1">
              <a:blip r:embed="rId2"/>
              <a:srcRect l="2983" t="29785" r="2738" b="736"/>
              <a:stretch/>
            </p:blipFill>
            <p:spPr>
              <a:xfrm>
                <a:off x="3186297" y="804899"/>
                <a:ext cx="5779771" cy="3435631"/>
              </a:xfrm>
              <a:prstGeom prst="rect">
                <a:avLst/>
              </a:prstGeom>
            </p:spPr>
          </p:pic>
          <p:grpSp>
            <p:nvGrpSpPr>
              <p:cNvPr id="9" name="Group 8">
                <a:extLst>
                  <a:ext uri="{FF2B5EF4-FFF2-40B4-BE49-F238E27FC236}">
                    <a16:creationId xmlns:a16="http://schemas.microsoft.com/office/drawing/2014/main" id="{CC8D8A81-CD25-4B1C-A4CC-5AB6DB4F2F9D}"/>
                  </a:ext>
                </a:extLst>
              </p:cNvPr>
              <p:cNvGrpSpPr/>
              <p:nvPr/>
            </p:nvGrpSpPr>
            <p:grpSpPr>
              <a:xfrm>
                <a:off x="46393" y="1592580"/>
                <a:ext cx="3146386" cy="2554545"/>
                <a:chOff x="358814" y="575310"/>
                <a:chExt cx="3146386" cy="2554545"/>
              </a:xfrm>
            </p:grpSpPr>
            <p:sp>
              <p:nvSpPr>
                <p:cNvPr id="6" name="TextBox 5">
                  <a:extLst>
                    <a:ext uri="{FF2B5EF4-FFF2-40B4-BE49-F238E27FC236}">
                      <a16:creationId xmlns:a16="http://schemas.microsoft.com/office/drawing/2014/main" id="{A0B43318-1C0D-4736-9788-C8F6657464FA}"/>
                    </a:ext>
                  </a:extLst>
                </p:cNvPr>
                <p:cNvSpPr txBox="1"/>
                <p:nvPr/>
              </p:nvSpPr>
              <p:spPr>
                <a:xfrm>
                  <a:off x="791615" y="575310"/>
                  <a:ext cx="2713585" cy="2554545"/>
                </a:xfrm>
                <a:prstGeom prst="rect">
                  <a:avLst/>
                </a:prstGeom>
                <a:solidFill>
                  <a:schemeClr val="bg1"/>
                </a:solidFill>
              </p:spPr>
              <p:txBody>
                <a:bodyPr wrap="square" rtlCol="0">
                  <a:spAutoFit/>
                </a:bodyPr>
                <a:lstStyle/>
                <a:p>
                  <a:r>
                    <a:rPr lang="en-US" sz="1600" dirty="0"/>
                    <a:t>MD </a:t>
                  </a:r>
                  <a:r>
                    <a:rPr lang="en" sz="1600" dirty="0"/>
                    <a:t>∆t = 0.01 </a:t>
                  </a:r>
                  <a:r>
                    <a:rPr lang="en-US" sz="1600" dirty="0"/>
                    <a:t>Err</a:t>
                  </a:r>
                  <a:r>
                    <a:rPr lang="en-US" sz="1600" baseline="30000" dirty="0"/>
                    <a:t>2</a:t>
                  </a:r>
                  <a:r>
                    <a:rPr lang="en-US" sz="1600" dirty="0"/>
                    <a:t> = 0.23 </a:t>
                  </a:r>
                  <a:br>
                    <a:rPr lang="en-US" sz="1600" dirty="0"/>
                  </a:br>
                  <a:r>
                    <a:rPr lang="en-US" sz="1600" dirty="0"/>
                    <a:t>MD </a:t>
                  </a:r>
                  <a:r>
                    <a:rPr lang="en" sz="1600" dirty="0"/>
                    <a:t>∆t = 0.02 </a:t>
                  </a:r>
                  <a:r>
                    <a:rPr lang="en-US" sz="1600" dirty="0"/>
                    <a:t>Err</a:t>
                  </a:r>
                  <a:r>
                    <a:rPr lang="en-US" sz="1600" baseline="30000" dirty="0"/>
                    <a:t>2</a:t>
                  </a:r>
                  <a:r>
                    <a:rPr lang="en-US" sz="1600" dirty="0"/>
                    <a:t> = 0.30 </a:t>
                  </a:r>
                </a:p>
                <a:p>
                  <a:r>
                    <a:rPr lang="en-US" sz="1600" dirty="0"/>
                    <a:t>MD </a:t>
                  </a:r>
                  <a:r>
                    <a:rPr lang="en" sz="1600" dirty="0"/>
                    <a:t>∆t = 0.05 </a:t>
                  </a:r>
                  <a:r>
                    <a:rPr lang="en-US" sz="1600" dirty="0"/>
                    <a:t>Err</a:t>
                  </a:r>
                  <a:r>
                    <a:rPr lang="en-US" sz="1600" baseline="30000" dirty="0"/>
                    <a:t>2</a:t>
                  </a:r>
                  <a:r>
                    <a:rPr lang="en-US" sz="1600" dirty="0"/>
                    <a:t> = 8.8 10</a:t>
                  </a:r>
                  <a:r>
                    <a:rPr lang="en-US" sz="1600" baseline="30000" dirty="0"/>
                    <a:t>3</a:t>
                  </a:r>
                  <a:r>
                    <a:rPr lang="en-US" sz="1600" dirty="0"/>
                    <a:t> </a:t>
                  </a:r>
                </a:p>
                <a:p>
                  <a:r>
                    <a:rPr lang="en-US" sz="1600" dirty="0"/>
                    <a:t>MD </a:t>
                  </a:r>
                  <a:r>
                    <a:rPr lang="en" sz="1600" dirty="0"/>
                    <a:t>∆t = 0.1   </a:t>
                  </a:r>
                  <a:r>
                    <a:rPr lang="en-US" sz="1600" dirty="0"/>
                    <a:t>Err</a:t>
                  </a:r>
                  <a:r>
                    <a:rPr lang="en-US" sz="1600" baseline="30000" dirty="0"/>
                    <a:t>2</a:t>
                  </a:r>
                  <a:r>
                    <a:rPr lang="en-US" sz="1600" dirty="0"/>
                    <a:t> = 1.7 10</a:t>
                  </a:r>
                  <a:r>
                    <a:rPr lang="en-US" sz="1600" baseline="30000" dirty="0"/>
                    <a:t>5</a:t>
                  </a:r>
                  <a:r>
                    <a:rPr lang="en-US" sz="1600" dirty="0"/>
                    <a:t> </a:t>
                  </a:r>
                </a:p>
                <a:p>
                  <a:r>
                    <a:rPr lang="en-US" sz="1600" dirty="0"/>
                    <a:t>RNN </a:t>
                  </a:r>
                  <a:r>
                    <a:rPr lang="en" sz="1600" dirty="0"/>
                    <a:t>∆t = 0.1 </a:t>
                  </a:r>
                  <a:r>
                    <a:rPr lang="en-US" sz="1600" dirty="0"/>
                    <a:t>Err</a:t>
                  </a:r>
                  <a:r>
                    <a:rPr lang="en-US" sz="1600" baseline="30000" dirty="0"/>
                    <a:t>2</a:t>
                  </a:r>
                  <a:r>
                    <a:rPr lang="en-US" sz="1600" dirty="0"/>
                    <a:t> = 1.2 10</a:t>
                  </a:r>
                  <a:r>
                    <a:rPr lang="en-US" sz="1600" baseline="30000" dirty="0"/>
                    <a:t>-6</a:t>
                  </a:r>
                  <a:r>
                    <a:rPr lang="en-US" sz="1600" dirty="0"/>
                    <a:t> </a:t>
                  </a:r>
                  <a:br>
                    <a:rPr lang="en-US" sz="1600" dirty="0"/>
                  </a:br>
                  <a:r>
                    <a:rPr lang="en-US" sz="1600" dirty="0"/>
                    <a:t>RNN </a:t>
                  </a:r>
                  <a:r>
                    <a:rPr lang="en" sz="1600" dirty="0"/>
                    <a:t>∆t = 0.2 </a:t>
                  </a:r>
                  <a:r>
                    <a:rPr lang="en-US" sz="1600" dirty="0"/>
                    <a:t>Err</a:t>
                  </a:r>
                  <a:r>
                    <a:rPr lang="en-US" sz="1600" baseline="30000" dirty="0"/>
                    <a:t>2</a:t>
                  </a:r>
                  <a:r>
                    <a:rPr lang="en-US" sz="1600" dirty="0"/>
                    <a:t> = 1.7 10</a:t>
                  </a:r>
                  <a:r>
                    <a:rPr lang="en-US" sz="1600" baseline="30000" dirty="0"/>
                    <a:t>-6</a:t>
                  </a:r>
                  <a:r>
                    <a:rPr lang="en-US" sz="1600" dirty="0"/>
                    <a:t> </a:t>
                  </a:r>
                </a:p>
                <a:p>
                  <a:r>
                    <a:rPr lang="en-US" sz="1600" dirty="0"/>
                    <a:t>RNN </a:t>
                  </a:r>
                  <a:r>
                    <a:rPr lang="en" sz="1600" dirty="0"/>
                    <a:t>∆t = 0.4 </a:t>
                  </a:r>
                  <a:r>
                    <a:rPr lang="en-US" sz="1600" dirty="0"/>
                    <a:t>Err</a:t>
                  </a:r>
                  <a:r>
                    <a:rPr lang="en-US" sz="1600" baseline="30000" dirty="0"/>
                    <a:t>2</a:t>
                  </a:r>
                  <a:r>
                    <a:rPr lang="en-US" sz="1600" dirty="0"/>
                    <a:t> = 2.3 10</a:t>
                  </a:r>
                  <a:r>
                    <a:rPr lang="en-US" sz="1600" baseline="30000" dirty="0"/>
                    <a:t>-6</a:t>
                  </a:r>
                  <a:r>
                    <a:rPr lang="en-US" sz="1600" dirty="0"/>
                    <a:t> </a:t>
                  </a:r>
                </a:p>
                <a:p>
                  <a:r>
                    <a:rPr lang="en-US" sz="1600" dirty="0"/>
                    <a:t>RNN </a:t>
                  </a:r>
                  <a:r>
                    <a:rPr lang="en" sz="1600" dirty="0"/>
                    <a:t>∆t = 1.0 </a:t>
                  </a:r>
                  <a:r>
                    <a:rPr lang="en-US" sz="1600" dirty="0"/>
                    <a:t>Err</a:t>
                  </a:r>
                  <a:r>
                    <a:rPr lang="en-US" sz="1600" baseline="30000" dirty="0"/>
                    <a:t>2</a:t>
                  </a:r>
                  <a:r>
                    <a:rPr lang="en-US" sz="1600" dirty="0"/>
                    <a:t> = 3.710</a:t>
                  </a:r>
                  <a:r>
                    <a:rPr lang="en-US" sz="1600" baseline="30000" dirty="0"/>
                    <a:t>-6</a:t>
                  </a:r>
                  <a:r>
                    <a:rPr lang="en-US" sz="1600" dirty="0"/>
                    <a:t> </a:t>
                  </a:r>
                </a:p>
                <a:p>
                  <a:r>
                    <a:rPr lang="en-US" sz="1600" dirty="0"/>
                    <a:t>RNN </a:t>
                  </a:r>
                  <a:r>
                    <a:rPr lang="en" sz="1600" dirty="0"/>
                    <a:t>∆t = 2.0 </a:t>
                  </a:r>
                  <a:r>
                    <a:rPr lang="en-US" sz="1600" dirty="0"/>
                    <a:t>Err</a:t>
                  </a:r>
                  <a:r>
                    <a:rPr lang="en-US" sz="1600" baseline="30000" dirty="0"/>
                    <a:t>2</a:t>
                  </a:r>
                  <a:r>
                    <a:rPr lang="en-US" sz="1600" dirty="0"/>
                    <a:t> = 5.010</a:t>
                  </a:r>
                  <a:r>
                    <a:rPr lang="en-US" sz="1600" baseline="30000" dirty="0"/>
                    <a:t>-6</a:t>
                  </a:r>
                  <a:r>
                    <a:rPr lang="en-US" sz="1600" dirty="0"/>
                    <a:t> </a:t>
                  </a:r>
                </a:p>
                <a:p>
                  <a:r>
                    <a:rPr lang="en-US" sz="1600" dirty="0"/>
                    <a:t>RNN </a:t>
                  </a:r>
                  <a:r>
                    <a:rPr lang="en" sz="1600" dirty="0"/>
                    <a:t>∆t = 4.0 </a:t>
                  </a:r>
                  <a:r>
                    <a:rPr lang="en-US" sz="1600" dirty="0"/>
                    <a:t>Err</a:t>
                  </a:r>
                  <a:r>
                    <a:rPr lang="en-US" sz="1600" baseline="30000" dirty="0"/>
                    <a:t>2</a:t>
                  </a:r>
                  <a:r>
                    <a:rPr lang="en-US" sz="1600" dirty="0"/>
                    <a:t> = 1.310</a:t>
                  </a:r>
                  <a:r>
                    <a:rPr lang="en-US" sz="1600" baseline="30000" dirty="0"/>
                    <a:t>-5</a:t>
                  </a:r>
                  <a:r>
                    <a:rPr lang="en-US" sz="1600" dirty="0"/>
                    <a:t> </a:t>
                  </a:r>
                </a:p>
              </p:txBody>
            </p:sp>
            <p:pic>
              <p:nvPicPr>
                <p:cNvPr id="8" name="Picture 7" descr="A pencil and paper&#10;&#10;Description automatically generated">
                  <a:extLst>
                    <a:ext uri="{FF2B5EF4-FFF2-40B4-BE49-F238E27FC236}">
                      <a16:creationId xmlns:a16="http://schemas.microsoft.com/office/drawing/2014/main" id="{C18165CF-0034-40CA-9F65-BE2BCFF272C2}"/>
                    </a:ext>
                  </a:extLst>
                </p:cNvPr>
                <p:cNvPicPr>
                  <a:picLocks noChangeAspect="1"/>
                </p:cNvPicPr>
                <p:nvPr/>
              </p:nvPicPr>
              <p:blipFill rotWithShape="1">
                <a:blip r:embed="rId2"/>
                <a:srcRect l="44209" t="2832" r="51633" b="70189"/>
                <a:stretch/>
              </p:blipFill>
              <p:spPr>
                <a:xfrm>
                  <a:off x="358814" y="648071"/>
                  <a:ext cx="460335" cy="2409021"/>
                </a:xfrm>
                <a:prstGeom prst="rect">
                  <a:avLst/>
                </a:prstGeom>
              </p:spPr>
            </p:pic>
          </p:grpSp>
        </p:grpSp>
        <p:sp>
          <p:nvSpPr>
            <p:cNvPr id="12" name="Google Shape;309;p32">
              <a:extLst>
                <a:ext uri="{FF2B5EF4-FFF2-40B4-BE49-F238E27FC236}">
                  <a16:creationId xmlns:a16="http://schemas.microsoft.com/office/drawing/2014/main" id="{21C8648C-92F4-4E72-93B1-CB10D464429A}"/>
                </a:ext>
              </a:extLst>
            </p:cNvPr>
            <p:cNvSpPr txBox="1"/>
            <p:nvPr/>
          </p:nvSpPr>
          <p:spPr>
            <a:xfrm>
              <a:off x="3501000" y="840319"/>
              <a:ext cx="1332300" cy="32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Calibri"/>
                  <a:ea typeface="Calibri"/>
                  <a:cs typeface="Calibri"/>
                  <a:sym typeface="Calibri"/>
                </a:rPr>
                <a:t>Error Squared</a:t>
              </a:r>
              <a:endParaRPr dirty="0">
                <a:latin typeface="Calibri"/>
                <a:ea typeface="Calibri"/>
                <a:cs typeface="Calibri"/>
                <a:sym typeface="Calibri"/>
              </a:endParaRPr>
            </a:p>
          </p:txBody>
        </p:sp>
      </p:grpSp>
      <p:sp>
        <p:nvSpPr>
          <p:cNvPr id="16" name="AutoShape 2">
            <a:extLst>
              <a:ext uri="{FF2B5EF4-FFF2-40B4-BE49-F238E27FC236}">
                <a16:creationId xmlns:a16="http://schemas.microsoft.com/office/drawing/2014/main" id="{614D98D9-6A42-4E7B-ACFF-9ADE6B52A986}"/>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TextBox 18">
            <a:extLst>
              <a:ext uri="{FF2B5EF4-FFF2-40B4-BE49-F238E27FC236}">
                <a16:creationId xmlns:a16="http://schemas.microsoft.com/office/drawing/2014/main" id="{37F9CBF8-E3DA-420F-9463-B43F07227D13}"/>
              </a:ext>
            </a:extLst>
          </p:cNvPr>
          <p:cNvSpPr txBox="1"/>
          <p:nvPr/>
        </p:nvSpPr>
        <p:spPr>
          <a:xfrm>
            <a:off x="1165860" y="485007"/>
            <a:ext cx="6825908" cy="338554"/>
          </a:xfrm>
          <a:prstGeom prst="rect">
            <a:avLst/>
          </a:prstGeom>
          <a:noFill/>
        </p:spPr>
        <p:txBody>
          <a:bodyPr wrap="none" rtlCol="0">
            <a:spAutoFit/>
          </a:bodyPr>
          <a:lstStyle/>
          <a:p>
            <a:r>
              <a:rPr lang="en-US" sz="1600" b="1" dirty="0"/>
              <a:t>Errors in 16 particle periodic boundary LSTM and MD time evolution</a:t>
            </a:r>
          </a:p>
        </p:txBody>
      </p:sp>
      <p:sp>
        <p:nvSpPr>
          <p:cNvPr id="21" name="TextBox 20">
            <a:extLst>
              <a:ext uri="{FF2B5EF4-FFF2-40B4-BE49-F238E27FC236}">
                <a16:creationId xmlns:a16="http://schemas.microsoft.com/office/drawing/2014/main" id="{B147B6CC-912B-4F70-86A9-FA148D1F804E}"/>
              </a:ext>
            </a:extLst>
          </p:cNvPr>
          <p:cNvSpPr txBox="1"/>
          <p:nvPr/>
        </p:nvSpPr>
        <p:spPr>
          <a:xfrm>
            <a:off x="53607" y="875206"/>
            <a:ext cx="3318243" cy="1384995"/>
          </a:xfrm>
          <a:prstGeom prst="rect">
            <a:avLst/>
          </a:prstGeom>
          <a:noFill/>
        </p:spPr>
        <p:txBody>
          <a:bodyPr wrap="square" rtlCol="0">
            <a:spAutoFit/>
          </a:bodyPr>
          <a:lstStyle/>
          <a:p>
            <a:pPr marL="285750" indent="-285750">
              <a:buFont typeface="Arial" panose="020B0604020202020204" pitchFamily="34" charset="0"/>
              <a:buChar char="•"/>
            </a:pPr>
            <a:r>
              <a:rPr lang="en-US" dirty="0"/>
              <a:t>Error values are averaged over 3D and 16 particles.</a:t>
            </a:r>
          </a:p>
          <a:p>
            <a:pPr marL="285750" indent="-285750">
              <a:buFont typeface="Arial" panose="020B0604020202020204" pitchFamily="34" charset="0"/>
              <a:buChar char="•"/>
            </a:pPr>
            <a:r>
              <a:rPr lang="en-US" dirty="0"/>
              <a:t>Total trainable params in (2 layer-64 units per layer) LSTM network: 65,072</a:t>
            </a:r>
          </a:p>
          <a:p>
            <a:pPr marL="285750" indent="-285750">
              <a:buFont typeface="Arial" panose="020B0604020202020204" pitchFamily="34" charset="0"/>
              <a:buChar char="•"/>
            </a:pPr>
            <a:endParaRPr lang="en-US" dirty="0"/>
          </a:p>
        </p:txBody>
      </p:sp>
      <p:grpSp>
        <p:nvGrpSpPr>
          <p:cNvPr id="27" name="Group 26">
            <a:extLst>
              <a:ext uri="{FF2B5EF4-FFF2-40B4-BE49-F238E27FC236}">
                <a16:creationId xmlns:a16="http://schemas.microsoft.com/office/drawing/2014/main" id="{3366DFA6-C55B-404D-8950-92873F02D473}"/>
              </a:ext>
            </a:extLst>
          </p:cNvPr>
          <p:cNvGrpSpPr/>
          <p:nvPr/>
        </p:nvGrpSpPr>
        <p:grpSpPr>
          <a:xfrm>
            <a:off x="3391763" y="1135380"/>
            <a:ext cx="5773289" cy="3694487"/>
            <a:chOff x="3391763" y="1135380"/>
            <a:chExt cx="5773289" cy="3694487"/>
          </a:xfrm>
        </p:grpSpPr>
        <p:pic>
          <p:nvPicPr>
            <p:cNvPr id="25" name="Picture 24" descr="A close up of a map&#10;&#10;Description automatically generated">
              <a:extLst>
                <a:ext uri="{FF2B5EF4-FFF2-40B4-BE49-F238E27FC236}">
                  <a16:creationId xmlns:a16="http://schemas.microsoft.com/office/drawing/2014/main" id="{BBD977D4-9E3E-416E-B384-132E7895A0DF}"/>
                </a:ext>
              </a:extLst>
            </p:cNvPr>
            <p:cNvPicPr>
              <a:picLocks noChangeAspect="1"/>
            </p:cNvPicPr>
            <p:nvPr/>
          </p:nvPicPr>
          <p:blipFill>
            <a:blip r:embed="rId3"/>
            <a:stretch>
              <a:fillRect/>
            </a:stretch>
          </p:blipFill>
          <p:spPr>
            <a:xfrm>
              <a:off x="3391763" y="1900255"/>
              <a:ext cx="5773289" cy="2929612"/>
            </a:xfrm>
            <a:prstGeom prst="rect">
              <a:avLst/>
            </a:prstGeom>
            <a:solidFill>
              <a:schemeClr val="bg1"/>
            </a:solidFill>
          </p:spPr>
        </p:pic>
        <p:sp>
          <p:nvSpPr>
            <p:cNvPr id="26" name="Rectangle 25">
              <a:extLst>
                <a:ext uri="{FF2B5EF4-FFF2-40B4-BE49-F238E27FC236}">
                  <a16:creationId xmlns:a16="http://schemas.microsoft.com/office/drawing/2014/main" id="{12CE4159-82FB-49B8-9B48-1801665816E8}"/>
                </a:ext>
              </a:extLst>
            </p:cNvPr>
            <p:cNvSpPr/>
            <p:nvPr/>
          </p:nvSpPr>
          <p:spPr>
            <a:xfrm>
              <a:off x="3391763" y="1135380"/>
              <a:ext cx="5752237" cy="76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8094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35"/>
          <p:cNvSpPr txBox="1">
            <a:spLocks noGrp="1"/>
          </p:cNvSpPr>
          <p:nvPr>
            <p:ph type="title"/>
          </p:nvPr>
        </p:nvSpPr>
        <p:spPr>
          <a:xfrm>
            <a:off x="185675" y="0"/>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a:t>Status of MLaroundHPC</a:t>
            </a:r>
            <a:endParaRPr/>
          </a:p>
        </p:txBody>
      </p:sp>
      <p:sp>
        <p:nvSpPr>
          <p:cNvPr id="350" name="Google Shape;350;p35"/>
          <p:cNvSpPr txBox="1">
            <a:spLocks noGrp="1"/>
          </p:cNvSpPr>
          <p:nvPr>
            <p:ph type="body" idx="1"/>
          </p:nvPr>
        </p:nvSpPr>
        <p:spPr>
          <a:xfrm>
            <a:off x="0" y="524575"/>
            <a:ext cx="9144000" cy="4138800"/>
          </a:xfrm>
          <a:prstGeom prst="rect">
            <a:avLst/>
          </a:prstGeom>
        </p:spPr>
        <p:txBody>
          <a:bodyPr spcFirstLastPara="1" wrap="square" lIns="68575" tIns="68575" rIns="68575" bIns="68575" anchor="t" anchorCtr="0">
            <a:noAutofit/>
          </a:bodyPr>
          <a:lstStyle/>
          <a:p>
            <a:pPr marL="457200" lvl="0" indent="-342900" algn="l" rtl="0">
              <a:spcBef>
                <a:spcPts val="0"/>
              </a:spcBef>
              <a:spcAft>
                <a:spcPts val="0"/>
              </a:spcAft>
              <a:buSzPts val="1800"/>
              <a:buChar char="●"/>
            </a:pPr>
            <a:r>
              <a:rPr lang="en" sz="1800" b="1">
                <a:latin typeface="Arial"/>
                <a:ea typeface="Arial"/>
                <a:cs typeface="Arial"/>
                <a:sym typeface="Arial"/>
              </a:rPr>
              <a:t>MLaroundHPC</a:t>
            </a:r>
            <a:r>
              <a:rPr lang="en" sz="1800">
                <a:latin typeface="Arial"/>
                <a:ea typeface="Arial"/>
                <a:cs typeface="Arial"/>
                <a:sym typeface="Arial"/>
              </a:rPr>
              <a:t> broadly applicable but current </a:t>
            </a:r>
            <a:r>
              <a:rPr lang="en" sz="1800" b="1">
                <a:latin typeface="Arial"/>
                <a:ea typeface="Arial"/>
                <a:cs typeface="Arial"/>
                <a:sym typeface="Arial"/>
              </a:rPr>
              <a:t>use is nonuniform </a:t>
            </a:r>
            <a:r>
              <a:rPr lang="en" sz="1800">
                <a:latin typeface="Arial"/>
                <a:ea typeface="Arial"/>
                <a:cs typeface="Arial"/>
                <a:sym typeface="Arial"/>
              </a:rPr>
              <a:t>across domains</a:t>
            </a:r>
            <a:endParaRPr sz="1800">
              <a:latin typeface="Arial"/>
              <a:ea typeface="Arial"/>
              <a:cs typeface="Arial"/>
              <a:sym typeface="Arial"/>
            </a:endParaRPr>
          </a:p>
          <a:p>
            <a:pPr marL="914400" lvl="1" indent="-342900" algn="l" rtl="0">
              <a:spcBef>
                <a:spcPts val="0"/>
              </a:spcBef>
              <a:spcAft>
                <a:spcPts val="0"/>
              </a:spcAft>
              <a:buSzPts val="1800"/>
              <a:buChar char="○"/>
            </a:pPr>
            <a:r>
              <a:rPr lang="en">
                <a:latin typeface="Arial"/>
                <a:ea typeface="Arial"/>
                <a:cs typeface="Arial"/>
                <a:sym typeface="Arial"/>
              </a:rPr>
              <a:t>we need to improve Cyberinfrastructure support to make MLforHPC more effective for </a:t>
            </a:r>
            <a:r>
              <a:rPr lang="en" b="1">
                <a:latin typeface="Arial"/>
                <a:ea typeface="Arial"/>
                <a:cs typeface="Arial"/>
                <a:sym typeface="Arial"/>
              </a:rPr>
              <a:t>more users</a:t>
            </a:r>
            <a:endParaRPr b="1">
              <a:latin typeface="Arial"/>
              <a:ea typeface="Arial"/>
              <a:cs typeface="Arial"/>
              <a:sym typeface="Arial"/>
            </a:endParaRPr>
          </a:p>
          <a:p>
            <a:pPr marL="457200" lvl="0" indent="-342900" algn="l" rtl="0">
              <a:spcBef>
                <a:spcPts val="0"/>
              </a:spcBef>
              <a:spcAft>
                <a:spcPts val="0"/>
              </a:spcAft>
              <a:buSzPts val="1800"/>
              <a:buChar char="●"/>
            </a:pPr>
            <a:r>
              <a:rPr lang="en" sz="1800">
                <a:latin typeface="Arial"/>
                <a:ea typeface="Arial"/>
                <a:cs typeface="Arial"/>
                <a:sym typeface="Arial"/>
              </a:rPr>
              <a:t>Use of modest DL network to </a:t>
            </a:r>
            <a:r>
              <a:rPr lang="en" sz="1800" b="1">
                <a:latin typeface="Arial"/>
                <a:ea typeface="Arial"/>
                <a:cs typeface="Arial"/>
                <a:sym typeface="Arial"/>
              </a:rPr>
              <a:t>map material/potential drug structure to properties</a:t>
            </a:r>
            <a:r>
              <a:rPr lang="en" sz="1800">
                <a:latin typeface="Arial"/>
                <a:ea typeface="Arial"/>
                <a:cs typeface="Arial"/>
                <a:sym typeface="Arial"/>
              </a:rPr>
              <a:t> (generalized QSAR) with simulation and observation: Advanced Progress</a:t>
            </a:r>
            <a:endParaRPr sz="1800">
              <a:latin typeface="Arial"/>
              <a:ea typeface="Arial"/>
              <a:cs typeface="Arial"/>
              <a:sym typeface="Arial"/>
            </a:endParaRPr>
          </a:p>
          <a:p>
            <a:pPr marL="457200" lvl="0" indent="-342900" algn="l" rtl="0">
              <a:spcBef>
                <a:spcPts val="0"/>
              </a:spcBef>
              <a:spcAft>
                <a:spcPts val="0"/>
              </a:spcAft>
              <a:buSzPts val="1800"/>
              <a:buFont typeface="Arial"/>
              <a:buChar char="●"/>
            </a:pPr>
            <a:r>
              <a:rPr lang="en" sz="1800">
                <a:latin typeface="Arial"/>
                <a:ea typeface="Arial"/>
                <a:cs typeface="Arial"/>
                <a:sym typeface="Arial"/>
              </a:rPr>
              <a:t>Learn </a:t>
            </a:r>
            <a:r>
              <a:rPr lang="en" sz="1800" b="1">
                <a:latin typeface="Arial"/>
                <a:ea typeface="Arial"/>
                <a:cs typeface="Arial"/>
                <a:sym typeface="Arial"/>
              </a:rPr>
              <a:t>surrogates </a:t>
            </a:r>
            <a:r>
              <a:rPr lang="en" sz="1800">
                <a:latin typeface="Arial"/>
                <a:ea typeface="Arial"/>
                <a:cs typeface="Arial"/>
                <a:sym typeface="Arial"/>
              </a:rPr>
              <a:t>for </a:t>
            </a:r>
            <a:r>
              <a:rPr lang="en" sz="1800" b="1">
                <a:latin typeface="Arial"/>
                <a:ea typeface="Arial"/>
                <a:cs typeface="Arial"/>
                <a:sym typeface="Arial"/>
              </a:rPr>
              <a:t>large scale simulations</a:t>
            </a:r>
            <a:r>
              <a:rPr lang="en" sz="1800">
                <a:latin typeface="Arial"/>
                <a:ea typeface="Arial"/>
                <a:cs typeface="Arial"/>
                <a:sym typeface="Arial"/>
              </a:rPr>
              <a:t>: initial small scale results</a:t>
            </a:r>
            <a:endParaRPr sz="1800">
              <a:latin typeface="Arial"/>
              <a:ea typeface="Arial"/>
              <a:cs typeface="Arial"/>
              <a:sym typeface="Arial"/>
            </a:endParaRPr>
          </a:p>
          <a:p>
            <a:pPr marL="457200" lvl="0" indent="-342900" algn="l" rtl="0">
              <a:spcBef>
                <a:spcPts val="0"/>
              </a:spcBef>
              <a:spcAft>
                <a:spcPts val="0"/>
              </a:spcAft>
              <a:buSzPts val="1800"/>
              <a:buFont typeface="Arial"/>
              <a:buChar char="●"/>
            </a:pPr>
            <a:r>
              <a:rPr lang="en" sz="1800">
                <a:latin typeface="Arial"/>
                <a:ea typeface="Arial"/>
                <a:cs typeface="Arial"/>
                <a:sym typeface="Arial"/>
              </a:rPr>
              <a:t>Use of MLforHPC in </a:t>
            </a:r>
            <a:r>
              <a:rPr lang="en" sz="1800" b="1">
                <a:latin typeface="Arial"/>
                <a:ea typeface="Arial"/>
                <a:cs typeface="Arial"/>
                <a:sym typeface="Arial"/>
              </a:rPr>
              <a:t>agent-based systems </a:t>
            </a:r>
            <a:r>
              <a:rPr lang="en" sz="1800">
                <a:latin typeface="Arial"/>
                <a:ea typeface="Arial"/>
                <a:cs typeface="Arial"/>
                <a:sym typeface="Arial"/>
              </a:rPr>
              <a:t>(learn agents): Very promising but few results</a:t>
            </a:r>
            <a:endParaRPr sz="1800">
              <a:latin typeface="Arial"/>
              <a:ea typeface="Arial"/>
              <a:cs typeface="Arial"/>
              <a:sym typeface="Arial"/>
            </a:endParaRPr>
          </a:p>
          <a:p>
            <a:pPr marL="457200" lvl="0" indent="-342900" algn="l" rtl="0">
              <a:spcBef>
                <a:spcPts val="0"/>
              </a:spcBef>
              <a:spcAft>
                <a:spcPts val="0"/>
              </a:spcAft>
              <a:buSzPts val="1800"/>
              <a:buFont typeface="Arial"/>
              <a:buChar char="●"/>
            </a:pPr>
            <a:r>
              <a:rPr lang="en" sz="1800" b="1">
                <a:latin typeface="Arial"/>
                <a:ea typeface="Arial"/>
                <a:cs typeface="Arial"/>
                <a:sym typeface="Arial"/>
              </a:rPr>
              <a:t>Macroscopic</a:t>
            </a:r>
            <a:r>
              <a:rPr lang="en" sz="1800">
                <a:latin typeface="Arial"/>
                <a:ea typeface="Arial"/>
                <a:cs typeface="Arial"/>
                <a:sym typeface="Arial"/>
              </a:rPr>
              <a:t> Structure as in learn complex multi-particle </a:t>
            </a:r>
            <a:r>
              <a:rPr lang="en" sz="1800" b="1">
                <a:latin typeface="Arial"/>
                <a:ea typeface="Arial"/>
                <a:cs typeface="Arial"/>
                <a:sym typeface="Arial"/>
              </a:rPr>
              <a:t>potentials</a:t>
            </a:r>
            <a:r>
              <a:rPr lang="en" sz="1800">
                <a:latin typeface="Arial"/>
                <a:ea typeface="Arial"/>
                <a:cs typeface="Arial"/>
                <a:sym typeface="Arial"/>
              </a:rPr>
              <a:t> scaling to N</a:t>
            </a:r>
            <a:r>
              <a:rPr lang="en" sz="1800" baseline="30000">
                <a:latin typeface="Arial"/>
                <a:ea typeface="Arial"/>
                <a:cs typeface="Arial"/>
                <a:sym typeface="Arial"/>
              </a:rPr>
              <a:t>7</a:t>
            </a:r>
            <a:r>
              <a:rPr lang="en" sz="1800">
                <a:latin typeface="Arial"/>
                <a:ea typeface="Arial"/>
                <a:cs typeface="Arial"/>
                <a:sym typeface="Arial"/>
              </a:rPr>
              <a:t>: many great successes</a:t>
            </a:r>
            <a:endParaRPr sz="1800">
              <a:latin typeface="Arial"/>
              <a:ea typeface="Arial"/>
              <a:cs typeface="Arial"/>
              <a:sym typeface="Arial"/>
            </a:endParaRPr>
          </a:p>
          <a:p>
            <a:pPr marL="457200" lvl="0" indent="-342900" algn="l" rtl="0">
              <a:spcBef>
                <a:spcPts val="0"/>
              </a:spcBef>
              <a:spcAft>
                <a:spcPts val="0"/>
              </a:spcAft>
              <a:buSzPts val="1800"/>
              <a:buChar char="●"/>
            </a:pPr>
            <a:r>
              <a:rPr lang="en" sz="1800" b="1">
                <a:latin typeface="Arial"/>
                <a:ea typeface="Arial"/>
                <a:cs typeface="Arial"/>
                <a:sym typeface="Arial"/>
              </a:rPr>
              <a:t>Learn Collective coordinates and guide ensemble</a:t>
            </a:r>
            <a:r>
              <a:rPr lang="en" sz="1800">
                <a:latin typeface="Arial"/>
                <a:ea typeface="Arial"/>
                <a:cs typeface="Arial"/>
                <a:sym typeface="Arial"/>
              </a:rPr>
              <a:t> computations: dramatic progress with speedups up to 10</a:t>
            </a:r>
            <a:r>
              <a:rPr lang="en" sz="1800" baseline="30000">
                <a:latin typeface="Arial"/>
                <a:ea typeface="Arial"/>
                <a:cs typeface="Arial"/>
                <a:sym typeface="Arial"/>
              </a:rPr>
              <a:t>8</a:t>
            </a:r>
            <a:endParaRPr sz="1800" baseline="30000">
              <a:latin typeface="Arial"/>
              <a:ea typeface="Arial"/>
              <a:cs typeface="Arial"/>
              <a:sym typeface="Arial"/>
            </a:endParaRPr>
          </a:p>
          <a:p>
            <a:pPr marL="457200" lvl="0" indent="-342900" algn="l" rtl="0">
              <a:spcBef>
                <a:spcPts val="0"/>
              </a:spcBef>
              <a:spcAft>
                <a:spcPts val="0"/>
              </a:spcAft>
              <a:buSzPts val="1800"/>
              <a:buChar char="●"/>
            </a:pPr>
            <a:r>
              <a:rPr lang="en" sz="1800" b="1">
                <a:latin typeface="Arial"/>
                <a:ea typeface="Arial"/>
                <a:cs typeface="Arial"/>
                <a:sym typeface="Arial"/>
              </a:rPr>
              <a:t>Microscale</a:t>
            </a:r>
            <a:r>
              <a:rPr lang="en" sz="1800">
                <a:latin typeface="Arial"/>
                <a:ea typeface="Arial"/>
                <a:cs typeface="Arial"/>
                <a:sym typeface="Arial"/>
              </a:rPr>
              <a:t>; learn dynamics of small scale such as clouds, turbulence: Interesting results but much more to do</a:t>
            </a:r>
            <a:endParaRPr sz="1800">
              <a:latin typeface="Arial"/>
              <a:ea typeface="Arial"/>
              <a:cs typeface="Arial"/>
              <a:sym typeface="Arial"/>
            </a:endParaRPr>
          </a:p>
          <a:p>
            <a:pPr marL="457200" lvl="0" indent="-342900" algn="l" rtl="0">
              <a:spcBef>
                <a:spcPts val="0"/>
              </a:spcBef>
              <a:spcAft>
                <a:spcPts val="0"/>
              </a:spcAft>
              <a:buSzPts val="1800"/>
              <a:buChar char="●"/>
            </a:pPr>
            <a:r>
              <a:rPr lang="en" sz="1800">
                <a:latin typeface="Arial"/>
                <a:ea typeface="Arial"/>
                <a:cs typeface="Arial"/>
                <a:sym typeface="Arial"/>
              </a:rPr>
              <a:t>Use of </a:t>
            </a:r>
            <a:r>
              <a:rPr lang="en" sz="1800" b="1">
                <a:latin typeface="Arial"/>
                <a:ea typeface="Arial"/>
                <a:cs typeface="Arial"/>
                <a:sym typeface="Arial"/>
              </a:rPr>
              <a:t>Recurrent NN</a:t>
            </a:r>
            <a:r>
              <a:rPr lang="en" sz="1800">
                <a:latin typeface="Arial"/>
                <a:ea typeface="Arial"/>
                <a:cs typeface="Arial"/>
                <a:sym typeface="Arial"/>
              </a:rPr>
              <a:t>’s to represent dynamics (</a:t>
            </a:r>
            <a:r>
              <a:rPr lang="en" sz="1800" b="1">
                <a:latin typeface="Arial"/>
                <a:ea typeface="Arial"/>
                <a:cs typeface="Arial"/>
                <a:sym typeface="Arial"/>
              </a:rPr>
              <a:t>learn numerical differential operators</a:t>
            </a:r>
            <a:r>
              <a:rPr lang="en" sz="1800">
                <a:latin typeface="Arial"/>
                <a:ea typeface="Arial"/>
                <a:cs typeface="Arial"/>
                <a:sym typeface="Arial"/>
              </a:rPr>
              <a:t>): Promising but only studied in small problems</a:t>
            </a:r>
            <a:endParaRPr sz="1800">
              <a:latin typeface="Arial"/>
              <a:ea typeface="Arial"/>
              <a:cs typeface="Arial"/>
              <a:sym typeface="Arial"/>
            </a:endParaRPr>
          </a:p>
        </p:txBody>
      </p:sp>
      <p:sp>
        <p:nvSpPr>
          <p:cNvPr id="351" name="Google Shape;351;p35"/>
          <p:cNvSpPr txBox="1">
            <a:spLocks noGrp="1"/>
          </p:cNvSpPr>
          <p:nvPr>
            <p:ph type="sldNum" idx="12"/>
          </p:nvPr>
        </p:nvSpPr>
        <p:spPr>
          <a:xfrm>
            <a:off x="8472458" y="4663217"/>
            <a:ext cx="548700" cy="393600"/>
          </a:xfrm>
          <a:prstGeom prst="rect">
            <a:avLst/>
          </a:prstGeom>
        </p:spPr>
        <p:txBody>
          <a:bodyPr spcFirstLastPara="1" wrap="square" lIns="68575" tIns="68575" rIns="68575" bIns="68575" anchor="ctr" anchorCtr="0">
            <a:noAutofit/>
          </a:bodyPr>
          <a:lstStyle/>
          <a:p>
            <a:pPr marL="0" lvl="0" indent="0" algn="r" rtl="0">
              <a:spcBef>
                <a:spcPts val="0"/>
              </a:spcBef>
              <a:spcAft>
                <a:spcPts val="0"/>
              </a:spcAft>
              <a:buClr>
                <a:srgbClr val="888888"/>
              </a:buClr>
              <a:buSzPts val="900"/>
              <a:buFont typeface="Calibri"/>
              <a:buNone/>
            </a:pPr>
            <a:fld id="{00000000-1234-1234-1234-123412341234}" type="slidenum">
              <a:rPr lang="en"/>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7C8B9-4F35-486F-801C-8AFCC8C4B27A}"/>
              </a:ext>
            </a:extLst>
          </p:cNvPr>
          <p:cNvSpPr>
            <a:spLocks noGrp="1"/>
          </p:cNvSpPr>
          <p:nvPr>
            <p:ph type="title"/>
          </p:nvPr>
        </p:nvSpPr>
        <p:spPr>
          <a:xfrm>
            <a:off x="211225" y="93325"/>
            <a:ext cx="8520600" cy="660074"/>
          </a:xfrm>
        </p:spPr>
        <p:txBody>
          <a:bodyPr/>
          <a:lstStyle/>
          <a:p>
            <a:r>
              <a:rPr lang="en-US" dirty="0"/>
              <a:t>Remarks on Deep Learning for Time Series</a:t>
            </a:r>
          </a:p>
        </p:txBody>
      </p:sp>
      <p:sp>
        <p:nvSpPr>
          <p:cNvPr id="3" name="Text Placeholder 2">
            <a:extLst>
              <a:ext uri="{FF2B5EF4-FFF2-40B4-BE49-F238E27FC236}">
                <a16:creationId xmlns:a16="http://schemas.microsoft.com/office/drawing/2014/main" id="{21432E00-428B-45E3-867F-4A13E536E9DA}"/>
              </a:ext>
            </a:extLst>
          </p:cNvPr>
          <p:cNvSpPr>
            <a:spLocks noGrp="1"/>
          </p:cNvSpPr>
          <p:nvPr>
            <p:ph type="body" idx="1"/>
          </p:nvPr>
        </p:nvSpPr>
        <p:spPr/>
        <p:txBody>
          <a:bodyPr/>
          <a:lstStyle/>
          <a:p>
            <a:r>
              <a:rPr lang="en-US" dirty="0"/>
              <a:t>The Deep Learning MD surrogates illustrate potential value of Recurrent Neural Nets (LSTM) and I am exploring other examples</a:t>
            </a:r>
          </a:p>
          <a:p>
            <a:r>
              <a:rPr lang="en-US" dirty="0"/>
              <a:t>Audio to Speech conversion and Road traffic prediction areas have huge Industry investment from Industry – </a:t>
            </a:r>
            <a:r>
              <a:rPr lang="en-US" b="1" dirty="0"/>
              <a:t>Internet giants plus Uber/Didi </a:t>
            </a:r>
            <a:r>
              <a:rPr lang="en-US" dirty="0"/>
              <a:t>and need to build on this</a:t>
            </a:r>
          </a:p>
          <a:p>
            <a:r>
              <a:rPr lang="en-US" dirty="0"/>
              <a:t>Good </a:t>
            </a:r>
            <a:r>
              <a:rPr lang="en-US" b="1" dirty="0"/>
              <a:t>MLPerf</a:t>
            </a:r>
            <a:r>
              <a:rPr lang="en-US" dirty="0"/>
              <a:t> working group on DL for Time series that is identifying available datasets and benchmarks.</a:t>
            </a:r>
          </a:p>
          <a:p>
            <a:r>
              <a:rPr lang="en-US" dirty="0"/>
              <a:t>Look at </a:t>
            </a:r>
            <a:r>
              <a:rPr lang="en-US" b="1" dirty="0"/>
              <a:t>different recurrent networks </a:t>
            </a:r>
            <a:r>
              <a:rPr lang="en-US" dirty="0"/>
              <a:t>such as GRU, RNN-T and Transformers (non-recurrent approach to sequence-sequence maps)</a:t>
            </a:r>
          </a:p>
          <a:p>
            <a:r>
              <a:rPr lang="en-US" dirty="0"/>
              <a:t>Uber/Didi etc. work highlights importance of </a:t>
            </a:r>
            <a:r>
              <a:rPr lang="en-US" b="1" dirty="0"/>
              <a:t>geospatial time series </a:t>
            </a:r>
            <a:r>
              <a:rPr lang="en-US" dirty="0"/>
              <a:t>where approach include graph (e.g. represent road network) deep learning nets and Convolutional-LSTM’s to process time series of images (2D space) </a:t>
            </a:r>
          </a:p>
          <a:p>
            <a:endParaRPr lang="en-US" dirty="0"/>
          </a:p>
        </p:txBody>
      </p:sp>
      <p:sp>
        <p:nvSpPr>
          <p:cNvPr id="4" name="Slide Number Placeholder 3">
            <a:extLst>
              <a:ext uri="{FF2B5EF4-FFF2-40B4-BE49-F238E27FC236}">
                <a16:creationId xmlns:a16="http://schemas.microsoft.com/office/drawing/2014/main" id="{A7E2934D-915E-45D2-9D05-E98383F0E9A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spTree>
    <p:extLst>
      <p:ext uri="{BB962C8B-B14F-4D97-AF65-F5344CB8AC3E}">
        <p14:creationId xmlns:p14="http://schemas.microsoft.com/office/powerpoint/2010/main" val="27716493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1F358-F4D9-4894-A716-83FA5E65FD0E}"/>
              </a:ext>
            </a:extLst>
          </p:cNvPr>
          <p:cNvSpPr>
            <a:spLocks noGrp="1"/>
          </p:cNvSpPr>
          <p:nvPr>
            <p:ph type="title"/>
          </p:nvPr>
        </p:nvSpPr>
        <p:spPr/>
        <p:txBody>
          <a:bodyPr/>
          <a:lstStyle/>
          <a:p>
            <a:r>
              <a:rPr lang="en-US" dirty="0"/>
              <a:t>Initial Earthquake Forecasting with LSTM</a:t>
            </a:r>
          </a:p>
        </p:txBody>
      </p:sp>
      <p:sp>
        <p:nvSpPr>
          <p:cNvPr id="3" name="Text Placeholder 2">
            <a:extLst>
              <a:ext uri="{FF2B5EF4-FFF2-40B4-BE49-F238E27FC236}">
                <a16:creationId xmlns:a16="http://schemas.microsoft.com/office/drawing/2014/main" id="{9F1E9FBF-0097-4F31-B94B-E7C1EA866DCE}"/>
              </a:ext>
            </a:extLst>
          </p:cNvPr>
          <p:cNvSpPr>
            <a:spLocks noGrp="1"/>
          </p:cNvSpPr>
          <p:nvPr>
            <p:ph type="body" idx="1"/>
          </p:nvPr>
        </p:nvSpPr>
        <p:spPr>
          <a:xfrm>
            <a:off x="6900" y="665450"/>
            <a:ext cx="6518151" cy="1267972"/>
          </a:xfrm>
        </p:spPr>
        <p:txBody>
          <a:bodyPr/>
          <a:lstStyle/>
          <a:p>
            <a:r>
              <a:rPr lang="en-US" sz="2000" dirty="0"/>
              <a:t>Work with John Rundle, UC-Davis and IU student Bo Feng</a:t>
            </a:r>
          </a:p>
          <a:p>
            <a:r>
              <a:rPr lang="en-US" sz="2000" dirty="0"/>
              <a:t>LSTM learns hidden physics underlying simulated earthquakes; too easy – need a more complex model and more randomness</a:t>
            </a:r>
          </a:p>
          <a:p>
            <a:r>
              <a:rPr lang="en-US" sz="2000" dirty="0"/>
              <a:t>Representing time binned earthquakes as an image; convolutional LSTM has some success (R</a:t>
            </a:r>
            <a:r>
              <a:rPr lang="en-US" sz="2000" baseline="30000" dirty="0"/>
              <a:t>2</a:t>
            </a:r>
            <a:r>
              <a:rPr lang="en-US" sz="2000" dirty="0"/>
              <a:t> &gt; 0.9 for magnitudes &gt; 3) in predicting one year from previous annual accumulated results for southern California</a:t>
            </a:r>
          </a:p>
        </p:txBody>
      </p:sp>
      <p:sp>
        <p:nvSpPr>
          <p:cNvPr id="4" name="Slide Number Placeholder 3">
            <a:extLst>
              <a:ext uri="{FF2B5EF4-FFF2-40B4-BE49-F238E27FC236}">
                <a16:creationId xmlns:a16="http://schemas.microsoft.com/office/drawing/2014/main" id="{0AD9FAB1-7C8E-4BE9-8347-8BE87BE9FBD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36</a:t>
            </a:fld>
            <a:endParaRPr lang="en"/>
          </a:p>
        </p:txBody>
      </p:sp>
      <p:sp>
        <p:nvSpPr>
          <p:cNvPr id="6" name="AutoShape 2">
            <a:extLst>
              <a:ext uri="{FF2B5EF4-FFF2-40B4-BE49-F238E27FC236}">
                <a16:creationId xmlns:a16="http://schemas.microsoft.com/office/drawing/2014/main" id="{D133D3F4-4491-40C3-AEC2-259A94B9F985}"/>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9" name="Group 8">
            <a:extLst>
              <a:ext uri="{FF2B5EF4-FFF2-40B4-BE49-F238E27FC236}">
                <a16:creationId xmlns:a16="http://schemas.microsoft.com/office/drawing/2014/main" id="{CC1F5D9D-E45B-46FB-A2D9-77CABE5E6799}"/>
              </a:ext>
            </a:extLst>
          </p:cNvPr>
          <p:cNvGrpSpPr/>
          <p:nvPr/>
        </p:nvGrpSpPr>
        <p:grpSpPr>
          <a:xfrm>
            <a:off x="6578646" y="3059170"/>
            <a:ext cx="2384223" cy="1627227"/>
            <a:chOff x="6578646" y="3059170"/>
            <a:chExt cx="2384223" cy="1627227"/>
          </a:xfrm>
        </p:grpSpPr>
        <p:pic>
          <p:nvPicPr>
            <p:cNvPr id="10" name="Picture 9" descr="A picture containing drawing&#10;&#10;Description automatically generated">
              <a:extLst>
                <a:ext uri="{FF2B5EF4-FFF2-40B4-BE49-F238E27FC236}">
                  <a16:creationId xmlns:a16="http://schemas.microsoft.com/office/drawing/2014/main" id="{8F8717D2-E8E5-4DE9-9429-32A9D1401904}"/>
                </a:ext>
              </a:extLst>
            </p:cNvPr>
            <p:cNvPicPr>
              <a:picLocks noChangeAspect="1"/>
            </p:cNvPicPr>
            <p:nvPr/>
          </p:nvPicPr>
          <p:blipFill rotWithShape="1">
            <a:blip r:embed="rId2"/>
            <a:srcRect t="7936"/>
            <a:stretch/>
          </p:blipFill>
          <p:spPr>
            <a:xfrm>
              <a:off x="6578646" y="3059170"/>
              <a:ext cx="2384223" cy="1627227"/>
            </a:xfrm>
            <a:prstGeom prst="rect">
              <a:avLst/>
            </a:prstGeom>
          </p:spPr>
        </p:pic>
        <p:sp>
          <p:nvSpPr>
            <p:cNvPr id="11" name="TextBox 10">
              <a:extLst>
                <a:ext uri="{FF2B5EF4-FFF2-40B4-BE49-F238E27FC236}">
                  <a16:creationId xmlns:a16="http://schemas.microsoft.com/office/drawing/2014/main" id="{409FB2A0-1500-4A3C-A7F4-93733AEACB84}"/>
                </a:ext>
              </a:extLst>
            </p:cNvPr>
            <p:cNvSpPr txBox="1"/>
            <p:nvPr/>
          </p:nvSpPr>
          <p:spPr>
            <a:xfrm>
              <a:off x="6786354" y="3059170"/>
              <a:ext cx="2036888" cy="954107"/>
            </a:xfrm>
            <a:prstGeom prst="rect">
              <a:avLst/>
            </a:prstGeom>
            <a:noFill/>
          </p:spPr>
          <p:txBody>
            <a:bodyPr wrap="square" rtlCol="0">
              <a:spAutoFit/>
            </a:bodyPr>
            <a:lstStyle/>
            <a:p>
              <a:r>
                <a:rPr lang="en-US" dirty="0"/>
                <a:t>Simulated Earthquakes</a:t>
              </a:r>
              <a:br>
                <a:rPr lang="en-US" dirty="0"/>
              </a:br>
              <a:r>
                <a:rPr lang="en-US" dirty="0"/>
                <a:t>Predicted probability when </a:t>
              </a:r>
              <a:r>
                <a:rPr lang="en-US" b="1" dirty="0">
                  <a:solidFill>
                    <a:schemeClr val="tx1"/>
                  </a:solidFill>
                </a:rPr>
                <a:t>there is </a:t>
              </a:r>
              <a:r>
                <a:rPr lang="en-US" dirty="0"/>
                <a:t>an earthquake</a:t>
              </a:r>
            </a:p>
          </p:txBody>
        </p:sp>
      </p:grpSp>
      <p:grpSp>
        <p:nvGrpSpPr>
          <p:cNvPr id="7" name="Group 6">
            <a:extLst>
              <a:ext uri="{FF2B5EF4-FFF2-40B4-BE49-F238E27FC236}">
                <a16:creationId xmlns:a16="http://schemas.microsoft.com/office/drawing/2014/main" id="{6BDB102A-1F29-405D-8B31-7FB7E05465FC}"/>
              </a:ext>
            </a:extLst>
          </p:cNvPr>
          <p:cNvGrpSpPr/>
          <p:nvPr/>
        </p:nvGrpSpPr>
        <p:grpSpPr>
          <a:xfrm>
            <a:off x="6474452" y="822383"/>
            <a:ext cx="2488417" cy="1683164"/>
            <a:chOff x="6474452" y="822383"/>
            <a:chExt cx="2488417" cy="1683164"/>
          </a:xfrm>
        </p:grpSpPr>
        <p:pic>
          <p:nvPicPr>
            <p:cNvPr id="8" name="Picture 7" descr="A picture containing drawing&#10;&#10;Description automatically generated">
              <a:extLst>
                <a:ext uri="{FF2B5EF4-FFF2-40B4-BE49-F238E27FC236}">
                  <a16:creationId xmlns:a16="http://schemas.microsoft.com/office/drawing/2014/main" id="{058E83C1-78D8-4336-8022-3CD389A28F15}"/>
                </a:ext>
              </a:extLst>
            </p:cNvPr>
            <p:cNvPicPr>
              <a:picLocks noChangeAspect="1"/>
            </p:cNvPicPr>
            <p:nvPr/>
          </p:nvPicPr>
          <p:blipFill rotWithShape="1">
            <a:blip r:embed="rId3"/>
            <a:srcRect t="7846"/>
            <a:stretch/>
          </p:blipFill>
          <p:spPr>
            <a:xfrm>
              <a:off x="6474452" y="840120"/>
              <a:ext cx="2437818" cy="1665427"/>
            </a:xfrm>
            <a:prstGeom prst="rect">
              <a:avLst/>
            </a:prstGeom>
          </p:spPr>
        </p:pic>
        <p:sp>
          <p:nvSpPr>
            <p:cNvPr id="12" name="TextBox 11">
              <a:extLst>
                <a:ext uri="{FF2B5EF4-FFF2-40B4-BE49-F238E27FC236}">
                  <a16:creationId xmlns:a16="http://schemas.microsoft.com/office/drawing/2014/main" id="{B4994AD4-5C9B-40D2-813A-9324F8966DB6}"/>
                </a:ext>
              </a:extLst>
            </p:cNvPr>
            <p:cNvSpPr txBox="1"/>
            <p:nvPr/>
          </p:nvSpPr>
          <p:spPr>
            <a:xfrm>
              <a:off x="6925981" y="822383"/>
              <a:ext cx="2036888" cy="954107"/>
            </a:xfrm>
            <a:prstGeom prst="rect">
              <a:avLst/>
            </a:prstGeom>
            <a:noFill/>
          </p:spPr>
          <p:txBody>
            <a:bodyPr wrap="square" rtlCol="0">
              <a:spAutoFit/>
            </a:bodyPr>
            <a:lstStyle/>
            <a:p>
              <a:r>
                <a:rPr lang="en-US" dirty="0"/>
                <a:t>Simulated Earthquakes</a:t>
              </a:r>
              <a:br>
                <a:rPr lang="en-US" dirty="0"/>
              </a:br>
              <a:r>
                <a:rPr lang="en-US" dirty="0"/>
                <a:t>Predicted probability when </a:t>
              </a:r>
              <a:r>
                <a:rPr lang="en-US" b="1" dirty="0">
                  <a:solidFill>
                    <a:schemeClr val="tx1"/>
                  </a:solidFill>
                </a:rPr>
                <a:t>there is NOT </a:t>
              </a:r>
              <a:r>
                <a:rPr lang="en-US" dirty="0"/>
                <a:t>an earthquake</a:t>
              </a:r>
            </a:p>
          </p:txBody>
        </p:sp>
      </p:grpSp>
      <p:grpSp>
        <p:nvGrpSpPr>
          <p:cNvPr id="13" name="Group 12">
            <a:extLst>
              <a:ext uri="{FF2B5EF4-FFF2-40B4-BE49-F238E27FC236}">
                <a16:creationId xmlns:a16="http://schemas.microsoft.com/office/drawing/2014/main" id="{F730747A-E01C-47B1-86FD-04C580A67035}"/>
              </a:ext>
            </a:extLst>
          </p:cNvPr>
          <p:cNvGrpSpPr/>
          <p:nvPr/>
        </p:nvGrpSpPr>
        <p:grpSpPr>
          <a:xfrm>
            <a:off x="441410" y="2961125"/>
            <a:ext cx="5470992" cy="1863553"/>
            <a:chOff x="441410" y="2961125"/>
            <a:chExt cx="5470992" cy="1863553"/>
          </a:xfrm>
        </p:grpSpPr>
        <p:pic>
          <p:nvPicPr>
            <p:cNvPr id="4100" name="Picture 4">
              <a:extLst>
                <a:ext uri="{FF2B5EF4-FFF2-40B4-BE49-F238E27FC236}">
                  <a16:creationId xmlns:a16="http://schemas.microsoft.com/office/drawing/2014/main" id="{BC2D2353-D524-4487-B0DF-5C76B94B0E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410" y="2961125"/>
              <a:ext cx="2541209" cy="1863553"/>
            </a:xfrm>
            <a:prstGeom prst="rect">
              <a:avLst/>
            </a:prstGeom>
            <a:solidFill>
              <a:schemeClr val="bg1"/>
            </a:solidFill>
          </p:spPr>
        </p:pic>
        <p:pic>
          <p:nvPicPr>
            <p:cNvPr id="4101" name="Picture 5">
              <a:extLst>
                <a:ext uri="{FF2B5EF4-FFF2-40B4-BE49-F238E27FC236}">
                  <a16:creationId xmlns:a16="http://schemas.microsoft.com/office/drawing/2014/main" id="{63441594-45B0-4352-B298-50939C4ACA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1193" y="2961125"/>
              <a:ext cx="2541209" cy="1863553"/>
            </a:xfrm>
            <a:prstGeom prst="rect">
              <a:avLst/>
            </a:prstGeom>
            <a:solidFill>
              <a:schemeClr val="bg1"/>
            </a:solidFill>
          </p:spPr>
        </p:pic>
      </p:grpSp>
    </p:spTree>
    <p:extLst>
      <p:ext uri="{BB962C8B-B14F-4D97-AF65-F5344CB8AC3E}">
        <p14:creationId xmlns:p14="http://schemas.microsoft.com/office/powerpoint/2010/main" val="15356513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pic>
        <p:nvPicPr>
          <p:cNvPr id="1048" name="Google Shape;1048;p115"/>
          <p:cNvPicPr preferRelativeResize="0"/>
          <p:nvPr/>
        </p:nvPicPr>
        <p:blipFill>
          <a:blip r:embed="rId3">
            <a:alphaModFix/>
          </a:blip>
          <a:stretch>
            <a:fillRect/>
          </a:stretch>
        </p:blipFill>
        <p:spPr>
          <a:xfrm>
            <a:off x="0" y="0"/>
            <a:ext cx="9144000" cy="5145336"/>
          </a:xfrm>
          <a:prstGeom prst="rect">
            <a:avLst/>
          </a:prstGeom>
          <a:noFill/>
          <a:ln>
            <a:noFill/>
          </a:ln>
        </p:spPr>
      </p:pic>
      <p:sp>
        <p:nvSpPr>
          <p:cNvPr id="1049" name="Google Shape;1049;p115"/>
          <p:cNvSpPr/>
          <p:nvPr/>
        </p:nvSpPr>
        <p:spPr>
          <a:xfrm>
            <a:off x="5700" y="-5000"/>
            <a:ext cx="9218400" cy="5148600"/>
          </a:xfrm>
          <a:prstGeom prst="rect">
            <a:avLst/>
          </a:prstGeom>
          <a:solidFill>
            <a:srgbClr val="FFFFFF">
              <a:alpha val="62720"/>
            </a:srgbClr>
          </a:solidFill>
          <a:ln>
            <a:noFill/>
          </a:ln>
        </p:spPr>
        <p:txBody>
          <a:bodyPr spcFirstLastPara="1" wrap="square" lIns="91425" tIns="91425" rIns="91425" bIns="91425" anchor="ctr" anchorCtr="0">
            <a:noAutofit/>
          </a:bodyPr>
          <a:lstStyle/>
          <a:p>
            <a:endParaRPr sz="1800"/>
          </a:p>
        </p:txBody>
      </p:sp>
      <p:sp>
        <p:nvSpPr>
          <p:cNvPr id="1050" name="Google Shape;1050;p115"/>
          <p:cNvSpPr/>
          <p:nvPr/>
        </p:nvSpPr>
        <p:spPr>
          <a:xfrm>
            <a:off x="622513" y="1197769"/>
            <a:ext cx="7927709" cy="2599961"/>
          </a:xfrm>
          <a:prstGeom prst="rect">
            <a:avLst/>
          </a:prstGeom>
          <a:solidFill>
            <a:srgbClr val="666666"/>
          </a:solidFill>
          <a:ln>
            <a:noFill/>
          </a:ln>
        </p:spPr>
        <p:txBody>
          <a:bodyPr spcFirstLastPara="1" wrap="square" lIns="91425" tIns="91425" rIns="91425" bIns="91425" anchor="ctr" anchorCtr="0">
            <a:noAutofit/>
          </a:bodyPr>
          <a:lstStyle/>
          <a:p>
            <a:endParaRPr sz="1800"/>
          </a:p>
        </p:txBody>
      </p:sp>
      <p:sp>
        <p:nvSpPr>
          <p:cNvPr id="1051" name="Google Shape;1051;p115"/>
          <p:cNvSpPr txBox="1">
            <a:spLocks noGrp="1"/>
          </p:cNvSpPr>
          <p:nvPr>
            <p:ph type="ctrTitle"/>
          </p:nvPr>
        </p:nvSpPr>
        <p:spPr>
          <a:xfrm>
            <a:off x="848961" y="1064841"/>
            <a:ext cx="7446078" cy="1790700"/>
          </a:xfrm>
          <a:prstGeom prst="rect">
            <a:avLst/>
          </a:prstGeom>
        </p:spPr>
        <p:txBody>
          <a:bodyPr spcFirstLastPara="1" vert="horz" wrap="square" lIns="91425" tIns="91425" rIns="91425" bIns="91425" rtlCol="0" anchor="ctr" anchorCtr="0">
            <a:noAutofit/>
          </a:bodyPr>
          <a:lstStyle/>
          <a:p>
            <a:r>
              <a:rPr lang="en-US" dirty="0">
                <a:solidFill>
                  <a:srgbClr val="FFFFFF"/>
                </a:solidFill>
                <a:latin typeface="Open Sans"/>
                <a:ea typeface="Open Sans"/>
                <a:cs typeface="Open Sans"/>
                <a:sym typeface="Open Sans"/>
              </a:rPr>
              <a:t>Details on Systems for Convergence</a:t>
            </a:r>
            <a:endParaRPr dirty="0">
              <a:solidFill>
                <a:srgbClr val="FFFFFF"/>
              </a:solidFill>
            </a:endParaRPr>
          </a:p>
        </p:txBody>
      </p:sp>
      <p:sp>
        <p:nvSpPr>
          <p:cNvPr id="3" name="Subtitle 2">
            <a:extLst>
              <a:ext uri="{FF2B5EF4-FFF2-40B4-BE49-F238E27FC236}">
                <a16:creationId xmlns:a16="http://schemas.microsoft.com/office/drawing/2014/main" id="{FE06427A-1B99-4BCB-927E-ED6D70BA392C}"/>
              </a:ext>
            </a:extLst>
          </p:cNvPr>
          <p:cNvSpPr>
            <a:spLocks noGrp="1"/>
          </p:cNvSpPr>
          <p:nvPr>
            <p:ph type="subTitle" idx="1"/>
          </p:nvPr>
        </p:nvSpPr>
        <p:spPr>
          <a:xfrm>
            <a:off x="774706" y="2571750"/>
            <a:ext cx="7680387" cy="1132284"/>
          </a:xfrm>
        </p:spPr>
        <p:txBody>
          <a:bodyPr>
            <a:normAutofit/>
          </a:bodyPr>
          <a:lstStyle/>
          <a:p>
            <a:pPr marL="257175" indent="-257175" algn="l">
              <a:buClr>
                <a:schemeClr val="bg1"/>
              </a:buClr>
              <a:buSzPct val="150000"/>
              <a:buFont typeface="Arial" panose="020B0604020202020204" pitchFamily="34" charset="0"/>
              <a:buChar char="•"/>
            </a:pPr>
            <a:r>
              <a:rPr lang="en-US" dirty="0">
                <a:solidFill>
                  <a:srgbClr val="FFFFFF"/>
                </a:solidFill>
                <a:latin typeface="Open Sans"/>
                <a:ea typeface="Open Sans"/>
                <a:cs typeface="Open Sans"/>
                <a:sym typeface="Open Sans"/>
              </a:rPr>
              <a:t>Requirements</a:t>
            </a:r>
          </a:p>
          <a:p>
            <a:pPr marL="257175" indent="-257175" algn="l">
              <a:buClr>
                <a:schemeClr val="bg1"/>
              </a:buClr>
              <a:buSzPct val="150000"/>
              <a:buFont typeface="Arial" panose="020B0604020202020204" pitchFamily="34" charset="0"/>
              <a:buChar char="•"/>
            </a:pPr>
            <a:r>
              <a:rPr lang="en-US" dirty="0">
                <a:solidFill>
                  <a:srgbClr val="FFFFFF"/>
                </a:solidFill>
                <a:latin typeface="Open Sans"/>
                <a:ea typeface="Open Sans"/>
                <a:cs typeface="Open Sans"/>
                <a:sym typeface="Open Sans"/>
              </a:rPr>
              <a:t>HPF Style Parallelism</a:t>
            </a:r>
          </a:p>
          <a:p>
            <a:pPr marL="257175" indent="-257175" algn="l">
              <a:buClr>
                <a:schemeClr val="bg1"/>
              </a:buClr>
              <a:buSzPct val="150000"/>
              <a:buFont typeface="Arial" panose="020B0604020202020204" pitchFamily="34" charset="0"/>
              <a:buChar char="•"/>
            </a:pPr>
            <a:r>
              <a:rPr lang="en-US" dirty="0">
                <a:solidFill>
                  <a:srgbClr val="FFFFFF"/>
                </a:solidFill>
                <a:latin typeface="Open Sans"/>
                <a:ea typeface="Open Sans"/>
                <a:cs typeface="Open Sans"/>
                <a:sym typeface="Open Sans"/>
              </a:rPr>
              <a:t>AI as a Service</a:t>
            </a:r>
          </a:p>
        </p:txBody>
      </p:sp>
      <p:sp>
        <p:nvSpPr>
          <p:cNvPr id="5" name="Slide Number Placeholder 4">
            <a:extLst>
              <a:ext uri="{FF2B5EF4-FFF2-40B4-BE49-F238E27FC236}">
                <a16:creationId xmlns:a16="http://schemas.microsoft.com/office/drawing/2014/main" id="{20FC34B6-1E23-4009-9F36-CDE9217A1D1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37</a:t>
            </a:fld>
            <a:endParaRPr lang="en-US">
              <a:solidFill>
                <a:prstClr val="black">
                  <a:tint val="75000"/>
                </a:prstClr>
              </a:solidFill>
            </a:endParaRPr>
          </a:p>
        </p:txBody>
      </p:sp>
    </p:spTree>
    <p:extLst>
      <p:ext uri="{BB962C8B-B14F-4D97-AF65-F5344CB8AC3E}">
        <p14:creationId xmlns:p14="http://schemas.microsoft.com/office/powerpoint/2010/main" val="38565992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48174-00C8-4FC1-A801-081ABBD47820}"/>
              </a:ext>
            </a:extLst>
          </p:cNvPr>
          <p:cNvSpPr>
            <a:spLocks noGrp="1"/>
          </p:cNvSpPr>
          <p:nvPr>
            <p:ph type="title"/>
          </p:nvPr>
        </p:nvSpPr>
        <p:spPr>
          <a:xfrm>
            <a:off x="-8280" y="55854"/>
            <a:ext cx="9152280" cy="500659"/>
          </a:xfrm>
        </p:spPr>
        <p:txBody>
          <a:bodyPr>
            <a:noAutofit/>
          </a:bodyPr>
          <a:lstStyle/>
          <a:p>
            <a:pPr algn="ctr"/>
            <a:r>
              <a:rPr lang="en-US" sz="2100" dirty="0">
                <a:latin typeface="Arial" panose="020B0604020202020204" pitchFamily="34" charset="0"/>
                <a:cs typeface="Arial" panose="020B0604020202020204" pitchFamily="34" charset="0"/>
              </a:rPr>
              <a:t>Next Generation of Cyberinfrastructure: Compute and Data patterns</a:t>
            </a:r>
          </a:p>
        </p:txBody>
      </p:sp>
      <p:sp>
        <p:nvSpPr>
          <p:cNvPr id="3" name="Content Placeholder 2">
            <a:extLst>
              <a:ext uri="{FF2B5EF4-FFF2-40B4-BE49-F238E27FC236}">
                <a16:creationId xmlns:a16="http://schemas.microsoft.com/office/drawing/2014/main" id="{6D82DAAD-AE1A-4AF3-A26E-E91CA84B0EDB}"/>
              </a:ext>
            </a:extLst>
          </p:cNvPr>
          <p:cNvSpPr>
            <a:spLocks noGrp="1"/>
          </p:cNvSpPr>
          <p:nvPr>
            <p:ph idx="1"/>
          </p:nvPr>
        </p:nvSpPr>
        <p:spPr>
          <a:xfrm>
            <a:off x="-8280" y="469205"/>
            <a:ext cx="9073403" cy="4312234"/>
          </a:xfrm>
        </p:spPr>
        <p:txBody>
          <a:bodyPr>
            <a:normAutofit fontScale="92500"/>
          </a:bodyPr>
          <a:lstStyle/>
          <a:p>
            <a:r>
              <a:rPr lang="en-US" dirty="0">
                <a:latin typeface="Arial" panose="020B0604020202020204" pitchFamily="34" charset="0"/>
                <a:cs typeface="Arial" panose="020B0604020202020204" pitchFamily="34" charset="0"/>
              </a:rPr>
              <a:t>The application classes a) to d) will all have needs in the four capabilities</a:t>
            </a:r>
          </a:p>
          <a:p>
            <a:pPr marL="685800" lvl="1" indent="-342900" fontAlgn="base">
              <a:buFont typeface="+mj-lt"/>
              <a:buAutoNum type="arabicParenR"/>
            </a:pPr>
            <a:r>
              <a:rPr lang="en-US" dirty="0">
                <a:latin typeface="Arial" panose="020B0604020202020204" pitchFamily="34" charset="0"/>
                <a:cs typeface="Arial" panose="020B0604020202020204" pitchFamily="34" charset="0"/>
              </a:rPr>
              <a:t>Parallel simulations;</a:t>
            </a:r>
          </a:p>
          <a:p>
            <a:pPr marL="685800" lvl="1" indent="-342900" fontAlgn="base">
              <a:buFont typeface="+mj-lt"/>
              <a:buAutoNum type="arabicParenR"/>
            </a:pPr>
            <a:r>
              <a:rPr lang="en-US" dirty="0">
                <a:latin typeface="Arial" panose="020B0604020202020204" pitchFamily="34" charset="0"/>
                <a:cs typeface="Arial" panose="020B0604020202020204" pitchFamily="34" charset="0"/>
              </a:rPr>
              <a:t>Data Management;</a:t>
            </a:r>
          </a:p>
          <a:p>
            <a:pPr marL="685800" lvl="1" indent="-342900" fontAlgn="base">
              <a:buFont typeface="+mj-lt"/>
              <a:buAutoNum type="arabicParenR"/>
            </a:pPr>
            <a:r>
              <a:rPr lang="en-US" dirty="0">
                <a:latin typeface="Arial" panose="020B0604020202020204" pitchFamily="34" charset="0"/>
                <a:cs typeface="Arial" panose="020B0604020202020204" pitchFamily="34" charset="0"/>
              </a:rPr>
              <a:t>Data analytics;</a:t>
            </a:r>
          </a:p>
          <a:p>
            <a:pPr marL="685800" lvl="1" indent="-342900" fontAlgn="base">
              <a:buFont typeface="+mj-lt"/>
              <a:buAutoNum type="arabicParenR"/>
            </a:pPr>
            <a:r>
              <a:rPr lang="en-US" dirty="0">
                <a:latin typeface="Arial" panose="020B0604020202020204" pitchFamily="34" charset="0"/>
                <a:cs typeface="Arial" panose="020B0604020202020204" pitchFamily="34" charset="0"/>
              </a:rPr>
              <a:t>Streaming </a:t>
            </a:r>
          </a:p>
          <a:p>
            <a:r>
              <a:rPr lang="en-US" dirty="0">
                <a:latin typeface="Arial" panose="020B0604020202020204" pitchFamily="34" charset="0"/>
                <a:cs typeface="Arial" panose="020B0604020202020204" pitchFamily="34" charset="0"/>
              </a:rPr>
              <a:t>but the proportion of these will differ in the four classes and d) is particularly hard as it intermixes all of them in a dynamic heterogeneous fashion. </a:t>
            </a:r>
          </a:p>
          <a:p>
            <a:pPr lvl="1" fontAlgn="base"/>
            <a:r>
              <a:rPr lang="en-US" dirty="0">
                <a:latin typeface="Arial" panose="020B0604020202020204" pitchFamily="34" charset="0"/>
                <a:cs typeface="Arial" panose="020B0604020202020204" pitchFamily="34" charset="0"/>
              </a:rPr>
              <a:t>A system for class d) will be able to run the other classes as it will have “everything” but a “d” system may not be the most cost-effective for a pure class a) or b) application. </a:t>
            </a:r>
          </a:p>
          <a:p>
            <a:pPr lvl="1" fontAlgn="base"/>
            <a:r>
              <a:rPr lang="en-US" dirty="0">
                <a:latin typeface="Arial" panose="020B0604020202020204" pitchFamily="34" charset="0"/>
                <a:cs typeface="Arial" panose="020B0604020202020204" pitchFamily="34" charset="0"/>
              </a:rPr>
              <a:t>The growing complexity of work implies that dynamic heterogeneity will characterize all major problems of each class. </a:t>
            </a:r>
          </a:p>
          <a:p>
            <a:pPr lvl="1" fontAlgn="base"/>
            <a:r>
              <a:rPr lang="en-US" dirty="0">
                <a:latin typeface="Arial" panose="020B0604020202020204" pitchFamily="34" charset="0"/>
                <a:cs typeface="Arial" panose="020B0604020202020204" pitchFamily="34" charset="0"/>
              </a:rPr>
              <a:t>In the absence of consensus application requirements and software systems to support ML driven HPC, it is unclear whether scaled up machines should be the same design but larger or have a  radically different design and performance point.</a:t>
            </a:r>
          </a:p>
          <a:p>
            <a:pPr fontAlgn="base"/>
            <a:endParaRPr lang="en-US"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B256603D-C112-4A1D-9C8B-FAA82C618E7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38</a:t>
            </a:fld>
            <a:endParaRPr lang="en-US">
              <a:solidFill>
                <a:prstClr val="black">
                  <a:tint val="75000"/>
                </a:prstClr>
              </a:solidFill>
            </a:endParaRPr>
          </a:p>
        </p:txBody>
      </p:sp>
      <p:sp>
        <p:nvSpPr>
          <p:cNvPr id="6" name="TextBox 5">
            <a:extLst>
              <a:ext uri="{FF2B5EF4-FFF2-40B4-BE49-F238E27FC236}">
                <a16:creationId xmlns:a16="http://schemas.microsoft.com/office/drawing/2014/main" id="{39F019FD-E9D6-47D8-8A20-22389DAB0A3A}"/>
              </a:ext>
            </a:extLst>
          </p:cNvPr>
          <p:cNvSpPr txBox="1"/>
          <p:nvPr/>
        </p:nvSpPr>
        <p:spPr>
          <a:xfrm>
            <a:off x="5765266" y="961534"/>
            <a:ext cx="2054117" cy="738664"/>
          </a:xfrm>
          <a:prstGeom prst="rect">
            <a:avLst/>
          </a:prstGeom>
          <a:noFill/>
        </p:spPr>
        <p:txBody>
          <a:bodyPr wrap="square" rtlCol="0">
            <a:spAutoFit/>
          </a:bodyPr>
          <a:lstStyle/>
          <a:p>
            <a:pPr marL="257175" indent="-257175">
              <a:buFont typeface="+mj-lt"/>
              <a:buAutoNum type="alphaLcParenR"/>
            </a:pPr>
            <a:r>
              <a:rPr lang="en-US" sz="1050" dirty="0">
                <a:solidFill>
                  <a:srgbClr val="FF0000"/>
                </a:solidFill>
              </a:rPr>
              <a:t>Classic Simulations</a:t>
            </a:r>
          </a:p>
          <a:p>
            <a:pPr marL="257175" indent="-257175">
              <a:buFont typeface="+mj-lt"/>
              <a:buAutoNum type="alphaLcParenR"/>
            </a:pPr>
            <a:r>
              <a:rPr lang="en-US" sz="1050" dirty="0">
                <a:solidFill>
                  <a:srgbClr val="FF0000"/>
                </a:solidFill>
              </a:rPr>
              <a:t>Classic Big Data</a:t>
            </a:r>
          </a:p>
          <a:p>
            <a:pPr marL="257175" indent="-257175">
              <a:buFont typeface="+mj-lt"/>
              <a:buAutoNum type="alphaLcParenR"/>
            </a:pPr>
            <a:r>
              <a:rPr lang="en-US" sz="1050" dirty="0">
                <a:solidFill>
                  <a:srgbClr val="FF0000"/>
                </a:solidFill>
              </a:rPr>
              <a:t>Cloud-Edge</a:t>
            </a:r>
          </a:p>
          <a:p>
            <a:pPr marL="257175" indent="-257175">
              <a:buFont typeface="+mj-lt"/>
              <a:buAutoNum type="alphaLcParenR"/>
            </a:pPr>
            <a:r>
              <a:rPr lang="en-US" sz="1050" dirty="0" err="1">
                <a:solidFill>
                  <a:srgbClr val="FF0000"/>
                </a:solidFill>
              </a:rPr>
              <a:t>MLforHPC</a:t>
            </a:r>
            <a:endParaRPr lang="en-US" sz="1050" dirty="0">
              <a:solidFill>
                <a:srgbClr val="FF0000"/>
              </a:solidFill>
            </a:endParaRPr>
          </a:p>
        </p:txBody>
      </p:sp>
    </p:spTree>
    <p:extLst>
      <p:ext uri="{BB962C8B-B14F-4D97-AF65-F5344CB8AC3E}">
        <p14:creationId xmlns:p14="http://schemas.microsoft.com/office/powerpoint/2010/main" val="1270790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98ABB-8757-4F88-AD36-8609DE886B6F}"/>
              </a:ext>
            </a:extLst>
          </p:cNvPr>
          <p:cNvSpPr>
            <a:spLocks noGrp="1"/>
          </p:cNvSpPr>
          <p:nvPr>
            <p:ph type="title"/>
          </p:nvPr>
        </p:nvSpPr>
        <p:spPr>
          <a:xfrm>
            <a:off x="1088852" y="70099"/>
            <a:ext cx="8002394" cy="494818"/>
          </a:xfrm>
        </p:spPr>
        <p:txBody>
          <a:bodyPr/>
          <a:lstStyle/>
          <a:p>
            <a:pPr>
              <a:lnSpc>
                <a:spcPct val="100000"/>
              </a:lnSpc>
            </a:pPr>
            <a:r>
              <a:rPr lang="en-US" dirty="0"/>
              <a:t>Implications of Specialized AI Hardware</a:t>
            </a:r>
          </a:p>
        </p:txBody>
      </p:sp>
      <p:sp>
        <p:nvSpPr>
          <p:cNvPr id="3" name="Content Placeholder 2">
            <a:extLst>
              <a:ext uri="{FF2B5EF4-FFF2-40B4-BE49-F238E27FC236}">
                <a16:creationId xmlns:a16="http://schemas.microsoft.com/office/drawing/2014/main" id="{DB7840FD-15F1-420F-8AF5-BC945D4A0D6B}"/>
              </a:ext>
            </a:extLst>
          </p:cNvPr>
          <p:cNvSpPr>
            <a:spLocks noGrp="1"/>
          </p:cNvSpPr>
          <p:nvPr>
            <p:ph idx="1"/>
          </p:nvPr>
        </p:nvSpPr>
        <p:spPr>
          <a:xfrm>
            <a:off x="0" y="408124"/>
            <a:ext cx="9144000" cy="4001893"/>
          </a:xfrm>
        </p:spPr>
        <p:txBody>
          <a:bodyPr/>
          <a:lstStyle/>
          <a:p>
            <a:r>
              <a:rPr lang="en-US" dirty="0"/>
              <a:t>Currently </a:t>
            </a:r>
            <a:r>
              <a:rPr lang="en-US" b="1" dirty="0"/>
              <a:t>GPU</a:t>
            </a:r>
            <a:r>
              <a:rPr lang="en-US" dirty="0"/>
              <a:t>’s (and </a:t>
            </a:r>
            <a:r>
              <a:rPr lang="en-US" b="1" dirty="0"/>
              <a:t>TPU</a:t>
            </a:r>
            <a:r>
              <a:rPr lang="en-US" dirty="0"/>
              <a:t>’s) can be used to speedup </a:t>
            </a:r>
            <a:r>
              <a:rPr lang="en-US" b="1" dirty="0"/>
              <a:t>both</a:t>
            </a:r>
            <a:r>
              <a:rPr lang="en-US" dirty="0"/>
              <a:t> Deep Learning and Simulations</a:t>
            </a:r>
          </a:p>
          <a:p>
            <a:r>
              <a:rPr lang="en-US" dirty="0"/>
              <a:t>However we are likely to see </a:t>
            </a:r>
            <a:r>
              <a:rPr lang="en-US" b="1" dirty="0"/>
              <a:t>specialized AI hardware </a:t>
            </a:r>
            <a:r>
              <a:rPr lang="en-US" dirty="0"/>
              <a:t>which is </a:t>
            </a:r>
          </a:p>
          <a:p>
            <a:pPr lvl="1"/>
            <a:r>
              <a:rPr lang="en-US" dirty="0"/>
              <a:t>Only useful for machine learning</a:t>
            </a:r>
          </a:p>
          <a:p>
            <a:pPr lvl="1"/>
            <a:r>
              <a:rPr lang="en-US" dirty="0"/>
              <a:t>In fact perhaps only useful for deep learning and particular variants thereof</a:t>
            </a:r>
          </a:p>
          <a:p>
            <a:r>
              <a:rPr lang="en-US" dirty="0"/>
              <a:t>That impacts </a:t>
            </a:r>
            <a:r>
              <a:rPr lang="en-US" b="1" dirty="0"/>
              <a:t>use</a:t>
            </a:r>
            <a:r>
              <a:rPr lang="en-US" dirty="0"/>
              <a:t> and</a:t>
            </a:r>
            <a:r>
              <a:rPr lang="en-US" b="1" dirty="0"/>
              <a:t> design </a:t>
            </a:r>
            <a:r>
              <a:rPr lang="en-US" dirty="0"/>
              <a:t>of a machine used for both DL and other computing including simulations and data management and edge computing support</a:t>
            </a:r>
          </a:p>
          <a:p>
            <a:r>
              <a:rPr lang="en-US" b="1" dirty="0"/>
              <a:t>Edge v. Central </a:t>
            </a:r>
            <a:r>
              <a:rPr lang="en-US" dirty="0"/>
              <a:t>mixed up with </a:t>
            </a:r>
            <a:r>
              <a:rPr lang="en-US" b="1" dirty="0"/>
              <a:t>Training</a:t>
            </a:r>
            <a:r>
              <a:rPr lang="en-US" dirty="0"/>
              <a:t> versus </a:t>
            </a:r>
            <a:r>
              <a:rPr lang="en-US" b="1" dirty="0"/>
              <a:t>Inference</a:t>
            </a:r>
          </a:p>
          <a:p>
            <a:r>
              <a:rPr lang="en-US" dirty="0"/>
              <a:t>And will be very important when you need to run </a:t>
            </a:r>
            <a:r>
              <a:rPr lang="en-US" b="1" dirty="0"/>
              <a:t>ML</a:t>
            </a:r>
            <a:r>
              <a:rPr lang="en-US" dirty="0"/>
              <a:t> as an </a:t>
            </a:r>
            <a:r>
              <a:rPr lang="en-US" b="1" dirty="0"/>
              <a:t>integrated</a:t>
            </a:r>
            <a:r>
              <a:rPr lang="en-US" dirty="0"/>
              <a:t> part of a job which is doing simulations or other significant computing</a:t>
            </a:r>
          </a:p>
          <a:p>
            <a:pPr lvl="1"/>
            <a:r>
              <a:rPr lang="en-US" dirty="0"/>
              <a:t>i.e. intra-job ML-simulation links shown in </a:t>
            </a:r>
            <a:r>
              <a:rPr lang="en-US" dirty="0" err="1"/>
              <a:t>MLforHPC</a:t>
            </a:r>
            <a:endParaRPr lang="en-US" dirty="0"/>
          </a:p>
          <a:p>
            <a:pPr lvl="1"/>
            <a:r>
              <a:rPr lang="en-US" dirty="0"/>
              <a:t>As well  mixtures of ML/DL and simulation jobs</a:t>
            </a:r>
          </a:p>
        </p:txBody>
      </p:sp>
      <p:sp>
        <p:nvSpPr>
          <p:cNvPr id="5" name="Slide Number Placeholder 4">
            <a:extLst>
              <a:ext uri="{FF2B5EF4-FFF2-40B4-BE49-F238E27FC236}">
                <a16:creationId xmlns:a16="http://schemas.microsoft.com/office/drawing/2014/main" id="{637292CC-A9D4-46C8-8B88-67BCF5AE8557}"/>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39</a:t>
            </a:fld>
            <a:endParaRPr lang="en-US">
              <a:solidFill>
                <a:prstClr val="black">
                  <a:tint val="75000"/>
                </a:prstClr>
              </a:solidFill>
            </a:endParaRPr>
          </a:p>
        </p:txBody>
      </p:sp>
    </p:spTree>
    <p:extLst>
      <p:ext uri="{BB962C8B-B14F-4D97-AF65-F5344CB8AC3E}">
        <p14:creationId xmlns:p14="http://schemas.microsoft.com/office/powerpoint/2010/main" val="1317643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4" name="Google Shape;264;p46"/>
          <p:cNvPicPr preferRelativeResize="0"/>
          <p:nvPr/>
        </p:nvPicPr>
        <p:blipFill rotWithShape="1">
          <a:blip r:embed="rId3">
            <a:alphaModFix/>
          </a:blip>
          <a:srcRect t="19612" b="12216"/>
          <a:stretch/>
        </p:blipFill>
        <p:spPr>
          <a:xfrm>
            <a:off x="93151" y="1228926"/>
            <a:ext cx="8318499" cy="3506401"/>
          </a:xfrm>
          <a:prstGeom prst="rect">
            <a:avLst/>
          </a:prstGeom>
          <a:noFill/>
          <a:ln>
            <a:noFill/>
          </a:ln>
        </p:spPr>
      </p:pic>
      <p:cxnSp>
        <p:nvCxnSpPr>
          <p:cNvPr id="265" name="Google Shape;265;p46"/>
          <p:cNvCxnSpPr/>
          <p:nvPr/>
        </p:nvCxnSpPr>
        <p:spPr>
          <a:xfrm>
            <a:off x="278275" y="788150"/>
            <a:ext cx="1887900" cy="0"/>
          </a:xfrm>
          <a:prstGeom prst="straightConnector1">
            <a:avLst/>
          </a:prstGeom>
          <a:noFill/>
          <a:ln w="19050" cap="flat" cmpd="sng">
            <a:solidFill>
              <a:srgbClr val="B30838"/>
            </a:solidFill>
            <a:prstDash val="solid"/>
            <a:round/>
            <a:headEnd type="none" w="med" len="med"/>
            <a:tailEnd type="none" w="med" len="med"/>
          </a:ln>
        </p:spPr>
      </p:cxnSp>
      <p:sp>
        <p:nvSpPr>
          <p:cNvPr id="266" name="Google Shape;266;p46"/>
          <p:cNvSpPr txBox="1">
            <a:spLocks noGrp="1"/>
          </p:cNvSpPr>
          <p:nvPr>
            <p:ph type="title"/>
          </p:nvPr>
        </p:nvSpPr>
        <p:spPr>
          <a:xfrm>
            <a:off x="207725" y="183625"/>
            <a:ext cx="7222500" cy="544500"/>
          </a:xfrm>
          <a:prstGeom prst="rect">
            <a:avLst/>
          </a:prstGeom>
        </p:spPr>
        <p:txBody>
          <a:bodyPr spcFirstLastPara="1" vert="horz" wrap="square" lIns="68575" tIns="34275" rIns="68575" bIns="34275" rtlCol="0" anchor="ctr" anchorCtr="0">
            <a:noAutofit/>
          </a:bodyPr>
          <a:lstStyle/>
          <a:p>
            <a:pPr>
              <a:lnSpc>
                <a:spcPct val="115000"/>
              </a:lnSpc>
            </a:pPr>
            <a:r>
              <a:rPr lang="en" sz="2000">
                <a:solidFill>
                  <a:srgbClr val="515151"/>
                </a:solidFill>
              </a:rPr>
              <a:t>Papers Submitted: Comparing 4 Conference Types</a:t>
            </a:r>
            <a:endParaRPr sz="2000" b="0">
              <a:solidFill>
                <a:srgbClr val="515151"/>
              </a:solidFill>
              <a:latin typeface="Open Sans SemiBold"/>
              <a:ea typeface="Open Sans SemiBold"/>
              <a:cs typeface="Open Sans SemiBold"/>
              <a:sym typeface="Open Sans SemiBold"/>
            </a:endParaRPr>
          </a:p>
        </p:txBody>
      </p:sp>
      <p:sp>
        <p:nvSpPr>
          <p:cNvPr id="267" name="Google Shape;267;p46"/>
          <p:cNvSpPr/>
          <p:nvPr/>
        </p:nvSpPr>
        <p:spPr>
          <a:xfrm>
            <a:off x="917600" y="1346650"/>
            <a:ext cx="3673200" cy="759600"/>
          </a:xfrm>
          <a:prstGeom prst="rect">
            <a:avLst/>
          </a:prstGeom>
          <a:solidFill>
            <a:srgbClr val="EFEFEF"/>
          </a:solidFill>
          <a:ln>
            <a:noFill/>
          </a:ln>
        </p:spPr>
        <p:txBody>
          <a:bodyPr spcFirstLastPara="1" wrap="square" lIns="91425" tIns="91425" rIns="91425" bIns="91425" anchor="ctr" anchorCtr="0">
            <a:noAutofit/>
          </a:bodyPr>
          <a:lstStyle/>
          <a:p>
            <a:endParaRPr sz="1800"/>
          </a:p>
        </p:txBody>
      </p:sp>
      <p:sp>
        <p:nvSpPr>
          <p:cNvPr id="268" name="Google Shape;268;p46"/>
          <p:cNvSpPr txBox="1"/>
          <p:nvPr/>
        </p:nvSpPr>
        <p:spPr>
          <a:xfrm>
            <a:off x="1048875" y="1395100"/>
            <a:ext cx="3355500" cy="759600"/>
          </a:xfrm>
          <a:prstGeom prst="rect">
            <a:avLst/>
          </a:prstGeom>
          <a:noFill/>
          <a:ln>
            <a:noFill/>
          </a:ln>
        </p:spPr>
        <p:txBody>
          <a:bodyPr spcFirstLastPara="1" wrap="square" lIns="91425" tIns="91425" rIns="91425" bIns="91425" anchor="t" anchorCtr="0">
            <a:noAutofit/>
          </a:bodyPr>
          <a:lstStyle/>
          <a:p>
            <a:pPr>
              <a:lnSpc>
                <a:spcPct val="150000"/>
              </a:lnSpc>
              <a:buClr>
                <a:schemeClr val="dk1"/>
              </a:buClr>
              <a:buSzPts val="1100"/>
            </a:pPr>
            <a:r>
              <a:rPr lang="en" sz="1200" b="1">
                <a:latin typeface="Open Sans"/>
                <a:ea typeface="Open Sans"/>
                <a:cs typeface="Open Sans"/>
                <a:sym typeface="Open Sans"/>
              </a:rPr>
              <a:t>SumCI:</a:t>
            </a:r>
            <a:r>
              <a:rPr lang="en" sz="1200">
                <a:latin typeface="Open Sans"/>
                <a:ea typeface="Open Sans"/>
                <a:cs typeface="Open Sans"/>
                <a:sym typeface="Open Sans"/>
              </a:rPr>
              <a:t> SC, eScience, CCGrid, IPDPS</a:t>
            </a:r>
            <a:endParaRPr sz="1200">
              <a:latin typeface="Open Sans"/>
              <a:ea typeface="Open Sans"/>
              <a:cs typeface="Open Sans"/>
              <a:sym typeface="Open Sans"/>
            </a:endParaRPr>
          </a:p>
          <a:p>
            <a:pPr>
              <a:lnSpc>
                <a:spcPct val="150000"/>
              </a:lnSpc>
            </a:pPr>
            <a:r>
              <a:rPr lang="en" sz="1200" b="1">
                <a:latin typeface="Open Sans"/>
                <a:ea typeface="Open Sans"/>
                <a:cs typeface="Open Sans"/>
                <a:sym typeface="Open Sans"/>
              </a:rPr>
              <a:t>SumCloud:</a:t>
            </a:r>
            <a:r>
              <a:rPr lang="en" sz="1200">
                <a:latin typeface="Open Sans"/>
                <a:ea typeface="Open Sans"/>
                <a:cs typeface="Open Sans"/>
                <a:sym typeface="Open Sans"/>
              </a:rPr>
              <a:t> IEEE Cloud, Cloudcom</a:t>
            </a:r>
            <a:endParaRPr sz="1200">
              <a:latin typeface="Open Sans"/>
              <a:ea typeface="Open Sans"/>
              <a:cs typeface="Open Sans"/>
              <a:sym typeface="Open Sans"/>
            </a:endParaRPr>
          </a:p>
        </p:txBody>
      </p:sp>
      <p:pic>
        <p:nvPicPr>
          <p:cNvPr id="269" name="Google Shape;269;p46"/>
          <p:cNvPicPr preferRelativeResize="0"/>
          <p:nvPr/>
        </p:nvPicPr>
        <p:blipFill rotWithShape="1">
          <a:blip r:embed="rId3">
            <a:alphaModFix/>
          </a:blip>
          <a:srcRect l="23691" t="11872" r="22281" b="81245"/>
          <a:stretch/>
        </p:blipFill>
        <p:spPr>
          <a:xfrm>
            <a:off x="3652250" y="860389"/>
            <a:ext cx="4494525" cy="354001"/>
          </a:xfrm>
          <a:prstGeom prst="rect">
            <a:avLst/>
          </a:prstGeom>
          <a:noFill/>
          <a:ln>
            <a:noFill/>
          </a:ln>
        </p:spPr>
      </p:pic>
      <p:sp>
        <p:nvSpPr>
          <p:cNvPr id="270" name="Google Shape;270;p46"/>
          <p:cNvSpPr txBox="1">
            <a:spLocks noGrp="1"/>
          </p:cNvSpPr>
          <p:nvPr>
            <p:ph type="sldNum" idx="2"/>
          </p:nvPr>
        </p:nvSpPr>
        <p:spPr>
          <a:xfrm>
            <a:off x="8470257" y="4716434"/>
            <a:ext cx="411525" cy="408375"/>
          </a:xfrm>
          <a:prstGeom prst="rect">
            <a:avLst/>
          </a:prstGeom>
          <a:noFill/>
          <a:ln>
            <a:noFill/>
          </a:ln>
        </p:spPr>
        <p:txBody>
          <a:bodyPr spcFirstLastPara="1" vert="horz" wrap="square" lIns="51431" tIns="25706" rIns="51431" bIns="25706" rtlCol="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4</a:t>
            </a:fld>
            <a:endParaRPr dirty="0"/>
          </a:p>
        </p:txBody>
      </p:sp>
    </p:spTree>
    <p:extLst>
      <p:ext uri="{BB962C8B-B14F-4D97-AF65-F5344CB8AC3E}">
        <p14:creationId xmlns:p14="http://schemas.microsoft.com/office/powerpoint/2010/main" val="15287754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B01C9-476A-4242-B2BB-91E9712AD0E9}"/>
              </a:ext>
            </a:extLst>
          </p:cNvPr>
          <p:cNvSpPr>
            <a:spLocks noGrp="1"/>
          </p:cNvSpPr>
          <p:nvPr>
            <p:ph type="title"/>
          </p:nvPr>
        </p:nvSpPr>
        <p:spPr>
          <a:xfrm>
            <a:off x="559577" y="35526"/>
            <a:ext cx="7886700" cy="596002"/>
          </a:xfrm>
        </p:spPr>
        <p:txBody>
          <a:bodyPr/>
          <a:lstStyle/>
          <a:p>
            <a:r>
              <a:rPr lang="en-US" dirty="0"/>
              <a:t>AI as a Service</a:t>
            </a:r>
          </a:p>
        </p:txBody>
      </p:sp>
      <p:sp>
        <p:nvSpPr>
          <p:cNvPr id="3" name="Content Placeholder 2">
            <a:extLst>
              <a:ext uri="{FF2B5EF4-FFF2-40B4-BE49-F238E27FC236}">
                <a16:creationId xmlns:a16="http://schemas.microsoft.com/office/drawing/2014/main" id="{0B25AC40-85B4-43DD-890C-DC013A827CDC}"/>
              </a:ext>
            </a:extLst>
          </p:cNvPr>
          <p:cNvSpPr>
            <a:spLocks noGrp="1"/>
          </p:cNvSpPr>
          <p:nvPr>
            <p:ph idx="1"/>
          </p:nvPr>
        </p:nvSpPr>
        <p:spPr>
          <a:xfrm>
            <a:off x="0" y="542619"/>
            <a:ext cx="9144000" cy="2406730"/>
          </a:xfrm>
        </p:spPr>
        <p:txBody>
          <a:bodyPr>
            <a:normAutofit lnSpcReduction="10000"/>
          </a:bodyPr>
          <a:lstStyle/>
          <a:p>
            <a:r>
              <a:rPr lang="en-US" dirty="0">
                <a:latin typeface="Arial" panose="020B0604020202020204" pitchFamily="34" charset="0"/>
                <a:cs typeface="Arial" panose="020B0604020202020204" pitchFamily="34" charset="0"/>
              </a:rPr>
              <a:t>Need to shield computer architectures and users from changes in AI implementations</a:t>
            </a:r>
          </a:p>
          <a:p>
            <a:r>
              <a:rPr lang="en-US" dirty="0">
                <a:latin typeface="Arial" panose="020B0604020202020204" pitchFamily="34" charset="0"/>
                <a:cs typeface="Arial" panose="020B0604020202020204" pitchFamily="34" charset="0"/>
              </a:rPr>
              <a:t>One approach is to offer AI as a service; perhaps implemented as Function as a Service</a:t>
            </a:r>
          </a:p>
          <a:p>
            <a:pPr lvl="1"/>
            <a:r>
              <a:rPr lang="en-US" dirty="0">
                <a:latin typeface="Arial" panose="020B0604020202020204" pitchFamily="34" charset="0"/>
                <a:cs typeface="Arial" panose="020B0604020202020204" pitchFamily="34" charset="0"/>
              </a:rPr>
              <a:t>Event-based </a:t>
            </a:r>
            <a:r>
              <a:rPr lang="en-US" dirty="0" err="1">
                <a:latin typeface="Arial" panose="020B0604020202020204" pitchFamily="34" charset="0"/>
                <a:cs typeface="Arial" panose="020B0604020202020204" pitchFamily="34" charset="0"/>
              </a:rPr>
              <a:t>FaaS</a:t>
            </a:r>
            <a:r>
              <a:rPr lang="en-US" dirty="0">
                <a:latin typeface="Arial" panose="020B0604020202020204" pitchFamily="34" charset="0"/>
                <a:cs typeface="Arial" panose="020B0604020202020204" pitchFamily="34" charset="0"/>
              </a:rPr>
              <a:t> offers attractive computing model and low latency </a:t>
            </a:r>
          </a:p>
          <a:p>
            <a:pPr lvl="1"/>
            <a:r>
              <a:rPr lang="en-US" sz="135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Mix of </a:t>
            </a:r>
            <a:r>
              <a:rPr lang="en-US" dirty="0" err="1">
                <a:latin typeface="Arial" panose="020B0604020202020204" pitchFamily="34" charset="0"/>
                <a:cs typeface="Arial" panose="020B0604020202020204" pitchFamily="34" charset="0"/>
              </a:rPr>
              <a:t>NVMe</a:t>
            </a:r>
            <a:r>
              <a:rPr lang="en-US" dirty="0">
                <a:latin typeface="Arial" panose="020B0604020202020204" pitchFamily="34" charset="0"/>
                <a:cs typeface="Arial" panose="020B0604020202020204" pitchFamily="34" charset="0"/>
              </a:rPr>
              <a:t> and fast communication channels to minimize data transfer and other overheads in accessing AI Service</a:t>
            </a:r>
            <a:endParaRPr lang="en-US" sz="1350" dirty="0">
              <a:latin typeface="Arial" panose="020B0604020202020204" pitchFamily="34" charset="0"/>
              <a:cs typeface="Arial" panose="020B0604020202020204" pitchFamily="34" charset="0"/>
            </a:endParaRPr>
          </a:p>
          <a:p>
            <a:r>
              <a:rPr lang="en-US" sz="2025" dirty="0">
                <a:latin typeface="Arial" panose="020B0604020202020204" pitchFamily="34" charset="0"/>
                <a:cs typeface="Arial" panose="020B0604020202020204" pitchFamily="34" charset="0"/>
              </a:rPr>
              <a:t>Can change to new hardware/software/algorithm transparently</a:t>
            </a:r>
          </a:p>
          <a:p>
            <a:endParaRPr lang="en-US" dirty="0"/>
          </a:p>
        </p:txBody>
      </p:sp>
      <p:sp>
        <p:nvSpPr>
          <p:cNvPr id="5" name="Slide Number Placeholder 4">
            <a:extLst>
              <a:ext uri="{FF2B5EF4-FFF2-40B4-BE49-F238E27FC236}">
                <a16:creationId xmlns:a16="http://schemas.microsoft.com/office/drawing/2014/main" id="{3551BCCA-15CE-4D5A-855E-91713E4E629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40</a:t>
            </a:fld>
            <a:endParaRPr lang="en-US">
              <a:solidFill>
                <a:prstClr val="black">
                  <a:tint val="75000"/>
                </a:prstClr>
              </a:solidFill>
            </a:endParaRPr>
          </a:p>
        </p:txBody>
      </p:sp>
      <p:sp>
        <p:nvSpPr>
          <p:cNvPr id="7" name="AutoShape 8" descr="8 GPU TITAN RTX/V RIG -Crypto Mining for altcoins &amp; super-computing">
            <a:extLst>
              <a:ext uri="{FF2B5EF4-FFF2-40B4-BE49-F238E27FC236}">
                <a16:creationId xmlns:a16="http://schemas.microsoft.com/office/drawing/2014/main" id="{78AAED26-CFC7-4A19-BE46-9215CD9FB9EE}"/>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grpSp>
        <p:nvGrpSpPr>
          <p:cNvPr id="14" name="Group 13">
            <a:extLst>
              <a:ext uri="{FF2B5EF4-FFF2-40B4-BE49-F238E27FC236}">
                <a16:creationId xmlns:a16="http://schemas.microsoft.com/office/drawing/2014/main" id="{B7C0F4EC-F185-4773-8FE1-23165380CD67}"/>
              </a:ext>
            </a:extLst>
          </p:cNvPr>
          <p:cNvGrpSpPr/>
          <p:nvPr/>
        </p:nvGrpSpPr>
        <p:grpSpPr>
          <a:xfrm>
            <a:off x="3724735" y="3834783"/>
            <a:ext cx="1535906" cy="723570"/>
            <a:chOff x="5943600" y="5207337"/>
            <a:chExt cx="2047875" cy="964760"/>
          </a:xfrm>
        </p:grpSpPr>
        <p:sp>
          <p:nvSpPr>
            <p:cNvPr id="6" name="TextBox 5">
              <a:extLst>
                <a:ext uri="{FF2B5EF4-FFF2-40B4-BE49-F238E27FC236}">
                  <a16:creationId xmlns:a16="http://schemas.microsoft.com/office/drawing/2014/main" id="{0DED0605-D754-4905-A87A-02EEF43A6FFD}"/>
                </a:ext>
              </a:extLst>
            </p:cNvPr>
            <p:cNvSpPr txBox="1"/>
            <p:nvPr/>
          </p:nvSpPr>
          <p:spPr>
            <a:xfrm>
              <a:off x="5998592" y="5207337"/>
              <a:ext cx="1937891" cy="338555"/>
            </a:xfrm>
            <a:prstGeom prst="rect">
              <a:avLst/>
            </a:prstGeom>
            <a:noFill/>
          </p:spPr>
          <p:txBody>
            <a:bodyPr wrap="square" rtlCol="0">
              <a:spAutoFit/>
            </a:bodyPr>
            <a:lstStyle/>
            <a:p>
              <a:r>
                <a:rPr lang="en-US" sz="1050" b="1" dirty="0" err="1"/>
                <a:t>NVMe</a:t>
              </a:r>
              <a:r>
                <a:rPr lang="en-US" sz="1050" b="1" dirty="0"/>
                <a:t> as a service</a:t>
              </a:r>
            </a:p>
          </p:txBody>
        </p:sp>
        <p:pic>
          <p:nvPicPr>
            <p:cNvPr id="13" name="Picture 12" descr="A close up of a keyboard&#10;&#10;Description automatically generated">
              <a:extLst>
                <a:ext uri="{FF2B5EF4-FFF2-40B4-BE49-F238E27FC236}">
                  <a16:creationId xmlns:a16="http://schemas.microsoft.com/office/drawing/2014/main" id="{54ABE203-D13B-4C3B-8390-B04A902202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5614884"/>
              <a:ext cx="2047875" cy="557213"/>
            </a:xfrm>
            <a:prstGeom prst="rect">
              <a:avLst/>
            </a:prstGeom>
          </p:spPr>
        </p:pic>
      </p:grpSp>
      <p:sp>
        <p:nvSpPr>
          <p:cNvPr id="18" name="AutoShape 14" descr="Logo">
            <a:extLst>
              <a:ext uri="{FF2B5EF4-FFF2-40B4-BE49-F238E27FC236}">
                <a16:creationId xmlns:a16="http://schemas.microsoft.com/office/drawing/2014/main" id="{15D3CA3F-D998-4052-B24F-2E45845C265A}"/>
              </a:ext>
            </a:extLst>
          </p:cNvPr>
          <p:cNvSpPr>
            <a:spLocks noChangeAspect="1" noChangeArrowheads="1"/>
          </p:cNvSpPr>
          <p:nvPr/>
        </p:nvSpPr>
        <p:spPr bwMode="auto">
          <a:xfrm>
            <a:off x="4572000" y="25717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grpSp>
        <p:nvGrpSpPr>
          <p:cNvPr id="23" name="Group 22">
            <a:extLst>
              <a:ext uri="{FF2B5EF4-FFF2-40B4-BE49-F238E27FC236}">
                <a16:creationId xmlns:a16="http://schemas.microsoft.com/office/drawing/2014/main" id="{7FECBE8F-282D-4B47-BD58-BE1CCB02EF2B}"/>
              </a:ext>
            </a:extLst>
          </p:cNvPr>
          <p:cNvGrpSpPr/>
          <p:nvPr/>
        </p:nvGrpSpPr>
        <p:grpSpPr>
          <a:xfrm>
            <a:off x="135506" y="3212098"/>
            <a:ext cx="2969815" cy="1441661"/>
            <a:chOff x="150442" y="4297940"/>
            <a:chExt cx="3959753" cy="1922215"/>
          </a:xfrm>
        </p:grpSpPr>
        <p:grpSp>
          <p:nvGrpSpPr>
            <p:cNvPr id="16" name="Group 15">
              <a:extLst>
                <a:ext uri="{FF2B5EF4-FFF2-40B4-BE49-F238E27FC236}">
                  <a16:creationId xmlns:a16="http://schemas.microsoft.com/office/drawing/2014/main" id="{5A3C9E9F-611F-4911-BAE7-0921C63C3EBC}"/>
                </a:ext>
              </a:extLst>
            </p:cNvPr>
            <p:cNvGrpSpPr/>
            <p:nvPr/>
          </p:nvGrpSpPr>
          <p:grpSpPr>
            <a:xfrm>
              <a:off x="150442" y="4297940"/>
              <a:ext cx="2054659" cy="1922215"/>
              <a:chOff x="272018" y="4240285"/>
              <a:chExt cx="2054659" cy="1922215"/>
            </a:xfrm>
          </p:grpSpPr>
          <p:sp>
            <p:nvSpPr>
              <p:cNvPr id="10" name="TextBox 9">
                <a:extLst>
                  <a:ext uri="{FF2B5EF4-FFF2-40B4-BE49-F238E27FC236}">
                    <a16:creationId xmlns:a16="http://schemas.microsoft.com/office/drawing/2014/main" id="{D3225007-36F7-4820-BD90-80A1711C51B1}"/>
                  </a:ext>
                </a:extLst>
              </p:cNvPr>
              <p:cNvSpPr txBox="1"/>
              <p:nvPr/>
            </p:nvSpPr>
            <p:spPr>
              <a:xfrm>
                <a:off x="393578" y="4240285"/>
                <a:ext cx="1811538" cy="338555"/>
              </a:xfrm>
              <a:prstGeom prst="rect">
                <a:avLst/>
              </a:prstGeom>
              <a:noFill/>
            </p:spPr>
            <p:txBody>
              <a:bodyPr wrap="square" rtlCol="0">
                <a:spAutoFit/>
              </a:bodyPr>
              <a:lstStyle/>
              <a:p>
                <a:r>
                  <a:rPr lang="en-US" sz="1050" b="1" dirty="0"/>
                  <a:t>AI as a service</a:t>
                </a:r>
              </a:p>
            </p:txBody>
          </p:sp>
          <p:pic>
            <p:nvPicPr>
              <p:cNvPr id="11" name="Picture 10">
                <a:extLst>
                  <a:ext uri="{FF2B5EF4-FFF2-40B4-BE49-F238E27FC236}">
                    <a16:creationId xmlns:a16="http://schemas.microsoft.com/office/drawing/2014/main" id="{3C7AA39B-6F51-4A29-862D-75DEA4F9BF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018" y="4621506"/>
                <a:ext cx="2054659" cy="1540994"/>
              </a:xfrm>
              <a:prstGeom prst="rect">
                <a:avLst/>
              </a:prstGeom>
            </p:spPr>
          </p:pic>
        </p:grpSp>
        <p:pic>
          <p:nvPicPr>
            <p:cNvPr id="4106" name="Picture 10" descr="Image result for sambanova logo">
              <a:extLst>
                <a:ext uri="{FF2B5EF4-FFF2-40B4-BE49-F238E27FC236}">
                  <a16:creationId xmlns:a16="http://schemas.microsoft.com/office/drawing/2014/main" id="{8BE5FD93-5DFC-4A2D-B808-6B6F9D3302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3877" y="4679161"/>
              <a:ext cx="1876318" cy="837642"/>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Related image">
              <a:extLst>
                <a:ext uri="{FF2B5EF4-FFF2-40B4-BE49-F238E27FC236}">
                  <a16:creationId xmlns:a16="http://schemas.microsoft.com/office/drawing/2014/main" id="{E97C4B33-7A5B-48D3-B928-CDCB35E136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2171" y="5449658"/>
              <a:ext cx="1636245" cy="721129"/>
            </a:xfrm>
            <a:prstGeom prst="rect">
              <a:avLst/>
            </a:prstGeom>
            <a:noFill/>
            <a:extLst>
              <a:ext uri="{909E8E84-426E-40DD-AFC4-6F175D3DCCD1}">
                <a14:hiddenFill xmlns:a14="http://schemas.microsoft.com/office/drawing/2010/main">
                  <a:solidFill>
                    <a:srgbClr val="FFFFFF"/>
                  </a:solidFill>
                </a14:hiddenFill>
              </a:ext>
            </a:extLst>
          </p:spPr>
        </p:pic>
        <p:pic>
          <p:nvPicPr>
            <p:cNvPr id="22" name="Graphic 21">
              <a:extLst>
                <a:ext uri="{FF2B5EF4-FFF2-40B4-BE49-F238E27FC236}">
                  <a16:creationId xmlns:a16="http://schemas.microsoft.com/office/drawing/2014/main" id="{36872F5F-E7AE-4325-BEA7-B2856A1DF2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66393" y="4344837"/>
              <a:ext cx="1447800" cy="533400"/>
            </a:xfrm>
            <a:prstGeom prst="rect">
              <a:avLst/>
            </a:prstGeom>
          </p:spPr>
        </p:pic>
      </p:grpSp>
      <p:cxnSp>
        <p:nvCxnSpPr>
          <p:cNvPr id="25" name="Straight Arrow Connector 24">
            <a:extLst>
              <a:ext uri="{FF2B5EF4-FFF2-40B4-BE49-F238E27FC236}">
                <a16:creationId xmlns:a16="http://schemas.microsoft.com/office/drawing/2014/main" id="{B27742E1-A3F9-40D6-8F89-1A74B4BC836A}"/>
              </a:ext>
            </a:extLst>
          </p:cNvPr>
          <p:cNvCxnSpPr>
            <a:cxnSpLocks/>
          </p:cNvCxnSpPr>
          <p:nvPr/>
        </p:nvCxnSpPr>
        <p:spPr>
          <a:xfrm flipH="1">
            <a:off x="4905975" y="2923884"/>
            <a:ext cx="2476839" cy="425632"/>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F54E726-D1E8-49E5-83D9-9A30E439A681}"/>
              </a:ext>
            </a:extLst>
          </p:cNvPr>
          <p:cNvCxnSpPr>
            <a:cxnSpLocks/>
          </p:cNvCxnSpPr>
          <p:nvPr/>
        </p:nvCxnSpPr>
        <p:spPr>
          <a:xfrm flipH="1" flipV="1">
            <a:off x="4797994" y="3561271"/>
            <a:ext cx="1082060" cy="579173"/>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062682AA-01E2-416F-BD2E-6467412D0EAC}"/>
              </a:ext>
            </a:extLst>
          </p:cNvPr>
          <p:cNvCxnSpPr>
            <a:cxnSpLocks/>
          </p:cNvCxnSpPr>
          <p:nvPr/>
        </p:nvCxnSpPr>
        <p:spPr>
          <a:xfrm flipH="1">
            <a:off x="3155625" y="3413816"/>
            <a:ext cx="720737" cy="276999"/>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470BB58-DE93-495D-B354-ACE59BE72CEA}"/>
              </a:ext>
            </a:extLst>
          </p:cNvPr>
          <p:cNvCxnSpPr>
            <a:cxnSpLocks/>
          </p:cNvCxnSpPr>
          <p:nvPr/>
        </p:nvCxnSpPr>
        <p:spPr>
          <a:xfrm flipH="1">
            <a:off x="4420564" y="3630202"/>
            <a:ext cx="2054" cy="282312"/>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C1D09E4A-7CBE-4002-9661-77603D7B7605}"/>
              </a:ext>
            </a:extLst>
          </p:cNvPr>
          <p:cNvSpPr/>
          <p:nvPr/>
        </p:nvSpPr>
        <p:spPr>
          <a:xfrm>
            <a:off x="3955238" y="3135679"/>
            <a:ext cx="871860" cy="42767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t>Broker</a:t>
            </a:r>
          </a:p>
        </p:txBody>
      </p:sp>
      <p:grpSp>
        <p:nvGrpSpPr>
          <p:cNvPr id="8" name="Group 7">
            <a:extLst>
              <a:ext uri="{FF2B5EF4-FFF2-40B4-BE49-F238E27FC236}">
                <a16:creationId xmlns:a16="http://schemas.microsoft.com/office/drawing/2014/main" id="{20969F70-CDFC-4D75-ACAD-4D0A83E29664}"/>
              </a:ext>
            </a:extLst>
          </p:cNvPr>
          <p:cNvGrpSpPr/>
          <p:nvPr/>
        </p:nvGrpSpPr>
        <p:grpSpPr>
          <a:xfrm>
            <a:off x="6228341" y="2457450"/>
            <a:ext cx="2926450" cy="2210870"/>
            <a:chOff x="8041851" y="3301097"/>
            <a:chExt cx="4118346" cy="3027465"/>
          </a:xfrm>
        </p:grpSpPr>
        <p:pic>
          <p:nvPicPr>
            <p:cNvPr id="4098" name="Picture 2" descr="Image result for computer clusters roadrunner">
              <a:extLst>
                <a:ext uri="{FF2B5EF4-FFF2-40B4-BE49-F238E27FC236}">
                  <a16:creationId xmlns:a16="http://schemas.microsoft.com/office/drawing/2014/main" id="{F25EC64A-AA65-4BBD-88DD-F80B2B292C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31480" y="3301097"/>
              <a:ext cx="2055351" cy="126483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9FC1D2F8-D47C-4003-B25D-2BF7E90BD01C}"/>
                </a:ext>
              </a:extLst>
            </p:cNvPr>
            <p:cNvSpPr txBox="1"/>
            <p:nvPr/>
          </p:nvSpPr>
          <p:spPr>
            <a:xfrm>
              <a:off x="9732465" y="4586448"/>
              <a:ext cx="2354366" cy="338555"/>
            </a:xfrm>
            <a:prstGeom prst="rect">
              <a:avLst/>
            </a:prstGeom>
            <a:noFill/>
          </p:spPr>
          <p:txBody>
            <a:bodyPr wrap="square" rtlCol="0">
              <a:spAutoFit/>
            </a:bodyPr>
            <a:lstStyle/>
            <a:p>
              <a:r>
                <a:rPr lang="en-US" sz="1050" b="1" dirty="0"/>
                <a:t>Simulation as a service</a:t>
              </a:r>
            </a:p>
          </p:txBody>
        </p:sp>
        <p:pic>
          <p:nvPicPr>
            <p:cNvPr id="1026" name="Picture 2" descr="Image result for big red 2 supercomputer">
              <a:extLst>
                <a:ext uri="{FF2B5EF4-FFF2-40B4-BE49-F238E27FC236}">
                  <a16:creationId xmlns:a16="http://schemas.microsoft.com/office/drawing/2014/main" id="{EB03299E-0375-4C40-A60F-73D08412A2A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41851" y="4955780"/>
              <a:ext cx="4118346" cy="137278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992218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1"/>
          <p:cNvSpPr txBox="1">
            <a:spLocks noGrp="1"/>
          </p:cNvSpPr>
          <p:nvPr>
            <p:ph type="title"/>
          </p:nvPr>
        </p:nvSpPr>
        <p:spPr>
          <a:xfrm>
            <a:off x="645775" y="68325"/>
            <a:ext cx="7772400" cy="6912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US" b="1" dirty="0">
                <a:latin typeface="Arial"/>
                <a:ea typeface="Arial"/>
                <a:cs typeface="Arial"/>
                <a:sym typeface="Arial"/>
              </a:rPr>
              <a:t>Value </a:t>
            </a:r>
            <a:r>
              <a:rPr lang="en" b="1" dirty="0">
                <a:latin typeface="Arial"/>
                <a:ea typeface="Arial"/>
                <a:cs typeface="Arial"/>
                <a:sym typeface="Arial"/>
              </a:rPr>
              <a:t>of HPF </a:t>
            </a:r>
            <a:r>
              <a:rPr lang="en-US" b="1" dirty="0">
                <a:latin typeface="Arial"/>
                <a:ea typeface="Arial"/>
                <a:cs typeface="Arial"/>
                <a:sym typeface="Arial"/>
              </a:rPr>
              <a:t>Style Parallel Support I</a:t>
            </a:r>
            <a:endParaRPr b="1" dirty="0">
              <a:latin typeface="Arial"/>
              <a:ea typeface="Arial"/>
              <a:cs typeface="Arial"/>
              <a:sym typeface="Arial"/>
            </a:endParaRPr>
          </a:p>
        </p:txBody>
      </p:sp>
      <p:sp>
        <p:nvSpPr>
          <p:cNvPr id="177" name="Google Shape;177;p21"/>
          <p:cNvSpPr txBox="1">
            <a:spLocks noGrp="1"/>
          </p:cNvSpPr>
          <p:nvPr>
            <p:ph type="sldNum" idx="12"/>
          </p:nvPr>
        </p:nvSpPr>
        <p:spPr>
          <a:xfrm>
            <a:off x="8472458" y="4663217"/>
            <a:ext cx="548700" cy="393600"/>
          </a:xfrm>
          <a:prstGeom prst="rect">
            <a:avLst/>
          </a:prstGeom>
        </p:spPr>
        <p:txBody>
          <a:bodyPr spcFirstLastPara="1" wrap="square" lIns="68575" tIns="68575" rIns="68575" bIns="68575" anchor="ctr" anchorCtr="0">
            <a:noAutofit/>
          </a:bodyPr>
          <a:lstStyle/>
          <a:p>
            <a:pPr marL="0" lvl="0" indent="0" algn="r" rtl="0">
              <a:spcBef>
                <a:spcPts val="0"/>
              </a:spcBef>
              <a:spcAft>
                <a:spcPts val="0"/>
              </a:spcAft>
              <a:buClr>
                <a:srgbClr val="888888"/>
              </a:buClr>
              <a:buSzPts val="900"/>
              <a:buFont typeface="Calibri"/>
              <a:buNone/>
            </a:pPr>
            <a:fld id="{00000000-1234-1234-1234-123412341234}" type="slidenum">
              <a:rPr lang="en"/>
              <a:t>41</a:t>
            </a:fld>
            <a:endParaRPr/>
          </a:p>
        </p:txBody>
      </p:sp>
      <p:sp>
        <p:nvSpPr>
          <p:cNvPr id="178" name="Google Shape;178;p21"/>
          <p:cNvSpPr txBox="1">
            <a:spLocks noGrp="1"/>
          </p:cNvSpPr>
          <p:nvPr>
            <p:ph type="body" idx="1"/>
          </p:nvPr>
        </p:nvSpPr>
        <p:spPr>
          <a:xfrm>
            <a:off x="-17075" y="527450"/>
            <a:ext cx="9098100" cy="3086100"/>
          </a:xfrm>
          <a:prstGeom prst="rect">
            <a:avLst/>
          </a:prstGeom>
        </p:spPr>
        <p:txBody>
          <a:bodyPr spcFirstLastPara="1" wrap="square" lIns="68575" tIns="68575" rIns="68575" bIns="68575" anchor="t" anchorCtr="0">
            <a:noAutofit/>
          </a:bodyPr>
          <a:lstStyle/>
          <a:p>
            <a:pPr marL="457200" lvl="0" indent="-355600" algn="l" rtl="0">
              <a:spcBef>
                <a:spcPts val="0"/>
              </a:spcBef>
              <a:spcAft>
                <a:spcPts val="400"/>
              </a:spcAft>
              <a:buSzPts val="2000"/>
              <a:buFont typeface="Arial"/>
              <a:buChar char="●"/>
            </a:pPr>
            <a:r>
              <a:rPr lang="en" sz="2000" b="1" dirty="0">
                <a:latin typeface="Arial"/>
                <a:ea typeface="Arial"/>
                <a:cs typeface="Arial"/>
                <a:sym typeface="Arial"/>
              </a:rPr>
              <a:t>HPF model </a:t>
            </a:r>
            <a:r>
              <a:rPr lang="en" sz="2000" dirty="0">
                <a:latin typeface="Arial"/>
                <a:ea typeface="Arial"/>
                <a:cs typeface="Arial"/>
                <a:sym typeface="Arial"/>
              </a:rPr>
              <a:t>was roughly</a:t>
            </a:r>
            <a:endParaRPr sz="2000" dirty="0">
              <a:latin typeface="Arial"/>
              <a:ea typeface="Arial"/>
              <a:cs typeface="Arial"/>
              <a:sym typeface="Arial"/>
            </a:endParaRPr>
          </a:p>
          <a:p>
            <a:pPr marL="914400" lvl="1" indent="-330200" algn="l" rtl="0">
              <a:spcBef>
                <a:spcPts val="0"/>
              </a:spcBef>
              <a:spcAft>
                <a:spcPts val="400"/>
              </a:spcAft>
              <a:buSzPts val="1600"/>
              <a:buFont typeface="Arial"/>
              <a:buChar char="○"/>
            </a:pPr>
            <a:r>
              <a:rPr lang="en" sz="1600" dirty="0">
                <a:latin typeface="Arial"/>
                <a:ea typeface="Arial"/>
                <a:cs typeface="Arial"/>
                <a:sym typeface="Arial"/>
              </a:rPr>
              <a:t>Decompose </a:t>
            </a:r>
            <a:r>
              <a:rPr lang="en" sz="1600" b="1" dirty="0">
                <a:latin typeface="Arial"/>
                <a:ea typeface="Arial"/>
                <a:cs typeface="Arial"/>
                <a:sym typeface="Arial"/>
              </a:rPr>
              <a:t>tensors</a:t>
            </a:r>
            <a:r>
              <a:rPr lang="en" sz="1600" dirty="0">
                <a:latin typeface="Arial"/>
                <a:ea typeface="Arial"/>
                <a:cs typeface="Arial"/>
                <a:sym typeface="Arial"/>
              </a:rPr>
              <a:t> across parallel tasks</a:t>
            </a:r>
            <a:endParaRPr sz="1600" dirty="0">
              <a:latin typeface="Arial"/>
              <a:ea typeface="Arial"/>
              <a:cs typeface="Arial"/>
              <a:sym typeface="Arial"/>
            </a:endParaRPr>
          </a:p>
          <a:p>
            <a:pPr marL="914400" lvl="1" indent="-330200" algn="l" rtl="0">
              <a:spcBef>
                <a:spcPts val="0"/>
              </a:spcBef>
              <a:spcAft>
                <a:spcPts val="400"/>
              </a:spcAft>
              <a:buSzPts val="1600"/>
              <a:buFont typeface="Arial"/>
              <a:buChar char="○"/>
            </a:pPr>
            <a:r>
              <a:rPr lang="en" sz="1600" dirty="0">
                <a:latin typeface="Arial"/>
                <a:ea typeface="Arial"/>
                <a:cs typeface="Arial"/>
                <a:sym typeface="Arial"/>
              </a:rPr>
              <a:t>Owner Computes Rule</a:t>
            </a:r>
            <a:endParaRPr sz="1600" dirty="0">
              <a:latin typeface="Arial"/>
              <a:ea typeface="Arial"/>
              <a:cs typeface="Arial"/>
              <a:sym typeface="Arial"/>
            </a:endParaRPr>
          </a:p>
          <a:p>
            <a:pPr marL="914400" lvl="1" indent="-330200" algn="l" rtl="0">
              <a:spcBef>
                <a:spcPts val="0"/>
              </a:spcBef>
              <a:spcAft>
                <a:spcPts val="400"/>
              </a:spcAft>
              <a:buSzPts val="1600"/>
              <a:buFont typeface="Arial"/>
              <a:buChar char="○"/>
            </a:pPr>
            <a:r>
              <a:rPr lang="en" sz="1600" dirty="0">
                <a:latin typeface="Arial"/>
                <a:ea typeface="Arial"/>
                <a:cs typeface="Arial"/>
                <a:sym typeface="Arial"/>
              </a:rPr>
              <a:t>Invoke MPI kernel libraries</a:t>
            </a:r>
            <a:endParaRPr sz="1600" dirty="0">
              <a:latin typeface="Arial"/>
              <a:ea typeface="Arial"/>
              <a:cs typeface="Arial"/>
              <a:sym typeface="Arial"/>
            </a:endParaRPr>
          </a:p>
          <a:p>
            <a:pPr marL="914400" lvl="1" indent="-330200" algn="l" rtl="0">
              <a:spcBef>
                <a:spcPts val="0"/>
              </a:spcBef>
              <a:spcAft>
                <a:spcPts val="400"/>
              </a:spcAft>
              <a:buSzPts val="1600"/>
              <a:buFont typeface="Arial"/>
              <a:buChar char="○"/>
            </a:pPr>
            <a:r>
              <a:rPr lang="en" sz="1600" dirty="0">
                <a:latin typeface="Arial"/>
                <a:ea typeface="Arial"/>
                <a:cs typeface="Arial"/>
                <a:sym typeface="Arial"/>
              </a:rPr>
              <a:t>OpenMP for the threads</a:t>
            </a:r>
            <a:endParaRPr sz="1600" dirty="0">
              <a:latin typeface="Arial"/>
              <a:ea typeface="Arial"/>
              <a:cs typeface="Arial"/>
              <a:sym typeface="Arial"/>
            </a:endParaRPr>
          </a:p>
          <a:p>
            <a:pPr marL="457200" lvl="0" indent="-355600" algn="l" rtl="0">
              <a:spcBef>
                <a:spcPts val="0"/>
              </a:spcBef>
              <a:spcAft>
                <a:spcPts val="400"/>
              </a:spcAft>
              <a:buSzPts val="2000"/>
              <a:buFont typeface="Arial"/>
              <a:buChar char="●"/>
            </a:pPr>
            <a:r>
              <a:rPr lang="en" sz="2000" dirty="0">
                <a:latin typeface="Arial"/>
                <a:ea typeface="Arial"/>
                <a:cs typeface="Arial"/>
                <a:sym typeface="Arial"/>
              </a:rPr>
              <a:t>This solve</a:t>
            </a:r>
            <a:r>
              <a:rPr lang="en-US" sz="2000" dirty="0">
                <a:latin typeface="Arial"/>
                <a:ea typeface="Arial"/>
                <a:cs typeface="Arial"/>
                <a:sym typeface="Arial"/>
              </a:rPr>
              <a:t>d</a:t>
            </a:r>
            <a:r>
              <a:rPr lang="en" sz="2000" dirty="0">
                <a:latin typeface="Arial"/>
                <a:ea typeface="Arial"/>
                <a:cs typeface="Arial"/>
                <a:sym typeface="Arial"/>
              </a:rPr>
              <a:t> parallel programming for applications as they stood at start of </a:t>
            </a:r>
            <a:r>
              <a:rPr lang="en" sz="2000" b="1" dirty="0">
                <a:latin typeface="Arial"/>
                <a:ea typeface="Arial"/>
                <a:cs typeface="Arial"/>
                <a:sym typeface="Arial"/>
              </a:rPr>
              <a:t>CRPC</a:t>
            </a:r>
            <a:r>
              <a:rPr lang="en" sz="2000" dirty="0">
                <a:latin typeface="Arial"/>
                <a:ea typeface="Arial"/>
                <a:cs typeface="Arial"/>
                <a:sym typeface="Arial"/>
              </a:rPr>
              <a:t> (1989) </a:t>
            </a:r>
            <a:r>
              <a:rPr lang="en-US" sz="2000" dirty="0">
                <a:latin typeface="Arial"/>
                <a:ea typeface="Arial"/>
                <a:cs typeface="Arial"/>
                <a:sym typeface="Arial"/>
              </a:rPr>
              <a:t>Center for Research in Parallel Computation</a:t>
            </a:r>
            <a:endParaRPr sz="2000" dirty="0">
              <a:latin typeface="Arial"/>
              <a:ea typeface="Arial"/>
              <a:cs typeface="Arial"/>
              <a:sym typeface="Arial"/>
            </a:endParaRPr>
          </a:p>
          <a:p>
            <a:pPr marL="914400" lvl="1" indent="-330200" algn="l" rtl="0">
              <a:spcBef>
                <a:spcPts val="0"/>
              </a:spcBef>
              <a:spcAft>
                <a:spcPts val="400"/>
              </a:spcAft>
              <a:buSzPts val="1600"/>
              <a:buFont typeface="Arial"/>
              <a:buChar char="○"/>
            </a:pPr>
            <a:r>
              <a:rPr lang="en" sz="1600" dirty="0">
                <a:latin typeface="Arial"/>
                <a:ea typeface="Arial"/>
                <a:cs typeface="Arial"/>
                <a:sym typeface="Arial"/>
              </a:rPr>
              <a:t>However large scale simulations became extremely complex in many “Grand Challenges” of the 1990’s and one needs dynamic runtime not just compile time support</a:t>
            </a:r>
          </a:p>
          <a:p>
            <a:pPr marL="914400" lvl="1" indent="-330200" algn="l" rtl="0">
              <a:spcBef>
                <a:spcPts val="0"/>
              </a:spcBef>
              <a:spcAft>
                <a:spcPts val="400"/>
              </a:spcAft>
              <a:buSzPts val="1600"/>
              <a:buFont typeface="Arial"/>
              <a:buChar char="○"/>
            </a:pPr>
            <a:r>
              <a:rPr lang="en" sz="1600" dirty="0">
                <a:latin typeface="Arial"/>
                <a:ea typeface="Arial"/>
                <a:cs typeface="Arial"/>
                <a:sym typeface="Arial"/>
              </a:rPr>
              <a:t>So HPF did no take off although production compilers were made</a:t>
            </a:r>
          </a:p>
          <a:p>
            <a:pPr lvl="0" indent="-355600">
              <a:spcAft>
                <a:spcPts val="400"/>
              </a:spcAft>
              <a:buSzPts val="2000"/>
            </a:pPr>
            <a:r>
              <a:rPr lang="en-US" sz="2000" dirty="0">
                <a:latin typeface="Arial"/>
                <a:ea typeface="Arial"/>
                <a:cs typeface="Arial"/>
                <a:sym typeface="Arial"/>
              </a:rPr>
              <a:t>It takes a huge effort and a </a:t>
            </a:r>
            <a:r>
              <a:rPr lang="en-US" sz="2000" b="1" dirty="0">
                <a:latin typeface="Arial"/>
                <a:ea typeface="Arial"/>
                <a:cs typeface="Arial"/>
                <a:sym typeface="Arial"/>
              </a:rPr>
              <a:t>long time </a:t>
            </a:r>
            <a:r>
              <a:rPr lang="en-US" sz="2000" dirty="0">
                <a:latin typeface="Arial"/>
                <a:ea typeface="Arial"/>
                <a:cs typeface="Arial"/>
                <a:sym typeface="Arial"/>
              </a:rPr>
              <a:t>to develop parallel compilers</a:t>
            </a:r>
          </a:p>
          <a:p>
            <a:pPr lvl="1" indent="-330200">
              <a:spcBef>
                <a:spcPts val="0"/>
              </a:spcBef>
              <a:spcAft>
                <a:spcPts val="400"/>
              </a:spcAft>
              <a:buSzPts val="1600"/>
            </a:pPr>
            <a:r>
              <a:rPr lang="en-US" sz="1600" dirty="0">
                <a:latin typeface="Arial"/>
                <a:ea typeface="Arial"/>
                <a:cs typeface="Arial"/>
                <a:sym typeface="Arial"/>
              </a:rPr>
              <a:t>And they need to track rapid architectural change</a:t>
            </a:r>
          </a:p>
          <a:p>
            <a:pPr lvl="1" indent="-330200">
              <a:spcBef>
                <a:spcPts val="0"/>
              </a:spcBef>
              <a:spcAft>
                <a:spcPts val="400"/>
              </a:spcAft>
              <a:buSzPts val="1600"/>
            </a:pPr>
            <a:r>
              <a:rPr lang="en-US" sz="1600" dirty="0">
                <a:latin typeface="Arial"/>
                <a:ea typeface="Arial"/>
                <a:cs typeface="Arial"/>
                <a:sym typeface="Arial"/>
              </a:rPr>
              <a:t>Users need to trust that paradigm will have long term support</a:t>
            </a:r>
          </a:p>
          <a:p>
            <a:pPr lvl="1" indent="-330200">
              <a:spcBef>
                <a:spcPts val="0"/>
              </a:spcBef>
              <a:spcAft>
                <a:spcPts val="400"/>
              </a:spcAft>
              <a:buSzPts val="1600"/>
            </a:pPr>
            <a:r>
              <a:rPr lang="en-US" sz="1600" dirty="0">
                <a:latin typeface="Arial"/>
                <a:ea typeface="Arial"/>
                <a:cs typeface="Arial"/>
                <a:sym typeface="Arial"/>
              </a:rPr>
              <a:t>Another Handicap to HPF style compilers</a:t>
            </a:r>
          </a:p>
        </p:txBody>
      </p:sp>
    </p:spTree>
    <p:extLst>
      <p:ext uri="{BB962C8B-B14F-4D97-AF65-F5344CB8AC3E}">
        <p14:creationId xmlns:p14="http://schemas.microsoft.com/office/powerpoint/2010/main" val="42500888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2"/>
          <p:cNvSpPr txBox="1">
            <a:spLocks noGrp="1"/>
          </p:cNvSpPr>
          <p:nvPr>
            <p:ph type="title"/>
          </p:nvPr>
        </p:nvSpPr>
        <p:spPr>
          <a:xfrm>
            <a:off x="577150" y="-23125"/>
            <a:ext cx="8489400" cy="649137"/>
          </a:xfrm>
          <a:prstGeom prst="rect">
            <a:avLst/>
          </a:prstGeom>
        </p:spPr>
        <p:txBody>
          <a:bodyPr spcFirstLastPara="1" wrap="square" lIns="68575" tIns="68575" rIns="68575" bIns="68575" anchor="t" anchorCtr="0">
            <a:noAutofit/>
          </a:bodyPr>
          <a:lstStyle/>
          <a:p>
            <a:pPr lvl="0"/>
            <a:r>
              <a:rPr lang="en-US" sz="3600" dirty="0">
                <a:latin typeface="Arial"/>
                <a:ea typeface="Arial"/>
                <a:cs typeface="Arial"/>
                <a:sym typeface="Arial"/>
              </a:rPr>
              <a:t>Value </a:t>
            </a:r>
            <a:r>
              <a:rPr lang="en" sz="3600" dirty="0">
                <a:latin typeface="Arial"/>
                <a:ea typeface="Arial"/>
                <a:cs typeface="Arial"/>
                <a:sym typeface="Arial"/>
              </a:rPr>
              <a:t>of HPF </a:t>
            </a:r>
            <a:r>
              <a:rPr lang="en-US" sz="3600" dirty="0">
                <a:latin typeface="Arial"/>
                <a:ea typeface="Arial"/>
                <a:cs typeface="Arial"/>
                <a:sym typeface="Arial"/>
              </a:rPr>
              <a:t>Style Parallel Support II</a:t>
            </a:r>
            <a:endParaRPr sz="3600" b="1" dirty="0">
              <a:latin typeface="Arial"/>
              <a:ea typeface="Arial"/>
              <a:cs typeface="Arial"/>
              <a:sym typeface="Arial"/>
            </a:endParaRPr>
          </a:p>
        </p:txBody>
      </p:sp>
      <p:sp>
        <p:nvSpPr>
          <p:cNvPr id="184" name="Google Shape;184;p22"/>
          <p:cNvSpPr txBox="1">
            <a:spLocks noGrp="1"/>
          </p:cNvSpPr>
          <p:nvPr>
            <p:ph type="sldNum" idx="12"/>
          </p:nvPr>
        </p:nvSpPr>
        <p:spPr>
          <a:xfrm>
            <a:off x="8472458" y="4663217"/>
            <a:ext cx="548700" cy="393600"/>
          </a:xfrm>
          <a:prstGeom prst="rect">
            <a:avLst/>
          </a:prstGeom>
        </p:spPr>
        <p:txBody>
          <a:bodyPr spcFirstLastPara="1" wrap="square" lIns="68575" tIns="68575" rIns="68575" bIns="68575" anchor="ctr" anchorCtr="0">
            <a:noAutofit/>
          </a:bodyPr>
          <a:lstStyle/>
          <a:p>
            <a:pPr marL="0" lvl="0" indent="0" algn="r" rtl="0">
              <a:spcBef>
                <a:spcPts val="0"/>
              </a:spcBef>
              <a:spcAft>
                <a:spcPts val="0"/>
              </a:spcAft>
              <a:buClr>
                <a:srgbClr val="888888"/>
              </a:buClr>
              <a:buSzPts val="900"/>
              <a:buFont typeface="Calibri"/>
              <a:buNone/>
            </a:pPr>
            <a:fld id="{00000000-1234-1234-1234-123412341234}" type="slidenum">
              <a:rPr lang="en"/>
              <a:t>42</a:t>
            </a:fld>
            <a:endParaRPr/>
          </a:p>
        </p:txBody>
      </p:sp>
      <p:sp>
        <p:nvSpPr>
          <p:cNvPr id="185" name="Google Shape;185;p22"/>
          <p:cNvSpPr txBox="1">
            <a:spLocks noGrp="1"/>
          </p:cNvSpPr>
          <p:nvPr>
            <p:ph type="body" idx="1"/>
          </p:nvPr>
        </p:nvSpPr>
        <p:spPr>
          <a:xfrm>
            <a:off x="-48050" y="487865"/>
            <a:ext cx="9114600" cy="4132853"/>
          </a:xfrm>
          <a:prstGeom prst="rect">
            <a:avLst/>
          </a:prstGeom>
        </p:spPr>
        <p:txBody>
          <a:bodyPr spcFirstLastPara="1" wrap="square" lIns="68575" tIns="68575" rIns="68575" bIns="68575" anchor="t" anchorCtr="0">
            <a:noAutofit/>
          </a:bodyPr>
          <a:lstStyle/>
          <a:p>
            <a:pPr lvl="0" indent="-355600">
              <a:lnSpc>
                <a:spcPct val="100000"/>
              </a:lnSpc>
              <a:spcAft>
                <a:spcPts val="400"/>
              </a:spcAft>
              <a:buSzPts val="2000"/>
            </a:pPr>
            <a:r>
              <a:rPr lang="en-US" sz="2000" b="1" dirty="0">
                <a:latin typeface="Arial"/>
                <a:ea typeface="Arial"/>
                <a:cs typeface="Arial"/>
                <a:sym typeface="Arial"/>
              </a:rPr>
              <a:t>Big Data problems</a:t>
            </a:r>
            <a:r>
              <a:rPr lang="en-US" sz="2000" dirty="0">
                <a:latin typeface="Arial"/>
                <a:ea typeface="Arial"/>
                <a:cs typeface="Arial"/>
                <a:sym typeface="Arial"/>
              </a:rPr>
              <a:t> and Machine Learning don’t have nearest neighbor connections and are</a:t>
            </a:r>
          </a:p>
          <a:p>
            <a:pPr lvl="1" indent="-342900">
              <a:lnSpc>
                <a:spcPct val="100000"/>
              </a:lnSpc>
              <a:spcBef>
                <a:spcPts val="0"/>
              </a:spcBef>
              <a:spcAft>
                <a:spcPts val="400"/>
              </a:spcAft>
              <a:buSzPts val="1800"/>
            </a:pPr>
            <a:r>
              <a:rPr lang="en-US" dirty="0">
                <a:latin typeface="Arial"/>
                <a:ea typeface="Arial"/>
                <a:cs typeface="Arial"/>
                <a:sym typeface="Arial"/>
              </a:rPr>
              <a:t>Either pleasingly parallel or fit HPF style?</a:t>
            </a:r>
          </a:p>
          <a:p>
            <a:pPr marL="457200" lvl="0" indent="-355600" algn="l" rtl="0">
              <a:lnSpc>
                <a:spcPct val="100000"/>
              </a:lnSpc>
              <a:spcAft>
                <a:spcPts val="400"/>
              </a:spcAft>
              <a:buSzPts val="2000"/>
              <a:buFont typeface="Arial"/>
              <a:buChar char="●"/>
            </a:pPr>
            <a:r>
              <a:rPr lang="en-US" sz="2000" dirty="0">
                <a:latin typeface="Arial"/>
                <a:ea typeface="Arial"/>
                <a:cs typeface="Arial"/>
                <a:sym typeface="Arial"/>
              </a:rPr>
              <a:t>In particular </a:t>
            </a:r>
            <a:r>
              <a:rPr lang="en" sz="2000" b="1" dirty="0">
                <a:latin typeface="Arial"/>
                <a:ea typeface="Arial"/>
                <a:cs typeface="Arial"/>
                <a:sym typeface="Arial"/>
              </a:rPr>
              <a:t>Deep Learning</a:t>
            </a:r>
            <a:r>
              <a:rPr lang="en" sz="2000" dirty="0">
                <a:latin typeface="Arial"/>
                <a:ea typeface="Arial"/>
                <a:cs typeface="Arial"/>
                <a:sym typeface="Arial"/>
              </a:rPr>
              <a:t> training fits HP</a:t>
            </a:r>
            <a:r>
              <a:rPr lang="en-US" sz="2000" dirty="0">
                <a:latin typeface="Arial"/>
                <a:ea typeface="Arial"/>
                <a:cs typeface="Arial"/>
                <a:sym typeface="Arial"/>
              </a:rPr>
              <a:t>F style</a:t>
            </a:r>
            <a:r>
              <a:rPr lang="en" sz="2000" dirty="0">
                <a:latin typeface="Arial"/>
                <a:ea typeface="Arial"/>
                <a:cs typeface="Arial"/>
                <a:sym typeface="Arial"/>
              </a:rPr>
              <a:t> today</a:t>
            </a:r>
            <a:endParaRPr sz="2000" dirty="0">
              <a:latin typeface="Arial"/>
              <a:ea typeface="Arial"/>
              <a:cs typeface="Arial"/>
              <a:sym typeface="Arial"/>
            </a:endParaRPr>
          </a:p>
          <a:p>
            <a:pPr marL="914400" lvl="1" indent="-342900" algn="l" rtl="0">
              <a:lnSpc>
                <a:spcPct val="100000"/>
              </a:lnSpc>
              <a:spcBef>
                <a:spcPts val="0"/>
              </a:spcBef>
              <a:spcAft>
                <a:spcPts val="400"/>
              </a:spcAft>
              <a:buSzPts val="1800"/>
              <a:buFont typeface="Arial"/>
              <a:buChar char="○"/>
            </a:pPr>
            <a:r>
              <a:rPr lang="en" dirty="0">
                <a:latin typeface="Arial"/>
                <a:ea typeface="Arial"/>
                <a:cs typeface="Arial"/>
                <a:sym typeface="Arial"/>
              </a:rPr>
              <a:t>Will it be like simulation become more sophisticated?</a:t>
            </a:r>
            <a:endParaRPr dirty="0">
              <a:latin typeface="Arial"/>
              <a:ea typeface="Arial"/>
              <a:cs typeface="Arial"/>
              <a:sym typeface="Arial"/>
            </a:endParaRPr>
          </a:p>
          <a:p>
            <a:pPr marL="914400" lvl="1" indent="-342900" algn="l" rtl="0">
              <a:lnSpc>
                <a:spcPct val="100000"/>
              </a:lnSpc>
              <a:spcBef>
                <a:spcPts val="0"/>
              </a:spcBef>
              <a:spcAft>
                <a:spcPts val="400"/>
              </a:spcAft>
              <a:buSzPts val="1800"/>
              <a:buFont typeface="Arial"/>
              <a:buChar char="○"/>
            </a:pPr>
            <a:r>
              <a:rPr lang="en" dirty="0">
                <a:latin typeface="Arial"/>
                <a:ea typeface="Arial"/>
                <a:cs typeface="Arial"/>
                <a:sym typeface="Arial"/>
              </a:rPr>
              <a:t>We are in a 1989 moment for Big Data — just started</a:t>
            </a:r>
          </a:p>
          <a:p>
            <a:pPr marL="914400" lvl="1" indent="-342900" algn="l" rtl="0">
              <a:lnSpc>
                <a:spcPct val="100000"/>
              </a:lnSpc>
              <a:spcBef>
                <a:spcPts val="0"/>
              </a:spcBef>
              <a:spcAft>
                <a:spcPts val="400"/>
              </a:spcAft>
              <a:buSzPts val="1800"/>
              <a:buFont typeface="Arial"/>
              <a:buChar char="○"/>
            </a:pPr>
            <a:r>
              <a:rPr lang="en" dirty="0">
                <a:latin typeface="Arial"/>
                <a:ea typeface="Arial"/>
                <a:cs typeface="Arial"/>
                <a:sym typeface="Arial"/>
              </a:rPr>
              <a:t>Google tensorflow/mesh project seems to b</a:t>
            </a:r>
            <a:r>
              <a:rPr lang="en-US" dirty="0">
                <a:latin typeface="Arial"/>
                <a:ea typeface="Arial"/>
                <a:cs typeface="Arial"/>
                <a:sym typeface="Arial"/>
              </a:rPr>
              <a:t>e HPF style deep learning</a:t>
            </a:r>
          </a:p>
          <a:p>
            <a:pPr marL="914400" lvl="1" indent="-342900" algn="l" rtl="0">
              <a:lnSpc>
                <a:spcPct val="100000"/>
              </a:lnSpc>
              <a:spcBef>
                <a:spcPts val="0"/>
              </a:spcBef>
              <a:spcAft>
                <a:spcPts val="400"/>
              </a:spcAft>
              <a:buSzPts val="1800"/>
              <a:buFont typeface="Arial"/>
              <a:buChar char="○"/>
            </a:pPr>
            <a:r>
              <a:rPr lang="en-US" dirty="0">
                <a:latin typeface="Arial"/>
                <a:ea typeface="Arial"/>
                <a:cs typeface="Arial"/>
                <a:sym typeface="Arial"/>
              </a:rPr>
              <a:t>Unclear to me if Industry will correctly do parallel deep learning</a:t>
            </a:r>
          </a:p>
          <a:p>
            <a:pPr lvl="0" indent="-355600">
              <a:spcAft>
                <a:spcPts val="400"/>
              </a:spcAft>
              <a:buSzPts val="2000"/>
            </a:pPr>
            <a:r>
              <a:rPr lang="en-US" sz="2000" b="1" dirty="0">
                <a:latin typeface="Arial"/>
                <a:ea typeface="Arial"/>
                <a:cs typeface="Arial"/>
                <a:sym typeface="Arial"/>
              </a:rPr>
              <a:t>HPF style</a:t>
            </a:r>
            <a:r>
              <a:rPr lang="en-US" sz="2000" dirty="0">
                <a:latin typeface="Arial"/>
                <a:ea typeface="Arial"/>
                <a:cs typeface="Arial"/>
                <a:sym typeface="Arial"/>
              </a:rPr>
              <a:t> model for </a:t>
            </a:r>
            <a:r>
              <a:rPr lang="en-US" sz="2000" b="1" dirty="0">
                <a:latin typeface="Arial"/>
                <a:ea typeface="Arial"/>
                <a:cs typeface="Arial"/>
                <a:sym typeface="Arial"/>
              </a:rPr>
              <a:t>Java, C++, Go, Python</a:t>
            </a:r>
            <a:r>
              <a:rPr lang="en-US" sz="2000" dirty="0">
                <a:latin typeface="Arial"/>
                <a:ea typeface="Arial"/>
                <a:cs typeface="Arial"/>
                <a:sym typeface="Arial"/>
              </a:rPr>
              <a:t>,</a:t>
            </a:r>
            <a:r>
              <a:rPr lang="en-US" sz="2000" b="1" dirty="0">
                <a:latin typeface="Arial"/>
                <a:ea typeface="Arial"/>
                <a:cs typeface="Arial"/>
                <a:sym typeface="Arial"/>
              </a:rPr>
              <a:t> Julia</a:t>
            </a:r>
            <a:r>
              <a:rPr lang="en-US" sz="2000" dirty="0">
                <a:latin typeface="Arial"/>
                <a:ea typeface="Arial"/>
                <a:cs typeface="Arial"/>
                <a:sym typeface="Arial"/>
              </a:rPr>
              <a:t>, Fortran would address most Big Data and modest simulation problems</a:t>
            </a:r>
          </a:p>
          <a:p>
            <a:pPr lvl="1" indent="-330200">
              <a:spcBef>
                <a:spcPts val="0"/>
              </a:spcBef>
              <a:spcAft>
                <a:spcPts val="400"/>
              </a:spcAft>
              <a:buSzPts val="1600"/>
            </a:pPr>
            <a:r>
              <a:rPr lang="en-US" sz="1600" dirty="0">
                <a:latin typeface="Arial"/>
                <a:ea typeface="Arial"/>
                <a:cs typeface="Arial"/>
                <a:sym typeface="Arial"/>
              </a:rPr>
              <a:t>not the most sophisticated simulations but those are naturally developed by dedicated teams</a:t>
            </a:r>
          </a:p>
          <a:p>
            <a:pPr lvl="1" indent="-330200">
              <a:spcBef>
                <a:spcPts val="0"/>
              </a:spcBef>
              <a:spcAft>
                <a:spcPts val="400"/>
              </a:spcAft>
              <a:buSzPts val="1600"/>
            </a:pPr>
            <a:r>
              <a:rPr lang="en-US" sz="1600" dirty="0">
                <a:latin typeface="Arial"/>
                <a:ea typeface="Arial"/>
                <a:cs typeface="Arial"/>
                <a:sym typeface="Arial"/>
              </a:rPr>
              <a:t>ML surrogates and Big Data could change problem in favor of HPF style</a:t>
            </a:r>
          </a:p>
          <a:p>
            <a:pPr indent="-342900">
              <a:lnSpc>
                <a:spcPct val="100000"/>
              </a:lnSpc>
              <a:spcAft>
                <a:spcPts val="400"/>
              </a:spcAft>
              <a:buSzPts val="1800"/>
              <a:buFont typeface="Arial"/>
              <a:buChar char="○"/>
            </a:pPr>
            <a:endParaRPr dirty="0">
              <a:latin typeface="Arial"/>
              <a:ea typeface="Arial"/>
              <a:cs typeface="Arial"/>
              <a:sym typeface="Arial"/>
            </a:endParaRPr>
          </a:p>
          <a:p>
            <a:pPr marL="0" lvl="0" indent="0" algn="l" rtl="0">
              <a:lnSpc>
                <a:spcPct val="100000"/>
              </a:lnSpc>
              <a:spcAft>
                <a:spcPts val="400"/>
              </a:spcAft>
              <a:buNone/>
            </a:pPr>
            <a:endParaRPr sz="2000" dirty="0">
              <a:latin typeface="Arial"/>
              <a:ea typeface="Arial"/>
              <a:cs typeface="Arial"/>
              <a:sym typeface="Arial"/>
            </a:endParaRPr>
          </a:p>
        </p:txBody>
      </p:sp>
    </p:spTree>
    <p:extLst>
      <p:ext uri="{BB962C8B-B14F-4D97-AF65-F5344CB8AC3E}">
        <p14:creationId xmlns:p14="http://schemas.microsoft.com/office/powerpoint/2010/main" val="23717489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pic>
        <p:nvPicPr>
          <p:cNvPr id="1048" name="Google Shape;1048;p115"/>
          <p:cNvPicPr preferRelativeResize="0"/>
          <p:nvPr/>
        </p:nvPicPr>
        <p:blipFill>
          <a:blip r:embed="rId3">
            <a:alphaModFix/>
          </a:blip>
          <a:stretch>
            <a:fillRect/>
          </a:stretch>
        </p:blipFill>
        <p:spPr>
          <a:xfrm>
            <a:off x="0" y="0"/>
            <a:ext cx="9144000" cy="5145336"/>
          </a:xfrm>
          <a:prstGeom prst="rect">
            <a:avLst/>
          </a:prstGeom>
          <a:noFill/>
          <a:ln>
            <a:noFill/>
          </a:ln>
        </p:spPr>
      </p:pic>
      <p:sp>
        <p:nvSpPr>
          <p:cNvPr id="1049" name="Google Shape;1049;p115"/>
          <p:cNvSpPr/>
          <p:nvPr/>
        </p:nvSpPr>
        <p:spPr>
          <a:xfrm>
            <a:off x="5700" y="-5000"/>
            <a:ext cx="9218400" cy="5148600"/>
          </a:xfrm>
          <a:prstGeom prst="rect">
            <a:avLst/>
          </a:prstGeom>
          <a:solidFill>
            <a:srgbClr val="FFFFFF">
              <a:alpha val="62720"/>
            </a:srgbClr>
          </a:solidFill>
          <a:ln>
            <a:noFill/>
          </a:ln>
        </p:spPr>
        <p:txBody>
          <a:bodyPr spcFirstLastPara="1" wrap="square" lIns="91425" tIns="91425" rIns="91425" bIns="91425" anchor="ctr" anchorCtr="0">
            <a:noAutofit/>
          </a:bodyPr>
          <a:lstStyle/>
          <a:p>
            <a:endParaRPr sz="1800"/>
          </a:p>
        </p:txBody>
      </p:sp>
      <p:sp>
        <p:nvSpPr>
          <p:cNvPr id="1050" name="Google Shape;1050;p115"/>
          <p:cNvSpPr/>
          <p:nvPr/>
        </p:nvSpPr>
        <p:spPr>
          <a:xfrm>
            <a:off x="608145" y="1547320"/>
            <a:ext cx="7927709" cy="2599961"/>
          </a:xfrm>
          <a:prstGeom prst="rect">
            <a:avLst/>
          </a:prstGeom>
          <a:solidFill>
            <a:srgbClr val="666666"/>
          </a:solidFill>
          <a:ln>
            <a:noFill/>
          </a:ln>
        </p:spPr>
        <p:txBody>
          <a:bodyPr spcFirstLastPara="1" wrap="square" lIns="91425" tIns="91425" rIns="91425" bIns="91425" anchor="ctr" anchorCtr="0">
            <a:noAutofit/>
          </a:bodyPr>
          <a:lstStyle/>
          <a:p>
            <a:endParaRPr sz="1800"/>
          </a:p>
        </p:txBody>
      </p:sp>
      <p:sp>
        <p:nvSpPr>
          <p:cNvPr id="1051" name="Google Shape;1051;p115"/>
          <p:cNvSpPr txBox="1">
            <a:spLocks noGrp="1"/>
          </p:cNvSpPr>
          <p:nvPr>
            <p:ph type="ctrTitle"/>
          </p:nvPr>
        </p:nvSpPr>
        <p:spPr>
          <a:xfrm>
            <a:off x="725869" y="1360262"/>
            <a:ext cx="7446078" cy="1790700"/>
          </a:xfrm>
          <a:prstGeom prst="rect">
            <a:avLst/>
          </a:prstGeom>
        </p:spPr>
        <p:txBody>
          <a:bodyPr spcFirstLastPara="1" vert="horz" wrap="square" lIns="91425" tIns="91425" rIns="91425" bIns="91425" rtlCol="0" anchor="ctr" anchorCtr="0">
            <a:noAutofit/>
          </a:bodyPr>
          <a:lstStyle/>
          <a:p>
            <a:r>
              <a:rPr lang="en-US" dirty="0">
                <a:solidFill>
                  <a:srgbClr val="FFFFFF"/>
                </a:solidFill>
                <a:latin typeface="Open Sans"/>
                <a:ea typeface="Open Sans"/>
                <a:cs typeface="Open Sans"/>
                <a:sym typeface="Open Sans"/>
              </a:rPr>
              <a:t>Overall Architecture</a:t>
            </a:r>
            <a:endParaRPr dirty="0">
              <a:solidFill>
                <a:srgbClr val="FFFFFF"/>
              </a:solidFill>
            </a:endParaRPr>
          </a:p>
        </p:txBody>
      </p:sp>
      <p:sp>
        <p:nvSpPr>
          <p:cNvPr id="3" name="Subtitle 2">
            <a:extLst>
              <a:ext uri="{FF2B5EF4-FFF2-40B4-BE49-F238E27FC236}">
                <a16:creationId xmlns:a16="http://schemas.microsoft.com/office/drawing/2014/main" id="{FE06427A-1B99-4BCB-927E-ED6D70BA392C}"/>
              </a:ext>
            </a:extLst>
          </p:cNvPr>
          <p:cNvSpPr>
            <a:spLocks noGrp="1"/>
          </p:cNvSpPr>
          <p:nvPr>
            <p:ph type="subTitle" idx="1"/>
          </p:nvPr>
        </p:nvSpPr>
        <p:spPr>
          <a:xfrm>
            <a:off x="1792437" y="2691785"/>
            <a:ext cx="5644925" cy="737216"/>
          </a:xfrm>
        </p:spPr>
        <p:txBody>
          <a:bodyPr>
            <a:normAutofit/>
          </a:bodyPr>
          <a:lstStyle/>
          <a:p>
            <a:pPr marL="257175" indent="-257175" algn="l">
              <a:buClr>
                <a:schemeClr val="bg1"/>
              </a:buClr>
              <a:buSzPct val="150000"/>
              <a:buFont typeface="Arial" panose="020B0604020202020204" pitchFamily="34" charset="0"/>
              <a:buChar char="•"/>
            </a:pPr>
            <a:r>
              <a:rPr lang="en-US" b="1" dirty="0">
                <a:solidFill>
                  <a:srgbClr val="FFFFFF"/>
                </a:solidFill>
                <a:latin typeface="Calibri" panose="020F0502020204030204" pitchFamily="34" charset="0"/>
                <a:ea typeface="Open Sans"/>
                <a:cs typeface="Calibri" panose="020F0502020204030204" pitchFamily="34" charset="0"/>
                <a:sym typeface="Open Sans"/>
              </a:rPr>
              <a:t>Global AI and Modeling Supercomputer GAIMSC </a:t>
            </a:r>
          </a:p>
        </p:txBody>
      </p:sp>
      <p:sp>
        <p:nvSpPr>
          <p:cNvPr id="5" name="Slide Number Placeholder 4">
            <a:extLst>
              <a:ext uri="{FF2B5EF4-FFF2-40B4-BE49-F238E27FC236}">
                <a16:creationId xmlns:a16="http://schemas.microsoft.com/office/drawing/2014/main" id="{20FC34B6-1E23-4009-9F36-CDE9217A1D1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43</a:t>
            </a:fld>
            <a:endParaRPr lang="en-US">
              <a:solidFill>
                <a:prstClr val="black">
                  <a:tint val="75000"/>
                </a:prstClr>
              </a:solidFill>
            </a:endParaRPr>
          </a:p>
        </p:txBody>
      </p:sp>
    </p:spTree>
    <p:extLst>
      <p:ext uri="{BB962C8B-B14F-4D97-AF65-F5344CB8AC3E}">
        <p14:creationId xmlns:p14="http://schemas.microsoft.com/office/powerpoint/2010/main" val="21417126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7B142DD6-776B-4BE1-9C71-243CC57A56C1}"/>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44</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3C7E4998-FE0A-42BB-AF06-536A49854847}"/>
              </a:ext>
            </a:extLst>
          </p:cNvPr>
          <p:cNvGrpSpPr/>
          <p:nvPr/>
        </p:nvGrpSpPr>
        <p:grpSpPr>
          <a:xfrm>
            <a:off x="3042417" y="909149"/>
            <a:ext cx="5567786" cy="3877822"/>
            <a:chOff x="2719263" y="956308"/>
            <a:chExt cx="5567786" cy="3877822"/>
          </a:xfrm>
        </p:grpSpPr>
        <p:pic>
          <p:nvPicPr>
            <p:cNvPr id="6" name="Picture 5">
              <a:extLst>
                <a:ext uri="{FF2B5EF4-FFF2-40B4-BE49-F238E27FC236}">
                  <a16:creationId xmlns:a16="http://schemas.microsoft.com/office/drawing/2014/main" id="{253B1721-4932-4AA6-9F0B-E0DC1BC8D4AB}"/>
                </a:ext>
              </a:extLst>
            </p:cNvPr>
            <p:cNvPicPr>
              <a:picLocks noChangeAspect="1"/>
            </p:cNvPicPr>
            <p:nvPr/>
          </p:nvPicPr>
          <p:blipFill rotWithShape="1">
            <a:blip r:embed="rId2">
              <a:extLst>
                <a:ext uri="{28A0092B-C50C-407E-A947-70E740481C1C}">
                  <a14:useLocalDpi xmlns:a14="http://schemas.microsoft.com/office/drawing/2010/main" val="0"/>
                </a:ext>
              </a:extLst>
            </a:blip>
            <a:srcRect l="14128" t="3995" r="13239" b="5579"/>
            <a:stretch/>
          </p:blipFill>
          <p:spPr>
            <a:xfrm>
              <a:off x="2719263" y="956308"/>
              <a:ext cx="5567786" cy="3877822"/>
            </a:xfrm>
            <a:prstGeom prst="rect">
              <a:avLst/>
            </a:prstGeom>
          </p:spPr>
        </p:pic>
        <p:sp>
          <p:nvSpPr>
            <p:cNvPr id="2" name="Rectangle 1">
              <a:extLst>
                <a:ext uri="{FF2B5EF4-FFF2-40B4-BE49-F238E27FC236}">
                  <a16:creationId xmlns:a16="http://schemas.microsoft.com/office/drawing/2014/main" id="{5485429C-1E5F-4E14-88F4-F884D38BB6EC}"/>
                </a:ext>
              </a:extLst>
            </p:cNvPr>
            <p:cNvSpPr/>
            <p:nvPr/>
          </p:nvSpPr>
          <p:spPr>
            <a:xfrm>
              <a:off x="4824426" y="3238344"/>
              <a:ext cx="277479" cy="19869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b="1" dirty="0"/>
                <a:t>ML Code</a:t>
              </a:r>
            </a:p>
          </p:txBody>
        </p:sp>
      </p:grpSp>
      <p:sp>
        <p:nvSpPr>
          <p:cNvPr id="8" name="Rectangle 7">
            <a:extLst>
              <a:ext uri="{FF2B5EF4-FFF2-40B4-BE49-F238E27FC236}">
                <a16:creationId xmlns:a16="http://schemas.microsoft.com/office/drawing/2014/main" id="{FCA3270A-1B5D-47EA-B3B5-DF769AD64BBB}"/>
              </a:ext>
            </a:extLst>
          </p:cNvPr>
          <p:cNvSpPr/>
          <p:nvPr/>
        </p:nvSpPr>
        <p:spPr>
          <a:xfrm>
            <a:off x="16635" y="3928106"/>
            <a:ext cx="3301057" cy="415498"/>
          </a:xfrm>
          <a:prstGeom prst="rect">
            <a:avLst/>
          </a:prstGeom>
        </p:spPr>
        <p:txBody>
          <a:bodyPr wrap="square">
            <a:spAutoFit/>
          </a:bodyPr>
          <a:lstStyle/>
          <a:p>
            <a:r>
              <a:rPr lang="en-US" sz="1050" dirty="0"/>
              <a:t>NIPS 2015 http://papers.nips.cc/paper/5656-hidden-technical-debt-in-machine-learning-systems.pdf</a:t>
            </a:r>
          </a:p>
        </p:txBody>
      </p:sp>
      <p:sp>
        <p:nvSpPr>
          <p:cNvPr id="5" name="TextBox 4">
            <a:extLst>
              <a:ext uri="{FF2B5EF4-FFF2-40B4-BE49-F238E27FC236}">
                <a16:creationId xmlns:a16="http://schemas.microsoft.com/office/drawing/2014/main" id="{11BE8B17-D604-4AA6-A4D9-D0CA469BCB9C}"/>
              </a:ext>
            </a:extLst>
          </p:cNvPr>
          <p:cNvSpPr txBox="1"/>
          <p:nvPr/>
        </p:nvSpPr>
        <p:spPr>
          <a:xfrm>
            <a:off x="0" y="58457"/>
            <a:ext cx="9024314" cy="646331"/>
          </a:xfrm>
          <a:prstGeom prst="rect">
            <a:avLst/>
          </a:prstGeom>
          <a:noFill/>
        </p:spPr>
        <p:txBody>
          <a:bodyPr wrap="square" rtlCol="0">
            <a:spAutoFit/>
          </a:bodyPr>
          <a:lstStyle/>
          <a:p>
            <a:r>
              <a:rPr lang="en-US" sz="1800" b="1" dirty="0"/>
              <a:t>There is more to life (jobs) than Machine Learning and perhaps more jobs for data engineers than data scientists. </a:t>
            </a:r>
          </a:p>
        </p:txBody>
      </p:sp>
      <p:sp>
        <p:nvSpPr>
          <p:cNvPr id="10" name="Rectangle 9">
            <a:extLst>
              <a:ext uri="{FF2B5EF4-FFF2-40B4-BE49-F238E27FC236}">
                <a16:creationId xmlns:a16="http://schemas.microsoft.com/office/drawing/2014/main" id="{FF568C5D-F7B2-46EE-9923-40F0CCEA4509}"/>
              </a:ext>
            </a:extLst>
          </p:cNvPr>
          <p:cNvSpPr/>
          <p:nvPr/>
        </p:nvSpPr>
        <p:spPr>
          <a:xfrm>
            <a:off x="2637320" y="649566"/>
            <a:ext cx="4089581" cy="307777"/>
          </a:xfrm>
          <a:prstGeom prst="rect">
            <a:avLst/>
          </a:prstGeom>
        </p:spPr>
        <p:txBody>
          <a:bodyPr wrap="none">
            <a:spAutoFit/>
          </a:bodyPr>
          <a:lstStyle/>
          <a:p>
            <a:r>
              <a:rPr lang="en-US" b="1" dirty="0">
                <a:solidFill>
                  <a:srgbClr val="FF0000"/>
                </a:solidFill>
              </a:rPr>
              <a:t>How do we implement the part that is not ML?</a:t>
            </a:r>
            <a:endParaRPr lang="en-US" dirty="0"/>
          </a:p>
        </p:txBody>
      </p:sp>
    </p:spTree>
    <p:extLst>
      <p:ext uri="{BB962C8B-B14F-4D97-AF65-F5344CB8AC3E}">
        <p14:creationId xmlns:p14="http://schemas.microsoft.com/office/powerpoint/2010/main" val="2316285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6"/>
          <p:cNvSpPr txBox="1">
            <a:spLocks noGrp="1"/>
          </p:cNvSpPr>
          <p:nvPr>
            <p:ph type="title"/>
          </p:nvPr>
        </p:nvSpPr>
        <p:spPr>
          <a:xfrm>
            <a:off x="0" y="-38801"/>
            <a:ext cx="9144000" cy="510289"/>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2700"/>
              <a:buFont typeface="Calibri"/>
              <a:buNone/>
            </a:pPr>
            <a:r>
              <a:rPr lang="en" sz="2700" dirty="0"/>
              <a:t>Ways of adding High Performance to </a:t>
            </a:r>
            <a:r>
              <a:rPr lang="en-US" sz="2700" dirty="0"/>
              <a:t>Big Data Systems</a:t>
            </a:r>
            <a:endParaRPr sz="2700" dirty="0"/>
          </a:p>
        </p:txBody>
      </p:sp>
      <p:sp>
        <p:nvSpPr>
          <p:cNvPr id="365" name="Google Shape;365;p46"/>
          <p:cNvSpPr txBox="1">
            <a:spLocks noGrp="1"/>
          </p:cNvSpPr>
          <p:nvPr>
            <p:ph type="body" idx="1"/>
          </p:nvPr>
        </p:nvSpPr>
        <p:spPr>
          <a:xfrm>
            <a:off x="0" y="438151"/>
            <a:ext cx="9109500" cy="4120500"/>
          </a:xfrm>
          <a:prstGeom prst="rect">
            <a:avLst/>
          </a:prstGeom>
          <a:noFill/>
          <a:ln>
            <a:noFill/>
          </a:ln>
        </p:spPr>
        <p:txBody>
          <a:bodyPr spcFirstLastPara="1" wrap="square" lIns="68575" tIns="34275" rIns="68575" bIns="34275" anchor="t" anchorCtr="0">
            <a:noAutofit/>
          </a:bodyPr>
          <a:lstStyle/>
          <a:p>
            <a:pPr marL="177800" lvl="0" indent="-158750" algn="l" rtl="0">
              <a:lnSpc>
                <a:spcPct val="115000"/>
              </a:lnSpc>
              <a:spcBef>
                <a:spcPts val="0"/>
              </a:spcBef>
              <a:spcAft>
                <a:spcPts val="0"/>
              </a:spcAft>
              <a:buClr>
                <a:schemeClr val="dk1"/>
              </a:buClr>
              <a:buSzPts val="1900"/>
              <a:buChar char="•"/>
            </a:pPr>
            <a:r>
              <a:rPr lang="en" sz="1900" b="1" dirty="0">
                <a:latin typeface="Arial"/>
                <a:ea typeface="Arial"/>
                <a:cs typeface="Arial"/>
                <a:sym typeface="Arial"/>
              </a:rPr>
              <a:t>Fix performance issues</a:t>
            </a:r>
            <a:r>
              <a:rPr lang="en" sz="1900" dirty="0">
                <a:latin typeface="Arial"/>
                <a:ea typeface="Arial"/>
                <a:cs typeface="Arial"/>
                <a:sym typeface="Arial"/>
              </a:rPr>
              <a:t> in Spark, Heron, Hadoop, Flink etc.</a:t>
            </a:r>
            <a:endParaRPr sz="1900" dirty="0">
              <a:latin typeface="Arial"/>
              <a:ea typeface="Arial"/>
              <a:cs typeface="Arial"/>
              <a:sym typeface="Arial"/>
            </a:endParaRPr>
          </a:p>
          <a:p>
            <a:pPr marL="520700" lvl="1" indent="-184150" algn="l" rtl="0">
              <a:lnSpc>
                <a:spcPct val="115000"/>
              </a:lnSpc>
              <a:spcBef>
                <a:spcPts val="0"/>
              </a:spcBef>
              <a:spcAft>
                <a:spcPts val="0"/>
              </a:spcAft>
              <a:buClr>
                <a:schemeClr val="dk1"/>
              </a:buClr>
              <a:buSzPts val="1900"/>
              <a:buChar char="•"/>
            </a:pPr>
            <a:r>
              <a:rPr lang="en" sz="1600" dirty="0">
                <a:latin typeface="Arial"/>
                <a:ea typeface="Arial"/>
                <a:cs typeface="Arial"/>
                <a:sym typeface="Arial"/>
              </a:rPr>
              <a:t>Messy as some features of these big data systems intrinsically slow in some (not all) cases</a:t>
            </a:r>
            <a:endParaRPr sz="1600" dirty="0">
              <a:latin typeface="Arial"/>
              <a:ea typeface="Arial"/>
              <a:cs typeface="Arial"/>
              <a:sym typeface="Arial"/>
            </a:endParaRPr>
          </a:p>
          <a:p>
            <a:pPr marL="520700" lvl="1" indent="-184150" algn="l" rtl="0">
              <a:lnSpc>
                <a:spcPct val="115000"/>
              </a:lnSpc>
              <a:spcBef>
                <a:spcPts val="0"/>
              </a:spcBef>
              <a:spcAft>
                <a:spcPts val="0"/>
              </a:spcAft>
              <a:buClr>
                <a:schemeClr val="dk1"/>
              </a:buClr>
              <a:buSzPts val="1900"/>
              <a:buChar char="•"/>
            </a:pPr>
            <a:r>
              <a:rPr lang="en" sz="1600" dirty="0">
                <a:latin typeface="Arial"/>
                <a:ea typeface="Arial"/>
                <a:cs typeface="Arial"/>
                <a:sym typeface="Arial"/>
              </a:rPr>
              <a:t>All these systems are “monolithic” and difficult to deal with individual  components</a:t>
            </a:r>
            <a:endParaRPr sz="1600" dirty="0">
              <a:latin typeface="Arial"/>
              <a:ea typeface="Arial"/>
              <a:cs typeface="Arial"/>
              <a:sym typeface="Arial"/>
            </a:endParaRPr>
          </a:p>
          <a:p>
            <a:pPr marL="177800" lvl="0" indent="-158750" algn="l" rtl="0">
              <a:lnSpc>
                <a:spcPct val="115000"/>
              </a:lnSpc>
              <a:spcBef>
                <a:spcPts val="0"/>
              </a:spcBef>
              <a:spcAft>
                <a:spcPts val="0"/>
              </a:spcAft>
              <a:buClr>
                <a:schemeClr val="dk1"/>
              </a:buClr>
              <a:buSzPts val="1900"/>
              <a:buChar char="•"/>
            </a:pPr>
            <a:r>
              <a:rPr lang="en" sz="1900" dirty="0">
                <a:latin typeface="Arial"/>
                <a:ea typeface="Arial"/>
                <a:cs typeface="Arial"/>
                <a:sym typeface="Arial"/>
              </a:rPr>
              <a:t>Execute HPBDC </a:t>
            </a:r>
            <a:r>
              <a:rPr lang="en-US" sz="1900" dirty="0">
                <a:latin typeface="Arial"/>
                <a:ea typeface="Arial"/>
                <a:cs typeface="Arial"/>
                <a:sym typeface="Arial"/>
              </a:rPr>
              <a:t>High Performance Big Data Computing</a:t>
            </a:r>
            <a:r>
              <a:rPr lang="en" sz="1900" dirty="0">
                <a:latin typeface="Arial"/>
                <a:ea typeface="Arial"/>
                <a:cs typeface="Arial"/>
                <a:sym typeface="Arial"/>
              </a:rPr>
              <a:t> from classic big data system with </a:t>
            </a:r>
            <a:r>
              <a:rPr lang="en" sz="1900" b="1" dirty="0">
                <a:latin typeface="Arial"/>
                <a:ea typeface="Arial"/>
                <a:cs typeface="Arial"/>
                <a:sym typeface="Arial"/>
              </a:rPr>
              <a:t>custom communication environment </a:t>
            </a:r>
            <a:r>
              <a:rPr lang="en" sz="1900" dirty="0">
                <a:latin typeface="Arial"/>
                <a:ea typeface="Arial"/>
                <a:cs typeface="Arial"/>
                <a:sym typeface="Arial"/>
              </a:rPr>
              <a:t>– approach of Harp for the relatively simple Hadoop environment</a:t>
            </a:r>
            <a:endParaRPr sz="1900" dirty="0">
              <a:latin typeface="Arial"/>
              <a:ea typeface="Arial"/>
              <a:cs typeface="Arial"/>
              <a:sym typeface="Arial"/>
            </a:endParaRPr>
          </a:p>
          <a:p>
            <a:pPr marL="177800" lvl="0" indent="-158750" algn="l" rtl="0">
              <a:lnSpc>
                <a:spcPct val="115000"/>
              </a:lnSpc>
              <a:spcBef>
                <a:spcPts val="0"/>
              </a:spcBef>
              <a:spcAft>
                <a:spcPts val="0"/>
              </a:spcAft>
              <a:buClr>
                <a:schemeClr val="dk1"/>
              </a:buClr>
              <a:buSzPts val="1900"/>
              <a:buChar char="•"/>
            </a:pPr>
            <a:r>
              <a:rPr lang="en" sz="1900" dirty="0">
                <a:solidFill>
                  <a:srgbClr val="FF0000"/>
                </a:solidFill>
                <a:latin typeface="Arial"/>
                <a:ea typeface="Arial"/>
                <a:cs typeface="Arial"/>
                <a:sym typeface="Arial"/>
              </a:rPr>
              <a:t>Provide a native Mesos/Yarn/Kubernetes/HDFS high performance execution environment with all capabilities of Spark, Hadoop and Heron </a:t>
            </a:r>
            <a:r>
              <a:rPr lang="en" sz="1900" dirty="0">
                <a:latin typeface="Arial"/>
                <a:ea typeface="Arial"/>
                <a:cs typeface="Arial"/>
                <a:sym typeface="Arial"/>
              </a:rPr>
              <a:t>– goal of </a:t>
            </a:r>
            <a:r>
              <a:rPr lang="en" sz="1900" b="1" dirty="0">
                <a:solidFill>
                  <a:srgbClr val="FF0000"/>
                </a:solidFill>
                <a:latin typeface="Arial"/>
                <a:ea typeface="Arial"/>
                <a:cs typeface="Arial"/>
                <a:sym typeface="Arial"/>
              </a:rPr>
              <a:t>Twister2</a:t>
            </a:r>
            <a:endParaRPr sz="1900" b="1" dirty="0">
              <a:solidFill>
                <a:srgbClr val="FF0000"/>
              </a:solidFill>
              <a:latin typeface="Arial"/>
              <a:ea typeface="Arial"/>
              <a:cs typeface="Arial"/>
              <a:sym typeface="Arial"/>
            </a:endParaRPr>
          </a:p>
          <a:p>
            <a:pPr marL="177800" lvl="0" indent="-158750" algn="l" rtl="0">
              <a:lnSpc>
                <a:spcPct val="115000"/>
              </a:lnSpc>
              <a:spcBef>
                <a:spcPts val="0"/>
              </a:spcBef>
              <a:spcAft>
                <a:spcPts val="0"/>
              </a:spcAft>
              <a:buClr>
                <a:schemeClr val="dk1"/>
              </a:buClr>
              <a:buSzPts val="1900"/>
              <a:buChar char="•"/>
            </a:pPr>
            <a:r>
              <a:rPr lang="en" sz="1900" dirty="0">
                <a:latin typeface="Arial"/>
                <a:ea typeface="Arial"/>
                <a:cs typeface="Arial"/>
                <a:sym typeface="Arial"/>
              </a:rPr>
              <a:t>Execute with </a:t>
            </a:r>
            <a:r>
              <a:rPr lang="en" sz="1900" b="1" dirty="0">
                <a:latin typeface="Arial"/>
                <a:ea typeface="Arial"/>
                <a:cs typeface="Arial"/>
                <a:sym typeface="Arial"/>
              </a:rPr>
              <a:t>MPI </a:t>
            </a:r>
            <a:r>
              <a:rPr lang="en" sz="1900" dirty="0">
                <a:latin typeface="Arial"/>
                <a:ea typeface="Arial"/>
                <a:cs typeface="Arial"/>
                <a:sym typeface="Arial"/>
              </a:rPr>
              <a:t>in classic (Slurm, Lustre) HPC environment</a:t>
            </a:r>
          </a:p>
          <a:p>
            <a:pPr marL="177800" lvl="0" indent="-158750" algn="l" rtl="0">
              <a:lnSpc>
                <a:spcPct val="115000"/>
              </a:lnSpc>
              <a:spcBef>
                <a:spcPts val="0"/>
              </a:spcBef>
              <a:spcAft>
                <a:spcPts val="0"/>
              </a:spcAft>
              <a:buClr>
                <a:schemeClr val="dk1"/>
              </a:buClr>
              <a:buSzPts val="1900"/>
              <a:buChar char="•"/>
            </a:pPr>
            <a:r>
              <a:rPr lang="en-US" sz="1900" dirty="0">
                <a:latin typeface="Arial"/>
                <a:ea typeface="Arial"/>
                <a:cs typeface="Arial"/>
                <a:sym typeface="Arial"/>
              </a:rPr>
              <a:t>In all cases, assume</a:t>
            </a:r>
            <a:r>
              <a:rPr lang="en" sz="1900" dirty="0">
                <a:latin typeface="Arial"/>
                <a:ea typeface="Arial"/>
                <a:cs typeface="Arial"/>
                <a:sym typeface="Arial"/>
              </a:rPr>
              <a:t> </a:t>
            </a:r>
            <a:r>
              <a:rPr lang="en" sz="1900" b="1" dirty="0">
                <a:latin typeface="Arial"/>
                <a:ea typeface="Arial"/>
                <a:cs typeface="Arial"/>
                <a:sym typeface="Arial"/>
              </a:rPr>
              <a:t>deep learning </a:t>
            </a:r>
            <a:r>
              <a:rPr lang="en" sz="1900" dirty="0">
                <a:latin typeface="Arial"/>
                <a:ea typeface="Arial"/>
                <a:cs typeface="Arial"/>
                <a:sym typeface="Arial"/>
              </a:rPr>
              <a:t>obtained from Tensorflow, PyTorch </a:t>
            </a:r>
            <a:r>
              <a:rPr lang="en-US" sz="1900" dirty="0">
                <a:latin typeface="Arial"/>
                <a:ea typeface="Arial"/>
                <a:cs typeface="Arial"/>
                <a:sym typeface="Arial"/>
              </a:rPr>
              <a:t>and/</a:t>
            </a:r>
            <a:r>
              <a:rPr lang="en" sz="1900" dirty="0">
                <a:latin typeface="Arial"/>
                <a:ea typeface="Arial"/>
                <a:cs typeface="Arial"/>
                <a:sym typeface="Arial"/>
              </a:rPr>
              <a:t>or MXNET</a:t>
            </a:r>
          </a:p>
          <a:p>
            <a:pPr marL="177800" lvl="0" indent="-158750" algn="l" rtl="0">
              <a:lnSpc>
                <a:spcPct val="115000"/>
              </a:lnSpc>
              <a:spcBef>
                <a:spcPts val="0"/>
              </a:spcBef>
              <a:spcAft>
                <a:spcPts val="0"/>
              </a:spcAft>
              <a:buClr>
                <a:schemeClr val="dk1"/>
              </a:buClr>
              <a:buSzPts val="1900"/>
              <a:buChar char="•"/>
            </a:pPr>
            <a:r>
              <a:rPr lang="en" sz="1900" dirty="0">
                <a:latin typeface="Arial"/>
                <a:ea typeface="Arial"/>
                <a:cs typeface="Arial"/>
                <a:sym typeface="Arial"/>
              </a:rPr>
              <a:t>Also need to integrate orchestration (</a:t>
            </a:r>
            <a:r>
              <a:rPr lang="en" sz="1900" b="1" dirty="0">
                <a:latin typeface="Arial"/>
                <a:ea typeface="Arial"/>
                <a:cs typeface="Arial"/>
                <a:sym typeface="Arial"/>
              </a:rPr>
              <a:t>workflow</a:t>
            </a:r>
            <a:r>
              <a:rPr lang="en" sz="1900" dirty="0">
                <a:latin typeface="Arial"/>
                <a:ea typeface="Arial"/>
                <a:cs typeface="Arial"/>
                <a:sym typeface="Arial"/>
              </a:rPr>
              <a:t>) from Big Data and HPC environments</a:t>
            </a:r>
            <a:endParaRPr sz="1900" dirty="0">
              <a:latin typeface="Arial"/>
              <a:ea typeface="Arial"/>
              <a:cs typeface="Arial"/>
              <a:sym typeface="Arial"/>
            </a:endParaRPr>
          </a:p>
        </p:txBody>
      </p:sp>
      <p:sp>
        <p:nvSpPr>
          <p:cNvPr id="366" name="Google Shape;366;p46"/>
          <p:cNvSpPr txBox="1">
            <a:spLocks noGrp="1"/>
          </p:cNvSpPr>
          <p:nvPr>
            <p:ph type="sldNum" idx="12"/>
          </p:nvPr>
        </p:nvSpPr>
        <p:spPr>
          <a:xfrm>
            <a:off x="8246603" y="4777978"/>
            <a:ext cx="818520" cy="273844"/>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888888"/>
              </a:buClr>
              <a:buSzPts val="900"/>
              <a:buFont typeface="Calibri"/>
              <a:buNone/>
            </a:pPr>
            <a:fld id="{00000000-1234-1234-1234-123412341234}" type="slidenum">
              <a:rPr lang="en" sz="900" b="0" i="0" u="none" strike="noStrike" cap="none">
                <a:solidFill>
                  <a:srgbClr val="888888"/>
                </a:solidFill>
                <a:latin typeface="Calibri"/>
                <a:ea typeface="Calibri"/>
                <a:cs typeface="Calibri"/>
                <a:sym typeface="Calibri"/>
              </a:rPr>
              <a:t>45</a:t>
            </a:fld>
            <a:endParaRPr sz="9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3542533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pic>
        <p:nvPicPr>
          <p:cNvPr id="1048" name="Google Shape;1048;p115"/>
          <p:cNvPicPr preferRelativeResize="0"/>
          <p:nvPr/>
        </p:nvPicPr>
        <p:blipFill>
          <a:blip r:embed="rId3">
            <a:alphaModFix/>
          </a:blip>
          <a:stretch>
            <a:fillRect/>
          </a:stretch>
        </p:blipFill>
        <p:spPr>
          <a:xfrm>
            <a:off x="0" y="0"/>
            <a:ext cx="9144000" cy="5145336"/>
          </a:xfrm>
          <a:prstGeom prst="rect">
            <a:avLst/>
          </a:prstGeom>
          <a:noFill/>
          <a:ln>
            <a:noFill/>
          </a:ln>
        </p:spPr>
      </p:pic>
      <p:sp>
        <p:nvSpPr>
          <p:cNvPr id="1049" name="Google Shape;1049;p115"/>
          <p:cNvSpPr/>
          <p:nvPr/>
        </p:nvSpPr>
        <p:spPr>
          <a:xfrm>
            <a:off x="-37200" y="0"/>
            <a:ext cx="9218400" cy="5148600"/>
          </a:xfrm>
          <a:prstGeom prst="rect">
            <a:avLst/>
          </a:prstGeom>
          <a:solidFill>
            <a:srgbClr val="FFFFFF">
              <a:alpha val="62720"/>
            </a:srgbClr>
          </a:solidFill>
          <a:ln>
            <a:noFill/>
          </a:ln>
        </p:spPr>
        <p:txBody>
          <a:bodyPr spcFirstLastPara="1" wrap="square" lIns="91425" tIns="91425" rIns="91425" bIns="91425" anchor="ctr" anchorCtr="0">
            <a:noAutofit/>
          </a:bodyPr>
          <a:lstStyle/>
          <a:p>
            <a:endParaRPr sz="1800"/>
          </a:p>
        </p:txBody>
      </p:sp>
      <p:sp>
        <p:nvSpPr>
          <p:cNvPr id="1050" name="Google Shape;1050;p115"/>
          <p:cNvSpPr/>
          <p:nvPr/>
        </p:nvSpPr>
        <p:spPr>
          <a:xfrm>
            <a:off x="2658285" y="2412690"/>
            <a:ext cx="6131013" cy="1814827"/>
          </a:xfrm>
          <a:prstGeom prst="rect">
            <a:avLst/>
          </a:prstGeom>
          <a:solidFill>
            <a:srgbClr val="666666"/>
          </a:solidFill>
          <a:ln>
            <a:noFill/>
          </a:ln>
        </p:spPr>
        <p:txBody>
          <a:bodyPr spcFirstLastPara="1" wrap="square" lIns="91425" tIns="91425" rIns="91425" bIns="91425" anchor="ctr" anchorCtr="0">
            <a:noAutofit/>
          </a:bodyPr>
          <a:lstStyle/>
          <a:p>
            <a:endParaRPr sz="1800"/>
          </a:p>
        </p:txBody>
      </p:sp>
      <p:sp>
        <p:nvSpPr>
          <p:cNvPr id="1051" name="Google Shape;1051;p115"/>
          <p:cNvSpPr txBox="1">
            <a:spLocks noGrp="1"/>
          </p:cNvSpPr>
          <p:nvPr>
            <p:ph type="ctrTitle"/>
          </p:nvPr>
        </p:nvSpPr>
        <p:spPr>
          <a:xfrm>
            <a:off x="2683412" y="2354517"/>
            <a:ext cx="6080760" cy="1077723"/>
          </a:xfrm>
          <a:prstGeom prst="rect">
            <a:avLst/>
          </a:prstGeom>
        </p:spPr>
        <p:txBody>
          <a:bodyPr spcFirstLastPara="1" vert="horz" wrap="square" lIns="91425" tIns="91425" rIns="91425" bIns="91425" rtlCol="0" anchor="ctr" anchorCtr="0">
            <a:noAutofit/>
          </a:bodyPr>
          <a:lstStyle/>
          <a:p>
            <a:r>
              <a:rPr lang="en" sz="2400" dirty="0">
                <a:solidFill>
                  <a:schemeClr val="bg1"/>
                </a:solidFill>
              </a:rPr>
              <a:t>Programming Environment </a:t>
            </a:r>
            <a:r>
              <a:rPr lang="en-US" sz="2400" dirty="0">
                <a:solidFill>
                  <a:schemeClr val="bg1"/>
                </a:solidFill>
              </a:rPr>
              <a:t>for HPC Cloud</a:t>
            </a:r>
            <a:endParaRPr sz="2400" dirty="0">
              <a:solidFill>
                <a:schemeClr val="bg1"/>
              </a:solidFill>
            </a:endParaRPr>
          </a:p>
        </p:txBody>
      </p:sp>
      <p:sp>
        <p:nvSpPr>
          <p:cNvPr id="3" name="Subtitle 2">
            <a:extLst>
              <a:ext uri="{FF2B5EF4-FFF2-40B4-BE49-F238E27FC236}">
                <a16:creationId xmlns:a16="http://schemas.microsoft.com/office/drawing/2014/main" id="{FE06427A-1B99-4BCB-927E-ED6D70BA392C}"/>
              </a:ext>
            </a:extLst>
          </p:cNvPr>
          <p:cNvSpPr>
            <a:spLocks noGrp="1"/>
          </p:cNvSpPr>
          <p:nvPr>
            <p:ph type="subTitle" idx="1"/>
          </p:nvPr>
        </p:nvSpPr>
        <p:spPr>
          <a:xfrm>
            <a:off x="2683412" y="3320104"/>
            <a:ext cx="5978769" cy="513065"/>
          </a:xfrm>
        </p:spPr>
        <p:txBody>
          <a:bodyPr>
            <a:normAutofit/>
          </a:bodyPr>
          <a:lstStyle/>
          <a:p>
            <a:r>
              <a:rPr lang="en-US" dirty="0">
                <a:solidFill>
                  <a:schemeClr val="bg1"/>
                </a:solidFill>
              </a:rPr>
              <a:t>Uses </a:t>
            </a:r>
            <a:r>
              <a:rPr lang="en" dirty="0">
                <a:solidFill>
                  <a:schemeClr val="bg1"/>
                </a:solidFill>
              </a:rPr>
              <a:t>HPCforML(</a:t>
            </a:r>
            <a:r>
              <a:rPr lang="en-US" dirty="0">
                <a:solidFill>
                  <a:schemeClr val="bg1"/>
                </a:solidFill>
              </a:rPr>
              <a:t>HPC for Big Data) and</a:t>
            </a:r>
            <a:r>
              <a:rPr lang="en" dirty="0">
                <a:solidFill>
                  <a:schemeClr val="bg1"/>
                </a:solidFill>
              </a:rPr>
              <a:t> </a:t>
            </a:r>
            <a:r>
              <a:rPr lang="en-US" dirty="0">
                <a:solidFill>
                  <a:schemeClr val="bg1"/>
                </a:solidFill>
              </a:rPr>
              <a:t>supports </a:t>
            </a:r>
            <a:r>
              <a:rPr lang="en" dirty="0">
                <a:solidFill>
                  <a:schemeClr val="bg1"/>
                </a:solidFill>
              </a:rPr>
              <a:t>MLforHPC</a:t>
            </a:r>
            <a:endParaRPr lang="en-US" dirty="0">
              <a:solidFill>
                <a:schemeClr val="bg1"/>
              </a:solidFill>
            </a:endParaRPr>
          </a:p>
        </p:txBody>
      </p:sp>
      <p:sp>
        <p:nvSpPr>
          <p:cNvPr id="5" name="Slide Number Placeholder 4">
            <a:extLst>
              <a:ext uri="{FF2B5EF4-FFF2-40B4-BE49-F238E27FC236}">
                <a16:creationId xmlns:a16="http://schemas.microsoft.com/office/drawing/2014/main" id="{20FC34B6-1E23-4009-9F36-CDE9217A1D1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46</a:t>
            </a:fld>
            <a:endParaRPr lang="en-US">
              <a:solidFill>
                <a:prstClr val="black">
                  <a:tint val="75000"/>
                </a:prstClr>
              </a:solidFill>
            </a:endParaRPr>
          </a:p>
        </p:txBody>
      </p:sp>
      <p:grpSp>
        <p:nvGrpSpPr>
          <p:cNvPr id="16" name="Group 15">
            <a:extLst>
              <a:ext uri="{FF2B5EF4-FFF2-40B4-BE49-F238E27FC236}">
                <a16:creationId xmlns:a16="http://schemas.microsoft.com/office/drawing/2014/main" id="{0EFAC654-08D5-4295-BED9-5E37CF33C71C}"/>
              </a:ext>
            </a:extLst>
          </p:cNvPr>
          <p:cNvGrpSpPr/>
          <p:nvPr/>
        </p:nvGrpSpPr>
        <p:grpSpPr>
          <a:xfrm>
            <a:off x="1199417" y="89303"/>
            <a:ext cx="6921048" cy="1728788"/>
            <a:chOff x="1366957" y="235533"/>
            <a:chExt cx="6921048" cy="1728788"/>
          </a:xfrm>
        </p:grpSpPr>
        <p:grpSp>
          <p:nvGrpSpPr>
            <p:cNvPr id="8" name="Group 7">
              <a:extLst>
                <a:ext uri="{FF2B5EF4-FFF2-40B4-BE49-F238E27FC236}">
                  <a16:creationId xmlns:a16="http://schemas.microsoft.com/office/drawing/2014/main" id="{DB15CB85-0BBD-4A82-B747-E115D61D7016}"/>
                </a:ext>
              </a:extLst>
            </p:cNvPr>
            <p:cNvGrpSpPr/>
            <p:nvPr/>
          </p:nvGrpSpPr>
          <p:grpSpPr>
            <a:xfrm>
              <a:off x="1366957" y="235533"/>
              <a:ext cx="6921048" cy="1728788"/>
              <a:chOff x="656505" y="2302457"/>
              <a:chExt cx="6921048" cy="1728788"/>
            </a:xfrm>
          </p:grpSpPr>
          <p:pic>
            <p:nvPicPr>
              <p:cNvPr id="12" name="Google Shape;341;p44" descr="http://www.iterativemapreduce.org/images/twister.png">
                <a:extLst>
                  <a:ext uri="{FF2B5EF4-FFF2-40B4-BE49-F238E27FC236}">
                    <a16:creationId xmlns:a16="http://schemas.microsoft.com/office/drawing/2014/main" id="{C2113195-89AC-4EB0-8313-6161F1409E26}"/>
                  </a:ext>
                </a:extLst>
              </p:cNvPr>
              <p:cNvPicPr preferRelativeResize="0"/>
              <p:nvPr/>
            </p:nvPicPr>
            <p:blipFill rotWithShape="1">
              <a:blip r:embed="rId4">
                <a:alphaModFix/>
              </a:blip>
              <a:srcRect/>
              <a:stretch/>
            </p:blipFill>
            <p:spPr>
              <a:xfrm>
                <a:off x="656505" y="2302457"/>
                <a:ext cx="5915025" cy="1728788"/>
              </a:xfrm>
              <a:prstGeom prst="rect">
                <a:avLst/>
              </a:prstGeom>
              <a:noFill/>
              <a:ln>
                <a:noFill/>
              </a:ln>
            </p:spPr>
          </p:pic>
          <p:sp>
            <p:nvSpPr>
              <p:cNvPr id="2" name="Rectangle 1">
                <a:extLst>
                  <a:ext uri="{FF2B5EF4-FFF2-40B4-BE49-F238E27FC236}">
                    <a16:creationId xmlns:a16="http://schemas.microsoft.com/office/drawing/2014/main" id="{57125C71-87DB-40FB-947D-C02225EB5FC5}"/>
                  </a:ext>
                </a:extLst>
              </p:cNvPr>
              <p:cNvSpPr/>
              <p:nvPr/>
            </p:nvSpPr>
            <p:spPr>
              <a:xfrm>
                <a:off x="6548906" y="2302457"/>
                <a:ext cx="1028647" cy="172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C462A9E1-4495-4872-831F-76A63B8FA1AB}"/>
                </a:ext>
              </a:extLst>
            </p:cNvPr>
            <p:cNvSpPr/>
            <p:nvPr/>
          </p:nvSpPr>
          <p:spPr>
            <a:xfrm>
              <a:off x="7059786" y="368258"/>
              <a:ext cx="614272" cy="1107996"/>
            </a:xfrm>
            <a:prstGeom prst="rect">
              <a:avLst/>
            </a:prstGeom>
            <a:noFill/>
            <a:ln>
              <a:noFill/>
            </a:ln>
          </p:spPr>
          <p:txBody>
            <a:bodyPr wrap="none" lIns="91440" tIns="45720" rIns="91440" bIns="45720">
              <a:spAutoFit/>
            </a:bodyPr>
            <a:lstStyle/>
            <a:p>
              <a:pPr algn="ctr"/>
              <a:r>
                <a:rPr lang="en" sz="6600" b="1" cap="none" spc="0" dirty="0">
                  <a:ln w="9525">
                    <a:noFill/>
                    <a:prstDash val="solid"/>
                  </a:ln>
                  <a:solidFill>
                    <a:srgbClr val="064FC1"/>
                  </a:solidFill>
                  <a:effectLst>
                    <a:outerShdw blurRad="12700" dist="38100" dir="2700000" algn="tl" rotWithShape="0">
                      <a:schemeClr val="accent5">
                        <a:lumMod val="60000"/>
                        <a:lumOff val="40000"/>
                      </a:schemeClr>
                    </a:outerShdw>
                  </a:effectLst>
                  <a:latin typeface="Calibri"/>
                  <a:ea typeface="Calibri"/>
                  <a:cs typeface="Calibri"/>
                  <a:sym typeface="Calibri"/>
                </a:rPr>
                <a:t>2</a:t>
              </a:r>
              <a:endParaRPr lang="en-US" sz="6600" b="1" cap="none" spc="0" dirty="0">
                <a:ln w="9525">
                  <a:noFill/>
                  <a:prstDash val="solid"/>
                </a:ln>
                <a:solidFill>
                  <a:srgbClr val="064FC1"/>
                </a:solidFill>
                <a:effectLst>
                  <a:outerShdw blurRad="12700" dist="38100" dir="2700000" algn="tl" rotWithShape="0">
                    <a:schemeClr val="accent5">
                      <a:lumMod val="60000"/>
                      <a:lumOff val="40000"/>
                    </a:schemeClr>
                  </a:outerShdw>
                </a:effectLst>
              </a:endParaRPr>
            </a:p>
          </p:txBody>
        </p:sp>
      </p:grpSp>
      <p:pic>
        <p:nvPicPr>
          <p:cNvPr id="22" name="Google Shape;344;p44" descr="https://lh3.googleusercontent.com/v99CMT9t_HPDiRcsdprkmC8WyM_0O7a_bSv4NZBzEBArqNWQS7Fa0dVMHFuRpta2IM-_d1jDx-M5fi1r7tzM3Rp2j0ceG5gf_AvazW3sgRoFTOAC2Z92aOh_NmYrTTRWw4woHjY7cbU">
            <a:extLst>
              <a:ext uri="{FF2B5EF4-FFF2-40B4-BE49-F238E27FC236}">
                <a16:creationId xmlns:a16="http://schemas.microsoft.com/office/drawing/2014/main" id="{AD07DDD5-9743-479B-B370-4731DC3BBD72}"/>
              </a:ext>
            </a:extLst>
          </p:cNvPr>
          <p:cNvPicPr preferRelativeResize="0"/>
          <p:nvPr/>
        </p:nvPicPr>
        <p:blipFill rotWithShape="1">
          <a:blip r:embed="rId5">
            <a:alphaModFix/>
          </a:blip>
          <a:srcRect/>
          <a:stretch/>
        </p:blipFill>
        <p:spPr>
          <a:xfrm>
            <a:off x="-221978" y="1681516"/>
            <a:ext cx="3593059" cy="3593059"/>
          </a:xfrm>
          <a:prstGeom prst="rect">
            <a:avLst/>
          </a:prstGeom>
          <a:noFill/>
          <a:ln>
            <a:noFill/>
          </a:ln>
        </p:spPr>
      </p:pic>
    </p:spTree>
    <p:extLst>
      <p:ext uri="{BB962C8B-B14F-4D97-AF65-F5344CB8AC3E}">
        <p14:creationId xmlns:p14="http://schemas.microsoft.com/office/powerpoint/2010/main" val="37865478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1B784A-DD93-4977-B892-D51CA25042E0}"/>
              </a:ext>
            </a:extLst>
          </p:cNvPr>
          <p:cNvSpPr>
            <a:spLocks noGrp="1"/>
          </p:cNvSpPr>
          <p:nvPr>
            <p:ph type="title"/>
          </p:nvPr>
        </p:nvSpPr>
        <p:spPr>
          <a:xfrm>
            <a:off x="282389" y="-81303"/>
            <a:ext cx="8861611" cy="730364"/>
          </a:xfrm>
        </p:spPr>
        <p:txBody>
          <a:bodyPr>
            <a:normAutofit fontScale="90000"/>
          </a:bodyPr>
          <a:lstStyle/>
          <a:p>
            <a:pPr algn="ctr"/>
            <a:r>
              <a:rPr lang="en-US" dirty="0"/>
              <a:t>Big Data Programming Environment Components I</a:t>
            </a:r>
          </a:p>
        </p:txBody>
      </p:sp>
      <p:graphicFrame>
        <p:nvGraphicFramePr>
          <p:cNvPr id="7" name="Table 6">
            <a:extLst>
              <a:ext uri="{FF2B5EF4-FFF2-40B4-BE49-F238E27FC236}">
                <a16:creationId xmlns:a16="http://schemas.microsoft.com/office/drawing/2014/main" id="{6441FB75-9D98-400C-80F9-84BC4183A84B}"/>
              </a:ext>
            </a:extLst>
          </p:cNvPr>
          <p:cNvGraphicFramePr>
            <a:graphicFrameLocks noGrp="1"/>
          </p:cNvGraphicFramePr>
          <p:nvPr>
            <p:extLst>
              <p:ext uri="{D42A27DB-BD31-4B8C-83A1-F6EECF244321}">
                <p14:modId xmlns:p14="http://schemas.microsoft.com/office/powerpoint/2010/main" val="2582096322"/>
              </p:ext>
            </p:extLst>
          </p:nvPr>
        </p:nvGraphicFramePr>
        <p:xfrm>
          <a:off x="0" y="582455"/>
          <a:ext cx="9144000" cy="4658042"/>
        </p:xfrm>
        <a:graphic>
          <a:graphicData uri="http://schemas.openxmlformats.org/drawingml/2006/table">
            <a:tbl>
              <a:tblPr/>
              <a:tblGrid>
                <a:gridCol w="1513348">
                  <a:extLst>
                    <a:ext uri="{9D8B030D-6E8A-4147-A177-3AD203B41FA5}">
                      <a16:colId xmlns:a16="http://schemas.microsoft.com/office/drawing/2014/main" val="1704925685"/>
                    </a:ext>
                  </a:extLst>
                </a:gridCol>
                <a:gridCol w="1722221">
                  <a:extLst>
                    <a:ext uri="{9D8B030D-6E8A-4147-A177-3AD203B41FA5}">
                      <a16:colId xmlns:a16="http://schemas.microsoft.com/office/drawing/2014/main" val="2585918109"/>
                    </a:ext>
                  </a:extLst>
                </a:gridCol>
                <a:gridCol w="3148841">
                  <a:extLst>
                    <a:ext uri="{9D8B030D-6E8A-4147-A177-3AD203B41FA5}">
                      <a16:colId xmlns:a16="http://schemas.microsoft.com/office/drawing/2014/main" val="3781877368"/>
                    </a:ext>
                  </a:extLst>
                </a:gridCol>
                <a:gridCol w="2759590">
                  <a:extLst>
                    <a:ext uri="{9D8B030D-6E8A-4147-A177-3AD203B41FA5}">
                      <a16:colId xmlns:a16="http://schemas.microsoft.com/office/drawing/2014/main" val="506169796"/>
                    </a:ext>
                  </a:extLst>
                </a:gridCol>
              </a:tblGrid>
              <a:tr h="295374">
                <a:tc>
                  <a:txBody>
                    <a:bodyPr/>
                    <a:lstStyle/>
                    <a:p>
                      <a:pPr algn="ctr" rtl="0" fontAlgn="t">
                        <a:spcBef>
                          <a:spcPts val="0"/>
                        </a:spcBef>
                        <a:spcAft>
                          <a:spcPts val="0"/>
                        </a:spcAft>
                      </a:pPr>
                      <a:r>
                        <a:rPr lang="en-US" sz="1400" b="1" i="0" u="none" strike="noStrike" dirty="0">
                          <a:solidFill>
                            <a:srgbClr val="000000"/>
                          </a:solidFill>
                          <a:effectLst/>
                          <a:latin typeface="Arial" panose="020B0604020202020204" pitchFamily="34" charset="0"/>
                          <a:cs typeface="Arial" panose="020B0604020202020204" pitchFamily="34" charset="0"/>
                        </a:rPr>
                        <a:t>Area</a:t>
                      </a:r>
                      <a:endParaRPr lang="en-US" sz="1400" dirty="0">
                        <a:effectLst/>
                        <a:latin typeface="Arial" panose="020B0604020202020204" pitchFamily="34" charset="0"/>
                        <a:cs typeface="Arial" panose="020B0604020202020204" pitchFamily="34" charset="0"/>
                      </a:endParaRPr>
                    </a:p>
                  </a:txBody>
                  <a:tcPr marL="68580" marR="12113" marT="12113" marB="121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US" sz="1400" b="1" i="0" u="none" strike="noStrike" dirty="0">
                          <a:solidFill>
                            <a:srgbClr val="000000"/>
                          </a:solidFill>
                          <a:effectLst/>
                          <a:latin typeface="Arial" panose="020B0604020202020204" pitchFamily="34" charset="0"/>
                          <a:cs typeface="Arial" panose="020B0604020202020204" pitchFamily="34" charset="0"/>
                        </a:rPr>
                        <a:t>Component</a:t>
                      </a:r>
                      <a:endParaRPr lang="en-US" sz="1400" dirty="0">
                        <a:effectLst/>
                        <a:latin typeface="Arial" panose="020B0604020202020204" pitchFamily="34" charset="0"/>
                        <a:cs typeface="Arial" panose="020B0604020202020204" pitchFamily="34" charset="0"/>
                      </a:endParaRPr>
                    </a:p>
                  </a:txBody>
                  <a:tcPr marL="68580" marR="12113" marT="12113" marB="121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US" sz="1400" b="1" i="0" u="none" strike="noStrike" dirty="0">
                          <a:solidFill>
                            <a:srgbClr val="000000"/>
                          </a:solidFill>
                          <a:effectLst/>
                          <a:latin typeface="Arial" panose="020B0604020202020204" pitchFamily="34" charset="0"/>
                          <a:cs typeface="Arial" panose="020B0604020202020204" pitchFamily="34" charset="0"/>
                        </a:rPr>
                        <a:t>Implementation</a:t>
                      </a:r>
                      <a:endParaRPr lang="en-US" sz="1400" dirty="0">
                        <a:effectLst/>
                        <a:latin typeface="Arial" panose="020B0604020202020204" pitchFamily="34" charset="0"/>
                        <a:cs typeface="Arial" panose="020B0604020202020204" pitchFamily="34" charset="0"/>
                      </a:endParaRPr>
                    </a:p>
                  </a:txBody>
                  <a:tcPr marL="68580" marR="12113" marT="12113" marB="121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US" sz="1400" b="1" i="0" u="none" strike="noStrike" dirty="0">
                          <a:solidFill>
                            <a:srgbClr val="000000"/>
                          </a:solidFill>
                          <a:effectLst/>
                          <a:latin typeface="Arial" panose="020B0604020202020204" pitchFamily="34" charset="0"/>
                          <a:cs typeface="Arial" panose="020B0604020202020204" pitchFamily="34" charset="0"/>
                        </a:rPr>
                        <a:t>Comments: User API</a:t>
                      </a:r>
                      <a:endParaRPr lang="en-US" sz="1400" dirty="0">
                        <a:effectLst/>
                        <a:latin typeface="Arial" panose="020B0604020202020204" pitchFamily="34" charset="0"/>
                        <a:cs typeface="Arial" panose="020B0604020202020204" pitchFamily="34" charset="0"/>
                      </a:endParaRPr>
                    </a:p>
                  </a:txBody>
                  <a:tcPr marL="68580" marR="12113" marT="12113" marB="121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31050961"/>
                  </a:ext>
                </a:extLst>
              </a:tr>
              <a:tr h="474621">
                <a:tc rowSpan="5">
                  <a:txBody>
                    <a:bodyPr/>
                    <a:lstStyle/>
                    <a:p>
                      <a:pPr rtl="0" fontAlgn="t">
                        <a:spcBef>
                          <a:spcPts val="0"/>
                        </a:spcBef>
                        <a:spcAft>
                          <a:spcPts val="0"/>
                        </a:spcAft>
                      </a:pPr>
                      <a:r>
                        <a:rPr lang="en-US" sz="1400" b="1" dirty="0">
                          <a:effectLst/>
                          <a:latin typeface="Arial" panose="020B0604020202020204" pitchFamily="34" charset="0"/>
                          <a:cs typeface="Arial" panose="020B0604020202020204" pitchFamily="34" charset="0"/>
                        </a:rPr>
                        <a:t>Architecture Specification</a:t>
                      </a:r>
                    </a:p>
                  </a:txBody>
                  <a:tcPr marL="68580" marR="12113" marT="12113" marB="121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400" dirty="0">
                          <a:effectLst/>
                          <a:latin typeface="Arial" panose="020B0604020202020204" pitchFamily="34" charset="0"/>
                          <a:cs typeface="Arial" panose="020B0604020202020204" pitchFamily="34" charset="0"/>
                        </a:rPr>
                        <a:t>Coordination Points</a:t>
                      </a:r>
                    </a:p>
                  </a:txBody>
                  <a:tcPr marL="68580" marR="12113" marT="12113" marB="121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300" dirty="0">
                          <a:effectLst/>
                          <a:latin typeface="Arial" panose="020B0604020202020204" pitchFamily="34" charset="0"/>
                          <a:cs typeface="Arial" panose="020B0604020202020204" pitchFamily="34" charset="0"/>
                        </a:rPr>
                        <a:t>State and Configuration Management; Program, Data and Message Level</a:t>
                      </a:r>
                    </a:p>
                  </a:txBody>
                  <a:tcPr marL="68580" marR="12113" marT="12113" marB="121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400" b="0" i="0" u="none" strike="noStrike" dirty="0">
                          <a:solidFill>
                            <a:srgbClr val="000000"/>
                          </a:solidFill>
                          <a:effectLst/>
                          <a:latin typeface="Arial" panose="020B0604020202020204" pitchFamily="34" charset="0"/>
                          <a:cs typeface="Arial" panose="020B0604020202020204" pitchFamily="34" charset="0"/>
                        </a:rPr>
                        <a:t>Change execution mode; save and reset state at dataflow nodes</a:t>
                      </a:r>
                      <a:endParaRPr lang="en-US" sz="1400" dirty="0">
                        <a:effectLst/>
                        <a:latin typeface="Arial" panose="020B0604020202020204" pitchFamily="34" charset="0"/>
                        <a:cs typeface="Arial" panose="020B0604020202020204" pitchFamily="34" charset="0"/>
                      </a:endParaRPr>
                    </a:p>
                  </a:txBody>
                  <a:tcPr marL="68580" marR="12113" marT="12113" marB="121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56797323"/>
                  </a:ext>
                </a:extLst>
              </a:tr>
              <a:tr h="485125">
                <a:tc vMerge="1">
                  <a:txBody>
                    <a:bodyPr/>
                    <a:lstStyle/>
                    <a:p>
                      <a:endParaRPr lang="en-US"/>
                    </a:p>
                  </a:txBody>
                  <a:tcPr/>
                </a:tc>
                <a:tc rowSpan="3">
                  <a:txBody>
                    <a:bodyPr/>
                    <a:lstStyle/>
                    <a:p>
                      <a:pPr rtl="0" fontAlgn="t">
                        <a:spcBef>
                          <a:spcPts val="0"/>
                        </a:spcBef>
                        <a:spcAft>
                          <a:spcPts val="0"/>
                        </a:spcAft>
                      </a:pPr>
                      <a:r>
                        <a:rPr lang="en-US" sz="1400" dirty="0">
                          <a:effectLst/>
                          <a:latin typeface="Arial" panose="020B0604020202020204" pitchFamily="34" charset="0"/>
                          <a:cs typeface="Arial" panose="020B0604020202020204" pitchFamily="34" charset="0"/>
                        </a:rPr>
                        <a:t>Execution Semantics</a:t>
                      </a:r>
                    </a:p>
                  </a:txBody>
                  <a:tcPr marL="68580" marR="12113" marT="12113" marB="121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400" dirty="0">
                          <a:effectLst/>
                          <a:latin typeface="Arial" panose="020B0604020202020204" pitchFamily="34" charset="0"/>
                          <a:cs typeface="Arial" panose="020B0604020202020204" pitchFamily="34" charset="0"/>
                        </a:rPr>
                        <a:t>Mapping of Resources to Bolts/Maps in Containers, Processes, Threads</a:t>
                      </a:r>
                    </a:p>
                  </a:txBody>
                  <a:tcPr marL="68580" marR="12113" marT="12113" marB="121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fontAlgn="t"/>
                      <a:r>
                        <a:rPr lang="en-US" sz="1400" dirty="0">
                          <a:effectLst/>
                          <a:latin typeface="Arial" panose="020B0604020202020204" pitchFamily="34" charset="0"/>
                          <a:cs typeface="Arial" panose="020B0604020202020204" pitchFamily="34" charset="0"/>
                        </a:rPr>
                        <a:t>Inherit Kubernetes support</a:t>
                      </a:r>
                    </a:p>
                  </a:txBody>
                  <a:tcPr marL="68580" marR="12113" marT="12113" marB="121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35986233"/>
                  </a:ext>
                </a:extLst>
              </a:tr>
              <a:tr h="268665">
                <a:tc vMerge="1">
                  <a:txBody>
                    <a:bodyPr/>
                    <a:lstStyle/>
                    <a:p>
                      <a:endParaRPr lang="en-US"/>
                    </a:p>
                  </a:txBody>
                  <a:tcPr/>
                </a:tc>
                <a:tc vMerge="1">
                  <a:txBody>
                    <a:bodyPr/>
                    <a:lstStyle/>
                    <a:p>
                      <a:pPr rtl="0" fontAlgn="t">
                        <a:spcBef>
                          <a:spcPts val="0"/>
                        </a:spcBef>
                        <a:spcAft>
                          <a:spcPts val="0"/>
                        </a:spcAft>
                      </a:pPr>
                      <a:endParaRPr lang="en-US" sz="1400" dirty="0">
                        <a:effectLst/>
                        <a:latin typeface="Arial" panose="020B0604020202020204" pitchFamily="34" charset="0"/>
                        <a:cs typeface="Arial" panose="020B0604020202020204" pitchFamily="34" charset="0"/>
                      </a:endParaRPr>
                    </a:p>
                  </a:txBody>
                  <a:tcPr marL="68580" marR="12113" marT="12113" marB="121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400" dirty="0">
                          <a:effectLst/>
                          <a:latin typeface="Arial" panose="020B0604020202020204" pitchFamily="34" charset="0"/>
                          <a:cs typeface="Arial" panose="020B0604020202020204" pitchFamily="34" charset="0"/>
                        </a:rPr>
                        <a:t>Batch versus Streaming</a:t>
                      </a:r>
                    </a:p>
                  </a:txBody>
                  <a:tcPr marL="68580" marR="12113" marT="12113" marB="121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fontAlgn="t"/>
                      <a:r>
                        <a:rPr lang="en-US" sz="1400" dirty="0">
                          <a:effectLst/>
                          <a:latin typeface="Arial" panose="020B0604020202020204" pitchFamily="34" charset="0"/>
                          <a:cs typeface="Arial" panose="020B0604020202020204" pitchFamily="34" charset="0"/>
                        </a:rPr>
                        <a:t>Support both well; edge to cloud</a:t>
                      </a:r>
                    </a:p>
                  </a:txBody>
                  <a:tcPr marL="68580" marR="12113" marT="12113" marB="121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53195275"/>
                  </a:ext>
                </a:extLst>
              </a:tr>
              <a:tr h="268665">
                <a:tc vMerge="1">
                  <a:txBody>
                    <a:bodyPr/>
                    <a:lstStyle/>
                    <a:p>
                      <a:endParaRPr lang="en-US"/>
                    </a:p>
                  </a:txBody>
                  <a:tcPr/>
                </a:tc>
                <a:tc vMerge="1">
                  <a:txBody>
                    <a:bodyPr/>
                    <a:lstStyle/>
                    <a:p>
                      <a:pPr rtl="0" fontAlgn="t">
                        <a:spcBef>
                          <a:spcPts val="0"/>
                        </a:spcBef>
                        <a:spcAft>
                          <a:spcPts val="0"/>
                        </a:spcAft>
                      </a:pPr>
                      <a:endParaRPr lang="en-US" sz="1400" dirty="0">
                        <a:effectLst/>
                        <a:latin typeface="Arial" panose="020B0604020202020204" pitchFamily="34" charset="0"/>
                        <a:cs typeface="Arial" panose="020B0604020202020204" pitchFamily="34" charset="0"/>
                      </a:endParaRPr>
                    </a:p>
                  </a:txBody>
                  <a:tcPr marL="68580" marR="12113" marT="12113" marB="121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400" dirty="0">
                          <a:effectLst/>
                          <a:latin typeface="Arial" panose="020B0604020202020204" pitchFamily="34" charset="0"/>
                          <a:cs typeface="Arial" panose="020B0604020202020204" pitchFamily="34" charset="0"/>
                        </a:rPr>
                        <a:t>High Throughput Computing</a:t>
                      </a:r>
                    </a:p>
                  </a:txBody>
                  <a:tcPr marL="68580" marR="12113" marT="12113" marB="121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fontAlgn="t"/>
                      <a:r>
                        <a:rPr lang="en-US" sz="1400" dirty="0">
                          <a:effectLst/>
                          <a:latin typeface="Arial" panose="020B0604020202020204" pitchFamily="34" charset="0"/>
                          <a:cs typeface="Arial" panose="020B0604020202020204" pitchFamily="34" charset="0"/>
                        </a:rPr>
                        <a:t>Important (dominant) style of use</a:t>
                      </a:r>
                    </a:p>
                  </a:txBody>
                  <a:tcPr marL="68580" marR="12113" marT="12113" marB="121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21404151"/>
                  </a:ext>
                </a:extLst>
              </a:tr>
              <a:tr h="279278">
                <a:tc vMerge="1">
                  <a:txBody>
                    <a:bodyPr/>
                    <a:lstStyle/>
                    <a:p>
                      <a:pPr rtl="0" fontAlgn="t">
                        <a:spcBef>
                          <a:spcPts val="0"/>
                        </a:spcBef>
                        <a:spcAft>
                          <a:spcPts val="0"/>
                        </a:spcAft>
                      </a:pPr>
                      <a:endParaRPr lang="en-US" sz="1800" b="1"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400" dirty="0">
                          <a:effectLst/>
                          <a:latin typeface="Arial" panose="020B0604020202020204" pitchFamily="34" charset="0"/>
                          <a:cs typeface="Arial" panose="020B0604020202020204" pitchFamily="34" charset="0"/>
                        </a:rPr>
                        <a:t>Parallel Computing</a:t>
                      </a:r>
                    </a:p>
                  </a:txBody>
                  <a:tcPr marL="68580" marR="12113" marT="12113" marB="121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400" dirty="0">
                          <a:effectLst/>
                          <a:latin typeface="Arial" panose="020B0604020202020204" pitchFamily="34" charset="0"/>
                          <a:cs typeface="Arial" panose="020B0604020202020204" pitchFamily="34" charset="0"/>
                        </a:rPr>
                        <a:t>Spark Flink Hadoop Pregel MPI modes</a:t>
                      </a:r>
                    </a:p>
                  </a:txBody>
                  <a:tcPr marL="68580" marR="12113" marT="12113" marB="121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fontAlgn="t"/>
                      <a:r>
                        <a:rPr lang="en-US" sz="1100" dirty="0">
                          <a:effectLst/>
                          <a:latin typeface="Arial" panose="020B0604020202020204" pitchFamily="34" charset="0"/>
                          <a:cs typeface="Arial" panose="020B0604020202020204" pitchFamily="34" charset="0"/>
                        </a:rPr>
                        <a:t>Owner Computes Rule, Support Iteration</a:t>
                      </a:r>
                    </a:p>
                  </a:txBody>
                  <a:tcPr marL="68580" marR="12113" marT="12113" marB="121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75630476"/>
                  </a:ext>
                </a:extLst>
              </a:tr>
              <a:tr h="435705">
                <a:tc>
                  <a:txBody>
                    <a:bodyPr/>
                    <a:lstStyle/>
                    <a:p>
                      <a:pPr fontAlgn="t"/>
                      <a:r>
                        <a:rPr lang="en-US" sz="1400" b="1" dirty="0">
                          <a:effectLst/>
                          <a:latin typeface="Arial" panose="020B0604020202020204" pitchFamily="34" charset="0"/>
                          <a:cs typeface="Arial" panose="020B0604020202020204" pitchFamily="34" charset="0"/>
                        </a:rPr>
                        <a:t>Job Submission</a:t>
                      </a:r>
                    </a:p>
                  </a:txBody>
                  <a:tcPr marL="68580" marR="12113" marT="12113" marB="121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400" dirty="0">
                          <a:effectLst/>
                          <a:latin typeface="Arial" panose="020B0604020202020204" pitchFamily="34" charset="0"/>
                          <a:cs typeface="Arial" panose="020B0604020202020204" pitchFamily="34" charset="0"/>
                        </a:rPr>
                        <a:t>(Dynamic/Static) Resource Allocation</a:t>
                      </a:r>
                    </a:p>
                  </a:txBody>
                  <a:tcPr marL="68580" marR="12113" marT="12113" marB="121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400" dirty="0">
                          <a:effectLst/>
                          <a:latin typeface="Arial" panose="020B0604020202020204" pitchFamily="34" charset="0"/>
                          <a:cs typeface="Arial" panose="020B0604020202020204" pitchFamily="34" charset="0"/>
                        </a:rPr>
                        <a:t>Plugins for </a:t>
                      </a:r>
                      <a:r>
                        <a:rPr lang="en-US" sz="1400" dirty="0" err="1">
                          <a:effectLst/>
                          <a:latin typeface="Arial" panose="020B0604020202020204" pitchFamily="34" charset="0"/>
                          <a:cs typeface="Arial" panose="020B0604020202020204" pitchFamily="34" charset="0"/>
                        </a:rPr>
                        <a:t>Slurm</a:t>
                      </a:r>
                      <a:r>
                        <a:rPr lang="en-US" sz="1400" dirty="0">
                          <a:effectLst/>
                          <a:latin typeface="Arial" panose="020B0604020202020204" pitchFamily="34" charset="0"/>
                          <a:cs typeface="Arial" panose="020B0604020202020204" pitchFamily="34" charset="0"/>
                        </a:rPr>
                        <a:t>, Yarn, Nomad, (Mesos), Kubernetes</a:t>
                      </a:r>
                    </a:p>
                  </a:txBody>
                  <a:tcPr marL="68580" marR="12113" marT="12113" marB="121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fontAlgn="t"/>
                      <a:r>
                        <a:rPr lang="en-US" sz="1400" dirty="0">
                          <a:effectLst/>
                          <a:latin typeface="Arial" panose="020B0604020202020204" pitchFamily="34" charset="0"/>
                          <a:cs typeface="Arial" panose="020B0604020202020204" pitchFamily="34" charset="0"/>
                        </a:rPr>
                        <a:t>Client API (e.g. Python) for Job Management</a:t>
                      </a:r>
                    </a:p>
                  </a:txBody>
                  <a:tcPr marL="68580" marR="12113" marT="12113" marB="121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60041165"/>
                  </a:ext>
                </a:extLst>
              </a:tr>
              <a:tr h="435705">
                <a:tc rowSpan="6">
                  <a:txBody>
                    <a:bodyPr/>
                    <a:lstStyle/>
                    <a:p>
                      <a:pPr rtl="0" fontAlgn="t">
                        <a:spcBef>
                          <a:spcPts val="0"/>
                        </a:spcBef>
                        <a:spcAft>
                          <a:spcPts val="0"/>
                        </a:spcAft>
                      </a:pPr>
                      <a:r>
                        <a:rPr lang="en-US" sz="1400" b="1" i="0" u="none" strike="noStrike" dirty="0">
                          <a:solidFill>
                            <a:srgbClr val="000000"/>
                          </a:solidFill>
                          <a:effectLst/>
                          <a:latin typeface="Arial" panose="020B0604020202020204" pitchFamily="34" charset="0"/>
                          <a:cs typeface="Arial" panose="020B0604020202020204" pitchFamily="34" charset="0"/>
                        </a:rPr>
                        <a:t>Task System</a:t>
                      </a:r>
                      <a:endParaRPr lang="en-US" sz="1400" b="1" dirty="0">
                        <a:effectLst/>
                        <a:latin typeface="Arial" panose="020B0604020202020204" pitchFamily="34" charset="0"/>
                        <a:cs typeface="Arial" panose="020B0604020202020204" pitchFamily="34" charset="0"/>
                      </a:endParaRPr>
                    </a:p>
                  </a:txBody>
                  <a:tcPr marL="68580" marR="12113" marT="12113" marB="121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400" dirty="0">
                          <a:effectLst/>
                          <a:latin typeface="Arial" panose="020B0604020202020204" pitchFamily="34" charset="0"/>
                          <a:cs typeface="Arial" panose="020B0604020202020204" pitchFamily="34" charset="0"/>
                        </a:rPr>
                        <a:t>Task migration</a:t>
                      </a:r>
                    </a:p>
                  </a:txBody>
                  <a:tcPr marL="68580" marR="12113" marT="12113" marB="121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400" dirty="0">
                          <a:effectLst/>
                          <a:latin typeface="Arial" panose="020B0604020202020204" pitchFamily="34" charset="0"/>
                          <a:cs typeface="Arial" panose="020B0604020202020204" pitchFamily="34" charset="0"/>
                        </a:rPr>
                        <a:t>Monitoring of tasks and migrating tasks for better resource utilization </a:t>
                      </a:r>
                    </a:p>
                  </a:txBody>
                  <a:tcPr marL="68580" marR="12113" marT="12113" marB="121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6">
                  <a:txBody>
                    <a:bodyPr/>
                    <a:lstStyle/>
                    <a:p>
                      <a:pPr rtl="0" fontAlgn="t">
                        <a:spcBef>
                          <a:spcPts val="0"/>
                        </a:spcBef>
                        <a:spcAft>
                          <a:spcPts val="0"/>
                        </a:spcAft>
                      </a:pPr>
                      <a:r>
                        <a:rPr lang="en-US" sz="1400" dirty="0">
                          <a:effectLst/>
                          <a:latin typeface="Arial" panose="020B0604020202020204" pitchFamily="34" charset="0"/>
                          <a:cs typeface="Arial" panose="020B0604020202020204" pitchFamily="34" charset="0"/>
                        </a:rPr>
                        <a:t>Task-based programming with Dynamic or Static Graph API done</a:t>
                      </a:r>
                    </a:p>
                    <a:p>
                      <a:pPr rtl="0" fontAlgn="t">
                        <a:spcBef>
                          <a:spcPts val="0"/>
                        </a:spcBef>
                        <a:spcAft>
                          <a:spcPts val="0"/>
                        </a:spcAft>
                      </a:pPr>
                      <a:endParaRPr lang="en-US" sz="1400" dirty="0">
                        <a:effectLst/>
                        <a:latin typeface="Arial" panose="020B0604020202020204" pitchFamily="34" charset="0"/>
                        <a:cs typeface="Arial" panose="020B0604020202020204" pitchFamily="34" charset="0"/>
                      </a:endParaRPr>
                    </a:p>
                    <a:p>
                      <a:pPr rtl="0" fontAlgn="t">
                        <a:spcBef>
                          <a:spcPts val="0"/>
                        </a:spcBef>
                        <a:spcAft>
                          <a:spcPts val="0"/>
                        </a:spcAft>
                      </a:pPr>
                      <a:r>
                        <a:rPr lang="en-US" sz="1400" dirty="0" err="1">
                          <a:effectLst/>
                          <a:latin typeface="Arial" panose="020B0604020202020204" pitchFamily="34" charset="0"/>
                          <a:cs typeface="Arial" panose="020B0604020202020204" pitchFamily="34" charset="0"/>
                        </a:rPr>
                        <a:t>FaaS</a:t>
                      </a:r>
                      <a:r>
                        <a:rPr lang="en-US" sz="1400" dirty="0">
                          <a:effectLst/>
                          <a:latin typeface="Arial" panose="020B0604020202020204" pitchFamily="34" charset="0"/>
                          <a:cs typeface="Arial" panose="020B0604020202020204" pitchFamily="34" charset="0"/>
                        </a:rPr>
                        <a:t> API to be done</a:t>
                      </a:r>
                    </a:p>
                    <a:p>
                      <a:pPr rtl="0" fontAlgn="t">
                        <a:spcBef>
                          <a:spcPts val="0"/>
                        </a:spcBef>
                        <a:spcAft>
                          <a:spcPts val="0"/>
                        </a:spcAft>
                      </a:pPr>
                      <a:endParaRPr lang="en-US" sz="1400" dirty="0">
                        <a:effectLst/>
                        <a:latin typeface="Arial" panose="020B0604020202020204" pitchFamily="34" charset="0"/>
                        <a:cs typeface="Arial" panose="020B0604020202020204" pitchFamily="34" charset="0"/>
                      </a:endParaRPr>
                    </a:p>
                    <a:p>
                      <a:pPr rtl="0" fontAlgn="t">
                        <a:spcBef>
                          <a:spcPts val="0"/>
                        </a:spcBef>
                        <a:spcAft>
                          <a:spcPts val="0"/>
                        </a:spcAft>
                      </a:pPr>
                      <a:r>
                        <a:rPr lang="en-US" sz="1400" dirty="0">
                          <a:effectLst/>
                          <a:latin typeface="Arial" panose="020B0604020202020204" pitchFamily="34" charset="0"/>
                          <a:cs typeface="Arial" panose="020B0604020202020204" pitchFamily="34" charset="0"/>
                        </a:rPr>
                        <a:t>Support accelerators (CUDA,FPGA, AI nodes) to be enhanced</a:t>
                      </a:r>
                    </a:p>
                  </a:txBody>
                  <a:tcPr marL="68580" marR="12113" marT="12113" marB="121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73740383"/>
                  </a:ext>
                </a:extLst>
              </a:tr>
              <a:tr h="309904">
                <a:tc vMerge="1">
                  <a:txBody>
                    <a:bodyPr/>
                    <a:lstStyle/>
                    <a:p>
                      <a:endParaRPr lang="en-US"/>
                    </a:p>
                  </a:txBody>
                  <a:tcPr/>
                </a:tc>
                <a:tc>
                  <a:txBody>
                    <a:bodyPr/>
                    <a:lstStyle/>
                    <a:p>
                      <a:pPr rtl="0" fontAlgn="t">
                        <a:spcBef>
                          <a:spcPts val="0"/>
                        </a:spcBef>
                        <a:spcAft>
                          <a:spcPts val="0"/>
                        </a:spcAft>
                      </a:pP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Elasticity</a:t>
                      </a:r>
                      <a:endParaRPr lang="en-US" sz="1400" dirty="0">
                        <a:effectLst/>
                        <a:latin typeface="Arial" panose="020B0604020202020204" pitchFamily="34" charset="0"/>
                        <a:cs typeface="Arial" panose="020B0604020202020204" pitchFamily="34" charset="0"/>
                      </a:endParaRPr>
                    </a:p>
                  </a:txBody>
                  <a:tcPr marL="68580" marR="12113" marT="12113" marB="121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400" b="0" i="0" u="none" strike="noStrike" kern="1200" baseline="0" dirty="0" err="1">
                          <a:solidFill>
                            <a:schemeClr val="tx1"/>
                          </a:solidFill>
                          <a:latin typeface="Arial" panose="020B0604020202020204" pitchFamily="34" charset="0"/>
                          <a:ea typeface="+mn-ea"/>
                          <a:cs typeface="Arial" panose="020B0604020202020204" pitchFamily="34" charset="0"/>
                        </a:rPr>
                        <a:t>OpenWhisk</a:t>
                      </a:r>
                      <a:endParaRPr lang="en-US" sz="1400" dirty="0">
                        <a:effectLst/>
                        <a:latin typeface="Arial" panose="020B0604020202020204" pitchFamily="34" charset="0"/>
                        <a:cs typeface="Arial" panose="020B0604020202020204" pitchFamily="34" charset="0"/>
                      </a:endParaRPr>
                    </a:p>
                  </a:txBody>
                  <a:tcPr marL="68580" marR="12113" marT="12113" marB="121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rtl="0" fontAlgn="t">
                        <a:spcBef>
                          <a:spcPts val="0"/>
                        </a:spcBef>
                        <a:spcAft>
                          <a:spcPts val="0"/>
                        </a:spcAft>
                      </a:pPr>
                      <a:endParaRPr lang="en-US" sz="16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2580037"/>
                  </a:ext>
                </a:extLst>
              </a:tr>
              <a:tr h="264739">
                <a:tc vMerge="1">
                  <a:txBody>
                    <a:bodyPr/>
                    <a:lstStyle/>
                    <a:p>
                      <a:endParaRPr lang="en-US"/>
                    </a:p>
                  </a:txBody>
                  <a:tcPr/>
                </a:tc>
                <a:tc>
                  <a:txBody>
                    <a:bodyPr/>
                    <a:lstStyle/>
                    <a:p>
                      <a:pPr rtl="0" fontAlgn="t">
                        <a:spcBef>
                          <a:spcPts val="0"/>
                        </a:spcBef>
                        <a:spcAft>
                          <a:spcPts val="0"/>
                        </a:spcAft>
                      </a:pPr>
                      <a:r>
                        <a:rPr lang="en-US" sz="1400" dirty="0">
                          <a:effectLst/>
                          <a:latin typeface="Arial" panose="020B0604020202020204" pitchFamily="34" charset="0"/>
                          <a:cs typeface="Arial" panose="020B0604020202020204" pitchFamily="34" charset="0"/>
                        </a:rPr>
                        <a:t>Streaming and </a:t>
                      </a:r>
                      <a:r>
                        <a:rPr lang="en-US" sz="1400" dirty="0" err="1">
                          <a:effectLst/>
                          <a:latin typeface="Arial" panose="020B0604020202020204" pitchFamily="34" charset="0"/>
                          <a:cs typeface="Arial" panose="020B0604020202020204" pitchFamily="34" charset="0"/>
                        </a:rPr>
                        <a:t>FaaS</a:t>
                      </a:r>
                      <a:endParaRPr lang="en-US" sz="1400" dirty="0">
                        <a:effectLst/>
                        <a:latin typeface="Arial" panose="020B0604020202020204" pitchFamily="34" charset="0"/>
                        <a:cs typeface="Arial" panose="020B0604020202020204" pitchFamily="34" charset="0"/>
                      </a:endParaRPr>
                    </a:p>
                  </a:txBody>
                  <a:tcPr marL="68580" marR="12113" marT="12113" marB="121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400" dirty="0">
                          <a:effectLst/>
                          <a:latin typeface="Arial" panose="020B0604020202020204" pitchFamily="34" charset="0"/>
                          <a:cs typeface="Arial" panose="020B0604020202020204" pitchFamily="34" charset="0"/>
                        </a:rPr>
                        <a:t>Heron, </a:t>
                      </a:r>
                      <a:r>
                        <a:rPr lang="en-US" sz="1400" dirty="0" err="1">
                          <a:effectLst/>
                          <a:latin typeface="Arial" panose="020B0604020202020204" pitchFamily="34" charset="0"/>
                          <a:cs typeface="Arial" panose="020B0604020202020204" pitchFamily="34" charset="0"/>
                        </a:rPr>
                        <a:t>OpenWhisk</a:t>
                      </a:r>
                      <a:r>
                        <a:rPr lang="en-US" sz="1400" dirty="0">
                          <a:effectLst/>
                          <a:latin typeface="Arial" panose="020B0604020202020204" pitchFamily="34" charset="0"/>
                          <a:cs typeface="Arial" panose="020B0604020202020204" pitchFamily="34" charset="0"/>
                        </a:rPr>
                        <a:t>, Kafka/RabbitMQ</a:t>
                      </a:r>
                    </a:p>
                  </a:txBody>
                  <a:tcPr marL="68580" marR="12113" marT="12113" marB="121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fontAlgn="t"/>
                      <a:endParaRPr lang="en-US" sz="16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352298"/>
                  </a:ext>
                </a:extLst>
              </a:tr>
              <a:tr h="231560">
                <a:tc vMerge="1">
                  <a:txBody>
                    <a:bodyPr/>
                    <a:lstStyle/>
                    <a:p>
                      <a:endParaRPr lang="en-US"/>
                    </a:p>
                  </a:txBody>
                  <a:tcPr/>
                </a:tc>
                <a:tc>
                  <a:txBody>
                    <a:bodyPr/>
                    <a:lstStyle/>
                    <a:p>
                      <a:pPr rtl="0" fontAlgn="t">
                        <a:spcBef>
                          <a:spcPts val="0"/>
                        </a:spcBef>
                        <a:spcAft>
                          <a:spcPts val="0"/>
                        </a:spcAft>
                      </a:pPr>
                      <a:r>
                        <a:rPr lang="en-US" sz="1400" dirty="0">
                          <a:effectLst/>
                          <a:latin typeface="Arial" panose="020B0604020202020204" pitchFamily="34" charset="0"/>
                          <a:cs typeface="Arial" panose="020B0604020202020204" pitchFamily="34" charset="0"/>
                        </a:rPr>
                        <a:t>Task Execution </a:t>
                      </a:r>
                    </a:p>
                  </a:txBody>
                  <a:tcPr marL="68580" marR="12113" marT="12113" marB="121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400" dirty="0">
                          <a:effectLst/>
                          <a:latin typeface="Arial" panose="020B0604020202020204" pitchFamily="34" charset="0"/>
                          <a:cs typeface="Arial" panose="020B0604020202020204" pitchFamily="34" charset="0"/>
                        </a:rPr>
                        <a:t>Process, Threads, Queues</a:t>
                      </a:r>
                    </a:p>
                  </a:txBody>
                  <a:tcPr marL="68580" marR="12113" marT="12113" marB="121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fontAlgn="t"/>
                      <a:endParaRPr lang="en-US" sz="16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3368275"/>
                  </a:ext>
                </a:extLst>
              </a:tr>
              <a:tr h="421247">
                <a:tc vMerge="1">
                  <a:txBody>
                    <a:bodyPr/>
                    <a:lstStyle/>
                    <a:p>
                      <a:endParaRPr lang="en-US"/>
                    </a:p>
                  </a:txBody>
                  <a:tcPr/>
                </a:tc>
                <a:tc>
                  <a:txBody>
                    <a:bodyPr/>
                    <a:lstStyle/>
                    <a:p>
                      <a:pPr rtl="0" fontAlgn="t">
                        <a:spcBef>
                          <a:spcPts val="0"/>
                        </a:spcBef>
                        <a:spcAft>
                          <a:spcPts val="0"/>
                        </a:spcAft>
                      </a:pPr>
                      <a:r>
                        <a:rPr lang="en-US" sz="1400" dirty="0">
                          <a:effectLst/>
                          <a:latin typeface="Arial" panose="020B0604020202020204" pitchFamily="34" charset="0"/>
                          <a:cs typeface="Arial" panose="020B0604020202020204" pitchFamily="34" charset="0"/>
                        </a:rPr>
                        <a:t>Task Scheduling</a:t>
                      </a:r>
                    </a:p>
                  </a:txBody>
                  <a:tcPr marL="68580" marR="12113" marT="12113" marB="121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200" dirty="0">
                          <a:effectLst/>
                          <a:latin typeface="Arial" panose="020B0604020202020204" pitchFamily="34" charset="0"/>
                          <a:cs typeface="Arial" panose="020B0604020202020204" pitchFamily="34" charset="0"/>
                        </a:rPr>
                        <a:t>Dynamic Scheduling, Static Scheduling,</a:t>
                      </a:r>
                    </a:p>
                    <a:p>
                      <a:pPr rtl="0" fontAlgn="t">
                        <a:spcBef>
                          <a:spcPts val="0"/>
                        </a:spcBef>
                        <a:spcAft>
                          <a:spcPts val="0"/>
                        </a:spcAft>
                      </a:pPr>
                      <a:r>
                        <a:rPr lang="en-US" sz="1200" dirty="0">
                          <a:effectLst/>
                          <a:latin typeface="Arial" panose="020B0604020202020204" pitchFamily="34" charset="0"/>
                          <a:cs typeface="Arial" panose="020B0604020202020204" pitchFamily="34" charset="0"/>
                        </a:rPr>
                        <a:t>Pluggable Scheduling Algorithms</a:t>
                      </a:r>
                    </a:p>
                  </a:txBody>
                  <a:tcPr marL="68580" marR="12113" marT="12113" marB="121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fontAlgn="t"/>
                      <a:endParaRPr lang="en-US" sz="16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7655026"/>
                  </a:ext>
                </a:extLst>
              </a:tr>
              <a:tr h="435705">
                <a:tc vMerge="1">
                  <a:txBody>
                    <a:bodyPr/>
                    <a:lstStyle/>
                    <a:p>
                      <a:endParaRPr lang="en-US"/>
                    </a:p>
                  </a:txBody>
                  <a:tcPr/>
                </a:tc>
                <a:tc>
                  <a:txBody>
                    <a:bodyPr/>
                    <a:lstStyle/>
                    <a:p>
                      <a:pPr rtl="0" fontAlgn="t">
                        <a:spcBef>
                          <a:spcPts val="0"/>
                        </a:spcBef>
                        <a:spcAft>
                          <a:spcPts val="0"/>
                        </a:spcAft>
                      </a:pPr>
                      <a:r>
                        <a:rPr lang="en-US" sz="1400" dirty="0">
                          <a:effectLst/>
                          <a:latin typeface="Arial" panose="020B0604020202020204" pitchFamily="34" charset="0"/>
                          <a:cs typeface="Arial" panose="020B0604020202020204" pitchFamily="34" charset="0"/>
                        </a:rPr>
                        <a:t>Task Graph</a:t>
                      </a:r>
                    </a:p>
                  </a:txBody>
                  <a:tcPr marL="68580" marR="12113" marT="12113" marB="121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400" dirty="0">
                          <a:effectLst/>
                          <a:latin typeface="Arial" panose="020B0604020202020204" pitchFamily="34" charset="0"/>
                          <a:cs typeface="Arial" panose="020B0604020202020204" pitchFamily="34" charset="0"/>
                        </a:rPr>
                        <a:t>Static Graph, Dynamic Graph Generation</a:t>
                      </a:r>
                    </a:p>
                  </a:txBody>
                  <a:tcPr marL="68580" marR="12113" marT="12113" marB="121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fontAlgn="t"/>
                      <a:endParaRPr lang="en-US" sz="16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2667087"/>
                  </a:ext>
                </a:extLst>
              </a:tr>
            </a:tbl>
          </a:graphicData>
        </a:graphic>
      </p:graphicFrame>
      <p:sp>
        <p:nvSpPr>
          <p:cNvPr id="8" name="Rectangle 1">
            <a:extLst>
              <a:ext uri="{FF2B5EF4-FFF2-40B4-BE49-F238E27FC236}">
                <a16:creationId xmlns:a16="http://schemas.microsoft.com/office/drawing/2014/main" id="{57ECEF8F-538F-4F52-97FA-739BB0BE5AC1}"/>
              </a:ext>
            </a:extLst>
          </p:cNvPr>
          <p:cNvSpPr>
            <a:spLocks noChangeArrowheads="1"/>
          </p:cNvSpPr>
          <p:nvPr/>
        </p:nvSpPr>
        <p:spPr bwMode="auto">
          <a:xfrm>
            <a:off x="4170760" y="1024163"/>
            <a:ext cx="138564"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buClrTx/>
              <a:defRPr/>
            </a:pPr>
            <a:br>
              <a:rPr lang="en-US" altLang="en-US" sz="1350" kern="1200">
                <a:solidFill>
                  <a:prstClr val="black"/>
                </a:solidFill>
                <a:latin typeface="Arial" panose="020B0604020202020204" pitchFamily="34" charset="0"/>
                <a:ea typeface="+mn-ea"/>
                <a:cs typeface="+mn-cs"/>
              </a:rPr>
            </a:br>
            <a:endParaRPr lang="en-US" altLang="en-US" sz="1350" kern="1200">
              <a:solidFill>
                <a:prstClr val="black"/>
              </a:solidFill>
              <a:latin typeface="Arial" panose="020B0604020202020204" pitchFamily="34" charset="0"/>
              <a:ea typeface="+mn-ea"/>
              <a:cs typeface="+mn-cs"/>
            </a:endParaRPr>
          </a:p>
          <a:p>
            <a:pPr defTabSz="685800" eaLnBrk="0" fontAlgn="base" hangingPunct="0">
              <a:spcBef>
                <a:spcPct val="0"/>
              </a:spcBef>
              <a:spcAft>
                <a:spcPct val="0"/>
              </a:spcAft>
              <a:buClrTx/>
              <a:defRPr/>
            </a:pPr>
            <a:endParaRPr lang="en-US" altLang="en-US" sz="1350" kern="1200">
              <a:solidFill>
                <a:prstClr val="black"/>
              </a:solidFill>
              <a:latin typeface="Arial" panose="020B0604020202020204" pitchFamily="34" charset="0"/>
              <a:ea typeface="+mn-ea"/>
              <a:cs typeface="+mn-cs"/>
            </a:endParaRPr>
          </a:p>
        </p:txBody>
      </p:sp>
      <p:sp>
        <p:nvSpPr>
          <p:cNvPr id="2" name="Slide Number Placeholder 1">
            <a:extLst>
              <a:ext uri="{FF2B5EF4-FFF2-40B4-BE49-F238E27FC236}">
                <a16:creationId xmlns:a16="http://schemas.microsoft.com/office/drawing/2014/main" id="{37636B6E-C661-43F5-A455-73AEF13E429D}"/>
              </a:ext>
            </a:extLst>
          </p:cNvPr>
          <p:cNvSpPr>
            <a:spLocks noGrp="1"/>
          </p:cNvSpPr>
          <p:nvPr>
            <p:ph type="sldNum" sz="quarter" idx="12"/>
          </p:nvPr>
        </p:nvSpPr>
        <p:spPr/>
        <p:txBody>
          <a:bodyPr/>
          <a:lstStyle/>
          <a:p>
            <a:pPr defTabSz="685800">
              <a:buClrTx/>
              <a:defRPr/>
            </a:pPr>
            <a:fld id="{82E86CF4-AA86-488B-9245-79D3DE5D9F5C}" type="slidenum">
              <a:rPr lang="en-US" kern="1200">
                <a:solidFill>
                  <a:prstClr val="black">
                    <a:tint val="75000"/>
                  </a:prstClr>
                </a:solidFill>
                <a:latin typeface="Calibri" panose="020F0502020204030204"/>
                <a:ea typeface="+mn-ea"/>
                <a:cs typeface="+mn-cs"/>
              </a:rPr>
              <a:pPr defTabSz="685800">
                <a:buClrTx/>
                <a:defRPr/>
              </a:pPr>
              <a:t>47</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8443717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1B784A-DD93-4977-B892-D51CA25042E0}"/>
              </a:ext>
            </a:extLst>
          </p:cNvPr>
          <p:cNvSpPr>
            <a:spLocks noGrp="1"/>
          </p:cNvSpPr>
          <p:nvPr>
            <p:ph type="title"/>
          </p:nvPr>
        </p:nvSpPr>
        <p:spPr>
          <a:xfrm>
            <a:off x="622526" y="-81302"/>
            <a:ext cx="8521474" cy="674426"/>
          </a:xfrm>
        </p:spPr>
        <p:txBody>
          <a:bodyPr>
            <a:normAutofit fontScale="90000"/>
          </a:bodyPr>
          <a:lstStyle/>
          <a:p>
            <a:pPr algn="ctr"/>
            <a:r>
              <a:rPr lang="en-US" dirty="0"/>
              <a:t>Big Data Programming Environment Components II</a:t>
            </a:r>
          </a:p>
        </p:txBody>
      </p:sp>
      <p:graphicFrame>
        <p:nvGraphicFramePr>
          <p:cNvPr id="7" name="Table 6">
            <a:extLst>
              <a:ext uri="{FF2B5EF4-FFF2-40B4-BE49-F238E27FC236}">
                <a16:creationId xmlns:a16="http://schemas.microsoft.com/office/drawing/2014/main" id="{6441FB75-9D98-400C-80F9-84BC4183A84B}"/>
              </a:ext>
            </a:extLst>
          </p:cNvPr>
          <p:cNvGraphicFramePr>
            <a:graphicFrameLocks noGrp="1"/>
          </p:cNvGraphicFramePr>
          <p:nvPr>
            <p:extLst>
              <p:ext uri="{D42A27DB-BD31-4B8C-83A1-F6EECF244321}">
                <p14:modId xmlns:p14="http://schemas.microsoft.com/office/powerpoint/2010/main" val="275728780"/>
              </p:ext>
            </p:extLst>
          </p:nvPr>
        </p:nvGraphicFramePr>
        <p:xfrm>
          <a:off x="-1" y="421222"/>
          <a:ext cx="9144001" cy="4435450"/>
        </p:xfrm>
        <a:graphic>
          <a:graphicData uri="http://schemas.openxmlformats.org/drawingml/2006/table">
            <a:tbl>
              <a:tblPr/>
              <a:tblGrid>
                <a:gridCol w="1420681">
                  <a:extLst>
                    <a:ext uri="{9D8B030D-6E8A-4147-A177-3AD203B41FA5}">
                      <a16:colId xmlns:a16="http://schemas.microsoft.com/office/drawing/2014/main" val="1704925685"/>
                    </a:ext>
                  </a:extLst>
                </a:gridCol>
                <a:gridCol w="1645743">
                  <a:extLst>
                    <a:ext uri="{9D8B030D-6E8A-4147-A177-3AD203B41FA5}">
                      <a16:colId xmlns:a16="http://schemas.microsoft.com/office/drawing/2014/main" val="2585918109"/>
                    </a:ext>
                  </a:extLst>
                </a:gridCol>
                <a:gridCol w="3156110">
                  <a:extLst>
                    <a:ext uri="{9D8B030D-6E8A-4147-A177-3AD203B41FA5}">
                      <a16:colId xmlns:a16="http://schemas.microsoft.com/office/drawing/2014/main" val="3781877368"/>
                    </a:ext>
                  </a:extLst>
                </a:gridCol>
                <a:gridCol w="2921467">
                  <a:extLst>
                    <a:ext uri="{9D8B030D-6E8A-4147-A177-3AD203B41FA5}">
                      <a16:colId xmlns:a16="http://schemas.microsoft.com/office/drawing/2014/main" val="506169796"/>
                    </a:ext>
                  </a:extLst>
                </a:gridCol>
              </a:tblGrid>
              <a:tr h="253335">
                <a:tc>
                  <a:txBody>
                    <a:bodyPr/>
                    <a:lstStyle/>
                    <a:p>
                      <a:pPr algn="ctr" rtl="0" fontAlgn="t">
                        <a:spcBef>
                          <a:spcPts val="0"/>
                        </a:spcBef>
                        <a:spcAft>
                          <a:spcPts val="0"/>
                        </a:spcAft>
                      </a:pPr>
                      <a:r>
                        <a:rPr lang="en-US" sz="1400" b="1" i="0" u="none" strike="noStrike" dirty="0">
                          <a:solidFill>
                            <a:srgbClr val="000000"/>
                          </a:solidFill>
                          <a:effectLst/>
                          <a:latin typeface="Arial" panose="020B0604020202020204" pitchFamily="34" charset="0"/>
                          <a:cs typeface="Arial" panose="020B0604020202020204" pitchFamily="34" charset="0"/>
                        </a:rPr>
                        <a:t>Area</a:t>
                      </a:r>
                      <a:endParaRPr lang="en-US" sz="1400" b="1" dirty="0">
                        <a:effectLst/>
                        <a:latin typeface="Arial" panose="020B0604020202020204" pitchFamily="34" charset="0"/>
                        <a:cs typeface="Arial" panose="020B0604020202020204" pitchFamily="34" charset="0"/>
                      </a:endParaRPr>
                    </a:p>
                  </a:txBody>
                  <a:tcPr marL="68580" marR="12113" marT="12113" marB="121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US" sz="1400" b="1" i="0" u="none" strike="noStrike" dirty="0">
                          <a:solidFill>
                            <a:srgbClr val="000000"/>
                          </a:solidFill>
                          <a:effectLst/>
                          <a:latin typeface="Arial" panose="020B0604020202020204" pitchFamily="34" charset="0"/>
                          <a:cs typeface="Arial" panose="020B0604020202020204" pitchFamily="34" charset="0"/>
                        </a:rPr>
                        <a:t>Component</a:t>
                      </a:r>
                      <a:endParaRPr lang="en-US" sz="1400" dirty="0">
                        <a:effectLst/>
                        <a:latin typeface="Arial" panose="020B0604020202020204" pitchFamily="34" charset="0"/>
                        <a:cs typeface="Arial" panose="020B0604020202020204" pitchFamily="34" charset="0"/>
                      </a:endParaRPr>
                    </a:p>
                  </a:txBody>
                  <a:tcPr marL="68580" marR="12113" marT="12113" marB="121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US" sz="1400" b="1" i="0" u="none" strike="noStrike" dirty="0">
                          <a:solidFill>
                            <a:srgbClr val="000000"/>
                          </a:solidFill>
                          <a:effectLst/>
                          <a:latin typeface="Arial" panose="020B0604020202020204" pitchFamily="34" charset="0"/>
                          <a:cs typeface="Arial" panose="020B0604020202020204" pitchFamily="34" charset="0"/>
                        </a:rPr>
                        <a:t>Implementation</a:t>
                      </a:r>
                      <a:endParaRPr lang="en-US" sz="1400" dirty="0">
                        <a:effectLst/>
                        <a:latin typeface="Arial" panose="020B0604020202020204" pitchFamily="34" charset="0"/>
                        <a:cs typeface="Arial" panose="020B0604020202020204" pitchFamily="34" charset="0"/>
                      </a:endParaRPr>
                    </a:p>
                  </a:txBody>
                  <a:tcPr marL="68580" marR="12113" marT="12113" marB="121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US" sz="1400" b="1" i="0" u="none" strike="noStrike" dirty="0">
                          <a:solidFill>
                            <a:srgbClr val="000000"/>
                          </a:solidFill>
                          <a:effectLst/>
                          <a:latin typeface="Arial" panose="020B0604020202020204" pitchFamily="34" charset="0"/>
                          <a:cs typeface="Arial" panose="020B0604020202020204" pitchFamily="34" charset="0"/>
                        </a:rPr>
                        <a:t>Comments</a:t>
                      </a:r>
                      <a:endParaRPr lang="en-US" sz="1400" dirty="0">
                        <a:effectLst/>
                        <a:latin typeface="Arial" panose="020B0604020202020204" pitchFamily="34" charset="0"/>
                        <a:cs typeface="Arial" panose="020B0604020202020204" pitchFamily="34" charset="0"/>
                      </a:endParaRPr>
                    </a:p>
                  </a:txBody>
                  <a:tcPr marL="68580" marR="12113" marT="12113" marB="121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31050961"/>
                  </a:ext>
                </a:extLst>
              </a:tr>
              <a:tr h="437877">
                <a:tc rowSpan="3">
                  <a:txBody>
                    <a:bodyPr/>
                    <a:lstStyle/>
                    <a:p>
                      <a:pPr rtl="0" fontAlgn="t">
                        <a:spcBef>
                          <a:spcPts val="0"/>
                        </a:spcBef>
                        <a:spcAft>
                          <a:spcPts val="0"/>
                        </a:spcAft>
                      </a:pPr>
                      <a:br>
                        <a:rPr lang="en-US" sz="1400" b="1" dirty="0">
                          <a:effectLst/>
                          <a:latin typeface="Arial" panose="020B0604020202020204" pitchFamily="34" charset="0"/>
                          <a:cs typeface="Arial" panose="020B0604020202020204" pitchFamily="34" charset="0"/>
                        </a:rPr>
                      </a:br>
                      <a:r>
                        <a:rPr lang="en-US" sz="1400" b="1" i="0" u="none" strike="noStrike" dirty="0">
                          <a:solidFill>
                            <a:srgbClr val="000000"/>
                          </a:solidFill>
                          <a:effectLst/>
                          <a:latin typeface="Arial" panose="020B0604020202020204" pitchFamily="34" charset="0"/>
                          <a:cs typeface="Arial" panose="020B0604020202020204" pitchFamily="34" charset="0"/>
                        </a:rPr>
                        <a:t>Communication API</a:t>
                      </a:r>
                      <a:endParaRPr lang="en-US" sz="1400" b="1" dirty="0">
                        <a:effectLst/>
                        <a:latin typeface="Arial" panose="020B0604020202020204" pitchFamily="34" charset="0"/>
                        <a:cs typeface="Arial" panose="020B0604020202020204" pitchFamily="34" charset="0"/>
                      </a:endParaRPr>
                    </a:p>
                  </a:txBody>
                  <a:tcPr marL="68580" marR="12113" marT="12113" marB="121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l" defTabSz="685800" rtl="0" eaLnBrk="1" latinLnBrk="0" hangingPunct="1"/>
                      <a:r>
                        <a:rPr lang="en-US" sz="1400" kern="1200" dirty="0">
                          <a:solidFill>
                            <a:schemeClr val="tx1"/>
                          </a:solidFill>
                          <a:latin typeface="Arial" panose="020B0604020202020204" pitchFamily="34" charset="0"/>
                          <a:ea typeface="+mn-ea"/>
                          <a:cs typeface="Arial" panose="020B0604020202020204" pitchFamily="34" charset="0"/>
                        </a:rPr>
                        <a:t>Messages</a:t>
                      </a:r>
                    </a:p>
                  </a:txBody>
                  <a:tcPr marL="68580" marR="12113" marT="12113" marB="121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l" defTabSz="685800" rtl="0" eaLnBrk="1" latinLnBrk="0" hangingPunct="1"/>
                      <a:r>
                        <a:rPr lang="en-US" sz="1400" kern="1200" dirty="0">
                          <a:solidFill>
                            <a:schemeClr val="tx1"/>
                          </a:solidFill>
                          <a:latin typeface="Arial" panose="020B0604020202020204" pitchFamily="34" charset="0"/>
                          <a:ea typeface="+mn-ea"/>
                          <a:cs typeface="Arial" panose="020B0604020202020204" pitchFamily="34" charset="0"/>
                        </a:rPr>
                        <a:t>Heron</a:t>
                      </a:r>
                    </a:p>
                  </a:txBody>
                  <a:tcPr marL="68580" marR="12113" marT="12113" marB="121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1400" dirty="0">
                          <a:latin typeface="Arial" panose="020B0604020202020204" pitchFamily="34" charset="0"/>
                          <a:cs typeface="Arial" panose="020B0604020202020204" pitchFamily="34" charset="0"/>
                        </a:rPr>
                        <a:t>This is user level and could map to multiple communication systems</a:t>
                      </a:r>
                    </a:p>
                  </a:txBody>
                  <a:tcPr marL="68580" marR="12113" marT="12113" marB="121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8947282"/>
                  </a:ext>
                </a:extLst>
              </a:tr>
              <a:tr h="690469">
                <a:tc vMerge="1">
                  <a:txBody>
                    <a:bodyPr/>
                    <a:lstStyle/>
                    <a:p>
                      <a:endParaRPr lang="en-US"/>
                    </a:p>
                  </a:txBody>
                  <a:tcPr/>
                </a:tc>
                <a:tc>
                  <a:txBody>
                    <a:bodyPr/>
                    <a:lstStyle/>
                    <a:p>
                      <a:pPr rtl="0" fontAlgn="t">
                        <a:spcBef>
                          <a:spcPts val="0"/>
                        </a:spcBef>
                        <a:spcAft>
                          <a:spcPts val="0"/>
                        </a:spcAft>
                      </a:pPr>
                      <a:r>
                        <a:rPr lang="en-US" sz="1400" b="0" i="0" u="none" strike="noStrike" dirty="0">
                          <a:solidFill>
                            <a:srgbClr val="000000"/>
                          </a:solidFill>
                          <a:effectLst/>
                          <a:latin typeface="Arial" panose="020B0604020202020204" pitchFamily="34" charset="0"/>
                          <a:cs typeface="Arial" panose="020B0604020202020204" pitchFamily="34" charset="0"/>
                        </a:rPr>
                        <a:t>Dataflow Communication</a:t>
                      </a:r>
                      <a:endParaRPr lang="en-US" sz="1400" dirty="0">
                        <a:effectLst/>
                        <a:latin typeface="Arial" panose="020B0604020202020204" pitchFamily="34" charset="0"/>
                        <a:cs typeface="Arial" panose="020B0604020202020204" pitchFamily="34" charset="0"/>
                      </a:endParaRPr>
                    </a:p>
                  </a:txBody>
                  <a:tcPr marL="68580" marR="12113" marT="12113" marB="121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400" b="0" i="0" u="none" strike="noStrike" dirty="0">
                          <a:solidFill>
                            <a:srgbClr val="000000"/>
                          </a:solidFill>
                          <a:effectLst/>
                          <a:latin typeface="Arial" panose="020B0604020202020204" pitchFamily="34" charset="0"/>
                          <a:cs typeface="Arial" panose="020B0604020202020204" pitchFamily="34" charset="0"/>
                        </a:rPr>
                        <a:t>Fine-Grain Twister2 Dataflow communications: MPI</a:t>
                      </a:r>
                      <a:r>
                        <a:rPr lang="en-US" sz="1400" b="0" i="0" u="none" strike="noStrike" dirty="0">
                          <a:solidFill>
                            <a:schemeClr val="tx1"/>
                          </a:solidFill>
                          <a:effectLst/>
                          <a:latin typeface="Arial" panose="020B0604020202020204" pitchFamily="34" charset="0"/>
                          <a:cs typeface="Arial" panose="020B0604020202020204" pitchFamily="34" charset="0"/>
                        </a:rPr>
                        <a:t>,</a:t>
                      </a:r>
                      <a:r>
                        <a:rPr lang="en-US" sz="1400" b="0" i="0" u="none" strike="noStrike" dirty="0">
                          <a:solidFill>
                            <a:srgbClr val="000000"/>
                          </a:solidFill>
                          <a:effectLst/>
                          <a:latin typeface="Arial" panose="020B0604020202020204" pitchFamily="34" charset="0"/>
                          <a:cs typeface="Arial" panose="020B0604020202020204" pitchFamily="34" charset="0"/>
                        </a:rPr>
                        <a:t>TCP and RMA</a:t>
                      </a:r>
                      <a:endParaRPr lang="en-US" sz="1200" b="0" i="0" u="none" strike="noStrike" dirty="0">
                        <a:solidFill>
                          <a:srgbClr val="000000"/>
                        </a:solidFill>
                        <a:effectLst/>
                        <a:latin typeface="Arial" panose="020B0604020202020204" pitchFamily="34" charset="0"/>
                        <a:cs typeface="Arial" panose="020B0604020202020204" pitchFamily="34" charset="0"/>
                      </a:endParaRPr>
                    </a:p>
                    <a:p>
                      <a:pPr rtl="0" fontAlgn="t">
                        <a:spcBef>
                          <a:spcPts val="0"/>
                        </a:spcBef>
                        <a:spcAft>
                          <a:spcPts val="0"/>
                        </a:spcAft>
                      </a:pPr>
                      <a:r>
                        <a:rPr lang="en-US" sz="1300" b="0" i="0" u="none" strike="noStrike" dirty="0">
                          <a:solidFill>
                            <a:srgbClr val="000000"/>
                          </a:solidFill>
                          <a:effectLst/>
                          <a:latin typeface="Arial" panose="020B0604020202020204" pitchFamily="34" charset="0"/>
                          <a:cs typeface="Arial" panose="020B0604020202020204" pitchFamily="34" charset="0"/>
                        </a:rPr>
                        <a:t>Coarse grain Dataflow from </a:t>
                      </a:r>
                      <a:r>
                        <a:rPr lang="en-US" sz="1300" b="0" i="0" u="none" strike="noStrike" dirty="0" err="1">
                          <a:solidFill>
                            <a:srgbClr val="000000"/>
                          </a:solidFill>
                          <a:effectLst/>
                          <a:latin typeface="Arial" panose="020B0604020202020204" pitchFamily="34" charset="0"/>
                          <a:cs typeface="Arial" panose="020B0604020202020204" pitchFamily="34" charset="0"/>
                        </a:rPr>
                        <a:t>NiFi</a:t>
                      </a:r>
                      <a:r>
                        <a:rPr lang="en-US" sz="1300" b="0" i="0" u="none" strike="noStrike" dirty="0">
                          <a:solidFill>
                            <a:srgbClr val="000000"/>
                          </a:solidFill>
                          <a:effectLst/>
                          <a:latin typeface="Arial" panose="020B0604020202020204" pitchFamily="34" charset="0"/>
                          <a:cs typeface="Arial" panose="020B0604020202020204" pitchFamily="34" charset="0"/>
                        </a:rPr>
                        <a:t>, Kepler?</a:t>
                      </a:r>
                      <a:endParaRPr lang="en-US" sz="1300" dirty="0">
                        <a:effectLst/>
                        <a:latin typeface="Arial" panose="020B0604020202020204" pitchFamily="34" charset="0"/>
                        <a:cs typeface="Arial" panose="020B0604020202020204" pitchFamily="34" charset="0"/>
                      </a:endParaRPr>
                    </a:p>
                  </a:txBody>
                  <a:tcPr marL="68580" marR="12113" marT="12113" marB="121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400" b="0" i="0" u="none" strike="noStrike" dirty="0">
                          <a:solidFill>
                            <a:srgbClr val="000000"/>
                          </a:solidFill>
                          <a:effectLst/>
                          <a:latin typeface="Arial" panose="020B0604020202020204" pitchFamily="34" charset="0"/>
                          <a:cs typeface="Arial" panose="020B0604020202020204" pitchFamily="34" charset="0"/>
                        </a:rPr>
                        <a:t>Streaming</a:t>
                      </a:r>
                      <a:r>
                        <a:rPr lang="en-US" sz="1400" b="0" i="0" u="none" strike="noStrike" dirty="0">
                          <a:solidFill>
                            <a:schemeClr val="tx1"/>
                          </a:solidFill>
                          <a:effectLst/>
                          <a:latin typeface="Arial" panose="020B0604020202020204" pitchFamily="34" charset="0"/>
                          <a:cs typeface="Arial" panose="020B0604020202020204" pitchFamily="34" charset="0"/>
                        </a:rPr>
                        <a:t>, </a:t>
                      </a:r>
                      <a:r>
                        <a:rPr lang="en-US" sz="1400" b="0" i="0" u="none" strike="noStrike" dirty="0">
                          <a:solidFill>
                            <a:srgbClr val="000000"/>
                          </a:solidFill>
                          <a:effectLst/>
                          <a:latin typeface="Arial" panose="020B0604020202020204" pitchFamily="34" charset="0"/>
                          <a:cs typeface="Arial" panose="020B0604020202020204" pitchFamily="34" charset="0"/>
                        </a:rPr>
                        <a:t>ETL data pipelines;</a:t>
                      </a:r>
                      <a:endParaRPr lang="en-US" sz="14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Twister2:Net standalone dataflow DFW library</a:t>
                      </a:r>
                      <a:endParaRPr lang="en-US" sz="1400" dirty="0">
                        <a:effectLst/>
                        <a:latin typeface="Arial" panose="020B0604020202020204" pitchFamily="34" charset="0"/>
                        <a:cs typeface="Arial" panose="020B0604020202020204" pitchFamily="34" charset="0"/>
                      </a:endParaRPr>
                    </a:p>
                  </a:txBody>
                  <a:tcPr marL="68580" marR="12113" marT="12113" marB="121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33960825"/>
                  </a:ext>
                </a:extLst>
              </a:tr>
              <a:tr h="645054">
                <a:tc vMerge="1">
                  <a:txBody>
                    <a:bodyPr/>
                    <a:lstStyle/>
                    <a:p>
                      <a:endParaRPr lang="en-US"/>
                    </a:p>
                  </a:txBody>
                  <a:tcPr/>
                </a:tc>
                <a:tc>
                  <a:txBody>
                    <a:bodyPr/>
                    <a:lstStyle/>
                    <a:p>
                      <a:pPr rtl="0" fontAlgn="t">
                        <a:spcBef>
                          <a:spcPts val="0"/>
                        </a:spcBef>
                        <a:spcAft>
                          <a:spcPts val="0"/>
                        </a:spcAft>
                      </a:pPr>
                      <a:r>
                        <a:rPr lang="en-US" sz="1400" b="0" i="0" u="none" strike="noStrike" dirty="0">
                          <a:solidFill>
                            <a:srgbClr val="000000"/>
                          </a:solidFill>
                          <a:effectLst/>
                          <a:latin typeface="Arial" panose="020B0604020202020204" pitchFamily="34" charset="0"/>
                          <a:cs typeface="Arial" panose="020B0604020202020204" pitchFamily="34" charset="0"/>
                        </a:rPr>
                        <a:t>BSP Communication</a:t>
                      </a:r>
                      <a:endParaRPr lang="en-US" sz="1400" dirty="0">
                        <a:effectLst/>
                        <a:latin typeface="Arial" panose="020B0604020202020204" pitchFamily="34" charset="0"/>
                        <a:cs typeface="Arial" panose="020B0604020202020204" pitchFamily="34" charset="0"/>
                      </a:endParaRPr>
                    </a:p>
                    <a:p>
                      <a:pPr rtl="0" fontAlgn="t">
                        <a:spcBef>
                          <a:spcPts val="0"/>
                        </a:spcBef>
                        <a:spcAft>
                          <a:spcPts val="0"/>
                        </a:spcAft>
                      </a:pPr>
                      <a:r>
                        <a:rPr lang="en-US" sz="1400" b="0" i="0" u="none" strike="noStrike" dirty="0">
                          <a:solidFill>
                            <a:srgbClr val="000000"/>
                          </a:solidFill>
                          <a:effectLst/>
                          <a:latin typeface="Arial" panose="020B0604020202020204" pitchFamily="34" charset="0"/>
                          <a:cs typeface="Arial" panose="020B0604020202020204" pitchFamily="34" charset="0"/>
                        </a:rPr>
                        <a:t>Map-Collective</a:t>
                      </a:r>
                      <a:endParaRPr lang="en-US" sz="1400" dirty="0">
                        <a:effectLst/>
                        <a:latin typeface="Arial" panose="020B0604020202020204" pitchFamily="34" charset="0"/>
                        <a:cs typeface="Arial" panose="020B0604020202020204" pitchFamily="34" charset="0"/>
                      </a:endParaRPr>
                    </a:p>
                  </a:txBody>
                  <a:tcPr marL="68580" marR="12113" marT="12113" marB="121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400" b="0" i="0" u="none" strike="noStrike" dirty="0">
                          <a:solidFill>
                            <a:srgbClr val="000000"/>
                          </a:solidFill>
                          <a:effectLst/>
                          <a:latin typeface="Arial" panose="020B0604020202020204" pitchFamily="34" charset="0"/>
                          <a:cs typeface="Arial" panose="020B0604020202020204" pitchFamily="34" charset="0"/>
                        </a:rPr>
                        <a:t>Conventional MPI, Harp</a:t>
                      </a:r>
                      <a:endParaRPr lang="en-US" sz="1400" dirty="0">
                        <a:effectLst/>
                        <a:latin typeface="Arial" panose="020B0604020202020204" pitchFamily="34" charset="0"/>
                        <a:cs typeface="Arial" panose="020B0604020202020204" pitchFamily="34" charset="0"/>
                      </a:endParaRPr>
                    </a:p>
                  </a:txBody>
                  <a:tcPr marL="68580" marR="12113" marT="12113" marB="121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400" b="0" i="0" u="none" strike="noStrike" dirty="0">
                          <a:solidFill>
                            <a:srgbClr val="000000"/>
                          </a:solidFill>
                          <a:effectLst/>
                          <a:latin typeface="Arial" panose="020B0604020202020204" pitchFamily="34" charset="0"/>
                          <a:cs typeface="Arial" panose="020B0604020202020204" pitchFamily="34" charset="0"/>
                        </a:rPr>
                        <a:t>MPI Point to Point and Collective API. Add MapReduce primitives and keyed operations</a:t>
                      </a:r>
                      <a:endParaRPr lang="en-US" sz="1400" dirty="0">
                        <a:effectLst/>
                        <a:latin typeface="Arial" panose="020B0604020202020204" pitchFamily="34" charset="0"/>
                        <a:cs typeface="Arial" panose="020B0604020202020204" pitchFamily="34" charset="0"/>
                      </a:endParaRPr>
                    </a:p>
                  </a:txBody>
                  <a:tcPr marL="68580" marR="12113" marT="12113" marB="121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9130236"/>
                  </a:ext>
                </a:extLst>
              </a:tr>
              <a:tr h="244124">
                <a:tc rowSpan="2">
                  <a:txBody>
                    <a:bodyPr/>
                    <a:lstStyle/>
                    <a:p>
                      <a:pPr rtl="0" fontAlgn="t">
                        <a:spcBef>
                          <a:spcPts val="0"/>
                        </a:spcBef>
                        <a:spcAft>
                          <a:spcPts val="0"/>
                        </a:spcAft>
                      </a:pPr>
                      <a:r>
                        <a:rPr lang="en-US" sz="1400" b="1" i="0" u="none" strike="noStrike" dirty="0">
                          <a:solidFill>
                            <a:srgbClr val="000000"/>
                          </a:solidFill>
                          <a:effectLst/>
                          <a:latin typeface="Arial" panose="020B0604020202020204" pitchFamily="34" charset="0"/>
                          <a:cs typeface="Arial" panose="020B0604020202020204" pitchFamily="34" charset="0"/>
                        </a:rPr>
                        <a:t>Data Access</a:t>
                      </a:r>
                      <a:endParaRPr lang="en-US" sz="1400" b="1" dirty="0">
                        <a:effectLst/>
                        <a:latin typeface="Arial" panose="020B0604020202020204" pitchFamily="34" charset="0"/>
                        <a:cs typeface="Arial" panose="020B0604020202020204" pitchFamily="34" charset="0"/>
                      </a:endParaRPr>
                    </a:p>
                  </a:txBody>
                  <a:tcPr marL="68580" marR="12113" marT="12113" marB="121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Static (Batch) Data</a:t>
                      </a:r>
                      <a:endParaRPr lang="en-US" sz="1400" dirty="0">
                        <a:effectLst/>
                        <a:latin typeface="Arial" panose="020B0604020202020204" pitchFamily="34" charset="0"/>
                        <a:cs typeface="Arial" panose="020B0604020202020204" pitchFamily="34" charset="0"/>
                      </a:endParaRPr>
                    </a:p>
                  </a:txBody>
                  <a:tcPr marL="68580" marR="12113" marT="12113" marB="121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400" b="0" i="0" u="none" strike="noStrike" dirty="0">
                          <a:solidFill>
                            <a:srgbClr val="000000"/>
                          </a:solidFill>
                          <a:effectLst/>
                          <a:latin typeface="Arial" panose="020B0604020202020204" pitchFamily="34" charset="0"/>
                          <a:cs typeface="Arial" panose="020B0604020202020204" pitchFamily="34" charset="0"/>
                        </a:rPr>
                        <a:t>File Systems, NoSQL, SQL</a:t>
                      </a:r>
                      <a:endParaRPr lang="en-US" sz="1400" dirty="0">
                        <a:effectLst/>
                        <a:latin typeface="Arial" panose="020B0604020202020204" pitchFamily="34" charset="0"/>
                        <a:cs typeface="Arial" panose="020B0604020202020204" pitchFamily="34" charset="0"/>
                      </a:endParaRPr>
                    </a:p>
                  </a:txBody>
                  <a:tcPr marL="68580" marR="12113" marT="12113" marB="121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a:txBody>
                    <a:bodyPr/>
                    <a:lstStyle/>
                    <a:p>
                      <a:pPr rtl="0" fontAlgn="t">
                        <a:spcBef>
                          <a:spcPts val="0"/>
                        </a:spcBef>
                        <a:spcAft>
                          <a:spcPts val="0"/>
                        </a:spcAft>
                      </a:pPr>
                      <a:r>
                        <a:rPr lang="en-US" sz="1400" dirty="0">
                          <a:effectLst/>
                          <a:latin typeface="Arial" panose="020B0604020202020204" pitchFamily="34" charset="0"/>
                          <a:cs typeface="Arial" panose="020B0604020202020204" pitchFamily="34" charset="0"/>
                        </a:rPr>
                        <a:t>Data API</a:t>
                      </a:r>
                    </a:p>
                  </a:txBody>
                  <a:tcPr marL="68580" marR="12113" marT="12113" marB="121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35388834"/>
                  </a:ext>
                </a:extLst>
              </a:tr>
              <a:tr h="241395">
                <a:tc vMerge="1">
                  <a:txBody>
                    <a:bodyPr/>
                    <a:lstStyle/>
                    <a:p>
                      <a:endParaRPr lang="en-US"/>
                    </a:p>
                  </a:txBody>
                  <a:tcPr/>
                </a:tc>
                <a:tc>
                  <a:txBody>
                    <a:bodyPr/>
                    <a:lstStyle/>
                    <a:p>
                      <a:pPr rtl="0" fontAlgn="t">
                        <a:spcBef>
                          <a:spcPts val="0"/>
                        </a:spcBef>
                        <a:spcAft>
                          <a:spcPts val="0"/>
                        </a:spcAft>
                      </a:pPr>
                      <a:r>
                        <a:rPr lang="en-US" sz="1400" dirty="0">
                          <a:effectLst/>
                          <a:latin typeface="Arial" panose="020B0604020202020204" pitchFamily="34" charset="0"/>
                          <a:cs typeface="Arial" panose="020B0604020202020204" pitchFamily="34" charset="0"/>
                        </a:rPr>
                        <a:t>Streaming Data</a:t>
                      </a:r>
                    </a:p>
                  </a:txBody>
                  <a:tcPr marL="68580" marR="12113" marT="12113" marB="121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Message Brokers, Spouts</a:t>
                      </a:r>
                      <a:endParaRPr lang="en-US" sz="1400" dirty="0">
                        <a:effectLst/>
                        <a:latin typeface="Arial" panose="020B0604020202020204" pitchFamily="34" charset="0"/>
                        <a:cs typeface="Arial" panose="020B0604020202020204" pitchFamily="34" charset="0"/>
                      </a:endParaRPr>
                    </a:p>
                  </a:txBody>
                  <a:tcPr marL="68580" marR="12113" marT="12113" marB="121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rtl="0" fontAlgn="t">
                        <a:spcBef>
                          <a:spcPts val="0"/>
                        </a:spcBef>
                        <a:spcAft>
                          <a:spcPts val="0"/>
                        </a:spcAft>
                      </a:pP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7414979"/>
                  </a:ext>
                </a:extLst>
              </a:tr>
              <a:tr h="501303">
                <a:tc>
                  <a:txBody>
                    <a:bodyPr/>
                    <a:lstStyle/>
                    <a:p>
                      <a:pPr rtl="0" fontAlgn="t">
                        <a:spcBef>
                          <a:spcPts val="0"/>
                        </a:spcBef>
                        <a:spcAft>
                          <a:spcPts val="0"/>
                        </a:spcAft>
                      </a:pPr>
                      <a:r>
                        <a:rPr lang="en-US" sz="1400" b="1" dirty="0">
                          <a:effectLst/>
                          <a:latin typeface="Arial" panose="020B0604020202020204" pitchFamily="34" charset="0"/>
                          <a:cs typeface="Arial" panose="020B0604020202020204" pitchFamily="34" charset="0"/>
                        </a:rPr>
                        <a:t>Data Management</a:t>
                      </a:r>
                    </a:p>
                  </a:txBody>
                  <a:tcPr marL="68580" marR="12113" marT="12113" marB="121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Distributed Dataset</a:t>
                      </a:r>
                      <a:endParaRPr lang="en-US" sz="1400" dirty="0">
                        <a:effectLst/>
                        <a:latin typeface="Arial" panose="020B0604020202020204" pitchFamily="34" charset="0"/>
                        <a:cs typeface="Arial" panose="020B0604020202020204" pitchFamily="34" charset="0"/>
                      </a:endParaRPr>
                    </a:p>
                  </a:txBody>
                  <a:tcPr marL="68580" marR="12113" marT="12113" marB="121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400" dirty="0">
                          <a:effectLst/>
                          <a:latin typeface="Arial" panose="020B0604020202020204" pitchFamily="34" charset="0"/>
                          <a:cs typeface="Arial" panose="020B0604020202020204" pitchFamily="34" charset="0"/>
                        </a:rPr>
                        <a:t>Persistent Distributed Data. In-memory databases. Owner computes rule</a:t>
                      </a:r>
                    </a:p>
                  </a:txBody>
                  <a:tcPr marL="68580" marR="12113" marT="12113" marB="121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400" dirty="0" err="1">
                          <a:effectLst/>
                          <a:latin typeface="Arial" panose="020B0604020202020204" pitchFamily="34" charset="0"/>
                          <a:cs typeface="Arial" panose="020B0604020202020204" pitchFamily="34" charset="0"/>
                        </a:rPr>
                        <a:t>Tset</a:t>
                      </a:r>
                      <a:r>
                        <a:rPr lang="en-US" sz="1400" dirty="0">
                          <a:effectLst/>
                          <a:latin typeface="Arial" panose="020B0604020202020204" pitchFamily="34" charset="0"/>
                          <a:cs typeface="Arial" panose="020B0604020202020204" pitchFamily="34" charset="0"/>
                        </a:rPr>
                        <a:t> has similar capabilities to </a:t>
                      </a:r>
                    </a:p>
                    <a:p>
                      <a:pPr rtl="0" fontAlgn="t">
                        <a:spcBef>
                          <a:spcPts val="0"/>
                        </a:spcBef>
                        <a:spcAft>
                          <a:spcPts val="0"/>
                        </a:spcAft>
                      </a:pPr>
                      <a:r>
                        <a:rPr lang="en-US" sz="1400" dirty="0">
                          <a:effectLst/>
                          <a:latin typeface="Arial" panose="020B0604020202020204" pitchFamily="34" charset="0"/>
                          <a:cs typeface="Arial" panose="020B0604020202020204" pitchFamily="34" charset="0"/>
                        </a:rPr>
                        <a:t>Spark RDD, Heron Streamlet</a:t>
                      </a:r>
                    </a:p>
                  </a:txBody>
                  <a:tcPr marL="68580" marR="12113" marT="12113" marB="121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66385649"/>
                  </a:ext>
                </a:extLst>
              </a:tr>
              <a:tr h="645054">
                <a:tc>
                  <a:txBody>
                    <a:bodyPr/>
                    <a:lstStyle/>
                    <a:p>
                      <a:pPr rtl="0" fontAlgn="t">
                        <a:spcBef>
                          <a:spcPts val="0"/>
                        </a:spcBef>
                        <a:spcAft>
                          <a:spcPts val="0"/>
                        </a:spcAft>
                      </a:pPr>
                      <a:r>
                        <a:rPr lang="en-US" sz="1400" b="1" dirty="0">
                          <a:effectLst/>
                          <a:latin typeface="Arial" panose="020B0604020202020204" pitchFamily="34" charset="0"/>
                          <a:cs typeface="Arial" panose="020B0604020202020204" pitchFamily="34" charset="0"/>
                        </a:rPr>
                        <a:t>Fault Tolerance</a:t>
                      </a:r>
                    </a:p>
                  </a:txBody>
                  <a:tcPr marL="68580" marR="12113" marT="12113" marB="121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400" dirty="0">
                          <a:effectLst/>
                          <a:latin typeface="Arial" panose="020B0604020202020204" pitchFamily="34" charset="0"/>
                          <a:cs typeface="Arial" panose="020B0604020202020204" pitchFamily="34" charset="0"/>
                        </a:rPr>
                        <a:t>Check Pointing</a:t>
                      </a:r>
                    </a:p>
                  </a:txBody>
                  <a:tcPr marL="68580" marR="12113" marT="12113" marB="121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400" dirty="0">
                          <a:effectLst/>
                          <a:latin typeface="Arial" panose="020B0604020202020204" pitchFamily="34" charset="0"/>
                          <a:cs typeface="Arial" panose="020B0604020202020204" pitchFamily="34" charset="0"/>
                        </a:rPr>
                        <a:t>Upstream (streaming) backup; Lightweight; Coordination Points; Spark/Flink, MPI and Heron models</a:t>
                      </a:r>
                    </a:p>
                  </a:txBody>
                  <a:tcPr marL="68580" marR="12113" marT="12113" marB="121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Streaming and batch cases</a:t>
                      </a:r>
                    </a:p>
                    <a:p>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distinct; Crosses all components</a:t>
                      </a:r>
                      <a:endParaRPr lang="en-US" sz="1400" dirty="0">
                        <a:effectLst/>
                        <a:latin typeface="Arial" panose="020B0604020202020204" pitchFamily="34" charset="0"/>
                        <a:cs typeface="Arial" panose="020B0604020202020204" pitchFamily="34" charset="0"/>
                      </a:endParaRPr>
                    </a:p>
                  </a:txBody>
                  <a:tcPr marL="68580" marR="12113" marT="12113" marB="121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56272695"/>
                  </a:ext>
                </a:extLst>
              </a:tr>
              <a:tr h="437877">
                <a:tc>
                  <a:txBody>
                    <a:bodyPr/>
                    <a:lstStyle/>
                    <a:p>
                      <a:pPr rtl="0" fontAlgn="t">
                        <a:spcBef>
                          <a:spcPts val="0"/>
                        </a:spcBef>
                        <a:spcAft>
                          <a:spcPts val="0"/>
                        </a:spcAft>
                      </a:pPr>
                      <a:r>
                        <a:rPr lang="en-US" sz="1400" b="1" i="0" u="none" strike="noStrike" dirty="0">
                          <a:solidFill>
                            <a:srgbClr val="000000"/>
                          </a:solidFill>
                          <a:effectLst/>
                          <a:latin typeface="Arial" panose="020B0604020202020204" pitchFamily="34" charset="0"/>
                          <a:cs typeface="Arial" panose="020B0604020202020204" pitchFamily="34" charset="0"/>
                        </a:rPr>
                        <a:t>Security</a:t>
                      </a:r>
                      <a:endParaRPr lang="en-US" sz="1400" b="1" dirty="0">
                        <a:effectLst/>
                        <a:latin typeface="Arial" panose="020B0604020202020204" pitchFamily="34" charset="0"/>
                        <a:cs typeface="Arial" panose="020B0604020202020204" pitchFamily="34" charset="0"/>
                      </a:endParaRPr>
                    </a:p>
                  </a:txBody>
                  <a:tcPr marL="68580" marR="12113" marT="12113" marB="121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400" b="0" i="0" u="none" strike="noStrike" dirty="0">
                          <a:solidFill>
                            <a:srgbClr val="000000"/>
                          </a:solidFill>
                          <a:effectLst/>
                          <a:latin typeface="Arial" panose="020B0604020202020204" pitchFamily="34" charset="0"/>
                          <a:cs typeface="Arial" panose="020B0604020202020204" pitchFamily="34" charset="0"/>
                        </a:rPr>
                        <a:t>Storage, Execution, Messaging, </a:t>
                      </a:r>
                      <a:endParaRPr lang="en-US" sz="1400" dirty="0">
                        <a:effectLst/>
                        <a:latin typeface="Arial" panose="020B0604020202020204" pitchFamily="34" charset="0"/>
                        <a:cs typeface="Arial" panose="020B0604020202020204" pitchFamily="34" charset="0"/>
                      </a:endParaRPr>
                    </a:p>
                  </a:txBody>
                  <a:tcPr marL="68580" marR="12113" marT="12113" marB="121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400" b="0" i="0" u="none" strike="noStrike" dirty="0">
                          <a:solidFill>
                            <a:srgbClr val="000000"/>
                          </a:solidFill>
                          <a:effectLst/>
                          <a:latin typeface="Arial" panose="020B0604020202020204" pitchFamily="34" charset="0"/>
                          <a:cs typeface="Arial" panose="020B0604020202020204" pitchFamily="34" charset="0"/>
                        </a:rPr>
                        <a:t>Research needed</a:t>
                      </a:r>
                      <a:endParaRPr lang="en-US" sz="1400" dirty="0">
                        <a:effectLst/>
                        <a:latin typeface="Arial" panose="020B0604020202020204" pitchFamily="34" charset="0"/>
                        <a:cs typeface="Arial" panose="020B0604020202020204" pitchFamily="34" charset="0"/>
                      </a:endParaRPr>
                    </a:p>
                  </a:txBody>
                  <a:tcPr marL="68580" marR="12113" marT="12113" marB="121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400" b="0" i="0" u="none" strike="noStrike" dirty="0">
                          <a:solidFill>
                            <a:srgbClr val="000000"/>
                          </a:solidFill>
                          <a:effectLst/>
                          <a:latin typeface="Arial" panose="020B0604020202020204" pitchFamily="34" charset="0"/>
                          <a:cs typeface="Arial" panose="020B0604020202020204" pitchFamily="34" charset="0"/>
                        </a:rPr>
                        <a:t>Crosses all Components</a:t>
                      </a:r>
                      <a:endParaRPr lang="en-US" sz="1400" dirty="0">
                        <a:effectLst/>
                        <a:latin typeface="Arial" panose="020B0604020202020204" pitchFamily="34" charset="0"/>
                        <a:cs typeface="Arial" panose="020B0604020202020204" pitchFamily="34" charset="0"/>
                      </a:endParaRPr>
                    </a:p>
                  </a:txBody>
                  <a:tcPr marL="68580" marR="12113" marT="12113" marB="121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23154948"/>
                  </a:ext>
                </a:extLst>
              </a:tr>
              <a:tr h="274320">
                <a:tc gridSpan="2">
                  <a:txBody>
                    <a:bodyPr/>
                    <a:lstStyle/>
                    <a:p>
                      <a:pPr rtl="0" fontAlgn="t">
                        <a:spcBef>
                          <a:spcPts val="0"/>
                        </a:spcBef>
                        <a:spcAft>
                          <a:spcPts val="0"/>
                        </a:spcAft>
                      </a:pPr>
                      <a:r>
                        <a:rPr lang="en-US" sz="1400" b="1" dirty="0">
                          <a:effectLst/>
                          <a:latin typeface="Arial" panose="020B0604020202020204" pitchFamily="34" charset="0"/>
                          <a:cs typeface="Arial" panose="020B0604020202020204" pitchFamily="34" charset="0"/>
                        </a:rPr>
                        <a:t>Software Engineering</a:t>
                      </a:r>
                    </a:p>
                  </a:txBody>
                  <a:tcPr marL="73152" marR="12113" marT="12113" marB="121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rtl="0" fontAlgn="t">
                        <a:spcBef>
                          <a:spcPts val="0"/>
                        </a:spcBef>
                        <a:spcAft>
                          <a:spcPts val="0"/>
                        </a:spcAft>
                      </a:pPr>
                      <a:endParaRPr lang="en-US" sz="1400" dirty="0">
                        <a:effectLst/>
                        <a:latin typeface="Arial" panose="020B0604020202020204" pitchFamily="34" charset="0"/>
                        <a:cs typeface="Arial" panose="020B0604020202020204" pitchFamily="34" charset="0"/>
                      </a:endParaRPr>
                    </a:p>
                  </a:txBody>
                  <a:tcPr marL="68580" marR="12113" marT="12113" marB="1211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400" dirty="0">
                          <a:effectLst/>
                          <a:latin typeface="Arial" panose="020B0604020202020204" pitchFamily="34" charset="0"/>
                          <a:cs typeface="Arial" panose="020B0604020202020204" pitchFamily="34" charset="0"/>
                        </a:rPr>
                        <a:t>Modular Toolkit</a:t>
                      </a:r>
                    </a:p>
                  </a:txBody>
                  <a:tcPr marL="73152" marR="12113" marT="12113" marB="121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400" dirty="0">
                          <a:effectLst/>
                          <a:latin typeface="Arial" panose="020B0604020202020204" pitchFamily="34" charset="0"/>
                          <a:cs typeface="Arial" panose="020B0604020202020204" pitchFamily="34" charset="0"/>
                        </a:rPr>
                        <a:t>Reuses other capabilities</a:t>
                      </a:r>
                    </a:p>
                  </a:txBody>
                  <a:tcPr marL="73152" marR="12113" marT="12113" marB="121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58331685"/>
                  </a:ext>
                </a:extLst>
              </a:tr>
            </a:tbl>
          </a:graphicData>
        </a:graphic>
      </p:graphicFrame>
      <p:sp>
        <p:nvSpPr>
          <p:cNvPr id="8" name="Rectangle 1">
            <a:extLst>
              <a:ext uri="{FF2B5EF4-FFF2-40B4-BE49-F238E27FC236}">
                <a16:creationId xmlns:a16="http://schemas.microsoft.com/office/drawing/2014/main" id="{57ECEF8F-538F-4F52-97FA-739BB0BE5AC1}"/>
              </a:ext>
            </a:extLst>
          </p:cNvPr>
          <p:cNvSpPr>
            <a:spLocks noChangeArrowheads="1"/>
          </p:cNvSpPr>
          <p:nvPr/>
        </p:nvSpPr>
        <p:spPr bwMode="auto">
          <a:xfrm>
            <a:off x="4170760" y="1024163"/>
            <a:ext cx="138564"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buClrTx/>
              <a:defRPr/>
            </a:pPr>
            <a:br>
              <a:rPr lang="en-US" altLang="en-US" sz="1350" kern="1200">
                <a:solidFill>
                  <a:prstClr val="black"/>
                </a:solidFill>
                <a:latin typeface="Arial" panose="020B0604020202020204" pitchFamily="34" charset="0"/>
                <a:ea typeface="+mn-ea"/>
                <a:cs typeface="+mn-cs"/>
              </a:rPr>
            </a:br>
            <a:endParaRPr lang="en-US" altLang="en-US" sz="1350" kern="1200">
              <a:solidFill>
                <a:prstClr val="black"/>
              </a:solidFill>
              <a:latin typeface="Arial" panose="020B0604020202020204" pitchFamily="34" charset="0"/>
              <a:ea typeface="+mn-ea"/>
              <a:cs typeface="+mn-cs"/>
            </a:endParaRPr>
          </a:p>
          <a:p>
            <a:pPr defTabSz="685800" eaLnBrk="0" fontAlgn="base" hangingPunct="0">
              <a:spcBef>
                <a:spcPct val="0"/>
              </a:spcBef>
              <a:spcAft>
                <a:spcPct val="0"/>
              </a:spcAft>
              <a:buClrTx/>
              <a:defRPr/>
            </a:pPr>
            <a:endParaRPr lang="en-US" altLang="en-US" sz="1350" kern="1200">
              <a:solidFill>
                <a:prstClr val="black"/>
              </a:solidFill>
              <a:latin typeface="Arial" panose="020B0604020202020204" pitchFamily="34" charset="0"/>
              <a:ea typeface="+mn-ea"/>
              <a:cs typeface="+mn-cs"/>
            </a:endParaRPr>
          </a:p>
        </p:txBody>
      </p:sp>
      <p:sp>
        <p:nvSpPr>
          <p:cNvPr id="2" name="Slide Number Placeholder 1">
            <a:extLst>
              <a:ext uri="{FF2B5EF4-FFF2-40B4-BE49-F238E27FC236}">
                <a16:creationId xmlns:a16="http://schemas.microsoft.com/office/drawing/2014/main" id="{D4451C74-3702-426F-8003-64D6EE36F830}"/>
              </a:ext>
            </a:extLst>
          </p:cNvPr>
          <p:cNvSpPr>
            <a:spLocks noGrp="1"/>
          </p:cNvSpPr>
          <p:nvPr>
            <p:ph type="sldNum" sz="quarter" idx="12"/>
          </p:nvPr>
        </p:nvSpPr>
        <p:spPr/>
        <p:txBody>
          <a:bodyPr/>
          <a:lstStyle/>
          <a:p>
            <a:pPr defTabSz="685800">
              <a:buClrTx/>
              <a:defRPr/>
            </a:pPr>
            <a:fld id="{82E86CF4-AA86-488B-9245-79D3DE5D9F5C}" type="slidenum">
              <a:rPr lang="en-US" kern="1200">
                <a:solidFill>
                  <a:prstClr val="black">
                    <a:tint val="75000"/>
                  </a:prstClr>
                </a:solidFill>
                <a:latin typeface="Calibri" panose="020F0502020204030204"/>
                <a:ea typeface="+mn-ea"/>
                <a:cs typeface="+mn-cs"/>
              </a:rPr>
              <a:pPr defTabSz="685800">
                <a:buClrTx/>
                <a:defRPr/>
              </a:pPr>
              <a:t>48</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477330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3"/>
          <p:cNvSpPr txBox="1">
            <a:spLocks noGrp="1"/>
          </p:cNvSpPr>
          <p:nvPr>
            <p:ph type="title"/>
          </p:nvPr>
        </p:nvSpPr>
        <p:spPr>
          <a:xfrm>
            <a:off x="265980" y="245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Runtime Components</a:t>
            </a:r>
            <a:endParaRPr dirty="0"/>
          </a:p>
        </p:txBody>
      </p:sp>
      <p:sp>
        <p:nvSpPr>
          <p:cNvPr id="248" name="Google Shape;248;p33"/>
          <p:cNvSpPr/>
          <p:nvPr/>
        </p:nvSpPr>
        <p:spPr>
          <a:xfrm>
            <a:off x="2115675" y="2201900"/>
            <a:ext cx="3868800" cy="1272600"/>
          </a:xfrm>
          <a:prstGeom prst="roundRect">
            <a:avLst>
              <a:gd name="adj" fmla="val 3604"/>
            </a:avLst>
          </a:prstGeom>
          <a:solidFill>
            <a:srgbClr val="000000">
              <a:alpha val="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3"/>
          <p:cNvSpPr/>
          <p:nvPr/>
        </p:nvSpPr>
        <p:spPr>
          <a:xfrm>
            <a:off x="2115675" y="3575225"/>
            <a:ext cx="3868800" cy="322200"/>
          </a:xfrm>
          <a:prstGeom prst="roundRect">
            <a:avLst>
              <a:gd name="adj" fmla="val 9558"/>
            </a:avLst>
          </a:prstGeom>
          <a:solidFill>
            <a:srgbClr val="000000">
              <a:alpha val="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3"/>
          <p:cNvSpPr/>
          <p:nvPr/>
        </p:nvSpPr>
        <p:spPr>
          <a:xfrm>
            <a:off x="2176775" y="3603275"/>
            <a:ext cx="634200" cy="260700"/>
          </a:xfrm>
          <a:prstGeom prst="rect">
            <a:avLst/>
          </a:prstGeom>
          <a:solidFill>
            <a:srgbClr val="D0E0E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t>Mesos</a:t>
            </a:r>
            <a:endParaRPr sz="1200" dirty="0"/>
          </a:p>
        </p:txBody>
      </p:sp>
      <p:sp>
        <p:nvSpPr>
          <p:cNvPr id="251" name="Google Shape;251;p33"/>
          <p:cNvSpPr/>
          <p:nvPr/>
        </p:nvSpPr>
        <p:spPr>
          <a:xfrm>
            <a:off x="2867600" y="3603275"/>
            <a:ext cx="993900" cy="260700"/>
          </a:xfrm>
          <a:prstGeom prst="rect">
            <a:avLst/>
          </a:prstGeom>
          <a:solidFill>
            <a:srgbClr val="D0E0E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Kubernetes</a:t>
            </a:r>
            <a:endParaRPr sz="1200"/>
          </a:p>
        </p:txBody>
      </p:sp>
      <p:sp>
        <p:nvSpPr>
          <p:cNvPr id="252" name="Google Shape;252;p33"/>
          <p:cNvSpPr/>
          <p:nvPr/>
        </p:nvSpPr>
        <p:spPr>
          <a:xfrm>
            <a:off x="3918125" y="3605975"/>
            <a:ext cx="962700" cy="260700"/>
          </a:xfrm>
          <a:prstGeom prst="rect">
            <a:avLst/>
          </a:prstGeom>
          <a:solidFill>
            <a:srgbClr val="D0E0E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Standalone</a:t>
            </a:r>
            <a:endParaRPr sz="1200"/>
          </a:p>
        </p:txBody>
      </p:sp>
      <p:sp>
        <p:nvSpPr>
          <p:cNvPr id="253" name="Google Shape;253;p33"/>
          <p:cNvSpPr/>
          <p:nvPr/>
        </p:nvSpPr>
        <p:spPr>
          <a:xfrm>
            <a:off x="2323875" y="2922763"/>
            <a:ext cx="1251600" cy="457800"/>
          </a:xfrm>
          <a:prstGeom prst="rect">
            <a:avLst/>
          </a:prstGeom>
          <a:solidFill>
            <a:srgbClr val="D0E0E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BSP Operations</a:t>
            </a:r>
            <a:endParaRPr sz="1200"/>
          </a:p>
        </p:txBody>
      </p:sp>
      <p:sp>
        <p:nvSpPr>
          <p:cNvPr id="254" name="Google Shape;254;p33"/>
          <p:cNvSpPr/>
          <p:nvPr/>
        </p:nvSpPr>
        <p:spPr>
          <a:xfrm>
            <a:off x="3800325" y="2921375"/>
            <a:ext cx="2094300" cy="457800"/>
          </a:xfrm>
          <a:prstGeom prst="rect">
            <a:avLst/>
          </a:prstGeom>
          <a:solidFill>
            <a:srgbClr val="D0E0E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Internal (fine grain) DataFlow Operations </a:t>
            </a:r>
            <a:endParaRPr sz="1200"/>
          </a:p>
        </p:txBody>
      </p:sp>
      <p:sp>
        <p:nvSpPr>
          <p:cNvPr id="255" name="Google Shape;255;p33"/>
          <p:cNvSpPr/>
          <p:nvPr/>
        </p:nvSpPr>
        <p:spPr>
          <a:xfrm>
            <a:off x="3818950" y="2584108"/>
            <a:ext cx="2107200" cy="268800"/>
          </a:xfrm>
          <a:prstGeom prst="rect">
            <a:avLst/>
          </a:prstGeom>
          <a:solidFill>
            <a:srgbClr val="D0E0E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t>Task Graph System</a:t>
            </a:r>
            <a:endParaRPr sz="1200" dirty="0"/>
          </a:p>
        </p:txBody>
      </p:sp>
      <p:sp>
        <p:nvSpPr>
          <p:cNvPr id="256" name="Google Shape;256;p33"/>
          <p:cNvSpPr/>
          <p:nvPr/>
        </p:nvSpPr>
        <p:spPr>
          <a:xfrm>
            <a:off x="3800325" y="2238450"/>
            <a:ext cx="2118600" cy="293700"/>
          </a:xfrm>
          <a:prstGeom prst="rect">
            <a:avLst/>
          </a:prstGeom>
          <a:solidFill>
            <a:srgbClr val="D0E0E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TSet </a:t>
            </a:r>
            <a:endParaRPr sz="1200"/>
          </a:p>
        </p:txBody>
      </p:sp>
      <p:sp>
        <p:nvSpPr>
          <p:cNvPr id="257" name="Google Shape;257;p33"/>
          <p:cNvSpPr txBox="1"/>
          <p:nvPr/>
        </p:nvSpPr>
        <p:spPr>
          <a:xfrm>
            <a:off x="2189650" y="2263063"/>
            <a:ext cx="1613700" cy="18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Runtime</a:t>
            </a:r>
            <a:endParaRPr sz="1200"/>
          </a:p>
        </p:txBody>
      </p:sp>
      <p:sp>
        <p:nvSpPr>
          <p:cNvPr id="258" name="Google Shape;258;p33"/>
          <p:cNvSpPr txBox="1"/>
          <p:nvPr/>
        </p:nvSpPr>
        <p:spPr>
          <a:xfrm>
            <a:off x="6175025" y="3470225"/>
            <a:ext cx="1327800" cy="526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Resource API</a:t>
            </a:r>
            <a:endParaRPr/>
          </a:p>
        </p:txBody>
      </p:sp>
      <p:sp>
        <p:nvSpPr>
          <p:cNvPr id="259" name="Google Shape;259;p33"/>
          <p:cNvSpPr/>
          <p:nvPr/>
        </p:nvSpPr>
        <p:spPr>
          <a:xfrm>
            <a:off x="2161975" y="4004025"/>
            <a:ext cx="610800" cy="2688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HDFS</a:t>
            </a:r>
            <a:endParaRPr sz="1200"/>
          </a:p>
        </p:txBody>
      </p:sp>
      <p:sp>
        <p:nvSpPr>
          <p:cNvPr id="260" name="Google Shape;260;p33"/>
          <p:cNvSpPr/>
          <p:nvPr/>
        </p:nvSpPr>
        <p:spPr>
          <a:xfrm>
            <a:off x="2857275" y="4004025"/>
            <a:ext cx="741900" cy="268800"/>
          </a:xfrm>
          <a:prstGeom prst="rect">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NoSQL</a:t>
            </a:r>
            <a:endParaRPr sz="1200"/>
          </a:p>
        </p:txBody>
      </p:sp>
      <p:sp>
        <p:nvSpPr>
          <p:cNvPr id="261" name="Google Shape;261;p33"/>
          <p:cNvSpPr/>
          <p:nvPr/>
        </p:nvSpPr>
        <p:spPr>
          <a:xfrm>
            <a:off x="3683675" y="4004025"/>
            <a:ext cx="1489800" cy="2688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Message Brokers</a:t>
            </a:r>
            <a:endParaRPr sz="1200"/>
          </a:p>
        </p:txBody>
      </p:sp>
      <p:sp>
        <p:nvSpPr>
          <p:cNvPr id="262" name="Google Shape;262;p33"/>
          <p:cNvSpPr/>
          <p:nvPr/>
        </p:nvSpPr>
        <p:spPr>
          <a:xfrm>
            <a:off x="2161975" y="1003475"/>
            <a:ext cx="3745500" cy="477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3" name="Google Shape;263;p33"/>
          <p:cNvSpPr/>
          <p:nvPr/>
        </p:nvSpPr>
        <p:spPr>
          <a:xfrm>
            <a:off x="2254975" y="1059756"/>
            <a:ext cx="1327800" cy="382500"/>
          </a:xfrm>
          <a:prstGeom prst="rect">
            <a:avLst/>
          </a:prstGeom>
          <a:solidFill>
            <a:srgbClr val="C9DAF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1200" dirty="0"/>
              <a:t>Atomic Job Submission</a:t>
            </a:r>
            <a:endParaRPr sz="1200" dirty="0"/>
          </a:p>
        </p:txBody>
      </p:sp>
      <p:sp>
        <p:nvSpPr>
          <p:cNvPr id="264" name="Google Shape;264;p33"/>
          <p:cNvSpPr txBox="1"/>
          <p:nvPr/>
        </p:nvSpPr>
        <p:spPr>
          <a:xfrm>
            <a:off x="4087225" y="1059756"/>
            <a:ext cx="1654200" cy="394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Connected or External DataFlow</a:t>
            </a:r>
            <a:endParaRPr sz="1200"/>
          </a:p>
        </p:txBody>
      </p:sp>
      <p:sp>
        <p:nvSpPr>
          <p:cNvPr id="265" name="Google Shape;265;p33"/>
          <p:cNvSpPr txBox="1"/>
          <p:nvPr/>
        </p:nvSpPr>
        <p:spPr>
          <a:xfrm>
            <a:off x="6175025" y="3935500"/>
            <a:ext cx="1613700" cy="18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Data Access APIs</a:t>
            </a:r>
            <a:endParaRPr/>
          </a:p>
        </p:txBody>
      </p:sp>
      <p:sp>
        <p:nvSpPr>
          <p:cNvPr id="266" name="Google Shape;266;p33"/>
          <p:cNvSpPr/>
          <p:nvPr/>
        </p:nvSpPr>
        <p:spPr>
          <a:xfrm>
            <a:off x="2161975" y="1546650"/>
            <a:ext cx="3756900" cy="245100"/>
          </a:xfrm>
          <a:prstGeom prst="rect">
            <a:avLst/>
          </a:prstGeom>
          <a:solidFill>
            <a:srgbClr val="E6B8A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Streaming, Batch and ML Applications</a:t>
            </a:r>
            <a:endParaRPr sz="1200"/>
          </a:p>
        </p:txBody>
      </p:sp>
      <p:sp>
        <p:nvSpPr>
          <p:cNvPr id="267" name="Google Shape;267;p33"/>
          <p:cNvSpPr txBox="1"/>
          <p:nvPr/>
        </p:nvSpPr>
        <p:spPr>
          <a:xfrm>
            <a:off x="5962625" y="1070850"/>
            <a:ext cx="2038500" cy="383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Orchestration API</a:t>
            </a:r>
            <a:endParaRPr/>
          </a:p>
        </p:txBody>
      </p:sp>
      <p:sp>
        <p:nvSpPr>
          <p:cNvPr id="268" name="Google Shape;268;p33"/>
          <p:cNvSpPr txBox="1"/>
          <p:nvPr/>
        </p:nvSpPr>
        <p:spPr>
          <a:xfrm>
            <a:off x="5815375" y="1793450"/>
            <a:ext cx="1809300" cy="35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t>Language</a:t>
            </a:r>
            <a:r>
              <a:rPr lang="en" dirty="0"/>
              <a:t> APIs</a:t>
            </a:r>
            <a:endParaRPr dirty="0"/>
          </a:p>
        </p:txBody>
      </p:sp>
      <p:sp>
        <p:nvSpPr>
          <p:cNvPr id="269" name="Google Shape;269;p33"/>
          <p:cNvSpPr/>
          <p:nvPr/>
        </p:nvSpPr>
        <p:spPr>
          <a:xfrm>
            <a:off x="3185575" y="1857450"/>
            <a:ext cx="901500" cy="293700"/>
          </a:xfrm>
          <a:prstGeom prst="rect">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SQL API</a:t>
            </a:r>
            <a:endParaRPr sz="1200"/>
          </a:p>
        </p:txBody>
      </p:sp>
      <p:sp>
        <p:nvSpPr>
          <p:cNvPr id="270" name="Google Shape;270;p33"/>
          <p:cNvSpPr/>
          <p:nvPr/>
        </p:nvSpPr>
        <p:spPr>
          <a:xfrm>
            <a:off x="2161975" y="1857450"/>
            <a:ext cx="962700" cy="293700"/>
          </a:xfrm>
          <a:prstGeom prst="rect">
            <a:avLst/>
          </a:prstGeom>
          <a:solidFill>
            <a:srgbClr val="D0E0E3"/>
          </a:solidFill>
          <a:ln w="9525" cap="flat" cmpd="sng">
            <a:solidFill>
              <a:schemeClr val="accent5">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t>Python API</a:t>
            </a:r>
            <a:endParaRPr sz="1200" dirty="0"/>
          </a:p>
        </p:txBody>
      </p:sp>
      <p:sp>
        <p:nvSpPr>
          <p:cNvPr id="271" name="Google Shape;271;p33"/>
          <p:cNvSpPr/>
          <p:nvPr/>
        </p:nvSpPr>
        <p:spPr>
          <a:xfrm>
            <a:off x="5245250" y="3998625"/>
            <a:ext cx="698100" cy="2688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Local </a:t>
            </a:r>
            <a:endParaRPr sz="1200"/>
          </a:p>
        </p:txBody>
      </p:sp>
      <p:sp>
        <p:nvSpPr>
          <p:cNvPr id="272" name="Google Shape;272;p33"/>
          <p:cNvSpPr/>
          <p:nvPr/>
        </p:nvSpPr>
        <p:spPr>
          <a:xfrm>
            <a:off x="4968250" y="3605975"/>
            <a:ext cx="962700" cy="260700"/>
          </a:xfrm>
          <a:prstGeom prst="rect">
            <a:avLst/>
          </a:prstGeom>
          <a:solidFill>
            <a:srgbClr val="D0E0E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Slurm</a:t>
            </a:r>
            <a:endParaRPr sz="1200"/>
          </a:p>
        </p:txBody>
      </p:sp>
      <p:sp>
        <p:nvSpPr>
          <p:cNvPr id="273" name="Google Shape;273;p33"/>
          <p:cNvSpPr/>
          <p:nvPr/>
        </p:nvSpPr>
        <p:spPr>
          <a:xfrm>
            <a:off x="2115675" y="3971925"/>
            <a:ext cx="3868800" cy="322200"/>
          </a:xfrm>
          <a:prstGeom prst="roundRect">
            <a:avLst>
              <a:gd name="adj" fmla="val 9558"/>
            </a:avLst>
          </a:prstGeom>
          <a:solidFill>
            <a:srgbClr val="000000">
              <a:alpha val="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3"/>
          <p:cNvSpPr/>
          <p:nvPr/>
        </p:nvSpPr>
        <p:spPr>
          <a:xfrm>
            <a:off x="2154700" y="4446575"/>
            <a:ext cx="574500" cy="201000"/>
          </a:xfrm>
          <a:prstGeom prst="rect">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p>
        </p:txBody>
      </p:sp>
      <p:sp>
        <p:nvSpPr>
          <p:cNvPr id="275" name="Google Shape;275;p33"/>
          <p:cNvSpPr txBox="1"/>
          <p:nvPr/>
        </p:nvSpPr>
        <p:spPr>
          <a:xfrm>
            <a:off x="2729200" y="4361600"/>
            <a:ext cx="1613700" cy="18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Future Features</a:t>
            </a:r>
            <a:endParaRPr sz="1200"/>
          </a:p>
        </p:txBody>
      </p:sp>
      <p:sp>
        <p:nvSpPr>
          <p:cNvPr id="276" name="Google Shape;276;p33"/>
          <p:cNvSpPr/>
          <p:nvPr/>
        </p:nvSpPr>
        <p:spPr>
          <a:xfrm>
            <a:off x="4171075" y="1852625"/>
            <a:ext cx="831300" cy="293700"/>
          </a:xfrm>
          <a:prstGeom prst="rect">
            <a:avLst/>
          </a:prstGeom>
          <a:solidFill>
            <a:srgbClr val="D0E0E3"/>
          </a:solidFill>
          <a:ln w="9525" cap="flat" cmpd="sng">
            <a:solidFill>
              <a:srgbClr val="D0E0E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t>Java APIs </a:t>
            </a:r>
            <a:endParaRPr sz="1000" dirty="0"/>
          </a:p>
        </p:txBody>
      </p:sp>
      <p:sp>
        <p:nvSpPr>
          <p:cNvPr id="277" name="Google Shape;277;p33"/>
          <p:cNvSpPr/>
          <p:nvPr/>
        </p:nvSpPr>
        <p:spPr>
          <a:xfrm>
            <a:off x="5094850" y="1852625"/>
            <a:ext cx="831300" cy="293700"/>
          </a:xfrm>
          <a:prstGeom prst="rect">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Scala APIs </a:t>
            </a:r>
            <a:endParaRPr sz="1000"/>
          </a:p>
        </p:txBody>
      </p:sp>
      <p:sp>
        <p:nvSpPr>
          <p:cNvPr id="35" name="Google Shape;268;p33">
            <a:extLst>
              <a:ext uri="{FF2B5EF4-FFF2-40B4-BE49-F238E27FC236}">
                <a16:creationId xmlns:a16="http://schemas.microsoft.com/office/drawing/2014/main" id="{9BFD4E2B-5BA2-4F0C-BD45-C01C29D0BF9E}"/>
              </a:ext>
            </a:extLst>
          </p:cNvPr>
          <p:cNvSpPr txBox="1"/>
          <p:nvPr/>
        </p:nvSpPr>
        <p:spPr>
          <a:xfrm>
            <a:off x="5869948" y="2186938"/>
            <a:ext cx="1809300" cy="35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a:t>Tset</a:t>
            </a:r>
            <a:r>
              <a:rPr lang="en" dirty="0"/>
              <a:t> </a:t>
            </a:r>
            <a:r>
              <a:rPr lang="en-US" dirty="0"/>
              <a:t>Dataset </a:t>
            </a:r>
            <a:r>
              <a:rPr lang="en" dirty="0"/>
              <a:t>API</a:t>
            </a:r>
            <a:endParaRPr dirty="0"/>
          </a:p>
        </p:txBody>
      </p:sp>
      <p:sp>
        <p:nvSpPr>
          <p:cNvPr id="36" name="Google Shape;268;p33">
            <a:extLst>
              <a:ext uri="{FF2B5EF4-FFF2-40B4-BE49-F238E27FC236}">
                <a16:creationId xmlns:a16="http://schemas.microsoft.com/office/drawing/2014/main" id="{A995E8CB-C08A-4C82-BD83-26958D7351B8}"/>
              </a:ext>
            </a:extLst>
          </p:cNvPr>
          <p:cNvSpPr txBox="1"/>
          <p:nvPr/>
        </p:nvSpPr>
        <p:spPr>
          <a:xfrm>
            <a:off x="5869948" y="2554100"/>
            <a:ext cx="1809300" cy="35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t>Task</a:t>
            </a:r>
            <a:r>
              <a:rPr lang="en" dirty="0"/>
              <a:t> API</a:t>
            </a:r>
            <a:endParaRPr dirty="0"/>
          </a:p>
        </p:txBody>
      </p:sp>
      <p:sp>
        <p:nvSpPr>
          <p:cNvPr id="3" name="Slide Number Placeholder 2">
            <a:extLst>
              <a:ext uri="{FF2B5EF4-FFF2-40B4-BE49-F238E27FC236}">
                <a16:creationId xmlns:a16="http://schemas.microsoft.com/office/drawing/2014/main" id="{09F25C7A-E1C3-4359-888F-9FDD446956D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49</a:t>
            </a:fld>
            <a:endParaRPr lang="en"/>
          </a:p>
        </p:txBody>
      </p:sp>
      <p:sp>
        <p:nvSpPr>
          <p:cNvPr id="37" name="Google Shape;268;p33">
            <a:extLst>
              <a:ext uri="{FF2B5EF4-FFF2-40B4-BE49-F238E27FC236}">
                <a16:creationId xmlns:a16="http://schemas.microsoft.com/office/drawing/2014/main" id="{405D8B0D-1FEE-40F3-BA75-A895907FCA8E}"/>
              </a:ext>
            </a:extLst>
          </p:cNvPr>
          <p:cNvSpPr txBox="1"/>
          <p:nvPr/>
        </p:nvSpPr>
        <p:spPr>
          <a:xfrm>
            <a:off x="6009998" y="2991150"/>
            <a:ext cx="1492827" cy="35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t>Operator API</a:t>
            </a:r>
            <a:endParaRPr dirty="0"/>
          </a:p>
        </p:txBody>
      </p:sp>
      <p:sp>
        <p:nvSpPr>
          <p:cNvPr id="38" name="Google Shape;258;p33">
            <a:extLst>
              <a:ext uri="{FF2B5EF4-FFF2-40B4-BE49-F238E27FC236}">
                <a16:creationId xmlns:a16="http://schemas.microsoft.com/office/drawing/2014/main" id="{5F2FA495-7CF7-4451-9EB9-06A6E734234C}"/>
              </a:ext>
            </a:extLst>
          </p:cNvPr>
          <p:cNvSpPr txBox="1"/>
          <p:nvPr/>
        </p:nvSpPr>
        <p:spPr>
          <a:xfrm>
            <a:off x="265980" y="3603275"/>
            <a:ext cx="1724745" cy="36865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t>Mesos Deprecated</a:t>
            </a:r>
            <a:endParaRPr dirty="0"/>
          </a:p>
        </p:txBody>
      </p:sp>
    </p:spTree>
    <p:extLst>
      <p:ext uri="{BB962C8B-B14F-4D97-AF65-F5344CB8AC3E}">
        <p14:creationId xmlns:p14="http://schemas.microsoft.com/office/powerpoint/2010/main" val="3993766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71" name="Google Shape;371;p54"/>
          <p:cNvSpPr txBox="1">
            <a:spLocks noGrp="1"/>
          </p:cNvSpPr>
          <p:nvPr>
            <p:ph type="sldNum" sz="quarter" idx="12"/>
          </p:nvPr>
        </p:nvSpPr>
        <p:spPr>
          <a:prstGeom prst="rect">
            <a:avLst/>
          </a:prstGeom>
          <a:noFill/>
          <a:ln>
            <a:noFill/>
          </a:ln>
        </p:spPr>
        <p:txBody>
          <a:bodyPr spcFirstLastPara="1" wrap="square" lIns="51431" tIns="25706" rIns="51431" bIns="25706"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5</a:t>
            </a:fld>
            <a:endParaRPr/>
          </a:p>
        </p:txBody>
      </p:sp>
      <p:sp>
        <p:nvSpPr>
          <p:cNvPr id="360" name="Google Shape;360;p54"/>
          <p:cNvSpPr/>
          <p:nvPr/>
        </p:nvSpPr>
        <p:spPr>
          <a:xfrm>
            <a:off x="6924600" y="31127"/>
            <a:ext cx="2219400" cy="4722600"/>
          </a:xfrm>
          <a:prstGeom prst="rect">
            <a:avLst/>
          </a:prstGeom>
          <a:solidFill>
            <a:srgbClr val="F3F3F3"/>
          </a:solidFill>
          <a:ln>
            <a:noFill/>
          </a:ln>
        </p:spPr>
        <p:txBody>
          <a:bodyPr spcFirstLastPara="1" wrap="square" lIns="91425" tIns="91425" rIns="91425" bIns="91425" anchor="ctr" anchorCtr="0">
            <a:noAutofit/>
          </a:bodyPr>
          <a:lstStyle/>
          <a:p>
            <a:endParaRPr sz="1800"/>
          </a:p>
        </p:txBody>
      </p:sp>
      <p:sp>
        <p:nvSpPr>
          <p:cNvPr id="362" name="Google Shape;362;p54"/>
          <p:cNvSpPr txBox="1"/>
          <p:nvPr/>
        </p:nvSpPr>
        <p:spPr>
          <a:xfrm>
            <a:off x="6757200" y="4045124"/>
            <a:ext cx="2219400" cy="398700"/>
          </a:xfrm>
          <a:prstGeom prst="rect">
            <a:avLst/>
          </a:prstGeom>
          <a:noFill/>
          <a:ln>
            <a:noFill/>
          </a:ln>
        </p:spPr>
        <p:txBody>
          <a:bodyPr spcFirstLastPara="1" wrap="square" lIns="91425" tIns="91425" rIns="91425" bIns="91425" anchor="t" anchorCtr="0">
            <a:noAutofit/>
          </a:bodyPr>
          <a:lstStyle/>
          <a:p>
            <a:pPr marL="457189" indent="-298442">
              <a:lnSpc>
                <a:spcPct val="115000"/>
              </a:lnSpc>
              <a:buClr>
                <a:srgbClr val="3D85C6"/>
              </a:buClr>
              <a:buSzPts val="1100"/>
              <a:buFont typeface="Open Sans"/>
              <a:buChar char="➔"/>
            </a:pPr>
            <a:r>
              <a:rPr lang="en-US" sz="1100" b="1" dirty="0">
                <a:solidFill>
                  <a:schemeClr val="accent6">
                    <a:lumMod val="75000"/>
                  </a:schemeClr>
                </a:solidFill>
                <a:latin typeface="Open Sans"/>
                <a:ea typeface="Open Sans"/>
                <a:cs typeface="Open Sans"/>
                <a:sym typeface="Open Sans"/>
              </a:rPr>
              <a:t>High Performance Computing (1%)</a:t>
            </a:r>
          </a:p>
        </p:txBody>
      </p:sp>
      <p:sp>
        <p:nvSpPr>
          <p:cNvPr id="363" name="Google Shape;363;p54"/>
          <p:cNvSpPr txBox="1"/>
          <p:nvPr/>
        </p:nvSpPr>
        <p:spPr>
          <a:xfrm>
            <a:off x="6757200" y="935116"/>
            <a:ext cx="2152800" cy="398700"/>
          </a:xfrm>
          <a:prstGeom prst="rect">
            <a:avLst/>
          </a:prstGeom>
          <a:noFill/>
          <a:ln>
            <a:noFill/>
          </a:ln>
        </p:spPr>
        <p:txBody>
          <a:bodyPr spcFirstLastPara="1" wrap="square" lIns="91425" tIns="91425" rIns="91425" bIns="91425" anchor="t" anchorCtr="0">
            <a:noAutofit/>
          </a:bodyPr>
          <a:lstStyle/>
          <a:p>
            <a:pPr marL="457189" indent="-298442">
              <a:lnSpc>
                <a:spcPct val="115000"/>
              </a:lnSpc>
              <a:buClr>
                <a:srgbClr val="E2A91A"/>
              </a:buClr>
              <a:buSzPts val="1100"/>
              <a:buFont typeface="Open Sans"/>
              <a:buChar char="➔"/>
            </a:pPr>
            <a:r>
              <a:rPr lang="en-US" sz="1100" b="1" dirty="0">
                <a:solidFill>
                  <a:srgbClr val="E2A91A"/>
                </a:solidFill>
                <a:latin typeface="Open Sans"/>
                <a:ea typeface="Open Sans"/>
                <a:cs typeface="Open Sans"/>
                <a:sym typeface="Open Sans"/>
              </a:rPr>
              <a:t>Artificial Intelligence</a:t>
            </a:r>
            <a:endParaRPr sz="1100" b="1" dirty="0">
              <a:solidFill>
                <a:srgbClr val="E2A91A"/>
              </a:solidFill>
              <a:latin typeface="Open Sans"/>
              <a:ea typeface="Open Sans"/>
              <a:cs typeface="Open Sans"/>
              <a:sym typeface="Open Sans"/>
            </a:endParaRPr>
          </a:p>
        </p:txBody>
      </p:sp>
      <p:sp>
        <p:nvSpPr>
          <p:cNvPr id="364" name="Google Shape;364;p54"/>
          <p:cNvSpPr txBox="1"/>
          <p:nvPr/>
        </p:nvSpPr>
        <p:spPr>
          <a:xfrm>
            <a:off x="6757200" y="3688095"/>
            <a:ext cx="1989600" cy="398700"/>
          </a:xfrm>
          <a:prstGeom prst="rect">
            <a:avLst/>
          </a:prstGeom>
          <a:noFill/>
          <a:ln>
            <a:noFill/>
          </a:ln>
        </p:spPr>
        <p:txBody>
          <a:bodyPr spcFirstLastPara="1" wrap="square" lIns="91425" tIns="91425" rIns="91425" bIns="91425" anchor="t" anchorCtr="0">
            <a:noAutofit/>
          </a:bodyPr>
          <a:lstStyle/>
          <a:p>
            <a:pPr marL="457189" indent="-298442">
              <a:lnSpc>
                <a:spcPct val="115000"/>
              </a:lnSpc>
              <a:buClr>
                <a:srgbClr val="999999"/>
              </a:buClr>
              <a:buSzPts val="1100"/>
              <a:buFont typeface="Open Sans"/>
              <a:buChar char="➔"/>
            </a:pPr>
            <a:r>
              <a:rPr lang="en-US" sz="1100" b="1" dirty="0">
                <a:solidFill>
                  <a:srgbClr val="999999"/>
                </a:solidFill>
                <a:latin typeface="Open Sans"/>
                <a:ea typeface="Open Sans"/>
                <a:cs typeface="Open Sans"/>
                <a:sym typeface="Open Sans"/>
              </a:rPr>
              <a:t>Big Data</a:t>
            </a:r>
            <a:endParaRPr sz="1100" b="1" dirty="0">
              <a:solidFill>
                <a:srgbClr val="999999"/>
              </a:solidFill>
              <a:latin typeface="Open Sans"/>
              <a:ea typeface="Open Sans"/>
              <a:cs typeface="Open Sans"/>
              <a:sym typeface="Open Sans"/>
            </a:endParaRPr>
          </a:p>
        </p:txBody>
      </p:sp>
      <p:sp>
        <p:nvSpPr>
          <p:cNvPr id="365" name="Google Shape;365;p54"/>
          <p:cNvSpPr txBox="1"/>
          <p:nvPr/>
        </p:nvSpPr>
        <p:spPr>
          <a:xfrm>
            <a:off x="6757200" y="3393124"/>
            <a:ext cx="2152800" cy="398700"/>
          </a:xfrm>
          <a:prstGeom prst="rect">
            <a:avLst/>
          </a:prstGeom>
          <a:noFill/>
          <a:ln>
            <a:noFill/>
          </a:ln>
        </p:spPr>
        <p:txBody>
          <a:bodyPr spcFirstLastPara="1" wrap="square" lIns="91425" tIns="91425" rIns="91425" bIns="91425" anchor="t" anchorCtr="0">
            <a:noAutofit/>
          </a:bodyPr>
          <a:lstStyle/>
          <a:p>
            <a:pPr marL="457189" indent="-298442">
              <a:lnSpc>
                <a:spcPct val="115000"/>
              </a:lnSpc>
              <a:buClr>
                <a:srgbClr val="1155CC"/>
              </a:buClr>
              <a:buSzPts val="1100"/>
              <a:buFont typeface="Open Sans"/>
              <a:buChar char="➔"/>
            </a:pPr>
            <a:r>
              <a:rPr lang="en-US" sz="1100" b="1" dirty="0">
                <a:solidFill>
                  <a:srgbClr val="1155CC"/>
                </a:solidFill>
                <a:latin typeface="Open Sans"/>
                <a:ea typeface="Open Sans"/>
                <a:cs typeface="Open Sans"/>
                <a:sym typeface="Open Sans"/>
              </a:rPr>
              <a:t>Internet of Things</a:t>
            </a:r>
          </a:p>
        </p:txBody>
      </p:sp>
      <p:sp>
        <p:nvSpPr>
          <p:cNvPr id="366" name="Google Shape;366;p54"/>
          <p:cNvSpPr/>
          <p:nvPr/>
        </p:nvSpPr>
        <p:spPr>
          <a:xfrm>
            <a:off x="458575" y="1058700"/>
            <a:ext cx="1173300" cy="493500"/>
          </a:xfrm>
          <a:prstGeom prst="rect">
            <a:avLst/>
          </a:prstGeom>
          <a:solidFill>
            <a:schemeClr val="lt1"/>
          </a:solidFill>
          <a:ln>
            <a:noFill/>
          </a:ln>
        </p:spPr>
        <p:txBody>
          <a:bodyPr spcFirstLastPara="1" wrap="square" lIns="91425" tIns="91425" rIns="91425" bIns="91425" anchor="ctr" anchorCtr="0">
            <a:noAutofit/>
          </a:bodyPr>
          <a:lstStyle/>
          <a:p>
            <a:endParaRPr sz="1800"/>
          </a:p>
        </p:txBody>
      </p:sp>
      <p:sp>
        <p:nvSpPr>
          <p:cNvPr id="367" name="Google Shape;367;p54"/>
          <p:cNvSpPr/>
          <p:nvPr/>
        </p:nvSpPr>
        <p:spPr>
          <a:xfrm>
            <a:off x="3547000" y="1058700"/>
            <a:ext cx="398100" cy="233700"/>
          </a:xfrm>
          <a:prstGeom prst="rect">
            <a:avLst/>
          </a:prstGeom>
          <a:solidFill>
            <a:schemeClr val="lt1"/>
          </a:solidFill>
          <a:ln>
            <a:noFill/>
          </a:ln>
        </p:spPr>
        <p:txBody>
          <a:bodyPr spcFirstLastPara="1" wrap="square" lIns="91425" tIns="91425" rIns="91425" bIns="91425" anchor="ctr" anchorCtr="0">
            <a:noAutofit/>
          </a:bodyPr>
          <a:lstStyle/>
          <a:p>
            <a:endParaRPr sz="1800"/>
          </a:p>
        </p:txBody>
      </p:sp>
      <p:sp>
        <p:nvSpPr>
          <p:cNvPr id="369" name="Google Shape;369;p54"/>
          <p:cNvSpPr/>
          <p:nvPr/>
        </p:nvSpPr>
        <p:spPr>
          <a:xfrm>
            <a:off x="1092450" y="1182100"/>
            <a:ext cx="1658700" cy="186600"/>
          </a:xfrm>
          <a:prstGeom prst="rect">
            <a:avLst/>
          </a:prstGeom>
          <a:solidFill>
            <a:schemeClr val="lt1"/>
          </a:solidFill>
          <a:ln>
            <a:noFill/>
          </a:ln>
        </p:spPr>
        <p:txBody>
          <a:bodyPr spcFirstLastPara="1" wrap="square" lIns="91425" tIns="91425" rIns="91425" bIns="91425" anchor="ctr" anchorCtr="0">
            <a:noAutofit/>
          </a:bodyPr>
          <a:lstStyle/>
          <a:p>
            <a:endParaRPr sz="1800"/>
          </a:p>
        </p:txBody>
      </p:sp>
      <p:sp>
        <p:nvSpPr>
          <p:cNvPr id="370" name="Google Shape;370;p54"/>
          <p:cNvSpPr txBox="1"/>
          <p:nvPr/>
        </p:nvSpPr>
        <p:spPr>
          <a:xfrm>
            <a:off x="6757200" y="1659833"/>
            <a:ext cx="2152800" cy="398700"/>
          </a:xfrm>
          <a:prstGeom prst="rect">
            <a:avLst/>
          </a:prstGeom>
          <a:noFill/>
          <a:ln>
            <a:noFill/>
          </a:ln>
        </p:spPr>
        <p:txBody>
          <a:bodyPr spcFirstLastPara="1" wrap="square" lIns="91425" tIns="91425" rIns="91425" bIns="91425" anchor="t" anchorCtr="0">
            <a:noAutofit/>
          </a:bodyPr>
          <a:lstStyle/>
          <a:p>
            <a:pPr marL="457189" indent="-298442">
              <a:lnSpc>
                <a:spcPct val="115000"/>
              </a:lnSpc>
              <a:buClr>
                <a:srgbClr val="B45F06"/>
              </a:buClr>
              <a:buSzPts val="1100"/>
              <a:buFont typeface="Open Sans"/>
              <a:buChar char="➔"/>
            </a:pPr>
            <a:r>
              <a:rPr lang="en-US" sz="1100" b="1" dirty="0">
                <a:solidFill>
                  <a:srgbClr val="B45F06"/>
                </a:solidFill>
                <a:latin typeface="Open Sans"/>
                <a:ea typeface="Open Sans"/>
                <a:cs typeface="Open Sans"/>
                <a:sym typeface="Open Sans"/>
              </a:rPr>
              <a:t>Amazon Web Services (Proxy for cloud computing)</a:t>
            </a:r>
            <a:endParaRPr sz="1100" b="1" dirty="0">
              <a:solidFill>
                <a:srgbClr val="B45F06"/>
              </a:solidFill>
              <a:latin typeface="Open Sans"/>
              <a:ea typeface="Open Sans"/>
              <a:cs typeface="Open Sans"/>
              <a:sym typeface="Open Sans"/>
            </a:endParaRPr>
          </a:p>
        </p:txBody>
      </p:sp>
      <p:cxnSp>
        <p:nvCxnSpPr>
          <p:cNvPr id="372" name="Google Shape;372;p54"/>
          <p:cNvCxnSpPr/>
          <p:nvPr/>
        </p:nvCxnSpPr>
        <p:spPr>
          <a:xfrm>
            <a:off x="246078" y="794834"/>
            <a:ext cx="1887900" cy="0"/>
          </a:xfrm>
          <a:prstGeom prst="straightConnector1">
            <a:avLst/>
          </a:prstGeom>
          <a:noFill/>
          <a:ln w="19050" cap="flat" cmpd="sng">
            <a:solidFill>
              <a:srgbClr val="B30838"/>
            </a:solidFill>
            <a:prstDash val="solid"/>
            <a:round/>
            <a:headEnd type="none" w="med" len="med"/>
            <a:tailEnd type="none" w="med" len="med"/>
          </a:ln>
        </p:spPr>
      </p:cxnSp>
      <p:pic>
        <p:nvPicPr>
          <p:cNvPr id="3" name="Picture 2">
            <a:extLst>
              <a:ext uri="{FF2B5EF4-FFF2-40B4-BE49-F238E27FC236}">
                <a16:creationId xmlns:a16="http://schemas.microsoft.com/office/drawing/2014/main" id="{DBD43B94-FE88-4A1D-913D-3EF45FE94DE1}"/>
              </a:ext>
            </a:extLst>
          </p:cNvPr>
          <p:cNvPicPr>
            <a:picLocks noChangeAspect="1"/>
          </p:cNvPicPr>
          <p:nvPr/>
        </p:nvPicPr>
        <p:blipFill>
          <a:blip r:embed="rId3"/>
          <a:stretch>
            <a:fillRect/>
          </a:stretch>
        </p:blipFill>
        <p:spPr>
          <a:xfrm>
            <a:off x="32001" y="866429"/>
            <a:ext cx="6848896" cy="3887299"/>
          </a:xfrm>
          <a:prstGeom prst="rect">
            <a:avLst/>
          </a:prstGeom>
        </p:spPr>
      </p:pic>
      <p:sp>
        <p:nvSpPr>
          <p:cNvPr id="361" name="Google Shape;361;p54"/>
          <p:cNvSpPr txBox="1">
            <a:spLocks noGrp="1"/>
          </p:cNvSpPr>
          <p:nvPr>
            <p:ph type="title"/>
          </p:nvPr>
        </p:nvSpPr>
        <p:spPr>
          <a:xfrm>
            <a:off x="0" y="-55023"/>
            <a:ext cx="9261598" cy="994172"/>
          </a:xfrm>
          <a:prstGeom prst="rect">
            <a:avLst/>
          </a:prstGeom>
        </p:spPr>
        <p:txBody>
          <a:bodyPr spcFirstLastPara="1" vert="horz" wrap="square" lIns="68575" tIns="34275" rIns="68575" bIns="34275" rtlCol="0" anchor="ctr" anchorCtr="0">
            <a:noAutofit/>
          </a:bodyPr>
          <a:lstStyle/>
          <a:p>
            <a:pPr>
              <a:lnSpc>
                <a:spcPct val="115000"/>
              </a:lnSpc>
            </a:pPr>
            <a:r>
              <a:rPr lang="en-US" sz="3000" dirty="0">
                <a:solidFill>
                  <a:srgbClr val="434343"/>
                </a:solidFill>
              </a:rPr>
              <a:t>Trends in AI, Big Data, Clouds, Edge, HPC over last 5 years</a:t>
            </a:r>
            <a:endParaRPr sz="3000" i="1" dirty="0">
              <a:solidFill>
                <a:srgbClr val="434343"/>
              </a:solidFill>
            </a:endParaRPr>
          </a:p>
        </p:txBody>
      </p:sp>
    </p:spTree>
    <p:extLst>
      <p:ext uri="{BB962C8B-B14F-4D97-AF65-F5344CB8AC3E}">
        <p14:creationId xmlns:p14="http://schemas.microsoft.com/office/powerpoint/2010/main" val="18011866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57"/>
          <p:cNvSpPr txBox="1">
            <a:spLocks noGrp="1"/>
          </p:cNvSpPr>
          <p:nvPr>
            <p:ph type="title"/>
          </p:nvPr>
        </p:nvSpPr>
        <p:spPr>
          <a:xfrm>
            <a:off x="697230" y="1"/>
            <a:ext cx="7886700" cy="603631"/>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600"/>
              <a:t>Twister2 Dataflow Communications</a:t>
            </a:r>
            <a:endParaRPr sz="3600"/>
          </a:p>
        </p:txBody>
      </p:sp>
      <p:sp>
        <p:nvSpPr>
          <p:cNvPr id="464" name="Google Shape;464;p57"/>
          <p:cNvSpPr txBox="1">
            <a:spLocks noGrp="1"/>
          </p:cNvSpPr>
          <p:nvPr>
            <p:ph type="body" idx="1"/>
          </p:nvPr>
        </p:nvSpPr>
        <p:spPr>
          <a:xfrm>
            <a:off x="69946" y="603631"/>
            <a:ext cx="8951441" cy="4228141"/>
          </a:xfrm>
          <a:prstGeom prst="rect">
            <a:avLst/>
          </a:prstGeom>
          <a:noFill/>
          <a:ln>
            <a:noFill/>
          </a:ln>
        </p:spPr>
        <p:txBody>
          <a:bodyPr spcFirstLastPara="1" wrap="square" lIns="68575" tIns="34275" rIns="68575" bIns="34275" anchor="t" anchorCtr="0">
            <a:noAutofit/>
          </a:bodyPr>
          <a:lstStyle/>
          <a:p>
            <a:pPr marL="177800" lvl="0" indent="-139700" algn="l" rtl="0">
              <a:lnSpc>
                <a:spcPct val="115000"/>
              </a:lnSpc>
              <a:spcBef>
                <a:spcPts val="0"/>
              </a:spcBef>
              <a:spcAft>
                <a:spcPts val="0"/>
              </a:spcAft>
              <a:buClr>
                <a:schemeClr val="dk1"/>
              </a:buClr>
              <a:buSzPts val="1600"/>
              <a:buChar char="•"/>
            </a:pPr>
            <a:r>
              <a:rPr lang="en" sz="1600" b="1" dirty="0">
                <a:latin typeface="Arial"/>
                <a:ea typeface="Arial"/>
                <a:cs typeface="Arial"/>
                <a:sym typeface="Arial"/>
              </a:rPr>
              <a:t>Twister:Net </a:t>
            </a:r>
            <a:r>
              <a:rPr lang="en" sz="1600" dirty="0">
                <a:latin typeface="Arial"/>
                <a:ea typeface="Arial"/>
                <a:cs typeface="Arial"/>
                <a:sym typeface="Arial"/>
              </a:rPr>
              <a:t>offers two communication models</a:t>
            </a:r>
            <a:endParaRPr sz="1600" dirty="0">
              <a:latin typeface="Arial"/>
              <a:ea typeface="Arial"/>
              <a:cs typeface="Arial"/>
              <a:sym typeface="Arial"/>
            </a:endParaRPr>
          </a:p>
          <a:p>
            <a:pPr marL="177800" lvl="0" indent="-139700" algn="l" rtl="0">
              <a:lnSpc>
                <a:spcPct val="115000"/>
              </a:lnSpc>
              <a:spcBef>
                <a:spcPts val="0"/>
              </a:spcBef>
              <a:spcAft>
                <a:spcPts val="0"/>
              </a:spcAft>
              <a:buClr>
                <a:schemeClr val="dk1"/>
              </a:buClr>
              <a:buSzPts val="1600"/>
              <a:buChar char="•"/>
            </a:pPr>
            <a:r>
              <a:rPr lang="en" sz="1600" b="1" dirty="0">
                <a:latin typeface="Arial"/>
                <a:ea typeface="Arial"/>
                <a:cs typeface="Arial"/>
                <a:sym typeface="Arial"/>
              </a:rPr>
              <a:t>BSP</a:t>
            </a:r>
            <a:r>
              <a:rPr lang="en" sz="1600" dirty="0">
                <a:latin typeface="Arial"/>
                <a:ea typeface="Arial"/>
                <a:cs typeface="Arial"/>
                <a:sym typeface="Arial"/>
              </a:rPr>
              <a:t> (Bulk Synchronous Processing) message-level communication using TCP or MPI separated from its task management plus extra Harp collectives</a:t>
            </a:r>
            <a:endParaRPr sz="1600" dirty="0">
              <a:latin typeface="Arial"/>
              <a:ea typeface="Arial"/>
              <a:cs typeface="Arial"/>
              <a:sym typeface="Arial"/>
            </a:endParaRPr>
          </a:p>
          <a:p>
            <a:pPr marL="177800" lvl="0" indent="-139700" algn="l" rtl="0">
              <a:lnSpc>
                <a:spcPct val="115000"/>
              </a:lnSpc>
              <a:spcBef>
                <a:spcPts val="0"/>
              </a:spcBef>
              <a:spcAft>
                <a:spcPts val="0"/>
              </a:spcAft>
              <a:buClr>
                <a:schemeClr val="dk1"/>
              </a:buClr>
              <a:buSzPts val="1600"/>
              <a:buChar char="•"/>
            </a:pPr>
            <a:r>
              <a:rPr lang="en" sz="1600" b="1" dirty="0">
                <a:latin typeface="Arial"/>
                <a:ea typeface="Arial"/>
                <a:cs typeface="Arial"/>
                <a:sym typeface="Arial"/>
              </a:rPr>
              <a:t>DFW </a:t>
            </a:r>
            <a:r>
              <a:rPr lang="en" sz="1600" dirty="0">
                <a:latin typeface="Arial"/>
                <a:ea typeface="Arial"/>
                <a:cs typeface="Arial"/>
                <a:sym typeface="Arial"/>
              </a:rPr>
              <a:t>a </a:t>
            </a:r>
            <a:r>
              <a:rPr lang="en" sz="1600" b="1" dirty="0">
                <a:latin typeface="Arial"/>
                <a:ea typeface="Arial"/>
                <a:cs typeface="Arial"/>
                <a:sym typeface="Arial"/>
              </a:rPr>
              <a:t>Dataflow library </a:t>
            </a:r>
            <a:r>
              <a:rPr lang="en" sz="1600" dirty="0">
                <a:latin typeface="Arial"/>
                <a:ea typeface="Arial"/>
                <a:cs typeface="Arial"/>
                <a:sym typeface="Arial"/>
              </a:rPr>
              <a:t>built using MPI software but at data movement not message level</a:t>
            </a:r>
            <a:endParaRPr sz="1600" dirty="0">
              <a:latin typeface="Arial"/>
              <a:ea typeface="Arial"/>
              <a:cs typeface="Arial"/>
              <a:sym typeface="Arial"/>
            </a:endParaRPr>
          </a:p>
          <a:p>
            <a:pPr marL="520700" lvl="1" indent="-165100" algn="l" rtl="0">
              <a:lnSpc>
                <a:spcPct val="115000"/>
              </a:lnSpc>
              <a:spcBef>
                <a:spcPts val="0"/>
              </a:spcBef>
              <a:spcAft>
                <a:spcPts val="0"/>
              </a:spcAft>
              <a:buClr>
                <a:schemeClr val="dk1"/>
              </a:buClr>
              <a:buSzPts val="1600"/>
              <a:buChar char="•"/>
            </a:pPr>
            <a:r>
              <a:rPr lang="en" sz="1600" dirty="0">
                <a:latin typeface="Arial"/>
                <a:ea typeface="Arial"/>
                <a:cs typeface="Arial"/>
                <a:sym typeface="Arial"/>
              </a:rPr>
              <a:t>Non-blocking</a:t>
            </a:r>
            <a:endParaRPr sz="1600" dirty="0">
              <a:latin typeface="Arial"/>
              <a:ea typeface="Arial"/>
              <a:cs typeface="Arial"/>
              <a:sym typeface="Arial"/>
            </a:endParaRPr>
          </a:p>
          <a:p>
            <a:pPr marL="520700" lvl="1" indent="-165100" algn="l" rtl="0">
              <a:lnSpc>
                <a:spcPct val="115000"/>
              </a:lnSpc>
              <a:spcBef>
                <a:spcPts val="0"/>
              </a:spcBef>
              <a:spcAft>
                <a:spcPts val="0"/>
              </a:spcAft>
              <a:buClr>
                <a:schemeClr val="dk1"/>
              </a:buClr>
              <a:buSzPts val="1600"/>
              <a:buChar char="•"/>
            </a:pPr>
            <a:r>
              <a:rPr lang="en" sz="1600" dirty="0">
                <a:latin typeface="Arial"/>
                <a:ea typeface="Arial"/>
                <a:cs typeface="Arial"/>
                <a:sym typeface="Arial"/>
              </a:rPr>
              <a:t>Dynamic data sizes</a:t>
            </a:r>
            <a:endParaRPr sz="1600" dirty="0">
              <a:latin typeface="Arial"/>
              <a:ea typeface="Arial"/>
              <a:cs typeface="Arial"/>
              <a:sym typeface="Arial"/>
            </a:endParaRPr>
          </a:p>
          <a:p>
            <a:pPr marL="520700" lvl="1" indent="-165100" algn="l" rtl="0">
              <a:lnSpc>
                <a:spcPct val="115000"/>
              </a:lnSpc>
              <a:spcBef>
                <a:spcPts val="0"/>
              </a:spcBef>
              <a:spcAft>
                <a:spcPts val="0"/>
              </a:spcAft>
              <a:buClr>
                <a:schemeClr val="dk1"/>
              </a:buClr>
              <a:buSzPts val="1600"/>
              <a:buChar char="•"/>
            </a:pPr>
            <a:r>
              <a:rPr lang="en" sz="1600" dirty="0">
                <a:latin typeface="Arial"/>
                <a:ea typeface="Arial"/>
                <a:cs typeface="Arial"/>
                <a:sym typeface="Arial"/>
              </a:rPr>
              <a:t>Streaming model</a:t>
            </a:r>
            <a:endParaRPr sz="1600" dirty="0">
              <a:latin typeface="Arial"/>
              <a:ea typeface="Arial"/>
              <a:cs typeface="Arial"/>
              <a:sym typeface="Arial"/>
            </a:endParaRPr>
          </a:p>
          <a:p>
            <a:pPr marL="863600" lvl="2" indent="-177800" algn="l" rtl="0">
              <a:lnSpc>
                <a:spcPct val="115000"/>
              </a:lnSpc>
              <a:spcBef>
                <a:spcPts val="0"/>
              </a:spcBef>
              <a:spcAft>
                <a:spcPts val="0"/>
              </a:spcAft>
              <a:buClr>
                <a:schemeClr val="dk1"/>
              </a:buClr>
              <a:buSzPts val="1600"/>
              <a:buChar char="•"/>
            </a:pPr>
            <a:r>
              <a:rPr lang="en" sz="1600" dirty="0">
                <a:latin typeface="Arial"/>
                <a:ea typeface="Arial"/>
                <a:cs typeface="Arial"/>
                <a:sym typeface="Arial"/>
              </a:rPr>
              <a:t>Batch case is represented as a finite stream</a:t>
            </a:r>
            <a:endParaRPr sz="1600" dirty="0">
              <a:latin typeface="Arial"/>
              <a:ea typeface="Arial"/>
              <a:cs typeface="Arial"/>
              <a:sym typeface="Arial"/>
            </a:endParaRPr>
          </a:p>
          <a:p>
            <a:pPr marL="520700" lvl="1" indent="-165100" algn="l" rtl="0">
              <a:lnSpc>
                <a:spcPct val="115000"/>
              </a:lnSpc>
              <a:spcBef>
                <a:spcPts val="0"/>
              </a:spcBef>
              <a:spcAft>
                <a:spcPts val="0"/>
              </a:spcAft>
              <a:buClr>
                <a:schemeClr val="dk1"/>
              </a:buClr>
              <a:buSzPts val="1600"/>
              <a:buChar char="•"/>
            </a:pPr>
            <a:r>
              <a:rPr lang="en" sz="1600" dirty="0">
                <a:latin typeface="Arial"/>
                <a:ea typeface="Arial"/>
                <a:cs typeface="Arial"/>
                <a:sym typeface="Arial"/>
              </a:rPr>
              <a:t>The communications are between a set of </a:t>
            </a:r>
            <a:br>
              <a:rPr lang="en" sz="1600" dirty="0">
                <a:latin typeface="Arial"/>
                <a:ea typeface="Arial"/>
                <a:cs typeface="Arial"/>
                <a:sym typeface="Arial"/>
              </a:rPr>
            </a:br>
            <a:r>
              <a:rPr lang="en" sz="1600" dirty="0">
                <a:latin typeface="Arial"/>
                <a:ea typeface="Arial"/>
                <a:cs typeface="Arial"/>
                <a:sym typeface="Arial"/>
              </a:rPr>
              <a:t>tasks in an arbitrary task graph</a:t>
            </a:r>
            <a:endParaRPr sz="1600" dirty="0">
              <a:latin typeface="Arial"/>
              <a:ea typeface="Arial"/>
              <a:cs typeface="Arial"/>
              <a:sym typeface="Arial"/>
            </a:endParaRPr>
          </a:p>
          <a:p>
            <a:pPr marL="520700" lvl="1" indent="-165100" algn="l" rtl="0">
              <a:lnSpc>
                <a:spcPct val="115000"/>
              </a:lnSpc>
              <a:spcBef>
                <a:spcPts val="0"/>
              </a:spcBef>
              <a:spcAft>
                <a:spcPts val="0"/>
              </a:spcAft>
              <a:buClr>
                <a:schemeClr val="dk1"/>
              </a:buClr>
              <a:buSzPts val="1600"/>
              <a:buChar char="•"/>
            </a:pPr>
            <a:r>
              <a:rPr lang="en" sz="1600" dirty="0">
                <a:latin typeface="Arial"/>
                <a:ea typeface="Arial"/>
                <a:cs typeface="Arial"/>
                <a:sym typeface="Arial"/>
              </a:rPr>
              <a:t>Key based communications: </a:t>
            </a:r>
            <a:r>
              <a:rPr lang="en-US" sz="1600" dirty="0">
                <a:latin typeface="Arial"/>
                <a:ea typeface="Arial"/>
                <a:cs typeface="Arial"/>
                <a:sym typeface="Arial"/>
              </a:rPr>
              <a:t>all the MapReduce</a:t>
            </a:r>
            <a:br>
              <a:rPr lang="en-US" sz="1600" dirty="0">
                <a:latin typeface="Arial"/>
                <a:ea typeface="Arial"/>
                <a:cs typeface="Arial"/>
                <a:sym typeface="Arial"/>
              </a:rPr>
            </a:br>
            <a:r>
              <a:rPr lang="en-US" sz="1600" dirty="0">
                <a:latin typeface="Arial"/>
                <a:ea typeface="Arial"/>
                <a:cs typeface="Arial"/>
                <a:sym typeface="Arial"/>
              </a:rPr>
              <a:t>movement functions</a:t>
            </a:r>
            <a:endParaRPr sz="1600" dirty="0">
              <a:latin typeface="Arial"/>
              <a:ea typeface="Arial"/>
              <a:cs typeface="Arial"/>
              <a:sym typeface="Arial"/>
            </a:endParaRPr>
          </a:p>
          <a:p>
            <a:pPr marL="520700" lvl="1" indent="-165100" algn="l" rtl="0">
              <a:lnSpc>
                <a:spcPct val="115000"/>
              </a:lnSpc>
              <a:spcBef>
                <a:spcPts val="0"/>
              </a:spcBef>
              <a:spcAft>
                <a:spcPts val="0"/>
              </a:spcAft>
              <a:buClr>
                <a:schemeClr val="dk1"/>
              </a:buClr>
              <a:buSzPts val="1600"/>
              <a:buChar char="•"/>
            </a:pPr>
            <a:r>
              <a:rPr lang="en" sz="1600" dirty="0">
                <a:latin typeface="Arial"/>
                <a:ea typeface="Arial"/>
                <a:cs typeface="Arial"/>
                <a:sym typeface="Arial"/>
              </a:rPr>
              <a:t>Data-level Communications spilling to disks</a:t>
            </a:r>
            <a:endParaRPr sz="1600" dirty="0">
              <a:latin typeface="Arial"/>
              <a:ea typeface="Arial"/>
              <a:cs typeface="Arial"/>
              <a:sym typeface="Arial"/>
            </a:endParaRPr>
          </a:p>
          <a:p>
            <a:pPr marL="520700" lvl="1" indent="-165100" algn="l" rtl="0">
              <a:lnSpc>
                <a:spcPct val="115000"/>
              </a:lnSpc>
              <a:spcBef>
                <a:spcPts val="0"/>
              </a:spcBef>
              <a:spcAft>
                <a:spcPts val="0"/>
              </a:spcAft>
              <a:buClr>
                <a:schemeClr val="dk1"/>
              </a:buClr>
              <a:buSzPts val="1600"/>
              <a:buChar char="•"/>
            </a:pPr>
            <a:r>
              <a:rPr lang="en" sz="1600" dirty="0">
                <a:latin typeface="Arial"/>
                <a:ea typeface="Arial"/>
                <a:cs typeface="Arial"/>
                <a:sym typeface="Arial"/>
              </a:rPr>
              <a:t>Target tasks can be different from source tasks</a:t>
            </a:r>
            <a:endParaRPr sz="1600" dirty="0">
              <a:latin typeface="Arial"/>
              <a:ea typeface="Arial"/>
              <a:cs typeface="Arial"/>
              <a:sym typeface="Arial"/>
            </a:endParaRPr>
          </a:p>
          <a:p>
            <a:pPr marL="177800" lvl="0" indent="-38100" algn="l" rtl="0">
              <a:lnSpc>
                <a:spcPct val="115000"/>
              </a:lnSpc>
              <a:spcBef>
                <a:spcPts val="800"/>
              </a:spcBef>
              <a:spcAft>
                <a:spcPts val="0"/>
              </a:spcAft>
              <a:buClr>
                <a:schemeClr val="dk1"/>
              </a:buClr>
              <a:buSzPts val="2100"/>
              <a:buNone/>
            </a:pPr>
            <a:endParaRPr sz="1100" dirty="0"/>
          </a:p>
          <a:p>
            <a:pPr marL="177800" lvl="0" indent="-38100" algn="l" rtl="0">
              <a:lnSpc>
                <a:spcPct val="115000"/>
              </a:lnSpc>
              <a:spcBef>
                <a:spcPts val="800"/>
              </a:spcBef>
              <a:spcAft>
                <a:spcPts val="0"/>
              </a:spcAft>
              <a:buClr>
                <a:schemeClr val="dk1"/>
              </a:buClr>
              <a:buSzPts val="2100"/>
              <a:buNone/>
            </a:pPr>
            <a:endParaRPr sz="1100" dirty="0"/>
          </a:p>
          <a:p>
            <a:pPr marL="177800" lvl="0" indent="-38100" algn="l" rtl="0">
              <a:lnSpc>
                <a:spcPct val="115000"/>
              </a:lnSpc>
              <a:spcBef>
                <a:spcPts val="800"/>
              </a:spcBef>
              <a:spcAft>
                <a:spcPts val="0"/>
              </a:spcAft>
              <a:buClr>
                <a:schemeClr val="dk1"/>
              </a:buClr>
              <a:buSzPts val="2100"/>
              <a:buNone/>
            </a:pPr>
            <a:endParaRPr sz="1100" dirty="0"/>
          </a:p>
        </p:txBody>
      </p:sp>
      <p:grpSp>
        <p:nvGrpSpPr>
          <p:cNvPr id="465" name="Google Shape;465;p57"/>
          <p:cNvGrpSpPr/>
          <p:nvPr/>
        </p:nvGrpSpPr>
        <p:grpSpPr>
          <a:xfrm>
            <a:off x="4962698" y="1895444"/>
            <a:ext cx="4111356" cy="2644424"/>
            <a:chOff x="6616931" y="2527259"/>
            <a:chExt cx="5481808" cy="3525899"/>
          </a:xfrm>
        </p:grpSpPr>
        <p:pic>
          <p:nvPicPr>
            <p:cNvPr id="466" name="Google Shape;466;p57"/>
            <p:cNvPicPr preferRelativeResize="0"/>
            <p:nvPr/>
          </p:nvPicPr>
          <p:blipFill rotWithShape="1">
            <a:blip r:embed="rId3">
              <a:alphaModFix/>
            </a:blip>
            <a:srcRect/>
            <a:stretch/>
          </p:blipFill>
          <p:spPr>
            <a:xfrm>
              <a:off x="6616931" y="2527259"/>
              <a:ext cx="5481808" cy="3525899"/>
            </a:xfrm>
            <a:prstGeom prst="rect">
              <a:avLst/>
            </a:prstGeom>
            <a:noFill/>
            <a:ln>
              <a:noFill/>
            </a:ln>
          </p:spPr>
        </p:pic>
        <p:cxnSp>
          <p:nvCxnSpPr>
            <p:cNvPr id="467" name="Google Shape;467;p57"/>
            <p:cNvCxnSpPr/>
            <p:nvPr/>
          </p:nvCxnSpPr>
          <p:spPr>
            <a:xfrm>
              <a:off x="9349740" y="2857500"/>
              <a:ext cx="0" cy="2689860"/>
            </a:xfrm>
            <a:prstGeom prst="straightConnector1">
              <a:avLst/>
            </a:prstGeom>
            <a:noFill/>
            <a:ln w="76200" cap="flat" cmpd="sng">
              <a:solidFill>
                <a:schemeClr val="dk1"/>
              </a:solidFill>
              <a:prstDash val="solid"/>
              <a:miter lim="800000"/>
              <a:headEnd type="none" w="sm" len="sm"/>
              <a:tailEnd type="none" w="sm" len="sm"/>
            </a:ln>
          </p:spPr>
        </p:cxnSp>
      </p:grpSp>
      <p:sp>
        <p:nvSpPr>
          <p:cNvPr id="468" name="Google Shape;468;p57"/>
          <p:cNvSpPr txBox="1">
            <a:spLocks noGrp="1"/>
          </p:cNvSpPr>
          <p:nvPr>
            <p:ph type="sldNum" idx="12"/>
          </p:nvPr>
        </p:nvSpPr>
        <p:spPr>
          <a:xfrm>
            <a:off x="8246603" y="4777978"/>
            <a:ext cx="818520" cy="273844"/>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888888"/>
              </a:buClr>
              <a:buSzPts val="900"/>
              <a:buFont typeface="Calibri"/>
              <a:buNone/>
            </a:pPr>
            <a:fld id="{00000000-1234-1234-1234-123412341234}" type="slidenum">
              <a:rPr lang="en" sz="900" b="0" i="0" u="none" strike="noStrike" cap="none">
                <a:solidFill>
                  <a:srgbClr val="888888"/>
                </a:solidFill>
                <a:latin typeface="Calibri"/>
                <a:ea typeface="Calibri"/>
                <a:cs typeface="Calibri"/>
                <a:sym typeface="Calibri"/>
              </a:rPr>
              <a:t>50</a:t>
            </a:fld>
            <a:endParaRPr sz="900" b="0" i="0" u="none" strike="noStrike" cap="none">
              <a:solidFill>
                <a:srgbClr val="888888"/>
              </a:solidFill>
              <a:latin typeface="Calibri"/>
              <a:ea typeface="Calibri"/>
              <a:cs typeface="Calibri"/>
              <a:sym typeface="Calibri"/>
            </a:endParaRPr>
          </a:p>
        </p:txBody>
      </p:sp>
      <p:sp>
        <p:nvSpPr>
          <p:cNvPr id="2" name="TextBox 1">
            <a:extLst>
              <a:ext uri="{FF2B5EF4-FFF2-40B4-BE49-F238E27FC236}">
                <a16:creationId xmlns:a16="http://schemas.microsoft.com/office/drawing/2014/main" id="{2C26C017-1BA7-4ACD-801A-B82F5371D387}"/>
              </a:ext>
            </a:extLst>
          </p:cNvPr>
          <p:cNvSpPr txBox="1"/>
          <p:nvPr/>
        </p:nvSpPr>
        <p:spPr>
          <a:xfrm>
            <a:off x="4862513" y="4633660"/>
            <a:ext cx="4281487" cy="523220"/>
          </a:xfrm>
          <a:prstGeom prst="rect">
            <a:avLst/>
          </a:prstGeom>
          <a:solidFill>
            <a:schemeClr val="bg1"/>
          </a:solidFill>
        </p:spPr>
        <p:txBody>
          <a:bodyPr wrap="square" rtlCol="0">
            <a:spAutoFit/>
          </a:bodyPr>
          <a:lstStyle/>
          <a:p>
            <a:pPr algn="ctr"/>
            <a:r>
              <a:rPr lang="en-US" b="1" dirty="0"/>
              <a:t>  BSP</a:t>
            </a:r>
            <a:r>
              <a:rPr lang="en-US" dirty="0"/>
              <a:t>               and               </a:t>
            </a:r>
            <a:r>
              <a:rPr lang="en-US" b="1" dirty="0"/>
              <a:t>DFW </a:t>
            </a:r>
            <a:br>
              <a:rPr lang="en-US" b="1" dirty="0"/>
            </a:br>
            <a:r>
              <a:rPr lang="en-US" dirty="0"/>
              <a:t>for Reduce Operation</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1"/>
          <p:cNvSpPr txBox="1">
            <a:spLocks noGrp="1"/>
          </p:cNvSpPr>
          <p:nvPr>
            <p:ph type="title"/>
          </p:nvPr>
        </p:nvSpPr>
        <p:spPr>
          <a:xfrm>
            <a:off x="311700" y="128752"/>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Results </a:t>
            </a:r>
            <a:r>
              <a:rPr lang="en-US" dirty="0"/>
              <a:t>on </a:t>
            </a:r>
            <a:r>
              <a:rPr lang="en-US" dirty="0" err="1"/>
              <a:t>Terasort</a:t>
            </a:r>
            <a:r>
              <a:rPr lang="en-US" dirty="0"/>
              <a:t> and MapReduce Shuffle</a:t>
            </a:r>
            <a:endParaRPr dirty="0"/>
          </a:p>
        </p:txBody>
      </p:sp>
      <p:sp>
        <p:nvSpPr>
          <p:cNvPr id="232" name="Google Shape;232;p31"/>
          <p:cNvSpPr txBox="1">
            <a:spLocks noGrp="1"/>
          </p:cNvSpPr>
          <p:nvPr>
            <p:ph type="body" idx="1"/>
          </p:nvPr>
        </p:nvSpPr>
        <p:spPr>
          <a:xfrm>
            <a:off x="47625" y="701452"/>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200" dirty="0">
                <a:solidFill>
                  <a:srgbClr val="3B454E"/>
                </a:solidFill>
                <a:highlight>
                  <a:schemeClr val="lt1"/>
                </a:highlight>
                <a:latin typeface="Roboto"/>
                <a:ea typeface="Roboto"/>
                <a:cs typeface="Roboto"/>
                <a:sym typeface="Roboto"/>
              </a:rPr>
              <a:t>Twister2 performance against Apache </a:t>
            </a:r>
            <a:r>
              <a:rPr lang="en-US" sz="1200" dirty="0">
                <a:solidFill>
                  <a:srgbClr val="3B454E"/>
                </a:solidFill>
                <a:highlight>
                  <a:schemeClr val="lt1"/>
                </a:highlight>
                <a:latin typeface="Roboto"/>
                <a:ea typeface="Roboto"/>
                <a:cs typeface="Roboto"/>
                <a:sym typeface="Roboto"/>
              </a:rPr>
              <a:t>Spark running on 10 nodes and 100/80-way parallelism for sort/shuffle</a:t>
            </a:r>
            <a:endParaRPr sz="1200" dirty="0">
              <a:solidFill>
                <a:srgbClr val="3B454E"/>
              </a:solidFill>
              <a:highlight>
                <a:schemeClr val="lt1"/>
              </a:highlight>
              <a:latin typeface="Roboto"/>
              <a:ea typeface="Roboto"/>
              <a:cs typeface="Roboto"/>
              <a:sym typeface="Roboto"/>
            </a:endParaRPr>
          </a:p>
          <a:p>
            <a:pPr marL="0" lvl="0" indent="0" algn="l" rtl="0">
              <a:spcBef>
                <a:spcPts val="1600"/>
              </a:spcBef>
              <a:spcAft>
                <a:spcPts val="1600"/>
              </a:spcAft>
              <a:buNone/>
            </a:pPr>
            <a:endParaRPr dirty="0"/>
          </a:p>
        </p:txBody>
      </p:sp>
      <p:sp>
        <p:nvSpPr>
          <p:cNvPr id="2" name="Slide Number Placeholder 1">
            <a:extLst>
              <a:ext uri="{FF2B5EF4-FFF2-40B4-BE49-F238E27FC236}">
                <a16:creationId xmlns:a16="http://schemas.microsoft.com/office/drawing/2014/main" id="{5DA0A2C7-05A3-4AC1-B03D-981F5A93D45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51</a:t>
            </a:fld>
            <a:endParaRPr lang="en"/>
          </a:p>
        </p:txBody>
      </p:sp>
      <p:pic>
        <p:nvPicPr>
          <p:cNvPr id="7" name="Picture 6">
            <a:extLst>
              <a:ext uri="{FF2B5EF4-FFF2-40B4-BE49-F238E27FC236}">
                <a16:creationId xmlns:a16="http://schemas.microsoft.com/office/drawing/2014/main" id="{72201009-2928-46C5-894B-5A9DB49AB0C4}"/>
              </a:ext>
            </a:extLst>
          </p:cNvPr>
          <p:cNvPicPr>
            <a:picLocks noChangeAspect="1"/>
          </p:cNvPicPr>
          <p:nvPr/>
        </p:nvPicPr>
        <p:blipFill>
          <a:blip r:embed="rId3"/>
          <a:stretch>
            <a:fillRect/>
          </a:stretch>
        </p:blipFill>
        <p:spPr>
          <a:xfrm>
            <a:off x="0" y="1234679"/>
            <a:ext cx="4041786" cy="3543299"/>
          </a:xfrm>
          <a:prstGeom prst="rect">
            <a:avLst/>
          </a:prstGeom>
        </p:spPr>
      </p:pic>
      <p:pic>
        <p:nvPicPr>
          <p:cNvPr id="9" name="Picture 8">
            <a:extLst>
              <a:ext uri="{FF2B5EF4-FFF2-40B4-BE49-F238E27FC236}">
                <a16:creationId xmlns:a16="http://schemas.microsoft.com/office/drawing/2014/main" id="{B58415BD-FC6E-4D2A-90B7-56E63B1BAA3D}"/>
              </a:ext>
            </a:extLst>
          </p:cNvPr>
          <p:cNvPicPr>
            <a:picLocks noChangeAspect="1"/>
          </p:cNvPicPr>
          <p:nvPr/>
        </p:nvPicPr>
        <p:blipFill>
          <a:blip r:embed="rId4"/>
          <a:stretch>
            <a:fillRect/>
          </a:stretch>
        </p:blipFill>
        <p:spPr>
          <a:xfrm>
            <a:off x="4153664" y="1459153"/>
            <a:ext cx="4678636" cy="2892957"/>
          </a:xfrm>
          <a:prstGeom prst="rect">
            <a:avLst/>
          </a:prstGeom>
        </p:spPr>
      </p:pic>
    </p:spTree>
    <p:extLst>
      <p:ext uri="{BB962C8B-B14F-4D97-AF65-F5344CB8AC3E}">
        <p14:creationId xmlns:p14="http://schemas.microsoft.com/office/powerpoint/2010/main" val="8208668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9" name="Google Shape;69;p15"/>
          <p:cNvPicPr preferRelativeResize="0"/>
          <p:nvPr/>
        </p:nvPicPr>
        <p:blipFill rotWithShape="1">
          <a:blip r:embed="rId3">
            <a:alphaModFix/>
          </a:blip>
          <a:srcRect t="6209"/>
          <a:stretch/>
        </p:blipFill>
        <p:spPr>
          <a:xfrm>
            <a:off x="218283" y="305972"/>
            <a:ext cx="7917871" cy="4177263"/>
          </a:xfrm>
          <a:prstGeom prst="rect">
            <a:avLst/>
          </a:prstGeom>
          <a:noFill/>
          <a:ln>
            <a:noFill/>
          </a:ln>
        </p:spPr>
      </p:pic>
      <p:sp>
        <p:nvSpPr>
          <p:cNvPr id="5" name="Google Shape;693;p84">
            <a:extLst>
              <a:ext uri="{FF2B5EF4-FFF2-40B4-BE49-F238E27FC236}">
                <a16:creationId xmlns:a16="http://schemas.microsoft.com/office/drawing/2014/main" id="{51C7195B-9786-408F-AB03-DD4194B5D645}"/>
              </a:ext>
            </a:extLst>
          </p:cNvPr>
          <p:cNvSpPr txBox="1"/>
          <p:nvPr/>
        </p:nvSpPr>
        <p:spPr>
          <a:xfrm>
            <a:off x="660420" y="1422215"/>
            <a:ext cx="5589900" cy="646200"/>
          </a:xfrm>
          <a:prstGeom prst="rect">
            <a:avLst/>
          </a:prstGeom>
          <a:noFill/>
          <a:ln>
            <a:noFill/>
          </a:ln>
        </p:spPr>
        <p:txBody>
          <a:bodyPr spcFirstLastPara="1" wrap="square" lIns="91425" tIns="45700" rIns="91425" bIns="45700" anchor="t" anchorCtr="0">
            <a:noAutofit/>
          </a:bodyPr>
          <a:lstStyle/>
          <a:p>
            <a:pPr defTabSz="914378"/>
            <a:r>
              <a:rPr lang="en" sz="1800" dirty="0"/>
              <a:t>Times (</a:t>
            </a:r>
            <a:r>
              <a:rPr lang="en-US" sz="1800" dirty="0"/>
              <a:t>smaller better)</a:t>
            </a:r>
            <a:endParaRPr dirty="0"/>
          </a:p>
          <a:p>
            <a:pPr defTabSz="914378"/>
            <a:r>
              <a:rPr lang="en" sz="1800" b="1" dirty="0"/>
              <a:t>Spark RDD &gt; Twister2 Tset &gt; Twister2 Task &gt; MPI</a:t>
            </a:r>
            <a:endParaRPr dirty="0"/>
          </a:p>
        </p:txBody>
      </p:sp>
      <p:sp>
        <p:nvSpPr>
          <p:cNvPr id="67" name="Google Shape;67;p15"/>
          <p:cNvSpPr txBox="1">
            <a:spLocks noGrp="1"/>
          </p:cNvSpPr>
          <p:nvPr>
            <p:ph type="title"/>
          </p:nvPr>
        </p:nvSpPr>
        <p:spPr>
          <a:xfrm>
            <a:off x="-12525" y="-53738"/>
            <a:ext cx="4530492"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dirty="0"/>
              <a:t>Batch Benchmark - SVM</a:t>
            </a:r>
            <a:endParaRPr sz="2400" dirty="0"/>
          </a:p>
          <a:p>
            <a:pPr marL="0" lvl="0" indent="0" algn="l" rtl="0">
              <a:spcBef>
                <a:spcPts val="0"/>
              </a:spcBef>
              <a:spcAft>
                <a:spcPts val="0"/>
              </a:spcAft>
              <a:buNone/>
            </a:pPr>
            <a:endParaRPr sz="2400" dirty="0"/>
          </a:p>
        </p:txBody>
      </p:sp>
      <p:sp>
        <p:nvSpPr>
          <p:cNvPr id="3" name="Slide Number Placeholder 2">
            <a:extLst>
              <a:ext uri="{FF2B5EF4-FFF2-40B4-BE49-F238E27FC236}">
                <a16:creationId xmlns:a16="http://schemas.microsoft.com/office/drawing/2014/main" id="{91A75837-98E0-4CFF-81B5-52F736409B2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52</a:t>
            </a:fld>
            <a:endParaRPr lang="en"/>
          </a:p>
        </p:txBody>
      </p:sp>
      <p:sp>
        <p:nvSpPr>
          <p:cNvPr id="68" name="Google Shape;68;p15"/>
          <p:cNvSpPr txBox="1">
            <a:spLocks noGrp="1"/>
          </p:cNvSpPr>
          <p:nvPr>
            <p:ph type="body" idx="1"/>
          </p:nvPr>
        </p:nvSpPr>
        <p:spPr>
          <a:xfrm>
            <a:off x="1750788" y="4496925"/>
            <a:ext cx="7319357" cy="681206"/>
          </a:xfrm>
          <a:prstGeom prst="rect">
            <a:avLst/>
          </a:prstGeom>
          <a:solidFill>
            <a:schemeClr val="bg1"/>
          </a:solidFill>
        </p:spPr>
        <p:txBody>
          <a:bodyPr spcFirstLastPara="1" wrap="square" lIns="91425" tIns="91425" rIns="91425" bIns="91425" anchor="t" anchorCtr="0">
            <a:noAutofit/>
          </a:bodyPr>
          <a:lstStyle/>
          <a:p>
            <a:pPr marL="0" lvl="0" indent="0" algn="l" rtl="0">
              <a:spcBef>
                <a:spcPts val="0"/>
              </a:spcBef>
              <a:spcAft>
                <a:spcPts val="1600"/>
              </a:spcAft>
              <a:buNone/>
            </a:pPr>
            <a:r>
              <a:rPr lang="en" sz="1800" dirty="0">
                <a:latin typeface="Arial" panose="020B0604020202020204" pitchFamily="34" charset="0"/>
                <a:cs typeface="Arial" panose="020B0604020202020204" pitchFamily="34" charset="0"/>
              </a:rPr>
              <a:t>SVM job execution time for 320K data points with 2000 features and 500 iterations, on 16 nodes with varying parallelism</a:t>
            </a:r>
            <a:endParaRPr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16376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0" y="-12175"/>
            <a:ext cx="914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Streaming Machine Learning with Sliding Window</a:t>
            </a:r>
            <a:endParaRPr/>
          </a:p>
        </p:txBody>
      </p:sp>
      <p:sp>
        <p:nvSpPr>
          <p:cNvPr id="101" name="Google Shape;101;p19"/>
          <p:cNvSpPr txBox="1"/>
          <p:nvPr/>
        </p:nvSpPr>
        <p:spPr>
          <a:xfrm>
            <a:off x="51431" y="3718466"/>
            <a:ext cx="7996800" cy="39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t>KMeans</a:t>
            </a:r>
            <a:r>
              <a:rPr lang="en" dirty="0"/>
              <a:t>: 49,000 data points with 23 features streamed. Model accuracy tested once a windowed computation is done. Testing data set size is 91,000 samples (1000 clusters). (non iterative)</a:t>
            </a:r>
            <a:endParaRPr dirty="0"/>
          </a:p>
          <a:p>
            <a:pPr marL="0" lvl="0" indent="0" algn="l" rtl="0">
              <a:spcBef>
                <a:spcPts val="0"/>
              </a:spcBef>
              <a:spcAft>
                <a:spcPts val="0"/>
              </a:spcAft>
              <a:buNone/>
            </a:pPr>
            <a:r>
              <a:rPr lang="en" b="1" dirty="0">
                <a:solidFill>
                  <a:schemeClr val="dk1"/>
                </a:solidFill>
              </a:rPr>
              <a:t>SVM</a:t>
            </a:r>
            <a:r>
              <a:rPr lang="en" dirty="0">
                <a:solidFill>
                  <a:schemeClr val="dk1"/>
                </a:solidFill>
              </a:rPr>
              <a:t>: 49,000 data points with 22 features streamed. Model accuracy tested once a windowed computation is done. Testing data set size is 91,000 samples. 5 Iterations per window. </a:t>
            </a:r>
            <a:endParaRPr dirty="0">
              <a:solidFill>
                <a:schemeClr val="dk1"/>
              </a:solidFill>
            </a:endParaRPr>
          </a:p>
          <a:p>
            <a:pPr marL="0" lvl="0" indent="0" algn="l" rtl="0">
              <a:spcBef>
                <a:spcPts val="0"/>
              </a:spcBef>
              <a:spcAft>
                <a:spcPts val="0"/>
              </a:spcAft>
              <a:buNone/>
            </a:pPr>
            <a:endParaRPr dirty="0"/>
          </a:p>
        </p:txBody>
      </p:sp>
      <p:sp>
        <p:nvSpPr>
          <p:cNvPr id="102" name="Google Shape;102;p19"/>
          <p:cNvSpPr txBox="1"/>
          <p:nvPr/>
        </p:nvSpPr>
        <p:spPr>
          <a:xfrm>
            <a:off x="1546800" y="3426550"/>
            <a:ext cx="2124900" cy="22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Streaming KMeans</a:t>
            </a:r>
            <a:endParaRPr b="1"/>
          </a:p>
        </p:txBody>
      </p:sp>
      <p:sp>
        <p:nvSpPr>
          <p:cNvPr id="103" name="Google Shape;103;p19"/>
          <p:cNvSpPr txBox="1"/>
          <p:nvPr/>
        </p:nvSpPr>
        <p:spPr>
          <a:xfrm>
            <a:off x="6148825" y="3458775"/>
            <a:ext cx="1825500" cy="22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Streaming SVM</a:t>
            </a:r>
            <a:endParaRPr b="1"/>
          </a:p>
        </p:txBody>
      </p:sp>
      <p:sp>
        <p:nvSpPr>
          <p:cNvPr id="3" name="Slide Number Placeholder 2">
            <a:extLst>
              <a:ext uri="{FF2B5EF4-FFF2-40B4-BE49-F238E27FC236}">
                <a16:creationId xmlns:a16="http://schemas.microsoft.com/office/drawing/2014/main" id="{57CDF366-F214-401C-B899-78B84207B07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53</a:t>
            </a:fld>
            <a:endParaRPr lang="en"/>
          </a:p>
        </p:txBody>
      </p:sp>
      <p:pic>
        <p:nvPicPr>
          <p:cNvPr id="3074" name="Picture 2">
            <a:extLst>
              <a:ext uri="{FF2B5EF4-FFF2-40B4-BE49-F238E27FC236}">
                <a16:creationId xmlns:a16="http://schemas.microsoft.com/office/drawing/2014/main" id="{3AADB3F4-9E36-4572-91D6-AA03918D9B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2812"/>
            <a:ext cx="4425435" cy="293650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a:extLst>
              <a:ext uri="{FF2B5EF4-FFF2-40B4-BE49-F238E27FC236}">
                <a16:creationId xmlns:a16="http://schemas.microsoft.com/office/drawing/2014/main" id="{AC32EEDF-A42F-4269-B64D-181DF75562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7487" y="632812"/>
            <a:ext cx="4425435" cy="293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9735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graphicFrame>
        <p:nvGraphicFramePr>
          <p:cNvPr id="54" name="Google Shape;54;p13"/>
          <p:cNvGraphicFramePr/>
          <p:nvPr>
            <p:extLst>
              <p:ext uri="{D42A27DB-BD31-4B8C-83A1-F6EECF244321}">
                <p14:modId xmlns:p14="http://schemas.microsoft.com/office/powerpoint/2010/main" val="2842134920"/>
              </p:ext>
            </p:extLst>
          </p:nvPr>
        </p:nvGraphicFramePr>
        <p:xfrm>
          <a:off x="463425" y="622767"/>
          <a:ext cx="8358475" cy="3767266"/>
        </p:xfrm>
        <a:graphic>
          <a:graphicData uri="http://schemas.openxmlformats.org/drawingml/2006/table">
            <a:tbl>
              <a:tblPr>
                <a:noFill/>
              </a:tblPr>
              <a:tblGrid>
                <a:gridCol w="1720950">
                  <a:extLst>
                    <a:ext uri="{9D8B030D-6E8A-4147-A177-3AD203B41FA5}">
                      <a16:colId xmlns:a16="http://schemas.microsoft.com/office/drawing/2014/main" val="20000"/>
                    </a:ext>
                  </a:extLst>
                </a:gridCol>
                <a:gridCol w="557575">
                  <a:extLst>
                    <a:ext uri="{9D8B030D-6E8A-4147-A177-3AD203B41FA5}">
                      <a16:colId xmlns:a16="http://schemas.microsoft.com/office/drawing/2014/main" val="20001"/>
                    </a:ext>
                  </a:extLst>
                </a:gridCol>
                <a:gridCol w="701825">
                  <a:extLst>
                    <a:ext uri="{9D8B030D-6E8A-4147-A177-3AD203B41FA5}">
                      <a16:colId xmlns:a16="http://schemas.microsoft.com/office/drawing/2014/main" val="20002"/>
                    </a:ext>
                  </a:extLst>
                </a:gridCol>
                <a:gridCol w="5378125">
                  <a:extLst>
                    <a:ext uri="{9D8B030D-6E8A-4147-A177-3AD203B41FA5}">
                      <a16:colId xmlns:a16="http://schemas.microsoft.com/office/drawing/2014/main" val="20003"/>
                    </a:ext>
                  </a:extLst>
                </a:gridCol>
              </a:tblGrid>
              <a:tr h="237625">
                <a:tc>
                  <a:txBody>
                    <a:bodyPr/>
                    <a:lstStyle/>
                    <a:p>
                      <a:pPr marL="0" lvl="0" indent="0" algn="l" rtl="0">
                        <a:spcBef>
                          <a:spcPts val="0"/>
                        </a:spcBef>
                        <a:spcAft>
                          <a:spcPts val="0"/>
                        </a:spcAft>
                        <a:buClr>
                          <a:schemeClr val="dk1"/>
                        </a:buClr>
                        <a:buSzPts val="1100"/>
                        <a:buFont typeface="Arial"/>
                        <a:buNone/>
                      </a:pPr>
                      <a:r>
                        <a:rPr lang="en" sz="1200" b="1" dirty="0">
                          <a:solidFill>
                            <a:schemeClr val="dk1"/>
                          </a:solidFill>
                        </a:rPr>
                        <a:t>Topics</a:t>
                      </a:r>
                      <a:endParaRPr sz="1200" b="1" dirty="0"/>
                    </a:p>
                  </a:txBody>
                  <a:tcPr marL="45700" marR="9125" marT="9125" marB="91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Clr>
                          <a:schemeClr val="dk1"/>
                        </a:buClr>
                        <a:buSzPts val="1100"/>
                        <a:buFont typeface="Arial"/>
                        <a:buNone/>
                      </a:pPr>
                      <a:r>
                        <a:rPr lang="en" sz="1200" b="1">
                          <a:solidFill>
                            <a:schemeClr val="dk1"/>
                          </a:solidFill>
                        </a:rPr>
                        <a:t>Spark tested</a:t>
                      </a:r>
                      <a:endParaRPr sz="1200" b="1"/>
                    </a:p>
                  </a:txBody>
                  <a:tcPr marL="45700" marR="9125" marT="9125" marB="91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1200" b="1">
                          <a:solidFill>
                            <a:schemeClr val="dk1"/>
                          </a:solidFill>
                        </a:rPr>
                        <a:t>Twister2 tested</a:t>
                      </a:r>
                      <a:endParaRPr sz="1200" b="1"/>
                    </a:p>
                  </a:txBody>
                  <a:tcPr marL="45700" marR="9125" marT="9125" marB="91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1200" b="1">
                          <a:solidFill>
                            <a:schemeClr val="dk1"/>
                          </a:solidFill>
                        </a:rPr>
                        <a:t>Functionality &amp; Performance comparison</a:t>
                      </a:r>
                      <a:endParaRPr sz="1200" b="1"/>
                    </a:p>
                  </a:txBody>
                  <a:tcPr marL="45700" marR="9125" marT="9125" marB="91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46600">
                <a:tc>
                  <a:txBody>
                    <a:bodyPr/>
                    <a:lstStyle/>
                    <a:p>
                      <a:pPr marL="0" lvl="0" indent="0" algn="l" rtl="0">
                        <a:spcBef>
                          <a:spcPts val="0"/>
                        </a:spcBef>
                        <a:spcAft>
                          <a:spcPts val="0"/>
                        </a:spcAft>
                        <a:buNone/>
                      </a:pPr>
                      <a:r>
                        <a:rPr lang="en" sz="1200" b="1" dirty="0">
                          <a:solidFill>
                            <a:schemeClr val="dk1"/>
                          </a:solidFill>
                        </a:rPr>
                        <a:t>Iterative batch</a:t>
                      </a:r>
                      <a:endParaRPr sz="1200" b="1" dirty="0"/>
                    </a:p>
                  </a:txBody>
                  <a:tcPr marL="45700" marR="9125" marT="9125" marB="91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1200" dirty="0"/>
                        <a:t>Yes</a:t>
                      </a:r>
                      <a:endParaRPr sz="1200" dirty="0"/>
                    </a:p>
                  </a:txBody>
                  <a:tcPr marL="45700" marR="9125" marT="9125" marB="91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1200"/>
                        <a:t>Yes</a:t>
                      </a:r>
                      <a:endParaRPr sz="1200"/>
                    </a:p>
                  </a:txBody>
                  <a:tcPr marL="45700" marR="9125" marT="9125" marB="91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1200">
                          <a:solidFill>
                            <a:schemeClr val="dk1"/>
                          </a:solidFill>
                        </a:rPr>
                        <a:t>Twister2 supports parallel iterations oppose to driver based iterations in Spark. Task creation happens at workers. This leads to 10x or more performance for some iterative machine learning applications.</a:t>
                      </a:r>
                      <a:endParaRPr sz="1200"/>
                    </a:p>
                  </a:txBody>
                  <a:tcPr marL="45700" marR="9125" marT="9125" marB="91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57875">
                <a:tc>
                  <a:txBody>
                    <a:bodyPr/>
                    <a:lstStyle/>
                    <a:p>
                      <a:pPr marL="0" lvl="0" indent="0" algn="l" rtl="0">
                        <a:spcBef>
                          <a:spcPts val="0"/>
                        </a:spcBef>
                        <a:spcAft>
                          <a:spcPts val="0"/>
                        </a:spcAft>
                        <a:buClr>
                          <a:schemeClr val="dk1"/>
                        </a:buClr>
                        <a:buSzPts val="1100"/>
                        <a:buFont typeface="Arial"/>
                        <a:buNone/>
                      </a:pPr>
                      <a:r>
                        <a:rPr lang="en" sz="1200" b="1">
                          <a:solidFill>
                            <a:schemeClr val="dk1"/>
                          </a:solidFill>
                        </a:rPr>
                        <a:t>Streaming latency</a:t>
                      </a:r>
                      <a:endParaRPr sz="1200" b="1"/>
                    </a:p>
                  </a:txBody>
                  <a:tcPr marL="45700" marR="9125" marT="9125" marB="91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1200"/>
                        <a:t>Yes</a:t>
                      </a:r>
                      <a:endParaRPr sz="1200"/>
                    </a:p>
                  </a:txBody>
                  <a:tcPr marL="45700" marR="9125" marT="9125" marB="91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1200" dirty="0"/>
                        <a:t>Yes</a:t>
                      </a:r>
                      <a:endParaRPr sz="1200" dirty="0"/>
                    </a:p>
                  </a:txBody>
                  <a:tcPr marL="45700" marR="9125" marT="9125" marB="91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Clr>
                          <a:schemeClr val="dk1"/>
                        </a:buClr>
                        <a:buSzPts val="1100"/>
                        <a:buFont typeface="Arial"/>
                        <a:buNone/>
                      </a:pPr>
                      <a:r>
                        <a:rPr lang="en" sz="1200" dirty="0">
                          <a:solidFill>
                            <a:schemeClr val="dk1"/>
                          </a:solidFill>
                        </a:rPr>
                        <a:t>Twister2 supports native streaming while spark does mini batch. Twister2 observes microsecond latencies even for highly parallel synchronization operations</a:t>
                      </a:r>
                      <a:endParaRPr sz="1200" dirty="0"/>
                    </a:p>
                  </a:txBody>
                  <a:tcPr marL="45700" marR="9125" marT="9125" marB="91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78125">
                <a:tc>
                  <a:txBody>
                    <a:bodyPr/>
                    <a:lstStyle/>
                    <a:p>
                      <a:pPr marL="0" lvl="0" indent="0" algn="l" rtl="0">
                        <a:spcBef>
                          <a:spcPts val="0"/>
                        </a:spcBef>
                        <a:spcAft>
                          <a:spcPts val="0"/>
                        </a:spcAft>
                        <a:buNone/>
                      </a:pPr>
                      <a:r>
                        <a:rPr lang="en" sz="1200" b="1"/>
                        <a:t>Streaming throughput</a:t>
                      </a:r>
                      <a:endParaRPr sz="1200" b="1"/>
                    </a:p>
                  </a:txBody>
                  <a:tcPr marL="45700" marR="9125" marT="9125" marB="91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1200"/>
                        <a:t>No</a:t>
                      </a:r>
                      <a:endParaRPr sz="1200"/>
                    </a:p>
                  </a:txBody>
                  <a:tcPr marL="45700" marR="9125" marT="9125" marB="91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1200"/>
                        <a:t>No</a:t>
                      </a:r>
                      <a:endParaRPr sz="1200"/>
                    </a:p>
                  </a:txBody>
                  <a:tcPr marL="45700" marR="9125" marT="9125" marB="91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1200" dirty="0"/>
                        <a:t>Twister2 supports high bandwidth networks. </a:t>
                      </a:r>
                      <a:endParaRPr sz="1200" dirty="0"/>
                    </a:p>
                  </a:txBody>
                  <a:tcPr marL="45700" marR="9125" marT="9125" marB="91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12900">
                <a:tc>
                  <a:txBody>
                    <a:bodyPr/>
                    <a:lstStyle/>
                    <a:p>
                      <a:pPr marL="0" lvl="0" indent="0" algn="l" rtl="0">
                        <a:spcBef>
                          <a:spcPts val="0"/>
                        </a:spcBef>
                        <a:spcAft>
                          <a:spcPts val="0"/>
                        </a:spcAft>
                        <a:buNone/>
                      </a:pPr>
                      <a:r>
                        <a:rPr lang="en" sz="1200" b="1"/>
                        <a:t>Fault tolerance</a:t>
                      </a:r>
                      <a:endParaRPr sz="1200" b="1"/>
                    </a:p>
                  </a:txBody>
                  <a:tcPr marL="45700" marR="9125" marT="9125" marB="91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1200"/>
                        <a:t>No</a:t>
                      </a:r>
                      <a:endParaRPr sz="1200"/>
                    </a:p>
                  </a:txBody>
                  <a:tcPr marL="45700" marR="9125" marT="9125" marB="91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1200"/>
                        <a:t>No</a:t>
                      </a:r>
                      <a:endParaRPr sz="1200"/>
                    </a:p>
                  </a:txBody>
                  <a:tcPr marL="45700" marR="9125" marT="9125" marB="91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1200" dirty="0"/>
                        <a:t>We haven’t tested FT performance</a:t>
                      </a:r>
                      <a:endParaRPr sz="1200" dirty="0"/>
                    </a:p>
                  </a:txBody>
                  <a:tcPr marL="45700" marR="9125" marT="9125" marB="91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31501">
                <a:tc>
                  <a:txBody>
                    <a:bodyPr/>
                    <a:lstStyle/>
                    <a:p>
                      <a:pPr marL="0" lvl="0" indent="0" algn="l" rtl="0">
                        <a:spcBef>
                          <a:spcPts val="0"/>
                        </a:spcBef>
                        <a:spcAft>
                          <a:spcPts val="0"/>
                        </a:spcAft>
                        <a:buNone/>
                      </a:pPr>
                      <a:r>
                        <a:rPr lang="en" sz="1200" b="1">
                          <a:solidFill>
                            <a:schemeClr val="dk1"/>
                          </a:solidFill>
                        </a:rPr>
                        <a:t>Operator Level Programming</a:t>
                      </a:r>
                      <a:endParaRPr sz="1200" b="1"/>
                    </a:p>
                  </a:txBody>
                  <a:tcPr marL="45700" marR="9125" marT="9125" marB="91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1200"/>
                        <a:t>No</a:t>
                      </a:r>
                      <a:endParaRPr sz="1200"/>
                    </a:p>
                  </a:txBody>
                  <a:tcPr marL="45700" marR="9125" marT="9125" marB="91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1200"/>
                        <a:t>Yes</a:t>
                      </a:r>
                      <a:endParaRPr sz="1200"/>
                    </a:p>
                  </a:txBody>
                  <a:tcPr marL="45700" marR="9125" marT="9125" marB="91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1200" dirty="0">
                          <a:solidFill>
                            <a:schemeClr val="dk1"/>
                          </a:solidFill>
                        </a:rPr>
                        <a:t>Twister2 allows programmers to access low level operations. It supports both BSP (Harp &amp; MPI) and data flow operators. Spark has SQL </a:t>
                      </a:r>
                      <a:endParaRPr sz="1200" dirty="0"/>
                    </a:p>
                  </a:txBody>
                  <a:tcPr marL="45700" marR="9125" marT="9125" marB="91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23025">
                <a:tc>
                  <a:txBody>
                    <a:bodyPr/>
                    <a:lstStyle/>
                    <a:p>
                      <a:pPr marL="0" lvl="0" indent="0" algn="l" rtl="0">
                        <a:spcBef>
                          <a:spcPts val="0"/>
                        </a:spcBef>
                        <a:spcAft>
                          <a:spcPts val="0"/>
                        </a:spcAft>
                        <a:buNone/>
                      </a:pPr>
                      <a:r>
                        <a:rPr lang="en" sz="1200" b="1">
                          <a:solidFill>
                            <a:schemeClr val="dk1"/>
                          </a:solidFill>
                        </a:rPr>
                        <a:t>Streaming &amp; Batch together</a:t>
                      </a:r>
                      <a:endParaRPr sz="1200" b="1">
                        <a:solidFill>
                          <a:schemeClr val="dk1"/>
                        </a:solidFill>
                      </a:endParaRPr>
                    </a:p>
                  </a:txBody>
                  <a:tcPr marL="45700" marR="9125" marT="9125" marB="91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endParaRPr sz="1200"/>
                    </a:p>
                  </a:txBody>
                  <a:tcPr marL="45700" marR="9125" marT="9125" marB="91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1200"/>
                        <a:t>Yes</a:t>
                      </a:r>
                      <a:endParaRPr sz="1200"/>
                    </a:p>
                  </a:txBody>
                  <a:tcPr marL="45700" marR="9125" marT="9125" marB="91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1200" dirty="0">
                          <a:solidFill>
                            <a:schemeClr val="dk1"/>
                          </a:solidFill>
                        </a:rPr>
                        <a:t>Twister2 allows applications with parts working as batch and parts working as streaming. </a:t>
                      </a:r>
                      <a:endParaRPr sz="1200" dirty="0">
                        <a:solidFill>
                          <a:schemeClr val="dk1"/>
                        </a:solidFill>
                      </a:endParaRPr>
                    </a:p>
                  </a:txBody>
                  <a:tcPr marL="45700" marR="9125" marT="9125" marB="91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12900">
                <a:tc>
                  <a:txBody>
                    <a:bodyPr/>
                    <a:lstStyle/>
                    <a:p>
                      <a:pPr marL="0" lvl="0" indent="0" algn="l" rtl="0">
                        <a:spcBef>
                          <a:spcPts val="0"/>
                        </a:spcBef>
                        <a:spcAft>
                          <a:spcPts val="0"/>
                        </a:spcAft>
                        <a:buNone/>
                      </a:pPr>
                      <a:r>
                        <a:rPr lang="en" sz="1200" b="1" dirty="0">
                          <a:solidFill>
                            <a:schemeClr val="dk1"/>
                          </a:solidFill>
                        </a:rPr>
                        <a:t>Dataflow graph</a:t>
                      </a:r>
                      <a:endParaRPr sz="1200" b="1" dirty="0">
                        <a:solidFill>
                          <a:schemeClr val="dk1"/>
                        </a:solidFill>
                      </a:endParaRPr>
                    </a:p>
                  </a:txBody>
                  <a:tcPr marL="45700" marR="9125" marT="9125" marB="91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1200"/>
                        <a:t>Yes</a:t>
                      </a:r>
                      <a:endParaRPr sz="1200"/>
                    </a:p>
                  </a:txBody>
                  <a:tcPr marL="45700" marR="9125" marT="9125" marB="91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1200"/>
                        <a:t>Yes</a:t>
                      </a:r>
                      <a:endParaRPr sz="1200"/>
                    </a:p>
                  </a:txBody>
                  <a:tcPr marL="45700" marR="9125" marT="9125" marB="91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1200" dirty="0">
                          <a:solidFill>
                            <a:schemeClr val="dk1"/>
                          </a:solidFill>
                        </a:rPr>
                        <a:t>Because of distributed dataflow graph creation, the overhead is very small in Twister2 and can be made 4X faster. Spark compiles away redundant nodes</a:t>
                      </a:r>
                      <a:endParaRPr sz="1200" dirty="0">
                        <a:solidFill>
                          <a:schemeClr val="dk1"/>
                        </a:solidFill>
                      </a:endParaRPr>
                    </a:p>
                  </a:txBody>
                  <a:tcPr marL="45700" marR="9125" marT="9125" marB="91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12900">
                <a:tc>
                  <a:txBody>
                    <a:bodyPr/>
                    <a:lstStyle/>
                    <a:p>
                      <a:pPr marL="0" lvl="0" indent="0" algn="l" rtl="0">
                        <a:spcBef>
                          <a:spcPts val="0"/>
                        </a:spcBef>
                        <a:spcAft>
                          <a:spcPts val="0"/>
                        </a:spcAft>
                        <a:buNone/>
                      </a:pPr>
                      <a:r>
                        <a:rPr lang="en" sz="1200" b="1"/>
                        <a:t>Shuffle</a:t>
                      </a:r>
                      <a:endParaRPr sz="1200" b="1">
                        <a:solidFill>
                          <a:schemeClr val="dk1"/>
                        </a:solidFill>
                      </a:endParaRPr>
                    </a:p>
                  </a:txBody>
                  <a:tcPr marL="45700" marR="9125" marT="9125" marB="91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1200"/>
                        <a:t>Yes</a:t>
                      </a:r>
                      <a:endParaRPr sz="1200"/>
                    </a:p>
                  </a:txBody>
                  <a:tcPr marL="45700" marR="9125" marT="9125" marB="91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1200"/>
                        <a:t>Yes</a:t>
                      </a:r>
                      <a:endParaRPr sz="1200"/>
                    </a:p>
                  </a:txBody>
                  <a:tcPr marL="45700" marR="9125" marT="9125" marB="91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1200" dirty="0"/>
                        <a:t>Better shuffle performance in Twister2 compared to Spark. Observed 5X performance compared to Spark for larger data sets. </a:t>
                      </a:r>
                      <a:endParaRPr sz="1200" dirty="0">
                        <a:solidFill>
                          <a:schemeClr val="dk1"/>
                        </a:solidFill>
                      </a:endParaRPr>
                    </a:p>
                  </a:txBody>
                  <a:tcPr marL="45700" marR="9125" marT="9125" marB="91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12900">
                <a:tc>
                  <a:txBody>
                    <a:bodyPr/>
                    <a:lstStyle/>
                    <a:p>
                      <a:pPr marL="0" lvl="0" indent="0" algn="l" rtl="0">
                        <a:spcBef>
                          <a:spcPts val="0"/>
                        </a:spcBef>
                        <a:spcAft>
                          <a:spcPts val="0"/>
                        </a:spcAft>
                        <a:buNone/>
                      </a:pPr>
                      <a:r>
                        <a:rPr lang="en" sz="1200" b="1"/>
                        <a:t>Joins</a:t>
                      </a:r>
                      <a:endParaRPr sz="1200" b="1">
                        <a:solidFill>
                          <a:schemeClr val="dk1"/>
                        </a:solidFill>
                      </a:endParaRPr>
                    </a:p>
                  </a:txBody>
                  <a:tcPr marL="45700" marR="9125" marT="9125" marB="91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1200"/>
                        <a:t>No</a:t>
                      </a:r>
                      <a:endParaRPr sz="1200"/>
                    </a:p>
                  </a:txBody>
                  <a:tcPr marL="45700" marR="9125" marT="9125" marB="91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1200"/>
                        <a:t>No</a:t>
                      </a:r>
                      <a:endParaRPr sz="1200"/>
                    </a:p>
                  </a:txBody>
                  <a:tcPr marL="45700" marR="9125" marT="9125" marB="91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1200" dirty="0"/>
                        <a:t>Pending </a:t>
                      </a:r>
                      <a:r>
                        <a:rPr lang="en-US" sz="1200" dirty="0"/>
                        <a:t>our </a:t>
                      </a:r>
                      <a:r>
                        <a:rPr lang="en" sz="1200" dirty="0"/>
                        <a:t>experiments.</a:t>
                      </a:r>
                      <a:endParaRPr sz="1200" dirty="0">
                        <a:solidFill>
                          <a:schemeClr val="dk1"/>
                        </a:solidFill>
                      </a:endParaRPr>
                    </a:p>
                  </a:txBody>
                  <a:tcPr marL="45700" marR="9125" marT="9125" marB="91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2" name="Title 1">
            <a:extLst>
              <a:ext uri="{FF2B5EF4-FFF2-40B4-BE49-F238E27FC236}">
                <a16:creationId xmlns:a16="http://schemas.microsoft.com/office/drawing/2014/main" id="{7E1B99A7-B0D7-4BDF-B897-42F7A2FE7313}"/>
              </a:ext>
            </a:extLst>
          </p:cNvPr>
          <p:cNvSpPr>
            <a:spLocks noGrp="1"/>
          </p:cNvSpPr>
          <p:nvPr>
            <p:ph type="title"/>
          </p:nvPr>
        </p:nvSpPr>
        <p:spPr>
          <a:xfrm>
            <a:off x="571500" y="0"/>
            <a:ext cx="8148638" cy="622767"/>
          </a:xfrm>
        </p:spPr>
        <p:txBody>
          <a:bodyPr/>
          <a:lstStyle/>
          <a:p>
            <a:r>
              <a:rPr lang="en-US" dirty="0"/>
              <a:t>Data Engineering/Organization System Topics</a:t>
            </a:r>
          </a:p>
        </p:txBody>
      </p:sp>
      <p:sp>
        <p:nvSpPr>
          <p:cNvPr id="3" name="Slide Number Placeholder 2">
            <a:extLst>
              <a:ext uri="{FF2B5EF4-FFF2-40B4-BE49-F238E27FC236}">
                <a16:creationId xmlns:a16="http://schemas.microsoft.com/office/drawing/2014/main" id="{B29EABB7-EB24-4487-9918-BCEB37D593D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54</a:t>
            </a:fld>
            <a:endParaRPr lang="en"/>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pic>
        <p:nvPicPr>
          <p:cNvPr id="1048" name="Google Shape;1048;p115"/>
          <p:cNvPicPr preferRelativeResize="0"/>
          <p:nvPr/>
        </p:nvPicPr>
        <p:blipFill>
          <a:blip r:embed="rId3">
            <a:alphaModFix/>
          </a:blip>
          <a:stretch>
            <a:fillRect/>
          </a:stretch>
        </p:blipFill>
        <p:spPr>
          <a:xfrm>
            <a:off x="0" y="0"/>
            <a:ext cx="9144000" cy="5145336"/>
          </a:xfrm>
          <a:prstGeom prst="rect">
            <a:avLst/>
          </a:prstGeom>
          <a:noFill/>
          <a:ln>
            <a:noFill/>
          </a:ln>
        </p:spPr>
      </p:pic>
      <p:sp>
        <p:nvSpPr>
          <p:cNvPr id="1049" name="Google Shape;1049;p115"/>
          <p:cNvSpPr/>
          <p:nvPr/>
        </p:nvSpPr>
        <p:spPr>
          <a:xfrm>
            <a:off x="5700" y="-5000"/>
            <a:ext cx="9218400" cy="5148600"/>
          </a:xfrm>
          <a:prstGeom prst="rect">
            <a:avLst/>
          </a:prstGeom>
          <a:solidFill>
            <a:srgbClr val="FFFFFF">
              <a:alpha val="62720"/>
            </a:srgbClr>
          </a:solidFill>
          <a:ln>
            <a:noFill/>
          </a:ln>
        </p:spPr>
        <p:txBody>
          <a:bodyPr spcFirstLastPara="1" wrap="square" lIns="91425" tIns="91425" rIns="91425" bIns="91425" anchor="ctr" anchorCtr="0">
            <a:noAutofit/>
          </a:bodyPr>
          <a:lstStyle/>
          <a:p>
            <a:endParaRPr sz="1800"/>
          </a:p>
        </p:txBody>
      </p:sp>
      <p:sp>
        <p:nvSpPr>
          <p:cNvPr id="1050" name="Google Shape;1050;p115"/>
          <p:cNvSpPr/>
          <p:nvPr/>
        </p:nvSpPr>
        <p:spPr>
          <a:xfrm>
            <a:off x="622513" y="1197769"/>
            <a:ext cx="7927709" cy="2599961"/>
          </a:xfrm>
          <a:prstGeom prst="rect">
            <a:avLst/>
          </a:prstGeom>
          <a:solidFill>
            <a:srgbClr val="666666"/>
          </a:solidFill>
          <a:ln>
            <a:noFill/>
          </a:ln>
        </p:spPr>
        <p:txBody>
          <a:bodyPr spcFirstLastPara="1" wrap="square" lIns="91425" tIns="91425" rIns="91425" bIns="91425" anchor="ctr" anchorCtr="0">
            <a:noAutofit/>
          </a:bodyPr>
          <a:lstStyle/>
          <a:p>
            <a:endParaRPr sz="1800"/>
          </a:p>
        </p:txBody>
      </p:sp>
      <p:sp>
        <p:nvSpPr>
          <p:cNvPr id="1051" name="Google Shape;1051;p115"/>
          <p:cNvSpPr txBox="1">
            <a:spLocks noGrp="1"/>
          </p:cNvSpPr>
          <p:nvPr>
            <p:ph type="ctrTitle"/>
          </p:nvPr>
        </p:nvSpPr>
        <p:spPr>
          <a:xfrm>
            <a:off x="848961" y="1064841"/>
            <a:ext cx="7446078" cy="1790700"/>
          </a:xfrm>
          <a:prstGeom prst="rect">
            <a:avLst/>
          </a:prstGeom>
        </p:spPr>
        <p:txBody>
          <a:bodyPr spcFirstLastPara="1" vert="horz" wrap="square" lIns="91425" tIns="91425" rIns="91425" bIns="91425" rtlCol="0" anchor="ctr" anchorCtr="0">
            <a:noAutofit/>
          </a:bodyPr>
          <a:lstStyle/>
          <a:p>
            <a:r>
              <a:rPr lang="en-US" dirty="0">
                <a:solidFill>
                  <a:srgbClr val="FFFFFF"/>
                </a:solidFill>
                <a:latin typeface="Open Sans"/>
                <a:ea typeface="Open Sans"/>
                <a:cs typeface="Open Sans"/>
                <a:sym typeface="Open Sans"/>
              </a:rPr>
              <a:t>Conclusions</a:t>
            </a:r>
            <a:endParaRPr dirty="0">
              <a:solidFill>
                <a:srgbClr val="FFFFFF"/>
              </a:solidFill>
            </a:endParaRPr>
          </a:p>
        </p:txBody>
      </p:sp>
      <p:sp>
        <p:nvSpPr>
          <p:cNvPr id="3" name="Subtitle 2">
            <a:extLst>
              <a:ext uri="{FF2B5EF4-FFF2-40B4-BE49-F238E27FC236}">
                <a16:creationId xmlns:a16="http://schemas.microsoft.com/office/drawing/2014/main" id="{FE06427A-1B99-4BCB-927E-ED6D70BA392C}"/>
              </a:ext>
            </a:extLst>
          </p:cNvPr>
          <p:cNvSpPr>
            <a:spLocks noGrp="1"/>
          </p:cNvSpPr>
          <p:nvPr>
            <p:ph type="subTitle" idx="1"/>
          </p:nvPr>
        </p:nvSpPr>
        <p:spPr>
          <a:xfrm>
            <a:off x="653884" y="2272659"/>
            <a:ext cx="7680387" cy="1409559"/>
          </a:xfrm>
        </p:spPr>
        <p:txBody>
          <a:bodyPr anchor="t">
            <a:normAutofit lnSpcReduction="10000"/>
          </a:bodyPr>
          <a:lstStyle/>
          <a:p>
            <a:pPr marL="257175" indent="-257175" algn="l">
              <a:buClr>
                <a:schemeClr val="bg1"/>
              </a:buClr>
              <a:buSzPct val="150000"/>
              <a:buFont typeface="Arial" panose="020B0604020202020204" pitchFamily="34" charset="0"/>
              <a:buChar char="•"/>
            </a:pPr>
            <a:r>
              <a:rPr lang="en-US" b="1" dirty="0">
                <a:solidFill>
                  <a:schemeClr val="bg1"/>
                </a:solidFill>
              </a:rPr>
              <a:t>Twister2 ready to go</a:t>
            </a:r>
          </a:p>
          <a:p>
            <a:pPr marL="257175" indent="-257175" algn="l">
              <a:buClr>
                <a:schemeClr val="bg1"/>
              </a:buClr>
              <a:buSzPct val="150000"/>
              <a:buFont typeface="Arial" panose="020B0604020202020204" pitchFamily="34" charset="0"/>
              <a:buChar char="•"/>
            </a:pPr>
            <a:r>
              <a:rPr lang="en-US" b="1" dirty="0">
                <a:solidFill>
                  <a:schemeClr val="bg1"/>
                </a:solidFill>
                <a:latin typeface="Calibri" panose="020F0502020204030204" pitchFamily="34" charset="0"/>
                <a:ea typeface="Open Sans"/>
                <a:cs typeface="Calibri" panose="020F0502020204030204" pitchFamily="34" charset="0"/>
                <a:sym typeface="Open Sans"/>
              </a:rPr>
              <a:t>Big Data Systems</a:t>
            </a:r>
          </a:p>
          <a:p>
            <a:pPr marL="257175" indent="-257175" algn="l">
              <a:buClr>
                <a:schemeClr val="bg1"/>
              </a:buClr>
              <a:buSzPct val="150000"/>
              <a:buFont typeface="Arial" panose="020B0604020202020204" pitchFamily="34" charset="0"/>
              <a:buChar char="•"/>
            </a:pPr>
            <a:r>
              <a:rPr lang="en-US" b="1" dirty="0">
                <a:solidFill>
                  <a:schemeClr val="bg1"/>
                </a:solidFill>
                <a:latin typeface="Calibri" panose="020F0502020204030204" pitchFamily="34" charset="0"/>
                <a:ea typeface="Open Sans"/>
                <a:cs typeface="Calibri" panose="020F0502020204030204" pitchFamily="34" charset="0"/>
                <a:sym typeface="Open Sans"/>
              </a:rPr>
              <a:t>Parallel Computing</a:t>
            </a:r>
          </a:p>
          <a:p>
            <a:pPr marL="257175" indent="-257175" algn="l">
              <a:buClr>
                <a:schemeClr val="bg1"/>
              </a:buClr>
              <a:buSzPct val="150000"/>
              <a:buFont typeface="Arial" panose="020B0604020202020204" pitchFamily="34" charset="0"/>
              <a:buChar char="•"/>
            </a:pPr>
            <a:r>
              <a:rPr lang="en-US" b="1" dirty="0" err="1">
                <a:solidFill>
                  <a:schemeClr val="bg1"/>
                </a:solidFill>
                <a:latin typeface="Calibri" panose="020F0502020204030204" pitchFamily="34" charset="0"/>
                <a:ea typeface="Open Sans"/>
                <a:cs typeface="Calibri" panose="020F0502020204030204" pitchFamily="34" charset="0"/>
                <a:sym typeface="Open Sans"/>
              </a:rPr>
              <a:t>MLforHPC</a:t>
            </a:r>
            <a:endParaRPr lang="en-US" b="1" dirty="0">
              <a:solidFill>
                <a:srgbClr val="FFFFFF"/>
              </a:solidFill>
              <a:latin typeface="Calibri" panose="020F0502020204030204" pitchFamily="34" charset="0"/>
              <a:ea typeface="Open Sans"/>
              <a:cs typeface="Calibri" panose="020F0502020204030204" pitchFamily="34" charset="0"/>
              <a:sym typeface="Open Sans"/>
            </a:endParaRPr>
          </a:p>
        </p:txBody>
      </p:sp>
      <p:sp>
        <p:nvSpPr>
          <p:cNvPr id="5" name="Slide Number Placeholder 4">
            <a:extLst>
              <a:ext uri="{FF2B5EF4-FFF2-40B4-BE49-F238E27FC236}">
                <a16:creationId xmlns:a16="http://schemas.microsoft.com/office/drawing/2014/main" id="{20FC34B6-1E23-4009-9F36-CDE9217A1D1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55</a:t>
            </a:fld>
            <a:endParaRPr lang="en-US">
              <a:solidFill>
                <a:prstClr val="black">
                  <a:tint val="75000"/>
                </a:prstClr>
              </a:solidFill>
            </a:endParaRPr>
          </a:p>
        </p:txBody>
      </p:sp>
    </p:spTree>
    <p:extLst>
      <p:ext uri="{BB962C8B-B14F-4D97-AF65-F5344CB8AC3E}">
        <p14:creationId xmlns:p14="http://schemas.microsoft.com/office/powerpoint/2010/main" val="6192742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36"/>
          <p:cNvSpPr txBox="1">
            <a:spLocks noGrp="1"/>
          </p:cNvSpPr>
          <p:nvPr>
            <p:ph type="title"/>
          </p:nvPr>
        </p:nvSpPr>
        <p:spPr>
          <a:xfrm>
            <a:off x="628650" y="115786"/>
            <a:ext cx="7886700" cy="499800"/>
          </a:xfrm>
          <a:prstGeom prst="rect">
            <a:avLst/>
          </a:prstGeom>
          <a:noFill/>
          <a:ln>
            <a:noFill/>
          </a:ln>
        </p:spPr>
        <p:txBody>
          <a:bodyPr spcFirstLastPara="1" wrap="square" lIns="68575" tIns="34275" rIns="68575" bIns="34275" anchor="ctr" anchorCtr="0">
            <a:noAutofit/>
          </a:bodyPr>
          <a:lstStyle/>
          <a:p>
            <a:pPr marL="0" lvl="0" indent="0" algn="l" rtl="0">
              <a:lnSpc>
                <a:spcPct val="115000"/>
              </a:lnSpc>
              <a:spcBef>
                <a:spcPts val="0"/>
              </a:spcBef>
              <a:spcAft>
                <a:spcPts val="0"/>
              </a:spcAft>
              <a:buClr>
                <a:schemeClr val="dk1"/>
              </a:buClr>
              <a:buSzPts val="2200"/>
              <a:buFont typeface="Calibri"/>
              <a:buNone/>
            </a:pPr>
            <a:r>
              <a:rPr lang="en-US" sz="2200" dirty="0"/>
              <a:t>Parallel Computing and </a:t>
            </a:r>
            <a:r>
              <a:rPr lang="en-US" sz="2200" dirty="0" err="1"/>
              <a:t>MLforHPC</a:t>
            </a:r>
            <a:r>
              <a:rPr lang="en-US" sz="2200" dirty="0"/>
              <a:t> </a:t>
            </a:r>
            <a:r>
              <a:rPr lang="en" sz="2200" dirty="0"/>
              <a:t>Summary</a:t>
            </a:r>
            <a:endParaRPr sz="2200" dirty="0"/>
          </a:p>
        </p:txBody>
      </p:sp>
      <p:sp>
        <p:nvSpPr>
          <p:cNvPr id="357" name="Google Shape;357;p36"/>
          <p:cNvSpPr txBox="1">
            <a:spLocks noGrp="1"/>
          </p:cNvSpPr>
          <p:nvPr>
            <p:ph type="body" idx="1"/>
          </p:nvPr>
        </p:nvSpPr>
        <p:spPr>
          <a:xfrm>
            <a:off x="0" y="597900"/>
            <a:ext cx="9144000" cy="3947700"/>
          </a:xfrm>
          <a:prstGeom prst="rect">
            <a:avLst/>
          </a:prstGeom>
          <a:noFill/>
          <a:ln>
            <a:noFill/>
          </a:ln>
        </p:spPr>
        <p:txBody>
          <a:bodyPr spcFirstLastPara="1" wrap="square" lIns="68575" tIns="34275" rIns="68575" bIns="34275" anchor="t" anchorCtr="0">
            <a:noAutofit/>
          </a:bodyPr>
          <a:lstStyle/>
          <a:p>
            <a:pPr marL="457200" lvl="0" indent="-342900" algn="l" rtl="0">
              <a:lnSpc>
                <a:spcPct val="100000"/>
              </a:lnSpc>
              <a:spcBef>
                <a:spcPts val="0"/>
              </a:spcBef>
              <a:spcAft>
                <a:spcPts val="0"/>
              </a:spcAft>
              <a:buClr>
                <a:schemeClr val="dk1"/>
              </a:buClr>
              <a:buSzPts val="1400"/>
              <a:buFont typeface="Open Sans"/>
              <a:buChar char="•"/>
            </a:pPr>
            <a:r>
              <a:rPr lang="en" sz="1900" b="1" dirty="0">
                <a:latin typeface="Arial"/>
                <a:ea typeface="Arial"/>
                <a:cs typeface="Arial"/>
                <a:sym typeface="Arial"/>
              </a:rPr>
              <a:t>Parallel Computing </a:t>
            </a:r>
            <a:r>
              <a:rPr lang="en" sz="1900" dirty="0">
                <a:latin typeface="Arial"/>
                <a:ea typeface="Arial"/>
                <a:cs typeface="Arial"/>
                <a:sym typeface="Arial"/>
              </a:rPr>
              <a:t>has a renaissance with Big Data</a:t>
            </a:r>
            <a:endParaRPr sz="1900" dirty="0">
              <a:latin typeface="Arial"/>
              <a:ea typeface="Arial"/>
              <a:cs typeface="Arial"/>
              <a:sym typeface="Arial"/>
            </a:endParaRPr>
          </a:p>
          <a:p>
            <a:pPr marL="457200" lvl="0" indent="-368300" algn="l" rtl="0">
              <a:lnSpc>
                <a:spcPct val="100000"/>
              </a:lnSpc>
              <a:spcBef>
                <a:spcPts val="0"/>
              </a:spcBef>
              <a:spcAft>
                <a:spcPts val="0"/>
              </a:spcAft>
              <a:buSzPts val="1800"/>
              <a:buFont typeface="Open Sans"/>
              <a:buChar char="•"/>
            </a:pPr>
            <a:r>
              <a:rPr lang="en" sz="1900" b="1" dirty="0">
                <a:latin typeface="Arial"/>
                <a:ea typeface="Arial"/>
                <a:cs typeface="Arial"/>
                <a:sym typeface="Arial"/>
              </a:rPr>
              <a:t>HP</a:t>
            </a:r>
            <a:r>
              <a:rPr lang="en-US" sz="1900" b="1" dirty="0">
                <a:latin typeface="Arial"/>
                <a:ea typeface="Arial"/>
                <a:cs typeface="Arial"/>
                <a:sym typeface="Arial"/>
              </a:rPr>
              <a:t>F Style</a:t>
            </a:r>
            <a:r>
              <a:rPr lang="en" sz="1900" dirty="0">
                <a:latin typeface="Arial"/>
                <a:ea typeface="Arial"/>
                <a:cs typeface="Arial"/>
                <a:sym typeface="Arial"/>
              </a:rPr>
              <a:t> could be well suited to Big Data and MLforHPC</a:t>
            </a:r>
            <a:endParaRPr sz="1900" dirty="0">
              <a:latin typeface="Arial"/>
              <a:ea typeface="Arial"/>
              <a:cs typeface="Arial"/>
              <a:sym typeface="Arial"/>
            </a:endParaRPr>
          </a:p>
          <a:p>
            <a:pPr marL="457200" lvl="0" indent="-342900" algn="l" rtl="0">
              <a:lnSpc>
                <a:spcPct val="100000"/>
              </a:lnSpc>
              <a:spcBef>
                <a:spcPts val="0"/>
              </a:spcBef>
              <a:spcAft>
                <a:spcPts val="0"/>
              </a:spcAft>
              <a:buClr>
                <a:schemeClr val="dk1"/>
              </a:buClr>
              <a:buSzPts val="1400"/>
              <a:buFont typeface="Open Sans"/>
              <a:buChar char="•"/>
            </a:pPr>
            <a:r>
              <a:rPr lang="en" sz="1900" b="1" dirty="0">
                <a:latin typeface="Arial"/>
                <a:ea typeface="Arial"/>
                <a:cs typeface="Arial"/>
                <a:sym typeface="Arial"/>
              </a:rPr>
              <a:t>MLforHPC  </a:t>
            </a:r>
            <a:r>
              <a:rPr lang="en" sz="1900" dirty="0">
                <a:latin typeface="Arial"/>
                <a:ea typeface="Arial"/>
                <a:cs typeface="Arial"/>
                <a:sym typeface="Arial"/>
              </a:rPr>
              <a:t>will lead to many</a:t>
            </a:r>
            <a:r>
              <a:rPr lang="en" sz="1900" b="1" dirty="0">
                <a:latin typeface="Arial"/>
                <a:ea typeface="Arial"/>
                <a:cs typeface="Arial"/>
                <a:sym typeface="Arial"/>
              </a:rPr>
              <a:t> remarkable discoveries </a:t>
            </a:r>
            <a:r>
              <a:rPr lang="en" sz="1900" dirty="0">
                <a:latin typeface="Arial"/>
                <a:ea typeface="Arial"/>
                <a:cs typeface="Arial"/>
                <a:sym typeface="Arial"/>
              </a:rPr>
              <a:t>in both</a:t>
            </a:r>
            <a:r>
              <a:rPr lang="en" sz="1900" b="1" dirty="0">
                <a:latin typeface="Arial"/>
                <a:ea typeface="Arial"/>
                <a:cs typeface="Arial"/>
                <a:sym typeface="Arial"/>
              </a:rPr>
              <a:t> computational </a:t>
            </a:r>
            <a:r>
              <a:rPr lang="en" sz="1900" dirty="0">
                <a:latin typeface="Arial"/>
                <a:ea typeface="Arial"/>
                <a:cs typeface="Arial"/>
                <a:sym typeface="Arial"/>
              </a:rPr>
              <a:t>and</a:t>
            </a:r>
            <a:r>
              <a:rPr lang="en" sz="1900" b="1" dirty="0">
                <a:latin typeface="Arial"/>
                <a:ea typeface="Arial"/>
                <a:cs typeface="Arial"/>
                <a:sym typeface="Arial"/>
              </a:rPr>
              <a:t> data science</a:t>
            </a:r>
            <a:endParaRPr sz="1900" b="1" dirty="0">
              <a:latin typeface="Arial"/>
              <a:ea typeface="Arial"/>
              <a:cs typeface="Arial"/>
              <a:sym typeface="Arial"/>
            </a:endParaRPr>
          </a:p>
          <a:p>
            <a:pPr lvl="0" indent="-342900">
              <a:lnSpc>
                <a:spcPct val="100000"/>
              </a:lnSpc>
              <a:spcBef>
                <a:spcPts val="0"/>
              </a:spcBef>
              <a:buFont typeface="Open Sans"/>
              <a:buChar char="•"/>
            </a:pPr>
            <a:r>
              <a:rPr lang="en" sz="1900" b="1" dirty="0">
                <a:latin typeface="Arial"/>
                <a:ea typeface="Arial"/>
                <a:cs typeface="Arial"/>
                <a:sym typeface="Arial"/>
              </a:rPr>
              <a:t>What computations </a:t>
            </a:r>
            <a:r>
              <a:rPr lang="en" sz="1900" dirty="0">
                <a:latin typeface="Arial"/>
                <a:ea typeface="Arial"/>
                <a:cs typeface="Arial"/>
                <a:sym typeface="Arial"/>
              </a:rPr>
              <a:t>can be assisted by what ML in which of different scenarios</a:t>
            </a:r>
            <a:endParaRPr sz="1900" dirty="0">
              <a:latin typeface="Arial"/>
              <a:ea typeface="Arial"/>
              <a:cs typeface="Arial"/>
              <a:sym typeface="Arial"/>
            </a:endParaRPr>
          </a:p>
          <a:p>
            <a:pPr marL="800100" lvl="1" indent="-342900" algn="l" rtl="0">
              <a:lnSpc>
                <a:spcPct val="100000"/>
              </a:lnSpc>
              <a:spcBef>
                <a:spcPts val="0"/>
              </a:spcBef>
              <a:spcAft>
                <a:spcPts val="0"/>
              </a:spcAft>
              <a:buClr>
                <a:schemeClr val="dk1"/>
              </a:buClr>
              <a:buSzPts val="1400"/>
              <a:buChar char="•"/>
            </a:pPr>
            <a:r>
              <a:rPr lang="en" sz="1900" dirty="0">
                <a:latin typeface="Arial"/>
                <a:ea typeface="Arial"/>
                <a:cs typeface="Arial"/>
                <a:sym typeface="Arial"/>
              </a:rPr>
              <a:t>Not known how large training sets need to be. </a:t>
            </a:r>
            <a:endParaRPr sz="1900" dirty="0">
              <a:latin typeface="Arial"/>
              <a:ea typeface="Arial"/>
              <a:cs typeface="Arial"/>
              <a:sym typeface="Arial"/>
            </a:endParaRPr>
          </a:p>
          <a:p>
            <a:pPr marL="457200" lvl="0" indent="-342900" algn="l" rtl="0">
              <a:lnSpc>
                <a:spcPct val="100000"/>
              </a:lnSpc>
              <a:spcBef>
                <a:spcPts val="0"/>
              </a:spcBef>
              <a:spcAft>
                <a:spcPts val="0"/>
              </a:spcAft>
              <a:buClr>
                <a:schemeClr val="dk1"/>
              </a:buClr>
              <a:buSzPts val="1400"/>
              <a:buFont typeface="Open Sans"/>
              <a:buChar char="•"/>
            </a:pPr>
            <a:r>
              <a:rPr lang="en" sz="1900" dirty="0">
                <a:latin typeface="Arial"/>
                <a:ea typeface="Arial"/>
                <a:cs typeface="Arial"/>
                <a:sym typeface="Arial"/>
              </a:rPr>
              <a:t>What is </a:t>
            </a:r>
            <a:r>
              <a:rPr lang="en" sz="1900" b="1" dirty="0">
                <a:latin typeface="Arial"/>
                <a:ea typeface="Arial"/>
                <a:cs typeface="Arial"/>
                <a:sym typeface="Arial"/>
              </a:rPr>
              <a:t>performance</a:t>
            </a:r>
            <a:r>
              <a:rPr lang="en" sz="1900" dirty="0">
                <a:latin typeface="Arial"/>
                <a:ea typeface="Arial"/>
                <a:cs typeface="Arial"/>
                <a:sym typeface="Arial"/>
              </a:rPr>
              <a:t> </a:t>
            </a:r>
            <a:r>
              <a:rPr lang="en-US" sz="1900" dirty="0">
                <a:latin typeface="Arial"/>
                <a:ea typeface="Arial"/>
                <a:cs typeface="Arial"/>
                <a:sym typeface="Arial"/>
              </a:rPr>
              <a:t>and </a:t>
            </a:r>
            <a:r>
              <a:rPr lang="en-US" sz="1900" b="1" dirty="0">
                <a:latin typeface="Arial"/>
                <a:ea typeface="Arial"/>
                <a:cs typeface="Arial"/>
                <a:sym typeface="Arial"/>
              </a:rPr>
              <a:t>capability</a:t>
            </a:r>
            <a:r>
              <a:rPr lang="en-US" sz="1900" dirty="0">
                <a:latin typeface="Arial"/>
                <a:ea typeface="Arial"/>
                <a:cs typeface="Arial"/>
                <a:sym typeface="Arial"/>
              </a:rPr>
              <a:t> </a:t>
            </a:r>
            <a:r>
              <a:rPr lang="en" sz="1900" dirty="0">
                <a:latin typeface="Arial"/>
                <a:ea typeface="Arial"/>
                <a:cs typeface="Arial"/>
                <a:sym typeface="Arial"/>
              </a:rPr>
              <a:t>of different DL (ML) choices </a:t>
            </a:r>
          </a:p>
          <a:p>
            <a:pPr marL="457200" lvl="0" indent="-342900" algn="l" rtl="0">
              <a:lnSpc>
                <a:spcPct val="100000"/>
              </a:lnSpc>
              <a:spcBef>
                <a:spcPts val="0"/>
              </a:spcBef>
              <a:spcAft>
                <a:spcPts val="0"/>
              </a:spcAft>
              <a:buClr>
                <a:schemeClr val="dk1"/>
              </a:buClr>
              <a:buSzPts val="1400"/>
              <a:buFont typeface="Open Sans"/>
              <a:buChar char="•"/>
            </a:pPr>
            <a:r>
              <a:rPr lang="en" sz="1900" dirty="0">
                <a:latin typeface="Arial"/>
                <a:ea typeface="Arial"/>
                <a:cs typeface="Arial"/>
                <a:sym typeface="Arial"/>
              </a:rPr>
              <a:t>Little or no study of either </a:t>
            </a:r>
            <a:r>
              <a:rPr lang="en" sz="1900" b="1" dirty="0">
                <a:latin typeface="Arial"/>
                <a:ea typeface="Arial"/>
                <a:cs typeface="Arial"/>
                <a:sym typeface="Arial"/>
              </a:rPr>
              <a:t>predicting errors </a:t>
            </a:r>
            <a:r>
              <a:rPr lang="en" sz="1900" dirty="0">
                <a:latin typeface="Arial"/>
                <a:ea typeface="Arial"/>
                <a:cs typeface="Arial"/>
                <a:sym typeface="Arial"/>
              </a:rPr>
              <a:t>or in fact of getting floating point numbers from deep learning.</a:t>
            </a:r>
            <a:endParaRPr sz="1900" dirty="0">
              <a:latin typeface="Arial"/>
              <a:ea typeface="Arial"/>
              <a:cs typeface="Arial"/>
              <a:sym typeface="Arial"/>
            </a:endParaRPr>
          </a:p>
          <a:p>
            <a:pPr marL="457200" lvl="0" indent="-342900" algn="l" rtl="0">
              <a:lnSpc>
                <a:spcPct val="100000"/>
              </a:lnSpc>
              <a:spcBef>
                <a:spcPts val="0"/>
              </a:spcBef>
              <a:spcAft>
                <a:spcPts val="0"/>
              </a:spcAft>
              <a:buClr>
                <a:schemeClr val="dk1"/>
              </a:buClr>
              <a:buSzPts val="1400"/>
              <a:buFont typeface="Open Sans"/>
              <a:buChar char="•"/>
            </a:pPr>
            <a:r>
              <a:rPr lang="en" sz="1900" dirty="0">
                <a:latin typeface="Arial"/>
                <a:ea typeface="Arial"/>
                <a:cs typeface="Arial"/>
                <a:sym typeface="Arial"/>
              </a:rPr>
              <a:t>What can we do with </a:t>
            </a:r>
            <a:r>
              <a:rPr lang="en" sz="1900" b="1" dirty="0">
                <a:latin typeface="Arial"/>
                <a:ea typeface="Arial"/>
                <a:cs typeface="Arial"/>
                <a:sym typeface="Arial"/>
              </a:rPr>
              <a:t>Yottascale computing</a:t>
            </a:r>
            <a:r>
              <a:rPr lang="en" sz="1900" dirty="0">
                <a:latin typeface="Arial"/>
                <a:ea typeface="Arial"/>
                <a:cs typeface="Arial"/>
                <a:sym typeface="Arial"/>
              </a:rPr>
              <a:t>? (10</a:t>
            </a:r>
            <a:r>
              <a:rPr lang="en" sz="1900" baseline="30000" dirty="0">
                <a:latin typeface="Arial"/>
                <a:ea typeface="Arial"/>
                <a:cs typeface="Arial"/>
                <a:sym typeface="Arial"/>
              </a:rPr>
              <a:t>6</a:t>
            </a:r>
            <a:r>
              <a:rPr lang="en" sz="1900" dirty="0">
                <a:latin typeface="Arial"/>
                <a:ea typeface="Arial"/>
                <a:cs typeface="Arial"/>
                <a:sym typeface="Arial"/>
              </a:rPr>
              <a:t> </a:t>
            </a:r>
            <a:r>
              <a:rPr lang="en-US" sz="1900" dirty="0">
                <a:latin typeface="Arial"/>
                <a:ea typeface="Arial"/>
                <a:cs typeface="Arial"/>
                <a:sym typeface="Arial"/>
              </a:rPr>
              <a:t>above</a:t>
            </a:r>
            <a:r>
              <a:rPr lang="en" sz="1900" dirty="0">
                <a:latin typeface="Arial"/>
                <a:ea typeface="Arial"/>
                <a:cs typeface="Arial"/>
                <a:sym typeface="Arial"/>
              </a:rPr>
              <a:t> Exascale)</a:t>
            </a:r>
            <a:endParaRPr sz="1900" dirty="0">
              <a:latin typeface="Arial"/>
              <a:ea typeface="Arial"/>
              <a:cs typeface="Arial"/>
              <a:sym typeface="Arial"/>
            </a:endParaRPr>
          </a:p>
          <a:p>
            <a:pPr marL="457200" lvl="0" indent="-342900" algn="l" rtl="0">
              <a:lnSpc>
                <a:spcPct val="100000"/>
              </a:lnSpc>
              <a:spcBef>
                <a:spcPts val="0"/>
              </a:spcBef>
              <a:spcAft>
                <a:spcPts val="0"/>
              </a:spcAft>
              <a:buClr>
                <a:schemeClr val="dk1"/>
              </a:buClr>
              <a:buSzPts val="1400"/>
              <a:buFont typeface="Open Sans"/>
              <a:buChar char="•"/>
            </a:pPr>
            <a:r>
              <a:rPr lang="en" sz="1900" b="1" dirty="0">
                <a:latin typeface="Arial"/>
                <a:ea typeface="Arial"/>
                <a:cs typeface="Arial"/>
                <a:sym typeface="Arial"/>
              </a:rPr>
              <a:t>Redesign all algorithms </a:t>
            </a:r>
            <a:r>
              <a:rPr lang="en" sz="1900" dirty="0">
                <a:latin typeface="Arial"/>
                <a:ea typeface="Arial"/>
                <a:cs typeface="Arial"/>
                <a:sym typeface="Arial"/>
              </a:rPr>
              <a:t>so they can be DL-assisted</a:t>
            </a:r>
            <a:endParaRPr sz="1900" dirty="0">
              <a:latin typeface="Arial"/>
              <a:ea typeface="Arial"/>
              <a:cs typeface="Arial"/>
              <a:sym typeface="Arial"/>
            </a:endParaRPr>
          </a:p>
          <a:p>
            <a:pPr marL="457200" lvl="0" indent="-342900" algn="l" rtl="0">
              <a:lnSpc>
                <a:spcPct val="100000"/>
              </a:lnSpc>
              <a:spcBef>
                <a:spcPts val="0"/>
              </a:spcBef>
              <a:spcAft>
                <a:spcPts val="0"/>
              </a:spcAft>
              <a:buClr>
                <a:schemeClr val="dk1"/>
              </a:buClr>
              <a:buSzPts val="1400"/>
              <a:buFont typeface="Open Sans"/>
              <a:buChar char="•"/>
            </a:pPr>
            <a:r>
              <a:rPr lang="en" sz="1900" dirty="0">
                <a:latin typeface="Arial"/>
                <a:ea typeface="Arial"/>
                <a:cs typeface="Arial"/>
                <a:sym typeface="Arial"/>
              </a:rPr>
              <a:t>Interesting </a:t>
            </a:r>
            <a:r>
              <a:rPr lang="en" sz="1900" b="1" dirty="0">
                <a:latin typeface="Arial"/>
                <a:ea typeface="Arial"/>
                <a:cs typeface="Arial"/>
                <a:sym typeface="Arial"/>
              </a:rPr>
              <a:t>load balancing </a:t>
            </a:r>
            <a:r>
              <a:rPr lang="en" sz="1900" dirty="0">
                <a:latin typeface="Arial"/>
                <a:ea typeface="Arial"/>
                <a:cs typeface="Arial"/>
                <a:sym typeface="Arial"/>
              </a:rPr>
              <a:t>issues if in parallel case some points learnt using surrogates and some points calculated from scratch</a:t>
            </a:r>
            <a:endParaRPr sz="1900" dirty="0">
              <a:latin typeface="Arial"/>
              <a:ea typeface="Arial"/>
              <a:cs typeface="Arial"/>
              <a:sym typeface="Arial"/>
            </a:endParaRPr>
          </a:p>
        </p:txBody>
      </p:sp>
      <p:sp>
        <p:nvSpPr>
          <p:cNvPr id="358" name="Google Shape;358;p36"/>
          <p:cNvSpPr txBox="1">
            <a:spLocks noGrp="1"/>
          </p:cNvSpPr>
          <p:nvPr>
            <p:ph type="sldNum" idx="4294967295"/>
          </p:nvPr>
        </p:nvSpPr>
        <p:spPr>
          <a:xfrm>
            <a:off x="8674152" y="4786531"/>
            <a:ext cx="411900" cy="320967"/>
          </a:xfrm>
          <a:prstGeom prst="rect">
            <a:avLst/>
          </a:prstGeom>
          <a:noFill/>
          <a:ln>
            <a:noFill/>
          </a:ln>
        </p:spPr>
        <p:txBody>
          <a:bodyPr spcFirstLastPara="1" wrap="square" lIns="51425" tIns="25700" rIns="51425" bIns="25700" anchor="ctr"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n" sz="900" b="0" i="0" u="none" strike="noStrike" cap="none">
                <a:solidFill>
                  <a:srgbClr val="888888"/>
                </a:solidFill>
                <a:latin typeface="Open Sans"/>
                <a:ea typeface="Open Sans"/>
                <a:cs typeface="Open Sans"/>
                <a:sym typeface="Open Sans"/>
              </a:rPr>
              <a:t>56</a:t>
            </a:fld>
            <a:endParaRPr sz="900" b="0" i="0" u="none" strike="noStrike" cap="none" dirty="0">
              <a:solidFill>
                <a:srgbClr val="888888"/>
              </a:solidFill>
              <a:latin typeface="Open Sans"/>
              <a:ea typeface="Open Sans"/>
              <a:cs typeface="Open Sans"/>
              <a:sym typeface="Open Sans"/>
            </a:endParaRPr>
          </a:p>
        </p:txBody>
      </p:sp>
      <p:cxnSp>
        <p:nvCxnSpPr>
          <p:cNvPr id="359" name="Google Shape;359;p36"/>
          <p:cNvCxnSpPr/>
          <p:nvPr/>
        </p:nvCxnSpPr>
        <p:spPr>
          <a:xfrm>
            <a:off x="262029" y="621593"/>
            <a:ext cx="1887900" cy="0"/>
          </a:xfrm>
          <a:prstGeom prst="straightConnector1">
            <a:avLst/>
          </a:prstGeom>
          <a:noFill/>
          <a:ln w="19050" cap="flat" cmpd="sng">
            <a:solidFill>
              <a:srgbClr val="B30838"/>
            </a:solidFill>
            <a:prstDash val="solid"/>
            <a:round/>
            <a:headEnd type="none" w="sm" len="sm"/>
            <a:tailEnd type="none" w="sm" len="sm"/>
          </a:ln>
        </p:spPr>
      </p:cxn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15542-BC99-4E7D-8E8D-3294B513050B}"/>
              </a:ext>
            </a:extLst>
          </p:cNvPr>
          <p:cNvSpPr>
            <a:spLocks noGrp="1"/>
          </p:cNvSpPr>
          <p:nvPr>
            <p:ph type="title"/>
          </p:nvPr>
        </p:nvSpPr>
        <p:spPr>
          <a:xfrm>
            <a:off x="1" y="0"/>
            <a:ext cx="9143999" cy="537519"/>
          </a:xfrm>
        </p:spPr>
        <p:txBody>
          <a:bodyPr>
            <a:noAutofit/>
          </a:bodyPr>
          <a:lstStyle/>
          <a:p>
            <a:pPr algn="ctr"/>
            <a:r>
              <a:rPr lang="en-US" sz="2700" dirty="0">
                <a:latin typeface="Arial" panose="020B0604020202020204" pitchFamily="34" charset="0"/>
                <a:cs typeface="Arial" panose="020B0604020202020204" pitchFamily="34" charset="0"/>
              </a:rPr>
              <a:t>Summary of </a:t>
            </a:r>
            <a:r>
              <a:rPr lang="en-US" sz="3000" dirty="0"/>
              <a:t>Big Data Systems </a:t>
            </a:r>
            <a:endParaRPr lang="en-US" sz="27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792C802-0D7B-4FDC-AAB8-E1E9E386A35B}"/>
              </a:ext>
            </a:extLst>
          </p:cNvPr>
          <p:cNvSpPr>
            <a:spLocks noGrp="1"/>
          </p:cNvSpPr>
          <p:nvPr>
            <p:ph idx="1"/>
          </p:nvPr>
        </p:nvSpPr>
        <p:spPr>
          <a:xfrm>
            <a:off x="2" y="415495"/>
            <a:ext cx="9143998" cy="4285766"/>
          </a:xfrm>
        </p:spPr>
        <p:txBody>
          <a:bodyPr>
            <a:noAutofit/>
          </a:bodyPr>
          <a:lstStyle/>
          <a:p>
            <a:pPr>
              <a:spcBef>
                <a:spcPts val="300"/>
              </a:spcBef>
            </a:pPr>
            <a:r>
              <a:rPr lang="en-US" sz="2000" dirty="0"/>
              <a:t>Everything should be </a:t>
            </a:r>
            <a:r>
              <a:rPr lang="en-US" sz="2000" b="1" dirty="0"/>
              <a:t>Services</a:t>
            </a:r>
            <a:r>
              <a:rPr lang="en-US" sz="2000" dirty="0"/>
              <a:t>/Microservices with good API</a:t>
            </a:r>
          </a:p>
          <a:p>
            <a:pPr>
              <a:spcBef>
                <a:spcPts val="300"/>
              </a:spcBef>
            </a:pPr>
            <a:r>
              <a:rPr lang="en-US" sz="2000" dirty="0"/>
              <a:t>HPC/Computation and Machine Learning Link becoming clearer</a:t>
            </a:r>
          </a:p>
          <a:p>
            <a:pPr>
              <a:spcBef>
                <a:spcPts val="300"/>
              </a:spcBef>
            </a:pPr>
            <a:r>
              <a:rPr lang="en-US" sz="2000" b="1" dirty="0" err="1"/>
              <a:t>HPCforML</a:t>
            </a:r>
            <a:r>
              <a:rPr lang="en-US" sz="2000" dirty="0"/>
              <a:t> focus being extended to </a:t>
            </a:r>
            <a:r>
              <a:rPr lang="en-US" sz="2000" b="1" dirty="0" err="1"/>
              <a:t>MLforHPC</a:t>
            </a:r>
            <a:endParaRPr lang="en-US" sz="2000" b="1" dirty="0"/>
          </a:p>
          <a:p>
            <a:pPr>
              <a:spcBef>
                <a:spcPts val="300"/>
              </a:spcBef>
            </a:pPr>
            <a:r>
              <a:rPr lang="en-US" sz="2000" b="1" dirty="0"/>
              <a:t>Deep Learning</a:t>
            </a:r>
            <a:r>
              <a:rPr lang="en-US" sz="2000" dirty="0"/>
              <a:t> becoming centered on </a:t>
            </a:r>
            <a:r>
              <a:rPr lang="en-US" sz="2000" dirty="0" err="1"/>
              <a:t>PyTorch</a:t>
            </a:r>
            <a:r>
              <a:rPr lang="en-US" sz="2000" dirty="0"/>
              <a:t> and </a:t>
            </a:r>
            <a:r>
              <a:rPr lang="en-US" sz="2000" dirty="0" err="1"/>
              <a:t>Tensorflow</a:t>
            </a:r>
            <a:r>
              <a:rPr lang="en-US" sz="2000" dirty="0"/>
              <a:t> </a:t>
            </a:r>
            <a:endParaRPr lang="en-US" sz="2000" b="1" dirty="0"/>
          </a:p>
          <a:p>
            <a:pPr lvl="1">
              <a:spcBef>
                <a:spcPts val="300"/>
              </a:spcBef>
            </a:pPr>
            <a:r>
              <a:rPr lang="en-US" sz="2000" dirty="0"/>
              <a:t>But </a:t>
            </a:r>
            <a:r>
              <a:rPr lang="en-US" sz="2000" dirty="0" err="1"/>
              <a:t>scikit</a:t>
            </a:r>
            <a:r>
              <a:rPr lang="en-US" sz="2000" dirty="0"/>
              <a:t>-learn </a:t>
            </a:r>
            <a:r>
              <a:rPr lang="en-US" sz="2000" dirty="0" err="1"/>
              <a:t>MXNet</a:t>
            </a:r>
            <a:r>
              <a:rPr lang="en-US" sz="2000" dirty="0"/>
              <a:t> etc. can still be important</a:t>
            </a:r>
          </a:p>
          <a:p>
            <a:pPr>
              <a:spcBef>
                <a:spcPts val="300"/>
              </a:spcBef>
            </a:pPr>
            <a:r>
              <a:rPr lang="en-US" sz="2000" dirty="0"/>
              <a:t>Also need combination of </a:t>
            </a:r>
            <a:r>
              <a:rPr lang="en-US" sz="2000" b="1" dirty="0"/>
              <a:t>Data Engineering </a:t>
            </a:r>
            <a:r>
              <a:rPr lang="en-US" sz="2000" dirty="0"/>
              <a:t>and </a:t>
            </a:r>
            <a:r>
              <a:rPr lang="en-US" sz="2000" b="1" dirty="0"/>
              <a:t>Workflow</a:t>
            </a:r>
            <a:r>
              <a:rPr lang="en-US" sz="2000" dirty="0"/>
              <a:t> support as in Apache Spark and Beam; HPC Workflow systems</a:t>
            </a:r>
          </a:p>
          <a:p>
            <a:pPr lvl="1">
              <a:spcBef>
                <a:spcPts val="300"/>
              </a:spcBef>
            </a:pPr>
            <a:r>
              <a:rPr lang="en-US" sz="2000" dirty="0"/>
              <a:t>Implement Data ingestion from archives (SQL) and streaming; data preprocessing; organization of multiple fine and coarse grain dataflow tasks</a:t>
            </a:r>
          </a:p>
          <a:p>
            <a:pPr lvl="1">
              <a:spcBef>
                <a:spcPts val="300"/>
              </a:spcBef>
            </a:pPr>
            <a:r>
              <a:rPr lang="en-US" sz="2000" dirty="0"/>
              <a:t>Interest in these areas has declined but Harp and Twister2 from IU address</a:t>
            </a:r>
          </a:p>
          <a:p>
            <a:pPr>
              <a:spcBef>
                <a:spcPts val="300"/>
              </a:spcBef>
            </a:pPr>
            <a:r>
              <a:rPr lang="en-US" sz="2000" dirty="0"/>
              <a:t>What is an </a:t>
            </a:r>
            <a:r>
              <a:rPr lang="en-US" sz="2000" b="1" dirty="0"/>
              <a:t>HPC Cloud</a:t>
            </a:r>
            <a:r>
              <a:rPr lang="en-US" sz="2000" dirty="0"/>
              <a:t>?</a:t>
            </a:r>
          </a:p>
          <a:p>
            <a:pPr>
              <a:spcBef>
                <a:spcPts val="300"/>
              </a:spcBef>
            </a:pPr>
            <a:r>
              <a:rPr lang="en-US" sz="2000" dirty="0"/>
              <a:t>What will </a:t>
            </a:r>
            <a:r>
              <a:rPr lang="en-US" sz="2000" b="1" dirty="0"/>
              <a:t>industry not do</a:t>
            </a:r>
            <a:r>
              <a:rPr lang="en-US" sz="2000" dirty="0"/>
              <a:t>?</a:t>
            </a:r>
          </a:p>
          <a:p>
            <a:pPr lvl="1">
              <a:spcBef>
                <a:spcPts val="300"/>
              </a:spcBef>
            </a:pPr>
            <a:r>
              <a:rPr lang="en-US" sz="2000" dirty="0"/>
              <a:t>We can certainly apply technologies from anywhere to research problems as in ride hailing methods to earthquakes!</a:t>
            </a:r>
          </a:p>
        </p:txBody>
      </p:sp>
      <p:sp>
        <p:nvSpPr>
          <p:cNvPr id="4" name="Slide Number Placeholder 3">
            <a:extLst>
              <a:ext uri="{FF2B5EF4-FFF2-40B4-BE49-F238E27FC236}">
                <a16:creationId xmlns:a16="http://schemas.microsoft.com/office/drawing/2014/main" id="{B8CEC192-8304-4125-BE25-A87501E612D9}"/>
              </a:ext>
            </a:extLst>
          </p:cNvPr>
          <p:cNvSpPr>
            <a:spLocks noGrp="1"/>
          </p:cNvSpPr>
          <p:nvPr>
            <p:ph type="sldNum" sz="quarter" idx="12"/>
          </p:nvPr>
        </p:nvSpPr>
        <p:spPr/>
        <p:txBody>
          <a:bodyPr/>
          <a:lstStyle/>
          <a:p>
            <a:pPr defTabSz="685800">
              <a:buClrTx/>
              <a:defRPr/>
            </a:pPr>
            <a:fld id="{82E86CF4-AA86-488B-9245-79D3DE5D9F5C}" type="slidenum">
              <a:rPr lang="en-US" kern="1200">
                <a:solidFill>
                  <a:prstClr val="black">
                    <a:tint val="75000"/>
                  </a:prstClr>
                </a:solidFill>
                <a:ea typeface="+mn-ea"/>
                <a:cs typeface="+mn-cs"/>
              </a:rPr>
              <a:pPr defTabSz="685800">
                <a:buClrTx/>
                <a:defRPr/>
              </a:pPr>
              <a:t>57</a:t>
            </a:fld>
            <a:endParaRPr lang="en-US" kern="1200">
              <a:solidFill>
                <a:prstClr val="black">
                  <a:tint val="75000"/>
                </a:prstClr>
              </a:solidFill>
              <a:ea typeface="+mn-ea"/>
              <a:cs typeface="+mn-cs"/>
            </a:endParaRPr>
          </a:p>
        </p:txBody>
      </p:sp>
    </p:spTree>
    <p:extLst>
      <p:ext uri="{BB962C8B-B14F-4D97-AF65-F5344CB8AC3E}">
        <p14:creationId xmlns:p14="http://schemas.microsoft.com/office/powerpoint/2010/main" val="4402998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24E23A-348C-472B-A1AD-3E37CD5D7F8D}"/>
              </a:ext>
            </a:extLst>
          </p:cNvPr>
          <p:cNvSpPr>
            <a:spLocks noGrp="1"/>
          </p:cNvSpPr>
          <p:nvPr>
            <p:ph type="title"/>
          </p:nvPr>
        </p:nvSpPr>
        <p:spPr>
          <a:xfrm>
            <a:off x="628650" y="-34051"/>
            <a:ext cx="7886700" cy="559413"/>
          </a:xfrm>
        </p:spPr>
        <p:txBody>
          <a:bodyPr/>
          <a:lstStyle/>
          <a:p>
            <a:r>
              <a:rPr lang="en-US" dirty="0"/>
              <a:t>Twister2 Status: Ready to go</a:t>
            </a:r>
          </a:p>
        </p:txBody>
      </p:sp>
      <p:sp>
        <p:nvSpPr>
          <p:cNvPr id="5" name="Text Placeholder 4">
            <a:extLst>
              <a:ext uri="{FF2B5EF4-FFF2-40B4-BE49-F238E27FC236}">
                <a16:creationId xmlns:a16="http://schemas.microsoft.com/office/drawing/2014/main" id="{40C81452-A422-4EFA-8D93-86F4B8A0CBDD}"/>
              </a:ext>
            </a:extLst>
          </p:cNvPr>
          <p:cNvSpPr>
            <a:spLocks noGrp="1"/>
          </p:cNvSpPr>
          <p:nvPr>
            <p:ph type="body" idx="1"/>
          </p:nvPr>
        </p:nvSpPr>
        <p:spPr>
          <a:xfrm>
            <a:off x="15240" y="300572"/>
            <a:ext cx="9128760" cy="4172368"/>
          </a:xfrm>
        </p:spPr>
        <p:txBody>
          <a:bodyPr/>
          <a:lstStyle/>
          <a:p>
            <a:r>
              <a:rPr lang="en-US" sz="2000" dirty="0"/>
              <a:t>100,000 lines of new open source Code: mainly Java but significant Python</a:t>
            </a:r>
          </a:p>
          <a:p>
            <a:r>
              <a:rPr lang="en-US" sz="2000" dirty="0" err="1"/>
              <a:t>Github</a:t>
            </a:r>
            <a:r>
              <a:rPr lang="en-US" sz="2000" dirty="0"/>
              <a:t> </a:t>
            </a:r>
            <a:r>
              <a:rPr lang="en-US" sz="2000" dirty="0">
                <a:hlinkClick r:id="rId2"/>
              </a:rPr>
              <a:t>https://github.com/DSC-SPIDAL/twister2</a:t>
            </a:r>
            <a:r>
              <a:rPr lang="en-US" sz="2000" dirty="0"/>
              <a:t>  </a:t>
            </a:r>
          </a:p>
          <a:p>
            <a:r>
              <a:rPr lang="en-US" sz="2000" dirty="0"/>
              <a:t>Documentation </a:t>
            </a:r>
            <a:r>
              <a:rPr lang="en-US" sz="2000" dirty="0">
                <a:hlinkClick r:id="rId3"/>
              </a:rPr>
              <a:t>https://twister2.org/</a:t>
            </a:r>
            <a:endParaRPr lang="en-US" sz="2000" dirty="0"/>
          </a:p>
          <a:p>
            <a:r>
              <a:rPr lang="en-US" sz="2000" dirty="0"/>
              <a:t>Operational with documentation and examples</a:t>
            </a:r>
          </a:p>
          <a:p>
            <a:r>
              <a:rPr lang="en-US" sz="2000" b="1" dirty="0"/>
              <a:t>December 2019 release 0.4.0</a:t>
            </a:r>
            <a:r>
              <a:rPr lang="en-US" sz="2000" dirty="0"/>
              <a:t>: Fault tolerance, UCX unified communication (0.5.0 next week), Apache BEAM Linkage, Python API </a:t>
            </a:r>
            <a:r>
              <a:rPr lang="en-US" sz="2000" dirty="0">
                <a:hlinkClick r:id="rId4"/>
              </a:rPr>
              <a:t>https://github.com/DSC-SPIDAL/twister2/releases</a:t>
            </a:r>
            <a:endParaRPr lang="en-US" sz="2000" dirty="0"/>
          </a:p>
          <a:p>
            <a:r>
              <a:rPr lang="en-US" sz="2000" b="1" dirty="0"/>
              <a:t>Near term: </a:t>
            </a:r>
            <a:r>
              <a:rPr lang="en-US" sz="2000" dirty="0"/>
              <a:t>TensorFlow/</a:t>
            </a:r>
            <a:r>
              <a:rPr lang="en-US" sz="2000" dirty="0" err="1"/>
              <a:t>PyTorch</a:t>
            </a:r>
            <a:r>
              <a:rPr lang="en-US" sz="2000" dirty="0"/>
              <a:t> Integration, SQL interface using Apache Calcite, Certify Apache Beam compliance (Jan 5: </a:t>
            </a:r>
            <a:r>
              <a:rPr lang="en-US" sz="2000" dirty="0" err="1"/>
              <a:t>ValidateRunner</a:t>
            </a:r>
            <a:r>
              <a:rPr lang="en-US" sz="2000" dirty="0"/>
              <a:t>: 157 tests, 3 failing; </a:t>
            </a:r>
            <a:r>
              <a:rPr lang="en-US" sz="2000" dirty="0" err="1"/>
              <a:t>NeedsRunner</a:t>
            </a:r>
            <a:r>
              <a:rPr lang="en-US" sz="2000" dirty="0"/>
              <a:t>: 364 tests, 14 failing) </a:t>
            </a:r>
          </a:p>
          <a:p>
            <a:r>
              <a:rPr lang="en-US" sz="2000" b="1" dirty="0"/>
              <a:t>Medium term: </a:t>
            </a:r>
            <a:r>
              <a:rPr lang="en-US" sz="2000" dirty="0"/>
              <a:t>Apache Arrow (cross language) Integration, MPI Fault tolerance integration (</a:t>
            </a:r>
            <a:r>
              <a:rPr lang="en-US" sz="2000" dirty="0" err="1"/>
              <a:t>OpenMPI</a:t>
            </a:r>
            <a:r>
              <a:rPr lang="en-US" sz="2000" dirty="0"/>
              <a:t> ULFT) for </a:t>
            </a:r>
            <a:r>
              <a:rPr lang="en-US" sz="2000" dirty="0" err="1"/>
              <a:t>Slurm</a:t>
            </a:r>
            <a:endParaRPr lang="en-US" sz="2000" dirty="0"/>
          </a:p>
          <a:p>
            <a:r>
              <a:rPr lang="en-US" sz="2000" b="1" dirty="0"/>
              <a:t>Ongoing: </a:t>
            </a:r>
            <a:r>
              <a:rPr lang="en-US" sz="2000" dirty="0"/>
              <a:t>C++ version of modules to improve performance</a:t>
            </a:r>
          </a:p>
          <a:p>
            <a:endParaRPr lang="en-US" sz="2000" dirty="0"/>
          </a:p>
        </p:txBody>
      </p:sp>
      <p:sp>
        <p:nvSpPr>
          <p:cNvPr id="3" name="Slide Number Placeholder 2">
            <a:extLst>
              <a:ext uri="{FF2B5EF4-FFF2-40B4-BE49-F238E27FC236}">
                <a16:creationId xmlns:a16="http://schemas.microsoft.com/office/drawing/2014/main" id="{488FB2D9-DEF3-4864-8CC2-A0F54496F23F}"/>
              </a:ext>
            </a:extLst>
          </p:cNvPr>
          <p:cNvSpPr>
            <a:spLocks noGrp="1"/>
          </p:cNvSpPr>
          <p:nvPr>
            <p:ph type="sldNum" idx="12"/>
          </p:nvPr>
        </p:nvSpPr>
        <p:spPr/>
        <p:txBody>
          <a:bodyPr/>
          <a:lstStyle/>
          <a:p>
            <a:fld id="{82E86CF4-AA86-488B-9245-79D3DE5D9F5C}" type="slidenum">
              <a:rPr lang="en-US" smtClean="0">
                <a:solidFill>
                  <a:prstClr val="black">
                    <a:tint val="75000"/>
                  </a:prstClr>
                </a:solidFill>
              </a:rPr>
              <a:pPr/>
              <a:t>58</a:t>
            </a:fld>
            <a:endParaRPr lang="en-US">
              <a:solidFill>
                <a:prstClr val="black">
                  <a:tint val="75000"/>
                </a:prstClr>
              </a:solidFill>
            </a:endParaRPr>
          </a:p>
        </p:txBody>
      </p:sp>
    </p:spTree>
    <p:extLst>
      <p:ext uri="{BB962C8B-B14F-4D97-AF65-F5344CB8AC3E}">
        <p14:creationId xmlns:p14="http://schemas.microsoft.com/office/powerpoint/2010/main" val="965094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7" name="Google Shape;397;p56"/>
          <p:cNvSpPr/>
          <p:nvPr/>
        </p:nvSpPr>
        <p:spPr>
          <a:xfrm>
            <a:off x="6879051" y="0"/>
            <a:ext cx="2301000" cy="4722600"/>
          </a:xfrm>
          <a:prstGeom prst="rect">
            <a:avLst/>
          </a:prstGeom>
          <a:solidFill>
            <a:srgbClr val="F3F3F3"/>
          </a:solidFill>
          <a:ln>
            <a:noFill/>
          </a:ln>
        </p:spPr>
        <p:txBody>
          <a:bodyPr spcFirstLastPara="1" wrap="square" lIns="91425" tIns="91425" rIns="91425" bIns="91425" anchor="ctr" anchorCtr="0">
            <a:noAutofit/>
          </a:bodyPr>
          <a:lstStyle/>
          <a:p>
            <a:endParaRPr sz="1800"/>
          </a:p>
        </p:txBody>
      </p:sp>
      <p:pic>
        <p:nvPicPr>
          <p:cNvPr id="398" name="Google Shape;398;p56"/>
          <p:cNvPicPr preferRelativeResize="0"/>
          <p:nvPr/>
        </p:nvPicPr>
        <p:blipFill rotWithShape="1">
          <a:blip r:embed="rId3">
            <a:alphaModFix/>
          </a:blip>
          <a:srcRect l="1075" t="15532" r="2063" b="1182"/>
          <a:stretch/>
        </p:blipFill>
        <p:spPr>
          <a:xfrm>
            <a:off x="66551" y="1046951"/>
            <a:ext cx="6706876" cy="3599125"/>
          </a:xfrm>
          <a:prstGeom prst="rect">
            <a:avLst/>
          </a:prstGeom>
          <a:noFill/>
          <a:ln>
            <a:noFill/>
          </a:ln>
        </p:spPr>
      </p:pic>
      <p:sp>
        <p:nvSpPr>
          <p:cNvPr id="399" name="Google Shape;399;p56"/>
          <p:cNvSpPr/>
          <p:nvPr/>
        </p:nvSpPr>
        <p:spPr>
          <a:xfrm>
            <a:off x="3358200" y="813250"/>
            <a:ext cx="1658700" cy="233700"/>
          </a:xfrm>
          <a:prstGeom prst="rect">
            <a:avLst/>
          </a:prstGeom>
          <a:solidFill>
            <a:schemeClr val="lt1"/>
          </a:solidFill>
          <a:ln>
            <a:noFill/>
          </a:ln>
        </p:spPr>
        <p:txBody>
          <a:bodyPr spcFirstLastPara="1" wrap="square" lIns="91425" tIns="91425" rIns="91425" bIns="91425" anchor="ctr" anchorCtr="0">
            <a:noAutofit/>
          </a:bodyPr>
          <a:lstStyle/>
          <a:p>
            <a:endParaRPr sz="1800"/>
          </a:p>
        </p:txBody>
      </p:sp>
      <p:sp>
        <p:nvSpPr>
          <p:cNvPr id="400" name="Google Shape;400;p56"/>
          <p:cNvSpPr/>
          <p:nvPr/>
        </p:nvSpPr>
        <p:spPr>
          <a:xfrm>
            <a:off x="458575" y="770700"/>
            <a:ext cx="1389000" cy="276300"/>
          </a:xfrm>
          <a:prstGeom prst="rect">
            <a:avLst/>
          </a:prstGeom>
          <a:solidFill>
            <a:schemeClr val="lt1"/>
          </a:solidFill>
          <a:ln>
            <a:noFill/>
          </a:ln>
        </p:spPr>
        <p:txBody>
          <a:bodyPr spcFirstLastPara="1" wrap="square" lIns="91425" tIns="91425" rIns="91425" bIns="91425" anchor="ctr" anchorCtr="0">
            <a:noAutofit/>
          </a:bodyPr>
          <a:lstStyle/>
          <a:p>
            <a:endParaRPr sz="1800"/>
          </a:p>
        </p:txBody>
      </p:sp>
      <p:sp>
        <p:nvSpPr>
          <p:cNvPr id="401" name="Google Shape;401;p56"/>
          <p:cNvSpPr txBox="1"/>
          <p:nvPr/>
        </p:nvSpPr>
        <p:spPr>
          <a:xfrm>
            <a:off x="6976500" y="373325"/>
            <a:ext cx="2129100" cy="735300"/>
          </a:xfrm>
          <a:prstGeom prst="rect">
            <a:avLst/>
          </a:prstGeom>
          <a:noFill/>
          <a:ln>
            <a:noFill/>
          </a:ln>
        </p:spPr>
        <p:txBody>
          <a:bodyPr spcFirstLastPara="1" wrap="square" lIns="91425" tIns="91425" rIns="91425" bIns="91425" anchor="t" anchorCtr="0">
            <a:noAutofit/>
          </a:bodyPr>
          <a:lstStyle/>
          <a:p>
            <a:pPr>
              <a:lnSpc>
                <a:spcPct val="115000"/>
              </a:lnSpc>
              <a:buClr>
                <a:schemeClr val="dk1"/>
              </a:buClr>
              <a:buSzPts val="1100"/>
            </a:pPr>
            <a:r>
              <a:rPr lang="en" sz="1100">
                <a:solidFill>
                  <a:srgbClr val="666666"/>
                </a:solidFill>
                <a:latin typeface="Open Sans SemiBold"/>
                <a:ea typeface="Open Sans SemiBold"/>
                <a:cs typeface="Open Sans SemiBold"/>
                <a:sym typeface="Open Sans SemiBold"/>
              </a:rPr>
              <a:t>AI IS 10X BIG DATA, CYBERINFRASTRUCTURE, EXASCALE SMALL</a:t>
            </a:r>
            <a:endParaRPr sz="1100">
              <a:solidFill>
                <a:srgbClr val="666666"/>
              </a:solidFill>
              <a:latin typeface="Open Sans SemiBold"/>
              <a:ea typeface="Open Sans SemiBold"/>
              <a:cs typeface="Open Sans SemiBold"/>
              <a:sym typeface="Open Sans SemiBold"/>
            </a:endParaRPr>
          </a:p>
        </p:txBody>
      </p:sp>
      <p:sp>
        <p:nvSpPr>
          <p:cNvPr id="402" name="Google Shape;402;p56"/>
          <p:cNvSpPr txBox="1"/>
          <p:nvPr/>
        </p:nvSpPr>
        <p:spPr>
          <a:xfrm>
            <a:off x="6849625" y="3922750"/>
            <a:ext cx="2219400" cy="557700"/>
          </a:xfrm>
          <a:prstGeom prst="rect">
            <a:avLst/>
          </a:prstGeom>
          <a:noFill/>
          <a:ln>
            <a:noFill/>
          </a:ln>
        </p:spPr>
        <p:txBody>
          <a:bodyPr spcFirstLastPara="1" wrap="square" lIns="91425" tIns="91425" rIns="91425" bIns="91425" anchor="t" anchorCtr="0">
            <a:noAutofit/>
          </a:bodyPr>
          <a:lstStyle/>
          <a:p>
            <a:pPr marL="457189" indent="-298442">
              <a:lnSpc>
                <a:spcPct val="115000"/>
              </a:lnSpc>
              <a:buClr>
                <a:srgbClr val="3D85C6"/>
              </a:buClr>
              <a:buSzPts val="1100"/>
              <a:buFont typeface="Open Sans"/>
              <a:buChar char="➔"/>
            </a:pPr>
            <a:r>
              <a:rPr lang="en" sz="1100" b="1">
                <a:solidFill>
                  <a:srgbClr val="3D85C6"/>
                </a:solidFill>
                <a:latin typeface="Open Sans"/>
                <a:ea typeface="Open Sans"/>
                <a:cs typeface="Open Sans"/>
                <a:sym typeface="Open Sans"/>
              </a:rPr>
              <a:t>High Performance Computing (HPC)</a:t>
            </a:r>
            <a:endParaRPr sz="1100" b="1">
              <a:solidFill>
                <a:srgbClr val="3D85C6"/>
              </a:solidFill>
              <a:latin typeface="Open Sans"/>
              <a:ea typeface="Open Sans"/>
              <a:cs typeface="Open Sans"/>
              <a:sym typeface="Open Sans"/>
            </a:endParaRPr>
          </a:p>
        </p:txBody>
      </p:sp>
      <p:sp>
        <p:nvSpPr>
          <p:cNvPr id="403" name="Google Shape;403;p56"/>
          <p:cNvSpPr txBox="1"/>
          <p:nvPr/>
        </p:nvSpPr>
        <p:spPr>
          <a:xfrm>
            <a:off x="6849625" y="2963575"/>
            <a:ext cx="2258700" cy="398700"/>
          </a:xfrm>
          <a:prstGeom prst="rect">
            <a:avLst/>
          </a:prstGeom>
          <a:noFill/>
          <a:ln>
            <a:noFill/>
          </a:ln>
        </p:spPr>
        <p:txBody>
          <a:bodyPr spcFirstLastPara="1" wrap="square" lIns="91425" tIns="91425" rIns="91425" bIns="91425" anchor="t" anchorCtr="0">
            <a:noAutofit/>
          </a:bodyPr>
          <a:lstStyle/>
          <a:p>
            <a:pPr marL="457189" indent="-298442">
              <a:lnSpc>
                <a:spcPct val="115000"/>
              </a:lnSpc>
              <a:buClr>
                <a:srgbClr val="B45F06"/>
              </a:buClr>
              <a:buSzPts val="1100"/>
              <a:buFont typeface="Open Sans"/>
              <a:buChar char="➔"/>
            </a:pPr>
            <a:r>
              <a:rPr lang="en" sz="1100" b="1" dirty="0">
                <a:solidFill>
                  <a:schemeClr val="accent2">
                    <a:lumMod val="75000"/>
                  </a:schemeClr>
                </a:solidFill>
                <a:latin typeface="Open Sans"/>
                <a:ea typeface="Open Sans"/>
                <a:cs typeface="Open Sans"/>
                <a:sym typeface="Open Sans"/>
              </a:rPr>
              <a:t>Deep Learning</a:t>
            </a:r>
            <a:endParaRPr sz="1100" b="1" dirty="0">
              <a:solidFill>
                <a:schemeClr val="accent2">
                  <a:lumMod val="75000"/>
                </a:schemeClr>
              </a:solidFill>
              <a:latin typeface="Open Sans"/>
              <a:ea typeface="Open Sans"/>
              <a:cs typeface="Open Sans"/>
              <a:sym typeface="Open Sans"/>
            </a:endParaRPr>
          </a:p>
        </p:txBody>
      </p:sp>
      <p:sp>
        <p:nvSpPr>
          <p:cNvPr id="404" name="Google Shape;404;p56"/>
          <p:cNvSpPr txBox="1"/>
          <p:nvPr/>
        </p:nvSpPr>
        <p:spPr>
          <a:xfrm>
            <a:off x="6849625" y="2454925"/>
            <a:ext cx="1800900" cy="398700"/>
          </a:xfrm>
          <a:prstGeom prst="rect">
            <a:avLst/>
          </a:prstGeom>
          <a:noFill/>
          <a:ln>
            <a:noFill/>
          </a:ln>
        </p:spPr>
        <p:txBody>
          <a:bodyPr spcFirstLastPara="1" wrap="square" lIns="91425" tIns="91425" rIns="91425" bIns="91425" anchor="t" anchorCtr="0">
            <a:noAutofit/>
          </a:bodyPr>
          <a:lstStyle/>
          <a:p>
            <a:pPr marL="457189" indent="-298442">
              <a:lnSpc>
                <a:spcPct val="115000"/>
              </a:lnSpc>
              <a:buClr>
                <a:srgbClr val="1155CC"/>
              </a:buClr>
              <a:buSzPts val="1100"/>
              <a:buFont typeface="Open Sans"/>
              <a:buChar char="➔"/>
            </a:pPr>
            <a:r>
              <a:rPr lang="en" sz="1100" b="1">
                <a:solidFill>
                  <a:srgbClr val="1155CC"/>
                </a:solidFill>
                <a:latin typeface="Open Sans"/>
                <a:ea typeface="Open Sans"/>
                <a:cs typeface="Open Sans"/>
                <a:sym typeface="Open Sans"/>
              </a:rPr>
              <a:t>Big Data</a:t>
            </a:r>
            <a:endParaRPr sz="1100" b="1">
              <a:solidFill>
                <a:srgbClr val="1155CC"/>
              </a:solidFill>
              <a:latin typeface="Open Sans"/>
              <a:ea typeface="Open Sans"/>
              <a:cs typeface="Open Sans"/>
              <a:sym typeface="Open Sans"/>
            </a:endParaRPr>
          </a:p>
        </p:txBody>
      </p:sp>
      <p:sp>
        <p:nvSpPr>
          <p:cNvPr id="405" name="Google Shape;405;p56"/>
          <p:cNvSpPr txBox="1"/>
          <p:nvPr/>
        </p:nvSpPr>
        <p:spPr>
          <a:xfrm>
            <a:off x="6849625" y="1857000"/>
            <a:ext cx="2294400" cy="557700"/>
          </a:xfrm>
          <a:prstGeom prst="rect">
            <a:avLst/>
          </a:prstGeom>
          <a:noFill/>
          <a:ln>
            <a:noFill/>
          </a:ln>
        </p:spPr>
        <p:txBody>
          <a:bodyPr spcFirstLastPara="1" wrap="square" lIns="91425" tIns="91425" rIns="91425" bIns="91425" anchor="t" anchorCtr="0">
            <a:noAutofit/>
          </a:bodyPr>
          <a:lstStyle/>
          <a:p>
            <a:pPr marL="457189" indent="-298442">
              <a:lnSpc>
                <a:spcPct val="115000"/>
              </a:lnSpc>
              <a:buClr>
                <a:srgbClr val="999999"/>
              </a:buClr>
              <a:buSzPts val="1100"/>
              <a:buFont typeface="Open Sans"/>
              <a:buChar char="➔"/>
            </a:pPr>
            <a:r>
              <a:rPr lang="en" sz="1100" b="1">
                <a:solidFill>
                  <a:srgbClr val="999999"/>
                </a:solidFill>
                <a:latin typeface="Open Sans"/>
                <a:ea typeface="Open Sans"/>
                <a:cs typeface="Open Sans"/>
                <a:sym typeface="Open Sans"/>
              </a:rPr>
              <a:t>Machine Learning</a:t>
            </a:r>
            <a:br>
              <a:rPr lang="en" sz="1100" b="1">
                <a:solidFill>
                  <a:srgbClr val="999999"/>
                </a:solidFill>
                <a:latin typeface="Open Sans"/>
                <a:ea typeface="Open Sans"/>
                <a:cs typeface="Open Sans"/>
                <a:sym typeface="Open Sans"/>
              </a:rPr>
            </a:br>
            <a:r>
              <a:rPr lang="en" sz="1100" b="1">
                <a:solidFill>
                  <a:srgbClr val="999999"/>
                </a:solidFill>
                <a:latin typeface="Open Sans"/>
                <a:ea typeface="Open Sans"/>
                <a:cs typeface="Open Sans"/>
                <a:sym typeface="Open Sans"/>
              </a:rPr>
              <a:t>(Search Term)</a:t>
            </a:r>
            <a:endParaRPr sz="1100" b="1">
              <a:solidFill>
                <a:srgbClr val="999999"/>
              </a:solidFill>
              <a:latin typeface="Open Sans"/>
              <a:ea typeface="Open Sans"/>
              <a:cs typeface="Open Sans"/>
              <a:sym typeface="Open Sans"/>
            </a:endParaRPr>
          </a:p>
        </p:txBody>
      </p:sp>
      <p:sp>
        <p:nvSpPr>
          <p:cNvPr id="406" name="Google Shape;406;p56"/>
          <p:cNvSpPr txBox="1"/>
          <p:nvPr/>
        </p:nvSpPr>
        <p:spPr>
          <a:xfrm>
            <a:off x="6849625" y="1507400"/>
            <a:ext cx="2219400" cy="398700"/>
          </a:xfrm>
          <a:prstGeom prst="rect">
            <a:avLst/>
          </a:prstGeom>
          <a:noFill/>
          <a:ln>
            <a:noFill/>
          </a:ln>
        </p:spPr>
        <p:txBody>
          <a:bodyPr spcFirstLastPara="1" wrap="square" lIns="91425" tIns="91425" rIns="91425" bIns="91425" anchor="t" anchorCtr="0">
            <a:noAutofit/>
          </a:bodyPr>
          <a:lstStyle/>
          <a:p>
            <a:pPr marL="457189" indent="-298442">
              <a:lnSpc>
                <a:spcPct val="115000"/>
              </a:lnSpc>
              <a:buClr>
                <a:srgbClr val="E2A91A"/>
              </a:buClr>
              <a:buSzPts val="1100"/>
              <a:buFont typeface="Open Sans"/>
              <a:buChar char="➔"/>
            </a:pPr>
            <a:r>
              <a:rPr lang="en" sz="1100" b="1">
                <a:solidFill>
                  <a:srgbClr val="E2A91A"/>
                </a:solidFill>
                <a:latin typeface="Open Sans"/>
                <a:ea typeface="Open Sans"/>
                <a:cs typeface="Open Sans"/>
                <a:sym typeface="Open Sans"/>
              </a:rPr>
              <a:t>Internet of Things</a:t>
            </a:r>
            <a:endParaRPr sz="1100" b="1">
              <a:solidFill>
                <a:srgbClr val="E2A91A"/>
              </a:solidFill>
              <a:latin typeface="Open Sans"/>
              <a:ea typeface="Open Sans"/>
              <a:cs typeface="Open Sans"/>
              <a:sym typeface="Open Sans"/>
            </a:endParaRPr>
          </a:p>
        </p:txBody>
      </p:sp>
      <p:sp>
        <p:nvSpPr>
          <p:cNvPr id="407" name="Google Shape;407;p56"/>
          <p:cNvSpPr/>
          <p:nvPr/>
        </p:nvSpPr>
        <p:spPr>
          <a:xfrm>
            <a:off x="306175" y="1211100"/>
            <a:ext cx="1173300" cy="507900"/>
          </a:xfrm>
          <a:prstGeom prst="rect">
            <a:avLst/>
          </a:prstGeom>
          <a:solidFill>
            <a:schemeClr val="lt1"/>
          </a:solidFill>
          <a:ln>
            <a:noFill/>
          </a:ln>
        </p:spPr>
        <p:txBody>
          <a:bodyPr spcFirstLastPara="1" wrap="square" lIns="91425" tIns="91425" rIns="91425" bIns="91425" anchor="ctr" anchorCtr="0">
            <a:noAutofit/>
          </a:bodyPr>
          <a:lstStyle/>
          <a:p>
            <a:endParaRPr sz="1800"/>
          </a:p>
        </p:txBody>
      </p:sp>
      <p:sp>
        <p:nvSpPr>
          <p:cNvPr id="408" name="Google Shape;408;p56"/>
          <p:cNvSpPr/>
          <p:nvPr/>
        </p:nvSpPr>
        <p:spPr>
          <a:xfrm>
            <a:off x="3547000" y="1211100"/>
            <a:ext cx="398100" cy="233700"/>
          </a:xfrm>
          <a:prstGeom prst="rect">
            <a:avLst/>
          </a:prstGeom>
          <a:solidFill>
            <a:schemeClr val="lt1"/>
          </a:solidFill>
          <a:ln>
            <a:noFill/>
          </a:ln>
        </p:spPr>
        <p:txBody>
          <a:bodyPr spcFirstLastPara="1" wrap="square" lIns="91425" tIns="91425" rIns="91425" bIns="91425" anchor="ctr" anchorCtr="0">
            <a:noAutofit/>
          </a:bodyPr>
          <a:lstStyle/>
          <a:p>
            <a:endParaRPr sz="1800"/>
          </a:p>
        </p:txBody>
      </p:sp>
      <p:sp>
        <p:nvSpPr>
          <p:cNvPr id="409" name="Google Shape;409;p56"/>
          <p:cNvSpPr txBox="1">
            <a:spLocks noGrp="1"/>
          </p:cNvSpPr>
          <p:nvPr>
            <p:ph type="sldNum" idx="2"/>
          </p:nvPr>
        </p:nvSpPr>
        <p:spPr>
          <a:xfrm>
            <a:off x="8545897" y="4735125"/>
            <a:ext cx="411525" cy="408375"/>
          </a:xfrm>
          <a:prstGeom prst="rect">
            <a:avLst/>
          </a:prstGeom>
          <a:noFill/>
          <a:ln>
            <a:noFill/>
          </a:ln>
        </p:spPr>
        <p:txBody>
          <a:bodyPr spcFirstLastPara="1" vert="horz" wrap="square" lIns="51431" tIns="25706" rIns="51431" bIns="25706" rtlCol="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6</a:t>
            </a:fld>
            <a:endParaRPr dirty="0"/>
          </a:p>
        </p:txBody>
      </p:sp>
      <p:sp>
        <p:nvSpPr>
          <p:cNvPr id="410" name="Google Shape;410;p56"/>
          <p:cNvSpPr txBox="1">
            <a:spLocks noGrp="1"/>
          </p:cNvSpPr>
          <p:nvPr>
            <p:ph type="ctrTitle" idx="4294967295"/>
          </p:nvPr>
        </p:nvSpPr>
        <p:spPr>
          <a:xfrm>
            <a:off x="207725" y="141625"/>
            <a:ext cx="6509400" cy="697500"/>
          </a:xfrm>
          <a:prstGeom prst="rect">
            <a:avLst/>
          </a:prstGeom>
        </p:spPr>
        <p:txBody>
          <a:bodyPr spcFirstLastPara="1" vert="horz" wrap="square" lIns="68575" tIns="34275" rIns="68575" bIns="34275" rtlCol="0" anchor="ctr" anchorCtr="0">
            <a:noAutofit/>
          </a:bodyPr>
          <a:lstStyle/>
          <a:p>
            <a:pPr>
              <a:lnSpc>
                <a:spcPct val="115000"/>
              </a:lnSpc>
            </a:pPr>
            <a:r>
              <a:rPr lang="en" sz="1600" b="0">
                <a:solidFill>
                  <a:srgbClr val="434343"/>
                </a:solidFill>
                <a:latin typeface="Open Sans SemiBold"/>
                <a:ea typeface="Open Sans SemiBold"/>
                <a:cs typeface="Open Sans SemiBold"/>
                <a:sym typeface="Open Sans SemiBold"/>
              </a:rPr>
              <a:t>Some medium size areas: Google Trends last 5 years </a:t>
            </a:r>
            <a:r>
              <a:rPr lang="en" sz="1600" b="0" i="1">
                <a:solidFill>
                  <a:srgbClr val="434343"/>
                </a:solidFill>
                <a:latin typeface="Open Sans SemiBold"/>
                <a:ea typeface="Open Sans SemiBold"/>
                <a:cs typeface="Open Sans SemiBold"/>
                <a:sym typeface="Open Sans SemiBold"/>
              </a:rPr>
              <a:t>(Topics unless otherwise stated)</a:t>
            </a:r>
            <a:endParaRPr sz="1100">
              <a:solidFill>
                <a:srgbClr val="434343"/>
              </a:solidFill>
              <a:latin typeface="Open Sans"/>
              <a:ea typeface="Open Sans"/>
              <a:cs typeface="Open Sans"/>
              <a:sym typeface="Open Sans"/>
            </a:endParaRPr>
          </a:p>
        </p:txBody>
      </p:sp>
      <p:cxnSp>
        <p:nvCxnSpPr>
          <p:cNvPr id="411" name="Google Shape;411;p56"/>
          <p:cNvCxnSpPr/>
          <p:nvPr/>
        </p:nvCxnSpPr>
        <p:spPr>
          <a:xfrm>
            <a:off x="278275" y="864350"/>
            <a:ext cx="1887900" cy="0"/>
          </a:xfrm>
          <a:prstGeom prst="straightConnector1">
            <a:avLst/>
          </a:prstGeom>
          <a:noFill/>
          <a:ln w="19050" cap="flat" cmpd="sng">
            <a:solidFill>
              <a:srgbClr val="B30838"/>
            </a:solidFill>
            <a:prstDash val="solid"/>
            <a:round/>
            <a:headEnd type="none" w="med" len="med"/>
            <a:tailEnd type="none" w="med" len="med"/>
          </a:ln>
        </p:spPr>
      </p:cxnSp>
    </p:spTree>
    <p:extLst>
      <p:ext uri="{BB962C8B-B14F-4D97-AF65-F5344CB8AC3E}">
        <p14:creationId xmlns:p14="http://schemas.microsoft.com/office/powerpoint/2010/main" val="3847776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7" name="Google Shape;417;p57"/>
          <p:cNvSpPr/>
          <p:nvPr/>
        </p:nvSpPr>
        <p:spPr>
          <a:xfrm>
            <a:off x="6931350" y="13475"/>
            <a:ext cx="2219400" cy="4632600"/>
          </a:xfrm>
          <a:prstGeom prst="rect">
            <a:avLst/>
          </a:prstGeom>
          <a:solidFill>
            <a:srgbClr val="F3F3F3"/>
          </a:solidFill>
          <a:ln>
            <a:noFill/>
          </a:ln>
        </p:spPr>
        <p:txBody>
          <a:bodyPr spcFirstLastPara="1" wrap="square" lIns="91425" tIns="91425" rIns="91425" bIns="91425" anchor="ctr" anchorCtr="0">
            <a:noAutofit/>
          </a:bodyPr>
          <a:lstStyle/>
          <a:p>
            <a:endParaRPr sz="1800"/>
          </a:p>
        </p:txBody>
      </p:sp>
      <p:sp>
        <p:nvSpPr>
          <p:cNvPr id="418" name="Google Shape;418;p57"/>
          <p:cNvSpPr txBox="1"/>
          <p:nvPr/>
        </p:nvSpPr>
        <p:spPr>
          <a:xfrm>
            <a:off x="6849625" y="4066425"/>
            <a:ext cx="2301000" cy="398700"/>
          </a:xfrm>
          <a:prstGeom prst="rect">
            <a:avLst/>
          </a:prstGeom>
          <a:noFill/>
          <a:ln>
            <a:noFill/>
          </a:ln>
        </p:spPr>
        <p:txBody>
          <a:bodyPr spcFirstLastPara="1" wrap="square" lIns="91425" tIns="91425" rIns="91425" bIns="91425" anchor="t" anchorCtr="0">
            <a:noAutofit/>
          </a:bodyPr>
          <a:lstStyle/>
          <a:p>
            <a:pPr marL="457189" indent="-298442">
              <a:lnSpc>
                <a:spcPct val="115000"/>
              </a:lnSpc>
              <a:buClr>
                <a:srgbClr val="999999"/>
              </a:buClr>
              <a:buSzPts val="1100"/>
              <a:buFont typeface="Open Sans"/>
              <a:buChar char="➔"/>
            </a:pPr>
            <a:r>
              <a:rPr lang="en" sz="1100" b="1">
                <a:solidFill>
                  <a:srgbClr val="999999"/>
                </a:solidFill>
                <a:latin typeface="Open Sans"/>
                <a:ea typeface="Open Sans"/>
                <a:cs typeface="Open Sans"/>
                <a:sym typeface="Open Sans"/>
              </a:rPr>
              <a:t>Cyberinfrastructure</a:t>
            </a:r>
            <a:endParaRPr sz="1100" b="1">
              <a:solidFill>
                <a:srgbClr val="999999"/>
              </a:solidFill>
              <a:latin typeface="Open Sans"/>
              <a:ea typeface="Open Sans"/>
              <a:cs typeface="Open Sans"/>
              <a:sym typeface="Open Sans"/>
            </a:endParaRPr>
          </a:p>
        </p:txBody>
      </p:sp>
      <p:sp>
        <p:nvSpPr>
          <p:cNvPr id="419" name="Google Shape;419;p57"/>
          <p:cNvSpPr txBox="1"/>
          <p:nvPr/>
        </p:nvSpPr>
        <p:spPr>
          <a:xfrm>
            <a:off x="6849625" y="3766300"/>
            <a:ext cx="2152800" cy="398700"/>
          </a:xfrm>
          <a:prstGeom prst="rect">
            <a:avLst/>
          </a:prstGeom>
          <a:noFill/>
          <a:ln>
            <a:noFill/>
          </a:ln>
        </p:spPr>
        <p:txBody>
          <a:bodyPr spcFirstLastPara="1" wrap="square" lIns="91425" tIns="91425" rIns="91425" bIns="91425" anchor="t" anchorCtr="0">
            <a:noAutofit/>
          </a:bodyPr>
          <a:lstStyle/>
          <a:p>
            <a:pPr marL="457189" indent="-298442">
              <a:lnSpc>
                <a:spcPct val="115000"/>
              </a:lnSpc>
              <a:buClr>
                <a:srgbClr val="1155CC"/>
              </a:buClr>
              <a:buSzPts val="1100"/>
              <a:buFont typeface="Open Sans"/>
              <a:buChar char="➔"/>
            </a:pPr>
            <a:r>
              <a:rPr lang="en" sz="1100" b="1">
                <a:solidFill>
                  <a:srgbClr val="1155CC"/>
                </a:solidFill>
                <a:latin typeface="Open Sans"/>
                <a:ea typeface="Open Sans"/>
                <a:cs typeface="Open Sans"/>
                <a:sym typeface="Open Sans"/>
              </a:rPr>
              <a:t>Fog Computing</a:t>
            </a:r>
            <a:endParaRPr sz="1100" b="1">
              <a:solidFill>
                <a:srgbClr val="1155CC"/>
              </a:solidFill>
              <a:latin typeface="Open Sans"/>
              <a:ea typeface="Open Sans"/>
              <a:cs typeface="Open Sans"/>
              <a:sym typeface="Open Sans"/>
            </a:endParaRPr>
          </a:p>
        </p:txBody>
      </p:sp>
      <p:sp>
        <p:nvSpPr>
          <p:cNvPr id="420" name="Google Shape;420;p57"/>
          <p:cNvSpPr txBox="1"/>
          <p:nvPr/>
        </p:nvSpPr>
        <p:spPr>
          <a:xfrm>
            <a:off x="6849625" y="2825475"/>
            <a:ext cx="1989600" cy="398700"/>
          </a:xfrm>
          <a:prstGeom prst="rect">
            <a:avLst/>
          </a:prstGeom>
          <a:noFill/>
          <a:ln>
            <a:noFill/>
          </a:ln>
        </p:spPr>
        <p:txBody>
          <a:bodyPr spcFirstLastPara="1" wrap="square" lIns="91425" tIns="91425" rIns="91425" bIns="91425" anchor="t" anchorCtr="0">
            <a:noAutofit/>
          </a:bodyPr>
          <a:lstStyle/>
          <a:p>
            <a:pPr marL="457189" indent="-298442">
              <a:lnSpc>
                <a:spcPct val="115000"/>
              </a:lnSpc>
              <a:buClr>
                <a:srgbClr val="0B5394"/>
              </a:buClr>
              <a:buSzPts val="1100"/>
              <a:buFont typeface="Open Sans"/>
              <a:buChar char="➔"/>
            </a:pPr>
            <a:r>
              <a:rPr lang="en" sz="1100" b="1">
                <a:solidFill>
                  <a:srgbClr val="0B5394"/>
                </a:solidFill>
                <a:latin typeface="Open Sans"/>
                <a:ea typeface="Open Sans"/>
                <a:cs typeface="Open Sans"/>
                <a:sym typeface="Open Sans"/>
              </a:rPr>
              <a:t>HPC</a:t>
            </a:r>
            <a:endParaRPr sz="1100" b="1">
              <a:solidFill>
                <a:srgbClr val="0B5394"/>
              </a:solidFill>
              <a:latin typeface="Open Sans"/>
              <a:ea typeface="Open Sans"/>
              <a:cs typeface="Open Sans"/>
              <a:sym typeface="Open Sans"/>
            </a:endParaRPr>
          </a:p>
        </p:txBody>
      </p:sp>
      <p:sp>
        <p:nvSpPr>
          <p:cNvPr id="421" name="Google Shape;421;p57"/>
          <p:cNvSpPr txBox="1"/>
          <p:nvPr/>
        </p:nvSpPr>
        <p:spPr>
          <a:xfrm>
            <a:off x="6849625" y="1808450"/>
            <a:ext cx="2301000" cy="398700"/>
          </a:xfrm>
          <a:prstGeom prst="rect">
            <a:avLst/>
          </a:prstGeom>
          <a:noFill/>
          <a:ln>
            <a:noFill/>
          </a:ln>
        </p:spPr>
        <p:txBody>
          <a:bodyPr spcFirstLastPara="1" wrap="square" lIns="91425" tIns="91425" rIns="91425" bIns="91425" anchor="t" anchorCtr="0">
            <a:noAutofit/>
          </a:bodyPr>
          <a:lstStyle/>
          <a:p>
            <a:pPr marL="457189" indent="-298442">
              <a:lnSpc>
                <a:spcPct val="115000"/>
              </a:lnSpc>
              <a:buClr>
                <a:srgbClr val="E2A91A"/>
              </a:buClr>
              <a:buSzPts val="1100"/>
              <a:buFont typeface="Open Sans"/>
              <a:buChar char="➔"/>
            </a:pPr>
            <a:r>
              <a:rPr lang="en" sz="1100" b="1">
                <a:solidFill>
                  <a:srgbClr val="E2A91A"/>
                </a:solidFill>
                <a:latin typeface="Open Sans"/>
                <a:ea typeface="Open Sans"/>
                <a:cs typeface="Open Sans"/>
                <a:sym typeface="Open Sans"/>
              </a:rPr>
              <a:t>Parallel Computing (Programming Paradigm)</a:t>
            </a:r>
            <a:endParaRPr sz="1100" b="1">
              <a:solidFill>
                <a:srgbClr val="E2A91A"/>
              </a:solidFill>
              <a:latin typeface="Open Sans"/>
              <a:ea typeface="Open Sans"/>
              <a:cs typeface="Open Sans"/>
              <a:sym typeface="Open Sans"/>
            </a:endParaRPr>
          </a:p>
        </p:txBody>
      </p:sp>
      <p:sp>
        <p:nvSpPr>
          <p:cNvPr id="422" name="Google Shape;422;p57"/>
          <p:cNvSpPr/>
          <p:nvPr/>
        </p:nvSpPr>
        <p:spPr>
          <a:xfrm>
            <a:off x="458575" y="1058700"/>
            <a:ext cx="1173300" cy="493500"/>
          </a:xfrm>
          <a:prstGeom prst="rect">
            <a:avLst/>
          </a:prstGeom>
          <a:solidFill>
            <a:schemeClr val="lt1"/>
          </a:solidFill>
          <a:ln>
            <a:noFill/>
          </a:ln>
        </p:spPr>
        <p:txBody>
          <a:bodyPr spcFirstLastPara="1" wrap="square" lIns="91425" tIns="91425" rIns="91425" bIns="91425" anchor="ctr" anchorCtr="0">
            <a:noAutofit/>
          </a:bodyPr>
          <a:lstStyle/>
          <a:p>
            <a:endParaRPr sz="1800"/>
          </a:p>
        </p:txBody>
      </p:sp>
      <p:sp>
        <p:nvSpPr>
          <p:cNvPr id="423" name="Google Shape;423;p57"/>
          <p:cNvSpPr/>
          <p:nvPr/>
        </p:nvSpPr>
        <p:spPr>
          <a:xfrm>
            <a:off x="3547000" y="1058700"/>
            <a:ext cx="398100" cy="233700"/>
          </a:xfrm>
          <a:prstGeom prst="rect">
            <a:avLst/>
          </a:prstGeom>
          <a:solidFill>
            <a:schemeClr val="lt1"/>
          </a:solidFill>
          <a:ln>
            <a:noFill/>
          </a:ln>
        </p:spPr>
        <p:txBody>
          <a:bodyPr spcFirstLastPara="1" wrap="square" lIns="91425" tIns="91425" rIns="91425" bIns="91425" anchor="ctr" anchorCtr="0">
            <a:noAutofit/>
          </a:bodyPr>
          <a:lstStyle/>
          <a:p>
            <a:endParaRPr sz="1800"/>
          </a:p>
        </p:txBody>
      </p:sp>
      <p:sp>
        <p:nvSpPr>
          <p:cNvPr id="424" name="Google Shape;424;p57"/>
          <p:cNvSpPr/>
          <p:nvPr/>
        </p:nvSpPr>
        <p:spPr>
          <a:xfrm>
            <a:off x="1092450" y="1105900"/>
            <a:ext cx="1658700" cy="186600"/>
          </a:xfrm>
          <a:prstGeom prst="rect">
            <a:avLst/>
          </a:prstGeom>
          <a:solidFill>
            <a:schemeClr val="lt1"/>
          </a:solidFill>
          <a:ln>
            <a:noFill/>
          </a:ln>
        </p:spPr>
        <p:txBody>
          <a:bodyPr spcFirstLastPara="1" wrap="square" lIns="91425" tIns="91425" rIns="91425" bIns="91425" anchor="ctr" anchorCtr="0">
            <a:noAutofit/>
          </a:bodyPr>
          <a:lstStyle/>
          <a:p>
            <a:endParaRPr sz="1800"/>
          </a:p>
        </p:txBody>
      </p:sp>
      <p:sp>
        <p:nvSpPr>
          <p:cNvPr id="425" name="Google Shape;425;p57"/>
          <p:cNvSpPr txBox="1"/>
          <p:nvPr/>
        </p:nvSpPr>
        <p:spPr>
          <a:xfrm>
            <a:off x="6849625" y="3445950"/>
            <a:ext cx="2152800" cy="398700"/>
          </a:xfrm>
          <a:prstGeom prst="rect">
            <a:avLst/>
          </a:prstGeom>
          <a:noFill/>
          <a:ln>
            <a:noFill/>
          </a:ln>
        </p:spPr>
        <p:txBody>
          <a:bodyPr spcFirstLastPara="1" wrap="square" lIns="91425" tIns="91425" rIns="91425" bIns="91425" anchor="t" anchorCtr="0">
            <a:noAutofit/>
          </a:bodyPr>
          <a:lstStyle/>
          <a:p>
            <a:pPr marL="457189" indent="-298442">
              <a:lnSpc>
                <a:spcPct val="115000"/>
              </a:lnSpc>
              <a:buClr>
                <a:srgbClr val="B45F06"/>
              </a:buClr>
              <a:buSzPts val="1100"/>
              <a:buFont typeface="Open Sans"/>
              <a:buChar char="➔"/>
            </a:pPr>
            <a:r>
              <a:rPr lang="en" sz="1100" b="1">
                <a:solidFill>
                  <a:srgbClr val="B45F06"/>
                </a:solidFill>
                <a:latin typeface="Open Sans"/>
                <a:ea typeface="Open Sans"/>
                <a:cs typeface="Open Sans"/>
                <a:sym typeface="Open Sans"/>
              </a:rPr>
              <a:t>Edge Computing</a:t>
            </a:r>
            <a:endParaRPr sz="1100" b="1">
              <a:solidFill>
                <a:srgbClr val="B45F06"/>
              </a:solidFill>
              <a:latin typeface="Open Sans"/>
              <a:ea typeface="Open Sans"/>
              <a:cs typeface="Open Sans"/>
              <a:sym typeface="Open Sans"/>
            </a:endParaRPr>
          </a:p>
        </p:txBody>
      </p:sp>
      <p:pic>
        <p:nvPicPr>
          <p:cNvPr id="426" name="Google Shape;426;p57"/>
          <p:cNvPicPr preferRelativeResize="0"/>
          <p:nvPr/>
        </p:nvPicPr>
        <p:blipFill rotWithShape="1">
          <a:blip r:embed="rId3">
            <a:alphaModFix/>
          </a:blip>
          <a:srcRect l="98" t="3211" r="1804" b="634"/>
          <a:stretch/>
        </p:blipFill>
        <p:spPr>
          <a:xfrm>
            <a:off x="10904" y="1058700"/>
            <a:ext cx="6825177" cy="3489250"/>
          </a:xfrm>
          <a:prstGeom prst="rect">
            <a:avLst/>
          </a:prstGeom>
          <a:noFill/>
          <a:ln>
            <a:noFill/>
          </a:ln>
        </p:spPr>
      </p:pic>
      <p:sp>
        <p:nvSpPr>
          <p:cNvPr id="427" name="Google Shape;427;p57"/>
          <p:cNvSpPr/>
          <p:nvPr/>
        </p:nvSpPr>
        <p:spPr>
          <a:xfrm>
            <a:off x="517650" y="1058700"/>
            <a:ext cx="4897200" cy="398700"/>
          </a:xfrm>
          <a:prstGeom prst="rect">
            <a:avLst/>
          </a:prstGeom>
          <a:solidFill>
            <a:schemeClr val="lt1"/>
          </a:solidFill>
          <a:ln>
            <a:noFill/>
          </a:ln>
        </p:spPr>
        <p:txBody>
          <a:bodyPr spcFirstLastPara="1" wrap="square" lIns="91425" tIns="91425" rIns="91425" bIns="91425" anchor="ctr" anchorCtr="0">
            <a:noAutofit/>
          </a:bodyPr>
          <a:lstStyle/>
          <a:p>
            <a:endParaRPr sz="1800"/>
          </a:p>
        </p:txBody>
      </p:sp>
      <p:sp>
        <p:nvSpPr>
          <p:cNvPr id="428" name="Google Shape;428;p57"/>
          <p:cNvSpPr txBox="1">
            <a:spLocks noGrp="1"/>
          </p:cNvSpPr>
          <p:nvPr>
            <p:ph type="sldNum" idx="2"/>
          </p:nvPr>
        </p:nvSpPr>
        <p:spPr>
          <a:xfrm>
            <a:off x="8633462" y="4721650"/>
            <a:ext cx="411525" cy="408375"/>
          </a:xfrm>
          <a:prstGeom prst="rect">
            <a:avLst/>
          </a:prstGeom>
          <a:noFill/>
          <a:ln>
            <a:noFill/>
          </a:ln>
        </p:spPr>
        <p:txBody>
          <a:bodyPr spcFirstLastPara="1" vert="horz" wrap="square" lIns="51431" tIns="25706" rIns="51431" bIns="25706" rtlCol="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7</a:t>
            </a:fld>
            <a:endParaRPr dirty="0"/>
          </a:p>
        </p:txBody>
      </p:sp>
      <p:sp>
        <p:nvSpPr>
          <p:cNvPr id="429" name="Google Shape;429;p57"/>
          <p:cNvSpPr txBox="1">
            <a:spLocks noGrp="1"/>
          </p:cNvSpPr>
          <p:nvPr>
            <p:ph type="ctrTitle" idx="4294967295"/>
          </p:nvPr>
        </p:nvSpPr>
        <p:spPr>
          <a:xfrm>
            <a:off x="208225" y="166850"/>
            <a:ext cx="6509400" cy="697500"/>
          </a:xfrm>
          <a:prstGeom prst="rect">
            <a:avLst/>
          </a:prstGeom>
        </p:spPr>
        <p:txBody>
          <a:bodyPr spcFirstLastPara="1" vert="horz" wrap="square" lIns="68575" tIns="34275" rIns="68575" bIns="34275" rtlCol="0" anchor="ctr" anchorCtr="0">
            <a:noAutofit/>
          </a:bodyPr>
          <a:lstStyle/>
          <a:p>
            <a:pPr>
              <a:lnSpc>
                <a:spcPct val="115000"/>
              </a:lnSpc>
            </a:pPr>
            <a:r>
              <a:rPr lang="en" sz="1600" b="0">
                <a:solidFill>
                  <a:srgbClr val="434343"/>
                </a:solidFill>
                <a:latin typeface="Open Sans SemiBold"/>
                <a:ea typeface="Open Sans SemiBold"/>
                <a:cs typeface="Open Sans SemiBold"/>
                <a:sym typeface="Open Sans SemiBold"/>
              </a:rPr>
              <a:t>Some smaller areas: Google Trends last 5 years </a:t>
            </a:r>
            <a:r>
              <a:rPr lang="en" sz="1600" b="0" i="1">
                <a:solidFill>
                  <a:srgbClr val="434343"/>
                </a:solidFill>
                <a:latin typeface="Open Sans SemiBold"/>
                <a:ea typeface="Open Sans SemiBold"/>
                <a:cs typeface="Open Sans SemiBold"/>
                <a:sym typeface="Open Sans SemiBold"/>
              </a:rPr>
              <a:t>(Topics unless otherwise stated)</a:t>
            </a:r>
            <a:endParaRPr sz="1100">
              <a:solidFill>
                <a:srgbClr val="434343"/>
              </a:solidFill>
              <a:latin typeface="Open Sans"/>
              <a:ea typeface="Open Sans"/>
              <a:cs typeface="Open Sans"/>
              <a:sym typeface="Open Sans"/>
            </a:endParaRPr>
          </a:p>
        </p:txBody>
      </p:sp>
      <p:cxnSp>
        <p:nvCxnSpPr>
          <p:cNvPr id="430" name="Google Shape;430;p57"/>
          <p:cNvCxnSpPr/>
          <p:nvPr/>
        </p:nvCxnSpPr>
        <p:spPr>
          <a:xfrm>
            <a:off x="278275" y="940550"/>
            <a:ext cx="1887900" cy="0"/>
          </a:xfrm>
          <a:prstGeom prst="straightConnector1">
            <a:avLst/>
          </a:prstGeom>
          <a:noFill/>
          <a:ln w="19050" cap="flat" cmpd="sng">
            <a:solidFill>
              <a:srgbClr val="B30838"/>
            </a:solidFill>
            <a:prstDash val="solid"/>
            <a:round/>
            <a:headEnd type="none" w="med" len="med"/>
            <a:tailEnd type="none" w="med" len="med"/>
          </a:ln>
        </p:spPr>
      </p:cxnSp>
    </p:spTree>
    <p:extLst>
      <p:ext uri="{BB962C8B-B14F-4D97-AF65-F5344CB8AC3E}">
        <p14:creationId xmlns:p14="http://schemas.microsoft.com/office/powerpoint/2010/main" val="602507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52"/>
          <p:cNvSpPr txBox="1">
            <a:spLocks noGrp="1"/>
          </p:cNvSpPr>
          <p:nvPr>
            <p:ph type="body" idx="1"/>
          </p:nvPr>
        </p:nvSpPr>
        <p:spPr>
          <a:xfrm>
            <a:off x="230100" y="656050"/>
            <a:ext cx="4293300" cy="4038300"/>
          </a:xfrm>
          <a:prstGeom prst="rect">
            <a:avLst/>
          </a:prstGeom>
          <a:noFill/>
          <a:ln>
            <a:noFill/>
          </a:ln>
        </p:spPr>
        <p:txBody>
          <a:bodyPr spcFirstLastPara="1" vert="horz" wrap="square" lIns="68575" tIns="34275" rIns="68575" bIns="34275" rtlCol="0" anchor="t" anchorCtr="0">
            <a:noAutofit/>
          </a:bodyPr>
          <a:lstStyle/>
          <a:p>
            <a:pPr marL="0" indent="0">
              <a:lnSpc>
                <a:spcPct val="115000"/>
              </a:lnSpc>
              <a:spcBef>
                <a:spcPts val="0"/>
              </a:spcBef>
              <a:buNone/>
            </a:pPr>
            <a:r>
              <a:rPr lang="en" sz="900" b="1" dirty="0">
                <a:solidFill>
                  <a:srgbClr val="38761D"/>
                </a:solidFill>
                <a:latin typeface="Arial"/>
                <a:ea typeface="Arial"/>
                <a:cs typeface="Arial"/>
                <a:sym typeface="Arial"/>
              </a:rPr>
              <a:t>158 </a:t>
            </a:r>
            <a:r>
              <a:rPr lang="en" sz="900" b="1" dirty="0">
                <a:solidFill>
                  <a:schemeClr val="accent4">
                    <a:lumMod val="75000"/>
                  </a:schemeClr>
                </a:solidFill>
                <a:latin typeface="Arial"/>
                <a:ea typeface="Arial"/>
                <a:cs typeface="Arial"/>
                <a:sym typeface="Arial"/>
              </a:rPr>
              <a:t>(188) </a:t>
            </a:r>
            <a:r>
              <a:rPr lang="en" sz="900" b="1" dirty="0">
                <a:solidFill>
                  <a:srgbClr val="38761D"/>
                </a:solidFill>
                <a:latin typeface="Arial"/>
                <a:ea typeface="Arial"/>
                <a:cs typeface="Arial"/>
                <a:sym typeface="Arial"/>
              </a:rPr>
              <a:t>CVPR: </a:t>
            </a:r>
            <a:r>
              <a:rPr lang="en" sz="900" dirty="0">
                <a:solidFill>
                  <a:srgbClr val="38761D"/>
                </a:solidFill>
                <a:latin typeface="Arial"/>
                <a:ea typeface="Arial"/>
                <a:cs typeface="Arial"/>
                <a:sym typeface="Arial"/>
              </a:rPr>
              <a:t>Conference on Computer Vision and Pattern Recognition</a:t>
            </a:r>
            <a:endParaRPr sz="900" dirty="0">
              <a:latin typeface="Arial"/>
              <a:ea typeface="Arial"/>
              <a:cs typeface="Arial"/>
              <a:sym typeface="Arial"/>
            </a:endParaRPr>
          </a:p>
          <a:p>
            <a:pPr marL="0" indent="0">
              <a:lnSpc>
                <a:spcPct val="115000"/>
              </a:lnSpc>
              <a:spcBef>
                <a:spcPts val="0"/>
              </a:spcBef>
              <a:buNone/>
            </a:pPr>
            <a:r>
              <a:rPr lang="en" sz="900" b="1" dirty="0">
                <a:solidFill>
                  <a:srgbClr val="38761D"/>
                </a:solidFill>
                <a:latin typeface="Arial"/>
                <a:ea typeface="Arial"/>
                <a:cs typeface="Arial"/>
                <a:sym typeface="Arial"/>
              </a:rPr>
              <a:t>101 </a:t>
            </a:r>
            <a:r>
              <a:rPr lang="en" sz="900" b="1" dirty="0">
                <a:solidFill>
                  <a:schemeClr val="accent4">
                    <a:lumMod val="75000"/>
                  </a:schemeClr>
                </a:solidFill>
                <a:latin typeface="Arial"/>
                <a:ea typeface="Arial"/>
                <a:cs typeface="Arial"/>
                <a:sym typeface="Arial"/>
              </a:rPr>
              <a:t>(134) </a:t>
            </a:r>
            <a:r>
              <a:rPr lang="en" sz="900" b="1" dirty="0">
                <a:solidFill>
                  <a:srgbClr val="38761D"/>
                </a:solidFill>
                <a:latin typeface="Arial"/>
                <a:ea typeface="Arial"/>
                <a:cs typeface="Arial"/>
                <a:sym typeface="Arial"/>
              </a:rPr>
              <a:t>NeurIPS:</a:t>
            </a:r>
            <a:r>
              <a:rPr lang="en" sz="900" dirty="0">
                <a:solidFill>
                  <a:srgbClr val="38761D"/>
                </a:solidFill>
                <a:latin typeface="Arial"/>
                <a:ea typeface="Arial"/>
                <a:cs typeface="Arial"/>
                <a:sym typeface="Arial"/>
              </a:rPr>
              <a:t> Neural Information Processing Systems </a:t>
            </a:r>
            <a:endParaRPr sz="900" dirty="0">
              <a:latin typeface="Arial"/>
              <a:ea typeface="Arial"/>
              <a:cs typeface="Arial"/>
              <a:sym typeface="Arial"/>
            </a:endParaRPr>
          </a:p>
          <a:p>
            <a:pPr marL="0" indent="0">
              <a:lnSpc>
                <a:spcPct val="115000"/>
              </a:lnSpc>
              <a:spcBef>
                <a:spcPts val="0"/>
              </a:spcBef>
              <a:buNone/>
            </a:pPr>
            <a:r>
              <a:rPr lang="en" sz="900" b="1" dirty="0">
                <a:solidFill>
                  <a:srgbClr val="38761D"/>
                </a:solidFill>
                <a:latin typeface="Arial"/>
                <a:ea typeface="Arial"/>
                <a:cs typeface="Arial"/>
                <a:sym typeface="Arial"/>
              </a:rPr>
              <a:t>98 </a:t>
            </a:r>
            <a:r>
              <a:rPr lang="en" sz="900" b="1" dirty="0">
                <a:solidFill>
                  <a:schemeClr val="accent4">
                    <a:lumMod val="75000"/>
                  </a:schemeClr>
                </a:solidFill>
                <a:latin typeface="Arial"/>
                <a:ea typeface="Arial"/>
                <a:cs typeface="Arial"/>
                <a:sym typeface="Arial"/>
              </a:rPr>
              <a:t>(104) </a:t>
            </a:r>
            <a:r>
              <a:rPr lang="en" sz="900" b="1" dirty="0">
                <a:solidFill>
                  <a:srgbClr val="38761D"/>
                </a:solidFill>
                <a:latin typeface="Arial"/>
                <a:ea typeface="Arial"/>
                <a:cs typeface="Arial"/>
                <a:sym typeface="Arial"/>
              </a:rPr>
              <a:t>ECCV: </a:t>
            </a:r>
            <a:r>
              <a:rPr lang="en" sz="900" dirty="0">
                <a:solidFill>
                  <a:srgbClr val="38761D"/>
                </a:solidFill>
                <a:latin typeface="Arial"/>
                <a:ea typeface="Arial"/>
                <a:cs typeface="Arial"/>
                <a:sym typeface="Arial"/>
              </a:rPr>
              <a:t>European Conference on Computer Vision</a:t>
            </a:r>
            <a:endParaRPr sz="900" dirty="0">
              <a:latin typeface="Arial"/>
              <a:ea typeface="Arial"/>
              <a:cs typeface="Arial"/>
              <a:sym typeface="Arial"/>
            </a:endParaRPr>
          </a:p>
          <a:p>
            <a:pPr marL="0" indent="0">
              <a:lnSpc>
                <a:spcPct val="115000"/>
              </a:lnSpc>
              <a:spcBef>
                <a:spcPts val="0"/>
              </a:spcBef>
              <a:buNone/>
            </a:pPr>
            <a:r>
              <a:rPr lang="en" sz="900" b="1" dirty="0">
                <a:solidFill>
                  <a:srgbClr val="38761D"/>
                </a:solidFill>
                <a:latin typeface="Arial"/>
                <a:ea typeface="Arial"/>
                <a:cs typeface="Arial"/>
                <a:sym typeface="Arial"/>
              </a:rPr>
              <a:t>91 </a:t>
            </a:r>
            <a:r>
              <a:rPr lang="en" sz="900" b="1" dirty="0">
                <a:solidFill>
                  <a:schemeClr val="accent4">
                    <a:lumMod val="75000"/>
                  </a:schemeClr>
                </a:solidFill>
                <a:latin typeface="Arial"/>
                <a:ea typeface="Arial"/>
                <a:cs typeface="Arial"/>
                <a:sym typeface="Arial"/>
              </a:rPr>
              <a:t>(113) </a:t>
            </a:r>
            <a:r>
              <a:rPr lang="en" sz="900" b="1" dirty="0">
                <a:solidFill>
                  <a:srgbClr val="38761D"/>
                </a:solidFill>
                <a:latin typeface="Arial"/>
                <a:ea typeface="Arial"/>
                <a:cs typeface="Arial"/>
                <a:sym typeface="Arial"/>
              </a:rPr>
              <a:t>ICML:</a:t>
            </a:r>
            <a:r>
              <a:rPr lang="en" sz="900" dirty="0">
                <a:solidFill>
                  <a:srgbClr val="38761D"/>
                </a:solidFill>
                <a:latin typeface="Arial"/>
                <a:ea typeface="Arial"/>
                <a:cs typeface="Arial"/>
                <a:sym typeface="Arial"/>
              </a:rPr>
              <a:t> International Conference on Machine Learning</a:t>
            </a:r>
            <a:endParaRPr sz="900" dirty="0">
              <a:latin typeface="Arial"/>
              <a:ea typeface="Arial"/>
              <a:cs typeface="Arial"/>
              <a:sym typeface="Arial"/>
            </a:endParaRPr>
          </a:p>
          <a:p>
            <a:pPr marL="0" indent="0">
              <a:lnSpc>
                <a:spcPct val="115000"/>
              </a:lnSpc>
              <a:spcBef>
                <a:spcPts val="0"/>
              </a:spcBef>
              <a:buNone/>
            </a:pPr>
            <a:r>
              <a:rPr lang="en" sz="900" b="1" dirty="0">
                <a:solidFill>
                  <a:srgbClr val="38761D"/>
                </a:solidFill>
                <a:latin typeface="Arial"/>
                <a:ea typeface="Arial"/>
                <a:cs typeface="Arial"/>
                <a:sym typeface="Arial"/>
              </a:rPr>
              <a:t>89 </a:t>
            </a:r>
            <a:r>
              <a:rPr lang="en" sz="900" b="1" dirty="0">
                <a:solidFill>
                  <a:schemeClr val="accent4">
                    <a:lumMod val="75000"/>
                  </a:schemeClr>
                </a:solidFill>
                <a:latin typeface="Arial"/>
                <a:ea typeface="Arial"/>
                <a:cs typeface="Arial"/>
                <a:sym typeface="Arial"/>
              </a:rPr>
              <a:t>(124) </a:t>
            </a:r>
            <a:r>
              <a:rPr lang="en" sz="900" b="1" dirty="0">
                <a:solidFill>
                  <a:srgbClr val="38761D"/>
                </a:solidFill>
                <a:latin typeface="Arial"/>
                <a:ea typeface="Arial"/>
                <a:cs typeface="Arial"/>
                <a:sym typeface="Arial"/>
              </a:rPr>
              <a:t>ICCV: </a:t>
            </a:r>
            <a:r>
              <a:rPr lang="en" sz="900" dirty="0">
                <a:solidFill>
                  <a:srgbClr val="38761D"/>
                </a:solidFill>
                <a:latin typeface="Arial"/>
                <a:ea typeface="Arial"/>
                <a:cs typeface="Arial"/>
                <a:sym typeface="Arial"/>
              </a:rPr>
              <a:t>International Conference on Computer Vision</a:t>
            </a:r>
            <a:endParaRPr sz="900" dirty="0">
              <a:latin typeface="Arial"/>
              <a:ea typeface="Arial"/>
              <a:cs typeface="Arial"/>
              <a:sym typeface="Arial"/>
            </a:endParaRPr>
          </a:p>
          <a:p>
            <a:pPr marL="0" indent="0">
              <a:lnSpc>
                <a:spcPct val="115000"/>
              </a:lnSpc>
              <a:spcBef>
                <a:spcPts val="0"/>
              </a:spcBef>
              <a:buNone/>
            </a:pPr>
            <a:r>
              <a:rPr lang="en" sz="900" b="1" dirty="0">
                <a:solidFill>
                  <a:srgbClr val="1C4587"/>
                </a:solidFill>
                <a:latin typeface="Arial"/>
                <a:ea typeface="Arial"/>
                <a:cs typeface="Arial"/>
                <a:sym typeface="Arial"/>
              </a:rPr>
              <a:t>85 </a:t>
            </a:r>
            <a:r>
              <a:rPr lang="en" sz="900" b="1" dirty="0">
                <a:solidFill>
                  <a:schemeClr val="accent4">
                    <a:lumMod val="75000"/>
                  </a:schemeClr>
                </a:solidFill>
                <a:latin typeface="Arial"/>
                <a:ea typeface="Arial"/>
                <a:cs typeface="Arial"/>
                <a:sym typeface="Arial"/>
              </a:rPr>
              <a:t>(86) </a:t>
            </a:r>
            <a:r>
              <a:rPr lang="en" sz="900" b="1" dirty="0">
                <a:solidFill>
                  <a:srgbClr val="1C4587"/>
                </a:solidFill>
                <a:latin typeface="Arial"/>
                <a:ea typeface="Arial"/>
                <a:cs typeface="Arial"/>
                <a:sym typeface="Arial"/>
              </a:rPr>
              <a:t>CHI:</a:t>
            </a:r>
            <a:r>
              <a:rPr lang="en" sz="900" dirty="0">
                <a:solidFill>
                  <a:srgbClr val="1C4587"/>
                </a:solidFill>
                <a:latin typeface="Arial"/>
                <a:ea typeface="Arial"/>
                <a:cs typeface="Arial"/>
                <a:sym typeface="Arial"/>
              </a:rPr>
              <a:t> Computer Human Interaction</a:t>
            </a:r>
            <a:endParaRPr sz="900" dirty="0">
              <a:latin typeface="Arial"/>
              <a:ea typeface="Arial"/>
              <a:cs typeface="Arial"/>
              <a:sym typeface="Arial"/>
            </a:endParaRPr>
          </a:p>
          <a:p>
            <a:pPr marL="0" indent="0">
              <a:lnSpc>
                <a:spcPct val="115000"/>
              </a:lnSpc>
              <a:spcBef>
                <a:spcPts val="0"/>
              </a:spcBef>
              <a:buNone/>
            </a:pPr>
            <a:r>
              <a:rPr lang="en" sz="900" b="1" dirty="0">
                <a:solidFill>
                  <a:srgbClr val="1C4587"/>
                </a:solidFill>
                <a:latin typeface="Arial"/>
                <a:ea typeface="Arial"/>
                <a:cs typeface="Arial"/>
                <a:sym typeface="Arial"/>
              </a:rPr>
              <a:t>80 </a:t>
            </a:r>
            <a:r>
              <a:rPr lang="en" sz="900" b="1" dirty="0">
                <a:solidFill>
                  <a:schemeClr val="accent4">
                    <a:lumMod val="75000"/>
                  </a:schemeClr>
                </a:solidFill>
                <a:latin typeface="Arial"/>
                <a:ea typeface="Arial"/>
                <a:cs typeface="Arial"/>
                <a:sym typeface="Arial"/>
              </a:rPr>
              <a:t>(76) </a:t>
            </a:r>
            <a:r>
              <a:rPr lang="en" sz="900" b="1" dirty="0">
                <a:solidFill>
                  <a:srgbClr val="1C4587"/>
                </a:solidFill>
                <a:latin typeface="Arial"/>
                <a:ea typeface="Arial"/>
                <a:cs typeface="Arial"/>
                <a:sym typeface="Arial"/>
              </a:rPr>
              <a:t>INFOCOM:</a:t>
            </a:r>
            <a:r>
              <a:rPr lang="en" sz="900" dirty="0">
                <a:solidFill>
                  <a:srgbClr val="1C4587"/>
                </a:solidFill>
                <a:latin typeface="Arial"/>
                <a:ea typeface="Arial"/>
                <a:cs typeface="Arial"/>
                <a:sym typeface="Arial"/>
              </a:rPr>
              <a:t> Joint Conference of the Computer and Communications Societies </a:t>
            </a:r>
            <a:endParaRPr sz="900" dirty="0">
              <a:latin typeface="Arial"/>
              <a:ea typeface="Arial"/>
              <a:cs typeface="Arial"/>
              <a:sym typeface="Arial"/>
            </a:endParaRPr>
          </a:p>
          <a:p>
            <a:pPr marL="0" indent="0">
              <a:lnSpc>
                <a:spcPct val="115000"/>
              </a:lnSpc>
              <a:spcBef>
                <a:spcPts val="0"/>
              </a:spcBef>
              <a:buNone/>
            </a:pPr>
            <a:r>
              <a:rPr lang="en" sz="900" b="1" dirty="0">
                <a:solidFill>
                  <a:srgbClr val="1C4587"/>
                </a:solidFill>
                <a:latin typeface="Arial"/>
                <a:ea typeface="Arial"/>
                <a:cs typeface="Arial"/>
                <a:sym typeface="Arial"/>
              </a:rPr>
              <a:t>77 </a:t>
            </a:r>
            <a:r>
              <a:rPr lang="en" sz="900" b="1" dirty="0">
                <a:solidFill>
                  <a:schemeClr val="accent4">
                    <a:lumMod val="75000"/>
                  </a:schemeClr>
                </a:solidFill>
                <a:latin typeface="Arial"/>
                <a:ea typeface="Arial"/>
                <a:cs typeface="Arial"/>
                <a:sym typeface="Arial"/>
              </a:rPr>
              <a:t>(76) </a:t>
            </a:r>
            <a:r>
              <a:rPr lang="en" sz="900" b="1" dirty="0">
                <a:solidFill>
                  <a:srgbClr val="1C4587"/>
                </a:solidFill>
                <a:latin typeface="Arial"/>
                <a:ea typeface="Arial"/>
                <a:cs typeface="Arial"/>
                <a:sym typeface="Arial"/>
              </a:rPr>
              <a:t>WWW: </a:t>
            </a:r>
            <a:r>
              <a:rPr lang="en" sz="900" dirty="0">
                <a:solidFill>
                  <a:srgbClr val="1C4587"/>
                </a:solidFill>
                <a:latin typeface="Arial"/>
                <a:ea typeface="Arial"/>
                <a:cs typeface="Arial"/>
                <a:sym typeface="Arial"/>
              </a:rPr>
              <a:t> International World Wide Web Conferences</a:t>
            </a:r>
            <a:endParaRPr sz="900" dirty="0">
              <a:latin typeface="Arial"/>
              <a:ea typeface="Arial"/>
              <a:cs typeface="Arial"/>
              <a:sym typeface="Arial"/>
            </a:endParaRPr>
          </a:p>
          <a:p>
            <a:pPr marL="0" indent="0">
              <a:lnSpc>
                <a:spcPct val="115000"/>
              </a:lnSpc>
              <a:spcBef>
                <a:spcPts val="0"/>
              </a:spcBef>
              <a:buNone/>
            </a:pPr>
            <a:r>
              <a:rPr lang="en" sz="900" b="1" dirty="0">
                <a:solidFill>
                  <a:srgbClr val="38761D"/>
                </a:solidFill>
                <a:latin typeface="Arial"/>
                <a:ea typeface="Arial"/>
                <a:cs typeface="Arial"/>
                <a:sym typeface="Arial"/>
              </a:rPr>
              <a:t>73 </a:t>
            </a:r>
            <a:r>
              <a:rPr lang="en" sz="900" b="1" dirty="0">
                <a:solidFill>
                  <a:schemeClr val="accent4">
                    <a:lumMod val="75000"/>
                  </a:schemeClr>
                </a:solidFill>
                <a:latin typeface="Arial"/>
                <a:ea typeface="Arial"/>
                <a:cs typeface="Arial"/>
                <a:sym typeface="Arial"/>
              </a:rPr>
              <a:t>(74) </a:t>
            </a:r>
            <a:r>
              <a:rPr lang="en" sz="900" b="1" dirty="0">
                <a:solidFill>
                  <a:srgbClr val="38761D"/>
                </a:solidFill>
                <a:latin typeface="Arial"/>
                <a:ea typeface="Arial"/>
                <a:cs typeface="Arial"/>
                <a:sym typeface="Arial"/>
              </a:rPr>
              <a:t>VLDB:</a:t>
            </a:r>
            <a:r>
              <a:rPr lang="en" sz="900" dirty="0">
                <a:solidFill>
                  <a:srgbClr val="38761D"/>
                </a:solidFill>
                <a:latin typeface="Arial"/>
                <a:ea typeface="Arial"/>
                <a:cs typeface="Arial"/>
                <a:sym typeface="Arial"/>
              </a:rPr>
              <a:t> International Conference on Very Large Databases</a:t>
            </a:r>
            <a:endParaRPr sz="900" dirty="0">
              <a:latin typeface="Arial"/>
              <a:ea typeface="Arial"/>
              <a:cs typeface="Arial"/>
              <a:sym typeface="Arial"/>
            </a:endParaRPr>
          </a:p>
          <a:p>
            <a:pPr marL="0" indent="0">
              <a:lnSpc>
                <a:spcPct val="115000"/>
              </a:lnSpc>
              <a:spcBef>
                <a:spcPts val="0"/>
              </a:spcBef>
              <a:buNone/>
            </a:pPr>
            <a:r>
              <a:rPr lang="en" sz="900" b="1" dirty="0">
                <a:solidFill>
                  <a:srgbClr val="38761D"/>
                </a:solidFill>
                <a:latin typeface="Arial"/>
                <a:ea typeface="Arial"/>
                <a:cs typeface="Arial"/>
                <a:sym typeface="Arial"/>
              </a:rPr>
              <a:t>73 </a:t>
            </a:r>
            <a:r>
              <a:rPr lang="en" sz="900" b="1" dirty="0">
                <a:solidFill>
                  <a:schemeClr val="accent4">
                    <a:lumMod val="75000"/>
                  </a:schemeClr>
                </a:solidFill>
                <a:latin typeface="Arial"/>
                <a:ea typeface="Arial"/>
                <a:cs typeface="Arial"/>
                <a:sym typeface="Arial"/>
              </a:rPr>
              <a:t>(77) </a:t>
            </a:r>
            <a:r>
              <a:rPr lang="en" sz="900" b="1" dirty="0">
                <a:solidFill>
                  <a:srgbClr val="38761D"/>
                </a:solidFill>
                <a:latin typeface="Arial"/>
                <a:ea typeface="Arial"/>
                <a:cs typeface="Arial"/>
                <a:sym typeface="Arial"/>
              </a:rPr>
              <a:t>SIGKDD: </a:t>
            </a:r>
            <a:r>
              <a:rPr lang="en" sz="900" dirty="0">
                <a:solidFill>
                  <a:srgbClr val="38761D"/>
                </a:solidFill>
                <a:latin typeface="Arial"/>
                <a:ea typeface="Arial"/>
                <a:cs typeface="Arial"/>
                <a:sym typeface="Arial"/>
              </a:rPr>
              <a:t>International Conference on Knowledge discovery and data mining</a:t>
            </a:r>
            <a:endParaRPr sz="900" dirty="0">
              <a:latin typeface="Arial"/>
              <a:ea typeface="Arial"/>
              <a:cs typeface="Arial"/>
              <a:sym typeface="Arial"/>
            </a:endParaRPr>
          </a:p>
          <a:p>
            <a:pPr marL="0" indent="0">
              <a:lnSpc>
                <a:spcPct val="115000"/>
              </a:lnSpc>
              <a:spcBef>
                <a:spcPts val="0"/>
              </a:spcBef>
              <a:buNone/>
            </a:pPr>
            <a:r>
              <a:rPr lang="en" sz="900" b="1" dirty="0">
                <a:solidFill>
                  <a:srgbClr val="38761D"/>
                </a:solidFill>
                <a:latin typeface="Arial"/>
                <a:ea typeface="Arial"/>
                <a:cs typeface="Arial"/>
                <a:sym typeface="Arial"/>
              </a:rPr>
              <a:t>71 </a:t>
            </a:r>
            <a:r>
              <a:rPr lang="en" sz="900" b="1" dirty="0">
                <a:solidFill>
                  <a:schemeClr val="accent4">
                    <a:lumMod val="75000"/>
                  </a:schemeClr>
                </a:solidFill>
                <a:latin typeface="Arial"/>
                <a:ea typeface="Arial"/>
                <a:cs typeface="Arial"/>
                <a:sym typeface="Arial"/>
              </a:rPr>
              <a:t>(75)  </a:t>
            </a:r>
            <a:r>
              <a:rPr lang="en" sz="900" b="1" dirty="0">
                <a:solidFill>
                  <a:srgbClr val="38761D"/>
                </a:solidFill>
                <a:latin typeface="Arial"/>
                <a:ea typeface="Arial"/>
                <a:cs typeface="Arial"/>
                <a:sym typeface="Arial"/>
              </a:rPr>
              <a:t>ICRA:</a:t>
            </a:r>
            <a:r>
              <a:rPr lang="en" sz="900" dirty="0">
                <a:solidFill>
                  <a:srgbClr val="38761D"/>
                </a:solidFill>
                <a:latin typeface="Arial"/>
                <a:ea typeface="Arial"/>
                <a:cs typeface="Arial"/>
                <a:sym typeface="Arial"/>
              </a:rPr>
              <a:t> International Conference on Robotics and Automation</a:t>
            </a:r>
            <a:endParaRPr sz="900" dirty="0">
              <a:latin typeface="Arial"/>
              <a:ea typeface="Arial"/>
              <a:cs typeface="Arial"/>
              <a:sym typeface="Arial"/>
            </a:endParaRPr>
          </a:p>
          <a:p>
            <a:pPr marL="0" indent="0">
              <a:lnSpc>
                <a:spcPct val="115000"/>
              </a:lnSpc>
              <a:spcBef>
                <a:spcPts val="0"/>
              </a:spcBef>
              <a:buNone/>
            </a:pPr>
            <a:r>
              <a:rPr lang="en" sz="900" b="1" dirty="0">
                <a:solidFill>
                  <a:srgbClr val="38761D"/>
                </a:solidFill>
                <a:latin typeface="Arial"/>
                <a:ea typeface="Arial"/>
                <a:cs typeface="Arial"/>
                <a:sym typeface="Arial"/>
              </a:rPr>
              <a:t>56 </a:t>
            </a:r>
            <a:r>
              <a:rPr lang="en" sz="900" b="1" dirty="0">
                <a:solidFill>
                  <a:schemeClr val="accent4">
                    <a:lumMod val="75000"/>
                  </a:schemeClr>
                </a:solidFill>
                <a:latin typeface="Arial"/>
                <a:ea typeface="Arial"/>
                <a:cs typeface="Arial"/>
                <a:sym typeface="Arial"/>
              </a:rPr>
              <a:t>(69)</a:t>
            </a:r>
            <a:r>
              <a:rPr lang="en" sz="900" b="1" dirty="0">
                <a:solidFill>
                  <a:srgbClr val="38761D"/>
                </a:solidFill>
                <a:latin typeface="Arial"/>
                <a:ea typeface="Arial"/>
                <a:cs typeface="Arial"/>
                <a:sym typeface="Arial"/>
              </a:rPr>
              <a:t> AAAI: </a:t>
            </a:r>
            <a:r>
              <a:rPr lang="en" sz="900" dirty="0">
                <a:solidFill>
                  <a:srgbClr val="38761D"/>
                </a:solidFill>
                <a:latin typeface="Arial"/>
                <a:ea typeface="Arial"/>
                <a:cs typeface="Arial"/>
                <a:sym typeface="Arial"/>
              </a:rPr>
              <a:t>Assoc. Adv. AI Conference on Artificial Intelligence</a:t>
            </a:r>
            <a:endParaRPr sz="900" dirty="0">
              <a:latin typeface="Arial"/>
              <a:ea typeface="Arial"/>
              <a:cs typeface="Arial"/>
              <a:sym typeface="Arial"/>
            </a:endParaRPr>
          </a:p>
          <a:p>
            <a:pPr marL="0" indent="0">
              <a:lnSpc>
                <a:spcPct val="115000"/>
              </a:lnSpc>
              <a:spcBef>
                <a:spcPts val="0"/>
              </a:spcBef>
              <a:buNone/>
            </a:pPr>
            <a:r>
              <a:rPr lang="en" sz="900" b="1" dirty="0">
                <a:solidFill>
                  <a:srgbClr val="000000"/>
                </a:solidFill>
                <a:latin typeface="Arial"/>
                <a:ea typeface="Arial"/>
                <a:cs typeface="Arial"/>
                <a:sym typeface="Arial"/>
              </a:rPr>
              <a:t>54 </a:t>
            </a:r>
            <a:r>
              <a:rPr lang="en" sz="900" b="1" dirty="0">
                <a:solidFill>
                  <a:schemeClr val="accent4">
                    <a:lumMod val="75000"/>
                  </a:schemeClr>
                </a:solidFill>
                <a:latin typeface="Arial"/>
                <a:ea typeface="Arial"/>
                <a:cs typeface="Arial"/>
                <a:sym typeface="Arial"/>
              </a:rPr>
              <a:t>(58) </a:t>
            </a:r>
            <a:r>
              <a:rPr lang="en" sz="900" b="1" dirty="0">
                <a:solidFill>
                  <a:srgbClr val="000000"/>
                </a:solidFill>
                <a:latin typeface="Arial"/>
                <a:ea typeface="Arial"/>
                <a:cs typeface="Arial"/>
                <a:sym typeface="Arial"/>
              </a:rPr>
              <a:t>ISCA:</a:t>
            </a:r>
            <a:r>
              <a:rPr lang="en" sz="900" dirty="0">
                <a:solidFill>
                  <a:srgbClr val="000000"/>
                </a:solidFill>
                <a:latin typeface="Arial"/>
                <a:ea typeface="Arial"/>
                <a:cs typeface="Arial"/>
                <a:sym typeface="Arial"/>
              </a:rPr>
              <a:t> International Symposium on Computer Architecture</a:t>
            </a:r>
            <a:endParaRPr sz="900" dirty="0">
              <a:solidFill>
                <a:srgbClr val="000000"/>
              </a:solidFill>
              <a:latin typeface="Arial"/>
              <a:ea typeface="Arial"/>
              <a:cs typeface="Arial"/>
              <a:sym typeface="Arial"/>
            </a:endParaRPr>
          </a:p>
          <a:p>
            <a:pPr marL="0" indent="0">
              <a:lnSpc>
                <a:spcPct val="115000"/>
              </a:lnSpc>
              <a:spcBef>
                <a:spcPts val="0"/>
              </a:spcBef>
              <a:buNone/>
            </a:pPr>
            <a:r>
              <a:rPr lang="en" sz="900" b="1" dirty="0">
                <a:solidFill>
                  <a:srgbClr val="38761D"/>
                </a:solidFill>
                <a:latin typeface="Arial"/>
                <a:ea typeface="Arial"/>
                <a:cs typeface="Arial"/>
                <a:sym typeface="Arial"/>
              </a:rPr>
              <a:t>50 </a:t>
            </a:r>
            <a:r>
              <a:rPr lang="en" sz="900" b="1" dirty="0">
                <a:solidFill>
                  <a:schemeClr val="accent4">
                    <a:lumMod val="75000"/>
                  </a:schemeClr>
                </a:solidFill>
                <a:latin typeface="Arial"/>
                <a:ea typeface="Arial"/>
                <a:cs typeface="Arial"/>
                <a:sym typeface="Arial"/>
              </a:rPr>
              <a:t>(54) </a:t>
            </a:r>
            <a:r>
              <a:rPr lang="en" sz="900" b="1" dirty="0">
                <a:solidFill>
                  <a:srgbClr val="38761D"/>
                </a:solidFill>
                <a:latin typeface="Arial"/>
                <a:ea typeface="Arial"/>
                <a:cs typeface="Arial"/>
                <a:sym typeface="Arial"/>
              </a:rPr>
              <a:t>IROS:</a:t>
            </a:r>
            <a:r>
              <a:rPr lang="en" sz="900" dirty="0">
                <a:solidFill>
                  <a:srgbClr val="38761D"/>
                </a:solidFill>
                <a:latin typeface="Arial"/>
                <a:ea typeface="Arial"/>
                <a:cs typeface="Arial"/>
                <a:sym typeface="Arial"/>
              </a:rPr>
              <a:t> International Conference on Intelligent Robots and Systems</a:t>
            </a:r>
            <a:endParaRPr sz="900" dirty="0">
              <a:latin typeface="Arial"/>
              <a:ea typeface="Arial"/>
              <a:cs typeface="Arial"/>
              <a:sym typeface="Arial"/>
            </a:endParaRPr>
          </a:p>
          <a:p>
            <a:pPr marL="0" indent="0">
              <a:lnSpc>
                <a:spcPct val="115000"/>
              </a:lnSpc>
              <a:spcBef>
                <a:spcPts val="0"/>
              </a:spcBef>
              <a:buNone/>
            </a:pPr>
            <a:r>
              <a:rPr lang="en" sz="900" b="1" dirty="0">
                <a:solidFill>
                  <a:srgbClr val="000000"/>
                </a:solidFill>
                <a:latin typeface="Arial"/>
                <a:ea typeface="Arial"/>
                <a:cs typeface="Arial"/>
                <a:sym typeface="Arial"/>
              </a:rPr>
              <a:t>50 </a:t>
            </a:r>
            <a:r>
              <a:rPr lang="en" sz="900" b="1" dirty="0">
                <a:solidFill>
                  <a:schemeClr val="accent4">
                    <a:lumMod val="75000"/>
                  </a:schemeClr>
                </a:solidFill>
                <a:latin typeface="Arial"/>
                <a:ea typeface="Arial"/>
                <a:cs typeface="Arial"/>
                <a:sym typeface="Arial"/>
              </a:rPr>
              <a:t>(51) </a:t>
            </a:r>
            <a:r>
              <a:rPr lang="en" sz="900" b="1" dirty="0">
                <a:solidFill>
                  <a:srgbClr val="000000"/>
                </a:solidFill>
                <a:latin typeface="Arial"/>
                <a:ea typeface="Arial"/>
                <a:cs typeface="Arial"/>
                <a:sym typeface="Arial"/>
              </a:rPr>
              <a:t>ASPLOS:</a:t>
            </a:r>
            <a:r>
              <a:rPr lang="en" sz="900" dirty="0">
                <a:solidFill>
                  <a:srgbClr val="000000"/>
                </a:solidFill>
                <a:latin typeface="Arial"/>
                <a:ea typeface="Arial"/>
                <a:cs typeface="Arial"/>
                <a:sym typeface="Arial"/>
              </a:rPr>
              <a:t> International Conference on Architectural Support for Programming Languages and Operating Systems</a:t>
            </a:r>
            <a:endParaRPr sz="900" dirty="0">
              <a:latin typeface="Arial"/>
              <a:ea typeface="Arial"/>
              <a:cs typeface="Arial"/>
              <a:sym typeface="Arial"/>
            </a:endParaRPr>
          </a:p>
          <a:p>
            <a:pPr marL="0" indent="0">
              <a:lnSpc>
                <a:spcPct val="115000"/>
              </a:lnSpc>
              <a:spcBef>
                <a:spcPts val="0"/>
              </a:spcBef>
              <a:buNone/>
            </a:pPr>
            <a:r>
              <a:rPr lang="en" sz="900" b="1" dirty="0">
                <a:solidFill>
                  <a:srgbClr val="000000"/>
                </a:solidFill>
                <a:latin typeface="Arial"/>
                <a:ea typeface="Arial"/>
                <a:cs typeface="Arial"/>
                <a:sym typeface="Arial"/>
              </a:rPr>
              <a:t>47 </a:t>
            </a:r>
            <a:r>
              <a:rPr lang="en" sz="900" b="1" dirty="0">
                <a:solidFill>
                  <a:schemeClr val="accent4">
                    <a:lumMod val="75000"/>
                  </a:schemeClr>
                </a:solidFill>
                <a:latin typeface="Arial"/>
                <a:ea typeface="Arial"/>
                <a:cs typeface="Arial"/>
                <a:sym typeface="Arial"/>
              </a:rPr>
              <a:t>(42) </a:t>
            </a:r>
            <a:r>
              <a:rPr lang="en" sz="900" b="1" dirty="0">
                <a:solidFill>
                  <a:srgbClr val="000000"/>
                </a:solidFill>
                <a:latin typeface="Arial"/>
                <a:ea typeface="Arial"/>
                <a:cs typeface="Arial"/>
                <a:sym typeface="Arial"/>
              </a:rPr>
              <a:t>SC:</a:t>
            </a:r>
            <a:r>
              <a:rPr lang="en" sz="900" dirty="0">
                <a:solidFill>
                  <a:srgbClr val="000000"/>
                </a:solidFill>
                <a:latin typeface="Arial"/>
                <a:ea typeface="Arial"/>
                <a:cs typeface="Arial"/>
                <a:sym typeface="Arial"/>
              </a:rPr>
              <a:t> International Conference on High Performance Computing, Networking, Storage and Analysis </a:t>
            </a:r>
            <a:endParaRPr sz="900" dirty="0">
              <a:latin typeface="Arial"/>
              <a:ea typeface="Arial"/>
              <a:cs typeface="Arial"/>
              <a:sym typeface="Arial"/>
            </a:endParaRPr>
          </a:p>
          <a:p>
            <a:pPr marL="0" indent="0">
              <a:lnSpc>
                <a:spcPct val="115000"/>
              </a:lnSpc>
              <a:spcBef>
                <a:spcPts val="0"/>
              </a:spcBef>
              <a:buNone/>
            </a:pPr>
            <a:r>
              <a:rPr lang="en" sz="900" b="1" dirty="0">
                <a:solidFill>
                  <a:srgbClr val="000000"/>
                </a:solidFill>
                <a:latin typeface="Arial"/>
                <a:ea typeface="Arial"/>
                <a:cs typeface="Arial"/>
                <a:sym typeface="Arial"/>
              </a:rPr>
              <a:t>46 </a:t>
            </a:r>
            <a:r>
              <a:rPr lang="en" sz="900" b="1" dirty="0">
                <a:solidFill>
                  <a:schemeClr val="accent4">
                    <a:lumMod val="75000"/>
                  </a:schemeClr>
                </a:solidFill>
                <a:latin typeface="Arial"/>
                <a:ea typeface="Arial"/>
                <a:cs typeface="Arial"/>
                <a:sym typeface="Arial"/>
              </a:rPr>
              <a:t>(51) </a:t>
            </a:r>
            <a:r>
              <a:rPr lang="en" sz="900" b="1" dirty="0">
                <a:solidFill>
                  <a:srgbClr val="000000"/>
                </a:solidFill>
                <a:latin typeface="Arial"/>
                <a:ea typeface="Arial"/>
                <a:cs typeface="Arial"/>
                <a:sym typeface="Arial"/>
              </a:rPr>
              <a:t>HPCA: </a:t>
            </a:r>
            <a:r>
              <a:rPr lang="en" sz="900" dirty="0">
                <a:solidFill>
                  <a:srgbClr val="000000"/>
                </a:solidFill>
                <a:latin typeface="Arial"/>
                <a:ea typeface="Arial"/>
                <a:cs typeface="Arial"/>
                <a:sym typeface="Arial"/>
              </a:rPr>
              <a:t>International Symposium on High Performance Computer Architecture</a:t>
            </a:r>
            <a:endParaRPr sz="900" dirty="0">
              <a:latin typeface="Arial"/>
              <a:ea typeface="Arial"/>
              <a:cs typeface="Arial"/>
              <a:sym typeface="Arial"/>
            </a:endParaRPr>
          </a:p>
          <a:p>
            <a:pPr marL="0" indent="0">
              <a:lnSpc>
                <a:spcPct val="115000"/>
              </a:lnSpc>
              <a:spcBef>
                <a:spcPts val="0"/>
              </a:spcBef>
              <a:buNone/>
            </a:pPr>
            <a:r>
              <a:rPr lang="en" sz="900" b="1" dirty="0">
                <a:solidFill>
                  <a:srgbClr val="38761D"/>
                </a:solidFill>
                <a:latin typeface="Arial"/>
                <a:ea typeface="Arial"/>
                <a:cs typeface="Arial"/>
                <a:sym typeface="Arial"/>
              </a:rPr>
              <a:t>45 </a:t>
            </a:r>
            <a:r>
              <a:rPr lang="en" sz="900" b="1" dirty="0">
                <a:solidFill>
                  <a:schemeClr val="accent4">
                    <a:lumMod val="75000"/>
                  </a:schemeClr>
                </a:solidFill>
                <a:latin typeface="Arial"/>
                <a:ea typeface="Arial"/>
                <a:cs typeface="Arial"/>
                <a:sym typeface="Arial"/>
              </a:rPr>
              <a:t>(61)  </a:t>
            </a:r>
            <a:r>
              <a:rPr lang="en" sz="900" b="1" dirty="0">
                <a:solidFill>
                  <a:srgbClr val="38761D"/>
                </a:solidFill>
                <a:latin typeface="Arial"/>
                <a:ea typeface="Arial"/>
                <a:cs typeface="Arial"/>
                <a:sym typeface="Arial"/>
              </a:rPr>
              <a:t>IJCAI:</a:t>
            </a:r>
            <a:r>
              <a:rPr lang="en" sz="900" dirty="0">
                <a:solidFill>
                  <a:srgbClr val="38761D"/>
                </a:solidFill>
                <a:latin typeface="Arial"/>
                <a:ea typeface="Arial"/>
                <a:cs typeface="Arial"/>
                <a:sym typeface="Arial"/>
              </a:rPr>
              <a:t> International Joint Conference on Artificial Intelligence</a:t>
            </a:r>
            <a:endParaRPr sz="900" dirty="0">
              <a:latin typeface="Arial"/>
              <a:ea typeface="Arial"/>
              <a:cs typeface="Arial"/>
              <a:sym typeface="Arial"/>
            </a:endParaRPr>
          </a:p>
          <a:p>
            <a:pPr marL="0" indent="0">
              <a:lnSpc>
                <a:spcPct val="115000"/>
              </a:lnSpc>
              <a:spcBef>
                <a:spcPts val="0"/>
              </a:spcBef>
              <a:buNone/>
            </a:pPr>
            <a:r>
              <a:rPr lang="en" sz="900" b="1" dirty="0">
                <a:solidFill>
                  <a:srgbClr val="38761D"/>
                </a:solidFill>
                <a:latin typeface="Arial"/>
                <a:ea typeface="Arial"/>
                <a:cs typeface="Arial"/>
                <a:sym typeface="Arial"/>
              </a:rPr>
              <a:t>43 </a:t>
            </a:r>
            <a:r>
              <a:rPr lang="en" sz="900" b="1" dirty="0">
                <a:solidFill>
                  <a:schemeClr val="accent4">
                    <a:lumMod val="75000"/>
                  </a:schemeClr>
                </a:solidFill>
                <a:latin typeface="Arial"/>
                <a:ea typeface="Arial"/>
                <a:cs typeface="Arial"/>
                <a:sym typeface="Arial"/>
              </a:rPr>
              <a:t>(42) </a:t>
            </a:r>
            <a:r>
              <a:rPr lang="en" sz="900" b="1" dirty="0">
                <a:solidFill>
                  <a:srgbClr val="38761D"/>
                </a:solidFill>
                <a:latin typeface="Arial"/>
                <a:ea typeface="Arial"/>
                <a:cs typeface="Arial"/>
                <a:sym typeface="Arial"/>
              </a:rPr>
              <a:t>BMVC:</a:t>
            </a:r>
            <a:r>
              <a:rPr lang="en" sz="900" dirty="0">
                <a:solidFill>
                  <a:srgbClr val="38761D"/>
                </a:solidFill>
                <a:latin typeface="Arial"/>
                <a:ea typeface="Arial"/>
                <a:cs typeface="Arial"/>
                <a:sym typeface="Arial"/>
              </a:rPr>
              <a:t> British Machine Vision Conference</a:t>
            </a:r>
            <a:endParaRPr sz="900" dirty="0">
              <a:latin typeface="Arial"/>
              <a:ea typeface="Arial"/>
              <a:cs typeface="Arial"/>
              <a:sym typeface="Arial"/>
            </a:endParaRPr>
          </a:p>
        </p:txBody>
      </p:sp>
      <p:sp>
        <p:nvSpPr>
          <p:cNvPr id="332" name="Google Shape;332;p52"/>
          <p:cNvSpPr txBox="1"/>
          <p:nvPr/>
        </p:nvSpPr>
        <p:spPr>
          <a:xfrm>
            <a:off x="4333772" y="688362"/>
            <a:ext cx="4706875" cy="4038300"/>
          </a:xfrm>
          <a:prstGeom prst="rect">
            <a:avLst/>
          </a:prstGeom>
          <a:noFill/>
          <a:ln>
            <a:noFill/>
          </a:ln>
        </p:spPr>
        <p:txBody>
          <a:bodyPr spcFirstLastPara="1" wrap="square" lIns="68575" tIns="34275" rIns="68575" bIns="34275" anchor="t" anchorCtr="0">
            <a:noAutofit/>
          </a:bodyPr>
          <a:lstStyle/>
          <a:p>
            <a:pPr>
              <a:lnSpc>
                <a:spcPct val="115000"/>
              </a:lnSpc>
            </a:pPr>
            <a:r>
              <a:rPr lang="en-US" sz="900" b="1" dirty="0"/>
              <a:t>43 </a:t>
            </a:r>
            <a:r>
              <a:rPr lang="en-US" sz="900" b="1" dirty="0">
                <a:solidFill>
                  <a:schemeClr val="accent4">
                    <a:lumMod val="75000"/>
                  </a:schemeClr>
                </a:solidFill>
              </a:rPr>
              <a:t>(46) </a:t>
            </a:r>
            <a:r>
              <a:rPr lang="en-US" sz="900" b="1" dirty="0"/>
              <a:t>IPDPS:</a:t>
            </a:r>
            <a:r>
              <a:rPr lang="en-US" sz="900" dirty="0"/>
              <a:t> International Symposium on Parallel &amp; Distributed Processing </a:t>
            </a:r>
          </a:p>
          <a:p>
            <a:pPr>
              <a:lnSpc>
                <a:spcPct val="115000"/>
              </a:lnSpc>
            </a:pPr>
            <a:r>
              <a:rPr lang="en-US" sz="900" b="1" dirty="0"/>
              <a:t>41 </a:t>
            </a:r>
            <a:r>
              <a:rPr lang="en-US" sz="900" b="1" dirty="0">
                <a:solidFill>
                  <a:schemeClr val="accent4">
                    <a:lumMod val="75000"/>
                  </a:schemeClr>
                </a:solidFill>
              </a:rPr>
              <a:t>(41) </a:t>
            </a:r>
            <a:r>
              <a:rPr lang="en-US" sz="900" b="1" dirty="0"/>
              <a:t>MICRO:</a:t>
            </a:r>
            <a:r>
              <a:rPr lang="en-US" sz="900" dirty="0"/>
              <a:t> International Symposium on Microarchitecture</a:t>
            </a:r>
            <a:endParaRPr lang="en-US" sz="900" dirty="0">
              <a:solidFill>
                <a:srgbClr val="38761D"/>
              </a:solidFill>
            </a:endParaRPr>
          </a:p>
          <a:p>
            <a:pPr>
              <a:lnSpc>
                <a:spcPct val="115000"/>
              </a:lnSpc>
            </a:pPr>
            <a:r>
              <a:rPr lang="en" sz="900" b="1" dirty="0">
                <a:solidFill>
                  <a:srgbClr val="FF0000"/>
                </a:solidFill>
              </a:rPr>
              <a:t>39 </a:t>
            </a:r>
            <a:r>
              <a:rPr lang="en" sz="900" b="1" dirty="0">
                <a:solidFill>
                  <a:schemeClr val="accent4">
                    <a:lumMod val="75000"/>
                  </a:schemeClr>
                </a:solidFill>
              </a:rPr>
              <a:t>(31) </a:t>
            </a:r>
            <a:r>
              <a:rPr lang="en" sz="900" b="1" dirty="0">
                <a:solidFill>
                  <a:srgbClr val="FF0000"/>
                </a:solidFill>
              </a:rPr>
              <a:t>CLOUD: </a:t>
            </a:r>
            <a:r>
              <a:rPr lang="en" sz="900" dirty="0">
                <a:solidFill>
                  <a:srgbClr val="FF0000"/>
                </a:solidFill>
              </a:rPr>
              <a:t>International Conference on Cloud Computing</a:t>
            </a:r>
            <a:endParaRPr sz="900" dirty="0"/>
          </a:p>
          <a:p>
            <a:pPr>
              <a:lnSpc>
                <a:spcPct val="115000"/>
              </a:lnSpc>
            </a:pPr>
            <a:r>
              <a:rPr lang="en" sz="900" b="1" dirty="0"/>
              <a:t>39 </a:t>
            </a:r>
            <a:r>
              <a:rPr lang="en" sz="900" b="1" dirty="0">
                <a:solidFill>
                  <a:schemeClr val="accent4">
                    <a:lumMod val="75000"/>
                  </a:schemeClr>
                </a:solidFill>
              </a:rPr>
              <a:t>(?)</a:t>
            </a:r>
            <a:r>
              <a:rPr lang="en" sz="900" b="1" dirty="0"/>
              <a:t> OSDI: </a:t>
            </a:r>
            <a:r>
              <a:rPr lang="en" sz="900" dirty="0"/>
              <a:t>Symposium on Operating Systems Design and Implementation</a:t>
            </a:r>
            <a:endParaRPr sz="900" dirty="0">
              <a:solidFill>
                <a:srgbClr val="FF0000"/>
              </a:solidFill>
            </a:endParaRPr>
          </a:p>
          <a:p>
            <a:pPr>
              <a:lnSpc>
                <a:spcPct val="115000"/>
              </a:lnSpc>
            </a:pPr>
            <a:r>
              <a:rPr lang="en" sz="900" b="1" dirty="0"/>
              <a:t>37 </a:t>
            </a:r>
            <a:r>
              <a:rPr lang="en" sz="900" b="1" dirty="0">
                <a:solidFill>
                  <a:schemeClr val="accent4">
                    <a:lumMod val="75000"/>
                  </a:schemeClr>
                </a:solidFill>
              </a:rPr>
              <a:t>(33)  </a:t>
            </a:r>
            <a:r>
              <a:rPr lang="en" sz="900" b="1" dirty="0"/>
              <a:t>OOPSLA:</a:t>
            </a:r>
            <a:r>
              <a:rPr lang="en" sz="900" dirty="0"/>
              <a:t> SIGPLAN International Conference on Object-Oriented Programming, Systems, Languages, and Applications</a:t>
            </a:r>
            <a:endParaRPr sz="900" dirty="0"/>
          </a:p>
          <a:p>
            <a:pPr>
              <a:lnSpc>
                <a:spcPct val="115000"/>
              </a:lnSpc>
            </a:pPr>
            <a:r>
              <a:rPr lang="en" sz="900" b="1" dirty="0"/>
              <a:t>37 </a:t>
            </a:r>
            <a:r>
              <a:rPr lang="en" sz="900" b="1" dirty="0">
                <a:solidFill>
                  <a:schemeClr val="accent4">
                    <a:lumMod val="75000"/>
                  </a:schemeClr>
                </a:solidFill>
              </a:rPr>
              <a:t>(32) </a:t>
            </a:r>
            <a:r>
              <a:rPr lang="en" sz="900" b="1" dirty="0"/>
              <a:t>PPOPP:</a:t>
            </a:r>
            <a:r>
              <a:rPr lang="en" sz="900" dirty="0"/>
              <a:t> SIGPLAN Symposium on Principles &amp; Practice of Parallel Programming</a:t>
            </a:r>
            <a:endParaRPr sz="900" dirty="0"/>
          </a:p>
          <a:p>
            <a:pPr>
              <a:lnSpc>
                <a:spcPct val="115000"/>
              </a:lnSpc>
            </a:pPr>
            <a:r>
              <a:rPr lang="en" sz="900" b="1" dirty="0"/>
              <a:t>37 </a:t>
            </a:r>
            <a:r>
              <a:rPr lang="en" sz="900" b="1" dirty="0">
                <a:solidFill>
                  <a:schemeClr val="accent4">
                    <a:lumMod val="75000"/>
                  </a:schemeClr>
                </a:solidFill>
              </a:rPr>
              <a:t>(33) </a:t>
            </a:r>
            <a:r>
              <a:rPr lang="en" sz="900" b="1" dirty="0"/>
              <a:t>CCGrid:</a:t>
            </a:r>
            <a:r>
              <a:rPr lang="en" sz="900" dirty="0"/>
              <a:t> International Symposium on Cluster Computing and the Grid</a:t>
            </a:r>
            <a:endParaRPr sz="900" dirty="0">
              <a:solidFill>
                <a:schemeClr val="dk1"/>
              </a:solidFill>
            </a:endParaRPr>
          </a:p>
          <a:p>
            <a:pPr>
              <a:lnSpc>
                <a:spcPct val="115000"/>
              </a:lnSpc>
            </a:pPr>
            <a:r>
              <a:rPr lang="en" sz="900" b="1" dirty="0">
                <a:solidFill>
                  <a:srgbClr val="38761D"/>
                </a:solidFill>
              </a:rPr>
              <a:t>34 </a:t>
            </a:r>
            <a:r>
              <a:rPr lang="en" sz="900" b="1" dirty="0">
                <a:solidFill>
                  <a:schemeClr val="accent4">
                    <a:lumMod val="75000"/>
                  </a:schemeClr>
                </a:solidFill>
              </a:rPr>
              <a:t>(41) </a:t>
            </a:r>
            <a:r>
              <a:rPr lang="en" sz="900" b="1" dirty="0">
                <a:solidFill>
                  <a:srgbClr val="38761D"/>
                </a:solidFill>
              </a:rPr>
              <a:t>ICIP: </a:t>
            </a:r>
            <a:r>
              <a:rPr lang="en" sz="900" dirty="0">
                <a:solidFill>
                  <a:srgbClr val="38761D"/>
                </a:solidFill>
              </a:rPr>
              <a:t>International Conference on Image Processing</a:t>
            </a:r>
            <a:endParaRPr sz="900" dirty="0"/>
          </a:p>
          <a:p>
            <a:pPr>
              <a:lnSpc>
                <a:spcPct val="115000"/>
              </a:lnSpc>
            </a:pPr>
            <a:r>
              <a:rPr lang="en" sz="900" b="1" dirty="0">
                <a:solidFill>
                  <a:srgbClr val="38761D"/>
                </a:solidFill>
              </a:rPr>
              <a:t>34 </a:t>
            </a:r>
            <a:r>
              <a:rPr lang="en" sz="900" b="1" dirty="0">
                <a:solidFill>
                  <a:schemeClr val="accent4">
                    <a:lumMod val="75000"/>
                  </a:schemeClr>
                </a:solidFill>
              </a:rPr>
              <a:t>(28) </a:t>
            </a:r>
            <a:r>
              <a:rPr lang="en" sz="900" b="1" dirty="0">
                <a:solidFill>
                  <a:srgbClr val="38761D"/>
                </a:solidFill>
              </a:rPr>
              <a:t>ICPR: </a:t>
            </a:r>
            <a:r>
              <a:rPr lang="en" sz="900" dirty="0">
                <a:solidFill>
                  <a:srgbClr val="38761D"/>
                </a:solidFill>
              </a:rPr>
              <a:t>International Conference on Pattern Recognition</a:t>
            </a:r>
            <a:endParaRPr sz="900" dirty="0"/>
          </a:p>
          <a:p>
            <a:pPr>
              <a:lnSpc>
                <a:spcPct val="115000"/>
              </a:lnSpc>
            </a:pPr>
            <a:r>
              <a:rPr lang="en" sz="900" b="1" dirty="0">
                <a:solidFill>
                  <a:srgbClr val="FF0000"/>
                </a:solidFill>
              </a:rPr>
              <a:t>30 </a:t>
            </a:r>
            <a:r>
              <a:rPr lang="en" sz="900" b="1" dirty="0">
                <a:solidFill>
                  <a:schemeClr val="accent4">
                    <a:lumMod val="75000"/>
                  </a:schemeClr>
                </a:solidFill>
              </a:rPr>
              <a:t>(35) </a:t>
            </a:r>
            <a:r>
              <a:rPr lang="en" sz="900" b="1" dirty="0">
                <a:solidFill>
                  <a:srgbClr val="FF0000"/>
                </a:solidFill>
              </a:rPr>
              <a:t>SoCC:</a:t>
            </a:r>
            <a:r>
              <a:rPr lang="en" sz="900" dirty="0">
                <a:solidFill>
                  <a:srgbClr val="FF0000"/>
                </a:solidFill>
              </a:rPr>
              <a:t> Symposium on Cloud Computing</a:t>
            </a:r>
            <a:endParaRPr sz="900" dirty="0">
              <a:solidFill>
                <a:srgbClr val="38761D"/>
              </a:solidFill>
            </a:endParaRPr>
          </a:p>
          <a:p>
            <a:pPr>
              <a:lnSpc>
                <a:spcPct val="115000"/>
              </a:lnSpc>
            </a:pPr>
            <a:r>
              <a:rPr lang="en" sz="900" b="1" dirty="0">
                <a:solidFill>
                  <a:srgbClr val="6AA84F"/>
                </a:solidFill>
              </a:rPr>
              <a:t>29 (</a:t>
            </a:r>
            <a:r>
              <a:rPr lang="en" sz="900" b="1" dirty="0">
                <a:solidFill>
                  <a:schemeClr val="accent4">
                    <a:lumMod val="75000"/>
                  </a:schemeClr>
                </a:solidFill>
              </a:rPr>
              <a:t>22) </a:t>
            </a:r>
            <a:r>
              <a:rPr lang="en" sz="900" b="1" dirty="0">
                <a:solidFill>
                  <a:srgbClr val="6AA84F"/>
                </a:solidFill>
              </a:rPr>
              <a:t>ECAI: </a:t>
            </a:r>
            <a:r>
              <a:rPr lang="en" sz="900" dirty="0">
                <a:solidFill>
                  <a:srgbClr val="6AA84F"/>
                </a:solidFill>
              </a:rPr>
              <a:t>European Conference on Artificial Intelligence</a:t>
            </a:r>
            <a:endParaRPr sz="900" dirty="0">
              <a:solidFill>
                <a:srgbClr val="38761D"/>
              </a:solidFill>
            </a:endParaRPr>
          </a:p>
          <a:p>
            <a:pPr>
              <a:lnSpc>
                <a:spcPct val="115000"/>
              </a:lnSpc>
            </a:pPr>
            <a:r>
              <a:rPr lang="en" sz="900" b="1" dirty="0"/>
              <a:t>29 </a:t>
            </a:r>
            <a:r>
              <a:rPr lang="en" sz="900" b="1" dirty="0">
                <a:solidFill>
                  <a:schemeClr val="accent4">
                    <a:lumMod val="75000"/>
                  </a:schemeClr>
                </a:solidFill>
              </a:rPr>
              <a:t>(28) </a:t>
            </a:r>
            <a:r>
              <a:rPr lang="en" sz="900" b="1" dirty="0"/>
              <a:t>HPDC:</a:t>
            </a:r>
            <a:r>
              <a:rPr lang="en" sz="900" dirty="0"/>
              <a:t> International Symposium on High Performance Distributed Computing </a:t>
            </a:r>
            <a:endParaRPr sz="900" dirty="0">
              <a:solidFill>
                <a:srgbClr val="38761D"/>
              </a:solidFill>
            </a:endParaRPr>
          </a:p>
          <a:p>
            <a:pPr>
              <a:lnSpc>
                <a:spcPct val="115000"/>
              </a:lnSpc>
            </a:pPr>
            <a:r>
              <a:rPr lang="en" sz="900" b="1" dirty="0">
                <a:solidFill>
                  <a:srgbClr val="FF0000"/>
                </a:solidFill>
              </a:rPr>
              <a:t>28 </a:t>
            </a:r>
            <a:r>
              <a:rPr lang="en" sz="900" b="1" dirty="0">
                <a:solidFill>
                  <a:schemeClr val="accent4">
                    <a:lumMod val="75000"/>
                  </a:schemeClr>
                </a:solidFill>
              </a:rPr>
              <a:t>(25) </a:t>
            </a:r>
            <a:r>
              <a:rPr lang="en" sz="900" b="1" dirty="0">
                <a:solidFill>
                  <a:srgbClr val="FF0000"/>
                </a:solidFill>
              </a:rPr>
              <a:t>CloudCom: </a:t>
            </a:r>
            <a:r>
              <a:rPr lang="en" sz="900" dirty="0">
                <a:solidFill>
                  <a:srgbClr val="FF0000"/>
                </a:solidFill>
              </a:rPr>
              <a:t>International Conference on Cloud Computing Technology and Science </a:t>
            </a:r>
            <a:endParaRPr sz="900" dirty="0"/>
          </a:p>
          <a:p>
            <a:pPr>
              <a:lnSpc>
                <a:spcPct val="115000"/>
              </a:lnSpc>
            </a:pPr>
            <a:r>
              <a:rPr lang="en" sz="900" b="1" dirty="0"/>
              <a:t>26 </a:t>
            </a:r>
            <a:r>
              <a:rPr lang="en" sz="900" b="1" dirty="0">
                <a:solidFill>
                  <a:schemeClr val="accent4">
                    <a:lumMod val="75000"/>
                  </a:schemeClr>
                </a:solidFill>
              </a:rPr>
              <a:t>(25) </a:t>
            </a:r>
            <a:r>
              <a:rPr lang="en" sz="900" b="1" dirty="0"/>
              <a:t>ICS: </a:t>
            </a:r>
            <a:r>
              <a:rPr lang="en" sz="900" dirty="0"/>
              <a:t>International Conference on Supercomputing</a:t>
            </a:r>
            <a:endParaRPr sz="900" dirty="0"/>
          </a:p>
          <a:p>
            <a:pPr>
              <a:lnSpc>
                <a:spcPct val="115000"/>
              </a:lnSpc>
            </a:pPr>
            <a:r>
              <a:rPr lang="en" sz="900" b="1" dirty="0">
                <a:solidFill>
                  <a:srgbClr val="7030A0"/>
                </a:solidFill>
              </a:rPr>
              <a:t>25 </a:t>
            </a:r>
            <a:r>
              <a:rPr lang="en" sz="900" b="1" dirty="0">
                <a:solidFill>
                  <a:schemeClr val="accent4">
                    <a:lumMod val="75000"/>
                  </a:schemeClr>
                </a:solidFill>
              </a:rPr>
              <a:t>(33) </a:t>
            </a:r>
            <a:r>
              <a:rPr lang="en" sz="900" b="1" dirty="0">
                <a:solidFill>
                  <a:srgbClr val="7030A0"/>
                </a:solidFill>
              </a:rPr>
              <a:t>Big Data:</a:t>
            </a:r>
            <a:r>
              <a:rPr lang="en" sz="900" dirty="0">
                <a:solidFill>
                  <a:srgbClr val="7030A0"/>
                </a:solidFill>
              </a:rPr>
              <a:t> International Conference on Big Data </a:t>
            </a:r>
            <a:endParaRPr sz="900" dirty="0"/>
          </a:p>
          <a:p>
            <a:pPr>
              <a:lnSpc>
                <a:spcPct val="115000"/>
              </a:lnSpc>
            </a:pPr>
            <a:r>
              <a:rPr lang="en" sz="900" b="1" dirty="0"/>
              <a:t>21 </a:t>
            </a:r>
            <a:r>
              <a:rPr lang="en" sz="900" b="1" dirty="0">
                <a:solidFill>
                  <a:schemeClr val="accent4">
                    <a:lumMod val="75000"/>
                  </a:schemeClr>
                </a:solidFill>
              </a:rPr>
              <a:t>(20) </a:t>
            </a:r>
            <a:r>
              <a:rPr lang="en" sz="900" b="1" dirty="0"/>
              <a:t>CLUSTER: </a:t>
            </a:r>
            <a:r>
              <a:rPr lang="en" sz="900" dirty="0"/>
              <a:t>International Conference on Cluster Computing</a:t>
            </a:r>
            <a:endParaRPr sz="900" dirty="0"/>
          </a:p>
          <a:p>
            <a:pPr>
              <a:lnSpc>
                <a:spcPct val="115000"/>
              </a:lnSpc>
            </a:pPr>
            <a:r>
              <a:rPr lang="en" sz="900" b="1" dirty="0"/>
              <a:t>21 </a:t>
            </a:r>
            <a:r>
              <a:rPr lang="en" sz="900" b="1" dirty="0">
                <a:solidFill>
                  <a:schemeClr val="accent4">
                    <a:lumMod val="75000"/>
                  </a:schemeClr>
                </a:solidFill>
              </a:rPr>
              <a:t>(22) </a:t>
            </a:r>
            <a:r>
              <a:rPr lang="en" sz="900" b="1" dirty="0"/>
              <a:t>SPAA: </a:t>
            </a:r>
            <a:r>
              <a:rPr lang="en" sz="900" dirty="0"/>
              <a:t>Symposium on Parallelism in Algorithms and Architectures</a:t>
            </a:r>
            <a:endParaRPr sz="900" dirty="0"/>
          </a:p>
          <a:p>
            <a:pPr>
              <a:lnSpc>
                <a:spcPct val="115000"/>
              </a:lnSpc>
            </a:pPr>
            <a:r>
              <a:rPr lang="en" sz="900" b="1" dirty="0"/>
              <a:t>20 </a:t>
            </a:r>
            <a:r>
              <a:rPr lang="en" sz="900" b="1" dirty="0">
                <a:solidFill>
                  <a:schemeClr val="accent4">
                    <a:lumMod val="75000"/>
                  </a:schemeClr>
                </a:solidFill>
              </a:rPr>
              <a:t>(20) </a:t>
            </a:r>
            <a:r>
              <a:rPr lang="en" sz="900" b="1" dirty="0"/>
              <a:t>ICPP</a:t>
            </a:r>
            <a:r>
              <a:rPr lang="en" sz="900" dirty="0"/>
              <a:t>: International Conference on Parallel Processing</a:t>
            </a:r>
            <a:endParaRPr sz="900" dirty="0"/>
          </a:p>
          <a:p>
            <a:pPr>
              <a:lnSpc>
                <a:spcPct val="115000"/>
              </a:lnSpc>
            </a:pPr>
            <a:r>
              <a:rPr lang="en" sz="900" b="1" dirty="0"/>
              <a:t>18 </a:t>
            </a:r>
            <a:r>
              <a:rPr lang="en" sz="900" b="1" dirty="0">
                <a:solidFill>
                  <a:schemeClr val="accent4">
                    <a:lumMod val="75000"/>
                  </a:schemeClr>
                </a:solidFill>
              </a:rPr>
              <a:t>(20) </a:t>
            </a:r>
            <a:r>
              <a:rPr lang="en" sz="900" b="1" dirty="0"/>
              <a:t>ICCSA:</a:t>
            </a:r>
            <a:r>
              <a:rPr lang="en" sz="900" dirty="0"/>
              <a:t> International Conference on Computational Science and Its Applications</a:t>
            </a:r>
            <a:endParaRPr sz="900" dirty="0"/>
          </a:p>
          <a:p>
            <a:pPr>
              <a:lnSpc>
                <a:spcPct val="115000"/>
              </a:lnSpc>
            </a:pPr>
            <a:r>
              <a:rPr lang="en" sz="900" b="1" dirty="0"/>
              <a:t>15 </a:t>
            </a:r>
            <a:r>
              <a:rPr lang="en" sz="900" b="1" dirty="0">
                <a:solidFill>
                  <a:schemeClr val="accent4">
                    <a:lumMod val="75000"/>
                  </a:schemeClr>
                </a:solidFill>
              </a:rPr>
              <a:t>(12) </a:t>
            </a:r>
            <a:r>
              <a:rPr lang="en" sz="900" b="1" dirty="0"/>
              <a:t>SBAC-PAD:</a:t>
            </a:r>
            <a:r>
              <a:rPr lang="en" sz="900" dirty="0"/>
              <a:t> International Symposium on Computer Architecture and High Performance Computing</a:t>
            </a:r>
            <a:endParaRPr sz="900" dirty="0"/>
          </a:p>
          <a:p>
            <a:pPr>
              <a:lnSpc>
                <a:spcPct val="115000"/>
              </a:lnSpc>
            </a:pPr>
            <a:r>
              <a:rPr lang="en" sz="900" b="1" dirty="0"/>
              <a:t>14 </a:t>
            </a:r>
            <a:r>
              <a:rPr lang="en" sz="900" b="1" dirty="0">
                <a:solidFill>
                  <a:schemeClr val="accent4">
                    <a:lumMod val="75000"/>
                  </a:schemeClr>
                </a:solidFill>
              </a:rPr>
              <a:t>(11) </a:t>
            </a:r>
            <a:r>
              <a:rPr lang="en" sz="900" b="1" dirty="0"/>
              <a:t>DS-RT: </a:t>
            </a:r>
            <a:r>
              <a:rPr lang="en" sz="900" dirty="0"/>
              <a:t>International Symposium on Distributed Simulation and Real-Time Applications</a:t>
            </a:r>
            <a:endParaRPr sz="900" dirty="0">
              <a:solidFill>
                <a:schemeClr val="dk1"/>
              </a:solidFill>
            </a:endParaRPr>
          </a:p>
        </p:txBody>
      </p:sp>
      <p:sp>
        <p:nvSpPr>
          <p:cNvPr id="333" name="Google Shape;333;p52"/>
          <p:cNvSpPr/>
          <p:nvPr/>
        </p:nvSpPr>
        <p:spPr>
          <a:xfrm>
            <a:off x="71700" y="4500074"/>
            <a:ext cx="2817600" cy="258900"/>
          </a:xfrm>
          <a:prstGeom prst="rect">
            <a:avLst/>
          </a:prstGeom>
          <a:solidFill>
            <a:srgbClr val="EFEFEF"/>
          </a:solidFill>
          <a:ln>
            <a:noFill/>
          </a:ln>
        </p:spPr>
        <p:txBody>
          <a:bodyPr spcFirstLastPara="1" wrap="square" lIns="91425" tIns="91425" rIns="91425" bIns="91425" anchor="ctr" anchorCtr="0">
            <a:noAutofit/>
          </a:bodyPr>
          <a:lstStyle/>
          <a:p>
            <a:endParaRPr sz="1800"/>
          </a:p>
        </p:txBody>
      </p:sp>
      <p:sp>
        <p:nvSpPr>
          <p:cNvPr id="334" name="Google Shape;334;p52"/>
          <p:cNvSpPr txBox="1"/>
          <p:nvPr/>
        </p:nvSpPr>
        <p:spPr>
          <a:xfrm>
            <a:off x="168900" y="4500074"/>
            <a:ext cx="2720400" cy="307800"/>
          </a:xfrm>
          <a:prstGeom prst="rect">
            <a:avLst/>
          </a:prstGeom>
          <a:noFill/>
          <a:ln>
            <a:noFill/>
          </a:ln>
        </p:spPr>
        <p:txBody>
          <a:bodyPr spcFirstLastPara="1" wrap="square" lIns="91425" tIns="45700" rIns="91425" bIns="45700" anchor="t" anchorCtr="0">
            <a:noAutofit/>
          </a:bodyPr>
          <a:lstStyle/>
          <a:p>
            <a:pPr algn="r"/>
            <a:r>
              <a:rPr lang="en" sz="1100" dirty="0"/>
              <a:t>Some didn’t make h5-index cut of &gt;=12</a:t>
            </a:r>
            <a:endParaRPr sz="1100" dirty="0"/>
          </a:p>
        </p:txBody>
      </p:sp>
      <p:sp>
        <p:nvSpPr>
          <p:cNvPr id="335" name="Google Shape;335;p52"/>
          <p:cNvSpPr txBox="1">
            <a:spLocks noGrp="1"/>
          </p:cNvSpPr>
          <p:nvPr>
            <p:ph type="sldNum" idx="2"/>
          </p:nvPr>
        </p:nvSpPr>
        <p:spPr>
          <a:xfrm>
            <a:off x="8560571" y="4699208"/>
            <a:ext cx="411525" cy="408375"/>
          </a:xfrm>
          <a:prstGeom prst="rect">
            <a:avLst/>
          </a:prstGeom>
          <a:noFill/>
          <a:ln>
            <a:noFill/>
          </a:ln>
        </p:spPr>
        <p:txBody>
          <a:bodyPr spcFirstLastPara="1" vert="horz" wrap="square" lIns="51431" tIns="25706" rIns="51431" bIns="25706" rtlCol="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8</a:t>
            </a:fld>
            <a:endParaRPr dirty="0"/>
          </a:p>
        </p:txBody>
      </p:sp>
      <p:cxnSp>
        <p:nvCxnSpPr>
          <p:cNvPr id="336" name="Google Shape;336;p52"/>
          <p:cNvCxnSpPr/>
          <p:nvPr/>
        </p:nvCxnSpPr>
        <p:spPr>
          <a:xfrm>
            <a:off x="278275" y="591425"/>
            <a:ext cx="1887900" cy="0"/>
          </a:xfrm>
          <a:prstGeom prst="straightConnector1">
            <a:avLst/>
          </a:prstGeom>
          <a:noFill/>
          <a:ln w="19050" cap="flat" cmpd="sng">
            <a:solidFill>
              <a:srgbClr val="B30838"/>
            </a:solidFill>
            <a:prstDash val="solid"/>
            <a:round/>
            <a:headEnd type="none" w="med" len="med"/>
            <a:tailEnd type="none" w="med" len="med"/>
          </a:ln>
        </p:spPr>
      </p:cxnSp>
      <p:sp>
        <p:nvSpPr>
          <p:cNvPr id="337" name="Google Shape;337;p52"/>
          <p:cNvSpPr txBox="1">
            <a:spLocks noGrp="1"/>
          </p:cNvSpPr>
          <p:nvPr>
            <p:ph type="title"/>
          </p:nvPr>
        </p:nvSpPr>
        <p:spPr>
          <a:xfrm>
            <a:off x="230100" y="-17699"/>
            <a:ext cx="8450500" cy="544500"/>
          </a:xfrm>
          <a:prstGeom prst="rect">
            <a:avLst/>
          </a:prstGeom>
        </p:spPr>
        <p:txBody>
          <a:bodyPr spcFirstLastPara="1" vert="horz" wrap="square" lIns="68575" tIns="34275" rIns="68575" bIns="34275" rtlCol="0" anchor="ctr" anchorCtr="0">
            <a:noAutofit/>
          </a:bodyPr>
          <a:lstStyle/>
          <a:p>
            <a:r>
              <a:rPr lang="en" sz="2000" dirty="0">
                <a:solidFill>
                  <a:srgbClr val="515151"/>
                </a:solidFill>
              </a:rPr>
              <a:t>H5-index Conferences:</a:t>
            </a:r>
            <a:r>
              <a:rPr lang="en" sz="2000" dirty="0"/>
              <a:t> </a:t>
            </a:r>
            <a:r>
              <a:rPr lang="en" sz="2000" dirty="0">
                <a:solidFill>
                  <a:srgbClr val="548135"/>
                </a:solidFill>
              </a:rPr>
              <a:t>AI, </a:t>
            </a:r>
            <a:r>
              <a:rPr lang="en" sz="2000" dirty="0">
                <a:solidFill>
                  <a:srgbClr val="7030A0"/>
                </a:solidFill>
              </a:rPr>
              <a:t>Big Data, </a:t>
            </a:r>
            <a:r>
              <a:rPr lang="en" sz="2000" dirty="0">
                <a:solidFill>
                  <a:srgbClr val="FF0000"/>
                </a:solidFill>
              </a:rPr>
              <a:t>Cloud, </a:t>
            </a:r>
            <a:r>
              <a:rPr lang="en" sz="2000" dirty="0"/>
              <a:t>Systems, </a:t>
            </a:r>
            <a:r>
              <a:rPr lang="en" sz="2000" dirty="0">
                <a:solidFill>
                  <a:srgbClr val="2F5496"/>
                </a:solidFill>
              </a:rPr>
              <a:t>Other </a:t>
            </a:r>
            <a:r>
              <a:rPr lang="en" sz="2000" dirty="0"/>
              <a:t>2018 </a:t>
            </a:r>
            <a:r>
              <a:rPr lang="en" sz="2000" dirty="0">
                <a:solidFill>
                  <a:schemeClr val="accent4">
                    <a:lumMod val="75000"/>
                  </a:schemeClr>
                </a:solidFill>
              </a:rPr>
              <a:t>(2019 </a:t>
            </a:r>
            <a:r>
              <a:rPr lang="en-US" sz="2000" dirty="0">
                <a:solidFill>
                  <a:schemeClr val="accent4">
                    <a:lumMod val="75000"/>
                  </a:schemeClr>
                </a:solidFill>
              </a:rPr>
              <a:t>Brown</a:t>
            </a:r>
            <a:r>
              <a:rPr lang="en-US" sz="2000" dirty="0"/>
              <a:t>)</a:t>
            </a:r>
            <a:endParaRPr sz="2000" dirty="0"/>
          </a:p>
        </p:txBody>
      </p:sp>
      <p:sp>
        <p:nvSpPr>
          <p:cNvPr id="4" name="TextBox 3">
            <a:extLst>
              <a:ext uri="{FF2B5EF4-FFF2-40B4-BE49-F238E27FC236}">
                <a16:creationId xmlns:a16="http://schemas.microsoft.com/office/drawing/2014/main" id="{8C74AB04-92F6-47E2-B0D9-1B55DF1DB5AC}"/>
              </a:ext>
            </a:extLst>
          </p:cNvPr>
          <p:cNvSpPr txBox="1"/>
          <p:nvPr/>
        </p:nvSpPr>
        <p:spPr>
          <a:xfrm flipH="1">
            <a:off x="3898016" y="384212"/>
            <a:ext cx="4868318" cy="253916"/>
          </a:xfrm>
          <a:prstGeom prst="rect">
            <a:avLst/>
          </a:prstGeom>
          <a:noFill/>
        </p:spPr>
        <p:txBody>
          <a:bodyPr wrap="square" rtlCol="0">
            <a:spAutoFit/>
          </a:bodyPr>
          <a:lstStyle/>
          <a:p>
            <a:r>
              <a:rPr lang="en-US" sz="1050" b="1" dirty="0"/>
              <a:t>H5 is h index for papers over 5 years for conferences and journals</a:t>
            </a:r>
          </a:p>
        </p:txBody>
      </p:sp>
      <p:sp>
        <p:nvSpPr>
          <p:cNvPr id="3" name="TextBox 2">
            <a:extLst>
              <a:ext uri="{FF2B5EF4-FFF2-40B4-BE49-F238E27FC236}">
                <a16:creationId xmlns:a16="http://schemas.microsoft.com/office/drawing/2014/main" id="{1C5F6876-1435-4348-832D-9EF702FFB4B7}"/>
              </a:ext>
            </a:extLst>
          </p:cNvPr>
          <p:cNvSpPr txBox="1"/>
          <p:nvPr/>
        </p:nvSpPr>
        <p:spPr>
          <a:xfrm>
            <a:off x="5025390" y="2939415"/>
            <a:ext cx="914400" cy="914400"/>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5B8FF24F-51D4-4520-B153-878B85EE90E8}"/>
              </a:ext>
            </a:extLst>
          </p:cNvPr>
          <p:cNvSpPr txBox="1"/>
          <p:nvPr/>
        </p:nvSpPr>
        <p:spPr>
          <a:xfrm>
            <a:off x="4278093" y="3459973"/>
            <a:ext cx="4818231" cy="1169551"/>
          </a:xfrm>
          <a:prstGeom prst="rect">
            <a:avLst/>
          </a:prstGeom>
          <a:solidFill>
            <a:schemeClr val="bg1"/>
          </a:solidFill>
        </p:spPr>
        <p:txBody>
          <a:bodyPr wrap="square" rtlCol="0">
            <a:spAutoFit/>
          </a:bodyPr>
          <a:lstStyle/>
          <a:p>
            <a:r>
              <a:rPr lang="en-US" dirty="0"/>
              <a:t>2019 Averages and change from 2018 </a:t>
            </a:r>
          </a:p>
          <a:p>
            <a:r>
              <a:rPr lang="en-US" dirty="0"/>
              <a:t>AI 15 Conferences           &lt;h5&gt; = 80.4 up 15%</a:t>
            </a:r>
          </a:p>
          <a:p>
            <a:r>
              <a:rPr lang="en-US" dirty="0"/>
              <a:t>Systems 17 Conferences &lt;h5&gt; = 32.1 down 2%</a:t>
            </a:r>
          </a:p>
          <a:p>
            <a:r>
              <a:rPr lang="en-US" dirty="0"/>
              <a:t>Cloud 3 Conferences        &lt;h5&gt; = 30.3 down 6%</a:t>
            </a:r>
          </a:p>
          <a:p>
            <a:r>
              <a:rPr lang="en-US" dirty="0"/>
              <a:t>Big Data 1 Conference        h5=33 up 32%</a:t>
            </a:r>
          </a:p>
        </p:txBody>
      </p:sp>
    </p:spTree>
    <p:extLst>
      <p:ext uri="{BB962C8B-B14F-4D97-AF65-F5344CB8AC3E}">
        <p14:creationId xmlns:p14="http://schemas.microsoft.com/office/powerpoint/2010/main" val="375770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59"/>
          <p:cNvSpPr txBox="1">
            <a:spLocks noGrp="1"/>
          </p:cNvSpPr>
          <p:nvPr>
            <p:ph type="body" idx="1"/>
          </p:nvPr>
        </p:nvSpPr>
        <p:spPr>
          <a:xfrm>
            <a:off x="-30278" y="659668"/>
            <a:ext cx="8966553" cy="3985680"/>
          </a:xfrm>
          <a:prstGeom prst="rect">
            <a:avLst/>
          </a:prstGeom>
          <a:noFill/>
          <a:ln>
            <a:noFill/>
          </a:ln>
        </p:spPr>
        <p:txBody>
          <a:bodyPr spcFirstLastPara="1" vert="horz" wrap="square" lIns="68575" tIns="34275" rIns="68575" bIns="34275" rtlCol="0" anchor="t" anchorCtr="0">
            <a:noAutofit/>
          </a:bodyPr>
          <a:lstStyle/>
          <a:p>
            <a:pPr marL="457189" indent="-336542">
              <a:buSzPts val="1700"/>
            </a:pPr>
            <a:r>
              <a:rPr lang="en" sz="1600" b="1" dirty="0">
                <a:latin typeface="Arial" panose="020B0604020202020204" pitchFamily="34" charset="0"/>
                <a:cs typeface="Arial" panose="020B0604020202020204" pitchFamily="34" charset="0"/>
              </a:rPr>
              <a:t>HPC Community</a:t>
            </a:r>
            <a:r>
              <a:rPr lang="en" sz="1600" dirty="0">
                <a:latin typeface="Arial" panose="020B0604020202020204" pitchFamily="34" charset="0"/>
                <a:cs typeface="Arial" panose="020B0604020202020204" pitchFamily="34" charset="0"/>
              </a:rPr>
              <a:t> not growing in terms of obvious metrics such as new faculty advertisements, student interest, papers published</a:t>
            </a:r>
          </a:p>
          <a:p>
            <a:pPr marL="914389" lvl="1" indent="-336542">
              <a:buSzPts val="1700"/>
            </a:pPr>
            <a:r>
              <a:rPr lang="en" sz="1400" dirty="0">
                <a:latin typeface="Arial" panose="020B0604020202020204" pitchFamily="34" charset="0"/>
                <a:cs typeface="Arial" panose="020B0604020202020204" pitchFamily="34" charset="0"/>
              </a:rPr>
              <a:t>Its importance as a technology – rather than a research area – is clear</a:t>
            </a:r>
          </a:p>
          <a:p>
            <a:pPr marL="457189" indent="-336542">
              <a:buSzPts val="1700"/>
            </a:pPr>
            <a:r>
              <a:rPr lang="en" sz="1600" dirty="0">
                <a:latin typeface="Arial" panose="020B0604020202020204" pitchFamily="34" charset="0"/>
                <a:cs typeface="Arial" panose="020B0604020202020204" pitchFamily="34" charset="0"/>
              </a:rPr>
              <a:t>Level of </a:t>
            </a:r>
            <a:r>
              <a:rPr lang="en-US" sz="1600" dirty="0">
                <a:latin typeface="Arial" panose="020B0604020202020204" pitchFamily="34" charset="0"/>
                <a:cs typeface="Arial" panose="020B0604020202020204" pitchFamily="34" charset="0"/>
              </a:rPr>
              <a:t>important </a:t>
            </a:r>
            <a:r>
              <a:rPr lang="en" sz="1600" b="1" dirty="0">
                <a:latin typeface="Arial" panose="020B0604020202020204" pitchFamily="34" charset="0"/>
                <a:cs typeface="Arial" panose="020B0604020202020204" pitchFamily="34" charset="0"/>
              </a:rPr>
              <a:t>innovation</a:t>
            </a:r>
            <a:r>
              <a:rPr lang="en" sz="1600" dirty="0">
                <a:latin typeface="Arial" panose="020B0604020202020204" pitchFamily="34" charset="0"/>
                <a:cs typeface="Arial" panose="020B0604020202020204" pitchFamily="34" charset="0"/>
              </a:rPr>
              <a:t> in </a:t>
            </a:r>
            <a:r>
              <a:rPr lang="en" sz="1600" b="1" dirty="0">
                <a:latin typeface="Arial" panose="020B0604020202020204" pitchFamily="34" charset="0"/>
                <a:cs typeface="Arial" panose="020B0604020202020204" pitchFamily="34" charset="0"/>
              </a:rPr>
              <a:t>deep learning </a:t>
            </a:r>
            <a:r>
              <a:rPr lang="en" sz="1600" dirty="0">
                <a:latin typeface="Arial" panose="020B0604020202020204" pitchFamily="34" charset="0"/>
                <a:cs typeface="Arial" panose="020B0604020202020204" pitchFamily="34" charset="0"/>
              </a:rPr>
              <a:t>dominates that in other areas</a:t>
            </a:r>
            <a:endParaRPr sz="1600" dirty="0">
              <a:latin typeface="Arial" panose="020B0604020202020204" pitchFamily="34" charset="0"/>
              <a:cs typeface="Arial" panose="020B0604020202020204" pitchFamily="34" charset="0"/>
            </a:endParaRPr>
          </a:p>
          <a:p>
            <a:pPr marL="457189" indent="-336542">
              <a:buSzPts val="1700"/>
            </a:pPr>
            <a:r>
              <a:rPr lang="en" sz="1600" b="1" dirty="0">
                <a:latin typeface="Arial" panose="020B0604020202020204" pitchFamily="34" charset="0"/>
                <a:cs typeface="Arial" panose="020B0604020202020204" pitchFamily="34" charset="0"/>
              </a:rPr>
              <a:t>Cloud </a:t>
            </a:r>
            <a:r>
              <a:rPr lang="en" sz="1600" dirty="0">
                <a:latin typeface="Arial" panose="020B0604020202020204" pitchFamily="34" charset="0"/>
                <a:cs typeface="Arial" panose="020B0604020202020204" pitchFamily="34" charset="0"/>
              </a:rPr>
              <a:t>Community quite strong in Industry; relatively small academically as Industry has some advantages (</a:t>
            </a:r>
            <a:r>
              <a:rPr lang="en-US" sz="1600" dirty="0">
                <a:latin typeface="Arial" panose="020B0604020202020204" pitchFamily="34" charset="0"/>
                <a:cs typeface="Arial" panose="020B0604020202020204" pitchFamily="34" charset="0"/>
              </a:rPr>
              <a:t>infrastructure and data)</a:t>
            </a:r>
            <a:endParaRPr sz="1600" dirty="0">
              <a:latin typeface="Arial" panose="020B0604020202020204" pitchFamily="34" charset="0"/>
              <a:cs typeface="Arial" panose="020B0604020202020204" pitchFamily="34" charset="0"/>
            </a:endParaRPr>
          </a:p>
          <a:p>
            <a:pPr marL="457189" indent="-336542">
              <a:buSzPts val="1700"/>
            </a:pPr>
            <a:r>
              <a:rPr lang="en" sz="1600" b="1" dirty="0">
                <a:latin typeface="Arial" panose="020B0604020202020204" pitchFamily="34" charset="0"/>
                <a:cs typeface="Arial" panose="020B0604020202020204" pitchFamily="34" charset="0"/>
              </a:rPr>
              <a:t>Big </a:t>
            </a:r>
            <a:r>
              <a:rPr lang="en-US" sz="1600" b="1" dirty="0">
                <a:latin typeface="Arial" panose="020B0604020202020204" pitchFamily="34" charset="0"/>
                <a:cs typeface="Arial" panose="020B0604020202020204" pitchFamily="34" charset="0"/>
              </a:rPr>
              <a:t>D</a:t>
            </a:r>
            <a:r>
              <a:rPr lang="en" sz="1600" b="1" dirty="0">
                <a:latin typeface="Arial" panose="020B0604020202020204" pitchFamily="34" charset="0"/>
                <a:cs typeface="Arial" panose="020B0604020202020204" pitchFamily="34" charset="0"/>
              </a:rPr>
              <a:t>ata </a:t>
            </a:r>
            <a:r>
              <a:rPr lang="en-US" sz="1600" b="1" dirty="0">
                <a:latin typeface="Arial" panose="020B0604020202020204" pitchFamily="34" charset="0"/>
                <a:cs typeface="Arial" panose="020B0604020202020204" pitchFamily="34" charset="0"/>
              </a:rPr>
              <a:t>and Edge </a:t>
            </a:r>
            <a:r>
              <a:rPr lang="en" sz="1600" dirty="0">
                <a:latin typeface="Arial" panose="020B0604020202020204" pitchFamily="34" charset="0"/>
                <a:cs typeface="Arial" panose="020B0604020202020204" pitchFamily="34" charset="0"/>
              </a:rPr>
              <a:t>communit</a:t>
            </a:r>
            <a:r>
              <a:rPr lang="en-US" sz="1600" dirty="0" err="1">
                <a:latin typeface="Arial" panose="020B0604020202020204" pitchFamily="34" charset="0"/>
                <a:cs typeface="Arial" panose="020B0604020202020204" pitchFamily="34" charset="0"/>
              </a:rPr>
              <a:t>ies</a:t>
            </a:r>
            <a:r>
              <a:rPr lang="en" sz="1600" dirty="0">
                <a:latin typeface="Arial" panose="020B0604020202020204" pitchFamily="34" charset="0"/>
                <a:cs typeface="Arial" panose="020B0604020202020204" pitchFamily="34" charset="0"/>
              </a:rPr>
              <a:t> strong in Academia and Industry </a:t>
            </a:r>
          </a:p>
          <a:p>
            <a:pPr lvl="1" indent="-336542">
              <a:spcBef>
                <a:spcPts val="800"/>
              </a:spcBef>
              <a:buSzPts val="1700"/>
            </a:pPr>
            <a:r>
              <a:rPr lang="en-US" sz="1400" dirty="0">
                <a:latin typeface="Arial" panose="020B0604020202020204" pitchFamily="34" charset="0"/>
                <a:cs typeface="Arial" panose="020B0604020202020204" pitchFamily="34" charset="0"/>
              </a:rPr>
              <a:t>B</a:t>
            </a:r>
            <a:r>
              <a:rPr lang="en" sz="1400" dirty="0">
                <a:latin typeface="Arial" panose="020B0604020202020204" pitchFamily="34" charset="0"/>
                <a:cs typeface="Arial" panose="020B0604020202020204" pitchFamily="34" charset="0"/>
              </a:rPr>
              <a:t>ig Data definition </a:t>
            </a:r>
            <a:r>
              <a:rPr lang="en-US" sz="1400" dirty="0">
                <a:latin typeface="Arial" panose="020B0604020202020204" pitchFamily="34" charset="0"/>
                <a:cs typeface="Arial" panose="020B0604020202020204" pitchFamily="34" charset="0"/>
              </a:rPr>
              <a:t>un</a:t>
            </a:r>
            <a:r>
              <a:rPr lang="en" sz="1400" dirty="0">
                <a:latin typeface="Arial" panose="020B0604020202020204" pitchFamily="34" charset="0"/>
                <a:cs typeface="Arial" panose="020B0604020202020204" pitchFamily="34" charset="0"/>
              </a:rPr>
              <a:t>clear </a:t>
            </a:r>
            <a:r>
              <a:rPr lang="en-US" sz="1400" dirty="0">
                <a:latin typeface="Arial" panose="020B0604020202020204" pitchFamily="34" charset="0"/>
                <a:cs typeface="Arial" panose="020B0604020202020204" pitchFamily="34" charset="0"/>
              </a:rPr>
              <a:t>but it is </a:t>
            </a:r>
            <a:r>
              <a:rPr lang="en" sz="1400" dirty="0">
                <a:latin typeface="Arial" panose="020B0604020202020204" pitchFamily="34" charset="0"/>
                <a:cs typeface="Arial" panose="020B0604020202020204" pitchFamily="34" charset="0"/>
              </a:rPr>
              <a:t>growing  </a:t>
            </a:r>
            <a:r>
              <a:rPr lang="en-US" sz="1400" dirty="0">
                <a:latin typeface="Arial" panose="020B0604020202020204" pitchFamily="34" charset="0"/>
                <a:cs typeface="Arial" panose="020B0604020202020204" pitchFamily="34" charset="0"/>
              </a:rPr>
              <a:t>although</a:t>
            </a:r>
            <a:r>
              <a:rPr lang="en" sz="1400" dirty="0">
                <a:latin typeface="Arial" panose="020B0604020202020204" pitchFamily="34" charset="0"/>
                <a:cs typeface="Arial" panose="020B0604020202020204" pitchFamily="34" charset="0"/>
              </a:rPr>
              <a:t> still quite small in terms of dedicated activities</a:t>
            </a:r>
          </a:p>
          <a:p>
            <a:pPr indent="-336542">
              <a:buSzPts val="1700"/>
            </a:pPr>
            <a:r>
              <a:rPr lang="en-US" sz="1600" b="1" dirty="0">
                <a:latin typeface="Arial" panose="020B0604020202020204" pitchFamily="34" charset="0"/>
                <a:cs typeface="Arial" panose="020B0604020202020204" pitchFamily="34" charset="0"/>
              </a:rPr>
              <a:t>Cloud Edge IoT </a:t>
            </a:r>
            <a:r>
              <a:rPr lang="en-US" sz="1600" dirty="0">
                <a:latin typeface="Arial" panose="020B0604020202020204" pitchFamily="34" charset="0"/>
                <a:cs typeface="Arial" panose="020B0604020202020204" pitchFamily="34" charset="0"/>
              </a:rPr>
              <a:t>and </a:t>
            </a:r>
            <a:r>
              <a:rPr lang="en-US" sz="1600" b="1" dirty="0">
                <a:latin typeface="Arial" panose="020B0604020202020204" pitchFamily="34" charset="0"/>
                <a:cs typeface="Arial" panose="020B0604020202020204" pitchFamily="34" charset="0"/>
              </a:rPr>
              <a:t>Big Data </a:t>
            </a:r>
            <a:r>
              <a:rPr lang="en-US" sz="1600" dirty="0">
                <a:latin typeface="Arial" panose="020B0604020202020204" pitchFamily="34" charset="0"/>
                <a:cs typeface="Arial" panose="020B0604020202020204" pitchFamily="34" charset="0"/>
              </a:rPr>
              <a:t>conferences activities significant overlap – not surprising as most IoT/Edge systems connect to Cloud and ~all commercial Big Data work uses cloud. </a:t>
            </a:r>
          </a:p>
          <a:p>
            <a:pPr indent="-336542">
              <a:buSzPts val="1700"/>
            </a:pPr>
            <a:r>
              <a:rPr lang="en-US" sz="1600" dirty="0">
                <a:latin typeface="Arial" panose="020B0604020202020204" pitchFamily="34" charset="0"/>
                <a:cs typeface="Arial" panose="020B0604020202020204" pitchFamily="34" charset="0"/>
              </a:rPr>
              <a:t>All these academic fields need to align with mainstream (</a:t>
            </a:r>
            <a:r>
              <a:rPr lang="en-US" sz="1600" b="1" dirty="0">
                <a:latin typeface="Arial" panose="020B0604020202020204" pitchFamily="34" charset="0"/>
                <a:cs typeface="Arial" panose="020B0604020202020204" pitchFamily="34" charset="0"/>
              </a:rPr>
              <a:t>Industry</a:t>
            </a:r>
            <a:r>
              <a:rPr lang="en-US" sz="1600" dirty="0">
                <a:latin typeface="Arial" panose="020B0604020202020204" pitchFamily="34" charset="0"/>
                <a:cs typeface="Arial" panose="020B0604020202020204" pitchFamily="34" charset="0"/>
              </a:rPr>
              <a:t>) systems</a:t>
            </a:r>
          </a:p>
          <a:p>
            <a:pPr indent="-336542">
              <a:buSzPts val="1700"/>
            </a:pPr>
            <a:r>
              <a:rPr lang="en-US" sz="1600" dirty="0">
                <a:latin typeface="Arial" panose="020B0604020202020204" pitchFamily="34" charset="0"/>
                <a:cs typeface="Arial" panose="020B0604020202020204" pitchFamily="34" charset="0"/>
              </a:rPr>
              <a:t>In terms of sizes of effort </a:t>
            </a:r>
            <a:r>
              <a:rPr lang="en-US" sz="1600" b="1" dirty="0">
                <a:latin typeface="Arial" panose="020B0604020202020204" pitchFamily="34" charset="0"/>
                <a:cs typeface="Arial" panose="020B0604020202020204" pitchFamily="34" charset="0"/>
              </a:rPr>
              <a:t>Industry</a:t>
            </a:r>
            <a:r>
              <a:rPr lang="en-US" sz="1600" dirty="0">
                <a:latin typeface="Arial" panose="020B0604020202020204" pitchFamily="34" charset="0"/>
                <a:cs typeface="Arial" panose="020B0604020202020204" pitchFamily="34" charset="0"/>
              </a:rPr>
              <a:t> &gt; </a:t>
            </a:r>
            <a:r>
              <a:rPr lang="en-US" sz="1600" b="1" dirty="0">
                <a:latin typeface="Arial" panose="020B0604020202020204" pitchFamily="34" charset="0"/>
                <a:cs typeface="Arial" panose="020B0604020202020204" pitchFamily="34" charset="0"/>
              </a:rPr>
              <a:t>DoE</a:t>
            </a:r>
            <a:r>
              <a:rPr lang="en-US" sz="1600" dirty="0">
                <a:latin typeface="Arial" panose="020B0604020202020204" pitchFamily="34" charset="0"/>
                <a:cs typeface="Arial" panose="020B0604020202020204" pitchFamily="34" charset="0"/>
              </a:rPr>
              <a:t> &gt; </a:t>
            </a:r>
            <a:r>
              <a:rPr lang="en-US" sz="1600" b="1" dirty="0">
                <a:latin typeface="Arial" panose="020B0604020202020204" pitchFamily="34" charset="0"/>
                <a:cs typeface="Arial" panose="020B0604020202020204" pitchFamily="34" charset="0"/>
              </a:rPr>
              <a:t>Universities</a:t>
            </a:r>
            <a:r>
              <a:rPr lang="en-US" sz="1600" dirty="0">
                <a:latin typeface="Arial" panose="020B0604020202020204" pitchFamily="34" charset="0"/>
                <a:cs typeface="Arial" panose="020B0604020202020204" pitchFamily="34" charset="0"/>
              </a:rPr>
              <a:t> and more commonality in interest than in past</a:t>
            </a:r>
          </a:p>
          <a:p>
            <a:pPr indent="-336542">
              <a:buSzPts val="1700"/>
            </a:pPr>
            <a:r>
              <a:rPr lang="en-US" sz="1600" dirty="0">
                <a:latin typeface="Arial" panose="020B0604020202020204" pitchFamily="34" charset="0"/>
                <a:cs typeface="Arial" panose="020B0604020202020204" pitchFamily="34" charset="0"/>
              </a:rPr>
              <a:t>Planning research today considers if Google or Facebook will wipe us out</a:t>
            </a:r>
          </a:p>
        </p:txBody>
      </p:sp>
      <p:cxnSp>
        <p:nvCxnSpPr>
          <p:cNvPr id="447" name="Google Shape;447;p59"/>
          <p:cNvCxnSpPr/>
          <p:nvPr/>
        </p:nvCxnSpPr>
        <p:spPr>
          <a:xfrm>
            <a:off x="108458" y="655338"/>
            <a:ext cx="1887900" cy="0"/>
          </a:xfrm>
          <a:prstGeom prst="straightConnector1">
            <a:avLst/>
          </a:prstGeom>
          <a:noFill/>
          <a:ln w="19050" cap="flat" cmpd="sng">
            <a:solidFill>
              <a:srgbClr val="B30838"/>
            </a:solidFill>
            <a:prstDash val="solid"/>
            <a:round/>
            <a:headEnd type="none" w="med" len="med"/>
            <a:tailEnd type="none" w="med" len="med"/>
          </a:ln>
        </p:spPr>
      </p:cxnSp>
      <p:sp>
        <p:nvSpPr>
          <p:cNvPr id="448" name="Google Shape;448;p59"/>
          <p:cNvSpPr txBox="1">
            <a:spLocks noGrp="1"/>
          </p:cNvSpPr>
          <p:nvPr>
            <p:ph type="title"/>
          </p:nvPr>
        </p:nvSpPr>
        <p:spPr>
          <a:xfrm>
            <a:off x="185953" y="110838"/>
            <a:ext cx="8596033" cy="544500"/>
          </a:xfrm>
          <a:prstGeom prst="rect">
            <a:avLst/>
          </a:prstGeom>
        </p:spPr>
        <p:txBody>
          <a:bodyPr spcFirstLastPara="1" vert="horz" wrap="square" lIns="68575" tIns="34275" rIns="68575" bIns="34275" rtlCol="0" anchor="ctr" anchorCtr="0">
            <a:noAutofit/>
          </a:bodyPr>
          <a:lstStyle/>
          <a:p>
            <a:pPr>
              <a:lnSpc>
                <a:spcPct val="115000"/>
              </a:lnSpc>
            </a:pPr>
            <a:r>
              <a:rPr lang="en-US" sz="2400" dirty="0">
                <a:solidFill>
                  <a:schemeClr val="tx1"/>
                </a:solidFill>
              </a:rPr>
              <a:t>Strength of Communities, Academia and Industry</a:t>
            </a:r>
            <a:endParaRPr sz="2400" dirty="0">
              <a:solidFill>
                <a:schemeClr val="tx1"/>
              </a:solidFill>
              <a:latin typeface="Open Sans SemiBold"/>
              <a:ea typeface="Open Sans SemiBold"/>
              <a:cs typeface="Open Sans SemiBold"/>
              <a:sym typeface="Open Sans SemiBold"/>
            </a:endParaRPr>
          </a:p>
        </p:txBody>
      </p:sp>
      <p:sp>
        <p:nvSpPr>
          <p:cNvPr id="449" name="Google Shape;449;p59"/>
          <p:cNvSpPr txBox="1">
            <a:spLocks noGrp="1"/>
          </p:cNvSpPr>
          <p:nvPr>
            <p:ph type="sldNum" idx="2"/>
          </p:nvPr>
        </p:nvSpPr>
        <p:spPr>
          <a:xfrm>
            <a:off x="6332175" y="3520805"/>
            <a:ext cx="411525" cy="408375"/>
          </a:xfrm>
          <a:prstGeom prst="rect">
            <a:avLst/>
          </a:prstGeom>
          <a:noFill/>
          <a:ln>
            <a:noFill/>
          </a:ln>
        </p:spPr>
        <p:txBody>
          <a:bodyPr spcFirstLastPara="1" vert="horz" wrap="square" lIns="51431" tIns="25706" rIns="51431" bIns="25706" rtlCol="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9</a:t>
            </a:fld>
            <a:endParaRPr/>
          </a:p>
        </p:txBody>
      </p:sp>
    </p:spTree>
    <p:extLst>
      <p:ext uri="{BB962C8B-B14F-4D97-AF65-F5344CB8AC3E}">
        <p14:creationId xmlns:p14="http://schemas.microsoft.com/office/powerpoint/2010/main" val="2421448027"/>
      </p:ext>
    </p:extLst>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10360</TotalTime>
  <Words>6395</Words>
  <Application>Microsoft Office PowerPoint</Application>
  <PresentationFormat>On-screen Show (16:9)</PresentationFormat>
  <Paragraphs>777</Paragraphs>
  <Slides>58</Slides>
  <Notes>44</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58</vt:i4>
      </vt:variant>
    </vt:vector>
  </HeadingPairs>
  <TitlesOfParts>
    <vt:vector size="65" baseType="lpstr">
      <vt:lpstr>Arial</vt:lpstr>
      <vt:lpstr>Calibri</vt:lpstr>
      <vt:lpstr>Open Sans</vt:lpstr>
      <vt:lpstr>Open Sans SemiBold</vt:lpstr>
      <vt:lpstr>Roboto</vt:lpstr>
      <vt:lpstr>1_Office Theme</vt:lpstr>
      <vt:lpstr>2_Office Theme</vt:lpstr>
      <vt:lpstr>HPC, Big Data, and Machine Learning Convergence</vt:lpstr>
      <vt:lpstr>HPC, Clouds, Big Data, Machine Learning  and IoT Convergence</vt:lpstr>
      <vt:lpstr>Communities</vt:lpstr>
      <vt:lpstr>Papers Submitted: Comparing 4 Conference Types</vt:lpstr>
      <vt:lpstr>Trends in AI, Big Data, Clouds, Edge, HPC over last 5 years</vt:lpstr>
      <vt:lpstr>Some medium size areas: Google Trends last 5 years (Topics unless otherwise stated)</vt:lpstr>
      <vt:lpstr>Some smaller areas: Google Trends last 5 years (Topics unless otherwise stated)</vt:lpstr>
      <vt:lpstr>H5-index Conferences: AI, Big Data, Cloud, Systems, Other 2018 (2019 Brown)</vt:lpstr>
      <vt:lpstr>Strength of Communities, Academia and Industry</vt:lpstr>
      <vt:lpstr>Convergence</vt:lpstr>
      <vt:lpstr>Next Generation of Cyberinfrastructure: Application Requirements</vt:lpstr>
      <vt:lpstr>Five Major Application Structures</vt:lpstr>
      <vt:lpstr>Big Data and Simulation Similar Challenges in Parallelism Complexity of Synchronization and Parallellization </vt:lpstr>
      <vt:lpstr>Remarks on Convergence Big Data, Simulation, HPC</vt:lpstr>
      <vt:lpstr>MLforHPC</vt:lpstr>
      <vt:lpstr>MLforHPC in detail</vt:lpstr>
      <vt:lpstr>MLaroundHPC and MLAutotuningHPC</vt:lpstr>
      <vt:lpstr>PowerPoint Presentation</vt:lpstr>
      <vt:lpstr>MLaroundHPC: Learning Outputs from Inputs (parameters) High Performance Surrogates of nanosimulations</vt:lpstr>
      <vt:lpstr>ANN for Regression</vt:lpstr>
      <vt:lpstr>HPCforML Parameter Prediction in Nanosimulation</vt:lpstr>
      <vt:lpstr>Accuracy comparison between ML predictions and MD simulation results</vt:lpstr>
      <vt:lpstr>Speedup of MLaroundHPC</vt:lpstr>
      <vt:lpstr>INSILICO MEDICINE USED CREATIVE AI TO DESIGN POTENTIAL DRUGS IN JUST 21 DAYS</vt:lpstr>
      <vt:lpstr>DeepDriveMD Smart Ensemble</vt:lpstr>
      <vt:lpstr>Putting it all Together Simulating Biological Organisms (with James Glazier @IU) </vt:lpstr>
      <vt:lpstr>Operator Formulation of Deep Learning Inference</vt:lpstr>
      <vt:lpstr>Learning how Apples Fall ?</vt:lpstr>
      <vt:lpstr>Extending Simple Harmonic Oscillator to longer times</vt:lpstr>
      <vt:lpstr>RNN (LSTM) model used for single particle ordinary verlet.</vt:lpstr>
      <vt:lpstr>Speedup from use of LSTM compared to Velocity Verlet</vt:lpstr>
      <vt:lpstr>Multiparticle LJ Potential Periodic Boundary Conditions I</vt:lpstr>
      <vt:lpstr>Multiparticle LJ Potential Periodic Boundary Conditions II</vt:lpstr>
      <vt:lpstr>Status of MLaroundHPC</vt:lpstr>
      <vt:lpstr>Remarks on Deep Learning for Time Series</vt:lpstr>
      <vt:lpstr>Initial Earthquake Forecasting with LSTM</vt:lpstr>
      <vt:lpstr>Details on Systems for Convergence</vt:lpstr>
      <vt:lpstr>Next Generation of Cyberinfrastructure: Compute and Data patterns</vt:lpstr>
      <vt:lpstr>Implications of Specialized AI Hardware</vt:lpstr>
      <vt:lpstr>AI as a Service</vt:lpstr>
      <vt:lpstr>Value of HPF Style Parallel Support I</vt:lpstr>
      <vt:lpstr>Value of HPF Style Parallel Support II</vt:lpstr>
      <vt:lpstr>Overall Architecture</vt:lpstr>
      <vt:lpstr>PowerPoint Presentation</vt:lpstr>
      <vt:lpstr>Ways of adding High Performance to Big Data Systems</vt:lpstr>
      <vt:lpstr>Programming Environment for HPC Cloud</vt:lpstr>
      <vt:lpstr>Big Data Programming Environment Components I</vt:lpstr>
      <vt:lpstr>Big Data Programming Environment Components II</vt:lpstr>
      <vt:lpstr>Runtime Components</vt:lpstr>
      <vt:lpstr>Twister2 Dataflow Communications</vt:lpstr>
      <vt:lpstr>Results on Terasort and MapReduce Shuffle</vt:lpstr>
      <vt:lpstr>Batch Benchmark - SVM </vt:lpstr>
      <vt:lpstr>Streaming Machine Learning with Sliding Window</vt:lpstr>
      <vt:lpstr>Data Engineering/Organization System Topics</vt:lpstr>
      <vt:lpstr>Conclusions</vt:lpstr>
      <vt:lpstr>Parallel Computing and MLforHPC Summary</vt:lpstr>
      <vt:lpstr>Summary of Big Data Systems </vt:lpstr>
      <vt:lpstr>Twister2 Status: Ready to go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Parallel Computing: from Digital Twins to Grids to Deep Learning and Back</dc:title>
  <cp:lastModifiedBy>Geoffrey Fox</cp:lastModifiedBy>
  <cp:revision>137</cp:revision>
  <dcterms:modified xsi:type="dcterms:W3CDTF">2020-08-26T14:36:22Z</dcterms:modified>
</cp:coreProperties>
</file>