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74" r:id="rId2"/>
  </p:sldMasterIdLst>
  <p:notesMasterIdLst>
    <p:notesMasterId r:id="rId49"/>
  </p:notesMasterIdLst>
  <p:sldIdLst>
    <p:sldId id="384" r:id="rId3"/>
    <p:sldId id="540" r:id="rId4"/>
    <p:sldId id="391" r:id="rId5"/>
    <p:sldId id="485" r:id="rId6"/>
    <p:sldId id="487" r:id="rId7"/>
    <p:sldId id="492" r:id="rId8"/>
    <p:sldId id="538" r:id="rId9"/>
    <p:sldId id="488" r:id="rId10"/>
    <p:sldId id="496" r:id="rId11"/>
    <p:sldId id="490" r:id="rId12"/>
    <p:sldId id="491" r:id="rId13"/>
    <p:sldId id="497" r:id="rId14"/>
    <p:sldId id="498" r:id="rId15"/>
    <p:sldId id="499" r:id="rId16"/>
    <p:sldId id="504" r:id="rId17"/>
    <p:sldId id="505" r:id="rId18"/>
    <p:sldId id="501" r:id="rId19"/>
    <p:sldId id="502" r:id="rId20"/>
    <p:sldId id="539" r:id="rId21"/>
    <p:sldId id="486" r:id="rId22"/>
    <p:sldId id="385" r:id="rId23"/>
    <p:sldId id="503" r:id="rId24"/>
    <p:sldId id="517" r:id="rId25"/>
    <p:sldId id="514" r:id="rId26"/>
    <p:sldId id="527" r:id="rId27"/>
    <p:sldId id="533" r:id="rId28"/>
    <p:sldId id="528" r:id="rId29"/>
    <p:sldId id="414" r:id="rId30"/>
    <p:sldId id="518" r:id="rId31"/>
    <p:sldId id="521" r:id="rId32"/>
    <p:sldId id="523" r:id="rId33"/>
    <p:sldId id="565" r:id="rId34"/>
    <p:sldId id="566" r:id="rId35"/>
    <p:sldId id="567" r:id="rId36"/>
    <p:sldId id="525" r:id="rId37"/>
    <p:sldId id="543" r:id="rId38"/>
    <p:sldId id="544" r:id="rId39"/>
    <p:sldId id="545" r:id="rId40"/>
    <p:sldId id="546" r:id="rId41"/>
    <p:sldId id="529" r:id="rId42"/>
    <p:sldId id="530" r:id="rId43"/>
    <p:sldId id="531" r:id="rId44"/>
    <p:sldId id="532" r:id="rId45"/>
    <p:sldId id="534" r:id="rId46"/>
    <p:sldId id="535" r:id="rId47"/>
    <p:sldId id="536" r:id="rId48"/>
  </p:sldIdLst>
  <p:sldSz cx="9144000" cy="6858000" type="screen4x3"/>
  <p:notesSz cx="6858000" cy="9144000"/>
  <p:custDataLst>
    <p:tags r:id="rId50"/>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A63"/>
    <a:srgbClr val="69BFFF"/>
    <a:srgbClr val="0083E6"/>
    <a:srgbClr val="A9C9FF"/>
    <a:srgbClr val="D6A300"/>
    <a:srgbClr val="B30838"/>
    <a:srgbClr val="0033CC"/>
    <a:srgbClr val="F8F3D2"/>
    <a:srgbClr val="6D6E70"/>
    <a:srgbClr val="7D1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40" autoAdjust="0"/>
    <p:restoredTop sz="94660"/>
  </p:normalViewPr>
  <p:slideViewPr>
    <p:cSldViewPr>
      <p:cViewPr varScale="1">
        <p:scale>
          <a:sx n="106" d="100"/>
          <a:sy n="106" d="100"/>
        </p:scale>
        <p:origin x="1668" y="114"/>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118390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68204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16</a:t>
            </a:fld>
            <a:endParaRPr lang="en-US" altLang="en-US"/>
          </a:p>
        </p:txBody>
      </p:sp>
    </p:spTree>
    <p:extLst>
      <p:ext uri="{BB962C8B-B14F-4D97-AF65-F5344CB8AC3E}">
        <p14:creationId xmlns:p14="http://schemas.microsoft.com/office/powerpoint/2010/main" val="25246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22</a:t>
            </a:fld>
            <a:endParaRPr lang="en-US"/>
          </a:p>
        </p:txBody>
      </p:sp>
    </p:spTree>
    <p:extLst>
      <p:ext uri="{BB962C8B-B14F-4D97-AF65-F5344CB8AC3E}">
        <p14:creationId xmlns:p14="http://schemas.microsoft.com/office/powerpoint/2010/main" val="381174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30</a:t>
            </a:fld>
            <a:endParaRPr lang="en-US" altLang="en-US"/>
          </a:p>
        </p:txBody>
      </p:sp>
    </p:spTree>
    <p:extLst>
      <p:ext uri="{BB962C8B-B14F-4D97-AF65-F5344CB8AC3E}">
        <p14:creationId xmlns:p14="http://schemas.microsoft.com/office/powerpoint/2010/main" val="27882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42</a:t>
            </a:fld>
            <a:endParaRPr lang="en-US" altLang="en-US"/>
          </a:p>
        </p:txBody>
      </p:sp>
    </p:spTree>
    <p:extLst>
      <p:ext uri="{BB962C8B-B14F-4D97-AF65-F5344CB8AC3E}">
        <p14:creationId xmlns:p14="http://schemas.microsoft.com/office/powerpoint/2010/main" val="19026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45</a:t>
            </a:fld>
            <a:endParaRPr lang="en-US" altLang="en-US"/>
          </a:p>
        </p:txBody>
      </p:sp>
    </p:spTree>
    <p:extLst>
      <p:ext uri="{BB962C8B-B14F-4D97-AF65-F5344CB8AC3E}">
        <p14:creationId xmlns:p14="http://schemas.microsoft.com/office/powerpoint/2010/main" val="133425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91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1E1AB-7B31-4D7D-91DA-40F1E3DDE310}" type="datetime1">
              <a:rPr lang="en-US" smtClean="0"/>
              <a:t>9/5/2016</a:t>
            </a:fld>
            <a:endParaRPr lang="en-US"/>
          </a:p>
        </p:txBody>
      </p:sp>
    </p:spTree>
    <p:extLst>
      <p:ext uri="{BB962C8B-B14F-4D97-AF65-F5344CB8AC3E}">
        <p14:creationId xmlns:p14="http://schemas.microsoft.com/office/powerpoint/2010/main" val="119801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587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4F38E-A427-4A90-A71B-C768BC416566}" type="datetime1">
              <a:rPr lang="en-US" smtClean="0">
                <a:solidFill>
                  <a:srgbClr val="000000">
                    <a:tint val="75000"/>
                  </a:srgbClr>
                </a:solidFill>
              </a:rPr>
              <a:t>9/5/2016</a:t>
            </a:fld>
            <a:endParaRPr lang="en-US">
              <a:solidFill>
                <a:srgbClr val="000000">
                  <a:tint val="75000"/>
                </a:srgbClr>
              </a:solidFill>
            </a:endParaRPr>
          </a:p>
        </p:txBody>
      </p:sp>
    </p:spTree>
    <p:extLst>
      <p:ext uri="{BB962C8B-B14F-4D97-AF65-F5344CB8AC3E}">
        <p14:creationId xmlns:p14="http://schemas.microsoft.com/office/powerpoint/2010/main" val="264791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7E0791-6F8F-453A-AD1B-D7ED0DF13984}" type="datetime1">
              <a:rPr lang="en-US" smtClean="0"/>
              <a:t>9/5/2016</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782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809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0B9E5-5B03-4635-9351-F18FF8BE7480}" type="datetime1">
              <a:rPr lang="en-US" smtClean="0">
                <a:solidFill>
                  <a:srgbClr val="000000">
                    <a:tint val="75000"/>
                  </a:srgbClr>
                </a:solidFill>
              </a:rPr>
              <a:t>9/5/2016</a:t>
            </a:fld>
            <a:endParaRPr lang="en-US">
              <a:solidFill>
                <a:srgbClr val="000000">
                  <a:tint val="75000"/>
                </a:srgbClr>
              </a:solidFill>
            </a:endParaRPr>
          </a:p>
        </p:txBody>
      </p:sp>
    </p:spTree>
    <p:extLst>
      <p:ext uri="{BB962C8B-B14F-4D97-AF65-F5344CB8AC3E}">
        <p14:creationId xmlns:p14="http://schemas.microsoft.com/office/powerpoint/2010/main" val="31360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715000" y="6246358"/>
            <a:ext cx="2057400" cy="365125"/>
          </a:xfrm>
          <a:prstGeom prst="rect">
            <a:avLst/>
          </a:prstGeom>
        </p:spPr>
        <p:txBody>
          <a:bodyPr/>
          <a:lstStyle/>
          <a:p>
            <a:fld id="{D677260B-DDFF-4484-9F2F-429AD11750B5}" type="datetime1">
              <a:rPr lang="en-US" smtClean="0"/>
              <a:t>9/5/2016</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5774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1135982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6B709-D39F-4184-A1CC-EA2C210CA1CB}" type="datetime1">
              <a:rPr lang="en-US" smtClean="0"/>
              <a:t>9/5/2016</a:t>
            </a:fld>
            <a:endParaRPr lang="en-US"/>
          </a:p>
        </p:txBody>
      </p:sp>
    </p:spTree>
  </p:cSld>
  <p:clrMap bg1="lt1" tx1="dk1" bg2="lt2" tx2="dk2" accent1="accent1" accent2="accent2" accent3="accent3" accent4="accent4" accent5="accent5" accent6="accent6" hlink="hlink" folHlink="folHlink"/>
  <p:sldLayoutIdLst>
    <p:sldLayoutId id="2147484215" r:id="rId1"/>
    <p:sldLayoutId id="2147484213" r:id="rId2"/>
    <p:sldLayoutId id="2147484248" r:id="rId3"/>
    <p:sldLayoutId id="2147484304" r:id="rId4"/>
    <p:sldLayoutId id="2147484323" r:id="rId5"/>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Tree>
    <p:extLst>
      <p:ext uri="{BB962C8B-B14F-4D97-AF65-F5344CB8AC3E}">
        <p14:creationId xmlns:p14="http://schemas.microsoft.com/office/powerpoint/2010/main" val="986681619"/>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9" r:id="rId3"/>
    <p:sldLayoutId id="2147484281" r:id="rId4"/>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pc-abds.org/kaleidoscope/" TargetMode="External"/><Relationship Id="rId2" Type="http://schemas.openxmlformats.org/officeDocument/2006/relationships/hyperlink" Target="http://dsc.soic.indiana.edu/publications/HPCBigDataConvergence.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hyperlink" Target="https://docs.google.com/document/d/1INwwU4aUAD_bj-XpNzi2rz3qY8rBMPFRVlx95k0-xc4"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
        <p:nvSpPr>
          <p:cNvPr id="7" name="Rectangle 6"/>
          <p:cNvSpPr/>
          <p:nvPr/>
        </p:nvSpPr>
        <p:spPr>
          <a:xfrm>
            <a:off x="-50868" y="2598813"/>
            <a:ext cx="9144000" cy="2825389"/>
          </a:xfrm>
          <a:prstGeom prst="rect">
            <a:avLst/>
          </a:prstGeom>
        </p:spPr>
        <p:txBody>
          <a:bodyPr wrap="square">
            <a:spAutoFit/>
          </a:bodyPr>
          <a:lstStyle/>
          <a:p>
            <a:pPr lvl="0" algn="ctr" defTabSz="457200" eaLnBrk="1" fontAlgn="auto" hangingPunct="1">
              <a:spcBef>
                <a:spcPct val="20000"/>
              </a:spcBef>
              <a:spcAft>
                <a:spcPts val="0"/>
              </a:spcAft>
              <a:defRPr/>
            </a:pPr>
            <a:r>
              <a:rPr lang="en-US" b="1" i="0" dirty="0">
                <a:solidFill>
                  <a:prstClr val="black"/>
                </a:solidFill>
                <a:latin typeface="Arial"/>
                <a:cs typeface="Times New Roman" pitchFamily="18" charset="0"/>
              </a:rPr>
              <a:t>OSTRAVA, CZECH REPUBLIC, September 7 - 9, 2016</a:t>
            </a:r>
          </a:p>
          <a:p>
            <a:pPr lvl="0" algn="ctr" defTabSz="457200" eaLnBrk="1" fontAlgn="auto" hangingPunct="1">
              <a:spcBef>
                <a:spcPct val="20000"/>
              </a:spcBef>
              <a:spcAft>
                <a:spcPts val="0"/>
              </a:spcAft>
              <a:defRPr/>
            </a:pPr>
            <a:r>
              <a:rPr lang="en-US" b="1" i="0" dirty="0">
                <a:solidFill>
                  <a:prstClr val="black"/>
                </a:solidFill>
                <a:latin typeface="Arial"/>
                <a:cs typeface="Times New Roman" pitchFamily="18" charset="0"/>
              </a:rPr>
              <a:t>Geoffrey </a:t>
            </a: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Fox</a:t>
            </a:r>
            <a:r>
              <a:rPr kumimoji="0" lang="en-US" sz="2400" b="1" i="0" u="none" strike="noStrike" kern="1200" cap="none" spc="0" normalizeH="0" noProof="0" dirty="0">
                <a:ln>
                  <a:noFill/>
                </a:ln>
                <a:solidFill>
                  <a:prstClr val="black"/>
                </a:solidFill>
                <a:effectLst/>
                <a:uLnTx/>
                <a:uFillTx/>
                <a:latin typeface="Arial"/>
                <a:cs typeface="Times New Roman" pitchFamily="18" charset="0"/>
              </a:rPr>
              <a:t> </a:t>
            </a: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September 7, 2016</a:t>
            </a:r>
            <a:endParaRPr lang="en-US" i="0" dirty="0">
              <a:solidFill>
                <a:prstClr val="black"/>
              </a:solidFill>
              <a:latin typeface="Arial"/>
              <a:hlinkClick r:id="rId3"/>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2" name="Title 1"/>
          <p:cNvSpPr>
            <a:spLocks noGrp="1"/>
          </p:cNvSpPr>
          <p:nvPr>
            <p:ph type="title" idx="4294967295"/>
          </p:nvPr>
        </p:nvSpPr>
        <p:spPr>
          <a:xfrm>
            <a:off x="11752" y="751597"/>
            <a:ext cx="9144000" cy="715973"/>
          </a:xfrm>
        </p:spPr>
        <p:txBody>
          <a:bodyPr/>
          <a:lstStyle/>
          <a:p>
            <a:pPr algn="ctr"/>
            <a:r>
              <a:rPr lang="en-US" sz="3600" dirty="0"/>
              <a:t>Structure of Applications and Infrastructure in Convergence of High Performance Computing and Big Data</a:t>
            </a:r>
          </a:p>
        </p:txBody>
      </p:sp>
      <p:sp>
        <p:nvSpPr>
          <p:cNvPr id="8" name="Subtitle 2"/>
          <p:cNvSpPr txBox="1">
            <a:spLocks/>
          </p:cNvSpPr>
          <p:nvPr/>
        </p:nvSpPr>
        <p:spPr>
          <a:xfrm>
            <a:off x="10998" y="2362200"/>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endParaRPr lang="en-US" b="1" i="0" kern="0" dirty="0">
              <a:solidFill>
                <a:schemeClr val="bg1"/>
              </a:solidFill>
            </a:endParaRPr>
          </a:p>
        </p:txBody>
      </p:sp>
    </p:spTree>
    <p:extLst>
      <p:ext uri="{BB962C8B-B14F-4D97-AF65-F5344CB8AC3E}">
        <p14:creationId xmlns:p14="http://schemas.microsoft.com/office/powerpoint/2010/main" val="345837939"/>
      </p:ext>
    </p:extLst>
  </p:cSld>
  <p:clrMapOvr>
    <a:masterClrMapping/>
  </p:clrMapOvr>
  <mc:AlternateContent xmlns:mc="http://schemas.openxmlformats.org/markup-compatibility/2006" xmlns:p14="http://schemas.microsoft.com/office/powerpoint/2010/main">
    <mc:Choice Requires="p14">
      <p:transition spd="slow" p14:dur="2000" advTm="33779"/>
    </mc:Choice>
    <mc:Fallback xmlns="">
      <p:transition spd="slow" advTm="337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pPr algn="ctr"/>
            <a:r>
              <a:rPr lang="en-US" b="1" dirty="0"/>
              <a:t>Sample Features of 51 Use Cases I</a:t>
            </a:r>
          </a:p>
        </p:txBody>
      </p:sp>
      <p:sp>
        <p:nvSpPr>
          <p:cNvPr id="3" name="Content Placeholder 2"/>
          <p:cNvSpPr>
            <a:spLocks noGrp="1"/>
          </p:cNvSpPr>
          <p:nvPr>
            <p:ph idx="1"/>
          </p:nvPr>
        </p:nvSpPr>
        <p:spPr>
          <a:xfrm>
            <a:off x="0" y="609600"/>
            <a:ext cx="9144000" cy="4038600"/>
          </a:xfrm>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a:t>
            </a:r>
            <a:r>
              <a:rPr lang="en-US" sz="2200" dirty="0" err="1"/>
              <a:t>Flink</a:t>
            </a:r>
            <a:r>
              <a:rPr lang="en-US" sz="2200" dirty="0"/>
              <a:t>,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10</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fld id="{83B00048-A6E6-4D54-A8D6-B6C8BE215A83}" type="datetime1">
              <a:rPr lang="en-US" smtClean="0">
                <a:solidFill>
                  <a:srgbClr val="000000">
                    <a:tint val="75000"/>
                  </a:srgbClr>
                </a:solidFill>
              </a:rPr>
              <a:t>9/5/2016</a:t>
            </a:fld>
            <a:endParaRPr lang="en-US" dirty="0">
              <a:solidFill>
                <a:srgbClr val="000000">
                  <a:tint val="75000"/>
                </a:srgbClr>
              </a:solidFill>
            </a:endParaRPr>
          </a:p>
        </p:txBody>
      </p:sp>
    </p:spTree>
    <p:extLst>
      <p:ext uri="{BB962C8B-B14F-4D97-AF65-F5344CB8AC3E}">
        <p14:creationId xmlns:p14="http://schemas.microsoft.com/office/powerpoint/2010/main" val="341056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pPr algn="ctr"/>
            <a:r>
              <a:rPr lang="en-US" b="1" dirty="0"/>
              <a:t>Sample Features of 51 Use Cases 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11</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fld id="{4CA9D0EA-5AB6-4EDD-BA1F-6BFE82306139}" type="datetime1">
              <a:rPr lang="en-US" smtClean="0">
                <a:solidFill>
                  <a:srgbClr val="000000">
                    <a:tint val="75000"/>
                  </a:srgbClr>
                </a:solidFill>
              </a:rPr>
              <a:t>9/5/2016</a:t>
            </a:fld>
            <a:endParaRPr lang="en-US">
              <a:solidFill>
                <a:srgbClr val="000000">
                  <a:tint val="75000"/>
                </a:srgbClr>
              </a:solidFill>
            </a:endParaRPr>
          </a:p>
        </p:txBody>
      </p:sp>
    </p:spTree>
    <p:extLst>
      <p:ext uri="{BB962C8B-B14F-4D97-AF65-F5344CB8AC3E}">
        <p14:creationId xmlns:p14="http://schemas.microsoft.com/office/powerpoint/2010/main" val="127110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56" y="0"/>
            <a:ext cx="8382000" cy="685800"/>
          </a:xfrm>
        </p:spPr>
        <p:txBody>
          <a:bodyPr/>
          <a:lstStyle/>
          <a:p>
            <a:r>
              <a:rPr lang="en-US" dirty="0"/>
              <a:t>Classifying Use Cases</a:t>
            </a:r>
          </a:p>
        </p:txBody>
      </p:sp>
      <p:sp>
        <p:nvSpPr>
          <p:cNvPr id="3" name="Content Placeholder 2"/>
          <p:cNvSpPr>
            <a:spLocks noGrp="1"/>
          </p:cNvSpPr>
          <p:nvPr>
            <p:ph idx="1"/>
          </p:nvPr>
        </p:nvSpPr>
        <p:spPr>
          <a:xfrm>
            <a:off x="0" y="609600"/>
            <a:ext cx="9115779" cy="4038600"/>
          </a:xfrm>
        </p:spPr>
        <p:txBody>
          <a:bodyPr/>
          <a:lstStyle/>
          <a:p>
            <a:pPr>
              <a:spcBef>
                <a:spcPts val="6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6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6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6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6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600"/>
              </a:spcBef>
            </a:pPr>
            <a:r>
              <a:rPr lang="en-US" dirty="0"/>
              <a:t>A mapping of facets into work of the SPIDAL project has been given.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sp>
        <p:nvSpPr>
          <p:cNvPr id="5" name="Date Placeholder 4"/>
          <p:cNvSpPr>
            <a:spLocks noGrp="1"/>
          </p:cNvSpPr>
          <p:nvPr>
            <p:ph type="dt" sz="half" idx="2"/>
          </p:nvPr>
        </p:nvSpPr>
        <p:spPr/>
        <p:txBody>
          <a:bodyPr/>
          <a:lstStyle/>
          <a:p>
            <a:fld id="{CC73F538-E64F-4C6C-8F56-4BA6A2B151A4}" type="datetime1">
              <a:rPr lang="en-US" smtClean="0"/>
              <a:t>9/5/2016</a:t>
            </a:fld>
            <a:endParaRPr lang="en-US"/>
          </a:p>
        </p:txBody>
      </p:sp>
    </p:spTree>
    <p:extLst>
      <p:ext uri="{BB962C8B-B14F-4D97-AF65-F5344CB8AC3E}">
        <p14:creationId xmlns:p14="http://schemas.microsoft.com/office/powerpoint/2010/main" val="261158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
        <p:nvSpPr>
          <p:cNvPr id="3" name="Date Placeholder 2"/>
          <p:cNvSpPr>
            <a:spLocks noGrp="1"/>
          </p:cNvSpPr>
          <p:nvPr>
            <p:ph type="dt" sz="half" idx="2"/>
          </p:nvPr>
        </p:nvSpPr>
        <p:spPr/>
        <p:txBody>
          <a:bodyPr/>
          <a:lstStyle/>
          <a:p>
            <a:fld id="{7EECCE6A-61AD-4A47-B00A-CA007394974B}" type="datetime1">
              <a:rPr lang="en-US" smtClean="0">
                <a:solidFill>
                  <a:srgbClr val="000000">
                    <a:tint val="75000"/>
                  </a:srgbClr>
                </a:solidFill>
              </a:rPr>
              <a:t>9/5/2016</a:t>
            </a:fld>
            <a:endParaRPr lang="en-US">
              <a:solidFill>
                <a:srgbClr val="000000">
                  <a:tint val="75000"/>
                </a:srgbClr>
              </a:solidFill>
            </a:endParaRPr>
          </a:p>
        </p:txBody>
      </p:sp>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379443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724" y="86459"/>
            <a:ext cx="9372599" cy="523141"/>
          </a:xfrm>
        </p:spPr>
        <p:txBody>
          <a:bodyPr/>
          <a:lstStyle/>
          <a:p>
            <a:pPr algn="ctr"/>
            <a:r>
              <a:rPr lang="en-US" sz="2400" dirty="0"/>
              <a:t>64 Features in 4 views for Unified Classification of Big Data and Simulation Applications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black"/>
              </a:solidFill>
              <a:effectLst/>
              <a:uLnTx/>
              <a:uFillTx/>
            </a:endParaRPr>
          </a:p>
        </p:txBody>
      </p:sp>
      <p:grpSp>
        <p:nvGrpSpPr>
          <p:cNvPr id="12" name="Group 11"/>
          <p:cNvGrpSpPr/>
          <p:nvPr/>
        </p:nvGrpSpPr>
        <p:grpSpPr>
          <a:xfrm>
            <a:off x="5576" y="609600"/>
            <a:ext cx="9157607" cy="5368401"/>
            <a:chOff x="0" y="372985"/>
            <a:chExt cx="9157607" cy="5368401"/>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0" y="823109"/>
              <a:ext cx="149733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497397" y="852941"/>
              <a:ext cx="1485956" cy="5309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Big Data)</a:t>
              </a:r>
            </a:p>
          </p:txBody>
        </p:sp>
        <p:sp>
          <p:nvSpPr>
            <p:cNvPr id="7" name="Rectangle 6"/>
            <p:cNvSpPr/>
            <p:nvPr/>
          </p:nvSpPr>
          <p:spPr>
            <a:xfrm>
              <a:off x="3137862" y="372985"/>
              <a:ext cx="7200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5424" y="3832343"/>
              <a:ext cx="90281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a:t>
              </a:r>
            </a:p>
          </p:txBody>
        </p:sp>
        <p:sp>
          <p:nvSpPr>
            <p:cNvPr id="9" name="TextBox 8"/>
            <p:cNvSpPr txBox="1"/>
            <p:nvPr/>
          </p:nvSpPr>
          <p:spPr>
            <a:xfrm>
              <a:off x="2108755" y="5426306"/>
              <a:ext cx="17491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0" name="TextBox 9"/>
            <p:cNvSpPr txBox="1"/>
            <p:nvPr/>
          </p:nvSpPr>
          <p:spPr>
            <a:xfrm>
              <a:off x="6782917" y="890009"/>
              <a:ext cx="12474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Data)</a:t>
              </a:r>
            </a:p>
          </p:txBody>
        </p:sp>
        <p:sp>
          <p:nvSpPr>
            <p:cNvPr id="11" name="TextBox 10"/>
            <p:cNvSpPr txBox="1"/>
            <p:nvPr/>
          </p:nvSpPr>
          <p:spPr>
            <a:xfrm>
              <a:off x="7393983" y="5008367"/>
              <a:ext cx="176362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(Mix of Data and Model)</a:t>
              </a:r>
            </a:p>
          </p:txBody>
        </p:sp>
      </p:grpSp>
      <p:sp>
        <p:nvSpPr>
          <p:cNvPr id="3" name="Date Placeholder 2"/>
          <p:cNvSpPr>
            <a:spLocks noGrp="1"/>
          </p:cNvSpPr>
          <p:nvPr>
            <p:ph type="dt" sz="half" idx="2"/>
          </p:nvPr>
        </p:nvSpPr>
        <p:spPr/>
        <p:txBody>
          <a:bodyPr/>
          <a:lstStyle/>
          <a:p>
            <a:fld id="{545EE09F-E47E-42A4-A89A-5DFE23F24105}" type="datetime1">
              <a:rPr lang="en-US" smtClean="0">
                <a:solidFill>
                  <a:srgbClr val="000000">
                    <a:tint val="75000"/>
                  </a:srgbClr>
                </a:solidFill>
              </a:rPr>
              <a:t>9/5/2016</a:t>
            </a:fld>
            <a:endParaRPr lang="en-US">
              <a:solidFill>
                <a:srgbClr val="000000">
                  <a:tint val="75000"/>
                </a:srgbClr>
              </a:solidFill>
            </a:endParaRPr>
          </a:p>
        </p:txBody>
      </p:sp>
    </p:spTree>
    <p:extLst>
      <p:ext uri="{BB962C8B-B14F-4D97-AF65-F5344CB8AC3E}">
        <p14:creationId xmlns:p14="http://schemas.microsoft.com/office/powerpoint/2010/main" val="240811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39646" cy="703217"/>
          </a:xfrm>
        </p:spPr>
        <p:txBody>
          <a:bodyPr/>
          <a:lstStyle/>
          <a:p>
            <a:r>
              <a:rPr lang="en-US" dirty="0"/>
              <a:t>Examples in Problem Architecture View PA</a:t>
            </a:r>
          </a:p>
        </p:txBody>
      </p:sp>
      <p:sp>
        <p:nvSpPr>
          <p:cNvPr id="3" name="Content Placeholder 2"/>
          <p:cNvSpPr>
            <a:spLocks noGrp="1"/>
          </p:cNvSpPr>
          <p:nvPr>
            <p:ph idx="1"/>
          </p:nvPr>
        </p:nvSpPr>
        <p:spPr>
          <a:xfrm>
            <a:off x="0" y="533400"/>
            <a:ext cx="9139646" cy="5638800"/>
          </a:xfrm>
        </p:spPr>
        <p:txBody>
          <a:bodyPr/>
          <a:lstStyle/>
          <a:p>
            <a:r>
              <a:rPr lang="en-US" dirty="0"/>
              <a:t>The facets in the Problem architecture view include 5 very common ones describing synchronization structure of a parallel job: </a:t>
            </a:r>
          </a:p>
          <a:p>
            <a:pPr lvl="1"/>
            <a:r>
              <a:rPr lang="en-US" b="1" dirty="0" err="1"/>
              <a:t>MapOnly</a:t>
            </a:r>
            <a:r>
              <a:rPr lang="en-US" b="1" dirty="0"/>
              <a:t> or Pleasingly Parallel (PA1): </a:t>
            </a:r>
            <a:r>
              <a:rPr lang="en-US" dirty="0"/>
              <a:t>the processing of a collection of independent events; </a:t>
            </a:r>
          </a:p>
          <a:p>
            <a:pPr lvl="1"/>
            <a:r>
              <a:rPr lang="en-US" b="1" dirty="0"/>
              <a:t>MapReduce (PA2): </a:t>
            </a:r>
            <a:r>
              <a:rPr lang="en-US" dirty="0"/>
              <a:t>independent calculations (maps) followed by a final consolidation via MapReduce; </a:t>
            </a:r>
          </a:p>
          <a:p>
            <a:pPr lvl="1"/>
            <a:r>
              <a:rPr lang="en-US" b="1" dirty="0" err="1"/>
              <a:t>MapCollective</a:t>
            </a:r>
            <a:r>
              <a:rPr lang="en-US" b="1" dirty="0"/>
              <a:t> (PA3): </a:t>
            </a:r>
            <a:r>
              <a:rPr lang="en-US" dirty="0"/>
              <a:t>parallel machine learning dominated by scatter, gather, reduce and broadcast; </a:t>
            </a:r>
          </a:p>
          <a:p>
            <a:pPr lvl="1"/>
            <a:r>
              <a:rPr lang="en-US" b="1" dirty="0"/>
              <a:t>MapPoint-to-Point (PA4): </a:t>
            </a:r>
            <a:r>
              <a:rPr lang="en-US" dirty="0"/>
              <a:t>simulations or graph processing with many local linkages in points (nodes) of studied system. </a:t>
            </a:r>
          </a:p>
          <a:p>
            <a:pPr lvl="1"/>
            <a:r>
              <a:rPr lang="en-US" b="1" dirty="0" err="1"/>
              <a:t>MapStreaming</a:t>
            </a:r>
            <a:r>
              <a:rPr lang="en-US" b="1" dirty="0"/>
              <a:t> (PA5): </a:t>
            </a:r>
            <a:r>
              <a:rPr lang="en-US" dirty="0"/>
              <a:t>The fifth important problem architecture is seen in recent approaches to processing real-time data. </a:t>
            </a:r>
          </a:p>
          <a:p>
            <a:pPr lvl="1"/>
            <a:r>
              <a:rPr lang="en-US" dirty="0"/>
              <a:t>We do not focus on pure </a:t>
            </a:r>
            <a:r>
              <a:rPr lang="en-US" b="1" dirty="0"/>
              <a:t>shared memory architectures PA6 </a:t>
            </a:r>
            <a:r>
              <a:rPr lang="en-US" dirty="0"/>
              <a:t>but look at hybrid architectures with clusters of multicore nodes and find important performances issues dependent on the node programming model.</a:t>
            </a:r>
          </a:p>
          <a:p>
            <a:r>
              <a:rPr lang="en-US" dirty="0"/>
              <a:t>Most of our codes are </a:t>
            </a:r>
            <a:r>
              <a:rPr lang="en-US" b="1" dirty="0"/>
              <a:t>SPMD</a:t>
            </a:r>
            <a:r>
              <a:rPr lang="en-US" dirty="0"/>
              <a:t> (PA-7) and</a:t>
            </a:r>
            <a:r>
              <a:rPr lang="en-US" b="1" dirty="0"/>
              <a:t> BSP </a:t>
            </a:r>
            <a:r>
              <a:rPr lang="en-US" dirty="0"/>
              <a:t>(PA-8).</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15</a:t>
            </a:fld>
            <a:endParaRPr lang="en-US" dirty="0">
              <a:solidFill>
                <a:prstClr val="black"/>
              </a:solidFill>
            </a:endParaRPr>
          </a:p>
        </p:txBody>
      </p:sp>
      <p:sp>
        <p:nvSpPr>
          <p:cNvPr id="5" name="Date Placeholder 4"/>
          <p:cNvSpPr>
            <a:spLocks noGrp="1"/>
          </p:cNvSpPr>
          <p:nvPr>
            <p:ph type="dt" sz="half" idx="2"/>
          </p:nvPr>
        </p:nvSpPr>
        <p:spPr/>
        <p:txBody>
          <a:bodyPr/>
          <a:lstStyle/>
          <a:p>
            <a:fld id="{64876AB3-217D-4441-8F13-54F3F9CBDE3C}" type="datetime1">
              <a:rPr lang="en-US" smtClean="0"/>
              <a:t>9/5/2016</a:t>
            </a:fld>
            <a:endParaRPr lang="en-US"/>
          </a:p>
        </p:txBody>
      </p:sp>
    </p:spTree>
    <p:extLst>
      <p:ext uri="{BB962C8B-B14F-4D97-AF65-F5344CB8AC3E}">
        <p14:creationId xmlns:p14="http://schemas.microsoft.com/office/powerpoint/2010/main" val="278730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73" y="1345093"/>
            <a:ext cx="2305050" cy="3790950"/>
          </a:xfrm>
        </p:spPr>
        <p:txBody>
          <a:bodyPr/>
          <a:lstStyle/>
          <a:p>
            <a:r>
              <a:rPr lang="en-US" sz="2800" dirty="0"/>
              <a:t>6 Forms of MapReduce</a:t>
            </a:r>
            <a:br>
              <a:rPr lang="en-US" sz="2000" dirty="0"/>
            </a:br>
            <a:br>
              <a:rPr lang="en-US" sz="2000" b="0" dirty="0">
                <a:solidFill>
                  <a:schemeClr val="tx1"/>
                </a:solidFill>
              </a:rPr>
            </a:br>
            <a:r>
              <a:rPr lang="en-US" sz="2000" b="0" dirty="0">
                <a:solidFill>
                  <a:schemeClr val="tx1"/>
                </a:solidFill>
              </a:rPr>
              <a:t>Describes Architecture of </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2 important variants (software) of Iterative MapReduce and Map-Streaming</a:t>
            </a:r>
            <a:br>
              <a:rPr lang="en-US" sz="2000" b="0" dirty="0">
                <a:solidFill>
                  <a:schemeClr val="tx1"/>
                </a:solidFill>
              </a:rPr>
            </a:br>
            <a:r>
              <a:rPr lang="en-US" sz="2000" dirty="0">
                <a:solidFill>
                  <a:schemeClr val="tx1"/>
                </a:solidFill>
              </a:rPr>
              <a:t>a) “In-place” </a:t>
            </a:r>
            <a:r>
              <a:rPr lang="en-US" sz="2000" b="0" dirty="0">
                <a:solidFill>
                  <a:schemeClr val="tx1"/>
                </a:solidFill>
              </a:rPr>
              <a:t>HPC </a:t>
            </a:r>
            <a:br>
              <a:rPr lang="en-US" sz="2000" dirty="0">
                <a:solidFill>
                  <a:schemeClr val="tx1"/>
                </a:solidFill>
              </a:rPr>
            </a:br>
            <a:r>
              <a:rPr lang="en-US" sz="2000" dirty="0">
                <a:solidFill>
                  <a:schemeClr val="tx1"/>
                </a:solidFill>
              </a:rPr>
              <a:t>b) Flow </a:t>
            </a:r>
            <a:r>
              <a:rPr lang="en-US" sz="2000" b="0" dirty="0">
                <a:solidFill>
                  <a:schemeClr val="tx1"/>
                </a:solidFill>
              </a:rPr>
              <a:t>for model and data</a:t>
            </a:r>
            <a:br>
              <a:rPr lang="en-US" sz="2000" b="0" dirty="0">
                <a:solidFill>
                  <a:schemeClr val="tx1"/>
                </a:solidFill>
              </a:rPr>
            </a:b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16</a:t>
            </a:fld>
            <a:endParaRPr lang="en-US" dirty="0">
              <a:solidFill>
                <a:prstClr val="black"/>
              </a:solidFill>
            </a:endParaRPr>
          </a:p>
        </p:txBody>
      </p:sp>
      <p:sp>
        <p:nvSpPr>
          <p:cNvPr id="2" name="Date Placeholder 1"/>
          <p:cNvSpPr>
            <a:spLocks noGrp="1"/>
          </p:cNvSpPr>
          <p:nvPr>
            <p:ph type="dt" sz="half" idx="2"/>
          </p:nvPr>
        </p:nvSpPr>
        <p:spPr/>
        <p:txBody>
          <a:bodyPr/>
          <a:lstStyle/>
          <a:p>
            <a:fld id="{A3056864-BE72-4BC7-AE75-D7BF05B4BB44}" type="datetime1">
              <a:rPr lang="en-US" smtClean="0">
                <a:solidFill>
                  <a:srgbClr val="000000">
                    <a:tint val="75000"/>
                  </a:srgbClr>
                </a:solidFill>
              </a:rPr>
              <a:t>9/5/2016</a:t>
            </a:fld>
            <a:endParaRPr lang="en-US">
              <a:solidFill>
                <a:srgbClr val="000000">
                  <a:tint val="75000"/>
                </a:srgbClr>
              </a:solidFill>
            </a:endParaRPr>
          </a:p>
        </p:txBody>
      </p:sp>
      <p:grpSp>
        <p:nvGrpSpPr>
          <p:cNvPr id="3" name="Group 2"/>
          <p:cNvGrpSpPr>
            <a:grpSpLocks noChangeAspect="1"/>
          </p:cNvGrpSpPr>
          <p:nvPr/>
        </p:nvGrpSpPr>
        <p:grpSpPr>
          <a:xfrm>
            <a:off x="2270580" y="0"/>
            <a:ext cx="6949620" cy="6766560"/>
            <a:chOff x="3522924" y="19792"/>
            <a:chExt cx="5638890" cy="5490359"/>
          </a:xfrm>
        </p:grpSpPr>
        <p:pic>
          <p:nvPicPr>
            <p:cNvPr id="18" name="Picture 17"/>
            <p:cNvPicPr>
              <a:picLocks noChangeAspect="1"/>
            </p:cNvPicPr>
            <p:nvPr/>
          </p:nvPicPr>
          <p:blipFill rotWithShape="1">
            <a:blip r:embed="rId3"/>
            <a:srcRect l="50000" t="394" r="-567" b="-394"/>
            <a:stretch/>
          </p:blipFill>
          <p:spPr>
            <a:xfrm>
              <a:off x="3522924" y="2676693"/>
              <a:ext cx="5638890" cy="2833458"/>
            </a:xfrm>
            <a:prstGeom prst="rect">
              <a:avLst/>
            </a:prstGeom>
          </p:spPr>
        </p:pic>
        <p:pic>
          <p:nvPicPr>
            <p:cNvPr id="19" name="Picture 18"/>
            <p:cNvPicPr>
              <a:picLocks noChangeAspect="1"/>
            </p:cNvPicPr>
            <p:nvPr/>
          </p:nvPicPr>
          <p:blipFill rotWithShape="1">
            <a:blip r:embed="rId3"/>
            <a:srcRect t="-394" r="49432" b="394"/>
            <a:stretch/>
          </p:blipFill>
          <p:spPr>
            <a:xfrm>
              <a:off x="3524072" y="19792"/>
              <a:ext cx="5556100" cy="2791857"/>
            </a:xfrm>
            <a:prstGeom prst="rect">
              <a:avLst/>
            </a:prstGeom>
          </p:spPr>
        </p:pic>
      </p:grpSp>
    </p:spTree>
    <p:extLst>
      <p:ext uri="{BB962C8B-B14F-4D97-AF65-F5344CB8AC3E}">
        <p14:creationId xmlns:p14="http://schemas.microsoft.com/office/powerpoint/2010/main" val="104898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048750" cy="600076"/>
          </a:xfrm>
        </p:spPr>
        <p:txBody>
          <a:bodyPr>
            <a:noAutofit/>
          </a:bodyPr>
          <a:lstStyle/>
          <a:p>
            <a:pPr algn="ctr"/>
            <a:r>
              <a:rPr lang="en-US" sz="3000" b="1" dirty="0"/>
              <a:t>Comparison of Data Analytics with Simulation I</a:t>
            </a:r>
          </a:p>
        </p:txBody>
      </p:sp>
      <p:sp>
        <p:nvSpPr>
          <p:cNvPr id="3" name="Content Placeholder 2"/>
          <p:cNvSpPr>
            <a:spLocks noGrp="1"/>
          </p:cNvSpPr>
          <p:nvPr>
            <p:ph idx="1"/>
          </p:nvPr>
        </p:nvSpPr>
        <p:spPr>
          <a:xfrm>
            <a:off x="0" y="561976"/>
            <a:ext cx="9144000" cy="5735053"/>
          </a:xfrm>
        </p:spPr>
        <p:txBody>
          <a:bodyPr>
            <a:normAutofit/>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b="1" dirty="0"/>
              <a:t>Or </a:t>
            </a:r>
            <a:r>
              <a:rPr lang="en-US" dirty="0"/>
              <a:t>consume often smallish data to define a simulation problem</a:t>
            </a:r>
          </a:p>
          <a:p>
            <a:pPr lvl="1"/>
            <a:r>
              <a:rPr lang="en-US" b="1" dirty="0"/>
              <a:t>HPC simulation </a:t>
            </a:r>
            <a:r>
              <a:rPr lang="en-US" dirty="0"/>
              <a:t>in (weather) data assimilation is </a:t>
            </a:r>
            <a:r>
              <a:rPr lang="en-US"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Non-iterative MapReduce </a:t>
            </a:r>
            <a:r>
              <a:rPr lang="en-US" dirty="0"/>
              <a:t>is major big data paradigm</a:t>
            </a:r>
          </a:p>
          <a:p>
            <a:pPr lvl="1"/>
            <a:r>
              <a:rPr lang="en-US" sz="18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1800" dirty="0"/>
              <a:t>Classic simulation has a lot of smallish point-to-point messages</a:t>
            </a:r>
          </a:p>
          <a:p>
            <a:pPr lvl="1"/>
            <a:r>
              <a:rPr lang="en-US" sz="1800" dirty="0"/>
              <a:t>Motivates </a:t>
            </a:r>
            <a:r>
              <a:rPr lang="en-US" sz="1800" b="1" dirty="0" err="1"/>
              <a:t>MapCollective</a:t>
            </a:r>
            <a:r>
              <a:rPr lang="en-US" sz="1800" b="1" dirty="0"/>
              <a:t> </a:t>
            </a:r>
            <a:r>
              <a:rPr lang="en-US" sz="1800" dirty="0"/>
              <a:t>model</a:t>
            </a:r>
          </a:p>
          <a:p>
            <a:r>
              <a:rPr lang="en-US" dirty="0"/>
              <a:t>Simulations characterized often by </a:t>
            </a:r>
            <a:r>
              <a:rPr lang="en-US" b="1" dirty="0"/>
              <a:t>difference</a:t>
            </a:r>
            <a:r>
              <a:rPr lang="en-US" dirty="0"/>
              <a:t> or differential operators leading to nearest neighbor </a:t>
            </a:r>
            <a:r>
              <a:rPr lang="en-US" b="1" dirty="0"/>
              <a:t>sparsity</a:t>
            </a:r>
          </a:p>
          <a:p>
            <a:r>
              <a:rPr lang="en-US" sz="1800" dirty="0"/>
              <a:t>Some important </a:t>
            </a:r>
            <a:r>
              <a:rPr lang="en-US" sz="1800" b="1" dirty="0"/>
              <a:t>data analytics </a:t>
            </a:r>
            <a:r>
              <a:rPr lang="en-US" sz="1800" dirty="0"/>
              <a:t>can be </a:t>
            </a:r>
            <a:r>
              <a:rPr lang="en-US" sz="1800" b="1" dirty="0"/>
              <a:t>sparse</a:t>
            </a:r>
            <a:r>
              <a:rPr lang="en-US" sz="1800" dirty="0"/>
              <a:t> as in PageRank and “Bag of words” algorithms but many involve full matrix algorithm</a:t>
            </a:r>
          </a:p>
        </p:txBody>
      </p:sp>
      <p:sp>
        <p:nvSpPr>
          <p:cNvPr id="4" name="Date Placeholder 3"/>
          <p:cNvSpPr>
            <a:spLocks noGrp="1"/>
          </p:cNvSpPr>
          <p:nvPr>
            <p:ph type="dt" sz="half" idx="2"/>
          </p:nvPr>
        </p:nvSpPr>
        <p:spPr/>
        <p:txBody>
          <a:bodyPr/>
          <a:lstStyle/>
          <a:p>
            <a:fld id="{32A3AD08-B5B8-4F54-9B12-4D4EEC9D55EA}" type="datetime1">
              <a:rPr lang="en-US" smtClean="0">
                <a:solidFill>
                  <a:srgbClr val="000000">
                    <a:tint val="75000"/>
                  </a:srgbClr>
                </a:solidFill>
              </a:rPr>
              <a:t>9/5/2016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6128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a:t>
            </a:r>
          </a:p>
        </p:txBody>
      </p:sp>
      <p:sp>
        <p:nvSpPr>
          <p:cNvPr id="3" name="Content Placeholder 2"/>
          <p:cNvSpPr>
            <a:spLocks noGrp="1"/>
          </p:cNvSpPr>
          <p:nvPr>
            <p:ph idx="1"/>
          </p:nvPr>
        </p:nvSpPr>
        <p:spPr>
          <a:xfrm>
            <a:off x="-27709" y="581151"/>
            <a:ext cx="9144000" cy="5705474"/>
          </a:xfrm>
        </p:spPr>
        <p:txBody>
          <a:bodyPr>
            <a:noAutofit/>
          </a:bodyPr>
          <a:lstStyle/>
          <a:p>
            <a:r>
              <a:rPr lang="en-US" sz="2200" dirty="0"/>
              <a:t>There are similarities between some </a:t>
            </a:r>
            <a:r>
              <a:rPr lang="en-US" sz="2200" b="1" dirty="0"/>
              <a:t>graph problems and particle simulations </a:t>
            </a:r>
            <a:r>
              <a:rPr lang="en-US" sz="2200" dirty="0"/>
              <a:t>with a particular </a:t>
            </a:r>
            <a:r>
              <a:rPr lang="en-US" sz="2200" b="1" dirty="0"/>
              <a:t>cutoff force.</a:t>
            </a:r>
          </a:p>
          <a:p>
            <a:pPr lvl="1"/>
            <a:r>
              <a:rPr lang="en-US" sz="2200" dirty="0"/>
              <a:t>Both are </a:t>
            </a:r>
            <a:r>
              <a:rPr lang="en-US" sz="2200" b="1" dirty="0"/>
              <a:t>MapPoint-to-Point </a:t>
            </a:r>
            <a:r>
              <a:rPr lang="en-US" sz="2200" dirty="0"/>
              <a:t>problem architecture</a:t>
            </a:r>
          </a:p>
          <a:p>
            <a:r>
              <a:rPr lang="en-US" sz="2200" dirty="0"/>
              <a:t>Note many big data problems are “</a:t>
            </a:r>
            <a:r>
              <a:rPr lang="en-US" sz="2200" b="1" dirty="0"/>
              <a:t>long range force</a:t>
            </a:r>
            <a:r>
              <a:rPr lang="en-US" sz="2200" dirty="0"/>
              <a:t>” (as in gravitational simulations) as all points are linked.</a:t>
            </a:r>
          </a:p>
          <a:p>
            <a:pPr lvl="1"/>
            <a:r>
              <a:rPr lang="en-US" sz="2200" dirty="0"/>
              <a:t>Easiest to parallelize. Often full matrix algorithms</a:t>
            </a:r>
          </a:p>
          <a:p>
            <a:pPr lvl="1"/>
            <a:r>
              <a:rPr lang="en-US" sz="2200" dirty="0"/>
              <a:t>e.g. in DNA sequence studies, distance </a:t>
            </a:r>
            <a:r>
              <a:rPr lang="en-US" sz="2200" dirty="0">
                <a:sym typeface="Symbol"/>
              </a:rPr>
              <a:t></a:t>
            </a:r>
            <a:r>
              <a:rPr lang="en-US" sz="2200" dirty="0"/>
              <a:t>(</a:t>
            </a:r>
            <a:r>
              <a:rPr lang="en-US" sz="2200" i="1" dirty="0" err="1"/>
              <a:t>i</a:t>
            </a:r>
            <a:r>
              <a:rPr lang="en-US" sz="2200" dirty="0"/>
              <a:t>, </a:t>
            </a:r>
            <a:r>
              <a:rPr lang="en-US" sz="2200" i="1" dirty="0">
                <a:sym typeface="Symbol"/>
              </a:rPr>
              <a:t>j</a:t>
            </a:r>
            <a:r>
              <a:rPr lang="en-US" sz="2200" dirty="0"/>
              <a:t>) defined by BLAST, Smith-Waterman, etc., between all sequences </a:t>
            </a:r>
            <a:r>
              <a:rPr lang="en-US" sz="2200" i="1" dirty="0" err="1"/>
              <a:t>i</a:t>
            </a:r>
            <a:r>
              <a:rPr lang="en-US" sz="2200" dirty="0"/>
              <a:t>, </a:t>
            </a:r>
            <a:r>
              <a:rPr lang="en-US" sz="2200" i="1" dirty="0">
                <a:sym typeface="Symbol"/>
              </a:rPr>
              <a:t>j.</a:t>
            </a:r>
          </a:p>
          <a:p>
            <a:pPr lvl="1"/>
            <a:r>
              <a:rPr lang="en-US" sz="2200" dirty="0">
                <a:sym typeface="Symbol"/>
              </a:rPr>
              <a:t>Opportunity for “fast multipole” ideas in big data. See NRC report</a:t>
            </a:r>
            <a:endParaRPr lang="en-US" sz="2200" i="1" dirty="0">
              <a:sym typeface="Symbol"/>
            </a:endParaRPr>
          </a:p>
          <a:p>
            <a:r>
              <a:rPr lang="en-US" sz="2200" dirty="0">
                <a:sym typeface="Symbol"/>
              </a:rPr>
              <a:t>Current Ogres/Diamonds do not have facets to designate </a:t>
            </a:r>
            <a:r>
              <a:rPr lang="en-US" sz="2200" b="1" dirty="0">
                <a:sym typeface="Symbol"/>
              </a:rPr>
              <a:t>underlying hardware</a:t>
            </a:r>
            <a:r>
              <a:rPr lang="en-US" sz="2200" dirty="0">
                <a:sym typeface="Symbol"/>
              </a:rPr>
              <a:t>: GPU v. Many-core (Xeon Phi)  v. Multi-core as these define how maps processed; they keep map-X structure fixed; maybe should change as ability to exploit vector or SIMD parallelism could be a model facet.</a:t>
            </a:r>
          </a:p>
        </p:txBody>
      </p:sp>
      <p:sp>
        <p:nvSpPr>
          <p:cNvPr id="4" name="Date Placeholder 3"/>
          <p:cNvSpPr>
            <a:spLocks noGrp="1"/>
          </p:cNvSpPr>
          <p:nvPr>
            <p:ph type="dt" sz="half" idx="2"/>
          </p:nvPr>
        </p:nvSpPr>
        <p:spPr/>
        <p:txBody>
          <a:bodyPr/>
          <a:lstStyle/>
          <a:p>
            <a:fld id="{2C57CDFB-3C5F-4791-8DC7-86F9D9E3E260}" type="datetime1">
              <a:rPr lang="en-US" smtClean="0">
                <a:solidFill>
                  <a:srgbClr val="000000">
                    <a:tint val="75000"/>
                  </a:srgbClr>
                </a:solidFill>
              </a:rPr>
              <a:t>9/5/2016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7797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III</a:t>
            </a:r>
          </a:p>
        </p:txBody>
      </p:sp>
      <p:sp>
        <p:nvSpPr>
          <p:cNvPr id="3" name="Content Placeholder 2"/>
          <p:cNvSpPr>
            <a:spLocks noGrp="1"/>
          </p:cNvSpPr>
          <p:nvPr>
            <p:ph idx="1"/>
          </p:nvPr>
        </p:nvSpPr>
        <p:spPr>
          <a:xfrm>
            <a:off x="-17352" y="540884"/>
            <a:ext cx="9144000" cy="5705474"/>
          </a:xfrm>
        </p:spPr>
        <p:txBody>
          <a:bodyPr>
            <a:normAutofit/>
          </a:bodyPr>
          <a:lstStyle/>
          <a:p>
            <a:r>
              <a:rPr lang="en-US" sz="2100" dirty="0">
                <a:sym typeface="Symbol"/>
              </a:rPr>
              <a:t>In image-based </a:t>
            </a:r>
            <a:r>
              <a:rPr lang="en-US" sz="2100" b="1" dirty="0">
                <a:sym typeface="Symbol"/>
              </a:rPr>
              <a:t>deep learning</a:t>
            </a:r>
            <a:r>
              <a:rPr lang="en-US" sz="2100" dirty="0">
                <a:sym typeface="Symbol"/>
              </a:rPr>
              <a:t>, neural network weights are block sparse (corresponding to links to pixel blocks) but can be formulated as full matrix operations on GPUs and MPI in blocks.</a:t>
            </a:r>
          </a:p>
          <a:p>
            <a:r>
              <a:rPr lang="en-US" sz="2100" dirty="0"/>
              <a:t>In </a:t>
            </a:r>
            <a:r>
              <a:rPr lang="en-US" sz="2100" b="1" dirty="0"/>
              <a:t>HPC benchmarking</a:t>
            </a:r>
            <a:r>
              <a:rPr lang="en-US" sz="2100" dirty="0"/>
              <a:t>, </a:t>
            </a:r>
            <a:r>
              <a:rPr lang="en-US" sz="2100" dirty="0" err="1"/>
              <a:t>Linpack</a:t>
            </a:r>
            <a:r>
              <a:rPr lang="en-US" sz="2100" dirty="0"/>
              <a:t> being challenged by a new sparse conjugate gradient benchmark </a:t>
            </a:r>
            <a:r>
              <a:rPr lang="en-US" sz="2100" b="1" dirty="0"/>
              <a:t>HPCG</a:t>
            </a:r>
            <a:r>
              <a:rPr lang="en-US" sz="2100" dirty="0"/>
              <a:t>, while I am diligently using </a:t>
            </a:r>
            <a:r>
              <a:rPr lang="en-US" sz="2100" b="1" dirty="0"/>
              <a:t>non- sparse conjugate gradient solvers </a:t>
            </a:r>
            <a:r>
              <a:rPr lang="en-US" sz="2100" dirty="0"/>
              <a:t>in clustering and Multi-dimensional scaling.</a:t>
            </a:r>
          </a:p>
          <a:p>
            <a:r>
              <a:rPr lang="en-US" sz="2100" b="1" dirty="0"/>
              <a:t>Simulations</a:t>
            </a:r>
            <a:r>
              <a:rPr lang="en-US" sz="2100" dirty="0"/>
              <a:t> tend to need </a:t>
            </a:r>
            <a:r>
              <a:rPr lang="en-US" sz="2100" b="1" dirty="0"/>
              <a:t>high precision </a:t>
            </a:r>
            <a:r>
              <a:rPr lang="en-US" sz="2100" dirty="0"/>
              <a:t>and very accurate results – partly because of differential operators</a:t>
            </a:r>
          </a:p>
          <a:p>
            <a:r>
              <a:rPr lang="en-US" sz="2100" b="1" dirty="0"/>
              <a:t>Big Data </a:t>
            </a:r>
            <a:r>
              <a:rPr lang="en-US" sz="2100" dirty="0"/>
              <a:t>problems often don’t need </a:t>
            </a:r>
            <a:r>
              <a:rPr lang="en-US" sz="2100" b="1" dirty="0"/>
              <a:t>high accuracy </a:t>
            </a:r>
            <a:r>
              <a:rPr lang="en-US" sz="2100" dirty="0"/>
              <a:t>as seen in trend to low precision (16 or 32 bit) deep learning networks</a:t>
            </a:r>
          </a:p>
          <a:p>
            <a:pPr lvl="1"/>
            <a:r>
              <a:rPr lang="en-US" sz="2100" dirty="0"/>
              <a:t>There are no derivatives and the data has inevitable errors</a:t>
            </a:r>
          </a:p>
          <a:p>
            <a:r>
              <a:rPr lang="en-US" sz="2100" dirty="0"/>
              <a:t>Note parallel machine learning (GML not LML) ca</a:t>
            </a:r>
            <a:r>
              <a:rPr lang="en-US" sz="2100" b="1" dirty="0"/>
              <a:t>n benefit from HPC style interconnects </a:t>
            </a:r>
            <a:r>
              <a:rPr lang="en-US" sz="2100" dirty="0"/>
              <a:t>and </a:t>
            </a:r>
            <a:r>
              <a:rPr lang="en-US" sz="2100" b="1" dirty="0"/>
              <a:t>architectures </a:t>
            </a:r>
            <a:r>
              <a:rPr lang="en-US" sz="2100" dirty="0"/>
              <a:t>as seen in GPU-based deep learning </a:t>
            </a:r>
          </a:p>
          <a:p>
            <a:pPr lvl="1"/>
            <a:r>
              <a:rPr lang="en-US" sz="2100" dirty="0"/>
              <a:t>So commodity clouds not necessarily best</a:t>
            </a:r>
          </a:p>
          <a:p>
            <a:endParaRPr lang="en-US" sz="2100" dirty="0"/>
          </a:p>
        </p:txBody>
      </p:sp>
      <p:sp>
        <p:nvSpPr>
          <p:cNvPr id="4" name="Date Placeholder 3"/>
          <p:cNvSpPr>
            <a:spLocks noGrp="1"/>
          </p:cNvSpPr>
          <p:nvPr>
            <p:ph type="dt" sz="half" idx="2"/>
          </p:nvPr>
        </p:nvSpPr>
        <p:spPr/>
        <p:txBody>
          <a:bodyPr/>
          <a:lstStyle/>
          <a:p>
            <a:fld id="{A7C85C69-D65A-4527-A7A3-A92B00F8E1A0}" type="datetime1">
              <a:rPr lang="en-US" smtClean="0">
                <a:solidFill>
                  <a:srgbClr val="000000">
                    <a:tint val="75000"/>
                  </a:srgbClr>
                </a:solidFill>
              </a:rPr>
              <a:t>9/5/2016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40370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dirty="0"/>
              <a:t>Abstract</a:t>
            </a:r>
          </a:p>
        </p:txBody>
      </p:sp>
      <p:sp>
        <p:nvSpPr>
          <p:cNvPr id="3" name="Content Placeholder 2"/>
          <p:cNvSpPr>
            <a:spLocks noGrp="1"/>
          </p:cNvSpPr>
          <p:nvPr>
            <p:ph idx="1"/>
          </p:nvPr>
        </p:nvSpPr>
        <p:spPr>
          <a:xfrm>
            <a:off x="0" y="762000"/>
            <a:ext cx="9144000" cy="5181600"/>
          </a:xfrm>
        </p:spPr>
        <p:txBody>
          <a:bodyPr/>
          <a:lstStyle/>
          <a:p>
            <a:r>
              <a:rPr lang="en-US" dirty="0"/>
              <a:t>Two major trends in computing systems are the growth in high performance computing (HPC) with an international exascale initiative, and the big data phenomenon with an accompanying cloud infrastructure of well publicized dramatic and increasing size and sophistication. </a:t>
            </a:r>
          </a:p>
          <a:p>
            <a:r>
              <a:rPr lang="en-US" dirty="0"/>
              <a:t>In studying and linking these trends one needs to consider multiple aspects: hardware, software, applications/algorithms and even broader issues like business model and education.</a:t>
            </a:r>
          </a:p>
          <a:p>
            <a:r>
              <a:rPr lang="en-US" dirty="0"/>
              <a:t>In this talk we study in detail a convergence approach for software and applications / algorithms and show what hardware architectures it suggests.</a:t>
            </a:r>
          </a:p>
          <a:p>
            <a:r>
              <a:rPr lang="en-US" dirty="0"/>
              <a:t>We give examples of data analytics running on HPC systems including details on persuading Java to run fast.</a:t>
            </a:r>
          </a:p>
          <a:p>
            <a:r>
              <a:rPr lang="en-US" dirty="0"/>
              <a:t>Some details can be found at </a:t>
            </a:r>
            <a:r>
              <a:rPr lang="en-US" dirty="0">
                <a:hlinkClick r:id="rId2"/>
              </a:rPr>
              <a:t>http://dsc.soic.indiana.edu/publications/HPCBigDataConvergence.pdf</a:t>
            </a:r>
            <a:br>
              <a:rPr lang="en-US" dirty="0"/>
            </a:br>
            <a:r>
              <a:rPr lang="en-US" dirty="0">
                <a:hlinkClick r:id="rId3"/>
              </a:rPr>
              <a:t>http://hpc-abds.org/kaleidoscope/</a:t>
            </a:r>
            <a:endParaRPr lang="en-US" dirty="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sz="half" idx="2"/>
          </p:nvPr>
        </p:nvSpPr>
        <p:spPr/>
        <p:txBody>
          <a:bodyPr/>
          <a:lstStyle/>
          <a:p>
            <a:fld id="{72454289-32E4-4122-A649-238B001074C7}" type="datetime1">
              <a:rPr lang="en-US" smtClean="0"/>
              <a:t>9/5/2016</a:t>
            </a:fld>
            <a:endParaRPr lang="en-US"/>
          </a:p>
        </p:txBody>
      </p:sp>
    </p:spTree>
    <p:extLst>
      <p:ext uri="{BB962C8B-B14F-4D97-AF65-F5344CB8AC3E}">
        <p14:creationId xmlns:p14="http://schemas.microsoft.com/office/powerpoint/2010/main" val="1828376951"/>
      </p:ext>
    </p:extLst>
  </p:cSld>
  <p:clrMapOvr>
    <a:masterClrMapping/>
  </p:clrMapOvr>
  <mc:AlternateContent xmlns:mc="http://schemas.openxmlformats.org/markup-compatibility/2006" xmlns:p14="http://schemas.microsoft.com/office/powerpoint/2010/main">
    <mc:Choice Requires="p14">
      <p:transition spd="slow" p14:dur="2000" advTm="89008"/>
    </mc:Choice>
    <mc:Fallback xmlns="">
      <p:transition spd="slow" advTm="8900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pPr algn="ctr"/>
            <a:r>
              <a:rPr lang="en-US" sz="3600" dirty="0"/>
              <a:t>Software Nexus</a:t>
            </a:r>
            <a:br>
              <a:rPr lang="en-US" dirty="0"/>
            </a:br>
            <a:br>
              <a:rPr lang="en-US" dirty="0"/>
            </a:br>
            <a:r>
              <a:rPr lang="en-US" sz="2800" dirty="0">
                <a:solidFill>
                  <a:schemeClr val="tx1"/>
                </a:solidFill>
              </a:rPr>
              <a:t>Application Layer </a:t>
            </a:r>
            <a:r>
              <a:rPr lang="en-US" sz="2800" dirty="0">
                <a:solidFill>
                  <a:srgbClr val="FF0000"/>
                </a:solidFill>
              </a:rPr>
              <a:t>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tx1"/>
                </a:solidFill>
              </a:rPr>
              <a:t>IaaS and DevOps Hardware and Systems</a:t>
            </a:r>
            <a:br>
              <a:rPr lang="en-US" sz="2800" dirty="0">
                <a:solidFill>
                  <a:schemeClr val="tx1"/>
                </a:solidFill>
              </a:rPr>
            </a:br>
            <a:endParaRPr lang="en-US" dirty="0">
              <a:solidFill>
                <a:schemeClr val="tx1"/>
              </a:solidFill>
            </a:endParaRPr>
          </a:p>
        </p:txBody>
      </p:sp>
      <p:sp>
        <p:nvSpPr>
          <p:cNvPr id="3" name="Subtitle 2"/>
          <p:cNvSpPr>
            <a:spLocks noGrp="1"/>
          </p:cNvSpPr>
          <p:nvPr>
            <p:ph type="subTitle" idx="1"/>
          </p:nvPr>
        </p:nvSpPr>
        <p:spPr>
          <a:xfrm>
            <a:off x="1219200" y="4114800"/>
            <a:ext cx="6400800" cy="1752600"/>
          </a:xfrm>
        </p:spPr>
        <p:txBody>
          <a:bodyPr/>
          <a:lstStyle/>
          <a:p>
            <a:pPr marL="342900" indent="-342900" algn="l">
              <a:buFont typeface="Arial" panose="020B0604020202020204" pitchFamily="34" charset="0"/>
              <a:buChar char="•"/>
            </a:pPr>
            <a:r>
              <a:rPr lang="en-US" sz="2400" b="1" dirty="0">
                <a:solidFill>
                  <a:schemeClr val="tx1"/>
                </a:solidFill>
              </a:rPr>
              <a:t>HPC-ABDS</a:t>
            </a:r>
          </a:p>
          <a:p>
            <a:pPr marL="342900" indent="-342900" algn="l">
              <a:buFont typeface="Arial" panose="020B0604020202020204" pitchFamily="34" charset="0"/>
              <a:buChar char="•"/>
            </a:pPr>
            <a:r>
              <a:rPr lang="en-US" sz="2400" b="1" dirty="0">
                <a:solidFill>
                  <a:schemeClr val="tx1"/>
                </a:solidFill>
              </a:rPr>
              <a:t>MIDAS</a:t>
            </a:r>
          </a:p>
          <a:p>
            <a:pPr marL="342900" indent="-342900" algn="l">
              <a:buFont typeface="Arial" panose="020B0604020202020204" pitchFamily="34" charset="0"/>
              <a:buChar char="•"/>
            </a:pPr>
            <a:r>
              <a:rPr lang="en-US" sz="2400" b="1" dirty="0">
                <a:solidFill>
                  <a:schemeClr val="tx1"/>
                </a:solidFill>
              </a:rPr>
              <a:t>Java Grande</a:t>
            </a:r>
          </a:p>
        </p:txBody>
      </p:sp>
      <p:sp>
        <p:nvSpPr>
          <p:cNvPr id="4" name="Date Placeholder 3"/>
          <p:cNvSpPr>
            <a:spLocks noGrp="1"/>
          </p:cNvSpPr>
          <p:nvPr>
            <p:ph type="dt" sz="half" idx="10"/>
          </p:nvPr>
        </p:nvSpPr>
        <p:spPr/>
        <p:txBody>
          <a:bodyPr/>
          <a:lstStyle/>
          <a:p>
            <a:fld id="{B418753E-209F-4BF4-8A7B-56F6E6D53C42}" type="datetime1">
              <a:rPr lang="en-US" smtClean="0"/>
              <a:t>9/5/2016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20</a:t>
            </a:fld>
            <a:endParaRPr lang="en-US"/>
          </a:p>
        </p:txBody>
      </p:sp>
    </p:spTree>
    <p:extLst>
      <p:ext uri="{BB962C8B-B14F-4D97-AF65-F5344CB8AC3E}">
        <p14:creationId xmlns:p14="http://schemas.microsoft.com/office/powerpoint/2010/main" val="345955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21</a:t>
            </a:fld>
            <a:endParaRPr lang="en-US" dirty="0">
              <a:solidFill>
                <a:srgbClr val="000000"/>
              </a:solidFill>
            </a:endParaRPr>
          </a:p>
        </p:txBody>
      </p:sp>
      <p:sp>
        <p:nvSpPr>
          <p:cNvPr id="3" name="Date Placeholder 2"/>
          <p:cNvSpPr>
            <a:spLocks noGrp="1"/>
          </p:cNvSpPr>
          <p:nvPr>
            <p:ph type="dt" sz="half" idx="4294967295"/>
          </p:nvPr>
        </p:nvSpPr>
        <p:spPr>
          <a:xfrm>
            <a:off x="5715000" y="6222082"/>
            <a:ext cx="2057400" cy="36512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a:lstStyle/>
          <a:p>
            <a:fld id="{5484F50A-B908-4B33-928F-F4458D4A01C3}" type="datetime1">
              <a:rPr lang="en-US" smtClean="0">
                <a:solidFill>
                  <a:srgbClr val="000000">
                    <a:tint val="75000"/>
                  </a:srgbClr>
                </a:solidFill>
              </a:rPr>
              <a:t>9/5/2016</a:t>
            </a:fld>
            <a:endParaRPr lang="en-US" dirty="0">
              <a:solidFill>
                <a:srgbClr val="000000">
                  <a:tint val="75000"/>
                </a:srgbClr>
              </a:solidFill>
            </a:endParaRPr>
          </a:p>
        </p:txBody>
      </p:sp>
      <p:sp>
        <p:nvSpPr>
          <p:cNvPr id="4" name="Rectangle 3"/>
          <p:cNvSpPr/>
          <p:nvPr/>
        </p:nvSpPr>
        <p:spPr>
          <a:xfrm>
            <a:off x="0" y="-33754"/>
            <a:ext cx="9144000" cy="338554"/>
          </a:xfrm>
          <a:prstGeom prst="rect">
            <a:avLst/>
          </a:prstGeom>
          <a:noFill/>
        </p:spPr>
        <p:txBody>
          <a:bodyPr wrap="square">
            <a:spAutoFit/>
          </a:bodyPr>
          <a:lstStyle/>
          <a:p>
            <a:pPr algn="ctr"/>
            <a:r>
              <a:rPr lang="en-US" sz="1600" b="1" dirty="0">
                <a:solidFill>
                  <a:srgbClr val="B50B27"/>
                </a:solidFill>
              </a:rPr>
              <a:t>HPC-ABDS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0" y="228600"/>
            <a:ext cx="9144000" cy="6664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155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9" y="477036"/>
            <a:ext cx="4036291" cy="560910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7" name="Slide Number Placeholder 6"/>
          <p:cNvSpPr>
            <a:spLocks noGrp="1"/>
          </p:cNvSpPr>
          <p:nvPr>
            <p:ph type="sldNum" sz="quarter" idx="12"/>
          </p:nvPr>
        </p:nvSpPr>
        <p:spPr/>
        <p:txBody>
          <a:bodyPr/>
          <a:lstStyle/>
          <a:p>
            <a:fld id="{39B2FC35-689C-482B-881D-27C85BFD1D21}" type="slidenum">
              <a:rPr lang="en-US" smtClean="0"/>
              <a:pPr/>
              <a:t>22</a:t>
            </a:fld>
            <a:endParaRPr lang="en-US" dirty="0"/>
          </a:p>
        </p:txBody>
      </p:sp>
      <p:sp>
        <p:nvSpPr>
          <p:cNvPr id="4" name="Date Placeholder 3"/>
          <p:cNvSpPr>
            <a:spLocks noGrp="1"/>
          </p:cNvSpPr>
          <p:nvPr>
            <p:ph type="dt" sz="half" idx="2"/>
          </p:nvPr>
        </p:nvSpPr>
        <p:spPr/>
        <p:txBody>
          <a:bodyPr/>
          <a:lstStyle/>
          <a:p>
            <a:fld id="{3CCC0946-BC69-4937-B1B3-495CA5A27235}" type="datetime1">
              <a:rPr lang="en-US" smtClean="0">
                <a:solidFill>
                  <a:srgbClr val="000000">
                    <a:tint val="75000"/>
                  </a:srgbClr>
                </a:solidFill>
              </a:rPr>
              <a:t>9/5/2016</a:t>
            </a:fld>
            <a:endParaRPr lang="en-US">
              <a:solidFill>
                <a:srgbClr val="000000">
                  <a:tint val="75000"/>
                </a:srgbClr>
              </a:solidFill>
            </a:endParaRPr>
          </a:p>
        </p:txBody>
      </p:sp>
      <p:sp>
        <p:nvSpPr>
          <p:cNvPr id="8" name="Content Placeholder 2"/>
          <p:cNvSpPr txBox="1">
            <a:spLocks/>
          </p:cNvSpPr>
          <p:nvPr/>
        </p:nvSpPr>
        <p:spPr bwMode="auto">
          <a:xfrm>
            <a:off x="4193309" y="489483"/>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
        <p:nvSpPr>
          <p:cNvPr id="9" name="TextBox 8"/>
          <p:cNvSpPr txBox="1"/>
          <p:nvPr/>
        </p:nvSpPr>
        <p:spPr>
          <a:xfrm>
            <a:off x="2708476" y="5498305"/>
            <a:ext cx="6400800" cy="1323439"/>
          </a:xfrm>
          <a:prstGeom prst="rect">
            <a:avLst/>
          </a:prstGeom>
          <a:solidFill>
            <a:srgbClr val="FFFFCC"/>
          </a:solidFill>
          <a:ln w="38100">
            <a:solidFill>
              <a:schemeClr val="tx1"/>
            </a:solidFill>
          </a:ln>
        </p:spPr>
        <p:txBody>
          <a:bodyPr wrap="square" rtlCol="0">
            <a:spAutoFit/>
          </a:bodyPr>
          <a:lstStyle/>
          <a:p>
            <a:r>
              <a:rPr lang="en-US" sz="2000" i="0" dirty="0">
                <a:latin typeface="+mn-lt"/>
              </a:rPr>
              <a:t>Lesson of large number (350). This is a rich software environment that HPC cannot “compete” with. Need to use and not regenerate</a:t>
            </a:r>
          </a:p>
          <a:p>
            <a:r>
              <a:rPr lang="en-US" sz="2000" i="0" dirty="0">
                <a:latin typeface="+mn-lt"/>
              </a:rPr>
              <a:t>Note level 13 </a:t>
            </a:r>
            <a:r>
              <a:rPr lang="en-US" sz="2000" i="0" kern="0" dirty="0">
                <a:latin typeface="+mn-lt"/>
              </a:rPr>
              <a:t> Inter process communication  added</a:t>
            </a:r>
            <a:endParaRPr lang="en-US" sz="2000" i="0" dirty="0">
              <a:latin typeface="+mn-lt"/>
            </a:endParaRPr>
          </a:p>
        </p:txBody>
      </p:sp>
    </p:spTree>
    <p:extLst>
      <p:ext uri="{BB962C8B-B14F-4D97-AF65-F5344CB8AC3E}">
        <p14:creationId xmlns:p14="http://schemas.microsoft.com/office/powerpoint/2010/main" val="383742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Java Grande</a:t>
            </a:r>
            <a:br>
              <a:rPr lang="en-US" sz="3600" b="1" dirty="0"/>
            </a:br>
            <a:br>
              <a:rPr lang="en-US" sz="3600" dirty="0"/>
            </a:br>
            <a:r>
              <a:rPr lang="en-US" sz="3600" dirty="0"/>
              <a:t>Revisited on 3 data analytics codes</a:t>
            </a:r>
            <a:br>
              <a:rPr lang="en-US" sz="3600" dirty="0"/>
            </a:br>
            <a:r>
              <a:rPr lang="en-US" sz="3600" dirty="0"/>
              <a:t>Clustering</a:t>
            </a:r>
            <a:br>
              <a:rPr lang="en-US" sz="3600" dirty="0"/>
            </a:br>
            <a:r>
              <a:rPr lang="en-US" sz="3600" dirty="0"/>
              <a:t>Multidimensional Scaling</a:t>
            </a:r>
            <a:br>
              <a:rPr lang="en-US" sz="3600" dirty="0"/>
            </a:br>
            <a:r>
              <a:rPr lang="en-US" sz="3600" dirty="0"/>
              <a:t>Latent Dirichlet Allocation</a:t>
            </a:r>
            <a:br>
              <a:rPr lang="en-US" sz="3600" dirty="0"/>
            </a:br>
            <a:br>
              <a:rPr lang="en-US" sz="3600" dirty="0"/>
            </a:br>
            <a:r>
              <a:rPr lang="en-US" sz="3600" dirty="0"/>
              <a:t>all sophisticated algorithms</a:t>
            </a:r>
            <a:br>
              <a:rPr lang="en-US" sz="3600"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23</a:t>
            </a:fld>
            <a:endParaRPr lang="en-US"/>
          </a:p>
        </p:txBody>
      </p:sp>
      <p:sp>
        <p:nvSpPr>
          <p:cNvPr id="2" name="Date Placeholder 1"/>
          <p:cNvSpPr>
            <a:spLocks noGrp="1"/>
          </p:cNvSpPr>
          <p:nvPr>
            <p:ph type="dt" sz="half" idx="10"/>
          </p:nvPr>
        </p:nvSpPr>
        <p:spPr/>
        <p:txBody>
          <a:bodyPr/>
          <a:lstStyle/>
          <a:p>
            <a:fld id="{00247379-0627-4C15-9947-B16BCB9DDB1C}" type="datetime1">
              <a:rPr lang="en-US" smtClean="0"/>
              <a:t>9/5/2016</a:t>
            </a:fld>
            <a:endParaRPr lang="en-US"/>
          </a:p>
        </p:txBody>
      </p:sp>
    </p:spTree>
    <p:extLst>
      <p:ext uri="{BB962C8B-B14F-4D97-AF65-F5344CB8AC3E}">
        <p14:creationId xmlns:p14="http://schemas.microsoft.com/office/powerpoint/2010/main" val="722429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232"/>
            <a:ext cx="9143999" cy="724889"/>
          </a:xfrm>
        </p:spPr>
        <p:txBody>
          <a:bodyPr/>
          <a:lstStyle/>
          <a:p>
            <a:pPr algn="ctr"/>
            <a:r>
              <a:rPr lang="en-US" sz="3300" dirty="0"/>
              <a:t>Java MPI performs better than FJ Threads</a:t>
            </a:r>
            <a:br>
              <a:rPr lang="en-US" dirty="0"/>
            </a:br>
            <a:r>
              <a:rPr lang="en-US" sz="2400" b="0" dirty="0"/>
              <a:t>128 24 core Haswell nodes on SPIDAL 200K DA-MDS Code</a:t>
            </a:r>
            <a:endParaRPr lang="en-US" b="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C64876-DDAD-4C19-966D-C725C3174EA4}" type="datetime1">
              <a:rPr kumimoji="0" lang="en-US" sz="1800" b="0" i="0" u="none" strike="noStrike" kern="0" cap="none" spc="0" normalizeH="0" baseline="0" noProof="0" smtClean="0">
                <a:ln>
                  <a:noFill/>
                </a:ln>
                <a:solidFill>
                  <a:srgbClr val="000000">
                    <a:tint val="75000"/>
                  </a:srgbClr>
                </a:solidFill>
                <a:effectLst/>
                <a:uLnTx/>
                <a:uFillTx/>
              </a:rPr>
              <a:t>9/5/2016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9" name="Group 8"/>
          <p:cNvGrpSpPr/>
          <p:nvPr/>
        </p:nvGrpSpPr>
        <p:grpSpPr>
          <a:xfrm>
            <a:off x="0" y="937915"/>
            <a:ext cx="9144000" cy="5395632"/>
            <a:chOff x="-1" y="1462368"/>
            <a:chExt cx="9144000" cy="5395632"/>
          </a:xfrm>
        </p:grpSpPr>
        <p:pic>
          <p:nvPicPr>
            <p:cNvPr id="8" name="Picture 7"/>
            <p:cNvPicPr>
              <a:picLocks noChangeAspect="1"/>
            </p:cNvPicPr>
            <p:nvPr/>
          </p:nvPicPr>
          <p:blipFill>
            <a:blip r:embed="rId2"/>
            <a:stretch>
              <a:fillRect/>
            </a:stretch>
          </p:blipFill>
          <p:spPr>
            <a:xfrm>
              <a:off x="-1" y="1462368"/>
              <a:ext cx="9144000" cy="5395632"/>
            </a:xfrm>
            <a:prstGeom prst="rect">
              <a:avLst/>
            </a:prstGeom>
          </p:spPr>
        </p:pic>
        <p:sp>
          <p:nvSpPr>
            <p:cNvPr id="13" name="TextBox 12"/>
            <p:cNvSpPr txBox="1"/>
            <p:nvPr/>
          </p:nvSpPr>
          <p:spPr>
            <a:xfrm>
              <a:off x="6549763" y="4555886"/>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9BFFF"/>
                  </a:solidFill>
                  <a:effectLst/>
                  <a:uLnTx/>
                  <a:uFillTx/>
                </a:rPr>
                <a:t>Best FJ Threads</a:t>
              </a:r>
              <a:r>
                <a:rPr kumimoji="0" lang="en-US" sz="1800" b="1" i="0" u="none" strike="noStrike" kern="0" cap="none" spc="0" normalizeH="0" noProof="0" dirty="0">
                  <a:ln>
                    <a:noFill/>
                  </a:ln>
                  <a:solidFill>
                    <a:srgbClr val="69BFFF"/>
                  </a:solidFill>
                  <a:effectLst/>
                  <a:uLnTx/>
                  <a:uFillTx/>
                </a:rPr>
                <a:t> </a:t>
              </a:r>
              <a:r>
                <a:rPr kumimoji="0" lang="en-US" sz="1800" b="1" i="0" u="none" strike="noStrike" kern="0" cap="none" spc="0" normalizeH="0" baseline="0" noProof="0" dirty="0">
                  <a:ln>
                    <a:noFill/>
                  </a:ln>
                  <a:solidFill>
                    <a:srgbClr val="69BFFF"/>
                  </a:solidFill>
                  <a:effectLst/>
                  <a:uLnTx/>
                  <a:uFillTx/>
                </a:rPr>
                <a:t>intra node;</a:t>
              </a:r>
              <a:r>
                <a:rPr kumimoji="0" lang="en-US" sz="1800" b="1" i="0" u="none" strike="noStrike" kern="0" cap="none" spc="0" normalizeH="0" noProof="0" dirty="0">
                  <a:ln>
                    <a:noFill/>
                  </a:ln>
                  <a:solidFill>
                    <a:srgbClr val="69BFFF"/>
                  </a:solidFill>
                  <a:effectLst/>
                  <a:uLnTx/>
                  <a:uFillTx/>
                </a:rPr>
                <a:t> </a:t>
              </a:r>
              <a:r>
                <a:rPr kumimoji="0" lang="en-US" sz="1800" b="1" i="0" u="none" strike="noStrike" kern="0" cap="none" spc="0" normalizeH="0" baseline="0" noProof="0" dirty="0">
                  <a:ln>
                    <a:noFill/>
                  </a:ln>
                  <a:solidFill>
                    <a:srgbClr val="69BFFF"/>
                  </a:solidFill>
                  <a:effectLst/>
                  <a:uLnTx/>
                  <a:uFillTx/>
                </a:rPr>
                <a:t>MPI inter node</a:t>
              </a:r>
            </a:p>
          </p:txBody>
        </p:sp>
        <p:sp>
          <p:nvSpPr>
            <p:cNvPr id="14" name="TextBox 13"/>
            <p:cNvSpPr txBox="1"/>
            <p:nvPr/>
          </p:nvSpPr>
          <p:spPr>
            <a:xfrm>
              <a:off x="5618778" y="2529245"/>
              <a:ext cx="3361935"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DA63"/>
                  </a:solidFill>
                  <a:effectLst/>
                  <a:uLnTx/>
                  <a:uFillTx/>
                </a:rPr>
                <a:t>Best LRT-BSP Threads or</a:t>
              </a:r>
              <a:r>
                <a:rPr kumimoji="0" lang="en-US" sz="1800" b="1" i="0" u="none" strike="noStrike" kern="0" cap="none" spc="0" normalizeH="0" noProof="0" dirty="0">
                  <a:ln>
                    <a:noFill/>
                  </a:ln>
                  <a:solidFill>
                    <a:srgbClr val="00DA63"/>
                  </a:solidFill>
                  <a:effectLst/>
                  <a:uLnTx/>
                  <a:uFillTx/>
                </a:rPr>
                <a:t> MPI</a:t>
              </a:r>
              <a:r>
                <a:rPr kumimoji="0" lang="en-US" sz="1800" b="1" i="0" u="none" strike="noStrike" kern="0" cap="none" spc="0" normalizeH="0" baseline="0" noProof="0" dirty="0">
                  <a:ln>
                    <a:noFill/>
                  </a:ln>
                  <a:solidFill>
                    <a:srgbClr val="00DA63"/>
                  </a:solidFill>
                  <a:effectLst/>
                  <a:uLnTx/>
                  <a:uFillTx/>
                </a:rPr>
                <a:t>; inter and intra node</a:t>
              </a:r>
            </a:p>
          </p:txBody>
        </p:sp>
        <p:sp>
          <p:nvSpPr>
            <p:cNvPr id="15" name="TextBox 14"/>
            <p:cNvSpPr txBox="1"/>
            <p:nvPr/>
          </p:nvSpPr>
          <p:spPr>
            <a:xfrm>
              <a:off x="6324600" y="5463403"/>
              <a:ext cx="2150469" cy="498761"/>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rPr>
                <a:t>MPI; inter/intra node; Java not optimized</a:t>
              </a:r>
            </a:p>
          </p:txBody>
        </p:sp>
        <p:sp>
          <p:nvSpPr>
            <p:cNvPr id="6" name="TextBox 5"/>
            <p:cNvSpPr txBox="1"/>
            <p:nvPr/>
          </p:nvSpPr>
          <p:spPr>
            <a:xfrm>
              <a:off x="5088380" y="1469808"/>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Tree>
    <p:extLst>
      <p:ext uri="{BB962C8B-B14F-4D97-AF65-F5344CB8AC3E}">
        <p14:creationId xmlns:p14="http://schemas.microsoft.com/office/powerpoint/2010/main" val="207453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a:t>Investigating Process and Thread Models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
        <p:nvSpPr>
          <p:cNvPr id="5" name="Date Placeholder 4"/>
          <p:cNvSpPr>
            <a:spLocks noGrp="1"/>
          </p:cNvSpPr>
          <p:nvPr>
            <p:ph type="dt" sz="half" idx="2"/>
          </p:nvPr>
        </p:nvSpPr>
        <p:spPr/>
        <p:txBody>
          <a:bodyPr/>
          <a:lstStyle/>
          <a:p>
            <a:fld id="{D74CDC63-D4C2-4427-A2B3-CDAA114568F9}" type="datetime1">
              <a:rPr lang="en-US" smtClean="0"/>
              <a:t>9/5/2016</a:t>
            </a:fld>
            <a:endParaRPr lang="en-US"/>
          </a:p>
        </p:txBody>
      </p:sp>
      <p:pic>
        <p:nvPicPr>
          <p:cNvPr id="9" name="Picture 8"/>
          <p:cNvPicPr>
            <a:picLocks noChangeAspect="1"/>
          </p:cNvPicPr>
          <p:nvPr/>
        </p:nvPicPr>
        <p:blipFill>
          <a:blip r:embed="rId2"/>
          <a:stretch>
            <a:fillRect/>
          </a:stretch>
        </p:blipFill>
        <p:spPr>
          <a:xfrm>
            <a:off x="3763559" y="788247"/>
            <a:ext cx="5354317" cy="4369466"/>
          </a:xfrm>
          <a:prstGeom prst="rect">
            <a:avLst/>
          </a:prstGeom>
        </p:spPr>
      </p:pic>
      <p:pic>
        <p:nvPicPr>
          <p:cNvPr id="16" name="Picture 15"/>
          <p:cNvPicPr>
            <a:picLocks noChangeAspect="1"/>
          </p:cNvPicPr>
          <p:nvPr/>
        </p:nvPicPr>
        <p:blipFill>
          <a:blip r:embed="rId3"/>
          <a:stretch>
            <a:fillRect/>
          </a:stretch>
        </p:blipFill>
        <p:spPr>
          <a:xfrm>
            <a:off x="3977490" y="5183364"/>
            <a:ext cx="5140386" cy="1670900"/>
          </a:xfrm>
          <a:prstGeom prst="rect">
            <a:avLst/>
          </a:prstGeom>
        </p:spPr>
      </p:pic>
      <p:sp>
        <p:nvSpPr>
          <p:cNvPr id="3" name="Content Placeholder 2"/>
          <p:cNvSpPr>
            <a:spLocks noGrp="1"/>
          </p:cNvSpPr>
          <p:nvPr>
            <p:ph idx="1"/>
          </p:nvPr>
        </p:nvSpPr>
        <p:spPr>
          <a:xfrm>
            <a:off x="-39916" y="762000"/>
            <a:ext cx="3777351" cy="5181600"/>
          </a:xfrm>
        </p:spPr>
        <p:txBody>
          <a:bodyPr/>
          <a:lstStyle/>
          <a:p>
            <a:r>
              <a:rPr lang="en-US" b="1" dirty="0"/>
              <a:t>FJ Fork Join </a:t>
            </a:r>
            <a:r>
              <a:rPr lang="en-US" dirty="0"/>
              <a:t>Threads lower performance than </a:t>
            </a:r>
            <a:r>
              <a:rPr lang="en-US" b="1" dirty="0"/>
              <a:t>Long Running Threads LRT</a:t>
            </a:r>
          </a:p>
          <a:p>
            <a:r>
              <a:rPr lang="en-US" b="1" dirty="0"/>
              <a:t>Results</a:t>
            </a:r>
          </a:p>
          <a:p>
            <a:pPr lvl="1"/>
            <a:r>
              <a:rPr lang="en-US" dirty="0"/>
              <a:t>Large effects for Java</a:t>
            </a:r>
          </a:p>
          <a:p>
            <a:pPr lvl="1"/>
            <a:r>
              <a:rPr lang="en-US" dirty="0"/>
              <a:t>Best affinity is </a:t>
            </a:r>
            <a:r>
              <a:rPr lang="en-US"/>
              <a:t>process and thread </a:t>
            </a:r>
            <a:r>
              <a:rPr lang="en-US" dirty="0"/>
              <a:t>binding to cores - CE</a:t>
            </a:r>
          </a:p>
          <a:p>
            <a:pPr lvl="1"/>
            <a:r>
              <a:rPr lang="en-US" dirty="0"/>
              <a:t>At best LRT mimics performance of “all processes”</a:t>
            </a:r>
            <a:br>
              <a:rPr lang="en-US" dirty="0"/>
            </a:br>
            <a:br>
              <a:rPr lang="en-US" dirty="0"/>
            </a:br>
            <a:endParaRPr lang="en-US" dirty="0"/>
          </a:p>
          <a:p>
            <a:r>
              <a:rPr lang="en-US" b="1" dirty="0"/>
              <a:t>6 Thread/Process Affinity Models</a:t>
            </a:r>
          </a:p>
        </p:txBody>
      </p:sp>
    </p:spTree>
    <p:extLst>
      <p:ext uri="{BB962C8B-B14F-4D97-AF65-F5344CB8AC3E}">
        <p14:creationId xmlns:p14="http://schemas.microsoft.com/office/powerpoint/2010/main" val="415006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 y="67021"/>
            <a:ext cx="9115697" cy="867787"/>
          </a:xfrm>
        </p:spPr>
        <p:txBody>
          <a:bodyPr/>
          <a:lstStyle/>
          <a:p>
            <a:r>
              <a:rPr lang="en-US" sz="2400" dirty="0"/>
              <a:t>Java and C K-Means LRT-FJ and LRT-BSP with different affinity patterns over varying threads and processes. </a:t>
            </a:r>
            <a:endParaRPr lang="en-US" dirty="0"/>
          </a:p>
        </p:txBody>
      </p:sp>
      <p:sp>
        <p:nvSpPr>
          <p:cNvPr id="4" name="Slide Number Placeholder 3"/>
          <p:cNvSpPr>
            <a:spLocks noGrp="1"/>
          </p:cNvSpPr>
          <p:nvPr>
            <p:ph type="sldNum" sz="quarter" idx="12"/>
          </p:nvPr>
        </p:nvSpPr>
        <p:spPr/>
        <p:txBody>
          <a:bodyPr/>
          <a:lstStyle/>
          <a:p>
            <a:br>
              <a:rPr lang="en-US" dirty="0">
                <a:solidFill>
                  <a:prstClr val="black"/>
                </a:solidFill>
              </a:rPr>
            </a:br>
            <a:endParaRPr lang="en-US" dirty="0">
              <a:solidFill>
                <a:prstClr val="black"/>
              </a:solidFill>
            </a:endParaRPr>
          </a:p>
          <a:p>
            <a:endParaRPr lang="en-US" dirty="0">
              <a:solidFill>
                <a:prstClr val="black"/>
              </a:solidFill>
            </a:endParaRPr>
          </a:p>
        </p:txBody>
      </p:sp>
      <p:sp>
        <p:nvSpPr>
          <p:cNvPr id="5" name="Date Placeholder 4"/>
          <p:cNvSpPr>
            <a:spLocks noGrp="1"/>
          </p:cNvSpPr>
          <p:nvPr>
            <p:ph type="dt" sz="half" idx="2"/>
          </p:nvPr>
        </p:nvSpPr>
        <p:spPr/>
        <p:txBody>
          <a:bodyPr/>
          <a:lstStyle/>
          <a:p>
            <a:fld id="{03879E4A-156F-4022-BBAC-2C11B5851D85}" type="datetime1">
              <a:rPr lang="en-US" smtClean="0"/>
              <a:t>9/5/2016</a:t>
            </a:fld>
            <a:endParaRPr lang="en-US"/>
          </a:p>
        </p:txBody>
      </p:sp>
      <p:grpSp>
        <p:nvGrpSpPr>
          <p:cNvPr id="10" name="Group 9"/>
          <p:cNvGrpSpPr/>
          <p:nvPr/>
        </p:nvGrpSpPr>
        <p:grpSpPr>
          <a:xfrm>
            <a:off x="4354" y="3386364"/>
            <a:ext cx="9153797" cy="2540501"/>
            <a:chOff x="4354" y="3386364"/>
            <a:chExt cx="9153797" cy="2540501"/>
          </a:xfrm>
        </p:grpSpPr>
        <p:pic>
          <p:nvPicPr>
            <p:cNvPr id="8" name="Picture 7"/>
            <p:cNvPicPr>
              <a:picLocks noChangeAspect="1"/>
            </p:cNvPicPr>
            <p:nvPr/>
          </p:nvPicPr>
          <p:blipFill>
            <a:blip r:embed="rId2"/>
            <a:stretch>
              <a:fillRect/>
            </a:stretch>
          </p:blipFill>
          <p:spPr>
            <a:xfrm>
              <a:off x="4354" y="3386364"/>
              <a:ext cx="4572000" cy="2540501"/>
            </a:xfrm>
            <a:prstGeom prst="rect">
              <a:avLst/>
            </a:prstGeom>
          </p:spPr>
        </p:pic>
        <p:sp>
          <p:nvSpPr>
            <p:cNvPr id="7" name="TextBox 6"/>
            <p:cNvSpPr txBox="1"/>
            <p:nvPr/>
          </p:nvSpPr>
          <p:spPr>
            <a:xfrm>
              <a:off x="533400" y="4038600"/>
              <a:ext cx="914400" cy="461665"/>
            </a:xfrm>
            <a:prstGeom prst="rect">
              <a:avLst/>
            </a:prstGeom>
            <a:noFill/>
          </p:spPr>
          <p:txBody>
            <a:bodyPr wrap="square" rtlCol="0">
              <a:spAutoFit/>
            </a:bodyPr>
            <a:lstStyle/>
            <a:p>
              <a:r>
                <a:rPr lang="en-US" b="1" dirty="0"/>
                <a:t>Java</a:t>
              </a:r>
            </a:p>
          </p:txBody>
        </p:sp>
        <p:pic>
          <p:nvPicPr>
            <p:cNvPr id="9" name="Picture 8"/>
            <p:cNvPicPr>
              <a:picLocks noChangeAspect="1"/>
            </p:cNvPicPr>
            <p:nvPr/>
          </p:nvPicPr>
          <p:blipFill>
            <a:blip r:embed="rId3"/>
            <a:stretch>
              <a:fillRect/>
            </a:stretch>
          </p:blipFill>
          <p:spPr>
            <a:xfrm>
              <a:off x="4586151" y="3386364"/>
              <a:ext cx="4572000" cy="2507453"/>
            </a:xfrm>
            <a:prstGeom prst="rect">
              <a:avLst/>
            </a:prstGeom>
          </p:spPr>
        </p:pic>
        <p:sp>
          <p:nvSpPr>
            <p:cNvPr id="6" name="TextBox 5"/>
            <p:cNvSpPr txBox="1"/>
            <p:nvPr/>
          </p:nvSpPr>
          <p:spPr>
            <a:xfrm>
              <a:off x="5257800" y="4425781"/>
              <a:ext cx="457200" cy="461665"/>
            </a:xfrm>
            <a:prstGeom prst="rect">
              <a:avLst/>
            </a:prstGeom>
            <a:noFill/>
          </p:spPr>
          <p:txBody>
            <a:bodyPr wrap="square" rtlCol="0">
              <a:spAutoFit/>
            </a:bodyPr>
            <a:lstStyle/>
            <a:p>
              <a:r>
                <a:rPr lang="en-US" b="1" dirty="0"/>
                <a:t>C</a:t>
              </a:r>
            </a:p>
          </p:txBody>
        </p:sp>
      </p:grpSp>
      <p:pic>
        <p:nvPicPr>
          <p:cNvPr id="11" name="Picture 10"/>
          <p:cNvPicPr>
            <a:picLocks noChangeAspect="1"/>
          </p:cNvPicPr>
          <p:nvPr/>
        </p:nvPicPr>
        <p:blipFill>
          <a:blip r:embed="rId4"/>
          <a:stretch>
            <a:fillRect/>
          </a:stretch>
        </p:blipFill>
        <p:spPr>
          <a:xfrm>
            <a:off x="4600302" y="1020623"/>
            <a:ext cx="4572000" cy="2358686"/>
          </a:xfrm>
          <a:prstGeom prst="rect">
            <a:avLst/>
          </a:prstGeom>
        </p:spPr>
      </p:pic>
      <p:sp>
        <p:nvSpPr>
          <p:cNvPr id="13" name="TextBox 12"/>
          <p:cNvSpPr txBox="1"/>
          <p:nvPr/>
        </p:nvSpPr>
        <p:spPr>
          <a:xfrm>
            <a:off x="0" y="2882111"/>
            <a:ext cx="4386137" cy="369332"/>
          </a:xfrm>
          <a:prstGeom prst="rect">
            <a:avLst/>
          </a:prstGeom>
          <a:noFill/>
        </p:spPr>
        <p:txBody>
          <a:bodyPr wrap="none" rtlCol="0">
            <a:spAutoFit/>
          </a:bodyPr>
          <a:lstStyle/>
          <a:p>
            <a:r>
              <a:rPr lang="en-US" sz="1800" i="0" dirty="0"/>
              <a:t>10</a:t>
            </a:r>
            <a:r>
              <a:rPr lang="en-US" sz="1800" i="0" baseline="30000" dirty="0"/>
              <a:t>6</a:t>
            </a:r>
            <a:r>
              <a:rPr lang="en-US" sz="1800" i="0" dirty="0"/>
              <a:t> points and 1000 centers on 16 nodes</a:t>
            </a:r>
          </a:p>
        </p:txBody>
      </p:sp>
      <p:sp>
        <p:nvSpPr>
          <p:cNvPr id="14" name="TextBox 13"/>
          <p:cNvSpPr txBox="1"/>
          <p:nvPr/>
        </p:nvSpPr>
        <p:spPr>
          <a:xfrm>
            <a:off x="183282" y="1132345"/>
            <a:ext cx="4309937" cy="646331"/>
          </a:xfrm>
          <a:prstGeom prst="rect">
            <a:avLst/>
          </a:prstGeom>
          <a:noFill/>
        </p:spPr>
        <p:txBody>
          <a:bodyPr wrap="square" rtlCol="0">
            <a:spAutoFit/>
          </a:bodyPr>
          <a:lstStyle/>
          <a:p>
            <a:r>
              <a:rPr lang="en-US" sz="1800" i="0" dirty="0"/>
              <a:t>10</a:t>
            </a:r>
            <a:r>
              <a:rPr lang="en-US" sz="1800" i="0" baseline="30000" dirty="0"/>
              <a:t>6</a:t>
            </a:r>
            <a:r>
              <a:rPr lang="en-US" sz="1800" i="0" dirty="0"/>
              <a:t> points and 50k, and 500k centers</a:t>
            </a:r>
          </a:p>
          <a:p>
            <a:r>
              <a:rPr lang="en-US" sz="1800" i="0" dirty="0"/>
              <a:t>performance on 16 nodes</a:t>
            </a:r>
          </a:p>
        </p:txBody>
      </p:sp>
    </p:spTree>
    <p:extLst>
      <p:ext uri="{BB962C8B-B14F-4D97-AF65-F5344CB8AC3E}">
        <p14:creationId xmlns:p14="http://schemas.microsoft.com/office/powerpoint/2010/main" val="2190649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929"/>
            <a:ext cx="8382000" cy="896471"/>
          </a:xfrm>
        </p:spPr>
        <p:txBody>
          <a:bodyPr/>
          <a:lstStyle/>
          <a:p>
            <a:pPr algn="ctr"/>
            <a:r>
              <a:rPr lang="en-US" dirty="0">
                <a:solidFill>
                  <a:srgbClr val="0083E6"/>
                </a:solidFill>
              </a:rPr>
              <a:t>Java</a:t>
            </a:r>
            <a:r>
              <a:rPr lang="en-US" dirty="0"/>
              <a:t> </a:t>
            </a:r>
            <a:r>
              <a:rPr lang="en-US" dirty="0">
                <a:solidFill>
                  <a:schemeClr val="tx1"/>
                </a:solidFill>
              </a:rPr>
              <a:t>versus</a:t>
            </a:r>
            <a:r>
              <a:rPr lang="en-US" dirty="0"/>
              <a:t> </a:t>
            </a:r>
            <a:r>
              <a:rPr lang="en-US" dirty="0">
                <a:solidFill>
                  <a:srgbClr val="7030A0"/>
                </a:solidFill>
              </a:rPr>
              <a:t>C</a:t>
            </a:r>
            <a:r>
              <a:rPr lang="en-US" dirty="0"/>
              <a:t> </a:t>
            </a:r>
            <a:r>
              <a:rPr lang="en-US" dirty="0">
                <a:solidFill>
                  <a:schemeClr val="tx1"/>
                </a:solidFill>
              </a:rPr>
              <a:t>Performance</a:t>
            </a:r>
          </a:p>
        </p:txBody>
      </p:sp>
      <p:sp>
        <p:nvSpPr>
          <p:cNvPr id="3" name="Content Placeholder 2"/>
          <p:cNvSpPr>
            <a:spLocks noGrp="1"/>
          </p:cNvSpPr>
          <p:nvPr>
            <p:ph idx="1"/>
          </p:nvPr>
        </p:nvSpPr>
        <p:spPr>
          <a:xfrm>
            <a:off x="271915" y="708224"/>
            <a:ext cx="8380412" cy="1195144"/>
          </a:xfrm>
        </p:spPr>
        <p:txBody>
          <a:bodyPr/>
          <a:lstStyle/>
          <a:p>
            <a:r>
              <a:rPr lang="en-US" dirty="0"/>
              <a:t>C and Java Comparable with Java doing better on larger problem sizes</a:t>
            </a:r>
          </a:p>
          <a:p>
            <a:r>
              <a:rPr lang="en-US" dirty="0"/>
              <a:t>All data from one million point dataset with varying number of centers on 16 nodes 24 core Haswell </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27</a:t>
            </a:fld>
            <a:endParaRPr lang="en-US" dirty="0">
              <a:solidFill>
                <a:prstClr val="black"/>
              </a:solidFill>
            </a:endParaRPr>
          </a:p>
        </p:txBody>
      </p:sp>
      <p:sp>
        <p:nvSpPr>
          <p:cNvPr id="5" name="Date Placeholder 4"/>
          <p:cNvSpPr>
            <a:spLocks noGrp="1"/>
          </p:cNvSpPr>
          <p:nvPr>
            <p:ph type="dt" sz="half" idx="2"/>
          </p:nvPr>
        </p:nvSpPr>
        <p:spPr/>
        <p:txBody>
          <a:bodyPr/>
          <a:lstStyle/>
          <a:p>
            <a:fld id="{0D994C15-2957-416D-9002-8AC24B40EA8D}" type="datetime1">
              <a:rPr lang="en-US" smtClean="0"/>
              <a:t>9/5/2016</a:t>
            </a:fld>
            <a:endParaRPr lang="en-US"/>
          </a:p>
        </p:txBody>
      </p:sp>
      <p:pic>
        <p:nvPicPr>
          <p:cNvPr id="8" name="Picture 7"/>
          <p:cNvPicPr>
            <a:picLocks noChangeAspect="1"/>
          </p:cNvPicPr>
          <p:nvPr/>
        </p:nvPicPr>
        <p:blipFill>
          <a:blip r:embed="rId2"/>
          <a:stretch>
            <a:fillRect/>
          </a:stretch>
        </p:blipFill>
        <p:spPr>
          <a:xfrm>
            <a:off x="0" y="2121042"/>
            <a:ext cx="9144000" cy="4717364"/>
          </a:xfrm>
          <a:prstGeom prst="rect">
            <a:avLst/>
          </a:prstGeom>
        </p:spPr>
      </p:pic>
    </p:spTree>
    <p:extLst>
      <p:ext uri="{BB962C8B-B14F-4D97-AF65-F5344CB8AC3E}">
        <p14:creationId xmlns:p14="http://schemas.microsoft.com/office/powerpoint/2010/main" val="74293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HPC-ABDS </a:t>
            </a:r>
            <a:br>
              <a:rPr lang="en-US" sz="3600" b="1" dirty="0"/>
            </a:br>
            <a:r>
              <a:rPr lang="en-US" sz="3600" b="1" dirty="0" err="1"/>
              <a:t>DataFlow</a:t>
            </a:r>
            <a:r>
              <a:rPr lang="en-US" sz="3600" b="1" dirty="0"/>
              <a:t> and In-place Runtime</a:t>
            </a:r>
            <a:br>
              <a:rPr lang="en-US" sz="3600" b="1"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28</a:t>
            </a:fld>
            <a:endParaRPr lang="en-US"/>
          </a:p>
        </p:txBody>
      </p:sp>
      <p:sp>
        <p:nvSpPr>
          <p:cNvPr id="2" name="Date Placeholder 1"/>
          <p:cNvSpPr>
            <a:spLocks noGrp="1"/>
          </p:cNvSpPr>
          <p:nvPr>
            <p:ph type="dt" sz="half" idx="10"/>
          </p:nvPr>
        </p:nvSpPr>
        <p:spPr/>
        <p:txBody>
          <a:bodyPr/>
          <a:lstStyle/>
          <a:p>
            <a:fld id="{903E341B-3D41-4B00-BAC5-6F50984B7ACC}" type="datetime1">
              <a:rPr lang="en-US" smtClean="0"/>
              <a:t>9/5/2016</a:t>
            </a:fld>
            <a:endParaRPr lang="en-US"/>
          </a:p>
        </p:txBody>
      </p:sp>
    </p:spTree>
    <p:extLst>
      <p:ext uri="{BB962C8B-B14F-4D97-AF65-F5344CB8AC3E}">
        <p14:creationId xmlns:p14="http://schemas.microsoft.com/office/powerpoint/2010/main" val="2425830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31"/>
            <a:ext cx="9144000" cy="654269"/>
          </a:xfrm>
        </p:spPr>
        <p:txBody>
          <a:bodyPr/>
          <a:lstStyle/>
          <a:p>
            <a:pPr algn="ctr"/>
            <a:r>
              <a:rPr lang="en-US" dirty="0"/>
              <a:t>HPC-ABDS Parallel Computing</a:t>
            </a:r>
          </a:p>
        </p:txBody>
      </p:sp>
      <p:sp>
        <p:nvSpPr>
          <p:cNvPr id="3" name="Content Placeholder 2"/>
          <p:cNvSpPr>
            <a:spLocks noGrp="1"/>
          </p:cNvSpPr>
          <p:nvPr>
            <p:ph idx="1"/>
          </p:nvPr>
        </p:nvSpPr>
        <p:spPr>
          <a:xfrm>
            <a:off x="0" y="5334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such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map and reduce processes using dataflow</a:t>
            </a:r>
          </a:p>
          <a:p>
            <a:pPr lvl="1"/>
            <a:r>
              <a:rPr lang="en-US" dirty="0"/>
              <a:t>This leads to 2 forms (</a:t>
            </a:r>
            <a:r>
              <a:rPr lang="en-US" b="1" dirty="0"/>
              <a:t>In-Place</a:t>
            </a:r>
            <a:r>
              <a:rPr lang="en-US" dirty="0"/>
              <a:t> and </a:t>
            </a:r>
            <a:r>
              <a:rPr lang="en-US" b="1" dirty="0"/>
              <a:t>Flow</a:t>
            </a:r>
            <a:r>
              <a:rPr lang="en-US" dirty="0"/>
              <a:t>) of </a:t>
            </a:r>
            <a:r>
              <a:rPr lang="en-US" b="1" dirty="0"/>
              <a:t>Map-X</a:t>
            </a:r>
            <a:r>
              <a:rPr lang="en-US" dirty="0"/>
              <a:t> mentioned earlier</a:t>
            </a:r>
          </a:p>
          <a:p>
            <a:r>
              <a:rPr lang="en-US" dirty="0"/>
              <a:t>Interesting </a:t>
            </a:r>
            <a:r>
              <a:rPr lang="en-US" b="1" dirty="0"/>
              <a:t>Fault Tolerance </a:t>
            </a:r>
            <a:r>
              <a:rPr lang="en-US" dirty="0"/>
              <a:t>issues highlighted by Hadoop-MPI comparisons – not discussed here!</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29</a:t>
            </a:fld>
            <a:endParaRPr lang="en-US" dirty="0">
              <a:solidFill>
                <a:prstClr val="black"/>
              </a:solidFill>
            </a:endParaRPr>
          </a:p>
        </p:txBody>
      </p:sp>
      <p:sp>
        <p:nvSpPr>
          <p:cNvPr id="5" name="Date Placeholder 4"/>
          <p:cNvSpPr>
            <a:spLocks noGrp="1"/>
          </p:cNvSpPr>
          <p:nvPr>
            <p:ph type="dt" sz="half" idx="2"/>
          </p:nvPr>
        </p:nvSpPr>
        <p:spPr/>
        <p:txBody>
          <a:bodyPr/>
          <a:lstStyle/>
          <a:p>
            <a:fld id="{E739A7E3-E21E-4184-B28F-91ADF7E05A7C}" type="datetime1">
              <a:rPr lang="en-US" smtClean="0">
                <a:solidFill>
                  <a:srgbClr val="000000">
                    <a:tint val="75000"/>
                  </a:srgbClr>
                </a:solidFill>
              </a:rPr>
              <a:t>9/5/2016</a:t>
            </a:fld>
            <a:endParaRPr lang="en-US">
              <a:solidFill>
                <a:srgbClr val="000000">
                  <a:tint val="75000"/>
                </a:srgbClr>
              </a:solidFill>
            </a:endParaRPr>
          </a:p>
        </p:txBody>
      </p:sp>
    </p:spTree>
    <p:extLst>
      <p:ext uri="{BB962C8B-B14F-4D97-AF65-F5344CB8AC3E}">
        <p14:creationId xmlns:p14="http://schemas.microsoft.com/office/powerpoint/2010/main" val="209837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62000"/>
          </a:xfrm>
        </p:spPr>
        <p:txBody>
          <a:bodyPr/>
          <a:lstStyle/>
          <a:p>
            <a:pPr algn="ctr"/>
            <a:r>
              <a:rPr lang="en-US" sz="3200" dirty="0"/>
              <a:t>Why Connect (“Converge”) Big Data and HPC</a:t>
            </a:r>
          </a:p>
        </p:txBody>
      </p:sp>
      <p:sp>
        <p:nvSpPr>
          <p:cNvPr id="3" name="Content Placeholder 2"/>
          <p:cNvSpPr>
            <a:spLocks noGrp="1"/>
          </p:cNvSpPr>
          <p:nvPr>
            <p:ph idx="1"/>
          </p:nvPr>
        </p:nvSpPr>
        <p:spPr>
          <a:xfrm>
            <a:off x="76199" y="685800"/>
            <a:ext cx="9067800" cy="5334000"/>
          </a:xfrm>
        </p:spPr>
        <p:txBody>
          <a:bodyPr/>
          <a:lstStyle/>
          <a:p>
            <a:r>
              <a:rPr lang="en-US" sz="1800" dirty="0"/>
              <a:t>Two major trends in computing systems are </a:t>
            </a:r>
          </a:p>
          <a:p>
            <a:pPr lvl="1"/>
            <a:r>
              <a:rPr lang="en-US" sz="1800" b="1" dirty="0"/>
              <a:t>Growth in high performance computing (HPC</a:t>
            </a:r>
            <a:r>
              <a:rPr lang="en-US" sz="1800" dirty="0"/>
              <a:t>) with an international exascale initiative (China in the lead)</a:t>
            </a:r>
          </a:p>
          <a:p>
            <a:pPr lvl="1"/>
            <a:r>
              <a:rPr lang="en-US" sz="1800" b="1" dirty="0"/>
              <a:t>Big data </a:t>
            </a:r>
            <a:r>
              <a:rPr lang="en-US" sz="1800" dirty="0"/>
              <a:t>phenomenon with an accompanying </a:t>
            </a:r>
            <a:r>
              <a:rPr lang="en-US" sz="1800" b="1" dirty="0"/>
              <a:t>cloud</a:t>
            </a:r>
            <a:r>
              <a:rPr lang="en-US" sz="1800" dirty="0"/>
              <a:t> infrastructure of well publicized dramatic and increasing size and sophistication.</a:t>
            </a:r>
          </a:p>
          <a:p>
            <a:r>
              <a:rPr lang="en-US" sz="1800" dirty="0"/>
              <a:t>Note “Big Data” largely an </a:t>
            </a:r>
            <a:r>
              <a:rPr lang="en-US" sz="1800" b="1" dirty="0"/>
              <a:t>industry initiative </a:t>
            </a:r>
            <a:r>
              <a:rPr lang="en-US" sz="1800" dirty="0"/>
              <a:t>although software used is often open source</a:t>
            </a:r>
          </a:p>
          <a:p>
            <a:pPr lvl="1"/>
            <a:r>
              <a:rPr lang="en-US" sz="1800" dirty="0"/>
              <a:t>So </a:t>
            </a:r>
            <a:r>
              <a:rPr lang="en-US" sz="1800" b="1" dirty="0"/>
              <a:t>HPC</a:t>
            </a:r>
            <a:r>
              <a:rPr lang="en-US" sz="1800" dirty="0"/>
              <a:t> labels overlaps with “</a:t>
            </a:r>
            <a:r>
              <a:rPr lang="en-US" sz="1800" b="1" dirty="0"/>
              <a:t>research</a:t>
            </a:r>
            <a:r>
              <a:rPr lang="en-US" sz="1800" dirty="0"/>
              <a:t>” e.g. HPC community largely responsible for Astronomy and Accelerator (LHC, Belle, BEPC ..) data analysis</a:t>
            </a:r>
          </a:p>
          <a:p>
            <a:r>
              <a:rPr lang="en-US" sz="1800" dirty="0"/>
              <a:t>Merge HPC and Big Data to get</a:t>
            </a:r>
          </a:p>
          <a:p>
            <a:pPr lvl="1"/>
            <a:r>
              <a:rPr lang="en-US" sz="1800" dirty="0"/>
              <a:t>More efficient sharing of </a:t>
            </a:r>
            <a:r>
              <a:rPr lang="en-US" sz="1800" b="1" dirty="0"/>
              <a:t>large scale resources </a:t>
            </a:r>
            <a:r>
              <a:rPr lang="en-US" sz="1800" dirty="0"/>
              <a:t>running simulations and data analytics</a:t>
            </a:r>
          </a:p>
          <a:p>
            <a:pPr lvl="1"/>
            <a:r>
              <a:rPr lang="en-US" sz="1800" b="1" dirty="0"/>
              <a:t>Higher performance Big Data algorithms</a:t>
            </a:r>
          </a:p>
          <a:p>
            <a:pPr lvl="1"/>
            <a:r>
              <a:rPr lang="en-US" sz="1800" b="1" dirty="0"/>
              <a:t>Richer software environment </a:t>
            </a:r>
            <a:r>
              <a:rPr lang="en-US" sz="1800" dirty="0"/>
              <a:t>for research community building on many big data tools</a:t>
            </a:r>
          </a:p>
          <a:p>
            <a:pPr lvl="1"/>
            <a:r>
              <a:rPr lang="en-US" sz="1800" dirty="0"/>
              <a:t>Easier </a:t>
            </a:r>
            <a:r>
              <a:rPr lang="en-US" sz="1800" b="1" dirty="0"/>
              <a:t>sustainability model for HPC </a:t>
            </a:r>
            <a:r>
              <a:rPr lang="en-US" sz="1800" dirty="0"/>
              <a:t>– HPC does not have resources to build and maintain a full software stack</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sz="half" idx="2"/>
          </p:nvPr>
        </p:nvSpPr>
        <p:spPr/>
        <p:txBody>
          <a:bodyPr/>
          <a:lstStyle/>
          <a:p>
            <a:fld id="{217AE3B6-9865-4151-B1E8-6A5231E452B1}" type="datetime1">
              <a:rPr lang="en-US" smtClean="0"/>
              <a:t>9/5/2016</a:t>
            </a:fld>
            <a:endParaRPr lang="en-US"/>
          </a:p>
        </p:txBody>
      </p:sp>
    </p:spTree>
    <p:extLst>
      <p:ext uri="{BB962C8B-B14F-4D97-AF65-F5344CB8AC3E}">
        <p14:creationId xmlns:p14="http://schemas.microsoft.com/office/powerpoint/2010/main" val="1741249065"/>
      </p:ext>
    </p:extLst>
  </p:cSld>
  <p:clrMapOvr>
    <a:masterClrMapping/>
  </p:clrMapOvr>
  <mc:AlternateContent xmlns:mc="http://schemas.openxmlformats.org/markup-compatibility/2006" xmlns:p14="http://schemas.microsoft.com/office/powerpoint/2010/main">
    <mc:Choice Requires="p14">
      <p:transition spd="slow" p14:dur="2000" advTm="126551"/>
    </mc:Choice>
    <mc:Fallback xmlns="">
      <p:transition spd="slow" advTm="12655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3"/>
            <a:ext cx="9143999" cy="753134"/>
          </a:xfrm>
        </p:spPr>
        <p:txBody>
          <a:bodyPr/>
          <a:lstStyle/>
          <a:p>
            <a:pPr algn="ctr"/>
            <a:r>
              <a:rPr lang="en-US" dirty="0"/>
              <a:t>Breaking Programs into Parts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30</a:t>
            </a:fld>
            <a:endParaRPr lang="en-US" dirty="0">
              <a:solidFill>
                <a:prstClr val="black"/>
              </a:solidFill>
            </a:endParaRPr>
          </a:p>
        </p:txBody>
      </p:sp>
      <p:sp>
        <p:nvSpPr>
          <p:cNvPr id="5" name="Date Placeholder 4"/>
          <p:cNvSpPr>
            <a:spLocks noGrp="1"/>
          </p:cNvSpPr>
          <p:nvPr>
            <p:ph type="dt" sz="half" idx="2"/>
          </p:nvPr>
        </p:nvSpPr>
        <p:spPr/>
        <p:txBody>
          <a:bodyPr/>
          <a:lstStyle/>
          <a:p>
            <a:fld id="{C5718DB7-5B71-4554-9073-B2EFA0B42FD3}" type="datetime1">
              <a:rPr lang="en-US" smtClean="0">
                <a:solidFill>
                  <a:srgbClr val="000000">
                    <a:tint val="75000"/>
                  </a:srgbClr>
                </a:solidFill>
              </a:rPr>
              <a:t>9/5/2016</a:t>
            </a:fld>
            <a:endParaRPr lang="en-US">
              <a:solidFill>
                <a:srgbClr val="000000">
                  <a:tint val="75000"/>
                </a:srgbClr>
              </a:solidFill>
            </a:endParaRPr>
          </a:p>
        </p:txBody>
      </p:sp>
      <p:grpSp>
        <p:nvGrpSpPr>
          <p:cNvPr id="145" name="Group 144"/>
          <p:cNvGrpSpPr/>
          <p:nvPr/>
        </p:nvGrpSpPr>
        <p:grpSpPr>
          <a:xfrm>
            <a:off x="228600" y="1458978"/>
            <a:ext cx="2571624" cy="4008111"/>
            <a:chOff x="6107310" y="-972315"/>
            <a:chExt cx="2571624" cy="4008111"/>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107310" y="-972315"/>
              <a:ext cx="2571624" cy="1200329"/>
            </a:xfrm>
            <a:prstGeom prst="rect">
              <a:avLst/>
            </a:prstGeom>
            <a:noFill/>
          </p:spPr>
          <p:txBody>
            <a:bodyPr wrap="square" rtlCol="0">
              <a:spAutoFit/>
            </a:bodyPr>
            <a:lstStyle/>
            <a:p>
              <a:r>
                <a:rPr lang="en-US" b="1" i="0" dirty="0">
                  <a:solidFill>
                    <a:srgbClr val="0070C0"/>
                  </a:solidFill>
                </a:rPr>
                <a:t>Coarse Grain Dataflow </a:t>
              </a:r>
              <a:br>
                <a:rPr lang="en-US" b="1" i="0" dirty="0">
                  <a:solidFill>
                    <a:srgbClr val="0070C0"/>
                  </a:solidFill>
                </a:rPr>
              </a:br>
              <a:r>
                <a:rPr lang="en-US" b="1" i="0" dirty="0">
                  <a:solidFill>
                    <a:srgbClr val="0070C0"/>
                  </a:solidFill>
                </a:rPr>
                <a:t>HPC or ABDS</a:t>
              </a:r>
            </a:p>
          </p:txBody>
        </p:sp>
      </p:gr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878" y="1572180"/>
            <a:ext cx="6501122" cy="5285820"/>
          </a:xfrm>
          <a:prstGeom prst="rect">
            <a:avLst/>
          </a:prstGeom>
        </p:spPr>
      </p:pic>
      <p:sp>
        <p:nvSpPr>
          <p:cNvPr id="6" name="Rectangle 5"/>
          <p:cNvSpPr/>
          <p:nvPr/>
        </p:nvSpPr>
        <p:spPr>
          <a:xfrm>
            <a:off x="3289427" y="741183"/>
            <a:ext cx="5691285" cy="830997"/>
          </a:xfrm>
          <a:prstGeom prst="rect">
            <a:avLst/>
          </a:prstGeom>
        </p:spPr>
        <p:txBody>
          <a:bodyPr wrap="square">
            <a:spAutoFit/>
          </a:bodyPr>
          <a:lstStyle/>
          <a:p>
            <a:r>
              <a:rPr lang="en-US" b="1" i="0" dirty="0">
                <a:solidFill>
                  <a:srgbClr val="0070C0"/>
                </a:solidFill>
              </a:rPr>
              <a:t>Fine Grain Parallel Computing Data/model parameter decomposition  </a:t>
            </a:r>
            <a:endParaRPr lang="en-US" dirty="0"/>
          </a:p>
        </p:txBody>
      </p:sp>
    </p:spTree>
    <p:extLst>
      <p:ext uri="{BB962C8B-B14F-4D97-AF65-F5344CB8AC3E}">
        <p14:creationId xmlns:p14="http://schemas.microsoft.com/office/powerpoint/2010/main" val="2116495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143000"/>
          </a:xfrm>
        </p:spPr>
        <p:txBody>
          <a:bodyPr/>
          <a:lstStyle/>
          <a:p>
            <a:r>
              <a:rPr lang="en-US" dirty="0" err="1"/>
              <a:t>Kmeans</a:t>
            </a:r>
            <a:r>
              <a:rPr lang="en-US" dirty="0"/>
              <a:t> Clustering </a:t>
            </a:r>
            <a:r>
              <a:rPr lang="en-US" dirty="0" err="1"/>
              <a:t>Flink</a:t>
            </a:r>
            <a:r>
              <a:rPr lang="en-US" dirty="0"/>
              <a:t> and MPI</a:t>
            </a:r>
            <a:br>
              <a:rPr lang="en-US" dirty="0"/>
            </a:br>
            <a:r>
              <a:rPr lang="en-US" sz="2800" dirty="0"/>
              <a:t>one million 2D points fixed; various # centers</a:t>
            </a:r>
            <a:br>
              <a:rPr lang="en-US" sz="2800" dirty="0"/>
            </a:br>
            <a:r>
              <a:rPr lang="en-US" sz="2800" dirty="0"/>
              <a:t>24 cores on 16 nodes</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31</a:t>
            </a:fld>
            <a:endParaRPr lang="en-US" dirty="0">
              <a:solidFill>
                <a:prstClr val="black"/>
              </a:solidFill>
            </a:endParaRPr>
          </a:p>
        </p:txBody>
      </p:sp>
      <p:sp>
        <p:nvSpPr>
          <p:cNvPr id="5" name="Date Placeholder 4"/>
          <p:cNvSpPr>
            <a:spLocks noGrp="1"/>
          </p:cNvSpPr>
          <p:nvPr>
            <p:ph type="dt" sz="half" idx="2"/>
          </p:nvPr>
        </p:nvSpPr>
        <p:spPr/>
        <p:txBody>
          <a:bodyPr/>
          <a:lstStyle/>
          <a:p>
            <a:fld id="{1994149D-58F1-4C2B-8B7B-8F4592409C63}" type="datetime1">
              <a:rPr lang="en-US" smtClean="0">
                <a:solidFill>
                  <a:srgbClr val="000000">
                    <a:tint val="75000"/>
                  </a:srgbClr>
                </a:solidFill>
              </a:rPr>
              <a:t>9/5/2016</a:t>
            </a:fld>
            <a:endParaRPr lang="en-US">
              <a:solidFill>
                <a:srgbClr val="000000">
                  <a:tint val="75000"/>
                </a:srgbClr>
              </a:solidFill>
            </a:endParaRPr>
          </a:p>
        </p:txBody>
      </p:sp>
      <p:pic>
        <p:nvPicPr>
          <p:cNvPr id="3" name="Picture 2"/>
          <p:cNvPicPr>
            <a:picLocks noChangeAspect="1"/>
          </p:cNvPicPr>
          <p:nvPr/>
        </p:nvPicPr>
        <p:blipFill>
          <a:blip r:embed="rId2"/>
          <a:stretch>
            <a:fillRect/>
          </a:stretch>
        </p:blipFill>
        <p:spPr>
          <a:xfrm>
            <a:off x="-4354" y="1710807"/>
            <a:ext cx="9148354" cy="5158079"/>
          </a:xfrm>
          <a:prstGeom prst="rect">
            <a:avLst/>
          </a:prstGeom>
        </p:spPr>
      </p:pic>
    </p:spTree>
    <p:extLst>
      <p:ext uri="{BB962C8B-B14F-4D97-AF65-F5344CB8AC3E}">
        <p14:creationId xmlns:p14="http://schemas.microsoft.com/office/powerpoint/2010/main" val="2158597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 y="838200"/>
            <a:ext cx="9120352" cy="5105400"/>
          </a:xfrm>
        </p:spPr>
        <p:txBody>
          <a:bodyPr/>
          <a:lstStyle/>
          <a:p>
            <a:r>
              <a:rPr lang="en-US" sz="2200" b="1" dirty="0"/>
              <a:t>MPI</a:t>
            </a:r>
            <a:r>
              <a:rPr lang="en-US" sz="2200" dirty="0"/>
              <a:t> designed for fine grain case and typical of parallel computing used in large scale simulations</a:t>
            </a:r>
          </a:p>
          <a:p>
            <a:pPr lvl="1"/>
            <a:r>
              <a:rPr lang="en-US" sz="2200" b="1" dirty="0"/>
              <a:t>Only change in model parameters </a:t>
            </a:r>
            <a:r>
              <a:rPr lang="en-US" sz="2200" dirty="0"/>
              <a:t>are transmitted</a:t>
            </a:r>
          </a:p>
          <a:p>
            <a:pPr lvl="1"/>
            <a:r>
              <a:rPr lang="en-US" sz="2200" b="1" dirty="0"/>
              <a:t>In-place </a:t>
            </a:r>
            <a:r>
              <a:rPr lang="en-US" sz="2200" dirty="0"/>
              <a:t>implementation</a:t>
            </a:r>
          </a:p>
          <a:p>
            <a:r>
              <a:rPr lang="en-US" sz="2200" b="1" dirty="0"/>
              <a:t>Dataflow</a:t>
            </a:r>
            <a:r>
              <a:rPr lang="en-US" sz="2200" dirty="0"/>
              <a:t> typical of distributed or Grid computing paradigms</a:t>
            </a:r>
          </a:p>
          <a:p>
            <a:pPr lvl="1"/>
            <a:r>
              <a:rPr lang="en-US" sz="2200" dirty="0"/>
              <a:t>Data sometimes and model parameters certainly transmitted </a:t>
            </a:r>
          </a:p>
          <a:p>
            <a:pPr lvl="1"/>
            <a:r>
              <a:rPr lang="en-US" sz="2200" dirty="0"/>
              <a:t>Caching in iterative MapReduce avoids data communication and in fact systems like </a:t>
            </a:r>
            <a:r>
              <a:rPr lang="en-US" sz="2200" dirty="0" err="1"/>
              <a:t>TensorFlow</a:t>
            </a:r>
            <a:r>
              <a:rPr lang="en-US" sz="2200" dirty="0"/>
              <a:t>, Spark or </a:t>
            </a:r>
            <a:r>
              <a:rPr lang="en-US" sz="2200" dirty="0" err="1"/>
              <a:t>Flink</a:t>
            </a:r>
            <a:r>
              <a:rPr lang="en-US" sz="2200" dirty="0"/>
              <a:t> are called dataflow but usually implement </a:t>
            </a:r>
            <a:r>
              <a:rPr lang="en-US" sz="2200" b="1" dirty="0"/>
              <a:t>“model-parameter” flow</a:t>
            </a:r>
          </a:p>
          <a:p>
            <a:r>
              <a:rPr lang="en-US" sz="2200" dirty="0"/>
              <a:t>We quantify this by an </a:t>
            </a:r>
            <a:r>
              <a:rPr lang="en-US" sz="2200" b="1" dirty="0"/>
              <a:t>overhead analysis on next slide </a:t>
            </a:r>
            <a:r>
              <a:rPr lang="en-US" sz="2200" dirty="0"/>
              <a:t>that works for “in-place” runtimes. Flow implementations have additional  sources of overhead that we know are large but haven’t studied as quantitatively</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32</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673249"/>
          </a:xfrm>
        </p:spPr>
        <p:txBody>
          <a:bodyPr/>
          <a:lstStyle/>
          <a:p>
            <a:pPr algn="ctr"/>
            <a:r>
              <a:rPr lang="en-US" dirty="0"/>
              <a:t>HPC-ABDS Parallel Computing I</a:t>
            </a:r>
          </a:p>
        </p:txBody>
      </p:sp>
    </p:spTree>
    <p:extLst>
      <p:ext uri="{BB962C8B-B14F-4D97-AF65-F5344CB8AC3E}">
        <p14:creationId xmlns:p14="http://schemas.microsoft.com/office/powerpoint/2010/main" val="2802170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13" y="680013"/>
            <a:ext cx="9120352" cy="5486400"/>
          </a:xfrm>
        </p:spPr>
        <p:txBody>
          <a:bodyPr/>
          <a:lstStyle/>
          <a:p>
            <a:r>
              <a:rPr lang="en-US" sz="2400" dirty="0"/>
              <a:t>Overheads are given by similar formulae for big data and simulations </a:t>
            </a:r>
            <a:br>
              <a:rPr lang="en-US" sz="2400" dirty="0"/>
            </a:br>
            <a:r>
              <a:rPr lang="en-US" sz="2400" dirty="0"/>
              <a:t>Overhead f = (1/Model parameter Size in each map</a:t>
            </a:r>
            <a:r>
              <a:rPr lang="en-US" sz="2400" b="1" dirty="0"/>
              <a:t>)</a:t>
            </a:r>
            <a:r>
              <a:rPr lang="en-US" sz="2400" b="1" baseline="30000" dirty="0"/>
              <a:t>n</a:t>
            </a:r>
            <a:r>
              <a:rPr lang="en-US" sz="2400" b="1" dirty="0"/>
              <a:t> x (Typical Hardware communication cost/Typical computing cost)</a:t>
            </a:r>
          </a:p>
          <a:p>
            <a:r>
              <a:rPr lang="en-US" sz="2400" b="1" dirty="0"/>
              <a:t>Index n&gt;0 </a:t>
            </a:r>
            <a:r>
              <a:rPr lang="en-US" sz="2400" dirty="0"/>
              <a:t>depends on communication structure</a:t>
            </a:r>
          </a:p>
          <a:p>
            <a:pPr lvl="1"/>
            <a:r>
              <a:rPr lang="en-US" sz="2400" dirty="0"/>
              <a:t>n=0.5 for matrix problems; n=1 for O(N</a:t>
            </a:r>
            <a:r>
              <a:rPr lang="en-US" sz="2400" baseline="30000" dirty="0"/>
              <a:t>2</a:t>
            </a:r>
            <a:r>
              <a:rPr lang="en-US" sz="2400" dirty="0"/>
              <a:t>) problems</a:t>
            </a:r>
          </a:p>
          <a:p>
            <a:r>
              <a:rPr lang="en-US" sz="2400" b="1" dirty="0"/>
              <a:t>Large f: Intra-job reduction such as </a:t>
            </a:r>
            <a:r>
              <a:rPr lang="en-US" sz="2400" b="1" dirty="0" err="1"/>
              <a:t>Kmeans</a:t>
            </a:r>
            <a:r>
              <a:rPr lang="en-US" sz="2400" dirty="0"/>
              <a:t> clustering where one has center changes at end of each iteration and </a:t>
            </a:r>
          </a:p>
          <a:p>
            <a:r>
              <a:rPr lang="en-US" sz="2400" b="1" dirty="0"/>
              <a:t>Small f: Inter-Job</a:t>
            </a:r>
            <a:r>
              <a:rPr lang="en-US" sz="2400" dirty="0"/>
              <a:t> Reduction as at end of a </a:t>
            </a:r>
            <a:r>
              <a:rPr lang="en-US" sz="2400" b="1" dirty="0"/>
              <a:t>query </a:t>
            </a:r>
            <a:r>
              <a:rPr lang="en-US" sz="2400" dirty="0"/>
              <a:t>as seen in workflow</a:t>
            </a:r>
          </a:p>
          <a:p>
            <a:r>
              <a:rPr lang="en-US" sz="2400" dirty="0"/>
              <a:t>Increasing </a:t>
            </a:r>
            <a:r>
              <a:rPr lang="en-US" sz="2400" b="1" dirty="0"/>
              <a:t>grain size </a:t>
            </a:r>
            <a:r>
              <a:rPr lang="en-US" sz="2400" dirty="0"/>
              <a:t>= Model parameter Size in each map, decreases overhead as n&gt;0</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673249"/>
          </a:xfrm>
        </p:spPr>
        <p:txBody>
          <a:bodyPr/>
          <a:lstStyle/>
          <a:p>
            <a:pPr algn="ctr"/>
            <a:r>
              <a:rPr lang="en-US" dirty="0"/>
              <a:t>HPC-ABDS Parallel Computing II</a:t>
            </a:r>
          </a:p>
        </p:txBody>
      </p:sp>
    </p:spTree>
    <p:extLst>
      <p:ext uri="{BB962C8B-B14F-4D97-AF65-F5344CB8AC3E}">
        <p14:creationId xmlns:p14="http://schemas.microsoft.com/office/powerpoint/2010/main" val="3946530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5" y="762000"/>
            <a:ext cx="9120352" cy="5239407"/>
          </a:xfrm>
        </p:spPr>
        <p:txBody>
          <a:bodyPr/>
          <a:lstStyle/>
          <a:p>
            <a:r>
              <a:rPr lang="en-US" sz="2200" dirty="0"/>
              <a:t>For a given application, need to understand:</a:t>
            </a:r>
          </a:p>
          <a:p>
            <a:pPr lvl="1"/>
            <a:r>
              <a:rPr lang="en-US" sz="2200" dirty="0"/>
              <a:t>Are we using </a:t>
            </a:r>
            <a:r>
              <a:rPr lang="en-US" sz="2200" b="1" dirty="0"/>
              <a:t>Data Flow </a:t>
            </a:r>
            <a:r>
              <a:rPr lang="en-US" sz="2200" dirty="0"/>
              <a:t>or </a:t>
            </a:r>
            <a:r>
              <a:rPr lang="en-US" sz="2200" b="1" dirty="0"/>
              <a:t>“Model-parameter” Flow</a:t>
            </a:r>
            <a:endParaRPr lang="en-US" sz="2200" dirty="0"/>
          </a:p>
          <a:p>
            <a:pPr lvl="1"/>
            <a:r>
              <a:rPr lang="en-US" sz="2200" dirty="0"/>
              <a:t>Requirements of </a:t>
            </a:r>
            <a:r>
              <a:rPr lang="en-US" sz="2200" b="1" dirty="0"/>
              <a:t>compute/communication ratio</a:t>
            </a:r>
          </a:p>
          <a:p>
            <a:r>
              <a:rPr lang="en-US" sz="2200" b="1" dirty="0"/>
              <a:t>Inefficient</a:t>
            </a:r>
            <a:r>
              <a:rPr lang="en-US" sz="2200" dirty="0"/>
              <a:t> to use </a:t>
            </a:r>
            <a:r>
              <a:rPr lang="en-US" sz="2200" b="1" dirty="0"/>
              <a:t>same runtime mechanism </a:t>
            </a:r>
            <a:r>
              <a:rPr lang="en-US" sz="2200" dirty="0"/>
              <a:t>independent of characteristics</a:t>
            </a:r>
          </a:p>
          <a:p>
            <a:pPr lvl="1"/>
            <a:r>
              <a:rPr lang="en-US" sz="2200" dirty="0"/>
              <a:t>Use </a:t>
            </a:r>
            <a:r>
              <a:rPr lang="en-US" sz="2200" b="1" dirty="0"/>
              <a:t>In-Place </a:t>
            </a:r>
            <a:r>
              <a:rPr lang="en-US" sz="2200" dirty="0"/>
              <a:t>or </a:t>
            </a:r>
            <a:r>
              <a:rPr lang="en-US" sz="2200" b="1" dirty="0"/>
              <a:t>Flow </a:t>
            </a:r>
            <a:r>
              <a:rPr lang="en-US" sz="2200" dirty="0"/>
              <a:t>Software implementations</a:t>
            </a:r>
          </a:p>
          <a:p>
            <a:r>
              <a:rPr lang="en-US" sz="2200" dirty="0"/>
              <a:t>Classic Dataflow is approach of Spark and </a:t>
            </a:r>
            <a:r>
              <a:rPr lang="en-US" sz="2200" dirty="0" err="1"/>
              <a:t>Flink</a:t>
            </a:r>
            <a:r>
              <a:rPr lang="en-US" sz="2200" dirty="0"/>
              <a:t> so need to </a:t>
            </a:r>
            <a:r>
              <a:rPr lang="en-US" sz="2200" b="1" dirty="0"/>
              <a:t>add parallel in-place computing </a:t>
            </a:r>
            <a:r>
              <a:rPr lang="en-US" sz="2200" dirty="0"/>
              <a:t>as done by </a:t>
            </a:r>
            <a:r>
              <a:rPr lang="en-US" sz="2200" b="1" dirty="0"/>
              <a:t>Harp for Hadoop</a:t>
            </a:r>
          </a:p>
          <a:p>
            <a:pPr lvl="1"/>
            <a:r>
              <a:rPr lang="en-US" sz="2200" b="1" dirty="0" err="1"/>
              <a:t>TensorFlow</a:t>
            </a:r>
            <a:r>
              <a:rPr lang="en-US" sz="2200" b="1" dirty="0"/>
              <a:t> </a:t>
            </a:r>
            <a:r>
              <a:rPr lang="en-US" sz="2200" dirty="0"/>
              <a:t>also</a:t>
            </a:r>
            <a:r>
              <a:rPr lang="en-US" sz="2200" b="1" dirty="0"/>
              <a:t> </a:t>
            </a:r>
            <a:r>
              <a:rPr lang="en-US" sz="2200" dirty="0"/>
              <a:t>uses In-Place technology</a:t>
            </a:r>
          </a:p>
          <a:p>
            <a:r>
              <a:rPr lang="en-US" sz="2200" b="1" dirty="0"/>
              <a:t>HPC-ABDS</a:t>
            </a:r>
            <a:r>
              <a:rPr lang="en-US" sz="2200" dirty="0"/>
              <a:t> plan is to keep current user interfaces (say to Spark </a:t>
            </a:r>
            <a:r>
              <a:rPr lang="en-US" sz="2200" dirty="0" err="1"/>
              <a:t>Flink</a:t>
            </a:r>
            <a:r>
              <a:rPr lang="en-US" sz="2200" dirty="0"/>
              <a:t> Hadoop Storm Heron) and </a:t>
            </a:r>
            <a:r>
              <a:rPr lang="en-US" sz="2200" b="1" dirty="0"/>
              <a:t>transparently use HPC </a:t>
            </a:r>
            <a:r>
              <a:rPr lang="en-US" sz="2200" dirty="0"/>
              <a:t>to improve </a:t>
            </a:r>
            <a:r>
              <a:rPr lang="en-US" sz="2200" b="1" dirty="0"/>
              <a:t>performance</a:t>
            </a:r>
            <a:r>
              <a:rPr lang="en-US" sz="2200" dirty="0"/>
              <a:t> exploiting added level 13 in HPC-ABDS</a:t>
            </a:r>
          </a:p>
          <a:p>
            <a:r>
              <a:rPr lang="en-US" sz="2200" dirty="0"/>
              <a:t>We have done this to Hadoop (next Slide), Spark, Storm, Heron</a:t>
            </a:r>
          </a:p>
          <a:p>
            <a:pPr lvl="1"/>
            <a:r>
              <a:rPr lang="en-US" sz="2200" dirty="0"/>
              <a:t>Working on further HPC integration with ABDS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749449"/>
          </a:xfrm>
        </p:spPr>
        <p:txBody>
          <a:bodyPr/>
          <a:lstStyle/>
          <a:p>
            <a:pPr algn="ctr"/>
            <a:r>
              <a:rPr lang="en-US" dirty="0"/>
              <a:t>HPC-ABDS Parallel Computing III</a:t>
            </a:r>
          </a:p>
        </p:txBody>
      </p:sp>
    </p:spTree>
    <p:extLst>
      <p:ext uri="{BB962C8B-B14F-4D97-AF65-F5344CB8AC3E}">
        <p14:creationId xmlns:p14="http://schemas.microsoft.com/office/powerpoint/2010/main" val="4090595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23471" y="533400"/>
            <a:ext cx="9144000" cy="1905000"/>
          </a:xfrm>
        </p:spPr>
        <p:txBody>
          <a:bodyPr/>
          <a:lstStyle/>
          <a:p>
            <a:r>
              <a:rPr lang="en-US" b="1" dirty="0"/>
              <a:t>Basic Harp: Iterative HPC communication; scientific data abstractions</a:t>
            </a:r>
          </a:p>
          <a:p>
            <a:r>
              <a:rPr lang="en-US" dirty="0"/>
              <a:t>Careful support of distributed data AND distributed model</a:t>
            </a:r>
          </a:p>
          <a:p>
            <a:r>
              <a:rPr lang="en-US" dirty="0"/>
              <a:t>Avoids parameter server approach but distributes model over worker nodes and supports collective communication to bring global model to each node</a:t>
            </a:r>
          </a:p>
          <a:p>
            <a:r>
              <a:rPr lang="en-US" dirty="0"/>
              <a:t>Applied first to Latent Dirichlet Allocation LDA with large model and data</a:t>
            </a: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35</a:t>
            </a:fld>
            <a:endParaRPr lang="en-US" dirty="0">
              <a:solidFill>
                <a:prstClr val="black"/>
              </a:solidFill>
            </a:endParaRPr>
          </a:p>
        </p:txBody>
      </p:sp>
      <p:sp>
        <p:nvSpPr>
          <p:cNvPr id="4" name="Date Placeholder 3"/>
          <p:cNvSpPr>
            <a:spLocks noGrp="1"/>
          </p:cNvSpPr>
          <p:nvPr>
            <p:ph type="dt" sz="half" idx="2"/>
          </p:nvPr>
        </p:nvSpPr>
        <p:spPr>
          <a:xfrm>
            <a:off x="5791200" y="6220731"/>
            <a:ext cx="2057400" cy="365125"/>
          </a:xfrm>
        </p:spPr>
        <p:txBody>
          <a:bodyPr/>
          <a:lstStyle/>
          <a:p>
            <a:fld id="{F5547308-E976-4E56-9FCD-E170A1417B07}" type="datetime1">
              <a:rPr lang="en-US" smtClean="0">
                <a:solidFill>
                  <a:srgbClr val="000000">
                    <a:tint val="75000"/>
                  </a:srgbClr>
                </a:solidFill>
              </a:rPr>
              <a:t>9/5/2016</a:t>
            </a:fld>
            <a:endParaRPr lang="en-US">
              <a:solidFill>
                <a:srgbClr val="000000">
                  <a:tint val="75000"/>
                </a:srgbClr>
              </a:solidFill>
            </a:endParaRPr>
          </a:p>
        </p:txBody>
      </p:sp>
      <p:grpSp>
        <p:nvGrpSpPr>
          <p:cNvPr id="9" name="Group 8"/>
          <p:cNvGrpSpPr/>
          <p:nvPr/>
        </p:nvGrpSpPr>
        <p:grpSpPr>
          <a:xfrm>
            <a:off x="152400" y="2686313"/>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17" name="Rounded Rectangle 16"/>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18" name="Group 17"/>
              <p:cNvGrpSpPr/>
              <p:nvPr/>
            </p:nvGrpSpPr>
            <p:grpSpPr>
              <a:xfrm>
                <a:off x="3325523" y="3184456"/>
                <a:ext cx="2501143" cy="1558993"/>
                <a:chOff x="7121236" y="2211758"/>
                <a:chExt cx="4525819" cy="2166276"/>
              </a:xfrm>
            </p:grpSpPr>
            <p:sp>
              <p:nvSpPr>
                <p:cNvPr id="29" name="Rounded Rectangle 28"/>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1" name="Rounded Rectangle 30"/>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2" name="Rounded Rectangle 31"/>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3" name="Straight Connector 32"/>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4" name="Rounded Rectangle 33"/>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19" name="Rounded Rectangle 18"/>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0" name="Rounded Rectangle 19"/>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1" name="Rounded Rectangle 20"/>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2" name="Rounded Rectangle 21"/>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23" name="Straight Connector 22"/>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4" name="Rounded Rectangle 23"/>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5" name="Rounded Rectangle 24"/>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6" name="Right Arrow 25"/>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7" name="TextBox 26"/>
              <p:cNvSpPr txBox="1"/>
              <p:nvPr/>
            </p:nvSpPr>
            <p:spPr>
              <a:xfrm>
                <a:off x="3279801" y="2618515"/>
                <a:ext cx="2428589"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MapCollective</a:t>
                </a:r>
                <a:r>
                  <a:rPr kumimoji="0" lang="en-US" sz="1600" b="0" i="0" u="none" strike="noStrike" kern="0" cap="none" spc="0" normalizeH="0" baseline="0" noProof="0" dirty="0">
                    <a:ln>
                      <a:noFill/>
                    </a:ln>
                    <a:solidFill>
                      <a:prstClr val="black"/>
                    </a:solidFill>
                    <a:effectLst/>
                    <a:uLnTx/>
                    <a:uFillTx/>
                  </a:rPr>
                  <a:t>  Model</a:t>
                </a:r>
              </a:p>
            </p:txBody>
          </p:sp>
          <p:sp>
            <p:nvSpPr>
              <p:cNvPr id="28" name="TextBox 27"/>
              <p:cNvSpPr txBox="1"/>
              <p:nvPr/>
            </p:nvSpPr>
            <p:spPr>
              <a:xfrm>
                <a:off x="822607" y="2621650"/>
                <a:ext cx="1970251"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MapReduce</a:t>
                </a:r>
                <a:r>
                  <a:rPr kumimoji="0" lang="en-US" sz="1600" b="0" i="0" u="none" strike="noStrike" kern="0" cap="none" spc="0" normalizeH="0" baseline="0" noProof="0" dirty="0">
                    <a:ln>
                      <a:noFill/>
                    </a:ln>
                    <a:solidFill>
                      <a:prstClr val="black"/>
                    </a:solidFill>
                    <a:effectLst/>
                    <a:uLnTx/>
                    <a:uFillTx/>
                  </a:rPr>
                  <a:t>  Model</a:t>
                </a:r>
              </a:p>
            </p:txBody>
          </p:sp>
        </p:grpSp>
        <p:grpSp>
          <p:nvGrpSpPr>
            <p:cNvPr id="11" name="Group 10"/>
            <p:cNvGrpSpPr/>
            <p:nvPr/>
          </p:nvGrpSpPr>
          <p:grpSpPr>
            <a:xfrm>
              <a:off x="5771714" y="2686313"/>
              <a:ext cx="3299456" cy="2800087"/>
              <a:chOff x="4311196" y="1747347"/>
              <a:chExt cx="6044188" cy="4592122"/>
            </a:xfrm>
          </p:grpSpPr>
          <p:sp>
            <p:nvSpPr>
              <p:cNvPr id="12" name="Rectangle 11"/>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3" name="L-Shape 12"/>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4" name="Rectangle 13"/>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5" name="Rectangle 14"/>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6" name="Rectangle 15"/>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spTree>
    <p:extLst>
      <p:ext uri="{BB962C8B-B14F-4D97-AF65-F5344CB8AC3E}">
        <p14:creationId xmlns:p14="http://schemas.microsoft.com/office/powerpoint/2010/main" val="2035015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Streaming Applications and Technology</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064B2D-D9BE-449B-8EA2-29713E894A35}" type="datetime1">
              <a:rPr kumimoji="0" lang="en-US" sz="1800" b="0" i="0" u="none" strike="noStrike" kern="0" cap="none" spc="0" normalizeH="0" baseline="0" noProof="0" smtClean="0">
                <a:ln>
                  <a:noFill/>
                </a:ln>
                <a:solidFill>
                  <a:sysClr val="windowText" lastClr="000000"/>
                </a:solidFill>
                <a:effectLst/>
                <a:uLnTx/>
                <a:uFillTx/>
              </a:rPr>
              <a:t>9/5/2016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80647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574"/>
            <a:ext cx="9144000" cy="1143000"/>
          </a:xfrm>
        </p:spPr>
        <p:txBody>
          <a:bodyPr/>
          <a:lstStyle/>
          <a:p>
            <a:pPr algn="ctr"/>
            <a:r>
              <a:rPr lang="en-US" sz="3200" dirty="0"/>
              <a:t>Adding HPC to Storm &amp; Heron for Streaming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6173" y="2362201"/>
            <a:ext cx="1419490" cy="150039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40" y="2417127"/>
            <a:ext cx="2358526" cy="1463177"/>
          </a:xfrm>
          <a:prstGeom prst="rect">
            <a:avLst/>
          </a:prstGeom>
        </p:spPr>
      </p:pic>
      <p:sp>
        <p:nvSpPr>
          <p:cNvPr id="6" name="TextBox 5"/>
          <p:cNvSpPr txBox="1"/>
          <p:nvPr/>
        </p:nvSpPr>
        <p:spPr>
          <a:xfrm>
            <a:off x="2614864" y="3904958"/>
            <a:ext cx="1751969" cy="923330"/>
          </a:xfrm>
          <a:prstGeom prst="rect">
            <a:avLst/>
          </a:prstGeom>
          <a:noFill/>
        </p:spPr>
        <p:txBody>
          <a:bodyPr wrap="square" rtlCol="0">
            <a:spAutoFit/>
          </a:bodyPr>
          <a:lstStyle/>
          <a:p>
            <a:pPr algn="ctr"/>
            <a:r>
              <a:rPr lang="en-US" sz="1800" dirty="0"/>
              <a:t>Robot with a Laser Range Finder</a:t>
            </a:r>
          </a:p>
        </p:txBody>
      </p:sp>
      <p:sp>
        <p:nvSpPr>
          <p:cNvPr id="7" name="TextBox 6"/>
          <p:cNvSpPr txBox="1"/>
          <p:nvPr/>
        </p:nvSpPr>
        <p:spPr>
          <a:xfrm>
            <a:off x="179240" y="4016058"/>
            <a:ext cx="1736373" cy="646331"/>
          </a:xfrm>
          <a:prstGeom prst="rect">
            <a:avLst/>
          </a:prstGeom>
          <a:noFill/>
        </p:spPr>
        <p:txBody>
          <a:bodyPr wrap="none" rtlCol="0">
            <a:spAutoFit/>
          </a:bodyPr>
          <a:lstStyle/>
          <a:p>
            <a:r>
              <a:rPr lang="en-US" sz="1800" dirty="0"/>
              <a:t>Map Built from </a:t>
            </a:r>
            <a:br>
              <a:rPr lang="en-US" sz="1800" dirty="0"/>
            </a:br>
            <a:r>
              <a:rPr lang="en-US" sz="1800" dirty="0"/>
              <a:t>Robot data</a:t>
            </a:r>
          </a:p>
        </p:txBody>
      </p:sp>
      <p:sp>
        <p:nvSpPr>
          <p:cNvPr id="8" name="TextBox 7"/>
          <p:cNvSpPr txBox="1"/>
          <p:nvPr/>
        </p:nvSpPr>
        <p:spPr>
          <a:xfrm>
            <a:off x="1450474" y="1274127"/>
            <a:ext cx="3119572" cy="461665"/>
          </a:xfrm>
          <a:prstGeom prst="rect">
            <a:avLst/>
          </a:prstGeom>
          <a:noFill/>
        </p:spPr>
        <p:txBody>
          <a:bodyPr wrap="none" rtlCol="0">
            <a:spAutoFit/>
          </a:bodyPr>
          <a:lstStyle/>
          <a:p>
            <a:r>
              <a:rPr lang="en-US" dirty="0"/>
              <a:t>Robotics Applications</a:t>
            </a: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2378" y="2464793"/>
            <a:ext cx="2047363" cy="1365460"/>
          </a:xfrm>
          <a:prstGeom prst="rect">
            <a:avLst/>
          </a:prstGeom>
        </p:spPr>
      </p:pic>
      <p:sp>
        <p:nvSpPr>
          <p:cNvPr id="10" name="TextBox 9"/>
          <p:cNvSpPr txBox="1"/>
          <p:nvPr/>
        </p:nvSpPr>
        <p:spPr>
          <a:xfrm>
            <a:off x="4297863" y="3904958"/>
            <a:ext cx="2116333" cy="923330"/>
          </a:xfrm>
          <a:prstGeom prst="rect">
            <a:avLst/>
          </a:prstGeom>
          <a:noFill/>
        </p:spPr>
        <p:txBody>
          <a:bodyPr wrap="square" rtlCol="0">
            <a:spAutoFit/>
          </a:bodyPr>
          <a:lstStyle/>
          <a:p>
            <a:pPr algn="ctr"/>
            <a:r>
              <a:rPr lang="en-US" sz="1800" dirty="0"/>
              <a:t>Robots need to avoid collisions when they move</a:t>
            </a:r>
          </a:p>
        </p:txBody>
      </p:sp>
      <p:sp>
        <p:nvSpPr>
          <p:cNvPr id="11" name="Rectangle 10"/>
          <p:cNvSpPr/>
          <p:nvPr/>
        </p:nvSpPr>
        <p:spPr>
          <a:xfrm>
            <a:off x="4523935" y="1809557"/>
            <a:ext cx="1890261" cy="646331"/>
          </a:xfrm>
          <a:prstGeom prst="rect">
            <a:avLst/>
          </a:prstGeom>
        </p:spPr>
        <p:txBody>
          <a:bodyPr wrap="none">
            <a:spAutoFit/>
          </a:bodyPr>
          <a:lstStyle/>
          <a:p>
            <a:r>
              <a:rPr lang="en-US" sz="1800" dirty="0"/>
              <a:t>N-Body Collision</a:t>
            </a:r>
            <a:br>
              <a:rPr lang="en-US" sz="1800" dirty="0"/>
            </a:br>
            <a:r>
              <a:rPr lang="en-US" sz="1800" dirty="0"/>
              <a:t>Avoidance</a:t>
            </a:r>
          </a:p>
        </p:txBody>
      </p:sp>
      <p:sp>
        <p:nvSpPr>
          <p:cNvPr id="12" name="Rectangle 11"/>
          <p:cNvSpPr/>
          <p:nvPr/>
        </p:nvSpPr>
        <p:spPr>
          <a:xfrm>
            <a:off x="245104" y="1783632"/>
            <a:ext cx="4262705" cy="369332"/>
          </a:xfrm>
          <a:prstGeom prst="rect">
            <a:avLst/>
          </a:prstGeom>
        </p:spPr>
        <p:txBody>
          <a:bodyPr wrap="none">
            <a:spAutoFit/>
          </a:bodyPr>
          <a:lstStyle/>
          <a:p>
            <a:r>
              <a:rPr lang="en-US" sz="1800" dirty="0"/>
              <a:t>Simultaneous Localization and Mapping</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2099" y="2438045"/>
            <a:ext cx="2484277" cy="1317450"/>
          </a:xfrm>
          <a:prstGeom prst="rect">
            <a:avLst/>
          </a:prstGeom>
        </p:spPr>
      </p:pic>
      <p:sp>
        <p:nvSpPr>
          <p:cNvPr id="13" name="TextBox 12"/>
          <p:cNvSpPr txBox="1"/>
          <p:nvPr/>
        </p:nvSpPr>
        <p:spPr>
          <a:xfrm>
            <a:off x="6717435" y="1420347"/>
            <a:ext cx="2278942" cy="923330"/>
          </a:xfrm>
          <a:prstGeom prst="rect">
            <a:avLst/>
          </a:prstGeom>
          <a:noFill/>
        </p:spPr>
        <p:txBody>
          <a:bodyPr wrap="square" rtlCol="0">
            <a:spAutoFit/>
          </a:bodyPr>
          <a:lstStyle/>
          <a:p>
            <a:r>
              <a:rPr lang="en-US" sz="1800" dirty="0"/>
              <a:t>Time series data visualization in real time</a:t>
            </a:r>
          </a:p>
        </p:txBody>
      </p:sp>
      <p:sp>
        <p:nvSpPr>
          <p:cNvPr id="16" name="TextBox 15"/>
          <p:cNvSpPr txBox="1"/>
          <p:nvPr/>
        </p:nvSpPr>
        <p:spPr>
          <a:xfrm>
            <a:off x="6549499" y="4016058"/>
            <a:ext cx="2446877" cy="1477328"/>
          </a:xfrm>
          <a:prstGeom prst="rect">
            <a:avLst/>
          </a:prstGeom>
          <a:noFill/>
        </p:spPr>
        <p:txBody>
          <a:bodyPr wrap="square" rtlCol="0">
            <a:spAutoFit/>
          </a:bodyPr>
          <a:lstStyle/>
          <a:p>
            <a:r>
              <a:rPr lang="en-US" sz="1800" dirty="0"/>
              <a:t>Map High dimensional data to 3D visualizer</a:t>
            </a:r>
          </a:p>
          <a:p>
            <a:r>
              <a:rPr lang="en-US" sz="1800" dirty="0"/>
              <a:t>Apply to Stock market data tracking 6000 stocks</a:t>
            </a:r>
          </a:p>
        </p:txBody>
      </p:sp>
      <p:sp>
        <p:nvSpPr>
          <p:cNvPr id="14" name="Date Placeholder 13"/>
          <p:cNvSpPr>
            <a:spLocks noGrp="1"/>
          </p:cNvSpPr>
          <p:nvPr>
            <p:ph type="dt" sz="half" idx="2"/>
          </p:nvPr>
        </p:nvSpPr>
        <p:spPr/>
        <p:txBody>
          <a:bodyPr/>
          <a:lstStyle/>
          <a:p>
            <a:fld id="{3859FCFA-400A-47AC-AFEA-95D7C1614307}" type="datetime1">
              <a:rPr lang="en-US" smtClean="0"/>
              <a:t>9/5/2016</a:t>
            </a:fld>
            <a:endParaRPr lang="en-US"/>
          </a:p>
        </p:txBody>
      </p:sp>
      <p:sp>
        <p:nvSpPr>
          <p:cNvPr id="15" name="Slide Number Placeholder 14"/>
          <p:cNvSpPr>
            <a:spLocks noGrp="1"/>
          </p:cNvSpPr>
          <p:nvPr>
            <p:ph type="sldNum" sz="quarter" idx="12"/>
          </p:nvPr>
        </p:nvSpPr>
        <p:spPr/>
        <p:txBody>
          <a:bodyPr/>
          <a:lstStyle/>
          <a:p>
            <a:fld id="{C4B85148-DB98-4269-ACE6-2DF49F9918C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41678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115" y="114426"/>
            <a:ext cx="8382000" cy="710259"/>
          </a:xfrm>
        </p:spPr>
        <p:txBody>
          <a:bodyPr/>
          <a:lstStyle/>
          <a:p>
            <a:r>
              <a:rPr lang="en-US" dirty="0"/>
              <a:t>Data Pipeline</a:t>
            </a:r>
          </a:p>
        </p:txBody>
      </p:sp>
      <p:sp>
        <p:nvSpPr>
          <p:cNvPr id="2" name="TextBox 1"/>
          <p:cNvSpPr txBox="1"/>
          <p:nvPr/>
        </p:nvSpPr>
        <p:spPr>
          <a:xfrm>
            <a:off x="402938" y="5258897"/>
            <a:ext cx="3171922" cy="707886"/>
          </a:xfrm>
          <a:prstGeom prst="rect">
            <a:avLst/>
          </a:prstGeom>
          <a:noFill/>
        </p:spPr>
        <p:txBody>
          <a:bodyPr wrap="square" rtlCol="0">
            <a:spAutoFit/>
          </a:bodyPr>
          <a:lstStyle/>
          <a:p>
            <a:pPr algn="ctr"/>
            <a:r>
              <a:rPr lang="en-US" sz="2000" dirty="0"/>
              <a:t>Hosted on HPC and OpenStack cloud</a:t>
            </a:r>
          </a:p>
        </p:txBody>
      </p:sp>
      <p:sp>
        <p:nvSpPr>
          <p:cNvPr id="8" name="TextBox 7"/>
          <p:cNvSpPr txBox="1"/>
          <p:nvPr/>
        </p:nvSpPr>
        <p:spPr>
          <a:xfrm>
            <a:off x="645444" y="4123958"/>
            <a:ext cx="2829090" cy="1015663"/>
          </a:xfrm>
          <a:prstGeom prst="rect">
            <a:avLst/>
          </a:prstGeom>
          <a:noFill/>
        </p:spPr>
        <p:txBody>
          <a:bodyPr wrap="square" rtlCol="0">
            <a:spAutoFit/>
          </a:bodyPr>
          <a:lstStyle/>
          <a:p>
            <a:r>
              <a:rPr lang="en-US" sz="2000" dirty="0"/>
              <a:t>End to end delays without any processing is less than 10ms</a:t>
            </a:r>
          </a:p>
        </p:txBody>
      </p:sp>
      <p:sp>
        <p:nvSpPr>
          <p:cNvPr id="66" name="Rectangle 65"/>
          <p:cNvSpPr/>
          <p:nvPr/>
        </p:nvSpPr>
        <p:spPr>
          <a:xfrm>
            <a:off x="3026653" y="1529165"/>
            <a:ext cx="733245" cy="1151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Rectangle 66"/>
          <p:cNvSpPr/>
          <p:nvPr/>
        </p:nvSpPr>
        <p:spPr>
          <a:xfrm>
            <a:off x="1896165" y="1389306"/>
            <a:ext cx="185469" cy="1268083"/>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8" name="Flowchart: Direct Access Storage 67"/>
          <p:cNvSpPr/>
          <p:nvPr/>
        </p:nvSpPr>
        <p:spPr>
          <a:xfrm>
            <a:off x="3095663" y="1702728"/>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9" name="Flowchart: Direct Access Storage 68"/>
          <p:cNvSpPr/>
          <p:nvPr/>
        </p:nvSpPr>
        <p:spPr>
          <a:xfrm>
            <a:off x="3091349" y="2255941"/>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0" name="Straight Arrow Connector 69"/>
          <p:cNvCxnSpPr/>
          <p:nvPr/>
        </p:nvCxnSpPr>
        <p:spPr>
          <a:xfrm>
            <a:off x="2261649" y="2315281"/>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955499" y="2371693"/>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595551" y="3167217"/>
            <a:ext cx="1764201" cy="646331"/>
          </a:xfrm>
          <a:prstGeom prst="rect">
            <a:avLst/>
          </a:prstGeom>
          <a:noFill/>
        </p:spPr>
        <p:txBody>
          <a:bodyPr wrap="none" rtlCol="0">
            <a:spAutoFit/>
          </a:bodyPr>
          <a:lstStyle/>
          <a:p>
            <a:pPr algn="ctr"/>
            <a:r>
              <a:rPr lang="en-US" dirty="0"/>
              <a:t>Message Brokers</a:t>
            </a:r>
          </a:p>
          <a:p>
            <a:pPr algn="ctr"/>
            <a:r>
              <a:rPr lang="en-US" dirty="0" err="1"/>
              <a:t>RabbitMQ</a:t>
            </a:r>
            <a:r>
              <a:rPr lang="en-US" dirty="0"/>
              <a:t>, Kafka</a:t>
            </a:r>
          </a:p>
        </p:txBody>
      </p:sp>
      <p:cxnSp>
        <p:nvCxnSpPr>
          <p:cNvPr id="73" name="Straight Arrow Connector 72"/>
          <p:cNvCxnSpPr/>
          <p:nvPr/>
        </p:nvCxnSpPr>
        <p:spPr>
          <a:xfrm>
            <a:off x="1342923" y="2315281"/>
            <a:ext cx="506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362777" y="2693590"/>
            <a:ext cx="1000787" cy="369332"/>
          </a:xfrm>
          <a:prstGeom prst="rect">
            <a:avLst/>
          </a:prstGeom>
          <a:noFill/>
        </p:spPr>
        <p:txBody>
          <a:bodyPr wrap="none" rtlCol="0">
            <a:spAutoFit/>
          </a:bodyPr>
          <a:lstStyle/>
          <a:p>
            <a:r>
              <a:rPr lang="en-US" dirty="0"/>
              <a:t>Gateway</a:t>
            </a:r>
          </a:p>
        </p:txBody>
      </p:sp>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3" y="1623626"/>
            <a:ext cx="1325590" cy="994192"/>
          </a:xfrm>
          <a:prstGeom prst="rect">
            <a:avLst/>
          </a:prstGeom>
        </p:spPr>
      </p:pic>
      <p:sp>
        <p:nvSpPr>
          <p:cNvPr id="76" name="Rectangle 75"/>
          <p:cNvSpPr/>
          <p:nvPr/>
        </p:nvSpPr>
        <p:spPr>
          <a:xfrm>
            <a:off x="4959607" y="817571"/>
            <a:ext cx="4063438" cy="2560430"/>
          </a:xfrm>
          <a:prstGeom prst="rect">
            <a:avLst/>
          </a:prstGeom>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77" name="Group 76"/>
          <p:cNvGrpSpPr/>
          <p:nvPr/>
        </p:nvGrpSpPr>
        <p:grpSpPr>
          <a:xfrm>
            <a:off x="5128994" y="886616"/>
            <a:ext cx="3599875" cy="2393232"/>
            <a:chOff x="99493" y="1349741"/>
            <a:chExt cx="3599875" cy="2393232"/>
          </a:xfrm>
        </p:grpSpPr>
        <p:sp>
          <p:nvSpPr>
            <p:cNvPr id="78" name="Rectangle 77"/>
            <p:cNvSpPr/>
            <p:nvPr/>
          </p:nvSpPr>
          <p:spPr>
            <a:xfrm>
              <a:off x="581176" y="17250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ectangle 78"/>
            <p:cNvSpPr/>
            <p:nvPr/>
          </p:nvSpPr>
          <p:spPr>
            <a:xfrm>
              <a:off x="428776" y="15726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Rectangle 79"/>
            <p:cNvSpPr/>
            <p:nvPr/>
          </p:nvSpPr>
          <p:spPr>
            <a:xfrm>
              <a:off x="276376" y="14202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1" name="Group 80"/>
            <p:cNvGrpSpPr/>
            <p:nvPr/>
          </p:nvGrpSpPr>
          <p:grpSpPr>
            <a:xfrm>
              <a:off x="99493" y="1349741"/>
              <a:ext cx="3219690" cy="1939719"/>
              <a:chOff x="4000067" y="2504164"/>
              <a:chExt cx="3219690" cy="1939719"/>
            </a:xfrm>
          </p:grpSpPr>
          <p:sp>
            <p:nvSpPr>
              <p:cNvPr id="83" name="Rectangle 82"/>
              <p:cNvSpPr/>
              <p:nvPr/>
            </p:nvSpPr>
            <p:spPr>
              <a:xfrm>
                <a:off x="4000067" y="2504164"/>
                <a:ext cx="3159731" cy="1939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Rounded Rectangle 83"/>
              <p:cNvSpPr/>
              <p:nvPr/>
            </p:nvSpPr>
            <p:spPr>
              <a:xfrm>
                <a:off x="4523661" y="3578953"/>
                <a:ext cx="2161873" cy="3021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5" name="Oval 84"/>
              <p:cNvSpPr/>
              <p:nvPr/>
            </p:nvSpPr>
            <p:spPr>
              <a:xfrm>
                <a:off x="5055385" y="3121308"/>
                <a:ext cx="194345" cy="194345"/>
              </a:xfrm>
              <a:prstGeom prst="ellipse">
                <a:avLst/>
              </a:prstGeom>
              <a:solidFill>
                <a:schemeClr val="accent1">
                  <a:lumMod val="40000"/>
                  <a:lumOff val="6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6320460"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p:cNvSpPr/>
              <p:nvPr/>
            </p:nvSpPr>
            <p:spPr>
              <a:xfrm>
                <a:off x="4680787"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Oval 87"/>
              <p:cNvSpPr/>
              <p:nvPr/>
            </p:nvSpPr>
            <p:spPr>
              <a:xfrm>
                <a:off x="5767151" y="3624356"/>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a:off x="5205418" y="3645205"/>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a:off x="5202455"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91" name="Straight Connector 90"/>
              <p:cNvCxnSpPr/>
              <p:nvPr/>
            </p:nvCxnSpPr>
            <p:spPr>
              <a:xfrm flipV="1">
                <a:off x="5579282" y="3875565"/>
                <a:ext cx="0" cy="19972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2" name="Oval 91"/>
              <p:cNvSpPr/>
              <p:nvPr/>
            </p:nvSpPr>
            <p:spPr>
              <a:xfrm>
                <a:off x="6051496" y="2595285"/>
                <a:ext cx="194345" cy="1943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3" name="Oval 92"/>
              <p:cNvSpPr/>
              <p:nvPr/>
            </p:nvSpPr>
            <p:spPr>
              <a:xfrm>
                <a:off x="5956442"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4" name="Oval 93"/>
              <p:cNvSpPr/>
              <p:nvPr/>
            </p:nvSpPr>
            <p:spPr>
              <a:xfrm>
                <a:off x="6059426" y="3132216"/>
                <a:ext cx="194345" cy="194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95" name="Straight Arrow Connector 94"/>
              <p:cNvCxnSpPr>
                <a:stCxn id="102" idx="0"/>
                <a:endCxn id="104" idx="2"/>
              </p:cNvCxnSpPr>
              <p:nvPr/>
            </p:nvCxnSpPr>
            <p:spPr>
              <a:xfrm flipH="1" flipV="1">
                <a:off x="6124236" y="2850859"/>
                <a:ext cx="1664" cy="2250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6" name="Oval 95"/>
              <p:cNvSpPr/>
              <p:nvPr/>
            </p:nvSpPr>
            <p:spPr>
              <a:xfrm>
                <a:off x="5061801" y="2599373"/>
                <a:ext cx="194345" cy="194345"/>
              </a:xfrm>
              <a:prstGeom prst="ellipse">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7" name="Straight Arrow Connector 96"/>
              <p:cNvCxnSpPr>
                <a:stCxn id="101" idx="0"/>
              </p:cNvCxnSpPr>
              <p:nvPr/>
            </p:nvCxnSpPr>
            <p:spPr>
              <a:xfrm flipH="1" flipV="1">
                <a:off x="5126576" y="2876391"/>
                <a:ext cx="4684" cy="197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8" name="TextBox 97"/>
              <p:cNvSpPr txBox="1"/>
              <p:nvPr/>
            </p:nvSpPr>
            <p:spPr>
              <a:xfrm>
                <a:off x="4032719" y="2549058"/>
                <a:ext cx="696862" cy="369332"/>
              </a:xfrm>
              <a:prstGeom prst="rect">
                <a:avLst/>
              </a:prstGeom>
              <a:noFill/>
            </p:spPr>
            <p:txBody>
              <a:bodyPr wrap="square" rtlCol="0">
                <a:spAutoFit/>
              </a:bodyPr>
              <a:lstStyle/>
              <a:p>
                <a:r>
                  <a:rPr lang="en-US" sz="900" dirty="0"/>
                  <a:t>Sending to </a:t>
                </a:r>
              </a:p>
              <a:p>
                <a:r>
                  <a:rPr lang="en-US" sz="900" dirty="0"/>
                  <a:t>pub-sub</a:t>
                </a:r>
              </a:p>
            </p:txBody>
          </p:sp>
          <p:sp>
            <p:nvSpPr>
              <p:cNvPr id="99" name="TextBox 98"/>
              <p:cNvSpPr txBox="1"/>
              <p:nvPr/>
            </p:nvSpPr>
            <p:spPr>
              <a:xfrm>
                <a:off x="6522895" y="2521858"/>
                <a:ext cx="696862" cy="646331"/>
              </a:xfrm>
              <a:prstGeom prst="rect">
                <a:avLst/>
              </a:prstGeom>
              <a:noFill/>
            </p:spPr>
            <p:txBody>
              <a:bodyPr wrap="square" rtlCol="0">
                <a:spAutoFit/>
              </a:bodyPr>
              <a:lstStyle/>
              <a:p>
                <a:r>
                  <a:rPr lang="en-US" sz="900" dirty="0"/>
                  <a:t>Sending to </a:t>
                </a:r>
              </a:p>
              <a:p>
                <a:r>
                  <a:rPr lang="en-US" sz="900" dirty="0"/>
                  <a:t>Persisting </a:t>
                </a:r>
              </a:p>
              <a:p>
                <a:r>
                  <a:rPr lang="en-US" sz="900" dirty="0"/>
                  <a:t>storage</a:t>
                </a:r>
              </a:p>
            </p:txBody>
          </p:sp>
          <p:sp>
            <p:nvSpPr>
              <p:cNvPr id="100" name="Rounded Rectangle 99"/>
              <p:cNvSpPr/>
              <p:nvPr/>
            </p:nvSpPr>
            <p:spPr>
              <a:xfrm>
                <a:off x="4870639" y="4083140"/>
                <a:ext cx="1508510" cy="30608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1" name="Rounded Rectangle 100"/>
              <p:cNvSpPr/>
              <p:nvPr/>
            </p:nvSpPr>
            <p:spPr>
              <a:xfrm>
                <a:off x="4763196" y="3074358"/>
                <a:ext cx="736127" cy="3021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2" name="Rounded Rectangle 101"/>
              <p:cNvSpPr/>
              <p:nvPr/>
            </p:nvSpPr>
            <p:spPr>
              <a:xfrm>
                <a:off x="5757836" y="3075957"/>
                <a:ext cx="736127" cy="30213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3" name="Rounded Rectangle 102"/>
              <p:cNvSpPr/>
              <p:nvPr/>
            </p:nvSpPr>
            <p:spPr>
              <a:xfrm>
                <a:off x="4750362" y="2562328"/>
                <a:ext cx="736127" cy="302135"/>
              </a:xfrm>
              <a:prstGeom prst="round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4" name="Rounded Rectangle 103"/>
              <p:cNvSpPr/>
              <p:nvPr/>
            </p:nvSpPr>
            <p:spPr>
              <a:xfrm>
                <a:off x="5756172" y="2548724"/>
                <a:ext cx="736127" cy="3021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5" name="Elbow Connector 104"/>
              <p:cNvCxnSpPr>
                <a:stCxn id="101" idx="1"/>
                <a:endCxn id="84" idx="1"/>
              </p:cNvCxnSpPr>
              <p:nvPr/>
            </p:nvCxnSpPr>
            <p:spPr>
              <a:xfrm rot="10800000" flipV="1">
                <a:off x="4523662" y="3225425"/>
                <a:ext cx="239535" cy="504595"/>
              </a:xfrm>
              <a:prstGeom prst="bentConnector3">
                <a:avLst>
                  <a:gd name="adj1" fmla="val 195435"/>
                </a:avLst>
              </a:prstGeom>
              <a:ln>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5133859" y="3344848"/>
                <a:ext cx="1804" cy="228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p:cNvCxnSpPr>
                <a:endCxn id="102" idx="2"/>
              </p:cNvCxnSpPr>
              <p:nvPr/>
            </p:nvCxnSpPr>
            <p:spPr>
              <a:xfrm flipH="1" flipV="1">
                <a:off x="6125900" y="3378092"/>
                <a:ext cx="6172" cy="179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4039445" y="3992991"/>
                <a:ext cx="831193" cy="400110"/>
              </a:xfrm>
              <a:prstGeom prst="rect">
                <a:avLst/>
              </a:prstGeom>
              <a:noFill/>
            </p:spPr>
            <p:txBody>
              <a:bodyPr wrap="square" rtlCol="0">
                <a:spAutoFit/>
              </a:bodyPr>
              <a:lstStyle/>
              <a:p>
                <a:r>
                  <a:rPr lang="en-US" sz="1000" dirty="0"/>
                  <a:t>Streaming </a:t>
                </a:r>
              </a:p>
              <a:p>
                <a:r>
                  <a:rPr lang="en-US" sz="1000" dirty="0"/>
                  <a:t>workflow</a:t>
                </a:r>
              </a:p>
            </p:txBody>
          </p:sp>
        </p:grpSp>
        <p:sp>
          <p:nvSpPr>
            <p:cNvPr id="82" name="TextBox 81"/>
            <p:cNvSpPr txBox="1"/>
            <p:nvPr/>
          </p:nvSpPr>
          <p:spPr>
            <a:xfrm>
              <a:off x="2435235" y="2701609"/>
              <a:ext cx="993626" cy="584775"/>
            </a:xfrm>
            <a:prstGeom prst="rect">
              <a:avLst/>
            </a:prstGeom>
            <a:noFill/>
          </p:spPr>
          <p:txBody>
            <a:bodyPr wrap="square" rtlCol="0">
              <a:spAutoFit/>
            </a:bodyPr>
            <a:lstStyle/>
            <a:p>
              <a:r>
                <a:rPr lang="en-US" sz="800" dirty="0"/>
                <a:t>A stream application with some tasks running in parallel</a:t>
              </a:r>
            </a:p>
          </p:txBody>
        </p:sp>
      </p:grpSp>
      <p:sp>
        <p:nvSpPr>
          <p:cNvPr id="109" name="TextBox 108"/>
          <p:cNvSpPr txBox="1"/>
          <p:nvPr/>
        </p:nvSpPr>
        <p:spPr>
          <a:xfrm>
            <a:off x="8122026" y="1473203"/>
            <a:ext cx="736099" cy="553998"/>
          </a:xfrm>
          <a:prstGeom prst="rect">
            <a:avLst/>
          </a:prstGeom>
          <a:solidFill>
            <a:schemeClr val="bg1"/>
          </a:solidFill>
        </p:spPr>
        <p:txBody>
          <a:bodyPr wrap="none" rtlCol="0">
            <a:spAutoFit/>
          </a:bodyPr>
          <a:lstStyle/>
          <a:p>
            <a:r>
              <a:rPr lang="en-US" sz="1000" dirty="0"/>
              <a:t>Multiple </a:t>
            </a:r>
          </a:p>
          <a:p>
            <a:r>
              <a:rPr lang="en-US" sz="1000" dirty="0"/>
              <a:t>streaming </a:t>
            </a:r>
          </a:p>
          <a:p>
            <a:r>
              <a:rPr lang="en-US" sz="1000" dirty="0"/>
              <a:t>workflows</a:t>
            </a:r>
          </a:p>
        </p:txBody>
      </p:sp>
      <p:sp>
        <p:nvSpPr>
          <p:cNvPr id="110" name="TextBox 109"/>
          <p:cNvSpPr txBox="1"/>
          <p:nvPr/>
        </p:nvSpPr>
        <p:spPr>
          <a:xfrm>
            <a:off x="5565768" y="3436165"/>
            <a:ext cx="2190408" cy="369332"/>
          </a:xfrm>
          <a:prstGeom prst="rect">
            <a:avLst/>
          </a:prstGeom>
          <a:noFill/>
        </p:spPr>
        <p:txBody>
          <a:bodyPr wrap="none" rtlCol="0">
            <a:spAutoFit/>
          </a:bodyPr>
          <a:lstStyle/>
          <a:p>
            <a:r>
              <a:rPr lang="en-US" dirty="0"/>
              <a:t>Streaming Workflows</a:t>
            </a:r>
          </a:p>
        </p:txBody>
      </p:sp>
      <p:sp>
        <p:nvSpPr>
          <p:cNvPr id="111" name="TextBox 110"/>
          <p:cNvSpPr txBox="1"/>
          <p:nvPr/>
        </p:nvSpPr>
        <p:spPr>
          <a:xfrm>
            <a:off x="5339785" y="3898503"/>
            <a:ext cx="3659976" cy="461665"/>
          </a:xfrm>
          <a:prstGeom prst="rect">
            <a:avLst/>
          </a:prstGeom>
          <a:noFill/>
        </p:spPr>
        <p:txBody>
          <a:bodyPr wrap="none" rtlCol="0">
            <a:spAutoFit/>
          </a:bodyPr>
          <a:lstStyle/>
          <a:p>
            <a:r>
              <a:rPr lang="en-US" dirty="0"/>
              <a:t>Apache Heron and Storm</a:t>
            </a:r>
          </a:p>
        </p:txBody>
      </p:sp>
      <p:cxnSp>
        <p:nvCxnSpPr>
          <p:cNvPr id="112" name="Straight Arrow Connector 111"/>
          <p:cNvCxnSpPr/>
          <p:nvPr/>
        </p:nvCxnSpPr>
        <p:spPr>
          <a:xfrm flipH="1">
            <a:off x="1342923" y="1948240"/>
            <a:ext cx="444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2261649" y="196941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3946621" y="2034567"/>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2284562" y="231519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2284562" y="1969319"/>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3969534" y="2034476"/>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4876800" y="4669470"/>
            <a:ext cx="3699669" cy="1323439"/>
          </a:xfrm>
          <a:prstGeom prst="rect">
            <a:avLst/>
          </a:prstGeom>
          <a:noFill/>
        </p:spPr>
        <p:txBody>
          <a:bodyPr wrap="square" rtlCol="0">
            <a:spAutoFit/>
          </a:bodyPr>
          <a:lstStyle/>
          <a:p>
            <a:pPr algn="ctr"/>
            <a:r>
              <a:rPr lang="en-US" sz="2000" dirty="0"/>
              <a:t>Storm does not support “real parallel processing” within bolts – add optimized inter-bolt communication</a:t>
            </a:r>
          </a:p>
        </p:txBody>
      </p:sp>
      <p:sp>
        <p:nvSpPr>
          <p:cNvPr id="3" name="Date Placeholder 2"/>
          <p:cNvSpPr>
            <a:spLocks noGrp="1"/>
          </p:cNvSpPr>
          <p:nvPr>
            <p:ph type="dt" sz="half" idx="2"/>
          </p:nvPr>
        </p:nvSpPr>
        <p:spPr/>
        <p:txBody>
          <a:bodyPr/>
          <a:lstStyle/>
          <a:p>
            <a:fld id="{E3D13A7E-AC00-4E7C-A57E-6D183457F2A3}" type="datetime1">
              <a:rPr lang="en-US" smtClean="0">
                <a:solidFill>
                  <a:srgbClr val="000000">
                    <a:tint val="75000"/>
                  </a:srgbClr>
                </a:solidFill>
              </a:rPr>
              <a:t>9/5/2016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337756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39</a:t>
            </a:fld>
            <a:endParaRPr lang="en-US" dirty="0">
              <a:solidFill>
                <a:prstClr val="black"/>
              </a:solidFill>
            </a:endParaRPr>
          </a:p>
        </p:txBody>
      </p:sp>
      <p:sp>
        <p:nvSpPr>
          <p:cNvPr id="4" name="Date Placeholder 3"/>
          <p:cNvSpPr>
            <a:spLocks noGrp="1"/>
          </p:cNvSpPr>
          <p:nvPr>
            <p:ph type="dt" sz="half" idx="2"/>
          </p:nvPr>
        </p:nvSpPr>
        <p:spPr/>
        <p:txBody>
          <a:bodyPr/>
          <a:lstStyle/>
          <a:p>
            <a:fld id="{8D0BA6A2-805C-4B64-80B6-C5C7AAA2F601}" type="datetime1">
              <a:rPr lang="en-US" smtClean="0">
                <a:solidFill>
                  <a:srgbClr val="000000">
                    <a:tint val="75000"/>
                  </a:srgbClr>
                </a:solidFill>
              </a:rPr>
              <a:t>9/5/2016</a:t>
            </a:fld>
            <a:endParaRPr lang="en-US">
              <a:solidFill>
                <a:srgbClr val="000000">
                  <a:tint val="75000"/>
                </a:srgb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67" r="5832"/>
          <a:stretch/>
        </p:blipFill>
        <p:spPr>
          <a:xfrm>
            <a:off x="47170" y="868370"/>
            <a:ext cx="9096829" cy="6075153"/>
          </a:xfrm>
          <a:prstGeom prst="rect">
            <a:avLst/>
          </a:prstGeom>
        </p:spPr>
      </p:pic>
      <p:sp>
        <p:nvSpPr>
          <p:cNvPr id="2" name="Title 1"/>
          <p:cNvSpPr>
            <a:spLocks noGrp="1"/>
          </p:cNvSpPr>
          <p:nvPr>
            <p:ph type="title"/>
          </p:nvPr>
        </p:nvSpPr>
        <p:spPr>
          <a:xfrm>
            <a:off x="76199" y="0"/>
            <a:ext cx="9067799" cy="1143000"/>
          </a:xfrm>
          <a:solidFill>
            <a:schemeClr val="bg1"/>
          </a:solidFill>
        </p:spPr>
        <p:txBody>
          <a:bodyPr/>
          <a:lstStyle/>
          <a:p>
            <a:r>
              <a:rPr lang="en-US" dirty="0"/>
              <a:t>Improvement of Storm (Heron) using HPC communication algorithms</a:t>
            </a:r>
          </a:p>
        </p:txBody>
      </p:sp>
    </p:spTree>
    <p:extLst>
      <p:ext uri="{BB962C8B-B14F-4D97-AF65-F5344CB8AC3E}">
        <p14:creationId xmlns:p14="http://schemas.microsoft.com/office/powerpoint/2010/main" val="219584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4" y="196553"/>
            <a:ext cx="9144000" cy="685800"/>
          </a:xfrm>
        </p:spPr>
        <p:txBody>
          <a:bodyPr/>
          <a:lstStyle/>
          <a:p>
            <a:pPr algn="ctr"/>
            <a:r>
              <a:rPr lang="en-US" sz="2800" dirty="0"/>
              <a:t>Convergence Points (Nexus) for</a:t>
            </a:r>
            <a:br>
              <a:rPr lang="en-US" sz="2800" dirty="0"/>
            </a:br>
            <a:r>
              <a:rPr lang="en-US" sz="2800" dirty="0"/>
              <a:t>HPC-Cloud-Big Data-Simulation</a:t>
            </a:r>
          </a:p>
        </p:txBody>
      </p:sp>
      <p:sp>
        <p:nvSpPr>
          <p:cNvPr id="3" name="Content Placeholder 2"/>
          <p:cNvSpPr>
            <a:spLocks noGrp="1"/>
          </p:cNvSpPr>
          <p:nvPr>
            <p:ph idx="1"/>
          </p:nvPr>
        </p:nvSpPr>
        <p:spPr>
          <a:xfrm>
            <a:off x="17804" y="1219200"/>
            <a:ext cx="9126196" cy="4038600"/>
          </a:xfrm>
        </p:spPr>
        <p:txBody>
          <a:bodyPr/>
          <a:lstStyle/>
          <a:p>
            <a:r>
              <a:rPr lang="en-US" sz="2400" b="1" dirty="0"/>
              <a:t>Nexus 1: Applications </a:t>
            </a:r>
            <a:r>
              <a:rPr lang="en-US" sz="2400" dirty="0"/>
              <a:t>– Divide use cases into Data and Model and compare characteristics separately in these two components with 64 Convergence Diamonds (features)</a:t>
            </a:r>
          </a:p>
          <a:p>
            <a:r>
              <a:rPr lang="en-US" sz="2400" b="1" dirty="0"/>
              <a:t>Nexus 2: Software </a:t>
            </a:r>
            <a:r>
              <a:rPr lang="en-US" sz="2400" dirty="0"/>
              <a:t>– High Performance Computing (HPC) Enhanced Big Data Stack HPC-ABDS. 21 Layers adding high performance runtime to Apache systems (Hadoop is fast!). Establish principles to get good performance from Java or C programming languages</a:t>
            </a:r>
          </a:p>
          <a:p>
            <a:r>
              <a:rPr lang="en-US" sz="2400" b="1" dirty="0"/>
              <a:t>Nexus 3: Hardware </a:t>
            </a:r>
            <a:r>
              <a:rPr lang="en-US" sz="2400" dirty="0"/>
              <a:t>– Use Infrastructure as a Service IaaS and DevOps to automate deployment of software defined systems on hardware designed for functionality and performance e.g. appropriate disks, interconnect, memory</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sz="half" idx="2"/>
          </p:nvPr>
        </p:nvSpPr>
        <p:spPr/>
        <p:txBody>
          <a:bodyPr/>
          <a:lstStyle/>
          <a:p>
            <a:fld id="{01CEBF8D-D6C1-4037-9281-F2DB11B44F53}" type="datetime1">
              <a:rPr lang="en-US" smtClean="0"/>
              <a:t>9/5/2016</a:t>
            </a:fld>
            <a:endParaRPr lang="en-US"/>
          </a:p>
        </p:txBody>
      </p:sp>
    </p:spTree>
    <p:extLst>
      <p:ext uri="{BB962C8B-B14F-4D97-AF65-F5344CB8AC3E}">
        <p14:creationId xmlns:p14="http://schemas.microsoft.com/office/powerpoint/2010/main" val="3532985508"/>
      </p:ext>
    </p:extLst>
  </p:cSld>
  <p:clrMapOvr>
    <a:masterClrMapping/>
  </p:clrMapOvr>
  <mc:AlternateContent xmlns:mc="http://schemas.openxmlformats.org/markup-compatibility/2006" xmlns:p14="http://schemas.microsoft.com/office/powerpoint/2010/main">
    <mc:Choice Requires="p14">
      <p:transition spd="slow" p14:dur="2000" advTm="100751"/>
    </mc:Choice>
    <mc:Fallback xmlns="">
      <p:transition spd="slow" advTm="10075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pPr algn="ctr"/>
            <a:r>
              <a:rPr lang="en-US" dirty="0"/>
              <a:t>Infrastructure Nexus</a:t>
            </a:r>
          </a:p>
        </p:txBody>
      </p:sp>
      <p:sp>
        <p:nvSpPr>
          <p:cNvPr id="3" name="Subtitle 2"/>
          <p:cNvSpPr>
            <a:spLocks noGrp="1"/>
          </p:cNvSpPr>
          <p:nvPr>
            <p:ph type="subTitle" idx="1"/>
          </p:nvPr>
        </p:nvSpPr>
        <p:spPr/>
        <p:txBody>
          <a:bodyPr/>
          <a:lstStyle/>
          <a:p>
            <a:r>
              <a:rPr lang="en-US" sz="2400" dirty="0">
                <a:solidFill>
                  <a:schemeClr val="tx1"/>
                </a:solidFill>
              </a:rPr>
              <a:t>IaaS</a:t>
            </a:r>
            <a:br>
              <a:rPr lang="en-US" sz="2400" dirty="0">
                <a:solidFill>
                  <a:schemeClr val="tx1"/>
                </a:solidFill>
              </a:rPr>
            </a:br>
            <a:r>
              <a:rPr lang="en-US" sz="2400" dirty="0">
                <a:solidFill>
                  <a:schemeClr val="tx1"/>
                </a:solidFill>
              </a:rPr>
              <a:t>DevOps</a:t>
            </a:r>
            <a:br>
              <a:rPr lang="en-US" sz="2400" dirty="0">
                <a:solidFill>
                  <a:schemeClr val="tx1"/>
                </a:solidFill>
              </a:rPr>
            </a:br>
            <a:r>
              <a:rPr lang="en-US" sz="2400" dirty="0">
                <a:solidFill>
                  <a:schemeClr val="tx1"/>
                </a:solidFill>
              </a:rPr>
              <a:t>Cloudmesh</a:t>
            </a:r>
          </a:p>
        </p:txBody>
      </p:sp>
      <p:sp>
        <p:nvSpPr>
          <p:cNvPr id="4" name="Date Placeholder 3"/>
          <p:cNvSpPr>
            <a:spLocks noGrp="1"/>
          </p:cNvSpPr>
          <p:nvPr>
            <p:ph type="dt" sz="half" idx="10"/>
          </p:nvPr>
        </p:nvSpPr>
        <p:spPr/>
        <p:txBody>
          <a:bodyPr/>
          <a:lstStyle/>
          <a:p>
            <a:fld id="{C809F27F-9430-4ED0-A9C0-6C2D79B8E704}" type="datetime1">
              <a:rPr lang="en-US" smtClean="0"/>
              <a:t>9/5/2016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40</a:t>
            </a:fld>
            <a:endParaRPr lang="en-US"/>
          </a:p>
        </p:txBody>
      </p:sp>
    </p:spTree>
    <p:extLst>
      <p:ext uri="{BB962C8B-B14F-4D97-AF65-F5344CB8AC3E}">
        <p14:creationId xmlns:p14="http://schemas.microsoft.com/office/powerpoint/2010/main" val="3490686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0"/>
            <a:ext cx="8382000" cy="685800"/>
          </a:xfrm>
        </p:spPr>
        <p:txBody>
          <a:bodyPr/>
          <a:lstStyle/>
          <a:p>
            <a:r>
              <a:rPr lang="en-US" dirty="0"/>
              <a:t>Constructing HPC-ABDS Exemplars</a:t>
            </a:r>
          </a:p>
        </p:txBody>
      </p:sp>
      <p:sp>
        <p:nvSpPr>
          <p:cNvPr id="3" name="Content Placeholder 2"/>
          <p:cNvSpPr>
            <a:spLocks noGrp="1"/>
          </p:cNvSpPr>
          <p:nvPr>
            <p:ph idx="1"/>
          </p:nvPr>
        </p:nvSpPr>
        <p:spPr>
          <a:xfrm>
            <a:off x="0" y="624975"/>
            <a:ext cx="9144000" cy="5606143"/>
          </a:xfrm>
        </p:spPr>
        <p:txBody>
          <a:bodyPr/>
          <a:lstStyle/>
          <a:p>
            <a:r>
              <a:rPr lang="en-US" sz="1800" dirty="0"/>
              <a:t>This is one of next steps in </a:t>
            </a:r>
            <a:r>
              <a:rPr lang="en-US" sz="1800" b="1" dirty="0"/>
              <a:t>NIST Big Data Working Group</a:t>
            </a:r>
          </a:p>
          <a:p>
            <a:r>
              <a:rPr lang="en-US" sz="1800" dirty="0"/>
              <a:t>Jobs are defined hierarchically as a combination of Ansible (preferred over Chef or Puppet as Python) scripts</a:t>
            </a:r>
          </a:p>
          <a:p>
            <a:r>
              <a:rPr lang="en-US" sz="1800" dirty="0"/>
              <a:t>Scripts are invoked on Infrastructure (</a:t>
            </a:r>
            <a:r>
              <a:rPr lang="en-US" sz="1800" b="1" dirty="0"/>
              <a:t>Cloudmesh</a:t>
            </a:r>
            <a:r>
              <a:rPr lang="en-US" sz="1800" dirty="0"/>
              <a:t> Tool)</a:t>
            </a:r>
          </a:p>
          <a:p>
            <a:r>
              <a:rPr lang="en-US" sz="1800" dirty="0"/>
              <a:t>INFO 524 </a:t>
            </a:r>
            <a:r>
              <a:rPr lang="en-US" sz="1800" b="1" dirty="0"/>
              <a:t>“Big Data Open Source Software Projects” </a:t>
            </a:r>
            <a:r>
              <a:rPr lang="en-US" sz="1800" dirty="0"/>
              <a:t>IU Data Science class required final project to be defined in Ansible and decent grade required that script worked (On NSF Chameleon and FutureSystems)</a:t>
            </a:r>
          </a:p>
          <a:p>
            <a:pPr lvl="1"/>
            <a:r>
              <a:rPr lang="en-US" sz="1800" dirty="0"/>
              <a:t>80 students gave 37 projects with ~15 pretty good such as</a:t>
            </a:r>
          </a:p>
          <a:p>
            <a:pPr lvl="1"/>
            <a:r>
              <a:rPr lang="en-US" sz="1800" dirty="0"/>
              <a:t>“Machine Learning benchmarks on Hadoop with </a:t>
            </a:r>
            <a:r>
              <a:rPr lang="en-US" sz="1800" dirty="0" err="1"/>
              <a:t>HiBench</a:t>
            </a:r>
            <a:r>
              <a:rPr lang="en-US" sz="1800" dirty="0"/>
              <a:t>”, Hadoop/Yarn, Spark, Mahout, Hbase</a:t>
            </a:r>
          </a:p>
          <a:p>
            <a:pPr lvl="1"/>
            <a:r>
              <a:rPr lang="en-US" sz="1800" dirty="0"/>
              <a:t>“Human and Face Detection from Video”, Hadoop (Yarn), Spark, </a:t>
            </a:r>
            <a:r>
              <a:rPr lang="en-US" sz="1800" dirty="0" err="1"/>
              <a:t>OpenCV</a:t>
            </a:r>
            <a:r>
              <a:rPr lang="en-US" sz="1800" dirty="0"/>
              <a:t>, Mahout, </a:t>
            </a:r>
            <a:r>
              <a:rPr lang="en-US" sz="1800" dirty="0" err="1"/>
              <a:t>MLLib</a:t>
            </a:r>
            <a:endParaRPr lang="en-US" sz="1800" dirty="0"/>
          </a:p>
          <a:p>
            <a:r>
              <a:rPr lang="en-US" sz="1800" dirty="0"/>
              <a:t>Build up </a:t>
            </a:r>
            <a:r>
              <a:rPr lang="en-US" sz="1800" b="1" dirty="0"/>
              <a:t>curated collection of Ansible scripts </a:t>
            </a:r>
            <a:r>
              <a:rPr lang="en-US" sz="1800" dirty="0"/>
              <a:t>defining use cases for benchmarking, standards, education </a:t>
            </a:r>
            <a:br>
              <a:rPr lang="en-US" sz="1800" dirty="0"/>
            </a:br>
            <a:r>
              <a:rPr lang="en-US" sz="1400" dirty="0">
                <a:hlinkClick r:id="rId2"/>
              </a:rPr>
              <a:t>https://docs.google.com/document/d/1INwwU4aUAD_bj-XpNzi2rz3qY8rBMPFRVlx95k0-xc4</a:t>
            </a:r>
            <a:endParaRPr lang="en-US" sz="1400" dirty="0"/>
          </a:p>
          <a:p>
            <a:r>
              <a:rPr lang="en-US" sz="1800" dirty="0"/>
              <a:t>Fall 2015 class INFO 523 introductory data science class was less constrained; students just had to run a data science application but catalog interesting</a:t>
            </a:r>
          </a:p>
          <a:p>
            <a:pPr lvl="1"/>
            <a:r>
              <a:rPr lang="en-US" sz="1800" dirty="0"/>
              <a:t>140 students: 45 Projects (NOT required) with </a:t>
            </a:r>
            <a:r>
              <a:rPr lang="fr-FR" sz="1800" dirty="0"/>
              <a:t>91 technologies, 39 </a:t>
            </a:r>
            <a:r>
              <a:rPr lang="fr-FR" sz="1800" dirty="0" err="1"/>
              <a:t>datasets</a:t>
            </a:r>
            <a:endParaRPr lang="en-US" sz="18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9A0D490-DA30-4DA3-8253-C3ECC080A232}" type="datetime1">
              <a:rPr kumimoji="0" lang="en-US" sz="1800" b="0" i="0" u="none" strike="noStrike" kern="0" cap="none" spc="0" normalizeH="0" baseline="0" noProof="0" smtClean="0">
                <a:ln>
                  <a:noFill/>
                </a:ln>
                <a:solidFill>
                  <a:sysClr val="windowText" lastClr="000000"/>
                </a:solidFill>
                <a:effectLst/>
                <a:uLnTx/>
                <a:uFillTx/>
              </a:rPr>
              <a:t>9/5/2016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60208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21"/>
            <a:ext cx="9144000" cy="740979"/>
          </a:xfrm>
        </p:spPr>
        <p:txBody>
          <a:bodyPr/>
          <a:lstStyle/>
          <a:p>
            <a:pPr algn="ctr"/>
            <a:r>
              <a:rPr lang="en-US" dirty="0"/>
              <a:t>Cloudmesh Interoperability DevOps Tool</a:t>
            </a:r>
          </a:p>
        </p:txBody>
      </p:sp>
      <p:sp>
        <p:nvSpPr>
          <p:cNvPr id="3" name="Content Placeholder 2"/>
          <p:cNvSpPr>
            <a:spLocks noGrp="1"/>
          </p:cNvSpPr>
          <p:nvPr>
            <p:ph idx="1"/>
          </p:nvPr>
        </p:nvSpPr>
        <p:spPr>
          <a:xfrm>
            <a:off x="0" y="609600"/>
            <a:ext cx="9144000" cy="5410200"/>
          </a:xfrm>
        </p:spPr>
        <p:txBody>
          <a:bodyPr>
            <a:noAutofit/>
          </a:bodyPr>
          <a:lstStyle/>
          <a:p>
            <a:pPr>
              <a:spcBef>
                <a:spcPts val="0"/>
              </a:spcBef>
            </a:pPr>
            <a:r>
              <a:rPr lang="en-US" sz="2100" b="1" dirty="0"/>
              <a:t>Model: </a:t>
            </a:r>
            <a:r>
              <a:rPr lang="en-US" sz="2100" dirty="0"/>
              <a:t>Define software configuration with tools like Ansible (Chef, Puppet); instantiate on a virtual cluster</a:t>
            </a:r>
          </a:p>
          <a:p>
            <a:pPr>
              <a:spcBef>
                <a:spcPts val="0"/>
              </a:spcBef>
            </a:pPr>
            <a:r>
              <a:rPr lang="en-US" sz="2100" b="1" dirty="0"/>
              <a:t>Save scripts not virtual machines </a:t>
            </a:r>
            <a:r>
              <a:rPr lang="en-US" sz="2100" dirty="0"/>
              <a:t>and let script build applications</a:t>
            </a:r>
          </a:p>
          <a:p>
            <a:pPr>
              <a:spcBef>
                <a:spcPts val="0"/>
              </a:spcBef>
            </a:pPr>
            <a:r>
              <a:rPr lang="en-US" sz="2100" b="1" dirty="0"/>
              <a:t>Cloudmesh</a:t>
            </a:r>
            <a:r>
              <a:rPr lang="en-US" sz="2100" dirty="0"/>
              <a:t> is an easy-to-use command line program/shell and portal to interface with heterogeneous infrastructures taking script as input</a:t>
            </a:r>
          </a:p>
          <a:p>
            <a:pPr lvl="1">
              <a:spcBef>
                <a:spcPts val="0"/>
              </a:spcBef>
            </a:pPr>
            <a:r>
              <a:rPr lang="en-US" sz="2100" dirty="0"/>
              <a:t>It first defines virtual cluster and then instantiates script on it</a:t>
            </a:r>
          </a:p>
          <a:p>
            <a:pPr lvl="1">
              <a:spcBef>
                <a:spcPts val="0"/>
              </a:spcBef>
            </a:pPr>
            <a:r>
              <a:rPr lang="en-US" sz="2100" dirty="0"/>
              <a:t>It has several common Ansible defined software built in</a:t>
            </a:r>
          </a:p>
          <a:p>
            <a:pPr>
              <a:spcBef>
                <a:spcPts val="0"/>
              </a:spcBef>
            </a:pPr>
            <a:r>
              <a:rPr lang="en-US" sz="2100" dirty="0"/>
              <a:t>Supports OpenStack, AWS, Azure, SDSC Comet, virtualbox, libcloud supported clouds as well as classic HPC and Docker infrastructures</a:t>
            </a:r>
          </a:p>
          <a:p>
            <a:pPr lvl="1">
              <a:spcBef>
                <a:spcPts val="0"/>
              </a:spcBef>
            </a:pPr>
            <a:r>
              <a:rPr lang="en-US" sz="2100" dirty="0"/>
              <a:t>Has an abstraction layer that makes it possible to integrate other IaaS frameworks</a:t>
            </a:r>
          </a:p>
          <a:p>
            <a:pPr>
              <a:spcBef>
                <a:spcPts val="0"/>
              </a:spcBef>
            </a:pPr>
            <a:r>
              <a:rPr lang="en-US" sz="2100" dirty="0"/>
              <a:t>Managing VMs across different IaaS providers is easier</a:t>
            </a:r>
          </a:p>
          <a:p>
            <a:pPr>
              <a:spcBef>
                <a:spcPts val="0"/>
              </a:spcBef>
            </a:pPr>
            <a:r>
              <a:rPr lang="en-US" sz="2100" dirty="0"/>
              <a:t>Demonstrated interaction with various cloud providers:</a:t>
            </a:r>
          </a:p>
          <a:p>
            <a:pPr lvl="1">
              <a:spcBef>
                <a:spcPts val="0"/>
              </a:spcBef>
            </a:pPr>
            <a:r>
              <a:rPr lang="en-US" sz="2100" dirty="0"/>
              <a:t>FutureSystems, Chameleon Cloud, Jetstream, </a:t>
            </a:r>
            <a:r>
              <a:rPr lang="en-US" sz="2100" dirty="0" err="1"/>
              <a:t>CloudLab</a:t>
            </a:r>
            <a:r>
              <a:rPr lang="en-US" sz="2100" dirty="0"/>
              <a:t>, </a:t>
            </a:r>
            <a:r>
              <a:rPr lang="en-US" sz="2100" dirty="0" err="1"/>
              <a:t>Cybera</a:t>
            </a:r>
            <a:r>
              <a:rPr lang="en-US" sz="2100" dirty="0"/>
              <a:t>, AWS, Azure, virtualbox</a:t>
            </a:r>
          </a:p>
          <a:p>
            <a:pPr>
              <a:spcBef>
                <a:spcPts val="0"/>
              </a:spcBef>
            </a:pPr>
            <a:r>
              <a:rPr lang="en-US" sz="2100" b="1" dirty="0"/>
              <a:t>Status: </a:t>
            </a:r>
            <a:r>
              <a:rPr lang="en-US" sz="2100" dirty="0"/>
              <a:t>AWS, and Azure, </a:t>
            </a:r>
            <a:r>
              <a:rPr lang="en-US" sz="2100" dirty="0" err="1"/>
              <a:t>VirtualBox</a:t>
            </a:r>
            <a:r>
              <a:rPr lang="en-US" sz="2100" dirty="0"/>
              <a:t>, Docker need improvements; we focus currently on SDSC Comet and NSF resources that use OpenStack</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42</a:t>
            </a:fld>
            <a:endParaRPr lang="en-US" dirty="0">
              <a:solidFill>
                <a:prstClr val="black"/>
              </a:solidFill>
            </a:endParaRPr>
          </a:p>
        </p:txBody>
      </p:sp>
      <p:sp>
        <p:nvSpPr>
          <p:cNvPr id="5" name="TextBox 4"/>
          <p:cNvSpPr txBox="1"/>
          <p:nvPr/>
        </p:nvSpPr>
        <p:spPr>
          <a:xfrm>
            <a:off x="1905000" y="6208066"/>
            <a:ext cx="5004896" cy="461665"/>
          </a:xfrm>
          <a:prstGeom prst="rect">
            <a:avLst/>
          </a:prstGeom>
          <a:solidFill>
            <a:schemeClr val="tx1"/>
          </a:solidFill>
        </p:spPr>
        <p:txBody>
          <a:bodyPr wrap="none" rtlCol="0">
            <a:spAutoFit/>
          </a:bodyPr>
          <a:lstStyle/>
          <a:p>
            <a:r>
              <a:rPr lang="en-US" b="1" dirty="0">
                <a:solidFill>
                  <a:schemeClr val="tx2"/>
                </a:solidFill>
              </a:rPr>
              <a:t>HPC Cloud Interoperability Layer</a:t>
            </a:r>
          </a:p>
        </p:txBody>
      </p:sp>
      <p:sp>
        <p:nvSpPr>
          <p:cNvPr id="6" name="Date Placeholder 5"/>
          <p:cNvSpPr>
            <a:spLocks noGrp="1"/>
          </p:cNvSpPr>
          <p:nvPr>
            <p:ph type="dt" sz="half" idx="2"/>
          </p:nvPr>
        </p:nvSpPr>
        <p:spPr/>
        <p:txBody>
          <a:bodyPr/>
          <a:lstStyle/>
          <a:p>
            <a:fld id="{A1B6D2B6-1F30-42BC-8E88-B65902A6A6E6}" type="datetime1">
              <a:rPr lang="en-US" smtClean="0">
                <a:solidFill>
                  <a:srgbClr val="000000">
                    <a:tint val="75000"/>
                  </a:srgbClr>
                </a:solidFill>
              </a:rPr>
              <a:t>9/5/2016</a:t>
            </a:fld>
            <a:endParaRPr lang="en-US">
              <a:solidFill>
                <a:srgbClr val="000000">
                  <a:tint val="75000"/>
                </a:srgbClr>
              </a:solidFill>
            </a:endParaRPr>
          </a:p>
        </p:txBody>
      </p:sp>
    </p:spTree>
    <p:extLst>
      <p:ext uri="{BB962C8B-B14F-4D97-AF65-F5344CB8AC3E}">
        <p14:creationId xmlns:p14="http://schemas.microsoft.com/office/powerpoint/2010/main" val="374609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994" y="0"/>
            <a:ext cx="4339046" cy="793180"/>
          </a:xfrm>
        </p:spPr>
        <p:txBody>
          <a:bodyPr/>
          <a:lstStyle/>
          <a:p>
            <a:pPr algn="ctr"/>
            <a:r>
              <a:rPr lang="en-US" sz="2800" dirty="0"/>
              <a:t>Cloudmesh Architecture</a:t>
            </a:r>
          </a:p>
        </p:txBody>
      </p:sp>
      <p:sp>
        <p:nvSpPr>
          <p:cNvPr id="3" name="Content Placeholder 2"/>
          <p:cNvSpPr>
            <a:spLocks noGrp="1"/>
          </p:cNvSpPr>
          <p:nvPr>
            <p:ph idx="1"/>
          </p:nvPr>
        </p:nvSpPr>
        <p:spPr>
          <a:xfrm>
            <a:off x="0" y="3538083"/>
            <a:ext cx="9144000" cy="949325"/>
          </a:xfrm>
        </p:spPr>
        <p:txBody>
          <a:bodyPr/>
          <a:lstStyle/>
          <a:p>
            <a:r>
              <a:rPr lang="en-US" sz="1600" dirty="0"/>
              <a:t>We define a basic virtual cluster which is a set of instances with a common security context</a:t>
            </a:r>
          </a:p>
          <a:p>
            <a:r>
              <a:rPr lang="en-US" sz="1600" dirty="0"/>
              <a:t>We then add basic tools including languages Python Java etc.</a:t>
            </a:r>
          </a:p>
          <a:p>
            <a:r>
              <a:rPr lang="en-US" sz="1600" dirty="0"/>
              <a:t>Then add management tools such as Yarn, </a:t>
            </a:r>
            <a:r>
              <a:rPr lang="en-US" sz="1600" dirty="0" err="1"/>
              <a:t>Mesos</a:t>
            </a:r>
            <a:r>
              <a:rPr lang="en-US" sz="1600" dirty="0"/>
              <a:t>, Storm, </a:t>
            </a:r>
            <a:r>
              <a:rPr lang="en-US" sz="1600" dirty="0" err="1"/>
              <a:t>Slurm</a:t>
            </a:r>
            <a:r>
              <a:rPr lang="en-US" sz="1600" dirty="0"/>
              <a:t> </a:t>
            </a:r>
            <a:r>
              <a:rPr lang="en-US" sz="1600" dirty="0" err="1"/>
              <a:t>etc</a:t>
            </a:r>
            <a:r>
              <a:rPr lang="en-US" sz="1600" dirty="0"/>
              <a:t> …..</a:t>
            </a:r>
          </a:p>
          <a:p>
            <a:r>
              <a:rPr lang="en-US" sz="1600" dirty="0"/>
              <a:t>Then add roles for different HPC-ABDS PaaS subsystems such as Hbase, Spark</a:t>
            </a:r>
          </a:p>
          <a:p>
            <a:pPr lvl="1"/>
            <a:r>
              <a:rPr lang="en-US" sz="1600" dirty="0"/>
              <a:t>There will be dependencies e.g. Storm role uses Zookeeper</a:t>
            </a:r>
          </a:p>
          <a:p>
            <a:r>
              <a:rPr lang="en-US" sz="1600" dirty="0"/>
              <a:t>Any one project picks some of HPC-ABDS PaaS Ansible roles and adds &gt;=1 SaaS that are specific to their project and for example read project data and perform project analytics</a:t>
            </a:r>
          </a:p>
          <a:p>
            <a:r>
              <a:rPr lang="en-US" sz="1600" dirty="0"/>
              <a:t>E.g. there will be an </a:t>
            </a:r>
            <a:r>
              <a:rPr lang="en-US" sz="1600" dirty="0" err="1"/>
              <a:t>OpenCV</a:t>
            </a:r>
            <a:r>
              <a:rPr lang="en-US" sz="1600" dirty="0"/>
              <a:t> role used in Image processing applications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43</a:t>
            </a:fld>
            <a:endParaRPr lang="en-US" dirty="0">
              <a:solidFill>
                <a:prstClr val="black"/>
              </a:solidFill>
            </a:endParaRPr>
          </a:p>
        </p:txBody>
      </p:sp>
      <p:sp>
        <p:nvSpPr>
          <p:cNvPr id="5" name="Date Placeholder 4"/>
          <p:cNvSpPr>
            <a:spLocks noGrp="1"/>
          </p:cNvSpPr>
          <p:nvPr>
            <p:ph type="dt" sz="half" idx="2"/>
          </p:nvPr>
        </p:nvSpPr>
        <p:spPr/>
        <p:txBody>
          <a:bodyPr/>
          <a:lstStyle/>
          <a:p>
            <a:fld id="{77D56160-CD6A-42A5-9195-5459956F5268}" type="datetime1">
              <a:rPr lang="en-US" smtClean="0">
                <a:solidFill>
                  <a:srgbClr val="000000">
                    <a:tint val="75000"/>
                  </a:srgbClr>
                </a:solidFill>
              </a:rPr>
              <a:t>9/5/2016</a:t>
            </a:fld>
            <a:endParaRPr lang="en-US">
              <a:solidFill>
                <a:srgbClr val="000000">
                  <a:tint val="75000"/>
                </a:srgbClr>
              </a:solidFill>
            </a:endParaRPr>
          </a:p>
        </p:txBody>
      </p:sp>
      <p:pic>
        <p:nvPicPr>
          <p:cNvPr id="6" name="Picture 5"/>
          <p:cNvPicPr>
            <a:picLocks noChangeAspect="1"/>
          </p:cNvPicPr>
          <p:nvPr/>
        </p:nvPicPr>
        <p:blipFill>
          <a:blip r:embed="rId2"/>
          <a:stretch>
            <a:fillRect/>
          </a:stretch>
        </p:blipFill>
        <p:spPr>
          <a:xfrm>
            <a:off x="5029200" y="715482"/>
            <a:ext cx="4019006" cy="2680295"/>
          </a:xfrm>
          <a:prstGeom prst="rect">
            <a:avLst/>
          </a:prstGeom>
        </p:spPr>
      </p:pic>
      <p:pic>
        <p:nvPicPr>
          <p:cNvPr id="7" name="Picture 6"/>
          <p:cNvPicPr>
            <a:picLocks noChangeAspect="1"/>
          </p:cNvPicPr>
          <p:nvPr/>
        </p:nvPicPr>
        <p:blipFill>
          <a:blip r:embed="rId3"/>
          <a:stretch>
            <a:fillRect/>
          </a:stretch>
        </p:blipFill>
        <p:spPr>
          <a:xfrm>
            <a:off x="1172391" y="52919"/>
            <a:ext cx="3429000" cy="3452428"/>
          </a:xfrm>
          <a:prstGeom prst="rect">
            <a:avLst/>
          </a:prstGeom>
        </p:spPr>
      </p:pic>
      <p:sp>
        <p:nvSpPr>
          <p:cNvPr id="8" name="TextBox 7"/>
          <p:cNvSpPr txBox="1"/>
          <p:nvPr/>
        </p:nvSpPr>
        <p:spPr>
          <a:xfrm flipH="1">
            <a:off x="102324" y="2646047"/>
            <a:ext cx="3002281" cy="830997"/>
          </a:xfrm>
          <a:prstGeom prst="rect">
            <a:avLst/>
          </a:prstGeom>
          <a:solidFill>
            <a:schemeClr val="tx2">
              <a:lumMod val="90000"/>
            </a:schemeClr>
          </a:solidFill>
        </p:spPr>
        <p:txBody>
          <a:bodyPr wrap="square" rtlCol="0">
            <a:spAutoFit/>
          </a:bodyPr>
          <a:lstStyle/>
          <a:p>
            <a:r>
              <a:rPr lang="en-US" dirty="0"/>
              <a:t>Software Engineering Process</a:t>
            </a:r>
          </a:p>
        </p:txBody>
      </p:sp>
    </p:spTree>
    <p:extLst>
      <p:ext uri="{BB962C8B-B14F-4D97-AF65-F5344CB8AC3E}">
        <p14:creationId xmlns:p14="http://schemas.microsoft.com/office/powerpoint/2010/main" val="133141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b="1" dirty="0"/>
              <a:t>Summary of </a:t>
            </a:r>
            <a:r>
              <a:rPr lang="en-US" sz="3600" dirty="0"/>
              <a:t>Big Data - Big Simulation </a:t>
            </a:r>
            <a:br>
              <a:rPr lang="en-US" sz="3600" dirty="0"/>
            </a:br>
            <a:r>
              <a:rPr lang="en-US" sz="3600" dirty="0"/>
              <a:t>Convergence?</a:t>
            </a:r>
            <a:br>
              <a:rPr lang="en-US" dirty="0"/>
            </a:br>
            <a:endParaRPr lang="en-US" b="1" dirty="0"/>
          </a:p>
        </p:txBody>
      </p:sp>
      <p:sp>
        <p:nvSpPr>
          <p:cNvPr id="2" name="Subtitle 1"/>
          <p:cNvSpPr>
            <a:spLocks noGrp="1"/>
          </p:cNvSpPr>
          <p:nvPr>
            <p:ph type="subTitle" idx="1"/>
          </p:nvPr>
        </p:nvSpPr>
        <p:spPr>
          <a:xfrm>
            <a:off x="631173" y="2667000"/>
            <a:ext cx="7772400" cy="2133600"/>
          </a:xfrm>
        </p:spPr>
        <p:txBody>
          <a:bodyPr/>
          <a:lstStyle/>
          <a:p>
            <a:r>
              <a:rPr lang="en-US" dirty="0"/>
              <a:t>HPC-Clouds convergence? (easier than converging higher levels in stack)</a:t>
            </a:r>
            <a:br>
              <a:rPr lang="en-US" dirty="0"/>
            </a:br>
            <a:r>
              <a:rPr lang="en-US" dirty="0"/>
              <a:t> </a:t>
            </a:r>
          </a:p>
          <a:p>
            <a:r>
              <a:rPr lang="en-US" dirty="0"/>
              <a:t>Can HPC continue to do it alone?</a:t>
            </a:r>
          </a:p>
          <a:p>
            <a:endParaRPr lang="en-US" sz="2400" dirty="0">
              <a:solidFill>
                <a:schemeClr val="tx1"/>
              </a:solidFill>
            </a:endParaRPr>
          </a:p>
          <a:p>
            <a:r>
              <a:rPr lang="en-US" sz="2400" dirty="0">
                <a:solidFill>
                  <a:schemeClr val="tx1"/>
                </a:solidFill>
              </a:rPr>
              <a:t>Convergence Diamonds</a:t>
            </a:r>
          </a:p>
          <a:p>
            <a:r>
              <a:rPr lang="en-US" sz="2400" dirty="0">
                <a:solidFill>
                  <a:schemeClr val="tx1"/>
                </a:solidFill>
              </a:rPr>
              <a:t>HPC-ABDS Software on differently optimized hardware infrastructure</a:t>
            </a:r>
          </a:p>
        </p:txBody>
      </p:sp>
      <p:sp>
        <p:nvSpPr>
          <p:cNvPr id="3" name="Date Placeholder 2"/>
          <p:cNvSpPr>
            <a:spLocks noGrp="1"/>
          </p:cNvSpPr>
          <p:nvPr>
            <p:ph type="dt" sz="half" idx="10"/>
          </p:nvPr>
        </p:nvSpPr>
        <p:spPr/>
        <p:txBody>
          <a:bodyPr/>
          <a:lstStyle/>
          <a:p>
            <a:fld id="{7A24F8A8-100B-4B03-BE23-C0CF26670155}" type="datetime1">
              <a:rPr lang="en-US" smtClean="0"/>
              <a:t>9/5/2016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44</a:t>
            </a:fld>
            <a:endParaRPr lang="en-US"/>
          </a:p>
        </p:txBody>
      </p:sp>
    </p:spTree>
    <p:extLst>
      <p:ext uri="{BB962C8B-B14F-4D97-AF65-F5344CB8AC3E}">
        <p14:creationId xmlns:p14="http://schemas.microsoft.com/office/powerpoint/2010/main" val="3785299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600" b="1" dirty="0"/>
              <a:t>Applications, Benchmarks and Libraries</a:t>
            </a:r>
          </a:p>
          <a:p>
            <a:pPr lvl="1"/>
            <a:r>
              <a:rPr lang="en-US" sz="1600" dirty="0"/>
              <a:t>51 NIST Big Data Use Cases, 7 Computational Giants of the NRC Massive Data Analysis, 13 Berkeley dwarfs, 7 NAS parallel benchmarks</a:t>
            </a:r>
          </a:p>
          <a:p>
            <a:pPr lvl="1"/>
            <a:r>
              <a:rPr lang="en-US" sz="1600" dirty="0"/>
              <a:t>Unified discussion by separately discussing </a:t>
            </a:r>
            <a:r>
              <a:rPr lang="en-US" sz="1600" b="1" dirty="0"/>
              <a:t>data &amp; model </a:t>
            </a:r>
            <a:r>
              <a:rPr lang="en-US" sz="1600" dirty="0"/>
              <a:t>for each application;</a:t>
            </a:r>
          </a:p>
          <a:p>
            <a:pPr lvl="1"/>
            <a:r>
              <a:rPr lang="en-US" sz="1600" dirty="0"/>
              <a:t>64 facets– Convergence Diamonds -- characterize applications</a:t>
            </a:r>
          </a:p>
          <a:p>
            <a:pPr lvl="1"/>
            <a:r>
              <a:rPr lang="en-US" sz="1600" dirty="0"/>
              <a:t>Characterization identifies hardware and software features for each application across big data, simulation; “complete” set of benchmarks (NIST)</a:t>
            </a:r>
          </a:p>
          <a:p>
            <a:r>
              <a:rPr lang="en-US" sz="1600" b="1" dirty="0"/>
              <a:t>Software Architecture and its implementation</a:t>
            </a:r>
          </a:p>
          <a:p>
            <a:pPr lvl="1"/>
            <a:r>
              <a:rPr lang="en-US" sz="1600" b="1" dirty="0"/>
              <a:t>HPC-ABDS: </a:t>
            </a:r>
            <a:r>
              <a:rPr lang="en-US" sz="1600" dirty="0"/>
              <a:t>Cloud-HPC interoperable software: performance of HPC (High Performance Computing) and the rich functionality of the Apache Big Data Stack. </a:t>
            </a:r>
          </a:p>
          <a:p>
            <a:pPr lvl="1"/>
            <a:r>
              <a:rPr lang="en-US" sz="1600" b="1" dirty="0"/>
              <a:t>Added HPC </a:t>
            </a:r>
            <a:r>
              <a:rPr lang="en-US" sz="1600" dirty="0"/>
              <a:t>to Hadoop, Storm, Heron, Spark; could add to Beam and </a:t>
            </a:r>
            <a:r>
              <a:rPr lang="en-US" sz="1600" dirty="0" err="1"/>
              <a:t>Flink</a:t>
            </a:r>
            <a:endParaRPr lang="en-US" sz="1600" dirty="0"/>
          </a:p>
          <a:p>
            <a:pPr lvl="1"/>
            <a:r>
              <a:rPr lang="en-US" sz="1600" dirty="0"/>
              <a:t>Could work in Apache model contributing code</a:t>
            </a:r>
          </a:p>
          <a:p>
            <a:r>
              <a:rPr lang="en-US" sz="1600" b="1" dirty="0"/>
              <a:t>Run same HPC-ABDS across all </a:t>
            </a:r>
            <a:r>
              <a:rPr lang="en-US" sz="1600" dirty="0"/>
              <a:t>platforms but “data management” nodes have different balance in I/O, Network and Compute from “model” nodes</a:t>
            </a:r>
          </a:p>
          <a:p>
            <a:pPr lvl="1"/>
            <a:r>
              <a:rPr lang="en-US" sz="1600" dirty="0"/>
              <a:t>Optimize to data and model functions as specified by convergence diamonds</a:t>
            </a:r>
          </a:p>
          <a:p>
            <a:pPr lvl="1"/>
            <a:r>
              <a:rPr lang="en-US" sz="1600" dirty="0"/>
              <a:t>Do not optimize for simulation and big data</a:t>
            </a:r>
          </a:p>
          <a:p>
            <a:r>
              <a:rPr lang="en-US" sz="1600" b="1" dirty="0"/>
              <a:t>Convergence Language: </a:t>
            </a:r>
            <a:r>
              <a:rPr lang="en-US" sz="1600" dirty="0"/>
              <a:t>Make C++, Java, Scala, Python (R) … perform well</a:t>
            </a:r>
          </a:p>
          <a:p>
            <a:r>
              <a:rPr lang="en-US" sz="1600" b="1" dirty="0"/>
              <a:t>Training: </a:t>
            </a:r>
            <a:r>
              <a:rPr lang="en-US" sz="1600" dirty="0"/>
              <a:t>Students prefer to learn Big Data rather than HPC</a:t>
            </a:r>
          </a:p>
          <a:p>
            <a:r>
              <a:rPr lang="en-US" sz="1600" b="1" dirty="0"/>
              <a:t>Sustainability: </a:t>
            </a:r>
            <a:r>
              <a:rPr lang="en-US" sz="1600" dirty="0"/>
              <a:t>research/HPC communities cannot afford to develop everything (hardware and software) from scratch</a:t>
            </a:r>
          </a:p>
        </p:txBody>
      </p:sp>
      <p:sp>
        <p:nvSpPr>
          <p:cNvPr id="2" name="Title 1"/>
          <p:cNvSpPr>
            <a:spLocks noGrp="1"/>
          </p:cNvSpPr>
          <p:nvPr>
            <p:ph type="title"/>
          </p:nvPr>
        </p:nvSpPr>
        <p:spPr>
          <a:xfrm>
            <a:off x="0" y="0"/>
            <a:ext cx="9144000" cy="533400"/>
          </a:xfrm>
        </p:spPr>
        <p:txBody>
          <a:bodyPr/>
          <a:lstStyle/>
          <a:p>
            <a:pPr algn="ctr"/>
            <a:r>
              <a:rPr lang="en-US" sz="3100" dirty="0"/>
              <a:t>General Aspects of Big Data HPC Convergence</a:t>
            </a:r>
          </a:p>
        </p:txBody>
      </p:sp>
      <p:sp>
        <p:nvSpPr>
          <p:cNvPr id="4" name="Date Placeholder 3"/>
          <p:cNvSpPr>
            <a:spLocks noGrp="1"/>
          </p:cNvSpPr>
          <p:nvPr>
            <p:ph type="dt" sz="half" idx="2"/>
          </p:nvPr>
        </p:nvSpPr>
        <p:spPr/>
        <p:txBody>
          <a:bodyPr/>
          <a:lstStyle/>
          <a:p>
            <a:fld id="{4FF11076-7471-47B3-8B53-7764AB82EA3C}" type="datetime1">
              <a:rPr lang="en-US" smtClean="0">
                <a:solidFill>
                  <a:srgbClr val="000000">
                    <a:tint val="75000"/>
                  </a:srgbClr>
                </a:solidFill>
              </a:rPr>
              <a:t>9/5/2016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121880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8"/>
            <a:ext cx="8382000" cy="951801"/>
          </a:xfrm>
        </p:spPr>
        <p:txBody>
          <a:bodyPr/>
          <a:lstStyle/>
          <a:p>
            <a:pPr algn="ctr"/>
            <a:r>
              <a:rPr lang="en-US" dirty="0"/>
              <a:t>Typical Convergence Architecture</a:t>
            </a:r>
          </a:p>
        </p:txBody>
      </p:sp>
      <p:sp>
        <p:nvSpPr>
          <p:cNvPr id="3" name="Content Placeholder 2"/>
          <p:cNvSpPr>
            <a:spLocks noGrp="1"/>
          </p:cNvSpPr>
          <p:nvPr>
            <p:ph idx="1"/>
          </p:nvPr>
        </p:nvSpPr>
        <p:spPr>
          <a:xfrm>
            <a:off x="152400" y="650323"/>
            <a:ext cx="8868635" cy="880885"/>
          </a:xfrm>
        </p:spPr>
        <p:txBody>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0BCE6B-44ED-424F-9FAA-6FE2C9C36DAD}" type="datetime1">
              <a:rPr kumimoji="0" lang="en-US" sz="1800" b="0" i="0" u="none" strike="noStrike" kern="0" cap="none" spc="0" normalizeH="0" baseline="0" noProof="0" smtClean="0">
                <a:ln>
                  <a:noFill/>
                </a:ln>
                <a:solidFill>
                  <a:srgbClr val="000000">
                    <a:tint val="75000"/>
                  </a:srgbClr>
                </a:solidFill>
                <a:effectLst/>
                <a:uLnTx/>
                <a:uFillTx/>
              </a:rPr>
              <a:t>9/5/2016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8" name="Group 7"/>
          <p:cNvGrpSpPr/>
          <p:nvPr/>
        </p:nvGrpSpPr>
        <p:grpSpPr>
          <a:xfrm>
            <a:off x="1406781" y="2791636"/>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sp>
          <p:nvSpPr>
            <p:cNvPr id="10" name="TextBox 9"/>
            <p:cNvSpPr txBox="1"/>
            <p:nvPr/>
          </p:nvSpPr>
          <p:spPr>
            <a:xfrm>
              <a:off x="1406781" y="2791636"/>
              <a:ext cx="6062878" cy="76944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Management                </a:t>
              </a:r>
              <a:r>
                <a:rPr kumimoji="0" lang="en-US" sz="2400" b="1" i="0" u="none" strike="noStrike" kern="0" cap="none" spc="0" normalizeH="0" baseline="0" noProof="0" dirty="0">
                  <a:ln>
                    <a:noFill/>
                  </a:ln>
                  <a:solidFill>
                    <a:sysClr val="windowText" lastClr="000000"/>
                  </a:solidFill>
                  <a:effectLst/>
                  <a:uLnTx/>
                  <a:uFillTx/>
                </a:rPr>
                <a:t>Model</a:t>
              </a:r>
              <a:r>
                <a:rPr kumimoji="0" lang="en-US" sz="2000" b="0" i="0" u="none" strike="noStrike" kern="0" cap="none" spc="0" normalizeH="0" baseline="0" noProof="0" dirty="0">
                  <a:ln>
                    <a:noFill/>
                  </a:ln>
                  <a:solidFill>
                    <a:sysClr val="windowText" lastClr="000000"/>
                  </a:solidFill>
                  <a:effectLst/>
                  <a:uLnTx/>
                  <a:uFillTx/>
                </a:rPr>
                <a:t> for Big Data </a:t>
              </a:r>
              <a:br>
                <a:rPr kumimoji="0" lang="en-US"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rPr>
                <a:t>                                                     and Big Simulation</a:t>
              </a:r>
            </a:p>
          </p:txBody>
        </p:sp>
      </p:grpSp>
    </p:spTree>
    <p:extLst>
      <p:ext uri="{BB962C8B-B14F-4D97-AF65-F5344CB8AC3E}">
        <p14:creationId xmlns:p14="http://schemas.microsoft.com/office/powerpoint/2010/main" val="65573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pPr algn="ctr"/>
            <a:r>
              <a:rPr lang="en-US" dirty="0"/>
              <a:t>Application Nexus</a:t>
            </a:r>
          </a:p>
        </p:txBody>
      </p:sp>
      <p:sp>
        <p:nvSpPr>
          <p:cNvPr id="3" name="Subtitle 2"/>
          <p:cNvSpPr>
            <a:spLocks noGrp="1"/>
          </p:cNvSpPr>
          <p:nvPr>
            <p:ph type="subTitle" idx="1"/>
          </p:nvPr>
        </p:nvSpPr>
        <p:spPr/>
        <p:txBody>
          <a:bodyPr/>
          <a:lstStyle/>
          <a:p>
            <a:pPr algn="l"/>
            <a:r>
              <a:rPr lang="en-US" sz="2400" b="1" dirty="0">
                <a:solidFill>
                  <a:schemeClr val="tx1"/>
                </a:solidFill>
              </a:rPr>
              <a:t>Use-case Data and Model</a:t>
            </a:r>
          </a:p>
          <a:p>
            <a:pPr algn="l"/>
            <a:r>
              <a:rPr lang="en-US" sz="2400" b="1" dirty="0">
                <a:solidFill>
                  <a:schemeClr val="tx1"/>
                </a:solidFill>
              </a:rPr>
              <a:t>NIST Collection</a:t>
            </a:r>
          </a:p>
          <a:p>
            <a:pPr algn="l"/>
            <a:r>
              <a:rPr lang="en-US" sz="2400" b="1" dirty="0">
                <a:solidFill>
                  <a:schemeClr val="tx1"/>
                </a:solidFill>
              </a:rPr>
              <a:t>Big Data Ogres</a:t>
            </a:r>
          </a:p>
          <a:p>
            <a:pPr algn="l"/>
            <a:r>
              <a:rPr lang="en-US" sz="2400" b="1" dirty="0">
                <a:solidFill>
                  <a:schemeClr val="tx1"/>
                </a:solidFill>
              </a:rPr>
              <a:t>Convergence Diamonds</a:t>
            </a:r>
          </a:p>
        </p:txBody>
      </p:sp>
      <p:sp>
        <p:nvSpPr>
          <p:cNvPr id="4" name="Date Placeholder 3"/>
          <p:cNvSpPr>
            <a:spLocks noGrp="1"/>
          </p:cNvSpPr>
          <p:nvPr>
            <p:ph type="dt" sz="half" idx="10"/>
          </p:nvPr>
        </p:nvSpPr>
        <p:spPr/>
        <p:txBody>
          <a:bodyPr/>
          <a:lstStyle/>
          <a:p>
            <a:fld id="{71DA85DE-AC7B-437E-8A2F-91C38DEAE343}" type="datetime1">
              <a:rPr lang="en-US" smtClean="0"/>
              <a:t>9/5/2016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5</a:t>
            </a:fld>
            <a:endParaRPr lang="en-US"/>
          </a:p>
        </p:txBody>
      </p:sp>
    </p:spTree>
    <p:extLst>
      <p:ext uri="{BB962C8B-B14F-4D97-AF65-F5344CB8AC3E}">
        <p14:creationId xmlns:p14="http://schemas.microsoft.com/office/powerpoint/2010/main" val="3562795160"/>
      </p:ext>
    </p:extLst>
  </p:cSld>
  <p:clrMapOvr>
    <a:masterClrMapping/>
  </p:clrMapOvr>
  <mc:AlternateContent xmlns:mc="http://schemas.openxmlformats.org/markup-compatibility/2006" xmlns:p14="http://schemas.microsoft.com/office/powerpoint/2010/main">
    <mc:Choice Requires="p14">
      <p:transition spd="slow" p14:dur="2000" advTm="24746"/>
    </mc:Choice>
    <mc:Fallback xmlns="">
      <p:transition spd="slow" advTm="2474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a:t>
            </a:r>
          </a:p>
        </p:txBody>
      </p:sp>
      <p:sp>
        <p:nvSpPr>
          <p:cNvPr id="3" name="Content Placeholder 2"/>
          <p:cNvSpPr>
            <a:spLocks noGrp="1"/>
          </p:cNvSpPr>
          <p:nvPr>
            <p:ph idx="1"/>
          </p:nvPr>
        </p:nvSpPr>
        <p:spPr>
          <a:xfrm>
            <a:off x="-15089" y="533400"/>
            <a:ext cx="9133490" cy="5562600"/>
          </a:xfrm>
          <a:noFill/>
        </p:spPr>
        <p:txBody>
          <a:bodyPr/>
          <a:lstStyle/>
          <a:p>
            <a:pPr>
              <a:spcBef>
                <a:spcPts val="600"/>
              </a:spcBef>
            </a:pPr>
            <a:r>
              <a:rPr lang="en-US" sz="2300" dirty="0"/>
              <a:t>Need to discuss </a:t>
            </a:r>
            <a:r>
              <a:rPr lang="en-US" sz="2300" b="1" dirty="0">
                <a:solidFill>
                  <a:srgbClr val="C00000"/>
                </a:solidFill>
              </a:rPr>
              <a:t>Data </a:t>
            </a:r>
            <a:r>
              <a:rPr lang="en-US" sz="2300" dirty="0"/>
              <a:t>and </a:t>
            </a:r>
            <a:r>
              <a:rPr lang="en-US" sz="2300" b="1" dirty="0">
                <a:solidFill>
                  <a:srgbClr val="C00000"/>
                </a:solidFill>
              </a:rPr>
              <a:t>Model</a:t>
            </a:r>
            <a:r>
              <a:rPr lang="en-US" sz="2300" dirty="0"/>
              <a:t> as problems have both intermingled, but we can get insight by separating which allows better understanding of </a:t>
            </a:r>
            <a:r>
              <a:rPr lang="en-US" sz="2300" b="1" dirty="0">
                <a:solidFill>
                  <a:srgbClr val="C00000"/>
                </a:solidFill>
              </a:rPr>
              <a:t>Big Data - Big Simulation “convergence” (or differences!)</a:t>
            </a:r>
          </a:p>
          <a:p>
            <a:pPr>
              <a:spcBef>
                <a:spcPts val="600"/>
              </a:spcBef>
            </a:pPr>
            <a:r>
              <a:rPr lang="en-US" sz="2300" dirty="0"/>
              <a:t>The</a:t>
            </a:r>
            <a:r>
              <a:rPr lang="en-US" sz="2300" b="1" dirty="0">
                <a:solidFill>
                  <a:srgbClr val="C00000"/>
                </a:solidFill>
              </a:rPr>
              <a:t> Model</a:t>
            </a:r>
            <a:r>
              <a:rPr lang="en-US" sz="2300" dirty="0"/>
              <a:t> is a user construction and it has a “</a:t>
            </a:r>
            <a:r>
              <a:rPr lang="en-US" sz="2300" b="1" dirty="0">
                <a:solidFill>
                  <a:srgbClr val="C00000"/>
                </a:solidFill>
              </a:rPr>
              <a:t>concept</a:t>
            </a:r>
            <a:r>
              <a:rPr lang="en-US" sz="2300" dirty="0"/>
              <a:t>”,</a:t>
            </a:r>
            <a:r>
              <a:rPr lang="en-US" sz="2300" b="1" dirty="0">
                <a:solidFill>
                  <a:srgbClr val="C00000"/>
                </a:solidFill>
              </a:rPr>
              <a:t> parameters </a:t>
            </a:r>
            <a:r>
              <a:rPr lang="en-US" sz="2300" dirty="0"/>
              <a:t>and gives</a:t>
            </a:r>
            <a:r>
              <a:rPr lang="en-US" sz="2300" b="1" dirty="0">
                <a:solidFill>
                  <a:srgbClr val="C00000"/>
                </a:solidFill>
              </a:rPr>
              <a:t> results </a:t>
            </a:r>
            <a:r>
              <a:rPr lang="en-US" sz="2300" dirty="0"/>
              <a:t>determined by the computation. We use term “model” in a general fashion to cover all of these.</a:t>
            </a:r>
          </a:p>
          <a:p>
            <a:pPr>
              <a:spcBef>
                <a:spcPts val="600"/>
              </a:spcBef>
            </a:pPr>
            <a:r>
              <a:rPr lang="en-US" sz="2300" b="1" dirty="0">
                <a:solidFill>
                  <a:srgbClr val="C00000"/>
                </a:solidFill>
              </a:rPr>
              <a:t>Big Data </a:t>
            </a:r>
            <a:r>
              <a:rPr lang="en-US" sz="2300" dirty="0"/>
              <a:t>problems</a:t>
            </a:r>
            <a:r>
              <a:rPr lang="en-US" sz="2300" b="1" dirty="0">
                <a:solidFill>
                  <a:srgbClr val="C00000"/>
                </a:solidFill>
              </a:rPr>
              <a:t> </a:t>
            </a:r>
            <a:r>
              <a:rPr lang="en-US" sz="2300" dirty="0"/>
              <a:t>can be broken up into </a:t>
            </a:r>
            <a:r>
              <a:rPr lang="en-US" sz="2300" b="1" dirty="0">
                <a:solidFill>
                  <a:srgbClr val="C00000"/>
                </a:solidFill>
              </a:rPr>
              <a:t>Data </a:t>
            </a:r>
            <a:r>
              <a:rPr lang="en-US" sz="2300" dirty="0"/>
              <a:t>and </a:t>
            </a:r>
            <a:r>
              <a:rPr lang="en-US" sz="2300" b="1" dirty="0">
                <a:solidFill>
                  <a:srgbClr val="C00000"/>
                </a:solidFill>
              </a:rPr>
              <a:t>Model</a:t>
            </a:r>
          </a:p>
          <a:p>
            <a:pPr lvl="1">
              <a:spcBef>
                <a:spcPts val="600"/>
              </a:spcBef>
            </a:pPr>
            <a:r>
              <a:rPr lang="en-US" dirty="0"/>
              <a:t>For </a:t>
            </a:r>
            <a:r>
              <a:rPr lang="en-US" b="1" dirty="0">
                <a:solidFill>
                  <a:srgbClr val="C00000"/>
                </a:solidFill>
              </a:rPr>
              <a:t>clustering, </a:t>
            </a:r>
            <a:r>
              <a:rPr lang="en-US" dirty="0"/>
              <a:t>the model parameters are cluster centers while the data is set of points to be clustered</a:t>
            </a:r>
          </a:p>
          <a:p>
            <a:pPr lvl="1">
              <a:spcBef>
                <a:spcPts val="600"/>
              </a:spcBef>
            </a:pPr>
            <a:r>
              <a:rPr lang="en-US" dirty="0"/>
              <a:t>For </a:t>
            </a:r>
            <a:r>
              <a:rPr lang="en-US" b="1" dirty="0">
                <a:solidFill>
                  <a:srgbClr val="C00000"/>
                </a:solidFill>
              </a:rPr>
              <a:t>queries</a:t>
            </a:r>
            <a:r>
              <a:rPr lang="en-US" dirty="0"/>
              <a:t>, the model is structure of database and results of this query while the data is whole database queried and SQL query </a:t>
            </a:r>
          </a:p>
          <a:p>
            <a:pPr lvl="1">
              <a:spcBef>
                <a:spcPts val="600"/>
              </a:spcBef>
            </a:pPr>
            <a:r>
              <a:rPr lang="en-US" dirty="0"/>
              <a:t>For </a:t>
            </a:r>
            <a:r>
              <a:rPr lang="en-US" b="1" dirty="0">
                <a:solidFill>
                  <a:srgbClr val="C00000"/>
                </a:solidFill>
              </a:rPr>
              <a:t>deep learning </a:t>
            </a:r>
            <a:r>
              <a:rPr lang="en-US" dirty="0"/>
              <a:t>with ImageNet, the model is chosen network with model parameters as the network link weights. The data is set of images used for training or classification</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6</a:t>
            </a:fld>
            <a:endParaRPr lang="en-US" dirty="0">
              <a:solidFill>
                <a:prstClr val="black"/>
              </a:solidFill>
            </a:endParaRPr>
          </a:p>
        </p:txBody>
      </p:sp>
      <p:sp>
        <p:nvSpPr>
          <p:cNvPr id="5" name="Date Placeholder 4"/>
          <p:cNvSpPr>
            <a:spLocks noGrp="1"/>
          </p:cNvSpPr>
          <p:nvPr>
            <p:ph type="dt" sz="half" idx="2"/>
          </p:nvPr>
        </p:nvSpPr>
        <p:spPr/>
        <p:txBody>
          <a:bodyPr/>
          <a:lstStyle/>
          <a:p>
            <a:fld id="{CD455AF5-1BF9-455B-A7CD-E58AEC8EFD8E}" type="datetime1">
              <a:rPr lang="en-US" smtClean="0"/>
              <a:t>9/5/2016</a:t>
            </a:fld>
            <a:endParaRPr lang="en-US"/>
          </a:p>
        </p:txBody>
      </p:sp>
    </p:spTree>
    <p:extLst>
      <p:ext uri="{BB962C8B-B14F-4D97-AF65-F5344CB8AC3E}">
        <p14:creationId xmlns:p14="http://schemas.microsoft.com/office/powerpoint/2010/main" val="2656444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II</a:t>
            </a:r>
          </a:p>
        </p:txBody>
      </p:sp>
      <p:sp>
        <p:nvSpPr>
          <p:cNvPr id="3" name="Content Placeholder 2"/>
          <p:cNvSpPr>
            <a:spLocks noGrp="1"/>
          </p:cNvSpPr>
          <p:nvPr>
            <p:ph idx="1"/>
          </p:nvPr>
        </p:nvSpPr>
        <p:spPr>
          <a:xfrm>
            <a:off x="10510" y="381000"/>
            <a:ext cx="9133490" cy="5562600"/>
          </a:xfrm>
          <a:noFill/>
        </p:spPr>
        <p:txBody>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sz="2400" b="1" dirty="0">
                <a:solidFill>
                  <a:srgbClr val="C00000"/>
                </a:solidFill>
              </a:rPr>
              <a:t>Model</a:t>
            </a:r>
            <a:r>
              <a:rPr lang="en-US" sz="2400" dirty="0"/>
              <a:t> can be formulation with particle dynamics or partial differential equations defined by parameters such as particle positions and discretized velocity, pressure, density values</a:t>
            </a:r>
          </a:p>
          <a:p>
            <a:pPr lvl="1"/>
            <a:r>
              <a:rPr lang="en-US" sz="2400" b="1" dirty="0">
                <a:solidFill>
                  <a:srgbClr val="C00000"/>
                </a:solidFill>
              </a:rPr>
              <a:t>Data</a:t>
            </a:r>
            <a:r>
              <a:rPr lang="en-US" sz="2400" dirty="0"/>
              <a:t> could be small when just boundary conditions </a:t>
            </a:r>
          </a:p>
          <a:p>
            <a:pPr lvl="1"/>
            <a:r>
              <a:rPr lang="en-US" sz="2400" b="1" dirty="0">
                <a:solidFill>
                  <a:srgbClr val="C00000"/>
                </a:solidFill>
              </a:rPr>
              <a:t>Data</a:t>
            </a:r>
            <a:r>
              <a:rPr lang="en-US" sz="2400"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sz="2400" dirty="0"/>
              <a:t>e.g. </a:t>
            </a:r>
            <a:r>
              <a:rPr lang="en-US" sz="2400" b="1" dirty="0"/>
              <a:t>LDA</a:t>
            </a:r>
            <a:r>
              <a:rPr lang="en-US" sz="2400" dirty="0"/>
              <a:t> with many topics or </a:t>
            </a:r>
            <a:r>
              <a:rPr lang="en-US" sz="2400" b="1" dirty="0"/>
              <a:t>deep learning </a:t>
            </a:r>
            <a:r>
              <a:rPr lang="en-US" sz="2400" dirty="0"/>
              <a:t>has a large model</a:t>
            </a:r>
          </a:p>
          <a:p>
            <a:pPr lvl="1"/>
            <a:r>
              <a:rPr lang="en-US" sz="2400" b="1" dirty="0"/>
              <a:t>Clustering</a:t>
            </a:r>
            <a:r>
              <a:rPr lang="en-US" sz="2400" dirty="0"/>
              <a:t> or </a:t>
            </a:r>
            <a:r>
              <a:rPr lang="en-US" sz="2400" b="1" dirty="0"/>
              <a:t>Dimension reduction </a:t>
            </a:r>
            <a:r>
              <a:rPr lang="en-US" sz="2400"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7</a:t>
            </a:fld>
            <a:endParaRPr lang="en-US" dirty="0">
              <a:solidFill>
                <a:prstClr val="black"/>
              </a:solidFill>
            </a:endParaRPr>
          </a:p>
        </p:txBody>
      </p:sp>
      <p:sp>
        <p:nvSpPr>
          <p:cNvPr id="5" name="Date Placeholder 4"/>
          <p:cNvSpPr>
            <a:spLocks noGrp="1"/>
          </p:cNvSpPr>
          <p:nvPr>
            <p:ph type="dt" sz="half" idx="2"/>
          </p:nvPr>
        </p:nvSpPr>
        <p:spPr/>
        <p:txBody>
          <a:bodyPr/>
          <a:lstStyle/>
          <a:p>
            <a:fld id="{C7D7E244-E158-4311-9379-8AEC716AF96D}" type="datetime1">
              <a:rPr lang="en-US" smtClean="0"/>
              <a:t>9/5/2016</a:t>
            </a:fld>
            <a:endParaRPr lang="en-US"/>
          </a:p>
        </p:txBody>
      </p:sp>
    </p:spTree>
    <p:extLst>
      <p:ext uri="{BB962C8B-B14F-4D97-AF65-F5344CB8AC3E}">
        <p14:creationId xmlns:p14="http://schemas.microsoft.com/office/powerpoint/2010/main" val="158266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3" name="Content Placeholder 2"/>
          <p:cNvSpPr>
            <a:spLocks noGrp="1"/>
          </p:cNvSpPr>
          <p:nvPr>
            <p:ph idx="1"/>
          </p:nvPr>
        </p:nvSpPr>
        <p:spPr>
          <a:xfrm>
            <a:off x="0" y="914400"/>
            <a:ext cx="9144000" cy="5898036"/>
          </a:xfrm>
        </p:spPr>
        <p:txBody>
          <a:bodyPr>
            <a:noAutofit/>
          </a:bodyPr>
          <a:lstStyle/>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Energy(1): </a:t>
            </a:r>
            <a:r>
              <a:rPr lang="en-US" sz="1600" dirty="0"/>
              <a:t>Smart grid</a:t>
            </a:r>
          </a:p>
          <a:p>
            <a:r>
              <a:rPr lang="en-US" sz="1600" dirty="0"/>
              <a:t>Published by NIST as </a:t>
            </a:r>
            <a:r>
              <a:rPr lang="en-US" sz="1600" dirty="0">
                <a:hlinkClick r:id="rId3"/>
              </a:rPr>
              <a:t>http://nvlpubs.nist.gov/nistpubs/SpecialPublications/NIST.SP.1500-3.pdf</a:t>
            </a:r>
            <a:r>
              <a:rPr lang="en-US" sz="1600" dirty="0"/>
              <a:t> with common set of 26 features recorded for each use-case; “Version 2” being prepared</a:t>
            </a:r>
          </a:p>
          <a:p>
            <a:pPr marL="0" indent="0">
              <a:buNone/>
            </a:pPr>
            <a:endParaRPr lang="en-US" sz="1600"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rgbClr val="000000"/>
              </a:solidFill>
              <a:effectLst/>
              <a:uLnTx/>
              <a:uFillTx/>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EE7F28-E22A-4DFC-B531-C82514CC2AA7}" type="datetime1">
              <a:rPr kumimoji="0" lang="en-US" sz="1800" b="0" i="0" u="none" strike="noStrike" kern="0" cap="none" spc="0" normalizeH="0" baseline="0" noProof="0" smtClean="0">
                <a:ln>
                  <a:noFill/>
                </a:ln>
                <a:solidFill>
                  <a:srgbClr val="000000">
                    <a:tint val="75000"/>
                  </a:srgbClr>
                </a:solidFill>
                <a:effectLst/>
                <a:uLnTx/>
                <a:uFillTx/>
              </a:rPr>
              <a:t>9/5/2016</a:t>
            </a:fld>
            <a:endParaRPr kumimoji="0" lang="en-US" sz="1800" b="0" i="0" u="none" strike="noStrike" kern="0" cap="none" spc="0" normalizeH="0" baseline="0" noProof="0" dirty="0">
              <a:ln>
                <a:noFill/>
              </a:ln>
              <a:solidFill>
                <a:srgbClr val="000000">
                  <a:tint val="75000"/>
                </a:srgbClr>
              </a:solidFill>
              <a:effectLst/>
              <a:uLnTx/>
              <a:uFillTx/>
            </a:endParaRPr>
          </a:p>
        </p:txBody>
      </p:sp>
      <p:sp>
        <p:nvSpPr>
          <p:cNvPr id="4" name="TextBox 3"/>
          <p:cNvSpPr txBox="1"/>
          <p:nvPr/>
        </p:nvSpPr>
        <p:spPr>
          <a:xfrm>
            <a:off x="3352800" y="6156196"/>
            <a:ext cx="5791200" cy="400110"/>
          </a:xfrm>
          <a:prstGeom prst="rect">
            <a:avLst/>
          </a:prstGeom>
          <a:solidFill>
            <a:srgbClr val="2975A3"/>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26 Features for each use case</a:t>
            </a:r>
            <a:r>
              <a:rPr kumimoji="0" lang="en-US" sz="2000" b="0" i="1" u="none" strike="noStrike" kern="0" cap="none" spc="0" normalizeH="0" noProof="0" dirty="0">
                <a:ln>
                  <a:noFill/>
                </a:ln>
                <a:solidFill>
                  <a:schemeClr val="bg1"/>
                </a:solidFill>
                <a:effectLst/>
                <a:uLnTx/>
                <a:uFillTx/>
                <a:cs typeface="Times New Roman" panose="02020603050405020304" pitchFamily="18" charset="0"/>
              </a:rPr>
              <a:t> </a:t>
            </a: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Biased to science</a:t>
            </a:r>
          </a:p>
        </p:txBody>
      </p:sp>
    </p:spTree>
    <p:extLst>
      <p:ext uri="{BB962C8B-B14F-4D97-AF65-F5344CB8AC3E}">
        <p14:creationId xmlns:p14="http://schemas.microsoft.com/office/powerpoint/2010/main" val="248433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Classifying Use cases</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1CBA200-7F0D-4730-B08A-A7B8FD675CB4}" type="datetime1">
              <a:rPr kumimoji="0" lang="en-US" sz="1800" b="0" i="0" u="none" strike="noStrike" kern="0" cap="none" spc="0" normalizeH="0" baseline="0" noProof="0" smtClean="0">
                <a:ln>
                  <a:noFill/>
                </a:ln>
                <a:solidFill>
                  <a:sysClr val="windowText" lastClr="000000"/>
                </a:solidFill>
                <a:effectLst/>
                <a:uLnTx/>
                <a:uFillTx/>
              </a:rPr>
              <a:t>9/5/2016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49398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27793</TotalTime>
  <Words>3777</Words>
  <Application>Microsoft Office PowerPoint</Application>
  <PresentationFormat>On-screen Show (4:3)</PresentationFormat>
  <Paragraphs>442</Paragraphs>
  <Slides>46</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ＭＳ Ｐゴシック</vt:lpstr>
      <vt:lpstr>Arial</vt:lpstr>
      <vt:lpstr>Calibri</vt:lpstr>
      <vt:lpstr>Franklin Gothic Medium</vt:lpstr>
      <vt:lpstr>Symbol</vt:lpstr>
      <vt:lpstr>Times New Roman</vt:lpstr>
      <vt:lpstr>Blank Presentation</vt:lpstr>
      <vt:lpstr>2_Blank Presentation</vt:lpstr>
      <vt:lpstr>Structure of Applications and Infrastructure in Convergence of High Performance Computing and Big Data</vt:lpstr>
      <vt:lpstr>Abstract</vt:lpstr>
      <vt:lpstr>Why Connect (“Converge”) Big Data and HPC</vt:lpstr>
      <vt:lpstr>Convergence Points (Nexus) for HPC-Cloud-Big Data-Simulation</vt:lpstr>
      <vt:lpstr>Application Nexus</vt:lpstr>
      <vt:lpstr>Data and Model in Big Data and Simulations I</vt:lpstr>
      <vt:lpstr>Data and Model in Big Data and Simulations II</vt:lpstr>
      <vt:lpstr>51 Detailed Use Cases: Contributed July-September 2013 Covers goals, data features such as 3 V’s, software, hardware</vt:lpstr>
      <vt:lpstr>Classifying Use cases</vt:lpstr>
      <vt:lpstr>Sample Features of 51 Use Cases I</vt:lpstr>
      <vt:lpstr>Sample Features of 51 Use Cases II</vt:lpstr>
      <vt:lpstr>Classifying Use Cases</vt:lpstr>
      <vt:lpstr>PowerPoint Presentation</vt:lpstr>
      <vt:lpstr>64 Features in 4 views for Unified Classification of Big Data and Simulation Applications</vt:lpstr>
      <vt:lpstr>Examples in Problem Architecture View PA</vt:lpstr>
      <vt:lpstr>6 Forms of MapReduce  Describes Architecture of   - Problem (Model     reflecting data)  - Machine  - Software  2 important variants (software) of Iterative MapReduce and Map-Streaming a) “In-place” HPC  b) Flow for model and data </vt:lpstr>
      <vt:lpstr>Comparison of Data Analytics with Simulation I</vt:lpstr>
      <vt:lpstr>Comparison of Data Analytics with Simulation II</vt:lpstr>
      <vt:lpstr>Comparison of Data Analytics with Simulation III</vt:lpstr>
      <vt:lpstr>Software Nexus  Application Layer On Big Data Software Components for Programming and Data Processing On HPC for runtime On IaaS and DevOps Hardware and Systems </vt:lpstr>
      <vt:lpstr>PowerPoint Presentation</vt:lpstr>
      <vt:lpstr>Functionality of 21 HPC-ABDS Layers</vt:lpstr>
      <vt:lpstr>Java Grande  Revisited on 3 data analytics codes Clustering Multidimensional Scaling Latent Dirichlet Allocation  all sophisticated algorithms  </vt:lpstr>
      <vt:lpstr>Java MPI performs better than FJ Threads 128 24 core Haswell nodes on SPIDAL 200K DA-MDS Code</vt:lpstr>
      <vt:lpstr>Investigating Process and Thread Models</vt:lpstr>
      <vt:lpstr>Java and C K-Means LRT-FJ and LRT-BSP with different affinity patterns over varying threads and processes. </vt:lpstr>
      <vt:lpstr>Java versus C Performance</vt:lpstr>
      <vt:lpstr>HPC-ABDS  DataFlow and In-place Runtime  </vt:lpstr>
      <vt:lpstr>HPC-ABDS Parallel Computing</vt:lpstr>
      <vt:lpstr>Breaking Programs into Parts</vt:lpstr>
      <vt:lpstr>Kmeans Clustering Flink and MPI one million 2D points fixed; various # centers 24 cores on 16 nodes</vt:lpstr>
      <vt:lpstr>HPC-ABDS Parallel Computing I</vt:lpstr>
      <vt:lpstr>HPC-ABDS Parallel Computing II</vt:lpstr>
      <vt:lpstr>HPC-ABDS Parallel Computing III</vt:lpstr>
      <vt:lpstr>Harp (Hadoop Plugin) brings HPC to ABDS </vt:lpstr>
      <vt:lpstr>Streaming Applications and Technology</vt:lpstr>
      <vt:lpstr>Adding HPC to Storm &amp; Heron for Streaming</vt:lpstr>
      <vt:lpstr>Data Pipeline</vt:lpstr>
      <vt:lpstr>Improvement of Storm (Heron) using HPC communication algorithms</vt:lpstr>
      <vt:lpstr>Infrastructure Nexus</vt:lpstr>
      <vt:lpstr>Constructing HPC-ABDS Exemplars</vt:lpstr>
      <vt:lpstr>Cloudmesh Interoperability DevOps Tool</vt:lpstr>
      <vt:lpstr>Cloudmesh Architecture</vt:lpstr>
      <vt:lpstr> Summary of Big Data - Big Simulation  Convergence? </vt:lpstr>
      <vt:lpstr>General Aspects of Big Data HPC Convergence</vt:lpstr>
      <vt:lpstr>Typical Convergence Architecture</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Geoffrey Fox</dc:creator>
  <cp:lastModifiedBy>Geoffrey Fox</cp:lastModifiedBy>
  <cp:revision>577</cp:revision>
  <cp:lastPrinted>2009-05-27T19:00:23Z</cp:lastPrinted>
  <dcterms:created xsi:type="dcterms:W3CDTF">2011-04-26T20:44:01Z</dcterms:created>
  <dcterms:modified xsi:type="dcterms:W3CDTF">2016-09-05T17:57:03Z</dcterms:modified>
</cp:coreProperties>
</file>