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274" r:id="rId2"/>
  </p:sldMasterIdLst>
  <p:notesMasterIdLst>
    <p:notesMasterId r:id="rId67"/>
  </p:notesMasterIdLst>
  <p:sldIdLst>
    <p:sldId id="384" r:id="rId3"/>
    <p:sldId id="570" r:id="rId4"/>
    <p:sldId id="391" r:id="rId5"/>
    <p:sldId id="485" r:id="rId6"/>
    <p:sldId id="432" r:id="rId7"/>
    <p:sldId id="568" r:id="rId8"/>
    <p:sldId id="386" r:id="rId9"/>
    <p:sldId id="487" r:id="rId10"/>
    <p:sldId id="492" r:id="rId11"/>
    <p:sldId id="538" r:id="rId12"/>
    <p:sldId id="488" r:id="rId13"/>
    <p:sldId id="490" r:id="rId14"/>
    <p:sldId id="491" r:id="rId15"/>
    <p:sldId id="493" r:id="rId16"/>
    <p:sldId id="494" r:id="rId17"/>
    <p:sldId id="495" r:id="rId18"/>
    <p:sldId id="496" r:id="rId19"/>
    <p:sldId id="497" r:id="rId20"/>
    <p:sldId id="498" r:id="rId21"/>
    <p:sldId id="499" r:id="rId22"/>
    <p:sldId id="504" r:id="rId23"/>
    <p:sldId id="505" r:id="rId24"/>
    <p:sldId id="574" r:id="rId25"/>
    <p:sldId id="571" r:id="rId26"/>
    <p:sldId id="573" r:id="rId27"/>
    <p:sldId id="581" r:id="rId28"/>
    <p:sldId id="582" r:id="rId29"/>
    <p:sldId id="583" r:id="rId30"/>
    <p:sldId id="553" r:id="rId31"/>
    <p:sldId id="564" r:id="rId32"/>
    <p:sldId id="575" r:id="rId33"/>
    <p:sldId id="473" r:id="rId34"/>
    <p:sldId id="486" r:id="rId35"/>
    <p:sldId id="584" r:id="rId36"/>
    <p:sldId id="385" r:id="rId37"/>
    <p:sldId id="503" r:id="rId38"/>
    <p:sldId id="578" r:id="rId39"/>
    <p:sldId id="517" r:id="rId40"/>
    <p:sldId id="514" r:id="rId41"/>
    <p:sldId id="527" r:id="rId42"/>
    <p:sldId id="537" r:id="rId43"/>
    <p:sldId id="528" r:id="rId44"/>
    <p:sldId id="414" r:id="rId45"/>
    <p:sldId id="518" r:id="rId46"/>
    <p:sldId id="520" r:id="rId47"/>
    <p:sldId id="521" r:id="rId48"/>
    <p:sldId id="585" r:id="rId49"/>
    <p:sldId id="586" r:id="rId50"/>
    <p:sldId id="587" r:id="rId51"/>
    <p:sldId id="565" r:id="rId52"/>
    <p:sldId id="579" r:id="rId53"/>
    <p:sldId id="541" r:id="rId54"/>
    <p:sldId id="546" r:id="rId55"/>
    <p:sldId id="529" r:id="rId56"/>
    <p:sldId id="588" r:id="rId57"/>
    <p:sldId id="589" r:id="rId58"/>
    <p:sldId id="531" r:id="rId59"/>
    <p:sldId id="532" r:id="rId60"/>
    <p:sldId id="534" r:id="rId61"/>
    <p:sldId id="536" r:id="rId62"/>
    <p:sldId id="535" r:id="rId63"/>
    <p:sldId id="590" r:id="rId64"/>
    <p:sldId id="576" r:id="rId65"/>
    <p:sldId id="577" r:id="rId66"/>
  </p:sldIdLst>
  <p:sldSz cx="9144000" cy="6858000" type="screen4x3"/>
  <p:notesSz cx="6858000" cy="9144000"/>
  <p:custDataLst>
    <p:tags r:id="rId68"/>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300"/>
    <a:srgbClr val="B30838"/>
    <a:srgbClr val="0083E6"/>
    <a:srgbClr val="0033CC"/>
    <a:srgbClr val="F8F3D2"/>
    <a:srgbClr val="6D6E70"/>
    <a:srgbClr val="7D110C"/>
    <a:srgbClr val="598EDD"/>
    <a:srgbClr val="A9C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40" autoAdjust="0"/>
    <p:restoredTop sz="94660"/>
  </p:normalViewPr>
  <p:slideViewPr>
    <p:cSldViewPr>
      <p:cViewPr varScale="1">
        <p:scale>
          <a:sx n="104" d="100"/>
          <a:sy n="104" d="100"/>
        </p:scale>
        <p:origin x="1110" y="120"/>
      </p:cViewPr>
      <p:guideLst>
        <p:guide orient="horz" pos="65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Flink vs MPI for MDS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'[Flink-MPI (1).xlsx]Sheet1'!$J$5</c:f>
              <c:strCache>
                <c:ptCount val="1"/>
                <c:pt idx="0">
                  <c:v>Flink-4x24</c:v>
                </c:pt>
              </c:strCache>
            </c:strRef>
          </c:tx>
          <c:spPr>
            <a:ln w="63500" cap="rnd">
              <a:solidFill>
                <a:schemeClr val="accent1"/>
              </a:solidFill>
              <a:round/>
            </a:ln>
            <a:effectLst/>
          </c:spPr>
          <c:marker>
            <c:symbol val="none"/>
          </c:marker>
          <c:cat>
            <c:numRef>
              <c:f>'[Flink-MPI (1).xlsx]Sheet1'!$K$4:$P$4</c:f>
              <c:numCache>
                <c:formatCode>General</c:formatCode>
                <c:ptCount val="6"/>
                <c:pt idx="0">
                  <c:v>1000</c:v>
                </c:pt>
                <c:pt idx="1">
                  <c:v>2000</c:v>
                </c:pt>
                <c:pt idx="2">
                  <c:v>4000</c:v>
                </c:pt>
                <c:pt idx="3">
                  <c:v>8000</c:v>
                </c:pt>
                <c:pt idx="4">
                  <c:v>16000</c:v>
                </c:pt>
                <c:pt idx="5">
                  <c:v>32000</c:v>
                </c:pt>
              </c:numCache>
            </c:numRef>
          </c:cat>
          <c:val>
            <c:numRef>
              <c:f>'[Flink-MPI (1).xlsx]Sheet1'!$K$5:$P$5</c:f>
              <c:numCache>
                <c:formatCode>General</c:formatCode>
                <c:ptCount val="6"/>
                <c:pt idx="0">
                  <c:v>968.61199999999997</c:v>
                </c:pt>
                <c:pt idx="1">
                  <c:v>1030.068</c:v>
                </c:pt>
                <c:pt idx="2">
                  <c:v>1082.2439999999999</c:v>
                </c:pt>
                <c:pt idx="3">
                  <c:v>1346.348</c:v>
                </c:pt>
                <c:pt idx="4">
                  <c:v>2774.527</c:v>
                </c:pt>
                <c:pt idx="5">
                  <c:v>7868.5929999999998</c:v>
                </c:pt>
              </c:numCache>
            </c:numRef>
          </c:val>
          <c:smooth val="0"/>
          <c:extLst>
            <c:ext xmlns:c16="http://schemas.microsoft.com/office/drawing/2014/chart" uri="{C3380CC4-5D6E-409C-BE32-E72D297353CC}">
              <c16:uniqueId val="{00000000-0358-4115-8C3E-C76F45EDEE0A}"/>
            </c:ext>
          </c:extLst>
        </c:ser>
        <c:ser>
          <c:idx val="1"/>
          <c:order val="1"/>
          <c:tx>
            <c:strRef>
              <c:f>'[Flink-MPI (1).xlsx]Sheet1'!$J$6</c:f>
              <c:strCache>
                <c:ptCount val="1"/>
                <c:pt idx="0">
                  <c:v>MPI-4x24</c:v>
                </c:pt>
              </c:strCache>
            </c:strRef>
          </c:tx>
          <c:spPr>
            <a:ln w="63500" cap="rnd">
              <a:solidFill>
                <a:schemeClr val="accent2"/>
              </a:solidFill>
              <a:round/>
            </a:ln>
            <a:effectLst/>
          </c:spPr>
          <c:marker>
            <c:symbol val="none"/>
          </c:marker>
          <c:cat>
            <c:numRef>
              <c:f>'[Flink-MPI (1).xlsx]Sheet1'!$K$4:$P$4</c:f>
              <c:numCache>
                <c:formatCode>General</c:formatCode>
                <c:ptCount val="6"/>
                <c:pt idx="0">
                  <c:v>1000</c:v>
                </c:pt>
                <c:pt idx="1">
                  <c:v>2000</c:v>
                </c:pt>
                <c:pt idx="2">
                  <c:v>4000</c:v>
                </c:pt>
                <c:pt idx="3">
                  <c:v>8000</c:v>
                </c:pt>
                <c:pt idx="4">
                  <c:v>16000</c:v>
                </c:pt>
                <c:pt idx="5">
                  <c:v>32000</c:v>
                </c:pt>
              </c:numCache>
            </c:numRef>
          </c:cat>
          <c:val>
            <c:numRef>
              <c:f>'[Flink-MPI (1).xlsx]Sheet1'!$K$6:$P$6</c:f>
              <c:numCache>
                <c:formatCode>General</c:formatCode>
                <c:ptCount val="6"/>
                <c:pt idx="0">
                  <c:v>4.7110000000000003</c:v>
                </c:pt>
                <c:pt idx="1">
                  <c:v>4.851</c:v>
                </c:pt>
                <c:pt idx="2">
                  <c:v>5.9969999999999999</c:v>
                </c:pt>
                <c:pt idx="3">
                  <c:v>14.749000000000001</c:v>
                </c:pt>
                <c:pt idx="4">
                  <c:v>23.606000000000002</c:v>
                </c:pt>
                <c:pt idx="5">
                  <c:v>98.801000000000002</c:v>
                </c:pt>
              </c:numCache>
            </c:numRef>
          </c:val>
          <c:smooth val="0"/>
          <c:extLst>
            <c:ext xmlns:c16="http://schemas.microsoft.com/office/drawing/2014/chart" uri="{C3380CC4-5D6E-409C-BE32-E72D297353CC}">
              <c16:uniqueId val="{00000001-0358-4115-8C3E-C76F45EDEE0A}"/>
            </c:ext>
          </c:extLst>
        </c:ser>
        <c:ser>
          <c:idx val="2"/>
          <c:order val="2"/>
          <c:tx>
            <c:strRef>
              <c:f>'[Flink-MPI (1).xlsx]Sheet1'!$J$7</c:f>
              <c:strCache>
                <c:ptCount val="1"/>
                <c:pt idx="0">
                  <c:v>Compute-4x24</c:v>
                </c:pt>
              </c:strCache>
            </c:strRef>
          </c:tx>
          <c:spPr>
            <a:ln w="63500" cap="rnd">
              <a:solidFill>
                <a:schemeClr val="accent3"/>
              </a:solidFill>
              <a:round/>
            </a:ln>
            <a:effectLst/>
          </c:spPr>
          <c:marker>
            <c:symbol val="none"/>
          </c:marker>
          <c:cat>
            <c:numRef>
              <c:f>'[Flink-MPI (1).xlsx]Sheet1'!$K$4:$P$4</c:f>
              <c:numCache>
                <c:formatCode>General</c:formatCode>
                <c:ptCount val="6"/>
                <c:pt idx="0">
                  <c:v>1000</c:v>
                </c:pt>
                <c:pt idx="1">
                  <c:v>2000</c:v>
                </c:pt>
                <c:pt idx="2">
                  <c:v>4000</c:v>
                </c:pt>
                <c:pt idx="3">
                  <c:v>8000</c:v>
                </c:pt>
                <c:pt idx="4">
                  <c:v>16000</c:v>
                </c:pt>
                <c:pt idx="5">
                  <c:v>32000</c:v>
                </c:pt>
              </c:numCache>
            </c:numRef>
          </c:cat>
          <c:val>
            <c:numRef>
              <c:f>'[Flink-MPI (1).xlsx]Sheet1'!$K$7:$P$7</c:f>
              <c:numCache>
                <c:formatCode>General</c:formatCode>
                <c:ptCount val="6"/>
                <c:pt idx="0">
                  <c:v>2.6280000000000001</c:v>
                </c:pt>
                <c:pt idx="1">
                  <c:v>2.931</c:v>
                </c:pt>
                <c:pt idx="2">
                  <c:v>3.2570000000000001</c:v>
                </c:pt>
                <c:pt idx="3">
                  <c:v>9.6790000000000003</c:v>
                </c:pt>
                <c:pt idx="4">
                  <c:v>13.208</c:v>
                </c:pt>
                <c:pt idx="5">
                  <c:v>68.085999999999999</c:v>
                </c:pt>
              </c:numCache>
            </c:numRef>
          </c:val>
          <c:smooth val="0"/>
          <c:extLst>
            <c:ext xmlns:c16="http://schemas.microsoft.com/office/drawing/2014/chart" uri="{C3380CC4-5D6E-409C-BE32-E72D297353CC}">
              <c16:uniqueId val="{00000002-0358-4115-8C3E-C76F45EDEE0A}"/>
            </c:ext>
          </c:extLst>
        </c:ser>
        <c:ser>
          <c:idx val="3"/>
          <c:order val="3"/>
          <c:tx>
            <c:strRef>
              <c:f>'[Flink-MPI (1).xlsx]Sheet1'!$J$8</c:f>
              <c:strCache>
                <c:ptCount val="1"/>
                <c:pt idx="0">
                  <c:v>Flink-8x24</c:v>
                </c:pt>
              </c:strCache>
            </c:strRef>
          </c:tx>
          <c:spPr>
            <a:ln w="63500" cap="rnd">
              <a:solidFill>
                <a:srgbClr val="FFFF00"/>
              </a:solidFill>
              <a:round/>
            </a:ln>
            <a:effectLst/>
          </c:spPr>
          <c:marker>
            <c:symbol val="none"/>
          </c:marker>
          <c:cat>
            <c:numRef>
              <c:f>'[Flink-MPI (1).xlsx]Sheet1'!$K$4:$P$4</c:f>
              <c:numCache>
                <c:formatCode>General</c:formatCode>
                <c:ptCount val="6"/>
                <c:pt idx="0">
                  <c:v>1000</c:v>
                </c:pt>
                <c:pt idx="1">
                  <c:v>2000</c:v>
                </c:pt>
                <c:pt idx="2">
                  <c:v>4000</c:v>
                </c:pt>
                <c:pt idx="3">
                  <c:v>8000</c:v>
                </c:pt>
                <c:pt idx="4">
                  <c:v>16000</c:v>
                </c:pt>
                <c:pt idx="5">
                  <c:v>32000</c:v>
                </c:pt>
              </c:numCache>
            </c:numRef>
          </c:cat>
          <c:val>
            <c:numRef>
              <c:f>'[Flink-MPI (1).xlsx]Sheet1'!$K$8:$P$8</c:f>
              <c:numCache>
                <c:formatCode>General</c:formatCode>
                <c:ptCount val="6"/>
                <c:pt idx="0">
                  <c:v>1106.4169999999999</c:v>
                </c:pt>
                <c:pt idx="1">
                  <c:v>1125.771</c:v>
                </c:pt>
                <c:pt idx="2">
                  <c:v>1148.2370000000001</c:v>
                </c:pt>
                <c:pt idx="3">
                  <c:v>1344.4849999999999</c:v>
                </c:pt>
                <c:pt idx="4">
                  <c:v>1983.6410000000001</c:v>
                </c:pt>
                <c:pt idx="5">
                  <c:v>5212.7299999999996</c:v>
                </c:pt>
              </c:numCache>
            </c:numRef>
          </c:val>
          <c:smooth val="0"/>
          <c:extLst>
            <c:ext xmlns:c16="http://schemas.microsoft.com/office/drawing/2014/chart" uri="{C3380CC4-5D6E-409C-BE32-E72D297353CC}">
              <c16:uniqueId val="{00000003-0358-4115-8C3E-C76F45EDEE0A}"/>
            </c:ext>
          </c:extLst>
        </c:ser>
        <c:ser>
          <c:idx val="4"/>
          <c:order val="4"/>
          <c:tx>
            <c:strRef>
              <c:f>'[Flink-MPI (1).xlsx]Sheet1'!$J$9</c:f>
              <c:strCache>
                <c:ptCount val="1"/>
                <c:pt idx="0">
                  <c:v>MPI-8x24</c:v>
                </c:pt>
              </c:strCache>
            </c:strRef>
          </c:tx>
          <c:spPr>
            <a:ln w="63500" cap="rnd">
              <a:solidFill>
                <a:schemeClr val="tx1"/>
              </a:solidFill>
              <a:round/>
            </a:ln>
            <a:effectLst/>
          </c:spPr>
          <c:marker>
            <c:symbol val="none"/>
          </c:marker>
          <c:cat>
            <c:numRef>
              <c:f>'[Flink-MPI (1).xlsx]Sheet1'!$K$4:$P$4</c:f>
              <c:numCache>
                <c:formatCode>General</c:formatCode>
                <c:ptCount val="6"/>
                <c:pt idx="0">
                  <c:v>1000</c:v>
                </c:pt>
                <c:pt idx="1">
                  <c:v>2000</c:v>
                </c:pt>
                <c:pt idx="2">
                  <c:v>4000</c:v>
                </c:pt>
                <c:pt idx="3">
                  <c:v>8000</c:v>
                </c:pt>
                <c:pt idx="4">
                  <c:v>16000</c:v>
                </c:pt>
                <c:pt idx="5">
                  <c:v>32000</c:v>
                </c:pt>
              </c:numCache>
            </c:numRef>
          </c:cat>
          <c:val>
            <c:numRef>
              <c:f>'[Flink-MPI (1).xlsx]Sheet1'!$K$9:$P$9</c:f>
              <c:numCache>
                <c:formatCode>General</c:formatCode>
                <c:ptCount val="6"/>
                <c:pt idx="0">
                  <c:v>5.1230000000000002</c:v>
                </c:pt>
                <c:pt idx="1">
                  <c:v>5.1440000000000001</c:v>
                </c:pt>
                <c:pt idx="2">
                  <c:v>6.9290000000000003</c:v>
                </c:pt>
                <c:pt idx="3">
                  <c:v>14.795999999999999</c:v>
                </c:pt>
                <c:pt idx="4">
                  <c:v>35.158000000000001</c:v>
                </c:pt>
                <c:pt idx="5">
                  <c:v>53.731999999999999</c:v>
                </c:pt>
              </c:numCache>
            </c:numRef>
          </c:val>
          <c:smooth val="0"/>
          <c:extLst>
            <c:ext xmlns:c16="http://schemas.microsoft.com/office/drawing/2014/chart" uri="{C3380CC4-5D6E-409C-BE32-E72D297353CC}">
              <c16:uniqueId val="{00000004-0358-4115-8C3E-C76F45EDEE0A}"/>
            </c:ext>
          </c:extLst>
        </c:ser>
        <c:ser>
          <c:idx val="5"/>
          <c:order val="5"/>
          <c:tx>
            <c:strRef>
              <c:f>'[Flink-MPI (1).xlsx]Sheet1'!$J$10</c:f>
              <c:strCache>
                <c:ptCount val="1"/>
                <c:pt idx="0">
                  <c:v>Compute-8x24</c:v>
                </c:pt>
              </c:strCache>
            </c:strRef>
          </c:tx>
          <c:spPr>
            <a:ln w="63500" cap="rnd">
              <a:solidFill>
                <a:schemeClr val="accent6"/>
              </a:solidFill>
              <a:round/>
            </a:ln>
            <a:effectLst/>
          </c:spPr>
          <c:marker>
            <c:symbol val="none"/>
          </c:marker>
          <c:cat>
            <c:numRef>
              <c:f>'[Flink-MPI (1).xlsx]Sheet1'!$K$4:$P$4</c:f>
              <c:numCache>
                <c:formatCode>General</c:formatCode>
                <c:ptCount val="6"/>
                <c:pt idx="0">
                  <c:v>1000</c:v>
                </c:pt>
                <c:pt idx="1">
                  <c:v>2000</c:v>
                </c:pt>
                <c:pt idx="2">
                  <c:v>4000</c:v>
                </c:pt>
                <c:pt idx="3">
                  <c:v>8000</c:v>
                </c:pt>
                <c:pt idx="4">
                  <c:v>16000</c:v>
                </c:pt>
                <c:pt idx="5">
                  <c:v>32000</c:v>
                </c:pt>
              </c:numCache>
            </c:numRef>
          </c:cat>
          <c:val>
            <c:numRef>
              <c:f>'[Flink-MPI (1).xlsx]Sheet1'!$K$10:$P$10</c:f>
              <c:numCache>
                <c:formatCode>General</c:formatCode>
                <c:ptCount val="6"/>
                <c:pt idx="0">
                  <c:v>3.0529999999999999</c:v>
                </c:pt>
                <c:pt idx="1">
                  <c:v>3.1619999999999999</c:v>
                </c:pt>
                <c:pt idx="2">
                  <c:v>3.8530000000000002</c:v>
                </c:pt>
                <c:pt idx="3">
                  <c:v>8.9559999999999995</c:v>
                </c:pt>
                <c:pt idx="4">
                  <c:v>19.385999999999999</c:v>
                </c:pt>
                <c:pt idx="5">
                  <c:v>31.681000000000001</c:v>
                </c:pt>
              </c:numCache>
            </c:numRef>
          </c:val>
          <c:smooth val="0"/>
          <c:extLst>
            <c:ext xmlns:c16="http://schemas.microsoft.com/office/drawing/2014/chart" uri="{C3380CC4-5D6E-409C-BE32-E72D297353CC}">
              <c16:uniqueId val="{00000005-0358-4115-8C3E-C76F45EDEE0A}"/>
            </c:ext>
          </c:extLst>
        </c:ser>
        <c:dLbls>
          <c:showLegendKey val="0"/>
          <c:showVal val="0"/>
          <c:showCatName val="0"/>
          <c:showSerName val="0"/>
          <c:showPercent val="0"/>
          <c:showBubbleSize val="0"/>
        </c:dLbls>
        <c:smooth val="0"/>
        <c:axId val="288260688"/>
        <c:axId val="288256768"/>
      </c:lineChart>
      <c:catAx>
        <c:axId val="28826068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No of points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88256768"/>
        <c:crosses val="autoZero"/>
        <c:auto val="1"/>
        <c:lblAlgn val="ctr"/>
        <c:lblOffset val="100"/>
        <c:noMultiLvlLbl val="0"/>
      </c:catAx>
      <c:valAx>
        <c:axId val="288256768"/>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Time in Seconds in Log</a:t>
                </a:r>
                <a:r>
                  <a:rPr lang="en-US" sz="1600" b="1" baseline="0"/>
                  <a:t> 10 scale</a:t>
                </a:r>
                <a:endParaRPr lang="en-US" sz="1600" b="1"/>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88260688"/>
        <c:crosses val="autoZero"/>
        <c:crossBetween val="between"/>
      </c:valAx>
      <c:spPr>
        <a:noFill/>
        <a:ln>
          <a:noFill/>
        </a:ln>
        <a:effectLst/>
      </c:spPr>
    </c:plotArea>
    <c:legend>
      <c:legendPos val="r"/>
      <c:layout>
        <c:manualLayout>
          <c:xMode val="edge"/>
          <c:yMode val="edge"/>
          <c:x val="0.78202624671915999"/>
          <c:y val="0.247540574878823"/>
          <c:w val="0.21035470566179226"/>
          <c:h val="0.3369371393067520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a:t>
            </a:fld>
            <a:endParaRPr lang="en-US" altLang="en-US"/>
          </a:p>
        </p:txBody>
      </p:sp>
    </p:spTree>
    <p:extLst>
      <p:ext uri="{BB962C8B-B14F-4D97-AF65-F5344CB8AC3E}">
        <p14:creationId xmlns:p14="http://schemas.microsoft.com/office/powerpoint/2010/main" val="118390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55</a:t>
            </a:fld>
            <a:endParaRPr lang="en-US" altLang="en-US"/>
          </a:p>
        </p:txBody>
      </p:sp>
    </p:spTree>
    <p:extLst>
      <p:ext uri="{BB962C8B-B14F-4D97-AF65-F5344CB8AC3E}">
        <p14:creationId xmlns:p14="http://schemas.microsoft.com/office/powerpoint/2010/main" val="2254700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57</a:t>
            </a:fld>
            <a:endParaRPr lang="en-US" altLang="en-US"/>
          </a:p>
        </p:txBody>
      </p:sp>
    </p:spTree>
    <p:extLst>
      <p:ext uri="{BB962C8B-B14F-4D97-AF65-F5344CB8AC3E}">
        <p14:creationId xmlns:p14="http://schemas.microsoft.com/office/powerpoint/2010/main" val="190266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61</a:t>
            </a:fld>
            <a:endParaRPr lang="en-US" altLang="en-US"/>
          </a:p>
        </p:txBody>
      </p:sp>
    </p:spTree>
    <p:extLst>
      <p:ext uri="{BB962C8B-B14F-4D97-AF65-F5344CB8AC3E}">
        <p14:creationId xmlns:p14="http://schemas.microsoft.com/office/powerpoint/2010/main" val="133425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62</a:t>
            </a:fld>
            <a:endParaRPr lang="en-US" altLang="en-US"/>
          </a:p>
        </p:txBody>
      </p:sp>
    </p:spTree>
    <p:extLst>
      <p:ext uri="{BB962C8B-B14F-4D97-AF65-F5344CB8AC3E}">
        <p14:creationId xmlns:p14="http://schemas.microsoft.com/office/powerpoint/2010/main" val="256321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682047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14</a:t>
            </a:fld>
            <a:endParaRPr lang="en-US"/>
          </a:p>
        </p:txBody>
      </p:sp>
    </p:spTree>
    <p:extLst>
      <p:ext uri="{BB962C8B-B14F-4D97-AF65-F5344CB8AC3E}">
        <p14:creationId xmlns:p14="http://schemas.microsoft.com/office/powerpoint/2010/main" val="346967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15</a:t>
            </a:fld>
            <a:endParaRPr lang="en-US"/>
          </a:p>
        </p:txBody>
      </p:sp>
    </p:spTree>
    <p:extLst>
      <p:ext uri="{BB962C8B-B14F-4D97-AF65-F5344CB8AC3E}">
        <p14:creationId xmlns:p14="http://schemas.microsoft.com/office/powerpoint/2010/main" val="1284627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16</a:t>
            </a:fld>
            <a:endParaRPr lang="en-US"/>
          </a:p>
        </p:txBody>
      </p:sp>
    </p:spTree>
    <p:extLst>
      <p:ext uri="{BB962C8B-B14F-4D97-AF65-F5344CB8AC3E}">
        <p14:creationId xmlns:p14="http://schemas.microsoft.com/office/powerpoint/2010/main" val="2610286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22</a:t>
            </a:fld>
            <a:endParaRPr lang="en-US" altLang="en-US"/>
          </a:p>
        </p:txBody>
      </p:sp>
    </p:spTree>
    <p:extLst>
      <p:ext uri="{BB962C8B-B14F-4D97-AF65-F5344CB8AC3E}">
        <p14:creationId xmlns:p14="http://schemas.microsoft.com/office/powerpoint/2010/main" val="252461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36</a:t>
            </a:fld>
            <a:endParaRPr lang="en-US"/>
          </a:p>
        </p:txBody>
      </p:sp>
    </p:spTree>
    <p:extLst>
      <p:ext uri="{BB962C8B-B14F-4D97-AF65-F5344CB8AC3E}">
        <p14:creationId xmlns:p14="http://schemas.microsoft.com/office/powerpoint/2010/main" val="3811746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46</a:t>
            </a:fld>
            <a:endParaRPr lang="en-US" altLang="en-US"/>
          </a:p>
        </p:txBody>
      </p:sp>
    </p:spTree>
    <p:extLst>
      <p:ext uri="{BB962C8B-B14F-4D97-AF65-F5344CB8AC3E}">
        <p14:creationId xmlns:p14="http://schemas.microsoft.com/office/powerpoint/2010/main" val="27882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47</a:t>
            </a:fld>
            <a:endParaRPr lang="en-US"/>
          </a:p>
        </p:txBody>
      </p:sp>
    </p:spTree>
    <p:extLst>
      <p:ext uri="{BB962C8B-B14F-4D97-AF65-F5344CB8AC3E}">
        <p14:creationId xmlns:p14="http://schemas.microsoft.com/office/powerpoint/2010/main" val="1088724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191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111359825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06A60-DEFC-4E39-B9CA-C0170745B677}" type="datetime1">
              <a:rPr lang="en-US" smtClean="0"/>
              <a:t>12/17/2016</a:t>
            </a:fld>
            <a:endParaRPr lang="en-US"/>
          </a:p>
        </p:txBody>
      </p:sp>
    </p:spTree>
    <p:extLst>
      <p:ext uri="{BB962C8B-B14F-4D97-AF65-F5344CB8AC3E}">
        <p14:creationId xmlns:p14="http://schemas.microsoft.com/office/powerpoint/2010/main" val="119801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1F2D9-FFA7-43E2-A138-5AB198E95531}" type="datetime1">
              <a:rPr lang="en-US" smtClean="0"/>
              <a:t>12/17/2016</a:t>
            </a:fld>
            <a:endParaRPr lang="en-US"/>
          </a:p>
        </p:txBody>
      </p:sp>
    </p:spTree>
    <p:extLst>
      <p:ext uri="{BB962C8B-B14F-4D97-AF65-F5344CB8AC3E}">
        <p14:creationId xmlns:p14="http://schemas.microsoft.com/office/powerpoint/2010/main" val="155186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587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0D203-6D2E-482F-9814-7A704F488F70}" type="datetime1">
              <a:rPr lang="en-US" smtClean="0">
                <a:solidFill>
                  <a:srgbClr val="000000">
                    <a:tint val="75000"/>
                  </a:srgbClr>
                </a:solidFill>
              </a:rPr>
              <a:t>12/17/2016</a:t>
            </a:fld>
            <a:endParaRPr lang="en-US">
              <a:solidFill>
                <a:srgbClr val="000000">
                  <a:tint val="75000"/>
                </a:srgbClr>
              </a:solidFill>
            </a:endParaRPr>
          </a:p>
        </p:txBody>
      </p:sp>
    </p:spTree>
    <p:extLst>
      <p:ext uri="{BB962C8B-B14F-4D97-AF65-F5344CB8AC3E}">
        <p14:creationId xmlns:p14="http://schemas.microsoft.com/office/powerpoint/2010/main" val="264791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A85D43-1DDB-4E62-84E9-FEF3F05588CE}" type="datetime1">
              <a:rPr lang="en-US" smtClean="0"/>
              <a:t>12/17/2016</a:t>
            </a:fld>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57821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39295"/>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3"/>
          <p:cNvSpPr>
            <a:spLocks noGrp="1"/>
          </p:cNvSpPr>
          <p:nvPr>
            <p:ph type="dt" sz="half" idx="10"/>
          </p:nvPr>
        </p:nvSpPr>
        <p:spPr>
          <a:xfrm>
            <a:off x="5791200" y="6266316"/>
            <a:ext cx="1143000" cy="319540"/>
          </a:xfrm>
          <a:prstGeom prst="rect">
            <a:avLst/>
          </a:prstGeom>
        </p:spPr>
        <p:txBody>
          <a:bodyPr/>
          <a:lstStyle>
            <a:lvl1pPr>
              <a:defRPr sz="1200">
                <a:solidFill>
                  <a:schemeClr val="bg1">
                    <a:lumMod val="75000"/>
                  </a:schemeClr>
                </a:solidFill>
              </a:defRPr>
            </a:lvl1pPr>
          </a:lstStyle>
          <a:p>
            <a:fld id="{AB6BD226-194A-429E-92B8-149F1112AD00}" type="datetime1">
              <a:rPr lang="en-US" smtClean="0"/>
              <a:t>12/17/2016</a:t>
            </a:fld>
            <a:endParaRPr lang="en-US" dirty="0"/>
          </a:p>
        </p:txBody>
      </p:sp>
    </p:spTree>
    <p:extLst>
      <p:ext uri="{BB962C8B-B14F-4D97-AF65-F5344CB8AC3E}">
        <p14:creationId xmlns:p14="http://schemas.microsoft.com/office/powerpoint/2010/main" val="3928096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B7E44-1206-4EA6-8EBE-34B0D359B9BA}" type="datetime1">
              <a:rPr lang="en-US" smtClean="0">
                <a:solidFill>
                  <a:srgbClr val="000000">
                    <a:tint val="75000"/>
                  </a:srgbClr>
                </a:solidFill>
              </a:rPr>
              <a:t>12/17/2016</a:t>
            </a:fld>
            <a:endParaRPr lang="en-US">
              <a:solidFill>
                <a:srgbClr val="000000">
                  <a:tint val="75000"/>
                </a:srgbClr>
              </a:solidFill>
            </a:endParaRPr>
          </a:p>
        </p:txBody>
      </p:sp>
    </p:spTree>
    <p:extLst>
      <p:ext uri="{BB962C8B-B14F-4D97-AF65-F5344CB8AC3E}">
        <p14:creationId xmlns:p14="http://schemas.microsoft.com/office/powerpoint/2010/main" val="313604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715000" y="6246358"/>
            <a:ext cx="2057400" cy="365125"/>
          </a:xfrm>
          <a:prstGeom prst="rect">
            <a:avLst/>
          </a:prstGeom>
        </p:spPr>
        <p:txBody>
          <a:bodyPr/>
          <a:lstStyle/>
          <a:p>
            <a:fld id="{B2FC596B-0288-419B-B3A3-3F4E61DA3C18}" type="datetime1">
              <a:rPr lang="en-US" smtClean="0"/>
              <a:t>12/17/2016</a:t>
            </a:fld>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5774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C0A25-40BA-4FEA-A481-91B5E211E619}" type="datetime1">
              <a:rPr lang="en-US" smtClean="0"/>
              <a:t>12/17/2016</a:t>
            </a:fld>
            <a:endParaRPr lang="en-US"/>
          </a:p>
        </p:txBody>
      </p:sp>
    </p:spTree>
  </p:cSld>
  <p:clrMap bg1="lt1" tx1="dk1" bg2="lt2" tx2="dk2" accent1="accent1" accent2="accent2" accent3="accent3" accent4="accent4" accent5="accent5" accent6="accent6" hlink="hlink" folHlink="folHlink"/>
  <p:sldLayoutIdLst>
    <p:sldLayoutId id="2147484215" r:id="rId1"/>
    <p:sldLayoutId id="2147484213" r:id="rId2"/>
    <p:sldLayoutId id="2147484230" r:id="rId3"/>
    <p:sldLayoutId id="2147484248" r:id="rId4"/>
    <p:sldLayoutId id="2147484304" r:id="rId5"/>
    <p:sldLayoutId id="2147484323" r:id="rId6"/>
  </p:sldLayoutIdLst>
  <p:hf hdr="0" ftr="0"/>
  <p:txStyles>
    <p:titleStyle>
      <a:lvl1pPr algn="l" rtl="0" eaLnBrk="0" fontAlgn="base" hangingPunct="0">
        <a:spcBef>
          <a:spcPct val="0"/>
        </a:spcBef>
        <a:spcAft>
          <a:spcPct val="0"/>
        </a:spcAft>
        <a:defRPr sz="3400" b="1" i="0" u="none">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
        <p:nvSpPr>
          <p:cNvPr id="7"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E1F4A-39A7-4F5B-8538-614556A53C08}" type="datetime1">
              <a:rPr lang="en-US" smtClean="0">
                <a:solidFill>
                  <a:srgbClr val="000000">
                    <a:tint val="75000"/>
                  </a:srgbClr>
                </a:solidFill>
              </a:rPr>
              <a:t>12/17/2016</a:t>
            </a:fld>
            <a:endParaRPr lang="en-US">
              <a:solidFill>
                <a:srgbClr val="000000">
                  <a:tint val="75000"/>
                </a:srgbClr>
              </a:solidFill>
            </a:endParaRPr>
          </a:p>
        </p:txBody>
      </p:sp>
    </p:spTree>
    <p:extLst>
      <p:ext uri="{BB962C8B-B14F-4D97-AF65-F5344CB8AC3E}">
        <p14:creationId xmlns:p14="http://schemas.microsoft.com/office/powerpoint/2010/main" val="986681619"/>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9" r:id="rId3"/>
    <p:sldLayoutId id="2147484281" r:id="rId4"/>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hpc-abds.org/kaleidoscope/" TargetMode="External"/><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nvlpubs.nist.gov/nistpubs/SpecialPublications/NIST.SP.1500-3.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ap.edu/catalog.php?record_id=1837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hyperlink" Target="https://docs.google.com/spreadsheets/d/1e8-pzWn-7lz47-gIAra0VzCX6IkAypa8Cu5YG5MES_4"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youtu.be/iNN9KAsQ3G8?t=8m"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hyperlink" Target="http://hpc-abds.org/kaleidoscope/"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a:t>
            </a:fld>
            <a:endParaRPr lang="en-US" dirty="0">
              <a:solidFill>
                <a:prstClr val="black"/>
              </a:solidFill>
            </a:endParaRPr>
          </a:p>
        </p:txBody>
      </p:sp>
      <p:sp>
        <p:nvSpPr>
          <p:cNvPr id="7" name="Rectangle 6"/>
          <p:cNvSpPr/>
          <p:nvPr/>
        </p:nvSpPr>
        <p:spPr>
          <a:xfrm>
            <a:off x="-69318" y="2990669"/>
            <a:ext cx="9144000" cy="3194721"/>
          </a:xfrm>
          <a:prstGeom prst="rect">
            <a:avLst/>
          </a:prstGeom>
        </p:spPr>
        <p:txBody>
          <a:bodyPr wrap="square">
            <a:spAutoFit/>
          </a:bodyPr>
          <a:lstStyle/>
          <a:p>
            <a:pPr lvl="0" algn="ctr" defTabSz="457200" eaLnBrk="1" fontAlgn="auto" hangingPunct="1">
              <a:spcBef>
                <a:spcPct val="20000"/>
              </a:spcBef>
              <a:spcAft>
                <a:spcPts val="0"/>
              </a:spcAft>
              <a:defRPr/>
            </a:pPr>
            <a:r>
              <a:rPr lang="en-US" sz="2000" b="1" i="0" dirty="0">
                <a:solidFill>
                  <a:prstClr val="black"/>
                </a:solidFill>
                <a:latin typeface="+mn-lt"/>
                <a:cs typeface="Times New Roman" pitchFamily="18" charset="0"/>
              </a:rPr>
              <a:t>The 17th International Conference on Parallel and Distributed Computing, Applications and Technologies (PDCAT-16), December 16-18, 2016, Guangzhou, China, Sponsored by Sun </a:t>
            </a:r>
            <a:r>
              <a:rPr lang="en-US" sz="2000" b="1" i="0" dirty="0" err="1">
                <a:solidFill>
                  <a:prstClr val="black"/>
                </a:solidFill>
                <a:latin typeface="+mn-lt"/>
                <a:cs typeface="Times New Roman" pitchFamily="18" charset="0"/>
              </a:rPr>
              <a:t>Yat</a:t>
            </a:r>
            <a:r>
              <a:rPr lang="en-US" sz="2000" b="1" i="0" dirty="0">
                <a:solidFill>
                  <a:prstClr val="black"/>
                </a:solidFill>
                <a:latin typeface="+mn-lt"/>
                <a:cs typeface="Times New Roman" pitchFamily="18" charset="0"/>
              </a:rPr>
              <a:t>-Sen University</a:t>
            </a:r>
          </a:p>
          <a:p>
            <a:pPr lvl="0" algn="ctr" defTabSz="457200" eaLnBrk="1" fontAlgn="auto" hangingPunct="1">
              <a:spcBef>
                <a:spcPct val="20000"/>
              </a:spcBef>
              <a:spcAft>
                <a:spcPts val="0"/>
              </a:spcAft>
              <a:defRPr/>
            </a:pPr>
            <a:r>
              <a:rPr lang="en-US" sz="2000" b="1" i="0" dirty="0">
                <a:solidFill>
                  <a:prstClr val="black"/>
                </a:solidFill>
                <a:latin typeface="Arial"/>
                <a:cs typeface="Times New Roman" pitchFamily="18" charset="0"/>
              </a:rPr>
              <a:t>Geoffrey </a:t>
            </a:r>
            <a:r>
              <a:rPr kumimoji="0" lang="en-US" sz="2000" b="1" i="0" u="none" strike="noStrike" kern="1200" cap="none" spc="0" normalizeH="0" baseline="0" noProof="0" dirty="0">
                <a:ln>
                  <a:noFill/>
                </a:ln>
                <a:solidFill>
                  <a:prstClr val="black"/>
                </a:solidFill>
                <a:effectLst/>
                <a:uLnTx/>
                <a:uFillTx/>
                <a:latin typeface="Arial"/>
                <a:cs typeface="Times New Roman" pitchFamily="18" charset="0"/>
              </a:rPr>
              <a:t>Fox</a:t>
            </a:r>
            <a:r>
              <a:rPr kumimoji="0" lang="en-US" sz="2000" b="1" i="0" u="none" strike="noStrike" kern="1200" cap="none" spc="0" normalizeH="0" noProof="0" dirty="0">
                <a:ln>
                  <a:noFill/>
                </a:ln>
                <a:solidFill>
                  <a:prstClr val="black"/>
                </a:solidFill>
                <a:effectLst/>
                <a:uLnTx/>
                <a:uFillTx/>
                <a:latin typeface="Arial"/>
                <a:cs typeface="Times New Roman" pitchFamily="18" charset="0"/>
              </a:rPr>
              <a:t> </a:t>
            </a:r>
            <a:r>
              <a:rPr kumimoji="0" lang="en-US" sz="2000" b="1" i="0" u="none" strike="noStrike" kern="1200" cap="none" spc="0" normalizeH="0" baseline="0" noProof="0" dirty="0">
                <a:ln>
                  <a:noFill/>
                </a:ln>
                <a:solidFill>
                  <a:prstClr val="black"/>
                </a:solidFill>
                <a:effectLst/>
                <a:uLnTx/>
                <a:uFillTx/>
                <a:latin typeface="Arial"/>
                <a:cs typeface="Times New Roman" pitchFamily="18" charset="0"/>
              </a:rPr>
              <a:t>December 17, 2016</a:t>
            </a:r>
            <a:endParaRPr lang="en-US" sz="2000" i="0" dirty="0">
              <a:solidFill>
                <a:prstClr val="black"/>
              </a:solidFill>
              <a:latin typeface="Arial"/>
              <a:hlinkClick r:id="rId3"/>
            </a:endParaRP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a:cs typeface="+mn-cs"/>
                <a:hlinkClick r:id="rId3"/>
              </a:rPr>
              <a:t>gcf@indiana.edu</a:t>
            </a:r>
            <a:r>
              <a:rPr kumimoji="0" lang="en-US" sz="2400" b="0" i="0" u="none" strike="noStrike" kern="1200" cap="none" spc="0" normalizeH="0" baseline="0" noProof="0" dirty="0">
                <a:ln>
                  <a:noFill/>
                </a:ln>
                <a:solidFill>
                  <a:prstClr val="black"/>
                </a:solidFill>
                <a:effectLst/>
                <a:uLnTx/>
                <a:uFillTx/>
                <a:latin typeface="Arial"/>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4"/>
              </a:rPr>
              <a:t>http://www.dsc.soic.indiana.edu/</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5"/>
              </a:rPr>
              <a:t>http://spidal.org/</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srgbClr val="000000"/>
                </a:solidFill>
                <a:effectLst/>
                <a:uLnTx/>
                <a:uFillTx/>
                <a:latin typeface="Arial"/>
                <a:cs typeface="+mn-cs"/>
                <a:hlinkClick r:id="rId6"/>
              </a:rPr>
              <a:t>http://hpc-abds.org/kaleidoscope/</a:t>
            </a:r>
            <a:r>
              <a:rPr kumimoji="0" lang="en-US" sz="1800" b="0" i="0" u="none" strike="noStrike" kern="1200" cap="none" spc="0" normalizeH="0" baseline="0" noProof="0" dirty="0">
                <a:ln>
                  <a:noFill/>
                </a:ln>
                <a:solidFill>
                  <a:srgbClr val="000000"/>
                </a:solidFill>
                <a:effectLst/>
                <a:uLnTx/>
                <a:uFillTx/>
                <a:latin typeface="Arial"/>
                <a:cs typeface="+mn-cs"/>
              </a:rPr>
              <a:t> </a:t>
            </a:r>
            <a:endParaRPr kumimoji="0" lang="en-US" sz="1900" b="0" i="0" u="none" strike="noStrike" kern="1200" cap="none" spc="0" normalizeH="0" baseline="0" noProof="0" dirty="0">
              <a:ln>
                <a:noFill/>
              </a:ln>
              <a:solidFill>
                <a:prstClr val="black"/>
              </a:solidFill>
              <a:effectLst/>
              <a:uLnTx/>
              <a:uFillTx/>
              <a:latin typeface="Arial"/>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cs typeface="Times New Roman" pitchFamily="18" charset="0"/>
              </a:rPr>
              <a:t>Department of Intelligent Systems Engineering</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Times New Roman" pitchFamily="18" charset="0"/>
              </a:rPr>
              <a:t>School of Informatics and Computing, Digital Science Center</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Times New Roman" pitchFamily="18" charset="0"/>
              </a:rPr>
              <a:t>Indiana University Bloomington</a:t>
            </a:r>
            <a:endParaRPr kumimoji="0" lang="en-US" sz="1800" b="0" i="0" u="none" strike="noStrike" kern="1200" cap="none" spc="0" normalizeH="0" baseline="0" noProof="0" dirty="0">
              <a:ln>
                <a:noFill/>
              </a:ln>
              <a:solidFill>
                <a:prstClr val="black"/>
              </a:solidFill>
              <a:effectLst/>
              <a:uLnTx/>
              <a:uFillTx/>
              <a:latin typeface="Arial"/>
            </a:endParaRPr>
          </a:p>
        </p:txBody>
      </p:sp>
      <p:sp>
        <p:nvSpPr>
          <p:cNvPr id="8" name="Subtitle 2"/>
          <p:cNvSpPr txBox="1">
            <a:spLocks/>
          </p:cNvSpPr>
          <p:nvPr/>
        </p:nvSpPr>
        <p:spPr>
          <a:xfrm>
            <a:off x="10998" y="2362200"/>
            <a:ext cx="9144000" cy="408279"/>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endParaRPr lang="en-US" b="1" i="0" kern="0" dirty="0">
              <a:solidFill>
                <a:schemeClr val="bg1"/>
              </a:solidFill>
            </a:endParaRPr>
          </a:p>
        </p:txBody>
      </p:sp>
      <p:pic>
        <p:nvPicPr>
          <p:cNvPr id="1026" name="Picture 2" descr="http://sdcs.sysu.edu.cn/space/pdcat2016/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074682" cy="30687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1464674" y="1565302"/>
            <a:ext cx="6236648" cy="715973"/>
          </a:xfrm>
          <a:solidFill>
            <a:schemeClr val="bg1"/>
          </a:solidFill>
        </p:spPr>
        <p:txBody>
          <a:bodyPr/>
          <a:lstStyle/>
          <a:p>
            <a:pPr algn="ctr"/>
            <a:r>
              <a:rPr lang="en-US" dirty="0"/>
              <a:t> Big Data on Clouds and HPC</a:t>
            </a:r>
            <a:endParaRPr lang="en-US" sz="3600" dirty="0"/>
          </a:p>
        </p:txBody>
      </p:sp>
    </p:spTree>
    <p:extLst>
      <p:ext uri="{BB962C8B-B14F-4D97-AF65-F5344CB8AC3E}">
        <p14:creationId xmlns:p14="http://schemas.microsoft.com/office/powerpoint/2010/main" val="34583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2800" dirty="0"/>
              <a:t>Data and Model in Big Data and Simulations II</a:t>
            </a:r>
          </a:p>
        </p:txBody>
      </p:sp>
      <p:sp>
        <p:nvSpPr>
          <p:cNvPr id="3" name="Content Placeholder 2"/>
          <p:cNvSpPr>
            <a:spLocks noGrp="1"/>
          </p:cNvSpPr>
          <p:nvPr>
            <p:ph idx="1"/>
          </p:nvPr>
        </p:nvSpPr>
        <p:spPr>
          <a:xfrm>
            <a:off x="10510" y="381000"/>
            <a:ext cx="9133490" cy="5562600"/>
          </a:xfrm>
          <a:noFill/>
        </p:spPr>
        <p:txBody>
          <a:bodyPr/>
          <a:lstStyle/>
          <a:p>
            <a:r>
              <a:rPr lang="en-US" sz="2200" b="1" dirty="0">
                <a:solidFill>
                  <a:srgbClr val="C00000"/>
                </a:solidFill>
              </a:rPr>
              <a:t>Simulations</a:t>
            </a:r>
            <a:r>
              <a:rPr lang="en-US" sz="2200" dirty="0">
                <a:solidFill>
                  <a:srgbClr val="C00000"/>
                </a:solidFill>
              </a:rPr>
              <a:t> </a:t>
            </a:r>
            <a:r>
              <a:rPr lang="en-US" sz="2200" dirty="0"/>
              <a:t>can also be considered as </a:t>
            </a:r>
            <a:r>
              <a:rPr lang="en-US" sz="2200" b="1" dirty="0">
                <a:solidFill>
                  <a:srgbClr val="C00000"/>
                </a:solidFill>
              </a:rPr>
              <a:t>Data</a:t>
            </a:r>
            <a:r>
              <a:rPr lang="en-US" sz="2200" dirty="0"/>
              <a:t> plus </a:t>
            </a:r>
            <a:r>
              <a:rPr lang="en-US" sz="2200" b="1" dirty="0">
                <a:solidFill>
                  <a:srgbClr val="C00000"/>
                </a:solidFill>
              </a:rPr>
              <a:t>Model</a:t>
            </a:r>
          </a:p>
          <a:p>
            <a:pPr lvl="1"/>
            <a:r>
              <a:rPr lang="en-US" sz="2200" b="1" dirty="0">
                <a:solidFill>
                  <a:srgbClr val="C00000"/>
                </a:solidFill>
              </a:rPr>
              <a:t>Model</a:t>
            </a:r>
            <a:r>
              <a:rPr lang="en-US" sz="2200" dirty="0"/>
              <a:t> can be formulation with particle dynamics or partial differential equations defined by parameters such as particle positions and discretized velocity, pressure, density values</a:t>
            </a:r>
          </a:p>
          <a:p>
            <a:pPr lvl="1"/>
            <a:r>
              <a:rPr lang="en-US" sz="2200" b="1" dirty="0">
                <a:solidFill>
                  <a:srgbClr val="C00000"/>
                </a:solidFill>
              </a:rPr>
              <a:t>Data</a:t>
            </a:r>
            <a:r>
              <a:rPr lang="en-US" sz="2200" dirty="0"/>
              <a:t> could be small when just boundary conditions </a:t>
            </a:r>
          </a:p>
          <a:p>
            <a:pPr lvl="1"/>
            <a:r>
              <a:rPr lang="en-US" sz="2200" b="1" dirty="0">
                <a:solidFill>
                  <a:srgbClr val="C00000"/>
                </a:solidFill>
              </a:rPr>
              <a:t>Data</a:t>
            </a:r>
            <a:r>
              <a:rPr lang="en-US" sz="2200" dirty="0"/>
              <a:t> large with data assimilation (weather forecasting) or when data visualizations are produced by simulation</a:t>
            </a:r>
          </a:p>
          <a:p>
            <a:r>
              <a:rPr lang="en-US" sz="2200" b="1" dirty="0">
                <a:solidFill>
                  <a:srgbClr val="C00000"/>
                </a:solidFill>
              </a:rPr>
              <a:t>Big Data  </a:t>
            </a:r>
            <a:r>
              <a:rPr lang="en-US" sz="2200" dirty="0"/>
              <a:t>implies Data is large but Model varies in size</a:t>
            </a:r>
          </a:p>
          <a:p>
            <a:pPr lvl="1"/>
            <a:r>
              <a:rPr lang="en-US" sz="2200" dirty="0"/>
              <a:t>e.g. </a:t>
            </a:r>
            <a:r>
              <a:rPr lang="en-US" sz="2200" b="1" dirty="0"/>
              <a:t>LDA</a:t>
            </a:r>
            <a:r>
              <a:rPr lang="en-US" sz="2200" dirty="0"/>
              <a:t> with many topics or </a:t>
            </a:r>
            <a:r>
              <a:rPr lang="en-US" sz="2200" b="1" dirty="0"/>
              <a:t>deep learning </a:t>
            </a:r>
            <a:r>
              <a:rPr lang="en-US" sz="2200" dirty="0"/>
              <a:t>has a large model</a:t>
            </a:r>
          </a:p>
          <a:p>
            <a:pPr lvl="1"/>
            <a:r>
              <a:rPr lang="en-US" sz="2200" b="1" dirty="0"/>
              <a:t>Clustering</a:t>
            </a:r>
            <a:r>
              <a:rPr lang="en-US" sz="2200" dirty="0"/>
              <a:t> or </a:t>
            </a:r>
            <a:r>
              <a:rPr lang="en-US" sz="2200" b="1" dirty="0"/>
              <a:t>Dimension reduction </a:t>
            </a:r>
            <a:r>
              <a:rPr lang="en-US" sz="2200" dirty="0"/>
              <a:t>can be quite small in model size</a:t>
            </a:r>
          </a:p>
          <a:p>
            <a:r>
              <a:rPr lang="en-US" sz="2200" b="1" dirty="0">
                <a:solidFill>
                  <a:srgbClr val="C00000"/>
                </a:solidFill>
              </a:rPr>
              <a:t>Data</a:t>
            </a:r>
            <a:r>
              <a:rPr lang="en-US" sz="2200" dirty="0"/>
              <a:t> often static between iterations (unless streaming); </a:t>
            </a:r>
            <a:r>
              <a:rPr lang="en-US" sz="2200" b="1" dirty="0">
                <a:solidFill>
                  <a:srgbClr val="C00000"/>
                </a:solidFill>
              </a:rPr>
              <a:t>Model parameters</a:t>
            </a:r>
            <a:r>
              <a:rPr lang="en-US" sz="2200" dirty="0"/>
              <a:t> vary between iterations</a:t>
            </a:r>
          </a:p>
          <a:p>
            <a:r>
              <a:rPr lang="en-US" sz="2200" b="1" dirty="0">
                <a:solidFill>
                  <a:srgbClr val="C00000"/>
                </a:solidFill>
              </a:rPr>
              <a:t>Data</a:t>
            </a:r>
            <a:r>
              <a:rPr lang="en-US" sz="2200" dirty="0"/>
              <a:t> and </a:t>
            </a:r>
            <a:r>
              <a:rPr lang="en-US" sz="2200" b="1" dirty="0">
                <a:solidFill>
                  <a:srgbClr val="C00000"/>
                </a:solidFill>
              </a:rPr>
              <a:t>Model Parameters </a:t>
            </a:r>
            <a:r>
              <a:rPr lang="en-US" sz="2200" dirty="0"/>
              <a:t>are often </a:t>
            </a:r>
            <a:r>
              <a:rPr lang="en-US" sz="2200" b="1" dirty="0"/>
              <a:t>confused </a:t>
            </a:r>
            <a:r>
              <a:rPr lang="en-US" sz="2200" dirty="0"/>
              <a:t>in papers as term data used to describe the parameters of models.</a:t>
            </a:r>
          </a:p>
        </p:txBody>
      </p:sp>
      <p:sp>
        <p:nvSpPr>
          <p:cNvPr id="4" name="Slide Number Placeholder 3"/>
          <p:cNvSpPr>
            <a:spLocks noGrp="1"/>
          </p:cNvSpPr>
          <p:nvPr>
            <p:ph type="sldNum" sz="quarter" idx="12"/>
          </p:nvPr>
        </p:nvSpPr>
        <p:spPr>
          <a:xfrm>
            <a:off x="8305800" y="6172200"/>
            <a:ext cx="656771" cy="293913"/>
          </a:xfrm>
        </p:spPr>
        <p:txBody>
          <a:bodyPr/>
          <a:lstStyle/>
          <a:p>
            <a:fld id="{C4B85148-DB98-4269-ACE6-2DF49F9918C9}" type="slidenum">
              <a:rPr lang="en-US" smtClean="0">
                <a:solidFill>
                  <a:prstClr val="black"/>
                </a:solidFill>
              </a:rPr>
              <a:pPr/>
              <a:t>10</a:t>
            </a:fld>
            <a:endParaRPr lang="en-US" dirty="0">
              <a:solidFill>
                <a:prstClr val="black"/>
              </a:solidFill>
            </a:endParaRPr>
          </a:p>
        </p:txBody>
      </p:sp>
      <p:sp>
        <p:nvSpPr>
          <p:cNvPr id="5" name="Date Placeholder 4"/>
          <p:cNvSpPr>
            <a:spLocks noGrp="1"/>
          </p:cNvSpPr>
          <p:nvPr>
            <p:ph type="dt" sz="half" idx="2"/>
          </p:nvPr>
        </p:nvSpPr>
        <p:spPr/>
        <p:txBody>
          <a:bodyPr/>
          <a:lstStyle/>
          <a:p>
            <a:fld id="{481C08CD-9FEE-4537-A7BE-8E9BA5BC914C}" type="datetime1">
              <a:rPr lang="en-US" smtClean="0"/>
              <a:t>12/17/2016</a:t>
            </a:fld>
            <a:endParaRPr lang="en-US"/>
          </a:p>
        </p:txBody>
      </p:sp>
    </p:spTree>
    <p:extLst>
      <p:ext uri="{BB962C8B-B14F-4D97-AF65-F5344CB8AC3E}">
        <p14:creationId xmlns:p14="http://schemas.microsoft.com/office/powerpoint/2010/main" val="1582667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Autofit/>
          </a:bodyPr>
          <a:lstStyle/>
          <a:p>
            <a:pPr algn="ctr"/>
            <a:r>
              <a:rPr lang="en-US" sz="2800" b="1" dirty="0">
                <a:latin typeface="+mn-lt"/>
              </a:rPr>
              <a:t>51 Detailed Use Cases: </a:t>
            </a:r>
            <a:r>
              <a:rPr lang="en-US" sz="2400" b="1" dirty="0">
                <a:latin typeface="+mn-lt"/>
              </a:rPr>
              <a:t>Contributed July-September 2013</a:t>
            </a:r>
            <a:br>
              <a:rPr lang="en-US" sz="2400" b="1" dirty="0">
                <a:latin typeface="+mn-lt"/>
              </a:rPr>
            </a:br>
            <a:r>
              <a:rPr lang="en-US" sz="2400" b="1" dirty="0">
                <a:latin typeface="+mn-lt"/>
              </a:rPr>
              <a:t>Covers goals, data features such as 3 V’s, software, hardware</a:t>
            </a:r>
          </a:p>
        </p:txBody>
      </p:sp>
      <p:sp>
        <p:nvSpPr>
          <p:cNvPr id="3" name="Content Placeholder 2"/>
          <p:cNvSpPr>
            <a:spLocks noGrp="1"/>
          </p:cNvSpPr>
          <p:nvPr>
            <p:ph idx="1"/>
          </p:nvPr>
        </p:nvSpPr>
        <p:spPr>
          <a:xfrm>
            <a:off x="0" y="914400"/>
            <a:ext cx="9144000" cy="5898036"/>
          </a:xfrm>
        </p:spPr>
        <p:txBody>
          <a:bodyPr>
            <a:noAutofit/>
          </a:bodyPr>
          <a:lstStyle/>
          <a:p>
            <a:r>
              <a:rPr lang="en-US" sz="1600" b="1" dirty="0"/>
              <a:t>Government Operation(4): </a:t>
            </a:r>
            <a:r>
              <a:rPr lang="en-US" sz="1600" dirty="0"/>
              <a:t>National Archives and Records Administration, Census Bureau</a:t>
            </a:r>
          </a:p>
          <a:p>
            <a:r>
              <a:rPr lang="en-US" sz="1600" b="1" dirty="0"/>
              <a:t>Commercial(8): </a:t>
            </a:r>
            <a:r>
              <a:rPr lang="en-US" sz="1600" dirty="0"/>
              <a:t>Finance in Cloud, Cloud Backup, </a:t>
            </a:r>
            <a:r>
              <a:rPr lang="en-US" sz="1600" dirty="0" err="1"/>
              <a:t>Mendeley</a:t>
            </a:r>
            <a:r>
              <a:rPr lang="en-US" sz="1600" dirty="0"/>
              <a:t> (Citations), Netflix, Web Search, Digital Materials, Cargo shipping (as in UPS)</a:t>
            </a:r>
          </a:p>
          <a:p>
            <a:r>
              <a:rPr lang="en-US" sz="1600" b="1" dirty="0"/>
              <a:t>Defense(3): </a:t>
            </a:r>
            <a:r>
              <a:rPr lang="en-US" sz="1600" dirty="0"/>
              <a:t>Sensors, Image surveillance, Situation Assessment</a:t>
            </a:r>
          </a:p>
          <a:p>
            <a:r>
              <a:rPr lang="en-US" sz="1600" b="1" dirty="0"/>
              <a:t>Healthcare and Life Sciences(10): </a:t>
            </a:r>
            <a:r>
              <a:rPr lang="en-US" sz="1600" dirty="0"/>
              <a:t>Medical records, Graph and Probabilistic analysis, Pathology, </a:t>
            </a:r>
            <a:r>
              <a:rPr lang="en-US" sz="1600" dirty="0" err="1"/>
              <a:t>Bioimaging</a:t>
            </a:r>
            <a:r>
              <a:rPr lang="en-US" sz="1600" dirty="0"/>
              <a:t>, Genomics, Epidemiology, People Activity models, Biodiversity</a:t>
            </a:r>
          </a:p>
          <a:p>
            <a:r>
              <a:rPr lang="en-US" sz="1600" b="1" dirty="0"/>
              <a:t>Deep Learning and Social Media(6): </a:t>
            </a:r>
            <a:r>
              <a:rPr lang="en-US" sz="1600" dirty="0"/>
              <a:t>Driving Car, </a:t>
            </a:r>
            <a:r>
              <a:rPr lang="en-US" sz="1600" dirty="0" err="1"/>
              <a:t>Geolocate</a:t>
            </a:r>
            <a:r>
              <a:rPr lang="en-US" sz="1600" dirty="0"/>
              <a:t> images/cameras, Twitter, Crowd Sourcing, Network Science, NIST benchmark datasets</a:t>
            </a:r>
          </a:p>
          <a:p>
            <a:r>
              <a:rPr lang="en-US" sz="1600" b="1" dirty="0"/>
              <a:t>The Ecosystem for Research(4): </a:t>
            </a:r>
            <a:r>
              <a:rPr lang="en-US" sz="1600" dirty="0"/>
              <a:t>Metadata, Collaboration, Language Translation, Light source experiments</a:t>
            </a:r>
          </a:p>
          <a:p>
            <a:r>
              <a:rPr lang="en-US" sz="1600" b="1" dirty="0"/>
              <a:t>Astronomy and Physics(5): </a:t>
            </a:r>
            <a:r>
              <a:rPr lang="en-US" sz="1600" dirty="0"/>
              <a:t>Sky Surveys including comparison to simulation, Large Hadron Collider at CERN, Belle Accelerator II in Japan</a:t>
            </a:r>
          </a:p>
          <a:p>
            <a:r>
              <a:rPr lang="en-US" sz="1600" b="1" dirty="0"/>
              <a:t>Earth, Environmental and Polar Science(10): </a:t>
            </a:r>
            <a:r>
              <a:rPr lang="en-US" sz="16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r>
              <a:rPr lang="en-US" sz="1600" b="1" dirty="0"/>
              <a:t>Energy(1): </a:t>
            </a:r>
            <a:r>
              <a:rPr lang="en-US" sz="1600" dirty="0"/>
              <a:t>Smart grid</a:t>
            </a:r>
          </a:p>
          <a:p>
            <a:r>
              <a:rPr lang="en-US" sz="1600" dirty="0"/>
              <a:t>Published by NIST as </a:t>
            </a:r>
            <a:r>
              <a:rPr lang="en-US" sz="1600" dirty="0">
                <a:hlinkClick r:id="rId3"/>
              </a:rPr>
              <a:t>http://nvlpubs.nist.gov/nistpubs/SpecialPublications/NIST.SP.1500-3.pdf</a:t>
            </a:r>
            <a:r>
              <a:rPr lang="en-US" sz="1600" dirty="0"/>
              <a:t> with common set of 26 features recorded for each use-case; “Version 2” being prepared</a:t>
            </a:r>
          </a:p>
          <a:p>
            <a:pPr marL="0" indent="0">
              <a:buNone/>
            </a:pPr>
            <a:endParaRPr lang="en-US" sz="1600" dirty="0"/>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rgbClr val="000000"/>
              </a:solidFill>
              <a:effectLst/>
              <a:uLnTx/>
              <a:uFillTx/>
            </a:endParaRPr>
          </a:p>
        </p:txBody>
      </p:sp>
      <p:sp>
        <p:nvSpPr>
          <p:cNvPr id="6" name="Date Placeholder 5"/>
          <p:cNvSpPr>
            <a:spLocks noGrp="1"/>
          </p:cNvSpPr>
          <p:nvPr>
            <p:ph type="dt" sz="half" idx="2"/>
          </p:nvPr>
        </p:nvSpPr>
        <p:spPr>
          <a:xfrm>
            <a:off x="5715000" y="6226117"/>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4C2993D-8921-482A-9900-791D7BFEDD11}" type="datetime1">
              <a:rPr kumimoji="0" lang="en-US" sz="1800" b="0" i="0" u="none" strike="noStrike" kern="0" cap="none" spc="0" normalizeH="0" baseline="0" noProof="0" smtClean="0">
                <a:ln>
                  <a:noFill/>
                </a:ln>
                <a:solidFill>
                  <a:srgbClr val="000000">
                    <a:tint val="75000"/>
                  </a:srgbClr>
                </a:solidFill>
                <a:effectLst/>
                <a:uLnTx/>
                <a:uFillTx/>
              </a:rPr>
              <a:t>12/17/2016</a:t>
            </a:fld>
            <a:endParaRPr kumimoji="0" lang="en-US" sz="1800" b="0" i="0" u="none" strike="noStrike" kern="0" cap="none" spc="0" normalizeH="0" baseline="0" noProof="0" dirty="0">
              <a:ln>
                <a:noFill/>
              </a:ln>
              <a:solidFill>
                <a:srgbClr val="000000">
                  <a:tint val="75000"/>
                </a:srgbClr>
              </a:solidFill>
              <a:effectLst/>
              <a:uLnTx/>
              <a:uFillTx/>
            </a:endParaRPr>
          </a:p>
        </p:txBody>
      </p:sp>
      <p:sp>
        <p:nvSpPr>
          <p:cNvPr id="4" name="TextBox 3"/>
          <p:cNvSpPr txBox="1"/>
          <p:nvPr/>
        </p:nvSpPr>
        <p:spPr>
          <a:xfrm>
            <a:off x="3352800" y="6156196"/>
            <a:ext cx="5791200" cy="400110"/>
          </a:xfrm>
          <a:prstGeom prst="rect">
            <a:avLst/>
          </a:prstGeom>
          <a:solidFill>
            <a:srgbClr val="2975A3"/>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1" u="none" strike="noStrike" kern="0" cap="none" spc="0" normalizeH="0" baseline="0" noProof="0" dirty="0">
                <a:ln>
                  <a:noFill/>
                </a:ln>
                <a:solidFill>
                  <a:schemeClr val="bg1"/>
                </a:solidFill>
                <a:effectLst/>
                <a:uLnTx/>
                <a:uFillTx/>
                <a:cs typeface="Times New Roman" panose="02020603050405020304" pitchFamily="18" charset="0"/>
              </a:rPr>
              <a:t>26 Features for each use case</a:t>
            </a:r>
            <a:r>
              <a:rPr kumimoji="0" lang="en-US" sz="2000" b="0" i="1" u="none" strike="noStrike" kern="0" cap="none" spc="0" normalizeH="0" noProof="0" dirty="0">
                <a:ln>
                  <a:noFill/>
                </a:ln>
                <a:solidFill>
                  <a:schemeClr val="bg1"/>
                </a:solidFill>
                <a:effectLst/>
                <a:uLnTx/>
                <a:uFillTx/>
                <a:cs typeface="Times New Roman" panose="02020603050405020304" pitchFamily="18" charset="0"/>
              </a:rPr>
              <a:t> </a:t>
            </a:r>
            <a:r>
              <a:rPr kumimoji="0" lang="en-US" sz="2000" b="0" i="1" u="none" strike="noStrike" kern="0" cap="none" spc="0" normalizeH="0" baseline="0" noProof="0" dirty="0">
                <a:ln>
                  <a:noFill/>
                </a:ln>
                <a:solidFill>
                  <a:schemeClr val="bg1"/>
                </a:solidFill>
                <a:effectLst/>
                <a:uLnTx/>
                <a:uFillTx/>
                <a:cs typeface="Times New Roman" panose="02020603050405020304" pitchFamily="18" charset="0"/>
              </a:rPr>
              <a:t>Biased to science</a:t>
            </a:r>
          </a:p>
        </p:txBody>
      </p:sp>
    </p:spTree>
    <p:extLst>
      <p:ext uri="{BB962C8B-B14F-4D97-AF65-F5344CB8AC3E}">
        <p14:creationId xmlns:p14="http://schemas.microsoft.com/office/powerpoint/2010/main" val="2484338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1"/>
            <a:ext cx="8382000" cy="607559"/>
          </a:xfrm>
        </p:spPr>
        <p:txBody>
          <a:bodyPr>
            <a:noAutofit/>
          </a:bodyPr>
          <a:lstStyle/>
          <a:p>
            <a:pPr algn="ctr"/>
            <a:r>
              <a:rPr lang="en-US" b="1" dirty="0"/>
              <a:t>Sample Features of 51 Use Cases I</a:t>
            </a:r>
          </a:p>
        </p:txBody>
      </p:sp>
      <p:sp>
        <p:nvSpPr>
          <p:cNvPr id="3" name="Content Placeholder 2"/>
          <p:cNvSpPr>
            <a:spLocks noGrp="1"/>
          </p:cNvSpPr>
          <p:nvPr>
            <p:ph idx="1"/>
          </p:nvPr>
        </p:nvSpPr>
        <p:spPr>
          <a:xfrm>
            <a:off x="0" y="609600"/>
            <a:ext cx="9144000" cy="4038600"/>
          </a:xfrm>
        </p:spPr>
        <p:txBody>
          <a:bodyPr>
            <a:noAutofit/>
          </a:bodyPr>
          <a:lstStyle/>
          <a:p>
            <a:r>
              <a:rPr lang="en-US" sz="2200" b="1" dirty="0">
                <a:solidFill>
                  <a:srgbClr val="CC00FF"/>
                </a:solidFill>
              </a:rPr>
              <a:t>PP (26)</a:t>
            </a:r>
            <a:r>
              <a:rPr lang="en-US" sz="2200" dirty="0">
                <a:solidFill>
                  <a:srgbClr val="CC00FF"/>
                </a:solidFill>
              </a:rPr>
              <a:t> </a:t>
            </a:r>
            <a:r>
              <a:rPr lang="en-US" sz="2200" b="1" dirty="0"/>
              <a:t>“All” </a:t>
            </a:r>
            <a:r>
              <a:rPr lang="en-US" sz="2200" dirty="0"/>
              <a:t>Pleasingly Parallel or Map Only</a:t>
            </a:r>
          </a:p>
          <a:p>
            <a:r>
              <a:rPr lang="en-US" sz="2200" b="1" dirty="0">
                <a:solidFill>
                  <a:srgbClr val="CC00FF"/>
                </a:solidFill>
              </a:rPr>
              <a:t>MR (18) </a:t>
            </a:r>
            <a:r>
              <a:rPr lang="en-US" sz="2200" dirty="0"/>
              <a:t>Classic MapReduce MR (add </a:t>
            </a:r>
            <a:r>
              <a:rPr lang="en-US" sz="2200" dirty="0" err="1"/>
              <a:t>MRStat</a:t>
            </a:r>
            <a:r>
              <a:rPr lang="en-US" sz="2200" dirty="0"/>
              <a:t> below for full count)</a:t>
            </a:r>
          </a:p>
          <a:p>
            <a:r>
              <a:rPr lang="en-US" sz="2200" b="1" dirty="0" err="1">
                <a:solidFill>
                  <a:srgbClr val="CC00FF"/>
                </a:solidFill>
              </a:rPr>
              <a:t>MRStat</a:t>
            </a:r>
            <a:r>
              <a:rPr lang="en-US" sz="2200" b="1" dirty="0">
                <a:solidFill>
                  <a:srgbClr val="CC00FF"/>
                </a:solidFill>
              </a:rPr>
              <a:t> (7</a:t>
            </a:r>
            <a:r>
              <a:rPr lang="en-US" sz="2200" dirty="0"/>
              <a:t>) Simple version of MR where key computations are simple reduction as found in statistical averages such as histograms and averages</a:t>
            </a:r>
          </a:p>
          <a:p>
            <a:r>
              <a:rPr lang="en-US" sz="2200" b="1" dirty="0" err="1">
                <a:solidFill>
                  <a:srgbClr val="CC00FF"/>
                </a:solidFill>
              </a:rPr>
              <a:t>MRIter</a:t>
            </a:r>
            <a:r>
              <a:rPr lang="en-US" sz="2200" b="1" dirty="0">
                <a:solidFill>
                  <a:srgbClr val="CC00FF"/>
                </a:solidFill>
              </a:rPr>
              <a:t> (23</a:t>
            </a:r>
            <a:r>
              <a:rPr lang="en-US" sz="2200" dirty="0">
                <a:solidFill>
                  <a:srgbClr val="CC00FF"/>
                </a:solidFill>
              </a:rPr>
              <a:t>)</a:t>
            </a:r>
            <a:r>
              <a:rPr lang="en-US" sz="2200" dirty="0"/>
              <a:t> Iterative MapReduce or MPI (</a:t>
            </a:r>
            <a:r>
              <a:rPr lang="en-US" sz="2200" dirty="0" err="1"/>
              <a:t>Flink</a:t>
            </a:r>
            <a:r>
              <a:rPr lang="en-US" sz="2200" dirty="0"/>
              <a:t>, Spark, Twister)</a:t>
            </a:r>
          </a:p>
          <a:p>
            <a:r>
              <a:rPr lang="en-US" sz="2200" b="1" dirty="0">
                <a:solidFill>
                  <a:srgbClr val="CC00FF"/>
                </a:solidFill>
              </a:rPr>
              <a:t>Graph (9)</a:t>
            </a:r>
            <a:r>
              <a:rPr lang="en-US" sz="2200" dirty="0"/>
              <a:t> Complex graph data structure needed in analysis </a:t>
            </a:r>
          </a:p>
          <a:p>
            <a:r>
              <a:rPr lang="en-US" sz="2200" b="1" dirty="0">
                <a:solidFill>
                  <a:srgbClr val="CC00FF"/>
                </a:solidFill>
              </a:rPr>
              <a:t>Fusion (11)</a:t>
            </a:r>
            <a:r>
              <a:rPr lang="en-US" sz="2200" dirty="0"/>
              <a:t> Integrate diverse data to aid discovery/decision making; could involve sophisticated algorithms or could just be a portal</a:t>
            </a:r>
          </a:p>
          <a:p>
            <a:r>
              <a:rPr lang="en-US" sz="2200" b="1" dirty="0">
                <a:solidFill>
                  <a:srgbClr val="CC00FF"/>
                </a:solidFill>
              </a:rPr>
              <a:t>Streaming (41) </a:t>
            </a:r>
            <a:r>
              <a:rPr lang="en-US" sz="2200" dirty="0"/>
              <a:t>Some data comes in incrementally and is processed this way</a:t>
            </a:r>
          </a:p>
          <a:p>
            <a:r>
              <a:rPr lang="en-US" sz="2200" b="1" dirty="0">
                <a:solidFill>
                  <a:srgbClr val="CC00FF"/>
                </a:solidFill>
              </a:rPr>
              <a:t>Classify	(30) </a:t>
            </a:r>
            <a:r>
              <a:rPr lang="en-US" sz="2200" dirty="0"/>
              <a:t>Classification: divide data into categories</a:t>
            </a:r>
          </a:p>
          <a:p>
            <a:r>
              <a:rPr lang="en-US" sz="2200" b="1" dirty="0">
                <a:solidFill>
                  <a:srgbClr val="CC00FF"/>
                </a:solidFill>
              </a:rPr>
              <a:t>S/Q (12) </a:t>
            </a:r>
            <a:r>
              <a:rPr lang="en-US" sz="2200" dirty="0"/>
              <a:t>Index, Search and Query</a:t>
            </a:r>
          </a:p>
          <a:p>
            <a:endParaRPr lang="en-US" sz="2200"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12</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fld id="{69AD716C-C11D-44A4-960E-6C21189D1E0C}" type="datetime1">
              <a:rPr lang="en-US" smtClean="0">
                <a:solidFill>
                  <a:srgbClr val="000000">
                    <a:tint val="75000"/>
                  </a:srgbClr>
                </a:solidFill>
              </a:rPr>
              <a:t>12/17/2016</a:t>
            </a:fld>
            <a:endParaRPr lang="en-US" dirty="0">
              <a:solidFill>
                <a:srgbClr val="000000">
                  <a:tint val="75000"/>
                </a:srgbClr>
              </a:solidFill>
            </a:endParaRPr>
          </a:p>
        </p:txBody>
      </p:sp>
    </p:spTree>
    <p:extLst>
      <p:ext uri="{BB962C8B-B14F-4D97-AF65-F5344CB8AC3E}">
        <p14:creationId xmlns:p14="http://schemas.microsoft.com/office/powerpoint/2010/main" val="3410568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6"/>
            <a:ext cx="8382000" cy="606014"/>
          </a:xfrm>
        </p:spPr>
        <p:txBody>
          <a:bodyPr/>
          <a:lstStyle/>
          <a:p>
            <a:pPr algn="ctr"/>
            <a:r>
              <a:rPr lang="en-US" b="1" dirty="0"/>
              <a:t>Sample Features of 51 Use Cases II</a:t>
            </a:r>
            <a:endParaRPr lang="en-US" dirty="0"/>
          </a:p>
        </p:txBody>
      </p:sp>
      <p:sp>
        <p:nvSpPr>
          <p:cNvPr id="3" name="Content Placeholder 2"/>
          <p:cNvSpPr>
            <a:spLocks noGrp="1"/>
          </p:cNvSpPr>
          <p:nvPr>
            <p:ph idx="1"/>
          </p:nvPr>
        </p:nvSpPr>
        <p:spPr>
          <a:xfrm>
            <a:off x="1588" y="609600"/>
            <a:ext cx="9142412" cy="4038600"/>
          </a:xfrm>
        </p:spPr>
        <p:txBody>
          <a:bodyPr>
            <a:noAutofit/>
          </a:bodyPr>
          <a:lstStyle/>
          <a:p>
            <a:r>
              <a:rPr lang="en-US" b="1" dirty="0">
                <a:solidFill>
                  <a:srgbClr val="CC00FF"/>
                </a:solidFill>
              </a:rPr>
              <a:t>CF (4) </a:t>
            </a:r>
            <a:r>
              <a:rPr lang="en-US" dirty="0"/>
              <a:t>Collaborative Filtering for recommender engines</a:t>
            </a:r>
          </a:p>
          <a:p>
            <a:r>
              <a:rPr lang="en-US" b="1" dirty="0">
                <a:solidFill>
                  <a:srgbClr val="CC00FF"/>
                </a:solidFill>
              </a:rPr>
              <a:t>LML (36) </a:t>
            </a:r>
            <a:r>
              <a:rPr lang="en-US" dirty="0"/>
              <a:t>Local Machine Learning (Independent for each parallel entity) – application could have GML as well</a:t>
            </a:r>
          </a:p>
          <a:p>
            <a:r>
              <a:rPr lang="en-US" b="1" dirty="0">
                <a:solidFill>
                  <a:srgbClr val="CC00FF"/>
                </a:solidFill>
              </a:rPr>
              <a:t>GML (23) </a:t>
            </a:r>
            <a:r>
              <a:rPr lang="en-US" dirty="0"/>
              <a:t>Global Machine Learning: Deep Learning, Clustering, LDA, PLSI, MDS, </a:t>
            </a:r>
          </a:p>
          <a:p>
            <a:pPr lvl="1"/>
            <a:r>
              <a:rPr lang="en-US" sz="1800" dirty="0"/>
              <a:t>Large Scale Optimizations as in </a:t>
            </a:r>
            <a:r>
              <a:rPr lang="en-US" sz="1800" dirty="0" err="1"/>
              <a:t>Variational</a:t>
            </a:r>
            <a:r>
              <a:rPr lang="en-US" sz="1800" dirty="0"/>
              <a:t> Bayes, MCMC, Lifted Belief Propagation, Stochastic Gradient Descent, L-BFGS, </a:t>
            </a:r>
            <a:r>
              <a:rPr lang="en-US" sz="1800" dirty="0" err="1"/>
              <a:t>Levenberg</a:t>
            </a:r>
            <a:r>
              <a:rPr lang="en-US" sz="1800" dirty="0"/>
              <a:t>-Marquardt . Can call EGO or Exascale Global Optimization with scalable parallel algorithm</a:t>
            </a:r>
          </a:p>
          <a:p>
            <a:r>
              <a:rPr lang="en-US" b="1" dirty="0">
                <a:solidFill>
                  <a:srgbClr val="CC00FF"/>
                </a:solidFill>
              </a:rPr>
              <a:t>Workflow (51) </a:t>
            </a:r>
            <a:r>
              <a:rPr lang="en-US" dirty="0"/>
              <a:t>Universal </a:t>
            </a:r>
          </a:p>
          <a:p>
            <a:r>
              <a:rPr lang="en-US" b="1" dirty="0">
                <a:solidFill>
                  <a:srgbClr val="CC00FF"/>
                </a:solidFill>
              </a:rPr>
              <a:t>GIS (16) </a:t>
            </a:r>
            <a:r>
              <a:rPr lang="en-US" dirty="0"/>
              <a:t>Geotagged data and often displayed in ESRI, Microsoft Virtual Earth, Google Earth, </a:t>
            </a:r>
            <a:r>
              <a:rPr lang="en-US" dirty="0" err="1"/>
              <a:t>GeoServer</a:t>
            </a:r>
            <a:r>
              <a:rPr lang="en-US" dirty="0"/>
              <a:t> etc.</a:t>
            </a:r>
          </a:p>
          <a:p>
            <a:r>
              <a:rPr lang="en-US" b="1" dirty="0">
                <a:solidFill>
                  <a:srgbClr val="CC00FF"/>
                </a:solidFill>
              </a:rPr>
              <a:t>HPC	(5) </a:t>
            </a:r>
            <a:r>
              <a:rPr lang="en-US" dirty="0"/>
              <a:t>Classic large-scale simulation of cosmos, materials, etc. generating (visualization) data</a:t>
            </a:r>
          </a:p>
          <a:p>
            <a:r>
              <a:rPr lang="en-US" b="1" dirty="0">
                <a:solidFill>
                  <a:srgbClr val="CC00FF"/>
                </a:solidFill>
              </a:rPr>
              <a:t>Agent (2) </a:t>
            </a:r>
            <a:r>
              <a:rPr lang="en-US" dirty="0"/>
              <a:t>Simulations of models of data-defined macroscopic entities represented as agents</a:t>
            </a:r>
          </a:p>
          <a:p>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13</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fld id="{A19306A6-0583-4333-B445-90433FFD587E}" type="datetime1">
              <a:rPr lang="en-US" smtClean="0">
                <a:solidFill>
                  <a:srgbClr val="000000">
                    <a:tint val="75000"/>
                  </a:srgbClr>
                </a:solidFill>
              </a:rPr>
              <a:t>12/17/2016</a:t>
            </a:fld>
            <a:endParaRPr lang="en-US">
              <a:solidFill>
                <a:srgbClr val="000000">
                  <a:tint val="75000"/>
                </a:srgbClr>
              </a:solidFill>
            </a:endParaRPr>
          </a:p>
        </p:txBody>
      </p:sp>
    </p:spTree>
    <p:extLst>
      <p:ext uri="{BB962C8B-B14F-4D97-AF65-F5344CB8AC3E}">
        <p14:creationId xmlns:p14="http://schemas.microsoft.com/office/powerpoint/2010/main" val="1271102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90" y="526864"/>
            <a:ext cx="9049110" cy="1143000"/>
          </a:xfrm>
        </p:spPr>
        <p:txBody>
          <a:bodyPr>
            <a:normAutofit/>
          </a:bodyPr>
          <a:lstStyle/>
          <a:p>
            <a:r>
              <a:rPr lang="en-US" b="1" dirty="0"/>
              <a:t>7 Computational Giants of </a:t>
            </a:r>
            <a:br>
              <a:rPr lang="en-US" b="1" dirty="0"/>
            </a:br>
            <a:r>
              <a:rPr lang="en-US" b="1" dirty="0"/>
              <a:t>NRC Massive Data Analysis Report </a:t>
            </a:r>
          </a:p>
        </p:txBody>
      </p:sp>
      <p:sp>
        <p:nvSpPr>
          <p:cNvPr id="3" name="Content Placeholder 2"/>
          <p:cNvSpPr>
            <a:spLocks noGrp="1"/>
          </p:cNvSpPr>
          <p:nvPr>
            <p:ph idx="1"/>
          </p:nvPr>
        </p:nvSpPr>
        <p:spPr>
          <a:xfrm>
            <a:off x="94890" y="2501175"/>
            <a:ext cx="9049110" cy="4525963"/>
          </a:xfrm>
        </p:spPr>
        <p:txBody>
          <a:bodyPr/>
          <a:lstStyle/>
          <a:p>
            <a:pPr marL="514350" indent="-514350">
              <a:buFont typeface="+mj-lt"/>
              <a:buAutoNum type="arabicParenR"/>
            </a:pPr>
            <a:r>
              <a:rPr lang="en-US" sz="2400" b="1" dirty="0">
                <a:solidFill>
                  <a:srgbClr val="CC00FF"/>
                </a:solidFill>
              </a:rPr>
              <a:t>G1:</a:t>
            </a:r>
            <a:r>
              <a:rPr lang="en-US" sz="2400" dirty="0"/>
              <a:t>	Basic Statistics e.g. </a:t>
            </a:r>
            <a:r>
              <a:rPr lang="en-US" sz="2400" dirty="0" err="1"/>
              <a:t>MRStat</a:t>
            </a:r>
            <a:endParaRPr lang="en-US" sz="2400" dirty="0"/>
          </a:p>
          <a:p>
            <a:pPr marL="514350" indent="-514350">
              <a:buFont typeface="+mj-lt"/>
              <a:buAutoNum type="arabicParenR"/>
            </a:pPr>
            <a:r>
              <a:rPr lang="en-US" sz="2400" b="1" dirty="0">
                <a:solidFill>
                  <a:srgbClr val="CC00FF"/>
                </a:solidFill>
              </a:rPr>
              <a:t>G2:</a:t>
            </a:r>
            <a:r>
              <a:rPr lang="en-US" sz="2400" dirty="0"/>
              <a:t>	Generalized N-Body Problems</a:t>
            </a:r>
          </a:p>
          <a:p>
            <a:pPr marL="514350" indent="-514350">
              <a:buFont typeface="+mj-lt"/>
              <a:buAutoNum type="arabicParenR"/>
            </a:pPr>
            <a:r>
              <a:rPr lang="en-US" sz="2400" b="1" dirty="0">
                <a:solidFill>
                  <a:srgbClr val="CC00FF"/>
                </a:solidFill>
              </a:rPr>
              <a:t>G3:</a:t>
            </a:r>
            <a:r>
              <a:rPr lang="en-US" sz="2400" dirty="0"/>
              <a:t>	Graph-Theoretic Computations</a:t>
            </a:r>
          </a:p>
          <a:p>
            <a:pPr marL="514350" indent="-514350">
              <a:buFont typeface="+mj-lt"/>
              <a:buAutoNum type="arabicParenR"/>
            </a:pPr>
            <a:r>
              <a:rPr lang="en-US" sz="2400" b="1" dirty="0">
                <a:solidFill>
                  <a:srgbClr val="CC00FF"/>
                </a:solidFill>
              </a:rPr>
              <a:t>G4:</a:t>
            </a:r>
            <a:r>
              <a:rPr lang="en-US" sz="2400" dirty="0"/>
              <a:t>	Linear Algebraic Computations</a:t>
            </a:r>
          </a:p>
          <a:p>
            <a:pPr marL="514350" indent="-514350">
              <a:buFont typeface="+mj-lt"/>
              <a:buAutoNum type="arabicParenR"/>
            </a:pPr>
            <a:r>
              <a:rPr lang="en-US" sz="2400" b="1" dirty="0">
                <a:solidFill>
                  <a:srgbClr val="CC00FF"/>
                </a:solidFill>
              </a:rPr>
              <a:t>G5:</a:t>
            </a:r>
            <a:r>
              <a:rPr lang="en-US" sz="2400" dirty="0"/>
              <a:t>	Optimizations e.g. Linear Programming</a:t>
            </a:r>
          </a:p>
          <a:p>
            <a:pPr marL="514350" indent="-514350">
              <a:buFont typeface="+mj-lt"/>
              <a:buAutoNum type="arabicParenR"/>
            </a:pPr>
            <a:r>
              <a:rPr lang="en-US" sz="2400" b="1" dirty="0">
                <a:solidFill>
                  <a:srgbClr val="CC00FF"/>
                </a:solidFill>
              </a:rPr>
              <a:t>G6:</a:t>
            </a:r>
            <a:r>
              <a:rPr lang="en-US" sz="2400" dirty="0"/>
              <a:t>	Integration e.g. LDA and other GML</a:t>
            </a:r>
          </a:p>
          <a:p>
            <a:pPr marL="514350" indent="-514350">
              <a:buFont typeface="+mj-lt"/>
              <a:buAutoNum type="arabicParenR"/>
            </a:pPr>
            <a:r>
              <a:rPr lang="en-US" sz="2400" b="1" dirty="0">
                <a:solidFill>
                  <a:srgbClr val="CC00FF"/>
                </a:solidFill>
              </a:rPr>
              <a:t>G7:</a:t>
            </a:r>
            <a:r>
              <a:rPr lang="en-US" sz="2400" dirty="0"/>
              <a:t>	Alignment Problems e.g. BLAST</a:t>
            </a:r>
          </a:p>
        </p:txBody>
      </p:sp>
      <p:sp>
        <p:nvSpPr>
          <p:cNvPr id="6" name="Slide Number Placeholder 5"/>
          <p:cNvSpPr>
            <a:spLocks noGrp="1"/>
          </p:cNvSpPr>
          <p:nvPr>
            <p:ph type="sldNum" sz="quarter" idx="12"/>
          </p:nvPr>
        </p:nvSpPr>
        <p:spPr/>
        <p:txBody>
          <a:bodyPr/>
          <a:lstStyle/>
          <a:p>
            <a:fld id="{29CB78FB-1415-9B4D-996E-11F146E2B0ED}" type="slidenum">
              <a:rPr lang="en-US" smtClean="0"/>
              <a:t>14</a:t>
            </a:fld>
            <a:endParaRPr lang="en-US"/>
          </a:p>
        </p:txBody>
      </p:sp>
      <p:sp>
        <p:nvSpPr>
          <p:cNvPr id="5" name="Date Placeholder 4"/>
          <p:cNvSpPr>
            <a:spLocks noGrp="1"/>
          </p:cNvSpPr>
          <p:nvPr>
            <p:ph type="dt" sz="half" idx="2"/>
          </p:nvPr>
        </p:nvSpPr>
        <p:spPr/>
        <p:txBody>
          <a:bodyPr/>
          <a:lstStyle/>
          <a:p>
            <a:fld id="{150E6ACC-EB9E-49DE-9941-66AF3DA70EB8}" type="datetime1">
              <a:rPr lang="en-US" smtClean="0"/>
              <a:t>12/17/2016</a:t>
            </a:fld>
            <a:endParaRPr lang="en-US"/>
          </a:p>
        </p:txBody>
      </p:sp>
      <p:sp>
        <p:nvSpPr>
          <p:cNvPr id="4" name="Rectangle 3"/>
          <p:cNvSpPr/>
          <p:nvPr/>
        </p:nvSpPr>
        <p:spPr>
          <a:xfrm>
            <a:off x="0" y="1854687"/>
            <a:ext cx="9144000" cy="461665"/>
          </a:xfrm>
          <a:prstGeom prst="rect">
            <a:avLst/>
          </a:prstGeom>
        </p:spPr>
        <p:txBody>
          <a:bodyPr wrap="square">
            <a:spAutoFit/>
          </a:bodyPr>
          <a:lstStyle/>
          <a:p>
            <a:r>
              <a:rPr lang="en-US" sz="2400" dirty="0">
                <a:solidFill>
                  <a:srgbClr val="000000"/>
                </a:solidFill>
                <a:latin typeface="Times New Roman" panose="02020603050405020304" pitchFamily="18" charset="0"/>
                <a:hlinkClick r:id="rId3"/>
              </a:rPr>
              <a:t>http://www.nap.edu/catalog.php?record_id=18374</a:t>
            </a:r>
            <a:r>
              <a:rPr lang="en-US" sz="2400" dirty="0">
                <a:solidFill>
                  <a:srgbClr val="000000"/>
                </a:solidFill>
                <a:latin typeface="Times New Roman" panose="02020603050405020304" pitchFamily="18" charset="0"/>
              </a:rPr>
              <a:t>   </a:t>
            </a:r>
            <a:r>
              <a:rPr lang="en-US" sz="2400" b="1" dirty="0">
                <a:solidFill>
                  <a:srgbClr val="C00000"/>
                </a:solidFill>
                <a:latin typeface="Times New Roman" panose="02020603050405020304" pitchFamily="18" charset="0"/>
              </a:rPr>
              <a:t>Big Data Models?</a:t>
            </a:r>
            <a:r>
              <a:rPr lang="en-US" sz="2400" dirty="0">
                <a:solidFill>
                  <a:srgbClr val="000000"/>
                </a:solidFill>
                <a:latin typeface="Times New Roman" panose="02020603050405020304" pitchFamily="18" charset="0"/>
              </a:rPr>
              <a:t>  </a:t>
            </a:r>
            <a:endParaRPr lang="en-US" sz="2000" dirty="0"/>
          </a:p>
        </p:txBody>
      </p:sp>
    </p:spTree>
    <p:extLst>
      <p:ext uri="{BB962C8B-B14F-4D97-AF65-F5344CB8AC3E}">
        <p14:creationId xmlns:p14="http://schemas.microsoft.com/office/powerpoint/2010/main" val="148897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6814"/>
          </a:xfrm>
        </p:spPr>
        <p:txBody>
          <a:bodyPr/>
          <a:lstStyle/>
          <a:p>
            <a:pPr algn="ctr"/>
            <a:r>
              <a:rPr lang="en-US" b="1" dirty="0"/>
              <a:t>HPC (Simulation) Benchmark Classics</a:t>
            </a:r>
          </a:p>
        </p:txBody>
      </p:sp>
      <p:sp>
        <p:nvSpPr>
          <p:cNvPr id="3" name="Content Placeholder 2"/>
          <p:cNvSpPr>
            <a:spLocks noGrp="1"/>
          </p:cNvSpPr>
          <p:nvPr>
            <p:ph idx="1"/>
          </p:nvPr>
        </p:nvSpPr>
        <p:spPr>
          <a:xfrm>
            <a:off x="261257" y="799682"/>
            <a:ext cx="8882743" cy="4525963"/>
          </a:xfrm>
        </p:spPr>
        <p:txBody>
          <a:bodyPr>
            <a:noAutofit/>
          </a:bodyPr>
          <a:lstStyle/>
          <a:p>
            <a:r>
              <a:rPr lang="en-US" sz="2800" b="1" dirty="0" err="1"/>
              <a:t>Linpack</a:t>
            </a:r>
            <a:r>
              <a:rPr lang="en-US" sz="2800" b="1" dirty="0"/>
              <a:t> </a:t>
            </a:r>
            <a:r>
              <a:rPr lang="en-US" sz="2800" dirty="0"/>
              <a:t>or HPL: Parallel LU factorization </a:t>
            </a:r>
            <a:br>
              <a:rPr lang="en-US" sz="2800" dirty="0"/>
            </a:br>
            <a:r>
              <a:rPr lang="en-US" sz="2800" dirty="0"/>
              <a:t>for solution of linear equations; </a:t>
            </a:r>
            <a:r>
              <a:rPr lang="en-US" sz="2800" b="1" dirty="0"/>
              <a:t>HPCG</a:t>
            </a:r>
          </a:p>
          <a:p>
            <a:r>
              <a:rPr lang="en-US" sz="2800" b="1" dirty="0"/>
              <a:t>NPB</a:t>
            </a:r>
            <a:r>
              <a:rPr lang="en-US" sz="2800" dirty="0"/>
              <a:t> version 1: Mainly classic HPC solver kernels</a:t>
            </a:r>
          </a:p>
          <a:p>
            <a:pPr lvl="1"/>
            <a:r>
              <a:rPr lang="en-US" sz="2400" dirty="0"/>
              <a:t>MG: </a:t>
            </a:r>
            <a:r>
              <a:rPr lang="en-US" sz="2400" dirty="0" err="1"/>
              <a:t>Multigrid</a:t>
            </a:r>
            <a:endParaRPr lang="en-US" sz="2400" dirty="0"/>
          </a:p>
          <a:p>
            <a:pPr lvl="1"/>
            <a:r>
              <a:rPr lang="en-US" sz="2400" dirty="0"/>
              <a:t>CG: Conjugate Gradient</a:t>
            </a:r>
          </a:p>
          <a:p>
            <a:pPr lvl="1"/>
            <a:r>
              <a:rPr lang="en-US" sz="2400" dirty="0"/>
              <a:t>FT: Fast Fourier Transform</a:t>
            </a:r>
          </a:p>
          <a:p>
            <a:pPr lvl="1"/>
            <a:r>
              <a:rPr lang="en-US" sz="2400" dirty="0"/>
              <a:t>IS: Integer sort</a:t>
            </a:r>
          </a:p>
          <a:p>
            <a:pPr lvl="1"/>
            <a:r>
              <a:rPr lang="en-US" sz="2400" dirty="0"/>
              <a:t>EP: Embarrassingly Parallel</a:t>
            </a:r>
          </a:p>
          <a:p>
            <a:pPr lvl="1"/>
            <a:r>
              <a:rPr lang="en-US" sz="2400" dirty="0"/>
              <a:t>BT: Block </a:t>
            </a:r>
            <a:r>
              <a:rPr lang="en-US" sz="2400" dirty="0" err="1"/>
              <a:t>Tridiagonal</a:t>
            </a:r>
            <a:endParaRPr lang="en-US" sz="2400" dirty="0"/>
          </a:p>
          <a:p>
            <a:pPr lvl="1"/>
            <a:r>
              <a:rPr lang="en-US" sz="2400" dirty="0"/>
              <a:t>SP: Scalar </a:t>
            </a:r>
            <a:r>
              <a:rPr lang="en-US" sz="2400" dirty="0" err="1"/>
              <a:t>Pentadiagonal</a:t>
            </a:r>
            <a:endParaRPr lang="en-US" sz="2400" dirty="0"/>
          </a:p>
          <a:p>
            <a:pPr lvl="1"/>
            <a:r>
              <a:rPr lang="en-US" sz="2400" dirty="0"/>
              <a:t> LU: Lower-Upper symmetric Gauss Seidel</a:t>
            </a:r>
          </a:p>
          <a:p>
            <a:pPr marL="457200" lvl="1" indent="0">
              <a:buNone/>
            </a:pPr>
            <a:endParaRPr lang="en-US" sz="2400" dirty="0"/>
          </a:p>
        </p:txBody>
      </p:sp>
      <p:sp>
        <p:nvSpPr>
          <p:cNvPr id="5" name="Slide Number Placeholder 4"/>
          <p:cNvSpPr>
            <a:spLocks noGrp="1"/>
          </p:cNvSpPr>
          <p:nvPr>
            <p:ph type="sldNum" sz="quarter" idx="12"/>
          </p:nvPr>
        </p:nvSpPr>
        <p:spPr/>
        <p:txBody>
          <a:bodyPr/>
          <a:lstStyle/>
          <a:p>
            <a:fld id="{29CB78FB-1415-9B4D-996E-11F146E2B0ED}" type="slidenum">
              <a:rPr lang="en-US" smtClean="0"/>
              <a:t>15</a:t>
            </a:fld>
            <a:endParaRPr lang="en-US"/>
          </a:p>
        </p:txBody>
      </p:sp>
      <p:sp>
        <p:nvSpPr>
          <p:cNvPr id="4" name="Date Placeholder 3"/>
          <p:cNvSpPr>
            <a:spLocks noGrp="1"/>
          </p:cNvSpPr>
          <p:nvPr>
            <p:ph type="dt" sz="half" idx="2"/>
          </p:nvPr>
        </p:nvSpPr>
        <p:spPr/>
        <p:txBody>
          <a:bodyPr/>
          <a:lstStyle/>
          <a:p>
            <a:fld id="{368EBAB0-7A77-49DC-B0AA-1C60AFD287A3}" type="datetime1">
              <a:rPr lang="en-US" smtClean="0"/>
              <a:t>12/17/2016</a:t>
            </a:fld>
            <a:endParaRPr lang="en-US"/>
          </a:p>
        </p:txBody>
      </p:sp>
      <p:sp>
        <p:nvSpPr>
          <p:cNvPr id="6" name="Rectangle 5"/>
          <p:cNvSpPr/>
          <p:nvPr/>
        </p:nvSpPr>
        <p:spPr>
          <a:xfrm>
            <a:off x="5715000" y="2801053"/>
            <a:ext cx="3068469" cy="523220"/>
          </a:xfrm>
          <a:prstGeom prst="rect">
            <a:avLst/>
          </a:prstGeom>
        </p:spPr>
        <p:txBody>
          <a:bodyPr wrap="none">
            <a:spAutoFit/>
          </a:bodyPr>
          <a:lstStyle/>
          <a:p>
            <a:r>
              <a:rPr lang="en-US" sz="2800" b="1" dirty="0">
                <a:solidFill>
                  <a:srgbClr val="C00000"/>
                </a:solidFill>
                <a:latin typeface="Times New Roman" panose="02020603050405020304" pitchFamily="18" charset="0"/>
              </a:rPr>
              <a:t>Simulation Models</a:t>
            </a:r>
            <a:endParaRPr lang="en-US" sz="2800" dirty="0"/>
          </a:p>
        </p:txBody>
      </p:sp>
    </p:spTree>
    <p:extLst>
      <p:ext uri="{BB962C8B-B14F-4D97-AF65-F5344CB8AC3E}">
        <p14:creationId xmlns:p14="http://schemas.microsoft.com/office/powerpoint/2010/main" val="2457446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8827477" cy="867508"/>
          </a:xfrm>
        </p:spPr>
        <p:txBody>
          <a:bodyPr/>
          <a:lstStyle/>
          <a:p>
            <a:r>
              <a:rPr lang="en-US" b="1" dirty="0"/>
              <a:t>13 Berkeley Dwarfs</a:t>
            </a:r>
          </a:p>
        </p:txBody>
      </p:sp>
      <p:sp>
        <p:nvSpPr>
          <p:cNvPr id="3" name="Content Placeholder 2"/>
          <p:cNvSpPr>
            <a:spLocks noGrp="1"/>
          </p:cNvSpPr>
          <p:nvPr>
            <p:ph idx="1"/>
          </p:nvPr>
        </p:nvSpPr>
        <p:spPr>
          <a:xfrm>
            <a:off x="0" y="685800"/>
            <a:ext cx="9144000" cy="6172200"/>
          </a:xfrm>
        </p:spPr>
        <p:txBody>
          <a:bodyPr>
            <a:normAutofit/>
          </a:bodyPr>
          <a:lstStyle/>
          <a:p>
            <a:pPr marL="514350" indent="-514350">
              <a:buFont typeface="+mj-lt"/>
              <a:buAutoNum type="arabicParenR"/>
            </a:pPr>
            <a:r>
              <a:rPr lang="en-US" dirty="0">
                <a:solidFill>
                  <a:srgbClr val="0070C0"/>
                </a:solidFill>
              </a:rPr>
              <a:t>Dense Linear Algebra </a:t>
            </a:r>
          </a:p>
          <a:p>
            <a:pPr marL="514350" indent="-514350">
              <a:buFont typeface="+mj-lt"/>
              <a:buAutoNum type="arabicParenR"/>
            </a:pPr>
            <a:r>
              <a:rPr lang="en-US" dirty="0">
                <a:solidFill>
                  <a:srgbClr val="0070C0"/>
                </a:solidFill>
              </a:rPr>
              <a:t>Sparse Linear Algebra</a:t>
            </a:r>
          </a:p>
          <a:p>
            <a:pPr marL="514350" indent="-514350">
              <a:buFont typeface="+mj-lt"/>
              <a:buAutoNum type="arabicParenR"/>
            </a:pPr>
            <a:r>
              <a:rPr lang="en-US" dirty="0">
                <a:solidFill>
                  <a:srgbClr val="0070C0"/>
                </a:solidFill>
              </a:rPr>
              <a:t>Spectral Methods</a:t>
            </a:r>
          </a:p>
          <a:p>
            <a:pPr marL="514350" indent="-514350">
              <a:buFont typeface="+mj-lt"/>
              <a:buAutoNum type="arabicParenR"/>
            </a:pPr>
            <a:r>
              <a:rPr lang="en-US" dirty="0">
                <a:solidFill>
                  <a:srgbClr val="0070C0"/>
                </a:solidFill>
              </a:rPr>
              <a:t>N-Body Methods</a:t>
            </a:r>
          </a:p>
          <a:p>
            <a:pPr marL="514350" indent="-514350">
              <a:buFont typeface="+mj-lt"/>
              <a:buAutoNum type="arabicParenR"/>
            </a:pPr>
            <a:r>
              <a:rPr lang="en-US" dirty="0">
                <a:solidFill>
                  <a:srgbClr val="0070C0"/>
                </a:solidFill>
              </a:rPr>
              <a:t>Structured Grids</a:t>
            </a:r>
          </a:p>
          <a:p>
            <a:pPr marL="514350" indent="-514350">
              <a:buFont typeface="+mj-lt"/>
              <a:buAutoNum type="arabicParenR"/>
            </a:pPr>
            <a:r>
              <a:rPr lang="en-US" dirty="0">
                <a:solidFill>
                  <a:srgbClr val="0070C0"/>
                </a:solidFill>
              </a:rPr>
              <a:t>Unstructured Grids</a:t>
            </a:r>
          </a:p>
          <a:p>
            <a:pPr marL="514350" indent="-514350">
              <a:buFont typeface="+mj-lt"/>
              <a:buAutoNum type="arabicParenR"/>
            </a:pPr>
            <a:r>
              <a:rPr lang="en-US" dirty="0"/>
              <a:t>MapReduce</a:t>
            </a:r>
          </a:p>
          <a:p>
            <a:pPr marL="514350" indent="-514350">
              <a:buFont typeface="+mj-lt"/>
              <a:buAutoNum type="arabicParenR"/>
            </a:pPr>
            <a:r>
              <a:rPr lang="en-US" dirty="0"/>
              <a:t>Combinational Logic</a:t>
            </a:r>
          </a:p>
          <a:p>
            <a:pPr marL="514350" indent="-514350">
              <a:buFont typeface="+mj-lt"/>
              <a:buAutoNum type="arabicParenR"/>
            </a:pPr>
            <a:r>
              <a:rPr lang="en-US" dirty="0"/>
              <a:t>Graph Traversal</a:t>
            </a:r>
          </a:p>
          <a:p>
            <a:pPr marL="514350" indent="-514350">
              <a:buFont typeface="+mj-lt"/>
              <a:buAutoNum type="arabicParenR"/>
            </a:pPr>
            <a:r>
              <a:rPr lang="en-US" dirty="0"/>
              <a:t>Dynamic Programming</a:t>
            </a:r>
          </a:p>
          <a:p>
            <a:pPr marL="514350" indent="-514350">
              <a:buFont typeface="+mj-lt"/>
              <a:buAutoNum type="arabicParenR"/>
            </a:pPr>
            <a:r>
              <a:rPr lang="en-US" dirty="0"/>
              <a:t>Backtrack and </a:t>
            </a:r>
            <a:br>
              <a:rPr lang="en-US" dirty="0"/>
            </a:br>
            <a:r>
              <a:rPr lang="en-US" dirty="0"/>
              <a:t>Branch-and-Bound</a:t>
            </a:r>
          </a:p>
          <a:p>
            <a:pPr marL="514350" indent="-514350">
              <a:buFont typeface="+mj-lt"/>
              <a:buAutoNum type="arabicParenR"/>
            </a:pPr>
            <a:r>
              <a:rPr lang="en-US" dirty="0"/>
              <a:t>Graphical Models</a:t>
            </a:r>
          </a:p>
          <a:p>
            <a:pPr marL="514350" indent="-514350">
              <a:buFont typeface="+mj-lt"/>
              <a:buAutoNum type="arabicParenR"/>
            </a:pPr>
            <a:r>
              <a:rPr lang="en-US" dirty="0"/>
              <a:t>Finite State Machines</a:t>
            </a:r>
          </a:p>
        </p:txBody>
      </p:sp>
      <p:sp>
        <p:nvSpPr>
          <p:cNvPr id="6" name="Slide Number Placeholder 5"/>
          <p:cNvSpPr>
            <a:spLocks noGrp="1"/>
          </p:cNvSpPr>
          <p:nvPr>
            <p:ph type="sldNum" sz="quarter" idx="12"/>
          </p:nvPr>
        </p:nvSpPr>
        <p:spPr/>
        <p:txBody>
          <a:bodyPr/>
          <a:lstStyle/>
          <a:p>
            <a:fld id="{29CB78FB-1415-9B4D-996E-11F146E2B0ED}" type="slidenum">
              <a:rPr lang="en-US" smtClean="0"/>
              <a:t>16</a:t>
            </a:fld>
            <a:endParaRPr lang="en-US"/>
          </a:p>
        </p:txBody>
      </p:sp>
      <p:sp>
        <p:nvSpPr>
          <p:cNvPr id="5" name="Date Placeholder 4"/>
          <p:cNvSpPr>
            <a:spLocks noGrp="1"/>
          </p:cNvSpPr>
          <p:nvPr>
            <p:ph type="dt" sz="half" idx="2"/>
          </p:nvPr>
        </p:nvSpPr>
        <p:spPr/>
        <p:txBody>
          <a:bodyPr/>
          <a:lstStyle/>
          <a:p>
            <a:fld id="{A27A7D3D-1425-4F87-B300-D0993FCF3C89}" type="datetime1">
              <a:rPr lang="en-US" smtClean="0"/>
              <a:t>12/17/2016</a:t>
            </a:fld>
            <a:endParaRPr lang="en-US"/>
          </a:p>
        </p:txBody>
      </p:sp>
      <p:sp>
        <p:nvSpPr>
          <p:cNvPr id="4" name="TextBox 3"/>
          <p:cNvSpPr txBox="1"/>
          <p:nvPr/>
        </p:nvSpPr>
        <p:spPr>
          <a:xfrm>
            <a:off x="3505200" y="1318301"/>
            <a:ext cx="5475513" cy="4524315"/>
          </a:xfrm>
          <a:prstGeom prst="rect">
            <a:avLst/>
          </a:prstGeom>
          <a:noFill/>
        </p:spPr>
        <p:txBody>
          <a:bodyPr wrap="square" rtlCol="0">
            <a:spAutoFit/>
          </a:bodyPr>
          <a:lstStyle/>
          <a:p>
            <a:r>
              <a:rPr lang="en-US" sz="2400" dirty="0"/>
              <a:t>First 6 of these correspond to </a:t>
            </a:r>
            <a:r>
              <a:rPr lang="en-US" sz="2400" dirty="0" err="1"/>
              <a:t>Colella’s</a:t>
            </a:r>
            <a:r>
              <a:rPr lang="en-US" sz="2400" dirty="0"/>
              <a:t> original. (Classic simulations)</a:t>
            </a:r>
          </a:p>
          <a:p>
            <a:r>
              <a:rPr lang="en-US" sz="2400" dirty="0"/>
              <a:t>Monte Carlo dropped.</a:t>
            </a:r>
          </a:p>
          <a:p>
            <a:r>
              <a:rPr lang="en-US" sz="2400" dirty="0"/>
              <a:t>N-body methods are a subset of Particle in </a:t>
            </a:r>
            <a:r>
              <a:rPr lang="en-US" sz="2400" dirty="0" err="1"/>
              <a:t>Colella</a:t>
            </a:r>
            <a:r>
              <a:rPr lang="en-US" sz="2400" dirty="0"/>
              <a:t>.</a:t>
            </a:r>
            <a:br>
              <a:rPr lang="en-US" sz="2400" dirty="0"/>
            </a:br>
            <a:endParaRPr lang="en-US" sz="2400" dirty="0"/>
          </a:p>
          <a:p>
            <a:r>
              <a:rPr lang="en-US" sz="2400" dirty="0"/>
              <a:t>Note a little inconsistent in that MapReduce is a programming model and spectral method is a numerical method.</a:t>
            </a:r>
          </a:p>
          <a:p>
            <a:r>
              <a:rPr lang="en-US" sz="2400" dirty="0"/>
              <a:t>Need multiple facets to classify </a:t>
            </a:r>
            <a:r>
              <a:rPr lang="en-US" sz="2400"/>
              <a:t>use cases!</a:t>
            </a:r>
            <a:endParaRPr lang="en-US" sz="2400" dirty="0"/>
          </a:p>
        </p:txBody>
      </p:sp>
      <p:sp>
        <p:nvSpPr>
          <p:cNvPr id="7" name="Rectangle 6"/>
          <p:cNvSpPr/>
          <p:nvPr/>
        </p:nvSpPr>
        <p:spPr>
          <a:xfrm>
            <a:off x="3382237" y="694241"/>
            <a:ext cx="5721438" cy="461665"/>
          </a:xfrm>
          <a:prstGeom prst="rect">
            <a:avLst/>
          </a:prstGeom>
        </p:spPr>
        <p:txBody>
          <a:bodyPr wrap="none">
            <a:spAutoFit/>
          </a:bodyPr>
          <a:lstStyle/>
          <a:p>
            <a:r>
              <a:rPr lang="en-US" sz="2400" b="1" dirty="0">
                <a:solidFill>
                  <a:srgbClr val="C00000"/>
                </a:solidFill>
              </a:rPr>
              <a:t>Largely Models for Data or Simulation</a:t>
            </a:r>
          </a:p>
        </p:txBody>
      </p:sp>
    </p:spTree>
    <p:extLst>
      <p:ext uri="{BB962C8B-B14F-4D97-AF65-F5344CB8AC3E}">
        <p14:creationId xmlns:p14="http://schemas.microsoft.com/office/powerpoint/2010/main" val="1780151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dirty="0"/>
              <a:t>Classifying Use cases</a:t>
            </a:r>
            <a:endParaRPr lang="en-US" sz="3600"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7BC44CE-6862-445E-81C1-845A234C23A8}" type="datetime1">
              <a:rPr kumimoji="0" lang="en-US" sz="1800" b="0" i="0" u="none" strike="noStrike" kern="0" cap="none" spc="0" normalizeH="0" baseline="0" noProof="0" smtClean="0">
                <a:ln>
                  <a:noFill/>
                </a:ln>
                <a:solidFill>
                  <a:sysClr val="windowText" lastClr="000000"/>
                </a:solidFill>
                <a:effectLst/>
                <a:uLnTx/>
                <a:uFillTx/>
              </a:rPr>
              <a:t>12/17/2016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49398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56" y="0"/>
            <a:ext cx="8382000" cy="685800"/>
          </a:xfrm>
        </p:spPr>
        <p:txBody>
          <a:bodyPr/>
          <a:lstStyle/>
          <a:p>
            <a:r>
              <a:rPr lang="en-US" dirty="0"/>
              <a:t>Classifying Use Cases</a:t>
            </a:r>
          </a:p>
        </p:txBody>
      </p:sp>
      <p:sp>
        <p:nvSpPr>
          <p:cNvPr id="3" name="Content Placeholder 2"/>
          <p:cNvSpPr>
            <a:spLocks noGrp="1"/>
          </p:cNvSpPr>
          <p:nvPr>
            <p:ph idx="1"/>
          </p:nvPr>
        </p:nvSpPr>
        <p:spPr>
          <a:xfrm>
            <a:off x="0" y="609600"/>
            <a:ext cx="9115779" cy="4038600"/>
          </a:xfrm>
        </p:spPr>
        <p:txBody>
          <a:bodyPr/>
          <a:lstStyle/>
          <a:p>
            <a:pPr>
              <a:spcBef>
                <a:spcPts val="600"/>
              </a:spcBef>
            </a:pPr>
            <a:r>
              <a:rPr lang="en-US" dirty="0"/>
              <a:t>The </a:t>
            </a:r>
            <a:r>
              <a:rPr lang="en-US" b="1" dirty="0"/>
              <a:t>Big Data Ogres </a:t>
            </a:r>
            <a:r>
              <a:rPr lang="en-US" dirty="0"/>
              <a:t>built on a collection of 51 big data uses gathered by the NIST Public Working Group where 26 properties were gathered for each application. </a:t>
            </a:r>
          </a:p>
          <a:p>
            <a:pPr>
              <a:spcBef>
                <a:spcPts val="600"/>
              </a:spcBef>
            </a:pPr>
            <a:r>
              <a:rPr lang="en-US" dirty="0"/>
              <a:t>This information was combined with other studies including the </a:t>
            </a:r>
            <a:r>
              <a:rPr lang="en-US" b="1" dirty="0"/>
              <a:t>Berkeley dwarfs</a:t>
            </a:r>
            <a:r>
              <a:rPr lang="en-US" dirty="0"/>
              <a:t>, the </a:t>
            </a:r>
            <a:r>
              <a:rPr lang="en-US" b="1" dirty="0"/>
              <a:t>NAS parallel benchmarks </a:t>
            </a:r>
            <a:r>
              <a:rPr lang="en-US" dirty="0"/>
              <a:t>and the </a:t>
            </a:r>
            <a:r>
              <a:rPr lang="en-US" b="1" dirty="0"/>
              <a:t>Computational Giants of the NRC Massive Data Analysis Report</a:t>
            </a:r>
            <a:r>
              <a:rPr lang="en-US" dirty="0"/>
              <a:t>. </a:t>
            </a:r>
          </a:p>
          <a:p>
            <a:pPr>
              <a:spcBef>
                <a:spcPts val="600"/>
              </a:spcBef>
            </a:pPr>
            <a:r>
              <a:rPr lang="en-US" dirty="0"/>
              <a:t>The Ogre analysis led to a set of </a:t>
            </a:r>
            <a:r>
              <a:rPr lang="en-US" b="1" dirty="0"/>
              <a:t>50 features </a:t>
            </a:r>
            <a:r>
              <a:rPr lang="en-US" dirty="0"/>
              <a:t>divided into four views that could be used to categorize and distinguish between applications. </a:t>
            </a:r>
          </a:p>
          <a:p>
            <a:pPr>
              <a:spcBef>
                <a:spcPts val="600"/>
              </a:spcBef>
            </a:pPr>
            <a:r>
              <a:rPr lang="en-US" dirty="0"/>
              <a:t>The four views are </a:t>
            </a:r>
            <a:r>
              <a:rPr lang="en-US" b="1" dirty="0"/>
              <a:t>Problem Architecture </a:t>
            </a:r>
            <a:r>
              <a:rPr lang="en-US" dirty="0"/>
              <a:t>(Macro pattern); </a:t>
            </a:r>
            <a:r>
              <a:rPr lang="en-US" b="1" dirty="0"/>
              <a:t>Execution Features </a:t>
            </a:r>
            <a:r>
              <a:rPr lang="en-US" dirty="0"/>
              <a:t>(Micro patterns); </a:t>
            </a:r>
            <a:r>
              <a:rPr lang="en-US" b="1" dirty="0"/>
              <a:t>Data Source and Style</a:t>
            </a:r>
            <a:r>
              <a:rPr lang="en-US" dirty="0"/>
              <a:t>; and finally the </a:t>
            </a:r>
            <a:r>
              <a:rPr lang="en-US" b="1" dirty="0"/>
              <a:t>Processing View </a:t>
            </a:r>
            <a:r>
              <a:rPr lang="en-US" dirty="0"/>
              <a:t>or runtime and algorithm features. </a:t>
            </a:r>
          </a:p>
          <a:p>
            <a:pPr>
              <a:spcBef>
                <a:spcPts val="600"/>
              </a:spcBef>
            </a:pPr>
            <a:r>
              <a:rPr lang="en-US" dirty="0"/>
              <a:t>We generalized this approach to integrate Big Data and Simulation applications into a single classification looking separately at </a:t>
            </a:r>
            <a:r>
              <a:rPr lang="en-US" b="1" dirty="0"/>
              <a:t>Data </a:t>
            </a:r>
            <a:r>
              <a:rPr lang="en-US" dirty="0"/>
              <a:t>and </a:t>
            </a:r>
            <a:r>
              <a:rPr lang="en-US" b="1" dirty="0"/>
              <a:t>Model</a:t>
            </a:r>
            <a:r>
              <a:rPr lang="en-US" dirty="0"/>
              <a:t>  with the total facets growing to 64 in number, called </a:t>
            </a:r>
            <a:r>
              <a:rPr lang="en-US" b="1" dirty="0"/>
              <a:t>convergence diamonds</a:t>
            </a:r>
            <a:r>
              <a:rPr lang="en-US" dirty="0"/>
              <a:t>, and split between the same 4 views.</a:t>
            </a:r>
          </a:p>
          <a:p>
            <a:pPr>
              <a:spcBef>
                <a:spcPts val="600"/>
              </a:spcBef>
            </a:pPr>
            <a:r>
              <a:rPr lang="en-US" dirty="0"/>
              <a:t>A mapping of facets into work of the SPIDAL project has been given.</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18</a:t>
            </a:fld>
            <a:endParaRPr lang="en-US" dirty="0">
              <a:solidFill>
                <a:prstClr val="black"/>
              </a:solidFill>
            </a:endParaRPr>
          </a:p>
        </p:txBody>
      </p:sp>
      <p:sp>
        <p:nvSpPr>
          <p:cNvPr id="5" name="Date Placeholder 4"/>
          <p:cNvSpPr>
            <a:spLocks noGrp="1"/>
          </p:cNvSpPr>
          <p:nvPr>
            <p:ph type="dt" sz="half" idx="2"/>
          </p:nvPr>
        </p:nvSpPr>
        <p:spPr/>
        <p:txBody>
          <a:bodyPr/>
          <a:lstStyle/>
          <a:p>
            <a:fld id="{1CF8F71F-6619-400A-86DC-32445AABDC76}" type="datetime1">
              <a:rPr lang="en-US" smtClean="0"/>
              <a:t>12/17/2016</a:t>
            </a:fld>
            <a:endParaRPr lang="en-US"/>
          </a:p>
        </p:txBody>
      </p:sp>
    </p:spTree>
    <p:extLst>
      <p:ext uri="{BB962C8B-B14F-4D97-AF65-F5344CB8AC3E}">
        <p14:creationId xmlns:p14="http://schemas.microsoft.com/office/powerpoint/2010/main" val="2611584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B85148-DB98-4269-ACE6-2DF49F9918C9}" type="slidenum">
              <a:rPr lang="en-US" smtClean="0">
                <a:solidFill>
                  <a:prstClr val="black"/>
                </a:solidFill>
              </a:rPr>
              <a:pPr/>
              <a:t>19</a:t>
            </a:fld>
            <a:endParaRPr lang="en-US" dirty="0">
              <a:solidFill>
                <a:prstClr val="black"/>
              </a:solidFill>
            </a:endParaRPr>
          </a:p>
        </p:txBody>
      </p:sp>
      <p:sp>
        <p:nvSpPr>
          <p:cNvPr id="3" name="Date Placeholder 2"/>
          <p:cNvSpPr>
            <a:spLocks noGrp="1"/>
          </p:cNvSpPr>
          <p:nvPr>
            <p:ph type="dt" sz="half" idx="2"/>
          </p:nvPr>
        </p:nvSpPr>
        <p:spPr/>
        <p:txBody>
          <a:bodyPr/>
          <a:lstStyle/>
          <a:p>
            <a:fld id="{D6FF4680-7E76-4070-8FF5-6A835BF8F6A5}" type="datetime1">
              <a:rPr lang="en-US" smtClean="0">
                <a:solidFill>
                  <a:srgbClr val="000000">
                    <a:tint val="75000"/>
                  </a:srgbClr>
                </a:solidFill>
              </a:rPr>
              <a:t>12/17/2016</a:t>
            </a:fld>
            <a:endParaRPr lang="en-US">
              <a:solidFill>
                <a:srgbClr val="000000">
                  <a:tint val="75000"/>
                </a:srgbClr>
              </a:solidFill>
            </a:endParaRPr>
          </a:p>
        </p:txBody>
      </p:sp>
      <p:pic>
        <p:nvPicPr>
          <p:cNvPr id="4" name="Picture 3"/>
          <p:cNvPicPr>
            <a:picLocks noChangeAspect="1"/>
          </p:cNvPicPr>
          <p:nvPr/>
        </p:nvPicPr>
        <p:blipFill>
          <a:blip r:embed="rId2"/>
          <a:stretch>
            <a:fillRect/>
          </a:stretch>
        </p:blipFill>
        <p:spPr>
          <a:xfrm>
            <a:off x="69358" y="0"/>
            <a:ext cx="8922785" cy="6858000"/>
          </a:xfrm>
          <a:prstGeom prst="rect">
            <a:avLst/>
          </a:prstGeom>
          <a:solidFill>
            <a:schemeClr val="bg1"/>
          </a:solidFill>
        </p:spPr>
      </p:pic>
    </p:spTree>
    <p:extLst>
      <p:ext uri="{BB962C8B-B14F-4D97-AF65-F5344CB8AC3E}">
        <p14:creationId xmlns:p14="http://schemas.microsoft.com/office/powerpoint/2010/main" val="379443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38200"/>
          </a:xfrm>
        </p:spPr>
        <p:txBody>
          <a:bodyPr/>
          <a:lstStyle/>
          <a:p>
            <a:r>
              <a:rPr lang="en-US" dirty="0"/>
              <a:t>Indiana – Sun </a:t>
            </a:r>
            <a:r>
              <a:rPr lang="en-US" dirty="0" err="1"/>
              <a:t>Yat</a:t>
            </a:r>
            <a:r>
              <a:rPr lang="en-US" dirty="0"/>
              <a:t>-Sen Collaboration?</a:t>
            </a:r>
          </a:p>
        </p:txBody>
      </p:sp>
      <p:sp>
        <p:nvSpPr>
          <p:cNvPr id="3" name="Content Placeholder 2"/>
          <p:cNvSpPr>
            <a:spLocks noGrp="1"/>
          </p:cNvSpPr>
          <p:nvPr>
            <p:ph idx="1"/>
          </p:nvPr>
        </p:nvSpPr>
        <p:spPr>
          <a:xfrm>
            <a:off x="0" y="685800"/>
            <a:ext cx="9144000" cy="4689475"/>
          </a:xfrm>
        </p:spPr>
        <p:txBody>
          <a:bodyPr/>
          <a:lstStyle/>
          <a:p>
            <a:r>
              <a:rPr lang="en-US" dirty="0"/>
              <a:t>In 2014, we set up </a:t>
            </a:r>
            <a:r>
              <a:rPr lang="en-US" b="1" dirty="0"/>
              <a:t>Masters in Data Science </a:t>
            </a:r>
            <a:r>
              <a:rPr lang="en-US" dirty="0"/>
              <a:t>at Indiana University</a:t>
            </a:r>
          </a:p>
          <a:p>
            <a:pPr lvl="1"/>
            <a:r>
              <a:rPr lang="en-US" dirty="0"/>
              <a:t>From 0 to </a:t>
            </a:r>
            <a:r>
              <a:rPr lang="en-US" b="1" dirty="0"/>
              <a:t>549 </a:t>
            </a:r>
            <a:r>
              <a:rPr lang="en-US" dirty="0"/>
              <a:t>students in 2 years</a:t>
            </a:r>
          </a:p>
          <a:p>
            <a:pPr lvl="1"/>
            <a:r>
              <a:rPr lang="en-US" dirty="0"/>
              <a:t>A cross department (Statistics, Computer Science, Information Science, Library Science,  Informatics,  ISE) program. There is </a:t>
            </a:r>
            <a:r>
              <a:rPr lang="en-US" b="1" dirty="0"/>
              <a:t>no department of Data Science</a:t>
            </a:r>
          </a:p>
          <a:p>
            <a:r>
              <a:rPr lang="en-US" dirty="0"/>
              <a:t>In 2016, we set up </a:t>
            </a:r>
            <a:r>
              <a:rPr lang="en-US" b="1" dirty="0"/>
              <a:t>Department of Intelligent Systems Engineering ISE</a:t>
            </a:r>
          </a:p>
          <a:p>
            <a:pPr lvl="1"/>
            <a:r>
              <a:rPr lang="en-US" b="1" dirty="0"/>
              <a:t>Intelligent Systems </a:t>
            </a:r>
            <a:r>
              <a:rPr lang="en-US" dirty="0"/>
              <a:t>includes Deep learning, Big data, Clouds etc.</a:t>
            </a:r>
          </a:p>
          <a:p>
            <a:pPr lvl="1"/>
            <a:r>
              <a:rPr lang="en-US" b="1" dirty="0"/>
              <a:t>Computer Engineering </a:t>
            </a:r>
            <a:r>
              <a:rPr lang="en-US" dirty="0"/>
              <a:t>includes HPC, datacenters, embedded systems</a:t>
            </a:r>
          </a:p>
          <a:p>
            <a:pPr lvl="1"/>
            <a:r>
              <a:rPr lang="en-US" b="1" dirty="0" err="1"/>
              <a:t>Cyberphysical</a:t>
            </a:r>
            <a:r>
              <a:rPr lang="en-US" b="1" dirty="0"/>
              <a:t> Systems</a:t>
            </a:r>
            <a:r>
              <a:rPr lang="en-US" dirty="0"/>
              <a:t>: Robotics, Internet of Things, Smart-X</a:t>
            </a:r>
          </a:p>
          <a:p>
            <a:pPr lvl="1"/>
            <a:r>
              <a:rPr lang="en-US" b="1" dirty="0"/>
              <a:t>Bioengineering</a:t>
            </a:r>
            <a:r>
              <a:rPr lang="en-US" dirty="0"/>
              <a:t> and </a:t>
            </a:r>
            <a:r>
              <a:rPr lang="en-US" b="1" dirty="0"/>
              <a:t>Neuroengineering</a:t>
            </a:r>
          </a:p>
          <a:p>
            <a:pPr lvl="1"/>
            <a:r>
              <a:rPr lang="en-US" b="1" dirty="0"/>
              <a:t>Nanoengineering</a:t>
            </a:r>
          </a:p>
          <a:p>
            <a:r>
              <a:rPr lang="en-US" b="1" dirty="0"/>
              <a:t>ISE</a:t>
            </a:r>
            <a:r>
              <a:rPr lang="en-US" dirty="0"/>
              <a:t> has curricula in Systems Engineering, Modeling &amp; Simulation, Big Data</a:t>
            </a:r>
          </a:p>
          <a:p>
            <a:r>
              <a:rPr lang="en-US" dirty="0"/>
              <a:t>ISE research includes </a:t>
            </a:r>
            <a:r>
              <a:rPr lang="en-US" b="1" dirty="0"/>
              <a:t>Intel MIC chips </a:t>
            </a:r>
            <a:r>
              <a:rPr lang="en-US" dirty="0"/>
              <a:t>as used in Tianhe-2</a:t>
            </a:r>
          </a:p>
          <a:p>
            <a:r>
              <a:rPr lang="en-US" b="1" dirty="0"/>
              <a:t>ISE</a:t>
            </a:r>
            <a:r>
              <a:rPr lang="en-US" dirty="0"/>
              <a:t> well aligned with School of Data and Computer Science at Guangzhou</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a:t>
            </a:fld>
            <a:endParaRPr lang="en-US" dirty="0">
              <a:solidFill>
                <a:prstClr val="black"/>
              </a:solidFill>
            </a:endParaRPr>
          </a:p>
        </p:txBody>
      </p:sp>
      <p:sp>
        <p:nvSpPr>
          <p:cNvPr id="5" name="Date Placeholder 4"/>
          <p:cNvSpPr>
            <a:spLocks noGrp="1"/>
          </p:cNvSpPr>
          <p:nvPr>
            <p:ph type="dt" sz="half" idx="2"/>
          </p:nvPr>
        </p:nvSpPr>
        <p:spPr/>
        <p:txBody>
          <a:bodyPr/>
          <a:lstStyle/>
          <a:p>
            <a:fld id="{D4E46E78-955A-47FF-A8DC-04374E109803}" type="datetime1">
              <a:rPr lang="en-US" smtClean="0"/>
              <a:t>12/17/2016</a:t>
            </a:fld>
            <a:endParaRPr lang="en-US"/>
          </a:p>
        </p:txBody>
      </p:sp>
    </p:spTree>
    <p:extLst>
      <p:ext uri="{BB962C8B-B14F-4D97-AF65-F5344CB8AC3E}">
        <p14:creationId xmlns:p14="http://schemas.microsoft.com/office/powerpoint/2010/main" val="392904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724" y="86459"/>
            <a:ext cx="9372599" cy="523141"/>
          </a:xfrm>
        </p:spPr>
        <p:txBody>
          <a:bodyPr/>
          <a:lstStyle/>
          <a:p>
            <a:pPr algn="ctr"/>
            <a:r>
              <a:rPr lang="en-US" sz="2400" dirty="0"/>
              <a:t>64 Features in 4 views for Unified Classification of Big Data and Simulation Applications</a:t>
            </a: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prstClr val="black"/>
              </a:solidFill>
              <a:effectLst/>
              <a:uLnTx/>
              <a:uFillTx/>
            </a:endParaRPr>
          </a:p>
        </p:txBody>
      </p:sp>
      <p:grpSp>
        <p:nvGrpSpPr>
          <p:cNvPr id="12" name="Group 11"/>
          <p:cNvGrpSpPr/>
          <p:nvPr/>
        </p:nvGrpSpPr>
        <p:grpSpPr>
          <a:xfrm>
            <a:off x="5576" y="609600"/>
            <a:ext cx="9157607" cy="5368401"/>
            <a:chOff x="0" y="372985"/>
            <a:chExt cx="9157607" cy="5368401"/>
          </a:xfrm>
        </p:grpSpPr>
        <p:pic>
          <p:nvPicPr>
            <p:cNvPr id="4" name="Picture 3"/>
            <p:cNvPicPr>
              <a:picLocks noChangeAspect="1"/>
            </p:cNvPicPr>
            <p:nvPr/>
          </p:nvPicPr>
          <p:blipFill>
            <a:blip r:embed="rId2"/>
            <a:stretch>
              <a:fillRect/>
            </a:stretch>
          </p:blipFill>
          <p:spPr>
            <a:xfrm>
              <a:off x="0" y="372985"/>
              <a:ext cx="9144000" cy="5368401"/>
            </a:xfrm>
            <a:prstGeom prst="rect">
              <a:avLst/>
            </a:prstGeom>
          </p:spPr>
        </p:pic>
        <p:sp>
          <p:nvSpPr>
            <p:cNvPr id="5" name="Rectangle 4"/>
            <p:cNvSpPr/>
            <p:nvPr/>
          </p:nvSpPr>
          <p:spPr>
            <a:xfrm>
              <a:off x="0" y="823109"/>
              <a:ext cx="149733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Simulations</a:t>
              </a:r>
            </a:p>
          </p:txBody>
        </p:sp>
        <p:sp>
          <p:nvSpPr>
            <p:cNvPr id="6" name="Rectangle 5"/>
            <p:cNvSpPr/>
            <p:nvPr/>
          </p:nvSpPr>
          <p:spPr>
            <a:xfrm>
              <a:off x="1497397" y="852941"/>
              <a:ext cx="1485956" cy="5309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Analytics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rPr>
                <a:t>(Model for Big Data)</a:t>
              </a:r>
            </a:p>
          </p:txBody>
        </p:sp>
        <p:sp>
          <p:nvSpPr>
            <p:cNvPr id="7" name="Rectangle 6"/>
            <p:cNvSpPr/>
            <p:nvPr/>
          </p:nvSpPr>
          <p:spPr>
            <a:xfrm>
              <a:off x="3137862" y="372985"/>
              <a:ext cx="72009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Both</a:t>
              </a:r>
            </a:p>
          </p:txBody>
        </p:sp>
        <p:sp>
          <p:nvSpPr>
            <p:cNvPr id="8" name="TextBox 7"/>
            <p:cNvSpPr txBox="1"/>
            <p:nvPr/>
          </p:nvSpPr>
          <p:spPr>
            <a:xfrm>
              <a:off x="375424" y="3832343"/>
              <a:ext cx="902811"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(All Model)</a:t>
              </a:r>
            </a:p>
          </p:txBody>
        </p:sp>
        <p:sp>
          <p:nvSpPr>
            <p:cNvPr id="9" name="TextBox 8"/>
            <p:cNvSpPr txBox="1"/>
            <p:nvPr/>
          </p:nvSpPr>
          <p:spPr>
            <a:xfrm>
              <a:off x="2108755" y="5426306"/>
              <a:ext cx="174919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a:t>
              </a:r>
              <a:r>
                <a:rPr kumimoji="0" lang="en-US" sz="1100" b="1" i="0" u="none" strike="noStrike" kern="0" cap="none" spc="0" normalizeH="0" baseline="0" noProof="0" dirty="0" err="1">
                  <a:ln>
                    <a:noFill/>
                  </a:ln>
                  <a:solidFill>
                    <a:srgbClr val="C00000"/>
                  </a:solidFill>
                  <a:effectLst/>
                  <a:uLnTx/>
                  <a:uFillTx/>
                </a:rPr>
                <a:t>Data+Model</a:t>
              </a:r>
              <a:r>
                <a:rPr kumimoji="0" lang="en-US" sz="1400" b="1" i="0" u="none" strike="noStrike" kern="0" cap="none" spc="0" normalizeH="0" baseline="0" noProof="0" dirty="0">
                  <a:ln>
                    <a:noFill/>
                  </a:ln>
                  <a:solidFill>
                    <a:srgbClr val="C00000"/>
                  </a:solidFill>
                  <a:effectLst/>
                  <a:uLnTx/>
                  <a:uFillTx/>
                </a:rPr>
                <a:t>)</a:t>
              </a:r>
            </a:p>
          </p:txBody>
        </p:sp>
        <p:sp>
          <p:nvSpPr>
            <p:cNvPr id="10" name="TextBox 9"/>
            <p:cNvSpPr txBox="1"/>
            <p:nvPr/>
          </p:nvSpPr>
          <p:spPr>
            <a:xfrm>
              <a:off x="6782917" y="890009"/>
              <a:ext cx="1247457"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Data)</a:t>
              </a:r>
            </a:p>
          </p:txBody>
        </p:sp>
        <p:sp>
          <p:nvSpPr>
            <p:cNvPr id="11" name="TextBox 10"/>
            <p:cNvSpPr txBox="1"/>
            <p:nvPr/>
          </p:nvSpPr>
          <p:spPr>
            <a:xfrm>
              <a:off x="7393983" y="5008367"/>
              <a:ext cx="1763624"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(Mix of Data and Model)</a:t>
              </a:r>
            </a:p>
          </p:txBody>
        </p:sp>
      </p:grpSp>
      <p:sp>
        <p:nvSpPr>
          <p:cNvPr id="3" name="Date Placeholder 2"/>
          <p:cNvSpPr>
            <a:spLocks noGrp="1"/>
          </p:cNvSpPr>
          <p:nvPr>
            <p:ph type="dt" sz="half" idx="2"/>
          </p:nvPr>
        </p:nvSpPr>
        <p:spPr/>
        <p:txBody>
          <a:bodyPr/>
          <a:lstStyle/>
          <a:p>
            <a:fld id="{B3D75943-A82A-4743-95CD-FECBEADE65B3}" type="datetime1">
              <a:rPr lang="en-US" smtClean="0">
                <a:solidFill>
                  <a:srgbClr val="000000">
                    <a:tint val="75000"/>
                  </a:srgbClr>
                </a:solidFill>
              </a:rPr>
              <a:t>12/17/2016</a:t>
            </a:fld>
            <a:endParaRPr lang="en-US">
              <a:solidFill>
                <a:srgbClr val="000000">
                  <a:tint val="75000"/>
                </a:srgbClr>
              </a:solidFill>
            </a:endParaRPr>
          </a:p>
        </p:txBody>
      </p:sp>
    </p:spTree>
    <p:extLst>
      <p:ext uri="{BB962C8B-B14F-4D97-AF65-F5344CB8AC3E}">
        <p14:creationId xmlns:p14="http://schemas.microsoft.com/office/powerpoint/2010/main" val="2408110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17"/>
            <a:ext cx="9139646" cy="703217"/>
          </a:xfrm>
        </p:spPr>
        <p:txBody>
          <a:bodyPr/>
          <a:lstStyle/>
          <a:p>
            <a:r>
              <a:rPr lang="en-US" dirty="0"/>
              <a:t>Examples in Problem Architecture View PA</a:t>
            </a:r>
          </a:p>
        </p:txBody>
      </p:sp>
      <p:sp>
        <p:nvSpPr>
          <p:cNvPr id="3" name="Content Placeholder 2"/>
          <p:cNvSpPr>
            <a:spLocks noGrp="1"/>
          </p:cNvSpPr>
          <p:nvPr>
            <p:ph idx="1"/>
          </p:nvPr>
        </p:nvSpPr>
        <p:spPr>
          <a:xfrm>
            <a:off x="0" y="533400"/>
            <a:ext cx="9139646" cy="5638800"/>
          </a:xfrm>
        </p:spPr>
        <p:txBody>
          <a:bodyPr/>
          <a:lstStyle/>
          <a:p>
            <a:r>
              <a:rPr lang="en-US" dirty="0"/>
              <a:t>The facets in the Problem architecture view include 5 very common ones describing synchronization structure of a parallel job: </a:t>
            </a:r>
          </a:p>
          <a:p>
            <a:pPr lvl="1"/>
            <a:r>
              <a:rPr lang="en-US" b="1" dirty="0" err="1"/>
              <a:t>MapOnly</a:t>
            </a:r>
            <a:r>
              <a:rPr lang="en-US" b="1" dirty="0"/>
              <a:t> or Pleasingly Parallel (PA1): </a:t>
            </a:r>
            <a:r>
              <a:rPr lang="en-US" dirty="0"/>
              <a:t>the processing of a collection of independent events; </a:t>
            </a:r>
          </a:p>
          <a:p>
            <a:pPr lvl="1"/>
            <a:r>
              <a:rPr lang="en-US" b="1" dirty="0"/>
              <a:t>MapReduce (PA2): </a:t>
            </a:r>
            <a:r>
              <a:rPr lang="en-US" dirty="0"/>
              <a:t>independent calculations (maps) followed by a final consolidation via MapReduce; </a:t>
            </a:r>
          </a:p>
          <a:p>
            <a:pPr lvl="1"/>
            <a:r>
              <a:rPr lang="en-US" b="1" dirty="0" err="1"/>
              <a:t>MapCollective</a:t>
            </a:r>
            <a:r>
              <a:rPr lang="en-US" b="1" dirty="0"/>
              <a:t> (PA3): </a:t>
            </a:r>
            <a:r>
              <a:rPr lang="en-US" dirty="0"/>
              <a:t>parallel machine learning dominated by scatter, gather, reduce and broadcast; </a:t>
            </a:r>
          </a:p>
          <a:p>
            <a:pPr lvl="1"/>
            <a:r>
              <a:rPr lang="en-US" b="1" dirty="0"/>
              <a:t>MapPoint-to-Point (PA4): </a:t>
            </a:r>
            <a:r>
              <a:rPr lang="en-US" dirty="0"/>
              <a:t>simulations or graph processing with many local linkages in points (nodes) of studied system. </a:t>
            </a:r>
          </a:p>
          <a:p>
            <a:pPr lvl="1"/>
            <a:r>
              <a:rPr lang="en-US" b="1" dirty="0" err="1"/>
              <a:t>MapStreaming</a:t>
            </a:r>
            <a:r>
              <a:rPr lang="en-US" b="1" dirty="0"/>
              <a:t> (PA5): </a:t>
            </a:r>
            <a:r>
              <a:rPr lang="en-US" dirty="0"/>
              <a:t>The fifth important problem architecture is seen in recent approaches to processing real-time data. </a:t>
            </a:r>
          </a:p>
          <a:p>
            <a:pPr lvl="1"/>
            <a:r>
              <a:rPr lang="en-US" dirty="0"/>
              <a:t>We do not focus on pure </a:t>
            </a:r>
            <a:r>
              <a:rPr lang="en-US" b="1" dirty="0"/>
              <a:t>shared memory architectures PA6 </a:t>
            </a:r>
            <a:r>
              <a:rPr lang="en-US" dirty="0"/>
              <a:t>but look at hybrid architectures with clusters of multicore nodes and find important performances issues dependent on the node programming model.</a:t>
            </a:r>
          </a:p>
          <a:p>
            <a:r>
              <a:rPr lang="en-US" dirty="0"/>
              <a:t>Most of our codes are </a:t>
            </a:r>
            <a:r>
              <a:rPr lang="en-US" b="1" dirty="0"/>
              <a:t>SPMD</a:t>
            </a:r>
            <a:r>
              <a:rPr lang="en-US" dirty="0"/>
              <a:t> (PA-7) and</a:t>
            </a:r>
            <a:r>
              <a:rPr lang="en-US" b="1" dirty="0"/>
              <a:t> BSP </a:t>
            </a:r>
            <a:r>
              <a:rPr lang="en-US" dirty="0"/>
              <a:t>(PA-8).</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21</a:t>
            </a:fld>
            <a:endParaRPr lang="en-US" dirty="0">
              <a:solidFill>
                <a:prstClr val="black"/>
              </a:solidFill>
            </a:endParaRPr>
          </a:p>
        </p:txBody>
      </p:sp>
      <p:sp>
        <p:nvSpPr>
          <p:cNvPr id="5" name="Date Placeholder 4"/>
          <p:cNvSpPr>
            <a:spLocks noGrp="1"/>
          </p:cNvSpPr>
          <p:nvPr>
            <p:ph type="dt" sz="half" idx="2"/>
          </p:nvPr>
        </p:nvSpPr>
        <p:spPr/>
        <p:txBody>
          <a:bodyPr/>
          <a:lstStyle/>
          <a:p>
            <a:fld id="{D3F4965E-DC64-48E4-9C92-4730406E2267}" type="datetime1">
              <a:rPr lang="en-US" smtClean="0"/>
              <a:t>12/17/2016</a:t>
            </a:fld>
            <a:endParaRPr lang="en-US"/>
          </a:p>
        </p:txBody>
      </p:sp>
    </p:spTree>
    <p:extLst>
      <p:ext uri="{BB962C8B-B14F-4D97-AF65-F5344CB8AC3E}">
        <p14:creationId xmlns:p14="http://schemas.microsoft.com/office/powerpoint/2010/main" val="2787303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73" y="1345093"/>
            <a:ext cx="2305050" cy="3790950"/>
          </a:xfrm>
        </p:spPr>
        <p:txBody>
          <a:bodyPr/>
          <a:lstStyle/>
          <a:p>
            <a:r>
              <a:rPr lang="en-US" sz="2800" dirty="0"/>
              <a:t>6 Forms of MapReduce</a:t>
            </a:r>
            <a:br>
              <a:rPr lang="en-US" sz="2000" dirty="0"/>
            </a:br>
            <a:br>
              <a:rPr lang="en-US" sz="2000" b="0" dirty="0">
                <a:solidFill>
                  <a:schemeClr val="tx1"/>
                </a:solidFill>
              </a:rPr>
            </a:br>
            <a:r>
              <a:rPr lang="en-US" sz="2000" b="0" dirty="0">
                <a:solidFill>
                  <a:schemeClr val="tx1"/>
                </a:solidFill>
              </a:rPr>
              <a:t>Describes Architecture of </a:t>
            </a:r>
            <a:br>
              <a:rPr lang="en-US" sz="2000" b="0" dirty="0">
                <a:solidFill>
                  <a:schemeClr val="tx1"/>
                </a:solidFill>
              </a:rPr>
            </a:br>
            <a:r>
              <a:rPr lang="en-US" sz="2000" b="0" dirty="0">
                <a:solidFill>
                  <a:schemeClr val="tx1"/>
                </a:solidFill>
              </a:rPr>
              <a:t> - Problem (Model     reflecting data)</a:t>
            </a:r>
            <a:br>
              <a:rPr lang="en-US" sz="2000" b="0" dirty="0">
                <a:solidFill>
                  <a:schemeClr val="tx1"/>
                </a:solidFill>
              </a:rPr>
            </a:br>
            <a:r>
              <a:rPr lang="en-US" sz="2000" b="0" dirty="0">
                <a:solidFill>
                  <a:schemeClr val="tx1"/>
                </a:solidFill>
              </a:rPr>
              <a:t> - Machine</a:t>
            </a:r>
            <a:br>
              <a:rPr lang="en-US" sz="2000" b="0" dirty="0">
                <a:solidFill>
                  <a:schemeClr val="tx1"/>
                </a:solidFill>
              </a:rPr>
            </a:br>
            <a:r>
              <a:rPr lang="en-US" sz="2000" b="0" dirty="0">
                <a:solidFill>
                  <a:schemeClr val="tx1"/>
                </a:solidFill>
              </a:rPr>
              <a:t> - Software</a:t>
            </a:r>
            <a:br>
              <a:rPr lang="en-US" sz="2000" b="0" dirty="0">
                <a:solidFill>
                  <a:schemeClr val="tx1"/>
                </a:solidFill>
              </a:rPr>
            </a:br>
            <a:br>
              <a:rPr lang="en-US" sz="2000" b="0" dirty="0">
                <a:solidFill>
                  <a:schemeClr val="tx1"/>
                </a:solidFill>
              </a:rPr>
            </a:br>
            <a:r>
              <a:rPr lang="en-US" sz="2000" b="0" dirty="0">
                <a:solidFill>
                  <a:schemeClr val="tx1"/>
                </a:solidFill>
              </a:rPr>
              <a:t>2 important variants (software) of Iterative MapReduce and Map-Streaming</a:t>
            </a:r>
            <a:br>
              <a:rPr lang="en-US" sz="2000" b="0" dirty="0">
                <a:solidFill>
                  <a:schemeClr val="tx1"/>
                </a:solidFill>
              </a:rPr>
            </a:br>
            <a:r>
              <a:rPr lang="en-US" sz="2000" dirty="0">
                <a:solidFill>
                  <a:schemeClr val="tx1"/>
                </a:solidFill>
              </a:rPr>
              <a:t>a) “In-place” </a:t>
            </a:r>
            <a:r>
              <a:rPr lang="en-US" sz="2000" b="0" dirty="0">
                <a:solidFill>
                  <a:schemeClr val="tx1"/>
                </a:solidFill>
              </a:rPr>
              <a:t>HPC </a:t>
            </a:r>
            <a:br>
              <a:rPr lang="en-US" sz="2000" dirty="0">
                <a:solidFill>
                  <a:schemeClr val="tx1"/>
                </a:solidFill>
              </a:rPr>
            </a:br>
            <a:r>
              <a:rPr lang="en-US" sz="2000" dirty="0">
                <a:solidFill>
                  <a:schemeClr val="tx1"/>
                </a:solidFill>
              </a:rPr>
              <a:t>b) Flow </a:t>
            </a:r>
            <a:r>
              <a:rPr lang="en-US" sz="2000" b="0" dirty="0">
                <a:solidFill>
                  <a:schemeClr val="tx1"/>
                </a:solidFill>
              </a:rPr>
              <a:t>for model and data</a:t>
            </a:r>
            <a:br>
              <a:rPr lang="en-US" sz="2000" b="0" dirty="0">
                <a:solidFill>
                  <a:schemeClr val="tx1"/>
                </a:solidFill>
              </a:rPr>
            </a:br>
            <a:endParaRPr lang="en-US" sz="2000" b="0" dirty="0">
              <a:solidFill>
                <a:schemeClr val="tx1"/>
              </a:solidFill>
            </a:endParaRPr>
          </a:p>
        </p:txBody>
      </p:sp>
      <p:sp>
        <p:nvSpPr>
          <p:cNvPr id="4" name="Slide Number Placeholder 3"/>
          <p:cNvSpPr>
            <a:spLocks noGrp="1"/>
          </p:cNvSpPr>
          <p:nvPr>
            <p:ph type="sldNum" sz="quarter" idx="12"/>
          </p:nvPr>
        </p:nvSpPr>
        <p:spPr>
          <a:xfrm>
            <a:off x="8282214" y="6246813"/>
            <a:ext cx="656771" cy="293913"/>
          </a:xfrm>
        </p:spPr>
        <p:txBody>
          <a:bodyPr/>
          <a:lstStyle/>
          <a:p>
            <a:fld id="{C4B85148-DB98-4269-ACE6-2DF49F9918C9}" type="slidenum">
              <a:rPr lang="en-US" smtClean="0">
                <a:solidFill>
                  <a:prstClr val="black"/>
                </a:solidFill>
              </a:rPr>
              <a:pPr/>
              <a:t>22</a:t>
            </a:fld>
            <a:endParaRPr lang="en-US" dirty="0">
              <a:solidFill>
                <a:prstClr val="black"/>
              </a:solidFill>
            </a:endParaRPr>
          </a:p>
        </p:txBody>
      </p:sp>
      <p:sp>
        <p:nvSpPr>
          <p:cNvPr id="2" name="Date Placeholder 1"/>
          <p:cNvSpPr>
            <a:spLocks noGrp="1"/>
          </p:cNvSpPr>
          <p:nvPr>
            <p:ph type="dt" sz="half" idx="2"/>
          </p:nvPr>
        </p:nvSpPr>
        <p:spPr/>
        <p:txBody>
          <a:bodyPr/>
          <a:lstStyle/>
          <a:p>
            <a:fld id="{DA2EFA39-B5EE-4621-BAAF-66A4C40D4CD0}" type="datetime1">
              <a:rPr lang="en-US" smtClean="0">
                <a:solidFill>
                  <a:srgbClr val="000000">
                    <a:tint val="75000"/>
                  </a:srgbClr>
                </a:solidFill>
              </a:rPr>
              <a:t>12/17/2016</a:t>
            </a:fld>
            <a:endParaRPr lang="en-US">
              <a:solidFill>
                <a:srgbClr val="000000">
                  <a:tint val="75000"/>
                </a:srgbClr>
              </a:solidFill>
            </a:endParaRPr>
          </a:p>
        </p:txBody>
      </p:sp>
      <p:grpSp>
        <p:nvGrpSpPr>
          <p:cNvPr id="3" name="Group 2"/>
          <p:cNvGrpSpPr>
            <a:grpSpLocks noChangeAspect="1"/>
          </p:cNvGrpSpPr>
          <p:nvPr/>
        </p:nvGrpSpPr>
        <p:grpSpPr>
          <a:xfrm>
            <a:off x="2270580" y="0"/>
            <a:ext cx="6949620" cy="6766560"/>
            <a:chOff x="3522924" y="19792"/>
            <a:chExt cx="5638890" cy="5490359"/>
          </a:xfrm>
        </p:grpSpPr>
        <p:pic>
          <p:nvPicPr>
            <p:cNvPr id="18" name="Picture 17"/>
            <p:cNvPicPr>
              <a:picLocks noChangeAspect="1"/>
            </p:cNvPicPr>
            <p:nvPr/>
          </p:nvPicPr>
          <p:blipFill rotWithShape="1">
            <a:blip r:embed="rId3"/>
            <a:srcRect l="50000" t="394" r="-567" b="-394"/>
            <a:stretch/>
          </p:blipFill>
          <p:spPr>
            <a:xfrm>
              <a:off x="3522924" y="2676693"/>
              <a:ext cx="5638890" cy="2833458"/>
            </a:xfrm>
            <a:prstGeom prst="rect">
              <a:avLst/>
            </a:prstGeom>
          </p:spPr>
        </p:pic>
        <p:pic>
          <p:nvPicPr>
            <p:cNvPr id="19" name="Picture 18"/>
            <p:cNvPicPr>
              <a:picLocks noChangeAspect="1"/>
            </p:cNvPicPr>
            <p:nvPr/>
          </p:nvPicPr>
          <p:blipFill rotWithShape="1">
            <a:blip r:embed="rId3"/>
            <a:srcRect t="-394" r="49432" b="394"/>
            <a:stretch/>
          </p:blipFill>
          <p:spPr>
            <a:xfrm>
              <a:off x="3524072" y="19792"/>
              <a:ext cx="5556100" cy="2791857"/>
            </a:xfrm>
            <a:prstGeom prst="rect">
              <a:avLst/>
            </a:prstGeom>
          </p:spPr>
        </p:pic>
      </p:grpSp>
    </p:spTree>
    <p:extLst>
      <p:ext uri="{BB962C8B-B14F-4D97-AF65-F5344CB8AC3E}">
        <p14:creationId xmlns:p14="http://schemas.microsoft.com/office/powerpoint/2010/main" val="1048988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Clouds, HPC Clouds</a:t>
            </a:r>
            <a:br>
              <a:rPr lang="en-US" dirty="0"/>
            </a:br>
            <a:r>
              <a:rPr lang="en-US" dirty="0"/>
              <a:t>Simulations, Big Data</a:t>
            </a:r>
          </a:p>
        </p:txBody>
      </p:sp>
      <p:sp>
        <p:nvSpPr>
          <p:cNvPr id="7" name="Subtitle 6"/>
          <p:cNvSpPr>
            <a:spLocks noGrp="1"/>
          </p:cNvSpPr>
          <p:nvPr>
            <p:ph type="subTitle" idx="1"/>
          </p:nvPr>
        </p:nvSpPr>
        <p:spPr/>
        <p:txBody>
          <a:bodyPr/>
          <a:lstStyle/>
          <a:p>
            <a:endParaRPr lang="en-US"/>
          </a:p>
        </p:txBody>
      </p:sp>
      <p:sp>
        <p:nvSpPr>
          <p:cNvPr id="5" name="Date Placeholder 4"/>
          <p:cNvSpPr>
            <a:spLocks noGrp="1"/>
          </p:cNvSpPr>
          <p:nvPr>
            <p:ph type="dt" sz="half" idx="10"/>
          </p:nvPr>
        </p:nvSpPr>
        <p:spPr/>
        <p:txBody>
          <a:bodyPr/>
          <a:lstStyle/>
          <a:p>
            <a:fld id="{CCD8E4EF-8441-4046-A734-B7A9F0854216}" type="datetime1">
              <a:rPr lang="en-US" smtClean="0"/>
              <a:t>12/17/2016</a:t>
            </a:fld>
            <a:endParaRPr lang="en-US"/>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65634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7842"/>
          </a:xfrm>
        </p:spPr>
        <p:txBody>
          <a:bodyPr/>
          <a:lstStyle/>
          <a:p>
            <a:r>
              <a:rPr lang="en-US" dirty="0"/>
              <a:t>Considerations on Big Data v. Clouds/HPC</a:t>
            </a:r>
          </a:p>
        </p:txBody>
      </p:sp>
      <p:sp>
        <p:nvSpPr>
          <p:cNvPr id="3" name="Content Placeholder 2"/>
          <p:cNvSpPr>
            <a:spLocks noGrp="1"/>
          </p:cNvSpPr>
          <p:nvPr>
            <p:ph idx="1"/>
          </p:nvPr>
        </p:nvSpPr>
        <p:spPr>
          <a:xfrm>
            <a:off x="0" y="609600"/>
            <a:ext cx="9067800" cy="5105400"/>
          </a:xfrm>
        </p:spPr>
        <p:txBody>
          <a:bodyPr/>
          <a:lstStyle/>
          <a:p>
            <a:r>
              <a:rPr lang="en-US" dirty="0"/>
              <a:t>“High Performance” seems natural for Big Data as this needs a lot of processing and HPC could do it faster?</a:t>
            </a:r>
          </a:p>
          <a:p>
            <a:r>
              <a:rPr lang="en-US" b="1" dirty="0"/>
              <a:t>Cons: </a:t>
            </a:r>
            <a:r>
              <a:rPr lang="en-US" dirty="0"/>
              <a:t>But much big data processing involves I/O of distributed data and this dominates over computing accelerated by HPC</a:t>
            </a:r>
          </a:p>
          <a:p>
            <a:pPr lvl="1"/>
            <a:r>
              <a:rPr lang="en-US" dirty="0"/>
              <a:t>Other problems (such as LHC data processing) are compute dominated but this is </a:t>
            </a:r>
            <a:r>
              <a:rPr lang="en-US" b="1" dirty="0"/>
              <a:t>pleasingly parallel </a:t>
            </a:r>
            <a:r>
              <a:rPr lang="en-US" dirty="0"/>
              <a:t>and so parallel computing and nifty HPC algorithms irrelevant</a:t>
            </a:r>
          </a:p>
          <a:p>
            <a:pPr lvl="1"/>
            <a:r>
              <a:rPr lang="en-US" dirty="0"/>
              <a:t>Other problems (like basic databases) are essentially </a:t>
            </a:r>
            <a:r>
              <a:rPr lang="en-US" b="1" dirty="0"/>
              <a:t>MapReduce</a:t>
            </a:r>
            <a:r>
              <a:rPr lang="en-US" dirty="0"/>
              <a:t> and also do not have tight synchronization constraints addressed by HPC</a:t>
            </a:r>
          </a:p>
          <a:p>
            <a:r>
              <a:rPr lang="en-US" b="1" dirty="0"/>
              <a:t>Pros: </a:t>
            </a:r>
            <a:r>
              <a:rPr lang="en-US" dirty="0"/>
              <a:t>Andrew Ng notes that a leading </a:t>
            </a:r>
            <a:r>
              <a:rPr lang="en-US" b="1" dirty="0"/>
              <a:t>machine learning </a:t>
            </a:r>
            <a:r>
              <a:rPr lang="en-US" dirty="0"/>
              <a:t>group must have both </a:t>
            </a:r>
            <a:r>
              <a:rPr lang="en-US" b="1" dirty="0"/>
              <a:t>deep learning </a:t>
            </a:r>
            <a:r>
              <a:rPr lang="en-US" dirty="0"/>
              <a:t>and </a:t>
            </a:r>
            <a:r>
              <a:rPr lang="en-US" b="1" dirty="0"/>
              <a:t>HPC</a:t>
            </a:r>
            <a:r>
              <a:rPr lang="en-US" dirty="0"/>
              <a:t> excellence.</a:t>
            </a:r>
          </a:p>
          <a:p>
            <a:pPr lvl="1"/>
            <a:r>
              <a:rPr lang="en-US" dirty="0"/>
              <a:t>Some machine learning like topic modelling (LDA), clustering, deep learning, dimension reduction, graph algorithms involve </a:t>
            </a:r>
            <a:r>
              <a:rPr lang="en-US" b="1" dirty="0"/>
              <a:t>Map-Collective </a:t>
            </a:r>
            <a:r>
              <a:rPr lang="en-US" dirty="0"/>
              <a:t>or </a:t>
            </a:r>
            <a:r>
              <a:rPr lang="en-US" b="1" dirty="0"/>
              <a:t>Map-Point to Point iterative </a:t>
            </a:r>
            <a:r>
              <a:rPr lang="en-US" dirty="0"/>
              <a:t>structure and benefit from HPC</a:t>
            </a:r>
          </a:p>
          <a:p>
            <a:pPr lvl="1"/>
            <a:r>
              <a:rPr lang="en-US" b="1" dirty="0"/>
              <a:t>HPC</a:t>
            </a:r>
            <a:r>
              <a:rPr lang="en-US" dirty="0"/>
              <a:t> (MPI) often large factors (10-100) </a:t>
            </a:r>
            <a:r>
              <a:rPr lang="en-US" b="1" dirty="0"/>
              <a:t>faster</a:t>
            </a:r>
            <a:r>
              <a:rPr lang="en-US" dirty="0"/>
              <a:t> </a:t>
            </a:r>
            <a:r>
              <a:rPr lang="en-US" b="1" dirty="0"/>
              <a:t>than Hadoop, Spark, Flink, Storm</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24</a:t>
            </a:fld>
            <a:endParaRPr lang="en-US" dirty="0">
              <a:solidFill>
                <a:prstClr val="black"/>
              </a:solidFill>
            </a:endParaRPr>
          </a:p>
        </p:txBody>
      </p:sp>
      <p:sp>
        <p:nvSpPr>
          <p:cNvPr id="5" name="Date Placeholder 4"/>
          <p:cNvSpPr>
            <a:spLocks noGrp="1"/>
          </p:cNvSpPr>
          <p:nvPr>
            <p:ph type="dt" sz="half" idx="2"/>
          </p:nvPr>
        </p:nvSpPr>
        <p:spPr/>
        <p:txBody>
          <a:bodyPr/>
          <a:lstStyle/>
          <a:p>
            <a:fld id="{348A478A-F6A7-4167-B933-5941CDD56455}" type="datetime1">
              <a:rPr lang="en-US" smtClean="0"/>
              <a:t>12/17/2016</a:t>
            </a:fld>
            <a:endParaRPr lang="en-US"/>
          </a:p>
        </p:txBody>
      </p:sp>
    </p:spTree>
    <p:extLst>
      <p:ext uri="{BB962C8B-B14F-4D97-AF65-F5344CB8AC3E}">
        <p14:creationId xmlns:p14="http://schemas.microsoft.com/office/powerpoint/2010/main" val="60945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067800" cy="838200"/>
          </a:xfrm>
        </p:spPr>
        <p:txBody>
          <a:bodyPr/>
          <a:lstStyle/>
          <a:p>
            <a:pPr algn="ctr"/>
            <a:r>
              <a:rPr lang="en-US" dirty="0"/>
              <a:t>Why HPC Cloud architectures?</a:t>
            </a:r>
          </a:p>
        </p:txBody>
      </p:sp>
      <p:sp>
        <p:nvSpPr>
          <p:cNvPr id="6" name="Content Placeholder 5"/>
          <p:cNvSpPr>
            <a:spLocks noGrp="1"/>
          </p:cNvSpPr>
          <p:nvPr>
            <p:ph idx="1"/>
          </p:nvPr>
        </p:nvSpPr>
        <p:spPr>
          <a:xfrm>
            <a:off x="0" y="685800"/>
            <a:ext cx="9144001" cy="5216236"/>
          </a:xfrm>
        </p:spPr>
        <p:txBody>
          <a:bodyPr/>
          <a:lstStyle/>
          <a:p>
            <a:r>
              <a:rPr lang="en-US" b="1" dirty="0"/>
              <a:t>Exascale</a:t>
            </a:r>
            <a:r>
              <a:rPr lang="en-US" dirty="0"/>
              <a:t> simulations needed as have differential equation based models that need </a:t>
            </a:r>
            <a:r>
              <a:rPr lang="en-US" b="1" dirty="0"/>
              <a:t>small space and time steps </a:t>
            </a:r>
            <a:r>
              <a:rPr lang="en-US" dirty="0"/>
              <a:t>and this leads to numerical formulations that need the memory and compute power of an exascale machine to solve </a:t>
            </a:r>
            <a:r>
              <a:rPr lang="en-US" b="1" dirty="0"/>
              <a:t>individual problems </a:t>
            </a:r>
            <a:r>
              <a:rPr lang="en-US" dirty="0"/>
              <a:t>(</a:t>
            </a:r>
            <a:r>
              <a:rPr lang="en-US" b="1" dirty="0"/>
              <a:t>capability computing</a:t>
            </a:r>
            <a:r>
              <a:rPr lang="en-US" dirty="0"/>
              <a:t>)</a:t>
            </a:r>
          </a:p>
          <a:p>
            <a:r>
              <a:rPr lang="en-US" dirty="0"/>
              <a:t>Big data problems do not have differential operators and it is not obvious that you need a full exascale system to address a single Big Data problem</a:t>
            </a:r>
          </a:p>
          <a:p>
            <a:r>
              <a:rPr lang="en-US" dirty="0"/>
              <a:t>Rather you will be running lots of jobs that are sometimes </a:t>
            </a:r>
            <a:r>
              <a:rPr lang="en-US" b="1" dirty="0"/>
              <a:t>pleasingly parallel/MapReduce</a:t>
            </a:r>
            <a:r>
              <a:rPr lang="en-US" dirty="0"/>
              <a:t> (</a:t>
            </a:r>
            <a:r>
              <a:rPr lang="en-US" b="1" dirty="0">
                <a:solidFill>
                  <a:srgbClr val="FF0000"/>
                </a:solidFill>
              </a:rPr>
              <a:t>Cloud</a:t>
            </a:r>
            <a:r>
              <a:rPr lang="en-US" dirty="0"/>
              <a:t>) and sometimes </a:t>
            </a:r>
            <a:r>
              <a:rPr lang="en-US" b="1" dirty="0"/>
              <a:t>small to medium size HPC jobs</a:t>
            </a:r>
            <a:r>
              <a:rPr lang="en-US" dirty="0"/>
              <a:t> which in </a:t>
            </a:r>
            <a:r>
              <a:rPr lang="en-US" b="1" dirty="0"/>
              <a:t>aggregate</a:t>
            </a:r>
            <a:r>
              <a:rPr lang="en-US" dirty="0"/>
              <a:t> are exascale (</a:t>
            </a:r>
            <a:r>
              <a:rPr lang="en-US" b="1" dirty="0">
                <a:solidFill>
                  <a:srgbClr val="FF0000"/>
                </a:solidFill>
              </a:rPr>
              <a:t>HPC Cloud</a:t>
            </a:r>
            <a:r>
              <a:rPr lang="en-US" dirty="0"/>
              <a:t>) (</a:t>
            </a:r>
            <a:r>
              <a:rPr lang="en-US" b="1" dirty="0"/>
              <a:t>capacity computing</a:t>
            </a:r>
            <a:r>
              <a:rPr lang="en-US" dirty="0"/>
              <a:t>)</a:t>
            </a:r>
          </a:p>
          <a:p>
            <a:pPr lvl="1"/>
            <a:r>
              <a:rPr lang="en-US" b="1" dirty="0"/>
              <a:t>Deep learning </a:t>
            </a:r>
            <a:r>
              <a:rPr lang="en-US" dirty="0"/>
              <a:t>doesn’t exhibit massive parallelism due to stochastic gradient descent using small mini-batches of training data</a:t>
            </a:r>
          </a:p>
          <a:p>
            <a:pPr lvl="1"/>
            <a:r>
              <a:rPr lang="en-US" dirty="0"/>
              <a:t>But deep learning does use </a:t>
            </a:r>
            <a:r>
              <a:rPr lang="en-US" b="1" dirty="0"/>
              <a:t>small </a:t>
            </a:r>
            <a:r>
              <a:rPr lang="en-US" dirty="0"/>
              <a:t>accelerator enhanced HPC clusters.</a:t>
            </a:r>
          </a:p>
          <a:p>
            <a:r>
              <a:rPr lang="en-US" dirty="0"/>
              <a:t>Note </a:t>
            </a:r>
            <a:r>
              <a:rPr lang="en-US" b="1" dirty="0"/>
              <a:t>modest size c</a:t>
            </a:r>
            <a:r>
              <a:rPr lang="en-US" dirty="0"/>
              <a:t>lusters need all the software, hardware and algorithm expertise of HPC.</a:t>
            </a:r>
          </a:p>
          <a:p>
            <a:r>
              <a:rPr lang="en-US" dirty="0"/>
              <a:t>Systems designed for exascale HPC simulations, should be well suited for </a:t>
            </a:r>
            <a:r>
              <a:rPr lang="en-US" b="1" dirty="0"/>
              <a:t>HPC cloud </a:t>
            </a:r>
            <a:r>
              <a:rPr lang="en-US" dirty="0"/>
              <a:t>if </a:t>
            </a:r>
            <a:r>
              <a:rPr lang="en-US" b="1" dirty="0"/>
              <a:t>I/O </a:t>
            </a:r>
            <a:r>
              <a:rPr lang="en-US" dirty="0"/>
              <a:t>handled correctly (as in traditional clouds)</a:t>
            </a: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25</a:t>
            </a:fld>
            <a:endParaRPr lang="en-US" dirty="0">
              <a:solidFill>
                <a:prstClr val="black"/>
              </a:solidFill>
            </a:endParaRPr>
          </a:p>
        </p:txBody>
      </p:sp>
      <p:sp>
        <p:nvSpPr>
          <p:cNvPr id="4" name="Date Placeholder 3"/>
          <p:cNvSpPr>
            <a:spLocks noGrp="1"/>
          </p:cNvSpPr>
          <p:nvPr>
            <p:ph type="dt" sz="half" idx="2"/>
          </p:nvPr>
        </p:nvSpPr>
        <p:spPr/>
        <p:txBody>
          <a:bodyPr/>
          <a:lstStyle/>
          <a:p>
            <a:fld id="{F7DCCCF5-00E9-4A86-876D-DEEAFAEA1C20}" type="datetime1">
              <a:rPr lang="en-US" smtClean="0">
                <a:solidFill>
                  <a:srgbClr val="000000">
                    <a:tint val="75000"/>
                  </a:srgbClr>
                </a:solidFill>
              </a:rPr>
              <a:t>12/17/2016</a:t>
            </a:fld>
            <a:endParaRPr lang="en-US" dirty="0">
              <a:solidFill>
                <a:srgbClr val="000000">
                  <a:tint val="75000"/>
                </a:srgbClr>
              </a:solidFill>
            </a:endParaRPr>
          </a:p>
        </p:txBody>
      </p:sp>
    </p:spTree>
    <p:extLst>
      <p:ext uri="{BB962C8B-B14F-4D97-AF65-F5344CB8AC3E}">
        <p14:creationId xmlns:p14="http://schemas.microsoft.com/office/powerpoint/2010/main" val="274534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048750" cy="600076"/>
          </a:xfrm>
        </p:spPr>
        <p:txBody>
          <a:bodyPr>
            <a:noAutofit/>
          </a:bodyPr>
          <a:lstStyle/>
          <a:p>
            <a:pPr algn="ctr"/>
            <a:r>
              <a:rPr lang="en-US" sz="3000" b="1" dirty="0"/>
              <a:t>Comparison of Data Analytics with Simulation I</a:t>
            </a:r>
          </a:p>
        </p:txBody>
      </p:sp>
      <p:sp>
        <p:nvSpPr>
          <p:cNvPr id="3" name="Content Placeholder 2"/>
          <p:cNvSpPr>
            <a:spLocks noGrp="1"/>
          </p:cNvSpPr>
          <p:nvPr>
            <p:ph idx="1"/>
          </p:nvPr>
        </p:nvSpPr>
        <p:spPr>
          <a:xfrm>
            <a:off x="0" y="561976"/>
            <a:ext cx="9144000" cy="5735053"/>
          </a:xfrm>
        </p:spPr>
        <p:txBody>
          <a:bodyPr>
            <a:normAutofit/>
          </a:bodyPr>
          <a:lstStyle/>
          <a:p>
            <a:r>
              <a:rPr lang="en-US" b="1" dirty="0"/>
              <a:t>Simulations (models) </a:t>
            </a:r>
            <a:r>
              <a:rPr lang="en-US" dirty="0"/>
              <a:t>produce</a:t>
            </a:r>
            <a:r>
              <a:rPr lang="en-US" b="1" dirty="0"/>
              <a:t> big data </a:t>
            </a:r>
            <a:r>
              <a:rPr lang="en-US" dirty="0"/>
              <a:t>as visualization of results – they are </a:t>
            </a:r>
            <a:r>
              <a:rPr lang="en-US" b="1" dirty="0"/>
              <a:t>data source</a:t>
            </a:r>
          </a:p>
          <a:p>
            <a:pPr lvl="1"/>
            <a:r>
              <a:rPr lang="en-US" b="1" dirty="0"/>
              <a:t>Or </a:t>
            </a:r>
            <a:r>
              <a:rPr lang="en-US" dirty="0"/>
              <a:t>consume often smallish data to define a simulation problem</a:t>
            </a:r>
          </a:p>
          <a:p>
            <a:pPr lvl="1"/>
            <a:r>
              <a:rPr lang="en-US" b="1" dirty="0"/>
              <a:t>HPC simulation </a:t>
            </a:r>
            <a:r>
              <a:rPr lang="en-US" dirty="0"/>
              <a:t>in (weather) data assimilation is </a:t>
            </a:r>
            <a:r>
              <a:rPr lang="en-US" b="1" dirty="0"/>
              <a:t>data + model</a:t>
            </a:r>
          </a:p>
          <a:p>
            <a:r>
              <a:rPr lang="en-US" b="1" dirty="0"/>
              <a:t>Pleasingly parallel </a:t>
            </a:r>
            <a:r>
              <a:rPr lang="en-US" dirty="0"/>
              <a:t>often important in both</a:t>
            </a:r>
          </a:p>
          <a:p>
            <a:r>
              <a:rPr lang="en-US" dirty="0"/>
              <a:t>Both are often </a:t>
            </a:r>
            <a:r>
              <a:rPr lang="en-US" b="1" dirty="0"/>
              <a:t>SPMD</a:t>
            </a:r>
            <a:r>
              <a:rPr lang="en-US" dirty="0"/>
              <a:t> and </a:t>
            </a:r>
            <a:r>
              <a:rPr lang="en-US" b="1" dirty="0"/>
              <a:t>BSP</a:t>
            </a:r>
          </a:p>
          <a:p>
            <a:pPr marL="342900" lvl="1" indent="-342900">
              <a:buFont typeface="Arial"/>
              <a:buChar char="•"/>
            </a:pPr>
            <a:r>
              <a:rPr lang="en-US" b="1" dirty="0"/>
              <a:t>Classic Non-iterative MapReduce </a:t>
            </a:r>
            <a:r>
              <a:rPr lang="en-US" dirty="0"/>
              <a:t>is major big data paradigm</a:t>
            </a:r>
          </a:p>
          <a:p>
            <a:pPr lvl="1"/>
            <a:r>
              <a:rPr lang="en-US" sz="1800" dirty="0"/>
              <a:t>not a common simulation paradigm except where “Reduce” summarizes pleasingly parallel execution as in some Monte Carlos</a:t>
            </a:r>
          </a:p>
          <a:p>
            <a:r>
              <a:rPr lang="en-US" dirty="0"/>
              <a:t>Big Data often has </a:t>
            </a:r>
            <a:r>
              <a:rPr lang="en-US" b="1" dirty="0"/>
              <a:t>large collective communication</a:t>
            </a:r>
          </a:p>
          <a:p>
            <a:pPr lvl="1"/>
            <a:r>
              <a:rPr lang="en-US" sz="1800" dirty="0"/>
              <a:t>Classic simulation has a lot of smallish point-to-point messages</a:t>
            </a:r>
          </a:p>
          <a:p>
            <a:pPr lvl="1"/>
            <a:r>
              <a:rPr lang="en-US" sz="1800" dirty="0"/>
              <a:t>Motivates </a:t>
            </a:r>
            <a:r>
              <a:rPr lang="en-US" sz="1800" b="1" dirty="0" err="1"/>
              <a:t>MapCollective</a:t>
            </a:r>
            <a:r>
              <a:rPr lang="en-US" sz="1800" b="1" dirty="0"/>
              <a:t> </a:t>
            </a:r>
            <a:r>
              <a:rPr lang="en-US" sz="1800" dirty="0"/>
              <a:t>model</a:t>
            </a:r>
          </a:p>
          <a:p>
            <a:r>
              <a:rPr lang="en-US" dirty="0"/>
              <a:t>Simulations characterized often by </a:t>
            </a:r>
            <a:r>
              <a:rPr lang="en-US" b="1" dirty="0"/>
              <a:t>difference</a:t>
            </a:r>
            <a:r>
              <a:rPr lang="en-US" dirty="0"/>
              <a:t> or differential operators leading to nearest neighbor </a:t>
            </a:r>
            <a:r>
              <a:rPr lang="en-US" b="1" dirty="0"/>
              <a:t>sparsity</a:t>
            </a:r>
          </a:p>
          <a:p>
            <a:r>
              <a:rPr lang="en-US" sz="1800" dirty="0"/>
              <a:t>Some important </a:t>
            </a:r>
            <a:r>
              <a:rPr lang="en-US" sz="1800" b="1" dirty="0"/>
              <a:t>data analytics </a:t>
            </a:r>
            <a:r>
              <a:rPr lang="en-US" sz="1800" dirty="0"/>
              <a:t>can be </a:t>
            </a:r>
            <a:r>
              <a:rPr lang="en-US" sz="1800" b="1" dirty="0"/>
              <a:t>sparse</a:t>
            </a:r>
            <a:r>
              <a:rPr lang="en-US" sz="1800" dirty="0"/>
              <a:t> as in PageRank and “Bag of words” algorithms but many involve full matrix algorithms</a:t>
            </a:r>
          </a:p>
        </p:txBody>
      </p:sp>
      <p:sp>
        <p:nvSpPr>
          <p:cNvPr id="4" name="Date Placeholder 3"/>
          <p:cNvSpPr>
            <a:spLocks noGrp="1"/>
          </p:cNvSpPr>
          <p:nvPr>
            <p:ph type="dt" sz="half" idx="2"/>
          </p:nvPr>
        </p:nvSpPr>
        <p:spPr/>
        <p:txBody>
          <a:bodyPr/>
          <a:lstStyle/>
          <a:p>
            <a:fld id="{1FAA8879-A0C6-4211-AA5B-FAB3914DB75A}" type="datetime1">
              <a:rPr lang="en-US" smtClean="0">
                <a:solidFill>
                  <a:srgbClr val="000000">
                    <a:tint val="75000"/>
                  </a:srgbClr>
                </a:solidFill>
              </a:rPr>
              <a:t>12/17/2016</a:t>
            </a:fld>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826875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6"/>
            <a:ext cx="9144000" cy="708772"/>
          </a:xfrm>
        </p:spPr>
        <p:txBody>
          <a:bodyPr>
            <a:normAutofit fontScale="90000"/>
          </a:bodyPr>
          <a:lstStyle/>
          <a:p>
            <a:pPr algn="ctr"/>
            <a:r>
              <a:rPr lang="en-US" sz="3100" b="1" dirty="0"/>
              <a:t>Comparison</a:t>
            </a:r>
            <a:r>
              <a:rPr lang="en-US" b="1" dirty="0"/>
              <a:t> of Data Analytics with Simulation II</a:t>
            </a:r>
          </a:p>
        </p:txBody>
      </p:sp>
      <p:sp>
        <p:nvSpPr>
          <p:cNvPr id="3" name="Content Placeholder 2"/>
          <p:cNvSpPr>
            <a:spLocks noGrp="1"/>
          </p:cNvSpPr>
          <p:nvPr>
            <p:ph idx="1"/>
          </p:nvPr>
        </p:nvSpPr>
        <p:spPr>
          <a:xfrm>
            <a:off x="-27709" y="581151"/>
            <a:ext cx="9144000" cy="5705474"/>
          </a:xfrm>
        </p:spPr>
        <p:txBody>
          <a:bodyPr>
            <a:noAutofit/>
          </a:bodyPr>
          <a:lstStyle/>
          <a:p>
            <a:r>
              <a:rPr lang="en-US" sz="2200" dirty="0"/>
              <a:t>There are similarities between some </a:t>
            </a:r>
            <a:r>
              <a:rPr lang="en-US" sz="2200" b="1" dirty="0"/>
              <a:t>graph problems and particle simulations </a:t>
            </a:r>
            <a:r>
              <a:rPr lang="en-US" sz="2200" dirty="0"/>
              <a:t>with a particular </a:t>
            </a:r>
            <a:r>
              <a:rPr lang="en-US" sz="2200" b="1" dirty="0"/>
              <a:t>cutoff force.</a:t>
            </a:r>
          </a:p>
          <a:p>
            <a:pPr lvl="1"/>
            <a:r>
              <a:rPr lang="en-US" sz="2200" dirty="0"/>
              <a:t>Both are </a:t>
            </a:r>
            <a:r>
              <a:rPr lang="en-US" sz="2200" b="1" dirty="0"/>
              <a:t>MapPoint-to-Point </a:t>
            </a:r>
            <a:r>
              <a:rPr lang="en-US" sz="2200" dirty="0"/>
              <a:t>problem architecture</a:t>
            </a:r>
          </a:p>
          <a:p>
            <a:r>
              <a:rPr lang="en-US" sz="2200" dirty="0"/>
              <a:t>Note many big data problems are “</a:t>
            </a:r>
            <a:r>
              <a:rPr lang="en-US" sz="2200" b="1" dirty="0"/>
              <a:t>long range force</a:t>
            </a:r>
            <a:r>
              <a:rPr lang="en-US" sz="2200" dirty="0"/>
              <a:t>” (as in gravitational simulations) as all points are linked.</a:t>
            </a:r>
          </a:p>
          <a:p>
            <a:pPr lvl="1"/>
            <a:r>
              <a:rPr lang="en-US" sz="2200" dirty="0"/>
              <a:t>Easiest to parallelize. Often full matrix algorithms</a:t>
            </a:r>
          </a:p>
          <a:p>
            <a:pPr lvl="1"/>
            <a:r>
              <a:rPr lang="en-US" sz="2200" dirty="0"/>
              <a:t>e.g. in DNA sequence studies, distance </a:t>
            </a:r>
            <a:r>
              <a:rPr lang="en-US" sz="2200" dirty="0">
                <a:sym typeface="Symbol"/>
              </a:rPr>
              <a:t></a:t>
            </a:r>
            <a:r>
              <a:rPr lang="en-US" sz="2200" dirty="0"/>
              <a:t>(</a:t>
            </a:r>
            <a:r>
              <a:rPr lang="en-US" sz="2200" i="1" dirty="0" err="1"/>
              <a:t>i</a:t>
            </a:r>
            <a:r>
              <a:rPr lang="en-US" sz="2200" dirty="0"/>
              <a:t>, </a:t>
            </a:r>
            <a:r>
              <a:rPr lang="en-US" sz="2200" i="1" dirty="0">
                <a:sym typeface="Symbol"/>
              </a:rPr>
              <a:t>j</a:t>
            </a:r>
            <a:r>
              <a:rPr lang="en-US" sz="2200" dirty="0"/>
              <a:t>) defined by BLAST, Smith-Waterman, etc., between all sequences </a:t>
            </a:r>
            <a:r>
              <a:rPr lang="en-US" sz="2200" i="1" dirty="0" err="1"/>
              <a:t>i</a:t>
            </a:r>
            <a:r>
              <a:rPr lang="en-US" sz="2200" dirty="0"/>
              <a:t>, </a:t>
            </a:r>
            <a:r>
              <a:rPr lang="en-US" sz="2200" i="1" dirty="0">
                <a:sym typeface="Symbol"/>
              </a:rPr>
              <a:t>j.</a:t>
            </a:r>
          </a:p>
          <a:p>
            <a:pPr lvl="1"/>
            <a:r>
              <a:rPr lang="en-US" sz="2200" dirty="0">
                <a:sym typeface="Symbol"/>
              </a:rPr>
              <a:t>Opportunity for “fast multipole” ideas in big data. See NRC report</a:t>
            </a:r>
            <a:endParaRPr lang="en-US" sz="2200" i="1" dirty="0">
              <a:sym typeface="Symbol"/>
            </a:endParaRPr>
          </a:p>
          <a:p>
            <a:r>
              <a:rPr lang="en-US" sz="2200" dirty="0">
                <a:sym typeface="Symbol"/>
              </a:rPr>
              <a:t>Current Ogres/Diamonds do not have facets to designate </a:t>
            </a:r>
            <a:r>
              <a:rPr lang="en-US" sz="2200" b="1" dirty="0">
                <a:sym typeface="Symbol"/>
              </a:rPr>
              <a:t>underlying hardware</a:t>
            </a:r>
            <a:r>
              <a:rPr lang="en-US" sz="2200" dirty="0">
                <a:sym typeface="Symbol"/>
              </a:rPr>
              <a:t>: GPU v. Many-core (Xeon Phi)  v. Multi-core as these define how maps processed; they keep map-X structure fixed; maybe should change as ability to exploit vector or SIMD parallelism could be a model facet.</a:t>
            </a:r>
          </a:p>
        </p:txBody>
      </p:sp>
      <p:sp>
        <p:nvSpPr>
          <p:cNvPr id="4" name="Date Placeholder 3"/>
          <p:cNvSpPr>
            <a:spLocks noGrp="1"/>
          </p:cNvSpPr>
          <p:nvPr>
            <p:ph type="dt" sz="half" idx="2"/>
          </p:nvPr>
        </p:nvSpPr>
        <p:spPr/>
        <p:txBody>
          <a:bodyPr/>
          <a:lstStyle/>
          <a:p>
            <a:fld id="{82DA3D0F-448C-4917-B302-0556752EE360}" type="datetime1">
              <a:rPr lang="en-US" smtClean="0">
                <a:solidFill>
                  <a:srgbClr val="000000">
                    <a:tint val="75000"/>
                  </a:srgbClr>
                </a:solidFill>
              </a:rPr>
              <a:t>12/17/2016</a:t>
            </a:fld>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252224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6"/>
            <a:ext cx="9144000" cy="708772"/>
          </a:xfrm>
        </p:spPr>
        <p:txBody>
          <a:bodyPr>
            <a:normAutofit fontScale="90000"/>
          </a:bodyPr>
          <a:lstStyle/>
          <a:p>
            <a:pPr algn="ctr"/>
            <a:r>
              <a:rPr lang="en-US" sz="3100" b="1" dirty="0"/>
              <a:t>Comparison</a:t>
            </a:r>
            <a:r>
              <a:rPr lang="en-US" b="1" dirty="0"/>
              <a:t> of Data Analytics with Simulation III</a:t>
            </a:r>
          </a:p>
        </p:txBody>
      </p:sp>
      <p:sp>
        <p:nvSpPr>
          <p:cNvPr id="3" name="Content Placeholder 2"/>
          <p:cNvSpPr>
            <a:spLocks noGrp="1"/>
          </p:cNvSpPr>
          <p:nvPr>
            <p:ph idx="1"/>
          </p:nvPr>
        </p:nvSpPr>
        <p:spPr>
          <a:xfrm>
            <a:off x="-17352" y="540884"/>
            <a:ext cx="9144000" cy="5705474"/>
          </a:xfrm>
        </p:spPr>
        <p:txBody>
          <a:bodyPr>
            <a:normAutofit/>
          </a:bodyPr>
          <a:lstStyle/>
          <a:p>
            <a:r>
              <a:rPr lang="en-US" sz="2100" dirty="0">
                <a:sym typeface="Symbol"/>
              </a:rPr>
              <a:t>In image-based </a:t>
            </a:r>
            <a:r>
              <a:rPr lang="en-US" sz="2100" b="1" dirty="0">
                <a:sym typeface="Symbol"/>
              </a:rPr>
              <a:t>deep learning</a:t>
            </a:r>
            <a:r>
              <a:rPr lang="en-US" sz="2100" dirty="0">
                <a:sym typeface="Symbol"/>
              </a:rPr>
              <a:t>, neural network weights are block sparse (corresponding to links to pixel blocks) but can be formulated as full matrix operations on GPUs and MPI in blocks.</a:t>
            </a:r>
          </a:p>
          <a:p>
            <a:r>
              <a:rPr lang="en-US" sz="2100" dirty="0"/>
              <a:t>In </a:t>
            </a:r>
            <a:r>
              <a:rPr lang="en-US" sz="2100" b="1" dirty="0"/>
              <a:t>HPC benchmarking</a:t>
            </a:r>
            <a:r>
              <a:rPr lang="en-US" sz="2100" dirty="0"/>
              <a:t>, </a:t>
            </a:r>
            <a:r>
              <a:rPr lang="en-US" sz="2100" dirty="0" err="1"/>
              <a:t>Linpack</a:t>
            </a:r>
            <a:r>
              <a:rPr lang="en-US" sz="2100" dirty="0"/>
              <a:t> being challenged by a new sparse conjugate gradient benchmark </a:t>
            </a:r>
            <a:r>
              <a:rPr lang="en-US" sz="2100" b="1" dirty="0"/>
              <a:t>HPCG</a:t>
            </a:r>
            <a:r>
              <a:rPr lang="en-US" sz="2100" dirty="0"/>
              <a:t>, while I am diligently using </a:t>
            </a:r>
            <a:r>
              <a:rPr lang="en-US" sz="2100" b="1" dirty="0"/>
              <a:t>non- sparse conjugate gradient solvers </a:t>
            </a:r>
            <a:r>
              <a:rPr lang="en-US" sz="2100" dirty="0"/>
              <a:t>in clustering and Multi-dimensional scaling.</a:t>
            </a:r>
          </a:p>
          <a:p>
            <a:r>
              <a:rPr lang="en-US" sz="2100" b="1" dirty="0"/>
              <a:t>Simulations</a:t>
            </a:r>
            <a:r>
              <a:rPr lang="en-US" sz="2100" dirty="0"/>
              <a:t> tend to need </a:t>
            </a:r>
            <a:r>
              <a:rPr lang="en-US" sz="2100" b="1" dirty="0"/>
              <a:t>high precision </a:t>
            </a:r>
            <a:r>
              <a:rPr lang="en-US" sz="2100" dirty="0"/>
              <a:t>and very accurate results – partly because of differential operators</a:t>
            </a:r>
          </a:p>
          <a:p>
            <a:r>
              <a:rPr lang="en-US" sz="2100" b="1" dirty="0"/>
              <a:t>Big Data </a:t>
            </a:r>
            <a:r>
              <a:rPr lang="en-US" sz="2100" dirty="0"/>
              <a:t>problems often don’t need </a:t>
            </a:r>
            <a:r>
              <a:rPr lang="en-US" sz="2100" b="1" dirty="0"/>
              <a:t>high accuracy </a:t>
            </a:r>
            <a:r>
              <a:rPr lang="en-US" sz="2100" dirty="0"/>
              <a:t>as seen in trend to low precision (16 or 32 bit) deep learning networks</a:t>
            </a:r>
          </a:p>
          <a:p>
            <a:pPr lvl="1"/>
            <a:r>
              <a:rPr lang="en-US" sz="2100" dirty="0"/>
              <a:t>There are no derivatives and the data has inevitable errors</a:t>
            </a:r>
          </a:p>
          <a:p>
            <a:r>
              <a:rPr lang="en-US" sz="2100" dirty="0"/>
              <a:t>Note parallel machine learning (GML not LML) ca</a:t>
            </a:r>
            <a:r>
              <a:rPr lang="en-US" sz="2100" b="1" dirty="0"/>
              <a:t>n benefit from HPC style interconnects </a:t>
            </a:r>
            <a:r>
              <a:rPr lang="en-US" sz="2100" dirty="0"/>
              <a:t>and </a:t>
            </a:r>
            <a:r>
              <a:rPr lang="en-US" sz="2100" b="1" dirty="0"/>
              <a:t>architectures </a:t>
            </a:r>
            <a:r>
              <a:rPr lang="en-US" sz="2100" dirty="0"/>
              <a:t>as seen in GPU-based deep learning </a:t>
            </a:r>
          </a:p>
          <a:p>
            <a:pPr lvl="1"/>
            <a:r>
              <a:rPr lang="en-US" sz="2100" dirty="0"/>
              <a:t>So commodity clouds not necessarily best</a:t>
            </a:r>
            <a:r>
              <a:rPr lang="en-US" sz="2100" b="1" dirty="0"/>
              <a:t>. Need HPC Cloud</a:t>
            </a:r>
          </a:p>
          <a:p>
            <a:endParaRPr lang="en-US" sz="2100" dirty="0"/>
          </a:p>
        </p:txBody>
      </p:sp>
      <p:sp>
        <p:nvSpPr>
          <p:cNvPr id="4" name="Date Placeholder 3"/>
          <p:cNvSpPr>
            <a:spLocks noGrp="1"/>
          </p:cNvSpPr>
          <p:nvPr>
            <p:ph type="dt" sz="half" idx="2"/>
          </p:nvPr>
        </p:nvSpPr>
        <p:spPr/>
        <p:txBody>
          <a:bodyPr/>
          <a:lstStyle/>
          <a:p>
            <a:fld id="{7E856EEC-4AE9-44B2-91AF-D099C7E3EB51}" type="datetime1">
              <a:rPr lang="en-US" smtClean="0">
                <a:solidFill>
                  <a:srgbClr val="000000">
                    <a:tint val="75000"/>
                  </a:srgbClr>
                </a:solidFill>
              </a:rPr>
              <a:t>12/17/2016</a:t>
            </a:fld>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964749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4E2CF-CDA4-4A3D-A08E-7F254ECA398C}" type="datetime1">
              <a:rPr lang="en-US" smtClean="0"/>
              <a:t>12/17/2016</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29</a:t>
            </a:fld>
            <a:endParaRPr lang="en-US"/>
          </a:p>
        </p:txBody>
      </p:sp>
      <p:sp>
        <p:nvSpPr>
          <p:cNvPr id="6" name="Title 5"/>
          <p:cNvSpPr>
            <a:spLocks noGrp="1"/>
          </p:cNvSpPr>
          <p:nvPr>
            <p:ph type="ctrTitle"/>
          </p:nvPr>
        </p:nvSpPr>
        <p:spPr/>
        <p:txBody>
          <a:bodyPr/>
          <a:lstStyle/>
          <a:p>
            <a:r>
              <a:rPr lang="en-US" dirty="0"/>
              <a:t>Example of Analytics needing HPC Cloud</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58489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62000"/>
          </a:xfrm>
        </p:spPr>
        <p:txBody>
          <a:bodyPr/>
          <a:lstStyle/>
          <a:p>
            <a:pPr algn="ctr"/>
            <a:r>
              <a:rPr lang="en-US" sz="3200" dirty="0"/>
              <a:t>Why Connect (“Converge”) Big Data and HPC</a:t>
            </a:r>
          </a:p>
        </p:txBody>
      </p:sp>
      <p:sp>
        <p:nvSpPr>
          <p:cNvPr id="3" name="Content Placeholder 2"/>
          <p:cNvSpPr>
            <a:spLocks noGrp="1"/>
          </p:cNvSpPr>
          <p:nvPr>
            <p:ph idx="1"/>
          </p:nvPr>
        </p:nvSpPr>
        <p:spPr>
          <a:xfrm>
            <a:off x="76199" y="685800"/>
            <a:ext cx="9067800" cy="5334000"/>
          </a:xfrm>
        </p:spPr>
        <p:txBody>
          <a:bodyPr/>
          <a:lstStyle/>
          <a:p>
            <a:r>
              <a:rPr lang="en-US" sz="1800" dirty="0"/>
              <a:t>Two major trends in computing systems are </a:t>
            </a:r>
          </a:p>
          <a:p>
            <a:pPr lvl="1"/>
            <a:r>
              <a:rPr lang="en-US" sz="1800" b="1" dirty="0"/>
              <a:t>Growth in high performance computing (HPC</a:t>
            </a:r>
            <a:r>
              <a:rPr lang="en-US" sz="1800" dirty="0"/>
              <a:t>) with an international exascale initiative (China in the lead)</a:t>
            </a:r>
          </a:p>
          <a:p>
            <a:pPr lvl="1"/>
            <a:r>
              <a:rPr lang="en-US" sz="1800" b="1" dirty="0"/>
              <a:t>Big data </a:t>
            </a:r>
            <a:r>
              <a:rPr lang="en-US" sz="1800" dirty="0"/>
              <a:t>phenomenon with an accompanying </a:t>
            </a:r>
            <a:r>
              <a:rPr lang="en-US" sz="1800" b="1" dirty="0"/>
              <a:t>cloud</a:t>
            </a:r>
            <a:r>
              <a:rPr lang="en-US" sz="1800" dirty="0"/>
              <a:t> infrastructure of well publicized dramatic and increasing size and sophistication.</a:t>
            </a:r>
          </a:p>
          <a:p>
            <a:r>
              <a:rPr lang="en-US" sz="1800" dirty="0"/>
              <a:t>Note “Big Data” largely an </a:t>
            </a:r>
            <a:r>
              <a:rPr lang="en-US" sz="1800" b="1" dirty="0"/>
              <a:t>industry initiative </a:t>
            </a:r>
            <a:r>
              <a:rPr lang="en-US" sz="1800" dirty="0"/>
              <a:t>although software used is often open source</a:t>
            </a:r>
          </a:p>
          <a:p>
            <a:pPr lvl="1"/>
            <a:r>
              <a:rPr lang="en-US" sz="1800" dirty="0"/>
              <a:t>So </a:t>
            </a:r>
            <a:r>
              <a:rPr lang="en-US" sz="1800" b="1" dirty="0"/>
              <a:t>HPC</a:t>
            </a:r>
            <a:r>
              <a:rPr lang="en-US" sz="1800" dirty="0"/>
              <a:t> labels overlaps with “</a:t>
            </a:r>
            <a:r>
              <a:rPr lang="en-US" sz="1800" b="1" dirty="0"/>
              <a:t>research</a:t>
            </a:r>
            <a:r>
              <a:rPr lang="en-US" sz="1800" dirty="0"/>
              <a:t>” e.g. HPC community largely responsible for Astronomy and Accelerator (LHC, Belle, BEPC ..) data analysis</a:t>
            </a:r>
          </a:p>
          <a:p>
            <a:r>
              <a:rPr lang="en-US" sz="1800" dirty="0"/>
              <a:t>Merge HPC and Big Data to get</a:t>
            </a:r>
          </a:p>
          <a:p>
            <a:pPr lvl="1"/>
            <a:r>
              <a:rPr lang="en-US" sz="1800" dirty="0"/>
              <a:t>More efficient sharing of </a:t>
            </a:r>
            <a:r>
              <a:rPr lang="en-US" sz="1800" b="1" dirty="0"/>
              <a:t>large scale resources </a:t>
            </a:r>
            <a:r>
              <a:rPr lang="en-US" sz="1800" dirty="0"/>
              <a:t>running simulations and data analytics</a:t>
            </a:r>
          </a:p>
          <a:p>
            <a:pPr lvl="1"/>
            <a:r>
              <a:rPr lang="en-US" sz="1800" b="1" dirty="0"/>
              <a:t>Higher performance Big Data algorithms</a:t>
            </a:r>
          </a:p>
          <a:p>
            <a:pPr lvl="1"/>
            <a:r>
              <a:rPr lang="en-US" sz="1800" b="1" dirty="0"/>
              <a:t>Richer software environment </a:t>
            </a:r>
            <a:r>
              <a:rPr lang="en-US" sz="1800" dirty="0"/>
              <a:t>for research community building on many big data tools</a:t>
            </a:r>
          </a:p>
          <a:p>
            <a:pPr lvl="1"/>
            <a:r>
              <a:rPr lang="en-US" sz="1800" dirty="0"/>
              <a:t>Easier </a:t>
            </a:r>
            <a:r>
              <a:rPr lang="en-US" sz="1800" b="1" dirty="0"/>
              <a:t>sustainability model for HPC </a:t>
            </a:r>
            <a:r>
              <a:rPr lang="en-US" sz="1800" dirty="0"/>
              <a:t>– HPC does not have resources to build and maintain a full software stack</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a:t>
            </a:fld>
            <a:endParaRPr lang="en-US" dirty="0">
              <a:solidFill>
                <a:prstClr val="black"/>
              </a:solidFill>
            </a:endParaRPr>
          </a:p>
        </p:txBody>
      </p:sp>
      <p:sp>
        <p:nvSpPr>
          <p:cNvPr id="5" name="Date Placeholder 4"/>
          <p:cNvSpPr>
            <a:spLocks noGrp="1"/>
          </p:cNvSpPr>
          <p:nvPr>
            <p:ph type="dt" sz="half" idx="2"/>
          </p:nvPr>
        </p:nvSpPr>
        <p:spPr/>
        <p:txBody>
          <a:bodyPr/>
          <a:lstStyle/>
          <a:p>
            <a:fld id="{2BE0B7AC-05F1-4FD9-8021-4FB031BC8ED3}" type="datetime1">
              <a:rPr lang="en-US" smtClean="0"/>
              <a:t>12/17/2016</a:t>
            </a:fld>
            <a:endParaRPr lang="en-US"/>
          </a:p>
        </p:txBody>
      </p:sp>
    </p:spTree>
    <p:extLst>
      <p:ext uri="{BB962C8B-B14F-4D97-AF65-F5344CB8AC3E}">
        <p14:creationId xmlns:p14="http://schemas.microsoft.com/office/powerpoint/2010/main" val="1741249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0167" y="0"/>
            <a:ext cx="8382000" cy="611642"/>
          </a:xfrm>
        </p:spPr>
        <p:txBody>
          <a:bodyPr/>
          <a:lstStyle/>
          <a:p>
            <a:pPr algn="ctr"/>
            <a:r>
              <a:rPr lang="en-US" dirty="0"/>
              <a:t>Clustering and Visualization</a:t>
            </a:r>
          </a:p>
        </p:txBody>
      </p:sp>
      <p:sp>
        <p:nvSpPr>
          <p:cNvPr id="7" name="Content Placeholder 6"/>
          <p:cNvSpPr>
            <a:spLocks noGrp="1"/>
          </p:cNvSpPr>
          <p:nvPr>
            <p:ph idx="1"/>
          </p:nvPr>
        </p:nvSpPr>
        <p:spPr>
          <a:xfrm>
            <a:off x="80560" y="762000"/>
            <a:ext cx="9063440" cy="5334000"/>
          </a:xfrm>
        </p:spPr>
        <p:txBody>
          <a:bodyPr/>
          <a:lstStyle/>
          <a:p>
            <a:r>
              <a:rPr lang="en-US" b="1" dirty="0"/>
              <a:t>The SPIDAL Library </a:t>
            </a:r>
            <a:r>
              <a:rPr lang="en-US" dirty="0"/>
              <a:t>includes several clustering algorithms with sophisticated features</a:t>
            </a:r>
          </a:p>
          <a:p>
            <a:pPr lvl="1"/>
            <a:r>
              <a:rPr lang="en-US" dirty="0"/>
              <a:t>Deterministic Annealing</a:t>
            </a:r>
          </a:p>
          <a:p>
            <a:pPr lvl="1"/>
            <a:r>
              <a:rPr lang="en-US" dirty="0"/>
              <a:t>Radius cutoff in cluster membership</a:t>
            </a:r>
          </a:p>
          <a:p>
            <a:pPr lvl="1"/>
            <a:r>
              <a:rPr lang="en-US" dirty="0" err="1"/>
              <a:t>Elkans</a:t>
            </a:r>
            <a:r>
              <a:rPr lang="en-US" dirty="0"/>
              <a:t> algorithm using triangle inequality</a:t>
            </a:r>
          </a:p>
          <a:p>
            <a:r>
              <a:rPr lang="en-US" dirty="0"/>
              <a:t>They also cover two important cases</a:t>
            </a:r>
          </a:p>
          <a:p>
            <a:pPr lvl="1"/>
            <a:r>
              <a:rPr lang="en-US" dirty="0"/>
              <a:t>Points are </a:t>
            </a:r>
            <a:r>
              <a:rPr lang="en-US" b="1" dirty="0"/>
              <a:t>vectors </a:t>
            </a:r>
            <a:r>
              <a:rPr lang="en-US" dirty="0"/>
              <a:t>– algorithm O(N) for N points</a:t>
            </a:r>
          </a:p>
          <a:p>
            <a:pPr lvl="1"/>
            <a:r>
              <a:rPr lang="en-US" dirty="0"/>
              <a:t>Points </a:t>
            </a:r>
            <a:r>
              <a:rPr lang="en-US" b="1" dirty="0"/>
              <a:t>not vectors </a:t>
            </a:r>
            <a:r>
              <a:rPr lang="en-US" dirty="0"/>
              <a:t>– all we know is distance </a:t>
            </a:r>
            <a:r>
              <a:rPr lang="en-US" b="1" dirty="0">
                <a:solidFill>
                  <a:srgbClr val="FF0000"/>
                </a:solidFill>
                <a:sym typeface="Symbol"/>
              </a:rPr>
              <a:t></a:t>
            </a:r>
            <a:r>
              <a:rPr lang="en-US" b="1" dirty="0">
                <a:solidFill>
                  <a:srgbClr val="FF0000"/>
                </a:solidFill>
              </a:rPr>
              <a:t>(</a:t>
            </a:r>
            <a:r>
              <a:rPr lang="en-US" b="1" i="1" dirty="0" err="1">
                <a:solidFill>
                  <a:srgbClr val="FF0000"/>
                </a:solidFill>
              </a:rPr>
              <a:t>i</a:t>
            </a:r>
            <a:r>
              <a:rPr lang="en-US" b="1" dirty="0">
                <a:solidFill>
                  <a:srgbClr val="FF0000"/>
                </a:solidFill>
              </a:rPr>
              <a:t>, </a:t>
            </a:r>
            <a:r>
              <a:rPr lang="en-US" b="1" i="1" dirty="0">
                <a:solidFill>
                  <a:srgbClr val="FF0000"/>
                </a:solidFill>
              </a:rPr>
              <a:t>j</a:t>
            </a:r>
            <a:r>
              <a:rPr lang="en-US" b="1" dirty="0">
                <a:solidFill>
                  <a:srgbClr val="FF0000"/>
                </a:solidFill>
              </a:rPr>
              <a:t>) </a:t>
            </a:r>
            <a:r>
              <a:rPr lang="en-US" dirty="0"/>
              <a:t>between each pair of points </a:t>
            </a:r>
            <a:r>
              <a:rPr lang="en-US" i="1" dirty="0" err="1"/>
              <a:t>i</a:t>
            </a:r>
            <a:r>
              <a:rPr lang="en-US" dirty="0"/>
              <a:t> and </a:t>
            </a:r>
            <a:r>
              <a:rPr lang="en-US" i="1" dirty="0"/>
              <a:t>j</a:t>
            </a:r>
            <a:r>
              <a:rPr lang="en-US" dirty="0"/>
              <a:t>. algorithm O(N</a:t>
            </a:r>
            <a:r>
              <a:rPr lang="en-US" baseline="30000" dirty="0"/>
              <a:t>2</a:t>
            </a:r>
            <a:r>
              <a:rPr lang="en-US" dirty="0"/>
              <a:t>) for N points</a:t>
            </a:r>
          </a:p>
          <a:p>
            <a:r>
              <a:rPr lang="en-US" dirty="0"/>
              <a:t>We find </a:t>
            </a:r>
            <a:r>
              <a:rPr lang="en-US" b="1" dirty="0"/>
              <a:t>visualization</a:t>
            </a:r>
            <a:r>
              <a:rPr lang="en-US" dirty="0"/>
              <a:t> important to judge quality of clustering</a:t>
            </a:r>
          </a:p>
          <a:p>
            <a:r>
              <a:rPr lang="en-US" dirty="0"/>
              <a:t>As data typically not 2D or 3D, we use </a:t>
            </a:r>
            <a:r>
              <a:rPr lang="en-US" b="1" dirty="0"/>
              <a:t>dimension reduction </a:t>
            </a:r>
            <a:r>
              <a:rPr lang="en-US" dirty="0"/>
              <a:t>to project data so we can then view it</a:t>
            </a:r>
          </a:p>
          <a:p>
            <a:r>
              <a:rPr lang="en-US" dirty="0"/>
              <a:t>Have a browser viewer</a:t>
            </a:r>
            <a:r>
              <a:rPr lang="en-US" b="1" dirty="0"/>
              <a:t> </a:t>
            </a:r>
            <a:r>
              <a:rPr lang="en-US" b="1" dirty="0" err="1"/>
              <a:t>WebPlotViz</a:t>
            </a:r>
            <a:r>
              <a:rPr lang="en-US" b="1" dirty="0"/>
              <a:t> </a:t>
            </a:r>
            <a:r>
              <a:rPr lang="en-US" dirty="0"/>
              <a:t>that replaces an older Windows system</a:t>
            </a:r>
          </a:p>
          <a:p>
            <a:r>
              <a:rPr lang="en-US" dirty="0"/>
              <a:t>Clustering and Dimension Reduction are modest HPC applications</a:t>
            </a:r>
          </a:p>
          <a:p>
            <a:r>
              <a:rPr lang="en-US" dirty="0"/>
              <a:t>Calculating distance </a:t>
            </a:r>
            <a:r>
              <a:rPr lang="en-US" b="1" dirty="0">
                <a:solidFill>
                  <a:srgbClr val="FF0000"/>
                </a:solidFill>
                <a:sym typeface="Symbol"/>
              </a:rPr>
              <a:t></a:t>
            </a:r>
            <a:r>
              <a:rPr lang="en-US" b="1" dirty="0">
                <a:solidFill>
                  <a:srgbClr val="FF0000"/>
                </a:solidFill>
              </a:rPr>
              <a:t>(</a:t>
            </a:r>
            <a:r>
              <a:rPr lang="en-US" b="1" i="1" dirty="0" err="1">
                <a:solidFill>
                  <a:srgbClr val="FF0000"/>
                </a:solidFill>
              </a:rPr>
              <a:t>i</a:t>
            </a:r>
            <a:r>
              <a:rPr lang="en-US" b="1" dirty="0">
                <a:solidFill>
                  <a:srgbClr val="FF0000"/>
                </a:solidFill>
              </a:rPr>
              <a:t>, </a:t>
            </a:r>
            <a:r>
              <a:rPr lang="en-US" b="1" i="1" dirty="0">
                <a:solidFill>
                  <a:srgbClr val="FF0000"/>
                </a:solidFill>
              </a:rPr>
              <a:t>j</a:t>
            </a:r>
            <a:r>
              <a:rPr lang="en-US" b="1" dirty="0">
                <a:solidFill>
                  <a:srgbClr val="FF0000"/>
                </a:solidFill>
              </a:rPr>
              <a:t>) </a:t>
            </a:r>
            <a:r>
              <a:rPr lang="en-US" dirty="0"/>
              <a:t>is similar compute load but pleasingly parallel</a:t>
            </a:r>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30</a:t>
            </a:fld>
            <a:endParaRPr lang="en-US"/>
          </a:p>
        </p:txBody>
      </p:sp>
      <p:sp>
        <p:nvSpPr>
          <p:cNvPr id="4" name="Date Placeholder 3"/>
          <p:cNvSpPr>
            <a:spLocks noGrp="1"/>
          </p:cNvSpPr>
          <p:nvPr>
            <p:ph type="dt" sz="half" idx="2"/>
          </p:nvPr>
        </p:nvSpPr>
        <p:spPr/>
        <p:txBody>
          <a:bodyPr/>
          <a:lstStyle/>
          <a:p>
            <a:fld id="{0661CCBE-688F-4B53-BB18-B96844E3533A}" type="datetime1">
              <a:rPr lang="en-US" smtClean="0"/>
              <a:t>12/17/2016</a:t>
            </a:fld>
            <a:endParaRPr lang="en-US"/>
          </a:p>
        </p:txBody>
      </p:sp>
    </p:spTree>
    <p:extLst>
      <p:ext uri="{BB962C8B-B14F-4D97-AF65-F5344CB8AC3E}">
        <p14:creationId xmlns:p14="http://schemas.microsoft.com/office/powerpoint/2010/main" val="3212031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31</a:t>
            </a:fld>
            <a:endParaRPr lang="en-US" dirty="0">
              <a:solidFill>
                <a:prstClr val="black"/>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64" y="0"/>
            <a:ext cx="8151436"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382" y="0"/>
            <a:ext cx="7542000"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548" y="0"/>
            <a:ext cx="8925834" cy="6858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382" y="0"/>
            <a:ext cx="7920000" cy="6858000"/>
          </a:xfrm>
          <a:prstGeom prst="rect">
            <a:avLst/>
          </a:prstGeom>
        </p:spPr>
      </p:pic>
      <p:sp>
        <p:nvSpPr>
          <p:cNvPr id="11" name="TextBox 10"/>
          <p:cNvSpPr txBox="1"/>
          <p:nvPr/>
        </p:nvSpPr>
        <p:spPr>
          <a:xfrm flipH="1">
            <a:off x="39173" y="-40640"/>
            <a:ext cx="2133600" cy="830997"/>
          </a:xfrm>
          <a:prstGeom prst="rect">
            <a:avLst/>
          </a:prstGeom>
          <a:solidFill>
            <a:schemeClr val="bg1"/>
          </a:solidFill>
        </p:spPr>
        <p:txBody>
          <a:bodyPr wrap="square" rtlCol="0">
            <a:spAutoFit/>
          </a:bodyPr>
          <a:lstStyle/>
          <a:p>
            <a:r>
              <a:rPr lang="en-US" dirty="0"/>
              <a:t>170K Fungi sequences</a:t>
            </a:r>
          </a:p>
        </p:txBody>
      </p:sp>
    </p:spTree>
    <p:extLst>
      <p:ext uri="{BB962C8B-B14F-4D97-AF65-F5344CB8AC3E}">
        <p14:creationId xmlns:p14="http://schemas.microsoft.com/office/powerpoint/2010/main" val="306596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9200" y="-12837"/>
            <a:ext cx="6345849" cy="751840"/>
          </a:xfrm>
        </p:spPr>
        <p:txBody>
          <a:bodyPr>
            <a:normAutofit/>
          </a:bodyPr>
          <a:lstStyle/>
          <a:p>
            <a:r>
              <a:rPr lang="en-US" dirty="0"/>
              <a:t>2D Vector Clustering with cutoff at 3 </a:t>
            </a:r>
            <a:r>
              <a:rPr lang="el-GR" dirty="0">
                <a:latin typeface="Century Gothic" panose="020B0502020202020204" pitchFamily="34" charset="0"/>
              </a:rPr>
              <a:t>σ</a:t>
            </a:r>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32</a:t>
            </a:fld>
            <a:endParaRPr lang="en-US"/>
          </a:p>
        </p:txBody>
      </p:sp>
      <p:sp>
        <p:nvSpPr>
          <p:cNvPr id="4" name="Date Placeholder 3"/>
          <p:cNvSpPr>
            <a:spLocks noGrp="1"/>
          </p:cNvSpPr>
          <p:nvPr>
            <p:ph type="dt" sz="half" idx="2"/>
          </p:nvPr>
        </p:nvSpPr>
        <p:spPr/>
        <p:txBody>
          <a:bodyPr/>
          <a:lstStyle/>
          <a:p>
            <a:fld id="{0CC25830-154E-4392-B1DA-DD619CCDB7DC}" type="datetime1">
              <a:rPr lang="en-US" smtClean="0"/>
              <a:t>12/17/2016</a:t>
            </a:fld>
            <a:endParaRPr lang="en-US"/>
          </a:p>
        </p:txBody>
      </p:sp>
      <p:sp>
        <p:nvSpPr>
          <p:cNvPr id="20" name="TextBox 19"/>
          <p:cNvSpPr txBox="1"/>
          <p:nvPr/>
        </p:nvSpPr>
        <p:spPr>
          <a:xfrm>
            <a:off x="0" y="1248593"/>
            <a:ext cx="9191072" cy="646331"/>
          </a:xfrm>
          <a:prstGeom prst="rect">
            <a:avLst/>
          </a:prstGeom>
          <a:solidFill>
            <a:schemeClr val="tx1"/>
          </a:solidFill>
        </p:spPr>
        <p:txBody>
          <a:bodyPr wrap="square" rtlCol="0">
            <a:spAutoFit/>
          </a:bodyPr>
          <a:lstStyle/>
          <a:p>
            <a:r>
              <a:rPr lang="en-US" sz="1800" i="0" dirty="0">
                <a:solidFill>
                  <a:schemeClr val="bg1"/>
                </a:solidFill>
              </a:rPr>
              <a:t>LCMS Mass Spectrometer Peak Clustering. Charge 2 Sample with 10.9 million points and 420,000 clusters visualized in </a:t>
            </a:r>
            <a:r>
              <a:rPr lang="en-US" sz="1800" i="0" dirty="0" err="1">
                <a:solidFill>
                  <a:schemeClr val="bg1"/>
                </a:solidFill>
              </a:rPr>
              <a:t>WebPlotViz</a:t>
            </a:r>
            <a:endParaRPr lang="en-US" sz="1800" i="0" dirty="0">
              <a:solidFill>
                <a:schemeClr val="bg1"/>
              </a:solidFill>
            </a:endParaRP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35833" r="26667"/>
          <a:stretch/>
        </p:blipFill>
        <p:spPr>
          <a:xfrm>
            <a:off x="0" y="1911088"/>
            <a:ext cx="9135702" cy="4978294"/>
          </a:xfrm>
          <a:prstGeom prst="rect">
            <a:avLst/>
          </a:prstGeom>
        </p:spPr>
      </p:pic>
      <p:sp>
        <p:nvSpPr>
          <p:cNvPr id="23" name="TextBox 22"/>
          <p:cNvSpPr txBox="1"/>
          <p:nvPr/>
        </p:nvSpPr>
        <p:spPr>
          <a:xfrm>
            <a:off x="196158" y="631429"/>
            <a:ext cx="8752113" cy="461665"/>
          </a:xfrm>
          <a:prstGeom prst="rect">
            <a:avLst/>
          </a:prstGeom>
          <a:noFill/>
        </p:spPr>
        <p:txBody>
          <a:bodyPr wrap="square" rtlCol="0">
            <a:spAutoFit/>
          </a:bodyPr>
          <a:lstStyle/>
          <a:p>
            <a:r>
              <a:rPr lang="en-US" dirty="0"/>
              <a:t>Orange Star – outside all clusters; yellow circle cluster centers</a:t>
            </a:r>
          </a:p>
        </p:txBody>
      </p:sp>
      <p:grpSp>
        <p:nvGrpSpPr>
          <p:cNvPr id="8" name="Group 7"/>
          <p:cNvGrpSpPr/>
          <p:nvPr/>
        </p:nvGrpSpPr>
        <p:grpSpPr>
          <a:xfrm>
            <a:off x="-61638" y="1885688"/>
            <a:ext cx="9144000" cy="4972312"/>
            <a:chOff x="16596" y="1885688"/>
            <a:chExt cx="9144000" cy="4972312"/>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6" y="3118152"/>
              <a:ext cx="9144000" cy="3739848"/>
            </a:xfrm>
            <a:prstGeom prst="rect">
              <a:avLst/>
            </a:prstGeom>
          </p:spPr>
        </p:pic>
        <p:sp>
          <p:nvSpPr>
            <p:cNvPr id="7" name="Rectangle 6"/>
            <p:cNvSpPr/>
            <p:nvPr/>
          </p:nvSpPr>
          <p:spPr bwMode="auto">
            <a:xfrm>
              <a:off x="16596" y="1885688"/>
              <a:ext cx="9135702" cy="123246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grpSp>
        <p:nvGrpSpPr>
          <p:cNvPr id="3" name="Group 2"/>
          <p:cNvGrpSpPr/>
          <p:nvPr/>
        </p:nvGrpSpPr>
        <p:grpSpPr>
          <a:xfrm>
            <a:off x="0" y="1885688"/>
            <a:ext cx="9152298" cy="4993895"/>
            <a:chOff x="8298" y="1836396"/>
            <a:chExt cx="9152298" cy="4993895"/>
          </a:xfrm>
        </p:grpSpPr>
        <p:grpSp>
          <p:nvGrpSpPr>
            <p:cNvPr id="29" name="Group 28"/>
            <p:cNvGrpSpPr/>
            <p:nvPr/>
          </p:nvGrpSpPr>
          <p:grpSpPr>
            <a:xfrm>
              <a:off x="8298" y="1836396"/>
              <a:ext cx="9152298" cy="2222750"/>
              <a:chOff x="0" y="3251903"/>
              <a:chExt cx="9152298" cy="2222750"/>
            </a:xfrm>
          </p:grpSpPr>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8" y="3606097"/>
                <a:ext cx="9144000" cy="1868556"/>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51903"/>
                <a:ext cx="9144000" cy="354194"/>
              </a:xfrm>
              <a:prstGeom prst="rect">
                <a:avLst/>
              </a:prstGeom>
            </p:spPr>
          </p:pic>
        </p:grpSp>
        <p:sp>
          <p:nvSpPr>
            <p:cNvPr id="2" name="Rectangle 1"/>
            <p:cNvSpPr/>
            <p:nvPr/>
          </p:nvSpPr>
          <p:spPr bwMode="auto">
            <a:xfrm>
              <a:off x="16596" y="4059146"/>
              <a:ext cx="9144000" cy="277114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spTree>
    <p:extLst>
      <p:ext uri="{BB962C8B-B14F-4D97-AF65-F5344CB8AC3E}">
        <p14:creationId xmlns:p14="http://schemas.microsoft.com/office/powerpoint/2010/main" val="97612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p>
            <a:pPr algn="ctr"/>
            <a:r>
              <a:rPr lang="en-US" sz="3600" dirty="0"/>
              <a:t>Software Nexus</a:t>
            </a:r>
            <a:br>
              <a:rPr lang="en-US" dirty="0"/>
            </a:br>
            <a:br>
              <a:rPr lang="en-US" dirty="0"/>
            </a:br>
            <a:r>
              <a:rPr lang="en-US" sz="2800" dirty="0">
                <a:solidFill>
                  <a:schemeClr val="tx1"/>
                </a:solidFill>
              </a:rPr>
              <a:t>Application Layer </a:t>
            </a:r>
            <a:r>
              <a:rPr lang="en-US" sz="2800" dirty="0">
                <a:solidFill>
                  <a:srgbClr val="FF0000"/>
                </a:solidFill>
              </a:rPr>
              <a:t>On</a:t>
            </a:r>
            <a:br>
              <a:rPr lang="en-US" sz="2800" dirty="0">
                <a:solidFill>
                  <a:schemeClr val="tx1"/>
                </a:solidFill>
              </a:rPr>
            </a:br>
            <a:r>
              <a:rPr lang="en-US" sz="2800" dirty="0">
                <a:solidFill>
                  <a:schemeClr val="tx1"/>
                </a:solidFill>
              </a:rPr>
              <a:t>Big Data Software Components for Programming and Data Processing </a:t>
            </a:r>
            <a:r>
              <a:rPr lang="en-US" sz="2800" dirty="0">
                <a:solidFill>
                  <a:srgbClr val="FF0000"/>
                </a:solidFill>
              </a:rPr>
              <a:t>On</a:t>
            </a:r>
            <a:br>
              <a:rPr lang="en-US" sz="2800" dirty="0">
                <a:solidFill>
                  <a:schemeClr val="tx1"/>
                </a:solidFill>
              </a:rPr>
            </a:br>
            <a:r>
              <a:rPr lang="en-US" sz="2800" dirty="0">
                <a:solidFill>
                  <a:schemeClr val="tx1"/>
                </a:solidFill>
              </a:rPr>
              <a:t>HPC for runtime </a:t>
            </a:r>
            <a:r>
              <a:rPr lang="en-US" sz="2800" dirty="0">
                <a:solidFill>
                  <a:srgbClr val="FF0000"/>
                </a:solidFill>
              </a:rPr>
              <a:t>On</a:t>
            </a:r>
            <a:br>
              <a:rPr lang="en-US" sz="2800" dirty="0">
                <a:solidFill>
                  <a:schemeClr val="tx1"/>
                </a:solidFill>
              </a:rPr>
            </a:br>
            <a:r>
              <a:rPr lang="en-US" sz="2800" dirty="0">
                <a:solidFill>
                  <a:schemeClr val="tx1"/>
                </a:solidFill>
              </a:rPr>
              <a:t>IaaS and DevOps Hardware and Systems</a:t>
            </a:r>
            <a:br>
              <a:rPr lang="en-US" sz="2800" dirty="0">
                <a:solidFill>
                  <a:schemeClr val="tx1"/>
                </a:solidFill>
              </a:rPr>
            </a:br>
            <a:endParaRPr lang="en-US" dirty="0">
              <a:solidFill>
                <a:schemeClr val="tx1"/>
              </a:solidFill>
            </a:endParaRPr>
          </a:p>
        </p:txBody>
      </p:sp>
      <p:sp>
        <p:nvSpPr>
          <p:cNvPr id="3" name="Subtitle 2"/>
          <p:cNvSpPr>
            <a:spLocks noGrp="1"/>
          </p:cNvSpPr>
          <p:nvPr>
            <p:ph type="subTitle" idx="1"/>
          </p:nvPr>
        </p:nvSpPr>
        <p:spPr>
          <a:xfrm>
            <a:off x="1219200" y="4114800"/>
            <a:ext cx="6400800" cy="1752600"/>
          </a:xfrm>
        </p:spPr>
        <p:txBody>
          <a:bodyPr/>
          <a:lstStyle/>
          <a:p>
            <a:pPr marL="342900" indent="-342900" algn="l">
              <a:buFont typeface="Arial" panose="020B0604020202020204" pitchFamily="34" charset="0"/>
              <a:buChar char="•"/>
            </a:pPr>
            <a:r>
              <a:rPr lang="en-US" sz="2400" b="1" dirty="0">
                <a:solidFill>
                  <a:schemeClr val="tx1"/>
                </a:solidFill>
              </a:rPr>
              <a:t>HPC-ABDS</a:t>
            </a:r>
          </a:p>
          <a:p>
            <a:pPr marL="342900" indent="-342900" algn="l">
              <a:buFont typeface="Arial" panose="020B0604020202020204" pitchFamily="34" charset="0"/>
              <a:buChar char="•"/>
            </a:pPr>
            <a:r>
              <a:rPr lang="en-US" sz="2400" b="1" dirty="0">
                <a:solidFill>
                  <a:schemeClr val="tx1"/>
                </a:solidFill>
              </a:rPr>
              <a:t>MIDAS</a:t>
            </a:r>
          </a:p>
          <a:p>
            <a:pPr marL="342900" indent="-342900" algn="l">
              <a:buFont typeface="Arial" panose="020B0604020202020204" pitchFamily="34" charset="0"/>
              <a:buChar char="•"/>
            </a:pPr>
            <a:r>
              <a:rPr lang="en-US" sz="2400" b="1" dirty="0">
                <a:solidFill>
                  <a:schemeClr val="tx1"/>
                </a:solidFill>
              </a:rPr>
              <a:t>Java Grande</a:t>
            </a:r>
          </a:p>
        </p:txBody>
      </p:sp>
      <p:sp>
        <p:nvSpPr>
          <p:cNvPr id="4" name="Date Placeholder 3"/>
          <p:cNvSpPr>
            <a:spLocks noGrp="1"/>
          </p:cNvSpPr>
          <p:nvPr>
            <p:ph type="dt" sz="half" idx="10"/>
          </p:nvPr>
        </p:nvSpPr>
        <p:spPr/>
        <p:txBody>
          <a:bodyPr/>
          <a:lstStyle/>
          <a:p>
            <a:fld id="{84C43E0A-99B3-416C-A66E-52176D97CF33}" type="datetime1">
              <a:rPr lang="en-US" smtClean="0"/>
              <a:t>12/17/2016</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33</a:t>
            </a:fld>
            <a:endParaRPr lang="en-US"/>
          </a:p>
        </p:txBody>
      </p:sp>
    </p:spTree>
    <p:extLst>
      <p:ext uri="{BB962C8B-B14F-4D97-AF65-F5344CB8AC3E}">
        <p14:creationId xmlns:p14="http://schemas.microsoft.com/office/powerpoint/2010/main" val="3459559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a:solidFill>
                  <a:srgbClr val="000000">
                    <a:tint val="75000"/>
                  </a:srgbClr>
                </a:solidFill>
              </a:rPr>
              <a:t>5/17/2016</a:t>
            </a:r>
            <a:endParaRPr lang="en-US" dirty="0">
              <a:solidFill>
                <a:srgbClr val="000000">
                  <a:tint val="75000"/>
                </a:srgbClr>
              </a:solidFill>
            </a:endParaRPr>
          </a:p>
        </p:txBody>
      </p:sp>
      <p:sp>
        <p:nvSpPr>
          <p:cNvPr id="6" name="Rectangle 5"/>
          <p:cNvSpPr/>
          <p:nvPr/>
        </p:nvSpPr>
        <p:spPr bwMode="auto">
          <a:xfrm>
            <a:off x="14653"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i="1">
              <a:solidFill>
                <a:srgbClr val="000000"/>
              </a:solidFill>
            </a:endParaRPr>
          </a:p>
        </p:txBody>
      </p:sp>
      <p:sp>
        <p:nvSpPr>
          <p:cNvPr id="10" name="Slide Number Placeholder 9"/>
          <p:cNvSpPr>
            <a:spLocks noGrp="1"/>
          </p:cNvSpPr>
          <p:nvPr>
            <p:ph type="sldNum" sz="quarter" idx="4294967295"/>
          </p:nvPr>
        </p:nvSpPr>
        <p:spPr>
          <a:xfrm>
            <a:off x="8323943" y="6291943"/>
            <a:ext cx="613228" cy="293913"/>
          </a:xfrm>
          <a:prstGeom prst="rect">
            <a:avLst/>
          </a:prstGeom>
        </p:spPr>
        <p:txBody>
          <a:bodyPr/>
          <a:lstStyle/>
          <a:p>
            <a:fld id="{C4B85148-DB98-4269-ACE6-2DF49F9918C9}" type="slidenum">
              <a:rPr lang="en-US" smtClean="0">
                <a:solidFill>
                  <a:srgbClr val="000000"/>
                </a:solidFill>
              </a:rPr>
              <a:pPr/>
              <a:t>34</a:t>
            </a:fld>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14845" y="319770"/>
            <a:ext cx="9114310" cy="6218459"/>
          </a:xfrm>
          <a:prstGeom prst="rect">
            <a:avLst/>
          </a:prstGeom>
        </p:spPr>
      </p:pic>
    </p:spTree>
    <p:extLst>
      <p:ext uri="{BB962C8B-B14F-4D97-AF65-F5344CB8AC3E}">
        <p14:creationId xmlns:p14="http://schemas.microsoft.com/office/powerpoint/2010/main" val="3864707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CB78FB-1415-9B4D-996E-11F146E2B0ED}" type="slidenum">
              <a:rPr lang="en-US" smtClean="0">
                <a:solidFill>
                  <a:srgbClr val="000000"/>
                </a:solidFill>
              </a:rPr>
              <a:pPr/>
              <a:t>35</a:t>
            </a:fld>
            <a:endParaRPr lang="en-US" dirty="0">
              <a:solidFill>
                <a:srgbClr val="000000"/>
              </a:solidFill>
            </a:endParaRPr>
          </a:p>
        </p:txBody>
      </p:sp>
      <p:sp>
        <p:nvSpPr>
          <p:cNvPr id="3" name="Date Placeholder 2"/>
          <p:cNvSpPr>
            <a:spLocks noGrp="1"/>
          </p:cNvSpPr>
          <p:nvPr>
            <p:ph type="dt" sz="half" idx="4294967295"/>
          </p:nvPr>
        </p:nvSpPr>
        <p:spPr>
          <a:xfrm>
            <a:off x="5715000" y="6222082"/>
            <a:ext cx="2057400" cy="365125"/>
          </a:xfrm>
          <a:prstGeom prst="rect">
            <a:avLst/>
          </a:prstGeom>
          <a:solidFill>
            <a:schemeClr val="accent1"/>
          </a:solidFill>
        </p:spPr>
        <p:style>
          <a:lnRef idx="2">
            <a:schemeClr val="accent4"/>
          </a:lnRef>
          <a:fillRef idx="1">
            <a:schemeClr val="lt1"/>
          </a:fillRef>
          <a:effectRef idx="0">
            <a:schemeClr val="accent4"/>
          </a:effectRef>
          <a:fontRef idx="minor">
            <a:schemeClr val="dk1"/>
          </a:fontRef>
        </p:style>
        <p:txBody>
          <a:bodyPr/>
          <a:lstStyle/>
          <a:p>
            <a:fld id="{5CD31C81-2053-4650-BC1A-5632D96C77D9}" type="datetime1">
              <a:rPr lang="en-US" smtClean="0">
                <a:solidFill>
                  <a:srgbClr val="000000">
                    <a:tint val="75000"/>
                  </a:srgbClr>
                </a:solidFill>
              </a:rPr>
              <a:t>12/17/2016</a:t>
            </a:fld>
            <a:endParaRPr lang="en-US" dirty="0">
              <a:solidFill>
                <a:srgbClr val="000000">
                  <a:tint val="75000"/>
                </a:srgbClr>
              </a:solidFill>
            </a:endParaRPr>
          </a:p>
        </p:txBody>
      </p:sp>
      <p:sp>
        <p:nvSpPr>
          <p:cNvPr id="4" name="Rectangle 3"/>
          <p:cNvSpPr/>
          <p:nvPr/>
        </p:nvSpPr>
        <p:spPr>
          <a:xfrm>
            <a:off x="0" y="-33754"/>
            <a:ext cx="9144000" cy="338554"/>
          </a:xfrm>
          <a:prstGeom prst="rect">
            <a:avLst/>
          </a:prstGeom>
          <a:noFill/>
        </p:spPr>
        <p:txBody>
          <a:bodyPr wrap="square">
            <a:spAutoFit/>
          </a:bodyPr>
          <a:lstStyle/>
          <a:p>
            <a:pPr algn="ctr"/>
            <a:r>
              <a:rPr lang="en-US" sz="1600" b="1" dirty="0">
                <a:solidFill>
                  <a:srgbClr val="B50B27"/>
                </a:solidFill>
              </a:rPr>
              <a:t>HPC-ABDS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6915"/>
          <a:stretch/>
        </p:blipFill>
        <p:spPr bwMode="auto">
          <a:xfrm>
            <a:off x="0" y="228600"/>
            <a:ext cx="9144000" cy="66649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1552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8229600" cy="507421"/>
          </a:xfrm>
        </p:spPr>
        <p:txBody>
          <a:bodyPr>
            <a:noAutofit/>
          </a:bodyPr>
          <a:lstStyle/>
          <a:p>
            <a:r>
              <a:rPr lang="en-US" sz="2800" b="1" dirty="0"/>
              <a:t>Functionality of 21 HPC-ABDS Layers</a:t>
            </a:r>
          </a:p>
        </p:txBody>
      </p:sp>
      <p:sp>
        <p:nvSpPr>
          <p:cNvPr id="3" name="Content Placeholder 2"/>
          <p:cNvSpPr>
            <a:spLocks noGrp="1"/>
          </p:cNvSpPr>
          <p:nvPr>
            <p:ph idx="1"/>
          </p:nvPr>
        </p:nvSpPr>
        <p:spPr>
          <a:xfrm>
            <a:off x="78509" y="477036"/>
            <a:ext cx="4036291" cy="5609102"/>
          </a:xfrm>
          <a:ln>
            <a:solidFill>
              <a:schemeClr val="tx1"/>
            </a:solidFill>
          </a:ln>
        </p:spPr>
        <p:txBody>
          <a:bodyPr>
            <a:noAutofit/>
          </a:bodyPr>
          <a:lstStyle/>
          <a:p>
            <a:pPr>
              <a:spcBef>
                <a:spcPts val="225"/>
              </a:spcBef>
              <a:buFont typeface="+mj-lt"/>
              <a:buAutoNum type="arabicParenR"/>
            </a:pPr>
            <a:r>
              <a:rPr lang="en-US" sz="2200" dirty="0">
                <a:latin typeface="Calibri" panose="020F0502020204030204" pitchFamily="34" charset="0"/>
              </a:rPr>
              <a:t>Message Protocols:</a:t>
            </a:r>
          </a:p>
          <a:p>
            <a:pPr>
              <a:spcBef>
                <a:spcPts val="225"/>
              </a:spcBef>
              <a:buFont typeface="+mj-lt"/>
              <a:buAutoNum type="arabicParenR"/>
            </a:pPr>
            <a:r>
              <a:rPr lang="en-US" sz="2200" dirty="0">
                <a:latin typeface="Calibri" panose="020F0502020204030204" pitchFamily="34" charset="0"/>
              </a:rPr>
              <a:t>Distributed Coordination:</a:t>
            </a:r>
          </a:p>
          <a:p>
            <a:pPr>
              <a:spcBef>
                <a:spcPts val="225"/>
              </a:spcBef>
              <a:buFont typeface="+mj-lt"/>
              <a:buAutoNum type="arabicParenR"/>
            </a:pPr>
            <a:r>
              <a:rPr lang="en-US" sz="2200" dirty="0">
                <a:latin typeface="Calibri" panose="020F0502020204030204" pitchFamily="34" charset="0"/>
              </a:rPr>
              <a:t>Security &amp; Privacy:</a:t>
            </a:r>
          </a:p>
          <a:p>
            <a:pPr>
              <a:spcBef>
                <a:spcPts val="225"/>
              </a:spcBef>
              <a:buFont typeface="+mj-lt"/>
              <a:buAutoNum type="arabicParenR"/>
            </a:pPr>
            <a:r>
              <a:rPr lang="en-US" sz="2200" dirty="0">
                <a:latin typeface="Calibri" panose="020F0502020204030204" pitchFamily="34" charset="0"/>
              </a:rPr>
              <a:t>Monitoring: </a:t>
            </a:r>
          </a:p>
          <a:p>
            <a:pPr>
              <a:spcBef>
                <a:spcPts val="225"/>
              </a:spcBef>
              <a:buFont typeface="+mj-lt"/>
              <a:buAutoNum type="arabicParenR"/>
            </a:pPr>
            <a:r>
              <a:rPr lang="en-US" sz="2200" dirty="0" err="1">
                <a:latin typeface="Calibri" panose="020F0502020204030204" pitchFamily="34" charset="0"/>
              </a:rPr>
              <a:t>IaaS</a:t>
            </a:r>
            <a:r>
              <a:rPr lang="en-US" sz="2200" dirty="0">
                <a:latin typeface="Calibri" panose="020F0502020204030204" pitchFamily="34" charset="0"/>
              </a:rPr>
              <a:t> Management from HPC to hypervisors:</a:t>
            </a:r>
          </a:p>
          <a:p>
            <a:pPr>
              <a:spcBef>
                <a:spcPts val="225"/>
              </a:spcBef>
              <a:buFont typeface="+mj-lt"/>
              <a:buAutoNum type="arabicParenR"/>
            </a:pPr>
            <a:r>
              <a:rPr lang="en-US" sz="2200" dirty="0">
                <a:latin typeface="Calibri" panose="020F0502020204030204" pitchFamily="34" charset="0"/>
              </a:rPr>
              <a:t>DevOps: </a:t>
            </a:r>
          </a:p>
          <a:p>
            <a:pPr>
              <a:spcBef>
                <a:spcPts val="225"/>
              </a:spcBef>
              <a:buFont typeface="+mj-lt"/>
              <a:buAutoNum type="arabicParenR"/>
            </a:pPr>
            <a:r>
              <a:rPr lang="en-US" sz="2200" dirty="0">
                <a:latin typeface="Calibri" panose="020F0502020204030204" pitchFamily="34" charset="0"/>
              </a:rPr>
              <a:t>Interoperability:</a:t>
            </a:r>
          </a:p>
          <a:p>
            <a:pPr>
              <a:spcBef>
                <a:spcPts val="225"/>
              </a:spcBef>
              <a:buFont typeface="+mj-lt"/>
              <a:buAutoNum type="arabicParenR"/>
            </a:pPr>
            <a:r>
              <a:rPr lang="en-US" sz="2200" dirty="0">
                <a:latin typeface="Calibri" panose="020F0502020204030204" pitchFamily="34" charset="0"/>
              </a:rPr>
              <a:t>File systems: </a:t>
            </a:r>
          </a:p>
          <a:p>
            <a:pPr>
              <a:spcBef>
                <a:spcPts val="225"/>
              </a:spcBef>
              <a:buFont typeface="+mj-lt"/>
              <a:buAutoNum type="arabicParenR"/>
            </a:pPr>
            <a:r>
              <a:rPr lang="en-US" sz="2200" dirty="0">
                <a:latin typeface="Calibri" panose="020F0502020204030204" pitchFamily="34" charset="0"/>
              </a:rPr>
              <a:t>Cluster Resource Management: </a:t>
            </a:r>
          </a:p>
          <a:p>
            <a:pPr>
              <a:spcBef>
                <a:spcPts val="225"/>
              </a:spcBef>
              <a:buFont typeface="+mj-lt"/>
              <a:buAutoNum type="arabicParenR"/>
            </a:pPr>
            <a:r>
              <a:rPr lang="en-US" sz="2200" dirty="0">
                <a:latin typeface="Calibri" panose="020F0502020204030204" pitchFamily="34" charset="0"/>
              </a:rPr>
              <a:t> Data Transport: </a:t>
            </a:r>
          </a:p>
          <a:p>
            <a:pPr>
              <a:spcBef>
                <a:spcPts val="225"/>
              </a:spcBef>
              <a:buFont typeface="+mj-lt"/>
              <a:buAutoNum type="arabicParenR"/>
            </a:pPr>
            <a:r>
              <a:rPr lang="en-US" sz="2200" dirty="0">
                <a:latin typeface="Calibri" panose="020F0502020204030204" pitchFamily="34" charset="0"/>
              </a:rPr>
              <a:t> A) File management</a:t>
            </a:r>
            <a:br>
              <a:rPr lang="en-US" sz="2200" dirty="0">
                <a:latin typeface="Calibri" panose="020F0502020204030204" pitchFamily="34" charset="0"/>
              </a:rPr>
            </a:br>
            <a:r>
              <a:rPr lang="en-US" sz="2200" dirty="0">
                <a:latin typeface="Calibri" panose="020F0502020204030204" pitchFamily="34" charset="0"/>
              </a:rPr>
              <a:t>B) NoSQL</a:t>
            </a:r>
            <a:br>
              <a:rPr lang="en-US" sz="2200" dirty="0">
                <a:latin typeface="Calibri" panose="020F0502020204030204" pitchFamily="34" charset="0"/>
              </a:rPr>
            </a:br>
            <a:r>
              <a:rPr lang="en-US" sz="2200" dirty="0">
                <a:latin typeface="Calibri" panose="020F0502020204030204" pitchFamily="34" charset="0"/>
              </a:rPr>
              <a:t>C) SQL</a:t>
            </a:r>
          </a:p>
        </p:txBody>
      </p:sp>
      <p:sp>
        <p:nvSpPr>
          <p:cNvPr id="7" name="Slide Number Placeholder 6"/>
          <p:cNvSpPr>
            <a:spLocks noGrp="1"/>
          </p:cNvSpPr>
          <p:nvPr>
            <p:ph type="sldNum" sz="quarter" idx="12"/>
          </p:nvPr>
        </p:nvSpPr>
        <p:spPr/>
        <p:txBody>
          <a:bodyPr/>
          <a:lstStyle/>
          <a:p>
            <a:fld id="{39B2FC35-689C-482B-881D-27C85BFD1D21}" type="slidenum">
              <a:rPr lang="en-US" smtClean="0"/>
              <a:pPr/>
              <a:t>36</a:t>
            </a:fld>
            <a:endParaRPr lang="en-US" dirty="0"/>
          </a:p>
        </p:txBody>
      </p:sp>
      <p:sp>
        <p:nvSpPr>
          <p:cNvPr id="4" name="Date Placeholder 3"/>
          <p:cNvSpPr>
            <a:spLocks noGrp="1"/>
          </p:cNvSpPr>
          <p:nvPr>
            <p:ph type="dt" sz="half" idx="2"/>
          </p:nvPr>
        </p:nvSpPr>
        <p:spPr/>
        <p:txBody>
          <a:bodyPr/>
          <a:lstStyle/>
          <a:p>
            <a:fld id="{F9CB5671-C879-4AB7-A923-449E9168D098}" type="datetime1">
              <a:rPr lang="en-US" smtClean="0">
                <a:solidFill>
                  <a:srgbClr val="000000">
                    <a:tint val="75000"/>
                  </a:srgbClr>
                </a:solidFill>
              </a:rPr>
              <a:t>12/17/2016</a:t>
            </a:fld>
            <a:endParaRPr lang="en-US">
              <a:solidFill>
                <a:srgbClr val="000000">
                  <a:tint val="75000"/>
                </a:srgbClr>
              </a:solidFill>
            </a:endParaRPr>
          </a:p>
        </p:txBody>
      </p:sp>
      <p:sp>
        <p:nvSpPr>
          <p:cNvPr id="8" name="Content Placeholder 2"/>
          <p:cNvSpPr txBox="1">
            <a:spLocks/>
          </p:cNvSpPr>
          <p:nvPr/>
        </p:nvSpPr>
        <p:spPr bwMode="auto">
          <a:xfrm>
            <a:off x="4193309" y="489483"/>
            <a:ext cx="4953001" cy="56091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225"/>
              </a:spcBef>
              <a:buFont typeface="+mj-lt"/>
              <a:buAutoNum type="arabicParenR" startAt="12"/>
            </a:pPr>
            <a:r>
              <a:rPr lang="en-US" sz="2200" i="0" kern="0" dirty="0">
                <a:latin typeface="Calibri" panose="020F0502020204030204" pitchFamily="34" charset="0"/>
              </a:rPr>
              <a:t> In-memory databases &amp; caches / Object-relational mapping / Extraction Tools</a:t>
            </a:r>
          </a:p>
          <a:p>
            <a:pPr>
              <a:spcBef>
                <a:spcPts val="225"/>
              </a:spcBef>
              <a:buFont typeface="+mj-lt"/>
              <a:buAutoNum type="arabicParenR" startAt="12"/>
            </a:pPr>
            <a:r>
              <a:rPr lang="en-US" sz="2200" i="0" kern="0" dirty="0">
                <a:latin typeface="Calibri" panose="020F0502020204030204" pitchFamily="34" charset="0"/>
              </a:rPr>
              <a:t> Inter process communication Collectives, point-to-point, publish-subscribe, MPI:</a:t>
            </a:r>
          </a:p>
          <a:p>
            <a:pPr>
              <a:spcBef>
                <a:spcPts val="225"/>
              </a:spcBef>
              <a:buFont typeface="+mj-lt"/>
              <a:buAutoNum type="arabicParenR" startAt="12"/>
            </a:pPr>
            <a:r>
              <a:rPr lang="en-US" sz="2200" i="0" kern="0" dirty="0">
                <a:latin typeface="Calibri" panose="020F0502020204030204" pitchFamily="34" charset="0"/>
              </a:rPr>
              <a:t> A) Basic Programming model and runtime, SPMD, MapReduce:</a:t>
            </a:r>
            <a:br>
              <a:rPr lang="en-US" sz="2200" i="0" kern="0" dirty="0">
                <a:latin typeface="Calibri" panose="020F0502020204030204" pitchFamily="34" charset="0"/>
              </a:rPr>
            </a:br>
            <a:r>
              <a:rPr lang="en-US" sz="2200" i="0" kern="0" dirty="0">
                <a:latin typeface="Calibri" panose="020F0502020204030204" pitchFamily="34" charset="0"/>
              </a:rPr>
              <a:t>B) Streaming:</a:t>
            </a:r>
          </a:p>
          <a:p>
            <a:pPr>
              <a:spcBef>
                <a:spcPts val="225"/>
              </a:spcBef>
              <a:buFont typeface="+mj-lt"/>
              <a:buAutoNum type="arabicParenR" startAt="12"/>
            </a:pPr>
            <a:r>
              <a:rPr lang="en-US" sz="2200" i="0" kern="0" dirty="0">
                <a:latin typeface="Calibri" panose="020F0502020204030204" pitchFamily="34" charset="0"/>
              </a:rPr>
              <a:t> A) High level Programming: </a:t>
            </a:r>
            <a:br>
              <a:rPr lang="en-US" sz="2200" i="0" kern="0" dirty="0">
                <a:latin typeface="Calibri" panose="020F0502020204030204" pitchFamily="34" charset="0"/>
              </a:rPr>
            </a:br>
            <a:r>
              <a:rPr lang="en-US" sz="2200" i="0" kern="0" dirty="0">
                <a:latin typeface="Calibri" panose="020F0502020204030204" pitchFamily="34" charset="0"/>
              </a:rPr>
              <a:t>B) Frameworks</a:t>
            </a:r>
          </a:p>
          <a:p>
            <a:pPr>
              <a:spcBef>
                <a:spcPts val="225"/>
              </a:spcBef>
              <a:buFont typeface="+mj-lt"/>
              <a:buAutoNum type="arabicParenR" startAt="12"/>
            </a:pPr>
            <a:r>
              <a:rPr lang="en-US" sz="2200" i="0" kern="0" dirty="0">
                <a:latin typeface="Calibri" panose="020F0502020204030204" pitchFamily="34" charset="0"/>
              </a:rPr>
              <a:t> Application and Analytics: </a:t>
            </a:r>
          </a:p>
          <a:p>
            <a:pPr>
              <a:spcBef>
                <a:spcPts val="225"/>
              </a:spcBef>
              <a:buFont typeface="+mj-lt"/>
              <a:buAutoNum type="arabicParenR" startAt="12"/>
            </a:pPr>
            <a:r>
              <a:rPr lang="en-US" sz="2200" i="0" kern="0" dirty="0">
                <a:latin typeface="Calibri" panose="020F0502020204030204" pitchFamily="34" charset="0"/>
              </a:rPr>
              <a:t> Workflow-Orchestration:</a:t>
            </a:r>
          </a:p>
        </p:txBody>
      </p:sp>
      <p:sp>
        <p:nvSpPr>
          <p:cNvPr id="9" name="TextBox 8"/>
          <p:cNvSpPr txBox="1"/>
          <p:nvPr/>
        </p:nvSpPr>
        <p:spPr>
          <a:xfrm>
            <a:off x="2708476" y="5498305"/>
            <a:ext cx="6400800" cy="1323439"/>
          </a:xfrm>
          <a:prstGeom prst="rect">
            <a:avLst/>
          </a:prstGeom>
          <a:solidFill>
            <a:srgbClr val="FFFFCC"/>
          </a:solidFill>
          <a:ln w="38100">
            <a:solidFill>
              <a:schemeClr val="tx1"/>
            </a:solidFill>
          </a:ln>
        </p:spPr>
        <p:txBody>
          <a:bodyPr wrap="square" rtlCol="0">
            <a:spAutoFit/>
          </a:bodyPr>
          <a:lstStyle/>
          <a:p>
            <a:r>
              <a:rPr lang="en-US" sz="2000" i="0" dirty="0">
                <a:latin typeface="+mn-lt"/>
              </a:rPr>
              <a:t>Lesson of large number (350). This is a rich software environment that HPC cannot “compete” with. Need to use and not regenerate</a:t>
            </a:r>
          </a:p>
          <a:p>
            <a:r>
              <a:rPr lang="en-US" sz="2000" i="0" dirty="0">
                <a:latin typeface="+mn-lt"/>
              </a:rPr>
              <a:t>Note level 13 </a:t>
            </a:r>
            <a:r>
              <a:rPr lang="en-US" sz="2000" i="0" kern="0" dirty="0">
                <a:latin typeface="+mn-lt"/>
              </a:rPr>
              <a:t> Inter process communication  added</a:t>
            </a:r>
            <a:endParaRPr lang="en-US" sz="2000" i="0" dirty="0">
              <a:latin typeface="+mn-lt"/>
            </a:endParaRPr>
          </a:p>
        </p:txBody>
      </p:sp>
    </p:spTree>
    <p:extLst>
      <p:ext uri="{BB962C8B-B14F-4D97-AF65-F5344CB8AC3E}">
        <p14:creationId xmlns:p14="http://schemas.microsoft.com/office/powerpoint/2010/main" val="3837420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2" y="-76200"/>
            <a:ext cx="9138138" cy="1143000"/>
          </a:xfrm>
        </p:spPr>
        <p:txBody>
          <a:bodyPr/>
          <a:lstStyle/>
          <a:p>
            <a:pPr algn="ctr"/>
            <a:r>
              <a:rPr lang="en-US" dirty="0"/>
              <a:t>Using “Apache” (Commercial Big Data) Data Systems for Science/Simulation</a:t>
            </a:r>
          </a:p>
        </p:txBody>
      </p:sp>
      <p:sp>
        <p:nvSpPr>
          <p:cNvPr id="3" name="Content Placeholder 2"/>
          <p:cNvSpPr>
            <a:spLocks noGrp="1"/>
          </p:cNvSpPr>
          <p:nvPr>
            <p:ph idx="1"/>
          </p:nvPr>
        </p:nvSpPr>
        <p:spPr>
          <a:xfrm>
            <a:off x="30744" y="914400"/>
            <a:ext cx="9138138" cy="4038600"/>
          </a:xfrm>
        </p:spPr>
        <p:txBody>
          <a:bodyPr/>
          <a:lstStyle/>
          <a:p>
            <a:r>
              <a:rPr lang="en-US" b="1" dirty="0"/>
              <a:t>Pro</a:t>
            </a:r>
            <a:r>
              <a:rPr lang="en-US" dirty="0"/>
              <a:t>: Use rich </a:t>
            </a:r>
            <a:r>
              <a:rPr lang="en-US" b="1" dirty="0"/>
              <a:t>functionality </a:t>
            </a:r>
            <a:r>
              <a:rPr lang="en-US" dirty="0"/>
              <a:t>and</a:t>
            </a:r>
            <a:r>
              <a:rPr lang="en-US" b="1" dirty="0"/>
              <a:t> usability </a:t>
            </a:r>
            <a:r>
              <a:rPr lang="en-US" dirty="0"/>
              <a:t>of ABDS (Apache Big Data Stack)</a:t>
            </a:r>
          </a:p>
          <a:p>
            <a:r>
              <a:rPr lang="en-US" b="1" dirty="0"/>
              <a:t>Pro</a:t>
            </a:r>
            <a:r>
              <a:rPr lang="en-US" dirty="0"/>
              <a:t>: </a:t>
            </a:r>
            <a:r>
              <a:rPr lang="en-US" b="1" dirty="0"/>
              <a:t>Sustainability</a:t>
            </a:r>
            <a:r>
              <a:rPr lang="en-US" dirty="0"/>
              <a:t> model of community open source</a:t>
            </a:r>
          </a:p>
          <a:p>
            <a:r>
              <a:rPr lang="en-US" b="1" dirty="0"/>
              <a:t>Con</a:t>
            </a:r>
            <a:r>
              <a:rPr lang="en-US" dirty="0"/>
              <a:t> (Pro for many commercial users): Optimized for </a:t>
            </a:r>
            <a:r>
              <a:rPr lang="en-US" b="1" dirty="0"/>
              <a:t>fault-tolerance</a:t>
            </a:r>
            <a:r>
              <a:rPr lang="en-US" dirty="0"/>
              <a:t> and </a:t>
            </a:r>
            <a:r>
              <a:rPr lang="en-US" b="1" dirty="0"/>
              <a:t>usability </a:t>
            </a:r>
            <a:r>
              <a:rPr lang="en-US" dirty="0"/>
              <a:t>and </a:t>
            </a:r>
            <a:r>
              <a:rPr lang="en-US" b="1" dirty="0"/>
              <a:t>not performance</a:t>
            </a:r>
          </a:p>
          <a:p>
            <a:r>
              <a:rPr lang="en-US" b="1" dirty="0"/>
              <a:t>Feature</a:t>
            </a:r>
            <a:r>
              <a:rPr lang="en-US" dirty="0"/>
              <a:t>: Naturally run on </a:t>
            </a:r>
            <a:r>
              <a:rPr lang="en-US" b="1" dirty="0"/>
              <a:t>clouds</a:t>
            </a:r>
            <a:r>
              <a:rPr lang="en-US" dirty="0"/>
              <a:t> and not </a:t>
            </a:r>
            <a:r>
              <a:rPr lang="en-US" b="1" dirty="0"/>
              <a:t>HPC platforms</a:t>
            </a:r>
          </a:p>
          <a:p>
            <a:r>
              <a:rPr lang="en-US" b="1" dirty="0"/>
              <a:t>Feature</a:t>
            </a:r>
            <a:r>
              <a:rPr lang="en-US" dirty="0"/>
              <a:t>: Cloud is </a:t>
            </a:r>
            <a:r>
              <a:rPr lang="en-US" b="1" dirty="0"/>
              <a:t>logically centralize</a:t>
            </a:r>
            <a:r>
              <a:rPr lang="en-US" dirty="0"/>
              <a:t>d, physically distributed but </a:t>
            </a:r>
            <a:r>
              <a:rPr lang="en-US" b="1" dirty="0"/>
              <a:t>science data </a:t>
            </a:r>
            <a:r>
              <a:rPr lang="en-US" dirty="0"/>
              <a:t>typically </a:t>
            </a:r>
            <a:r>
              <a:rPr lang="en-US" b="1" dirty="0"/>
              <a:t>distributed</a:t>
            </a:r>
            <a:r>
              <a:rPr lang="en-US" dirty="0"/>
              <a:t>.</a:t>
            </a:r>
          </a:p>
          <a:p>
            <a:r>
              <a:rPr lang="en-US" b="1" dirty="0"/>
              <a:t>Question</a:t>
            </a:r>
            <a:r>
              <a:rPr lang="en-US" dirty="0"/>
              <a:t>: how do </a:t>
            </a:r>
            <a:r>
              <a:rPr lang="en-US" b="1" dirty="0"/>
              <a:t>science data analysis requirements </a:t>
            </a:r>
            <a:r>
              <a:rPr lang="en-US" dirty="0"/>
              <a:t>differ from those commercially e.g. recommender systems heavily used commercially</a:t>
            </a:r>
          </a:p>
          <a:p>
            <a:r>
              <a:rPr lang="en-US" b="1" dirty="0"/>
              <a:t>Approach</a:t>
            </a:r>
            <a:r>
              <a:rPr lang="en-US" dirty="0"/>
              <a:t>: </a:t>
            </a:r>
            <a:r>
              <a:rPr lang="en-US" b="1" dirty="0"/>
              <a:t>HPC-ABDS</a:t>
            </a:r>
            <a:r>
              <a:rPr lang="en-US" dirty="0"/>
              <a:t> using HPC runtime and tools to enhance commercial data systems (ABDS on top of HPC)</a:t>
            </a:r>
          </a:p>
          <a:p>
            <a:pPr lvl="1"/>
            <a:r>
              <a:rPr lang="en-US" b="1" dirty="0"/>
              <a:t>Upper level software: </a:t>
            </a:r>
            <a:r>
              <a:rPr lang="en-US" dirty="0"/>
              <a:t>ABDS</a:t>
            </a:r>
          </a:p>
          <a:p>
            <a:pPr lvl="1"/>
            <a:r>
              <a:rPr lang="en-US" b="1" dirty="0"/>
              <a:t>Lower level runtime: </a:t>
            </a:r>
            <a:r>
              <a:rPr lang="en-US" dirty="0"/>
              <a:t>HPC</a:t>
            </a:r>
          </a:p>
          <a:p>
            <a:pPr lvl="1"/>
            <a:r>
              <a:rPr lang="en-US" b="1" dirty="0" err="1"/>
              <a:t>HPCCloud</a:t>
            </a:r>
            <a:r>
              <a:rPr lang="en-US" b="1" dirty="0"/>
              <a:t> Hardware: </a:t>
            </a:r>
            <a:r>
              <a:rPr lang="en-US" dirty="0"/>
              <a:t>HPC or classic cloud dependent on application requirements</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37</a:t>
            </a:fld>
            <a:endParaRPr lang="en-US" dirty="0">
              <a:solidFill>
                <a:prstClr val="black"/>
              </a:solidFill>
            </a:endParaRPr>
          </a:p>
        </p:txBody>
      </p:sp>
      <p:sp>
        <p:nvSpPr>
          <p:cNvPr id="5" name="Date Placeholder 4"/>
          <p:cNvSpPr>
            <a:spLocks noGrp="1"/>
          </p:cNvSpPr>
          <p:nvPr>
            <p:ph type="dt" sz="half" idx="2"/>
          </p:nvPr>
        </p:nvSpPr>
        <p:spPr/>
        <p:txBody>
          <a:bodyPr/>
          <a:lstStyle/>
          <a:p>
            <a:fld id="{D7E1E1AB-7B31-4D7D-91DA-40F1E3DDE310}" type="datetime1">
              <a:rPr lang="en-US" smtClean="0"/>
              <a:t>12/17/2016</a:t>
            </a:fld>
            <a:endParaRPr lang="en-US"/>
          </a:p>
        </p:txBody>
      </p:sp>
    </p:spTree>
    <p:extLst>
      <p:ext uri="{BB962C8B-B14F-4D97-AF65-F5344CB8AC3E}">
        <p14:creationId xmlns:p14="http://schemas.microsoft.com/office/powerpoint/2010/main" val="1452122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65849"/>
            <a:ext cx="8910410" cy="1470025"/>
          </a:xfrm>
        </p:spPr>
        <p:txBody>
          <a:bodyPr/>
          <a:lstStyle/>
          <a:p>
            <a:pPr algn="ctr"/>
            <a:r>
              <a:rPr lang="en-US" sz="3600" b="1" dirty="0"/>
              <a:t>Java Grande</a:t>
            </a:r>
            <a:br>
              <a:rPr lang="en-US" sz="3600" b="1" dirty="0"/>
            </a:br>
            <a:br>
              <a:rPr lang="en-US" sz="3600" dirty="0"/>
            </a:br>
            <a:r>
              <a:rPr lang="en-US" sz="3600" dirty="0"/>
              <a:t>Revisited on 3 data analytics codes</a:t>
            </a:r>
            <a:br>
              <a:rPr lang="en-US" sz="3600" dirty="0"/>
            </a:br>
            <a:r>
              <a:rPr lang="en-US" sz="3600" dirty="0"/>
              <a:t>Clustering</a:t>
            </a:r>
            <a:br>
              <a:rPr lang="en-US" sz="3600" dirty="0"/>
            </a:br>
            <a:r>
              <a:rPr lang="en-US" sz="3600" dirty="0"/>
              <a:t>Multidimensional Scaling</a:t>
            </a:r>
            <a:br>
              <a:rPr lang="en-US" sz="3600" dirty="0"/>
            </a:br>
            <a:r>
              <a:rPr lang="en-US" sz="3600" dirty="0"/>
              <a:t>Latent Dirichlet Allocation</a:t>
            </a:r>
            <a:br>
              <a:rPr lang="en-US" sz="3600" dirty="0"/>
            </a:br>
            <a:br>
              <a:rPr lang="en-US" sz="3600" dirty="0"/>
            </a:br>
            <a:r>
              <a:rPr lang="en-US" sz="3600" dirty="0"/>
              <a:t>all sophisticated algorithms</a:t>
            </a:r>
            <a:br>
              <a:rPr lang="en-US" sz="3600" dirty="0"/>
            </a:br>
            <a:br>
              <a:rPr lang="en-US" sz="3600" dirty="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38</a:t>
            </a:fld>
            <a:endParaRPr lang="en-US"/>
          </a:p>
        </p:txBody>
      </p:sp>
      <p:sp>
        <p:nvSpPr>
          <p:cNvPr id="2" name="Date Placeholder 1"/>
          <p:cNvSpPr>
            <a:spLocks noGrp="1"/>
          </p:cNvSpPr>
          <p:nvPr>
            <p:ph type="dt" sz="half" idx="10"/>
          </p:nvPr>
        </p:nvSpPr>
        <p:spPr/>
        <p:txBody>
          <a:bodyPr/>
          <a:lstStyle/>
          <a:p>
            <a:fld id="{F2B91937-52BC-4A1D-B10F-617DAA6DB593}" type="datetime1">
              <a:rPr lang="en-US" smtClean="0"/>
              <a:t>12/17/2016</a:t>
            </a:fld>
            <a:endParaRPr lang="en-US"/>
          </a:p>
        </p:txBody>
      </p:sp>
    </p:spTree>
    <p:extLst>
      <p:ext uri="{BB962C8B-B14F-4D97-AF65-F5344CB8AC3E}">
        <p14:creationId xmlns:p14="http://schemas.microsoft.com/office/powerpoint/2010/main" val="722429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232"/>
            <a:ext cx="9143999" cy="724889"/>
          </a:xfrm>
        </p:spPr>
        <p:txBody>
          <a:bodyPr/>
          <a:lstStyle/>
          <a:p>
            <a:pPr algn="ctr"/>
            <a:r>
              <a:rPr lang="en-US" sz="3300" dirty="0"/>
              <a:t>Java MPI performs better than FJ Threads</a:t>
            </a:r>
            <a:br>
              <a:rPr lang="en-US" dirty="0"/>
            </a:br>
            <a:r>
              <a:rPr lang="en-US" sz="2400" b="0" dirty="0"/>
              <a:t>128 24 core Haswell nodes on SPIDAL 200K DA-MDS Code</a:t>
            </a:r>
            <a:endParaRPr lang="en-US" b="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A7CF8D4-DADC-4929-B720-CEB4F7AE562A}" type="datetime1">
              <a:rPr kumimoji="0" lang="en-US" sz="1800" b="0" i="0" u="none" strike="noStrike" kern="0" cap="none" spc="0" normalizeH="0" baseline="0" noProof="0" smtClean="0">
                <a:ln>
                  <a:noFill/>
                </a:ln>
                <a:solidFill>
                  <a:srgbClr val="000000">
                    <a:tint val="75000"/>
                  </a:srgbClr>
                </a:solidFill>
                <a:effectLst/>
                <a:uLnTx/>
                <a:uFillTx/>
              </a:rPr>
              <a:t>12/17/2016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16" name="Group 15"/>
          <p:cNvGrpSpPr/>
          <p:nvPr/>
        </p:nvGrpSpPr>
        <p:grpSpPr>
          <a:xfrm>
            <a:off x="120675" y="907527"/>
            <a:ext cx="8850962" cy="5415146"/>
            <a:chOff x="-2181254" y="2434253"/>
            <a:chExt cx="8850962" cy="5415146"/>
          </a:xfrm>
        </p:grpSpPr>
        <p:grpSp>
          <p:nvGrpSpPr>
            <p:cNvPr id="7" name="Group 6"/>
            <p:cNvGrpSpPr/>
            <p:nvPr/>
          </p:nvGrpSpPr>
          <p:grpSpPr>
            <a:xfrm>
              <a:off x="-2181254" y="2434253"/>
              <a:ext cx="8850962" cy="5415146"/>
              <a:chOff x="83731" y="887578"/>
              <a:chExt cx="8850962" cy="5415146"/>
            </a:xfrm>
          </p:grpSpPr>
          <p:pic>
            <p:nvPicPr>
              <p:cNvPr id="12"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731" y="887578"/>
                <a:ext cx="8850962" cy="541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126180" y="4058227"/>
                <a:ext cx="2338369"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48A59"/>
                    </a:solidFill>
                    <a:effectLst/>
                    <a:uLnTx/>
                    <a:uFillTx/>
                  </a:rPr>
                  <a:t>Best FJ Threads</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intra node;</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MPI inter node</a:t>
                </a:r>
              </a:p>
            </p:txBody>
          </p:sp>
          <p:sp>
            <p:nvSpPr>
              <p:cNvPr id="14" name="TextBox 13"/>
              <p:cNvSpPr txBox="1"/>
              <p:nvPr/>
            </p:nvSpPr>
            <p:spPr>
              <a:xfrm>
                <a:off x="6924859" y="2100928"/>
                <a:ext cx="1847071" cy="646331"/>
              </a:xfrm>
              <a:prstGeom prst="rect">
                <a:avLst/>
              </a:prstGeom>
              <a:solidFill>
                <a:schemeClr val="tx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66FF33"/>
                    </a:solidFill>
                    <a:effectLst/>
                    <a:uLnTx/>
                    <a:uFillTx/>
                  </a:rPr>
                  <a:t>Best MPI; inter and intra node</a:t>
                </a:r>
              </a:p>
            </p:txBody>
          </p:sp>
          <p:sp>
            <p:nvSpPr>
              <p:cNvPr id="15" name="TextBox 14"/>
              <p:cNvSpPr txBox="1"/>
              <p:nvPr/>
            </p:nvSpPr>
            <p:spPr>
              <a:xfrm>
                <a:off x="6899459" y="3286051"/>
                <a:ext cx="1565090" cy="738664"/>
              </a:xfrm>
              <a:prstGeom prst="rect">
                <a:avLst/>
              </a:prstGeom>
              <a:solidFill>
                <a:schemeClr val="bg1"/>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33CC"/>
                    </a:solidFill>
                    <a:effectLst/>
                    <a:uLnTx/>
                    <a:uFillTx/>
                  </a:rPr>
                  <a:t>MPI; inter/intra node; Java not optimized</a:t>
                </a:r>
              </a:p>
            </p:txBody>
          </p:sp>
        </p:grpSp>
        <p:sp>
          <p:nvSpPr>
            <p:cNvPr id="6" name="TextBox 5"/>
            <p:cNvSpPr txBox="1"/>
            <p:nvPr/>
          </p:nvSpPr>
          <p:spPr>
            <a:xfrm>
              <a:off x="2895374" y="2551100"/>
              <a:ext cx="3310640" cy="646331"/>
            </a:xfrm>
            <a:prstGeom prst="rect">
              <a:avLst/>
            </a:prstGeom>
            <a:solidFill>
              <a:schemeClr val="bg1"/>
            </a:solidFill>
          </p:spPr>
          <p:txBody>
            <a:bodyPr wrap="square" rtlCol="0">
              <a:spAutoFit/>
            </a:bodyPr>
            <a:lstStyle/>
            <a:p>
              <a:r>
                <a:rPr lang="en-US" sz="1800" dirty="0"/>
                <a:t>Speedup compared to 1 process per node on 48 nodes</a:t>
              </a:r>
            </a:p>
          </p:txBody>
        </p:sp>
      </p:grpSp>
    </p:spTree>
    <p:extLst>
      <p:ext uri="{BB962C8B-B14F-4D97-AF65-F5344CB8AC3E}">
        <p14:creationId xmlns:p14="http://schemas.microsoft.com/office/powerpoint/2010/main" val="207453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4" y="196553"/>
            <a:ext cx="9144000" cy="685800"/>
          </a:xfrm>
        </p:spPr>
        <p:txBody>
          <a:bodyPr/>
          <a:lstStyle/>
          <a:p>
            <a:pPr algn="ctr"/>
            <a:r>
              <a:rPr lang="en-US" sz="2800" dirty="0"/>
              <a:t>Convergence Points (Nexus) for</a:t>
            </a:r>
            <a:br>
              <a:rPr lang="en-US" sz="2800" dirty="0"/>
            </a:br>
            <a:r>
              <a:rPr lang="en-US" sz="2800" dirty="0"/>
              <a:t>HPC-Cloud-Big Data-Simulation</a:t>
            </a:r>
          </a:p>
        </p:txBody>
      </p:sp>
      <p:sp>
        <p:nvSpPr>
          <p:cNvPr id="3" name="Content Placeholder 2"/>
          <p:cNvSpPr>
            <a:spLocks noGrp="1"/>
          </p:cNvSpPr>
          <p:nvPr>
            <p:ph idx="1"/>
          </p:nvPr>
        </p:nvSpPr>
        <p:spPr>
          <a:xfrm>
            <a:off x="17804" y="1219200"/>
            <a:ext cx="9126196" cy="4038600"/>
          </a:xfrm>
        </p:spPr>
        <p:txBody>
          <a:bodyPr/>
          <a:lstStyle/>
          <a:p>
            <a:r>
              <a:rPr lang="en-US" sz="2400" b="1" dirty="0"/>
              <a:t>Nexus 1: Applications </a:t>
            </a:r>
            <a:r>
              <a:rPr lang="en-US" sz="2400" dirty="0"/>
              <a:t>– Divide use cases into </a:t>
            </a:r>
            <a:r>
              <a:rPr lang="en-US" sz="2400" b="1" dirty="0"/>
              <a:t>Data</a:t>
            </a:r>
            <a:r>
              <a:rPr lang="en-US" sz="2400" dirty="0"/>
              <a:t> and </a:t>
            </a:r>
            <a:r>
              <a:rPr lang="en-US" sz="2400" b="1" dirty="0"/>
              <a:t>Model</a:t>
            </a:r>
            <a:r>
              <a:rPr lang="en-US" sz="2400" dirty="0"/>
              <a:t> and compare characteristics separately in these two components with </a:t>
            </a:r>
            <a:r>
              <a:rPr lang="en-US" sz="2400" b="1" dirty="0"/>
              <a:t>64 Convergence Diamonds </a:t>
            </a:r>
            <a:r>
              <a:rPr lang="en-US" sz="2400" dirty="0"/>
              <a:t>(features)</a:t>
            </a:r>
          </a:p>
          <a:p>
            <a:r>
              <a:rPr lang="en-US" sz="2400" b="1" dirty="0"/>
              <a:t>Nexus 2: Software </a:t>
            </a:r>
            <a:r>
              <a:rPr lang="en-US" sz="2400" dirty="0"/>
              <a:t>– High Performance Computing (HPC) Enhanced Big Data Stack HPC-ABDS. 21 Layers adding high performance runtime to Apache systems (Hadoop is fast!). Establish principles to get good performance from Java or C programming languages</a:t>
            </a:r>
          </a:p>
          <a:p>
            <a:r>
              <a:rPr lang="en-US" sz="2400" b="1" dirty="0"/>
              <a:t>Nexus 3: Hardware </a:t>
            </a:r>
            <a:r>
              <a:rPr lang="en-US" sz="2400" dirty="0"/>
              <a:t>– Use Infrastructure as a Service IaaS and DevOps to automate deployment of software defined systems on hardware designed for functionality and performance e.g. appropriate disks, interconnect, memory (</a:t>
            </a:r>
            <a:r>
              <a:rPr lang="en-US" sz="2400" b="1" dirty="0"/>
              <a:t>HPC Cloud 3.0</a:t>
            </a:r>
            <a:r>
              <a:rPr lang="en-US" sz="2400" dirty="0"/>
              <a:t>?)</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a:t>
            </a:fld>
            <a:endParaRPr lang="en-US" dirty="0">
              <a:solidFill>
                <a:prstClr val="black"/>
              </a:solidFill>
            </a:endParaRPr>
          </a:p>
        </p:txBody>
      </p:sp>
      <p:sp>
        <p:nvSpPr>
          <p:cNvPr id="5" name="Date Placeholder 4"/>
          <p:cNvSpPr>
            <a:spLocks noGrp="1"/>
          </p:cNvSpPr>
          <p:nvPr>
            <p:ph type="dt" sz="half" idx="2"/>
          </p:nvPr>
        </p:nvSpPr>
        <p:spPr/>
        <p:txBody>
          <a:bodyPr/>
          <a:lstStyle/>
          <a:p>
            <a:fld id="{E1CF8500-F7B0-4EA5-882C-0FE95EB2FBD1}" type="datetime1">
              <a:rPr lang="en-US" smtClean="0"/>
              <a:t>12/17/2016</a:t>
            </a:fld>
            <a:endParaRPr lang="en-US"/>
          </a:p>
        </p:txBody>
      </p:sp>
    </p:spTree>
    <p:extLst>
      <p:ext uri="{BB962C8B-B14F-4D97-AF65-F5344CB8AC3E}">
        <p14:creationId xmlns:p14="http://schemas.microsoft.com/office/powerpoint/2010/main" val="3532985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a:t>Investigating Process and Thread Models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40</a:t>
            </a:fld>
            <a:endParaRPr lang="en-US" dirty="0">
              <a:solidFill>
                <a:prstClr val="black"/>
              </a:solidFill>
            </a:endParaRPr>
          </a:p>
        </p:txBody>
      </p:sp>
      <p:sp>
        <p:nvSpPr>
          <p:cNvPr id="5" name="Date Placeholder 4"/>
          <p:cNvSpPr>
            <a:spLocks noGrp="1"/>
          </p:cNvSpPr>
          <p:nvPr>
            <p:ph type="dt" sz="half" idx="2"/>
          </p:nvPr>
        </p:nvSpPr>
        <p:spPr/>
        <p:txBody>
          <a:bodyPr/>
          <a:lstStyle/>
          <a:p>
            <a:fld id="{9A3DC0B6-BCAB-48DF-835E-ACAB6C8B6770}" type="datetime1">
              <a:rPr lang="en-US" smtClean="0"/>
              <a:t>12/17/2016</a:t>
            </a:fld>
            <a:endParaRPr lang="en-US"/>
          </a:p>
        </p:txBody>
      </p:sp>
      <p:pic>
        <p:nvPicPr>
          <p:cNvPr id="9" name="Picture 8"/>
          <p:cNvPicPr>
            <a:picLocks noChangeAspect="1"/>
          </p:cNvPicPr>
          <p:nvPr/>
        </p:nvPicPr>
        <p:blipFill>
          <a:blip r:embed="rId2"/>
          <a:stretch>
            <a:fillRect/>
          </a:stretch>
        </p:blipFill>
        <p:spPr>
          <a:xfrm>
            <a:off x="3763559" y="788247"/>
            <a:ext cx="5354317" cy="4369466"/>
          </a:xfrm>
          <a:prstGeom prst="rect">
            <a:avLst/>
          </a:prstGeom>
        </p:spPr>
      </p:pic>
      <p:pic>
        <p:nvPicPr>
          <p:cNvPr id="16" name="Picture 15"/>
          <p:cNvPicPr>
            <a:picLocks noChangeAspect="1"/>
          </p:cNvPicPr>
          <p:nvPr/>
        </p:nvPicPr>
        <p:blipFill>
          <a:blip r:embed="rId3"/>
          <a:stretch>
            <a:fillRect/>
          </a:stretch>
        </p:blipFill>
        <p:spPr>
          <a:xfrm>
            <a:off x="3977490" y="5183364"/>
            <a:ext cx="5140386" cy="1670900"/>
          </a:xfrm>
          <a:prstGeom prst="rect">
            <a:avLst/>
          </a:prstGeom>
        </p:spPr>
      </p:pic>
      <p:sp>
        <p:nvSpPr>
          <p:cNvPr id="3" name="Content Placeholder 2"/>
          <p:cNvSpPr>
            <a:spLocks noGrp="1"/>
          </p:cNvSpPr>
          <p:nvPr>
            <p:ph idx="1"/>
          </p:nvPr>
        </p:nvSpPr>
        <p:spPr>
          <a:xfrm>
            <a:off x="-39916" y="762000"/>
            <a:ext cx="3777351" cy="5181600"/>
          </a:xfrm>
        </p:spPr>
        <p:txBody>
          <a:bodyPr/>
          <a:lstStyle/>
          <a:p>
            <a:r>
              <a:rPr lang="en-US" b="1" dirty="0"/>
              <a:t>FJ Fork Join </a:t>
            </a:r>
            <a:r>
              <a:rPr lang="en-US" dirty="0"/>
              <a:t>Threads lower performance than </a:t>
            </a:r>
            <a:r>
              <a:rPr lang="en-US" b="1" dirty="0"/>
              <a:t>Long Running Threads LRT</a:t>
            </a:r>
          </a:p>
          <a:p>
            <a:r>
              <a:rPr lang="en-US" b="1" dirty="0"/>
              <a:t>Results</a:t>
            </a:r>
          </a:p>
          <a:p>
            <a:pPr lvl="1"/>
            <a:r>
              <a:rPr lang="en-US" dirty="0"/>
              <a:t>Large effects for Java</a:t>
            </a:r>
          </a:p>
          <a:p>
            <a:pPr lvl="1"/>
            <a:r>
              <a:rPr lang="en-US" dirty="0"/>
              <a:t>Best affinity is </a:t>
            </a:r>
            <a:r>
              <a:rPr lang="en-US"/>
              <a:t>process and thread </a:t>
            </a:r>
            <a:r>
              <a:rPr lang="en-US" dirty="0"/>
              <a:t>binding to cores - CE</a:t>
            </a:r>
          </a:p>
          <a:p>
            <a:pPr lvl="1"/>
            <a:r>
              <a:rPr lang="en-US" dirty="0"/>
              <a:t>At best LRT mimics performance of “all processes”</a:t>
            </a:r>
            <a:br>
              <a:rPr lang="en-US" dirty="0"/>
            </a:br>
            <a:br>
              <a:rPr lang="en-US" dirty="0"/>
            </a:br>
            <a:endParaRPr lang="en-US" dirty="0"/>
          </a:p>
          <a:p>
            <a:r>
              <a:rPr lang="en-US" b="1" dirty="0"/>
              <a:t>6 Thread/Process Affinity Models</a:t>
            </a:r>
          </a:p>
        </p:txBody>
      </p:sp>
    </p:spTree>
    <p:extLst>
      <p:ext uri="{BB962C8B-B14F-4D97-AF65-F5344CB8AC3E}">
        <p14:creationId xmlns:p14="http://schemas.microsoft.com/office/powerpoint/2010/main" val="415006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1" y="-17092"/>
            <a:ext cx="9144000" cy="1143000"/>
          </a:xfrm>
        </p:spPr>
        <p:txBody>
          <a:bodyPr/>
          <a:lstStyle/>
          <a:p>
            <a:pPr algn="ctr"/>
            <a:r>
              <a:rPr lang="en-US" dirty="0"/>
              <a:t>Performance Dependence on Number of Cores inside 24-core node (16 nodes total)</a:t>
            </a:r>
          </a:p>
        </p:txBody>
      </p:sp>
      <p:sp>
        <p:nvSpPr>
          <p:cNvPr id="3" name="Content Placeholder 2"/>
          <p:cNvSpPr>
            <a:spLocks noGrp="1"/>
          </p:cNvSpPr>
          <p:nvPr>
            <p:ph idx="1"/>
          </p:nvPr>
        </p:nvSpPr>
        <p:spPr>
          <a:xfrm>
            <a:off x="6219392" y="1284672"/>
            <a:ext cx="2954518" cy="4875124"/>
          </a:xfrm>
          <a:solidFill>
            <a:schemeClr val="bg1"/>
          </a:solidFill>
        </p:spPr>
        <p:txBody>
          <a:bodyPr/>
          <a:lstStyle/>
          <a:p>
            <a:r>
              <a:rPr lang="en-US" dirty="0"/>
              <a:t>Long-Running </a:t>
            </a:r>
            <a:r>
              <a:rPr lang="en-US" dirty="0" err="1"/>
              <a:t>Theads</a:t>
            </a:r>
            <a:r>
              <a:rPr lang="en-US" dirty="0"/>
              <a:t> LRT Java</a:t>
            </a:r>
          </a:p>
          <a:p>
            <a:pPr lvl="1"/>
            <a:r>
              <a:rPr lang="en-US" dirty="0">
                <a:solidFill>
                  <a:srgbClr val="00B050"/>
                </a:solidFill>
              </a:rPr>
              <a:t>All Processes </a:t>
            </a:r>
          </a:p>
          <a:p>
            <a:pPr lvl="1"/>
            <a:r>
              <a:rPr lang="en-US" dirty="0">
                <a:solidFill>
                  <a:srgbClr val="7030A0"/>
                </a:solidFill>
              </a:rPr>
              <a:t>All Threads internal to node</a:t>
            </a:r>
          </a:p>
          <a:p>
            <a:pPr lvl="1"/>
            <a:r>
              <a:rPr lang="en-US" dirty="0">
                <a:solidFill>
                  <a:srgbClr val="7030A0"/>
                </a:solidFill>
              </a:rPr>
              <a:t>Hybrid – Use one process per chip</a:t>
            </a:r>
            <a:endParaRPr lang="en-US" dirty="0"/>
          </a:p>
          <a:p>
            <a:r>
              <a:rPr lang="en-US" dirty="0"/>
              <a:t>Fork Join Java </a:t>
            </a:r>
          </a:p>
          <a:p>
            <a:pPr lvl="1"/>
            <a:r>
              <a:rPr lang="en-US" dirty="0">
                <a:solidFill>
                  <a:srgbClr val="D6A300"/>
                </a:solidFill>
              </a:rPr>
              <a:t>All Threads</a:t>
            </a:r>
          </a:p>
          <a:p>
            <a:pPr lvl="1"/>
            <a:r>
              <a:rPr lang="en-US" dirty="0">
                <a:solidFill>
                  <a:srgbClr val="D6A300"/>
                </a:solidFill>
              </a:rPr>
              <a:t>Hybrid – Use one process per chip</a:t>
            </a:r>
          </a:p>
          <a:p>
            <a:r>
              <a:rPr lang="en-US" dirty="0"/>
              <a:t>Fork Join C</a:t>
            </a:r>
          </a:p>
          <a:p>
            <a:pPr lvl="1"/>
            <a:r>
              <a:rPr lang="en-US" dirty="0">
                <a:solidFill>
                  <a:schemeClr val="accent5">
                    <a:lumMod val="60000"/>
                    <a:lumOff val="40000"/>
                  </a:schemeClr>
                </a:solidFill>
              </a:rPr>
              <a:t>All Threads</a:t>
            </a:r>
          </a:p>
          <a:p>
            <a:r>
              <a:rPr lang="en-US" dirty="0"/>
              <a:t>All MPI internode</a:t>
            </a:r>
          </a:p>
          <a:p>
            <a:endParaRPr lang="en-US" dirty="0"/>
          </a:p>
          <a:p>
            <a:endParaRPr lang="en-US" dirty="0"/>
          </a:p>
        </p:txBody>
      </p:sp>
      <p:sp>
        <p:nvSpPr>
          <p:cNvPr id="4" name="Slide Number Placeholder 3"/>
          <p:cNvSpPr>
            <a:spLocks noGrp="1"/>
          </p:cNvSpPr>
          <p:nvPr>
            <p:ph type="sldNum" sz="quarter" idx="12"/>
          </p:nvPr>
        </p:nvSpPr>
        <p:spPr>
          <a:xfrm>
            <a:off x="8370231" y="6243428"/>
            <a:ext cx="656771" cy="293913"/>
          </a:xfrm>
        </p:spPr>
        <p:txBody>
          <a:bodyPr/>
          <a:lstStyle/>
          <a:p>
            <a:fld id="{C4B85148-DB98-4269-ACE6-2DF49F9918C9}" type="slidenum">
              <a:rPr lang="en-US" smtClean="0">
                <a:solidFill>
                  <a:prstClr val="black"/>
                </a:solidFill>
              </a:rPr>
              <a:pPr/>
              <a:t>41</a:t>
            </a:fld>
            <a:endParaRPr lang="en-US" dirty="0">
              <a:solidFill>
                <a:prstClr val="black"/>
              </a:solidFill>
            </a:endParaRPr>
          </a:p>
        </p:txBody>
      </p:sp>
      <p:sp>
        <p:nvSpPr>
          <p:cNvPr id="5" name="Date Placeholder 4"/>
          <p:cNvSpPr>
            <a:spLocks noGrp="1"/>
          </p:cNvSpPr>
          <p:nvPr>
            <p:ph type="dt" sz="half" idx="2"/>
          </p:nvPr>
        </p:nvSpPr>
        <p:spPr>
          <a:xfrm>
            <a:off x="5761289" y="6197843"/>
            <a:ext cx="2057400" cy="365125"/>
          </a:xfrm>
        </p:spPr>
        <p:txBody>
          <a:bodyPr/>
          <a:lstStyle/>
          <a:p>
            <a:fld id="{9D508959-42B1-413B-B813-CAFA154D6FAD}" type="datetime1">
              <a:rPr lang="en-US" smtClean="0"/>
              <a:t>12/17/2016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6" y="1174316"/>
            <a:ext cx="6189482" cy="5307894"/>
          </a:xfrm>
          <a:prstGeom prst="rect">
            <a:avLst/>
          </a:prstGeom>
        </p:spPr>
      </p:pic>
      <p:grpSp>
        <p:nvGrpSpPr>
          <p:cNvPr id="13" name="Group 12"/>
          <p:cNvGrpSpPr/>
          <p:nvPr/>
        </p:nvGrpSpPr>
        <p:grpSpPr>
          <a:xfrm>
            <a:off x="6198028" y="2169094"/>
            <a:ext cx="812519" cy="3505200"/>
            <a:chOff x="6168118" y="1951222"/>
            <a:chExt cx="812519" cy="3505200"/>
          </a:xfrm>
        </p:grpSpPr>
        <p:pic>
          <p:nvPicPr>
            <p:cNvPr id="6" name="Picture 5"/>
            <p:cNvPicPr>
              <a:picLocks noChangeAspect="1"/>
            </p:cNvPicPr>
            <p:nvPr/>
          </p:nvPicPr>
          <p:blipFill rotWithShape="1">
            <a:blip r:embed="rId3"/>
            <a:srcRect t="88981" r="72680" b="-1520"/>
            <a:stretch/>
          </p:blipFill>
          <p:spPr>
            <a:xfrm>
              <a:off x="6189482" y="5256124"/>
              <a:ext cx="791155" cy="200298"/>
            </a:xfrm>
            <a:prstGeom prst="rect">
              <a:avLst/>
            </a:prstGeom>
          </p:spPr>
        </p:pic>
        <p:pic>
          <p:nvPicPr>
            <p:cNvPr id="10" name="Picture 9"/>
            <p:cNvPicPr>
              <a:picLocks noChangeAspect="1"/>
            </p:cNvPicPr>
            <p:nvPr/>
          </p:nvPicPr>
          <p:blipFill rotWithShape="1">
            <a:blip r:embed="rId3"/>
            <a:srcRect t="42510" r="74055" b="26461"/>
            <a:stretch/>
          </p:blipFill>
          <p:spPr>
            <a:xfrm>
              <a:off x="6168118" y="3949491"/>
              <a:ext cx="751318" cy="495613"/>
            </a:xfrm>
            <a:prstGeom prst="rect">
              <a:avLst/>
            </a:prstGeom>
          </p:spPr>
        </p:pic>
        <p:pic>
          <p:nvPicPr>
            <p:cNvPr id="11" name="Picture 10"/>
            <p:cNvPicPr>
              <a:picLocks noChangeAspect="1"/>
            </p:cNvPicPr>
            <p:nvPr/>
          </p:nvPicPr>
          <p:blipFill rotWithShape="1">
            <a:blip r:embed="rId3"/>
            <a:srcRect t="28623" r="73686" b="52294"/>
            <a:stretch/>
          </p:blipFill>
          <p:spPr>
            <a:xfrm>
              <a:off x="6168118" y="2978237"/>
              <a:ext cx="762000" cy="304800"/>
            </a:xfrm>
            <a:prstGeom prst="rect">
              <a:avLst/>
            </a:prstGeom>
          </p:spPr>
        </p:pic>
        <p:pic>
          <p:nvPicPr>
            <p:cNvPr id="12" name="Picture 11"/>
            <p:cNvPicPr>
              <a:picLocks noChangeAspect="1"/>
            </p:cNvPicPr>
            <p:nvPr/>
          </p:nvPicPr>
          <p:blipFill rotWithShape="1">
            <a:blip r:embed="rId3"/>
            <a:srcRect t="4558" r="73528" b="71589"/>
            <a:stretch/>
          </p:blipFill>
          <p:spPr>
            <a:xfrm>
              <a:off x="6168118" y="1951222"/>
              <a:ext cx="766591" cy="381000"/>
            </a:xfrm>
            <a:prstGeom prst="rect">
              <a:avLst/>
            </a:prstGeom>
          </p:spPr>
        </p:pic>
      </p:grpSp>
      <p:pic>
        <p:nvPicPr>
          <p:cNvPr id="20" name="Picture 19"/>
          <p:cNvPicPr>
            <a:picLocks noChangeAspect="1"/>
          </p:cNvPicPr>
          <p:nvPr/>
        </p:nvPicPr>
        <p:blipFill>
          <a:blip r:embed="rId4"/>
          <a:stretch>
            <a:fillRect/>
          </a:stretch>
        </p:blipFill>
        <p:spPr>
          <a:xfrm>
            <a:off x="1791572" y="5261701"/>
            <a:ext cx="4434165" cy="1596299"/>
          </a:xfrm>
          <a:prstGeom prst="rect">
            <a:avLst/>
          </a:prstGeom>
        </p:spPr>
      </p:pic>
      <p:sp>
        <p:nvSpPr>
          <p:cNvPr id="22" name="TextBox 21"/>
          <p:cNvSpPr txBox="1"/>
          <p:nvPr/>
        </p:nvSpPr>
        <p:spPr>
          <a:xfrm>
            <a:off x="4020782" y="5727935"/>
            <a:ext cx="894242" cy="923330"/>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entury Schoolbook" panose="02040604050505020304"/>
                <a:ea typeface="+mn-ea"/>
              </a:rPr>
              <a:t>15x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entury Schoolbook" panose="02040604050505020304"/>
                <a:ea typeface="+mn-ea"/>
              </a:rPr>
              <a:t>74x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entury Schoolbook" panose="02040604050505020304"/>
                <a:ea typeface="+mn-ea"/>
              </a:rPr>
              <a:t>2.6x</a:t>
            </a:r>
          </a:p>
        </p:txBody>
      </p:sp>
    </p:spTree>
    <p:extLst>
      <p:ext uri="{BB962C8B-B14F-4D97-AF65-F5344CB8AC3E}">
        <p14:creationId xmlns:p14="http://schemas.microsoft.com/office/powerpoint/2010/main" val="265930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929"/>
            <a:ext cx="8382000" cy="896471"/>
          </a:xfrm>
        </p:spPr>
        <p:txBody>
          <a:bodyPr/>
          <a:lstStyle/>
          <a:p>
            <a:pPr algn="ctr"/>
            <a:r>
              <a:rPr lang="en-US" dirty="0">
                <a:solidFill>
                  <a:srgbClr val="0083E6"/>
                </a:solidFill>
              </a:rPr>
              <a:t>Java</a:t>
            </a:r>
            <a:r>
              <a:rPr lang="en-US" dirty="0"/>
              <a:t> </a:t>
            </a:r>
            <a:r>
              <a:rPr lang="en-US" dirty="0">
                <a:solidFill>
                  <a:schemeClr val="tx1"/>
                </a:solidFill>
              </a:rPr>
              <a:t>versus</a:t>
            </a:r>
            <a:r>
              <a:rPr lang="en-US" dirty="0"/>
              <a:t> </a:t>
            </a:r>
            <a:r>
              <a:rPr lang="en-US" dirty="0">
                <a:solidFill>
                  <a:srgbClr val="7030A0"/>
                </a:solidFill>
              </a:rPr>
              <a:t>C</a:t>
            </a:r>
            <a:r>
              <a:rPr lang="en-US" dirty="0"/>
              <a:t> </a:t>
            </a:r>
            <a:r>
              <a:rPr lang="en-US" dirty="0">
                <a:solidFill>
                  <a:schemeClr val="tx1"/>
                </a:solidFill>
              </a:rPr>
              <a:t>Performance</a:t>
            </a:r>
          </a:p>
        </p:txBody>
      </p:sp>
      <p:sp>
        <p:nvSpPr>
          <p:cNvPr id="3" name="Content Placeholder 2"/>
          <p:cNvSpPr>
            <a:spLocks noGrp="1"/>
          </p:cNvSpPr>
          <p:nvPr>
            <p:ph idx="1"/>
          </p:nvPr>
        </p:nvSpPr>
        <p:spPr>
          <a:xfrm>
            <a:off x="271915" y="708224"/>
            <a:ext cx="8380412" cy="1195144"/>
          </a:xfrm>
        </p:spPr>
        <p:txBody>
          <a:bodyPr/>
          <a:lstStyle/>
          <a:p>
            <a:r>
              <a:rPr lang="en-US" dirty="0"/>
              <a:t>C and Java Comparable (if you use best Java approach) with Java doing better on larger problem sizes</a:t>
            </a:r>
          </a:p>
          <a:p>
            <a:r>
              <a:rPr lang="en-US" dirty="0"/>
              <a:t>All data from one million point dataset with varying number of centers on 16 nodes 24 core Haswell </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42</a:t>
            </a:fld>
            <a:endParaRPr lang="en-US" dirty="0">
              <a:solidFill>
                <a:prstClr val="black"/>
              </a:solidFill>
            </a:endParaRPr>
          </a:p>
        </p:txBody>
      </p:sp>
      <p:sp>
        <p:nvSpPr>
          <p:cNvPr id="5" name="Date Placeholder 4"/>
          <p:cNvSpPr>
            <a:spLocks noGrp="1"/>
          </p:cNvSpPr>
          <p:nvPr>
            <p:ph type="dt" sz="half" idx="2"/>
          </p:nvPr>
        </p:nvSpPr>
        <p:spPr/>
        <p:txBody>
          <a:bodyPr/>
          <a:lstStyle/>
          <a:p>
            <a:fld id="{F2ABA868-F271-4FD4-AA52-CD950FE663FB}" type="datetime1">
              <a:rPr lang="en-US" smtClean="0"/>
              <a:t>12/17/2016</a:t>
            </a:fld>
            <a:endParaRPr lang="en-US"/>
          </a:p>
        </p:txBody>
      </p:sp>
      <p:pic>
        <p:nvPicPr>
          <p:cNvPr id="8" name="Picture 7"/>
          <p:cNvPicPr>
            <a:picLocks noChangeAspect="1"/>
          </p:cNvPicPr>
          <p:nvPr/>
        </p:nvPicPr>
        <p:blipFill>
          <a:blip r:embed="rId2"/>
          <a:stretch>
            <a:fillRect/>
          </a:stretch>
        </p:blipFill>
        <p:spPr>
          <a:xfrm>
            <a:off x="0" y="2121042"/>
            <a:ext cx="9144000" cy="4717364"/>
          </a:xfrm>
          <a:prstGeom prst="rect">
            <a:avLst/>
          </a:prstGeom>
        </p:spPr>
      </p:pic>
    </p:spTree>
    <p:extLst>
      <p:ext uri="{BB962C8B-B14F-4D97-AF65-F5344CB8AC3E}">
        <p14:creationId xmlns:p14="http://schemas.microsoft.com/office/powerpoint/2010/main" val="742936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65849"/>
            <a:ext cx="8910410" cy="1470025"/>
          </a:xfrm>
        </p:spPr>
        <p:txBody>
          <a:bodyPr/>
          <a:lstStyle/>
          <a:p>
            <a:pPr algn="ctr"/>
            <a:r>
              <a:rPr lang="en-US" sz="3600" b="1" dirty="0"/>
              <a:t>HPC-ABDS </a:t>
            </a:r>
            <a:br>
              <a:rPr lang="en-US" sz="3600" b="1" dirty="0"/>
            </a:br>
            <a:r>
              <a:rPr lang="en-US" sz="3600" b="1" dirty="0" err="1"/>
              <a:t>DataFlow</a:t>
            </a:r>
            <a:r>
              <a:rPr lang="en-US" sz="3600" b="1" dirty="0"/>
              <a:t> and In-place Runtime</a:t>
            </a:r>
            <a:br>
              <a:rPr lang="en-US" sz="3600" b="1" dirty="0"/>
            </a:br>
            <a:br>
              <a:rPr lang="en-US" sz="3600" dirty="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43</a:t>
            </a:fld>
            <a:endParaRPr lang="en-US"/>
          </a:p>
        </p:txBody>
      </p:sp>
      <p:sp>
        <p:nvSpPr>
          <p:cNvPr id="2" name="Date Placeholder 1"/>
          <p:cNvSpPr>
            <a:spLocks noGrp="1"/>
          </p:cNvSpPr>
          <p:nvPr>
            <p:ph type="dt" sz="half" idx="10"/>
          </p:nvPr>
        </p:nvSpPr>
        <p:spPr/>
        <p:txBody>
          <a:bodyPr/>
          <a:lstStyle/>
          <a:p>
            <a:fld id="{153B4436-4ECA-49B2-8960-29A2A55349F5}" type="datetime1">
              <a:rPr lang="en-US" smtClean="0"/>
              <a:t>12/17/2016</a:t>
            </a:fld>
            <a:endParaRPr lang="en-US"/>
          </a:p>
        </p:txBody>
      </p:sp>
    </p:spTree>
    <p:extLst>
      <p:ext uri="{BB962C8B-B14F-4D97-AF65-F5344CB8AC3E}">
        <p14:creationId xmlns:p14="http://schemas.microsoft.com/office/powerpoint/2010/main" val="2425830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31"/>
            <a:ext cx="9144000" cy="654269"/>
          </a:xfrm>
        </p:spPr>
        <p:txBody>
          <a:bodyPr/>
          <a:lstStyle/>
          <a:p>
            <a:pPr algn="ctr"/>
            <a:r>
              <a:rPr lang="en-US" dirty="0"/>
              <a:t>HPC-ABDS Parallel Computing</a:t>
            </a:r>
          </a:p>
        </p:txBody>
      </p:sp>
      <p:sp>
        <p:nvSpPr>
          <p:cNvPr id="3" name="Content Placeholder 2"/>
          <p:cNvSpPr>
            <a:spLocks noGrp="1"/>
          </p:cNvSpPr>
          <p:nvPr>
            <p:ph idx="1"/>
          </p:nvPr>
        </p:nvSpPr>
        <p:spPr>
          <a:xfrm>
            <a:off x="0" y="533400"/>
            <a:ext cx="9183240" cy="5562600"/>
          </a:xfrm>
        </p:spPr>
        <p:txBody>
          <a:bodyPr/>
          <a:lstStyle/>
          <a:p>
            <a:r>
              <a:rPr lang="en-US" dirty="0"/>
              <a:t>Both simulations and data analytics use similar </a:t>
            </a:r>
            <a:r>
              <a:rPr lang="en-US" b="1" dirty="0"/>
              <a:t>parallel computing </a:t>
            </a:r>
            <a:r>
              <a:rPr lang="en-US" dirty="0"/>
              <a:t>ideas</a:t>
            </a:r>
          </a:p>
          <a:p>
            <a:r>
              <a:rPr lang="en-US" dirty="0"/>
              <a:t>Both do </a:t>
            </a:r>
            <a:r>
              <a:rPr lang="en-US" b="1" dirty="0"/>
              <a:t>decomposition</a:t>
            </a:r>
            <a:r>
              <a:rPr lang="en-US" dirty="0"/>
              <a:t> of both model and data</a:t>
            </a:r>
          </a:p>
          <a:p>
            <a:r>
              <a:rPr lang="en-US" dirty="0"/>
              <a:t>Both tend use </a:t>
            </a:r>
            <a:r>
              <a:rPr lang="en-US" b="1" dirty="0"/>
              <a:t>SPMD </a:t>
            </a:r>
            <a:r>
              <a:rPr lang="en-US" dirty="0"/>
              <a:t>and often use</a:t>
            </a:r>
            <a:r>
              <a:rPr lang="en-US" b="1" dirty="0"/>
              <a:t> BSP </a:t>
            </a:r>
            <a:r>
              <a:rPr lang="en-US" dirty="0"/>
              <a:t>Bulk Synchronous Processing</a:t>
            </a:r>
          </a:p>
          <a:p>
            <a:r>
              <a:rPr lang="en-US" dirty="0"/>
              <a:t>One has computing (called </a:t>
            </a:r>
            <a:r>
              <a:rPr lang="en-US" b="1" dirty="0"/>
              <a:t>maps</a:t>
            </a:r>
            <a:r>
              <a:rPr lang="en-US" dirty="0"/>
              <a:t> in big data terminology) and </a:t>
            </a:r>
            <a:r>
              <a:rPr lang="en-US" b="1" dirty="0"/>
              <a:t>communication/reduction</a:t>
            </a:r>
            <a:r>
              <a:rPr lang="en-US" dirty="0"/>
              <a:t> (more generally collective) </a:t>
            </a:r>
            <a:r>
              <a:rPr lang="en-US" b="1" dirty="0"/>
              <a:t>phases</a:t>
            </a:r>
          </a:p>
          <a:p>
            <a:r>
              <a:rPr lang="en-US" b="1" dirty="0"/>
              <a:t>Big data </a:t>
            </a:r>
            <a:r>
              <a:rPr lang="en-US" dirty="0"/>
              <a:t>thinks of problems as </a:t>
            </a:r>
            <a:r>
              <a:rPr lang="en-US" b="1" dirty="0"/>
              <a:t>multiple linked queries </a:t>
            </a:r>
            <a:r>
              <a:rPr lang="en-US" dirty="0"/>
              <a:t>even when queries are small and uses </a:t>
            </a:r>
            <a:r>
              <a:rPr lang="en-US" b="1" dirty="0"/>
              <a:t>dataflow </a:t>
            </a:r>
            <a:r>
              <a:rPr lang="en-US" dirty="0"/>
              <a:t>model</a:t>
            </a:r>
          </a:p>
          <a:p>
            <a:r>
              <a:rPr lang="en-US" b="1" dirty="0"/>
              <a:t>Simulation</a:t>
            </a:r>
            <a:r>
              <a:rPr lang="en-US" dirty="0"/>
              <a:t> uses dataflow for multiple linked applications but small steps such as iterations are done </a:t>
            </a:r>
            <a:r>
              <a:rPr lang="en-US" b="1" dirty="0"/>
              <a:t>in place</a:t>
            </a:r>
          </a:p>
          <a:p>
            <a:r>
              <a:rPr lang="en-US" b="1" dirty="0"/>
              <a:t>Reduction</a:t>
            </a:r>
            <a:r>
              <a:rPr lang="en-US" dirty="0"/>
              <a:t> in HPC (</a:t>
            </a:r>
            <a:r>
              <a:rPr lang="en-US" b="1" dirty="0" err="1"/>
              <a:t>MPIReduce</a:t>
            </a:r>
            <a:r>
              <a:rPr lang="en-US" dirty="0"/>
              <a:t>) done as optimized tree or pipelined communication between same processes that did computing</a:t>
            </a:r>
          </a:p>
          <a:p>
            <a:r>
              <a:rPr lang="en-US" b="1" dirty="0"/>
              <a:t>Reduction</a:t>
            </a:r>
            <a:r>
              <a:rPr lang="en-US" dirty="0"/>
              <a:t> in Hadoop or </a:t>
            </a:r>
            <a:r>
              <a:rPr lang="en-US" dirty="0" err="1"/>
              <a:t>Flink</a:t>
            </a:r>
            <a:r>
              <a:rPr lang="en-US" dirty="0"/>
              <a:t> done as separate map and reduce processes using dataflow</a:t>
            </a:r>
          </a:p>
          <a:p>
            <a:pPr lvl="1"/>
            <a:r>
              <a:rPr lang="en-US" dirty="0"/>
              <a:t>This leads to 2 forms (</a:t>
            </a:r>
            <a:r>
              <a:rPr lang="en-US" b="1" dirty="0"/>
              <a:t>In-Place</a:t>
            </a:r>
            <a:r>
              <a:rPr lang="en-US" dirty="0"/>
              <a:t> and </a:t>
            </a:r>
            <a:r>
              <a:rPr lang="en-US" b="1" dirty="0"/>
              <a:t>Flow</a:t>
            </a:r>
            <a:r>
              <a:rPr lang="en-US" dirty="0"/>
              <a:t>) of </a:t>
            </a:r>
            <a:r>
              <a:rPr lang="en-US" b="1" dirty="0"/>
              <a:t>Map-X</a:t>
            </a:r>
            <a:r>
              <a:rPr lang="en-US" dirty="0"/>
              <a:t> mentioned earlier</a:t>
            </a:r>
          </a:p>
          <a:p>
            <a:r>
              <a:rPr lang="en-US" dirty="0"/>
              <a:t>Interesting </a:t>
            </a:r>
            <a:r>
              <a:rPr lang="en-US" b="1" dirty="0"/>
              <a:t>Fault Tolerance </a:t>
            </a:r>
            <a:r>
              <a:rPr lang="en-US" dirty="0"/>
              <a:t>issues highlighted by Hadoop-MPI comparisons – not discussed here!</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44</a:t>
            </a:fld>
            <a:endParaRPr lang="en-US" dirty="0">
              <a:solidFill>
                <a:prstClr val="black"/>
              </a:solidFill>
            </a:endParaRPr>
          </a:p>
        </p:txBody>
      </p:sp>
      <p:sp>
        <p:nvSpPr>
          <p:cNvPr id="5" name="Date Placeholder 4"/>
          <p:cNvSpPr>
            <a:spLocks noGrp="1"/>
          </p:cNvSpPr>
          <p:nvPr>
            <p:ph type="dt" sz="half" idx="2"/>
          </p:nvPr>
        </p:nvSpPr>
        <p:spPr/>
        <p:txBody>
          <a:bodyPr/>
          <a:lstStyle/>
          <a:p>
            <a:fld id="{35AAD8C3-4D84-447B-917E-3EB8C366F58B}" type="datetime1">
              <a:rPr lang="en-US" smtClean="0">
                <a:solidFill>
                  <a:srgbClr val="000000">
                    <a:tint val="75000"/>
                  </a:srgbClr>
                </a:solidFill>
              </a:rPr>
              <a:t>12/17/2016</a:t>
            </a:fld>
            <a:endParaRPr lang="en-US">
              <a:solidFill>
                <a:srgbClr val="000000">
                  <a:tint val="75000"/>
                </a:srgbClr>
              </a:solidFill>
            </a:endParaRPr>
          </a:p>
        </p:txBody>
      </p:sp>
    </p:spTree>
    <p:extLst>
      <p:ext uri="{BB962C8B-B14F-4D97-AF65-F5344CB8AC3E}">
        <p14:creationId xmlns:p14="http://schemas.microsoft.com/office/powerpoint/2010/main" val="2098373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p:cNvSpPr>
            <a:spLocks noGrp="1"/>
          </p:cNvSpPr>
          <p:nvPr>
            <p:ph type="title"/>
          </p:nvPr>
        </p:nvSpPr>
        <p:spPr>
          <a:xfrm>
            <a:off x="76200" y="0"/>
            <a:ext cx="8686800" cy="754421"/>
          </a:xfrm>
        </p:spPr>
        <p:txBody>
          <a:bodyPr/>
          <a:lstStyle/>
          <a:p>
            <a:pPr algn="ctr"/>
            <a:r>
              <a:rPr lang="en-US" sz="3200" dirty="0"/>
              <a:t>Illustration of In-Place </a:t>
            </a:r>
            <a:r>
              <a:rPr lang="en-US" sz="3200" dirty="0" err="1"/>
              <a:t>AllReduce</a:t>
            </a:r>
            <a:r>
              <a:rPr lang="en-US" sz="3200" dirty="0"/>
              <a:t> in MPI</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45</a:t>
            </a:fld>
            <a:endParaRPr lang="en-US" dirty="0">
              <a:solidFill>
                <a:prstClr val="black"/>
              </a:solidFill>
            </a:endParaRPr>
          </a:p>
        </p:txBody>
      </p:sp>
      <p:sp>
        <p:nvSpPr>
          <p:cNvPr id="5" name="Date Placeholder 4"/>
          <p:cNvSpPr>
            <a:spLocks noGrp="1"/>
          </p:cNvSpPr>
          <p:nvPr>
            <p:ph type="dt" sz="half" idx="2"/>
          </p:nvPr>
        </p:nvSpPr>
        <p:spPr/>
        <p:txBody>
          <a:bodyPr/>
          <a:lstStyle/>
          <a:p>
            <a:fld id="{5D2F9BF1-1106-4181-B7EF-243C0504A6D2}" type="datetime1">
              <a:rPr lang="en-US" smtClean="0">
                <a:solidFill>
                  <a:srgbClr val="000000">
                    <a:tint val="75000"/>
                  </a:srgbClr>
                </a:solidFill>
              </a:rPr>
              <a:t>12/17/2016</a:t>
            </a:fld>
            <a:endParaRPr lang="en-US">
              <a:solidFill>
                <a:srgbClr val="000000">
                  <a:tint val="75000"/>
                </a:srgbClr>
              </a:solidFill>
            </a:endParaRPr>
          </a:p>
        </p:txBody>
      </p:sp>
      <p:pic>
        <p:nvPicPr>
          <p:cNvPr id="69" name="Picture 2" descr="http://cs.umw.edu/~finlayson/class/fall14/cpsc425/notes/images/all-reduc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4421"/>
            <a:ext cx="9144000" cy="5650223"/>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5552399" y="5364962"/>
            <a:ext cx="184731" cy="461665"/>
          </a:xfrm>
          <a:prstGeom prst="rect">
            <a:avLst/>
          </a:prstGeom>
          <a:noFill/>
        </p:spPr>
        <p:txBody>
          <a:bodyPr wrap="none" rtlCol="0">
            <a:spAutoFit/>
          </a:bodyPr>
          <a:lstStyle/>
          <a:p>
            <a:endParaRPr lang="en-US" b="1" i="0" dirty="0"/>
          </a:p>
        </p:txBody>
      </p:sp>
    </p:spTree>
    <p:extLst>
      <p:ext uri="{BB962C8B-B14F-4D97-AF65-F5344CB8AC3E}">
        <p14:creationId xmlns:p14="http://schemas.microsoft.com/office/powerpoint/2010/main" val="227433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53"/>
            <a:ext cx="9143999" cy="753134"/>
          </a:xfrm>
        </p:spPr>
        <p:txBody>
          <a:bodyPr/>
          <a:lstStyle/>
          <a:p>
            <a:pPr algn="ctr"/>
            <a:r>
              <a:rPr lang="en-US" dirty="0"/>
              <a:t>Breaking Programs into Parts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46</a:t>
            </a:fld>
            <a:endParaRPr lang="en-US" dirty="0">
              <a:solidFill>
                <a:prstClr val="black"/>
              </a:solidFill>
            </a:endParaRPr>
          </a:p>
        </p:txBody>
      </p:sp>
      <p:sp>
        <p:nvSpPr>
          <p:cNvPr id="5" name="Date Placeholder 4"/>
          <p:cNvSpPr>
            <a:spLocks noGrp="1"/>
          </p:cNvSpPr>
          <p:nvPr>
            <p:ph type="dt" sz="half" idx="2"/>
          </p:nvPr>
        </p:nvSpPr>
        <p:spPr/>
        <p:txBody>
          <a:bodyPr/>
          <a:lstStyle/>
          <a:p>
            <a:fld id="{0B0AD9B9-307F-4D12-82A1-D6BBB9CD58AD}" type="datetime1">
              <a:rPr lang="en-US" smtClean="0">
                <a:solidFill>
                  <a:srgbClr val="000000">
                    <a:tint val="75000"/>
                  </a:srgbClr>
                </a:solidFill>
              </a:rPr>
              <a:t>12/17/2016</a:t>
            </a:fld>
            <a:endParaRPr lang="en-US">
              <a:solidFill>
                <a:srgbClr val="000000">
                  <a:tint val="75000"/>
                </a:srgbClr>
              </a:solidFill>
            </a:endParaRPr>
          </a:p>
        </p:txBody>
      </p:sp>
      <p:grpSp>
        <p:nvGrpSpPr>
          <p:cNvPr id="145" name="Group 144"/>
          <p:cNvGrpSpPr/>
          <p:nvPr/>
        </p:nvGrpSpPr>
        <p:grpSpPr>
          <a:xfrm>
            <a:off x="228600" y="1458978"/>
            <a:ext cx="2571624" cy="4008111"/>
            <a:chOff x="6107310" y="-972315"/>
            <a:chExt cx="2571624" cy="4008111"/>
          </a:xfrm>
        </p:grpSpPr>
        <p:grpSp>
          <p:nvGrpSpPr>
            <p:cNvPr id="128" name="Group 127"/>
            <p:cNvGrpSpPr/>
            <p:nvPr/>
          </p:nvGrpSpPr>
          <p:grpSpPr>
            <a:xfrm>
              <a:off x="6295028" y="456071"/>
              <a:ext cx="1496832" cy="2579725"/>
              <a:chOff x="6275568" y="456071"/>
              <a:chExt cx="1496832" cy="2579725"/>
            </a:xfrm>
          </p:grpSpPr>
          <p:sp>
            <p:nvSpPr>
              <p:cNvPr id="40" name="Rectangle 39"/>
              <p:cNvSpPr/>
              <p:nvPr/>
            </p:nvSpPr>
            <p:spPr bwMode="auto">
              <a:xfrm>
                <a:off x="6389868" y="4560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1" name="Rectangle 40"/>
              <p:cNvSpPr/>
              <p:nvPr/>
            </p:nvSpPr>
            <p:spPr bwMode="auto">
              <a:xfrm>
                <a:off x="7239734" y="77550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2" name="Rectangle 41"/>
              <p:cNvSpPr/>
              <p:nvPr/>
            </p:nvSpPr>
            <p:spPr bwMode="auto">
              <a:xfrm>
                <a:off x="6275568" y="12942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3" name="Rectangle 42"/>
              <p:cNvSpPr/>
              <p:nvPr/>
            </p:nvSpPr>
            <p:spPr bwMode="auto">
              <a:xfrm>
                <a:off x="6967780" y="17520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4" name="Rectangle 43"/>
              <p:cNvSpPr/>
              <p:nvPr/>
            </p:nvSpPr>
            <p:spPr bwMode="auto">
              <a:xfrm>
                <a:off x="7543800" y="22854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5" name="Rectangle 44"/>
              <p:cNvSpPr/>
              <p:nvPr/>
            </p:nvSpPr>
            <p:spPr bwMode="auto">
              <a:xfrm>
                <a:off x="7542486" y="128104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6" name="Rectangle 45"/>
              <p:cNvSpPr/>
              <p:nvPr/>
            </p:nvSpPr>
            <p:spPr bwMode="auto">
              <a:xfrm>
                <a:off x="6923268" y="2807196"/>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7" name="Rectangle 46"/>
              <p:cNvSpPr/>
              <p:nvPr/>
            </p:nvSpPr>
            <p:spPr bwMode="auto">
              <a:xfrm>
                <a:off x="6275568" y="237965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cxnSp>
            <p:nvCxnSpPr>
              <p:cNvPr id="39" name="Straight Arrow Connector 38"/>
              <p:cNvCxnSpPr/>
              <p:nvPr/>
            </p:nvCxnSpPr>
            <p:spPr bwMode="auto">
              <a:xfrm>
                <a:off x="6577161" y="554606"/>
                <a:ext cx="640080" cy="354538"/>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p:cNvCxnSpPr>
                <a:endCxn id="44" idx="1"/>
              </p:cNvCxnSpPr>
              <p:nvPr/>
            </p:nvCxnSpPr>
            <p:spPr bwMode="auto">
              <a:xfrm>
                <a:off x="6606644" y="685373"/>
                <a:ext cx="937156" cy="1714362"/>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Arrow Connector 51"/>
              <p:cNvCxnSpPr>
                <a:endCxn id="45" idx="1"/>
              </p:cNvCxnSpPr>
              <p:nvPr/>
            </p:nvCxnSpPr>
            <p:spPr bwMode="auto">
              <a:xfrm>
                <a:off x="6513206" y="1354705"/>
                <a:ext cx="1029280" cy="40635"/>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p:cNvCxnSpPr>
                <a:endCxn id="44" idx="0"/>
              </p:cNvCxnSpPr>
              <p:nvPr/>
            </p:nvCxnSpPr>
            <p:spPr bwMode="auto">
              <a:xfrm>
                <a:off x="7089224" y="1885538"/>
                <a:ext cx="568876" cy="399897"/>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p:cNvCxnSpPr>
                <a:endCxn id="44" idx="2"/>
              </p:cNvCxnSpPr>
              <p:nvPr/>
            </p:nvCxnSpPr>
            <p:spPr bwMode="auto">
              <a:xfrm flipV="1">
                <a:off x="7122227" y="2514035"/>
                <a:ext cx="535873" cy="38259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Straight Arrow Connector 54"/>
              <p:cNvCxnSpPr>
                <a:endCxn id="43" idx="2"/>
              </p:cNvCxnSpPr>
              <p:nvPr/>
            </p:nvCxnSpPr>
            <p:spPr bwMode="auto">
              <a:xfrm flipV="1">
                <a:off x="6382406" y="1980635"/>
                <a:ext cx="640080" cy="460006"/>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Straight Arrow Connector 55"/>
              <p:cNvCxnSpPr>
                <a:endCxn id="43" idx="3"/>
              </p:cNvCxnSpPr>
              <p:nvPr/>
            </p:nvCxnSpPr>
            <p:spPr bwMode="auto">
              <a:xfrm>
                <a:off x="6461390" y="1395151"/>
                <a:ext cx="548640" cy="47118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Arrow Connector 56"/>
              <p:cNvCxnSpPr/>
              <p:nvPr/>
            </p:nvCxnSpPr>
            <p:spPr bwMode="auto">
              <a:xfrm>
                <a:off x="6461390" y="2540861"/>
                <a:ext cx="548640" cy="380999"/>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41" name="TextBox 140"/>
            <p:cNvSpPr txBox="1"/>
            <p:nvPr/>
          </p:nvSpPr>
          <p:spPr>
            <a:xfrm>
              <a:off x="6107310" y="-972315"/>
              <a:ext cx="2571624" cy="1200329"/>
            </a:xfrm>
            <a:prstGeom prst="rect">
              <a:avLst/>
            </a:prstGeom>
            <a:noFill/>
          </p:spPr>
          <p:txBody>
            <a:bodyPr wrap="square" rtlCol="0">
              <a:spAutoFit/>
            </a:bodyPr>
            <a:lstStyle/>
            <a:p>
              <a:r>
                <a:rPr lang="en-US" b="1" i="0" dirty="0">
                  <a:solidFill>
                    <a:srgbClr val="0070C0"/>
                  </a:solidFill>
                </a:rPr>
                <a:t>Coarse Grain Dataflow </a:t>
              </a:r>
              <a:br>
                <a:rPr lang="en-US" b="1" i="0" dirty="0">
                  <a:solidFill>
                    <a:srgbClr val="0070C0"/>
                  </a:solidFill>
                </a:rPr>
              </a:br>
              <a:r>
                <a:rPr lang="en-US" b="1" i="0" dirty="0">
                  <a:solidFill>
                    <a:srgbClr val="0070C0"/>
                  </a:solidFill>
                </a:rPr>
                <a:t>HPC or ABDS</a:t>
              </a:r>
            </a:p>
          </p:txBody>
        </p:sp>
      </p:gr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878" y="1572180"/>
            <a:ext cx="6501122" cy="5285820"/>
          </a:xfrm>
          <a:prstGeom prst="rect">
            <a:avLst/>
          </a:prstGeom>
        </p:spPr>
      </p:pic>
      <p:sp>
        <p:nvSpPr>
          <p:cNvPr id="6" name="Rectangle 5"/>
          <p:cNvSpPr/>
          <p:nvPr/>
        </p:nvSpPr>
        <p:spPr>
          <a:xfrm>
            <a:off x="3289427" y="741183"/>
            <a:ext cx="5691285" cy="830997"/>
          </a:xfrm>
          <a:prstGeom prst="rect">
            <a:avLst/>
          </a:prstGeom>
        </p:spPr>
        <p:txBody>
          <a:bodyPr wrap="square">
            <a:spAutoFit/>
          </a:bodyPr>
          <a:lstStyle/>
          <a:p>
            <a:r>
              <a:rPr lang="en-US" b="1" i="0" dirty="0">
                <a:solidFill>
                  <a:srgbClr val="0070C0"/>
                </a:solidFill>
              </a:rPr>
              <a:t>Fine Grain Parallel Computing Data/model parameter decomposition  </a:t>
            </a:r>
            <a:endParaRPr lang="en-US" dirty="0"/>
          </a:p>
        </p:txBody>
      </p:sp>
    </p:spTree>
    <p:extLst>
      <p:ext uri="{BB962C8B-B14F-4D97-AF65-F5344CB8AC3E}">
        <p14:creationId xmlns:p14="http://schemas.microsoft.com/office/powerpoint/2010/main" val="2116495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780" y="-8254"/>
            <a:ext cx="8382000" cy="755350"/>
          </a:xfrm>
        </p:spPr>
        <p:txBody>
          <a:bodyPr>
            <a:normAutofit/>
          </a:bodyPr>
          <a:lstStyle/>
          <a:p>
            <a:r>
              <a:rPr lang="en-US" dirty="0"/>
              <a:t>K-Means Clustering in Spark, Flink, MPI</a:t>
            </a:r>
          </a:p>
        </p:txBody>
      </p:sp>
      <p:sp>
        <p:nvSpPr>
          <p:cNvPr id="6" name="Slide Number Placeholder 5"/>
          <p:cNvSpPr>
            <a:spLocks noGrp="1"/>
          </p:cNvSpPr>
          <p:nvPr>
            <p:ph type="sldNum" sz="quarter" idx="12"/>
          </p:nvPr>
        </p:nvSpPr>
        <p:spPr/>
        <p:txBody>
          <a:bodyPr/>
          <a:lstStyle/>
          <a:p>
            <a:fld id="{9C1BBE50-AC4E-4E27-8193-601C5ABE0879}" type="slidenum">
              <a:rPr lang="en-US" smtClean="0"/>
              <a:t>47</a:t>
            </a:fld>
            <a:endParaRPr lang="en-US" dirty="0"/>
          </a:p>
        </p:txBody>
      </p:sp>
      <p:sp>
        <p:nvSpPr>
          <p:cNvPr id="8" name="Date Placeholder 7"/>
          <p:cNvSpPr>
            <a:spLocks noGrp="1"/>
          </p:cNvSpPr>
          <p:nvPr>
            <p:ph type="dt" sz="half" idx="2"/>
          </p:nvPr>
        </p:nvSpPr>
        <p:spPr/>
        <p:txBody>
          <a:bodyPr/>
          <a:lstStyle/>
          <a:p>
            <a:fld id="{4544A67A-47A0-477B-B233-EF7EF5966E73}" type="datetime1">
              <a:rPr lang="en-US" smtClean="0"/>
              <a:t>12/17/2016</a:t>
            </a:fld>
            <a:endParaRPr lang="en-US"/>
          </a:p>
        </p:txBody>
      </p:sp>
      <p:sp>
        <p:nvSpPr>
          <p:cNvPr id="34" name="Rectangle 33"/>
          <p:cNvSpPr/>
          <p:nvPr/>
        </p:nvSpPr>
        <p:spPr>
          <a:xfrm>
            <a:off x="5074238" y="5379037"/>
            <a:ext cx="4138447" cy="954107"/>
          </a:xfrm>
          <a:prstGeom prst="rect">
            <a:avLst/>
          </a:prstGeom>
          <a:solidFill>
            <a:schemeClr val="bg1"/>
          </a:solidFill>
        </p:spPr>
        <p:txBody>
          <a:bodyPr wrap="square">
            <a:spAutoFit/>
          </a:bodyPr>
          <a:lstStyle/>
          <a:p>
            <a:r>
              <a:rPr lang="en-US" sz="1400" dirty="0"/>
              <a:t>K-Means total and compute times for 1 million 2D points and 1k,10,50k,100k, and 500k centroids for Spark, </a:t>
            </a:r>
            <a:r>
              <a:rPr lang="en-US" sz="1400" dirty="0" err="1"/>
              <a:t>Flink</a:t>
            </a:r>
            <a:r>
              <a:rPr lang="en-US" sz="1400" dirty="0"/>
              <a:t>, and MPI Java LRT-BSP CE. Run on 16 nodes as 24x1.</a:t>
            </a:r>
            <a:endParaRPr lang="en-US" sz="1400" dirty="0">
              <a:latin typeface="+mj-lt"/>
            </a:endParaRPr>
          </a:p>
        </p:txBody>
      </p:sp>
      <p:sp>
        <p:nvSpPr>
          <p:cNvPr id="38" name="Rectangle 37"/>
          <p:cNvSpPr/>
          <p:nvPr/>
        </p:nvSpPr>
        <p:spPr>
          <a:xfrm>
            <a:off x="16322" y="5963812"/>
            <a:ext cx="4867633" cy="738664"/>
          </a:xfrm>
          <a:prstGeom prst="rect">
            <a:avLst/>
          </a:prstGeom>
          <a:solidFill>
            <a:schemeClr val="bg1"/>
          </a:solidFill>
        </p:spPr>
        <p:txBody>
          <a:bodyPr wrap="square">
            <a:spAutoFit/>
          </a:bodyPr>
          <a:lstStyle/>
          <a:p>
            <a:r>
              <a:rPr lang="en-US" sz="1400" dirty="0"/>
              <a:t>K-Means total and compute times for 100k 2D points and1k,2k,4k,8k, and 16k centroids for Spark, Flink, and MPI Java LRT-BSP CE. Run on 1 node as 24x1.</a:t>
            </a:r>
            <a:endParaRPr lang="en-US" sz="1400" dirty="0">
              <a:latin typeface="+mj-lt"/>
            </a:endParaRPr>
          </a:p>
        </p:txBody>
      </p:sp>
      <p:sp>
        <p:nvSpPr>
          <p:cNvPr id="42" name="Rectangle 41"/>
          <p:cNvSpPr/>
          <p:nvPr/>
        </p:nvSpPr>
        <p:spPr>
          <a:xfrm>
            <a:off x="5087606" y="5800489"/>
            <a:ext cx="4138447" cy="954107"/>
          </a:xfrm>
          <a:prstGeom prst="rect">
            <a:avLst/>
          </a:prstGeom>
          <a:solidFill>
            <a:schemeClr val="bg1"/>
          </a:solidFill>
        </p:spPr>
        <p:txBody>
          <a:bodyPr wrap="square">
            <a:spAutoFit/>
          </a:bodyPr>
          <a:lstStyle/>
          <a:p>
            <a:r>
              <a:rPr lang="en-US" sz="1400" dirty="0"/>
              <a:t>K-Means total and compute times for 1 million 2D points and 1k,10,50k,100k, and 500k centroids for Spark, </a:t>
            </a:r>
            <a:r>
              <a:rPr lang="en-US" sz="1400" dirty="0" err="1"/>
              <a:t>Flink</a:t>
            </a:r>
            <a:r>
              <a:rPr lang="en-US" sz="1400" dirty="0"/>
              <a:t>, and MPI Java LRT-BSP CE. Run on 16 nodes as 24x1.</a:t>
            </a:r>
            <a:endParaRPr lang="en-US" sz="1400" dirty="0">
              <a:latin typeface="+mj-lt"/>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68" y="3288449"/>
            <a:ext cx="4837459" cy="2675363"/>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4974" y="2971673"/>
            <a:ext cx="4375226" cy="2448650"/>
          </a:xfrm>
          <a:prstGeom prst="rect">
            <a:avLst/>
          </a:prstGeom>
        </p:spPr>
      </p:pic>
      <p:grpSp>
        <p:nvGrpSpPr>
          <p:cNvPr id="4" name="Group 3"/>
          <p:cNvGrpSpPr/>
          <p:nvPr/>
        </p:nvGrpSpPr>
        <p:grpSpPr>
          <a:xfrm>
            <a:off x="16322" y="660476"/>
            <a:ext cx="9053250" cy="2676374"/>
            <a:chOff x="16322" y="660476"/>
            <a:chExt cx="9053250" cy="2676374"/>
          </a:xfrm>
        </p:grpSpPr>
        <p:grpSp>
          <p:nvGrpSpPr>
            <p:cNvPr id="12" name="Canvas 4"/>
            <p:cNvGrpSpPr/>
            <p:nvPr/>
          </p:nvGrpSpPr>
          <p:grpSpPr>
            <a:xfrm>
              <a:off x="16322" y="660476"/>
              <a:ext cx="9053250" cy="2676374"/>
              <a:chOff x="0" y="0"/>
              <a:chExt cx="4777740" cy="1752600"/>
            </a:xfrm>
          </p:grpSpPr>
          <p:sp>
            <p:nvSpPr>
              <p:cNvPr id="13" name="Rectangle 12"/>
              <p:cNvSpPr/>
              <p:nvPr/>
            </p:nvSpPr>
            <p:spPr>
              <a:xfrm>
                <a:off x="0" y="0"/>
                <a:ext cx="4777740" cy="1752600"/>
              </a:xfrm>
              <a:prstGeom prst="rect">
                <a:avLst/>
              </a:prstGeom>
              <a:solidFill>
                <a:schemeClr val="bg1"/>
              </a:solidFill>
            </p:spPr>
          </p:sp>
          <p:sp>
            <p:nvSpPr>
              <p:cNvPr id="14" name="Hexagon 13"/>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Map (nearest centroid calculation)</a:t>
                </a:r>
                <a:endParaRPr lang="en-US" sz="1050" dirty="0">
                  <a:ea typeface="Calibri" panose="020F0502020204030204" pitchFamily="34" charset="0"/>
                  <a:cs typeface="Arial Unicode MS" panose="020B0604020202020204" pitchFamily="34" charset="-128"/>
                </a:endParaRPr>
              </a:p>
            </p:txBody>
          </p:sp>
          <p:sp>
            <p:nvSpPr>
              <p:cNvPr id="15" name="Hexagon 14"/>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Reduce (update centroids)</a:t>
                </a:r>
                <a:endParaRPr lang="en-US" sz="1050" dirty="0">
                  <a:ea typeface="Calibri" panose="020F0502020204030204" pitchFamily="34" charset="0"/>
                  <a:cs typeface="Arial Unicode MS" panose="020B0604020202020204" pitchFamily="34" charset="-128"/>
                </a:endParaRPr>
              </a:p>
            </p:txBody>
          </p:sp>
          <p:cxnSp>
            <p:nvCxnSpPr>
              <p:cNvPr id="16" name="Straight Arrow Connector 15"/>
              <p:cNvCxnSpPr>
                <a:stCxn id="14" idx="0"/>
                <a:endCxn id="15"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Curved Connector 16"/>
              <p:cNvCxnSpPr>
                <a:stCxn id="23" idx="2"/>
                <a:endCxn id="14"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&lt;Points&gt;</a:t>
                </a:r>
                <a:endParaRPr lang="en-US" sz="1050">
                  <a:ea typeface="Calibri" panose="020F0502020204030204" pitchFamily="34" charset="0"/>
                  <a:cs typeface="Arial Unicode MS" panose="020B0604020202020204" pitchFamily="34" charset="-128"/>
                </a:endParaRPr>
              </a:p>
            </p:txBody>
          </p:sp>
          <p:cxnSp>
            <p:nvCxnSpPr>
              <p:cNvPr id="19" name="Straight Arrow Connector 18"/>
              <p:cNvCxnSpPr>
                <a:stCxn id="18" idx="3"/>
                <a:endCxn id="14"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&lt;Initial Centroids&gt;</a:t>
                </a:r>
                <a:endParaRPr lang="en-US" sz="1050">
                  <a:ea typeface="Calibri" panose="020F0502020204030204" pitchFamily="34" charset="0"/>
                  <a:cs typeface="Arial Unicode MS" panose="020B0604020202020204" pitchFamily="34" charset="-128"/>
                </a:endParaRPr>
              </a:p>
            </p:txBody>
          </p:sp>
          <p:cxnSp>
            <p:nvCxnSpPr>
              <p:cNvPr id="21" name="Straight Arrow Connector 20"/>
              <p:cNvCxnSpPr>
                <a:stCxn id="20" idx="3"/>
                <a:endCxn id="14"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23" name="Rectangle 22"/>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Data Set &lt;Updated Centroids&gt;</a:t>
                </a:r>
                <a:endParaRPr lang="en-US" sz="1050" dirty="0">
                  <a:ea typeface="Calibri" panose="020F0502020204030204" pitchFamily="34" charset="0"/>
                  <a:cs typeface="Arial Unicode MS" panose="020B0604020202020204" pitchFamily="34" charset="-128"/>
                </a:endParaRPr>
              </a:p>
            </p:txBody>
          </p:sp>
          <p:cxnSp>
            <p:nvCxnSpPr>
              <p:cNvPr id="24" name="Straight Arrow Connector 23"/>
              <p:cNvCxnSpPr>
                <a:stCxn id="15" idx="0"/>
                <a:endCxn id="23"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 Box 105"/>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7000"/>
                  </a:lnSpc>
                  <a:spcAft>
                    <a:spcPts val="600"/>
                  </a:spcAft>
                </a:pPr>
                <a:r>
                  <a:rPr lang="en-US" sz="1050">
                    <a:ea typeface="Calibri" panose="020F0502020204030204" pitchFamily="34" charset="0"/>
                    <a:cs typeface="Arial Unicode MS" panose="020B0604020202020204" pitchFamily="34" charset="-128"/>
                  </a:rPr>
                  <a:t>Broadcast</a:t>
                </a:r>
              </a:p>
            </p:txBody>
          </p:sp>
        </p:grpSp>
        <p:sp>
          <p:nvSpPr>
            <p:cNvPr id="3" name="TextBox 2"/>
            <p:cNvSpPr txBox="1"/>
            <p:nvPr/>
          </p:nvSpPr>
          <p:spPr>
            <a:xfrm>
              <a:off x="4040562" y="899243"/>
              <a:ext cx="3145413" cy="461665"/>
            </a:xfrm>
            <a:prstGeom prst="rect">
              <a:avLst/>
            </a:prstGeom>
            <a:noFill/>
          </p:spPr>
          <p:txBody>
            <a:bodyPr wrap="none" rtlCol="0">
              <a:spAutoFit/>
            </a:bodyPr>
            <a:lstStyle/>
            <a:p>
              <a:r>
                <a:rPr lang="en-US" dirty="0"/>
                <a:t>Dataflow for K-means</a:t>
              </a:r>
            </a:p>
          </p:txBody>
        </p:sp>
      </p:grpSp>
    </p:spTree>
    <p:extLst>
      <p:ext uri="{BB962C8B-B14F-4D97-AF65-F5344CB8AC3E}">
        <p14:creationId xmlns:p14="http://schemas.microsoft.com/office/powerpoint/2010/main" val="1260769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457200"/>
            <a:ext cx="3505200" cy="796159"/>
          </a:xfrm>
        </p:spPr>
        <p:txBody>
          <a:bodyPr/>
          <a:lstStyle/>
          <a:p>
            <a:pPr algn="ctr"/>
            <a:r>
              <a:rPr lang="en-US" dirty="0"/>
              <a:t>Flink vs MPI DA-MDS Performance</a:t>
            </a:r>
          </a:p>
        </p:txBody>
      </p:sp>
      <p:sp>
        <p:nvSpPr>
          <p:cNvPr id="3" name="Date Placeholder 2"/>
          <p:cNvSpPr>
            <a:spLocks noGrp="1"/>
          </p:cNvSpPr>
          <p:nvPr>
            <p:ph type="dt" sz="half" idx="2"/>
          </p:nvPr>
        </p:nvSpPr>
        <p:spPr/>
        <p:txBody>
          <a:bodyPr/>
          <a:lstStyle/>
          <a:p>
            <a:fld id="{D97AC202-F6F5-4D2C-B635-C6411425447B}" type="datetime1">
              <a:rPr lang="en-US" smtClean="0"/>
              <a:t>12/17/2016</a:t>
            </a:fld>
            <a:endParaRPr lang="en-US"/>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48</a:t>
            </a:fld>
            <a:endParaRPr lang="en-US" dirty="0">
              <a:solidFill>
                <a:prstClr val="black"/>
              </a:solidFill>
            </a:endParaRPr>
          </a:p>
        </p:txBody>
      </p:sp>
      <p:sp>
        <p:nvSpPr>
          <p:cNvPr id="12" name="Rectangle 11"/>
          <p:cNvSpPr/>
          <p:nvPr/>
        </p:nvSpPr>
        <p:spPr>
          <a:xfrm>
            <a:off x="6496164" y="3749161"/>
            <a:ext cx="2661832" cy="2862322"/>
          </a:xfrm>
          <a:prstGeom prst="rect">
            <a:avLst/>
          </a:prstGeom>
          <a:solidFill>
            <a:schemeClr val="bg1"/>
          </a:solidFill>
          <a:ln w="28575">
            <a:solidFill>
              <a:schemeClr val="tx1"/>
            </a:solidFill>
          </a:ln>
        </p:spPr>
        <p:txBody>
          <a:bodyPr wrap="square">
            <a:spAutoFit/>
          </a:bodyPr>
          <a:lstStyle/>
          <a:p>
            <a:r>
              <a:rPr lang="en-US" sz="2000" dirty="0"/>
              <a:t>Total time of MPI Java and </a:t>
            </a:r>
            <a:r>
              <a:rPr lang="en-US" sz="2000" dirty="0" err="1"/>
              <a:t>Flink</a:t>
            </a:r>
            <a:r>
              <a:rPr lang="en-US" sz="2000" dirty="0"/>
              <a:t> MDS implementations for 96 and 192 parallel tasks with no of points ranging from 1000 to 32000. The graph also show the computation time. </a:t>
            </a:r>
            <a:endParaRPr lang="en-US" sz="2000" dirty="0">
              <a:latin typeface="+mj-lt"/>
            </a:endParaRPr>
          </a:p>
        </p:txBody>
      </p:sp>
      <p:graphicFrame>
        <p:nvGraphicFramePr>
          <p:cNvPr id="16" name="Chart 15">
            <a:extLst>
              <a:ext uri="{FF2B5EF4-FFF2-40B4-BE49-F238E27FC236}">
                <a16:creationId xmlns:a16="http://schemas.microsoft.com/office/drawing/2014/main" id="{EF1C3929-90F5-4C6B-A14B-D02448A9563A}"/>
              </a:ext>
            </a:extLst>
          </p:cNvPr>
          <p:cNvGraphicFramePr>
            <a:graphicFrameLocks/>
          </p:cNvGraphicFramePr>
          <p:nvPr>
            <p:extLst>
              <p:ext uri="{D42A27DB-BD31-4B8C-83A1-F6EECF244321}">
                <p14:modId xmlns:p14="http://schemas.microsoft.com/office/powerpoint/2010/main" val="3146763619"/>
              </p:ext>
            </p:extLst>
          </p:nvPr>
        </p:nvGraphicFramePr>
        <p:xfrm>
          <a:off x="-19764" y="14968"/>
          <a:ext cx="8334375" cy="6276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518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411" y="0"/>
            <a:ext cx="8382000" cy="752559"/>
          </a:xfrm>
        </p:spPr>
        <p:txBody>
          <a:bodyPr/>
          <a:lstStyle/>
          <a:p>
            <a:r>
              <a:rPr lang="en-US" dirty="0" err="1"/>
              <a:t>Flink</a:t>
            </a:r>
            <a:r>
              <a:rPr lang="en-US" dirty="0"/>
              <a:t> MDS Dataflow Graph</a:t>
            </a:r>
          </a:p>
        </p:txBody>
      </p:sp>
      <p:pic>
        <p:nvPicPr>
          <p:cNvPr id="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8055" t="7789" r="50492" b="4412"/>
          <a:stretch/>
        </p:blipFill>
        <p:spPr>
          <a:xfrm>
            <a:off x="-47603" y="685800"/>
            <a:ext cx="9207026" cy="6100718"/>
          </a:xfrm>
          <a:prstGeom prst="rect">
            <a:avLst/>
          </a:prstGeom>
        </p:spPr>
      </p:pic>
    </p:spTree>
    <p:extLst>
      <p:ext uri="{BB962C8B-B14F-4D97-AF65-F5344CB8AC3E}">
        <p14:creationId xmlns:p14="http://schemas.microsoft.com/office/powerpoint/2010/main" val="2890834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5815" y="91332"/>
            <a:ext cx="7772400" cy="1752235"/>
          </a:xfrm>
        </p:spPr>
        <p:txBody>
          <a:bodyPr>
            <a:normAutofit fontScale="90000"/>
          </a:bodyPr>
          <a:lstStyle/>
          <a:p>
            <a:pPr algn="ctr"/>
            <a:r>
              <a:rPr lang="en-US" sz="3200" dirty="0"/>
              <a:t>SPIDAL Project</a:t>
            </a:r>
            <a:br>
              <a:rPr lang="en-US" sz="3200" dirty="0"/>
            </a:br>
            <a:r>
              <a:rPr lang="en-US" sz="3200" dirty="0" err="1"/>
              <a:t>Datanet</a:t>
            </a:r>
            <a:r>
              <a:rPr lang="en-US" sz="3200" dirty="0"/>
              <a:t>: CIF21 DIBBs: Middleware and High Performance Analytics Libraries for Scalable Data Science</a:t>
            </a:r>
            <a:endParaRPr lang="en-US" b="1" dirty="0"/>
          </a:p>
        </p:txBody>
      </p:sp>
      <p:sp>
        <p:nvSpPr>
          <p:cNvPr id="2" name="Subtitle 1"/>
          <p:cNvSpPr>
            <a:spLocks noGrp="1"/>
          </p:cNvSpPr>
          <p:nvPr>
            <p:ph type="subTitle" idx="1"/>
          </p:nvPr>
        </p:nvSpPr>
        <p:spPr>
          <a:xfrm>
            <a:off x="381000" y="1981200"/>
            <a:ext cx="8458200" cy="2577054"/>
          </a:xfrm>
        </p:spPr>
        <p:txBody>
          <a:bodyPr/>
          <a:lstStyle/>
          <a:p>
            <a:pPr marL="342900" indent="-342900" algn="l">
              <a:buFont typeface="Arial" panose="020B0604020202020204" pitchFamily="34" charset="0"/>
              <a:buChar char="•"/>
            </a:pPr>
            <a:r>
              <a:rPr lang="en-US" sz="2400" dirty="0">
                <a:solidFill>
                  <a:schemeClr val="tx1"/>
                </a:solidFill>
              </a:rPr>
              <a:t>NSF14-43054 started October 1, 2014 </a:t>
            </a:r>
          </a:p>
          <a:p>
            <a:pPr marL="342900" indent="-342900" algn="l">
              <a:buFont typeface="Arial" panose="020B0604020202020204" pitchFamily="34" charset="0"/>
              <a:buChar char="•"/>
            </a:pPr>
            <a:r>
              <a:rPr lang="en-US" sz="2400" dirty="0">
                <a:solidFill>
                  <a:schemeClr val="tx1"/>
                </a:solidFill>
              </a:rPr>
              <a:t>Indiana University (Fox, </a:t>
            </a:r>
            <a:r>
              <a:rPr lang="en-US" sz="2400" dirty="0" err="1">
                <a:solidFill>
                  <a:schemeClr val="tx1"/>
                </a:solidFill>
              </a:rPr>
              <a:t>Qiu</a:t>
            </a:r>
            <a:r>
              <a:rPr lang="en-US" sz="2400" dirty="0">
                <a:solidFill>
                  <a:schemeClr val="tx1"/>
                </a:solidFill>
              </a:rPr>
              <a:t>, Crandall, von </a:t>
            </a:r>
            <a:r>
              <a:rPr lang="en-US" sz="2400" dirty="0" err="1">
                <a:solidFill>
                  <a:schemeClr val="tx1"/>
                </a:solidFill>
              </a:rPr>
              <a:t>Laszewski</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Rutgers (</a:t>
            </a:r>
            <a:r>
              <a:rPr lang="en-US" sz="2400" dirty="0" err="1">
                <a:solidFill>
                  <a:schemeClr val="tx1"/>
                </a:solidFill>
              </a:rPr>
              <a:t>Jha</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Virginia Tech (</a:t>
            </a:r>
            <a:r>
              <a:rPr lang="en-US" sz="2400" dirty="0" err="1">
                <a:solidFill>
                  <a:schemeClr val="tx1"/>
                </a:solidFill>
              </a:rPr>
              <a:t>Marathe</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Kansas (Paden)</a:t>
            </a:r>
          </a:p>
          <a:p>
            <a:pPr marL="342900" indent="-342900" algn="l">
              <a:buFont typeface="Arial" panose="020B0604020202020204" pitchFamily="34" charset="0"/>
              <a:buChar char="•"/>
            </a:pPr>
            <a:r>
              <a:rPr lang="en-US" sz="2400" dirty="0">
                <a:solidFill>
                  <a:schemeClr val="tx1"/>
                </a:solidFill>
              </a:rPr>
              <a:t>Stony Brook (Wang)</a:t>
            </a:r>
          </a:p>
          <a:p>
            <a:pPr marL="342900" indent="-342900" algn="l">
              <a:buFont typeface="Arial" panose="020B0604020202020204" pitchFamily="34" charset="0"/>
              <a:buChar char="•"/>
            </a:pPr>
            <a:r>
              <a:rPr lang="en-US" sz="2400" dirty="0">
                <a:solidFill>
                  <a:schemeClr val="tx1"/>
                </a:solidFill>
              </a:rPr>
              <a:t>Arizona State (</a:t>
            </a:r>
            <a:r>
              <a:rPr lang="en-US" sz="2400" dirty="0" err="1">
                <a:solidFill>
                  <a:schemeClr val="tx1"/>
                </a:solidFill>
              </a:rPr>
              <a:t>Beckstein</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Utah (Cheatham)</a:t>
            </a:r>
          </a:p>
          <a:p>
            <a:pPr marL="342900" indent="-342900" algn="l">
              <a:buFont typeface="Arial" panose="020B0604020202020204" pitchFamily="34" charset="0"/>
              <a:buChar char="•"/>
            </a:pPr>
            <a:r>
              <a:rPr lang="en-US" sz="2400" dirty="0">
                <a:solidFill>
                  <a:schemeClr val="tx1"/>
                </a:solidFill>
              </a:rPr>
              <a:t>A</a:t>
            </a:r>
            <a:r>
              <a:rPr lang="en-US" sz="2400" b="1" dirty="0">
                <a:solidFill>
                  <a:schemeClr val="tx1"/>
                </a:solidFill>
              </a:rPr>
              <a:t> co-design </a:t>
            </a:r>
            <a:r>
              <a:rPr lang="en-US" sz="2400" dirty="0">
                <a:solidFill>
                  <a:schemeClr val="tx1"/>
                </a:solidFill>
              </a:rPr>
              <a:t>project: Software, algorithms, applications</a:t>
            </a:r>
          </a:p>
          <a:p>
            <a:pPr algn="l"/>
            <a:endParaRPr lang="en-US" sz="2400" b="1" dirty="0">
              <a:solidFill>
                <a:schemeClr val="tx1"/>
              </a:solidFill>
            </a:endParaRPr>
          </a:p>
        </p:txBody>
      </p:sp>
      <p:sp>
        <p:nvSpPr>
          <p:cNvPr id="3" name="Date Placeholder 2"/>
          <p:cNvSpPr>
            <a:spLocks noGrp="1"/>
          </p:cNvSpPr>
          <p:nvPr>
            <p:ph type="dt" sz="half" idx="10"/>
          </p:nvPr>
        </p:nvSpPr>
        <p:spPr/>
        <p:txBody>
          <a:bodyPr/>
          <a:lstStyle/>
          <a:p>
            <a:fld id="{3219E9F3-A737-4110-82BE-E913DFA912E9}" type="datetime1">
              <a:rPr lang="en-US" smtClean="0"/>
              <a:t>12/17/2016</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5</a:t>
            </a:fld>
            <a:endParaRPr lang="en-US"/>
          </a:p>
        </p:txBody>
      </p:sp>
    </p:spTree>
    <p:extLst>
      <p:ext uri="{BB962C8B-B14F-4D97-AF65-F5344CB8AC3E}">
        <p14:creationId xmlns:p14="http://schemas.microsoft.com/office/powerpoint/2010/main" val="20719965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48" y="609600"/>
            <a:ext cx="9120352" cy="5105400"/>
          </a:xfrm>
        </p:spPr>
        <p:txBody>
          <a:bodyPr/>
          <a:lstStyle/>
          <a:p>
            <a:r>
              <a:rPr lang="en-US" sz="2200" b="1" dirty="0"/>
              <a:t>MPI</a:t>
            </a:r>
            <a:r>
              <a:rPr lang="en-US" sz="2200" dirty="0"/>
              <a:t> designed for fine grain case and typical of parallel computing used in large scale simulations</a:t>
            </a:r>
          </a:p>
          <a:p>
            <a:pPr lvl="1"/>
            <a:r>
              <a:rPr lang="en-US" sz="2200" b="1" dirty="0"/>
              <a:t>Only change in model parameters </a:t>
            </a:r>
            <a:r>
              <a:rPr lang="en-US" sz="2200" dirty="0"/>
              <a:t>are transmitted</a:t>
            </a:r>
          </a:p>
          <a:p>
            <a:pPr lvl="1"/>
            <a:r>
              <a:rPr lang="en-US" sz="2200" b="1" dirty="0"/>
              <a:t>In-place </a:t>
            </a:r>
            <a:r>
              <a:rPr lang="en-US" sz="2200" dirty="0"/>
              <a:t>implementation</a:t>
            </a:r>
          </a:p>
          <a:p>
            <a:pPr lvl="1"/>
            <a:r>
              <a:rPr lang="en-US" sz="2200" dirty="0"/>
              <a:t>Synchronization important as parallel computing</a:t>
            </a:r>
          </a:p>
          <a:p>
            <a:r>
              <a:rPr lang="en-US" sz="2200" b="1" dirty="0"/>
              <a:t>Dataflow</a:t>
            </a:r>
            <a:r>
              <a:rPr lang="en-US" sz="2200" dirty="0"/>
              <a:t> typical of distributed or Grid computing workflow paradigms</a:t>
            </a:r>
          </a:p>
          <a:p>
            <a:pPr lvl="1"/>
            <a:r>
              <a:rPr lang="en-US" sz="2200" dirty="0"/>
              <a:t>Data sometimes and model parameters certainly transmitted </a:t>
            </a:r>
          </a:p>
          <a:p>
            <a:pPr lvl="1"/>
            <a:r>
              <a:rPr lang="en-US" sz="2200" dirty="0"/>
              <a:t>If used in workflow, large amount of computing and no synchronization constraints</a:t>
            </a:r>
          </a:p>
          <a:p>
            <a:pPr lvl="1"/>
            <a:r>
              <a:rPr lang="en-US" sz="2200" dirty="0"/>
              <a:t>Caching in iterative MapReduce avoids data communication and in fact systems like </a:t>
            </a:r>
            <a:r>
              <a:rPr lang="en-US" sz="2200" dirty="0" err="1"/>
              <a:t>TensorFlow</a:t>
            </a:r>
            <a:r>
              <a:rPr lang="en-US" sz="2200" dirty="0"/>
              <a:t>, Spark or Flink are called dataflow but usually implement </a:t>
            </a:r>
            <a:r>
              <a:rPr lang="en-US" sz="2200" b="1" dirty="0"/>
              <a:t>“model-parameter” flow</a:t>
            </a:r>
          </a:p>
          <a:p>
            <a:r>
              <a:rPr lang="en-US" sz="2200" b="1" dirty="0"/>
              <a:t>HPC-ABDS Plan: </a:t>
            </a:r>
            <a:r>
              <a:rPr lang="en-US" sz="2200" dirty="0"/>
              <a:t>Add in-place implementations when best to ABDS keeping ABDS Interface as in next slide</a:t>
            </a:r>
          </a:p>
          <a:p>
            <a:endParaRPr lang="en-US" sz="2200" b="1"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50</a:t>
            </a:fld>
            <a:endParaRPr lang="en-US" dirty="0">
              <a:solidFill>
                <a:prstClr val="black"/>
              </a:solidFill>
            </a:endParaRPr>
          </a:p>
        </p:txBody>
      </p:sp>
      <p:sp>
        <p:nvSpPr>
          <p:cNvPr id="5" name="Date Placeholder 4"/>
          <p:cNvSpPr>
            <a:spLocks noGrp="1"/>
          </p:cNvSpPr>
          <p:nvPr>
            <p:ph type="dt" sz="half" idx="2"/>
          </p:nvPr>
        </p:nvSpPr>
        <p:spPr/>
        <p:txBody>
          <a:bodyPr/>
          <a:lstStyle/>
          <a:p>
            <a:fld id="{7F175D91-FF07-4C9F-BF19-94FB186270F5}" type="datetime1">
              <a:rPr lang="en-US" smtClean="0">
                <a:solidFill>
                  <a:srgbClr val="000000">
                    <a:tint val="75000"/>
                  </a:srgbClr>
                </a:solidFill>
              </a:rPr>
              <a:t>12/17/2016</a:t>
            </a:fld>
            <a:endParaRPr lang="en-US">
              <a:solidFill>
                <a:srgbClr val="000000">
                  <a:tint val="75000"/>
                </a:srgbClr>
              </a:solidFill>
            </a:endParaRPr>
          </a:p>
        </p:txBody>
      </p:sp>
      <p:sp>
        <p:nvSpPr>
          <p:cNvPr id="6" name="Title 1"/>
          <p:cNvSpPr>
            <a:spLocks noGrp="1"/>
          </p:cNvSpPr>
          <p:nvPr>
            <p:ph type="title"/>
          </p:nvPr>
        </p:nvSpPr>
        <p:spPr>
          <a:xfrm>
            <a:off x="285367" y="12551"/>
            <a:ext cx="8382000" cy="673249"/>
          </a:xfrm>
        </p:spPr>
        <p:txBody>
          <a:bodyPr/>
          <a:lstStyle/>
          <a:p>
            <a:pPr algn="ctr"/>
            <a:r>
              <a:rPr lang="en-US" dirty="0"/>
              <a:t>HPC-ABDS Parallel Computing </a:t>
            </a:r>
          </a:p>
        </p:txBody>
      </p:sp>
    </p:spTree>
    <p:extLst>
      <p:ext uri="{BB962C8B-B14F-4D97-AF65-F5344CB8AC3E}">
        <p14:creationId xmlns:p14="http://schemas.microsoft.com/office/powerpoint/2010/main" val="2802170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80713" cy="914400"/>
          </a:xfrm>
        </p:spPr>
        <p:txBody>
          <a:bodyPr/>
          <a:lstStyle/>
          <a:p>
            <a:pPr algn="ctr"/>
            <a:r>
              <a:rPr lang="en-US" dirty="0"/>
              <a:t>Harp (Hadoop Plugin) brings HPC to ABDS </a:t>
            </a:r>
          </a:p>
        </p:txBody>
      </p:sp>
      <p:sp>
        <p:nvSpPr>
          <p:cNvPr id="3" name="Content Placeholder 2"/>
          <p:cNvSpPr>
            <a:spLocks noGrp="1"/>
          </p:cNvSpPr>
          <p:nvPr>
            <p:ph idx="1"/>
          </p:nvPr>
        </p:nvSpPr>
        <p:spPr>
          <a:xfrm>
            <a:off x="23471" y="533400"/>
            <a:ext cx="9144000" cy="1506273"/>
          </a:xfrm>
        </p:spPr>
        <p:txBody>
          <a:bodyPr/>
          <a:lstStyle/>
          <a:p>
            <a:r>
              <a:rPr lang="en-US" b="1" dirty="0"/>
              <a:t>Judy </a:t>
            </a:r>
            <a:r>
              <a:rPr lang="en-US" b="1" dirty="0" err="1"/>
              <a:t>Qiu</a:t>
            </a:r>
            <a:r>
              <a:rPr lang="en-US" b="1" dirty="0"/>
              <a:t>: Iterative HPC communication; scientific data abstractions</a:t>
            </a:r>
          </a:p>
          <a:p>
            <a:r>
              <a:rPr lang="en-US" dirty="0"/>
              <a:t>Careful support of distributed </a:t>
            </a:r>
            <a:r>
              <a:rPr lang="en-US" b="1" dirty="0"/>
              <a:t>data</a:t>
            </a:r>
            <a:r>
              <a:rPr lang="en-US" dirty="0"/>
              <a:t> AND </a:t>
            </a:r>
            <a:r>
              <a:rPr lang="en-US" b="1" dirty="0"/>
              <a:t>distributed model</a:t>
            </a:r>
          </a:p>
          <a:p>
            <a:r>
              <a:rPr lang="en-US" dirty="0"/>
              <a:t>Avoids parameter server approach but distributes model over worker nodes and supports collective communication to bring global model to each node</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a:p>
            <a:r>
              <a:rPr lang="en-US" dirty="0"/>
              <a:t>Have also added </a:t>
            </a:r>
            <a:r>
              <a:rPr lang="en-US" b="1" dirty="0"/>
              <a:t>HPC</a:t>
            </a:r>
            <a:r>
              <a:rPr lang="en-US" dirty="0"/>
              <a:t> to Apache </a:t>
            </a:r>
            <a:r>
              <a:rPr lang="en-US" b="1" dirty="0"/>
              <a:t>Storm</a:t>
            </a:r>
            <a:r>
              <a:rPr lang="en-US" dirty="0"/>
              <a:t> and </a:t>
            </a:r>
            <a:r>
              <a:rPr lang="en-US" b="1" dirty="0"/>
              <a:t>Heron</a:t>
            </a:r>
            <a:r>
              <a:rPr lang="en-US" dirty="0"/>
              <a:t>; working on adding Parallel Computing Runtime to Distributed computing model built into Apache </a:t>
            </a:r>
            <a:r>
              <a:rPr lang="en-US" b="1" dirty="0"/>
              <a:t>Spark</a:t>
            </a:r>
            <a:r>
              <a:rPr lang="en-US" dirty="0"/>
              <a:t>, </a:t>
            </a:r>
            <a:r>
              <a:rPr lang="en-US" b="1" dirty="0"/>
              <a:t>Flink</a:t>
            </a:r>
            <a:r>
              <a:rPr lang="en-US" dirty="0"/>
              <a:t>, </a:t>
            </a:r>
            <a:r>
              <a:rPr lang="en-US" b="1" dirty="0"/>
              <a:t>Beam</a:t>
            </a:r>
          </a:p>
        </p:txBody>
      </p:sp>
      <p:sp>
        <p:nvSpPr>
          <p:cNvPr id="6" name="Slide Number Placeholder 5"/>
          <p:cNvSpPr>
            <a:spLocks noGrp="1"/>
          </p:cNvSpPr>
          <p:nvPr>
            <p:ph type="sldNum" sz="quarter" idx="12"/>
          </p:nvPr>
        </p:nvSpPr>
        <p:spPr/>
        <p:txBody>
          <a:bodyPr/>
          <a:lstStyle/>
          <a:p>
            <a:fld id="{C4B85148-DB98-4269-ACE6-2DF49F9918C9}" type="slidenum">
              <a:rPr lang="en-US" smtClean="0">
                <a:solidFill>
                  <a:prstClr val="black"/>
                </a:solidFill>
              </a:rPr>
              <a:pPr/>
              <a:t>51</a:t>
            </a:fld>
            <a:endParaRPr lang="en-US" dirty="0">
              <a:solidFill>
                <a:prstClr val="black"/>
              </a:solidFill>
            </a:endParaRPr>
          </a:p>
        </p:txBody>
      </p:sp>
      <p:sp>
        <p:nvSpPr>
          <p:cNvPr id="4" name="Date Placeholder 3"/>
          <p:cNvSpPr>
            <a:spLocks noGrp="1"/>
          </p:cNvSpPr>
          <p:nvPr>
            <p:ph type="dt" sz="half" idx="2"/>
          </p:nvPr>
        </p:nvSpPr>
        <p:spPr>
          <a:xfrm>
            <a:off x="5791200" y="6220731"/>
            <a:ext cx="2057400" cy="365125"/>
          </a:xfrm>
        </p:spPr>
        <p:txBody>
          <a:bodyPr/>
          <a:lstStyle/>
          <a:p>
            <a:fld id="{F5547308-E976-4E56-9FCD-E170A1417B07}" type="datetime1">
              <a:rPr lang="en-US" smtClean="0">
                <a:solidFill>
                  <a:srgbClr val="000000">
                    <a:tint val="75000"/>
                  </a:srgbClr>
                </a:solidFill>
              </a:rPr>
              <a:t>12/17/2016</a:t>
            </a:fld>
            <a:endParaRPr lang="en-US">
              <a:solidFill>
                <a:srgbClr val="000000">
                  <a:tint val="75000"/>
                </a:srgbClr>
              </a:solidFill>
            </a:endParaRPr>
          </a:p>
        </p:txBody>
      </p:sp>
      <p:grpSp>
        <p:nvGrpSpPr>
          <p:cNvPr id="9" name="Group 8"/>
          <p:cNvGrpSpPr/>
          <p:nvPr/>
        </p:nvGrpSpPr>
        <p:grpSpPr>
          <a:xfrm>
            <a:off x="23471" y="2012236"/>
            <a:ext cx="8918770" cy="3031342"/>
            <a:chOff x="152400" y="2686313"/>
            <a:chExt cx="8918770" cy="3031342"/>
          </a:xfrm>
        </p:grpSpPr>
        <p:grpSp>
          <p:nvGrpSpPr>
            <p:cNvPr id="10" name="Group 9"/>
            <p:cNvGrpSpPr/>
            <p:nvPr/>
          </p:nvGrpSpPr>
          <p:grpSpPr>
            <a:xfrm>
              <a:off x="152400" y="2686313"/>
              <a:ext cx="5464147" cy="3031342"/>
              <a:chOff x="619450" y="2618515"/>
              <a:chExt cx="5207216" cy="2548397"/>
            </a:xfrm>
          </p:grpSpPr>
          <p:sp>
            <p:nvSpPr>
              <p:cNvPr id="17" name="Rounded Rectangle 16"/>
              <p:cNvSpPr/>
              <p:nvPr/>
            </p:nvSpPr>
            <p:spPr>
              <a:xfrm>
                <a:off x="619450" y="3878661"/>
                <a:ext cx="2296904" cy="482803"/>
              </a:xfrm>
              <a:prstGeom prst="roundRect">
                <a:avLst/>
              </a:prstGeom>
              <a:solidFill>
                <a:srgbClr val="A5A5A5"/>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Shuffle</a:t>
                </a:r>
              </a:p>
            </p:txBody>
          </p:sp>
          <p:grpSp>
            <p:nvGrpSpPr>
              <p:cNvPr id="18" name="Group 17"/>
              <p:cNvGrpSpPr/>
              <p:nvPr/>
            </p:nvGrpSpPr>
            <p:grpSpPr>
              <a:xfrm>
                <a:off x="3325523" y="3184456"/>
                <a:ext cx="2501143" cy="1558993"/>
                <a:chOff x="7121236" y="2211758"/>
                <a:chExt cx="4525819" cy="2166276"/>
              </a:xfrm>
            </p:grpSpPr>
            <p:sp>
              <p:nvSpPr>
                <p:cNvPr id="29" name="Rounded Rectangle 28"/>
                <p:cNvSpPr/>
                <p:nvPr/>
              </p:nvSpPr>
              <p:spPr>
                <a:xfrm>
                  <a:off x="7214931"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0" name="Rounded Rectangle 29"/>
                <p:cNvSpPr/>
                <p:nvPr/>
              </p:nvSpPr>
              <p:spPr>
                <a:xfrm>
                  <a:off x="8224318" y="2211759"/>
                  <a:ext cx="493643" cy="216231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1" name="Rounded Rectangle 30"/>
                <p:cNvSpPr/>
                <p:nvPr/>
              </p:nvSpPr>
              <p:spPr>
                <a:xfrm>
                  <a:off x="9233706"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2" name="Rounded Rectangle 31"/>
                <p:cNvSpPr/>
                <p:nvPr/>
              </p:nvSpPr>
              <p:spPr>
                <a:xfrm>
                  <a:off x="11079339"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33" name="Straight Connector 32"/>
                <p:cNvCxnSpPr/>
                <p:nvPr/>
              </p:nvCxnSpPr>
              <p:spPr>
                <a:xfrm>
                  <a:off x="9992253" y="3313373"/>
                  <a:ext cx="918295" cy="0"/>
                </a:xfrm>
                <a:prstGeom prst="line">
                  <a:avLst/>
                </a:prstGeom>
                <a:noFill/>
                <a:ln w="50800" cap="rnd" cmpd="sng" algn="ctr">
                  <a:solidFill>
                    <a:srgbClr val="5B9BD5"/>
                  </a:solidFill>
                  <a:prstDash val="sysDot"/>
                  <a:round/>
                </a:ln>
                <a:effectLst/>
              </p:spPr>
            </p:cxnSp>
            <p:sp>
              <p:nvSpPr>
                <p:cNvPr id="34" name="Rounded Rectangle 33"/>
                <p:cNvSpPr/>
                <p:nvPr/>
              </p:nvSpPr>
              <p:spPr>
                <a:xfrm>
                  <a:off x="7121236" y="3477892"/>
                  <a:ext cx="4525819" cy="457578"/>
                </a:xfrm>
                <a:prstGeom prst="roundRect">
                  <a:avLst/>
                </a:prstGeom>
                <a:solidFill>
                  <a:srgbClr val="ED7D31"/>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Collective Communication</a:t>
                  </a:r>
                </a:p>
              </p:txBody>
            </p:sp>
          </p:grpSp>
          <p:sp>
            <p:nvSpPr>
              <p:cNvPr id="19" name="Rounded Rectangle 18"/>
              <p:cNvSpPr/>
              <p:nvPr/>
            </p:nvSpPr>
            <p:spPr>
              <a:xfrm>
                <a:off x="845356"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0" name="Rounded Rectangle 19"/>
              <p:cNvSpPr/>
              <p:nvPr/>
            </p:nvSpPr>
            <p:spPr>
              <a:xfrm>
                <a:off x="1274123" y="3006000"/>
                <a:ext cx="209689" cy="94382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1" name="Rounded Rectangle 20"/>
              <p:cNvSpPr/>
              <p:nvPr/>
            </p:nvSpPr>
            <p:spPr>
              <a:xfrm>
                <a:off x="1702889"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2" name="Rounded Rectangle 21"/>
              <p:cNvSpPr/>
              <p:nvPr/>
            </p:nvSpPr>
            <p:spPr>
              <a:xfrm>
                <a:off x="2486875"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23" name="Straight Connector 22"/>
              <p:cNvCxnSpPr/>
              <p:nvPr/>
            </p:nvCxnSpPr>
            <p:spPr>
              <a:xfrm>
                <a:off x="2025104" y="3486841"/>
                <a:ext cx="390072" cy="0"/>
              </a:xfrm>
              <a:prstGeom prst="line">
                <a:avLst/>
              </a:prstGeom>
              <a:noFill/>
              <a:ln w="50800" cap="rnd" cmpd="sng" algn="ctr">
                <a:solidFill>
                  <a:srgbClr val="5B9BD5"/>
                </a:solidFill>
                <a:prstDash val="sysDot"/>
                <a:round/>
              </a:ln>
              <a:effectLst/>
            </p:spPr>
          </p:cxnSp>
          <p:sp>
            <p:nvSpPr>
              <p:cNvPr id="24" name="Rounded Rectangle 23"/>
              <p:cNvSpPr/>
              <p:nvPr/>
            </p:nvSpPr>
            <p:spPr>
              <a:xfrm>
                <a:off x="1361468"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5" name="Rounded Rectangle 24"/>
              <p:cNvSpPr/>
              <p:nvPr/>
            </p:nvSpPr>
            <p:spPr>
              <a:xfrm>
                <a:off x="2063514"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6" name="Right Arrow 25"/>
              <p:cNvSpPr/>
              <p:nvPr/>
            </p:nvSpPr>
            <p:spPr>
              <a:xfrm>
                <a:off x="2947163" y="3953854"/>
                <a:ext cx="368801" cy="271536"/>
              </a:xfrm>
              <a:prstGeom prst="rightArrow">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27" name="TextBox 26"/>
              <p:cNvSpPr txBox="1"/>
              <p:nvPr/>
            </p:nvSpPr>
            <p:spPr>
              <a:xfrm>
                <a:off x="3279801" y="2618515"/>
                <a:ext cx="2428589"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MapCollective</a:t>
                </a:r>
                <a:r>
                  <a:rPr kumimoji="0" lang="en-US" sz="1600" b="0" i="0" u="none" strike="noStrike" kern="0" cap="none" spc="0" normalizeH="0" baseline="0" noProof="0" dirty="0">
                    <a:ln>
                      <a:noFill/>
                    </a:ln>
                    <a:solidFill>
                      <a:prstClr val="black"/>
                    </a:solidFill>
                    <a:effectLst/>
                    <a:uLnTx/>
                    <a:uFillTx/>
                  </a:rPr>
                  <a:t>  Model</a:t>
                </a:r>
              </a:p>
            </p:txBody>
          </p:sp>
          <p:sp>
            <p:nvSpPr>
              <p:cNvPr id="28" name="TextBox 27"/>
              <p:cNvSpPr txBox="1"/>
              <p:nvPr/>
            </p:nvSpPr>
            <p:spPr>
              <a:xfrm>
                <a:off x="822607" y="2621650"/>
                <a:ext cx="1970251"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MapReduce</a:t>
                </a:r>
                <a:r>
                  <a:rPr kumimoji="0" lang="en-US" sz="1600" b="0" i="0" u="none" strike="noStrike" kern="0" cap="none" spc="0" normalizeH="0" baseline="0" noProof="0" dirty="0">
                    <a:ln>
                      <a:noFill/>
                    </a:ln>
                    <a:solidFill>
                      <a:prstClr val="black"/>
                    </a:solidFill>
                    <a:effectLst/>
                    <a:uLnTx/>
                    <a:uFillTx/>
                  </a:rPr>
                  <a:t>  Model</a:t>
                </a:r>
              </a:p>
            </p:txBody>
          </p:sp>
        </p:grpSp>
        <p:grpSp>
          <p:nvGrpSpPr>
            <p:cNvPr id="11" name="Group 10"/>
            <p:cNvGrpSpPr/>
            <p:nvPr/>
          </p:nvGrpSpPr>
          <p:grpSpPr>
            <a:xfrm>
              <a:off x="5771714" y="2686313"/>
              <a:ext cx="3299456" cy="2800087"/>
              <a:chOff x="4311196" y="1747347"/>
              <a:chExt cx="6044188" cy="4592122"/>
            </a:xfrm>
          </p:grpSpPr>
          <p:sp>
            <p:nvSpPr>
              <p:cNvPr id="12" name="Rectangle 11"/>
              <p:cNvSpPr/>
              <p:nvPr/>
            </p:nvSpPr>
            <p:spPr>
              <a:xfrm>
                <a:off x="4311196" y="5178056"/>
                <a:ext cx="6044188" cy="116141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YARN</a:t>
                </a:r>
              </a:p>
            </p:txBody>
          </p:sp>
          <p:sp>
            <p:nvSpPr>
              <p:cNvPr id="13" name="L-Shape 12"/>
              <p:cNvSpPr/>
              <p:nvPr/>
            </p:nvSpPr>
            <p:spPr>
              <a:xfrm>
                <a:off x="4311196" y="3454399"/>
                <a:ext cx="6044184" cy="1563233"/>
              </a:xfrm>
              <a:prstGeom prst="corner">
                <a:avLst>
                  <a:gd name="adj1" fmla="val 38508"/>
                  <a:gd name="adj2" fmla="val 175135"/>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V2</a:t>
                </a:r>
              </a:p>
            </p:txBody>
          </p:sp>
          <p:sp>
            <p:nvSpPr>
              <p:cNvPr id="14" name="Rectangle 13"/>
              <p:cNvSpPr/>
              <p:nvPr/>
            </p:nvSpPr>
            <p:spPr>
              <a:xfrm>
                <a:off x="7031345" y="3454399"/>
                <a:ext cx="3324039" cy="922218"/>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Harp</a:t>
                </a:r>
              </a:p>
            </p:txBody>
          </p:sp>
          <p:sp>
            <p:nvSpPr>
              <p:cNvPr id="15" name="Rectangle 14"/>
              <p:cNvSpPr/>
              <p:nvPr/>
            </p:nvSpPr>
            <p:spPr>
              <a:xfrm>
                <a:off x="4311196" y="1747347"/>
                <a:ext cx="2607918" cy="1707052"/>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sp>
            <p:nvSpPr>
              <p:cNvPr id="16" name="Rectangle 15"/>
              <p:cNvSpPr/>
              <p:nvPr/>
            </p:nvSpPr>
            <p:spPr>
              <a:xfrm>
                <a:off x="7031344" y="1751863"/>
                <a:ext cx="3324039" cy="1611161"/>
              </a:xfrm>
              <a:prstGeom prst="rect">
                <a:avLst/>
              </a:prstGeom>
              <a:solidFill>
                <a:srgbClr val="00B050"/>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MapCollective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grpSp>
      </p:grpSp>
    </p:spTree>
    <p:extLst>
      <p:ext uri="{BB962C8B-B14F-4D97-AF65-F5344CB8AC3E}">
        <p14:creationId xmlns:p14="http://schemas.microsoft.com/office/powerpoint/2010/main" val="1720710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3904" y="99816"/>
            <a:ext cx="4526280" cy="3685001"/>
            <a:chOff x="-2062186" y="1069879"/>
            <a:chExt cx="4526280" cy="3685001"/>
          </a:xfrm>
        </p:grpSpPr>
        <p:pic>
          <p:nvPicPr>
            <p:cNvPr id="6" name="Picture 5"/>
            <p:cNvPicPr>
              <a:picLocks noChangeAspect="1"/>
            </p:cNvPicPr>
            <p:nvPr/>
          </p:nvPicPr>
          <p:blipFill rotWithShape="1">
            <a:blip r:embed="rId2"/>
            <a:srcRect l="13496" t="15143" r="6905" b="47187"/>
            <a:stretch/>
          </p:blipFill>
          <p:spPr>
            <a:xfrm>
              <a:off x="-2062186" y="1069879"/>
              <a:ext cx="4526280" cy="3685001"/>
            </a:xfrm>
            <a:prstGeom prst="rect">
              <a:avLst/>
            </a:prstGeom>
          </p:spPr>
        </p:pic>
        <p:sp>
          <p:nvSpPr>
            <p:cNvPr id="12" name="TextBox 11"/>
            <p:cNvSpPr txBox="1"/>
            <p:nvPr/>
          </p:nvSpPr>
          <p:spPr>
            <a:xfrm>
              <a:off x="-566822" y="1374679"/>
              <a:ext cx="1133644"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rPr>
                <a:t>Clueweb</a:t>
              </a:r>
              <a:endParaRPr kumimoji="0" lang="en-US" sz="1800" b="1" i="0" u="none" strike="noStrike" kern="0" cap="none" spc="0" normalizeH="0" baseline="0" noProof="0" dirty="0">
                <a:ln>
                  <a:noFill/>
                </a:ln>
                <a:solidFill>
                  <a:sysClr val="windowText" lastClr="000000"/>
                </a:solidFill>
                <a:effectLst/>
                <a:uLnTx/>
                <a:uFillTx/>
              </a:endParaRPr>
            </a:p>
          </p:txBody>
        </p:sp>
      </p:gr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A4237F3-D949-402F-8353-B8F7A30CE4B4}" type="datetime1">
              <a:rPr kumimoji="0" lang="en-US" sz="1800" b="0" i="0" u="none" strike="noStrike" kern="0" cap="none" spc="0" normalizeH="0" baseline="0" noProof="0" smtClean="0">
                <a:ln>
                  <a:noFill/>
                </a:ln>
                <a:solidFill>
                  <a:srgbClr val="000000">
                    <a:tint val="75000"/>
                  </a:srgbClr>
                </a:solidFill>
                <a:effectLst/>
                <a:uLnTx/>
                <a:uFillTx/>
              </a:rPr>
              <a:t>12/17/2016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17" name="Group 16"/>
          <p:cNvGrpSpPr/>
          <p:nvPr/>
        </p:nvGrpSpPr>
        <p:grpSpPr>
          <a:xfrm>
            <a:off x="4719364" y="3486807"/>
            <a:ext cx="4423955" cy="3422468"/>
            <a:chOff x="4032068" y="1733006"/>
            <a:chExt cx="4423955" cy="3422468"/>
          </a:xfrm>
        </p:grpSpPr>
        <p:pic>
          <p:nvPicPr>
            <p:cNvPr id="7" name="Picture 6"/>
            <p:cNvPicPr>
              <a:picLocks noChangeAspect="1"/>
            </p:cNvPicPr>
            <p:nvPr/>
          </p:nvPicPr>
          <p:blipFill rotWithShape="1">
            <a:blip r:embed="rId3"/>
            <a:srcRect l="13926" t="27816" r="6518" b="12446"/>
            <a:stretch/>
          </p:blipFill>
          <p:spPr>
            <a:xfrm>
              <a:off x="4032068" y="1733006"/>
              <a:ext cx="4423955" cy="3422468"/>
            </a:xfrm>
            <a:prstGeom prst="rect">
              <a:avLst/>
            </a:prstGeom>
          </p:spPr>
        </p:pic>
        <p:sp>
          <p:nvSpPr>
            <p:cNvPr id="9" name="TextBox 8"/>
            <p:cNvSpPr txBox="1"/>
            <p:nvPr/>
          </p:nvSpPr>
          <p:spPr>
            <a:xfrm>
              <a:off x="5354058" y="1902059"/>
              <a:ext cx="889987"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rPr>
                <a:t>enwiki</a:t>
              </a:r>
              <a:endParaRPr kumimoji="0" lang="en-US" sz="1800" b="1" i="0" u="none" strike="noStrike" kern="0" cap="none" spc="0" normalizeH="0" baseline="0" noProof="0" dirty="0">
                <a:ln>
                  <a:noFill/>
                </a:ln>
                <a:solidFill>
                  <a:sysClr val="windowText" lastClr="000000"/>
                </a:solidFill>
                <a:effectLst/>
                <a:uLnTx/>
                <a:uFillTx/>
              </a:endParaRPr>
            </a:p>
          </p:txBody>
        </p:sp>
      </p:grpSp>
      <p:grpSp>
        <p:nvGrpSpPr>
          <p:cNvPr id="16" name="Group 15"/>
          <p:cNvGrpSpPr/>
          <p:nvPr/>
        </p:nvGrpSpPr>
        <p:grpSpPr>
          <a:xfrm>
            <a:off x="-23904" y="3600017"/>
            <a:ext cx="4467497" cy="3309258"/>
            <a:chOff x="2050293" y="692330"/>
            <a:chExt cx="4467497" cy="3309258"/>
          </a:xfrm>
        </p:grpSpPr>
        <p:pic>
          <p:nvPicPr>
            <p:cNvPr id="8" name="Picture 7"/>
            <p:cNvPicPr>
              <a:picLocks noChangeAspect="1"/>
            </p:cNvPicPr>
            <p:nvPr/>
          </p:nvPicPr>
          <p:blipFill rotWithShape="1">
            <a:blip r:embed="rId4"/>
            <a:srcRect l="6004" t="55585" r="8718" b="9178"/>
            <a:stretch/>
          </p:blipFill>
          <p:spPr>
            <a:xfrm>
              <a:off x="2050293" y="692330"/>
              <a:ext cx="4467497" cy="3309258"/>
            </a:xfrm>
            <a:prstGeom prst="rect">
              <a:avLst/>
            </a:prstGeom>
          </p:spPr>
        </p:pic>
        <p:sp>
          <p:nvSpPr>
            <p:cNvPr id="10" name="TextBox 9"/>
            <p:cNvSpPr txBox="1"/>
            <p:nvPr/>
          </p:nvSpPr>
          <p:spPr>
            <a:xfrm>
              <a:off x="4795001" y="1825671"/>
              <a:ext cx="1056700"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Bi-gram</a:t>
              </a:r>
            </a:p>
          </p:txBody>
        </p:sp>
      </p:grpSp>
      <p:grpSp>
        <p:nvGrpSpPr>
          <p:cNvPr id="15" name="Group 14"/>
          <p:cNvGrpSpPr/>
          <p:nvPr/>
        </p:nvGrpSpPr>
        <p:grpSpPr>
          <a:xfrm>
            <a:off x="4726379" y="173201"/>
            <a:ext cx="4417621" cy="3472995"/>
            <a:chOff x="-2886782" y="4270188"/>
            <a:chExt cx="4417621" cy="3472995"/>
          </a:xfrm>
        </p:grpSpPr>
        <p:pic>
          <p:nvPicPr>
            <p:cNvPr id="14" name="Picture 13"/>
            <p:cNvPicPr>
              <a:picLocks noChangeAspect="1"/>
            </p:cNvPicPr>
            <p:nvPr/>
          </p:nvPicPr>
          <p:blipFill rotWithShape="1">
            <a:blip r:embed="rId4"/>
            <a:srcRect l="6708" t="13686" r="8966" b="49335"/>
            <a:stretch/>
          </p:blipFill>
          <p:spPr>
            <a:xfrm>
              <a:off x="-2886782" y="4270188"/>
              <a:ext cx="4417621" cy="3472995"/>
            </a:xfrm>
            <a:prstGeom prst="rect">
              <a:avLst/>
            </a:prstGeom>
          </p:spPr>
        </p:pic>
        <p:sp>
          <p:nvSpPr>
            <p:cNvPr id="11" name="TextBox 10"/>
            <p:cNvSpPr txBox="1"/>
            <p:nvPr/>
          </p:nvSpPr>
          <p:spPr>
            <a:xfrm>
              <a:off x="-465480" y="5118599"/>
              <a:ext cx="1133644"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rPr>
                <a:t>Clueweb</a:t>
              </a:r>
              <a:endParaRPr kumimoji="0" lang="en-US" sz="1800" b="1" i="0" u="none" strike="noStrike" kern="0" cap="none" spc="0" normalizeH="0" baseline="0" noProof="0" dirty="0">
                <a:ln>
                  <a:noFill/>
                </a:ln>
                <a:solidFill>
                  <a:sysClr val="windowText" lastClr="000000"/>
                </a:solidFill>
                <a:effectLst/>
                <a:uLnTx/>
                <a:uFillTx/>
              </a:endParaRPr>
            </a:p>
          </p:txBody>
        </p:sp>
      </p:grpSp>
      <p:sp>
        <p:nvSpPr>
          <p:cNvPr id="18" name="TextBox 17"/>
          <p:cNvSpPr txBox="1"/>
          <p:nvPr/>
        </p:nvSpPr>
        <p:spPr>
          <a:xfrm>
            <a:off x="-23904" y="-15130"/>
            <a:ext cx="8109912"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Latent Dirichlet Allocation on 100 Haswell nodes: </a:t>
            </a:r>
            <a:r>
              <a:rPr kumimoji="0" lang="en-US" sz="1800" b="1" i="0" u="none" strike="noStrike" kern="0" cap="none" spc="0" normalizeH="0" baseline="0" noProof="0" dirty="0">
                <a:ln>
                  <a:noFill/>
                </a:ln>
                <a:solidFill>
                  <a:srgbClr val="FF0000"/>
                </a:solidFill>
                <a:effectLst/>
                <a:uLnTx/>
                <a:uFillTx/>
              </a:rPr>
              <a:t>red is Harp (</a:t>
            </a:r>
            <a:r>
              <a:rPr kumimoji="0" lang="en-US" sz="1800" b="1" i="0" u="none" strike="noStrike" kern="0" cap="none" spc="0" normalizeH="0" baseline="0" noProof="0" dirty="0" err="1">
                <a:ln>
                  <a:noFill/>
                </a:ln>
                <a:solidFill>
                  <a:srgbClr val="FF0000"/>
                </a:solidFill>
                <a:effectLst/>
                <a:uLnTx/>
                <a:uFillTx/>
              </a:rPr>
              <a:t>lgs</a:t>
            </a:r>
            <a:r>
              <a:rPr kumimoji="0" lang="en-US" sz="1800" b="1" i="0" u="none" strike="noStrike" kern="0" cap="none" spc="0" normalizeH="0" baseline="0" noProof="0" dirty="0">
                <a:ln>
                  <a:noFill/>
                </a:ln>
                <a:solidFill>
                  <a:srgbClr val="FF0000"/>
                </a:solidFill>
                <a:effectLst/>
                <a:uLnTx/>
                <a:uFillTx/>
              </a:rPr>
              <a:t> and </a:t>
            </a:r>
            <a:r>
              <a:rPr kumimoji="0" lang="en-US" sz="1800" b="1" i="0" u="none" strike="noStrike" kern="0" cap="none" spc="0" normalizeH="0" baseline="0" noProof="0" dirty="0" err="1">
                <a:ln>
                  <a:noFill/>
                </a:ln>
                <a:solidFill>
                  <a:srgbClr val="FF0000"/>
                </a:solidFill>
                <a:effectLst/>
                <a:uLnTx/>
                <a:uFillTx/>
              </a:rPr>
              <a:t>rtt</a:t>
            </a:r>
            <a:r>
              <a:rPr kumimoji="0" lang="en-US" sz="1800" b="1" i="0" u="none" strike="noStrike" kern="0" cap="none" spc="0" normalizeH="0" baseline="0" noProof="0" dirty="0">
                <a:ln>
                  <a:noFill/>
                </a:ln>
                <a:solidFill>
                  <a:srgbClr val="FF0000"/>
                </a:solidFill>
                <a:effectLst/>
                <a:uLnTx/>
                <a:uFillTx/>
              </a:rPr>
              <a:t>)</a:t>
            </a:r>
          </a:p>
        </p:txBody>
      </p:sp>
    </p:spTree>
    <p:extLst>
      <p:ext uri="{BB962C8B-B14F-4D97-AF65-F5344CB8AC3E}">
        <p14:creationId xmlns:p14="http://schemas.microsoft.com/office/powerpoint/2010/main" val="23317223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53</a:t>
            </a:fld>
            <a:endParaRPr lang="en-US" dirty="0">
              <a:solidFill>
                <a:prstClr val="black"/>
              </a:solidFill>
            </a:endParaRPr>
          </a:p>
        </p:txBody>
      </p:sp>
      <p:sp>
        <p:nvSpPr>
          <p:cNvPr id="4" name="Date Placeholder 3"/>
          <p:cNvSpPr>
            <a:spLocks noGrp="1"/>
          </p:cNvSpPr>
          <p:nvPr>
            <p:ph type="dt" sz="half" idx="2"/>
          </p:nvPr>
        </p:nvSpPr>
        <p:spPr/>
        <p:txBody>
          <a:bodyPr/>
          <a:lstStyle/>
          <a:p>
            <a:fld id="{3AA48A40-1982-4C24-8832-BEE87FEDAFE6}" type="datetime1">
              <a:rPr lang="en-US" smtClean="0">
                <a:solidFill>
                  <a:srgbClr val="000000">
                    <a:tint val="75000"/>
                  </a:srgbClr>
                </a:solidFill>
              </a:rPr>
              <a:t>12/17/2016</a:t>
            </a:fld>
            <a:endParaRPr lang="en-US">
              <a:solidFill>
                <a:srgbClr val="000000">
                  <a:tint val="75000"/>
                </a:srgbClr>
              </a:solidFill>
            </a:endParaRPr>
          </a:p>
        </p:txBody>
      </p:sp>
      <p:sp>
        <p:nvSpPr>
          <p:cNvPr id="2" name="Title 1"/>
          <p:cNvSpPr>
            <a:spLocks noGrp="1"/>
          </p:cNvSpPr>
          <p:nvPr>
            <p:ph type="title"/>
          </p:nvPr>
        </p:nvSpPr>
        <p:spPr>
          <a:xfrm>
            <a:off x="76199" y="0"/>
            <a:ext cx="9067799" cy="1143000"/>
          </a:xfrm>
          <a:solidFill>
            <a:schemeClr val="bg1"/>
          </a:solidFill>
        </p:spPr>
        <p:txBody>
          <a:bodyPr/>
          <a:lstStyle/>
          <a:p>
            <a:r>
              <a:rPr lang="en-US" dirty="0"/>
              <a:t>Improvement of Storm (Heron) using HPC communication algorithms</a:t>
            </a:r>
          </a:p>
        </p:txBody>
      </p:sp>
      <p:grpSp>
        <p:nvGrpSpPr>
          <p:cNvPr id="14" name="Group 13"/>
          <p:cNvGrpSpPr/>
          <p:nvPr/>
        </p:nvGrpSpPr>
        <p:grpSpPr>
          <a:xfrm>
            <a:off x="217712" y="1716545"/>
            <a:ext cx="8106230" cy="5141455"/>
            <a:chOff x="217712" y="1716545"/>
            <a:chExt cx="8106230" cy="5141455"/>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667" r="5832" b="5027"/>
            <a:stretch/>
          </p:blipFill>
          <p:spPr>
            <a:xfrm>
              <a:off x="217712" y="1716545"/>
              <a:ext cx="8106230" cy="5141455"/>
            </a:xfrm>
            <a:prstGeom prst="rect">
              <a:avLst/>
            </a:prstGeom>
          </p:spPr>
        </p:pic>
        <p:sp>
          <p:nvSpPr>
            <p:cNvPr id="9" name="TextBox 8"/>
            <p:cNvSpPr txBox="1"/>
            <p:nvPr/>
          </p:nvSpPr>
          <p:spPr>
            <a:xfrm>
              <a:off x="1272533" y="2286563"/>
              <a:ext cx="2142766" cy="461665"/>
            </a:xfrm>
            <a:prstGeom prst="rect">
              <a:avLst/>
            </a:prstGeom>
            <a:noFill/>
          </p:spPr>
          <p:txBody>
            <a:bodyPr wrap="none" rtlCol="0">
              <a:spAutoFit/>
            </a:bodyPr>
            <a:lstStyle/>
            <a:p>
              <a:r>
                <a:rPr lang="en-US" b="1" i="0" dirty="0"/>
                <a:t>Original Time</a:t>
              </a:r>
            </a:p>
          </p:txBody>
        </p:sp>
        <p:sp>
          <p:nvSpPr>
            <p:cNvPr id="10" name="TextBox 9"/>
            <p:cNvSpPr txBox="1"/>
            <p:nvPr/>
          </p:nvSpPr>
          <p:spPr>
            <a:xfrm>
              <a:off x="5618231" y="2286564"/>
              <a:ext cx="2250937" cy="461665"/>
            </a:xfrm>
            <a:prstGeom prst="rect">
              <a:avLst/>
            </a:prstGeom>
            <a:noFill/>
          </p:spPr>
          <p:txBody>
            <a:bodyPr wrap="none" rtlCol="0">
              <a:spAutoFit/>
            </a:bodyPr>
            <a:lstStyle/>
            <a:p>
              <a:r>
                <a:rPr lang="en-US" b="1" i="0" dirty="0"/>
                <a:t>Speedup Ring</a:t>
              </a:r>
            </a:p>
          </p:txBody>
        </p:sp>
        <p:sp>
          <p:nvSpPr>
            <p:cNvPr id="11" name="TextBox 10"/>
            <p:cNvSpPr txBox="1"/>
            <p:nvPr/>
          </p:nvSpPr>
          <p:spPr>
            <a:xfrm>
              <a:off x="5163458" y="6124191"/>
              <a:ext cx="2201885" cy="461665"/>
            </a:xfrm>
            <a:prstGeom prst="rect">
              <a:avLst/>
            </a:prstGeom>
            <a:noFill/>
          </p:spPr>
          <p:txBody>
            <a:bodyPr wrap="none" rtlCol="0">
              <a:spAutoFit/>
            </a:bodyPr>
            <a:lstStyle/>
            <a:p>
              <a:r>
                <a:rPr lang="en-US" b="1" i="0" dirty="0"/>
                <a:t>Speedup Tree</a:t>
              </a:r>
            </a:p>
          </p:txBody>
        </p:sp>
        <p:sp>
          <p:nvSpPr>
            <p:cNvPr id="12" name="TextBox 11"/>
            <p:cNvSpPr txBox="1"/>
            <p:nvPr/>
          </p:nvSpPr>
          <p:spPr>
            <a:xfrm>
              <a:off x="970347" y="6065018"/>
              <a:ext cx="2526654" cy="461665"/>
            </a:xfrm>
            <a:prstGeom prst="rect">
              <a:avLst/>
            </a:prstGeom>
            <a:noFill/>
          </p:spPr>
          <p:txBody>
            <a:bodyPr wrap="none" rtlCol="0">
              <a:spAutoFit/>
            </a:bodyPr>
            <a:lstStyle/>
            <a:p>
              <a:r>
                <a:rPr lang="en-US" b="1" i="0" dirty="0"/>
                <a:t>Speedup Binary</a:t>
              </a:r>
            </a:p>
          </p:txBody>
        </p:sp>
      </p:grpSp>
      <p:sp>
        <p:nvSpPr>
          <p:cNvPr id="8" name="Rectangle 7"/>
          <p:cNvSpPr/>
          <p:nvPr/>
        </p:nvSpPr>
        <p:spPr>
          <a:xfrm>
            <a:off x="2" y="1146136"/>
            <a:ext cx="9143998" cy="830997"/>
          </a:xfrm>
          <a:prstGeom prst="rect">
            <a:avLst/>
          </a:prstGeom>
          <a:solidFill>
            <a:schemeClr val="bg1"/>
          </a:solidFill>
        </p:spPr>
        <p:txBody>
          <a:bodyPr wrap="square">
            <a:spAutoFit/>
          </a:bodyPr>
          <a:lstStyle/>
          <a:p>
            <a:r>
              <a:rPr lang="en-US" sz="1600" dirty="0"/>
              <a:t>Latency of binary tree, flat tree and bi-directional ring implementations compared to serial implementation. Different lines show varying # of parallel tasks with either TCP communications and shared memory communications(SHM).</a:t>
            </a:r>
          </a:p>
        </p:txBody>
      </p:sp>
    </p:spTree>
    <p:extLst>
      <p:ext uri="{BB962C8B-B14F-4D97-AF65-F5344CB8AC3E}">
        <p14:creationId xmlns:p14="http://schemas.microsoft.com/office/powerpoint/2010/main" val="2195841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pPr algn="ctr"/>
            <a:r>
              <a:rPr lang="en-US" dirty="0"/>
              <a:t>Infrastructure Nexus</a:t>
            </a:r>
          </a:p>
        </p:txBody>
      </p:sp>
      <p:sp>
        <p:nvSpPr>
          <p:cNvPr id="3" name="Subtitle 2"/>
          <p:cNvSpPr>
            <a:spLocks noGrp="1"/>
          </p:cNvSpPr>
          <p:nvPr>
            <p:ph type="subTitle" idx="1"/>
          </p:nvPr>
        </p:nvSpPr>
        <p:spPr/>
        <p:txBody>
          <a:bodyPr/>
          <a:lstStyle/>
          <a:p>
            <a:r>
              <a:rPr lang="en-US" sz="2400" dirty="0">
                <a:solidFill>
                  <a:schemeClr val="tx1"/>
                </a:solidFill>
              </a:rPr>
              <a:t>IaaS</a:t>
            </a:r>
            <a:br>
              <a:rPr lang="en-US" sz="2400" dirty="0">
                <a:solidFill>
                  <a:schemeClr val="tx1"/>
                </a:solidFill>
              </a:rPr>
            </a:br>
            <a:r>
              <a:rPr lang="en-US" sz="2400" dirty="0">
                <a:solidFill>
                  <a:schemeClr val="tx1"/>
                </a:solidFill>
              </a:rPr>
              <a:t>DevOps</a:t>
            </a:r>
            <a:br>
              <a:rPr lang="en-US" sz="2400" dirty="0">
                <a:solidFill>
                  <a:schemeClr val="tx1"/>
                </a:solidFill>
              </a:rPr>
            </a:br>
            <a:r>
              <a:rPr lang="en-US" sz="2400" dirty="0">
                <a:solidFill>
                  <a:schemeClr val="tx1"/>
                </a:solidFill>
              </a:rPr>
              <a:t>Cloudmesh</a:t>
            </a:r>
          </a:p>
        </p:txBody>
      </p:sp>
      <p:sp>
        <p:nvSpPr>
          <p:cNvPr id="4" name="Date Placeholder 3"/>
          <p:cNvSpPr>
            <a:spLocks noGrp="1"/>
          </p:cNvSpPr>
          <p:nvPr>
            <p:ph type="dt" sz="half" idx="10"/>
          </p:nvPr>
        </p:nvSpPr>
        <p:spPr/>
        <p:txBody>
          <a:bodyPr/>
          <a:lstStyle/>
          <a:p>
            <a:fld id="{3BD521F6-E80E-48DF-AC6E-962CE77EEA95}" type="datetime1">
              <a:rPr lang="en-US" smtClean="0"/>
              <a:t>12/17/2016</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54</a:t>
            </a:fld>
            <a:endParaRPr lang="en-US"/>
          </a:p>
        </p:txBody>
      </p:sp>
    </p:spTree>
    <p:extLst>
      <p:ext uri="{BB962C8B-B14F-4D97-AF65-F5344CB8AC3E}">
        <p14:creationId xmlns:p14="http://schemas.microsoft.com/office/powerpoint/2010/main" val="34906860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6" y="-3018"/>
            <a:ext cx="8783893" cy="688818"/>
          </a:xfrm>
        </p:spPr>
        <p:txBody>
          <a:bodyPr/>
          <a:lstStyle/>
          <a:p>
            <a:r>
              <a:rPr lang="en-US" dirty="0" err="1"/>
              <a:t>HPCCloud</a:t>
            </a:r>
            <a:r>
              <a:rPr lang="en-US" dirty="0"/>
              <a:t> 2.0 Software Defined Systems</a:t>
            </a:r>
          </a:p>
        </p:txBody>
      </p:sp>
      <p:sp>
        <p:nvSpPr>
          <p:cNvPr id="3" name="Content Placeholder 2"/>
          <p:cNvSpPr>
            <a:spLocks noGrp="1"/>
          </p:cNvSpPr>
          <p:nvPr>
            <p:ph idx="1"/>
          </p:nvPr>
        </p:nvSpPr>
        <p:spPr>
          <a:xfrm>
            <a:off x="0" y="533400"/>
            <a:ext cx="9054220" cy="5562600"/>
          </a:xfrm>
        </p:spPr>
        <p:txBody>
          <a:bodyPr/>
          <a:lstStyle/>
          <a:p>
            <a:r>
              <a:rPr lang="en-US" sz="1800" dirty="0"/>
              <a:t>Significant advantages in specifying job software with scripts such as Chef, Puppet, Ansible – “</a:t>
            </a:r>
            <a:r>
              <a:rPr lang="en-US" sz="1800" b="1" dirty="0"/>
              <a:t>Software Defined Systems</a:t>
            </a:r>
            <a:r>
              <a:rPr lang="en-US" sz="1800" dirty="0"/>
              <a:t>” (SDS)</a:t>
            </a:r>
          </a:p>
          <a:p>
            <a:pPr lvl="1"/>
            <a:r>
              <a:rPr lang="en-US" sz="1800" dirty="0"/>
              <a:t>Choose Ansible as Python based</a:t>
            </a:r>
          </a:p>
          <a:p>
            <a:r>
              <a:rPr lang="en-US" sz="1800" dirty="0"/>
              <a:t>Less voluminous than machine images; easier to ensure latest version; easy to recreate image on demand after crashes</a:t>
            </a:r>
          </a:p>
          <a:p>
            <a:r>
              <a:rPr lang="en-US" sz="1800" dirty="0"/>
              <a:t>In work with NIST, we looked at </a:t>
            </a:r>
            <a:r>
              <a:rPr lang="en-US" sz="1800" b="1" dirty="0"/>
              <a:t>87 applications  </a:t>
            </a:r>
            <a:r>
              <a:rPr lang="en-US" sz="1800" dirty="0"/>
              <a:t>from two of our “big data on cloud” classes and from NIST itself (6)</a:t>
            </a:r>
          </a:p>
          <a:p>
            <a:r>
              <a:rPr lang="en-US" sz="1800" dirty="0"/>
              <a:t>The 6 NIST use cases need 27 </a:t>
            </a:r>
            <a:r>
              <a:rPr lang="en-US" sz="1800" b="1" dirty="0"/>
              <a:t>Ansible roles </a:t>
            </a:r>
            <a:r>
              <a:rPr lang="en-US" sz="1800" dirty="0"/>
              <a:t>(distinct software subsystems) and full set of 87 needed 62 separate roles (average 4.75 roles per use case)</a:t>
            </a:r>
          </a:p>
          <a:p>
            <a:r>
              <a:rPr lang="en-US" sz="1400" dirty="0">
                <a:hlinkClick r:id="rId3"/>
              </a:rPr>
              <a:t>https://docs.google.com/spreadsheets/d/1e8-pzWn-7lz47-gIAra0VzCX6IkAypa8Cu5YG5MES_4</a:t>
            </a:r>
            <a:endParaRPr lang="en-US" sz="1400" dirty="0"/>
          </a:p>
          <a:p>
            <a:r>
              <a:rPr lang="en-US" sz="1800" dirty="0"/>
              <a:t>With </a:t>
            </a:r>
            <a:r>
              <a:rPr lang="en-US" sz="1800" b="1" dirty="0"/>
              <a:t>NIST Public Big Data g</a:t>
            </a:r>
            <a:r>
              <a:rPr lang="en-US" sz="1800" dirty="0"/>
              <a:t>roup, looking at mapping SDS to system architecture</a:t>
            </a:r>
          </a:p>
          <a:p>
            <a:r>
              <a:rPr lang="en-US" sz="1800" dirty="0"/>
              <a:t>Preparing Ansible specifications of many subsystems and use cases</a:t>
            </a:r>
          </a:p>
          <a:p>
            <a:r>
              <a:rPr lang="en-US" sz="1800" dirty="0"/>
              <a:t>Note many public Ansible roles (</a:t>
            </a:r>
            <a:r>
              <a:rPr lang="en-US" sz="1800" dirty="0" err="1"/>
              <a:t>Andible</a:t>
            </a:r>
            <a:r>
              <a:rPr lang="en-US" sz="1800" dirty="0"/>
              <a:t> Galaxy collection) do NOT expose full functionality of software and/or have errors</a:t>
            </a:r>
          </a:p>
          <a:p>
            <a:r>
              <a:rPr lang="en-US" sz="1800" dirty="0"/>
              <a:t>Microservices, </a:t>
            </a:r>
            <a:r>
              <a:rPr lang="en-US" sz="1800" dirty="0" err="1"/>
              <a:t>HPCCloud</a:t>
            </a:r>
            <a:r>
              <a:rPr lang="en-US" sz="1800" dirty="0"/>
              <a:t> 3.0 and </a:t>
            </a:r>
            <a:r>
              <a:rPr lang="en-US" sz="1800" b="1" dirty="0" err="1"/>
              <a:t>serverless</a:t>
            </a:r>
            <a:r>
              <a:rPr lang="en-US" sz="1800" b="1" dirty="0"/>
              <a:t> computing </a:t>
            </a:r>
            <a:r>
              <a:rPr lang="en-US" sz="1800" dirty="0"/>
              <a:t>build on SDS </a:t>
            </a:r>
            <a:r>
              <a:rPr lang="en-US" sz="1800" dirty="0">
                <a:hlinkClick r:id="rId4"/>
              </a:rPr>
              <a:t>https://youtu.be/iNN9KAsQ3G8?t=8m</a:t>
            </a:r>
            <a:r>
              <a:rPr lang="en-US" sz="1800" dirty="0"/>
              <a:t>  Amin </a:t>
            </a:r>
            <a:r>
              <a:rPr lang="en-US" sz="1800" dirty="0" err="1"/>
              <a:t>Vahdat</a:t>
            </a:r>
            <a:r>
              <a:rPr lang="en-US" sz="1800" dirty="0"/>
              <a:t> (Google)</a:t>
            </a:r>
          </a:p>
          <a:p>
            <a:pPr lvl="1"/>
            <a:r>
              <a:rPr lang="en-US" sz="1800" dirty="0"/>
              <a:t> Amazon Lambda, Google Cloud Functions, Microsoft Azure Functions, </a:t>
            </a:r>
            <a:br>
              <a:rPr lang="en-US" sz="1800" dirty="0"/>
            </a:br>
            <a:r>
              <a:rPr lang="en-US" sz="1800" dirty="0"/>
              <a:t>	   IBM </a:t>
            </a:r>
            <a:r>
              <a:rPr lang="en-US" sz="1800" dirty="0" err="1"/>
              <a:t>OpenWhisk</a:t>
            </a:r>
            <a:r>
              <a:rPr lang="en-US" sz="1800" dirty="0"/>
              <a:t>; WOSC2017 workshop June 2017</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55</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31525611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z="3200" dirty="0"/>
              <a:t>Ansible Roles and Re-use in 6 NIST use cases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56</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graphicFrame>
        <p:nvGraphicFramePr>
          <p:cNvPr id="6" name="Table 5"/>
          <p:cNvGraphicFramePr>
            <a:graphicFrameLocks noGrp="1"/>
          </p:cNvGraphicFramePr>
          <p:nvPr>
            <p:extLst/>
          </p:nvPr>
        </p:nvGraphicFramePr>
        <p:xfrm>
          <a:off x="914400" y="533400"/>
          <a:ext cx="7585864" cy="5493963"/>
        </p:xfrm>
        <a:graphic>
          <a:graphicData uri="http://schemas.openxmlformats.org/drawingml/2006/table">
            <a:tbl>
              <a:tblPr/>
              <a:tblGrid>
                <a:gridCol w="224944">
                  <a:extLst>
                    <a:ext uri="{9D8B030D-6E8A-4147-A177-3AD203B41FA5}">
                      <a16:colId xmlns:a16="http://schemas.microsoft.com/office/drawing/2014/main" val="2065594103"/>
                    </a:ext>
                  </a:extLst>
                </a:gridCol>
                <a:gridCol w="1188720">
                  <a:extLst>
                    <a:ext uri="{9D8B030D-6E8A-4147-A177-3AD203B41FA5}">
                      <a16:colId xmlns:a16="http://schemas.microsoft.com/office/drawing/2014/main" val="363803126"/>
                    </a:ext>
                  </a:extLst>
                </a:gridCol>
                <a:gridCol w="228600">
                  <a:extLst>
                    <a:ext uri="{9D8B030D-6E8A-4147-A177-3AD203B41FA5}">
                      <a16:colId xmlns:a16="http://schemas.microsoft.com/office/drawing/2014/main" val="1968261979"/>
                    </a:ext>
                  </a:extLst>
                </a:gridCol>
                <a:gridCol w="228600">
                  <a:extLst>
                    <a:ext uri="{9D8B030D-6E8A-4147-A177-3AD203B41FA5}">
                      <a16:colId xmlns:a16="http://schemas.microsoft.com/office/drawing/2014/main" val="457253892"/>
                    </a:ext>
                  </a:extLst>
                </a:gridCol>
                <a:gridCol w="228600">
                  <a:extLst>
                    <a:ext uri="{9D8B030D-6E8A-4147-A177-3AD203B41FA5}">
                      <a16:colId xmlns:a16="http://schemas.microsoft.com/office/drawing/2014/main" val="2354771714"/>
                    </a:ext>
                  </a:extLst>
                </a:gridCol>
                <a:gridCol w="228600">
                  <a:extLst>
                    <a:ext uri="{9D8B030D-6E8A-4147-A177-3AD203B41FA5}">
                      <a16:colId xmlns:a16="http://schemas.microsoft.com/office/drawing/2014/main" val="3986870440"/>
                    </a:ext>
                  </a:extLst>
                </a:gridCol>
                <a:gridCol w="228600">
                  <a:extLst>
                    <a:ext uri="{9D8B030D-6E8A-4147-A177-3AD203B41FA5}">
                      <a16:colId xmlns:a16="http://schemas.microsoft.com/office/drawing/2014/main" val="1034462492"/>
                    </a:ext>
                  </a:extLst>
                </a:gridCol>
                <a:gridCol w="228600">
                  <a:extLst>
                    <a:ext uri="{9D8B030D-6E8A-4147-A177-3AD203B41FA5}">
                      <a16:colId xmlns:a16="http://schemas.microsoft.com/office/drawing/2014/main" val="2497691541"/>
                    </a:ext>
                  </a:extLst>
                </a:gridCol>
                <a:gridCol w="228600">
                  <a:extLst>
                    <a:ext uri="{9D8B030D-6E8A-4147-A177-3AD203B41FA5}">
                      <a16:colId xmlns:a16="http://schemas.microsoft.com/office/drawing/2014/main" val="1805184569"/>
                    </a:ext>
                  </a:extLst>
                </a:gridCol>
                <a:gridCol w="228600">
                  <a:extLst>
                    <a:ext uri="{9D8B030D-6E8A-4147-A177-3AD203B41FA5}">
                      <a16:colId xmlns:a16="http://schemas.microsoft.com/office/drawing/2014/main" val="4268597597"/>
                    </a:ext>
                  </a:extLst>
                </a:gridCol>
                <a:gridCol w="228600">
                  <a:extLst>
                    <a:ext uri="{9D8B030D-6E8A-4147-A177-3AD203B41FA5}">
                      <a16:colId xmlns:a16="http://schemas.microsoft.com/office/drawing/2014/main" val="2456850571"/>
                    </a:ext>
                  </a:extLst>
                </a:gridCol>
                <a:gridCol w="228600">
                  <a:extLst>
                    <a:ext uri="{9D8B030D-6E8A-4147-A177-3AD203B41FA5}">
                      <a16:colId xmlns:a16="http://schemas.microsoft.com/office/drawing/2014/main" val="857108355"/>
                    </a:ext>
                  </a:extLst>
                </a:gridCol>
                <a:gridCol w="228600">
                  <a:extLst>
                    <a:ext uri="{9D8B030D-6E8A-4147-A177-3AD203B41FA5}">
                      <a16:colId xmlns:a16="http://schemas.microsoft.com/office/drawing/2014/main" val="1977807900"/>
                    </a:ext>
                  </a:extLst>
                </a:gridCol>
                <a:gridCol w="228600">
                  <a:extLst>
                    <a:ext uri="{9D8B030D-6E8A-4147-A177-3AD203B41FA5}">
                      <a16:colId xmlns:a16="http://schemas.microsoft.com/office/drawing/2014/main" val="41135546"/>
                    </a:ext>
                  </a:extLst>
                </a:gridCol>
                <a:gridCol w="228600">
                  <a:extLst>
                    <a:ext uri="{9D8B030D-6E8A-4147-A177-3AD203B41FA5}">
                      <a16:colId xmlns:a16="http://schemas.microsoft.com/office/drawing/2014/main" val="3301843499"/>
                    </a:ext>
                  </a:extLst>
                </a:gridCol>
                <a:gridCol w="228600">
                  <a:extLst>
                    <a:ext uri="{9D8B030D-6E8A-4147-A177-3AD203B41FA5}">
                      <a16:colId xmlns:a16="http://schemas.microsoft.com/office/drawing/2014/main" val="352608705"/>
                    </a:ext>
                  </a:extLst>
                </a:gridCol>
                <a:gridCol w="228600">
                  <a:extLst>
                    <a:ext uri="{9D8B030D-6E8A-4147-A177-3AD203B41FA5}">
                      <a16:colId xmlns:a16="http://schemas.microsoft.com/office/drawing/2014/main" val="929604926"/>
                    </a:ext>
                  </a:extLst>
                </a:gridCol>
                <a:gridCol w="228600">
                  <a:extLst>
                    <a:ext uri="{9D8B030D-6E8A-4147-A177-3AD203B41FA5}">
                      <a16:colId xmlns:a16="http://schemas.microsoft.com/office/drawing/2014/main" val="1982377118"/>
                    </a:ext>
                  </a:extLst>
                </a:gridCol>
                <a:gridCol w="228600">
                  <a:extLst>
                    <a:ext uri="{9D8B030D-6E8A-4147-A177-3AD203B41FA5}">
                      <a16:colId xmlns:a16="http://schemas.microsoft.com/office/drawing/2014/main" val="759850317"/>
                    </a:ext>
                  </a:extLst>
                </a:gridCol>
                <a:gridCol w="228600">
                  <a:extLst>
                    <a:ext uri="{9D8B030D-6E8A-4147-A177-3AD203B41FA5}">
                      <a16:colId xmlns:a16="http://schemas.microsoft.com/office/drawing/2014/main" val="1354612369"/>
                    </a:ext>
                  </a:extLst>
                </a:gridCol>
                <a:gridCol w="228600">
                  <a:extLst>
                    <a:ext uri="{9D8B030D-6E8A-4147-A177-3AD203B41FA5}">
                      <a16:colId xmlns:a16="http://schemas.microsoft.com/office/drawing/2014/main" val="1612874759"/>
                    </a:ext>
                  </a:extLst>
                </a:gridCol>
                <a:gridCol w="228600">
                  <a:extLst>
                    <a:ext uri="{9D8B030D-6E8A-4147-A177-3AD203B41FA5}">
                      <a16:colId xmlns:a16="http://schemas.microsoft.com/office/drawing/2014/main" val="1906933339"/>
                    </a:ext>
                  </a:extLst>
                </a:gridCol>
                <a:gridCol w="228600">
                  <a:extLst>
                    <a:ext uri="{9D8B030D-6E8A-4147-A177-3AD203B41FA5}">
                      <a16:colId xmlns:a16="http://schemas.microsoft.com/office/drawing/2014/main" val="2604072208"/>
                    </a:ext>
                  </a:extLst>
                </a:gridCol>
                <a:gridCol w="228600">
                  <a:extLst>
                    <a:ext uri="{9D8B030D-6E8A-4147-A177-3AD203B41FA5}">
                      <a16:colId xmlns:a16="http://schemas.microsoft.com/office/drawing/2014/main" val="2855072405"/>
                    </a:ext>
                  </a:extLst>
                </a:gridCol>
                <a:gridCol w="228600">
                  <a:extLst>
                    <a:ext uri="{9D8B030D-6E8A-4147-A177-3AD203B41FA5}">
                      <a16:colId xmlns:a16="http://schemas.microsoft.com/office/drawing/2014/main" val="798228291"/>
                    </a:ext>
                  </a:extLst>
                </a:gridCol>
                <a:gridCol w="228600">
                  <a:extLst>
                    <a:ext uri="{9D8B030D-6E8A-4147-A177-3AD203B41FA5}">
                      <a16:colId xmlns:a16="http://schemas.microsoft.com/office/drawing/2014/main" val="1123405541"/>
                    </a:ext>
                  </a:extLst>
                </a:gridCol>
                <a:gridCol w="228600">
                  <a:extLst>
                    <a:ext uri="{9D8B030D-6E8A-4147-A177-3AD203B41FA5}">
                      <a16:colId xmlns:a16="http://schemas.microsoft.com/office/drawing/2014/main" val="615890104"/>
                    </a:ext>
                  </a:extLst>
                </a:gridCol>
                <a:gridCol w="228600">
                  <a:extLst>
                    <a:ext uri="{9D8B030D-6E8A-4147-A177-3AD203B41FA5}">
                      <a16:colId xmlns:a16="http://schemas.microsoft.com/office/drawing/2014/main" val="3527438378"/>
                    </a:ext>
                  </a:extLst>
                </a:gridCol>
                <a:gridCol w="228600">
                  <a:extLst>
                    <a:ext uri="{9D8B030D-6E8A-4147-A177-3AD203B41FA5}">
                      <a16:colId xmlns:a16="http://schemas.microsoft.com/office/drawing/2014/main" val="3346585715"/>
                    </a:ext>
                  </a:extLst>
                </a:gridCol>
              </a:tblGrid>
              <a:tr h="1122276">
                <a:tc>
                  <a:txBody>
                    <a:bodyPr/>
                    <a:lstStyle/>
                    <a:p>
                      <a:pPr algn="ctr" rtl="0" fontAlgn="b"/>
                      <a:r>
                        <a:rPr lang="en-US" sz="1050" dirty="0">
                          <a:solidFill>
                            <a:srgbClr val="000000"/>
                          </a:solidFill>
                          <a:effectLst/>
                          <a:latin typeface="+mn-lt"/>
                        </a:rPr>
                        <a:t>ID</a:t>
                      </a:r>
                    </a:p>
                  </a:txBody>
                  <a:tcPr marL="6279" marR="6279"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6 NIST Use Cass</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Hadoop</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err="1">
                          <a:solidFill>
                            <a:srgbClr val="000000"/>
                          </a:solidFill>
                          <a:effectLst/>
                          <a:latin typeface="+mn-lt"/>
                        </a:rPr>
                        <a:t>Mesos</a:t>
                      </a:r>
                      <a:endParaRPr lang="en-US" sz="1050" dirty="0">
                        <a:solidFill>
                          <a:srgbClr val="000000"/>
                        </a:solidFill>
                        <a:effectLst/>
                        <a:latin typeface="+mn-lt"/>
                      </a:endParaRP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Spark</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Storm</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Pig</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Hive</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Drill</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HDFS</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HBase</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Mysql</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MongoDB</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RethinkDB</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Mahout</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D3, Tableau</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nltk</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MLlib</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Lucene/Solr</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OpenCV</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Python</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Java</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maven</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Ganglia</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a:solidFill>
                            <a:srgbClr val="000000"/>
                          </a:solidFill>
                          <a:effectLst/>
                          <a:latin typeface="+mn-lt"/>
                        </a:rPr>
                        <a:t>Nagios</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spark </a:t>
                      </a:r>
                      <a:r>
                        <a:rPr lang="en-US" sz="1050" dirty="0" err="1">
                          <a:solidFill>
                            <a:srgbClr val="000000"/>
                          </a:solidFill>
                          <a:effectLst/>
                          <a:latin typeface="+mn-lt"/>
                        </a:rPr>
                        <a:t>supervisord</a:t>
                      </a:r>
                      <a:endParaRPr lang="en-US" sz="1050" dirty="0">
                        <a:solidFill>
                          <a:srgbClr val="000000"/>
                        </a:solidFill>
                        <a:effectLst/>
                        <a:latin typeface="+mn-lt"/>
                      </a:endParaRP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zookeeper</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err="1">
                          <a:solidFill>
                            <a:srgbClr val="000000"/>
                          </a:solidFill>
                          <a:effectLst/>
                          <a:latin typeface="+mn-lt"/>
                        </a:rPr>
                        <a:t>AlchemyAPI</a:t>
                      </a:r>
                      <a:endParaRPr lang="en-US" sz="1050" dirty="0">
                        <a:solidFill>
                          <a:srgbClr val="000000"/>
                        </a:solidFill>
                        <a:effectLst/>
                        <a:latin typeface="+mn-lt"/>
                      </a:endParaRP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tc>
                  <a:txBody>
                    <a:bodyPr/>
                    <a:lstStyle/>
                    <a:p>
                      <a:pPr rtl="0" fontAlgn="b"/>
                      <a:r>
                        <a:rPr lang="en-US" sz="1050" dirty="0">
                          <a:solidFill>
                            <a:srgbClr val="000000"/>
                          </a:solidFill>
                          <a:effectLst/>
                          <a:latin typeface="+mn-lt"/>
                        </a:rPr>
                        <a:t>R</a:t>
                      </a:r>
                    </a:p>
                  </a:txBody>
                  <a:tcPr marL="6279" marR="6279" marT="0" marB="0" vert="vert27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E6E6"/>
                    </a:solidFill>
                  </a:tcPr>
                </a:tc>
                <a:extLst>
                  <a:ext uri="{0D108BD9-81ED-4DB2-BD59-A6C34878D82A}">
                    <a16:rowId xmlns:a16="http://schemas.microsoft.com/office/drawing/2014/main" val="3480611803"/>
                  </a:ext>
                </a:extLst>
              </a:tr>
              <a:tr h="557365">
                <a:tc>
                  <a:txBody>
                    <a:bodyPr/>
                    <a:lstStyle/>
                    <a:p>
                      <a:pPr algn="ctr" rtl="0" fontAlgn="b"/>
                      <a:r>
                        <a:rPr lang="en-US" sz="1050" dirty="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50" dirty="0">
                          <a:solidFill>
                            <a:srgbClr val="000000"/>
                          </a:solidFill>
                          <a:effectLst/>
                          <a:latin typeface="+mn-lt"/>
                        </a:rPr>
                        <a:t>NIST Fingerprint Matching</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67548954"/>
                  </a:ext>
                </a:extLst>
              </a:tr>
              <a:tr h="557365">
                <a:tc>
                  <a:txBody>
                    <a:bodyPr/>
                    <a:lstStyle/>
                    <a:p>
                      <a:pPr algn="ctr" rtl="0" fontAlgn="b"/>
                      <a:r>
                        <a:rPr lang="en-US" sz="1050" dirty="0">
                          <a:solidFill>
                            <a:srgbClr val="000000"/>
                          </a:solidFill>
                          <a:effectLst/>
                          <a:latin typeface="+mn-lt"/>
                        </a:rPr>
                        <a:t>2</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50" dirty="0">
                          <a:solidFill>
                            <a:srgbClr val="000000"/>
                          </a:solidFill>
                          <a:effectLst/>
                          <a:latin typeface="+mn-lt"/>
                        </a:rPr>
                        <a:t>Human and Face Detection</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solidFill>
                          <a:srgbClr val="000000"/>
                        </a:solidFill>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94433637"/>
                  </a:ext>
                </a:extLst>
              </a:tr>
              <a:tr h="371577">
                <a:tc>
                  <a:txBody>
                    <a:bodyPr/>
                    <a:lstStyle/>
                    <a:p>
                      <a:pPr algn="ctr" rtl="0" fontAlgn="b"/>
                      <a:r>
                        <a:rPr lang="en-US" sz="1050" dirty="0">
                          <a:solidFill>
                            <a:srgbClr val="000000"/>
                          </a:solidFill>
                          <a:effectLst/>
                          <a:latin typeface="+mn-lt"/>
                        </a:rPr>
                        <a:t>3</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50" dirty="0">
                          <a:solidFill>
                            <a:srgbClr val="000000"/>
                          </a:solidFill>
                          <a:effectLst/>
                          <a:latin typeface="+mn-lt"/>
                        </a:rPr>
                        <a:t>Twitter Analysis</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41199886"/>
                  </a:ext>
                </a:extLst>
              </a:tr>
              <a:tr h="841707">
                <a:tc>
                  <a:txBody>
                    <a:bodyPr/>
                    <a:lstStyle/>
                    <a:p>
                      <a:pPr algn="ctr" rtl="0" fontAlgn="b"/>
                      <a:r>
                        <a:rPr lang="en-US" sz="1050" dirty="0">
                          <a:solidFill>
                            <a:srgbClr val="000000"/>
                          </a:solidFill>
                          <a:effectLst/>
                          <a:latin typeface="+mn-lt"/>
                        </a:rPr>
                        <a:t>4</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50" dirty="0">
                          <a:solidFill>
                            <a:srgbClr val="000000"/>
                          </a:solidFill>
                          <a:effectLst/>
                          <a:latin typeface="+mn-lt"/>
                        </a:rPr>
                        <a:t>Analytics for Healthcare Data/Health Informatics</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solidFill>
                          <a:srgbClr val="000000"/>
                        </a:solidFill>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39717774"/>
                  </a:ext>
                </a:extLst>
              </a:tr>
              <a:tr h="1114731">
                <a:tc>
                  <a:txBody>
                    <a:bodyPr/>
                    <a:lstStyle/>
                    <a:p>
                      <a:pPr algn="ctr" rtl="0" fontAlgn="b"/>
                      <a:r>
                        <a:rPr lang="en-US" sz="1050" dirty="0">
                          <a:solidFill>
                            <a:srgbClr val="000000"/>
                          </a:solidFill>
                          <a:effectLst/>
                          <a:latin typeface="+mn-lt"/>
                        </a:rPr>
                        <a:t>5</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50" dirty="0">
                          <a:solidFill>
                            <a:srgbClr val="000000"/>
                          </a:solidFill>
                          <a:effectLst/>
                          <a:latin typeface="+mn-lt"/>
                        </a:rPr>
                        <a:t>Spatial Big Data/Spatial Statistics/Geographic Information Systems</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5741984"/>
                  </a:ext>
                </a:extLst>
              </a:tr>
              <a:tr h="743154">
                <a:tc>
                  <a:txBody>
                    <a:bodyPr/>
                    <a:lstStyle/>
                    <a:p>
                      <a:pPr algn="ctr" rtl="0" fontAlgn="b"/>
                      <a:r>
                        <a:rPr lang="en-US" sz="1050" dirty="0">
                          <a:solidFill>
                            <a:srgbClr val="000000"/>
                          </a:solidFill>
                          <a:effectLst/>
                          <a:latin typeface="+mn-lt"/>
                        </a:rPr>
                        <a:t>6</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050" dirty="0">
                          <a:solidFill>
                            <a:srgbClr val="000000"/>
                          </a:solidFill>
                          <a:effectLst/>
                          <a:latin typeface="+mn-lt"/>
                        </a:rPr>
                        <a:t>Data Warehousing and Data Mining</a:t>
                      </a:r>
                    </a:p>
                  </a:txBody>
                  <a:tcPr marL="6279" marR="6279"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050" dirty="0">
                          <a:solidFill>
                            <a:srgbClr val="000000"/>
                          </a:solidFill>
                          <a:effectLst/>
                          <a:latin typeface="+mn-lt"/>
                        </a:rPr>
                        <a:t>x</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050" dirty="0">
                        <a:effectLst/>
                        <a:latin typeface="+mn-lt"/>
                      </a:endParaRP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22142303"/>
                  </a:ext>
                </a:extLst>
              </a:tr>
              <a:tr h="185788">
                <a:tc gridSpan="2">
                  <a:txBody>
                    <a:bodyPr/>
                    <a:lstStyle/>
                    <a:p>
                      <a:pPr algn="ctr" rtl="0" fontAlgn="b"/>
                      <a:r>
                        <a:rPr lang="en-US" sz="1050" dirty="0">
                          <a:solidFill>
                            <a:srgbClr val="000000"/>
                          </a:solidFill>
                          <a:effectLst/>
                          <a:latin typeface="+mn-lt"/>
                        </a:rPr>
                        <a:t>count</a:t>
                      </a:r>
                    </a:p>
                  </a:txBody>
                  <a:tcPr marL="6279" marR="6279"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0" fontAlgn="b"/>
                      <a:r>
                        <a:rPr lang="en-US" sz="1050">
                          <a:solidFill>
                            <a:srgbClr val="000000"/>
                          </a:solidFill>
                          <a:effectLst/>
                          <a:latin typeface="+mn-lt"/>
                        </a:rPr>
                        <a:t>4</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8789"/>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5</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2</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C2C4"/>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0</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US" sz="1050">
                          <a:solidFill>
                            <a:srgbClr val="000000"/>
                          </a:solidFill>
                          <a:effectLst/>
                          <a:latin typeface="+mn-lt"/>
                        </a:rPr>
                        <a:t>4</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8789"/>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2</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C2C4"/>
                    </a:solidFill>
                  </a:tcPr>
                </a:tc>
                <a:tc>
                  <a:txBody>
                    <a:bodyPr/>
                    <a:lstStyle/>
                    <a:p>
                      <a:pPr algn="ctr" rtl="0" fontAlgn="b"/>
                      <a:r>
                        <a:rPr lang="en-US" sz="1050">
                          <a:solidFill>
                            <a:srgbClr val="000000"/>
                          </a:solidFill>
                          <a:effectLst/>
                          <a:latin typeface="+mn-lt"/>
                        </a:rPr>
                        <a:t>0</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FCFF"/>
                    </a:solidFill>
                  </a:tcPr>
                </a:tc>
                <a:tc>
                  <a:txBody>
                    <a:bodyPr/>
                    <a:lstStyle/>
                    <a:p>
                      <a:pPr algn="ctr" rtl="0" fontAlgn="b"/>
                      <a:r>
                        <a:rPr lang="en-US" sz="1050">
                          <a:solidFill>
                            <a:srgbClr val="000000"/>
                          </a:solidFill>
                          <a:effectLst/>
                          <a:latin typeface="+mn-lt"/>
                        </a:rPr>
                        <a:t>3</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A4A7"/>
                    </a:solidFill>
                  </a:tcPr>
                </a:tc>
                <a:tc>
                  <a:txBody>
                    <a:bodyPr/>
                    <a:lstStyle/>
                    <a:p>
                      <a:pPr algn="ctr" rtl="0" fontAlgn="b"/>
                      <a:r>
                        <a:rPr lang="en-US" sz="1050">
                          <a:solidFill>
                            <a:srgbClr val="000000"/>
                          </a:solidFill>
                          <a:effectLst/>
                          <a:latin typeface="+mn-lt"/>
                        </a:rPr>
                        <a:t>4</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8789"/>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3</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A4A7"/>
                    </a:solidFill>
                  </a:tcPr>
                </a:tc>
                <a:tc>
                  <a:txBody>
                    <a:bodyPr/>
                    <a:lstStyle/>
                    <a:p>
                      <a:pPr algn="ctr" rtl="0" fontAlgn="b"/>
                      <a:r>
                        <a:rPr lang="en-US" sz="1050">
                          <a:solidFill>
                            <a:srgbClr val="000000"/>
                          </a:solidFill>
                          <a:effectLst/>
                          <a:latin typeface="+mn-lt"/>
                        </a:rPr>
                        <a:t>2</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C2C4"/>
                    </a:solidFill>
                  </a:tcPr>
                </a:tc>
                <a:tc>
                  <a:txBody>
                    <a:bodyPr/>
                    <a:lstStyle/>
                    <a:p>
                      <a:pPr algn="ctr" rtl="0" fontAlgn="b"/>
                      <a:r>
                        <a:rPr lang="en-US" sz="105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a:solidFill>
                            <a:srgbClr val="000000"/>
                          </a:solidFill>
                          <a:effectLst/>
                          <a:latin typeface="+mn-lt"/>
                        </a:rPr>
                        <a:t>2</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C2C4"/>
                    </a:solidFill>
                  </a:tcPr>
                </a:tc>
                <a:tc>
                  <a:txBody>
                    <a:bodyPr/>
                    <a:lstStyle/>
                    <a:p>
                      <a:pPr algn="ctr" rtl="0" fontAlgn="b"/>
                      <a:r>
                        <a:rPr lang="en-US" sz="1050">
                          <a:solidFill>
                            <a:srgbClr val="000000"/>
                          </a:solidFill>
                          <a:effectLst/>
                          <a:latin typeface="+mn-lt"/>
                        </a:rPr>
                        <a:t>5</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US" sz="1050">
                          <a:solidFill>
                            <a:srgbClr val="000000"/>
                          </a:solidFill>
                          <a:effectLst/>
                          <a:latin typeface="+mn-lt"/>
                        </a:rPr>
                        <a:t>2</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C2C4"/>
                    </a:solidFill>
                  </a:tcPr>
                </a:tc>
                <a:tc>
                  <a:txBody>
                    <a:bodyPr/>
                    <a:lstStyle/>
                    <a:p>
                      <a:pPr algn="ctr" rtl="0" fontAlgn="b"/>
                      <a:r>
                        <a:rPr lang="en-US" sz="1050">
                          <a:solidFill>
                            <a:srgbClr val="000000"/>
                          </a:solidFill>
                          <a:effectLst/>
                          <a:latin typeface="+mn-lt"/>
                        </a:rPr>
                        <a:t>3</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A4A7"/>
                    </a:solidFill>
                  </a:tcPr>
                </a:tc>
                <a:tc>
                  <a:txBody>
                    <a:bodyPr/>
                    <a:lstStyle/>
                    <a:p>
                      <a:pPr algn="ctr" rtl="0" fontAlgn="b"/>
                      <a:r>
                        <a:rPr lang="en-US" sz="1050" dirty="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dirty="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dirty="0">
                          <a:solidFill>
                            <a:srgbClr val="000000"/>
                          </a:solidFill>
                          <a:effectLst/>
                          <a:latin typeface="+mn-lt"/>
                        </a:rPr>
                        <a:t>5</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8696B"/>
                    </a:solidFill>
                  </a:tcPr>
                </a:tc>
                <a:tc>
                  <a:txBody>
                    <a:bodyPr/>
                    <a:lstStyle/>
                    <a:p>
                      <a:pPr algn="ctr" rtl="0" fontAlgn="b"/>
                      <a:r>
                        <a:rPr lang="en-US" sz="1050" dirty="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tc>
                  <a:txBody>
                    <a:bodyPr/>
                    <a:lstStyle/>
                    <a:p>
                      <a:pPr algn="ctr" rtl="0" fontAlgn="b"/>
                      <a:r>
                        <a:rPr lang="en-US" sz="1050" dirty="0">
                          <a:solidFill>
                            <a:srgbClr val="000000"/>
                          </a:solidFill>
                          <a:effectLst/>
                          <a:latin typeface="+mn-lt"/>
                        </a:rPr>
                        <a:t>1</a:t>
                      </a:r>
                    </a:p>
                  </a:txBody>
                  <a:tcPr marL="6279" marR="6279"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FE2"/>
                    </a:solidFill>
                  </a:tcPr>
                </a:tc>
                <a:extLst>
                  <a:ext uri="{0D108BD9-81ED-4DB2-BD59-A6C34878D82A}">
                    <a16:rowId xmlns:a16="http://schemas.microsoft.com/office/drawing/2014/main" val="3659899721"/>
                  </a:ext>
                </a:extLst>
              </a:tr>
            </a:tbl>
          </a:graphicData>
        </a:graphic>
      </p:graphicFrame>
    </p:spTree>
    <p:extLst>
      <p:ext uri="{BB962C8B-B14F-4D97-AF65-F5344CB8AC3E}">
        <p14:creationId xmlns:p14="http://schemas.microsoft.com/office/powerpoint/2010/main" val="1273355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21"/>
            <a:ext cx="9144000" cy="740979"/>
          </a:xfrm>
        </p:spPr>
        <p:txBody>
          <a:bodyPr/>
          <a:lstStyle/>
          <a:p>
            <a:pPr algn="ctr"/>
            <a:r>
              <a:rPr lang="en-US" dirty="0"/>
              <a:t>Cloudmesh </a:t>
            </a:r>
            <a:r>
              <a:rPr lang="en-US" dirty="0" err="1"/>
              <a:t>HPCCloud</a:t>
            </a:r>
            <a:r>
              <a:rPr lang="en-US" dirty="0"/>
              <a:t> 2.0 DevOps Tool</a:t>
            </a:r>
          </a:p>
        </p:txBody>
      </p:sp>
      <p:sp>
        <p:nvSpPr>
          <p:cNvPr id="3" name="Content Placeholder 2"/>
          <p:cNvSpPr>
            <a:spLocks noGrp="1"/>
          </p:cNvSpPr>
          <p:nvPr>
            <p:ph idx="1"/>
          </p:nvPr>
        </p:nvSpPr>
        <p:spPr>
          <a:xfrm>
            <a:off x="0" y="609600"/>
            <a:ext cx="9144000" cy="5410200"/>
          </a:xfrm>
        </p:spPr>
        <p:txBody>
          <a:bodyPr>
            <a:noAutofit/>
          </a:bodyPr>
          <a:lstStyle/>
          <a:p>
            <a:pPr>
              <a:spcBef>
                <a:spcPts val="0"/>
              </a:spcBef>
            </a:pPr>
            <a:r>
              <a:rPr lang="en-US" sz="2100" b="1" dirty="0"/>
              <a:t>Model: </a:t>
            </a:r>
            <a:r>
              <a:rPr lang="en-US" sz="2100" dirty="0"/>
              <a:t>Define software configuration with tools like Ansible (Chef, Puppet); instantiate on a virtual cluster</a:t>
            </a:r>
          </a:p>
          <a:p>
            <a:pPr>
              <a:spcBef>
                <a:spcPts val="0"/>
              </a:spcBef>
            </a:pPr>
            <a:r>
              <a:rPr lang="en-US" sz="2100" b="1" dirty="0"/>
              <a:t>Save scripts not virtual machines </a:t>
            </a:r>
            <a:r>
              <a:rPr lang="en-US" sz="2100" dirty="0"/>
              <a:t>and let script build applications</a:t>
            </a:r>
          </a:p>
          <a:p>
            <a:pPr>
              <a:spcBef>
                <a:spcPts val="0"/>
              </a:spcBef>
            </a:pPr>
            <a:r>
              <a:rPr lang="en-US" sz="2100" b="1" dirty="0"/>
              <a:t>Cloudmesh</a:t>
            </a:r>
            <a:r>
              <a:rPr lang="en-US" sz="2100" dirty="0"/>
              <a:t> is an easy-to-use command line program/shell and portal to interface with heterogeneous infrastructures taking script as input</a:t>
            </a:r>
          </a:p>
          <a:p>
            <a:pPr lvl="1">
              <a:spcBef>
                <a:spcPts val="0"/>
              </a:spcBef>
            </a:pPr>
            <a:r>
              <a:rPr lang="en-US" sz="2100" dirty="0"/>
              <a:t>It first defines virtual cluster and then instantiates script on it</a:t>
            </a:r>
          </a:p>
          <a:p>
            <a:pPr lvl="1">
              <a:spcBef>
                <a:spcPts val="0"/>
              </a:spcBef>
            </a:pPr>
            <a:r>
              <a:rPr lang="en-US" sz="2100" dirty="0"/>
              <a:t>It has several common Ansible defined software built in</a:t>
            </a:r>
          </a:p>
          <a:p>
            <a:pPr>
              <a:spcBef>
                <a:spcPts val="0"/>
              </a:spcBef>
            </a:pPr>
            <a:r>
              <a:rPr lang="en-US" sz="2100" dirty="0"/>
              <a:t>Supports OpenStack, AWS, Azure, SDSC Comet, virtualbox, libcloud supported clouds as well as classic HPC and Docker infrastructures</a:t>
            </a:r>
          </a:p>
          <a:p>
            <a:pPr lvl="1">
              <a:spcBef>
                <a:spcPts val="0"/>
              </a:spcBef>
            </a:pPr>
            <a:r>
              <a:rPr lang="en-US" sz="2100" dirty="0"/>
              <a:t>Has an abstraction layer that makes it possible to integrate other IaaS frameworks</a:t>
            </a:r>
          </a:p>
          <a:p>
            <a:pPr>
              <a:spcBef>
                <a:spcPts val="0"/>
              </a:spcBef>
            </a:pPr>
            <a:r>
              <a:rPr lang="en-US" sz="2100" dirty="0"/>
              <a:t>Managing VMs across different IaaS providers is easier</a:t>
            </a:r>
          </a:p>
          <a:p>
            <a:pPr>
              <a:spcBef>
                <a:spcPts val="0"/>
              </a:spcBef>
            </a:pPr>
            <a:r>
              <a:rPr lang="en-US" sz="2100" dirty="0"/>
              <a:t>Demonstrated interaction with various cloud providers:</a:t>
            </a:r>
          </a:p>
          <a:p>
            <a:pPr lvl="1">
              <a:spcBef>
                <a:spcPts val="0"/>
              </a:spcBef>
            </a:pPr>
            <a:r>
              <a:rPr lang="en-US" sz="2100" dirty="0"/>
              <a:t>FutureSystems, Chameleon Cloud, Jetstream, </a:t>
            </a:r>
            <a:r>
              <a:rPr lang="en-US" sz="2100" dirty="0" err="1"/>
              <a:t>CloudLab</a:t>
            </a:r>
            <a:r>
              <a:rPr lang="en-US" sz="2100" dirty="0"/>
              <a:t>, </a:t>
            </a:r>
            <a:r>
              <a:rPr lang="en-US" sz="2100" dirty="0" err="1"/>
              <a:t>Cybera</a:t>
            </a:r>
            <a:r>
              <a:rPr lang="en-US" sz="2100" dirty="0"/>
              <a:t>, AWS, Azure, virtualbox</a:t>
            </a:r>
          </a:p>
          <a:p>
            <a:pPr>
              <a:spcBef>
                <a:spcPts val="0"/>
              </a:spcBef>
            </a:pPr>
            <a:r>
              <a:rPr lang="en-US" sz="2100" b="1" dirty="0"/>
              <a:t>Status: </a:t>
            </a:r>
            <a:r>
              <a:rPr lang="en-US" sz="2100" dirty="0"/>
              <a:t>AWS, and Azure, </a:t>
            </a:r>
            <a:r>
              <a:rPr lang="en-US" sz="2100" dirty="0" err="1"/>
              <a:t>VirtualBox</a:t>
            </a:r>
            <a:r>
              <a:rPr lang="en-US" sz="2100" dirty="0"/>
              <a:t>, Docker need improvements; we focus currently on SDSC Comet and NSF resources that use OpenStack</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57</a:t>
            </a:fld>
            <a:endParaRPr lang="en-US" dirty="0">
              <a:solidFill>
                <a:prstClr val="black"/>
              </a:solidFill>
            </a:endParaRPr>
          </a:p>
        </p:txBody>
      </p:sp>
      <p:sp>
        <p:nvSpPr>
          <p:cNvPr id="6" name="Date Placeholder 5"/>
          <p:cNvSpPr>
            <a:spLocks noGrp="1"/>
          </p:cNvSpPr>
          <p:nvPr>
            <p:ph type="dt" sz="half" idx="2"/>
          </p:nvPr>
        </p:nvSpPr>
        <p:spPr/>
        <p:txBody>
          <a:bodyPr/>
          <a:lstStyle/>
          <a:p>
            <a:fld id="{FEF55D59-5258-415B-8979-D9FF974D07F9}" type="datetime1">
              <a:rPr lang="en-US" smtClean="0">
                <a:solidFill>
                  <a:srgbClr val="000000">
                    <a:tint val="75000"/>
                  </a:srgbClr>
                </a:solidFill>
              </a:rPr>
              <a:t>12/17/2016</a:t>
            </a:fld>
            <a:endParaRPr lang="en-US" dirty="0">
              <a:solidFill>
                <a:srgbClr val="000000">
                  <a:tint val="75000"/>
                </a:srgbClr>
              </a:solidFill>
            </a:endParaRPr>
          </a:p>
        </p:txBody>
      </p:sp>
      <p:sp>
        <p:nvSpPr>
          <p:cNvPr id="5" name="TextBox 4"/>
          <p:cNvSpPr txBox="1"/>
          <p:nvPr/>
        </p:nvSpPr>
        <p:spPr>
          <a:xfrm>
            <a:off x="1524000" y="6198087"/>
            <a:ext cx="6710491" cy="461665"/>
          </a:xfrm>
          <a:prstGeom prst="rect">
            <a:avLst/>
          </a:prstGeom>
          <a:solidFill>
            <a:schemeClr val="tx1"/>
          </a:solidFill>
        </p:spPr>
        <p:txBody>
          <a:bodyPr wrap="none" rtlCol="0">
            <a:spAutoFit/>
          </a:bodyPr>
          <a:lstStyle/>
          <a:p>
            <a:r>
              <a:rPr lang="en-US" b="1" dirty="0">
                <a:solidFill>
                  <a:schemeClr val="tx2"/>
                </a:solidFill>
              </a:rPr>
              <a:t>Interoperability Layer to build </a:t>
            </a:r>
            <a:r>
              <a:rPr lang="en-US" b="1" dirty="0" err="1">
                <a:solidFill>
                  <a:schemeClr val="tx2"/>
                </a:solidFill>
              </a:rPr>
              <a:t>HPCCloud</a:t>
            </a:r>
            <a:r>
              <a:rPr lang="en-US" b="1" dirty="0">
                <a:solidFill>
                  <a:schemeClr val="tx2"/>
                </a:solidFill>
              </a:rPr>
              <a:t> 2.0 </a:t>
            </a:r>
            <a:endParaRPr lang="en-US" b="1" dirty="0">
              <a:solidFill>
                <a:schemeClr val="tx2"/>
              </a:solidFill>
            </a:endParaRPr>
          </a:p>
        </p:txBody>
      </p:sp>
    </p:spTree>
    <p:extLst>
      <p:ext uri="{BB962C8B-B14F-4D97-AF65-F5344CB8AC3E}">
        <p14:creationId xmlns:p14="http://schemas.microsoft.com/office/powerpoint/2010/main" val="3746094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994" y="0"/>
            <a:ext cx="4339046" cy="793180"/>
          </a:xfrm>
        </p:spPr>
        <p:txBody>
          <a:bodyPr/>
          <a:lstStyle/>
          <a:p>
            <a:pPr algn="ctr"/>
            <a:r>
              <a:rPr lang="en-US" sz="2800" dirty="0"/>
              <a:t>Cloudmesh Architecture</a:t>
            </a:r>
          </a:p>
        </p:txBody>
      </p:sp>
      <p:sp>
        <p:nvSpPr>
          <p:cNvPr id="3" name="Content Placeholder 2"/>
          <p:cNvSpPr>
            <a:spLocks noGrp="1"/>
          </p:cNvSpPr>
          <p:nvPr>
            <p:ph idx="1"/>
          </p:nvPr>
        </p:nvSpPr>
        <p:spPr>
          <a:xfrm>
            <a:off x="0" y="3538083"/>
            <a:ext cx="9144000" cy="949325"/>
          </a:xfrm>
        </p:spPr>
        <p:txBody>
          <a:bodyPr/>
          <a:lstStyle/>
          <a:p>
            <a:r>
              <a:rPr lang="en-US" sz="1600" dirty="0"/>
              <a:t>We define a basic virtual cluster which is a set of instances with a common security context</a:t>
            </a:r>
          </a:p>
          <a:p>
            <a:r>
              <a:rPr lang="en-US" sz="1600" dirty="0"/>
              <a:t>We then add basic tools including languages Python Java etc.</a:t>
            </a:r>
          </a:p>
          <a:p>
            <a:r>
              <a:rPr lang="en-US" sz="1600" dirty="0"/>
              <a:t>Then add management tools such as Yarn, </a:t>
            </a:r>
            <a:r>
              <a:rPr lang="en-US" sz="1600" dirty="0" err="1"/>
              <a:t>Mesos</a:t>
            </a:r>
            <a:r>
              <a:rPr lang="en-US" sz="1600" dirty="0"/>
              <a:t>, Storm, </a:t>
            </a:r>
            <a:r>
              <a:rPr lang="en-US" sz="1600" dirty="0" err="1"/>
              <a:t>Slurm</a:t>
            </a:r>
            <a:r>
              <a:rPr lang="en-US" sz="1600" dirty="0"/>
              <a:t> </a:t>
            </a:r>
            <a:r>
              <a:rPr lang="en-US" sz="1600" dirty="0" err="1"/>
              <a:t>etc</a:t>
            </a:r>
            <a:r>
              <a:rPr lang="en-US" sz="1600" dirty="0"/>
              <a:t> …..</a:t>
            </a:r>
          </a:p>
          <a:p>
            <a:r>
              <a:rPr lang="en-US" sz="1600" dirty="0"/>
              <a:t>Then add roles for different HPC-ABDS PaaS subsystems such as Hbase, Spark</a:t>
            </a:r>
          </a:p>
          <a:p>
            <a:pPr lvl="1"/>
            <a:r>
              <a:rPr lang="en-US" sz="1600" dirty="0"/>
              <a:t>There will be dependencies e.g. Storm role uses Zookeeper</a:t>
            </a:r>
          </a:p>
          <a:p>
            <a:r>
              <a:rPr lang="en-US" sz="1600" dirty="0"/>
              <a:t>Any one project picks some of HPC-ABDS PaaS Ansible roles and adds &gt;=1 SaaS that are specific to their project and for example read project data and perform project analytics</a:t>
            </a:r>
          </a:p>
          <a:p>
            <a:r>
              <a:rPr lang="en-US" sz="1600" dirty="0"/>
              <a:t>E.g. there will be an </a:t>
            </a:r>
            <a:r>
              <a:rPr lang="en-US" sz="1600" dirty="0" err="1"/>
              <a:t>OpenCV</a:t>
            </a:r>
            <a:r>
              <a:rPr lang="en-US" sz="1600" dirty="0"/>
              <a:t> role used in Image processing applications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58</a:t>
            </a:fld>
            <a:endParaRPr lang="en-US" dirty="0">
              <a:solidFill>
                <a:prstClr val="black"/>
              </a:solidFill>
            </a:endParaRPr>
          </a:p>
        </p:txBody>
      </p:sp>
      <p:sp>
        <p:nvSpPr>
          <p:cNvPr id="5" name="Date Placeholder 4"/>
          <p:cNvSpPr>
            <a:spLocks noGrp="1"/>
          </p:cNvSpPr>
          <p:nvPr>
            <p:ph type="dt" sz="half" idx="2"/>
          </p:nvPr>
        </p:nvSpPr>
        <p:spPr/>
        <p:txBody>
          <a:bodyPr/>
          <a:lstStyle/>
          <a:p>
            <a:fld id="{68CF3959-3A86-4B17-822C-B6B6AAC70408}" type="datetime1">
              <a:rPr lang="en-US" smtClean="0">
                <a:solidFill>
                  <a:srgbClr val="000000">
                    <a:tint val="75000"/>
                  </a:srgbClr>
                </a:solidFill>
              </a:rPr>
              <a:t>12/17/2016</a:t>
            </a:fld>
            <a:endParaRPr lang="en-US">
              <a:solidFill>
                <a:srgbClr val="000000">
                  <a:tint val="75000"/>
                </a:srgbClr>
              </a:solidFill>
            </a:endParaRPr>
          </a:p>
        </p:txBody>
      </p:sp>
      <p:pic>
        <p:nvPicPr>
          <p:cNvPr id="6" name="Picture 5"/>
          <p:cNvPicPr>
            <a:picLocks noChangeAspect="1"/>
          </p:cNvPicPr>
          <p:nvPr/>
        </p:nvPicPr>
        <p:blipFill>
          <a:blip r:embed="rId2"/>
          <a:stretch>
            <a:fillRect/>
          </a:stretch>
        </p:blipFill>
        <p:spPr>
          <a:xfrm>
            <a:off x="5029200" y="715482"/>
            <a:ext cx="4019006" cy="2680295"/>
          </a:xfrm>
          <a:prstGeom prst="rect">
            <a:avLst/>
          </a:prstGeom>
        </p:spPr>
      </p:pic>
      <p:pic>
        <p:nvPicPr>
          <p:cNvPr id="7" name="Picture 6"/>
          <p:cNvPicPr>
            <a:picLocks noChangeAspect="1"/>
          </p:cNvPicPr>
          <p:nvPr/>
        </p:nvPicPr>
        <p:blipFill>
          <a:blip r:embed="rId3"/>
          <a:stretch>
            <a:fillRect/>
          </a:stretch>
        </p:blipFill>
        <p:spPr>
          <a:xfrm>
            <a:off x="1172391" y="52919"/>
            <a:ext cx="3429000" cy="3452428"/>
          </a:xfrm>
          <a:prstGeom prst="rect">
            <a:avLst/>
          </a:prstGeom>
        </p:spPr>
      </p:pic>
      <p:sp>
        <p:nvSpPr>
          <p:cNvPr id="8" name="TextBox 7"/>
          <p:cNvSpPr txBox="1"/>
          <p:nvPr/>
        </p:nvSpPr>
        <p:spPr>
          <a:xfrm flipH="1">
            <a:off x="102324" y="2646047"/>
            <a:ext cx="3002281" cy="830997"/>
          </a:xfrm>
          <a:prstGeom prst="rect">
            <a:avLst/>
          </a:prstGeom>
          <a:solidFill>
            <a:schemeClr val="tx2">
              <a:lumMod val="90000"/>
            </a:schemeClr>
          </a:solidFill>
        </p:spPr>
        <p:txBody>
          <a:bodyPr wrap="square" rtlCol="0">
            <a:spAutoFit/>
          </a:bodyPr>
          <a:lstStyle/>
          <a:p>
            <a:r>
              <a:rPr lang="en-US" dirty="0"/>
              <a:t>Software Engineering Process</a:t>
            </a:r>
          </a:p>
        </p:txBody>
      </p:sp>
    </p:spTree>
    <p:extLst>
      <p:ext uri="{BB962C8B-B14F-4D97-AF65-F5344CB8AC3E}">
        <p14:creationId xmlns:p14="http://schemas.microsoft.com/office/powerpoint/2010/main" val="1331413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034029"/>
            <a:ext cx="7772400" cy="1752235"/>
          </a:xfrm>
        </p:spPr>
        <p:txBody>
          <a:bodyPr>
            <a:normAutofit fontScale="90000"/>
          </a:bodyPr>
          <a:lstStyle/>
          <a:p>
            <a:pPr algn="ctr"/>
            <a:br>
              <a:rPr lang="en-US" b="1" dirty="0"/>
            </a:br>
            <a:r>
              <a:rPr lang="en-US" b="1" dirty="0"/>
              <a:t>Summary of </a:t>
            </a:r>
            <a:r>
              <a:rPr lang="en-US" sz="3600" dirty="0"/>
              <a:t>Big Data - Big Simulation </a:t>
            </a:r>
            <a:br>
              <a:rPr lang="en-US" sz="3600" dirty="0"/>
            </a:br>
            <a:r>
              <a:rPr lang="en-US" sz="3600" dirty="0"/>
              <a:t>Convergence?</a:t>
            </a:r>
            <a:br>
              <a:rPr lang="en-US" dirty="0"/>
            </a:br>
            <a:endParaRPr lang="en-US" b="1" dirty="0"/>
          </a:p>
        </p:txBody>
      </p:sp>
      <p:sp>
        <p:nvSpPr>
          <p:cNvPr id="2" name="Subtitle 1"/>
          <p:cNvSpPr>
            <a:spLocks noGrp="1"/>
          </p:cNvSpPr>
          <p:nvPr>
            <p:ph type="subTitle" idx="1"/>
          </p:nvPr>
        </p:nvSpPr>
        <p:spPr>
          <a:xfrm>
            <a:off x="631173" y="2667000"/>
            <a:ext cx="7772400" cy="2133600"/>
          </a:xfrm>
        </p:spPr>
        <p:txBody>
          <a:bodyPr/>
          <a:lstStyle/>
          <a:p>
            <a:r>
              <a:rPr lang="en-US" dirty="0"/>
              <a:t>HPC-Clouds convergence? (easier than converging higher levels in stack)</a:t>
            </a:r>
            <a:br>
              <a:rPr lang="en-US" dirty="0"/>
            </a:br>
            <a:r>
              <a:rPr lang="en-US" dirty="0"/>
              <a:t> </a:t>
            </a:r>
          </a:p>
          <a:p>
            <a:r>
              <a:rPr lang="en-US" dirty="0"/>
              <a:t>Can HPC continue to do it alone?</a:t>
            </a:r>
          </a:p>
          <a:p>
            <a:endParaRPr lang="en-US" sz="2400" dirty="0">
              <a:solidFill>
                <a:schemeClr val="tx1"/>
              </a:solidFill>
            </a:endParaRPr>
          </a:p>
          <a:p>
            <a:r>
              <a:rPr lang="en-US" sz="2400" dirty="0">
                <a:solidFill>
                  <a:schemeClr val="tx1"/>
                </a:solidFill>
              </a:rPr>
              <a:t>Convergence Diamonds</a:t>
            </a:r>
          </a:p>
          <a:p>
            <a:r>
              <a:rPr lang="en-US" sz="2400" dirty="0">
                <a:solidFill>
                  <a:schemeClr val="tx1"/>
                </a:solidFill>
              </a:rPr>
              <a:t>HPC-ABDS Software on differently optimized hardware infrastructure</a:t>
            </a:r>
          </a:p>
        </p:txBody>
      </p:sp>
      <p:sp>
        <p:nvSpPr>
          <p:cNvPr id="3" name="Date Placeholder 2"/>
          <p:cNvSpPr>
            <a:spLocks noGrp="1"/>
          </p:cNvSpPr>
          <p:nvPr>
            <p:ph type="dt" sz="half" idx="10"/>
          </p:nvPr>
        </p:nvSpPr>
        <p:spPr/>
        <p:txBody>
          <a:bodyPr/>
          <a:lstStyle/>
          <a:p>
            <a:fld id="{E0641B7A-89EB-40E6-BF01-138199AAA8F1}" type="datetime1">
              <a:rPr lang="en-US" smtClean="0"/>
              <a:t>12/17/2016</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59</a:t>
            </a:fld>
            <a:endParaRPr lang="en-US"/>
          </a:p>
        </p:txBody>
      </p:sp>
    </p:spTree>
    <p:extLst>
      <p:ext uri="{BB962C8B-B14F-4D97-AF65-F5344CB8AC3E}">
        <p14:creationId xmlns:p14="http://schemas.microsoft.com/office/powerpoint/2010/main" val="378529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a:t>
            </a:fld>
            <a:endParaRPr lang="en-US" dirty="0">
              <a:solidFill>
                <a:prstClr val="black"/>
              </a:solidFill>
            </a:endParaRPr>
          </a:p>
        </p:txBody>
      </p:sp>
      <p:sp>
        <p:nvSpPr>
          <p:cNvPr id="5" name="Date Placeholder 4"/>
          <p:cNvSpPr>
            <a:spLocks noGrp="1"/>
          </p:cNvSpPr>
          <p:nvPr>
            <p:ph type="dt" sz="half" idx="4294967295"/>
          </p:nvPr>
        </p:nvSpPr>
        <p:spPr>
          <a:xfrm>
            <a:off x="7086600" y="6246813"/>
            <a:ext cx="2057400" cy="365125"/>
          </a:xfrm>
        </p:spPr>
        <p:txBody>
          <a:bodyPr/>
          <a:lstStyle/>
          <a:p>
            <a:fld id="{51948795-47AD-4E86-A0E5-4216F0873206}" type="datetime1">
              <a:rPr lang="en-US" smtClean="0"/>
              <a:t>12/17/2016</a:t>
            </a:fld>
            <a:endParaRPr lang="en-US" dirty="0"/>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227310" y="2907647"/>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8028213" y="2610641"/>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sp>
          <p:nvSpPr>
            <p:cNvPr id="18" name="TextBox 17"/>
            <p:cNvSpPr txBox="1"/>
            <p:nvPr/>
          </p:nvSpPr>
          <p:spPr>
            <a:xfrm>
              <a:off x="227310" y="2276"/>
              <a:ext cx="5030490" cy="830997"/>
            </a:xfrm>
            <a:prstGeom prst="rect">
              <a:avLst/>
            </a:prstGeom>
            <a:noFill/>
          </p:spPr>
          <p:txBody>
            <a:bodyPr wrap="square" rtlCol="0">
              <a:spAutoFit/>
            </a:bodyPr>
            <a:lstStyle/>
            <a:p>
              <a:r>
                <a:rPr lang="en-US" b="1" i="0" dirty="0">
                  <a:solidFill>
                    <a:schemeClr val="bg1"/>
                  </a:solidFill>
                </a:rPr>
                <a:t>Co-designing Building Blocks Collaboratively</a:t>
              </a:r>
            </a:p>
          </p:txBody>
        </p:sp>
      </p:grpSp>
    </p:spTree>
    <p:extLst>
      <p:ext uri="{BB962C8B-B14F-4D97-AF65-F5344CB8AC3E}">
        <p14:creationId xmlns:p14="http://schemas.microsoft.com/office/powerpoint/2010/main" val="42234413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23569"/>
            <a:ext cx="8382000" cy="738432"/>
          </a:xfrm>
        </p:spPr>
        <p:txBody>
          <a:bodyPr/>
          <a:lstStyle/>
          <a:p>
            <a:pPr algn="ctr"/>
            <a:r>
              <a:rPr lang="en-US" dirty="0" err="1"/>
              <a:t>HPCCloud</a:t>
            </a:r>
            <a:r>
              <a:rPr lang="en-US" dirty="0"/>
              <a:t> Convergence Architecture</a:t>
            </a:r>
          </a:p>
        </p:txBody>
      </p:sp>
      <p:sp>
        <p:nvSpPr>
          <p:cNvPr id="3" name="Content Placeholder 2"/>
          <p:cNvSpPr>
            <a:spLocks noGrp="1"/>
          </p:cNvSpPr>
          <p:nvPr>
            <p:ph idx="1"/>
          </p:nvPr>
        </p:nvSpPr>
        <p:spPr>
          <a:xfrm>
            <a:off x="152400" y="650323"/>
            <a:ext cx="8868635" cy="880885"/>
          </a:xfrm>
        </p:spPr>
        <p:txBody>
          <a:bodyPr/>
          <a:lstStyle/>
          <a:p>
            <a:r>
              <a:rPr lang="en-US" dirty="0"/>
              <a:t>Running </a:t>
            </a:r>
            <a:r>
              <a:rPr lang="en-US" b="1" dirty="0"/>
              <a:t>same HPC-ABDS software </a:t>
            </a:r>
            <a:r>
              <a:rPr lang="en-US" dirty="0"/>
              <a:t>across all platforms but data management machine has different balance in I/O, Network and Compute from “model” machine</a:t>
            </a:r>
          </a:p>
          <a:p>
            <a:pPr lvl="1"/>
            <a:r>
              <a:rPr lang="en-US" dirty="0"/>
              <a:t>Note data storage approach: HDFS v. Object Store v. </a:t>
            </a:r>
            <a:r>
              <a:rPr lang="en-US" dirty="0" err="1"/>
              <a:t>Lustre</a:t>
            </a:r>
            <a:r>
              <a:rPr lang="en-US" dirty="0"/>
              <a:t> style file systems is still rather unclear</a:t>
            </a:r>
          </a:p>
          <a:p>
            <a:r>
              <a:rPr lang="en-US" b="1" dirty="0"/>
              <a:t>The Model </a:t>
            </a:r>
            <a:r>
              <a:rPr lang="en-US" dirty="0"/>
              <a:t>behaves similarly whether from </a:t>
            </a:r>
            <a:r>
              <a:rPr lang="en-US" b="1" dirty="0"/>
              <a:t>Big Data or Big Simulation</a:t>
            </a:r>
            <a:r>
              <a:rPr lang="en-US" dirty="0"/>
              <a:t>.</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60</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a:xfrm>
            <a:off x="5679819" y="6197922"/>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B9758E-E223-47BD-A2D3-E9E13BB1AF96}" type="datetime1">
              <a:rPr kumimoji="0" lang="en-US" sz="1800" b="0" i="0" u="none" strike="noStrike" kern="0" cap="none" spc="0" normalizeH="0" baseline="0" noProof="0" smtClean="0">
                <a:ln>
                  <a:noFill/>
                </a:ln>
                <a:solidFill>
                  <a:srgbClr val="000000">
                    <a:tint val="75000"/>
                  </a:srgbClr>
                </a:solidFill>
                <a:effectLst/>
                <a:uLnTx/>
                <a:uFillTx/>
              </a:rPr>
              <a:t>12/17/2016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8" name="Group 7"/>
          <p:cNvGrpSpPr/>
          <p:nvPr/>
        </p:nvGrpSpPr>
        <p:grpSpPr>
          <a:xfrm>
            <a:off x="3016054" y="2673268"/>
            <a:ext cx="6102546" cy="3927828"/>
            <a:chOff x="1406781" y="2791636"/>
            <a:chExt cx="6102546" cy="3927828"/>
          </a:xfrm>
        </p:grpSpPr>
        <p:grpSp>
          <p:nvGrpSpPr>
            <p:cNvPr id="7" name="Group 6"/>
            <p:cNvGrpSpPr/>
            <p:nvPr/>
          </p:nvGrpSpPr>
          <p:grpSpPr>
            <a:xfrm>
              <a:off x="1413327" y="3581400"/>
              <a:ext cx="6096000" cy="3138064"/>
              <a:chOff x="1143000" y="1981200"/>
              <a:chExt cx="6096000" cy="3138064"/>
            </a:xfrm>
          </p:grpSpPr>
          <p:sp>
            <p:nvSpPr>
              <p:cNvPr id="6" name="Rectangle 5"/>
              <p:cNvSpPr/>
              <p:nvPr/>
            </p:nvSpPr>
            <p:spPr bwMode="auto">
              <a:xfrm>
                <a:off x="1143000" y="1981200"/>
                <a:ext cx="6096000" cy="30597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nvGrpSpPr>
              <p:cNvPr id="9" name="Group 8"/>
              <p:cNvGrpSpPr/>
              <p:nvPr/>
            </p:nvGrpSpPr>
            <p:grpSpPr>
              <a:xfrm>
                <a:off x="1218774" y="2121526"/>
                <a:ext cx="5924975" cy="2997738"/>
                <a:chOff x="2831085" y="4852658"/>
                <a:chExt cx="3476153" cy="1598110"/>
              </a:xfrm>
            </p:grpSpPr>
            <p:pic>
              <p:nvPicPr>
                <p:cNvPr id="11" name="Picture 10"/>
                <p:cNvPicPr>
                  <a:picLocks noChangeAspect="1"/>
                </p:cNvPicPr>
                <p:nvPr/>
              </p:nvPicPr>
              <p:blipFill>
                <a:blip r:embed="rId2"/>
                <a:stretch>
                  <a:fillRect/>
                </a:stretch>
              </p:blipFill>
              <p:spPr>
                <a:xfrm>
                  <a:off x="2831085" y="4852658"/>
                  <a:ext cx="1559433" cy="1556381"/>
                </a:xfrm>
                <a:prstGeom prst="rect">
                  <a:avLst/>
                </a:prstGeom>
              </p:spPr>
            </p:pic>
            <p:pic>
              <p:nvPicPr>
                <p:cNvPr id="12" name="Picture 11"/>
                <p:cNvPicPr>
                  <a:picLocks noChangeAspect="1"/>
                </p:cNvPicPr>
                <p:nvPr/>
              </p:nvPicPr>
              <p:blipFill>
                <a:blip r:embed="rId3"/>
                <a:stretch>
                  <a:fillRect/>
                </a:stretch>
              </p:blipFill>
              <p:spPr>
                <a:xfrm>
                  <a:off x="4769213" y="4852658"/>
                  <a:ext cx="1538025" cy="1598110"/>
                </a:xfrm>
                <a:prstGeom prst="rect">
                  <a:avLst/>
                </a:prstGeom>
              </p:spPr>
            </p:pic>
            <p:sp>
              <p:nvSpPr>
                <p:cNvPr id="13" name="Left-Right Arrow 12"/>
                <p:cNvSpPr/>
                <p:nvPr/>
              </p:nvSpPr>
              <p:spPr>
                <a:xfrm>
                  <a:off x="4284669" y="5113730"/>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 name="Left-Right Arrow 13"/>
                <p:cNvSpPr/>
                <p:nvPr/>
              </p:nvSpPr>
              <p:spPr>
                <a:xfrm>
                  <a:off x="4284668" y="5501855"/>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5" name="Left-Right Arrow 14"/>
                <p:cNvSpPr/>
                <p:nvPr/>
              </p:nvSpPr>
              <p:spPr>
                <a:xfrm>
                  <a:off x="4284668" y="5893777"/>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grpSp>
        <p:sp>
          <p:nvSpPr>
            <p:cNvPr id="10" name="TextBox 9"/>
            <p:cNvSpPr txBox="1"/>
            <p:nvPr/>
          </p:nvSpPr>
          <p:spPr>
            <a:xfrm>
              <a:off x="1406781" y="2791636"/>
              <a:ext cx="6062878" cy="76944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Data</a:t>
              </a:r>
              <a:r>
                <a:rPr kumimoji="0" lang="en-US" sz="2000" b="0" i="0" u="none" strike="noStrike" kern="0" cap="none" spc="0" normalizeH="0" baseline="0" noProof="0" dirty="0">
                  <a:ln>
                    <a:noFill/>
                  </a:ln>
                  <a:solidFill>
                    <a:sysClr val="windowText" lastClr="000000"/>
                  </a:solidFill>
                  <a:effectLst/>
                  <a:uLnTx/>
                  <a:uFillTx/>
                </a:rPr>
                <a:t> Management                </a:t>
              </a:r>
              <a:r>
                <a:rPr kumimoji="0" lang="en-US" sz="2400" b="1" i="0" u="none" strike="noStrike" kern="0" cap="none" spc="0" normalizeH="0" baseline="0" noProof="0" dirty="0">
                  <a:ln>
                    <a:noFill/>
                  </a:ln>
                  <a:solidFill>
                    <a:sysClr val="windowText" lastClr="000000"/>
                  </a:solidFill>
                  <a:effectLst/>
                  <a:uLnTx/>
                  <a:uFillTx/>
                </a:rPr>
                <a:t>Model</a:t>
              </a:r>
              <a:r>
                <a:rPr kumimoji="0" lang="en-US" sz="2000" b="0" i="0" u="none" strike="noStrike" kern="0" cap="none" spc="0" normalizeH="0" baseline="0" noProof="0" dirty="0">
                  <a:ln>
                    <a:noFill/>
                  </a:ln>
                  <a:solidFill>
                    <a:sysClr val="windowText" lastClr="000000"/>
                  </a:solidFill>
                  <a:effectLst/>
                  <a:uLnTx/>
                  <a:uFillTx/>
                </a:rPr>
                <a:t> for Big Data </a:t>
              </a:r>
              <a:br>
                <a:rPr kumimoji="0" lang="en-US" sz="2000" b="0" i="0" u="none" strike="noStrike" kern="0" cap="none" spc="0" normalizeH="0" baseline="0" noProof="0" dirty="0">
                  <a:ln>
                    <a:noFill/>
                  </a:ln>
                  <a:solidFill>
                    <a:sysClr val="windowText" lastClr="000000"/>
                  </a:solidFill>
                  <a:effectLst/>
                  <a:uLnTx/>
                  <a:uFillTx/>
                </a:rPr>
              </a:br>
              <a:r>
                <a:rPr kumimoji="0" lang="en-US" sz="2000" b="0" i="0" u="none" strike="noStrike" kern="0" cap="none" spc="0" normalizeH="0" baseline="0" noProof="0" dirty="0">
                  <a:ln>
                    <a:noFill/>
                  </a:ln>
                  <a:solidFill>
                    <a:sysClr val="windowText" lastClr="000000"/>
                  </a:solidFill>
                  <a:effectLst/>
                  <a:uLnTx/>
                  <a:uFillTx/>
                </a:rPr>
                <a:t>                                                     and Big Simulation</a:t>
              </a:r>
            </a:p>
          </p:txBody>
        </p:sp>
      </p:grpSp>
      <p:sp>
        <p:nvSpPr>
          <p:cNvPr id="16" name="TextBox 15"/>
          <p:cNvSpPr txBox="1"/>
          <p:nvPr/>
        </p:nvSpPr>
        <p:spPr>
          <a:xfrm>
            <a:off x="171858" y="3057988"/>
            <a:ext cx="2784567" cy="2677656"/>
          </a:xfrm>
          <a:prstGeom prst="rect">
            <a:avLst/>
          </a:prstGeom>
          <a:noFill/>
        </p:spPr>
        <p:txBody>
          <a:bodyPr wrap="square" rtlCol="0">
            <a:spAutoFit/>
          </a:bodyPr>
          <a:lstStyle/>
          <a:p>
            <a:r>
              <a:rPr lang="en-US" b="1" i="0" dirty="0" err="1"/>
              <a:t>HPCCloud</a:t>
            </a:r>
            <a:r>
              <a:rPr lang="en-US" i="0" dirty="0"/>
              <a:t> Capacity-style Operational Model matches hardware features with application requirements</a:t>
            </a:r>
          </a:p>
        </p:txBody>
      </p:sp>
    </p:spTree>
    <p:extLst>
      <p:ext uri="{BB962C8B-B14F-4D97-AF65-F5344CB8AC3E}">
        <p14:creationId xmlns:p14="http://schemas.microsoft.com/office/powerpoint/2010/main" val="6557356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 y="452120"/>
            <a:ext cx="9144000" cy="6405880"/>
          </a:xfrm>
          <a:noFill/>
        </p:spPr>
        <p:txBody>
          <a:bodyPr/>
          <a:lstStyle/>
          <a:p>
            <a:r>
              <a:rPr lang="en-US" sz="1600" b="1" dirty="0"/>
              <a:t>Applications, Benchmarks and Libraries</a:t>
            </a:r>
          </a:p>
          <a:p>
            <a:pPr lvl="1"/>
            <a:r>
              <a:rPr lang="en-US" sz="1600" dirty="0"/>
              <a:t>51 NIST Big Data Use Cases, 7 Computational Giants of the NRC Massive Data Analysis, 13 Berkeley dwarfs, 7 NAS parallel benchmarks</a:t>
            </a:r>
          </a:p>
          <a:p>
            <a:pPr lvl="1"/>
            <a:r>
              <a:rPr lang="en-US" sz="1600" dirty="0"/>
              <a:t>Unified discussion by separately discussing </a:t>
            </a:r>
            <a:r>
              <a:rPr lang="en-US" sz="1600" b="1" dirty="0"/>
              <a:t>data &amp; model </a:t>
            </a:r>
            <a:r>
              <a:rPr lang="en-US" sz="1600" dirty="0"/>
              <a:t>for each application;</a:t>
            </a:r>
          </a:p>
          <a:p>
            <a:pPr lvl="1"/>
            <a:r>
              <a:rPr lang="en-US" sz="1600" dirty="0"/>
              <a:t>64 facets– Convergence Diamonds -- characterize applications</a:t>
            </a:r>
          </a:p>
          <a:p>
            <a:pPr lvl="1"/>
            <a:r>
              <a:rPr lang="en-US" sz="1600" dirty="0"/>
              <a:t>Characterization identifies hardware and software features for each application across big data, simulation; “complete” set of benchmarks (NIST)</a:t>
            </a:r>
          </a:p>
          <a:p>
            <a:r>
              <a:rPr lang="en-US" sz="1600" dirty="0"/>
              <a:t>Exemplar Ogre and Convergence Diamond Features</a:t>
            </a:r>
          </a:p>
          <a:p>
            <a:pPr lvl="1"/>
            <a:r>
              <a:rPr lang="en-US" sz="1600" b="1" dirty="0"/>
              <a:t>Overall application structure </a:t>
            </a:r>
            <a:r>
              <a:rPr lang="en-US" sz="1600" dirty="0"/>
              <a:t>e.g. pleasingly parallel</a:t>
            </a:r>
          </a:p>
          <a:p>
            <a:pPr lvl="1"/>
            <a:r>
              <a:rPr lang="en-US" sz="1600" b="1" dirty="0"/>
              <a:t>Data Features </a:t>
            </a:r>
            <a:r>
              <a:rPr lang="en-US" sz="1600" dirty="0"/>
              <a:t>e.g. from IoT, stored in HDFS ….</a:t>
            </a:r>
          </a:p>
          <a:p>
            <a:pPr lvl="1"/>
            <a:r>
              <a:rPr lang="en-US" sz="1600" b="1" dirty="0"/>
              <a:t>Processing Features </a:t>
            </a:r>
            <a:r>
              <a:rPr lang="en-US" sz="1600" dirty="0"/>
              <a:t>e.g. uses neural nets or conjugate gradient</a:t>
            </a:r>
          </a:p>
          <a:p>
            <a:pPr lvl="1"/>
            <a:r>
              <a:rPr lang="en-US" sz="1600" b="1" dirty="0"/>
              <a:t>Execution Structure </a:t>
            </a:r>
            <a:r>
              <a:rPr lang="en-US" sz="1600" dirty="0"/>
              <a:t>e.g. data or model volume</a:t>
            </a:r>
          </a:p>
          <a:p>
            <a:r>
              <a:rPr lang="en-US" sz="1600" dirty="0"/>
              <a:t>Need to distinguish </a:t>
            </a:r>
            <a:r>
              <a:rPr lang="en-US" sz="1600" b="1" dirty="0"/>
              <a:t>data management </a:t>
            </a:r>
            <a:r>
              <a:rPr lang="en-US" sz="1600" dirty="0"/>
              <a:t>from </a:t>
            </a:r>
            <a:r>
              <a:rPr lang="en-US" sz="1600" b="1" dirty="0"/>
              <a:t>data analytics</a:t>
            </a:r>
          </a:p>
          <a:p>
            <a:r>
              <a:rPr lang="en-US" sz="1600" b="1" dirty="0"/>
              <a:t>Management </a:t>
            </a:r>
            <a:r>
              <a:rPr lang="en-US" sz="1600" dirty="0"/>
              <a:t>and</a:t>
            </a:r>
            <a:r>
              <a:rPr lang="en-US" sz="1600" b="1" dirty="0"/>
              <a:t> Search </a:t>
            </a:r>
            <a:r>
              <a:rPr lang="en-US" sz="1600" dirty="0"/>
              <a:t>I/O intensive and suitable for classic clouds</a:t>
            </a:r>
          </a:p>
          <a:p>
            <a:pPr lvl="1"/>
            <a:r>
              <a:rPr lang="en-US" sz="1600" dirty="0"/>
              <a:t>Science data has fewer users than commercial but </a:t>
            </a:r>
            <a:r>
              <a:rPr lang="en-US" sz="1600" b="1" dirty="0"/>
              <a:t>requirements </a:t>
            </a:r>
            <a:r>
              <a:rPr lang="en-US" sz="1600" dirty="0"/>
              <a:t>poorly understood</a:t>
            </a:r>
          </a:p>
          <a:p>
            <a:r>
              <a:rPr lang="en-US" sz="1600" b="1" dirty="0"/>
              <a:t>Analytics</a:t>
            </a:r>
            <a:r>
              <a:rPr lang="en-US" sz="1600" dirty="0"/>
              <a:t> has many features in common with large scale </a:t>
            </a:r>
            <a:r>
              <a:rPr lang="en-US" sz="1600" b="1" dirty="0"/>
              <a:t>simulations</a:t>
            </a:r>
          </a:p>
          <a:p>
            <a:pPr lvl="1"/>
            <a:r>
              <a:rPr lang="en-US" sz="1600" dirty="0"/>
              <a:t>Data analytics often </a:t>
            </a:r>
            <a:r>
              <a:rPr lang="en-US" sz="1600" b="1" dirty="0"/>
              <a:t>SPMD</a:t>
            </a:r>
            <a:r>
              <a:rPr lang="en-US" sz="1600" dirty="0"/>
              <a:t>, </a:t>
            </a:r>
            <a:r>
              <a:rPr lang="en-US" sz="1600" b="1" dirty="0"/>
              <a:t>BSP</a:t>
            </a:r>
            <a:r>
              <a:rPr lang="en-US" sz="1600" dirty="0"/>
              <a:t> and benefits from high performance networking and communication libraries.</a:t>
            </a:r>
          </a:p>
          <a:p>
            <a:pPr lvl="1"/>
            <a:r>
              <a:rPr lang="en-US" sz="1600" b="1" dirty="0"/>
              <a:t>Decompose Model </a:t>
            </a:r>
            <a:r>
              <a:rPr lang="en-US" sz="1600" dirty="0"/>
              <a:t>(as in simulation) and </a:t>
            </a:r>
            <a:r>
              <a:rPr lang="en-US" sz="1600" b="1" dirty="0"/>
              <a:t>Data</a:t>
            </a:r>
            <a:r>
              <a:rPr lang="en-US" sz="1600" dirty="0"/>
              <a:t> (bit different and confusing) across nodes of cluster</a:t>
            </a:r>
          </a:p>
          <a:p>
            <a:pPr lvl="1"/>
            <a:endParaRPr lang="en-US" sz="1600" dirty="0"/>
          </a:p>
          <a:p>
            <a:pPr lvl="1"/>
            <a:endParaRPr lang="en-US" sz="1600" dirty="0"/>
          </a:p>
        </p:txBody>
      </p:sp>
      <p:sp>
        <p:nvSpPr>
          <p:cNvPr id="2" name="Title 1"/>
          <p:cNvSpPr>
            <a:spLocks noGrp="1"/>
          </p:cNvSpPr>
          <p:nvPr>
            <p:ph type="title"/>
          </p:nvPr>
        </p:nvSpPr>
        <p:spPr>
          <a:xfrm>
            <a:off x="0" y="0"/>
            <a:ext cx="9144000" cy="533400"/>
          </a:xfrm>
        </p:spPr>
        <p:txBody>
          <a:bodyPr/>
          <a:lstStyle/>
          <a:p>
            <a:pPr algn="ctr"/>
            <a:r>
              <a:rPr lang="en-US" sz="3100" dirty="0"/>
              <a:t>Summary of Big Data HPC Convergence I</a:t>
            </a:r>
          </a:p>
        </p:txBody>
      </p:sp>
      <p:sp>
        <p:nvSpPr>
          <p:cNvPr id="4" name="Date Placeholder 3"/>
          <p:cNvSpPr>
            <a:spLocks noGrp="1"/>
          </p:cNvSpPr>
          <p:nvPr>
            <p:ph type="dt" sz="half" idx="2"/>
          </p:nvPr>
        </p:nvSpPr>
        <p:spPr/>
        <p:txBody>
          <a:bodyPr/>
          <a:lstStyle/>
          <a:p>
            <a:fld id="{016A6587-CAD7-4449-913C-17479EF3B778}" type="datetime1">
              <a:rPr lang="en-US" smtClean="0">
                <a:solidFill>
                  <a:srgbClr val="000000">
                    <a:tint val="75000"/>
                  </a:srgbClr>
                </a:solidFill>
              </a:rPr>
              <a:t>12/17/2016</a:t>
            </a:fld>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31218807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 y="452120"/>
            <a:ext cx="9144000" cy="6405880"/>
          </a:xfrm>
          <a:noFill/>
        </p:spPr>
        <p:txBody>
          <a:bodyPr/>
          <a:lstStyle/>
          <a:p>
            <a:r>
              <a:rPr lang="en-US" sz="1800" b="1" dirty="0"/>
              <a:t>Software Architecture and its implementation</a:t>
            </a:r>
          </a:p>
          <a:p>
            <a:pPr lvl="1"/>
            <a:r>
              <a:rPr lang="en-US" sz="1800" b="1" dirty="0"/>
              <a:t>HPC-ABDS: </a:t>
            </a:r>
            <a:r>
              <a:rPr lang="en-US" sz="1800" dirty="0"/>
              <a:t>Cloud-HPC interoperable software: performance of HPC (High Performance Computing) and the rich functionality of the Apache Big Data Stack. </a:t>
            </a:r>
          </a:p>
          <a:p>
            <a:pPr lvl="1"/>
            <a:r>
              <a:rPr lang="en-US" sz="1800" b="1" dirty="0"/>
              <a:t>Added HPC </a:t>
            </a:r>
            <a:r>
              <a:rPr lang="en-US" sz="1800" dirty="0"/>
              <a:t>to Hadoop, Storm, Heron, Spark; could add to Beam and Flink</a:t>
            </a:r>
          </a:p>
          <a:p>
            <a:pPr lvl="1"/>
            <a:r>
              <a:rPr lang="en-US" sz="1800" dirty="0"/>
              <a:t>Could work in Apache model contributing code in different ways</a:t>
            </a:r>
          </a:p>
          <a:p>
            <a:pPr lvl="1"/>
            <a:r>
              <a:rPr lang="en-US" sz="1800" dirty="0"/>
              <a:t>One approach is an </a:t>
            </a:r>
            <a:r>
              <a:rPr lang="en-US" sz="1800" b="1" dirty="0"/>
              <a:t>HPC</a:t>
            </a:r>
            <a:r>
              <a:rPr lang="en-US" sz="1800" dirty="0"/>
              <a:t> project in </a:t>
            </a:r>
            <a:r>
              <a:rPr lang="en-US" sz="1800" b="1" dirty="0"/>
              <a:t>Apache Foundation</a:t>
            </a:r>
          </a:p>
          <a:p>
            <a:r>
              <a:rPr lang="en-US" sz="1800" b="1" dirty="0" err="1"/>
              <a:t>HPCCloud</a:t>
            </a:r>
            <a:r>
              <a:rPr lang="en-US" sz="1800" b="1" dirty="0"/>
              <a:t> runs same HPC-ABDS software across all </a:t>
            </a:r>
            <a:r>
              <a:rPr lang="en-US" sz="1800" dirty="0"/>
              <a:t>platforms but “data management” nodes have different balance in I/O, Network and Compute from “model” nodes</a:t>
            </a:r>
          </a:p>
          <a:p>
            <a:pPr lvl="1"/>
            <a:r>
              <a:rPr lang="en-US" sz="1800" dirty="0"/>
              <a:t>Optimize to data and model functions as specified by convergence diamonds rather than optimizing for simulation and big data</a:t>
            </a:r>
          </a:p>
          <a:p>
            <a:r>
              <a:rPr lang="en-US" sz="1800" b="1" dirty="0"/>
              <a:t>Convergence Language: </a:t>
            </a:r>
            <a:r>
              <a:rPr lang="en-US" sz="1800" dirty="0"/>
              <a:t>Make C++, Java, Scala, Python (R) … perform well</a:t>
            </a:r>
          </a:p>
          <a:p>
            <a:r>
              <a:rPr lang="en-US" sz="1800" b="1" dirty="0"/>
              <a:t>Training: </a:t>
            </a:r>
            <a:r>
              <a:rPr lang="en-US" sz="1800" dirty="0"/>
              <a:t>Students prefer to learn machine learning and clouds and need to be taught importance of HPC to Big Data</a:t>
            </a:r>
          </a:p>
          <a:p>
            <a:r>
              <a:rPr lang="en-US" sz="1800" b="1" dirty="0"/>
              <a:t>Sustainability: </a:t>
            </a:r>
            <a:r>
              <a:rPr lang="en-US" sz="1800" dirty="0"/>
              <a:t>research/HPC communities cannot afford to develop everything (hardware and software) from scratch</a:t>
            </a:r>
          </a:p>
          <a:p>
            <a:r>
              <a:rPr lang="en-US" sz="1800" b="1" dirty="0" err="1"/>
              <a:t>HPCCloud</a:t>
            </a:r>
            <a:r>
              <a:rPr lang="en-US" sz="1800" b="1" dirty="0"/>
              <a:t> 2.0 </a:t>
            </a:r>
            <a:r>
              <a:rPr lang="en-US" sz="1800" dirty="0"/>
              <a:t>uses DevOps to deploy HPC-ABDS on clouds or HPC</a:t>
            </a:r>
          </a:p>
          <a:p>
            <a:r>
              <a:rPr lang="en-US" sz="1800" b="1" dirty="0" err="1"/>
              <a:t>HPCCloud</a:t>
            </a:r>
            <a:r>
              <a:rPr lang="en-US" sz="1800" b="1" dirty="0"/>
              <a:t> 3.0 </a:t>
            </a:r>
            <a:r>
              <a:rPr lang="en-US" sz="1800" dirty="0"/>
              <a:t>delivers </a:t>
            </a:r>
            <a:r>
              <a:rPr lang="en-US" sz="1800" b="1" dirty="0"/>
              <a:t>Solutions as a Service</a:t>
            </a:r>
          </a:p>
        </p:txBody>
      </p:sp>
      <p:sp>
        <p:nvSpPr>
          <p:cNvPr id="2" name="Title 1"/>
          <p:cNvSpPr>
            <a:spLocks noGrp="1"/>
          </p:cNvSpPr>
          <p:nvPr>
            <p:ph type="title"/>
          </p:nvPr>
        </p:nvSpPr>
        <p:spPr>
          <a:xfrm>
            <a:off x="0" y="0"/>
            <a:ext cx="9144000" cy="533400"/>
          </a:xfrm>
        </p:spPr>
        <p:txBody>
          <a:bodyPr/>
          <a:lstStyle/>
          <a:p>
            <a:pPr algn="ctr"/>
            <a:r>
              <a:rPr lang="en-US" sz="3100" dirty="0"/>
              <a:t>Summary of Big Data HPC Convergence II</a:t>
            </a:r>
          </a:p>
        </p:txBody>
      </p:sp>
      <p:sp>
        <p:nvSpPr>
          <p:cNvPr id="4" name="Date Placeholder 3"/>
          <p:cNvSpPr>
            <a:spLocks noGrp="1"/>
          </p:cNvSpPr>
          <p:nvPr>
            <p:ph type="dt" sz="half" idx="2"/>
          </p:nvPr>
        </p:nvSpPr>
        <p:spPr/>
        <p:txBody>
          <a:bodyPr/>
          <a:lstStyle/>
          <a:p>
            <a:fld id="{016A6587-CAD7-4449-913C-17479EF3B778}" type="datetime1">
              <a:rPr lang="en-US" smtClean="0">
                <a:solidFill>
                  <a:srgbClr val="000000">
                    <a:tint val="75000"/>
                  </a:srgbClr>
                </a:solidFill>
              </a:rPr>
              <a:t>12/17/2016</a:t>
            </a:fld>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34416168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ctr"/>
            <a:r>
              <a:rPr lang="en-US" dirty="0"/>
              <a:t>Abstract I</a:t>
            </a:r>
          </a:p>
        </p:txBody>
      </p:sp>
      <p:sp>
        <p:nvSpPr>
          <p:cNvPr id="3" name="Content Placeholder 2"/>
          <p:cNvSpPr>
            <a:spLocks noGrp="1"/>
          </p:cNvSpPr>
          <p:nvPr>
            <p:ph idx="1"/>
          </p:nvPr>
        </p:nvSpPr>
        <p:spPr>
          <a:xfrm>
            <a:off x="32327" y="685800"/>
            <a:ext cx="9144000" cy="5181600"/>
          </a:xfrm>
        </p:spPr>
        <p:txBody>
          <a:bodyPr/>
          <a:lstStyle/>
          <a:p>
            <a:r>
              <a:rPr lang="en-US" dirty="0"/>
              <a:t>We review several questions at the intersection of </a:t>
            </a:r>
            <a:r>
              <a:rPr lang="en-US" b="1" dirty="0"/>
              <a:t>Big Data</a:t>
            </a:r>
            <a:r>
              <a:rPr lang="en-US" dirty="0"/>
              <a:t>, </a:t>
            </a:r>
            <a:r>
              <a:rPr lang="en-US" b="1" dirty="0"/>
              <a:t>Clouds</a:t>
            </a:r>
            <a:r>
              <a:rPr lang="en-US" dirty="0"/>
              <a:t> and </a:t>
            </a:r>
            <a:r>
              <a:rPr lang="en-US" b="1" dirty="0"/>
              <a:t>HPC</a:t>
            </a:r>
            <a:r>
              <a:rPr lang="en-US" dirty="0"/>
              <a:t> (high performance computing) with the large scale simulations usually run on supercomputers and the target of the exascale initiative</a:t>
            </a:r>
          </a:p>
          <a:p>
            <a:r>
              <a:rPr lang="en-US" dirty="0"/>
              <a:t>We base this on an analysis of many big data and simulation problems and a set of properties -- the </a:t>
            </a:r>
            <a:r>
              <a:rPr lang="en-US" b="1" dirty="0"/>
              <a:t>Big Data Ogres </a:t>
            </a:r>
            <a:r>
              <a:rPr lang="en-US" dirty="0"/>
              <a:t>-- characterizing them where we distinguish data and model properties. </a:t>
            </a:r>
          </a:p>
          <a:p>
            <a:r>
              <a:rPr lang="en-US" dirty="0"/>
              <a:t>We consider broad topics: </a:t>
            </a:r>
          </a:p>
          <a:p>
            <a:r>
              <a:rPr lang="en-US" dirty="0"/>
              <a:t>What are the application and user </a:t>
            </a:r>
            <a:r>
              <a:rPr lang="en-US" b="1" dirty="0"/>
              <a:t>requirements</a:t>
            </a:r>
            <a:r>
              <a:rPr lang="en-US" dirty="0"/>
              <a:t>? </a:t>
            </a:r>
          </a:p>
          <a:p>
            <a:pPr lvl="1"/>
            <a:r>
              <a:rPr lang="en-US" dirty="0"/>
              <a:t>e.g. is the data streaming, how similar are commercial and scientific requirements? </a:t>
            </a:r>
          </a:p>
          <a:p>
            <a:r>
              <a:rPr lang="en-US" dirty="0"/>
              <a:t>What is </a:t>
            </a:r>
            <a:r>
              <a:rPr lang="en-US" b="1" dirty="0"/>
              <a:t>execution structure of problems</a:t>
            </a:r>
            <a:r>
              <a:rPr lang="en-US" dirty="0"/>
              <a:t>? </a:t>
            </a:r>
          </a:p>
          <a:p>
            <a:pPr lvl="1"/>
            <a:r>
              <a:rPr lang="en-US" dirty="0"/>
              <a:t>e.g. is it dataflow or more like MPI? </a:t>
            </a:r>
          </a:p>
          <a:p>
            <a:pPr lvl="1"/>
            <a:r>
              <a:rPr lang="en-US" dirty="0"/>
              <a:t>Should we use threads or processes? </a:t>
            </a:r>
          </a:p>
          <a:p>
            <a:pPr lvl="1"/>
            <a:r>
              <a:rPr lang="en-US" dirty="0"/>
              <a:t>Is execution pleasingly parallel? </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63</a:t>
            </a:fld>
            <a:endParaRPr lang="en-US" dirty="0">
              <a:solidFill>
                <a:prstClr val="black"/>
              </a:solidFill>
            </a:endParaRPr>
          </a:p>
        </p:txBody>
      </p:sp>
      <p:sp>
        <p:nvSpPr>
          <p:cNvPr id="5" name="Date Placeholder 4"/>
          <p:cNvSpPr>
            <a:spLocks noGrp="1"/>
          </p:cNvSpPr>
          <p:nvPr>
            <p:ph type="dt" sz="half" idx="2"/>
          </p:nvPr>
        </p:nvSpPr>
        <p:spPr/>
        <p:txBody>
          <a:bodyPr/>
          <a:lstStyle/>
          <a:p>
            <a:fld id="{4728C112-4AD3-401E-BF50-0DB5B9E745D5}" type="datetime1">
              <a:rPr lang="en-US" smtClean="0"/>
              <a:t>12/17/2016</a:t>
            </a:fld>
            <a:endParaRPr lang="en-US"/>
          </a:p>
        </p:txBody>
      </p:sp>
    </p:spTree>
    <p:extLst>
      <p:ext uri="{BB962C8B-B14F-4D97-AF65-F5344CB8AC3E}">
        <p14:creationId xmlns:p14="http://schemas.microsoft.com/office/powerpoint/2010/main" val="15964935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ctr"/>
            <a:r>
              <a:rPr lang="en-US" dirty="0"/>
              <a:t>Abstract II</a:t>
            </a:r>
          </a:p>
        </p:txBody>
      </p:sp>
      <p:sp>
        <p:nvSpPr>
          <p:cNvPr id="3" name="Content Placeholder 2"/>
          <p:cNvSpPr>
            <a:spLocks noGrp="1"/>
          </p:cNvSpPr>
          <p:nvPr>
            <p:ph idx="1"/>
          </p:nvPr>
        </p:nvSpPr>
        <p:spPr>
          <a:xfrm>
            <a:off x="0" y="609600"/>
            <a:ext cx="9144000" cy="5181600"/>
          </a:xfrm>
        </p:spPr>
        <p:txBody>
          <a:bodyPr/>
          <a:lstStyle/>
          <a:p>
            <a:r>
              <a:rPr lang="en-US" dirty="0"/>
              <a:t>What about the many </a:t>
            </a:r>
            <a:r>
              <a:rPr lang="en-US" b="1" dirty="0"/>
              <a:t>choices for infrastructure and middleware</a:t>
            </a:r>
            <a:r>
              <a:rPr lang="en-US" dirty="0"/>
              <a:t>? </a:t>
            </a:r>
          </a:p>
          <a:p>
            <a:pPr lvl="1"/>
            <a:r>
              <a:rPr lang="en-US" dirty="0"/>
              <a:t>Should we use classic HPC cluster, Docker or OpenStack? </a:t>
            </a:r>
          </a:p>
          <a:p>
            <a:pPr lvl="1"/>
            <a:r>
              <a:rPr lang="en-US" dirty="0"/>
              <a:t>Where are </a:t>
            </a:r>
            <a:r>
              <a:rPr lang="en-US" b="1" dirty="0"/>
              <a:t>Big Data (</a:t>
            </a:r>
            <a:r>
              <a:rPr lang="en-US" dirty="0"/>
              <a:t>Apache) approaches superior/inferior to those familiar from </a:t>
            </a:r>
            <a:r>
              <a:rPr lang="en-US" b="1" dirty="0"/>
              <a:t>Grid</a:t>
            </a:r>
            <a:r>
              <a:rPr lang="en-US" dirty="0"/>
              <a:t> and</a:t>
            </a:r>
            <a:r>
              <a:rPr lang="en-US" b="1" dirty="0"/>
              <a:t> HPC </a:t>
            </a:r>
            <a:r>
              <a:rPr lang="en-US" dirty="0"/>
              <a:t>work? </a:t>
            </a:r>
          </a:p>
          <a:p>
            <a:pPr lvl="1"/>
            <a:r>
              <a:rPr lang="en-US" dirty="0"/>
              <a:t>The choice of </a:t>
            </a:r>
            <a:r>
              <a:rPr lang="en-US" b="1" dirty="0"/>
              <a:t>language</a:t>
            </a:r>
            <a:r>
              <a:rPr lang="en-US" dirty="0"/>
              <a:t> -- C++, Java, Scala, Python, R highlights performance v. productivity trade-offs.</a:t>
            </a:r>
          </a:p>
          <a:p>
            <a:r>
              <a:rPr lang="en-US" dirty="0"/>
              <a:t>What is actual </a:t>
            </a:r>
            <a:r>
              <a:rPr lang="en-US" b="1" dirty="0"/>
              <a:t>performance</a:t>
            </a:r>
            <a:r>
              <a:rPr lang="en-US" dirty="0"/>
              <a:t> of Big Data implementations and what are good benchmarks? </a:t>
            </a:r>
          </a:p>
          <a:p>
            <a:r>
              <a:rPr lang="en-US" dirty="0"/>
              <a:t>Is </a:t>
            </a:r>
            <a:r>
              <a:rPr lang="en-US" b="1" dirty="0"/>
              <a:t>software sustainability </a:t>
            </a:r>
            <a:r>
              <a:rPr lang="en-US" dirty="0"/>
              <a:t>important and is the Apache model a good approach to this? The difference between capability and capacity computing on HPC clusters.</a:t>
            </a:r>
          </a:p>
          <a:p>
            <a:r>
              <a:rPr lang="en-US" dirty="0"/>
              <a:t>We introduce </a:t>
            </a:r>
            <a:r>
              <a:rPr lang="en-US" b="1" dirty="0"/>
              <a:t>HPC-ABDS High Performance Computing enhanced Apache Big Data Stack</a:t>
            </a:r>
            <a:r>
              <a:rPr lang="en-US" dirty="0"/>
              <a:t> and </a:t>
            </a:r>
            <a:r>
              <a:rPr lang="en-US" b="1" dirty="0" err="1"/>
              <a:t>HPCCloud</a:t>
            </a:r>
            <a:r>
              <a:rPr lang="en-US" b="1" dirty="0"/>
              <a:t> 3.0</a:t>
            </a:r>
          </a:p>
          <a:p>
            <a:r>
              <a:rPr lang="en-US" dirty="0"/>
              <a:t>We discuss how this HPC-ABDS concept allows one to discuss </a:t>
            </a:r>
            <a:r>
              <a:rPr lang="en-US" b="1" dirty="0"/>
              <a:t>convergence of Big Data, Big Simulation, Cloud and HPC Systems. </a:t>
            </a:r>
            <a:r>
              <a:rPr lang="en-US" dirty="0"/>
              <a:t>See </a:t>
            </a:r>
            <a:r>
              <a:rPr lang="en-US" dirty="0">
                <a:hlinkClick r:id="rId2"/>
              </a:rPr>
              <a:t>http://hpc-abds.org/kaleidoscope/</a:t>
            </a:r>
            <a:endParaRPr lang="en-US" dirty="0"/>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64</a:t>
            </a:fld>
            <a:endParaRPr lang="en-US" dirty="0">
              <a:solidFill>
                <a:prstClr val="black"/>
              </a:solidFill>
            </a:endParaRPr>
          </a:p>
        </p:txBody>
      </p:sp>
      <p:sp>
        <p:nvSpPr>
          <p:cNvPr id="5" name="Date Placeholder 4"/>
          <p:cNvSpPr>
            <a:spLocks noGrp="1"/>
          </p:cNvSpPr>
          <p:nvPr>
            <p:ph type="dt" sz="half" idx="2"/>
          </p:nvPr>
        </p:nvSpPr>
        <p:spPr/>
        <p:txBody>
          <a:bodyPr/>
          <a:lstStyle/>
          <a:p>
            <a:fld id="{D9A44FC3-7389-40B5-91C0-6EA62081F8E9}" type="datetime1">
              <a:rPr lang="en-US" smtClean="0"/>
              <a:t>12/17/2016</a:t>
            </a:fld>
            <a:endParaRPr lang="en-US"/>
          </a:p>
        </p:txBody>
      </p:sp>
    </p:spTree>
    <p:extLst>
      <p:ext uri="{BB962C8B-B14F-4D97-AF65-F5344CB8AC3E}">
        <p14:creationId xmlns:p14="http://schemas.microsoft.com/office/powerpoint/2010/main" val="668717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22578"/>
            <a:ext cx="8382000" cy="510822"/>
          </a:xfrm>
        </p:spPr>
        <p:txBody>
          <a:bodyPr/>
          <a:lstStyle/>
          <a:p>
            <a:pPr algn="ctr"/>
            <a:r>
              <a:rPr lang="en-US" sz="2800" b="1" dirty="0"/>
              <a:t>Main Components of SPIDAL Project</a:t>
            </a:r>
          </a:p>
        </p:txBody>
      </p:sp>
      <p:sp>
        <p:nvSpPr>
          <p:cNvPr id="3" name="Content Placeholder 2"/>
          <p:cNvSpPr>
            <a:spLocks noGrp="1"/>
          </p:cNvSpPr>
          <p:nvPr>
            <p:ph idx="1"/>
          </p:nvPr>
        </p:nvSpPr>
        <p:spPr>
          <a:xfrm>
            <a:off x="18393" y="381000"/>
            <a:ext cx="9144000" cy="4038600"/>
          </a:xfrm>
        </p:spPr>
        <p:txBody>
          <a:bodyPr>
            <a:noAutofit/>
          </a:bodyPr>
          <a:lstStyle/>
          <a:p>
            <a:pPr>
              <a:spcBef>
                <a:spcPts val="600"/>
              </a:spcBef>
            </a:pPr>
            <a:r>
              <a:rPr lang="en-US" sz="1800" dirty="0">
                <a:solidFill>
                  <a:srgbClr val="B30838"/>
                </a:solidFill>
              </a:rPr>
              <a:t>Design and Build </a:t>
            </a:r>
            <a:r>
              <a:rPr lang="en-US" sz="1800" b="1" dirty="0">
                <a:solidFill>
                  <a:srgbClr val="B30838"/>
                </a:solidFill>
              </a:rPr>
              <a:t>Scalable High Performance Data Analytics Library</a:t>
            </a:r>
          </a:p>
          <a:p>
            <a:pPr>
              <a:spcBef>
                <a:spcPts val="600"/>
              </a:spcBef>
            </a:pPr>
            <a:r>
              <a:rPr lang="en-US" sz="1800" b="1" dirty="0">
                <a:solidFill>
                  <a:srgbClr val="B30838"/>
                </a:solidFill>
              </a:rPr>
              <a:t>SPIDAL (Scalable Parallel Interoperable Data Analytics Library): </a:t>
            </a:r>
            <a:r>
              <a:rPr lang="en-US" sz="1800" dirty="0">
                <a:solidFill>
                  <a:srgbClr val="B30838"/>
                </a:solidFill>
              </a:rPr>
              <a:t>Scalable Analytics for:</a:t>
            </a:r>
          </a:p>
          <a:p>
            <a:pPr lvl="1">
              <a:spcBef>
                <a:spcPts val="600"/>
              </a:spcBef>
            </a:pPr>
            <a:r>
              <a:rPr lang="en-US" sz="1800" dirty="0">
                <a:solidFill>
                  <a:srgbClr val="B30838"/>
                </a:solidFill>
              </a:rPr>
              <a:t>Domain specific data analytics libraries – mainly from project.</a:t>
            </a:r>
          </a:p>
          <a:p>
            <a:pPr lvl="1">
              <a:spcBef>
                <a:spcPts val="600"/>
              </a:spcBef>
            </a:pPr>
            <a:r>
              <a:rPr lang="en-US" sz="1800" dirty="0">
                <a:solidFill>
                  <a:srgbClr val="B30838"/>
                </a:solidFill>
              </a:rPr>
              <a:t>Add Core Machine learning libraries – mainly from community.</a:t>
            </a:r>
          </a:p>
          <a:p>
            <a:pPr lvl="1">
              <a:spcBef>
                <a:spcPts val="600"/>
              </a:spcBef>
            </a:pPr>
            <a:r>
              <a:rPr lang="en-US" sz="1800" dirty="0">
                <a:solidFill>
                  <a:srgbClr val="B30838"/>
                </a:solidFill>
              </a:rPr>
              <a:t>Performance of Java and MIDAS Inter- and Intra-node</a:t>
            </a:r>
            <a:r>
              <a:rPr lang="en-US" sz="1600" dirty="0"/>
              <a:t>.</a:t>
            </a:r>
          </a:p>
          <a:p>
            <a:pPr>
              <a:spcBef>
                <a:spcPts val="600"/>
              </a:spcBef>
            </a:pPr>
            <a:r>
              <a:rPr lang="en-US" sz="1800" b="1" dirty="0"/>
              <a:t>NIST Big Data Application Analysis </a:t>
            </a:r>
            <a:r>
              <a:rPr lang="en-US" sz="1800" dirty="0"/>
              <a:t>– features of data intensive Applications deriving 64 Convergence Diamonds. </a:t>
            </a:r>
            <a:r>
              <a:rPr lang="en-US" sz="1800" b="1" dirty="0">
                <a:solidFill>
                  <a:srgbClr val="FF0000"/>
                </a:solidFill>
              </a:rPr>
              <a:t>Application Nexus.</a:t>
            </a:r>
          </a:p>
          <a:p>
            <a:pPr>
              <a:spcBef>
                <a:spcPts val="600"/>
              </a:spcBef>
            </a:pPr>
            <a:r>
              <a:rPr lang="en-US" sz="1800" b="1" dirty="0"/>
              <a:t>HPC-ABDS: </a:t>
            </a:r>
            <a:r>
              <a:rPr lang="en-US" sz="1800" dirty="0"/>
              <a:t>Cloud-HPC interoperable software </a:t>
            </a:r>
            <a:r>
              <a:rPr lang="en-US" sz="1800" b="1" dirty="0"/>
              <a:t>performance of HPC </a:t>
            </a:r>
            <a:r>
              <a:rPr lang="en-US" sz="1800" dirty="0"/>
              <a:t>(High Performance Computing) and the rich</a:t>
            </a:r>
            <a:r>
              <a:rPr lang="en-US" sz="1800" b="1" dirty="0"/>
              <a:t> functionality </a:t>
            </a:r>
            <a:r>
              <a:rPr lang="en-US" sz="1800" dirty="0"/>
              <a:t>of the commodity </a:t>
            </a:r>
            <a:r>
              <a:rPr lang="en-US" sz="1800" b="1" dirty="0"/>
              <a:t>Apache Big Data Stack</a:t>
            </a:r>
            <a:r>
              <a:rPr lang="en-US" sz="1800" dirty="0"/>
              <a:t>. </a:t>
            </a:r>
            <a:r>
              <a:rPr lang="en-US" sz="1800" b="1" dirty="0">
                <a:solidFill>
                  <a:srgbClr val="FF0000"/>
                </a:solidFill>
              </a:rPr>
              <a:t>Software Nexus</a:t>
            </a:r>
          </a:p>
          <a:p>
            <a:pPr>
              <a:spcBef>
                <a:spcPts val="600"/>
              </a:spcBef>
            </a:pPr>
            <a:r>
              <a:rPr lang="en-US" sz="1800" b="1" dirty="0"/>
              <a:t>MIDAS: </a:t>
            </a:r>
            <a:r>
              <a:rPr lang="en-US" sz="1800" dirty="0"/>
              <a:t>Integrating Middleware – from project.</a:t>
            </a:r>
          </a:p>
          <a:p>
            <a:pPr>
              <a:spcBef>
                <a:spcPts val="600"/>
              </a:spcBef>
            </a:pPr>
            <a:r>
              <a:rPr lang="en-US" sz="1800" b="1" dirty="0"/>
              <a:t>Applications: </a:t>
            </a:r>
            <a:r>
              <a:rPr lang="en-US" sz="1800" dirty="0"/>
              <a:t>Biomolecular Simulations, Network and Computational Social Science, Epidemiology, Computer Vision, Geographical Information Systems, Remote Sensing for Polar Science and Pathology Informatics, Streaming for robotics, streaming stock analytics</a:t>
            </a:r>
            <a:endParaRPr lang="en-US" sz="800" dirty="0"/>
          </a:p>
          <a:p>
            <a:pPr>
              <a:spcBef>
                <a:spcPts val="600"/>
              </a:spcBef>
            </a:pPr>
            <a:r>
              <a:rPr lang="en-US" sz="1800" b="1" dirty="0"/>
              <a:t>Implementations: </a:t>
            </a:r>
            <a:r>
              <a:rPr lang="en-US" sz="1800" dirty="0"/>
              <a:t>HPC as well as clouds (OpenStack, Docker) Convergence with common DevOps tool  </a:t>
            </a:r>
            <a:r>
              <a:rPr lang="en-US" sz="1800" b="1" dirty="0">
                <a:solidFill>
                  <a:srgbClr val="FF0000"/>
                </a:solidFill>
              </a:rPr>
              <a:t>Hardware Nexus</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7</a:t>
            </a:fld>
            <a:endParaRPr lang="en-US" dirty="0">
              <a:solidFill>
                <a:prstClr val="black"/>
              </a:solidFill>
            </a:endParaRPr>
          </a:p>
        </p:txBody>
      </p:sp>
      <p:sp>
        <p:nvSpPr>
          <p:cNvPr id="4" name="Date Placeholder 3"/>
          <p:cNvSpPr>
            <a:spLocks noGrp="1"/>
          </p:cNvSpPr>
          <p:nvPr>
            <p:ph type="dt" sz="half" idx="2"/>
          </p:nvPr>
        </p:nvSpPr>
        <p:spPr/>
        <p:txBody>
          <a:bodyPr/>
          <a:lstStyle/>
          <a:p>
            <a:fld id="{183E4A94-D8DD-46C7-AD76-AC3AD0D191CF}" type="datetime1">
              <a:rPr lang="en-US" smtClean="0"/>
              <a:t>12/17/2016</a:t>
            </a:fld>
            <a:endParaRPr lang="en-US"/>
          </a:p>
        </p:txBody>
      </p:sp>
    </p:spTree>
    <p:extLst>
      <p:ext uri="{BB962C8B-B14F-4D97-AF65-F5344CB8AC3E}">
        <p14:creationId xmlns:p14="http://schemas.microsoft.com/office/powerpoint/2010/main" val="2460169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pPr algn="ctr"/>
            <a:r>
              <a:rPr lang="en-US" dirty="0"/>
              <a:t>Application Nexus</a:t>
            </a:r>
          </a:p>
        </p:txBody>
      </p:sp>
      <p:sp>
        <p:nvSpPr>
          <p:cNvPr id="3" name="Subtitle 2"/>
          <p:cNvSpPr>
            <a:spLocks noGrp="1"/>
          </p:cNvSpPr>
          <p:nvPr>
            <p:ph type="subTitle" idx="1"/>
          </p:nvPr>
        </p:nvSpPr>
        <p:spPr/>
        <p:txBody>
          <a:bodyPr/>
          <a:lstStyle/>
          <a:p>
            <a:pPr algn="l"/>
            <a:r>
              <a:rPr lang="en-US" sz="2400" b="1" dirty="0">
                <a:solidFill>
                  <a:schemeClr val="tx1"/>
                </a:solidFill>
              </a:rPr>
              <a:t>Use-case Data and Model</a:t>
            </a:r>
          </a:p>
          <a:p>
            <a:pPr algn="l"/>
            <a:r>
              <a:rPr lang="en-US" sz="2400" b="1" dirty="0">
                <a:solidFill>
                  <a:schemeClr val="tx1"/>
                </a:solidFill>
              </a:rPr>
              <a:t>NIST Collection</a:t>
            </a:r>
          </a:p>
          <a:p>
            <a:pPr algn="l"/>
            <a:r>
              <a:rPr lang="en-US" sz="2400" b="1" dirty="0">
                <a:solidFill>
                  <a:schemeClr val="tx1"/>
                </a:solidFill>
              </a:rPr>
              <a:t>Big Data Ogres</a:t>
            </a:r>
          </a:p>
          <a:p>
            <a:pPr algn="l"/>
            <a:r>
              <a:rPr lang="en-US" sz="2400" b="1" dirty="0">
                <a:solidFill>
                  <a:schemeClr val="tx1"/>
                </a:solidFill>
              </a:rPr>
              <a:t>Convergence Diamonds</a:t>
            </a:r>
          </a:p>
        </p:txBody>
      </p:sp>
      <p:sp>
        <p:nvSpPr>
          <p:cNvPr id="4" name="Date Placeholder 3"/>
          <p:cNvSpPr>
            <a:spLocks noGrp="1"/>
          </p:cNvSpPr>
          <p:nvPr>
            <p:ph type="dt" sz="half" idx="10"/>
          </p:nvPr>
        </p:nvSpPr>
        <p:spPr/>
        <p:txBody>
          <a:bodyPr/>
          <a:lstStyle/>
          <a:p>
            <a:fld id="{F4181043-9415-4064-8429-644D8F210C63}" type="datetime1">
              <a:rPr lang="en-US" smtClean="0"/>
              <a:t>12/17/2016</a:t>
            </a:fld>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8</a:t>
            </a:fld>
            <a:endParaRPr lang="en-US"/>
          </a:p>
        </p:txBody>
      </p:sp>
    </p:spTree>
    <p:extLst>
      <p:ext uri="{BB962C8B-B14F-4D97-AF65-F5344CB8AC3E}">
        <p14:creationId xmlns:p14="http://schemas.microsoft.com/office/powerpoint/2010/main" val="3562795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2800" dirty="0"/>
              <a:t>Data and Model in Big Data and Simulations I</a:t>
            </a:r>
          </a:p>
        </p:txBody>
      </p:sp>
      <p:sp>
        <p:nvSpPr>
          <p:cNvPr id="3" name="Content Placeholder 2"/>
          <p:cNvSpPr>
            <a:spLocks noGrp="1"/>
          </p:cNvSpPr>
          <p:nvPr>
            <p:ph idx="1"/>
          </p:nvPr>
        </p:nvSpPr>
        <p:spPr>
          <a:xfrm>
            <a:off x="-15089" y="533400"/>
            <a:ext cx="9133490" cy="5562600"/>
          </a:xfrm>
          <a:noFill/>
        </p:spPr>
        <p:txBody>
          <a:bodyPr/>
          <a:lstStyle/>
          <a:p>
            <a:pPr>
              <a:spcBef>
                <a:spcPts val="600"/>
              </a:spcBef>
            </a:pPr>
            <a:r>
              <a:rPr lang="en-US" sz="2300" dirty="0"/>
              <a:t>Need to discuss </a:t>
            </a:r>
            <a:r>
              <a:rPr lang="en-US" sz="2300" b="1" dirty="0">
                <a:solidFill>
                  <a:srgbClr val="C00000"/>
                </a:solidFill>
              </a:rPr>
              <a:t>Data </a:t>
            </a:r>
            <a:r>
              <a:rPr lang="en-US" sz="2300" dirty="0"/>
              <a:t>and </a:t>
            </a:r>
            <a:r>
              <a:rPr lang="en-US" sz="2300" b="1" dirty="0">
                <a:solidFill>
                  <a:srgbClr val="C00000"/>
                </a:solidFill>
              </a:rPr>
              <a:t>Model</a:t>
            </a:r>
            <a:r>
              <a:rPr lang="en-US" sz="2300" dirty="0"/>
              <a:t> as problems have both intermingled, but we can get insight by separating which allows better understanding of </a:t>
            </a:r>
            <a:r>
              <a:rPr lang="en-US" sz="2300" b="1" dirty="0">
                <a:solidFill>
                  <a:srgbClr val="C00000"/>
                </a:solidFill>
              </a:rPr>
              <a:t>Big Data - Big Simulation “convergence” (or differences!)</a:t>
            </a:r>
          </a:p>
          <a:p>
            <a:pPr>
              <a:spcBef>
                <a:spcPts val="600"/>
              </a:spcBef>
            </a:pPr>
            <a:r>
              <a:rPr lang="en-US" sz="2300" dirty="0"/>
              <a:t>The</a:t>
            </a:r>
            <a:r>
              <a:rPr lang="en-US" sz="2300" b="1" dirty="0">
                <a:solidFill>
                  <a:srgbClr val="C00000"/>
                </a:solidFill>
              </a:rPr>
              <a:t> Model</a:t>
            </a:r>
            <a:r>
              <a:rPr lang="en-US" sz="2300" dirty="0"/>
              <a:t> is a user construction and it has a “</a:t>
            </a:r>
            <a:r>
              <a:rPr lang="en-US" sz="2300" b="1" dirty="0">
                <a:solidFill>
                  <a:srgbClr val="C00000"/>
                </a:solidFill>
              </a:rPr>
              <a:t>concept</a:t>
            </a:r>
            <a:r>
              <a:rPr lang="en-US" sz="2300" dirty="0"/>
              <a:t>”,</a:t>
            </a:r>
            <a:r>
              <a:rPr lang="en-US" sz="2300" b="1" dirty="0">
                <a:solidFill>
                  <a:srgbClr val="C00000"/>
                </a:solidFill>
              </a:rPr>
              <a:t> parameters </a:t>
            </a:r>
            <a:r>
              <a:rPr lang="en-US" sz="2300" dirty="0"/>
              <a:t>and gives</a:t>
            </a:r>
            <a:r>
              <a:rPr lang="en-US" sz="2300" b="1" dirty="0">
                <a:solidFill>
                  <a:srgbClr val="C00000"/>
                </a:solidFill>
              </a:rPr>
              <a:t> results </a:t>
            </a:r>
            <a:r>
              <a:rPr lang="en-US" sz="2300" dirty="0"/>
              <a:t>determined by the computation. We use term “model” in a general fashion to cover all of these.</a:t>
            </a:r>
          </a:p>
          <a:p>
            <a:pPr>
              <a:spcBef>
                <a:spcPts val="600"/>
              </a:spcBef>
            </a:pPr>
            <a:r>
              <a:rPr lang="en-US" sz="2300" b="1" dirty="0">
                <a:solidFill>
                  <a:srgbClr val="C00000"/>
                </a:solidFill>
              </a:rPr>
              <a:t>Big Data </a:t>
            </a:r>
            <a:r>
              <a:rPr lang="en-US" sz="2300" dirty="0"/>
              <a:t>problems</a:t>
            </a:r>
            <a:r>
              <a:rPr lang="en-US" sz="2300" b="1" dirty="0">
                <a:solidFill>
                  <a:srgbClr val="C00000"/>
                </a:solidFill>
              </a:rPr>
              <a:t> </a:t>
            </a:r>
            <a:r>
              <a:rPr lang="en-US" sz="2300" dirty="0"/>
              <a:t>can be broken up into </a:t>
            </a:r>
            <a:r>
              <a:rPr lang="en-US" sz="2300" b="1" dirty="0">
                <a:solidFill>
                  <a:srgbClr val="C00000"/>
                </a:solidFill>
              </a:rPr>
              <a:t>Data </a:t>
            </a:r>
            <a:r>
              <a:rPr lang="en-US" sz="2300" dirty="0"/>
              <a:t>and </a:t>
            </a:r>
            <a:r>
              <a:rPr lang="en-US" sz="2300" b="1" dirty="0">
                <a:solidFill>
                  <a:srgbClr val="C00000"/>
                </a:solidFill>
              </a:rPr>
              <a:t>Model</a:t>
            </a:r>
          </a:p>
          <a:p>
            <a:pPr lvl="1">
              <a:spcBef>
                <a:spcPts val="600"/>
              </a:spcBef>
            </a:pPr>
            <a:r>
              <a:rPr lang="en-US" dirty="0"/>
              <a:t>For </a:t>
            </a:r>
            <a:r>
              <a:rPr lang="en-US" b="1" dirty="0">
                <a:solidFill>
                  <a:srgbClr val="C00000"/>
                </a:solidFill>
              </a:rPr>
              <a:t>clustering, </a:t>
            </a:r>
            <a:r>
              <a:rPr lang="en-US" dirty="0"/>
              <a:t>the model parameters are cluster centers while the data is set of points to be clustered</a:t>
            </a:r>
          </a:p>
          <a:p>
            <a:pPr lvl="1">
              <a:spcBef>
                <a:spcPts val="600"/>
              </a:spcBef>
            </a:pPr>
            <a:r>
              <a:rPr lang="en-US" dirty="0"/>
              <a:t>For </a:t>
            </a:r>
            <a:r>
              <a:rPr lang="en-US" b="1" dirty="0">
                <a:solidFill>
                  <a:srgbClr val="C00000"/>
                </a:solidFill>
              </a:rPr>
              <a:t>queries</a:t>
            </a:r>
            <a:r>
              <a:rPr lang="en-US" dirty="0"/>
              <a:t>, the model is structure of database and results of this query while the data is whole database queried and SQL query </a:t>
            </a:r>
          </a:p>
          <a:p>
            <a:pPr lvl="1">
              <a:spcBef>
                <a:spcPts val="600"/>
              </a:spcBef>
            </a:pPr>
            <a:r>
              <a:rPr lang="en-US" dirty="0"/>
              <a:t>For </a:t>
            </a:r>
            <a:r>
              <a:rPr lang="en-US" b="1" dirty="0">
                <a:solidFill>
                  <a:srgbClr val="C00000"/>
                </a:solidFill>
              </a:rPr>
              <a:t>deep learning </a:t>
            </a:r>
            <a:r>
              <a:rPr lang="en-US" dirty="0"/>
              <a:t>with ImageNet, the model is chosen network with model parameters as the network link weights. The data is set of images used for training or classification</a:t>
            </a:r>
          </a:p>
        </p:txBody>
      </p:sp>
      <p:sp>
        <p:nvSpPr>
          <p:cNvPr id="4" name="Slide Number Placeholder 3"/>
          <p:cNvSpPr>
            <a:spLocks noGrp="1"/>
          </p:cNvSpPr>
          <p:nvPr>
            <p:ph type="sldNum" sz="quarter" idx="12"/>
          </p:nvPr>
        </p:nvSpPr>
        <p:spPr>
          <a:xfrm>
            <a:off x="8305800" y="6172200"/>
            <a:ext cx="656771" cy="293913"/>
          </a:xfrm>
        </p:spPr>
        <p:txBody>
          <a:bodyPr/>
          <a:lstStyle/>
          <a:p>
            <a:fld id="{C4B85148-DB98-4269-ACE6-2DF49F9918C9}" type="slidenum">
              <a:rPr lang="en-US" smtClean="0">
                <a:solidFill>
                  <a:prstClr val="black"/>
                </a:solidFill>
              </a:rPr>
              <a:pPr/>
              <a:t>9</a:t>
            </a:fld>
            <a:endParaRPr lang="en-US" dirty="0">
              <a:solidFill>
                <a:prstClr val="black"/>
              </a:solidFill>
            </a:endParaRPr>
          </a:p>
        </p:txBody>
      </p:sp>
      <p:sp>
        <p:nvSpPr>
          <p:cNvPr id="5" name="Date Placeholder 4"/>
          <p:cNvSpPr>
            <a:spLocks noGrp="1"/>
          </p:cNvSpPr>
          <p:nvPr>
            <p:ph type="dt" sz="half" idx="2"/>
          </p:nvPr>
        </p:nvSpPr>
        <p:spPr/>
        <p:txBody>
          <a:bodyPr/>
          <a:lstStyle/>
          <a:p>
            <a:fld id="{8A69038B-CD87-455A-BC5C-50A1EBE6FA77}" type="datetime1">
              <a:rPr lang="en-US" smtClean="0"/>
              <a:t>12/17/2016</a:t>
            </a:fld>
            <a:endParaRPr lang="en-US"/>
          </a:p>
        </p:txBody>
      </p:sp>
    </p:spTree>
    <p:extLst>
      <p:ext uri="{BB962C8B-B14F-4D97-AF65-F5344CB8AC3E}">
        <p14:creationId xmlns:p14="http://schemas.microsoft.com/office/powerpoint/2010/main" val="26564441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29253</TotalTime>
  <Words>5726</Words>
  <Application>Microsoft Office PowerPoint</Application>
  <PresentationFormat>On-screen Show (4:3)</PresentationFormat>
  <Paragraphs>751</Paragraphs>
  <Slides>64</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64</vt:i4>
      </vt:variant>
    </vt:vector>
  </HeadingPairs>
  <TitlesOfParts>
    <vt:vector size="76" baseType="lpstr">
      <vt:lpstr>Arial Unicode MS</vt:lpstr>
      <vt:lpstr>ＭＳ Ｐゴシック</vt:lpstr>
      <vt:lpstr>Arial</vt:lpstr>
      <vt:lpstr>Calibri</vt:lpstr>
      <vt:lpstr>Century Gothic</vt:lpstr>
      <vt:lpstr>Century Schoolbook</vt:lpstr>
      <vt:lpstr>Franklin Gothic Demi</vt:lpstr>
      <vt:lpstr>Franklin Gothic Medium</vt:lpstr>
      <vt:lpstr>Symbol</vt:lpstr>
      <vt:lpstr>Times New Roman</vt:lpstr>
      <vt:lpstr>Blank Presentation</vt:lpstr>
      <vt:lpstr>2_Blank Presentation</vt:lpstr>
      <vt:lpstr> Big Data on Clouds and HPC</vt:lpstr>
      <vt:lpstr>Indiana – Sun Yat-Sen Collaboration?</vt:lpstr>
      <vt:lpstr>Why Connect (“Converge”) Big Data and HPC</vt:lpstr>
      <vt:lpstr>Convergence Points (Nexus) for HPC-Cloud-Big Data-Simulation</vt:lpstr>
      <vt:lpstr>SPIDAL Project Datanet: CIF21 DIBBs: Middleware and High Performance Analytics Libraries for Scalable Data Science</vt:lpstr>
      <vt:lpstr>PowerPoint Presentation</vt:lpstr>
      <vt:lpstr>Main Components of SPIDAL Project</vt:lpstr>
      <vt:lpstr>Application Nexus</vt:lpstr>
      <vt:lpstr>Data and Model in Big Data and Simulations I</vt:lpstr>
      <vt:lpstr>Data and Model in Big Data and Simulations II</vt:lpstr>
      <vt:lpstr>51 Detailed Use Cases: Contributed July-September 2013 Covers goals, data features such as 3 V’s, software, hardware</vt:lpstr>
      <vt:lpstr>Sample Features of 51 Use Cases I</vt:lpstr>
      <vt:lpstr>Sample Features of 51 Use Cases II</vt:lpstr>
      <vt:lpstr>7 Computational Giants of  NRC Massive Data Analysis Report </vt:lpstr>
      <vt:lpstr>HPC (Simulation) Benchmark Classics</vt:lpstr>
      <vt:lpstr>13 Berkeley Dwarfs</vt:lpstr>
      <vt:lpstr>Classifying Use cases</vt:lpstr>
      <vt:lpstr>Classifying Use Cases</vt:lpstr>
      <vt:lpstr>PowerPoint Presentation</vt:lpstr>
      <vt:lpstr>64 Features in 4 views for Unified Classification of Big Data and Simulation Applications</vt:lpstr>
      <vt:lpstr>Examples in Problem Architecture View PA</vt:lpstr>
      <vt:lpstr>6 Forms of MapReduce  Describes Architecture of   - Problem (Model     reflecting data)  - Machine  - Software  2 important variants (software) of Iterative MapReduce and Map-Streaming a) “In-place” HPC  b) Flow for model and data </vt:lpstr>
      <vt:lpstr>Clouds, HPC Clouds Simulations, Big Data</vt:lpstr>
      <vt:lpstr>Considerations on Big Data v. Clouds/HPC</vt:lpstr>
      <vt:lpstr>Why HPC Cloud architectures?</vt:lpstr>
      <vt:lpstr>Comparison of Data Analytics with Simulation I</vt:lpstr>
      <vt:lpstr>Comparison of Data Analytics with Simulation II</vt:lpstr>
      <vt:lpstr>Comparison of Data Analytics with Simulation III</vt:lpstr>
      <vt:lpstr>Example of Analytics needing HPC Cloud</vt:lpstr>
      <vt:lpstr>Clustering and Visualization</vt:lpstr>
      <vt:lpstr>PowerPoint Presentation</vt:lpstr>
      <vt:lpstr>2D Vector Clustering with cutoff at 3 σ</vt:lpstr>
      <vt:lpstr>Software Nexus  Application Layer On Big Data Software Components for Programming and Data Processing On HPC for runtime On IaaS and DevOps Hardware and Systems </vt:lpstr>
      <vt:lpstr>PowerPoint Presentation</vt:lpstr>
      <vt:lpstr>PowerPoint Presentation</vt:lpstr>
      <vt:lpstr>Functionality of 21 HPC-ABDS Layers</vt:lpstr>
      <vt:lpstr>Using “Apache” (Commercial Big Data) Data Systems for Science/Simulation</vt:lpstr>
      <vt:lpstr>Java Grande  Revisited on 3 data analytics codes Clustering Multidimensional Scaling Latent Dirichlet Allocation  all sophisticated algorithms  </vt:lpstr>
      <vt:lpstr>Java MPI performs better than FJ Threads 128 24 core Haswell nodes on SPIDAL 200K DA-MDS Code</vt:lpstr>
      <vt:lpstr>Investigating Process and Thread Models</vt:lpstr>
      <vt:lpstr>Performance Dependence on Number of Cores inside 24-core node (16 nodes total)</vt:lpstr>
      <vt:lpstr>Java versus C Performance</vt:lpstr>
      <vt:lpstr>HPC-ABDS  DataFlow and In-place Runtime  </vt:lpstr>
      <vt:lpstr>HPC-ABDS Parallel Computing</vt:lpstr>
      <vt:lpstr>Illustration of In-Place AllReduce in MPI</vt:lpstr>
      <vt:lpstr>Breaking Programs into Parts</vt:lpstr>
      <vt:lpstr>K-Means Clustering in Spark, Flink, MPI</vt:lpstr>
      <vt:lpstr>Flink vs MPI DA-MDS Performance</vt:lpstr>
      <vt:lpstr>Flink MDS Dataflow Graph</vt:lpstr>
      <vt:lpstr>HPC-ABDS Parallel Computing </vt:lpstr>
      <vt:lpstr>Harp (Hadoop Plugin) brings HPC to ABDS </vt:lpstr>
      <vt:lpstr>PowerPoint Presentation</vt:lpstr>
      <vt:lpstr>Improvement of Storm (Heron) using HPC communication algorithms</vt:lpstr>
      <vt:lpstr>Infrastructure Nexus</vt:lpstr>
      <vt:lpstr>HPCCloud 2.0 Software Defined Systems</vt:lpstr>
      <vt:lpstr>Ansible Roles and Re-use in 6 NIST use cases</vt:lpstr>
      <vt:lpstr>Cloudmesh HPCCloud 2.0 DevOps Tool</vt:lpstr>
      <vt:lpstr>Cloudmesh Architecture</vt:lpstr>
      <vt:lpstr> Summary of Big Data - Big Simulation  Convergence? </vt:lpstr>
      <vt:lpstr>HPCCloud Convergence Architecture</vt:lpstr>
      <vt:lpstr>Summary of Big Data HPC Convergence I</vt:lpstr>
      <vt:lpstr>Summary of Big Data HPC Convergence II</vt:lpstr>
      <vt:lpstr>Abstract I</vt:lpstr>
      <vt:lpstr>Abstract II</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626</cp:revision>
  <cp:lastPrinted>2009-05-27T19:00:23Z</cp:lastPrinted>
  <dcterms:created xsi:type="dcterms:W3CDTF">2011-04-26T20:44:01Z</dcterms:created>
  <dcterms:modified xsi:type="dcterms:W3CDTF">2016-12-17T09:10:43Z</dcterms:modified>
</cp:coreProperties>
</file>