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65"/>
  </p:notesMasterIdLst>
  <p:sldIdLst>
    <p:sldId id="284" r:id="rId2"/>
    <p:sldId id="285" r:id="rId3"/>
    <p:sldId id="914" r:id="rId4"/>
    <p:sldId id="915" r:id="rId5"/>
    <p:sldId id="916" r:id="rId6"/>
    <p:sldId id="918" r:id="rId7"/>
    <p:sldId id="919" r:id="rId8"/>
    <p:sldId id="920" r:id="rId9"/>
    <p:sldId id="907" r:id="rId10"/>
    <p:sldId id="908" r:id="rId11"/>
    <p:sldId id="270" r:id="rId12"/>
    <p:sldId id="272" r:id="rId13"/>
    <p:sldId id="292" r:id="rId14"/>
    <p:sldId id="853" r:id="rId15"/>
    <p:sldId id="909" r:id="rId16"/>
    <p:sldId id="310" r:id="rId17"/>
    <p:sldId id="273" r:id="rId18"/>
    <p:sldId id="304" r:id="rId19"/>
    <p:sldId id="348" r:id="rId20"/>
    <p:sldId id="312" r:id="rId21"/>
    <p:sldId id="903" r:id="rId22"/>
    <p:sldId id="904" r:id="rId23"/>
    <p:sldId id="316" r:id="rId24"/>
    <p:sldId id="275" r:id="rId25"/>
    <p:sldId id="276" r:id="rId26"/>
    <p:sldId id="277" r:id="rId27"/>
    <p:sldId id="278" r:id="rId28"/>
    <p:sldId id="279" r:id="rId29"/>
    <p:sldId id="280" r:id="rId30"/>
    <p:sldId id="281" r:id="rId31"/>
    <p:sldId id="282" r:id="rId32"/>
    <p:sldId id="910" r:id="rId33"/>
    <p:sldId id="288" r:id="rId34"/>
    <p:sldId id="289" r:id="rId35"/>
    <p:sldId id="291" r:id="rId36"/>
    <p:sldId id="911" r:id="rId37"/>
    <p:sldId id="294" r:id="rId38"/>
    <p:sldId id="295" r:id="rId39"/>
    <p:sldId id="257" r:id="rId40"/>
    <p:sldId id="913" r:id="rId41"/>
    <p:sldId id="884" r:id="rId42"/>
    <p:sldId id="296" r:id="rId43"/>
    <p:sldId id="297" r:id="rId44"/>
    <p:sldId id="313" r:id="rId45"/>
    <p:sldId id="264" r:id="rId46"/>
    <p:sldId id="885" r:id="rId47"/>
    <p:sldId id="886" r:id="rId48"/>
    <p:sldId id="898" r:id="rId49"/>
    <p:sldId id="876" r:id="rId50"/>
    <p:sldId id="305" r:id="rId51"/>
    <p:sldId id="900" r:id="rId52"/>
    <p:sldId id="262" r:id="rId53"/>
    <p:sldId id="912" r:id="rId54"/>
    <p:sldId id="879" r:id="rId55"/>
    <p:sldId id="398" r:id="rId56"/>
    <p:sldId id="283" r:id="rId57"/>
    <p:sldId id="921" r:id="rId58"/>
    <p:sldId id="926" r:id="rId59"/>
    <p:sldId id="927" r:id="rId60"/>
    <p:sldId id="928" r:id="rId61"/>
    <p:sldId id="929" r:id="rId62"/>
    <p:sldId id="930" r:id="rId63"/>
    <p:sldId id="931" r:id="rId6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FC1"/>
    <a:srgbClr val="064FBA"/>
    <a:srgbClr val="021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63F0FB-956D-4A43-BD49-1BA90E314034}">
  <a:tblStyle styleId="{CA63F0FB-956D-4A43-BD49-1BA90E31403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68" autoAdjust="0"/>
  </p:normalViewPr>
  <p:slideViewPr>
    <p:cSldViewPr snapToGrid="0">
      <p:cViewPr varScale="1">
        <p:scale>
          <a:sx n="166" d="100"/>
          <a:sy n="166" d="100"/>
        </p:scale>
        <p:origin x="128" y="44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3b99d50a2_2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33b99d50a2_2_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33b99d50a2_2_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41dc1d0e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41dc1d0e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41dc1d0ed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g741dc1d0ed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3b99d50a2_2_1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g33b99d50a2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4153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3b99d50a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3b99d50a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b10de992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6b10de992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5c387cd87f_2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g5c387cd87f_2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c387cd87f_31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g5c387cd87f_31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5c387cd87f_3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4" name="Google Shape;864;g5c387cd87f_3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5c387cd87f_3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g5c387cd87f_3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764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5c387cd87f_3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6" name="Google Shape;886;g5c387cd87f_3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5c387cd87f_3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0" name="Google Shape;910;g5c387cd87f_3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388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40bf1d149_2_26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740bf1d149_2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8f7dc25d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8f7dc25d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a lucky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40bf1d149_2_3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8" name="Google Shape;278;g740bf1d149_2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40bf1d149_2_2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740bf1d149_2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40bf1d149_2_2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740bf1d149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740bf1d149_2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740bf1d149_2_3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740bf1d149_2_3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8f7dc25d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8f7dc25d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8f7dc25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78f7dc25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87cd87f_2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5c387cd87f_2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Summary</a:t>
            </a:r>
            <a:endParaRPr/>
          </a:p>
        </p:txBody>
      </p:sp>
    </p:spTree>
    <p:extLst>
      <p:ext uri="{BB962C8B-B14F-4D97-AF65-F5344CB8AC3E}">
        <p14:creationId xmlns:p14="http://schemas.microsoft.com/office/powerpoint/2010/main" val="3721313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6235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5c387cd87f_2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g5c387cd87f_2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c387cd87f_31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g5c387cd87f_31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3b99d50a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3b99d50a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3408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5187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3b99d50a2_2_22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g33b99d50a2_2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7382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3b99d50a2_2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3b99d50a2_2_2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g33b99d50a2_2_2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extLst>
      <p:ext uri="{BB962C8B-B14F-4D97-AF65-F5344CB8AC3E}">
        <p14:creationId xmlns:p14="http://schemas.microsoft.com/office/powerpoint/2010/main" val="2939794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9333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3b99d50a2_2_2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33b99d50a2_2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2983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5c8e2106c4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g5c8e2106c4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c387cd87f_3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c387cd87f_3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1816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5c8e2106c4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2" name="Google Shape;682;g5c8e2106c4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4ed8631c6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4ed8631c6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c131ee911_4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c131ee911_4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4c131cbee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4c131cbee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4c131ee911_43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4c131ee911_43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6596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3b99d50a2_2_36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g33b99d50a2_2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d4196a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d4196a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42ddbeac5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742ddbeac5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42ddbeac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42ddbeac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80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c387cd87f_34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5c387cd87f_34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t>●IoT ML DL growing</a:t>
            </a:r>
            <a:endParaRPr dirty="0"/>
          </a:p>
          <a:p>
            <a:pPr marL="0" lvl="0" indent="0" algn="l" rtl="0">
              <a:lnSpc>
                <a:spcPct val="115000"/>
              </a:lnSpc>
              <a:spcBef>
                <a:spcPts val="0"/>
              </a:spcBef>
              <a:spcAft>
                <a:spcPts val="0"/>
              </a:spcAft>
              <a:buClr>
                <a:schemeClr val="dk1"/>
              </a:buClr>
              <a:buSzPts val="1100"/>
              <a:buFont typeface="Arial"/>
              <a:buNone/>
            </a:pPr>
            <a:r>
              <a:rPr lang="en" dirty="0"/>
              <a:t>●Big Data HPC flattish with HPC &lt; Big Data</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63102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740bf1d149_2_4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4" name="Google Shape;354;g740bf1d149_2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8762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41dc1d0e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41dc1d0e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60281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41dc1d0e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41dc1d0e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322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c8e2106c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c8e2106c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●Some small fields. Edge growing but pretty small</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37477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c387cd87f_2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5c387cd87f_2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dirty="0"/>
              <a:t>Escience below cut</a:t>
            </a:r>
            <a:endParaRPr dirty="0"/>
          </a:p>
          <a:p>
            <a:pPr marL="457200" lvl="0" indent="-298450" algn="l" rtl="0">
              <a:lnSpc>
                <a:spcPct val="100000"/>
              </a:lnSpc>
              <a:spcBef>
                <a:spcPts val="0"/>
              </a:spcBef>
              <a:spcAft>
                <a:spcPts val="0"/>
              </a:spcAft>
              <a:buSzPts val="1100"/>
              <a:buChar char="●"/>
            </a:pPr>
            <a:r>
              <a:rPr lang="en" dirty="0"/>
              <a:t>H5 shows dominance of AI</a:t>
            </a:r>
            <a:endParaRPr dirty="0"/>
          </a:p>
        </p:txBody>
      </p:sp>
    </p:spTree>
    <p:extLst>
      <p:ext uri="{BB962C8B-B14F-4D97-AF65-F5344CB8AC3E}">
        <p14:creationId xmlns:p14="http://schemas.microsoft.com/office/powerpoint/2010/main" val="3639392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c387cd87f_2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5c387cd87f_2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37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5c387cd87f_3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5c387cd87f_3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6602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 name="Google Shape;14;p2"/>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 name="Google Shape;15;p2"/>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
        <p:nvSpPr>
          <p:cNvPr id="5" name="Date Placeholder 1">
            <a:extLst>
              <a:ext uri="{FF2B5EF4-FFF2-40B4-BE49-F238E27FC236}">
                <a16:creationId xmlns:a16="http://schemas.microsoft.com/office/drawing/2014/main" id="{4B2E3D00-A53B-496C-BBF6-F814D4EA4286}"/>
              </a:ext>
            </a:extLst>
          </p:cNvPr>
          <p:cNvSpPr>
            <a:spLocks noGrp="1"/>
          </p:cNvSpPr>
          <p:nvPr>
            <p:ph type="dt" sz="half" idx="2"/>
          </p:nvPr>
        </p:nvSpPr>
        <p:spPr>
          <a:xfrm>
            <a:off x="7531198" y="4847714"/>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12/7/2019</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 name="Google Shape;18;p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 name="Google Shape;19;p3"/>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
        <p:nvSpPr>
          <p:cNvPr id="5" name="Date Placeholder 1">
            <a:extLst>
              <a:ext uri="{FF2B5EF4-FFF2-40B4-BE49-F238E27FC236}">
                <a16:creationId xmlns:a16="http://schemas.microsoft.com/office/drawing/2014/main" id="{86F8319C-E64B-415C-80CB-126EEBEB0619}"/>
              </a:ext>
            </a:extLst>
          </p:cNvPr>
          <p:cNvSpPr>
            <a:spLocks noGrp="1"/>
          </p:cNvSpPr>
          <p:nvPr>
            <p:ph type="dt" sz="half" idx="2"/>
          </p:nvPr>
        </p:nvSpPr>
        <p:spPr>
          <a:xfrm>
            <a:off x="7552300" y="4847714"/>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12/7/2019</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rgbClr val="888888"/>
                </a:solidFill>
                <a:latin typeface="Calibri"/>
                <a:ea typeface="Calibri"/>
                <a:cs typeface="Calibri"/>
                <a:sym typeface="Calibri"/>
              </a:defRPr>
            </a:lvl1pPr>
            <a:lvl2pPr marL="0" lvl="1" indent="0" algn="r">
              <a:spcBef>
                <a:spcPts val="0"/>
              </a:spcBef>
              <a:buNone/>
              <a:defRPr sz="900">
                <a:solidFill>
                  <a:srgbClr val="888888"/>
                </a:solidFill>
                <a:latin typeface="Calibri"/>
                <a:ea typeface="Calibri"/>
                <a:cs typeface="Calibri"/>
                <a:sym typeface="Calibri"/>
              </a:defRPr>
            </a:lvl2pPr>
            <a:lvl3pPr marL="0" lvl="2" indent="0" algn="r">
              <a:spcBef>
                <a:spcPts val="0"/>
              </a:spcBef>
              <a:buNone/>
              <a:defRPr sz="900">
                <a:solidFill>
                  <a:srgbClr val="888888"/>
                </a:solidFill>
                <a:latin typeface="Calibri"/>
                <a:ea typeface="Calibri"/>
                <a:cs typeface="Calibri"/>
                <a:sym typeface="Calibri"/>
              </a:defRPr>
            </a:lvl3pPr>
            <a:lvl4pPr marL="0" lvl="3" indent="0" algn="r">
              <a:spcBef>
                <a:spcPts val="0"/>
              </a:spcBef>
              <a:buNone/>
              <a:defRPr sz="900">
                <a:solidFill>
                  <a:srgbClr val="888888"/>
                </a:solidFill>
                <a:latin typeface="Calibri"/>
                <a:ea typeface="Calibri"/>
                <a:cs typeface="Calibri"/>
                <a:sym typeface="Calibri"/>
              </a:defRPr>
            </a:lvl4pPr>
            <a:lvl5pPr marL="0" lvl="4" indent="0" algn="r">
              <a:spcBef>
                <a:spcPts val="0"/>
              </a:spcBef>
              <a:buNone/>
              <a:defRPr sz="900">
                <a:solidFill>
                  <a:srgbClr val="888888"/>
                </a:solidFill>
                <a:latin typeface="Calibri"/>
                <a:ea typeface="Calibri"/>
                <a:cs typeface="Calibri"/>
                <a:sym typeface="Calibri"/>
              </a:defRPr>
            </a:lvl5pPr>
            <a:lvl6pPr marL="0" lvl="5" indent="0" algn="r">
              <a:spcBef>
                <a:spcPts val="0"/>
              </a:spcBef>
              <a:buNone/>
              <a:defRPr sz="900">
                <a:solidFill>
                  <a:srgbClr val="888888"/>
                </a:solidFill>
                <a:latin typeface="Calibri"/>
                <a:ea typeface="Calibri"/>
                <a:cs typeface="Calibri"/>
                <a:sym typeface="Calibri"/>
              </a:defRPr>
            </a:lvl6pPr>
            <a:lvl7pPr marL="0" lvl="6" indent="0" algn="r">
              <a:spcBef>
                <a:spcPts val="0"/>
              </a:spcBef>
              <a:buNone/>
              <a:defRPr sz="900">
                <a:solidFill>
                  <a:srgbClr val="888888"/>
                </a:solidFill>
                <a:latin typeface="Calibri"/>
                <a:ea typeface="Calibri"/>
                <a:cs typeface="Calibri"/>
                <a:sym typeface="Calibri"/>
              </a:defRPr>
            </a:lvl7pPr>
            <a:lvl8pPr marL="0" lvl="7" indent="0" algn="r">
              <a:spcBef>
                <a:spcPts val="0"/>
              </a:spcBef>
              <a:buNone/>
              <a:defRPr sz="900">
                <a:solidFill>
                  <a:srgbClr val="888888"/>
                </a:solidFill>
                <a:latin typeface="Calibri"/>
                <a:ea typeface="Calibri"/>
                <a:cs typeface="Calibri"/>
                <a:sym typeface="Calibri"/>
              </a:defRPr>
            </a:lvl8pPr>
            <a:lvl9pPr marL="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 name="Date Placeholder 1">
            <a:extLst>
              <a:ext uri="{FF2B5EF4-FFF2-40B4-BE49-F238E27FC236}">
                <a16:creationId xmlns:a16="http://schemas.microsoft.com/office/drawing/2014/main" id="{A7042999-09E3-437F-A9CB-8F806D30D23A}"/>
              </a:ext>
            </a:extLst>
          </p:cNvPr>
          <p:cNvSpPr>
            <a:spLocks noGrp="1"/>
          </p:cNvSpPr>
          <p:nvPr>
            <p:ph type="dt" sz="half" idx="2"/>
          </p:nvPr>
        </p:nvSpPr>
        <p:spPr>
          <a:xfrm>
            <a:off x="7496028" y="4834130"/>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12/7/2019</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 name="Google Shape;24;p5"/>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
        <p:nvSpPr>
          <p:cNvPr id="4" name="Date Placeholder 1">
            <a:extLst>
              <a:ext uri="{FF2B5EF4-FFF2-40B4-BE49-F238E27FC236}">
                <a16:creationId xmlns:a16="http://schemas.microsoft.com/office/drawing/2014/main" id="{D76CDAAC-79D5-43C6-82DD-A6ABD3DD142E}"/>
              </a:ext>
            </a:extLst>
          </p:cNvPr>
          <p:cNvSpPr>
            <a:spLocks noGrp="1"/>
          </p:cNvSpPr>
          <p:nvPr>
            <p:ph type="dt" sz="half" idx="2"/>
          </p:nvPr>
        </p:nvSpPr>
        <p:spPr>
          <a:xfrm>
            <a:off x="7499546" y="4837600"/>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12/7/2019</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11225" y="933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Calibri"/>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27" name="Google Shape;27;p6"/>
          <p:cNvSpPr txBox="1">
            <a:spLocks noGrp="1"/>
          </p:cNvSpPr>
          <p:nvPr>
            <p:ph type="body" idx="1"/>
          </p:nvPr>
        </p:nvSpPr>
        <p:spPr>
          <a:xfrm>
            <a:off x="6900" y="771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
        <p:nvSpPr>
          <p:cNvPr id="28" name="Google Shape;28;p6"/>
          <p:cNvSpPr txBox="1">
            <a:spLocks noGrp="1"/>
          </p:cNvSpPr>
          <p:nvPr>
            <p:ph type="sldNum" idx="12"/>
          </p:nvPr>
        </p:nvSpPr>
        <p:spPr>
          <a:xfrm>
            <a:off x="8472458" y="4842755"/>
            <a:ext cx="548700" cy="238484"/>
          </a:xfrm>
          <a:prstGeom prst="rect">
            <a:avLst/>
          </a:prstGeom>
          <a:noFill/>
          <a:ln>
            <a:noFill/>
          </a:ln>
        </p:spPr>
        <p:txBody>
          <a:bodyPr spcFirstLastPara="1" wrap="square" lIns="68575" tIns="68575" rIns="68575" bIns="68575" anchor="ctr" anchorCtr="0">
            <a:noAutofit/>
          </a:bodyPr>
          <a:lstStyle>
            <a:lvl1pPr marL="0" lvl="0" indent="0" algn="r">
              <a:buClr>
                <a:srgbClr val="888888"/>
              </a:buClr>
              <a:buSzPts val="900"/>
              <a:buFont typeface="Calibri"/>
              <a:buNone/>
              <a:defRPr sz="900">
                <a:solidFill>
                  <a:srgbClr val="888888"/>
                </a:solidFill>
                <a:latin typeface="Calibri"/>
                <a:ea typeface="Calibri"/>
                <a:cs typeface="Calibri"/>
                <a:sym typeface="Calibri"/>
              </a:defRPr>
            </a:lvl1pPr>
            <a:lvl2pPr marL="0" lvl="1" indent="0" algn="r">
              <a:buClr>
                <a:srgbClr val="888888"/>
              </a:buClr>
              <a:buSzPts val="900"/>
              <a:buFont typeface="Calibri"/>
              <a:buNone/>
              <a:defRPr sz="900">
                <a:solidFill>
                  <a:srgbClr val="888888"/>
                </a:solidFill>
                <a:latin typeface="Calibri"/>
                <a:ea typeface="Calibri"/>
                <a:cs typeface="Calibri"/>
                <a:sym typeface="Calibri"/>
              </a:defRPr>
            </a:lvl2pPr>
            <a:lvl3pPr marL="0" lvl="2" indent="0" algn="r">
              <a:buClr>
                <a:srgbClr val="888888"/>
              </a:buClr>
              <a:buSzPts val="900"/>
              <a:buFont typeface="Calibri"/>
              <a:buNone/>
              <a:defRPr sz="900">
                <a:solidFill>
                  <a:srgbClr val="888888"/>
                </a:solidFill>
                <a:latin typeface="Calibri"/>
                <a:ea typeface="Calibri"/>
                <a:cs typeface="Calibri"/>
                <a:sym typeface="Calibri"/>
              </a:defRPr>
            </a:lvl3pPr>
            <a:lvl4pPr marL="0" lvl="3" indent="0" algn="r">
              <a:buClr>
                <a:srgbClr val="888888"/>
              </a:buClr>
              <a:buSzPts val="900"/>
              <a:buFont typeface="Calibri"/>
              <a:buNone/>
              <a:defRPr sz="900">
                <a:solidFill>
                  <a:srgbClr val="888888"/>
                </a:solidFill>
                <a:latin typeface="Calibri"/>
                <a:ea typeface="Calibri"/>
                <a:cs typeface="Calibri"/>
                <a:sym typeface="Calibri"/>
              </a:defRPr>
            </a:lvl4pPr>
            <a:lvl5pPr marL="0" lvl="4" indent="0" algn="r">
              <a:buClr>
                <a:srgbClr val="888888"/>
              </a:buClr>
              <a:buSzPts val="900"/>
              <a:buFont typeface="Calibri"/>
              <a:buNone/>
              <a:defRPr sz="900">
                <a:solidFill>
                  <a:srgbClr val="888888"/>
                </a:solidFill>
                <a:latin typeface="Calibri"/>
                <a:ea typeface="Calibri"/>
                <a:cs typeface="Calibri"/>
                <a:sym typeface="Calibri"/>
              </a:defRPr>
            </a:lvl5pPr>
            <a:lvl6pPr marL="0" lvl="5" indent="0" algn="r">
              <a:buClr>
                <a:srgbClr val="888888"/>
              </a:buClr>
              <a:buSzPts val="900"/>
              <a:buFont typeface="Calibri"/>
              <a:buNone/>
              <a:defRPr sz="900">
                <a:solidFill>
                  <a:srgbClr val="888888"/>
                </a:solidFill>
                <a:latin typeface="Calibri"/>
                <a:ea typeface="Calibri"/>
                <a:cs typeface="Calibri"/>
                <a:sym typeface="Calibri"/>
              </a:defRPr>
            </a:lvl6pPr>
            <a:lvl7pPr marL="0" lvl="6" indent="0" algn="r">
              <a:buClr>
                <a:srgbClr val="888888"/>
              </a:buClr>
              <a:buSzPts val="900"/>
              <a:buFont typeface="Calibri"/>
              <a:buNone/>
              <a:defRPr sz="900">
                <a:solidFill>
                  <a:srgbClr val="888888"/>
                </a:solidFill>
                <a:latin typeface="Calibri"/>
                <a:ea typeface="Calibri"/>
                <a:cs typeface="Calibri"/>
                <a:sym typeface="Calibri"/>
              </a:defRPr>
            </a:lvl7pPr>
            <a:lvl8pPr marL="0" lvl="7" indent="0" algn="r">
              <a:buClr>
                <a:srgbClr val="888888"/>
              </a:buClr>
              <a:buSzPts val="900"/>
              <a:buFont typeface="Calibri"/>
              <a:buNone/>
              <a:defRPr sz="900">
                <a:solidFill>
                  <a:srgbClr val="888888"/>
                </a:solidFill>
                <a:latin typeface="Calibri"/>
                <a:ea typeface="Calibri"/>
                <a:cs typeface="Calibri"/>
                <a:sym typeface="Calibri"/>
              </a:defRPr>
            </a:lvl8pPr>
            <a:lvl9pPr marL="0" lvl="8" indent="0" algn="r">
              <a:buClr>
                <a:srgbClr val="888888"/>
              </a:buClr>
              <a:buSzPts val="900"/>
              <a:buFont typeface="Calibri"/>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 name="Date Placeholder 1">
            <a:extLst>
              <a:ext uri="{FF2B5EF4-FFF2-40B4-BE49-F238E27FC236}">
                <a16:creationId xmlns:a16="http://schemas.microsoft.com/office/drawing/2014/main" id="{15244999-8D4D-4206-B554-1C22A3BCC785}"/>
              </a:ext>
            </a:extLst>
          </p:cNvPr>
          <p:cNvSpPr>
            <a:spLocks noGrp="1"/>
          </p:cNvSpPr>
          <p:nvPr>
            <p:ph type="dt" sz="half" idx="2"/>
          </p:nvPr>
        </p:nvSpPr>
        <p:spPr>
          <a:xfrm>
            <a:off x="7735179" y="4824678"/>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12/7/2019</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 name="Google Shape;31;p7"/>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2" name="Google Shape;32;p7"/>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
        <p:nvSpPr>
          <p:cNvPr id="5" name="Date Placeholder 1">
            <a:extLst>
              <a:ext uri="{FF2B5EF4-FFF2-40B4-BE49-F238E27FC236}">
                <a16:creationId xmlns:a16="http://schemas.microsoft.com/office/drawing/2014/main" id="{1E723C06-DAC5-47CE-AC0F-8019E27AEE6A}"/>
              </a:ext>
            </a:extLst>
          </p:cNvPr>
          <p:cNvSpPr>
            <a:spLocks noGrp="1"/>
          </p:cNvSpPr>
          <p:nvPr>
            <p:ph type="dt" sz="half" idx="2"/>
          </p:nvPr>
        </p:nvSpPr>
        <p:spPr>
          <a:xfrm>
            <a:off x="7568193" y="4834130"/>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12/7/2019</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1"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0" y="4816725"/>
            <a:ext cx="1748700" cy="3267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0" i="0" u="none" strike="noStrike" cap="none">
                <a:solidFill>
                  <a:schemeClr val="lt1"/>
                </a:solidFill>
                <a:latin typeface="Calibri"/>
                <a:ea typeface="Calibri"/>
                <a:cs typeface="Calibri"/>
                <a:sym typeface="Calibri"/>
              </a:rPr>
              <a:t>Digital Science Center</a:t>
            </a:r>
            <a:endParaRPr sz="1100"/>
          </a:p>
        </p:txBody>
      </p:sp>
      <p:cxnSp>
        <p:nvCxnSpPr>
          <p:cNvPr id="10" name="Google Shape;10;p1"/>
          <p:cNvCxnSpPr/>
          <p:nvPr/>
        </p:nvCxnSpPr>
        <p:spPr>
          <a:xfrm>
            <a:off x="-30008" y="4688653"/>
            <a:ext cx="9151500" cy="0"/>
          </a:xfrm>
          <a:prstGeom prst="straightConnector1">
            <a:avLst/>
          </a:prstGeom>
          <a:noFill/>
          <a:ln w="9525" cap="flat" cmpd="sng">
            <a:solidFill>
              <a:srgbClr val="B30838"/>
            </a:solidFill>
            <a:prstDash val="solid"/>
            <a:round/>
            <a:headEnd type="none" w="sm" len="sm"/>
            <a:tailEnd type="none" w="sm" len="sm"/>
          </a:ln>
        </p:spPr>
      </p:cxnSp>
      <p:sp>
        <p:nvSpPr>
          <p:cNvPr id="11" name="Google Shape;11;p1"/>
          <p:cNvSpPr txBox="1"/>
          <p:nvPr/>
        </p:nvSpPr>
        <p:spPr>
          <a:xfrm>
            <a:off x="1748700" y="4792094"/>
            <a:ext cx="4882559"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800" b="0" i="0" u="none" strike="noStrike" cap="none" dirty="0">
                <a:solidFill>
                  <a:srgbClr val="BBD6EE"/>
                </a:solidFill>
                <a:latin typeface="Calibri"/>
                <a:ea typeface="Calibri"/>
                <a:cs typeface="Calibri"/>
                <a:sym typeface="Calibri"/>
              </a:rPr>
              <a:t>HPC, Big Data, and Machine Learning Convergence</a:t>
            </a:r>
            <a:endParaRPr sz="1100" dirty="0"/>
          </a:p>
        </p:txBody>
      </p:sp>
      <p:sp>
        <p:nvSpPr>
          <p:cNvPr id="2" name="Date Placeholder 1">
            <a:extLst>
              <a:ext uri="{FF2B5EF4-FFF2-40B4-BE49-F238E27FC236}">
                <a16:creationId xmlns:a16="http://schemas.microsoft.com/office/drawing/2014/main" id="{5A4B53F4-3138-45EA-83E0-7FE380FFD2BD}"/>
              </a:ext>
            </a:extLst>
          </p:cNvPr>
          <p:cNvSpPr>
            <a:spLocks noGrp="1"/>
          </p:cNvSpPr>
          <p:nvPr>
            <p:ph type="dt" sz="half" idx="2"/>
          </p:nvPr>
        </p:nvSpPr>
        <p:spPr>
          <a:xfrm>
            <a:off x="7514346" y="4842756"/>
            <a:ext cx="865613"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12/7/2019</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7"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hyperlink" Target="http://spidal.org/" TargetMode="Externa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hyperlink" Target="https://arxiv.org/abs/1909.0236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hyperlink" Target="https://arxiv.org/abs/1909.13340" TargetMode="External"/><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twister2.org/" TargetMode="External"/><Relationship Id="rId2" Type="http://schemas.openxmlformats.org/officeDocument/2006/relationships/hyperlink" Target="https://github.com/DSC-SPIDAL/twister2" TargetMode="External"/><Relationship Id="rId1" Type="http://schemas.openxmlformats.org/officeDocument/2006/relationships/slideLayout" Target="../slideLayouts/slideLayout2.xml"/><Relationship Id="rId4" Type="http://schemas.openxmlformats.org/officeDocument/2006/relationships/hyperlink" Target="https://github.com/DSC-SPIDAL/twister2/release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sv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23"/>
          <p:cNvSpPr txBox="1">
            <a:spLocks noGrp="1"/>
          </p:cNvSpPr>
          <p:nvPr>
            <p:ph type="title"/>
          </p:nvPr>
        </p:nvSpPr>
        <p:spPr>
          <a:xfrm>
            <a:off x="-69576" y="145189"/>
            <a:ext cx="9134699" cy="500037"/>
          </a:xfrm>
          <a:prstGeom prst="rect">
            <a:avLst/>
          </a:prstGeom>
          <a:noFill/>
          <a:ln>
            <a:noFill/>
          </a:ln>
        </p:spPr>
        <p:txBody>
          <a:bodyPr spcFirstLastPara="1" wrap="square" lIns="68575" tIns="34275" rIns="68575" bIns="34275" anchor="b" anchorCtr="0">
            <a:noAutofit/>
          </a:bodyPr>
          <a:lstStyle/>
          <a:p>
            <a:pPr algn="ctr"/>
            <a:r>
              <a:rPr lang="en-US" sz="2800" dirty="0">
                <a:latin typeface="+mj-lt"/>
              </a:rPr>
              <a:t>HPC, Big Data, and Machine Learning Convergence</a:t>
            </a:r>
            <a:endParaRPr lang="en-US" sz="2400" dirty="0">
              <a:solidFill>
                <a:schemeClr val="tx1"/>
              </a:solidFill>
              <a:latin typeface="+mj-lt"/>
            </a:endParaRPr>
          </a:p>
        </p:txBody>
      </p:sp>
      <p:sp>
        <p:nvSpPr>
          <p:cNvPr id="107" name="Google Shape;107;p23"/>
          <p:cNvSpPr/>
          <p:nvPr/>
        </p:nvSpPr>
        <p:spPr>
          <a:xfrm>
            <a:off x="0" y="3337873"/>
            <a:ext cx="9134700" cy="715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b="1" i="0" u="none" strike="noStrike" cap="none" dirty="0">
                <a:solidFill>
                  <a:schemeClr val="tx1"/>
                </a:solidFill>
                <a:latin typeface="Calibri"/>
                <a:ea typeface="Calibri"/>
                <a:cs typeface="Calibri"/>
                <a:sym typeface="Calibri"/>
              </a:rPr>
              <a:t>PDCAT Conference Gold Coast, Australia</a:t>
            </a:r>
            <a:br>
              <a:rPr lang="en-US" sz="2400" b="1" i="0" u="none" strike="noStrike" cap="none" dirty="0">
                <a:solidFill>
                  <a:schemeClr val="tx1"/>
                </a:solidFill>
                <a:latin typeface="Calibri"/>
                <a:ea typeface="Calibri"/>
                <a:cs typeface="Calibri"/>
                <a:sym typeface="Calibri"/>
              </a:rPr>
            </a:br>
            <a:r>
              <a:rPr lang="en" sz="2400" b="1" i="0" u="none" strike="noStrike" cap="none" dirty="0">
                <a:solidFill>
                  <a:schemeClr val="tx1"/>
                </a:solidFill>
                <a:latin typeface="Calibri"/>
                <a:ea typeface="Calibri"/>
                <a:cs typeface="Calibri"/>
                <a:sym typeface="Calibri"/>
              </a:rPr>
              <a:t>Geoffrey Fox, </a:t>
            </a:r>
            <a:r>
              <a:rPr lang="en-US" sz="2400" b="1" i="0" u="none" strike="noStrike" cap="none" dirty="0">
                <a:solidFill>
                  <a:schemeClr val="tx1"/>
                </a:solidFill>
                <a:latin typeface="Calibri"/>
                <a:ea typeface="Calibri"/>
                <a:cs typeface="Calibri"/>
                <a:sym typeface="Calibri"/>
              </a:rPr>
              <a:t>Judy </a:t>
            </a:r>
            <a:r>
              <a:rPr lang="en-US" sz="2400" b="1" i="0" u="none" strike="noStrike" cap="none" dirty="0" err="1">
                <a:solidFill>
                  <a:schemeClr val="tx1"/>
                </a:solidFill>
                <a:latin typeface="Calibri"/>
                <a:ea typeface="Calibri"/>
                <a:cs typeface="Calibri"/>
                <a:sym typeface="Calibri"/>
              </a:rPr>
              <a:t>Qiu</a:t>
            </a:r>
            <a:r>
              <a:rPr lang="en-US" sz="2400" b="1" i="0" u="none" strike="noStrike" cap="none" dirty="0">
                <a:solidFill>
                  <a:schemeClr val="tx1"/>
                </a:solidFill>
                <a:latin typeface="Calibri"/>
                <a:ea typeface="Calibri"/>
                <a:cs typeface="Calibri"/>
                <a:sym typeface="Calibri"/>
              </a:rPr>
              <a:t>, Shantenu Jha December 7</a:t>
            </a:r>
            <a:r>
              <a:rPr lang="en" sz="2400" b="1" i="0" u="none" strike="noStrike" cap="none" dirty="0">
                <a:solidFill>
                  <a:schemeClr val="tx1"/>
                </a:solidFill>
                <a:latin typeface="Calibri"/>
                <a:ea typeface="Calibri"/>
                <a:cs typeface="Calibri"/>
                <a:sym typeface="Calibri"/>
              </a:rPr>
              <a:t>, 2019</a:t>
            </a:r>
          </a:p>
          <a:p>
            <a:pPr algn="ctr"/>
            <a:r>
              <a:rPr lang="en-US" sz="1800" b="1" dirty="0">
                <a:solidFill>
                  <a:schemeClr val="tx1"/>
                </a:solidFill>
                <a:latin typeface="Calibri"/>
                <a:ea typeface="Calibri"/>
                <a:cs typeface="Calibri"/>
                <a:sym typeface="Calibri"/>
              </a:rPr>
              <a:t>Digital Science Center, Indiana University</a:t>
            </a:r>
            <a:br>
              <a:rPr lang="en" sz="1800" b="1" i="0" u="none" strike="noStrike" cap="none" dirty="0">
                <a:solidFill>
                  <a:schemeClr val="tx1"/>
                </a:solidFill>
                <a:latin typeface="Calibri"/>
                <a:ea typeface="Calibri"/>
                <a:cs typeface="Calibri"/>
                <a:sym typeface="Calibri"/>
              </a:rPr>
            </a:br>
            <a:r>
              <a:rPr lang="en" sz="1800" b="0" i="0" u="sng" strike="noStrike" cap="none"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gcf@indiana.edu</a:t>
            </a:r>
            <a:r>
              <a:rPr lang="en" sz="1800" b="0" i="0" u="none" strike="noStrike" cap="none" dirty="0">
                <a:solidFill>
                  <a:schemeClr val="tx1"/>
                </a:solidFill>
                <a:latin typeface="Arial"/>
                <a:ea typeface="Arial"/>
                <a:cs typeface="Arial"/>
                <a:sym typeface="Arial"/>
              </a:rPr>
              <a:t>, </a:t>
            </a:r>
            <a:r>
              <a:rPr lang="en" sz="1800" b="0" i="0" u="sng" strike="noStrike" cap="none"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http://www.dsc.soic.indiana.edu/</a:t>
            </a:r>
            <a:r>
              <a:rPr lang="en" sz="1800" b="0" i="0" u="none" strike="noStrike" cap="none" dirty="0">
                <a:solidFill>
                  <a:schemeClr val="tx1"/>
                </a:solidFill>
                <a:latin typeface="Arial"/>
                <a:ea typeface="Arial"/>
                <a:cs typeface="Arial"/>
                <a:sym typeface="Arial"/>
              </a:rPr>
              <a:t>, </a:t>
            </a:r>
            <a:r>
              <a:rPr lang="en" sz="1800" b="0" i="0" u="sng" strike="noStrike" cap="none" dirty="0">
                <a:solidFill>
                  <a:schemeClr val="tx1"/>
                </a:solidFill>
                <a:latin typeface="Arial"/>
                <a:ea typeface="Arial"/>
                <a:cs typeface="Arial"/>
                <a:sym typeface="Arial"/>
                <a:hlinkClick r:id="rId5">
                  <a:extLst>
                    <a:ext uri="{A12FA001-AC4F-418D-AE19-62706E023703}">
                      <ahyp:hlinkClr xmlns:ahyp="http://schemas.microsoft.com/office/drawing/2018/hyperlinkcolor" val="tx"/>
                    </a:ext>
                  </a:extLst>
                </a:hlinkClick>
              </a:rPr>
              <a:t>http://spidal.org</a:t>
            </a:r>
            <a:r>
              <a:rPr lang="en" sz="1800" b="0" i="0" u="none" strike="noStrike" cap="none" dirty="0">
                <a:solidFill>
                  <a:schemeClr val="tx1"/>
                </a:solidFill>
                <a:sym typeface="Arial"/>
              </a:rPr>
              <a:t>/</a:t>
            </a:r>
            <a:endParaRPr sz="1100" dirty="0">
              <a:solidFill>
                <a:schemeClr val="tx1"/>
              </a:solidFill>
            </a:endParaRPr>
          </a:p>
        </p:txBody>
      </p:sp>
      <p:sp>
        <p:nvSpPr>
          <p:cNvPr id="108" name="Google Shape;108;p23"/>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solidFill>
                  <a:schemeClr val="tx1"/>
                </a:solidFill>
              </a:rPr>
              <a:t>1</a:t>
            </a:fld>
            <a:endParaRPr sz="1100" dirty="0">
              <a:solidFill>
                <a:schemeClr val="tx1"/>
              </a:solidFill>
            </a:endParaRPr>
          </a:p>
        </p:txBody>
      </p:sp>
      <p:sp>
        <p:nvSpPr>
          <p:cNvPr id="5" name="Date Placeholder 4">
            <a:extLst>
              <a:ext uri="{FF2B5EF4-FFF2-40B4-BE49-F238E27FC236}">
                <a16:creationId xmlns:a16="http://schemas.microsoft.com/office/drawing/2014/main" id="{1ADAD5BF-3622-4B0D-B68A-29F045F99021}"/>
              </a:ext>
            </a:extLst>
          </p:cNvPr>
          <p:cNvSpPr>
            <a:spLocks noGrp="1"/>
          </p:cNvSpPr>
          <p:nvPr>
            <p:ph type="dt" idx="2"/>
          </p:nvPr>
        </p:nvSpPr>
        <p:spPr>
          <a:xfrm>
            <a:off x="7553355" y="4797083"/>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dirty="0"/>
              <a:t>12/7/2019</a:t>
            </a:r>
          </a:p>
        </p:txBody>
      </p:sp>
      <p:pic>
        <p:nvPicPr>
          <p:cNvPr id="2" name="Picture 2" descr="Gold Coast implements erosion control barrier">
            <a:extLst>
              <a:ext uri="{FF2B5EF4-FFF2-40B4-BE49-F238E27FC236}">
                <a16:creationId xmlns:a16="http://schemas.microsoft.com/office/drawing/2014/main" id="{8015FF7F-3CC1-4DD6-AD32-99990D853D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8429" y="645226"/>
            <a:ext cx="4046271" cy="26903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old coast australia">
            <a:extLst>
              <a:ext uri="{FF2B5EF4-FFF2-40B4-BE49-F238E27FC236}">
                <a16:creationId xmlns:a16="http://schemas.microsoft.com/office/drawing/2014/main" id="{C5AA32E1-43A5-4D2F-B493-68BC0ADE18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41" y="629461"/>
            <a:ext cx="4855093" cy="27259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22513" y="1197769"/>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848961" y="1064841"/>
            <a:ext cx="7446078" cy="1790700"/>
          </a:xfrm>
          <a:prstGeom prst="rect">
            <a:avLst/>
          </a:prstGeom>
        </p:spPr>
        <p:txBody>
          <a:bodyPr spcFirstLastPara="1" vert="horz" wrap="square" lIns="91425" tIns="91425" rIns="91425" bIns="91425" rtlCol="0" anchor="ctr" anchorCtr="0">
            <a:noAutofit/>
          </a:bodyPr>
          <a:lstStyle/>
          <a:p>
            <a:r>
              <a:rPr lang="en-US" dirty="0">
                <a:solidFill>
                  <a:srgbClr val="FFFFFF"/>
                </a:solidFill>
                <a:latin typeface="Open Sans"/>
                <a:ea typeface="Open Sans"/>
                <a:cs typeface="Open Sans"/>
                <a:sym typeface="Open Sans"/>
              </a:rPr>
              <a:t>Convergence</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774706" y="2341132"/>
            <a:ext cx="7680387" cy="1362902"/>
          </a:xfrm>
        </p:spPr>
        <p:txBody>
          <a:bodyPr>
            <a:normAutofit fontScale="92500" lnSpcReduction="10000"/>
          </a:bodyPr>
          <a:lstStyle/>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Big Data </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Deep Learning</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Simulation</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HPC</a:t>
            </a:r>
          </a:p>
        </p:txBody>
      </p:sp>
      <p:sp>
        <p:nvSpPr>
          <p:cNvPr id="4" name="Date Placeholder 3">
            <a:extLst>
              <a:ext uri="{FF2B5EF4-FFF2-40B4-BE49-F238E27FC236}">
                <a16:creationId xmlns:a16="http://schemas.microsoft.com/office/drawing/2014/main" id="{00E32D8E-3CA6-4A20-9BBD-1DB5F40F5504}"/>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3857510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a:spLocks noGrp="1"/>
          </p:cNvSpPr>
          <p:nvPr>
            <p:ph type="title"/>
          </p:nvPr>
        </p:nvSpPr>
        <p:spPr>
          <a:xfrm>
            <a:off x="485925" y="23450"/>
            <a:ext cx="8600400" cy="6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a:t>Remarks on Convergence Big Data, Simulation, HPC</a:t>
            </a:r>
            <a:endParaRPr sz="3000"/>
          </a:p>
        </p:txBody>
      </p:sp>
      <p:sp>
        <p:nvSpPr>
          <p:cNvPr id="191" name="Google Shape;191;p23"/>
          <p:cNvSpPr txBox="1">
            <a:spLocks noGrp="1"/>
          </p:cNvSpPr>
          <p:nvPr>
            <p:ph type="body" idx="1"/>
          </p:nvPr>
        </p:nvSpPr>
        <p:spPr>
          <a:xfrm>
            <a:off x="-28800" y="539500"/>
            <a:ext cx="9144000" cy="4058700"/>
          </a:xfrm>
          <a:prstGeom prst="rect">
            <a:avLst/>
          </a:prstGeom>
        </p:spPr>
        <p:txBody>
          <a:bodyPr spcFirstLastPara="1" wrap="square" lIns="68575" tIns="34275" rIns="68575" bIns="34275" anchor="t" anchorCtr="0">
            <a:noAutofit/>
          </a:bodyPr>
          <a:lstStyle/>
          <a:p>
            <a:pPr marL="457200" lvl="0" indent="-361950" algn="l" rtl="0">
              <a:spcBef>
                <a:spcPts val="800"/>
              </a:spcBef>
              <a:spcAft>
                <a:spcPts val="0"/>
              </a:spcAft>
              <a:buSzPts val="2100"/>
              <a:buChar char="•"/>
            </a:pPr>
            <a:r>
              <a:rPr lang="en" dirty="0">
                <a:latin typeface="Arial"/>
                <a:ea typeface="Arial"/>
                <a:cs typeface="Arial"/>
                <a:sym typeface="Arial"/>
              </a:rPr>
              <a:t>HPC integration with both Big Data and (Big) Simulation has one clear aspect as </a:t>
            </a:r>
            <a:r>
              <a:rPr lang="en" b="1" dirty="0">
                <a:latin typeface="Arial"/>
                <a:ea typeface="Arial"/>
                <a:cs typeface="Arial"/>
                <a:sym typeface="Arial"/>
              </a:rPr>
              <a:t>both areas need high performance </a:t>
            </a:r>
            <a:r>
              <a:rPr lang="en" dirty="0">
                <a:latin typeface="Arial"/>
                <a:ea typeface="Arial"/>
                <a:cs typeface="Arial"/>
                <a:sym typeface="Arial"/>
              </a:rPr>
              <a:t>reached by </a:t>
            </a:r>
            <a:r>
              <a:rPr lang="en" b="1" dirty="0">
                <a:latin typeface="Arial"/>
                <a:ea typeface="Arial"/>
                <a:cs typeface="Arial"/>
                <a:sym typeface="Arial"/>
              </a:rPr>
              <a:t>HPC</a:t>
            </a:r>
            <a:r>
              <a:rPr lang="en" dirty="0">
                <a:latin typeface="Arial"/>
                <a:ea typeface="Arial"/>
                <a:cs typeface="Arial"/>
                <a:sym typeface="Arial"/>
              </a:rPr>
              <a:t> technology </a:t>
            </a:r>
            <a:endParaRPr dirty="0">
              <a:latin typeface="Arial"/>
              <a:ea typeface="Arial"/>
              <a:cs typeface="Arial"/>
              <a:sym typeface="Arial"/>
            </a:endParaRPr>
          </a:p>
          <a:p>
            <a:pPr marL="914400" lvl="1" indent="-361950" algn="l" rtl="0">
              <a:spcBef>
                <a:spcPts val="0"/>
              </a:spcBef>
              <a:spcAft>
                <a:spcPts val="0"/>
              </a:spcAft>
              <a:buSzPts val="2100"/>
              <a:buFont typeface="Arial"/>
              <a:buChar char="•"/>
            </a:pPr>
            <a:r>
              <a:rPr lang="en" sz="2000" dirty="0">
                <a:latin typeface="Arial"/>
                <a:ea typeface="Arial"/>
                <a:cs typeface="Arial"/>
                <a:sym typeface="Arial"/>
              </a:rPr>
              <a:t>Clear in </a:t>
            </a:r>
            <a:r>
              <a:rPr lang="en" sz="2000" b="1" dirty="0">
                <a:latin typeface="Arial"/>
                <a:ea typeface="Arial"/>
                <a:cs typeface="Arial"/>
                <a:sym typeface="Arial"/>
              </a:rPr>
              <a:t>exascale initiative </a:t>
            </a:r>
            <a:r>
              <a:rPr lang="en-US" sz="2000" dirty="0">
                <a:latin typeface="Arial"/>
                <a:ea typeface="Arial"/>
                <a:cs typeface="Arial"/>
                <a:sym typeface="Arial"/>
              </a:rPr>
              <a:t>and success of </a:t>
            </a:r>
            <a:r>
              <a:rPr lang="en-US" sz="2000" b="1" dirty="0">
                <a:latin typeface="Arial"/>
                <a:ea typeface="Arial"/>
                <a:cs typeface="Arial"/>
                <a:sym typeface="Arial"/>
              </a:rPr>
              <a:t>computational science</a:t>
            </a:r>
            <a:endParaRPr lang="en" sz="2000" b="1" dirty="0">
              <a:latin typeface="Arial"/>
              <a:ea typeface="Arial"/>
              <a:cs typeface="Arial"/>
              <a:sym typeface="Arial"/>
            </a:endParaRPr>
          </a:p>
          <a:p>
            <a:pPr marL="914400" lvl="1" indent="-361950" algn="l" rtl="0">
              <a:spcBef>
                <a:spcPts val="0"/>
              </a:spcBef>
              <a:spcAft>
                <a:spcPts val="0"/>
              </a:spcAft>
              <a:buSzPts val="2100"/>
              <a:buFont typeface="Arial"/>
              <a:buChar char="•"/>
            </a:pPr>
            <a:r>
              <a:rPr lang="en" sz="2000" dirty="0">
                <a:latin typeface="Arial"/>
                <a:ea typeface="Arial"/>
                <a:cs typeface="Arial"/>
                <a:sym typeface="Arial"/>
              </a:rPr>
              <a:t>Part of Systems for ML in Dean’s talk at NeurIPS 2017 for Big Data</a:t>
            </a:r>
            <a:endParaRPr sz="2000" dirty="0">
              <a:latin typeface="Arial"/>
              <a:ea typeface="Arial"/>
              <a:cs typeface="Arial"/>
              <a:sym typeface="Arial"/>
            </a:endParaRPr>
          </a:p>
          <a:p>
            <a:pPr marL="914400" lvl="1" indent="-361950" algn="l" rtl="0">
              <a:spcBef>
                <a:spcPts val="0"/>
              </a:spcBef>
              <a:spcAft>
                <a:spcPts val="0"/>
              </a:spcAft>
              <a:buSzPts val="2100"/>
              <a:buFont typeface="Arial"/>
              <a:buChar char="•"/>
            </a:pPr>
            <a:r>
              <a:rPr lang="en" sz="2000" dirty="0">
                <a:latin typeface="Arial"/>
                <a:ea typeface="Arial"/>
                <a:cs typeface="Arial"/>
                <a:sym typeface="Arial"/>
              </a:rPr>
              <a:t>We term </a:t>
            </a:r>
            <a:r>
              <a:rPr lang="en" sz="2000" b="1" dirty="0">
                <a:latin typeface="Arial"/>
                <a:ea typeface="Arial"/>
                <a:cs typeface="Arial"/>
                <a:sym typeface="Arial"/>
              </a:rPr>
              <a:t>HPCforML </a:t>
            </a:r>
            <a:r>
              <a:rPr lang="en-US" sz="2000" dirty="0">
                <a:latin typeface="Arial"/>
                <a:ea typeface="Arial"/>
                <a:cs typeface="Arial"/>
                <a:sym typeface="Arial"/>
              </a:rPr>
              <a:t>and directly supported by Twister2</a:t>
            </a:r>
            <a:endParaRPr sz="2000" dirty="0">
              <a:latin typeface="Arial"/>
              <a:ea typeface="Arial"/>
              <a:cs typeface="Arial"/>
              <a:sym typeface="Arial"/>
            </a:endParaRPr>
          </a:p>
          <a:p>
            <a:pPr marL="457200" lvl="0" indent="-361950" algn="l" rtl="0">
              <a:spcBef>
                <a:spcPts val="0"/>
              </a:spcBef>
              <a:spcAft>
                <a:spcPts val="0"/>
              </a:spcAft>
              <a:buSzPts val="2100"/>
              <a:buChar char="•"/>
            </a:pPr>
            <a:r>
              <a:rPr lang="en" dirty="0">
                <a:latin typeface="Arial"/>
                <a:ea typeface="Arial"/>
                <a:cs typeface="Arial"/>
                <a:sym typeface="Arial"/>
              </a:rPr>
              <a:t>We can also integrate Big Data technology (from Apache Software Stack to Containers) with simulations</a:t>
            </a:r>
            <a:endParaRPr dirty="0">
              <a:latin typeface="Arial"/>
              <a:ea typeface="Arial"/>
              <a:cs typeface="Arial"/>
              <a:sym typeface="Arial"/>
            </a:endParaRPr>
          </a:p>
          <a:p>
            <a:pPr marL="457200" lvl="0" indent="-361950" algn="l" rtl="0">
              <a:spcBef>
                <a:spcPts val="0"/>
              </a:spcBef>
              <a:spcAft>
                <a:spcPts val="0"/>
              </a:spcAft>
              <a:buSzPts val="2100"/>
              <a:buChar char="•"/>
            </a:pPr>
            <a:r>
              <a:rPr lang="en" dirty="0">
                <a:latin typeface="Arial"/>
                <a:ea typeface="Arial"/>
                <a:cs typeface="Arial"/>
                <a:sym typeface="Arial"/>
              </a:rPr>
              <a:t>Dean also discussed ML for Systems which becomes </a:t>
            </a:r>
            <a:r>
              <a:rPr lang="en" b="1" dirty="0">
                <a:latin typeface="Arial"/>
                <a:ea typeface="Arial"/>
                <a:cs typeface="Arial"/>
                <a:sym typeface="Arial"/>
              </a:rPr>
              <a:t>MLforHPC</a:t>
            </a:r>
            <a:r>
              <a:rPr lang="en" dirty="0">
                <a:latin typeface="Arial"/>
                <a:ea typeface="Arial"/>
                <a:cs typeface="Arial"/>
                <a:sym typeface="Arial"/>
              </a:rPr>
              <a:t> when system built on HPC technology</a:t>
            </a:r>
            <a:endParaRPr dirty="0">
              <a:latin typeface="Arial"/>
              <a:ea typeface="Arial"/>
              <a:cs typeface="Arial"/>
              <a:sym typeface="Arial"/>
            </a:endParaRPr>
          </a:p>
          <a:p>
            <a:pPr marL="457200" lvl="0" indent="-361950" algn="l" rtl="0">
              <a:lnSpc>
                <a:spcPct val="100000"/>
              </a:lnSpc>
              <a:spcBef>
                <a:spcPts val="0"/>
              </a:spcBef>
              <a:spcAft>
                <a:spcPts val="400"/>
              </a:spcAft>
              <a:buSzPts val="2100"/>
              <a:buFont typeface="Arial"/>
              <a:buChar char="•"/>
            </a:pPr>
            <a:r>
              <a:rPr lang="en-US" dirty="0">
                <a:latin typeface="Arial"/>
                <a:ea typeface="Arial"/>
                <a:cs typeface="Arial"/>
                <a:sym typeface="Arial"/>
              </a:rPr>
              <a:t>Twister2 supports </a:t>
            </a:r>
            <a:r>
              <a:rPr lang="en-US" dirty="0" err="1">
                <a:latin typeface="Arial"/>
                <a:ea typeface="Arial"/>
                <a:cs typeface="Arial"/>
                <a:sym typeface="Arial"/>
              </a:rPr>
              <a:t>MLforHPC</a:t>
            </a:r>
            <a:r>
              <a:rPr lang="en-US" dirty="0">
                <a:latin typeface="Arial"/>
                <a:ea typeface="Arial"/>
                <a:cs typeface="Arial"/>
                <a:sym typeface="Arial"/>
              </a:rPr>
              <a:t> with dynamic dataflow to integrate ML and computation.</a:t>
            </a:r>
          </a:p>
          <a:p>
            <a:pPr lvl="1" indent="-361950">
              <a:lnSpc>
                <a:spcPct val="100000"/>
              </a:lnSpc>
              <a:spcBef>
                <a:spcPts val="0"/>
              </a:spcBef>
              <a:spcAft>
                <a:spcPts val="400"/>
              </a:spcAft>
              <a:buSzPts val="2100"/>
            </a:pPr>
            <a:r>
              <a:rPr lang="en-US" sz="2000" dirty="0">
                <a:latin typeface="Arial"/>
                <a:ea typeface="Arial"/>
                <a:cs typeface="Arial"/>
                <a:sym typeface="Arial"/>
              </a:rPr>
              <a:t>However needed support unclear at this early stage</a:t>
            </a:r>
            <a:endParaRPr sz="2000" dirty="0">
              <a:latin typeface="Arial"/>
              <a:ea typeface="Arial"/>
              <a:cs typeface="Arial"/>
              <a:sym typeface="Arial"/>
            </a:endParaRPr>
          </a:p>
        </p:txBody>
      </p:sp>
      <p:sp>
        <p:nvSpPr>
          <p:cNvPr id="192" name="Google Shape;192;p23"/>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11</a:t>
            </a:fld>
            <a:endParaRPr/>
          </a:p>
        </p:txBody>
      </p:sp>
      <p:sp>
        <p:nvSpPr>
          <p:cNvPr id="2" name="Date Placeholder 1">
            <a:extLst>
              <a:ext uri="{FF2B5EF4-FFF2-40B4-BE49-F238E27FC236}">
                <a16:creationId xmlns:a16="http://schemas.microsoft.com/office/drawing/2014/main" id="{631054C8-E1ED-4A7E-8817-8C529E850854}"/>
              </a:ext>
            </a:extLst>
          </p:cNvPr>
          <p:cNvSpPr>
            <a:spLocks noGrp="1"/>
          </p:cNvSpPr>
          <p:nvPr>
            <p:ph type="dt" sz="half" idx="2"/>
          </p:nvPr>
        </p:nvSpPr>
        <p:spPr/>
        <p:txBody>
          <a:bodyPr/>
          <a:lstStyle/>
          <a:p>
            <a:r>
              <a:rPr lang="en-US"/>
              <a:t>12/7/2019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5"/>
          <p:cNvPicPr preferRelativeResize="0"/>
          <p:nvPr/>
        </p:nvPicPr>
        <p:blipFill rotWithShape="1">
          <a:blip r:embed="rId3">
            <a:alphaModFix/>
          </a:blip>
          <a:srcRect l="321" t="16016" r="17347" b="19966"/>
          <a:stretch/>
        </p:blipFill>
        <p:spPr>
          <a:xfrm>
            <a:off x="25392" y="371916"/>
            <a:ext cx="9093215" cy="4002974"/>
          </a:xfrm>
          <a:prstGeom prst="rect">
            <a:avLst/>
          </a:prstGeom>
          <a:noFill/>
          <a:ln>
            <a:noFill/>
          </a:ln>
        </p:spPr>
      </p:pic>
      <p:sp>
        <p:nvSpPr>
          <p:cNvPr id="231" name="Google Shape;231;p25"/>
          <p:cNvSpPr txBox="1"/>
          <p:nvPr/>
        </p:nvSpPr>
        <p:spPr>
          <a:xfrm>
            <a:off x="763419" y="4307143"/>
            <a:ext cx="23868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Calibri"/>
                <a:ea typeface="Calibri"/>
                <a:cs typeface="Calibri"/>
                <a:sym typeface="Calibri"/>
              </a:rPr>
              <a:t>Classic Cloud Workload</a:t>
            </a:r>
            <a:endParaRPr sz="1100"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50785" y="4263847"/>
            <a:ext cx="9093149" cy="0"/>
            <a:chOff x="67713" y="5705936"/>
            <a:chExt cx="12124199" cy="0"/>
          </a:xfrm>
        </p:grpSpPr>
        <p:cxnSp>
          <p:nvCxnSpPr>
            <p:cNvPr id="233" name="Google Shape;233;p25"/>
            <p:cNvCxnSpPr/>
            <p:nvPr/>
          </p:nvCxnSpPr>
          <p:spPr>
            <a:xfrm>
              <a:off x="4746812" y="5705936"/>
              <a:ext cx="7445100" cy="0"/>
            </a:xfrm>
            <a:prstGeom prst="straightConnector1">
              <a:avLst/>
            </a:prstGeom>
            <a:noFill/>
            <a:ln w="38100" cap="flat" cmpd="sng">
              <a:solidFill>
                <a:srgbClr val="FF0000"/>
              </a:solidFill>
              <a:prstDash val="solid"/>
              <a:miter lim="800000"/>
              <a:headEnd type="triangle" w="med" len="med"/>
              <a:tailEnd type="triangle" w="med" len="med"/>
            </a:ln>
          </p:spPr>
        </p:cxnSp>
        <p:cxnSp>
          <p:nvCxnSpPr>
            <p:cNvPr id="234" name="Google Shape;234;p25"/>
            <p:cNvCxnSpPr/>
            <p:nvPr/>
          </p:nvCxnSpPr>
          <p:spPr>
            <a:xfrm>
              <a:off x="67713" y="5705936"/>
              <a:ext cx="4746300" cy="0"/>
            </a:xfrm>
            <a:prstGeom prst="straightConnector1">
              <a:avLst/>
            </a:prstGeom>
            <a:noFill/>
            <a:ln w="38100" cap="flat" cmpd="sng">
              <a:solidFill>
                <a:schemeClr val="dk1"/>
              </a:solidFill>
              <a:prstDash val="solid"/>
              <a:miter lim="800000"/>
              <a:headEnd type="triangle" w="med" len="med"/>
              <a:tailEnd type="triangle" w="med" len="med"/>
            </a:ln>
          </p:spPr>
        </p:cxnSp>
      </p:grpSp>
      <p:sp>
        <p:nvSpPr>
          <p:cNvPr id="235" name="Google Shape;235;p25"/>
          <p:cNvSpPr txBox="1"/>
          <p:nvPr/>
        </p:nvSpPr>
        <p:spPr>
          <a:xfrm>
            <a:off x="4928462" y="3915355"/>
            <a:ext cx="2378400" cy="300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FF0000"/>
                </a:solidFill>
                <a:latin typeface="Calibri"/>
                <a:ea typeface="Calibri"/>
                <a:cs typeface="Calibri"/>
                <a:sym typeface="Calibri"/>
              </a:rPr>
              <a:t>Global Machine Learning</a:t>
            </a:r>
            <a:endParaRPr sz="1100" b="0" i="0" u="none" strike="noStrike" cap="none">
              <a:solidFill>
                <a:srgbClr val="000000"/>
              </a:solidFill>
              <a:latin typeface="Arial"/>
              <a:ea typeface="Arial"/>
              <a:cs typeface="Arial"/>
              <a:sym typeface="Arial"/>
            </a:endParaRPr>
          </a:p>
        </p:txBody>
      </p:sp>
      <p:sp>
        <p:nvSpPr>
          <p:cNvPr id="236" name="Google Shape;236;p25"/>
          <p:cNvSpPr txBox="1"/>
          <p:nvPr/>
        </p:nvSpPr>
        <p:spPr>
          <a:xfrm>
            <a:off x="3939748" y="4263850"/>
            <a:ext cx="29511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Calibri"/>
                <a:ea typeface="Calibri"/>
                <a:cs typeface="Calibri"/>
                <a:sym typeface="Calibri"/>
              </a:rPr>
              <a:t>High Performance Big Data Workload</a:t>
            </a:r>
            <a:endParaRPr sz="1100" b="0" i="0" u="none" strike="noStrike" cap="none">
              <a:solidFill>
                <a:srgbClr val="000000"/>
              </a:solidFill>
              <a:latin typeface="Arial"/>
              <a:ea typeface="Arial"/>
              <a:cs typeface="Arial"/>
              <a:sym typeface="Arial"/>
            </a:endParaRPr>
          </a:p>
        </p:txBody>
      </p:sp>
      <p:sp>
        <p:nvSpPr>
          <p:cNvPr id="237" name="Google Shape;237;p25"/>
          <p:cNvSpPr txBox="1">
            <a:spLocks noGrp="1"/>
          </p:cNvSpPr>
          <p:nvPr>
            <p:ph type="title"/>
          </p:nvPr>
        </p:nvSpPr>
        <p:spPr>
          <a:xfrm>
            <a:off x="1677854" y="37071"/>
            <a:ext cx="6183900" cy="497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Calibri"/>
              <a:buNone/>
            </a:pPr>
            <a:r>
              <a:rPr lang="en" sz="3000"/>
              <a:t>Five Major Application Structures</a:t>
            </a:r>
            <a:endParaRPr sz="1100"/>
          </a:p>
        </p:txBody>
      </p:sp>
      <p:sp>
        <p:nvSpPr>
          <p:cNvPr id="238" name="Google Shape;238;p25"/>
          <p:cNvSpPr txBox="1">
            <a:spLocks noGrp="1"/>
          </p:cNvSpPr>
          <p:nvPr>
            <p:ph type="sldNum" idx="12"/>
          </p:nvPr>
        </p:nvSpPr>
        <p:spPr>
          <a:xfrm>
            <a:off x="8246603" y="4834130"/>
            <a:ext cx="818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12</a:t>
            </a:fld>
            <a:endParaRPr/>
          </a:p>
        </p:txBody>
      </p:sp>
      <p:sp>
        <p:nvSpPr>
          <p:cNvPr id="2" name="Date Placeholder 1">
            <a:extLst>
              <a:ext uri="{FF2B5EF4-FFF2-40B4-BE49-F238E27FC236}">
                <a16:creationId xmlns:a16="http://schemas.microsoft.com/office/drawing/2014/main" id="{938AA1B1-A037-478C-89A5-6C34B85B2027}"/>
              </a:ext>
            </a:extLst>
          </p:cNvPr>
          <p:cNvSpPr>
            <a:spLocks noGrp="1"/>
          </p:cNvSpPr>
          <p:nvPr>
            <p:ph type="dt" sz="half" idx="2"/>
          </p:nvPr>
        </p:nvSpPr>
        <p:spPr/>
        <p:txBody>
          <a:bodyPr/>
          <a:lstStyle/>
          <a:p>
            <a:r>
              <a:rPr lang="en-US"/>
              <a:t>12/7/2019</a:t>
            </a:r>
          </a:p>
        </p:txBody>
      </p:sp>
      <p:sp>
        <p:nvSpPr>
          <p:cNvPr id="239" name="Google Shape;239;p25"/>
          <p:cNvSpPr txBox="1"/>
          <p:nvPr/>
        </p:nvSpPr>
        <p:spPr>
          <a:xfrm>
            <a:off x="1830647" y="4667341"/>
            <a:ext cx="7044600" cy="467100"/>
          </a:xfrm>
          <a:prstGeom prst="rect">
            <a:avLst/>
          </a:prstGeom>
          <a:solidFill>
            <a:schemeClr val="bg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t>5 Application Classes cover both Applications and Simulations</a:t>
            </a:r>
            <a:endParaRPr sz="18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9"/>
          <p:cNvSpPr txBox="1">
            <a:spLocks noGrp="1"/>
          </p:cNvSpPr>
          <p:nvPr>
            <p:ph type="title"/>
          </p:nvPr>
        </p:nvSpPr>
        <p:spPr>
          <a:xfrm>
            <a:off x="25182" y="88361"/>
            <a:ext cx="9068999" cy="555496"/>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000"/>
              <a:buFont typeface="Calibri"/>
              <a:buNone/>
            </a:pPr>
            <a:r>
              <a:rPr lang="en" sz="2800" dirty="0"/>
              <a:t>Big Data and Simulation </a:t>
            </a:r>
            <a:r>
              <a:rPr lang="en-US" sz="2800" dirty="0"/>
              <a:t>Similar Challenges</a:t>
            </a:r>
            <a:r>
              <a:rPr lang="en" sz="2800" dirty="0"/>
              <a:t> in Parallelism</a:t>
            </a:r>
            <a:br>
              <a:rPr lang="en" sz="2800" dirty="0"/>
            </a:br>
            <a:r>
              <a:rPr lang="en-US" sz="2100" dirty="0">
                <a:solidFill>
                  <a:srgbClr val="FF0000"/>
                </a:solidFill>
              </a:rPr>
              <a:t>Complexity</a:t>
            </a:r>
            <a:r>
              <a:rPr lang="en" sz="2100" dirty="0">
                <a:solidFill>
                  <a:srgbClr val="FF0000"/>
                </a:solidFill>
              </a:rPr>
              <a:t> of Synchronization </a:t>
            </a:r>
            <a:r>
              <a:rPr lang="en-US" sz="2100" dirty="0">
                <a:solidFill>
                  <a:srgbClr val="FF0000"/>
                </a:solidFill>
              </a:rPr>
              <a:t>and </a:t>
            </a:r>
            <a:r>
              <a:rPr lang="en-US" sz="2100" dirty="0" err="1">
                <a:solidFill>
                  <a:srgbClr val="FF0000"/>
                </a:solidFill>
              </a:rPr>
              <a:t>Parallellization</a:t>
            </a:r>
            <a:r>
              <a:rPr lang="en-US" sz="2100" dirty="0">
                <a:solidFill>
                  <a:srgbClr val="FF0000"/>
                </a:solidFill>
              </a:rPr>
              <a:t> </a:t>
            </a:r>
            <a:endParaRPr sz="2100" dirty="0">
              <a:solidFill>
                <a:srgbClr val="FF0000"/>
              </a:solidFill>
            </a:endParaRPr>
          </a:p>
        </p:txBody>
      </p:sp>
      <p:grpSp>
        <p:nvGrpSpPr>
          <p:cNvPr id="11" name="Group 10">
            <a:extLst>
              <a:ext uri="{FF2B5EF4-FFF2-40B4-BE49-F238E27FC236}">
                <a16:creationId xmlns:a16="http://schemas.microsoft.com/office/drawing/2014/main" id="{27F428A9-01FE-4EEC-975F-00C3BDF48BF9}"/>
              </a:ext>
            </a:extLst>
          </p:cNvPr>
          <p:cNvGrpSpPr/>
          <p:nvPr/>
        </p:nvGrpSpPr>
        <p:grpSpPr>
          <a:xfrm>
            <a:off x="398575" y="580345"/>
            <a:ext cx="8416312" cy="0"/>
            <a:chOff x="370111" y="573229"/>
            <a:chExt cx="8416312" cy="0"/>
          </a:xfrm>
        </p:grpSpPr>
        <p:cxnSp>
          <p:nvCxnSpPr>
            <p:cNvPr id="255" name="Google Shape;255;p39"/>
            <p:cNvCxnSpPr>
              <a:cxnSpLocks/>
            </p:cNvCxnSpPr>
            <p:nvPr/>
          </p:nvCxnSpPr>
          <p:spPr>
            <a:xfrm>
              <a:off x="370111" y="573229"/>
              <a:ext cx="1363148" cy="0"/>
            </a:xfrm>
            <a:prstGeom prst="straightConnector1">
              <a:avLst/>
            </a:prstGeom>
            <a:noFill/>
            <a:ln w="28575" cap="flat" cmpd="sng">
              <a:solidFill>
                <a:srgbClr val="FF0000"/>
              </a:solidFill>
              <a:prstDash val="solid"/>
              <a:miter lim="800000"/>
              <a:headEnd type="none" w="sm" len="sm"/>
              <a:tailEnd type="triangle" w="med" len="med"/>
            </a:ln>
          </p:spPr>
        </p:cxnSp>
        <p:cxnSp>
          <p:nvCxnSpPr>
            <p:cNvPr id="256" name="Google Shape;256;p39"/>
            <p:cNvCxnSpPr>
              <a:cxnSpLocks/>
            </p:cNvCxnSpPr>
            <p:nvPr/>
          </p:nvCxnSpPr>
          <p:spPr>
            <a:xfrm>
              <a:off x="7433111" y="573229"/>
              <a:ext cx="1353312" cy="0"/>
            </a:xfrm>
            <a:prstGeom prst="straightConnector1">
              <a:avLst/>
            </a:prstGeom>
            <a:noFill/>
            <a:ln w="28575" cap="flat" cmpd="sng">
              <a:solidFill>
                <a:srgbClr val="FF0000"/>
              </a:solidFill>
              <a:prstDash val="solid"/>
              <a:miter lim="800000"/>
              <a:headEnd type="none" w="sm" len="sm"/>
              <a:tailEnd type="triangle" w="med" len="med"/>
            </a:ln>
          </p:spPr>
        </p:cxnSp>
      </p:grpSp>
      <p:sp>
        <p:nvSpPr>
          <p:cNvPr id="257" name="Google Shape;257;p39"/>
          <p:cNvSpPr txBox="1"/>
          <p:nvPr/>
        </p:nvSpPr>
        <p:spPr>
          <a:xfrm>
            <a:off x="708819" y="2545183"/>
            <a:ext cx="2268938"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Pleasingly Parallel</a:t>
            </a:r>
            <a:endParaRPr sz="1100"/>
          </a:p>
          <a:p>
            <a:pPr marL="0" marR="0" lvl="0" indent="0" algn="l" rtl="0">
              <a:spcBef>
                <a:spcPts val="0"/>
              </a:spcBef>
              <a:spcAft>
                <a:spcPts val="0"/>
              </a:spcAft>
              <a:buNone/>
            </a:pPr>
            <a:r>
              <a:rPr lang="en" sz="1500" b="1">
                <a:solidFill>
                  <a:schemeClr val="dk1"/>
                </a:solidFill>
                <a:latin typeface="Calibri"/>
                <a:ea typeface="Calibri"/>
                <a:cs typeface="Calibri"/>
                <a:sym typeface="Calibri"/>
              </a:rPr>
              <a:t>Often independent events</a:t>
            </a:r>
            <a:endParaRPr sz="1100"/>
          </a:p>
        </p:txBody>
      </p:sp>
      <p:sp>
        <p:nvSpPr>
          <p:cNvPr id="258" name="Google Shape;258;p39"/>
          <p:cNvSpPr txBox="1"/>
          <p:nvPr/>
        </p:nvSpPr>
        <p:spPr>
          <a:xfrm>
            <a:off x="864589" y="1827625"/>
            <a:ext cx="1721367"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dirty="0">
                <a:solidFill>
                  <a:schemeClr val="dk1"/>
                </a:solidFill>
                <a:latin typeface="Calibri"/>
                <a:ea typeface="Calibri"/>
                <a:cs typeface="Calibri"/>
                <a:sym typeface="Calibri"/>
              </a:rPr>
              <a:t>MapReduce as in scalable databases</a:t>
            </a:r>
            <a:endParaRPr sz="1100" dirty="0"/>
          </a:p>
        </p:txBody>
      </p:sp>
      <p:sp>
        <p:nvSpPr>
          <p:cNvPr id="259" name="Google Shape;259;p39"/>
          <p:cNvSpPr txBox="1"/>
          <p:nvPr/>
        </p:nvSpPr>
        <p:spPr>
          <a:xfrm>
            <a:off x="5273734" y="3557639"/>
            <a:ext cx="2314575"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Structured Adaptive Sparse</a:t>
            </a:r>
            <a:endParaRPr sz="1100"/>
          </a:p>
        </p:txBody>
      </p:sp>
      <p:sp>
        <p:nvSpPr>
          <p:cNvPr id="261" name="Google Shape;261;p39"/>
          <p:cNvSpPr txBox="1"/>
          <p:nvPr/>
        </p:nvSpPr>
        <p:spPr>
          <a:xfrm>
            <a:off x="3721978" y="3110902"/>
            <a:ext cx="1188188"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US" sz="1500" b="1" dirty="0">
                <a:solidFill>
                  <a:schemeClr val="dk1"/>
                </a:solidFill>
                <a:latin typeface="Calibri"/>
                <a:ea typeface="Calibri"/>
                <a:cs typeface="Calibri"/>
                <a:sym typeface="Calibri"/>
              </a:rPr>
              <a:t>Regular </a:t>
            </a:r>
            <a:r>
              <a:rPr lang="en" sz="1500" b="1" dirty="0">
                <a:solidFill>
                  <a:schemeClr val="dk1"/>
                </a:solidFill>
                <a:latin typeface="Calibri"/>
                <a:ea typeface="Calibri"/>
                <a:cs typeface="Calibri"/>
                <a:sym typeface="Calibri"/>
              </a:rPr>
              <a:t>simulations</a:t>
            </a:r>
            <a:endParaRPr sz="1100" dirty="0"/>
          </a:p>
        </p:txBody>
      </p:sp>
      <p:sp>
        <p:nvSpPr>
          <p:cNvPr id="262" name="Google Shape;262;p39"/>
          <p:cNvSpPr txBox="1"/>
          <p:nvPr/>
        </p:nvSpPr>
        <p:spPr>
          <a:xfrm>
            <a:off x="955077" y="3972016"/>
            <a:ext cx="1660894"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rgbClr val="FF0000"/>
                </a:solidFill>
                <a:latin typeface="Calibri"/>
                <a:ea typeface="Calibri"/>
                <a:cs typeface="Calibri"/>
                <a:sym typeface="Calibri"/>
              </a:rPr>
              <a:t>Current major Big Data category</a:t>
            </a:r>
            <a:endParaRPr sz="1100"/>
          </a:p>
        </p:txBody>
      </p:sp>
      <p:sp>
        <p:nvSpPr>
          <p:cNvPr id="263" name="Google Shape;263;p39"/>
          <p:cNvSpPr txBox="1"/>
          <p:nvPr/>
        </p:nvSpPr>
        <p:spPr>
          <a:xfrm>
            <a:off x="864589" y="1268772"/>
            <a:ext cx="1660894"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rgbClr val="6600CC"/>
                </a:solidFill>
                <a:latin typeface="Calibri"/>
                <a:ea typeface="Calibri"/>
                <a:cs typeface="Calibri"/>
                <a:sym typeface="Calibri"/>
              </a:rPr>
              <a:t>Commodity Clouds</a:t>
            </a:r>
            <a:endParaRPr sz="1100"/>
          </a:p>
        </p:txBody>
      </p:sp>
      <p:sp>
        <p:nvSpPr>
          <p:cNvPr id="264" name="Google Shape;264;p39"/>
          <p:cNvSpPr txBox="1"/>
          <p:nvPr/>
        </p:nvSpPr>
        <p:spPr>
          <a:xfrm>
            <a:off x="3234734" y="1156493"/>
            <a:ext cx="2674531"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a:solidFill>
                  <a:srgbClr val="6600CC"/>
                </a:solidFill>
                <a:latin typeface="Calibri"/>
                <a:ea typeface="Calibri"/>
                <a:cs typeface="Calibri"/>
                <a:sym typeface="Calibri"/>
              </a:rPr>
              <a:t>HPC Clouds: Accelerators</a:t>
            </a:r>
            <a:endParaRPr sz="1100"/>
          </a:p>
          <a:p>
            <a:pPr marL="0" marR="0" lvl="0" indent="0" algn="ctr" rtl="0">
              <a:spcBef>
                <a:spcPts val="0"/>
              </a:spcBef>
              <a:spcAft>
                <a:spcPts val="0"/>
              </a:spcAft>
              <a:buNone/>
            </a:pPr>
            <a:r>
              <a:rPr lang="en" sz="1500" b="1">
                <a:solidFill>
                  <a:srgbClr val="6600CC"/>
                </a:solidFill>
                <a:latin typeface="Calibri"/>
                <a:ea typeface="Calibri"/>
                <a:cs typeface="Calibri"/>
                <a:sym typeface="Calibri"/>
              </a:rPr>
              <a:t>High Performance Interconnect</a:t>
            </a:r>
            <a:endParaRPr sz="1100"/>
          </a:p>
        </p:txBody>
      </p:sp>
      <p:sp>
        <p:nvSpPr>
          <p:cNvPr id="266" name="Google Shape;266;p39"/>
          <p:cNvSpPr txBox="1"/>
          <p:nvPr/>
        </p:nvSpPr>
        <p:spPr>
          <a:xfrm>
            <a:off x="3092469" y="1862250"/>
            <a:ext cx="1386332" cy="992579"/>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Global Machine Learning</a:t>
            </a:r>
            <a:endParaRPr sz="1100"/>
          </a:p>
          <a:p>
            <a:pPr marL="0" marR="0" lvl="0" indent="0" algn="l" rtl="0">
              <a:spcBef>
                <a:spcPts val="0"/>
              </a:spcBef>
              <a:spcAft>
                <a:spcPts val="0"/>
              </a:spcAft>
              <a:buNone/>
            </a:pPr>
            <a:r>
              <a:rPr lang="en" sz="1500" b="1">
                <a:solidFill>
                  <a:schemeClr val="dk1"/>
                </a:solidFill>
                <a:latin typeface="Calibri"/>
                <a:ea typeface="Calibri"/>
                <a:cs typeface="Calibri"/>
                <a:sym typeface="Calibri"/>
              </a:rPr>
              <a:t>e.g. parallel clustering </a:t>
            </a:r>
            <a:endParaRPr sz="1100"/>
          </a:p>
        </p:txBody>
      </p:sp>
      <p:sp>
        <p:nvSpPr>
          <p:cNvPr id="267" name="Google Shape;267;p39"/>
          <p:cNvSpPr txBox="1"/>
          <p:nvPr/>
        </p:nvSpPr>
        <p:spPr>
          <a:xfrm>
            <a:off x="4600385" y="2144185"/>
            <a:ext cx="1455553"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Deep Learning</a:t>
            </a:r>
            <a:endParaRPr sz="1100"/>
          </a:p>
        </p:txBody>
      </p:sp>
      <p:sp>
        <p:nvSpPr>
          <p:cNvPr id="268" name="Google Shape;268;p39"/>
          <p:cNvSpPr txBox="1"/>
          <p:nvPr/>
        </p:nvSpPr>
        <p:spPr>
          <a:xfrm>
            <a:off x="6251044" y="1153356"/>
            <a:ext cx="2674531"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1" dirty="0">
                <a:solidFill>
                  <a:srgbClr val="6600CC"/>
                </a:solidFill>
                <a:latin typeface="Calibri"/>
                <a:ea typeface="Calibri"/>
                <a:cs typeface="Calibri"/>
                <a:sym typeface="Calibri"/>
              </a:rPr>
              <a:t>HPC Clouds/Supercomputers</a:t>
            </a:r>
            <a:endParaRPr sz="1100" dirty="0"/>
          </a:p>
          <a:p>
            <a:pPr marL="0" marR="0" lvl="0" indent="0" algn="ctr" rtl="0">
              <a:spcBef>
                <a:spcPts val="0"/>
              </a:spcBef>
              <a:spcAft>
                <a:spcPts val="0"/>
              </a:spcAft>
              <a:buNone/>
            </a:pPr>
            <a:r>
              <a:rPr lang="en" sz="1500" b="1" dirty="0">
                <a:solidFill>
                  <a:srgbClr val="6600CC"/>
                </a:solidFill>
                <a:latin typeface="Calibri"/>
                <a:ea typeface="Calibri"/>
                <a:cs typeface="Calibri"/>
                <a:sym typeface="Calibri"/>
              </a:rPr>
              <a:t>Memory access also critical</a:t>
            </a:r>
            <a:endParaRPr sz="1100" dirty="0"/>
          </a:p>
        </p:txBody>
      </p:sp>
      <p:sp>
        <p:nvSpPr>
          <p:cNvPr id="269" name="Google Shape;269;p39"/>
          <p:cNvSpPr txBox="1"/>
          <p:nvPr/>
        </p:nvSpPr>
        <p:spPr>
          <a:xfrm>
            <a:off x="6248004" y="3043831"/>
            <a:ext cx="2521709"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dirty="0">
                <a:solidFill>
                  <a:schemeClr val="dk1"/>
                </a:solidFill>
                <a:latin typeface="Calibri"/>
                <a:ea typeface="Calibri"/>
                <a:cs typeface="Calibri"/>
                <a:sym typeface="Calibri"/>
              </a:rPr>
              <a:t>Unstructured Adaptive Sparse</a:t>
            </a:r>
            <a:endParaRPr sz="1100" dirty="0"/>
          </a:p>
        </p:txBody>
      </p:sp>
      <p:sp>
        <p:nvSpPr>
          <p:cNvPr id="270" name="Google Shape;270;p39"/>
          <p:cNvSpPr txBox="1"/>
          <p:nvPr/>
        </p:nvSpPr>
        <p:spPr>
          <a:xfrm>
            <a:off x="7075116" y="1957499"/>
            <a:ext cx="1721367"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Graph Analytics e.g. subgraph mining</a:t>
            </a:r>
            <a:endParaRPr sz="1100"/>
          </a:p>
        </p:txBody>
      </p:sp>
      <p:sp>
        <p:nvSpPr>
          <p:cNvPr id="271" name="Google Shape;271;p39"/>
          <p:cNvSpPr txBox="1"/>
          <p:nvPr/>
        </p:nvSpPr>
        <p:spPr>
          <a:xfrm>
            <a:off x="6371375" y="2093179"/>
            <a:ext cx="505158"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LDA</a:t>
            </a:r>
            <a:endParaRPr sz="1100"/>
          </a:p>
        </p:txBody>
      </p:sp>
      <p:sp>
        <p:nvSpPr>
          <p:cNvPr id="272" name="Google Shape;272;p39"/>
          <p:cNvSpPr txBox="1"/>
          <p:nvPr/>
        </p:nvSpPr>
        <p:spPr>
          <a:xfrm>
            <a:off x="3508260" y="3906823"/>
            <a:ext cx="2429692" cy="741526"/>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dirty="0">
                <a:solidFill>
                  <a:srgbClr val="FF0000"/>
                </a:solidFill>
                <a:latin typeface="Calibri"/>
                <a:ea typeface="Calibri"/>
                <a:cs typeface="Calibri"/>
                <a:sym typeface="Calibri"/>
              </a:rPr>
              <a:t>Linear Algebra at core </a:t>
            </a:r>
            <a:br>
              <a:rPr lang="en" sz="1500" b="1" dirty="0">
                <a:solidFill>
                  <a:srgbClr val="FF0000"/>
                </a:solidFill>
                <a:latin typeface="Calibri"/>
                <a:ea typeface="Calibri"/>
                <a:cs typeface="Calibri"/>
                <a:sym typeface="Calibri"/>
              </a:rPr>
            </a:br>
            <a:r>
              <a:rPr lang="en" sz="1500" b="1" dirty="0">
                <a:solidFill>
                  <a:srgbClr val="FF0000"/>
                </a:solidFill>
                <a:latin typeface="Calibri"/>
                <a:ea typeface="Calibri"/>
                <a:cs typeface="Calibri"/>
                <a:sym typeface="Calibri"/>
              </a:rPr>
              <a:t>(often not sparse)</a:t>
            </a:r>
          </a:p>
          <a:p>
            <a:pPr marL="0" marR="0" lvl="0" indent="0" algn="l" rtl="0">
              <a:spcBef>
                <a:spcPts val="0"/>
              </a:spcBef>
              <a:spcAft>
                <a:spcPts val="0"/>
              </a:spcAft>
              <a:buNone/>
            </a:pPr>
            <a:r>
              <a:rPr lang="en" sz="1500" b="1" dirty="0">
                <a:solidFill>
                  <a:srgbClr val="FF0000"/>
                </a:solidFill>
                <a:latin typeface="Calibri"/>
                <a:ea typeface="Calibri"/>
                <a:cs typeface="Calibri"/>
                <a:sym typeface="Calibri"/>
              </a:rPr>
              <a:t>Straightforward Paral</a:t>
            </a:r>
            <a:r>
              <a:rPr lang="en-US" sz="1500" b="1" dirty="0">
                <a:solidFill>
                  <a:srgbClr val="FF0000"/>
                </a:solidFill>
                <a:latin typeface="Calibri"/>
                <a:ea typeface="Calibri"/>
                <a:cs typeface="Calibri"/>
                <a:sym typeface="Calibri"/>
              </a:rPr>
              <a:t>le</a:t>
            </a:r>
            <a:r>
              <a:rPr lang="en" sz="1500" b="1" dirty="0">
                <a:solidFill>
                  <a:srgbClr val="FF0000"/>
                </a:solidFill>
                <a:latin typeface="Calibri"/>
                <a:ea typeface="Calibri"/>
                <a:cs typeface="Calibri"/>
                <a:sym typeface="Calibri"/>
              </a:rPr>
              <a:t>lism</a:t>
            </a:r>
          </a:p>
        </p:txBody>
      </p:sp>
      <p:cxnSp>
        <p:nvCxnSpPr>
          <p:cNvPr id="273" name="Google Shape;273;p39"/>
          <p:cNvCxnSpPr>
            <a:cxnSpLocks/>
          </p:cNvCxnSpPr>
          <p:nvPr/>
        </p:nvCxnSpPr>
        <p:spPr>
          <a:xfrm flipV="1">
            <a:off x="265082" y="756010"/>
            <a:ext cx="0" cy="3894598"/>
          </a:xfrm>
          <a:prstGeom prst="straightConnector1">
            <a:avLst/>
          </a:prstGeom>
          <a:noFill/>
          <a:ln w="28575" cap="flat" cmpd="sng">
            <a:solidFill>
              <a:srgbClr val="FF0000"/>
            </a:solidFill>
            <a:prstDash val="solid"/>
            <a:miter lim="800000"/>
            <a:headEnd type="none" w="sm" len="sm"/>
            <a:tailEnd type="triangle" w="med" len="med"/>
          </a:ln>
        </p:spPr>
      </p:cxnSp>
      <p:sp>
        <p:nvSpPr>
          <p:cNvPr id="277" name="Google Shape;277;p39"/>
          <p:cNvSpPr txBox="1"/>
          <p:nvPr/>
        </p:nvSpPr>
        <p:spPr>
          <a:xfrm>
            <a:off x="925064" y="3243927"/>
            <a:ext cx="1660892" cy="5309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dirty="0">
                <a:solidFill>
                  <a:schemeClr val="dk1"/>
                </a:solidFill>
                <a:latin typeface="Calibri"/>
                <a:ea typeface="Calibri"/>
                <a:cs typeface="Calibri"/>
                <a:sym typeface="Calibri"/>
              </a:rPr>
              <a:t>Parameter sweep simulations</a:t>
            </a:r>
            <a:endParaRPr sz="1100" dirty="0"/>
          </a:p>
        </p:txBody>
      </p:sp>
      <p:sp>
        <p:nvSpPr>
          <p:cNvPr id="279" name="Google Shape;279;p39"/>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solidFill>
                  <a:srgbClr val="888888"/>
                </a:solidFill>
              </a:rPr>
              <a:t>13</a:t>
            </a:fld>
            <a:endParaRPr sz="1100">
              <a:solidFill>
                <a:srgbClr val="888888"/>
              </a:solidFill>
            </a:endParaRPr>
          </a:p>
        </p:txBody>
      </p:sp>
      <p:sp>
        <p:nvSpPr>
          <p:cNvPr id="260" name="Google Shape;260;p39"/>
          <p:cNvSpPr txBox="1"/>
          <p:nvPr/>
        </p:nvSpPr>
        <p:spPr>
          <a:xfrm>
            <a:off x="1008140" y="751463"/>
            <a:ext cx="1450237"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1">
                <a:solidFill>
                  <a:srgbClr val="FF0000"/>
                </a:solidFill>
                <a:latin typeface="Calibri"/>
                <a:ea typeface="Calibri"/>
                <a:cs typeface="Calibri"/>
                <a:sym typeface="Calibri"/>
              </a:rPr>
              <a:t>Loosely Coupled</a:t>
            </a:r>
            <a:endParaRPr sz="1100"/>
          </a:p>
        </p:txBody>
      </p:sp>
      <p:sp>
        <p:nvSpPr>
          <p:cNvPr id="276" name="Google Shape;276;p39"/>
          <p:cNvSpPr txBox="1"/>
          <p:nvPr/>
        </p:nvSpPr>
        <p:spPr>
          <a:xfrm>
            <a:off x="6987836" y="751463"/>
            <a:ext cx="1600642"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US" sz="1500" b="1" dirty="0">
                <a:solidFill>
                  <a:srgbClr val="FF0000"/>
                </a:solidFill>
                <a:latin typeface="Calibri"/>
                <a:ea typeface="Calibri"/>
                <a:cs typeface="Calibri"/>
                <a:sym typeface="Calibri"/>
              </a:rPr>
              <a:t>Complex</a:t>
            </a:r>
            <a:r>
              <a:rPr lang="en" sz="1500" b="1" dirty="0">
                <a:solidFill>
                  <a:srgbClr val="FF0000"/>
                </a:solidFill>
                <a:latin typeface="Calibri"/>
                <a:ea typeface="Calibri"/>
                <a:cs typeface="Calibri"/>
                <a:sym typeface="Calibri"/>
              </a:rPr>
              <a:t> Coupl</a:t>
            </a:r>
            <a:r>
              <a:rPr lang="en-US" sz="1500" b="1" dirty="0" err="1">
                <a:solidFill>
                  <a:srgbClr val="FF0000"/>
                </a:solidFill>
                <a:latin typeface="Calibri"/>
                <a:ea typeface="Calibri"/>
                <a:cs typeface="Calibri"/>
                <a:sym typeface="Calibri"/>
              </a:rPr>
              <a:t>ing</a:t>
            </a:r>
            <a:endParaRPr sz="1100" dirty="0"/>
          </a:p>
        </p:txBody>
      </p:sp>
      <p:sp>
        <p:nvSpPr>
          <p:cNvPr id="30" name="Google Shape;276;p39">
            <a:extLst>
              <a:ext uri="{FF2B5EF4-FFF2-40B4-BE49-F238E27FC236}">
                <a16:creationId xmlns:a16="http://schemas.microsoft.com/office/drawing/2014/main" id="{75F684C9-911E-471B-8B9E-222A6022ACE0}"/>
              </a:ext>
            </a:extLst>
          </p:cNvPr>
          <p:cNvSpPr txBox="1"/>
          <p:nvPr/>
        </p:nvSpPr>
        <p:spPr>
          <a:xfrm>
            <a:off x="3906250" y="751463"/>
            <a:ext cx="1633713" cy="300082"/>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US" sz="1500" b="1" dirty="0">
                <a:solidFill>
                  <a:srgbClr val="FF0000"/>
                </a:solidFill>
                <a:latin typeface="Calibri"/>
                <a:ea typeface="Calibri"/>
                <a:cs typeface="Calibri"/>
                <a:sym typeface="Calibri"/>
              </a:rPr>
              <a:t>Regular </a:t>
            </a:r>
            <a:r>
              <a:rPr lang="en" sz="1500" b="1" dirty="0">
                <a:solidFill>
                  <a:srgbClr val="FF0000"/>
                </a:solidFill>
                <a:latin typeface="Calibri"/>
                <a:ea typeface="Calibri"/>
                <a:cs typeface="Calibri"/>
                <a:sym typeface="Calibri"/>
              </a:rPr>
              <a:t>Coupl</a:t>
            </a:r>
            <a:r>
              <a:rPr lang="en-US" sz="1500" b="1" dirty="0" err="1">
                <a:solidFill>
                  <a:srgbClr val="FF0000"/>
                </a:solidFill>
                <a:latin typeface="Calibri"/>
                <a:ea typeface="Calibri"/>
                <a:cs typeface="Calibri"/>
                <a:sym typeface="Calibri"/>
              </a:rPr>
              <a:t>ing</a:t>
            </a:r>
            <a:endParaRPr sz="1100" dirty="0"/>
          </a:p>
        </p:txBody>
      </p:sp>
      <p:sp>
        <p:nvSpPr>
          <p:cNvPr id="32" name="Google Shape;272;p39">
            <a:extLst>
              <a:ext uri="{FF2B5EF4-FFF2-40B4-BE49-F238E27FC236}">
                <a16:creationId xmlns:a16="http://schemas.microsoft.com/office/drawing/2014/main" id="{CE0BA1BD-7911-4AE7-89E9-6A7A901DEDD2}"/>
              </a:ext>
            </a:extLst>
          </p:cNvPr>
          <p:cNvSpPr txBox="1"/>
          <p:nvPr/>
        </p:nvSpPr>
        <p:spPr>
          <a:xfrm>
            <a:off x="6713105" y="4008161"/>
            <a:ext cx="2007357" cy="544123"/>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US" sz="1500" b="1" dirty="0">
                <a:solidFill>
                  <a:srgbClr val="FF0000"/>
                </a:solidFill>
                <a:latin typeface="Calibri"/>
                <a:ea typeface="Calibri"/>
                <a:cs typeface="Calibri"/>
                <a:sym typeface="Calibri"/>
              </a:rPr>
              <a:t>User Performed </a:t>
            </a:r>
            <a:r>
              <a:rPr lang="en" sz="1500" b="1" dirty="0">
                <a:solidFill>
                  <a:srgbClr val="FF0000"/>
                </a:solidFill>
                <a:latin typeface="Calibri"/>
                <a:ea typeface="Calibri"/>
                <a:cs typeface="Calibri"/>
                <a:sym typeface="Calibri"/>
              </a:rPr>
              <a:t>Parallelism</a:t>
            </a:r>
            <a:endParaRPr sz="1100" dirty="0"/>
          </a:p>
        </p:txBody>
      </p:sp>
      <p:sp>
        <p:nvSpPr>
          <p:cNvPr id="14" name="TextBox 13">
            <a:extLst>
              <a:ext uri="{FF2B5EF4-FFF2-40B4-BE49-F238E27FC236}">
                <a16:creationId xmlns:a16="http://schemas.microsoft.com/office/drawing/2014/main" id="{6592F2B0-D712-42B2-9F77-5D23E545E23E}"/>
              </a:ext>
            </a:extLst>
          </p:cNvPr>
          <p:cNvSpPr txBox="1"/>
          <p:nvPr/>
        </p:nvSpPr>
        <p:spPr>
          <a:xfrm>
            <a:off x="49161" y="1127337"/>
            <a:ext cx="583839" cy="523220"/>
          </a:xfrm>
          <a:prstGeom prst="rect">
            <a:avLst/>
          </a:prstGeom>
          <a:solidFill>
            <a:schemeClr val="bg1"/>
          </a:solidFill>
        </p:spPr>
        <p:txBody>
          <a:bodyPr wrap="square" rtlCol="0">
            <a:spAutoFit/>
          </a:bodyPr>
          <a:lstStyle/>
          <a:p>
            <a:r>
              <a:rPr lang="en-US" b="1" dirty="0"/>
              <a:t>Big</a:t>
            </a:r>
            <a:br>
              <a:rPr lang="en-US" b="1" dirty="0"/>
            </a:br>
            <a:r>
              <a:rPr lang="en-US" b="1" dirty="0"/>
              <a:t>Data</a:t>
            </a:r>
          </a:p>
        </p:txBody>
      </p:sp>
      <p:sp>
        <p:nvSpPr>
          <p:cNvPr id="44" name="TextBox 43">
            <a:extLst>
              <a:ext uri="{FF2B5EF4-FFF2-40B4-BE49-F238E27FC236}">
                <a16:creationId xmlns:a16="http://schemas.microsoft.com/office/drawing/2014/main" id="{F815ECC7-EB45-41C4-9863-6FF9690AA2A7}"/>
              </a:ext>
            </a:extLst>
          </p:cNvPr>
          <p:cNvSpPr txBox="1"/>
          <p:nvPr/>
        </p:nvSpPr>
        <p:spPr>
          <a:xfrm>
            <a:off x="25182" y="4571263"/>
            <a:ext cx="1206936" cy="307777"/>
          </a:xfrm>
          <a:prstGeom prst="rect">
            <a:avLst/>
          </a:prstGeom>
          <a:solidFill>
            <a:schemeClr val="bg1"/>
          </a:solidFill>
        </p:spPr>
        <p:txBody>
          <a:bodyPr wrap="square" rtlCol="0">
            <a:spAutoFit/>
          </a:bodyPr>
          <a:lstStyle/>
          <a:p>
            <a:r>
              <a:rPr lang="en-US" b="1" dirty="0"/>
              <a:t>Simulations</a:t>
            </a:r>
          </a:p>
        </p:txBody>
      </p:sp>
      <p:sp>
        <p:nvSpPr>
          <p:cNvPr id="2" name="Date Placeholder 1">
            <a:extLst>
              <a:ext uri="{FF2B5EF4-FFF2-40B4-BE49-F238E27FC236}">
                <a16:creationId xmlns:a16="http://schemas.microsoft.com/office/drawing/2014/main" id="{0E11C0EE-DD09-48EC-B33B-BDE337E49E98}"/>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4BED-5876-4391-AB28-3015B078A372}"/>
              </a:ext>
            </a:extLst>
          </p:cNvPr>
          <p:cNvSpPr>
            <a:spLocks noGrp="1"/>
          </p:cNvSpPr>
          <p:nvPr>
            <p:ph type="title"/>
          </p:nvPr>
        </p:nvSpPr>
        <p:spPr>
          <a:xfrm>
            <a:off x="255577" y="91679"/>
            <a:ext cx="8708485" cy="801781"/>
          </a:xfrm>
        </p:spPr>
        <p:txBody>
          <a:bodyPr>
            <a:normAutofit fontScale="90000"/>
          </a:bodyPr>
          <a:lstStyle/>
          <a:p>
            <a:r>
              <a:rPr lang="en-US" dirty="0">
                <a:latin typeface="Arial" panose="020B0604020202020204" pitchFamily="34" charset="0"/>
                <a:cs typeface="Arial" panose="020B0604020202020204" pitchFamily="34" charset="0"/>
              </a:rPr>
              <a:t>Next Generation of Cyberinfrastructure: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Application Requirements</a:t>
            </a:r>
          </a:p>
        </p:txBody>
      </p:sp>
      <p:sp>
        <p:nvSpPr>
          <p:cNvPr id="3" name="Content Placeholder 2">
            <a:extLst>
              <a:ext uri="{FF2B5EF4-FFF2-40B4-BE49-F238E27FC236}">
                <a16:creationId xmlns:a16="http://schemas.microsoft.com/office/drawing/2014/main" id="{90EA7437-FCEE-4821-83B1-1242DFBDA7A1}"/>
              </a:ext>
            </a:extLst>
          </p:cNvPr>
          <p:cNvSpPr>
            <a:spLocks noGrp="1"/>
          </p:cNvSpPr>
          <p:nvPr>
            <p:ph idx="1"/>
          </p:nvPr>
        </p:nvSpPr>
        <p:spPr>
          <a:xfrm>
            <a:off x="37820" y="857933"/>
            <a:ext cx="9068360" cy="3976197"/>
          </a:xfrm>
        </p:spPr>
        <p:txBody>
          <a:bodyPr>
            <a:normAutofit fontScale="92500" lnSpcReduction="20000"/>
          </a:bodyPr>
          <a:lstStyle/>
          <a:p>
            <a:pPr>
              <a:lnSpc>
                <a:spcPct val="110000"/>
              </a:lnSpc>
              <a:spcAft>
                <a:spcPts val="600"/>
              </a:spcAft>
            </a:pPr>
            <a:r>
              <a:rPr lang="en-US" sz="2400" dirty="0">
                <a:latin typeface="Arial" panose="020B0604020202020204" pitchFamily="34" charset="0"/>
                <a:cs typeface="Arial" panose="020B0604020202020204" pitchFamily="34" charset="0"/>
              </a:rPr>
              <a:t>Four clear classes of applications  are</a:t>
            </a:r>
          </a:p>
          <a:p>
            <a:pPr marL="728663" lvl="1" indent="-385763" fontAlgn="base">
              <a:lnSpc>
                <a:spcPct val="110000"/>
              </a:lnSpc>
              <a:spcAft>
                <a:spcPts val="400"/>
              </a:spcAft>
              <a:buFont typeface="+mj-lt"/>
              <a:buAutoNum type="alphaLcParenR"/>
            </a:pPr>
            <a:r>
              <a:rPr lang="en-US" sz="2100" b="1" dirty="0">
                <a:latin typeface="Arial" panose="020B0604020202020204" pitchFamily="34" charset="0"/>
                <a:cs typeface="Arial" panose="020B0604020202020204" pitchFamily="34" charset="0"/>
              </a:rPr>
              <a:t>Classic simulations</a:t>
            </a:r>
            <a:r>
              <a:rPr lang="en-US" sz="2100" dirty="0">
                <a:latin typeface="Arial" panose="020B0604020202020204" pitchFamily="34" charset="0"/>
                <a:cs typeface="Arial" panose="020B0604020202020204" pitchFamily="34" charset="0"/>
              </a:rPr>
              <a:t>  which are addressed excellently by DoE exascale program and although our focus is Big Data, one should consider this application area as we need to integrate simulations with data analytics and ML (Machine Learning) -- item d) below</a:t>
            </a:r>
          </a:p>
          <a:p>
            <a:pPr marL="728663" lvl="1" indent="-385763" fontAlgn="base">
              <a:lnSpc>
                <a:spcPct val="110000"/>
              </a:lnSpc>
              <a:spcAft>
                <a:spcPts val="400"/>
              </a:spcAft>
              <a:buFont typeface="+mj-lt"/>
              <a:buAutoNum type="alphaLcParenR"/>
            </a:pPr>
            <a:r>
              <a:rPr lang="en-US" sz="2100" b="1" dirty="0">
                <a:latin typeface="Arial" panose="020B0604020202020204" pitchFamily="34" charset="0"/>
                <a:cs typeface="Arial" panose="020B0604020202020204" pitchFamily="34" charset="0"/>
              </a:rPr>
              <a:t>Classic Big Data Analytics</a:t>
            </a:r>
            <a:r>
              <a:rPr lang="en-US" sz="2100" dirty="0">
                <a:latin typeface="Arial" panose="020B0604020202020204" pitchFamily="34" charset="0"/>
                <a:cs typeface="Arial" panose="020B0604020202020204" pitchFamily="34" charset="0"/>
              </a:rPr>
              <a:t> as in the analysis of LHC data, SKA, Light sources, health, and environmental data. </a:t>
            </a:r>
            <a:r>
              <a:rPr lang="en-US" sz="2100" b="1" dirty="0" err="1">
                <a:latin typeface="Arial" panose="020B0604020202020204" pitchFamily="34" charset="0"/>
                <a:cs typeface="Arial" panose="020B0604020202020204" pitchFamily="34" charset="0"/>
              </a:rPr>
              <a:t>HPCforML</a:t>
            </a:r>
            <a:endParaRPr lang="en-US" sz="2100" b="1" dirty="0">
              <a:latin typeface="Arial" panose="020B0604020202020204" pitchFamily="34" charset="0"/>
              <a:cs typeface="Arial" panose="020B0604020202020204" pitchFamily="34" charset="0"/>
            </a:endParaRPr>
          </a:p>
          <a:p>
            <a:pPr marL="728663" lvl="1" indent="-385763" fontAlgn="base">
              <a:lnSpc>
                <a:spcPct val="110000"/>
              </a:lnSpc>
              <a:spcAft>
                <a:spcPts val="400"/>
              </a:spcAft>
              <a:buFont typeface="+mj-lt"/>
              <a:buAutoNum type="alphaLcParenR"/>
            </a:pPr>
            <a:r>
              <a:rPr lang="en-US" sz="2100" b="1" dirty="0">
                <a:latin typeface="Arial" panose="020B0604020202020204" pitchFamily="34" charset="0"/>
                <a:cs typeface="Arial" panose="020B0604020202020204" pitchFamily="34" charset="0"/>
              </a:rPr>
              <a:t>Cloud-Edge</a:t>
            </a:r>
            <a:r>
              <a:rPr lang="en-US" sz="2100" dirty="0">
                <a:latin typeface="Arial" panose="020B0604020202020204" pitchFamily="34" charset="0"/>
                <a:cs typeface="Arial" panose="020B0604020202020204" pitchFamily="34" charset="0"/>
              </a:rPr>
              <a:t> applications which certainly overlap with b) as data in many fields comes from the edge</a:t>
            </a:r>
          </a:p>
          <a:p>
            <a:pPr marL="1185863" lvl="2" indent="-385763" fontAlgn="base">
              <a:lnSpc>
                <a:spcPct val="110000"/>
              </a:lnSpc>
              <a:spcAft>
                <a:spcPts val="400"/>
              </a:spcAft>
            </a:pPr>
            <a:r>
              <a:rPr lang="en-US" sz="1800" dirty="0">
                <a:latin typeface="Arial" panose="020B0604020202020204" pitchFamily="34" charset="0"/>
                <a:cs typeface="Arial" panose="020B0604020202020204" pitchFamily="34" charset="0"/>
              </a:rPr>
              <a:t>Note original </a:t>
            </a:r>
            <a:r>
              <a:rPr lang="en-US" sz="1800" b="1" dirty="0">
                <a:latin typeface="Arial" panose="020B0604020202020204" pitchFamily="34" charset="0"/>
                <a:cs typeface="Arial" panose="020B0604020202020204" pitchFamily="34" charset="0"/>
              </a:rPr>
              <a:t>compute Grid </a:t>
            </a:r>
            <a:r>
              <a:rPr lang="en-US" sz="1800" dirty="0">
                <a:latin typeface="Arial" panose="020B0604020202020204" pitchFamily="34" charset="0"/>
                <a:cs typeface="Arial" panose="020B0604020202020204" pitchFamily="34" charset="0"/>
              </a:rPr>
              <a:t>is now a </a:t>
            </a:r>
            <a:r>
              <a:rPr lang="en-US" sz="1800" b="1" dirty="0">
                <a:latin typeface="Arial" panose="020B0604020202020204" pitchFamily="34" charset="0"/>
                <a:cs typeface="Arial" panose="020B0604020202020204" pitchFamily="34" charset="0"/>
              </a:rPr>
              <a:t>data Grid </a:t>
            </a:r>
            <a:r>
              <a:rPr lang="en-US" sz="1800" dirty="0">
                <a:latin typeface="Arial" panose="020B0604020202020204" pitchFamily="34" charset="0"/>
                <a:cs typeface="Arial" panose="020B0604020202020204" pitchFamily="34" charset="0"/>
              </a:rPr>
              <a:t>and called </a:t>
            </a:r>
            <a:r>
              <a:rPr lang="en-US" sz="1800" b="1" dirty="0">
                <a:latin typeface="Arial" panose="020B0604020202020204" pitchFamily="34" charset="0"/>
                <a:cs typeface="Arial" panose="020B0604020202020204" pitchFamily="34" charset="0"/>
              </a:rPr>
              <a:t>Edge computing</a:t>
            </a:r>
            <a:endParaRPr lang="en-US" sz="1800" dirty="0">
              <a:latin typeface="Arial" panose="020B0604020202020204" pitchFamily="34" charset="0"/>
              <a:cs typeface="Arial" panose="020B0604020202020204" pitchFamily="34" charset="0"/>
            </a:endParaRPr>
          </a:p>
          <a:p>
            <a:pPr marL="728663" lvl="1" indent="-385763">
              <a:lnSpc>
                <a:spcPct val="110000"/>
              </a:lnSpc>
              <a:spcAft>
                <a:spcPts val="400"/>
              </a:spcAft>
              <a:buFont typeface="+mj-lt"/>
              <a:buAutoNum type="alphaLcParenR"/>
            </a:pPr>
            <a:r>
              <a:rPr lang="en-US" sz="2100" b="1" dirty="0">
                <a:latin typeface="Arial" panose="020B0604020202020204" pitchFamily="34" charset="0"/>
                <a:cs typeface="Arial" panose="020B0604020202020204" pitchFamily="34" charset="0"/>
              </a:rPr>
              <a:t>Integration of ML and Data analytics with simulations</a:t>
            </a:r>
            <a:r>
              <a:rPr lang="en-US" sz="2100" dirty="0">
                <a:latin typeface="Arial" panose="020B0604020202020204" pitchFamily="34" charset="0"/>
                <a:cs typeface="Arial" panose="020B0604020202020204" pitchFamily="34" charset="0"/>
              </a:rPr>
              <a:t>. “learning everywhere” </a:t>
            </a:r>
            <a:r>
              <a:rPr lang="en-US" sz="2100" b="1" dirty="0" err="1">
                <a:latin typeface="Arial" panose="020B0604020202020204" pitchFamily="34" charset="0"/>
                <a:cs typeface="Arial" panose="020B0604020202020204" pitchFamily="34" charset="0"/>
              </a:rPr>
              <a:t>MLforHPC</a:t>
            </a:r>
            <a:endParaRPr lang="en-US" sz="2100" b="1" dirty="0">
              <a:latin typeface="Arial" panose="020B0604020202020204" pitchFamily="34" charset="0"/>
              <a:cs typeface="Arial" panose="020B0604020202020204" pitchFamily="34" charset="0"/>
            </a:endParaRPr>
          </a:p>
          <a:p>
            <a:pPr marL="342900" indent="-342900"/>
            <a:endParaRPr lang="en-US" sz="24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6226EED1-6E33-4401-8B81-7F9003FE527D}"/>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C3B794D1-69A0-4E60-B427-C767941310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3121418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22513" y="1197769"/>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848961" y="1064841"/>
            <a:ext cx="7446078" cy="1790700"/>
          </a:xfrm>
          <a:prstGeom prst="rect">
            <a:avLst/>
          </a:prstGeom>
        </p:spPr>
        <p:txBody>
          <a:bodyPr spcFirstLastPara="1" vert="horz" wrap="square" lIns="91425" tIns="91425" rIns="91425" bIns="91425" rtlCol="0" anchor="ctr" anchorCtr="0">
            <a:noAutofit/>
          </a:bodyPr>
          <a:lstStyle/>
          <a:p>
            <a:r>
              <a:rPr lang="en-US" dirty="0" err="1">
                <a:solidFill>
                  <a:srgbClr val="FFFFFF"/>
                </a:solidFill>
                <a:latin typeface="Open Sans"/>
                <a:ea typeface="Open Sans"/>
                <a:cs typeface="Open Sans"/>
                <a:sym typeface="Open Sans"/>
              </a:rPr>
              <a:t>MLforHPC</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774706" y="2341132"/>
            <a:ext cx="7680387" cy="1362902"/>
          </a:xfrm>
        </p:spPr>
        <p:txBody>
          <a:bodyPr>
            <a:normAutofit/>
          </a:bodyPr>
          <a:lstStyle/>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Categories</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Examples</a:t>
            </a:r>
          </a:p>
        </p:txBody>
      </p:sp>
      <p:sp>
        <p:nvSpPr>
          <p:cNvPr id="4" name="Date Placeholder 3">
            <a:extLst>
              <a:ext uri="{FF2B5EF4-FFF2-40B4-BE49-F238E27FC236}">
                <a16:creationId xmlns:a16="http://schemas.microsoft.com/office/drawing/2014/main" id="{00E32D8E-3CA6-4A20-9BBD-1DB5F40F5504}"/>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1380015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9"/>
          <p:cNvSpPr txBox="1">
            <a:spLocks noGrp="1"/>
          </p:cNvSpPr>
          <p:nvPr>
            <p:ph type="title"/>
          </p:nvPr>
        </p:nvSpPr>
        <p:spPr>
          <a:xfrm>
            <a:off x="745700" y="-6"/>
            <a:ext cx="7895578" cy="617523"/>
          </a:xfrm>
          <a:prstGeom prst="rect">
            <a:avLst/>
          </a:prstGeom>
        </p:spPr>
        <p:txBody>
          <a:bodyPr spcFirstLastPara="1" wrap="square" lIns="68575" tIns="34275" rIns="68575" bIns="34275" anchor="ctr" anchorCtr="0">
            <a:noAutofit/>
          </a:bodyPr>
          <a:lstStyle/>
          <a:p>
            <a:pPr marL="0" lvl="0" indent="0" algn="ctr" rtl="0">
              <a:lnSpc>
                <a:spcPct val="115000"/>
              </a:lnSpc>
              <a:spcBef>
                <a:spcPts val="0"/>
              </a:spcBef>
              <a:spcAft>
                <a:spcPts val="0"/>
              </a:spcAft>
              <a:buNone/>
            </a:pPr>
            <a:r>
              <a:rPr lang="en" sz="3600" dirty="0">
                <a:latin typeface="Arial"/>
                <a:ea typeface="Arial"/>
                <a:cs typeface="Arial"/>
                <a:sym typeface="Arial"/>
              </a:rPr>
              <a:t>MLforHPC in detail</a:t>
            </a:r>
            <a:endParaRPr sz="3600" dirty="0">
              <a:latin typeface="Arial"/>
              <a:ea typeface="Arial"/>
              <a:cs typeface="Arial"/>
              <a:sym typeface="Arial"/>
            </a:endParaRPr>
          </a:p>
        </p:txBody>
      </p:sp>
      <p:sp>
        <p:nvSpPr>
          <p:cNvPr id="384" name="Google Shape;384;p49"/>
          <p:cNvSpPr txBox="1">
            <a:spLocks noGrp="1"/>
          </p:cNvSpPr>
          <p:nvPr>
            <p:ph type="body" idx="1"/>
          </p:nvPr>
        </p:nvSpPr>
        <p:spPr>
          <a:xfrm>
            <a:off x="-14977" y="570952"/>
            <a:ext cx="9080100" cy="3480000"/>
          </a:xfrm>
          <a:prstGeom prst="rect">
            <a:avLst/>
          </a:prstGeom>
        </p:spPr>
        <p:txBody>
          <a:bodyPr spcFirstLastPara="1" wrap="square" lIns="68575" tIns="34275" rIns="68575" bIns="34275" anchor="t" anchorCtr="0">
            <a:noAutofit/>
          </a:bodyPr>
          <a:lstStyle/>
          <a:p>
            <a:pPr marL="457200" lvl="0" indent="-342900" algn="l" rtl="0">
              <a:lnSpc>
                <a:spcPct val="115000"/>
              </a:lnSpc>
              <a:spcBef>
                <a:spcPts val="0"/>
              </a:spcBef>
              <a:spcAft>
                <a:spcPts val="0"/>
              </a:spcAft>
              <a:buSzPts val="1800"/>
              <a:buFont typeface="Arial"/>
              <a:buChar char="•"/>
            </a:pPr>
            <a:r>
              <a:rPr lang="en" sz="2400" dirty="0">
                <a:highlight>
                  <a:srgbClr val="FFFFFF"/>
                </a:highlight>
                <a:latin typeface="Arial"/>
                <a:ea typeface="Arial"/>
                <a:cs typeface="Arial"/>
                <a:sym typeface="Arial"/>
              </a:rPr>
              <a:t>MLforHPC can be further subdivided into several categories:</a:t>
            </a:r>
            <a:endParaRPr sz="2400" dirty="0">
              <a:highlight>
                <a:srgbClr val="FFFFFF"/>
              </a:highlight>
              <a:latin typeface="Arial"/>
              <a:ea typeface="Arial"/>
              <a:cs typeface="Arial"/>
              <a:sym typeface="Arial"/>
            </a:endParaRPr>
          </a:p>
          <a:p>
            <a:pPr marL="914400" lvl="1" indent="-342900" algn="l" rtl="0">
              <a:lnSpc>
                <a:spcPct val="115000"/>
              </a:lnSpc>
              <a:spcBef>
                <a:spcPts val="0"/>
              </a:spcBef>
              <a:spcAft>
                <a:spcPts val="0"/>
              </a:spcAft>
              <a:buSzPts val="1800"/>
              <a:buFont typeface="Arial"/>
              <a:buChar char="•"/>
            </a:pPr>
            <a:r>
              <a:rPr lang="en" b="1" dirty="0">
                <a:highlight>
                  <a:srgbClr val="FFFFFF"/>
                </a:highlight>
                <a:latin typeface="Arial"/>
                <a:ea typeface="Arial"/>
                <a:cs typeface="Arial"/>
                <a:sym typeface="Arial"/>
              </a:rPr>
              <a:t>MLautotuning: </a:t>
            </a:r>
            <a:r>
              <a:rPr lang="en" dirty="0">
                <a:highlight>
                  <a:srgbClr val="FFFFFF"/>
                </a:highlight>
                <a:latin typeface="Arial"/>
                <a:ea typeface="Arial"/>
                <a:cs typeface="Arial"/>
                <a:sym typeface="Arial"/>
              </a:rPr>
              <a:t>Using ML to configure (autotune) ML or HPC simulations.</a:t>
            </a:r>
            <a:endParaRPr dirty="0">
              <a:highlight>
                <a:srgbClr val="FFFFFF"/>
              </a:highlight>
              <a:latin typeface="Arial"/>
              <a:ea typeface="Arial"/>
              <a:cs typeface="Arial"/>
              <a:sym typeface="Arial"/>
            </a:endParaRPr>
          </a:p>
          <a:p>
            <a:pPr marL="914400" lvl="1" indent="-342900" algn="l" rtl="0">
              <a:lnSpc>
                <a:spcPct val="115000"/>
              </a:lnSpc>
              <a:spcBef>
                <a:spcPts val="0"/>
              </a:spcBef>
              <a:spcAft>
                <a:spcPts val="0"/>
              </a:spcAft>
              <a:buSzPts val="1800"/>
              <a:buFont typeface="Arial"/>
              <a:buChar char="•"/>
            </a:pPr>
            <a:r>
              <a:rPr lang="en" b="1" dirty="0">
                <a:highlight>
                  <a:srgbClr val="FFFFFF"/>
                </a:highlight>
                <a:latin typeface="Arial"/>
                <a:ea typeface="Arial"/>
                <a:cs typeface="Arial"/>
                <a:sym typeface="Arial"/>
              </a:rPr>
              <a:t>MLafterHPC: </a:t>
            </a:r>
            <a:r>
              <a:rPr lang="en" dirty="0">
                <a:highlight>
                  <a:srgbClr val="FFFFFF"/>
                </a:highlight>
                <a:latin typeface="Arial"/>
                <a:ea typeface="Arial"/>
                <a:cs typeface="Arial"/>
                <a:sym typeface="Arial"/>
              </a:rPr>
              <a:t>ML analyzing results of HPC as in trajectory analysis and structure identification in biomolecular simulations</a:t>
            </a:r>
            <a:endParaRPr dirty="0">
              <a:highlight>
                <a:srgbClr val="FFFFFF"/>
              </a:highlight>
              <a:latin typeface="Arial"/>
              <a:ea typeface="Arial"/>
              <a:cs typeface="Arial"/>
              <a:sym typeface="Arial"/>
            </a:endParaRPr>
          </a:p>
          <a:p>
            <a:pPr marL="914400" lvl="1" indent="-342900" algn="l" rtl="0">
              <a:lnSpc>
                <a:spcPct val="115000"/>
              </a:lnSpc>
              <a:spcBef>
                <a:spcPts val="0"/>
              </a:spcBef>
              <a:spcAft>
                <a:spcPts val="0"/>
              </a:spcAft>
              <a:buSzPts val="1800"/>
              <a:buFont typeface="Arial"/>
              <a:buChar char="•"/>
            </a:pPr>
            <a:r>
              <a:rPr lang="en" b="1" dirty="0">
                <a:solidFill>
                  <a:srgbClr val="FF0000"/>
                </a:solidFill>
                <a:highlight>
                  <a:srgbClr val="FFFFFF"/>
                </a:highlight>
                <a:latin typeface="Arial"/>
                <a:ea typeface="Arial"/>
                <a:cs typeface="Arial"/>
                <a:sym typeface="Arial"/>
              </a:rPr>
              <a:t>MLaroundHPC</a:t>
            </a:r>
            <a:r>
              <a:rPr lang="en" b="1" dirty="0">
                <a:highlight>
                  <a:srgbClr val="FFFFFF"/>
                </a:highlight>
                <a:latin typeface="Arial"/>
                <a:ea typeface="Arial"/>
                <a:cs typeface="Arial"/>
                <a:sym typeface="Arial"/>
              </a:rPr>
              <a:t>: </a:t>
            </a:r>
            <a:r>
              <a:rPr lang="en" dirty="0">
                <a:highlight>
                  <a:srgbClr val="FFFFFF"/>
                </a:highlight>
                <a:latin typeface="Arial"/>
                <a:ea typeface="Arial"/>
                <a:cs typeface="Arial"/>
                <a:sym typeface="Arial"/>
              </a:rPr>
              <a:t>Using ML to learn from simulations and produce learned surrogates for the simulations </a:t>
            </a:r>
            <a:r>
              <a:rPr lang="en-US" dirty="0">
                <a:highlight>
                  <a:srgbClr val="FFFFFF"/>
                </a:highlight>
                <a:latin typeface="Arial"/>
                <a:ea typeface="Arial"/>
                <a:cs typeface="Arial"/>
                <a:sym typeface="Arial"/>
              </a:rPr>
              <a:t>or parts of simulations</a:t>
            </a:r>
            <a:r>
              <a:rPr lang="en" dirty="0">
                <a:highlight>
                  <a:srgbClr val="FFFFFF"/>
                </a:highlight>
                <a:latin typeface="Arial"/>
                <a:ea typeface="Arial"/>
                <a:cs typeface="Arial"/>
                <a:sym typeface="Arial"/>
              </a:rPr>
              <a:t>. The same ML wrapper can also learn configurations as well as results. </a:t>
            </a:r>
            <a:r>
              <a:rPr lang="en-US" dirty="0">
                <a:solidFill>
                  <a:srgbClr val="FF0000"/>
                </a:solidFill>
                <a:highlight>
                  <a:srgbClr val="FFFFFF"/>
                </a:highlight>
                <a:latin typeface="Arial"/>
                <a:ea typeface="Arial"/>
                <a:cs typeface="Arial"/>
                <a:sym typeface="Arial"/>
              </a:rPr>
              <a:t>Most Important</a:t>
            </a:r>
            <a:endParaRPr dirty="0">
              <a:solidFill>
                <a:srgbClr val="FF0000"/>
              </a:solidFill>
              <a:highlight>
                <a:srgbClr val="FFFFFF"/>
              </a:highlight>
              <a:latin typeface="Arial"/>
              <a:ea typeface="Arial"/>
              <a:cs typeface="Arial"/>
              <a:sym typeface="Arial"/>
            </a:endParaRPr>
          </a:p>
          <a:p>
            <a:pPr marL="914400" lvl="1" indent="-298450" algn="l" rtl="0">
              <a:lnSpc>
                <a:spcPct val="115000"/>
              </a:lnSpc>
              <a:spcBef>
                <a:spcPts val="0"/>
              </a:spcBef>
              <a:spcAft>
                <a:spcPts val="0"/>
              </a:spcAft>
              <a:buSzPts val="1100"/>
              <a:buFont typeface="Arial"/>
              <a:buChar char="•"/>
            </a:pPr>
            <a:r>
              <a:rPr lang="en" b="1" dirty="0">
                <a:highlight>
                  <a:srgbClr val="FFFFFF"/>
                </a:highlight>
                <a:latin typeface="Arial"/>
                <a:ea typeface="Arial"/>
                <a:cs typeface="Arial"/>
                <a:sym typeface="Arial"/>
              </a:rPr>
              <a:t>MLControl: </a:t>
            </a:r>
            <a:r>
              <a:rPr lang="en" dirty="0">
                <a:highlight>
                  <a:srgbClr val="FFFFFF"/>
                </a:highlight>
                <a:latin typeface="Arial"/>
                <a:ea typeface="Arial"/>
                <a:cs typeface="Arial"/>
                <a:sym typeface="Arial"/>
              </a:rPr>
              <a:t>Using simulations (with HPC) in control of experiments and in objective driven computational campaigns. Here the simulation surrogates are very valuable to allow real-time predictions.</a:t>
            </a:r>
            <a:r>
              <a:rPr lang="en" sz="1100" dirty="0">
                <a:highlight>
                  <a:srgbClr val="FFFFFF"/>
                </a:highlight>
                <a:latin typeface="Arial"/>
                <a:ea typeface="Arial"/>
                <a:cs typeface="Arial"/>
                <a:sym typeface="Arial"/>
              </a:rPr>
              <a:t> </a:t>
            </a:r>
            <a:endParaRPr sz="2400" dirty="0">
              <a:highlight>
                <a:srgbClr val="FFFFFF"/>
              </a:highlight>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en" sz="2400" b="1" dirty="0">
                <a:solidFill>
                  <a:srgbClr val="FF0000"/>
                </a:solidFill>
                <a:highlight>
                  <a:srgbClr val="FFFFFF"/>
                </a:highlight>
                <a:latin typeface="Arial"/>
                <a:ea typeface="Arial"/>
                <a:cs typeface="Arial"/>
                <a:sym typeface="Arial"/>
              </a:rPr>
              <a:t>Twister2</a:t>
            </a:r>
            <a:r>
              <a:rPr lang="en" sz="2400" dirty="0">
                <a:highlight>
                  <a:srgbClr val="FFFFFF"/>
                </a:highlight>
                <a:latin typeface="Arial"/>
                <a:ea typeface="Arial"/>
                <a:cs typeface="Arial"/>
                <a:sym typeface="Arial"/>
              </a:rPr>
              <a:t> supports MLforHPC by allowing nodes of </a:t>
            </a:r>
            <a:r>
              <a:rPr lang="en-US" sz="2400" dirty="0">
                <a:highlight>
                  <a:srgbClr val="FFFFFF"/>
                </a:highlight>
                <a:latin typeface="Arial"/>
                <a:ea typeface="Arial"/>
                <a:cs typeface="Arial"/>
                <a:sym typeface="Arial"/>
              </a:rPr>
              <a:t>HPC </a:t>
            </a:r>
            <a:r>
              <a:rPr lang="en" sz="2400" dirty="0">
                <a:highlight>
                  <a:srgbClr val="FFFFFF"/>
                </a:highlight>
                <a:latin typeface="Arial"/>
                <a:ea typeface="Arial"/>
                <a:cs typeface="Arial"/>
                <a:sym typeface="Arial"/>
              </a:rPr>
              <a:t>dataflow representation to be wrapped with ML</a:t>
            </a:r>
            <a:endParaRPr sz="2400" dirty="0">
              <a:highlight>
                <a:srgbClr val="FFFFFF"/>
              </a:highlight>
              <a:latin typeface="Arial"/>
              <a:ea typeface="Arial"/>
              <a:cs typeface="Arial"/>
              <a:sym typeface="Arial"/>
            </a:endParaRPr>
          </a:p>
        </p:txBody>
      </p:sp>
      <p:sp>
        <p:nvSpPr>
          <p:cNvPr id="3" name="Slide Number Placeholder 2">
            <a:extLst>
              <a:ext uri="{FF2B5EF4-FFF2-40B4-BE49-F238E27FC236}">
                <a16:creationId xmlns:a16="http://schemas.microsoft.com/office/drawing/2014/main" id="{C6BEC55A-9DA7-4475-838C-1B38168287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4" name="Date Placeholder 3">
            <a:extLst>
              <a:ext uri="{FF2B5EF4-FFF2-40B4-BE49-F238E27FC236}">
                <a16:creationId xmlns:a16="http://schemas.microsoft.com/office/drawing/2014/main" id="{5D971F8A-2D43-465C-8AA1-22679A6727C1}"/>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6"/>
          <p:cNvSpPr txBox="1">
            <a:spLocks noGrp="1"/>
          </p:cNvSpPr>
          <p:nvPr>
            <p:ph type="title"/>
          </p:nvPr>
        </p:nvSpPr>
        <p:spPr>
          <a:xfrm>
            <a:off x="561250" y="19248"/>
            <a:ext cx="7886700" cy="703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MLaroundHPC and MLAutotuningHPC</a:t>
            </a:r>
            <a:endParaRPr/>
          </a:p>
        </p:txBody>
      </p:sp>
      <p:sp>
        <p:nvSpPr>
          <p:cNvPr id="245" name="Google Shape;245;p26"/>
          <p:cNvSpPr txBox="1">
            <a:spLocks noGrp="1"/>
          </p:cNvSpPr>
          <p:nvPr>
            <p:ph type="body" idx="1"/>
          </p:nvPr>
        </p:nvSpPr>
        <p:spPr>
          <a:xfrm>
            <a:off x="-54091" y="459319"/>
            <a:ext cx="9119094" cy="3817800"/>
          </a:xfrm>
          <a:prstGeom prst="rect">
            <a:avLst/>
          </a:prstGeom>
        </p:spPr>
        <p:txBody>
          <a:bodyPr spcFirstLastPara="1" wrap="square" lIns="68575" tIns="34275" rIns="68575" bIns="34275" anchor="t" anchorCtr="0">
            <a:noAutofit/>
          </a:bodyPr>
          <a:lstStyle/>
          <a:p>
            <a:pPr marL="457200" lvl="0" indent="-342900" algn="l" rtl="0">
              <a:lnSpc>
                <a:spcPct val="100000"/>
              </a:lnSpc>
              <a:spcBef>
                <a:spcPts val="0"/>
              </a:spcBef>
              <a:spcAft>
                <a:spcPts val="0"/>
              </a:spcAft>
              <a:buSzPts val="1800"/>
              <a:buChar char="•"/>
            </a:pPr>
            <a:r>
              <a:rPr lang="en" sz="1800" dirty="0">
                <a:latin typeface="Arial"/>
                <a:ea typeface="Arial"/>
                <a:cs typeface="Arial"/>
                <a:sym typeface="Arial"/>
              </a:rPr>
              <a:t>Use Computation to represent Simulation or Big Data</a:t>
            </a:r>
          </a:p>
          <a:p>
            <a:pPr marL="457200" lvl="0" indent="-342900" algn="l" rtl="0">
              <a:lnSpc>
                <a:spcPct val="100000"/>
              </a:lnSpc>
              <a:spcBef>
                <a:spcPts val="0"/>
              </a:spcBef>
              <a:spcAft>
                <a:spcPts val="0"/>
              </a:spcAft>
              <a:buSzPts val="1800"/>
              <a:buChar char="•"/>
            </a:pPr>
            <a:r>
              <a:rPr lang="en" sz="1800" dirty="0">
                <a:latin typeface="Arial"/>
                <a:ea typeface="Arial"/>
                <a:cs typeface="Arial"/>
                <a:sym typeface="Arial"/>
              </a:rPr>
              <a:t>We identified 8 styles of </a:t>
            </a:r>
            <a:r>
              <a:rPr lang="en" sz="1800" b="1" dirty="0">
                <a:latin typeface="Arial"/>
                <a:ea typeface="Arial"/>
                <a:cs typeface="Arial"/>
                <a:sym typeface="Arial"/>
              </a:rPr>
              <a:t>MLforHPC</a:t>
            </a:r>
            <a:endParaRPr sz="1800" b="1" dirty="0">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b="1" dirty="0">
                <a:latin typeface="Arial"/>
                <a:ea typeface="Arial"/>
                <a:cs typeface="Arial"/>
                <a:sym typeface="Arial"/>
              </a:rPr>
              <a:t>Improving Computations with Configurations and Integration of Data</a:t>
            </a:r>
            <a:endParaRPr sz="1800" b="1" dirty="0">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dirty="0">
                <a:latin typeface="Arial"/>
                <a:ea typeface="Arial"/>
                <a:cs typeface="Arial"/>
                <a:sym typeface="Arial"/>
              </a:rPr>
              <a:t>Autotuning of initial and running configuration; data assimilation</a:t>
            </a:r>
            <a:endParaRPr dirty="0">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b="1" dirty="0">
                <a:latin typeface="Arial"/>
                <a:ea typeface="Arial"/>
                <a:cs typeface="Arial"/>
                <a:sym typeface="Arial"/>
              </a:rPr>
              <a:t>Learn Structure, Theory and Model for Computations</a:t>
            </a:r>
            <a:endParaRPr sz="1800" b="1" dirty="0">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dirty="0">
                <a:latin typeface="Arial"/>
                <a:ea typeface="Arial"/>
                <a:cs typeface="Arial"/>
                <a:sym typeface="Arial"/>
              </a:rPr>
              <a:t>Learn potentials, support cross-scale integration; learn microscale structure; derive fundamental theories</a:t>
            </a:r>
            <a:endParaRPr dirty="0">
              <a:latin typeface="Arial"/>
              <a:ea typeface="Arial"/>
              <a:cs typeface="Arial"/>
              <a:sym typeface="Arial"/>
            </a:endParaRPr>
          </a:p>
          <a:p>
            <a:pPr marL="914400" lvl="1" indent="-317500" algn="l" rtl="0">
              <a:lnSpc>
                <a:spcPct val="100000"/>
              </a:lnSpc>
              <a:spcBef>
                <a:spcPts val="0"/>
              </a:spcBef>
              <a:spcAft>
                <a:spcPts val="0"/>
              </a:spcAft>
              <a:buSzPts val="1400"/>
              <a:buFont typeface="Arial"/>
              <a:buChar char="•"/>
            </a:pPr>
            <a:r>
              <a:rPr lang="en" dirty="0">
                <a:latin typeface="Arial"/>
                <a:ea typeface="Arial"/>
                <a:cs typeface="Arial"/>
                <a:sym typeface="Arial"/>
              </a:rPr>
              <a:t>Generate smart ensembles and collective coordinates</a:t>
            </a:r>
            <a:endParaRPr dirty="0">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b="1" dirty="0">
                <a:latin typeface="Arial"/>
                <a:ea typeface="Arial"/>
                <a:cs typeface="Arial"/>
                <a:sym typeface="Arial"/>
              </a:rPr>
              <a:t>Learn Surrogates for Simulations</a:t>
            </a:r>
            <a:endParaRPr sz="1800" b="1" dirty="0">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dirty="0">
                <a:latin typeface="Arial"/>
                <a:ea typeface="Arial"/>
                <a:cs typeface="Arial"/>
                <a:sym typeface="Arial"/>
              </a:rPr>
              <a:t>Can be input specifications mapped into output features </a:t>
            </a:r>
            <a:endParaRPr dirty="0">
              <a:latin typeface="Arial"/>
              <a:ea typeface="Arial"/>
              <a:cs typeface="Arial"/>
              <a:sym typeface="Arial"/>
            </a:endParaRPr>
          </a:p>
          <a:p>
            <a:pPr marL="1371600" lvl="2" indent="-317500" algn="l" rtl="0">
              <a:lnSpc>
                <a:spcPct val="100000"/>
              </a:lnSpc>
              <a:spcBef>
                <a:spcPts val="0"/>
              </a:spcBef>
              <a:spcAft>
                <a:spcPts val="0"/>
              </a:spcAft>
              <a:buSzPts val="1400"/>
              <a:buFont typeface="Arial"/>
              <a:buChar char="•"/>
            </a:pPr>
            <a:r>
              <a:rPr lang="en" dirty="0">
                <a:latin typeface="Arial"/>
                <a:ea typeface="Arial"/>
                <a:cs typeface="Arial"/>
                <a:sym typeface="Arial"/>
              </a:rPr>
              <a:t>Can be combined with experimental observation over same input specifications</a:t>
            </a:r>
            <a:endParaRPr dirty="0">
              <a:latin typeface="Arial"/>
              <a:ea typeface="Arial"/>
              <a:cs typeface="Arial"/>
              <a:sym typeface="Arial"/>
            </a:endParaRPr>
          </a:p>
          <a:p>
            <a:pPr marL="914400" lvl="1" indent="-342900" algn="l" rtl="0">
              <a:lnSpc>
                <a:spcPct val="100000"/>
              </a:lnSpc>
              <a:spcBef>
                <a:spcPts val="0"/>
              </a:spcBef>
              <a:spcAft>
                <a:spcPts val="0"/>
              </a:spcAft>
              <a:buSzPts val="1800"/>
              <a:buChar char="•"/>
            </a:pPr>
            <a:r>
              <a:rPr lang="en" dirty="0">
                <a:latin typeface="Arial"/>
                <a:ea typeface="Arial"/>
                <a:cs typeface="Arial"/>
                <a:sym typeface="Arial"/>
              </a:rPr>
              <a:t>Or input field values mapped to output field values</a:t>
            </a:r>
            <a:endParaRPr dirty="0">
              <a:latin typeface="Arial"/>
              <a:ea typeface="Arial"/>
              <a:cs typeface="Arial"/>
              <a:sym typeface="Arial"/>
            </a:endParaRPr>
          </a:p>
          <a:p>
            <a:pPr marL="457200" lvl="0" indent="-342900" algn="l" rtl="0">
              <a:lnSpc>
                <a:spcPct val="100000"/>
              </a:lnSpc>
              <a:spcBef>
                <a:spcPts val="0"/>
              </a:spcBef>
              <a:spcAft>
                <a:spcPts val="0"/>
              </a:spcAft>
              <a:buSzPts val="1800"/>
              <a:buChar char="•"/>
            </a:pPr>
            <a:r>
              <a:rPr lang="en" sz="1800" dirty="0">
                <a:latin typeface="Arial"/>
                <a:ea typeface="Arial"/>
                <a:cs typeface="Arial"/>
                <a:sym typeface="Arial"/>
              </a:rPr>
              <a:t>ML gives speedup factors from </a:t>
            </a:r>
            <a:r>
              <a:rPr lang="en" sz="1800" b="1" dirty="0">
                <a:latin typeface="Arial"/>
                <a:ea typeface="Arial"/>
                <a:cs typeface="Arial"/>
                <a:sym typeface="Arial"/>
              </a:rPr>
              <a:t>2</a:t>
            </a:r>
            <a:r>
              <a:rPr lang="en" sz="1800" dirty="0">
                <a:latin typeface="Arial"/>
                <a:ea typeface="Arial"/>
                <a:cs typeface="Arial"/>
                <a:sym typeface="Arial"/>
              </a:rPr>
              <a:t>  (static Autotuning) to </a:t>
            </a:r>
            <a:r>
              <a:rPr lang="en" sz="1800" b="1" dirty="0">
                <a:latin typeface="Arial"/>
                <a:ea typeface="Arial"/>
                <a:cs typeface="Arial"/>
                <a:sym typeface="Arial"/>
              </a:rPr>
              <a:t>10</a:t>
            </a:r>
            <a:r>
              <a:rPr lang="en" sz="1800" b="1" baseline="30000" dirty="0">
                <a:latin typeface="Arial"/>
                <a:ea typeface="Arial"/>
                <a:cs typeface="Arial"/>
                <a:sym typeface="Arial"/>
              </a:rPr>
              <a:t>N</a:t>
            </a:r>
            <a:r>
              <a:rPr lang="en" sz="1800" dirty="0">
                <a:latin typeface="Arial"/>
                <a:ea typeface="Arial"/>
                <a:cs typeface="Arial"/>
                <a:sym typeface="Arial"/>
              </a:rPr>
              <a:t> (N</a:t>
            </a:r>
            <a:r>
              <a:rPr lang="en" sz="1800" b="1" dirty="0">
                <a:latin typeface="Arial"/>
                <a:ea typeface="Arial"/>
                <a:cs typeface="Arial"/>
                <a:sym typeface="Arial"/>
              </a:rPr>
              <a:t>=5-8</a:t>
            </a:r>
            <a:r>
              <a:rPr lang="en" sz="1800" dirty="0">
                <a:latin typeface="Arial"/>
                <a:ea typeface="Arial"/>
                <a:cs typeface="Arial"/>
                <a:sym typeface="Arial"/>
              </a:rPr>
              <a:t> in examples) from surrogates </a:t>
            </a:r>
            <a:r>
              <a:rPr lang="en-US" sz="1800" dirty="0">
                <a:latin typeface="Arial"/>
                <a:ea typeface="Arial"/>
                <a:cs typeface="Arial"/>
                <a:sym typeface="Arial"/>
              </a:rPr>
              <a:t>and smart ensembles </a:t>
            </a:r>
            <a:r>
              <a:rPr lang="en" sz="1800" dirty="0">
                <a:latin typeface="Arial"/>
                <a:ea typeface="Arial"/>
                <a:cs typeface="Arial"/>
                <a:sym typeface="Arial"/>
              </a:rPr>
              <a:t>with</a:t>
            </a:r>
            <a:r>
              <a:rPr lang="en" sz="1800" b="1" dirty="0">
                <a:latin typeface="Arial"/>
                <a:ea typeface="Arial"/>
                <a:cs typeface="Arial"/>
                <a:sym typeface="Arial"/>
              </a:rPr>
              <a:t> strong speedup</a:t>
            </a:r>
            <a:r>
              <a:rPr lang="en" sz="1800" dirty="0">
                <a:latin typeface="Arial"/>
                <a:ea typeface="Arial"/>
                <a:cs typeface="Arial"/>
                <a:sym typeface="Arial"/>
              </a:rPr>
              <a:t> (fixed problem speedup)</a:t>
            </a:r>
            <a:endParaRPr sz="1800" dirty="0">
              <a:latin typeface="Arial"/>
              <a:ea typeface="Arial"/>
              <a:cs typeface="Arial"/>
              <a:sym typeface="Arial"/>
            </a:endParaRPr>
          </a:p>
        </p:txBody>
      </p:sp>
      <p:sp>
        <p:nvSpPr>
          <p:cNvPr id="246" name="Google Shape;246;p26"/>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17</a:t>
            </a:fld>
            <a:endParaRPr/>
          </a:p>
        </p:txBody>
      </p:sp>
      <p:sp>
        <p:nvSpPr>
          <p:cNvPr id="2" name="Date Placeholder 1">
            <a:extLst>
              <a:ext uri="{FF2B5EF4-FFF2-40B4-BE49-F238E27FC236}">
                <a16:creationId xmlns:a16="http://schemas.microsoft.com/office/drawing/2014/main" id="{12D5BE83-A8BB-4C01-8B4F-FEDB22FCB3CF}"/>
              </a:ext>
            </a:extLst>
          </p:cNvPr>
          <p:cNvSpPr>
            <a:spLocks noGrp="1"/>
          </p:cNvSpPr>
          <p:nvPr>
            <p:ph type="dt" sz="half" idx="2"/>
          </p:nvPr>
        </p:nvSpPr>
        <p:spPr/>
        <p:txBody>
          <a:bodyPr/>
          <a:lstStyle/>
          <a:p>
            <a:r>
              <a:rPr lang="en-US"/>
              <a:t>12/7/2019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7" name="Google Shape;747;p90" descr="A close up of a map&#10;&#10;Description automatically generated"/>
          <p:cNvPicPr preferRelativeResize="0"/>
          <p:nvPr/>
        </p:nvPicPr>
        <p:blipFill rotWithShape="1">
          <a:blip r:embed="rId3">
            <a:alphaModFix/>
          </a:blip>
          <a:srcRect b="10193"/>
          <a:stretch/>
        </p:blipFill>
        <p:spPr>
          <a:xfrm>
            <a:off x="4152165" y="397617"/>
            <a:ext cx="1849700" cy="1160872"/>
          </a:xfrm>
          <a:prstGeom prst="rect">
            <a:avLst/>
          </a:prstGeom>
          <a:noFill/>
          <a:ln>
            <a:noFill/>
          </a:ln>
        </p:spPr>
      </p:pic>
      <p:pic>
        <p:nvPicPr>
          <p:cNvPr id="751" name="Google Shape;751;p90"/>
          <p:cNvPicPr preferRelativeResize="0"/>
          <p:nvPr/>
        </p:nvPicPr>
        <p:blipFill rotWithShape="1">
          <a:blip r:embed="rId4">
            <a:alphaModFix/>
          </a:blip>
          <a:srcRect b="13636"/>
          <a:stretch/>
        </p:blipFill>
        <p:spPr>
          <a:xfrm>
            <a:off x="4216925" y="2089694"/>
            <a:ext cx="2154353" cy="1240563"/>
          </a:xfrm>
          <a:prstGeom prst="rect">
            <a:avLst/>
          </a:prstGeom>
          <a:noFill/>
          <a:ln>
            <a:noFill/>
          </a:ln>
        </p:spPr>
      </p:pic>
      <p:pic>
        <p:nvPicPr>
          <p:cNvPr id="752" name="Google Shape;752;p90" descr="A picture containing text, map&#10;&#10;Description automatically generated"/>
          <p:cNvPicPr preferRelativeResize="0"/>
          <p:nvPr/>
        </p:nvPicPr>
        <p:blipFill rotWithShape="1">
          <a:blip r:embed="rId5">
            <a:alphaModFix/>
          </a:blip>
          <a:srcRect b="15218"/>
          <a:stretch/>
        </p:blipFill>
        <p:spPr>
          <a:xfrm>
            <a:off x="6933295" y="637179"/>
            <a:ext cx="1911803" cy="1082290"/>
          </a:xfrm>
          <a:prstGeom prst="rect">
            <a:avLst/>
          </a:prstGeom>
          <a:noFill/>
          <a:ln>
            <a:noFill/>
          </a:ln>
        </p:spPr>
      </p:pic>
      <p:pic>
        <p:nvPicPr>
          <p:cNvPr id="753" name="Google Shape;753;p90" descr="A picture containing text, map&#10;&#10;Description automatically generated"/>
          <p:cNvPicPr preferRelativeResize="0"/>
          <p:nvPr/>
        </p:nvPicPr>
        <p:blipFill rotWithShape="1">
          <a:blip r:embed="rId6">
            <a:alphaModFix/>
          </a:blip>
          <a:srcRect b="10193"/>
          <a:stretch/>
        </p:blipFill>
        <p:spPr>
          <a:xfrm>
            <a:off x="7029445" y="2280576"/>
            <a:ext cx="1765935" cy="1061198"/>
          </a:xfrm>
          <a:prstGeom prst="rect">
            <a:avLst/>
          </a:prstGeom>
          <a:noFill/>
          <a:ln>
            <a:noFill/>
          </a:ln>
        </p:spPr>
      </p:pic>
      <p:pic>
        <p:nvPicPr>
          <p:cNvPr id="762" name="Google Shape;762;p90" descr="A picture containing map, text&#10;&#10;Description automatically generated"/>
          <p:cNvPicPr preferRelativeResize="0"/>
          <p:nvPr/>
        </p:nvPicPr>
        <p:blipFill rotWithShape="1">
          <a:blip r:embed="rId7">
            <a:alphaModFix/>
          </a:blip>
          <a:srcRect b="11878"/>
          <a:stretch/>
        </p:blipFill>
        <p:spPr>
          <a:xfrm>
            <a:off x="1651014" y="434452"/>
            <a:ext cx="2217503" cy="1369776"/>
          </a:xfrm>
          <a:prstGeom prst="rect">
            <a:avLst/>
          </a:prstGeom>
          <a:noFill/>
          <a:ln>
            <a:noFill/>
          </a:ln>
        </p:spPr>
      </p:pic>
      <p:sp>
        <p:nvSpPr>
          <p:cNvPr id="2" name="TextBox 1">
            <a:extLst>
              <a:ext uri="{FF2B5EF4-FFF2-40B4-BE49-F238E27FC236}">
                <a16:creationId xmlns:a16="http://schemas.microsoft.com/office/drawing/2014/main" id="{A6FB10C1-CB7C-4544-93E2-67A76CB0A2C1}"/>
              </a:ext>
            </a:extLst>
          </p:cNvPr>
          <p:cNvSpPr txBox="1"/>
          <p:nvPr/>
        </p:nvSpPr>
        <p:spPr>
          <a:xfrm>
            <a:off x="1878757" y="25548"/>
            <a:ext cx="1849700" cy="461665"/>
          </a:xfrm>
          <a:prstGeom prst="rect">
            <a:avLst/>
          </a:prstGeom>
          <a:noFill/>
        </p:spPr>
        <p:txBody>
          <a:bodyPr wrap="square" rtlCol="0">
            <a:spAutoFit/>
          </a:bodyPr>
          <a:lstStyle/>
          <a:p>
            <a:r>
              <a:rPr lang="en-US" sz="1200" b="1" dirty="0"/>
              <a:t>1.1 </a:t>
            </a:r>
            <a:r>
              <a:rPr lang="en-US" sz="1200" b="1" dirty="0" err="1"/>
              <a:t>MLAutotuningHPC</a:t>
            </a:r>
            <a:r>
              <a:rPr lang="en-US" sz="1200" b="1" dirty="0"/>
              <a:t> – Learn configurations</a:t>
            </a:r>
          </a:p>
        </p:txBody>
      </p:sp>
      <p:grpSp>
        <p:nvGrpSpPr>
          <p:cNvPr id="12" name="Group 11">
            <a:extLst>
              <a:ext uri="{FF2B5EF4-FFF2-40B4-BE49-F238E27FC236}">
                <a16:creationId xmlns:a16="http://schemas.microsoft.com/office/drawing/2014/main" id="{8989F7B0-3E0D-4722-B8D9-FD3A1617F6B6}"/>
              </a:ext>
            </a:extLst>
          </p:cNvPr>
          <p:cNvGrpSpPr/>
          <p:nvPr/>
        </p:nvGrpSpPr>
        <p:grpSpPr>
          <a:xfrm>
            <a:off x="1657957" y="1750496"/>
            <a:ext cx="2192647" cy="1614694"/>
            <a:chOff x="2210608" y="2333993"/>
            <a:chExt cx="2923529" cy="2152925"/>
          </a:xfrm>
        </p:grpSpPr>
        <p:pic>
          <p:nvPicPr>
            <p:cNvPr id="746" name="Google Shape;746;p90" descr="A close up of a logo&#10;&#10;Description automatically generated"/>
            <p:cNvPicPr preferRelativeResize="0"/>
            <p:nvPr/>
          </p:nvPicPr>
          <p:blipFill rotWithShape="1">
            <a:blip r:embed="rId8">
              <a:alphaModFix/>
            </a:blip>
            <a:srcRect b="10193"/>
            <a:stretch/>
          </p:blipFill>
          <p:spPr>
            <a:xfrm>
              <a:off x="2210608" y="2625587"/>
              <a:ext cx="2923529" cy="1861331"/>
            </a:xfrm>
            <a:prstGeom prst="rect">
              <a:avLst/>
            </a:prstGeom>
            <a:noFill/>
            <a:ln>
              <a:noFill/>
            </a:ln>
          </p:spPr>
        </p:pic>
        <p:sp>
          <p:nvSpPr>
            <p:cNvPr id="21" name="TextBox 20">
              <a:extLst>
                <a:ext uri="{FF2B5EF4-FFF2-40B4-BE49-F238E27FC236}">
                  <a16:creationId xmlns:a16="http://schemas.microsoft.com/office/drawing/2014/main" id="{F9FDF37A-D13A-459E-A0D1-871BDCA64727}"/>
                </a:ext>
              </a:extLst>
            </p:cNvPr>
            <p:cNvSpPr txBox="1"/>
            <p:nvPr/>
          </p:nvSpPr>
          <p:spPr>
            <a:xfrm>
              <a:off x="2439239" y="2333993"/>
              <a:ext cx="2466266" cy="615553"/>
            </a:xfrm>
            <a:prstGeom prst="rect">
              <a:avLst/>
            </a:prstGeom>
            <a:noFill/>
          </p:spPr>
          <p:txBody>
            <a:bodyPr wrap="square" rtlCol="0">
              <a:spAutoFit/>
            </a:bodyPr>
            <a:lstStyle/>
            <a:p>
              <a:r>
                <a:rPr lang="en-US" sz="1200" b="1" dirty="0"/>
                <a:t>2.1 </a:t>
              </a:r>
              <a:r>
                <a:rPr lang="en-US" sz="1200" b="1" dirty="0" err="1"/>
                <a:t>MLAutotuningHPC</a:t>
              </a:r>
              <a:r>
                <a:rPr lang="en-US" sz="1200" b="1" dirty="0"/>
                <a:t> – Smart ensembles</a:t>
              </a:r>
            </a:p>
          </p:txBody>
        </p:sp>
      </p:grpSp>
      <p:sp>
        <p:nvSpPr>
          <p:cNvPr id="22" name="TextBox 21">
            <a:extLst>
              <a:ext uri="{FF2B5EF4-FFF2-40B4-BE49-F238E27FC236}">
                <a16:creationId xmlns:a16="http://schemas.microsoft.com/office/drawing/2014/main" id="{D479E273-9ADE-44B1-88FA-A176DADD9FAE}"/>
              </a:ext>
            </a:extLst>
          </p:cNvPr>
          <p:cNvSpPr txBox="1"/>
          <p:nvPr/>
        </p:nvSpPr>
        <p:spPr>
          <a:xfrm>
            <a:off x="4071314" y="31849"/>
            <a:ext cx="2034903" cy="461665"/>
          </a:xfrm>
          <a:prstGeom prst="rect">
            <a:avLst/>
          </a:prstGeom>
          <a:noFill/>
        </p:spPr>
        <p:txBody>
          <a:bodyPr wrap="square" rtlCol="0">
            <a:spAutoFit/>
          </a:bodyPr>
          <a:lstStyle/>
          <a:p>
            <a:r>
              <a:rPr lang="en-US" sz="1200" b="1" dirty="0"/>
              <a:t>1.2 </a:t>
            </a:r>
            <a:r>
              <a:rPr lang="en-US" sz="1200" b="1" dirty="0" err="1"/>
              <a:t>MLAutotuningHPC</a:t>
            </a:r>
            <a:r>
              <a:rPr lang="en-US" sz="1200" b="1" dirty="0"/>
              <a:t> – Learn models from data</a:t>
            </a:r>
          </a:p>
        </p:txBody>
      </p:sp>
      <p:grpSp>
        <p:nvGrpSpPr>
          <p:cNvPr id="10" name="Group 9">
            <a:extLst>
              <a:ext uri="{FF2B5EF4-FFF2-40B4-BE49-F238E27FC236}">
                <a16:creationId xmlns:a16="http://schemas.microsoft.com/office/drawing/2014/main" id="{A1085E13-C376-498D-8AE9-1A46AD4E819B}"/>
              </a:ext>
            </a:extLst>
          </p:cNvPr>
          <p:cNvGrpSpPr/>
          <p:nvPr/>
        </p:nvGrpSpPr>
        <p:grpSpPr>
          <a:xfrm>
            <a:off x="5190569" y="3468304"/>
            <a:ext cx="2361418" cy="1663808"/>
            <a:chOff x="6481893" y="4624404"/>
            <a:chExt cx="3148557" cy="2218410"/>
          </a:xfrm>
        </p:grpSpPr>
        <p:pic>
          <p:nvPicPr>
            <p:cNvPr id="748" name="Google Shape;748;p90" descr="A picture containing text, map&#10;&#10;Description automatically generated"/>
            <p:cNvPicPr preferRelativeResize="0"/>
            <p:nvPr/>
          </p:nvPicPr>
          <p:blipFill rotWithShape="1">
            <a:blip r:embed="rId9">
              <a:alphaModFix/>
            </a:blip>
            <a:srcRect b="11878"/>
            <a:stretch/>
          </p:blipFill>
          <p:spPr>
            <a:xfrm>
              <a:off x="6720317" y="5209179"/>
              <a:ext cx="2671709" cy="1633635"/>
            </a:xfrm>
            <a:prstGeom prst="rect">
              <a:avLst/>
            </a:prstGeom>
            <a:noFill/>
            <a:ln>
              <a:noFill/>
            </a:ln>
          </p:spPr>
        </p:pic>
        <p:sp>
          <p:nvSpPr>
            <p:cNvPr id="24" name="TextBox 23">
              <a:extLst>
                <a:ext uri="{FF2B5EF4-FFF2-40B4-BE49-F238E27FC236}">
                  <a16:creationId xmlns:a16="http://schemas.microsoft.com/office/drawing/2014/main" id="{FE71DC3B-BF83-4CD7-A2AA-4653AD0C2E1F}"/>
                </a:ext>
              </a:extLst>
            </p:cNvPr>
            <p:cNvSpPr txBox="1"/>
            <p:nvPr/>
          </p:nvSpPr>
          <p:spPr>
            <a:xfrm>
              <a:off x="6481893" y="4624404"/>
              <a:ext cx="3148557" cy="615553"/>
            </a:xfrm>
            <a:prstGeom prst="rect">
              <a:avLst/>
            </a:prstGeom>
            <a:noFill/>
          </p:spPr>
          <p:txBody>
            <a:bodyPr wrap="square" rtlCol="0">
              <a:spAutoFit/>
            </a:bodyPr>
            <a:lstStyle/>
            <a:p>
              <a:r>
                <a:rPr lang="en-US" sz="1200" b="1" dirty="0"/>
                <a:t>3.2 </a:t>
              </a:r>
              <a:r>
                <a:rPr lang="en" sz="1200" b="1" dirty="0">
                  <a:latin typeface="Open Sans"/>
                  <a:ea typeface="Open Sans"/>
                  <a:cs typeface="Open Sans"/>
                  <a:sym typeface="Open Sans"/>
                </a:rPr>
                <a:t>MLaroundHPC: Learning Outputs from Inputs (</a:t>
              </a:r>
              <a:r>
                <a:rPr lang="en-US" sz="1200" b="1" dirty="0">
                  <a:latin typeface="Open Sans"/>
                  <a:ea typeface="Open Sans"/>
                  <a:cs typeface="Open Sans"/>
                  <a:sym typeface="Open Sans"/>
                </a:rPr>
                <a:t>fields</a:t>
              </a:r>
              <a:r>
                <a:rPr lang="en-US" sz="1200" b="1" dirty="0">
                  <a:solidFill>
                    <a:srgbClr val="515151"/>
                  </a:solidFill>
                  <a:latin typeface="Open Sans"/>
                  <a:ea typeface="Open Sans"/>
                  <a:cs typeface="Open Sans"/>
                  <a:sym typeface="Open Sans"/>
                </a:rPr>
                <a:t>)</a:t>
              </a:r>
              <a:endParaRPr lang="en-US" sz="1200" b="1" dirty="0"/>
            </a:p>
          </p:txBody>
        </p:sp>
      </p:grpSp>
      <p:grpSp>
        <p:nvGrpSpPr>
          <p:cNvPr id="11" name="Group 10">
            <a:extLst>
              <a:ext uri="{FF2B5EF4-FFF2-40B4-BE49-F238E27FC236}">
                <a16:creationId xmlns:a16="http://schemas.microsoft.com/office/drawing/2014/main" id="{445A4FAC-A59C-42EF-8FD9-630F92C5B638}"/>
              </a:ext>
            </a:extLst>
          </p:cNvPr>
          <p:cNvGrpSpPr/>
          <p:nvPr/>
        </p:nvGrpSpPr>
        <p:grpSpPr>
          <a:xfrm>
            <a:off x="2164862" y="3466843"/>
            <a:ext cx="3029102" cy="1676657"/>
            <a:chOff x="2122268" y="4624404"/>
            <a:chExt cx="4038803" cy="2235542"/>
          </a:xfrm>
        </p:grpSpPr>
        <p:pic>
          <p:nvPicPr>
            <p:cNvPr id="749" name="Google Shape;749;p90" descr="A close up of a map&#10;&#10;Description automatically generated"/>
            <p:cNvPicPr preferRelativeResize="0"/>
            <p:nvPr/>
          </p:nvPicPr>
          <p:blipFill rotWithShape="1">
            <a:blip r:embed="rId10">
              <a:alphaModFix/>
            </a:blip>
            <a:srcRect b="15218"/>
            <a:stretch/>
          </p:blipFill>
          <p:spPr>
            <a:xfrm>
              <a:off x="2122268" y="5102678"/>
              <a:ext cx="4038803" cy="1757268"/>
            </a:xfrm>
            <a:prstGeom prst="rect">
              <a:avLst/>
            </a:prstGeom>
            <a:noFill/>
            <a:ln>
              <a:noFill/>
            </a:ln>
          </p:spPr>
        </p:pic>
        <p:sp>
          <p:nvSpPr>
            <p:cNvPr id="25" name="TextBox 24">
              <a:extLst>
                <a:ext uri="{FF2B5EF4-FFF2-40B4-BE49-F238E27FC236}">
                  <a16:creationId xmlns:a16="http://schemas.microsoft.com/office/drawing/2014/main" id="{440FB749-A97F-495E-9C85-9BE5BD023BE8}"/>
                </a:ext>
              </a:extLst>
            </p:cNvPr>
            <p:cNvSpPr txBox="1"/>
            <p:nvPr/>
          </p:nvSpPr>
          <p:spPr>
            <a:xfrm>
              <a:off x="2257263" y="4624404"/>
              <a:ext cx="3768812" cy="615553"/>
            </a:xfrm>
            <a:prstGeom prst="rect">
              <a:avLst/>
            </a:prstGeom>
            <a:noFill/>
          </p:spPr>
          <p:txBody>
            <a:bodyPr wrap="square" rtlCol="0">
              <a:spAutoFit/>
            </a:bodyPr>
            <a:lstStyle/>
            <a:p>
              <a:r>
                <a:rPr lang="en-US" sz="1200" b="1" dirty="0"/>
                <a:t>3.1 </a:t>
              </a:r>
              <a:r>
                <a:rPr lang="en" sz="1200" b="1" dirty="0">
                  <a:latin typeface="Open Sans"/>
                  <a:ea typeface="Open Sans"/>
                  <a:cs typeface="Open Sans"/>
                  <a:sym typeface="Open Sans"/>
                </a:rPr>
                <a:t>MLaroundHPC: Learning Outputs from Inputs (</a:t>
              </a:r>
              <a:r>
                <a:rPr lang="en-US" sz="1200" b="1" dirty="0">
                  <a:latin typeface="Open Sans"/>
                  <a:ea typeface="Open Sans"/>
                  <a:cs typeface="Open Sans"/>
                  <a:sym typeface="Open Sans"/>
                </a:rPr>
                <a:t>parameters)</a:t>
              </a:r>
              <a:endParaRPr lang="en-US" sz="1200" b="1" dirty="0"/>
            </a:p>
          </p:txBody>
        </p:sp>
      </p:grpSp>
      <p:sp>
        <p:nvSpPr>
          <p:cNvPr id="27" name="TextBox 26">
            <a:extLst>
              <a:ext uri="{FF2B5EF4-FFF2-40B4-BE49-F238E27FC236}">
                <a16:creationId xmlns:a16="http://schemas.microsoft.com/office/drawing/2014/main" id="{F507FF5A-A2E7-4872-8B4A-B6C4A13E5B2A}"/>
              </a:ext>
            </a:extLst>
          </p:cNvPr>
          <p:cNvSpPr txBox="1"/>
          <p:nvPr/>
        </p:nvSpPr>
        <p:spPr>
          <a:xfrm>
            <a:off x="3960255" y="1750495"/>
            <a:ext cx="2361418" cy="615553"/>
          </a:xfrm>
          <a:prstGeom prst="rect">
            <a:avLst/>
          </a:prstGeom>
          <a:noFill/>
        </p:spPr>
        <p:txBody>
          <a:bodyPr wrap="square" rtlCol="0">
            <a:spAutoFit/>
          </a:bodyPr>
          <a:lstStyle/>
          <a:p>
            <a:r>
              <a:rPr lang="en-US" sz="1200" b="1" dirty="0"/>
              <a:t>2.2 </a:t>
            </a:r>
            <a:r>
              <a:rPr lang="en" sz="1100" b="1" dirty="0">
                <a:latin typeface="Open Sans"/>
                <a:ea typeface="Open Sans"/>
                <a:cs typeface="Open Sans"/>
                <a:sym typeface="Open Sans"/>
              </a:rPr>
              <a:t>MLaroundHPC: Learning </a:t>
            </a:r>
            <a:r>
              <a:rPr lang="en-US" sz="1100" b="1" dirty="0">
                <a:latin typeface="Open Sans"/>
                <a:ea typeface="Open Sans"/>
                <a:cs typeface="Open Sans"/>
                <a:sym typeface="Open Sans"/>
              </a:rPr>
              <a:t>Model Details (coarse graining, effective potentials)</a:t>
            </a:r>
            <a:endParaRPr lang="en-US" sz="1200" b="1" dirty="0"/>
          </a:p>
        </p:txBody>
      </p:sp>
      <p:sp>
        <p:nvSpPr>
          <p:cNvPr id="28" name="TextBox 27">
            <a:extLst>
              <a:ext uri="{FF2B5EF4-FFF2-40B4-BE49-F238E27FC236}">
                <a16:creationId xmlns:a16="http://schemas.microsoft.com/office/drawing/2014/main" id="{CE4C1E80-2453-4FA3-8D00-549A73CF37DE}"/>
              </a:ext>
            </a:extLst>
          </p:cNvPr>
          <p:cNvSpPr txBox="1"/>
          <p:nvPr/>
        </p:nvSpPr>
        <p:spPr>
          <a:xfrm>
            <a:off x="6610574" y="-24050"/>
            <a:ext cx="2271909" cy="646331"/>
          </a:xfrm>
          <a:prstGeom prst="rect">
            <a:avLst/>
          </a:prstGeom>
          <a:noFill/>
        </p:spPr>
        <p:txBody>
          <a:bodyPr wrap="square" rtlCol="0">
            <a:spAutoFit/>
          </a:bodyPr>
          <a:lstStyle/>
          <a:p>
            <a:r>
              <a:rPr lang="en-US" sz="1200" b="1" dirty="0"/>
              <a:t>1.3 </a:t>
            </a:r>
            <a:r>
              <a:rPr lang="en" sz="1200" b="1" dirty="0">
                <a:solidFill>
                  <a:srgbClr val="515151"/>
                </a:solidFill>
                <a:latin typeface="Open Sans"/>
                <a:ea typeface="Open Sans"/>
                <a:cs typeface="Open Sans"/>
                <a:sym typeface="Open Sans"/>
              </a:rPr>
              <a:t>MLaroundHPC: Learning </a:t>
            </a:r>
            <a:r>
              <a:rPr lang="en-US" sz="1200" b="1" dirty="0">
                <a:solidFill>
                  <a:srgbClr val="515151"/>
                </a:solidFill>
                <a:latin typeface="Open Sans"/>
                <a:ea typeface="Open Sans"/>
                <a:cs typeface="Open Sans"/>
                <a:sym typeface="Open Sans"/>
              </a:rPr>
              <a:t>Model Details (ML based data assimilation)</a:t>
            </a:r>
            <a:endParaRPr lang="en-US" sz="1200" b="1" dirty="0"/>
          </a:p>
        </p:txBody>
      </p:sp>
      <p:sp>
        <p:nvSpPr>
          <p:cNvPr id="29" name="TextBox 28">
            <a:extLst>
              <a:ext uri="{FF2B5EF4-FFF2-40B4-BE49-F238E27FC236}">
                <a16:creationId xmlns:a16="http://schemas.microsoft.com/office/drawing/2014/main" id="{D1E11376-C180-4D1E-87A9-CDC3005A087E}"/>
              </a:ext>
            </a:extLst>
          </p:cNvPr>
          <p:cNvSpPr txBox="1"/>
          <p:nvPr/>
        </p:nvSpPr>
        <p:spPr>
          <a:xfrm>
            <a:off x="6806931" y="1782317"/>
            <a:ext cx="2210962" cy="461665"/>
          </a:xfrm>
          <a:prstGeom prst="rect">
            <a:avLst/>
          </a:prstGeom>
          <a:noFill/>
        </p:spPr>
        <p:txBody>
          <a:bodyPr wrap="square" rtlCol="0">
            <a:spAutoFit/>
          </a:bodyPr>
          <a:lstStyle/>
          <a:p>
            <a:r>
              <a:rPr lang="en-US" sz="1200" b="1" dirty="0"/>
              <a:t>2.3 </a:t>
            </a:r>
            <a:r>
              <a:rPr lang="en" sz="1200" b="1" dirty="0">
                <a:latin typeface="Open Sans"/>
                <a:ea typeface="Open Sans"/>
                <a:cs typeface="Open Sans"/>
                <a:sym typeface="Open Sans"/>
              </a:rPr>
              <a:t>MLaroundHPC: </a:t>
            </a:r>
            <a:r>
              <a:rPr lang="en-US" sz="1200" b="1" dirty="0">
                <a:latin typeface="Open Sans"/>
                <a:ea typeface="Open Sans"/>
                <a:cs typeface="Open Sans"/>
                <a:sym typeface="Open Sans"/>
              </a:rPr>
              <a:t>Improve Model or Theory</a:t>
            </a:r>
            <a:endParaRPr lang="en-US" sz="1200" b="1" dirty="0"/>
          </a:p>
        </p:txBody>
      </p:sp>
      <p:sp>
        <p:nvSpPr>
          <p:cNvPr id="30" name="Google Shape;754;p90">
            <a:extLst>
              <a:ext uri="{FF2B5EF4-FFF2-40B4-BE49-F238E27FC236}">
                <a16:creationId xmlns:a16="http://schemas.microsoft.com/office/drawing/2014/main" id="{96D481C0-8E62-4B02-8B08-43EE25AE733E}"/>
              </a:ext>
            </a:extLst>
          </p:cNvPr>
          <p:cNvSpPr/>
          <p:nvPr/>
        </p:nvSpPr>
        <p:spPr>
          <a:xfrm>
            <a:off x="7698512" y="3920234"/>
            <a:ext cx="213900" cy="213900"/>
          </a:xfrm>
          <a:prstGeom prst="ellipse">
            <a:avLst/>
          </a:prstGeom>
          <a:solidFill>
            <a:srgbClr val="6AA84F"/>
          </a:solidFill>
          <a:ln>
            <a:noFill/>
          </a:ln>
        </p:spPr>
        <p:txBody>
          <a:bodyPr spcFirstLastPara="1" wrap="square" lIns="91425" tIns="91425" rIns="91425" bIns="91425" anchor="ctr" anchorCtr="0">
            <a:noAutofit/>
          </a:bodyPr>
          <a:lstStyle/>
          <a:p>
            <a:endParaRPr sz="1800"/>
          </a:p>
        </p:txBody>
      </p:sp>
      <p:sp>
        <p:nvSpPr>
          <p:cNvPr id="31" name="Google Shape;758;p90">
            <a:extLst>
              <a:ext uri="{FF2B5EF4-FFF2-40B4-BE49-F238E27FC236}">
                <a16:creationId xmlns:a16="http://schemas.microsoft.com/office/drawing/2014/main" id="{C03A0640-7436-489A-9C53-95309E3A5882}"/>
              </a:ext>
            </a:extLst>
          </p:cNvPr>
          <p:cNvSpPr txBox="1"/>
          <p:nvPr/>
        </p:nvSpPr>
        <p:spPr>
          <a:xfrm>
            <a:off x="7891313" y="3851210"/>
            <a:ext cx="798000" cy="184200"/>
          </a:xfrm>
          <a:prstGeom prst="rect">
            <a:avLst/>
          </a:prstGeom>
          <a:noFill/>
          <a:ln>
            <a:noFill/>
          </a:ln>
        </p:spPr>
        <p:txBody>
          <a:bodyPr spcFirstLastPara="1" wrap="square" lIns="91425" tIns="91425" rIns="91425" bIns="91425" anchor="t" anchorCtr="0">
            <a:noAutofit/>
          </a:bodyPr>
          <a:lstStyle/>
          <a:p>
            <a:r>
              <a:rPr lang="en" sz="1300">
                <a:latin typeface="Open Sans SemiBold"/>
                <a:ea typeface="Open Sans SemiBold"/>
                <a:cs typeface="Open Sans SemiBold"/>
                <a:sym typeface="Open Sans SemiBold"/>
              </a:rPr>
              <a:t>INPUT</a:t>
            </a:r>
            <a:endParaRPr sz="1300">
              <a:latin typeface="Open Sans SemiBold"/>
              <a:ea typeface="Open Sans SemiBold"/>
              <a:cs typeface="Open Sans SemiBold"/>
              <a:sym typeface="Open Sans SemiBold"/>
            </a:endParaRPr>
          </a:p>
        </p:txBody>
      </p:sp>
      <p:sp>
        <p:nvSpPr>
          <p:cNvPr id="32" name="Google Shape;759;p90">
            <a:extLst>
              <a:ext uri="{FF2B5EF4-FFF2-40B4-BE49-F238E27FC236}">
                <a16:creationId xmlns:a16="http://schemas.microsoft.com/office/drawing/2014/main" id="{61173F7B-1719-4AAE-A8A6-4A0CCEDB01C9}"/>
              </a:ext>
            </a:extLst>
          </p:cNvPr>
          <p:cNvSpPr/>
          <p:nvPr/>
        </p:nvSpPr>
        <p:spPr>
          <a:xfrm>
            <a:off x="7698512" y="4301234"/>
            <a:ext cx="213900" cy="213900"/>
          </a:xfrm>
          <a:prstGeom prst="ellipse">
            <a:avLst/>
          </a:prstGeom>
          <a:solidFill>
            <a:srgbClr val="1155CC"/>
          </a:solidFill>
          <a:ln>
            <a:noFill/>
          </a:ln>
        </p:spPr>
        <p:txBody>
          <a:bodyPr spcFirstLastPara="1" wrap="square" lIns="91425" tIns="91425" rIns="91425" bIns="91425" anchor="ctr" anchorCtr="0">
            <a:noAutofit/>
          </a:bodyPr>
          <a:lstStyle/>
          <a:p>
            <a:endParaRPr sz="1800"/>
          </a:p>
        </p:txBody>
      </p:sp>
      <p:sp>
        <p:nvSpPr>
          <p:cNvPr id="33" name="Google Shape;760;p90">
            <a:extLst>
              <a:ext uri="{FF2B5EF4-FFF2-40B4-BE49-F238E27FC236}">
                <a16:creationId xmlns:a16="http://schemas.microsoft.com/office/drawing/2014/main" id="{D4022F94-26C0-41FC-8663-65DC78F7B729}"/>
              </a:ext>
            </a:extLst>
          </p:cNvPr>
          <p:cNvSpPr txBox="1"/>
          <p:nvPr/>
        </p:nvSpPr>
        <p:spPr>
          <a:xfrm>
            <a:off x="7891313" y="4232210"/>
            <a:ext cx="939300" cy="184200"/>
          </a:xfrm>
          <a:prstGeom prst="rect">
            <a:avLst/>
          </a:prstGeom>
          <a:noFill/>
          <a:ln>
            <a:noFill/>
          </a:ln>
        </p:spPr>
        <p:txBody>
          <a:bodyPr spcFirstLastPara="1" wrap="square" lIns="91425" tIns="91425" rIns="91425" bIns="91425" anchor="t" anchorCtr="0">
            <a:noAutofit/>
          </a:bodyPr>
          <a:lstStyle/>
          <a:p>
            <a:r>
              <a:rPr lang="en" sz="1300" dirty="0">
                <a:latin typeface="Open Sans SemiBold"/>
                <a:ea typeface="Open Sans SemiBold"/>
                <a:cs typeface="Open Sans SemiBold"/>
                <a:sym typeface="Open Sans SemiBold"/>
              </a:rPr>
              <a:t>OUTPUT</a:t>
            </a:r>
            <a:endParaRPr sz="1300" dirty="0">
              <a:latin typeface="Open Sans SemiBold"/>
              <a:ea typeface="Open Sans SemiBold"/>
              <a:cs typeface="Open Sans SemiBold"/>
              <a:sym typeface="Open Sans SemiBold"/>
            </a:endParaRPr>
          </a:p>
        </p:txBody>
      </p:sp>
      <p:sp>
        <p:nvSpPr>
          <p:cNvPr id="5" name="TextBox 4">
            <a:extLst>
              <a:ext uri="{FF2B5EF4-FFF2-40B4-BE49-F238E27FC236}">
                <a16:creationId xmlns:a16="http://schemas.microsoft.com/office/drawing/2014/main" id="{80614377-4663-4628-B86A-374FF17AF848}"/>
              </a:ext>
            </a:extLst>
          </p:cNvPr>
          <p:cNvSpPr txBox="1"/>
          <p:nvPr/>
        </p:nvSpPr>
        <p:spPr>
          <a:xfrm>
            <a:off x="25118" y="31850"/>
            <a:ext cx="1569990" cy="738664"/>
          </a:xfrm>
          <a:prstGeom prst="rect">
            <a:avLst/>
          </a:prstGeom>
          <a:noFill/>
          <a:ln w="19050">
            <a:solidFill>
              <a:schemeClr val="tx1"/>
            </a:solidFill>
          </a:ln>
        </p:spPr>
        <p:txBody>
          <a:bodyPr wrap="square" rtlCol="0">
            <a:spAutoFit/>
          </a:bodyPr>
          <a:lstStyle/>
          <a:p>
            <a:r>
              <a:rPr lang="en-US" sz="1050" b="1" dirty="0"/>
              <a:t>1. Improving Simulation with Configurations and Integration of Data</a:t>
            </a:r>
            <a:endParaRPr lang="en-US" sz="1050" dirty="0"/>
          </a:p>
        </p:txBody>
      </p:sp>
      <p:sp>
        <p:nvSpPr>
          <p:cNvPr id="34" name="TextBox 33">
            <a:extLst>
              <a:ext uri="{FF2B5EF4-FFF2-40B4-BE49-F238E27FC236}">
                <a16:creationId xmlns:a16="http://schemas.microsoft.com/office/drawing/2014/main" id="{51E2A4AC-365F-4EF8-823C-E097A18D96F7}"/>
              </a:ext>
            </a:extLst>
          </p:cNvPr>
          <p:cNvSpPr txBox="1"/>
          <p:nvPr/>
        </p:nvSpPr>
        <p:spPr>
          <a:xfrm>
            <a:off x="-16804" y="1787251"/>
            <a:ext cx="1569990" cy="577081"/>
          </a:xfrm>
          <a:prstGeom prst="rect">
            <a:avLst/>
          </a:prstGeom>
          <a:noFill/>
          <a:ln w="19050">
            <a:solidFill>
              <a:schemeClr val="tx1"/>
            </a:solidFill>
          </a:ln>
        </p:spPr>
        <p:txBody>
          <a:bodyPr wrap="square" rtlCol="0">
            <a:spAutoFit/>
          </a:bodyPr>
          <a:lstStyle/>
          <a:p>
            <a:r>
              <a:rPr lang="en-US" sz="1050" b="1" dirty="0"/>
              <a:t>2. Learn Structure, Theory and Model for Simulation</a:t>
            </a:r>
            <a:endParaRPr lang="en-US" sz="1050" dirty="0"/>
          </a:p>
        </p:txBody>
      </p:sp>
      <p:sp>
        <p:nvSpPr>
          <p:cNvPr id="35" name="TextBox 34">
            <a:extLst>
              <a:ext uri="{FF2B5EF4-FFF2-40B4-BE49-F238E27FC236}">
                <a16:creationId xmlns:a16="http://schemas.microsoft.com/office/drawing/2014/main" id="{5B08DCA6-8E9A-4BF6-9E39-B5D4802361FF}"/>
              </a:ext>
            </a:extLst>
          </p:cNvPr>
          <p:cNvSpPr txBox="1"/>
          <p:nvPr/>
        </p:nvSpPr>
        <p:spPr>
          <a:xfrm>
            <a:off x="21711" y="3500451"/>
            <a:ext cx="1569990" cy="415498"/>
          </a:xfrm>
          <a:prstGeom prst="rect">
            <a:avLst/>
          </a:prstGeom>
          <a:noFill/>
          <a:ln w="19050">
            <a:solidFill>
              <a:schemeClr val="tx1"/>
            </a:solidFill>
          </a:ln>
        </p:spPr>
        <p:txBody>
          <a:bodyPr wrap="square" rtlCol="0">
            <a:spAutoFit/>
          </a:bodyPr>
          <a:lstStyle/>
          <a:p>
            <a:r>
              <a:rPr lang="en-US" sz="1050" b="1" dirty="0"/>
              <a:t>3. Learn Surrogates for Simulation</a:t>
            </a:r>
            <a:endParaRPr lang="en-US" sz="1050" dirty="0"/>
          </a:p>
        </p:txBody>
      </p:sp>
      <p:cxnSp>
        <p:nvCxnSpPr>
          <p:cNvPr id="8" name="Straight Connector 7">
            <a:extLst>
              <a:ext uri="{FF2B5EF4-FFF2-40B4-BE49-F238E27FC236}">
                <a16:creationId xmlns:a16="http://schemas.microsoft.com/office/drawing/2014/main" id="{0C3D3977-46A9-4662-8B55-9E20472F69EF}"/>
              </a:ext>
            </a:extLst>
          </p:cNvPr>
          <p:cNvCxnSpPr>
            <a:cxnSpLocks/>
          </p:cNvCxnSpPr>
          <p:nvPr/>
        </p:nvCxnSpPr>
        <p:spPr>
          <a:xfrm flipV="1">
            <a:off x="0" y="1735057"/>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9B0B02-DA90-4FF8-81C1-9BCA23AF51FA}"/>
              </a:ext>
            </a:extLst>
          </p:cNvPr>
          <p:cNvCxnSpPr>
            <a:cxnSpLocks/>
          </p:cNvCxnSpPr>
          <p:nvPr/>
        </p:nvCxnSpPr>
        <p:spPr>
          <a:xfrm flipV="1">
            <a:off x="-7134" y="346385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CDE1C30-FB64-4B4C-8E6B-E98BBB1CB830}"/>
              </a:ext>
            </a:extLst>
          </p:cNvPr>
          <p:cNvSpPr>
            <a:spLocks noGrp="1"/>
          </p:cNvSpPr>
          <p:nvPr>
            <p:ph type="sldNum" idx="2"/>
          </p:nvPr>
        </p:nvSpPr>
        <p:spPr>
          <a:xfrm>
            <a:off x="8676721" y="4706816"/>
            <a:ext cx="411525" cy="408375"/>
          </a:xfrm>
          <a:prstGeom prst="rect">
            <a:avLst/>
          </a:prstGeom>
          <a:noFill/>
          <a:ln>
            <a:noFill/>
          </a:ln>
        </p:spPr>
        <p:txBody>
          <a:bodyPr spcFirstLastPara="1" wrap="square" lIns="51431" tIns="25706" rIns="51431" bIns="25706"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18</a:t>
            </a:fld>
            <a:endParaRPr lang="en" dirty="0"/>
          </a:p>
        </p:txBody>
      </p:sp>
      <p:sp>
        <p:nvSpPr>
          <p:cNvPr id="4" name="Date Placeholder 3">
            <a:extLst>
              <a:ext uri="{FF2B5EF4-FFF2-40B4-BE49-F238E27FC236}">
                <a16:creationId xmlns:a16="http://schemas.microsoft.com/office/drawing/2014/main" id="{ED536BF2-7B71-4EA6-A08F-3C33A0C3BAC7}"/>
              </a:ext>
            </a:extLst>
          </p:cNvPr>
          <p:cNvSpPr>
            <a:spLocks noGrp="1"/>
          </p:cNvSpPr>
          <p:nvPr>
            <p:ph type="dt" sz="half" idx="10"/>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solidFill>
                <a:prstClr val="black">
                  <a:tint val="75000"/>
                </a:prstClr>
              </a:solidFill>
            </a:endParaRPr>
          </a:p>
        </p:txBody>
      </p:sp>
      <p:sp>
        <p:nvSpPr>
          <p:cNvPr id="6" name="Rectangle 5">
            <a:extLst>
              <a:ext uri="{FF2B5EF4-FFF2-40B4-BE49-F238E27FC236}">
                <a16:creationId xmlns:a16="http://schemas.microsoft.com/office/drawing/2014/main" id="{390423E8-AE44-4C67-B745-21AEF0D10B41}"/>
              </a:ext>
            </a:extLst>
          </p:cNvPr>
          <p:cNvSpPr/>
          <p:nvPr/>
        </p:nvSpPr>
        <p:spPr>
          <a:xfrm>
            <a:off x="-16803" y="3931661"/>
            <a:ext cx="2111475" cy="415498"/>
          </a:xfrm>
          <a:prstGeom prst="rect">
            <a:avLst/>
          </a:prstGeom>
        </p:spPr>
        <p:txBody>
          <a:bodyPr wrap="none">
            <a:spAutoFit/>
          </a:bodyPr>
          <a:lstStyle/>
          <a:p>
            <a:r>
              <a:rPr lang="en-US" sz="1050" dirty="0">
                <a:hlinkClick r:id="rId11"/>
              </a:rPr>
              <a:t>https://arxiv.org/abs/1909.13340</a:t>
            </a:r>
            <a:endParaRPr lang="en-US" sz="1050" dirty="0"/>
          </a:p>
          <a:p>
            <a:r>
              <a:rPr lang="en-US" sz="1050" dirty="0">
                <a:hlinkClick r:id="rId12"/>
              </a:rPr>
              <a:t>https://arxiv.org/abs/1909.02363</a:t>
            </a:r>
            <a:endParaRPr lang="en-US" sz="1050" dirty="0"/>
          </a:p>
        </p:txBody>
      </p:sp>
      <p:sp>
        <p:nvSpPr>
          <p:cNvPr id="7" name="TextBox 6">
            <a:extLst>
              <a:ext uri="{FF2B5EF4-FFF2-40B4-BE49-F238E27FC236}">
                <a16:creationId xmlns:a16="http://schemas.microsoft.com/office/drawing/2014/main" id="{BF9644F0-BC41-487B-891E-65DC333C5567}"/>
              </a:ext>
            </a:extLst>
          </p:cNvPr>
          <p:cNvSpPr txBox="1"/>
          <p:nvPr/>
        </p:nvSpPr>
        <p:spPr>
          <a:xfrm>
            <a:off x="-50671" y="4360670"/>
            <a:ext cx="1821503" cy="415498"/>
          </a:xfrm>
          <a:prstGeom prst="rect">
            <a:avLst/>
          </a:prstGeom>
          <a:noFill/>
        </p:spPr>
        <p:txBody>
          <a:bodyPr wrap="square" rtlCol="0">
            <a:spAutoFit/>
          </a:bodyPr>
          <a:lstStyle/>
          <a:p>
            <a:r>
              <a:rPr lang="en-US" sz="1050" dirty="0"/>
              <a:t>100 refs classified in 8 classifications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7"/>
          <p:cNvSpPr txBox="1">
            <a:spLocks noGrp="1"/>
          </p:cNvSpPr>
          <p:nvPr>
            <p:ph type="body" idx="1"/>
          </p:nvPr>
        </p:nvSpPr>
        <p:spPr>
          <a:xfrm>
            <a:off x="0" y="740881"/>
            <a:ext cx="4869873" cy="3725400"/>
          </a:xfrm>
          <a:prstGeom prst="rect">
            <a:avLst/>
          </a:prstGeom>
          <a:noFill/>
          <a:ln>
            <a:noFill/>
          </a:ln>
        </p:spPr>
        <p:txBody>
          <a:bodyPr spcFirstLastPara="1" vert="horz" wrap="square" lIns="68575" tIns="34275" rIns="68575" bIns="34275" rtlCol="0" anchor="t" anchorCtr="0">
            <a:noAutofit/>
          </a:bodyPr>
          <a:lstStyle/>
          <a:p>
            <a:pPr marL="457189" indent="-317492">
              <a:lnSpc>
                <a:spcPct val="115000"/>
              </a:lnSpc>
              <a:spcBef>
                <a:spcPts val="400"/>
              </a:spcBef>
              <a:buFont typeface="Open Sans"/>
              <a:buChar char="•"/>
            </a:pPr>
            <a:r>
              <a:rPr lang="en" sz="1400" dirty="0">
                <a:latin typeface="Open Sans"/>
                <a:ea typeface="Open Sans"/>
                <a:cs typeface="Open Sans"/>
                <a:sym typeface="Open Sans"/>
              </a:rPr>
              <a:t>An example of Learning Outputs from Inputs: Computation Results from Computation defining Parameters </a:t>
            </a:r>
            <a:endParaRPr sz="1400" dirty="0">
              <a:latin typeface="Open Sans"/>
              <a:ea typeface="Open Sans"/>
              <a:cs typeface="Open Sans"/>
              <a:sym typeface="Open Sans"/>
            </a:endParaRPr>
          </a:p>
          <a:p>
            <a:pPr marL="457189" indent="-317492">
              <a:lnSpc>
                <a:spcPct val="115000"/>
              </a:lnSpc>
              <a:buFont typeface="Open Sans"/>
              <a:buChar char="•"/>
            </a:pPr>
            <a:r>
              <a:rPr lang="en" sz="1400" dirty="0">
                <a:latin typeface="Open Sans"/>
                <a:ea typeface="Open Sans"/>
                <a:cs typeface="Open Sans"/>
                <a:sym typeface="Open Sans"/>
              </a:rPr>
              <a:t>Employed to extract the ionic structure in electrolyte solutions confined by planar and spherical surfaces.</a:t>
            </a:r>
            <a:endParaRPr sz="1400" dirty="0">
              <a:latin typeface="Open Sans"/>
              <a:ea typeface="Open Sans"/>
              <a:cs typeface="Open Sans"/>
              <a:sym typeface="Open Sans"/>
            </a:endParaRPr>
          </a:p>
          <a:p>
            <a:pPr marL="457189" indent="-317492">
              <a:lnSpc>
                <a:spcPct val="115000"/>
              </a:lnSpc>
              <a:buFont typeface="Open Sans"/>
              <a:buChar char="•"/>
            </a:pPr>
            <a:r>
              <a:rPr lang="en" sz="1400" dirty="0">
                <a:latin typeface="Open Sans"/>
                <a:ea typeface="Open Sans"/>
                <a:cs typeface="Open Sans"/>
                <a:sym typeface="Open Sans"/>
              </a:rPr>
              <a:t>Written with C++ and accelerated with hybrid </a:t>
            </a:r>
            <a:r>
              <a:rPr lang="en-US" sz="1400" dirty="0">
                <a:latin typeface="Open Sans"/>
                <a:ea typeface="Open Sans"/>
                <a:cs typeface="Open Sans"/>
                <a:sym typeface="Open Sans"/>
              </a:rPr>
              <a:t>MPI</a:t>
            </a:r>
            <a:r>
              <a:rPr lang="en" sz="1400" dirty="0">
                <a:latin typeface="Open Sans"/>
                <a:ea typeface="Open Sans"/>
                <a:cs typeface="Open Sans"/>
                <a:sym typeface="Open Sans"/>
              </a:rPr>
              <a:t>-OpenMP.</a:t>
            </a:r>
            <a:endParaRPr sz="1400" dirty="0">
              <a:latin typeface="Open Sans"/>
              <a:ea typeface="Open Sans"/>
              <a:cs typeface="Open Sans"/>
              <a:sym typeface="Open Sans"/>
            </a:endParaRPr>
          </a:p>
          <a:p>
            <a:pPr marL="457189" indent="-317492">
              <a:lnSpc>
                <a:spcPct val="115000"/>
              </a:lnSpc>
              <a:buFont typeface="Open Sans"/>
              <a:buChar char="•"/>
            </a:pPr>
            <a:r>
              <a:rPr lang="en" sz="1400" dirty="0">
                <a:latin typeface="Open Sans"/>
                <a:ea typeface="Open Sans"/>
                <a:cs typeface="Open Sans"/>
                <a:sym typeface="Open Sans"/>
              </a:rPr>
              <a:t>MLaroundHPC successfully learns desired features associated with the output ionic density that are in excellent agreement with the results from explicit molecular dynamics simulations. </a:t>
            </a:r>
            <a:endParaRPr sz="1400" dirty="0">
              <a:latin typeface="Open Sans"/>
              <a:ea typeface="Open Sans"/>
              <a:cs typeface="Open Sans"/>
              <a:sym typeface="Open Sans"/>
            </a:endParaRPr>
          </a:p>
          <a:p>
            <a:pPr marL="457189" indent="-317492">
              <a:lnSpc>
                <a:spcPct val="115000"/>
              </a:lnSpc>
              <a:buFont typeface="Open Sans"/>
              <a:buChar char="•"/>
            </a:pPr>
            <a:r>
              <a:rPr lang="en" sz="1400" dirty="0">
                <a:latin typeface="Open Sans"/>
                <a:ea typeface="Open Sans"/>
                <a:cs typeface="Open Sans"/>
                <a:sym typeface="Open Sans"/>
              </a:rPr>
              <a:t>Deployed on nanoHUB for education </a:t>
            </a:r>
            <a:br>
              <a:rPr lang="en" sz="1400" dirty="0">
                <a:latin typeface="Open Sans"/>
                <a:ea typeface="Open Sans"/>
                <a:cs typeface="Open Sans"/>
                <a:sym typeface="Open Sans"/>
              </a:rPr>
            </a:br>
            <a:r>
              <a:rPr lang="en" sz="1400" dirty="0">
                <a:latin typeface="Open Sans"/>
                <a:ea typeface="Open Sans"/>
                <a:cs typeface="Open Sans"/>
                <a:sym typeface="Open Sans"/>
              </a:rPr>
              <a:t>(an attractive use of surrogates) </a:t>
            </a:r>
            <a:endParaRPr sz="1400" dirty="0">
              <a:solidFill>
                <a:srgbClr val="B30838"/>
              </a:solidFill>
              <a:latin typeface="Open Sans SemiBold"/>
              <a:ea typeface="Open Sans SemiBold"/>
              <a:cs typeface="Open Sans SemiBold"/>
              <a:sym typeface="Open Sans SemiBold"/>
            </a:endParaRPr>
          </a:p>
        </p:txBody>
      </p:sp>
      <p:cxnSp>
        <p:nvCxnSpPr>
          <p:cNvPr id="650" name="Google Shape;650;p77"/>
          <p:cNvCxnSpPr/>
          <p:nvPr/>
        </p:nvCxnSpPr>
        <p:spPr>
          <a:xfrm>
            <a:off x="354475" y="670525"/>
            <a:ext cx="1887900" cy="0"/>
          </a:xfrm>
          <a:prstGeom prst="straightConnector1">
            <a:avLst/>
          </a:prstGeom>
          <a:noFill/>
          <a:ln w="19050" cap="flat" cmpd="sng">
            <a:solidFill>
              <a:srgbClr val="B30838"/>
            </a:solidFill>
            <a:prstDash val="solid"/>
            <a:round/>
            <a:headEnd type="none" w="med" len="med"/>
            <a:tailEnd type="none" w="med" len="med"/>
          </a:ln>
        </p:spPr>
      </p:cxnSp>
      <p:sp>
        <p:nvSpPr>
          <p:cNvPr id="651" name="Google Shape;651;p77"/>
          <p:cNvSpPr txBox="1">
            <a:spLocks noGrp="1"/>
          </p:cNvSpPr>
          <p:nvPr>
            <p:ph type="title"/>
          </p:nvPr>
        </p:nvSpPr>
        <p:spPr>
          <a:xfrm>
            <a:off x="141900" y="109471"/>
            <a:ext cx="8860200" cy="544500"/>
          </a:xfrm>
          <a:prstGeom prst="rect">
            <a:avLst/>
          </a:prstGeom>
        </p:spPr>
        <p:txBody>
          <a:bodyPr spcFirstLastPara="1" vert="horz" wrap="square" lIns="68575" tIns="34275" rIns="68575" bIns="34275" rtlCol="0" anchor="ctr" anchorCtr="0">
            <a:noAutofit/>
          </a:bodyPr>
          <a:lstStyle/>
          <a:p>
            <a:pPr>
              <a:lnSpc>
                <a:spcPct val="115000"/>
              </a:lnSpc>
            </a:pPr>
            <a:r>
              <a:rPr lang="en-US" sz="1800" dirty="0" err="1">
                <a:solidFill>
                  <a:srgbClr val="515151"/>
                </a:solidFill>
                <a:latin typeface="Open Sans"/>
                <a:ea typeface="Open Sans"/>
                <a:cs typeface="Open Sans"/>
                <a:sym typeface="Open Sans"/>
              </a:rPr>
              <a:t>MLaroundHPC</a:t>
            </a:r>
            <a:r>
              <a:rPr lang="en-US" sz="1800" dirty="0">
                <a:solidFill>
                  <a:srgbClr val="515151"/>
                </a:solidFill>
                <a:latin typeface="Open Sans"/>
                <a:ea typeface="Open Sans"/>
                <a:cs typeface="Open Sans"/>
                <a:sym typeface="Open Sans"/>
              </a:rPr>
              <a:t>: Learning Outputs from Inputs (parameters)</a:t>
            </a:r>
            <a:br>
              <a:rPr lang="en-US" sz="1800" dirty="0">
                <a:solidFill>
                  <a:srgbClr val="515151"/>
                </a:solidFill>
                <a:latin typeface="Open Sans"/>
                <a:ea typeface="Open Sans"/>
                <a:cs typeface="Open Sans"/>
                <a:sym typeface="Open Sans"/>
              </a:rPr>
            </a:br>
            <a:r>
              <a:rPr lang="en" sz="1800" dirty="0">
                <a:solidFill>
                  <a:srgbClr val="515151"/>
                </a:solidFill>
                <a:latin typeface="Open Sans"/>
                <a:ea typeface="Open Sans"/>
                <a:cs typeface="Open Sans"/>
                <a:sym typeface="Open Sans"/>
              </a:rPr>
              <a:t>High Performance Surrogates of nanosimulations</a:t>
            </a:r>
            <a:endParaRPr sz="1800" dirty="0">
              <a:solidFill>
                <a:srgbClr val="515151"/>
              </a:solidFill>
              <a:latin typeface="Open Sans"/>
              <a:ea typeface="Open Sans"/>
              <a:cs typeface="Open Sans"/>
              <a:sym typeface="Open Sans"/>
            </a:endParaRPr>
          </a:p>
        </p:txBody>
      </p:sp>
      <p:sp>
        <p:nvSpPr>
          <p:cNvPr id="652" name="Google Shape;652;p77"/>
          <p:cNvSpPr txBox="1">
            <a:spLocks noGrp="1"/>
          </p:cNvSpPr>
          <p:nvPr>
            <p:ph type="sldNum" idx="2"/>
          </p:nvPr>
        </p:nvSpPr>
        <p:spPr>
          <a:xfrm>
            <a:off x="6332175" y="352080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19</a:t>
            </a:fld>
            <a:endParaRPr/>
          </a:p>
        </p:txBody>
      </p:sp>
      <p:pic>
        <p:nvPicPr>
          <p:cNvPr id="653" name="Google Shape;653;p77"/>
          <p:cNvPicPr preferRelativeResize="0"/>
          <p:nvPr/>
        </p:nvPicPr>
        <p:blipFill rotWithShape="1">
          <a:blip r:embed="rId5">
            <a:alphaModFix/>
          </a:blip>
          <a:srcRect r="68849"/>
          <a:stretch/>
        </p:blipFill>
        <p:spPr>
          <a:xfrm>
            <a:off x="4767219" y="2855641"/>
            <a:ext cx="1995724" cy="1422075"/>
          </a:xfrm>
          <a:prstGeom prst="rect">
            <a:avLst/>
          </a:prstGeom>
          <a:noFill/>
          <a:ln>
            <a:noFill/>
          </a:ln>
        </p:spPr>
      </p:pic>
      <p:pic>
        <p:nvPicPr>
          <p:cNvPr id="654" name="Google Shape;654;p77"/>
          <p:cNvPicPr preferRelativeResize="0"/>
          <p:nvPr/>
        </p:nvPicPr>
        <p:blipFill rotWithShape="1">
          <a:blip r:embed="rId5">
            <a:alphaModFix/>
          </a:blip>
          <a:srcRect l="60778"/>
          <a:stretch/>
        </p:blipFill>
        <p:spPr>
          <a:xfrm>
            <a:off x="4622008" y="985343"/>
            <a:ext cx="2686149" cy="1520157"/>
          </a:xfrm>
          <a:prstGeom prst="rect">
            <a:avLst/>
          </a:prstGeom>
          <a:noFill/>
          <a:ln>
            <a:noFill/>
          </a:ln>
        </p:spPr>
      </p:pic>
      <p:pic>
        <p:nvPicPr>
          <p:cNvPr id="655" name="Google Shape;655;p77"/>
          <p:cNvPicPr preferRelativeResize="0"/>
          <p:nvPr/>
        </p:nvPicPr>
        <p:blipFill rotWithShape="1">
          <a:blip r:embed="rId5">
            <a:alphaModFix/>
          </a:blip>
          <a:srcRect l="33943" r="40624"/>
          <a:stretch/>
        </p:blipFill>
        <p:spPr>
          <a:xfrm>
            <a:off x="7404175" y="980288"/>
            <a:ext cx="1629350" cy="1422075"/>
          </a:xfrm>
          <a:prstGeom prst="rect">
            <a:avLst/>
          </a:prstGeom>
          <a:noFill/>
          <a:ln>
            <a:noFill/>
          </a:ln>
        </p:spPr>
      </p:pic>
      <p:pic>
        <p:nvPicPr>
          <p:cNvPr id="2" name="nancoconfinement_movie">
            <a:hlinkClick r:id="" action="ppaction://media"/>
            <a:extLst>
              <a:ext uri="{FF2B5EF4-FFF2-40B4-BE49-F238E27FC236}">
                <a16:creationId xmlns:a16="http://schemas.microsoft.com/office/drawing/2014/main" id="{19429645-2A05-47BF-B357-3A00491BCB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20602" y="2728680"/>
            <a:ext cx="2323398" cy="1742549"/>
          </a:xfrm>
          <a:prstGeom prst="rect">
            <a:avLst/>
          </a:prstGeom>
        </p:spPr>
      </p:pic>
      <p:sp>
        <p:nvSpPr>
          <p:cNvPr id="3" name="Date Placeholder 2">
            <a:extLst>
              <a:ext uri="{FF2B5EF4-FFF2-40B4-BE49-F238E27FC236}">
                <a16:creationId xmlns:a16="http://schemas.microsoft.com/office/drawing/2014/main" id="{33597060-0403-40B3-B3B5-0EE3F7F550DE}"/>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11" name="Rectangle 10">
            <a:extLst>
              <a:ext uri="{FF2B5EF4-FFF2-40B4-BE49-F238E27FC236}">
                <a16:creationId xmlns:a16="http://schemas.microsoft.com/office/drawing/2014/main" id="{1F80992B-4D65-4DE5-B2F7-A660F030D49C}"/>
              </a:ext>
            </a:extLst>
          </p:cNvPr>
          <p:cNvSpPr/>
          <p:nvPr/>
        </p:nvSpPr>
        <p:spPr>
          <a:xfrm>
            <a:off x="7431210" y="40918"/>
            <a:ext cx="1403302" cy="1019510"/>
          </a:xfrm>
          <a:prstGeom prst="rect">
            <a:avLst/>
          </a:prstGeom>
        </p:spPr>
        <p:txBody>
          <a:bodyPr wrap="square">
            <a:spAutoFit/>
          </a:bodyPr>
          <a:lstStyle/>
          <a:p>
            <a:pPr>
              <a:lnSpc>
                <a:spcPct val="115000"/>
              </a:lnSpc>
              <a:spcBef>
                <a:spcPts val="800"/>
              </a:spcBef>
              <a:buClr>
                <a:schemeClr val="dk1"/>
              </a:buClr>
              <a:buSzPts val="1100"/>
            </a:pPr>
            <a:r>
              <a:rPr lang="en-US" dirty="0">
                <a:latin typeface="Open Sans"/>
                <a:ea typeface="Open Sans"/>
                <a:cs typeface="Open Sans"/>
                <a:sym typeface="Open Sans"/>
              </a:rPr>
              <a:t>JCS </a:t>
            </a:r>
            <a:r>
              <a:rPr lang="en-US" dirty="0" err="1">
                <a:latin typeface="Open Sans"/>
                <a:ea typeface="Open Sans"/>
                <a:cs typeface="Open Sans"/>
                <a:sym typeface="Open Sans"/>
              </a:rPr>
              <a:t>Kadupitiya</a:t>
            </a:r>
            <a:r>
              <a:rPr lang="en-US" dirty="0">
                <a:latin typeface="Open Sans"/>
                <a:ea typeface="Open Sans"/>
                <a:cs typeface="Open Sans"/>
                <a:sym typeface="Open Sans"/>
              </a:rPr>
              <a:t>, </a:t>
            </a:r>
          </a:p>
          <a:p>
            <a:pPr>
              <a:lnSpc>
                <a:spcPct val="115000"/>
              </a:lnSpc>
              <a:spcBef>
                <a:spcPts val="800"/>
              </a:spcBef>
              <a:buClr>
                <a:schemeClr val="dk1"/>
              </a:buClr>
              <a:buSzPts val="1100"/>
            </a:pPr>
            <a:r>
              <a:rPr lang="en-US" dirty="0">
                <a:latin typeface="Open Sans"/>
                <a:ea typeface="Open Sans"/>
                <a:cs typeface="Open Sans"/>
                <a:sym typeface="Open Sans"/>
              </a:rPr>
              <a:t>Geoffrey Fox, </a:t>
            </a:r>
          </a:p>
          <a:p>
            <a:pPr>
              <a:lnSpc>
                <a:spcPct val="115000"/>
              </a:lnSpc>
              <a:spcBef>
                <a:spcPts val="800"/>
              </a:spcBef>
            </a:pPr>
            <a:r>
              <a:rPr lang="en-US" dirty="0">
                <a:latin typeface="Open Sans"/>
                <a:ea typeface="Open Sans"/>
                <a:cs typeface="Open Sans"/>
                <a:sym typeface="Open Sans"/>
              </a:rPr>
              <a:t>Vikram </a:t>
            </a:r>
            <a:r>
              <a:rPr lang="en-US" dirty="0" err="1">
                <a:latin typeface="Open Sans"/>
                <a:ea typeface="Open Sans"/>
                <a:cs typeface="Open Sans"/>
                <a:sym typeface="Open Sans"/>
              </a:rPr>
              <a:t>Jadhao</a:t>
            </a:r>
            <a:endParaRPr lang="en-US" dirty="0">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CD9-AFDF-45ED-AED4-88E66AE9F274}"/>
              </a:ext>
            </a:extLst>
          </p:cNvPr>
          <p:cNvSpPr>
            <a:spLocks noGrp="1"/>
          </p:cNvSpPr>
          <p:nvPr>
            <p:ph type="title"/>
          </p:nvPr>
        </p:nvSpPr>
        <p:spPr>
          <a:xfrm>
            <a:off x="211224" y="93325"/>
            <a:ext cx="8845689" cy="572700"/>
          </a:xfrm>
        </p:spPr>
        <p:txBody>
          <a:bodyPr/>
          <a:lstStyle/>
          <a:p>
            <a:r>
              <a:rPr lang="en-US" sz="3200" dirty="0"/>
              <a:t>HPC, Big Data, and Machine Learning Convergence</a:t>
            </a:r>
          </a:p>
        </p:txBody>
      </p:sp>
      <p:sp>
        <p:nvSpPr>
          <p:cNvPr id="3" name="Text Placeholder 2">
            <a:extLst>
              <a:ext uri="{FF2B5EF4-FFF2-40B4-BE49-F238E27FC236}">
                <a16:creationId xmlns:a16="http://schemas.microsoft.com/office/drawing/2014/main" id="{234C9AE7-01B1-4F07-87DF-CC73185278DF}"/>
              </a:ext>
            </a:extLst>
          </p:cNvPr>
          <p:cNvSpPr>
            <a:spLocks noGrp="1"/>
          </p:cNvSpPr>
          <p:nvPr>
            <p:ph type="body" idx="1"/>
          </p:nvPr>
        </p:nvSpPr>
        <p:spPr>
          <a:xfrm>
            <a:off x="0" y="607808"/>
            <a:ext cx="9090630" cy="3416400"/>
          </a:xfrm>
        </p:spPr>
        <p:txBody>
          <a:bodyPr/>
          <a:lstStyle/>
          <a:p>
            <a:r>
              <a:rPr lang="en-US" b="1" dirty="0"/>
              <a:t>Abstract:</a:t>
            </a:r>
            <a:r>
              <a:rPr lang="en-US" dirty="0"/>
              <a:t> We describe how High Performance Computing (HPC) can be used to enhance Big Data and Machine Learning (ML) systems (HPC for ML) but also how machine learning can be used to enhance system execution (ML for HPC). </a:t>
            </a:r>
          </a:p>
          <a:p>
            <a:r>
              <a:rPr lang="en-US" dirty="0"/>
              <a:t>We discuss how these communities as well cloud and IoT make up today's academic and industry activities. We note the differences between HPC software architectures and Big Data Systems such as Hadoop, Spark, and TensorFlow, which makes it not easy to integrate HPC and Big Data. </a:t>
            </a:r>
          </a:p>
          <a:p>
            <a:r>
              <a:rPr lang="en-US" dirty="0"/>
              <a:t>Further, we identify eight distinct ways </a:t>
            </a:r>
            <a:r>
              <a:rPr lang="en-US" dirty="0" err="1"/>
              <a:t>MLforHPC</a:t>
            </a:r>
            <a:r>
              <a:rPr lang="en-US" dirty="0"/>
              <a:t> can be used and give examples and describe compute science challenges in implementing these different ways that HPC and ML interact. </a:t>
            </a:r>
          </a:p>
          <a:p>
            <a:r>
              <a:rPr lang="en-US" dirty="0"/>
              <a:t>We describe our big data framework Twister2 and explain where it can offer improved capabilities over current systems in both </a:t>
            </a:r>
            <a:r>
              <a:rPr lang="en-US" dirty="0" err="1"/>
              <a:t>MLforHPC</a:t>
            </a:r>
            <a:r>
              <a:rPr lang="en-US" dirty="0"/>
              <a:t> and </a:t>
            </a:r>
            <a:r>
              <a:rPr lang="en-US" dirty="0" err="1"/>
              <a:t>HPCforML</a:t>
            </a:r>
            <a:r>
              <a:rPr lang="en-US" dirty="0"/>
              <a:t>.</a:t>
            </a:r>
          </a:p>
        </p:txBody>
      </p:sp>
      <p:sp>
        <p:nvSpPr>
          <p:cNvPr id="4" name="Slide Number Placeholder 3">
            <a:extLst>
              <a:ext uri="{FF2B5EF4-FFF2-40B4-BE49-F238E27FC236}">
                <a16:creationId xmlns:a16="http://schemas.microsoft.com/office/drawing/2014/main" id="{C4D756A3-58D9-4062-8433-EC416F56EA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5" name="Date Placeholder 4">
            <a:extLst>
              <a:ext uri="{FF2B5EF4-FFF2-40B4-BE49-F238E27FC236}">
                <a16:creationId xmlns:a16="http://schemas.microsoft.com/office/drawing/2014/main" id="{297ED1F6-8483-4717-BEF0-595D06AA1F5D}"/>
              </a:ext>
            </a:extLst>
          </p:cNvPr>
          <p:cNvSpPr>
            <a:spLocks noGrp="1"/>
          </p:cNvSpPr>
          <p:nvPr>
            <p:ph type="dt" sz="half" idx="2"/>
          </p:nvPr>
        </p:nvSpPr>
        <p:spPr>
          <a:xfrm>
            <a:off x="7334250" y="4842756"/>
            <a:ext cx="948104" cy="274637"/>
          </a:xfrm>
        </p:spPr>
        <p:txBody>
          <a:bodyPr/>
          <a:lstStyle/>
          <a:p>
            <a:r>
              <a:rPr lang="en-US"/>
              <a:t>12/7/2019</a:t>
            </a:r>
            <a:endParaRPr lang="en-US" dirty="0"/>
          </a:p>
        </p:txBody>
      </p:sp>
    </p:spTree>
    <p:extLst>
      <p:ext uri="{BB962C8B-B14F-4D97-AF65-F5344CB8AC3E}">
        <p14:creationId xmlns:p14="http://schemas.microsoft.com/office/powerpoint/2010/main" val="4236618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8"/>
          <p:cNvSpPr/>
          <p:nvPr/>
        </p:nvSpPr>
        <p:spPr>
          <a:xfrm>
            <a:off x="160400" y="1068525"/>
            <a:ext cx="4101300" cy="3549600"/>
          </a:xfrm>
          <a:prstGeom prst="rect">
            <a:avLst/>
          </a:prstGeom>
          <a:solidFill>
            <a:srgbClr val="EFEFEF"/>
          </a:solidFill>
          <a:ln>
            <a:noFill/>
          </a:ln>
        </p:spPr>
        <p:txBody>
          <a:bodyPr spcFirstLastPara="1" wrap="square" lIns="91425" tIns="91425" rIns="91425" bIns="91425" anchor="ctr" anchorCtr="0">
            <a:noAutofit/>
          </a:bodyPr>
          <a:lstStyle/>
          <a:p>
            <a:endParaRPr sz="1800"/>
          </a:p>
        </p:txBody>
      </p:sp>
      <p:sp>
        <p:nvSpPr>
          <p:cNvPr id="867" name="Google Shape;867;p98"/>
          <p:cNvSpPr txBox="1">
            <a:spLocks noGrp="1"/>
          </p:cNvSpPr>
          <p:nvPr>
            <p:ph type="body" idx="1"/>
          </p:nvPr>
        </p:nvSpPr>
        <p:spPr>
          <a:xfrm>
            <a:off x="160400" y="975325"/>
            <a:ext cx="4101300" cy="3642900"/>
          </a:xfrm>
          <a:prstGeom prst="rect">
            <a:avLst/>
          </a:prstGeom>
          <a:noFill/>
          <a:ln>
            <a:noFill/>
          </a:ln>
        </p:spPr>
        <p:txBody>
          <a:bodyPr spcFirstLastPara="1" vert="horz" wrap="square" lIns="68575" tIns="34275" rIns="68575" bIns="34275" rtlCol="0" anchor="t" anchorCtr="0">
            <a:noAutofit/>
          </a:bodyPr>
          <a:lstStyle/>
          <a:p>
            <a:pPr marL="182876" indent="-205735">
              <a:lnSpc>
                <a:spcPct val="115000"/>
              </a:lnSpc>
              <a:buSzPts val="1800"/>
            </a:pPr>
            <a:r>
              <a:rPr lang="en" sz="1800">
                <a:latin typeface="Arial"/>
                <a:ea typeface="Arial"/>
                <a:cs typeface="Arial"/>
                <a:sym typeface="Arial"/>
              </a:rPr>
              <a:t>ANN was trained to predict three continuous variables; Contact density </a:t>
            </a:r>
            <a:r>
              <a:rPr lang="en" sz="1800" b="1">
                <a:latin typeface="Arial"/>
                <a:ea typeface="Arial"/>
                <a:cs typeface="Arial"/>
                <a:sym typeface="Arial"/>
              </a:rPr>
              <a:t>ρ</a:t>
            </a:r>
            <a:r>
              <a:rPr lang="en" sz="1800" b="1" baseline="-25000">
                <a:latin typeface="Arial"/>
                <a:ea typeface="Arial"/>
                <a:cs typeface="Arial"/>
                <a:sym typeface="Arial"/>
              </a:rPr>
              <a:t>c</a:t>
            </a:r>
            <a:r>
              <a:rPr lang="en" sz="1800">
                <a:latin typeface="Arial"/>
                <a:ea typeface="Arial"/>
                <a:cs typeface="Arial"/>
                <a:sym typeface="Arial"/>
              </a:rPr>
              <a:t>  , mid-point (center of the slit) density </a:t>
            </a:r>
            <a:r>
              <a:rPr lang="en" sz="1800" b="1">
                <a:latin typeface="Arial"/>
                <a:ea typeface="Arial"/>
                <a:cs typeface="Arial"/>
                <a:sym typeface="Arial"/>
              </a:rPr>
              <a:t>ρ</a:t>
            </a:r>
            <a:r>
              <a:rPr lang="en" sz="1800" b="1" baseline="-25000">
                <a:latin typeface="Arial"/>
                <a:ea typeface="Arial"/>
                <a:cs typeface="Arial"/>
                <a:sym typeface="Arial"/>
              </a:rPr>
              <a:t>m</a:t>
            </a:r>
            <a:r>
              <a:rPr lang="en" sz="1800">
                <a:latin typeface="Arial"/>
                <a:ea typeface="Arial"/>
                <a:cs typeface="Arial"/>
                <a:sym typeface="Arial"/>
              </a:rPr>
              <a:t> , and peak density </a:t>
            </a:r>
            <a:r>
              <a:rPr lang="en" sz="1800" b="1">
                <a:latin typeface="Arial"/>
                <a:ea typeface="Arial"/>
                <a:cs typeface="Arial"/>
                <a:sym typeface="Arial"/>
              </a:rPr>
              <a:t>ρ</a:t>
            </a:r>
            <a:r>
              <a:rPr lang="en" sz="1800" b="1" baseline="-25000">
                <a:latin typeface="Arial"/>
                <a:ea typeface="Arial"/>
                <a:cs typeface="Arial"/>
                <a:sym typeface="Arial"/>
              </a:rPr>
              <a:t>p</a:t>
            </a:r>
            <a:endParaRPr sz="1800">
              <a:latin typeface="Arial"/>
              <a:ea typeface="Arial"/>
              <a:cs typeface="Arial"/>
              <a:sym typeface="Arial"/>
            </a:endParaRPr>
          </a:p>
          <a:p>
            <a:pPr marL="182876" indent="-205735">
              <a:lnSpc>
                <a:spcPct val="115000"/>
              </a:lnSpc>
              <a:buSzPts val="1800"/>
            </a:pPr>
            <a:r>
              <a:rPr lang="en" sz="1800">
                <a:latin typeface="Arial"/>
                <a:ea typeface="Arial"/>
                <a:cs typeface="Arial"/>
                <a:sym typeface="Arial"/>
              </a:rPr>
              <a:t>TensorFlow, Keras and Sklearn libraries were used in the implementation</a:t>
            </a:r>
            <a:endParaRPr sz="1800">
              <a:latin typeface="Arial"/>
              <a:ea typeface="Arial"/>
              <a:cs typeface="Arial"/>
              <a:sym typeface="Arial"/>
            </a:endParaRPr>
          </a:p>
          <a:p>
            <a:pPr marL="182876" indent="-205735">
              <a:lnSpc>
                <a:spcPct val="115000"/>
              </a:lnSpc>
              <a:buSzPts val="1800"/>
            </a:pPr>
            <a:r>
              <a:rPr lang="en" sz="1800">
                <a:latin typeface="Arial"/>
                <a:ea typeface="Arial"/>
                <a:cs typeface="Arial"/>
                <a:sym typeface="Arial"/>
              </a:rPr>
              <a:t>Adam optimizer, xavier normal distribution, mean square loss function, dropout regularization.</a:t>
            </a:r>
            <a:endParaRPr sz="1800">
              <a:latin typeface="Arial"/>
              <a:ea typeface="Arial"/>
              <a:cs typeface="Arial"/>
              <a:sym typeface="Arial"/>
            </a:endParaRPr>
          </a:p>
        </p:txBody>
      </p:sp>
      <p:cxnSp>
        <p:nvCxnSpPr>
          <p:cNvPr id="869" name="Google Shape;869;p98"/>
          <p:cNvCxnSpPr/>
          <p:nvPr/>
        </p:nvCxnSpPr>
        <p:spPr>
          <a:xfrm>
            <a:off x="354475" y="975325"/>
            <a:ext cx="1887900" cy="0"/>
          </a:xfrm>
          <a:prstGeom prst="straightConnector1">
            <a:avLst/>
          </a:prstGeom>
          <a:noFill/>
          <a:ln w="19050" cap="flat" cmpd="sng">
            <a:solidFill>
              <a:srgbClr val="B30838"/>
            </a:solidFill>
            <a:prstDash val="solid"/>
            <a:round/>
            <a:headEnd type="none" w="med" len="med"/>
            <a:tailEnd type="none" w="med" len="med"/>
          </a:ln>
        </p:spPr>
      </p:cxnSp>
      <p:sp>
        <p:nvSpPr>
          <p:cNvPr id="870" name="Google Shape;870;p98"/>
          <p:cNvSpPr txBox="1">
            <a:spLocks noGrp="1"/>
          </p:cNvSpPr>
          <p:nvPr>
            <p:ph type="title"/>
          </p:nvPr>
        </p:nvSpPr>
        <p:spPr>
          <a:xfrm>
            <a:off x="215869" y="253025"/>
            <a:ext cx="4198275" cy="544500"/>
          </a:xfrm>
          <a:prstGeom prst="rect">
            <a:avLst/>
          </a:prstGeom>
        </p:spPr>
        <p:txBody>
          <a:bodyPr spcFirstLastPara="1" vert="horz" wrap="square" lIns="68575" tIns="34275" rIns="68575" bIns="34275" rtlCol="0" anchor="ctr" anchorCtr="0">
            <a:noAutofit/>
          </a:bodyPr>
          <a:lstStyle/>
          <a:p>
            <a:pPr>
              <a:lnSpc>
                <a:spcPct val="115000"/>
              </a:lnSpc>
            </a:pPr>
            <a:r>
              <a:rPr lang="en" b="1" dirty="0">
                <a:solidFill>
                  <a:srgbClr val="515151"/>
                </a:solidFill>
                <a:latin typeface="Open Sans"/>
                <a:ea typeface="Open Sans"/>
                <a:cs typeface="Open Sans"/>
                <a:sym typeface="Open Sans"/>
              </a:rPr>
              <a:t>ANN for Regression</a:t>
            </a:r>
            <a:endParaRPr b="1" dirty="0">
              <a:solidFill>
                <a:srgbClr val="515151"/>
              </a:solidFill>
              <a:latin typeface="Open Sans"/>
              <a:ea typeface="Open Sans"/>
              <a:cs typeface="Open Sans"/>
              <a:sym typeface="Open Sans"/>
            </a:endParaRPr>
          </a:p>
        </p:txBody>
      </p:sp>
      <p:sp>
        <p:nvSpPr>
          <p:cNvPr id="871" name="Google Shape;871;p98"/>
          <p:cNvSpPr txBox="1">
            <a:spLocks noGrp="1"/>
          </p:cNvSpPr>
          <p:nvPr>
            <p:ph type="sldNum" idx="2"/>
          </p:nvPr>
        </p:nvSpPr>
        <p:spPr>
          <a:xfrm>
            <a:off x="6332175" y="352080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20</a:t>
            </a:fld>
            <a:endParaRPr/>
          </a:p>
        </p:txBody>
      </p:sp>
      <p:pic>
        <p:nvPicPr>
          <p:cNvPr id="872" name="Google Shape;872;p98"/>
          <p:cNvPicPr preferRelativeResize="0"/>
          <p:nvPr/>
        </p:nvPicPr>
        <p:blipFill>
          <a:blip r:embed="rId3">
            <a:alphaModFix/>
          </a:blip>
          <a:stretch>
            <a:fillRect/>
          </a:stretch>
        </p:blipFill>
        <p:spPr>
          <a:xfrm>
            <a:off x="4261701" y="1818400"/>
            <a:ext cx="4882300" cy="2626304"/>
          </a:xfrm>
          <a:prstGeom prst="rect">
            <a:avLst/>
          </a:prstGeom>
          <a:noFill/>
          <a:ln>
            <a:noFill/>
          </a:ln>
        </p:spPr>
      </p:pic>
      <p:sp>
        <p:nvSpPr>
          <p:cNvPr id="873" name="Google Shape;873;p98"/>
          <p:cNvSpPr txBox="1"/>
          <p:nvPr/>
        </p:nvSpPr>
        <p:spPr>
          <a:xfrm>
            <a:off x="4572000" y="158079"/>
            <a:ext cx="4509300" cy="1486800"/>
          </a:xfrm>
          <a:prstGeom prst="rect">
            <a:avLst/>
          </a:prstGeom>
          <a:noFill/>
          <a:ln>
            <a:noFill/>
          </a:ln>
        </p:spPr>
        <p:txBody>
          <a:bodyPr spcFirstLastPara="1" wrap="square" lIns="91425" tIns="91425" rIns="91425" bIns="91425" anchor="t" anchorCtr="0">
            <a:noAutofit/>
          </a:bodyPr>
          <a:lstStyle/>
          <a:p>
            <a:pPr marL="457189" indent="-342892">
              <a:lnSpc>
                <a:spcPct val="115000"/>
              </a:lnSpc>
              <a:spcBef>
                <a:spcPts val="800"/>
              </a:spcBef>
              <a:buClr>
                <a:schemeClr val="dk1"/>
              </a:buClr>
              <a:buSzPts val="1800"/>
              <a:buChar char="•"/>
            </a:pPr>
            <a:r>
              <a:rPr lang="en" sz="1800" dirty="0">
                <a:solidFill>
                  <a:schemeClr val="dk1"/>
                </a:solidFill>
              </a:rPr>
              <a:t>Dataset having 6,864 simulation configurations was created for training and testing (0.7:0.3) the ML model.</a:t>
            </a:r>
            <a:endParaRPr sz="1800" dirty="0">
              <a:solidFill>
                <a:schemeClr val="dk1"/>
              </a:solidFill>
            </a:endParaRPr>
          </a:p>
          <a:p>
            <a:pPr marL="457189" indent="-342892">
              <a:lnSpc>
                <a:spcPct val="115000"/>
              </a:lnSpc>
              <a:spcBef>
                <a:spcPts val="800"/>
              </a:spcBef>
              <a:buClr>
                <a:schemeClr val="dk1"/>
              </a:buClr>
              <a:buSzPts val="1800"/>
              <a:buChar char="•"/>
            </a:pPr>
            <a:r>
              <a:rPr lang="en" sz="1800" dirty="0">
                <a:solidFill>
                  <a:schemeClr val="dk1"/>
                </a:solidFill>
              </a:rPr>
              <a:t>Note learning network quite small</a:t>
            </a:r>
            <a:endParaRPr sz="1800" dirty="0"/>
          </a:p>
        </p:txBody>
      </p:sp>
      <p:grpSp>
        <p:nvGrpSpPr>
          <p:cNvPr id="2" name="Group 1">
            <a:extLst>
              <a:ext uri="{FF2B5EF4-FFF2-40B4-BE49-F238E27FC236}">
                <a16:creationId xmlns:a16="http://schemas.microsoft.com/office/drawing/2014/main" id="{350BA15F-FFD1-4B09-9188-E8494AE4D40D}"/>
              </a:ext>
            </a:extLst>
          </p:cNvPr>
          <p:cNvGrpSpPr/>
          <p:nvPr/>
        </p:nvGrpSpPr>
        <p:grpSpPr>
          <a:xfrm>
            <a:off x="4325721" y="3847992"/>
            <a:ext cx="1113160" cy="846413"/>
            <a:chOff x="5773525" y="5487733"/>
            <a:chExt cx="1484213" cy="1128550"/>
          </a:xfrm>
        </p:grpSpPr>
        <p:sp>
          <p:nvSpPr>
            <p:cNvPr id="11" name="Google Shape;783;p92">
              <a:extLst>
                <a:ext uri="{FF2B5EF4-FFF2-40B4-BE49-F238E27FC236}">
                  <a16:creationId xmlns:a16="http://schemas.microsoft.com/office/drawing/2014/main" id="{CDB61769-7242-494B-8E4A-D39942661001}"/>
                </a:ext>
              </a:extLst>
            </p:cNvPr>
            <p:cNvSpPr/>
            <p:nvPr/>
          </p:nvSpPr>
          <p:spPr>
            <a:xfrm>
              <a:off x="5773525" y="5499383"/>
              <a:ext cx="1484213" cy="1116900"/>
            </a:xfrm>
            <a:prstGeom prst="rect">
              <a:avLst/>
            </a:prstGeom>
            <a:solidFill>
              <a:srgbClr val="EFEFEF"/>
            </a:solidFill>
            <a:ln>
              <a:noFill/>
            </a:ln>
          </p:spPr>
          <p:txBody>
            <a:bodyPr spcFirstLastPara="1" wrap="square" lIns="68569" tIns="68569" rIns="68569" bIns="68569" anchor="ctr" anchorCtr="0">
              <a:noAutofit/>
            </a:bodyPr>
            <a:lstStyle/>
            <a:p>
              <a:endParaRPr sz="1050"/>
            </a:p>
          </p:txBody>
        </p:sp>
        <p:sp>
          <p:nvSpPr>
            <p:cNvPr id="12" name="Google Shape;784;p92">
              <a:extLst>
                <a:ext uri="{FF2B5EF4-FFF2-40B4-BE49-F238E27FC236}">
                  <a16:creationId xmlns:a16="http://schemas.microsoft.com/office/drawing/2014/main" id="{59F3C15A-4D27-41EA-A6E2-60C3F24F95D7}"/>
                </a:ext>
              </a:extLst>
            </p:cNvPr>
            <p:cNvSpPr txBox="1">
              <a:spLocks/>
            </p:cNvSpPr>
            <p:nvPr/>
          </p:nvSpPr>
          <p:spPr>
            <a:xfrm>
              <a:off x="5835738" y="5487733"/>
              <a:ext cx="1422000" cy="1052400"/>
            </a:xfrm>
            <a:prstGeom prst="rect">
              <a:avLst/>
            </a:prstGeom>
            <a:noFill/>
            <a:ln>
              <a:noFill/>
            </a:ln>
          </p:spPr>
          <p:txBody>
            <a:bodyPr spcFirstLastPara="1" vert="horz" wrap="square" lIns="51431" tIns="25706" rIns="51431" bIns="25706"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600"/>
                </a:spcBef>
                <a:buClr>
                  <a:schemeClr val="dk1"/>
                </a:buClr>
                <a:buSzPts val="1100"/>
                <a:buNone/>
              </a:pPr>
              <a:r>
                <a:rPr lang="en-US" sz="900" dirty="0">
                  <a:latin typeface="Open Sans"/>
                  <a:ea typeface="Open Sans"/>
                  <a:cs typeface="Open Sans"/>
                  <a:sym typeface="Open Sans"/>
                </a:rPr>
                <a:t>JCS </a:t>
              </a:r>
              <a:r>
                <a:rPr lang="en-US" sz="900" dirty="0" err="1">
                  <a:latin typeface="Open Sans"/>
                  <a:ea typeface="Open Sans"/>
                  <a:cs typeface="Open Sans"/>
                  <a:sym typeface="Open Sans"/>
                </a:rPr>
                <a:t>Kadupitiya</a:t>
              </a:r>
              <a:r>
                <a:rPr lang="en-US" sz="900" dirty="0">
                  <a:latin typeface="Open Sans"/>
                  <a:ea typeface="Open Sans"/>
                  <a:cs typeface="Open Sans"/>
                  <a:sym typeface="Open Sans"/>
                </a:rPr>
                <a:t>, </a:t>
              </a:r>
            </a:p>
            <a:p>
              <a:pPr marL="0" indent="0">
                <a:lnSpc>
                  <a:spcPct val="115000"/>
                </a:lnSpc>
                <a:spcBef>
                  <a:spcPts val="600"/>
                </a:spcBef>
                <a:buClr>
                  <a:schemeClr val="dk1"/>
                </a:buClr>
                <a:buSzPts val="1100"/>
                <a:buNone/>
              </a:pPr>
              <a:r>
                <a:rPr lang="en-US" sz="900" dirty="0">
                  <a:latin typeface="Open Sans"/>
                  <a:ea typeface="Open Sans"/>
                  <a:cs typeface="Open Sans"/>
                  <a:sym typeface="Open Sans"/>
                </a:rPr>
                <a:t>Geoffrey Fox, </a:t>
              </a:r>
            </a:p>
            <a:p>
              <a:pPr marL="0" indent="0">
                <a:lnSpc>
                  <a:spcPct val="115000"/>
                </a:lnSpc>
                <a:spcBef>
                  <a:spcPts val="600"/>
                </a:spcBef>
                <a:buNone/>
              </a:pPr>
              <a:r>
                <a:rPr lang="en-US" sz="900" dirty="0">
                  <a:latin typeface="Open Sans"/>
                  <a:ea typeface="Open Sans"/>
                  <a:cs typeface="Open Sans"/>
                  <a:sym typeface="Open Sans"/>
                </a:rPr>
                <a:t>Vikram </a:t>
              </a:r>
              <a:r>
                <a:rPr lang="en-US" sz="900" dirty="0" err="1">
                  <a:latin typeface="Open Sans"/>
                  <a:ea typeface="Open Sans"/>
                  <a:cs typeface="Open Sans"/>
                  <a:sym typeface="Open Sans"/>
                </a:rPr>
                <a:t>Jadhao</a:t>
              </a:r>
              <a:endParaRPr lang="en-US" sz="900" dirty="0">
                <a:latin typeface="Open Sans"/>
                <a:ea typeface="Open Sans"/>
                <a:cs typeface="Open Sans"/>
                <a:sym typeface="Open Sans"/>
              </a:endParaRPr>
            </a:p>
          </p:txBody>
        </p:sp>
      </p:grpSp>
      <p:sp>
        <p:nvSpPr>
          <p:cNvPr id="3" name="Date Placeholder 2">
            <a:extLst>
              <a:ext uri="{FF2B5EF4-FFF2-40B4-BE49-F238E27FC236}">
                <a16:creationId xmlns:a16="http://schemas.microsoft.com/office/drawing/2014/main" id="{73AF4E6B-20F4-45BD-92E6-88C06DA1C734}"/>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99"/>
          <p:cNvSpPr txBox="1">
            <a:spLocks noGrp="1"/>
          </p:cNvSpPr>
          <p:nvPr>
            <p:ph type="body" idx="1"/>
          </p:nvPr>
        </p:nvSpPr>
        <p:spPr>
          <a:xfrm>
            <a:off x="160400" y="728125"/>
            <a:ext cx="8640000" cy="1349100"/>
          </a:xfrm>
          <a:prstGeom prst="rect">
            <a:avLst/>
          </a:prstGeom>
          <a:noFill/>
          <a:ln>
            <a:noFill/>
          </a:ln>
        </p:spPr>
        <p:txBody>
          <a:bodyPr spcFirstLastPara="1" vert="horz" wrap="square" lIns="68575" tIns="34275" rIns="68575" bIns="34275" rtlCol="0" anchor="t" anchorCtr="0">
            <a:noAutofit/>
          </a:bodyPr>
          <a:lstStyle/>
          <a:p>
            <a:pPr marL="457189" indent="-317492">
              <a:lnSpc>
                <a:spcPct val="115000"/>
              </a:lnSpc>
              <a:spcBef>
                <a:spcPts val="0"/>
              </a:spcBef>
            </a:pPr>
            <a:r>
              <a:rPr lang="en" sz="1400">
                <a:solidFill>
                  <a:srgbClr val="B30838"/>
                </a:solidFill>
                <a:latin typeface="Open Sans SemiBold"/>
                <a:ea typeface="Open Sans SemiBold"/>
                <a:cs typeface="Open Sans SemiBold"/>
                <a:sym typeface="Open Sans SemiBold"/>
              </a:rPr>
              <a:t>ANN based regression</a:t>
            </a:r>
            <a:r>
              <a:rPr lang="en" sz="1400">
                <a:solidFill>
                  <a:srgbClr val="FF0000"/>
                </a:solidFill>
                <a:latin typeface="Open Sans"/>
                <a:ea typeface="Open Sans"/>
                <a:cs typeface="Open Sans"/>
                <a:sym typeface="Open Sans"/>
              </a:rPr>
              <a:t> </a:t>
            </a:r>
            <a:r>
              <a:rPr lang="en" sz="1400">
                <a:latin typeface="Open Sans"/>
                <a:ea typeface="Open Sans"/>
                <a:cs typeface="Open Sans"/>
                <a:sym typeface="Open Sans"/>
              </a:rPr>
              <a:t>model predicted Contact density </a:t>
            </a:r>
            <a:r>
              <a:rPr lang="en" sz="1400" b="1">
                <a:latin typeface="Open Sans"/>
                <a:ea typeface="Open Sans"/>
                <a:cs typeface="Open Sans"/>
                <a:sym typeface="Open Sans"/>
              </a:rPr>
              <a:t>ρ</a:t>
            </a:r>
            <a:r>
              <a:rPr lang="en" sz="1400" b="1" baseline="-25000">
                <a:latin typeface="Open Sans"/>
                <a:ea typeface="Open Sans"/>
                <a:cs typeface="Open Sans"/>
                <a:sym typeface="Open Sans"/>
              </a:rPr>
              <a:t>c</a:t>
            </a:r>
            <a:r>
              <a:rPr lang="en" sz="1400">
                <a:latin typeface="Open Sans"/>
                <a:ea typeface="Open Sans"/>
                <a:cs typeface="Open Sans"/>
                <a:sym typeface="Open Sans"/>
              </a:rPr>
              <a:t>  , mid-point (center of the slit) density </a:t>
            </a:r>
            <a:r>
              <a:rPr lang="en" sz="1400" b="1">
                <a:latin typeface="Open Sans"/>
                <a:ea typeface="Open Sans"/>
                <a:cs typeface="Open Sans"/>
                <a:sym typeface="Open Sans"/>
              </a:rPr>
              <a:t>ρ</a:t>
            </a:r>
            <a:r>
              <a:rPr lang="en" sz="1400" b="1" baseline="-25000">
                <a:latin typeface="Open Sans"/>
                <a:ea typeface="Open Sans"/>
                <a:cs typeface="Open Sans"/>
                <a:sym typeface="Open Sans"/>
              </a:rPr>
              <a:t>m</a:t>
            </a:r>
            <a:r>
              <a:rPr lang="en" sz="1400" baseline="-25000">
                <a:latin typeface="Open Sans"/>
                <a:ea typeface="Open Sans"/>
                <a:cs typeface="Open Sans"/>
                <a:sym typeface="Open Sans"/>
              </a:rPr>
              <a:t> </a:t>
            </a:r>
            <a:r>
              <a:rPr lang="en" sz="1400">
                <a:latin typeface="Open Sans"/>
                <a:ea typeface="Open Sans"/>
                <a:cs typeface="Open Sans"/>
                <a:sym typeface="Open Sans"/>
              </a:rPr>
              <a:t>, and peak density </a:t>
            </a:r>
            <a:r>
              <a:rPr lang="en" sz="1400" b="1">
                <a:latin typeface="Open Sans"/>
                <a:ea typeface="Open Sans"/>
                <a:cs typeface="Open Sans"/>
                <a:sym typeface="Open Sans"/>
              </a:rPr>
              <a:t>ρ</a:t>
            </a:r>
            <a:r>
              <a:rPr lang="en" sz="1400" b="1" baseline="-25000">
                <a:latin typeface="Open Sans"/>
                <a:ea typeface="Open Sans"/>
                <a:cs typeface="Open Sans"/>
                <a:sym typeface="Open Sans"/>
              </a:rPr>
              <a:t>p</a:t>
            </a:r>
            <a:r>
              <a:rPr lang="en" sz="1400" baseline="-25000">
                <a:latin typeface="Open Sans"/>
                <a:ea typeface="Open Sans"/>
                <a:cs typeface="Open Sans"/>
                <a:sym typeface="Open Sans"/>
              </a:rPr>
              <a:t> </a:t>
            </a:r>
            <a:r>
              <a:rPr lang="en" sz="1400">
                <a:latin typeface="Open Sans"/>
                <a:ea typeface="Open Sans"/>
                <a:cs typeface="Open Sans"/>
                <a:sym typeface="Open Sans"/>
              </a:rPr>
              <a:t>accurately with a success rate of 95:52% (MSE ~ 0:0000718), 92:07% (MSE ~ 0:0002293), and 94:78% (MSE ~ 0:0002306) respectively, easily outperforming other non-linear regression models</a:t>
            </a:r>
            <a:endParaRPr sz="1400">
              <a:latin typeface="Open Sans"/>
              <a:ea typeface="Open Sans"/>
              <a:cs typeface="Open Sans"/>
              <a:sym typeface="Open Sans"/>
            </a:endParaRPr>
          </a:p>
          <a:p>
            <a:pPr marL="457189" indent="-317492">
              <a:lnSpc>
                <a:spcPct val="115000"/>
              </a:lnSpc>
              <a:spcBef>
                <a:spcPts val="0"/>
              </a:spcBef>
              <a:buFont typeface="Open Sans"/>
              <a:buChar char="•"/>
            </a:pPr>
            <a:r>
              <a:rPr lang="en" sz="1400">
                <a:latin typeface="Open Sans"/>
                <a:ea typeface="Open Sans"/>
                <a:cs typeface="Open Sans"/>
                <a:sym typeface="Open Sans"/>
              </a:rPr>
              <a:t>Success means within error bars (2 sigma) of Molecular Dynamics Simulations</a:t>
            </a:r>
            <a:endParaRPr sz="1400">
              <a:latin typeface="Open Sans"/>
              <a:ea typeface="Open Sans"/>
              <a:cs typeface="Open Sans"/>
              <a:sym typeface="Open Sans"/>
            </a:endParaRPr>
          </a:p>
        </p:txBody>
      </p:sp>
      <p:cxnSp>
        <p:nvCxnSpPr>
          <p:cNvPr id="880" name="Google Shape;880;p99"/>
          <p:cNvCxnSpPr/>
          <p:nvPr/>
        </p:nvCxnSpPr>
        <p:spPr>
          <a:xfrm>
            <a:off x="354475" y="746725"/>
            <a:ext cx="1887900" cy="0"/>
          </a:xfrm>
          <a:prstGeom prst="straightConnector1">
            <a:avLst/>
          </a:prstGeom>
          <a:noFill/>
          <a:ln w="19050" cap="flat" cmpd="sng">
            <a:solidFill>
              <a:srgbClr val="B30838"/>
            </a:solidFill>
            <a:prstDash val="solid"/>
            <a:round/>
            <a:headEnd type="none" w="med" len="med"/>
            <a:tailEnd type="none" w="med" len="med"/>
          </a:ln>
        </p:spPr>
      </p:cxnSp>
      <p:sp>
        <p:nvSpPr>
          <p:cNvPr id="881" name="Google Shape;881;p99"/>
          <p:cNvSpPr txBox="1">
            <a:spLocks noGrp="1"/>
          </p:cNvSpPr>
          <p:nvPr>
            <p:ph type="title"/>
          </p:nvPr>
        </p:nvSpPr>
        <p:spPr>
          <a:xfrm>
            <a:off x="283925" y="183625"/>
            <a:ext cx="5467500" cy="544500"/>
          </a:xfrm>
          <a:prstGeom prst="rect">
            <a:avLst/>
          </a:prstGeom>
        </p:spPr>
        <p:txBody>
          <a:bodyPr spcFirstLastPara="1" vert="horz" wrap="square" lIns="68575" tIns="34275" rIns="68575" bIns="34275" rtlCol="0" anchor="ctr" anchorCtr="0">
            <a:noAutofit/>
          </a:bodyPr>
          <a:lstStyle/>
          <a:p>
            <a:pPr>
              <a:lnSpc>
                <a:spcPct val="115000"/>
              </a:lnSpc>
            </a:pPr>
            <a:r>
              <a:rPr lang="en" sz="2000">
                <a:solidFill>
                  <a:srgbClr val="515151"/>
                </a:solidFill>
              </a:rPr>
              <a:t>Parameter Prediction in Nanosimulation</a:t>
            </a:r>
            <a:endParaRPr sz="1400">
              <a:solidFill>
                <a:srgbClr val="515151"/>
              </a:solidFill>
            </a:endParaRPr>
          </a:p>
        </p:txBody>
      </p:sp>
      <p:sp>
        <p:nvSpPr>
          <p:cNvPr id="882" name="Google Shape;882;p99"/>
          <p:cNvSpPr txBox="1">
            <a:spLocks noGrp="1"/>
          </p:cNvSpPr>
          <p:nvPr>
            <p:ph type="sldNum" idx="2"/>
          </p:nvPr>
        </p:nvSpPr>
        <p:spPr>
          <a:xfrm>
            <a:off x="6332175" y="352080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21</a:t>
            </a:fld>
            <a:endParaRPr/>
          </a:p>
        </p:txBody>
      </p:sp>
      <p:pic>
        <p:nvPicPr>
          <p:cNvPr id="883" name="Google Shape;883;p99"/>
          <p:cNvPicPr preferRelativeResize="0"/>
          <p:nvPr/>
        </p:nvPicPr>
        <p:blipFill rotWithShape="1">
          <a:blip r:embed="rId3">
            <a:alphaModFix/>
          </a:blip>
          <a:srcRect/>
          <a:stretch/>
        </p:blipFill>
        <p:spPr>
          <a:xfrm>
            <a:off x="354476" y="2077325"/>
            <a:ext cx="8640001" cy="2625375"/>
          </a:xfrm>
          <a:prstGeom prst="rect">
            <a:avLst/>
          </a:prstGeom>
          <a:noFill/>
          <a:ln>
            <a:noFill/>
          </a:ln>
        </p:spPr>
      </p:pic>
      <p:sp>
        <p:nvSpPr>
          <p:cNvPr id="2" name="Date Placeholder 1">
            <a:extLst>
              <a:ext uri="{FF2B5EF4-FFF2-40B4-BE49-F238E27FC236}">
                <a16:creationId xmlns:a16="http://schemas.microsoft.com/office/drawing/2014/main" id="{A257ED19-E7A1-4775-929B-B504A3D9110A}"/>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00"/>
          <p:cNvSpPr/>
          <p:nvPr/>
        </p:nvSpPr>
        <p:spPr>
          <a:xfrm>
            <a:off x="278275" y="1257550"/>
            <a:ext cx="3244200" cy="3003000"/>
          </a:xfrm>
          <a:prstGeom prst="rect">
            <a:avLst/>
          </a:prstGeom>
          <a:solidFill>
            <a:srgbClr val="EFEFEF"/>
          </a:solidFill>
          <a:ln>
            <a:noFill/>
          </a:ln>
        </p:spPr>
        <p:txBody>
          <a:bodyPr spcFirstLastPara="1" wrap="square" lIns="91425" tIns="91425" rIns="91425" bIns="91425" anchor="ctr" anchorCtr="0">
            <a:noAutofit/>
          </a:bodyPr>
          <a:lstStyle/>
          <a:p>
            <a:endParaRPr sz="1800"/>
          </a:p>
        </p:txBody>
      </p:sp>
      <p:sp>
        <p:nvSpPr>
          <p:cNvPr id="889" name="Google Shape;889;p100"/>
          <p:cNvSpPr txBox="1">
            <a:spLocks noGrp="1"/>
          </p:cNvSpPr>
          <p:nvPr>
            <p:ph type="body" idx="1"/>
          </p:nvPr>
        </p:nvSpPr>
        <p:spPr>
          <a:xfrm>
            <a:off x="347125" y="1388850"/>
            <a:ext cx="3106500" cy="1824600"/>
          </a:xfrm>
          <a:prstGeom prst="rect">
            <a:avLst/>
          </a:prstGeom>
          <a:noFill/>
          <a:ln>
            <a:noFill/>
          </a:ln>
        </p:spPr>
        <p:txBody>
          <a:bodyPr spcFirstLastPara="1" vert="horz" wrap="square" lIns="68575" tIns="34275" rIns="68575" bIns="34275" rtlCol="0" anchor="t" anchorCtr="0">
            <a:noAutofit/>
          </a:bodyPr>
          <a:lstStyle/>
          <a:p>
            <a:pPr marL="0" indent="0">
              <a:lnSpc>
                <a:spcPct val="115000"/>
              </a:lnSpc>
              <a:spcBef>
                <a:spcPts val="0"/>
              </a:spcBef>
              <a:buNone/>
            </a:pPr>
            <a:r>
              <a:rPr lang="en" sz="1800" b="1" dirty="0">
                <a:latin typeface="Open Sans"/>
                <a:ea typeface="Open Sans"/>
                <a:cs typeface="Open Sans"/>
                <a:sym typeface="Open Sans"/>
              </a:rPr>
              <a:t>ρ</a:t>
            </a:r>
            <a:r>
              <a:rPr lang="en" sz="1800" b="1" baseline="-25000" dirty="0">
                <a:latin typeface="Open Sans"/>
                <a:ea typeface="Open Sans"/>
                <a:cs typeface="Open Sans"/>
                <a:sym typeface="Open Sans"/>
              </a:rPr>
              <a:t>c , </a:t>
            </a:r>
            <a:r>
              <a:rPr lang="en" sz="1800" b="1" dirty="0">
                <a:latin typeface="Open Sans"/>
                <a:ea typeface="Open Sans"/>
                <a:cs typeface="Open Sans"/>
                <a:sym typeface="Open Sans"/>
              </a:rPr>
              <a:t>ρ</a:t>
            </a:r>
            <a:r>
              <a:rPr lang="en" sz="1800" b="1" baseline="-25000" dirty="0">
                <a:latin typeface="Open Sans"/>
                <a:ea typeface="Open Sans"/>
                <a:cs typeface="Open Sans"/>
                <a:sym typeface="Open Sans"/>
              </a:rPr>
              <a:t>m </a:t>
            </a:r>
            <a:r>
              <a:rPr lang="en" sz="1800" dirty="0">
                <a:latin typeface="Open Sans"/>
                <a:ea typeface="Open Sans"/>
                <a:cs typeface="Open Sans"/>
                <a:sym typeface="Open Sans"/>
              </a:rPr>
              <a:t>and</a:t>
            </a:r>
            <a:r>
              <a:rPr lang="en" sz="1800" b="1" baseline="-25000" dirty="0">
                <a:latin typeface="Open Sans"/>
                <a:ea typeface="Open Sans"/>
                <a:cs typeface="Open Sans"/>
                <a:sym typeface="Open Sans"/>
              </a:rPr>
              <a:t> </a:t>
            </a:r>
            <a:r>
              <a:rPr lang="en" sz="1800" b="1" dirty="0">
                <a:latin typeface="Open Sans"/>
                <a:ea typeface="Open Sans"/>
                <a:cs typeface="Open Sans"/>
                <a:sym typeface="Open Sans"/>
              </a:rPr>
              <a:t>ρ</a:t>
            </a:r>
            <a:r>
              <a:rPr lang="en" sz="1800" b="1" baseline="-25000" dirty="0">
                <a:latin typeface="Open Sans"/>
                <a:ea typeface="Open Sans"/>
                <a:cs typeface="Open Sans"/>
                <a:sym typeface="Open Sans"/>
              </a:rPr>
              <a:t>p </a:t>
            </a:r>
            <a:r>
              <a:rPr lang="en" sz="1800" dirty="0">
                <a:latin typeface="Open Sans"/>
                <a:ea typeface="Open Sans"/>
                <a:cs typeface="Open Sans"/>
                <a:sym typeface="Open Sans"/>
              </a:rPr>
              <a:t>predicted by the ML model were found to be in excellent agreement with those calculated using the MD method; </a:t>
            </a:r>
            <a:r>
              <a:rPr lang="en-US" sz="1800" dirty="0">
                <a:latin typeface="Open Sans"/>
                <a:ea typeface="Open Sans"/>
                <a:cs typeface="Open Sans"/>
                <a:sym typeface="Open Sans"/>
              </a:rPr>
              <a:t>correlated </a:t>
            </a:r>
            <a:r>
              <a:rPr lang="en" sz="1800" dirty="0">
                <a:latin typeface="Open Sans"/>
                <a:ea typeface="Open Sans"/>
                <a:cs typeface="Open Sans"/>
                <a:sym typeface="Open Sans"/>
              </a:rPr>
              <a:t>data from </a:t>
            </a:r>
            <a:r>
              <a:rPr lang="en-US" sz="1800" dirty="0">
                <a:latin typeface="Open Sans"/>
                <a:ea typeface="Open Sans"/>
                <a:cs typeface="Open Sans"/>
                <a:sym typeface="Open Sans"/>
              </a:rPr>
              <a:t>both</a:t>
            </a:r>
            <a:r>
              <a:rPr lang="en" sz="1800" dirty="0">
                <a:latin typeface="Open Sans"/>
                <a:ea typeface="Open Sans"/>
                <a:cs typeface="Open Sans"/>
                <a:sym typeface="Open Sans"/>
              </a:rPr>
              <a:t> approach</a:t>
            </a:r>
            <a:r>
              <a:rPr lang="en-US" sz="1800" dirty="0">
                <a:latin typeface="Open Sans"/>
                <a:ea typeface="Open Sans"/>
                <a:cs typeface="Open Sans"/>
                <a:sym typeface="Open Sans"/>
              </a:rPr>
              <a:t>es</a:t>
            </a:r>
            <a:r>
              <a:rPr lang="en" sz="1800" dirty="0">
                <a:latin typeface="Open Sans"/>
                <a:ea typeface="Open Sans"/>
                <a:cs typeface="Open Sans"/>
                <a:sym typeface="Open Sans"/>
              </a:rPr>
              <a:t> fall on the dashed lines which indicate perfect correlation.</a:t>
            </a:r>
            <a:endParaRPr sz="1800" dirty="0">
              <a:latin typeface="Open Sans"/>
              <a:ea typeface="Open Sans"/>
              <a:cs typeface="Open Sans"/>
              <a:sym typeface="Open Sans"/>
            </a:endParaRPr>
          </a:p>
        </p:txBody>
      </p:sp>
      <p:cxnSp>
        <p:nvCxnSpPr>
          <p:cNvPr id="891" name="Google Shape;891;p100"/>
          <p:cNvCxnSpPr/>
          <p:nvPr/>
        </p:nvCxnSpPr>
        <p:spPr>
          <a:xfrm>
            <a:off x="354475" y="1127725"/>
            <a:ext cx="1887900" cy="0"/>
          </a:xfrm>
          <a:prstGeom prst="straightConnector1">
            <a:avLst/>
          </a:prstGeom>
          <a:noFill/>
          <a:ln w="19050" cap="flat" cmpd="sng">
            <a:solidFill>
              <a:srgbClr val="B30838"/>
            </a:solidFill>
            <a:prstDash val="solid"/>
            <a:round/>
            <a:headEnd type="none" w="med" len="med"/>
            <a:tailEnd type="none" w="med" len="med"/>
          </a:ln>
        </p:spPr>
      </p:cxnSp>
      <p:sp>
        <p:nvSpPr>
          <p:cNvPr id="892" name="Google Shape;892;p100"/>
          <p:cNvSpPr txBox="1">
            <a:spLocks noGrp="1"/>
          </p:cNvSpPr>
          <p:nvPr>
            <p:ph type="title"/>
          </p:nvPr>
        </p:nvSpPr>
        <p:spPr>
          <a:xfrm>
            <a:off x="283925" y="412225"/>
            <a:ext cx="5467500" cy="544500"/>
          </a:xfrm>
          <a:prstGeom prst="rect">
            <a:avLst/>
          </a:prstGeom>
        </p:spPr>
        <p:txBody>
          <a:bodyPr spcFirstLastPara="1" vert="horz" wrap="square" lIns="68575" tIns="34275" rIns="68575" bIns="34275" rtlCol="0" anchor="ctr" anchorCtr="0">
            <a:noAutofit/>
          </a:bodyPr>
          <a:lstStyle/>
          <a:p>
            <a:pPr>
              <a:lnSpc>
                <a:spcPct val="115000"/>
              </a:lnSpc>
            </a:pPr>
            <a:r>
              <a:rPr lang="en" sz="2000">
                <a:solidFill>
                  <a:srgbClr val="515151"/>
                </a:solidFill>
              </a:rPr>
              <a:t>Accuracy comparison between ML predictions and MD simulation results</a:t>
            </a:r>
            <a:endParaRPr sz="1400">
              <a:solidFill>
                <a:srgbClr val="515151"/>
              </a:solidFill>
            </a:endParaRPr>
          </a:p>
        </p:txBody>
      </p:sp>
      <p:sp>
        <p:nvSpPr>
          <p:cNvPr id="893" name="Google Shape;893;p100"/>
          <p:cNvSpPr txBox="1">
            <a:spLocks noGrp="1"/>
          </p:cNvSpPr>
          <p:nvPr>
            <p:ph type="sldNum" idx="2"/>
          </p:nvPr>
        </p:nvSpPr>
        <p:spPr>
          <a:xfrm>
            <a:off x="6332175" y="352080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22</a:t>
            </a:fld>
            <a:endParaRPr/>
          </a:p>
        </p:txBody>
      </p:sp>
      <p:pic>
        <p:nvPicPr>
          <p:cNvPr id="894" name="Google Shape;894;p100"/>
          <p:cNvPicPr preferRelativeResize="0"/>
          <p:nvPr/>
        </p:nvPicPr>
        <p:blipFill rotWithShape="1">
          <a:blip r:embed="rId3">
            <a:alphaModFix/>
          </a:blip>
          <a:srcRect/>
          <a:stretch/>
        </p:blipFill>
        <p:spPr>
          <a:xfrm>
            <a:off x="3901507" y="1070414"/>
            <a:ext cx="5150745" cy="3605537"/>
          </a:xfrm>
          <a:prstGeom prst="rect">
            <a:avLst/>
          </a:prstGeom>
          <a:noFill/>
          <a:ln>
            <a:noFill/>
          </a:ln>
        </p:spPr>
      </p:pic>
      <p:sp>
        <p:nvSpPr>
          <p:cNvPr id="2" name="Date Placeholder 1">
            <a:extLst>
              <a:ext uri="{FF2B5EF4-FFF2-40B4-BE49-F238E27FC236}">
                <a16:creationId xmlns:a16="http://schemas.microsoft.com/office/drawing/2014/main" id="{FA2E5625-A201-4DC2-B80E-218DAFC5F651}"/>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9" name="Rectangle 8">
            <a:extLst>
              <a:ext uri="{FF2B5EF4-FFF2-40B4-BE49-F238E27FC236}">
                <a16:creationId xmlns:a16="http://schemas.microsoft.com/office/drawing/2014/main" id="{B7B8799A-89E3-4344-8604-B27D92E1D317}"/>
              </a:ext>
            </a:extLst>
          </p:cNvPr>
          <p:cNvSpPr/>
          <p:nvPr/>
        </p:nvSpPr>
        <p:spPr>
          <a:xfrm>
            <a:off x="7445277" y="108362"/>
            <a:ext cx="1449021" cy="1019510"/>
          </a:xfrm>
          <a:prstGeom prst="rect">
            <a:avLst/>
          </a:prstGeom>
        </p:spPr>
        <p:txBody>
          <a:bodyPr wrap="square">
            <a:spAutoFit/>
          </a:bodyPr>
          <a:lstStyle/>
          <a:p>
            <a:pPr>
              <a:lnSpc>
                <a:spcPct val="115000"/>
              </a:lnSpc>
              <a:spcBef>
                <a:spcPts val="800"/>
              </a:spcBef>
              <a:buClr>
                <a:schemeClr val="dk1"/>
              </a:buClr>
              <a:buSzPts val="1100"/>
            </a:pPr>
            <a:r>
              <a:rPr lang="en-US" dirty="0">
                <a:latin typeface="Open Sans"/>
                <a:ea typeface="Open Sans"/>
                <a:cs typeface="Open Sans"/>
                <a:sym typeface="Open Sans"/>
              </a:rPr>
              <a:t>JCS </a:t>
            </a:r>
            <a:r>
              <a:rPr lang="en-US" dirty="0" err="1">
                <a:latin typeface="Open Sans"/>
                <a:ea typeface="Open Sans"/>
                <a:cs typeface="Open Sans"/>
                <a:sym typeface="Open Sans"/>
              </a:rPr>
              <a:t>Kadupitiya</a:t>
            </a:r>
            <a:r>
              <a:rPr lang="en-US" dirty="0">
                <a:latin typeface="Open Sans"/>
                <a:ea typeface="Open Sans"/>
                <a:cs typeface="Open Sans"/>
                <a:sym typeface="Open Sans"/>
              </a:rPr>
              <a:t>, </a:t>
            </a:r>
          </a:p>
          <a:p>
            <a:pPr>
              <a:lnSpc>
                <a:spcPct val="115000"/>
              </a:lnSpc>
              <a:spcBef>
                <a:spcPts val="800"/>
              </a:spcBef>
              <a:buClr>
                <a:schemeClr val="dk1"/>
              </a:buClr>
              <a:buSzPts val="1100"/>
            </a:pPr>
            <a:r>
              <a:rPr lang="en-US" dirty="0">
                <a:latin typeface="Open Sans"/>
                <a:ea typeface="Open Sans"/>
                <a:cs typeface="Open Sans"/>
                <a:sym typeface="Open Sans"/>
              </a:rPr>
              <a:t>Geoffrey Fox, </a:t>
            </a:r>
          </a:p>
          <a:p>
            <a:pPr>
              <a:lnSpc>
                <a:spcPct val="115000"/>
              </a:lnSpc>
              <a:spcBef>
                <a:spcPts val="800"/>
              </a:spcBef>
            </a:pPr>
            <a:r>
              <a:rPr lang="en-US" dirty="0">
                <a:latin typeface="Open Sans"/>
                <a:ea typeface="Open Sans"/>
                <a:cs typeface="Open Sans"/>
                <a:sym typeface="Open Sans"/>
              </a:rPr>
              <a:t>Vikram </a:t>
            </a:r>
            <a:r>
              <a:rPr lang="en-US" dirty="0" err="1">
                <a:latin typeface="Open Sans"/>
                <a:ea typeface="Open Sans"/>
                <a:cs typeface="Open Sans"/>
                <a:sym typeface="Open Sans"/>
              </a:rPr>
              <a:t>Jadhao</a:t>
            </a:r>
            <a:endParaRPr lang="en-US" dirty="0">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102"/>
          <p:cNvPicPr preferRelativeResize="0"/>
          <p:nvPr/>
        </p:nvPicPr>
        <p:blipFill rotWithShape="1">
          <a:blip r:embed="rId3">
            <a:alphaModFix/>
          </a:blip>
          <a:srcRect/>
          <a:stretch/>
        </p:blipFill>
        <p:spPr>
          <a:xfrm>
            <a:off x="457201" y="2267550"/>
            <a:ext cx="6481349" cy="950050"/>
          </a:xfrm>
          <a:prstGeom prst="rect">
            <a:avLst/>
          </a:prstGeom>
          <a:noFill/>
          <a:ln>
            <a:noFill/>
          </a:ln>
        </p:spPr>
      </p:pic>
      <p:sp>
        <p:nvSpPr>
          <p:cNvPr id="913" name="Google Shape;913;p102"/>
          <p:cNvSpPr txBox="1">
            <a:spLocks noGrp="1"/>
          </p:cNvSpPr>
          <p:nvPr>
            <p:ph type="body" idx="1"/>
          </p:nvPr>
        </p:nvSpPr>
        <p:spPr>
          <a:xfrm>
            <a:off x="0" y="589429"/>
            <a:ext cx="9106889" cy="3335100"/>
          </a:xfrm>
          <a:prstGeom prst="rect">
            <a:avLst/>
          </a:prstGeom>
          <a:noFill/>
          <a:ln>
            <a:noFill/>
          </a:ln>
        </p:spPr>
        <p:txBody>
          <a:bodyPr spcFirstLastPara="1" vert="horz" wrap="square" lIns="68575" tIns="34275" rIns="68575" bIns="34275" rtlCol="0" anchor="t" anchorCtr="0">
            <a:noAutofit/>
          </a:bodyPr>
          <a:lstStyle/>
          <a:p>
            <a:pPr marL="457189" indent="-311142">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seq </a:t>
            </a:r>
            <a:r>
              <a:rPr lang="en" sz="1300" dirty="0">
                <a:latin typeface="Open Sans"/>
                <a:ea typeface="Open Sans"/>
                <a:cs typeface="Open Sans"/>
                <a:sym typeface="Open Sans"/>
              </a:rPr>
              <a:t>is sequential time</a:t>
            </a: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train</a:t>
            </a:r>
            <a:r>
              <a:rPr lang="en" sz="1300" dirty="0">
                <a:latin typeface="Open Sans"/>
                <a:ea typeface="Open Sans"/>
                <a:cs typeface="Open Sans"/>
                <a:sym typeface="Open Sans"/>
              </a:rPr>
              <a:t> time for a (parallel) simulation used in training ML</a:t>
            </a: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learn</a:t>
            </a:r>
            <a:r>
              <a:rPr lang="en" sz="1300" dirty="0">
                <a:latin typeface="Open Sans"/>
                <a:ea typeface="Open Sans"/>
                <a:cs typeface="Open Sans"/>
                <a:sym typeface="Open Sans"/>
              </a:rPr>
              <a:t> is time per point to run machine learning</a:t>
            </a: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T</a:t>
            </a:r>
            <a:r>
              <a:rPr lang="en" sz="1300" baseline="-25000" dirty="0">
                <a:latin typeface="Open Sans"/>
                <a:ea typeface="Open Sans"/>
                <a:cs typeface="Open Sans"/>
                <a:sym typeface="Open Sans"/>
              </a:rPr>
              <a:t>lookup</a:t>
            </a:r>
            <a:r>
              <a:rPr lang="en" sz="1300" dirty="0">
                <a:latin typeface="Open Sans"/>
                <a:ea typeface="Open Sans"/>
                <a:cs typeface="Open Sans"/>
                <a:sym typeface="Open Sans"/>
              </a:rPr>
              <a:t> is time to run inference per instance</a:t>
            </a: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N</a:t>
            </a:r>
            <a:r>
              <a:rPr lang="en" sz="1300" baseline="-25000" dirty="0">
                <a:latin typeface="Open Sans"/>
                <a:ea typeface="Open Sans"/>
                <a:cs typeface="Open Sans"/>
                <a:sym typeface="Open Sans"/>
              </a:rPr>
              <a:t>train</a:t>
            </a:r>
            <a:r>
              <a:rPr lang="en" sz="1300" dirty="0">
                <a:latin typeface="Open Sans"/>
                <a:ea typeface="Open Sans"/>
                <a:cs typeface="Open Sans"/>
                <a:sym typeface="Open Sans"/>
              </a:rPr>
              <a:t> number of training samples</a:t>
            </a: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N</a:t>
            </a:r>
            <a:r>
              <a:rPr lang="en" sz="1300" baseline="-25000" dirty="0">
                <a:latin typeface="Open Sans"/>
                <a:ea typeface="Open Sans"/>
                <a:cs typeface="Open Sans"/>
                <a:sym typeface="Open Sans"/>
              </a:rPr>
              <a:t>lookup</a:t>
            </a:r>
            <a:r>
              <a:rPr lang="en" sz="1300" dirty="0">
                <a:latin typeface="Open Sans"/>
                <a:ea typeface="Open Sans"/>
                <a:cs typeface="Open Sans"/>
                <a:sym typeface="Open Sans"/>
              </a:rPr>
              <a:t> number of results looked up</a:t>
            </a:r>
            <a:endParaRPr sz="1300" dirty="0">
              <a:latin typeface="Open Sans"/>
              <a:ea typeface="Open Sans"/>
              <a:cs typeface="Open Sans"/>
              <a:sym typeface="Open Sans"/>
            </a:endParaRPr>
          </a:p>
          <a:p>
            <a:pPr marL="0" indent="0">
              <a:buNone/>
            </a:pPr>
            <a:br>
              <a:rPr lang="en" sz="1300" dirty="0">
                <a:latin typeface="Open Sans"/>
                <a:ea typeface="Open Sans"/>
                <a:cs typeface="Open Sans"/>
                <a:sym typeface="Open Sans"/>
              </a:rPr>
            </a:br>
            <a:br>
              <a:rPr lang="en" sz="1300" dirty="0">
                <a:latin typeface="Open Sans"/>
                <a:ea typeface="Open Sans"/>
                <a:cs typeface="Open Sans"/>
                <a:sym typeface="Open Sans"/>
              </a:rPr>
            </a:br>
            <a:br>
              <a:rPr lang="en" sz="1300" dirty="0">
                <a:latin typeface="Open Sans"/>
                <a:ea typeface="Open Sans"/>
                <a:cs typeface="Open Sans"/>
                <a:sym typeface="Open Sans"/>
              </a:rPr>
            </a:br>
            <a:endParaRPr sz="1300"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Becomes T</a:t>
            </a:r>
            <a:r>
              <a:rPr lang="en" sz="1300" baseline="-25000" dirty="0">
                <a:latin typeface="Open Sans"/>
                <a:ea typeface="Open Sans"/>
                <a:cs typeface="Open Sans"/>
                <a:sym typeface="Open Sans"/>
              </a:rPr>
              <a:t>seq</a:t>
            </a:r>
            <a:r>
              <a:rPr lang="en" sz="1300" dirty="0">
                <a:latin typeface="Open Sans"/>
                <a:ea typeface="Open Sans"/>
                <a:cs typeface="Open Sans"/>
                <a:sym typeface="Open Sans"/>
              </a:rPr>
              <a:t>/T</a:t>
            </a:r>
            <a:r>
              <a:rPr lang="en" sz="1300" baseline="-25000" dirty="0">
                <a:latin typeface="Open Sans"/>
                <a:ea typeface="Open Sans"/>
                <a:cs typeface="Open Sans"/>
                <a:sym typeface="Open Sans"/>
              </a:rPr>
              <a:t>train</a:t>
            </a:r>
            <a:r>
              <a:rPr lang="en" sz="1300" dirty="0">
                <a:latin typeface="Open Sans"/>
                <a:ea typeface="Open Sans"/>
                <a:cs typeface="Open Sans"/>
                <a:sym typeface="Open Sans"/>
              </a:rPr>
              <a:t> if ML not used</a:t>
            </a:r>
            <a:endParaRPr sz="1300" dirty="0">
              <a:latin typeface="Open Sans"/>
              <a:ea typeface="Open Sans"/>
              <a:cs typeface="Open Sans"/>
              <a:sym typeface="Open Sans"/>
            </a:endParaRPr>
          </a:p>
          <a:p>
            <a:pPr marL="457189" indent="-311142">
              <a:lnSpc>
                <a:spcPct val="150000"/>
              </a:lnSpc>
              <a:buSzPts val="1300"/>
              <a:buFont typeface="Open Sans"/>
              <a:buChar char="•"/>
            </a:pPr>
            <a:r>
              <a:rPr lang="en" sz="1300" dirty="0">
                <a:latin typeface="Open Sans"/>
                <a:ea typeface="Open Sans"/>
                <a:cs typeface="Open Sans"/>
                <a:sym typeface="Open Sans"/>
              </a:rPr>
              <a:t>Becomes T</a:t>
            </a:r>
            <a:r>
              <a:rPr lang="en" sz="1300" baseline="-25000" dirty="0">
                <a:latin typeface="Open Sans"/>
                <a:ea typeface="Open Sans"/>
                <a:cs typeface="Open Sans"/>
                <a:sym typeface="Open Sans"/>
              </a:rPr>
              <a:t>seq</a:t>
            </a:r>
            <a:r>
              <a:rPr lang="en" sz="1300" dirty="0">
                <a:latin typeface="Open Sans"/>
                <a:ea typeface="Open Sans"/>
                <a:cs typeface="Open Sans"/>
                <a:sym typeface="Open Sans"/>
              </a:rPr>
              <a:t>/T</a:t>
            </a:r>
            <a:r>
              <a:rPr lang="en" sz="1300" baseline="-25000" dirty="0">
                <a:latin typeface="Open Sans"/>
                <a:ea typeface="Open Sans"/>
                <a:cs typeface="Open Sans"/>
                <a:sym typeface="Open Sans"/>
              </a:rPr>
              <a:t>lookup</a:t>
            </a:r>
            <a:r>
              <a:rPr lang="en" sz="1300" dirty="0">
                <a:latin typeface="Open Sans"/>
                <a:ea typeface="Open Sans"/>
                <a:cs typeface="Open Sans"/>
                <a:sym typeface="Open Sans"/>
              </a:rPr>
              <a:t> (</a:t>
            </a:r>
            <a:r>
              <a:rPr lang="en" sz="1300" b="1" dirty="0">
                <a:solidFill>
                  <a:srgbClr val="B30838"/>
                </a:solidFill>
                <a:latin typeface="Open Sans SemiBold"/>
                <a:ea typeface="Open Sans SemiBold"/>
                <a:cs typeface="Open Sans SemiBold"/>
                <a:sym typeface="Open Sans SemiBold"/>
              </a:rPr>
              <a:t>10</a:t>
            </a:r>
            <a:r>
              <a:rPr lang="en" sz="1300" b="1" baseline="30000" dirty="0">
                <a:solidFill>
                  <a:srgbClr val="B30838"/>
                </a:solidFill>
                <a:latin typeface="Open Sans SemiBold"/>
                <a:ea typeface="Open Sans SemiBold"/>
                <a:cs typeface="Open Sans SemiBold"/>
                <a:sym typeface="Open Sans SemiBold"/>
              </a:rPr>
              <a:t>5</a:t>
            </a:r>
            <a:r>
              <a:rPr lang="en" sz="1300" b="1" dirty="0">
                <a:solidFill>
                  <a:srgbClr val="B30838"/>
                </a:solidFill>
                <a:latin typeface="Open Sans SemiBold"/>
                <a:ea typeface="Open Sans SemiBold"/>
                <a:cs typeface="Open Sans SemiBold"/>
                <a:sym typeface="Open Sans SemiBold"/>
              </a:rPr>
              <a:t> in our case</a:t>
            </a:r>
            <a:r>
              <a:rPr lang="en" sz="1300" dirty="0">
                <a:latin typeface="Open Sans"/>
                <a:ea typeface="Open Sans"/>
                <a:cs typeface="Open Sans"/>
                <a:sym typeface="Open Sans"/>
              </a:rPr>
              <a:t>) if inference dominates (will overcome end of Moore’s law and win the race to </a:t>
            </a:r>
            <a:r>
              <a:rPr lang="en" sz="1300" b="1" dirty="0">
                <a:latin typeface="Open Sans"/>
                <a:ea typeface="Open Sans"/>
                <a:cs typeface="Open Sans"/>
                <a:sym typeface="Open Sans"/>
              </a:rPr>
              <a:t>zettascale)</a:t>
            </a:r>
            <a:endParaRPr sz="1300" b="1" dirty="0">
              <a:latin typeface="Open Sans"/>
              <a:ea typeface="Open Sans"/>
              <a:cs typeface="Open Sans"/>
              <a:sym typeface="Open Sans"/>
            </a:endParaRPr>
          </a:p>
          <a:p>
            <a:pPr marL="457189" indent="-311142">
              <a:buSzPts val="1300"/>
              <a:buFont typeface="Open Sans"/>
              <a:buChar char="•"/>
            </a:pPr>
            <a:r>
              <a:rPr lang="en" sz="1300" dirty="0">
                <a:latin typeface="Open Sans"/>
                <a:ea typeface="Open Sans"/>
                <a:cs typeface="Open Sans"/>
                <a:sym typeface="Open Sans"/>
              </a:rPr>
              <a:t>Another factor as inferences uses one core; parallel simulation 128 cores </a:t>
            </a:r>
            <a:endParaRPr sz="1300" dirty="0">
              <a:latin typeface="Open Sans"/>
              <a:ea typeface="Open Sans"/>
              <a:cs typeface="Open Sans"/>
              <a:sym typeface="Open Sans"/>
            </a:endParaRPr>
          </a:p>
          <a:p>
            <a:pPr marL="457189" indent="-311142">
              <a:buClr>
                <a:srgbClr val="B30838"/>
              </a:buClr>
              <a:buSzPts val="1300"/>
              <a:buFont typeface="Open Sans"/>
              <a:buChar char="•"/>
            </a:pPr>
            <a:r>
              <a:rPr lang="en-US" sz="1300" b="1" dirty="0">
                <a:solidFill>
                  <a:srgbClr val="B30838"/>
                </a:solidFill>
                <a:latin typeface="Open Sans"/>
                <a:ea typeface="Open Sans"/>
                <a:cs typeface="Open Sans"/>
                <a:sym typeface="Open Sans"/>
              </a:rPr>
              <a:t>Speedup is s</a:t>
            </a:r>
            <a:r>
              <a:rPr lang="en" sz="1300" b="1" dirty="0">
                <a:solidFill>
                  <a:srgbClr val="B30838"/>
                </a:solidFill>
                <a:latin typeface="Open Sans"/>
                <a:ea typeface="Open Sans"/>
                <a:cs typeface="Open Sans"/>
                <a:sym typeface="Open Sans"/>
              </a:rPr>
              <a:t>trong (</a:t>
            </a:r>
            <a:r>
              <a:rPr lang="en-US" sz="1300" b="1" dirty="0">
                <a:solidFill>
                  <a:srgbClr val="B30838"/>
                </a:solidFill>
                <a:latin typeface="Open Sans"/>
                <a:ea typeface="Open Sans"/>
                <a:cs typeface="Open Sans"/>
                <a:sym typeface="Open Sans"/>
              </a:rPr>
              <a:t>not weak with problem size increasing to improve performance)</a:t>
            </a:r>
            <a:r>
              <a:rPr lang="en" sz="1300" b="1" dirty="0">
                <a:solidFill>
                  <a:srgbClr val="B30838"/>
                </a:solidFill>
                <a:latin typeface="Open Sans"/>
                <a:ea typeface="Open Sans"/>
                <a:cs typeface="Open Sans"/>
                <a:sym typeface="Open Sans"/>
              </a:rPr>
              <a:t> scaling </a:t>
            </a:r>
            <a:r>
              <a:rPr lang="en-US" sz="1300" b="1" dirty="0">
                <a:solidFill>
                  <a:srgbClr val="B30838"/>
                </a:solidFill>
                <a:latin typeface="Open Sans"/>
                <a:ea typeface="Open Sans"/>
                <a:cs typeface="Open Sans"/>
                <a:sym typeface="Open Sans"/>
              </a:rPr>
              <a:t>as size fixed</a:t>
            </a:r>
            <a:endParaRPr sz="1300" b="1" dirty="0">
              <a:solidFill>
                <a:srgbClr val="B30838"/>
              </a:solidFill>
              <a:latin typeface="Open Sans"/>
              <a:ea typeface="Open Sans"/>
              <a:cs typeface="Open Sans"/>
              <a:sym typeface="Open Sans"/>
            </a:endParaRPr>
          </a:p>
        </p:txBody>
      </p:sp>
      <p:cxnSp>
        <p:nvCxnSpPr>
          <p:cNvPr id="915" name="Google Shape;915;p102"/>
          <p:cNvCxnSpPr/>
          <p:nvPr/>
        </p:nvCxnSpPr>
        <p:spPr>
          <a:xfrm>
            <a:off x="354475" y="629375"/>
            <a:ext cx="1887900" cy="0"/>
          </a:xfrm>
          <a:prstGeom prst="straightConnector1">
            <a:avLst/>
          </a:prstGeom>
          <a:noFill/>
          <a:ln w="19050" cap="flat" cmpd="sng">
            <a:solidFill>
              <a:srgbClr val="B30838"/>
            </a:solidFill>
            <a:prstDash val="solid"/>
            <a:round/>
            <a:headEnd type="none" w="med" len="med"/>
            <a:tailEnd type="none" w="med" len="med"/>
          </a:ln>
        </p:spPr>
      </p:cxnSp>
      <p:sp>
        <p:nvSpPr>
          <p:cNvPr id="916" name="Google Shape;916;p102"/>
          <p:cNvSpPr txBox="1">
            <a:spLocks noGrp="1"/>
          </p:cNvSpPr>
          <p:nvPr>
            <p:ph type="title"/>
          </p:nvPr>
        </p:nvSpPr>
        <p:spPr>
          <a:xfrm>
            <a:off x="283800" y="52725"/>
            <a:ext cx="8159100" cy="544500"/>
          </a:xfrm>
          <a:prstGeom prst="rect">
            <a:avLst/>
          </a:prstGeom>
        </p:spPr>
        <p:txBody>
          <a:bodyPr spcFirstLastPara="1" vert="horz" wrap="square" lIns="68575" tIns="34275" rIns="68575" bIns="34275" rtlCol="0" anchor="ctr" anchorCtr="0">
            <a:noAutofit/>
          </a:bodyPr>
          <a:lstStyle/>
          <a:p>
            <a:pPr>
              <a:lnSpc>
                <a:spcPct val="115000"/>
              </a:lnSpc>
            </a:pPr>
            <a:r>
              <a:rPr lang="en" sz="2200" dirty="0">
                <a:solidFill>
                  <a:srgbClr val="515151"/>
                </a:solidFill>
              </a:rPr>
              <a:t>Speedup of MLaroundHPC</a:t>
            </a:r>
            <a:endParaRPr sz="2200" dirty="0">
              <a:solidFill>
                <a:srgbClr val="515151"/>
              </a:solidFill>
            </a:endParaRPr>
          </a:p>
        </p:txBody>
      </p:sp>
      <p:sp>
        <p:nvSpPr>
          <p:cNvPr id="917" name="Google Shape;917;p102"/>
          <p:cNvSpPr txBox="1">
            <a:spLocks noGrp="1"/>
          </p:cNvSpPr>
          <p:nvPr>
            <p:ph type="sldNum" idx="2"/>
          </p:nvPr>
        </p:nvSpPr>
        <p:spPr>
          <a:xfrm>
            <a:off x="8677875" y="4735125"/>
            <a:ext cx="411525" cy="408375"/>
          </a:xfrm>
          <a:prstGeom prst="rect">
            <a:avLst/>
          </a:prstGeom>
          <a:noFill/>
          <a:ln>
            <a:noFill/>
          </a:ln>
        </p:spPr>
        <p:txBody>
          <a:bodyPr spcFirstLastPara="1" wrap="square" lIns="51431" tIns="25706" rIns="51431" bIns="25706"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23</a:t>
            </a:fld>
            <a:endParaRPr dirty="0"/>
          </a:p>
        </p:txBody>
      </p:sp>
      <p:sp>
        <p:nvSpPr>
          <p:cNvPr id="918" name="Google Shape;918;p102"/>
          <p:cNvSpPr/>
          <p:nvPr/>
        </p:nvSpPr>
        <p:spPr>
          <a:xfrm>
            <a:off x="6496700" y="877825"/>
            <a:ext cx="2286000" cy="903300"/>
          </a:xfrm>
          <a:prstGeom prst="rect">
            <a:avLst/>
          </a:prstGeom>
          <a:solidFill>
            <a:srgbClr val="EFEFEF"/>
          </a:solidFill>
          <a:ln>
            <a:noFill/>
          </a:ln>
        </p:spPr>
        <p:txBody>
          <a:bodyPr spcFirstLastPara="1" wrap="square" lIns="91425" tIns="91425" rIns="91425" bIns="91425" anchor="ctr" anchorCtr="0">
            <a:noAutofit/>
          </a:bodyPr>
          <a:lstStyle/>
          <a:p>
            <a:endParaRPr sz="1800"/>
          </a:p>
        </p:txBody>
      </p:sp>
      <p:sp>
        <p:nvSpPr>
          <p:cNvPr id="919" name="Google Shape;919;p102"/>
          <p:cNvSpPr txBox="1">
            <a:spLocks noGrp="1"/>
          </p:cNvSpPr>
          <p:nvPr>
            <p:ph type="body" idx="1"/>
          </p:nvPr>
        </p:nvSpPr>
        <p:spPr>
          <a:xfrm>
            <a:off x="6659175" y="1064225"/>
            <a:ext cx="2018700" cy="544500"/>
          </a:xfrm>
          <a:prstGeom prst="rect">
            <a:avLst/>
          </a:prstGeom>
          <a:noFill/>
          <a:ln>
            <a:noFill/>
          </a:ln>
        </p:spPr>
        <p:txBody>
          <a:bodyPr spcFirstLastPara="1" vert="horz" wrap="square" lIns="68575" tIns="34275" rIns="68575" bIns="34275" rtlCol="0" anchor="t" anchorCtr="0">
            <a:noAutofit/>
          </a:bodyPr>
          <a:lstStyle/>
          <a:p>
            <a:pPr marL="0" indent="0">
              <a:lnSpc>
                <a:spcPct val="115000"/>
              </a:lnSpc>
              <a:spcBef>
                <a:spcPts val="0"/>
              </a:spcBef>
              <a:buNone/>
            </a:pPr>
            <a:r>
              <a:rPr lang="en" sz="1400">
                <a:latin typeface="Open Sans SemiBold"/>
                <a:ea typeface="Open Sans SemiBold"/>
                <a:cs typeface="Open Sans SemiBold"/>
                <a:sym typeface="Open Sans SemiBold"/>
              </a:rPr>
              <a:t>N</a:t>
            </a:r>
            <a:r>
              <a:rPr lang="en" sz="1400" baseline="-25000">
                <a:latin typeface="Open Sans SemiBold"/>
                <a:ea typeface="Open Sans SemiBold"/>
                <a:cs typeface="Open Sans SemiBold"/>
                <a:sym typeface="Open Sans SemiBold"/>
              </a:rPr>
              <a:t>train</a:t>
            </a:r>
            <a:r>
              <a:rPr lang="en" sz="1400">
                <a:latin typeface="Open Sans SemiBold"/>
                <a:ea typeface="Open Sans SemiBold"/>
                <a:cs typeface="Open Sans SemiBold"/>
                <a:sym typeface="Open Sans SemiBold"/>
              </a:rPr>
              <a:t> is 7K to 16K in our work</a:t>
            </a:r>
            <a:endParaRPr sz="1400">
              <a:latin typeface="Open Sans SemiBold"/>
              <a:ea typeface="Open Sans SemiBold"/>
              <a:cs typeface="Open Sans SemiBold"/>
              <a:sym typeface="Open Sans SemiBold"/>
            </a:endParaRPr>
          </a:p>
        </p:txBody>
      </p:sp>
      <p:sp>
        <p:nvSpPr>
          <p:cNvPr id="2" name="Date Placeholder 1">
            <a:extLst>
              <a:ext uri="{FF2B5EF4-FFF2-40B4-BE49-F238E27FC236}">
                <a16:creationId xmlns:a16="http://schemas.microsoft.com/office/drawing/2014/main" id="{84A5D7EF-141A-46BC-AD21-FB41957A9B85}"/>
              </a:ext>
            </a:extLst>
          </p:cNvPr>
          <p:cNvSpPr>
            <a:spLocks noGrp="1"/>
          </p:cNvSpPr>
          <p:nvPr>
            <p:ph type="dt" sz="half"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a:solidFill>
                <a:prstClr val="black">
                  <a:tint val="75000"/>
                </a:prstClr>
              </a:solidFill>
            </a:endParaRPr>
          </a:p>
        </p:txBody>
      </p:sp>
    </p:spTree>
    <p:extLst>
      <p:ext uri="{BB962C8B-B14F-4D97-AF65-F5344CB8AC3E}">
        <p14:creationId xmlns:p14="http://schemas.microsoft.com/office/powerpoint/2010/main" val="2210838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8"/>
          <p:cNvSpPr txBox="1">
            <a:spLocks noGrp="1"/>
          </p:cNvSpPr>
          <p:nvPr>
            <p:ph type="title"/>
          </p:nvPr>
        </p:nvSpPr>
        <p:spPr>
          <a:xfrm>
            <a:off x="9549" y="543219"/>
            <a:ext cx="9144000" cy="502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000"/>
              <a:buFont typeface="Arial"/>
              <a:buNone/>
            </a:pPr>
            <a:r>
              <a:rPr lang="en" sz="2400">
                <a:latin typeface="Arial"/>
                <a:ea typeface="Arial"/>
                <a:cs typeface="Arial"/>
                <a:sym typeface="Arial"/>
              </a:rPr>
              <a:t>INSILICO MEDICINE USED CREATIVE AI TO DESIGN POTENTIAL DRUGS IN JUST 21 DAYS</a:t>
            </a:r>
            <a:endParaRPr sz="2400">
              <a:latin typeface="Arial"/>
              <a:ea typeface="Arial"/>
              <a:cs typeface="Arial"/>
              <a:sym typeface="Arial"/>
            </a:endParaRPr>
          </a:p>
        </p:txBody>
      </p:sp>
      <p:sp>
        <p:nvSpPr>
          <p:cNvPr id="266" name="Google Shape;266;p28"/>
          <p:cNvSpPr txBox="1">
            <a:spLocks noGrp="1"/>
          </p:cNvSpPr>
          <p:nvPr>
            <p:ph type="body" idx="1"/>
          </p:nvPr>
        </p:nvSpPr>
        <p:spPr>
          <a:xfrm>
            <a:off x="9550" y="1083525"/>
            <a:ext cx="9021900" cy="3568800"/>
          </a:xfrm>
          <a:prstGeom prst="rect">
            <a:avLst/>
          </a:prstGeom>
          <a:noFill/>
          <a:ln>
            <a:noFill/>
          </a:ln>
        </p:spPr>
        <p:txBody>
          <a:bodyPr spcFirstLastPara="1" wrap="square" lIns="68575" tIns="34275" rIns="68575" bIns="34275" anchor="t" anchorCtr="0">
            <a:noAutofit/>
          </a:bodyPr>
          <a:lstStyle/>
          <a:p>
            <a:pPr marL="177800" lvl="0" indent="-177800" algn="l" rtl="0">
              <a:lnSpc>
                <a:spcPct val="100000"/>
              </a:lnSpc>
              <a:spcBef>
                <a:spcPts val="0"/>
              </a:spcBef>
              <a:spcAft>
                <a:spcPts val="0"/>
              </a:spcAft>
              <a:buClr>
                <a:schemeClr val="dk1"/>
              </a:buClr>
              <a:buSzPts val="1600"/>
              <a:buChar char="•"/>
            </a:pPr>
            <a:r>
              <a:rPr lang="en" sz="1600" b="1">
                <a:latin typeface="Arial"/>
                <a:ea typeface="Arial"/>
                <a:cs typeface="Arial"/>
                <a:sym typeface="Arial"/>
              </a:rPr>
              <a:t>Map Drug (Material) Structure to Drug (Material) Properties</a:t>
            </a:r>
            <a:endParaRPr sz="1600">
              <a:latin typeface="Arial"/>
              <a:ea typeface="Arial"/>
              <a:cs typeface="Arial"/>
              <a:sym typeface="Arial"/>
            </a:endParaRPr>
          </a:p>
          <a:p>
            <a:pPr marL="177800" lvl="0" indent="-177800" algn="l" rtl="0">
              <a:lnSpc>
                <a:spcPct val="100000"/>
              </a:lnSpc>
              <a:spcBef>
                <a:spcPts val="0"/>
              </a:spcBef>
              <a:spcAft>
                <a:spcPts val="0"/>
              </a:spcAft>
              <a:buClr>
                <a:schemeClr val="dk1"/>
              </a:buClr>
              <a:buSzPts val="1600"/>
              <a:buChar char="•"/>
            </a:pPr>
            <a:r>
              <a:rPr lang="en" sz="1600">
                <a:latin typeface="Arial"/>
                <a:ea typeface="Arial"/>
                <a:cs typeface="Arial"/>
                <a:sym typeface="Arial"/>
              </a:rPr>
              <a:t>Hong Kong-based </a:t>
            </a:r>
            <a:r>
              <a:rPr lang="en" sz="1600" b="1">
                <a:latin typeface="Arial"/>
                <a:ea typeface="Arial"/>
                <a:cs typeface="Arial"/>
                <a:sym typeface="Arial"/>
              </a:rPr>
              <a:t>Insilico Medicine </a:t>
            </a:r>
            <a:r>
              <a:rPr lang="en" sz="1600">
                <a:latin typeface="Arial"/>
                <a:ea typeface="Arial"/>
                <a:cs typeface="Arial"/>
                <a:sym typeface="Arial"/>
              </a:rPr>
              <a:t>sent shockwaves through the pharma industry after publishing research in Nature Biotechnology that proves its AI-powered drug discovery system was capable of producing at least one </a:t>
            </a:r>
            <a:r>
              <a:rPr lang="en" sz="1600" b="1">
                <a:latin typeface="Arial"/>
                <a:ea typeface="Arial"/>
                <a:cs typeface="Arial"/>
                <a:sym typeface="Arial"/>
              </a:rPr>
              <a:t>potential treatment for fibrosis </a:t>
            </a:r>
            <a:r>
              <a:rPr lang="en" sz="1600">
                <a:latin typeface="Arial"/>
                <a:ea typeface="Arial"/>
                <a:cs typeface="Arial"/>
                <a:sym typeface="Arial"/>
              </a:rPr>
              <a:t>in less than a month's time.</a:t>
            </a:r>
            <a:endParaRPr sz="1600">
              <a:latin typeface="Arial"/>
              <a:ea typeface="Arial"/>
              <a:cs typeface="Arial"/>
              <a:sym typeface="Arial"/>
            </a:endParaRPr>
          </a:p>
          <a:p>
            <a:pPr marL="177800" lvl="0" indent="-177800" algn="l" rtl="0">
              <a:lnSpc>
                <a:spcPct val="100000"/>
              </a:lnSpc>
              <a:spcBef>
                <a:spcPts val="0"/>
              </a:spcBef>
              <a:spcAft>
                <a:spcPts val="0"/>
              </a:spcAft>
              <a:buClr>
                <a:schemeClr val="dk1"/>
              </a:buClr>
              <a:buSzPts val="1600"/>
              <a:buChar char="•"/>
            </a:pPr>
            <a:r>
              <a:rPr lang="en" sz="1600">
                <a:latin typeface="Arial"/>
                <a:ea typeface="Arial"/>
                <a:cs typeface="Arial"/>
                <a:sym typeface="Arial"/>
              </a:rPr>
              <a:t> The system uses a </a:t>
            </a:r>
            <a:r>
              <a:rPr lang="en" sz="1600" b="1">
                <a:latin typeface="Arial"/>
                <a:ea typeface="Arial"/>
                <a:cs typeface="Arial"/>
                <a:sym typeface="Arial"/>
              </a:rPr>
              <a:t>Deep Reinforcement Learning </a:t>
            </a:r>
            <a:r>
              <a:rPr lang="en" sz="1600">
                <a:latin typeface="Arial"/>
                <a:ea typeface="Arial"/>
                <a:cs typeface="Arial"/>
                <a:sym typeface="Arial"/>
              </a:rPr>
              <a:t>algorithm that can imagine potential protein structures based on existing research and certain preprogrammed design criteria. </a:t>
            </a:r>
            <a:endParaRPr sz="1600">
              <a:latin typeface="Arial"/>
              <a:ea typeface="Arial"/>
              <a:cs typeface="Arial"/>
              <a:sym typeface="Arial"/>
            </a:endParaRPr>
          </a:p>
          <a:p>
            <a:pPr marL="177800" lvl="0" indent="-177800" algn="l" rtl="0">
              <a:lnSpc>
                <a:spcPct val="100000"/>
              </a:lnSpc>
              <a:spcBef>
                <a:spcPts val="0"/>
              </a:spcBef>
              <a:spcAft>
                <a:spcPts val="0"/>
              </a:spcAft>
              <a:buClr>
                <a:schemeClr val="dk1"/>
              </a:buClr>
              <a:buSzPts val="1600"/>
              <a:buChar char="•"/>
            </a:pPr>
            <a:r>
              <a:rPr lang="en" sz="1600">
                <a:latin typeface="Arial"/>
                <a:ea typeface="Arial"/>
                <a:cs typeface="Arial"/>
                <a:sym typeface="Arial"/>
              </a:rPr>
              <a:t>Insilico's system initially produced 30,000 possible designs, which the research team whittled down to six that were synthesized in the lab, with one design eventually tested on mice to promising results.</a:t>
            </a:r>
            <a:endParaRPr sz="1600">
              <a:latin typeface="Arial"/>
              <a:ea typeface="Arial"/>
              <a:cs typeface="Arial"/>
              <a:sym typeface="Arial"/>
            </a:endParaRPr>
          </a:p>
          <a:p>
            <a:pPr marL="177800" lvl="0" indent="-190500" algn="l" rtl="0">
              <a:lnSpc>
                <a:spcPct val="100000"/>
              </a:lnSpc>
              <a:spcBef>
                <a:spcPts val="0"/>
              </a:spcBef>
              <a:spcAft>
                <a:spcPts val="0"/>
              </a:spcAft>
              <a:buClr>
                <a:schemeClr val="dk1"/>
              </a:buClr>
              <a:buSzPts val="1800"/>
              <a:buChar char="•"/>
            </a:pPr>
            <a:r>
              <a:rPr lang="en" sz="1600">
                <a:latin typeface="Arial"/>
                <a:ea typeface="Arial"/>
                <a:cs typeface="Arial"/>
                <a:sym typeface="Arial"/>
              </a:rPr>
              <a:t>Insilico's AI-powered research process could offer a massive push forward for the pharmaceutical industry, which faces increasingly high drug development costs. In </a:t>
            </a:r>
            <a:r>
              <a:rPr lang="en" sz="1600" b="1">
                <a:latin typeface="Arial"/>
                <a:ea typeface="Arial"/>
                <a:cs typeface="Arial"/>
                <a:sym typeface="Arial"/>
              </a:rPr>
              <a:t>just a handful of weeks</a:t>
            </a:r>
            <a:r>
              <a:rPr lang="en" sz="1600">
                <a:latin typeface="Arial"/>
                <a:ea typeface="Arial"/>
                <a:cs typeface="Arial"/>
                <a:sym typeface="Arial"/>
              </a:rPr>
              <a:t> and for </a:t>
            </a:r>
            <a:r>
              <a:rPr lang="en" sz="1600" b="1">
                <a:latin typeface="Arial"/>
                <a:ea typeface="Arial"/>
                <a:cs typeface="Arial"/>
                <a:sym typeface="Arial"/>
              </a:rPr>
              <a:t>approximately $150,000</a:t>
            </a:r>
            <a:r>
              <a:rPr lang="en" sz="1600">
                <a:latin typeface="Arial"/>
                <a:ea typeface="Arial"/>
                <a:cs typeface="Arial"/>
                <a:sym typeface="Arial"/>
              </a:rPr>
              <a:t>, Insilico delivered what typically takes pharmaceutical companies </a:t>
            </a:r>
            <a:r>
              <a:rPr lang="en" sz="1600" b="1">
                <a:latin typeface="Arial"/>
                <a:ea typeface="Arial"/>
                <a:cs typeface="Arial"/>
                <a:sym typeface="Arial"/>
              </a:rPr>
              <a:t>$2.6 billion </a:t>
            </a:r>
            <a:r>
              <a:rPr lang="en" sz="1600">
                <a:latin typeface="Arial"/>
                <a:ea typeface="Arial"/>
                <a:cs typeface="Arial"/>
                <a:sym typeface="Arial"/>
              </a:rPr>
              <a:t>over </a:t>
            </a:r>
            <a:r>
              <a:rPr lang="en" sz="1600" b="1">
                <a:latin typeface="Arial"/>
                <a:ea typeface="Arial"/>
                <a:cs typeface="Arial"/>
                <a:sym typeface="Arial"/>
              </a:rPr>
              <a:t>seven years</a:t>
            </a:r>
            <a:r>
              <a:rPr lang="en" sz="1600">
                <a:latin typeface="Arial"/>
                <a:ea typeface="Arial"/>
                <a:cs typeface="Arial"/>
                <a:sym typeface="Arial"/>
              </a:rPr>
              <a:t>.</a:t>
            </a:r>
            <a:r>
              <a:rPr lang="en" sz="1800">
                <a:latin typeface="Arial"/>
                <a:ea typeface="Arial"/>
                <a:cs typeface="Arial"/>
                <a:sym typeface="Arial"/>
              </a:rPr>
              <a:t> </a:t>
            </a:r>
            <a:endParaRPr sz="1800">
              <a:latin typeface="Arial"/>
              <a:ea typeface="Arial"/>
              <a:cs typeface="Arial"/>
              <a:sym typeface="Arial"/>
            </a:endParaRPr>
          </a:p>
        </p:txBody>
      </p:sp>
      <p:sp>
        <p:nvSpPr>
          <p:cNvPr id="267" name="Google Shape;267;p28"/>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24</a:t>
            </a:fld>
            <a:endParaRPr/>
          </a:p>
        </p:txBody>
      </p:sp>
      <p:sp>
        <p:nvSpPr>
          <p:cNvPr id="268" name="Google Shape;268;p28"/>
          <p:cNvSpPr txBox="1"/>
          <p:nvPr/>
        </p:nvSpPr>
        <p:spPr>
          <a:xfrm>
            <a:off x="161100" y="81775"/>
            <a:ext cx="4410900" cy="399600"/>
          </a:xfrm>
          <a:prstGeom prst="rect">
            <a:avLst/>
          </a:prstGeom>
          <a:noFill/>
          <a:ln>
            <a:noFill/>
          </a:ln>
        </p:spPr>
        <p:txBody>
          <a:bodyPr spcFirstLastPara="1" wrap="square" lIns="91425" tIns="91425" rIns="91425" bIns="91425" anchor="t" anchorCtr="0">
            <a:noAutofit/>
          </a:bodyPr>
          <a:lstStyle/>
          <a:p>
            <a:pPr marL="0" lvl="0" indent="0" algn="l" rtl="0">
              <a:lnSpc>
                <a:spcPct val="70000"/>
              </a:lnSpc>
              <a:spcBef>
                <a:spcPts val="0"/>
              </a:spcBef>
              <a:spcAft>
                <a:spcPts val="0"/>
              </a:spcAft>
              <a:buNone/>
            </a:pPr>
            <a:r>
              <a:rPr lang="en" sz="1800" i="1">
                <a:solidFill>
                  <a:schemeClr val="dk1"/>
                </a:solidFill>
              </a:rPr>
              <a:t>September 4 2019 News Item</a:t>
            </a:r>
            <a:endParaRPr i="1"/>
          </a:p>
        </p:txBody>
      </p:sp>
      <p:sp>
        <p:nvSpPr>
          <p:cNvPr id="2" name="Date Placeholder 1">
            <a:extLst>
              <a:ext uri="{FF2B5EF4-FFF2-40B4-BE49-F238E27FC236}">
                <a16:creationId xmlns:a16="http://schemas.microsoft.com/office/drawing/2014/main" id="{C8945CFF-6F47-42EE-A17C-1E819715A625}"/>
              </a:ext>
            </a:extLst>
          </p:cNvPr>
          <p:cNvSpPr>
            <a:spLocks noGrp="1"/>
          </p:cNvSpPr>
          <p:nvPr>
            <p:ph type="dt" sz="half" idx="2"/>
          </p:nvPr>
        </p:nvSpPr>
        <p:spPr/>
        <p:txBody>
          <a:bodyPr/>
          <a:lstStyle/>
          <a:p>
            <a:r>
              <a:rPr lang="en-US"/>
              <a:t>12/7/2019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9"/>
          <p:cNvSpPr txBox="1">
            <a:spLocks noGrp="1"/>
          </p:cNvSpPr>
          <p:nvPr>
            <p:ph type="title"/>
          </p:nvPr>
        </p:nvSpPr>
        <p:spPr>
          <a:xfrm>
            <a:off x="211225" y="93325"/>
            <a:ext cx="58077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t>DeepDriveMD Smart Ensemble</a:t>
            </a:r>
            <a:endParaRPr/>
          </a:p>
        </p:txBody>
      </p:sp>
      <p:pic>
        <p:nvPicPr>
          <p:cNvPr id="274" name="Google Shape;274;p29"/>
          <p:cNvPicPr preferRelativeResize="0"/>
          <p:nvPr/>
        </p:nvPicPr>
        <p:blipFill>
          <a:blip r:embed="rId3">
            <a:alphaModFix/>
          </a:blip>
          <a:stretch>
            <a:fillRect/>
          </a:stretch>
        </p:blipFill>
        <p:spPr>
          <a:xfrm>
            <a:off x="2964376" y="744450"/>
            <a:ext cx="6179625" cy="4399050"/>
          </a:xfrm>
          <a:prstGeom prst="rect">
            <a:avLst/>
          </a:prstGeom>
          <a:noFill/>
          <a:ln>
            <a:noFill/>
          </a:ln>
        </p:spPr>
      </p:pic>
      <p:sp>
        <p:nvSpPr>
          <p:cNvPr id="275" name="Google Shape;275;p29"/>
          <p:cNvSpPr txBox="1"/>
          <p:nvPr/>
        </p:nvSpPr>
        <p:spPr>
          <a:xfrm>
            <a:off x="21900" y="902425"/>
            <a:ext cx="3060000" cy="17847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O(10) improvement in sampling efficiency with DL model</a:t>
            </a:r>
            <a:endParaRPr sz="180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O(1000) concurrent simulations on Summit supercomputer</a:t>
            </a:r>
            <a:endParaRPr sz="1800">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Jha (BNL/Rutgers) and Ramanathan (ANL)</a:t>
            </a:r>
            <a:endParaRPr sz="18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a:p>
        </p:txBody>
      </p:sp>
      <p:sp>
        <p:nvSpPr>
          <p:cNvPr id="2" name="Slide Number Placeholder 1">
            <a:extLst>
              <a:ext uri="{FF2B5EF4-FFF2-40B4-BE49-F238E27FC236}">
                <a16:creationId xmlns:a16="http://schemas.microsoft.com/office/drawing/2014/main" id="{02344375-8356-4D83-A9E5-B45F1915B0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3" name="Date Placeholder 2">
            <a:extLst>
              <a:ext uri="{FF2B5EF4-FFF2-40B4-BE49-F238E27FC236}">
                <a16:creationId xmlns:a16="http://schemas.microsoft.com/office/drawing/2014/main" id="{15A03B1D-0974-46A6-B022-791C0E13487D}"/>
              </a:ext>
            </a:extLst>
          </p:cNvPr>
          <p:cNvSpPr>
            <a:spLocks noGrp="1"/>
          </p:cNvSpPr>
          <p:nvPr>
            <p:ph type="dt" sz="half" idx="2"/>
          </p:nvPr>
        </p:nvSpPr>
        <p:spPr/>
        <p:txBody>
          <a:bodyPr/>
          <a:lstStyle/>
          <a:p>
            <a:r>
              <a:rPr lang="en-US"/>
              <a:t>12/7/2019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cxnSp>
        <p:nvCxnSpPr>
          <p:cNvPr id="280" name="Google Shape;280;p30"/>
          <p:cNvCxnSpPr/>
          <p:nvPr/>
        </p:nvCxnSpPr>
        <p:spPr>
          <a:xfrm>
            <a:off x="430675" y="968950"/>
            <a:ext cx="1887900" cy="0"/>
          </a:xfrm>
          <a:prstGeom prst="straightConnector1">
            <a:avLst/>
          </a:prstGeom>
          <a:noFill/>
          <a:ln w="19050" cap="flat" cmpd="sng">
            <a:solidFill>
              <a:srgbClr val="B30838"/>
            </a:solidFill>
            <a:prstDash val="solid"/>
            <a:round/>
            <a:headEnd type="none" w="sm" len="sm"/>
            <a:tailEnd type="none" w="sm" len="sm"/>
          </a:ln>
        </p:spPr>
      </p:cxnSp>
      <p:sp>
        <p:nvSpPr>
          <p:cNvPr id="281" name="Google Shape;281;p30"/>
          <p:cNvSpPr txBox="1">
            <a:spLocks noGrp="1"/>
          </p:cNvSpPr>
          <p:nvPr>
            <p:ph type="title"/>
          </p:nvPr>
        </p:nvSpPr>
        <p:spPr>
          <a:xfrm>
            <a:off x="64581" y="141963"/>
            <a:ext cx="8217300" cy="5445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2200"/>
              <a:buFont typeface="Open Sans"/>
              <a:buNone/>
            </a:pPr>
            <a:r>
              <a:rPr lang="en" sz="2200">
                <a:latin typeface="Open Sans"/>
                <a:ea typeface="Open Sans"/>
                <a:cs typeface="Open Sans"/>
                <a:sym typeface="Open Sans"/>
              </a:rPr>
              <a:t>Putting it all Together</a:t>
            </a:r>
            <a:br>
              <a:rPr lang="en" sz="2200">
                <a:latin typeface="Open Sans"/>
                <a:ea typeface="Open Sans"/>
                <a:cs typeface="Open Sans"/>
                <a:sym typeface="Open Sans"/>
              </a:rPr>
            </a:br>
            <a:r>
              <a:rPr lang="en" sz="2200">
                <a:latin typeface="Open Sans"/>
                <a:ea typeface="Open Sans"/>
                <a:cs typeface="Open Sans"/>
                <a:sym typeface="Open Sans"/>
              </a:rPr>
              <a:t>Simulating Biological Organisms (with James Glazier @IU) </a:t>
            </a:r>
            <a:endParaRPr sz="2200">
              <a:latin typeface="Open Sans"/>
              <a:ea typeface="Open Sans"/>
              <a:cs typeface="Open Sans"/>
              <a:sym typeface="Open Sans"/>
            </a:endParaRPr>
          </a:p>
        </p:txBody>
      </p:sp>
      <p:sp>
        <p:nvSpPr>
          <p:cNvPr id="282" name="Google Shape;282;p30"/>
          <p:cNvSpPr txBox="1">
            <a:spLocks noGrp="1"/>
          </p:cNvSpPr>
          <p:nvPr>
            <p:ph type="sldNum" idx="12"/>
          </p:nvPr>
        </p:nvSpPr>
        <p:spPr>
          <a:xfrm>
            <a:off x="8616495" y="4701288"/>
            <a:ext cx="411600" cy="408300"/>
          </a:xfrm>
          <a:prstGeom prst="rect">
            <a:avLst/>
          </a:prstGeom>
          <a:noFill/>
          <a:ln>
            <a:noFill/>
          </a:ln>
        </p:spPr>
        <p:txBody>
          <a:bodyPr spcFirstLastPara="1" wrap="square" lIns="51425" tIns="25700" rIns="51425" bIns="2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26</a:t>
            </a:fld>
            <a:endParaRPr/>
          </a:p>
        </p:txBody>
      </p:sp>
      <p:pic>
        <p:nvPicPr>
          <p:cNvPr id="283" name="Google Shape;283;p30"/>
          <p:cNvPicPr preferRelativeResize="0"/>
          <p:nvPr/>
        </p:nvPicPr>
        <p:blipFill rotWithShape="1">
          <a:blip r:embed="rId3">
            <a:alphaModFix/>
          </a:blip>
          <a:srcRect/>
          <a:stretch/>
        </p:blipFill>
        <p:spPr>
          <a:xfrm>
            <a:off x="0" y="1769013"/>
            <a:ext cx="9144000" cy="2878525"/>
          </a:xfrm>
          <a:prstGeom prst="rect">
            <a:avLst/>
          </a:prstGeom>
          <a:noFill/>
          <a:ln>
            <a:noFill/>
          </a:ln>
        </p:spPr>
      </p:pic>
      <p:sp>
        <p:nvSpPr>
          <p:cNvPr id="284" name="Google Shape;284;p30"/>
          <p:cNvSpPr txBox="1"/>
          <p:nvPr/>
        </p:nvSpPr>
        <p:spPr>
          <a:xfrm>
            <a:off x="64581" y="966800"/>
            <a:ext cx="3786656" cy="877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Learning Model (Agent) Behavior</a:t>
            </a:r>
            <a:br>
              <a:rPr lang="en" sz="1800">
                <a:solidFill>
                  <a:schemeClr val="dk1"/>
                </a:solidFill>
                <a:latin typeface="Calibri"/>
                <a:ea typeface="Calibri"/>
                <a:cs typeface="Calibri"/>
                <a:sym typeface="Calibri"/>
              </a:rPr>
            </a:br>
            <a:r>
              <a:rPr lang="en" sz="1500">
                <a:solidFill>
                  <a:schemeClr val="dk1"/>
                </a:solidFill>
                <a:latin typeface="Calibri"/>
                <a:ea typeface="Calibri"/>
                <a:cs typeface="Calibri"/>
                <a:sym typeface="Calibri"/>
              </a:rPr>
              <a:t>Replace components by </a:t>
            </a:r>
            <a:r>
              <a:rPr lang="en" sz="1500" b="1">
                <a:solidFill>
                  <a:schemeClr val="dk1"/>
                </a:solidFill>
                <a:latin typeface="Calibri"/>
                <a:ea typeface="Calibri"/>
                <a:cs typeface="Calibri"/>
                <a:sym typeface="Calibri"/>
              </a:rPr>
              <a:t>learned surrogates</a:t>
            </a:r>
            <a:r>
              <a:rPr lang="en" sz="1500">
                <a:solidFill>
                  <a:schemeClr val="dk1"/>
                </a:solidFill>
                <a:latin typeface="Calibri"/>
                <a:ea typeface="Calibri"/>
                <a:cs typeface="Calibri"/>
                <a:sym typeface="Calibri"/>
              </a:rPr>
              <a:t> </a:t>
            </a:r>
            <a:br>
              <a:rPr lang="en" sz="1500">
                <a:solidFill>
                  <a:schemeClr val="dk1"/>
                </a:solidFill>
                <a:latin typeface="Calibri"/>
                <a:ea typeface="Calibri"/>
                <a:cs typeface="Calibri"/>
                <a:sym typeface="Calibri"/>
              </a:rPr>
            </a:br>
            <a:r>
              <a:rPr lang="en" sz="1500">
                <a:solidFill>
                  <a:schemeClr val="dk1"/>
                </a:solidFill>
                <a:latin typeface="Calibri"/>
                <a:ea typeface="Calibri"/>
                <a:cs typeface="Calibri"/>
                <a:sym typeface="Calibri"/>
              </a:rPr>
              <a:t>(Reaction Kinetics Coupled ODE’s)</a:t>
            </a:r>
            <a:endParaRPr sz="1800">
              <a:solidFill>
                <a:schemeClr val="dk1"/>
              </a:solidFill>
              <a:latin typeface="Calibri"/>
              <a:ea typeface="Calibri"/>
              <a:cs typeface="Calibri"/>
              <a:sym typeface="Calibri"/>
            </a:endParaRPr>
          </a:p>
        </p:txBody>
      </p:sp>
      <p:sp>
        <p:nvSpPr>
          <p:cNvPr id="285" name="Google Shape;285;p30"/>
          <p:cNvSpPr txBox="1"/>
          <p:nvPr/>
        </p:nvSpPr>
        <p:spPr>
          <a:xfrm>
            <a:off x="6205076" y="1536750"/>
            <a:ext cx="2740200" cy="544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Dynamic Data Assimilation</a:t>
            </a:r>
            <a:endParaRPr sz="1800" b="1">
              <a:solidFill>
                <a:schemeClr val="dk1"/>
              </a:solidFill>
              <a:latin typeface="Calibri"/>
              <a:ea typeface="Calibri"/>
              <a:cs typeface="Calibri"/>
              <a:sym typeface="Calibri"/>
            </a:endParaRPr>
          </a:p>
        </p:txBody>
      </p:sp>
      <p:sp>
        <p:nvSpPr>
          <p:cNvPr id="286" name="Google Shape;286;p30"/>
          <p:cNvSpPr txBox="1"/>
          <p:nvPr/>
        </p:nvSpPr>
        <p:spPr>
          <a:xfrm>
            <a:off x="3587619" y="1454976"/>
            <a:ext cx="2259600" cy="354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Smart Ensembles</a:t>
            </a:r>
            <a:endParaRPr sz="1800" b="1">
              <a:solidFill>
                <a:schemeClr val="dk1"/>
              </a:solidFill>
              <a:latin typeface="Calibri"/>
              <a:ea typeface="Calibri"/>
              <a:cs typeface="Calibri"/>
              <a:sym typeface="Calibri"/>
            </a:endParaRPr>
          </a:p>
        </p:txBody>
      </p:sp>
      <p:sp>
        <p:nvSpPr>
          <p:cNvPr id="287" name="Google Shape;287;p30"/>
          <p:cNvSpPr/>
          <p:nvPr/>
        </p:nvSpPr>
        <p:spPr>
          <a:xfrm rot="-3329700">
            <a:off x="1707224" y="1754694"/>
            <a:ext cx="251554" cy="544300"/>
          </a:xfrm>
          <a:prstGeom prst="upDown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30"/>
          <p:cNvSpPr txBox="1"/>
          <p:nvPr/>
        </p:nvSpPr>
        <p:spPr>
          <a:xfrm>
            <a:off x="4367950" y="992238"/>
            <a:ext cx="3343200" cy="544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All steps use MLAutotuning</a:t>
            </a:r>
            <a:endParaRPr sz="1800" b="1">
              <a:solidFill>
                <a:schemeClr val="dk1"/>
              </a:solidFill>
              <a:latin typeface="Calibri"/>
              <a:ea typeface="Calibri"/>
              <a:cs typeface="Calibri"/>
              <a:sym typeface="Calibri"/>
            </a:endParaRPr>
          </a:p>
        </p:txBody>
      </p:sp>
      <p:sp>
        <p:nvSpPr>
          <p:cNvPr id="2" name="Date Placeholder 1">
            <a:extLst>
              <a:ext uri="{FF2B5EF4-FFF2-40B4-BE49-F238E27FC236}">
                <a16:creationId xmlns:a16="http://schemas.microsoft.com/office/drawing/2014/main" id="{B23E6D60-AD43-4608-AAB9-1B03EEC586C9}"/>
              </a:ext>
            </a:extLst>
          </p:cNvPr>
          <p:cNvSpPr>
            <a:spLocks noGrp="1"/>
          </p:cNvSpPr>
          <p:nvPr>
            <p:ph type="dt" sz="half" idx="2"/>
          </p:nvPr>
        </p:nvSpPr>
        <p:spPr/>
        <p:txBody>
          <a:bodyPr/>
          <a:lstStyle/>
          <a:p>
            <a:r>
              <a:rPr lang="en-US"/>
              <a:t>12/7/2019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1"/>
          <p:cNvSpPr txBox="1">
            <a:spLocks noGrp="1"/>
          </p:cNvSpPr>
          <p:nvPr>
            <p:ph type="title"/>
          </p:nvPr>
        </p:nvSpPr>
        <p:spPr>
          <a:xfrm>
            <a:off x="33725" y="-36625"/>
            <a:ext cx="9110400" cy="565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Operator Formulation of Deep Learning Inference</a:t>
            </a:r>
            <a:endParaRPr sz="3000">
              <a:latin typeface="Arial"/>
              <a:ea typeface="Arial"/>
              <a:cs typeface="Arial"/>
              <a:sym typeface="Arial"/>
            </a:endParaRPr>
          </a:p>
        </p:txBody>
      </p:sp>
      <p:sp>
        <p:nvSpPr>
          <p:cNvPr id="294" name="Google Shape;294;p31"/>
          <p:cNvSpPr txBox="1">
            <a:spLocks noGrp="1"/>
          </p:cNvSpPr>
          <p:nvPr>
            <p:ph type="body" idx="1"/>
          </p:nvPr>
        </p:nvSpPr>
        <p:spPr>
          <a:xfrm>
            <a:off x="115784" y="625525"/>
            <a:ext cx="9028216" cy="4139400"/>
          </a:xfrm>
          <a:prstGeom prst="rect">
            <a:avLst/>
          </a:prstGeom>
          <a:noFill/>
          <a:ln>
            <a:noFill/>
          </a:ln>
        </p:spPr>
        <p:txBody>
          <a:bodyPr spcFirstLastPara="1" wrap="square" lIns="68575" tIns="34275" rIns="68575" bIns="34275" anchor="t" anchorCtr="0">
            <a:noAutofit/>
          </a:bodyPr>
          <a:lstStyle/>
          <a:p>
            <a:pPr marL="177800" lvl="0" indent="-171450" algn="l" rtl="0">
              <a:lnSpc>
                <a:spcPct val="80000"/>
              </a:lnSpc>
              <a:spcBef>
                <a:spcPts val="0"/>
              </a:spcBef>
              <a:spcAft>
                <a:spcPts val="0"/>
              </a:spcAft>
              <a:buClr>
                <a:schemeClr val="dk1"/>
              </a:buClr>
              <a:buSzPts val="1900"/>
              <a:buChar char="•"/>
            </a:pPr>
            <a:r>
              <a:rPr lang="en" sz="1900" dirty="0"/>
              <a:t>Suppose we are solving PDE’s or sets of coupled ODE’s</a:t>
            </a:r>
            <a:endParaRPr sz="1100" dirty="0"/>
          </a:p>
          <a:p>
            <a:pPr marL="177800" lvl="0" indent="-171450" algn="l" rtl="0">
              <a:lnSpc>
                <a:spcPct val="80000"/>
              </a:lnSpc>
              <a:spcBef>
                <a:spcPts val="800"/>
              </a:spcBef>
              <a:spcAft>
                <a:spcPts val="0"/>
              </a:spcAft>
              <a:buClr>
                <a:schemeClr val="dk1"/>
              </a:buClr>
              <a:buSzPts val="1900"/>
              <a:buChar char="•"/>
            </a:pPr>
            <a:r>
              <a:rPr lang="en" sz="1900" dirty="0"/>
              <a:t>Typically we solve iteratively </a:t>
            </a:r>
            <a:r>
              <a:rPr lang="en" sz="1900" b="1" dirty="0"/>
              <a:t>New Values = (Differential Operator) Previous Values</a:t>
            </a:r>
            <a:endParaRPr sz="1100" dirty="0"/>
          </a:p>
          <a:p>
            <a:pPr marL="177800" lvl="0" indent="-171450" algn="l" rtl="0">
              <a:lnSpc>
                <a:spcPct val="80000"/>
              </a:lnSpc>
              <a:spcBef>
                <a:spcPts val="800"/>
              </a:spcBef>
              <a:spcAft>
                <a:spcPts val="0"/>
              </a:spcAft>
              <a:buClr>
                <a:schemeClr val="dk1"/>
              </a:buClr>
              <a:buSzPts val="1900"/>
              <a:buChar char="•"/>
            </a:pPr>
            <a:r>
              <a:rPr lang="en" sz="1900" dirty="0"/>
              <a:t>Classic applied math tells you nifty difference equations and spectral methods to represent Operator numerically</a:t>
            </a:r>
            <a:endParaRPr sz="1100" dirty="0"/>
          </a:p>
          <a:p>
            <a:pPr marL="177800" lvl="0" indent="-171450" algn="l" rtl="0">
              <a:lnSpc>
                <a:spcPct val="80000"/>
              </a:lnSpc>
              <a:spcBef>
                <a:spcPts val="800"/>
              </a:spcBef>
              <a:spcAft>
                <a:spcPts val="0"/>
              </a:spcAft>
              <a:buClr>
                <a:schemeClr val="dk1"/>
              </a:buClr>
              <a:buSzPts val="1900"/>
              <a:buChar char="•"/>
            </a:pPr>
            <a:r>
              <a:rPr lang="en" sz="1900" dirty="0"/>
              <a:t>Deep Learning learns the operator from classic numerics or observational data or their combination</a:t>
            </a:r>
            <a:endParaRPr sz="1100" dirty="0"/>
          </a:p>
          <a:p>
            <a:pPr marL="177800" lvl="0" indent="-171450" algn="l" rtl="0">
              <a:lnSpc>
                <a:spcPct val="80000"/>
              </a:lnSpc>
              <a:spcBef>
                <a:spcPts val="800"/>
              </a:spcBef>
              <a:spcAft>
                <a:spcPts val="0"/>
              </a:spcAft>
              <a:buClr>
                <a:schemeClr val="dk1"/>
              </a:buClr>
              <a:buSzPts val="1900"/>
              <a:buChar char="•"/>
            </a:pPr>
            <a:r>
              <a:rPr lang="en" sz="1900" dirty="0"/>
              <a:t>Inference is </a:t>
            </a:r>
            <a:r>
              <a:rPr lang="en" sz="1900" b="1" dirty="0"/>
              <a:t>New Values = (DL Operator) Previous Values</a:t>
            </a:r>
            <a:endParaRPr sz="1100" dirty="0"/>
          </a:p>
          <a:p>
            <a:pPr marL="177800" lvl="0" indent="-171450" algn="l" rtl="0">
              <a:lnSpc>
                <a:spcPct val="80000"/>
              </a:lnSpc>
              <a:spcBef>
                <a:spcPts val="800"/>
              </a:spcBef>
              <a:spcAft>
                <a:spcPts val="0"/>
              </a:spcAft>
              <a:buClr>
                <a:schemeClr val="dk1"/>
              </a:buClr>
              <a:buSzPts val="1900"/>
              <a:buChar char="•"/>
            </a:pPr>
            <a:r>
              <a:rPr lang="en" sz="1900" dirty="0"/>
              <a:t>This new nonlinear trained DL operator can allow much larger time steps, incorporate variations in parameters etc.</a:t>
            </a:r>
            <a:endParaRPr sz="1100" dirty="0"/>
          </a:p>
          <a:p>
            <a:pPr marL="177800" lvl="0" indent="-171450" algn="l" rtl="0">
              <a:lnSpc>
                <a:spcPct val="80000"/>
              </a:lnSpc>
              <a:spcBef>
                <a:spcPts val="800"/>
              </a:spcBef>
              <a:spcAft>
                <a:spcPts val="0"/>
              </a:spcAft>
              <a:buClr>
                <a:schemeClr val="dk1"/>
              </a:buClr>
              <a:buSzPts val="1900"/>
              <a:buChar char="•"/>
            </a:pPr>
            <a:r>
              <a:rPr lang="en" sz="1900" b="1" dirty="0"/>
              <a:t>DL Operator </a:t>
            </a:r>
            <a:r>
              <a:rPr lang="en" sz="1900" dirty="0"/>
              <a:t>is the new </a:t>
            </a:r>
            <a:r>
              <a:rPr lang="en" sz="1900" b="1" dirty="0"/>
              <a:t>theory </a:t>
            </a:r>
            <a:r>
              <a:rPr lang="en" sz="1900" dirty="0"/>
              <a:t>(Newton’s laws) of science</a:t>
            </a:r>
            <a:endParaRPr sz="1100" dirty="0"/>
          </a:p>
          <a:p>
            <a:pPr marL="177800" lvl="0" indent="-171450" algn="l" rtl="0">
              <a:lnSpc>
                <a:spcPct val="80000"/>
              </a:lnSpc>
              <a:spcBef>
                <a:spcPts val="800"/>
              </a:spcBef>
              <a:spcAft>
                <a:spcPts val="0"/>
              </a:spcAft>
              <a:buClr>
                <a:schemeClr val="dk1"/>
              </a:buClr>
              <a:buSzPts val="1900"/>
              <a:buChar char="•"/>
            </a:pPr>
            <a:r>
              <a:rPr lang="en" sz="1900" dirty="0"/>
              <a:t>High order approximations are traditionally very sensitive to noise and one was taught to avoid but ANN are the opposite – both verbose and robust</a:t>
            </a:r>
            <a:endParaRPr sz="1100" dirty="0"/>
          </a:p>
          <a:p>
            <a:pPr marL="520700" lvl="1" indent="-184150" algn="l" rtl="0">
              <a:lnSpc>
                <a:spcPct val="80000"/>
              </a:lnSpc>
              <a:spcBef>
                <a:spcPts val="400"/>
              </a:spcBef>
              <a:spcAft>
                <a:spcPts val="0"/>
              </a:spcAft>
              <a:buClr>
                <a:schemeClr val="dk1"/>
              </a:buClr>
              <a:buSzPts val="1700"/>
              <a:buChar char="•"/>
            </a:pPr>
            <a:r>
              <a:rPr lang="en" sz="1700" dirty="0"/>
              <a:t>See DL operator for Lennard Jones Potential in two LSTM layers </a:t>
            </a:r>
            <a:r>
              <a:rPr lang="en-US" sz="1700" dirty="0"/>
              <a:t>with 100-100,000 parameters</a:t>
            </a:r>
            <a:endParaRPr sz="1100" dirty="0"/>
          </a:p>
          <a:p>
            <a:pPr marL="520700" lvl="1" indent="-184150" algn="l" rtl="0">
              <a:lnSpc>
                <a:spcPct val="80000"/>
              </a:lnSpc>
              <a:spcBef>
                <a:spcPts val="400"/>
              </a:spcBef>
              <a:spcAft>
                <a:spcPts val="0"/>
              </a:spcAft>
              <a:buClr>
                <a:schemeClr val="dk1"/>
              </a:buClr>
              <a:buSzPts val="1700"/>
              <a:buChar char="•"/>
            </a:pPr>
            <a:r>
              <a:rPr lang="en" sz="1700" dirty="0"/>
              <a:t>Newton’s laws for this have 2-4 parameters</a:t>
            </a:r>
            <a:endParaRPr sz="1100" dirty="0"/>
          </a:p>
        </p:txBody>
      </p:sp>
      <p:sp>
        <p:nvSpPr>
          <p:cNvPr id="295" name="Google Shape;295;p31"/>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27</a:t>
            </a:fld>
            <a:endParaRPr/>
          </a:p>
        </p:txBody>
      </p:sp>
      <p:sp>
        <p:nvSpPr>
          <p:cNvPr id="2" name="Date Placeholder 1">
            <a:extLst>
              <a:ext uri="{FF2B5EF4-FFF2-40B4-BE49-F238E27FC236}">
                <a16:creationId xmlns:a16="http://schemas.microsoft.com/office/drawing/2014/main" id="{B303FE40-2482-4965-A26D-2E89869E6028}"/>
              </a:ext>
            </a:extLst>
          </p:cNvPr>
          <p:cNvSpPr>
            <a:spLocks noGrp="1"/>
          </p:cNvSpPr>
          <p:nvPr>
            <p:ph type="dt" sz="half" idx="2"/>
          </p:nvPr>
        </p:nvSpPr>
        <p:spPr/>
        <p:txBody>
          <a:bodyPr/>
          <a:lstStyle/>
          <a:p>
            <a:r>
              <a:rPr lang="en-US"/>
              <a:t>12/7/2019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2"/>
          <p:cNvSpPr txBox="1">
            <a:spLocks noGrp="1"/>
          </p:cNvSpPr>
          <p:nvPr>
            <p:ph type="title"/>
          </p:nvPr>
        </p:nvSpPr>
        <p:spPr>
          <a:xfrm>
            <a:off x="41525" y="37825"/>
            <a:ext cx="5607000" cy="597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Learning how Apples Fall ?</a:t>
            </a:r>
            <a:endParaRPr sz="3000">
              <a:latin typeface="Arial"/>
              <a:ea typeface="Arial"/>
              <a:cs typeface="Arial"/>
              <a:sym typeface="Arial"/>
            </a:endParaRPr>
          </a:p>
        </p:txBody>
      </p:sp>
      <p:sp>
        <p:nvSpPr>
          <p:cNvPr id="301" name="Google Shape;301;p32"/>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28</a:t>
            </a:fld>
            <a:endParaRPr/>
          </a:p>
        </p:txBody>
      </p:sp>
      <p:sp>
        <p:nvSpPr>
          <p:cNvPr id="302" name="Google Shape;302;p32"/>
          <p:cNvSpPr txBox="1">
            <a:spLocks noGrp="1"/>
          </p:cNvSpPr>
          <p:nvPr>
            <p:ph type="body" idx="1"/>
          </p:nvPr>
        </p:nvSpPr>
        <p:spPr>
          <a:xfrm>
            <a:off x="41525" y="583500"/>
            <a:ext cx="5607000" cy="855000"/>
          </a:xfrm>
          <a:prstGeom prst="rect">
            <a:avLst/>
          </a:prstGeom>
          <a:noFill/>
          <a:ln>
            <a:noFill/>
          </a:ln>
        </p:spPr>
        <p:txBody>
          <a:bodyPr spcFirstLastPara="1" wrap="square" lIns="68575" tIns="34275" rIns="68575" bIns="34275" anchor="t" anchorCtr="0">
            <a:noAutofit/>
          </a:bodyPr>
          <a:lstStyle/>
          <a:p>
            <a:pPr marL="177800" lvl="0" indent="-190500" algn="l" rtl="0">
              <a:lnSpc>
                <a:spcPct val="100000"/>
              </a:lnSpc>
              <a:spcBef>
                <a:spcPts val="0"/>
              </a:spcBef>
              <a:spcAft>
                <a:spcPts val="0"/>
              </a:spcAft>
              <a:buClr>
                <a:schemeClr val="dk1"/>
              </a:buClr>
              <a:buSzPts val="1800"/>
              <a:buChar char="•"/>
            </a:pPr>
            <a:r>
              <a:rPr lang="en" sz="1800" b="1">
                <a:latin typeface="Arial"/>
                <a:ea typeface="Arial"/>
                <a:cs typeface="Arial"/>
                <a:sym typeface="Arial"/>
              </a:rPr>
              <a:t>Work with JCS Kadupitiya and Vikram Jadhao</a:t>
            </a:r>
            <a:endParaRPr sz="1800" b="1">
              <a:latin typeface="Arial"/>
              <a:ea typeface="Arial"/>
              <a:cs typeface="Arial"/>
              <a:sym typeface="Arial"/>
            </a:endParaRPr>
          </a:p>
          <a:p>
            <a:pPr marL="177800" lvl="0" indent="-184150" algn="l" rtl="0">
              <a:lnSpc>
                <a:spcPct val="100000"/>
              </a:lnSpc>
              <a:spcBef>
                <a:spcPts val="0"/>
              </a:spcBef>
              <a:spcAft>
                <a:spcPts val="0"/>
              </a:spcAft>
              <a:buSzPts val="1700"/>
              <a:buChar char="•"/>
            </a:pPr>
            <a:r>
              <a:rPr lang="en" sz="1700">
                <a:latin typeface="Arial"/>
                <a:ea typeface="Arial"/>
                <a:cs typeface="Arial"/>
                <a:sym typeface="Arial"/>
              </a:rPr>
              <a:t>We could use </a:t>
            </a:r>
            <a:r>
              <a:rPr lang="en" sz="1700" b="1">
                <a:latin typeface="Arial"/>
                <a:ea typeface="Arial"/>
                <a:cs typeface="Arial"/>
                <a:sym typeface="Arial"/>
              </a:rPr>
              <a:t>F=ma </a:t>
            </a:r>
            <a:r>
              <a:rPr lang="en" sz="1700">
                <a:latin typeface="Arial"/>
                <a:ea typeface="Arial"/>
                <a:cs typeface="Arial"/>
                <a:sym typeface="Arial"/>
              </a:rPr>
              <a:t>with 1D ODE solved by Verlet</a:t>
            </a:r>
            <a:endParaRPr sz="1700">
              <a:latin typeface="Arial"/>
              <a:ea typeface="Arial"/>
              <a:cs typeface="Arial"/>
              <a:sym typeface="Arial"/>
            </a:endParaRPr>
          </a:p>
          <a:p>
            <a:pPr marL="177800" lvl="0" indent="-184150" algn="l" rtl="0">
              <a:lnSpc>
                <a:spcPct val="100000"/>
              </a:lnSpc>
              <a:spcBef>
                <a:spcPts val="0"/>
              </a:spcBef>
              <a:spcAft>
                <a:spcPts val="0"/>
              </a:spcAft>
              <a:buSzPts val="1700"/>
              <a:buChar char="•"/>
            </a:pPr>
            <a:r>
              <a:rPr lang="en" sz="1700">
                <a:latin typeface="Arial"/>
                <a:ea typeface="Arial"/>
                <a:cs typeface="Arial"/>
                <a:sym typeface="Arial"/>
              </a:rPr>
              <a:t>Or </a:t>
            </a:r>
            <a:r>
              <a:rPr lang="en" sz="1800">
                <a:latin typeface="Arial"/>
                <a:ea typeface="Arial"/>
                <a:cs typeface="Arial"/>
                <a:sym typeface="Arial"/>
              </a:rPr>
              <a:t>use Recurrent Neural Network (LSTM) and Tensorflow (the new Newton) for particle in  Lennard-Jones potential </a:t>
            </a:r>
            <a:endParaRPr sz="1800" b="1">
              <a:latin typeface="Arial"/>
              <a:ea typeface="Arial"/>
              <a:cs typeface="Arial"/>
              <a:sym typeface="Arial"/>
            </a:endParaRPr>
          </a:p>
          <a:p>
            <a:pPr marL="177800" lvl="0" indent="-139700" algn="l" rtl="0">
              <a:lnSpc>
                <a:spcPct val="100000"/>
              </a:lnSpc>
              <a:spcBef>
                <a:spcPts val="0"/>
              </a:spcBef>
              <a:spcAft>
                <a:spcPts val="0"/>
              </a:spcAft>
              <a:buClr>
                <a:schemeClr val="dk1"/>
              </a:buClr>
              <a:buSzPts val="500"/>
              <a:buNone/>
            </a:pPr>
            <a:endParaRPr sz="500"/>
          </a:p>
        </p:txBody>
      </p:sp>
      <p:grpSp>
        <p:nvGrpSpPr>
          <p:cNvPr id="303" name="Google Shape;303;p32"/>
          <p:cNvGrpSpPr/>
          <p:nvPr/>
        </p:nvGrpSpPr>
        <p:grpSpPr>
          <a:xfrm>
            <a:off x="5373456" y="59212"/>
            <a:ext cx="3740349" cy="1484902"/>
            <a:chOff x="5373456" y="59212"/>
            <a:chExt cx="3740349" cy="1484902"/>
          </a:xfrm>
        </p:grpSpPr>
        <p:pic>
          <p:nvPicPr>
            <p:cNvPr id="304" name="Google Shape;304;p32"/>
            <p:cNvPicPr preferRelativeResize="0"/>
            <p:nvPr/>
          </p:nvPicPr>
          <p:blipFill rotWithShape="1">
            <a:blip r:embed="rId3">
              <a:alphaModFix/>
            </a:blip>
            <a:srcRect/>
            <a:stretch/>
          </p:blipFill>
          <p:spPr>
            <a:xfrm>
              <a:off x="5373456" y="59212"/>
              <a:ext cx="2157243" cy="1484902"/>
            </a:xfrm>
            <a:prstGeom prst="rect">
              <a:avLst/>
            </a:prstGeom>
            <a:noFill/>
            <a:ln>
              <a:noFill/>
            </a:ln>
          </p:spPr>
        </p:pic>
        <p:pic>
          <p:nvPicPr>
            <p:cNvPr id="305" name="Google Shape;305;p32" descr="Image result for falling apples"/>
            <p:cNvPicPr preferRelativeResize="0"/>
            <p:nvPr/>
          </p:nvPicPr>
          <p:blipFill rotWithShape="1">
            <a:blip r:embed="rId4">
              <a:alphaModFix/>
            </a:blip>
            <a:srcRect/>
            <a:stretch/>
          </p:blipFill>
          <p:spPr>
            <a:xfrm>
              <a:off x="7628876" y="59213"/>
              <a:ext cx="1484929" cy="1484900"/>
            </a:xfrm>
            <a:prstGeom prst="rect">
              <a:avLst/>
            </a:prstGeom>
            <a:noFill/>
            <a:ln>
              <a:noFill/>
            </a:ln>
          </p:spPr>
        </p:pic>
      </p:grpSp>
      <p:pic>
        <p:nvPicPr>
          <p:cNvPr id="306" name="Google Shape;306;p32"/>
          <p:cNvPicPr preferRelativeResize="0"/>
          <p:nvPr/>
        </p:nvPicPr>
        <p:blipFill rotWithShape="1">
          <a:blip r:embed="rId5">
            <a:alphaModFix/>
          </a:blip>
          <a:srcRect l="22098" t="2558" r="60994" b="67963"/>
          <a:stretch/>
        </p:blipFill>
        <p:spPr>
          <a:xfrm>
            <a:off x="667300" y="2018050"/>
            <a:ext cx="1643250" cy="2313751"/>
          </a:xfrm>
          <a:prstGeom prst="rect">
            <a:avLst/>
          </a:prstGeom>
          <a:noFill/>
          <a:ln>
            <a:noFill/>
          </a:ln>
        </p:spPr>
      </p:pic>
      <p:grpSp>
        <p:nvGrpSpPr>
          <p:cNvPr id="307" name="Google Shape;307;p32"/>
          <p:cNvGrpSpPr/>
          <p:nvPr/>
        </p:nvGrpSpPr>
        <p:grpSpPr>
          <a:xfrm>
            <a:off x="3397900" y="1744163"/>
            <a:ext cx="5746101" cy="3108425"/>
            <a:chOff x="3497000" y="1582100"/>
            <a:chExt cx="5746101" cy="3108425"/>
          </a:xfrm>
        </p:grpSpPr>
        <p:pic>
          <p:nvPicPr>
            <p:cNvPr id="308" name="Google Shape;308;p32"/>
            <p:cNvPicPr preferRelativeResize="0"/>
            <p:nvPr/>
          </p:nvPicPr>
          <p:blipFill rotWithShape="1">
            <a:blip r:embed="rId5">
              <a:alphaModFix/>
            </a:blip>
            <a:srcRect l="3334" t="35254"/>
            <a:stretch/>
          </p:blipFill>
          <p:spPr>
            <a:xfrm>
              <a:off x="3497000" y="1582100"/>
              <a:ext cx="5746101" cy="3108425"/>
            </a:xfrm>
            <a:prstGeom prst="rect">
              <a:avLst/>
            </a:prstGeom>
            <a:noFill/>
            <a:ln>
              <a:noFill/>
            </a:ln>
          </p:spPr>
        </p:pic>
        <p:sp>
          <p:nvSpPr>
            <p:cNvPr id="309" name="Google Shape;309;p32"/>
            <p:cNvSpPr txBox="1"/>
            <p:nvPr/>
          </p:nvSpPr>
          <p:spPr>
            <a:xfrm>
              <a:off x="3809650" y="1606875"/>
              <a:ext cx="13323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Error Squared</a:t>
              </a:r>
              <a:endParaRPr>
                <a:latin typeface="Calibri"/>
                <a:ea typeface="Calibri"/>
                <a:cs typeface="Calibri"/>
                <a:sym typeface="Calibri"/>
              </a:endParaRPr>
            </a:p>
          </p:txBody>
        </p:sp>
        <p:sp>
          <p:nvSpPr>
            <p:cNvPr id="310" name="Google Shape;310;p32"/>
            <p:cNvSpPr txBox="1"/>
            <p:nvPr/>
          </p:nvSpPr>
          <p:spPr>
            <a:xfrm>
              <a:off x="6263050" y="2676500"/>
              <a:ext cx="13323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MD dt &gt; 0.01</a:t>
              </a:r>
              <a:endParaRPr>
                <a:latin typeface="Calibri"/>
                <a:ea typeface="Calibri"/>
                <a:cs typeface="Calibri"/>
                <a:sym typeface="Calibri"/>
              </a:endParaRPr>
            </a:p>
          </p:txBody>
        </p:sp>
        <p:cxnSp>
          <p:nvCxnSpPr>
            <p:cNvPr id="311" name="Google Shape;311;p32"/>
            <p:cNvCxnSpPr/>
            <p:nvPr/>
          </p:nvCxnSpPr>
          <p:spPr>
            <a:xfrm>
              <a:off x="7588750" y="1730900"/>
              <a:ext cx="6600" cy="1847700"/>
            </a:xfrm>
            <a:prstGeom prst="straightConnector1">
              <a:avLst/>
            </a:prstGeom>
            <a:noFill/>
            <a:ln w="38100" cap="flat" cmpd="sng">
              <a:solidFill>
                <a:schemeClr val="dk1"/>
              </a:solidFill>
              <a:prstDash val="solid"/>
              <a:miter lim="800000"/>
              <a:headEnd type="triangle" w="med" len="med"/>
              <a:tailEnd type="triangle" w="med" len="med"/>
            </a:ln>
          </p:spPr>
        </p:cxnSp>
        <p:sp>
          <p:nvSpPr>
            <p:cNvPr id="312" name="Google Shape;312;p32"/>
            <p:cNvSpPr txBox="1"/>
            <p:nvPr/>
          </p:nvSpPr>
          <p:spPr>
            <a:xfrm>
              <a:off x="6053200" y="4200375"/>
              <a:ext cx="1434600" cy="225600"/>
            </a:xfrm>
            <a:prstGeom prst="rect">
              <a:avLst/>
            </a:pr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r>
                <a:rPr lang="en">
                  <a:latin typeface="Calibri"/>
                  <a:ea typeface="Calibri"/>
                  <a:cs typeface="Calibri"/>
                  <a:sym typeface="Calibri"/>
                </a:rPr>
                <a:t>MD dt = 0.01, LSTM</a:t>
              </a:r>
              <a:endParaRPr>
                <a:latin typeface="Calibri"/>
                <a:ea typeface="Calibri"/>
                <a:cs typeface="Calibri"/>
                <a:sym typeface="Calibri"/>
              </a:endParaRPr>
            </a:p>
          </p:txBody>
        </p:sp>
      </p:grpSp>
      <p:sp>
        <p:nvSpPr>
          <p:cNvPr id="313" name="Google Shape;313;p32"/>
          <p:cNvSpPr txBox="1"/>
          <p:nvPr/>
        </p:nvSpPr>
        <p:spPr>
          <a:xfrm>
            <a:off x="455525" y="4380675"/>
            <a:ext cx="2451900" cy="2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12833 Trained Parameters</a:t>
            </a:r>
            <a:endParaRPr>
              <a:latin typeface="Calibri"/>
              <a:ea typeface="Calibri"/>
              <a:cs typeface="Calibri"/>
              <a:sym typeface="Calibri"/>
            </a:endParaRPr>
          </a:p>
        </p:txBody>
      </p:sp>
      <p:sp>
        <p:nvSpPr>
          <p:cNvPr id="2" name="Date Placeholder 1">
            <a:extLst>
              <a:ext uri="{FF2B5EF4-FFF2-40B4-BE49-F238E27FC236}">
                <a16:creationId xmlns:a16="http://schemas.microsoft.com/office/drawing/2014/main" id="{09482B77-62C4-4BBA-BBEF-7E96F7085C62}"/>
              </a:ext>
            </a:extLst>
          </p:cNvPr>
          <p:cNvSpPr>
            <a:spLocks noGrp="1"/>
          </p:cNvSpPr>
          <p:nvPr>
            <p:ph type="dt" sz="half" idx="2"/>
          </p:nvPr>
        </p:nvSpPr>
        <p:spPr/>
        <p:txBody>
          <a:bodyPr/>
          <a:lstStyle/>
          <a:p>
            <a:r>
              <a:rPr lang="en-US"/>
              <a:t>12/7/2019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19" name="Google Shape;319;p33"/>
          <p:cNvGrpSpPr/>
          <p:nvPr/>
        </p:nvGrpSpPr>
        <p:grpSpPr>
          <a:xfrm>
            <a:off x="7420045" y="0"/>
            <a:ext cx="1713432" cy="1327920"/>
            <a:chOff x="9768950" y="0"/>
            <a:chExt cx="2408874" cy="1872948"/>
          </a:xfrm>
        </p:grpSpPr>
        <p:pic>
          <p:nvPicPr>
            <p:cNvPr id="320" name="Google Shape;320;p33" descr="Image result for lstm"/>
            <p:cNvPicPr preferRelativeResize="0"/>
            <p:nvPr/>
          </p:nvPicPr>
          <p:blipFill rotWithShape="1">
            <a:blip r:embed="rId3">
              <a:alphaModFix/>
            </a:blip>
            <a:srcRect/>
            <a:stretch/>
          </p:blipFill>
          <p:spPr>
            <a:xfrm>
              <a:off x="9768950" y="0"/>
              <a:ext cx="2408874" cy="1872948"/>
            </a:xfrm>
            <a:prstGeom prst="rect">
              <a:avLst/>
            </a:prstGeom>
            <a:noFill/>
            <a:ln>
              <a:noFill/>
            </a:ln>
          </p:spPr>
        </p:pic>
        <p:sp>
          <p:nvSpPr>
            <p:cNvPr id="321" name="Google Shape;321;p33"/>
            <p:cNvSpPr txBox="1"/>
            <p:nvPr/>
          </p:nvSpPr>
          <p:spPr>
            <a:xfrm>
              <a:off x="10097866" y="54600"/>
              <a:ext cx="12765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dk1"/>
                  </a:solidFill>
                  <a:latin typeface="Calibri"/>
                  <a:ea typeface="Calibri"/>
                  <a:cs typeface="Calibri"/>
                  <a:sym typeface="Calibri"/>
                </a:rPr>
                <a:t>LSTM Cell</a:t>
              </a:r>
              <a:endParaRPr sz="1100" b="1"/>
            </a:p>
          </p:txBody>
        </p:sp>
      </p:grpSp>
      <p:sp>
        <p:nvSpPr>
          <p:cNvPr id="322" name="Google Shape;322;p33"/>
          <p:cNvSpPr txBox="1">
            <a:spLocks noGrp="1"/>
          </p:cNvSpPr>
          <p:nvPr>
            <p:ph type="title"/>
          </p:nvPr>
        </p:nvSpPr>
        <p:spPr>
          <a:xfrm>
            <a:off x="280708" y="27305"/>
            <a:ext cx="7886700" cy="6633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Extending to longer times</a:t>
            </a:r>
            <a:endParaRPr sz="3000">
              <a:latin typeface="Arial"/>
              <a:ea typeface="Arial"/>
              <a:cs typeface="Arial"/>
              <a:sym typeface="Arial"/>
            </a:endParaRPr>
          </a:p>
        </p:txBody>
      </p:sp>
      <p:sp>
        <p:nvSpPr>
          <p:cNvPr id="323" name="Google Shape;323;p33"/>
          <p:cNvSpPr txBox="1">
            <a:spLocks noGrp="1"/>
          </p:cNvSpPr>
          <p:nvPr>
            <p:ph type="sldNum" idx="12"/>
          </p:nvPr>
        </p:nvSpPr>
        <p:spPr>
          <a:xfrm>
            <a:off x="8246603" y="4834130"/>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29</a:t>
            </a:fld>
            <a:endParaRPr/>
          </a:p>
        </p:txBody>
      </p:sp>
      <p:sp>
        <p:nvSpPr>
          <p:cNvPr id="324" name="Google Shape;324;p33"/>
          <p:cNvSpPr txBox="1">
            <a:spLocks noGrp="1"/>
          </p:cNvSpPr>
          <p:nvPr>
            <p:ph type="body" idx="1"/>
          </p:nvPr>
        </p:nvSpPr>
        <p:spPr>
          <a:xfrm>
            <a:off x="241238" y="608577"/>
            <a:ext cx="8902800" cy="1770600"/>
          </a:xfrm>
          <a:prstGeom prst="rect">
            <a:avLst/>
          </a:prstGeom>
          <a:noFill/>
          <a:ln>
            <a:noFill/>
          </a:ln>
        </p:spPr>
        <p:txBody>
          <a:bodyPr spcFirstLastPara="1" wrap="square" lIns="68575" tIns="34275" rIns="68575" bIns="34275" anchor="t" anchorCtr="0">
            <a:noAutofit/>
          </a:bodyPr>
          <a:lstStyle/>
          <a:p>
            <a:pPr marL="177800" lvl="0" indent="-177800" algn="l" rtl="0">
              <a:lnSpc>
                <a:spcPct val="70000"/>
              </a:lnSpc>
              <a:spcBef>
                <a:spcPts val="0"/>
              </a:spcBef>
              <a:spcAft>
                <a:spcPts val="0"/>
              </a:spcAft>
              <a:buClr>
                <a:schemeClr val="dk1"/>
              </a:buClr>
              <a:buSzPts val="1800"/>
              <a:buChar char="•"/>
            </a:pPr>
            <a:r>
              <a:rPr lang="en" sz="1800" dirty="0"/>
              <a:t>System trained up to t=100; network used up to t=10,000 or 10,000,000</a:t>
            </a:r>
            <a:endParaRPr sz="1100" dirty="0"/>
          </a:p>
          <a:p>
            <a:pPr marL="177800" lvl="0" indent="-177800" algn="l" rtl="0">
              <a:lnSpc>
                <a:spcPct val="70000"/>
              </a:lnSpc>
              <a:spcBef>
                <a:spcPts val="800"/>
              </a:spcBef>
              <a:spcAft>
                <a:spcPts val="0"/>
              </a:spcAft>
              <a:buClr>
                <a:schemeClr val="dk1"/>
              </a:buClr>
              <a:buSzPts val="1800"/>
              <a:buChar char="•"/>
            </a:pPr>
            <a:r>
              <a:rPr lang="en" sz="1800" dirty="0"/>
              <a:t>Plots show error for MD and LSTM for different time steps. LSTM upto t=4</a:t>
            </a:r>
            <a:endParaRPr sz="1100" dirty="0"/>
          </a:p>
          <a:p>
            <a:pPr marL="177800" lvl="0" indent="-177800" algn="l" rtl="0">
              <a:lnSpc>
                <a:spcPct val="70000"/>
              </a:lnSpc>
              <a:spcBef>
                <a:spcPts val="800"/>
              </a:spcBef>
              <a:spcAft>
                <a:spcPts val="0"/>
              </a:spcAft>
              <a:buClr>
                <a:schemeClr val="dk1"/>
              </a:buClr>
              <a:buSzPts val="1800"/>
              <a:buChar char="•"/>
            </a:pPr>
            <a:r>
              <a:rPr lang="en" sz="1800" dirty="0"/>
              <a:t>LSTM allows reliable large time steps; </a:t>
            </a:r>
            <a:r>
              <a:rPr lang="en" sz="1800" b="1" dirty="0"/>
              <a:t>learns potential and differential operator</a:t>
            </a:r>
            <a:endParaRPr sz="1100" b="1" dirty="0"/>
          </a:p>
          <a:p>
            <a:pPr marL="177800" lvl="0" indent="-177800" algn="l" rtl="0">
              <a:lnSpc>
                <a:spcPct val="70000"/>
              </a:lnSpc>
              <a:spcBef>
                <a:spcPts val="800"/>
              </a:spcBef>
              <a:spcAft>
                <a:spcPts val="0"/>
              </a:spcAft>
              <a:buClr>
                <a:schemeClr val="dk1"/>
              </a:buClr>
              <a:buSzPts val="1800"/>
              <a:buChar char="•"/>
            </a:pPr>
            <a:r>
              <a:rPr lang="en" sz="1800" dirty="0"/>
              <a:t>Compared to classic numerics has LOTS of parameters, statistical averaging (e.g. 32 initial LSTM’s only differing in randomized initial conditions) and nonlinear activation nodes</a:t>
            </a:r>
            <a:endParaRPr sz="1800" dirty="0"/>
          </a:p>
          <a:p>
            <a:pPr marL="177800" lvl="0" indent="-203200" algn="l" rtl="0">
              <a:lnSpc>
                <a:spcPct val="70000"/>
              </a:lnSpc>
              <a:spcBef>
                <a:spcPts val="800"/>
              </a:spcBef>
              <a:spcAft>
                <a:spcPts val="0"/>
              </a:spcAft>
              <a:buSzPts val="1800"/>
              <a:buChar char="•"/>
            </a:pPr>
            <a:r>
              <a:rPr lang="en" sz="1800" dirty="0"/>
              <a:t>Looking at multiparticle systems learning O(N^2) potentia</a:t>
            </a:r>
            <a:r>
              <a:rPr lang="en-US" sz="1800" dirty="0"/>
              <a:t>l</a:t>
            </a:r>
            <a:endParaRPr sz="1800" dirty="0"/>
          </a:p>
        </p:txBody>
      </p:sp>
      <p:sp>
        <p:nvSpPr>
          <p:cNvPr id="325" name="Google Shape;325;p33"/>
          <p:cNvSpPr/>
          <p:nvPr/>
        </p:nvSpPr>
        <p:spPr>
          <a:xfrm>
            <a:off x="4457700" y="2457450"/>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6" name="Google Shape;326;p33"/>
          <p:cNvSpPr/>
          <p:nvPr/>
        </p:nvSpPr>
        <p:spPr>
          <a:xfrm>
            <a:off x="4572000" y="2571750"/>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7" name="Google Shape;327;p33"/>
          <p:cNvSpPr/>
          <p:nvPr/>
        </p:nvSpPr>
        <p:spPr>
          <a:xfrm>
            <a:off x="4686300" y="2686050"/>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8" name="Google Shape;328;p33"/>
          <p:cNvSpPr txBox="1"/>
          <p:nvPr/>
        </p:nvSpPr>
        <p:spPr>
          <a:xfrm>
            <a:off x="62575" y="2271150"/>
            <a:ext cx="2919600" cy="52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Simple Harmonic Oscillator used upto 10</a:t>
            </a:r>
            <a:r>
              <a:rPr lang="en" sz="1800" baseline="30000"/>
              <a:t>9 </a:t>
            </a:r>
            <a:r>
              <a:rPr lang="en" sz="1800"/>
              <a:t>dt</a:t>
            </a:r>
            <a:endParaRPr sz="1800"/>
          </a:p>
        </p:txBody>
      </p:sp>
      <p:pic>
        <p:nvPicPr>
          <p:cNvPr id="329" name="Google Shape;329;p33"/>
          <p:cNvPicPr preferRelativeResize="0"/>
          <p:nvPr/>
        </p:nvPicPr>
        <p:blipFill rotWithShape="1">
          <a:blip r:embed="rId4">
            <a:alphaModFix/>
          </a:blip>
          <a:srcRect l="28062" t="3998" r="55237" b="74870"/>
          <a:stretch/>
        </p:blipFill>
        <p:spPr>
          <a:xfrm>
            <a:off x="280700" y="2963175"/>
            <a:ext cx="1674311" cy="1404700"/>
          </a:xfrm>
          <a:prstGeom prst="rect">
            <a:avLst/>
          </a:prstGeom>
          <a:noFill/>
          <a:ln>
            <a:noFill/>
          </a:ln>
        </p:spPr>
      </p:pic>
      <p:grpSp>
        <p:nvGrpSpPr>
          <p:cNvPr id="330" name="Google Shape;330;p33"/>
          <p:cNvGrpSpPr/>
          <p:nvPr/>
        </p:nvGrpSpPr>
        <p:grpSpPr>
          <a:xfrm>
            <a:off x="2627199" y="2271150"/>
            <a:ext cx="6193251" cy="2466476"/>
            <a:chOff x="2635975" y="2184075"/>
            <a:chExt cx="6193251" cy="2466476"/>
          </a:xfrm>
        </p:grpSpPr>
        <p:pic>
          <p:nvPicPr>
            <p:cNvPr id="331" name="Google Shape;331;p33"/>
            <p:cNvPicPr preferRelativeResize="0"/>
            <p:nvPr/>
          </p:nvPicPr>
          <p:blipFill rotWithShape="1">
            <a:blip r:embed="rId4">
              <a:alphaModFix/>
            </a:blip>
            <a:srcRect l="3138" t="41819"/>
            <a:stretch/>
          </p:blipFill>
          <p:spPr>
            <a:xfrm>
              <a:off x="2635975" y="2184075"/>
              <a:ext cx="6193251" cy="2466476"/>
            </a:xfrm>
            <a:prstGeom prst="rect">
              <a:avLst/>
            </a:prstGeom>
            <a:noFill/>
            <a:ln>
              <a:noFill/>
            </a:ln>
          </p:spPr>
        </p:pic>
        <p:sp>
          <p:nvSpPr>
            <p:cNvPr id="332" name="Google Shape;332;p33"/>
            <p:cNvSpPr txBox="1"/>
            <p:nvPr/>
          </p:nvSpPr>
          <p:spPr>
            <a:xfrm>
              <a:off x="2924525" y="2210850"/>
              <a:ext cx="1284300" cy="360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Error Squared</a:t>
              </a:r>
              <a:endParaRPr/>
            </a:p>
          </p:txBody>
        </p:sp>
        <p:sp>
          <p:nvSpPr>
            <p:cNvPr id="333" name="Google Shape;333;p33"/>
            <p:cNvSpPr txBox="1"/>
            <p:nvPr/>
          </p:nvSpPr>
          <p:spPr>
            <a:xfrm>
              <a:off x="5421850" y="4367875"/>
              <a:ext cx="818400" cy="228600"/>
            </a:xfrm>
            <a:prstGeom prst="rect">
              <a:avLst/>
            </a:pr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Timesteps</a:t>
              </a:r>
              <a:endParaRPr/>
            </a:p>
          </p:txBody>
        </p:sp>
      </p:grpSp>
      <p:sp>
        <p:nvSpPr>
          <p:cNvPr id="334" name="Google Shape;334;p33"/>
          <p:cNvSpPr txBox="1"/>
          <p:nvPr/>
        </p:nvSpPr>
        <p:spPr>
          <a:xfrm>
            <a:off x="323550" y="4367875"/>
            <a:ext cx="2451900" cy="2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905 Trained Parameters</a:t>
            </a:r>
            <a:endParaRPr>
              <a:latin typeface="Calibri"/>
              <a:ea typeface="Calibri"/>
              <a:cs typeface="Calibri"/>
              <a:sym typeface="Calibri"/>
            </a:endParaRPr>
          </a:p>
        </p:txBody>
      </p:sp>
      <p:sp>
        <p:nvSpPr>
          <p:cNvPr id="2" name="Date Placeholder 1">
            <a:extLst>
              <a:ext uri="{FF2B5EF4-FFF2-40B4-BE49-F238E27FC236}">
                <a16:creationId xmlns:a16="http://schemas.microsoft.com/office/drawing/2014/main" id="{93F3C51C-6559-4B5B-9462-8D8F86C20AC0}"/>
              </a:ext>
            </a:extLst>
          </p:cNvPr>
          <p:cNvSpPr>
            <a:spLocks noGrp="1"/>
          </p:cNvSpPr>
          <p:nvPr>
            <p:ph type="dt" sz="half" idx="2"/>
          </p:nvPr>
        </p:nvSpPr>
        <p:spPr/>
        <p:txBody>
          <a:bodyPr/>
          <a:lstStyle/>
          <a:p>
            <a:r>
              <a:rPr lang="en-US"/>
              <a:t>12/7/2019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22513" y="1197769"/>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848961" y="1064841"/>
            <a:ext cx="7446078" cy="1790700"/>
          </a:xfrm>
          <a:prstGeom prst="rect">
            <a:avLst/>
          </a:prstGeom>
        </p:spPr>
        <p:txBody>
          <a:bodyPr spcFirstLastPara="1" vert="horz" wrap="square" lIns="91425" tIns="91425" rIns="91425" bIns="91425" rtlCol="0" anchor="ctr" anchorCtr="0">
            <a:noAutofit/>
          </a:bodyPr>
          <a:lstStyle/>
          <a:p>
            <a:r>
              <a:rPr lang="en-US" dirty="0">
                <a:solidFill>
                  <a:srgbClr val="FFFFFF"/>
                </a:solidFill>
                <a:latin typeface="Open Sans"/>
                <a:ea typeface="Open Sans"/>
                <a:cs typeface="Open Sans"/>
                <a:sym typeface="Open Sans"/>
              </a:rPr>
              <a:t>Communities</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696087" y="2537040"/>
            <a:ext cx="7680387" cy="1202713"/>
          </a:xfrm>
        </p:spPr>
        <p:txBody>
          <a:bodyPr>
            <a:normAutofit/>
          </a:bodyPr>
          <a:lstStyle/>
          <a:p>
            <a:pPr marL="257175" indent="-257175" algn="l">
              <a:buClr>
                <a:schemeClr val="bg1"/>
              </a:buClr>
              <a:buSzPct val="150000"/>
              <a:buFont typeface="Arial" panose="020B0604020202020204" pitchFamily="34" charset="0"/>
              <a:buChar char="•"/>
            </a:pPr>
            <a:r>
              <a:rPr lang="en-US" b="1" dirty="0">
                <a:solidFill>
                  <a:schemeClr val="bg1"/>
                </a:solidFill>
              </a:rPr>
              <a:t>HPC Cloud Edge IoT </a:t>
            </a:r>
            <a:r>
              <a:rPr lang="en-US" dirty="0">
                <a:solidFill>
                  <a:schemeClr val="bg1"/>
                </a:solidFill>
              </a:rPr>
              <a:t>and </a:t>
            </a:r>
            <a:r>
              <a:rPr lang="en-US" b="1" dirty="0">
                <a:solidFill>
                  <a:schemeClr val="bg1"/>
                </a:solidFill>
              </a:rPr>
              <a:t>Big Data </a:t>
            </a:r>
          </a:p>
          <a:p>
            <a:pPr marL="257175" indent="-257175" algn="l">
              <a:buClr>
                <a:schemeClr val="bg1"/>
              </a:buClr>
              <a:buSzPct val="150000"/>
              <a:buFont typeface="Arial" panose="020B0604020202020204" pitchFamily="34" charset="0"/>
              <a:buChar char="•"/>
            </a:pPr>
            <a:r>
              <a:rPr lang="en-US" b="1" dirty="0">
                <a:solidFill>
                  <a:srgbClr val="FFFFFF"/>
                </a:solidFill>
                <a:latin typeface="Calibri" panose="020F0502020204030204" pitchFamily="34" charset="0"/>
                <a:ea typeface="Open Sans"/>
                <a:cs typeface="Calibri" panose="020F0502020204030204" pitchFamily="34" charset="0"/>
                <a:sym typeface="Open Sans"/>
              </a:rPr>
              <a:t>Trends</a:t>
            </a:r>
          </a:p>
        </p:txBody>
      </p:sp>
      <p:sp>
        <p:nvSpPr>
          <p:cNvPr id="4" name="Date Placeholder 3">
            <a:extLst>
              <a:ext uri="{FF2B5EF4-FFF2-40B4-BE49-F238E27FC236}">
                <a16:creationId xmlns:a16="http://schemas.microsoft.com/office/drawing/2014/main" id="{00E32D8E-3CA6-4A20-9BBD-1DB5F40F5504}"/>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3876862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4"/>
          <p:cNvSpPr txBox="1">
            <a:spLocks noGrp="1"/>
          </p:cNvSpPr>
          <p:nvPr>
            <p:ph type="title"/>
          </p:nvPr>
        </p:nvSpPr>
        <p:spPr>
          <a:xfrm>
            <a:off x="0" y="61025"/>
            <a:ext cx="9144000" cy="5181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a:t>Speedup from use of LSTM compared to Velocity Verlet</a:t>
            </a:r>
            <a:endParaRPr sz="3000"/>
          </a:p>
        </p:txBody>
      </p:sp>
      <p:sp>
        <p:nvSpPr>
          <p:cNvPr id="340" name="Google Shape;340;p34"/>
          <p:cNvSpPr txBox="1">
            <a:spLocks noGrp="1"/>
          </p:cNvSpPr>
          <p:nvPr>
            <p:ph type="sldNum" idx="12"/>
          </p:nvPr>
        </p:nvSpPr>
        <p:spPr>
          <a:xfrm>
            <a:off x="8246603" y="4834130"/>
            <a:ext cx="818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30</a:t>
            </a:fld>
            <a:endParaRPr/>
          </a:p>
        </p:txBody>
      </p:sp>
      <p:sp>
        <p:nvSpPr>
          <p:cNvPr id="341" name="Google Shape;341;p34"/>
          <p:cNvSpPr txBox="1">
            <a:spLocks noGrp="1"/>
          </p:cNvSpPr>
          <p:nvPr>
            <p:ph type="body" idx="1"/>
          </p:nvPr>
        </p:nvSpPr>
        <p:spPr>
          <a:xfrm>
            <a:off x="17075" y="560375"/>
            <a:ext cx="9126900" cy="1317300"/>
          </a:xfrm>
          <a:prstGeom prst="rect">
            <a:avLst/>
          </a:prstGeom>
        </p:spPr>
        <p:txBody>
          <a:bodyPr spcFirstLastPara="1" wrap="square" lIns="68575" tIns="34275" rIns="68575" bIns="34275" anchor="t" anchorCtr="0">
            <a:noAutofit/>
          </a:bodyPr>
          <a:lstStyle/>
          <a:p>
            <a:pPr marL="457200" lvl="0" indent="-317500" algn="l" rtl="0">
              <a:spcBef>
                <a:spcPts val="800"/>
              </a:spcBef>
              <a:spcAft>
                <a:spcPts val="0"/>
              </a:spcAft>
              <a:buSzPts val="1400"/>
              <a:buChar char="●"/>
            </a:pPr>
            <a:r>
              <a:rPr lang="en" dirty="0"/>
              <a:t>Timings are integration from t=0 to 100 and MD velocity verlet used dt of 0.001 to get a accurate result</a:t>
            </a:r>
            <a:endParaRPr dirty="0"/>
          </a:p>
          <a:p>
            <a:pPr marL="457200" lvl="0" indent="-317500" algn="l" rtl="0">
              <a:spcBef>
                <a:spcPts val="0"/>
              </a:spcBef>
              <a:spcAft>
                <a:spcPts val="0"/>
              </a:spcAft>
              <a:buSzPts val="1400"/>
              <a:buChar char="●"/>
            </a:pPr>
            <a:r>
              <a:rPr lang="en" b="1" dirty="0"/>
              <a:t>Speedup</a:t>
            </a:r>
            <a:r>
              <a:rPr lang="en" dirty="0"/>
              <a:t> = (Time to do MD Simulation with dt=0.001) / (Time to do RNN (LSTM)-based simulation)</a:t>
            </a:r>
            <a:endParaRPr dirty="0"/>
          </a:p>
        </p:txBody>
      </p:sp>
      <p:sp>
        <p:nvSpPr>
          <p:cNvPr id="2" name="Date Placeholder 1">
            <a:extLst>
              <a:ext uri="{FF2B5EF4-FFF2-40B4-BE49-F238E27FC236}">
                <a16:creationId xmlns:a16="http://schemas.microsoft.com/office/drawing/2014/main" id="{B529E0DA-4941-43F2-9887-C8A7CBE1FAD3}"/>
              </a:ext>
            </a:extLst>
          </p:cNvPr>
          <p:cNvSpPr>
            <a:spLocks noGrp="1"/>
          </p:cNvSpPr>
          <p:nvPr>
            <p:ph type="dt" sz="half" idx="2"/>
          </p:nvPr>
        </p:nvSpPr>
        <p:spPr/>
        <p:txBody>
          <a:bodyPr/>
          <a:lstStyle/>
          <a:p>
            <a:r>
              <a:rPr lang="en-US"/>
              <a:t>12/7/2019</a:t>
            </a:r>
          </a:p>
        </p:txBody>
      </p:sp>
      <p:grpSp>
        <p:nvGrpSpPr>
          <p:cNvPr id="5" name="Group 4">
            <a:extLst>
              <a:ext uri="{FF2B5EF4-FFF2-40B4-BE49-F238E27FC236}">
                <a16:creationId xmlns:a16="http://schemas.microsoft.com/office/drawing/2014/main" id="{3619BF8D-F181-4F8B-85E2-E03BCE2DB524}"/>
              </a:ext>
            </a:extLst>
          </p:cNvPr>
          <p:cNvGrpSpPr/>
          <p:nvPr/>
        </p:nvGrpSpPr>
        <p:grpSpPr>
          <a:xfrm>
            <a:off x="3091542" y="1764911"/>
            <a:ext cx="6125713" cy="2972676"/>
            <a:chOff x="3091542" y="1764911"/>
            <a:chExt cx="6125713" cy="2972676"/>
          </a:xfrm>
        </p:grpSpPr>
        <p:pic>
          <p:nvPicPr>
            <p:cNvPr id="10" name="Google Shape;119;p22">
              <a:extLst>
                <a:ext uri="{FF2B5EF4-FFF2-40B4-BE49-F238E27FC236}">
                  <a16:creationId xmlns:a16="http://schemas.microsoft.com/office/drawing/2014/main" id="{54A43A55-3307-4A29-BC55-E5B77F30CA61}"/>
                </a:ext>
              </a:extLst>
            </p:cNvPr>
            <p:cNvPicPr preferRelativeResize="0"/>
            <p:nvPr/>
          </p:nvPicPr>
          <p:blipFill>
            <a:blip r:embed="rId3">
              <a:alphaModFix/>
            </a:blip>
            <a:stretch>
              <a:fillRect/>
            </a:stretch>
          </p:blipFill>
          <p:spPr>
            <a:xfrm>
              <a:off x="3091542" y="1764911"/>
              <a:ext cx="6125713" cy="2972676"/>
            </a:xfrm>
            <a:prstGeom prst="rect">
              <a:avLst/>
            </a:prstGeom>
            <a:noFill/>
            <a:ln>
              <a:noFill/>
            </a:ln>
          </p:spPr>
        </p:pic>
        <p:sp>
          <p:nvSpPr>
            <p:cNvPr id="8" name="TextBox 7">
              <a:extLst>
                <a:ext uri="{FF2B5EF4-FFF2-40B4-BE49-F238E27FC236}">
                  <a16:creationId xmlns:a16="http://schemas.microsoft.com/office/drawing/2014/main" id="{313014AC-FD07-46DA-83C6-5413A04003B9}"/>
                </a:ext>
              </a:extLst>
            </p:cNvPr>
            <p:cNvSpPr txBox="1"/>
            <p:nvPr/>
          </p:nvSpPr>
          <p:spPr>
            <a:xfrm>
              <a:off x="3461327" y="2467321"/>
              <a:ext cx="4049772" cy="307777"/>
            </a:xfrm>
            <a:prstGeom prst="rect">
              <a:avLst/>
            </a:prstGeom>
            <a:noFill/>
          </p:spPr>
          <p:txBody>
            <a:bodyPr wrap="square" rtlCol="0">
              <a:spAutoFit/>
            </a:bodyPr>
            <a:lstStyle/>
            <a:p>
              <a:r>
                <a:rPr lang="en-US" b="1" dirty="0"/>
                <a:t>Can increase dt=4 and increase speedup</a:t>
              </a:r>
            </a:p>
          </p:txBody>
        </p:sp>
      </p:grpSp>
      <p:pic>
        <p:nvPicPr>
          <p:cNvPr id="12" name="Google Shape;112;p21">
            <a:extLst>
              <a:ext uri="{FF2B5EF4-FFF2-40B4-BE49-F238E27FC236}">
                <a16:creationId xmlns:a16="http://schemas.microsoft.com/office/drawing/2014/main" id="{B3A5AABE-F9C7-48AA-8835-F4041665FE87}"/>
              </a:ext>
            </a:extLst>
          </p:cNvPr>
          <p:cNvPicPr preferRelativeResize="0"/>
          <p:nvPr/>
        </p:nvPicPr>
        <p:blipFill rotWithShape="1">
          <a:blip r:embed="rId4">
            <a:alphaModFix/>
          </a:blip>
          <a:srcRect l="7955" r="7905"/>
          <a:stretch/>
        </p:blipFill>
        <p:spPr>
          <a:xfrm>
            <a:off x="17075" y="2985255"/>
            <a:ext cx="3111335" cy="1848875"/>
          </a:xfrm>
          <a:prstGeom prst="rect">
            <a:avLst/>
          </a:prstGeom>
          <a:noFill/>
          <a:ln>
            <a:noFill/>
          </a:ln>
        </p:spPr>
      </p:pic>
      <p:sp>
        <p:nvSpPr>
          <p:cNvPr id="4" name="TextBox 3">
            <a:extLst>
              <a:ext uri="{FF2B5EF4-FFF2-40B4-BE49-F238E27FC236}">
                <a16:creationId xmlns:a16="http://schemas.microsoft.com/office/drawing/2014/main" id="{D47480A1-31D2-4D47-8A24-018B19429B3D}"/>
              </a:ext>
            </a:extLst>
          </p:cNvPr>
          <p:cNvSpPr txBox="1"/>
          <p:nvPr/>
        </p:nvSpPr>
        <p:spPr>
          <a:xfrm>
            <a:off x="43251" y="2335150"/>
            <a:ext cx="2942616" cy="738664"/>
          </a:xfrm>
          <a:prstGeom prst="rect">
            <a:avLst/>
          </a:prstGeom>
          <a:noFill/>
        </p:spPr>
        <p:txBody>
          <a:bodyPr wrap="square" rtlCol="0">
            <a:spAutoFit/>
          </a:bodyPr>
          <a:lstStyle/>
          <a:p>
            <a:r>
              <a:rPr lang="en-US" b="1" dirty="0"/>
              <a:t>Rugged Potential</a:t>
            </a:r>
          </a:p>
          <a:p>
            <a:r>
              <a:rPr lang="en-US" b="1" dirty="0"/>
              <a:t> 789,761 </a:t>
            </a:r>
            <a:r>
              <a:rPr lang="en-US" dirty="0"/>
              <a:t>Trainable Parameters as 256 units in each of 2 LSTM banks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5"/>
          <p:cNvSpPr txBox="1">
            <a:spLocks noGrp="1"/>
          </p:cNvSpPr>
          <p:nvPr>
            <p:ph type="title"/>
          </p:nvPr>
        </p:nvSpPr>
        <p:spPr>
          <a:xfrm>
            <a:off x="185675" y="0"/>
            <a:ext cx="8520600" cy="5727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
              <a:t>Status of MLaroundHPC</a:t>
            </a:r>
            <a:endParaRPr/>
          </a:p>
        </p:txBody>
      </p:sp>
      <p:sp>
        <p:nvSpPr>
          <p:cNvPr id="350" name="Google Shape;350;p35"/>
          <p:cNvSpPr txBox="1">
            <a:spLocks noGrp="1"/>
          </p:cNvSpPr>
          <p:nvPr>
            <p:ph type="body" idx="1"/>
          </p:nvPr>
        </p:nvSpPr>
        <p:spPr>
          <a:xfrm>
            <a:off x="0" y="524575"/>
            <a:ext cx="9144000" cy="4138800"/>
          </a:xfrm>
          <a:prstGeom prst="rect">
            <a:avLst/>
          </a:prstGeom>
        </p:spPr>
        <p:txBody>
          <a:bodyPr spcFirstLastPara="1" wrap="square" lIns="68575" tIns="68575" rIns="68575" bIns="68575" anchor="t" anchorCtr="0">
            <a:noAutofit/>
          </a:bodyPr>
          <a:lstStyle/>
          <a:p>
            <a:pPr marL="457200" lvl="0" indent="-342900" algn="l" rtl="0">
              <a:spcBef>
                <a:spcPts val="0"/>
              </a:spcBef>
              <a:spcAft>
                <a:spcPts val="0"/>
              </a:spcAft>
              <a:buSzPts val="1800"/>
              <a:buChar char="●"/>
            </a:pPr>
            <a:r>
              <a:rPr lang="en" sz="1800" b="1">
                <a:latin typeface="Arial"/>
                <a:ea typeface="Arial"/>
                <a:cs typeface="Arial"/>
                <a:sym typeface="Arial"/>
              </a:rPr>
              <a:t>MLaroundHPC</a:t>
            </a:r>
            <a:r>
              <a:rPr lang="en" sz="1800">
                <a:latin typeface="Arial"/>
                <a:ea typeface="Arial"/>
                <a:cs typeface="Arial"/>
                <a:sym typeface="Arial"/>
              </a:rPr>
              <a:t> broadly applicable but current </a:t>
            </a:r>
            <a:r>
              <a:rPr lang="en" sz="1800" b="1">
                <a:latin typeface="Arial"/>
                <a:ea typeface="Arial"/>
                <a:cs typeface="Arial"/>
                <a:sym typeface="Arial"/>
              </a:rPr>
              <a:t>use is nonuniform </a:t>
            </a:r>
            <a:r>
              <a:rPr lang="en" sz="1800">
                <a:latin typeface="Arial"/>
                <a:ea typeface="Arial"/>
                <a:cs typeface="Arial"/>
                <a:sym typeface="Arial"/>
              </a:rPr>
              <a:t>across domains</a:t>
            </a:r>
            <a:endParaRPr sz="1800">
              <a:latin typeface="Arial"/>
              <a:ea typeface="Arial"/>
              <a:cs typeface="Arial"/>
              <a:sym typeface="Arial"/>
            </a:endParaRPr>
          </a:p>
          <a:p>
            <a:pPr marL="914400" lvl="1" indent="-342900" algn="l" rtl="0">
              <a:spcBef>
                <a:spcPts val="0"/>
              </a:spcBef>
              <a:spcAft>
                <a:spcPts val="0"/>
              </a:spcAft>
              <a:buSzPts val="1800"/>
              <a:buChar char="○"/>
            </a:pPr>
            <a:r>
              <a:rPr lang="en">
                <a:latin typeface="Arial"/>
                <a:ea typeface="Arial"/>
                <a:cs typeface="Arial"/>
                <a:sym typeface="Arial"/>
              </a:rPr>
              <a:t>we need to improve Cyberinfrastructure support to make MLforHPC more effective for </a:t>
            </a:r>
            <a:r>
              <a:rPr lang="en" b="1">
                <a:latin typeface="Arial"/>
                <a:ea typeface="Arial"/>
                <a:cs typeface="Arial"/>
                <a:sym typeface="Arial"/>
              </a:rPr>
              <a:t>more users</a:t>
            </a:r>
            <a:endParaRPr b="1">
              <a:latin typeface="Arial"/>
              <a:ea typeface="Arial"/>
              <a:cs typeface="Arial"/>
              <a:sym typeface="Arial"/>
            </a:endParaRPr>
          </a:p>
          <a:p>
            <a:pPr marL="457200" lvl="0" indent="-342900" algn="l" rtl="0">
              <a:spcBef>
                <a:spcPts val="0"/>
              </a:spcBef>
              <a:spcAft>
                <a:spcPts val="0"/>
              </a:spcAft>
              <a:buSzPts val="1800"/>
              <a:buChar char="●"/>
            </a:pPr>
            <a:r>
              <a:rPr lang="en" sz="1800">
                <a:latin typeface="Arial"/>
                <a:ea typeface="Arial"/>
                <a:cs typeface="Arial"/>
                <a:sym typeface="Arial"/>
              </a:rPr>
              <a:t>Use of modest DL network to </a:t>
            </a:r>
            <a:r>
              <a:rPr lang="en" sz="1800" b="1">
                <a:latin typeface="Arial"/>
                <a:ea typeface="Arial"/>
                <a:cs typeface="Arial"/>
                <a:sym typeface="Arial"/>
              </a:rPr>
              <a:t>map material/potential drug structure to properties</a:t>
            </a:r>
            <a:r>
              <a:rPr lang="en" sz="1800">
                <a:latin typeface="Arial"/>
                <a:ea typeface="Arial"/>
                <a:cs typeface="Arial"/>
                <a:sym typeface="Arial"/>
              </a:rPr>
              <a:t> (generalized QSAR) with simulation and observation: Advanced Progress</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 sz="1800">
                <a:latin typeface="Arial"/>
                <a:ea typeface="Arial"/>
                <a:cs typeface="Arial"/>
                <a:sym typeface="Arial"/>
              </a:rPr>
              <a:t>Learn </a:t>
            </a:r>
            <a:r>
              <a:rPr lang="en" sz="1800" b="1">
                <a:latin typeface="Arial"/>
                <a:ea typeface="Arial"/>
                <a:cs typeface="Arial"/>
                <a:sym typeface="Arial"/>
              </a:rPr>
              <a:t>surrogates </a:t>
            </a:r>
            <a:r>
              <a:rPr lang="en" sz="1800">
                <a:latin typeface="Arial"/>
                <a:ea typeface="Arial"/>
                <a:cs typeface="Arial"/>
                <a:sym typeface="Arial"/>
              </a:rPr>
              <a:t>for </a:t>
            </a:r>
            <a:r>
              <a:rPr lang="en" sz="1800" b="1">
                <a:latin typeface="Arial"/>
                <a:ea typeface="Arial"/>
                <a:cs typeface="Arial"/>
                <a:sym typeface="Arial"/>
              </a:rPr>
              <a:t>large scale simulations</a:t>
            </a:r>
            <a:r>
              <a:rPr lang="en" sz="1800">
                <a:latin typeface="Arial"/>
                <a:ea typeface="Arial"/>
                <a:cs typeface="Arial"/>
                <a:sym typeface="Arial"/>
              </a:rPr>
              <a:t>: initial small scale results</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 sz="1800">
                <a:latin typeface="Arial"/>
                <a:ea typeface="Arial"/>
                <a:cs typeface="Arial"/>
                <a:sym typeface="Arial"/>
              </a:rPr>
              <a:t>Use of MLforHPC in </a:t>
            </a:r>
            <a:r>
              <a:rPr lang="en" sz="1800" b="1">
                <a:latin typeface="Arial"/>
                <a:ea typeface="Arial"/>
                <a:cs typeface="Arial"/>
                <a:sym typeface="Arial"/>
              </a:rPr>
              <a:t>agent-based systems </a:t>
            </a:r>
            <a:r>
              <a:rPr lang="en" sz="1800">
                <a:latin typeface="Arial"/>
                <a:ea typeface="Arial"/>
                <a:cs typeface="Arial"/>
                <a:sym typeface="Arial"/>
              </a:rPr>
              <a:t>(learn agents): Very promising but few results</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 sz="1800" b="1">
                <a:latin typeface="Arial"/>
                <a:ea typeface="Arial"/>
                <a:cs typeface="Arial"/>
                <a:sym typeface="Arial"/>
              </a:rPr>
              <a:t>Macroscopic</a:t>
            </a:r>
            <a:r>
              <a:rPr lang="en" sz="1800">
                <a:latin typeface="Arial"/>
                <a:ea typeface="Arial"/>
                <a:cs typeface="Arial"/>
                <a:sym typeface="Arial"/>
              </a:rPr>
              <a:t> Structure as in learn complex multi-particle </a:t>
            </a:r>
            <a:r>
              <a:rPr lang="en" sz="1800" b="1">
                <a:latin typeface="Arial"/>
                <a:ea typeface="Arial"/>
                <a:cs typeface="Arial"/>
                <a:sym typeface="Arial"/>
              </a:rPr>
              <a:t>potentials</a:t>
            </a:r>
            <a:r>
              <a:rPr lang="en" sz="1800">
                <a:latin typeface="Arial"/>
                <a:ea typeface="Arial"/>
                <a:cs typeface="Arial"/>
                <a:sym typeface="Arial"/>
              </a:rPr>
              <a:t> scaling to N</a:t>
            </a:r>
            <a:r>
              <a:rPr lang="en" sz="1800" baseline="30000">
                <a:latin typeface="Arial"/>
                <a:ea typeface="Arial"/>
                <a:cs typeface="Arial"/>
                <a:sym typeface="Arial"/>
              </a:rPr>
              <a:t>7</a:t>
            </a:r>
            <a:r>
              <a:rPr lang="en" sz="1800">
                <a:latin typeface="Arial"/>
                <a:ea typeface="Arial"/>
                <a:cs typeface="Arial"/>
                <a:sym typeface="Arial"/>
              </a:rPr>
              <a:t>: many great successes</a:t>
            </a:r>
            <a:endParaRPr sz="1800">
              <a:latin typeface="Arial"/>
              <a:ea typeface="Arial"/>
              <a:cs typeface="Arial"/>
              <a:sym typeface="Arial"/>
            </a:endParaRPr>
          </a:p>
          <a:p>
            <a:pPr marL="457200" lvl="0" indent="-342900" algn="l" rtl="0">
              <a:spcBef>
                <a:spcPts val="0"/>
              </a:spcBef>
              <a:spcAft>
                <a:spcPts val="0"/>
              </a:spcAft>
              <a:buSzPts val="1800"/>
              <a:buChar char="●"/>
            </a:pPr>
            <a:r>
              <a:rPr lang="en" sz="1800" b="1">
                <a:latin typeface="Arial"/>
                <a:ea typeface="Arial"/>
                <a:cs typeface="Arial"/>
                <a:sym typeface="Arial"/>
              </a:rPr>
              <a:t>Learn Collective coordinates and guide ensemble</a:t>
            </a:r>
            <a:r>
              <a:rPr lang="en" sz="1800">
                <a:latin typeface="Arial"/>
                <a:ea typeface="Arial"/>
                <a:cs typeface="Arial"/>
                <a:sym typeface="Arial"/>
              </a:rPr>
              <a:t> computations: dramatic progress with speedups up to 10</a:t>
            </a:r>
            <a:r>
              <a:rPr lang="en" sz="1800" baseline="30000">
                <a:latin typeface="Arial"/>
                <a:ea typeface="Arial"/>
                <a:cs typeface="Arial"/>
                <a:sym typeface="Arial"/>
              </a:rPr>
              <a:t>8</a:t>
            </a:r>
            <a:endParaRPr sz="1800" baseline="30000">
              <a:latin typeface="Arial"/>
              <a:ea typeface="Arial"/>
              <a:cs typeface="Arial"/>
              <a:sym typeface="Arial"/>
            </a:endParaRPr>
          </a:p>
          <a:p>
            <a:pPr marL="457200" lvl="0" indent="-342900" algn="l" rtl="0">
              <a:spcBef>
                <a:spcPts val="0"/>
              </a:spcBef>
              <a:spcAft>
                <a:spcPts val="0"/>
              </a:spcAft>
              <a:buSzPts val="1800"/>
              <a:buChar char="●"/>
            </a:pPr>
            <a:r>
              <a:rPr lang="en" sz="1800" b="1">
                <a:latin typeface="Arial"/>
                <a:ea typeface="Arial"/>
                <a:cs typeface="Arial"/>
                <a:sym typeface="Arial"/>
              </a:rPr>
              <a:t>Microscale</a:t>
            </a:r>
            <a:r>
              <a:rPr lang="en" sz="1800">
                <a:latin typeface="Arial"/>
                <a:ea typeface="Arial"/>
                <a:cs typeface="Arial"/>
                <a:sym typeface="Arial"/>
              </a:rPr>
              <a:t>; learn dynamics of small scale such as clouds, turbulence: Interesting results but much more to do</a:t>
            </a:r>
            <a:endParaRPr sz="1800">
              <a:latin typeface="Arial"/>
              <a:ea typeface="Arial"/>
              <a:cs typeface="Arial"/>
              <a:sym typeface="Arial"/>
            </a:endParaRPr>
          </a:p>
          <a:p>
            <a:pPr marL="457200" lvl="0" indent="-342900" algn="l" rtl="0">
              <a:spcBef>
                <a:spcPts val="0"/>
              </a:spcBef>
              <a:spcAft>
                <a:spcPts val="0"/>
              </a:spcAft>
              <a:buSzPts val="1800"/>
              <a:buChar char="●"/>
            </a:pPr>
            <a:r>
              <a:rPr lang="en" sz="1800">
                <a:latin typeface="Arial"/>
                <a:ea typeface="Arial"/>
                <a:cs typeface="Arial"/>
                <a:sym typeface="Arial"/>
              </a:rPr>
              <a:t>Use of </a:t>
            </a:r>
            <a:r>
              <a:rPr lang="en" sz="1800" b="1">
                <a:latin typeface="Arial"/>
                <a:ea typeface="Arial"/>
                <a:cs typeface="Arial"/>
                <a:sym typeface="Arial"/>
              </a:rPr>
              <a:t>Recurrent NN</a:t>
            </a:r>
            <a:r>
              <a:rPr lang="en" sz="1800">
                <a:latin typeface="Arial"/>
                <a:ea typeface="Arial"/>
                <a:cs typeface="Arial"/>
                <a:sym typeface="Arial"/>
              </a:rPr>
              <a:t>’s to represent dynamics (</a:t>
            </a:r>
            <a:r>
              <a:rPr lang="en" sz="1800" b="1">
                <a:latin typeface="Arial"/>
                <a:ea typeface="Arial"/>
                <a:cs typeface="Arial"/>
                <a:sym typeface="Arial"/>
              </a:rPr>
              <a:t>learn numerical differential operators</a:t>
            </a:r>
            <a:r>
              <a:rPr lang="en" sz="1800">
                <a:latin typeface="Arial"/>
                <a:ea typeface="Arial"/>
                <a:cs typeface="Arial"/>
                <a:sym typeface="Arial"/>
              </a:rPr>
              <a:t>): Promising but only studied in small problems</a:t>
            </a:r>
            <a:endParaRPr sz="1800">
              <a:latin typeface="Arial"/>
              <a:ea typeface="Arial"/>
              <a:cs typeface="Arial"/>
              <a:sym typeface="Arial"/>
            </a:endParaRPr>
          </a:p>
        </p:txBody>
      </p:sp>
      <p:sp>
        <p:nvSpPr>
          <p:cNvPr id="351" name="Google Shape;351;p35"/>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31</a:t>
            </a:fld>
            <a:endParaRPr/>
          </a:p>
        </p:txBody>
      </p:sp>
      <p:sp>
        <p:nvSpPr>
          <p:cNvPr id="2" name="Date Placeholder 1">
            <a:extLst>
              <a:ext uri="{FF2B5EF4-FFF2-40B4-BE49-F238E27FC236}">
                <a16:creationId xmlns:a16="http://schemas.microsoft.com/office/drawing/2014/main" id="{F4334798-EA05-4B94-B466-4BFDBA375EEA}"/>
              </a:ext>
            </a:extLst>
          </p:cNvPr>
          <p:cNvSpPr>
            <a:spLocks noGrp="1"/>
          </p:cNvSpPr>
          <p:nvPr>
            <p:ph type="dt" sz="half" idx="2"/>
          </p:nvPr>
        </p:nvSpPr>
        <p:spPr/>
        <p:txBody>
          <a:bodyPr/>
          <a:lstStyle/>
          <a:p>
            <a:r>
              <a:rPr lang="en-US"/>
              <a:t>12/7/2019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08145" y="1547320"/>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725869" y="1360262"/>
            <a:ext cx="7446078" cy="1790700"/>
          </a:xfrm>
          <a:prstGeom prst="rect">
            <a:avLst/>
          </a:prstGeom>
        </p:spPr>
        <p:txBody>
          <a:bodyPr spcFirstLastPara="1" vert="horz" wrap="square" lIns="91425" tIns="91425" rIns="91425" bIns="91425" rtlCol="0" anchor="ctr" anchorCtr="0">
            <a:noAutofit/>
          </a:bodyPr>
          <a:lstStyle/>
          <a:p>
            <a:r>
              <a:rPr lang="en-US" dirty="0">
                <a:solidFill>
                  <a:srgbClr val="FFFFFF"/>
                </a:solidFill>
                <a:latin typeface="Open Sans"/>
                <a:ea typeface="Open Sans"/>
                <a:cs typeface="Open Sans"/>
                <a:sym typeface="Open Sans"/>
              </a:rPr>
              <a:t>Overall Architecture</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1792437" y="2691785"/>
            <a:ext cx="5644925" cy="737216"/>
          </a:xfrm>
        </p:spPr>
        <p:txBody>
          <a:bodyPr>
            <a:normAutofit/>
          </a:bodyPr>
          <a:lstStyle/>
          <a:p>
            <a:pPr marL="257175" indent="-257175" algn="l">
              <a:buClr>
                <a:schemeClr val="bg1"/>
              </a:buClr>
              <a:buSzPct val="150000"/>
              <a:buFont typeface="Arial" panose="020B0604020202020204" pitchFamily="34" charset="0"/>
              <a:buChar char="•"/>
            </a:pPr>
            <a:r>
              <a:rPr lang="en-US" b="1" dirty="0">
                <a:solidFill>
                  <a:srgbClr val="FFFFFF"/>
                </a:solidFill>
                <a:latin typeface="Calibri" panose="020F0502020204030204" pitchFamily="34" charset="0"/>
                <a:ea typeface="Open Sans"/>
                <a:cs typeface="Calibri" panose="020F0502020204030204" pitchFamily="34" charset="0"/>
                <a:sym typeface="Open Sans"/>
              </a:rPr>
              <a:t>Global AI and Modeling Supercomputer GAIMSC </a:t>
            </a:r>
          </a:p>
        </p:txBody>
      </p:sp>
      <p:sp>
        <p:nvSpPr>
          <p:cNvPr id="4" name="Date Placeholder 3">
            <a:extLst>
              <a:ext uri="{FF2B5EF4-FFF2-40B4-BE49-F238E27FC236}">
                <a16:creationId xmlns:a16="http://schemas.microsoft.com/office/drawing/2014/main" id="{00E32D8E-3CA6-4A20-9BBD-1DB5F40F5504}"/>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141712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grpSp>
        <p:nvGrpSpPr>
          <p:cNvPr id="602" name="Google Shape;602;p74"/>
          <p:cNvGrpSpPr/>
          <p:nvPr/>
        </p:nvGrpSpPr>
        <p:grpSpPr>
          <a:xfrm>
            <a:off x="4771287" y="926703"/>
            <a:ext cx="4401940" cy="3363147"/>
            <a:chOff x="0" y="407601"/>
            <a:chExt cx="9144038" cy="4471676"/>
          </a:xfrm>
        </p:grpSpPr>
        <p:pic>
          <p:nvPicPr>
            <p:cNvPr id="603" name="Google Shape;603;p74"/>
            <p:cNvPicPr preferRelativeResize="0"/>
            <p:nvPr/>
          </p:nvPicPr>
          <p:blipFill rotWithShape="1">
            <a:blip r:embed="rId3">
              <a:alphaModFix/>
            </a:blip>
            <a:srcRect t="1633" b="5021"/>
            <a:stretch/>
          </p:blipFill>
          <p:spPr>
            <a:xfrm>
              <a:off x="21" y="439270"/>
              <a:ext cx="9144017" cy="4440007"/>
            </a:xfrm>
            <a:prstGeom prst="rect">
              <a:avLst/>
            </a:prstGeom>
            <a:noFill/>
            <a:ln>
              <a:noFill/>
            </a:ln>
          </p:spPr>
        </p:pic>
        <p:pic>
          <p:nvPicPr>
            <p:cNvPr id="604" name="Google Shape;604;p74"/>
            <p:cNvPicPr preferRelativeResize="0"/>
            <p:nvPr/>
          </p:nvPicPr>
          <p:blipFill rotWithShape="1">
            <a:blip r:embed="rId3">
              <a:alphaModFix/>
            </a:blip>
            <a:srcRect t="24173" b="73582"/>
            <a:stretch/>
          </p:blipFill>
          <p:spPr>
            <a:xfrm>
              <a:off x="0" y="407601"/>
              <a:ext cx="9144008" cy="107473"/>
            </a:xfrm>
            <a:prstGeom prst="rect">
              <a:avLst/>
            </a:prstGeom>
            <a:noFill/>
            <a:ln>
              <a:noFill/>
            </a:ln>
          </p:spPr>
        </p:pic>
      </p:grpSp>
      <p:sp>
        <p:nvSpPr>
          <p:cNvPr id="605" name="Google Shape;605;p74"/>
          <p:cNvSpPr txBox="1">
            <a:spLocks noGrp="1"/>
          </p:cNvSpPr>
          <p:nvPr>
            <p:ph type="title"/>
          </p:nvPr>
        </p:nvSpPr>
        <p:spPr>
          <a:xfrm>
            <a:off x="162070" y="98796"/>
            <a:ext cx="8520600" cy="572700"/>
          </a:xfrm>
          <a:prstGeom prst="rect">
            <a:avLst/>
          </a:prstGeom>
        </p:spPr>
        <p:txBody>
          <a:bodyPr spcFirstLastPara="1" vert="horz" wrap="square" lIns="68575" tIns="34275" rIns="68575" bIns="34275" rtlCol="0" anchor="ctr" anchorCtr="0">
            <a:noAutofit/>
          </a:bodyPr>
          <a:lstStyle/>
          <a:p>
            <a:pPr>
              <a:lnSpc>
                <a:spcPct val="115000"/>
              </a:lnSpc>
            </a:pPr>
            <a:r>
              <a:rPr lang="en" sz="2000" dirty="0">
                <a:solidFill>
                  <a:srgbClr val="515151"/>
                </a:solidFill>
              </a:rPr>
              <a:t>Microsoft Summer 2018: Global AI Supercomputer</a:t>
            </a:r>
            <a:endParaRPr sz="1400" dirty="0">
              <a:solidFill>
                <a:srgbClr val="515151"/>
              </a:solidFill>
            </a:endParaRPr>
          </a:p>
        </p:txBody>
      </p:sp>
      <p:sp>
        <p:nvSpPr>
          <p:cNvPr id="606" name="Google Shape;606;p74"/>
          <p:cNvSpPr txBox="1">
            <a:spLocks noGrp="1"/>
          </p:cNvSpPr>
          <p:nvPr>
            <p:ph type="sldNum" idx="12"/>
          </p:nvPr>
        </p:nvSpPr>
        <p:spPr>
          <a:prstGeom prst="rect">
            <a:avLst/>
          </a:prstGeom>
          <a:noFill/>
          <a:ln>
            <a:noFill/>
          </a:ln>
        </p:spPr>
        <p:txBody>
          <a:bodyPr spcFirstLastPara="1" wrap="square" lIns="51431" tIns="25706" rIns="51431" bIns="25706"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33</a:t>
            </a:fld>
            <a:endParaRPr/>
          </a:p>
        </p:txBody>
      </p:sp>
      <p:sp>
        <p:nvSpPr>
          <p:cNvPr id="2" name="Date Placeholder 1">
            <a:extLst>
              <a:ext uri="{FF2B5EF4-FFF2-40B4-BE49-F238E27FC236}">
                <a16:creationId xmlns:a16="http://schemas.microsoft.com/office/drawing/2014/main" id="{3E2AB7BE-40F6-4EA1-94AC-3D385644C1B0}"/>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a:solidFill>
                <a:prstClr val="black">
                  <a:tint val="75000"/>
                </a:prstClr>
              </a:solidFill>
            </a:endParaRPr>
          </a:p>
        </p:txBody>
      </p:sp>
      <p:cxnSp>
        <p:nvCxnSpPr>
          <p:cNvPr id="607" name="Google Shape;607;p74"/>
          <p:cNvCxnSpPr/>
          <p:nvPr/>
        </p:nvCxnSpPr>
        <p:spPr>
          <a:xfrm>
            <a:off x="67535" y="1288213"/>
            <a:ext cx="1887900" cy="0"/>
          </a:xfrm>
          <a:prstGeom prst="straightConnector1">
            <a:avLst/>
          </a:prstGeom>
          <a:noFill/>
          <a:ln w="19050" cap="flat" cmpd="sng">
            <a:solidFill>
              <a:srgbClr val="B30838"/>
            </a:solidFill>
            <a:prstDash val="solid"/>
            <a:round/>
            <a:headEnd type="none" w="med" len="med"/>
            <a:tailEnd type="none" w="med" len="med"/>
          </a:ln>
        </p:spPr>
      </p:cxnSp>
      <p:sp>
        <p:nvSpPr>
          <p:cNvPr id="608" name="Google Shape;608;p74"/>
          <p:cNvSpPr txBox="1"/>
          <p:nvPr/>
        </p:nvSpPr>
        <p:spPr>
          <a:xfrm>
            <a:off x="3270154" y="4417500"/>
            <a:ext cx="2373300" cy="276900"/>
          </a:xfrm>
          <a:prstGeom prst="rect">
            <a:avLst/>
          </a:prstGeom>
          <a:noFill/>
          <a:ln>
            <a:noFill/>
          </a:ln>
        </p:spPr>
        <p:txBody>
          <a:bodyPr spcFirstLastPara="1" wrap="square" lIns="68575" tIns="34275" rIns="68575" bIns="34275" anchor="t" anchorCtr="0">
            <a:noAutofit/>
          </a:bodyPr>
          <a:lstStyle/>
          <a:p>
            <a:pPr algn="r">
              <a:buClr>
                <a:srgbClr val="000000"/>
              </a:buClr>
              <a:buSzPts val="1400"/>
            </a:pPr>
            <a:r>
              <a:rPr lang="en" sz="1200">
                <a:latin typeface="Calibri"/>
                <a:ea typeface="Calibri"/>
                <a:cs typeface="Calibri"/>
                <a:sym typeface="Calibri"/>
              </a:rPr>
              <a:t>By Donald  Kossmann</a:t>
            </a:r>
            <a:endParaRPr sz="1200">
              <a:latin typeface="Calibri"/>
              <a:ea typeface="Calibri"/>
              <a:cs typeface="Calibri"/>
              <a:sym typeface="Calibri"/>
            </a:endParaRPr>
          </a:p>
        </p:txBody>
      </p:sp>
      <p:pic>
        <p:nvPicPr>
          <p:cNvPr id="609" name="Google Shape;609;p74"/>
          <p:cNvPicPr preferRelativeResize="0"/>
          <p:nvPr/>
        </p:nvPicPr>
        <p:blipFill rotWithShape="1">
          <a:blip r:embed="rId4">
            <a:alphaModFix/>
          </a:blip>
          <a:srcRect/>
          <a:stretch/>
        </p:blipFill>
        <p:spPr>
          <a:xfrm>
            <a:off x="-38699" y="936850"/>
            <a:ext cx="4851549" cy="3353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7" name="Google Shape;617;p75"/>
          <p:cNvSpPr txBox="1">
            <a:spLocks noGrp="1"/>
          </p:cNvSpPr>
          <p:nvPr>
            <p:ph type="title"/>
          </p:nvPr>
        </p:nvSpPr>
        <p:spPr>
          <a:xfrm>
            <a:off x="35718" y="0"/>
            <a:ext cx="9065585" cy="491001"/>
          </a:xfrm>
          <a:prstGeom prst="rect">
            <a:avLst/>
          </a:prstGeom>
        </p:spPr>
        <p:txBody>
          <a:bodyPr spcFirstLastPara="1" vert="horz" wrap="square" lIns="68575" tIns="34275" rIns="68575" bIns="34275" rtlCol="0" anchor="ctr" anchorCtr="0">
            <a:noAutofit/>
          </a:bodyPr>
          <a:lstStyle/>
          <a:p>
            <a:pPr>
              <a:lnSpc>
                <a:spcPct val="115000"/>
              </a:lnSpc>
            </a:pPr>
            <a:r>
              <a:rPr lang="en" sz="2400" dirty="0">
                <a:solidFill>
                  <a:srgbClr val="515151"/>
                </a:solidFill>
              </a:rPr>
              <a:t>Overall Global AI and Modeling Supercomputer GAIMSC Architecture</a:t>
            </a:r>
            <a:endParaRPr sz="2400" b="0" dirty="0">
              <a:solidFill>
                <a:srgbClr val="515151"/>
              </a:solidFill>
              <a:latin typeface="Open Sans SemiBold"/>
              <a:ea typeface="Open Sans SemiBold"/>
              <a:cs typeface="Open Sans SemiBold"/>
              <a:sym typeface="Open Sans SemiBold"/>
            </a:endParaRPr>
          </a:p>
        </p:txBody>
      </p:sp>
      <p:sp>
        <p:nvSpPr>
          <p:cNvPr id="614" name="Google Shape;614;p75"/>
          <p:cNvSpPr txBox="1">
            <a:spLocks noGrp="1"/>
          </p:cNvSpPr>
          <p:nvPr>
            <p:ph type="body" idx="1"/>
          </p:nvPr>
        </p:nvSpPr>
        <p:spPr>
          <a:xfrm>
            <a:off x="-35303" y="380494"/>
            <a:ext cx="9136606" cy="4024282"/>
          </a:xfrm>
          <a:prstGeom prst="rect">
            <a:avLst/>
          </a:prstGeom>
          <a:noFill/>
          <a:ln>
            <a:noFill/>
          </a:ln>
        </p:spPr>
        <p:txBody>
          <a:bodyPr spcFirstLastPara="1" vert="horz" wrap="square" lIns="68575" tIns="34275" rIns="68575" bIns="34275" rtlCol="0" anchor="t" anchorCtr="0">
            <a:noAutofit/>
          </a:bodyPr>
          <a:lstStyle/>
          <a:p>
            <a:pPr marL="457189" indent="-317492">
              <a:lnSpc>
                <a:spcPct val="100000"/>
              </a:lnSpc>
              <a:spcBef>
                <a:spcPts val="600"/>
              </a:spcBef>
              <a:buFont typeface="Open Sans"/>
              <a:buChar char="•"/>
            </a:pPr>
            <a:r>
              <a:rPr lang="en" sz="1600" b="1" dirty="0">
                <a:latin typeface="Open Sans"/>
                <a:ea typeface="Open Sans"/>
                <a:cs typeface="Open Sans"/>
                <a:sym typeface="Open Sans"/>
              </a:rPr>
              <a:t>Global </a:t>
            </a:r>
            <a:r>
              <a:rPr lang="en" sz="1600" dirty="0">
                <a:latin typeface="Open Sans"/>
                <a:ea typeface="Open Sans"/>
                <a:cs typeface="Open Sans"/>
                <a:sym typeface="Open Sans"/>
              </a:rPr>
              <a:t>says we are all involved – </a:t>
            </a:r>
          </a:p>
          <a:p>
            <a:pPr marL="457189" indent="-317492">
              <a:lnSpc>
                <a:spcPct val="100000"/>
              </a:lnSpc>
              <a:spcBef>
                <a:spcPts val="600"/>
              </a:spcBef>
              <a:buFont typeface="Open Sans"/>
              <a:buChar char="•"/>
            </a:pPr>
            <a:r>
              <a:rPr lang="en" sz="1600" dirty="0">
                <a:latin typeface="Open Sans"/>
                <a:ea typeface="Open Sans"/>
                <a:cs typeface="Open Sans"/>
                <a:sym typeface="Open Sans"/>
              </a:rPr>
              <a:t>I added “Modeling” to get the Global AI and</a:t>
            </a:r>
            <a:r>
              <a:rPr lang="en" sz="1600" b="1" dirty="0">
                <a:latin typeface="Open Sans"/>
                <a:ea typeface="Open Sans"/>
                <a:cs typeface="Open Sans"/>
                <a:sym typeface="Open Sans"/>
              </a:rPr>
              <a:t> Modeling</a:t>
            </a:r>
            <a:r>
              <a:rPr lang="en" sz="1600" dirty="0">
                <a:latin typeface="Open Sans"/>
                <a:ea typeface="Open Sans"/>
                <a:cs typeface="Open Sans"/>
                <a:sym typeface="Open Sans"/>
              </a:rPr>
              <a:t> Supercomputer GAIMSC</a:t>
            </a:r>
            <a:endParaRPr sz="1600" dirty="0">
              <a:latin typeface="Open Sans"/>
              <a:ea typeface="Open Sans"/>
              <a:cs typeface="Open Sans"/>
              <a:sym typeface="Open Sans"/>
            </a:endParaRPr>
          </a:p>
          <a:p>
            <a:pPr marL="457189" indent="-317492">
              <a:lnSpc>
                <a:spcPct val="100000"/>
              </a:lnSpc>
              <a:spcBef>
                <a:spcPts val="600"/>
              </a:spcBef>
              <a:buFont typeface="Open Sans"/>
              <a:buChar char="•"/>
            </a:pPr>
            <a:r>
              <a:rPr lang="en" sz="1600" dirty="0">
                <a:latin typeface="Open Sans"/>
                <a:ea typeface="Open Sans"/>
                <a:cs typeface="Open Sans"/>
                <a:sym typeface="Open Sans"/>
              </a:rPr>
              <a:t>There is only a cloud at the logical center but it’s physically distributed and domated by a few major players</a:t>
            </a:r>
            <a:endParaRPr sz="1600" dirty="0">
              <a:latin typeface="Open Sans"/>
              <a:ea typeface="Open Sans"/>
              <a:cs typeface="Open Sans"/>
              <a:sym typeface="Open Sans"/>
            </a:endParaRPr>
          </a:p>
          <a:p>
            <a:pPr marL="457189" indent="-317492">
              <a:lnSpc>
                <a:spcPct val="100000"/>
              </a:lnSpc>
              <a:spcBef>
                <a:spcPts val="600"/>
              </a:spcBef>
              <a:buFont typeface="Open Sans"/>
              <a:buChar char="•"/>
            </a:pPr>
            <a:r>
              <a:rPr lang="en" sz="1600" dirty="0">
                <a:latin typeface="Open Sans"/>
                <a:ea typeface="Open Sans"/>
                <a:cs typeface="Open Sans"/>
                <a:sym typeface="Open Sans"/>
              </a:rPr>
              <a:t>Modeling include</a:t>
            </a:r>
            <a:r>
              <a:rPr lang="en-US" sz="1600" dirty="0">
                <a:latin typeface="Open Sans"/>
                <a:ea typeface="Open Sans"/>
                <a:cs typeface="Open Sans"/>
                <a:sym typeface="Open Sans"/>
              </a:rPr>
              <a:t>s</a:t>
            </a:r>
            <a:r>
              <a:rPr lang="en" sz="1600" dirty="0">
                <a:latin typeface="Open Sans"/>
                <a:ea typeface="Open Sans"/>
                <a:cs typeface="Open Sans"/>
                <a:sym typeface="Open Sans"/>
              </a:rPr>
              <a:t> classic simulation oriented supercomputers</a:t>
            </a:r>
            <a:endParaRPr sz="1600" dirty="0">
              <a:latin typeface="Open Sans"/>
              <a:ea typeface="Open Sans"/>
              <a:cs typeface="Open Sans"/>
              <a:sym typeface="Open Sans"/>
            </a:endParaRPr>
          </a:p>
          <a:p>
            <a:pPr marL="457189" indent="-317492">
              <a:lnSpc>
                <a:spcPct val="100000"/>
              </a:lnSpc>
              <a:spcBef>
                <a:spcPts val="600"/>
              </a:spcBef>
              <a:buFont typeface="Open Sans"/>
              <a:buChar char="•"/>
            </a:pPr>
            <a:r>
              <a:rPr lang="en" sz="1600" dirty="0">
                <a:latin typeface="Open Sans"/>
                <a:ea typeface="Open Sans"/>
                <a:cs typeface="Open Sans"/>
                <a:sym typeface="Open Sans"/>
              </a:rPr>
              <a:t>Even in Big Data, one needs to build a model for the machine learning to use</a:t>
            </a:r>
            <a:endParaRPr sz="1600" dirty="0">
              <a:latin typeface="Open Sans"/>
              <a:ea typeface="Open Sans"/>
              <a:cs typeface="Open Sans"/>
              <a:sym typeface="Open Sans"/>
            </a:endParaRPr>
          </a:p>
          <a:p>
            <a:pPr marL="457189" indent="-317492">
              <a:lnSpc>
                <a:spcPct val="100000"/>
              </a:lnSpc>
              <a:spcBef>
                <a:spcPts val="600"/>
              </a:spcBef>
              <a:buFont typeface="Open Sans"/>
              <a:buChar char="•"/>
            </a:pPr>
            <a:r>
              <a:rPr lang="en" sz="1600" dirty="0">
                <a:latin typeface="Open Sans"/>
                <a:ea typeface="Open Sans"/>
                <a:cs typeface="Open Sans"/>
                <a:sym typeface="Open Sans"/>
              </a:rPr>
              <a:t>GAIMSC will use classic HPC for data analytics which has similarities to big simulations (</a:t>
            </a:r>
            <a:r>
              <a:rPr lang="en" sz="1600" b="1" dirty="0">
                <a:latin typeface="Open Sans"/>
                <a:ea typeface="Open Sans"/>
                <a:cs typeface="Open Sans"/>
                <a:sym typeface="Open Sans"/>
              </a:rPr>
              <a:t>HPCforML</a:t>
            </a:r>
            <a:r>
              <a:rPr lang="en" sz="1600" dirty="0">
                <a:latin typeface="Open Sans"/>
                <a:ea typeface="Open Sans"/>
                <a:cs typeface="Open Sans"/>
                <a:sym typeface="Open Sans"/>
              </a:rPr>
              <a:t>)</a:t>
            </a:r>
            <a:endParaRPr sz="1600" dirty="0">
              <a:latin typeface="Open Sans"/>
              <a:ea typeface="Open Sans"/>
              <a:cs typeface="Open Sans"/>
              <a:sym typeface="Open Sans"/>
            </a:endParaRPr>
          </a:p>
          <a:p>
            <a:pPr marL="457189" indent="-317492">
              <a:lnSpc>
                <a:spcPct val="100000"/>
              </a:lnSpc>
              <a:spcBef>
                <a:spcPts val="600"/>
              </a:spcBef>
              <a:buFont typeface="Open Sans"/>
              <a:buChar char="•"/>
            </a:pPr>
            <a:r>
              <a:rPr lang="en" sz="1600" dirty="0">
                <a:latin typeface="Open Sans"/>
                <a:ea typeface="Open Sans"/>
                <a:cs typeface="Open Sans"/>
                <a:sym typeface="Open Sans"/>
              </a:rPr>
              <a:t>GAIMSC must also support I/O centric data management with Hadoop, </a:t>
            </a:r>
            <a:r>
              <a:rPr lang="en-US" sz="1600" dirty="0">
                <a:latin typeface="Open Sans"/>
                <a:ea typeface="Open Sans"/>
                <a:cs typeface="Open Sans"/>
                <a:sym typeface="Open Sans"/>
              </a:rPr>
              <a:t>Spark, Flink</a:t>
            </a:r>
            <a:r>
              <a:rPr lang="en" sz="1600" dirty="0">
                <a:latin typeface="Open Sans"/>
                <a:ea typeface="Open Sans"/>
                <a:cs typeface="Open Sans"/>
                <a:sym typeface="Open Sans"/>
              </a:rPr>
              <a:t> etc.</a:t>
            </a:r>
          </a:p>
          <a:p>
            <a:pPr marL="914389" lvl="1" indent="-317492">
              <a:lnSpc>
                <a:spcPct val="100000"/>
              </a:lnSpc>
              <a:spcBef>
                <a:spcPts val="600"/>
              </a:spcBef>
              <a:buFont typeface="Open Sans"/>
              <a:buChar char="•"/>
            </a:pPr>
            <a:r>
              <a:rPr lang="en-US" sz="1400" b="1" dirty="0">
                <a:latin typeface="Open Sans"/>
                <a:ea typeface="Open Sans"/>
                <a:cs typeface="Open Sans"/>
                <a:sym typeface="Open Sans"/>
              </a:rPr>
              <a:t>Twister2</a:t>
            </a:r>
            <a:r>
              <a:rPr lang="en-US" sz="1400" dirty="0">
                <a:latin typeface="Open Sans"/>
                <a:ea typeface="Open Sans"/>
                <a:cs typeface="Open Sans"/>
                <a:sym typeface="Open Sans"/>
              </a:rPr>
              <a:t> supports GAIMSC</a:t>
            </a:r>
            <a:endParaRPr sz="1300" dirty="0">
              <a:latin typeface="Open Sans"/>
              <a:ea typeface="Open Sans"/>
              <a:cs typeface="Open Sans"/>
              <a:sym typeface="Open Sans"/>
            </a:endParaRPr>
          </a:p>
          <a:p>
            <a:pPr marL="457189" indent="-317492">
              <a:lnSpc>
                <a:spcPct val="100000"/>
              </a:lnSpc>
              <a:spcBef>
                <a:spcPts val="600"/>
              </a:spcBef>
              <a:buFont typeface="Open Sans"/>
              <a:buChar char="•"/>
            </a:pPr>
            <a:r>
              <a:rPr lang="en" sz="1600" dirty="0">
                <a:latin typeface="Open Sans"/>
                <a:ea typeface="Open Sans"/>
                <a:cs typeface="Open Sans"/>
                <a:sym typeface="Open Sans"/>
              </a:rPr>
              <a:t>Nature of I/O subsystem controversial for such </a:t>
            </a:r>
            <a:r>
              <a:rPr lang="en" sz="1600" b="1" dirty="0">
                <a:latin typeface="Open Sans"/>
                <a:ea typeface="Open Sans"/>
                <a:cs typeface="Open Sans"/>
                <a:sym typeface="Open Sans"/>
              </a:rPr>
              <a:t>HPC clouds</a:t>
            </a:r>
            <a:endParaRPr sz="1600" b="1" dirty="0">
              <a:latin typeface="Open Sans"/>
              <a:ea typeface="Open Sans"/>
              <a:cs typeface="Open Sans"/>
              <a:sym typeface="Open Sans"/>
            </a:endParaRPr>
          </a:p>
          <a:p>
            <a:pPr marL="914378" lvl="1" indent="-317492">
              <a:lnSpc>
                <a:spcPct val="100000"/>
              </a:lnSpc>
              <a:spcBef>
                <a:spcPts val="600"/>
              </a:spcBef>
              <a:buFont typeface="Open Sans"/>
              <a:buChar char="•"/>
            </a:pPr>
            <a:r>
              <a:rPr lang="en" sz="1600" dirty="0">
                <a:latin typeface="Open Sans"/>
                <a:ea typeface="Open Sans"/>
                <a:cs typeface="Open Sans"/>
                <a:sym typeface="Open Sans"/>
              </a:rPr>
              <a:t>Lustre v. HDFS; importance of SSD and NVMe; </a:t>
            </a:r>
            <a:endParaRPr sz="1600" dirty="0">
              <a:latin typeface="Open Sans"/>
              <a:ea typeface="Open Sans"/>
              <a:cs typeface="Open Sans"/>
              <a:sym typeface="Open Sans"/>
            </a:endParaRPr>
          </a:p>
          <a:p>
            <a:pPr marL="457189" indent="-317492">
              <a:lnSpc>
                <a:spcPct val="100000"/>
              </a:lnSpc>
              <a:spcBef>
                <a:spcPts val="600"/>
              </a:spcBef>
              <a:buFont typeface="Open Sans"/>
              <a:buChar char="•"/>
            </a:pPr>
            <a:r>
              <a:rPr lang="en" sz="1600" dirty="0">
                <a:latin typeface="Open Sans"/>
                <a:ea typeface="Open Sans"/>
                <a:cs typeface="Open Sans"/>
                <a:sym typeface="Open Sans"/>
              </a:rPr>
              <a:t>HPC Clouds would suggest that</a:t>
            </a:r>
            <a:r>
              <a:rPr lang="en" sz="1600" b="1" dirty="0">
                <a:latin typeface="Open Sans"/>
                <a:ea typeface="Open Sans"/>
                <a:cs typeface="Open Sans"/>
                <a:sym typeface="Open Sans"/>
              </a:rPr>
              <a:t> MPI </a:t>
            </a:r>
            <a:r>
              <a:rPr lang="en" sz="1600" dirty="0">
                <a:latin typeface="Open Sans"/>
                <a:ea typeface="Open Sans"/>
                <a:cs typeface="Open Sans"/>
                <a:sym typeface="Open Sans"/>
              </a:rPr>
              <a:t>runs well on Mesos and Kubernetes and with Java and Python</a:t>
            </a:r>
          </a:p>
        </p:txBody>
      </p:sp>
      <p:sp>
        <p:nvSpPr>
          <p:cNvPr id="3" name="Slide Number Placeholder 2">
            <a:extLst>
              <a:ext uri="{FF2B5EF4-FFF2-40B4-BE49-F238E27FC236}">
                <a16:creationId xmlns:a16="http://schemas.microsoft.com/office/drawing/2014/main" id="{4D3A14EC-F1B0-4882-9033-CB675E45CD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2" name="Date Placeholder 1">
            <a:extLst>
              <a:ext uri="{FF2B5EF4-FFF2-40B4-BE49-F238E27FC236}">
                <a16:creationId xmlns:a16="http://schemas.microsoft.com/office/drawing/2014/main" id="{97ECDFDC-9996-4A53-8848-B31DC11E832A}"/>
              </a:ext>
            </a:extLst>
          </p:cNvPr>
          <p:cNvSpPr>
            <a:spLocks noGrp="1"/>
          </p:cNvSpPr>
          <p:nvPr>
            <p:ph type="dt" sz="half" idx="2"/>
          </p:nvPr>
        </p:nvSpPr>
        <p:spPr>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a:solidFill>
                <a:prstClr val="black">
                  <a:tint val="75000"/>
                </a:prst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8"/>
          <p:cNvSpPr txBox="1">
            <a:spLocks noGrp="1"/>
          </p:cNvSpPr>
          <p:nvPr>
            <p:ph type="title"/>
          </p:nvPr>
        </p:nvSpPr>
        <p:spPr>
          <a:xfrm>
            <a:off x="745700" y="-6"/>
            <a:ext cx="7886700" cy="994200"/>
          </a:xfrm>
          <a:prstGeom prst="rect">
            <a:avLst/>
          </a:prstGeom>
        </p:spPr>
        <p:txBody>
          <a:bodyPr spcFirstLastPara="1" wrap="square" lIns="68575" tIns="34275" rIns="68575" bIns="34275" anchor="ctr" anchorCtr="0">
            <a:noAutofit/>
          </a:bodyPr>
          <a:lstStyle/>
          <a:p>
            <a:pPr marL="0" lvl="0" indent="0" algn="ctr" rtl="0">
              <a:lnSpc>
                <a:spcPct val="115000"/>
              </a:lnSpc>
              <a:spcBef>
                <a:spcPts val="0"/>
              </a:spcBef>
              <a:spcAft>
                <a:spcPts val="0"/>
              </a:spcAft>
              <a:buNone/>
            </a:pPr>
            <a:r>
              <a:rPr lang="en" sz="3600">
                <a:latin typeface="Arial"/>
                <a:ea typeface="Arial"/>
                <a:cs typeface="Arial"/>
                <a:sym typeface="Arial"/>
              </a:rPr>
              <a:t>HPCforML in detail</a:t>
            </a:r>
            <a:endParaRPr sz="3600">
              <a:latin typeface="Arial"/>
              <a:ea typeface="Arial"/>
              <a:cs typeface="Arial"/>
              <a:sym typeface="Arial"/>
            </a:endParaRPr>
          </a:p>
        </p:txBody>
      </p:sp>
      <p:sp>
        <p:nvSpPr>
          <p:cNvPr id="378" name="Google Shape;378;p48"/>
          <p:cNvSpPr txBox="1">
            <a:spLocks noGrp="1"/>
          </p:cNvSpPr>
          <p:nvPr>
            <p:ph type="body" idx="1"/>
          </p:nvPr>
        </p:nvSpPr>
        <p:spPr>
          <a:xfrm>
            <a:off x="31950" y="776594"/>
            <a:ext cx="9080100" cy="3480000"/>
          </a:xfrm>
          <a:prstGeom prst="rect">
            <a:avLst/>
          </a:prstGeom>
        </p:spPr>
        <p:txBody>
          <a:bodyPr spcFirstLastPara="1" wrap="square" lIns="68575" tIns="34275" rIns="68575" bIns="34275" anchor="t" anchorCtr="0">
            <a:noAutofit/>
          </a:bodyPr>
          <a:lstStyle/>
          <a:p>
            <a:pPr marL="457200" lvl="0" indent="-381000" algn="l" rtl="0">
              <a:lnSpc>
                <a:spcPct val="115000"/>
              </a:lnSpc>
              <a:spcBef>
                <a:spcPts val="0"/>
              </a:spcBef>
              <a:spcAft>
                <a:spcPts val="0"/>
              </a:spcAft>
              <a:buSzPts val="2400"/>
              <a:buFont typeface="Arial"/>
              <a:buChar char="•"/>
            </a:pPr>
            <a:r>
              <a:rPr lang="en" sz="2000" dirty="0">
                <a:highlight>
                  <a:srgbClr val="FFFFFF"/>
                </a:highlight>
                <a:latin typeface="Arial"/>
                <a:ea typeface="Arial"/>
                <a:cs typeface="Arial"/>
                <a:sym typeface="Arial"/>
              </a:rPr>
              <a:t>HPCforML can be further subdivided</a:t>
            </a:r>
            <a:endParaRPr sz="2000" dirty="0">
              <a:highlight>
                <a:srgbClr val="FFFFFF"/>
              </a:highlight>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en" sz="2000" b="1" dirty="0">
                <a:highlight>
                  <a:srgbClr val="FFFFFF"/>
                </a:highlight>
                <a:latin typeface="Arial"/>
                <a:ea typeface="Arial"/>
                <a:cs typeface="Arial"/>
                <a:sym typeface="Arial"/>
              </a:rPr>
              <a:t>HPCrunsML:</a:t>
            </a:r>
            <a:r>
              <a:rPr lang="en" sz="2000" dirty="0">
                <a:highlight>
                  <a:srgbClr val="FFFFFF"/>
                </a:highlight>
                <a:latin typeface="Arial"/>
                <a:ea typeface="Arial"/>
                <a:cs typeface="Arial"/>
                <a:sym typeface="Arial"/>
              </a:rPr>
              <a:t> Using HPC to execute ML with high performance</a:t>
            </a:r>
            <a:endParaRPr sz="2000" dirty="0">
              <a:highlight>
                <a:srgbClr val="FFFFFF"/>
              </a:highlight>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en" sz="2000" b="1" dirty="0">
                <a:highlight>
                  <a:srgbClr val="FFFFFF"/>
                </a:highlight>
                <a:latin typeface="Arial"/>
                <a:ea typeface="Arial"/>
                <a:cs typeface="Arial"/>
                <a:sym typeface="Arial"/>
              </a:rPr>
              <a:t>SimulationTrainedML:</a:t>
            </a:r>
            <a:r>
              <a:rPr lang="en" sz="2000" dirty="0">
                <a:highlight>
                  <a:srgbClr val="FFFFFF"/>
                </a:highlight>
                <a:latin typeface="Arial"/>
                <a:ea typeface="Arial"/>
                <a:cs typeface="Arial"/>
                <a:sym typeface="Arial"/>
              </a:rPr>
              <a:t> Using HPC simulations to train ML algorithms, which are then used to understand experimental data or simulations. </a:t>
            </a:r>
          </a:p>
          <a:p>
            <a:pPr marL="457200" lvl="0" indent="-381000" algn="l" rtl="0">
              <a:lnSpc>
                <a:spcPct val="115000"/>
              </a:lnSpc>
              <a:spcBef>
                <a:spcPts val="0"/>
              </a:spcBef>
              <a:spcAft>
                <a:spcPts val="0"/>
              </a:spcAft>
              <a:buSzPts val="2400"/>
              <a:buFont typeface="Arial"/>
              <a:buChar char="•"/>
            </a:pPr>
            <a:r>
              <a:rPr lang="en" sz="2000" b="1" dirty="0">
                <a:solidFill>
                  <a:srgbClr val="FF0000"/>
                </a:solidFill>
                <a:highlight>
                  <a:srgbClr val="FFFFFF"/>
                </a:highlight>
                <a:latin typeface="Arial"/>
                <a:ea typeface="Arial"/>
                <a:cs typeface="Arial"/>
                <a:sym typeface="Arial"/>
              </a:rPr>
              <a:t>Twister2</a:t>
            </a:r>
            <a:r>
              <a:rPr lang="en" sz="2000" dirty="0">
                <a:highlight>
                  <a:srgbClr val="FFFFFF"/>
                </a:highlight>
                <a:latin typeface="Arial"/>
                <a:ea typeface="Arial"/>
                <a:cs typeface="Arial"/>
                <a:sym typeface="Arial"/>
              </a:rPr>
              <a:t> supports </a:t>
            </a:r>
            <a:r>
              <a:rPr lang="en" sz="2000" b="1" dirty="0">
                <a:highlight>
                  <a:srgbClr val="FFFFFF"/>
                </a:highlight>
                <a:latin typeface="Arial"/>
                <a:ea typeface="Arial"/>
                <a:cs typeface="Arial"/>
                <a:sym typeface="Arial"/>
              </a:rPr>
              <a:t>HPCrunsML </a:t>
            </a:r>
            <a:r>
              <a:rPr lang="en" sz="2000" dirty="0">
                <a:highlight>
                  <a:srgbClr val="FFFFFF"/>
                </a:highlight>
                <a:latin typeface="Arial"/>
                <a:ea typeface="Arial"/>
                <a:cs typeface="Arial"/>
                <a:sym typeface="Arial"/>
              </a:rPr>
              <a:t>by using high performance technology </a:t>
            </a:r>
            <a:r>
              <a:rPr lang="en-US" sz="2000" dirty="0">
                <a:highlight>
                  <a:srgbClr val="FFFFFF"/>
                </a:highlight>
                <a:latin typeface="Arial"/>
                <a:ea typeface="Arial"/>
                <a:cs typeface="Arial"/>
                <a:sym typeface="Arial"/>
              </a:rPr>
              <a:t>everywhere and this has been my major emphasis over last 5 years</a:t>
            </a:r>
          </a:p>
          <a:p>
            <a:pPr marL="457200" lvl="0" indent="-381000" algn="l" rtl="0">
              <a:lnSpc>
                <a:spcPct val="115000"/>
              </a:lnSpc>
              <a:spcBef>
                <a:spcPts val="0"/>
              </a:spcBef>
              <a:spcAft>
                <a:spcPts val="0"/>
              </a:spcAft>
              <a:buSzPts val="2400"/>
              <a:buFont typeface="Arial"/>
              <a:buChar char="•"/>
            </a:pPr>
            <a:endParaRPr lang="en-US" sz="2000" dirty="0">
              <a:highlight>
                <a:srgbClr val="FFFFFF"/>
              </a:highlight>
              <a:latin typeface="Arial"/>
              <a:ea typeface="Arial"/>
              <a:cs typeface="Arial"/>
              <a:sym typeface="Arial"/>
            </a:endParaRPr>
          </a:p>
          <a:p>
            <a:pPr marL="457200" lvl="0" indent="-381000" algn="l" rtl="0">
              <a:lnSpc>
                <a:spcPct val="115000"/>
              </a:lnSpc>
              <a:spcBef>
                <a:spcPts val="0"/>
              </a:spcBef>
              <a:spcAft>
                <a:spcPts val="0"/>
              </a:spcAft>
              <a:buSzPts val="2400"/>
              <a:buFont typeface="Arial"/>
              <a:buChar char="•"/>
            </a:pPr>
            <a:r>
              <a:rPr lang="en-US" sz="2000" dirty="0">
                <a:highlight>
                  <a:srgbClr val="FFFFFF"/>
                </a:highlight>
                <a:latin typeface="Arial"/>
                <a:ea typeface="Arial"/>
                <a:cs typeface="Arial"/>
                <a:sym typeface="Arial"/>
              </a:rPr>
              <a:t>HPC is a well understood technology to improve performance</a:t>
            </a:r>
          </a:p>
          <a:p>
            <a:pPr marL="457200" lvl="0" indent="-381000" algn="l" rtl="0">
              <a:lnSpc>
                <a:spcPct val="115000"/>
              </a:lnSpc>
              <a:spcBef>
                <a:spcPts val="0"/>
              </a:spcBef>
              <a:spcAft>
                <a:spcPts val="0"/>
              </a:spcAft>
              <a:buSzPts val="2400"/>
              <a:buFont typeface="Arial"/>
              <a:buChar char="•"/>
            </a:pPr>
            <a:r>
              <a:rPr lang="en-US" sz="2000" dirty="0">
                <a:highlight>
                  <a:srgbClr val="FFFFFF"/>
                </a:highlight>
                <a:latin typeface="Arial"/>
                <a:ea typeface="Arial"/>
                <a:cs typeface="Arial"/>
                <a:sym typeface="Arial"/>
              </a:rPr>
              <a:t>ML develops many new </a:t>
            </a:r>
            <a:r>
              <a:rPr lang="en-US" sz="2000">
                <a:highlight>
                  <a:srgbClr val="FFFFFF"/>
                </a:highlight>
                <a:latin typeface="Arial"/>
                <a:ea typeface="Arial"/>
                <a:cs typeface="Arial"/>
                <a:sym typeface="Arial"/>
              </a:rPr>
              <a:t>innovative algorithms</a:t>
            </a:r>
            <a:endParaRPr sz="2000" dirty="0">
              <a:highlight>
                <a:srgbClr val="FFFFFF"/>
              </a:highlight>
              <a:latin typeface="Arial"/>
              <a:ea typeface="Arial"/>
              <a:cs typeface="Arial"/>
              <a:sym typeface="Arial"/>
            </a:endParaRPr>
          </a:p>
        </p:txBody>
      </p:sp>
      <p:sp>
        <p:nvSpPr>
          <p:cNvPr id="3" name="Slide Number Placeholder 2">
            <a:extLst>
              <a:ext uri="{FF2B5EF4-FFF2-40B4-BE49-F238E27FC236}">
                <a16:creationId xmlns:a16="http://schemas.microsoft.com/office/drawing/2014/main" id="{06BE29A5-2547-489C-9A40-ED296DE4C7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
        <p:nvSpPr>
          <p:cNvPr id="4" name="Date Placeholder 3">
            <a:extLst>
              <a:ext uri="{FF2B5EF4-FFF2-40B4-BE49-F238E27FC236}">
                <a16:creationId xmlns:a16="http://schemas.microsoft.com/office/drawing/2014/main" id="{F134FF33-8F84-465C-B0E3-7417F9C4EB49}"/>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extLst>
      <p:ext uri="{BB962C8B-B14F-4D97-AF65-F5344CB8AC3E}">
        <p14:creationId xmlns:p14="http://schemas.microsoft.com/office/powerpoint/2010/main" val="1762009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22513" y="1197769"/>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848961" y="1064841"/>
            <a:ext cx="7446078" cy="1790700"/>
          </a:xfrm>
          <a:prstGeom prst="rect">
            <a:avLst/>
          </a:prstGeom>
        </p:spPr>
        <p:txBody>
          <a:bodyPr spcFirstLastPara="1" vert="horz" wrap="square" lIns="91425" tIns="91425" rIns="91425" bIns="91425" rtlCol="0" anchor="ctr" anchorCtr="0">
            <a:noAutofit/>
          </a:bodyPr>
          <a:lstStyle/>
          <a:p>
            <a:r>
              <a:rPr lang="en-US" dirty="0">
                <a:solidFill>
                  <a:srgbClr val="FFFFFF"/>
                </a:solidFill>
                <a:latin typeface="Open Sans"/>
                <a:ea typeface="Open Sans"/>
                <a:cs typeface="Open Sans"/>
                <a:sym typeface="Open Sans"/>
              </a:rPr>
              <a:t>Motivating Twister2</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696087" y="2537040"/>
            <a:ext cx="7680387" cy="702651"/>
          </a:xfrm>
        </p:spPr>
        <p:txBody>
          <a:bodyPr>
            <a:normAutofit fontScale="92500" lnSpcReduction="10000"/>
          </a:bodyPr>
          <a:lstStyle/>
          <a:p>
            <a:pPr marL="257175" indent="-257175" algn="l">
              <a:buClr>
                <a:schemeClr val="bg1"/>
              </a:buClr>
              <a:buSzPct val="150000"/>
              <a:buFont typeface="Arial" panose="020B0604020202020204" pitchFamily="34" charset="0"/>
              <a:buChar char="•"/>
            </a:pPr>
            <a:r>
              <a:rPr lang="en-US" b="1" dirty="0">
                <a:solidFill>
                  <a:schemeClr val="bg1"/>
                </a:solidFill>
              </a:rPr>
              <a:t>Initial Spark Flink MPI studies</a:t>
            </a:r>
          </a:p>
          <a:p>
            <a:pPr marL="257175" indent="-257175" algn="l">
              <a:buClr>
                <a:schemeClr val="bg1"/>
              </a:buClr>
              <a:buSzPct val="150000"/>
              <a:buFont typeface="Arial" panose="020B0604020202020204" pitchFamily="34" charset="0"/>
              <a:buChar char="•"/>
            </a:pPr>
            <a:r>
              <a:rPr lang="en-US" b="1" dirty="0" err="1">
                <a:solidFill>
                  <a:schemeClr val="bg1"/>
                </a:solidFill>
                <a:latin typeface="Calibri" panose="020F0502020204030204" pitchFamily="34" charset="0"/>
                <a:ea typeface="Open Sans"/>
                <a:cs typeface="Calibri" panose="020F0502020204030204" pitchFamily="34" charset="0"/>
                <a:sym typeface="Open Sans"/>
              </a:rPr>
              <a:t>HPCrunsML</a:t>
            </a:r>
            <a:endParaRPr lang="en-US" b="1" dirty="0">
              <a:solidFill>
                <a:srgbClr val="FFFFFF"/>
              </a:solidFill>
              <a:latin typeface="Calibri" panose="020F0502020204030204" pitchFamily="34" charset="0"/>
              <a:ea typeface="Open Sans"/>
              <a:cs typeface="Calibri" panose="020F0502020204030204" pitchFamily="34" charset="0"/>
              <a:sym typeface="Open Sans"/>
            </a:endParaRPr>
          </a:p>
        </p:txBody>
      </p:sp>
      <p:sp>
        <p:nvSpPr>
          <p:cNvPr id="4" name="Date Placeholder 3">
            <a:extLst>
              <a:ext uri="{FF2B5EF4-FFF2-40B4-BE49-F238E27FC236}">
                <a16:creationId xmlns:a16="http://schemas.microsoft.com/office/drawing/2014/main" id="{00E32D8E-3CA6-4A20-9BBD-1DB5F40F5504}"/>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1679705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282300" y="39725"/>
            <a:ext cx="868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600" b="1">
                <a:latin typeface="Calibri"/>
                <a:ea typeface="Calibri"/>
                <a:cs typeface="Calibri"/>
                <a:sym typeface="Calibri"/>
              </a:rPr>
              <a:t>Machine Learning with MPI, Spark and Flink</a:t>
            </a:r>
            <a:endParaRPr sz="3600" b="1">
              <a:latin typeface="Calibri"/>
              <a:ea typeface="Calibri"/>
              <a:cs typeface="Calibri"/>
              <a:sym typeface="Calibri"/>
            </a:endParaRPr>
          </a:p>
        </p:txBody>
      </p:sp>
      <p:sp>
        <p:nvSpPr>
          <p:cNvPr id="298" name="Google Shape;298;p41"/>
          <p:cNvSpPr txBox="1">
            <a:spLocks noGrp="1"/>
          </p:cNvSpPr>
          <p:nvPr>
            <p:ph type="body" idx="1"/>
          </p:nvPr>
        </p:nvSpPr>
        <p:spPr>
          <a:xfrm>
            <a:off x="221761" y="889532"/>
            <a:ext cx="8438700" cy="3263400"/>
          </a:xfrm>
          <a:prstGeom prst="rect">
            <a:avLst/>
          </a:prstGeom>
          <a:noFill/>
          <a:ln>
            <a:noFill/>
          </a:ln>
        </p:spPr>
        <p:txBody>
          <a:bodyPr spcFirstLastPara="1" wrap="square" lIns="68575" tIns="34275" rIns="68575" bIns="34275" anchor="t" anchorCtr="0">
            <a:noAutofit/>
          </a:bodyPr>
          <a:lstStyle/>
          <a:p>
            <a:pPr marL="177800" lvl="0" indent="-152400" algn="l" rtl="0">
              <a:lnSpc>
                <a:spcPct val="100000"/>
              </a:lnSpc>
              <a:spcBef>
                <a:spcPts val="0"/>
              </a:spcBef>
              <a:spcAft>
                <a:spcPts val="0"/>
              </a:spcAft>
              <a:buClr>
                <a:schemeClr val="dk1"/>
              </a:buClr>
              <a:buSzPts val="1800"/>
              <a:buChar char="•"/>
            </a:pPr>
            <a:r>
              <a:rPr lang="en" sz="1800" dirty="0">
                <a:latin typeface="Arial"/>
                <a:ea typeface="Arial"/>
                <a:cs typeface="Arial"/>
                <a:sym typeface="Arial"/>
              </a:rPr>
              <a:t>Three algorithms implemented in three runtimes</a:t>
            </a:r>
            <a:endParaRPr sz="1800" dirty="0">
              <a:latin typeface="Arial"/>
              <a:ea typeface="Arial"/>
              <a:cs typeface="Arial"/>
              <a:sym typeface="Arial"/>
            </a:endParaRPr>
          </a:p>
          <a:p>
            <a:pPr marL="520700" lvl="1" indent="-177800" algn="l" rtl="0">
              <a:lnSpc>
                <a:spcPct val="100000"/>
              </a:lnSpc>
              <a:spcBef>
                <a:spcPts val="0"/>
              </a:spcBef>
              <a:spcAft>
                <a:spcPts val="0"/>
              </a:spcAft>
              <a:buClr>
                <a:schemeClr val="dk1"/>
              </a:buClr>
              <a:buSzPts val="1800"/>
              <a:buChar char="•"/>
            </a:pPr>
            <a:r>
              <a:rPr lang="en" dirty="0">
                <a:latin typeface="Arial"/>
                <a:ea typeface="Arial"/>
                <a:cs typeface="Arial"/>
                <a:sym typeface="Arial"/>
              </a:rPr>
              <a:t>Multidimensional Scaling (MDS)</a:t>
            </a:r>
            <a:endParaRPr dirty="0">
              <a:latin typeface="Arial"/>
              <a:ea typeface="Arial"/>
              <a:cs typeface="Arial"/>
              <a:sym typeface="Arial"/>
            </a:endParaRPr>
          </a:p>
          <a:p>
            <a:pPr marL="520700" lvl="1" indent="-177800" algn="l" rtl="0">
              <a:lnSpc>
                <a:spcPct val="100000"/>
              </a:lnSpc>
              <a:spcBef>
                <a:spcPts val="0"/>
              </a:spcBef>
              <a:spcAft>
                <a:spcPts val="0"/>
              </a:spcAft>
              <a:buClr>
                <a:schemeClr val="dk1"/>
              </a:buClr>
              <a:buSzPts val="1800"/>
              <a:buChar char="•"/>
            </a:pPr>
            <a:r>
              <a:rPr lang="en" dirty="0">
                <a:latin typeface="Arial"/>
                <a:ea typeface="Arial"/>
                <a:cs typeface="Arial"/>
                <a:sym typeface="Arial"/>
              </a:rPr>
              <a:t>Terasort</a:t>
            </a:r>
            <a:endParaRPr dirty="0">
              <a:latin typeface="Arial"/>
              <a:ea typeface="Arial"/>
              <a:cs typeface="Arial"/>
              <a:sym typeface="Arial"/>
            </a:endParaRPr>
          </a:p>
          <a:p>
            <a:pPr marL="520700" lvl="1" indent="-177800" algn="l" rtl="0">
              <a:lnSpc>
                <a:spcPct val="100000"/>
              </a:lnSpc>
              <a:spcBef>
                <a:spcPts val="0"/>
              </a:spcBef>
              <a:spcAft>
                <a:spcPts val="0"/>
              </a:spcAft>
              <a:buClr>
                <a:schemeClr val="dk1"/>
              </a:buClr>
              <a:buSzPts val="1800"/>
              <a:buChar char="•"/>
            </a:pPr>
            <a:r>
              <a:rPr lang="en" dirty="0">
                <a:latin typeface="Arial"/>
                <a:ea typeface="Arial"/>
                <a:cs typeface="Arial"/>
                <a:sym typeface="Arial"/>
              </a:rPr>
              <a:t>K-Means (drop as no time and looked at later)</a:t>
            </a:r>
            <a:endParaRPr dirty="0">
              <a:latin typeface="Arial"/>
              <a:ea typeface="Arial"/>
              <a:cs typeface="Arial"/>
              <a:sym typeface="Arial"/>
            </a:endParaRPr>
          </a:p>
          <a:p>
            <a:pPr marL="177800" lvl="0" indent="-152400" algn="l" rtl="0">
              <a:lnSpc>
                <a:spcPct val="100000"/>
              </a:lnSpc>
              <a:spcBef>
                <a:spcPts val="0"/>
              </a:spcBef>
              <a:spcAft>
                <a:spcPts val="0"/>
              </a:spcAft>
              <a:buClr>
                <a:schemeClr val="dk1"/>
              </a:buClr>
              <a:buSzPts val="1800"/>
              <a:buChar char="•"/>
            </a:pPr>
            <a:r>
              <a:rPr lang="en" sz="1800" dirty="0">
                <a:latin typeface="Arial"/>
                <a:ea typeface="Arial"/>
                <a:cs typeface="Arial"/>
                <a:sym typeface="Arial"/>
              </a:rPr>
              <a:t>Implementation in Java</a:t>
            </a:r>
            <a:endParaRPr sz="1800" dirty="0">
              <a:latin typeface="Arial"/>
              <a:ea typeface="Arial"/>
              <a:cs typeface="Arial"/>
              <a:sym typeface="Arial"/>
            </a:endParaRPr>
          </a:p>
          <a:p>
            <a:pPr marL="520700" lvl="1" indent="-177800" algn="l" rtl="0">
              <a:lnSpc>
                <a:spcPct val="100000"/>
              </a:lnSpc>
              <a:spcBef>
                <a:spcPts val="0"/>
              </a:spcBef>
              <a:spcAft>
                <a:spcPts val="0"/>
              </a:spcAft>
              <a:buClr>
                <a:schemeClr val="dk1"/>
              </a:buClr>
              <a:buSzPts val="1800"/>
              <a:buChar char="•"/>
            </a:pPr>
            <a:r>
              <a:rPr lang="en" dirty="0">
                <a:latin typeface="Arial"/>
                <a:ea typeface="Arial"/>
                <a:cs typeface="Arial"/>
                <a:sym typeface="Arial"/>
              </a:rPr>
              <a:t>MDS is the most complex algorithm - three nested parallel loops</a:t>
            </a:r>
            <a:endParaRPr dirty="0">
              <a:latin typeface="Arial"/>
              <a:ea typeface="Arial"/>
              <a:cs typeface="Arial"/>
              <a:sym typeface="Arial"/>
            </a:endParaRPr>
          </a:p>
          <a:p>
            <a:pPr marL="520700" lvl="1" indent="-177800" algn="l" rtl="0">
              <a:lnSpc>
                <a:spcPct val="100000"/>
              </a:lnSpc>
              <a:spcBef>
                <a:spcPts val="0"/>
              </a:spcBef>
              <a:spcAft>
                <a:spcPts val="0"/>
              </a:spcAft>
              <a:buClr>
                <a:schemeClr val="dk1"/>
              </a:buClr>
              <a:buSzPts val="1800"/>
              <a:buChar char="•"/>
            </a:pPr>
            <a:r>
              <a:rPr lang="en" dirty="0">
                <a:latin typeface="Arial"/>
                <a:ea typeface="Arial"/>
                <a:cs typeface="Arial"/>
                <a:sym typeface="Arial"/>
              </a:rPr>
              <a:t>K-Means - one parallel loop</a:t>
            </a:r>
            <a:endParaRPr dirty="0">
              <a:latin typeface="Arial"/>
              <a:ea typeface="Arial"/>
              <a:cs typeface="Arial"/>
              <a:sym typeface="Arial"/>
            </a:endParaRPr>
          </a:p>
          <a:p>
            <a:pPr marL="520700" lvl="1" indent="-177800" algn="l" rtl="0">
              <a:lnSpc>
                <a:spcPct val="100000"/>
              </a:lnSpc>
              <a:spcBef>
                <a:spcPts val="0"/>
              </a:spcBef>
              <a:spcAft>
                <a:spcPts val="0"/>
              </a:spcAft>
              <a:buClr>
                <a:schemeClr val="dk1"/>
              </a:buClr>
              <a:buSzPts val="1800"/>
              <a:buChar char="•"/>
            </a:pPr>
            <a:r>
              <a:rPr lang="en" dirty="0">
                <a:latin typeface="Arial"/>
                <a:ea typeface="Arial"/>
                <a:cs typeface="Arial"/>
                <a:sym typeface="Arial"/>
              </a:rPr>
              <a:t>Terasort - no iterations (</a:t>
            </a:r>
            <a:r>
              <a:rPr lang="en-US" dirty="0">
                <a:latin typeface="Arial"/>
                <a:ea typeface="Arial"/>
                <a:cs typeface="Arial"/>
                <a:sym typeface="Arial"/>
              </a:rPr>
              <a:t>see later)</a:t>
            </a:r>
            <a:endParaRPr dirty="0">
              <a:latin typeface="Arial"/>
              <a:ea typeface="Arial"/>
              <a:cs typeface="Arial"/>
              <a:sym typeface="Arial"/>
            </a:endParaRPr>
          </a:p>
          <a:p>
            <a:pPr marL="520700" lvl="1" indent="-63500" algn="l" rtl="0">
              <a:lnSpc>
                <a:spcPct val="100000"/>
              </a:lnSpc>
              <a:spcBef>
                <a:spcPts val="0"/>
              </a:spcBef>
              <a:spcAft>
                <a:spcPts val="0"/>
              </a:spcAft>
              <a:buClr>
                <a:schemeClr val="dk1"/>
              </a:buClr>
              <a:buSzPts val="1800"/>
              <a:buNone/>
            </a:pPr>
            <a:endParaRPr dirty="0">
              <a:latin typeface="Arial"/>
              <a:ea typeface="Arial"/>
              <a:cs typeface="Arial"/>
              <a:sym typeface="Arial"/>
            </a:endParaRPr>
          </a:p>
          <a:p>
            <a:pPr marL="177800" lvl="0" indent="-152400" algn="l" rtl="0">
              <a:lnSpc>
                <a:spcPct val="100000"/>
              </a:lnSpc>
              <a:spcBef>
                <a:spcPts val="0"/>
              </a:spcBef>
              <a:spcAft>
                <a:spcPts val="0"/>
              </a:spcAft>
              <a:buClr>
                <a:schemeClr val="dk1"/>
              </a:buClr>
              <a:buSzPts val="1800"/>
              <a:buChar char="•"/>
            </a:pPr>
            <a:r>
              <a:rPr lang="en" sz="1800" dirty="0">
                <a:latin typeface="Arial"/>
                <a:ea typeface="Arial"/>
                <a:cs typeface="Arial"/>
                <a:sym typeface="Arial"/>
              </a:rPr>
              <a:t>With care, Java performance ~ C performance</a:t>
            </a:r>
            <a:endParaRPr sz="1800" dirty="0">
              <a:latin typeface="Arial"/>
              <a:ea typeface="Arial"/>
              <a:cs typeface="Arial"/>
              <a:sym typeface="Arial"/>
            </a:endParaRPr>
          </a:p>
          <a:p>
            <a:pPr marL="177800" lvl="0" indent="-152400" algn="l" rtl="0">
              <a:lnSpc>
                <a:spcPct val="100000"/>
              </a:lnSpc>
              <a:spcBef>
                <a:spcPts val="0"/>
              </a:spcBef>
              <a:spcAft>
                <a:spcPts val="0"/>
              </a:spcAft>
              <a:buClr>
                <a:schemeClr val="dk1"/>
              </a:buClr>
              <a:buSzPts val="1800"/>
              <a:buChar char="•"/>
            </a:pPr>
            <a:r>
              <a:rPr lang="en" sz="1800" dirty="0">
                <a:latin typeface="Arial"/>
                <a:ea typeface="Arial"/>
                <a:cs typeface="Arial"/>
                <a:sym typeface="Arial"/>
              </a:rPr>
              <a:t>Without care, Java performance &lt;&lt; C performance (details omitted)</a:t>
            </a:r>
            <a:endParaRPr sz="1800" dirty="0">
              <a:latin typeface="Arial"/>
              <a:ea typeface="Arial"/>
              <a:cs typeface="Arial"/>
              <a:sym typeface="Arial"/>
            </a:endParaRPr>
          </a:p>
          <a:p>
            <a:pPr marL="520700" lvl="1" indent="-25400" algn="l" rtl="0">
              <a:lnSpc>
                <a:spcPct val="100000"/>
              </a:lnSpc>
              <a:spcBef>
                <a:spcPts val="0"/>
              </a:spcBef>
              <a:spcAft>
                <a:spcPts val="0"/>
              </a:spcAft>
              <a:buClr>
                <a:schemeClr val="dk1"/>
              </a:buClr>
              <a:buSzPts val="2400"/>
              <a:buNone/>
            </a:pPr>
            <a:endParaRPr dirty="0">
              <a:latin typeface="Arial"/>
              <a:ea typeface="Arial"/>
              <a:cs typeface="Arial"/>
              <a:sym typeface="Arial"/>
            </a:endParaRPr>
          </a:p>
        </p:txBody>
      </p:sp>
      <p:sp>
        <p:nvSpPr>
          <p:cNvPr id="299" name="Google Shape;299;p41"/>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solidFill>
                  <a:srgbClr val="888888"/>
                </a:solidFill>
              </a:rPr>
              <a:t>37</a:t>
            </a:fld>
            <a:endParaRPr sz="1100">
              <a:solidFill>
                <a:srgbClr val="888888"/>
              </a:solidFill>
            </a:endParaRPr>
          </a:p>
        </p:txBody>
      </p:sp>
      <p:sp>
        <p:nvSpPr>
          <p:cNvPr id="2" name="Date Placeholder 1">
            <a:extLst>
              <a:ext uri="{FF2B5EF4-FFF2-40B4-BE49-F238E27FC236}">
                <a16:creationId xmlns:a16="http://schemas.microsoft.com/office/drawing/2014/main" id="{3570BC2C-350F-4139-9171-0AD75A2A023B}"/>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extLst>
      <p:ext uri="{BB962C8B-B14F-4D97-AF65-F5344CB8AC3E}">
        <p14:creationId xmlns:p14="http://schemas.microsoft.com/office/powerpoint/2010/main" val="3594198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2"/>
          <p:cNvSpPr txBox="1">
            <a:spLocks noGrp="1"/>
          </p:cNvSpPr>
          <p:nvPr>
            <p:ph type="title"/>
          </p:nvPr>
        </p:nvSpPr>
        <p:spPr>
          <a:xfrm>
            <a:off x="48200" y="149300"/>
            <a:ext cx="8862300" cy="732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600" b="1">
                <a:latin typeface="Calibri"/>
                <a:ea typeface="Calibri"/>
                <a:cs typeface="Calibri"/>
                <a:sym typeface="Calibri"/>
              </a:rPr>
              <a:t>Multidimensional Scaling: </a:t>
            </a:r>
            <a:r>
              <a:rPr lang="en" sz="2700" b="1">
                <a:latin typeface="Calibri"/>
                <a:ea typeface="Calibri"/>
                <a:cs typeface="Calibri"/>
                <a:sym typeface="Calibri"/>
              </a:rPr>
              <a:t>3 Nested Parallel Sections</a:t>
            </a:r>
            <a:endParaRPr sz="1100" b="1">
              <a:latin typeface="Calibri"/>
              <a:ea typeface="Calibri"/>
              <a:cs typeface="Calibri"/>
              <a:sym typeface="Calibri"/>
            </a:endParaRPr>
          </a:p>
        </p:txBody>
      </p:sp>
      <p:pic>
        <p:nvPicPr>
          <p:cNvPr id="307" name="Google Shape;307;p42"/>
          <p:cNvPicPr preferRelativeResize="0"/>
          <p:nvPr/>
        </p:nvPicPr>
        <p:blipFill rotWithShape="1">
          <a:blip r:embed="rId3">
            <a:alphaModFix/>
          </a:blip>
          <a:srcRect/>
          <a:stretch/>
        </p:blipFill>
        <p:spPr>
          <a:xfrm>
            <a:off x="204346" y="970525"/>
            <a:ext cx="1980885" cy="3561829"/>
          </a:xfrm>
          <a:prstGeom prst="rect">
            <a:avLst/>
          </a:prstGeom>
          <a:noFill/>
          <a:ln>
            <a:noFill/>
          </a:ln>
        </p:spPr>
      </p:pic>
      <p:sp>
        <p:nvSpPr>
          <p:cNvPr id="308" name="Google Shape;308;p42"/>
          <p:cNvSpPr/>
          <p:nvPr/>
        </p:nvSpPr>
        <p:spPr>
          <a:xfrm>
            <a:off x="2368403" y="3252851"/>
            <a:ext cx="3074069" cy="761747"/>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dirty="0">
                <a:solidFill>
                  <a:schemeClr val="dk1"/>
                </a:solidFill>
                <a:latin typeface="Calibri"/>
                <a:ea typeface="Calibri"/>
                <a:cs typeface="Calibri"/>
                <a:sym typeface="Calibri"/>
              </a:rPr>
              <a:t>MDS execution time on </a:t>
            </a:r>
            <a:r>
              <a:rPr lang="en" sz="1500" b="1" dirty="0">
                <a:solidFill>
                  <a:schemeClr val="dk1"/>
                </a:solidFill>
                <a:latin typeface="Calibri"/>
                <a:ea typeface="Calibri"/>
                <a:cs typeface="Calibri"/>
                <a:sym typeface="Calibri"/>
              </a:rPr>
              <a:t>16 nodes </a:t>
            </a:r>
            <a:r>
              <a:rPr lang="en" sz="1500" dirty="0">
                <a:solidFill>
                  <a:schemeClr val="dk1"/>
                </a:solidFill>
                <a:latin typeface="Calibri"/>
                <a:ea typeface="Calibri"/>
                <a:cs typeface="Calibri"/>
                <a:sym typeface="Calibri"/>
              </a:rPr>
              <a:t>with 20 processes in each node with varying number of points</a:t>
            </a:r>
            <a:endParaRPr sz="1100" dirty="0"/>
          </a:p>
        </p:txBody>
      </p:sp>
      <p:sp>
        <p:nvSpPr>
          <p:cNvPr id="309" name="Google Shape;309;p42"/>
          <p:cNvSpPr/>
          <p:nvPr/>
        </p:nvSpPr>
        <p:spPr>
          <a:xfrm>
            <a:off x="5900266" y="2888151"/>
            <a:ext cx="2755597" cy="900247"/>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dirty="0">
                <a:solidFill>
                  <a:schemeClr val="dk1"/>
                </a:solidFill>
                <a:latin typeface="Calibri"/>
                <a:ea typeface="Calibri"/>
                <a:cs typeface="Calibri"/>
                <a:sym typeface="Calibri"/>
              </a:rPr>
              <a:t>MDS execution time with 32000 points on </a:t>
            </a:r>
            <a:r>
              <a:rPr lang="en" sz="1400" b="1" dirty="0">
                <a:solidFill>
                  <a:schemeClr val="dk1"/>
                </a:solidFill>
                <a:latin typeface="Calibri"/>
                <a:ea typeface="Calibri"/>
                <a:cs typeface="Calibri"/>
                <a:sym typeface="Calibri"/>
              </a:rPr>
              <a:t>varying number of nodes</a:t>
            </a:r>
            <a:r>
              <a:rPr lang="en" sz="1400" dirty="0">
                <a:solidFill>
                  <a:schemeClr val="dk1"/>
                </a:solidFill>
                <a:latin typeface="Calibri"/>
                <a:ea typeface="Calibri"/>
                <a:cs typeface="Calibri"/>
                <a:sym typeface="Calibri"/>
              </a:rPr>
              <a:t>. Each node runs 20 parallel tasks</a:t>
            </a:r>
            <a:endParaRPr sz="1100" dirty="0"/>
          </a:p>
          <a:p>
            <a:pPr marL="0" marR="0" lvl="0" indent="0" algn="ctr" rtl="0">
              <a:spcBef>
                <a:spcPts val="0"/>
              </a:spcBef>
              <a:spcAft>
                <a:spcPts val="0"/>
              </a:spcAft>
              <a:buNone/>
            </a:pPr>
            <a:r>
              <a:rPr lang="en" sz="1400" dirty="0">
                <a:solidFill>
                  <a:schemeClr val="dk1"/>
                </a:solidFill>
                <a:latin typeface="Calibri"/>
                <a:ea typeface="Calibri"/>
                <a:cs typeface="Calibri"/>
                <a:sym typeface="Calibri"/>
              </a:rPr>
              <a:t>Spark, Flink No Speedup</a:t>
            </a:r>
            <a:endParaRPr sz="1100" dirty="0"/>
          </a:p>
        </p:txBody>
      </p:sp>
      <p:grpSp>
        <p:nvGrpSpPr>
          <p:cNvPr id="310" name="Google Shape;310;p42"/>
          <p:cNvGrpSpPr/>
          <p:nvPr/>
        </p:nvGrpSpPr>
        <p:grpSpPr>
          <a:xfrm>
            <a:off x="2203442" y="792721"/>
            <a:ext cx="6586357" cy="2102072"/>
            <a:chOff x="3099000" y="1742516"/>
            <a:chExt cx="8781810" cy="2802764"/>
          </a:xfrm>
        </p:grpSpPr>
        <p:pic>
          <p:nvPicPr>
            <p:cNvPr id="311" name="Google Shape;311;p42"/>
            <p:cNvPicPr preferRelativeResize="0"/>
            <p:nvPr/>
          </p:nvPicPr>
          <p:blipFill rotWithShape="1">
            <a:blip r:embed="rId4">
              <a:alphaModFix/>
            </a:blip>
            <a:srcRect/>
            <a:stretch/>
          </p:blipFill>
          <p:spPr>
            <a:xfrm>
              <a:off x="7767080" y="1742516"/>
              <a:ext cx="4113730" cy="2793908"/>
            </a:xfrm>
            <a:prstGeom prst="rect">
              <a:avLst/>
            </a:prstGeom>
            <a:noFill/>
            <a:ln>
              <a:noFill/>
            </a:ln>
          </p:spPr>
        </p:pic>
        <p:pic>
          <p:nvPicPr>
            <p:cNvPr id="312" name="Google Shape;312;p42"/>
            <p:cNvPicPr preferRelativeResize="0"/>
            <p:nvPr/>
          </p:nvPicPr>
          <p:blipFill rotWithShape="1">
            <a:blip r:embed="rId5">
              <a:alphaModFix/>
            </a:blip>
            <a:srcRect/>
            <a:stretch/>
          </p:blipFill>
          <p:spPr>
            <a:xfrm>
              <a:off x="3099000" y="1742516"/>
              <a:ext cx="4664807" cy="2802764"/>
            </a:xfrm>
            <a:prstGeom prst="rect">
              <a:avLst/>
            </a:prstGeom>
            <a:noFill/>
            <a:ln>
              <a:noFill/>
            </a:ln>
          </p:spPr>
        </p:pic>
        <p:sp>
          <p:nvSpPr>
            <p:cNvPr id="313" name="Google Shape;313;p42"/>
            <p:cNvSpPr txBox="1"/>
            <p:nvPr/>
          </p:nvSpPr>
          <p:spPr>
            <a:xfrm>
              <a:off x="4598307" y="2303188"/>
              <a:ext cx="770021"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rgbClr val="0070C0"/>
                  </a:solidFill>
                  <a:latin typeface="Calibri"/>
                  <a:ea typeface="Calibri"/>
                  <a:cs typeface="Calibri"/>
                  <a:sym typeface="Calibri"/>
                </a:rPr>
                <a:t>Flink</a:t>
              </a:r>
              <a:endParaRPr sz="1100"/>
            </a:p>
          </p:txBody>
        </p:sp>
        <p:sp>
          <p:nvSpPr>
            <p:cNvPr id="314" name="Google Shape;314;p42"/>
            <p:cNvSpPr txBox="1"/>
            <p:nvPr/>
          </p:nvSpPr>
          <p:spPr>
            <a:xfrm>
              <a:off x="4444973" y="2971728"/>
              <a:ext cx="770021"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dirty="0">
                  <a:solidFill>
                    <a:srgbClr val="7F7F7F"/>
                  </a:solidFill>
                  <a:latin typeface="Calibri"/>
                  <a:ea typeface="Calibri"/>
                  <a:cs typeface="Calibri"/>
                  <a:sym typeface="Calibri"/>
                </a:rPr>
                <a:t>Spark</a:t>
              </a:r>
              <a:endParaRPr sz="1100" dirty="0"/>
            </a:p>
          </p:txBody>
        </p:sp>
        <p:sp>
          <p:nvSpPr>
            <p:cNvPr id="315" name="Google Shape;315;p42"/>
            <p:cNvSpPr txBox="1"/>
            <p:nvPr/>
          </p:nvSpPr>
          <p:spPr>
            <a:xfrm>
              <a:off x="6161663" y="3483922"/>
              <a:ext cx="770021" cy="3693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dirty="0">
                  <a:solidFill>
                    <a:srgbClr val="FF0000"/>
                  </a:solidFill>
                  <a:latin typeface="Calibri"/>
                  <a:ea typeface="Calibri"/>
                  <a:cs typeface="Calibri"/>
                  <a:sym typeface="Calibri"/>
                </a:rPr>
                <a:t>MPI</a:t>
              </a:r>
              <a:endParaRPr sz="1100" dirty="0"/>
            </a:p>
          </p:txBody>
        </p:sp>
      </p:grpSp>
      <p:sp>
        <p:nvSpPr>
          <p:cNvPr id="316" name="Google Shape;316;p42"/>
          <p:cNvSpPr txBox="1"/>
          <p:nvPr/>
        </p:nvSpPr>
        <p:spPr>
          <a:xfrm>
            <a:off x="2229637" y="2935372"/>
            <a:ext cx="34377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dirty="0">
                <a:solidFill>
                  <a:schemeClr val="dk1"/>
                </a:solidFill>
                <a:latin typeface="Calibri"/>
                <a:ea typeface="Calibri"/>
                <a:cs typeface="Calibri"/>
                <a:sym typeface="Calibri"/>
              </a:rPr>
              <a:t>MPI Factor of 20-200 Faster than Spark/Flink</a:t>
            </a:r>
            <a:endParaRPr sz="1100" dirty="0"/>
          </a:p>
        </p:txBody>
      </p:sp>
      <p:sp>
        <p:nvSpPr>
          <p:cNvPr id="318" name="Google Shape;318;p42"/>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solidFill>
                  <a:srgbClr val="888888"/>
                </a:solidFill>
              </a:rPr>
              <a:t>38</a:t>
            </a:fld>
            <a:endParaRPr sz="1100">
              <a:solidFill>
                <a:srgbClr val="888888"/>
              </a:solidFill>
            </a:endParaRPr>
          </a:p>
        </p:txBody>
      </p:sp>
      <p:sp>
        <p:nvSpPr>
          <p:cNvPr id="2" name="TextBox 1">
            <a:extLst>
              <a:ext uri="{FF2B5EF4-FFF2-40B4-BE49-F238E27FC236}">
                <a16:creationId xmlns:a16="http://schemas.microsoft.com/office/drawing/2014/main" id="{7D0B4D15-0B7D-4A44-BCF3-16CA7431011A}"/>
              </a:ext>
            </a:extLst>
          </p:cNvPr>
          <p:cNvSpPr txBox="1"/>
          <p:nvPr/>
        </p:nvSpPr>
        <p:spPr>
          <a:xfrm>
            <a:off x="2034635" y="4182892"/>
            <a:ext cx="6463629" cy="307777"/>
          </a:xfrm>
          <a:prstGeom prst="rect">
            <a:avLst/>
          </a:prstGeom>
          <a:noFill/>
        </p:spPr>
        <p:txBody>
          <a:bodyPr wrap="none" rtlCol="0">
            <a:spAutoFit/>
          </a:bodyPr>
          <a:lstStyle/>
          <a:p>
            <a:pPr marL="285750" indent="-285750">
              <a:buFont typeface="Arial" panose="020B0604020202020204" pitchFamily="34" charset="0"/>
              <a:buChar char="•"/>
            </a:pPr>
            <a:r>
              <a:rPr lang="en-US" dirty="0"/>
              <a:t>Flink especially loses touch with relationship of computing and data location</a:t>
            </a:r>
          </a:p>
        </p:txBody>
      </p:sp>
      <p:sp>
        <p:nvSpPr>
          <p:cNvPr id="3" name="Date Placeholder 2">
            <a:extLst>
              <a:ext uri="{FF2B5EF4-FFF2-40B4-BE49-F238E27FC236}">
                <a16:creationId xmlns:a16="http://schemas.microsoft.com/office/drawing/2014/main" id="{7F4EBE8F-2E6B-4242-BE2E-7C80BDBA3178}"/>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p>
        </p:txBody>
      </p:sp>
    </p:spTree>
    <p:extLst>
      <p:ext uri="{BB962C8B-B14F-4D97-AF65-F5344CB8AC3E}">
        <p14:creationId xmlns:p14="http://schemas.microsoft.com/office/powerpoint/2010/main" val="1942118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EC7BFEA6-9226-1943-90DE-080F87EA9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91" y="126069"/>
            <a:ext cx="7628951" cy="47169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F37E868-389A-4F7C-89CB-92BDF458BB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
        <p:nvSpPr>
          <p:cNvPr id="4" name="Date Placeholder 3">
            <a:extLst>
              <a:ext uri="{FF2B5EF4-FFF2-40B4-BE49-F238E27FC236}">
                <a16:creationId xmlns:a16="http://schemas.microsoft.com/office/drawing/2014/main" id="{41029ACE-6962-4D8E-B1E4-D44FAD7FDAF1}"/>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extLst>
      <p:ext uri="{BB962C8B-B14F-4D97-AF65-F5344CB8AC3E}">
        <p14:creationId xmlns:p14="http://schemas.microsoft.com/office/powerpoint/2010/main" val="2539145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4" name="Google Shape;264;p46"/>
          <p:cNvPicPr preferRelativeResize="0"/>
          <p:nvPr/>
        </p:nvPicPr>
        <p:blipFill rotWithShape="1">
          <a:blip r:embed="rId3">
            <a:alphaModFix/>
          </a:blip>
          <a:srcRect t="19612" b="12216"/>
          <a:stretch/>
        </p:blipFill>
        <p:spPr>
          <a:xfrm>
            <a:off x="93151" y="1228926"/>
            <a:ext cx="8318499" cy="3506401"/>
          </a:xfrm>
          <a:prstGeom prst="rect">
            <a:avLst/>
          </a:prstGeom>
          <a:noFill/>
          <a:ln>
            <a:noFill/>
          </a:ln>
        </p:spPr>
      </p:pic>
      <p:cxnSp>
        <p:nvCxnSpPr>
          <p:cNvPr id="265" name="Google Shape;265;p46"/>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266" name="Google Shape;266;p46"/>
          <p:cNvSpPr txBox="1">
            <a:spLocks noGrp="1"/>
          </p:cNvSpPr>
          <p:nvPr>
            <p:ph type="title"/>
          </p:nvPr>
        </p:nvSpPr>
        <p:spPr>
          <a:xfrm>
            <a:off x="207725" y="183625"/>
            <a:ext cx="7222500" cy="544500"/>
          </a:xfrm>
          <a:prstGeom prst="rect">
            <a:avLst/>
          </a:prstGeom>
        </p:spPr>
        <p:txBody>
          <a:bodyPr spcFirstLastPara="1" vert="horz" wrap="square" lIns="68575" tIns="34275" rIns="68575" bIns="34275" rtlCol="0" anchor="ctr" anchorCtr="0">
            <a:noAutofit/>
          </a:bodyPr>
          <a:lstStyle/>
          <a:p>
            <a:pPr>
              <a:lnSpc>
                <a:spcPct val="115000"/>
              </a:lnSpc>
            </a:pPr>
            <a:r>
              <a:rPr lang="en" sz="2000">
                <a:solidFill>
                  <a:srgbClr val="515151"/>
                </a:solidFill>
              </a:rPr>
              <a:t>Papers Submitted: Comparing 4 Conference Types</a:t>
            </a:r>
            <a:endParaRPr sz="2000" b="0">
              <a:solidFill>
                <a:srgbClr val="515151"/>
              </a:solidFill>
              <a:latin typeface="Open Sans SemiBold"/>
              <a:ea typeface="Open Sans SemiBold"/>
              <a:cs typeface="Open Sans SemiBold"/>
              <a:sym typeface="Open Sans SemiBold"/>
            </a:endParaRPr>
          </a:p>
        </p:txBody>
      </p:sp>
      <p:sp>
        <p:nvSpPr>
          <p:cNvPr id="267" name="Google Shape;267;p46"/>
          <p:cNvSpPr/>
          <p:nvPr/>
        </p:nvSpPr>
        <p:spPr>
          <a:xfrm>
            <a:off x="917600" y="1346650"/>
            <a:ext cx="3673200" cy="759600"/>
          </a:xfrm>
          <a:prstGeom prst="rect">
            <a:avLst/>
          </a:prstGeom>
          <a:solidFill>
            <a:srgbClr val="EFEFEF"/>
          </a:solidFill>
          <a:ln>
            <a:noFill/>
          </a:ln>
        </p:spPr>
        <p:txBody>
          <a:bodyPr spcFirstLastPara="1" wrap="square" lIns="91425" tIns="91425" rIns="91425" bIns="91425" anchor="ctr" anchorCtr="0">
            <a:noAutofit/>
          </a:bodyPr>
          <a:lstStyle/>
          <a:p>
            <a:endParaRPr sz="1800"/>
          </a:p>
        </p:txBody>
      </p:sp>
      <p:sp>
        <p:nvSpPr>
          <p:cNvPr id="268" name="Google Shape;268;p46"/>
          <p:cNvSpPr txBox="1"/>
          <p:nvPr/>
        </p:nvSpPr>
        <p:spPr>
          <a:xfrm>
            <a:off x="1048875" y="1395100"/>
            <a:ext cx="3355500" cy="759600"/>
          </a:xfrm>
          <a:prstGeom prst="rect">
            <a:avLst/>
          </a:prstGeom>
          <a:noFill/>
          <a:ln>
            <a:noFill/>
          </a:ln>
        </p:spPr>
        <p:txBody>
          <a:bodyPr spcFirstLastPara="1" wrap="square" lIns="91425" tIns="91425" rIns="91425" bIns="91425" anchor="t" anchorCtr="0">
            <a:noAutofit/>
          </a:bodyPr>
          <a:lstStyle/>
          <a:p>
            <a:pPr>
              <a:lnSpc>
                <a:spcPct val="150000"/>
              </a:lnSpc>
              <a:buClr>
                <a:schemeClr val="dk1"/>
              </a:buClr>
              <a:buSzPts val="1100"/>
            </a:pPr>
            <a:r>
              <a:rPr lang="en" sz="1200" b="1">
                <a:latin typeface="Open Sans"/>
                <a:ea typeface="Open Sans"/>
                <a:cs typeface="Open Sans"/>
                <a:sym typeface="Open Sans"/>
              </a:rPr>
              <a:t>SumCI:</a:t>
            </a:r>
            <a:r>
              <a:rPr lang="en" sz="1200">
                <a:latin typeface="Open Sans"/>
                <a:ea typeface="Open Sans"/>
                <a:cs typeface="Open Sans"/>
                <a:sym typeface="Open Sans"/>
              </a:rPr>
              <a:t> SC, eScience, CCGrid, IPDPS</a:t>
            </a:r>
            <a:endParaRPr sz="1200">
              <a:latin typeface="Open Sans"/>
              <a:ea typeface="Open Sans"/>
              <a:cs typeface="Open Sans"/>
              <a:sym typeface="Open Sans"/>
            </a:endParaRPr>
          </a:p>
          <a:p>
            <a:pPr>
              <a:lnSpc>
                <a:spcPct val="150000"/>
              </a:lnSpc>
            </a:pPr>
            <a:r>
              <a:rPr lang="en" sz="1200" b="1">
                <a:latin typeface="Open Sans"/>
                <a:ea typeface="Open Sans"/>
                <a:cs typeface="Open Sans"/>
                <a:sym typeface="Open Sans"/>
              </a:rPr>
              <a:t>SumCloud:</a:t>
            </a:r>
            <a:r>
              <a:rPr lang="en" sz="1200">
                <a:latin typeface="Open Sans"/>
                <a:ea typeface="Open Sans"/>
                <a:cs typeface="Open Sans"/>
                <a:sym typeface="Open Sans"/>
              </a:rPr>
              <a:t> IEEE Cloud, Cloudcom</a:t>
            </a:r>
            <a:endParaRPr sz="1200">
              <a:latin typeface="Open Sans"/>
              <a:ea typeface="Open Sans"/>
              <a:cs typeface="Open Sans"/>
              <a:sym typeface="Open Sans"/>
            </a:endParaRPr>
          </a:p>
        </p:txBody>
      </p:sp>
      <p:pic>
        <p:nvPicPr>
          <p:cNvPr id="269" name="Google Shape;269;p46"/>
          <p:cNvPicPr preferRelativeResize="0"/>
          <p:nvPr/>
        </p:nvPicPr>
        <p:blipFill rotWithShape="1">
          <a:blip r:embed="rId3">
            <a:alphaModFix/>
          </a:blip>
          <a:srcRect l="23691" t="11872" r="22281" b="81245"/>
          <a:stretch/>
        </p:blipFill>
        <p:spPr>
          <a:xfrm>
            <a:off x="3652250" y="860389"/>
            <a:ext cx="4494525" cy="354001"/>
          </a:xfrm>
          <a:prstGeom prst="rect">
            <a:avLst/>
          </a:prstGeom>
          <a:noFill/>
          <a:ln>
            <a:noFill/>
          </a:ln>
        </p:spPr>
      </p:pic>
      <p:sp>
        <p:nvSpPr>
          <p:cNvPr id="270" name="Google Shape;270;p46"/>
          <p:cNvSpPr txBox="1">
            <a:spLocks noGrp="1"/>
          </p:cNvSpPr>
          <p:nvPr>
            <p:ph type="sldNum" idx="2"/>
          </p:nvPr>
        </p:nvSpPr>
        <p:spPr>
          <a:xfrm>
            <a:off x="8470257" y="4716434"/>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4</a:t>
            </a:fld>
            <a:endParaRPr dirty="0"/>
          </a:p>
        </p:txBody>
      </p:sp>
      <p:sp>
        <p:nvSpPr>
          <p:cNvPr id="2" name="Date Placeholder 1">
            <a:extLst>
              <a:ext uri="{FF2B5EF4-FFF2-40B4-BE49-F238E27FC236}">
                <a16:creationId xmlns:a16="http://schemas.microsoft.com/office/drawing/2014/main" id="{8ACFDDB2-F5EA-4C62-8500-64A024112A7B}"/>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Tree>
    <p:extLst>
      <p:ext uri="{BB962C8B-B14F-4D97-AF65-F5344CB8AC3E}">
        <p14:creationId xmlns:p14="http://schemas.microsoft.com/office/powerpoint/2010/main" val="1528775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37200" y="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2658285" y="2412690"/>
            <a:ext cx="6131013" cy="1814827"/>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2683412" y="2354517"/>
            <a:ext cx="6080760" cy="1077723"/>
          </a:xfrm>
          <a:prstGeom prst="rect">
            <a:avLst/>
          </a:prstGeom>
        </p:spPr>
        <p:txBody>
          <a:bodyPr spcFirstLastPara="1" vert="horz" wrap="square" lIns="91425" tIns="91425" rIns="91425" bIns="91425" rtlCol="0" anchor="ctr" anchorCtr="0">
            <a:noAutofit/>
          </a:bodyPr>
          <a:lstStyle/>
          <a:p>
            <a:r>
              <a:rPr lang="en" sz="2400" dirty="0">
                <a:solidFill>
                  <a:schemeClr val="bg1"/>
                </a:solidFill>
              </a:rPr>
              <a:t>Programming Environment for Global AI and Modeling Supercomputer GAIMSC</a:t>
            </a:r>
            <a:endParaRPr sz="2400" dirty="0">
              <a:solidFill>
                <a:schemeClr val="bg1"/>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2683412" y="3320104"/>
            <a:ext cx="5978769" cy="513065"/>
          </a:xfrm>
        </p:spPr>
        <p:txBody>
          <a:bodyPr>
            <a:normAutofit/>
          </a:bodyPr>
          <a:lstStyle/>
          <a:p>
            <a:r>
              <a:rPr lang="en-US" dirty="0">
                <a:solidFill>
                  <a:schemeClr val="bg1"/>
                </a:solidFill>
              </a:rPr>
              <a:t>Uses </a:t>
            </a:r>
            <a:r>
              <a:rPr lang="en" dirty="0">
                <a:solidFill>
                  <a:schemeClr val="bg1"/>
                </a:solidFill>
              </a:rPr>
              <a:t>HPCforML(</a:t>
            </a:r>
            <a:r>
              <a:rPr lang="en-US" dirty="0">
                <a:solidFill>
                  <a:schemeClr val="bg1"/>
                </a:solidFill>
              </a:rPr>
              <a:t>HPC for Big Data) and</a:t>
            </a:r>
            <a:r>
              <a:rPr lang="en" dirty="0">
                <a:solidFill>
                  <a:schemeClr val="bg1"/>
                </a:solidFill>
              </a:rPr>
              <a:t> </a:t>
            </a:r>
            <a:r>
              <a:rPr lang="en-US" dirty="0">
                <a:solidFill>
                  <a:schemeClr val="bg1"/>
                </a:solidFill>
              </a:rPr>
              <a:t>supports </a:t>
            </a:r>
            <a:r>
              <a:rPr lang="en" dirty="0">
                <a:solidFill>
                  <a:schemeClr val="bg1"/>
                </a:solidFill>
              </a:rPr>
              <a:t>MLforHPC</a:t>
            </a:r>
            <a:endParaRPr lang="en-US" dirty="0">
              <a:solidFill>
                <a:schemeClr val="bg1"/>
              </a:solidFill>
            </a:endParaRPr>
          </a:p>
        </p:txBody>
      </p:sp>
      <p:sp>
        <p:nvSpPr>
          <p:cNvPr id="4" name="Date Placeholder 3">
            <a:extLst>
              <a:ext uri="{FF2B5EF4-FFF2-40B4-BE49-F238E27FC236}">
                <a16:creationId xmlns:a16="http://schemas.microsoft.com/office/drawing/2014/main" id="{00E32D8E-3CA6-4A20-9BBD-1DB5F40F5504}"/>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40</a:t>
            </a:fld>
            <a:endParaRPr lang="en-US">
              <a:solidFill>
                <a:prstClr val="black">
                  <a:tint val="75000"/>
                </a:prstClr>
              </a:solidFill>
            </a:endParaRPr>
          </a:p>
        </p:txBody>
      </p:sp>
      <p:grpSp>
        <p:nvGrpSpPr>
          <p:cNvPr id="16" name="Group 15">
            <a:extLst>
              <a:ext uri="{FF2B5EF4-FFF2-40B4-BE49-F238E27FC236}">
                <a16:creationId xmlns:a16="http://schemas.microsoft.com/office/drawing/2014/main" id="{0EFAC654-08D5-4295-BED9-5E37CF33C71C}"/>
              </a:ext>
            </a:extLst>
          </p:cNvPr>
          <p:cNvGrpSpPr/>
          <p:nvPr/>
        </p:nvGrpSpPr>
        <p:grpSpPr>
          <a:xfrm>
            <a:off x="1199417" y="89303"/>
            <a:ext cx="6921048" cy="1728788"/>
            <a:chOff x="1366957" y="235533"/>
            <a:chExt cx="6921048" cy="1728788"/>
          </a:xfrm>
        </p:grpSpPr>
        <p:grpSp>
          <p:nvGrpSpPr>
            <p:cNvPr id="8" name="Group 7">
              <a:extLst>
                <a:ext uri="{FF2B5EF4-FFF2-40B4-BE49-F238E27FC236}">
                  <a16:creationId xmlns:a16="http://schemas.microsoft.com/office/drawing/2014/main" id="{DB15CB85-0BBD-4A82-B747-E115D61D7016}"/>
                </a:ext>
              </a:extLst>
            </p:cNvPr>
            <p:cNvGrpSpPr/>
            <p:nvPr/>
          </p:nvGrpSpPr>
          <p:grpSpPr>
            <a:xfrm>
              <a:off x="1366957" y="235533"/>
              <a:ext cx="6921048" cy="1728788"/>
              <a:chOff x="656505" y="2302457"/>
              <a:chExt cx="6921048" cy="1728788"/>
            </a:xfrm>
          </p:grpSpPr>
          <p:pic>
            <p:nvPicPr>
              <p:cNvPr id="12" name="Google Shape;341;p44" descr="http://www.iterativemapreduce.org/images/twister.png">
                <a:extLst>
                  <a:ext uri="{FF2B5EF4-FFF2-40B4-BE49-F238E27FC236}">
                    <a16:creationId xmlns:a16="http://schemas.microsoft.com/office/drawing/2014/main" id="{C2113195-89AC-4EB0-8313-6161F1409E26}"/>
                  </a:ext>
                </a:extLst>
              </p:cNvPr>
              <p:cNvPicPr preferRelativeResize="0"/>
              <p:nvPr/>
            </p:nvPicPr>
            <p:blipFill rotWithShape="1">
              <a:blip r:embed="rId4">
                <a:alphaModFix/>
              </a:blip>
              <a:srcRect/>
              <a:stretch/>
            </p:blipFill>
            <p:spPr>
              <a:xfrm>
                <a:off x="656505" y="2302457"/>
                <a:ext cx="5915025" cy="1728788"/>
              </a:xfrm>
              <a:prstGeom prst="rect">
                <a:avLst/>
              </a:prstGeom>
              <a:noFill/>
              <a:ln>
                <a:noFill/>
              </a:ln>
            </p:spPr>
          </p:pic>
          <p:sp>
            <p:nvSpPr>
              <p:cNvPr id="2" name="Rectangle 1">
                <a:extLst>
                  <a:ext uri="{FF2B5EF4-FFF2-40B4-BE49-F238E27FC236}">
                    <a16:creationId xmlns:a16="http://schemas.microsoft.com/office/drawing/2014/main" id="{57125C71-87DB-40FB-947D-C02225EB5FC5}"/>
                  </a:ext>
                </a:extLst>
              </p:cNvPr>
              <p:cNvSpPr/>
              <p:nvPr/>
            </p:nvSpPr>
            <p:spPr>
              <a:xfrm>
                <a:off x="6548906" y="2302457"/>
                <a:ext cx="1028647" cy="172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C462A9E1-4495-4872-831F-76A63B8FA1AB}"/>
                </a:ext>
              </a:extLst>
            </p:cNvPr>
            <p:cNvSpPr/>
            <p:nvPr/>
          </p:nvSpPr>
          <p:spPr>
            <a:xfrm>
              <a:off x="7059786" y="368258"/>
              <a:ext cx="614272" cy="1107996"/>
            </a:xfrm>
            <a:prstGeom prst="rect">
              <a:avLst/>
            </a:prstGeom>
            <a:noFill/>
            <a:ln>
              <a:noFill/>
            </a:ln>
          </p:spPr>
          <p:txBody>
            <a:bodyPr wrap="none" lIns="91440" tIns="45720" rIns="91440" bIns="45720">
              <a:spAutoFit/>
            </a:bodyPr>
            <a:lstStyle/>
            <a:p>
              <a:pPr algn="ctr"/>
              <a:r>
                <a:rPr lang="en" sz="6600" b="1" cap="none" spc="0" dirty="0">
                  <a:ln w="9525">
                    <a:noFill/>
                    <a:prstDash val="solid"/>
                  </a:ln>
                  <a:solidFill>
                    <a:srgbClr val="064FC1"/>
                  </a:solidFill>
                  <a:effectLst>
                    <a:outerShdw blurRad="12700" dist="38100" dir="2700000" algn="tl" rotWithShape="0">
                      <a:schemeClr val="accent5">
                        <a:lumMod val="60000"/>
                        <a:lumOff val="40000"/>
                      </a:schemeClr>
                    </a:outerShdw>
                  </a:effectLst>
                  <a:latin typeface="Calibri"/>
                  <a:ea typeface="Calibri"/>
                  <a:cs typeface="Calibri"/>
                  <a:sym typeface="Calibri"/>
                </a:rPr>
                <a:t>2</a:t>
              </a:r>
              <a:endParaRPr lang="en-US" sz="6600" b="1" cap="none" spc="0" dirty="0">
                <a:ln w="9525">
                  <a:noFill/>
                  <a:prstDash val="solid"/>
                </a:ln>
                <a:solidFill>
                  <a:srgbClr val="064FC1"/>
                </a:solidFill>
                <a:effectLst>
                  <a:outerShdw blurRad="12700" dist="38100" dir="2700000" algn="tl" rotWithShape="0">
                    <a:schemeClr val="accent5">
                      <a:lumMod val="60000"/>
                      <a:lumOff val="40000"/>
                    </a:schemeClr>
                  </a:outerShdw>
                </a:effectLst>
              </a:endParaRPr>
            </a:p>
          </p:txBody>
        </p:sp>
      </p:grpSp>
      <p:pic>
        <p:nvPicPr>
          <p:cNvPr id="22" name="Google Shape;344;p44" descr="https://lh3.googleusercontent.com/v99CMT9t_HPDiRcsdprkmC8WyM_0O7a_bSv4NZBzEBArqNWQS7Fa0dVMHFuRpta2IM-_d1jDx-M5fi1r7tzM3Rp2j0ceG5gf_AvazW3sgRoFTOAC2Z92aOh_NmYrTTRWw4woHjY7cbU">
            <a:extLst>
              <a:ext uri="{FF2B5EF4-FFF2-40B4-BE49-F238E27FC236}">
                <a16:creationId xmlns:a16="http://schemas.microsoft.com/office/drawing/2014/main" id="{AD07DDD5-9743-479B-B370-4731DC3BBD72}"/>
              </a:ext>
            </a:extLst>
          </p:cNvPr>
          <p:cNvPicPr preferRelativeResize="0"/>
          <p:nvPr/>
        </p:nvPicPr>
        <p:blipFill rotWithShape="1">
          <a:blip r:embed="rId5">
            <a:alphaModFix/>
          </a:blip>
          <a:srcRect/>
          <a:stretch/>
        </p:blipFill>
        <p:spPr>
          <a:xfrm>
            <a:off x="-221978" y="1681516"/>
            <a:ext cx="3593059" cy="3593059"/>
          </a:xfrm>
          <a:prstGeom prst="rect">
            <a:avLst/>
          </a:prstGeom>
          <a:noFill/>
          <a:ln>
            <a:noFill/>
          </a:ln>
        </p:spPr>
      </p:pic>
    </p:spTree>
    <p:extLst>
      <p:ext uri="{BB962C8B-B14F-4D97-AF65-F5344CB8AC3E}">
        <p14:creationId xmlns:p14="http://schemas.microsoft.com/office/powerpoint/2010/main" val="3786547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6"/>
          <p:cNvSpPr txBox="1">
            <a:spLocks noGrp="1"/>
          </p:cNvSpPr>
          <p:nvPr>
            <p:ph type="title"/>
          </p:nvPr>
        </p:nvSpPr>
        <p:spPr>
          <a:xfrm>
            <a:off x="0" y="-38801"/>
            <a:ext cx="9144000" cy="849292"/>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2700"/>
              <a:buFont typeface="Calibri"/>
              <a:buNone/>
            </a:pPr>
            <a:r>
              <a:rPr lang="en" sz="2700"/>
              <a:t>Ways of adding High Performance to </a:t>
            </a:r>
            <a:br>
              <a:rPr lang="en" sz="2700"/>
            </a:br>
            <a:r>
              <a:rPr lang="en" sz="2700"/>
              <a:t>Global AI (and Modeling) Supercomputer</a:t>
            </a:r>
            <a:endParaRPr sz="2700"/>
          </a:p>
        </p:txBody>
      </p:sp>
      <p:sp>
        <p:nvSpPr>
          <p:cNvPr id="365" name="Google Shape;365;p46"/>
          <p:cNvSpPr txBox="1">
            <a:spLocks noGrp="1"/>
          </p:cNvSpPr>
          <p:nvPr>
            <p:ph type="body" idx="1"/>
          </p:nvPr>
        </p:nvSpPr>
        <p:spPr>
          <a:xfrm>
            <a:off x="0" y="748975"/>
            <a:ext cx="9109500" cy="4120500"/>
          </a:xfrm>
          <a:prstGeom prst="rect">
            <a:avLst/>
          </a:prstGeom>
          <a:noFill/>
          <a:ln>
            <a:noFill/>
          </a:ln>
        </p:spPr>
        <p:txBody>
          <a:bodyPr spcFirstLastPara="1" wrap="square" lIns="68575" tIns="34275" rIns="68575" bIns="34275" anchor="t" anchorCtr="0">
            <a:noAutofit/>
          </a:bodyPr>
          <a:lstStyle/>
          <a:p>
            <a:pPr marL="177800" lvl="0" indent="-158750" algn="l" rtl="0">
              <a:lnSpc>
                <a:spcPct val="115000"/>
              </a:lnSpc>
              <a:spcBef>
                <a:spcPts val="0"/>
              </a:spcBef>
              <a:spcAft>
                <a:spcPts val="0"/>
              </a:spcAft>
              <a:buClr>
                <a:schemeClr val="dk1"/>
              </a:buClr>
              <a:buSzPts val="1900"/>
              <a:buChar char="•"/>
            </a:pPr>
            <a:r>
              <a:rPr lang="en" sz="1900" dirty="0">
                <a:latin typeface="Arial"/>
                <a:ea typeface="Arial"/>
                <a:cs typeface="Arial"/>
                <a:sym typeface="Arial"/>
              </a:rPr>
              <a:t>Fix performance issues in Spark, Heron, Hadoop, Flink etc.</a:t>
            </a:r>
            <a:endParaRPr sz="1900" dirty="0">
              <a:latin typeface="Arial"/>
              <a:ea typeface="Arial"/>
              <a:cs typeface="Arial"/>
              <a:sym typeface="Arial"/>
            </a:endParaRPr>
          </a:p>
          <a:p>
            <a:pPr marL="520700" lvl="1" indent="-184150" algn="l" rtl="0">
              <a:lnSpc>
                <a:spcPct val="115000"/>
              </a:lnSpc>
              <a:spcBef>
                <a:spcPts val="0"/>
              </a:spcBef>
              <a:spcAft>
                <a:spcPts val="0"/>
              </a:spcAft>
              <a:buClr>
                <a:schemeClr val="dk1"/>
              </a:buClr>
              <a:buSzPts val="1900"/>
              <a:buChar char="•"/>
            </a:pPr>
            <a:r>
              <a:rPr lang="en" sz="1600" dirty="0">
                <a:latin typeface="Arial"/>
                <a:ea typeface="Arial"/>
                <a:cs typeface="Arial"/>
                <a:sym typeface="Arial"/>
              </a:rPr>
              <a:t>Messy as some features of these big data systems intrinsically slow in some (not all) cases</a:t>
            </a:r>
            <a:endParaRPr sz="1600" dirty="0">
              <a:latin typeface="Arial"/>
              <a:ea typeface="Arial"/>
              <a:cs typeface="Arial"/>
              <a:sym typeface="Arial"/>
            </a:endParaRPr>
          </a:p>
          <a:p>
            <a:pPr marL="520700" lvl="1" indent="-184150" algn="l" rtl="0">
              <a:lnSpc>
                <a:spcPct val="115000"/>
              </a:lnSpc>
              <a:spcBef>
                <a:spcPts val="0"/>
              </a:spcBef>
              <a:spcAft>
                <a:spcPts val="0"/>
              </a:spcAft>
              <a:buClr>
                <a:schemeClr val="dk1"/>
              </a:buClr>
              <a:buSzPts val="1900"/>
              <a:buChar char="•"/>
            </a:pPr>
            <a:r>
              <a:rPr lang="en" sz="1600" dirty="0">
                <a:latin typeface="Arial"/>
                <a:ea typeface="Arial"/>
                <a:cs typeface="Arial"/>
                <a:sym typeface="Arial"/>
              </a:rPr>
              <a:t>All these systems are “monolithic” and difficult to deal with individual  components</a:t>
            </a:r>
            <a:endParaRPr sz="1600" dirty="0">
              <a:latin typeface="Arial"/>
              <a:ea typeface="Arial"/>
              <a:cs typeface="Arial"/>
              <a:sym typeface="Arial"/>
            </a:endParaRPr>
          </a:p>
          <a:p>
            <a:pPr marL="177800" lvl="0" indent="-158750" algn="l" rtl="0">
              <a:lnSpc>
                <a:spcPct val="115000"/>
              </a:lnSpc>
              <a:spcBef>
                <a:spcPts val="0"/>
              </a:spcBef>
              <a:spcAft>
                <a:spcPts val="0"/>
              </a:spcAft>
              <a:buClr>
                <a:schemeClr val="dk1"/>
              </a:buClr>
              <a:buSzPts val="1900"/>
              <a:buChar char="•"/>
            </a:pPr>
            <a:r>
              <a:rPr lang="en" sz="1900" dirty="0">
                <a:latin typeface="Arial"/>
                <a:ea typeface="Arial"/>
                <a:cs typeface="Arial"/>
                <a:sym typeface="Arial"/>
              </a:rPr>
              <a:t>Execute HPBDC </a:t>
            </a:r>
            <a:r>
              <a:rPr lang="en-US" sz="1900" dirty="0">
                <a:latin typeface="Arial"/>
                <a:ea typeface="Arial"/>
                <a:cs typeface="Arial"/>
                <a:sym typeface="Arial"/>
              </a:rPr>
              <a:t>High Performance Big Data Computing</a:t>
            </a:r>
            <a:r>
              <a:rPr lang="en" sz="1900" dirty="0">
                <a:latin typeface="Arial"/>
                <a:ea typeface="Arial"/>
                <a:cs typeface="Arial"/>
                <a:sym typeface="Arial"/>
              </a:rPr>
              <a:t> from classic big data system with custom communication environment – approach of Harp for the relatively simple Hadoop environment</a:t>
            </a:r>
            <a:endParaRPr sz="1900" dirty="0">
              <a:latin typeface="Arial"/>
              <a:ea typeface="Arial"/>
              <a:cs typeface="Arial"/>
              <a:sym typeface="Arial"/>
            </a:endParaRPr>
          </a:p>
          <a:p>
            <a:pPr marL="177800" lvl="0" indent="-158750" algn="l" rtl="0">
              <a:lnSpc>
                <a:spcPct val="115000"/>
              </a:lnSpc>
              <a:spcBef>
                <a:spcPts val="0"/>
              </a:spcBef>
              <a:spcAft>
                <a:spcPts val="0"/>
              </a:spcAft>
              <a:buClr>
                <a:schemeClr val="dk1"/>
              </a:buClr>
              <a:buSzPts val="1900"/>
              <a:buChar char="•"/>
            </a:pPr>
            <a:r>
              <a:rPr lang="en" sz="1900" dirty="0">
                <a:latin typeface="Arial"/>
                <a:ea typeface="Arial"/>
                <a:cs typeface="Arial"/>
                <a:sym typeface="Arial"/>
              </a:rPr>
              <a:t>Provide a native Mesos/Yarn/Kubernetes/HDFS high performance execution environment with all capabilities of Spark, Hadoop and Heron – goal of </a:t>
            </a:r>
            <a:r>
              <a:rPr lang="en" sz="1900" b="1" dirty="0">
                <a:solidFill>
                  <a:srgbClr val="FF0000"/>
                </a:solidFill>
                <a:latin typeface="Arial"/>
                <a:ea typeface="Arial"/>
                <a:cs typeface="Arial"/>
                <a:sym typeface="Arial"/>
              </a:rPr>
              <a:t>Twister2</a:t>
            </a:r>
            <a:endParaRPr sz="1900" b="1" dirty="0">
              <a:solidFill>
                <a:srgbClr val="FF0000"/>
              </a:solidFill>
              <a:latin typeface="Arial"/>
              <a:ea typeface="Arial"/>
              <a:cs typeface="Arial"/>
              <a:sym typeface="Arial"/>
            </a:endParaRPr>
          </a:p>
          <a:p>
            <a:pPr marL="177800" lvl="0" indent="-158750" algn="l" rtl="0">
              <a:lnSpc>
                <a:spcPct val="115000"/>
              </a:lnSpc>
              <a:spcBef>
                <a:spcPts val="0"/>
              </a:spcBef>
              <a:spcAft>
                <a:spcPts val="0"/>
              </a:spcAft>
              <a:buClr>
                <a:schemeClr val="dk1"/>
              </a:buClr>
              <a:buSzPts val="1900"/>
              <a:buChar char="•"/>
            </a:pPr>
            <a:r>
              <a:rPr lang="en" sz="1900" dirty="0">
                <a:latin typeface="Arial"/>
                <a:ea typeface="Arial"/>
                <a:cs typeface="Arial"/>
                <a:sym typeface="Arial"/>
              </a:rPr>
              <a:t>Execute with MPI in classic (Slurm, Lustre) HPC environment</a:t>
            </a:r>
          </a:p>
          <a:p>
            <a:pPr marL="177800" lvl="0" indent="-158750" algn="l" rtl="0">
              <a:lnSpc>
                <a:spcPct val="115000"/>
              </a:lnSpc>
              <a:spcBef>
                <a:spcPts val="0"/>
              </a:spcBef>
              <a:spcAft>
                <a:spcPts val="0"/>
              </a:spcAft>
              <a:buClr>
                <a:schemeClr val="dk1"/>
              </a:buClr>
              <a:buSzPts val="1900"/>
              <a:buChar char="•"/>
            </a:pPr>
            <a:r>
              <a:rPr lang="en-US" sz="1900" dirty="0">
                <a:latin typeface="Arial"/>
                <a:ea typeface="Arial"/>
                <a:cs typeface="Arial"/>
                <a:sym typeface="Arial"/>
              </a:rPr>
              <a:t>In all cases, assume</a:t>
            </a:r>
            <a:r>
              <a:rPr lang="en" sz="1900" dirty="0">
                <a:latin typeface="Arial"/>
                <a:ea typeface="Arial"/>
                <a:cs typeface="Arial"/>
                <a:sym typeface="Arial"/>
              </a:rPr>
              <a:t> </a:t>
            </a:r>
            <a:r>
              <a:rPr lang="en" sz="1900" b="1" dirty="0">
                <a:latin typeface="Arial"/>
                <a:ea typeface="Arial"/>
                <a:cs typeface="Arial"/>
                <a:sym typeface="Arial"/>
              </a:rPr>
              <a:t>deep learning </a:t>
            </a:r>
            <a:r>
              <a:rPr lang="en" sz="1900" dirty="0">
                <a:latin typeface="Arial"/>
                <a:ea typeface="Arial"/>
                <a:cs typeface="Arial"/>
                <a:sym typeface="Arial"/>
              </a:rPr>
              <a:t>obtained from Tensorflow, PyTorch </a:t>
            </a:r>
            <a:r>
              <a:rPr lang="en-US" sz="1900" dirty="0">
                <a:latin typeface="Arial"/>
                <a:ea typeface="Arial"/>
                <a:cs typeface="Arial"/>
                <a:sym typeface="Arial"/>
              </a:rPr>
              <a:t>and/</a:t>
            </a:r>
            <a:r>
              <a:rPr lang="en" sz="1900" dirty="0">
                <a:latin typeface="Arial"/>
                <a:ea typeface="Arial"/>
                <a:cs typeface="Arial"/>
                <a:sym typeface="Arial"/>
              </a:rPr>
              <a:t>or MXNET</a:t>
            </a:r>
            <a:endParaRPr sz="1900" dirty="0">
              <a:latin typeface="Arial"/>
              <a:ea typeface="Arial"/>
              <a:cs typeface="Arial"/>
              <a:sym typeface="Arial"/>
            </a:endParaRPr>
          </a:p>
        </p:txBody>
      </p:sp>
      <p:sp>
        <p:nvSpPr>
          <p:cNvPr id="366" name="Google Shape;366;p46"/>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Calibri"/>
              <a:buNone/>
            </a:pPr>
            <a:fld id="{00000000-1234-1234-1234-123412341234}" type="slidenum">
              <a:rPr lang="en" sz="900" b="0" i="0" u="none" strike="noStrike" cap="none">
                <a:solidFill>
                  <a:srgbClr val="888888"/>
                </a:solidFill>
                <a:latin typeface="Calibri"/>
                <a:ea typeface="Calibri"/>
                <a:cs typeface="Calibri"/>
                <a:sym typeface="Calibri"/>
              </a:rPr>
              <a:t>41</a:t>
            </a:fld>
            <a:endParaRPr sz="900" b="0" i="0" u="none" strike="noStrike" cap="none">
              <a:solidFill>
                <a:srgbClr val="888888"/>
              </a:solidFill>
              <a:latin typeface="Calibri"/>
              <a:ea typeface="Calibri"/>
              <a:cs typeface="Calibri"/>
              <a:sym typeface="Calibri"/>
            </a:endParaRPr>
          </a:p>
        </p:txBody>
      </p:sp>
      <p:sp>
        <p:nvSpPr>
          <p:cNvPr id="3" name="Date Placeholder 2">
            <a:extLst>
              <a:ext uri="{FF2B5EF4-FFF2-40B4-BE49-F238E27FC236}">
                <a16:creationId xmlns:a16="http://schemas.microsoft.com/office/drawing/2014/main" id="{2BC0D5EA-02E0-4CC1-8AEB-E4EADA2CC6FB}"/>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extLst>
      <p:ext uri="{BB962C8B-B14F-4D97-AF65-F5344CB8AC3E}">
        <p14:creationId xmlns:p14="http://schemas.microsoft.com/office/powerpoint/2010/main" val="3354253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2"/>
          <p:cNvSpPr txBox="1">
            <a:spLocks noGrp="1"/>
          </p:cNvSpPr>
          <p:nvPr>
            <p:ph type="title"/>
          </p:nvPr>
        </p:nvSpPr>
        <p:spPr>
          <a:xfrm>
            <a:off x="226208" y="86683"/>
            <a:ext cx="8520600" cy="5727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 b="1"/>
              <a:t>Twister2 Highlights I</a:t>
            </a:r>
            <a:endParaRPr b="1"/>
          </a:p>
        </p:txBody>
      </p:sp>
      <p:sp>
        <p:nvSpPr>
          <p:cNvPr id="678" name="Google Shape;678;p82"/>
          <p:cNvSpPr txBox="1">
            <a:spLocks noGrp="1"/>
          </p:cNvSpPr>
          <p:nvPr>
            <p:ph type="body" idx="1"/>
          </p:nvPr>
        </p:nvSpPr>
        <p:spPr>
          <a:xfrm>
            <a:off x="27122" y="588936"/>
            <a:ext cx="9089700" cy="4299000"/>
          </a:xfrm>
          <a:prstGeom prst="rect">
            <a:avLst/>
          </a:prstGeom>
          <a:noFill/>
          <a:ln>
            <a:noFill/>
          </a:ln>
        </p:spPr>
        <p:txBody>
          <a:bodyPr spcFirstLastPara="1" wrap="square" lIns="91425" tIns="91425" rIns="91425" bIns="91425" anchor="t" anchorCtr="0">
            <a:noAutofit/>
          </a:bodyPr>
          <a:lstStyle/>
          <a:p>
            <a:pPr indent="-342892">
              <a:buSzPts val="1800"/>
            </a:pPr>
            <a:r>
              <a:rPr lang="en" sz="2200" dirty="0"/>
              <a:t>“Big Data Programming Environment” such as </a:t>
            </a:r>
            <a:r>
              <a:rPr lang="en" sz="2200" b="1" dirty="0"/>
              <a:t>Hadoop, Spark, Flink, Storm, Heron </a:t>
            </a:r>
            <a:r>
              <a:rPr lang="en" sz="2200" dirty="0"/>
              <a:t>but uses HPC wherever appropriate  and outperforms Apache systems – often by large factors</a:t>
            </a:r>
            <a:endParaRPr sz="2200" dirty="0"/>
          </a:p>
          <a:p>
            <a:pPr indent="-342892">
              <a:buSzPts val="1800"/>
            </a:pPr>
            <a:r>
              <a:rPr lang="en" sz="2200" dirty="0"/>
              <a:t>Runs preferably under </a:t>
            </a:r>
            <a:r>
              <a:rPr lang="en" sz="2200" b="1" dirty="0"/>
              <a:t>Kubernetes (Mesos) Nomad </a:t>
            </a:r>
            <a:r>
              <a:rPr lang="en" sz="2200" dirty="0"/>
              <a:t>but </a:t>
            </a:r>
            <a:r>
              <a:rPr lang="en" sz="2200" b="1" dirty="0"/>
              <a:t>Slurm</a:t>
            </a:r>
            <a:r>
              <a:rPr lang="en" sz="2200" dirty="0"/>
              <a:t> supported</a:t>
            </a:r>
            <a:endParaRPr sz="2200" dirty="0"/>
          </a:p>
          <a:p>
            <a:pPr indent="-342892">
              <a:buSzPts val="1800"/>
            </a:pPr>
            <a:r>
              <a:rPr lang="en" sz="2200" dirty="0"/>
              <a:t>Highlight is </a:t>
            </a:r>
            <a:r>
              <a:rPr lang="en" sz="2200" b="1" dirty="0"/>
              <a:t>high performance dataflow </a:t>
            </a:r>
            <a:r>
              <a:rPr lang="en" sz="2200" dirty="0"/>
              <a:t>supporting </a:t>
            </a:r>
            <a:r>
              <a:rPr lang="en" sz="2200" b="1" dirty="0"/>
              <a:t>iteration</a:t>
            </a:r>
            <a:r>
              <a:rPr lang="en" sz="2200" dirty="0"/>
              <a:t>, fine-grain, coarse grain, dynamic, synchronized, asynchronous, batch and streaming</a:t>
            </a:r>
            <a:endParaRPr sz="2200" dirty="0"/>
          </a:p>
          <a:p>
            <a:pPr indent="-342892">
              <a:buSzPts val="1800"/>
            </a:pPr>
            <a:r>
              <a:rPr lang="en" sz="2200" dirty="0"/>
              <a:t>Three distinct communication environments</a:t>
            </a:r>
            <a:endParaRPr sz="2200" dirty="0"/>
          </a:p>
          <a:p>
            <a:pPr marL="914355" lvl="1" indent="-317492">
              <a:spcBef>
                <a:spcPts val="0"/>
              </a:spcBef>
              <a:buSzPts val="1400"/>
            </a:pPr>
            <a:r>
              <a:rPr lang="en" sz="2000" b="1" dirty="0"/>
              <a:t>DFW </a:t>
            </a:r>
            <a:r>
              <a:rPr lang="en" sz="2000" dirty="0"/>
              <a:t>Dataflow with distinct source and target tasks; data not message level; Data-level Communications spilling to disks as needed</a:t>
            </a:r>
            <a:endParaRPr sz="2000" dirty="0"/>
          </a:p>
          <a:p>
            <a:pPr lvl="1" indent="-317492">
              <a:spcBef>
                <a:spcPts val="0"/>
              </a:spcBef>
              <a:buSzPts val="1400"/>
            </a:pPr>
            <a:r>
              <a:rPr lang="en" sz="2000" b="1" dirty="0"/>
              <a:t>BSP </a:t>
            </a:r>
            <a:r>
              <a:rPr lang="en" sz="2000" dirty="0"/>
              <a:t>for parallel programming; MPI is default. Inappropriate for dataflow</a:t>
            </a:r>
            <a:endParaRPr dirty="0"/>
          </a:p>
          <a:p>
            <a:pPr lvl="1" indent="-317492">
              <a:spcBef>
                <a:spcPts val="0"/>
              </a:spcBef>
              <a:buSzPts val="1400"/>
            </a:pPr>
            <a:r>
              <a:rPr lang="en" sz="2000" b="1" dirty="0"/>
              <a:t>Storm API </a:t>
            </a:r>
            <a:r>
              <a:rPr lang="en" sz="2000" dirty="0"/>
              <a:t>for streaming events with pub-sub such as Kafka</a:t>
            </a:r>
            <a:endParaRPr sz="2000" dirty="0"/>
          </a:p>
          <a:p>
            <a:pPr indent="-342892">
              <a:buSzPts val="1800"/>
            </a:pPr>
            <a:r>
              <a:rPr lang="en" sz="2200" dirty="0"/>
              <a:t>Rich state model (API) for objects supporting in-place, distributed, cached, </a:t>
            </a:r>
            <a:r>
              <a:rPr lang="en" sz="2200" b="1" dirty="0"/>
              <a:t>RDD</a:t>
            </a:r>
            <a:r>
              <a:rPr lang="en" sz="2200" dirty="0"/>
              <a:t> (Spark) style persistence with </a:t>
            </a:r>
            <a:r>
              <a:rPr lang="en" sz="2200" b="1" dirty="0"/>
              <a:t>Tsets </a:t>
            </a:r>
            <a:r>
              <a:rPr lang="en" sz="2200" dirty="0"/>
              <a:t>(see </a:t>
            </a:r>
            <a:r>
              <a:rPr lang="en" sz="2200" b="1" dirty="0"/>
              <a:t>Pcollections</a:t>
            </a:r>
            <a:r>
              <a:rPr lang="en" sz="2200" dirty="0"/>
              <a:t> in Beam, </a:t>
            </a:r>
            <a:r>
              <a:rPr lang="en" sz="2200" b="1" dirty="0"/>
              <a:t>Datasets</a:t>
            </a:r>
            <a:r>
              <a:rPr lang="en" sz="2200" dirty="0"/>
              <a:t> in Flink, </a:t>
            </a:r>
            <a:r>
              <a:rPr lang="en" sz="2200" b="1" dirty="0"/>
              <a:t>Streamlets</a:t>
            </a:r>
            <a:r>
              <a:rPr lang="en" sz="2200" dirty="0"/>
              <a:t> in Storm, Heron)</a:t>
            </a:r>
            <a:endParaRPr sz="2200" dirty="0"/>
          </a:p>
        </p:txBody>
      </p:sp>
      <p:sp>
        <p:nvSpPr>
          <p:cNvPr id="679" name="Google Shape;679;p8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p>
            <a:pPr defTabSz="914378"/>
            <a:fld id="{00000000-1234-1234-1234-123412341234}" type="slidenum">
              <a:rPr lang="en" kern="0"/>
              <a:pPr defTabSz="914378"/>
              <a:t>42</a:t>
            </a:fld>
            <a:endParaRPr kern="0"/>
          </a:p>
        </p:txBody>
      </p:sp>
      <p:sp>
        <p:nvSpPr>
          <p:cNvPr id="2" name="Date Placeholder 1">
            <a:extLst>
              <a:ext uri="{FF2B5EF4-FFF2-40B4-BE49-F238E27FC236}">
                <a16:creationId xmlns:a16="http://schemas.microsoft.com/office/drawing/2014/main" id="{F05F3FB0-FA5F-4440-A02A-CE39346A6AF3}"/>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3"/>
          <p:cNvSpPr txBox="1">
            <a:spLocks noGrp="1"/>
          </p:cNvSpPr>
          <p:nvPr>
            <p:ph type="title"/>
          </p:nvPr>
        </p:nvSpPr>
        <p:spPr>
          <a:xfrm>
            <a:off x="311700" y="85275"/>
            <a:ext cx="8520600" cy="572700"/>
          </a:xfrm>
          <a:prstGeom prst="rect">
            <a:avLst/>
          </a:prstGeom>
          <a:noFill/>
          <a:ln>
            <a:noFill/>
          </a:ln>
        </p:spPr>
        <p:txBody>
          <a:bodyPr spcFirstLastPara="1" wrap="square" lIns="91425" tIns="91425" rIns="91425" bIns="91425" anchor="t" anchorCtr="0">
            <a:noAutofit/>
          </a:bodyPr>
          <a:lstStyle/>
          <a:p>
            <a:r>
              <a:rPr lang="en" b="1"/>
              <a:t>Twister2 Highlights II</a:t>
            </a:r>
            <a:endParaRPr b="1"/>
          </a:p>
        </p:txBody>
      </p:sp>
      <p:sp>
        <p:nvSpPr>
          <p:cNvPr id="685" name="Google Shape;685;p83"/>
          <p:cNvSpPr txBox="1">
            <a:spLocks noGrp="1"/>
          </p:cNvSpPr>
          <p:nvPr>
            <p:ph type="body" idx="1"/>
          </p:nvPr>
        </p:nvSpPr>
        <p:spPr>
          <a:xfrm>
            <a:off x="154481" y="561314"/>
            <a:ext cx="8835000" cy="4360800"/>
          </a:xfrm>
          <a:prstGeom prst="rect">
            <a:avLst/>
          </a:prstGeom>
          <a:noFill/>
          <a:ln>
            <a:noFill/>
          </a:ln>
        </p:spPr>
        <p:txBody>
          <a:bodyPr spcFirstLastPara="1" wrap="square" lIns="91425" tIns="91425" rIns="91425" bIns="91425" anchor="t" anchorCtr="0">
            <a:noAutofit/>
          </a:bodyPr>
          <a:lstStyle/>
          <a:p>
            <a:pPr indent="-355591">
              <a:buSzPts val="2000"/>
            </a:pPr>
            <a:r>
              <a:rPr lang="en" sz="2200" dirty="0"/>
              <a:t>Can be a pure</a:t>
            </a:r>
            <a:r>
              <a:rPr lang="en" sz="2200" b="1" dirty="0"/>
              <a:t> batch engine</a:t>
            </a:r>
            <a:endParaRPr sz="2200" b="1" dirty="0"/>
          </a:p>
          <a:p>
            <a:pPr lvl="1" indent="-355591">
              <a:spcBef>
                <a:spcPts val="0"/>
              </a:spcBef>
              <a:buSzPts val="2000"/>
            </a:pPr>
            <a:r>
              <a:rPr lang="en" sz="2000" dirty="0"/>
              <a:t>Not built on top of a streaming engine </a:t>
            </a:r>
            <a:endParaRPr sz="2000" dirty="0"/>
          </a:p>
          <a:p>
            <a:pPr indent="-355591">
              <a:buSzPts val="2000"/>
            </a:pPr>
            <a:r>
              <a:rPr lang="en" sz="2200" dirty="0"/>
              <a:t>Can be a pure </a:t>
            </a:r>
            <a:r>
              <a:rPr lang="en" sz="2200" b="1" dirty="0"/>
              <a:t>streaming engine</a:t>
            </a:r>
            <a:r>
              <a:rPr lang="en" sz="2200" dirty="0"/>
              <a:t> supporting Storm/Heron API</a:t>
            </a:r>
            <a:endParaRPr sz="2200" dirty="0"/>
          </a:p>
          <a:p>
            <a:pPr lvl="1" indent="-355591">
              <a:spcBef>
                <a:spcPts val="0"/>
              </a:spcBef>
              <a:buSzPts val="2000"/>
            </a:pPr>
            <a:r>
              <a:rPr lang="en" sz="2000" dirty="0"/>
              <a:t>Not built on on top of a batch engine </a:t>
            </a:r>
            <a:endParaRPr sz="2000" dirty="0"/>
          </a:p>
          <a:p>
            <a:pPr indent="-355591">
              <a:buSzPts val="2000"/>
            </a:pPr>
            <a:r>
              <a:rPr lang="en" sz="2200" b="1" dirty="0"/>
              <a:t>Fault tolerance</a:t>
            </a:r>
            <a:r>
              <a:rPr lang="en" sz="2200" dirty="0"/>
              <a:t> as in Spark or MPI today; dataflow nodes define natural synchronization points</a:t>
            </a:r>
            <a:endParaRPr sz="2200" dirty="0"/>
          </a:p>
          <a:p>
            <a:pPr indent="-355591">
              <a:buSzPts val="2000"/>
            </a:pPr>
            <a:r>
              <a:rPr lang="en" sz="2200" dirty="0"/>
              <a:t>Many </a:t>
            </a:r>
            <a:r>
              <a:rPr lang="en" sz="2200" b="1" dirty="0"/>
              <a:t>API’</a:t>
            </a:r>
            <a:r>
              <a:rPr lang="en" sz="2200" dirty="0"/>
              <a:t>s: Data, Communication, Task </a:t>
            </a:r>
            <a:endParaRPr sz="2200" dirty="0"/>
          </a:p>
          <a:p>
            <a:pPr marL="914355" lvl="1" indent="-355591">
              <a:spcBef>
                <a:spcPts val="0"/>
              </a:spcBef>
              <a:buSzPts val="2000"/>
            </a:pPr>
            <a:r>
              <a:rPr lang="en" sz="2000" dirty="0"/>
              <a:t>High level hiding communication and decomposition (as in Spark) and low level (as in MPI)</a:t>
            </a:r>
            <a:endParaRPr dirty="0"/>
          </a:p>
          <a:p>
            <a:pPr indent="-355591">
              <a:buSzPts val="2000"/>
            </a:pPr>
            <a:r>
              <a:rPr lang="en" sz="2200" b="1" dirty="0"/>
              <a:t>DFW </a:t>
            </a:r>
            <a:r>
              <a:rPr lang="en" sz="2200" dirty="0"/>
              <a:t>supports MPI and </a:t>
            </a:r>
            <a:r>
              <a:rPr lang="en" sz="2200" b="1" dirty="0"/>
              <a:t>MapReduce</a:t>
            </a:r>
            <a:r>
              <a:rPr lang="en" sz="2200" dirty="0"/>
              <a:t> primitives: (All)Reduce, Broadcast, (All)Gather, Partition, Join with and without </a:t>
            </a:r>
            <a:r>
              <a:rPr lang="en" sz="2200" b="1" dirty="0"/>
              <a:t>keys</a:t>
            </a:r>
            <a:endParaRPr dirty="0"/>
          </a:p>
          <a:p>
            <a:pPr indent="-355591">
              <a:buSzPts val="2000"/>
            </a:pPr>
            <a:r>
              <a:rPr lang="en" sz="2200" dirty="0"/>
              <a:t>Component based architecture -- it is a</a:t>
            </a:r>
            <a:r>
              <a:rPr lang="en" sz="2200" b="1" dirty="0"/>
              <a:t> toolkit</a:t>
            </a:r>
            <a:endParaRPr sz="2200" b="1" dirty="0"/>
          </a:p>
          <a:p>
            <a:pPr lvl="1" indent="-342892">
              <a:spcBef>
                <a:spcPts val="0"/>
              </a:spcBef>
              <a:buSzPts val="1800"/>
            </a:pPr>
            <a:r>
              <a:rPr lang="en" sz="2000" dirty="0"/>
              <a:t>Defines the important layers of a distributed processing engine</a:t>
            </a:r>
            <a:endParaRPr sz="2000" dirty="0"/>
          </a:p>
          <a:p>
            <a:pPr marL="914355" lvl="1" indent="-342892">
              <a:spcBef>
                <a:spcPts val="0"/>
              </a:spcBef>
              <a:buSzPts val="1800"/>
            </a:pPr>
            <a:r>
              <a:rPr lang="en" sz="2000" dirty="0"/>
              <a:t>Implements these layers cleanly aiming at high performance data analytics</a:t>
            </a:r>
            <a:endParaRPr sz="2000" dirty="0"/>
          </a:p>
        </p:txBody>
      </p:sp>
      <p:sp>
        <p:nvSpPr>
          <p:cNvPr id="2" name="Date Placeholder 1">
            <a:extLst>
              <a:ext uri="{FF2B5EF4-FFF2-40B4-BE49-F238E27FC236}">
                <a16:creationId xmlns:a16="http://schemas.microsoft.com/office/drawing/2014/main" id="{4F92D7AD-A93F-4DF5-9286-A82AE3B0B4EE}"/>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
        <p:nvSpPr>
          <p:cNvPr id="3" name="Slide Number Placeholder 2">
            <a:extLst>
              <a:ext uri="{FF2B5EF4-FFF2-40B4-BE49-F238E27FC236}">
                <a16:creationId xmlns:a16="http://schemas.microsoft.com/office/drawing/2014/main" id="{B1667754-3594-446A-8525-B63C8E319C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0"/>
          <p:cNvSpPr txBox="1">
            <a:spLocks noGrp="1"/>
          </p:cNvSpPr>
          <p:nvPr>
            <p:ph type="title"/>
          </p:nvPr>
        </p:nvSpPr>
        <p:spPr>
          <a:xfrm>
            <a:off x="311700" y="188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b="1"/>
              <a:t>Twister2 Highlights III</a:t>
            </a:r>
            <a:endParaRPr b="1"/>
          </a:p>
          <a:p>
            <a:pPr marL="0" lvl="0" indent="0" algn="l" rtl="0">
              <a:spcBef>
                <a:spcPts val="0"/>
              </a:spcBef>
              <a:spcAft>
                <a:spcPts val="0"/>
              </a:spcAft>
              <a:buNone/>
            </a:pPr>
            <a:endParaRPr b="1"/>
          </a:p>
        </p:txBody>
      </p:sp>
      <p:sp>
        <p:nvSpPr>
          <p:cNvPr id="279" name="Google Shape;279;p40"/>
          <p:cNvSpPr txBox="1">
            <a:spLocks noGrp="1"/>
          </p:cNvSpPr>
          <p:nvPr>
            <p:ph type="body" idx="1"/>
          </p:nvPr>
        </p:nvSpPr>
        <p:spPr>
          <a:xfrm>
            <a:off x="239217" y="514192"/>
            <a:ext cx="8520600" cy="3664852"/>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800" dirty="0"/>
              <a:t>Key features of Twister2 are associated with its </a:t>
            </a:r>
            <a:r>
              <a:rPr lang="en" sz="2800" b="1" dirty="0"/>
              <a:t>dataflow</a:t>
            </a:r>
            <a:r>
              <a:rPr lang="en" sz="2800" dirty="0"/>
              <a:t> model</a:t>
            </a:r>
            <a:endParaRPr sz="2800" dirty="0"/>
          </a:p>
          <a:p>
            <a:pPr marL="914400" lvl="1" indent="-342900" algn="l" rtl="0">
              <a:spcBef>
                <a:spcPts val="0"/>
              </a:spcBef>
              <a:spcAft>
                <a:spcPts val="0"/>
              </a:spcAft>
              <a:buSzPts val="1800"/>
              <a:buChar char="○"/>
            </a:pPr>
            <a:r>
              <a:rPr lang="en" sz="2400" dirty="0"/>
              <a:t>Fast and functional inter-node linkage; distributed from edge to cloud or in-place between identical source and target tasks</a:t>
            </a:r>
            <a:endParaRPr sz="2400" b="1" dirty="0"/>
          </a:p>
          <a:p>
            <a:pPr marL="914400" lvl="1" indent="-342900" algn="l" rtl="0">
              <a:spcBef>
                <a:spcPts val="0"/>
              </a:spcBef>
              <a:spcAft>
                <a:spcPts val="0"/>
              </a:spcAft>
              <a:buSzPts val="1800"/>
              <a:buChar char="○"/>
            </a:pPr>
            <a:r>
              <a:rPr lang="en" sz="2400" dirty="0"/>
              <a:t>Streaming or Batch nodes (Storm persisent or Spark emphemeral model)</a:t>
            </a:r>
            <a:endParaRPr sz="2400" dirty="0"/>
          </a:p>
          <a:p>
            <a:pPr marL="914400" lvl="1" indent="-342900" algn="l" rtl="0">
              <a:spcBef>
                <a:spcPts val="0"/>
              </a:spcBef>
              <a:spcAft>
                <a:spcPts val="0"/>
              </a:spcAft>
              <a:buSzPts val="1800"/>
              <a:buChar char="○"/>
            </a:pPr>
            <a:r>
              <a:rPr lang="en" sz="2400" dirty="0"/>
              <a:t>Supports both Orchestration (as in Pegasus, Kepler, NiFi) or high performance streaming flow (as in Naiad) model</a:t>
            </a:r>
            <a:endParaRPr sz="2400" dirty="0"/>
          </a:p>
          <a:p>
            <a:pPr marL="914400" lvl="1" indent="-342900" algn="l" rtl="0">
              <a:spcBef>
                <a:spcPts val="0"/>
              </a:spcBef>
              <a:spcAft>
                <a:spcPts val="0"/>
              </a:spcAft>
              <a:buSzPts val="1800"/>
              <a:buChar char="○"/>
            </a:pPr>
            <a:r>
              <a:rPr lang="en" sz="2400" b="1" dirty="0"/>
              <a:t>Tset</a:t>
            </a:r>
            <a:r>
              <a:rPr lang="en" sz="2400" dirty="0"/>
              <a:t> Twister2 datasets like RDD define a full object state model supported across links of dataflow </a:t>
            </a:r>
            <a:endParaRPr sz="2400" dirty="0"/>
          </a:p>
          <a:p>
            <a:pPr marL="457200" lvl="0" indent="0" algn="l" rtl="0">
              <a:spcBef>
                <a:spcPts val="1600"/>
              </a:spcBef>
              <a:spcAft>
                <a:spcPts val="1600"/>
              </a:spcAft>
              <a:buNone/>
            </a:pPr>
            <a:endParaRPr sz="2800" dirty="0"/>
          </a:p>
        </p:txBody>
      </p:sp>
      <p:sp>
        <p:nvSpPr>
          <p:cNvPr id="2" name="Slide Number Placeholder 1">
            <a:extLst>
              <a:ext uri="{FF2B5EF4-FFF2-40B4-BE49-F238E27FC236}">
                <a16:creationId xmlns:a16="http://schemas.microsoft.com/office/drawing/2014/main" id="{C624B93F-C47E-463B-8A07-835ADA4886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
        <p:nvSpPr>
          <p:cNvPr id="3" name="Date Placeholder 2">
            <a:extLst>
              <a:ext uri="{FF2B5EF4-FFF2-40B4-BE49-F238E27FC236}">
                <a16:creationId xmlns:a16="http://schemas.microsoft.com/office/drawing/2014/main" id="{2CF34547-2919-4D67-827A-19CCDE8E0062}"/>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title"/>
          </p:nvPr>
        </p:nvSpPr>
        <p:spPr>
          <a:xfrm>
            <a:off x="265980" y="245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Runtime Components</a:t>
            </a:r>
            <a:endParaRPr dirty="0"/>
          </a:p>
        </p:txBody>
      </p:sp>
      <p:sp>
        <p:nvSpPr>
          <p:cNvPr id="248" name="Google Shape;248;p33"/>
          <p:cNvSpPr/>
          <p:nvPr/>
        </p:nvSpPr>
        <p:spPr>
          <a:xfrm>
            <a:off x="2115675" y="2201900"/>
            <a:ext cx="3868800" cy="1272600"/>
          </a:xfrm>
          <a:prstGeom prst="roundRect">
            <a:avLst>
              <a:gd name="adj" fmla="val 3604"/>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p:nvPr/>
        </p:nvSpPr>
        <p:spPr>
          <a:xfrm>
            <a:off x="2115675" y="3575225"/>
            <a:ext cx="3868800" cy="322200"/>
          </a:xfrm>
          <a:prstGeom prst="roundRect">
            <a:avLst>
              <a:gd name="adj" fmla="val 9558"/>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3"/>
          <p:cNvSpPr/>
          <p:nvPr/>
        </p:nvSpPr>
        <p:spPr>
          <a:xfrm>
            <a:off x="2176775" y="3603275"/>
            <a:ext cx="634200" cy="2607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Mesos</a:t>
            </a:r>
            <a:endParaRPr sz="1200"/>
          </a:p>
        </p:txBody>
      </p:sp>
      <p:sp>
        <p:nvSpPr>
          <p:cNvPr id="251" name="Google Shape;251;p33"/>
          <p:cNvSpPr/>
          <p:nvPr/>
        </p:nvSpPr>
        <p:spPr>
          <a:xfrm>
            <a:off x="2867600" y="3603275"/>
            <a:ext cx="993900" cy="2607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Kubernetes</a:t>
            </a:r>
            <a:endParaRPr sz="1200"/>
          </a:p>
        </p:txBody>
      </p:sp>
      <p:sp>
        <p:nvSpPr>
          <p:cNvPr id="252" name="Google Shape;252;p33"/>
          <p:cNvSpPr/>
          <p:nvPr/>
        </p:nvSpPr>
        <p:spPr>
          <a:xfrm>
            <a:off x="3918125" y="3605975"/>
            <a:ext cx="962700" cy="2607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Standalone</a:t>
            </a:r>
            <a:endParaRPr sz="1200"/>
          </a:p>
        </p:txBody>
      </p:sp>
      <p:sp>
        <p:nvSpPr>
          <p:cNvPr id="253" name="Google Shape;253;p33"/>
          <p:cNvSpPr/>
          <p:nvPr/>
        </p:nvSpPr>
        <p:spPr>
          <a:xfrm>
            <a:off x="2323875" y="2922763"/>
            <a:ext cx="1251600" cy="4578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BSP Operations</a:t>
            </a:r>
            <a:endParaRPr sz="1200"/>
          </a:p>
        </p:txBody>
      </p:sp>
      <p:sp>
        <p:nvSpPr>
          <p:cNvPr id="254" name="Google Shape;254;p33"/>
          <p:cNvSpPr/>
          <p:nvPr/>
        </p:nvSpPr>
        <p:spPr>
          <a:xfrm>
            <a:off x="3800325" y="2921375"/>
            <a:ext cx="2094300" cy="4578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Internal (fine grain) DataFlow Operations </a:t>
            </a:r>
            <a:endParaRPr sz="1200"/>
          </a:p>
        </p:txBody>
      </p:sp>
      <p:sp>
        <p:nvSpPr>
          <p:cNvPr id="255" name="Google Shape;255;p33"/>
          <p:cNvSpPr/>
          <p:nvPr/>
        </p:nvSpPr>
        <p:spPr>
          <a:xfrm>
            <a:off x="3818950" y="2584108"/>
            <a:ext cx="2107200" cy="2688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Task Graph System</a:t>
            </a:r>
            <a:endParaRPr sz="1200" dirty="0"/>
          </a:p>
        </p:txBody>
      </p:sp>
      <p:sp>
        <p:nvSpPr>
          <p:cNvPr id="256" name="Google Shape;256;p33"/>
          <p:cNvSpPr/>
          <p:nvPr/>
        </p:nvSpPr>
        <p:spPr>
          <a:xfrm>
            <a:off x="3800325" y="2238450"/>
            <a:ext cx="2118600" cy="2937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TSet </a:t>
            </a:r>
            <a:endParaRPr sz="1200"/>
          </a:p>
        </p:txBody>
      </p:sp>
      <p:sp>
        <p:nvSpPr>
          <p:cNvPr id="257" name="Google Shape;257;p33"/>
          <p:cNvSpPr txBox="1"/>
          <p:nvPr/>
        </p:nvSpPr>
        <p:spPr>
          <a:xfrm>
            <a:off x="2189650" y="2263063"/>
            <a:ext cx="1613700" cy="1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Runtime</a:t>
            </a:r>
            <a:endParaRPr sz="1200"/>
          </a:p>
        </p:txBody>
      </p:sp>
      <p:sp>
        <p:nvSpPr>
          <p:cNvPr id="258" name="Google Shape;258;p33"/>
          <p:cNvSpPr txBox="1"/>
          <p:nvPr/>
        </p:nvSpPr>
        <p:spPr>
          <a:xfrm>
            <a:off x="6175025" y="3470225"/>
            <a:ext cx="1327800" cy="52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Resource API</a:t>
            </a:r>
            <a:endParaRPr/>
          </a:p>
        </p:txBody>
      </p:sp>
      <p:sp>
        <p:nvSpPr>
          <p:cNvPr id="259" name="Google Shape;259;p33"/>
          <p:cNvSpPr/>
          <p:nvPr/>
        </p:nvSpPr>
        <p:spPr>
          <a:xfrm>
            <a:off x="2161975" y="4004025"/>
            <a:ext cx="610800" cy="268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HDFS</a:t>
            </a:r>
            <a:endParaRPr sz="1200"/>
          </a:p>
        </p:txBody>
      </p:sp>
      <p:sp>
        <p:nvSpPr>
          <p:cNvPr id="260" name="Google Shape;260;p33"/>
          <p:cNvSpPr/>
          <p:nvPr/>
        </p:nvSpPr>
        <p:spPr>
          <a:xfrm>
            <a:off x="2857275" y="4004025"/>
            <a:ext cx="741900" cy="2688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NoSQL</a:t>
            </a:r>
            <a:endParaRPr sz="1200"/>
          </a:p>
        </p:txBody>
      </p:sp>
      <p:sp>
        <p:nvSpPr>
          <p:cNvPr id="261" name="Google Shape;261;p33"/>
          <p:cNvSpPr/>
          <p:nvPr/>
        </p:nvSpPr>
        <p:spPr>
          <a:xfrm>
            <a:off x="3683675" y="4004025"/>
            <a:ext cx="1489800" cy="268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Message Brokers</a:t>
            </a:r>
            <a:endParaRPr sz="1200"/>
          </a:p>
        </p:txBody>
      </p:sp>
      <p:sp>
        <p:nvSpPr>
          <p:cNvPr id="262" name="Google Shape;262;p33"/>
          <p:cNvSpPr/>
          <p:nvPr/>
        </p:nvSpPr>
        <p:spPr>
          <a:xfrm>
            <a:off x="2161975" y="1003475"/>
            <a:ext cx="3745500" cy="477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3" name="Google Shape;263;p33"/>
          <p:cNvSpPr/>
          <p:nvPr/>
        </p:nvSpPr>
        <p:spPr>
          <a:xfrm>
            <a:off x="2254975" y="1059756"/>
            <a:ext cx="1327800" cy="382500"/>
          </a:xfrm>
          <a:prstGeom prst="rect">
            <a:avLst/>
          </a:prstGeom>
          <a:solidFill>
            <a:srgbClr val="C9DAF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200" dirty="0"/>
              <a:t>Atomic Job Submission</a:t>
            </a:r>
            <a:endParaRPr sz="1200" dirty="0"/>
          </a:p>
        </p:txBody>
      </p:sp>
      <p:sp>
        <p:nvSpPr>
          <p:cNvPr id="264" name="Google Shape;264;p33"/>
          <p:cNvSpPr txBox="1"/>
          <p:nvPr/>
        </p:nvSpPr>
        <p:spPr>
          <a:xfrm>
            <a:off x="4087225" y="1059756"/>
            <a:ext cx="1654200" cy="394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Connected or External DataFlow</a:t>
            </a:r>
            <a:endParaRPr sz="1200"/>
          </a:p>
        </p:txBody>
      </p:sp>
      <p:sp>
        <p:nvSpPr>
          <p:cNvPr id="265" name="Google Shape;265;p33"/>
          <p:cNvSpPr txBox="1"/>
          <p:nvPr/>
        </p:nvSpPr>
        <p:spPr>
          <a:xfrm>
            <a:off x="6175025" y="3935500"/>
            <a:ext cx="1613700" cy="1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Data Access APIs</a:t>
            </a:r>
            <a:endParaRPr/>
          </a:p>
        </p:txBody>
      </p:sp>
      <p:sp>
        <p:nvSpPr>
          <p:cNvPr id="266" name="Google Shape;266;p33"/>
          <p:cNvSpPr/>
          <p:nvPr/>
        </p:nvSpPr>
        <p:spPr>
          <a:xfrm>
            <a:off x="2161975" y="1546650"/>
            <a:ext cx="3756900" cy="245100"/>
          </a:xfrm>
          <a:prstGeom prst="rect">
            <a:avLst/>
          </a:prstGeom>
          <a:solidFill>
            <a:srgbClr val="E6B8A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Streaming, Batch and ML Applications</a:t>
            </a:r>
            <a:endParaRPr sz="1200"/>
          </a:p>
        </p:txBody>
      </p:sp>
      <p:sp>
        <p:nvSpPr>
          <p:cNvPr id="267" name="Google Shape;267;p33"/>
          <p:cNvSpPr txBox="1"/>
          <p:nvPr/>
        </p:nvSpPr>
        <p:spPr>
          <a:xfrm>
            <a:off x="5962625" y="1070850"/>
            <a:ext cx="2038500" cy="38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Orchestration API</a:t>
            </a:r>
            <a:endParaRPr/>
          </a:p>
        </p:txBody>
      </p:sp>
      <p:sp>
        <p:nvSpPr>
          <p:cNvPr id="268" name="Google Shape;268;p33"/>
          <p:cNvSpPr txBox="1"/>
          <p:nvPr/>
        </p:nvSpPr>
        <p:spPr>
          <a:xfrm>
            <a:off x="5815375" y="1793450"/>
            <a:ext cx="1809300" cy="35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Language</a:t>
            </a:r>
            <a:r>
              <a:rPr lang="en" dirty="0"/>
              <a:t> APIs</a:t>
            </a:r>
            <a:endParaRPr dirty="0"/>
          </a:p>
        </p:txBody>
      </p:sp>
      <p:sp>
        <p:nvSpPr>
          <p:cNvPr id="269" name="Google Shape;269;p33"/>
          <p:cNvSpPr/>
          <p:nvPr/>
        </p:nvSpPr>
        <p:spPr>
          <a:xfrm>
            <a:off x="3185575" y="1857450"/>
            <a:ext cx="901500" cy="2937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SQL API</a:t>
            </a:r>
            <a:endParaRPr sz="1200"/>
          </a:p>
        </p:txBody>
      </p:sp>
      <p:sp>
        <p:nvSpPr>
          <p:cNvPr id="270" name="Google Shape;270;p33"/>
          <p:cNvSpPr/>
          <p:nvPr/>
        </p:nvSpPr>
        <p:spPr>
          <a:xfrm>
            <a:off x="2161975" y="1857450"/>
            <a:ext cx="962700" cy="293700"/>
          </a:xfrm>
          <a:prstGeom prst="rect">
            <a:avLst/>
          </a:prstGeom>
          <a:solidFill>
            <a:srgbClr val="D0E0E3"/>
          </a:solidFill>
          <a:ln w="9525"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Python API</a:t>
            </a:r>
            <a:endParaRPr sz="1200" dirty="0"/>
          </a:p>
        </p:txBody>
      </p:sp>
      <p:sp>
        <p:nvSpPr>
          <p:cNvPr id="271" name="Google Shape;271;p33"/>
          <p:cNvSpPr/>
          <p:nvPr/>
        </p:nvSpPr>
        <p:spPr>
          <a:xfrm>
            <a:off x="5245250" y="3998625"/>
            <a:ext cx="698100" cy="268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Local </a:t>
            </a:r>
            <a:endParaRPr sz="1200"/>
          </a:p>
        </p:txBody>
      </p:sp>
      <p:sp>
        <p:nvSpPr>
          <p:cNvPr id="272" name="Google Shape;272;p33"/>
          <p:cNvSpPr/>
          <p:nvPr/>
        </p:nvSpPr>
        <p:spPr>
          <a:xfrm>
            <a:off x="4968250" y="3605975"/>
            <a:ext cx="962700" cy="260700"/>
          </a:xfrm>
          <a:prstGeom prst="rect">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Slurm</a:t>
            </a:r>
            <a:endParaRPr sz="1200"/>
          </a:p>
        </p:txBody>
      </p:sp>
      <p:sp>
        <p:nvSpPr>
          <p:cNvPr id="273" name="Google Shape;273;p33"/>
          <p:cNvSpPr/>
          <p:nvPr/>
        </p:nvSpPr>
        <p:spPr>
          <a:xfrm>
            <a:off x="2115675" y="3971925"/>
            <a:ext cx="3868800" cy="322200"/>
          </a:xfrm>
          <a:prstGeom prst="roundRect">
            <a:avLst>
              <a:gd name="adj" fmla="val 9558"/>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3"/>
          <p:cNvSpPr/>
          <p:nvPr/>
        </p:nvSpPr>
        <p:spPr>
          <a:xfrm>
            <a:off x="2154700" y="4446575"/>
            <a:ext cx="574500" cy="2010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275" name="Google Shape;275;p33"/>
          <p:cNvSpPr txBox="1"/>
          <p:nvPr/>
        </p:nvSpPr>
        <p:spPr>
          <a:xfrm>
            <a:off x="2729200" y="4361600"/>
            <a:ext cx="1613700" cy="1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Future Features</a:t>
            </a:r>
            <a:endParaRPr sz="1200"/>
          </a:p>
        </p:txBody>
      </p:sp>
      <p:sp>
        <p:nvSpPr>
          <p:cNvPr id="276" name="Google Shape;276;p33"/>
          <p:cNvSpPr/>
          <p:nvPr/>
        </p:nvSpPr>
        <p:spPr>
          <a:xfrm>
            <a:off x="4171075" y="1852625"/>
            <a:ext cx="831300" cy="293700"/>
          </a:xfrm>
          <a:prstGeom prst="rect">
            <a:avLst/>
          </a:prstGeom>
          <a:solidFill>
            <a:srgbClr val="D0E0E3"/>
          </a:solidFill>
          <a:ln w="9525" cap="flat" cmpd="sng">
            <a:solidFill>
              <a:srgbClr val="D0E0E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t>Java APIs </a:t>
            </a:r>
            <a:endParaRPr sz="1000" dirty="0"/>
          </a:p>
        </p:txBody>
      </p:sp>
      <p:sp>
        <p:nvSpPr>
          <p:cNvPr id="277" name="Google Shape;277;p33"/>
          <p:cNvSpPr/>
          <p:nvPr/>
        </p:nvSpPr>
        <p:spPr>
          <a:xfrm>
            <a:off x="5094850" y="1852625"/>
            <a:ext cx="831300" cy="293700"/>
          </a:xfrm>
          <a:prstGeom prst="rect">
            <a:avLst/>
          </a:prstGeom>
          <a:solidFill>
            <a:srgbClr val="FF99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Scala APIs </a:t>
            </a:r>
            <a:endParaRPr sz="1000"/>
          </a:p>
        </p:txBody>
      </p:sp>
      <p:sp>
        <p:nvSpPr>
          <p:cNvPr id="35" name="Google Shape;268;p33">
            <a:extLst>
              <a:ext uri="{FF2B5EF4-FFF2-40B4-BE49-F238E27FC236}">
                <a16:creationId xmlns:a16="http://schemas.microsoft.com/office/drawing/2014/main" id="{9BFD4E2B-5BA2-4F0C-BD45-C01C29D0BF9E}"/>
              </a:ext>
            </a:extLst>
          </p:cNvPr>
          <p:cNvSpPr txBox="1"/>
          <p:nvPr/>
        </p:nvSpPr>
        <p:spPr>
          <a:xfrm>
            <a:off x="5869948" y="2186938"/>
            <a:ext cx="1809300" cy="35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Tset</a:t>
            </a:r>
            <a:r>
              <a:rPr lang="en" dirty="0"/>
              <a:t> API</a:t>
            </a:r>
            <a:endParaRPr dirty="0"/>
          </a:p>
        </p:txBody>
      </p:sp>
      <p:sp>
        <p:nvSpPr>
          <p:cNvPr id="36" name="Google Shape;268;p33">
            <a:extLst>
              <a:ext uri="{FF2B5EF4-FFF2-40B4-BE49-F238E27FC236}">
                <a16:creationId xmlns:a16="http://schemas.microsoft.com/office/drawing/2014/main" id="{A995E8CB-C08A-4C82-BD83-26958D7351B8}"/>
              </a:ext>
            </a:extLst>
          </p:cNvPr>
          <p:cNvSpPr txBox="1"/>
          <p:nvPr/>
        </p:nvSpPr>
        <p:spPr>
          <a:xfrm>
            <a:off x="5869948" y="2554100"/>
            <a:ext cx="1809300" cy="35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Task</a:t>
            </a:r>
            <a:r>
              <a:rPr lang="en" dirty="0"/>
              <a:t> API</a:t>
            </a:r>
            <a:endParaRPr dirty="0"/>
          </a:p>
        </p:txBody>
      </p:sp>
      <p:sp>
        <p:nvSpPr>
          <p:cNvPr id="2" name="Date Placeholder 1">
            <a:extLst>
              <a:ext uri="{FF2B5EF4-FFF2-40B4-BE49-F238E27FC236}">
                <a16:creationId xmlns:a16="http://schemas.microsoft.com/office/drawing/2014/main" id="{FD2BA4DE-2B77-4BB6-9743-A82772A4B0DE}"/>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
        <p:nvSpPr>
          <p:cNvPr id="3" name="Slide Number Placeholder 2">
            <a:extLst>
              <a:ext uri="{FF2B5EF4-FFF2-40B4-BE49-F238E27FC236}">
                <a16:creationId xmlns:a16="http://schemas.microsoft.com/office/drawing/2014/main" id="{09F25C7A-E1C3-4359-888F-9FDD446956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aphicFrame>
        <p:nvGraphicFramePr>
          <p:cNvPr id="369" name="Google Shape;369;p51"/>
          <p:cNvGraphicFramePr/>
          <p:nvPr/>
        </p:nvGraphicFramePr>
        <p:xfrm>
          <a:off x="0" y="533400"/>
          <a:ext cx="9116000" cy="4350375"/>
        </p:xfrm>
        <a:graphic>
          <a:graphicData uri="http://schemas.openxmlformats.org/drawingml/2006/table">
            <a:tbl>
              <a:tblPr>
                <a:noFill/>
              </a:tblPr>
              <a:tblGrid>
                <a:gridCol w="909475">
                  <a:extLst>
                    <a:ext uri="{9D8B030D-6E8A-4147-A177-3AD203B41FA5}">
                      <a16:colId xmlns:a16="http://schemas.microsoft.com/office/drawing/2014/main" val="20000"/>
                    </a:ext>
                  </a:extLst>
                </a:gridCol>
                <a:gridCol w="592625">
                  <a:extLst>
                    <a:ext uri="{9D8B030D-6E8A-4147-A177-3AD203B41FA5}">
                      <a16:colId xmlns:a16="http://schemas.microsoft.com/office/drawing/2014/main" val="20001"/>
                    </a:ext>
                  </a:extLst>
                </a:gridCol>
                <a:gridCol w="727025">
                  <a:extLst>
                    <a:ext uri="{9D8B030D-6E8A-4147-A177-3AD203B41FA5}">
                      <a16:colId xmlns:a16="http://schemas.microsoft.com/office/drawing/2014/main" val="20002"/>
                    </a:ext>
                  </a:extLst>
                </a:gridCol>
                <a:gridCol w="587200">
                  <a:extLst>
                    <a:ext uri="{9D8B030D-6E8A-4147-A177-3AD203B41FA5}">
                      <a16:colId xmlns:a16="http://schemas.microsoft.com/office/drawing/2014/main" val="20003"/>
                    </a:ext>
                  </a:extLst>
                </a:gridCol>
                <a:gridCol w="726250">
                  <a:extLst>
                    <a:ext uri="{9D8B030D-6E8A-4147-A177-3AD203B41FA5}">
                      <a16:colId xmlns:a16="http://schemas.microsoft.com/office/drawing/2014/main" val="20004"/>
                    </a:ext>
                  </a:extLst>
                </a:gridCol>
                <a:gridCol w="584975">
                  <a:extLst>
                    <a:ext uri="{9D8B030D-6E8A-4147-A177-3AD203B41FA5}">
                      <a16:colId xmlns:a16="http://schemas.microsoft.com/office/drawing/2014/main" val="20005"/>
                    </a:ext>
                  </a:extLst>
                </a:gridCol>
                <a:gridCol w="836150">
                  <a:extLst>
                    <a:ext uri="{9D8B030D-6E8A-4147-A177-3AD203B41FA5}">
                      <a16:colId xmlns:a16="http://schemas.microsoft.com/office/drawing/2014/main" val="20006"/>
                    </a:ext>
                  </a:extLst>
                </a:gridCol>
                <a:gridCol w="592525">
                  <a:extLst>
                    <a:ext uri="{9D8B030D-6E8A-4147-A177-3AD203B41FA5}">
                      <a16:colId xmlns:a16="http://schemas.microsoft.com/office/drawing/2014/main" val="20007"/>
                    </a:ext>
                  </a:extLst>
                </a:gridCol>
                <a:gridCol w="1035850">
                  <a:extLst>
                    <a:ext uri="{9D8B030D-6E8A-4147-A177-3AD203B41FA5}">
                      <a16:colId xmlns:a16="http://schemas.microsoft.com/office/drawing/2014/main" val="20008"/>
                    </a:ext>
                  </a:extLst>
                </a:gridCol>
                <a:gridCol w="1016050">
                  <a:extLst>
                    <a:ext uri="{9D8B030D-6E8A-4147-A177-3AD203B41FA5}">
                      <a16:colId xmlns:a16="http://schemas.microsoft.com/office/drawing/2014/main" val="20009"/>
                    </a:ext>
                  </a:extLst>
                </a:gridCol>
                <a:gridCol w="838050">
                  <a:extLst>
                    <a:ext uri="{9D8B030D-6E8A-4147-A177-3AD203B41FA5}">
                      <a16:colId xmlns:a16="http://schemas.microsoft.com/office/drawing/2014/main" val="20010"/>
                    </a:ext>
                  </a:extLst>
                </a:gridCol>
                <a:gridCol w="669825">
                  <a:extLst>
                    <a:ext uri="{9D8B030D-6E8A-4147-A177-3AD203B41FA5}">
                      <a16:colId xmlns:a16="http://schemas.microsoft.com/office/drawing/2014/main" val="20011"/>
                    </a:ext>
                  </a:extLst>
                </a:gridCol>
              </a:tblGrid>
              <a:tr h="520250">
                <a:tc rowSpan="2">
                  <a:txBody>
                    <a:bodyPr/>
                    <a:lstStyle/>
                    <a:p>
                      <a:pPr marL="0" lvl="0" indent="0" algn="ctr" rtl="0">
                        <a:lnSpc>
                          <a:spcPct val="115000"/>
                        </a:lnSpc>
                        <a:spcBef>
                          <a:spcPts val="0"/>
                        </a:spcBef>
                        <a:spcAft>
                          <a:spcPts val="0"/>
                        </a:spcAft>
                        <a:buNone/>
                      </a:pPr>
                      <a:r>
                        <a:rPr lang="en" sz="1000" b="1"/>
                        <a:t>Big Data Platforms</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1000" b="1"/>
                        <a:t>Task Graph</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 sz="1000" b="1"/>
                        <a:t>Scheduling Types</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gridSpan="4">
                  <a:txBody>
                    <a:bodyPr/>
                    <a:lstStyle/>
                    <a:p>
                      <a:pPr marL="0" lvl="0" indent="0" algn="ctr" rtl="0">
                        <a:lnSpc>
                          <a:spcPct val="115000"/>
                        </a:lnSpc>
                        <a:spcBef>
                          <a:spcPts val="0"/>
                        </a:spcBef>
                        <a:spcAft>
                          <a:spcPts val="0"/>
                        </a:spcAft>
                        <a:buNone/>
                      </a:pPr>
                      <a:r>
                        <a:rPr lang="en" sz="1000" b="1"/>
                        <a:t>Scheduling Job Types</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lvl="0" indent="0" algn="ctr" rtl="0">
                        <a:lnSpc>
                          <a:spcPct val="115000"/>
                        </a:lnSpc>
                        <a:spcBef>
                          <a:spcPts val="0"/>
                        </a:spcBef>
                        <a:spcAft>
                          <a:spcPts val="0"/>
                        </a:spcAft>
                        <a:buNone/>
                      </a:pPr>
                      <a:r>
                        <a:rPr lang="en" sz="1000" b="1"/>
                        <a:t>Dataflow Programming Model</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1000" b="1"/>
                        <a:t>Task Executor</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697475">
                <a:tc vMerge="1">
                  <a:txBody>
                    <a:bodyPr/>
                    <a:lstStyle/>
                    <a:p>
                      <a:endParaRPr lang="en-US"/>
                    </a:p>
                  </a:txBody>
                  <a:tcPr/>
                </a:tc>
                <a:tc>
                  <a:txBody>
                    <a:bodyPr/>
                    <a:lstStyle/>
                    <a:p>
                      <a:pPr marL="0" lvl="0" indent="0" algn="ctr" rtl="0">
                        <a:lnSpc>
                          <a:spcPct val="115000"/>
                        </a:lnSpc>
                        <a:spcBef>
                          <a:spcPts val="0"/>
                        </a:spcBef>
                        <a:spcAft>
                          <a:spcPts val="0"/>
                        </a:spcAft>
                        <a:buNone/>
                      </a:pPr>
                      <a:r>
                        <a:rPr lang="en" sz="1000" b="1"/>
                        <a:t>Static</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Dynamic</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Static</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Dynamic</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Batch</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Streaming</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MPI</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FaaS/</a:t>
                      </a:r>
                      <a:endParaRPr sz="1000" b="1"/>
                    </a:p>
                    <a:p>
                      <a:pPr marL="0" lvl="0" indent="0" algn="ctr" rtl="0">
                        <a:lnSpc>
                          <a:spcPct val="115000"/>
                        </a:lnSpc>
                        <a:spcBef>
                          <a:spcPts val="0"/>
                        </a:spcBef>
                        <a:spcAft>
                          <a:spcPts val="0"/>
                        </a:spcAft>
                        <a:buNone/>
                      </a:pPr>
                      <a:r>
                        <a:rPr lang="en" sz="1000" b="1"/>
                        <a:t>Microservices</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1000" b="1"/>
                        <a:t>Streaming</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Batch</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3025">
                <a:tc>
                  <a:txBody>
                    <a:bodyPr/>
                    <a:lstStyle/>
                    <a:p>
                      <a:pPr marL="0" lvl="0" indent="0" algn="ctr" rtl="0">
                        <a:lnSpc>
                          <a:spcPct val="115000"/>
                        </a:lnSpc>
                        <a:spcBef>
                          <a:spcPts val="0"/>
                        </a:spcBef>
                        <a:spcAft>
                          <a:spcPts val="0"/>
                        </a:spcAft>
                        <a:buNone/>
                      </a:pPr>
                      <a:r>
                        <a:rPr lang="en" sz="1000" b="1"/>
                        <a:t>Spark</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000" dirty="0"/>
                        <a:t>Add-on</a:t>
                      </a: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3025">
                <a:tc>
                  <a:txBody>
                    <a:bodyPr/>
                    <a:lstStyle/>
                    <a:p>
                      <a:pPr marL="0" lvl="0" indent="0" algn="ctr" rtl="0">
                        <a:lnSpc>
                          <a:spcPct val="115000"/>
                        </a:lnSpc>
                        <a:spcBef>
                          <a:spcPts val="0"/>
                        </a:spcBef>
                        <a:spcAft>
                          <a:spcPts val="0"/>
                        </a:spcAft>
                        <a:buNone/>
                      </a:pPr>
                      <a:r>
                        <a:rPr lang="en" sz="1000" b="1"/>
                        <a:t>Flink</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3025">
                <a:tc>
                  <a:txBody>
                    <a:bodyPr/>
                    <a:lstStyle/>
                    <a:p>
                      <a:pPr marL="0" lvl="0" indent="0" algn="ctr" rtl="0">
                        <a:lnSpc>
                          <a:spcPct val="115000"/>
                        </a:lnSpc>
                        <a:spcBef>
                          <a:spcPts val="0"/>
                        </a:spcBef>
                        <a:spcAft>
                          <a:spcPts val="0"/>
                        </a:spcAft>
                        <a:buNone/>
                      </a:pPr>
                      <a:r>
                        <a:rPr lang="en" sz="1000" b="1"/>
                        <a:t>Heron</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43025">
                <a:tc>
                  <a:txBody>
                    <a:bodyPr/>
                    <a:lstStyle/>
                    <a:p>
                      <a:pPr marL="0" lvl="0" indent="0" algn="ctr" rtl="0">
                        <a:lnSpc>
                          <a:spcPct val="115000"/>
                        </a:lnSpc>
                        <a:spcBef>
                          <a:spcPts val="0"/>
                        </a:spcBef>
                        <a:spcAft>
                          <a:spcPts val="0"/>
                        </a:spcAft>
                        <a:buNone/>
                      </a:pPr>
                      <a:r>
                        <a:rPr lang="en" sz="1000" b="1"/>
                        <a:t>Storm</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70650">
                <a:tc>
                  <a:txBody>
                    <a:bodyPr/>
                    <a:lstStyle/>
                    <a:p>
                      <a:pPr marL="0" lvl="0" indent="0" algn="ctr" rtl="0">
                        <a:lnSpc>
                          <a:spcPct val="115000"/>
                        </a:lnSpc>
                        <a:spcBef>
                          <a:spcPts val="0"/>
                        </a:spcBef>
                        <a:spcAft>
                          <a:spcPts val="0"/>
                        </a:spcAft>
                        <a:buNone/>
                      </a:pPr>
                      <a:r>
                        <a:rPr lang="en" sz="1000" b="1"/>
                        <a:t>Hadoop</a:t>
                      </a:r>
                      <a:endParaRPr sz="1000" b="1"/>
                    </a:p>
                    <a:p>
                      <a:pPr marL="0" lvl="0" indent="0" algn="ctr" rtl="0">
                        <a:lnSpc>
                          <a:spcPct val="115000"/>
                        </a:lnSpc>
                        <a:spcBef>
                          <a:spcPts val="0"/>
                        </a:spcBef>
                        <a:spcAft>
                          <a:spcPts val="0"/>
                        </a:spcAft>
                        <a:buNone/>
                      </a:pPr>
                      <a:r>
                        <a:rPr lang="en" sz="1000" b="1"/>
                        <a:t>MapReduce</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689900">
                <a:tc>
                  <a:txBody>
                    <a:bodyPr/>
                    <a:lstStyle/>
                    <a:p>
                      <a:pPr marL="0" lvl="0" indent="0" algn="ctr" rtl="0">
                        <a:lnSpc>
                          <a:spcPct val="115000"/>
                        </a:lnSpc>
                        <a:spcBef>
                          <a:spcPts val="0"/>
                        </a:spcBef>
                        <a:spcAft>
                          <a:spcPts val="0"/>
                        </a:spcAft>
                        <a:buNone/>
                      </a:pPr>
                      <a:r>
                        <a:rPr lang="en" sz="1000" b="1"/>
                        <a:t>Twister2</a:t>
                      </a:r>
                      <a:endParaRPr sz="10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dirty="0"/>
                        <a:t>Yes</a:t>
                      </a: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 </a:t>
                      </a:r>
                      <a:endParaRPr sz="9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 </a:t>
                      </a:r>
                      <a:endParaRPr sz="9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No </a:t>
                      </a:r>
                      <a:endParaRPr sz="1000"/>
                    </a:p>
                    <a:p>
                      <a:pPr marL="0" lvl="0" indent="0" algn="ctr" rtl="0">
                        <a:lnSpc>
                          <a:spcPct val="115000"/>
                        </a:lnSpc>
                        <a:spcBef>
                          <a:spcPts val="0"/>
                        </a:spcBef>
                        <a:spcAft>
                          <a:spcPts val="0"/>
                        </a:spcAft>
                        <a:buNone/>
                      </a:pPr>
                      <a:r>
                        <a:rPr lang="en" sz="1000"/>
                        <a:t>(Future Work)</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Yes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dirty="0"/>
                        <a:t>Yes </a:t>
                      </a:r>
                      <a:endParaRPr sz="1000" dirty="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70" name="Google Shape;370;p51"/>
          <p:cNvSpPr txBox="1"/>
          <p:nvPr/>
        </p:nvSpPr>
        <p:spPr>
          <a:xfrm>
            <a:off x="561109" y="85275"/>
            <a:ext cx="8243722" cy="34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dirty="0">
                <a:solidFill>
                  <a:schemeClr val="dk1"/>
                </a:solidFill>
                <a:latin typeface="Arial" panose="020B0604020202020204" pitchFamily="34" charset="0"/>
                <a:ea typeface="Proxima Nova"/>
                <a:cs typeface="Arial" panose="020B0604020202020204" pitchFamily="34" charset="0"/>
                <a:sym typeface="Proxima Nova"/>
              </a:rPr>
              <a:t>Comparison of Twister2 Task System Vs Big Data Systems</a:t>
            </a:r>
            <a:endParaRPr sz="2200" b="1" dirty="0">
              <a:solidFill>
                <a:schemeClr val="dk1"/>
              </a:solidFill>
              <a:latin typeface="Arial" panose="020B0604020202020204" pitchFamily="34" charset="0"/>
              <a:ea typeface="Proxima Nova"/>
              <a:cs typeface="Arial" panose="020B0604020202020204" pitchFamily="34" charset="0"/>
              <a:sym typeface="Proxima Nova"/>
            </a:endParaRPr>
          </a:p>
        </p:txBody>
      </p:sp>
      <p:sp>
        <p:nvSpPr>
          <p:cNvPr id="2" name="Date Placeholder 1">
            <a:extLst>
              <a:ext uri="{FF2B5EF4-FFF2-40B4-BE49-F238E27FC236}">
                <a16:creationId xmlns:a16="http://schemas.microsoft.com/office/drawing/2014/main" id="{B9395493-69E3-44B1-89B9-BFD1B5641079}"/>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
        <p:nvSpPr>
          <p:cNvPr id="3" name="Slide Number Placeholder 2">
            <a:extLst>
              <a:ext uri="{FF2B5EF4-FFF2-40B4-BE49-F238E27FC236}">
                <a16:creationId xmlns:a16="http://schemas.microsoft.com/office/drawing/2014/main" id="{5FEFA7D8-EBB3-4CEC-98D9-4C6A813081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2"/>
          <p:cNvSpPr txBox="1">
            <a:spLocks noGrp="1"/>
          </p:cNvSpPr>
          <p:nvPr>
            <p:ph type="title"/>
          </p:nvPr>
        </p:nvSpPr>
        <p:spPr>
          <a:xfrm>
            <a:off x="311700" y="9167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TSets, RDDs and Streamlets</a:t>
            </a:r>
            <a:endParaRPr dirty="0"/>
          </a:p>
        </p:txBody>
      </p:sp>
      <p:sp>
        <p:nvSpPr>
          <p:cNvPr id="561" name="Google Shape;561;p62"/>
          <p:cNvSpPr txBox="1">
            <a:spLocks noGrp="1"/>
          </p:cNvSpPr>
          <p:nvPr>
            <p:ph type="body" idx="1"/>
          </p:nvPr>
        </p:nvSpPr>
        <p:spPr>
          <a:xfrm>
            <a:off x="185091" y="664378"/>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Similar abstractions with small differences</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graphicFrame>
        <p:nvGraphicFramePr>
          <p:cNvPr id="562" name="Google Shape;562;p62"/>
          <p:cNvGraphicFramePr/>
          <p:nvPr>
            <p:extLst>
              <p:ext uri="{D42A27DB-BD31-4B8C-83A1-F6EECF244321}">
                <p14:modId xmlns:p14="http://schemas.microsoft.com/office/powerpoint/2010/main" val="194393386"/>
              </p:ext>
            </p:extLst>
          </p:nvPr>
        </p:nvGraphicFramePr>
        <p:xfrm>
          <a:off x="732852" y="1320598"/>
          <a:ext cx="7006725" cy="3108780"/>
        </p:xfrm>
        <a:graphic>
          <a:graphicData uri="http://schemas.openxmlformats.org/drawingml/2006/table">
            <a:tbl>
              <a:tblPr>
                <a:noFill/>
              </a:tblPr>
              <a:tblGrid>
                <a:gridCol w="2335575">
                  <a:extLst>
                    <a:ext uri="{9D8B030D-6E8A-4147-A177-3AD203B41FA5}">
                      <a16:colId xmlns:a16="http://schemas.microsoft.com/office/drawing/2014/main" val="20000"/>
                    </a:ext>
                  </a:extLst>
                </a:gridCol>
                <a:gridCol w="2335575">
                  <a:extLst>
                    <a:ext uri="{9D8B030D-6E8A-4147-A177-3AD203B41FA5}">
                      <a16:colId xmlns:a16="http://schemas.microsoft.com/office/drawing/2014/main" val="20001"/>
                    </a:ext>
                  </a:extLst>
                </a:gridCol>
                <a:gridCol w="2335575">
                  <a:extLst>
                    <a:ext uri="{9D8B030D-6E8A-4147-A177-3AD203B41FA5}">
                      <a16:colId xmlns:a16="http://schemas.microsoft.com/office/drawing/2014/main" val="20002"/>
                    </a:ext>
                  </a:extLst>
                </a:gridCol>
              </a:tblGrid>
              <a:tr h="322825">
                <a:tc>
                  <a:txBody>
                    <a:bodyPr/>
                    <a:lstStyle/>
                    <a:p>
                      <a:pPr marL="0" lvl="0" indent="0" algn="l" rtl="0">
                        <a:spcBef>
                          <a:spcPts val="0"/>
                        </a:spcBef>
                        <a:spcAft>
                          <a:spcPts val="0"/>
                        </a:spcAft>
                        <a:buNone/>
                      </a:pPr>
                      <a:r>
                        <a:rPr lang="en" sz="1200" dirty="0"/>
                        <a:t>Twister2 </a:t>
                      </a:r>
                      <a:r>
                        <a:rPr lang="en-US" sz="1200" dirty="0" err="1"/>
                        <a:t>Tset</a:t>
                      </a:r>
                      <a:endParaRPr sz="1200" dirty="0"/>
                    </a:p>
                  </a:txBody>
                  <a:tcPr marL="91425" marR="91425" marT="91425" marB="91425">
                    <a:solidFill>
                      <a:srgbClr val="FFF2CC"/>
                    </a:solidFill>
                  </a:tcPr>
                </a:tc>
                <a:tc>
                  <a:txBody>
                    <a:bodyPr/>
                    <a:lstStyle/>
                    <a:p>
                      <a:pPr marL="0" lvl="0" indent="0" algn="l" rtl="0">
                        <a:spcBef>
                          <a:spcPts val="0"/>
                        </a:spcBef>
                        <a:spcAft>
                          <a:spcPts val="0"/>
                        </a:spcAft>
                        <a:buNone/>
                      </a:pPr>
                      <a:r>
                        <a:rPr lang="en" sz="1200" dirty="0"/>
                        <a:t>Spark </a:t>
                      </a:r>
                      <a:r>
                        <a:rPr lang="en-US" sz="1200" dirty="0"/>
                        <a:t>RDD</a:t>
                      </a:r>
                      <a:endParaRPr sz="1200" dirty="0"/>
                    </a:p>
                  </a:txBody>
                  <a:tcPr marL="91425" marR="91425" marT="91425" marB="91425">
                    <a:solidFill>
                      <a:srgbClr val="FFF2CC"/>
                    </a:solidFill>
                  </a:tcPr>
                </a:tc>
                <a:tc>
                  <a:txBody>
                    <a:bodyPr/>
                    <a:lstStyle/>
                    <a:p>
                      <a:pPr marL="0" lvl="0" indent="0" algn="l" rtl="0">
                        <a:spcBef>
                          <a:spcPts val="0"/>
                        </a:spcBef>
                        <a:spcAft>
                          <a:spcPts val="0"/>
                        </a:spcAft>
                        <a:buNone/>
                      </a:pPr>
                      <a:r>
                        <a:rPr lang="en" sz="1200" dirty="0"/>
                        <a:t>Heron </a:t>
                      </a:r>
                      <a:r>
                        <a:rPr lang="en-US" sz="1200" dirty="0"/>
                        <a:t>Streamlet</a:t>
                      </a:r>
                      <a:endParaRPr sz="1200" dirty="0"/>
                    </a:p>
                  </a:txBody>
                  <a:tcPr marL="91425" marR="91425" marT="91425" marB="91425">
                    <a:solidFill>
                      <a:srgbClr val="FFF2CC"/>
                    </a:solidFill>
                  </a:tcPr>
                </a:tc>
                <a:extLst>
                  <a:ext uri="{0D108BD9-81ED-4DB2-BD59-A6C34878D82A}">
                    <a16:rowId xmlns:a16="http://schemas.microsoft.com/office/drawing/2014/main" val="10000"/>
                  </a:ext>
                </a:extLst>
              </a:tr>
              <a:tr h="495225">
                <a:tc>
                  <a:txBody>
                    <a:bodyPr/>
                    <a:lstStyle/>
                    <a:p>
                      <a:pPr marL="0" lvl="0" indent="0" algn="l" rtl="0">
                        <a:spcBef>
                          <a:spcPts val="0"/>
                        </a:spcBef>
                        <a:spcAft>
                          <a:spcPts val="0"/>
                        </a:spcAft>
                        <a:buNone/>
                      </a:pPr>
                      <a:r>
                        <a:rPr lang="en" sz="1200"/>
                        <a:t>Higher Level API</a:t>
                      </a:r>
                      <a:endParaRPr sz="1200"/>
                    </a:p>
                  </a:txBody>
                  <a:tcPr marL="91425" marR="91425" marT="91425" marB="91425"/>
                </a:tc>
                <a:tc>
                  <a:txBody>
                    <a:bodyPr/>
                    <a:lstStyle/>
                    <a:p>
                      <a:pPr marL="0" lvl="0" indent="0" algn="l" rtl="0">
                        <a:spcBef>
                          <a:spcPts val="0"/>
                        </a:spcBef>
                        <a:spcAft>
                          <a:spcPts val="0"/>
                        </a:spcAft>
                        <a:buNone/>
                      </a:pPr>
                      <a:r>
                        <a:rPr lang="en" sz="1200"/>
                        <a:t>Lowest Level API</a:t>
                      </a:r>
                      <a:endParaRPr sz="1200"/>
                    </a:p>
                  </a:txBody>
                  <a:tcPr marL="91425" marR="91425" marT="91425" marB="91425"/>
                </a:tc>
                <a:tc>
                  <a:txBody>
                    <a:bodyPr/>
                    <a:lstStyle/>
                    <a:p>
                      <a:pPr marL="0" lvl="0" indent="0" algn="l" rtl="0">
                        <a:spcBef>
                          <a:spcPts val="0"/>
                        </a:spcBef>
                        <a:spcAft>
                          <a:spcPts val="0"/>
                        </a:spcAft>
                        <a:buNone/>
                      </a:pPr>
                      <a:r>
                        <a:rPr lang="en" sz="1200"/>
                        <a:t>Heron has a Task Abstraction. So not the lowest.</a:t>
                      </a:r>
                      <a:endParaRPr sz="1200"/>
                    </a:p>
                  </a:txBody>
                  <a:tcPr marL="91425" marR="91425" marT="91425" marB="91425"/>
                </a:tc>
                <a:extLst>
                  <a:ext uri="{0D108BD9-81ED-4DB2-BD59-A6C34878D82A}">
                    <a16:rowId xmlns:a16="http://schemas.microsoft.com/office/drawing/2014/main" val="10001"/>
                  </a:ext>
                </a:extLst>
              </a:tr>
              <a:tr h="468875">
                <a:tc>
                  <a:txBody>
                    <a:bodyPr/>
                    <a:lstStyle/>
                    <a:p>
                      <a:pPr marL="0" lvl="0" indent="0" algn="l" rtl="0">
                        <a:spcBef>
                          <a:spcPts val="0"/>
                        </a:spcBef>
                        <a:spcAft>
                          <a:spcPts val="0"/>
                        </a:spcAft>
                        <a:buNone/>
                      </a:pPr>
                      <a:r>
                        <a:rPr lang="en" sz="1200"/>
                        <a:t>Clear separation of data and operations</a:t>
                      </a:r>
                      <a:endParaRPr sz="1200"/>
                    </a:p>
                  </a:txBody>
                  <a:tcPr marL="91425" marR="91425" marT="91425" marB="91425"/>
                </a:tc>
                <a:tc>
                  <a:txBody>
                    <a:bodyPr/>
                    <a:lstStyle/>
                    <a:p>
                      <a:pPr marL="0" lvl="0" indent="0" algn="l" rtl="0">
                        <a:spcBef>
                          <a:spcPts val="0"/>
                        </a:spcBef>
                        <a:spcAft>
                          <a:spcPts val="0"/>
                        </a:spcAft>
                        <a:buNone/>
                      </a:pPr>
                      <a:r>
                        <a:rPr lang="en" sz="1200"/>
                        <a:t>Data and operation separation not clear</a:t>
                      </a:r>
                      <a:endParaRPr sz="1200"/>
                    </a:p>
                  </a:txBody>
                  <a:tcPr marL="91425" marR="91425" marT="91425" marB="91425"/>
                </a:tc>
                <a:tc>
                  <a:txBody>
                    <a:bodyPr/>
                    <a:lstStyle/>
                    <a:p>
                      <a:pPr marL="0" lvl="0" indent="0" algn="l" rtl="0">
                        <a:spcBef>
                          <a:spcPts val="0"/>
                        </a:spcBef>
                        <a:spcAft>
                          <a:spcPts val="0"/>
                        </a:spcAft>
                        <a:buNone/>
                      </a:pPr>
                      <a:r>
                        <a:rPr lang="en" sz="1200"/>
                        <a:t>Data and operations are not clearly separated</a:t>
                      </a:r>
                      <a:endParaRPr sz="1200"/>
                    </a:p>
                  </a:txBody>
                  <a:tcPr marL="91425" marR="91425" marT="91425" marB="91425"/>
                </a:tc>
                <a:extLst>
                  <a:ext uri="{0D108BD9-81ED-4DB2-BD59-A6C34878D82A}">
                    <a16:rowId xmlns:a16="http://schemas.microsoft.com/office/drawing/2014/main" val="10002"/>
                  </a:ext>
                </a:extLst>
              </a:tr>
              <a:tr h="313450">
                <a:tc>
                  <a:txBody>
                    <a:bodyPr/>
                    <a:lstStyle/>
                    <a:p>
                      <a:pPr marL="0" lvl="0" indent="0" algn="l" rtl="0">
                        <a:spcBef>
                          <a:spcPts val="0"/>
                        </a:spcBef>
                        <a:spcAft>
                          <a:spcPts val="0"/>
                        </a:spcAft>
                        <a:buNone/>
                      </a:pPr>
                      <a:r>
                        <a:rPr lang="en" sz="1200"/>
                        <a:t>Streaming and Batch natively</a:t>
                      </a:r>
                      <a:endParaRPr sz="1200"/>
                    </a:p>
                  </a:txBody>
                  <a:tcPr marL="91425" marR="91425" marT="91425" marB="91425"/>
                </a:tc>
                <a:tc>
                  <a:txBody>
                    <a:bodyPr/>
                    <a:lstStyle/>
                    <a:p>
                      <a:pPr marL="0" lvl="0" indent="0" algn="l" rtl="0">
                        <a:spcBef>
                          <a:spcPts val="0"/>
                        </a:spcBef>
                        <a:spcAft>
                          <a:spcPts val="0"/>
                        </a:spcAft>
                        <a:buNone/>
                      </a:pPr>
                      <a:r>
                        <a:rPr lang="en" sz="1200"/>
                        <a:t>Batch and Mini-Batch streaming</a:t>
                      </a:r>
                      <a:endParaRPr sz="1200"/>
                    </a:p>
                  </a:txBody>
                  <a:tcPr marL="91425" marR="91425" marT="91425" marB="91425"/>
                </a:tc>
                <a:tc>
                  <a:txBody>
                    <a:bodyPr/>
                    <a:lstStyle/>
                    <a:p>
                      <a:pPr marL="0" lvl="0" indent="0" algn="l" rtl="0">
                        <a:spcBef>
                          <a:spcPts val="0"/>
                        </a:spcBef>
                        <a:spcAft>
                          <a:spcPts val="0"/>
                        </a:spcAft>
                        <a:buNone/>
                      </a:pPr>
                      <a:r>
                        <a:rPr lang="en" sz="1200"/>
                        <a:t>Only Streaming</a:t>
                      </a:r>
                      <a:endParaRPr sz="1200"/>
                    </a:p>
                  </a:txBody>
                  <a:tcPr marL="91425" marR="91425" marT="91425" marB="91425"/>
                </a:tc>
                <a:extLst>
                  <a:ext uri="{0D108BD9-81ED-4DB2-BD59-A6C34878D82A}">
                    <a16:rowId xmlns:a16="http://schemas.microsoft.com/office/drawing/2014/main" val="10003"/>
                  </a:ext>
                </a:extLst>
              </a:tr>
              <a:tr h="313450">
                <a:tc>
                  <a:txBody>
                    <a:bodyPr/>
                    <a:lstStyle/>
                    <a:p>
                      <a:pPr marL="0" lvl="0" indent="0" algn="l" rtl="0">
                        <a:spcBef>
                          <a:spcPts val="0"/>
                        </a:spcBef>
                        <a:spcAft>
                          <a:spcPts val="0"/>
                        </a:spcAft>
                        <a:buNone/>
                      </a:pPr>
                      <a:r>
                        <a:rPr lang="en" sz="1200"/>
                        <a:t>More basic operations such as AllReduce and AllGather</a:t>
                      </a:r>
                      <a:endParaRPr sz="1200"/>
                    </a:p>
                  </a:txBody>
                  <a:tcPr marL="91425" marR="91425" marT="91425" marB="91425"/>
                </a:tc>
                <a:tc>
                  <a:txBody>
                    <a:bodyPr/>
                    <a:lstStyle/>
                    <a:p>
                      <a:pPr marL="0" lvl="0" indent="0" algn="l" rtl="0">
                        <a:spcBef>
                          <a:spcPts val="0"/>
                        </a:spcBef>
                        <a:spcAft>
                          <a:spcPts val="0"/>
                        </a:spcAft>
                        <a:buNone/>
                      </a:pPr>
                      <a:r>
                        <a:rPr lang="en" sz="1200"/>
                        <a:t>More user focused operations</a:t>
                      </a:r>
                      <a:endParaRPr sz="1200"/>
                    </a:p>
                  </a:txBody>
                  <a:tcPr marL="91425" marR="91425" marT="91425" marB="91425"/>
                </a:tc>
                <a:tc>
                  <a:txBody>
                    <a:bodyPr/>
                    <a:lstStyle/>
                    <a:p>
                      <a:pPr marL="0" lvl="0" indent="0" algn="l" rtl="0">
                        <a:spcBef>
                          <a:spcPts val="0"/>
                        </a:spcBef>
                        <a:spcAft>
                          <a:spcPts val="0"/>
                        </a:spcAft>
                        <a:buNone/>
                      </a:pPr>
                      <a:endParaRPr sz="1200"/>
                    </a:p>
                  </a:txBody>
                  <a:tcPr marL="91425" marR="91425" marT="91425" marB="91425"/>
                </a:tc>
                <a:extLst>
                  <a:ext uri="{0D108BD9-81ED-4DB2-BD59-A6C34878D82A}">
                    <a16:rowId xmlns:a16="http://schemas.microsoft.com/office/drawing/2014/main" val="10004"/>
                  </a:ext>
                </a:extLst>
              </a:tr>
              <a:tr h="313450">
                <a:tc>
                  <a:txBody>
                    <a:bodyPr/>
                    <a:lstStyle/>
                    <a:p>
                      <a:pPr marL="0" lvl="0" indent="0" algn="l" rtl="0">
                        <a:spcBef>
                          <a:spcPts val="0"/>
                        </a:spcBef>
                        <a:spcAft>
                          <a:spcPts val="0"/>
                        </a:spcAft>
                        <a:buNone/>
                      </a:pPr>
                      <a:r>
                        <a:rPr lang="en" sz="1200" dirty="0"/>
                        <a:t>Clearly defined component </a:t>
                      </a:r>
                      <a:r>
                        <a:rPr lang="en-US" sz="1200" dirty="0"/>
                        <a:t>of Twister2</a:t>
                      </a:r>
                      <a:endParaRPr sz="1200" dirty="0"/>
                    </a:p>
                  </a:txBody>
                  <a:tcPr marL="91425" marR="91425" marT="91425" marB="91425"/>
                </a:tc>
                <a:tc gridSpan="2">
                  <a:txBody>
                    <a:bodyPr/>
                    <a:lstStyle/>
                    <a:p>
                      <a:pPr marL="0" lvl="0" indent="0" algn="l" rtl="0">
                        <a:spcBef>
                          <a:spcPts val="0"/>
                        </a:spcBef>
                        <a:spcAft>
                          <a:spcPts val="0"/>
                        </a:spcAft>
                        <a:buNone/>
                      </a:pPr>
                      <a:r>
                        <a:rPr lang="en" sz="1200" dirty="0"/>
                        <a:t>Capability intertwined with complete system. Hard to disentangle</a:t>
                      </a:r>
                      <a:endParaRPr sz="1200" dirty="0"/>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2" name="Date Placeholder 1">
            <a:extLst>
              <a:ext uri="{FF2B5EF4-FFF2-40B4-BE49-F238E27FC236}">
                <a16:creationId xmlns:a16="http://schemas.microsoft.com/office/drawing/2014/main" id="{265EC50D-DD6A-479E-8463-93367ECE59F7}"/>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
        <p:nvSpPr>
          <p:cNvPr id="3" name="Slide Number Placeholder 2">
            <a:extLst>
              <a:ext uri="{FF2B5EF4-FFF2-40B4-BE49-F238E27FC236}">
                <a16:creationId xmlns:a16="http://schemas.microsoft.com/office/drawing/2014/main" id="{5C08E057-D4ED-4C52-A44B-75EC975E0E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Tree>
    <p:extLst>
      <p:ext uri="{BB962C8B-B14F-4D97-AF65-F5344CB8AC3E}">
        <p14:creationId xmlns:p14="http://schemas.microsoft.com/office/powerpoint/2010/main" val="1868596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7"/>
          <p:cNvSpPr txBox="1">
            <a:spLocks noGrp="1"/>
          </p:cNvSpPr>
          <p:nvPr>
            <p:ph type="title"/>
          </p:nvPr>
        </p:nvSpPr>
        <p:spPr>
          <a:xfrm>
            <a:off x="697230" y="1"/>
            <a:ext cx="7886700" cy="603631"/>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600"/>
              <a:t>Twister2 Dataflow Communications</a:t>
            </a:r>
            <a:endParaRPr sz="3600"/>
          </a:p>
        </p:txBody>
      </p:sp>
      <p:sp>
        <p:nvSpPr>
          <p:cNvPr id="464" name="Google Shape;464;p57"/>
          <p:cNvSpPr txBox="1">
            <a:spLocks noGrp="1"/>
          </p:cNvSpPr>
          <p:nvPr>
            <p:ph type="body" idx="1"/>
          </p:nvPr>
        </p:nvSpPr>
        <p:spPr>
          <a:xfrm>
            <a:off x="69946" y="603631"/>
            <a:ext cx="8951441" cy="4228141"/>
          </a:xfrm>
          <a:prstGeom prst="rect">
            <a:avLst/>
          </a:prstGeom>
          <a:noFill/>
          <a:ln>
            <a:noFill/>
          </a:ln>
        </p:spPr>
        <p:txBody>
          <a:bodyPr spcFirstLastPara="1" wrap="square" lIns="68575" tIns="34275" rIns="68575" bIns="34275" anchor="t" anchorCtr="0">
            <a:noAutofit/>
          </a:bodyPr>
          <a:lstStyle/>
          <a:p>
            <a:pPr marL="177800" lvl="0" indent="-139700" algn="l" rtl="0">
              <a:lnSpc>
                <a:spcPct val="115000"/>
              </a:lnSpc>
              <a:spcBef>
                <a:spcPts val="0"/>
              </a:spcBef>
              <a:spcAft>
                <a:spcPts val="0"/>
              </a:spcAft>
              <a:buClr>
                <a:schemeClr val="dk1"/>
              </a:buClr>
              <a:buSzPts val="1600"/>
              <a:buChar char="•"/>
            </a:pPr>
            <a:r>
              <a:rPr lang="en" sz="1600" b="1" dirty="0">
                <a:latin typeface="Arial"/>
                <a:ea typeface="Arial"/>
                <a:cs typeface="Arial"/>
                <a:sym typeface="Arial"/>
              </a:rPr>
              <a:t>Twister:Net </a:t>
            </a:r>
            <a:r>
              <a:rPr lang="en" sz="1600" dirty="0">
                <a:latin typeface="Arial"/>
                <a:ea typeface="Arial"/>
                <a:cs typeface="Arial"/>
                <a:sym typeface="Arial"/>
              </a:rPr>
              <a:t>offers two communication models</a:t>
            </a:r>
            <a:endParaRPr sz="1600" dirty="0">
              <a:latin typeface="Arial"/>
              <a:ea typeface="Arial"/>
              <a:cs typeface="Arial"/>
              <a:sym typeface="Arial"/>
            </a:endParaRPr>
          </a:p>
          <a:p>
            <a:pPr marL="177800" lvl="0" indent="-139700" algn="l" rtl="0">
              <a:lnSpc>
                <a:spcPct val="115000"/>
              </a:lnSpc>
              <a:spcBef>
                <a:spcPts val="0"/>
              </a:spcBef>
              <a:spcAft>
                <a:spcPts val="0"/>
              </a:spcAft>
              <a:buClr>
                <a:schemeClr val="dk1"/>
              </a:buClr>
              <a:buSzPts val="1600"/>
              <a:buChar char="•"/>
            </a:pPr>
            <a:r>
              <a:rPr lang="en" sz="1600" b="1" dirty="0">
                <a:latin typeface="Arial"/>
                <a:ea typeface="Arial"/>
                <a:cs typeface="Arial"/>
                <a:sym typeface="Arial"/>
              </a:rPr>
              <a:t>BSP</a:t>
            </a:r>
            <a:r>
              <a:rPr lang="en" sz="1600" dirty="0">
                <a:latin typeface="Arial"/>
                <a:ea typeface="Arial"/>
                <a:cs typeface="Arial"/>
                <a:sym typeface="Arial"/>
              </a:rPr>
              <a:t> (Bulk Synchronous Processing) message-level communication using TCP or MPI separated from its task management plus extra Harp collectives</a:t>
            </a:r>
            <a:endParaRPr sz="1600" dirty="0">
              <a:latin typeface="Arial"/>
              <a:ea typeface="Arial"/>
              <a:cs typeface="Arial"/>
              <a:sym typeface="Arial"/>
            </a:endParaRPr>
          </a:p>
          <a:p>
            <a:pPr marL="177800" lvl="0" indent="-139700" algn="l" rtl="0">
              <a:lnSpc>
                <a:spcPct val="115000"/>
              </a:lnSpc>
              <a:spcBef>
                <a:spcPts val="0"/>
              </a:spcBef>
              <a:spcAft>
                <a:spcPts val="0"/>
              </a:spcAft>
              <a:buClr>
                <a:schemeClr val="dk1"/>
              </a:buClr>
              <a:buSzPts val="1600"/>
              <a:buChar char="•"/>
            </a:pPr>
            <a:r>
              <a:rPr lang="en" sz="1600" b="1" dirty="0">
                <a:latin typeface="Arial"/>
                <a:ea typeface="Arial"/>
                <a:cs typeface="Arial"/>
                <a:sym typeface="Arial"/>
              </a:rPr>
              <a:t>DFW </a:t>
            </a:r>
            <a:r>
              <a:rPr lang="en" sz="1600" dirty="0">
                <a:latin typeface="Arial"/>
                <a:ea typeface="Arial"/>
                <a:cs typeface="Arial"/>
                <a:sym typeface="Arial"/>
              </a:rPr>
              <a:t>a new </a:t>
            </a:r>
            <a:r>
              <a:rPr lang="en" sz="1600" b="1" dirty="0">
                <a:latin typeface="Arial"/>
                <a:ea typeface="Arial"/>
                <a:cs typeface="Arial"/>
                <a:sym typeface="Arial"/>
              </a:rPr>
              <a:t>Dataflow library </a:t>
            </a:r>
            <a:r>
              <a:rPr lang="en" sz="1600" dirty="0">
                <a:latin typeface="Arial"/>
                <a:ea typeface="Arial"/>
                <a:cs typeface="Arial"/>
                <a:sym typeface="Arial"/>
              </a:rPr>
              <a:t>built using MPI software but at data movement not message level</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Non-blocking</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Dynamic data sizes</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Streaming model</a:t>
            </a:r>
            <a:endParaRPr sz="1600" dirty="0">
              <a:latin typeface="Arial"/>
              <a:ea typeface="Arial"/>
              <a:cs typeface="Arial"/>
              <a:sym typeface="Arial"/>
            </a:endParaRPr>
          </a:p>
          <a:p>
            <a:pPr marL="863600" lvl="2" indent="-1778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Batch case is represented as a finite stream</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The communications are between a set of </a:t>
            </a:r>
            <a:br>
              <a:rPr lang="en" sz="1600" dirty="0">
                <a:latin typeface="Arial"/>
                <a:ea typeface="Arial"/>
                <a:cs typeface="Arial"/>
                <a:sym typeface="Arial"/>
              </a:rPr>
            </a:br>
            <a:r>
              <a:rPr lang="en" sz="1600" dirty="0">
                <a:latin typeface="Arial"/>
                <a:ea typeface="Arial"/>
                <a:cs typeface="Arial"/>
                <a:sym typeface="Arial"/>
              </a:rPr>
              <a:t>tasks in an arbitrary task graph</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Key based communications: </a:t>
            </a:r>
            <a:r>
              <a:rPr lang="en-US" sz="1600" dirty="0">
                <a:latin typeface="Arial"/>
                <a:ea typeface="Arial"/>
                <a:cs typeface="Arial"/>
                <a:sym typeface="Arial"/>
              </a:rPr>
              <a:t>all the MapReduce</a:t>
            </a:r>
            <a:br>
              <a:rPr lang="en-US" sz="1600" dirty="0">
                <a:latin typeface="Arial"/>
                <a:ea typeface="Arial"/>
                <a:cs typeface="Arial"/>
                <a:sym typeface="Arial"/>
              </a:rPr>
            </a:br>
            <a:r>
              <a:rPr lang="en-US" sz="1600" dirty="0">
                <a:latin typeface="Arial"/>
                <a:ea typeface="Arial"/>
                <a:cs typeface="Arial"/>
                <a:sym typeface="Arial"/>
              </a:rPr>
              <a:t>movement functions</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Data-level Communications spilling to disks</a:t>
            </a:r>
            <a:endParaRPr sz="1600" dirty="0">
              <a:latin typeface="Arial"/>
              <a:ea typeface="Arial"/>
              <a:cs typeface="Arial"/>
              <a:sym typeface="Arial"/>
            </a:endParaRPr>
          </a:p>
          <a:p>
            <a:pPr marL="520700" lvl="1" indent="-165100" algn="l" rtl="0">
              <a:lnSpc>
                <a:spcPct val="115000"/>
              </a:lnSpc>
              <a:spcBef>
                <a:spcPts val="0"/>
              </a:spcBef>
              <a:spcAft>
                <a:spcPts val="0"/>
              </a:spcAft>
              <a:buClr>
                <a:schemeClr val="dk1"/>
              </a:buClr>
              <a:buSzPts val="1600"/>
              <a:buChar char="•"/>
            </a:pPr>
            <a:r>
              <a:rPr lang="en" sz="1600" dirty="0">
                <a:latin typeface="Arial"/>
                <a:ea typeface="Arial"/>
                <a:cs typeface="Arial"/>
                <a:sym typeface="Arial"/>
              </a:rPr>
              <a:t>Target tasks can be different from source tasks</a:t>
            </a:r>
            <a:endParaRPr sz="1600" dirty="0">
              <a:latin typeface="Arial"/>
              <a:ea typeface="Arial"/>
              <a:cs typeface="Arial"/>
              <a:sym typeface="Arial"/>
            </a:endParaRPr>
          </a:p>
          <a:p>
            <a:pPr marL="177800" lvl="0" indent="-38100" algn="l" rtl="0">
              <a:lnSpc>
                <a:spcPct val="115000"/>
              </a:lnSpc>
              <a:spcBef>
                <a:spcPts val="800"/>
              </a:spcBef>
              <a:spcAft>
                <a:spcPts val="0"/>
              </a:spcAft>
              <a:buClr>
                <a:schemeClr val="dk1"/>
              </a:buClr>
              <a:buSzPts val="2100"/>
              <a:buNone/>
            </a:pPr>
            <a:endParaRPr sz="1100" dirty="0"/>
          </a:p>
          <a:p>
            <a:pPr marL="177800" lvl="0" indent="-38100" algn="l" rtl="0">
              <a:lnSpc>
                <a:spcPct val="115000"/>
              </a:lnSpc>
              <a:spcBef>
                <a:spcPts val="800"/>
              </a:spcBef>
              <a:spcAft>
                <a:spcPts val="0"/>
              </a:spcAft>
              <a:buClr>
                <a:schemeClr val="dk1"/>
              </a:buClr>
              <a:buSzPts val="2100"/>
              <a:buNone/>
            </a:pPr>
            <a:endParaRPr sz="1100" dirty="0"/>
          </a:p>
          <a:p>
            <a:pPr marL="177800" lvl="0" indent="-38100" algn="l" rtl="0">
              <a:lnSpc>
                <a:spcPct val="115000"/>
              </a:lnSpc>
              <a:spcBef>
                <a:spcPts val="800"/>
              </a:spcBef>
              <a:spcAft>
                <a:spcPts val="0"/>
              </a:spcAft>
              <a:buClr>
                <a:schemeClr val="dk1"/>
              </a:buClr>
              <a:buSzPts val="2100"/>
              <a:buNone/>
            </a:pPr>
            <a:endParaRPr sz="1100" dirty="0"/>
          </a:p>
        </p:txBody>
      </p:sp>
      <p:grpSp>
        <p:nvGrpSpPr>
          <p:cNvPr id="465" name="Google Shape;465;p57"/>
          <p:cNvGrpSpPr/>
          <p:nvPr/>
        </p:nvGrpSpPr>
        <p:grpSpPr>
          <a:xfrm>
            <a:off x="4962698" y="1895444"/>
            <a:ext cx="4111356" cy="2644424"/>
            <a:chOff x="6616931" y="2527259"/>
            <a:chExt cx="5481808" cy="3525899"/>
          </a:xfrm>
        </p:grpSpPr>
        <p:pic>
          <p:nvPicPr>
            <p:cNvPr id="466" name="Google Shape;466;p57"/>
            <p:cNvPicPr preferRelativeResize="0"/>
            <p:nvPr/>
          </p:nvPicPr>
          <p:blipFill rotWithShape="1">
            <a:blip r:embed="rId3">
              <a:alphaModFix/>
            </a:blip>
            <a:srcRect/>
            <a:stretch/>
          </p:blipFill>
          <p:spPr>
            <a:xfrm>
              <a:off x="6616931" y="2527259"/>
              <a:ext cx="5481808" cy="3525899"/>
            </a:xfrm>
            <a:prstGeom prst="rect">
              <a:avLst/>
            </a:prstGeom>
            <a:noFill/>
            <a:ln>
              <a:noFill/>
            </a:ln>
          </p:spPr>
        </p:pic>
        <p:cxnSp>
          <p:nvCxnSpPr>
            <p:cNvPr id="467" name="Google Shape;467;p57"/>
            <p:cNvCxnSpPr/>
            <p:nvPr/>
          </p:nvCxnSpPr>
          <p:spPr>
            <a:xfrm>
              <a:off x="9349740" y="2857500"/>
              <a:ext cx="0" cy="2689860"/>
            </a:xfrm>
            <a:prstGeom prst="straightConnector1">
              <a:avLst/>
            </a:prstGeom>
            <a:noFill/>
            <a:ln w="76200" cap="flat" cmpd="sng">
              <a:solidFill>
                <a:schemeClr val="dk1"/>
              </a:solidFill>
              <a:prstDash val="solid"/>
              <a:miter lim="800000"/>
              <a:headEnd type="none" w="sm" len="sm"/>
              <a:tailEnd type="none" w="sm" len="sm"/>
            </a:ln>
          </p:spPr>
        </p:cxnSp>
      </p:grpSp>
      <p:sp>
        <p:nvSpPr>
          <p:cNvPr id="468" name="Google Shape;468;p57"/>
          <p:cNvSpPr txBox="1">
            <a:spLocks noGrp="1"/>
          </p:cNvSpPr>
          <p:nvPr>
            <p:ph type="sldNum" idx="12"/>
          </p:nvPr>
        </p:nvSpPr>
        <p:spPr>
          <a:xfrm>
            <a:off x="8246603" y="4777978"/>
            <a:ext cx="818520" cy="273844"/>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900"/>
              <a:buFont typeface="Calibri"/>
              <a:buNone/>
            </a:pPr>
            <a:fld id="{00000000-1234-1234-1234-123412341234}" type="slidenum">
              <a:rPr lang="en" sz="900" b="0" i="0" u="none" strike="noStrike" cap="none">
                <a:solidFill>
                  <a:srgbClr val="888888"/>
                </a:solidFill>
                <a:latin typeface="Calibri"/>
                <a:ea typeface="Calibri"/>
                <a:cs typeface="Calibri"/>
                <a:sym typeface="Calibri"/>
              </a:rPr>
              <a:t>48</a:t>
            </a:fld>
            <a:endParaRPr sz="900" b="0" i="0" u="none" strike="noStrike" cap="none">
              <a:solidFill>
                <a:srgbClr val="888888"/>
              </a:solidFill>
              <a:latin typeface="Calibri"/>
              <a:ea typeface="Calibri"/>
              <a:cs typeface="Calibri"/>
              <a:sym typeface="Calibri"/>
            </a:endParaRPr>
          </a:p>
        </p:txBody>
      </p:sp>
      <p:sp>
        <p:nvSpPr>
          <p:cNvPr id="2" name="TextBox 1">
            <a:extLst>
              <a:ext uri="{FF2B5EF4-FFF2-40B4-BE49-F238E27FC236}">
                <a16:creationId xmlns:a16="http://schemas.microsoft.com/office/drawing/2014/main" id="{2C26C017-1BA7-4ACD-801A-B82F5371D387}"/>
              </a:ext>
            </a:extLst>
          </p:cNvPr>
          <p:cNvSpPr txBox="1"/>
          <p:nvPr/>
        </p:nvSpPr>
        <p:spPr>
          <a:xfrm>
            <a:off x="5133383" y="4633660"/>
            <a:ext cx="3797845" cy="523220"/>
          </a:xfrm>
          <a:prstGeom prst="rect">
            <a:avLst/>
          </a:prstGeom>
          <a:noFill/>
        </p:spPr>
        <p:txBody>
          <a:bodyPr wrap="square" rtlCol="0">
            <a:spAutoFit/>
          </a:bodyPr>
          <a:lstStyle/>
          <a:p>
            <a:r>
              <a:rPr lang="en-US" b="1" dirty="0"/>
              <a:t>          BSP</a:t>
            </a:r>
            <a:r>
              <a:rPr lang="en-US" dirty="0"/>
              <a:t>                 and               </a:t>
            </a:r>
            <a:r>
              <a:rPr lang="en-US" b="1" dirty="0"/>
              <a:t>DFW </a:t>
            </a:r>
            <a:br>
              <a:rPr lang="en-US" b="1" dirty="0"/>
            </a:br>
            <a:r>
              <a:rPr lang="en-US" dirty="0"/>
              <a:t>for Reduce Operation</a:t>
            </a:r>
          </a:p>
        </p:txBody>
      </p:sp>
      <p:sp>
        <p:nvSpPr>
          <p:cNvPr id="3" name="Date Placeholder 2">
            <a:extLst>
              <a:ext uri="{FF2B5EF4-FFF2-40B4-BE49-F238E27FC236}">
                <a16:creationId xmlns:a16="http://schemas.microsoft.com/office/drawing/2014/main" id="{E8312AA2-9A56-49EA-B8BF-718B36C9188A}"/>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5BCC-A4CE-4525-BA6D-8C08709B75D0}"/>
              </a:ext>
            </a:extLst>
          </p:cNvPr>
          <p:cNvSpPr>
            <a:spLocks noGrp="1"/>
          </p:cNvSpPr>
          <p:nvPr>
            <p:ph type="title"/>
          </p:nvPr>
        </p:nvSpPr>
        <p:spPr>
          <a:xfrm>
            <a:off x="500558" y="0"/>
            <a:ext cx="8520600" cy="572700"/>
          </a:xfrm>
        </p:spPr>
        <p:txBody>
          <a:bodyPr/>
          <a:lstStyle/>
          <a:p>
            <a:r>
              <a:rPr lang="en-US" dirty="0"/>
              <a:t>Effect of processing an extra dataflow node</a:t>
            </a:r>
          </a:p>
        </p:txBody>
      </p:sp>
      <p:sp>
        <p:nvSpPr>
          <p:cNvPr id="4" name="Slide Number Placeholder 3">
            <a:extLst>
              <a:ext uri="{FF2B5EF4-FFF2-40B4-BE49-F238E27FC236}">
                <a16:creationId xmlns:a16="http://schemas.microsoft.com/office/drawing/2014/main" id="{A3241C80-1881-42F1-93A5-BD5A6CC06C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pic>
        <p:nvPicPr>
          <p:cNvPr id="5" name="Picture 4" descr="A screenshot of a map&#10;&#10;Description automatically generated">
            <a:extLst>
              <a:ext uri="{FF2B5EF4-FFF2-40B4-BE49-F238E27FC236}">
                <a16:creationId xmlns:a16="http://schemas.microsoft.com/office/drawing/2014/main" id="{C99C21C5-DACD-4984-8C6E-77FE5C66CA25}"/>
              </a:ext>
            </a:extLst>
          </p:cNvPr>
          <p:cNvPicPr>
            <a:picLocks noChangeAspect="1"/>
          </p:cNvPicPr>
          <p:nvPr/>
        </p:nvPicPr>
        <p:blipFill>
          <a:blip r:embed="rId2"/>
          <a:stretch>
            <a:fillRect/>
          </a:stretch>
        </p:blipFill>
        <p:spPr>
          <a:xfrm>
            <a:off x="0" y="592578"/>
            <a:ext cx="8090528" cy="4550922"/>
          </a:xfrm>
          <a:prstGeom prst="rect">
            <a:avLst/>
          </a:prstGeom>
        </p:spPr>
      </p:pic>
      <p:sp>
        <p:nvSpPr>
          <p:cNvPr id="6" name="TextBox 5">
            <a:extLst>
              <a:ext uri="{FF2B5EF4-FFF2-40B4-BE49-F238E27FC236}">
                <a16:creationId xmlns:a16="http://schemas.microsoft.com/office/drawing/2014/main" id="{8214E1C0-D323-4B85-8180-DE46249C0250}"/>
              </a:ext>
            </a:extLst>
          </p:cNvPr>
          <p:cNvSpPr txBox="1"/>
          <p:nvPr/>
        </p:nvSpPr>
        <p:spPr>
          <a:xfrm>
            <a:off x="500558" y="1663851"/>
            <a:ext cx="3271706" cy="1815882"/>
          </a:xfrm>
          <a:prstGeom prst="rect">
            <a:avLst/>
          </a:prstGeom>
          <a:noFill/>
        </p:spPr>
        <p:txBody>
          <a:bodyPr wrap="square" rtlCol="0">
            <a:spAutoFit/>
          </a:bodyPr>
          <a:lstStyle/>
          <a:p>
            <a:r>
              <a:rPr lang="en-US" dirty="0"/>
              <a:t>Twister2 spawns a new context by “direct” dataflow node1 to node 2 which could be edge to cloud</a:t>
            </a:r>
            <a:br>
              <a:rPr lang="en-US" dirty="0"/>
            </a:br>
            <a:br>
              <a:rPr lang="en-US" dirty="0"/>
            </a:br>
            <a:r>
              <a:rPr lang="en-US" dirty="0"/>
              <a:t>Spark always compiles 2 nodes into one. Twister2 doesn’t do this but Twister2’s transfer communication is very fast</a:t>
            </a:r>
          </a:p>
        </p:txBody>
      </p:sp>
      <p:sp>
        <p:nvSpPr>
          <p:cNvPr id="3" name="Date Placeholder 2">
            <a:extLst>
              <a:ext uri="{FF2B5EF4-FFF2-40B4-BE49-F238E27FC236}">
                <a16:creationId xmlns:a16="http://schemas.microsoft.com/office/drawing/2014/main" id="{CEA118FD-CF02-469D-BE45-E0911B75C223}"/>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extLst>
      <p:ext uri="{BB962C8B-B14F-4D97-AF65-F5344CB8AC3E}">
        <p14:creationId xmlns:p14="http://schemas.microsoft.com/office/powerpoint/2010/main" val="298604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2" name="Date Placeholder 1">
            <a:extLst>
              <a:ext uri="{FF2B5EF4-FFF2-40B4-BE49-F238E27FC236}">
                <a16:creationId xmlns:a16="http://schemas.microsoft.com/office/drawing/2014/main" id="{8000E231-0D91-400F-B9E4-35FD756D6525}"/>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371" name="Google Shape;371;p54"/>
          <p:cNvSpPr txBox="1">
            <a:spLocks noGrp="1"/>
          </p:cNvSpPr>
          <p:nvPr>
            <p:ph type="sldNum" sz="quarter" idx="12"/>
          </p:nvPr>
        </p:nvSpPr>
        <p:spPr>
          <a:prstGeom prst="rect">
            <a:avLst/>
          </a:prstGeom>
          <a:noFill/>
          <a:ln>
            <a:noFill/>
          </a:ln>
        </p:spPr>
        <p:txBody>
          <a:bodyPr spcFirstLastPara="1" wrap="square" lIns="51431" tIns="25706" rIns="51431" bIns="25706"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5</a:t>
            </a:fld>
            <a:endParaRPr/>
          </a:p>
        </p:txBody>
      </p:sp>
      <p:sp>
        <p:nvSpPr>
          <p:cNvPr id="360" name="Google Shape;360;p54"/>
          <p:cNvSpPr/>
          <p:nvPr/>
        </p:nvSpPr>
        <p:spPr>
          <a:xfrm>
            <a:off x="6924600" y="31127"/>
            <a:ext cx="2219400" cy="4722600"/>
          </a:xfrm>
          <a:prstGeom prst="rect">
            <a:avLst/>
          </a:prstGeom>
          <a:solidFill>
            <a:srgbClr val="F3F3F3"/>
          </a:solidFill>
          <a:ln>
            <a:noFill/>
          </a:ln>
        </p:spPr>
        <p:txBody>
          <a:bodyPr spcFirstLastPara="1" wrap="square" lIns="91425" tIns="91425" rIns="91425" bIns="91425" anchor="ctr" anchorCtr="0">
            <a:noAutofit/>
          </a:bodyPr>
          <a:lstStyle/>
          <a:p>
            <a:endParaRPr sz="1800"/>
          </a:p>
        </p:txBody>
      </p:sp>
      <p:sp>
        <p:nvSpPr>
          <p:cNvPr id="362" name="Google Shape;362;p54"/>
          <p:cNvSpPr txBox="1"/>
          <p:nvPr/>
        </p:nvSpPr>
        <p:spPr>
          <a:xfrm>
            <a:off x="6757200" y="4045124"/>
            <a:ext cx="22194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3D85C6"/>
              </a:buClr>
              <a:buSzPts val="1100"/>
              <a:buFont typeface="Open Sans"/>
              <a:buChar char="➔"/>
            </a:pPr>
            <a:r>
              <a:rPr lang="en-US" sz="1100" b="1" dirty="0">
                <a:solidFill>
                  <a:schemeClr val="accent6">
                    <a:lumMod val="75000"/>
                  </a:schemeClr>
                </a:solidFill>
                <a:latin typeface="Open Sans"/>
                <a:ea typeface="Open Sans"/>
                <a:cs typeface="Open Sans"/>
                <a:sym typeface="Open Sans"/>
              </a:rPr>
              <a:t>High Performance Computing (1%)</a:t>
            </a:r>
          </a:p>
        </p:txBody>
      </p:sp>
      <p:sp>
        <p:nvSpPr>
          <p:cNvPr id="363" name="Google Shape;363;p54"/>
          <p:cNvSpPr txBox="1"/>
          <p:nvPr/>
        </p:nvSpPr>
        <p:spPr>
          <a:xfrm>
            <a:off x="6757200" y="935116"/>
            <a:ext cx="21528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E2A91A"/>
              </a:buClr>
              <a:buSzPts val="1100"/>
              <a:buFont typeface="Open Sans"/>
              <a:buChar char="➔"/>
            </a:pPr>
            <a:r>
              <a:rPr lang="en-US" sz="1100" b="1" dirty="0">
                <a:solidFill>
                  <a:srgbClr val="E2A91A"/>
                </a:solidFill>
                <a:latin typeface="Open Sans"/>
                <a:ea typeface="Open Sans"/>
                <a:cs typeface="Open Sans"/>
                <a:sym typeface="Open Sans"/>
              </a:rPr>
              <a:t>Artificial Intelligence</a:t>
            </a:r>
            <a:endParaRPr sz="1100" b="1" dirty="0">
              <a:solidFill>
                <a:srgbClr val="E2A91A"/>
              </a:solidFill>
              <a:latin typeface="Open Sans"/>
              <a:ea typeface="Open Sans"/>
              <a:cs typeface="Open Sans"/>
              <a:sym typeface="Open Sans"/>
            </a:endParaRPr>
          </a:p>
        </p:txBody>
      </p:sp>
      <p:sp>
        <p:nvSpPr>
          <p:cNvPr id="364" name="Google Shape;364;p54"/>
          <p:cNvSpPr txBox="1"/>
          <p:nvPr/>
        </p:nvSpPr>
        <p:spPr>
          <a:xfrm>
            <a:off x="6757200" y="3688095"/>
            <a:ext cx="19896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999999"/>
              </a:buClr>
              <a:buSzPts val="1100"/>
              <a:buFont typeface="Open Sans"/>
              <a:buChar char="➔"/>
            </a:pPr>
            <a:r>
              <a:rPr lang="en-US" sz="1100" b="1" dirty="0">
                <a:solidFill>
                  <a:srgbClr val="999999"/>
                </a:solidFill>
                <a:latin typeface="Open Sans"/>
                <a:ea typeface="Open Sans"/>
                <a:cs typeface="Open Sans"/>
                <a:sym typeface="Open Sans"/>
              </a:rPr>
              <a:t>Big Data</a:t>
            </a:r>
            <a:endParaRPr sz="1100" b="1" dirty="0">
              <a:solidFill>
                <a:srgbClr val="999999"/>
              </a:solidFill>
              <a:latin typeface="Open Sans"/>
              <a:ea typeface="Open Sans"/>
              <a:cs typeface="Open Sans"/>
              <a:sym typeface="Open Sans"/>
            </a:endParaRPr>
          </a:p>
        </p:txBody>
      </p:sp>
      <p:sp>
        <p:nvSpPr>
          <p:cNvPr id="365" name="Google Shape;365;p54"/>
          <p:cNvSpPr txBox="1"/>
          <p:nvPr/>
        </p:nvSpPr>
        <p:spPr>
          <a:xfrm>
            <a:off x="6757200" y="3393124"/>
            <a:ext cx="21528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1155CC"/>
              </a:buClr>
              <a:buSzPts val="1100"/>
              <a:buFont typeface="Open Sans"/>
              <a:buChar char="➔"/>
            </a:pPr>
            <a:r>
              <a:rPr lang="en-US" sz="1100" b="1" dirty="0">
                <a:solidFill>
                  <a:srgbClr val="1155CC"/>
                </a:solidFill>
                <a:latin typeface="Open Sans"/>
                <a:ea typeface="Open Sans"/>
                <a:cs typeface="Open Sans"/>
                <a:sym typeface="Open Sans"/>
              </a:rPr>
              <a:t>Internet of Things</a:t>
            </a:r>
          </a:p>
        </p:txBody>
      </p:sp>
      <p:sp>
        <p:nvSpPr>
          <p:cNvPr id="366" name="Google Shape;366;p54"/>
          <p:cNvSpPr/>
          <p:nvPr/>
        </p:nvSpPr>
        <p:spPr>
          <a:xfrm>
            <a:off x="458575" y="1058700"/>
            <a:ext cx="1173300" cy="4935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367" name="Google Shape;367;p54"/>
          <p:cNvSpPr/>
          <p:nvPr/>
        </p:nvSpPr>
        <p:spPr>
          <a:xfrm>
            <a:off x="3547000" y="1058700"/>
            <a:ext cx="398100" cy="2337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369" name="Google Shape;369;p54"/>
          <p:cNvSpPr/>
          <p:nvPr/>
        </p:nvSpPr>
        <p:spPr>
          <a:xfrm>
            <a:off x="1092450" y="1182100"/>
            <a:ext cx="1658700" cy="1866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370" name="Google Shape;370;p54"/>
          <p:cNvSpPr txBox="1"/>
          <p:nvPr/>
        </p:nvSpPr>
        <p:spPr>
          <a:xfrm>
            <a:off x="6757200" y="1659833"/>
            <a:ext cx="21528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B45F06"/>
              </a:buClr>
              <a:buSzPts val="1100"/>
              <a:buFont typeface="Open Sans"/>
              <a:buChar char="➔"/>
            </a:pPr>
            <a:r>
              <a:rPr lang="en-US" sz="1100" b="1" dirty="0">
                <a:solidFill>
                  <a:srgbClr val="B45F06"/>
                </a:solidFill>
                <a:latin typeface="Open Sans"/>
                <a:ea typeface="Open Sans"/>
                <a:cs typeface="Open Sans"/>
                <a:sym typeface="Open Sans"/>
              </a:rPr>
              <a:t>Amazon Web Services (Proxy for cloud computing)</a:t>
            </a:r>
            <a:endParaRPr sz="1100" b="1" dirty="0">
              <a:solidFill>
                <a:srgbClr val="B45F06"/>
              </a:solidFill>
              <a:latin typeface="Open Sans"/>
              <a:ea typeface="Open Sans"/>
              <a:cs typeface="Open Sans"/>
              <a:sym typeface="Open Sans"/>
            </a:endParaRPr>
          </a:p>
        </p:txBody>
      </p:sp>
      <p:cxnSp>
        <p:nvCxnSpPr>
          <p:cNvPr id="372" name="Google Shape;372;p54"/>
          <p:cNvCxnSpPr/>
          <p:nvPr/>
        </p:nvCxnSpPr>
        <p:spPr>
          <a:xfrm>
            <a:off x="246078" y="794834"/>
            <a:ext cx="1887900" cy="0"/>
          </a:xfrm>
          <a:prstGeom prst="straightConnector1">
            <a:avLst/>
          </a:prstGeom>
          <a:noFill/>
          <a:ln w="19050" cap="flat" cmpd="sng">
            <a:solidFill>
              <a:srgbClr val="B30838"/>
            </a:solidFill>
            <a:prstDash val="solid"/>
            <a:round/>
            <a:headEnd type="none" w="med" len="med"/>
            <a:tailEnd type="none" w="med" len="med"/>
          </a:ln>
        </p:spPr>
      </p:cxnSp>
      <p:pic>
        <p:nvPicPr>
          <p:cNvPr id="3" name="Picture 2">
            <a:extLst>
              <a:ext uri="{FF2B5EF4-FFF2-40B4-BE49-F238E27FC236}">
                <a16:creationId xmlns:a16="http://schemas.microsoft.com/office/drawing/2014/main" id="{DBD43B94-FE88-4A1D-913D-3EF45FE94DE1}"/>
              </a:ext>
            </a:extLst>
          </p:cNvPr>
          <p:cNvPicPr>
            <a:picLocks noChangeAspect="1"/>
          </p:cNvPicPr>
          <p:nvPr/>
        </p:nvPicPr>
        <p:blipFill>
          <a:blip r:embed="rId3"/>
          <a:stretch>
            <a:fillRect/>
          </a:stretch>
        </p:blipFill>
        <p:spPr>
          <a:xfrm>
            <a:off x="32001" y="866429"/>
            <a:ext cx="6848896" cy="3887299"/>
          </a:xfrm>
          <a:prstGeom prst="rect">
            <a:avLst/>
          </a:prstGeom>
        </p:spPr>
      </p:pic>
      <p:sp>
        <p:nvSpPr>
          <p:cNvPr id="361" name="Google Shape;361;p54"/>
          <p:cNvSpPr txBox="1">
            <a:spLocks noGrp="1"/>
          </p:cNvSpPr>
          <p:nvPr>
            <p:ph type="title"/>
          </p:nvPr>
        </p:nvSpPr>
        <p:spPr>
          <a:xfrm>
            <a:off x="0" y="-55023"/>
            <a:ext cx="9261598" cy="994172"/>
          </a:xfrm>
          <a:prstGeom prst="rect">
            <a:avLst/>
          </a:prstGeom>
        </p:spPr>
        <p:txBody>
          <a:bodyPr spcFirstLastPara="1" vert="horz" wrap="square" lIns="68575" tIns="34275" rIns="68575" bIns="34275" rtlCol="0" anchor="ctr" anchorCtr="0">
            <a:noAutofit/>
          </a:bodyPr>
          <a:lstStyle/>
          <a:p>
            <a:pPr>
              <a:lnSpc>
                <a:spcPct val="115000"/>
              </a:lnSpc>
            </a:pPr>
            <a:r>
              <a:rPr lang="en-US" sz="3000" dirty="0">
                <a:solidFill>
                  <a:srgbClr val="434343"/>
                </a:solidFill>
              </a:rPr>
              <a:t>Trends in AI, Big Data, Clouds, Edge, HPC over last 5 years</a:t>
            </a:r>
            <a:endParaRPr sz="3000" i="1" dirty="0">
              <a:solidFill>
                <a:srgbClr val="434343"/>
              </a:solidFill>
            </a:endParaRPr>
          </a:p>
        </p:txBody>
      </p:sp>
    </p:spTree>
    <p:extLst>
      <p:ext uri="{BB962C8B-B14F-4D97-AF65-F5344CB8AC3E}">
        <p14:creationId xmlns:p14="http://schemas.microsoft.com/office/powerpoint/2010/main" val="1801186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3" name="Google Shape;233;p31"/>
          <p:cNvPicPr preferRelativeResize="0"/>
          <p:nvPr/>
        </p:nvPicPr>
        <p:blipFill>
          <a:blip r:embed="rId3">
            <a:alphaModFix/>
          </a:blip>
          <a:stretch>
            <a:fillRect/>
          </a:stretch>
        </p:blipFill>
        <p:spPr>
          <a:xfrm>
            <a:off x="1694835" y="1159021"/>
            <a:ext cx="7326323" cy="3499930"/>
          </a:xfrm>
          <a:prstGeom prst="rect">
            <a:avLst/>
          </a:prstGeom>
          <a:noFill/>
          <a:ln>
            <a:noFill/>
          </a:ln>
        </p:spPr>
      </p:pic>
      <p:sp>
        <p:nvSpPr>
          <p:cNvPr id="231" name="Google Shape;231;p31"/>
          <p:cNvSpPr txBox="1">
            <a:spLocks noGrp="1"/>
          </p:cNvSpPr>
          <p:nvPr>
            <p:ph type="title"/>
          </p:nvPr>
        </p:nvSpPr>
        <p:spPr>
          <a:xfrm>
            <a:off x="311700" y="128752"/>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Results </a:t>
            </a:r>
            <a:r>
              <a:rPr lang="en-US" dirty="0"/>
              <a:t>on </a:t>
            </a:r>
            <a:r>
              <a:rPr lang="en-US" dirty="0" err="1"/>
              <a:t>Terasort</a:t>
            </a:r>
            <a:endParaRPr dirty="0"/>
          </a:p>
        </p:txBody>
      </p:sp>
      <p:sp>
        <p:nvSpPr>
          <p:cNvPr id="232" name="Google Shape;232;p31"/>
          <p:cNvSpPr txBox="1">
            <a:spLocks noGrp="1"/>
          </p:cNvSpPr>
          <p:nvPr>
            <p:ph type="body" idx="1"/>
          </p:nvPr>
        </p:nvSpPr>
        <p:spPr>
          <a:xfrm>
            <a:off x="0" y="75044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200" dirty="0">
                <a:solidFill>
                  <a:srgbClr val="3B454E"/>
                </a:solidFill>
                <a:highlight>
                  <a:schemeClr val="lt1"/>
                </a:highlight>
                <a:latin typeface="Roboto"/>
                <a:ea typeface="Roboto"/>
                <a:cs typeface="Roboto"/>
                <a:sym typeface="Roboto"/>
              </a:rPr>
              <a:t>Twister2 performance against Apache Flink and MPI for Terasort.</a:t>
            </a:r>
          </a:p>
          <a:p>
            <a:pPr marL="457200" lvl="0" indent="-342900" algn="l" rtl="0">
              <a:spcBef>
                <a:spcPts val="0"/>
              </a:spcBef>
              <a:spcAft>
                <a:spcPts val="0"/>
              </a:spcAft>
              <a:buSzPts val="1800"/>
              <a:buChar char="●"/>
            </a:pPr>
            <a:r>
              <a:rPr lang="en" sz="1200" dirty="0">
                <a:solidFill>
                  <a:srgbClr val="3B454E"/>
                </a:solidFill>
                <a:highlight>
                  <a:schemeClr val="lt1"/>
                </a:highlight>
                <a:latin typeface="Roboto"/>
                <a:ea typeface="Roboto"/>
                <a:cs typeface="Roboto"/>
                <a:sym typeface="Roboto"/>
              </a:rPr>
              <a:t>As size increases, DFW improves wrt MPI</a:t>
            </a:r>
            <a:endParaRPr sz="1200" dirty="0">
              <a:solidFill>
                <a:srgbClr val="3B454E"/>
              </a:solidFill>
              <a:highlight>
                <a:schemeClr val="lt1"/>
              </a:highlight>
              <a:latin typeface="Roboto"/>
              <a:ea typeface="Roboto"/>
              <a:cs typeface="Roboto"/>
              <a:sym typeface="Roboto"/>
            </a:endParaRPr>
          </a:p>
          <a:p>
            <a:pPr marL="0" lvl="0" indent="0" algn="l" rtl="0">
              <a:spcBef>
                <a:spcPts val="1600"/>
              </a:spcBef>
              <a:spcAft>
                <a:spcPts val="0"/>
              </a:spcAft>
              <a:buClr>
                <a:srgbClr val="000000"/>
              </a:buClr>
              <a:buSzPts val="1100"/>
              <a:buFont typeface="Arial"/>
              <a:buNone/>
            </a:pPr>
            <a:r>
              <a:rPr lang="en" sz="1200" dirty="0">
                <a:solidFill>
                  <a:srgbClr val="3B454E"/>
                </a:solidFill>
                <a:highlight>
                  <a:schemeClr val="lt1"/>
                </a:highlight>
                <a:latin typeface="Roboto"/>
                <a:ea typeface="Roboto"/>
                <a:cs typeface="Roboto"/>
                <a:sym typeface="Roboto"/>
              </a:rPr>
              <a:t>Notation :</a:t>
            </a:r>
            <a:br>
              <a:rPr lang="en" sz="1200" dirty="0">
                <a:solidFill>
                  <a:srgbClr val="3B454E"/>
                </a:solidFill>
                <a:highlight>
                  <a:schemeClr val="lt1"/>
                </a:highlight>
                <a:latin typeface="Roboto"/>
                <a:ea typeface="Roboto"/>
                <a:cs typeface="Roboto"/>
                <a:sym typeface="Roboto"/>
              </a:rPr>
            </a:br>
            <a:r>
              <a:rPr lang="en" sz="1000" dirty="0">
                <a:solidFill>
                  <a:srgbClr val="3B454E"/>
                </a:solidFill>
                <a:highlight>
                  <a:srgbClr val="F5F7F9"/>
                </a:highlight>
                <a:latin typeface="Courier New"/>
                <a:ea typeface="Courier New"/>
                <a:cs typeface="Courier New"/>
                <a:sym typeface="Courier New"/>
              </a:rPr>
              <a:t>DFW</a:t>
            </a:r>
            <a:r>
              <a:rPr lang="en" sz="1200" dirty="0">
                <a:solidFill>
                  <a:srgbClr val="3B454E"/>
                </a:solidFill>
                <a:highlight>
                  <a:schemeClr val="lt1"/>
                </a:highlight>
                <a:latin typeface="Roboto"/>
                <a:ea typeface="Roboto"/>
                <a:cs typeface="Roboto"/>
                <a:sym typeface="Roboto"/>
              </a:rPr>
              <a:t> refers to Twister2</a:t>
            </a:r>
            <a:br>
              <a:rPr lang="en" sz="1200" dirty="0">
                <a:solidFill>
                  <a:srgbClr val="3B454E"/>
                </a:solidFill>
                <a:highlight>
                  <a:schemeClr val="lt1"/>
                </a:highlight>
                <a:latin typeface="Roboto"/>
                <a:ea typeface="Roboto"/>
                <a:cs typeface="Roboto"/>
                <a:sym typeface="Roboto"/>
              </a:rPr>
            </a:br>
            <a:r>
              <a:rPr lang="en" sz="1000" dirty="0">
                <a:solidFill>
                  <a:srgbClr val="3B454E"/>
                </a:solidFill>
                <a:highlight>
                  <a:srgbClr val="F5F7F9"/>
                </a:highlight>
                <a:latin typeface="Courier New"/>
                <a:ea typeface="Courier New"/>
                <a:cs typeface="Courier New"/>
                <a:sym typeface="Courier New"/>
              </a:rPr>
              <a:t>BSP</a:t>
            </a:r>
            <a:r>
              <a:rPr lang="en" sz="1200" dirty="0">
                <a:solidFill>
                  <a:srgbClr val="3B454E"/>
                </a:solidFill>
                <a:highlight>
                  <a:schemeClr val="lt1"/>
                </a:highlight>
                <a:latin typeface="Roboto"/>
                <a:ea typeface="Roboto"/>
                <a:cs typeface="Roboto"/>
                <a:sym typeface="Roboto"/>
              </a:rPr>
              <a:t> refers to MPI (OpenMPI)</a:t>
            </a:r>
            <a:endParaRPr sz="1200" dirty="0">
              <a:solidFill>
                <a:srgbClr val="3B454E"/>
              </a:solidFill>
              <a:highlight>
                <a:schemeClr val="lt1"/>
              </a:highlight>
              <a:latin typeface="Roboto"/>
              <a:ea typeface="Roboto"/>
              <a:cs typeface="Roboto"/>
              <a:sym typeface="Roboto"/>
            </a:endParaRPr>
          </a:p>
          <a:p>
            <a:pPr marL="0" lvl="0" indent="0" algn="l" rtl="0">
              <a:spcBef>
                <a:spcPts val="1600"/>
              </a:spcBef>
              <a:spcAft>
                <a:spcPts val="1600"/>
              </a:spcAft>
              <a:buNone/>
            </a:pPr>
            <a:endParaRPr dirty="0"/>
          </a:p>
        </p:txBody>
      </p:sp>
      <p:sp>
        <p:nvSpPr>
          <p:cNvPr id="2" name="Slide Number Placeholder 1">
            <a:extLst>
              <a:ext uri="{FF2B5EF4-FFF2-40B4-BE49-F238E27FC236}">
                <a16:creationId xmlns:a16="http://schemas.microsoft.com/office/drawing/2014/main" id="{5DA0A2C7-05A3-4AC1-B03D-981F5A93D4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sp>
        <p:nvSpPr>
          <p:cNvPr id="3" name="Date Placeholder 2">
            <a:extLst>
              <a:ext uri="{FF2B5EF4-FFF2-40B4-BE49-F238E27FC236}">
                <a16:creationId xmlns:a16="http://schemas.microsoft.com/office/drawing/2014/main" id="{A3A21875-6B49-4E92-80BA-3F56A3551C01}"/>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9" name="Google Shape;69;p15"/>
          <p:cNvPicPr preferRelativeResize="0"/>
          <p:nvPr/>
        </p:nvPicPr>
        <p:blipFill rotWithShape="1">
          <a:blip r:embed="rId3">
            <a:alphaModFix/>
          </a:blip>
          <a:srcRect t="6209"/>
          <a:stretch/>
        </p:blipFill>
        <p:spPr>
          <a:xfrm>
            <a:off x="218283" y="305972"/>
            <a:ext cx="7917871" cy="4177263"/>
          </a:xfrm>
          <a:prstGeom prst="rect">
            <a:avLst/>
          </a:prstGeom>
          <a:noFill/>
          <a:ln>
            <a:noFill/>
          </a:ln>
        </p:spPr>
      </p:pic>
      <p:sp>
        <p:nvSpPr>
          <p:cNvPr id="5" name="Google Shape;693;p84">
            <a:extLst>
              <a:ext uri="{FF2B5EF4-FFF2-40B4-BE49-F238E27FC236}">
                <a16:creationId xmlns:a16="http://schemas.microsoft.com/office/drawing/2014/main" id="{51C7195B-9786-408F-AB03-DD4194B5D645}"/>
              </a:ext>
            </a:extLst>
          </p:cNvPr>
          <p:cNvSpPr txBox="1"/>
          <p:nvPr/>
        </p:nvSpPr>
        <p:spPr>
          <a:xfrm>
            <a:off x="660420" y="1422215"/>
            <a:ext cx="5589900" cy="646200"/>
          </a:xfrm>
          <a:prstGeom prst="rect">
            <a:avLst/>
          </a:prstGeom>
          <a:noFill/>
          <a:ln>
            <a:noFill/>
          </a:ln>
        </p:spPr>
        <p:txBody>
          <a:bodyPr spcFirstLastPara="1" wrap="square" lIns="91425" tIns="45700" rIns="91425" bIns="45700" anchor="t" anchorCtr="0">
            <a:noAutofit/>
          </a:bodyPr>
          <a:lstStyle/>
          <a:p>
            <a:pPr defTabSz="914378"/>
            <a:r>
              <a:rPr lang="en" sz="1800" dirty="0"/>
              <a:t>Times (</a:t>
            </a:r>
            <a:r>
              <a:rPr lang="en-US" sz="1800" dirty="0"/>
              <a:t>smaller better)</a:t>
            </a:r>
            <a:endParaRPr dirty="0"/>
          </a:p>
          <a:p>
            <a:pPr defTabSz="914378"/>
            <a:r>
              <a:rPr lang="en" sz="1800" b="1" dirty="0"/>
              <a:t>Spark RDD &gt; Twister2 Tset &gt; Twister2 Task &gt; MPI</a:t>
            </a:r>
            <a:endParaRPr dirty="0"/>
          </a:p>
        </p:txBody>
      </p:sp>
      <p:sp>
        <p:nvSpPr>
          <p:cNvPr id="67" name="Google Shape;67;p15"/>
          <p:cNvSpPr txBox="1">
            <a:spLocks noGrp="1"/>
          </p:cNvSpPr>
          <p:nvPr>
            <p:ph type="title"/>
          </p:nvPr>
        </p:nvSpPr>
        <p:spPr>
          <a:xfrm>
            <a:off x="-12525" y="-53738"/>
            <a:ext cx="453049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dirty="0"/>
              <a:t>Batch Benchmark - SVM</a:t>
            </a:r>
            <a:endParaRPr sz="2400" dirty="0"/>
          </a:p>
          <a:p>
            <a:pPr marL="0" lvl="0" indent="0" algn="l" rtl="0">
              <a:spcBef>
                <a:spcPts val="0"/>
              </a:spcBef>
              <a:spcAft>
                <a:spcPts val="0"/>
              </a:spcAft>
              <a:buNone/>
            </a:pPr>
            <a:endParaRPr sz="2400" dirty="0"/>
          </a:p>
        </p:txBody>
      </p:sp>
      <p:sp>
        <p:nvSpPr>
          <p:cNvPr id="2" name="Date Placeholder 1">
            <a:extLst>
              <a:ext uri="{FF2B5EF4-FFF2-40B4-BE49-F238E27FC236}">
                <a16:creationId xmlns:a16="http://schemas.microsoft.com/office/drawing/2014/main" id="{D5057D2D-50B5-4E6D-8E87-46A5D086AE8C}"/>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
        <p:nvSpPr>
          <p:cNvPr id="3" name="Slide Number Placeholder 2">
            <a:extLst>
              <a:ext uri="{FF2B5EF4-FFF2-40B4-BE49-F238E27FC236}">
                <a16:creationId xmlns:a16="http://schemas.microsoft.com/office/drawing/2014/main" id="{91A75837-98E0-4CFF-81B5-52F736409B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sp>
        <p:nvSpPr>
          <p:cNvPr id="68" name="Google Shape;68;p15"/>
          <p:cNvSpPr txBox="1">
            <a:spLocks noGrp="1"/>
          </p:cNvSpPr>
          <p:nvPr>
            <p:ph type="body" idx="1"/>
          </p:nvPr>
        </p:nvSpPr>
        <p:spPr>
          <a:xfrm>
            <a:off x="1750788" y="4496925"/>
            <a:ext cx="7319357" cy="681206"/>
          </a:xfrm>
          <a:prstGeom prst="rect">
            <a:avLst/>
          </a:prstGeom>
          <a:solidFill>
            <a:schemeClr val="bg1"/>
          </a:solidFill>
        </p:spPr>
        <p:txBody>
          <a:bodyPr spcFirstLastPara="1" wrap="square" lIns="91425" tIns="91425" rIns="91425" bIns="91425" anchor="t" anchorCtr="0">
            <a:noAutofit/>
          </a:bodyPr>
          <a:lstStyle/>
          <a:p>
            <a:pPr marL="0" lvl="0" indent="0" algn="l" rtl="0">
              <a:spcBef>
                <a:spcPts val="0"/>
              </a:spcBef>
              <a:spcAft>
                <a:spcPts val="1600"/>
              </a:spcAft>
              <a:buNone/>
            </a:pPr>
            <a:r>
              <a:rPr lang="en" sz="1800" dirty="0">
                <a:latin typeface="Arial" panose="020B0604020202020204" pitchFamily="34" charset="0"/>
                <a:cs typeface="Arial" panose="020B0604020202020204" pitchFamily="34" charset="0"/>
              </a:rPr>
              <a:t>SVM job execution time for 320K data points with 2000 features and 500 iterations, on 16 nodes with varying parallelism</a:t>
            </a:r>
            <a:endParaRPr sz="1800" dirty="0">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0" y="-12175"/>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Streaming Machine Learning with Sliding Window</a:t>
            </a:r>
            <a:endParaRPr/>
          </a:p>
        </p:txBody>
      </p:sp>
      <p:sp>
        <p:nvSpPr>
          <p:cNvPr id="101" name="Google Shape;101;p19"/>
          <p:cNvSpPr txBox="1"/>
          <p:nvPr/>
        </p:nvSpPr>
        <p:spPr>
          <a:xfrm>
            <a:off x="51431" y="3718466"/>
            <a:ext cx="7996800" cy="3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t>KMeans</a:t>
            </a:r>
            <a:r>
              <a:rPr lang="en" dirty="0"/>
              <a:t>: 49,000 data points with 23 features streamed. Model accuracy tested once a windowed computation is done. Testing data set size is 91,000 samples (1000 clusters). (non iterative)</a:t>
            </a:r>
            <a:endParaRPr dirty="0"/>
          </a:p>
          <a:p>
            <a:pPr marL="0" lvl="0" indent="0" algn="l" rtl="0">
              <a:spcBef>
                <a:spcPts val="0"/>
              </a:spcBef>
              <a:spcAft>
                <a:spcPts val="0"/>
              </a:spcAft>
              <a:buNone/>
            </a:pPr>
            <a:r>
              <a:rPr lang="en" b="1" dirty="0">
                <a:solidFill>
                  <a:schemeClr val="dk1"/>
                </a:solidFill>
              </a:rPr>
              <a:t>SVM</a:t>
            </a:r>
            <a:r>
              <a:rPr lang="en" dirty="0">
                <a:solidFill>
                  <a:schemeClr val="dk1"/>
                </a:solidFill>
              </a:rPr>
              <a:t>: 49,000 data points with 22 features streamed. Model accuracy tested once a windowed computation is done. Testing data set size is 91,000 samples. 5 Iterations per window. </a:t>
            </a:r>
            <a:endParaRPr dirty="0">
              <a:solidFill>
                <a:schemeClr val="dk1"/>
              </a:solidFill>
            </a:endParaRPr>
          </a:p>
          <a:p>
            <a:pPr marL="0" lvl="0" indent="0" algn="l" rtl="0">
              <a:spcBef>
                <a:spcPts val="0"/>
              </a:spcBef>
              <a:spcAft>
                <a:spcPts val="0"/>
              </a:spcAft>
              <a:buNone/>
            </a:pPr>
            <a:endParaRPr dirty="0"/>
          </a:p>
        </p:txBody>
      </p:sp>
      <p:sp>
        <p:nvSpPr>
          <p:cNvPr id="102" name="Google Shape;102;p19"/>
          <p:cNvSpPr txBox="1"/>
          <p:nvPr/>
        </p:nvSpPr>
        <p:spPr>
          <a:xfrm>
            <a:off x="1546800" y="3426550"/>
            <a:ext cx="21249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Streaming KMeans</a:t>
            </a:r>
            <a:endParaRPr b="1"/>
          </a:p>
        </p:txBody>
      </p:sp>
      <p:sp>
        <p:nvSpPr>
          <p:cNvPr id="103" name="Google Shape;103;p19"/>
          <p:cNvSpPr txBox="1"/>
          <p:nvPr/>
        </p:nvSpPr>
        <p:spPr>
          <a:xfrm>
            <a:off x="6148825" y="3458775"/>
            <a:ext cx="18255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Streaming SVM</a:t>
            </a:r>
            <a:endParaRPr b="1"/>
          </a:p>
        </p:txBody>
      </p:sp>
      <p:sp>
        <p:nvSpPr>
          <p:cNvPr id="2" name="Date Placeholder 1">
            <a:extLst>
              <a:ext uri="{FF2B5EF4-FFF2-40B4-BE49-F238E27FC236}">
                <a16:creationId xmlns:a16="http://schemas.microsoft.com/office/drawing/2014/main" id="{C620B6C9-22B5-4DAF-BF90-AC1D100E76A1}"/>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
        <p:nvSpPr>
          <p:cNvPr id="3" name="Slide Number Placeholder 2">
            <a:extLst>
              <a:ext uri="{FF2B5EF4-FFF2-40B4-BE49-F238E27FC236}">
                <a16:creationId xmlns:a16="http://schemas.microsoft.com/office/drawing/2014/main" id="{57CDF366-F214-401C-B899-78B84207B0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pic>
        <p:nvPicPr>
          <p:cNvPr id="3074" name="Picture 2">
            <a:extLst>
              <a:ext uri="{FF2B5EF4-FFF2-40B4-BE49-F238E27FC236}">
                <a16:creationId xmlns:a16="http://schemas.microsoft.com/office/drawing/2014/main" id="{3AADB3F4-9E36-4572-91D6-AA03918D9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812"/>
            <a:ext cx="4425435" cy="293650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AC32EEDF-A42F-4269-B64D-181DF7556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487" y="632812"/>
            <a:ext cx="4425435" cy="29365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22513" y="1197769"/>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848961" y="1064841"/>
            <a:ext cx="7446078" cy="1790700"/>
          </a:xfrm>
          <a:prstGeom prst="rect">
            <a:avLst/>
          </a:prstGeom>
        </p:spPr>
        <p:txBody>
          <a:bodyPr spcFirstLastPara="1" vert="horz" wrap="square" lIns="91425" tIns="91425" rIns="91425" bIns="91425" rtlCol="0" anchor="ctr" anchorCtr="0">
            <a:noAutofit/>
          </a:bodyPr>
          <a:lstStyle/>
          <a:p>
            <a:r>
              <a:rPr lang="en-US" dirty="0">
                <a:solidFill>
                  <a:srgbClr val="FFFFFF"/>
                </a:solidFill>
                <a:latin typeface="Open Sans"/>
                <a:ea typeface="Open Sans"/>
                <a:cs typeface="Open Sans"/>
                <a:sym typeface="Open Sans"/>
              </a:rPr>
              <a:t>Conclusions</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653884" y="2272659"/>
            <a:ext cx="7680387" cy="1409559"/>
          </a:xfrm>
        </p:spPr>
        <p:txBody>
          <a:bodyPr anchor="t">
            <a:normAutofit lnSpcReduction="10000"/>
          </a:bodyPr>
          <a:lstStyle/>
          <a:p>
            <a:pPr marL="257175" indent="-257175" algn="l">
              <a:buClr>
                <a:schemeClr val="bg1"/>
              </a:buClr>
              <a:buSzPct val="150000"/>
              <a:buFont typeface="Arial" panose="020B0604020202020204" pitchFamily="34" charset="0"/>
              <a:buChar char="•"/>
            </a:pPr>
            <a:r>
              <a:rPr lang="en-US" b="1" dirty="0">
                <a:solidFill>
                  <a:schemeClr val="bg1"/>
                </a:solidFill>
              </a:rPr>
              <a:t>Twister2 ready to go</a:t>
            </a:r>
          </a:p>
          <a:p>
            <a:pPr marL="257175" indent="-257175" algn="l">
              <a:buClr>
                <a:schemeClr val="bg1"/>
              </a:buClr>
              <a:buSzPct val="150000"/>
              <a:buFont typeface="Arial" panose="020B0604020202020204" pitchFamily="34" charset="0"/>
              <a:buChar char="•"/>
            </a:pPr>
            <a:r>
              <a:rPr lang="en-US" b="1" dirty="0">
                <a:solidFill>
                  <a:schemeClr val="bg1"/>
                </a:solidFill>
                <a:latin typeface="Calibri" panose="020F0502020204030204" pitchFamily="34" charset="0"/>
                <a:ea typeface="Open Sans"/>
                <a:cs typeface="Calibri" panose="020F0502020204030204" pitchFamily="34" charset="0"/>
                <a:sym typeface="Open Sans"/>
              </a:rPr>
              <a:t>Big Data Systems</a:t>
            </a:r>
          </a:p>
          <a:p>
            <a:pPr marL="257175" indent="-257175" algn="l">
              <a:buClr>
                <a:schemeClr val="bg1"/>
              </a:buClr>
              <a:buSzPct val="150000"/>
              <a:buFont typeface="Arial" panose="020B0604020202020204" pitchFamily="34" charset="0"/>
              <a:buChar char="•"/>
            </a:pPr>
            <a:r>
              <a:rPr lang="en-US" b="1" dirty="0">
                <a:solidFill>
                  <a:schemeClr val="bg1"/>
                </a:solidFill>
                <a:latin typeface="Calibri" panose="020F0502020204030204" pitchFamily="34" charset="0"/>
                <a:ea typeface="Open Sans"/>
                <a:cs typeface="Calibri" panose="020F0502020204030204" pitchFamily="34" charset="0"/>
                <a:sym typeface="Open Sans"/>
              </a:rPr>
              <a:t>Parallel Computing</a:t>
            </a:r>
          </a:p>
          <a:p>
            <a:pPr marL="257175" indent="-257175" algn="l">
              <a:buClr>
                <a:schemeClr val="bg1"/>
              </a:buClr>
              <a:buSzPct val="150000"/>
              <a:buFont typeface="Arial" panose="020B0604020202020204" pitchFamily="34" charset="0"/>
              <a:buChar char="•"/>
            </a:pPr>
            <a:r>
              <a:rPr lang="en-US" b="1" dirty="0" err="1">
                <a:solidFill>
                  <a:schemeClr val="bg1"/>
                </a:solidFill>
                <a:latin typeface="Calibri" panose="020F0502020204030204" pitchFamily="34" charset="0"/>
                <a:ea typeface="Open Sans"/>
                <a:cs typeface="Calibri" panose="020F0502020204030204" pitchFamily="34" charset="0"/>
                <a:sym typeface="Open Sans"/>
              </a:rPr>
              <a:t>MLforHPC</a:t>
            </a:r>
            <a:endParaRPr lang="en-US" b="1" dirty="0">
              <a:solidFill>
                <a:srgbClr val="FFFFFF"/>
              </a:solidFill>
              <a:latin typeface="Calibri" panose="020F0502020204030204" pitchFamily="34" charset="0"/>
              <a:ea typeface="Open Sans"/>
              <a:cs typeface="Calibri" panose="020F0502020204030204" pitchFamily="34" charset="0"/>
              <a:sym typeface="Open Sans"/>
            </a:endParaRPr>
          </a:p>
        </p:txBody>
      </p:sp>
      <p:sp>
        <p:nvSpPr>
          <p:cNvPr id="4" name="Date Placeholder 3">
            <a:extLst>
              <a:ext uri="{FF2B5EF4-FFF2-40B4-BE49-F238E27FC236}">
                <a16:creationId xmlns:a16="http://schemas.microsoft.com/office/drawing/2014/main" id="{00E32D8E-3CA6-4A20-9BBD-1DB5F40F5504}"/>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619274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24E23A-348C-472B-A1AD-3E37CD5D7F8D}"/>
              </a:ext>
            </a:extLst>
          </p:cNvPr>
          <p:cNvSpPr>
            <a:spLocks noGrp="1"/>
          </p:cNvSpPr>
          <p:nvPr>
            <p:ph type="title"/>
          </p:nvPr>
        </p:nvSpPr>
        <p:spPr>
          <a:xfrm>
            <a:off x="628650" y="91679"/>
            <a:ext cx="7886700" cy="667739"/>
          </a:xfrm>
        </p:spPr>
        <p:txBody>
          <a:bodyPr/>
          <a:lstStyle/>
          <a:p>
            <a:r>
              <a:rPr lang="en-US" dirty="0"/>
              <a:t>Twister2 Status</a:t>
            </a:r>
          </a:p>
        </p:txBody>
      </p:sp>
      <p:sp>
        <p:nvSpPr>
          <p:cNvPr id="5" name="Text Placeholder 4">
            <a:extLst>
              <a:ext uri="{FF2B5EF4-FFF2-40B4-BE49-F238E27FC236}">
                <a16:creationId xmlns:a16="http://schemas.microsoft.com/office/drawing/2014/main" id="{40C81452-A422-4EFA-8D93-86F4B8A0CBDD}"/>
              </a:ext>
            </a:extLst>
          </p:cNvPr>
          <p:cNvSpPr>
            <a:spLocks noGrp="1"/>
          </p:cNvSpPr>
          <p:nvPr>
            <p:ph type="body" idx="1"/>
          </p:nvPr>
        </p:nvSpPr>
        <p:spPr>
          <a:xfrm>
            <a:off x="0" y="525363"/>
            <a:ext cx="8903592" cy="3263504"/>
          </a:xfrm>
        </p:spPr>
        <p:txBody>
          <a:bodyPr/>
          <a:lstStyle/>
          <a:p>
            <a:r>
              <a:rPr lang="en-US" sz="2000" dirty="0"/>
              <a:t>100,000 lines of new open source Code: mainly Java but significant Python</a:t>
            </a:r>
          </a:p>
          <a:p>
            <a:r>
              <a:rPr lang="en-US" sz="2000" dirty="0" err="1"/>
              <a:t>Github</a:t>
            </a:r>
            <a:r>
              <a:rPr lang="en-US" sz="2000" dirty="0"/>
              <a:t> </a:t>
            </a:r>
            <a:r>
              <a:rPr lang="en-US" sz="2000" dirty="0">
                <a:hlinkClick r:id="rId2"/>
              </a:rPr>
              <a:t>https://github.com/DSC-SPIDAL/twister2</a:t>
            </a:r>
            <a:r>
              <a:rPr lang="en-US" sz="2000" dirty="0"/>
              <a:t>  </a:t>
            </a:r>
          </a:p>
          <a:p>
            <a:r>
              <a:rPr lang="en-US" sz="2000" dirty="0"/>
              <a:t>Documentation </a:t>
            </a:r>
            <a:r>
              <a:rPr lang="en-US" sz="2000" dirty="0">
                <a:hlinkClick r:id="rId3"/>
              </a:rPr>
              <a:t>https://twister2.org/</a:t>
            </a:r>
            <a:endParaRPr lang="en-US" sz="2000" dirty="0"/>
          </a:p>
          <a:p>
            <a:r>
              <a:rPr lang="en-US" sz="2000" dirty="0"/>
              <a:t>Operational with documentation and examples</a:t>
            </a:r>
          </a:p>
          <a:p>
            <a:r>
              <a:rPr lang="en-US" sz="2000" b="1" dirty="0"/>
              <a:t>November 2019 release 0.4.0</a:t>
            </a:r>
            <a:r>
              <a:rPr lang="en-US" sz="2000" dirty="0"/>
              <a:t>: Fault tolerance, Apache BEAM Linkage, Python API </a:t>
            </a:r>
            <a:r>
              <a:rPr lang="en-US" sz="2000" dirty="0">
                <a:hlinkClick r:id="rId4"/>
              </a:rPr>
              <a:t>https://github.com/DSC-SPIDAL/twister2/releases</a:t>
            </a:r>
            <a:endParaRPr lang="en-US" sz="2000" dirty="0"/>
          </a:p>
          <a:p>
            <a:r>
              <a:rPr lang="en-US" sz="2000" b="1" dirty="0"/>
              <a:t>Near term: </a:t>
            </a:r>
            <a:r>
              <a:rPr lang="en-US" sz="2000" dirty="0"/>
              <a:t>TensorFlow Integration, Certify Beam compliance, SQL interface using Apache Calcite</a:t>
            </a:r>
          </a:p>
          <a:p>
            <a:r>
              <a:rPr lang="en-US" sz="2000" b="1" dirty="0"/>
              <a:t>Medium term: </a:t>
            </a:r>
            <a:r>
              <a:rPr lang="en-US" sz="2000" dirty="0"/>
              <a:t>Apache Arrow (cross language) Integration, UCX unified communication, MPI Fault tolerance integration (</a:t>
            </a:r>
            <a:r>
              <a:rPr lang="en-US" sz="2000" dirty="0" err="1"/>
              <a:t>OpenMPI</a:t>
            </a:r>
            <a:r>
              <a:rPr lang="en-US" sz="2000" dirty="0"/>
              <a:t> ULFT) for </a:t>
            </a:r>
            <a:r>
              <a:rPr lang="en-US" sz="2000" dirty="0" err="1"/>
              <a:t>Slurm</a:t>
            </a:r>
            <a:endParaRPr lang="en-US" sz="2000" dirty="0"/>
          </a:p>
          <a:p>
            <a:r>
              <a:rPr lang="en-US" sz="2000" b="1" dirty="0"/>
              <a:t>Ongoing: </a:t>
            </a:r>
            <a:r>
              <a:rPr lang="en-US" sz="2000" dirty="0"/>
              <a:t>C++ version of modules to improve performance and Python integration</a:t>
            </a:r>
          </a:p>
          <a:p>
            <a:endParaRPr lang="en-US" sz="2000" dirty="0"/>
          </a:p>
        </p:txBody>
      </p:sp>
      <p:sp>
        <p:nvSpPr>
          <p:cNvPr id="3" name="Slide Number Placeholder 2">
            <a:extLst>
              <a:ext uri="{FF2B5EF4-FFF2-40B4-BE49-F238E27FC236}">
                <a16:creationId xmlns:a16="http://schemas.microsoft.com/office/drawing/2014/main" id="{488FB2D9-DEF3-4864-8CC2-A0F54496F23F}"/>
              </a:ext>
            </a:extLst>
          </p:cNvPr>
          <p:cNvSpPr>
            <a:spLocks noGrp="1"/>
          </p:cNvSpPr>
          <p:nvPr>
            <p:ph type="sldNum" idx="12"/>
          </p:nvPr>
        </p:nvSpPr>
        <p:spPr/>
        <p:txBody>
          <a:bodyPr/>
          <a:lstStyle/>
          <a:p>
            <a:fld id="{82E86CF4-AA86-488B-9245-79D3DE5D9F5C}" type="slidenum">
              <a:rPr lang="en-US" smtClean="0">
                <a:solidFill>
                  <a:prstClr val="black">
                    <a:tint val="75000"/>
                  </a:prstClr>
                </a:solidFill>
              </a:rPr>
              <a:pPr/>
              <a:t>54</a:t>
            </a:fld>
            <a:endParaRPr lang="en-US">
              <a:solidFill>
                <a:prstClr val="black">
                  <a:tint val="75000"/>
                </a:prstClr>
              </a:solidFill>
            </a:endParaRPr>
          </a:p>
        </p:txBody>
      </p:sp>
      <p:sp>
        <p:nvSpPr>
          <p:cNvPr id="6" name="Date Placeholder 5">
            <a:extLst>
              <a:ext uri="{FF2B5EF4-FFF2-40B4-BE49-F238E27FC236}">
                <a16:creationId xmlns:a16="http://schemas.microsoft.com/office/drawing/2014/main" id="{DC202B3F-5B50-4326-9761-6A2B41533F5B}"/>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extLst>
      <p:ext uri="{BB962C8B-B14F-4D97-AF65-F5344CB8AC3E}">
        <p14:creationId xmlns:p14="http://schemas.microsoft.com/office/powerpoint/2010/main" val="965094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5542-BC99-4E7D-8E8D-3294B513050B}"/>
              </a:ext>
            </a:extLst>
          </p:cNvPr>
          <p:cNvSpPr>
            <a:spLocks noGrp="1"/>
          </p:cNvSpPr>
          <p:nvPr>
            <p:ph type="title"/>
          </p:nvPr>
        </p:nvSpPr>
        <p:spPr>
          <a:xfrm>
            <a:off x="1" y="0"/>
            <a:ext cx="9143999" cy="537519"/>
          </a:xfrm>
        </p:spPr>
        <p:txBody>
          <a:bodyPr>
            <a:noAutofit/>
          </a:bodyPr>
          <a:lstStyle/>
          <a:p>
            <a:pPr algn="ctr"/>
            <a:r>
              <a:rPr lang="en-US" sz="2700" dirty="0">
                <a:latin typeface="Arial" panose="020B0604020202020204" pitchFamily="34" charset="0"/>
                <a:cs typeface="Arial" panose="020B0604020202020204" pitchFamily="34" charset="0"/>
              </a:rPr>
              <a:t>Summary of </a:t>
            </a:r>
            <a:r>
              <a:rPr lang="en-US" sz="3000" dirty="0"/>
              <a:t>Big Data Systems </a:t>
            </a:r>
            <a:endParaRPr lang="en-US" sz="27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792C802-0D7B-4FDC-AAB8-E1E9E386A35B}"/>
              </a:ext>
            </a:extLst>
          </p:cNvPr>
          <p:cNvSpPr>
            <a:spLocks noGrp="1"/>
          </p:cNvSpPr>
          <p:nvPr>
            <p:ph idx="1"/>
          </p:nvPr>
        </p:nvSpPr>
        <p:spPr>
          <a:xfrm>
            <a:off x="2" y="477731"/>
            <a:ext cx="9143998" cy="3774229"/>
          </a:xfrm>
        </p:spPr>
        <p:txBody>
          <a:bodyPr>
            <a:noAutofit/>
          </a:bodyPr>
          <a:lstStyle/>
          <a:p>
            <a:pPr>
              <a:spcBef>
                <a:spcPts val="300"/>
              </a:spcBef>
            </a:pPr>
            <a:r>
              <a:rPr lang="en-US" sz="2400" dirty="0"/>
              <a:t>HPC/Computation and Machine Learning Link becoming clearer</a:t>
            </a:r>
          </a:p>
          <a:p>
            <a:pPr>
              <a:spcBef>
                <a:spcPts val="300"/>
              </a:spcBef>
            </a:pPr>
            <a:r>
              <a:rPr lang="en-US" sz="2400" b="1" dirty="0" err="1"/>
              <a:t>HPCforML</a:t>
            </a:r>
            <a:r>
              <a:rPr lang="en-US" sz="2400" dirty="0"/>
              <a:t> focus being extended to </a:t>
            </a:r>
            <a:r>
              <a:rPr lang="en-US" sz="2400" b="1" dirty="0" err="1"/>
              <a:t>MLforHPC</a:t>
            </a:r>
            <a:endParaRPr lang="en-US" sz="2400" b="1" dirty="0"/>
          </a:p>
          <a:p>
            <a:pPr>
              <a:spcBef>
                <a:spcPts val="300"/>
              </a:spcBef>
            </a:pPr>
            <a:r>
              <a:rPr lang="en-US" sz="2400" dirty="0"/>
              <a:t>Designing, building and using the </a:t>
            </a:r>
            <a:r>
              <a:rPr lang="en-US" sz="2400" b="1" dirty="0"/>
              <a:t>Global AI and Modeling Supercomputer</a:t>
            </a:r>
          </a:p>
          <a:p>
            <a:pPr lvl="1">
              <a:spcBef>
                <a:spcPts val="300"/>
              </a:spcBef>
            </a:pPr>
            <a:r>
              <a:rPr lang="en-US" sz="2000" dirty="0"/>
              <a:t>Cloudmesh build interoperable Cloud systems (von Laszewski)</a:t>
            </a:r>
          </a:p>
          <a:p>
            <a:pPr lvl="1">
              <a:spcBef>
                <a:spcPts val="300"/>
              </a:spcBef>
            </a:pPr>
            <a:r>
              <a:rPr lang="en-US" sz="2000" dirty="0"/>
              <a:t>Harp is parallel high performance machine learning (</a:t>
            </a:r>
            <a:r>
              <a:rPr lang="en-US" sz="2000" dirty="0" err="1"/>
              <a:t>Qiu</a:t>
            </a:r>
            <a:r>
              <a:rPr lang="en-US" sz="2000" dirty="0"/>
              <a:t>)</a:t>
            </a:r>
          </a:p>
          <a:p>
            <a:pPr lvl="1">
              <a:spcBef>
                <a:spcPts val="300"/>
              </a:spcBef>
            </a:pPr>
            <a:r>
              <a:rPr lang="en-US" sz="2000" dirty="0"/>
              <a:t>Twister2 can offer the major Spark Hadoop Heron  capabilities with clean high performance</a:t>
            </a:r>
          </a:p>
          <a:p>
            <a:pPr lvl="1">
              <a:spcBef>
                <a:spcPts val="300"/>
              </a:spcBef>
            </a:pPr>
            <a:r>
              <a:rPr lang="en-US" sz="2000" dirty="0"/>
              <a:t>Implements dataflow model for </a:t>
            </a:r>
            <a:r>
              <a:rPr lang="en-US" sz="2000" dirty="0" err="1"/>
              <a:t>MLforHPC</a:t>
            </a:r>
            <a:endParaRPr lang="en-US" sz="2000" dirty="0"/>
          </a:p>
          <a:p>
            <a:pPr lvl="1">
              <a:spcBef>
                <a:spcPts val="300"/>
              </a:spcBef>
            </a:pPr>
            <a:r>
              <a:rPr lang="en-US" sz="2000" dirty="0" err="1"/>
              <a:t>Tset</a:t>
            </a:r>
            <a:r>
              <a:rPr lang="en-US" sz="2000" dirty="0"/>
              <a:t> high performance RDD</a:t>
            </a:r>
          </a:p>
          <a:p>
            <a:pPr lvl="1">
              <a:spcBef>
                <a:spcPts val="300"/>
              </a:spcBef>
            </a:pPr>
            <a:r>
              <a:rPr lang="en-US" sz="2000" dirty="0"/>
              <a:t>DFW is distributed (dataflow) communication with data not message interface</a:t>
            </a:r>
          </a:p>
          <a:p>
            <a:pPr lvl="1">
              <a:spcBef>
                <a:spcPts val="300"/>
              </a:spcBef>
            </a:pPr>
            <a:r>
              <a:rPr lang="en-US" sz="2000" dirty="0"/>
              <a:t>Apache Beam Integration and Python API</a:t>
            </a:r>
          </a:p>
        </p:txBody>
      </p:sp>
      <p:sp>
        <p:nvSpPr>
          <p:cNvPr id="4" name="Slide Number Placeholder 3">
            <a:extLst>
              <a:ext uri="{FF2B5EF4-FFF2-40B4-BE49-F238E27FC236}">
                <a16:creationId xmlns:a16="http://schemas.microsoft.com/office/drawing/2014/main" id="{B8CEC192-8304-4125-BE25-A87501E612D9}"/>
              </a:ext>
            </a:extLst>
          </p:cNvPr>
          <p:cNvSpPr>
            <a:spLocks noGrp="1"/>
          </p:cNvSpPr>
          <p:nvPr>
            <p:ph type="sldNum" sz="quarter" idx="12"/>
          </p:nvPr>
        </p:nvSpPr>
        <p:spPr/>
        <p:txBody>
          <a:bodyPr/>
          <a:lstStyle/>
          <a:p>
            <a:pPr defTabSz="685800">
              <a:buClrTx/>
              <a:defRPr/>
            </a:pPr>
            <a:fld id="{82E86CF4-AA86-488B-9245-79D3DE5D9F5C}" type="slidenum">
              <a:rPr lang="en-US" kern="1200">
                <a:solidFill>
                  <a:prstClr val="black">
                    <a:tint val="75000"/>
                  </a:prstClr>
                </a:solidFill>
                <a:ea typeface="+mn-ea"/>
                <a:cs typeface="+mn-cs"/>
              </a:rPr>
              <a:pPr defTabSz="685800">
                <a:buClrTx/>
                <a:defRPr/>
              </a:pPr>
              <a:t>55</a:t>
            </a:fld>
            <a:endParaRPr lang="en-US" kern="1200">
              <a:solidFill>
                <a:prstClr val="black">
                  <a:tint val="75000"/>
                </a:prstClr>
              </a:solidFill>
              <a:ea typeface="+mn-ea"/>
              <a:cs typeface="+mn-cs"/>
            </a:endParaRPr>
          </a:p>
        </p:txBody>
      </p:sp>
      <p:sp>
        <p:nvSpPr>
          <p:cNvPr id="6" name="Date Placeholder 5">
            <a:extLst>
              <a:ext uri="{FF2B5EF4-FFF2-40B4-BE49-F238E27FC236}">
                <a16:creationId xmlns:a16="http://schemas.microsoft.com/office/drawing/2014/main" id="{931DCE37-3794-4CF2-A09C-0F75545A5968}"/>
              </a:ext>
            </a:extLst>
          </p:cNvPr>
          <p:cNvSpPr>
            <a:spLocks noGrp="1"/>
          </p:cNvSpPr>
          <p:nvPr>
            <p:ph type="dt" idx="2"/>
          </p:nvPr>
        </p:nvSpPr>
        <p:spPr>
          <a:xfrm>
            <a:off x="7078570" y="4777978"/>
            <a:ext cx="969661" cy="273844"/>
          </a:xfrm>
          <a:prstGeom prst="rect">
            <a:avLst/>
          </a:prstGeom>
          <a:noFill/>
          <a:ln>
            <a:noFill/>
          </a:ln>
        </p:spPr>
        <p:txBody>
          <a:bodyPr spcFirstLastPara="1" wrap="square" lIns="68575" tIns="34275" rIns="68575" bIns="3427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a:t>12/7/2019</a:t>
            </a:r>
            <a:endParaRPr lang="en-US" dirty="0"/>
          </a:p>
        </p:txBody>
      </p:sp>
    </p:spTree>
    <p:extLst>
      <p:ext uri="{BB962C8B-B14F-4D97-AF65-F5344CB8AC3E}">
        <p14:creationId xmlns:p14="http://schemas.microsoft.com/office/powerpoint/2010/main" val="440299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6"/>
          <p:cNvSpPr txBox="1">
            <a:spLocks noGrp="1"/>
          </p:cNvSpPr>
          <p:nvPr>
            <p:ph type="title"/>
          </p:nvPr>
        </p:nvSpPr>
        <p:spPr>
          <a:xfrm>
            <a:off x="628650" y="115786"/>
            <a:ext cx="7886700" cy="499800"/>
          </a:xfrm>
          <a:prstGeom prst="rect">
            <a:avLst/>
          </a:prstGeom>
          <a:no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2200"/>
              <a:buFont typeface="Calibri"/>
              <a:buNone/>
            </a:pPr>
            <a:r>
              <a:rPr lang="en-US" sz="2200" dirty="0"/>
              <a:t>Parallel Computing and </a:t>
            </a:r>
            <a:r>
              <a:rPr lang="en-US" sz="2200" dirty="0" err="1"/>
              <a:t>MLforHPC</a:t>
            </a:r>
            <a:r>
              <a:rPr lang="en-US" sz="2200" dirty="0"/>
              <a:t> </a:t>
            </a:r>
            <a:r>
              <a:rPr lang="en" sz="2200" dirty="0"/>
              <a:t>Summary</a:t>
            </a:r>
            <a:endParaRPr sz="2200" dirty="0"/>
          </a:p>
        </p:txBody>
      </p:sp>
      <p:sp>
        <p:nvSpPr>
          <p:cNvPr id="357" name="Google Shape;357;p36"/>
          <p:cNvSpPr txBox="1">
            <a:spLocks noGrp="1"/>
          </p:cNvSpPr>
          <p:nvPr>
            <p:ph type="body" idx="1"/>
          </p:nvPr>
        </p:nvSpPr>
        <p:spPr>
          <a:xfrm>
            <a:off x="0" y="597900"/>
            <a:ext cx="9144000" cy="3947700"/>
          </a:xfrm>
          <a:prstGeom prst="rect">
            <a:avLst/>
          </a:prstGeom>
          <a:noFill/>
          <a:ln>
            <a:noFill/>
          </a:ln>
        </p:spPr>
        <p:txBody>
          <a:bodyPr spcFirstLastPara="1" wrap="square" lIns="68575" tIns="34275" rIns="68575" bIns="34275" anchor="t" anchorCtr="0">
            <a:noAutofit/>
          </a:bodyPr>
          <a:lstStyle/>
          <a:p>
            <a:pPr marL="457200" lvl="0" indent="-342900" algn="l" rtl="0">
              <a:lnSpc>
                <a:spcPct val="100000"/>
              </a:lnSpc>
              <a:spcBef>
                <a:spcPts val="0"/>
              </a:spcBef>
              <a:spcAft>
                <a:spcPts val="0"/>
              </a:spcAft>
              <a:buClr>
                <a:schemeClr val="dk1"/>
              </a:buClr>
              <a:buSzPts val="1400"/>
              <a:buFont typeface="Open Sans"/>
              <a:buChar char="•"/>
            </a:pPr>
            <a:r>
              <a:rPr lang="en" sz="1900" b="1" dirty="0">
                <a:latin typeface="Arial"/>
                <a:ea typeface="Arial"/>
                <a:cs typeface="Arial"/>
                <a:sym typeface="Arial"/>
              </a:rPr>
              <a:t>Parallel Computing </a:t>
            </a:r>
            <a:r>
              <a:rPr lang="en" sz="1900" dirty="0">
                <a:latin typeface="Arial"/>
                <a:ea typeface="Arial"/>
                <a:cs typeface="Arial"/>
                <a:sym typeface="Arial"/>
              </a:rPr>
              <a:t>has a renaissance with Big Data</a:t>
            </a:r>
            <a:endParaRPr sz="1900" dirty="0">
              <a:latin typeface="Arial"/>
              <a:ea typeface="Arial"/>
              <a:cs typeface="Arial"/>
              <a:sym typeface="Arial"/>
            </a:endParaRPr>
          </a:p>
          <a:p>
            <a:pPr marL="457200" lvl="0" indent="-368300" algn="l" rtl="0">
              <a:lnSpc>
                <a:spcPct val="100000"/>
              </a:lnSpc>
              <a:spcBef>
                <a:spcPts val="0"/>
              </a:spcBef>
              <a:spcAft>
                <a:spcPts val="0"/>
              </a:spcAft>
              <a:buSzPts val="1800"/>
              <a:buFont typeface="Open Sans"/>
              <a:buChar char="•"/>
            </a:pPr>
            <a:r>
              <a:rPr lang="en" sz="1900" b="1" dirty="0">
                <a:latin typeface="Arial"/>
                <a:ea typeface="Arial"/>
                <a:cs typeface="Arial"/>
                <a:sym typeface="Arial"/>
              </a:rPr>
              <a:t>HP</a:t>
            </a:r>
            <a:r>
              <a:rPr lang="en-US" sz="1900" b="1" dirty="0">
                <a:latin typeface="Arial"/>
                <a:ea typeface="Arial"/>
                <a:cs typeface="Arial"/>
                <a:sym typeface="Arial"/>
              </a:rPr>
              <a:t>F Style</a:t>
            </a:r>
            <a:r>
              <a:rPr lang="en" sz="1900" dirty="0">
                <a:latin typeface="Arial"/>
                <a:ea typeface="Arial"/>
                <a:cs typeface="Arial"/>
                <a:sym typeface="Arial"/>
              </a:rPr>
              <a:t> could be well suited to Big Data and MLforHPC</a:t>
            </a:r>
            <a:endParaRPr sz="19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900" b="1" dirty="0">
                <a:latin typeface="Arial"/>
                <a:ea typeface="Arial"/>
                <a:cs typeface="Arial"/>
                <a:sym typeface="Arial"/>
              </a:rPr>
              <a:t>MLforHPC  </a:t>
            </a:r>
            <a:r>
              <a:rPr lang="en" sz="1900" dirty="0">
                <a:latin typeface="Arial"/>
                <a:ea typeface="Arial"/>
                <a:cs typeface="Arial"/>
                <a:sym typeface="Arial"/>
              </a:rPr>
              <a:t>will lead to many</a:t>
            </a:r>
            <a:r>
              <a:rPr lang="en" sz="1900" b="1" dirty="0">
                <a:latin typeface="Arial"/>
                <a:ea typeface="Arial"/>
                <a:cs typeface="Arial"/>
                <a:sym typeface="Arial"/>
              </a:rPr>
              <a:t> remarkable discoveries </a:t>
            </a:r>
            <a:r>
              <a:rPr lang="en" sz="1900" dirty="0">
                <a:latin typeface="Arial"/>
                <a:ea typeface="Arial"/>
                <a:cs typeface="Arial"/>
                <a:sym typeface="Arial"/>
              </a:rPr>
              <a:t>in both</a:t>
            </a:r>
            <a:r>
              <a:rPr lang="en" sz="1900" b="1" dirty="0">
                <a:latin typeface="Arial"/>
                <a:ea typeface="Arial"/>
                <a:cs typeface="Arial"/>
                <a:sym typeface="Arial"/>
              </a:rPr>
              <a:t> computational </a:t>
            </a:r>
            <a:r>
              <a:rPr lang="en" sz="1900" dirty="0">
                <a:latin typeface="Arial"/>
                <a:ea typeface="Arial"/>
                <a:cs typeface="Arial"/>
                <a:sym typeface="Arial"/>
              </a:rPr>
              <a:t>and</a:t>
            </a:r>
            <a:r>
              <a:rPr lang="en" sz="1900" b="1" dirty="0">
                <a:latin typeface="Arial"/>
                <a:ea typeface="Arial"/>
                <a:cs typeface="Arial"/>
                <a:sym typeface="Arial"/>
              </a:rPr>
              <a:t> data science</a:t>
            </a:r>
            <a:endParaRPr sz="1900" b="1" dirty="0">
              <a:latin typeface="Arial"/>
              <a:ea typeface="Arial"/>
              <a:cs typeface="Arial"/>
              <a:sym typeface="Arial"/>
            </a:endParaRPr>
          </a:p>
          <a:p>
            <a:pPr lvl="0" indent="-342900">
              <a:lnSpc>
                <a:spcPct val="100000"/>
              </a:lnSpc>
              <a:spcBef>
                <a:spcPts val="0"/>
              </a:spcBef>
              <a:buFont typeface="Open Sans"/>
              <a:buChar char="•"/>
            </a:pPr>
            <a:r>
              <a:rPr lang="en" sz="1900" b="1" dirty="0">
                <a:latin typeface="Arial"/>
                <a:ea typeface="Arial"/>
                <a:cs typeface="Arial"/>
                <a:sym typeface="Arial"/>
              </a:rPr>
              <a:t>What computations </a:t>
            </a:r>
            <a:r>
              <a:rPr lang="en" sz="1900" dirty="0">
                <a:latin typeface="Arial"/>
                <a:ea typeface="Arial"/>
                <a:cs typeface="Arial"/>
                <a:sym typeface="Arial"/>
              </a:rPr>
              <a:t>can be assisted by what ML in which of different scenarios</a:t>
            </a:r>
            <a:endParaRPr sz="1900" dirty="0">
              <a:latin typeface="Arial"/>
              <a:ea typeface="Arial"/>
              <a:cs typeface="Arial"/>
              <a:sym typeface="Arial"/>
            </a:endParaRPr>
          </a:p>
          <a:p>
            <a:pPr marL="800100" lvl="1" indent="-342900" algn="l" rtl="0">
              <a:lnSpc>
                <a:spcPct val="100000"/>
              </a:lnSpc>
              <a:spcBef>
                <a:spcPts val="0"/>
              </a:spcBef>
              <a:spcAft>
                <a:spcPts val="0"/>
              </a:spcAft>
              <a:buClr>
                <a:schemeClr val="dk1"/>
              </a:buClr>
              <a:buSzPts val="1400"/>
              <a:buChar char="•"/>
            </a:pPr>
            <a:r>
              <a:rPr lang="en" sz="1900" dirty="0">
                <a:latin typeface="Arial"/>
                <a:ea typeface="Arial"/>
                <a:cs typeface="Arial"/>
                <a:sym typeface="Arial"/>
              </a:rPr>
              <a:t>Not known how large training sets need to be. </a:t>
            </a:r>
            <a:endParaRPr sz="19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900" dirty="0">
                <a:latin typeface="Arial"/>
                <a:ea typeface="Arial"/>
                <a:cs typeface="Arial"/>
                <a:sym typeface="Arial"/>
              </a:rPr>
              <a:t>What is </a:t>
            </a:r>
            <a:r>
              <a:rPr lang="en" sz="1900" b="1" dirty="0">
                <a:latin typeface="Arial"/>
                <a:ea typeface="Arial"/>
                <a:cs typeface="Arial"/>
                <a:sym typeface="Arial"/>
              </a:rPr>
              <a:t>performance</a:t>
            </a:r>
            <a:r>
              <a:rPr lang="en" sz="1900" dirty="0">
                <a:latin typeface="Arial"/>
                <a:ea typeface="Arial"/>
                <a:cs typeface="Arial"/>
                <a:sym typeface="Arial"/>
              </a:rPr>
              <a:t> of different DL (ML) choices in compute time and capability</a:t>
            </a:r>
            <a:endParaRPr sz="19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900" dirty="0">
                <a:latin typeface="Arial"/>
                <a:ea typeface="Arial"/>
                <a:cs typeface="Arial"/>
                <a:sym typeface="Arial"/>
              </a:rPr>
              <a:t>Little or no study of either </a:t>
            </a:r>
            <a:r>
              <a:rPr lang="en" sz="1900" b="1" dirty="0">
                <a:latin typeface="Arial"/>
                <a:ea typeface="Arial"/>
                <a:cs typeface="Arial"/>
                <a:sym typeface="Arial"/>
              </a:rPr>
              <a:t>predicting errors </a:t>
            </a:r>
            <a:r>
              <a:rPr lang="en" sz="1900" dirty="0">
                <a:latin typeface="Arial"/>
                <a:ea typeface="Arial"/>
                <a:cs typeface="Arial"/>
                <a:sym typeface="Arial"/>
              </a:rPr>
              <a:t>or in fact of getting floating point numbers from deep learning.</a:t>
            </a:r>
            <a:endParaRPr sz="19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900" dirty="0">
                <a:latin typeface="Arial"/>
                <a:ea typeface="Arial"/>
                <a:cs typeface="Arial"/>
                <a:sym typeface="Arial"/>
              </a:rPr>
              <a:t>What can we do with </a:t>
            </a:r>
            <a:r>
              <a:rPr lang="en" sz="1900" b="1" dirty="0">
                <a:latin typeface="Arial"/>
                <a:ea typeface="Arial"/>
                <a:cs typeface="Arial"/>
                <a:sym typeface="Arial"/>
              </a:rPr>
              <a:t>Yottascale computing</a:t>
            </a:r>
            <a:r>
              <a:rPr lang="en" sz="1900" dirty="0">
                <a:latin typeface="Arial"/>
                <a:ea typeface="Arial"/>
                <a:cs typeface="Arial"/>
                <a:sym typeface="Arial"/>
              </a:rPr>
              <a:t>? (10</a:t>
            </a:r>
            <a:r>
              <a:rPr lang="en" sz="1900" baseline="30000" dirty="0">
                <a:latin typeface="Arial"/>
                <a:ea typeface="Arial"/>
                <a:cs typeface="Arial"/>
                <a:sym typeface="Arial"/>
              </a:rPr>
              <a:t>6</a:t>
            </a:r>
            <a:r>
              <a:rPr lang="en" sz="1900" dirty="0">
                <a:latin typeface="Arial"/>
                <a:ea typeface="Arial"/>
                <a:cs typeface="Arial"/>
                <a:sym typeface="Arial"/>
              </a:rPr>
              <a:t> </a:t>
            </a:r>
            <a:r>
              <a:rPr lang="en-US" sz="1900" dirty="0">
                <a:latin typeface="Arial"/>
                <a:ea typeface="Arial"/>
                <a:cs typeface="Arial"/>
                <a:sym typeface="Arial"/>
              </a:rPr>
              <a:t>above</a:t>
            </a:r>
            <a:r>
              <a:rPr lang="en" sz="1900" dirty="0">
                <a:latin typeface="Arial"/>
                <a:ea typeface="Arial"/>
                <a:cs typeface="Arial"/>
                <a:sym typeface="Arial"/>
              </a:rPr>
              <a:t> Exascale)</a:t>
            </a:r>
            <a:endParaRPr sz="19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900" b="1" dirty="0">
                <a:latin typeface="Arial"/>
                <a:ea typeface="Arial"/>
                <a:cs typeface="Arial"/>
                <a:sym typeface="Arial"/>
              </a:rPr>
              <a:t>Redesign all algorithms </a:t>
            </a:r>
            <a:r>
              <a:rPr lang="en" sz="1900" dirty="0">
                <a:latin typeface="Arial"/>
                <a:ea typeface="Arial"/>
                <a:cs typeface="Arial"/>
                <a:sym typeface="Arial"/>
              </a:rPr>
              <a:t>so they can be DL-assisted</a:t>
            </a:r>
            <a:endParaRPr sz="1900" dirty="0">
              <a:latin typeface="Arial"/>
              <a:ea typeface="Arial"/>
              <a:cs typeface="Arial"/>
              <a:sym typeface="Arial"/>
            </a:endParaRPr>
          </a:p>
          <a:p>
            <a:pPr marL="457200" lvl="0" indent="-342900" algn="l" rtl="0">
              <a:lnSpc>
                <a:spcPct val="100000"/>
              </a:lnSpc>
              <a:spcBef>
                <a:spcPts val="0"/>
              </a:spcBef>
              <a:spcAft>
                <a:spcPts val="0"/>
              </a:spcAft>
              <a:buClr>
                <a:schemeClr val="dk1"/>
              </a:buClr>
              <a:buSzPts val="1400"/>
              <a:buFont typeface="Open Sans"/>
              <a:buChar char="•"/>
            </a:pPr>
            <a:r>
              <a:rPr lang="en" sz="1900" dirty="0">
                <a:latin typeface="Arial"/>
                <a:ea typeface="Arial"/>
                <a:cs typeface="Arial"/>
                <a:sym typeface="Arial"/>
              </a:rPr>
              <a:t>Interesting </a:t>
            </a:r>
            <a:r>
              <a:rPr lang="en" sz="1900" b="1" dirty="0">
                <a:latin typeface="Arial"/>
                <a:ea typeface="Arial"/>
                <a:cs typeface="Arial"/>
                <a:sym typeface="Arial"/>
              </a:rPr>
              <a:t>load balancing </a:t>
            </a:r>
            <a:r>
              <a:rPr lang="en" sz="1900" dirty="0">
                <a:latin typeface="Arial"/>
                <a:ea typeface="Arial"/>
                <a:cs typeface="Arial"/>
                <a:sym typeface="Arial"/>
              </a:rPr>
              <a:t>issues if in parallel case some points learnt using surrogates and some points calculated from scratch</a:t>
            </a:r>
            <a:endParaRPr sz="1900" dirty="0">
              <a:latin typeface="Arial"/>
              <a:ea typeface="Arial"/>
              <a:cs typeface="Arial"/>
              <a:sym typeface="Arial"/>
            </a:endParaRPr>
          </a:p>
        </p:txBody>
      </p:sp>
      <p:sp>
        <p:nvSpPr>
          <p:cNvPr id="358" name="Google Shape;358;p36"/>
          <p:cNvSpPr txBox="1">
            <a:spLocks noGrp="1"/>
          </p:cNvSpPr>
          <p:nvPr>
            <p:ph type="sldNum" idx="4294967295"/>
          </p:nvPr>
        </p:nvSpPr>
        <p:spPr>
          <a:xfrm>
            <a:off x="8674152" y="4786531"/>
            <a:ext cx="411900" cy="320967"/>
          </a:xfrm>
          <a:prstGeom prst="rect">
            <a:avLst/>
          </a:prstGeom>
          <a:noFill/>
          <a:ln>
            <a:noFill/>
          </a:ln>
        </p:spPr>
        <p:txBody>
          <a:bodyPr spcFirstLastPara="1" wrap="square" lIns="51425" tIns="25700" rIns="51425" bIns="257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 sz="900" b="0" i="0" u="none" strike="noStrike" cap="none">
                <a:solidFill>
                  <a:srgbClr val="888888"/>
                </a:solidFill>
                <a:latin typeface="Open Sans"/>
                <a:ea typeface="Open Sans"/>
                <a:cs typeface="Open Sans"/>
                <a:sym typeface="Open Sans"/>
              </a:rPr>
              <a:t>56</a:t>
            </a:fld>
            <a:endParaRPr sz="900" b="0" i="0" u="none" strike="noStrike" cap="none" dirty="0">
              <a:solidFill>
                <a:srgbClr val="888888"/>
              </a:solidFill>
              <a:latin typeface="Open Sans"/>
              <a:ea typeface="Open Sans"/>
              <a:cs typeface="Open Sans"/>
              <a:sym typeface="Open Sans"/>
            </a:endParaRPr>
          </a:p>
        </p:txBody>
      </p:sp>
      <p:cxnSp>
        <p:nvCxnSpPr>
          <p:cNvPr id="359" name="Google Shape;359;p36"/>
          <p:cNvCxnSpPr/>
          <p:nvPr/>
        </p:nvCxnSpPr>
        <p:spPr>
          <a:xfrm>
            <a:off x="262029" y="621593"/>
            <a:ext cx="1887900" cy="0"/>
          </a:xfrm>
          <a:prstGeom prst="straightConnector1">
            <a:avLst/>
          </a:prstGeom>
          <a:noFill/>
          <a:ln w="19050" cap="flat" cmpd="sng">
            <a:solidFill>
              <a:srgbClr val="B30838"/>
            </a:solidFill>
            <a:prstDash val="solid"/>
            <a:round/>
            <a:headEnd type="none" w="sm" len="sm"/>
            <a:tailEnd type="none" w="sm" len="sm"/>
          </a:ln>
        </p:spPr>
      </p:cxnSp>
      <p:sp>
        <p:nvSpPr>
          <p:cNvPr id="2" name="Date Placeholder 1">
            <a:extLst>
              <a:ext uri="{FF2B5EF4-FFF2-40B4-BE49-F238E27FC236}">
                <a16:creationId xmlns:a16="http://schemas.microsoft.com/office/drawing/2014/main" id="{E5378FE3-2ADD-447F-BC9A-83DEEBF5A05C}"/>
              </a:ext>
            </a:extLst>
          </p:cNvPr>
          <p:cNvSpPr>
            <a:spLocks noGrp="1"/>
          </p:cNvSpPr>
          <p:nvPr>
            <p:ph type="dt" sz="half" idx="2"/>
          </p:nvPr>
        </p:nvSpPr>
        <p:spPr/>
        <p:txBody>
          <a:bodyPr/>
          <a:lstStyle/>
          <a:p>
            <a:r>
              <a:rPr lang="en-US"/>
              <a:t>12/7/2019</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115"/>
          <p:cNvPicPr preferRelativeResize="0"/>
          <p:nvPr/>
        </p:nvPicPr>
        <p:blipFill>
          <a:blip r:embed="rId3">
            <a:alphaModFix/>
          </a:blip>
          <a:stretch>
            <a:fillRect/>
          </a:stretch>
        </p:blipFill>
        <p:spPr>
          <a:xfrm>
            <a:off x="0" y="0"/>
            <a:ext cx="9144000" cy="5145336"/>
          </a:xfrm>
          <a:prstGeom prst="rect">
            <a:avLst/>
          </a:prstGeom>
          <a:noFill/>
          <a:ln>
            <a:noFill/>
          </a:ln>
        </p:spPr>
      </p:pic>
      <p:sp>
        <p:nvSpPr>
          <p:cNvPr id="1049" name="Google Shape;1049;p115"/>
          <p:cNvSpPr/>
          <p:nvPr/>
        </p:nvSpPr>
        <p:spPr>
          <a:xfrm>
            <a:off x="5700" y="-5000"/>
            <a:ext cx="9218400" cy="5148600"/>
          </a:xfrm>
          <a:prstGeom prst="rect">
            <a:avLst/>
          </a:prstGeom>
          <a:solidFill>
            <a:srgbClr val="FFFFFF">
              <a:alpha val="62720"/>
            </a:srgbClr>
          </a:solidFill>
          <a:ln>
            <a:noFill/>
          </a:ln>
        </p:spPr>
        <p:txBody>
          <a:bodyPr spcFirstLastPara="1" wrap="square" lIns="91425" tIns="91425" rIns="91425" bIns="91425" anchor="ctr" anchorCtr="0">
            <a:noAutofit/>
          </a:bodyPr>
          <a:lstStyle/>
          <a:p>
            <a:endParaRPr sz="1800"/>
          </a:p>
        </p:txBody>
      </p:sp>
      <p:sp>
        <p:nvSpPr>
          <p:cNvPr id="1050" name="Google Shape;1050;p115"/>
          <p:cNvSpPr/>
          <p:nvPr/>
        </p:nvSpPr>
        <p:spPr>
          <a:xfrm>
            <a:off x="622513" y="1197769"/>
            <a:ext cx="7927709" cy="2599961"/>
          </a:xfrm>
          <a:prstGeom prst="rect">
            <a:avLst/>
          </a:prstGeom>
          <a:solidFill>
            <a:srgbClr val="666666"/>
          </a:solidFill>
          <a:ln>
            <a:noFill/>
          </a:ln>
        </p:spPr>
        <p:txBody>
          <a:bodyPr spcFirstLastPara="1" wrap="square" lIns="91425" tIns="91425" rIns="91425" bIns="91425" anchor="ctr" anchorCtr="0">
            <a:noAutofit/>
          </a:bodyPr>
          <a:lstStyle/>
          <a:p>
            <a:endParaRPr sz="1800"/>
          </a:p>
        </p:txBody>
      </p:sp>
      <p:sp>
        <p:nvSpPr>
          <p:cNvPr id="1051" name="Google Shape;1051;p115"/>
          <p:cNvSpPr txBox="1">
            <a:spLocks noGrp="1"/>
          </p:cNvSpPr>
          <p:nvPr>
            <p:ph type="ctrTitle"/>
          </p:nvPr>
        </p:nvSpPr>
        <p:spPr>
          <a:xfrm>
            <a:off x="848961" y="1064841"/>
            <a:ext cx="7446078" cy="1790700"/>
          </a:xfrm>
          <a:prstGeom prst="rect">
            <a:avLst/>
          </a:prstGeom>
        </p:spPr>
        <p:txBody>
          <a:bodyPr spcFirstLastPara="1" vert="horz" wrap="square" lIns="91425" tIns="91425" rIns="91425" bIns="91425" rtlCol="0" anchor="ctr" anchorCtr="0">
            <a:noAutofit/>
          </a:bodyPr>
          <a:lstStyle/>
          <a:p>
            <a:r>
              <a:rPr lang="en-US" dirty="0">
                <a:solidFill>
                  <a:srgbClr val="FFFFFF"/>
                </a:solidFill>
                <a:latin typeface="Open Sans"/>
                <a:ea typeface="Open Sans"/>
                <a:cs typeface="Open Sans"/>
                <a:sym typeface="Open Sans"/>
              </a:rPr>
              <a:t>Details on Systems for Convergence</a:t>
            </a:r>
            <a:endParaRPr dirty="0">
              <a:solidFill>
                <a:srgbClr val="FFFFFF"/>
              </a:solidFill>
            </a:endParaRPr>
          </a:p>
        </p:txBody>
      </p:sp>
      <p:sp>
        <p:nvSpPr>
          <p:cNvPr id="3" name="Subtitle 2">
            <a:extLst>
              <a:ext uri="{FF2B5EF4-FFF2-40B4-BE49-F238E27FC236}">
                <a16:creationId xmlns:a16="http://schemas.microsoft.com/office/drawing/2014/main" id="{FE06427A-1B99-4BCB-927E-ED6D70BA392C}"/>
              </a:ext>
            </a:extLst>
          </p:cNvPr>
          <p:cNvSpPr>
            <a:spLocks noGrp="1"/>
          </p:cNvSpPr>
          <p:nvPr>
            <p:ph type="subTitle" idx="1"/>
          </p:nvPr>
        </p:nvSpPr>
        <p:spPr>
          <a:xfrm>
            <a:off x="774706" y="2571750"/>
            <a:ext cx="7680387" cy="1132284"/>
          </a:xfrm>
        </p:spPr>
        <p:txBody>
          <a:bodyPr>
            <a:normAutofit/>
          </a:bodyPr>
          <a:lstStyle/>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Requirements</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HPF Style Parallelism</a:t>
            </a:r>
          </a:p>
          <a:p>
            <a:pPr marL="257175" indent="-257175" algn="l">
              <a:buClr>
                <a:schemeClr val="bg1"/>
              </a:buClr>
              <a:buSzPct val="150000"/>
              <a:buFont typeface="Arial" panose="020B0604020202020204" pitchFamily="34" charset="0"/>
              <a:buChar char="•"/>
            </a:pPr>
            <a:r>
              <a:rPr lang="en-US" dirty="0">
                <a:solidFill>
                  <a:srgbClr val="FFFFFF"/>
                </a:solidFill>
                <a:latin typeface="Open Sans"/>
                <a:ea typeface="Open Sans"/>
                <a:cs typeface="Open Sans"/>
                <a:sym typeface="Open Sans"/>
              </a:rPr>
              <a:t>AI as a Service</a:t>
            </a:r>
          </a:p>
        </p:txBody>
      </p:sp>
      <p:sp>
        <p:nvSpPr>
          <p:cNvPr id="4" name="Date Placeholder 3">
            <a:extLst>
              <a:ext uri="{FF2B5EF4-FFF2-40B4-BE49-F238E27FC236}">
                <a16:creationId xmlns:a16="http://schemas.microsoft.com/office/drawing/2014/main" id="{00E32D8E-3CA6-4A20-9BBD-1DB5F40F5504}"/>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20FC34B6-1E23-4009-9F36-CDE9217A1D1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6606815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8280" y="13692"/>
            <a:ext cx="9152280" cy="500659"/>
          </a:xfrm>
        </p:spPr>
        <p:txBody>
          <a:bodyPr>
            <a:noAutofit/>
          </a:bodyPr>
          <a:lstStyle/>
          <a:p>
            <a:pPr algn="ctr"/>
            <a:r>
              <a:rPr lang="en-US" sz="2100" dirty="0">
                <a:latin typeface="Arial" panose="020B0604020202020204" pitchFamily="34" charset="0"/>
                <a:cs typeface="Arial" panose="020B0604020202020204" pitchFamily="34" charset="0"/>
              </a:rPr>
              <a:t>Next Generation of Cyberinfrastructure: Remarks on Deep Learning</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8280" y="418985"/>
            <a:ext cx="9073403" cy="4217211"/>
          </a:xfrm>
        </p:spPr>
        <p:txBody>
          <a:bodyPr>
            <a:normAutofit fontScale="92500" lnSpcReduction="10000"/>
          </a:bodyPr>
          <a:lstStyle/>
          <a:p>
            <a:pPr fontAlgn="base"/>
            <a:r>
              <a:rPr lang="en-US" sz="1800" dirty="0">
                <a:latin typeface="Arial" panose="020B0604020202020204" pitchFamily="34" charset="0"/>
                <a:cs typeface="Arial" panose="020B0604020202020204" pitchFamily="34" charset="0"/>
              </a:rPr>
              <a:t>We expect </a:t>
            </a:r>
            <a:r>
              <a:rPr lang="en-US" sz="1800" b="1" dirty="0">
                <a:latin typeface="Arial" panose="020B0604020202020204" pitchFamily="34" charset="0"/>
                <a:cs typeface="Arial" panose="020B0604020202020204" pitchFamily="34" charset="0"/>
              </a:rPr>
              <a:t>growing use of deep lea</a:t>
            </a:r>
            <a:r>
              <a:rPr lang="en-US" sz="1800" dirty="0">
                <a:latin typeface="Arial" panose="020B0604020202020204" pitchFamily="34" charset="0"/>
                <a:cs typeface="Arial" panose="020B0604020202020204" pitchFamily="34" charset="0"/>
              </a:rPr>
              <a:t>rning (DL) replacing older machine learning methods and DL will appear in many different forms such as </a:t>
            </a:r>
            <a:r>
              <a:rPr lang="en-US" sz="1800" dirty="0" err="1">
                <a:latin typeface="Arial" panose="020B0604020202020204" pitchFamily="34" charset="0"/>
                <a:cs typeface="Arial" panose="020B0604020202020204" pitchFamily="34" charset="0"/>
              </a:rPr>
              <a:t>Perceptrons</a:t>
            </a:r>
            <a:r>
              <a:rPr lang="en-US" sz="1800" dirty="0">
                <a:latin typeface="Arial" panose="020B0604020202020204" pitchFamily="34" charset="0"/>
                <a:cs typeface="Arial" panose="020B0604020202020204" pitchFamily="34" charset="0"/>
              </a:rPr>
              <a:t>, Convolutional NN's, Recurrent NN's, Graph Representational NN's, Autoencoders, Variational Autoencoder, Transformers, Generative Adversarial Networks, and Deep Reinforcement Learning. </a:t>
            </a:r>
          </a:p>
          <a:p>
            <a:pPr fontAlgn="base"/>
            <a:r>
              <a:rPr lang="en-US" sz="1800" dirty="0">
                <a:latin typeface="Arial" panose="020B0604020202020204" pitchFamily="34" charset="0"/>
                <a:cs typeface="Arial" panose="020B0604020202020204" pitchFamily="34" charset="0"/>
              </a:rPr>
              <a:t>For industry, growth in </a:t>
            </a:r>
            <a:r>
              <a:rPr lang="en-US" sz="1800" b="1" dirty="0">
                <a:latin typeface="Arial" panose="020B0604020202020204" pitchFamily="34" charset="0"/>
                <a:cs typeface="Arial" panose="020B0604020202020204" pitchFamily="34" charset="0"/>
              </a:rPr>
              <a:t>reinforcement learning </a:t>
            </a:r>
            <a:r>
              <a:rPr lang="en-US" sz="1800" dirty="0">
                <a:latin typeface="Arial" panose="020B0604020202020204" pitchFamily="34" charset="0"/>
                <a:cs typeface="Arial" panose="020B0604020202020204" pitchFamily="34" charset="0"/>
              </a:rPr>
              <a:t>is increasing the computational requirements of systems. However, it is hard to predict the computational complexity, parallelizability, and algorithm structure for DL even just 3 years out. </a:t>
            </a:r>
          </a:p>
          <a:p>
            <a:pPr fontAlgn="base"/>
            <a:r>
              <a:rPr lang="en-US" sz="1800" dirty="0">
                <a:latin typeface="Arial" panose="020B0604020202020204" pitchFamily="34" charset="0"/>
                <a:cs typeface="Arial" panose="020B0604020202020204" pitchFamily="34" charset="0"/>
              </a:rPr>
              <a:t>Note we always have the </a:t>
            </a:r>
            <a:r>
              <a:rPr lang="en-US" sz="1800" b="1" dirty="0">
                <a:latin typeface="Arial" panose="020B0604020202020204" pitchFamily="34" charset="0"/>
                <a:cs typeface="Arial" panose="020B0604020202020204" pitchFamily="34" charset="0"/>
              </a:rPr>
              <a:t>training and inference </a:t>
            </a:r>
            <a:r>
              <a:rPr lang="en-US" sz="1800" dirty="0">
                <a:latin typeface="Arial" panose="020B0604020202020204" pitchFamily="34" charset="0"/>
                <a:cs typeface="Arial" panose="020B0604020202020204" pitchFamily="34" charset="0"/>
              </a:rPr>
              <a:t>phases for DL and these have very different system needs. </a:t>
            </a:r>
          </a:p>
          <a:p>
            <a:pPr lvl="1" fontAlgn="base"/>
            <a:r>
              <a:rPr lang="en-US" dirty="0">
                <a:latin typeface="Arial" panose="020B0604020202020204" pitchFamily="34" charset="0"/>
                <a:cs typeface="Arial" panose="020B0604020202020204" pitchFamily="34" charset="0"/>
              </a:rPr>
              <a:t>Training will give large often parallel jobs; Inference will need a lot of small tasks.</a:t>
            </a:r>
          </a:p>
          <a:p>
            <a:pPr fontAlgn="base"/>
            <a:r>
              <a:rPr lang="en-US" sz="1800" dirty="0">
                <a:latin typeface="Arial" panose="020B0604020202020204" pitchFamily="34" charset="0"/>
                <a:cs typeface="Arial" panose="020B0604020202020204" pitchFamily="34" charset="0"/>
              </a:rPr>
              <a:t>GPU’s and perhaps TPU’s  are both </a:t>
            </a:r>
            <a:r>
              <a:rPr lang="en-US" sz="1800" b="1" dirty="0">
                <a:latin typeface="Arial" panose="020B0604020202020204" pitchFamily="34" charset="0"/>
                <a:cs typeface="Arial" panose="020B0604020202020204" pitchFamily="34" charset="0"/>
              </a:rPr>
              <a:t>AI and simulation accelerators</a:t>
            </a:r>
            <a:r>
              <a:rPr lang="en-US" sz="1800" dirty="0">
                <a:latin typeface="Arial" panose="020B0604020202020204" pitchFamily="34" charset="0"/>
                <a:cs typeface="Arial" panose="020B0604020202020204" pitchFamily="34" charset="0"/>
              </a:rPr>
              <a:t>; new generation of AI accelerators may be useless for simulations?</a:t>
            </a:r>
          </a:p>
          <a:p>
            <a:pPr fontAlgn="base"/>
            <a:r>
              <a:rPr lang="en-US" sz="1800" dirty="0">
                <a:latin typeface="Arial" panose="020B0604020202020204" pitchFamily="34" charset="0"/>
                <a:cs typeface="Arial" panose="020B0604020202020204" pitchFamily="34" charset="0"/>
              </a:rPr>
              <a:t>Note in parallel DL, one MUST change both </a:t>
            </a:r>
            <a:r>
              <a:rPr lang="en-US" sz="1800" b="1" dirty="0">
                <a:latin typeface="Arial" panose="020B0604020202020204" pitchFamily="34" charset="0"/>
                <a:cs typeface="Arial" panose="020B0604020202020204" pitchFamily="34" charset="0"/>
              </a:rPr>
              <a:t>batch size </a:t>
            </a:r>
            <a:r>
              <a:rPr lang="en-US" sz="1800" dirty="0">
                <a:latin typeface="Arial" panose="020B0604020202020204" pitchFamily="34" charset="0"/>
                <a:cs typeface="Arial" panose="020B0604020202020204" pitchFamily="34" charset="0"/>
              </a:rPr>
              <a:t>and # </a:t>
            </a:r>
            <a:r>
              <a:rPr lang="en-US" sz="1800" b="1" dirty="0">
                <a:latin typeface="Arial" panose="020B0604020202020204" pitchFamily="34" charset="0"/>
                <a:cs typeface="Arial" panose="020B0604020202020204" pitchFamily="34" charset="0"/>
              </a:rPr>
              <a:t>training epochs </a:t>
            </a:r>
            <a:r>
              <a:rPr lang="en-US" sz="1800" dirty="0">
                <a:latin typeface="Arial" panose="020B0604020202020204" pitchFamily="34" charset="0"/>
                <a:cs typeface="Arial" panose="020B0604020202020204" pitchFamily="34" charset="0"/>
              </a:rPr>
              <a:t>as one scales to larger systems (in fixed problem size case) and this is implicit in MLPerf results; this may change with more </a:t>
            </a:r>
            <a:r>
              <a:rPr lang="en-US" sz="1800" b="1" dirty="0">
                <a:latin typeface="Arial" panose="020B0604020202020204" pitchFamily="34" charset="0"/>
                <a:cs typeface="Arial" panose="020B0604020202020204" pitchFamily="34" charset="0"/>
              </a:rPr>
              <a:t>model parallelism</a:t>
            </a:r>
          </a:p>
          <a:p>
            <a:pPr fontAlgn="base"/>
            <a:endParaRPr lang="en-US" sz="165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58</a:t>
            </a:fld>
            <a:endParaRPr lang="en-US">
              <a:solidFill>
                <a:prstClr val="black">
                  <a:tint val="75000"/>
                </a:prstClr>
              </a:solidFill>
            </a:endParaRPr>
          </a:p>
        </p:txBody>
      </p:sp>
      <p:sp>
        <p:nvSpPr>
          <p:cNvPr id="6" name="TextBox 5">
            <a:extLst>
              <a:ext uri="{FF2B5EF4-FFF2-40B4-BE49-F238E27FC236}">
                <a16:creationId xmlns:a16="http://schemas.microsoft.com/office/drawing/2014/main" id="{9921A4E9-092D-4FE4-879E-809C7CFCFA71}"/>
              </a:ext>
            </a:extLst>
          </p:cNvPr>
          <p:cNvSpPr txBox="1"/>
          <p:nvPr/>
        </p:nvSpPr>
        <p:spPr>
          <a:xfrm>
            <a:off x="4875703" y="4282219"/>
            <a:ext cx="4064315" cy="369332"/>
          </a:xfrm>
          <a:prstGeom prst="rect">
            <a:avLst/>
          </a:prstGeom>
          <a:solidFill>
            <a:schemeClr val="bg1"/>
          </a:solidFill>
        </p:spPr>
        <p:txBody>
          <a:bodyPr wrap="square" rtlCol="0">
            <a:spAutoFit/>
          </a:bodyPr>
          <a:lstStyle/>
          <a:p>
            <a:r>
              <a:rPr lang="en-US" sz="1800" b="1" dirty="0">
                <a:solidFill>
                  <a:srgbClr val="FF0000"/>
                </a:solidFill>
              </a:rPr>
              <a:t>Parallel Computing Essential in DL</a:t>
            </a:r>
          </a:p>
        </p:txBody>
      </p:sp>
    </p:spTree>
    <p:extLst>
      <p:ext uri="{BB962C8B-B14F-4D97-AF65-F5344CB8AC3E}">
        <p14:creationId xmlns:p14="http://schemas.microsoft.com/office/powerpoint/2010/main" val="2057978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8280" y="55854"/>
            <a:ext cx="9152280" cy="500659"/>
          </a:xfrm>
        </p:spPr>
        <p:txBody>
          <a:bodyPr>
            <a:noAutofit/>
          </a:bodyPr>
          <a:lstStyle/>
          <a:p>
            <a:pPr algn="ctr"/>
            <a:r>
              <a:rPr lang="en-US" sz="2100" dirty="0">
                <a:latin typeface="Arial" panose="020B0604020202020204" pitchFamily="34" charset="0"/>
                <a:cs typeface="Arial" panose="020B0604020202020204" pitchFamily="34" charset="0"/>
              </a:rPr>
              <a:t>Next Generation of Cyberinfrastructure: Compute and Data patterns</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8280" y="469205"/>
            <a:ext cx="9073403" cy="4312234"/>
          </a:xfrm>
        </p:spPr>
        <p:txBody>
          <a:bodyPr>
            <a:normAutofit fontScale="92500"/>
          </a:bodyPr>
          <a:lstStyle/>
          <a:p>
            <a:r>
              <a:rPr lang="en-US" dirty="0">
                <a:latin typeface="Arial" panose="020B0604020202020204" pitchFamily="34" charset="0"/>
                <a:cs typeface="Arial" panose="020B0604020202020204" pitchFamily="34" charset="0"/>
              </a:rPr>
              <a:t>The application classes a) to d) will all have needs in the four capabilities</a:t>
            </a:r>
          </a:p>
          <a:p>
            <a:pPr marL="685800" lvl="1" indent="-342900" fontAlgn="base">
              <a:buFont typeface="+mj-lt"/>
              <a:buAutoNum type="arabicParenR"/>
            </a:pPr>
            <a:r>
              <a:rPr lang="en-US" dirty="0">
                <a:latin typeface="Arial" panose="020B0604020202020204" pitchFamily="34" charset="0"/>
                <a:cs typeface="Arial" panose="020B0604020202020204" pitchFamily="34" charset="0"/>
              </a:rPr>
              <a:t>Parallel simulations;</a:t>
            </a:r>
          </a:p>
          <a:p>
            <a:pPr marL="685800" lvl="1" indent="-342900" fontAlgn="base">
              <a:buFont typeface="+mj-lt"/>
              <a:buAutoNum type="arabicParenR"/>
            </a:pPr>
            <a:r>
              <a:rPr lang="en-US" dirty="0">
                <a:latin typeface="Arial" panose="020B0604020202020204" pitchFamily="34" charset="0"/>
                <a:cs typeface="Arial" panose="020B0604020202020204" pitchFamily="34" charset="0"/>
              </a:rPr>
              <a:t>Data Management;</a:t>
            </a:r>
          </a:p>
          <a:p>
            <a:pPr marL="685800" lvl="1" indent="-342900" fontAlgn="base">
              <a:buFont typeface="+mj-lt"/>
              <a:buAutoNum type="arabicParenR"/>
            </a:pPr>
            <a:r>
              <a:rPr lang="en-US" dirty="0">
                <a:latin typeface="Arial" panose="020B0604020202020204" pitchFamily="34" charset="0"/>
                <a:cs typeface="Arial" panose="020B0604020202020204" pitchFamily="34" charset="0"/>
              </a:rPr>
              <a:t>Data analytics;</a:t>
            </a:r>
          </a:p>
          <a:p>
            <a:pPr marL="685800" lvl="1" indent="-342900" fontAlgn="base">
              <a:buFont typeface="+mj-lt"/>
              <a:buAutoNum type="arabicParenR"/>
            </a:pPr>
            <a:r>
              <a:rPr lang="en-US" dirty="0">
                <a:latin typeface="Arial" panose="020B0604020202020204" pitchFamily="34" charset="0"/>
                <a:cs typeface="Arial" panose="020B0604020202020204" pitchFamily="34" charset="0"/>
              </a:rPr>
              <a:t>Streaming </a:t>
            </a:r>
          </a:p>
          <a:p>
            <a:r>
              <a:rPr lang="en-US" dirty="0">
                <a:latin typeface="Arial" panose="020B0604020202020204" pitchFamily="34" charset="0"/>
                <a:cs typeface="Arial" panose="020B0604020202020204" pitchFamily="34" charset="0"/>
              </a:rPr>
              <a:t>but the proportion of these will differ in the four classes and d) is particularly hard as it intermixes all of them in a dynamic heterogeneous fashion. </a:t>
            </a:r>
          </a:p>
          <a:p>
            <a:pPr lvl="1" fontAlgn="base"/>
            <a:r>
              <a:rPr lang="en-US" dirty="0">
                <a:latin typeface="Arial" panose="020B0604020202020204" pitchFamily="34" charset="0"/>
                <a:cs typeface="Arial" panose="020B0604020202020204" pitchFamily="34" charset="0"/>
              </a:rPr>
              <a:t>A system for class d) will be able to run the other classes as it will have “everything” but a “d” system may not be the most cost-effective for a pure class a) or b) application. </a:t>
            </a:r>
          </a:p>
          <a:p>
            <a:pPr lvl="1" fontAlgn="base"/>
            <a:r>
              <a:rPr lang="en-US" dirty="0">
                <a:latin typeface="Arial" panose="020B0604020202020204" pitchFamily="34" charset="0"/>
                <a:cs typeface="Arial" panose="020B0604020202020204" pitchFamily="34" charset="0"/>
              </a:rPr>
              <a:t>The growing complexity of work implies that dynamic heterogeneity will characterize all major problems of each class. </a:t>
            </a:r>
          </a:p>
          <a:p>
            <a:pPr lvl="1" fontAlgn="base"/>
            <a:r>
              <a:rPr lang="en-US" dirty="0">
                <a:latin typeface="Arial" panose="020B0604020202020204" pitchFamily="34" charset="0"/>
                <a:cs typeface="Arial" panose="020B0604020202020204" pitchFamily="34" charset="0"/>
              </a:rPr>
              <a:t>In the absence of consensus application requirements and software systems to support ML driven HPC, it is unclear whether scaled up machines should be the same design but larger or have a  radically different design and performance point.</a:t>
            </a:r>
          </a:p>
          <a:p>
            <a:pPr fontAlgn="base"/>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59</a:t>
            </a:fld>
            <a:endParaRPr lang="en-US">
              <a:solidFill>
                <a:prstClr val="black">
                  <a:tint val="75000"/>
                </a:prstClr>
              </a:solidFill>
            </a:endParaRPr>
          </a:p>
        </p:txBody>
      </p:sp>
      <p:sp>
        <p:nvSpPr>
          <p:cNvPr id="6" name="TextBox 5">
            <a:extLst>
              <a:ext uri="{FF2B5EF4-FFF2-40B4-BE49-F238E27FC236}">
                <a16:creationId xmlns:a16="http://schemas.microsoft.com/office/drawing/2014/main" id="{39F019FD-E9D6-47D8-8A20-22389DAB0A3A}"/>
              </a:ext>
            </a:extLst>
          </p:cNvPr>
          <p:cNvSpPr txBox="1"/>
          <p:nvPr/>
        </p:nvSpPr>
        <p:spPr>
          <a:xfrm>
            <a:off x="5765266" y="961534"/>
            <a:ext cx="2054117" cy="738664"/>
          </a:xfrm>
          <a:prstGeom prst="rect">
            <a:avLst/>
          </a:prstGeom>
          <a:noFill/>
        </p:spPr>
        <p:txBody>
          <a:bodyPr wrap="square" rtlCol="0">
            <a:spAutoFit/>
          </a:bodyPr>
          <a:lstStyle/>
          <a:p>
            <a:pPr marL="257175" indent="-257175">
              <a:buFont typeface="+mj-lt"/>
              <a:buAutoNum type="alphaLcParenR"/>
            </a:pPr>
            <a:r>
              <a:rPr lang="en-US" sz="1050" dirty="0">
                <a:solidFill>
                  <a:srgbClr val="FF0000"/>
                </a:solidFill>
              </a:rPr>
              <a:t>Classic Simulations</a:t>
            </a:r>
          </a:p>
          <a:p>
            <a:pPr marL="257175" indent="-257175">
              <a:buFont typeface="+mj-lt"/>
              <a:buAutoNum type="alphaLcParenR"/>
            </a:pPr>
            <a:r>
              <a:rPr lang="en-US" sz="1050" dirty="0">
                <a:solidFill>
                  <a:srgbClr val="FF0000"/>
                </a:solidFill>
              </a:rPr>
              <a:t>Classic Big Data</a:t>
            </a:r>
          </a:p>
          <a:p>
            <a:pPr marL="257175" indent="-257175">
              <a:buFont typeface="+mj-lt"/>
              <a:buAutoNum type="alphaLcParenR"/>
            </a:pPr>
            <a:r>
              <a:rPr lang="en-US" sz="1050" dirty="0">
                <a:solidFill>
                  <a:srgbClr val="FF0000"/>
                </a:solidFill>
              </a:rPr>
              <a:t>Cloud-Edge</a:t>
            </a:r>
          </a:p>
          <a:p>
            <a:pPr marL="257175" indent="-257175">
              <a:buFont typeface="+mj-lt"/>
              <a:buAutoNum type="alphaLcParenR"/>
            </a:pPr>
            <a:r>
              <a:rPr lang="en-US" sz="1050" dirty="0" err="1">
                <a:solidFill>
                  <a:srgbClr val="FF0000"/>
                </a:solidFill>
              </a:rPr>
              <a:t>MLforHPC</a:t>
            </a:r>
            <a:endParaRPr lang="en-US" sz="1050" dirty="0">
              <a:solidFill>
                <a:srgbClr val="FF0000"/>
              </a:solidFill>
            </a:endParaRPr>
          </a:p>
        </p:txBody>
      </p:sp>
    </p:spTree>
    <p:extLst>
      <p:ext uri="{BB962C8B-B14F-4D97-AF65-F5344CB8AC3E}">
        <p14:creationId xmlns:p14="http://schemas.microsoft.com/office/powerpoint/2010/main" val="4071648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p56"/>
          <p:cNvSpPr/>
          <p:nvPr/>
        </p:nvSpPr>
        <p:spPr>
          <a:xfrm>
            <a:off x="6879051" y="0"/>
            <a:ext cx="2301000" cy="4722600"/>
          </a:xfrm>
          <a:prstGeom prst="rect">
            <a:avLst/>
          </a:prstGeom>
          <a:solidFill>
            <a:srgbClr val="F3F3F3"/>
          </a:solidFill>
          <a:ln>
            <a:noFill/>
          </a:ln>
        </p:spPr>
        <p:txBody>
          <a:bodyPr spcFirstLastPara="1" wrap="square" lIns="91425" tIns="91425" rIns="91425" bIns="91425" anchor="ctr" anchorCtr="0">
            <a:noAutofit/>
          </a:bodyPr>
          <a:lstStyle/>
          <a:p>
            <a:endParaRPr sz="1800"/>
          </a:p>
        </p:txBody>
      </p:sp>
      <p:pic>
        <p:nvPicPr>
          <p:cNvPr id="398" name="Google Shape;398;p56"/>
          <p:cNvPicPr preferRelativeResize="0"/>
          <p:nvPr/>
        </p:nvPicPr>
        <p:blipFill rotWithShape="1">
          <a:blip r:embed="rId3">
            <a:alphaModFix/>
          </a:blip>
          <a:srcRect l="1075" t="15532" r="2063" b="1182"/>
          <a:stretch/>
        </p:blipFill>
        <p:spPr>
          <a:xfrm>
            <a:off x="66551" y="1046951"/>
            <a:ext cx="6706876" cy="3599125"/>
          </a:xfrm>
          <a:prstGeom prst="rect">
            <a:avLst/>
          </a:prstGeom>
          <a:noFill/>
          <a:ln>
            <a:noFill/>
          </a:ln>
        </p:spPr>
      </p:pic>
      <p:sp>
        <p:nvSpPr>
          <p:cNvPr id="399" name="Google Shape;399;p56"/>
          <p:cNvSpPr/>
          <p:nvPr/>
        </p:nvSpPr>
        <p:spPr>
          <a:xfrm>
            <a:off x="3358200" y="813250"/>
            <a:ext cx="1658700" cy="2337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00" name="Google Shape;400;p56"/>
          <p:cNvSpPr/>
          <p:nvPr/>
        </p:nvSpPr>
        <p:spPr>
          <a:xfrm>
            <a:off x="458575" y="770700"/>
            <a:ext cx="1389000" cy="2763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01" name="Google Shape;401;p56"/>
          <p:cNvSpPr txBox="1"/>
          <p:nvPr/>
        </p:nvSpPr>
        <p:spPr>
          <a:xfrm>
            <a:off x="6976500" y="373325"/>
            <a:ext cx="2129100" cy="7353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 sz="1100">
                <a:solidFill>
                  <a:srgbClr val="666666"/>
                </a:solidFill>
                <a:latin typeface="Open Sans SemiBold"/>
                <a:ea typeface="Open Sans SemiBold"/>
                <a:cs typeface="Open Sans SemiBold"/>
                <a:sym typeface="Open Sans SemiBold"/>
              </a:rPr>
              <a:t>AI IS 10X BIG DATA, CYBERINFRASTRUCTURE, EXASCALE SMALL</a:t>
            </a:r>
            <a:endParaRPr sz="1100">
              <a:solidFill>
                <a:srgbClr val="666666"/>
              </a:solidFill>
              <a:latin typeface="Open Sans SemiBold"/>
              <a:ea typeface="Open Sans SemiBold"/>
              <a:cs typeface="Open Sans SemiBold"/>
              <a:sym typeface="Open Sans SemiBold"/>
            </a:endParaRPr>
          </a:p>
        </p:txBody>
      </p:sp>
      <p:sp>
        <p:nvSpPr>
          <p:cNvPr id="402" name="Google Shape;402;p56"/>
          <p:cNvSpPr txBox="1"/>
          <p:nvPr/>
        </p:nvSpPr>
        <p:spPr>
          <a:xfrm>
            <a:off x="6849625" y="3922750"/>
            <a:ext cx="2219400" cy="557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3D85C6"/>
              </a:buClr>
              <a:buSzPts val="1100"/>
              <a:buFont typeface="Open Sans"/>
              <a:buChar char="➔"/>
            </a:pPr>
            <a:r>
              <a:rPr lang="en" sz="1100" b="1">
                <a:solidFill>
                  <a:srgbClr val="3D85C6"/>
                </a:solidFill>
                <a:latin typeface="Open Sans"/>
                <a:ea typeface="Open Sans"/>
                <a:cs typeface="Open Sans"/>
                <a:sym typeface="Open Sans"/>
              </a:rPr>
              <a:t>High Performance Computing (HPC)</a:t>
            </a:r>
            <a:endParaRPr sz="1100" b="1">
              <a:solidFill>
                <a:srgbClr val="3D85C6"/>
              </a:solidFill>
              <a:latin typeface="Open Sans"/>
              <a:ea typeface="Open Sans"/>
              <a:cs typeface="Open Sans"/>
              <a:sym typeface="Open Sans"/>
            </a:endParaRPr>
          </a:p>
        </p:txBody>
      </p:sp>
      <p:sp>
        <p:nvSpPr>
          <p:cNvPr id="403" name="Google Shape;403;p56"/>
          <p:cNvSpPr txBox="1"/>
          <p:nvPr/>
        </p:nvSpPr>
        <p:spPr>
          <a:xfrm>
            <a:off x="6849625" y="2963575"/>
            <a:ext cx="22587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B45F06"/>
              </a:buClr>
              <a:buSzPts val="1100"/>
              <a:buFont typeface="Open Sans"/>
              <a:buChar char="➔"/>
            </a:pPr>
            <a:r>
              <a:rPr lang="en" sz="1100" b="1" dirty="0">
                <a:solidFill>
                  <a:schemeClr val="accent2">
                    <a:lumMod val="75000"/>
                  </a:schemeClr>
                </a:solidFill>
                <a:latin typeface="Open Sans"/>
                <a:ea typeface="Open Sans"/>
                <a:cs typeface="Open Sans"/>
                <a:sym typeface="Open Sans"/>
              </a:rPr>
              <a:t>Deep Learning</a:t>
            </a:r>
            <a:endParaRPr sz="1100" b="1" dirty="0">
              <a:solidFill>
                <a:schemeClr val="accent2">
                  <a:lumMod val="75000"/>
                </a:schemeClr>
              </a:solidFill>
              <a:latin typeface="Open Sans"/>
              <a:ea typeface="Open Sans"/>
              <a:cs typeface="Open Sans"/>
              <a:sym typeface="Open Sans"/>
            </a:endParaRPr>
          </a:p>
        </p:txBody>
      </p:sp>
      <p:sp>
        <p:nvSpPr>
          <p:cNvPr id="404" name="Google Shape;404;p56"/>
          <p:cNvSpPr txBox="1"/>
          <p:nvPr/>
        </p:nvSpPr>
        <p:spPr>
          <a:xfrm>
            <a:off x="6849625" y="2454925"/>
            <a:ext cx="18009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1155CC"/>
              </a:buClr>
              <a:buSzPts val="1100"/>
              <a:buFont typeface="Open Sans"/>
              <a:buChar char="➔"/>
            </a:pPr>
            <a:r>
              <a:rPr lang="en" sz="1100" b="1">
                <a:solidFill>
                  <a:srgbClr val="1155CC"/>
                </a:solidFill>
                <a:latin typeface="Open Sans"/>
                <a:ea typeface="Open Sans"/>
                <a:cs typeface="Open Sans"/>
                <a:sym typeface="Open Sans"/>
              </a:rPr>
              <a:t>Big Data</a:t>
            </a:r>
            <a:endParaRPr sz="1100" b="1">
              <a:solidFill>
                <a:srgbClr val="1155CC"/>
              </a:solidFill>
              <a:latin typeface="Open Sans"/>
              <a:ea typeface="Open Sans"/>
              <a:cs typeface="Open Sans"/>
              <a:sym typeface="Open Sans"/>
            </a:endParaRPr>
          </a:p>
        </p:txBody>
      </p:sp>
      <p:sp>
        <p:nvSpPr>
          <p:cNvPr id="405" name="Google Shape;405;p56"/>
          <p:cNvSpPr txBox="1"/>
          <p:nvPr/>
        </p:nvSpPr>
        <p:spPr>
          <a:xfrm>
            <a:off x="6849625" y="1857000"/>
            <a:ext cx="2294400" cy="557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999999"/>
              </a:buClr>
              <a:buSzPts val="1100"/>
              <a:buFont typeface="Open Sans"/>
              <a:buChar char="➔"/>
            </a:pPr>
            <a:r>
              <a:rPr lang="en" sz="1100" b="1">
                <a:solidFill>
                  <a:srgbClr val="999999"/>
                </a:solidFill>
                <a:latin typeface="Open Sans"/>
                <a:ea typeface="Open Sans"/>
                <a:cs typeface="Open Sans"/>
                <a:sym typeface="Open Sans"/>
              </a:rPr>
              <a:t>Machine Learning</a:t>
            </a:r>
            <a:br>
              <a:rPr lang="en" sz="1100" b="1">
                <a:solidFill>
                  <a:srgbClr val="999999"/>
                </a:solidFill>
                <a:latin typeface="Open Sans"/>
                <a:ea typeface="Open Sans"/>
                <a:cs typeface="Open Sans"/>
                <a:sym typeface="Open Sans"/>
              </a:rPr>
            </a:br>
            <a:r>
              <a:rPr lang="en" sz="1100" b="1">
                <a:solidFill>
                  <a:srgbClr val="999999"/>
                </a:solidFill>
                <a:latin typeface="Open Sans"/>
                <a:ea typeface="Open Sans"/>
                <a:cs typeface="Open Sans"/>
                <a:sym typeface="Open Sans"/>
              </a:rPr>
              <a:t>(Search Term)</a:t>
            </a:r>
            <a:endParaRPr sz="1100" b="1">
              <a:solidFill>
                <a:srgbClr val="999999"/>
              </a:solidFill>
              <a:latin typeface="Open Sans"/>
              <a:ea typeface="Open Sans"/>
              <a:cs typeface="Open Sans"/>
              <a:sym typeface="Open Sans"/>
            </a:endParaRPr>
          </a:p>
        </p:txBody>
      </p:sp>
      <p:sp>
        <p:nvSpPr>
          <p:cNvPr id="406" name="Google Shape;406;p56"/>
          <p:cNvSpPr txBox="1"/>
          <p:nvPr/>
        </p:nvSpPr>
        <p:spPr>
          <a:xfrm>
            <a:off x="6849625" y="1507400"/>
            <a:ext cx="22194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E2A91A"/>
              </a:buClr>
              <a:buSzPts val="1100"/>
              <a:buFont typeface="Open Sans"/>
              <a:buChar char="➔"/>
            </a:pPr>
            <a:r>
              <a:rPr lang="en" sz="1100" b="1">
                <a:solidFill>
                  <a:srgbClr val="E2A91A"/>
                </a:solidFill>
                <a:latin typeface="Open Sans"/>
                <a:ea typeface="Open Sans"/>
                <a:cs typeface="Open Sans"/>
                <a:sym typeface="Open Sans"/>
              </a:rPr>
              <a:t>Internet of Things</a:t>
            </a:r>
            <a:endParaRPr sz="1100" b="1">
              <a:solidFill>
                <a:srgbClr val="E2A91A"/>
              </a:solidFill>
              <a:latin typeface="Open Sans"/>
              <a:ea typeface="Open Sans"/>
              <a:cs typeface="Open Sans"/>
              <a:sym typeface="Open Sans"/>
            </a:endParaRPr>
          </a:p>
        </p:txBody>
      </p:sp>
      <p:sp>
        <p:nvSpPr>
          <p:cNvPr id="407" name="Google Shape;407;p56"/>
          <p:cNvSpPr/>
          <p:nvPr/>
        </p:nvSpPr>
        <p:spPr>
          <a:xfrm>
            <a:off x="306175" y="1211100"/>
            <a:ext cx="1173300" cy="5079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08" name="Google Shape;408;p56"/>
          <p:cNvSpPr/>
          <p:nvPr/>
        </p:nvSpPr>
        <p:spPr>
          <a:xfrm>
            <a:off x="3547000" y="1211100"/>
            <a:ext cx="398100" cy="2337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09" name="Google Shape;409;p56"/>
          <p:cNvSpPr txBox="1">
            <a:spLocks noGrp="1"/>
          </p:cNvSpPr>
          <p:nvPr>
            <p:ph type="sldNum" idx="2"/>
          </p:nvPr>
        </p:nvSpPr>
        <p:spPr>
          <a:xfrm>
            <a:off x="8545897" y="473512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6</a:t>
            </a:fld>
            <a:endParaRPr dirty="0"/>
          </a:p>
        </p:txBody>
      </p:sp>
      <p:sp>
        <p:nvSpPr>
          <p:cNvPr id="410" name="Google Shape;410;p56"/>
          <p:cNvSpPr txBox="1">
            <a:spLocks noGrp="1"/>
          </p:cNvSpPr>
          <p:nvPr>
            <p:ph type="ctrTitle" idx="4294967295"/>
          </p:nvPr>
        </p:nvSpPr>
        <p:spPr>
          <a:xfrm>
            <a:off x="207725" y="141625"/>
            <a:ext cx="6509400" cy="697500"/>
          </a:xfrm>
          <a:prstGeom prst="rect">
            <a:avLst/>
          </a:prstGeom>
        </p:spPr>
        <p:txBody>
          <a:bodyPr spcFirstLastPara="1" vert="horz" wrap="square" lIns="68575" tIns="34275" rIns="68575" bIns="34275" rtlCol="0" anchor="ctr" anchorCtr="0">
            <a:noAutofit/>
          </a:bodyPr>
          <a:lstStyle/>
          <a:p>
            <a:pPr>
              <a:lnSpc>
                <a:spcPct val="115000"/>
              </a:lnSpc>
            </a:pPr>
            <a:r>
              <a:rPr lang="en" sz="1600" b="0">
                <a:solidFill>
                  <a:srgbClr val="434343"/>
                </a:solidFill>
                <a:latin typeface="Open Sans SemiBold"/>
                <a:ea typeface="Open Sans SemiBold"/>
                <a:cs typeface="Open Sans SemiBold"/>
                <a:sym typeface="Open Sans SemiBold"/>
              </a:rPr>
              <a:t>Some medium size areas: Google Trends last 5 years </a:t>
            </a:r>
            <a:r>
              <a:rPr lang="en" sz="1600" b="0" i="1">
                <a:solidFill>
                  <a:srgbClr val="434343"/>
                </a:solidFill>
                <a:latin typeface="Open Sans SemiBold"/>
                <a:ea typeface="Open Sans SemiBold"/>
                <a:cs typeface="Open Sans SemiBold"/>
                <a:sym typeface="Open Sans SemiBold"/>
              </a:rPr>
              <a:t>(Topics unless otherwise stated)</a:t>
            </a:r>
            <a:endParaRPr sz="1100">
              <a:solidFill>
                <a:srgbClr val="434343"/>
              </a:solidFill>
              <a:latin typeface="Open Sans"/>
              <a:ea typeface="Open Sans"/>
              <a:cs typeface="Open Sans"/>
              <a:sym typeface="Open Sans"/>
            </a:endParaRPr>
          </a:p>
        </p:txBody>
      </p:sp>
      <p:cxnSp>
        <p:nvCxnSpPr>
          <p:cNvPr id="411" name="Google Shape;411;p56"/>
          <p:cNvCxnSpPr/>
          <p:nvPr/>
        </p:nvCxnSpPr>
        <p:spPr>
          <a:xfrm>
            <a:off x="278275" y="864350"/>
            <a:ext cx="1887900" cy="0"/>
          </a:xfrm>
          <a:prstGeom prst="straightConnector1">
            <a:avLst/>
          </a:prstGeom>
          <a:noFill/>
          <a:ln w="19050" cap="flat" cmpd="sng">
            <a:solidFill>
              <a:srgbClr val="B30838"/>
            </a:solidFill>
            <a:prstDash val="solid"/>
            <a:round/>
            <a:headEnd type="none" w="med" len="med"/>
            <a:tailEnd type="none" w="med" len="med"/>
          </a:ln>
        </p:spPr>
      </p:cxnSp>
      <p:sp>
        <p:nvSpPr>
          <p:cNvPr id="2" name="Date Placeholder 1">
            <a:extLst>
              <a:ext uri="{FF2B5EF4-FFF2-40B4-BE49-F238E27FC236}">
                <a16:creationId xmlns:a16="http://schemas.microsoft.com/office/drawing/2014/main" id="{31B7604F-18FF-4109-AC5D-2E2436582245}"/>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Tree>
    <p:extLst>
      <p:ext uri="{BB962C8B-B14F-4D97-AF65-F5344CB8AC3E}">
        <p14:creationId xmlns:p14="http://schemas.microsoft.com/office/powerpoint/2010/main" val="3847776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1"/>
          <p:cNvSpPr txBox="1">
            <a:spLocks noGrp="1"/>
          </p:cNvSpPr>
          <p:nvPr>
            <p:ph type="title"/>
          </p:nvPr>
        </p:nvSpPr>
        <p:spPr>
          <a:xfrm>
            <a:off x="645775" y="68325"/>
            <a:ext cx="7772400" cy="6912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US" b="1" dirty="0">
                <a:latin typeface="Arial"/>
                <a:ea typeface="Arial"/>
                <a:cs typeface="Arial"/>
                <a:sym typeface="Arial"/>
              </a:rPr>
              <a:t>Value </a:t>
            </a:r>
            <a:r>
              <a:rPr lang="en" b="1" dirty="0">
                <a:latin typeface="Arial"/>
                <a:ea typeface="Arial"/>
                <a:cs typeface="Arial"/>
                <a:sym typeface="Arial"/>
              </a:rPr>
              <a:t>of HPF </a:t>
            </a:r>
            <a:r>
              <a:rPr lang="en-US" b="1" dirty="0">
                <a:latin typeface="Arial"/>
                <a:ea typeface="Arial"/>
                <a:cs typeface="Arial"/>
                <a:sym typeface="Arial"/>
              </a:rPr>
              <a:t>Style Parallel Support I</a:t>
            </a:r>
            <a:endParaRPr b="1" dirty="0">
              <a:latin typeface="Arial"/>
              <a:ea typeface="Arial"/>
              <a:cs typeface="Arial"/>
              <a:sym typeface="Arial"/>
            </a:endParaRPr>
          </a:p>
        </p:txBody>
      </p:sp>
      <p:sp>
        <p:nvSpPr>
          <p:cNvPr id="177" name="Google Shape;177;p21"/>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60</a:t>
            </a:fld>
            <a:endParaRPr/>
          </a:p>
        </p:txBody>
      </p:sp>
      <p:sp>
        <p:nvSpPr>
          <p:cNvPr id="178" name="Google Shape;178;p21"/>
          <p:cNvSpPr txBox="1">
            <a:spLocks noGrp="1"/>
          </p:cNvSpPr>
          <p:nvPr>
            <p:ph type="body" idx="1"/>
          </p:nvPr>
        </p:nvSpPr>
        <p:spPr>
          <a:xfrm>
            <a:off x="-17075" y="527450"/>
            <a:ext cx="9098100" cy="3086100"/>
          </a:xfrm>
          <a:prstGeom prst="rect">
            <a:avLst/>
          </a:prstGeom>
        </p:spPr>
        <p:txBody>
          <a:bodyPr spcFirstLastPara="1" wrap="square" lIns="68575" tIns="68575" rIns="68575" bIns="68575" anchor="t" anchorCtr="0">
            <a:noAutofit/>
          </a:bodyPr>
          <a:lstStyle/>
          <a:p>
            <a:pPr marL="457200" lvl="0" indent="-355600" algn="l" rtl="0">
              <a:spcBef>
                <a:spcPts val="0"/>
              </a:spcBef>
              <a:spcAft>
                <a:spcPts val="400"/>
              </a:spcAft>
              <a:buSzPts val="2000"/>
              <a:buFont typeface="Arial"/>
              <a:buChar char="●"/>
            </a:pPr>
            <a:r>
              <a:rPr lang="en" sz="2000" b="1" dirty="0">
                <a:latin typeface="Arial"/>
                <a:ea typeface="Arial"/>
                <a:cs typeface="Arial"/>
                <a:sym typeface="Arial"/>
              </a:rPr>
              <a:t>HPF model </a:t>
            </a:r>
            <a:r>
              <a:rPr lang="en" sz="2000" dirty="0">
                <a:latin typeface="Arial"/>
                <a:ea typeface="Arial"/>
                <a:cs typeface="Arial"/>
                <a:sym typeface="Arial"/>
              </a:rPr>
              <a:t>was roughly</a:t>
            </a:r>
            <a:endParaRPr sz="2000" dirty="0">
              <a:latin typeface="Arial"/>
              <a:ea typeface="Arial"/>
              <a:cs typeface="Arial"/>
              <a:sym typeface="Arial"/>
            </a:endParaRP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Decompose </a:t>
            </a:r>
            <a:r>
              <a:rPr lang="en" sz="1600" b="1" dirty="0">
                <a:latin typeface="Arial"/>
                <a:ea typeface="Arial"/>
                <a:cs typeface="Arial"/>
                <a:sym typeface="Arial"/>
              </a:rPr>
              <a:t>tensors</a:t>
            </a:r>
            <a:r>
              <a:rPr lang="en" sz="1600" dirty="0">
                <a:latin typeface="Arial"/>
                <a:ea typeface="Arial"/>
                <a:cs typeface="Arial"/>
                <a:sym typeface="Arial"/>
              </a:rPr>
              <a:t> across parallel tasks</a:t>
            </a:r>
            <a:endParaRPr sz="1600" dirty="0">
              <a:latin typeface="Arial"/>
              <a:ea typeface="Arial"/>
              <a:cs typeface="Arial"/>
              <a:sym typeface="Arial"/>
            </a:endParaRP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Owner Computes Rule</a:t>
            </a:r>
            <a:endParaRPr sz="1600" dirty="0">
              <a:latin typeface="Arial"/>
              <a:ea typeface="Arial"/>
              <a:cs typeface="Arial"/>
              <a:sym typeface="Arial"/>
            </a:endParaRP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Invoke MPI kernel libraries</a:t>
            </a:r>
            <a:endParaRPr sz="1600" dirty="0">
              <a:latin typeface="Arial"/>
              <a:ea typeface="Arial"/>
              <a:cs typeface="Arial"/>
              <a:sym typeface="Arial"/>
            </a:endParaRP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OpenMP for the threads</a:t>
            </a:r>
            <a:endParaRPr sz="1600" dirty="0">
              <a:latin typeface="Arial"/>
              <a:ea typeface="Arial"/>
              <a:cs typeface="Arial"/>
              <a:sym typeface="Arial"/>
            </a:endParaRPr>
          </a:p>
          <a:p>
            <a:pPr marL="457200" lvl="0" indent="-355600" algn="l" rtl="0">
              <a:spcBef>
                <a:spcPts val="0"/>
              </a:spcBef>
              <a:spcAft>
                <a:spcPts val="400"/>
              </a:spcAft>
              <a:buSzPts val="2000"/>
              <a:buFont typeface="Arial"/>
              <a:buChar char="●"/>
            </a:pPr>
            <a:r>
              <a:rPr lang="en" sz="2000" dirty="0">
                <a:latin typeface="Arial"/>
                <a:ea typeface="Arial"/>
                <a:cs typeface="Arial"/>
                <a:sym typeface="Arial"/>
              </a:rPr>
              <a:t>This solve</a:t>
            </a:r>
            <a:r>
              <a:rPr lang="en-US" sz="2000" dirty="0">
                <a:latin typeface="Arial"/>
                <a:ea typeface="Arial"/>
                <a:cs typeface="Arial"/>
                <a:sym typeface="Arial"/>
              </a:rPr>
              <a:t>d</a:t>
            </a:r>
            <a:r>
              <a:rPr lang="en" sz="2000" dirty="0">
                <a:latin typeface="Arial"/>
                <a:ea typeface="Arial"/>
                <a:cs typeface="Arial"/>
                <a:sym typeface="Arial"/>
              </a:rPr>
              <a:t> parallel programming for applications as they stood at start of </a:t>
            </a:r>
            <a:r>
              <a:rPr lang="en" sz="2000" b="1" dirty="0">
                <a:latin typeface="Arial"/>
                <a:ea typeface="Arial"/>
                <a:cs typeface="Arial"/>
                <a:sym typeface="Arial"/>
              </a:rPr>
              <a:t>CRPC</a:t>
            </a:r>
            <a:r>
              <a:rPr lang="en" sz="2000" dirty="0">
                <a:latin typeface="Arial"/>
                <a:ea typeface="Arial"/>
                <a:cs typeface="Arial"/>
                <a:sym typeface="Arial"/>
              </a:rPr>
              <a:t> (1989) </a:t>
            </a:r>
            <a:r>
              <a:rPr lang="en-US" sz="2000" dirty="0">
                <a:latin typeface="Arial"/>
                <a:ea typeface="Arial"/>
                <a:cs typeface="Arial"/>
                <a:sym typeface="Arial"/>
              </a:rPr>
              <a:t>Center for Research in Parallel Computation</a:t>
            </a:r>
            <a:endParaRPr sz="2000" dirty="0">
              <a:latin typeface="Arial"/>
              <a:ea typeface="Arial"/>
              <a:cs typeface="Arial"/>
              <a:sym typeface="Arial"/>
            </a:endParaRP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However large scale simulations became extremely complex in many “Grand Challenges” of the 1990’s and one needs dynamic runtime not just compile time support</a:t>
            </a:r>
          </a:p>
          <a:p>
            <a:pPr marL="914400" lvl="1" indent="-330200" algn="l" rtl="0">
              <a:spcBef>
                <a:spcPts val="0"/>
              </a:spcBef>
              <a:spcAft>
                <a:spcPts val="400"/>
              </a:spcAft>
              <a:buSzPts val="1600"/>
              <a:buFont typeface="Arial"/>
              <a:buChar char="○"/>
            </a:pPr>
            <a:r>
              <a:rPr lang="en" sz="1600" dirty="0">
                <a:latin typeface="Arial"/>
                <a:ea typeface="Arial"/>
                <a:cs typeface="Arial"/>
                <a:sym typeface="Arial"/>
              </a:rPr>
              <a:t>So HPF did no take off although production compilers were made</a:t>
            </a:r>
          </a:p>
          <a:p>
            <a:pPr lvl="0" indent="-355600">
              <a:spcAft>
                <a:spcPts val="400"/>
              </a:spcAft>
              <a:buSzPts val="2000"/>
            </a:pPr>
            <a:r>
              <a:rPr lang="en-US" sz="2000" dirty="0">
                <a:latin typeface="Arial"/>
                <a:ea typeface="Arial"/>
                <a:cs typeface="Arial"/>
                <a:sym typeface="Arial"/>
              </a:rPr>
              <a:t>It takes a huge effort and a </a:t>
            </a:r>
            <a:r>
              <a:rPr lang="en-US" sz="2000" b="1" dirty="0">
                <a:latin typeface="Arial"/>
                <a:ea typeface="Arial"/>
                <a:cs typeface="Arial"/>
                <a:sym typeface="Arial"/>
              </a:rPr>
              <a:t>long time </a:t>
            </a:r>
            <a:r>
              <a:rPr lang="en-US" sz="2000" dirty="0">
                <a:latin typeface="Arial"/>
                <a:ea typeface="Arial"/>
                <a:cs typeface="Arial"/>
                <a:sym typeface="Arial"/>
              </a:rPr>
              <a:t>to develop parallel compilers</a:t>
            </a:r>
          </a:p>
          <a:p>
            <a:pPr lvl="1" indent="-330200">
              <a:spcBef>
                <a:spcPts val="0"/>
              </a:spcBef>
              <a:spcAft>
                <a:spcPts val="400"/>
              </a:spcAft>
              <a:buSzPts val="1600"/>
            </a:pPr>
            <a:r>
              <a:rPr lang="en-US" sz="1600" dirty="0">
                <a:latin typeface="Arial"/>
                <a:ea typeface="Arial"/>
                <a:cs typeface="Arial"/>
                <a:sym typeface="Arial"/>
              </a:rPr>
              <a:t>And they need to track rapid architectural change</a:t>
            </a:r>
          </a:p>
          <a:p>
            <a:pPr lvl="1" indent="-330200">
              <a:spcBef>
                <a:spcPts val="0"/>
              </a:spcBef>
              <a:spcAft>
                <a:spcPts val="400"/>
              </a:spcAft>
              <a:buSzPts val="1600"/>
            </a:pPr>
            <a:r>
              <a:rPr lang="en-US" sz="1600" dirty="0">
                <a:latin typeface="Arial"/>
                <a:ea typeface="Arial"/>
                <a:cs typeface="Arial"/>
                <a:sym typeface="Arial"/>
              </a:rPr>
              <a:t>Users need to trust that paradigm will have long term support</a:t>
            </a:r>
          </a:p>
          <a:p>
            <a:pPr lvl="1" indent="-330200">
              <a:spcBef>
                <a:spcPts val="0"/>
              </a:spcBef>
              <a:spcAft>
                <a:spcPts val="400"/>
              </a:spcAft>
              <a:buSzPts val="1600"/>
            </a:pPr>
            <a:r>
              <a:rPr lang="en-US" sz="1600" dirty="0">
                <a:latin typeface="Arial"/>
                <a:ea typeface="Arial"/>
                <a:cs typeface="Arial"/>
                <a:sym typeface="Arial"/>
              </a:rPr>
              <a:t>Another Handicap to HPF style compilers</a:t>
            </a:r>
          </a:p>
        </p:txBody>
      </p:sp>
      <p:sp>
        <p:nvSpPr>
          <p:cNvPr id="2" name="Date Placeholder 1">
            <a:extLst>
              <a:ext uri="{FF2B5EF4-FFF2-40B4-BE49-F238E27FC236}">
                <a16:creationId xmlns:a16="http://schemas.microsoft.com/office/drawing/2014/main" id="{DC981E1E-7999-4855-8F93-26E9184AADD5}"/>
              </a:ext>
            </a:extLst>
          </p:cNvPr>
          <p:cNvSpPr>
            <a:spLocks noGrp="1"/>
          </p:cNvSpPr>
          <p:nvPr>
            <p:ph type="dt" sz="half" idx="2"/>
          </p:nvPr>
        </p:nvSpPr>
        <p:spPr/>
        <p:txBody>
          <a:bodyPr/>
          <a:lstStyle/>
          <a:p>
            <a:r>
              <a:rPr lang="en-US"/>
              <a:t>12/7/2019</a:t>
            </a:r>
          </a:p>
        </p:txBody>
      </p:sp>
    </p:spTree>
    <p:extLst>
      <p:ext uri="{BB962C8B-B14F-4D97-AF65-F5344CB8AC3E}">
        <p14:creationId xmlns:p14="http://schemas.microsoft.com/office/powerpoint/2010/main" val="3665453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2"/>
          <p:cNvSpPr txBox="1">
            <a:spLocks noGrp="1"/>
          </p:cNvSpPr>
          <p:nvPr>
            <p:ph type="title"/>
          </p:nvPr>
        </p:nvSpPr>
        <p:spPr>
          <a:xfrm>
            <a:off x="577150" y="-23125"/>
            <a:ext cx="8489400" cy="649137"/>
          </a:xfrm>
          <a:prstGeom prst="rect">
            <a:avLst/>
          </a:prstGeom>
        </p:spPr>
        <p:txBody>
          <a:bodyPr spcFirstLastPara="1" wrap="square" lIns="68575" tIns="68575" rIns="68575" bIns="68575" anchor="t" anchorCtr="0">
            <a:noAutofit/>
          </a:bodyPr>
          <a:lstStyle/>
          <a:p>
            <a:pPr lvl="0"/>
            <a:r>
              <a:rPr lang="en-US" sz="3600" dirty="0">
                <a:latin typeface="Arial"/>
                <a:ea typeface="Arial"/>
                <a:cs typeface="Arial"/>
                <a:sym typeface="Arial"/>
              </a:rPr>
              <a:t>Value </a:t>
            </a:r>
            <a:r>
              <a:rPr lang="en" sz="3600" dirty="0">
                <a:latin typeface="Arial"/>
                <a:ea typeface="Arial"/>
                <a:cs typeface="Arial"/>
                <a:sym typeface="Arial"/>
              </a:rPr>
              <a:t>of HPF </a:t>
            </a:r>
            <a:r>
              <a:rPr lang="en-US" sz="3600" dirty="0">
                <a:latin typeface="Arial"/>
                <a:ea typeface="Arial"/>
                <a:cs typeface="Arial"/>
                <a:sym typeface="Arial"/>
              </a:rPr>
              <a:t>Style Parallel Support II</a:t>
            </a:r>
            <a:endParaRPr sz="3600" b="1" dirty="0">
              <a:latin typeface="Arial"/>
              <a:ea typeface="Arial"/>
              <a:cs typeface="Arial"/>
              <a:sym typeface="Arial"/>
            </a:endParaRPr>
          </a:p>
        </p:txBody>
      </p:sp>
      <p:sp>
        <p:nvSpPr>
          <p:cNvPr id="184" name="Google Shape;184;p22"/>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Autofit/>
          </a:bodyPr>
          <a:lstStyle/>
          <a:p>
            <a:pPr marL="0" lvl="0" indent="0" algn="r" rtl="0">
              <a:spcBef>
                <a:spcPts val="0"/>
              </a:spcBef>
              <a:spcAft>
                <a:spcPts val="0"/>
              </a:spcAft>
              <a:buClr>
                <a:srgbClr val="888888"/>
              </a:buClr>
              <a:buSzPts val="900"/>
              <a:buFont typeface="Calibri"/>
              <a:buNone/>
            </a:pPr>
            <a:fld id="{00000000-1234-1234-1234-123412341234}" type="slidenum">
              <a:rPr lang="en"/>
              <a:t>61</a:t>
            </a:fld>
            <a:endParaRPr/>
          </a:p>
        </p:txBody>
      </p:sp>
      <p:sp>
        <p:nvSpPr>
          <p:cNvPr id="185" name="Google Shape;185;p22"/>
          <p:cNvSpPr txBox="1">
            <a:spLocks noGrp="1"/>
          </p:cNvSpPr>
          <p:nvPr>
            <p:ph type="body" idx="1"/>
          </p:nvPr>
        </p:nvSpPr>
        <p:spPr>
          <a:xfrm>
            <a:off x="-48050" y="487865"/>
            <a:ext cx="9114600" cy="4132853"/>
          </a:xfrm>
          <a:prstGeom prst="rect">
            <a:avLst/>
          </a:prstGeom>
        </p:spPr>
        <p:txBody>
          <a:bodyPr spcFirstLastPara="1" wrap="square" lIns="68575" tIns="68575" rIns="68575" bIns="68575" anchor="t" anchorCtr="0">
            <a:noAutofit/>
          </a:bodyPr>
          <a:lstStyle/>
          <a:p>
            <a:pPr lvl="0" indent="-355600">
              <a:lnSpc>
                <a:spcPct val="100000"/>
              </a:lnSpc>
              <a:spcAft>
                <a:spcPts val="400"/>
              </a:spcAft>
              <a:buSzPts val="2000"/>
            </a:pPr>
            <a:r>
              <a:rPr lang="en-US" sz="2000" b="1" dirty="0">
                <a:latin typeface="Arial"/>
                <a:ea typeface="Arial"/>
                <a:cs typeface="Arial"/>
                <a:sym typeface="Arial"/>
              </a:rPr>
              <a:t>Big Data problems</a:t>
            </a:r>
            <a:r>
              <a:rPr lang="en-US" sz="2000" dirty="0">
                <a:latin typeface="Arial"/>
                <a:ea typeface="Arial"/>
                <a:cs typeface="Arial"/>
                <a:sym typeface="Arial"/>
              </a:rPr>
              <a:t> and Machine Learning don’t have nearest neighbor connections and are</a:t>
            </a:r>
          </a:p>
          <a:p>
            <a:pPr lvl="1" indent="-342900">
              <a:lnSpc>
                <a:spcPct val="100000"/>
              </a:lnSpc>
              <a:spcBef>
                <a:spcPts val="0"/>
              </a:spcBef>
              <a:spcAft>
                <a:spcPts val="400"/>
              </a:spcAft>
              <a:buSzPts val="1800"/>
            </a:pPr>
            <a:r>
              <a:rPr lang="en-US" dirty="0">
                <a:latin typeface="Arial"/>
                <a:ea typeface="Arial"/>
                <a:cs typeface="Arial"/>
                <a:sym typeface="Arial"/>
              </a:rPr>
              <a:t>Either pleasingly parallel or fit HPF style?</a:t>
            </a:r>
          </a:p>
          <a:p>
            <a:pPr marL="457200" lvl="0" indent="-355600" algn="l" rtl="0">
              <a:lnSpc>
                <a:spcPct val="100000"/>
              </a:lnSpc>
              <a:spcAft>
                <a:spcPts val="400"/>
              </a:spcAft>
              <a:buSzPts val="2000"/>
              <a:buFont typeface="Arial"/>
              <a:buChar char="●"/>
            </a:pPr>
            <a:r>
              <a:rPr lang="en-US" sz="2000" dirty="0">
                <a:latin typeface="Arial"/>
                <a:ea typeface="Arial"/>
                <a:cs typeface="Arial"/>
                <a:sym typeface="Arial"/>
              </a:rPr>
              <a:t>In particular </a:t>
            </a:r>
            <a:r>
              <a:rPr lang="en" sz="2000" b="1" dirty="0">
                <a:latin typeface="Arial"/>
                <a:ea typeface="Arial"/>
                <a:cs typeface="Arial"/>
                <a:sym typeface="Arial"/>
              </a:rPr>
              <a:t>Deep Learning</a:t>
            </a:r>
            <a:r>
              <a:rPr lang="en" sz="2000" dirty="0">
                <a:latin typeface="Arial"/>
                <a:ea typeface="Arial"/>
                <a:cs typeface="Arial"/>
                <a:sym typeface="Arial"/>
              </a:rPr>
              <a:t> training fits HP</a:t>
            </a:r>
            <a:r>
              <a:rPr lang="en-US" sz="2000" dirty="0">
                <a:latin typeface="Arial"/>
                <a:ea typeface="Arial"/>
                <a:cs typeface="Arial"/>
                <a:sym typeface="Arial"/>
              </a:rPr>
              <a:t>F style</a:t>
            </a:r>
            <a:r>
              <a:rPr lang="en" sz="2000" dirty="0">
                <a:latin typeface="Arial"/>
                <a:ea typeface="Arial"/>
                <a:cs typeface="Arial"/>
                <a:sym typeface="Arial"/>
              </a:rPr>
              <a:t> today</a:t>
            </a:r>
            <a:endParaRPr sz="2000" dirty="0">
              <a:latin typeface="Arial"/>
              <a:ea typeface="Arial"/>
              <a:cs typeface="Arial"/>
              <a:sym typeface="Arial"/>
            </a:endParaRPr>
          </a:p>
          <a:p>
            <a:pPr marL="914400" lvl="1" indent="-342900" algn="l" rtl="0">
              <a:lnSpc>
                <a:spcPct val="100000"/>
              </a:lnSpc>
              <a:spcBef>
                <a:spcPts val="0"/>
              </a:spcBef>
              <a:spcAft>
                <a:spcPts val="400"/>
              </a:spcAft>
              <a:buSzPts val="1800"/>
              <a:buFont typeface="Arial"/>
              <a:buChar char="○"/>
            </a:pPr>
            <a:r>
              <a:rPr lang="en" dirty="0">
                <a:latin typeface="Arial"/>
                <a:ea typeface="Arial"/>
                <a:cs typeface="Arial"/>
                <a:sym typeface="Arial"/>
              </a:rPr>
              <a:t>Will it be like simulation become more sophisticated?</a:t>
            </a:r>
            <a:endParaRPr dirty="0">
              <a:latin typeface="Arial"/>
              <a:ea typeface="Arial"/>
              <a:cs typeface="Arial"/>
              <a:sym typeface="Arial"/>
            </a:endParaRPr>
          </a:p>
          <a:p>
            <a:pPr marL="914400" lvl="1" indent="-342900" algn="l" rtl="0">
              <a:lnSpc>
                <a:spcPct val="100000"/>
              </a:lnSpc>
              <a:spcBef>
                <a:spcPts val="0"/>
              </a:spcBef>
              <a:spcAft>
                <a:spcPts val="400"/>
              </a:spcAft>
              <a:buSzPts val="1800"/>
              <a:buFont typeface="Arial"/>
              <a:buChar char="○"/>
            </a:pPr>
            <a:r>
              <a:rPr lang="en" dirty="0">
                <a:latin typeface="Arial"/>
                <a:ea typeface="Arial"/>
                <a:cs typeface="Arial"/>
                <a:sym typeface="Arial"/>
              </a:rPr>
              <a:t>We are in a 1989 moment for Big Data — just started</a:t>
            </a:r>
          </a:p>
          <a:p>
            <a:pPr marL="914400" lvl="1" indent="-342900" algn="l" rtl="0">
              <a:lnSpc>
                <a:spcPct val="100000"/>
              </a:lnSpc>
              <a:spcBef>
                <a:spcPts val="0"/>
              </a:spcBef>
              <a:spcAft>
                <a:spcPts val="400"/>
              </a:spcAft>
              <a:buSzPts val="1800"/>
              <a:buFont typeface="Arial"/>
              <a:buChar char="○"/>
            </a:pPr>
            <a:r>
              <a:rPr lang="en" dirty="0">
                <a:latin typeface="Arial"/>
                <a:ea typeface="Arial"/>
                <a:cs typeface="Arial"/>
                <a:sym typeface="Arial"/>
              </a:rPr>
              <a:t>Google tensorflow/mesh project seems to b</a:t>
            </a:r>
            <a:r>
              <a:rPr lang="en-US" dirty="0">
                <a:latin typeface="Arial"/>
                <a:ea typeface="Arial"/>
                <a:cs typeface="Arial"/>
                <a:sym typeface="Arial"/>
              </a:rPr>
              <a:t>e HPF style deep learning</a:t>
            </a:r>
          </a:p>
          <a:p>
            <a:pPr lvl="0" indent="-355600">
              <a:spcAft>
                <a:spcPts val="400"/>
              </a:spcAft>
              <a:buSzPts val="2000"/>
            </a:pPr>
            <a:r>
              <a:rPr lang="en-US" sz="2000" b="1" dirty="0">
                <a:latin typeface="Arial"/>
                <a:ea typeface="Arial"/>
                <a:cs typeface="Arial"/>
                <a:sym typeface="Arial"/>
              </a:rPr>
              <a:t>HPF style</a:t>
            </a:r>
            <a:r>
              <a:rPr lang="en-US" sz="2000" dirty="0">
                <a:latin typeface="Arial"/>
                <a:ea typeface="Arial"/>
                <a:cs typeface="Arial"/>
                <a:sym typeface="Arial"/>
              </a:rPr>
              <a:t> model for </a:t>
            </a:r>
            <a:r>
              <a:rPr lang="en-US" sz="2000" b="1" dirty="0">
                <a:latin typeface="Arial"/>
                <a:ea typeface="Arial"/>
                <a:cs typeface="Arial"/>
                <a:sym typeface="Arial"/>
              </a:rPr>
              <a:t>Java, C++, Go, Python</a:t>
            </a:r>
            <a:r>
              <a:rPr lang="en-US" sz="2000" dirty="0">
                <a:latin typeface="Arial"/>
                <a:ea typeface="Arial"/>
                <a:cs typeface="Arial"/>
                <a:sym typeface="Arial"/>
              </a:rPr>
              <a:t>,</a:t>
            </a:r>
            <a:r>
              <a:rPr lang="en-US" sz="2000" b="1" dirty="0">
                <a:latin typeface="Arial"/>
                <a:ea typeface="Arial"/>
                <a:cs typeface="Arial"/>
                <a:sym typeface="Arial"/>
              </a:rPr>
              <a:t> Julia</a:t>
            </a:r>
            <a:r>
              <a:rPr lang="en-US" sz="2000" dirty="0">
                <a:latin typeface="Arial"/>
                <a:ea typeface="Arial"/>
                <a:cs typeface="Arial"/>
                <a:sym typeface="Arial"/>
              </a:rPr>
              <a:t>, Fortran would address most Big Data and modest simulation problems</a:t>
            </a:r>
          </a:p>
          <a:p>
            <a:pPr lvl="1" indent="-330200">
              <a:spcBef>
                <a:spcPts val="0"/>
              </a:spcBef>
              <a:spcAft>
                <a:spcPts val="400"/>
              </a:spcAft>
              <a:buSzPts val="1600"/>
            </a:pPr>
            <a:r>
              <a:rPr lang="en-US" sz="1600" dirty="0">
                <a:latin typeface="Arial"/>
                <a:ea typeface="Arial"/>
                <a:cs typeface="Arial"/>
                <a:sym typeface="Arial"/>
              </a:rPr>
              <a:t>not the most sophisticated simulations but those are naturally developed by dedicated teams</a:t>
            </a:r>
          </a:p>
          <a:p>
            <a:pPr lvl="1" indent="-330200">
              <a:spcBef>
                <a:spcPts val="0"/>
              </a:spcBef>
              <a:spcAft>
                <a:spcPts val="400"/>
              </a:spcAft>
              <a:buSzPts val="1600"/>
            </a:pPr>
            <a:r>
              <a:rPr lang="en-US" sz="1600" dirty="0">
                <a:latin typeface="Arial"/>
                <a:ea typeface="Arial"/>
                <a:cs typeface="Arial"/>
                <a:sym typeface="Arial"/>
              </a:rPr>
              <a:t>ML surrogates and Big Data could change problem in favor of HPF style</a:t>
            </a:r>
          </a:p>
          <a:p>
            <a:pPr indent="-342900">
              <a:lnSpc>
                <a:spcPct val="100000"/>
              </a:lnSpc>
              <a:spcAft>
                <a:spcPts val="400"/>
              </a:spcAft>
              <a:buSzPts val="1800"/>
              <a:buFont typeface="Arial"/>
              <a:buChar char="○"/>
            </a:pPr>
            <a:endParaRPr dirty="0">
              <a:latin typeface="Arial"/>
              <a:ea typeface="Arial"/>
              <a:cs typeface="Arial"/>
              <a:sym typeface="Arial"/>
            </a:endParaRPr>
          </a:p>
          <a:p>
            <a:pPr marL="0" lvl="0" indent="0" algn="l" rtl="0">
              <a:lnSpc>
                <a:spcPct val="100000"/>
              </a:lnSpc>
              <a:spcAft>
                <a:spcPts val="400"/>
              </a:spcAft>
              <a:buNone/>
            </a:pPr>
            <a:endParaRPr sz="2000" dirty="0">
              <a:latin typeface="Arial"/>
              <a:ea typeface="Arial"/>
              <a:cs typeface="Arial"/>
              <a:sym typeface="Arial"/>
            </a:endParaRPr>
          </a:p>
        </p:txBody>
      </p:sp>
      <p:sp>
        <p:nvSpPr>
          <p:cNvPr id="2" name="Date Placeholder 1">
            <a:extLst>
              <a:ext uri="{FF2B5EF4-FFF2-40B4-BE49-F238E27FC236}">
                <a16:creationId xmlns:a16="http://schemas.microsoft.com/office/drawing/2014/main" id="{1031D4AA-5F84-4DEE-BC46-8B3FE7A94F85}"/>
              </a:ext>
            </a:extLst>
          </p:cNvPr>
          <p:cNvSpPr>
            <a:spLocks noGrp="1"/>
          </p:cNvSpPr>
          <p:nvPr>
            <p:ph type="dt" sz="half" idx="2"/>
          </p:nvPr>
        </p:nvSpPr>
        <p:spPr/>
        <p:txBody>
          <a:bodyPr/>
          <a:lstStyle/>
          <a:p>
            <a:r>
              <a:rPr lang="en-US"/>
              <a:t>12/7/2019</a:t>
            </a:r>
          </a:p>
        </p:txBody>
      </p:sp>
    </p:spTree>
    <p:extLst>
      <p:ext uri="{BB962C8B-B14F-4D97-AF65-F5344CB8AC3E}">
        <p14:creationId xmlns:p14="http://schemas.microsoft.com/office/powerpoint/2010/main" val="17447932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8ABB-8757-4F88-AD36-8609DE886B6F}"/>
              </a:ext>
            </a:extLst>
          </p:cNvPr>
          <p:cNvSpPr>
            <a:spLocks noGrp="1"/>
          </p:cNvSpPr>
          <p:nvPr>
            <p:ph type="title"/>
          </p:nvPr>
        </p:nvSpPr>
        <p:spPr>
          <a:xfrm>
            <a:off x="1088852" y="70099"/>
            <a:ext cx="8002394" cy="612678"/>
          </a:xfrm>
        </p:spPr>
        <p:txBody>
          <a:bodyPr/>
          <a:lstStyle/>
          <a:p>
            <a:pPr>
              <a:lnSpc>
                <a:spcPct val="100000"/>
              </a:lnSpc>
            </a:pPr>
            <a:r>
              <a:rPr lang="en-US" dirty="0"/>
              <a:t>Implications of Specialized AI Hardware</a:t>
            </a:r>
          </a:p>
        </p:txBody>
      </p:sp>
      <p:sp>
        <p:nvSpPr>
          <p:cNvPr id="3" name="Content Placeholder 2">
            <a:extLst>
              <a:ext uri="{FF2B5EF4-FFF2-40B4-BE49-F238E27FC236}">
                <a16:creationId xmlns:a16="http://schemas.microsoft.com/office/drawing/2014/main" id="{DB7840FD-15F1-420F-8AF5-BC945D4A0D6B}"/>
              </a:ext>
            </a:extLst>
          </p:cNvPr>
          <p:cNvSpPr>
            <a:spLocks noGrp="1"/>
          </p:cNvSpPr>
          <p:nvPr>
            <p:ph idx="1"/>
          </p:nvPr>
        </p:nvSpPr>
        <p:spPr>
          <a:xfrm>
            <a:off x="173541" y="654727"/>
            <a:ext cx="8796918" cy="4001893"/>
          </a:xfrm>
        </p:spPr>
        <p:txBody>
          <a:bodyPr/>
          <a:lstStyle/>
          <a:p>
            <a:r>
              <a:rPr lang="en-US" dirty="0"/>
              <a:t>Currently </a:t>
            </a:r>
            <a:r>
              <a:rPr lang="en-US" b="1" dirty="0"/>
              <a:t>GPU</a:t>
            </a:r>
            <a:r>
              <a:rPr lang="en-US" dirty="0"/>
              <a:t>’s (and </a:t>
            </a:r>
            <a:r>
              <a:rPr lang="en-US" b="1" dirty="0"/>
              <a:t>TPU</a:t>
            </a:r>
            <a:r>
              <a:rPr lang="en-US" dirty="0"/>
              <a:t>’s) can be used to speedup </a:t>
            </a:r>
            <a:r>
              <a:rPr lang="en-US" b="1" dirty="0"/>
              <a:t>both</a:t>
            </a:r>
            <a:r>
              <a:rPr lang="en-US" dirty="0"/>
              <a:t> Deep Learning and Simulations</a:t>
            </a:r>
          </a:p>
          <a:p>
            <a:r>
              <a:rPr lang="en-US" dirty="0"/>
              <a:t>However we are likely to see </a:t>
            </a:r>
            <a:r>
              <a:rPr lang="en-US" b="1" dirty="0"/>
              <a:t>specialized AI hardware </a:t>
            </a:r>
            <a:r>
              <a:rPr lang="en-US" dirty="0"/>
              <a:t>which is </a:t>
            </a:r>
          </a:p>
          <a:p>
            <a:pPr lvl="1"/>
            <a:r>
              <a:rPr lang="en-US" dirty="0"/>
              <a:t>Only useful for machine learning</a:t>
            </a:r>
          </a:p>
          <a:p>
            <a:pPr lvl="1"/>
            <a:r>
              <a:rPr lang="en-US" dirty="0"/>
              <a:t>In fact perhaps only useful for deep learning and particular variants thereof</a:t>
            </a:r>
          </a:p>
          <a:p>
            <a:r>
              <a:rPr lang="en-US" dirty="0"/>
              <a:t>That impacts </a:t>
            </a:r>
            <a:r>
              <a:rPr lang="en-US" b="1" dirty="0"/>
              <a:t>use</a:t>
            </a:r>
            <a:r>
              <a:rPr lang="en-US" dirty="0"/>
              <a:t> and</a:t>
            </a:r>
            <a:r>
              <a:rPr lang="en-US" b="1" dirty="0"/>
              <a:t> design </a:t>
            </a:r>
            <a:r>
              <a:rPr lang="en-US" dirty="0"/>
              <a:t>of a machine used for both DL and other computing including simulations and data management and edge computing support</a:t>
            </a:r>
          </a:p>
          <a:p>
            <a:r>
              <a:rPr lang="en-US" dirty="0"/>
              <a:t>And will be very important when you need to run </a:t>
            </a:r>
            <a:r>
              <a:rPr lang="en-US" b="1" dirty="0"/>
              <a:t>ML</a:t>
            </a:r>
            <a:r>
              <a:rPr lang="en-US" dirty="0"/>
              <a:t> as an </a:t>
            </a:r>
            <a:r>
              <a:rPr lang="en-US" b="1" dirty="0"/>
              <a:t>integrated</a:t>
            </a:r>
            <a:r>
              <a:rPr lang="en-US" dirty="0"/>
              <a:t> part of a job which is doing simulations or other significant computing</a:t>
            </a:r>
          </a:p>
          <a:p>
            <a:pPr lvl="1"/>
            <a:r>
              <a:rPr lang="en-US" dirty="0"/>
              <a:t>i.e. intra-job ML-simulation links shown in </a:t>
            </a:r>
            <a:r>
              <a:rPr lang="en-US" dirty="0" err="1"/>
              <a:t>MLforHPC</a:t>
            </a:r>
            <a:endParaRPr lang="en-US" dirty="0"/>
          </a:p>
          <a:p>
            <a:pPr lvl="1"/>
            <a:r>
              <a:rPr lang="en-US" dirty="0"/>
              <a:t>As well  mixtures of ML/DL and simulation jobs</a:t>
            </a:r>
          </a:p>
        </p:txBody>
      </p:sp>
      <p:sp>
        <p:nvSpPr>
          <p:cNvPr id="4" name="Date Placeholder 3">
            <a:extLst>
              <a:ext uri="{FF2B5EF4-FFF2-40B4-BE49-F238E27FC236}">
                <a16:creationId xmlns:a16="http://schemas.microsoft.com/office/drawing/2014/main" id="{6EFE506F-53D7-45BA-933D-4E96D0228E34}"/>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637292CC-A9D4-46C8-8B88-67BCF5AE855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2125082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01C9-476A-4242-B2BB-91E9712AD0E9}"/>
              </a:ext>
            </a:extLst>
          </p:cNvPr>
          <p:cNvSpPr>
            <a:spLocks noGrp="1"/>
          </p:cNvSpPr>
          <p:nvPr>
            <p:ph type="title"/>
          </p:nvPr>
        </p:nvSpPr>
        <p:spPr>
          <a:xfrm>
            <a:off x="559577" y="35526"/>
            <a:ext cx="7886700" cy="596002"/>
          </a:xfrm>
        </p:spPr>
        <p:txBody>
          <a:bodyPr/>
          <a:lstStyle/>
          <a:p>
            <a:r>
              <a:rPr lang="en-US" dirty="0"/>
              <a:t>AI as a Service</a:t>
            </a:r>
          </a:p>
        </p:txBody>
      </p:sp>
      <p:sp>
        <p:nvSpPr>
          <p:cNvPr id="3" name="Content Placeholder 2">
            <a:extLst>
              <a:ext uri="{FF2B5EF4-FFF2-40B4-BE49-F238E27FC236}">
                <a16:creationId xmlns:a16="http://schemas.microsoft.com/office/drawing/2014/main" id="{0B25AC40-85B4-43DD-890C-DC013A827CDC}"/>
              </a:ext>
            </a:extLst>
          </p:cNvPr>
          <p:cNvSpPr>
            <a:spLocks noGrp="1"/>
          </p:cNvSpPr>
          <p:nvPr>
            <p:ph idx="1"/>
          </p:nvPr>
        </p:nvSpPr>
        <p:spPr>
          <a:xfrm>
            <a:off x="0" y="542619"/>
            <a:ext cx="9144000" cy="2406730"/>
          </a:xfrm>
        </p:spPr>
        <p:txBody>
          <a:bodyPr>
            <a:normAutofit lnSpcReduction="10000"/>
          </a:bodyPr>
          <a:lstStyle/>
          <a:p>
            <a:r>
              <a:rPr lang="en-US" dirty="0">
                <a:latin typeface="Arial" panose="020B0604020202020204" pitchFamily="34" charset="0"/>
                <a:cs typeface="Arial" panose="020B0604020202020204" pitchFamily="34" charset="0"/>
              </a:rPr>
              <a:t>Need to shield computer architectures and users from changes in AI implementations</a:t>
            </a:r>
          </a:p>
          <a:p>
            <a:r>
              <a:rPr lang="en-US" dirty="0">
                <a:latin typeface="Arial" panose="020B0604020202020204" pitchFamily="34" charset="0"/>
                <a:cs typeface="Arial" panose="020B0604020202020204" pitchFamily="34" charset="0"/>
              </a:rPr>
              <a:t>One approach is to offer AI as a service implemented as Function as a Service</a:t>
            </a:r>
          </a:p>
          <a:p>
            <a:pPr lvl="1"/>
            <a:r>
              <a:rPr lang="en-US" dirty="0">
                <a:latin typeface="Arial" panose="020B0604020202020204" pitchFamily="34" charset="0"/>
                <a:cs typeface="Arial" panose="020B0604020202020204" pitchFamily="34" charset="0"/>
              </a:rPr>
              <a:t>Event-based </a:t>
            </a:r>
            <a:r>
              <a:rPr lang="en-US" dirty="0" err="1">
                <a:latin typeface="Arial" panose="020B0604020202020204" pitchFamily="34" charset="0"/>
                <a:cs typeface="Arial" panose="020B0604020202020204" pitchFamily="34" charset="0"/>
              </a:rPr>
              <a:t>FaaS</a:t>
            </a:r>
            <a:r>
              <a:rPr lang="en-US" dirty="0">
                <a:latin typeface="Arial" panose="020B0604020202020204" pitchFamily="34" charset="0"/>
                <a:cs typeface="Arial" panose="020B0604020202020204" pitchFamily="34" charset="0"/>
              </a:rPr>
              <a:t> offers attractive computing model and low latency </a:t>
            </a:r>
          </a:p>
          <a:p>
            <a:pPr lvl="1"/>
            <a:r>
              <a:rPr lang="en-US" sz="135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Mix of </a:t>
            </a:r>
            <a:r>
              <a:rPr lang="en-US" dirty="0" err="1">
                <a:latin typeface="Arial" panose="020B0604020202020204" pitchFamily="34" charset="0"/>
                <a:cs typeface="Arial" panose="020B0604020202020204" pitchFamily="34" charset="0"/>
              </a:rPr>
              <a:t>NVMe</a:t>
            </a:r>
            <a:r>
              <a:rPr lang="en-US" dirty="0">
                <a:latin typeface="Arial" panose="020B0604020202020204" pitchFamily="34" charset="0"/>
                <a:cs typeface="Arial" panose="020B0604020202020204" pitchFamily="34" charset="0"/>
              </a:rPr>
              <a:t> and fast communication channels to minimize data transfer and other overheads in accessing AI Service</a:t>
            </a:r>
            <a:endParaRPr lang="en-US" sz="1350" dirty="0">
              <a:latin typeface="Arial" panose="020B0604020202020204" pitchFamily="34" charset="0"/>
              <a:cs typeface="Arial" panose="020B0604020202020204" pitchFamily="34" charset="0"/>
            </a:endParaRPr>
          </a:p>
          <a:p>
            <a:r>
              <a:rPr lang="en-US" sz="2025" dirty="0">
                <a:latin typeface="Arial" panose="020B0604020202020204" pitchFamily="34" charset="0"/>
                <a:cs typeface="Arial" panose="020B0604020202020204" pitchFamily="34" charset="0"/>
              </a:rPr>
              <a:t>Can change to new hardware/software/algorithm transparently</a:t>
            </a:r>
          </a:p>
          <a:p>
            <a:endParaRPr lang="en-US" dirty="0"/>
          </a:p>
        </p:txBody>
      </p:sp>
      <p:sp>
        <p:nvSpPr>
          <p:cNvPr id="4" name="Date Placeholder 3">
            <a:extLst>
              <a:ext uri="{FF2B5EF4-FFF2-40B4-BE49-F238E27FC236}">
                <a16:creationId xmlns:a16="http://schemas.microsoft.com/office/drawing/2014/main" id="{539363A8-7727-4D14-B30A-58B0D33C6604}"/>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5" name="Slide Number Placeholder 4">
            <a:extLst>
              <a:ext uri="{FF2B5EF4-FFF2-40B4-BE49-F238E27FC236}">
                <a16:creationId xmlns:a16="http://schemas.microsoft.com/office/drawing/2014/main" id="{3551BCCA-15CE-4D5A-855E-91713E4E62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63</a:t>
            </a:fld>
            <a:endParaRPr lang="en-US">
              <a:solidFill>
                <a:prstClr val="black">
                  <a:tint val="75000"/>
                </a:prstClr>
              </a:solidFill>
            </a:endParaRPr>
          </a:p>
        </p:txBody>
      </p:sp>
      <p:sp>
        <p:nvSpPr>
          <p:cNvPr id="7" name="AutoShape 8" descr="8 GPU TITAN RTX/V RIG -Crypto Mining for altcoins &amp; super-computing">
            <a:extLst>
              <a:ext uri="{FF2B5EF4-FFF2-40B4-BE49-F238E27FC236}">
                <a16:creationId xmlns:a16="http://schemas.microsoft.com/office/drawing/2014/main" id="{78AAED26-CFC7-4A19-BE46-9215CD9FB9EE}"/>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grpSp>
        <p:nvGrpSpPr>
          <p:cNvPr id="14" name="Group 13">
            <a:extLst>
              <a:ext uri="{FF2B5EF4-FFF2-40B4-BE49-F238E27FC236}">
                <a16:creationId xmlns:a16="http://schemas.microsoft.com/office/drawing/2014/main" id="{B7C0F4EC-F185-4773-8FE1-23165380CD67}"/>
              </a:ext>
            </a:extLst>
          </p:cNvPr>
          <p:cNvGrpSpPr/>
          <p:nvPr/>
        </p:nvGrpSpPr>
        <p:grpSpPr>
          <a:xfrm>
            <a:off x="3724735" y="3834783"/>
            <a:ext cx="1535906" cy="723570"/>
            <a:chOff x="5943600" y="5207337"/>
            <a:chExt cx="2047875" cy="964760"/>
          </a:xfrm>
        </p:grpSpPr>
        <p:sp>
          <p:nvSpPr>
            <p:cNvPr id="6" name="TextBox 5">
              <a:extLst>
                <a:ext uri="{FF2B5EF4-FFF2-40B4-BE49-F238E27FC236}">
                  <a16:creationId xmlns:a16="http://schemas.microsoft.com/office/drawing/2014/main" id="{0DED0605-D754-4905-A87A-02EEF43A6FFD}"/>
                </a:ext>
              </a:extLst>
            </p:cNvPr>
            <p:cNvSpPr txBox="1"/>
            <p:nvPr/>
          </p:nvSpPr>
          <p:spPr>
            <a:xfrm>
              <a:off x="5998592" y="5207337"/>
              <a:ext cx="1937891" cy="338555"/>
            </a:xfrm>
            <a:prstGeom prst="rect">
              <a:avLst/>
            </a:prstGeom>
            <a:noFill/>
          </p:spPr>
          <p:txBody>
            <a:bodyPr wrap="square" rtlCol="0">
              <a:spAutoFit/>
            </a:bodyPr>
            <a:lstStyle/>
            <a:p>
              <a:r>
                <a:rPr lang="en-US" sz="1050" b="1" dirty="0" err="1"/>
                <a:t>NVMe</a:t>
              </a:r>
              <a:r>
                <a:rPr lang="en-US" sz="1050" b="1" dirty="0"/>
                <a:t> as a service</a:t>
              </a:r>
            </a:p>
          </p:txBody>
        </p:sp>
        <p:pic>
          <p:nvPicPr>
            <p:cNvPr id="13" name="Picture 12" descr="A close up of a keyboard&#10;&#10;Description automatically generated">
              <a:extLst>
                <a:ext uri="{FF2B5EF4-FFF2-40B4-BE49-F238E27FC236}">
                  <a16:creationId xmlns:a16="http://schemas.microsoft.com/office/drawing/2014/main" id="{54ABE203-D13B-4C3B-8390-B04A90220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5614884"/>
              <a:ext cx="2047875" cy="557213"/>
            </a:xfrm>
            <a:prstGeom prst="rect">
              <a:avLst/>
            </a:prstGeom>
          </p:spPr>
        </p:pic>
      </p:grpSp>
      <p:sp>
        <p:nvSpPr>
          <p:cNvPr id="18" name="AutoShape 14" descr="Logo">
            <a:extLst>
              <a:ext uri="{FF2B5EF4-FFF2-40B4-BE49-F238E27FC236}">
                <a16:creationId xmlns:a16="http://schemas.microsoft.com/office/drawing/2014/main" id="{15D3CA3F-D998-4052-B24F-2E45845C265A}"/>
              </a:ext>
            </a:extLst>
          </p:cNvPr>
          <p:cNvSpPr>
            <a:spLocks noChangeAspect="1" noChangeArrowheads="1"/>
          </p:cNvSpPr>
          <p:nvPr/>
        </p:nvSpPr>
        <p:spPr bwMode="auto">
          <a:xfrm>
            <a:off x="4572000" y="25717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grpSp>
        <p:nvGrpSpPr>
          <p:cNvPr id="23" name="Group 22">
            <a:extLst>
              <a:ext uri="{FF2B5EF4-FFF2-40B4-BE49-F238E27FC236}">
                <a16:creationId xmlns:a16="http://schemas.microsoft.com/office/drawing/2014/main" id="{7FECBE8F-282D-4B47-BD58-BE1CCB02EF2B}"/>
              </a:ext>
            </a:extLst>
          </p:cNvPr>
          <p:cNvGrpSpPr/>
          <p:nvPr/>
        </p:nvGrpSpPr>
        <p:grpSpPr>
          <a:xfrm>
            <a:off x="135506" y="3212098"/>
            <a:ext cx="2969815" cy="1441661"/>
            <a:chOff x="150442" y="4297940"/>
            <a:chExt cx="3959753" cy="1922215"/>
          </a:xfrm>
        </p:grpSpPr>
        <p:grpSp>
          <p:nvGrpSpPr>
            <p:cNvPr id="16" name="Group 15">
              <a:extLst>
                <a:ext uri="{FF2B5EF4-FFF2-40B4-BE49-F238E27FC236}">
                  <a16:creationId xmlns:a16="http://schemas.microsoft.com/office/drawing/2014/main" id="{5A3C9E9F-611F-4911-BAE7-0921C63C3EBC}"/>
                </a:ext>
              </a:extLst>
            </p:cNvPr>
            <p:cNvGrpSpPr/>
            <p:nvPr/>
          </p:nvGrpSpPr>
          <p:grpSpPr>
            <a:xfrm>
              <a:off x="150442" y="4297940"/>
              <a:ext cx="2054659" cy="1922215"/>
              <a:chOff x="272018" y="4240285"/>
              <a:chExt cx="2054659" cy="1922215"/>
            </a:xfrm>
          </p:grpSpPr>
          <p:sp>
            <p:nvSpPr>
              <p:cNvPr id="10" name="TextBox 9">
                <a:extLst>
                  <a:ext uri="{FF2B5EF4-FFF2-40B4-BE49-F238E27FC236}">
                    <a16:creationId xmlns:a16="http://schemas.microsoft.com/office/drawing/2014/main" id="{D3225007-36F7-4820-BD90-80A1711C51B1}"/>
                  </a:ext>
                </a:extLst>
              </p:cNvPr>
              <p:cNvSpPr txBox="1"/>
              <p:nvPr/>
            </p:nvSpPr>
            <p:spPr>
              <a:xfrm>
                <a:off x="393578" y="4240285"/>
                <a:ext cx="1811538" cy="338555"/>
              </a:xfrm>
              <a:prstGeom prst="rect">
                <a:avLst/>
              </a:prstGeom>
              <a:noFill/>
            </p:spPr>
            <p:txBody>
              <a:bodyPr wrap="square" rtlCol="0">
                <a:spAutoFit/>
              </a:bodyPr>
              <a:lstStyle/>
              <a:p>
                <a:r>
                  <a:rPr lang="en-US" sz="1050" b="1" dirty="0"/>
                  <a:t>AI as a service</a:t>
                </a:r>
              </a:p>
            </p:txBody>
          </p:sp>
          <p:pic>
            <p:nvPicPr>
              <p:cNvPr id="11" name="Picture 10">
                <a:extLst>
                  <a:ext uri="{FF2B5EF4-FFF2-40B4-BE49-F238E27FC236}">
                    <a16:creationId xmlns:a16="http://schemas.microsoft.com/office/drawing/2014/main" id="{3C7AA39B-6F51-4A29-862D-75DEA4F9B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18" y="4621506"/>
                <a:ext cx="2054659" cy="1540994"/>
              </a:xfrm>
              <a:prstGeom prst="rect">
                <a:avLst/>
              </a:prstGeom>
            </p:spPr>
          </p:pic>
        </p:grpSp>
        <p:pic>
          <p:nvPicPr>
            <p:cNvPr id="4106" name="Picture 10" descr="Image result for sambanova logo">
              <a:extLst>
                <a:ext uri="{FF2B5EF4-FFF2-40B4-BE49-F238E27FC236}">
                  <a16:creationId xmlns:a16="http://schemas.microsoft.com/office/drawing/2014/main" id="{8BE5FD93-5DFC-4A2D-B808-6B6F9D330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877" y="4679161"/>
              <a:ext cx="1876318" cy="83764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a:extLst>
                <a:ext uri="{FF2B5EF4-FFF2-40B4-BE49-F238E27FC236}">
                  <a16:creationId xmlns:a16="http://schemas.microsoft.com/office/drawing/2014/main" id="{E97C4B33-7A5B-48D3-B928-CDCB35E136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2171" y="5449658"/>
              <a:ext cx="1636245" cy="721129"/>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a:extLst>
                <a:ext uri="{FF2B5EF4-FFF2-40B4-BE49-F238E27FC236}">
                  <a16:creationId xmlns:a16="http://schemas.microsoft.com/office/drawing/2014/main" id="{36872F5F-E7AE-4325-BEA7-B2856A1DF2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393" y="4344837"/>
              <a:ext cx="1447800" cy="533400"/>
            </a:xfrm>
            <a:prstGeom prst="rect">
              <a:avLst/>
            </a:prstGeom>
          </p:spPr>
        </p:pic>
      </p:grpSp>
      <p:cxnSp>
        <p:nvCxnSpPr>
          <p:cNvPr id="25" name="Straight Arrow Connector 24">
            <a:extLst>
              <a:ext uri="{FF2B5EF4-FFF2-40B4-BE49-F238E27FC236}">
                <a16:creationId xmlns:a16="http://schemas.microsoft.com/office/drawing/2014/main" id="{B27742E1-A3F9-40D6-8F89-1A74B4BC836A}"/>
              </a:ext>
            </a:extLst>
          </p:cNvPr>
          <p:cNvCxnSpPr>
            <a:cxnSpLocks/>
          </p:cNvCxnSpPr>
          <p:nvPr/>
        </p:nvCxnSpPr>
        <p:spPr>
          <a:xfrm flipH="1">
            <a:off x="4905975" y="2923884"/>
            <a:ext cx="2476839" cy="42563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F54E726-D1E8-49E5-83D9-9A30E439A681}"/>
              </a:ext>
            </a:extLst>
          </p:cNvPr>
          <p:cNvCxnSpPr>
            <a:cxnSpLocks/>
          </p:cNvCxnSpPr>
          <p:nvPr/>
        </p:nvCxnSpPr>
        <p:spPr>
          <a:xfrm flipH="1" flipV="1">
            <a:off x="4797994" y="3561271"/>
            <a:ext cx="1082060" cy="57917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62682AA-01E2-416F-BD2E-6467412D0EAC}"/>
              </a:ext>
            </a:extLst>
          </p:cNvPr>
          <p:cNvCxnSpPr>
            <a:cxnSpLocks/>
          </p:cNvCxnSpPr>
          <p:nvPr/>
        </p:nvCxnSpPr>
        <p:spPr>
          <a:xfrm flipH="1">
            <a:off x="3155625" y="3413816"/>
            <a:ext cx="720737" cy="276999"/>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70BB58-DE93-495D-B354-ACE59BE72CEA}"/>
              </a:ext>
            </a:extLst>
          </p:cNvPr>
          <p:cNvCxnSpPr>
            <a:cxnSpLocks/>
          </p:cNvCxnSpPr>
          <p:nvPr/>
        </p:nvCxnSpPr>
        <p:spPr>
          <a:xfrm flipH="1">
            <a:off x="4420564" y="3630202"/>
            <a:ext cx="2054" cy="28231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1D09E4A-7CBE-4002-9661-77603D7B7605}"/>
              </a:ext>
            </a:extLst>
          </p:cNvPr>
          <p:cNvSpPr/>
          <p:nvPr/>
        </p:nvSpPr>
        <p:spPr>
          <a:xfrm>
            <a:off x="3955238" y="3135679"/>
            <a:ext cx="871860" cy="42767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t>Broker</a:t>
            </a:r>
          </a:p>
        </p:txBody>
      </p:sp>
      <p:grpSp>
        <p:nvGrpSpPr>
          <p:cNvPr id="8" name="Group 7">
            <a:extLst>
              <a:ext uri="{FF2B5EF4-FFF2-40B4-BE49-F238E27FC236}">
                <a16:creationId xmlns:a16="http://schemas.microsoft.com/office/drawing/2014/main" id="{20969F70-CDFC-4D75-ACAD-4D0A83E29664}"/>
              </a:ext>
            </a:extLst>
          </p:cNvPr>
          <p:cNvGrpSpPr/>
          <p:nvPr/>
        </p:nvGrpSpPr>
        <p:grpSpPr>
          <a:xfrm>
            <a:off x="6228341" y="2457450"/>
            <a:ext cx="2926450" cy="2210870"/>
            <a:chOff x="8041851" y="3301097"/>
            <a:chExt cx="4118346" cy="3027465"/>
          </a:xfrm>
        </p:grpSpPr>
        <p:pic>
          <p:nvPicPr>
            <p:cNvPr id="4098" name="Picture 2" descr="Image result for computer clusters roadrunner">
              <a:extLst>
                <a:ext uri="{FF2B5EF4-FFF2-40B4-BE49-F238E27FC236}">
                  <a16:creationId xmlns:a16="http://schemas.microsoft.com/office/drawing/2014/main" id="{F25EC64A-AA65-4BBD-88DD-F80B2B292C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1480" y="3301097"/>
              <a:ext cx="2055351" cy="12648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FC1D2F8-D47C-4003-B25D-2BF7E90BD01C}"/>
                </a:ext>
              </a:extLst>
            </p:cNvPr>
            <p:cNvSpPr txBox="1"/>
            <p:nvPr/>
          </p:nvSpPr>
          <p:spPr>
            <a:xfrm>
              <a:off x="9732465" y="4586448"/>
              <a:ext cx="2354366" cy="338555"/>
            </a:xfrm>
            <a:prstGeom prst="rect">
              <a:avLst/>
            </a:prstGeom>
            <a:noFill/>
          </p:spPr>
          <p:txBody>
            <a:bodyPr wrap="square" rtlCol="0">
              <a:spAutoFit/>
            </a:bodyPr>
            <a:lstStyle/>
            <a:p>
              <a:r>
                <a:rPr lang="en-US" sz="1050" b="1" dirty="0"/>
                <a:t>Simulation as a service</a:t>
              </a:r>
            </a:p>
          </p:txBody>
        </p:sp>
        <p:pic>
          <p:nvPicPr>
            <p:cNvPr id="1026" name="Picture 2" descr="Image result for big red 2 supercomputer">
              <a:extLst>
                <a:ext uri="{FF2B5EF4-FFF2-40B4-BE49-F238E27FC236}">
                  <a16:creationId xmlns:a16="http://schemas.microsoft.com/office/drawing/2014/main" id="{EB03299E-0375-4C40-A60F-73D08412A2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1851" y="4955780"/>
              <a:ext cx="4118346" cy="13727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2873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7" name="Google Shape;417;p57"/>
          <p:cNvSpPr/>
          <p:nvPr/>
        </p:nvSpPr>
        <p:spPr>
          <a:xfrm>
            <a:off x="6931350" y="13475"/>
            <a:ext cx="2219400" cy="4632600"/>
          </a:xfrm>
          <a:prstGeom prst="rect">
            <a:avLst/>
          </a:prstGeom>
          <a:solidFill>
            <a:srgbClr val="F3F3F3"/>
          </a:solidFill>
          <a:ln>
            <a:noFill/>
          </a:ln>
        </p:spPr>
        <p:txBody>
          <a:bodyPr spcFirstLastPara="1" wrap="square" lIns="91425" tIns="91425" rIns="91425" bIns="91425" anchor="ctr" anchorCtr="0">
            <a:noAutofit/>
          </a:bodyPr>
          <a:lstStyle/>
          <a:p>
            <a:endParaRPr sz="1800"/>
          </a:p>
        </p:txBody>
      </p:sp>
      <p:sp>
        <p:nvSpPr>
          <p:cNvPr id="418" name="Google Shape;418;p57"/>
          <p:cNvSpPr txBox="1"/>
          <p:nvPr/>
        </p:nvSpPr>
        <p:spPr>
          <a:xfrm>
            <a:off x="6849625" y="4066425"/>
            <a:ext cx="23010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999999"/>
              </a:buClr>
              <a:buSzPts val="1100"/>
              <a:buFont typeface="Open Sans"/>
              <a:buChar char="➔"/>
            </a:pPr>
            <a:r>
              <a:rPr lang="en" sz="1100" b="1">
                <a:solidFill>
                  <a:srgbClr val="999999"/>
                </a:solidFill>
                <a:latin typeface="Open Sans"/>
                <a:ea typeface="Open Sans"/>
                <a:cs typeface="Open Sans"/>
                <a:sym typeface="Open Sans"/>
              </a:rPr>
              <a:t>Cyberinfrastructure</a:t>
            </a:r>
            <a:endParaRPr sz="1100" b="1">
              <a:solidFill>
                <a:srgbClr val="999999"/>
              </a:solidFill>
              <a:latin typeface="Open Sans"/>
              <a:ea typeface="Open Sans"/>
              <a:cs typeface="Open Sans"/>
              <a:sym typeface="Open Sans"/>
            </a:endParaRPr>
          </a:p>
        </p:txBody>
      </p:sp>
      <p:sp>
        <p:nvSpPr>
          <p:cNvPr id="419" name="Google Shape;419;p57"/>
          <p:cNvSpPr txBox="1"/>
          <p:nvPr/>
        </p:nvSpPr>
        <p:spPr>
          <a:xfrm>
            <a:off x="6849625" y="3766300"/>
            <a:ext cx="21528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1155CC"/>
              </a:buClr>
              <a:buSzPts val="1100"/>
              <a:buFont typeface="Open Sans"/>
              <a:buChar char="➔"/>
            </a:pPr>
            <a:r>
              <a:rPr lang="en" sz="1100" b="1">
                <a:solidFill>
                  <a:srgbClr val="1155CC"/>
                </a:solidFill>
                <a:latin typeface="Open Sans"/>
                <a:ea typeface="Open Sans"/>
                <a:cs typeface="Open Sans"/>
                <a:sym typeface="Open Sans"/>
              </a:rPr>
              <a:t>Fog Computing</a:t>
            </a:r>
            <a:endParaRPr sz="1100" b="1">
              <a:solidFill>
                <a:srgbClr val="1155CC"/>
              </a:solidFill>
              <a:latin typeface="Open Sans"/>
              <a:ea typeface="Open Sans"/>
              <a:cs typeface="Open Sans"/>
              <a:sym typeface="Open Sans"/>
            </a:endParaRPr>
          </a:p>
        </p:txBody>
      </p:sp>
      <p:sp>
        <p:nvSpPr>
          <p:cNvPr id="420" name="Google Shape;420;p57"/>
          <p:cNvSpPr txBox="1"/>
          <p:nvPr/>
        </p:nvSpPr>
        <p:spPr>
          <a:xfrm>
            <a:off x="6849625" y="2825475"/>
            <a:ext cx="19896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0B5394"/>
              </a:buClr>
              <a:buSzPts val="1100"/>
              <a:buFont typeface="Open Sans"/>
              <a:buChar char="➔"/>
            </a:pPr>
            <a:r>
              <a:rPr lang="en" sz="1100" b="1">
                <a:solidFill>
                  <a:srgbClr val="0B5394"/>
                </a:solidFill>
                <a:latin typeface="Open Sans"/>
                <a:ea typeface="Open Sans"/>
                <a:cs typeface="Open Sans"/>
                <a:sym typeface="Open Sans"/>
              </a:rPr>
              <a:t>HPC</a:t>
            </a:r>
            <a:endParaRPr sz="1100" b="1">
              <a:solidFill>
                <a:srgbClr val="0B5394"/>
              </a:solidFill>
              <a:latin typeface="Open Sans"/>
              <a:ea typeface="Open Sans"/>
              <a:cs typeface="Open Sans"/>
              <a:sym typeface="Open Sans"/>
            </a:endParaRPr>
          </a:p>
        </p:txBody>
      </p:sp>
      <p:sp>
        <p:nvSpPr>
          <p:cNvPr id="421" name="Google Shape;421;p57"/>
          <p:cNvSpPr txBox="1"/>
          <p:nvPr/>
        </p:nvSpPr>
        <p:spPr>
          <a:xfrm>
            <a:off x="6849625" y="1808450"/>
            <a:ext cx="23010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E2A91A"/>
              </a:buClr>
              <a:buSzPts val="1100"/>
              <a:buFont typeface="Open Sans"/>
              <a:buChar char="➔"/>
            </a:pPr>
            <a:r>
              <a:rPr lang="en" sz="1100" b="1">
                <a:solidFill>
                  <a:srgbClr val="E2A91A"/>
                </a:solidFill>
                <a:latin typeface="Open Sans"/>
                <a:ea typeface="Open Sans"/>
                <a:cs typeface="Open Sans"/>
                <a:sym typeface="Open Sans"/>
              </a:rPr>
              <a:t>Parallel Computing (Programming Paradigm)</a:t>
            </a:r>
            <a:endParaRPr sz="1100" b="1">
              <a:solidFill>
                <a:srgbClr val="E2A91A"/>
              </a:solidFill>
              <a:latin typeface="Open Sans"/>
              <a:ea typeface="Open Sans"/>
              <a:cs typeface="Open Sans"/>
              <a:sym typeface="Open Sans"/>
            </a:endParaRPr>
          </a:p>
        </p:txBody>
      </p:sp>
      <p:sp>
        <p:nvSpPr>
          <p:cNvPr id="422" name="Google Shape;422;p57"/>
          <p:cNvSpPr/>
          <p:nvPr/>
        </p:nvSpPr>
        <p:spPr>
          <a:xfrm>
            <a:off x="458575" y="1058700"/>
            <a:ext cx="1173300" cy="4935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23" name="Google Shape;423;p57"/>
          <p:cNvSpPr/>
          <p:nvPr/>
        </p:nvSpPr>
        <p:spPr>
          <a:xfrm>
            <a:off x="3547000" y="1058700"/>
            <a:ext cx="398100" cy="2337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24" name="Google Shape;424;p57"/>
          <p:cNvSpPr/>
          <p:nvPr/>
        </p:nvSpPr>
        <p:spPr>
          <a:xfrm>
            <a:off x="1092450" y="1105900"/>
            <a:ext cx="1658700" cy="1866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25" name="Google Shape;425;p57"/>
          <p:cNvSpPr txBox="1"/>
          <p:nvPr/>
        </p:nvSpPr>
        <p:spPr>
          <a:xfrm>
            <a:off x="6849625" y="3445950"/>
            <a:ext cx="2152800" cy="398700"/>
          </a:xfrm>
          <a:prstGeom prst="rect">
            <a:avLst/>
          </a:prstGeom>
          <a:noFill/>
          <a:ln>
            <a:noFill/>
          </a:ln>
        </p:spPr>
        <p:txBody>
          <a:bodyPr spcFirstLastPara="1" wrap="square" lIns="91425" tIns="91425" rIns="91425" bIns="91425" anchor="t" anchorCtr="0">
            <a:noAutofit/>
          </a:bodyPr>
          <a:lstStyle/>
          <a:p>
            <a:pPr marL="457189" indent="-298442">
              <a:lnSpc>
                <a:spcPct val="115000"/>
              </a:lnSpc>
              <a:buClr>
                <a:srgbClr val="B45F06"/>
              </a:buClr>
              <a:buSzPts val="1100"/>
              <a:buFont typeface="Open Sans"/>
              <a:buChar char="➔"/>
            </a:pPr>
            <a:r>
              <a:rPr lang="en" sz="1100" b="1">
                <a:solidFill>
                  <a:srgbClr val="B45F06"/>
                </a:solidFill>
                <a:latin typeface="Open Sans"/>
                <a:ea typeface="Open Sans"/>
                <a:cs typeface="Open Sans"/>
                <a:sym typeface="Open Sans"/>
              </a:rPr>
              <a:t>Edge Computing</a:t>
            </a:r>
            <a:endParaRPr sz="1100" b="1">
              <a:solidFill>
                <a:srgbClr val="B45F06"/>
              </a:solidFill>
              <a:latin typeface="Open Sans"/>
              <a:ea typeface="Open Sans"/>
              <a:cs typeface="Open Sans"/>
              <a:sym typeface="Open Sans"/>
            </a:endParaRPr>
          </a:p>
        </p:txBody>
      </p:sp>
      <p:pic>
        <p:nvPicPr>
          <p:cNvPr id="426" name="Google Shape;426;p57"/>
          <p:cNvPicPr preferRelativeResize="0"/>
          <p:nvPr/>
        </p:nvPicPr>
        <p:blipFill rotWithShape="1">
          <a:blip r:embed="rId3">
            <a:alphaModFix/>
          </a:blip>
          <a:srcRect l="98" t="3211" r="1804" b="634"/>
          <a:stretch/>
        </p:blipFill>
        <p:spPr>
          <a:xfrm>
            <a:off x="10904" y="1058700"/>
            <a:ext cx="6825177" cy="3489250"/>
          </a:xfrm>
          <a:prstGeom prst="rect">
            <a:avLst/>
          </a:prstGeom>
          <a:noFill/>
          <a:ln>
            <a:noFill/>
          </a:ln>
        </p:spPr>
      </p:pic>
      <p:sp>
        <p:nvSpPr>
          <p:cNvPr id="427" name="Google Shape;427;p57"/>
          <p:cNvSpPr/>
          <p:nvPr/>
        </p:nvSpPr>
        <p:spPr>
          <a:xfrm>
            <a:off x="517650" y="1058700"/>
            <a:ext cx="4897200" cy="398700"/>
          </a:xfrm>
          <a:prstGeom prst="rect">
            <a:avLst/>
          </a:prstGeom>
          <a:solidFill>
            <a:schemeClr val="lt1"/>
          </a:solidFill>
          <a:ln>
            <a:noFill/>
          </a:ln>
        </p:spPr>
        <p:txBody>
          <a:bodyPr spcFirstLastPara="1" wrap="square" lIns="91425" tIns="91425" rIns="91425" bIns="91425" anchor="ctr" anchorCtr="0">
            <a:noAutofit/>
          </a:bodyPr>
          <a:lstStyle/>
          <a:p>
            <a:endParaRPr sz="1800"/>
          </a:p>
        </p:txBody>
      </p:sp>
      <p:sp>
        <p:nvSpPr>
          <p:cNvPr id="428" name="Google Shape;428;p57"/>
          <p:cNvSpPr txBox="1">
            <a:spLocks noGrp="1"/>
          </p:cNvSpPr>
          <p:nvPr>
            <p:ph type="sldNum" idx="2"/>
          </p:nvPr>
        </p:nvSpPr>
        <p:spPr>
          <a:xfrm>
            <a:off x="8633462" y="4721650"/>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7</a:t>
            </a:fld>
            <a:endParaRPr dirty="0"/>
          </a:p>
        </p:txBody>
      </p:sp>
      <p:sp>
        <p:nvSpPr>
          <p:cNvPr id="429" name="Google Shape;429;p57"/>
          <p:cNvSpPr txBox="1">
            <a:spLocks noGrp="1"/>
          </p:cNvSpPr>
          <p:nvPr>
            <p:ph type="ctrTitle" idx="4294967295"/>
          </p:nvPr>
        </p:nvSpPr>
        <p:spPr>
          <a:xfrm>
            <a:off x="208225" y="166850"/>
            <a:ext cx="6509400" cy="697500"/>
          </a:xfrm>
          <a:prstGeom prst="rect">
            <a:avLst/>
          </a:prstGeom>
        </p:spPr>
        <p:txBody>
          <a:bodyPr spcFirstLastPara="1" vert="horz" wrap="square" lIns="68575" tIns="34275" rIns="68575" bIns="34275" rtlCol="0" anchor="ctr" anchorCtr="0">
            <a:noAutofit/>
          </a:bodyPr>
          <a:lstStyle/>
          <a:p>
            <a:pPr>
              <a:lnSpc>
                <a:spcPct val="115000"/>
              </a:lnSpc>
            </a:pPr>
            <a:r>
              <a:rPr lang="en" sz="1600" b="0">
                <a:solidFill>
                  <a:srgbClr val="434343"/>
                </a:solidFill>
                <a:latin typeface="Open Sans SemiBold"/>
                <a:ea typeface="Open Sans SemiBold"/>
                <a:cs typeface="Open Sans SemiBold"/>
                <a:sym typeface="Open Sans SemiBold"/>
              </a:rPr>
              <a:t>Some smaller areas: Google Trends last 5 years </a:t>
            </a:r>
            <a:r>
              <a:rPr lang="en" sz="1600" b="0" i="1">
                <a:solidFill>
                  <a:srgbClr val="434343"/>
                </a:solidFill>
                <a:latin typeface="Open Sans SemiBold"/>
                <a:ea typeface="Open Sans SemiBold"/>
                <a:cs typeface="Open Sans SemiBold"/>
                <a:sym typeface="Open Sans SemiBold"/>
              </a:rPr>
              <a:t>(Topics unless otherwise stated)</a:t>
            </a:r>
            <a:endParaRPr sz="1100">
              <a:solidFill>
                <a:srgbClr val="434343"/>
              </a:solidFill>
              <a:latin typeface="Open Sans"/>
              <a:ea typeface="Open Sans"/>
              <a:cs typeface="Open Sans"/>
              <a:sym typeface="Open Sans"/>
            </a:endParaRPr>
          </a:p>
        </p:txBody>
      </p:sp>
      <p:cxnSp>
        <p:nvCxnSpPr>
          <p:cNvPr id="430" name="Google Shape;430;p57"/>
          <p:cNvCxnSpPr/>
          <p:nvPr/>
        </p:nvCxnSpPr>
        <p:spPr>
          <a:xfrm>
            <a:off x="278275" y="940550"/>
            <a:ext cx="1887900" cy="0"/>
          </a:xfrm>
          <a:prstGeom prst="straightConnector1">
            <a:avLst/>
          </a:prstGeom>
          <a:noFill/>
          <a:ln w="19050" cap="flat" cmpd="sng">
            <a:solidFill>
              <a:srgbClr val="B30838"/>
            </a:solidFill>
            <a:prstDash val="solid"/>
            <a:round/>
            <a:headEnd type="none" w="med" len="med"/>
            <a:tailEnd type="none" w="med" len="med"/>
          </a:ln>
        </p:spPr>
      </p:cxnSp>
      <p:sp>
        <p:nvSpPr>
          <p:cNvPr id="2" name="Date Placeholder 1">
            <a:extLst>
              <a:ext uri="{FF2B5EF4-FFF2-40B4-BE49-F238E27FC236}">
                <a16:creationId xmlns:a16="http://schemas.microsoft.com/office/drawing/2014/main" id="{CA42BFB0-34D7-4D29-86E0-C9395AC812AD}"/>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Tree>
    <p:extLst>
      <p:ext uri="{BB962C8B-B14F-4D97-AF65-F5344CB8AC3E}">
        <p14:creationId xmlns:p14="http://schemas.microsoft.com/office/powerpoint/2010/main" val="602507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2"/>
          <p:cNvSpPr txBox="1">
            <a:spLocks noGrp="1"/>
          </p:cNvSpPr>
          <p:nvPr>
            <p:ph type="body" idx="1"/>
          </p:nvPr>
        </p:nvSpPr>
        <p:spPr>
          <a:xfrm>
            <a:off x="230100" y="656050"/>
            <a:ext cx="4293300" cy="4038300"/>
          </a:xfrm>
          <a:prstGeom prst="rect">
            <a:avLst/>
          </a:prstGeom>
          <a:noFill/>
          <a:ln>
            <a:noFill/>
          </a:ln>
        </p:spPr>
        <p:txBody>
          <a:bodyPr spcFirstLastPara="1" vert="horz" wrap="square" lIns="68575" tIns="34275" rIns="68575" bIns="34275" rtlCol="0" anchor="t" anchorCtr="0">
            <a:noAutofit/>
          </a:bodyPr>
          <a:lstStyle/>
          <a:p>
            <a:pPr marL="0" indent="0">
              <a:lnSpc>
                <a:spcPct val="115000"/>
              </a:lnSpc>
              <a:spcBef>
                <a:spcPts val="0"/>
              </a:spcBef>
              <a:buNone/>
            </a:pPr>
            <a:r>
              <a:rPr lang="en" sz="900" b="1" dirty="0">
                <a:solidFill>
                  <a:srgbClr val="38761D"/>
                </a:solidFill>
                <a:latin typeface="Arial"/>
                <a:ea typeface="Arial"/>
                <a:cs typeface="Arial"/>
                <a:sym typeface="Arial"/>
              </a:rPr>
              <a:t>158 </a:t>
            </a:r>
            <a:r>
              <a:rPr lang="en" sz="900" b="1" dirty="0">
                <a:solidFill>
                  <a:schemeClr val="accent4">
                    <a:lumMod val="75000"/>
                  </a:schemeClr>
                </a:solidFill>
                <a:latin typeface="Arial"/>
                <a:ea typeface="Arial"/>
                <a:cs typeface="Arial"/>
                <a:sym typeface="Arial"/>
              </a:rPr>
              <a:t>(188) </a:t>
            </a:r>
            <a:r>
              <a:rPr lang="en" sz="900" b="1" dirty="0">
                <a:solidFill>
                  <a:srgbClr val="38761D"/>
                </a:solidFill>
                <a:latin typeface="Arial"/>
                <a:ea typeface="Arial"/>
                <a:cs typeface="Arial"/>
                <a:sym typeface="Arial"/>
              </a:rPr>
              <a:t>CVPR: </a:t>
            </a:r>
            <a:r>
              <a:rPr lang="en" sz="900" dirty="0">
                <a:solidFill>
                  <a:srgbClr val="38761D"/>
                </a:solidFill>
                <a:latin typeface="Arial"/>
                <a:ea typeface="Arial"/>
                <a:cs typeface="Arial"/>
                <a:sym typeface="Arial"/>
              </a:rPr>
              <a:t>Conference on Computer Vision and Pattern Recognition</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101 </a:t>
            </a:r>
            <a:r>
              <a:rPr lang="en" sz="900" b="1" dirty="0">
                <a:solidFill>
                  <a:schemeClr val="accent4">
                    <a:lumMod val="75000"/>
                  </a:schemeClr>
                </a:solidFill>
                <a:latin typeface="Arial"/>
                <a:ea typeface="Arial"/>
                <a:cs typeface="Arial"/>
                <a:sym typeface="Arial"/>
              </a:rPr>
              <a:t>(134) </a:t>
            </a:r>
            <a:r>
              <a:rPr lang="en" sz="900" b="1" dirty="0">
                <a:solidFill>
                  <a:srgbClr val="38761D"/>
                </a:solidFill>
                <a:latin typeface="Arial"/>
                <a:ea typeface="Arial"/>
                <a:cs typeface="Arial"/>
                <a:sym typeface="Arial"/>
              </a:rPr>
              <a:t>NeurIPS:</a:t>
            </a:r>
            <a:r>
              <a:rPr lang="en" sz="900" dirty="0">
                <a:solidFill>
                  <a:srgbClr val="38761D"/>
                </a:solidFill>
                <a:latin typeface="Arial"/>
                <a:ea typeface="Arial"/>
                <a:cs typeface="Arial"/>
                <a:sym typeface="Arial"/>
              </a:rPr>
              <a:t> Neural Information Processing Systems </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98 </a:t>
            </a:r>
            <a:r>
              <a:rPr lang="en" sz="900" b="1" dirty="0">
                <a:solidFill>
                  <a:schemeClr val="accent4">
                    <a:lumMod val="75000"/>
                  </a:schemeClr>
                </a:solidFill>
                <a:latin typeface="Arial"/>
                <a:ea typeface="Arial"/>
                <a:cs typeface="Arial"/>
                <a:sym typeface="Arial"/>
              </a:rPr>
              <a:t>(104) </a:t>
            </a:r>
            <a:r>
              <a:rPr lang="en" sz="900" b="1" dirty="0">
                <a:solidFill>
                  <a:srgbClr val="38761D"/>
                </a:solidFill>
                <a:latin typeface="Arial"/>
                <a:ea typeface="Arial"/>
                <a:cs typeface="Arial"/>
                <a:sym typeface="Arial"/>
              </a:rPr>
              <a:t>ECCV: </a:t>
            </a:r>
            <a:r>
              <a:rPr lang="en" sz="900" dirty="0">
                <a:solidFill>
                  <a:srgbClr val="38761D"/>
                </a:solidFill>
                <a:latin typeface="Arial"/>
                <a:ea typeface="Arial"/>
                <a:cs typeface="Arial"/>
                <a:sym typeface="Arial"/>
              </a:rPr>
              <a:t>European Conference on Computer Vision</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91 </a:t>
            </a:r>
            <a:r>
              <a:rPr lang="en" sz="900" b="1" dirty="0">
                <a:solidFill>
                  <a:schemeClr val="accent4">
                    <a:lumMod val="75000"/>
                  </a:schemeClr>
                </a:solidFill>
                <a:latin typeface="Arial"/>
                <a:ea typeface="Arial"/>
                <a:cs typeface="Arial"/>
                <a:sym typeface="Arial"/>
              </a:rPr>
              <a:t>(113) </a:t>
            </a:r>
            <a:r>
              <a:rPr lang="en" sz="900" b="1" dirty="0">
                <a:solidFill>
                  <a:srgbClr val="38761D"/>
                </a:solidFill>
                <a:latin typeface="Arial"/>
                <a:ea typeface="Arial"/>
                <a:cs typeface="Arial"/>
                <a:sym typeface="Arial"/>
              </a:rPr>
              <a:t>ICML:</a:t>
            </a:r>
            <a:r>
              <a:rPr lang="en" sz="900" dirty="0">
                <a:solidFill>
                  <a:srgbClr val="38761D"/>
                </a:solidFill>
                <a:latin typeface="Arial"/>
                <a:ea typeface="Arial"/>
                <a:cs typeface="Arial"/>
                <a:sym typeface="Arial"/>
              </a:rPr>
              <a:t> International Conference on Machine Learning</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89 </a:t>
            </a:r>
            <a:r>
              <a:rPr lang="en" sz="900" b="1" dirty="0">
                <a:solidFill>
                  <a:schemeClr val="accent4">
                    <a:lumMod val="75000"/>
                  </a:schemeClr>
                </a:solidFill>
                <a:latin typeface="Arial"/>
                <a:ea typeface="Arial"/>
                <a:cs typeface="Arial"/>
                <a:sym typeface="Arial"/>
              </a:rPr>
              <a:t>(124) </a:t>
            </a:r>
            <a:r>
              <a:rPr lang="en" sz="900" b="1" dirty="0">
                <a:solidFill>
                  <a:srgbClr val="38761D"/>
                </a:solidFill>
                <a:latin typeface="Arial"/>
                <a:ea typeface="Arial"/>
                <a:cs typeface="Arial"/>
                <a:sym typeface="Arial"/>
              </a:rPr>
              <a:t>ICCV: </a:t>
            </a:r>
            <a:r>
              <a:rPr lang="en" sz="900" dirty="0">
                <a:solidFill>
                  <a:srgbClr val="38761D"/>
                </a:solidFill>
                <a:latin typeface="Arial"/>
                <a:ea typeface="Arial"/>
                <a:cs typeface="Arial"/>
                <a:sym typeface="Arial"/>
              </a:rPr>
              <a:t>International Conference on Computer Vision</a:t>
            </a:r>
            <a:endParaRPr sz="900" dirty="0">
              <a:latin typeface="Arial"/>
              <a:ea typeface="Arial"/>
              <a:cs typeface="Arial"/>
              <a:sym typeface="Arial"/>
            </a:endParaRPr>
          </a:p>
          <a:p>
            <a:pPr marL="0" indent="0">
              <a:lnSpc>
                <a:spcPct val="115000"/>
              </a:lnSpc>
              <a:spcBef>
                <a:spcPts val="0"/>
              </a:spcBef>
              <a:buNone/>
            </a:pPr>
            <a:r>
              <a:rPr lang="en" sz="900" b="1" dirty="0">
                <a:solidFill>
                  <a:srgbClr val="1C4587"/>
                </a:solidFill>
                <a:latin typeface="Arial"/>
                <a:ea typeface="Arial"/>
                <a:cs typeface="Arial"/>
                <a:sym typeface="Arial"/>
              </a:rPr>
              <a:t>85 </a:t>
            </a:r>
            <a:r>
              <a:rPr lang="en" sz="900" b="1" dirty="0">
                <a:solidFill>
                  <a:schemeClr val="accent4">
                    <a:lumMod val="75000"/>
                  </a:schemeClr>
                </a:solidFill>
                <a:latin typeface="Arial"/>
                <a:ea typeface="Arial"/>
                <a:cs typeface="Arial"/>
                <a:sym typeface="Arial"/>
              </a:rPr>
              <a:t>(86) </a:t>
            </a:r>
            <a:r>
              <a:rPr lang="en" sz="900" b="1" dirty="0">
                <a:solidFill>
                  <a:srgbClr val="1C4587"/>
                </a:solidFill>
                <a:latin typeface="Arial"/>
                <a:ea typeface="Arial"/>
                <a:cs typeface="Arial"/>
                <a:sym typeface="Arial"/>
              </a:rPr>
              <a:t>CHI:</a:t>
            </a:r>
            <a:r>
              <a:rPr lang="en" sz="900" dirty="0">
                <a:solidFill>
                  <a:srgbClr val="1C4587"/>
                </a:solidFill>
                <a:latin typeface="Arial"/>
                <a:ea typeface="Arial"/>
                <a:cs typeface="Arial"/>
                <a:sym typeface="Arial"/>
              </a:rPr>
              <a:t> Computer Human Interaction</a:t>
            </a:r>
            <a:endParaRPr sz="900" dirty="0">
              <a:latin typeface="Arial"/>
              <a:ea typeface="Arial"/>
              <a:cs typeface="Arial"/>
              <a:sym typeface="Arial"/>
            </a:endParaRPr>
          </a:p>
          <a:p>
            <a:pPr marL="0" indent="0">
              <a:lnSpc>
                <a:spcPct val="115000"/>
              </a:lnSpc>
              <a:spcBef>
                <a:spcPts val="0"/>
              </a:spcBef>
              <a:buNone/>
            </a:pPr>
            <a:r>
              <a:rPr lang="en" sz="900" b="1" dirty="0">
                <a:solidFill>
                  <a:srgbClr val="1C4587"/>
                </a:solidFill>
                <a:latin typeface="Arial"/>
                <a:ea typeface="Arial"/>
                <a:cs typeface="Arial"/>
                <a:sym typeface="Arial"/>
              </a:rPr>
              <a:t>80 </a:t>
            </a:r>
            <a:r>
              <a:rPr lang="en" sz="900" b="1" dirty="0">
                <a:solidFill>
                  <a:schemeClr val="accent4">
                    <a:lumMod val="75000"/>
                  </a:schemeClr>
                </a:solidFill>
                <a:latin typeface="Arial"/>
                <a:ea typeface="Arial"/>
                <a:cs typeface="Arial"/>
                <a:sym typeface="Arial"/>
              </a:rPr>
              <a:t>(76) </a:t>
            </a:r>
            <a:r>
              <a:rPr lang="en" sz="900" b="1" dirty="0">
                <a:solidFill>
                  <a:srgbClr val="1C4587"/>
                </a:solidFill>
                <a:latin typeface="Arial"/>
                <a:ea typeface="Arial"/>
                <a:cs typeface="Arial"/>
                <a:sym typeface="Arial"/>
              </a:rPr>
              <a:t>INFOCOM:</a:t>
            </a:r>
            <a:r>
              <a:rPr lang="en" sz="900" dirty="0">
                <a:solidFill>
                  <a:srgbClr val="1C4587"/>
                </a:solidFill>
                <a:latin typeface="Arial"/>
                <a:ea typeface="Arial"/>
                <a:cs typeface="Arial"/>
                <a:sym typeface="Arial"/>
              </a:rPr>
              <a:t> Joint Conference of the Computer and Communications Societies </a:t>
            </a:r>
            <a:endParaRPr sz="900" dirty="0">
              <a:latin typeface="Arial"/>
              <a:ea typeface="Arial"/>
              <a:cs typeface="Arial"/>
              <a:sym typeface="Arial"/>
            </a:endParaRPr>
          </a:p>
          <a:p>
            <a:pPr marL="0" indent="0">
              <a:lnSpc>
                <a:spcPct val="115000"/>
              </a:lnSpc>
              <a:spcBef>
                <a:spcPts val="0"/>
              </a:spcBef>
              <a:buNone/>
            </a:pPr>
            <a:r>
              <a:rPr lang="en" sz="900" b="1" dirty="0">
                <a:solidFill>
                  <a:srgbClr val="1C4587"/>
                </a:solidFill>
                <a:latin typeface="Arial"/>
                <a:ea typeface="Arial"/>
                <a:cs typeface="Arial"/>
                <a:sym typeface="Arial"/>
              </a:rPr>
              <a:t>77 </a:t>
            </a:r>
            <a:r>
              <a:rPr lang="en" sz="900" b="1" dirty="0">
                <a:solidFill>
                  <a:schemeClr val="accent4">
                    <a:lumMod val="75000"/>
                  </a:schemeClr>
                </a:solidFill>
                <a:latin typeface="Arial"/>
                <a:ea typeface="Arial"/>
                <a:cs typeface="Arial"/>
                <a:sym typeface="Arial"/>
              </a:rPr>
              <a:t>(76) </a:t>
            </a:r>
            <a:r>
              <a:rPr lang="en" sz="900" b="1" dirty="0">
                <a:solidFill>
                  <a:srgbClr val="1C4587"/>
                </a:solidFill>
                <a:latin typeface="Arial"/>
                <a:ea typeface="Arial"/>
                <a:cs typeface="Arial"/>
                <a:sym typeface="Arial"/>
              </a:rPr>
              <a:t>WWW: </a:t>
            </a:r>
            <a:r>
              <a:rPr lang="en" sz="900" dirty="0">
                <a:solidFill>
                  <a:srgbClr val="1C4587"/>
                </a:solidFill>
                <a:latin typeface="Arial"/>
                <a:ea typeface="Arial"/>
                <a:cs typeface="Arial"/>
                <a:sym typeface="Arial"/>
              </a:rPr>
              <a:t> International World Wide Web Conferences</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73 </a:t>
            </a:r>
            <a:r>
              <a:rPr lang="en" sz="900" b="1" dirty="0">
                <a:solidFill>
                  <a:schemeClr val="accent4">
                    <a:lumMod val="75000"/>
                  </a:schemeClr>
                </a:solidFill>
                <a:latin typeface="Arial"/>
                <a:ea typeface="Arial"/>
                <a:cs typeface="Arial"/>
                <a:sym typeface="Arial"/>
              </a:rPr>
              <a:t>(74) </a:t>
            </a:r>
            <a:r>
              <a:rPr lang="en" sz="900" b="1" dirty="0">
                <a:solidFill>
                  <a:srgbClr val="38761D"/>
                </a:solidFill>
                <a:latin typeface="Arial"/>
                <a:ea typeface="Arial"/>
                <a:cs typeface="Arial"/>
                <a:sym typeface="Arial"/>
              </a:rPr>
              <a:t>VLDB:</a:t>
            </a:r>
            <a:r>
              <a:rPr lang="en" sz="900" dirty="0">
                <a:solidFill>
                  <a:srgbClr val="38761D"/>
                </a:solidFill>
                <a:latin typeface="Arial"/>
                <a:ea typeface="Arial"/>
                <a:cs typeface="Arial"/>
                <a:sym typeface="Arial"/>
              </a:rPr>
              <a:t> International Conference on Very Large Databases</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73 </a:t>
            </a:r>
            <a:r>
              <a:rPr lang="en" sz="900" b="1" dirty="0">
                <a:solidFill>
                  <a:schemeClr val="accent4">
                    <a:lumMod val="75000"/>
                  </a:schemeClr>
                </a:solidFill>
                <a:latin typeface="Arial"/>
                <a:ea typeface="Arial"/>
                <a:cs typeface="Arial"/>
                <a:sym typeface="Arial"/>
              </a:rPr>
              <a:t>(77) </a:t>
            </a:r>
            <a:r>
              <a:rPr lang="en" sz="900" b="1" dirty="0">
                <a:solidFill>
                  <a:srgbClr val="38761D"/>
                </a:solidFill>
                <a:latin typeface="Arial"/>
                <a:ea typeface="Arial"/>
                <a:cs typeface="Arial"/>
                <a:sym typeface="Arial"/>
              </a:rPr>
              <a:t>SIGKDD: </a:t>
            </a:r>
            <a:r>
              <a:rPr lang="en" sz="900" dirty="0">
                <a:solidFill>
                  <a:srgbClr val="38761D"/>
                </a:solidFill>
                <a:latin typeface="Arial"/>
                <a:ea typeface="Arial"/>
                <a:cs typeface="Arial"/>
                <a:sym typeface="Arial"/>
              </a:rPr>
              <a:t>International Conference on Knowledge discovery and data mining</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71 </a:t>
            </a:r>
            <a:r>
              <a:rPr lang="en" sz="900" b="1" dirty="0">
                <a:solidFill>
                  <a:schemeClr val="accent4">
                    <a:lumMod val="75000"/>
                  </a:schemeClr>
                </a:solidFill>
                <a:latin typeface="Arial"/>
                <a:ea typeface="Arial"/>
                <a:cs typeface="Arial"/>
                <a:sym typeface="Arial"/>
              </a:rPr>
              <a:t>(75)  </a:t>
            </a:r>
            <a:r>
              <a:rPr lang="en" sz="900" b="1" dirty="0">
                <a:solidFill>
                  <a:srgbClr val="38761D"/>
                </a:solidFill>
                <a:latin typeface="Arial"/>
                <a:ea typeface="Arial"/>
                <a:cs typeface="Arial"/>
                <a:sym typeface="Arial"/>
              </a:rPr>
              <a:t>ICRA:</a:t>
            </a:r>
            <a:r>
              <a:rPr lang="en" sz="900" dirty="0">
                <a:solidFill>
                  <a:srgbClr val="38761D"/>
                </a:solidFill>
                <a:latin typeface="Arial"/>
                <a:ea typeface="Arial"/>
                <a:cs typeface="Arial"/>
                <a:sym typeface="Arial"/>
              </a:rPr>
              <a:t> International Conference on Robotics and Automation</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56 </a:t>
            </a:r>
            <a:r>
              <a:rPr lang="en" sz="900" b="1" dirty="0">
                <a:solidFill>
                  <a:schemeClr val="accent4">
                    <a:lumMod val="75000"/>
                  </a:schemeClr>
                </a:solidFill>
                <a:latin typeface="Arial"/>
                <a:ea typeface="Arial"/>
                <a:cs typeface="Arial"/>
                <a:sym typeface="Arial"/>
              </a:rPr>
              <a:t>(69)</a:t>
            </a:r>
            <a:r>
              <a:rPr lang="en" sz="900" b="1" dirty="0">
                <a:solidFill>
                  <a:srgbClr val="38761D"/>
                </a:solidFill>
                <a:latin typeface="Arial"/>
                <a:ea typeface="Arial"/>
                <a:cs typeface="Arial"/>
                <a:sym typeface="Arial"/>
              </a:rPr>
              <a:t> AAAI: </a:t>
            </a:r>
            <a:r>
              <a:rPr lang="en" sz="900" dirty="0">
                <a:solidFill>
                  <a:srgbClr val="38761D"/>
                </a:solidFill>
                <a:latin typeface="Arial"/>
                <a:ea typeface="Arial"/>
                <a:cs typeface="Arial"/>
                <a:sym typeface="Arial"/>
              </a:rPr>
              <a:t>Assoc. Adv. AI Conference on Artificial Intelligence</a:t>
            </a:r>
            <a:endParaRPr sz="900" dirty="0">
              <a:latin typeface="Arial"/>
              <a:ea typeface="Arial"/>
              <a:cs typeface="Arial"/>
              <a:sym typeface="Arial"/>
            </a:endParaRPr>
          </a:p>
          <a:p>
            <a:pPr marL="0" indent="0">
              <a:lnSpc>
                <a:spcPct val="115000"/>
              </a:lnSpc>
              <a:spcBef>
                <a:spcPts val="0"/>
              </a:spcBef>
              <a:buNone/>
            </a:pPr>
            <a:r>
              <a:rPr lang="en" sz="900" b="1" dirty="0">
                <a:solidFill>
                  <a:srgbClr val="000000"/>
                </a:solidFill>
                <a:latin typeface="Arial"/>
                <a:ea typeface="Arial"/>
                <a:cs typeface="Arial"/>
                <a:sym typeface="Arial"/>
              </a:rPr>
              <a:t>54 </a:t>
            </a:r>
            <a:r>
              <a:rPr lang="en" sz="900" b="1" dirty="0">
                <a:solidFill>
                  <a:schemeClr val="accent4">
                    <a:lumMod val="75000"/>
                  </a:schemeClr>
                </a:solidFill>
                <a:latin typeface="Arial"/>
                <a:ea typeface="Arial"/>
                <a:cs typeface="Arial"/>
                <a:sym typeface="Arial"/>
              </a:rPr>
              <a:t>(58) </a:t>
            </a:r>
            <a:r>
              <a:rPr lang="en" sz="900" b="1" dirty="0">
                <a:solidFill>
                  <a:srgbClr val="000000"/>
                </a:solidFill>
                <a:latin typeface="Arial"/>
                <a:ea typeface="Arial"/>
                <a:cs typeface="Arial"/>
                <a:sym typeface="Arial"/>
              </a:rPr>
              <a:t>ISCA:</a:t>
            </a:r>
            <a:r>
              <a:rPr lang="en" sz="900" dirty="0">
                <a:solidFill>
                  <a:srgbClr val="000000"/>
                </a:solidFill>
                <a:latin typeface="Arial"/>
                <a:ea typeface="Arial"/>
                <a:cs typeface="Arial"/>
                <a:sym typeface="Arial"/>
              </a:rPr>
              <a:t> International Symposium on Computer Architecture</a:t>
            </a:r>
            <a:endParaRPr sz="900" dirty="0">
              <a:solidFill>
                <a:srgbClr val="000000"/>
              </a:solidFill>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50 </a:t>
            </a:r>
            <a:r>
              <a:rPr lang="en" sz="900" b="1" dirty="0">
                <a:solidFill>
                  <a:schemeClr val="accent4">
                    <a:lumMod val="75000"/>
                  </a:schemeClr>
                </a:solidFill>
                <a:latin typeface="Arial"/>
                <a:ea typeface="Arial"/>
                <a:cs typeface="Arial"/>
                <a:sym typeface="Arial"/>
              </a:rPr>
              <a:t>(54) </a:t>
            </a:r>
            <a:r>
              <a:rPr lang="en" sz="900" b="1" dirty="0">
                <a:solidFill>
                  <a:srgbClr val="38761D"/>
                </a:solidFill>
                <a:latin typeface="Arial"/>
                <a:ea typeface="Arial"/>
                <a:cs typeface="Arial"/>
                <a:sym typeface="Arial"/>
              </a:rPr>
              <a:t>IROS:</a:t>
            </a:r>
            <a:r>
              <a:rPr lang="en" sz="900" dirty="0">
                <a:solidFill>
                  <a:srgbClr val="38761D"/>
                </a:solidFill>
                <a:latin typeface="Arial"/>
                <a:ea typeface="Arial"/>
                <a:cs typeface="Arial"/>
                <a:sym typeface="Arial"/>
              </a:rPr>
              <a:t> International Conference on Intelligent Robots and Systems</a:t>
            </a:r>
            <a:endParaRPr sz="900" dirty="0">
              <a:latin typeface="Arial"/>
              <a:ea typeface="Arial"/>
              <a:cs typeface="Arial"/>
              <a:sym typeface="Arial"/>
            </a:endParaRPr>
          </a:p>
          <a:p>
            <a:pPr marL="0" indent="0">
              <a:lnSpc>
                <a:spcPct val="115000"/>
              </a:lnSpc>
              <a:spcBef>
                <a:spcPts val="0"/>
              </a:spcBef>
              <a:buNone/>
            </a:pPr>
            <a:r>
              <a:rPr lang="en" sz="900" b="1" dirty="0">
                <a:solidFill>
                  <a:srgbClr val="000000"/>
                </a:solidFill>
                <a:latin typeface="Arial"/>
                <a:ea typeface="Arial"/>
                <a:cs typeface="Arial"/>
                <a:sym typeface="Arial"/>
              </a:rPr>
              <a:t>50 </a:t>
            </a:r>
            <a:r>
              <a:rPr lang="en" sz="900" b="1" dirty="0">
                <a:solidFill>
                  <a:schemeClr val="accent4">
                    <a:lumMod val="75000"/>
                  </a:schemeClr>
                </a:solidFill>
                <a:latin typeface="Arial"/>
                <a:ea typeface="Arial"/>
                <a:cs typeface="Arial"/>
                <a:sym typeface="Arial"/>
              </a:rPr>
              <a:t>(51) </a:t>
            </a:r>
            <a:r>
              <a:rPr lang="en" sz="900" b="1" dirty="0">
                <a:solidFill>
                  <a:srgbClr val="000000"/>
                </a:solidFill>
                <a:latin typeface="Arial"/>
                <a:ea typeface="Arial"/>
                <a:cs typeface="Arial"/>
                <a:sym typeface="Arial"/>
              </a:rPr>
              <a:t>ASPLOS:</a:t>
            </a:r>
            <a:r>
              <a:rPr lang="en" sz="900" dirty="0">
                <a:solidFill>
                  <a:srgbClr val="000000"/>
                </a:solidFill>
                <a:latin typeface="Arial"/>
                <a:ea typeface="Arial"/>
                <a:cs typeface="Arial"/>
                <a:sym typeface="Arial"/>
              </a:rPr>
              <a:t> International Conference on Architectural Support for Programming Languages and Operating Systems</a:t>
            </a:r>
            <a:endParaRPr sz="900" dirty="0">
              <a:latin typeface="Arial"/>
              <a:ea typeface="Arial"/>
              <a:cs typeface="Arial"/>
              <a:sym typeface="Arial"/>
            </a:endParaRPr>
          </a:p>
          <a:p>
            <a:pPr marL="0" indent="0">
              <a:lnSpc>
                <a:spcPct val="115000"/>
              </a:lnSpc>
              <a:spcBef>
                <a:spcPts val="0"/>
              </a:spcBef>
              <a:buNone/>
            </a:pPr>
            <a:r>
              <a:rPr lang="en" sz="900" b="1" dirty="0">
                <a:solidFill>
                  <a:srgbClr val="000000"/>
                </a:solidFill>
                <a:latin typeface="Arial"/>
                <a:ea typeface="Arial"/>
                <a:cs typeface="Arial"/>
                <a:sym typeface="Arial"/>
              </a:rPr>
              <a:t>47 </a:t>
            </a:r>
            <a:r>
              <a:rPr lang="en" sz="900" b="1" dirty="0">
                <a:solidFill>
                  <a:schemeClr val="accent4">
                    <a:lumMod val="75000"/>
                  </a:schemeClr>
                </a:solidFill>
                <a:latin typeface="Arial"/>
                <a:ea typeface="Arial"/>
                <a:cs typeface="Arial"/>
                <a:sym typeface="Arial"/>
              </a:rPr>
              <a:t>(42) </a:t>
            </a:r>
            <a:r>
              <a:rPr lang="en" sz="900" b="1" dirty="0">
                <a:solidFill>
                  <a:srgbClr val="000000"/>
                </a:solidFill>
                <a:latin typeface="Arial"/>
                <a:ea typeface="Arial"/>
                <a:cs typeface="Arial"/>
                <a:sym typeface="Arial"/>
              </a:rPr>
              <a:t>SC:</a:t>
            </a:r>
            <a:r>
              <a:rPr lang="en" sz="900" dirty="0">
                <a:solidFill>
                  <a:srgbClr val="000000"/>
                </a:solidFill>
                <a:latin typeface="Arial"/>
                <a:ea typeface="Arial"/>
                <a:cs typeface="Arial"/>
                <a:sym typeface="Arial"/>
              </a:rPr>
              <a:t> International Conference on High Performance Computing, Networking, Storage and Analysis </a:t>
            </a:r>
            <a:endParaRPr sz="900" dirty="0">
              <a:latin typeface="Arial"/>
              <a:ea typeface="Arial"/>
              <a:cs typeface="Arial"/>
              <a:sym typeface="Arial"/>
            </a:endParaRPr>
          </a:p>
          <a:p>
            <a:pPr marL="0" indent="0">
              <a:lnSpc>
                <a:spcPct val="115000"/>
              </a:lnSpc>
              <a:spcBef>
                <a:spcPts val="0"/>
              </a:spcBef>
              <a:buNone/>
            </a:pPr>
            <a:r>
              <a:rPr lang="en" sz="900" b="1" dirty="0">
                <a:solidFill>
                  <a:srgbClr val="000000"/>
                </a:solidFill>
                <a:latin typeface="Arial"/>
                <a:ea typeface="Arial"/>
                <a:cs typeface="Arial"/>
                <a:sym typeface="Arial"/>
              </a:rPr>
              <a:t>46 </a:t>
            </a:r>
            <a:r>
              <a:rPr lang="en" sz="900" b="1" dirty="0">
                <a:solidFill>
                  <a:schemeClr val="accent4">
                    <a:lumMod val="75000"/>
                  </a:schemeClr>
                </a:solidFill>
                <a:latin typeface="Arial"/>
                <a:ea typeface="Arial"/>
                <a:cs typeface="Arial"/>
                <a:sym typeface="Arial"/>
              </a:rPr>
              <a:t>(51) </a:t>
            </a:r>
            <a:r>
              <a:rPr lang="en" sz="900" b="1" dirty="0">
                <a:solidFill>
                  <a:srgbClr val="000000"/>
                </a:solidFill>
                <a:latin typeface="Arial"/>
                <a:ea typeface="Arial"/>
                <a:cs typeface="Arial"/>
                <a:sym typeface="Arial"/>
              </a:rPr>
              <a:t>HPCA: </a:t>
            </a:r>
            <a:r>
              <a:rPr lang="en" sz="900" dirty="0">
                <a:solidFill>
                  <a:srgbClr val="000000"/>
                </a:solidFill>
                <a:latin typeface="Arial"/>
                <a:ea typeface="Arial"/>
                <a:cs typeface="Arial"/>
                <a:sym typeface="Arial"/>
              </a:rPr>
              <a:t>International Symposium on High Performance Computer Architecture</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45 </a:t>
            </a:r>
            <a:r>
              <a:rPr lang="en" sz="900" b="1" dirty="0">
                <a:solidFill>
                  <a:schemeClr val="accent4">
                    <a:lumMod val="75000"/>
                  </a:schemeClr>
                </a:solidFill>
                <a:latin typeface="Arial"/>
                <a:ea typeface="Arial"/>
                <a:cs typeface="Arial"/>
                <a:sym typeface="Arial"/>
              </a:rPr>
              <a:t>(61)  </a:t>
            </a:r>
            <a:r>
              <a:rPr lang="en" sz="900" b="1" dirty="0">
                <a:solidFill>
                  <a:srgbClr val="38761D"/>
                </a:solidFill>
                <a:latin typeface="Arial"/>
                <a:ea typeface="Arial"/>
                <a:cs typeface="Arial"/>
                <a:sym typeface="Arial"/>
              </a:rPr>
              <a:t>IJCAI:</a:t>
            </a:r>
            <a:r>
              <a:rPr lang="en" sz="900" dirty="0">
                <a:solidFill>
                  <a:srgbClr val="38761D"/>
                </a:solidFill>
                <a:latin typeface="Arial"/>
                <a:ea typeface="Arial"/>
                <a:cs typeface="Arial"/>
                <a:sym typeface="Arial"/>
              </a:rPr>
              <a:t> International Joint Conference on Artificial Intelligence</a:t>
            </a:r>
            <a:endParaRPr sz="900" dirty="0">
              <a:latin typeface="Arial"/>
              <a:ea typeface="Arial"/>
              <a:cs typeface="Arial"/>
              <a:sym typeface="Arial"/>
            </a:endParaRPr>
          </a:p>
          <a:p>
            <a:pPr marL="0" indent="0">
              <a:lnSpc>
                <a:spcPct val="115000"/>
              </a:lnSpc>
              <a:spcBef>
                <a:spcPts val="0"/>
              </a:spcBef>
              <a:buNone/>
            </a:pPr>
            <a:r>
              <a:rPr lang="en" sz="900" b="1" dirty="0">
                <a:solidFill>
                  <a:srgbClr val="38761D"/>
                </a:solidFill>
                <a:latin typeface="Arial"/>
                <a:ea typeface="Arial"/>
                <a:cs typeface="Arial"/>
                <a:sym typeface="Arial"/>
              </a:rPr>
              <a:t>43 </a:t>
            </a:r>
            <a:r>
              <a:rPr lang="en" sz="900" b="1" dirty="0">
                <a:solidFill>
                  <a:schemeClr val="accent4">
                    <a:lumMod val="75000"/>
                  </a:schemeClr>
                </a:solidFill>
                <a:latin typeface="Arial"/>
                <a:ea typeface="Arial"/>
                <a:cs typeface="Arial"/>
                <a:sym typeface="Arial"/>
              </a:rPr>
              <a:t>(42) </a:t>
            </a:r>
            <a:r>
              <a:rPr lang="en" sz="900" b="1" dirty="0">
                <a:solidFill>
                  <a:srgbClr val="38761D"/>
                </a:solidFill>
                <a:latin typeface="Arial"/>
                <a:ea typeface="Arial"/>
                <a:cs typeface="Arial"/>
                <a:sym typeface="Arial"/>
              </a:rPr>
              <a:t>BMVC:</a:t>
            </a:r>
            <a:r>
              <a:rPr lang="en" sz="900" dirty="0">
                <a:solidFill>
                  <a:srgbClr val="38761D"/>
                </a:solidFill>
                <a:latin typeface="Arial"/>
                <a:ea typeface="Arial"/>
                <a:cs typeface="Arial"/>
                <a:sym typeface="Arial"/>
              </a:rPr>
              <a:t> British Machine Vision Conference</a:t>
            </a:r>
            <a:endParaRPr sz="900" dirty="0">
              <a:latin typeface="Arial"/>
              <a:ea typeface="Arial"/>
              <a:cs typeface="Arial"/>
              <a:sym typeface="Arial"/>
            </a:endParaRPr>
          </a:p>
        </p:txBody>
      </p:sp>
      <p:sp>
        <p:nvSpPr>
          <p:cNvPr id="332" name="Google Shape;332;p52"/>
          <p:cNvSpPr txBox="1"/>
          <p:nvPr/>
        </p:nvSpPr>
        <p:spPr>
          <a:xfrm>
            <a:off x="4333772" y="688362"/>
            <a:ext cx="4706875" cy="4038300"/>
          </a:xfrm>
          <a:prstGeom prst="rect">
            <a:avLst/>
          </a:prstGeom>
          <a:noFill/>
          <a:ln>
            <a:noFill/>
          </a:ln>
        </p:spPr>
        <p:txBody>
          <a:bodyPr spcFirstLastPara="1" wrap="square" lIns="68575" tIns="34275" rIns="68575" bIns="34275" anchor="t" anchorCtr="0">
            <a:noAutofit/>
          </a:bodyPr>
          <a:lstStyle/>
          <a:p>
            <a:pPr>
              <a:lnSpc>
                <a:spcPct val="115000"/>
              </a:lnSpc>
            </a:pPr>
            <a:r>
              <a:rPr lang="en-US" sz="900" b="1" dirty="0"/>
              <a:t>43 </a:t>
            </a:r>
            <a:r>
              <a:rPr lang="en-US" sz="900" b="1" dirty="0">
                <a:solidFill>
                  <a:schemeClr val="accent4">
                    <a:lumMod val="75000"/>
                  </a:schemeClr>
                </a:solidFill>
              </a:rPr>
              <a:t>(46) </a:t>
            </a:r>
            <a:r>
              <a:rPr lang="en-US" sz="900" b="1" dirty="0"/>
              <a:t>IPDPS:</a:t>
            </a:r>
            <a:r>
              <a:rPr lang="en-US" sz="900" dirty="0"/>
              <a:t> International Symposium on Parallel &amp; Distributed Processing </a:t>
            </a:r>
          </a:p>
          <a:p>
            <a:pPr>
              <a:lnSpc>
                <a:spcPct val="115000"/>
              </a:lnSpc>
            </a:pPr>
            <a:r>
              <a:rPr lang="en-US" sz="900" b="1" dirty="0"/>
              <a:t>41 </a:t>
            </a:r>
            <a:r>
              <a:rPr lang="en-US" sz="900" b="1" dirty="0">
                <a:solidFill>
                  <a:schemeClr val="accent4">
                    <a:lumMod val="75000"/>
                  </a:schemeClr>
                </a:solidFill>
              </a:rPr>
              <a:t>(41) </a:t>
            </a:r>
            <a:r>
              <a:rPr lang="en-US" sz="900" b="1" dirty="0"/>
              <a:t>MICRO:</a:t>
            </a:r>
            <a:r>
              <a:rPr lang="en-US" sz="900" dirty="0"/>
              <a:t> International Symposium on Microarchitecture</a:t>
            </a:r>
            <a:endParaRPr lang="en-US" sz="900" dirty="0">
              <a:solidFill>
                <a:srgbClr val="38761D"/>
              </a:solidFill>
            </a:endParaRPr>
          </a:p>
          <a:p>
            <a:pPr>
              <a:lnSpc>
                <a:spcPct val="115000"/>
              </a:lnSpc>
            </a:pPr>
            <a:r>
              <a:rPr lang="en" sz="900" b="1" dirty="0">
                <a:solidFill>
                  <a:srgbClr val="FF0000"/>
                </a:solidFill>
              </a:rPr>
              <a:t>39 </a:t>
            </a:r>
            <a:r>
              <a:rPr lang="en" sz="900" b="1" dirty="0">
                <a:solidFill>
                  <a:schemeClr val="accent4">
                    <a:lumMod val="75000"/>
                  </a:schemeClr>
                </a:solidFill>
              </a:rPr>
              <a:t>(31) </a:t>
            </a:r>
            <a:r>
              <a:rPr lang="en" sz="900" b="1" dirty="0">
                <a:solidFill>
                  <a:srgbClr val="FF0000"/>
                </a:solidFill>
              </a:rPr>
              <a:t>CLOUD: </a:t>
            </a:r>
            <a:r>
              <a:rPr lang="en" sz="900" dirty="0">
                <a:solidFill>
                  <a:srgbClr val="FF0000"/>
                </a:solidFill>
              </a:rPr>
              <a:t>International Conference on Cloud Computing</a:t>
            </a:r>
            <a:endParaRPr sz="900" dirty="0"/>
          </a:p>
          <a:p>
            <a:pPr>
              <a:lnSpc>
                <a:spcPct val="115000"/>
              </a:lnSpc>
            </a:pPr>
            <a:r>
              <a:rPr lang="en" sz="900" b="1" dirty="0"/>
              <a:t>39 </a:t>
            </a:r>
            <a:r>
              <a:rPr lang="en" sz="900" b="1" dirty="0">
                <a:solidFill>
                  <a:schemeClr val="accent4">
                    <a:lumMod val="75000"/>
                  </a:schemeClr>
                </a:solidFill>
              </a:rPr>
              <a:t>(?)</a:t>
            </a:r>
            <a:r>
              <a:rPr lang="en" sz="900" b="1" dirty="0"/>
              <a:t> OSDI: </a:t>
            </a:r>
            <a:r>
              <a:rPr lang="en" sz="900" dirty="0"/>
              <a:t>Symposium on Operating Systems Design and Implementation</a:t>
            </a:r>
            <a:endParaRPr sz="900" dirty="0">
              <a:solidFill>
                <a:srgbClr val="FF0000"/>
              </a:solidFill>
            </a:endParaRPr>
          </a:p>
          <a:p>
            <a:pPr>
              <a:lnSpc>
                <a:spcPct val="115000"/>
              </a:lnSpc>
            </a:pPr>
            <a:r>
              <a:rPr lang="en" sz="900" b="1" dirty="0"/>
              <a:t>37 </a:t>
            </a:r>
            <a:r>
              <a:rPr lang="en" sz="900" b="1" dirty="0">
                <a:solidFill>
                  <a:schemeClr val="accent4">
                    <a:lumMod val="75000"/>
                  </a:schemeClr>
                </a:solidFill>
              </a:rPr>
              <a:t>(33)  </a:t>
            </a:r>
            <a:r>
              <a:rPr lang="en" sz="900" b="1" dirty="0"/>
              <a:t>OOPSLA:</a:t>
            </a:r>
            <a:r>
              <a:rPr lang="en" sz="900" dirty="0"/>
              <a:t> SIGPLAN International Conference on Object-Oriented Programming, Systems, Languages, and Applications</a:t>
            </a:r>
            <a:endParaRPr sz="900" dirty="0"/>
          </a:p>
          <a:p>
            <a:pPr>
              <a:lnSpc>
                <a:spcPct val="115000"/>
              </a:lnSpc>
            </a:pPr>
            <a:r>
              <a:rPr lang="en" sz="900" b="1" dirty="0"/>
              <a:t>37 </a:t>
            </a:r>
            <a:r>
              <a:rPr lang="en" sz="900" b="1" dirty="0">
                <a:solidFill>
                  <a:schemeClr val="accent4">
                    <a:lumMod val="75000"/>
                  </a:schemeClr>
                </a:solidFill>
              </a:rPr>
              <a:t>(32) </a:t>
            </a:r>
            <a:r>
              <a:rPr lang="en" sz="900" b="1" dirty="0"/>
              <a:t>PPOPP:</a:t>
            </a:r>
            <a:r>
              <a:rPr lang="en" sz="900" dirty="0"/>
              <a:t> SIGPLAN Symposium on Principles &amp; Practice of Parallel Programming</a:t>
            </a:r>
            <a:endParaRPr sz="900" dirty="0"/>
          </a:p>
          <a:p>
            <a:pPr>
              <a:lnSpc>
                <a:spcPct val="115000"/>
              </a:lnSpc>
            </a:pPr>
            <a:r>
              <a:rPr lang="en" sz="900" b="1" dirty="0"/>
              <a:t>37 </a:t>
            </a:r>
            <a:r>
              <a:rPr lang="en" sz="900" b="1" dirty="0">
                <a:solidFill>
                  <a:schemeClr val="accent4">
                    <a:lumMod val="75000"/>
                  </a:schemeClr>
                </a:solidFill>
              </a:rPr>
              <a:t>(33) </a:t>
            </a:r>
            <a:r>
              <a:rPr lang="en" sz="900" b="1" dirty="0"/>
              <a:t>CCGrid:</a:t>
            </a:r>
            <a:r>
              <a:rPr lang="en" sz="900" dirty="0"/>
              <a:t> International Symposium on Cluster Computing and the Grid</a:t>
            </a:r>
            <a:endParaRPr sz="900" dirty="0">
              <a:solidFill>
                <a:schemeClr val="dk1"/>
              </a:solidFill>
            </a:endParaRPr>
          </a:p>
          <a:p>
            <a:pPr>
              <a:lnSpc>
                <a:spcPct val="115000"/>
              </a:lnSpc>
            </a:pPr>
            <a:r>
              <a:rPr lang="en" sz="900" b="1" dirty="0">
                <a:solidFill>
                  <a:srgbClr val="38761D"/>
                </a:solidFill>
              </a:rPr>
              <a:t>34 </a:t>
            </a:r>
            <a:r>
              <a:rPr lang="en" sz="900" b="1" dirty="0">
                <a:solidFill>
                  <a:schemeClr val="accent4">
                    <a:lumMod val="75000"/>
                  </a:schemeClr>
                </a:solidFill>
              </a:rPr>
              <a:t>(41) </a:t>
            </a:r>
            <a:r>
              <a:rPr lang="en" sz="900" b="1" dirty="0">
                <a:solidFill>
                  <a:srgbClr val="38761D"/>
                </a:solidFill>
              </a:rPr>
              <a:t>ICIP: </a:t>
            </a:r>
            <a:r>
              <a:rPr lang="en" sz="900" dirty="0">
                <a:solidFill>
                  <a:srgbClr val="38761D"/>
                </a:solidFill>
              </a:rPr>
              <a:t>International Conference on Image Processing</a:t>
            </a:r>
            <a:endParaRPr sz="900" dirty="0"/>
          </a:p>
          <a:p>
            <a:pPr>
              <a:lnSpc>
                <a:spcPct val="115000"/>
              </a:lnSpc>
            </a:pPr>
            <a:r>
              <a:rPr lang="en" sz="900" b="1" dirty="0">
                <a:solidFill>
                  <a:srgbClr val="38761D"/>
                </a:solidFill>
              </a:rPr>
              <a:t>34 </a:t>
            </a:r>
            <a:r>
              <a:rPr lang="en" sz="900" b="1" dirty="0">
                <a:solidFill>
                  <a:schemeClr val="accent4">
                    <a:lumMod val="75000"/>
                  </a:schemeClr>
                </a:solidFill>
              </a:rPr>
              <a:t>(28) </a:t>
            </a:r>
            <a:r>
              <a:rPr lang="en" sz="900" b="1" dirty="0">
                <a:solidFill>
                  <a:srgbClr val="38761D"/>
                </a:solidFill>
              </a:rPr>
              <a:t>ICPR: </a:t>
            </a:r>
            <a:r>
              <a:rPr lang="en" sz="900" dirty="0">
                <a:solidFill>
                  <a:srgbClr val="38761D"/>
                </a:solidFill>
              </a:rPr>
              <a:t>International Conference on Pattern Recognition</a:t>
            </a:r>
            <a:endParaRPr sz="900" dirty="0"/>
          </a:p>
          <a:p>
            <a:pPr>
              <a:lnSpc>
                <a:spcPct val="115000"/>
              </a:lnSpc>
            </a:pPr>
            <a:r>
              <a:rPr lang="en" sz="900" b="1" dirty="0">
                <a:solidFill>
                  <a:srgbClr val="FF0000"/>
                </a:solidFill>
              </a:rPr>
              <a:t>30 </a:t>
            </a:r>
            <a:r>
              <a:rPr lang="en" sz="900" b="1" dirty="0">
                <a:solidFill>
                  <a:schemeClr val="accent4">
                    <a:lumMod val="75000"/>
                  </a:schemeClr>
                </a:solidFill>
              </a:rPr>
              <a:t>(35) </a:t>
            </a:r>
            <a:r>
              <a:rPr lang="en" sz="900" b="1" dirty="0">
                <a:solidFill>
                  <a:srgbClr val="FF0000"/>
                </a:solidFill>
              </a:rPr>
              <a:t>SoCC:</a:t>
            </a:r>
            <a:r>
              <a:rPr lang="en" sz="900" dirty="0">
                <a:solidFill>
                  <a:srgbClr val="FF0000"/>
                </a:solidFill>
              </a:rPr>
              <a:t> Symposium on Cloud Computing</a:t>
            </a:r>
            <a:endParaRPr sz="900" dirty="0">
              <a:solidFill>
                <a:srgbClr val="38761D"/>
              </a:solidFill>
            </a:endParaRPr>
          </a:p>
          <a:p>
            <a:pPr>
              <a:lnSpc>
                <a:spcPct val="115000"/>
              </a:lnSpc>
            </a:pPr>
            <a:r>
              <a:rPr lang="en" sz="900" b="1" dirty="0">
                <a:solidFill>
                  <a:srgbClr val="6AA84F"/>
                </a:solidFill>
              </a:rPr>
              <a:t>29 (</a:t>
            </a:r>
            <a:r>
              <a:rPr lang="en" sz="900" b="1" dirty="0">
                <a:solidFill>
                  <a:schemeClr val="accent4">
                    <a:lumMod val="75000"/>
                  </a:schemeClr>
                </a:solidFill>
              </a:rPr>
              <a:t>22) </a:t>
            </a:r>
            <a:r>
              <a:rPr lang="en" sz="900" b="1" dirty="0">
                <a:solidFill>
                  <a:srgbClr val="6AA84F"/>
                </a:solidFill>
              </a:rPr>
              <a:t>ECAI: </a:t>
            </a:r>
            <a:r>
              <a:rPr lang="en" sz="900" dirty="0">
                <a:solidFill>
                  <a:srgbClr val="6AA84F"/>
                </a:solidFill>
              </a:rPr>
              <a:t>European Conference on Artificial Intelligence</a:t>
            </a:r>
            <a:endParaRPr sz="900" dirty="0">
              <a:solidFill>
                <a:srgbClr val="38761D"/>
              </a:solidFill>
            </a:endParaRPr>
          </a:p>
          <a:p>
            <a:pPr>
              <a:lnSpc>
                <a:spcPct val="115000"/>
              </a:lnSpc>
            </a:pPr>
            <a:r>
              <a:rPr lang="en" sz="900" b="1" dirty="0"/>
              <a:t>29 </a:t>
            </a:r>
            <a:r>
              <a:rPr lang="en" sz="900" b="1" dirty="0">
                <a:solidFill>
                  <a:schemeClr val="accent4">
                    <a:lumMod val="75000"/>
                  </a:schemeClr>
                </a:solidFill>
              </a:rPr>
              <a:t>(28) </a:t>
            </a:r>
            <a:r>
              <a:rPr lang="en" sz="900" b="1" dirty="0"/>
              <a:t>HPDC:</a:t>
            </a:r>
            <a:r>
              <a:rPr lang="en" sz="900" dirty="0"/>
              <a:t> International Symposium on High Performance Distributed Computing </a:t>
            </a:r>
            <a:endParaRPr sz="900" dirty="0">
              <a:solidFill>
                <a:srgbClr val="38761D"/>
              </a:solidFill>
            </a:endParaRPr>
          </a:p>
          <a:p>
            <a:pPr>
              <a:lnSpc>
                <a:spcPct val="115000"/>
              </a:lnSpc>
            </a:pPr>
            <a:r>
              <a:rPr lang="en" sz="900" b="1" dirty="0">
                <a:solidFill>
                  <a:srgbClr val="FF0000"/>
                </a:solidFill>
              </a:rPr>
              <a:t>28 </a:t>
            </a:r>
            <a:r>
              <a:rPr lang="en" sz="900" b="1" dirty="0">
                <a:solidFill>
                  <a:schemeClr val="accent4">
                    <a:lumMod val="75000"/>
                  </a:schemeClr>
                </a:solidFill>
              </a:rPr>
              <a:t>(25) </a:t>
            </a:r>
            <a:r>
              <a:rPr lang="en" sz="900" b="1" dirty="0">
                <a:solidFill>
                  <a:srgbClr val="FF0000"/>
                </a:solidFill>
              </a:rPr>
              <a:t>CloudCom: </a:t>
            </a:r>
            <a:r>
              <a:rPr lang="en" sz="900" dirty="0">
                <a:solidFill>
                  <a:srgbClr val="FF0000"/>
                </a:solidFill>
              </a:rPr>
              <a:t>International Conference on Cloud Computing Technology and Science </a:t>
            </a:r>
            <a:endParaRPr sz="900" dirty="0"/>
          </a:p>
          <a:p>
            <a:pPr>
              <a:lnSpc>
                <a:spcPct val="115000"/>
              </a:lnSpc>
            </a:pPr>
            <a:r>
              <a:rPr lang="en" sz="900" b="1" dirty="0"/>
              <a:t>26 </a:t>
            </a:r>
            <a:r>
              <a:rPr lang="en" sz="900" b="1" dirty="0">
                <a:solidFill>
                  <a:schemeClr val="accent4">
                    <a:lumMod val="75000"/>
                  </a:schemeClr>
                </a:solidFill>
              </a:rPr>
              <a:t>(25) </a:t>
            </a:r>
            <a:r>
              <a:rPr lang="en" sz="900" b="1" dirty="0"/>
              <a:t>ICS: </a:t>
            </a:r>
            <a:r>
              <a:rPr lang="en" sz="900" dirty="0"/>
              <a:t>International Conference on Supercomputing</a:t>
            </a:r>
            <a:endParaRPr sz="900" dirty="0"/>
          </a:p>
          <a:p>
            <a:pPr>
              <a:lnSpc>
                <a:spcPct val="115000"/>
              </a:lnSpc>
            </a:pPr>
            <a:r>
              <a:rPr lang="en" sz="900" b="1" dirty="0">
                <a:solidFill>
                  <a:srgbClr val="7030A0"/>
                </a:solidFill>
              </a:rPr>
              <a:t>25 </a:t>
            </a:r>
            <a:r>
              <a:rPr lang="en" sz="900" b="1" dirty="0">
                <a:solidFill>
                  <a:schemeClr val="accent4">
                    <a:lumMod val="75000"/>
                  </a:schemeClr>
                </a:solidFill>
              </a:rPr>
              <a:t>(33) </a:t>
            </a:r>
            <a:r>
              <a:rPr lang="en" sz="900" b="1" dirty="0">
                <a:solidFill>
                  <a:srgbClr val="7030A0"/>
                </a:solidFill>
              </a:rPr>
              <a:t>Big Data:</a:t>
            </a:r>
            <a:r>
              <a:rPr lang="en" sz="900" dirty="0">
                <a:solidFill>
                  <a:srgbClr val="7030A0"/>
                </a:solidFill>
              </a:rPr>
              <a:t> International Conference on Big Data </a:t>
            </a:r>
            <a:endParaRPr sz="900" dirty="0"/>
          </a:p>
          <a:p>
            <a:pPr>
              <a:lnSpc>
                <a:spcPct val="115000"/>
              </a:lnSpc>
            </a:pPr>
            <a:r>
              <a:rPr lang="en" sz="900" b="1" dirty="0"/>
              <a:t>21 </a:t>
            </a:r>
            <a:r>
              <a:rPr lang="en" sz="900" b="1" dirty="0">
                <a:solidFill>
                  <a:schemeClr val="accent4">
                    <a:lumMod val="75000"/>
                  </a:schemeClr>
                </a:solidFill>
              </a:rPr>
              <a:t>(20) </a:t>
            </a:r>
            <a:r>
              <a:rPr lang="en" sz="900" b="1" dirty="0"/>
              <a:t>CLUSTER: </a:t>
            </a:r>
            <a:r>
              <a:rPr lang="en" sz="900" dirty="0"/>
              <a:t>International Conference on Cluster Computing</a:t>
            </a:r>
            <a:endParaRPr sz="900" dirty="0"/>
          </a:p>
          <a:p>
            <a:pPr>
              <a:lnSpc>
                <a:spcPct val="115000"/>
              </a:lnSpc>
            </a:pPr>
            <a:r>
              <a:rPr lang="en" sz="900" b="1" dirty="0"/>
              <a:t>21 </a:t>
            </a:r>
            <a:r>
              <a:rPr lang="en" sz="900" b="1" dirty="0">
                <a:solidFill>
                  <a:schemeClr val="accent4">
                    <a:lumMod val="75000"/>
                  </a:schemeClr>
                </a:solidFill>
              </a:rPr>
              <a:t>(22) </a:t>
            </a:r>
            <a:r>
              <a:rPr lang="en" sz="900" b="1" dirty="0"/>
              <a:t>SPAA: </a:t>
            </a:r>
            <a:r>
              <a:rPr lang="en" sz="900" dirty="0"/>
              <a:t>Symposium on Parallelism in Algorithms and Architectures</a:t>
            </a:r>
            <a:endParaRPr sz="900" dirty="0"/>
          </a:p>
          <a:p>
            <a:pPr>
              <a:lnSpc>
                <a:spcPct val="115000"/>
              </a:lnSpc>
            </a:pPr>
            <a:r>
              <a:rPr lang="en" sz="900" b="1" dirty="0"/>
              <a:t>20 </a:t>
            </a:r>
            <a:r>
              <a:rPr lang="en" sz="900" b="1" dirty="0">
                <a:solidFill>
                  <a:schemeClr val="accent4">
                    <a:lumMod val="75000"/>
                  </a:schemeClr>
                </a:solidFill>
              </a:rPr>
              <a:t>(20) </a:t>
            </a:r>
            <a:r>
              <a:rPr lang="en" sz="900" b="1" dirty="0"/>
              <a:t>ICPP</a:t>
            </a:r>
            <a:r>
              <a:rPr lang="en" sz="900" dirty="0"/>
              <a:t>: International Conference on Parallel Processing</a:t>
            </a:r>
            <a:endParaRPr sz="900" dirty="0"/>
          </a:p>
          <a:p>
            <a:pPr>
              <a:lnSpc>
                <a:spcPct val="115000"/>
              </a:lnSpc>
            </a:pPr>
            <a:r>
              <a:rPr lang="en" sz="900" b="1" dirty="0"/>
              <a:t>18 </a:t>
            </a:r>
            <a:r>
              <a:rPr lang="en" sz="900" b="1" dirty="0">
                <a:solidFill>
                  <a:schemeClr val="accent4">
                    <a:lumMod val="75000"/>
                  </a:schemeClr>
                </a:solidFill>
              </a:rPr>
              <a:t>(20) </a:t>
            </a:r>
            <a:r>
              <a:rPr lang="en" sz="900" b="1" dirty="0"/>
              <a:t>ICCSA:</a:t>
            </a:r>
            <a:r>
              <a:rPr lang="en" sz="900" dirty="0"/>
              <a:t> International Conference on Computational Science and Its Applications</a:t>
            </a:r>
            <a:endParaRPr sz="900" dirty="0"/>
          </a:p>
          <a:p>
            <a:pPr>
              <a:lnSpc>
                <a:spcPct val="115000"/>
              </a:lnSpc>
            </a:pPr>
            <a:r>
              <a:rPr lang="en" sz="900" b="1" dirty="0"/>
              <a:t>15 </a:t>
            </a:r>
            <a:r>
              <a:rPr lang="en" sz="900" b="1" dirty="0">
                <a:solidFill>
                  <a:schemeClr val="accent4">
                    <a:lumMod val="75000"/>
                  </a:schemeClr>
                </a:solidFill>
              </a:rPr>
              <a:t>(12) </a:t>
            </a:r>
            <a:r>
              <a:rPr lang="en" sz="900" b="1" dirty="0"/>
              <a:t>SBAC-PAD:</a:t>
            </a:r>
            <a:r>
              <a:rPr lang="en" sz="900" dirty="0"/>
              <a:t> International Symposium on Computer Architecture and High Performance Computing</a:t>
            </a:r>
            <a:endParaRPr sz="900" dirty="0"/>
          </a:p>
          <a:p>
            <a:pPr>
              <a:lnSpc>
                <a:spcPct val="115000"/>
              </a:lnSpc>
            </a:pPr>
            <a:r>
              <a:rPr lang="en" sz="900" b="1" dirty="0"/>
              <a:t>14 </a:t>
            </a:r>
            <a:r>
              <a:rPr lang="en" sz="900" b="1" dirty="0">
                <a:solidFill>
                  <a:schemeClr val="accent4">
                    <a:lumMod val="75000"/>
                  </a:schemeClr>
                </a:solidFill>
              </a:rPr>
              <a:t>(11) </a:t>
            </a:r>
            <a:r>
              <a:rPr lang="en" sz="900" b="1" dirty="0"/>
              <a:t>DS-RT: </a:t>
            </a:r>
            <a:r>
              <a:rPr lang="en" sz="900" dirty="0"/>
              <a:t>International Symposium on Distributed Simulation and Real-Time Applications</a:t>
            </a:r>
            <a:endParaRPr sz="900" dirty="0">
              <a:solidFill>
                <a:schemeClr val="dk1"/>
              </a:solidFill>
            </a:endParaRPr>
          </a:p>
        </p:txBody>
      </p:sp>
      <p:sp>
        <p:nvSpPr>
          <p:cNvPr id="333" name="Google Shape;333;p52"/>
          <p:cNvSpPr/>
          <p:nvPr/>
        </p:nvSpPr>
        <p:spPr>
          <a:xfrm>
            <a:off x="71700" y="4500074"/>
            <a:ext cx="2817600" cy="258900"/>
          </a:xfrm>
          <a:prstGeom prst="rect">
            <a:avLst/>
          </a:prstGeom>
          <a:solidFill>
            <a:srgbClr val="EFEFEF"/>
          </a:solidFill>
          <a:ln>
            <a:noFill/>
          </a:ln>
        </p:spPr>
        <p:txBody>
          <a:bodyPr spcFirstLastPara="1" wrap="square" lIns="91425" tIns="91425" rIns="91425" bIns="91425" anchor="ctr" anchorCtr="0">
            <a:noAutofit/>
          </a:bodyPr>
          <a:lstStyle/>
          <a:p>
            <a:endParaRPr sz="1800"/>
          </a:p>
        </p:txBody>
      </p:sp>
      <p:sp>
        <p:nvSpPr>
          <p:cNvPr id="334" name="Google Shape;334;p52"/>
          <p:cNvSpPr txBox="1"/>
          <p:nvPr/>
        </p:nvSpPr>
        <p:spPr>
          <a:xfrm>
            <a:off x="168900" y="4500074"/>
            <a:ext cx="2720400" cy="307800"/>
          </a:xfrm>
          <a:prstGeom prst="rect">
            <a:avLst/>
          </a:prstGeom>
          <a:noFill/>
          <a:ln>
            <a:noFill/>
          </a:ln>
        </p:spPr>
        <p:txBody>
          <a:bodyPr spcFirstLastPara="1" wrap="square" lIns="91425" tIns="45700" rIns="91425" bIns="45700" anchor="t" anchorCtr="0">
            <a:noAutofit/>
          </a:bodyPr>
          <a:lstStyle/>
          <a:p>
            <a:pPr algn="r"/>
            <a:r>
              <a:rPr lang="en" sz="1100" dirty="0"/>
              <a:t>Some didn’t make h5-index cut of &gt;=12</a:t>
            </a:r>
            <a:endParaRPr sz="1100" dirty="0"/>
          </a:p>
        </p:txBody>
      </p:sp>
      <p:sp>
        <p:nvSpPr>
          <p:cNvPr id="335" name="Google Shape;335;p52"/>
          <p:cNvSpPr txBox="1">
            <a:spLocks noGrp="1"/>
          </p:cNvSpPr>
          <p:nvPr>
            <p:ph type="sldNum" idx="2"/>
          </p:nvPr>
        </p:nvSpPr>
        <p:spPr>
          <a:xfrm>
            <a:off x="8560571" y="4699208"/>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8</a:t>
            </a:fld>
            <a:endParaRPr dirty="0"/>
          </a:p>
        </p:txBody>
      </p:sp>
      <p:cxnSp>
        <p:nvCxnSpPr>
          <p:cNvPr id="336" name="Google Shape;336;p52"/>
          <p:cNvCxnSpPr/>
          <p:nvPr/>
        </p:nvCxnSpPr>
        <p:spPr>
          <a:xfrm>
            <a:off x="278275" y="591425"/>
            <a:ext cx="1887900" cy="0"/>
          </a:xfrm>
          <a:prstGeom prst="straightConnector1">
            <a:avLst/>
          </a:prstGeom>
          <a:noFill/>
          <a:ln w="19050" cap="flat" cmpd="sng">
            <a:solidFill>
              <a:srgbClr val="B30838"/>
            </a:solidFill>
            <a:prstDash val="solid"/>
            <a:round/>
            <a:headEnd type="none" w="med" len="med"/>
            <a:tailEnd type="none" w="med" len="med"/>
          </a:ln>
        </p:spPr>
      </p:cxnSp>
      <p:sp>
        <p:nvSpPr>
          <p:cNvPr id="337" name="Google Shape;337;p52"/>
          <p:cNvSpPr txBox="1">
            <a:spLocks noGrp="1"/>
          </p:cNvSpPr>
          <p:nvPr>
            <p:ph type="title"/>
          </p:nvPr>
        </p:nvSpPr>
        <p:spPr>
          <a:xfrm>
            <a:off x="230100" y="-17699"/>
            <a:ext cx="8450500" cy="544500"/>
          </a:xfrm>
          <a:prstGeom prst="rect">
            <a:avLst/>
          </a:prstGeom>
        </p:spPr>
        <p:txBody>
          <a:bodyPr spcFirstLastPara="1" vert="horz" wrap="square" lIns="68575" tIns="34275" rIns="68575" bIns="34275" rtlCol="0" anchor="ctr" anchorCtr="0">
            <a:noAutofit/>
          </a:bodyPr>
          <a:lstStyle/>
          <a:p>
            <a:r>
              <a:rPr lang="en" sz="2000" dirty="0">
                <a:solidFill>
                  <a:srgbClr val="515151"/>
                </a:solidFill>
              </a:rPr>
              <a:t>H5-index Conferences:</a:t>
            </a:r>
            <a:r>
              <a:rPr lang="en" sz="2000" dirty="0"/>
              <a:t> </a:t>
            </a:r>
            <a:r>
              <a:rPr lang="en" sz="2000" dirty="0">
                <a:solidFill>
                  <a:srgbClr val="548135"/>
                </a:solidFill>
              </a:rPr>
              <a:t>AI, </a:t>
            </a:r>
            <a:r>
              <a:rPr lang="en" sz="2000" dirty="0">
                <a:solidFill>
                  <a:srgbClr val="7030A0"/>
                </a:solidFill>
              </a:rPr>
              <a:t>Big Data, </a:t>
            </a:r>
            <a:r>
              <a:rPr lang="en" sz="2000" dirty="0">
                <a:solidFill>
                  <a:srgbClr val="FF0000"/>
                </a:solidFill>
              </a:rPr>
              <a:t>Cloud, </a:t>
            </a:r>
            <a:r>
              <a:rPr lang="en" sz="2000" dirty="0"/>
              <a:t>Systems, </a:t>
            </a:r>
            <a:r>
              <a:rPr lang="en" sz="2000" dirty="0">
                <a:solidFill>
                  <a:srgbClr val="2F5496"/>
                </a:solidFill>
              </a:rPr>
              <a:t>Other </a:t>
            </a:r>
            <a:r>
              <a:rPr lang="en" sz="2000" dirty="0"/>
              <a:t>2018 </a:t>
            </a:r>
            <a:r>
              <a:rPr lang="en" sz="2000" dirty="0">
                <a:solidFill>
                  <a:schemeClr val="accent4">
                    <a:lumMod val="75000"/>
                  </a:schemeClr>
                </a:solidFill>
              </a:rPr>
              <a:t>(2019 </a:t>
            </a:r>
            <a:r>
              <a:rPr lang="en-US" sz="2000" dirty="0">
                <a:solidFill>
                  <a:schemeClr val="accent4">
                    <a:lumMod val="75000"/>
                  </a:schemeClr>
                </a:solidFill>
              </a:rPr>
              <a:t>Brown</a:t>
            </a:r>
            <a:r>
              <a:rPr lang="en-US" sz="2000" dirty="0"/>
              <a:t>)</a:t>
            </a:r>
            <a:endParaRPr sz="2000" dirty="0"/>
          </a:p>
        </p:txBody>
      </p:sp>
      <p:sp>
        <p:nvSpPr>
          <p:cNvPr id="2" name="Date Placeholder 1">
            <a:extLst>
              <a:ext uri="{FF2B5EF4-FFF2-40B4-BE49-F238E27FC236}">
                <a16:creationId xmlns:a16="http://schemas.microsoft.com/office/drawing/2014/main" id="{C51CE275-FB00-46B3-BA33-0A703B1ED203}"/>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
        <p:nvSpPr>
          <p:cNvPr id="4" name="TextBox 3">
            <a:extLst>
              <a:ext uri="{FF2B5EF4-FFF2-40B4-BE49-F238E27FC236}">
                <a16:creationId xmlns:a16="http://schemas.microsoft.com/office/drawing/2014/main" id="{8C74AB04-92F6-47E2-B0D9-1B55DF1DB5AC}"/>
              </a:ext>
            </a:extLst>
          </p:cNvPr>
          <p:cNvSpPr txBox="1"/>
          <p:nvPr/>
        </p:nvSpPr>
        <p:spPr>
          <a:xfrm flipH="1">
            <a:off x="3898016" y="384212"/>
            <a:ext cx="4868318" cy="253916"/>
          </a:xfrm>
          <a:prstGeom prst="rect">
            <a:avLst/>
          </a:prstGeom>
          <a:noFill/>
        </p:spPr>
        <p:txBody>
          <a:bodyPr wrap="square" rtlCol="0">
            <a:spAutoFit/>
          </a:bodyPr>
          <a:lstStyle/>
          <a:p>
            <a:r>
              <a:rPr lang="en-US" sz="1050" b="1" dirty="0"/>
              <a:t>H5 is h index for papers over 5 years for conferences and journals</a:t>
            </a:r>
          </a:p>
        </p:txBody>
      </p:sp>
    </p:spTree>
    <p:extLst>
      <p:ext uri="{BB962C8B-B14F-4D97-AF65-F5344CB8AC3E}">
        <p14:creationId xmlns:p14="http://schemas.microsoft.com/office/powerpoint/2010/main" val="3757709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9"/>
          <p:cNvSpPr txBox="1">
            <a:spLocks noGrp="1"/>
          </p:cNvSpPr>
          <p:nvPr>
            <p:ph type="body" idx="1"/>
          </p:nvPr>
        </p:nvSpPr>
        <p:spPr>
          <a:xfrm>
            <a:off x="29100" y="836416"/>
            <a:ext cx="8966553" cy="3749700"/>
          </a:xfrm>
          <a:prstGeom prst="rect">
            <a:avLst/>
          </a:prstGeom>
          <a:noFill/>
          <a:ln>
            <a:noFill/>
          </a:ln>
        </p:spPr>
        <p:txBody>
          <a:bodyPr spcFirstLastPara="1" vert="horz" wrap="square" lIns="68575" tIns="34275" rIns="68575" bIns="34275" rtlCol="0" anchor="t" anchorCtr="0">
            <a:noAutofit/>
          </a:bodyPr>
          <a:lstStyle/>
          <a:p>
            <a:pPr marL="457189" indent="-336542">
              <a:buSzPts val="1700"/>
            </a:pPr>
            <a:r>
              <a:rPr lang="en" sz="1800" b="1" dirty="0"/>
              <a:t>HPC Community</a:t>
            </a:r>
            <a:r>
              <a:rPr lang="en" sz="1800" dirty="0"/>
              <a:t> not growing in terms of obvious metrics such as new faculty advertisements, student interest, papers published</a:t>
            </a:r>
            <a:endParaRPr sz="1800" dirty="0"/>
          </a:p>
          <a:p>
            <a:pPr marL="457189" indent="-336542">
              <a:buSzPts val="1700"/>
            </a:pPr>
            <a:r>
              <a:rPr lang="en" sz="1800" b="1" dirty="0"/>
              <a:t>Cloud </a:t>
            </a:r>
            <a:r>
              <a:rPr lang="en" sz="1800" dirty="0"/>
              <a:t>Community quite strong in Industry; relatively small academically as Industry has some advantages (</a:t>
            </a:r>
            <a:r>
              <a:rPr lang="en-US" sz="1800" dirty="0"/>
              <a:t>infrastructure and data)</a:t>
            </a:r>
            <a:endParaRPr sz="1800" dirty="0"/>
          </a:p>
          <a:p>
            <a:pPr marL="457189" indent="-336542">
              <a:buSzPts val="1700"/>
            </a:pPr>
            <a:r>
              <a:rPr lang="en" sz="1800" b="1" dirty="0"/>
              <a:t>Big data </a:t>
            </a:r>
            <a:r>
              <a:rPr lang="en-US" sz="1800" b="1" dirty="0"/>
              <a:t>and Edge </a:t>
            </a:r>
            <a:r>
              <a:rPr lang="en" sz="1800" dirty="0"/>
              <a:t>communit</a:t>
            </a:r>
            <a:r>
              <a:rPr lang="en-US" sz="1800" dirty="0" err="1"/>
              <a:t>ies</a:t>
            </a:r>
            <a:r>
              <a:rPr lang="en" sz="1800" dirty="0"/>
              <a:t> strong in Academia and Industry </a:t>
            </a:r>
          </a:p>
          <a:p>
            <a:pPr lvl="1" indent="-336542">
              <a:spcBef>
                <a:spcPts val="800"/>
              </a:spcBef>
              <a:buSzPts val="1700"/>
            </a:pPr>
            <a:r>
              <a:rPr lang="en-US" sz="1600" dirty="0"/>
              <a:t>B</a:t>
            </a:r>
            <a:r>
              <a:rPr lang="en" sz="1600" dirty="0"/>
              <a:t>ig Data definition </a:t>
            </a:r>
            <a:r>
              <a:rPr lang="en-US" sz="1600" dirty="0"/>
              <a:t>un</a:t>
            </a:r>
            <a:r>
              <a:rPr lang="en" sz="1600" dirty="0"/>
              <a:t>clear </a:t>
            </a:r>
            <a:r>
              <a:rPr lang="en-US" sz="1600" dirty="0"/>
              <a:t>but it is </a:t>
            </a:r>
            <a:r>
              <a:rPr lang="en" sz="1600" dirty="0"/>
              <a:t>growing  </a:t>
            </a:r>
            <a:r>
              <a:rPr lang="en-US" sz="1600" dirty="0"/>
              <a:t>although</a:t>
            </a:r>
            <a:r>
              <a:rPr lang="en" sz="1600" dirty="0"/>
              <a:t> still quite small in terms of dedicated activities</a:t>
            </a:r>
          </a:p>
          <a:p>
            <a:pPr indent="-336542">
              <a:buSzPts val="1700"/>
            </a:pPr>
            <a:r>
              <a:rPr lang="en-US" sz="1800" dirty="0"/>
              <a:t>At IEEE services federation in Milan in July 2019; </a:t>
            </a:r>
            <a:r>
              <a:rPr lang="en-US" sz="1800" b="1" dirty="0"/>
              <a:t>Cloud Edge IoT </a:t>
            </a:r>
            <a:r>
              <a:rPr lang="en-US" sz="1800" dirty="0"/>
              <a:t>and </a:t>
            </a:r>
            <a:r>
              <a:rPr lang="en-US" sz="1800" b="1" dirty="0"/>
              <a:t>Big Data </a:t>
            </a:r>
            <a:r>
              <a:rPr lang="en-US" sz="1800" dirty="0"/>
              <a:t>conferences had significant overlap – not surprising as most IoT/Edge systems connect to Cloud and essentially all Big Data computing uses cloud. </a:t>
            </a:r>
          </a:p>
          <a:p>
            <a:pPr indent="-336542">
              <a:buSzPts val="1700"/>
            </a:pPr>
            <a:r>
              <a:rPr lang="en-US" sz="1800" dirty="0"/>
              <a:t>All these academic fields need to align with mainstream (</a:t>
            </a:r>
            <a:r>
              <a:rPr lang="en-US" sz="1800" b="1" dirty="0"/>
              <a:t>Industry</a:t>
            </a:r>
            <a:r>
              <a:rPr lang="en-US" sz="1800" dirty="0"/>
              <a:t>) systems</a:t>
            </a:r>
          </a:p>
          <a:p>
            <a:pPr indent="-336542">
              <a:buSzPts val="1700"/>
            </a:pPr>
            <a:r>
              <a:rPr lang="en-US" sz="1800" b="1" dirty="0"/>
              <a:t>Microsoft described the AI Supercomputer linking Intelligent Cloud to Intelligent Edge</a:t>
            </a:r>
          </a:p>
          <a:p>
            <a:pPr marL="457189" indent="-336542">
              <a:buSzPts val="1700"/>
            </a:pPr>
            <a:endParaRPr sz="1800" dirty="0"/>
          </a:p>
        </p:txBody>
      </p:sp>
      <p:cxnSp>
        <p:nvCxnSpPr>
          <p:cNvPr id="447" name="Google Shape;447;p59"/>
          <p:cNvCxnSpPr/>
          <p:nvPr/>
        </p:nvCxnSpPr>
        <p:spPr>
          <a:xfrm>
            <a:off x="278275" y="788150"/>
            <a:ext cx="1887900" cy="0"/>
          </a:xfrm>
          <a:prstGeom prst="straightConnector1">
            <a:avLst/>
          </a:prstGeom>
          <a:noFill/>
          <a:ln w="19050" cap="flat" cmpd="sng">
            <a:solidFill>
              <a:srgbClr val="B30838"/>
            </a:solidFill>
            <a:prstDash val="solid"/>
            <a:round/>
            <a:headEnd type="none" w="med" len="med"/>
            <a:tailEnd type="none" w="med" len="med"/>
          </a:ln>
        </p:spPr>
      </p:cxnSp>
      <p:sp>
        <p:nvSpPr>
          <p:cNvPr id="448" name="Google Shape;448;p59"/>
          <p:cNvSpPr txBox="1">
            <a:spLocks noGrp="1"/>
          </p:cNvSpPr>
          <p:nvPr>
            <p:ph type="title"/>
          </p:nvPr>
        </p:nvSpPr>
        <p:spPr>
          <a:xfrm>
            <a:off x="207725" y="183625"/>
            <a:ext cx="8596033" cy="544500"/>
          </a:xfrm>
          <a:prstGeom prst="rect">
            <a:avLst/>
          </a:prstGeom>
        </p:spPr>
        <p:txBody>
          <a:bodyPr spcFirstLastPara="1" vert="horz" wrap="square" lIns="68575" tIns="34275" rIns="68575" bIns="34275" rtlCol="0" anchor="ctr" anchorCtr="0">
            <a:noAutofit/>
          </a:bodyPr>
          <a:lstStyle/>
          <a:p>
            <a:pPr>
              <a:lnSpc>
                <a:spcPct val="115000"/>
              </a:lnSpc>
            </a:pPr>
            <a:r>
              <a:rPr lang="en" sz="2000" dirty="0">
                <a:solidFill>
                  <a:srgbClr val="515151"/>
                </a:solidFill>
              </a:rPr>
              <a:t>Importance of HPC, Cloud, </a:t>
            </a:r>
            <a:r>
              <a:rPr lang="en-US" sz="2000" dirty="0">
                <a:solidFill>
                  <a:srgbClr val="515151"/>
                </a:solidFill>
              </a:rPr>
              <a:t>Edge</a:t>
            </a:r>
            <a:r>
              <a:rPr lang="en" sz="2000" dirty="0">
                <a:solidFill>
                  <a:srgbClr val="515151"/>
                </a:solidFill>
              </a:rPr>
              <a:t> and Big Data Community</a:t>
            </a:r>
            <a:endParaRPr sz="2000" dirty="0">
              <a:solidFill>
                <a:srgbClr val="515151"/>
              </a:solidFill>
              <a:latin typeface="Open Sans SemiBold"/>
              <a:ea typeface="Open Sans SemiBold"/>
              <a:cs typeface="Open Sans SemiBold"/>
              <a:sym typeface="Open Sans SemiBold"/>
            </a:endParaRPr>
          </a:p>
        </p:txBody>
      </p:sp>
      <p:sp>
        <p:nvSpPr>
          <p:cNvPr id="449" name="Google Shape;449;p59"/>
          <p:cNvSpPr txBox="1">
            <a:spLocks noGrp="1"/>
          </p:cNvSpPr>
          <p:nvPr>
            <p:ph type="sldNum" idx="2"/>
          </p:nvPr>
        </p:nvSpPr>
        <p:spPr>
          <a:xfrm>
            <a:off x="6332175" y="3520805"/>
            <a:ext cx="411525" cy="408375"/>
          </a:xfrm>
          <a:prstGeom prst="rect">
            <a:avLst/>
          </a:prstGeom>
          <a:noFill/>
          <a:ln>
            <a:noFill/>
          </a:ln>
        </p:spPr>
        <p:txBody>
          <a:bodyPr spcFirstLastPara="1" vert="horz" wrap="square" lIns="51431" tIns="25706" rIns="51431" bIns="25706"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9</a:t>
            </a:fld>
            <a:endParaRPr/>
          </a:p>
        </p:txBody>
      </p:sp>
      <p:sp>
        <p:nvSpPr>
          <p:cNvPr id="2" name="Date Placeholder 1">
            <a:extLst>
              <a:ext uri="{FF2B5EF4-FFF2-40B4-BE49-F238E27FC236}">
                <a16:creationId xmlns:a16="http://schemas.microsoft.com/office/drawing/2014/main" id="{5D9D6E6C-195F-4D79-8A49-E462CE1C15AC}"/>
              </a:ext>
            </a:extLst>
          </p:cNvPr>
          <p:cNvSpPr>
            <a:spLocks noGrp="1"/>
          </p:cNvSpPr>
          <p:nvPr>
            <p:ph type="dt" sz="half" idx="10"/>
          </p:nvPr>
        </p:nvSpPr>
        <p:spPr>
          <a:xfrm>
            <a:off x="9702590" y="6444985"/>
            <a:ext cx="129288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tint val="75000"/>
                  </a:prstClr>
                </a:solidFill>
              </a:rPr>
              <a:t>12/7/2019</a:t>
            </a:r>
          </a:p>
        </p:txBody>
      </p:sp>
    </p:spTree>
    <p:extLst>
      <p:ext uri="{BB962C8B-B14F-4D97-AF65-F5344CB8AC3E}">
        <p14:creationId xmlns:p14="http://schemas.microsoft.com/office/powerpoint/2010/main" val="2421448027"/>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5224</TotalTime>
  <Words>5872</Words>
  <Application>Microsoft Office PowerPoint</Application>
  <PresentationFormat>On-screen Show (16:9)</PresentationFormat>
  <Paragraphs>744</Paragraphs>
  <Slides>63</Slides>
  <Notes>53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Calibri</vt:lpstr>
      <vt:lpstr>Courier New</vt:lpstr>
      <vt:lpstr>Open Sans</vt:lpstr>
      <vt:lpstr>Open Sans SemiBold</vt:lpstr>
      <vt:lpstr>Roboto</vt:lpstr>
      <vt:lpstr>1_Office Theme</vt:lpstr>
      <vt:lpstr>HPC, Big Data, and Machine Learning Convergence</vt:lpstr>
      <vt:lpstr>HPC, Big Data, and Machine Learning Convergence</vt:lpstr>
      <vt:lpstr>Communities</vt:lpstr>
      <vt:lpstr>Papers Submitted: Comparing 4 Conference Types</vt:lpstr>
      <vt:lpstr>Trends in AI, Big Data, Clouds, Edge, HPC over last 5 years</vt:lpstr>
      <vt:lpstr>Some medium size areas: Google Trends last 5 years (Topics unless otherwise stated)</vt:lpstr>
      <vt:lpstr>Some smaller areas: Google Trends last 5 years (Topics unless otherwise stated)</vt:lpstr>
      <vt:lpstr>H5-index Conferences: AI, Big Data, Cloud, Systems, Other 2018 (2019 Brown)</vt:lpstr>
      <vt:lpstr>Importance of HPC, Cloud, Edge and Big Data Community</vt:lpstr>
      <vt:lpstr>Convergence</vt:lpstr>
      <vt:lpstr>Remarks on Convergence Big Data, Simulation, HPC</vt:lpstr>
      <vt:lpstr>Five Major Application Structures</vt:lpstr>
      <vt:lpstr>Big Data and Simulation Similar Challenges in Parallelism Complexity of Synchronization and Parallellization </vt:lpstr>
      <vt:lpstr>Next Generation of Cyberinfrastructure: Application Requirements</vt:lpstr>
      <vt:lpstr>MLforHPC</vt:lpstr>
      <vt:lpstr>MLforHPC in detail</vt:lpstr>
      <vt:lpstr>MLaroundHPC and MLAutotuningHPC</vt:lpstr>
      <vt:lpstr>PowerPoint Presentation</vt:lpstr>
      <vt:lpstr>MLaroundHPC: Learning Outputs from Inputs (parameters) High Performance Surrogates of nanosimulations</vt:lpstr>
      <vt:lpstr>ANN for Regression</vt:lpstr>
      <vt:lpstr>Parameter Prediction in Nanosimulation</vt:lpstr>
      <vt:lpstr>Accuracy comparison between ML predictions and MD simulation results</vt:lpstr>
      <vt:lpstr>Speedup of MLaroundHPC</vt:lpstr>
      <vt:lpstr>INSILICO MEDICINE USED CREATIVE AI TO DESIGN POTENTIAL DRUGS IN JUST 21 DAYS</vt:lpstr>
      <vt:lpstr>DeepDriveMD Smart Ensemble</vt:lpstr>
      <vt:lpstr>Putting it all Together Simulating Biological Organisms (with James Glazier @IU) </vt:lpstr>
      <vt:lpstr>Operator Formulation of Deep Learning Inference</vt:lpstr>
      <vt:lpstr>Learning how Apples Fall ?</vt:lpstr>
      <vt:lpstr>Extending to longer times</vt:lpstr>
      <vt:lpstr>Speedup from use of LSTM compared to Velocity Verlet</vt:lpstr>
      <vt:lpstr>Status of MLaroundHPC</vt:lpstr>
      <vt:lpstr>Overall Architecture</vt:lpstr>
      <vt:lpstr>Microsoft Summer 2018: Global AI Supercomputer</vt:lpstr>
      <vt:lpstr>Overall Global AI and Modeling Supercomputer GAIMSC Architecture</vt:lpstr>
      <vt:lpstr>HPCforML in detail</vt:lpstr>
      <vt:lpstr>Motivating Twister2</vt:lpstr>
      <vt:lpstr>Machine Learning with MPI, Spark and Flink</vt:lpstr>
      <vt:lpstr>Multidimensional Scaling: 3 Nested Parallel Sections</vt:lpstr>
      <vt:lpstr>PowerPoint Presentation</vt:lpstr>
      <vt:lpstr>Programming Environment for Global AI and Modeling Supercomputer GAIMSC</vt:lpstr>
      <vt:lpstr>Ways of adding High Performance to  Global AI (and Modeling) Supercomputer</vt:lpstr>
      <vt:lpstr>Twister2 Highlights I</vt:lpstr>
      <vt:lpstr>Twister2 Highlights II</vt:lpstr>
      <vt:lpstr>Twister2 Highlights III </vt:lpstr>
      <vt:lpstr>Runtime Components</vt:lpstr>
      <vt:lpstr>PowerPoint Presentation</vt:lpstr>
      <vt:lpstr>TSets, RDDs and Streamlets</vt:lpstr>
      <vt:lpstr>Twister2 Dataflow Communications</vt:lpstr>
      <vt:lpstr>Effect of processing an extra dataflow node</vt:lpstr>
      <vt:lpstr>Results on Terasort</vt:lpstr>
      <vt:lpstr>Batch Benchmark - SVM </vt:lpstr>
      <vt:lpstr>Streaming Machine Learning with Sliding Window</vt:lpstr>
      <vt:lpstr>Conclusions</vt:lpstr>
      <vt:lpstr>Twister2 Status</vt:lpstr>
      <vt:lpstr>Summary of Big Data Systems </vt:lpstr>
      <vt:lpstr>Parallel Computing and MLforHPC Summary</vt:lpstr>
      <vt:lpstr>Details on Systems for Convergence</vt:lpstr>
      <vt:lpstr>Next Generation of Cyberinfrastructure: Remarks on Deep Learning</vt:lpstr>
      <vt:lpstr>Next Generation of Cyberinfrastructure: Compute and Data patterns</vt:lpstr>
      <vt:lpstr>Value of HPF Style Parallel Support I</vt:lpstr>
      <vt:lpstr>Value of HPF Style Parallel Support II</vt:lpstr>
      <vt:lpstr>Implications of Specialized AI Hardware</vt:lpstr>
      <vt:lpstr>AI as a Service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Parallel Computing: from Digital Twins to Grids to Deep Learning and Back</dc:title>
  <cp:lastModifiedBy>Geoffrey Fox</cp:lastModifiedBy>
  <cp:revision>51</cp:revision>
  <dcterms:modified xsi:type="dcterms:W3CDTF">2020-01-09T19:21:26Z</dcterms:modified>
</cp:coreProperties>
</file>