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274" r:id="rId2"/>
  </p:sldMasterIdLst>
  <p:notesMasterIdLst>
    <p:notesMasterId r:id="rId17"/>
  </p:notesMasterIdLst>
  <p:sldIdLst>
    <p:sldId id="384" r:id="rId3"/>
    <p:sldId id="432" r:id="rId4"/>
    <p:sldId id="476" r:id="rId5"/>
    <p:sldId id="386" r:id="rId6"/>
    <p:sldId id="570" r:id="rId7"/>
    <p:sldId id="566" r:id="rId8"/>
    <p:sldId id="568" r:id="rId9"/>
    <p:sldId id="569" r:id="rId10"/>
    <p:sldId id="551" r:id="rId11"/>
    <p:sldId id="473" r:id="rId12"/>
    <p:sldId id="554" r:id="rId13"/>
    <p:sldId id="557" r:id="rId14"/>
    <p:sldId id="549" r:id="rId15"/>
    <p:sldId id="559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6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  <a:srgbClr val="B30838"/>
    <a:srgbClr val="0083E6"/>
    <a:srgbClr val="0033CC"/>
    <a:srgbClr val="F8F3D2"/>
    <a:srgbClr val="6D6E70"/>
    <a:srgbClr val="7D110C"/>
    <a:srgbClr val="598EDD"/>
    <a:srgbClr val="A9C9FF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40" autoAdjust="0"/>
    <p:restoredTop sz="94660"/>
  </p:normalViewPr>
  <p:slideViewPr>
    <p:cSldViewPr>
      <p:cViewPr varScale="1">
        <p:scale>
          <a:sx n="66" d="100"/>
          <a:sy n="66" d="100"/>
        </p:scale>
        <p:origin x="536" y="36"/>
      </p:cViewPr>
      <p:guideLst>
        <p:guide orient="horz" pos="656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668575090" y="203629040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63723C24-93D1-4A66-9504-E6BD833B1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90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1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98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1E1AB-7B31-4D7D-91DA-40F1E3DDE310}" type="datetime1">
              <a:rPr lang="en-US" smtClean="0"/>
              <a:t>10/28/2016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1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2487A-885F-43F5-AAE4-24B1BE2F9395}" type="datetime1">
              <a:rPr lang="en-US" smtClean="0"/>
              <a:t>10/28/2016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6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7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1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0791-6F8F-453A-AD1B-D7ED0DF13984}" type="datetime1">
              <a:rPr lang="en-US" smtClean="0"/>
              <a:t>10/28/2016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1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9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0B9E5-5B03-4635-9351-F18FF8BE748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10/28/2016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4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2FAC92A7-DEC9-41AC-BBE4-1304E96F6E87}" type="datetime1">
              <a:rPr lang="en-US" i="1" smtClean="0">
                <a:solidFill>
                  <a:srgbClr val="000000">
                    <a:tint val="75000"/>
                  </a:srgbClr>
                </a:solidFill>
              </a:rPr>
              <a:t>10/28/2016</a:t>
            </a:fld>
            <a:endParaRPr lang="en-US" i="1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4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2" descr="Supercomputing-Background-1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8414" y="626019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6B709-D39F-4184-A1CC-EA2C210CA1CB}" type="datetime1">
              <a:rPr lang="en-US" smtClean="0"/>
              <a:t>10/28/2016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3" r:id="rId2"/>
    <p:sldLayoutId id="2147484230" r:id="rId3"/>
    <p:sldLayoutId id="2147484248" r:id="rId4"/>
    <p:sldLayoutId id="2147484273" r:id="rId5"/>
    <p:sldLayoutId id="2147484323" r:id="rId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i="0" u="none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2" descr="Supercomputing-Background-1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8414" y="626019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C4B85148-DB98-4269-ACE6-2DF49F9918C9}" type="slidenum">
              <a:rPr lang="en-US" i="1" smtClean="0">
                <a:solidFill>
                  <a:prstClr val="black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8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80" r:id="rId3"/>
    <p:sldLayoutId id="2147484281" r:id="rId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7" Type="http://schemas.openxmlformats.org/officeDocument/2006/relationships/hyperlink" Target="http://dsc.soic.indiana.edu/publications/SPIDAL-DIBBSreport_July2016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hpc-abds.org/kaleidoscope/" TargetMode="External"/><Relationship Id="rId5" Type="http://schemas.openxmlformats.org/officeDocument/2006/relationships/hyperlink" Target="http://spidal.org/" TargetMode="External"/><Relationship Id="rId4" Type="http://schemas.openxmlformats.org/officeDocument/2006/relationships/hyperlink" Target="http://www.dsc.soic.indiana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pidal-gw.dsc.soic.indiana.ed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50868" y="2598813"/>
            <a:ext cx="9144000" cy="310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PHI</a:t>
            </a:r>
            <a:endParaRPr kumimoji="0" lang="en-US" sz="24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Geoffrey Fox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October 28, 2016</a:t>
            </a:r>
            <a:endParaRPr lang="en-US" i="0" dirty="0">
              <a:solidFill>
                <a:prstClr val="black"/>
              </a:solidFill>
              <a:latin typeface="Arial"/>
              <a:hlinkClick r:id="rId3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3"/>
              </a:rPr>
              <a:t>gcf@indiana.edu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</a:t>
            </a:r>
          </a:p>
          <a:p>
            <a:pPr lvl="0" algn="ctr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4"/>
              </a:rPr>
              <a:t>http://www.dsc.soic.indiana.edu/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5"/>
              </a:rPr>
              <a:t>http://spidal.org/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  <a:hlinkClick r:id="rId6"/>
              </a:rPr>
              <a:t>http://hpc-abds.org/kaleidoscope/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1800" i="0" dirty="0">
                <a:hlinkClick r:id="rId7"/>
              </a:rPr>
              <a:t>http://dsc.soic.indiana.edu/publications/SPIDAL-DIBBSreport_July2016.pdf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Department of Intelligent Systems Engineering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School of Informatics and Computing, Digital Science Center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Indiana University Bloomington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765" y="1169934"/>
            <a:ext cx="9144000" cy="715973"/>
          </a:xfrm>
        </p:spPr>
        <p:txBody>
          <a:bodyPr/>
          <a:lstStyle/>
          <a:p>
            <a:pPr algn="ctr"/>
            <a:r>
              <a:rPr lang="en-US" dirty="0"/>
              <a:t>Digital Science Center Research in</a:t>
            </a:r>
            <a:br>
              <a:rPr lang="en-US" dirty="0"/>
            </a:br>
            <a:r>
              <a:rPr lang="en-US" dirty="0"/>
              <a:t>High Performance Computing, Distributed Computing and Big Data</a:t>
            </a:r>
            <a:r>
              <a:rPr lang="en-US" sz="3600" dirty="0"/>
              <a:t>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998" y="2362200"/>
            <a:ext cx="9144000" cy="4082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endParaRPr lang="en-US" b="1" i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7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200" y="-12837"/>
            <a:ext cx="6345849" cy="751840"/>
          </a:xfrm>
        </p:spPr>
        <p:txBody>
          <a:bodyPr>
            <a:normAutofit/>
          </a:bodyPr>
          <a:lstStyle/>
          <a:p>
            <a:r>
              <a:rPr lang="en-US" dirty="0"/>
              <a:t>2D Vector Clustering with cutoff at 3 </a:t>
            </a:r>
            <a:r>
              <a:rPr lang="el-GR" dirty="0">
                <a:latin typeface="Century Gothic" panose="020B0502020202020204" pitchFamily="34" charset="0"/>
              </a:rPr>
              <a:t>σ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DEBA86F-28CD-4493-AE80-A102BD1FA05C}" type="datetime1">
              <a:rPr lang="en-US" smtClean="0"/>
              <a:t>10/28/2016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1248593"/>
            <a:ext cx="919107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800" i="0" dirty="0">
                <a:solidFill>
                  <a:schemeClr val="bg1"/>
                </a:solidFill>
              </a:rPr>
              <a:t>Mass Spectrometer Peak Clustering. Charge 2 Sample with 10.9 million points and 420,000 clusters visualized in </a:t>
            </a:r>
            <a:r>
              <a:rPr lang="en-US" sz="1800" i="0" dirty="0" err="1">
                <a:solidFill>
                  <a:schemeClr val="bg1"/>
                </a:solidFill>
              </a:rPr>
              <a:t>WebPlotViz</a:t>
            </a:r>
            <a:endParaRPr lang="en-US" sz="1800" i="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r="26667"/>
          <a:stretch/>
        </p:blipFill>
        <p:spPr>
          <a:xfrm>
            <a:off x="8298" y="1879706"/>
            <a:ext cx="9135702" cy="497829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6158" y="631429"/>
            <a:ext cx="875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Orange Star – outside all clusters; yellow circle cluster centers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" y="2971800"/>
            <a:ext cx="9144000" cy="373984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8298" y="1836396"/>
            <a:ext cx="9152298" cy="2222750"/>
            <a:chOff x="0" y="3251903"/>
            <a:chExt cx="9152298" cy="222275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8" y="3606097"/>
              <a:ext cx="9144000" cy="186855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51903"/>
              <a:ext cx="9144000" cy="354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612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086600" y="6246813"/>
            <a:ext cx="2057400" cy="365125"/>
          </a:xfrm>
        </p:spPr>
        <p:txBody>
          <a:bodyPr/>
          <a:lstStyle/>
          <a:p>
            <a:fld id="{A771E3AF-A6F1-4DAD-9203-4A84DE778C6D}" type="datetime1">
              <a:rPr lang="en-US" smtClean="0"/>
              <a:t>10/28/2016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43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399" y="211015"/>
            <a:ext cx="2198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446K sequences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~100 clusters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55606" y="4800600"/>
            <a:ext cx="39515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Note distorted shapes probably due to imperfect distance measures e.g. position correlated with sequence length</a:t>
            </a:r>
          </a:p>
        </p:txBody>
      </p:sp>
    </p:spTree>
    <p:extLst>
      <p:ext uri="{BB962C8B-B14F-4D97-AF65-F5344CB8AC3E}">
        <p14:creationId xmlns:p14="http://schemas.microsoft.com/office/powerpoint/2010/main" val="235460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24" y="591183"/>
            <a:ext cx="3277322" cy="59001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/>
          <p:cNvSpPr/>
          <p:nvPr/>
        </p:nvSpPr>
        <p:spPr>
          <a:xfrm>
            <a:off x="2362200" y="2411228"/>
            <a:ext cx="2691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RAxML</a:t>
            </a:r>
            <a:r>
              <a:rPr lang="en-US" b="1" dirty="0"/>
              <a:t> result visualized in </a:t>
            </a:r>
            <a:r>
              <a:rPr lang="en-US" b="1" dirty="0" err="1"/>
              <a:t>FigTree</a:t>
            </a:r>
            <a:r>
              <a:rPr lang="en-US" b="1" dirty="0"/>
              <a:t>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75085" y="645608"/>
            <a:ext cx="2264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MSA or SWG distances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22" y="9573"/>
            <a:ext cx="3504478" cy="30534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85" y="3111430"/>
            <a:ext cx="3490115" cy="3040932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29424" y="-19096"/>
            <a:ext cx="8382000" cy="664704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mbria"/>
              </a:rPr>
              <a:t>Spherical </a:t>
            </a:r>
            <a:r>
              <a:rPr lang="en-US" b="1" dirty="0" err="1">
                <a:latin typeface="Calibri" panose="020F0502020204030204" pitchFamily="34" charset="0"/>
                <a:cs typeface="Cambria"/>
              </a:rPr>
              <a:t>Phylograms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43D4DD5-FA74-4389-AA33-3612D64245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2385" y="1906438"/>
            <a:ext cx="63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MSA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32385" y="4413850"/>
            <a:ext cx="646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SWG</a:t>
            </a:r>
          </a:p>
        </p:txBody>
      </p:sp>
    </p:spTree>
    <p:extLst>
      <p:ext uri="{BB962C8B-B14F-4D97-AF65-F5344CB8AC3E}">
        <p14:creationId xmlns:p14="http://schemas.microsoft.com/office/powerpoint/2010/main" val="751962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1" y="22398"/>
            <a:ext cx="907128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Relative Changes in Stock Values using one day values</a:t>
            </a:r>
            <a:br>
              <a:rPr lang="en-US" dirty="0"/>
            </a:br>
            <a:r>
              <a:rPr lang="en-US" dirty="0"/>
              <a:t>Expansion of previous data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DF6-46F5-4637-8175-331CACCBFD4C}" type="slidenum">
              <a:rPr lang="en-US" smtClean="0"/>
              <a:t>13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927227D7-0888-4913-8226-5221FDF9CC60}" type="datetime1">
              <a:rPr lang="en-US" smtClean="0"/>
              <a:t>10/28/2016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001" r="22166"/>
          <a:stretch/>
        </p:blipFill>
        <p:spPr>
          <a:xfrm>
            <a:off x="0" y="859360"/>
            <a:ext cx="9144000" cy="6036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65190" y="1620685"/>
            <a:ext cx="8579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99FF"/>
                </a:solidFill>
              </a:rPr>
              <a:t>Mid Cap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7988287" y="1932198"/>
            <a:ext cx="182880" cy="1828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0807" y="3535688"/>
            <a:ext cx="7713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FF00"/>
                </a:solidFill>
              </a:rPr>
              <a:t>Energy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6614160" y="3854870"/>
            <a:ext cx="182880" cy="18288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156273" y="2137228"/>
            <a:ext cx="182880" cy="182880"/>
          </a:xfrm>
          <a:prstGeom prst="ellipse">
            <a:avLst/>
          </a:prstGeom>
          <a:solidFill>
            <a:srgbClr val="B0FE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606540" y="1939818"/>
            <a:ext cx="182880" cy="182880"/>
          </a:xfrm>
          <a:prstGeom prst="ellipse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2456" y="1635967"/>
            <a:ext cx="1032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FF00"/>
                </a:solidFill>
              </a:rPr>
              <a:t>S&amp;P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9153" y="2053395"/>
            <a:ext cx="1032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0FEC4"/>
                </a:solidFill>
              </a:rPr>
              <a:t>Dow Jones</a:t>
            </a:r>
            <a:endParaRPr lang="en-US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7764" y="2404548"/>
            <a:ext cx="8386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FFFF"/>
                </a:solidFill>
              </a:rPr>
              <a:t>Finance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3643200" y="2267388"/>
            <a:ext cx="182880" cy="182880"/>
          </a:xfrm>
          <a:prstGeom prst="ellipse">
            <a:avLst/>
          </a:prstGeom>
          <a:solidFill>
            <a:srgbClr val="00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8" name="Date Placeholder 2"/>
          <p:cNvSpPr txBox="1">
            <a:spLocks/>
          </p:cNvSpPr>
          <p:nvPr/>
        </p:nvSpPr>
        <p:spPr>
          <a:xfrm>
            <a:off x="5715000" y="627479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398B3E-B74F-4582-A4A4-3AE16323AAE4}" type="datetime1">
              <a:rPr lang="en-US" smtClean="0"/>
              <a:pPr/>
              <a:t>10/28/2016</a:t>
            </a:fld>
            <a:endParaRPr lang="en-US"/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8358414" y="6282483"/>
            <a:ext cx="656771" cy="300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000" b="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403DF6-46F5-4637-8175-331CACCBFD4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10001" r="22166"/>
          <a:stretch/>
        </p:blipFill>
        <p:spPr>
          <a:xfrm>
            <a:off x="0" y="887798"/>
            <a:ext cx="9144000" cy="603674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587764" y="1649123"/>
            <a:ext cx="5935353" cy="2417065"/>
            <a:chOff x="2587764" y="1649123"/>
            <a:chExt cx="5935353" cy="2417065"/>
          </a:xfrm>
        </p:grpSpPr>
        <p:sp>
          <p:nvSpPr>
            <p:cNvPr id="21" name="TextBox 20"/>
            <p:cNvSpPr txBox="1"/>
            <p:nvPr/>
          </p:nvSpPr>
          <p:spPr>
            <a:xfrm>
              <a:off x="7665190" y="1649123"/>
              <a:ext cx="8579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FF99FF"/>
                  </a:solidFill>
                </a:rPr>
                <a:t>Mid Cap</a:t>
              </a: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 bwMode="auto">
            <a:xfrm>
              <a:off x="7988287" y="1960636"/>
              <a:ext cx="182880" cy="1828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10807" y="3564126"/>
              <a:ext cx="77136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FFFF00"/>
                  </a:solidFill>
                </a:rPr>
                <a:t>Energy</a:t>
              </a: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 bwMode="auto">
            <a:xfrm>
              <a:off x="6614160" y="3883308"/>
              <a:ext cx="182880" cy="18288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 bwMode="auto">
            <a:xfrm>
              <a:off x="6156273" y="2165666"/>
              <a:ext cx="182880" cy="182880"/>
            </a:xfrm>
            <a:prstGeom prst="ellipse">
              <a:avLst/>
            </a:prstGeom>
            <a:solidFill>
              <a:srgbClr val="B0FEC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 bwMode="auto">
            <a:xfrm>
              <a:off x="6606540" y="1968256"/>
              <a:ext cx="182880" cy="182880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42456" y="1664405"/>
              <a:ext cx="1032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FF00"/>
                  </a:solidFill>
                </a:rPr>
                <a:t>S&amp;P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39153" y="2081833"/>
              <a:ext cx="1032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B0FEC4"/>
                  </a:solidFill>
                </a:rPr>
                <a:t>Dow Jones</a:t>
              </a:r>
              <a:endParaRPr 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87764" y="2432986"/>
              <a:ext cx="83869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00FFFF"/>
                  </a:solidFill>
                </a:rPr>
                <a:t>Finance</a:t>
              </a: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3643200" y="2295826"/>
              <a:ext cx="182880" cy="182880"/>
            </a:xfrm>
            <a:prstGeom prst="ellipse">
              <a:avLst/>
            </a:prstGeom>
            <a:solidFill>
              <a:srgbClr val="00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26711" y="2583027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Origin</a:t>
            </a:r>
          </a:p>
          <a:p>
            <a:r>
              <a:rPr lang="en-US" sz="1200" dirty="0">
                <a:solidFill>
                  <a:schemeClr val="bg1"/>
                </a:solidFill>
              </a:rPr>
              <a:t>0% change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23117" y="2201707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99CCFF"/>
                </a:solidFill>
              </a:rPr>
              <a:t>+10%</a:t>
            </a:r>
          </a:p>
        </p:txBody>
      </p:sp>
    </p:spTree>
    <p:extLst>
      <p:ext uri="{BB962C8B-B14F-4D97-AF65-F5344CB8AC3E}">
        <p14:creationId xmlns:p14="http://schemas.microsoft.com/office/powerpoint/2010/main" val="1672804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14335" y="0"/>
            <a:chExt cx="9144000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35" y="0"/>
              <a:ext cx="9144000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991708" y="430823"/>
              <a:ext cx="993530" cy="1336431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403231" y="5249008"/>
              <a:ext cx="993530" cy="855785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3006969" y="1890346"/>
              <a:ext cx="1481504" cy="3174023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969977" y="2971800"/>
              <a:ext cx="3174023" cy="378565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O(N</a:t>
              </a:r>
              <a:r>
                <a:rPr lang="en-US" sz="1800" baseline="30000" dirty="0">
                  <a:solidFill>
                    <a:schemeClr val="bg1"/>
                  </a:solidFill>
                </a:rPr>
                <a:t>2</a:t>
              </a:r>
              <a:r>
                <a:rPr lang="en-US" sz="2000" dirty="0">
                  <a:solidFill>
                    <a:schemeClr val="bg1"/>
                  </a:solidFill>
                </a:rPr>
                <a:t>) interactions between green and purple clusters should be able to represent by centroids as in Barnes-Hut.</a:t>
              </a:r>
            </a:p>
            <a:p>
              <a:endParaRPr lang="en-US" sz="2000" dirty="0">
                <a:solidFill>
                  <a:schemeClr val="bg1"/>
                </a:solidFill>
              </a:endParaRPr>
            </a:p>
            <a:p>
              <a:r>
                <a:rPr lang="en-US" sz="2000" dirty="0">
                  <a:solidFill>
                    <a:schemeClr val="bg1"/>
                  </a:solidFill>
                </a:rPr>
                <a:t>Hard as no Gauss theorem; no </a:t>
              </a:r>
              <a:r>
                <a:rPr lang="en-US" sz="2000" dirty="0" err="1">
                  <a:solidFill>
                    <a:schemeClr val="bg1"/>
                  </a:solidFill>
                </a:rPr>
                <a:t>multipole</a:t>
              </a:r>
              <a:r>
                <a:rPr lang="en-US" sz="2000" dirty="0">
                  <a:solidFill>
                    <a:schemeClr val="bg1"/>
                  </a:solidFill>
                </a:rPr>
                <a:t> expansion and points really in 1000 dimension space as clustered before 3D projection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18334" y="448886"/>
              <a:ext cx="3349466" cy="132343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O(N</a:t>
              </a:r>
              <a:r>
                <a:rPr lang="en-US" sz="2000" baseline="30000" dirty="0">
                  <a:solidFill>
                    <a:schemeClr val="bg1"/>
                  </a:solidFill>
                </a:rPr>
                <a:t>2</a:t>
              </a:r>
              <a:r>
                <a:rPr lang="en-US" sz="2000" dirty="0">
                  <a:solidFill>
                    <a:schemeClr val="bg1"/>
                  </a:solidFill>
                </a:rPr>
                <a:t>) green-green and purple-purple interactions have value but green-purple are “wasted”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600" y="541219"/>
              <a:ext cx="23620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“clean” sample of 446K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4749" y="2002597"/>
              <a:ext cx="27918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O(N</a:t>
              </a:r>
              <a:r>
                <a:rPr lang="en-US" baseline="30000" dirty="0">
                  <a:solidFill>
                    <a:srgbClr val="FFFF00"/>
                  </a:solidFill>
                </a:rPr>
                <a:t>2</a:t>
              </a:r>
              <a:r>
                <a:rPr lang="en-US" dirty="0">
                  <a:solidFill>
                    <a:srgbClr val="FFFF00"/>
                  </a:solidFill>
                </a:rPr>
                <a:t>) reduced to O(N) times cluster size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918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15815" y="91332"/>
            <a:ext cx="7772400" cy="1752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SPIDAL Project</a:t>
            </a:r>
            <a:br>
              <a:rPr lang="en-US" sz="3200" dirty="0"/>
            </a:br>
            <a:r>
              <a:rPr lang="en-US" sz="3200" dirty="0" err="1"/>
              <a:t>Datanet</a:t>
            </a:r>
            <a:r>
              <a:rPr lang="en-US" sz="3200" dirty="0"/>
              <a:t>: CIF21 DIBBs: Middleware and High Performance Analytics Libraries for Scalable Data Science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1981200"/>
            <a:ext cx="8458200" cy="257705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NSF14-43054 started October 1, 2014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Indiana University (Fox, </a:t>
            </a:r>
            <a:r>
              <a:rPr lang="en-US" sz="2400" dirty="0" err="1">
                <a:solidFill>
                  <a:schemeClr val="tx1"/>
                </a:solidFill>
              </a:rPr>
              <a:t>Qiu</a:t>
            </a:r>
            <a:r>
              <a:rPr lang="en-US" sz="2400" dirty="0">
                <a:solidFill>
                  <a:schemeClr val="tx1"/>
                </a:solidFill>
              </a:rPr>
              <a:t>, Crandall, von </a:t>
            </a:r>
            <a:r>
              <a:rPr lang="en-US" sz="2400" dirty="0" err="1">
                <a:solidFill>
                  <a:schemeClr val="tx1"/>
                </a:solidFill>
              </a:rPr>
              <a:t>Laszewski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Rutgers (</a:t>
            </a:r>
            <a:r>
              <a:rPr lang="en-US" sz="2400" dirty="0" err="1">
                <a:solidFill>
                  <a:schemeClr val="tx1"/>
                </a:solidFill>
              </a:rPr>
              <a:t>Jha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Virginia Tech (</a:t>
            </a:r>
            <a:r>
              <a:rPr lang="en-US" sz="2400" dirty="0" err="1">
                <a:solidFill>
                  <a:schemeClr val="tx1"/>
                </a:solidFill>
              </a:rPr>
              <a:t>Marathe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Kansas (Paden)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Stony Brook (Wang)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Arizona State (</a:t>
            </a:r>
            <a:r>
              <a:rPr lang="en-US" sz="2400" dirty="0" err="1">
                <a:solidFill>
                  <a:schemeClr val="tx1"/>
                </a:solidFill>
              </a:rPr>
              <a:t>Beckstein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Utah (Cheatham)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b="1" dirty="0">
                <a:solidFill>
                  <a:schemeClr val="tx1"/>
                </a:solidFill>
              </a:rPr>
              <a:t> co-design </a:t>
            </a:r>
            <a:r>
              <a:rPr lang="en-US" sz="2400" dirty="0">
                <a:solidFill>
                  <a:schemeClr val="tx1"/>
                </a:solidFill>
              </a:rPr>
              <a:t>project: Software, algorithms, applications</a:t>
            </a:r>
          </a:p>
          <a:p>
            <a:pPr algn="l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F89B-FFCD-4BF0-A820-96CFC85F81BA}" type="datetime1">
              <a:rPr lang="en-US" smtClean="0"/>
              <a:t>10/28/2016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96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086600" y="6246813"/>
            <a:ext cx="2057400" cy="365125"/>
          </a:xfrm>
        </p:spPr>
        <p:txBody>
          <a:bodyPr/>
          <a:lstStyle/>
          <a:p>
            <a:fld id="{C4D49683-FB33-4C61-8166-06A6A9B4823A}" type="datetime1">
              <a:rPr lang="en-US" smtClean="0"/>
              <a:t>10/28/2016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20918"/>
            <a:ext cx="9144000" cy="6837082"/>
            <a:chOff x="0" y="20918"/>
            <a:chExt cx="9144000" cy="683708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22"/>
            <a:stretch/>
          </p:blipFill>
          <p:spPr>
            <a:xfrm>
              <a:off x="0" y="20918"/>
              <a:ext cx="9144000" cy="683708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310" y="2949465"/>
              <a:ext cx="1027410" cy="489994"/>
            </a:xfrm>
            <a:prstGeom prst="rect">
              <a:avLst/>
            </a:prstGeom>
          </p:spPr>
        </p:pic>
        <p:pic>
          <p:nvPicPr>
            <p:cNvPr id="9" name="Picture 2" descr="https://lh3.googleusercontent.com/-QTh7oYlVSfs/AAAAAAAAAAI/AAAAAAAAAl8/PD6AyVW6Tqs/s0-c-k-no-ns/pho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87871"/>
              <a:ext cx="847726" cy="847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3" t="21984" r="36829" b="19773"/>
            <a:stretch/>
          </p:blipFill>
          <p:spPr>
            <a:xfrm>
              <a:off x="8028213" y="2652459"/>
              <a:ext cx="952500" cy="970836"/>
            </a:xfrm>
            <a:prstGeom prst="rect">
              <a:avLst/>
            </a:prstGeom>
          </p:spPr>
        </p:pic>
        <p:pic>
          <p:nvPicPr>
            <p:cNvPr id="8" name="Picture 4" descr="Stony Brook Universit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5856665"/>
              <a:ext cx="1054710" cy="87055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8" t="17564" r="19740" b="18436"/>
            <a:stretch/>
          </p:blipFill>
          <p:spPr>
            <a:xfrm>
              <a:off x="7878754" y="397031"/>
              <a:ext cx="1138054" cy="8385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0" t="18519" r="62088" b="21296"/>
            <a:stretch/>
          </p:blipFill>
          <p:spPr>
            <a:xfrm>
              <a:off x="7147486" y="5736620"/>
              <a:ext cx="1504841" cy="99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47905" y="5022220"/>
              <a:ext cx="208880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i="0" dirty="0">
                  <a:solidFill>
                    <a:schemeClr val="bg1"/>
                  </a:solidFill>
                </a:rPr>
                <a:t>Software: MIDAS</a:t>
              </a:r>
              <a:br>
                <a:rPr lang="en-US" sz="1800" b="1" i="0" dirty="0">
                  <a:solidFill>
                    <a:schemeClr val="bg1"/>
                  </a:solidFill>
                </a:rPr>
              </a:br>
              <a:r>
                <a:rPr lang="en-US" sz="1800" b="1" i="0" dirty="0">
                  <a:solidFill>
                    <a:schemeClr val="bg1"/>
                  </a:solidFill>
                </a:rPr>
                <a:t>HPC-ABDS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7310" y="44094"/>
            <a:ext cx="5030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</a:rPr>
              <a:t>Co-designing Building Blocks Collaboratively</a:t>
            </a:r>
          </a:p>
        </p:txBody>
      </p:sp>
    </p:spTree>
    <p:extLst>
      <p:ext uri="{BB962C8B-B14F-4D97-AF65-F5344CB8AC3E}">
        <p14:creationId xmlns:p14="http://schemas.microsoft.com/office/powerpoint/2010/main" val="105389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27" y="22578"/>
            <a:ext cx="8382000" cy="510822"/>
          </a:xfrm>
        </p:spPr>
        <p:txBody>
          <a:bodyPr/>
          <a:lstStyle/>
          <a:p>
            <a:pPr algn="ctr"/>
            <a:r>
              <a:rPr lang="en-US" sz="2800" b="1" dirty="0"/>
              <a:t>Main Components of SPIDAL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3" y="381000"/>
            <a:ext cx="9144000" cy="4038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B30838"/>
                </a:solidFill>
              </a:rPr>
              <a:t>Design and Build </a:t>
            </a:r>
            <a:r>
              <a:rPr lang="en-US" sz="1800" b="1" dirty="0">
                <a:solidFill>
                  <a:srgbClr val="B30838"/>
                </a:solidFill>
              </a:rPr>
              <a:t>Scalable High Performance Data Analytics Library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rgbClr val="B30838"/>
                </a:solidFill>
              </a:rPr>
              <a:t>SPIDAL (Scalable Parallel Interoperable Data Analytics Library): </a:t>
            </a:r>
            <a:r>
              <a:rPr lang="en-US" sz="1800" dirty="0">
                <a:solidFill>
                  <a:srgbClr val="B30838"/>
                </a:solidFill>
              </a:rPr>
              <a:t>Scalable Analytics for: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B30838"/>
                </a:solidFill>
              </a:rPr>
              <a:t>Domain specific data analytics libraries – mainly from project.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B30838"/>
                </a:solidFill>
              </a:rPr>
              <a:t>Add Core Machine learning libraries – mainly from community.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B30838"/>
                </a:solidFill>
              </a:rPr>
              <a:t>Performance of Java and MIDAS Inter- and Intra-node</a:t>
            </a:r>
            <a:r>
              <a:rPr lang="en-US" sz="1600" dirty="0"/>
              <a:t>.</a:t>
            </a:r>
          </a:p>
          <a:p>
            <a:pPr>
              <a:spcBef>
                <a:spcPts val="600"/>
              </a:spcBef>
            </a:pPr>
            <a:r>
              <a:rPr lang="en-US" sz="1800" b="1" dirty="0"/>
              <a:t>NIST Big Data Application Analysis </a:t>
            </a:r>
            <a:r>
              <a:rPr lang="en-US" sz="1800" dirty="0"/>
              <a:t>– features of data intensive Applications deriving 64 Convergence Diamonds. </a:t>
            </a:r>
            <a:r>
              <a:rPr lang="en-US" sz="1800" b="1" dirty="0">
                <a:solidFill>
                  <a:srgbClr val="FF0000"/>
                </a:solidFill>
              </a:rPr>
              <a:t>Application Nexus.</a:t>
            </a:r>
          </a:p>
          <a:p>
            <a:pPr>
              <a:spcBef>
                <a:spcPts val="600"/>
              </a:spcBef>
            </a:pPr>
            <a:r>
              <a:rPr lang="en-US" sz="1800" b="1" dirty="0"/>
              <a:t>HPC-ABDS: </a:t>
            </a:r>
            <a:r>
              <a:rPr lang="en-US" sz="1800" dirty="0"/>
              <a:t>Cloud-HPC interoperable software </a:t>
            </a:r>
            <a:r>
              <a:rPr lang="en-US" sz="1800" b="1" dirty="0"/>
              <a:t>performance of HPC </a:t>
            </a:r>
            <a:r>
              <a:rPr lang="en-US" sz="1800" dirty="0"/>
              <a:t>(High Performance Computing) and the rich</a:t>
            </a:r>
            <a:r>
              <a:rPr lang="en-US" sz="1800" b="1" dirty="0"/>
              <a:t> functionality </a:t>
            </a:r>
            <a:r>
              <a:rPr lang="en-US" sz="1800" dirty="0"/>
              <a:t>of the commodity </a:t>
            </a:r>
            <a:r>
              <a:rPr lang="en-US" sz="1800" b="1" dirty="0"/>
              <a:t>Apache Big Data Stack</a:t>
            </a:r>
            <a:r>
              <a:rPr lang="en-US" sz="1800" dirty="0"/>
              <a:t>. </a:t>
            </a:r>
            <a:r>
              <a:rPr lang="en-US" sz="1800" b="1" dirty="0">
                <a:solidFill>
                  <a:srgbClr val="FF0000"/>
                </a:solidFill>
              </a:rPr>
              <a:t>Software Nexus</a:t>
            </a:r>
          </a:p>
          <a:p>
            <a:pPr>
              <a:spcBef>
                <a:spcPts val="600"/>
              </a:spcBef>
            </a:pPr>
            <a:r>
              <a:rPr lang="en-US" sz="1800" b="1" dirty="0"/>
              <a:t>MIDAS: </a:t>
            </a:r>
            <a:r>
              <a:rPr lang="en-US" sz="1800" dirty="0"/>
              <a:t>Integrating Middleware – from project.</a:t>
            </a:r>
          </a:p>
          <a:p>
            <a:pPr>
              <a:spcBef>
                <a:spcPts val="600"/>
              </a:spcBef>
            </a:pPr>
            <a:r>
              <a:rPr lang="en-US" sz="1800" b="1" dirty="0"/>
              <a:t>Applications: </a:t>
            </a:r>
            <a:r>
              <a:rPr lang="en-US" sz="1800" dirty="0"/>
              <a:t>Biomolecular Simulations, Network and Computational Social Science, Epidemiology, Computer Vision, Geographical Information Systems, Remote Sensing for Polar Science and Pathology Informatics, Streaming for robotics, streaming stock analytics</a:t>
            </a:r>
            <a:endParaRPr lang="en-US" sz="800" dirty="0"/>
          </a:p>
          <a:p>
            <a:pPr>
              <a:spcBef>
                <a:spcPts val="600"/>
              </a:spcBef>
            </a:pPr>
            <a:r>
              <a:rPr lang="en-US" sz="1800" b="1" dirty="0"/>
              <a:t>Implementations: </a:t>
            </a:r>
            <a:r>
              <a:rPr lang="en-US" sz="1800" dirty="0"/>
              <a:t>HPC as well as clouds (OpenStack, Docker) Convergence with common DevOps tool  </a:t>
            </a:r>
            <a:r>
              <a:rPr lang="en-US" sz="1800" b="1" dirty="0">
                <a:solidFill>
                  <a:srgbClr val="FF0000"/>
                </a:solidFill>
              </a:rPr>
              <a:t>Hardware Nexus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A2852FC-B062-4D91-8B01-00C12642B9E4}" type="datetime1">
              <a:rPr lang="en-US" smtClean="0"/>
              <a:t>10/28/2016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69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Clouds and HPC</a:t>
            </a:r>
          </a:p>
          <a:p>
            <a:endParaRPr lang="en-US" dirty="0"/>
          </a:p>
          <a:p>
            <a:r>
              <a:rPr lang="en-US" dirty="0"/>
              <a:t>Prototype DSC</a:t>
            </a:r>
          </a:p>
          <a:p>
            <a:r>
              <a:rPr lang="en-US" dirty="0"/>
              <a:t>128 node Haswell Cluster</a:t>
            </a:r>
          </a:p>
          <a:p>
            <a:r>
              <a:rPr lang="en-US" dirty="0"/>
              <a:t>4 node 16GPU Cluster</a:t>
            </a:r>
          </a:p>
          <a:p>
            <a:r>
              <a:rPr lang="en-US" dirty="0"/>
              <a:t>64 node Knights Landing Cluster</a:t>
            </a:r>
          </a:p>
          <a:p>
            <a:endParaRPr lang="en-US" dirty="0"/>
          </a:p>
          <a:p>
            <a:r>
              <a:rPr lang="en-US" dirty="0"/>
              <a:t>UITS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E1E1AB-7B31-4D7D-91DA-40F1E3DDE310}" type="datetime1">
              <a:rPr lang="en-US" smtClean="0"/>
              <a:t>10/28/2016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3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fld id="{5484F50A-B908-4B33-928F-F4458D4A01C3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10/28/2016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33754"/>
            <a:ext cx="914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B50B27"/>
                </a:solidFill>
              </a:rPr>
              <a:t>HPC-ABDS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5"/>
          <a:stretch/>
        </p:blipFill>
        <p:spPr bwMode="auto">
          <a:xfrm>
            <a:off x="0" y="228600"/>
            <a:ext cx="9144000" cy="66649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775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71372"/>
            <a:ext cx="7433724" cy="685800"/>
          </a:xfrm>
        </p:spPr>
        <p:txBody>
          <a:bodyPr/>
          <a:lstStyle/>
          <a:p>
            <a:pPr algn="ctr"/>
            <a:r>
              <a:rPr lang="en-US" sz="3200" dirty="0"/>
              <a:t>HPC-ABDS SPIDAL Project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77" y="706243"/>
            <a:ext cx="9144000" cy="5105400"/>
          </a:xfrm>
        </p:spPr>
        <p:txBody>
          <a:bodyPr/>
          <a:lstStyle/>
          <a:p>
            <a:r>
              <a:rPr lang="en-US" sz="1900" b="1" dirty="0">
                <a:solidFill>
                  <a:srgbClr val="00B050"/>
                </a:solidFill>
              </a:rPr>
              <a:t>Level 17: Orchestration</a:t>
            </a:r>
            <a:r>
              <a:rPr lang="en-US" sz="1900" dirty="0">
                <a:solidFill>
                  <a:srgbClr val="00B050"/>
                </a:solidFill>
              </a:rPr>
              <a:t>: Apache Beam (Google Cloud Dataflow) integrated with Heron/</a:t>
            </a:r>
            <a:r>
              <a:rPr lang="en-US" sz="1900" dirty="0" err="1">
                <a:solidFill>
                  <a:srgbClr val="00B050"/>
                </a:solidFill>
              </a:rPr>
              <a:t>Flink</a:t>
            </a:r>
            <a:r>
              <a:rPr lang="en-US" sz="1900" dirty="0">
                <a:solidFill>
                  <a:srgbClr val="00B050"/>
                </a:solidFill>
              </a:rPr>
              <a:t> and Cloudmesh on HPC cluster</a:t>
            </a:r>
          </a:p>
          <a:p>
            <a:r>
              <a:rPr lang="en-US" sz="1900" b="1" dirty="0"/>
              <a:t>Level 16: Applications: </a:t>
            </a:r>
            <a:r>
              <a:rPr lang="en-US" sz="1900" dirty="0"/>
              <a:t>Datamining for molecular dynamics, Image processing for remote sensing and pathology, graphs, streaming, bioinformatics, social media, financial informatics, text mining</a:t>
            </a:r>
          </a:p>
          <a:p>
            <a:r>
              <a:rPr lang="en-US" sz="1900" b="1" dirty="0"/>
              <a:t>Level 16: Algorithms: </a:t>
            </a:r>
            <a:r>
              <a:rPr lang="en-US" sz="1900" dirty="0"/>
              <a:t>Generic and custom for applications </a:t>
            </a:r>
            <a:r>
              <a:rPr lang="en-US" sz="1900" b="1" dirty="0"/>
              <a:t>SPIDAL</a:t>
            </a:r>
          </a:p>
          <a:p>
            <a:r>
              <a:rPr lang="en-US" sz="1900" b="1" dirty="0">
                <a:solidFill>
                  <a:srgbClr val="00B050"/>
                </a:solidFill>
              </a:rPr>
              <a:t>Level 14: Programming: </a:t>
            </a:r>
            <a:r>
              <a:rPr lang="en-US" sz="1900" dirty="0">
                <a:solidFill>
                  <a:srgbClr val="00B050"/>
                </a:solidFill>
              </a:rPr>
              <a:t>Storm, Heron (Twitter replaces Storm), Hadoop, Spark, </a:t>
            </a:r>
            <a:r>
              <a:rPr lang="en-US" sz="1900" dirty="0" err="1">
                <a:solidFill>
                  <a:srgbClr val="00B050"/>
                </a:solidFill>
              </a:rPr>
              <a:t>Flink</a:t>
            </a:r>
            <a:r>
              <a:rPr lang="en-US" sz="1900" dirty="0">
                <a:solidFill>
                  <a:srgbClr val="00B050"/>
                </a:solidFill>
              </a:rPr>
              <a:t>. Improve Inter- and Intra-node performance; science data structures</a:t>
            </a:r>
          </a:p>
          <a:p>
            <a:r>
              <a:rPr lang="en-US" sz="1900" b="1" dirty="0">
                <a:solidFill>
                  <a:srgbClr val="00B050"/>
                </a:solidFill>
              </a:rPr>
              <a:t>Level 13: Runtime Communication: </a:t>
            </a:r>
            <a:r>
              <a:rPr lang="en-US" sz="1900" dirty="0">
                <a:solidFill>
                  <a:srgbClr val="00B050"/>
                </a:solidFill>
              </a:rPr>
              <a:t>Enhanced Storm and Hadoop (Spark, </a:t>
            </a:r>
            <a:r>
              <a:rPr lang="en-US" sz="1900" dirty="0" err="1">
                <a:solidFill>
                  <a:srgbClr val="00B050"/>
                </a:solidFill>
              </a:rPr>
              <a:t>Flink</a:t>
            </a:r>
            <a:r>
              <a:rPr lang="en-US" sz="1900" dirty="0">
                <a:solidFill>
                  <a:srgbClr val="00B050"/>
                </a:solidFill>
              </a:rPr>
              <a:t>, </a:t>
            </a:r>
            <a:r>
              <a:rPr lang="en-US" sz="1900" dirty="0" err="1">
                <a:solidFill>
                  <a:srgbClr val="00B050"/>
                </a:solidFill>
              </a:rPr>
              <a:t>Giraph</a:t>
            </a:r>
            <a:r>
              <a:rPr lang="en-US" sz="1900" dirty="0">
                <a:solidFill>
                  <a:srgbClr val="00B050"/>
                </a:solidFill>
              </a:rPr>
              <a:t>) using HPC runtime technologies, Harp</a:t>
            </a:r>
          </a:p>
          <a:p>
            <a:r>
              <a:rPr lang="en-US" sz="1900" b="1" dirty="0">
                <a:solidFill>
                  <a:srgbClr val="00B050"/>
                </a:solidFill>
              </a:rPr>
              <a:t>Level 12: In-memory Database: </a:t>
            </a:r>
            <a:r>
              <a:rPr lang="en-US" sz="1900" dirty="0" err="1">
                <a:solidFill>
                  <a:srgbClr val="00B050"/>
                </a:solidFill>
              </a:rPr>
              <a:t>Redis</a:t>
            </a:r>
            <a:r>
              <a:rPr lang="en-US" sz="1900" dirty="0">
                <a:solidFill>
                  <a:srgbClr val="00B050"/>
                </a:solidFill>
              </a:rPr>
              <a:t> + Spark used in Pilot-Data Memory</a:t>
            </a:r>
          </a:p>
          <a:p>
            <a:r>
              <a:rPr lang="en-US" sz="1900" b="1" dirty="0">
                <a:solidFill>
                  <a:srgbClr val="00B050"/>
                </a:solidFill>
              </a:rPr>
              <a:t>Level 11: Data management: </a:t>
            </a:r>
            <a:r>
              <a:rPr lang="en-US" sz="1900" dirty="0">
                <a:solidFill>
                  <a:srgbClr val="00B050"/>
                </a:solidFill>
              </a:rPr>
              <a:t>Hbase and MongoDB integrated via use of Beam and other Apache tools; enhance Hbase</a:t>
            </a:r>
          </a:p>
          <a:p>
            <a:r>
              <a:rPr lang="en-US" sz="1900" b="1" dirty="0">
                <a:solidFill>
                  <a:srgbClr val="00B050"/>
                </a:solidFill>
              </a:rPr>
              <a:t>Level 9: Cluster Management: </a:t>
            </a:r>
            <a:r>
              <a:rPr lang="en-US" sz="1900" dirty="0">
                <a:solidFill>
                  <a:srgbClr val="00B050"/>
                </a:solidFill>
              </a:rPr>
              <a:t>Integrate Pilot Jobs with Yarn, </a:t>
            </a:r>
            <a:r>
              <a:rPr lang="en-US" sz="1900" dirty="0" err="1">
                <a:solidFill>
                  <a:srgbClr val="00B050"/>
                </a:solidFill>
              </a:rPr>
              <a:t>Mesos</a:t>
            </a:r>
            <a:r>
              <a:rPr lang="en-US" sz="1900" dirty="0">
                <a:solidFill>
                  <a:srgbClr val="00B050"/>
                </a:solidFill>
              </a:rPr>
              <a:t>, Spark, Hadoop; integrate Storm and Heron with </a:t>
            </a:r>
            <a:r>
              <a:rPr lang="en-US" sz="1900" dirty="0" err="1">
                <a:solidFill>
                  <a:srgbClr val="00B050"/>
                </a:solidFill>
              </a:rPr>
              <a:t>Slurm</a:t>
            </a:r>
            <a:endParaRPr lang="en-US" sz="1900" dirty="0">
              <a:solidFill>
                <a:srgbClr val="00B050"/>
              </a:solidFill>
            </a:endParaRPr>
          </a:p>
          <a:p>
            <a:r>
              <a:rPr lang="en-US" sz="1900" b="1" dirty="0">
                <a:solidFill>
                  <a:srgbClr val="00B050"/>
                </a:solidFill>
              </a:rPr>
              <a:t>Level 6: </a:t>
            </a:r>
            <a:r>
              <a:rPr lang="en-US" sz="1900" b="1" dirty="0" err="1">
                <a:solidFill>
                  <a:srgbClr val="00B050"/>
                </a:solidFill>
              </a:rPr>
              <a:t>DevOps</a:t>
            </a:r>
            <a:r>
              <a:rPr lang="en-US" sz="1900" b="1" dirty="0">
                <a:solidFill>
                  <a:srgbClr val="00B050"/>
                </a:solidFill>
              </a:rPr>
              <a:t>: </a:t>
            </a:r>
            <a:r>
              <a:rPr lang="en-US" sz="1900" dirty="0">
                <a:solidFill>
                  <a:srgbClr val="00B050"/>
                </a:solidFill>
              </a:rPr>
              <a:t>Python Cloudmesh virtual Cluster Interoperability</a:t>
            </a:r>
          </a:p>
          <a:p>
            <a:endParaRPr lang="en-US" sz="1900" dirty="0"/>
          </a:p>
          <a:p>
            <a:endParaRPr lang="en-US" sz="1900" dirty="0"/>
          </a:p>
          <a:p>
            <a:pPr lvl="1"/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1179" y="14004"/>
            <a:ext cx="1900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Green is MIDAS</a:t>
            </a:r>
          </a:p>
          <a:p>
            <a:r>
              <a:rPr lang="en-US" sz="1800" dirty="0"/>
              <a:t>Black is SPIDAL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2DE918-B658-4E00-8BA1-C1378DC09C24}" type="datetime1">
              <a:rPr lang="en-US" smtClean="0"/>
              <a:t>10/28/2016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6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232"/>
            <a:ext cx="9143999" cy="724889"/>
          </a:xfrm>
        </p:spPr>
        <p:txBody>
          <a:bodyPr/>
          <a:lstStyle/>
          <a:p>
            <a:pPr algn="ctr"/>
            <a:r>
              <a:rPr lang="en-US" sz="3300" dirty="0"/>
              <a:t>Java MPI performs better than FJ Threads</a:t>
            </a:r>
            <a:br>
              <a:rPr lang="en-US" dirty="0"/>
            </a:br>
            <a:r>
              <a:rPr lang="en-US" sz="2400" b="0" dirty="0"/>
              <a:t>128 24 core Haswell nodes on SPIDAL 200K DA-MDS Code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C64876-DDAD-4C19-966D-C725C3174EA4}" type="datetime1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</a:rPr>
              <a:t>10/28/2016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0675" y="907527"/>
            <a:ext cx="8850962" cy="5415146"/>
            <a:chOff x="-2181254" y="2434253"/>
            <a:chExt cx="8850962" cy="5415146"/>
          </a:xfrm>
        </p:grpSpPr>
        <p:grpSp>
          <p:nvGrpSpPr>
            <p:cNvPr id="7" name="Group 6"/>
            <p:cNvGrpSpPr/>
            <p:nvPr/>
          </p:nvGrpSpPr>
          <p:grpSpPr>
            <a:xfrm>
              <a:off x="-2181254" y="2434253"/>
              <a:ext cx="8850962" cy="5415146"/>
              <a:chOff x="83731" y="887578"/>
              <a:chExt cx="8850962" cy="5415146"/>
            </a:xfrm>
          </p:grpSpPr>
          <p:pic>
            <p:nvPicPr>
              <p:cNvPr id="12" name="Content Placeholder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731" y="887578"/>
                <a:ext cx="8850962" cy="5415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126180" y="4058227"/>
                <a:ext cx="233836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48A59"/>
                    </a:solidFill>
                    <a:effectLst/>
                    <a:uLnTx/>
                    <a:uFillTx/>
                  </a:rPr>
                  <a:t>Best FJ Threads</a:t>
                </a:r>
                <a:r>
                  <a:rPr kumimoji="0" lang="en-US" sz="1800" b="1" i="0" u="none" strike="noStrike" kern="0" cap="none" spc="0" normalizeH="0" noProof="0" dirty="0">
                    <a:ln>
                      <a:noFill/>
                    </a:ln>
                    <a:solidFill>
                      <a:srgbClr val="548A59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48A59"/>
                    </a:solidFill>
                    <a:effectLst/>
                    <a:uLnTx/>
                    <a:uFillTx/>
                  </a:rPr>
                  <a:t>intra node;</a:t>
                </a:r>
                <a:r>
                  <a:rPr kumimoji="0" lang="en-US" sz="1800" b="1" i="0" u="none" strike="noStrike" kern="0" cap="none" spc="0" normalizeH="0" noProof="0" dirty="0">
                    <a:ln>
                      <a:noFill/>
                    </a:ln>
                    <a:solidFill>
                      <a:srgbClr val="548A59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48A59"/>
                    </a:solidFill>
                    <a:effectLst/>
                    <a:uLnTx/>
                    <a:uFillTx/>
                  </a:rPr>
                  <a:t>MPI inter node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924859" y="2100928"/>
                <a:ext cx="1847071" cy="64633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6FF33"/>
                    </a:solidFill>
                    <a:effectLst/>
                    <a:uLnTx/>
                    <a:uFillTx/>
                  </a:rPr>
                  <a:t>Best MPI; inter and intra node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899459" y="3286051"/>
                <a:ext cx="1565090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MPI; inter/intra node; Java not optimized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895374" y="2551100"/>
              <a:ext cx="331064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Speedup compared to 1 process per node on 48 nodes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357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46"/>
            <a:ext cx="9144000" cy="882162"/>
          </a:xfrm>
        </p:spPr>
        <p:txBody>
          <a:bodyPr/>
          <a:lstStyle/>
          <a:p>
            <a:pPr algn="ctr"/>
            <a:r>
              <a:rPr lang="en-US" dirty="0"/>
              <a:t>HTML5 web viewer </a:t>
            </a:r>
            <a:r>
              <a:rPr lang="en-US" dirty="0" err="1"/>
              <a:t>WebPlotViz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433" y="647532"/>
            <a:ext cx="9144000" cy="5222386"/>
          </a:xfrm>
        </p:spPr>
        <p:txBody>
          <a:bodyPr/>
          <a:lstStyle/>
          <a:p>
            <a:r>
              <a:rPr lang="en-US" dirty="0"/>
              <a:t>Supports visualization of </a:t>
            </a:r>
            <a:r>
              <a:rPr lang="en-US" b="1" dirty="0"/>
              <a:t>3D point sets </a:t>
            </a:r>
            <a:r>
              <a:rPr lang="en-US" dirty="0"/>
              <a:t>(typically derived by mapping from abstract spaces) for </a:t>
            </a:r>
            <a:r>
              <a:rPr lang="en-US" b="1" dirty="0"/>
              <a:t>streaming and non-streaming case</a:t>
            </a:r>
          </a:p>
          <a:p>
            <a:pPr lvl="1"/>
            <a:r>
              <a:rPr lang="en-US" dirty="0"/>
              <a:t>Simple data management layer</a:t>
            </a:r>
          </a:p>
          <a:p>
            <a:pPr lvl="1"/>
            <a:r>
              <a:rPr lang="en-US" dirty="0"/>
              <a:t>3D web visualizer with various capabilities such as defining color schemes, point sizes, glyphs, labels</a:t>
            </a:r>
          </a:p>
          <a:p>
            <a:r>
              <a:rPr lang="en-US" dirty="0"/>
              <a:t>Core Technologies</a:t>
            </a:r>
          </a:p>
          <a:p>
            <a:pPr lvl="1"/>
            <a:r>
              <a:rPr lang="en-US" dirty="0"/>
              <a:t>MongoDB management</a:t>
            </a:r>
          </a:p>
          <a:p>
            <a:pPr lvl="1"/>
            <a:r>
              <a:rPr lang="en-US" dirty="0"/>
              <a:t>Play Server side framework</a:t>
            </a:r>
          </a:p>
          <a:p>
            <a:pPr lvl="1"/>
            <a:r>
              <a:rPr lang="en-US" dirty="0"/>
              <a:t>Three.js</a:t>
            </a:r>
          </a:p>
          <a:p>
            <a:pPr lvl="1"/>
            <a:r>
              <a:rPr lang="en-US" dirty="0" err="1"/>
              <a:t>WebGL</a:t>
            </a:r>
            <a:endParaRPr lang="en-US" dirty="0"/>
          </a:p>
          <a:p>
            <a:pPr lvl="1"/>
            <a:r>
              <a:rPr lang="en-US" dirty="0"/>
              <a:t>JSON data objects</a:t>
            </a:r>
          </a:p>
          <a:p>
            <a:pPr lvl="1"/>
            <a:r>
              <a:rPr lang="en-US" dirty="0"/>
              <a:t>Bootstrap </a:t>
            </a:r>
            <a:r>
              <a:rPr lang="en-US" dirty="0" err="1"/>
              <a:t>Javascript</a:t>
            </a:r>
            <a:r>
              <a:rPr lang="en-US" dirty="0"/>
              <a:t> web pages</a:t>
            </a:r>
          </a:p>
          <a:p>
            <a:r>
              <a:rPr lang="en-US" dirty="0"/>
              <a:t>Open Source </a:t>
            </a:r>
            <a:br>
              <a:rPr lang="en-US" dirty="0"/>
            </a:br>
            <a:r>
              <a:rPr lang="en-US" dirty="0">
                <a:hlinkClick r:id="rId2"/>
              </a:rPr>
              <a:t>http://spidal-gw.dsc.soic.indiana.edu/</a:t>
            </a:r>
            <a:endParaRPr lang="en-US" dirty="0"/>
          </a:p>
          <a:p>
            <a:r>
              <a:rPr lang="en-US" dirty="0"/>
              <a:t>~10,000 lines of extra code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4B8B8B-033C-4B0D-890D-AE5E2208A65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10/28/2016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136157" y="2591127"/>
            <a:ext cx="5029071" cy="3385039"/>
            <a:chOff x="431763" y="2846704"/>
            <a:chExt cx="3951069" cy="2636668"/>
          </a:xfrm>
        </p:grpSpPr>
        <p:sp>
          <p:nvSpPr>
            <p:cNvPr id="31" name="Rectangle 30"/>
            <p:cNvSpPr/>
            <p:nvPr/>
          </p:nvSpPr>
          <p:spPr>
            <a:xfrm>
              <a:off x="1296371" y="3672327"/>
              <a:ext cx="2530136" cy="1811045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389587" y="2846704"/>
              <a:ext cx="2337047" cy="44522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1763" y="2871424"/>
              <a:ext cx="957824" cy="575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Front end view (Browser)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49510" y="2893961"/>
              <a:ext cx="2123984" cy="40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Plot visualization &amp; time series animation (Three.js)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389587" y="3714362"/>
              <a:ext cx="2337047" cy="39241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623044" y="3714362"/>
              <a:ext cx="1870133" cy="407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Web Request Controllers (Play Framework)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1623043" y="3321872"/>
              <a:ext cx="0" cy="3504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26345" y="3321872"/>
              <a:ext cx="0" cy="35045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393028" y="3291925"/>
              <a:ext cx="0" cy="380402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022419" y="3360521"/>
              <a:ext cx="590907" cy="239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Upload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1389587" y="4482607"/>
              <a:ext cx="2337047" cy="53200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95649" y="4538090"/>
              <a:ext cx="871751" cy="407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Data Layer </a:t>
              </a:r>
              <a:br>
                <a:rPr lang="en-US" sz="1400" dirty="0"/>
              </a:br>
              <a:r>
                <a:rPr lang="en-US" sz="1400" dirty="0"/>
                <a:t>(MongoDB)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07947" y="3366708"/>
              <a:ext cx="1021619" cy="239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Request Plots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78349" y="3281523"/>
              <a:ext cx="1004483" cy="40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JSON Format Plots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424901" y="4529860"/>
              <a:ext cx="925634" cy="467478"/>
              <a:chOff x="2876182" y="5201094"/>
              <a:chExt cx="1234179" cy="675220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2876182" y="5201094"/>
                <a:ext cx="1212435" cy="64056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876182" y="5201094"/>
                <a:ext cx="1234179" cy="675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dirty="0"/>
                  <a:t>Upload format to JSON Converter</a:t>
                </a:r>
              </a:p>
            </p:txBody>
          </p:sp>
        </p:grpSp>
        <p:cxnSp>
          <p:nvCxnSpPr>
            <p:cNvPr id="46" name="Straight Arrow Connector 45"/>
            <p:cNvCxnSpPr/>
            <p:nvPr/>
          </p:nvCxnSpPr>
          <p:spPr>
            <a:xfrm>
              <a:off x="1624571" y="4106777"/>
              <a:ext cx="0" cy="3504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537442" y="4132153"/>
              <a:ext cx="0" cy="35045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3393028" y="4091803"/>
              <a:ext cx="0" cy="380402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54903" y="4251774"/>
              <a:ext cx="641876" cy="239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Server</a:t>
              </a:r>
            </a:p>
          </p:txBody>
        </p:sp>
        <p:sp>
          <p:nvSpPr>
            <p:cNvPr id="50" name="Can 49"/>
            <p:cNvSpPr/>
            <p:nvPr/>
          </p:nvSpPr>
          <p:spPr>
            <a:xfrm>
              <a:off x="2398311" y="5190121"/>
              <a:ext cx="332913" cy="259959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508718" y="5126543"/>
              <a:ext cx="771001" cy="23973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r>
                <a:rPr lang="en-US" sz="1400" dirty="0"/>
                <a:t>MongoDB</a:t>
              </a:r>
            </a:p>
          </p:txBody>
        </p:sp>
        <p:cxnSp>
          <p:nvCxnSpPr>
            <p:cNvPr id="52" name="Straight Arrow Connector 51"/>
            <p:cNvCxnSpPr>
              <a:stCxn id="41" idx="2"/>
            </p:cNvCxnSpPr>
            <p:nvPr/>
          </p:nvCxnSpPr>
          <p:spPr>
            <a:xfrm flipH="1">
              <a:off x="2558110" y="5014613"/>
              <a:ext cx="1" cy="17550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83060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403135&quot;&gt;&lt;object type=&quot;3&quot; unique_id=&quot;592686&quot;&gt;&lt;property id=&quot;20148&quot; value=&quot;5&quot;/&gt;&lt;property id=&quot;20300&quot; value=&quot;Slide 7 - &amp;quot;HPC-ABDS Mapping of Activities&amp;quot;&quot;/&gt;&lt;property id=&quot;20307&quot; value=&quot;337&quot;/&gt;&lt;/object&gt;&lt;object type=&quot;3&quot; unique_id=&quot;605784&quot;&gt;&lt;property id=&quot;20148&quot; value=&quot;5&quot;/&gt;&lt;property id=&quot;20300&quot; value=&quot;Slide 9 - &amp;quot;Java MPI performs better than Threads 128 24-core Haswell nodes on SPIDAL DA-MDS Code&amp;quot;&quot;/&gt;&lt;property id=&quot;20307&quot; value=&quot;339&quot;/&gt;&lt;/object&gt;&lt;object type=&quot;3&quot; unique_id=&quot;605787&quot;&gt;&lt;property id=&quot;20148&quot; value=&quot;5&quot;/&gt;&lt;property id=&quot;20300&quot; value=&quot;Slide 3 - &amp;quot;Big Data - Big Simulation (Exascale) Convergence&amp;quot;&quot;/&gt;&lt;property id=&quot;20307&quot; value=&quot;375&quot;/&gt;&lt;/object&gt;&lt;object type=&quot;3&quot; unique_id=&quot;605788&quot;&gt;&lt;property id=&quot;20148&quot; value=&quot;5&quot;/&gt;&lt;property id=&quot;20300&quot; value=&quot;Slide 5 - &amp;quot;6 Forms of MapReduce  Cover “all” circumstances  Describes  - Problem (Model     reflecting data)  - Machine  - Sof&quot;/&gt;&lt;property id=&quot;20307&quot; value=&quot;377&quot;/&gt;&lt;/object&gt;&lt;object type=&quot;3&quot; unique_id=&quot;605789&quot;&gt;&lt;property id=&quot;20148&quot; value=&quot;5&quot;/&gt;&lt;property id=&quot;20300&quot; value=&quot;Slide 8&quot;/&gt;&lt;property id=&quot;20307&quot; value=&quot;378&quot;/&gt;&lt;/object&gt;&lt;object type=&quot;3&quot; unique_id=&quot;605790&quot;&gt;&lt;property id=&quot;20148&quot; value=&quot;5&quot;/&gt;&lt;property id=&quot;20300&quot; value=&quot;Slide 10 - &amp;quot;MIDAS: Software Activities in DIBBS&amp;quot;&quot;/&gt;&lt;property id=&quot;20307&quot; value=&quot;365&quot;/&gt;&lt;/object&gt;&lt;object type=&quot;3&quot; unique_id=&quot;605791&quot;&gt;&lt;property id=&quot;20148&quot; value=&quot;5&quot;/&gt;&lt;property id=&quot;20300&quot; value=&quot;Slide 11 - &amp;quot;Cloudmesh Client&amp;quot;&quot;/&gt;&lt;property id=&quot;20307&quot; value=&quot;354&quot;/&gt;&lt;/object&gt;&lt;object type=&quot;3&quot; unique_id=&quot;605792&quot;&gt;&lt;property id=&quot;20148&quot; value=&quot;5&quot;/&gt;&lt;property id=&quot;20300&quot; value=&quot;Slide 12 - &amp;quot;Cloudmesh Client - Architecture&amp;quot;&quot;/&gt;&lt;property id=&quot;20307&quot; value=&quot;355&quot;/&gt;&lt;/object&gt;&lt;object type=&quot;3&quot; unique_id=&quot;605793&quot;&gt;&lt;property id=&quot;20148&quot; value=&quot;5&quot;/&gt;&lt;property id=&quot;20300&quot; value=&quot;Slide 13 - &amp;quot;Cloudmesh Client – OSG management&amp;quot;&quot;/&gt;&lt;property id=&quot;20307&quot; value=&quot;360&quot;/&gt;&lt;/object&gt;&lt;object type=&quot;3&quot; unique_id=&quot;605794&quot;&gt;&lt;property id=&quot;20148&quot; value=&quot;5&quot;/&gt;&lt;property id=&quot;20300&quot; value=&quot;Slide 14 - &amp;quot;Cloudmesh Client –  In support of Experiment Workflow &amp;quot;&quot;/&gt;&lt;property id=&quot;20307&quot; value=&quot;361&quot;/&gt;&lt;/object&gt;&lt;object type=&quot;3&quot; unique_id=&quot;605795&quot;&gt;&lt;property id=&quot;20148&quot; value=&quot;5&quot;/&gt;&lt;property id=&quot;20300&quot; value=&quot;Slide 15 - &amp;quot;Pilot-Hadoop/Spark Architecture&amp;quot;&quot;/&gt;&lt;property id=&quot;20307&quot; value=&quot;366&quot;/&gt;&lt;/object&gt;&lt;object type=&quot;3&quot; unique_id=&quot;605796&quot;&gt;&lt;property id=&quot;20148&quot; value=&quot;5&quot;/&gt;&lt;property id=&quot;20300&quot; value=&quot;Slide 16 - &amp;quot;Pilot-Hadoop Example&amp;quot;&quot;/&gt;&lt;property id=&quot;20307&quot; value=&quot;367&quot;/&gt;&lt;/object&gt;&lt;object type=&quot;3&quot; unique_id=&quot;605797&quot;&gt;&lt;property id=&quot;20148&quot; value=&quot;5&quot;/&gt;&lt;property id=&quot;20300&quot; value=&quot;Slide 17 - &amp;quot;Pilot-Data/Memory for Iterative  Processing&amp;quot;&quot;/&gt;&lt;property id=&quot;20307&quot; value=&quot;368&quot;/&gt;&lt;/object&gt;&lt;object type=&quot;3&quot; unique_id=&quot;605798&quot;&gt;&lt;property id=&quot;20148&quot; value=&quot;5&quot;/&gt;&lt;property id=&quot;20300&quot; value=&quot;Slide 18 - &amp;quot;Harp Implementations &amp;quot;&quot;/&gt;&lt;property id=&quot;20307&quot; value=&quot;380&quot;/&gt;&lt;/object&gt;&lt;object type=&quot;3&quot; unique_id=&quot;605799&quot;&gt;&lt;property id=&quot;20148&quot; value=&quot;5&quot;/&gt;&lt;property id=&quot;20300&quot; value=&quot;Slide 19&quot;/&gt;&lt;property id=&quot;20307&quot; value=&quot;379&quot;/&gt;&lt;/object&gt;&lt;object type=&quot;3&quot; unique_id=&quot;605800&quot;&gt;&lt;property id=&quot;20148&quot; value=&quot;5&quot;/&gt;&lt;property id=&quot;20300&quot; value=&quot;Slide 20 - &amp;quot;Harp LDA on Big Red II Supercomputer (Cray)&amp;quot;&quot;/&gt;&lt;property id=&quot;20307&quot; value=&quot;381&quot;/&gt;&lt;/object&gt;&lt;object type=&quot;3&quot; unique_id=&quot;605801&quot;&gt;&lt;property id=&quot;20148&quot; value=&quot;5&quot;/&gt;&lt;property id=&quot;20300&quot; value=&quot;Slide 21 - &amp;quot;SPIDAL Algorithms – Subgraph mining&amp;quot;&quot;/&gt;&lt;property id=&quot;20307&quot; value=&quot;345&quot;/&gt;&lt;/object&gt;&lt;object type=&quot;3&quot; unique_id=&quot;605802&quot;&gt;&lt;property id=&quot;20148&quot; value=&quot;5&quot;/&gt;&lt;property id=&quot;20300&quot; value=&quot;Slide 22 - &amp;quot;SPIDAL Algorithms – Random Graph Generation&amp;quot;&quot;/&gt;&lt;property id=&quot;20307&quot; value=&quot;362&quot;/&gt;&lt;/object&gt;&lt;object type=&quot;3&quot; unique_id=&quot;605803&quot;&gt;&lt;property id=&quot;20148&quot; value=&quot;5&quot;/&gt;&lt;property id=&quot;20300&quot; value=&quot;Slide 23 - &amp;quot;SPIDAL Algorithms – Triangle Counting&amp;quot;&quot;/&gt;&lt;property id=&quot;20307&quot; value=&quot;363&quot;/&gt;&lt;/object&gt;&lt;object type=&quot;3&quot; unique_id=&quot;605804&quot;&gt;&lt;property id=&quot;20148&quot; value=&quot;5&quot;/&gt;&lt;property id=&quot;20300&quot; value=&quot;Slide 24 - &amp;quot;SPIDAL Algorithms – Core I&amp;quot;&quot;/&gt;&lt;property id=&quot;20307&quot; value=&quot;342&quot;/&gt;&lt;/object&gt;&lt;object type=&quot;3&quot; unique_id=&quot;605805&quot;&gt;&lt;property id=&quot;20148&quot; value=&quot;5&quot;/&gt;&lt;property id=&quot;20300&quot; value=&quot;Slide 25 - &amp;quot;SPIDAL Algorithms – Core II&amp;quot;&quot;/&gt;&lt;property id=&quot;20307&quot; value=&quot;364&quot;/&gt;&lt;/object&gt;&lt;object type=&quot;3&quot; unique_id=&quot;605806&quot;&gt;&lt;property id=&quot;20148&quot; value=&quot;5&quot;/&gt;&lt;property id=&quot;20300&quot; value=&quot;Slide 26 - &amp;quot;SPIDAL Algorithms – Optimization I&amp;quot;&quot;/&gt;&lt;property id=&quot;20307&quot; value=&quot;350&quot;/&gt;&lt;/object&gt;&lt;object type=&quot;3&quot; unique_id=&quot;605807&quot;&gt;&lt;property id=&quot;20148&quot; value=&quot;5&quot;/&gt;&lt;property id=&quot;20300&quot; value=&quot;Slide 27 - &amp;quot;SPIDAL Algorithms – Optimization II&amp;quot;&quot;/&gt;&lt;property id=&quot;20307&quot; value=&quot;351&quot;/&gt;&lt;/object&gt;&lt;object type=&quot;3&quot; unique_id=&quot;605808&quot;&gt;&lt;property id=&quot;20148&quot; value=&quot;5&quot;/&gt;&lt;property id=&quot;20300&quot; value=&quot;Slide 28 - &amp;quot;2D Radar Polar Remote Sensing&amp;quot;&quot;/&gt;&lt;property id=&quot;20307&quot; value=&quot;352&quot;/&gt;&lt;/object&gt;&lt;object type=&quot;3&quot; unique_id=&quot;605809&quot;&gt;&lt;property id=&quot;20148&quot; value=&quot;5&quot;/&gt;&lt;property id=&quot;20300&quot; value=&quot;Slide 29 - &amp;quot;Imaging Applications: Remote Sensing,  Pathology, Spatial  Systems &amp;quot;&quot;/&gt;&lt;property id=&quot;20307&quot; value=&quot;344&quot;/&gt;&lt;/object&gt;&lt;object type=&quot;3&quot; unique_id=&quot;605810&quot;&gt;&lt;property id=&quot;20148&quot; value=&quot;5&quot;/&gt;&lt;property id=&quot;20300&quot; value=&quot;Slide 30 - &amp;quot;Some Applications Enabled&amp;quot;&quot;/&gt;&lt;property id=&quot;20307&quot; value=&quot;341&quot;/&gt;&lt;/object&gt;&lt;object type=&quot;3&quot; unique_id=&quot;605811&quot;&gt;&lt;property id=&quot;20148&quot; value=&quot;5&quot;/&gt;&lt;property id=&quot;20300&quot; value=&quot;Slide 31 - &amp;quot;3D Radar Polar Remote Sensing&amp;quot;&quot;/&gt;&lt;property id=&quot;20307&quot; value=&quot;353&quot;/&gt;&lt;/object&gt;&lt;object type=&quot;3&quot; unique_id=&quot;605812&quot;&gt;&lt;property id=&quot;20148&quot; value=&quot;5&quot;/&gt;&lt;property id=&quot;20300&quot; value=&quot;Slide 32 - &amp;quot;Algorithms – Nuclei Segmentation for Pathology Images&amp;quot;&quot;/&gt;&lt;property id=&quot;20307&quot; value=&quot;346&quot;/&gt;&lt;/object&gt;&lt;object type=&quot;3&quot; unique_id=&quot;605813&quot;&gt;&lt;property id=&quot;20148&quot; value=&quot;5&quot;/&gt;&lt;property id=&quot;20300&quot; value=&quot;Slide 33 - &amp;quot;Algorithms – Spatial Querying Methods&amp;quot;&quot;/&gt;&lt;property id=&quot;20307&quot; value=&quot;347&quot;/&gt;&lt;/object&gt;&lt;object type=&quot;3&quot; unique_id=&quot;605814&quot;&gt;&lt;property id=&quot;20148&quot; value=&quot;5&quot;/&gt;&lt;property id=&quot;20300&quot; value=&quot;Slide 34 - &amp;quot;Enabled Applications – Digital Pathology&amp;quot;&quot;/&gt;&lt;property id=&quot;20307&quot; value=&quot;348&quot;/&gt;&lt;/object&gt;&lt;object type=&quot;3&quot; unique_id=&quot;605815&quot;&gt;&lt;property id=&quot;20148&quot; value=&quot;5&quot;/&gt;&lt;property id=&quot;20300&quot; value=&quot;Slide 35 - &amp;quot;Applications – Public Health&amp;quot;&quot;/&gt;&lt;property id=&quot;20307&quot; value=&quot;349&quot;/&gt;&lt;/object&gt;&lt;object type=&quot;3&quot; unique_id=&quot;605816&quot;&gt;&lt;property id=&quot;20148&quot; value=&quot;5&quot;/&gt;&lt;property id=&quot;20300&quot; value=&quot;Slide 36 - &amp;quot;Biomolecular Simulation Data Analysis&amp;quot;&quot;/&gt;&lt;property id=&quot;20307&quot; value=&quot;369&quot;/&gt;&lt;/object&gt;&lt;object type=&quot;3&quot; unique_id=&quot;605817&quot;&gt;&lt;property id=&quot;20148&quot; value=&quot;5&quot;/&gt;&lt;property id=&quot;20300&quot; value=&quot;Slide 37 - &amp;quot;RADICAL-Pilot Hausdorff distance: all-pairs problem&amp;#x0D; &amp;quot;&quot;/&gt;&lt;property id=&quot;20307&quot; value=&quot;370&quot;/&gt;&lt;/object&gt;&lt;object type=&quot;3&quot; unique_id=&quot;605818&quot;&gt;&lt;property id=&quot;20148&quot; value=&quot;5&quot;/&gt;&lt;property id=&quot;20300&quot; value=&quot;Slide 38 - &amp;quot;Classification of lipids in membranes&amp;quot;&quot;/&gt;&lt;property id=&quot;20307&quot; value=&quot;372&quot;/&gt;&lt;/object&gt;&lt;object type=&quot;3&quot; unique_id=&quot;605819&quot;&gt;&lt;property id=&quot;20148&quot; value=&quot;5&quot;/&gt;&lt;property id=&quot;20300&quot; value=&quot;Slide 39 - &amp;quot;LeafletFinder&amp;quot;&quot;/&gt;&lt;property id=&quot;20307&quot; value=&quot;373&quot;/&gt;&lt;/object&gt;&lt;object type=&quot;3&quot; unique_id=&quot;605820&quot;&gt;&lt;property id=&quot;20148&quot; value=&quot;5&quot;/&gt;&lt;property id=&quot;20300&quot; value=&quot;Slide 40&quot;/&gt;&lt;property id=&quot;20307&quot; value=&quot;374&quot;/&gt;&lt;/object&gt;&lt;object type=&quot;3&quot; unique_id=&quot;606129&quot;&gt;&lt;property id=&quot;20148&quot; value=&quot;5&quot;/&gt;&lt;property id=&quot;20300&quot; value=&quot;Slide 4 - &amp;quot;64 Features in 4 views for Unified Classification of Big Data and Simulation Applications&amp;quot;&quot;/&gt;&lt;property id=&quot;20307&quot; value=&quot;382&quot;/&gt;&lt;/object&gt;&lt;object type=&quot;3&quot; unique_id=&quot;606342&quot;&gt;&lt;property id=&quot;20148&quot; value=&quot;5&quot;/&gt;&lt;property id=&quot;20300&quot; value=&quot;Slide 1 - &amp;quot;NSF14-43054 started October 1, 2014 Datanet: CIF21 DIBBs: Middleware and High Performance Analytics Libraries for S&quot;/&gt;&lt;property id=&quot;20307&quot; value=&quot;384&quot;/&gt;&lt;/object&gt;&lt;object type=&quot;3&quot; unique_id=&quot;606343&quot;&gt;&lt;property id=&quot;20148&quot; value=&quot;5&quot;/&gt;&lt;property id=&quot;20300&quot; value=&quot;Slide 2 - &amp;quot;Some Important Components of SPIDAL Dibbs&amp;quot;&quot;/&gt;&lt;property id=&quot;20307&quot; value=&quot;383&quot;/&gt;&lt;/object&gt;&lt;object type=&quot;3&quot; unique_id=&quot;606472&quot;&gt;&lt;property id=&quot;20148&quot; value=&quot;5&quot;/&gt;&lt;property id=&quot;20300&quot; value=&quot;Slide 6&quot;/&gt;&lt;property id=&quot;20307&quot; value=&quot;385&quot;/&gt;&lt;/object&gt;&lt;/object&gt;&lt;object type=&quot;8&quot; unique_id=&quot;403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27803</TotalTime>
  <Words>830</Words>
  <Application>Microsoft Office PowerPoint</Application>
  <PresentationFormat>On-screen Show (4:3)</PresentationFormat>
  <Paragraphs>142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ＭＳ Ｐゴシック</vt:lpstr>
      <vt:lpstr>Arial</vt:lpstr>
      <vt:lpstr>Calibri</vt:lpstr>
      <vt:lpstr>Cambria</vt:lpstr>
      <vt:lpstr>Century Gothic</vt:lpstr>
      <vt:lpstr>Franklin Gothic Demi</vt:lpstr>
      <vt:lpstr>Franklin Gothic Medium</vt:lpstr>
      <vt:lpstr>Times New Roman</vt:lpstr>
      <vt:lpstr>Blank Presentation</vt:lpstr>
      <vt:lpstr>2_Blank Presentation</vt:lpstr>
      <vt:lpstr>Digital Science Center Research in High Performance Computing, Distributed Computing and Big Data </vt:lpstr>
      <vt:lpstr>SPIDAL Project Datanet: CIF21 DIBBs: Middleware and High Performance Analytics Libraries for Scalable Data Science</vt:lpstr>
      <vt:lpstr>PowerPoint Presentation</vt:lpstr>
      <vt:lpstr>Main Components of SPIDAL Project</vt:lpstr>
      <vt:lpstr>Hardware</vt:lpstr>
      <vt:lpstr>PowerPoint Presentation</vt:lpstr>
      <vt:lpstr>HPC-ABDS SPIDAL Project Activities</vt:lpstr>
      <vt:lpstr>Java MPI performs better than FJ Threads 128 24 core Haswell nodes on SPIDAL 200K DA-MDS Code</vt:lpstr>
      <vt:lpstr>HTML5 web viewer WebPlotViz</vt:lpstr>
      <vt:lpstr>2D Vector Clustering with cutoff at 3 σ</vt:lpstr>
      <vt:lpstr>PowerPoint Presentation</vt:lpstr>
      <vt:lpstr>Spherical Phylograms</vt:lpstr>
      <vt:lpstr>Relative Changes in Stock Values using one day values Expansion of previous data </vt:lpstr>
      <vt:lpstr>PowerPoint Presentation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Information Technology and The Indiana University School of Informatics</dc:title>
  <dc:creator>Neal Moore</dc:creator>
  <cp:lastModifiedBy>Geoffrey Fox</cp:lastModifiedBy>
  <cp:revision>576</cp:revision>
  <cp:lastPrinted>2009-05-27T19:00:23Z</cp:lastPrinted>
  <dcterms:created xsi:type="dcterms:W3CDTF">2011-04-26T20:44:01Z</dcterms:created>
  <dcterms:modified xsi:type="dcterms:W3CDTF">2016-10-28T18:52:55Z</dcterms:modified>
</cp:coreProperties>
</file>