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5"/>
    <p:sldMasterId id="2147483681" r:id="rId6"/>
    <p:sldMasterId id="2147483689" r:id="rId7"/>
    <p:sldMasterId id="2147483697" r:id="rId8"/>
    <p:sldMasterId id="2147483705" r:id="rId9"/>
    <p:sldMasterId id="2147483713" r:id="rId10"/>
    <p:sldMasterId id="2147483735" r:id="rId11"/>
    <p:sldMasterId id="2147483770" r:id="rId12"/>
  </p:sldMasterIdLst>
  <p:notesMasterIdLst>
    <p:notesMasterId r:id="rId100"/>
  </p:notesMasterIdLst>
  <p:sldIdLst>
    <p:sldId id="871" r:id="rId13"/>
    <p:sldId id="872" r:id="rId14"/>
    <p:sldId id="772" r:id="rId15"/>
    <p:sldId id="797" r:id="rId16"/>
    <p:sldId id="819" r:id="rId17"/>
    <p:sldId id="873" r:id="rId18"/>
    <p:sldId id="799" r:id="rId19"/>
    <p:sldId id="800" r:id="rId20"/>
    <p:sldId id="786" r:id="rId21"/>
    <p:sldId id="874" r:id="rId22"/>
    <p:sldId id="877" r:id="rId23"/>
    <p:sldId id="876" r:id="rId24"/>
    <p:sldId id="866" r:id="rId25"/>
    <p:sldId id="867" r:id="rId26"/>
    <p:sldId id="868" r:id="rId27"/>
    <p:sldId id="869" r:id="rId28"/>
    <p:sldId id="870" r:id="rId29"/>
    <p:sldId id="865" r:id="rId30"/>
    <p:sldId id="861" r:id="rId31"/>
    <p:sldId id="878" r:id="rId32"/>
    <p:sldId id="879" r:id="rId33"/>
    <p:sldId id="880" r:id="rId34"/>
    <p:sldId id="881" r:id="rId35"/>
    <p:sldId id="882" r:id="rId36"/>
    <p:sldId id="883" r:id="rId37"/>
    <p:sldId id="884" r:id="rId38"/>
    <p:sldId id="858" r:id="rId39"/>
    <p:sldId id="846" r:id="rId40"/>
    <p:sldId id="856" r:id="rId41"/>
    <p:sldId id="845" r:id="rId42"/>
    <p:sldId id="801" r:id="rId43"/>
    <p:sldId id="853" r:id="rId44"/>
    <p:sldId id="855" r:id="rId45"/>
    <p:sldId id="854" r:id="rId46"/>
    <p:sldId id="804" r:id="rId47"/>
    <p:sldId id="805" r:id="rId48"/>
    <p:sldId id="806" r:id="rId49"/>
    <p:sldId id="808" r:id="rId50"/>
    <p:sldId id="809" r:id="rId51"/>
    <p:sldId id="811" r:id="rId52"/>
    <p:sldId id="885" r:id="rId53"/>
    <p:sldId id="812" r:id="rId54"/>
    <p:sldId id="815" r:id="rId55"/>
    <p:sldId id="813" r:id="rId56"/>
    <p:sldId id="816" r:id="rId57"/>
    <p:sldId id="817" r:id="rId58"/>
    <p:sldId id="818" r:id="rId59"/>
    <p:sldId id="820" r:id="rId60"/>
    <p:sldId id="821" r:id="rId61"/>
    <p:sldId id="822" r:id="rId62"/>
    <p:sldId id="823" r:id="rId63"/>
    <p:sldId id="824" r:id="rId64"/>
    <p:sldId id="825" r:id="rId65"/>
    <p:sldId id="826" r:id="rId66"/>
    <p:sldId id="827" r:id="rId67"/>
    <p:sldId id="847" r:id="rId68"/>
    <p:sldId id="848" r:id="rId69"/>
    <p:sldId id="849" r:id="rId70"/>
    <p:sldId id="850" r:id="rId71"/>
    <p:sldId id="851" r:id="rId72"/>
    <p:sldId id="852" r:id="rId73"/>
    <p:sldId id="828" r:id="rId74"/>
    <p:sldId id="829" r:id="rId75"/>
    <p:sldId id="830" r:id="rId76"/>
    <p:sldId id="831" r:id="rId77"/>
    <p:sldId id="886" r:id="rId78"/>
    <p:sldId id="841" r:id="rId79"/>
    <p:sldId id="887" r:id="rId80"/>
    <p:sldId id="888" r:id="rId81"/>
    <p:sldId id="889" r:id="rId82"/>
    <p:sldId id="890" r:id="rId83"/>
    <p:sldId id="814" r:id="rId84"/>
    <p:sldId id="789" r:id="rId85"/>
    <p:sldId id="791" r:id="rId86"/>
    <p:sldId id="792" r:id="rId87"/>
    <p:sldId id="793" r:id="rId88"/>
    <p:sldId id="794" r:id="rId89"/>
    <p:sldId id="795" r:id="rId90"/>
    <p:sldId id="796" r:id="rId91"/>
    <p:sldId id="891" r:id="rId92"/>
    <p:sldId id="892" r:id="rId93"/>
    <p:sldId id="893" r:id="rId94"/>
    <p:sldId id="894" r:id="rId95"/>
    <p:sldId id="895" r:id="rId96"/>
    <p:sldId id="896" r:id="rId97"/>
    <p:sldId id="897" r:id="rId98"/>
    <p:sldId id="898" r:id="rId99"/>
  </p:sldIdLst>
  <p:sldSz cx="9144000" cy="6858000" type="screen4x3"/>
  <p:notesSz cx="6858000" cy="9144000"/>
  <p:custDataLst>
    <p:tags r:id="rId10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455"/>
    <a:srgbClr val="3BCCFF"/>
    <a:srgbClr val="BDE2A2"/>
    <a:srgbClr val="8FF24C"/>
    <a:srgbClr val="69D8FF"/>
    <a:srgbClr val="E7E78D"/>
    <a:srgbClr val="B4DE94"/>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61" autoAdjust="0"/>
    <p:restoredTop sz="96086" autoAdjust="0"/>
  </p:normalViewPr>
  <p:slideViewPr>
    <p:cSldViewPr snapToGrid="0" snapToObjects="1">
      <p:cViewPr varScale="1">
        <p:scale>
          <a:sx n="106" d="100"/>
          <a:sy n="106" d="100"/>
        </p:scale>
        <p:origin x="144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3.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6.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Provisioning Time</a:t>
            </a:r>
            <a:endParaRPr lang="en-US" dirty="0"/>
          </a:p>
        </c:rich>
      </c:tx>
      <c:overlay val="0"/>
    </c:title>
    <c:autoTitleDeleted val="0"/>
    <c:plotArea>
      <c:layout/>
      <c:lineChart>
        <c:grouping val="standard"/>
        <c:varyColors val="0"/>
        <c:ser>
          <c:idx val="0"/>
          <c:order val="0"/>
          <c:tx>
            <c:strRef>
              <c:f>Sheet1!$B$1</c:f>
              <c:strCache>
                <c:ptCount val="1"/>
                <c:pt idx="0">
                  <c:v>Provisioning</c:v>
                </c:pt>
              </c:strCache>
            </c:strRef>
          </c:tx>
          <c:marker>
            <c:symbol val="none"/>
          </c:marker>
          <c:trendline>
            <c:spPr>
              <a:ln>
                <a:prstDash val="dash"/>
              </a:ln>
            </c:spPr>
            <c:trendlineType val="exp"/>
            <c:dispRSqr val="0"/>
            <c:dispEq val="0"/>
          </c:trendline>
          <c:cat>
            <c:strRef>
              <c:f>Sheet1!$A$2:$A$4</c:f>
              <c:strCache>
                <c:ptCount val="3"/>
                <c:pt idx="0">
                  <c:v>Baremetal</c:v>
                </c:pt>
                <c:pt idx="1">
                  <c:v>Hypervisor</c:v>
                </c:pt>
                <c:pt idx="2">
                  <c:v>Container</c:v>
                </c:pt>
              </c:strCache>
            </c:strRef>
          </c:cat>
          <c:val>
            <c:numRef>
              <c:f>Sheet1!$B$2:$B$4</c:f>
              <c:numCache>
                <c:formatCode>General</c:formatCode>
                <c:ptCount val="3"/>
                <c:pt idx="0">
                  <c:v>60</c:v>
                </c:pt>
                <c:pt idx="1">
                  <c:v>10</c:v>
                </c:pt>
                <c:pt idx="2">
                  <c:v>1</c:v>
                </c:pt>
              </c:numCache>
            </c:numRef>
          </c:val>
          <c:smooth val="0"/>
          <c:extLst>
            <c:ext xmlns:c16="http://schemas.microsoft.com/office/drawing/2014/chart" uri="{C3380CC4-5D6E-409C-BE32-E72D297353CC}">
              <c16:uniqueId val="{00000000-780D-4E28-85D9-E28F2A946BAA}"/>
            </c:ext>
          </c:extLst>
        </c:ser>
        <c:dLbls>
          <c:showLegendKey val="0"/>
          <c:showVal val="0"/>
          <c:showCatName val="0"/>
          <c:showSerName val="0"/>
          <c:showPercent val="0"/>
          <c:showBubbleSize val="0"/>
        </c:dLbls>
        <c:smooth val="0"/>
        <c:axId val="375110840"/>
        <c:axId val="562190952"/>
      </c:lineChart>
      <c:catAx>
        <c:axId val="375110840"/>
        <c:scaling>
          <c:orientation val="minMax"/>
        </c:scaling>
        <c:delete val="0"/>
        <c:axPos val="b"/>
        <c:numFmt formatCode="General" sourceLinked="0"/>
        <c:majorTickMark val="out"/>
        <c:minorTickMark val="none"/>
        <c:tickLblPos val="nextTo"/>
        <c:txPr>
          <a:bodyPr rot="-2700000" vert="horz"/>
          <a:lstStyle/>
          <a:p>
            <a:pPr>
              <a:defRPr/>
            </a:pPr>
            <a:endParaRPr lang="en-US"/>
          </a:p>
        </c:txPr>
        <c:crossAx val="562190952"/>
        <c:crosses val="autoZero"/>
        <c:auto val="1"/>
        <c:lblAlgn val="ctr"/>
        <c:lblOffset val="100"/>
        <c:noMultiLvlLbl val="0"/>
      </c:catAx>
      <c:valAx>
        <c:axId val="562190952"/>
        <c:scaling>
          <c:orientation val="minMax"/>
        </c:scaling>
        <c:delete val="0"/>
        <c:axPos val="l"/>
        <c:majorGridlines>
          <c:spPr>
            <a:ln>
              <a:solidFill>
                <a:schemeClr val="bg1"/>
              </a:solidFill>
            </a:ln>
          </c:spPr>
        </c:majorGridlines>
        <c:numFmt formatCode="General" sourceLinked="1"/>
        <c:majorTickMark val="out"/>
        <c:minorTickMark val="none"/>
        <c:tickLblPos val="nextTo"/>
        <c:txPr>
          <a:bodyPr/>
          <a:lstStyle/>
          <a:p>
            <a:pPr>
              <a:defRPr>
                <a:solidFill>
                  <a:schemeClr val="bg1"/>
                </a:solidFill>
              </a:defRPr>
            </a:pPr>
            <a:endParaRPr lang="en-US"/>
          </a:p>
        </c:txPr>
        <c:crossAx val="37511084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66710-3A51-3140-9065-026B1D891465}" type="doc">
      <dgm:prSet loTypeId="urn:microsoft.com/office/officeart/2005/8/layout/hProcess9" loCatId="" qsTypeId="urn:microsoft.com/office/officeart/2005/8/quickstyle/simple2" qsCatId="simple" csTypeId="urn:microsoft.com/office/officeart/2005/8/colors/accent1_2" csCatId="accent1" phldr="1"/>
      <dgm:spPr/>
    </dgm:pt>
    <dgm:pt modelId="{3E0588F6-91BB-C64B-BB1A-DAD866756E6D}">
      <dgm:prSet phldrT="[Text]"/>
      <dgm:spPr>
        <a:solidFill>
          <a:srgbClr val="BDE2A2"/>
        </a:solidFill>
      </dgm:spPr>
      <dgm:t>
        <a:bodyPr/>
        <a:lstStyle/>
        <a:p>
          <a:r>
            <a:rPr lang="en-US" b="1" dirty="0" smtClean="0">
              <a:solidFill>
                <a:srgbClr val="000000"/>
              </a:solidFill>
            </a:rPr>
            <a:t>Successful</a:t>
          </a:r>
        </a:p>
        <a:p>
          <a:r>
            <a:rPr lang="en-US" b="1" dirty="0" smtClean="0">
              <a:solidFill>
                <a:srgbClr val="000000"/>
              </a:solidFill>
            </a:rPr>
            <a:t>Reservation</a:t>
          </a:r>
          <a:endParaRPr lang="en-US" b="1" dirty="0">
            <a:solidFill>
              <a:srgbClr val="000000"/>
            </a:solidFill>
          </a:endParaRPr>
        </a:p>
      </dgm:t>
    </dgm:pt>
    <dgm:pt modelId="{2043321B-A4B2-8844-89E1-07390C72AD74}" type="parTrans" cxnId="{BDEEB4B4-A6F2-7C44-BC6B-EAB2C626B86C}">
      <dgm:prSet/>
      <dgm:spPr/>
      <dgm:t>
        <a:bodyPr/>
        <a:lstStyle/>
        <a:p>
          <a:endParaRPr lang="en-US"/>
        </a:p>
      </dgm:t>
    </dgm:pt>
    <dgm:pt modelId="{C6F1905B-C985-6345-98A2-BEF19B216E61}" type="sibTrans" cxnId="{BDEEB4B4-A6F2-7C44-BC6B-EAB2C626B86C}">
      <dgm:prSet/>
      <dgm:spPr/>
      <dgm:t>
        <a:bodyPr/>
        <a:lstStyle/>
        <a:p>
          <a:endParaRPr lang="en-US"/>
        </a:p>
      </dgm:t>
    </dgm:pt>
    <dgm:pt modelId="{25957690-FEDB-BE49-A7C8-A3ACB39F29CB}">
      <dgm:prSet phldrT="[Text]"/>
      <dgm:spPr>
        <a:solidFill>
          <a:srgbClr val="BDE2A2"/>
        </a:solidFill>
      </dgm:spPr>
      <dgm:t>
        <a:bodyPr/>
        <a:lstStyle/>
        <a:p>
          <a:r>
            <a:rPr lang="en-US" b="1" dirty="0" smtClean="0">
              <a:solidFill>
                <a:srgbClr val="000000"/>
              </a:solidFill>
            </a:rPr>
            <a:t>Select</a:t>
          </a:r>
        </a:p>
        <a:p>
          <a:r>
            <a:rPr lang="en-US" b="1" dirty="0" smtClean="0">
              <a:solidFill>
                <a:srgbClr val="000000"/>
              </a:solidFill>
            </a:rPr>
            <a:t>Platform</a:t>
          </a:r>
          <a:endParaRPr lang="en-US" b="1" dirty="0">
            <a:solidFill>
              <a:srgbClr val="000000"/>
            </a:solidFill>
          </a:endParaRPr>
        </a:p>
      </dgm:t>
    </dgm:pt>
    <dgm:pt modelId="{52215DE1-2DD4-264A-94EB-27A16CA225F3}" type="parTrans" cxnId="{F4CEB0C4-834B-E84C-A9E4-9BC54B20754F}">
      <dgm:prSet/>
      <dgm:spPr/>
      <dgm:t>
        <a:bodyPr/>
        <a:lstStyle/>
        <a:p>
          <a:endParaRPr lang="en-US"/>
        </a:p>
      </dgm:t>
    </dgm:pt>
    <dgm:pt modelId="{52CFCDF8-883D-E848-9BC4-398C421B74D8}" type="sibTrans" cxnId="{F4CEB0C4-834B-E84C-A9E4-9BC54B20754F}">
      <dgm:prSet/>
      <dgm:spPr/>
      <dgm:t>
        <a:bodyPr/>
        <a:lstStyle/>
        <a:p>
          <a:endParaRPr lang="en-US"/>
        </a:p>
      </dgm:t>
    </dgm:pt>
    <dgm:pt modelId="{5A6F4F2E-26C8-5643-8432-9F725AFC62A3}">
      <dgm:prSet phldrT="[Text]"/>
      <dgm:spPr>
        <a:solidFill>
          <a:srgbClr val="3BCCFF"/>
        </a:solidFill>
      </dgm:spPr>
      <dgm:t>
        <a:bodyPr/>
        <a:lstStyle/>
        <a:p>
          <a:r>
            <a:rPr lang="en-US" b="1" dirty="0" smtClean="0">
              <a:solidFill>
                <a:srgbClr val="000000"/>
              </a:solidFill>
            </a:rPr>
            <a:t>Prepare</a:t>
          </a:r>
        </a:p>
        <a:p>
          <a:r>
            <a:rPr lang="en-US" b="1" dirty="0" smtClean="0">
              <a:solidFill>
                <a:srgbClr val="000000"/>
              </a:solidFill>
            </a:rPr>
            <a:t>Deployment Framework</a:t>
          </a:r>
        </a:p>
        <a:p>
          <a:r>
            <a:rPr lang="en-US" b="1" dirty="0" smtClean="0">
              <a:solidFill>
                <a:srgbClr val="000000"/>
              </a:solidFill>
            </a:rPr>
            <a:t>Workflow</a:t>
          </a:r>
        </a:p>
        <a:p>
          <a:r>
            <a:rPr lang="en-US" b="1" dirty="0" smtClean="0">
              <a:solidFill>
                <a:srgbClr val="000000"/>
              </a:solidFill>
            </a:rPr>
            <a:t>(</a:t>
          </a:r>
          <a:r>
            <a:rPr lang="en-US" b="1" dirty="0" err="1" smtClean="0">
              <a:solidFill>
                <a:srgbClr val="000000"/>
              </a:solidFill>
            </a:rPr>
            <a:t>Devops</a:t>
          </a:r>
          <a:r>
            <a:rPr lang="en-US" b="1" dirty="0" smtClean="0">
              <a:solidFill>
                <a:srgbClr val="000000"/>
              </a:solidFill>
            </a:rPr>
            <a:t>)</a:t>
          </a:r>
        </a:p>
      </dgm:t>
    </dgm:pt>
    <dgm:pt modelId="{B8FBBE08-B36A-9241-A351-549AB2B06135}" type="parTrans" cxnId="{3B9723B5-F967-AD4F-A974-81DA334DA518}">
      <dgm:prSet/>
      <dgm:spPr/>
      <dgm:t>
        <a:bodyPr/>
        <a:lstStyle/>
        <a:p>
          <a:endParaRPr lang="en-US"/>
        </a:p>
      </dgm:t>
    </dgm:pt>
    <dgm:pt modelId="{2F56DFD5-2D0C-6A48-9229-6ABF9A4B703A}" type="sibTrans" cxnId="{3B9723B5-F967-AD4F-A974-81DA334DA518}">
      <dgm:prSet/>
      <dgm:spPr/>
      <dgm:t>
        <a:bodyPr/>
        <a:lstStyle/>
        <a:p>
          <a:endParaRPr lang="en-US"/>
        </a:p>
      </dgm:t>
    </dgm:pt>
    <dgm:pt modelId="{B7F87E75-723C-E34C-8FB6-3C7698CF8AE2}">
      <dgm:prSet phldrT="[Text]"/>
      <dgm:spPr>
        <a:solidFill>
          <a:srgbClr val="3BCCFF"/>
        </a:solidFill>
      </dgm:spPr>
      <dgm:t>
        <a:bodyPr/>
        <a:lstStyle/>
        <a:p>
          <a:r>
            <a:rPr lang="en-US" b="1" dirty="0" smtClean="0">
              <a:solidFill>
                <a:srgbClr val="000000"/>
              </a:solidFill>
            </a:rPr>
            <a:t>Deploy</a:t>
          </a:r>
          <a:endParaRPr lang="en-US" b="1" dirty="0">
            <a:solidFill>
              <a:srgbClr val="000000"/>
            </a:solidFill>
          </a:endParaRPr>
        </a:p>
      </dgm:t>
    </dgm:pt>
    <dgm:pt modelId="{B2D68EAE-5C79-CF4A-A107-0E61E487D7DB}" type="parTrans" cxnId="{8F93325C-3032-D848-8B87-919E69917891}">
      <dgm:prSet/>
      <dgm:spPr/>
      <dgm:t>
        <a:bodyPr/>
        <a:lstStyle/>
        <a:p>
          <a:endParaRPr lang="en-US"/>
        </a:p>
      </dgm:t>
    </dgm:pt>
    <dgm:pt modelId="{36328469-0175-5346-AC79-E29162EBAC85}" type="sibTrans" cxnId="{8F93325C-3032-D848-8B87-919E69917891}">
      <dgm:prSet/>
      <dgm:spPr/>
      <dgm:t>
        <a:bodyPr/>
        <a:lstStyle/>
        <a:p>
          <a:endParaRPr lang="en-US"/>
        </a:p>
      </dgm:t>
    </dgm:pt>
    <dgm:pt modelId="{DA875FCA-589B-5548-A469-7969DB93028C}">
      <dgm:prSet phldrT="[Text]"/>
      <dgm:spPr>
        <a:solidFill>
          <a:srgbClr val="3BCCFF"/>
        </a:solidFill>
      </dgm:spPr>
      <dgm:t>
        <a:bodyPr/>
        <a:lstStyle/>
        <a:p>
          <a:r>
            <a:rPr lang="en-US" b="1" dirty="0" smtClean="0">
              <a:solidFill>
                <a:srgbClr val="000000"/>
              </a:solidFill>
            </a:rPr>
            <a:t>Return </a:t>
          </a:r>
        </a:p>
        <a:p>
          <a:r>
            <a:rPr lang="en-US" b="1" dirty="0" smtClean="0">
              <a:solidFill>
                <a:srgbClr val="000000"/>
              </a:solidFill>
            </a:rPr>
            <a:t>Successful Platform</a:t>
          </a:r>
        </a:p>
        <a:p>
          <a:r>
            <a:rPr lang="en-US" b="1" dirty="0" smtClean="0">
              <a:solidFill>
                <a:srgbClr val="000000"/>
              </a:solidFill>
            </a:rPr>
            <a:t>Deployment</a:t>
          </a:r>
          <a:endParaRPr lang="en-US" b="1" dirty="0">
            <a:solidFill>
              <a:srgbClr val="000000"/>
            </a:solidFill>
          </a:endParaRPr>
        </a:p>
      </dgm:t>
    </dgm:pt>
    <dgm:pt modelId="{3CE2AD5F-B197-2F4C-A4D1-681DF8BED31B}" type="parTrans" cxnId="{A9087A94-1B59-B941-AA33-41770358DA7F}">
      <dgm:prSet/>
      <dgm:spPr/>
      <dgm:t>
        <a:bodyPr/>
        <a:lstStyle/>
        <a:p>
          <a:endParaRPr lang="en-US"/>
        </a:p>
      </dgm:t>
    </dgm:pt>
    <dgm:pt modelId="{52733A2B-27BD-234D-AE7A-C3672BE8D7A0}" type="sibTrans" cxnId="{A9087A94-1B59-B941-AA33-41770358DA7F}">
      <dgm:prSet/>
      <dgm:spPr/>
      <dgm:t>
        <a:bodyPr/>
        <a:lstStyle/>
        <a:p>
          <a:endParaRPr lang="en-US"/>
        </a:p>
      </dgm:t>
    </dgm:pt>
    <dgm:pt modelId="{F4BC3E88-296D-2A4B-AB94-37893A0DD285}">
      <dgm:prSet phldrT="[Text]"/>
      <dgm:spPr>
        <a:solidFill>
          <a:srgbClr val="FB8455"/>
        </a:solidFill>
      </dgm:spPr>
      <dgm:t>
        <a:bodyPr/>
        <a:lstStyle/>
        <a:p>
          <a:r>
            <a:rPr lang="en-US" b="1" dirty="0" smtClean="0">
              <a:solidFill>
                <a:srgbClr val="000000"/>
              </a:solidFill>
            </a:rPr>
            <a:t>Terminate reservation</a:t>
          </a:r>
          <a:endParaRPr lang="en-US" b="1" dirty="0">
            <a:solidFill>
              <a:srgbClr val="000000"/>
            </a:solidFill>
          </a:endParaRPr>
        </a:p>
      </dgm:t>
    </dgm:pt>
    <dgm:pt modelId="{E0CEBBB6-1F07-3E40-9BCD-7A7FC23D294A}" type="parTrans" cxnId="{813D3388-837A-7847-92DC-2128F2FBD66E}">
      <dgm:prSet/>
      <dgm:spPr/>
      <dgm:t>
        <a:bodyPr/>
        <a:lstStyle/>
        <a:p>
          <a:endParaRPr lang="en-US"/>
        </a:p>
      </dgm:t>
    </dgm:pt>
    <dgm:pt modelId="{727D0A62-5EC8-C045-9C9A-3B5E696C36B5}" type="sibTrans" cxnId="{813D3388-837A-7847-92DC-2128F2FBD66E}">
      <dgm:prSet/>
      <dgm:spPr/>
      <dgm:t>
        <a:bodyPr/>
        <a:lstStyle/>
        <a:p>
          <a:endParaRPr lang="en-US"/>
        </a:p>
      </dgm:t>
    </dgm:pt>
    <dgm:pt modelId="{35458192-5E31-A84D-88AD-463FCC0E2F5C}">
      <dgm:prSet phldrT="[Text]"/>
      <dgm:spPr>
        <a:solidFill>
          <a:srgbClr val="BDE2A2"/>
        </a:solidFill>
      </dgm:spPr>
      <dgm:t>
        <a:bodyPr/>
        <a:lstStyle/>
        <a:p>
          <a:r>
            <a:rPr lang="en-US" b="1" dirty="0" smtClean="0">
              <a:solidFill>
                <a:srgbClr val="000000"/>
              </a:solidFill>
            </a:rPr>
            <a:t>Execute Experiment</a:t>
          </a:r>
          <a:endParaRPr lang="en-US" b="1" dirty="0">
            <a:solidFill>
              <a:srgbClr val="000000"/>
            </a:solidFill>
          </a:endParaRPr>
        </a:p>
      </dgm:t>
    </dgm:pt>
    <dgm:pt modelId="{5DF57189-FB99-3E4C-9E64-CF033C2DA9B7}" type="parTrans" cxnId="{0EBF8164-1C67-D340-992D-3AB388999426}">
      <dgm:prSet/>
      <dgm:spPr/>
      <dgm:t>
        <a:bodyPr/>
        <a:lstStyle/>
        <a:p>
          <a:endParaRPr lang="en-US"/>
        </a:p>
      </dgm:t>
    </dgm:pt>
    <dgm:pt modelId="{19DCED44-F3F2-104F-8654-4F9E08234651}" type="sibTrans" cxnId="{0EBF8164-1C67-D340-992D-3AB388999426}">
      <dgm:prSet/>
      <dgm:spPr/>
      <dgm:t>
        <a:bodyPr/>
        <a:lstStyle/>
        <a:p>
          <a:endParaRPr lang="en-US"/>
        </a:p>
      </dgm:t>
    </dgm:pt>
    <dgm:pt modelId="{0D253006-1B0A-3546-B674-7E3833887DAA}" type="pres">
      <dgm:prSet presAssocID="{31C66710-3A51-3140-9065-026B1D891465}" presName="CompostProcess" presStyleCnt="0">
        <dgm:presLayoutVars>
          <dgm:dir/>
          <dgm:resizeHandles val="exact"/>
        </dgm:presLayoutVars>
      </dgm:prSet>
      <dgm:spPr/>
    </dgm:pt>
    <dgm:pt modelId="{1A12A5F5-2AEA-B341-9ED6-2F702F59B5BF}" type="pres">
      <dgm:prSet presAssocID="{31C66710-3A51-3140-9065-026B1D891465}" presName="arrow" presStyleLbl="bgShp" presStyleIdx="0" presStyleCnt="1" custScaleX="117647"/>
      <dgm:spPr/>
    </dgm:pt>
    <dgm:pt modelId="{D70E937E-43CE-4C45-A98F-3AD517766FD2}" type="pres">
      <dgm:prSet presAssocID="{31C66710-3A51-3140-9065-026B1D891465}" presName="linearProcess" presStyleCnt="0"/>
      <dgm:spPr/>
    </dgm:pt>
    <dgm:pt modelId="{930BF5E2-E996-8649-9A50-108B002E4C6F}" type="pres">
      <dgm:prSet presAssocID="{3E0588F6-91BB-C64B-BB1A-DAD866756E6D}" presName="textNode" presStyleLbl="node1" presStyleIdx="0" presStyleCnt="7">
        <dgm:presLayoutVars>
          <dgm:bulletEnabled val="1"/>
        </dgm:presLayoutVars>
      </dgm:prSet>
      <dgm:spPr/>
      <dgm:t>
        <a:bodyPr/>
        <a:lstStyle/>
        <a:p>
          <a:endParaRPr lang="en-US"/>
        </a:p>
      </dgm:t>
    </dgm:pt>
    <dgm:pt modelId="{7C41E514-17E8-3940-A108-AEB2172D0031}" type="pres">
      <dgm:prSet presAssocID="{C6F1905B-C985-6345-98A2-BEF19B216E61}" presName="sibTrans" presStyleCnt="0"/>
      <dgm:spPr/>
    </dgm:pt>
    <dgm:pt modelId="{115CC8C0-1D4D-2345-8DE9-4646915BD3A3}" type="pres">
      <dgm:prSet presAssocID="{25957690-FEDB-BE49-A7C8-A3ACB39F29CB}" presName="textNode" presStyleLbl="node1" presStyleIdx="1" presStyleCnt="7">
        <dgm:presLayoutVars>
          <dgm:bulletEnabled val="1"/>
        </dgm:presLayoutVars>
      </dgm:prSet>
      <dgm:spPr/>
      <dgm:t>
        <a:bodyPr/>
        <a:lstStyle/>
        <a:p>
          <a:endParaRPr lang="en-US"/>
        </a:p>
      </dgm:t>
    </dgm:pt>
    <dgm:pt modelId="{8C6F6259-FB69-1145-B890-067F4F3B338B}" type="pres">
      <dgm:prSet presAssocID="{52CFCDF8-883D-E848-9BC4-398C421B74D8}" presName="sibTrans" presStyleCnt="0"/>
      <dgm:spPr/>
    </dgm:pt>
    <dgm:pt modelId="{4E266124-D8B8-594D-A98F-CA16F1D58949}" type="pres">
      <dgm:prSet presAssocID="{5A6F4F2E-26C8-5643-8432-9F725AFC62A3}" presName="textNode" presStyleLbl="node1" presStyleIdx="2" presStyleCnt="7">
        <dgm:presLayoutVars>
          <dgm:bulletEnabled val="1"/>
        </dgm:presLayoutVars>
      </dgm:prSet>
      <dgm:spPr/>
      <dgm:t>
        <a:bodyPr/>
        <a:lstStyle/>
        <a:p>
          <a:endParaRPr lang="en-US"/>
        </a:p>
      </dgm:t>
    </dgm:pt>
    <dgm:pt modelId="{909BD07A-DD1C-E449-BC45-B36C80FD93F8}" type="pres">
      <dgm:prSet presAssocID="{2F56DFD5-2D0C-6A48-9229-6ABF9A4B703A}" presName="sibTrans" presStyleCnt="0"/>
      <dgm:spPr/>
    </dgm:pt>
    <dgm:pt modelId="{A0118F5B-C4B3-F14F-8409-43FC0533C780}" type="pres">
      <dgm:prSet presAssocID="{B7F87E75-723C-E34C-8FB6-3C7698CF8AE2}" presName="textNode" presStyleLbl="node1" presStyleIdx="3" presStyleCnt="7">
        <dgm:presLayoutVars>
          <dgm:bulletEnabled val="1"/>
        </dgm:presLayoutVars>
      </dgm:prSet>
      <dgm:spPr/>
      <dgm:t>
        <a:bodyPr/>
        <a:lstStyle/>
        <a:p>
          <a:endParaRPr lang="en-US"/>
        </a:p>
      </dgm:t>
    </dgm:pt>
    <dgm:pt modelId="{55E8A22F-409D-854F-BFFF-09E6D7268D56}" type="pres">
      <dgm:prSet presAssocID="{36328469-0175-5346-AC79-E29162EBAC85}" presName="sibTrans" presStyleCnt="0"/>
      <dgm:spPr/>
    </dgm:pt>
    <dgm:pt modelId="{2E2BCCEA-5FEA-8747-A727-068256A06919}" type="pres">
      <dgm:prSet presAssocID="{DA875FCA-589B-5548-A469-7969DB93028C}" presName="textNode" presStyleLbl="node1" presStyleIdx="4" presStyleCnt="7">
        <dgm:presLayoutVars>
          <dgm:bulletEnabled val="1"/>
        </dgm:presLayoutVars>
      </dgm:prSet>
      <dgm:spPr/>
      <dgm:t>
        <a:bodyPr/>
        <a:lstStyle/>
        <a:p>
          <a:endParaRPr lang="en-US"/>
        </a:p>
      </dgm:t>
    </dgm:pt>
    <dgm:pt modelId="{6642C45D-7ED9-484F-B5C7-AEE82E0B3BEE}" type="pres">
      <dgm:prSet presAssocID="{52733A2B-27BD-234D-AE7A-C3672BE8D7A0}" presName="sibTrans" presStyleCnt="0"/>
      <dgm:spPr/>
    </dgm:pt>
    <dgm:pt modelId="{5F6060AD-E54A-0040-A99B-6DE8EA4EC74B}" type="pres">
      <dgm:prSet presAssocID="{35458192-5E31-A84D-88AD-463FCC0E2F5C}" presName="textNode" presStyleLbl="node1" presStyleIdx="5" presStyleCnt="7">
        <dgm:presLayoutVars>
          <dgm:bulletEnabled val="1"/>
        </dgm:presLayoutVars>
      </dgm:prSet>
      <dgm:spPr/>
      <dgm:t>
        <a:bodyPr/>
        <a:lstStyle/>
        <a:p>
          <a:endParaRPr lang="en-US"/>
        </a:p>
      </dgm:t>
    </dgm:pt>
    <dgm:pt modelId="{5E7F1F73-A31C-2049-A51D-30ABE255288C}" type="pres">
      <dgm:prSet presAssocID="{19DCED44-F3F2-104F-8654-4F9E08234651}" presName="sibTrans" presStyleCnt="0"/>
      <dgm:spPr/>
    </dgm:pt>
    <dgm:pt modelId="{5CB17C59-75AE-744F-B269-8F11F20CFB79}" type="pres">
      <dgm:prSet presAssocID="{F4BC3E88-296D-2A4B-AB94-37893A0DD285}" presName="textNode" presStyleLbl="node1" presStyleIdx="6" presStyleCnt="7">
        <dgm:presLayoutVars>
          <dgm:bulletEnabled val="1"/>
        </dgm:presLayoutVars>
      </dgm:prSet>
      <dgm:spPr/>
      <dgm:t>
        <a:bodyPr/>
        <a:lstStyle/>
        <a:p>
          <a:endParaRPr lang="en-US"/>
        </a:p>
      </dgm:t>
    </dgm:pt>
  </dgm:ptLst>
  <dgm:cxnLst>
    <dgm:cxn modelId="{A9087A94-1B59-B941-AA33-41770358DA7F}" srcId="{31C66710-3A51-3140-9065-026B1D891465}" destId="{DA875FCA-589B-5548-A469-7969DB93028C}" srcOrd="4" destOrd="0" parTransId="{3CE2AD5F-B197-2F4C-A4D1-681DF8BED31B}" sibTransId="{52733A2B-27BD-234D-AE7A-C3672BE8D7A0}"/>
    <dgm:cxn modelId="{F4CEB0C4-834B-E84C-A9E4-9BC54B20754F}" srcId="{31C66710-3A51-3140-9065-026B1D891465}" destId="{25957690-FEDB-BE49-A7C8-A3ACB39F29CB}" srcOrd="1" destOrd="0" parTransId="{52215DE1-2DD4-264A-94EB-27A16CA225F3}" sibTransId="{52CFCDF8-883D-E848-9BC4-398C421B74D8}"/>
    <dgm:cxn modelId="{80EC5C8D-AD1C-4D45-BFE3-FD9741B1598D}" type="presOf" srcId="{5A6F4F2E-26C8-5643-8432-9F725AFC62A3}" destId="{4E266124-D8B8-594D-A98F-CA16F1D58949}" srcOrd="0" destOrd="0" presId="urn:microsoft.com/office/officeart/2005/8/layout/hProcess9"/>
    <dgm:cxn modelId="{5C1259A3-649E-4A51-BD88-F6049EEA3A16}" type="presOf" srcId="{31C66710-3A51-3140-9065-026B1D891465}" destId="{0D253006-1B0A-3546-B674-7E3833887DAA}" srcOrd="0" destOrd="0" presId="urn:microsoft.com/office/officeart/2005/8/layout/hProcess9"/>
    <dgm:cxn modelId="{E314E02D-EC01-4DDE-9459-C5E5C1D63F9F}" type="presOf" srcId="{25957690-FEDB-BE49-A7C8-A3ACB39F29CB}" destId="{115CC8C0-1D4D-2345-8DE9-4646915BD3A3}" srcOrd="0" destOrd="0" presId="urn:microsoft.com/office/officeart/2005/8/layout/hProcess9"/>
    <dgm:cxn modelId="{DFAFE6E5-9779-465C-85D7-80B2CE6F9421}" type="presOf" srcId="{35458192-5E31-A84D-88AD-463FCC0E2F5C}" destId="{5F6060AD-E54A-0040-A99B-6DE8EA4EC74B}" srcOrd="0" destOrd="0" presId="urn:microsoft.com/office/officeart/2005/8/layout/hProcess9"/>
    <dgm:cxn modelId="{813D3388-837A-7847-92DC-2128F2FBD66E}" srcId="{31C66710-3A51-3140-9065-026B1D891465}" destId="{F4BC3E88-296D-2A4B-AB94-37893A0DD285}" srcOrd="6" destOrd="0" parTransId="{E0CEBBB6-1F07-3E40-9BCD-7A7FC23D294A}" sibTransId="{727D0A62-5EC8-C045-9C9A-3B5E696C36B5}"/>
    <dgm:cxn modelId="{0EBF8164-1C67-D340-992D-3AB388999426}" srcId="{31C66710-3A51-3140-9065-026B1D891465}" destId="{35458192-5E31-A84D-88AD-463FCC0E2F5C}" srcOrd="5" destOrd="0" parTransId="{5DF57189-FB99-3E4C-9E64-CF033C2DA9B7}" sibTransId="{19DCED44-F3F2-104F-8654-4F9E08234651}"/>
    <dgm:cxn modelId="{3B9723B5-F967-AD4F-A974-81DA334DA518}" srcId="{31C66710-3A51-3140-9065-026B1D891465}" destId="{5A6F4F2E-26C8-5643-8432-9F725AFC62A3}" srcOrd="2" destOrd="0" parTransId="{B8FBBE08-B36A-9241-A351-549AB2B06135}" sibTransId="{2F56DFD5-2D0C-6A48-9229-6ABF9A4B703A}"/>
    <dgm:cxn modelId="{BDEEB4B4-A6F2-7C44-BC6B-EAB2C626B86C}" srcId="{31C66710-3A51-3140-9065-026B1D891465}" destId="{3E0588F6-91BB-C64B-BB1A-DAD866756E6D}" srcOrd="0" destOrd="0" parTransId="{2043321B-A4B2-8844-89E1-07390C72AD74}" sibTransId="{C6F1905B-C985-6345-98A2-BEF19B216E61}"/>
    <dgm:cxn modelId="{333E33FF-A7C3-4C26-8016-80FADC0B02BE}" type="presOf" srcId="{F4BC3E88-296D-2A4B-AB94-37893A0DD285}" destId="{5CB17C59-75AE-744F-B269-8F11F20CFB79}" srcOrd="0" destOrd="0" presId="urn:microsoft.com/office/officeart/2005/8/layout/hProcess9"/>
    <dgm:cxn modelId="{C7A512BB-E7B6-4269-9A3F-6F7291C86DC4}" type="presOf" srcId="{DA875FCA-589B-5548-A469-7969DB93028C}" destId="{2E2BCCEA-5FEA-8747-A727-068256A06919}" srcOrd="0" destOrd="0" presId="urn:microsoft.com/office/officeart/2005/8/layout/hProcess9"/>
    <dgm:cxn modelId="{8F93325C-3032-D848-8B87-919E69917891}" srcId="{31C66710-3A51-3140-9065-026B1D891465}" destId="{B7F87E75-723C-E34C-8FB6-3C7698CF8AE2}" srcOrd="3" destOrd="0" parTransId="{B2D68EAE-5C79-CF4A-A107-0E61E487D7DB}" sibTransId="{36328469-0175-5346-AC79-E29162EBAC85}"/>
    <dgm:cxn modelId="{DB409DD8-F0B5-4AE7-BA8B-FE33E8C0CA82}" type="presOf" srcId="{3E0588F6-91BB-C64B-BB1A-DAD866756E6D}" destId="{930BF5E2-E996-8649-9A50-108B002E4C6F}" srcOrd="0" destOrd="0" presId="urn:microsoft.com/office/officeart/2005/8/layout/hProcess9"/>
    <dgm:cxn modelId="{98812ADE-E11E-4F46-BEF6-7DFA7511D027}" type="presOf" srcId="{B7F87E75-723C-E34C-8FB6-3C7698CF8AE2}" destId="{A0118F5B-C4B3-F14F-8409-43FC0533C780}" srcOrd="0" destOrd="0" presId="urn:microsoft.com/office/officeart/2005/8/layout/hProcess9"/>
    <dgm:cxn modelId="{493926DC-70BE-428D-B586-726C8B4F72A3}" type="presParOf" srcId="{0D253006-1B0A-3546-B674-7E3833887DAA}" destId="{1A12A5F5-2AEA-B341-9ED6-2F702F59B5BF}" srcOrd="0" destOrd="0" presId="urn:microsoft.com/office/officeart/2005/8/layout/hProcess9"/>
    <dgm:cxn modelId="{E6F9231A-4154-4DFF-ADBF-DF7067BA1F24}" type="presParOf" srcId="{0D253006-1B0A-3546-B674-7E3833887DAA}" destId="{D70E937E-43CE-4C45-A98F-3AD517766FD2}" srcOrd="1" destOrd="0" presId="urn:microsoft.com/office/officeart/2005/8/layout/hProcess9"/>
    <dgm:cxn modelId="{027D7353-0CC4-4DEF-B1FD-D162741A6A05}" type="presParOf" srcId="{D70E937E-43CE-4C45-A98F-3AD517766FD2}" destId="{930BF5E2-E996-8649-9A50-108B002E4C6F}" srcOrd="0" destOrd="0" presId="urn:microsoft.com/office/officeart/2005/8/layout/hProcess9"/>
    <dgm:cxn modelId="{2F463364-BA49-44B3-8301-F8D94589EE2E}" type="presParOf" srcId="{D70E937E-43CE-4C45-A98F-3AD517766FD2}" destId="{7C41E514-17E8-3940-A108-AEB2172D0031}" srcOrd="1" destOrd="0" presId="urn:microsoft.com/office/officeart/2005/8/layout/hProcess9"/>
    <dgm:cxn modelId="{CF5550E5-7FA0-4C39-A921-A63067A195B8}" type="presParOf" srcId="{D70E937E-43CE-4C45-A98F-3AD517766FD2}" destId="{115CC8C0-1D4D-2345-8DE9-4646915BD3A3}" srcOrd="2" destOrd="0" presId="urn:microsoft.com/office/officeart/2005/8/layout/hProcess9"/>
    <dgm:cxn modelId="{57541B97-E6EC-42BB-AE92-B9AE4B6959D2}" type="presParOf" srcId="{D70E937E-43CE-4C45-A98F-3AD517766FD2}" destId="{8C6F6259-FB69-1145-B890-067F4F3B338B}" srcOrd="3" destOrd="0" presId="urn:microsoft.com/office/officeart/2005/8/layout/hProcess9"/>
    <dgm:cxn modelId="{FE3A5599-91EA-48CB-9D7C-C2237814DC7F}" type="presParOf" srcId="{D70E937E-43CE-4C45-A98F-3AD517766FD2}" destId="{4E266124-D8B8-594D-A98F-CA16F1D58949}" srcOrd="4" destOrd="0" presId="urn:microsoft.com/office/officeart/2005/8/layout/hProcess9"/>
    <dgm:cxn modelId="{E4203CDF-120D-433E-A15E-6CECAFB36FB9}" type="presParOf" srcId="{D70E937E-43CE-4C45-A98F-3AD517766FD2}" destId="{909BD07A-DD1C-E449-BC45-B36C80FD93F8}" srcOrd="5" destOrd="0" presId="urn:microsoft.com/office/officeart/2005/8/layout/hProcess9"/>
    <dgm:cxn modelId="{AB42AF77-2C37-4EC2-AF97-47886C80838F}" type="presParOf" srcId="{D70E937E-43CE-4C45-A98F-3AD517766FD2}" destId="{A0118F5B-C4B3-F14F-8409-43FC0533C780}" srcOrd="6" destOrd="0" presId="urn:microsoft.com/office/officeart/2005/8/layout/hProcess9"/>
    <dgm:cxn modelId="{1FC28E78-3382-4F86-A34D-E1AAB128416D}" type="presParOf" srcId="{D70E937E-43CE-4C45-A98F-3AD517766FD2}" destId="{55E8A22F-409D-854F-BFFF-09E6D7268D56}" srcOrd="7" destOrd="0" presId="urn:microsoft.com/office/officeart/2005/8/layout/hProcess9"/>
    <dgm:cxn modelId="{E12FBC91-3BB7-4BD1-A3CC-797915DD71F7}" type="presParOf" srcId="{D70E937E-43CE-4C45-A98F-3AD517766FD2}" destId="{2E2BCCEA-5FEA-8747-A727-068256A06919}" srcOrd="8" destOrd="0" presId="urn:microsoft.com/office/officeart/2005/8/layout/hProcess9"/>
    <dgm:cxn modelId="{E1C7AAB9-2EA0-463C-A0B8-24F61E0624A1}" type="presParOf" srcId="{D70E937E-43CE-4C45-A98F-3AD517766FD2}" destId="{6642C45D-7ED9-484F-B5C7-AEE82E0B3BEE}" srcOrd="9" destOrd="0" presId="urn:microsoft.com/office/officeart/2005/8/layout/hProcess9"/>
    <dgm:cxn modelId="{7C4D51E6-15A0-4A41-B26B-141B48DAA404}" type="presParOf" srcId="{D70E937E-43CE-4C45-A98F-3AD517766FD2}" destId="{5F6060AD-E54A-0040-A99B-6DE8EA4EC74B}" srcOrd="10" destOrd="0" presId="urn:microsoft.com/office/officeart/2005/8/layout/hProcess9"/>
    <dgm:cxn modelId="{448B13A0-1066-4599-8016-E59CE1937855}" type="presParOf" srcId="{D70E937E-43CE-4C45-A98F-3AD517766FD2}" destId="{5E7F1F73-A31C-2049-A51D-30ABE255288C}" srcOrd="11" destOrd="0" presId="urn:microsoft.com/office/officeart/2005/8/layout/hProcess9"/>
    <dgm:cxn modelId="{AC1B536A-67E8-429D-85AA-9F1466F5D677}" type="presParOf" srcId="{D70E937E-43CE-4C45-A98F-3AD517766FD2}" destId="{5CB17C59-75AE-744F-B269-8F11F20CFB79}"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66710-3A51-3140-9065-026B1D891465}" type="doc">
      <dgm:prSet loTypeId="urn:microsoft.com/office/officeart/2005/8/layout/hProcess9" loCatId="" qsTypeId="urn:microsoft.com/office/officeart/2005/8/quickstyle/simple2" qsCatId="simple" csTypeId="urn:microsoft.com/office/officeart/2005/8/colors/accent1_2" csCatId="accent1" phldr="1"/>
      <dgm:spPr/>
    </dgm:pt>
    <dgm:pt modelId="{3E0588F6-91BB-C64B-BB1A-DAD866756E6D}">
      <dgm:prSet phldrT="[Text]"/>
      <dgm:spPr>
        <a:solidFill>
          <a:srgbClr val="BDE2A2"/>
        </a:solidFill>
      </dgm:spPr>
      <dgm:t>
        <a:bodyPr/>
        <a:lstStyle/>
        <a:p>
          <a:r>
            <a:rPr lang="en-US" b="1" dirty="0" smtClean="0">
              <a:solidFill>
                <a:srgbClr val="000000"/>
              </a:solidFill>
            </a:rPr>
            <a:t>Successful</a:t>
          </a:r>
        </a:p>
        <a:p>
          <a:r>
            <a:rPr lang="en-US" b="1" dirty="0" smtClean="0">
              <a:solidFill>
                <a:srgbClr val="000000"/>
              </a:solidFill>
            </a:rPr>
            <a:t>Reservation</a:t>
          </a:r>
          <a:endParaRPr lang="en-US" b="1" dirty="0">
            <a:solidFill>
              <a:srgbClr val="000000"/>
            </a:solidFill>
          </a:endParaRPr>
        </a:p>
      </dgm:t>
    </dgm:pt>
    <dgm:pt modelId="{2043321B-A4B2-8844-89E1-07390C72AD74}" type="parTrans" cxnId="{BDEEB4B4-A6F2-7C44-BC6B-EAB2C626B86C}">
      <dgm:prSet/>
      <dgm:spPr/>
      <dgm:t>
        <a:bodyPr/>
        <a:lstStyle/>
        <a:p>
          <a:endParaRPr lang="en-US"/>
        </a:p>
      </dgm:t>
    </dgm:pt>
    <dgm:pt modelId="{C6F1905B-C985-6345-98A2-BEF19B216E61}" type="sibTrans" cxnId="{BDEEB4B4-A6F2-7C44-BC6B-EAB2C626B86C}">
      <dgm:prSet/>
      <dgm:spPr/>
      <dgm:t>
        <a:bodyPr/>
        <a:lstStyle/>
        <a:p>
          <a:endParaRPr lang="en-US"/>
        </a:p>
      </dgm:t>
    </dgm:pt>
    <dgm:pt modelId="{25957690-FEDB-BE49-A7C8-A3ACB39F29CB}">
      <dgm:prSet phldrT="[Text]"/>
      <dgm:spPr>
        <a:solidFill>
          <a:srgbClr val="BDE2A2"/>
        </a:solidFill>
      </dgm:spPr>
      <dgm:t>
        <a:bodyPr/>
        <a:lstStyle/>
        <a:p>
          <a:r>
            <a:rPr lang="en-US" b="1" dirty="0" smtClean="0">
              <a:solidFill>
                <a:srgbClr val="000000"/>
              </a:solidFill>
            </a:rPr>
            <a:t>Select</a:t>
          </a:r>
        </a:p>
        <a:p>
          <a:r>
            <a:rPr lang="en-US" b="1" dirty="0" smtClean="0">
              <a:solidFill>
                <a:srgbClr val="000000"/>
              </a:solidFill>
            </a:rPr>
            <a:t>Platform</a:t>
          </a:r>
          <a:endParaRPr lang="en-US" b="1" dirty="0">
            <a:solidFill>
              <a:srgbClr val="000000"/>
            </a:solidFill>
          </a:endParaRPr>
        </a:p>
      </dgm:t>
    </dgm:pt>
    <dgm:pt modelId="{52215DE1-2DD4-264A-94EB-27A16CA225F3}" type="parTrans" cxnId="{F4CEB0C4-834B-E84C-A9E4-9BC54B20754F}">
      <dgm:prSet/>
      <dgm:spPr/>
      <dgm:t>
        <a:bodyPr/>
        <a:lstStyle/>
        <a:p>
          <a:endParaRPr lang="en-US"/>
        </a:p>
      </dgm:t>
    </dgm:pt>
    <dgm:pt modelId="{52CFCDF8-883D-E848-9BC4-398C421B74D8}" type="sibTrans" cxnId="{F4CEB0C4-834B-E84C-A9E4-9BC54B20754F}">
      <dgm:prSet/>
      <dgm:spPr/>
      <dgm:t>
        <a:bodyPr/>
        <a:lstStyle/>
        <a:p>
          <a:endParaRPr lang="en-US"/>
        </a:p>
      </dgm:t>
    </dgm:pt>
    <dgm:pt modelId="{5A6F4F2E-26C8-5643-8432-9F725AFC62A3}">
      <dgm:prSet phldrT="[Text]"/>
      <dgm:spPr>
        <a:solidFill>
          <a:srgbClr val="3BCCFF"/>
        </a:solidFill>
      </dgm:spPr>
      <dgm:t>
        <a:bodyPr/>
        <a:lstStyle/>
        <a:p>
          <a:r>
            <a:rPr lang="en-US" b="1" dirty="0" smtClean="0">
              <a:solidFill>
                <a:srgbClr val="000000"/>
              </a:solidFill>
            </a:rPr>
            <a:t>Prepare</a:t>
          </a:r>
        </a:p>
        <a:p>
          <a:r>
            <a:rPr lang="en-US" b="1" dirty="0" smtClean="0">
              <a:solidFill>
                <a:srgbClr val="000000"/>
              </a:solidFill>
            </a:rPr>
            <a:t>Deployment Framework</a:t>
          </a:r>
        </a:p>
        <a:p>
          <a:r>
            <a:rPr lang="en-US" b="1" dirty="0" smtClean="0">
              <a:solidFill>
                <a:srgbClr val="000000"/>
              </a:solidFill>
            </a:rPr>
            <a:t>Workflow</a:t>
          </a:r>
        </a:p>
        <a:p>
          <a:r>
            <a:rPr lang="en-US" b="1" dirty="0" smtClean="0">
              <a:solidFill>
                <a:srgbClr val="000000"/>
              </a:solidFill>
            </a:rPr>
            <a:t>(</a:t>
          </a:r>
          <a:r>
            <a:rPr lang="en-US" b="1" dirty="0" err="1" smtClean="0">
              <a:solidFill>
                <a:srgbClr val="000000"/>
              </a:solidFill>
            </a:rPr>
            <a:t>Devops</a:t>
          </a:r>
          <a:r>
            <a:rPr lang="en-US" b="1" dirty="0" smtClean="0">
              <a:solidFill>
                <a:srgbClr val="000000"/>
              </a:solidFill>
            </a:rPr>
            <a:t>)</a:t>
          </a:r>
        </a:p>
      </dgm:t>
    </dgm:pt>
    <dgm:pt modelId="{B8FBBE08-B36A-9241-A351-549AB2B06135}" type="parTrans" cxnId="{3B9723B5-F967-AD4F-A974-81DA334DA518}">
      <dgm:prSet/>
      <dgm:spPr/>
      <dgm:t>
        <a:bodyPr/>
        <a:lstStyle/>
        <a:p>
          <a:endParaRPr lang="en-US"/>
        </a:p>
      </dgm:t>
    </dgm:pt>
    <dgm:pt modelId="{2F56DFD5-2D0C-6A48-9229-6ABF9A4B703A}" type="sibTrans" cxnId="{3B9723B5-F967-AD4F-A974-81DA334DA518}">
      <dgm:prSet/>
      <dgm:spPr/>
      <dgm:t>
        <a:bodyPr/>
        <a:lstStyle/>
        <a:p>
          <a:endParaRPr lang="en-US"/>
        </a:p>
      </dgm:t>
    </dgm:pt>
    <dgm:pt modelId="{B7F87E75-723C-E34C-8FB6-3C7698CF8AE2}">
      <dgm:prSet phldrT="[Text]"/>
      <dgm:spPr>
        <a:solidFill>
          <a:srgbClr val="3BCCFF"/>
        </a:solidFill>
      </dgm:spPr>
      <dgm:t>
        <a:bodyPr/>
        <a:lstStyle/>
        <a:p>
          <a:r>
            <a:rPr lang="en-US" b="1" dirty="0" smtClean="0">
              <a:solidFill>
                <a:srgbClr val="000000"/>
              </a:solidFill>
            </a:rPr>
            <a:t>Deploy</a:t>
          </a:r>
          <a:endParaRPr lang="en-US" b="1" dirty="0">
            <a:solidFill>
              <a:srgbClr val="000000"/>
            </a:solidFill>
          </a:endParaRPr>
        </a:p>
      </dgm:t>
    </dgm:pt>
    <dgm:pt modelId="{B2D68EAE-5C79-CF4A-A107-0E61E487D7DB}" type="parTrans" cxnId="{8F93325C-3032-D848-8B87-919E69917891}">
      <dgm:prSet/>
      <dgm:spPr/>
      <dgm:t>
        <a:bodyPr/>
        <a:lstStyle/>
        <a:p>
          <a:endParaRPr lang="en-US"/>
        </a:p>
      </dgm:t>
    </dgm:pt>
    <dgm:pt modelId="{36328469-0175-5346-AC79-E29162EBAC85}" type="sibTrans" cxnId="{8F93325C-3032-D848-8B87-919E69917891}">
      <dgm:prSet/>
      <dgm:spPr/>
      <dgm:t>
        <a:bodyPr/>
        <a:lstStyle/>
        <a:p>
          <a:endParaRPr lang="en-US"/>
        </a:p>
      </dgm:t>
    </dgm:pt>
    <dgm:pt modelId="{DA875FCA-589B-5548-A469-7969DB93028C}">
      <dgm:prSet phldrT="[Text]"/>
      <dgm:spPr>
        <a:solidFill>
          <a:srgbClr val="3BCCFF"/>
        </a:solidFill>
      </dgm:spPr>
      <dgm:t>
        <a:bodyPr/>
        <a:lstStyle/>
        <a:p>
          <a:r>
            <a:rPr lang="en-US" b="1" dirty="0" smtClean="0">
              <a:solidFill>
                <a:srgbClr val="000000"/>
              </a:solidFill>
            </a:rPr>
            <a:t>Return </a:t>
          </a:r>
        </a:p>
        <a:p>
          <a:r>
            <a:rPr lang="en-US" b="1" dirty="0" smtClean="0">
              <a:solidFill>
                <a:srgbClr val="000000"/>
              </a:solidFill>
            </a:rPr>
            <a:t>Successful Platform</a:t>
          </a:r>
        </a:p>
        <a:p>
          <a:r>
            <a:rPr lang="en-US" b="1" dirty="0" smtClean="0">
              <a:solidFill>
                <a:srgbClr val="000000"/>
              </a:solidFill>
            </a:rPr>
            <a:t>Deployment</a:t>
          </a:r>
          <a:endParaRPr lang="en-US" b="1" dirty="0">
            <a:solidFill>
              <a:srgbClr val="000000"/>
            </a:solidFill>
          </a:endParaRPr>
        </a:p>
      </dgm:t>
    </dgm:pt>
    <dgm:pt modelId="{3CE2AD5F-B197-2F4C-A4D1-681DF8BED31B}" type="parTrans" cxnId="{A9087A94-1B59-B941-AA33-41770358DA7F}">
      <dgm:prSet/>
      <dgm:spPr/>
      <dgm:t>
        <a:bodyPr/>
        <a:lstStyle/>
        <a:p>
          <a:endParaRPr lang="en-US"/>
        </a:p>
      </dgm:t>
    </dgm:pt>
    <dgm:pt modelId="{52733A2B-27BD-234D-AE7A-C3672BE8D7A0}" type="sibTrans" cxnId="{A9087A94-1B59-B941-AA33-41770358DA7F}">
      <dgm:prSet/>
      <dgm:spPr/>
      <dgm:t>
        <a:bodyPr/>
        <a:lstStyle/>
        <a:p>
          <a:endParaRPr lang="en-US"/>
        </a:p>
      </dgm:t>
    </dgm:pt>
    <dgm:pt modelId="{F4BC3E88-296D-2A4B-AB94-37893A0DD285}">
      <dgm:prSet phldrT="[Text]"/>
      <dgm:spPr>
        <a:solidFill>
          <a:srgbClr val="FB8455"/>
        </a:solidFill>
      </dgm:spPr>
      <dgm:t>
        <a:bodyPr/>
        <a:lstStyle/>
        <a:p>
          <a:r>
            <a:rPr lang="en-US" b="1" dirty="0" smtClean="0">
              <a:solidFill>
                <a:srgbClr val="000000"/>
              </a:solidFill>
            </a:rPr>
            <a:t>Terminate reservation</a:t>
          </a:r>
          <a:endParaRPr lang="en-US" b="1" dirty="0">
            <a:solidFill>
              <a:srgbClr val="000000"/>
            </a:solidFill>
          </a:endParaRPr>
        </a:p>
      </dgm:t>
    </dgm:pt>
    <dgm:pt modelId="{E0CEBBB6-1F07-3E40-9BCD-7A7FC23D294A}" type="parTrans" cxnId="{813D3388-837A-7847-92DC-2128F2FBD66E}">
      <dgm:prSet/>
      <dgm:spPr/>
      <dgm:t>
        <a:bodyPr/>
        <a:lstStyle/>
        <a:p>
          <a:endParaRPr lang="en-US"/>
        </a:p>
      </dgm:t>
    </dgm:pt>
    <dgm:pt modelId="{727D0A62-5EC8-C045-9C9A-3B5E696C36B5}" type="sibTrans" cxnId="{813D3388-837A-7847-92DC-2128F2FBD66E}">
      <dgm:prSet/>
      <dgm:spPr/>
      <dgm:t>
        <a:bodyPr/>
        <a:lstStyle/>
        <a:p>
          <a:endParaRPr lang="en-US"/>
        </a:p>
      </dgm:t>
    </dgm:pt>
    <dgm:pt modelId="{35458192-5E31-A84D-88AD-463FCC0E2F5C}">
      <dgm:prSet phldrT="[Text]"/>
      <dgm:spPr>
        <a:solidFill>
          <a:srgbClr val="BDE2A2"/>
        </a:solidFill>
      </dgm:spPr>
      <dgm:t>
        <a:bodyPr/>
        <a:lstStyle/>
        <a:p>
          <a:r>
            <a:rPr lang="en-US" b="1" dirty="0" smtClean="0">
              <a:solidFill>
                <a:srgbClr val="000000"/>
              </a:solidFill>
            </a:rPr>
            <a:t>Execute Experiment</a:t>
          </a:r>
          <a:endParaRPr lang="en-US" b="1" dirty="0">
            <a:solidFill>
              <a:srgbClr val="000000"/>
            </a:solidFill>
          </a:endParaRPr>
        </a:p>
      </dgm:t>
    </dgm:pt>
    <dgm:pt modelId="{5DF57189-FB99-3E4C-9E64-CF033C2DA9B7}" type="parTrans" cxnId="{0EBF8164-1C67-D340-992D-3AB388999426}">
      <dgm:prSet/>
      <dgm:spPr/>
      <dgm:t>
        <a:bodyPr/>
        <a:lstStyle/>
        <a:p>
          <a:endParaRPr lang="en-US"/>
        </a:p>
      </dgm:t>
    </dgm:pt>
    <dgm:pt modelId="{19DCED44-F3F2-104F-8654-4F9E08234651}" type="sibTrans" cxnId="{0EBF8164-1C67-D340-992D-3AB388999426}">
      <dgm:prSet/>
      <dgm:spPr/>
      <dgm:t>
        <a:bodyPr/>
        <a:lstStyle/>
        <a:p>
          <a:endParaRPr lang="en-US"/>
        </a:p>
      </dgm:t>
    </dgm:pt>
    <dgm:pt modelId="{0D253006-1B0A-3546-B674-7E3833887DAA}" type="pres">
      <dgm:prSet presAssocID="{31C66710-3A51-3140-9065-026B1D891465}" presName="CompostProcess" presStyleCnt="0">
        <dgm:presLayoutVars>
          <dgm:dir/>
          <dgm:resizeHandles val="exact"/>
        </dgm:presLayoutVars>
      </dgm:prSet>
      <dgm:spPr/>
    </dgm:pt>
    <dgm:pt modelId="{1A12A5F5-2AEA-B341-9ED6-2F702F59B5BF}" type="pres">
      <dgm:prSet presAssocID="{31C66710-3A51-3140-9065-026B1D891465}" presName="arrow" presStyleLbl="bgShp" presStyleIdx="0" presStyleCnt="1" custScaleX="117647"/>
      <dgm:spPr/>
    </dgm:pt>
    <dgm:pt modelId="{D70E937E-43CE-4C45-A98F-3AD517766FD2}" type="pres">
      <dgm:prSet presAssocID="{31C66710-3A51-3140-9065-026B1D891465}" presName="linearProcess" presStyleCnt="0"/>
      <dgm:spPr/>
    </dgm:pt>
    <dgm:pt modelId="{930BF5E2-E996-8649-9A50-108B002E4C6F}" type="pres">
      <dgm:prSet presAssocID="{3E0588F6-91BB-C64B-BB1A-DAD866756E6D}" presName="textNode" presStyleLbl="node1" presStyleIdx="0" presStyleCnt="7">
        <dgm:presLayoutVars>
          <dgm:bulletEnabled val="1"/>
        </dgm:presLayoutVars>
      </dgm:prSet>
      <dgm:spPr/>
      <dgm:t>
        <a:bodyPr/>
        <a:lstStyle/>
        <a:p>
          <a:endParaRPr lang="en-US"/>
        </a:p>
      </dgm:t>
    </dgm:pt>
    <dgm:pt modelId="{7C41E514-17E8-3940-A108-AEB2172D0031}" type="pres">
      <dgm:prSet presAssocID="{C6F1905B-C985-6345-98A2-BEF19B216E61}" presName="sibTrans" presStyleCnt="0"/>
      <dgm:spPr/>
    </dgm:pt>
    <dgm:pt modelId="{115CC8C0-1D4D-2345-8DE9-4646915BD3A3}" type="pres">
      <dgm:prSet presAssocID="{25957690-FEDB-BE49-A7C8-A3ACB39F29CB}" presName="textNode" presStyleLbl="node1" presStyleIdx="1" presStyleCnt="7">
        <dgm:presLayoutVars>
          <dgm:bulletEnabled val="1"/>
        </dgm:presLayoutVars>
      </dgm:prSet>
      <dgm:spPr/>
      <dgm:t>
        <a:bodyPr/>
        <a:lstStyle/>
        <a:p>
          <a:endParaRPr lang="en-US"/>
        </a:p>
      </dgm:t>
    </dgm:pt>
    <dgm:pt modelId="{8C6F6259-FB69-1145-B890-067F4F3B338B}" type="pres">
      <dgm:prSet presAssocID="{52CFCDF8-883D-E848-9BC4-398C421B74D8}" presName="sibTrans" presStyleCnt="0"/>
      <dgm:spPr/>
    </dgm:pt>
    <dgm:pt modelId="{4E266124-D8B8-594D-A98F-CA16F1D58949}" type="pres">
      <dgm:prSet presAssocID="{5A6F4F2E-26C8-5643-8432-9F725AFC62A3}" presName="textNode" presStyleLbl="node1" presStyleIdx="2" presStyleCnt="7">
        <dgm:presLayoutVars>
          <dgm:bulletEnabled val="1"/>
        </dgm:presLayoutVars>
      </dgm:prSet>
      <dgm:spPr/>
      <dgm:t>
        <a:bodyPr/>
        <a:lstStyle/>
        <a:p>
          <a:endParaRPr lang="en-US"/>
        </a:p>
      </dgm:t>
    </dgm:pt>
    <dgm:pt modelId="{909BD07A-DD1C-E449-BC45-B36C80FD93F8}" type="pres">
      <dgm:prSet presAssocID="{2F56DFD5-2D0C-6A48-9229-6ABF9A4B703A}" presName="sibTrans" presStyleCnt="0"/>
      <dgm:spPr/>
    </dgm:pt>
    <dgm:pt modelId="{A0118F5B-C4B3-F14F-8409-43FC0533C780}" type="pres">
      <dgm:prSet presAssocID="{B7F87E75-723C-E34C-8FB6-3C7698CF8AE2}" presName="textNode" presStyleLbl="node1" presStyleIdx="3" presStyleCnt="7">
        <dgm:presLayoutVars>
          <dgm:bulletEnabled val="1"/>
        </dgm:presLayoutVars>
      </dgm:prSet>
      <dgm:spPr/>
      <dgm:t>
        <a:bodyPr/>
        <a:lstStyle/>
        <a:p>
          <a:endParaRPr lang="en-US"/>
        </a:p>
      </dgm:t>
    </dgm:pt>
    <dgm:pt modelId="{55E8A22F-409D-854F-BFFF-09E6D7268D56}" type="pres">
      <dgm:prSet presAssocID="{36328469-0175-5346-AC79-E29162EBAC85}" presName="sibTrans" presStyleCnt="0"/>
      <dgm:spPr/>
    </dgm:pt>
    <dgm:pt modelId="{2E2BCCEA-5FEA-8747-A727-068256A06919}" type="pres">
      <dgm:prSet presAssocID="{DA875FCA-589B-5548-A469-7969DB93028C}" presName="textNode" presStyleLbl="node1" presStyleIdx="4" presStyleCnt="7">
        <dgm:presLayoutVars>
          <dgm:bulletEnabled val="1"/>
        </dgm:presLayoutVars>
      </dgm:prSet>
      <dgm:spPr/>
      <dgm:t>
        <a:bodyPr/>
        <a:lstStyle/>
        <a:p>
          <a:endParaRPr lang="en-US"/>
        </a:p>
      </dgm:t>
    </dgm:pt>
    <dgm:pt modelId="{6642C45D-7ED9-484F-B5C7-AEE82E0B3BEE}" type="pres">
      <dgm:prSet presAssocID="{52733A2B-27BD-234D-AE7A-C3672BE8D7A0}" presName="sibTrans" presStyleCnt="0"/>
      <dgm:spPr/>
    </dgm:pt>
    <dgm:pt modelId="{5F6060AD-E54A-0040-A99B-6DE8EA4EC74B}" type="pres">
      <dgm:prSet presAssocID="{35458192-5E31-A84D-88AD-463FCC0E2F5C}" presName="textNode" presStyleLbl="node1" presStyleIdx="5" presStyleCnt="7">
        <dgm:presLayoutVars>
          <dgm:bulletEnabled val="1"/>
        </dgm:presLayoutVars>
      </dgm:prSet>
      <dgm:spPr/>
      <dgm:t>
        <a:bodyPr/>
        <a:lstStyle/>
        <a:p>
          <a:endParaRPr lang="en-US"/>
        </a:p>
      </dgm:t>
    </dgm:pt>
    <dgm:pt modelId="{5E7F1F73-A31C-2049-A51D-30ABE255288C}" type="pres">
      <dgm:prSet presAssocID="{19DCED44-F3F2-104F-8654-4F9E08234651}" presName="sibTrans" presStyleCnt="0"/>
      <dgm:spPr/>
    </dgm:pt>
    <dgm:pt modelId="{5CB17C59-75AE-744F-B269-8F11F20CFB79}" type="pres">
      <dgm:prSet presAssocID="{F4BC3E88-296D-2A4B-AB94-37893A0DD285}" presName="textNode" presStyleLbl="node1" presStyleIdx="6" presStyleCnt="7">
        <dgm:presLayoutVars>
          <dgm:bulletEnabled val="1"/>
        </dgm:presLayoutVars>
      </dgm:prSet>
      <dgm:spPr/>
      <dgm:t>
        <a:bodyPr/>
        <a:lstStyle/>
        <a:p>
          <a:endParaRPr lang="en-US"/>
        </a:p>
      </dgm:t>
    </dgm:pt>
  </dgm:ptLst>
  <dgm:cxnLst>
    <dgm:cxn modelId="{A9087A94-1B59-B941-AA33-41770358DA7F}" srcId="{31C66710-3A51-3140-9065-026B1D891465}" destId="{DA875FCA-589B-5548-A469-7969DB93028C}" srcOrd="4" destOrd="0" parTransId="{3CE2AD5F-B197-2F4C-A4D1-681DF8BED31B}" sibTransId="{52733A2B-27BD-234D-AE7A-C3672BE8D7A0}"/>
    <dgm:cxn modelId="{53656526-F669-438C-ACF9-E4991BC36F73}" type="presOf" srcId="{35458192-5E31-A84D-88AD-463FCC0E2F5C}" destId="{5F6060AD-E54A-0040-A99B-6DE8EA4EC74B}" srcOrd="0" destOrd="0" presId="urn:microsoft.com/office/officeart/2005/8/layout/hProcess9"/>
    <dgm:cxn modelId="{F4CEB0C4-834B-E84C-A9E4-9BC54B20754F}" srcId="{31C66710-3A51-3140-9065-026B1D891465}" destId="{25957690-FEDB-BE49-A7C8-A3ACB39F29CB}" srcOrd="1" destOrd="0" parTransId="{52215DE1-2DD4-264A-94EB-27A16CA225F3}" sibTransId="{52CFCDF8-883D-E848-9BC4-398C421B74D8}"/>
    <dgm:cxn modelId="{82B092A8-00C1-4295-9886-FA5E3D1E7E5B}" type="presOf" srcId="{DA875FCA-589B-5548-A469-7969DB93028C}" destId="{2E2BCCEA-5FEA-8747-A727-068256A06919}" srcOrd="0" destOrd="0" presId="urn:microsoft.com/office/officeart/2005/8/layout/hProcess9"/>
    <dgm:cxn modelId="{99DEB920-B368-436F-9821-10EA00607AD7}" type="presOf" srcId="{25957690-FEDB-BE49-A7C8-A3ACB39F29CB}" destId="{115CC8C0-1D4D-2345-8DE9-4646915BD3A3}" srcOrd="0" destOrd="0" presId="urn:microsoft.com/office/officeart/2005/8/layout/hProcess9"/>
    <dgm:cxn modelId="{813D3388-837A-7847-92DC-2128F2FBD66E}" srcId="{31C66710-3A51-3140-9065-026B1D891465}" destId="{F4BC3E88-296D-2A4B-AB94-37893A0DD285}" srcOrd="6" destOrd="0" parTransId="{E0CEBBB6-1F07-3E40-9BCD-7A7FC23D294A}" sibTransId="{727D0A62-5EC8-C045-9C9A-3B5E696C36B5}"/>
    <dgm:cxn modelId="{0EBF8164-1C67-D340-992D-3AB388999426}" srcId="{31C66710-3A51-3140-9065-026B1D891465}" destId="{35458192-5E31-A84D-88AD-463FCC0E2F5C}" srcOrd="5" destOrd="0" parTransId="{5DF57189-FB99-3E4C-9E64-CF033C2DA9B7}" sibTransId="{19DCED44-F3F2-104F-8654-4F9E08234651}"/>
    <dgm:cxn modelId="{D8516A88-5C55-402B-A3F5-4B8078FB56E5}" type="presOf" srcId="{5A6F4F2E-26C8-5643-8432-9F725AFC62A3}" destId="{4E266124-D8B8-594D-A98F-CA16F1D58949}" srcOrd="0" destOrd="0" presId="urn:microsoft.com/office/officeart/2005/8/layout/hProcess9"/>
    <dgm:cxn modelId="{A1E1D2BE-C3D9-409B-B185-698BFAD4ADF5}" type="presOf" srcId="{3E0588F6-91BB-C64B-BB1A-DAD866756E6D}" destId="{930BF5E2-E996-8649-9A50-108B002E4C6F}" srcOrd="0" destOrd="0" presId="urn:microsoft.com/office/officeart/2005/8/layout/hProcess9"/>
    <dgm:cxn modelId="{3B9723B5-F967-AD4F-A974-81DA334DA518}" srcId="{31C66710-3A51-3140-9065-026B1D891465}" destId="{5A6F4F2E-26C8-5643-8432-9F725AFC62A3}" srcOrd="2" destOrd="0" parTransId="{B8FBBE08-B36A-9241-A351-549AB2B06135}" sibTransId="{2F56DFD5-2D0C-6A48-9229-6ABF9A4B703A}"/>
    <dgm:cxn modelId="{BDEEB4B4-A6F2-7C44-BC6B-EAB2C626B86C}" srcId="{31C66710-3A51-3140-9065-026B1D891465}" destId="{3E0588F6-91BB-C64B-BB1A-DAD866756E6D}" srcOrd="0" destOrd="0" parTransId="{2043321B-A4B2-8844-89E1-07390C72AD74}" sibTransId="{C6F1905B-C985-6345-98A2-BEF19B216E61}"/>
    <dgm:cxn modelId="{224A354B-DB46-497B-AF61-4540A537FE39}" type="presOf" srcId="{31C66710-3A51-3140-9065-026B1D891465}" destId="{0D253006-1B0A-3546-B674-7E3833887DAA}" srcOrd="0" destOrd="0" presId="urn:microsoft.com/office/officeart/2005/8/layout/hProcess9"/>
    <dgm:cxn modelId="{0F20984B-B3DB-4E54-BF7A-51BFF5516125}" type="presOf" srcId="{F4BC3E88-296D-2A4B-AB94-37893A0DD285}" destId="{5CB17C59-75AE-744F-B269-8F11F20CFB79}" srcOrd="0" destOrd="0" presId="urn:microsoft.com/office/officeart/2005/8/layout/hProcess9"/>
    <dgm:cxn modelId="{6E1203CF-3C45-4F9D-8ED0-3AF0A6BEDB53}" type="presOf" srcId="{B7F87E75-723C-E34C-8FB6-3C7698CF8AE2}" destId="{A0118F5B-C4B3-F14F-8409-43FC0533C780}" srcOrd="0" destOrd="0" presId="urn:microsoft.com/office/officeart/2005/8/layout/hProcess9"/>
    <dgm:cxn modelId="{8F93325C-3032-D848-8B87-919E69917891}" srcId="{31C66710-3A51-3140-9065-026B1D891465}" destId="{B7F87E75-723C-E34C-8FB6-3C7698CF8AE2}" srcOrd="3" destOrd="0" parTransId="{B2D68EAE-5C79-CF4A-A107-0E61E487D7DB}" sibTransId="{36328469-0175-5346-AC79-E29162EBAC85}"/>
    <dgm:cxn modelId="{12D62F44-9D97-422C-BAB8-EA20BBF9EC1C}" type="presParOf" srcId="{0D253006-1B0A-3546-B674-7E3833887DAA}" destId="{1A12A5F5-2AEA-B341-9ED6-2F702F59B5BF}" srcOrd="0" destOrd="0" presId="urn:microsoft.com/office/officeart/2005/8/layout/hProcess9"/>
    <dgm:cxn modelId="{F571E77C-B12D-470B-97A8-89A849993B8F}" type="presParOf" srcId="{0D253006-1B0A-3546-B674-7E3833887DAA}" destId="{D70E937E-43CE-4C45-A98F-3AD517766FD2}" srcOrd="1" destOrd="0" presId="urn:microsoft.com/office/officeart/2005/8/layout/hProcess9"/>
    <dgm:cxn modelId="{277EC561-31E0-4C30-95E3-6AB042C2BE65}" type="presParOf" srcId="{D70E937E-43CE-4C45-A98F-3AD517766FD2}" destId="{930BF5E2-E996-8649-9A50-108B002E4C6F}" srcOrd="0" destOrd="0" presId="urn:microsoft.com/office/officeart/2005/8/layout/hProcess9"/>
    <dgm:cxn modelId="{9BB71CDB-773C-4B78-B213-1D20AF0F6037}" type="presParOf" srcId="{D70E937E-43CE-4C45-A98F-3AD517766FD2}" destId="{7C41E514-17E8-3940-A108-AEB2172D0031}" srcOrd="1" destOrd="0" presId="urn:microsoft.com/office/officeart/2005/8/layout/hProcess9"/>
    <dgm:cxn modelId="{92BF50E5-13A2-4C32-995B-041D5C01B81B}" type="presParOf" srcId="{D70E937E-43CE-4C45-A98F-3AD517766FD2}" destId="{115CC8C0-1D4D-2345-8DE9-4646915BD3A3}" srcOrd="2" destOrd="0" presId="urn:microsoft.com/office/officeart/2005/8/layout/hProcess9"/>
    <dgm:cxn modelId="{C600FBCF-44B7-44F3-8F8E-EAC7A87CEC15}" type="presParOf" srcId="{D70E937E-43CE-4C45-A98F-3AD517766FD2}" destId="{8C6F6259-FB69-1145-B890-067F4F3B338B}" srcOrd="3" destOrd="0" presId="urn:microsoft.com/office/officeart/2005/8/layout/hProcess9"/>
    <dgm:cxn modelId="{41073942-FF32-4A1D-A1A4-B2E58568A489}" type="presParOf" srcId="{D70E937E-43CE-4C45-A98F-3AD517766FD2}" destId="{4E266124-D8B8-594D-A98F-CA16F1D58949}" srcOrd="4" destOrd="0" presId="urn:microsoft.com/office/officeart/2005/8/layout/hProcess9"/>
    <dgm:cxn modelId="{4FB134DE-F85F-4E00-9548-5A837EC5F932}" type="presParOf" srcId="{D70E937E-43CE-4C45-A98F-3AD517766FD2}" destId="{909BD07A-DD1C-E449-BC45-B36C80FD93F8}" srcOrd="5" destOrd="0" presId="urn:microsoft.com/office/officeart/2005/8/layout/hProcess9"/>
    <dgm:cxn modelId="{0843A8C3-7EB0-4CDC-A1D2-899D1746A0E9}" type="presParOf" srcId="{D70E937E-43CE-4C45-A98F-3AD517766FD2}" destId="{A0118F5B-C4B3-F14F-8409-43FC0533C780}" srcOrd="6" destOrd="0" presId="urn:microsoft.com/office/officeart/2005/8/layout/hProcess9"/>
    <dgm:cxn modelId="{F6670A8B-687F-453E-BA06-EB2328AE18A3}" type="presParOf" srcId="{D70E937E-43CE-4C45-A98F-3AD517766FD2}" destId="{55E8A22F-409D-854F-BFFF-09E6D7268D56}" srcOrd="7" destOrd="0" presId="urn:microsoft.com/office/officeart/2005/8/layout/hProcess9"/>
    <dgm:cxn modelId="{96E7B571-394B-42D3-AFE5-0B6047ED8FF4}" type="presParOf" srcId="{D70E937E-43CE-4C45-A98F-3AD517766FD2}" destId="{2E2BCCEA-5FEA-8747-A727-068256A06919}" srcOrd="8" destOrd="0" presId="urn:microsoft.com/office/officeart/2005/8/layout/hProcess9"/>
    <dgm:cxn modelId="{63B421D6-0DCB-45D4-9500-02E10B760124}" type="presParOf" srcId="{D70E937E-43CE-4C45-A98F-3AD517766FD2}" destId="{6642C45D-7ED9-484F-B5C7-AEE82E0B3BEE}" srcOrd="9" destOrd="0" presId="urn:microsoft.com/office/officeart/2005/8/layout/hProcess9"/>
    <dgm:cxn modelId="{2377055C-501E-48B7-A624-DCFACAD835C7}" type="presParOf" srcId="{D70E937E-43CE-4C45-A98F-3AD517766FD2}" destId="{5F6060AD-E54A-0040-A99B-6DE8EA4EC74B}" srcOrd="10" destOrd="0" presId="urn:microsoft.com/office/officeart/2005/8/layout/hProcess9"/>
    <dgm:cxn modelId="{8312897A-847A-4113-B8C3-51D804EFA6DE}" type="presParOf" srcId="{D70E937E-43CE-4C45-A98F-3AD517766FD2}" destId="{5E7F1F73-A31C-2049-A51D-30ABE255288C}" srcOrd="11" destOrd="0" presId="urn:microsoft.com/office/officeart/2005/8/layout/hProcess9"/>
    <dgm:cxn modelId="{343CC969-02BF-438E-A381-9BDB2C717E74}" type="presParOf" srcId="{D70E937E-43CE-4C45-A98F-3AD517766FD2}" destId="{5CB17C59-75AE-744F-B269-8F11F20CFB79}"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CAECC2-6BD1-1546-8392-C23EDFD1267E}" type="doc">
      <dgm:prSet loTypeId="urn:microsoft.com/office/officeart/2009/layout/CirclePictureHierarchy" loCatId="" qsTypeId="urn:microsoft.com/office/officeart/2005/8/quickstyle/simple4" qsCatId="simple" csTypeId="urn:microsoft.com/office/officeart/2005/8/colors/accent1_2" csCatId="accent1" phldr="1"/>
      <dgm:spPr/>
      <dgm:t>
        <a:bodyPr/>
        <a:lstStyle/>
        <a:p>
          <a:endParaRPr lang="en-US"/>
        </a:p>
      </dgm:t>
    </dgm:pt>
    <dgm:pt modelId="{1B5351E2-9880-A047-B6CF-882CF695636B}">
      <dgm:prSet phldrT="[Text]"/>
      <dgm:spPr>
        <a:xfrm>
          <a:off x="1828469" y="71663"/>
          <a:ext cx="1154510" cy="769673"/>
        </a:xfrm>
        <a:prstGeom prst="rect">
          <a:avLst/>
        </a:prstGeom>
        <a:noFill/>
        <a:ln>
          <a:noFill/>
        </a:ln>
        <a:effectLst/>
      </dgm:spPr>
      <dgm:t>
        <a:bodyPr/>
        <a:lstStyle/>
        <a:p>
          <a:r>
            <a:rPr lang="en-US" i="1" dirty="0" smtClean="0">
              <a:solidFill>
                <a:srgbClr val="0000FF"/>
              </a:solidFill>
              <a:latin typeface="Calibri"/>
              <a:ea typeface="+mn-ea"/>
              <a:cs typeface="+mn-cs"/>
            </a:rPr>
            <a:t>Hardware</a:t>
          </a:r>
          <a:endParaRPr lang="en-US" i="1" dirty="0">
            <a:solidFill>
              <a:srgbClr val="0000FF"/>
            </a:solidFill>
            <a:latin typeface="Calibri"/>
            <a:ea typeface="+mn-ea"/>
            <a:cs typeface="+mn-cs"/>
          </a:endParaRPr>
        </a:p>
      </dgm:t>
    </dgm:pt>
    <dgm:pt modelId="{6B685B21-5765-384D-AF6D-BD5033086F85}" type="parTrans" cxnId="{4C4B38A6-A45C-7B4C-B7A8-21B8598043FA}">
      <dgm:prSet/>
      <dgm:spPr/>
      <dgm:t>
        <a:bodyPr/>
        <a:lstStyle/>
        <a:p>
          <a:endParaRPr lang="en-US"/>
        </a:p>
      </dgm:t>
    </dgm:pt>
    <dgm:pt modelId="{6107A905-3A9D-8042-BE5C-12F649F1BFD4}" type="sibTrans" cxnId="{4C4B38A6-A45C-7B4C-B7A8-21B8598043FA}">
      <dgm:prSet/>
      <dgm:spPr/>
      <dgm:t>
        <a:bodyPr/>
        <a:lstStyle/>
        <a:p>
          <a:endParaRPr lang="en-US"/>
        </a:p>
      </dgm:t>
    </dgm:pt>
    <dgm:pt modelId="{78C1B249-DFAD-1245-B449-F3C56BD574E2}">
      <dgm:prSet phldrT="[Text]"/>
      <dgm:spPr>
        <a:xfrm>
          <a:off x="1828469" y="2095905"/>
          <a:ext cx="1154510" cy="769673"/>
        </a:xfrm>
        <a:prstGeom prst="rect">
          <a:avLst/>
        </a:prstGeom>
        <a:noFill/>
        <a:ln>
          <a:noFill/>
        </a:ln>
        <a:effectLst/>
      </dgm:spPr>
      <dgm:t>
        <a:bodyPr/>
        <a:lstStyle/>
        <a:p>
          <a:r>
            <a:rPr lang="en-US" i="1" dirty="0" smtClean="0">
              <a:solidFill>
                <a:srgbClr val="0000FF"/>
              </a:solidFill>
              <a:latin typeface="Calibri"/>
              <a:ea typeface="+mn-ea"/>
              <a:cs typeface="+mn-cs"/>
            </a:rPr>
            <a:t>Hypervisor</a:t>
          </a:r>
          <a:endParaRPr lang="en-US" i="1" dirty="0">
            <a:solidFill>
              <a:srgbClr val="0000FF"/>
            </a:solidFill>
            <a:latin typeface="Calibri"/>
            <a:ea typeface="+mn-ea"/>
            <a:cs typeface="+mn-cs"/>
          </a:endParaRPr>
        </a:p>
      </dgm:t>
    </dgm:pt>
    <dgm:pt modelId="{23E6FD2F-C8B4-604D-B9FF-A2057414FF61}" type="parTrans" cxnId="{BED00A96-C9A3-FE4B-81B3-DA64B35ADEB3}">
      <dgm:prSet/>
      <dgm:spPr>
        <a:xfrm>
          <a:off x="1397912" y="1855382"/>
          <a:ext cx="91440" cy="242447"/>
        </a:xfrm>
        <a:custGeom>
          <a:avLst/>
          <a:gdLst/>
          <a:ahLst/>
          <a:cxnLst/>
          <a:rect l="0" t="0" r="0" b="0"/>
          <a:pathLst>
            <a:path>
              <a:moveTo>
                <a:pt x="45720" y="0"/>
              </a:moveTo>
              <a:lnTo>
                <a:pt x="45720" y="242447"/>
              </a:lnTo>
            </a:path>
          </a:pathLst>
        </a:custGeom>
        <a:noFill/>
        <a:ln w="9525" cap="flat" cmpd="sng" algn="ctr">
          <a:solidFill>
            <a:srgbClr val="4F81BD">
              <a:shade val="80000"/>
              <a:hueOff val="0"/>
              <a:satOff val="0"/>
              <a:lumOff val="0"/>
              <a:alphaOff val="0"/>
            </a:srgbClr>
          </a:solidFill>
          <a:prstDash val="solid"/>
        </a:ln>
        <a:effectLst/>
      </dgm:spPr>
      <dgm:t>
        <a:bodyPr/>
        <a:lstStyle/>
        <a:p>
          <a:endParaRPr lang="en-US"/>
        </a:p>
      </dgm:t>
    </dgm:pt>
    <dgm:pt modelId="{C2FB7969-6D19-9A40-B615-BA20BE69744E}" type="sibTrans" cxnId="{BED00A96-C9A3-FE4B-81B3-DA64B35ADEB3}">
      <dgm:prSet/>
      <dgm:spPr/>
      <dgm:t>
        <a:bodyPr/>
        <a:lstStyle/>
        <a:p>
          <a:endParaRPr lang="en-US"/>
        </a:p>
      </dgm:t>
    </dgm:pt>
    <dgm:pt modelId="{431E7871-D9DB-074D-807F-A2A1C6C196C8}">
      <dgm:prSet phldrT="[Text]"/>
      <dgm:spPr>
        <a:xfrm>
          <a:off x="770167" y="3108026"/>
          <a:ext cx="1154510" cy="769673"/>
        </a:xfrm>
        <a:prstGeom prst="rect">
          <a:avLst/>
        </a:prstGeom>
        <a:noFill/>
        <a:ln>
          <a:noFill/>
        </a:ln>
        <a:effectLst/>
      </dgm:spPr>
      <dgm:t>
        <a:bodyPr/>
        <a:lstStyle/>
        <a:p>
          <a:r>
            <a:rPr lang="en-US" i="1" dirty="0" smtClean="0">
              <a:solidFill>
                <a:srgbClr val="0000FF"/>
              </a:solidFill>
              <a:latin typeface="Calibri"/>
              <a:ea typeface="+mn-ea"/>
              <a:cs typeface="+mn-cs"/>
            </a:rPr>
            <a:t>OS</a:t>
          </a:r>
          <a:endParaRPr lang="en-US" i="1" dirty="0">
            <a:solidFill>
              <a:srgbClr val="0000FF"/>
            </a:solidFill>
            <a:latin typeface="Calibri"/>
            <a:ea typeface="+mn-ea"/>
            <a:cs typeface="+mn-cs"/>
          </a:endParaRPr>
        </a:p>
      </dgm:t>
    </dgm:pt>
    <dgm:pt modelId="{542754A0-9F84-5B47-A0FD-449D5616E8CF}" type="parTrans" cxnId="{9D195165-98C1-9248-B630-19D55AAB90AA}">
      <dgm:prSet/>
      <dgm:spPr>
        <a:xfrm>
          <a:off x="385330" y="2867503"/>
          <a:ext cx="1058301" cy="242447"/>
        </a:xfrm>
        <a:custGeom>
          <a:avLst/>
          <a:gdLst/>
          <a:ahLst/>
          <a:cxnLst/>
          <a:rect l="0" t="0" r="0" b="0"/>
          <a:pathLst>
            <a:path>
              <a:moveTo>
                <a:pt x="1058301" y="0"/>
              </a:moveTo>
              <a:lnTo>
                <a:pt x="1058301" y="122185"/>
              </a:lnTo>
              <a:lnTo>
                <a:pt x="0" y="122185"/>
              </a:lnTo>
              <a:lnTo>
                <a:pt x="0" y="242447"/>
              </a:lnTo>
            </a:path>
          </a:pathLst>
        </a:custGeom>
        <a:noFill/>
        <a:ln w="9525" cap="flat" cmpd="sng" algn="ctr">
          <a:solidFill>
            <a:srgbClr val="4F81BD">
              <a:shade val="80000"/>
              <a:hueOff val="0"/>
              <a:satOff val="0"/>
              <a:lumOff val="0"/>
              <a:alphaOff val="0"/>
            </a:srgbClr>
          </a:solidFill>
          <a:prstDash val="solid"/>
        </a:ln>
        <a:effectLst/>
      </dgm:spPr>
      <dgm:t>
        <a:bodyPr/>
        <a:lstStyle/>
        <a:p>
          <a:endParaRPr lang="en-US"/>
        </a:p>
      </dgm:t>
    </dgm:pt>
    <dgm:pt modelId="{23EF1A8C-912D-AF43-B530-4B67C6090487}" type="sibTrans" cxnId="{9D195165-98C1-9248-B630-19D55AAB90AA}">
      <dgm:prSet/>
      <dgm:spPr/>
      <dgm:t>
        <a:bodyPr/>
        <a:lstStyle/>
        <a:p>
          <a:endParaRPr lang="en-US"/>
        </a:p>
      </dgm:t>
    </dgm:pt>
    <dgm:pt modelId="{9AC28B41-51FA-B047-A9F6-BCC49F9F5271}">
      <dgm:prSet phldrT="[Text]"/>
      <dgm:spPr>
        <a:xfrm>
          <a:off x="2886770" y="3108026"/>
          <a:ext cx="1154510" cy="769673"/>
        </a:xfrm>
        <a:prstGeom prst="rect">
          <a:avLst/>
        </a:prstGeom>
        <a:noFill/>
        <a:ln>
          <a:noFill/>
        </a:ln>
        <a:effectLst/>
      </dgm:spPr>
      <dgm:t>
        <a:bodyPr/>
        <a:lstStyle/>
        <a:p>
          <a:r>
            <a:rPr lang="en-US" i="1" dirty="0" smtClean="0">
              <a:solidFill>
                <a:srgbClr val="0000FF"/>
              </a:solidFill>
              <a:latin typeface="Calibri"/>
              <a:ea typeface="+mn-ea"/>
              <a:cs typeface="+mn-cs"/>
            </a:rPr>
            <a:t>OS</a:t>
          </a:r>
          <a:endParaRPr lang="en-US" i="1" dirty="0">
            <a:solidFill>
              <a:srgbClr val="0000FF"/>
            </a:solidFill>
            <a:latin typeface="Calibri"/>
            <a:ea typeface="+mn-ea"/>
            <a:cs typeface="+mn-cs"/>
          </a:endParaRPr>
        </a:p>
      </dgm:t>
    </dgm:pt>
    <dgm:pt modelId="{C425F0C4-196E-3041-9B52-9E807FEC3C19}" type="parTrans" cxnId="{38DBAA41-1C65-8749-869D-40BC53C7F88B}">
      <dgm:prSet/>
      <dgm:spPr>
        <a:xfrm>
          <a:off x="1443632" y="2867503"/>
          <a:ext cx="1058301" cy="242447"/>
        </a:xfrm>
        <a:custGeom>
          <a:avLst/>
          <a:gdLst/>
          <a:ahLst/>
          <a:cxnLst/>
          <a:rect l="0" t="0" r="0" b="0"/>
          <a:pathLst>
            <a:path>
              <a:moveTo>
                <a:pt x="0" y="0"/>
              </a:moveTo>
              <a:lnTo>
                <a:pt x="0" y="122185"/>
              </a:lnTo>
              <a:lnTo>
                <a:pt x="1058301" y="122185"/>
              </a:lnTo>
              <a:lnTo>
                <a:pt x="1058301" y="242447"/>
              </a:lnTo>
            </a:path>
          </a:pathLst>
        </a:custGeom>
        <a:noFill/>
        <a:ln w="9525" cap="flat" cmpd="sng" algn="ctr">
          <a:solidFill>
            <a:srgbClr val="4F81BD">
              <a:shade val="80000"/>
              <a:hueOff val="0"/>
              <a:satOff val="0"/>
              <a:lumOff val="0"/>
              <a:alphaOff val="0"/>
            </a:srgbClr>
          </a:solidFill>
          <a:prstDash val="solid"/>
        </a:ln>
        <a:effectLst/>
      </dgm:spPr>
      <dgm:t>
        <a:bodyPr/>
        <a:lstStyle/>
        <a:p>
          <a:endParaRPr lang="en-US"/>
        </a:p>
      </dgm:t>
    </dgm:pt>
    <dgm:pt modelId="{21EC4B19-BA44-CD40-87B9-DF4209372533}" type="sibTrans" cxnId="{38DBAA41-1C65-8749-869D-40BC53C7F88B}">
      <dgm:prSet/>
      <dgm:spPr/>
      <dgm:t>
        <a:bodyPr/>
        <a:lstStyle/>
        <a:p>
          <a:endParaRPr lang="en-US"/>
        </a:p>
      </dgm:t>
    </dgm:pt>
    <dgm:pt modelId="{D5D6ECE2-5742-6C4A-932B-CF70C1EB87CA}">
      <dgm:prSet phldrT="[Text]"/>
      <dgm:spPr>
        <a:xfrm>
          <a:off x="1828469" y="1083784"/>
          <a:ext cx="1154510" cy="769673"/>
        </a:xfrm>
        <a:prstGeom prst="rect">
          <a:avLst/>
        </a:prstGeom>
        <a:noFill/>
        <a:ln>
          <a:noFill/>
        </a:ln>
        <a:effectLst/>
      </dgm:spPr>
      <dgm:t>
        <a:bodyPr/>
        <a:lstStyle/>
        <a:p>
          <a:r>
            <a:rPr lang="en-US" i="1" dirty="0" smtClean="0">
              <a:solidFill>
                <a:srgbClr val="0000FF"/>
              </a:solidFill>
              <a:latin typeface="Calibri"/>
              <a:ea typeface="+mn-ea"/>
              <a:cs typeface="+mn-cs"/>
            </a:rPr>
            <a:t>OS</a:t>
          </a:r>
          <a:endParaRPr lang="en-US" i="1" dirty="0">
            <a:solidFill>
              <a:srgbClr val="0000FF"/>
            </a:solidFill>
            <a:latin typeface="Calibri"/>
            <a:ea typeface="+mn-ea"/>
            <a:cs typeface="+mn-cs"/>
          </a:endParaRPr>
        </a:p>
      </dgm:t>
    </dgm:pt>
    <dgm:pt modelId="{61A6A22D-9209-294D-B364-012AF558C7E5}" type="parTrans" cxnId="{0E724459-CEC3-6A45-BE48-BD7DEAC3903C}">
      <dgm:prSet/>
      <dgm:spPr>
        <a:xfrm>
          <a:off x="1397912" y="843261"/>
          <a:ext cx="91440" cy="242447"/>
        </a:xfrm>
        <a:custGeom>
          <a:avLst/>
          <a:gdLst/>
          <a:ahLst/>
          <a:cxnLst/>
          <a:rect l="0" t="0" r="0" b="0"/>
          <a:pathLst>
            <a:path>
              <a:moveTo>
                <a:pt x="45720" y="0"/>
              </a:moveTo>
              <a:lnTo>
                <a:pt x="45720" y="242447"/>
              </a:lnTo>
            </a:path>
          </a:pathLst>
        </a:custGeom>
        <a:noFill/>
        <a:ln w="9525" cap="flat" cmpd="sng" algn="ctr">
          <a:solidFill>
            <a:srgbClr val="4F81BD">
              <a:shade val="60000"/>
              <a:hueOff val="0"/>
              <a:satOff val="0"/>
              <a:lumOff val="0"/>
              <a:alphaOff val="0"/>
            </a:srgbClr>
          </a:solidFill>
          <a:prstDash val="solid"/>
        </a:ln>
        <a:effectLst/>
      </dgm:spPr>
      <dgm:t>
        <a:bodyPr/>
        <a:lstStyle/>
        <a:p>
          <a:endParaRPr lang="en-US"/>
        </a:p>
      </dgm:t>
    </dgm:pt>
    <dgm:pt modelId="{AC5C6C71-E7C0-3644-98B5-E41BE2954608}" type="sibTrans" cxnId="{0E724459-CEC3-6A45-BE48-BD7DEAC3903C}">
      <dgm:prSet/>
      <dgm:spPr/>
      <dgm:t>
        <a:bodyPr/>
        <a:lstStyle/>
        <a:p>
          <a:endParaRPr lang="en-US"/>
        </a:p>
      </dgm:t>
    </dgm:pt>
    <dgm:pt modelId="{D797EFC3-1498-434A-9798-EA851B69EFD5}" type="pres">
      <dgm:prSet presAssocID="{C3CAECC2-6BD1-1546-8392-C23EDFD1267E}" presName="hierChild1" presStyleCnt="0">
        <dgm:presLayoutVars>
          <dgm:chPref val="1"/>
          <dgm:dir/>
          <dgm:animOne val="branch"/>
          <dgm:animLvl val="lvl"/>
          <dgm:resizeHandles/>
        </dgm:presLayoutVars>
      </dgm:prSet>
      <dgm:spPr/>
      <dgm:t>
        <a:bodyPr/>
        <a:lstStyle/>
        <a:p>
          <a:endParaRPr lang="en-US"/>
        </a:p>
      </dgm:t>
    </dgm:pt>
    <dgm:pt modelId="{E22852F5-2019-134D-92A9-A8B644532E34}" type="pres">
      <dgm:prSet presAssocID="{1B5351E2-9880-A047-B6CF-882CF695636B}" presName="hierRoot1" presStyleCnt="0"/>
      <dgm:spPr/>
    </dgm:pt>
    <dgm:pt modelId="{2E9ED9E2-4741-FF42-9809-8E553B5A0758}" type="pres">
      <dgm:prSet presAssocID="{1B5351E2-9880-A047-B6CF-882CF695636B}" presName="composite" presStyleCnt="0"/>
      <dgm:spPr/>
    </dgm:pt>
    <dgm:pt modelId="{871E6027-EC8A-144C-BB0E-1C1841BD37CC}" type="pres">
      <dgm:prSet presAssocID="{1B5351E2-9880-A047-B6CF-882CF695636B}" presName="image" presStyleLbl="node0" presStyleIdx="0" presStyleCnt="1"/>
      <dgm:spPr>
        <a:xfrm>
          <a:off x="1058795" y="73587"/>
          <a:ext cx="769673" cy="769673"/>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B8B47B69-CCC3-AA4F-BC47-91D266CF819A}" type="pres">
      <dgm:prSet presAssocID="{1B5351E2-9880-A047-B6CF-882CF695636B}" presName="text" presStyleLbl="revTx" presStyleIdx="0" presStyleCnt="5">
        <dgm:presLayoutVars>
          <dgm:chPref val="3"/>
        </dgm:presLayoutVars>
      </dgm:prSet>
      <dgm:spPr/>
      <dgm:t>
        <a:bodyPr/>
        <a:lstStyle/>
        <a:p>
          <a:endParaRPr lang="en-US"/>
        </a:p>
      </dgm:t>
    </dgm:pt>
    <dgm:pt modelId="{D030809B-F39A-1045-B49A-EF604678E772}" type="pres">
      <dgm:prSet presAssocID="{1B5351E2-9880-A047-B6CF-882CF695636B}" presName="hierChild2" presStyleCnt="0"/>
      <dgm:spPr/>
    </dgm:pt>
    <dgm:pt modelId="{B82FD8C6-5021-8347-AB69-9F89673E725A}" type="pres">
      <dgm:prSet presAssocID="{61A6A22D-9209-294D-B364-012AF558C7E5}" presName="Name10" presStyleLbl="parChTrans1D2" presStyleIdx="0" presStyleCnt="1"/>
      <dgm:spPr/>
      <dgm:t>
        <a:bodyPr/>
        <a:lstStyle/>
        <a:p>
          <a:endParaRPr lang="en-US"/>
        </a:p>
      </dgm:t>
    </dgm:pt>
    <dgm:pt modelId="{826DE36A-2BEE-F641-A2B0-948F4795437F}" type="pres">
      <dgm:prSet presAssocID="{D5D6ECE2-5742-6C4A-932B-CF70C1EB87CA}" presName="hierRoot2" presStyleCnt="0"/>
      <dgm:spPr/>
    </dgm:pt>
    <dgm:pt modelId="{D1ECB818-58D7-6644-9F3E-B354B0F355BF}" type="pres">
      <dgm:prSet presAssocID="{D5D6ECE2-5742-6C4A-932B-CF70C1EB87CA}" presName="composite2" presStyleCnt="0"/>
      <dgm:spPr/>
    </dgm:pt>
    <dgm:pt modelId="{B2B1A815-B060-4540-8851-65C16394D1C3}" type="pres">
      <dgm:prSet presAssocID="{D5D6ECE2-5742-6C4A-932B-CF70C1EB87CA}" presName="image2" presStyleLbl="node2" presStyleIdx="0" presStyleCnt="1"/>
      <dgm:spPr>
        <a:xfrm>
          <a:off x="1058795" y="1085708"/>
          <a:ext cx="769673" cy="769673"/>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257FD726-A168-D44B-A8F4-0A9F8450B5CC}" type="pres">
      <dgm:prSet presAssocID="{D5D6ECE2-5742-6C4A-932B-CF70C1EB87CA}" presName="text2" presStyleLbl="revTx" presStyleIdx="1" presStyleCnt="5">
        <dgm:presLayoutVars>
          <dgm:chPref val="3"/>
        </dgm:presLayoutVars>
      </dgm:prSet>
      <dgm:spPr/>
      <dgm:t>
        <a:bodyPr/>
        <a:lstStyle/>
        <a:p>
          <a:endParaRPr lang="en-US"/>
        </a:p>
      </dgm:t>
    </dgm:pt>
    <dgm:pt modelId="{A6F0E4DE-A974-4F47-A4E6-522CB7D8ED04}" type="pres">
      <dgm:prSet presAssocID="{D5D6ECE2-5742-6C4A-932B-CF70C1EB87CA}" presName="hierChild3" presStyleCnt="0"/>
      <dgm:spPr/>
    </dgm:pt>
    <dgm:pt modelId="{202D9D1F-2261-4E4B-9C06-4110CCF0CD35}" type="pres">
      <dgm:prSet presAssocID="{23E6FD2F-C8B4-604D-B9FF-A2057414FF61}" presName="Name17" presStyleLbl="parChTrans1D3" presStyleIdx="0" presStyleCnt="1"/>
      <dgm:spPr/>
      <dgm:t>
        <a:bodyPr/>
        <a:lstStyle/>
        <a:p>
          <a:endParaRPr lang="en-US"/>
        </a:p>
      </dgm:t>
    </dgm:pt>
    <dgm:pt modelId="{92EF4395-05A7-EA49-B5CB-5B3AEFCEBA64}" type="pres">
      <dgm:prSet presAssocID="{78C1B249-DFAD-1245-B449-F3C56BD574E2}" presName="hierRoot3" presStyleCnt="0"/>
      <dgm:spPr/>
    </dgm:pt>
    <dgm:pt modelId="{156D281D-D397-7746-A6BB-5561A36A7F1A}" type="pres">
      <dgm:prSet presAssocID="{78C1B249-DFAD-1245-B449-F3C56BD574E2}" presName="composite3" presStyleCnt="0"/>
      <dgm:spPr/>
    </dgm:pt>
    <dgm:pt modelId="{FD702D8A-31DD-4642-8EFA-AB59BF64F572}" type="pres">
      <dgm:prSet presAssocID="{78C1B249-DFAD-1245-B449-F3C56BD574E2}" presName="image3" presStyleLbl="node3" presStyleIdx="0" presStyleCnt="1"/>
      <dgm:spPr>
        <a:xfrm>
          <a:off x="1058795" y="2097829"/>
          <a:ext cx="769673" cy="769673"/>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229B5623-A8B9-7F42-9576-4288C2052D14}" type="pres">
      <dgm:prSet presAssocID="{78C1B249-DFAD-1245-B449-F3C56BD574E2}" presName="text3" presStyleLbl="revTx" presStyleIdx="2" presStyleCnt="5">
        <dgm:presLayoutVars>
          <dgm:chPref val="3"/>
        </dgm:presLayoutVars>
      </dgm:prSet>
      <dgm:spPr/>
      <dgm:t>
        <a:bodyPr/>
        <a:lstStyle/>
        <a:p>
          <a:endParaRPr lang="en-US"/>
        </a:p>
      </dgm:t>
    </dgm:pt>
    <dgm:pt modelId="{D66DF1E8-12A9-134F-A58F-EAC28AA6C1DB}" type="pres">
      <dgm:prSet presAssocID="{78C1B249-DFAD-1245-B449-F3C56BD574E2}" presName="hierChild4" presStyleCnt="0"/>
      <dgm:spPr/>
    </dgm:pt>
    <dgm:pt modelId="{42F8430E-2A84-2248-9E34-6EF9A219C079}" type="pres">
      <dgm:prSet presAssocID="{542754A0-9F84-5B47-A0FD-449D5616E8CF}" presName="Name23" presStyleLbl="parChTrans1D4" presStyleIdx="0" presStyleCnt="2"/>
      <dgm:spPr/>
      <dgm:t>
        <a:bodyPr/>
        <a:lstStyle/>
        <a:p>
          <a:endParaRPr lang="en-US"/>
        </a:p>
      </dgm:t>
    </dgm:pt>
    <dgm:pt modelId="{B0233D84-A666-8540-A3C9-970EB307326F}" type="pres">
      <dgm:prSet presAssocID="{431E7871-D9DB-074D-807F-A2A1C6C196C8}" presName="hierRoot4" presStyleCnt="0"/>
      <dgm:spPr/>
    </dgm:pt>
    <dgm:pt modelId="{89053A7B-8FE1-B84C-9717-7F207358EA4C}" type="pres">
      <dgm:prSet presAssocID="{431E7871-D9DB-074D-807F-A2A1C6C196C8}" presName="composite4" presStyleCnt="0"/>
      <dgm:spPr/>
    </dgm:pt>
    <dgm:pt modelId="{10A93A32-06EA-8048-8A52-C4FB688DE8B6}" type="pres">
      <dgm:prSet presAssocID="{431E7871-D9DB-074D-807F-A2A1C6C196C8}" presName="image4" presStyleLbl="node4" presStyleIdx="0" presStyleCnt="2"/>
      <dgm:spPr>
        <a:xfrm>
          <a:off x="493" y="3109950"/>
          <a:ext cx="769673" cy="769673"/>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CC55BE6-7668-2D40-9CDE-23B779E738EE}" type="pres">
      <dgm:prSet presAssocID="{431E7871-D9DB-074D-807F-A2A1C6C196C8}" presName="text4" presStyleLbl="revTx" presStyleIdx="3" presStyleCnt="5">
        <dgm:presLayoutVars>
          <dgm:chPref val="3"/>
        </dgm:presLayoutVars>
      </dgm:prSet>
      <dgm:spPr/>
      <dgm:t>
        <a:bodyPr/>
        <a:lstStyle/>
        <a:p>
          <a:endParaRPr lang="en-US"/>
        </a:p>
      </dgm:t>
    </dgm:pt>
    <dgm:pt modelId="{8DAD84F5-9878-EF48-BFE1-32A8A09484AC}" type="pres">
      <dgm:prSet presAssocID="{431E7871-D9DB-074D-807F-A2A1C6C196C8}" presName="hierChild5" presStyleCnt="0"/>
      <dgm:spPr/>
    </dgm:pt>
    <dgm:pt modelId="{9BFE515D-A63F-FD48-951C-C6678ADCC4C8}" type="pres">
      <dgm:prSet presAssocID="{C425F0C4-196E-3041-9B52-9E807FEC3C19}" presName="Name23" presStyleLbl="parChTrans1D4" presStyleIdx="1" presStyleCnt="2"/>
      <dgm:spPr/>
      <dgm:t>
        <a:bodyPr/>
        <a:lstStyle/>
        <a:p>
          <a:endParaRPr lang="en-US"/>
        </a:p>
      </dgm:t>
    </dgm:pt>
    <dgm:pt modelId="{9F0DEE30-53E4-2E4E-85AD-CFAFF27FB678}" type="pres">
      <dgm:prSet presAssocID="{9AC28B41-51FA-B047-A9F6-BCC49F9F5271}" presName="hierRoot4" presStyleCnt="0"/>
      <dgm:spPr/>
    </dgm:pt>
    <dgm:pt modelId="{F3A0B7EB-A4CE-B84D-95FB-206028151966}" type="pres">
      <dgm:prSet presAssocID="{9AC28B41-51FA-B047-A9F6-BCC49F9F5271}" presName="composite4" presStyleCnt="0"/>
      <dgm:spPr/>
    </dgm:pt>
    <dgm:pt modelId="{30D5A6E1-3F74-8A47-BE19-7E431622BBE6}" type="pres">
      <dgm:prSet presAssocID="{9AC28B41-51FA-B047-A9F6-BCC49F9F5271}" presName="image4" presStyleLbl="node4" presStyleIdx="1" presStyleCnt="2"/>
      <dgm:spPr>
        <a:xfrm>
          <a:off x="2117096" y="3109950"/>
          <a:ext cx="769673" cy="769673"/>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4045669-24B9-8240-9D98-46FBF910277E}" type="pres">
      <dgm:prSet presAssocID="{9AC28B41-51FA-B047-A9F6-BCC49F9F5271}" presName="text4" presStyleLbl="revTx" presStyleIdx="4" presStyleCnt="5">
        <dgm:presLayoutVars>
          <dgm:chPref val="3"/>
        </dgm:presLayoutVars>
      </dgm:prSet>
      <dgm:spPr/>
      <dgm:t>
        <a:bodyPr/>
        <a:lstStyle/>
        <a:p>
          <a:endParaRPr lang="en-US"/>
        </a:p>
      </dgm:t>
    </dgm:pt>
    <dgm:pt modelId="{B1953A83-7B10-E742-BBD3-B2871A1E3CCC}" type="pres">
      <dgm:prSet presAssocID="{9AC28B41-51FA-B047-A9F6-BCC49F9F5271}" presName="hierChild5" presStyleCnt="0"/>
      <dgm:spPr/>
    </dgm:pt>
  </dgm:ptLst>
  <dgm:cxnLst>
    <dgm:cxn modelId="{9FCF8A59-8B09-4FF5-8C34-7AD21820EB21}" type="presOf" srcId="{78C1B249-DFAD-1245-B449-F3C56BD574E2}" destId="{229B5623-A8B9-7F42-9576-4288C2052D14}" srcOrd="0" destOrd="0" presId="urn:microsoft.com/office/officeart/2009/layout/CirclePictureHierarchy"/>
    <dgm:cxn modelId="{BED00A96-C9A3-FE4B-81B3-DA64B35ADEB3}" srcId="{D5D6ECE2-5742-6C4A-932B-CF70C1EB87CA}" destId="{78C1B249-DFAD-1245-B449-F3C56BD574E2}" srcOrd="0" destOrd="0" parTransId="{23E6FD2F-C8B4-604D-B9FF-A2057414FF61}" sibTransId="{C2FB7969-6D19-9A40-B615-BA20BE69744E}"/>
    <dgm:cxn modelId="{9D195165-98C1-9248-B630-19D55AAB90AA}" srcId="{78C1B249-DFAD-1245-B449-F3C56BD574E2}" destId="{431E7871-D9DB-074D-807F-A2A1C6C196C8}" srcOrd="0" destOrd="0" parTransId="{542754A0-9F84-5B47-A0FD-449D5616E8CF}" sibTransId="{23EF1A8C-912D-AF43-B530-4B67C6090487}"/>
    <dgm:cxn modelId="{31EDCDCD-CCC4-4750-B633-CB93A051C063}" type="presOf" srcId="{C425F0C4-196E-3041-9B52-9E807FEC3C19}" destId="{9BFE515D-A63F-FD48-951C-C6678ADCC4C8}" srcOrd="0" destOrd="0" presId="urn:microsoft.com/office/officeart/2009/layout/CirclePictureHierarchy"/>
    <dgm:cxn modelId="{8620A028-0E76-40B8-9B48-137784F4ED04}" type="presOf" srcId="{23E6FD2F-C8B4-604D-B9FF-A2057414FF61}" destId="{202D9D1F-2261-4E4B-9C06-4110CCF0CD35}" srcOrd="0" destOrd="0" presId="urn:microsoft.com/office/officeart/2009/layout/CirclePictureHierarchy"/>
    <dgm:cxn modelId="{2C346E10-47BF-409F-978C-B928BF43277F}" type="presOf" srcId="{431E7871-D9DB-074D-807F-A2A1C6C196C8}" destId="{9CC55BE6-7668-2D40-9CDE-23B779E738EE}" srcOrd="0" destOrd="0" presId="urn:microsoft.com/office/officeart/2009/layout/CirclePictureHierarchy"/>
    <dgm:cxn modelId="{65CF8B06-3A12-4E07-AB1F-DD208C606730}" type="presOf" srcId="{542754A0-9F84-5B47-A0FD-449D5616E8CF}" destId="{42F8430E-2A84-2248-9E34-6EF9A219C079}" srcOrd="0" destOrd="0" presId="urn:microsoft.com/office/officeart/2009/layout/CirclePictureHierarchy"/>
    <dgm:cxn modelId="{38DBAA41-1C65-8749-869D-40BC53C7F88B}" srcId="{78C1B249-DFAD-1245-B449-F3C56BD574E2}" destId="{9AC28B41-51FA-B047-A9F6-BCC49F9F5271}" srcOrd="1" destOrd="0" parTransId="{C425F0C4-196E-3041-9B52-9E807FEC3C19}" sibTransId="{21EC4B19-BA44-CD40-87B9-DF4209372533}"/>
    <dgm:cxn modelId="{ACAB9F6E-0338-4652-9222-9B2598F04691}" type="presOf" srcId="{1B5351E2-9880-A047-B6CF-882CF695636B}" destId="{B8B47B69-CCC3-AA4F-BC47-91D266CF819A}" srcOrd="0" destOrd="0" presId="urn:microsoft.com/office/officeart/2009/layout/CirclePictureHierarchy"/>
    <dgm:cxn modelId="{7C5C9925-8CBC-4980-927A-B1FD9C8A0AC3}" type="presOf" srcId="{D5D6ECE2-5742-6C4A-932B-CF70C1EB87CA}" destId="{257FD726-A168-D44B-A8F4-0A9F8450B5CC}" srcOrd="0" destOrd="0" presId="urn:microsoft.com/office/officeart/2009/layout/CirclePictureHierarchy"/>
    <dgm:cxn modelId="{4C4B38A6-A45C-7B4C-B7A8-21B8598043FA}" srcId="{C3CAECC2-6BD1-1546-8392-C23EDFD1267E}" destId="{1B5351E2-9880-A047-B6CF-882CF695636B}" srcOrd="0" destOrd="0" parTransId="{6B685B21-5765-384D-AF6D-BD5033086F85}" sibTransId="{6107A905-3A9D-8042-BE5C-12F649F1BFD4}"/>
    <dgm:cxn modelId="{4A18E6F0-18D1-4D5B-A9D9-9674FE2C69FF}" type="presOf" srcId="{C3CAECC2-6BD1-1546-8392-C23EDFD1267E}" destId="{D797EFC3-1498-434A-9798-EA851B69EFD5}" srcOrd="0" destOrd="0" presId="urn:microsoft.com/office/officeart/2009/layout/CirclePictureHierarchy"/>
    <dgm:cxn modelId="{9151C693-971D-43A6-8F1B-248FE75274E7}" type="presOf" srcId="{9AC28B41-51FA-B047-A9F6-BCC49F9F5271}" destId="{84045669-24B9-8240-9D98-46FBF910277E}" srcOrd="0" destOrd="0" presId="urn:microsoft.com/office/officeart/2009/layout/CirclePictureHierarchy"/>
    <dgm:cxn modelId="{0E724459-CEC3-6A45-BE48-BD7DEAC3903C}" srcId="{1B5351E2-9880-A047-B6CF-882CF695636B}" destId="{D5D6ECE2-5742-6C4A-932B-CF70C1EB87CA}" srcOrd="0" destOrd="0" parTransId="{61A6A22D-9209-294D-B364-012AF558C7E5}" sibTransId="{AC5C6C71-E7C0-3644-98B5-E41BE2954608}"/>
    <dgm:cxn modelId="{47D44AED-B469-4144-8AD5-D97E4BF03306}" type="presOf" srcId="{61A6A22D-9209-294D-B364-012AF558C7E5}" destId="{B82FD8C6-5021-8347-AB69-9F89673E725A}" srcOrd="0" destOrd="0" presId="urn:microsoft.com/office/officeart/2009/layout/CirclePictureHierarchy"/>
    <dgm:cxn modelId="{26948E33-2141-428C-B28C-4BE517A4E84D}" type="presParOf" srcId="{D797EFC3-1498-434A-9798-EA851B69EFD5}" destId="{E22852F5-2019-134D-92A9-A8B644532E34}" srcOrd="0" destOrd="0" presId="urn:microsoft.com/office/officeart/2009/layout/CirclePictureHierarchy"/>
    <dgm:cxn modelId="{1A479C0D-C3E3-4E0E-88E6-5A59C591536D}" type="presParOf" srcId="{E22852F5-2019-134D-92A9-A8B644532E34}" destId="{2E9ED9E2-4741-FF42-9809-8E553B5A0758}" srcOrd="0" destOrd="0" presId="urn:microsoft.com/office/officeart/2009/layout/CirclePictureHierarchy"/>
    <dgm:cxn modelId="{7F5D76AE-83E3-4DA4-A573-745D6D6B2F8F}" type="presParOf" srcId="{2E9ED9E2-4741-FF42-9809-8E553B5A0758}" destId="{871E6027-EC8A-144C-BB0E-1C1841BD37CC}" srcOrd="0" destOrd="0" presId="urn:microsoft.com/office/officeart/2009/layout/CirclePictureHierarchy"/>
    <dgm:cxn modelId="{4347CDF5-6CCD-4221-B13A-38A195732DD4}" type="presParOf" srcId="{2E9ED9E2-4741-FF42-9809-8E553B5A0758}" destId="{B8B47B69-CCC3-AA4F-BC47-91D266CF819A}" srcOrd="1" destOrd="0" presId="urn:microsoft.com/office/officeart/2009/layout/CirclePictureHierarchy"/>
    <dgm:cxn modelId="{C7E0D81E-61E0-4B7E-867C-AD9D88837001}" type="presParOf" srcId="{E22852F5-2019-134D-92A9-A8B644532E34}" destId="{D030809B-F39A-1045-B49A-EF604678E772}" srcOrd="1" destOrd="0" presId="urn:microsoft.com/office/officeart/2009/layout/CirclePictureHierarchy"/>
    <dgm:cxn modelId="{6421D4B1-5E48-4EDF-9647-1472BB7F9EE1}" type="presParOf" srcId="{D030809B-F39A-1045-B49A-EF604678E772}" destId="{B82FD8C6-5021-8347-AB69-9F89673E725A}" srcOrd="0" destOrd="0" presId="urn:microsoft.com/office/officeart/2009/layout/CirclePictureHierarchy"/>
    <dgm:cxn modelId="{A262F6F7-A7E4-4D97-B7C0-CFBE93AD5579}" type="presParOf" srcId="{D030809B-F39A-1045-B49A-EF604678E772}" destId="{826DE36A-2BEE-F641-A2B0-948F4795437F}" srcOrd="1" destOrd="0" presId="urn:microsoft.com/office/officeart/2009/layout/CirclePictureHierarchy"/>
    <dgm:cxn modelId="{DA713626-58A1-48E7-B4E3-6C63536F627F}" type="presParOf" srcId="{826DE36A-2BEE-F641-A2B0-948F4795437F}" destId="{D1ECB818-58D7-6644-9F3E-B354B0F355BF}" srcOrd="0" destOrd="0" presId="urn:microsoft.com/office/officeart/2009/layout/CirclePictureHierarchy"/>
    <dgm:cxn modelId="{D2119616-6925-4022-973E-AC6F2FE5F912}" type="presParOf" srcId="{D1ECB818-58D7-6644-9F3E-B354B0F355BF}" destId="{B2B1A815-B060-4540-8851-65C16394D1C3}" srcOrd="0" destOrd="0" presId="urn:microsoft.com/office/officeart/2009/layout/CirclePictureHierarchy"/>
    <dgm:cxn modelId="{A7858584-E2C8-49C6-B691-8E01B2B8436B}" type="presParOf" srcId="{D1ECB818-58D7-6644-9F3E-B354B0F355BF}" destId="{257FD726-A168-D44B-A8F4-0A9F8450B5CC}" srcOrd="1" destOrd="0" presId="urn:microsoft.com/office/officeart/2009/layout/CirclePictureHierarchy"/>
    <dgm:cxn modelId="{AB4E3ED7-7B44-4F63-BC1E-04E45375396D}" type="presParOf" srcId="{826DE36A-2BEE-F641-A2B0-948F4795437F}" destId="{A6F0E4DE-A974-4F47-A4E6-522CB7D8ED04}" srcOrd="1" destOrd="0" presId="urn:microsoft.com/office/officeart/2009/layout/CirclePictureHierarchy"/>
    <dgm:cxn modelId="{BE3C1E4C-D89C-4E0B-93D3-E781E0D68AF0}" type="presParOf" srcId="{A6F0E4DE-A974-4F47-A4E6-522CB7D8ED04}" destId="{202D9D1F-2261-4E4B-9C06-4110CCF0CD35}" srcOrd="0" destOrd="0" presId="urn:microsoft.com/office/officeart/2009/layout/CirclePictureHierarchy"/>
    <dgm:cxn modelId="{9BF37B72-32BC-4756-9891-0AE703A52CF7}" type="presParOf" srcId="{A6F0E4DE-A974-4F47-A4E6-522CB7D8ED04}" destId="{92EF4395-05A7-EA49-B5CB-5B3AEFCEBA64}" srcOrd="1" destOrd="0" presId="urn:microsoft.com/office/officeart/2009/layout/CirclePictureHierarchy"/>
    <dgm:cxn modelId="{CAFF1B6F-5763-40D5-95B8-A5D70330B724}" type="presParOf" srcId="{92EF4395-05A7-EA49-B5CB-5B3AEFCEBA64}" destId="{156D281D-D397-7746-A6BB-5561A36A7F1A}" srcOrd="0" destOrd="0" presId="urn:microsoft.com/office/officeart/2009/layout/CirclePictureHierarchy"/>
    <dgm:cxn modelId="{C24868F7-4C88-41AA-A2AD-6C6FD758918D}" type="presParOf" srcId="{156D281D-D397-7746-A6BB-5561A36A7F1A}" destId="{FD702D8A-31DD-4642-8EFA-AB59BF64F572}" srcOrd="0" destOrd="0" presId="urn:microsoft.com/office/officeart/2009/layout/CirclePictureHierarchy"/>
    <dgm:cxn modelId="{A9A23EC4-F59A-4C7E-9AD0-0756DF9B61AC}" type="presParOf" srcId="{156D281D-D397-7746-A6BB-5561A36A7F1A}" destId="{229B5623-A8B9-7F42-9576-4288C2052D14}" srcOrd="1" destOrd="0" presId="urn:microsoft.com/office/officeart/2009/layout/CirclePictureHierarchy"/>
    <dgm:cxn modelId="{CE6AB6A3-1FA8-4B6E-B625-9F106BCBAC4A}" type="presParOf" srcId="{92EF4395-05A7-EA49-B5CB-5B3AEFCEBA64}" destId="{D66DF1E8-12A9-134F-A58F-EAC28AA6C1DB}" srcOrd="1" destOrd="0" presId="urn:microsoft.com/office/officeart/2009/layout/CirclePictureHierarchy"/>
    <dgm:cxn modelId="{3C601A98-15CF-4CAC-A8A6-6643FA75D328}" type="presParOf" srcId="{D66DF1E8-12A9-134F-A58F-EAC28AA6C1DB}" destId="{42F8430E-2A84-2248-9E34-6EF9A219C079}" srcOrd="0" destOrd="0" presId="urn:microsoft.com/office/officeart/2009/layout/CirclePictureHierarchy"/>
    <dgm:cxn modelId="{E32DD81B-F7BB-44E5-911F-DCB4FF4BC4D6}" type="presParOf" srcId="{D66DF1E8-12A9-134F-A58F-EAC28AA6C1DB}" destId="{B0233D84-A666-8540-A3C9-970EB307326F}" srcOrd="1" destOrd="0" presId="urn:microsoft.com/office/officeart/2009/layout/CirclePictureHierarchy"/>
    <dgm:cxn modelId="{8B927B3D-AAFD-4AD3-834D-9B51F3CBCCB1}" type="presParOf" srcId="{B0233D84-A666-8540-A3C9-970EB307326F}" destId="{89053A7B-8FE1-B84C-9717-7F207358EA4C}" srcOrd="0" destOrd="0" presId="urn:microsoft.com/office/officeart/2009/layout/CirclePictureHierarchy"/>
    <dgm:cxn modelId="{006FD7BF-46E9-47C6-A0D5-54FD7A6B8B78}" type="presParOf" srcId="{89053A7B-8FE1-B84C-9717-7F207358EA4C}" destId="{10A93A32-06EA-8048-8A52-C4FB688DE8B6}" srcOrd="0" destOrd="0" presId="urn:microsoft.com/office/officeart/2009/layout/CirclePictureHierarchy"/>
    <dgm:cxn modelId="{EFD1BCED-D931-4814-97A9-C5D1AF180FB6}" type="presParOf" srcId="{89053A7B-8FE1-B84C-9717-7F207358EA4C}" destId="{9CC55BE6-7668-2D40-9CDE-23B779E738EE}" srcOrd="1" destOrd="0" presId="urn:microsoft.com/office/officeart/2009/layout/CirclePictureHierarchy"/>
    <dgm:cxn modelId="{7755EE9F-DC79-43D4-BAE2-DA2BCA62E4E4}" type="presParOf" srcId="{B0233D84-A666-8540-A3C9-970EB307326F}" destId="{8DAD84F5-9878-EF48-BFE1-32A8A09484AC}" srcOrd="1" destOrd="0" presId="urn:microsoft.com/office/officeart/2009/layout/CirclePictureHierarchy"/>
    <dgm:cxn modelId="{73DDDC17-97DE-4547-92F3-7771A5882910}" type="presParOf" srcId="{D66DF1E8-12A9-134F-A58F-EAC28AA6C1DB}" destId="{9BFE515D-A63F-FD48-951C-C6678ADCC4C8}" srcOrd="2" destOrd="0" presId="urn:microsoft.com/office/officeart/2009/layout/CirclePictureHierarchy"/>
    <dgm:cxn modelId="{6843F955-FAB2-4A59-866C-FCEA01F03D9F}" type="presParOf" srcId="{D66DF1E8-12A9-134F-A58F-EAC28AA6C1DB}" destId="{9F0DEE30-53E4-2E4E-85AD-CFAFF27FB678}" srcOrd="3" destOrd="0" presId="urn:microsoft.com/office/officeart/2009/layout/CirclePictureHierarchy"/>
    <dgm:cxn modelId="{BB77599A-93D9-41A0-A405-1DCA1F72DF16}" type="presParOf" srcId="{9F0DEE30-53E4-2E4E-85AD-CFAFF27FB678}" destId="{F3A0B7EB-A4CE-B84D-95FB-206028151966}" srcOrd="0" destOrd="0" presId="urn:microsoft.com/office/officeart/2009/layout/CirclePictureHierarchy"/>
    <dgm:cxn modelId="{7F8408B1-AB4D-4690-9001-8B6CF141D31F}" type="presParOf" srcId="{F3A0B7EB-A4CE-B84D-95FB-206028151966}" destId="{30D5A6E1-3F74-8A47-BE19-7E431622BBE6}" srcOrd="0" destOrd="0" presId="urn:microsoft.com/office/officeart/2009/layout/CirclePictureHierarchy"/>
    <dgm:cxn modelId="{AF97AD98-C296-40A1-AEF0-B05230BED205}" type="presParOf" srcId="{F3A0B7EB-A4CE-B84D-95FB-206028151966}" destId="{84045669-24B9-8240-9D98-46FBF910277E}" srcOrd="1" destOrd="0" presId="urn:microsoft.com/office/officeart/2009/layout/CirclePictureHierarchy"/>
    <dgm:cxn modelId="{EE5F9923-4F84-4DCD-B13A-C5D7F00BFD96}" type="presParOf" srcId="{9F0DEE30-53E4-2E4E-85AD-CFAFF27FB678}" destId="{B1953A83-7B10-E742-BBD3-B2871A1E3CCC}"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D2B59A-AD39-C54F-BC00-E9EDCA72D8B0}" type="doc">
      <dgm:prSet loTypeId="urn:microsoft.com/office/officeart/2009/layout/CirclePictureHierarchy" loCatId="" qsTypeId="urn:microsoft.com/office/officeart/2005/8/quickstyle/simple4" qsCatId="simple" csTypeId="urn:microsoft.com/office/officeart/2005/8/colors/accent1_2" csCatId="accent1" phldr="1"/>
      <dgm:spPr/>
      <dgm:t>
        <a:bodyPr/>
        <a:lstStyle/>
        <a:p>
          <a:endParaRPr lang="en-US"/>
        </a:p>
      </dgm:t>
    </dgm:pt>
    <dgm:pt modelId="{2F6EEEF9-8179-424F-8709-B4A3D52992D4}">
      <dgm:prSet phldrT="[Text]"/>
      <dgm:spPr>
        <a:xfrm>
          <a:off x="1827751" y="578272"/>
          <a:ext cx="1154057" cy="769371"/>
        </a:xfrm>
        <a:prstGeom prst="rect">
          <a:avLst/>
        </a:prstGeom>
        <a:noFill/>
        <a:ln>
          <a:noFill/>
        </a:ln>
        <a:effectLst/>
      </dgm:spPr>
      <dgm:t>
        <a:bodyPr/>
        <a:lstStyle/>
        <a:p>
          <a:r>
            <a:rPr lang="en-US" i="1" dirty="0" smtClean="0">
              <a:solidFill>
                <a:srgbClr val="0000FF"/>
              </a:solidFill>
              <a:latin typeface="Calibri"/>
              <a:ea typeface="+mn-ea"/>
              <a:cs typeface="+mn-cs"/>
            </a:rPr>
            <a:t>Hardware</a:t>
          </a:r>
          <a:endParaRPr lang="en-US" i="1" dirty="0">
            <a:solidFill>
              <a:srgbClr val="0000FF"/>
            </a:solidFill>
            <a:latin typeface="Calibri"/>
            <a:ea typeface="+mn-ea"/>
            <a:cs typeface="+mn-cs"/>
          </a:endParaRPr>
        </a:p>
      </dgm:t>
    </dgm:pt>
    <dgm:pt modelId="{0E8DAE4E-44AE-7B45-A1DA-71FFEF774747}" type="parTrans" cxnId="{8B420236-767C-994B-AE54-7D904BE2CC06}">
      <dgm:prSet/>
      <dgm:spPr/>
      <dgm:t>
        <a:bodyPr/>
        <a:lstStyle/>
        <a:p>
          <a:endParaRPr lang="en-US"/>
        </a:p>
      </dgm:t>
    </dgm:pt>
    <dgm:pt modelId="{A4128571-1C25-9547-B200-92AAB6258FE6}" type="sibTrans" cxnId="{8B420236-767C-994B-AE54-7D904BE2CC06}">
      <dgm:prSet/>
      <dgm:spPr/>
      <dgm:t>
        <a:bodyPr/>
        <a:lstStyle/>
        <a:p>
          <a:endParaRPr lang="en-US"/>
        </a:p>
      </dgm:t>
    </dgm:pt>
    <dgm:pt modelId="{BF01608E-D6CF-5C4F-B805-D90601EAF7E7}">
      <dgm:prSet phldrT="[Text]"/>
      <dgm:spPr>
        <a:xfrm>
          <a:off x="1827751" y="1589996"/>
          <a:ext cx="1154057" cy="769371"/>
        </a:xfrm>
        <a:prstGeom prst="rect">
          <a:avLst/>
        </a:prstGeom>
        <a:noFill/>
        <a:ln>
          <a:noFill/>
        </a:ln>
        <a:effectLst/>
      </dgm:spPr>
      <dgm:t>
        <a:bodyPr/>
        <a:lstStyle/>
        <a:p>
          <a:r>
            <a:rPr lang="en-US" i="1" dirty="0" smtClean="0">
              <a:solidFill>
                <a:srgbClr val="0000FF"/>
              </a:solidFill>
              <a:latin typeface="Calibri"/>
              <a:ea typeface="+mn-ea"/>
              <a:cs typeface="+mn-cs"/>
            </a:rPr>
            <a:t>Hypervisor</a:t>
          </a:r>
          <a:endParaRPr lang="en-US" i="1" dirty="0">
            <a:solidFill>
              <a:srgbClr val="0000FF"/>
            </a:solidFill>
            <a:latin typeface="Calibri"/>
            <a:ea typeface="+mn-ea"/>
            <a:cs typeface="+mn-cs"/>
          </a:endParaRPr>
        </a:p>
      </dgm:t>
    </dgm:pt>
    <dgm:pt modelId="{ED83E364-2833-7B41-A712-DA7C95A27416}" type="parTrans" cxnId="{B34D1167-409B-EA4D-95A9-555CB8A752F5}">
      <dgm:prSet/>
      <dgm:spPr>
        <a:xfrm>
          <a:off x="1397345" y="1349567"/>
          <a:ext cx="91440" cy="242352"/>
        </a:xfrm>
        <a:custGeom>
          <a:avLst/>
          <a:gdLst/>
          <a:ahLst/>
          <a:cxnLst/>
          <a:rect l="0" t="0" r="0" b="0"/>
          <a:pathLst>
            <a:path>
              <a:moveTo>
                <a:pt x="45720" y="0"/>
              </a:moveTo>
              <a:lnTo>
                <a:pt x="45720" y="242352"/>
              </a:lnTo>
            </a:path>
          </a:pathLst>
        </a:custGeom>
        <a:noFill/>
        <a:ln w="9525" cap="flat" cmpd="sng" algn="ctr">
          <a:solidFill>
            <a:srgbClr val="4F81BD">
              <a:shade val="60000"/>
              <a:hueOff val="0"/>
              <a:satOff val="0"/>
              <a:lumOff val="0"/>
              <a:alphaOff val="0"/>
            </a:srgbClr>
          </a:solidFill>
          <a:prstDash val="solid"/>
        </a:ln>
        <a:effectLst/>
      </dgm:spPr>
      <dgm:t>
        <a:bodyPr/>
        <a:lstStyle/>
        <a:p>
          <a:endParaRPr lang="en-US"/>
        </a:p>
      </dgm:t>
    </dgm:pt>
    <dgm:pt modelId="{F32E65B1-ED91-2E4C-B107-F8C000856FA3}" type="sibTrans" cxnId="{B34D1167-409B-EA4D-95A9-555CB8A752F5}">
      <dgm:prSet/>
      <dgm:spPr/>
      <dgm:t>
        <a:bodyPr/>
        <a:lstStyle/>
        <a:p>
          <a:endParaRPr lang="en-US"/>
        </a:p>
      </dgm:t>
    </dgm:pt>
    <dgm:pt modelId="{6F74FE25-CE24-1D49-AEF7-A9A3A6322F0C}">
      <dgm:prSet phldrT="[Text]"/>
      <dgm:spPr>
        <a:xfrm>
          <a:off x="769864" y="2601720"/>
          <a:ext cx="1154057" cy="769371"/>
        </a:xfrm>
        <a:prstGeom prst="rect">
          <a:avLst/>
        </a:prstGeom>
        <a:noFill/>
        <a:ln>
          <a:noFill/>
        </a:ln>
        <a:effectLst/>
      </dgm:spPr>
      <dgm:t>
        <a:bodyPr/>
        <a:lstStyle/>
        <a:p>
          <a:r>
            <a:rPr lang="en-US" i="1" dirty="0" smtClean="0">
              <a:solidFill>
                <a:srgbClr val="0000FF"/>
              </a:solidFill>
              <a:latin typeface="Calibri"/>
              <a:ea typeface="+mn-ea"/>
              <a:cs typeface="+mn-cs"/>
            </a:rPr>
            <a:t>OS</a:t>
          </a:r>
          <a:endParaRPr lang="en-US" i="1" dirty="0">
            <a:solidFill>
              <a:srgbClr val="0000FF"/>
            </a:solidFill>
            <a:latin typeface="Calibri"/>
            <a:ea typeface="+mn-ea"/>
            <a:cs typeface="+mn-cs"/>
          </a:endParaRPr>
        </a:p>
      </dgm:t>
    </dgm:pt>
    <dgm:pt modelId="{B9217F7F-F2EC-744A-9581-0D02B910ACBD}" type="parTrans" cxnId="{F5ECEB40-A23A-F84B-82E8-0896D3A0FD2A}">
      <dgm:prSet/>
      <dgm:spPr>
        <a:xfrm>
          <a:off x="385179" y="2361291"/>
          <a:ext cx="1057886" cy="242352"/>
        </a:xfrm>
        <a:custGeom>
          <a:avLst/>
          <a:gdLst/>
          <a:ahLst/>
          <a:cxnLst/>
          <a:rect l="0" t="0" r="0" b="0"/>
          <a:pathLst>
            <a:path>
              <a:moveTo>
                <a:pt x="1057886" y="0"/>
              </a:moveTo>
              <a:lnTo>
                <a:pt x="1057886" y="122137"/>
              </a:lnTo>
              <a:lnTo>
                <a:pt x="0" y="122137"/>
              </a:lnTo>
              <a:lnTo>
                <a:pt x="0" y="242352"/>
              </a:lnTo>
            </a:path>
          </a:pathLst>
        </a:custGeom>
        <a:noFill/>
        <a:ln w="9525" cap="flat" cmpd="sng" algn="ctr">
          <a:solidFill>
            <a:srgbClr val="4F81BD">
              <a:shade val="80000"/>
              <a:hueOff val="0"/>
              <a:satOff val="0"/>
              <a:lumOff val="0"/>
              <a:alphaOff val="0"/>
            </a:srgbClr>
          </a:solidFill>
          <a:prstDash val="solid"/>
        </a:ln>
        <a:effectLst/>
      </dgm:spPr>
      <dgm:t>
        <a:bodyPr/>
        <a:lstStyle/>
        <a:p>
          <a:endParaRPr lang="en-US"/>
        </a:p>
      </dgm:t>
    </dgm:pt>
    <dgm:pt modelId="{1D79BF94-326E-1940-94C7-DD87CF9BD87C}" type="sibTrans" cxnId="{F5ECEB40-A23A-F84B-82E8-0896D3A0FD2A}">
      <dgm:prSet/>
      <dgm:spPr/>
      <dgm:t>
        <a:bodyPr/>
        <a:lstStyle/>
        <a:p>
          <a:endParaRPr lang="en-US"/>
        </a:p>
      </dgm:t>
    </dgm:pt>
    <dgm:pt modelId="{A9F0A988-8DAC-154E-8217-E82525EECDCE}">
      <dgm:prSet phldrT="[Text]"/>
      <dgm:spPr>
        <a:xfrm>
          <a:off x="2885637" y="2601720"/>
          <a:ext cx="1154057" cy="769371"/>
        </a:xfrm>
        <a:prstGeom prst="rect">
          <a:avLst/>
        </a:prstGeom>
        <a:noFill/>
        <a:ln>
          <a:noFill/>
        </a:ln>
        <a:effectLst/>
      </dgm:spPr>
      <dgm:t>
        <a:bodyPr/>
        <a:lstStyle/>
        <a:p>
          <a:r>
            <a:rPr lang="en-US" i="1" dirty="0" smtClean="0">
              <a:solidFill>
                <a:srgbClr val="0000FF"/>
              </a:solidFill>
              <a:latin typeface="Calibri"/>
              <a:ea typeface="+mn-ea"/>
              <a:cs typeface="+mn-cs"/>
            </a:rPr>
            <a:t>OS</a:t>
          </a:r>
          <a:endParaRPr lang="en-US" i="1" dirty="0">
            <a:solidFill>
              <a:srgbClr val="0000FF"/>
            </a:solidFill>
            <a:latin typeface="Calibri"/>
            <a:ea typeface="+mn-ea"/>
            <a:cs typeface="+mn-cs"/>
          </a:endParaRPr>
        </a:p>
      </dgm:t>
    </dgm:pt>
    <dgm:pt modelId="{4F0503B8-44AF-7F4A-BC33-B75A61A0BFD8}" type="parTrans" cxnId="{DDDEF69C-029D-2F43-8CD1-A3DD815A37E7}">
      <dgm:prSet/>
      <dgm:spPr>
        <a:xfrm>
          <a:off x="1443065" y="2361291"/>
          <a:ext cx="1057886" cy="242352"/>
        </a:xfrm>
        <a:custGeom>
          <a:avLst/>
          <a:gdLst/>
          <a:ahLst/>
          <a:cxnLst/>
          <a:rect l="0" t="0" r="0" b="0"/>
          <a:pathLst>
            <a:path>
              <a:moveTo>
                <a:pt x="0" y="0"/>
              </a:moveTo>
              <a:lnTo>
                <a:pt x="0" y="122137"/>
              </a:lnTo>
              <a:lnTo>
                <a:pt x="1057886" y="122137"/>
              </a:lnTo>
              <a:lnTo>
                <a:pt x="1057886" y="242352"/>
              </a:lnTo>
            </a:path>
          </a:pathLst>
        </a:custGeom>
        <a:noFill/>
        <a:ln w="9525" cap="flat" cmpd="sng" algn="ctr">
          <a:solidFill>
            <a:srgbClr val="4F81BD">
              <a:shade val="80000"/>
              <a:hueOff val="0"/>
              <a:satOff val="0"/>
              <a:lumOff val="0"/>
              <a:alphaOff val="0"/>
            </a:srgbClr>
          </a:solidFill>
          <a:prstDash val="solid"/>
        </a:ln>
        <a:effectLst/>
      </dgm:spPr>
      <dgm:t>
        <a:bodyPr/>
        <a:lstStyle/>
        <a:p>
          <a:endParaRPr lang="en-US"/>
        </a:p>
      </dgm:t>
    </dgm:pt>
    <dgm:pt modelId="{AA1DB494-7306-214F-856A-EF58DE710B27}" type="sibTrans" cxnId="{DDDEF69C-029D-2F43-8CD1-A3DD815A37E7}">
      <dgm:prSet/>
      <dgm:spPr/>
      <dgm:t>
        <a:bodyPr/>
        <a:lstStyle/>
        <a:p>
          <a:endParaRPr lang="en-US"/>
        </a:p>
      </dgm:t>
    </dgm:pt>
    <dgm:pt modelId="{6508CFF4-D17C-E14F-8C52-88755F116133}" type="pres">
      <dgm:prSet presAssocID="{98D2B59A-AD39-C54F-BC00-E9EDCA72D8B0}" presName="hierChild1" presStyleCnt="0">
        <dgm:presLayoutVars>
          <dgm:chPref val="1"/>
          <dgm:dir/>
          <dgm:animOne val="branch"/>
          <dgm:animLvl val="lvl"/>
          <dgm:resizeHandles/>
        </dgm:presLayoutVars>
      </dgm:prSet>
      <dgm:spPr/>
      <dgm:t>
        <a:bodyPr/>
        <a:lstStyle/>
        <a:p>
          <a:endParaRPr lang="en-US"/>
        </a:p>
      </dgm:t>
    </dgm:pt>
    <dgm:pt modelId="{245F3CDD-4B45-7249-8133-C2F797546434}" type="pres">
      <dgm:prSet presAssocID="{2F6EEEF9-8179-424F-8709-B4A3D52992D4}" presName="hierRoot1" presStyleCnt="0"/>
      <dgm:spPr/>
    </dgm:pt>
    <dgm:pt modelId="{DBE9F28B-4265-744B-B3EF-FAEE1697088E}" type="pres">
      <dgm:prSet presAssocID="{2F6EEEF9-8179-424F-8709-B4A3D52992D4}" presName="composite" presStyleCnt="0"/>
      <dgm:spPr/>
    </dgm:pt>
    <dgm:pt modelId="{528D7C45-8401-2C48-8857-D94BD7295D2A}" type="pres">
      <dgm:prSet presAssocID="{2F6EEEF9-8179-424F-8709-B4A3D52992D4}" presName="image" presStyleLbl="node0" presStyleIdx="0" presStyleCnt="1"/>
      <dgm:spPr>
        <a:xfrm>
          <a:off x="1058379" y="580196"/>
          <a:ext cx="769371" cy="769371"/>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2587CD2-49C5-904A-B244-902091AA0844}" type="pres">
      <dgm:prSet presAssocID="{2F6EEEF9-8179-424F-8709-B4A3D52992D4}" presName="text" presStyleLbl="revTx" presStyleIdx="0" presStyleCnt="4">
        <dgm:presLayoutVars>
          <dgm:chPref val="3"/>
        </dgm:presLayoutVars>
      </dgm:prSet>
      <dgm:spPr/>
      <dgm:t>
        <a:bodyPr/>
        <a:lstStyle/>
        <a:p>
          <a:endParaRPr lang="en-US"/>
        </a:p>
      </dgm:t>
    </dgm:pt>
    <dgm:pt modelId="{BE093D48-33FD-E14A-9AEF-AA9F824B9CF1}" type="pres">
      <dgm:prSet presAssocID="{2F6EEEF9-8179-424F-8709-B4A3D52992D4}" presName="hierChild2" presStyleCnt="0"/>
      <dgm:spPr/>
    </dgm:pt>
    <dgm:pt modelId="{150F3085-D07C-1D4D-9A96-26B1C040BB9E}" type="pres">
      <dgm:prSet presAssocID="{ED83E364-2833-7B41-A712-DA7C95A27416}" presName="Name10" presStyleLbl="parChTrans1D2" presStyleIdx="0" presStyleCnt="1"/>
      <dgm:spPr/>
      <dgm:t>
        <a:bodyPr/>
        <a:lstStyle/>
        <a:p>
          <a:endParaRPr lang="en-US"/>
        </a:p>
      </dgm:t>
    </dgm:pt>
    <dgm:pt modelId="{66BBDF2A-37F6-7D4B-ACE7-95FD230CA4DE}" type="pres">
      <dgm:prSet presAssocID="{BF01608E-D6CF-5C4F-B805-D90601EAF7E7}" presName="hierRoot2" presStyleCnt="0"/>
      <dgm:spPr/>
    </dgm:pt>
    <dgm:pt modelId="{1AD147A3-E1F0-ED43-841E-765FFFA56228}" type="pres">
      <dgm:prSet presAssocID="{BF01608E-D6CF-5C4F-B805-D90601EAF7E7}" presName="composite2" presStyleCnt="0"/>
      <dgm:spPr/>
    </dgm:pt>
    <dgm:pt modelId="{7D4C167E-8E9A-114D-B7F7-DCF01D4DD20E}" type="pres">
      <dgm:prSet presAssocID="{BF01608E-D6CF-5C4F-B805-D90601EAF7E7}" presName="image2" presStyleLbl="node2" presStyleIdx="0" presStyleCnt="1"/>
      <dgm:spPr>
        <a:xfrm>
          <a:off x="1058379" y="1591919"/>
          <a:ext cx="769371" cy="769371"/>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F199239-E1A9-E542-81F0-22451EA6C25D}" type="pres">
      <dgm:prSet presAssocID="{BF01608E-D6CF-5C4F-B805-D90601EAF7E7}" presName="text2" presStyleLbl="revTx" presStyleIdx="1" presStyleCnt="4">
        <dgm:presLayoutVars>
          <dgm:chPref val="3"/>
        </dgm:presLayoutVars>
      </dgm:prSet>
      <dgm:spPr/>
      <dgm:t>
        <a:bodyPr/>
        <a:lstStyle/>
        <a:p>
          <a:endParaRPr lang="en-US"/>
        </a:p>
      </dgm:t>
    </dgm:pt>
    <dgm:pt modelId="{D491FE54-1B00-3C41-A858-7A6F93309E60}" type="pres">
      <dgm:prSet presAssocID="{BF01608E-D6CF-5C4F-B805-D90601EAF7E7}" presName="hierChild3" presStyleCnt="0"/>
      <dgm:spPr/>
    </dgm:pt>
    <dgm:pt modelId="{5E0FF63B-A2CD-6F4C-A576-9E2A5AAAE727}" type="pres">
      <dgm:prSet presAssocID="{B9217F7F-F2EC-744A-9581-0D02B910ACBD}" presName="Name17" presStyleLbl="parChTrans1D3" presStyleIdx="0" presStyleCnt="2"/>
      <dgm:spPr/>
      <dgm:t>
        <a:bodyPr/>
        <a:lstStyle/>
        <a:p>
          <a:endParaRPr lang="en-US"/>
        </a:p>
      </dgm:t>
    </dgm:pt>
    <dgm:pt modelId="{A289DAA6-AB3F-CB44-A9D4-58D1B009679E}" type="pres">
      <dgm:prSet presAssocID="{6F74FE25-CE24-1D49-AEF7-A9A3A6322F0C}" presName="hierRoot3" presStyleCnt="0"/>
      <dgm:spPr/>
    </dgm:pt>
    <dgm:pt modelId="{2A1291BF-CB19-A64F-81CF-B511D2C61986}" type="pres">
      <dgm:prSet presAssocID="{6F74FE25-CE24-1D49-AEF7-A9A3A6322F0C}" presName="composite3" presStyleCnt="0"/>
      <dgm:spPr/>
    </dgm:pt>
    <dgm:pt modelId="{000F661C-43A0-4142-992E-529C87B7311C}" type="pres">
      <dgm:prSet presAssocID="{6F74FE25-CE24-1D49-AEF7-A9A3A6322F0C}" presName="image3" presStyleLbl="node3" presStyleIdx="0" presStyleCnt="2"/>
      <dgm:spPr>
        <a:xfrm>
          <a:off x="493" y="2603643"/>
          <a:ext cx="769371" cy="769371"/>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8CBE991-58AE-3B43-A4F2-7763D68B92BD}" type="pres">
      <dgm:prSet presAssocID="{6F74FE25-CE24-1D49-AEF7-A9A3A6322F0C}" presName="text3" presStyleLbl="revTx" presStyleIdx="2" presStyleCnt="4">
        <dgm:presLayoutVars>
          <dgm:chPref val="3"/>
        </dgm:presLayoutVars>
      </dgm:prSet>
      <dgm:spPr/>
      <dgm:t>
        <a:bodyPr/>
        <a:lstStyle/>
        <a:p>
          <a:endParaRPr lang="en-US"/>
        </a:p>
      </dgm:t>
    </dgm:pt>
    <dgm:pt modelId="{A50B0387-02D6-EC43-B119-5F074FB3EFFD}" type="pres">
      <dgm:prSet presAssocID="{6F74FE25-CE24-1D49-AEF7-A9A3A6322F0C}" presName="hierChild4" presStyleCnt="0"/>
      <dgm:spPr/>
    </dgm:pt>
    <dgm:pt modelId="{915F7DAC-AB67-5746-97DC-97C404FE47E0}" type="pres">
      <dgm:prSet presAssocID="{4F0503B8-44AF-7F4A-BC33-B75A61A0BFD8}" presName="Name17" presStyleLbl="parChTrans1D3" presStyleIdx="1" presStyleCnt="2"/>
      <dgm:spPr/>
      <dgm:t>
        <a:bodyPr/>
        <a:lstStyle/>
        <a:p>
          <a:endParaRPr lang="en-US"/>
        </a:p>
      </dgm:t>
    </dgm:pt>
    <dgm:pt modelId="{43C1A072-BAFB-C646-B642-F64BB32B117D}" type="pres">
      <dgm:prSet presAssocID="{A9F0A988-8DAC-154E-8217-E82525EECDCE}" presName="hierRoot3" presStyleCnt="0"/>
      <dgm:spPr/>
    </dgm:pt>
    <dgm:pt modelId="{A52E2966-7AC1-3843-9941-169C248DC1F4}" type="pres">
      <dgm:prSet presAssocID="{A9F0A988-8DAC-154E-8217-E82525EECDCE}" presName="composite3" presStyleCnt="0"/>
      <dgm:spPr/>
    </dgm:pt>
    <dgm:pt modelId="{AC4C15B5-B261-4941-91F1-989B9AE34803}" type="pres">
      <dgm:prSet presAssocID="{A9F0A988-8DAC-154E-8217-E82525EECDCE}" presName="image3" presStyleLbl="node3" presStyleIdx="1" presStyleCnt="2"/>
      <dgm:spPr>
        <a:xfrm>
          <a:off x="2116265" y="2603643"/>
          <a:ext cx="769371" cy="769371"/>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2C2CC16-1E85-9F47-B7EB-0EAB3D93FCE3}" type="pres">
      <dgm:prSet presAssocID="{A9F0A988-8DAC-154E-8217-E82525EECDCE}" presName="text3" presStyleLbl="revTx" presStyleIdx="3" presStyleCnt="4">
        <dgm:presLayoutVars>
          <dgm:chPref val="3"/>
        </dgm:presLayoutVars>
      </dgm:prSet>
      <dgm:spPr/>
      <dgm:t>
        <a:bodyPr/>
        <a:lstStyle/>
        <a:p>
          <a:endParaRPr lang="en-US"/>
        </a:p>
      </dgm:t>
    </dgm:pt>
    <dgm:pt modelId="{528160E2-2AC1-4D46-9D54-4B6324ED9989}" type="pres">
      <dgm:prSet presAssocID="{A9F0A988-8DAC-154E-8217-E82525EECDCE}" presName="hierChild4" presStyleCnt="0"/>
      <dgm:spPr/>
    </dgm:pt>
  </dgm:ptLst>
  <dgm:cxnLst>
    <dgm:cxn modelId="{8C476156-5099-47A5-8633-185F2EBCBFD7}" type="presOf" srcId="{BF01608E-D6CF-5C4F-B805-D90601EAF7E7}" destId="{0F199239-E1A9-E542-81F0-22451EA6C25D}" srcOrd="0" destOrd="0" presId="urn:microsoft.com/office/officeart/2009/layout/CirclePictureHierarchy"/>
    <dgm:cxn modelId="{49A402ED-AA63-4027-A527-2F11DF7A9976}" type="presOf" srcId="{ED83E364-2833-7B41-A712-DA7C95A27416}" destId="{150F3085-D07C-1D4D-9A96-26B1C040BB9E}" srcOrd="0" destOrd="0" presId="urn:microsoft.com/office/officeart/2009/layout/CirclePictureHierarchy"/>
    <dgm:cxn modelId="{84B9278E-ED74-408B-8CCB-470A61480EAC}" type="presOf" srcId="{2F6EEEF9-8179-424F-8709-B4A3D52992D4}" destId="{62587CD2-49C5-904A-B244-902091AA0844}" srcOrd="0" destOrd="0" presId="urn:microsoft.com/office/officeart/2009/layout/CirclePictureHierarchy"/>
    <dgm:cxn modelId="{E3EC877E-249C-4AF9-88F8-4DF8EEF14696}" type="presOf" srcId="{A9F0A988-8DAC-154E-8217-E82525EECDCE}" destId="{92C2CC16-1E85-9F47-B7EB-0EAB3D93FCE3}" srcOrd="0" destOrd="0" presId="urn:microsoft.com/office/officeart/2009/layout/CirclePictureHierarchy"/>
    <dgm:cxn modelId="{8B420236-767C-994B-AE54-7D904BE2CC06}" srcId="{98D2B59A-AD39-C54F-BC00-E9EDCA72D8B0}" destId="{2F6EEEF9-8179-424F-8709-B4A3D52992D4}" srcOrd="0" destOrd="0" parTransId="{0E8DAE4E-44AE-7B45-A1DA-71FFEF774747}" sibTransId="{A4128571-1C25-9547-B200-92AAB6258FE6}"/>
    <dgm:cxn modelId="{B34D1167-409B-EA4D-95A9-555CB8A752F5}" srcId="{2F6EEEF9-8179-424F-8709-B4A3D52992D4}" destId="{BF01608E-D6CF-5C4F-B805-D90601EAF7E7}" srcOrd="0" destOrd="0" parTransId="{ED83E364-2833-7B41-A712-DA7C95A27416}" sibTransId="{F32E65B1-ED91-2E4C-B107-F8C000856FA3}"/>
    <dgm:cxn modelId="{1B6563CE-941A-44F4-9BBC-017BDF4610E8}" type="presOf" srcId="{4F0503B8-44AF-7F4A-BC33-B75A61A0BFD8}" destId="{915F7DAC-AB67-5746-97DC-97C404FE47E0}" srcOrd="0" destOrd="0" presId="urn:microsoft.com/office/officeart/2009/layout/CirclePictureHierarchy"/>
    <dgm:cxn modelId="{32560182-2CDF-4D78-AD13-10820E7BC943}" type="presOf" srcId="{6F74FE25-CE24-1D49-AEF7-A9A3A6322F0C}" destId="{F8CBE991-58AE-3B43-A4F2-7763D68B92BD}" srcOrd="0" destOrd="0" presId="urn:microsoft.com/office/officeart/2009/layout/CirclePictureHierarchy"/>
    <dgm:cxn modelId="{DDDEF69C-029D-2F43-8CD1-A3DD815A37E7}" srcId="{BF01608E-D6CF-5C4F-B805-D90601EAF7E7}" destId="{A9F0A988-8DAC-154E-8217-E82525EECDCE}" srcOrd="1" destOrd="0" parTransId="{4F0503B8-44AF-7F4A-BC33-B75A61A0BFD8}" sibTransId="{AA1DB494-7306-214F-856A-EF58DE710B27}"/>
    <dgm:cxn modelId="{D9576097-2779-471D-B309-069A5C64766D}" type="presOf" srcId="{98D2B59A-AD39-C54F-BC00-E9EDCA72D8B0}" destId="{6508CFF4-D17C-E14F-8C52-88755F116133}" srcOrd="0" destOrd="0" presId="urn:microsoft.com/office/officeart/2009/layout/CirclePictureHierarchy"/>
    <dgm:cxn modelId="{144B8DB0-01D6-4E29-84F5-24C57ADE3272}" type="presOf" srcId="{B9217F7F-F2EC-744A-9581-0D02B910ACBD}" destId="{5E0FF63B-A2CD-6F4C-A576-9E2A5AAAE727}" srcOrd="0" destOrd="0" presId="urn:microsoft.com/office/officeart/2009/layout/CirclePictureHierarchy"/>
    <dgm:cxn modelId="{F5ECEB40-A23A-F84B-82E8-0896D3A0FD2A}" srcId="{BF01608E-D6CF-5C4F-B805-D90601EAF7E7}" destId="{6F74FE25-CE24-1D49-AEF7-A9A3A6322F0C}" srcOrd="0" destOrd="0" parTransId="{B9217F7F-F2EC-744A-9581-0D02B910ACBD}" sibTransId="{1D79BF94-326E-1940-94C7-DD87CF9BD87C}"/>
    <dgm:cxn modelId="{67227AA3-84F8-4A66-9C93-D98773C594F4}" type="presParOf" srcId="{6508CFF4-D17C-E14F-8C52-88755F116133}" destId="{245F3CDD-4B45-7249-8133-C2F797546434}" srcOrd="0" destOrd="0" presId="urn:microsoft.com/office/officeart/2009/layout/CirclePictureHierarchy"/>
    <dgm:cxn modelId="{D8300F40-959D-4EBD-BE4B-077376C57CEF}" type="presParOf" srcId="{245F3CDD-4B45-7249-8133-C2F797546434}" destId="{DBE9F28B-4265-744B-B3EF-FAEE1697088E}" srcOrd="0" destOrd="0" presId="urn:microsoft.com/office/officeart/2009/layout/CirclePictureHierarchy"/>
    <dgm:cxn modelId="{B7C89D6D-157C-4879-A16D-68D265518C6E}" type="presParOf" srcId="{DBE9F28B-4265-744B-B3EF-FAEE1697088E}" destId="{528D7C45-8401-2C48-8857-D94BD7295D2A}" srcOrd="0" destOrd="0" presId="urn:microsoft.com/office/officeart/2009/layout/CirclePictureHierarchy"/>
    <dgm:cxn modelId="{8BE3BABB-3C8E-403D-A11B-25FB5FE9961E}" type="presParOf" srcId="{DBE9F28B-4265-744B-B3EF-FAEE1697088E}" destId="{62587CD2-49C5-904A-B244-902091AA0844}" srcOrd="1" destOrd="0" presId="urn:microsoft.com/office/officeart/2009/layout/CirclePictureHierarchy"/>
    <dgm:cxn modelId="{7393FEEA-2CCD-435C-86BC-8737957F2E6E}" type="presParOf" srcId="{245F3CDD-4B45-7249-8133-C2F797546434}" destId="{BE093D48-33FD-E14A-9AEF-AA9F824B9CF1}" srcOrd="1" destOrd="0" presId="urn:microsoft.com/office/officeart/2009/layout/CirclePictureHierarchy"/>
    <dgm:cxn modelId="{6F0F4F42-6F64-4D2C-BFC7-B61425FDC1FB}" type="presParOf" srcId="{BE093D48-33FD-E14A-9AEF-AA9F824B9CF1}" destId="{150F3085-D07C-1D4D-9A96-26B1C040BB9E}" srcOrd="0" destOrd="0" presId="urn:microsoft.com/office/officeart/2009/layout/CirclePictureHierarchy"/>
    <dgm:cxn modelId="{7ECBB4D0-646B-48DB-A357-60B55A4CEDD5}" type="presParOf" srcId="{BE093D48-33FD-E14A-9AEF-AA9F824B9CF1}" destId="{66BBDF2A-37F6-7D4B-ACE7-95FD230CA4DE}" srcOrd="1" destOrd="0" presId="urn:microsoft.com/office/officeart/2009/layout/CirclePictureHierarchy"/>
    <dgm:cxn modelId="{9D58C91F-92A8-4DCB-A969-A6989E1893DD}" type="presParOf" srcId="{66BBDF2A-37F6-7D4B-ACE7-95FD230CA4DE}" destId="{1AD147A3-E1F0-ED43-841E-765FFFA56228}" srcOrd="0" destOrd="0" presId="urn:microsoft.com/office/officeart/2009/layout/CirclePictureHierarchy"/>
    <dgm:cxn modelId="{2FE0019E-B1D5-4BB3-9147-DB26F42DC2AC}" type="presParOf" srcId="{1AD147A3-E1F0-ED43-841E-765FFFA56228}" destId="{7D4C167E-8E9A-114D-B7F7-DCF01D4DD20E}" srcOrd="0" destOrd="0" presId="urn:microsoft.com/office/officeart/2009/layout/CirclePictureHierarchy"/>
    <dgm:cxn modelId="{F745ADE7-B8DF-4F47-9769-3DAEE7F76064}" type="presParOf" srcId="{1AD147A3-E1F0-ED43-841E-765FFFA56228}" destId="{0F199239-E1A9-E542-81F0-22451EA6C25D}" srcOrd="1" destOrd="0" presId="urn:microsoft.com/office/officeart/2009/layout/CirclePictureHierarchy"/>
    <dgm:cxn modelId="{8E0515CC-8D2D-4019-B188-E7F1D649E032}" type="presParOf" srcId="{66BBDF2A-37F6-7D4B-ACE7-95FD230CA4DE}" destId="{D491FE54-1B00-3C41-A858-7A6F93309E60}" srcOrd="1" destOrd="0" presId="urn:microsoft.com/office/officeart/2009/layout/CirclePictureHierarchy"/>
    <dgm:cxn modelId="{4C5604CC-B576-424E-9C01-1D8F3B1D81C4}" type="presParOf" srcId="{D491FE54-1B00-3C41-A858-7A6F93309E60}" destId="{5E0FF63B-A2CD-6F4C-A576-9E2A5AAAE727}" srcOrd="0" destOrd="0" presId="urn:microsoft.com/office/officeart/2009/layout/CirclePictureHierarchy"/>
    <dgm:cxn modelId="{85304C3D-0F70-42EE-B622-4585EDE009F8}" type="presParOf" srcId="{D491FE54-1B00-3C41-A858-7A6F93309E60}" destId="{A289DAA6-AB3F-CB44-A9D4-58D1B009679E}" srcOrd="1" destOrd="0" presId="urn:microsoft.com/office/officeart/2009/layout/CirclePictureHierarchy"/>
    <dgm:cxn modelId="{0F0BD635-9C2A-4C71-BB9D-E1BFB3F6F496}" type="presParOf" srcId="{A289DAA6-AB3F-CB44-A9D4-58D1B009679E}" destId="{2A1291BF-CB19-A64F-81CF-B511D2C61986}" srcOrd="0" destOrd="0" presId="urn:microsoft.com/office/officeart/2009/layout/CirclePictureHierarchy"/>
    <dgm:cxn modelId="{80DD6C10-F60E-439E-ACC8-6B3CBB6BDDAA}" type="presParOf" srcId="{2A1291BF-CB19-A64F-81CF-B511D2C61986}" destId="{000F661C-43A0-4142-992E-529C87B7311C}" srcOrd="0" destOrd="0" presId="urn:microsoft.com/office/officeart/2009/layout/CirclePictureHierarchy"/>
    <dgm:cxn modelId="{67BBC431-4280-467E-901F-4668C0F1176E}" type="presParOf" srcId="{2A1291BF-CB19-A64F-81CF-B511D2C61986}" destId="{F8CBE991-58AE-3B43-A4F2-7763D68B92BD}" srcOrd="1" destOrd="0" presId="urn:microsoft.com/office/officeart/2009/layout/CirclePictureHierarchy"/>
    <dgm:cxn modelId="{E2A2D62C-AED5-4505-919A-A08537874504}" type="presParOf" srcId="{A289DAA6-AB3F-CB44-A9D4-58D1B009679E}" destId="{A50B0387-02D6-EC43-B119-5F074FB3EFFD}" srcOrd="1" destOrd="0" presId="urn:microsoft.com/office/officeart/2009/layout/CirclePictureHierarchy"/>
    <dgm:cxn modelId="{44D8B98D-4222-4452-BBE0-5B736A57A375}" type="presParOf" srcId="{D491FE54-1B00-3C41-A858-7A6F93309E60}" destId="{915F7DAC-AB67-5746-97DC-97C404FE47E0}" srcOrd="2" destOrd="0" presId="urn:microsoft.com/office/officeart/2009/layout/CirclePictureHierarchy"/>
    <dgm:cxn modelId="{325459DF-6D3A-48BA-8398-667DBAAFCB60}" type="presParOf" srcId="{D491FE54-1B00-3C41-A858-7A6F93309E60}" destId="{43C1A072-BAFB-C646-B642-F64BB32B117D}" srcOrd="3" destOrd="0" presId="urn:microsoft.com/office/officeart/2009/layout/CirclePictureHierarchy"/>
    <dgm:cxn modelId="{7A7953EF-5FC4-466A-A357-B946A9B2F071}" type="presParOf" srcId="{43C1A072-BAFB-C646-B642-F64BB32B117D}" destId="{A52E2966-7AC1-3843-9941-169C248DC1F4}" srcOrd="0" destOrd="0" presId="urn:microsoft.com/office/officeart/2009/layout/CirclePictureHierarchy"/>
    <dgm:cxn modelId="{4CC7725D-AF70-48BB-AECA-83CBDA5AE2DE}" type="presParOf" srcId="{A52E2966-7AC1-3843-9941-169C248DC1F4}" destId="{AC4C15B5-B261-4941-91F1-989B9AE34803}" srcOrd="0" destOrd="0" presId="urn:microsoft.com/office/officeart/2009/layout/CirclePictureHierarchy"/>
    <dgm:cxn modelId="{63659997-FABF-4500-942B-70510D351600}" type="presParOf" srcId="{A52E2966-7AC1-3843-9941-169C248DC1F4}" destId="{92C2CC16-1E85-9F47-B7EB-0EAB3D93FCE3}" srcOrd="1" destOrd="0" presId="urn:microsoft.com/office/officeart/2009/layout/CirclePictureHierarchy"/>
    <dgm:cxn modelId="{91B973D4-1D93-44C1-A1BA-760F54D2E155}" type="presParOf" srcId="{43C1A072-BAFB-C646-B642-F64BB32B117D}" destId="{528160E2-2AC1-4D46-9D54-4B6324ED9989}" srcOrd="1" destOrd="0" presId="urn:microsoft.com/office/officeart/2009/layout/CirclePicture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2F0F4C-BF6B-614A-BBEB-35038B9F7C50}" type="doc">
      <dgm:prSet loTypeId="urn:microsoft.com/office/officeart/2005/8/layout/hierarchy4" loCatId="" qsTypeId="urn:microsoft.com/office/officeart/2005/8/quickstyle/3D4" qsCatId="3D" csTypeId="urn:microsoft.com/office/officeart/2005/8/colors/colorful3" csCatId="colorful" phldr="1"/>
      <dgm:spPr/>
      <dgm:t>
        <a:bodyPr/>
        <a:lstStyle/>
        <a:p>
          <a:endParaRPr lang="en-US"/>
        </a:p>
      </dgm:t>
    </dgm:pt>
    <dgm:pt modelId="{1D0CA1E7-583D-E64E-AB6D-C2514F8A3572}">
      <dgm:prSet phldrT="[Text]"/>
      <dgm:spPr>
        <a:xfrm>
          <a:off x="2787" y="1706"/>
          <a:ext cx="4036199" cy="757135"/>
        </a:xfrm>
        <a:prstGeom prst="roundRect">
          <a:avLst>
            <a:gd name="adj" fmla="val 10000"/>
          </a:avLst>
        </a:prstGeom>
        <a:solidFill>
          <a:srgbClr val="C0504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Server</a:t>
          </a:r>
          <a:endParaRPr lang="en-US" dirty="0">
            <a:solidFill>
              <a:srgbClr val="000000"/>
            </a:solidFill>
            <a:latin typeface="Calibri"/>
            <a:ea typeface="+mn-ea"/>
            <a:cs typeface="+mn-cs"/>
          </a:endParaRPr>
        </a:p>
      </dgm:t>
    </dgm:pt>
    <dgm:pt modelId="{DD394E9E-06CB-E744-8371-D11CA9E4E37F}" type="parTrans" cxnId="{62903698-F66D-1B44-B574-39AFC3276806}">
      <dgm:prSet/>
      <dgm:spPr/>
      <dgm:t>
        <a:bodyPr/>
        <a:lstStyle/>
        <a:p>
          <a:endParaRPr lang="en-US"/>
        </a:p>
      </dgm:t>
    </dgm:pt>
    <dgm:pt modelId="{20A0CDF6-2A16-6C4B-B7EC-22232A05851C}" type="sibTrans" cxnId="{62903698-F66D-1B44-B574-39AFC3276806}">
      <dgm:prSet/>
      <dgm:spPr/>
      <dgm:t>
        <a:bodyPr/>
        <a:lstStyle/>
        <a:p>
          <a:endParaRPr lang="en-US"/>
        </a:p>
      </dgm:t>
    </dgm:pt>
    <dgm:pt modelId="{4680BCC3-B3CE-C14F-B8A3-4FD134E52C48}">
      <dgm:prSet phldrT="[Text]"/>
      <dgm:spPr>
        <a:xfrm>
          <a:off x="6727" y="807580"/>
          <a:ext cx="4028320" cy="540981"/>
        </a:xfrm>
        <a:prstGeom prst="roundRect">
          <a:avLst>
            <a:gd name="adj" fmla="val 10000"/>
          </a:avLst>
        </a:prstGeom>
        <a:solidFill>
          <a:srgbClr val="8064A2">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Operating System</a:t>
          </a:r>
          <a:endParaRPr lang="en-US" dirty="0">
            <a:solidFill>
              <a:srgbClr val="000000"/>
            </a:solidFill>
            <a:latin typeface="Calibri"/>
            <a:ea typeface="+mn-ea"/>
            <a:cs typeface="+mn-cs"/>
          </a:endParaRPr>
        </a:p>
      </dgm:t>
    </dgm:pt>
    <dgm:pt modelId="{4573C4B2-BE58-0F48-88C0-1A1543EE9571}" type="parTrans" cxnId="{631F99B9-A99D-544C-BCD6-2A3D20A4E6BB}">
      <dgm:prSet/>
      <dgm:spPr/>
      <dgm:t>
        <a:bodyPr/>
        <a:lstStyle/>
        <a:p>
          <a:endParaRPr lang="en-US"/>
        </a:p>
      </dgm:t>
    </dgm:pt>
    <dgm:pt modelId="{20ACAB88-310A-8147-8FB2-AC4D7F6A2C2B}" type="sibTrans" cxnId="{631F99B9-A99D-544C-BCD6-2A3D20A4E6BB}">
      <dgm:prSet/>
      <dgm:spPr/>
      <dgm:t>
        <a:bodyPr/>
        <a:lstStyle/>
        <a:p>
          <a:endParaRPr lang="en-US"/>
        </a:p>
      </dgm:t>
    </dgm:pt>
    <dgm:pt modelId="{1998AF55-8C58-9942-95C4-CFDBC3D2ED77}">
      <dgm:prSet phldrT="[Text]"/>
      <dgm:spPr>
        <a:xfrm>
          <a:off x="14583" y="1397299"/>
          <a:ext cx="4012607" cy="780923"/>
        </a:xfrm>
        <a:prstGeom prst="roundRect">
          <a:avLst>
            <a:gd name="adj" fmla="val 10000"/>
          </a:avLst>
        </a:prstGeom>
        <a:solidFill>
          <a:srgbClr val="4BACC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Container Engine</a:t>
          </a:r>
          <a:endParaRPr lang="en-US" dirty="0">
            <a:solidFill>
              <a:srgbClr val="000000"/>
            </a:solidFill>
            <a:latin typeface="Calibri"/>
            <a:ea typeface="+mn-ea"/>
            <a:cs typeface="+mn-cs"/>
          </a:endParaRPr>
        </a:p>
      </dgm:t>
    </dgm:pt>
    <dgm:pt modelId="{570E9972-E37B-CE47-9555-A8AA494D5A78}" type="parTrans" cxnId="{172DE79F-2577-754B-B7E8-D6BAD9182664}">
      <dgm:prSet/>
      <dgm:spPr/>
      <dgm:t>
        <a:bodyPr/>
        <a:lstStyle/>
        <a:p>
          <a:endParaRPr lang="en-US"/>
        </a:p>
      </dgm:t>
    </dgm:pt>
    <dgm:pt modelId="{12F72DD1-FF5D-5F40-921E-8D5CB5682813}" type="sibTrans" cxnId="{172DE79F-2577-754B-B7E8-D6BAD9182664}">
      <dgm:prSet/>
      <dgm:spPr/>
      <dgm:t>
        <a:bodyPr/>
        <a:lstStyle/>
        <a:p>
          <a:endParaRPr lang="en-US"/>
        </a:p>
      </dgm:t>
    </dgm:pt>
    <dgm:pt modelId="{A2886A0C-CAF0-E949-A4BB-3ED3E6CE46EE}">
      <dgm:prSet phldrT="[Text]"/>
      <dgm:spPr>
        <a:xfrm>
          <a:off x="2053068" y="2226961"/>
          <a:ext cx="1933168" cy="46135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Libraries</a:t>
          </a:r>
          <a:endParaRPr lang="en-US" dirty="0">
            <a:solidFill>
              <a:srgbClr val="000000"/>
            </a:solidFill>
            <a:latin typeface="Calibri"/>
            <a:ea typeface="+mn-ea"/>
            <a:cs typeface="+mn-cs"/>
          </a:endParaRPr>
        </a:p>
      </dgm:t>
    </dgm:pt>
    <dgm:pt modelId="{21AE408C-34CD-114D-8B51-65447924391E}" type="parTrans" cxnId="{269B2B7A-6675-8644-BF66-AD0179C89032}">
      <dgm:prSet/>
      <dgm:spPr/>
      <dgm:t>
        <a:bodyPr/>
        <a:lstStyle/>
        <a:p>
          <a:endParaRPr lang="en-US"/>
        </a:p>
      </dgm:t>
    </dgm:pt>
    <dgm:pt modelId="{9900E314-EF66-8647-B881-129A4235B8FE}" type="sibTrans" cxnId="{269B2B7A-6675-8644-BF66-AD0179C89032}">
      <dgm:prSet/>
      <dgm:spPr/>
      <dgm:t>
        <a:bodyPr/>
        <a:lstStyle/>
        <a:p>
          <a:endParaRPr lang="en-US"/>
        </a:p>
      </dgm:t>
    </dgm:pt>
    <dgm:pt modelId="{11265FF2-FF27-E94C-ADDC-90D1BEEC9F90}">
      <dgm:prSet phldrT="[Text]"/>
      <dgm:spPr>
        <a:xfrm>
          <a:off x="55537" y="2226961"/>
          <a:ext cx="1933168" cy="46135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Libraries</a:t>
          </a:r>
          <a:endParaRPr lang="en-US" dirty="0">
            <a:solidFill>
              <a:srgbClr val="000000"/>
            </a:solidFill>
            <a:latin typeface="Calibri"/>
            <a:ea typeface="+mn-ea"/>
            <a:cs typeface="+mn-cs"/>
          </a:endParaRPr>
        </a:p>
      </dgm:t>
    </dgm:pt>
    <dgm:pt modelId="{2E07CD26-AB5D-E649-9B44-BDA2C5301FAD}" type="parTrans" cxnId="{C7B48A99-7E28-294A-86F1-EB5A6E0DA745}">
      <dgm:prSet/>
      <dgm:spPr/>
      <dgm:t>
        <a:bodyPr/>
        <a:lstStyle/>
        <a:p>
          <a:endParaRPr lang="en-US"/>
        </a:p>
      </dgm:t>
    </dgm:pt>
    <dgm:pt modelId="{D4C3EAC5-D1EE-634B-8826-D33CFEC9CD6E}" type="sibTrans" cxnId="{C7B48A99-7E28-294A-86F1-EB5A6E0DA745}">
      <dgm:prSet/>
      <dgm:spPr/>
      <dgm:t>
        <a:bodyPr/>
        <a:lstStyle/>
        <a:p>
          <a:endParaRPr lang="en-US"/>
        </a:p>
      </dgm:t>
    </dgm:pt>
    <dgm:pt modelId="{798C2ACC-9A77-3442-A626-D3B058B3B280}">
      <dgm:prSet phldrT="[Text]"/>
      <dgm:spPr>
        <a:xfrm>
          <a:off x="30204"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App</a:t>
          </a:r>
          <a:endParaRPr lang="en-US" dirty="0">
            <a:solidFill>
              <a:srgbClr val="000000"/>
            </a:solidFill>
            <a:latin typeface="Calibri"/>
            <a:ea typeface="+mn-ea"/>
            <a:cs typeface="+mn-cs"/>
          </a:endParaRPr>
        </a:p>
      </dgm:t>
    </dgm:pt>
    <dgm:pt modelId="{7F6B3D19-BF69-D346-A846-41A4508158E9}" type="parTrans" cxnId="{60CC6888-B246-AE41-9C9B-77DF4DADDE5C}">
      <dgm:prSet/>
      <dgm:spPr/>
      <dgm:t>
        <a:bodyPr/>
        <a:lstStyle/>
        <a:p>
          <a:endParaRPr lang="en-US"/>
        </a:p>
      </dgm:t>
    </dgm:pt>
    <dgm:pt modelId="{66043388-2303-A044-99CB-A0E2079456C2}" type="sibTrans" cxnId="{60CC6888-B246-AE41-9C9B-77DF4DADDE5C}">
      <dgm:prSet/>
      <dgm:spPr/>
      <dgm:t>
        <a:bodyPr/>
        <a:lstStyle/>
        <a:p>
          <a:endParaRPr lang="en-US"/>
        </a:p>
      </dgm:t>
    </dgm:pt>
    <dgm:pt modelId="{187191D3-3435-C440-B3DA-708D548920C7}">
      <dgm:prSet phldrT="[Text]"/>
      <dgm:spPr>
        <a:xfrm>
          <a:off x="696047"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App</a:t>
          </a:r>
          <a:endParaRPr lang="en-US" dirty="0">
            <a:solidFill>
              <a:srgbClr val="000000"/>
            </a:solidFill>
            <a:latin typeface="Calibri"/>
            <a:ea typeface="+mn-ea"/>
            <a:cs typeface="+mn-cs"/>
          </a:endParaRPr>
        </a:p>
      </dgm:t>
    </dgm:pt>
    <dgm:pt modelId="{9688D9FA-73CD-AC43-8D85-F5C1E0C31809}" type="parTrans" cxnId="{0FA63C3C-6E0B-7D41-A4C1-076DCD1D25FC}">
      <dgm:prSet/>
      <dgm:spPr/>
      <dgm:t>
        <a:bodyPr/>
        <a:lstStyle/>
        <a:p>
          <a:endParaRPr lang="en-US"/>
        </a:p>
      </dgm:t>
    </dgm:pt>
    <dgm:pt modelId="{75D5E7DF-D6CC-254E-BF0F-6651205F8BFC}" type="sibTrans" cxnId="{0FA63C3C-6E0B-7D41-A4C1-076DCD1D25FC}">
      <dgm:prSet/>
      <dgm:spPr/>
      <dgm:t>
        <a:bodyPr/>
        <a:lstStyle/>
        <a:p>
          <a:endParaRPr lang="en-US"/>
        </a:p>
      </dgm:t>
    </dgm:pt>
    <dgm:pt modelId="{AB1E20E9-C690-324C-8F50-A5F6C237F1CB}">
      <dgm:prSet phldrT="[Text]"/>
      <dgm:spPr>
        <a:xfrm>
          <a:off x="2027735"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App</a:t>
          </a:r>
          <a:endParaRPr lang="en-US" dirty="0">
            <a:solidFill>
              <a:srgbClr val="000000"/>
            </a:solidFill>
            <a:latin typeface="Calibri"/>
            <a:ea typeface="+mn-ea"/>
            <a:cs typeface="+mn-cs"/>
          </a:endParaRPr>
        </a:p>
      </dgm:t>
    </dgm:pt>
    <dgm:pt modelId="{0F1A9F9B-2FBD-9C42-8677-2EFAF35E62FA}" type="parTrans" cxnId="{5F80D1C1-078A-E84B-B168-D4A53781D2CE}">
      <dgm:prSet/>
      <dgm:spPr/>
      <dgm:t>
        <a:bodyPr/>
        <a:lstStyle/>
        <a:p>
          <a:endParaRPr lang="en-US"/>
        </a:p>
      </dgm:t>
    </dgm:pt>
    <dgm:pt modelId="{3F8CA188-CB41-0D4E-8DBA-16EF722635AD}" type="sibTrans" cxnId="{5F80D1C1-078A-E84B-B168-D4A53781D2CE}">
      <dgm:prSet/>
      <dgm:spPr/>
      <dgm:t>
        <a:bodyPr/>
        <a:lstStyle/>
        <a:p>
          <a:endParaRPr lang="en-US"/>
        </a:p>
      </dgm:t>
    </dgm:pt>
    <dgm:pt modelId="{C1F16E0A-D3F9-394E-B40E-6490994AA253}">
      <dgm:prSet phldrT="[Text]"/>
      <dgm:spPr>
        <a:xfrm>
          <a:off x="2693578"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App</a:t>
          </a:r>
          <a:endParaRPr lang="en-US" dirty="0">
            <a:solidFill>
              <a:srgbClr val="000000"/>
            </a:solidFill>
            <a:latin typeface="Calibri"/>
            <a:ea typeface="+mn-ea"/>
            <a:cs typeface="+mn-cs"/>
          </a:endParaRPr>
        </a:p>
      </dgm:t>
    </dgm:pt>
    <dgm:pt modelId="{2F3E31C6-0512-E747-9632-569ACFDDD1DD}" type="parTrans" cxnId="{6C61BD72-DB83-244F-BB0D-3D49C3C59F0C}">
      <dgm:prSet/>
      <dgm:spPr/>
      <dgm:t>
        <a:bodyPr/>
        <a:lstStyle/>
        <a:p>
          <a:endParaRPr lang="en-US"/>
        </a:p>
      </dgm:t>
    </dgm:pt>
    <dgm:pt modelId="{C9F8033F-7255-8E49-84C1-CD01058955F1}" type="sibTrans" cxnId="{6C61BD72-DB83-244F-BB0D-3D49C3C59F0C}">
      <dgm:prSet/>
      <dgm:spPr/>
      <dgm:t>
        <a:bodyPr/>
        <a:lstStyle/>
        <a:p>
          <a:endParaRPr lang="en-US"/>
        </a:p>
      </dgm:t>
    </dgm:pt>
    <dgm:pt modelId="{A395715E-94B2-D04A-BD71-88132F535F3E}">
      <dgm:prSet phldrT="[Text]"/>
      <dgm:spPr>
        <a:xfrm>
          <a:off x="1361891"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App</a:t>
          </a:r>
          <a:endParaRPr lang="en-US" dirty="0">
            <a:solidFill>
              <a:srgbClr val="000000"/>
            </a:solidFill>
            <a:latin typeface="Calibri"/>
            <a:ea typeface="+mn-ea"/>
            <a:cs typeface="+mn-cs"/>
          </a:endParaRPr>
        </a:p>
      </dgm:t>
    </dgm:pt>
    <dgm:pt modelId="{08342F07-AADF-9A4C-BAF4-7D18E10F1A34}" type="parTrans" cxnId="{3009A034-9388-9A41-845C-94C2A694D7B9}">
      <dgm:prSet/>
      <dgm:spPr/>
      <dgm:t>
        <a:bodyPr/>
        <a:lstStyle/>
        <a:p>
          <a:endParaRPr lang="en-US"/>
        </a:p>
      </dgm:t>
    </dgm:pt>
    <dgm:pt modelId="{A94B44D8-5A6D-FD46-82D5-5C5A1AF2A9F0}" type="sibTrans" cxnId="{3009A034-9388-9A41-845C-94C2A694D7B9}">
      <dgm:prSet/>
      <dgm:spPr/>
      <dgm:t>
        <a:bodyPr/>
        <a:lstStyle/>
        <a:p>
          <a:endParaRPr lang="en-US"/>
        </a:p>
      </dgm:t>
    </dgm:pt>
    <dgm:pt modelId="{B4EBD06C-484D-8E4A-BDC5-EDD633D107B7}">
      <dgm:prSet phldrT="[Text]"/>
      <dgm:spPr>
        <a:xfrm>
          <a:off x="3359422"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App</a:t>
          </a:r>
          <a:endParaRPr lang="en-US" dirty="0">
            <a:solidFill>
              <a:srgbClr val="000000"/>
            </a:solidFill>
            <a:latin typeface="Calibri"/>
            <a:ea typeface="+mn-ea"/>
            <a:cs typeface="+mn-cs"/>
          </a:endParaRPr>
        </a:p>
      </dgm:t>
    </dgm:pt>
    <dgm:pt modelId="{A4F3C58C-563D-FE43-A17D-36B00007C8DB}" type="parTrans" cxnId="{0036BEC0-E19B-E446-BC87-82E7E84073E9}">
      <dgm:prSet/>
      <dgm:spPr/>
      <dgm:t>
        <a:bodyPr/>
        <a:lstStyle/>
        <a:p>
          <a:endParaRPr lang="en-US"/>
        </a:p>
      </dgm:t>
    </dgm:pt>
    <dgm:pt modelId="{F00FE2CA-3310-5D45-8BDD-516E8DC8F81B}" type="sibTrans" cxnId="{0036BEC0-E19B-E446-BC87-82E7E84073E9}">
      <dgm:prSet/>
      <dgm:spPr/>
      <dgm:t>
        <a:bodyPr/>
        <a:lstStyle/>
        <a:p>
          <a:endParaRPr lang="en-US"/>
        </a:p>
      </dgm:t>
    </dgm:pt>
    <dgm:pt modelId="{96FE59DE-E669-3F47-AB1E-F49FFB7ED1A6}" type="pres">
      <dgm:prSet presAssocID="{0E2F0F4C-BF6B-614A-BBEB-35038B9F7C50}" presName="Name0" presStyleCnt="0">
        <dgm:presLayoutVars>
          <dgm:chPref val="1"/>
          <dgm:dir/>
          <dgm:animOne val="branch"/>
          <dgm:animLvl val="lvl"/>
          <dgm:resizeHandles/>
        </dgm:presLayoutVars>
      </dgm:prSet>
      <dgm:spPr/>
      <dgm:t>
        <a:bodyPr/>
        <a:lstStyle/>
        <a:p>
          <a:endParaRPr lang="en-US"/>
        </a:p>
      </dgm:t>
    </dgm:pt>
    <dgm:pt modelId="{03F7CE96-139D-4242-A072-7590049A46D3}" type="pres">
      <dgm:prSet presAssocID="{1D0CA1E7-583D-E64E-AB6D-C2514F8A3572}" presName="vertOne" presStyleCnt="0"/>
      <dgm:spPr/>
    </dgm:pt>
    <dgm:pt modelId="{556264AC-BF34-7B41-B4FF-80404E15D217}" type="pres">
      <dgm:prSet presAssocID="{1D0CA1E7-583D-E64E-AB6D-C2514F8A3572}" presName="txOne" presStyleLbl="node0" presStyleIdx="0" presStyleCnt="1" custScaleY="100739">
        <dgm:presLayoutVars>
          <dgm:chPref val="3"/>
        </dgm:presLayoutVars>
      </dgm:prSet>
      <dgm:spPr/>
      <dgm:t>
        <a:bodyPr/>
        <a:lstStyle/>
        <a:p>
          <a:endParaRPr lang="en-US"/>
        </a:p>
      </dgm:t>
    </dgm:pt>
    <dgm:pt modelId="{912FB8DA-EEE2-034E-8CCF-3CC01FE04C92}" type="pres">
      <dgm:prSet presAssocID="{1D0CA1E7-583D-E64E-AB6D-C2514F8A3572}" presName="parTransOne" presStyleCnt="0"/>
      <dgm:spPr/>
    </dgm:pt>
    <dgm:pt modelId="{AE1001F7-9990-B94B-A604-B250A7ED7D1A}" type="pres">
      <dgm:prSet presAssocID="{1D0CA1E7-583D-E64E-AB6D-C2514F8A3572}" presName="horzOne" presStyleCnt="0"/>
      <dgm:spPr/>
    </dgm:pt>
    <dgm:pt modelId="{229E1A6E-7333-6C42-BAE0-901FB5A972F6}" type="pres">
      <dgm:prSet presAssocID="{4680BCC3-B3CE-C14F-B8A3-4FD134E52C48}" presName="vertTwo" presStyleCnt="0"/>
      <dgm:spPr/>
    </dgm:pt>
    <dgm:pt modelId="{F120256A-6E1D-E848-A497-454B215F9E5D}" type="pres">
      <dgm:prSet presAssocID="{4680BCC3-B3CE-C14F-B8A3-4FD134E52C48}" presName="txTwo" presStyleLbl="node2" presStyleIdx="0" presStyleCnt="1" custScaleY="71979">
        <dgm:presLayoutVars>
          <dgm:chPref val="3"/>
        </dgm:presLayoutVars>
      </dgm:prSet>
      <dgm:spPr/>
      <dgm:t>
        <a:bodyPr/>
        <a:lstStyle/>
        <a:p>
          <a:endParaRPr lang="en-US"/>
        </a:p>
      </dgm:t>
    </dgm:pt>
    <dgm:pt modelId="{CDA5321E-C086-E442-95F9-8608EABD19E5}" type="pres">
      <dgm:prSet presAssocID="{4680BCC3-B3CE-C14F-B8A3-4FD134E52C48}" presName="parTransTwo" presStyleCnt="0"/>
      <dgm:spPr/>
    </dgm:pt>
    <dgm:pt modelId="{9025942A-820E-EF4C-AE71-EEF6B873046A}" type="pres">
      <dgm:prSet presAssocID="{4680BCC3-B3CE-C14F-B8A3-4FD134E52C48}" presName="horzTwo" presStyleCnt="0"/>
      <dgm:spPr/>
    </dgm:pt>
    <dgm:pt modelId="{E483B4C5-43A6-0444-9961-F802DBD6917C}" type="pres">
      <dgm:prSet presAssocID="{1998AF55-8C58-9942-95C4-CFDBC3D2ED77}" presName="vertThree" presStyleCnt="0"/>
      <dgm:spPr/>
    </dgm:pt>
    <dgm:pt modelId="{9FFD9CA4-9426-AE41-B4E9-6A56E6E9F62E}" type="pres">
      <dgm:prSet presAssocID="{1998AF55-8C58-9942-95C4-CFDBC3D2ED77}" presName="txThree" presStyleLbl="node3" presStyleIdx="0" presStyleCnt="1" custScaleY="103904">
        <dgm:presLayoutVars>
          <dgm:chPref val="3"/>
        </dgm:presLayoutVars>
      </dgm:prSet>
      <dgm:spPr/>
      <dgm:t>
        <a:bodyPr/>
        <a:lstStyle/>
        <a:p>
          <a:endParaRPr lang="en-US"/>
        </a:p>
      </dgm:t>
    </dgm:pt>
    <dgm:pt modelId="{E6E597E9-539B-E445-A80E-BEBE8A42748B}" type="pres">
      <dgm:prSet presAssocID="{1998AF55-8C58-9942-95C4-CFDBC3D2ED77}" presName="parTransThree" presStyleCnt="0"/>
      <dgm:spPr/>
    </dgm:pt>
    <dgm:pt modelId="{B5DA45DB-43B5-C647-8572-DCC539FE608A}" type="pres">
      <dgm:prSet presAssocID="{1998AF55-8C58-9942-95C4-CFDBC3D2ED77}" presName="horzThree" presStyleCnt="0"/>
      <dgm:spPr/>
    </dgm:pt>
    <dgm:pt modelId="{AD9302B8-1999-9F45-8F2B-5EAA94E90EC7}" type="pres">
      <dgm:prSet presAssocID="{11265FF2-FF27-E94C-ADDC-90D1BEEC9F90}" presName="vertFour" presStyleCnt="0">
        <dgm:presLayoutVars>
          <dgm:chPref val="3"/>
        </dgm:presLayoutVars>
      </dgm:prSet>
      <dgm:spPr/>
    </dgm:pt>
    <dgm:pt modelId="{F42E7A64-77AA-DE4F-A579-A827F58F5B0C}" type="pres">
      <dgm:prSet presAssocID="{11265FF2-FF27-E94C-ADDC-90D1BEEC9F90}" presName="txFour" presStyleLbl="node4" presStyleIdx="0" presStyleCnt="8" custScaleX="97446" custScaleY="61384">
        <dgm:presLayoutVars>
          <dgm:chPref val="3"/>
        </dgm:presLayoutVars>
      </dgm:prSet>
      <dgm:spPr/>
      <dgm:t>
        <a:bodyPr/>
        <a:lstStyle/>
        <a:p>
          <a:endParaRPr lang="en-US"/>
        </a:p>
      </dgm:t>
    </dgm:pt>
    <dgm:pt modelId="{A255C720-35A5-7D4F-84F4-47071D214C30}" type="pres">
      <dgm:prSet presAssocID="{11265FF2-FF27-E94C-ADDC-90D1BEEC9F90}" presName="parTransFour" presStyleCnt="0"/>
      <dgm:spPr/>
    </dgm:pt>
    <dgm:pt modelId="{D5CF3DD3-FADA-6445-9CD9-8BED0A8D67E0}" type="pres">
      <dgm:prSet presAssocID="{11265FF2-FF27-E94C-ADDC-90D1BEEC9F90}" presName="horzFour" presStyleCnt="0"/>
      <dgm:spPr/>
    </dgm:pt>
    <dgm:pt modelId="{F3ABC919-4FFF-B044-B2E6-F14C659DCE51}" type="pres">
      <dgm:prSet presAssocID="{798C2ACC-9A77-3442-A626-D3B058B3B280}" presName="vertFour" presStyleCnt="0">
        <dgm:presLayoutVars>
          <dgm:chPref val="3"/>
        </dgm:presLayoutVars>
      </dgm:prSet>
      <dgm:spPr/>
    </dgm:pt>
    <dgm:pt modelId="{7C3D9444-07A2-4F41-98A9-E357879A352C}" type="pres">
      <dgm:prSet presAssocID="{798C2ACC-9A77-3442-A626-D3B058B3B280}" presName="txFour" presStyleLbl="node4" presStyleIdx="1" presStyleCnt="8">
        <dgm:presLayoutVars>
          <dgm:chPref val="3"/>
        </dgm:presLayoutVars>
      </dgm:prSet>
      <dgm:spPr/>
      <dgm:t>
        <a:bodyPr/>
        <a:lstStyle/>
        <a:p>
          <a:endParaRPr lang="en-US"/>
        </a:p>
      </dgm:t>
    </dgm:pt>
    <dgm:pt modelId="{FFC35696-1E67-BC4E-910B-03F8C7C99151}" type="pres">
      <dgm:prSet presAssocID="{798C2ACC-9A77-3442-A626-D3B058B3B280}" presName="horzFour" presStyleCnt="0"/>
      <dgm:spPr/>
    </dgm:pt>
    <dgm:pt modelId="{6826F298-EF0A-F243-B56B-6283A2BDAAA4}" type="pres">
      <dgm:prSet presAssocID="{66043388-2303-A044-99CB-A0E2079456C2}" presName="sibSpaceFour" presStyleCnt="0"/>
      <dgm:spPr/>
    </dgm:pt>
    <dgm:pt modelId="{5B6ECE31-D255-A540-9536-4F3D05299F4C}" type="pres">
      <dgm:prSet presAssocID="{187191D3-3435-C440-B3DA-708D548920C7}" presName="vertFour" presStyleCnt="0">
        <dgm:presLayoutVars>
          <dgm:chPref val="3"/>
        </dgm:presLayoutVars>
      </dgm:prSet>
      <dgm:spPr/>
    </dgm:pt>
    <dgm:pt modelId="{F0BE0EEC-E433-E445-8278-7B7413396CCF}" type="pres">
      <dgm:prSet presAssocID="{187191D3-3435-C440-B3DA-708D548920C7}" presName="txFour" presStyleLbl="node4" presStyleIdx="2" presStyleCnt="8">
        <dgm:presLayoutVars>
          <dgm:chPref val="3"/>
        </dgm:presLayoutVars>
      </dgm:prSet>
      <dgm:spPr/>
      <dgm:t>
        <a:bodyPr/>
        <a:lstStyle/>
        <a:p>
          <a:endParaRPr lang="en-US"/>
        </a:p>
      </dgm:t>
    </dgm:pt>
    <dgm:pt modelId="{0F3F4C40-85FC-8146-A912-A9DF69F1CD27}" type="pres">
      <dgm:prSet presAssocID="{187191D3-3435-C440-B3DA-708D548920C7}" presName="horzFour" presStyleCnt="0"/>
      <dgm:spPr/>
    </dgm:pt>
    <dgm:pt modelId="{E25C5589-A374-124E-88E0-DA48400F56C3}" type="pres">
      <dgm:prSet presAssocID="{75D5E7DF-D6CC-254E-BF0F-6651205F8BFC}" presName="sibSpaceFour" presStyleCnt="0"/>
      <dgm:spPr/>
    </dgm:pt>
    <dgm:pt modelId="{8FA0E068-AA7D-FB42-86A7-A3CCAF9E4645}" type="pres">
      <dgm:prSet presAssocID="{A395715E-94B2-D04A-BD71-88132F535F3E}" presName="vertFour" presStyleCnt="0">
        <dgm:presLayoutVars>
          <dgm:chPref val="3"/>
        </dgm:presLayoutVars>
      </dgm:prSet>
      <dgm:spPr/>
    </dgm:pt>
    <dgm:pt modelId="{EC0AB5A2-C6FC-9D49-BAD2-EBDD9EB16C71}" type="pres">
      <dgm:prSet presAssocID="{A395715E-94B2-D04A-BD71-88132F535F3E}" presName="txFour" presStyleLbl="node4" presStyleIdx="3" presStyleCnt="8">
        <dgm:presLayoutVars>
          <dgm:chPref val="3"/>
        </dgm:presLayoutVars>
      </dgm:prSet>
      <dgm:spPr/>
      <dgm:t>
        <a:bodyPr/>
        <a:lstStyle/>
        <a:p>
          <a:endParaRPr lang="en-US"/>
        </a:p>
      </dgm:t>
    </dgm:pt>
    <dgm:pt modelId="{D233A524-2ACD-5745-B9DC-D681A40B96EA}" type="pres">
      <dgm:prSet presAssocID="{A395715E-94B2-D04A-BD71-88132F535F3E}" presName="horzFour" presStyleCnt="0"/>
      <dgm:spPr/>
    </dgm:pt>
    <dgm:pt modelId="{C2D1C9B6-5A72-5542-8F1D-913578A50501}" type="pres">
      <dgm:prSet presAssocID="{D4C3EAC5-D1EE-634B-8826-D33CFEC9CD6E}" presName="sibSpaceFour" presStyleCnt="0"/>
      <dgm:spPr/>
    </dgm:pt>
    <dgm:pt modelId="{83309EC0-BEDB-8649-91FA-AE05172B7A1E}" type="pres">
      <dgm:prSet presAssocID="{A2886A0C-CAF0-E949-A4BB-3ED3E6CE46EE}" presName="vertFour" presStyleCnt="0">
        <dgm:presLayoutVars>
          <dgm:chPref val="3"/>
        </dgm:presLayoutVars>
      </dgm:prSet>
      <dgm:spPr/>
    </dgm:pt>
    <dgm:pt modelId="{49FB2EE1-C504-C643-B118-939E20D0F75A}" type="pres">
      <dgm:prSet presAssocID="{A2886A0C-CAF0-E949-A4BB-3ED3E6CE46EE}" presName="txFour" presStyleLbl="node4" presStyleIdx="4" presStyleCnt="8" custScaleX="97446" custScaleY="61384">
        <dgm:presLayoutVars>
          <dgm:chPref val="3"/>
        </dgm:presLayoutVars>
      </dgm:prSet>
      <dgm:spPr/>
      <dgm:t>
        <a:bodyPr/>
        <a:lstStyle/>
        <a:p>
          <a:endParaRPr lang="en-US"/>
        </a:p>
      </dgm:t>
    </dgm:pt>
    <dgm:pt modelId="{B145E0BE-B19A-664F-8C1A-2B05514B0A1C}" type="pres">
      <dgm:prSet presAssocID="{A2886A0C-CAF0-E949-A4BB-3ED3E6CE46EE}" presName="parTransFour" presStyleCnt="0"/>
      <dgm:spPr/>
    </dgm:pt>
    <dgm:pt modelId="{39A8B25D-59EF-CD4A-8656-B5D02BA0DE2A}" type="pres">
      <dgm:prSet presAssocID="{A2886A0C-CAF0-E949-A4BB-3ED3E6CE46EE}" presName="horzFour" presStyleCnt="0"/>
      <dgm:spPr/>
    </dgm:pt>
    <dgm:pt modelId="{12B14130-8581-4848-982D-D7C2DA3CF7C2}" type="pres">
      <dgm:prSet presAssocID="{AB1E20E9-C690-324C-8F50-A5F6C237F1CB}" presName="vertFour" presStyleCnt="0">
        <dgm:presLayoutVars>
          <dgm:chPref val="3"/>
        </dgm:presLayoutVars>
      </dgm:prSet>
      <dgm:spPr/>
    </dgm:pt>
    <dgm:pt modelId="{BDEA6874-AEAC-EC4E-A3BB-A018CD8A9F00}" type="pres">
      <dgm:prSet presAssocID="{AB1E20E9-C690-324C-8F50-A5F6C237F1CB}" presName="txFour" presStyleLbl="node4" presStyleIdx="5" presStyleCnt="8">
        <dgm:presLayoutVars>
          <dgm:chPref val="3"/>
        </dgm:presLayoutVars>
      </dgm:prSet>
      <dgm:spPr/>
      <dgm:t>
        <a:bodyPr/>
        <a:lstStyle/>
        <a:p>
          <a:endParaRPr lang="en-US"/>
        </a:p>
      </dgm:t>
    </dgm:pt>
    <dgm:pt modelId="{93422D5D-678A-6446-8024-7ECF0B8A19EE}" type="pres">
      <dgm:prSet presAssocID="{AB1E20E9-C690-324C-8F50-A5F6C237F1CB}" presName="horzFour" presStyleCnt="0"/>
      <dgm:spPr/>
    </dgm:pt>
    <dgm:pt modelId="{9A8AC317-45E9-C346-9491-A4637FF0359F}" type="pres">
      <dgm:prSet presAssocID="{3F8CA188-CB41-0D4E-8DBA-16EF722635AD}" presName="sibSpaceFour" presStyleCnt="0"/>
      <dgm:spPr/>
    </dgm:pt>
    <dgm:pt modelId="{76A48E85-588B-124E-B4F8-2B0B1E122724}" type="pres">
      <dgm:prSet presAssocID="{C1F16E0A-D3F9-394E-B40E-6490994AA253}" presName="vertFour" presStyleCnt="0">
        <dgm:presLayoutVars>
          <dgm:chPref val="3"/>
        </dgm:presLayoutVars>
      </dgm:prSet>
      <dgm:spPr/>
    </dgm:pt>
    <dgm:pt modelId="{44CBCDD1-EB7D-F049-8321-CAFB0A61CE5C}" type="pres">
      <dgm:prSet presAssocID="{C1F16E0A-D3F9-394E-B40E-6490994AA253}" presName="txFour" presStyleLbl="node4" presStyleIdx="6" presStyleCnt="8">
        <dgm:presLayoutVars>
          <dgm:chPref val="3"/>
        </dgm:presLayoutVars>
      </dgm:prSet>
      <dgm:spPr/>
      <dgm:t>
        <a:bodyPr/>
        <a:lstStyle/>
        <a:p>
          <a:endParaRPr lang="en-US"/>
        </a:p>
      </dgm:t>
    </dgm:pt>
    <dgm:pt modelId="{61C1CB70-5880-CB41-8425-26A431E99373}" type="pres">
      <dgm:prSet presAssocID="{C1F16E0A-D3F9-394E-B40E-6490994AA253}" presName="horzFour" presStyleCnt="0"/>
      <dgm:spPr/>
    </dgm:pt>
    <dgm:pt modelId="{73C44725-6ED8-FF41-8BDF-4C1ECF47C33D}" type="pres">
      <dgm:prSet presAssocID="{C9F8033F-7255-8E49-84C1-CD01058955F1}" presName="sibSpaceFour" presStyleCnt="0"/>
      <dgm:spPr/>
    </dgm:pt>
    <dgm:pt modelId="{B45B70C1-3047-5A46-893E-0DC552CA37FC}" type="pres">
      <dgm:prSet presAssocID="{B4EBD06C-484D-8E4A-BDC5-EDD633D107B7}" presName="vertFour" presStyleCnt="0">
        <dgm:presLayoutVars>
          <dgm:chPref val="3"/>
        </dgm:presLayoutVars>
      </dgm:prSet>
      <dgm:spPr/>
    </dgm:pt>
    <dgm:pt modelId="{C7C379C5-5AE6-9A46-BBDB-502A2FB07D7D}" type="pres">
      <dgm:prSet presAssocID="{B4EBD06C-484D-8E4A-BDC5-EDD633D107B7}" presName="txFour" presStyleLbl="node4" presStyleIdx="7" presStyleCnt="8">
        <dgm:presLayoutVars>
          <dgm:chPref val="3"/>
        </dgm:presLayoutVars>
      </dgm:prSet>
      <dgm:spPr/>
      <dgm:t>
        <a:bodyPr/>
        <a:lstStyle/>
        <a:p>
          <a:endParaRPr lang="en-US"/>
        </a:p>
      </dgm:t>
    </dgm:pt>
    <dgm:pt modelId="{D606A484-689B-104D-A2AE-E493EB30F6F2}" type="pres">
      <dgm:prSet presAssocID="{B4EBD06C-484D-8E4A-BDC5-EDD633D107B7}" presName="horzFour" presStyleCnt="0"/>
      <dgm:spPr/>
    </dgm:pt>
  </dgm:ptLst>
  <dgm:cxnLst>
    <dgm:cxn modelId="{BC25D796-E9B1-4B06-AD89-A4E0F8C59AE5}" type="presOf" srcId="{C1F16E0A-D3F9-394E-B40E-6490994AA253}" destId="{44CBCDD1-EB7D-F049-8321-CAFB0A61CE5C}" srcOrd="0" destOrd="0" presId="urn:microsoft.com/office/officeart/2005/8/layout/hierarchy4"/>
    <dgm:cxn modelId="{B876AD14-20B6-46FA-B1A3-907D8D75835F}" type="presOf" srcId="{1D0CA1E7-583D-E64E-AB6D-C2514F8A3572}" destId="{556264AC-BF34-7B41-B4FF-80404E15D217}" srcOrd="0" destOrd="0" presId="urn:microsoft.com/office/officeart/2005/8/layout/hierarchy4"/>
    <dgm:cxn modelId="{5F80D1C1-078A-E84B-B168-D4A53781D2CE}" srcId="{A2886A0C-CAF0-E949-A4BB-3ED3E6CE46EE}" destId="{AB1E20E9-C690-324C-8F50-A5F6C237F1CB}" srcOrd="0" destOrd="0" parTransId="{0F1A9F9B-2FBD-9C42-8677-2EFAF35E62FA}" sibTransId="{3F8CA188-CB41-0D4E-8DBA-16EF722635AD}"/>
    <dgm:cxn modelId="{B65234DA-1FA7-4689-A132-715ED0A68A8F}" type="presOf" srcId="{A395715E-94B2-D04A-BD71-88132F535F3E}" destId="{EC0AB5A2-C6FC-9D49-BAD2-EBDD9EB16C71}" srcOrd="0" destOrd="0" presId="urn:microsoft.com/office/officeart/2005/8/layout/hierarchy4"/>
    <dgm:cxn modelId="{EA73E4A5-D10A-41AB-982A-53889457A95B}" type="presOf" srcId="{0E2F0F4C-BF6B-614A-BBEB-35038B9F7C50}" destId="{96FE59DE-E669-3F47-AB1E-F49FFB7ED1A6}" srcOrd="0" destOrd="0" presId="urn:microsoft.com/office/officeart/2005/8/layout/hierarchy4"/>
    <dgm:cxn modelId="{FE6A77AC-1006-4F99-AFD9-53B920A33202}" type="presOf" srcId="{A2886A0C-CAF0-E949-A4BB-3ED3E6CE46EE}" destId="{49FB2EE1-C504-C643-B118-939E20D0F75A}" srcOrd="0" destOrd="0" presId="urn:microsoft.com/office/officeart/2005/8/layout/hierarchy4"/>
    <dgm:cxn modelId="{38E85942-B414-41CB-BAD2-677FD71FD4D1}" type="presOf" srcId="{4680BCC3-B3CE-C14F-B8A3-4FD134E52C48}" destId="{F120256A-6E1D-E848-A497-454B215F9E5D}" srcOrd="0" destOrd="0" presId="urn:microsoft.com/office/officeart/2005/8/layout/hierarchy4"/>
    <dgm:cxn modelId="{3009A034-9388-9A41-845C-94C2A694D7B9}" srcId="{11265FF2-FF27-E94C-ADDC-90D1BEEC9F90}" destId="{A395715E-94B2-D04A-BD71-88132F535F3E}" srcOrd="2" destOrd="0" parTransId="{08342F07-AADF-9A4C-BAF4-7D18E10F1A34}" sibTransId="{A94B44D8-5A6D-FD46-82D5-5C5A1AF2A9F0}"/>
    <dgm:cxn modelId="{845F2745-A50A-4613-8E11-F7DD3108F4E2}" type="presOf" srcId="{B4EBD06C-484D-8E4A-BDC5-EDD633D107B7}" destId="{C7C379C5-5AE6-9A46-BBDB-502A2FB07D7D}" srcOrd="0" destOrd="0" presId="urn:microsoft.com/office/officeart/2005/8/layout/hierarchy4"/>
    <dgm:cxn modelId="{172DE79F-2577-754B-B7E8-D6BAD9182664}" srcId="{4680BCC3-B3CE-C14F-B8A3-4FD134E52C48}" destId="{1998AF55-8C58-9942-95C4-CFDBC3D2ED77}" srcOrd="0" destOrd="0" parTransId="{570E9972-E37B-CE47-9555-A8AA494D5A78}" sibTransId="{12F72DD1-FF5D-5F40-921E-8D5CB5682813}"/>
    <dgm:cxn modelId="{01CD339A-C055-48AA-8412-8879C84E3626}" type="presOf" srcId="{798C2ACC-9A77-3442-A626-D3B058B3B280}" destId="{7C3D9444-07A2-4F41-98A9-E357879A352C}" srcOrd="0" destOrd="0" presId="urn:microsoft.com/office/officeart/2005/8/layout/hierarchy4"/>
    <dgm:cxn modelId="{631F99B9-A99D-544C-BCD6-2A3D20A4E6BB}" srcId="{1D0CA1E7-583D-E64E-AB6D-C2514F8A3572}" destId="{4680BCC3-B3CE-C14F-B8A3-4FD134E52C48}" srcOrd="0" destOrd="0" parTransId="{4573C4B2-BE58-0F48-88C0-1A1543EE9571}" sibTransId="{20ACAB88-310A-8147-8FB2-AC4D7F6A2C2B}"/>
    <dgm:cxn modelId="{0036BEC0-E19B-E446-BC87-82E7E84073E9}" srcId="{A2886A0C-CAF0-E949-A4BB-3ED3E6CE46EE}" destId="{B4EBD06C-484D-8E4A-BDC5-EDD633D107B7}" srcOrd="2" destOrd="0" parTransId="{A4F3C58C-563D-FE43-A17D-36B00007C8DB}" sibTransId="{F00FE2CA-3310-5D45-8BDD-516E8DC8F81B}"/>
    <dgm:cxn modelId="{60CC6888-B246-AE41-9C9B-77DF4DADDE5C}" srcId="{11265FF2-FF27-E94C-ADDC-90D1BEEC9F90}" destId="{798C2ACC-9A77-3442-A626-D3B058B3B280}" srcOrd="0" destOrd="0" parTransId="{7F6B3D19-BF69-D346-A846-41A4508158E9}" sibTransId="{66043388-2303-A044-99CB-A0E2079456C2}"/>
    <dgm:cxn modelId="{9B48E1B9-C5C7-4B03-891A-FB1C230801B3}" type="presOf" srcId="{187191D3-3435-C440-B3DA-708D548920C7}" destId="{F0BE0EEC-E433-E445-8278-7B7413396CCF}" srcOrd="0" destOrd="0" presId="urn:microsoft.com/office/officeart/2005/8/layout/hierarchy4"/>
    <dgm:cxn modelId="{6C61BD72-DB83-244F-BB0D-3D49C3C59F0C}" srcId="{A2886A0C-CAF0-E949-A4BB-3ED3E6CE46EE}" destId="{C1F16E0A-D3F9-394E-B40E-6490994AA253}" srcOrd="1" destOrd="0" parTransId="{2F3E31C6-0512-E747-9632-569ACFDDD1DD}" sibTransId="{C9F8033F-7255-8E49-84C1-CD01058955F1}"/>
    <dgm:cxn modelId="{99DB0A42-A2D4-4F88-B69E-DBB0D06ED00F}" type="presOf" srcId="{AB1E20E9-C690-324C-8F50-A5F6C237F1CB}" destId="{BDEA6874-AEAC-EC4E-A3BB-A018CD8A9F00}" srcOrd="0" destOrd="0" presId="urn:microsoft.com/office/officeart/2005/8/layout/hierarchy4"/>
    <dgm:cxn modelId="{62903698-F66D-1B44-B574-39AFC3276806}" srcId="{0E2F0F4C-BF6B-614A-BBEB-35038B9F7C50}" destId="{1D0CA1E7-583D-E64E-AB6D-C2514F8A3572}" srcOrd="0" destOrd="0" parTransId="{DD394E9E-06CB-E744-8371-D11CA9E4E37F}" sibTransId="{20A0CDF6-2A16-6C4B-B7EC-22232A05851C}"/>
    <dgm:cxn modelId="{C7B48A99-7E28-294A-86F1-EB5A6E0DA745}" srcId="{1998AF55-8C58-9942-95C4-CFDBC3D2ED77}" destId="{11265FF2-FF27-E94C-ADDC-90D1BEEC9F90}" srcOrd="0" destOrd="0" parTransId="{2E07CD26-AB5D-E649-9B44-BDA2C5301FAD}" sibTransId="{D4C3EAC5-D1EE-634B-8826-D33CFEC9CD6E}"/>
    <dgm:cxn modelId="{84CB9966-AF98-4363-B6C5-00C2A568F98B}" type="presOf" srcId="{11265FF2-FF27-E94C-ADDC-90D1BEEC9F90}" destId="{F42E7A64-77AA-DE4F-A579-A827F58F5B0C}" srcOrd="0" destOrd="0" presId="urn:microsoft.com/office/officeart/2005/8/layout/hierarchy4"/>
    <dgm:cxn modelId="{0FA63C3C-6E0B-7D41-A4C1-076DCD1D25FC}" srcId="{11265FF2-FF27-E94C-ADDC-90D1BEEC9F90}" destId="{187191D3-3435-C440-B3DA-708D548920C7}" srcOrd="1" destOrd="0" parTransId="{9688D9FA-73CD-AC43-8D85-F5C1E0C31809}" sibTransId="{75D5E7DF-D6CC-254E-BF0F-6651205F8BFC}"/>
    <dgm:cxn modelId="{269B2B7A-6675-8644-BF66-AD0179C89032}" srcId="{1998AF55-8C58-9942-95C4-CFDBC3D2ED77}" destId="{A2886A0C-CAF0-E949-A4BB-3ED3E6CE46EE}" srcOrd="1" destOrd="0" parTransId="{21AE408C-34CD-114D-8B51-65447924391E}" sibTransId="{9900E314-EF66-8647-B881-129A4235B8FE}"/>
    <dgm:cxn modelId="{6A7D5FFD-554C-4E5F-BEF5-3DE5672A4773}" type="presOf" srcId="{1998AF55-8C58-9942-95C4-CFDBC3D2ED77}" destId="{9FFD9CA4-9426-AE41-B4E9-6A56E6E9F62E}" srcOrd="0" destOrd="0" presId="urn:microsoft.com/office/officeart/2005/8/layout/hierarchy4"/>
    <dgm:cxn modelId="{77E04C7E-9508-4748-B4F2-136FC2A1E4EC}" type="presParOf" srcId="{96FE59DE-E669-3F47-AB1E-F49FFB7ED1A6}" destId="{03F7CE96-139D-4242-A072-7590049A46D3}" srcOrd="0" destOrd="0" presId="urn:microsoft.com/office/officeart/2005/8/layout/hierarchy4"/>
    <dgm:cxn modelId="{BDA2E0B7-C887-4EF3-AB91-08700B12CB15}" type="presParOf" srcId="{03F7CE96-139D-4242-A072-7590049A46D3}" destId="{556264AC-BF34-7B41-B4FF-80404E15D217}" srcOrd="0" destOrd="0" presId="urn:microsoft.com/office/officeart/2005/8/layout/hierarchy4"/>
    <dgm:cxn modelId="{ADAF342C-F32F-4FDE-A294-49DCCCA88FE5}" type="presParOf" srcId="{03F7CE96-139D-4242-A072-7590049A46D3}" destId="{912FB8DA-EEE2-034E-8CCF-3CC01FE04C92}" srcOrd="1" destOrd="0" presId="urn:microsoft.com/office/officeart/2005/8/layout/hierarchy4"/>
    <dgm:cxn modelId="{7309FC83-8BEE-4092-BE87-7153F4B08A09}" type="presParOf" srcId="{03F7CE96-139D-4242-A072-7590049A46D3}" destId="{AE1001F7-9990-B94B-A604-B250A7ED7D1A}" srcOrd="2" destOrd="0" presId="urn:microsoft.com/office/officeart/2005/8/layout/hierarchy4"/>
    <dgm:cxn modelId="{FF1C135B-2ECA-4C8B-AEEA-EDEE794B3F78}" type="presParOf" srcId="{AE1001F7-9990-B94B-A604-B250A7ED7D1A}" destId="{229E1A6E-7333-6C42-BAE0-901FB5A972F6}" srcOrd="0" destOrd="0" presId="urn:microsoft.com/office/officeart/2005/8/layout/hierarchy4"/>
    <dgm:cxn modelId="{BCF9DB9F-8204-4ECC-A5F7-8551D5D5E0FA}" type="presParOf" srcId="{229E1A6E-7333-6C42-BAE0-901FB5A972F6}" destId="{F120256A-6E1D-E848-A497-454B215F9E5D}" srcOrd="0" destOrd="0" presId="urn:microsoft.com/office/officeart/2005/8/layout/hierarchy4"/>
    <dgm:cxn modelId="{DCF64426-596E-4AE4-9F05-516F7E7B1DB9}" type="presParOf" srcId="{229E1A6E-7333-6C42-BAE0-901FB5A972F6}" destId="{CDA5321E-C086-E442-95F9-8608EABD19E5}" srcOrd="1" destOrd="0" presId="urn:microsoft.com/office/officeart/2005/8/layout/hierarchy4"/>
    <dgm:cxn modelId="{CDFF1E10-9523-47DE-8AAE-9209D8C034EC}" type="presParOf" srcId="{229E1A6E-7333-6C42-BAE0-901FB5A972F6}" destId="{9025942A-820E-EF4C-AE71-EEF6B873046A}" srcOrd="2" destOrd="0" presId="urn:microsoft.com/office/officeart/2005/8/layout/hierarchy4"/>
    <dgm:cxn modelId="{6F81AE72-92B9-4B73-94C7-0675E8DABBFE}" type="presParOf" srcId="{9025942A-820E-EF4C-AE71-EEF6B873046A}" destId="{E483B4C5-43A6-0444-9961-F802DBD6917C}" srcOrd="0" destOrd="0" presId="urn:microsoft.com/office/officeart/2005/8/layout/hierarchy4"/>
    <dgm:cxn modelId="{5E859514-377A-49D3-867A-6688EACF8682}" type="presParOf" srcId="{E483B4C5-43A6-0444-9961-F802DBD6917C}" destId="{9FFD9CA4-9426-AE41-B4E9-6A56E6E9F62E}" srcOrd="0" destOrd="0" presId="urn:microsoft.com/office/officeart/2005/8/layout/hierarchy4"/>
    <dgm:cxn modelId="{BB84A501-A5B3-488E-B17C-AB5148AC94F4}" type="presParOf" srcId="{E483B4C5-43A6-0444-9961-F802DBD6917C}" destId="{E6E597E9-539B-E445-A80E-BEBE8A42748B}" srcOrd="1" destOrd="0" presId="urn:microsoft.com/office/officeart/2005/8/layout/hierarchy4"/>
    <dgm:cxn modelId="{E60FA044-15FC-4E93-9E4C-3AE9EE97CC3B}" type="presParOf" srcId="{E483B4C5-43A6-0444-9961-F802DBD6917C}" destId="{B5DA45DB-43B5-C647-8572-DCC539FE608A}" srcOrd="2" destOrd="0" presId="urn:microsoft.com/office/officeart/2005/8/layout/hierarchy4"/>
    <dgm:cxn modelId="{02911D70-7F8A-4FB0-B4CC-B6F299719BD7}" type="presParOf" srcId="{B5DA45DB-43B5-C647-8572-DCC539FE608A}" destId="{AD9302B8-1999-9F45-8F2B-5EAA94E90EC7}" srcOrd="0" destOrd="0" presId="urn:microsoft.com/office/officeart/2005/8/layout/hierarchy4"/>
    <dgm:cxn modelId="{BAA58B03-676F-4E00-A68D-5BC13404F1FD}" type="presParOf" srcId="{AD9302B8-1999-9F45-8F2B-5EAA94E90EC7}" destId="{F42E7A64-77AA-DE4F-A579-A827F58F5B0C}" srcOrd="0" destOrd="0" presId="urn:microsoft.com/office/officeart/2005/8/layout/hierarchy4"/>
    <dgm:cxn modelId="{F67F8875-4852-401C-85EF-D26A9CC02A87}" type="presParOf" srcId="{AD9302B8-1999-9F45-8F2B-5EAA94E90EC7}" destId="{A255C720-35A5-7D4F-84F4-47071D214C30}" srcOrd="1" destOrd="0" presId="urn:microsoft.com/office/officeart/2005/8/layout/hierarchy4"/>
    <dgm:cxn modelId="{337FA98A-C0EA-44AC-B57D-CD8EBFC50F65}" type="presParOf" srcId="{AD9302B8-1999-9F45-8F2B-5EAA94E90EC7}" destId="{D5CF3DD3-FADA-6445-9CD9-8BED0A8D67E0}" srcOrd="2" destOrd="0" presId="urn:microsoft.com/office/officeart/2005/8/layout/hierarchy4"/>
    <dgm:cxn modelId="{23D050A6-3D4D-4A12-878D-BB3A68C6826F}" type="presParOf" srcId="{D5CF3DD3-FADA-6445-9CD9-8BED0A8D67E0}" destId="{F3ABC919-4FFF-B044-B2E6-F14C659DCE51}" srcOrd="0" destOrd="0" presId="urn:microsoft.com/office/officeart/2005/8/layout/hierarchy4"/>
    <dgm:cxn modelId="{7E293986-A518-4208-9D73-F041ABC955B9}" type="presParOf" srcId="{F3ABC919-4FFF-B044-B2E6-F14C659DCE51}" destId="{7C3D9444-07A2-4F41-98A9-E357879A352C}" srcOrd="0" destOrd="0" presId="urn:microsoft.com/office/officeart/2005/8/layout/hierarchy4"/>
    <dgm:cxn modelId="{E683346C-A2B9-4B58-87CA-CE6AB4AE9AE5}" type="presParOf" srcId="{F3ABC919-4FFF-B044-B2E6-F14C659DCE51}" destId="{FFC35696-1E67-BC4E-910B-03F8C7C99151}" srcOrd="1" destOrd="0" presId="urn:microsoft.com/office/officeart/2005/8/layout/hierarchy4"/>
    <dgm:cxn modelId="{986DD940-7AD4-40C6-AAE4-E0EA1E27E571}" type="presParOf" srcId="{D5CF3DD3-FADA-6445-9CD9-8BED0A8D67E0}" destId="{6826F298-EF0A-F243-B56B-6283A2BDAAA4}" srcOrd="1" destOrd="0" presId="urn:microsoft.com/office/officeart/2005/8/layout/hierarchy4"/>
    <dgm:cxn modelId="{F74CBF9F-1CEB-4B3F-808A-0664140F0D9F}" type="presParOf" srcId="{D5CF3DD3-FADA-6445-9CD9-8BED0A8D67E0}" destId="{5B6ECE31-D255-A540-9536-4F3D05299F4C}" srcOrd="2" destOrd="0" presId="urn:microsoft.com/office/officeart/2005/8/layout/hierarchy4"/>
    <dgm:cxn modelId="{04B4849E-C4AB-4BBF-9777-F3C4C2153CBB}" type="presParOf" srcId="{5B6ECE31-D255-A540-9536-4F3D05299F4C}" destId="{F0BE0EEC-E433-E445-8278-7B7413396CCF}" srcOrd="0" destOrd="0" presId="urn:microsoft.com/office/officeart/2005/8/layout/hierarchy4"/>
    <dgm:cxn modelId="{612FDDC5-9590-4CD1-988F-5731EE5974F6}" type="presParOf" srcId="{5B6ECE31-D255-A540-9536-4F3D05299F4C}" destId="{0F3F4C40-85FC-8146-A912-A9DF69F1CD27}" srcOrd="1" destOrd="0" presId="urn:microsoft.com/office/officeart/2005/8/layout/hierarchy4"/>
    <dgm:cxn modelId="{DDF058DA-7A42-4845-9DA7-18E3A4F60369}" type="presParOf" srcId="{D5CF3DD3-FADA-6445-9CD9-8BED0A8D67E0}" destId="{E25C5589-A374-124E-88E0-DA48400F56C3}" srcOrd="3" destOrd="0" presId="urn:microsoft.com/office/officeart/2005/8/layout/hierarchy4"/>
    <dgm:cxn modelId="{8CF3D611-3EE5-4D74-81B4-7A3569AB4B26}" type="presParOf" srcId="{D5CF3DD3-FADA-6445-9CD9-8BED0A8D67E0}" destId="{8FA0E068-AA7D-FB42-86A7-A3CCAF9E4645}" srcOrd="4" destOrd="0" presId="urn:microsoft.com/office/officeart/2005/8/layout/hierarchy4"/>
    <dgm:cxn modelId="{18B0900F-CC69-40F4-9C0F-B05D5457A561}" type="presParOf" srcId="{8FA0E068-AA7D-FB42-86A7-A3CCAF9E4645}" destId="{EC0AB5A2-C6FC-9D49-BAD2-EBDD9EB16C71}" srcOrd="0" destOrd="0" presId="urn:microsoft.com/office/officeart/2005/8/layout/hierarchy4"/>
    <dgm:cxn modelId="{15F1B96D-82F0-4B19-91B7-5806866AE3F3}" type="presParOf" srcId="{8FA0E068-AA7D-FB42-86A7-A3CCAF9E4645}" destId="{D233A524-2ACD-5745-B9DC-D681A40B96EA}" srcOrd="1" destOrd="0" presId="urn:microsoft.com/office/officeart/2005/8/layout/hierarchy4"/>
    <dgm:cxn modelId="{A00CADF9-A90D-48F9-BBBB-A45D961FAAB5}" type="presParOf" srcId="{B5DA45DB-43B5-C647-8572-DCC539FE608A}" destId="{C2D1C9B6-5A72-5542-8F1D-913578A50501}" srcOrd="1" destOrd="0" presId="urn:microsoft.com/office/officeart/2005/8/layout/hierarchy4"/>
    <dgm:cxn modelId="{3E437D1A-3F03-4BB3-A8CD-164C7EA7465C}" type="presParOf" srcId="{B5DA45DB-43B5-C647-8572-DCC539FE608A}" destId="{83309EC0-BEDB-8649-91FA-AE05172B7A1E}" srcOrd="2" destOrd="0" presId="urn:microsoft.com/office/officeart/2005/8/layout/hierarchy4"/>
    <dgm:cxn modelId="{533A218C-885C-40C4-B4EE-7F6E393455A9}" type="presParOf" srcId="{83309EC0-BEDB-8649-91FA-AE05172B7A1E}" destId="{49FB2EE1-C504-C643-B118-939E20D0F75A}" srcOrd="0" destOrd="0" presId="urn:microsoft.com/office/officeart/2005/8/layout/hierarchy4"/>
    <dgm:cxn modelId="{1F6128D8-4884-4E4A-8D44-9D5B84EE09AE}" type="presParOf" srcId="{83309EC0-BEDB-8649-91FA-AE05172B7A1E}" destId="{B145E0BE-B19A-664F-8C1A-2B05514B0A1C}" srcOrd="1" destOrd="0" presId="urn:microsoft.com/office/officeart/2005/8/layout/hierarchy4"/>
    <dgm:cxn modelId="{7748C86E-6041-44C8-8C77-8481A43C6A68}" type="presParOf" srcId="{83309EC0-BEDB-8649-91FA-AE05172B7A1E}" destId="{39A8B25D-59EF-CD4A-8656-B5D02BA0DE2A}" srcOrd="2" destOrd="0" presId="urn:microsoft.com/office/officeart/2005/8/layout/hierarchy4"/>
    <dgm:cxn modelId="{06E3A901-27DF-4808-981B-E3B3BDA36575}" type="presParOf" srcId="{39A8B25D-59EF-CD4A-8656-B5D02BA0DE2A}" destId="{12B14130-8581-4848-982D-D7C2DA3CF7C2}" srcOrd="0" destOrd="0" presId="urn:microsoft.com/office/officeart/2005/8/layout/hierarchy4"/>
    <dgm:cxn modelId="{2A979C56-39CC-4F48-88BE-4E247A24A097}" type="presParOf" srcId="{12B14130-8581-4848-982D-D7C2DA3CF7C2}" destId="{BDEA6874-AEAC-EC4E-A3BB-A018CD8A9F00}" srcOrd="0" destOrd="0" presId="urn:microsoft.com/office/officeart/2005/8/layout/hierarchy4"/>
    <dgm:cxn modelId="{94C79357-D453-483C-93F7-CB5556D9291F}" type="presParOf" srcId="{12B14130-8581-4848-982D-D7C2DA3CF7C2}" destId="{93422D5D-678A-6446-8024-7ECF0B8A19EE}" srcOrd="1" destOrd="0" presId="urn:microsoft.com/office/officeart/2005/8/layout/hierarchy4"/>
    <dgm:cxn modelId="{3F54A6D2-1A6B-4BA1-9CE7-DADCB065DA0A}" type="presParOf" srcId="{39A8B25D-59EF-CD4A-8656-B5D02BA0DE2A}" destId="{9A8AC317-45E9-C346-9491-A4637FF0359F}" srcOrd="1" destOrd="0" presId="urn:microsoft.com/office/officeart/2005/8/layout/hierarchy4"/>
    <dgm:cxn modelId="{DB710A12-1113-43E3-87E2-81CF0E182426}" type="presParOf" srcId="{39A8B25D-59EF-CD4A-8656-B5D02BA0DE2A}" destId="{76A48E85-588B-124E-B4F8-2B0B1E122724}" srcOrd="2" destOrd="0" presId="urn:microsoft.com/office/officeart/2005/8/layout/hierarchy4"/>
    <dgm:cxn modelId="{CDA0B642-9590-4F2D-9D2A-34A8999FB043}" type="presParOf" srcId="{76A48E85-588B-124E-B4F8-2B0B1E122724}" destId="{44CBCDD1-EB7D-F049-8321-CAFB0A61CE5C}" srcOrd="0" destOrd="0" presId="urn:microsoft.com/office/officeart/2005/8/layout/hierarchy4"/>
    <dgm:cxn modelId="{4D562382-4FFF-4EB8-BDE7-55AAFF22F229}" type="presParOf" srcId="{76A48E85-588B-124E-B4F8-2B0B1E122724}" destId="{61C1CB70-5880-CB41-8425-26A431E99373}" srcOrd="1" destOrd="0" presId="urn:microsoft.com/office/officeart/2005/8/layout/hierarchy4"/>
    <dgm:cxn modelId="{F7A96D3F-F450-47BF-A7E6-D6199478899A}" type="presParOf" srcId="{39A8B25D-59EF-CD4A-8656-B5D02BA0DE2A}" destId="{73C44725-6ED8-FF41-8BDF-4C1ECF47C33D}" srcOrd="3" destOrd="0" presId="urn:microsoft.com/office/officeart/2005/8/layout/hierarchy4"/>
    <dgm:cxn modelId="{6A89879B-6411-45A9-9C8D-00B4D589AB26}" type="presParOf" srcId="{39A8B25D-59EF-CD4A-8656-B5D02BA0DE2A}" destId="{B45B70C1-3047-5A46-893E-0DC552CA37FC}" srcOrd="4" destOrd="0" presId="urn:microsoft.com/office/officeart/2005/8/layout/hierarchy4"/>
    <dgm:cxn modelId="{C84D04B5-857A-4E80-B13F-DE7101CF665E}" type="presParOf" srcId="{B45B70C1-3047-5A46-893E-0DC552CA37FC}" destId="{C7C379C5-5AE6-9A46-BBDB-502A2FB07D7D}" srcOrd="0" destOrd="0" presId="urn:microsoft.com/office/officeart/2005/8/layout/hierarchy4"/>
    <dgm:cxn modelId="{3009C786-666C-488F-96AA-4658DDC19339}" type="presParOf" srcId="{B45B70C1-3047-5A46-893E-0DC552CA37FC}" destId="{D606A484-689B-104D-A2AE-E493EB30F6F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34BE8E-242D-E44F-B268-ECF629AFEDB6}" type="doc">
      <dgm:prSet loTypeId="urn:microsoft.com/office/officeart/2005/8/layout/hierarchy4" loCatId="" qsTypeId="urn:microsoft.com/office/officeart/2005/8/quickstyle/3D4" qsCatId="3D" csTypeId="urn:microsoft.com/office/officeart/2005/8/colors/colorful3" csCatId="colorful" phldr="1"/>
      <dgm:spPr/>
      <dgm:t>
        <a:bodyPr/>
        <a:lstStyle/>
        <a:p>
          <a:endParaRPr lang="en-US"/>
        </a:p>
      </dgm:t>
    </dgm:pt>
    <dgm:pt modelId="{67C6398A-401D-B143-BB3B-A14A41D2A3FC}">
      <dgm:prSet phldrT="[Text]"/>
      <dgm:spPr>
        <a:xfrm>
          <a:off x="2786" y="1745"/>
          <a:ext cx="4034614" cy="628000"/>
        </a:xfrm>
        <a:prstGeom prst="roundRect">
          <a:avLst>
            <a:gd name="adj" fmla="val 10000"/>
          </a:avLst>
        </a:prstGeom>
        <a:solidFill>
          <a:srgbClr val="C0504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Server</a:t>
          </a:r>
          <a:endParaRPr lang="en-US" dirty="0">
            <a:solidFill>
              <a:srgbClr val="000000"/>
            </a:solidFill>
            <a:latin typeface="Calibri"/>
            <a:ea typeface="+mn-ea"/>
            <a:cs typeface="+mn-cs"/>
          </a:endParaRPr>
        </a:p>
      </dgm:t>
    </dgm:pt>
    <dgm:pt modelId="{263E5AD0-F971-4046-9C6A-5F2B0207CD23}" type="parTrans" cxnId="{A99EFF18-3045-654A-B545-17294A2AA041}">
      <dgm:prSet/>
      <dgm:spPr/>
      <dgm:t>
        <a:bodyPr/>
        <a:lstStyle/>
        <a:p>
          <a:endParaRPr lang="en-US"/>
        </a:p>
      </dgm:t>
    </dgm:pt>
    <dgm:pt modelId="{0743AB17-36DE-CA4D-8D76-EF215FAE9BD3}" type="sibTrans" cxnId="{A99EFF18-3045-654A-B545-17294A2AA041}">
      <dgm:prSet/>
      <dgm:spPr/>
      <dgm:t>
        <a:bodyPr/>
        <a:lstStyle/>
        <a:p>
          <a:endParaRPr lang="en-US"/>
        </a:p>
      </dgm:t>
    </dgm:pt>
    <dgm:pt modelId="{50FDFC8A-EADA-8F46-8228-19EEDDBD6F0A}">
      <dgm:prSet phldrT="[Text]"/>
      <dgm:spPr>
        <a:xfrm>
          <a:off x="2786" y="665704"/>
          <a:ext cx="4034614" cy="628000"/>
        </a:xfrm>
        <a:prstGeom prst="roundRect">
          <a:avLst>
            <a:gd name="adj" fmla="val 10000"/>
          </a:avLst>
        </a:prstGeom>
        <a:solidFill>
          <a:srgbClr val="8064A2">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Operating System</a:t>
          </a:r>
          <a:endParaRPr lang="en-US" dirty="0">
            <a:solidFill>
              <a:srgbClr val="000000"/>
            </a:solidFill>
            <a:latin typeface="Calibri"/>
            <a:ea typeface="+mn-ea"/>
            <a:cs typeface="+mn-cs"/>
          </a:endParaRPr>
        </a:p>
      </dgm:t>
    </dgm:pt>
    <dgm:pt modelId="{CCF0A143-38AA-C446-808D-4D80BF0D1293}" type="parTrans" cxnId="{57A5C2C7-680D-6D44-AD12-31F46D224B07}">
      <dgm:prSet/>
      <dgm:spPr/>
      <dgm:t>
        <a:bodyPr/>
        <a:lstStyle/>
        <a:p>
          <a:endParaRPr lang="en-US"/>
        </a:p>
      </dgm:t>
    </dgm:pt>
    <dgm:pt modelId="{22D4F78E-D529-7C41-93CC-059413DB7F9A}" type="sibTrans" cxnId="{57A5C2C7-680D-6D44-AD12-31F46D224B07}">
      <dgm:prSet/>
      <dgm:spPr/>
      <dgm:t>
        <a:bodyPr/>
        <a:lstStyle/>
        <a:p>
          <a:endParaRPr lang="en-US"/>
        </a:p>
      </dgm:t>
    </dgm:pt>
    <dgm:pt modelId="{DC5ACEE7-5D72-654C-A55C-9B6BDFDBE323}">
      <dgm:prSet phldrT="[Text]"/>
      <dgm:spPr>
        <a:xfrm>
          <a:off x="2786" y="1993623"/>
          <a:ext cx="2010368"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Guest OS</a:t>
          </a:r>
          <a:endParaRPr lang="en-US" dirty="0">
            <a:solidFill>
              <a:srgbClr val="000000"/>
            </a:solidFill>
            <a:latin typeface="Calibri"/>
            <a:ea typeface="+mn-ea"/>
            <a:cs typeface="+mn-cs"/>
          </a:endParaRPr>
        </a:p>
      </dgm:t>
    </dgm:pt>
    <dgm:pt modelId="{86D0B22E-000B-9C4F-BD69-B71A036B238A}" type="parTrans" cxnId="{2F3DD54E-3061-1D49-B97A-69064018A061}">
      <dgm:prSet/>
      <dgm:spPr/>
      <dgm:t>
        <a:bodyPr/>
        <a:lstStyle/>
        <a:p>
          <a:endParaRPr lang="en-US"/>
        </a:p>
      </dgm:t>
    </dgm:pt>
    <dgm:pt modelId="{DF62E49D-3F74-0240-8232-1CD6DB1824F8}" type="sibTrans" cxnId="{2F3DD54E-3061-1D49-B97A-69064018A061}">
      <dgm:prSet/>
      <dgm:spPr/>
      <dgm:t>
        <a:bodyPr/>
        <a:lstStyle/>
        <a:p>
          <a:endParaRPr lang="en-US"/>
        </a:p>
      </dgm:t>
    </dgm:pt>
    <dgm:pt modelId="{5C4E5558-6AC4-3A47-984C-CA2526E6CDA4}">
      <dgm:prSet phldrT="[Text]"/>
      <dgm:spPr>
        <a:xfrm>
          <a:off x="2027033" y="1993623"/>
          <a:ext cx="2010368"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Guest OS</a:t>
          </a:r>
          <a:endParaRPr lang="en-US" dirty="0">
            <a:solidFill>
              <a:srgbClr val="000000"/>
            </a:solidFill>
            <a:latin typeface="Calibri"/>
            <a:ea typeface="+mn-ea"/>
            <a:cs typeface="+mn-cs"/>
          </a:endParaRPr>
        </a:p>
      </dgm:t>
    </dgm:pt>
    <dgm:pt modelId="{B2C6419D-FA10-C949-9C84-C3BAD53A0C97}" type="parTrans" cxnId="{C4E32184-0324-0C47-9FDE-4335154BDFB1}">
      <dgm:prSet/>
      <dgm:spPr/>
      <dgm:t>
        <a:bodyPr/>
        <a:lstStyle/>
        <a:p>
          <a:endParaRPr lang="en-US"/>
        </a:p>
      </dgm:t>
    </dgm:pt>
    <dgm:pt modelId="{5A84161E-0B55-B144-8F25-74F1355EDADA}" type="sibTrans" cxnId="{C4E32184-0324-0C47-9FDE-4335154BDFB1}">
      <dgm:prSet/>
      <dgm:spPr/>
      <dgm:t>
        <a:bodyPr/>
        <a:lstStyle/>
        <a:p>
          <a:endParaRPr lang="en-US"/>
        </a:p>
      </dgm:t>
    </dgm:pt>
    <dgm:pt modelId="{FEEDB434-D33C-B240-9631-1DCF51F8CF55}">
      <dgm:prSet phldrT="[Text]"/>
      <dgm:spPr>
        <a:xfrm>
          <a:off x="2786" y="2657582"/>
          <a:ext cx="2010368"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Libraries</a:t>
          </a:r>
          <a:endParaRPr lang="en-US" dirty="0">
            <a:solidFill>
              <a:srgbClr val="000000"/>
            </a:solidFill>
            <a:latin typeface="Calibri"/>
            <a:ea typeface="+mn-ea"/>
            <a:cs typeface="+mn-cs"/>
          </a:endParaRPr>
        </a:p>
      </dgm:t>
    </dgm:pt>
    <dgm:pt modelId="{6E8AC7C1-225C-5046-920D-50C457C2A63E}" type="parTrans" cxnId="{45A59EDB-2A34-FC42-A4D1-9BCE006C804D}">
      <dgm:prSet/>
      <dgm:spPr/>
      <dgm:t>
        <a:bodyPr/>
        <a:lstStyle/>
        <a:p>
          <a:endParaRPr lang="en-US"/>
        </a:p>
      </dgm:t>
    </dgm:pt>
    <dgm:pt modelId="{73BF03A0-E80A-564C-B5D0-9DE9DD3753FC}" type="sibTrans" cxnId="{45A59EDB-2A34-FC42-A4D1-9BCE006C804D}">
      <dgm:prSet/>
      <dgm:spPr/>
      <dgm:t>
        <a:bodyPr/>
        <a:lstStyle/>
        <a:p>
          <a:endParaRPr lang="en-US"/>
        </a:p>
      </dgm:t>
    </dgm:pt>
    <dgm:pt modelId="{1F57671F-B27C-F045-9854-63BBFC974F9A}">
      <dgm:prSet phldrT="[Text]"/>
      <dgm:spPr>
        <a:xfrm>
          <a:off x="2027033" y="2657582"/>
          <a:ext cx="2010368"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Libraries</a:t>
          </a:r>
          <a:endParaRPr lang="en-US" dirty="0">
            <a:solidFill>
              <a:srgbClr val="000000"/>
            </a:solidFill>
            <a:latin typeface="Calibri"/>
            <a:ea typeface="+mn-ea"/>
            <a:cs typeface="+mn-cs"/>
          </a:endParaRPr>
        </a:p>
      </dgm:t>
    </dgm:pt>
    <dgm:pt modelId="{3252F0DF-3BC5-954B-9C9D-9FF2C95151CF}" type="parTrans" cxnId="{97D82BD9-2827-6240-8FC5-226E1B2B4EA1}">
      <dgm:prSet/>
      <dgm:spPr/>
      <dgm:t>
        <a:bodyPr/>
        <a:lstStyle/>
        <a:p>
          <a:endParaRPr lang="en-US"/>
        </a:p>
      </dgm:t>
    </dgm:pt>
    <dgm:pt modelId="{6AA8D2EB-9463-BC43-9E76-CDDADF5348BF}" type="sibTrans" cxnId="{97D82BD9-2827-6240-8FC5-226E1B2B4EA1}">
      <dgm:prSet/>
      <dgm:spPr/>
      <dgm:t>
        <a:bodyPr/>
        <a:lstStyle/>
        <a:p>
          <a:endParaRPr lang="en-US"/>
        </a:p>
      </dgm:t>
    </dgm:pt>
    <dgm:pt modelId="{7A313426-115A-5F4C-9FD2-BEB4CD1886C3}">
      <dgm:prSet phldrT="[Text]"/>
      <dgm:spPr>
        <a:xfrm>
          <a:off x="2786"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App</a:t>
          </a:r>
          <a:endParaRPr lang="en-US" dirty="0">
            <a:solidFill>
              <a:srgbClr val="000000"/>
            </a:solidFill>
            <a:latin typeface="Calibri"/>
            <a:ea typeface="+mn-ea"/>
            <a:cs typeface="+mn-cs"/>
          </a:endParaRPr>
        </a:p>
      </dgm:t>
    </dgm:pt>
    <dgm:pt modelId="{30161428-2295-A64B-B1C1-F2AD5E24D2F4}" type="parTrans" cxnId="{F05B09E5-96EC-A24B-A538-C48747BDAF11}">
      <dgm:prSet/>
      <dgm:spPr/>
      <dgm:t>
        <a:bodyPr/>
        <a:lstStyle/>
        <a:p>
          <a:endParaRPr lang="en-US"/>
        </a:p>
      </dgm:t>
    </dgm:pt>
    <dgm:pt modelId="{4E3DEF42-542B-0147-A563-0273E3991DCE}" type="sibTrans" cxnId="{F05B09E5-96EC-A24B-A538-C48747BDAF11}">
      <dgm:prSet/>
      <dgm:spPr/>
      <dgm:t>
        <a:bodyPr/>
        <a:lstStyle/>
        <a:p>
          <a:endParaRPr lang="en-US"/>
        </a:p>
      </dgm:t>
    </dgm:pt>
    <dgm:pt modelId="{D72D2438-A342-904C-BCD4-D43FE23F77CC}">
      <dgm:prSet phldrT="[Text]"/>
      <dgm:spPr>
        <a:xfrm>
          <a:off x="677535"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App</a:t>
          </a:r>
          <a:endParaRPr lang="en-US" dirty="0">
            <a:solidFill>
              <a:srgbClr val="000000"/>
            </a:solidFill>
            <a:latin typeface="Calibri"/>
            <a:ea typeface="+mn-ea"/>
            <a:cs typeface="+mn-cs"/>
          </a:endParaRPr>
        </a:p>
      </dgm:t>
    </dgm:pt>
    <dgm:pt modelId="{A56475DB-8587-254E-96F8-A25F5DA6CB04}" type="parTrans" cxnId="{FAA2E475-F253-694B-B921-9D65410B1427}">
      <dgm:prSet/>
      <dgm:spPr/>
      <dgm:t>
        <a:bodyPr/>
        <a:lstStyle/>
        <a:p>
          <a:endParaRPr lang="en-US"/>
        </a:p>
      </dgm:t>
    </dgm:pt>
    <dgm:pt modelId="{7824B526-AE9A-D042-858A-E9204BEDC149}" type="sibTrans" cxnId="{FAA2E475-F253-694B-B921-9D65410B1427}">
      <dgm:prSet/>
      <dgm:spPr/>
      <dgm:t>
        <a:bodyPr/>
        <a:lstStyle/>
        <a:p>
          <a:endParaRPr lang="en-US"/>
        </a:p>
      </dgm:t>
    </dgm:pt>
    <dgm:pt modelId="{59DEB723-8744-0F4B-9E02-5C51BE4BF17C}">
      <dgm:prSet phldrT="[Text]"/>
      <dgm:spPr>
        <a:xfrm>
          <a:off x="1352284"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App</a:t>
          </a:r>
          <a:endParaRPr lang="en-US" dirty="0">
            <a:solidFill>
              <a:srgbClr val="000000"/>
            </a:solidFill>
            <a:latin typeface="Calibri"/>
            <a:ea typeface="+mn-ea"/>
            <a:cs typeface="+mn-cs"/>
          </a:endParaRPr>
        </a:p>
      </dgm:t>
    </dgm:pt>
    <dgm:pt modelId="{E82B757E-A705-3A43-82E8-E08E4847CBFB}" type="parTrans" cxnId="{4CF10CC1-23BB-1D48-B26C-D0DABF2454E1}">
      <dgm:prSet/>
      <dgm:spPr/>
      <dgm:t>
        <a:bodyPr/>
        <a:lstStyle/>
        <a:p>
          <a:endParaRPr lang="en-US"/>
        </a:p>
      </dgm:t>
    </dgm:pt>
    <dgm:pt modelId="{956E9A77-71CC-F742-A065-E5AE26231216}" type="sibTrans" cxnId="{4CF10CC1-23BB-1D48-B26C-D0DABF2454E1}">
      <dgm:prSet/>
      <dgm:spPr/>
      <dgm:t>
        <a:bodyPr/>
        <a:lstStyle/>
        <a:p>
          <a:endParaRPr lang="en-US"/>
        </a:p>
      </dgm:t>
    </dgm:pt>
    <dgm:pt modelId="{51C1221B-0FE7-0D4E-A9F9-2D7216A16C5B}">
      <dgm:prSet phldrT="[Text]"/>
      <dgm:spPr>
        <a:xfrm>
          <a:off x="2027033"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App</a:t>
          </a:r>
          <a:endParaRPr lang="en-US" dirty="0">
            <a:solidFill>
              <a:srgbClr val="000000"/>
            </a:solidFill>
            <a:latin typeface="Calibri"/>
            <a:ea typeface="+mn-ea"/>
            <a:cs typeface="+mn-cs"/>
          </a:endParaRPr>
        </a:p>
      </dgm:t>
    </dgm:pt>
    <dgm:pt modelId="{A1D1F8CD-5315-E24E-94CD-E0039A92EEF2}" type="parTrans" cxnId="{43885A83-E7AA-FC45-97CA-EBBA6B7A4DE6}">
      <dgm:prSet/>
      <dgm:spPr/>
      <dgm:t>
        <a:bodyPr/>
        <a:lstStyle/>
        <a:p>
          <a:endParaRPr lang="en-US"/>
        </a:p>
      </dgm:t>
    </dgm:pt>
    <dgm:pt modelId="{1909C111-5D3C-414E-86DD-A5C7F8BE3632}" type="sibTrans" cxnId="{43885A83-E7AA-FC45-97CA-EBBA6B7A4DE6}">
      <dgm:prSet/>
      <dgm:spPr/>
      <dgm:t>
        <a:bodyPr/>
        <a:lstStyle/>
        <a:p>
          <a:endParaRPr lang="en-US"/>
        </a:p>
      </dgm:t>
    </dgm:pt>
    <dgm:pt modelId="{461F478F-C99E-FC49-AC44-740D75F00DB7}">
      <dgm:prSet phldrT="[Text]"/>
      <dgm:spPr>
        <a:xfrm>
          <a:off x="2701782"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err="1" smtClean="0">
              <a:solidFill>
                <a:srgbClr val="000000"/>
              </a:solidFill>
              <a:latin typeface="Calibri"/>
              <a:ea typeface="+mn-ea"/>
              <a:cs typeface="+mn-cs"/>
            </a:rPr>
            <a:t>Aop</a:t>
          </a:r>
          <a:endParaRPr lang="en-US" dirty="0">
            <a:solidFill>
              <a:srgbClr val="000000"/>
            </a:solidFill>
            <a:latin typeface="Calibri"/>
            <a:ea typeface="+mn-ea"/>
            <a:cs typeface="+mn-cs"/>
          </a:endParaRPr>
        </a:p>
      </dgm:t>
    </dgm:pt>
    <dgm:pt modelId="{14535F19-AE2D-8B4C-A806-B2C1F9E8061A}" type="parTrans" cxnId="{AEBD0DC2-3CD5-514D-AF79-75433E4D769A}">
      <dgm:prSet/>
      <dgm:spPr/>
      <dgm:t>
        <a:bodyPr/>
        <a:lstStyle/>
        <a:p>
          <a:endParaRPr lang="en-US"/>
        </a:p>
      </dgm:t>
    </dgm:pt>
    <dgm:pt modelId="{73BD3699-5E71-ED42-B764-CE4D78B64512}" type="sibTrans" cxnId="{AEBD0DC2-3CD5-514D-AF79-75433E4D769A}">
      <dgm:prSet/>
      <dgm:spPr/>
      <dgm:t>
        <a:bodyPr/>
        <a:lstStyle/>
        <a:p>
          <a:endParaRPr lang="en-US"/>
        </a:p>
      </dgm:t>
    </dgm:pt>
    <dgm:pt modelId="{16821719-38D8-8149-9874-A1806105FD2C}">
      <dgm:prSet phldrT="[Text]"/>
      <dgm:spPr>
        <a:xfrm>
          <a:off x="3376530"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App</a:t>
          </a:r>
          <a:endParaRPr lang="en-US" dirty="0">
            <a:solidFill>
              <a:srgbClr val="000000"/>
            </a:solidFill>
            <a:latin typeface="Calibri"/>
            <a:ea typeface="+mn-ea"/>
            <a:cs typeface="+mn-cs"/>
          </a:endParaRPr>
        </a:p>
      </dgm:t>
    </dgm:pt>
    <dgm:pt modelId="{BF887BA5-53EF-9D46-869B-E0A1331B46A6}" type="parTrans" cxnId="{3645CEC9-FA2C-C649-938C-29AC63CDDC44}">
      <dgm:prSet/>
      <dgm:spPr/>
      <dgm:t>
        <a:bodyPr/>
        <a:lstStyle/>
        <a:p>
          <a:endParaRPr lang="en-US"/>
        </a:p>
      </dgm:t>
    </dgm:pt>
    <dgm:pt modelId="{2498713D-3CDE-1C46-9017-C45446BD3951}" type="sibTrans" cxnId="{3645CEC9-FA2C-C649-938C-29AC63CDDC44}">
      <dgm:prSet/>
      <dgm:spPr/>
      <dgm:t>
        <a:bodyPr/>
        <a:lstStyle/>
        <a:p>
          <a:endParaRPr lang="en-US"/>
        </a:p>
      </dgm:t>
    </dgm:pt>
    <dgm:pt modelId="{66D2A110-4AD6-6C4D-9961-B40E3D5718DE}">
      <dgm:prSet phldrT="[Text]"/>
      <dgm:spPr>
        <a:xfrm>
          <a:off x="2786" y="1329664"/>
          <a:ext cx="4034614" cy="628000"/>
        </a:xfrm>
        <a:prstGeom prst="roundRect">
          <a:avLst>
            <a:gd name="adj" fmla="val 10000"/>
          </a:avLst>
        </a:prstGeom>
        <a:solidFill>
          <a:srgbClr val="4BACC6">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dirty="0" smtClean="0">
              <a:solidFill>
                <a:srgbClr val="000000"/>
              </a:solidFill>
              <a:latin typeface="Calibri"/>
              <a:ea typeface="+mn-ea"/>
              <a:cs typeface="+mn-cs"/>
            </a:rPr>
            <a:t>Hypervisor</a:t>
          </a:r>
          <a:endParaRPr lang="en-US" dirty="0">
            <a:solidFill>
              <a:srgbClr val="000000"/>
            </a:solidFill>
            <a:latin typeface="Calibri"/>
            <a:ea typeface="+mn-ea"/>
            <a:cs typeface="+mn-cs"/>
          </a:endParaRPr>
        </a:p>
      </dgm:t>
    </dgm:pt>
    <dgm:pt modelId="{ECFD26FC-201E-BF4A-80E5-1E0D8D7F4C18}" type="parTrans" cxnId="{73FD7E96-AC61-4441-A754-CAEC636E7D70}">
      <dgm:prSet/>
      <dgm:spPr/>
      <dgm:t>
        <a:bodyPr/>
        <a:lstStyle/>
        <a:p>
          <a:endParaRPr lang="en-US"/>
        </a:p>
      </dgm:t>
    </dgm:pt>
    <dgm:pt modelId="{A70201DE-3064-DF4F-9212-B0AECB723622}" type="sibTrans" cxnId="{73FD7E96-AC61-4441-A754-CAEC636E7D70}">
      <dgm:prSet/>
      <dgm:spPr/>
      <dgm:t>
        <a:bodyPr/>
        <a:lstStyle/>
        <a:p>
          <a:endParaRPr lang="en-US"/>
        </a:p>
      </dgm:t>
    </dgm:pt>
    <dgm:pt modelId="{7F1353CD-3952-B04F-B2B1-0817B3FE2B24}" type="pres">
      <dgm:prSet presAssocID="{2534BE8E-242D-E44F-B268-ECF629AFEDB6}" presName="Name0" presStyleCnt="0">
        <dgm:presLayoutVars>
          <dgm:chPref val="1"/>
          <dgm:dir/>
          <dgm:animOne val="branch"/>
          <dgm:animLvl val="lvl"/>
          <dgm:resizeHandles/>
        </dgm:presLayoutVars>
      </dgm:prSet>
      <dgm:spPr/>
      <dgm:t>
        <a:bodyPr/>
        <a:lstStyle/>
        <a:p>
          <a:endParaRPr lang="en-US"/>
        </a:p>
      </dgm:t>
    </dgm:pt>
    <dgm:pt modelId="{1EE92DD5-C1D7-9C49-B9D7-C5F742002388}" type="pres">
      <dgm:prSet presAssocID="{67C6398A-401D-B143-BB3B-A14A41D2A3FC}" presName="vertOne" presStyleCnt="0"/>
      <dgm:spPr/>
    </dgm:pt>
    <dgm:pt modelId="{80B466CB-78C0-7440-BC0D-F6C5890718AC}" type="pres">
      <dgm:prSet presAssocID="{67C6398A-401D-B143-BB3B-A14A41D2A3FC}" presName="txOne" presStyleLbl="node0" presStyleIdx="0" presStyleCnt="1" custLinFactNeighborX="69" custLinFactNeighborY="47716">
        <dgm:presLayoutVars>
          <dgm:chPref val="3"/>
        </dgm:presLayoutVars>
      </dgm:prSet>
      <dgm:spPr/>
      <dgm:t>
        <a:bodyPr/>
        <a:lstStyle/>
        <a:p>
          <a:endParaRPr lang="en-US"/>
        </a:p>
      </dgm:t>
    </dgm:pt>
    <dgm:pt modelId="{4B187B56-EA0F-D54A-855B-8ED83F011F15}" type="pres">
      <dgm:prSet presAssocID="{67C6398A-401D-B143-BB3B-A14A41D2A3FC}" presName="parTransOne" presStyleCnt="0"/>
      <dgm:spPr/>
    </dgm:pt>
    <dgm:pt modelId="{A9E34CAA-BAB6-B24B-93EC-83609B35FD07}" type="pres">
      <dgm:prSet presAssocID="{67C6398A-401D-B143-BB3B-A14A41D2A3FC}" presName="horzOne" presStyleCnt="0"/>
      <dgm:spPr/>
    </dgm:pt>
    <dgm:pt modelId="{C3AFB969-45D4-5342-BBEC-05E2B29246BD}" type="pres">
      <dgm:prSet presAssocID="{50FDFC8A-EADA-8F46-8228-19EEDDBD6F0A}" presName="vertTwo" presStyleCnt="0"/>
      <dgm:spPr/>
    </dgm:pt>
    <dgm:pt modelId="{128E6432-7624-FD4E-B3C6-B9E070589161}" type="pres">
      <dgm:prSet presAssocID="{50FDFC8A-EADA-8F46-8228-19EEDDBD6F0A}" presName="txTwo" presStyleLbl="node2" presStyleIdx="0" presStyleCnt="1">
        <dgm:presLayoutVars>
          <dgm:chPref val="3"/>
        </dgm:presLayoutVars>
      </dgm:prSet>
      <dgm:spPr/>
      <dgm:t>
        <a:bodyPr/>
        <a:lstStyle/>
        <a:p>
          <a:endParaRPr lang="en-US"/>
        </a:p>
      </dgm:t>
    </dgm:pt>
    <dgm:pt modelId="{BE0DEC44-91B4-A24E-8335-F626F6AA38A6}" type="pres">
      <dgm:prSet presAssocID="{50FDFC8A-EADA-8F46-8228-19EEDDBD6F0A}" presName="parTransTwo" presStyleCnt="0"/>
      <dgm:spPr/>
    </dgm:pt>
    <dgm:pt modelId="{5D9AC53D-99D0-CB47-AF29-9E93E8B3AC35}" type="pres">
      <dgm:prSet presAssocID="{50FDFC8A-EADA-8F46-8228-19EEDDBD6F0A}" presName="horzTwo" presStyleCnt="0"/>
      <dgm:spPr/>
    </dgm:pt>
    <dgm:pt modelId="{F5E90016-4F72-FE45-A625-31C978D2DC86}" type="pres">
      <dgm:prSet presAssocID="{66D2A110-4AD6-6C4D-9961-B40E3D5718DE}" presName="vertThree" presStyleCnt="0"/>
      <dgm:spPr/>
    </dgm:pt>
    <dgm:pt modelId="{465F7E5A-2DF9-5F4C-AE45-F519D93B8CE7}" type="pres">
      <dgm:prSet presAssocID="{66D2A110-4AD6-6C4D-9961-B40E3D5718DE}" presName="txThree" presStyleLbl="node3" presStyleIdx="0" presStyleCnt="1">
        <dgm:presLayoutVars>
          <dgm:chPref val="3"/>
        </dgm:presLayoutVars>
      </dgm:prSet>
      <dgm:spPr/>
      <dgm:t>
        <a:bodyPr/>
        <a:lstStyle/>
        <a:p>
          <a:endParaRPr lang="en-US"/>
        </a:p>
      </dgm:t>
    </dgm:pt>
    <dgm:pt modelId="{1BBF094D-CAAD-7146-9888-84B7DD6A71F3}" type="pres">
      <dgm:prSet presAssocID="{66D2A110-4AD6-6C4D-9961-B40E3D5718DE}" presName="parTransThree" presStyleCnt="0"/>
      <dgm:spPr/>
    </dgm:pt>
    <dgm:pt modelId="{02DDC5CB-235D-C243-8CA9-FED34A45E362}" type="pres">
      <dgm:prSet presAssocID="{66D2A110-4AD6-6C4D-9961-B40E3D5718DE}" presName="horzThree" presStyleCnt="0"/>
      <dgm:spPr/>
    </dgm:pt>
    <dgm:pt modelId="{B388D7D5-A242-CD4A-9F9D-1E804BE59723}" type="pres">
      <dgm:prSet presAssocID="{DC5ACEE7-5D72-654C-A55C-9B6BDFDBE323}" presName="vertFour" presStyleCnt="0">
        <dgm:presLayoutVars>
          <dgm:chPref val="3"/>
        </dgm:presLayoutVars>
      </dgm:prSet>
      <dgm:spPr/>
    </dgm:pt>
    <dgm:pt modelId="{20BFC964-00E0-6D45-B3DF-069934C192D3}" type="pres">
      <dgm:prSet presAssocID="{DC5ACEE7-5D72-654C-A55C-9B6BDFDBE323}" presName="txFour" presStyleLbl="node4" presStyleIdx="0" presStyleCnt="10">
        <dgm:presLayoutVars>
          <dgm:chPref val="3"/>
        </dgm:presLayoutVars>
      </dgm:prSet>
      <dgm:spPr/>
      <dgm:t>
        <a:bodyPr/>
        <a:lstStyle/>
        <a:p>
          <a:endParaRPr lang="en-US"/>
        </a:p>
      </dgm:t>
    </dgm:pt>
    <dgm:pt modelId="{C19B0D9E-3804-284A-A6BA-42B06F2BCFEE}" type="pres">
      <dgm:prSet presAssocID="{DC5ACEE7-5D72-654C-A55C-9B6BDFDBE323}" presName="parTransFour" presStyleCnt="0"/>
      <dgm:spPr/>
    </dgm:pt>
    <dgm:pt modelId="{034598D6-D9CD-B34E-AD61-22779FA6CD09}" type="pres">
      <dgm:prSet presAssocID="{DC5ACEE7-5D72-654C-A55C-9B6BDFDBE323}" presName="horzFour" presStyleCnt="0"/>
      <dgm:spPr/>
    </dgm:pt>
    <dgm:pt modelId="{2AF2FA0D-5DE4-2243-A215-DCA0C4CA955E}" type="pres">
      <dgm:prSet presAssocID="{FEEDB434-D33C-B240-9631-1DCF51F8CF55}" presName="vertFour" presStyleCnt="0">
        <dgm:presLayoutVars>
          <dgm:chPref val="3"/>
        </dgm:presLayoutVars>
      </dgm:prSet>
      <dgm:spPr/>
    </dgm:pt>
    <dgm:pt modelId="{9256BF82-E617-1B4B-A1D8-B5DDABD9BA0A}" type="pres">
      <dgm:prSet presAssocID="{FEEDB434-D33C-B240-9631-1DCF51F8CF55}" presName="txFour" presStyleLbl="node4" presStyleIdx="1" presStyleCnt="10">
        <dgm:presLayoutVars>
          <dgm:chPref val="3"/>
        </dgm:presLayoutVars>
      </dgm:prSet>
      <dgm:spPr/>
      <dgm:t>
        <a:bodyPr/>
        <a:lstStyle/>
        <a:p>
          <a:endParaRPr lang="en-US"/>
        </a:p>
      </dgm:t>
    </dgm:pt>
    <dgm:pt modelId="{43D01C43-3F42-694C-BF05-02B24295B28C}" type="pres">
      <dgm:prSet presAssocID="{FEEDB434-D33C-B240-9631-1DCF51F8CF55}" presName="parTransFour" presStyleCnt="0"/>
      <dgm:spPr/>
    </dgm:pt>
    <dgm:pt modelId="{A59904E0-24C4-7746-BCD3-96BA7FDD054D}" type="pres">
      <dgm:prSet presAssocID="{FEEDB434-D33C-B240-9631-1DCF51F8CF55}" presName="horzFour" presStyleCnt="0"/>
      <dgm:spPr/>
    </dgm:pt>
    <dgm:pt modelId="{9CA94950-20CE-D440-BFD7-B94D40DC5D58}" type="pres">
      <dgm:prSet presAssocID="{7A313426-115A-5F4C-9FD2-BEB4CD1886C3}" presName="vertFour" presStyleCnt="0">
        <dgm:presLayoutVars>
          <dgm:chPref val="3"/>
        </dgm:presLayoutVars>
      </dgm:prSet>
      <dgm:spPr/>
    </dgm:pt>
    <dgm:pt modelId="{9177F373-A5AD-9347-921C-E6C27F651B06}" type="pres">
      <dgm:prSet presAssocID="{7A313426-115A-5F4C-9FD2-BEB4CD1886C3}" presName="txFour" presStyleLbl="node4" presStyleIdx="2" presStyleCnt="10">
        <dgm:presLayoutVars>
          <dgm:chPref val="3"/>
        </dgm:presLayoutVars>
      </dgm:prSet>
      <dgm:spPr/>
      <dgm:t>
        <a:bodyPr/>
        <a:lstStyle/>
        <a:p>
          <a:endParaRPr lang="en-US"/>
        </a:p>
      </dgm:t>
    </dgm:pt>
    <dgm:pt modelId="{D712806F-7416-5E4F-9CEA-3235DB9210A6}" type="pres">
      <dgm:prSet presAssocID="{7A313426-115A-5F4C-9FD2-BEB4CD1886C3}" presName="horzFour" presStyleCnt="0"/>
      <dgm:spPr/>
    </dgm:pt>
    <dgm:pt modelId="{EAA012F8-2100-1140-BD8C-36E45FBD174A}" type="pres">
      <dgm:prSet presAssocID="{4E3DEF42-542B-0147-A563-0273E3991DCE}" presName="sibSpaceFour" presStyleCnt="0"/>
      <dgm:spPr/>
    </dgm:pt>
    <dgm:pt modelId="{4CEB149F-20F5-7D4A-8105-D747398B301A}" type="pres">
      <dgm:prSet presAssocID="{D72D2438-A342-904C-BCD4-D43FE23F77CC}" presName="vertFour" presStyleCnt="0">
        <dgm:presLayoutVars>
          <dgm:chPref val="3"/>
        </dgm:presLayoutVars>
      </dgm:prSet>
      <dgm:spPr/>
    </dgm:pt>
    <dgm:pt modelId="{5AF516AC-5205-6545-AD70-ED2D1548EF8B}" type="pres">
      <dgm:prSet presAssocID="{D72D2438-A342-904C-BCD4-D43FE23F77CC}" presName="txFour" presStyleLbl="node4" presStyleIdx="3" presStyleCnt="10">
        <dgm:presLayoutVars>
          <dgm:chPref val="3"/>
        </dgm:presLayoutVars>
      </dgm:prSet>
      <dgm:spPr/>
      <dgm:t>
        <a:bodyPr/>
        <a:lstStyle/>
        <a:p>
          <a:endParaRPr lang="en-US"/>
        </a:p>
      </dgm:t>
    </dgm:pt>
    <dgm:pt modelId="{5B65C8F7-7F17-7B49-8CC4-3890DDA31618}" type="pres">
      <dgm:prSet presAssocID="{D72D2438-A342-904C-BCD4-D43FE23F77CC}" presName="horzFour" presStyleCnt="0"/>
      <dgm:spPr/>
    </dgm:pt>
    <dgm:pt modelId="{41F577B9-F49D-5846-AA6A-C51C2253DB2B}" type="pres">
      <dgm:prSet presAssocID="{7824B526-AE9A-D042-858A-E9204BEDC149}" presName="sibSpaceFour" presStyleCnt="0"/>
      <dgm:spPr/>
    </dgm:pt>
    <dgm:pt modelId="{26EEE36A-AD2D-EB40-9E32-3BAED185D48F}" type="pres">
      <dgm:prSet presAssocID="{59DEB723-8744-0F4B-9E02-5C51BE4BF17C}" presName="vertFour" presStyleCnt="0">
        <dgm:presLayoutVars>
          <dgm:chPref val="3"/>
        </dgm:presLayoutVars>
      </dgm:prSet>
      <dgm:spPr/>
    </dgm:pt>
    <dgm:pt modelId="{2FBB963C-C8A8-F141-AFAF-99443421AB66}" type="pres">
      <dgm:prSet presAssocID="{59DEB723-8744-0F4B-9E02-5C51BE4BF17C}" presName="txFour" presStyleLbl="node4" presStyleIdx="4" presStyleCnt="10">
        <dgm:presLayoutVars>
          <dgm:chPref val="3"/>
        </dgm:presLayoutVars>
      </dgm:prSet>
      <dgm:spPr/>
      <dgm:t>
        <a:bodyPr/>
        <a:lstStyle/>
        <a:p>
          <a:endParaRPr lang="en-US"/>
        </a:p>
      </dgm:t>
    </dgm:pt>
    <dgm:pt modelId="{176E2B4E-54A5-B14B-A2A3-F68DF1120BAF}" type="pres">
      <dgm:prSet presAssocID="{59DEB723-8744-0F4B-9E02-5C51BE4BF17C}" presName="horzFour" presStyleCnt="0"/>
      <dgm:spPr/>
    </dgm:pt>
    <dgm:pt modelId="{CE4D8074-8DE7-B347-B7E3-037E7BA600DC}" type="pres">
      <dgm:prSet presAssocID="{DF62E49D-3F74-0240-8232-1CD6DB1824F8}" presName="sibSpaceFour" presStyleCnt="0"/>
      <dgm:spPr/>
    </dgm:pt>
    <dgm:pt modelId="{B839A8E7-238A-554D-955B-DA7064D4CAE3}" type="pres">
      <dgm:prSet presAssocID="{5C4E5558-6AC4-3A47-984C-CA2526E6CDA4}" presName="vertFour" presStyleCnt="0">
        <dgm:presLayoutVars>
          <dgm:chPref val="3"/>
        </dgm:presLayoutVars>
      </dgm:prSet>
      <dgm:spPr/>
    </dgm:pt>
    <dgm:pt modelId="{99489C6B-70D3-8E4D-BE94-3EF2EDAEE581}" type="pres">
      <dgm:prSet presAssocID="{5C4E5558-6AC4-3A47-984C-CA2526E6CDA4}" presName="txFour" presStyleLbl="node4" presStyleIdx="5" presStyleCnt="10">
        <dgm:presLayoutVars>
          <dgm:chPref val="3"/>
        </dgm:presLayoutVars>
      </dgm:prSet>
      <dgm:spPr/>
      <dgm:t>
        <a:bodyPr/>
        <a:lstStyle/>
        <a:p>
          <a:endParaRPr lang="en-US"/>
        </a:p>
      </dgm:t>
    </dgm:pt>
    <dgm:pt modelId="{161A6406-E57F-E341-B383-9012CC2311BD}" type="pres">
      <dgm:prSet presAssocID="{5C4E5558-6AC4-3A47-984C-CA2526E6CDA4}" presName="parTransFour" presStyleCnt="0"/>
      <dgm:spPr/>
    </dgm:pt>
    <dgm:pt modelId="{BB379E34-A363-D644-BF01-A530B59376AB}" type="pres">
      <dgm:prSet presAssocID="{5C4E5558-6AC4-3A47-984C-CA2526E6CDA4}" presName="horzFour" presStyleCnt="0"/>
      <dgm:spPr/>
    </dgm:pt>
    <dgm:pt modelId="{2FAC5552-AC51-E848-BDB7-1583361C6948}" type="pres">
      <dgm:prSet presAssocID="{1F57671F-B27C-F045-9854-63BBFC974F9A}" presName="vertFour" presStyleCnt="0">
        <dgm:presLayoutVars>
          <dgm:chPref val="3"/>
        </dgm:presLayoutVars>
      </dgm:prSet>
      <dgm:spPr/>
    </dgm:pt>
    <dgm:pt modelId="{2BE8D854-A374-E649-BC3B-C6F10597DEA7}" type="pres">
      <dgm:prSet presAssocID="{1F57671F-B27C-F045-9854-63BBFC974F9A}" presName="txFour" presStyleLbl="node4" presStyleIdx="6" presStyleCnt="10">
        <dgm:presLayoutVars>
          <dgm:chPref val="3"/>
        </dgm:presLayoutVars>
      </dgm:prSet>
      <dgm:spPr/>
      <dgm:t>
        <a:bodyPr/>
        <a:lstStyle/>
        <a:p>
          <a:endParaRPr lang="en-US"/>
        </a:p>
      </dgm:t>
    </dgm:pt>
    <dgm:pt modelId="{BF250A1B-2C36-1746-BF00-0AD53E1559A1}" type="pres">
      <dgm:prSet presAssocID="{1F57671F-B27C-F045-9854-63BBFC974F9A}" presName="parTransFour" presStyleCnt="0"/>
      <dgm:spPr/>
    </dgm:pt>
    <dgm:pt modelId="{868BDB41-7F01-304F-8DBE-50F0BC29D724}" type="pres">
      <dgm:prSet presAssocID="{1F57671F-B27C-F045-9854-63BBFC974F9A}" presName="horzFour" presStyleCnt="0"/>
      <dgm:spPr/>
    </dgm:pt>
    <dgm:pt modelId="{422AF81C-E34E-A94E-846C-5458C64577F2}" type="pres">
      <dgm:prSet presAssocID="{51C1221B-0FE7-0D4E-A9F9-2D7216A16C5B}" presName="vertFour" presStyleCnt="0">
        <dgm:presLayoutVars>
          <dgm:chPref val="3"/>
        </dgm:presLayoutVars>
      </dgm:prSet>
      <dgm:spPr/>
    </dgm:pt>
    <dgm:pt modelId="{AE750D43-96D6-9A4A-8FC6-91D7EBEA9AD7}" type="pres">
      <dgm:prSet presAssocID="{51C1221B-0FE7-0D4E-A9F9-2D7216A16C5B}" presName="txFour" presStyleLbl="node4" presStyleIdx="7" presStyleCnt="10">
        <dgm:presLayoutVars>
          <dgm:chPref val="3"/>
        </dgm:presLayoutVars>
      </dgm:prSet>
      <dgm:spPr/>
      <dgm:t>
        <a:bodyPr/>
        <a:lstStyle/>
        <a:p>
          <a:endParaRPr lang="en-US"/>
        </a:p>
      </dgm:t>
    </dgm:pt>
    <dgm:pt modelId="{84B54391-EED5-8542-943B-4A577ADCE9DD}" type="pres">
      <dgm:prSet presAssocID="{51C1221B-0FE7-0D4E-A9F9-2D7216A16C5B}" presName="horzFour" presStyleCnt="0"/>
      <dgm:spPr/>
    </dgm:pt>
    <dgm:pt modelId="{17CCA281-4E4B-C641-A0D0-8B2EC7196CC7}" type="pres">
      <dgm:prSet presAssocID="{1909C111-5D3C-414E-86DD-A5C7F8BE3632}" presName="sibSpaceFour" presStyleCnt="0"/>
      <dgm:spPr/>
    </dgm:pt>
    <dgm:pt modelId="{3C2D7705-70A5-8641-82EA-65E310C07A4B}" type="pres">
      <dgm:prSet presAssocID="{461F478F-C99E-FC49-AC44-740D75F00DB7}" presName="vertFour" presStyleCnt="0">
        <dgm:presLayoutVars>
          <dgm:chPref val="3"/>
        </dgm:presLayoutVars>
      </dgm:prSet>
      <dgm:spPr/>
    </dgm:pt>
    <dgm:pt modelId="{C6CAF577-7F3C-F64A-808B-11AE7F7E6D4E}" type="pres">
      <dgm:prSet presAssocID="{461F478F-C99E-FC49-AC44-740D75F00DB7}" presName="txFour" presStyleLbl="node4" presStyleIdx="8" presStyleCnt="10">
        <dgm:presLayoutVars>
          <dgm:chPref val="3"/>
        </dgm:presLayoutVars>
      </dgm:prSet>
      <dgm:spPr/>
      <dgm:t>
        <a:bodyPr/>
        <a:lstStyle/>
        <a:p>
          <a:endParaRPr lang="en-US"/>
        </a:p>
      </dgm:t>
    </dgm:pt>
    <dgm:pt modelId="{F877AC2B-8250-7447-B622-84BD050F837E}" type="pres">
      <dgm:prSet presAssocID="{461F478F-C99E-FC49-AC44-740D75F00DB7}" presName="horzFour" presStyleCnt="0"/>
      <dgm:spPr/>
    </dgm:pt>
    <dgm:pt modelId="{33467D25-DBBC-D842-8D2A-E26B10488891}" type="pres">
      <dgm:prSet presAssocID="{73BD3699-5E71-ED42-B764-CE4D78B64512}" presName="sibSpaceFour" presStyleCnt="0"/>
      <dgm:spPr/>
    </dgm:pt>
    <dgm:pt modelId="{506F7767-6A87-3D44-BDFC-FDD14B6444E2}" type="pres">
      <dgm:prSet presAssocID="{16821719-38D8-8149-9874-A1806105FD2C}" presName="vertFour" presStyleCnt="0">
        <dgm:presLayoutVars>
          <dgm:chPref val="3"/>
        </dgm:presLayoutVars>
      </dgm:prSet>
      <dgm:spPr/>
    </dgm:pt>
    <dgm:pt modelId="{ABFDBC97-4CD3-5843-BB28-F381E1ECE252}" type="pres">
      <dgm:prSet presAssocID="{16821719-38D8-8149-9874-A1806105FD2C}" presName="txFour" presStyleLbl="node4" presStyleIdx="9" presStyleCnt="10">
        <dgm:presLayoutVars>
          <dgm:chPref val="3"/>
        </dgm:presLayoutVars>
      </dgm:prSet>
      <dgm:spPr/>
      <dgm:t>
        <a:bodyPr/>
        <a:lstStyle/>
        <a:p>
          <a:endParaRPr lang="en-US"/>
        </a:p>
      </dgm:t>
    </dgm:pt>
    <dgm:pt modelId="{8AF855AE-96D4-9446-8FD1-E92E8EB00A82}" type="pres">
      <dgm:prSet presAssocID="{16821719-38D8-8149-9874-A1806105FD2C}" presName="horzFour" presStyleCnt="0"/>
      <dgm:spPr/>
    </dgm:pt>
  </dgm:ptLst>
  <dgm:cxnLst>
    <dgm:cxn modelId="{CA0FA4F7-D968-4288-BAB6-CC400A72594C}" type="presOf" srcId="{16821719-38D8-8149-9874-A1806105FD2C}" destId="{ABFDBC97-4CD3-5843-BB28-F381E1ECE252}" srcOrd="0" destOrd="0" presId="urn:microsoft.com/office/officeart/2005/8/layout/hierarchy4"/>
    <dgm:cxn modelId="{C4E32184-0324-0C47-9FDE-4335154BDFB1}" srcId="{66D2A110-4AD6-6C4D-9961-B40E3D5718DE}" destId="{5C4E5558-6AC4-3A47-984C-CA2526E6CDA4}" srcOrd="1" destOrd="0" parTransId="{B2C6419D-FA10-C949-9C84-C3BAD53A0C97}" sibTransId="{5A84161E-0B55-B144-8F25-74F1355EDADA}"/>
    <dgm:cxn modelId="{14C07E77-3049-478A-9959-44981995F23C}" type="presOf" srcId="{59DEB723-8744-0F4B-9E02-5C51BE4BF17C}" destId="{2FBB963C-C8A8-F141-AFAF-99443421AB66}" srcOrd="0" destOrd="0" presId="urn:microsoft.com/office/officeart/2005/8/layout/hierarchy4"/>
    <dgm:cxn modelId="{73FD7E96-AC61-4441-A754-CAEC636E7D70}" srcId="{50FDFC8A-EADA-8F46-8228-19EEDDBD6F0A}" destId="{66D2A110-4AD6-6C4D-9961-B40E3D5718DE}" srcOrd="0" destOrd="0" parTransId="{ECFD26FC-201E-BF4A-80E5-1E0D8D7F4C18}" sibTransId="{A70201DE-3064-DF4F-9212-B0AECB723622}"/>
    <dgm:cxn modelId="{FAA2E475-F253-694B-B921-9D65410B1427}" srcId="{FEEDB434-D33C-B240-9631-1DCF51F8CF55}" destId="{D72D2438-A342-904C-BCD4-D43FE23F77CC}" srcOrd="1" destOrd="0" parTransId="{A56475DB-8587-254E-96F8-A25F5DA6CB04}" sibTransId="{7824B526-AE9A-D042-858A-E9204BEDC149}"/>
    <dgm:cxn modelId="{43885A83-E7AA-FC45-97CA-EBBA6B7A4DE6}" srcId="{1F57671F-B27C-F045-9854-63BBFC974F9A}" destId="{51C1221B-0FE7-0D4E-A9F9-2D7216A16C5B}" srcOrd="0" destOrd="0" parTransId="{A1D1F8CD-5315-E24E-94CD-E0039A92EEF2}" sibTransId="{1909C111-5D3C-414E-86DD-A5C7F8BE3632}"/>
    <dgm:cxn modelId="{EDE2448A-E9ED-4CF6-A88F-561320299655}" type="presOf" srcId="{2534BE8E-242D-E44F-B268-ECF629AFEDB6}" destId="{7F1353CD-3952-B04F-B2B1-0817B3FE2B24}" srcOrd="0" destOrd="0" presId="urn:microsoft.com/office/officeart/2005/8/layout/hierarchy4"/>
    <dgm:cxn modelId="{BAF92FFB-21D6-4364-ABAD-56140EAE4DE8}" type="presOf" srcId="{7A313426-115A-5F4C-9FD2-BEB4CD1886C3}" destId="{9177F373-A5AD-9347-921C-E6C27F651B06}" srcOrd="0" destOrd="0" presId="urn:microsoft.com/office/officeart/2005/8/layout/hierarchy4"/>
    <dgm:cxn modelId="{2F3DD54E-3061-1D49-B97A-69064018A061}" srcId="{66D2A110-4AD6-6C4D-9961-B40E3D5718DE}" destId="{DC5ACEE7-5D72-654C-A55C-9B6BDFDBE323}" srcOrd="0" destOrd="0" parTransId="{86D0B22E-000B-9C4F-BD69-B71A036B238A}" sibTransId="{DF62E49D-3F74-0240-8232-1CD6DB1824F8}"/>
    <dgm:cxn modelId="{AEBD0DC2-3CD5-514D-AF79-75433E4D769A}" srcId="{1F57671F-B27C-F045-9854-63BBFC974F9A}" destId="{461F478F-C99E-FC49-AC44-740D75F00DB7}" srcOrd="1" destOrd="0" parTransId="{14535F19-AE2D-8B4C-A806-B2C1F9E8061A}" sibTransId="{73BD3699-5E71-ED42-B764-CE4D78B64512}"/>
    <dgm:cxn modelId="{2136BED2-A6B0-4BA3-8B6B-4DDE915BFE8D}" type="presOf" srcId="{461F478F-C99E-FC49-AC44-740D75F00DB7}" destId="{C6CAF577-7F3C-F64A-808B-11AE7F7E6D4E}" srcOrd="0" destOrd="0" presId="urn:microsoft.com/office/officeart/2005/8/layout/hierarchy4"/>
    <dgm:cxn modelId="{AD9DD592-EDA2-4533-A109-FB636365C4B1}" type="presOf" srcId="{D72D2438-A342-904C-BCD4-D43FE23F77CC}" destId="{5AF516AC-5205-6545-AD70-ED2D1548EF8B}" srcOrd="0" destOrd="0" presId="urn:microsoft.com/office/officeart/2005/8/layout/hierarchy4"/>
    <dgm:cxn modelId="{60770867-C669-41D9-8411-978AFF83BCEF}" type="presOf" srcId="{50FDFC8A-EADA-8F46-8228-19EEDDBD6F0A}" destId="{128E6432-7624-FD4E-B3C6-B9E070589161}" srcOrd="0" destOrd="0" presId="urn:microsoft.com/office/officeart/2005/8/layout/hierarchy4"/>
    <dgm:cxn modelId="{3D62411A-855F-4E79-8253-F8D3FC545018}" type="presOf" srcId="{66D2A110-4AD6-6C4D-9961-B40E3D5718DE}" destId="{465F7E5A-2DF9-5F4C-AE45-F519D93B8CE7}" srcOrd="0" destOrd="0" presId="urn:microsoft.com/office/officeart/2005/8/layout/hierarchy4"/>
    <dgm:cxn modelId="{3645CEC9-FA2C-C649-938C-29AC63CDDC44}" srcId="{1F57671F-B27C-F045-9854-63BBFC974F9A}" destId="{16821719-38D8-8149-9874-A1806105FD2C}" srcOrd="2" destOrd="0" parTransId="{BF887BA5-53EF-9D46-869B-E0A1331B46A6}" sibTransId="{2498713D-3CDE-1C46-9017-C45446BD3951}"/>
    <dgm:cxn modelId="{F05B09E5-96EC-A24B-A538-C48747BDAF11}" srcId="{FEEDB434-D33C-B240-9631-1DCF51F8CF55}" destId="{7A313426-115A-5F4C-9FD2-BEB4CD1886C3}" srcOrd="0" destOrd="0" parTransId="{30161428-2295-A64B-B1C1-F2AD5E24D2F4}" sibTransId="{4E3DEF42-542B-0147-A563-0273E3991DCE}"/>
    <dgm:cxn modelId="{A99EFF18-3045-654A-B545-17294A2AA041}" srcId="{2534BE8E-242D-E44F-B268-ECF629AFEDB6}" destId="{67C6398A-401D-B143-BB3B-A14A41D2A3FC}" srcOrd="0" destOrd="0" parTransId="{263E5AD0-F971-4046-9C6A-5F2B0207CD23}" sibTransId="{0743AB17-36DE-CA4D-8D76-EF215FAE9BD3}"/>
    <dgm:cxn modelId="{45A59EDB-2A34-FC42-A4D1-9BCE006C804D}" srcId="{DC5ACEE7-5D72-654C-A55C-9B6BDFDBE323}" destId="{FEEDB434-D33C-B240-9631-1DCF51F8CF55}" srcOrd="0" destOrd="0" parTransId="{6E8AC7C1-225C-5046-920D-50C457C2A63E}" sibTransId="{73BF03A0-E80A-564C-B5D0-9DE9DD3753FC}"/>
    <dgm:cxn modelId="{FACFB441-2987-49C3-A823-A2B1A989F310}" type="presOf" srcId="{DC5ACEE7-5D72-654C-A55C-9B6BDFDBE323}" destId="{20BFC964-00E0-6D45-B3DF-069934C192D3}" srcOrd="0" destOrd="0" presId="urn:microsoft.com/office/officeart/2005/8/layout/hierarchy4"/>
    <dgm:cxn modelId="{B37B9C18-DD72-4691-90C7-1A6D0C016185}" type="presOf" srcId="{67C6398A-401D-B143-BB3B-A14A41D2A3FC}" destId="{80B466CB-78C0-7440-BC0D-F6C5890718AC}" srcOrd="0" destOrd="0" presId="urn:microsoft.com/office/officeart/2005/8/layout/hierarchy4"/>
    <dgm:cxn modelId="{32EF3A2B-F71D-4107-82EF-7098C188420D}" type="presOf" srcId="{FEEDB434-D33C-B240-9631-1DCF51F8CF55}" destId="{9256BF82-E617-1B4B-A1D8-B5DDABD9BA0A}" srcOrd="0" destOrd="0" presId="urn:microsoft.com/office/officeart/2005/8/layout/hierarchy4"/>
    <dgm:cxn modelId="{4CF10CC1-23BB-1D48-B26C-D0DABF2454E1}" srcId="{FEEDB434-D33C-B240-9631-1DCF51F8CF55}" destId="{59DEB723-8744-0F4B-9E02-5C51BE4BF17C}" srcOrd="2" destOrd="0" parTransId="{E82B757E-A705-3A43-82E8-E08E4847CBFB}" sibTransId="{956E9A77-71CC-F742-A065-E5AE26231216}"/>
    <dgm:cxn modelId="{BA07FD4A-2C4B-4EEA-967E-24A0805A68BD}" type="presOf" srcId="{5C4E5558-6AC4-3A47-984C-CA2526E6CDA4}" destId="{99489C6B-70D3-8E4D-BE94-3EF2EDAEE581}" srcOrd="0" destOrd="0" presId="urn:microsoft.com/office/officeart/2005/8/layout/hierarchy4"/>
    <dgm:cxn modelId="{DF9C1D01-3272-417B-A81F-881DB3332584}" type="presOf" srcId="{1F57671F-B27C-F045-9854-63BBFC974F9A}" destId="{2BE8D854-A374-E649-BC3B-C6F10597DEA7}" srcOrd="0" destOrd="0" presId="urn:microsoft.com/office/officeart/2005/8/layout/hierarchy4"/>
    <dgm:cxn modelId="{4D781E12-0DAA-4A82-AA04-4723829AD812}" type="presOf" srcId="{51C1221B-0FE7-0D4E-A9F9-2D7216A16C5B}" destId="{AE750D43-96D6-9A4A-8FC6-91D7EBEA9AD7}" srcOrd="0" destOrd="0" presId="urn:microsoft.com/office/officeart/2005/8/layout/hierarchy4"/>
    <dgm:cxn modelId="{97D82BD9-2827-6240-8FC5-226E1B2B4EA1}" srcId="{5C4E5558-6AC4-3A47-984C-CA2526E6CDA4}" destId="{1F57671F-B27C-F045-9854-63BBFC974F9A}" srcOrd="0" destOrd="0" parTransId="{3252F0DF-3BC5-954B-9C9D-9FF2C95151CF}" sibTransId="{6AA8D2EB-9463-BC43-9E76-CDDADF5348BF}"/>
    <dgm:cxn modelId="{57A5C2C7-680D-6D44-AD12-31F46D224B07}" srcId="{67C6398A-401D-B143-BB3B-A14A41D2A3FC}" destId="{50FDFC8A-EADA-8F46-8228-19EEDDBD6F0A}" srcOrd="0" destOrd="0" parTransId="{CCF0A143-38AA-C446-808D-4D80BF0D1293}" sibTransId="{22D4F78E-D529-7C41-93CC-059413DB7F9A}"/>
    <dgm:cxn modelId="{1A7768CB-5EFF-4124-8554-D1F528071C69}" type="presParOf" srcId="{7F1353CD-3952-B04F-B2B1-0817B3FE2B24}" destId="{1EE92DD5-C1D7-9C49-B9D7-C5F742002388}" srcOrd="0" destOrd="0" presId="urn:microsoft.com/office/officeart/2005/8/layout/hierarchy4"/>
    <dgm:cxn modelId="{32C66462-014B-4A0C-AFDC-CCC64E2408D7}" type="presParOf" srcId="{1EE92DD5-C1D7-9C49-B9D7-C5F742002388}" destId="{80B466CB-78C0-7440-BC0D-F6C5890718AC}" srcOrd="0" destOrd="0" presId="urn:microsoft.com/office/officeart/2005/8/layout/hierarchy4"/>
    <dgm:cxn modelId="{CA8E8CCE-DDF2-40DA-8BDA-DBA2A30632FE}" type="presParOf" srcId="{1EE92DD5-C1D7-9C49-B9D7-C5F742002388}" destId="{4B187B56-EA0F-D54A-855B-8ED83F011F15}" srcOrd="1" destOrd="0" presId="urn:microsoft.com/office/officeart/2005/8/layout/hierarchy4"/>
    <dgm:cxn modelId="{95F55911-B94A-4FF1-A826-C3E10DBC2D1A}" type="presParOf" srcId="{1EE92DD5-C1D7-9C49-B9D7-C5F742002388}" destId="{A9E34CAA-BAB6-B24B-93EC-83609B35FD07}" srcOrd="2" destOrd="0" presId="urn:microsoft.com/office/officeart/2005/8/layout/hierarchy4"/>
    <dgm:cxn modelId="{9B0D3EFB-9D19-43E8-9B1B-9B03D11A1446}" type="presParOf" srcId="{A9E34CAA-BAB6-B24B-93EC-83609B35FD07}" destId="{C3AFB969-45D4-5342-BBEC-05E2B29246BD}" srcOrd="0" destOrd="0" presId="urn:microsoft.com/office/officeart/2005/8/layout/hierarchy4"/>
    <dgm:cxn modelId="{B7CA4A53-F25E-4D6A-92D1-57E7E99D87F6}" type="presParOf" srcId="{C3AFB969-45D4-5342-BBEC-05E2B29246BD}" destId="{128E6432-7624-FD4E-B3C6-B9E070589161}" srcOrd="0" destOrd="0" presId="urn:microsoft.com/office/officeart/2005/8/layout/hierarchy4"/>
    <dgm:cxn modelId="{600AF3E5-AD1D-4978-A8D2-1872E8FEFF12}" type="presParOf" srcId="{C3AFB969-45D4-5342-BBEC-05E2B29246BD}" destId="{BE0DEC44-91B4-A24E-8335-F626F6AA38A6}" srcOrd="1" destOrd="0" presId="urn:microsoft.com/office/officeart/2005/8/layout/hierarchy4"/>
    <dgm:cxn modelId="{00A868CF-5895-4B41-B675-D4B0DFD0671F}" type="presParOf" srcId="{C3AFB969-45D4-5342-BBEC-05E2B29246BD}" destId="{5D9AC53D-99D0-CB47-AF29-9E93E8B3AC35}" srcOrd="2" destOrd="0" presId="urn:microsoft.com/office/officeart/2005/8/layout/hierarchy4"/>
    <dgm:cxn modelId="{BA1BBD47-B81F-4294-B7AE-45BB1C70BE2F}" type="presParOf" srcId="{5D9AC53D-99D0-CB47-AF29-9E93E8B3AC35}" destId="{F5E90016-4F72-FE45-A625-31C978D2DC86}" srcOrd="0" destOrd="0" presId="urn:microsoft.com/office/officeart/2005/8/layout/hierarchy4"/>
    <dgm:cxn modelId="{C0005042-D050-4101-AD29-D7502FD5F26A}" type="presParOf" srcId="{F5E90016-4F72-FE45-A625-31C978D2DC86}" destId="{465F7E5A-2DF9-5F4C-AE45-F519D93B8CE7}" srcOrd="0" destOrd="0" presId="urn:microsoft.com/office/officeart/2005/8/layout/hierarchy4"/>
    <dgm:cxn modelId="{C8AB108E-6982-4278-AD93-DA8A78E00696}" type="presParOf" srcId="{F5E90016-4F72-FE45-A625-31C978D2DC86}" destId="{1BBF094D-CAAD-7146-9888-84B7DD6A71F3}" srcOrd="1" destOrd="0" presId="urn:microsoft.com/office/officeart/2005/8/layout/hierarchy4"/>
    <dgm:cxn modelId="{F1F24F98-B241-4E49-A2A0-D9E8DB5EFB24}" type="presParOf" srcId="{F5E90016-4F72-FE45-A625-31C978D2DC86}" destId="{02DDC5CB-235D-C243-8CA9-FED34A45E362}" srcOrd="2" destOrd="0" presId="urn:microsoft.com/office/officeart/2005/8/layout/hierarchy4"/>
    <dgm:cxn modelId="{5C015069-0E8A-4A88-8BB8-96782B60196B}" type="presParOf" srcId="{02DDC5CB-235D-C243-8CA9-FED34A45E362}" destId="{B388D7D5-A242-CD4A-9F9D-1E804BE59723}" srcOrd="0" destOrd="0" presId="urn:microsoft.com/office/officeart/2005/8/layout/hierarchy4"/>
    <dgm:cxn modelId="{A361C6F9-5A7C-412F-A979-0F9E6B738F70}" type="presParOf" srcId="{B388D7D5-A242-CD4A-9F9D-1E804BE59723}" destId="{20BFC964-00E0-6D45-B3DF-069934C192D3}" srcOrd="0" destOrd="0" presId="urn:microsoft.com/office/officeart/2005/8/layout/hierarchy4"/>
    <dgm:cxn modelId="{8DEE0F56-9A6F-4082-A496-2BC0ADA7C8FC}" type="presParOf" srcId="{B388D7D5-A242-CD4A-9F9D-1E804BE59723}" destId="{C19B0D9E-3804-284A-A6BA-42B06F2BCFEE}" srcOrd="1" destOrd="0" presId="urn:microsoft.com/office/officeart/2005/8/layout/hierarchy4"/>
    <dgm:cxn modelId="{CCF4B321-7862-4F64-B49E-2105DC9928FD}" type="presParOf" srcId="{B388D7D5-A242-CD4A-9F9D-1E804BE59723}" destId="{034598D6-D9CD-B34E-AD61-22779FA6CD09}" srcOrd="2" destOrd="0" presId="urn:microsoft.com/office/officeart/2005/8/layout/hierarchy4"/>
    <dgm:cxn modelId="{C1280257-2577-4CF0-9237-3AC423DEA653}" type="presParOf" srcId="{034598D6-D9CD-B34E-AD61-22779FA6CD09}" destId="{2AF2FA0D-5DE4-2243-A215-DCA0C4CA955E}" srcOrd="0" destOrd="0" presId="urn:microsoft.com/office/officeart/2005/8/layout/hierarchy4"/>
    <dgm:cxn modelId="{712FD58B-3A78-4353-BBCA-EEEB248BFDA3}" type="presParOf" srcId="{2AF2FA0D-5DE4-2243-A215-DCA0C4CA955E}" destId="{9256BF82-E617-1B4B-A1D8-B5DDABD9BA0A}" srcOrd="0" destOrd="0" presId="urn:microsoft.com/office/officeart/2005/8/layout/hierarchy4"/>
    <dgm:cxn modelId="{A578F054-6853-4257-8916-143368CAFC7D}" type="presParOf" srcId="{2AF2FA0D-5DE4-2243-A215-DCA0C4CA955E}" destId="{43D01C43-3F42-694C-BF05-02B24295B28C}" srcOrd="1" destOrd="0" presId="urn:microsoft.com/office/officeart/2005/8/layout/hierarchy4"/>
    <dgm:cxn modelId="{2D02F122-7C7D-45DB-A023-D311EE55E170}" type="presParOf" srcId="{2AF2FA0D-5DE4-2243-A215-DCA0C4CA955E}" destId="{A59904E0-24C4-7746-BCD3-96BA7FDD054D}" srcOrd="2" destOrd="0" presId="urn:microsoft.com/office/officeart/2005/8/layout/hierarchy4"/>
    <dgm:cxn modelId="{404234F6-5FE9-4AD9-864D-BB858232064B}" type="presParOf" srcId="{A59904E0-24C4-7746-BCD3-96BA7FDD054D}" destId="{9CA94950-20CE-D440-BFD7-B94D40DC5D58}" srcOrd="0" destOrd="0" presId="urn:microsoft.com/office/officeart/2005/8/layout/hierarchy4"/>
    <dgm:cxn modelId="{175AB434-225B-443C-AD15-747213D55A0B}" type="presParOf" srcId="{9CA94950-20CE-D440-BFD7-B94D40DC5D58}" destId="{9177F373-A5AD-9347-921C-E6C27F651B06}" srcOrd="0" destOrd="0" presId="urn:microsoft.com/office/officeart/2005/8/layout/hierarchy4"/>
    <dgm:cxn modelId="{7FFE55A5-8035-4D62-81B1-7618D24D8661}" type="presParOf" srcId="{9CA94950-20CE-D440-BFD7-B94D40DC5D58}" destId="{D712806F-7416-5E4F-9CEA-3235DB9210A6}" srcOrd="1" destOrd="0" presId="urn:microsoft.com/office/officeart/2005/8/layout/hierarchy4"/>
    <dgm:cxn modelId="{93FD541E-CFA1-4C3D-AE52-B78CD1BDF467}" type="presParOf" srcId="{A59904E0-24C4-7746-BCD3-96BA7FDD054D}" destId="{EAA012F8-2100-1140-BD8C-36E45FBD174A}" srcOrd="1" destOrd="0" presId="urn:microsoft.com/office/officeart/2005/8/layout/hierarchy4"/>
    <dgm:cxn modelId="{7E203BE3-C94D-4706-9DCE-353AA9A370E6}" type="presParOf" srcId="{A59904E0-24C4-7746-BCD3-96BA7FDD054D}" destId="{4CEB149F-20F5-7D4A-8105-D747398B301A}" srcOrd="2" destOrd="0" presId="urn:microsoft.com/office/officeart/2005/8/layout/hierarchy4"/>
    <dgm:cxn modelId="{62834668-11A6-4529-9FD0-FA603A148C9C}" type="presParOf" srcId="{4CEB149F-20F5-7D4A-8105-D747398B301A}" destId="{5AF516AC-5205-6545-AD70-ED2D1548EF8B}" srcOrd="0" destOrd="0" presId="urn:microsoft.com/office/officeart/2005/8/layout/hierarchy4"/>
    <dgm:cxn modelId="{4DD531F7-4185-42AC-A75A-2F01CC836C0E}" type="presParOf" srcId="{4CEB149F-20F5-7D4A-8105-D747398B301A}" destId="{5B65C8F7-7F17-7B49-8CC4-3890DDA31618}" srcOrd="1" destOrd="0" presId="urn:microsoft.com/office/officeart/2005/8/layout/hierarchy4"/>
    <dgm:cxn modelId="{1F9F1685-B354-46D0-B4BE-D961AFA7141A}" type="presParOf" srcId="{A59904E0-24C4-7746-BCD3-96BA7FDD054D}" destId="{41F577B9-F49D-5846-AA6A-C51C2253DB2B}" srcOrd="3" destOrd="0" presId="urn:microsoft.com/office/officeart/2005/8/layout/hierarchy4"/>
    <dgm:cxn modelId="{7CF3A3EB-BCC9-4988-B00F-D4E74FF4913C}" type="presParOf" srcId="{A59904E0-24C4-7746-BCD3-96BA7FDD054D}" destId="{26EEE36A-AD2D-EB40-9E32-3BAED185D48F}" srcOrd="4" destOrd="0" presId="urn:microsoft.com/office/officeart/2005/8/layout/hierarchy4"/>
    <dgm:cxn modelId="{C1105194-6D76-4B0D-9FDA-129C04A70016}" type="presParOf" srcId="{26EEE36A-AD2D-EB40-9E32-3BAED185D48F}" destId="{2FBB963C-C8A8-F141-AFAF-99443421AB66}" srcOrd="0" destOrd="0" presId="urn:microsoft.com/office/officeart/2005/8/layout/hierarchy4"/>
    <dgm:cxn modelId="{7F9EF8AA-FAA6-4637-9F43-AC7641313D52}" type="presParOf" srcId="{26EEE36A-AD2D-EB40-9E32-3BAED185D48F}" destId="{176E2B4E-54A5-B14B-A2A3-F68DF1120BAF}" srcOrd="1" destOrd="0" presId="urn:microsoft.com/office/officeart/2005/8/layout/hierarchy4"/>
    <dgm:cxn modelId="{28BBAEEC-09E8-4661-A45D-CEB57002FCF4}" type="presParOf" srcId="{02DDC5CB-235D-C243-8CA9-FED34A45E362}" destId="{CE4D8074-8DE7-B347-B7E3-037E7BA600DC}" srcOrd="1" destOrd="0" presId="urn:microsoft.com/office/officeart/2005/8/layout/hierarchy4"/>
    <dgm:cxn modelId="{8DEB5937-45AB-48DB-8C69-C855D31E34C6}" type="presParOf" srcId="{02DDC5CB-235D-C243-8CA9-FED34A45E362}" destId="{B839A8E7-238A-554D-955B-DA7064D4CAE3}" srcOrd="2" destOrd="0" presId="urn:microsoft.com/office/officeart/2005/8/layout/hierarchy4"/>
    <dgm:cxn modelId="{9753794B-9982-4375-BE91-48F3FE6162C1}" type="presParOf" srcId="{B839A8E7-238A-554D-955B-DA7064D4CAE3}" destId="{99489C6B-70D3-8E4D-BE94-3EF2EDAEE581}" srcOrd="0" destOrd="0" presId="urn:microsoft.com/office/officeart/2005/8/layout/hierarchy4"/>
    <dgm:cxn modelId="{0FE29776-59CC-4168-A945-4760A032C337}" type="presParOf" srcId="{B839A8E7-238A-554D-955B-DA7064D4CAE3}" destId="{161A6406-E57F-E341-B383-9012CC2311BD}" srcOrd="1" destOrd="0" presId="urn:microsoft.com/office/officeart/2005/8/layout/hierarchy4"/>
    <dgm:cxn modelId="{224AFAA1-04F0-4B7F-9F94-86A79319A9B7}" type="presParOf" srcId="{B839A8E7-238A-554D-955B-DA7064D4CAE3}" destId="{BB379E34-A363-D644-BF01-A530B59376AB}" srcOrd="2" destOrd="0" presId="urn:microsoft.com/office/officeart/2005/8/layout/hierarchy4"/>
    <dgm:cxn modelId="{00BAC8CF-DB05-4C9E-8693-000E378F3C17}" type="presParOf" srcId="{BB379E34-A363-D644-BF01-A530B59376AB}" destId="{2FAC5552-AC51-E848-BDB7-1583361C6948}" srcOrd="0" destOrd="0" presId="urn:microsoft.com/office/officeart/2005/8/layout/hierarchy4"/>
    <dgm:cxn modelId="{7B84707E-BB3A-4074-8AC8-5CAED0CBD501}" type="presParOf" srcId="{2FAC5552-AC51-E848-BDB7-1583361C6948}" destId="{2BE8D854-A374-E649-BC3B-C6F10597DEA7}" srcOrd="0" destOrd="0" presId="urn:microsoft.com/office/officeart/2005/8/layout/hierarchy4"/>
    <dgm:cxn modelId="{B1E76FF9-BBC9-4F8B-9A58-C75331BE90E3}" type="presParOf" srcId="{2FAC5552-AC51-E848-BDB7-1583361C6948}" destId="{BF250A1B-2C36-1746-BF00-0AD53E1559A1}" srcOrd="1" destOrd="0" presId="urn:microsoft.com/office/officeart/2005/8/layout/hierarchy4"/>
    <dgm:cxn modelId="{E7DCEF2F-5471-4429-BA39-B8B47B1CD789}" type="presParOf" srcId="{2FAC5552-AC51-E848-BDB7-1583361C6948}" destId="{868BDB41-7F01-304F-8DBE-50F0BC29D724}" srcOrd="2" destOrd="0" presId="urn:microsoft.com/office/officeart/2005/8/layout/hierarchy4"/>
    <dgm:cxn modelId="{68B4FD93-CA97-4EB6-82A1-1C1DE8C32F5C}" type="presParOf" srcId="{868BDB41-7F01-304F-8DBE-50F0BC29D724}" destId="{422AF81C-E34E-A94E-846C-5458C64577F2}" srcOrd="0" destOrd="0" presId="urn:microsoft.com/office/officeart/2005/8/layout/hierarchy4"/>
    <dgm:cxn modelId="{A779C8B2-B49A-480F-AFFA-6BE221316EC0}" type="presParOf" srcId="{422AF81C-E34E-A94E-846C-5458C64577F2}" destId="{AE750D43-96D6-9A4A-8FC6-91D7EBEA9AD7}" srcOrd="0" destOrd="0" presId="urn:microsoft.com/office/officeart/2005/8/layout/hierarchy4"/>
    <dgm:cxn modelId="{E304567E-8AD4-4B7A-B5C7-D7D77D4E2940}" type="presParOf" srcId="{422AF81C-E34E-A94E-846C-5458C64577F2}" destId="{84B54391-EED5-8542-943B-4A577ADCE9DD}" srcOrd="1" destOrd="0" presId="urn:microsoft.com/office/officeart/2005/8/layout/hierarchy4"/>
    <dgm:cxn modelId="{2C6DB331-9A99-4045-8785-B1385E886DCE}" type="presParOf" srcId="{868BDB41-7F01-304F-8DBE-50F0BC29D724}" destId="{17CCA281-4E4B-C641-A0D0-8B2EC7196CC7}" srcOrd="1" destOrd="0" presId="urn:microsoft.com/office/officeart/2005/8/layout/hierarchy4"/>
    <dgm:cxn modelId="{3E07EF07-8A88-4226-8964-E9A52A4EB78D}" type="presParOf" srcId="{868BDB41-7F01-304F-8DBE-50F0BC29D724}" destId="{3C2D7705-70A5-8641-82EA-65E310C07A4B}" srcOrd="2" destOrd="0" presId="urn:microsoft.com/office/officeart/2005/8/layout/hierarchy4"/>
    <dgm:cxn modelId="{F995C784-7D12-4E2F-B9CC-002AE658FFF5}" type="presParOf" srcId="{3C2D7705-70A5-8641-82EA-65E310C07A4B}" destId="{C6CAF577-7F3C-F64A-808B-11AE7F7E6D4E}" srcOrd="0" destOrd="0" presId="urn:microsoft.com/office/officeart/2005/8/layout/hierarchy4"/>
    <dgm:cxn modelId="{8221F384-CC9A-41A6-9692-F47729A96C89}" type="presParOf" srcId="{3C2D7705-70A5-8641-82EA-65E310C07A4B}" destId="{F877AC2B-8250-7447-B622-84BD050F837E}" srcOrd="1" destOrd="0" presId="urn:microsoft.com/office/officeart/2005/8/layout/hierarchy4"/>
    <dgm:cxn modelId="{EC7AFEAF-F072-4158-8003-F3B0BF5B8E0E}" type="presParOf" srcId="{868BDB41-7F01-304F-8DBE-50F0BC29D724}" destId="{33467D25-DBBC-D842-8D2A-E26B10488891}" srcOrd="3" destOrd="0" presId="urn:microsoft.com/office/officeart/2005/8/layout/hierarchy4"/>
    <dgm:cxn modelId="{1A845D5F-613C-4CB1-95DB-ACFDED14383D}" type="presParOf" srcId="{868BDB41-7F01-304F-8DBE-50F0BC29D724}" destId="{506F7767-6A87-3D44-BDFC-FDD14B6444E2}" srcOrd="4" destOrd="0" presId="urn:microsoft.com/office/officeart/2005/8/layout/hierarchy4"/>
    <dgm:cxn modelId="{EA8EC6E5-30FE-48F4-8D82-26107249FB18}" type="presParOf" srcId="{506F7767-6A87-3D44-BDFC-FDD14B6444E2}" destId="{ABFDBC97-4CD3-5843-BB28-F381E1ECE252}" srcOrd="0" destOrd="0" presId="urn:microsoft.com/office/officeart/2005/8/layout/hierarchy4"/>
    <dgm:cxn modelId="{ECDE6ABE-1346-4931-B74D-41EC31519E1D}" type="presParOf" srcId="{506F7767-6A87-3D44-BDFC-FDD14B6444E2}" destId="{8AF855AE-96D4-9446-8FD1-E92E8EB00A82}"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07C2C5-6D35-3343-9342-3CE0BA3D7B3C}" type="doc">
      <dgm:prSet loTypeId="urn:microsoft.com/office/officeart/2005/8/layout/target3" loCatId="" qsTypeId="urn:microsoft.com/office/officeart/2005/8/quickstyle/simple4" qsCatId="simple" csTypeId="urn:microsoft.com/office/officeart/2005/8/colors/colorful4" csCatId="colorful" phldr="1"/>
      <dgm:spPr/>
      <dgm:t>
        <a:bodyPr/>
        <a:lstStyle/>
        <a:p>
          <a:endParaRPr lang="en-US"/>
        </a:p>
      </dgm:t>
    </dgm:pt>
    <dgm:pt modelId="{E1E25B12-7807-6944-8C8F-647E100DCC99}">
      <dgm:prSet phldrT="[Text]"/>
      <dgm:spPr>
        <a:xfrm>
          <a:off x="2139564" y="1208150"/>
          <a:ext cx="4992316" cy="3155856"/>
        </a:xfrm>
        <a:solidFill>
          <a:sysClr val="window" lastClr="FFFFFF">
            <a:alpha val="90000"/>
            <a:hueOff val="0"/>
            <a:satOff val="0"/>
            <a:lumOff val="0"/>
            <a:alphaOff val="0"/>
          </a:sysClr>
        </a:solidFill>
        <a:ln w="9525" cap="flat" cmpd="sng" algn="ctr">
          <a:solidFill>
            <a:srgbClr val="8064A2">
              <a:hueOff val="-1488257"/>
              <a:satOff val="8966"/>
              <a:lumOff val="719"/>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a:t>
          </a:r>
          <a:r>
            <a:rPr lang="en-US" dirty="0" err="1" smtClean="0">
              <a:solidFill>
                <a:sysClr val="windowText" lastClr="000000">
                  <a:hueOff val="0"/>
                  <a:satOff val="0"/>
                  <a:lumOff val="0"/>
                  <a:alphaOff val="0"/>
                </a:sysClr>
              </a:solidFill>
              <a:latin typeface="Calibri"/>
              <a:ea typeface="+mn-ea"/>
              <a:cs typeface="+mn-cs"/>
            </a:rPr>
            <a:t>IaaS</a:t>
          </a:r>
          <a:r>
            <a:rPr lang="en-US" dirty="0" smtClean="0">
              <a:solidFill>
                <a:sysClr val="windowText" lastClr="000000">
                  <a:hueOff val="0"/>
                  <a:satOff val="0"/>
                  <a:lumOff val="0"/>
                  <a:alphaOff val="0"/>
                </a:sysClr>
              </a:solidFill>
              <a:latin typeface="Calibri"/>
              <a:ea typeface="+mn-ea"/>
              <a:cs typeface="+mn-cs"/>
            </a:rPr>
            <a:t> Orchestration)</a:t>
          </a:r>
          <a:br>
            <a:rPr lang="en-US" dirty="0" smtClean="0">
              <a:solidFill>
                <a:sysClr val="windowText" lastClr="000000">
                  <a:hueOff val="0"/>
                  <a:satOff val="0"/>
                  <a:lumOff val="0"/>
                  <a:alphaOff val="0"/>
                </a:sysClr>
              </a:solidFill>
              <a:latin typeface="Calibri"/>
              <a:ea typeface="+mn-ea"/>
              <a:cs typeface="+mn-cs"/>
            </a:rPr>
          </a:br>
          <a:r>
            <a:rPr lang="en-US" dirty="0" smtClean="0">
              <a:solidFill>
                <a:sysClr val="windowText" lastClr="000000">
                  <a:hueOff val="0"/>
                  <a:satOff val="0"/>
                  <a:lumOff val="0"/>
                  <a:alphaOff val="0"/>
                </a:sysClr>
              </a:solidFill>
              <a:latin typeface="Calibri"/>
              <a:ea typeface="+mn-ea"/>
              <a:cs typeface="+mn-cs"/>
            </a:rPr>
            <a:t>Virtual Cluster</a:t>
          </a:r>
          <a:endParaRPr lang="en-US" dirty="0">
            <a:solidFill>
              <a:sysClr val="windowText" lastClr="000000">
                <a:hueOff val="0"/>
                <a:satOff val="0"/>
                <a:lumOff val="0"/>
                <a:alphaOff val="0"/>
              </a:sysClr>
            </a:solidFill>
            <a:latin typeface="Calibri"/>
            <a:ea typeface="+mn-ea"/>
            <a:cs typeface="+mn-cs"/>
          </a:endParaRPr>
        </a:p>
      </dgm:t>
    </dgm:pt>
    <dgm:pt modelId="{BF8AA2C1-177E-C548-890B-F49CFC5F1903}" type="parTrans" cxnId="{D2B804A5-10BD-A94E-833A-3A873FDAE122}">
      <dgm:prSet/>
      <dgm:spPr/>
      <dgm:t>
        <a:bodyPr/>
        <a:lstStyle/>
        <a:p>
          <a:endParaRPr lang="en-US"/>
        </a:p>
      </dgm:t>
    </dgm:pt>
    <dgm:pt modelId="{218BF23F-431E-9A44-AAF8-3D6E8599CCC1}" type="sibTrans" cxnId="{D2B804A5-10BD-A94E-833A-3A873FDAE122}">
      <dgm:prSet/>
      <dgm:spPr/>
      <dgm:t>
        <a:bodyPr/>
        <a:lstStyle/>
        <a:p>
          <a:endParaRPr lang="en-US"/>
        </a:p>
      </dgm:t>
    </dgm:pt>
    <dgm:pt modelId="{EC0A4967-EED1-CD41-939C-D4C57405A782}">
      <dgm:prSet phldrT="[Text]"/>
      <dgm:spPr>
        <a:xfrm>
          <a:off x="4635722" y="1208150"/>
          <a:ext cx="2496158" cy="909314"/>
        </a:xfrm>
        <a:noFill/>
        <a:ln w="9525" cap="flat" cmpd="sng" algn="ctr">
          <a:noFill/>
          <a:prstDash val="solid"/>
        </a:ln>
        <a:effectLst/>
        <a:sp3d/>
      </dgm:spPr>
      <dgm:t>
        <a:bodyPr/>
        <a:lstStyle/>
        <a:p>
          <a:r>
            <a:rPr lang="en-US" dirty="0" smtClean="0">
              <a:solidFill>
                <a:sysClr val="windowText" lastClr="000000">
                  <a:hueOff val="0"/>
                  <a:satOff val="0"/>
                  <a:lumOff val="0"/>
                  <a:alphaOff val="0"/>
                </a:sysClr>
              </a:solidFill>
              <a:latin typeface="Calibri"/>
              <a:ea typeface="+mn-ea"/>
              <a:cs typeface="+mn-cs"/>
            </a:rPr>
            <a:t>Heat</a:t>
          </a:r>
          <a:endParaRPr lang="en-US" dirty="0">
            <a:solidFill>
              <a:sysClr val="windowText" lastClr="000000">
                <a:hueOff val="0"/>
                <a:satOff val="0"/>
                <a:lumOff val="0"/>
                <a:alphaOff val="0"/>
              </a:sysClr>
            </a:solidFill>
            <a:latin typeface="Calibri"/>
            <a:ea typeface="+mn-ea"/>
            <a:cs typeface="+mn-cs"/>
          </a:endParaRPr>
        </a:p>
      </dgm:t>
    </dgm:pt>
    <dgm:pt modelId="{FC388876-CA6E-BD4D-9687-6D91DE51403A}" type="parTrans" cxnId="{173DE930-14E9-8544-83EA-1B6E2B5F458E}">
      <dgm:prSet/>
      <dgm:spPr/>
      <dgm:t>
        <a:bodyPr/>
        <a:lstStyle/>
        <a:p>
          <a:endParaRPr lang="en-US"/>
        </a:p>
      </dgm:t>
    </dgm:pt>
    <dgm:pt modelId="{DE1A5A2F-2F5C-4144-A4A0-E256B642E3EF}" type="sibTrans" cxnId="{173DE930-14E9-8544-83EA-1B6E2B5F458E}">
      <dgm:prSet/>
      <dgm:spPr/>
      <dgm:t>
        <a:bodyPr/>
        <a:lstStyle/>
        <a:p>
          <a:endParaRPr lang="en-US"/>
        </a:p>
      </dgm:t>
    </dgm:pt>
    <dgm:pt modelId="{4816E84F-D615-A840-9808-4766BD9C63E8}">
      <dgm:prSet phldrT="[Text]"/>
      <dgm:spPr>
        <a:xfrm>
          <a:off x="4635722" y="1208150"/>
          <a:ext cx="2496158" cy="909314"/>
        </a:xfrm>
        <a:noFill/>
        <a:ln w="9525" cap="flat" cmpd="sng" algn="ctr">
          <a:noFill/>
          <a:prstDash val="solid"/>
        </a:ln>
        <a:effectLst/>
        <a:sp3d/>
      </dgm:spPr>
      <dgm:t>
        <a:bodyPr/>
        <a:lstStyle/>
        <a:p>
          <a:r>
            <a:rPr lang="en-US" dirty="0" smtClean="0">
              <a:solidFill>
                <a:sysClr val="windowText" lastClr="000000">
                  <a:hueOff val="0"/>
                  <a:satOff val="0"/>
                  <a:lumOff val="0"/>
                  <a:alphaOff val="0"/>
                </a:sysClr>
              </a:solidFill>
              <a:latin typeface="Calibri"/>
              <a:ea typeface="+mn-ea"/>
              <a:cs typeface="+mn-cs"/>
            </a:rPr>
            <a:t>Python</a:t>
          </a:r>
          <a:endParaRPr lang="en-US" dirty="0">
            <a:solidFill>
              <a:sysClr val="windowText" lastClr="000000">
                <a:hueOff val="0"/>
                <a:satOff val="0"/>
                <a:lumOff val="0"/>
                <a:alphaOff val="0"/>
              </a:sysClr>
            </a:solidFill>
            <a:latin typeface="Calibri"/>
            <a:ea typeface="+mn-ea"/>
            <a:cs typeface="+mn-cs"/>
          </a:endParaRPr>
        </a:p>
      </dgm:t>
    </dgm:pt>
    <dgm:pt modelId="{5CAF89FD-4352-0745-A498-65EDC5F8F404}" type="parTrans" cxnId="{04CFF833-506E-BE4A-8223-7F28EBDE30DB}">
      <dgm:prSet/>
      <dgm:spPr/>
      <dgm:t>
        <a:bodyPr/>
        <a:lstStyle/>
        <a:p>
          <a:endParaRPr lang="en-US"/>
        </a:p>
      </dgm:t>
    </dgm:pt>
    <dgm:pt modelId="{3ED7B928-D68A-374B-8094-1134080185BA}" type="sibTrans" cxnId="{04CFF833-506E-BE4A-8223-7F28EBDE30DB}">
      <dgm:prSet/>
      <dgm:spPr/>
      <dgm:t>
        <a:bodyPr/>
        <a:lstStyle/>
        <a:p>
          <a:endParaRPr lang="en-US"/>
        </a:p>
      </dgm:t>
    </dgm:pt>
    <dgm:pt modelId="{1E40C10E-092B-4C44-8EEA-C4110E061153}">
      <dgm:prSet phldrT="[Text]"/>
      <dgm:spPr>
        <a:xfrm>
          <a:off x="2139564" y="2117465"/>
          <a:ext cx="4992316" cy="2032585"/>
        </a:xfrm>
        <a:solidFill>
          <a:sysClr val="window" lastClr="FFFFFF">
            <a:alpha val="90000"/>
            <a:hueOff val="0"/>
            <a:satOff val="0"/>
            <a:lumOff val="0"/>
            <a:alphaOff val="0"/>
          </a:sysClr>
        </a:solidFill>
        <a:ln w="9525" cap="flat" cmpd="sng" algn="ctr">
          <a:solidFill>
            <a:srgbClr val="8064A2">
              <a:hueOff val="-2976513"/>
              <a:satOff val="17933"/>
              <a:lumOff val="1437"/>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Components</a:t>
          </a:r>
          <a:endParaRPr lang="en-US" dirty="0">
            <a:solidFill>
              <a:sysClr val="windowText" lastClr="000000">
                <a:hueOff val="0"/>
                <a:satOff val="0"/>
                <a:lumOff val="0"/>
                <a:alphaOff val="0"/>
              </a:sysClr>
            </a:solidFill>
            <a:latin typeface="Calibri"/>
            <a:ea typeface="+mn-ea"/>
            <a:cs typeface="+mn-cs"/>
          </a:endParaRPr>
        </a:p>
      </dgm:t>
    </dgm:pt>
    <dgm:pt modelId="{03899DEF-551E-4049-8EAD-4C0CEAD52178}" type="parTrans" cxnId="{93C014B5-5EFB-4C44-A4EF-244BB92BDF8E}">
      <dgm:prSet/>
      <dgm:spPr/>
      <dgm:t>
        <a:bodyPr/>
        <a:lstStyle/>
        <a:p>
          <a:endParaRPr lang="en-US"/>
        </a:p>
      </dgm:t>
    </dgm:pt>
    <dgm:pt modelId="{31E175A2-12EA-9849-B7AA-11DAAAD70438}" type="sibTrans" cxnId="{93C014B5-5EFB-4C44-A4EF-244BB92BDF8E}">
      <dgm:prSet/>
      <dgm:spPr/>
      <dgm:t>
        <a:bodyPr/>
        <a:lstStyle/>
        <a:p>
          <a:endParaRPr lang="en-US"/>
        </a:p>
      </dgm:t>
    </dgm:pt>
    <dgm:pt modelId="{0D9AF716-B8A7-144D-AC89-E16B3D218F53}">
      <dgm:prSet phldrT="[Text]"/>
      <dgm:spPr>
        <a:xfrm>
          <a:off x="4635722" y="2117465"/>
          <a:ext cx="2496158" cy="909314"/>
        </a:xfrm>
        <a:noFill/>
        <a:ln w="9525" cap="flat" cmpd="sng" algn="ctr">
          <a:noFill/>
          <a:prstDash val="solid"/>
        </a:ln>
        <a:effectLst/>
        <a:sp3d/>
      </dgm:spPr>
      <dgm:t>
        <a:bodyPr/>
        <a:lstStyle/>
        <a:p>
          <a:r>
            <a:rPr lang="en-US" dirty="0" smtClean="0">
              <a:solidFill>
                <a:sysClr val="windowText" lastClr="000000">
                  <a:hueOff val="0"/>
                  <a:satOff val="0"/>
                  <a:lumOff val="0"/>
                  <a:alphaOff val="0"/>
                </a:sysClr>
              </a:solidFill>
              <a:latin typeface="Calibri"/>
              <a:ea typeface="+mn-ea"/>
              <a:cs typeface="+mn-cs"/>
            </a:rPr>
            <a:t>Chef or </a:t>
          </a:r>
          <a:r>
            <a:rPr lang="en-US" dirty="0" err="1" smtClean="0">
              <a:solidFill>
                <a:sysClr val="windowText" lastClr="000000">
                  <a:hueOff val="0"/>
                  <a:satOff val="0"/>
                  <a:lumOff val="0"/>
                  <a:alphaOff val="0"/>
                </a:sysClr>
              </a:solidFill>
              <a:latin typeface="Calibri"/>
              <a:ea typeface="+mn-ea"/>
              <a:cs typeface="+mn-cs"/>
            </a:rPr>
            <a:t>Ansible</a:t>
          </a:r>
          <a:r>
            <a:rPr lang="en-US" dirty="0" smtClean="0">
              <a:solidFill>
                <a:sysClr val="windowText" lastClr="000000">
                  <a:hueOff val="0"/>
                  <a:satOff val="0"/>
                  <a:lumOff val="0"/>
                  <a:alphaOff val="0"/>
                </a:sysClr>
              </a:solidFill>
              <a:latin typeface="Calibri"/>
              <a:ea typeface="+mn-ea"/>
              <a:cs typeface="+mn-cs"/>
            </a:rPr>
            <a:t/>
          </a:r>
          <a:br>
            <a:rPr lang="en-US" dirty="0" smtClean="0">
              <a:solidFill>
                <a:sysClr val="windowText" lastClr="000000">
                  <a:hueOff val="0"/>
                  <a:satOff val="0"/>
                  <a:lumOff val="0"/>
                  <a:alphaOff val="0"/>
                </a:sysClr>
              </a:solidFill>
              <a:latin typeface="Calibri"/>
              <a:ea typeface="+mn-ea"/>
              <a:cs typeface="+mn-cs"/>
            </a:rPr>
          </a:br>
          <a:r>
            <a:rPr lang="en-US" dirty="0" smtClean="0">
              <a:solidFill>
                <a:sysClr val="windowText" lastClr="000000">
                  <a:hueOff val="0"/>
                  <a:satOff val="0"/>
                  <a:lumOff val="0"/>
                  <a:alphaOff val="0"/>
                </a:sysClr>
              </a:solidFill>
              <a:latin typeface="Calibri"/>
              <a:ea typeface="+mn-ea"/>
              <a:cs typeface="+mn-cs"/>
            </a:rPr>
            <a:t>(Recipes/Playbooks)</a:t>
          </a:r>
          <a:endParaRPr lang="en-US" dirty="0">
            <a:solidFill>
              <a:sysClr val="windowText" lastClr="000000">
                <a:hueOff val="0"/>
                <a:satOff val="0"/>
                <a:lumOff val="0"/>
                <a:alphaOff val="0"/>
              </a:sysClr>
            </a:solidFill>
            <a:latin typeface="Calibri"/>
            <a:ea typeface="+mn-ea"/>
            <a:cs typeface="+mn-cs"/>
          </a:endParaRPr>
        </a:p>
      </dgm:t>
    </dgm:pt>
    <dgm:pt modelId="{277450B2-404B-A64E-B63C-E3A714FC5F41}" type="parTrans" cxnId="{29853A9D-583C-AC40-96B6-0191F4A616A7}">
      <dgm:prSet/>
      <dgm:spPr/>
      <dgm:t>
        <a:bodyPr/>
        <a:lstStyle/>
        <a:p>
          <a:endParaRPr lang="en-US"/>
        </a:p>
      </dgm:t>
    </dgm:pt>
    <dgm:pt modelId="{B2A33DF6-33B1-3F40-8AD2-3EEDC6584DA2}" type="sibTrans" cxnId="{29853A9D-583C-AC40-96B6-0191F4A616A7}">
      <dgm:prSet/>
      <dgm:spPr/>
      <dgm:t>
        <a:bodyPr/>
        <a:lstStyle/>
        <a:p>
          <a:endParaRPr lang="en-US"/>
        </a:p>
      </dgm:t>
    </dgm:pt>
    <dgm:pt modelId="{9A55BC43-5CCE-C04A-9EA1-F67F4A77D86E}">
      <dgm:prSet phldrT="[Text]"/>
      <dgm:spPr>
        <a:xfrm>
          <a:off x="2139564" y="3026780"/>
          <a:ext cx="4992316" cy="909314"/>
        </a:xfrm>
        <a:solidFill>
          <a:sysClr val="window" lastClr="FFFFFF">
            <a:alpha val="90000"/>
            <a:hueOff val="0"/>
            <a:satOff val="0"/>
            <a:lumOff val="0"/>
            <a:alphaOff val="0"/>
          </a:sysClr>
        </a:solidFill>
        <a:ln w="9525" cap="flat" cmpd="sng" algn="ctr">
          <a:solidFill>
            <a:srgbClr val="8064A2">
              <a:hueOff val="-4464770"/>
              <a:satOff val="26899"/>
              <a:lumOff val="2156"/>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Infrastructure</a:t>
          </a:r>
          <a:endParaRPr lang="en-US" dirty="0">
            <a:solidFill>
              <a:sysClr val="windowText" lastClr="000000">
                <a:hueOff val="0"/>
                <a:satOff val="0"/>
                <a:lumOff val="0"/>
                <a:alphaOff val="0"/>
              </a:sysClr>
            </a:solidFill>
            <a:latin typeface="Calibri"/>
            <a:ea typeface="+mn-ea"/>
            <a:cs typeface="+mn-cs"/>
          </a:endParaRPr>
        </a:p>
      </dgm:t>
    </dgm:pt>
    <dgm:pt modelId="{21D3223C-5878-884B-9150-A1EFDA0F6CA4}" type="parTrans" cxnId="{FC4608F6-C097-8540-B704-C38E4E423253}">
      <dgm:prSet/>
      <dgm:spPr/>
      <dgm:t>
        <a:bodyPr/>
        <a:lstStyle/>
        <a:p>
          <a:endParaRPr lang="en-US"/>
        </a:p>
      </dgm:t>
    </dgm:pt>
    <dgm:pt modelId="{ED4B17BA-396D-304F-B03F-20A3903F2A5A}" type="sibTrans" cxnId="{FC4608F6-C097-8540-B704-C38E4E423253}">
      <dgm:prSet/>
      <dgm:spPr/>
      <dgm:t>
        <a:bodyPr/>
        <a:lstStyle/>
        <a:p>
          <a:endParaRPr lang="en-US"/>
        </a:p>
      </dgm:t>
    </dgm:pt>
    <dgm:pt modelId="{61813B07-0059-BC4C-9979-1E940CACCD91}">
      <dgm:prSet phldrT="[Text]"/>
      <dgm:spPr>
        <a:xfrm>
          <a:off x="4635722" y="3026780"/>
          <a:ext cx="2496158" cy="909314"/>
        </a:xfrm>
        <a:noFill/>
        <a:ln w="9525" cap="flat" cmpd="sng" algn="ctr">
          <a:noFill/>
          <a:prstDash val="solid"/>
        </a:ln>
        <a:effectLst/>
        <a:sp3d/>
      </dgm:spPr>
      <dgm:t>
        <a:bodyPr/>
        <a:lstStyle/>
        <a:p>
          <a:r>
            <a:rPr lang="en-US" dirty="0" smtClean="0">
              <a:solidFill>
                <a:sysClr val="windowText" lastClr="000000">
                  <a:hueOff val="0"/>
                  <a:satOff val="0"/>
                  <a:lumOff val="0"/>
                  <a:alphaOff val="0"/>
                </a:sysClr>
              </a:solidFill>
              <a:latin typeface="Calibri"/>
              <a:ea typeface="+mn-ea"/>
              <a:cs typeface="+mn-cs"/>
            </a:rPr>
            <a:t>VMs, </a:t>
          </a:r>
          <a:r>
            <a:rPr lang="en-US" dirty="0" err="1" smtClean="0">
              <a:solidFill>
                <a:sysClr val="windowText" lastClr="000000">
                  <a:hueOff val="0"/>
                  <a:satOff val="0"/>
                  <a:lumOff val="0"/>
                  <a:alphaOff val="0"/>
                </a:sysClr>
              </a:solidFill>
              <a:latin typeface="Calibri"/>
              <a:ea typeface="+mn-ea"/>
              <a:cs typeface="+mn-cs"/>
            </a:rPr>
            <a:t>Docker</a:t>
          </a:r>
          <a:r>
            <a:rPr lang="en-US" dirty="0" smtClean="0">
              <a:solidFill>
                <a:sysClr val="windowText" lastClr="000000">
                  <a:hueOff val="0"/>
                  <a:satOff val="0"/>
                  <a:lumOff val="0"/>
                  <a:alphaOff val="0"/>
                </a:sysClr>
              </a:solidFill>
              <a:latin typeface="Calibri"/>
              <a:ea typeface="+mn-ea"/>
              <a:cs typeface="+mn-cs"/>
            </a:rPr>
            <a:t>, </a:t>
          </a:r>
          <a:r>
            <a:rPr lang="en-US" smtClean="0">
              <a:solidFill>
                <a:sysClr val="windowText" lastClr="000000">
                  <a:hueOff val="0"/>
                  <a:satOff val="0"/>
                  <a:lumOff val="0"/>
                  <a:alphaOff val="0"/>
                </a:sysClr>
              </a:solidFill>
              <a:latin typeface="Calibri"/>
              <a:ea typeface="+mn-ea"/>
              <a:cs typeface="+mn-cs"/>
            </a:rPr>
            <a:t>Networks, Baremetal</a:t>
          </a:r>
          <a:endParaRPr lang="en-US" dirty="0">
            <a:solidFill>
              <a:sysClr val="windowText" lastClr="000000">
                <a:hueOff val="0"/>
                <a:satOff val="0"/>
                <a:lumOff val="0"/>
                <a:alphaOff val="0"/>
              </a:sysClr>
            </a:solidFill>
            <a:latin typeface="Calibri"/>
            <a:ea typeface="+mn-ea"/>
            <a:cs typeface="+mn-cs"/>
          </a:endParaRPr>
        </a:p>
      </dgm:t>
    </dgm:pt>
    <dgm:pt modelId="{6296B46B-184F-384B-A389-1FCB380D36E9}" type="parTrans" cxnId="{17D8973A-7279-A44A-9656-5C1EBC902FF1}">
      <dgm:prSet/>
      <dgm:spPr/>
      <dgm:t>
        <a:bodyPr/>
        <a:lstStyle/>
        <a:p>
          <a:endParaRPr lang="en-US"/>
        </a:p>
      </dgm:t>
    </dgm:pt>
    <dgm:pt modelId="{3FC46328-5030-B640-9761-5890D4A495EF}" type="sibTrans" cxnId="{17D8973A-7279-A44A-9656-5C1EBC902FF1}">
      <dgm:prSet/>
      <dgm:spPr/>
      <dgm:t>
        <a:bodyPr/>
        <a:lstStyle/>
        <a:p>
          <a:endParaRPr lang="en-US"/>
        </a:p>
      </dgm:t>
    </dgm:pt>
    <dgm:pt modelId="{8A623EE8-D161-1F4B-B067-40E8CB821DC2}">
      <dgm:prSet phldrT="[Text]"/>
      <dgm:spPr>
        <a:xfrm>
          <a:off x="2139564" y="298835"/>
          <a:ext cx="4992316" cy="4279128"/>
        </a:xfr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dgm:spPr>
      <dgm:t>
        <a:bodyPr/>
        <a:lstStyle/>
        <a:p>
          <a:r>
            <a:rPr lang="en-US" dirty="0" smtClean="0">
              <a:solidFill>
                <a:sysClr val="windowText" lastClr="000000">
                  <a:hueOff val="0"/>
                  <a:satOff val="0"/>
                  <a:lumOff val="0"/>
                  <a:alphaOff val="0"/>
                </a:sysClr>
              </a:solidFill>
              <a:latin typeface="Calibri"/>
              <a:ea typeface="+mn-ea"/>
              <a:cs typeface="+mn-cs"/>
            </a:rPr>
            <a:t>(SaaS Orchestration)</a:t>
          </a:r>
        </a:p>
        <a:p>
          <a:r>
            <a:rPr lang="en-US" dirty="0" smtClean="0">
              <a:solidFill>
                <a:sysClr val="windowText" lastClr="000000">
                  <a:hueOff val="0"/>
                  <a:satOff val="0"/>
                  <a:lumOff val="0"/>
                  <a:alphaOff val="0"/>
                </a:sysClr>
              </a:solidFill>
              <a:latin typeface="Calibri"/>
              <a:ea typeface="+mn-ea"/>
              <a:cs typeface="+mn-cs"/>
            </a:rPr>
            <a:t>Workflow</a:t>
          </a:r>
          <a:endParaRPr lang="en-US" dirty="0">
            <a:solidFill>
              <a:sysClr val="windowText" lastClr="000000">
                <a:hueOff val="0"/>
                <a:satOff val="0"/>
                <a:lumOff val="0"/>
                <a:alphaOff val="0"/>
              </a:sysClr>
            </a:solidFill>
            <a:latin typeface="Calibri"/>
            <a:ea typeface="+mn-ea"/>
            <a:cs typeface="+mn-cs"/>
          </a:endParaRPr>
        </a:p>
      </dgm:t>
    </dgm:pt>
    <dgm:pt modelId="{D7FE4A8F-022C-AC44-8C74-20FAC6E16B83}" type="parTrans" cxnId="{9A677D14-36C6-D740-9AD7-37DE034A92F0}">
      <dgm:prSet/>
      <dgm:spPr/>
      <dgm:t>
        <a:bodyPr/>
        <a:lstStyle/>
        <a:p>
          <a:endParaRPr lang="en-US"/>
        </a:p>
      </dgm:t>
    </dgm:pt>
    <dgm:pt modelId="{6E0040A2-056D-BF4D-81F1-2E5F2AE57940}" type="sibTrans" cxnId="{9A677D14-36C6-D740-9AD7-37DE034A92F0}">
      <dgm:prSet/>
      <dgm:spPr/>
      <dgm:t>
        <a:bodyPr/>
        <a:lstStyle/>
        <a:p>
          <a:endParaRPr lang="en-US"/>
        </a:p>
      </dgm:t>
    </dgm:pt>
    <dgm:pt modelId="{D1FFA636-9DB2-EB43-94AF-A185D3E654AB}">
      <dgm:prSet phldrT="[Text]"/>
      <dgm:spPr>
        <a:xfrm>
          <a:off x="4635722" y="298835"/>
          <a:ext cx="2496158" cy="909314"/>
        </a:xfrm>
        <a:noFill/>
        <a:ln w="9525" cap="flat" cmpd="sng" algn="ctr">
          <a:noFill/>
          <a:prstDash val="solid"/>
        </a:ln>
        <a:effectLst/>
        <a:sp3d/>
      </dgm:spPr>
      <dgm:t>
        <a:bodyPr/>
        <a:lstStyle/>
        <a:p>
          <a:r>
            <a:rPr lang="en-US" dirty="0" err="1" smtClean="0">
              <a:solidFill>
                <a:sysClr val="windowText" lastClr="000000">
                  <a:hueOff val="0"/>
                  <a:satOff val="0"/>
                  <a:lumOff val="0"/>
                  <a:alphaOff val="0"/>
                </a:sysClr>
              </a:solidFill>
              <a:latin typeface="Calibri"/>
              <a:ea typeface="+mn-ea"/>
              <a:cs typeface="+mn-cs"/>
            </a:rPr>
            <a:t>IPython</a:t>
          </a:r>
          <a:endParaRPr lang="en-US" dirty="0">
            <a:solidFill>
              <a:sysClr val="windowText" lastClr="000000">
                <a:hueOff val="0"/>
                <a:satOff val="0"/>
                <a:lumOff val="0"/>
                <a:alphaOff val="0"/>
              </a:sysClr>
            </a:solidFill>
            <a:latin typeface="Calibri"/>
            <a:ea typeface="+mn-ea"/>
            <a:cs typeface="+mn-cs"/>
          </a:endParaRPr>
        </a:p>
      </dgm:t>
    </dgm:pt>
    <dgm:pt modelId="{050B5B5C-CA11-F04F-B0A8-15DF3EA2852A}" type="parTrans" cxnId="{FD4E511B-6FE9-0844-A1EF-BFD8224853C8}">
      <dgm:prSet/>
      <dgm:spPr/>
      <dgm:t>
        <a:bodyPr/>
        <a:lstStyle/>
        <a:p>
          <a:endParaRPr lang="en-US"/>
        </a:p>
      </dgm:t>
    </dgm:pt>
    <dgm:pt modelId="{2F3651DF-DBBE-D146-935A-B5E5A5972DD6}" type="sibTrans" cxnId="{FD4E511B-6FE9-0844-A1EF-BFD8224853C8}">
      <dgm:prSet/>
      <dgm:spPr/>
      <dgm:t>
        <a:bodyPr/>
        <a:lstStyle/>
        <a:p>
          <a:endParaRPr lang="en-US"/>
        </a:p>
      </dgm:t>
    </dgm:pt>
    <dgm:pt modelId="{6F91135E-4C40-6746-8F08-CE430D855592}">
      <dgm:prSet phldrT="[Text]"/>
      <dgm:spPr>
        <a:xfrm>
          <a:off x="4635722" y="298835"/>
          <a:ext cx="2496158" cy="909314"/>
        </a:xfrm>
        <a:noFill/>
        <a:ln w="9525" cap="flat" cmpd="sng" algn="ctr">
          <a:noFill/>
          <a:prstDash val="solid"/>
        </a:ln>
        <a:effectLst/>
        <a:sp3d/>
      </dgm:spPr>
      <dgm:t>
        <a:bodyPr/>
        <a:lstStyle/>
        <a:p>
          <a:r>
            <a:rPr lang="en-US" dirty="0" smtClean="0">
              <a:solidFill>
                <a:sysClr val="windowText" lastClr="000000">
                  <a:hueOff val="0"/>
                  <a:satOff val="0"/>
                  <a:lumOff val="0"/>
                  <a:alphaOff val="0"/>
                </a:sysClr>
              </a:solidFill>
              <a:latin typeface="Calibri"/>
              <a:ea typeface="+mn-ea"/>
              <a:cs typeface="+mn-cs"/>
            </a:rPr>
            <a:t>Pegasus etc.</a:t>
          </a:r>
          <a:endParaRPr lang="en-US" dirty="0">
            <a:solidFill>
              <a:sysClr val="windowText" lastClr="000000">
                <a:hueOff val="0"/>
                <a:satOff val="0"/>
                <a:lumOff val="0"/>
                <a:alphaOff val="0"/>
              </a:sysClr>
            </a:solidFill>
            <a:latin typeface="Calibri"/>
            <a:ea typeface="+mn-ea"/>
            <a:cs typeface="+mn-cs"/>
          </a:endParaRPr>
        </a:p>
      </dgm:t>
    </dgm:pt>
    <dgm:pt modelId="{3675C22F-3D14-9A4F-96F1-6281C882BE27}" type="parTrans" cxnId="{62DD05C5-1D5E-9743-BD4B-A477C751888B}">
      <dgm:prSet/>
      <dgm:spPr/>
      <dgm:t>
        <a:bodyPr/>
        <a:lstStyle/>
        <a:p>
          <a:endParaRPr lang="en-US"/>
        </a:p>
      </dgm:t>
    </dgm:pt>
    <dgm:pt modelId="{A40D2F02-10DF-B54C-A140-DFC519331017}" type="sibTrans" cxnId="{62DD05C5-1D5E-9743-BD4B-A477C751888B}">
      <dgm:prSet/>
      <dgm:spPr/>
      <dgm:t>
        <a:bodyPr/>
        <a:lstStyle/>
        <a:p>
          <a:endParaRPr lang="en-US"/>
        </a:p>
      </dgm:t>
    </dgm:pt>
    <dgm:pt modelId="{8EDAA68C-E4F6-F248-9CEF-CA51121AA7DF}" type="pres">
      <dgm:prSet presAssocID="{1107C2C5-6D35-3343-9342-3CE0BA3D7B3C}" presName="Name0" presStyleCnt="0">
        <dgm:presLayoutVars>
          <dgm:chMax val="7"/>
          <dgm:dir/>
          <dgm:animLvl val="lvl"/>
          <dgm:resizeHandles val="exact"/>
        </dgm:presLayoutVars>
      </dgm:prSet>
      <dgm:spPr/>
      <dgm:t>
        <a:bodyPr/>
        <a:lstStyle/>
        <a:p>
          <a:endParaRPr lang="en-US"/>
        </a:p>
      </dgm:t>
    </dgm:pt>
    <dgm:pt modelId="{A4B81A2B-1A1D-604E-959A-08E07B74CE05}" type="pres">
      <dgm:prSet presAssocID="{8A623EE8-D161-1F4B-B067-40E8CB821DC2}" presName="circle1" presStyleLbl="node1" presStyleIdx="0" presStyleCnt="4" custLinFactNeighborX="957" custLinFactNeighborY="612"/>
      <dgm:spPr>
        <a:xfrm>
          <a:off x="40951" y="325024"/>
          <a:ext cx="4279128" cy="4279128"/>
        </a:xfrm>
        <a:prstGeom prst="pie">
          <a:avLst>
            <a:gd name="adj1" fmla="val 5400000"/>
            <a:gd name="adj2" fmla="val 16200000"/>
          </a:avLst>
        </a:prstGeom>
        <a:solidFill>
          <a:srgbClr val="C0504D">
            <a:lumMod val="50000"/>
          </a:srgbClr>
        </a:solidFill>
        <a:ln>
          <a:noFill/>
        </a:ln>
        <a:effectLst>
          <a:outerShdw blurRad="40000" dist="23000" dir="5400000" rotWithShape="0">
            <a:srgbClr val="000000">
              <a:alpha val="35000"/>
            </a:srgbClr>
          </a:outerShdw>
        </a:effectLst>
      </dgm:spPr>
      <dgm:t>
        <a:bodyPr/>
        <a:lstStyle/>
        <a:p>
          <a:endParaRPr lang="en-US"/>
        </a:p>
      </dgm:t>
    </dgm:pt>
    <dgm:pt modelId="{79C5CA00-511A-A247-B8B4-D8EE95B19DCD}" type="pres">
      <dgm:prSet presAssocID="{8A623EE8-D161-1F4B-B067-40E8CB821DC2}" presName="space" presStyleCnt="0"/>
      <dgm:spPr/>
    </dgm:pt>
    <dgm:pt modelId="{1D4D3C4D-05E1-EA4E-8E6A-C9B0AD385B25}" type="pres">
      <dgm:prSet presAssocID="{8A623EE8-D161-1F4B-B067-40E8CB821DC2}" presName="rect1" presStyleLbl="alignAcc1" presStyleIdx="0" presStyleCnt="4"/>
      <dgm:spPr>
        <a:prstGeom prst="rect">
          <a:avLst/>
        </a:prstGeom>
      </dgm:spPr>
      <dgm:t>
        <a:bodyPr/>
        <a:lstStyle/>
        <a:p>
          <a:endParaRPr lang="en-US"/>
        </a:p>
      </dgm:t>
    </dgm:pt>
    <dgm:pt modelId="{EEE05515-6487-C44F-B6FD-9006B77462AD}" type="pres">
      <dgm:prSet presAssocID="{E1E25B12-7807-6944-8C8F-647E100DCC99}" presName="vertSpace2" presStyleLbl="node1" presStyleIdx="0" presStyleCnt="4"/>
      <dgm:spPr/>
    </dgm:pt>
    <dgm:pt modelId="{37E32989-327D-384B-99EA-A6910B9E65E9}" type="pres">
      <dgm:prSet presAssocID="{E1E25B12-7807-6944-8C8F-647E100DCC99}" presName="circle2" presStyleLbl="node1" presStyleIdx="1" presStyleCnt="4" custLinFactNeighborX="1297" custLinFactNeighborY="422"/>
      <dgm:spPr>
        <a:xfrm>
          <a:off x="602567" y="1221468"/>
          <a:ext cx="3155856" cy="3155856"/>
        </a:xfrm>
        <a:prstGeom prst="pie">
          <a:avLst>
            <a:gd name="adj1" fmla="val 5400000"/>
            <a:gd name="adj2" fmla="val 16200000"/>
          </a:avLst>
        </a:prstGeom>
        <a:gradFill rotWithShape="0">
          <a:gsLst>
            <a:gs pos="0">
              <a:srgbClr val="8064A2">
                <a:hueOff val="-1488257"/>
                <a:satOff val="8966"/>
                <a:lumOff val="719"/>
                <a:alphaOff val="0"/>
                <a:tint val="100000"/>
                <a:shade val="100000"/>
                <a:satMod val="130000"/>
              </a:srgbClr>
            </a:gs>
            <a:gs pos="100000">
              <a:srgbClr val="8064A2">
                <a:hueOff val="-1488257"/>
                <a:satOff val="8966"/>
                <a:lumOff val="719"/>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E76B562-F679-4041-99B1-756D7995F956}" type="pres">
      <dgm:prSet presAssocID="{E1E25B12-7807-6944-8C8F-647E100DCC99}" presName="rect2" presStyleLbl="alignAcc1" presStyleIdx="1" presStyleCnt="4"/>
      <dgm:spPr>
        <a:prstGeom prst="rect">
          <a:avLst/>
        </a:prstGeom>
      </dgm:spPr>
      <dgm:t>
        <a:bodyPr/>
        <a:lstStyle/>
        <a:p>
          <a:endParaRPr lang="en-US"/>
        </a:p>
      </dgm:t>
    </dgm:pt>
    <dgm:pt modelId="{5B444D83-798C-274E-923E-304D624A7C9A}" type="pres">
      <dgm:prSet presAssocID="{1E40C10E-092B-4C44-8EEA-C4110E061153}" presName="vertSpace3" presStyleLbl="node1" presStyleIdx="1" presStyleCnt="4"/>
      <dgm:spPr/>
    </dgm:pt>
    <dgm:pt modelId="{8BF9FB02-694D-9D4E-8F6B-6B521AE825CA}" type="pres">
      <dgm:prSet presAssocID="{1E40C10E-092B-4C44-8EEA-C4110E061153}" presName="circle3" presStyleLbl="node1" presStyleIdx="2" presStyleCnt="4" custLinFactNeighborX="2014" custLinFactNeighborY="655"/>
      <dgm:spPr>
        <a:xfrm>
          <a:off x="1164207" y="2130778"/>
          <a:ext cx="2032585" cy="2032585"/>
        </a:xfrm>
        <a:prstGeom prst="pie">
          <a:avLst>
            <a:gd name="adj1" fmla="val 5400000"/>
            <a:gd name="adj2" fmla="val 16200000"/>
          </a:avLst>
        </a:prstGeom>
        <a:gradFill rotWithShape="0">
          <a:gsLst>
            <a:gs pos="0">
              <a:srgbClr val="8064A2">
                <a:hueOff val="-2976513"/>
                <a:satOff val="17933"/>
                <a:lumOff val="1437"/>
                <a:alphaOff val="0"/>
                <a:tint val="100000"/>
                <a:shade val="100000"/>
                <a:satMod val="130000"/>
              </a:srgbClr>
            </a:gs>
            <a:gs pos="100000">
              <a:srgbClr val="8064A2">
                <a:hueOff val="-2976513"/>
                <a:satOff val="17933"/>
                <a:lumOff val="1437"/>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9E4664A-B20E-B340-86E3-2A69C4E94C5C}" type="pres">
      <dgm:prSet presAssocID="{1E40C10E-092B-4C44-8EEA-C4110E061153}" presName="rect3" presStyleLbl="alignAcc1" presStyleIdx="2" presStyleCnt="4"/>
      <dgm:spPr>
        <a:prstGeom prst="rect">
          <a:avLst/>
        </a:prstGeom>
      </dgm:spPr>
      <dgm:t>
        <a:bodyPr/>
        <a:lstStyle/>
        <a:p>
          <a:endParaRPr lang="en-US"/>
        </a:p>
      </dgm:t>
    </dgm:pt>
    <dgm:pt modelId="{165680D7-8367-1D4F-92A2-0220BA6810D3}" type="pres">
      <dgm:prSet presAssocID="{9A55BC43-5CCE-C04A-9EA1-F67F4A77D86E}" presName="vertSpace4" presStyleLbl="node1" presStyleIdx="2" presStyleCnt="4"/>
      <dgm:spPr/>
    </dgm:pt>
    <dgm:pt modelId="{64A075C5-DE18-9D4C-BA04-902FC9DA7B2F}" type="pres">
      <dgm:prSet presAssocID="{9A55BC43-5CCE-C04A-9EA1-F67F4A77D86E}" presName="circle4" presStyleLbl="node1" presStyleIdx="3" presStyleCnt="4"/>
      <dgm:spPr>
        <a:xfrm>
          <a:off x="1684906" y="3026780"/>
          <a:ext cx="909314" cy="909314"/>
        </a:xfrm>
        <a:prstGeom prst="pie">
          <a:avLst>
            <a:gd name="adj1" fmla="val 5400000"/>
            <a:gd name="adj2" fmla="val 16200000"/>
          </a:avLst>
        </a:prstGeom>
        <a:gradFill rotWithShape="0">
          <a:gsLst>
            <a:gs pos="0">
              <a:srgbClr val="8064A2">
                <a:hueOff val="-4464770"/>
                <a:satOff val="26899"/>
                <a:lumOff val="2156"/>
                <a:alphaOff val="0"/>
                <a:tint val="100000"/>
                <a:shade val="100000"/>
                <a:satMod val="130000"/>
              </a:srgbClr>
            </a:gs>
            <a:gs pos="100000">
              <a:srgbClr val="8064A2">
                <a:hueOff val="-4464770"/>
                <a:satOff val="26899"/>
                <a:lumOff val="2156"/>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A07BEE4-13D9-4649-BF1A-F876EF19621B}" type="pres">
      <dgm:prSet presAssocID="{9A55BC43-5CCE-C04A-9EA1-F67F4A77D86E}" presName="rect4" presStyleLbl="alignAcc1" presStyleIdx="3" presStyleCnt="4"/>
      <dgm:spPr>
        <a:prstGeom prst="rect">
          <a:avLst/>
        </a:prstGeom>
      </dgm:spPr>
      <dgm:t>
        <a:bodyPr/>
        <a:lstStyle/>
        <a:p>
          <a:endParaRPr lang="en-US"/>
        </a:p>
      </dgm:t>
    </dgm:pt>
    <dgm:pt modelId="{EC916D3C-52FE-534E-8FE7-679103DA3DBE}" type="pres">
      <dgm:prSet presAssocID="{8A623EE8-D161-1F4B-B067-40E8CB821DC2}" presName="rect1ParTx" presStyleLbl="alignAcc1" presStyleIdx="3" presStyleCnt="4">
        <dgm:presLayoutVars>
          <dgm:chMax val="1"/>
          <dgm:bulletEnabled val="1"/>
        </dgm:presLayoutVars>
      </dgm:prSet>
      <dgm:spPr/>
      <dgm:t>
        <a:bodyPr/>
        <a:lstStyle/>
        <a:p>
          <a:endParaRPr lang="en-US"/>
        </a:p>
      </dgm:t>
    </dgm:pt>
    <dgm:pt modelId="{028189D0-6850-224D-84E7-C6ED75E7A592}" type="pres">
      <dgm:prSet presAssocID="{8A623EE8-D161-1F4B-B067-40E8CB821DC2}" presName="rect1ChTx" presStyleLbl="alignAcc1" presStyleIdx="3" presStyleCnt="4">
        <dgm:presLayoutVars>
          <dgm:bulletEnabled val="1"/>
        </dgm:presLayoutVars>
      </dgm:prSet>
      <dgm:spPr>
        <a:prstGeom prst="rect">
          <a:avLst/>
        </a:prstGeom>
      </dgm:spPr>
      <dgm:t>
        <a:bodyPr/>
        <a:lstStyle/>
        <a:p>
          <a:endParaRPr lang="en-US"/>
        </a:p>
      </dgm:t>
    </dgm:pt>
    <dgm:pt modelId="{A9B11F26-1659-4B4B-8432-FB08FBD5AC42}" type="pres">
      <dgm:prSet presAssocID="{E1E25B12-7807-6944-8C8F-647E100DCC99}" presName="rect2ParTx" presStyleLbl="alignAcc1" presStyleIdx="3" presStyleCnt="4">
        <dgm:presLayoutVars>
          <dgm:chMax val="1"/>
          <dgm:bulletEnabled val="1"/>
        </dgm:presLayoutVars>
      </dgm:prSet>
      <dgm:spPr/>
      <dgm:t>
        <a:bodyPr/>
        <a:lstStyle/>
        <a:p>
          <a:endParaRPr lang="en-US"/>
        </a:p>
      </dgm:t>
    </dgm:pt>
    <dgm:pt modelId="{CF9DDF7C-3928-C946-85E8-29AC6EE62A4B}" type="pres">
      <dgm:prSet presAssocID="{E1E25B12-7807-6944-8C8F-647E100DCC99}" presName="rect2ChTx" presStyleLbl="alignAcc1" presStyleIdx="3" presStyleCnt="4">
        <dgm:presLayoutVars>
          <dgm:bulletEnabled val="1"/>
        </dgm:presLayoutVars>
      </dgm:prSet>
      <dgm:spPr>
        <a:prstGeom prst="rect">
          <a:avLst/>
        </a:prstGeom>
      </dgm:spPr>
      <dgm:t>
        <a:bodyPr/>
        <a:lstStyle/>
        <a:p>
          <a:endParaRPr lang="en-US"/>
        </a:p>
      </dgm:t>
    </dgm:pt>
    <dgm:pt modelId="{B1595A74-4D8C-AD4B-9EE9-8995F4D7178C}" type="pres">
      <dgm:prSet presAssocID="{1E40C10E-092B-4C44-8EEA-C4110E061153}" presName="rect3ParTx" presStyleLbl="alignAcc1" presStyleIdx="3" presStyleCnt="4">
        <dgm:presLayoutVars>
          <dgm:chMax val="1"/>
          <dgm:bulletEnabled val="1"/>
        </dgm:presLayoutVars>
      </dgm:prSet>
      <dgm:spPr/>
      <dgm:t>
        <a:bodyPr/>
        <a:lstStyle/>
        <a:p>
          <a:endParaRPr lang="en-US"/>
        </a:p>
      </dgm:t>
    </dgm:pt>
    <dgm:pt modelId="{E29FF7E3-91DD-1345-BF13-3B5CE8152537}" type="pres">
      <dgm:prSet presAssocID="{1E40C10E-092B-4C44-8EEA-C4110E061153}" presName="rect3ChTx" presStyleLbl="alignAcc1" presStyleIdx="3" presStyleCnt="4">
        <dgm:presLayoutVars>
          <dgm:bulletEnabled val="1"/>
        </dgm:presLayoutVars>
      </dgm:prSet>
      <dgm:spPr>
        <a:prstGeom prst="rect">
          <a:avLst/>
        </a:prstGeom>
      </dgm:spPr>
      <dgm:t>
        <a:bodyPr/>
        <a:lstStyle/>
        <a:p>
          <a:endParaRPr lang="en-US"/>
        </a:p>
      </dgm:t>
    </dgm:pt>
    <dgm:pt modelId="{634A348E-E2F3-954A-B809-9AFE7909A308}" type="pres">
      <dgm:prSet presAssocID="{9A55BC43-5CCE-C04A-9EA1-F67F4A77D86E}" presName="rect4ParTx" presStyleLbl="alignAcc1" presStyleIdx="3" presStyleCnt="4">
        <dgm:presLayoutVars>
          <dgm:chMax val="1"/>
          <dgm:bulletEnabled val="1"/>
        </dgm:presLayoutVars>
      </dgm:prSet>
      <dgm:spPr/>
      <dgm:t>
        <a:bodyPr/>
        <a:lstStyle/>
        <a:p>
          <a:endParaRPr lang="en-US"/>
        </a:p>
      </dgm:t>
    </dgm:pt>
    <dgm:pt modelId="{61811E91-EDB2-D748-9EE1-B5B32C614AF1}" type="pres">
      <dgm:prSet presAssocID="{9A55BC43-5CCE-C04A-9EA1-F67F4A77D86E}" presName="rect4ChTx" presStyleLbl="alignAcc1" presStyleIdx="3" presStyleCnt="4">
        <dgm:presLayoutVars>
          <dgm:bulletEnabled val="1"/>
        </dgm:presLayoutVars>
      </dgm:prSet>
      <dgm:spPr>
        <a:prstGeom prst="rect">
          <a:avLst/>
        </a:prstGeom>
      </dgm:spPr>
      <dgm:t>
        <a:bodyPr/>
        <a:lstStyle/>
        <a:p>
          <a:endParaRPr lang="en-US"/>
        </a:p>
      </dgm:t>
    </dgm:pt>
  </dgm:ptLst>
  <dgm:cxnLst>
    <dgm:cxn modelId="{D2B804A5-10BD-A94E-833A-3A873FDAE122}" srcId="{1107C2C5-6D35-3343-9342-3CE0BA3D7B3C}" destId="{E1E25B12-7807-6944-8C8F-647E100DCC99}" srcOrd="1" destOrd="0" parTransId="{BF8AA2C1-177E-C548-890B-F49CFC5F1903}" sibTransId="{218BF23F-431E-9A44-AAF8-3D6E8599CCC1}"/>
    <dgm:cxn modelId="{99D51490-38B4-48C6-9053-0045DF4C626C}" type="presOf" srcId="{9A55BC43-5CCE-C04A-9EA1-F67F4A77D86E}" destId="{FA07BEE4-13D9-4649-BF1A-F876EF19621B}" srcOrd="0" destOrd="0" presId="urn:microsoft.com/office/officeart/2005/8/layout/target3"/>
    <dgm:cxn modelId="{FC4608F6-C097-8540-B704-C38E4E423253}" srcId="{1107C2C5-6D35-3343-9342-3CE0BA3D7B3C}" destId="{9A55BC43-5CCE-C04A-9EA1-F67F4A77D86E}" srcOrd="3" destOrd="0" parTransId="{21D3223C-5878-884B-9150-A1EFDA0F6CA4}" sibTransId="{ED4B17BA-396D-304F-B03F-20A3903F2A5A}"/>
    <dgm:cxn modelId="{9A677D14-36C6-D740-9AD7-37DE034A92F0}" srcId="{1107C2C5-6D35-3343-9342-3CE0BA3D7B3C}" destId="{8A623EE8-D161-1F4B-B067-40E8CB821DC2}" srcOrd="0" destOrd="0" parTransId="{D7FE4A8F-022C-AC44-8C74-20FAC6E16B83}" sibTransId="{6E0040A2-056D-BF4D-81F1-2E5F2AE57940}"/>
    <dgm:cxn modelId="{173DE930-14E9-8544-83EA-1B6E2B5F458E}" srcId="{E1E25B12-7807-6944-8C8F-647E100DCC99}" destId="{EC0A4967-EED1-CD41-939C-D4C57405A782}" srcOrd="0" destOrd="0" parTransId="{FC388876-CA6E-BD4D-9687-6D91DE51403A}" sibTransId="{DE1A5A2F-2F5C-4144-A4A0-E256B642E3EF}"/>
    <dgm:cxn modelId="{17D8973A-7279-A44A-9656-5C1EBC902FF1}" srcId="{9A55BC43-5CCE-C04A-9EA1-F67F4A77D86E}" destId="{61813B07-0059-BC4C-9979-1E940CACCD91}" srcOrd="0" destOrd="0" parTransId="{6296B46B-184F-384B-A389-1FCB380D36E9}" sibTransId="{3FC46328-5030-B640-9761-5890D4A495EF}"/>
    <dgm:cxn modelId="{62DD05C5-1D5E-9743-BD4B-A477C751888B}" srcId="{8A623EE8-D161-1F4B-B067-40E8CB821DC2}" destId="{6F91135E-4C40-6746-8F08-CE430D855592}" srcOrd="1" destOrd="0" parTransId="{3675C22F-3D14-9A4F-96F1-6281C882BE27}" sibTransId="{A40D2F02-10DF-B54C-A140-DFC519331017}"/>
    <dgm:cxn modelId="{52F28995-9573-4B36-B34A-6DAE8649DA8E}" type="presOf" srcId="{1107C2C5-6D35-3343-9342-3CE0BA3D7B3C}" destId="{8EDAA68C-E4F6-F248-9CEF-CA51121AA7DF}" srcOrd="0" destOrd="0" presId="urn:microsoft.com/office/officeart/2005/8/layout/target3"/>
    <dgm:cxn modelId="{D92EA010-57E0-4D52-9D90-D38DFA84E591}" type="presOf" srcId="{9A55BC43-5CCE-C04A-9EA1-F67F4A77D86E}" destId="{634A348E-E2F3-954A-B809-9AFE7909A308}" srcOrd="1" destOrd="0" presId="urn:microsoft.com/office/officeart/2005/8/layout/target3"/>
    <dgm:cxn modelId="{FD4E511B-6FE9-0844-A1EF-BFD8224853C8}" srcId="{8A623EE8-D161-1F4B-B067-40E8CB821DC2}" destId="{D1FFA636-9DB2-EB43-94AF-A185D3E654AB}" srcOrd="0" destOrd="0" parTransId="{050B5B5C-CA11-F04F-B0A8-15DF3EA2852A}" sibTransId="{2F3651DF-DBBE-D146-935A-B5E5A5972DD6}"/>
    <dgm:cxn modelId="{3B0169B8-35FB-4547-8DFA-9D94533CEE02}" type="presOf" srcId="{61813B07-0059-BC4C-9979-1E940CACCD91}" destId="{61811E91-EDB2-D748-9EE1-B5B32C614AF1}" srcOrd="0" destOrd="0" presId="urn:microsoft.com/office/officeart/2005/8/layout/target3"/>
    <dgm:cxn modelId="{29853A9D-583C-AC40-96B6-0191F4A616A7}" srcId="{1E40C10E-092B-4C44-8EEA-C4110E061153}" destId="{0D9AF716-B8A7-144D-AC89-E16B3D218F53}" srcOrd="0" destOrd="0" parTransId="{277450B2-404B-A64E-B63C-E3A714FC5F41}" sibTransId="{B2A33DF6-33B1-3F40-8AD2-3EEDC6584DA2}"/>
    <dgm:cxn modelId="{0CA1A810-23AC-4C79-B341-AD9177DC13CF}" type="presOf" srcId="{D1FFA636-9DB2-EB43-94AF-A185D3E654AB}" destId="{028189D0-6850-224D-84E7-C6ED75E7A592}" srcOrd="0" destOrd="0" presId="urn:microsoft.com/office/officeart/2005/8/layout/target3"/>
    <dgm:cxn modelId="{AD9F7107-4DB1-450A-BAE0-418FEC9A3EA5}" type="presOf" srcId="{0D9AF716-B8A7-144D-AC89-E16B3D218F53}" destId="{E29FF7E3-91DD-1345-BF13-3B5CE8152537}" srcOrd="0" destOrd="0" presId="urn:microsoft.com/office/officeart/2005/8/layout/target3"/>
    <dgm:cxn modelId="{E4AC1ECF-AE36-4910-917A-E49DBFA29D24}" type="presOf" srcId="{1E40C10E-092B-4C44-8EEA-C4110E061153}" destId="{B1595A74-4D8C-AD4B-9EE9-8995F4D7178C}" srcOrd="1" destOrd="0" presId="urn:microsoft.com/office/officeart/2005/8/layout/target3"/>
    <dgm:cxn modelId="{97812BC7-293A-4FAA-B27C-C73D15E0EF77}" type="presOf" srcId="{8A623EE8-D161-1F4B-B067-40E8CB821DC2}" destId="{EC916D3C-52FE-534E-8FE7-679103DA3DBE}" srcOrd="1" destOrd="0" presId="urn:microsoft.com/office/officeart/2005/8/layout/target3"/>
    <dgm:cxn modelId="{8C4F8E45-81A0-4CA1-929A-5DFB3D04C327}" type="presOf" srcId="{8A623EE8-D161-1F4B-B067-40E8CB821DC2}" destId="{1D4D3C4D-05E1-EA4E-8E6A-C9B0AD385B25}" srcOrd="0" destOrd="0" presId="urn:microsoft.com/office/officeart/2005/8/layout/target3"/>
    <dgm:cxn modelId="{FB1E6175-F3D8-41BE-A1D5-8C4347C6F442}" type="presOf" srcId="{E1E25B12-7807-6944-8C8F-647E100DCC99}" destId="{A9B11F26-1659-4B4B-8432-FB08FBD5AC42}" srcOrd="1" destOrd="0" presId="urn:microsoft.com/office/officeart/2005/8/layout/target3"/>
    <dgm:cxn modelId="{25E1BD6B-0B6B-4946-B5DB-3A437D03AFD6}" type="presOf" srcId="{1E40C10E-092B-4C44-8EEA-C4110E061153}" destId="{39E4664A-B20E-B340-86E3-2A69C4E94C5C}" srcOrd="0" destOrd="0" presId="urn:microsoft.com/office/officeart/2005/8/layout/target3"/>
    <dgm:cxn modelId="{B5965BF4-45BF-4360-8A34-C0D2394105FC}" type="presOf" srcId="{EC0A4967-EED1-CD41-939C-D4C57405A782}" destId="{CF9DDF7C-3928-C946-85E8-29AC6EE62A4B}" srcOrd="0" destOrd="0" presId="urn:microsoft.com/office/officeart/2005/8/layout/target3"/>
    <dgm:cxn modelId="{26BE77BE-1A5A-4C77-94C1-B3B35DCF4821}" type="presOf" srcId="{6F91135E-4C40-6746-8F08-CE430D855592}" destId="{028189D0-6850-224D-84E7-C6ED75E7A592}" srcOrd="0" destOrd="1" presId="urn:microsoft.com/office/officeart/2005/8/layout/target3"/>
    <dgm:cxn modelId="{93C014B5-5EFB-4C44-A4EF-244BB92BDF8E}" srcId="{1107C2C5-6D35-3343-9342-3CE0BA3D7B3C}" destId="{1E40C10E-092B-4C44-8EEA-C4110E061153}" srcOrd="2" destOrd="0" parTransId="{03899DEF-551E-4049-8EAD-4C0CEAD52178}" sibTransId="{31E175A2-12EA-9849-B7AA-11DAAAD70438}"/>
    <dgm:cxn modelId="{4BDE5962-8BD3-42B9-8B6B-9F5DA87B4DD4}" type="presOf" srcId="{E1E25B12-7807-6944-8C8F-647E100DCC99}" destId="{8E76B562-F679-4041-99B1-756D7995F956}" srcOrd="0" destOrd="0" presId="urn:microsoft.com/office/officeart/2005/8/layout/target3"/>
    <dgm:cxn modelId="{04CFF833-506E-BE4A-8223-7F28EBDE30DB}" srcId="{E1E25B12-7807-6944-8C8F-647E100DCC99}" destId="{4816E84F-D615-A840-9808-4766BD9C63E8}" srcOrd="1" destOrd="0" parTransId="{5CAF89FD-4352-0745-A498-65EDC5F8F404}" sibTransId="{3ED7B928-D68A-374B-8094-1134080185BA}"/>
    <dgm:cxn modelId="{F62B8031-E96D-46CD-91D5-EE1D0C59C344}" type="presOf" srcId="{4816E84F-D615-A840-9808-4766BD9C63E8}" destId="{CF9DDF7C-3928-C946-85E8-29AC6EE62A4B}" srcOrd="0" destOrd="1" presId="urn:microsoft.com/office/officeart/2005/8/layout/target3"/>
    <dgm:cxn modelId="{BCB06AE7-40EF-4D51-A784-816DA72C5FA1}" type="presParOf" srcId="{8EDAA68C-E4F6-F248-9CEF-CA51121AA7DF}" destId="{A4B81A2B-1A1D-604E-959A-08E07B74CE05}" srcOrd="0" destOrd="0" presId="urn:microsoft.com/office/officeart/2005/8/layout/target3"/>
    <dgm:cxn modelId="{0423B3A7-ED87-489B-BF2F-3B23FA0CECF4}" type="presParOf" srcId="{8EDAA68C-E4F6-F248-9CEF-CA51121AA7DF}" destId="{79C5CA00-511A-A247-B8B4-D8EE95B19DCD}" srcOrd="1" destOrd="0" presId="urn:microsoft.com/office/officeart/2005/8/layout/target3"/>
    <dgm:cxn modelId="{A6C4E3BD-EAAF-4FE3-90E9-D1894793E394}" type="presParOf" srcId="{8EDAA68C-E4F6-F248-9CEF-CA51121AA7DF}" destId="{1D4D3C4D-05E1-EA4E-8E6A-C9B0AD385B25}" srcOrd="2" destOrd="0" presId="urn:microsoft.com/office/officeart/2005/8/layout/target3"/>
    <dgm:cxn modelId="{3792F4D9-1583-4611-825D-E9072BBDF183}" type="presParOf" srcId="{8EDAA68C-E4F6-F248-9CEF-CA51121AA7DF}" destId="{EEE05515-6487-C44F-B6FD-9006B77462AD}" srcOrd="3" destOrd="0" presId="urn:microsoft.com/office/officeart/2005/8/layout/target3"/>
    <dgm:cxn modelId="{95E29666-6320-409D-897E-D57D19BA5C48}" type="presParOf" srcId="{8EDAA68C-E4F6-F248-9CEF-CA51121AA7DF}" destId="{37E32989-327D-384B-99EA-A6910B9E65E9}" srcOrd="4" destOrd="0" presId="urn:microsoft.com/office/officeart/2005/8/layout/target3"/>
    <dgm:cxn modelId="{43B57DC7-BBCF-4E06-9AD5-AD341912D2F1}" type="presParOf" srcId="{8EDAA68C-E4F6-F248-9CEF-CA51121AA7DF}" destId="{8E76B562-F679-4041-99B1-756D7995F956}" srcOrd="5" destOrd="0" presId="urn:microsoft.com/office/officeart/2005/8/layout/target3"/>
    <dgm:cxn modelId="{98B6B302-FFE3-40E8-986E-5009FC35D2BC}" type="presParOf" srcId="{8EDAA68C-E4F6-F248-9CEF-CA51121AA7DF}" destId="{5B444D83-798C-274E-923E-304D624A7C9A}" srcOrd="6" destOrd="0" presId="urn:microsoft.com/office/officeart/2005/8/layout/target3"/>
    <dgm:cxn modelId="{EA3EA49F-9E0C-4283-AF31-0FE092514292}" type="presParOf" srcId="{8EDAA68C-E4F6-F248-9CEF-CA51121AA7DF}" destId="{8BF9FB02-694D-9D4E-8F6B-6B521AE825CA}" srcOrd="7" destOrd="0" presId="urn:microsoft.com/office/officeart/2005/8/layout/target3"/>
    <dgm:cxn modelId="{846587A3-9014-4DDC-8F3F-BBE67A98CD4A}" type="presParOf" srcId="{8EDAA68C-E4F6-F248-9CEF-CA51121AA7DF}" destId="{39E4664A-B20E-B340-86E3-2A69C4E94C5C}" srcOrd="8" destOrd="0" presId="urn:microsoft.com/office/officeart/2005/8/layout/target3"/>
    <dgm:cxn modelId="{E91BB03C-CFEC-4EB0-A567-BC66FD11FCC3}" type="presParOf" srcId="{8EDAA68C-E4F6-F248-9CEF-CA51121AA7DF}" destId="{165680D7-8367-1D4F-92A2-0220BA6810D3}" srcOrd="9" destOrd="0" presId="urn:microsoft.com/office/officeart/2005/8/layout/target3"/>
    <dgm:cxn modelId="{E26F6DBA-74D3-4845-B25B-53D853752F1E}" type="presParOf" srcId="{8EDAA68C-E4F6-F248-9CEF-CA51121AA7DF}" destId="{64A075C5-DE18-9D4C-BA04-902FC9DA7B2F}" srcOrd="10" destOrd="0" presId="urn:microsoft.com/office/officeart/2005/8/layout/target3"/>
    <dgm:cxn modelId="{3795F331-FD69-4B63-A340-8F647298BF95}" type="presParOf" srcId="{8EDAA68C-E4F6-F248-9CEF-CA51121AA7DF}" destId="{FA07BEE4-13D9-4649-BF1A-F876EF19621B}" srcOrd="11" destOrd="0" presId="urn:microsoft.com/office/officeart/2005/8/layout/target3"/>
    <dgm:cxn modelId="{CF84BBD4-607C-4E42-89E0-C5BC97910C02}" type="presParOf" srcId="{8EDAA68C-E4F6-F248-9CEF-CA51121AA7DF}" destId="{EC916D3C-52FE-534E-8FE7-679103DA3DBE}" srcOrd="12" destOrd="0" presId="urn:microsoft.com/office/officeart/2005/8/layout/target3"/>
    <dgm:cxn modelId="{8309E155-8712-4AE1-B6D2-F2BD3DC36553}" type="presParOf" srcId="{8EDAA68C-E4F6-F248-9CEF-CA51121AA7DF}" destId="{028189D0-6850-224D-84E7-C6ED75E7A592}" srcOrd="13" destOrd="0" presId="urn:microsoft.com/office/officeart/2005/8/layout/target3"/>
    <dgm:cxn modelId="{66C248B8-7228-4B4B-B9C2-903019C9A36E}" type="presParOf" srcId="{8EDAA68C-E4F6-F248-9CEF-CA51121AA7DF}" destId="{A9B11F26-1659-4B4B-8432-FB08FBD5AC42}" srcOrd="14" destOrd="0" presId="urn:microsoft.com/office/officeart/2005/8/layout/target3"/>
    <dgm:cxn modelId="{8916D965-FE0A-46B9-B098-4CC5918CD686}" type="presParOf" srcId="{8EDAA68C-E4F6-F248-9CEF-CA51121AA7DF}" destId="{CF9DDF7C-3928-C946-85E8-29AC6EE62A4B}" srcOrd="15" destOrd="0" presId="urn:microsoft.com/office/officeart/2005/8/layout/target3"/>
    <dgm:cxn modelId="{7201BA2B-EB59-4555-95BC-FE1676270D61}" type="presParOf" srcId="{8EDAA68C-E4F6-F248-9CEF-CA51121AA7DF}" destId="{B1595A74-4D8C-AD4B-9EE9-8995F4D7178C}" srcOrd="16" destOrd="0" presId="urn:microsoft.com/office/officeart/2005/8/layout/target3"/>
    <dgm:cxn modelId="{C495A16F-FA4B-4E37-BD03-3AF254E31073}" type="presParOf" srcId="{8EDAA68C-E4F6-F248-9CEF-CA51121AA7DF}" destId="{E29FF7E3-91DD-1345-BF13-3B5CE8152537}" srcOrd="17" destOrd="0" presId="urn:microsoft.com/office/officeart/2005/8/layout/target3"/>
    <dgm:cxn modelId="{27CABF68-BC44-4C71-A59A-46992967EC1B}" type="presParOf" srcId="{8EDAA68C-E4F6-F248-9CEF-CA51121AA7DF}" destId="{634A348E-E2F3-954A-B809-9AFE7909A308}" srcOrd="18" destOrd="0" presId="urn:microsoft.com/office/officeart/2005/8/layout/target3"/>
    <dgm:cxn modelId="{0FE9842B-3A70-4960-AFA2-62EA66089E41}" type="presParOf" srcId="{8EDAA68C-E4F6-F248-9CEF-CA51121AA7DF}" destId="{61811E91-EDB2-D748-9EE1-B5B32C614AF1}"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2A5F5-2AEA-B341-9ED6-2F702F59B5BF}">
      <dsp:nvSpPr>
        <dsp:cNvPr id="0" name=""/>
        <dsp:cNvSpPr/>
      </dsp:nvSpPr>
      <dsp:spPr>
        <a:xfrm>
          <a:off x="2" y="0"/>
          <a:ext cx="8229595"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BF5E2-E996-8649-9A50-108B002E4C6F}">
      <dsp:nvSpPr>
        <dsp:cNvPr id="0" name=""/>
        <dsp:cNvSpPr/>
      </dsp:nvSpPr>
      <dsp:spPr>
        <a:xfrm>
          <a:off x="580" y="1357788"/>
          <a:ext cx="1114613" cy="1810385"/>
        </a:xfrm>
        <a:prstGeom prst="roundRect">
          <a:avLst/>
        </a:prstGeom>
        <a:solidFill>
          <a:srgbClr val="BDE2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Successful</a:t>
          </a:r>
        </a:p>
        <a:p>
          <a:pPr lvl="0" algn="ctr" defTabSz="533400">
            <a:lnSpc>
              <a:spcPct val="90000"/>
            </a:lnSpc>
            <a:spcBef>
              <a:spcPct val="0"/>
            </a:spcBef>
            <a:spcAft>
              <a:spcPct val="35000"/>
            </a:spcAft>
          </a:pPr>
          <a:r>
            <a:rPr lang="en-US" sz="1200" b="1" kern="1200" dirty="0" smtClean="0">
              <a:solidFill>
                <a:srgbClr val="000000"/>
              </a:solidFill>
            </a:rPr>
            <a:t>Reservation</a:t>
          </a:r>
          <a:endParaRPr lang="en-US" sz="1200" b="1" kern="1200" dirty="0">
            <a:solidFill>
              <a:srgbClr val="000000"/>
            </a:solidFill>
          </a:endParaRPr>
        </a:p>
      </dsp:txBody>
      <dsp:txXfrm>
        <a:off x="54991" y="1412199"/>
        <a:ext cx="1005791" cy="1701563"/>
      </dsp:txXfrm>
    </dsp:sp>
    <dsp:sp modelId="{115CC8C0-1D4D-2345-8DE9-4646915BD3A3}">
      <dsp:nvSpPr>
        <dsp:cNvPr id="0" name=""/>
        <dsp:cNvSpPr/>
      </dsp:nvSpPr>
      <dsp:spPr>
        <a:xfrm>
          <a:off x="1186218" y="1357788"/>
          <a:ext cx="1114613" cy="1810385"/>
        </a:xfrm>
        <a:prstGeom prst="roundRect">
          <a:avLst/>
        </a:prstGeom>
        <a:solidFill>
          <a:srgbClr val="BDE2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Select</a:t>
          </a:r>
        </a:p>
        <a:p>
          <a:pPr lvl="0" algn="ctr" defTabSz="533400">
            <a:lnSpc>
              <a:spcPct val="90000"/>
            </a:lnSpc>
            <a:spcBef>
              <a:spcPct val="0"/>
            </a:spcBef>
            <a:spcAft>
              <a:spcPct val="35000"/>
            </a:spcAft>
          </a:pPr>
          <a:r>
            <a:rPr lang="en-US" sz="1200" b="1" kern="1200" dirty="0" smtClean="0">
              <a:solidFill>
                <a:srgbClr val="000000"/>
              </a:solidFill>
            </a:rPr>
            <a:t>Platform</a:t>
          </a:r>
          <a:endParaRPr lang="en-US" sz="1200" b="1" kern="1200" dirty="0">
            <a:solidFill>
              <a:srgbClr val="000000"/>
            </a:solidFill>
          </a:endParaRPr>
        </a:p>
      </dsp:txBody>
      <dsp:txXfrm>
        <a:off x="1240629" y="1412199"/>
        <a:ext cx="1005791" cy="1701563"/>
      </dsp:txXfrm>
    </dsp:sp>
    <dsp:sp modelId="{4E266124-D8B8-594D-A98F-CA16F1D58949}">
      <dsp:nvSpPr>
        <dsp:cNvPr id="0" name=""/>
        <dsp:cNvSpPr/>
      </dsp:nvSpPr>
      <dsp:spPr>
        <a:xfrm>
          <a:off x="2371855" y="1357788"/>
          <a:ext cx="1114613" cy="1810385"/>
        </a:xfrm>
        <a:prstGeom prst="roundRect">
          <a:avLst/>
        </a:prstGeom>
        <a:solidFill>
          <a:srgbClr val="3BCC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Prepare</a:t>
          </a:r>
        </a:p>
        <a:p>
          <a:pPr lvl="0" algn="ctr" defTabSz="533400">
            <a:lnSpc>
              <a:spcPct val="90000"/>
            </a:lnSpc>
            <a:spcBef>
              <a:spcPct val="0"/>
            </a:spcBef>
            <a:spcAft>
              <a:spcPct val="35000"/>
            </a:spcAft>
          </a:pPr>
          <a:r>
            <a:rPr lang="en-US" sz="1200" b="1" kern="1200" dirty="0" smtClean="0">
              <a:solidFill>
                <a:srgbClr val="000000"/>
              </a:solidFill>
            </a:rPr>
            <a:t>Deployment Framework</a:t>
          </a:r>
        </a:p>
        <a:p>
          <a:pPr lvl="0" algn="ctr" defTabSz="533400">
            <a:lnSpc>
              <a:spcPct val="90000"/>
            </a:lnSpc>
            <a:spcBef>
              <a:spcPct val="0"/>
            </a:spcBef>
            <a:spcAft>
              <a:spcPct val="35000"/>
            </a:spcAft>
          </a:pPr>
          <a:r>
            <a:rPr lang="en-US" sz="1200" b="1" kern="1200" dirty="0" smtClean="0">
              <a:solidFill>
                <a:srgbClr val="000000"/>
              </a:solidFill>
            </a:rPr>
            <a:t>Workflow</a:t>
          </a:r>
        </a:p>
        <a:p>
          <a:pPr lvl="0" algn="ctr" defTabSz="533400">
            <a:lnSpc>
              <a:spcPct val="90000"/>
            </a:lnSpc>
            <a:spcBef>
              <a:spcPct val="0"/>
            </a:spcBef>
            <a:spcAft>
              <a:spcPct val="35000"/>
            </a:spcAft>
          </a:pPr>
          <a:r>
            <a:rPr lang="en-US" sz="1200" b="1" kern="1200" dirty="0" smtClean="0">
              <a:solidFill>
                <a:srgbClr val="000000"/>
              </a:solidFill>
            </a:rPr>
            <a:t>(</a:t>
          </a:r>
          <a:r>
            <a:rPr lang="en-US" sz="1200" b="1" kern="1200" dirty="0" err="1" smtClean="0">
              <a:solidFill>
                <a:srgbClr val="000000"/>
              </a:solidFill>
            </a:rPr>
            <a:t>Devops</a:t>
          </a:r>
          <a:r>
            <a:rPr lang="en-US" sz="1200" b="1" kern="1200" dirty="0" smtClean="0">
              <a:solidFill>
                <a:srgbClr val="000000"/>
              </a:solidFill>
            </a:rPr>
            <a:t>)</a:t>
          </a:r>
        </a:p>
      </dsp:txBody>
      <dsp:txXfrm>
        <a:off x="2426266" y="1412199"/>
        <a:ext cx="1005791" cy="1701563"/>
      </dsp:txXfrm>
    </dsp:sp>
    <dsp:sp modelId="{A0118F5B-C4B3-F14F-8409-43FC0533C780}">
      <dsp:nvSpPr>
        <dsp:cNvPr id="0" name=""/>
        <dsp:cNvSpPr/>
      </dsp:nvSpPr>
      <dsp:spPr>
        <a:xfrm>
          <a:off x="3557493" y="1357788"/>
          <a:ext cx="1114613" cy="1810385"/>
        </a:xfrm>
        <a:prstGeom prst="roundRect">
          <a:avLst/>
        </a:prstGeom>
        <a:solidFill>
          <a:srgbClr val="3BCC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Deploy</a:t>
          </a:r>
          <a:endParaRPr lang="en-US" sz="1200" b="1" kern="1200" dirty="0">
            <a:solidFill>
              <a:srgbClr val="000000"/>
            </a:solidFill>
          </a:endParaRPr>
        </a:p>
      </dsp:txBody>
      <dsp:txXfrm>
        <a:off x="3611904" y="1412199"/>
        <a:ext cx="1005791" cy="1701563"/>
      </dsp:txXfrm>
    </dsp:sp>
    <dsp:sp modelId="{2E2BCCEA-5FEA-8747-A727-068256A06919}">
      <dsp:nvSpPr>
        <dsp:cNvPr id="0" name=""/>
        <dsp:cNvSpPr/>
      </dsp:nvSpPr>
      <dsp:spPr>
        <a:xfrm>
          <a:off x="4743131" y="1357788"/>
          <a:ext cx="1114613" cy="1810385"/>
        </a:xfrm>
        <a:prstGeom prst="roundRect">
          <a:avLst/>
        </a:prstGeom>
        <a:solidFill>
          <a:srgbClr val="3BCC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Return </a:t>
          </a:r>
        </a:p>
        <a:p>
          <a:pPr lvl="0" algn="ctr" defTabSz="533400">
            <a:lnSpc>
              <a:spcPct val="90000"/>
            </a:lnSpc>
            <a:spcBef>
              <a:spcPct val="0"/>
            </a:spcBef>
            <a:spcAft>
              <a:spcPct val="35000"/>
            </a:spcAft>
          </a:pPr>
          <a:r>
            <a:rPr lang="en-US" sz="1200" b="1" kern="1200" dirty="0" smtClean="0">
              <a:solidFill>
                <a:srgbClr val="000000"/>
              </a:solidFill>
            </a:rPr>
            <a:t>Successful Platform</a:t>
          </a:r>
        </a:p>
        <a:p>
          <a:pPr lvl="0" algn="ctr" defTabSz="533400">
            <a:lnSpc>
              <a:spcPct val="90000"/>
            </a:lnSpc>
            <a:spcBef>
              <a:spcPct val="0"/>
            </a:spcBef>
            <a:spcAft>
              <a:spcPct val="35000"/>
            </a:spcAft>
          </a:pPr>
          <a:r>
            <a:rPr lang="en-US" sz="1200" b="1" kern="1200" dirty="0" smtClean="0">
              <a:solidFill>
                <a:srgbClr val="000000"/>
              </a:solidFill>
            </a:rPr>
            <a:t>Deployment</a:t>
          </a:r>
          <a:endParaRPr lang="en-US" sz="1200" b="1" kern="1200" dirty="0">
            <a:solidFill>
              <a:srgbClr val="000000"/>
            </a:solidFill>
          </a:endParaRPr>
        </a:p>
      </dsp:txBody>
      <dsp:txXfrm>
        <a:off x="4797542" y="1412199"/>
        <a:ext cx="1005791" cy="1701563"/>
      </dsp:txXfrm>
    </dsp:sp>
    <dsp:sp modelId="{5F6060AD-E54A-0040-A99B-6DE8EA4EC74B}">
      <dsp:nvSpPr>
        <dsp:cNvPr id="0" name=""/>
        <dsp:cNvSpPr/>
      </dsp:nvSpPr>
      <dsp:spPr>
        <a:xfrm>
          <a:off x="5928768" y="1357788"/>
          <a:ext cx="1114613" cy="1810385"/>
        </a:xfrm>
        <a:prstGeom prst="roundRect">
          <a:avLst/>
        </a:prstGeom>
        <a:solidFill>
          <a:srgbClr val="BDE2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Execute Experiment</a:t>
          </a:r>
          <a:endParaRPr lang="en-US" sz="1200" b="1" kern="1200" dirty="0">
            <a:solidFill>
              <a:srgbClr val="000000"/>
            </a:solidFill>
          </a:endParaRPr>
        </a:p>
      </dsp:txBody>
      <dsp:txXfrm>
        <a:off x="5983179" y="1412199"/>
        <a:ext cx="1005791" cy="1701563"/>
      </dsp:txXfrm>
    </dsp:sp>
    <dsp:sp modelId="{5CB17C59-75AE-744F-B269-8F11F20CFB79}">
      <dsp:nvSpPr>
        <dsp:cNvPr id="0" name=""/>
        <dsp:cNvSpPr/>
      </dsp:nvSpPr>
      <dsp:spPr>
        <a:xfrm>
          <a:off x="7114406" y="1357788"/>
          <a:ext cx="1114613" cy="1810385"/>
        </a:xfrm>
        <a:prstGeom prst="roundRect">
          <a:avLst/>
        </a:prstGeom>
        <a:solidFill>
          <a:srgbClr val="FB845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Terminate reservation</a:t>
          </a:r>
          <a:endParaRPr lang="en-US" sz="1200" b="1" kern="1200" dirty="0">
            <a:solidFill>
              <a:srgbClr val="000000"/>
            </a:solidFill>
          </a:endParaRPr>
        </a:p>
      </dsp:txBody>
      <dsp:txXfrm>
        <a:off x="7168817" y="1412199"/>
        <a:ext cx="1005791" cy="1701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2A5F5-2AEA-B341-9ED6-2F702F59B5BF}">
      <dsp:nvSpPr>
        <dsp:cNvPr id="0" name=""/>
        <dsp:cNvSpPr/>
      </dsp:nvSpPr>
      <dsp:spPr>
        <a:xfrm>
          <a:off x="2" y="0"/>
          <a:ext cx="8229595"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BF5E2-E996-8649-9A50-108B002E4C6F}">
      <dsp:nvSpPr>
        <dsp:cNvPr id="0" name=""/>
        <dsp:cNvSpPr/>
      </dsp:nvSpPr>
      <dsp:spPr>
        <a:xfrm>
          <a:off x="580" y="1357788"/>
          <a:ext cx="1114613" cy="1810385"/>
        </a:xfrm>
        <a:prstGeom prst="roundRect">
          <a:avLst/>
        </a:prstGeom>
        <a:solidFill>
          <a:srgbClr val="BDE2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Successful</a:t>
          </a:r>
        </a:p>
        <a:p>
          <a:pPr lvl="0" algn="ctr" defTabSz="533400">
            <a:lnSpc>
              <a:spcPct val="90000"/>
            </a:lnSpc>
            <a:spcBef>
              <a:spcPct val="0"/>
            </a:spcBef>
            <a:spcAft>
              <a:spcPct val="35000"/>
            </a:spcAft>
          </a:pPr>
          <a:r>
            <a:rPr lang="en-US" sz="1200" b="1" kern="1200" dirty="0" smtClean="0">
              <a:solidFill>
                <a:srgbClr val="000000"/>
              </a:solidFill>
            </a:rPr>
            <a:t>Reservation</a:t>
          </a:r>
          <a:endParaRPr lang="en-US" sz="1200" b="1" kern="1200" dirty="0">
            <a:solidFill>
              <a:srgbClr val="000000"/>
            </a:solidFill>
          </a:endParaRPr>
        </a:p>
      </dsp:txBody>
      <dsp:txXfrm>
        <a:off x="54991" y="1412199"/>
        <a:ext cx="1005791" cy="1701563"/>
      </dsp:txXfrm>
    </dsp:sp>
    <dsp:sp modelId="{115CC8C0-1D4D-2345-8DE9-4646915BD3A3}">
      <dsp:nvSpPr>
        <dsp:cNvPr id="0" name=""/>
        <dsp:cNvSpPr/>
      </dsp:nvSpPr>
      <dsp:spPr>
        <a:xfrm>
          <a:off x="1186218" y="1357788"/>
          <a:ext cx="1114613" cy="1810385"/>
        </a:xfrm>
        <a:prstGeom prst="roundRect">
          <a:avLst/>
        </a:prstGeom>
        <a:solidFill>
          <a:srgbClr val="BDE2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Select</a:t>
          </a:r>
        </a:p>
        <a:p>
          <a:pPr lvl="0" algn="ctr" defTabSz="533400">
            <a:lnSpc>
              <a:spcPct val="90000"/>
            </a:lnSpc>
            <a:spcBef>
              <a:spcPct val="0"/>
            </a:spcBef>
            <a:spcAft>
              <a:spcPct val="35000"/>
            </a:spcAft>
          </a:pPr>
          <a:r>
            <a:rPr lang="en-US" sz="1200" b="1" kern="1200" dirty="0" smtClean="0">
              <a:solidFill>
                <a:srgbClr val="000000"/>
              </a:solidFill>
            </a:rPr>
            <a:t>Platform</a:t>
          </a:r>
          <a:endParaRPr lang="en-US" sz="1200" b="1" kern="1200" dirty="0">
            <a:solidFill>
              <a:srgbClr val="000000"/>
            </a:solidFill>
          </a:endParaRPr>
        </a:p>
      </dsp:txBody>
      <dsp:txXfrm>
        <a:off x="1240629" y="1412199"/>
        <a:ext cx="1005791" cy="1701563"/>
      </dsp:txXfrm>
    </dsp:sp>
    <dsp:sp modelId="{4E266124-D8B8-594D-A98F-CA16F1D58949}">
      <dsp:nvSpPr>
        <dsp:cNvPr id="0" name=""/>
        <dsp:cNvSpPr/>
      </dsp:nvSpPr>
      <dsp:spPr>
        <a:xfrm>
          <a:off x="2371855" y="1357788"/>
          <a:ext cx="1114613" cy="1810385"/>
        </a:xfrm>
        <a:prstGeom prst="roundRect">
          <a:avLst/>
        </a:prstGeom>
        <a:solidFill>
          <a:srgbClr val="3BCC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Prepare</a:t>
          </a:r>
        </a:p>
        <a:p>
          <a:pPr lvl="0" algn="ctr" defTabSz="533400">
            <a:lnSpc>
              <a:spcPct val="90000"/>
            </a:lnSpc>
            <a:spcBef>
              <a:spcPct val="0"/>
            </a:spcBef>
            <a:spcAft>
              <a:spcPct val="35000"/>
            </a:spcAft>
          </a:pPr>
          <a:r>
            <a:rPr lang="en-US" sz="1200" b="1" kern="1200" dirty="0" smtClean="0">
              <a:solidFill>
                <a:srgbClr val="000000"/>
              </a:solidFill>
            </a:rPr>
            <a:t>Deployment Framework</a:t>
          </a:r>
        </a:p>
        <a:p>
          <a:pPr lvl="0" algn="ctr" defTabSz="533400">
            <a:lnSpc>
              <a:spcPct val="90000"/>
            </a:lnSpc>
            <a:spcBef>
              <a:spcPct val="0"/>
            </a:spcBef>
            <a:spcAft>
              <a:spcPct val="35000"/>
            </a:spcAft>
          </a:pPr>
          <a:r>
            <a:rPr lang="en-US" sz="1200" b="1" kern="1200" dirty="0" smtClean="0">
              <a:solidFill>
                <a:srgbClr val="000000"/>
              </a:solidFill>
            </a:rPr>
            <a:t>Workflow</a:t>
          </a:r>
        </a:p>
        <a:p>
          <a:pPr lvl="0" algn="ctr" defTabSz="533400">
            <a:lnSpc>
              <a:spcPct val="90000"/>
            </a:lnSpc>
            <a:spcBef>
              <a:spcPct val="0"/>
            </a:spcBef>
            <a:spcAft>
              <a:spcPct val="35000"/>
            </a:spcAft>
          </a:pPr>
          <a:r>
            <a:rPr lang="en-US" sz="1200" b="1" kern="1200" dirty="0" smtClean="0">
              <a:solidFill>
                <a:srgbClr val="000000"/>
              </a:solidFill>
            </a:rPr>
            <a:t>(</a:t>
          </a:r>
          <a:r>
            <a:rPr lang="en-US" sz="1200" b="1" kern="1200" dirty="0" err="1" smtClean="0">
              <a:solidFill>
                <a:srgbClr val="000000"/>
              </a:solidFill>
            </a:rPr>
            <a:t>Devops</a:t>
          </a:r>
          <a:r>
            <a:rPr lang="en-US" sz="1200" b="1" kern="1200" dirty="0" smtClean="0">
              <a:solidFill>
                <a:srgbClr val="000000"/>
              </a:solidFill>
            </a:rPr>
            <a:t>)</a:t>
          </a:r>
        </a:p>
      </dsp:txBody>
      <dsp:txXfrm>
        <a:off x="2426266" y="1412199"/>
        <a:ext cx="1005791" cy="1701563"/>
      </dsp:txXfrm>
    </dsp:sp>
    <dsp:sp modelId="{A0118F5B-C4B3-F14F-8409-43FC0533C780}">
      <dsp:nvSpPr>
        <dsp:cNvPr id="0" name=""/>
        <dsp:cNvSpPr/>
      </dsp:nvSpPr>
      <dsp:spPr>
        <a:xfrm>
          <a:off x="3557493" y="1357788"/>
          <a:ext cx="1114613" cy="1810385"/>
        </a:xfrm>
        <a:prstGeom prst="roundRect">
          <a:avLst/>
        </a:prstGeom>
        <a:solidFill>
          <a:srgbClr val="3BCC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Deploy</a:t>
          </a:r>
          <a:endParaRPr lang="en-US" sz="1200" b="1" kern="1200" dirty="0">
            <a:solidFill>
              <a:srgbClr val="000000"/>
            </a:solidFill>
          </a:endParaRPr>
        </a:p>
      </dsp:txBody>
      <dsp:txXfrm>
        <a:off x="3611904" y="1412199"/>
        <a:ext cx="1005791" cy="1701563"/>
      </dsp:txXfrm>
    </dsp:sp>
    <dsp:sp modelId="{2E2BCCEA-5FEA-8747-A727-068256A06919}">
      <dsp:nvSpPr>
        <dsp:cNvPr id="0" name=""/>
        <dsp:cNvSpPr/>
      </dsp:nvSpPr>
      <dsp:spPr>
        <a:xfrm>
          <a:off x="4743131" y="1357788"/>
          <a:ext cx="1114613" cy="1810385"/>
        </a:xfrm>
        <a:prstGeom prst="roundRect">
          <a:avLst/>
        </a:prstGeom>
        <a:solidFill>
          <a:srgbClr val="3BCCF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Return </a:t>
          </a:r>
        </a:p>
        <a:p>
          <a:pPr lvl="0" algn="ctr" defTabSz="533400">
            <a:lnSpc>
              <a:spcPct val="90000"/>
            </a:lnSpc>
            <a:spcBef>
              <a:spcPct val="0"/>
            </a:spcBef>
            <a:spcAft>
              <a:spcPct val="35000"/>
            </a:spcAft>
          </a:pPr>
          <a:r>
            <a:rPr lang="en-US" sz="1200" b="1" kern="1200" dirty="0" smtClean="0">
              <a:solidFill>
                <a:srgbClr val="000000"/>
              </a:solidFill>
            </a:rPr>
            <a:t>Successful Platform</a:t>
          </a:r>
        </a:p>
        <a:p>
          <a:pPr lvl="0" algn="ctr" defTabSz="533400">
            <a:lnSpc>
              <a:spcPct val="90000"/>
            </a:lnSpc>
            <a:spcBef>
              <a:spcPct val="0"/>
            </a:spcBef>
            <a:spcAft>
              <a:spcPct val="35000"/>
            </a:spcAft>
          </a:pPr>
          <a:r>
            <a:rPr lang="en-US" sz="1200" b="1" kern="1200" dirty="0" smtClean="0">
              <a:solidFill>
                <a:srgbClr val="000000"/>
              </a:solidFill>
            </a:rPr>
            <a:t>Deployment</a:t>
          </a:r>
          <a:endParaRPr lang="en-US" sz="1200" b="1" kern="1200" dirty="0">
            <a:solidFill>
              <a:srgbClr val="000000"/>
            </a:solidFill>
          </a:endParaRPr>
        </a:p>
      </dsp:txBody>
      <dsp:txXfrm>
        <a:off x="4797542" y="1412199"/>
        <a:ext cx="1005791" cy="1701563"/>
      </dsp:txXfrm>
    </dsp:sp>
    <dsp:sp modelId="{5F6060AD-E54A-0040-A99B-6DE8EA4EC74B}">
      <dsp:nvSpPr>
        <dsp:cNvPr id="0" name=""/>
        <dsp:cNvSpPr/>
      </dsp:nvSpPr>
      <dsp:spPr>
        <a:xfrm>
          <a:off x="5928768" y="1357788"/>
          <a:ext cx="1114613" cy="1810385"/>
        </a:xfrm>
        <a:prstGeom prst="roundRect">
          <a:avLst/>
        </a:prstGeom>
        <a:solidFill>
          <a:srgbClr val="BDE2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Execute Experiment</a:t>
          </a:r>
          <a:endParaRPr lang="en-US" sz="1200" b="1" kern="1200" dirty="0">
            <a:solidFill>
              <a:srgbClr val="000000"/>
            </a:solidFill>
          </a:endParaRPr>
        </a:p>
      </dsp:txBody>
      <dsp:txXfrm>
        <a:off x="5983179" y="1412199"/>
        <a:ext cx="1005791" cy="1701563"/>
      </dsp:txXfrm>
    </dsp:sp>
    <dsp:sp modelId="{5CB17C59-75AE-744F-B269-8F11F20CFB79}">
      <dsp:nvSpPr>
        <dsp:cNvPr id="0" name=""/>
        <dsp:cNvSpPr/>
      </dsp:nvSpPr>
      <dsp:spPr>
        <a:xfrm>
          <a:off x="7114406" y="1357788"/>
          <a:ext cx="1114613" cy="1810385"/>
        </a:xfrm>
        <a:prstGeom prst="roundRect">
          <a:avLst/>
        </a:prstGeom>
        <a:solidFill>
          <a:srgbClr val="FB845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0000"/>
              </a:solidFill>
            </a:rPr>
            <a:t>Terminate reservation</a:t>
          </a:r>
          <a:endParaRPr lang="en-US" sz="1200" b="1" kern="1200" dirty="0">
            <a:solidFill>
              <a:srgbClr val="000000"/>
            </a:solidFill>
          </a:endParaRPr>
        </a:p>
      </dsp:txBody>
      <dsp:txXfrm>
        <a:off x="7168817" y="1412199"/>
        <a:ext cx="1005791" cy="1701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E515D-A63F-FD48-951C-C6678ADCC4C8}">
      <dsp:nvSpPr>
        <dsp:cNvPr id="0" name=""/>
        <dsp:cNvSpPr/>
      </dsp:nvSpPr>
      <dsp:spPr>
        <a:xfrm>
          <a:off x="1443632" y="2867503"/>
          <a:ext cx="1058301" cy="242447"/>
        </a:xfrm>
        <a:custGeom>
          <a:avLst/>
          <a:gdLst/>
          <a:ahLst/>
          <a:cxnLst/>
          <a:rect l="0" t="0" r="0" b="0"/>
          <a:pathLst>
            <a:path>
              <a:moveTo>
                <a:pt x="0" y="0"/>
              </a:moveTo>
              <a:lnTo>
                <a:pt x="0" y="122185"/>
              </a:lnTo>
              <a:lnTo>
                <a:pt x="1058301" y="122185"/>
              </a:lnTo>
              <a:lnTo>
                <a:pt x="1058301" y="242447"/>
              </a:lnTo>
            </a:path>
          </a:pathLst>
        </a:custGeom>
        <a:noFill/>
        <a:ln w="9525" cap="flat" cmpd="sng" algn="ctr">
          <a:solidFill>
            <a:srgbClr val="4F81BD">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42F8430E-2A84-2248-9E34-6EF9A219C079}">
      <dsp:nvSpPr>
        <dsp:cNvPr id="0" name=""/>
        <dsp:cNvSpPr/>
      </dsp:nvSpPr>
      <dsp:spPr>
        <a:xfrm>
          <a:off x="385330" y="2867503"/>
          <a:ext cx="1058301" cy="242447"/>
        </a:xfrm>
        <a:custGeom>
          <a:avLst/>
          <a:gdLst/>
          <a:ahLst/>
          <a:cxnLst/>
          <a:rect l="0" t="0" r="0" b="0"/>
          <a:pathLst>
            <a:path>
              <a:moveTo>
                <a:pt x="1058301" y="0"/>
              </a:moveTo>
              <a:lnTo>
                <a:pt x="1058301" y="122185"/>
              </a:lnTo>
              <a:lnTo>
                <a:pt x="0" y="122185"/>
              </a:lnTo>
              <a:lnTo>
                <a:pt x="0" y="242447"/>
              </a:lnTo>
            </a:path>
          </a:pathLst>
        </a:custGeom>
        <a:noFill/>
        <a:ln w="9525" cap="flat" cmpd="sng" algn="ctr">
          <a:solidFill>
            <a:srgbClr val="4F81BD">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202D9D1F-2261-4E4B-9C06-4110CCF0CD35}">
      <dsp:nvSpPr>
        <dsp:cNvPr id="0" name=""/>
        <dsp:cNvSpPr/>
      </dsp:nvSpPr>
      <dsp:spPr>
        <a:xfrm>
          <a:off x="1397912" y="1855382"/>
          <a:ext cx="91440" cy="242447"/>
        </a:xfrm>
        <a:custGeom>
          <a:avLst/>
          <a:gdLst/>
          <a:ahLst/>
          <a:cxnLst/>
          <a:rect l="0" t="0" r="0" b="0"/>
          <a:pathLst>
            <a:path>
              <a:moveTo>
                <a:pt x="45720" y="0"/>
              </a:moveTo>
              <a:lnTo>
                <a:pt x="45720" y="242447"/>
              </a:lnTo>
            </a:path>
          </a:pathLst>
        </a:custGeom>
        <a:noFill/>
        <a:ln w="9525" cap="flat" cmpd="sng" algn="ctr">
          <a:solidFill>
            <a:srgbClr val="4F81BD">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B82FD8C6-5021-8347-AB69-9F89673E725A}">
      <dsp:nvSpPr>
        <dsp:cNvPr id="0" name=""/>
        <dsp:cNvSpPr/>
      </dsp:nvSpPr>
      <dsp:spPr>
        <a:xfrm>
          <a:off x="1397912" y="843261"/>
          <a:ext cx="91440" cy="242447"/>
        </a:xfrm>
        <a:custGeom>
          <a:avLst/>
          <a:gdLst/>
          <a:ahLst/>
          <a:cxnLst/>
          <a:rect l="0" t="0" r="0" b="0"/>
          <a:pathLst>
            <a:path>
              <a:moveTo>
                <a:pt x="45720" y="0"/>
              </a:moveTo>
              <a:lnTo>
                <a:pt x="45720" y="242447"/>
              </a:lnTo>
            </a:path>
          </a:pathLst>
        </a:custGeom>
        <a:noFill/>
        <a:ln w="9525" cap="flat" cmpd="sng" algn="ctr">
          <a:solidFill>
            <a:srgbClr val="4F81B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871E6027-EC8A-144C-BB0E-1C1841BD37CC}">
      <dsp:nvSpPr>
        <dsp:cNvPr id="0" name=""/>
        <dsp:cNvSpPr/>
      </dsp:nvSpPr>
      <dsp:spPr>
        <a:xfrm>
          <a:off x="1058795" y="73587"/>
          <a:ext cx="769673" cy="769673"/>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B47B69-CCC3-AA4F-BC47-91D266CF819A}">
      <dsp:nvSpPr>
        <dsp:cNvPr id="0" name=""/>
        <dsp:cNvSpPr/>
      </dsp:nvSpPr>
      <dsp:spPr>
        <a:xfrm>
          <a:off x="1828469" y="71663"/>
          <a:ext cx="1154510" cy="76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smtClean="0">
              <a:solidFill>
                <a:srgbClr val="0000FF"/>
              </a:solidFill>
              <a:latin typeface="Calibri"/>
              <a:ea typeface="+mn-ea"/>
              <a:cs typeface="+mn-cs"/>
            </a:rPr>
            <a:t>Hardware</a:t>
          </a:r>
          <a:endParaRPr lang="en-US" sz="1800" i="1" kern="1200" dirty="0">
            <a:solidFill>
              <a:srgbClr val="0000FF"/>
            </a:solidFill>
            <a:latin typeface="Calibri"/>
            <a:ea typeface="+mn-ea"/>
            <a:cs typeface="+mn-cs"/>
          </a:endParaRPr>
        </a:p>
      </dsp:txBody>
      <dsp:txXfrm>
        <a:off x="1828469" y="71663"/>
        <a:ext cx="1154510" cy="769673"/>
      </dsp:txXfrm>
    </dsp:sp>
    <dsp:sp modelId="{B2B1A815-B060-4540-8851-65C16394D1C3}">
      <dsp:nvSpPr>
        <dsp:cNvPr id="0" name=""/>
        <dsp:cNvSpPr/>
      </dsp:nvSpPr>
      <dsp:spPr>
        <a:xfrm>
          <a:off x="1058795" y="1085708"/>
          <a:ext cx="769673" cy="769673"/>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7FD726-A168-D44B-A8F4-0A9F8450B5CC}">
      <dsp:nvSpPr>
        <dsp:cNvPr id="0" name=""/>
        <dsp:cNvSpPr/>
      </dsp:nvSpPr>
      <dsp:spPr>
        <a:xfrm>
          <a:off x="1828469" y="1083784"/>
          <a:ext cx="1154510" cy="76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smtClean="0">
              <a:solidFill>
                <a:srgbClr val="0000FF"/>
              </a:solidFill>
              <a:latin typeface="Calibri"/>
              <a:ea typeface="+mn-ea"/>
              <a:cs typeface="+mn-cs"/>
            </a:rPr>
            <a:t>OS</a:t>
          </a:r>
          <a:endParaRPr lang="en-US" sz="1800" i="1" kern="1200" dirty="0">
            <a:solidFill>
              <a:srgbClr val="0000FF"/>
            </a:solidFill>
            <a:latin typeface="Calibri"/>
            <a:ea typeface="+mn-ea"/>
            <a:cs typeface="+mn-cs"/>
          </a:endParaRPr>
        </a:p>
      </dsp:txBody>
      <dsp:txXfrm>
        <a:off x="1828469" y="1083784"/>
        <a:ext cx="1154510" cy="769673"/>
      </dsp:txXfrm>
    </dsp:sp>
    <dsp:sp modelId="{FD702D8A-31DD-4642-8EFA-AB59BF64F572}">
      <dsp:nvSpPr>
        <dsp:cNvPr id="0" name=""/>
        <dsp:cNvSpPr/>
      </dsp:nvSpPr>
      <dsp:spPr>
        <a:xfrm>
          <a:off x="1058795" y="2097829"/>
          <a:ext cx="769673" cy="769673"/>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9B5623-A8B9-7F42-9576-4288C2052D14}">
      <dsp:nvSpPr>
        <dsp:cNvPr id="0" name=""/>
        <dsp:cNvSpPr/>
      </dsp:nvSpPr>
      <dsp:spPr>
        <a:xfrm>
          <a:off x="1828469" y="2095905"/>
          <a:ext cx="1154510" cy="76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smtClean="0">
              <a:solidFill>
                <a:srgbClr val="0000FF"/>
              </a:solidFill>
              <a:latin typeface="Calibri"/>
              <a:ea typeface="+mn-ea"/>
              <a:cs typeface="+mn-cs"/>
            </a:rPr>
            <a:t>Hypervisor</a:t>
          </a:r>
          <a:endParaRPr lang="en-US" sz="1800" i="1" kern="1200" dirty="0">
            <a:solidFill>
              <a:srgbClr val="0000FF"/>
            </a:solidFill>
            <a:latin typeface="Calibri"/>
            <a:ea typeface="+mn-ea"/>
            <a:cs typeface="+mn-cs"/>
          </a:endParaRPr>
        </a:p>
      </dsp:txBody>
      <dsp:txXfrm>
        <a:off x="1828469" y="2095905"/>
        <a:ext cx="1154510" cy="769673"/>
      </dsp:txXfrm>
    </dsp:sp>
    <dsp:sp modelId="{10A93A32-06EA-8048-8A52-C4FB688DE8B6}">
      <dsp:nvSpPr>
        <dsp:cNvPr id="0" name=""/>
        <dsp:cNvSpPr/>
      </dsp:nvSpPr>
      <dsp:spPr>
        <a:xfrm>
          <a:off x="493" y="3109950"/>
          <a:ext cx="769673" cy="769673"/>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C55BE6-7668-2D40-9CDE-23B779E738EE}">
      <dsp:nvSpPr>
        <dsp:cNvPr id="0" name=""/>
        <dsp:cNvSpPr/>
      </dsp:nvSpPr>
      <dsp:spPr>
        <a:xfrm>
          <a:off x="770167" y="3108026"/>
          <a:ext cx="1154510" cy="76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smtClean="0">
              <a:solidFill>
                <a:srgbClr val="0000FF"/>
              </a:solidFill>
              <a:latin typeface="Calibri"/>
              <a:ea typeface="+mn-ea"/>
              <a:cs typeface="+mn-cs"/>
            </a:rPr>
            <a:t>OS</a:t>
          </a:r>
          <a:endParaRPr lang="en-US" sz="1800" i="1" kern="1200" dirty="0">
            <a:solidFill>
              <a:srgbClr val="0000FF"/>
            </a:solidFill>
            <a:latin typeface="Calibri"/>
            <a:ea typeface="+mn-ea"/>
            <a:cs typeface="+mn-cs"/>
          </a:endParaRPr>
        </a:p>
      </dsp:txBody>
      <dsp:txXfrm>
        <a:off x="770167" y="3108026"/>
        <a:ext cx="1154510" cy="769673"/>
      </dsp:txXfrm>
    </dsp:sp>
    <dsp:sp modelId="{30D5A6E1-3F74-8A47-BE19-7E431622BBE6}">
      <dsp:nvSpPr>
        <dsp:cNvPr id="0" name=""/>
        <dsp:cNvSpPr/>
      </dsp:nvSpPr>
      <dsp:spPr>
        <a:xfrm>
          <a:off x="2117096" y="3109950"/>
          <a:ext cx="769673" cy="769673"/>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045669-24B9-8240-9D98-46FBF910277E}">
      <dsp:nvSpPr>
        <dsp:cNvPr id="0" name=""/>
        <dsp:cNvSpPr/>
      </dsp:nvSpPr>
      <dsp:spPr>
        <a:xfrm>
          <a:off x="2886770" y="3108026"/>
          <a:ext cx="1154510" cy="769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smtClean="0">
              <a:solidFill>
                <a:srgbClr val="0000FF"/>
              </a:solidFill>
              <a:latin typeface="Calibri"/>
              <a:ea typeface="+mn-ea"/>
              <a:cs typeface="+mn-cs"/>
            </a:rPr>
            <a:t>OS</a:t>
          </a:r>
          <a:endParaRPr lang="en-US" sz="1800" i="1" kern="1200" dirty="0">
            <a:solidFill>
              <a:srgbClr val="0000FF"/>
            </a:solidFill>
            <a:latin typeface="Calibri"/>
            <a:ea typeface="+mn-ea"/>
            <a:cs typeface="+mn-cs"/>
          </a:endParaRPr>
        </a:p>
      </dsp:txBody>
      <dsp:txXfrm>
        <a:off x="2886770" y="3108026"/>
        <a:ext cx="1154510" cy="769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F7DAC-AB67-5746-97DC-97C404FE47E0}">
      <dsp:nvSpPr>
        <dsp:cNvPr id="0" name=""/>
        <dsp:cNvSpPr/>
      </dsp:nvSpPr>
      <dsp:spPr>
        <a:xfrm>
          <a:off x="1443065" y="2361291"/>
          <a:ext cx="1057886" cy="242352"/>
        </a:xfrm>
        <a:custGeom>
          <a:avLst/>
          <a:gdLst/>
          <a:ahLst/>
          <a:cxnLst/>
          <a:rect l="0" t="0" r="0" b="0"/>
          <a:pathLst>
            <a:path>
              <a:moveTo>
                <a:pt x="0" y="0"/>
              </a:moveTo>
              <a:lnTo>
                <a:pt x="0" y="122137"/>
              </a:lnTo>
              <a:lnTo>
                <a:pt x="1057886" y="122137"/>
              </a:lnTo>
              <a:lnTo>
                <a:pt x="1057886" y="242352"/>
              </a:lnTo>
            </a:path>
          </a:pathLst>
        </a:custGeom>
        <a:noFill/>
        <a:ln w="9525" cap="flat" cmpd="sng" algn="ctr">
          <a:solidFill>
            <a:srgbClr val="4F81BD">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E0FF63B-A2CD-6F4C-A576-9E2A5AAAE727}">
      <dsp:nvSpPr>
        <dsp:cNvPr id="0" name=""/>
        <dsp:cNvSpPr/>
      </dsp:nvSpPr>
      <dsp:spPr>
        <a:xfrm>
          <a:off x="385179" y="2361291"/>
          <a:ext cx="1057886" cy="242352"/>
        </a:xfrm>
        <a:custGeom>
          <a:avLst/>
          <a:gdLst/>
          <a:ahLst/>
          <a:cxnLst/>
          <a:rect l="0" t="0" r="0" b="0"/>
          <a:pathLst>
            <a:path>
              <a:moveTo>
                <a:pt x="1057886" y="0"/>
              </a:moveTo>
              <a:lnTo>
                <a:pt x="1057886" y="122137"/>
              </a:lnTo>
              <a:lnTo>
                <a:pt x="0" y="122137"/>
              </a:lnTo>
              <a:lnTo>
                <a:pt x="0" y="242352"/>
              </a:lnTo>
            </a:path>
          </a:pathLst>
        </a:custGeom>
        <a:noFill/>
        <a:ln w="9525" cap="flat" cmpd="sng" algn="ctr">
          <a:solidFill>
            <a:srgbClr val="4F81BD">
              <a:shade val="8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150F3085-D07C-1D4D-9A96-26B1C040BB9E}">
      <dsp:nvSpPr>
        <dsp:cNvPr id="0" name=""/>
        <dsp:cNvSpPr/>
      </dsp:nvSpPr>
      <dsp:spPr>
        <a:xfrm>
          <a:off x="1397345" y="1349567"/>
          <a:ext cx="91440" cy="242352"/>
        </a:xfrm>
        <a:custGeom>
          <a:avLst/>
          <a:gdLst/>
          <a:ahLst/>
          <a:cxnLst/>
          <a:rect l="0" t="0" r="0" b="0"/>
          <a:pathLst>
            <a:path>
              <a:moveTo>
                <a:pt x="45720" y="0"/>
              </a:moveTo>
              <a:lnTo>
                <a:pt x="45720" y="242352"/>
              </a:lnTo>
            </a:path>
          </a:pathLst>
        </a:custGeom>
        <a:noFill/>
        <a:ln w="9525" cap="flat" cmpd="sng" algn="ctr">
          <a:solidFill>
            <a:srgbClr val="4F81BD">
              <a:shade val="60000"/>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528D7C45-8401-2C48-8857-D94BD7295D2A}">
      <dsp:nvSpPr>
        <dsp:cNvPr id="0" name=""/>
        <dsp:cNvSpPr/>
      </dsp:nvSpPr>
      <dsp:spPr>
        <a:xfrm>
          <a:off x="1058379" y="580196"/>
          <a:ext cx="769371" cy="769371"/>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587CD2-49C5-904A-B244-902091AA0844}">
      <dsp:nvSpPr>
        <dsp:cNvPr id="0" name=""/>
        <dsp:cNvSpPr/>
      </dsp:nvSpPr>
      <dsp:spPr>
        <a:xfrm>
          <a:off x="1827751" y="578272"/>
          <a:ext cx="1154057" cy="76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smtClean="0">
              <a:solidFill>
                <a:srgbClr val="0000FF"/>
              </a:solidFill>
              <a:latin typeface="Calibri"/>
              <a:ea typeface="+mn-ea"/>
              <a:cs typeface="+mn-cs"/>
            </a:rPr>
            <a:t>Hardware</a:t>
          </a:r>
          <a:endParaRPr lang="en-US" sz="1800" i="1" kern="1200" dirty="0">
            <a:solidFill>
              <a:srgbClr val="0000FF"/>
            </a:solidFill>
            <a:latin typeface="Calibri"/>
            <a:ea typeface="+mn-ea"/>
            <a:cs typeface="+mn-cs"/>
          </a:endParaRPr>
        </a:p>
      </dsp:txBody>
      <dsp:txXfrm>
        <a:off x="1827751" y="578272"/>
        <a:ext cx="1154057" cy="769371"/>
      </dsp:txXfrm>
    </dsp:sp>
    <dsp:sp modelId="{7D4C167E-8E9A-114D-B7F7-DCF01D4DD20E}">
      <dsp:nvSpPr>
        <dsp:cNvPr id="0" name=""/>
        <dsp:cNvSpPr/>
      </dsp:nvSpPr>
      <dsp:spPr>
        <a:xfrm>
          <a:off x="1058379" y="1591919"/>
          <a:ext cx="769371" cy="769371"/>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199239-E1A9-E542-81F0-22451EA6C25D}">
      <dsp:nvSpPr>
        <dsp:cNvPr id="0" name=""/>
        <dsp:cNvSpPr/>
      </dsp:nvSpPr>
      <dsp:spPr>
        <a:xfrm>
          <a:off x="1827751" y="1589996"/>
          <a:ext cx="1154057" cy="76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smtClean="0">
              <a:solidFill>
                <a:srgbClr val="0000FF"/>
              </a:solidFill>
              <a:latin typeface="Calibri"/>
              <a:ea typeface="+mn-ea"/>
              <a:cs typeface="+mn-cs"/>
            </a:rPr>
            <a:t>Hypervisor</a:t>
          </a:r>
          <a:endParaRPr lang="en-US" sz="1800" i="1" kern="1200" dirty="0">
            <a:solidFill>
              <a:srgbClr val="0000FF"/>
            </a:solidFill>
            <a:latin typeface="Calibri"/>
            <a:ea typeface="+mn-ea"/>
            <a:cs typeface="+mn-cs"/>
          </a:endParaRPr>
        </a:p>
      </dsp:txBody>
      <dsp:txXfrm>
        <a:off x="1827751" y="1589996"/>
        <a:ext cx="1154057" cy="769371"/>
      </dsp:txXfrm>
    </dsp:sp>
    <dsp:sp modelId="{000F661C-43A0-4142-992E-529C87B7311C}">
      <dsp:nvSpPr>
        <dsp:cNvPr id="0" name=""/>
        <dsp:cNvSpPr/>
      </dsp:nvSpPr>
      <dsp:spPr>
        <a:xfrm>
          <a:off x="493" y="2603643"/>
          <a:ext cx="769371" cy="769371"/>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CBE991-58AE-3B43-A4F2-7763D68B92BD}">
      <dsp:nvSpPr>
        <dsp:cNvPr id="0" name=""/>
        <dsp:cNvSpPr/>
      </dsp:nvSpPr>
      <dsp:spPr>
        <a:xfrm>
          <a:off x="769864" y="2601720"/>
          <a:ext cx="1154057" cy="76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smtClean="0">
              <a:solidFill>
                <a:srgbClr val="0000FF"/>
              </a:solidFill>
              <a:latin typeface="Calibri"/>
              <a:ea typeface="+mn-ea"/>
              <a:cs typeface="+mn-cs"/>
            </a:rPr>
            <a:t>OS</a:t>
          </a:r>
          <a:endParaRPr lang="en-US" sz="1800" i="1" kern="1200" dirty="0">
            <a:solidFill>
              <a:srgbClr val="0000FF"/>
            </a:solidFill>
            <a:latin typeface="Calibri"/>
            <a:ea typeface="+mn-ea"/>
            <a:cs typeface="+mn-cs"/>
          </a:endParaRPr>
        </a:p>
      </dsp:txBody>
      <dsp:txXfrm>
        <a:off x="769864" y="2601720"/>
        <a:ext cx="1154057" cy="769371"/>
      </dsp:txXfrm>
    </dsp:sp>
    <dsp:sp modelId="{AC4C15B5-B261-4941-91F1-989B9AE34803}">
      <dsp:nvSpPr>
        <dsp:cNvPr id="0" name=""/>
        <dsp:cNvSpPr/>
      </dsp:nvSpPr>
      <dsp:spPr>
        <a:xfrm>
          <a:off x="2116265" y="2603643"/>
          <a:ext cx="769371" cy="769371"/>
        </a:xfrm>
        <a:prstGeom prst="ellipse">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C2CC16-1E85-9F47-B7EB-0EAB3D93FCE3}">
      <dsp:nvSpPr>
        <dsp:cNvPr id="0" name=""/>
        <dsp:cNvSpPr/>
      </dsp:nvSpPr>
      <dsp:spPr>
        <a:xfrm>
          <a:off x="2885637" y="2601720"/>
          <a:ext cx="1154057" cy="76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i="1" kern="1200" dirty="0" smtClean="0">
              <a:solidFill>
                <a:srgbClr val="0000FF"/>
              </a:solidFill>
              <a:latin typeface="Calibri"/>
              <a:ea typeface="+mn-ea"/>
              <a:cs typeface="+mn-cs"/>
            </a:rPr>
            <a:t>OS</a:t>
          </a:r>
          <a:endParaRPr lang="en-US" sz="1800" i="1" kern="1200" dirty="0">
            <a:solidFill>
              <a:srgbClr val="0000FF"/>
            </a:solidFill>
            <a:latin typeface="Calibri"/>
            <a:ea typeface="+mn-ea"/>
            <a:cs typeface="+mn-cs"/>
          </a:endParaRPr>
        </a:p>
      </dsp:txBody>
      <dsp:txXfrm>
        <a:off x="2885637" y="2601720"/>
        <a:ext cx="1154057" cy="7693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264AC-BF34-7B41-B4FF-80404E15D217}">
      <dsp:nvSpPr>
        <dsp:cNvPr id="0" name=""/>
        <dsp:cNvSpPr/>
      </dsp:nvSpPr>
      <dsp:spPr>
        <a:xfrm>
          <a:off x="2787" y="1706"/>
          <a:ext cx="4036199" cy="757135"/>
        </a:xfrm>
        <a:prstGeom prst="roundRect">
          <a:avLst>
            <a:gd name="adj" fmla="val 10000"/>
          </a:avLst>
        </a:prstGeom>
        <a:solidFill>
          <a:srgbClr val="C0504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solidFill>
                <a:srgbClr val="000000"/>
              </a:solidFill>
              <a:latin typeface="Calibri"/>
              <a:ea typeface="+mn-ea"/>
              <a:cs typeface="+mn-cs"/>
            </a:rPr>
            <a:t>Server</a:t>
          </a:r>
          <a:endParaRPr lang="en-US" sz="3300" kern="1200" dirty="0">
            <a:solidFill>
              <a:srgbClr val="000000"/>
            </a:solidFill>
            <a:latin typeface="Calibri"/>
            <a:ea typeface="+mn-ea"/>
            <a:cs typeface="+mn-cs"/>
          </a:endParaRPr>
        </a:p>
      </dsp:txBody>
      <dsp:txXfrm>
        <a:off x="24963" y="23882"/>
        <a:ext cx="3991847" cy="712783"/>
      </dsp:txXfrm>
    </dsp:sp>
    <dsp:sp modelId="{F120256A-6E1D-E848-A497-454B215F9E5D}">
      <dsp:nvSpPr>
        <dsp:cNvPr id="0" name=""/>
        <dsp:cNvSpPr/>
      </dsp:nvSpPr>
      <dsp:spPr>
        <a:xfrm>
          <a:off x="6727" y="807580"/>
          <a:ext cx="4028320" cy="540981"/>
        </a:xfrm>
        <a:prstGeom prst="roundRect">
          <a:avLst>
            <a:gd name="adj" fmla="val 10000"/>
          </a:avLst>
        </a:prstGeom>
        <a:solidFill>
          <a:srgbClr val="8064A2">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latin typeface="Calibri"/>
              <a:ea typeface="+mn-ea"/>
              <a:cs typeface="+mn-cs"/>
            </a:rPr>
            <a:t>Operating System</a:t>
          </a:r>
          <a:endParaRPr lang="en-US" sz="2300" kern="1200" dirty="0">
            <a:solidFill>
              <a:srgbClr val="000000"/>
            </a:solidFill>
            <a:latin typeface="Calibri"/>
            <a:ea typeface="+mn-ea"/>
            <a:cs typeface="+mn-cs"/>
          </a:endParaRPr>
        </a:p>
      </dsp:txBody>
      <dsp:txXfrm>
        <a:off x="22572" y="823425"/>
        <a:ext cx="3996630" cy="509291"/>
      </dsp:txXfrm>
    </dsp:sp>
    <dsp:sp modelId="{9FFD9CA4-9426-AE41-B4E9-6A56E6E9F62E}">
      <dsp:nvSpPr>
        <dsp:cNvPr id="0" name=""/>
        <dsp:cNvSpPr/>
      </dsp:nvSpPr>
      <dsp:spPr>
        <a:xfrm>
          <a:off x="14583" y="1397299"/>
          <a:ext cx="4012607" cy="780923"/>
        </a:xfrm>
        <a:prstGeom prst="roundRect">
          <a:avLst>
            <a:gd name="adj" fmla="val 10000"/>
          </a:avLst>
        </a:prstGeom>
        <a:solidFill>
          <a:srgbClr val="4BACC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solidFill>
                <a:srgbClr val="000000"/>
              </a:solidFill>
              <a:latin typeface="Calibri"/>
              <a:ea typeface="+mn-ea"/>
              <a:cs typeface="+mn-cs"/>
            </a:rPr>
            <a:t>Container Engine</a:t>
          </a:r>
          <a:endParaRPr lang="en-US" sz="2300" kern="1200" dirty="0">
            <a:solidFill>
              <a:srgbClr val="000000"/>
            </a:solidFill>
            <a:latin typeface="Calibri"/>
            <a:ea typeface="+mn-ea"/>
            <a:cs typeface="+mn-cs"/>
          </a:endParaRPr>
        </a:p>
      </dsp:txBody>
      <dsp:txXfrm>
        <a:off x="37455" y="1420171"/>
        <a:ext cx="3966863" cy="735179"/>
      </dsp:txXfrm>
    </dsp:sp>
    <dsp:sp modelId="{F42E7A64-77AA-DE4F-A579-A827F58F5B0C}">
      <dsp:nvSpPr>
        <dsp:cNvPr id="0" name=""/>
        <dsp:cNvSpPr/>
      </dsp:nvSpPr>
      <dsp:spPr>
        <a:xfrm>
          <a:off x="55537" y="2226961"/>
          <a:ext cx="1933168" cy="46135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Calibri"/>
              <a:ea typeface="+mn-ea"/>
              <a:cs typeface="+mn-cs"/>
            </a:rPr>
            <a:t>Libraries</a:t>
          </a:r>
          <a:endParaRPr lang="en-US" sz="2000" kern="1200" dirty="0">
            <a:solidFill>
              <a:srgbClr val="000000"/>
            </a:solidFill>
            <a:latin typeface="Calibri"/>
            <a:ea typeface="+mn-ea"/>
            <a:cs typeface="+mn-cs"/>
          </a:endParaRPr>
        </a:p>
      </dsp:txBody>
      <dsp:txXfrm>
        <a:off x="69049" y="2240473"/>
        <a:ext cx="1906144" cy="434326"/>
      </dsp:txXfrm>
    </dsp:sp>
    <dsp:sp modelId="{7C3D9444-07A2-4F41-98A9-E357879A352C}">
      <dsp:nvSpPr>
        <dsp:cNvPr id="0" name=""/>
        <dsp:cNvSpPr/>
      </dsp:nvSpPr>
      <dsp:spPr>
        <a:xfrm>
          <a:off x="30204"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Calibri"/>
              <a:ea typeface="+mn-ea"/>
              <a:cs typeface="+mn-cs"/>
            </a:rPr>
            <a:t>App</a:t>
          </a:r>
          <a:endParaRPr lang="en-US" sz="2000" kern="1200" dirty="0">
            <a:solidFill>
              <a:srgbClr val="000000"/>
            </a:solidFill>
            <a:latin typeface="Calibri"/>
            <a:ea typeface="+mn-ea"/>
            <a:cs typeface="+mn-cs"/>
          </a:endParaRPr>
        </a:p>
      </dsp:txBody>
      <dsp:txXfrm>
        <a:off x="49305" y="2756151"/>
        <a:ext cx="613946" cy="713379"/>
      </dsp:txXfrm>
    </dsp:sp>
    <dsp:sp modelId="{F0BE0EEC-E433-E445-8278-7B7413396CCF}">
      <dsp:nvSpPr>
        <dsp:cNvPr id="0" name=""/>
        <dsp:cNvSpPr/>
      </dsp:nvSpPr>
      <dsp:spPr>
        <a:xfrm>
          <a:off x="696047"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Calibri"/>
              <a:ea typeface="+mn-ea"/>
              <a:cs typeface="+mn-cs"/>
            </a:rPr>
            <a:t>App</a:t>
          </a:r>
          <a:endParaRPr lang="en-US" sz="2000" kern="1200" dirty="0">
            <a:solidFill>
              <a:srgbClr val="000000"/>
            </a:solidFill>
            <a:latin typeface="Calibri"/>
            <a:ea typeface="+mn-ea"/>
            <a:cs typeface="+mn-cs"/>
          </a:endParaRPr>
        </a:p>
      </dsp:txBody>
      <dsp:txXfrm>
        <a:off x="715148" y="2756151"/>
        <a:ext cx="613946" cy="713379"/>
      </dsp:txXfrm>
    </dsp:sp>
    <dsp:sp modelId="{EC0AB5A2-C6FC-9D49-BAD2-EBDD9EB16C71}">
      <dsp:nvSpPr>
        <dsp:cNvPr id="0" name=""/>
        <dsp:cNvSpPr/>
      </dsp:nvSpPr>
      <dsp:spPr>
        <a:xfrm>
          <a:off x="1361891"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Calibri"/>
              <a:ea typeface="+mn-ea"/>
              <a:cs typeface="+mn-cs"/>
            </a:rPr>
            <a:t>App</a:t>
          </a:r>
          <a:endParaRPr lang="en-US" sz="2000" kern="1200" dirty="0">
            <a:solidFill>
              <a:srgbClr val="000000"/>
            </a:solidFill>
            <a:latin typeface="Calibri"/>
            <a:ea typeface="+mn-ea"/>
            <a:cs typeface="+mn-cs"/>
          </a:endParaRPr>
        </a:p>
      </dsp:txBody>
      <dsp:txXfrm>
        <a:off x="1380992" y="2756151"/>
        <a:ext cx="613946" cy="713379"/>
      </dsp:txXfrm>
    </dsp:sp>
    <dsp:sp modelId="{49FB2EE1-C504-C643-B118-939E20D0F75A}">
      <dsp:nvSpPr>
        <dsp:cNvPr id="0" name=""/>
        <dsp:cNvSpPr/>
      </dsp:nvSpPr>
      <dsp:spPr>
        <a:xfrm>
          <a:off x="2053068" y="2226961"/>
          <a:ext cx="1933168" cy="46135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Calibri"/>
              <a:ea typeface="+mn-ea"/>
              <a:cs typeface="+mn-cs"/>
            </a:rPr>
            <a:t>Libraries</a:t>
          </a:r>
          <a:endParaRPr lang="en-US" sz="2000" kern="1200" dirty="0">
            <a:solidFill>
              <a:srgbClr val="000000"/>
            </a:solidFill>
            <a:latin typeface="Calibri"/>
            <a:ea typeface="+mn-ea"/>
            <a:cs typeface="+mn-cs"/>
          </a:endParaRPr>
        </a:p>
      </dsp:txBody>
      <dsp:txXfrm>
        <a:off x="2066580" y="2240473"/>
        <a:ext cx="1906144" cy="434326"/>
      </dsp:txXfrm>
    </dsp:sp>
    <dsp:sp modelId="{BDEA6874-AEAC-EC4E-A3BB-A018CD8A9F00}">
      <dsp:nvSpPr>
        <dsp:cNvPr id="0" name=""/>
        <dsp:cNvSpPr/>
      </dsp:nvSpPr>
      <dsp:spPr>
        <a:xfrm>
          <a:off x="2027735"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Calibri"/>
              <a:ea typeface="+mn-ea"/>
              <a:cs typeface="+mn-cs"/>
            </a:rPr>
            <a:t>App</a:t>
          </a:r>
          <a:endParaRPr lang="en-US" sz="2000" kern="1200" dirty="0">
            <a:solidFill>
              <a:srgbClr val="000000"/>
            </a:solidFill>
            <a:latin typeface="Calibri"/>
            <a:ea typeface="+mn-ea"/>
            <a:cs typeface="+mn-cs"/>
          </a:endParaRPr>
        </a:p>
      </dsp:txBody>
      <dsp:txXfrm>
        <a:off x="2046836" y="2756151"/>
        <a:ext cx="613946" cy="713379"/>
      </dsp:txXfrm>
    </dsp:sp>
    <dsp:sp modelId="{44CBCDD1-EB7D-F049-8321-CAFB0A61CE5C}">
      <dsp:nvSpPr>
        <dsp:cNvPr id="0" name=""/>
        <dsp:cNvSpPr/>
      </dsp:nvSpPr>
      <dsp:spPr>
        <a:xfrm>
          <a:off x="2693578"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Calibri"/>
              <a:ea typeface="+mn-ea"/>
              <a:cs typeface="+mn-cs"/>
            </a:rPr>
            <a:t>App</a:t>
          </a:r>
          <a:endParaRPr lang="en-US" sz="2000" kern="1200" dirty="0">
            <a:solidFill>
              <a:srgbClr val="000000"/>
            </a:solidFill>
            <a:latin typeface="Calibri"/>
            <a:ea typeface="+mn-ea"/>
            <a:cs typeface="+mn-cs"/>
          </a:endParaRPr>
        </a:p>
      </dsp:txBody>
      <dsp:txXfrm>
        <a:off x="2712679" y="2756151"/>
        <a:ext cx="613946" cy="713379"/>
      </dsp:txXfrm>
    </dsp:sp>
    <dsp:sp modelId="{C7C379C5-5AE6-9A46-BBDB-502A2FB07D7D}">
      <dsp:nvSpPr>
        <dsp:cNvPr id="0" name=""/>
        <dsp:cNvSpPr/>
      </dsp:nvSpPr>
      <dsp:spPr>
        <a:xfrm>
          <a:off x="3359422" y="2737050"/>
          <a:ext cx="652148" cy="751581"/>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Calibri"/>
              <a:ea typeface="+mn-ea"/>
              <a:cs typeface="+mn-cs"/>
            </a:rPr>
            <a:t>App</a:t>
          </a:r>
          <a:endParaRPr lang="en-US" sz="2000" kern="1200" dirty="0">
            <a:solidFill>
              <a:srgbClr val="000000"/>
            </a:solidFill>
            <a:latin typeface="Calibri"/>
            <a:ea typeface="+mn-ea"/>
            <a:cs typeface="+mn-cs"/>
          </a:endParaRPr>
        </a:p>
      </dsp:txBody>
      <dsp:txXfrm>
        <a:off x="3378523" y="2756151"/>
        <a:ext cx="613946" cy="7133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466CB-78C0-7440-BC0D-F6C5890718AC}">
      <dsp:nvSpPr>
        <dsp:cNvPr id="0" name=""/>
        <dsp:cNvSpPr/>
      </dsp:nvSpPr>
      <dsp:spPr>
        <a:xfrm>
          <a:off x="5570" y="18903"/>
          <a:ext cx="4034614" cy="628000"/>
        </a:xfrm>
        <a:prstGeom prst="roundRect">
          <a:avLst>
            <a:gd name="adj" fmla="val 10000"/>
          </a:avLst>
        </a:prstGeom>
        <a:solidFill>
          <a:srgbClr val="C0504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000000"/>
              </a:solidFill>
              <a:latin typeface="Calibri"/>
              <a:ea typeface="+mn-ea"/>
              <a:cs typeface="+mn-cs"/>
            </a:rPr>
            <a:t>Server</a:t>
          </a:r>
          <a:endParaRPr lang="en-US" sz="2700" kern="1200" dirty="0">
            <a:solidFill>
              <a:srgbClr val="000000"/>
            </a:solidFill>
            <a:latin typeface="Calibri"/>
            <a:ea typeface="+mn-ea"/>
            <a:cs typeface="+mn-cs"/>
          </a:endParaRPr>
        </a:p>
      </dsp:txBody>
      <dsp:txXfrm>
        <a:off x="23963" y="37296"/>
        <a:ext cx="3997828" cy="591214"/>
      </dsp:txXfrm>
    </dsp:sp>
    <dsp:sp modelId="{128E6432-7624-FD4E-B3C6-B9E070589161}">
      <dsp:nvSpPr>
        <dsp:cNvPr id="0" name=""/>
        <dsp:cNvSpPr/>
      </dsp:nvSpPr>
      <dsp:spPr>
        <a:xfrm>
          <a:off x="2786" y="665704"/>
          <a:ext cx="4034614" cy="628000"/>
        </a:xfrm>
        <a:prstGeom prst="roundRect">
          <a:avLst>
            <a:gd name="adj" fmla="val 10000"/>
          </a:avLst>
        </a:prstGeom>
        <a:solidFill>
          <a:srgbClr val="8064A2">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000000"/>
              </a:solidFill>
              <a:latin typeface="Calibri"/>
              <a:ea typeface="+mn-ea"/>
              <a:cs typeface="+mn-cs"/>
            </a:rPr>
            <a:t>Operating System</a:t>
          </a:r>
          <a:endParaRPr lang="en-US" sz="2700" kern="1200" dirty="0">
            <a:solidFill>
              <a:srgbClr val="000000"/>
            </a:solidFill>
            <a:latin typeface="Calibri"/>
            <a:ea typeface="+mn-ea"/>
            <a:cs typeface="+mn-cs"/>
          </a:endParaRPr>
        </a:p>
      </dsp:txBody>
      <dsp:txXfrm>
        <a:off x="21179" y="684097"/>
        <a:ext cx="3997828" cy="591214"/>
      </dsp:txXfrm>
    </dsp:sp>
    <dsp:sp modelId="{465F7E5A-2DF9-5F4C-AE45-F519D93B8CE7}">
      <dsp:nvSpPr>
        <dsp:cNvPr id="0" name=""/>
        <dsp:cNvSpPr/>
      </dsp:nvSpPr>
      <dsp:spPr>
        <a:xfrm>
          <a:off x="2786" y="1329664"/>
          <a:ext cx="4034614" cy="628000"/>
        </a:xfrm>
        <a:prstGeom prst="roundRect">
          <a:avLst>
            <a:gd name="adj" fmla="val 10000"/>
          </a:avLst>
        </a:prstGeom>
        <a:solidFill>
          <a:srgbClr val="4BACC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rgbClr val="000000"/>
              </a:solidFill>
              <a:latin typeface="Calibri"/>
              <a:ea typeface="+mn-ea"/>
              <a:cs typeface="+mn-cs"/>
            </a:rPr>
            <a:t>Hypervisor</a:t>
          </a:r>
          <a:endParaRPr lang="en-US" sz="2700" kern="1200" dirty="0">
            <a:solidFill>
              <a:srgbClr val="000000"/>
            </a:solidFill>
            <a:latin typeface="Calibri"/>
            <a:ea typeface="+mn-ea"/>
            <a:cs typeface="+mn-cs"/>
          </a:endParaRPr>
        </a:p>
      </dsp:txBody>
      <dsp:txXfrm>
        <a:off x="21179" y="1348057"/>
        <a:ext cx="3997828" cy="591214"/>
      </dsp:txXfrm>
    </dsp:sp>
    <dsp:sp modelId="{20BFC964-00E0-6D45-B3DF-069934C192D3}">
      <dsp:nvSpPr>
        <dsp:cNvPr id="0" name=""/>
        <dsp:cNvSpPr/>
      </dsp:nvSpPr>
      <dsp:spPr>
        <a:xfrm>
          <a:off x="2786" y="1993623"/>
          <a:ext cx="2010368"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latin typeface="Calibri"/>
              <a:ea typeface="+mn-ea"/>
              <a:cs typeface="+mn-cs"/>
            </a:rPr>
            <a:t>Guest OS</a:t>
          </a:r>
          <a:endParaRPr lang="en-US" sz="2100" kern="1200" dirty="0">
            <a:solidFill>
              <a:srgbClr val="000000"/>
            </a:solidFill>
            <a:latin typeface="Calibri"/>
            <a:ea typeface="+mn-ea"/>
            <a:cs typeface="+mn-cs"/>
          </a:endParaRPr>
        </a:p>
      </dsp:txBody>
      <dsp:txXfrm>
        <a:off x="21179" y="2012016"/>
        <a:ext cx="1973582" cy="591214"/>
      </dsp:txXfrm>
    </dsp:sp>
    <dsp:sp modelId="{9256BF82-E617-1B4B-A1D8-B5DDABD9BA0A}">
      <dsp:nvSpPr>
        <dsp:cNvPr id="0" name=""/>
        <dsp:cNvSpPr/>
      </dsp:nvSpPr>
      <dsp:spPr>
        <a:xfrm>
          <a:off x="2786" y="2657582"/>
          <a:ext cx="2010368"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latin typeface="Calibri"/>
              <a:ea typeface="+mn-ea"/>
              <a:cs typeface="+mn-cs"/>
            </a:rPr>
            <a:t>Libraries</a:t>
          </a:r>
          <a:endParaRPr lang="en-US" sz="2100" kern="1200" dirty="0">
            <a:solidFill>
              <a:srgbClr val="000000"/>
            </a:solidFill>
            <a:latin typeface="Calibri"/>
            <a:ea typeface="+mn-ea"/>
            <a:cs typeface="+mn-cs"/>
          </a:endParaRPr>
        </a:p>
      </dsp:txBody>
      <dsp:txXfrm>
        <a:off x="21179" y="2675975"/>
        <a:ext cx="1973582" cy="591214"/>
      </dsp:txXfrm>
    </dsp:sp>
    <dsp:sp modelId="{9177F373-A5AD-9347-921C-E6C27F651B06}">
      <dsp:nvSpPr>
        <dsp:cNvPr id="0" name=""/>
        <dsp:cNvSpPr/>
      </dsp:nvSpPr>
      <dsp:spPr>
        <a:xfrm>
          <a:off x="2786"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latin typeface="Calibri"/>
              <a:ea typeface="+mn-ea"/>
              <a:cs typeface="+mn-cs"/>
            </a:rPr>
            <a:t>App</a:t>
          </a:r>
          <a:endParaRPr lang="en-US" sz="2100" kern="1200" dirty="0">
            <a:solidFill>
              <a:srgbClr val="000000"/>
            </a:solidFill>
            <a:latin typeface="Calibri"/>
            <a:ea typeface="+mn-ea"/>
            <a:cs typeface="+mn-cs"/>
          </a:endParaRPr>
        </a:p>
      </dsp:txBody>
      <dsp:txXfrm>
        <a:off x="21179" y="3339935"/>
        <a:ext cx="624084" cy="591214"/>
      </dsp:txXfrm>
    </dsp:sp>
    <dsp:sp modelId="{5AF516AC-5205-6545-AD70-ED2D1548EF8B}">
      <dsp:nvSpPr>
        <dsp:cNvPr id="0" name=""/>
        <dsp:cNvSpPr/>
      </dsp:nvSpPr>
      <dsp:spPr>
        <a:xfrm>
          <a:off x="677535"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latin typeface="Calibri"/>
              <a:ea typeface="+mn-ea"/>
              <a:cs typeface="+mn-cs"/>
            </a:rPr>
            <a:t>App</a:t>
          </a:r>
          <a:endParaRPr lang="en-US" sz="2100" kern="1200" dirty="0">
            <a:solidFill>
              <a:srgbClr val="000000"/>
            </a:solidFill>
            <a:latin typeface="Calibri"/>
            <a:ea typeface="+mn-ea"/>
            <a:cs typeface="+mn-cs"/>
          </a:endParaRPr>
        </a:p>
      </dsp:txBody>
      <dsp:txXfrm>
        <a:off x="695928" y="3339935"/>
        <a:ext cx="624084" cy="591214"/>
      </dsp:txXfrm>
    </dsp:sp>
    <dsp:sp modelId="{2FBB963C-C8A8-F141-AFAF-99443421AB66}">
      <dsp:nvSpPr>
        <dsp:cNvPr id="0" name=""/>
        <dsp:cNvSpPr/>
      </dsp:nvSpPr>
      <dsp:spPr>
        <a:xfrm>
          <a:off x="1352284"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latin typeface="Calibri"/>
              <a:ea typeface="+mn-ea"/>
              <a:cs typeface="+mn-cs"/>
            </a:rPr>
            <a:t>App</a:t>
          </a:r>
          <a:endParaRPr lang="en-US" sz="2100" kern="1200" dirty="0">
            <a:solidFill>
              <a:srgbClr val="000000"/>
            </a:solidFill>
            <a:latin typeface="Calibri"/>
            <a:ea typeface="+mn-ea"/>
            <a:cs typeface="+mn-cs"/>
          </a:endParaRPr>
        </a:p>
      </dsp:txBody>
      <dsp:txXfrm>
        <a:off x="1370677" y="3339935"/>
        <a:ext cx="624084" cy="591214"/>
      </dsp:txXfrm>
    </dsp:sp>
    <dsp:sp modelId="{99489C6B-70D3-8E4D-BE94-3EF2EDAEE581}">
      <dsp:nvSpPr>
        <dsp:cNvPr id="0" name=""/>
        <dsp:cNvSpPr/>
      </dsp:nvSpPr>
      <dsp:spPr>
        <a:xfrm>
          <a:off x="2027033" y="1993623"/>
          <a:ext cx="2010368"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latin typeface="Calibri"/>
              <a:ea typeface="+mn-ea"/>
              <a:cs typeface="+mn-cs"/>
            </a:rPr>
            <a:t>Guest OS</a:t>
          </a:r>
          <a:endParaRPr lang="en-US" sz="2100" kern="1200" dirty="0">
            <a:solidFill>
              <a:srgbClr val="000000"/>
            </a:solidFill>
            <a:latin typeface="Calibri"/>
            <a:ea typeface="+mn-ea"/>
            <a:cs typeface="+mn-cs"/>
          </a:endParaRPr>
        </a:p>
      </dsp:txBody>
      <dsp:txXfrm>
        <a:off x="2045426" y="2012016"/>
        <a:ext cx="1973582" cy="591214"/>
      </dsp:txXfrm>
    </dsp:sp>
    <dsp:sp modelId="{2BE8D854-A374-E649-BC3B-C6F10597DEA7}">
      <dsp:nvSpPr>
        <dsp:cNvPr id="0" name=""/>
        <dsp:cNvSpPr/>
      </dsp:nvSpPr>
      <dsp:spPr>
        <a:xfrm>
          <a:off x="2027033" y="2657582"/>
          <a:ext cx="2010368"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latin typeface="Calibri"/>
              <a:ea typeface="+mn-ea"/>
              <a:cs typeface="+mn-cs"/>
            </a:rPr>
            <a:t>Libraries</a:t>
          </a:r>
          <a:endParaRPr lang="en-US" sz="2100" kern="1200" dirty="0">
            <a:solidFill>
              <a:srgbClr val="000000"/>
            </a:solidFill>
            <a:latin typeface="Calibri"/>
            <a:ea typeface="+mn-ea"/>
            <a:cs typeface="+mn-cs"/>
          </a:endParaRPr>
        </a:p>
      </dsp:txBody>
      <dsp:txXfrm>
        <a:off x="2045426" y="2675975"/>
        <a:ext cx="1973582" cy="591214"/>
      </dsp:txXfrm>
    </dsp:sp>
    <dsp:sp modelId="{AE750D43-96D6-9A4A-8FC6-91D7EBEA9AD7}">
      <dsp:nvSpPr>
        <dsp:cNvPr id="0" name=""/>
        <dsp:cNvSpPr/>
      </dsp:nvSpPr>
      <dsp:spPr>
        <a:xfrm>
          <a:off x="2027033"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latin typeface="Calibri"/>
              <a:ea typeface="+mn-ea"/>
              <a:cs typeface="+mn-cs"/>
            </a:rPr>
            <a:t>App</a:t>
          </a:r>
          <a:endParaRPr lang="en-US" sz="2100" kern="1200" dirty="0">
            <a:solidFill>
              <a:srgbClr val="000000"/>
            </a:solidFill>
            <a:latin typeface="Calibri"/>
            <a:ea typeface="+mn-ea"/>
            <a:cs typeface="+mn-cs"/>
          </a:endParaRPr>
        </a:p>
      </dsp:txBody>
      <dsp:txXfrm>
        <a:off x="2045426" y="3339935"/>
        <a:ext cx="624084" cy="591214"/>
      </dsp:txXfrm>
    </dsp:sp>
    <dsp:sp modelId="{C6CAF577-7F3C-F64A-808B-11AE7F7E6D4E}">
      <dsp:nvSpPr>
        <dsp:cNvPr id="0" name=""/>
        <dsp:cNvSpPr/>
      </dsp:nvSpPr>
      <dsp:spPr>
        <a:xfrm>
          <a:off x="2701782"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err="1" smtClean="0">
              <a:solidFill>
                <a:srgbClr val="000000"/>
              </a:solidFill>
              <a:latin typeface="Calibri"/>
              <a:ea typeface="+mn-ea"/>
              <a:cs typeface="+mn-cs"/>
            </a:rPr>
            <a:t>Aop</a:t>
          </a:r>
          <a:endParaRPr lang="en-US" sz="2100" kern="1200" dirty="0">
            <a:solidFill>
              <a:srgbClr val="000000"/>
            </a:solidFill>
            <a:latin typeface="Calibri"/>
            <a:ea typeface="+mn-ea"/>
            <a:cs typeface="+mn-cs"/>
          </a:endParaRPr>
        </a:p>
      </dsp:txBody>
      <dsp:txXfrm>
        <a:off x="2720175" y="3339935"/>
        <a:ext cx="624084" cy="591214"/>
      </dsp:txXfrm>
    </dsp:sp>
    <dsp:sp modelId="{ABFDBC97-4CD3-5843-BB28-F381E1ECE252}">
      <dsp:nvSpPr>
        <dsp:cNvPr id="0" name=""/>
        <dsp:cNvSpPr/>
      </dsp:nvSpPr>
      <dsp:spPr>
        <a:xfrm>
          <a:off x="3376530" y="3321542"/>
          <a:ext cx="660870" cy="628000"/>
        </a:xfrm>
        <a:prstGeom prst="roundRect">
          <a:avLst>
            <a:gd name="adj" fmla="val 10000"/>
          </a:avLst>
        </a:prstGeom>
        <a:solidFill>
          <a:srgbClr val="F79646">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latin typeface="Calibri"/>
              <a:ea typeface="+mn-ea"/>
              <a:cs typeface="+mn-cs"/>
            </a:rPr>
            <a:t>App</a:t>
          </a:r>
          <a:endParaRPr lang="en-US" sz="2100" kern="1200" dirty="0">
            <a:solidFill>
              <a:srgbClr val="000000"/>
            </a:solidFill>
            <a:latin typeface="Calibri"/>
            <a:ea typeface="+mn-ea"/>
            <a:cs typeface="+mn-cs"/>
          </a:endParaRPr>
        </a:p>
      </dsp:txBody>
      <dsp:txXfrm>
        <a:off x="3394923" y="3339935"/>
        <a:ext cx="624084" cy="5912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81A2B-1A1D-604E-959A-08E07B74CE05}">
      <dsp:nvSpPr>
        <dsp:cNvPr id="0" name=""/>
        <dsp:cNvSpPr/>
      </dsp:nvSpPr>
      <dsp:spPr>
        <a:xfrm>
          <a:off x="40951" y="325024"/>
          <a:ext cx="4279128" cy="4279128"/>
        </a:xfrm>
        <a:prstGeom prst="pie">
          <a:avLst>
            <a:gd name="adj1" fmla="val 5400000"/>
            <a:gd name="adj2" fmla="val 16200000"/>
          </a:avLst>
        </a:prstGeom>
        <a:solidFill>
          <a:srgbClr val="C0504D">
            <a:lumMod val="5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4D3C4D-05E1-EA4E-8E6A-C9B0AD385B25}">
      <dsp:nvSpPr>
        <dsp:cNvPr id="0" name=""/>
        <dsp:cNvSpPr/>
      </dsp:nvSpPr>
      <dsp:spPr>
        <a:xfrm>
          <a:off x="2139564" y="298835"/>
          <a:ext cx="4992316" cy="4279128"/>
        </a:xfrm>
        <a:prstGeom prst="rect">
          <a:avLst/>
        </a:prstGeom>
        <a:solidFill>
          <a:sysClr val="window" lastClr="FFFFFF">
            <a:alpha val="90000"/>
            <a:hueOff val="0"/>
            <a:satOff val="0"/>
            <a:lumOff val="0"/>
            <a:alphaOff val="0"/>
          </a:sysClr>
        </a:solidFill>
        <a:ln w="9525" cap="flat" cmpd="sng" algn="ctr">
          <a:solidFill>
            <a:srgbClr val="8064A2">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Text" lastClr="000000">
                  <a:hueOff val="0"/>
                  <a:satOff val="0"/>
                  <a:lumOff val="0"/>
                  <a:alphaOff val="0"/>
                </a:sysClr>
              </a:solidFill>
              <a:latin typeface="Calibri"/>
              <a:ea typeface="+mn-ea"/>
              <a:cs typeface="+mn-cs"/>
            </a:rPr>
            <a:t>(SaaS Orchestration)</a:t>
          </a:r>
        </a:p>
        <a:p>
          <a:pPr lvl="0" algn="ctr" defTabSz="977900">
            <a:lnSpc>
              <a:spcPct val="90000"/>
            </a:lnSpc>
            <a:spcBef>
              <a:spcPct val="0"/>
            </a:spcBef>
            <a:spcAft>
              <a:spcPct val="35000"/>
            </a:spcAft>
          </a:pPr>
          <a:r>
            <a:rPr lang="en-US" sz="2200" kern="1200" dirty="0" smtClean="0">
              <a:solidFill>
                <a:sysClr val="windowText" lastClr="000000">
                  <a:hueOff val="0"/>
                  <a:satOff val="0"/>
                  <a:lumOff val="0"/>
                  <a:alphaOff val="0"/>
                </a:sysClr>
              </a:solidFill>
              <a:latin typeface="Calibri"/>
              <a:ea typeface="+mn-ea"/>
              <a:cs typeface="+mn-cs"/>
            </a:rPr>
            <a:t>Workflow</a:t>
          </a:r>
          <a:endParaRPr lang="en-US" sz="2200" kern="1200" dirty="0">
            <a:solidFill>
              <a:sysClr val="windowText" lastClr="000000">
                <a:hueOff val="0"/>
                <a:satOff val="0"/>
                <a:lumOff val="0"/>
                <a:alphaOff val="0"/>
              </a:sysClr>
            </a:solidFill>
            <a:latin typeface="Calibri"/>
            <a:ea typeface="+mn-ea"/>
            <a:cs typeface="+mn-cs"/>
          </a:endParaRPr>
        </a:p>
      </dsp:txBody>
      <dsp:txXfrm>
        <a:off x="2139564" y="298835"/>
        <a:ext cx="2496158" cy="909314"/>
      </dsp:txXfrm>
    </dsp:sp>
    <dsp:sp modelId="{37E32989-327D-384B-99EA-A6910B9E65E9}">
      <dsp:nvSpPr>
        <dsp:cNvPr id="0" name=""/>
        <dsp:cNvSpPr/>
      </dsp:nvSpPr>
      <dsp:spPr>
        <a:xfrm>
          <a:off x="602567" y="1221468"/>
          <a:ext cx="3155856" cy="3155856"/>
        </a:xfrm>
        <a:prstGeom prst="pie">
          <a:avLst>
            <a:gd name="adj1" fmla="val 5400000"/>
            <a:gd name="adj2" fmla="val 16200000"/>
          </a:avLst>
        </a:prstGeom>
        <a:gradFill rotWithShape="0">
          <a:gsLst>
            <a:gs pos="0">
              <a:srgbClr val="8064A2">
                <a:hueOff val="-1488257"/>
                <a:satOff val="8966"/>
                <a:lumOff val="719"/>
                <a:alphaOff val="0"/>
                <a:tint val="100000"/>
                <a:shade val="100000"/>
                <a:satMod val="130000"/>
              </a:srgbClr>
            </a:gs>
            <a:gs pos="100000">
              <a:srgbClr val="8064A2">
                <a:hueOff val="-1488257"/>
                <a:satOff val="8966"/>
                <a:lumOff val="719"/>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76B562-F679-4041-99B1-756D7995F956}">
      <dsp:nvSpPr>
        <dsp:cNvPr id="0" name=""/>
        <dsp:cNvSpPr/>
      </dsp:nvSpPr>
      <dsp:spPr>
        <a:xfrm>
          <a:off x="2139564" y="1208150"/>
          <a:ext cx="4992316" cy="3155856"/>
        </a:xfrm>
        <a:prstGeom prst="rect">
          <a:avLst/>
        </a:prstGeom>
        <a:solidFill>
          <a:sysClr val="window" lastClr="FFFFFF">
            <a:alpha val="90000"/>
            <a:hueOff val="0"/>
            <a:satOff val="0"/>
            <a:lumOff val="0"/>
            <a:alphaOff val="0"/>
          </a:sysClr>
        </a:solidFill>
        <a:ln w="9525" cap="flat" cmpd="sng" algn="ctr">
          <a:solidFill>
            <a:srgbClr val="8064A2">
              <a:hueOff val="-1488257"/>
              <a:satOff val="8966"/>
              <a:lumOff val="719"/>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Text" lastClr="000000">
                  <a:hueOff val="0"/>
                  <a:satOff val="0"/>
                  <a:lumOff val="0"/>
                  <a:alphaOff val="0"/>
                </a:sysClr>
              </a:solidFill>
              <a:latin typeface="Calibri"/>
              <a:ea typeface="+mn-ea"/>
              <a:cs typeface="+mn-cs"/>
            </a:rPr>
            <a:t>(</a:t>
          </a:r>
          <a:r>
            <a:rPr lang="en-US" sz="2200" kern="1200" dirty="0" err="1" smtClean="0">
              <a:solidFill>
                <a:sysClr val="windowText" lastClr="000000">
                  <a:hueOff val="0"/>
                  <a:satOff val="0"/>
                  <a:lumOff val="0"/>
                  <a:alphaOff val="0"/>
                </a:sysClr>
              </a:solidFill>
              <a:latin typeface="Calibri"/>
              <a:ea typeface="+mn-ea"/>
              <a:cs typeface="+mn-cs"/>
            </a:rPr>
            <a:t>IaaS</a:t>
          </a:r>
          <a:r>
            <a:rPr lang="en-US" sz="2200" kern="1200" dirty="0" smtClean="0">
              <a:solidFill>
                <a:sysClr val="windowText" lastClr="000000">
                  <a:hueOff val="0"/>
                  <a:satOff val="0"/>
                  <a:lumOff val="0"/>
                  <a:alphaOff val="0"/>
                </a:sysClr>
              </a:solidFill>
              <a:latin typeface="Calibri"/>
              <a:ea typeface="+mn-ea"/>
              <a:cs typeface="+mn-cs"/>
            </a:rPr>
            <a:t> Orchestration)</a:t>
          </a:r>
          <a:br>
            <a:rPr lang="en-US" sz="2200" kern="1200" dirty="0" smtClean="0">
              <a:solidFill>
                <a:sysClr val="windowText" lastClr="000000">
                  <a:hueOff val="0"/>
                  <a:satOff val="0"/>
                  <a:lumOff val="0"/>
                  <a:alphaOff val="0"/>
                </a:sysClr>
              </a:solidFill>
              <a:latin typeface="Calibri"/>
              <a:ea typeface="+mn-ea"/>
              <a:cs typeface="+mn-cs"/>
            </a:rPr>
          </a:br>
          <a:r>
            <a:rPr lang="en-US" sz="2200" kern="1200" dirty="0" smtClean="0">
              <a:solidFill>
                <a:sysClr val="windowText" lastClr="000000">
                  <a:hueOff val="0"/>
                  <a:satOff val="0"/>
                  <a:lumOff val="0"/>
                  <a:alphaOff val="0"/>
                </a:sysClr>
              </a:solidFill>
              <a:latin typeface="Calibri"/>
              <a:ea typeface="+mn-ea"/>
              <a:cs typeface="+mn-cs"/>
            </a:rPr>
            <a:t>Virtual Cluster</a:t>
          </a:r>
          <a:endParaRPr lang="en-US" sz="2200" kern="1200" dirty="0">
            <a:solidFill>
              <a:sysClr val="windowText" lastClr="000000">
                <a:hueOff val="0"/>
                <a:satOff val="0"/>
                <a:lumOff val="0"/>
                <a:alphaOff val="0"/>
              </a:sysClr>
            </a:solidFill>
            <a:latin typeface="Calibri"/>
            <a:ea typeface="+mn-ea"/>
            <a:cs typeface="+mn-cs"/>
          </a:endParaRPr>
        </a:p>
      </dsp:txBody>
      <dsp:txXfrm>
        <a:off x="2139564" y="1208150"/>
        <a:ext cx="2496158" cy="909314"/>
      </dsp:txXfrm>
    </dsp:sp>
    <dsp:sp modelId="{8BF9FB02-694D-9D4E-8F6B-6B521AE825CA}">
      <dsp:nvSpPr>
        <dsp:cNvPr id="0" name=""/>
        <dsp:cNvSpPr/>
      </dsp:nvSpPr>
      <dsp:spPr>
        <a:xfrm>
          <a:off x="1164207" y="2130778"/>
          <a:ext cx="2032585" cy="2032585"/>
        </a:xfrm>
        <a:prstGeom prst="pie">
          <a:avLst>
            <a:gd name="adj1" fmla="val 5400000"/>
            <a:gd name="adj2" fmla="val 16200000"/>
          </a:avLst>
        </a:prstGeom>
        <a:gradFill rotWithShape="0">
          <a:gsLst>
            <a:gs pos="0">
              <a:srgbClr val="8064A2">
                <a:hueOff val="-2976513"/>
                <a:satOff val="17933"/>
                <a:lumOff val="1437"/>
                <a:alphaOff val="0"/>
                <a:tint val="100000"/>
                <a:shade val="100000"/>
                <a:satMod val="130000"/>
              </a:srgbClr>
            </a:gs>
            <a:gs pos="100000">
              <a:srgbClr val="8064A2">
                <a:hueOff val="-2976513"/>
                <a:satOff val="17933"/>
                <a:lumOff val="1437"/>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E4664A-B20E-B340-86E3-2A69C4E94C5C}">
      <dsp:nvSpPr>
        <dsp:cNvPr id="0" name=""/>
        <dsp:cNvSpPr/>
      </dsp:nvSpPr>
      <dsp:spPr>
        <a:xfrm>
          <a:off x="2139564" y="2117465"/>
          <a:ext cx="4992316" cy="2032585"/>
        </a:xfrm>
        <a:prstGeom prst="rect">
          <a:avLst/>
        </a:prstGeom>
        <a:solidFill>
          <a:sysClr val="window" lastClr="FFFFFF">
            <a:alpha val="90000"/>
            <a:hueOff val="0"/>
            <a:satOff val="0"/>
            <a:lumOff val="0"/>
            <a:alphaOff val="0"/>
          </a:sysClr>
        </a:solidFill>
        <a:ln w="9525" cap="flat" cmpd="sng" algn="ctr">
          <a:solidFill>
            <a:srgbClr val="8064A2">
              <a:hueOff val="-2976513"/>
              <a:satOff val="17933"/>
              <a:lumOff val="1437"/>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Text" lastClr="000000">
                  <a:hueOff val="0"/>
                  <a:satOff val="0"/>
                  <a:lumOff val="0"/>
                  <a:alphaOff val="0"/>
                </a:sysClr>
              </a:solidFill>
              <a:latin typeface="Calibri"/>
              <a:ea typeface="+mn-ea"/>
              <a:cs typeface="+mn-cs"/>
            </a:rPr>
            <a:t>Components</a:t>
          </a:r>
          <a:endParaRPr lang="en-US" sz="2200" kern="1200" dirty="0">
            <a:solidFill>
              <a:sysClr val="windowText" lastClr="000000">
                <a:hueOff val="0"/>
                <a:satOff val="0"/>
                <a:lumOff val="0"/>
                <a:alphaOff val="0"/>
              </a:sysClr>
            </a:solidFill>
            <a:latin typeface="Calibri"/>
            <a:ea typeface="+mn-ea"/>
            <a:cs typeface="+mn-cs"/>
          </a:endParaRPr>
        </a:p>
      </dsp:txBody>
      <dsp:txXfrm>
        <a:off x="2139564" y="2117465"/>
        <a:ext cx="2496158" cy="909314"/>
      </dsp:txXfrm>
    </dsp:sp>
    <dsp:sp modelId="{64A075C5-DE18-9D4C-BA04-902FC9DA7B2F}">
      <dsp:nvSpPr>
        <dsp:cNvPr id="0" name=""/>
        <dsp:cNvSpPr/>
      </dsp:nvSpPr>
      <dsp:spPr>
        <a:xfrm>
          <a:off x="1684906" y="3026780"/>
          <a:ext cx="909314" cy="909314"/>
        </a:xfrm>
        <a:prstGeom prst="pie">
          <a:avLst>
            <a:gd name="adj1" fmla="val 5400000"/>
            <a:gd name="adj2" fmla="val 16200000"/>
          </a:avLst>
        </a:prstGeom>
        <a:gradFill rotWithShape="0">
          <a:gsLst>
            <a:gs pos="0">
              <a:srgbClr val="8064A2">
                <a:hueOff val="-4464770"/>
                <a:satOff val="26899"/>
                <a:lumOff val="2156"/>
                <a:alphaOff val="0"/>
                <a:tint val="100000"/>
                <a:shade val="100000"/>
                <a:satMod val="130000"/>
              </a:srgbClr>
            </a:gs>
            <a:gs pos="100000">
              <a:srgbClr val="8064A2">
                <a:hueOff val="-4464770"/>
                <a:satOff val="26899"/>
                <a:lumOff val="2156"/>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07BEE4-13D9-4649-BF1A-F876EF19621B}">
      <dsp:nvSpPr>
        <dsp:cNvPr id="0" name=""/>
        <dsp:cNvSpPr/>
      </dsp:nvSpPr>
      <dsp:spPr>
        <a:xfrm>
          <a:off x="2139564" y="3026780"/>
          <a:ext cx="4992316" cy="909314"/>
        </a:xfrm>
        <a:prstGeom prst="rect">
          <a:avLst/>
        </a:prstGeom>
        <a:solidFill>
          <a:sysClr val="window" lastClr="FFFFFF">
            <a:alpha val="90000"/>
            <a:hueOff val="0"/>
            <a:satOff val="0"/>
            <a:lumOff val="0"/>
            <a:alphaOff val="0"/>
          </a:sysClr>
        </a:solidFill>
        <a:ln w="9525" cap="flat" cmpd="sng" algn="ctr">
          <a:solidFill>
            <a:srgbClr val="8064A2">
              <a:hueOff val="-4464770"/>
              <a:satOff val="26899"/>
              <a:lumOff val="2156"/>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Text" lastClr="000000">
                  <a:hueOff val="0"/>
                  <a:satOff val="0"/>
                  <a:lumOff val="0"/>
                  <a:alphaOff val="0"/>
                </a:sysClr>
              </a:solidFill>
              <a:latin typeface="Calibri"/>
              <a:ea typeface="+mn-ea"/>
              <a:cs typeface="+mn-cs"/>
            </a:rPr>
            <a:t>Infrastructure</a:t>
          </a:r>
          <a:endParaRPr lang="en-US" sz="2200" kern="1200" dirty="0">
            <a:solidFill>
              <a:sysClr val="windowText" lastClr="000000">
                <a:hueOff val="0"/>
                <a:satOff val="0"/>
                <a:lumOff val="0"/>
                <a:alphaOff val="0"/>
              </a:sysClr>
            </a:solidFill>
            <a:latin typeface="Calibri"/>
            <a:ea typeface="+mn-ea"/>
            <a:cs typeface="+mn-cs"/>
          </a:endParaRPr>
        </a:p>
      </dsp:txBody>
      <dsp:txXfrm>
        <a:off x="2139564" y="3026780"/>
        <a:ext cx="2496158" cy="909314"/>
      </dsp:txXfrm>
    </dsp:sp>
    <dsp:sp modelId="{028189D0-6850-224D-84E7-C6ED75E7A592}">
      <dsp:nvSpPr>
        <dsp:cNvPr id="0" name=""/>
        <dsp:cNvSpPr/>
      </dsp:nvSpPr>
      <dsp:spPr>
        <a:xfrm>
          <a:off x="4635722" y="298835"/>
          <a:ext cx="2496158" cy="90931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smtClean="0">
              <a:solidFill>
                <a:sysClr val="windowText" lastClr="000000">
                  <a:hueOff val="0"/>
                  <a:satOff val="0"/>
                  <a:lumOff val="0"/>
                  <a:alphaOff val="0"/>
                </a:sysClr>
              </a:solidFill>
              <a:latin typeface="Calibri"/>
              <a:ea typeface="+mn-ea"/>
              <a:cs typeface="+mn-cs"/>
            </a:rPr>
            <a:t>IPython</a:t>
          </a:r>
          <a:endParaRPr lang="en-US" sz="1900" kern="1200" dirty="0">
            <a:solidFill>
              <a:sysClr val="windowText" lastClr="000000">
                <a:hueOff val="0"/>
                <a:satOff val="0"/>
                <a:lumOff val="0"/>
                <a:alphaOff val="0"/>
              </a:sysClr>
            </a:solidFill>
            <a:latin typeface="Calibri"/>
            <a:ea typeface="+mn-ea"/>
            <a:cs typeface="+mn-cs"/>
          </a:endParaRPr>
        </a:p>
        <a:p>
          <a:pPr marL="171450" lvl="1" indent="-171450" algn="l" defTabSz="844550">
            <a:lnSpc>
              <a:spcPct val="90000"/>
            </a:lnSpc>
            <a:spcBef>
              <a:spcPct val="0"/>
            </a:spcBef>
            <a:spcAft>
              <a:spcPct val="15000"/>
            </a:spcAft>
            <a:buChar char="••"/>
          </a:pPr>
          <a:r>
            <a:rPr lang="en-US" sz="1900" kern="1200" dirty="0" smtClean="0">
              <a:solidFill>
                <a:sysClr val="windowText" lastClr="000000">
                  <a:hueOff val="0"/>
                  <a:satOff val="0"/>
                  <a:lumOff val="0"/>
                  <a:alphaOff val="0"/>
                </a:sysClr>
              </a:solidFill>
              <a:latin typeface="Calibri"/>
              <a:ea typeface="+mn-ea"/>
              <a:cs typeface="+mn-cs"/>
            </a:rPr>
            <a:t>Pegasus etc.</a:t>
          </a:r>
          <a:endParaRPr lang="en-US" sz="1900" kern="1200" dirty="0">
            <a:solidFill>
              <a:sysClr val="windowText" lastClr="000000">
                <a:hueOff val="0"/>
                <a:satOff val="0"/>
                <a:lumOff val="0"/>
                <a:alphaOff val="0"/>
              </a:sysClr>
            </a:solidFill>
            <a:latin typeface="Calibri"/>
            <a:ea typeface="+mn-ea"/>
            <a:cs typeface="+mn-cs"/>
          </a:endParaRPr>
        </a:p>
      </dsp:txBody>
      <dsp:txXfrm>
        <a:off x="4635722" y="298835"/>
        <a:ext cx="2496158" cy="909314"/>
      </dsp:txXfrm>
    </dsp:sp>
    <dsp:sp modelId="{CF9DDF7C-3928-C946-85E8-29AC6EE62A4B}">
      <dsp:nvSpPr>
        <dsp:cNvPr id="0" name=""/>
        <dsp:cNvSpPr/>
      </dsp:nvSpPr>
      <dsp:spPr>
        <a:xfrm>
          <a:off x="4635722" y="1208150"/>
          <a:ext cx="2496158" cy="90931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ysClr val="windowText" lastClr="000000">
                  <a:hueOff val="0"/>
                  <a:satOff val="0"/>
                  <a:lumOff val="0"/>
                  <a:alphaOff val="0"/>
                </a:sysClr>
              </a:solidFill>
              <a:latin typeface="Calibri"/>
              <a:ea typeface="+mn-ea"/>
              <a:cs typeface="+mn-cs"/>
            </a:rPr>
            <a:t>Heat</a:t>
          </a:r>
          <a:endParaRPr lang="en-US" sz="1900" kern="1200" dirty="0">
            <a:solidFill>
              <a:sysClr val="windowText" lastClr="000000">
                <a:hueOff val="0"/>
                <a:satOff val="0"/>
                <a:lumOff val="0"/>
                <a:alphaOff val="0"/>
              </a:sysClr>
            </a:solidFill>
            <a:latin typeface="Calibri"/>
            <a:ea typeface="+mn-ea"/>
            <a:cs typeface="+mn-cs"/>
          </a:endParaRPr>
        </a:p>
        <a:p>
          <a:pPr marL="171450" lvl="1" indent="-171450" algn="l" defTabSz="844550">
            <a:lnSpc>
              <a:spcPct val="90000"/>
            </a:lnSpc>
            <a:spcBef>
              <a:spcPct val="0"/>
            </a:spcBef>
            <a:spcAft>
              <a:spcPct val="15000"/>
            </a:spcAft>
            <a:buChar char="••"/>
          </a:pPr>
          <a:r>
            <a:rPr lang="en-US" sz="1900" kern="1200" dirty="0" smtClean="0">
              <a:solidFill>
                <a:sysClr val="windowText" lastClr="000000">
                  <a:hueOff val="0"/>
                  <a:satOff val="0"/>
                  <a:lumOff val="0"/>
                  <a:alphaOff val="0"/>
                </a:sysClr>
              </a:solidFill>
              <a:latin typeface="Calibri"/>
              <a:ea typeface="+mn-ea"/>
              <a:cs typeface="+mn-cs"/>
            </a:rPr>
            <a:t>Python</a:t>
          </a:r>
          <a:endParaRPr lang="en-US" sz="1900" kern="1200" dirty="0">
            <a:solidFill>
              <a:sysClr val="windowText" lastClr="000000">
                <a:hueOff val="0"/>
                <a:satOff val="0"/>
                <a:lumOff val="0"/>
                <a:alphaOff val="0"/>
              </a:sysClr>
            </a:solidFill>
            <a:latin typeface="Calibri"/>
            <a:ea typeface="+mn-ea"/>
            <a:cs typeface="+mn-cs"/>
          </a:endParaRPr>
        </a:p>
      </dsp:txBody>
      <dsp:txXfrm>
        <a:off x="4635722" y="1208150"/>
        <a:ext cx="2496158" cy="909314"/>
      </dsp:txXfrm>
    </dsp:sp>
    <dsp:sp modelId="{E29FF7E3-91DD-1345-BF13-3B5CE8152537}">
      <dsp:nvSpPr>
        <dsp:cNvPr id="0" name=""/>
        <dsp:cNvSpPr/>
      </dsp:nvSpPr>
      <dsp:spPr>
        <a:xfrm>
          <a:off x="4635722" y="2117465"/>
          <a:ext cx="2496158" cy="90931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ysClr val="windowText" lastClr="000000">
                  <a:hueOff val="0"/>
                  <a:satOff val="0"/>
                  <a:lumOff val="0"/>
                  <a:alphaOff val="0"/>
                </a:sysClr>
              </a:solidFill>
              <a:latin typeface="Calibri"/>
              <a:ea typeface="+mn-ea"/>
              <a:cs typeface="+mn-cs"/>
            </a:rPr>
            <a:t>Chef or </a:t>
          </a:r>
          <a:r>
            <a:rPr lang="en-US" sz="1900" kern="1200" dirty="0" err="1" smtClean="0">
              <a:solidFill>
                <a:sysClr val="windowText" lastClr="000000">
                  <a:hueOff val="0"/>
                  <a:satOff val="0"/>
                  <a:lumOff val="0"/>
                  <a:alphaOff val="0"/>
                </a:sysClr>
              </a:solidFill>
              <a:latin typeface="Calibri"/>
              <a:ea typeface="+mn-ea"/>
              <a:cs typeface="+mn-cs"/>
            </a:rPr>
            <a:t>Ansible</a:t>
          </a:r>
          <a:r>
            <a:rPr lang="en-US" sz="1900" kern="1200" dirty="0" smtClean="0">
              <a:solidFill>
                <a:sysClr val="windowText" lastClr="000000">
                  <a:hueOff val="0"/>
                  <a:satOff val="0"/>
                  <a:lumOff val="0"/>
                  <a:alphaOff val="0"/>
                </a:sysClr>
              </a:solidFill>
              <a:latin typeface="Calibri"/>
              <a:ea typeface="+mn-ea"/>
              <a:cs typeface="+mn-cs"/>
            </a:rPr>
            <a:t/>
          </a:r>
          <a:br>
            <a:rPr lang="en-US" sz="1900" kern="1200" dirty="0" smtClean="0">
              <a:solidFill>
                <a:sysClr val="windowText" lastClr="000000">
                  <a:hueOff val="0"/>
                  <a:satOff val="0"/>
                  <a:lumOff val="0"/>
                  <a:alphaOff val="0"/>
                </a:sysClr>
              </a:solidFill>
              <a:latin typeface="Calibri"/>
              <a:ea typeface="+mn-ea"/>
              <a:cs typeface="+mn-cs"/>
            </a:rPr>
          </a:br>
          <a:r>
            <a:rPr lang="en-US" sz="1900" kern="1200" dirty="0" smtClean="0">
              <a:solidFill>
                <a:sysClr val="windowText" lastClr="000000">
                  <a:hueOff val="0"/>
                  <a:satOff val="0"/>
                  <a:lumOff val="0"/>
                  <a:alphaOff val="0"/>
                </a:sysClr>
              </a:solidFill>
              <a:latin typeface="Calibri"/>
              <a:ea typeface="+mn-ea"/>
              <a:cs typeface="+mn-cs"/>
            </a:rPr>
            <a:t>(Recipes/Playbooks)</a:t>
          </a:r>
          <a:endParaRPr lang="en-US" sz="1900" kern="1200" dirty="0">
            <a:solidFill>
              <a:sysClr val="windowText" lastClr="000000">
                <a:hueOff val="0"/>
                <a:satOff val="0"/>
                <a:lumOff val="0"/>
                <a:alphaOff val="0"/>
              </a:sysClr>
            </a:solidFill>
            <a:latin typeface="Calibri"/>
            <a:ea typeface="+mn-ea"/>
            <a:cs typeface="+mn-cs"/>
          </a:endParaRPr>
        </a:p>
      </dsp:txBody>
      <dsp:txXfrm>
        <a:off x="4635722" y="2117465"/>
        <a:ext cx="2496158" cy="909314"/>
      </dsp:txXfrm>
    </dsp:sp>
    <dsp:sp modelId="{61811E91-EDB2-D748-9EE1-B5B32C614AF1}">
      <dsp:nvSpPr>
        <dsp:cNvPr id="0" name=""/>
        <dsp:cNvSpPr/>
      </dsp:nvSpPr>
      <dsp:spPr>
        <a:xfrm>
          <a:off x="4635722" y="3026780"/>
          <a:ext cx="2496158" cy="90931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ysClr val="windowText" lastClr="000000">
                  <a:hueOff val="0"/>
                  <a:satOff val="0"/>
                  <a:lumOff val="0"/>
                  <a:alphaOff val="0"/>
                </a:sysClr>
              </a:solidFill>
              <a:latin typeface="Calibri"/>
              <a:ea typeface="+mn-ea"/>
              <a:cs typeface="+mn-cs"/>
            </a:rPr>
            <a:t>VMs, </a:t>
          </a:r>
          <a:r>
            <a:rPr lang="en-US" sz="1900" kern="1200" dirty="0" err="1" smtClean="0">
              <a:solidFill>
                <a:sysClr val="windowText" lastClr="000000">
                  <a:hueOff val="0"/>
                  <a:satOff val="0"/>
                  <a:lumOff val="0"/>
                  <a:alphaOff val="0"/>
                </a:sysClr>
              </a:solidFill>
              <a:latin typeface="Calibri"/>
              <a:ea typeface="+mn-ea"/>
              <a:cs typeface="+mn-cs"/>
            </a:rPr>
            <a:t>Docker</a:t>
          </a:r>
          <a:r>
            <a:rPr lang="en-US" sz="1900" kern="1200" dirty="0" smtClean="0">
              <a:solidFill>
                <a:sysClr val="windowText" lastClr="000000">
                  <a:hueOff val="0"/>
                  <a:satOff val="0"/>
                  <a:lumOff val="0"/>
                  <a:alphaOff val="0"/>
                </a:sysClr>
              </a:solidFill>
              <a:latin typeface="Calibri"/>
              <a:ea typeface="+mn-ea"/>
              <a:cs typeface="+mn-cs"/>
            </a:rPr>
            <a:t>, </a:t>
          </a:r>
          <a:r>
            <a:rPr lang="en-US" sz="1900" kern="1200" smtClean="0">
              <a:solidFill>
                <a:sysClr val="windowText" lastClr="000000">
                  <a:hueOff val="0"/>
                  <a:satOff val="0"/>
                  <a:lumOff val="0"/>
                  <a:alphaOff val="0"/>
                </a:sysClr>
              </a:solidFill>
              <a:latin typeface="Calibri"/>
              <a:ea typeface="+mn-ea"/>
              <a:cs typeface="+mn-cs"/>
            </a:rPr>
            <a:t>Networks, Baremetal</a:t>
          </a:r>
          <a:endParaRPr lang="en-US" sz="1900" kern="1200" dirty="0">
            <a:solidFill>
              <a:sysClr val="windowText" lastClr="000000">
                <a:hueOff val="0"/>
                <a:satOff val="0"/>
                <a:lumOff val="0"/>
                <a:alphaOff val="0"/>
              </a:sysClr>
            </a:solidFill>
            <a:latin typeface="Calibri"/>
            <a:ea typeface="+mn-ea"/>
            <a:cs typeface="+mn-cs"/>
          </a:endParaRPr>
        </a:p>
      </dsp:txBody>
      <dsp:txXfrm>
        <a:off x="4635722" y="3026780"/>
        <a:ext cx="2496158" cy="9093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10/17/2015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0034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40</a:t>
            </a:fld>
            <a:endParaRPr lang="en-US"/>
          </a:p>
        </p:txBody>
      </p:sp>
    </p:spTree>
    <p:extLst>
      <p:ext uri="{BB962C8B-B14F-4D97-AF65-F5344CB8AC3E}">
        <p14:creationId xmlns:p14="http://schemas.microsoft.com/office/powerpoint/2010/main" val="218874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41</a:t>
            </a:fld>
            <a:endParaRPr lang="en-US"/>
          </a:p>
        </p:txBody>
      </p:sp>
    </p:spTree>
    <p:extLst>
      <p:ext uri="{BB962C8B-B14F-4D97-AF65-F5344CB8AC3E}">
        <p14:creationId xmlns:p14="http://schemas.microsoft.com/office/powerpoint/2010/main" val="345177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44</a:t>
            </a:fld>
            <a:endParaRPr lang="en-US"/>
          </a:p>
        </p:txBody>
      </p:sp>
    </p:spTree>
    <p:extLst>
      <p:ext uri="{BB962C8B-B14F-4D97-AF65-F5344CB8AC3E}">
        <p14:creationId xmlns:p14="http://schemas.microsoft.com/office/powerpoint/2010/main" val="297168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45</a:t>
            </a:fld>
            <a:endParaRPr lang="en-US"/>
          </a:p>
        </p:txBody>
      </p:sp>
    </p:spTree>
    <p:extLst>
      <p:ext uri="{BB962C8B-B14F-4D97-AF65-F5344CB8AC3E}">
        <p14:creationId xmlns:p14="http://schemas.microsoft.com/office/powerpoint/2010/main" val="94423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46</a:t>
            </a:fld>
            <a:endParaRPr lang="en-US"/>
          </a:p>
        </p:txBody>
      </p:sp>
    </p:spTree>
    <p:extLst>
      <p:ext uri="{BB962C8B-B14F-4D97-AF65-F5344CB8AC3E}">
        <p14:creationId xmlns:p14="http://schemas.microsoft.com/office/powerpoint/2010/main" val="2436153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907C7-40ED-4802-A606-62D7C6F6F4DC}" type="slidenum">
              <a:rPr lang="en-US" smtClean="0"/>
              <a:t>49</a:t>
            </a:fld>
            <a:endParaRPr lang="en-US"/>
          </a:p>
        </p:txBody>
      </p:sp>
    </p:spTree>
    <p:extLst>
      <p:ext uri="{BB962C8B-B14F-4D97-AF65-F5344CB8AC3E}">
        <p14:creationId xmlns:p14="http://schemas.microsoft.com/office/powerpoint/2010/main" val="4963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54</a:t>
            </a:fld>
            <a:endParaRPr lang="en-US"/>
          </a:p>
        </p:txBody>
      </p:sp>
    </p:spTree>
    <p:extLst>
      <p:ext uri="{BB962C8B-B14F-4D97-AF65-F5344CB8AC3E}">
        <p14:creationId xmlns:p14="http://schemas.microsoft.com/office/powerpoint/2010/main" val="346315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62</a:t>
            </a:fld>
            <a:endParaRPr lang="en-US"/>
          </a:p>
        </p:txBody>
      </p:sp>
    </p:spTree>
    <p:extLst>
      <p:ext uri="{BB962C8B-B14F-4D97-AF65-F5344CB8AC3E}">
        <p14:creationId xmlns:p14="http://schemas.microsoft.com/office/powerpoint/2010/main" val="2398398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63</a:t>
            </a:fld>
            <a:endParaRPr lang="en-US"/>
          </a:p>
        </p:txBody>
      </p:sp>
    </p:spTree>
    <p:extLst>
      <p:ext uri="{BB962C8B-B14F-4D97-AF65-F5344CB8AC3E}">
        <p14:creationId xmlns:p14="http://schemas.microsoft.com/office/powerpoint/2010/main" val="2066447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64</a:t>
            </a:fld>
            <a:endParaRPr lang="en-US"/>
          </a:p>
        </p:txBody>
      </p:sp>
    </p:spTree>
    <p:extLst>
      <p:ext uri="{BB962C8B-B14F-4D97-AF65-F5344CB8AC3E}">
        <p14:creationId xmlns:p14="http://schemas.microsoft.com/office/powerpoint/2010/main" val="35607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7</a:t>
            </a:fld>
            <a:endParaRPr lang="en-US"/>
          </a:p>
        </p:txBody>
      </p:sp>
    </p:spTree>
    <p:extLst>
      <p:ext uri="{BB962C8B-B14F-4D97-AF65-F5344CB8AC3E}">
        <p14:creationId xmlns:p14="http://schemas.microsoft.com/office/powerpoint/2010/main" val="3921556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75</a:t>
            </a:fld>
            <a:endParaRPr lang="en-US"/>
          </a:p>
        </p:txBody>
      </p:sp>
    </p:spTree>
    <p:extLst>
      <p:ext uri="{BB962C8B-B14F-4D97-AF65-F5344CB8AC3E}">
        <p14:creationId xmlns:p14="http://schemas.microsoft.com/office/powerpoint/2010/main" val="3930841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80</a:t>
            </a:fld>
            <a:endParaRPr lang="en-US"/>
          </a:p>
        </p:txBody>
      </p:sp>
    </p:spTree>
    <p:extLst>
      <p:ext uri="{BB962C8B-B14F-4D97-AF65-F5344CB8AC3E}">
        <p14:creationId xmlns:p14="http://schemas.microsoft.com/office/powerpoint/2010/main" val="3128859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81</a:t>
            </a:fld>
            <a:endParaRPr lang="en-US"/>
          </a:p>
        </p:txBody>
      </p:sp>
    </p:spTree>
    <p:extLst>
      <p:ext uri="{BB962C8B-B14F-4D97-AF65-F5344CB8AC3E}">
        <p14:creationId xmlns:p14="http://schemas.microsoft.com/office/powerpoint/2010/main" val="2994504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82</a:t>
            </a:fld>
            <a:endParaRPr lang="en-US"/>
          </a:p>
        </p:txBody>
      </p:sp>
    </p:spTree>
    <p:extLst>
      <p:ext uri="{BB962C8B-B14F-4D97-AF65-F5344CB8AC3E}">
        <p14:creationId xmlns:p14="http://schemas.microsoft.com/office/powerpoint/2010/main" val="3270153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84</a:t>
            </a:fld>
            <a:endParaRPr lang="en-US"/>
          </a:p>
        </p:txBody>
      </p:sp>
    </p:spTree>
    <p:extLst>
      <p:ext uri="{BB962C8B-B14F-4D97-AF65-F5344CB8AC3E}">
        <p14:creationId xmlns:p14="http://schemas.microsoft.com/office/powerpoint/2010/main" val="19871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srgbClr val="000000"/>
                </a:solidFill>
              </a:rPr>
              <a:pPr/>
              <a:t>23</a:t>
            </a:fld>
            <a:endParaRPr lang="en-US">
              <a:solidFill>
                <a:srgbClr val="000000"/>
              </a:solidFill>
            </a:endParaRPr>
          </a:p>
        </p:txBody>
      </p:sp>
    </p:spTree>
    <p:extLst>
      <p:ext uri="{BB962C8B-B14F-4D97-AF65-F5344CB8AC3E}">
        <p14:creationId xmlns:p14="http://schemas.microsoft.com/office/powerpoint/2010/main" val="3254361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8207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65399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36</a:t>
            </a:fld>
            <a:endParaRPr lang="en-US"/>
          </a:p>
        </p:txBody>
      </p:sp>
    </p:spTree>
    <p:extLst>
      <p:ext uri="{BB962C8B-B14F-4D97-AF65-F5344CB8AC3E}">
        <p14:creationId xmlns:p14="http://schemas.microsoft.com/office/powerpoint/2010/main" val="999359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37</a:t>
            </a:fld>
            <a:endParaRPr lang="en-US"/>
          </a:p>
        </p:txBody>
      </p:sp>
    </p:spTree>
    <p:extLst>
      <p:ext uri="{BB962C8B-B14F-4D97-AF65-F5344CB8AC3E}">
        <p14:creationId xmlns:p14="http://schemas.microsoft.com/office/powerpoint/2010/main" val="84408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38</a:t>
            </a:fld>
            <a:endParaRPr lang="en-US"/>
          </a:p>
        </p:txBody>
      </p:sp>
    </p:spTree>
    <p:extLst>
      <p:ext uri="{BB962C8B-B14F-4D97-AF65-F5344CB8AC3E}">
        <p14:creationId xmlns:p14="http://schemas.microsoft.com/office/powerpoint/2010/main" val="317903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9907C7-40ED-4802-A606-62D7C6F6F4DC}" type="slidenum">
              <a:rPr lang="en-US"/>
              <a:t>39</a:t>
            </a:fld>
            <a:endParaRPr lang="en-US"/>
          </a:p>
        </p:txBody>
      </p:sp>
    </p:spTree>
    <p:extLst>
      <p:ext uri="{BB962C8B-B14F-4D97-AF65-F5344CB8AC3E}">
        <p14:creationId xmlns:p14="http://schemas.microsoft.com/office/powerpoint/2010/main" val="1703328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3736496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120901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8266126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63083324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410620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000000">
                    <a:tint val="75000"/>
                  </a:srgbClr>
                </a:solidFill>
              </a:rPr>
              <a:t>8/5/2015</a:t>
            </a:r>
            <a:endParaRPr lang="en-US">
              <a:solidFill>
                <a:srgbClr val="000000">
                  <a:tint val="75000"/>
                </a:srgbClr>
              </a:solidFill>
            </a:endParaRPr>
          </a:p>
        </p:txBody>
      </p:sp>
    </p:spTree>
    <p:extLst>
      <p:ext uri="{BB962C8B-B14F-4D97-AF65-F5344CB8AC3E}">
        <p14:creationId xmlns:p14="http://schemas.microsoft.com/office/powerpoint/2010/main" val="23242076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8/5/2015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9591866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218210646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8/5/2015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F674A4-B284-4C4B-91FD-CA6F4B8EBD3B}" type="slidenum">
              <a:rPr lang="en-US" smtClean="0"/>
              <a:t>‹#›</a:t>
            </a:fld>
            <a:endParaRPr lang="en-US"/>
          </a:p>
        </p:txBody>
      </p:sp>
    </p:spTree>
    <p:extLst>
      <p:ext uri="{BB962C8B-B14F-4D97-AF65-F5344CB8AC3E}">
        <p14:creationId xmlns:p14="http://schemas.microsoft.com/office/powerpoint/2010/main" val="28993754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8/5/2015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F674A4-B284-4C4B-91FD-CA6F4B8EBD3B}" type="slidenum">
              <a:rPr lang="en-US" smtClean="0"/>
              <a:t>‹#›</a:t>
            </a:fld>
            <a:endParaRPr lang="en-US"/>
          </a:p>
        </p:txBody>
      </p:sp>
    </p:spTree>
    <p:extLst>
      <p:ext uri="{BB962C8B-B14F-4D97-AF65-F5344CB8AC3E}">
        <p14:creationId xmlns:p14="http://schemas.microsoft.com/office/powerpoint/2010/main" val="163077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r>
              <a:rPr lang="en-US" smtClean="0">
                <a:solidFill>
                  <a:prstClr val="black">
                    <a:tint val="75000"/>
                  </a:prstClr>
                </a:solidFill>
              </a:rPr>
              <a:t>8/5/2015</a:t>
            </a:r>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0" Type="http://schemas.openxmlformats.org/officeDocument/2006/relationships/theme" Target="../theme/theme6.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png"/><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4.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8.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2" descr="Supercomputing-Background-1.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r>
              <a:rPr lang="en-US" i="1" smtClean="0">
                <a:solidFill>
                  <a:srgbClr val="000000">
                    <a:tint val="75000"/>
                  </a:srgbClr>
                </a:solidFill>
              </a:rPr>
              <a:t>8/5/2015</a:t>
            </a:r>
            <a:endParaRPr lang="en-US" i="1">
              <a:solidFill>
                <a:srgbClr val="000000">
                  <a:tint val="75000"/>
                </a:srgbClr>
              </a:solidFill>
            </a:endParaRPr>
          </a:p>
        </p:txBody>
      </p:sp>
    </p:spTree>
    <p:extLst>
      <p:ext uri="{BB962C8B-B14F-4D97-AF65-F5344CB8AC3E}">
        <p14:creationId xmlns:p14="http://schemas.microsoft.com/office/powerpoint/2010/main" val="31649813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89" r:id="rId7"/>
    <p:sldLayoutId id="2147483660" r:id="rId8"/>
    <p:sldLayoutId id="2147483745" r:id="rId9"/>
    <p:sldLayoutId id="2147483803" r:id="rId10"/>
    <p:sldLayoutId id="2147483804" r:id="rId11"/>
  </p:sldLayoutIdLst>
  <p:hf hdr="0" ftr="0" dt="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hyperlink" Target="http://hpc-abds.org/kaleidoscope/survey" TargetMode="Externa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hyperlink" Target="https://bigdatacoursespring2014.appspot.com/cours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5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3" Type="http://schemas.openxmlformats.org/officeDocument/2006/relationships/hyperlink" Target="http://www.opencontainers.org/" TargetMode="External"/><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8.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4.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8.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8" y="2006428"/>
            <a:ext cx="9144000" cy="862525"/>
          </a:xfrm>
        </p:spPr>
        <p:txBody>
          <a:bodyPr>
            <a:noAutofit/>
          </a:bodyPr>
          <a:lstStyle/>
          <a:p>
            <a:pPr algn="ctr"/>
            <a:r>
              <a:rPr lang="en-US" sz="3200" dirty="0"/>
              <a:t>Data Analytics with HPC and DevOps </a:t>
            </a:r>
            <a:endParaRPr lang="en-US" sz="4400" dirty="0">
              <a:solidFill>
                <a:schemeClr val="tx1"/>
              </a:solidFill>
            </a:endParaRPr>
          </a:p>
        </p:txBody>
      </p:sp>
      <p:sp>
        <p:nvSpPr>
          <p:cNvPr id="3" name="Subtitle 2"/>
          <p:cNvSpPr>
            <a:spLocks noGrp="1"/>
          </p:cNvSpPr>
          <p:nvPr>
            <p:ph type="subTitle" idx="1"/>
          </p:nvPr>
        </p:nvSpPr>
        <p:spPr>
          <a:xfrm>
            <a:off x="0" y="2760513"/>
            <a:ext cx="9144000" cy="838200"/>
          </a:xfrm>
        </p:spPr>
        <p:txBody>
          <a:bodyPr>
            <a:noAutofit/>
          </a:bodyPr>
          <a:lstStyle/>
          <a:p>
            <a:r>
              <a:rPr lang="en-US" sz="1600" b="1" dirty="0">
                <a:solidFill>
                  <a:schemeClr val="tx1"/>
                </a:solidFill>
              </a:rPr>
              <a:t>PPAM </a:t>
            </a:r>
            <a:r>
              <a:rPr lang="en-US" sz="1600" b="1" dirty="0" smtClean="0">
                <a:solidFill>
                  <a:schemeClr val="tx1"/>
                </a:solidFill>
              </a:rPr>
              <a:t>2015, 11th International Conference On Parallel Processing And Applied Mathematics</a:t>
            </a:r>
          </a:p>
          <a:p>
            <a:r>
              <a:rPr lang="en-US" sz="1600" b="1" dirty="0" smtClean="0">
                <a:solidFill>
                  <a:schemeClr val="tx1"/>
                </a:solidFill>
              </a:rPr>
              <a:t>Krakow, Poland, September 6-9, 2015</a:t>
            </a:r>
            <a:endParaRPr lang="en-US" sz="1600" b="1" dirty="0">
              <a:solidFill>
                <a:schemeClr val="tx1"/>
              </a:solidFill>
            </a:endParaRPr>
          </a:p>
        </p:txBody>
      </p:sp>
      <p:sp>
        <p:nvSpPr>
          <p:cNvPr id="10" name="Slide Number Placeholder 9"/>
          <p:cNvSpPr>
            <a:spLocks noGrp="1"/>
          </p:cNvSpPr>
          <p:nvPr>
            <p:ph type="sldNum" sz="quarter" idx="12"/>
          </p:nvPr>
        </p:nvSpPr>
        <p:spPr/>
        <p:txBody>
          <a:bodyPr/>
          <a:lstStyle/>
          <a:p>
            <a:fld id="{29CB78FB-1415-9B4D-996E-11F146E2B0ED}" type="slidenum">
              <a:rPr lang="en-US" smtClean="0"/>
              <a:t>1</a:t>
            </a:fld>
            <a:endParaRPr lang="en-US"/>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3426148"/>
            <a:ext cx="9144000" cy="2813078"/>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r>
              <a:rPr lang="en-US" sz="2000" b="1" dirty="0" smtClean="0">
                <a:solidFill>
                  <a:prstClr val="black"/>
                </a:solidFill>
                <a:cs typeface="Times New Roman" pitchFamily="18" charset="0"/>
              </a:rPr>
              <a:t>Judy </a:t>
            </a:r>
            <a:r>
              <a:rPr lang="en-US" sz="2000" b="1" dirty="0" err="1" smtClean="0">
                <a:solidFill>
                  <a:prstClr val="black"/>
                </a:solidFill>
                <a:cs typeface="Times New Roman" pitchFamily="18" charset="0"/>
              </a:rPr>
              <a:t>Qiu</a:t>
            </a:r>
            <a:r>
              <a:rPr lang="en-US" sz="2000" b="1" dirty="0" smtClean="0">
                <a:solidFill>
                  <a:prstClr val="black"/>
                </a:solidFill>
                <a:cs typeface="Times New Roman" pitchFamily="18" charset="0"/>
              </a:rPr>
              <a:t>, </a:t>
            </a:r>
            <a:r>
              <a:rPr lang="en-US" sz="2000" b="1" dirty="0" err="1" smtClean="0">
                <a:solidFill>
                  <a:prstClr val="black"/>
                </a:solidFill>
                <a:cs typeface="Times New Roman" pitchFamily="18" charset="0"/>
              </a:rPr>
              <a:t>Gregor</a:t>
            </a:r>
            <a:r>
              <a:rPr lang="en-US" sz="2000" b="1" dirty="0" smtClean="0">
                <a:solidFill>
                  <a:prstClr val="black"/>
                </a:solidFill>
                <a:cs typeface="Times New Roman" pitchFamily="18" charset="0"/>
              </a:rPr>
              <a:t> </a:t>
            </a:r>
            <a:r>
              <a:rPr lang="en-US" sz="2000" b="1" dirty="0">
                <a:solidFill>
                  <a:prstClr val="black"/>
                </a:solidFill>
                <a:cs typeface="Times New Roman" pitchFamily="18" charset="0"/>
              </a:rPr>
              <a:t>von </a:t>
            </a:r>
            <a:r>
              <a:rPr lang="en-US" sz="2000" b="1" dirty="0" err="1">
                <a:solidFill>
                  <a:prstClr val="black"/>
                </a:solidFill>
                <a:cs typeface="Times New Roman" pitchFamily="18" charset="0"/>
              </a:rPr>
              <a:t>Laszewski</a:t>
            </a:r>
            <a:r>
              <a:rPr lang="en-US" sz="2000" b="1" dirty="0">
                <a:solidFill>
                  <a:prstClr val="black"/>
                </a:solidFill>
                <a:cs typeface="Times New Roman" pitchFamily="18" charset="0"/>
              </a:rPr>
              <a:t>, </a:t>
            </a:r>
            <a:r>
              <a:rPr lang="en-US" sz="2000" b="1" dirty="0" err="1">
                <a:solidFill>
                  <a:prstClr val="black"/>
                </a:solidFill>
                <a:cs typeface="Times New Roman" pitchFamily="18" charset="0"/>
              </a:rPr>
              <a:t>Saliya</a:t>
            </a:r>
            <a:r>
              <a:rPr lang="en-US" sz="2000" b="1" dirty="0">
                <a:solidFill>
                  <a:prstClr val="black"/>
                </a:solidFill>
                <a:cs typeface="Times New Roman" pitchFamily="18" charset="0"/>
              </a:rPr>
              <a:t> </a:t>
            </a:r>
            <a:r>
              <a:rPr lang="en-US" sz="2000" b="1" dirty="0" err="1" smtClean="0">
                <a:solidFill>
                  <a:prstClr val="black"/>
                </a:solidFill>
                <a:cs typeface="Times New Roman" pitchFamily="18" charset="0"/>
              </a:rPr>
              <a:t>Ekanayake</a:t>
            </a:r>
            <a:r>
              <a:rPr lang="en-US" sz="2000" b="1" dirty="0" smtClean="0">
                <a:solidFill>
                  <a:prstClr val="black"/>
                </a:solidFill>
                <a:cs typeface="Times New Roman" pitchFamily="18" charset="0"/>
              </a:rPr>
              <a:t>, </a:t>
            </a:r>
            <a:r>
              <a:rPr lang="en-US" sz="2000" b="1" dirty="0" err="1" smtClean="0">
                <a:solidFill>
                  <a:prstClr val="black"/>
                </a:solidFill>
                <a:cs typeface="Times New Roman" pitchFamily="18" charset="0"/>
              </a:rPr>
              <a:t>Bingjing</a:t>
            </a:r>
            <a:r>
              <a:rPr lang="en-US" sz="2000" b="1" dirty="0" smtClean="0">
                <a:solidFill>
                  <a:prstClr val="black"/>
                </a:solidFill>
                <a:cs typeface="Times New Roman" pitchFamily="18" charset="0"/>
              </a:rPr>
              <a:t> Zhang, </a:t>
            </a:r>
            <a:r>
              <a:rPr lang="en-US" sz="2000" b="1" dirty="0" err="1" smtClean="0">
                <a:solidFill>
                  <a:prstClr val="black"/>
                </a:solidFill>
                <a:cs typeface="Times New Roman" pitchFamily="18" charset="0"/>
              </a:rPr>
              <a:t>Hyungro</a:t>
            </a:r>
            <a:r>
              <a:rPr lang="en-US" sz="2000" b="1" dirty="0" smtClean="0">
                <a:solidFill>
                  <a:prstClr val="black"/>
                </a:solidFill>
                <a:cs typeface="Times New Roman" pitchFamily="18" charset="0"/>
              </a:rPr>
              <a:t> Lee, </a:t>
            </a:r>
            <a:r>
              <a:rPr lang="en-US" sz="2000" b="1" dirty="0" err="1">
                <a:solidFill>
                  <a:prstClr val="black"/>
                </a:solidFill>
                <a:cs typeface="Times New Roman" pitchFamily="18" charset="0"/>
              </a:rPr>
              <a:t>Fugang</a:t>
            </a:r>
            <a:r>
              <a:rPr lang="en-US" sz="2000" b="1" dirty="0">
                <a:solidFill>
                  <a:prstClr val="black"/>
                </a:solidFill>
                <a:cs typeface="Times New Roman" pitchFamily="18" charset="0"/>
              </a:rPr>
              <a:t> Wang, Abdul-Wahid </a:t>
            </a:r>
            <a:r>
              <a:rPr lang="en-US" sz="2000" b="1" dirty="0" err="1">
                <a:solidFill>
                  <a:prstClr val="black"/>
                </a:solidFill>
                <a:cs typeface="Times New Roman" pitchFamily="18" charset="0"/>
              </a:rPr>
              <a:t>Badi</a:t>
            </a:r>
            <a:endParaRPr lang="en-US" sz="2000" b="1" dirty="0">
              <a:solidFill>
                <a:prstClr val="black"/>
              </a:solidFill>
              <a:cs typeface="Times New Roman" pitchFamily="18" charset="0"/>
            </a:endParaRPr>
          </a:p>
          <a:p>
            <a:pPr algn="ctr">
              <a:spcBef>
                <a:spcPct val="20000"/>
              </a:spcBef>
              <a:defRPr/>
            </a:pPr>
            <a:r>
              <a:rPr lang="en-US" sz="2000" b="1" dirty="0" smtClean="0">
                <a:solidFill>
                  <a:prstClr val="black"/>
                </a:solidFill>
                <a:cs typeface="Times New Roman" pitchFamily="18" charset="0"/>
              </a:rPr>
              <a:t>Sept 8 2015</a:t>
            </a:r>
          </a:p>
          <a:p>
            <a:pPr algn="ctr">
              <a:spcBef>
                <a:spcPct val="20000"/>
              </a:spcBef>
              <a:buFont typeface="Arial" pitchFamily="34" charset="0"/>
              <a:buNone/>
              <a:defRPr/>
            </a:pPr>
            <a:r>
              <a:rPr lang="en-US" sz="2000" dirty="0" smtClean="0">
                <a:solidFill>
                  <a:prstClr val="black"/>
                </a:solidFill>
                <a:hlinkClick r:id="rId3"/>
              </a:rPr>
              <a:t>gcf@indiana.edu</a:t>
            </a:r>
            <a:r>
              <a:rPr lang="en-US" sz="2000" dirty="0" smtClean="0">
                <a:solidFill>
                  <a:prstClr val="black"/>
                </a:solidFill>
              </a:rPr>
              <a:t>            </a:t>
            </a:r>
            <a:endParaRPr lang="en-US" sz="2000" dirty="0">
              <a:solidFill>
                <a:prstClr val="black"/>
              </a:solidFill>
            </a:endParaRPr>
          </a:p>
          <a:p>
            <a:pPr algn="ctr">
              <a:spcBef>
                <a:spcPct val="20000"/>
              </a:spcBef>
              <a:defRPr/>
            </a:pPr>
            <a:r>
              <a:rPr lang="en-US" sz="2000" dirty="0">
                <a:solidFill>
                  <a:prstClr val="black"/>
                </a:solidFill>
              </a:rPr>
              <a:t> </a:t>
            </a:r>
            <a:r>
              <a:rPr lang="en-US" sz="2000" dirty="0">
                <a:solidFill>
                  <a:prstClr val="black"/>
                </a:solidFill>
                <a:hlinkClick r:id="rId4"/>
              </a:rPr>
              <a:t>http://</a:t>
            </a:r>
            <a:r>
              <a:rPr lang="en-US" sz="2000" dirty="0" smtClean="0">
                <a:solidFill>
                  <a:prstClr val="black"/>
                </a:solidFill>
                <a:hlinkClick r:id="rId4"/>
              </a:rPr>
              <a:t>www.infomall.org</a:t>
            </a:r>
            <a:r>
              <a:rPr lang="en-US" sz="2000" dirty="0">
                <a:solidFill>
                  <a:prstClr val="black"/>
                </a:solidFill>
              </a:rPr>
              <a:t>, </a:t>
            </a:r>
            <a:r>
              <a:rPr lang="en-US" sz="2000" dirty="0">
                <a:solidFill>
                  <a:prstClr val="black"/>
                </a:solidFill>
                <a:hlinkClick r:id="rId5"/>
              </a:rPr>
              <a:t>http://spidal.org</a:t>
            </a:r>
            <a:r>
              <a:rPr lang="en-US" sz="2000" dirty="0" smtClean="0">
                <a:solidFill>
                  <a:prstClr val="black"/>
                </a:solidFill>
                <a:hlinkClick r:id="rId5"/>
              </a:rPr>
              <a:t>/</a:t>
            </a:r>
            <a:r>
              <a:rPr lang="en-US" sz="2000" dirty="0" smtClean="0">
                <a:solidFill>
                  <a:prstClr val="black"/>
                </a:solidFill>
              </a:rPr>
              <a:t> </a:t>
            </a:r>
            <a:r>
              <a:rPr lang="en-US" sz="2000" dirty="0">
                <a:hlinkClick r:id="rId6"/>
              </a:rPr>
              <a:t>http://hpc-abds.org/kaleidoscope/</a:t>
            </a:r>
            <a:r>
              <a:rPr lang="en-US" sz="2000" dirty="0"/>
              <a:t> </a:t>
            </a:r>
            <a:endParaRPr lang="en-US" sz="2000" dirty="0">
              <a:solidFill>
                <a:prstClr val="black"/>
              </a:solidFill>
            </a:endParaRPr>
          </a:p>
          <a:p>
            <a:pPr algn="ctr">
              <a:spcBef>
                <a:spcPct val="20000"/>
              </a:spcBef>
            </a:pPr>
            <a:r>
              <a:rPr lang="en-US" b="1" dirty="0" smtClean="0">
                <a:solidFill>
                  <a:prstClr val="black"/>
                </a:solidFill>
                <a:cs typeface="Times New Roman" pitchFamily="18" charset="0"/>
              </a:rPr>
              <a:t>Department of Intelligent Systems Engineering</a:t>
            </a:r>
          </a:p>
          <a:p>
            <a:pPr algn="ctr">
              <a:spcBef>
                <a:spcPct val="20000"/>
              </a:spcBef>
            </a:pPr>
            <a:r>
              <a:rPr lang="en-US" dirty="0" smtClean="0">
                <a:solidFill>
                  <a:prstClr val="black"/>
                </a:solidFill>
                <a:cs typeface="Times New Roman" pitchFamily="18" charset="0"/>
              </a:rPr>
              <a:t>School </a:t>
            </a:r>
            <a:r>
              <a:rPr lang="en-US" dirty="0">
                <a:solidFill>
                  <a:prstClr val="black"/>
                </a:solidFill>
                <a:cs typeface="Times New Roman" pitchFamily="18" charset="0"/>
              </a:rPr>
              <a:t>of Informatics and </a:t>
            </a:r>
            <a:r>
              <a:rPr lang="en-US" dirty="0" smtClean="0">
                <a:solidFill>
                  <a:prstClr val="black"/>
                </a:solidFill>
                <a:cs typeface="Times New Roman" pitchFamily="18" charset="0"/>
              </a:rPr>
              <a:t>Computing, Digital </a:t>
            </a:r>
            <a:r>
              <a:rPr lang="en-US" dirty="0">
                <a:solidFill>
                  <a:prstClr val="black"/>
                </a:solidFill>
                <a:cs typeface="Times New Roman" pitchFamily="18" charset="0"/>
              </a:rPr>
              <a:t>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6" name="Picture 5"/>
          <p:cNvPicPr>
            <a:picLocks noChangeAspect="1"/>
          </p:cNvPicPr>
          <p:nvPr/>
        </p:nvPicPr>
        <p:blipFill rotWithShape="1">
          <a:blip r:embed="rId7"/>
          <a:srcRect l="24253" t="8028" r="25140" b="63482"/>
          <a:stretch/>
        </p:blipFill>
        <p:spPr>
          <a:xfrm>
            <a:off x="1220599" y="14615"/>
            <a:ext cx="6686026" cy="2117268"/>
          </a:xfrm>
          <a:prstGeom prst="rect">
            <a:avLst/>
          </a:prstGeom>
        </p:spPr>
      </p:pic>
    </p:spTree>
    <p:extLst>
      <p:ext uri="{BB962C8B-B14F-4D97-AF65-F5344CB8AC3E}">
        <p14:creationId xmlns:p14="http://schemas.microsoft.com/office/powerpoint/2010/main" val="290440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3999" cy="709295"/>
          </a:xfrm>
        </p:spPr>
        <p:txBody>
          <a:bodyPr/>
          <a:lstStyle/>
          <a:p>
            <a:r>
              <a:rPr lang="en-US" sz="2800" dirty="0" smtClean="0"/>
              <a:t>DA-MDS Scaling MPI + Habanero Java (22-88 nodes)</a:t>
            </a:r>
            <a:endParaRPr lang="en-US" sz="2800" dirty="0"/>
          </a:p>
        </p:txBody>
      </p:sp>
      <p:sp>
        <p:nvSpPr>
          <p:cNvPr id="6" name="Content Placeholder 5"/>
          <p:cNvSpPr>
            <a:spLocks noGrp="1"/>
          </p:cNvSpPr>
          <p:nvPr>
            <p:ph idx="1"/>
          </p:nvPr>
        </p:nvSpPr>
        <p:spPr>
          <a:xfrm>
            <a:off x="0" y="674153"/>
            <a:ext cx="9144000" cy="564553"/>
          </a:xfrm>
        </p:spPr>
        <p:txBody>
          <a:bodyPr/>
          <a:lstStyle/>
          <a:p>
            <a:r>
              <a:rPr lang="en-US" dirty="0" err="1" smtClean="0"/>
              <a:t>TxP</a:t>
            </a:r>
            <a:r>
              <a:rPr lang="en-US" dirty="0" smtClean="0"/>
              <a:t> is # Threads x # MPI Processes on each Node</a:t>
            </a:r>
          </a:p>
          <a:p>
            <a:r>
              <a:rPr lang="en-US" dirty="0" smtClean="0"/>
              <a:t>As number of nodes increases, using threads not MPI becomes better</a:t>
            </a:r>
          </a:p>
          <a:p>
            <a:r>
              <a:rPr lang="en-US" dirty="0" smtClean="0"/>
              <a:t>DA-MDS is “best general purpose” dimension reduction algorithm</a:t>
            </a:r>
          </a:p>
          <a:p>
            <a:r>
              <a:rPr lang="en-US" dirty="0" smtClean="0"/>
              <a:t>Juliet is a 96 24-core node </a:t>
            </a:r>
            <a:r>
              <a:rPr lang="en-US" dirty="0" err="1" smtClean="0"/>
              <a:t>Haswell</a:t>
            </a:r>
            <a:r>
              <a:rPr lang="en-US" dirty="0" smtClean="0"/>
              <a:t> + 32 36-core </a:t>
            </a:r>
            <a:r>
              <a:rPr lang="en-US" dirty="0" err="1" smtClean="0"/>
              <a:t>Haswell</a:t>
            </a:r>
            <a:r>
              <a:rPr lang="en-US" dirty="0" smtClean="0"/>
              <a:t> </a:t>
            </a:r>
            <a:r>
              <a:rPr lang="en-US" dirty="0" err="1" smtClean="0"/>
              <a:t>Infiniband</a:t>
            </a:r>
            <a:r>
              <a:rPr lang="en-US" dirty="0" smtClean="0"/>
              <a:t> Cluster</a:t>
            </a:r>
          </a:p>
          <a:p>
            <a:r>
              <a:rPr lang="en-US" dirty="0" smtClean="0"/>
              <a:t>Use JNI +</a:t>
            </a:r>
            <a:r>
              <a:rPr lang="en-US" dirty="0" err="1" smtClean="0"/>
              <a:t>OpenMPI</a:t>
            </a:r>
            <a:r>
              <a:rPr lang="en-US" dirty="0" smtClean="0"/>
              <a:t> gives similar MPI performance for Java and C</a:t>
            </a:r>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10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30" y="2581310"/>
            <a:ext cx="7369521" cy="4276690"/>
          </a:xfrm>
          <a:prstGeom prst="rect">
            <a:avLst/>
          </a:prstGeom>
        </p:spPr>
      </p:pic>
      <p:sp>
        <p:nvSpPr>
          <p:cNvPr id="8" name="TextBox 7"/>
          <p:cNvSpPr txBox="1"/>
          <p:nvPr/>
        </p:nvSpPr>
        <p:spPr>
          <a:xfrm>
            <a:off x="1595824" y="2807647"/>
            <a:ext cx="1056700" cy="646331"/>
          </a:xfrm>
          <a:prstGeom prst="rect">
            <a:avLst/>
          </a:prstGeom>
          <a:noFill/>
        </p:spPr>
        <p:txBody>
          <a:bodyPr wrap="none" rtlCol="0">
            <a:spAutoFit/>
          </a:bodyPr>
          <a:lstStyle/>
          <a:p>
            <a:r>
              <a:rPr lang="en-US" dirty="0" smtClean="0"/>
              <a:t>All MPI </a:t>
            </a:r>
          </a:p>
          <a:p>
            <a:r>
              <a:rPr lang="en-US" dirty="0" smtClean="0"/>
              <a:t>on Node</a:t>
            </a:r>
            <a:endParaRPr lang="en-US" dirty="0"/>
          </a:p>
        </p:txBody>
      </p:sp>
      <p:sp>
        <p:nvSpPr>
          <p:cNvPr id="9" name="TextBox 8"/>
          <p:cNvSpPr txBox="1"/>
          <p:nvPr/>
        </p:nvSpPr>
        <p:spPr>
          <a:xfrm>
            <a:off x="7786348" y="4303008"/>
            <a:ext cx="1411605" cy="646331"/>
          </a:xfrm>
          <a:prstGeom prst="rect">
            <a:avLst/>
          </a:prstGeom>
          <a:noFill/>
        </p:spPr>
        <p:txBody>
          <a:bodyPr wrap="none" rtlCol="0">
            <a:spAutoFit/>
          </a:bodyPr>
          <a:lstStyle/>
          <a:p>
            <a:r>
              <a:rPr lang="en-US" dirty="0" smtClean="0"/>
              <a:t>All Threads </a:t>
            </a:r>
            <a:br>
              <a:rPr lang="en-US" dirty="0" smtClean="0"/>
            </a:br>
            <a:r>
              <a:rPr lang="en-US" dirty="0" smtClean="0"/>
              <a:t>on Node</a:t>
            </a:r>
            <a:endParaRPr lang="en-US" dirty="0"/>
          </a:p>
        </p:txBody>
      </p:sp>
    </p:spTree>
    <p:extLst>
      <p:ext uri="{BB962C8B-B14F-4D97-AF65-F5344CB8AC3E}">
        <p14:creationId xmlns:p14="http://schemas.microsoft.com/office/powerpoint/2010/main" val="3645920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3999" cy="709295"/>
          </a:xfrm>
        </p:spPr>
        <p:txBody>
          <a:bodyPr/>
          <a:lstStyle/>
          <a:p>
            <a:pPr algn="ctr"/>
            <a:r>
              <a:rPr lang="en-US" sz="3000" dirty="0" smtClean="0"/>
              <a:t>DA-MDS Scaling MPI + Habanero Java (1 node)</a:t>
            </a:r>
            <a:endParaRPr lang="en-US" sz="3000" dirty="0"/>
          </a:p>
        </p:txBody>
      </p:sp>
      <p:sp>
        <p:nvSpPr>
          <p:cNvPr id="6" name="Content Placeholder 5"/>
          <p:cNvSpPr>
            <a:spLocks noGrp="1"/>
          </p:cNvSpPr>
          <p:nvPr>
            <p:ph idx="1"/>
          </p:nvPr>
        </p:nvSpPr>
        <p:spPr>
          <a:xfrm>
            <a:off x="0" y="674153"/>
            <a:ext cx="9144000" cy="564553"/>
          </a:xfrm>
        </p:spPr>
        <p:txBody>
          <a:bodyPr/>
          <a:lstStyle/>
          <a:p>
            <a:r>
              <a:rPr lang="en-US" dirty="0" err="1" smtClean="0"/>
              <a:t>TxP</a:t>
            </a:r>
            <a:r>
              <a:rPr lang="en-US" dirty="0" smtClean="0"/>
              <a:t> is # Threads x # MPI Processes on each Node</a:t>
            </a:r>
          </a:p>
          <a:p>
            <a:r>
              <a:rPr lang="en-US" dirty="0" smtClean="0"/>
              <a:t>On one node MPI better than threads</a:t>
            </a:r>
          </a:p>
          <a:p>
            <a:r>
              <a:rPr lang="en-US" dirty="0" smtClean="0"/>
              <a:t>DA-MDS is “best known” dimension reduction algorithm</a:t>
            </a:r>
          </a:p>
          <a:p>
            <a:r>
              <a:rPr lang="en-US" dirty="0" smtClean="0"/>
              <a:t>Juliet is a 96 24-core node </a:t>
            </a:r>
            <a:r>
              <a:rPr lang="en-US" dirty="0" err="1" smtClean="0"/>
              <a:t>Haswell</a:t>
            </a:r>
            <a:r>
              <a:rPr lang="en-US" dirty="0" smtClean="0"/>
              <a:t> + 32 36-core </a:t>
            </a:r>
            <a:r>
              <a:rPr lang="en-US" dirty="0" err="1" smtClean="0"/>
              <a:t>Haswell</a:t>
            </a:r>
            <a:r>
              <a:rPr lang="en-US" dirty="0" smtClean="0"/>
              <a:t> </a:t>
            </a:r>
            <a:r>
              <a:rPr lang="en-US" dirty="0" err="1" smtClean="0"/>
              <a:t>Infiniband</a:t>
            </a:r>
            <a:r>
              <a:rPr lang="en-US" dirty="0" smtClean="0"/>
              <a:t> Cluster</a:t>
            </a:r>
          </a:p>
          <a:p>
            <a:r>
              <a:rPr lang="en-US" dirty="0" smtClean="0"/>
              <a:t>Use JNI +</a:t>
            </a:r>
            <a:r>
              <a:rPr lang="en-US" dirty="0" err="1" smtClean="0"/>
              <a:t>OpenMPI</a:t>
            </a:r>
            <a:r>
              <a:rPr lang="en-US" dirty="0" smtClean="0"/>
              <a:t> usually gives similar MPI performance for Java and C</a:t>
            </a:r>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11</a:t>
            </a:fld>
            <a:endParaRPr lang="en-US"/>
          </a:p>
        </p:txBody>
      </p:sp>
      <p:grpSp>
        <p:nvGrpSpPr>
          <p:cNvPr id="27" name="Group 26"/>
          <p:cNvGrpSpPr/>
          <p:nvPr/>
        </p:nvGrpSpPr>
        <p:grpSpPr>
          <a:xfrm>
            <a:off x="216887" y="2701454"/>
            <a:ext cx="7477970" cy="4027131"/>
            <a:chOff x="189728" y="2701454"/>
            <a:chExt cx="7477970" cy="4027131"/>
          </a:xfrm>
        </p:grpSpPr>
        <p:grpSp>
          <p:nvGrpSpPr>
            <p:cNvPr id="25" name="Group 24"/>
            <p:cNvGrpSpPr/>
            <p:nvPr/>
          </p:nvGrpSpPr>
          <p:grpSpPr>
            <a:xfrm>
              <a:off x="189728" y="2701454"/>
              <a:ext cx="7477970" cy="4027131"/>
              <a:chOff x="135994" y="2721687"/>
              <a:chExt cx="7477970" cy="4027131"/>
            </a:xfrm>
          </p:grpSpPr>
          <p:pic>
            <p:nvPicPr>
              <p:cNvPr id="2" name="Picture 1"/>
              <p:cNvPicPr>
                <a:picLocks noChangeAspect="1"/>
              </p:cNvPicPr>
              <p:nvPr/>
            </p:nvPicPr>
            <p:blipFill rotWithShape="1">
              <a:blip r:embed="rId2"/>
              <a:srcRect l="3548"/>
              <a:stretch/>
            </p:blipFill>
            <p:spPr>
              <a:xfrm>
                <a:off x="1412341" y="2721687"/>
                <a:ext cx="6201623" cy="4027131"/>
              </a:xfrm>
              <a:prstGeom prst="rect">
                <a:avLst/>
              </a:prstGeom>
            </p:spPr>
          </p:pic>
          <p:sp>
            <p:nvSpPr>
              <p:cNvPr id="3" name="TextBox 2"/>
              <p:cNvSpPr txBox="1"/>
              <p:nvPr/>
            </p:nvSpPr>
            <p:spPr>
              <a:xfrm>
                <a:off x="5931923" y="3304514"/>
                <a:ext cx="1358020" cy="646331"/>
              </a:xfrm>
              <a:prstGeom prst="rect">
                <a:avLst/>
              </a:prstGeom>
              <a:noFill/>
            </p:spPr>
            <p:txBody>
              <a:bodyPr wrap="square" rtlCol="0">
                <a:spAutoFit/>
              </a:bodyPr>
              <a:lstStyle/>
              <a:p>
                <a:r>
                  <a:rPr lang="en-US" dirty="0" smtClean="0"/>
                  <a:t>24 way parallel</a:t>
                </a:r>
                <a:endParaRPr lang="en-US" dirty="0"/>
              </a:p>
            </p:txBody>
          </p:sp>
          <p:cxnSp>
            <p:nvCxnSpPr>
              <p:cNvPr id="8" name="Straight Arrow Connector 7"/>
              <p:cNvCxnSpPr/>
              <p:nvPr/>
            </p:nvCxnSpPr>
            <p:spPr bwMode="auto">
              <a:xfrm>
                <a:off x="5576935" y="3950845"/>
                <a:ext cx="1783532"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24" name="TextBox 23"/>
              <p:cNvSpPr txBox="1"/>
              <p:nvPr/>
            </p:nvSpPr>
            <p:spPr>
              <a:xfrm>
                <a:off x="135994" y="3755968"/>
                <a:ext cx="1358020" cy="369332"/>
              </a:xfrm>
              <a:prstGeom prst="rect">
                <a:avLst/>
              </a:prstGeom>
              <a:noFill/>
            </p:spPr>
            <p:txBody>
              <a:bodyPr wrap="square" rtlCol="0">
                <a:spAutoFit/>
              </a:bodyPr>
              <a:lstStyle/>
              <a:p>
                <a:r>
                  <a:rPr lang="en-US" dirty="0" smtClean="0"/>
                  <a:t>Efficiency</a:t>
                </a:r>
                <a:endParaRPr lang="en-US" dirty="0"/>
              </a:p>
            </p:txBody>
          </p:sp>
        </p:grpSp>
        <p:grpSp>
          <p:nvGrpSpPr>
            <p:cNvPr id="26" name="Group 25"/>
            <p:cNvGrpSpPr/>
            <p:nvPr/>
          </p:nvGrpSpPr>
          <p:grpSpPr>
            <a:xfrm>
              <a:off x="2203992" y="3706145"/>
              <a:ext cx="3262465" cy="1575849"/>
              <a:chOff x="2203992" y="3706145"/>
              <a:chExt cx="3262465" cy="1575849"/>
            </a:xfrm>
          </p:grpSpPr>
          <p:sp>
            <p:nvSpPr>
              <p:cNvPr id="9" name="TextBox 8"/>
              <p:cNvSpPr txBox="1"/>
              <p:nvPr/>
            </p:nvSpPr>
            <p:spPr>
              <a:xfrm>
                <a:off x="3422604" y="4912662"/>
                <a:ext cx="1358020" cy="369332"/>
              </a:xfrm>
              <a:prstGeom prst="rect">
                <a:avLst/>
              </a:prstGeom>
              <a:noFill/>
            </p:spPr>
            <p:txBody>
              <a:bodyPr wrap="square" rtlCol="0">
                <a:spAutoFit/>
              </a:bodyPr>
              <a:lstStyle/>
              <a:p>
                <a:r>
                  <a:rPr lang="en-US" dirty="0" smtClean="0">
                    <a:solidFill>
                      <a:srgbClr val="FF0000"/>
                    </a:solidFill>
                  </a:rPr>
                  <a:t>All MPI</a:t>
                </a:r>
                <a:endParaRPr lang="en-US" dirty="0">
                  <a:solidFill>
                    <a:srgbClr val="FF0000"/>
                  </a:solidFill>
                </a:endParaRPr>
              </a:p>
            </p:txBody>
          </p:sp>
          <p:cxnSp>
            <p:nvCxnSpPr>
              <p:cNvPr id="11" name="Straight Arrow Connector 10"/>
              <p:cNvCxnSpPr/>
              <p:nvPr/>
            </p:nvCxnSpPr>
            <p:spPr bwMode="auto">
              <a:xfrm flipH="1" flipV="1">
                <a:off x="3422604" y="4019739"/>
                <a:ext cx="126354" cy="787651"/>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4182210" y="4134354"/>
                <a:ext cx="216889" cy="77830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V="1">
                <a:off x="4399099" y="4218915"/>
                <a:ext cx="1067358" cy="69403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8" name="Straight Arrow Connector 17"/>
              <p:cNvCxnSpPr/>
              <p:nvPr/>
            </p:nvCxnSpPr>
            <p:spPr bwMode="auto">
              <a:xfrm flipH="1" flipV="1">
                <a:off x="2740004" y="3971842"/>
                <a:ext cx="588108" cy="83554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flipV="1">
                <a:off x="2203992" y="3706145"/>
                <a:ext cx="1202536" cy="139118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spTree>
    <p:extLst>
      <p:ext uri="{BB962C8B-B14F-4D97-AF65-F5344CB8AC3E}">
        <p14:creationId xmlns:p14="http://schemas.microsoft.com/office/powerpoint/2010/main" val="1487783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57" cy="7137933"/>
          </a:xfrm>
          <a:prstGeom prst="rect">
            <a:avLst/>
          </a:prstGeom>
          <a:noFill/>
          <a:ln>
            <a:noFill/>
          </a:ln>
        </p:spPr>
      </p:pic>
      <p:sp>
        <p:nvSpPr>
          <p:cNvPr id="2" name="Title 1"/>
          <p:cNvSpPr>
            <a:spLocks noGrp="1"/>
          </p:cNvSpPr>
          <p:nvPr>
            <p:ph type="title"/>
          </p:nvPr>
        </p:nvSpPr>
        <p:spPr>
          <a:xfrm>
            <a:off x="1029788" y="2570040"/>
            <a:ext cx="5703025" cy="425840"/>
          </a:xfrm>
        </p:spPr>
        <p:txBody>
          <a:bodyPr/>
          <a:lstStyle/>
          <a:p>
            <a:r>
              <a:rPr lang="en-US" dirty="0" err="1"/>
              <a:t>FastMPJ</a:t>
            </a:r>
            <a:r>
              <a:rPr lang="en-US" dirty="0"/>
              <a:t> </a:t>
            </a:r>
            <a:r>
              <a:rPr lang="en-US" dirty="0" smtClean="0"/>
              <a:t>(Pure Java) v. </a:t>
            </a:r>
            <a:br>
              <a:rPr lang="en-US" dirty="0" smtClean="0"/>
            </a:br>
            <a:r>
              <a:rPr lang="en-US" dirty="0" smtClean="0"/>
              <a:t>Java </a:t>
            </a:r>
            <a:r>
              <a:rPr lang="en-US" dirty="0"/>
              <a:t>on </a:t>
            </a:r>
            <a:r>
              <a:rPr lang="en-US" dirty="0" smtClean="0"/>
              <a:t>C </a:t>
            </a:r>
            <a:r>
              <a:rPr lang="en-US" dirty="0" err="1" smtClean="0"/>
              <a:t>OpenMPI</a:t>
            </a:r>
            <a:r>
              <a:rPr lang="en-US" dirty="0" smtClean="0"/>
              <a:t> </a:t>
            </a:r>
            <a:r>
              <a:rPr lang="en-US" dirty="0"/>
              <a:t>v. </a:t>
            </a:r>
            <a:r>
              <a:rPr lang="en-US" dirty="0" smtClean="0"/>
              <a:t/>
            </a:r>
            <a:br>
              <a:rPr lang="en-US" dirty="0" smtClean="0"/>
            </a:br>
            <a:r>
              <a:rPr lang="en-US" dirty="0" smtClean="0"/>
              <a:t>C </a:t>
            </a:r>
            <a:r>
              <a:rPr lang="en-US" dirty="0" err="1"/>
              <a:t>OpenMPI</a:t>
            </a:r>
            <a:endParaRPr lang="en-US" dirty="0"/>
          </a:p>
        </p:txBody>
      </p:sp>
    </p:spTree>
    <p:extLst>
      <p:ext uri="{BB962C8B-B14F-4D97-AF65-F5344CB8AC3E}">
        <p14:creationId xmlns:p14="http://schemas.microsoft.com/office/powerpoint/2010/main" val="3520562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144000" cy="701040"/>
          </a:xfrm>
        </p:spPr>
        <p:txBody>
          <a:bodyPr/>
          <a:lstStyle/>
          <a:p>
            <a:pPr algn="ctr"/>
            <a:r>
              <a:rPr lang="en-US" sz="2800" dirty="0" smtClean="0"/>
              <a:t>Sometimes Java </a:t>
            </a:r>
            <a:r>
              <a:rPr lang="en-US" sz="2800" dirty="0" err="1" smtClean="0"/>
              <a:t>Allgather</a:t>
            </a:r>
            <a:r>
              <a:rPr lang="en-US" sz="2800" dirty="0" smtClean="0"/>
              <a:t> MPI performs poorly</a:t>
            </a:r>
            <a:endParaRPr lang="en-US" sz="2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58223" y="1788160"/>
            <a:ext cx="9085777" cy="5069840"/>
          </a:xfrm>
          <a:prstGeom prst="rect">
            <a:avLst/>
          </a:prstGeom>
        </p:spPr>
      </p:pic>
      <p:sp>
        <p:nvSpPr>
          <p:cNvPr id="8" name="TextBox 7"/>
          <p:cNvSpPr txBox="1"/>
          <p:nvPr/>
        </p:nvSpPr>
        <p:spPr>
          <a:xfrm>
            <a:off x="223521" y="599274"/>
            <a:ext cx="8260080" cy="1200329"/>
          </a:xfrm>
          <a:prstGeom prst="rect">
            <a:avLst/>
          </a:prstGeom>
          <a:noFill/>
        </p:spPr>
        <p:txBody>
          <a:bodyPr wrap="square" rtlCol="0">
            <a:spAutoFit/>
          </a:bodyPr>
          <a:lstStyle/>
          <a:p>
            <a:r>
              <a:rPr lang="en-US" dirty="0" err="1" smtClean="0"/>
              <a:t>TxPxN</a:t>
            </a:r>
            <a:r>
              <a:rPr lang="en-US" dirty="0" smtClean="0"/>
              <a:t> where T=1 is threads per node and P is MPI processes per node and N is number of nodes</a:t>
            </a:r>
          </a:p>
          <a:p>
            <a:r>
              <a:rPr lang="en-US" dirty="0" smtClean="0"/>
              <a:t>Tempest is old Intel Cluster</a:t>
            </a:r>
          </a:p>
          <a:p>
            <a:r>
              <a:rPr lang="en-US" dirty="0" smtClean="0"/>
              <a:t>Bind processes to 1 or multiple cores</a:t>
            </a:r>
            <a:endParaRPr lang="en-US" dirty="0"/>
          </a:p>
        </p:txBody>
      </p:sp>
      <p:sp>
        <p:nvSpPr>
          <p:cNvPr id="9" name="TextBox 8"/>
          <p:cNvSpPr txBox="1"/>
          <p:nvPr/>
        </p:nvSpPr>
        <p:spPr>
          <a:xfrm>
            <a:off x="2042160" y="2183731"/>
            <a:ext cx="1005840" cy="369332"/>
          </a:xfrm>
          <a:prstGeom prst="rect">
            <a:avLst/>
          </a:prstGeom>
          <a:noFill/>
        </p:spPr>
        <p:txBody>
          <a:bodyPr wrap="square" rtlCol="0">
            <a:spAutoFit/>
          </a:bodyPr>
          <a:lstStyle/>
          <a:p>
            <a:r>
              <a:rPr lang="en-US" dirty="0" smtClean="0"/>
              <a:t>Juliet</a:t>
            </a:r>
            <a:endParaRPr lang="en-US" dirty="0"/>
          </a:p>
        </p:txBody>
      </p:sp>
      <p:sp>
        <p:nvSpPr>
          <p:cNvPr id="10" name="TextBox 9"/>
          <p:cNvSpPr txBox="1"/>
          <p:nvPr/>
        </p:nvSpPr>
        <p:spPr>
          <a:xfrm>
            <a:off x="6634480" y="1999065"/>
            <a:ext cx="1290320" cy="369332"/>
          </a:xfrm>
          <a:prstGeom prst="rect">
            <a:avLst/>
          </a:prstGeom>
          <a:noFill/>
        </p:spPr>
        <p:txBody>
          <a:bodyPr wrap="square" rtlCol="0">
            <a:spAutoFit/>
          </a:bodyPr>
          <a:lstStyle/>
          <a:p>
            <a:r>
              <a:rPr lang="en-US" dirty="0" smtClean="0"/>
              <a:t>100K Data</a:t>
            </a:r>
            <a:endParaRPr lang="en-US" dirty="0"/>
          </a:p>
        </p:txBody>
      </p:sp>
    </p:spTree>
    <p:extLst>
      <p:ext uri="{BB962C8B-B14F-4D97-AF65-F5344CB8AC3E}">
        <p14:creationId xmlns:p14="http://schemas.microsoft.com/office/powerpoint/2010/main" val="2992788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823"/>
            <a:ext cx="9144000" cy="701040"/>
          </a:xfrm>
        </p:spPr>
        <p:txBody>
          <a:bodyPr/>
          <a:lstStyle/>
          <a:p>
            <a:pPr algn="ctr"/>
            <a:r>
              <a:rPr lang="en-US" sz="3200" dirty="0" smtClean="0"/>
              <a:t>Compared to C </a:t>
            </a:r>
            <a:r>
              <a:rPr lang="en-US" sz="3200" dirty="0" err="1" smtClean="0"/>
              <a:t>Allgather</a:t>
            </a:r>
            <a:r>
              <a:rPr lang="en-US" sz="3200" dirty="0" smtClean="0"/>
              <a:t> MPI performing consistently</a:t>
            </a:r>
            <a:endParaRPr lang="en-US" sz="32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pic>
        <p:nvPicPr>
          <p:cNvPr id="3" name="Picture 2"/>
          <p:cNvPicPr>
            <a:picLocks noChangeAspect="1"/>
          </p:cNvPicPr>
          <p:nvPr/>
        </p:nvPicPr>
        <p:blipFill>
          <a:blip r:embed="rId2"/>
          <a:stretch>
            <a:fillRect/>
          </a:stretch>
        </p:blipFill>
        <p:spPr>
          <a:xfrm>
            <a:off x="0" y="1211509"/>
            <a:ext cx="9144000" cy="4699141"/>
          </a:xfrm>
          <a:prstGeom prst="rect">
            <a:avLst/>
          </a:prstGeom>
        </p:spPr>
      </p:pic>
      <p:sp>
        <p:nvSpPr>
          <p:cNvPr id="7" name="TextBox 6"/>
          <p:cNvSpPr txBox="1"/>
          <p:nvPr/>
        </p:nvSpPr>
        <p:spPr>
          <a:xfrm>
            <a:off x="2042160" y="1401411"/>
            <a:ext cx="1005840" cy="369332"/>
          </a:xfrm>
          <a:prstGeom prst="rect">
            <a:avLst/>
          </a:prstGeom>
          <a:noFill/>
        </p:spPr>
        <p:txBody>
          <a:bodyPr wrap="square" rtlCol="0">
            <a:spAutoFit/>
          </a:bodyPr>
          <a:lstStyle/>
          <a:p>
            <a:r>
              <a:rPr lang="en-US" dirty="0" smtClean="0"/>
              <a:t>Juliet</a:t>
            </a:r>
            <a:endParaRPr lang="en-US" dirty="0"/>
          </a:p>
        </p:txBody>
      </p:sp>
      <p:sp>
        <p:nvSpPr>
          <p:cNvPr id="8" name="TextBox 7"/>
          <p:cNvSpPr txBox="1"/>
          <p:nvPr/>
        </p:nvSpPr>
        <p:spPr>
          <a:xfrm>
            <a:off x="6634480" y="1429436"/>
            <a:ext cx="1290320" cy="369332"/>
          </a:xfrm>
          <a:prstGeom prst="rect">
            <a:avLst/>
          </a:prstGeom>
          <a:noFill/>
        </p:spPr>
        <p:txBody>
          <a:bodyPr wrap="square" rtlCol="0">
            <a:spAutoFit/>
          </a:bodyPr>
          <a:lstStyle/>
          <a:p>
            <a:r>
              <a:rPr lang="en-US" dirty="0" smtClean="0"/>
              <a:t>100K Data</a:t>
            </a:r>
            <a:endParaRPr lang="en-US" dirty="0"/>
          </a:p>
        </p:txBody>
      </p:sp>
    </p:spTree>
    <p:extLst>
      <p:ext uri="{BB962C8B-B14F-4D97-AF65-F5344CB8AC3E}">
        <p14:creationId xmlns:p14="http://schemas.microsoft.com/office/powerpoint/2010/main" val="153335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t>No classic nearest neighbor communication</a:t>
            </a:r>
            <a:br>
              <a:rPr lang="en-US" sz="3200" dirty="0" smtClean="0"/>
            </a:br>
            <a:r>
              <a:rPr lang="en-US" sz="3200" dirty="0" smtClean="0"/>
              <a:t>All MPI collectives</a:t>
            </a:r>
            <a:endParaRPr lang="en-US" sz="32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15</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0" y="1329343"/>
            <a:ext cx="9144000" cy="5528657"/>
          </a:xfrm>
          <a:prstGeom prst="rect">
            <a:avLst/>
          </a:prstGeom>
        </p:spPr>
      </p:pic>
      <p:sp>
        <p:nvSpPr>
          <p:cNvPr id="7" name="TextBox 6"/>
          <p:cNvSpPr txBox="1"/>
          <p:nvPr/>
        </p:nvSpPr>
        <p:spPr>
          <a:xfrm>
            <a:off x="853440" y="2255520"/>
            <a:ext cx="1851789" cy="369332"/>
          </a:xfrm>
          <a:prstGeom prst="rect">
            <a:avLst/>
          </a:prstGeom>
          <a:noFill/>
        </p:spPr>
        <p:txBody>
          <a:bodyPr wrap="none" rtlCol="0">
            <a:spAutoFit/>
          </a:bodyPr>
          <a:lstStyle/>
          <a:p>
            <a:r>
              <a:rPr lang="en-US" dirty="0" smtClean="0"/>
              <a:t>All MPI on Node</a:t>
            </a:r>
            <a:endParaRPr lang="en-US" dirty="0"/>
          </a:p>
        </p:txBody>
      </p:sp>
      <p:sp>
        <p:nvSpPr>
          <p:cNvPr id="8" name="TextBox 7"/>
          <p:cNvSpPr txBox="1"/>
          <p:nvPr/>
        </p:nvSpPr>
        <p:spPr>
          <a:xfrm>
            <a:off x="7569108" y="4093671"/>
            <a:ext cx="1411605" cy="646331"/>
          </a:xfrm>
          <a:prstGeom prst="rect">
            <a:avLst/>
          </a:prstGeom>
          <a:noFill/>
        </p:spPr>
        <p:txBody>
          <a:bodyPr wrap="none" rtlCol="0">
            <a:spAutoFit/>
          </a:bodyPr>
          <a:lstStyle/>
          <a:p>
            <a:r>
              <a:rPr lang="en-US" dirty="0" smtClean="0"/>
              <a:t>All Threads </a:t>
            </a:r>
            <a:br>
              <a:rPr lang="en-US" dirty="0" smtClean="0"/>
            </a:br>
            <a:r>
              <a:rPr lang="en-US" dirty="0" smtClean="0"/>
              <a:t>on Node</a:t>
            </a:r>
            <a:endParaRPr lang="en-US" dirty="0"/>
          </a:p>
        </p:txBody>
      </p:sp>
    </p:spTree>
    <p:extLst>
      <p:ext uri="{BB962C8B-B14F-4D97-AF65-F5344CB8AC3E}">
        <p14:creationId xmlns:p14="http://schemas.microsoft.com/office/powerpoint/2010/main" val="194286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t>No classic nearest neighbor communication</a:t>
            </a:r>
            <a:br>
              <a:rPr lang="en-US" sz="3200" dirty="0" smtClean="0"/>
            </a:br>
            <a:r>
              <a:rPr lang="en-US" sz="3200" dirty="0" smtClean="0"/>
              <a:t>All MPI collectives (</a:t>
            </a:r>
            <a:r>
              <a:rPr lang="en-US" sz="3200" dirty="0" err="1" smtClean="0"/>
              <a:t>allgather</a:t>
            </a:r>
            <a:r>
              <a:rPr lang="en-US" sz="3200" dirty="0" smtClean="0"/>
              <a:t>/scatter)</a:t>
            </a:r>
            <a:endParaRPr lang="en-US" sz="32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16</a:t>
            </a:fld>
            <a:endParaRPr lang="en-US" dirty="0">
              <a:solidFill>
                <a:prstClr val="black"/>
              </a:solidFill>
            </a:endParaRPr>
          </a:p>
        </p:txBody>
      </p:sp>
      <p:pic>
        <p:nvPicPr>
          <p:cNvPr id="3" name="Picture 2"/>
          <p:cNvPicPr>
            <a:picLocks noChangeAspect="1"/>
          </p:cNvPicPr>
          <p:nvPr/>
        </p:nvPicPr>
        <p:blipFill>
          <a:blip r:embed="rId2"/>
          <a:stretch>
            <a:fillRect/>
          </a:stretch>
        </p:blipFill>
        <p:spPr>
          <a:xfrm>
            <a:off x="1" y="1304752"/>
            <a:ext cx="9184672" cy="5553248"/>
          </a:xfrm>
          <a:prstGeom prst="rect">
            <a:avLst/>
          </a:prstGeom>
        </p:spPr>
      </p:pic>
      <p:sp>
        <p:nvSpPr>
          <p:cNvPr id="7" name="TextBox 6"/>
          <p:cNvSpPr txBox="1"/>
          <p:nvPr/>
        </p:nvSpPr>
        <p:spPr>
          <a:xfrm>
            <a:off x="751840" y="4521200"/>
            <a:ext cx="1056700" cy="646331"/>
          </a:xfrm>
          <a:prstGeom prst="rect">
            <a:avLst/>
          </a:prstGeom>
          <a:noFill/>
        </p:spPr>
        <p:txBody>
          <a:bodyPr wrap="none" rtlCol="0">
            <a:spAutoFit/>
          </a:bodyPr>
          <a:lstStyle/>
          <a:p>
            <a:r>
              <a:rPr lang="en-US" dirty="0" smtClean="0"/>
              <a:t>All MPI </a:t>
            </a:r>
            <a:br>
              <a:rPr lang="en-US" dirty="0" smtClean="0"/>
            </a:br>
            <a:r>
              <a:rPr lang="en-US" dirty="0" smtClean="0"/>
              <a:t>on Node</a:t>
            </a:r>
            <a:endParaRPr lang="en-US" dirty="0"/>
          </a:p>
        </p:txBody>
      </p:sp>
      <p:sp>
        <p:nvSpPr>
          <p:cNvPr id="8" name="TextBox 7"/>
          <p:cNvSpPr txBox="1"/>
          <p:nvPr/>
        </p:nvSpPr>
        <p:spPr>
          <a:xfrm>
            <a:off x="7618139" y="2644363"/>
            <a:ext cx="1411605" cy="646331"/>
          </a:xfrm>
          <a:prstGeom prst="rect">
            <a:avLst/>
          </a:prstGeom>
          <a:noFill/>
        </p:spPr>
        <p:txBody>
          <a:bodyPr wrap="none" rtlCol="0">
            <a:spAutoFit/>
          </a:bodyPr>
          <a:lstStyle/>
          <a:p>
            <a:r>
              <a:rPr lang="en-US" dirty="0" smtClean="0"/>
              <a:t>All Threads </a:t>
            </a:r>
            <a:br>
              <a:rPr lang="en-US" dirty="0" smtClean="0"/>
            </a:br>
            <a:r>
              <a:rPr lang="en-US" dirty="0" smtClean="0"/>
              <a:t>on Node</a:t>
            </a:r>
            <a:endParaRPr lang="en-US" dirty="0"/>
          </a:p>
        </p:txBody>
      </p:sp>
    </p:spTree>
    <p:extLst>
      <p:ext uri="{BB962C8B-B14F-4D97-AF65-F5344CB8AC3E}">
        <p14:creationId xmlns:p14="http://schemas.microsoft.com/office/powerpoint/2010/main" val="2163572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t>No classic nearest neighbor communication</a:t>
            </a:r>
            <a:br>
              <a:rPr lang="en-US" sz="3200" dirty="0" smtClean="0"/>
            </a:br>
            <a:r>
              <a:rPr lang="en-US" sz="3200" dirty="0" smtClean="0"/>
              <a:t>All MPI collectives (</a:t>
            </a:r>
            <a:r>
              <a:rPr lang="en-US" sz="3200" dirty="0" err="1" smtClean="0"/>
              <a:t>allgather</a:t>
            </a:r>
            <a:r>
              <a:rPr lang="en-US" sz="3200" dirty="0" smtClean="0"/>
              <a:t>/scatter)</a:t>
            </a:r>
            <a:endParaRPr lang="en-US" sz="32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0" y="1341121"/>
            <a:ext cx="9136233" cy="5516879"/>
          </a:xfrm>
          <a:prstGeom prst="rect">
            <a:avLst/>
          </a:prstGeom>
        </p:spPr>
      </p:pic>
      <p:sp>
        <p:nvSpPr>
          <p:cNvPr id="7" name="TextBox 6"/>
          <p:cNvSpPr txBox="1"/>
          <p:nvPr/>
        </p:nvSpPr>
        <p:spPr>
          <a:xfrm>
            <a:off x="914400" y="5455920"/>
            <a:ext cx="1056700" cy="646331"/>
          </a:xfrm>
          <a:prstGeom prst="rect">
            <a:avLst/>
          </a:prstGeom>
          <a:noFill/>
        </p:spPr>
        <p:txBody>
          <a:bodyPr wrap="none" rtlCol="0">
            <a:spAutoFit/>
          </a:bodyPr>
          <a:lstStyle/>
          <a:p>
            <a:r>
              <a:rPr lang="en-US" dirty="0" smtClean="0"/>
              <a:t>All MPI </a:t>
            </a:r>
            <a:br>
              <a:rPr lang="en-US" dirty="0" smtClean="0"/>
            </a:br>
            <a:r>
              <a:rPr lang="en-US" dirty="0" smtClean="0"/>
              <a:t>on Node</a:t>
            </a:r>
            <a:endParaRPr lang="en-US" dirty="0"/>
          </a:p>
        </p:txBody>
      </p:sp>
      <p:sp>
        <p:nvSpPr>
          <p:cNvPr id="8" name="TextBox 7"/>
          <p:cNvSpPr txBox="1"/>
          <p:nvPr/>
        </p:nvSpPr>
        <p:spPr>
          <a:xfrm>
            <a:off x="7618139" y="3776394"/>
            <a:ext cx="1411605" cy="646331"/>
          </a:xfrm>
          <a:prstGeom prst="rect">
            <a:avLst/>
          </a:prstGeom>
          <a:noFill/>
        </p:spPr>
        <p:txBody>
          <a:bodyPr wrap="none" rtlCol="0">
            <a:spAutoFit/>
          </a:bodyPr>
          <a:lstStyle/>
          <a:p>
            <a:r>
              <a:rPr lang="en-US" dirty="0" smtClean="0"/>
              <a:t>All Threads </a:t>
            </a:r>
            <a:br>
              <a:rPr lang="en-US" dirty="0" smtClean="0"/>
            </a:br>
            <a:r>
              <a:rPr lang="en-US" dirty="0" smtClean="0"/>
              <a:t>on Node</a:t>
            </a:r>
            <a:endParaRPr lang="en-US" dirty="0"/>
          </a:p>
        </p:txBody>
      </p:sp>
      <p:sp>
        <p:nvSpPr>
          <p:cNvPr id="10" name="TextBox 9"/>
          <p:cNvSpPr txBox="1"/>
          <p:nvPr/>
        </p:nvSpPr>
        <p:spPr>
          <a:xfrm>
            <a:off x="2255520" y="2458720"/>
            <a:ext cx="1274708" cy="369332"/>
          </a:xfrm>
          <a:prstGeom prst="rect">
            <a:avLst/>
          </a:prstGeom>
          <a:noFill/>
        </p:spPr>
        <p:txBody>
          <a:bodyPr wrap="none" rtlCol="0">
            <a:spAutoFit/>
          </a:bodyPr>
          <a:lstStyle/>
          <a:p>
            <a:r>
              <a:rPr lang="en-US" dirty="0" smtClean="0"/>
              <a:t>MPI crazy!</a:t>
            </a:r>
            <a:endParaRPr lang="en-US" dirty="0"/>
          </a:p>
        </p:txBody>
      </p:sp>
    </p:spTree>
    <p:extLst>
      <p:ext uri="{BB962C8B-B14F-4D97-AF65-F5344CB8AC3E}">
        <p14:creationId xmlns:p14="http://schemas.microsoft.com/office/powerpoint/2010/main" val="220913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40640"/>
            <a:ext cx="8382000" cy="1143000"/>
          </a:xfrm>
        </p:spPr>
        <p:txBody>
          <a:bodyPr/>
          <a:lstStyle/>
          <a:p>
            <a:r>
              <a:rPr lang="en-US" dirty="0" smtClean="0"/>
              <a:t>DA-PWC Clustering on old </a:t>
            </a:r>
            <a:r>
              <a:rPr lang="en-US" dirty="0" err="1" smtClean="0"/>
              <a:t>Infiniband</a:t>
            </a:r>
            <a:r>
              <a:rPr lang="en-US" dirty="0" smtClean="0"/>
              <a:t> cluster (FutureGrid India)</a:t>
            </a:r>
            <a:endParaRPr lang="en-US" dirty="0"/>
          </a:p>
        </p:txBody>
      </p:sp>
      <p:sp>
        <p:nvSpPr>
          <p:cNvPr id="3" name="Content Placeholder 2"/>
          <p:cNvSpPr>
            <a:spLocks noGrp="1"/>
          </p:cNvSpPr>
          <p:nvPr>
            <p:ph idx="1"/>
          </p:nvPr>
        </p:nvSpPr>
        <p:spPr>
          <a:xfrm>
            <a:off x="-1" y="1183640"/>
            <a:ext cx="8980713" cy="1071547"/>
          </a:xfrm>
        </p:spPr>
        <p:txBody>
          <a:bodyPr/>
          <a:lstStyle/>
          <a:p>
            <a:r>
              <a:rPr lang="en-US" dirty="0" smtClean="0"/>
              <a:t>Results averaged over </a:t>
            </a:r>
            <a:r>
              <a:rPr lang="en-US" dirty="0" err="1" smtClean="0"/>
              <a:t>TxP</a:t>
            </a:r>
            <a:r>
              <a:rPr lang="en-US" dirty="0" smtClean="0"/>
              <a:t> choices with full 8 way parallelism per node</a:t>
            </a:r>
          </a:p>
          <a:p>
            <a:r>
              <a:rPr lang="en-US" dirty="0" smtClean="0"/>
              <a:t>Dominated by broadcast implemented as pipeline</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17418"/>
            <a:ext cx="9109165" cy="3628932"/>
          </a:xfrm>
          <a:prstGeom prst="rect">
            <a:avLst/>
          </a:prstGeom>
          <a:noFill/>
          <a:ln>
            <a:noFill/>
          </a:ln>
        </p:spPr>
      </p:pic>
    </p:spTree>
    <p:extLst>
      <p:ext uri="{BB962C8B-B14F-4D97-AF65-F5344CB8AC3E}">
        <p14:creationId xmlns:p14="http://schemas.microsoft.com/office/powerpoint/2010/main" val="421730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 y="0"/>
            <a:ext cx="4408713" cy="1143000"/>
          </a:xfrm>
        </p:spPr>
        <p:txBody>
          <a:bodyPr/>
          <a:lstStyle/>
          <a:p>
            <a:r>
              <a:rPr lang="en-US" dirty="0" smtClean="0"/>
              <a:t>Parallel LDA Latent Dirichlet Allocation</a:t>
            </a:r>
            <a:endParaRPr lang="en-US" dirty="0"/>
          </a:p>
        </p:txBody>
      </p:sp>
      <p:sp>
        <p:nvSpPr>
          <p:cNvPr id="3" name="Content Placeholder 2"/>
          <p:cNvSpPr>
            <a:spLocks noGrp="1"/>
          </p:cNvSpPr>
          <p:nvPr>
            <p:ph idx="1"/>
          </p:nvPr>
        </p:nvSpPr>
        <p:spPr>
          <a:xfrm>
            <a:off x="30971" y="1475097"/>
            <a:ext cx="4380999" cy="3497392"/>
          </a:xfrm>
        </p:spPr>
        <p:txBody>
          <a:bodyPr/>
          <a:lstStyle/>
          <a:p>
            <a:r>
              <a:rPr lang="en-US" dirty="0" smtClean="0"/>
              <a:t>Java code running under Harp – Hadoop plus HPC plugin</a:t>
            </a:r>
          </a:p>
          <a:p>
            <a:r>
              <a:rPr lang="en-US" dirty="0"/>
              <a:t>Corpus: 3,775,554 Wikipedia documents, Vocabulary: 1 million words; Topics: 10k topics; </a:t>
            </a:r>
            <a:endParaRPr lang="en-US" dirty="0" smtClean="0"/>
          </a:p>
          <a:p>
            <a:r>
              <a:rPr lang="en-US" dirty="0" smtClean="0"/>
              <a:t>BR II is Big Red II supercomputer with Cray Gemini interconnect</a:t>
            </a:r>
          </a:p>
          <a:p>
            <a:r>
              <a:rPr lang="en-US" dirty="0" smtClean="0"/>
              <a:t>Juliet is </a:t>
            </a:r>
            <a:r>
              <a:rPr lang="en-US" dirty="0" err="1" smtClean="0"/>
              <a:t>Haswell</a:t>
            </a:r>
            <a:r>
              <a:rPr lang="en-US" dirty="0" smtClean="0"/>
              <a:t> Cluster with Intel (switch) and </a:t>
            </a:r>
            <a:r>
              <a:rPr lang="en-US" dirty="0" err="1" smtClean="0"/>
              <a:t>Mellanox</a:t>
            </a:r>
            <a:r>
              <a:rPr lang="en-US" dirty="0" smtClean="0"/>
              <a:t> (node) </a:t>
            </a:r>
            <a:r>
              <a:rPr lang="en-US" dirty="0" err="1" smtClean="0"/>
              <a:t>infiniband</a:t>
            </a:r>
            <a:endParaRPr lang="en-US" dirty="0" smtClean="0"/>
          </a:p>
          <a:p>
            <a:pPr lvl="1"/>
            <a:r>
              <a:rPr lang="en-US" dirty="0" smtClean="0"/>
              <a:t>Will get 128 node Juliet results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4571999" y="327791"/>
            <a:ext cx="4572000" cy="2696454"/>
          </a:xfrm>
          <a:prstGeom prst="rect">
            <a:avLst/>
          </a:prstGeom>
        </p:spPr>
      </p:pic>
      <p:pic>
        <p:nvPicPr>
          <p:cNvPr id="6" name="Picture 5"/>
          <p:cNvPicPr>
            <a:picLocks noChangeAspect="1"/>
          </p:cNvPicPr>
          <p:nvPr/>
        </p:nvPicPr>
        <p:blipFill>
          <a:blip r:embed="rId3"/>
          <a:stretch>
            <a:fillRect/>
          </a:stretch>
        </p:blipFill>
        <p:spPr>
          <a:xfrm>
            <a:off x="4571999" y="3000987"/>
            <a:ext cx="4572000" cy="2781300"/>
          </a:xfrm>
          <a:prstGeom prst="rect">
            <a:avLst/>
          </a:prstGeom>
        </p:spPr>
      </p:pic>
      <p:sp>
        <p:nvSpPr>
          <p:cNvPr id="7" name="Rectangle 6"/>
          <p:cNvSpPr/>
          <p:nvPr/>
        </p:nvSpPr>
        <p:spPr>
          <a:xfrm>
            <a:off x="4352633" y="5743957"/>
            <a:ext cx="5010731" cy="369332"/>
          </a:xfrm>
          <a:prstGeom prst="rect">
            <a:avLst/>
          </a:prstGeom>
        </p:spPr>
        <p:txBody>
          <a:bodyPr wrap="none">
            <a:spAutoFit/>
          </a:bodyPr>
          <a:lstStyle/>
          <a:p>
            <a:r>
              <a:rPr lang="en-US" b="1" dirty="0"/>
              <a:t>Harp LDA on </a:t>
            </a:r>
            <a:r>
              <a:rPr lang="en-US" b="1" dirty="0" smtClean="0"/>
              <a:t>Juliet (36 core </a:t>
            </a:r>
            <a:r>
              <a:rPr lang="en-US" b="1" dirty="0" err="1" smtClean="0"/>
              <a:t>Haswell</a:t>
            </a:r>
            <a:r>
              <a:rPr lang="en-US" b="1" dirty="0" smtClean="0"/>
              <a:t> nodes) </a:t>
            </a:r>
            <a:endParaRPr lang="en-US" dirty="0"/>
          </a:p>
        </p:txBody>
      </p:sp>
      <p:sp>
        <p:nvSpPr>
          <p:cNvPr id="8" name="Rectangle 7"/>
          <p:cNvSpPr/>
          <p:nvPr/>
        </p:nvSpPr>
        <p:spPr>
          <a:xfrm>
            <a:off x="4205982" y="2200"/>
            <a:ext cx="5002139" cy="369332"/>
          </a:xfrm>
          <a:prstGeom prst="rect">
            <a:avLst/>
          </a:prstGeom>
        </p:spPr>
        <p:txBody>
          <a:bodyPr wrap="none">
            <a:spAutoFit/>
          </a:bodyPr>
          <a:lstStyle/>
          <a:p>
            <a:r>
              <a:rPr lang="en-US" b="1" dirty="0"/>
              <a:t>Harp LDA on </a:t>
            </a:r>
            <a:r>
              <a:rPr lang="en-US" b="1" dirty="0" smtClean="0"/>
              <a:t>BR II (32 core old AMD nodes) </a:t>
            </a:r>
            <a:endParaRPr lang="en-US" dirty="0"/>
          </a:p>
        </p:txBody>
      </p:sp>
    </p:spTree>
    <p:extLst>
      <p:ext uri="{BB962C8B-B14F-4D97-AF65-F5344CB8AC3E}">
        <p14:creationId xmlns:p14="http://schemas.microsoft.com/office/powerpoint/2010/main" val="128070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5354" y="43668"/>
            <a:ext cx="5147359" cy="549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0" y="-18107"/>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a:lstStyle>
          <a:p>
            <a:pPr defTabSz="914400"/>
            <a:r>
              <a:rPr lang="en-US" altLang="en-US" sz="3600" kern="0" smtClean="0"/>
              <a:t>ISE Structure</a:t>
            </a:r>
            <a:endParaRPr lang="en-US" altLang="en-US" kern="0" dirty="0" smtClean="0"/>
          </a:p>
        </p:txBody>
      </p:sp>
      <p:sp>
        <p:nvSpPr>
          <p:cNvPr id="9" name="Rectangle 8"/>
          <p:cNvSpPr/>
          <p:nvPr/>
        </p:nvSpPr>
        <p:spPr>
          <a:xfrm>
            <a:off x="-3560" y="914400"/>
            <a:ext cx="3505200" cy="4893391"/>
          </a:xfrm>
          <a:prstGeom prst="rect">
            <a:avLst/>
          </a:prstGeom>
        </p:spPr>
        <p:txBody>
          <a:bodyPr wrap="square">
            <a:spAutoFit/>
          </a:bodyPr>
          <a:lstStyle/>
          <a:p>
            <a:pPr marL="0" marR="0">
              <a:lnSpc>
                <a:spcPct val="107000"/>
              </a:lnSpc>
              <a:spcBef>
                <a:spcPts val="0"/>
              </a:spcBef>
              <a:spcAft>
                <a:spcPts val="800"/>
              </a:spcAft>
            </a:pPr>
            <a:r>
              <a:rPr lang="en-US" sz="2000" i="0" dirty="0" smtClean="0">
                <a:effectLst/>
                <a:latin typeface="Calibri" panose="020F0502020204030204" pitchFamily="34" charset="0"/>
                <a:ea typeface="Calibri" panose="020F0502020204030204" pitchFamily="34" charset="0"/>
                <a:cs typeface="Times New Roman" panose="02020603050405020304" pitchFamily="18" charset="0"/>
              </a:rPr>
              <a:t>The focus is on engineering of systems of small scale, often mobile devices that draw upon modern information technology techniques including intelligent systems, big data and user interface design.   The foundation of these devices include sensor and detector technologies, signal processing, and information and control theory.</a:t>
            </a:r>
          </a:p>
          <a:p>
            <a:pPr marL="0" marR="0">
              <a:lnSpc>
                <a:spcPct val="107000"/>
              </a:lnSpc>
              <a:spcBef>
                <a:spcPts val="0"/>
              </a:spcBef>
              <a:spcAft>
                <a:spcPts val="800"/>
              </a:spcAft>
            </a:pPr>
            <a:r>
              <a:rPr lang="en-US" sz="2000" i="0" dirty="0" smtClean="0">
                <a:latin typeface="Calibri" panose="020F0502020204030204" pitchFamily="34" charset="0"/>
                <a:ea typeface="Calibri" panose="020F0502020204030204" pitchFamily="34" charset="0"/>
                <a:cs typeface="Times New Roman" panose="02020603050405020304" pitchFamily="18" charset="0"/>
              </a:rPr>
              <a:t>End to end Engineering</a:t>
            </a:r>
            <a:endParaRPr lang="en-US" sz="2000" i="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smtClean="0">
                <a:effectLst/>
                <a:latin typeface="Calibri" panose="020F0502020204030204" pitchFamily="34" charset="0"/>
                <a:ea typeface="Calibri" panose="020F0502020204030204" pitchFamily="34" charset="0"/>
                <a:cs typeface="Times New Roman" panose="02020603050405020304" pitchFamily="18" charset="0"/>
              </a:rPr>
              <a:t>New faculty/Students Fall 2016</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501640" y="4897650"/>
            <a:ext cx="5569932" cy="707886"/>
          </a:xfrm>
          <a:prstGeom prst="rect">
            <a:avLst/>
          </a:prstGeom>
        </p:spPr>
        <p:txBody>
          <a:bodyPr wrap="square">
            <a:spAutoFit/>
          </a:bodyPr>
          <a:lstStyle/>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 </a:t>
            </a:r>
          </a:p>
        </p:txBody>
      </p:sp>
      <p:sp>
        <p:nvSpPr>
          <p:cNvPr id="3" name="Rectangle 2"/>
          <p:cNvSpPr/>
          <p:nvPr/>
        </p:nvSpPr>
        <p:spPr>
          <a:xfrm>
            <a:off x="3574069" y="5537386"/>
            <a:ext cx="5569931" cy="584775"/>
          </a:xfrm>
          <a:prstGeom prst="rect">
            <a:avLst/>
          </a:prstGeom>
        </p:spPr>
        <p:txBody>
          <a:bodyPr wrap="square">
            <a:spAutoFit/>
          </a:bodyPr>
          <a:lstStyle/>
          <a:p>
            <a:r>
              <a:rPr lang="en-US" sz="1600" dirty="0">
                <a:solidFill>
                  <a:srgbClr val="000000"/>
                </a:solidFill>
                <a:latin typeface="Calibri" panose="020F0502020204030204" pitchFamily="34" charset="0"/>
              </a:rPr>
              <a:t>IU Bloomington is the only university among AAU’s 62 member institutions that does not have any type of engineering program. </a:t>
            </a:r>
          </a:p>
        </p:txBody>
      </p:sp>
    </p:spTree>
    <p:extLst>
      <p:ext uri="{BB962C8B-B14F-4D97-AF65-F5344CB8AC3E}">
        <p14:creationId xmlns:p14="http://schemas.microsoft.com/office/powerpoint/2010/main" val="1037910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 y="0"/>
            <a:ext cx="4408713" cy="697117"/>
          </a:xfrm>
        </p:spPr>
        <p:txBody>
          <a:bodyPr/>
          <a:lstStyle/>
          <a:p>
            <a:r>
              <a:rPr lang="en-US" dirty="0" smtClean="0"/>
              <a:t>Parallel Sparse LDA</a:t>
            </a:r>
            <a:endParaRPr lang="en-US" dirty="0"/>
          </a:p>
        </p:txBody>
      </p:sp>
      <p:sp>
        <p:nvSpPr>
          <p:cNvPr id="3" name="Content Placeholder 2"/>
          <p:cNvSpPr>
            <a:spLocks noGrp="1"/>
          </p:cNvSpPr>
          <p:nvPr>
            <p:ph idx="1"/>
          </p:nvPr>
        </p:nvSpPr>
        <p:spPr>
          <a:xfrm>
            <a:off x="-57413" y="846945"/>
            <a:ext cx="4639642" cy="3497392"/>
          </a:xfrm>
        </p:spPr>
        <p:txBody>
          <a:bodyPr/>
          <a:lstStyle/>
          <a:p>
            <a:r>
              <a:rPr lang="en-US" dirty="0" smtClean="0"/>
              <a:t>Original LDA (orange) compared to LDA exploiting sparseness (blue)</a:t>
            </a:r>
          </a:p>
          <a:p>
            <a:r>
              <a:rPr lang="en-US" dirty="0" smtClean="0"/>
              <a:t>Note data analytics making full use of </a:t>
            </a:r>
            <a:r>
              <a:rPr lang="en-US" dirty="0" err="1" smtClean="0"/>
              <a:t>Infiniband</a:t>
            </a:r>
            <a:r>
              <a:rPr lang="en-US" dirty="0" smtClean="0"/>
              <a:t> (i.e. limited by communication!)</a:t>
            </a:r>
          </a:p>
          <a:p>
            <a:r>
              <a:rPr lang="en-US" dirty="0" smtClean="0"/>
              <a:t>Java code running under Harp – Hadoop plus HPC plugin</a:t>
            </a:r>
          </a:p>
          <a:p>
            <a:r>
              <a:rPr lang="en-US" dirty="0"/>
              <a:t>Corpus: 3,775,554 Wikipedia documents, Vocabulary: 1 million words; Topics: 10k topics; </a:t>
            </a:r>
            <a:endParaRPr lang="en-US" dirty="0" smtClean="0"/>
          </a:p>
          <a:p>
            <a:r>
              <a:rPr lang="en-US" dirty="0" smtClean="0"/>
              <a:t>BR II is Big Red II supercomputer with Cray Gemini interconnect</a:t>
            </a:r>
          </a:p>
          <a:p>
            <a:r>
              <a:rPr lang="en-US" dirty="0" smtClean="0"/>
              <a:t>Juliet is </a:t>
            </a:r>
            <a:r>
              <a:rPr lang="en-US" dirty="0" err="1" smtClean="0"/>
              <a:t>Haswell</a:t>
            </a:r>
            <a:r>
              <a:rPr lang="en-US" dirty="0" smtClean="0"/>
              <a:t> Cluster with Intel (switch) and </a:t>
            </a:r>
            <a:r>
              <a:rPr lang="en-US" dirty="0" err="1" smtClean="0"/>
              <a:t>Mellanox</a:t>
            </a:r>
            <a:r>
              <a:rPr lang="en-US" dirty="0" smtClean="0"/>
              <a:t> (node) </a:t>
            </a:r>
            <a:r>
              <a:rPr lang="en-US" dirty="0" err="1" smtClean="0"/>
              <a:t>infiniband</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20</a:t>
            </a:fld>
            <a:endParaRPr lang="en-US" dirty="0">
              <a:solidFill>
                <a:prstClr val="black"/>
              </a:solidFill>
            </a:endParaRPr>
          </a:p>
        </p:txBody>
      </p:sp>
      <p:sp>
        <p:nvSpPr>
          <p:cNvPr id="7" name="Rectangle 6"/>
          <p:cNvSpPr/>
          <p:nvPr/>
        </p:nvSpPr>
        <p:spPr>
          <a:xfrm>
            <a:off x="4352633" y="5743957"/>
            <a:ext cx="5010731" cy="369332"/>
          </a:xfrm>
          <a:prstGeom prst="rect">
            <a:avLst/>
          </a:prstGeom>
        </p:spPr>
        <p:txBody>
          <a:bodyPr wrap="none">
            <a:spAutoFit/>
          </a:bodyPr>
          <a:lstStyle/>
          <a:p>
            <a:r>
              <a:rPr lang="en-US" b="1" dirty="0"/>
              <a:t>Harp LDA on </a:t>
            </a:r>
            <a:r>
              <a:rPr lang="en-US" b="1" dirty="0" smtClean="0"/>
              <a:t>Juliet (36 core </a:t>
            </a:r>
            <a:r>
              <a:rPr lang="en-US" b="1" dirty="0" err="1" smtClean="0"/>
              <a:t>Haswell</a:t>
            </a:r>
            <a:r>
              <a:rPr lang="en-US" b="1" dirty="0" smtClean="0"/>
              <a:t> nodes) </a:t>
            </a:r>
            <a:endParaRPr lang="en-US" dirty="0"/>
          </a:p>
        </p:txBody>
      </p:sp>
      <p:sp>
        <p:nvSpPr>
          <p:cNvPr id="8" name="Rectangle 7"/>
          <p:cNvSpPr/>
          <p:nvPr/>
        </p:nvSpPr>
        <p:spPr>
          <a:xfrm>
            <a:off x="4205982" y="2200"/>
            <a:ext cx="5002139" cy="369332"/>
          </a:xfrm>
          <a:prstGeom prst="rect">
            <a:avLst/>
          </a:prstGeom>
        </p:spPr>
        <p:txBody>
          <a:bodyPr wrap="none">
            <a:spAutoFit/>
          </a:bodyPr>
          <a:lstStyle/>
          <a:p>
            <a:r>
              <a:rPr lang="en-US" b="1" dirty="0"/>
              <a:t>Harp LDA on </a:t>
            </a:r>
            <a:r>
              <a:rPr lang="en-US" b="1" dirty="0" smtClean="0"/>
              <a:t>BR II (32 core old AMD nodes) </a:t>
            </a:r>
            <a:endParaRPr lang="en-US" dirty="0"/>
          </a:p>
        </p:txBody>
      </p:sp>
      <p:pic>
        <p:nvPicPr>
          <p:cNvPr id="10" name="Picture 9"/>
          <p:cNvPicPr>
            <a:picLocks noChangeAspect="1"/>
          </p:cNvPicPr>
          <p:nvPr/>
        </p:nvPicPr>
        <p:blipFill>
          <a:blip r:embed="rId2"/>
          <a:stretch>
            <a:fillRect/>
          </a:stretch>
        </p:blipFill>
        <p:spPr>
          <a:xfrm>
            <a:off x="4670613" y="3362411"/>
            <a:ext cx="4310100" cy="2381546"/>
          </a:xfrm>
          <a:prstGeom prst="rect">
            <a:avLst/>
          </a:prstGeom>
        </p:spPr>
      </p:pic>
      <p:pic>
        <p:nvPicPr>
          <p:cNvPr id="12" name="Picture 11"/>
          <p:cNvPicPr>
            <a:picLocks noChangeAspect="1"/>
          </p:cNvPicPr>
          <p:nvPr/>
        </p:nvPicPr>
        <p:blipFill>
          <a:blip r:embed="rId3"/>
          <a:stretch>
            <a:fillRect/>
          </a:stretch>
        </p:blipFill>
        <p:spPr>
          <a:xfrm>
            <a:off x="4783459" y="571500"/>
            <a:ext cx="4084408" cy="2256842"/>
          </a:xfrm>
          <a:prstGeom prst="rect">
            <a:avLst/>
          </a:prstGeom>
        </p:spPr>
      </p:pic>
    </p:spTree>
    <p:extLst>
      <p:ext uri="{BB962C8B-B14F-4D97-AF65-F5344CB8AC3E}">
        <p14:creationId xmlns:p14="http://schemas.microsoft.com/office/powerpoint/2010/main" val="1242938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b="1" dirty="0" smtClean="0"/>
              <a:t>Classification of Big Data Applications</a:t>
            </a:r>
            <a:r>
              <a:rPr lang="en-US" sz="3600" dirty="0" smtClean="0"/>
              <a:t/>
            </a:r>
            <a:br>
              <a:rPr lang="en-US" sz="3600" dirty="0" smtClean="0"/>
            </a:br>
            <a:r>
              <a:rPr lang="en-US" sz="3600" dirty="0" smtClean="0"/>
              <a:t/>
            </a:r>
            <a:br>
              <a:rPr lang="en-US" sz="3600" dirty="0" smtClean="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21</a:t>
            </a:fld>
            <a:endParaRPr lang="en-US"/>
          </a:p>
        </p:txBody>
      </p:sp>
    </p:spTree>
    <p:extLst>
      <p:ext uri="{BB962C8B-B14F-4D97-AF65-F5344CB8AC3E}">
        <p14:creationId xmlns:p14="http://schemas.microsoft.com/office/powerpoint/2010/main" val="3542454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388" y="10160"/>
            <a:ext cx="8382000" cy="904240"/>
          </a:xfrm>
        </p:spPr>
        <p:txBody>
          <a:bodyPr/>
          <a:lstStyle/>
          <a:p>
            <a:r>
              <a:rPr lang="en-US" dirty="0" smtClean="0"/>
              <a:t>Breadth of Big Data Problems</a:t>
            </a:r>
            <a:endParaRPr lang="en-US" dirty="0"/>
          </a:p>
        </p:txBody>
      </p:sp>
      <p:sp>
        <p:nvSpPr>
          <p:cNvPr id="6" name="Content Placeholder 5"/>
          <p:cNvSpPr>
            <a:spLocks noGrp="1"/>
          </p:cNvSpPr>
          <p:nvPr>
            <p:ph idx="1"/>
          </p:nvPr>
        </p:nvSpPr>
        <p:spPr>
          <a:xfrm>
            <a:off x="103188" y="1072515"/>
            <a:ext cx="9040812" cy="4038600"/>
          </a:xfrm>
        </p:spPr>
        <p:txBody>
          <a:bodyPr/>
          <a:lstStyle/>
          <a:p>
            <a:r>
              <a:rPr lang="en-US" sz="2400" dirty="0" smtClean="0"/>
              <a:t>Analysis of 51 Big Data use cases and current benchmark sets led to 50 features (facets) that described important features</a:t>
            </a:r>
          </a:p>
          <a:p>
            <a:pPr lvl="1"/>
            <a:r>
              <a:rPr lang="en-US" sz="2400" dirty="0" smtClean="0"/>
              <a:t>Generalize Berkeley Dwarves to Big Data</a:t>
            </a:r>
          </a:p>
          <a:p>
            <a:r>
              <a:rPr lang="en-US" sz="2400" dirty="0" smtClean="0"/>
              <a:t>Online survey </a:t>
            </a:r>
            <a:r>
              <a:rPr lang="en-US" sz="2400" dirty="0">
                <a:hlinkClick r:id="rId2"/>
              </a:rPr>
              <a:t>http://</a:t>
            </a:r>
            <a:r>
              <a:rPr lang="en-US" sz="2400" dirty="0" smtClean="0">
                <a:hlinkClick r:id="rId2"/>
              </a:rPr>
              <a:t>hpc-abds.org/kaleidoscope/survey</a:t>
            </a:r>
            <a:r>
              <a:rPr lang="en-US" sz="2400" dirty="0" smtClean="0"/>
              <a:t> for next set of use cases</a:t>
            </a:r>
          </a:p>
          <a:p>
            <a:r>
              <a:rPr lang="en-US" sz="2400" dirty="0" smtClean="0"/>
              <a:t>Catalog 6 different architectures</a:t>
            </a:r>
          </a:p>
          <a:p>
            <a:r>
              <a:rPr lang="en-US" sz="2400" dirty="0" smtClean="0"/>
              <a:t>Note streaming data very important (80% use cases) as are Map-Collective (50%) and Pleasingly Parallel (50%)</a:t>
            </a:r>
          </a:p>
          <a:p>
            <a:r>
              <a:rPr lang="en-US" sz="2400" dirty="0"/>
              <a:t>Identify “complete set” of benchmarks</a:t>
            </a:r>
          </a:p>
          <a:p>
            <a:r>
              <a:rPr lang="en-US" sz="2400" dirty="0" smtClean="0"/>
              <a:t>Submitted to ISO Big Data standards process</a:t>
            </a:r>
          </a:p>
          <a:p>
            <a:endParaRPr lang="en-US" sz="2400" dirty="0"/>
          </a:p>
        </p:txBody>
      </p:sp>
      <p:sp>
        <p:nvSpPr>
          <p:cNvPr id="4" name="Slide Number Placeholder 3"/>
          <p:cNvSpPr>
            <a:spLocks noGrp="1"/>
          </p:cNvSpPr>
          <p:nvPr>
            <p:ph type="sldNum" sz="quarter" idx="12"/>
          </p:nvPr>
        </p:nvSpPr>
        <p:spPr/>
        <p:txBody>
          <a:bodyPr/>
          <a:lstStyle/>
          <a:p>
            <a:fld id="{29CB78FB-1415-9B4D-996E-11F146E2B0ED}" type="slidenum">
              <a:rPr lang="en-US" smtClean="0"/>
              <a:t>22</a:t>
            </a:fld>
            <a:endParaRPr lang="en-US"/>
          </a:p>
        </p:txBody>
      </p:sp>
    </p:spTree>
    <p:extLst>
      <p:ext uri="{BB962C8B-B14F-4D97-AF65-F5344CB8AC3E}">
        <p14:creationId xmlns:p14="http://schemas.microsoft.com/office/powerpoint/2010/main" val="52319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smtClean="0">
                <a:latin typeface="+mn-lt"/>
              </a:rPr>
              <a:t>51 Detailed Use Cases: </a:t>
            </a:r>
            <a:r>
              <a:rPr lang="en-US" sz="2400" b="1" dirty="0" smtClean="0">
                <a:latin typeface="+mn-lt"/>
              </a:rPr>
              <a:t>Contributed July-September 2013</a:t>
            </a:r>
            <a:br>
              <a:rPr lang="en-US" sz="2400" b="1" dirty="0" smtClean="0">
                <a:latin typeface="+mn-lt"/>
              </a:rPr>
            </a:br>
            <a:r>
              <a:rPr lang="en-US" sz="2400" b="1" dirty="0" smtClean="0">
                <a:latin typeface="+mn-lt"/>
              </a:rPr>
              <a:t>Covers goals, data features such as 3 V’s, software, hardware</a:t>
            </a:r>
            <a:endParaRPr lang="en-US" sz="24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600" u="sng" dirty="0">
                <a:solidFill>
                  <a:srgbClr val="0070C0"/>
                </a:solidFill>
                <a:hlinkClick r:id="rId3"/>
              </a:rPr>
              <a:t>http://bigdatawg.nist.gov/usecases.php</a:t>
            </a:r>
            <a:endParaRPr lang="en-US" sz="1600" u="sng" dirty="0">
              <a:solidFill>
                <a:srgbClr val="0070C0"/>
              </a:solidFill>
            </a:endParaRPr>
          </a:p>
          <a:p>
            <a:r>
              <a:rPr lang="en-US" sz="1600" dirty="0">
                <a:hlinkClick r:id="rId4"/>
              </a:rPr>
              <a:t>https://</a:t>
            </a:r>
            <a:r>
              <a:rPr lang="en-US" sz="1600" dirty="0" smtClean="0">
                <a:hlinkClick r:id="rId4"/>
              </a:rPr>
              <a:t>bigdatacoursespring2014.appspot.com/course</a:t>
            </a:r>
            <a:r>
              <a:rPr lang="en-US" sz="1600" dirty="0" smtClean="0"/>
              <a:t> (Section 5)</a:t>
            </a:r>
          </a:p>
          <a:p>
            <a:r>
              <a:rPr lang="en-US" sz="1600" b="1" dirty="0" smtClean="0"/>
              <a:t>Government Operation(4): </a:t>
            </a:r>
            <a:r>
              <a:rPr lang="en-US" sz="1600" dirty="0"/>
              <a:t>National Archives and Records </a:t>
            </a:r>
            <a:r>
              <a:rPr lang="en-US" sz="1600" dirty="0" smtClean="0"/>
              <a:t>Administration, Census Bureau</a:t>
            </a:r>
          </a:p>
          <a:p>
            <a:r>
              <a:rPr lang="en-US" sz="1600" b="1" dirty="0" smtClean="0"/>
              <a:t>Commercial(8): </a:t>
            </a:r>
            <a:r>
              <a:rPr lang="en-US" sz="1600" dirty="0" smtClean="0"/>
              <a:t>Finance in Cloud, Cloud Backup, </a:t>
            </a:r>
            <a:r>
              <a:rPr lang="en-US" sz="1600" dirty="0" err="1" smtClean="0"/>
              <a:t>Mendeley</a:t>
            </a:r>
            <a:r>
              <a:rPr lang="en-US" sz="1600" dirty="0" smtClean="0"/>
              <a:t> (Citations), Netflix, Web Search, Digital Materials, Cargo shipping (as in UPS)</a:t>
            </a:r>
          </a:p>
          <a:p>
            <a:r>
              <a:rPr lang="en-US" sz="1600" b="1" dirty="0" smtClean="0"/>
              <a:t>Defense(3): </a:t>
            </a:r>
            <a:r>
              <a:rPr lang="en-US" sz="1600" dirty="0" smtClean="0"/>
              <a:t>Sensors, Image surveillance, Situation Assessment</a:t>
            </a:r>
          </a:p>
          <a:p>
            <a:r>
              <a:rPr lang="en-US" sz="1600" b="1" dirty="0" smtClean="0"/>
              <a:t>Healthcare and Life Sciences(10): </a:t>
            </a:r>
            <a:r>
              <a:rPr lang="en-US" sz="1600" dirty="0" smtClean="0"/>
              <a:t>Medical records, Graph and Probabilistic analysis, Pathology, </a:t>
            </a:r>
            <a:r>
              <a:rPr lang="en-US" sz="1600" dirty="0" err="1" smtClean="0"/>
              <a:t>Bioimaging</a:t>
            </a:r>
            <a:r>
              <a:rPr lang="en-US" sz="1600" dirty="0" smtClean="0"/>
              <a:t>, Genomics, Epidemiology, People Activity models, Biodiversity</a:t>
            </a:r>
          </a:p>
          <a:p>
            <a:r>
              <a:rPr lang="en-US" sz="1600" b="1" dirty="0"/>
              <a:t>Deep Learning and Social </a:t>
            </a:r>
            <a:r>
              <a:rPr lang="en-US" sz="1600" b="1" dirty="0" smtClean="0"/>
              <a:t>Media(6): </a:t>
            </a:r>
            <a:r>
              <a:rPr lang="en-US" sz="1600" dirty="0" smtClean="0"/>
              <a:t>Driving Car, </a:t>
            </a:r>
            <a:r>
              <a:rPr lang="en-US" sz="1600" dirty="0" err="1" smtClean="0"/>
              <a:t>Geolocate</a:t>
            </a:r>
            <a:r>
              <a:rPr lang="en-US" sz="1600" dirty="0" smtClean="0"/>
              <a:t> images/cameras, Twitter, Crowd Sourcing, Network Science, NIST benchmark datasets</a:t>
            </a:r>
          </a:p>
          <a:p>
            <a:r>
              <a:rPr lang="en-US" sz="1600" b="1" dirty="0"/>
              <a:t>The Ecosystem for </a:t>
            </a:r>
            <a:r>
              <a:rPr lang="en-US" sz="1600" b="1" dirty="0" smtClean="0"/>
              <a:t>Research(4): </a:t>
            </a:r>
            <a:r>
              <a:rPr lang="en-US" sz="1600" dirty="0" smtClean="0"/>
              <a:t>Metadata, Collaboration, Language Translation, Light source experiments</a:t>
            </a:r>
          </a:p>
          <a:p>
            <a:r>
              <a:rPr lang="en-US" sz="1600" b="1" dirty="0"/>
              <a:t>Astronomy and </a:t>
            </a:r>
            <a:r>
              <a:rPr lang="en-US" sz="1600" b="1" dirty="0" smtClean="0"/>
              <a:t>Physics(5): </a:t>
            </a:r>
            <a:r>
              <a:rPr lang="en-US" sz="1600" dirty="0" smtClean="0"/>
              <a:t>Sky Surveys including comparison to simulation, Large Hadron Collider at CERN, Belle Accelerator II in Japan</a:t>
            </a:r>
          </a:p>
          <a:p>
            <a:r>
              <a:rPr lang="en-US" sz="1600" b="1" dirty="0" smtClean="0"/>
              <a:t>Earth</a:t>
            </a:r>
            <a:r>
              <a:rPr lang="en-US" sz="1600" b="1" dirty="0"/>
              <a:t>, Environmental and Polar </a:t>
            </a:r>
            <a:r>
              <a:rPr lang="en-US" sz="1600" b="1" dirty="0" smtClean="0"/>
              <a:t>Science(10): </a:t>
            </a:r>
            <a:r>
              <a:rPr lang="en-US" sz="1600" dirty="0" smtClean="0"/>
              <a:t>Radar Scattering in Atmosphere, Earthquake, Ocean, Earth Observation, Ice sheet Radar scattering, Earth radar mapping, Climate simulation datasets, Atmospheric </a:t>
            </a:r>
            <a:r>
              <a:rPr lang="en-US" sz="1600" dirty="0"/>
              <a:t>turbulence identification, Subsurface </a:t>
            </a:r>
            <a:r>
              <a:rPr lang="en-US" sz="1600" dirty="0" smtClean="0"/>
              <a:t>Biogeochemistry (microbes </a:t>
            </a:r>
            <a:r>
              <a:rPr lang="en-US" sz="1600" dirty="0"/>
              <a:t>to watersheds), AmeriFlux and FLUXNET </a:t>
            </a:r>
            <a:r>
              <a:rPr lang="en-US" sz="1600" dirty="0" smtClean="0"/>
              <a:t>gas sensors</a:t>
            </a:r>
          </a:p>
          <a:p>
            <a:r>
              <a:rPr lang="en-US" sz="1600" b="1" dirty="0" smtClean="0"/>
              <a:t>                Energy(1): </a:t>
            </a:r>
            <a:r>
              <a:rPr lang="en-US" sz="1600" dirty="0" smtClean="0"/>
              <a:t>Smart grid</a:t>
            </a:r>
          </a:p>
          <a:p>
            <a:pPr marL="0" indent="0">
              <a:buNone/>
            </a:pPr>
            <a:endParaRPr lang="en-US" sz="1600" dirty="0"/>
          </a:p>
        </p:txBody>
      </p:sp>
      <p:sp>
        <p:nvSpPr>
          <p:cNvPr id="5" name="Slide Number Placeholder 4"/>
          <p:cNvSpPr>
            <a:spLocks noGrp="1"/>
          </p:cNvSpPr>
          <p:nvPr>
            <p:ph type="sldNum" sz="quarter" idx="12"/>
          </p:nvPr>
        </p:nvSpPr>
        <p:spPr/>
        <p:txBody>
          <a:bodyPr/>
          <a:lstStyle/>
          <a:p>
            <a:fld id="{C4B85148-DB98-4269-ACE6-2DF49F9918C9}" type="slidenum">
              <a:rPr lang="en-US" smtClean="0">
                <a:solidFill>
                  <a:srgbClr val="000000"/>
                </a:solidFill>
              </a:rPr>
              <a:pPr/>
              <a:t>23</a:t>
            </a:fld>
            <a:endParaRPr lang="en-US" dirty="0">
              <a:solidFill>
                <a:srgbClr val="000000"/>
              </a:solidFill>
            </a:endParaRPr>
          </a:p>
        </p:txBody>
      </p:sp>
      <p:sp>
        <p:nvSpPr>
          <p:cNvPr id="4" name="TextBox 3"/>
          <p:cNvSpPr txBox="1"/>
          <p:nvPr/>
        </p:nvSpPr>
        <p:spPr>
          <a:xfrm>
            <a:off x="5050715" y="793700"/>
            <a:ext cx="4114800" cy="707886"/>
          </a:xfrm>
          <a:prstGeom prst="rect">
            <a:avLst/>
          </a:prstGeom>
          <a:noFill/>
        </p:spPr>
        <p:txBody>
          <a:bodyPr wrap="square" rtlCol="0">
            <a:spAutoFit/>
          </a:bodyPr>
          <a:lstStyle/>
          <a:p>
            <a:pPr defTabSz="914400" eaLnBrk="0" fontAlgn="base" hangingPunct="0">
              <a:spcBef>
                <a:spcPct val="0"/>
              </a:spcBef>
              <a:spcAft>
                <a:spcPct val="0"/>
              </a:spcAft>
            </a:pPr>
            <a:r>
              <a:rPr lang="en-US" sz="2000" i="1" dirty="0" smtClean="0">
                <a:solidFill>
                  <a:srgbClr val="0070C0"/>
                </a:solidFill>
                <a:cs typeface="Times New Roman" panose="02020603050405020304" pitchFamily="18" charset="0"/>
              </a:rPr>
              <a:t>26 Features for each use case</a:t>
            </a:r>
          </a:p>
          <a:p>
            <a:pPr defTabSz="914400" eaLnBrk="0" fontAlgn="base" hangingPunct="0">
              <a:spcBef>
                <a:spcPct val="0"/>
              </a:spcBef>
              <a:spcAft>
                <a:spcPct val="0"/>
              </a:spcAft>
            </a:pPr>
            <a:r>
              <a:rPr lang="en-US" sz="2000" i="1" dirty="0" smtClean="0">
                <a:solidFill>
                  <a:srgbClr val="0070C0"/>
                </a:solidFill>
                <a:cs typeface="Times New Roman" panose="02020603050405020304" pitchFamily="18" charset="0"/>
              </a:rPr>
              <a:t>                         Biased to science</a:t>
            </a:r>
            <a:endParaRPr lang="en-US" sz="2000" i="1" dirty="0">
              <a:solidFill>
                <a:srgbClr val="0070C0"/>
              </a:solidFill>
              <a:cs typeface="Times New Roman" panose="02020603050405020304" pitchFamily="18" charset="0"/>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r>
              <a:rPr lang="en-US" dirty="0" smtClean="0">
                <a:solidFill>
                  <a:srgbClr val="000000">
                    <a:tint val="75000"/>
                  </a:srgbClr>
                </a:solidFill>
              </a:rPr>
              <a:t>8/5/2015</a:t>
            </a:r>
            <a:endParaRPr lang="en-US" dirty="0">
              <a:solidFill>
                <a:srgbClr val="000000">
                  <a:tint val="75000"/>
                </a:srgbClr>
              </a:solidFill>
            </a:endParaRPr>
          </a:p>
        </p:txBody>
      </p:sp>
    </p:spTree>
    <p:extLst>
      <p:ext uri="{BB962C8B-B14F-4D97-AF65-F5344CB8AC3E}">
        <p14:creationId xmlns:p14="http://schemas.microsoft.com/office/powerpoint/2010/main" val="23051829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Box 265"/>
          <p:cNvSpPr txBox="1"/>
          <p:nvPr/>
        </p:nvSpPr>
        <p:spPr>
          <a:xfrm>
            <a:off x="3217241" y="5804762"/>
            <a:ext cx="1649102" cy="5681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defTabSz="914400" eaLnBrk="0" fontAlgn="base" hangingPunct="0">
              <a:spcBef>
                <a:spcPct val="0"/>
              </a:spcBef>
              <a:spcAft>
                <a:spcPct val="0"/>
              </a:spcAft>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 </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Architecture </a:t>
            </a:r>
            <a:endPar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View</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rot="5400000">
            <a:off x="1044483" y="-1254344"/>
            <a:ext cx="7020356" cy="9244669"/>
          </a:xfrm>
          <a:prstGeom prst="rect">
            <a:avLst/>
          </a:prstGeom>
        </p:spPr>
      </p:sp>
      <p:cxnSp>
        <p:nvCxnSpPr>
          <p:cNvPr id="4" name="Straight Connector 3"/>
          <p:cNvCxnSpPr/>
          <p:nvPr/>
        </p:nvCxnSpPr>
        <p:spPr>
          <a:xfrm>
            <a:off x="4922234" y="3899735"/>
            <a:ext cx="0" cy="2902354"/>
          </a:xfrm>
          <a:prstGeom prst="line">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4929971" y="390814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928623" y="4110046"/>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928623" y="432639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930229" y="454227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930783" y="500939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930783" y="527412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930783" y="549903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930783" y="574213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929970" y="5952996"/>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921115" y="620330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929970" y="644505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Box 45"/>
          <p:cNvSpPr txBox="1"/>
          <p:nvPr/>
        </p:nvSpPr>
        <p:spPr>
          <a:xfrm rot="5400000">
            <a:off x="2657206" y="3013749"/>
            <a:ext cx="179599" cy="20398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Pleasingly Parallel</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 Box 63"/>
          <p:cNvSpPr txBox="1"/>
          <p:nvPr/>
        </p:nvSpPr>
        <p:spPr>
          <a:xfrm rot="5400000">
            <a:off x="2828969" y="3307680"/>
            <a:ext cx="184242" cy="18465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Classic </a:t>
            </a:r>
            <a:r>
              <a:rPr lang="en-US" sz="16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MapReduce</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 Box 63"/>
          <p:cNvSpPr txBox="1"/>
          <p:nvPr/>
        </p:nvSpPr>
        <p:spPr>
          <a:xfrm rot="5400000">
            <a:off x="2344101" y="3485151"/>
            <a:ext cx="285868" cy="20409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Map-Collective</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 Box 49"/>
          <p:cNvSpPr txBox="1"/>
          <p:nvPr/>
        </p:nvSpPr>
        <p:spPr>
          <a:xfrm rot="5400000">
            <a:off x="2543500" y="3563945"/>
            <a:ext cx="259658" cy="226269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Map Point-to-Point</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 Box 63"/>
          <p:cNvSpPr txBox="1"/>
          <p:nvPr/>
        </p:nvSpPr>
        <p:spPr>
          <a:xfrm rot="5400000">
            <a:off x="2562027" y="4191411"/>
            <a:ext cx="144397" cy="17976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Shared Memory</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 Box 63"/>
          <p:cNvSpPr txBox="1"/>
          <p:nvPr/>
        </p:nvSpPr>
        <p:spPr>
          <a:xfrm rot="5400000">
            <a:off x="3089683" y="3780052"/>
            <a:ext cx="137032" cy="301523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Single Program Multiple Data</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 Box 59"/>
          <p:cNvSpPr txBox="1"/>
          <p:nvPr/>
        </p:nvSpPr>
        <p:spPr>
          <a:xfrm rot="5400000">
            <a:off x="2854977" y="4168256"/>
            <a:ext cx="221569" cy="28441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Bulk Synchronous Parallel</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Text Box 63"/>
          <p:cNvSpPr txBox="1"/>
          <p:nvPr/>
        </p:nvSpPr>
        <p:spPr>
          <a:xfrm rot="5400000">
            <a:off x="2296575" y="5454384"/>
            <a:ext cx="201938" cy="7261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Fusion</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Text Box 62"/>
          <p:cNvSpPr txBox="1"/>
          <p:nvPr/>
        </p:nvSpPr>
        <p:spPr>
          <a:xfrm rot="5400000">
            <a:off x="2330161" y="5498838"/>
            <a:ext cx="189035" cy="10455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Dataflow</a:t>
            </a:r>
          </a:p>
        </p:txBody>
      </p:sp>
      <p:sp>
        <p:nvSpPr>
          <p:cNvPr id="27" name="Text Box 63"/>
          <p:cNvSpPr txBox="1"/>
          <p:nvPr/>
        </p:nvSpPr>
        <p:spPr>
          <a:xfrm rot="5400000">
            <a:off x="2339923" y="5935803"/>
            <a:ext cx="209061" cy="6380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Agents</a:t>
            </a:r>
          </a:p>
        </p:txBody>
      </p:sp>
      <p:sp>
        <p:nvSpPr>
          <p:cNvPr id="28" name="Text Box 63"/>
          <p:cNvSpPr txBox="1"/>
          <p:nvPr/>
        </p:nvSpPr>
        <p:spPr>
          <a:xfrm rot="5400000">
            <a:off x="2330553" y="5947088"/>
            <a:ext cx="225107" cy="110758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Workflow</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9" name="Straight Connector 28"/>
          <p:cNvCxnSpPr/>
          <p:nvPr/>
        </p:nvCxnSpPr>
        <p:spPr>
          <a:xfrm rot="5400000">
            <a:off x="3593707" y="1385318"/>
            <a:ext cx="2655279" cy="0"/>
          </a:xfrm>
          <a:prstGeom prst="line">
            <a:avLst/>
          </a:prstGeom>
          <a:ln w="952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927960" y="223747"/>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928842" y="439295"/>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929725" y="66211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929727" y="902087"/>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29725" y="114280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929724" y="140137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928842" y="1688122"/>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928842" y="198776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928842" y="221117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929768" y="2448072"/>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 Box 63"/>
          <p:cNvSpPr txBox="1"/>
          <p:nvPr/>
        </p:nvSpPr>
        <p:spPr>
          <a:xfrm rot="5400000">
            <a:off x="6358984" y="-1119207"/>
            <a:ext cx="206323" cy="28103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Geospatial Information System</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1" name="Text Box 85"/>
          <p:cNvSpPr txBox="1"/>
          <p:nvPr/>
        </p:nvSpPr>
        <p:spPr>
          <a:xfrm rot="5400000">
            <a:off x="5851725" y="-360887"/>
            <a:ext cx="156690" cy="1703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HPC Simulations</a:t>
            </a:r>
          </a:p>
        </p:txBody>
      </p:sp>
      <p:sp>
        <p:nvSpPr>
          <p:cNvPr id="42" name="Text Box 63"/>
          <p:cNvSpPr txBox="1"/>
          <p:nvPr/>
        </p:nvSpPr>
        <p:spPr>
          <a:xfrm rot="5400000">
            <a:off x="5774275" y="-55134"/>
            <a:ext cx="197740" cy="16020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Internet of Things</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3" name="Text Box 63"/>
          <p:cNvSpPr txBox="1"/>
          <p:nvPr/>
        </p:nvSpPr>
        <p:spPr>
          <a:xfrm rot="5400000">
            <a:off x="6045101" y="-82733"/>
            <a:ext cx="166777" cy="2112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Metadata/Provenance</a:t>
            </a:r>
          </a:p>
        </p:txBody>
      </p:sp>
      <p:sp>
        <p:nvSpPr>
          <p:cNvPr id="44" name="Text Box 88"/>
          <p:cNvSpPr txBox="1"/>
          <p:nvPr/>
        </p:nvSpPr>
        <p:spPr>
          <a:xfrm rot="5400000">
            <a:off x="6731960" y="-545623"/>
            <a:ext cx="424154" cy="37291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Shared / Dedicated / Transient / Permanent</a:t>
            </a:r>
          </a:p>
        </p:txBody>
      </p:sp>
      <p:sp>
        <p:nvSpPr>
          <p:cNvPr id="45" name="Text Box 63"/>
          <p:cNvSpPr txBox="1"/>
          <p:nvPr/>
        </p:nvSpPr>
        <p:spPr>
          <a:xfrm rot="5400000">
            <a:off x="6362481" y="75158"/>
            <a:ext cx="214361" cy="27952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Archived/Batched/Streaming</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6" name="Text Box 63"/>
          <p:cNvSpPr txBox="1"/>
          <p:nvPr/>
        </p:nvSpPr>
        <p:spPr>
          <a:xfrm rot="5400000">
            <a:off x="5950374" y="799234"/>
            <a:ext cx="220882" cy="19775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HDFS/</a:t>
            </a:r>
            <a:r>
              <a:rPr lang="en-US" sz="1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Lustre</a:t>
            </a: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/GPFS</a:t>
            </a:r>
          </a:p>
        </p:txBody>
      </p:sp>
      <p:sp>
        <p:nvSpPr>
          <p:cNvPr id="47" name="Text Box 91"/>
          <p:cNvSpPr txBox="1"/>
          <p:nvPr/>
        </p:nvSpPr>
        <p:spPr>
          <a:xfrm rot="5400000">
            <a:off x="5684319" y="1352689"/>
            <a:ext cx="182754" cy="14073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Files/Objects</a:t>
            </a:r>
          </a:p>
        </p:txBody>
      </p:sp>
      <p:sp>
        <p:nvSpPr>
          <p:cNvPr id="48" name="Text Box 63"/>
          <p:cNvSpPr txBox="1"/>
          <p:nvPr/>
        </p:nvSpPr>
        <p:spPr>
          <a:xfrm rot="5400000">
            <a:off x="6016998" y="1233203"/>
            <a:ext cx="218155" cy="21248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Enterprise Data Model</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 name="Text Box 63"/>
          <p:cNvSpPr txBox="1"/>
          <p:nvPr/>
        </p:nvSpPr>
        <p:spPr>
          <a:xfrm rot="5400000">
            <a:off x="6070616" y="1430429"/>
            <a:ext cx="241059" cy="22103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defTabSz="914400" eaLnBrk="0" fontAlgn="base" hangingPunct="0">
              <a:spcBef>
                <a:spcPct val="0"/>
              </a:spcBef>
              <a:spcAft>
                <a:spcPts val="400"/>
              </a:spcAft>
            </a:pP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SQL/</a:t>
            </a:r>
            <a:r>
              <a:rPr lang="en-US" sz="1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NoSQL</a:t>
            </a:r>
            <a:r>
              <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NewSQL</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51" name="Straight Connector 50"/>
          <p:cNvCxnSpPr/>
          <p:nvPr/>
        </p:nvCxnSpPr>
        <p:spPr>
          <a:xfrm rot="5400000">
            <a:off x="7315201" y="1536418"/>
            <a:ext cx="0" cy="3563201"/>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8927971"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8439469" y="3223610"/>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7945858" y="3223610"/>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a:off x="7690889"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7464985"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7224921"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6969050"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6709677"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6463063"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6212150"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5958098"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5688173"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 Box 159"/>
          <p:cNvSpPr txBox="1"/>
          <p:nvPr/>
        </p:nvSpPr>
        <p:spPr>
          <a:xfrm rot="5400000">
            <a:off x="4894420" y="4366542"/>
            <a:ext cx="1806984" cy="6114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Performance Metrics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6" name="Text Box 161"/>
          <p:cNvSpPr txBox="1"/>
          <p:nvPr/>
        </p:nvSpPr>
        <p:spPr>
          <a:xfrm rot="5400000">
            <a:off x="4505942" y="4864928"/>
            <a:ext cx="2957713"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Flops per Byte; Memory I/O</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7" name="Text Box 162"/>
          <p:cNvSpPr txBox="1"/>
          <p:nvPr/>
        </p:nvSpPr>
        <p:spPr>
          <a:xfrm rot="5400000">
            <a:off x="4607399" y="5000837"/>
            <a:ext cx="3231736"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Execution Environment; Core libraries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8" name="Text Box 163"/>
          <p:cNvSpPr txBox="1"/>
          <p:nvPr/>
        </p:nvSpPr>
        <p:spPr>
          <a:xfrm rot="5400000">
            <a:off x="5261419" y="4588029"/>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Volume</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9" name="Text Box 164"/>
          <p:cNvSpPr txBox="1"/>
          <p:nvPr/>
        </p:nvSpPr>
        <p:spPr>
          <a:xfrm rot="5400000">
            <a:off x="550574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Velocity</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0" name="Text Box 165"/>
          <p:cNvSpPr txBox="1"/>
          <p:nvPr/>
        </p:nvSpPr>
        <p:spPr>
          <a:xfrm rot="5400000">
            <a:off x="5756741"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Variety</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 name="Text Box 166"/>
          <p:cNvSpPr txBox="1"/>
          <p:nvPr/>
        </p:nvSpPr>
        <p:spPr>
          <a:xfrm rot="5400000">
            <a:off x="599755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Veracity</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2" name="Text Box 167"/>
          <p:cNvSpPr txBox="1"/>
          <p:nvPr/>
        </p:nvSpPr>
        <p:spPr>
          <a:xfrm rot="5400000">
            <a:off x="6257238"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Communication Structure</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3" name="Text Box 168"/>
          <p:cNvSpPr txBox="1"/>
          <p:nvPr/>
        </p:nvSpPr>
        <p:spPr>
          <a:xfrm rot="5400000">
            <a:off x="7257898"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Data Abstraction</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Text Box 170"/>
          <p:cNvSpPr txBox="1"/>
          <p:nvPr/>
        </p:nvSpPr>
        <p:spPr>
          <a:xfrm rot="5400000">
            <a:off x="7445398" y="4669550"/>
            <a:ext cx="2588405"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Metric = M / Non-Metric = N</a:t>
            </a:r>
          </a:p>
        </p:txBody>
      </p:sp>
      <mc:AlternateContent xmlns:mc="http://schemas.openxmlformats.org/markup-compatibility/2006" xmlns:a14="http://schemas.microsoft.com/office/drawing/2010/main">
        <mc:Choice Requires="a14">
          <p:sp>
            <p:nvSpPr>
              <p:cNvPr id="76" name="Text Box 172"/>
              <p:cNvSpPr txBox="1"/>
              <p:nvPr/>
            </p:nvSpPr>
            <p:spPr>
              <a:xfrm rot="5400000">
                <a:off x="7790224" y="4578406"/>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14:m>
                  <m:oMath xmlns:m="http://schemas.openxmlformats.org/officeDocument/2006/math">
                    <m:r>
                      <m:rPr>
                        <m:sty m:val="p"/>
                      </m:rPr>
                      <a:rPr lang="en-US" sz="1600">
                        <a:solidFill>
                          <a:prstClr val="black"/>
                        </a:solidFill>
                        <a:latin typeface="Cambria Math" panose="02040503050406030204" pitchFamily="18" charset="0"/>
                        <a:ea typeface="Times New Roman" panose="02020603050405020304" pitchFamily="18" charset="0"/>
                      </a:rPr>
                      <m:t>O</m:t>
                    </m:r>
                    <m:d>
                      <m:dPr>
                        <m:ctrlPr>
                          <a:rPr lang="en-US" sz="1600" i="1">
                            <a:solidFill>
                              <a:prstClr val="black"/>
                            </a:solidFill>
                            <a:latin typeface="Cambria Math" panose="02040503050406030204" pitchFamily="18" charset="0"/>
                            <a:ea typeface="Times New Roman" panose="02020603050405020304" pitchFamily="18" charset="0"/>
                          </a:rPr>
                        </m:ctrlPr>
                      </m:dPr>
                      <m:e>
                        <m:sSup>
                          <m:sSupPr>
                            <m:ctrlPr>
                              <a:rPr lang="en-US" sz="1600" i="1">
                                <a:solidFill>
                                  <a:prstClr val="black"/>
                                </a:solidFill>
                                <a:latin typeface="Cambria Math" panose="02040503050406030204" pitchFamily="18" charset="0"/>
                                <a:ea typeface="Times New Roman" panose="02020603050405020304" pitchFamily="18" charset="0"/>
                              </a:rPr>
                            </m:ctrlPr>
                          </m:sSupPr>
                          <m:e>
                            <m:r>
                              <m:rPr>
                                <m:sty m:val="p"/>
                              </m:rPr>
                              <a:rPr lang="en-US" sz="1600">
                                <a:solidFill>
                                  <a:prstClr val="black"/>
                                </a:solidFill>
                                <a:latin typeface="Cambria Math" panose="02040503050406030204" pitchFamily="18" charset="0"/>
                                <a:ea typeface="Times New Roman" panose="02020603050405020304" pitchFamily="18" charset="0"/>
                              </a:rPr>
                              <m:t>N</m:t>
                            </m:r>
                          </m:e>
                          <m:sup>
                            <m:r>
                              <a:rPr lang="en-US" sz="1600">
                                <a:solidFill>
                                  <a:prstClr val="black"/>
                                </a:solidFill>
                                <a:latin typeface="Cambria Math" panose="02040503050406030204" pitchFamily="18" charset="0"/>
                                <a:ea typeface="Times New Roman" panose="02020603050405020304" pitchFamily="18" charset="0"/>
                              </a:rPr>
                              <m:t>2</m:t>
                            </m:r>
                          </m:sup>
                        </m:sSup>
                      </m:e>
                    </m:d>
                  </m:oMath>
                </a14:m>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NN / </a:t>
                </a:r>
                <a14:m>
                  <m:oMath xmlns:m="http://schemas.openxmlformats.org/officeDocument/2006/math">
                    <m:r>
                      <m:rPr>
                        <m:sty m:val="p"/>
                      </m:rPr>
                      <a:rPr lang="en-US" sz="1600">
                        <a:solidFill>
                          <a:prstClr val="black"/>
                        </a:solidFill>
                        <a:latin typeface="Cambria Math" panose="02040503050406030204" pitchFamily="18" charset="0"/>
                        <a:ea typeface="Times New Roman" panose="02020603050405020304" pitchFamily="18" charset="0"/>
                      </a:rPr>
                      <m:t>O</m:t>
                    </m:r>
                    <m:r>
                      <a:rPr lang="en-US" sz="1600">
                        <a:solidFill>
                          <a:prstClr val="black"/>
                        </a:solidFill>
                        <a:latin typeface="Cambria Math" panose="02040503050406030204" pitchFamily="18" charset="0"/>
                        <a:ea typeface="Times New Roman" panose="02020603050405020304" pitchFamily="18" charset="0"/>
                      </a:rPr>
                      <m:t>(</m:t>
                    </m:r>
                    <m:r>
                      <m:rPr>
                        <m:sty m:val="p"/>
                      </m:rPr>
                      <a:rPr lang="en-US" sz="1600">
                        <a:solidFill>
                          <a:prstClr val="black"/>
                        </a:solidFill>
                        <a:latin typeface="Cambria Math" panose="02040503050406030204" pitchFamily="18" charset="0"/>
                        <a:ea typeface="Times New Roman" panose="02020603050405020304" pitchFamily="18" charset="0"/>
                      </a:rPr>
                      <m:t>N</m:t>
                    </m:r>
                    <m:r>
                      <a:rPr lang="en-US" sz="1600">
                        <a:solidFill>
                          <a:prstClr val="black"/>
                        </a:solidFill>
                        <a:latin typeface="Cambria Math" panose="02040503050406030204" pitchFamily="18" charset="0"/>
                        <a:ea typeface="Times New Roman" panose="02020603050405020304" pitchFamily="18" charset="0"/>
                      </a:rPr>
                      <m:t>)</m:t>
                    </m:r>
                  </m:oMath>
                </a14:m>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 N</a:t>
                </a:r>
              </a:p>
            </p:txBody>
          </p:sp>
        </mc:Choice>
        <mc:Fallback xmlns="">
          <p:sp>
            <p:nvSpPr>
              <p:cNvPr id="76" name="Text Box 172"/>
              <p:cNvSpPr txBox="1">
                <a:spLocks noRot="1" noChangeAspect="1" noMove="1" noResize="1" noEditPoints="1" noAdjustHandles="1" noChangeArrowheads="1" noChangeShapeType="1" noTextEdit="1"/>
              </p:cNvSpPr>
              <p:nvPr/>
            </p:nvSpPr>
            <p:spPr>
              <a:xfrm rot="5400000">
                <a:off x="7790224" y="4578406"/>
                <a:ext cx="2406120" cy="236546"/>
              </a:xfrm>
              <a:prstGeom prst="rect">
                <a:avLst/>
              </a:prstGeom>
              <a:blipFill rotWithShape="0">
                <a:blip r:embed="rId3"/>
                <a:stretch>
                  <a:fillRect l="-56410" t="-2785" r="-25641"/>
                </a:stretch>
              </a:blipFill>
              <a:ln w="6350">
                <a:noFill/>
              </a:ln>
              <a:effectLst/>
            </p:spPr>
            <p:txBody>
              <a:bodyPr/>
              <a:lstStyle/>
              <a:p>
                <a:r>
                  <a:rPr lang="en-US">
                    <a:noFill/>
                  </a:rPr>
                  <a:t> </a:t>
                </a:r>
              </a:p>
            </p:txBody>
          </p:sp>
        </mc:Fallback>
      </mc:AlternateContent>
      <p:sp>
        <p:nvSpPr>
          <p:cNvPr id="79" name="Text Box 189"/>
          <p:cNvSpPr txBox="1"/>
          <p:nvPr/>
        </p:nvSpPr>
        <p:spPr>
          <a:xfrm rot="5400000">
            <a:off x="676599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Regular = R / Irregular = I</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0" name="Text Box 190"/>
          <p:cNvSpPr txBox="1"/>
          <p:nvPr/>
        </p:nvSpPr>
        <p:spPr>
          <a:xfrm rot="5400000">
            <a:off x="6517735" y="4585747"/>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Dynamic = D / Static = 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81" name="Straight Connector 80"/>
          <p:cNvCxnSpPr>
            <a:stCxn id="50" idx="1"/>
          </p:cNvCxnSpPr>
          <p:nvPr/>
        </p:nvCxnSpPr>
        <p:spPr>
          <a:xfrm flipH="1">
            <a:off x="84021" y="3314490"/>
            <a:ext cx="4179187" cy="6267"/>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351402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3240899" y="322635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292433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2642386"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365326"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a:off x="2058615"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1767471"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1454178"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a:off x="119484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916085"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639637"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 Box 171"/>
          <p:cNvSpPr txBox="1"/>
          <p:nvPr/>
        </p:nvSpPr>
        <p:spPr>
          <a:xfrm rot="5400000">
            <a:off x="-828955" y="1906678"/>
            <a:ext cx="2406120" cy="18254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Visualization</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5" name="Text Box 173"/>
          <p:cNvSpPr txBox="1"/>
          <p:nvPr/>
        </p:nvSpPr>
        <p:spPr>
          <a:xfrm rot="5400000">
            <a:off x="-555655" y="1883767"/>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Graph Algorithms</a:t>
            </a:r>
          </a:p>
        </p:txBody>
      </p:sp>
      <p:sp>
        <p:nvSpPr>
          <p:cNvPr id="96" name="Text Box 174"/>
          <p:cNvSpPr txBox="1"/>
          <p:nvPr/>
        </p:nvSpPr>
        <p:spPr>
          <a:xfrm rot="5400000">
            <a:off x="-250904" y="1895058"/>
            <a:ext cx="2406120" cy="2398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Linear Algebra Kernels</a:t>
            </a:r>
          </a:p>
          <a:p>
            <a:pPr algn="r" defTabSz="914400" eaLnBrk="0" fontAlgn="base" hangingPunct="0">
              <a:spcBef>
                <a:spcPct val="0"/>
              </a:spcBef>
              <a:spcAft>
                <a:spcPts val="400"/>
              </a:spcAft>
            </a:pP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7" name="Text Box 175"/>
          <p:cNvSpPr txBox="1"/>
          <p:nvPr/>
        </p:nvSpPr>
        <p:spPr>
          <a:xfrm rot="5400000">
            <a:off x="21005" y="1886200"/>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Alignment</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8" name="Text Box 176"/>
          <p:cNvSpPr txBox="1"/>
          <p:nvPr/>
        </p:nvSpPr>
        <p:spPr>
          <a:xfrm rot="5400000">
            <a:off x="296728" y="1894759"/>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Streaming</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9" name="Text Box 178"/>
          <p:cNvSpPr txBox="1"/>
          <p:nvPr/>
        </p:nvSpPr>
        <p:spPr>
          <a:xfrm rot="5400000">
            <a:off x="582145"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Optimization Methodology</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0" name="Text Box 179"/>
          <p:cNvSpPr txBox="1"/>
          <p:nvPr/>
        </p:nvSpPr>
        <p:spPr>
          <a:xfrm rot="5400000">
            <a:off x="873336"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Learning</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1" name="Text Box 180"/>
          <p:cNvSpPr txBox="1"/>
          <p:nvPr/>
        </p:nvSpPr>
        <p:spPr>
          <a:xfrm rot="5400000">
            <a:off x="1182756"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Classification</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 name="Text Box 181"/>
          <p:cNvSpPr txBox="1"/>
          <p:nvPr/>
        </p:nvSpPr>
        <p:spPr>
          <a:xfrm rot="5400000">
            <a:off x="1485731" y="1838782"/>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Search / Query / </a:t>
            </a: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Index</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3" name="Text Box 182"/>
          <p:cNvSpPr txBox="1"/>
          <p:nvPr/>
        </p:nvSpPr>
        <p:spPr>
          <a:xfrm rot="5400000">
            <a:off x="2060115" y="1902385"/>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Base Statistics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4" name="Text Box 184"/>
          <p:cNvSpPr txBox="1"/>
          <p:nvPr/>
        </p:nvSpPr>
        <p:spPr>
          <a:xfrm rot="5400000">
            <a:off x="2331397"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Global Analytics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5" name="Text Box 185"/>
          <p:cNvSpPr txBox="1"/>
          <p:nvPr/>
        </p:nvSpPr>
        <p:spPr>
          <a:xfrm rot="5400000">
            <a:off x="2615050" y="186698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Local Analytics</a:t>
            </a:r>
          </a:p>
        </p:txBody>
      </p:sp>
      <p:sp>
        <p:nvSpPr>
          <p:cNvPr id="106" name="Text Box 186"/>
          <p:cNvSpPr txBox="1"/>
          <p:nvPr/>
        </p:nvSpPr>
        <p:spPr>
          <a:xfrm rot="5400000">
            <a:off x="2902192" y="186698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Micro-benchmarks</a:t>
            </a:r>
          </a:p>
        </p:txBody>
      </p:sp>
      <p:cxnSp>
        <p:nvCxnSpPr>
          <p:cNvPr id="107" name="Straight Connector 106"/>
          <p:cNvCxnSpPr/>
          <p:nvPr/>
        </p:nvCxnSpPr>
        <p:spPr>
          <a:xfrm rot="10800000">
            <a:off x="4079596"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0800000">
            <a:off x="3789695" y="322635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 Box 192"/>
          <p:cNvSpPr txBox="1"/>
          <p:nvPr/>
        </p:nvSpPr>
        <p:spPr>
          <a:xfrm rot="5400000">
            <a:off x="1747473" y="1894759"/>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11" name="Straight Connector 110"/>
          <p:cNvCxnSpPr/>
          <p:nvPr/>
        </p:nvCxnSpPr>
        <p:spPr>
          <a:xfrm rot="10800000">
            <a:off x="357425"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 Box 230"/>
          <p:cNvSpPr txBox="1"/>
          <p:nvPr/>
        </p:nvSpPr>
        <p:spPr>
          <a:xfrm>
            <a:off x="1079462" y="214823"/>
            <a:ext cx="2376363" cy="5672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defTabSz="914400" eaLnBrk="0" fontAlgn="base" hangingPunct="0">
              <a:spcBef>
                <a:spcPct val="0"/>
              </a:spcBef>
              <a:spcAft>
                <a:spcPct val="0"/>
              </a:spcAft>
            </a:pP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Data Source </a:t>
            </a:r>
            <a:r>
              <a:rPr lang="en-US"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and Style </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View</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6" name="Text Box 230"/>
          <p:cNvSpPr txBox="1"/>
          <p:nvPr/>
        </p:nvSpPr>
        <p:spPr>
          <a:xfrm>
            <a:off x="7331908" y="2603582"/>
            <a:ext cx="1443625" cy="2790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defTabSz="914400" eaLnBrk="0" fontAlgn="base" hangingPunct="0">
              <a:spcBef>
                <a:spcPct val="0"/>
              </a:spcBef>
              <a:spcAft>
                <a:spcPct val="0"/>
              </a:spcAft>
            </a:pP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Execution View</a:t>
            </a:r>
            <a:endPar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7" name="Text Box 230"/>
          <p:cNvSpPr txBox="1"/>
          <p:nvPr/>
        </p:nvSpPr>
        <p:spPr>
          <a:xfrm rot="10800000" flipH="1" flipV="1">
            <a:off x="179980" y="4060416"/>
            <a:ext cx="1493010" cy="2790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defTabSz="914400" eaLnBrk="0" fontAlgn="base" hangingPunct="0">
              <a:spcBef>
                <a:spcPct val="0"/>
              </a:spcBef>
              <a:spcAft>
                <a:spcPct val="0"/>
              </a:spcAft>
            </a:pP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Processing View</a:t>
            </a:r>
            <a:endPar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0" name="Text Box 298"/>
          <p:cNvSpPr txBox="1"/>
          <p:nvPr/>
        </p:nvSpPr>
        <p:spPr>
          <a:xfrm>
            <a:off x="5118796" y="4106445"/>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21" name="Text Box 299"/>
          <p:cNvSpPr txBox="1"/>
          <p:nvPr/>
        </p:nvSpPr>
        <p:spPr>
          <a:xfrm>
            <a:off x="5124448" y="434444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22" name="Text Box 300"/>
          <p:cNvSpPr txBox="1"/>
          <p:nvPr/>
        </p:nvSpPr>
        <p:spPr>
          <a:xfrm>
            <a:off x="5120725" y="4513204"/>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23" name="Text Box 301"/>
          <p:cNvSpPr txBox="1"/>
          <p:nvPr/>
        </p:nvSpPr>
        <p:spPr>
          <a:xfrm>
            <a:off x="5115970" y="5001714"/>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24" name="Text Box 302"/>
          <p:cNvSpPr txBox="1"/>
          <p:nvPr/>
        </p:nvSpPr>
        <p:spPr>
          <a:xfrm>
            <a:off x="5123302" y="5270159"/>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25" name="Text Box 303"/>
          <p:cNvSpPr txBox="1"/>
          <p:nvPr/>
        </p:nvSpPr>
        <p:spPr>
          <a:xfrm>
            <a:off x="5136506" y="550520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26" name="Text Box 304"/>
          <p:cNvSpPr txBox="1"/>
          <p:nvPr/>
        </p:nvSpPr>
        <p:spPr>
          <a:xfrm>
            <a:off x="5131859" y="5751941"/>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endPar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7" name="Text Box 305"/>
          <p:cNvSpPr txBox="1"/>
          <p:nvPr/>
        </p:nvSpPr>
        <p:spPr>
          <a:xfrm>
            <a:off x="5045132" y="5945221"/>
            <a:ext cx="424460"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a:t>
            </a:r>
            <a:endPar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8" name="Text Box 306"/>
          <p:cNvSpPr txBox="1"/>
          <p:nvPr/>
        </p:nvSpPr>
        <p:spPr>
          <a:xfrm>
            <a:off x="5046138" y="6193896"/>
            <a:ext cx="392821"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a:t>
            </a:r>
            <a:endPar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9" name="Text Box 307"/>
          <p:cNvSpPr txBox="1"/>
          <p:nvPr/>
        </p:nvSpPr>
        <p:spPr>
          <a:xfrm>
            <a:off x="5048232" y="6468833"/>
            <a:ext cx="382926" cy="1924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a:t>
            </a:r>
            <a:endPar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1" name="Text Box 310"/>
          <p:cNvSpPr txBox="1"/>
          <p:nvPr/>
        </p:nvSpPr>
        <p:spPr>
          <a:xfrm>
            <a:off x="4544798" y="246937"/>
            <a:ext cx="288239" cy="2404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32" name="Text Box 311"/>
          <p:cNvSpPr txBox="1"/>
          <p:nvPr/>
        </p:nvSpPr>
        <p:spPr>
          <a:xfrm>
            <a:off x="4645480" y="48263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33" name="Text Box 312"/>
          <p:cNvSpPr txBox="1"/>
          <p:nvPr/>
        </p:nvSpPr>
        <p:spPr>
          <a:xfrm>
            <a:off x="4642654" y="70001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34" name="Text Box 313"/>
          <p:cNvSpPr txBox="1"/>
          <p:nvPr/>
        </p:nvSpPr>
        <p:spPr>
          <a:xfrm>
            <a:off x="4637005" y="909475"/>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35" name="Text Box 315"/>
          <p:cNvSpPr txBox="1"/>
          <p:nvPr/>
        </p:nvSpPr>
        <p:spPr>
          <a:xfrm>
            <a:off x="4629671" y="1147923"/>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36" name="Text Box 316"/>
          <p:cNvSpPr txBox="1"/>
          <p:nvPr/>
        </p:nvSpPr>
        <p:spPr>
          <a:xfrm>
            <a:off x="4625022" y="1399209"/>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37" name="Text Box 317"/>
          <p:cNvSpPr txBox="1"/>
          <p:nvPr/>
        </p:nvSpPr>
        <p:spPr>
          <a:xfrm>
            <a:off x="4626843" y="1684410"/>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38" name="Text Box 318"/>
          <p:cNvSpPr txBox="1"/>
          <p:nvPr/>
        </p:nvSpPr>
        <p:spPr>
          <a:xfrm>
            <a:off x="4630177" y="1998826"/>
            <a:ext cx="188704"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9" name="Text Box 319"/>
          <p:cNvSpPr txBox="1"/>
          <p:nvPr/>
        </p:nvSpPr>
        <p:spPr>
          <a:xfrm>
            <a:off x="4633129" y="2205949"/>
            <a:ext cx="135140" cy="1905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40" name="Text Box 320"/>
          <p:cNvSpPr txBox="1"/>
          <p:nvPr/>
        </p:nvSpPr>
        <p:spPr>
          <a:xfrm>
            <a:off x="4634565" y="2429997"/>
            <a:ext cx="99202" cy="2182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41" name="Text Box 321"/>
          <p:cNvSpPr txBox="1"/>
          <p:nvPr/>
        </p:nvSpPr>
        <p:spPr>
          <a:xfrm>
            <a:off x="5634841"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42" name="Text Box 322"/>
          <p:cNvSpPr txBox="1"/>
          <p:nvPr/>
        </p:nvSpPr>
        <p:spPr>
          <a:xfrm>
            <a:off x="5897613"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43" name="Text Box 323"/>
          <p:cNvSpPr txBox="1"/>
          <p:nvPr/>
        </p:nvSpPr>
        <p:spPr>
          <a:xfrm>
            <a:off x="6170539"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44" name="Text Box 324"/>
          <p:cNvSpPr txBox="1"/>
          <p:nvPr/>
        </p:nvSpPr>
        <p:spPr>
          <a:xfrm>
            <a:off x="6433312"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45" name="Text Box 325"/>
          <p:cNvSpPr txBox="1"/>
          <p:nvPr/>
        </p:nvSpPr>
        <p:spPr>
          <a:xfrm>
            <a:off x="6655434"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46" name="Text Box 326"/>
          <p:cNvSpPr txBox="1"/>
          <p:nvPr/>
        </p:nvSpPr>
        <p:spPr>
          <a:xfrm>
            <a:off x="6932383"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47" name="Text Box 327"/>
          <p:cNvSpPr txBox="1"/>
          <p:nvPr/>
        </p:nvSpPr>
        <p:spPr>
          <a:xfrm>
            <a:off x="7184588"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48" name="Text Box 328"/>
          <p:cNvSpPr txBox="1"/>
          <p:nvPr/>
        </p:nvSpPr>
        <p:spPr>
          <a:xfrm>
            <a:off x="7422308"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49" name="Text Box 329"/>
          <p:cNvSpPr txBox="1"/>
          <p:nvPr/>
        </p:nvSpPr>
        <p:spPr>
          <a:xfrm>
            <a:off x="7642807"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50" name="Text Box 330"/>
          <p:cNvSpPr txBox="1"/>
          <p:nvPr/>
        </p:nvSpPr>
        <p:spPr>
          <a:xfrm>
            <a:off x="7811703" y="3030236"/>
            <a:ext cx="243470" cy="1428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51" name="Text Box 335"/>
          <p:cNvSpPr txBox="1"/>
          <p:nvPr/>
        </p:nvSpPr>
        <p:spPr>
          <a:xfrm>
            <a:off x="8293840" y="3030236"/>
            <a:ext cx="246645" cy="140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400" eaLnBrk="0" fontAlgn="base" hangingPunct="0">
              <a:spcBef>
                <a:spcPct val="0"/>
              </a:spcBef>
              <a:spcAft>
                <a:spcPts val="400"/>
              </a:spcAft>
            </a:pPr>
            <a:r>
              <a:rPr lang="en-US"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12</a:t>
            </a:r>
            <a:endPar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2" name="Text Box 336"/>
          <p:cNvSpPr txBox="1"/>
          <p:nvPr/>
        </p:nvSpPr>
        <p:spPr>
          <a:xfrm>
            <a:off x="8803803" y="3030236"/>
            <a:ext cx="235089" cy="1504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400" eaLnBrk="0" fontAlgn="base" hangingPunct="0">
              <a:spcBef>
                <a:spcPct val="0"/>
              </a:spcBef>
              <a:spcAft>
                <a:spcPts val="400"/>
              </a:spcAft>
            </a:pPr>
            <a:r>
              <a:rPr lang="en-US"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14</a:t>
            </a:r>
            <a:endPar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5" name="Text Box 340"/>
          <p:cNvSpPr txBox="1"/>
          <p:nvPr/>
        </p:nvSpPr>
        <p:spPr>
          <a:xfrm>
            <a:off x="1734332"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56" name="Text Box 341"/>
          <p:cNvSpPr txBox="1"/>
          <p:nvPr/>
        </p:nvSpPr>
        <p:spPr>
          <a:xfrm>
            <a:off x="2045704"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57" name="Text Box 342"/>
          <p:cNvSpPr txBox="1"/>
          <p:nvPr/>
        </p:nvSpPr>
        <p:spPr>
          <a:xfrm>
            <a:off x="2331028"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58" name="Text Box 343"/>
          <p:cNvSpPr txBox="1"/>
          <p:nvPr/>
        </p:nvSpPr>
        <p:spPr>
          <a:xfrm>
            <a:off x="2857851"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59" name="Text Box 344"/>
          <p:cNvSpPr txBox="1"/>
          <p:nvPr/>
        </p:nvSpPr>
        <p:spPr>
          <a:xfrm>
            <a:off x="3173257"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60" name="Text Box 345"/>
          <p:cNvSpPr txBox="1"/>
          <p:nvPr/>
        </p:nvSpPr>
        <p:spPr>
          <a:xfrm>
            <a:off x="3467435"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61" name="Text Box 346"/>
          <p:cNvSpPr txBox="1"/>
          <p:nvPr/>
        </p:nvSpPr>
        <p:spPr>
          <a:xfrm>
            <a:off x="3750530"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62" name="Text Box 347"/>
          <p:cNvSpPr txBox="1"/>
          <p:nvPr/>
        </p:nvSpPr>
        <p:spPr>
          <a:xfrm>
            <a:off x="4035007"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64" name="Text Box 349"/>
          <p:cNvSpPr txBox="1"/>
          <p:nvPr/>
        </p:nvSpPr>
        <p:spPr>
          <a:xfrm>
            <a:off x="265558"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14</a:t>
            </a:r>
          </a:p>
        </p:txBody>
      </p:sp>
      <p:sp>
        <p:nvSpPr>
          <p:cNvPr id="165" name="Text Box 350"/>
          <p:cNvSpPr txBox="1"/>
          <p:nvPr/>
        </p:nvSpPr>
        <p:spPr>
          <a:xfrm>
            <a:off x="567132"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13</a:t>
            </a:r>
          </a:p>
        </p:txBody>
      </p:sp>
      <p:sp>
        <p:nvSpPr>
          <p:cNvPr id="166" name="Text Box 351"/>
          <p:cNvSpPr txBox="1"/>
          <p:nvPr/>
        </p:nvSpPr>
        <p:spPr>
          <a:xfrm>
            <a:off x="861404"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12</a:t>
            </a:r>
          </a:p>
        </p:txBody>
      </p:sp>
      <p:sp>
        <p:nvSpPr>
          <p:cNvPr id="167" name="Text Box 352"/>
          <p:cNvSpPr txBox="1"/>
          <p:nvPr/>
        </p:nvSpPr>
        <p:spPr>
          <a:xfrm>
            <a:off x="1115708"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11</a:t>
            </a:r>
          </a:p>
        </p:txBody>
      </p:sp>
      <p:sp>
        <p:nvSpPr>
          <p:cNvPr id="168" name="Text Box 353"/>
          <p:cNvSpPr txBox="1"/>
          <p:nvPr/>
        </p:nvSpPr>
        <p:spPr>
          <a:xfrm>
            <a:off x="1394045" y="3411682"/>
            <a:ext cx="253979"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73" name="Text Box 358"/>
          <p:cNvSpPr txBox="1"/>
          <p:nvPr/>
        </p:nvSpPr>
        <p:spPr>
          <a:xfrm>
            <a:off x="2609763"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a:t>
            </a:r>
          </a:p>
        </p:txBody>
      </p:sp>
      <p:cxnSp>
        <p:nvCxnSpPr>
          <p:cNvPr id="174" name="Straight Connector 173"/>
          <p:cNvCxnSpPr/>
          <p:nvPr/>
        </p:nvCxnSpPr>
        <p:spPr>
          <a:xfrm rot="10800000">
            <a:off x="8700572" y="3224447"/>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 Box 361"/>
          <p:cNvSpPr txBox="1"/>
          <p:nvPr/>
        </p:nvSpPr>
        <p:spPr>
          <a:xfrm>
            <a:off x="8558703" y="3030238"/>
            <a:ext cx="256126" cy="1504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400" eaLnBrk="0" fontAlgn="base" hangingPunct="0">
              <a:spcBef>
                <a:spcPct val="0"/>
              </a:spcBef>
              <a:spcAft>
                <a:spcPts val="400"/>
              </a:spcAft>
            </a:pPr>
            <a:r>
              <a:rPr lang="en-US"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13</a:t>
            </a:r>
            <a:endPar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78" name="Straight Connector 177"/>
          <p:cNvCxnSpPr/>
          <p:nvPr/>
        </p:nvCxnSpPr>
        <p:spPr>
          <a:xfrm rot="5400000">
            <a:off x="4930783" y="476557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9" name="Text Box 63"/>
          <p:cNvSpPr txBox="1"/>
          <p:nvPr/>
        </p:nvSpPr>
        <p:spPr>
          <a:xfrm rot="5400000">
            <a:off x="2515302" y="3973719"/>
            <a:ext cx="144397" cy="17976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lgn="r" defTabSz="914400" eaLnBrk="0" fontAlgn="base" hangingPunct="0">
              <a:spcBef>
                <a:spcPct val="0"/>
              </a:spcBef>
              <a:spcAft>
                <a:spcPts val="400"/>
              </a:spcAft>
            </a:pPr>
            <a:r>
              <a:rPr lang="en-US" sz="1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Map Streaming</a:t>
            </a:r>
            <a:endParaRPr lang="en-US"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0" name="Text Box 301"/>
          <p:cNvSpPr txBox="1"/>
          <p:nvPr/>
        </p:nvSpPr>
        <p:spPr>
          <a:xfrm>
            <a:off x="5115970" y="477467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50" name="Rectangle 49"/>
          <p:cNvSpPr/>
          <p:nvPr/>
        </p:nvSpPr>
        <p:spPr>
          <a:xfrm>
            <a:off x="4263207" y="2712960"/>
            <a:ext cx="1269896" cy="1203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400" eaLnBrk="0" fontAlgn="base" hangingPunct="0">
              <a:spcBef>
                <a:spcPct val="0"/>
              </a:spcBef>
              <a:spcAft>
                <a:spcPts val="400"/>
              </a:spcAft>
            </a:pP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Ogre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Views and </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50 Facets</a:t>
            </a:r>
            <a:endParaRPr lang="en-US" b="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84" name="Straight Connector 183"/>
          <p:cNvCxnSpPr/>
          <p:nvPr/>
        </p:nvCxnSpPr>
        <p:spPr>
          <a:xfrm rot="10800000">
            <a:off x="8200979" y="322471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 Box 168"/>
          <p:cNvSpPr txBox="1"/>
          <p:nvPr/>
        </p:nvSpPr>
        <p:spPr>
          <a:xfrm rot="5400000">
            <a:off x="7019408" y="4589131"/>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6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Iterative / Simple</a:t>
            </a:r>
            <a:endParaRPr lang="en-US"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6" name="Text Box 335"/>
          <p:cNvSpPr txBox="1"/>
          <p:nvPr/>
        </p:nvSpPr>
        <p:spPr>
          <a:xfrm>
            <a:off x="8055351" y="3031338"/>
            <a:ext cx="246645" cy="140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defTabSz="914400" eaLnBrk="0" fontAlgn="base" hangingPunct="0">
              <a:spcBef>
                <a:spcPct val="0"/>
              </a:spcBef>
              <a:spcAft>
                <a:spcPts val="400"/>
              </a:spcAft>
            </a:pPr>
            <a:r>
              <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11</a:t>
            </a:r>
          </a:p>
        </p:txBody>
      </p:sp>
      <p:sp>
        <p:nvSpPr>
          <p:cNvPr id="169" name="Text Box 297"/>
          <p:cNvSpPr txBox="1"/>
          <p:nvPr/>
        </p:nvSpPr>
        <p:spPr>
          <a:xfrm>
            <a:off x="5121587" y="392048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just" defTabSz="914400" eaLnBrk="0" fontAlgn="base" hangingPunct="0">
              <a:spcBef>
                <a:spcPct val="0"/>
              </a:spcBef>
              <a:spcAft>
                <a:spcPts val="400"/>
              </a:spcAft>
            </a:pPr>
            <a:r>
              <a:rPr lang="en-US"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6" name="Slide Number Placeholder 15"/>
          <p:cNvSpPr>
            <a:spLocks noGrp="1"/>
          </p:cNvSpPr>
          <p:nvPr>
            <p:ph type="sldNum" sz="quarter" idx="12"/>
          </p:nvPr>
        </p:nvSpPr>
        <p:spPr/>
        <p:txBody>
          <a:bodyPr/>
          <a:lstStyle/>
          <a:p>
            <a:fld id="{EBFED7E6-5016-4859-A78B-1A011CDBB251}"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886497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719" y="1028887"/>
            <a:ext cx="2177528" cy="1676400"/>
          </a:xfrm>
        </p:spPr>
        <p:txBody>
          <a:bodyPr/>
          <a:lstStyle/>
          <a:p>
            <a:r>
              <a:rPr lang="en-US" sz="2400" dirty="0" smtClean="0"/>
              <a:t>6 Forms of MapReduce</a:t>
            </a:r>
            <a:br>
              <a:rPr lang="en-US" sz="2400" dirty="0" smtClean="0"/>
            </a:br>
            <a:r>
              <a:rPr lang="en-US" sz="2400" b="0" dirty="0" smtClean="0">
                <a:solidFill>
                  <a:schemeClr val="tx1"/>
                </a:solidFill>
              </a:rPr>
              <a:t>cover “all” </a:t>
            </a:r>
            <a:r>
              <a:rPr lang="en-US" sz="2000" b="0" dirty="0" smtClean="0">
                <a:solidFill>
                  <a:schemeClr val="tx1"/>
                </a:solidFill>
              </a:rPr>
              <a:t>circumstances</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Also an interesting software (architecture) discussion</a:t>
            </a: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25</a:t>
            </a:fld>
            <a:endParaRPr lang="en-US" dirty="0">
              <a:solidFill>
                <a:prstClr val="black"/>
              </a:solidFill>
            </a:endParaRPr>
          </a:p>
        </p:txBody>
      </p:sp>
      <p:sp>
        <p:nvSpPr>
          <p:cNvPr id="5" name="Date Placeholder 4"/>
          <p:cNvSpPr>
            <a:spLocks noGrp="1"/>
          </p:cNvSpPr>
          <p:nvPr>
            <p:ph type="dt" sz="half" idx="2"/>
          </p:nvPr>
        </p:nvSpPr>
        <p:spPr>
          <a:xfrm>
            <a:off x="7086600" y="6246813"/>
            <a:ext cx="2057400" cy="365125"/>
          </a:xfrm>
        </p:spPr>
        <p:txBody>
          <a:bodyPr/>
          <a:lstStyle/>
          <a:p>
            <a:r>
              <a:rPr lang="en-US" smtClean="0">
                <a:solidFill>
                  <a:srgbClr val="000000">
                    <a:tint val="75000"/>
                  </a:srgbClr>
                </a:solidFill>
              </a:rPr>
              <a:t>8/5/2015</a:t>
            </a:r>
            <a:endParaRPr lang="en-US">
              <a:solidFill>
                <a:srgbClr val="000000">
                  <a:tint val="75000"/>
                </a:srgb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49916"/>
          <a:stretch/>
        </p:blipFill>
        <p:spPr bwMode="auto">
          <a:xfrm>
            <a:off x="2177528" y="-26894"/>
            <a:ext cx="6947646" cy="3227294"/>
          </a:xfrm>
          <a:prstGeom prst="rect">
            <a:avLst/>
          </a:prstGeom>
          <a:noFill/>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9277"/>
          <a:stretch/>
        </p:blipFill>
        <p:spPr bwMode="auto">
          <a:xfrm>
            <a:off x="2102089" y="3048000"/>
            <a:ext cx="7023085" cy="3221225"/>
          </a:xfrm>
          <a:prstGeom prst="rect">
            <a:avLst/>
          </a:prstGeom>
          <a:noFill/>
        </p:spPr>
      </p:pic>
    </p:spTree>
    <p:extLst>
      <p:ext uri="{BB962C8B-B14F-4D97-AF65-F5344CB8AC3E}">
        <p14:creationId xmlns:p14="http://schemas.microsoft.com/office/powerpoint/2010/main" val="3506940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8453"/>
            <a:ext cx="9143998" cy="792162"/>
          </a:xfrm>
        </p:spPr>
        <p:txBody>
          <a:bodyPr>
            <a:normAutofit/>
          </a:bodyPr>
          <a:lstStyle/>
          <a:p>
            <a:pPr algn="ctr"/>
            <a:r>
              <a:rPr lang="en-US" sz="3600" b="1" smtClean="0">
                <a:latin typeface="+mn-lt"/>
              </a:rPr>
              <a:t>Benchmarks/Mini-apps </a:t>
            </a:r>
            <a:r>
              <a:rPr lang="en-US" sz="3600" b="1" dirty="0" smtClean="0">
                <a:latin typeface="+mn-lt"/>
              </a:rPr>
              <a:t>spanning Facets</a:t>
            </a:r>
            <a:endParaRPr lang="en-US" sz="3600" b="1" dirty="0">
              <a:latin typeface="+mn-lt"/>
            </a:endParaRPr>
          </a:p>
        </p:txBody>
      </p:sp>
      <p:sp>
        <p:nvSpPr>
          <p:cNvPr id="3" name="Content Placeholder 2"/>
          <p:cNvSpPr>
            <a:spLocks noGrp="1"/>
          </p:cNvSpPr>
          <p:nvPr>
            <p:ph idx="1"/>
          </p:nvPr>
        </p:nvSpPr>
        <p:spPr>
          <a:xfrm>
            <a:off x="20619" y="685801"/>
            <a:ext cx="9143999" cy="5410200"/>
          </a:xfrm>
        </p:spPr>
        <p:txBody>
          <a:bodyPr>
            <a:normAutofit fontScale="85000" lnSpcReduction="10000"/>
          </a:bodyPr>
          <a:lstStyle/>
          <a:p>
            <a:r>
              <a:rPr lang="en-US" sz="2400" b="1" dirty="0" smtClean="0"/>
              <a:t>Look at </a:t>
            </a:r>
            <a:r>
              <a:rPr lang="en-US" sz="2400" dirty="0" smtClean="0"/>
              <a:t>NSF SPIDAL Project, NIST 51 use cases, </a:t>
            </a:r>
            <a:r>
              <a:rPr lang="en-US" sz="2400" dirty="0" err="1" smtClean="0"/>
              <a:t>Baru-Rabl</a:t>
            </a:r>
            <a:r>
              <a:rPr lang="en-US" sz="2400" dirty="0" smtClean="0"/>
              <a:t> review</a:t>
            </a:r>
          </a:p>
          <a:p>
            <a:r>
              <a:rPr lang="en-US" sz="2400" b="1" dirty="0" smtClean="0"/>
              <a:t>Catalog facets </a:t>
            </a:r>
            <a:r>
              <a:rPr lang="en-US" sz="2400" dirty="0" smtClean="0"/>
              <a:t>of benchmarks and choose entries to cover “all facets”</a:t>
            </a:r>
          </a:p>
          <a:p>
            <a:r>
              <a:rPr lang="en-US" sz="2400" b="1" dirty="0" smtClean="0"/>
              <a:t>Micro Benchmarks: </a:t>
            </a:r>
            <a:r>
              <a:rPr lang="en-US" sz="2400" dirty="0" smtClean="0"/>
              <a:t>SPEC, </a:t>
            </a:r>
            <a:r>
              <a:rPr lang="en-US" sz="2400" dirty="0" err="1" smtClean="0"/>
              <a:t>EnhancedDFSIO</a:t>
            </a:r>
            <a:r>
              <a:rPr lang="en-US" sz="2400" dirty="0"/>
              <a:t> </a:t>
            </a:r>
            <a:r>
              <a:rPr lang="en-US" sz="2400" dirty="0" smtClean="0"/>
              <a:t>(HDFS), </a:t>
            </a:r>
            <a:r>
              <a:rPr lang="en-US" sz="2400" dirty="0" err="1" smtClean="0"/>
              <a:t>Terasort</a:t>
            </a:r>
            <a:r>
              <a:rPr lang="en-US" sz="2400" dirty="0" smtClean="0"/>
              <a:t>, </a:t>
            </a:r>
            <a:r>
              <a:rPr lang="en-US" sz="2400" dirty="0" err="1" smtClean="0"/>
              <a:t>Wordcount</a:t>
            </a:r>
            <a:r>
              <a:rPr lang="en-US" sz="2400" dirty="0" smtClean="0"/>
              <a:t>, </a:t>
            </a:r>
            <a:r>
              <a:rPr lang="en-US" sz="2400" dirty="0" err="1" smtClean="0"/>
              <a:t>Grep</a:t>
            </a:r>
            <a:r>
              <a:rPr lang="en-US" sz="2400" dirty="0" smtClean="0"/>
              <a:t>, MPI, Basic Pub-Sub ….</a:t>
            </a:r>
          </a:p>
          <a:p>
            <a:r>
              <a:rPr lang="en-US" sz="2400" b="1" dirty="0" smtClean="0"/>
              <a:t>SQL and NoSQL Data systems, Search, Recommenders: </a:t>
            </a:r>
            <a:r>
              <a:rPr lang="en-US" sz="2400" dirty="0" smtClean="0"/>
              <a:t>TPC (-C to x–HS for Hadoop), </a:t>
            </a:r>
            <a:r>
              <a:rPr lang="en-US" sz="2400" dirty="0" err="1" smtClean="0"/>
              <a:t>BigBench</a:t>
            </a:r>
            <a:r>
              <a:rPr lang="en-US" sz="2400" dirty="0" smtClean="0"/>
              <a:t>, Yahoo Cloud Serving, Berkeley Big Data, </a:t>
            </a:r>
            <a:r>
              <a:rPr lang="en-US" sz="2400" dirty="0" err="1" smtClean="0"/>
              <a:t>HiBench</a:t>
            </a:r>
            <a:r>
              <a:rPr lang="en-US" sz="2400" dirty="0" smtClean="0"/>
              <a:t>, </a:t>
            </a:r>
            <a:r>
              <a:rPr lang="en-US" sz="2400" dirty="0" err="1" smtClean="0"/>
              <a:t>BigDataBench</a:t>
            </a:r>
            <a:r>
              <a:rPr lang="en-US" sz="2400" dirty="0" smtClean="0"/>
              <a:t>, </a:t>
            </a:r>
            <a:r>
              <a:rPr lang="en-US" sz="2400" dirty="0" err="1" smtClean="0"/>
              <a:t>Cloudsuite</a:t>
            </a:r>
            <a:r>
              <a:rPr lang="en-US" sz="2400" dirty="0" smtClean="0"/>
              <a:t>, </a:t>
            </a:r>
            <a:r>
              <a:rPr lang="en-US" sz="2400" dirty="0" err="1" smtClean="0"/>
              <a:t>Linkbench</a:t>
            </a:r>
            <a:r>
              <a:rPr lang="en-US" sz="2400" dirty="0" smtClean="0"/>
              <a:t> </a:t>
            </a:r>
          </a:p>
          <a:p>
            <a:pPr lvl="1"/>
            <a:r>
              <a:rPr lang="en-US" sz="2000" dirty="0" smtClean="0"/>
              <a:t>includes MapReduce cases Search, Bayes, Random Forests, Collaborative Filtering</a:t>
            </a:r>
          </a:p>
          <a:p>
            <a:r>
              <a:rPr lang="en-US" sz="2400" b="1" dirty="0" smtClean="0"/>
              <a:t>Spatial Query: </a:t>
            </a:r>
            <a:r>
              <a:rPr lang="en-US" sz="2400" dirty="0" smtClean="0"/>
              <a:t>select from image or earth data</a:t>
            </a:r>
            <a:endParaRPr lang="en-US" sz="2400" dirty="0"/>
          </a:p>
          <a:p>
            <a:r>
              <a:rPr lang="en-US" sz="2400" b="1" dirty="0" smtClean="0"/>
              <a:t>Alignment: </a:t>
            </a:r>
            <a:r>
              <a:rPr lang="en-US" sz="2400" dirty="0" smtClean="0"/>
              <a:t>Biology as in BLAST</a:t>
            </a:r>
          </a:p>
          <a:p>
            <a:r>
              <a:rPr lang="en-US" sz="2400" b="1" dirty="0" smtClean="0"/>
              <a:t>Streaming: </a:t>
            </a:r>
            <a:r>
              <a:rPr lang="en-US" sz="2400" dirty="0" smtClean="0"/>
              <a:t>Online classifiers, Cluster tweets, Robotics, Industrial Internet of Things, Astronomy; </a:t>
            </a:r>
            <a:r>
              <a:rPr lang="en-US" sz="2400" dirty="0" err="1" smtClean="0"/>
              <a:t>BGBenchmark</a:t>
            </a:r>
            <a:r>
              <a:rPr lang="en-US" sz="2400" dirty="0" smtClean="0"/>
              <a:t>.</a:t>
            </a:r>
          </a:p>
          <a:p>
            <a:r>
              <a:rPr lang="en-US" sz="2400" b="1" dirty="0" smtClean="0"/>
              <a:t>Pleasingly parallel (Local Analytics): </a:t>
            </a:r>
            <a:r>
              <a:rPr lang="en-US" sz="2400" dirty="0" smtClean="0"/>
              <a:t>as in initial  steps of LHC, Pathology, </a:t>
            </a:r>
            <a:r>
              <a:rPr lang="en-US" sz="2400" dirty="0" err="1" smtClean="0"/>
              <a:t>Bioimaging</a:t>
            </a:r>
            <a:r>
              <a:rPr lang="en-US" sz="2400" dirty="0" smtClean="0"/>
              <a:t> (differ in type of data analysis)</a:t>
            </a:r>
          </a:p>
          <a:p>
            <a:r>
              <a:rPr lang="en-US" sz="2400" b="1" dirty="0" smtClean="0"/>
              <a:t>Global Analytics: </a:t>
            </a:r>
            <a:r>
              <a:rPr lang="en-US" sz="2400" dirty="0" smtClean="0"/>
              <a:t>Outlier, Clustering, LDA, SVM, Deep Learning, MDS, </a:t>
            </a:r>
            <a:r>
              <a:rPr lang="en-US" sz="2400" dirty="0"/>
              <a:t>PageRank, </a:t>
            </a:r>
            <a:r>
              <a:rPr lang="en-US" sz="2400" dirty="0" err="1" smtClean="0"/>
              <a:t>Levenberg</a:t>
            </a:r>
            <a:r>
              <a:rPr lang="en-US" sz="2400" dirty="0" smtClean="0"/>
              <a:t>-Marquardt, Graph 500 entries</a:t>
            </a:r>
          </a:p>
          <a:p>
            <a:r>
              <a:rPr lang="en-US" sz="2400" b="1" dirty="0" smtClean="0"/>
              <a:t>Workflow</a:t>
            </a:r>
            <a:r>
              <a:rPr lang="en-US" sz="2400" dirty="0" smtClean="0"/>
              <a:t> and </a:t>
            </a:r>
            <a:r>
              <a:rPr lang="en-US" sz="2400" b="1" dirty="0" smtClean="0"/>
              <a:t>Composite</a:t>
            </a:r>
            <a:r>
              <a:rPr lang="en-US" sz="2400" dirty="0" smtClean="0"/>
              <a:t> (analytics on </a:t>
            </a:r>
            <a:r>
              <a:rPr lang="en-US" sz="2400" dirty="0" err="1" smtClean="0"/>
              <a:t>xSQL</a:t>
            </a:r>
            <a:r>
              <a:rPr lang="en-US" sz="2400" dirty="0" smtClean="0"/>
              <a:t>) linking above</a:t>
            </a:r>
          </a:p>
          <a:p>
            <a:endParaRPr lang="en-US" sz="2400" dirty="0"/>
          </a:p>
        </p:txBody>
      </p:sp>
      <p:sp>
        <p:nvSpPr>
          <p:cNvPr id="4" name="Date Placeholder 3"/>
          <p:cNvSpPr>
            <a:spLocks noGrp="1"/>
          </p:cNvSpPr>
          <p:nvPr>
            <p:ph type="dt" sz="half" idx="2"/>
          </p:nvPr>
        </p:nvSpPr>
        <p:spPr/>
        <p:txBody>
          <a:bodyPr/>
          <a:lstStyle/>
          <a:p>
            <a:r>
              <a:rPr lang="en-US" smtClean="0">
                <a:solidFill>
                  <a:srgbClr val="000000">
                    <a:tint val="75000"/>
                  </a:srgbClr>
                </a:solidFill>
              </a:rPr>
              <a:t>8/5/2015</a:t>
            </a: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071166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b="1" dirty="0" err="1" smtClean="0"/>
              <a:t>SDDSaaS</a:t>
            </a:r>
            <a:r>
              <a:rPr lang="en-US" sz="3600" b="1" dirty="0" smtClean="0"/>
              <a:t/>
            </a:r>
            <a:br>
              <a:rPr lang="en-US" sz="3600" b="1" dirty="0" smtClean="0"/>
            </a:br>
            <a:r>
              <a:rPr lang="en-US" sz="3600" b="1" dirty="0" smtClean="0"/>
              <a:t>Software Defined Distributed Systems</a:t>
            </a:r>
            <a:br>
              <a:rPr lang="en-US" sz="3600" b="1" dirty="0" smtClean="0"/>
            </a:br>
            <a:r>
              <a:rPr lang="en-US" sz="3600" b="1" dirty="0" smtClean="0"/>
              <a:t>as a Service</a:t>
            </a:r>
            <a:br>
              <a:rPr lang="en-US" sz="3600" b="1" dirty="0" smtClean="0"/>
            </a:br>
            <a:r>
              <a:rPr lang="en-US" sz="3600" b="1" dirty="0" smtClean="0"/>
              <a:t/>
            </a:r>
            <a:br>
              <a:rPr lang="en-US" sz="3600" b="1" dirty="0" smtClean="0"/>
            </a:br>
            <a:r>
              <a:rPr lang="en-US" sz="3600" dirty="0" smtClean="0"/>
              <a:t>and Virtual Clusters</a:t>
            </a:r>
            <a:br>
              <a:rPr lang="en-US" sz="3600" dirty="0" smtClean="0"/>
            </a:br>
            <a:r>
              <a:rPr lang="en-US" sz="3600" dirty="0" smtClean="0"/>
              <a:t/>
            </a:r>
            <a:br>
              <a:rPr lang="en-US" sz="3600" dirty="0" smtClean="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27</a:t>
            </a:fld>
            <a:endParaRPr lang="en-US"/>
          </a:p>
        </p:txBody>
      </p:sp>
    </p:spTree>
    <p:extLst>
      <p:ext uri="{BB962C8B-B14F-4D97-AF65-F5344CB8AC3E}">
        <p14:creationId xmlns:p14="http://schemas.microsoft.com/office/powerpoint/2010/main" val="1168346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809204"/>
          </a:xfrm>
        </p:spPr>
        <p:txBody>
          <a:bodyPr/>
          <a:lstStyle/>
          <a:p>
            <a:r>
              <a:rPr lang="en-US" sz="3200" dirty="0" smtClean="0"/>
              <a:t>Supporting Evolving High Functionality ABDS </a:t>
            </a:r>
            <a:endParaRPr lang="en-US" sz="3200" dirty="0"/>
          </a:p>
        </p:txBody>
      </p:sp>
      <p:sp>
        <p:nvSpPr>
          <p:cNvPr id="7" name="Content Placeholder 6"/>
          <p:cNvSpPr>
            <a:spLocks noGrp="1"/>
          </p:cNvSpPr>
          <p:nvPr>
            <p:ph idx="1"/>
          </p:nvPr>
        </p:nvSpPr>
        <p:spPr>
          <a:xfrm>
            <a:off x="0" y="697404"/>
            <a:ext cx="9144000" cy="4038600"/>
          </a:xfrm>
        </p:spPr>
        <p:txBody>
          <a:bodyPr/>
          <a:lstStyle/>
          <a:p>
            <a:r>
              <a:rPr lang="en-US" dirty="0" smtClean="0"/>
              <a:t>Many software packages in HPC-ABDS.</a:t>
            </a:r>
          </a:p>
          <a:p>
            <a:r>
              <a:rPr lang="en-US" dirty="0" smtClean="0"/>
              <a:t>Many possible infrastructures</a:t>
            </a:r>
          </a:p>
          <a:p>
            <a:r>
              <a:rPr lang="en-US" dirty="0" smtClean="0"/>
              <a:t>Would like to support and compare easily many software systems on different infrastructures</a:t>
            </a:r>
          </a:p>
          <a:p>
            <a:r>
              <a:rPr lang="en-US" dirty="0" smtClean="0"/>
              <a:t>Would like to reduce system admin costs</a:t>
            </a:r>
          </a:p>
          <a:p>
            <a:pPr lvl="1"/>
            <a:r>
              <a:rPr lang="en-US" dirty="0" smtClean="0"/>
              <a:t>e.g. OpenStack very expensive to deploy properly</a:t>
            </a:r>
          </a:p>
          <a:p>
            <a:r>
              <a:rPr lang="en-US" dirty="0" smtClean="0"/>
              <a:t>Need to use Python and Java</a:t>
            </a:r>
          </a:p>
          <a:p>
            <a:pPr lvl="1"/>
            <a:r>
              <a:rPr lang="en-US" dirty="0" smtClean="0"/>
              <a:t>All we teach our students</a:t>
            </a:r>
          </a:p>
          <a:p>
            <a:pPr lvl="1"/>
            <a:r>
              <a:rPr lang="en-US" dirty="0" smtClean="0"/>
              <a:t>Dominant (together with R) in data science</a:t>
            </a:r>
          </a:p>
          <a:p>
            <a:r>
              <a:rPr lang="en-US" dirty="0" smtClean="0"/>
              <a:t>Formally characterize Big Data Ogres – extension of Berkeley dwarves – and benchmarks</a:t>
            </a:r>
          </a:p>
          <a:p>
            <a:r>
              <a:rPr lang="en-US" dirty="0" smtClean="0"/>
              <a:t>Should support convergence of HPC and Big Data</a:t>
            </a:r>
          </a:p>
          <a:p>
            <a:pPr lvl="1"/>
            <a:r>
              <a:rPr lang="en-US" dirty="0" smtClean="0"/>
              <a:t>Compare Spark, Hadoop, </a:t>
            </a:r>
            <a:r>
              <a:rPr lang="en-US" dirty="0" err="1" smtClean="0"/>
              <a:t>Giraph</a:t>
            </a:r>
            <a:r>
              <a:rPr lang="en-US" dirty="0" smtClean="0"/>
              <a:t>, Reef, </a:t>
            </a:r>
            <a:r>
              <a:rPr lang="en-US" dirty="0" err="1" smtClean="0"/>
              <a:t>Flink</a:t>
            </a:r>
            <a:r>
              <a:rPr lang="en-US" dirty="0" smtClean="0"/>
              <a:t>, Hama, MPI ….</a:t>
            </a:r>
          </a:p>
          <a:p>
            <a:r>
              <a:rPr lang="en-US" dirty="0" smtClean="0"/>
              <a:t>Use Automation (DevOps) but tools here are changing at least as fast as operational software</a:t>
            </a:r>
          </a:p>
          <a:p>
            <a:endParaRPr lang="en-US" dirty="0"/>
          </a:p>
          <a:p>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28</a:t>
            </a:fld>
            <a:endParaRPr lang="en-US"/>
          </a:p>
        </p:txBody>
      </p:sp>
    </p:spTree>
    <p:extLst>
      <p:ext uri="{BB962C8B-B14F-4D97-AF65-F5344CB8AC3E}">
        <p14:creationId xmlns:p14="http://schemas.microsoft.com/office/powerpoint/2010/main" val="2146181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544"/>
            <a:ext cx="9041481" cy="674519"/>
          </a:xfrm>
        </p:spPr>
        <p:txBody>
          <a:bodyPr>
            <a:normAutofit/>
          </a:bodyPr>
          <a:lstStyle/>
          <a:p>
            <a:pPr algn="ctr"/>
            <a:r>
              <a:rPr lang="en-US" sz="3200" b="1" dirty="0" err="1" smtClean="0"/>
              <a:t>SDDSaaS</a:t>
            </a:r>
            <a:r>
              <a:rPr lang="en-US" sz="3200" b="1" dirty="0" smtClean="0"/>
              <a:t> Stack for HPC-ABDS</a:t>
            </a:r>
            <a:endParaRPr lang="en-US" sz="3200" b="1" dirty="0"/>
          </a:p>
        </p:txBody>
      </p:sp>
      <p:grpSp>
        <p:nvGrpSpPr>
          <p:cNvPr id="3" name="Group 2"/>
          <p:cNvGrpSpPr/>
          <p:nvPr/>
        </p:nvGrpSpPr>
        <p:grpSpPr>
          <a:xfrm>
            <a:off x="883963" y="1161907"/>
            <a:ext cx="4642713" cy="4810268"/>
            <a:chOff x="873448" y="2117868"/>
            <a:chExt cx="4642713" cy="4064000"/>
          </a:xfrm>
        </p:grpSpPr>
        <p:sp>
          <p:nvSpPr>
            <p:cNvPr id="6" name="Isosceles Triangle 5"/>
            <p:cNvSpPr/>
            <p:nvPr/>
          </p:nvSpPr>
          <p:spPr>
            <a:xfrm>
              <a:off x="873448" y="2117868"/>
              <a:ext cx="4064000" cy="4064000"/>
            </a:xfrm>
            <a:prstGeom prst="triangle">
              <a:avLst/>
            </a:prstGeom>
            <a:solidFill>
              <a:srgbClr val="69D8FF"/>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Freeform 6"/>
            <p:cNvSpPr/>
            <p:nvPr/>
          </p:nvSpPr>
          <p:spPr>
            <a:xfrm>
              <a:off x="2874561" y="3102487"/>
              <a:ext cx="2641600" cy="409797"/>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SaaS</a:t>
              </a:r>
              <a:endParaRPr lang="en-US" sz="2500" kern="1200" dirty="0"/>
            </a:p>
          </p:txBody>
        </p:sp>
        <p:sp>
          <p:nvSpPr>
            <p:cNvPr id="16" name="Freeform 15"/>
            <p:cNvSpPr/>
            <p:nvPr/>
          </p:nvSpPr>
          <p:spPr>
            <a:xfrm>
              <a:off x="2874561" y="3644856"/>
              <a:ext cx="2641600" cy="374275"/>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PaaS</a:t>
              </a:r>
              <a:endParaRPr lang="en-US" sz="2500" kern="1200" dirty="0"/>
            </a:p>
          </p:txBody>
        </p:sp>
        <p:sp>
          <p:nvSpPr>
            <p:cNvPr id="18" name="Freeform 17"/>
            <p:cNvSpPr/>
            <p:nvPr/>
          </p:nvSpPr>
          <p:spPr>
            <a:xfrm>
              <a:off x="2874561" y="4151702"/>
              <a:ext cx="2641600" cy="455655"/>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IaaS</a:t>
              </a:r>
              <a:endParaRPr lang="en-US" sz="2500" kern="1200" dirty="0"/>
            </a:p>
          </p:txBody>
        </p:sp>
        <p:sp>
          <p:nvSpPr>
            <p:cNvPr id="19" name="Freeform 18"/>
            <p:cNvSpPr/>
            <p:nvPr/>
          </p:nvSpPr>
          <p:spPr>
            <a:xfrm>
              <a:off x="2874561" y="4739928"/>
              <a:ext cx="2641600" cy="409798"/>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NaaS</a:t>
              </a:r>
              <a:endParaRPr lang="en-US" sz="2500" kern="1200" dirty="0"/>
            </a:p>
          </p:txBody>
        </p:sp>
        <p:sp>
          <p:nvSpPr>
            <p:cNvPr id="20" name="Freeform 19"/>
            <p:cNvSpPr/>
            <p:nvPr/>
          </p:nvSpPr>
          <p:spPr>
            <a:xfrm>
              <a:off x="2874561" y="5282296"/>
              <a:ext cx="2641600" cy="507786"/>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err="1" smtClean="0"/>
                <a:t>BMaaS</a:t>
              </a:r>
              <a:endParaRPr lang="en-US" sz="2500" kern="1200" dirty="0"/>
            </a:p>
          </p:txBody>
        </p:sp>
        <p:sp>
          <p:nvSpPr>
            <p:cNvPr id="21" name="Freeform 20"/>
            <p:cNvSpPr/>
            <p:nvPr/>
          </p:nvSpPr>
          <p:spPr>
            <a:xfrm>
              <a:off x="2874561" y="2530350"/>
              <a:ext cx="2641600" cy="409797"/>
            </a:xfrm>
            <a:custGeom>
              <a:avLst/>
              <a:gdLst>
                <a:gd name="connsiteX0" fmla="*/ 0 w 2641600"/>
                <a:gd name="connsiteY0" fmla="*/ 96310 h 577849"/>
                <a:gd name="connsiteX1" fmla="*/ 96310 w 2641600"/>
                <a:gd name="connsiteY1" fmla="*/ 0 h 577849"/>
                <a:gd name="connsiteX2" fmla="*/ 2545290 w 2641600"/>
                <a:gd name="connsiteY2" fmla="*/ 0 h 577849"/>
                <a:gd name="connsiteX3" fmla="*/ 2641600 w 2641600"/>
                <a:gd name="connsiteY3" fmla="*/ 96310 h 577849"/>
                <a:gd name="connsiteX4" fmla="*/ 2641600 w 2641600"/>
                <a:gd name="connsiteY4" fmla="*/ 481539 h 577849"/>
                <a:gd name="connsiteX5" fmla="*/ 2545290 w 2641600"/>
                <a:gd name="connsiteY5" fmla="*/ 577849 h 577849"/>
                <a:gd name="connsiteX6" fmla="*/ 96310 w 2641600"/>
                <a:gd name="connsiteY6" fmla="*/ 577849 h 577849"/>
                <a:gd name="connsiteX7" fmla="*/ 0 w 2641600"/>
                <a:gd name="connsiteY7" fmla="*/ 481539 h 577849"/>
                <a:gd name="connsiteX8" fmla="*/ 0 w 2641600"/>
                <a:gd name="connsiteY8" fmla="*/ 96310 h 57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577849">
                  <a:moveTo>
                    <a:pt x="0" y="96310"/>
                  </a:moveTo>
                  <a:cubicBezTo>
                    <a:pt x="0" y="43119"/>
                    <a:pt x="43119" y="0"/>
                    <a:pt x="96310" y="0"/>
                  </a:cubicBezTo>
                  <a:lnTo>
                    <a:pt x="2545290" y="0"/>
                  </a:lnTo>
                  <a:cubicBezTo>
                    <a:pt x="2598481" y="0"/>
                    <a:pt x="2641600" y="43119"/>
                    <a:pt x="2641600" y="96310"/>
                  </a:cubicBezTo>
                  <a:lnTo>
                    <a:pt x="2641600" y="481539"/>
                  </a:lnTo>
                  <a:cubicBezTo>
                    <a:pt x="2641600" y="534730"/>
                    <a:pt x="2598481" y="577849"/>
                    <a:pt x="2545290" y="577849"/>
                  </a:cubicBezTo>
                  <a:lnTo>
                    <a:pt x="96310" y="577849"/>
                  </a:lnTo>
                  <a:cubicBezTo>
                    <a:pt x="43119" y="577849"/>
                    <a:pt x="0" y="534730"/>
                    <a:pt x="0" y="481539"/>
                  </a:cubicBezTo>
                  <a:lnTo>
                    <a:pt x="0" y="9631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3458" tIns="123458" rIns="123458" bIns="123458" numCol="1" spcCol="1270" anchor="ctr" anchorCtr="0">
              <a:noAutofit/>
            </a:bodyPr>
            <a:lstStyle/>
            <a:p>
              <a:pPr lvl="0" algn="ctr" defTabSz="1111250">
                <a:lnSpc>
                  <a:spcPct val="90000"/>
                </a:lnSpc>
                <a:spcBef>
                  <a:spcPct val="0"/>
                </a:spcBef>
                <a:spcAft>
                  <a:spcPct val="35000"/>
                </a:spcAft>
              </a:pPr>
              <a:r>
                <a:rPr lang="en-US" sz="2500" kern="1200" dirty="0" smtClean="0"/>
                <a:t>Orchestration</a:t>
              </a:r>
              <a:endParaRPr lang="en-US" sz="2500" kern="1200" dirty="0"/>
            </a:p>
          </p:txBody>
        </p:sp>
      </p:grpSp>
      <p:sp>
        <p:nvSpPr>
          <p:cNvPr id="8" name="Rounded Rectangular Callout 7"/>
          <p:cNvSpPr/>
          <p:nvPr/>
        </p:nvSpPr>
        <p:spPr>
          <a:xfrm>
            <a:off x="6343797" y="2033229"/>
            <a:ext cx="2708199" cy="668432"/>
          </a:xfrm>
          <a:prstGeom prst="wedgeRoundRectCallout">
            <a:avLst>
              <a:gd name="adj1" fmla="val -80155"/>
              <a:gd name="adj2" fmla="val 3732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Mahout, </a:t>
            </a:r>
            <a:r>
              <a:rPr lang="en-US" dirty="0" err="1" smtClean="0"/>
              <a:t>MLlib</a:t>
            </a:r>
            <a:r>
              <a:rPr lang="en-US" dirty="0" smtClean="0"/>
              <a:t>, R</a:t>
            </a:r>
            <a:endParaRPr lang="en-US" dirty="0"/>
          </a:p>
        </p:txBody>
      </p:sp>
      <p:sp>
        <p:nvSpPr>
          <p:cNvPr id="9" name="Rounded Rectangular Callout 8"/>
          <p:cNvSpPr/>
          <p:nvPr/>
        </p:nvSpPr>
        <p:spPr>
          <a:xfrm>
            <a:off x="6343797" y="2850993"/>
            <a:ext cx="2708199" cy="668432"/>
          </a:xfrm>
          <a:prstGeom prst="wedgeRoundRectCallout">
            <a:avLst>
              <a:gd name="adj1" fmla="val -80720"/>
              <a:gd name="adj2" fmla="val -387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Hadoop, </a:t>
            </a:r>
            <a:r>
              <a:rPr lang="en-US" dirty="0" err="1" smtClean="0"/>
              <a:t>Giraph</a:t>
            </a:r>
            <a:r>
              <a:rPr lang="en-US" dirty="0" smtClean="0"/>
              <a:t>, Storm</a:t>
            </a:r>
            <a:endParaRPr lang="en-US" dirty="0"/>
          </a:p>
        </p:txBody>
      </p:sp>
      <p:sp>
        <p:nvSpPr>
          <p:cNvPr id="10" name="Rounded Rectangular Callout 9"/>
          <p:cNvSpPr/>
          <p:nvPr/>
        </p:nvSpPr>
        <p:spPr>
          <a:xfrm>
            <a:off x="6386929" y="3672419"/>
            <a:ext cx="2708199" cy="668432"/>
          </a:xfrm>
          <a:prstGeom prst="wedgeRoundRectCallout">
            <a:avLst>
              <a:gd name="adj1" fmla="val -78460"/>
              <a:gd name="adj2" fmla="val -19899"/>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Docker</a:t>
            </a:r>
            <a:r>
              <a:rPr lang="en-US" dirty="0" smtClean="0"/>
              <a:t>, </a:t>
            </a:r>
            <a:r>
              <a:rPr lang="en-US" dirty="0" err="1" smtClean="0"/>
              <a:t>OpenStack</a:t>
            </a:r>
            <a:r>
              <a:rPr lang="en-US" dirty="0" smtClean="0"/>
              <a:t>, </a:t>
            </a:r>
            <a:br>
              <a:rPr lang="en-US" dirty="0" smtClean="0"/>
            </a:br>
            <a:r>
              <a:rPr lang="en-US" dirty="0" smtClean="0"/>
              <a:t>Bare metal</a:t>
            </a:r>
            <a:endParaRPr lang="en-US" dirty="0"/>
          </a:p>
        </p:txBody>
      </p:sp>
      <p:sp>
        <p:nvSpPr>
          <p:cNvPr id="11" name="Rounded Rectangular Callout 10"/>
          <p:cNvSpPr/>
          <p:nvPr/>
        </p:nvSpPr>
        <p:spPr>
          <a:xfrm>
            <a:off x="6386929" y="4501750"/>
            <a:ext cx="2708199" cy="668432"/>
          </a:xfrm>
          <a:prstGeom prst="wedgeRoundRectCallout">
            <a:avLst>
              <a:gd name="adj1" fmla="val -81501"/>
              <a:gd name="adj2" fmla="val -45368"/>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OpenFlow</a:t>
            </a:r>
            <a:endParaRPr lang="en-US" dirty="0"/>
          </a:p>
        </p:txBody>
      </p:sp>
      <p:sp>
        <p:nvSpPr>
          <p:cNvPr id="12" name="TextBox 11"/>
          <p:cNvSpPr txBox="1"/>
          <p:nvPr/>
        </p:nvSpPr>
        <p:spPr>
          <a:xfrm>
            <a:off x="5146625" y="708363"/>
            <a:ext cx="3954929" cy="369332"/>
          </a:xfrm>
          <a:prstGeom prst="rect">
            <a:avLst/>
          </a:prstGeom>
          <a:noFill/>
        </p:spPr>
        <p:txBody>
          <a:bodyPr wrap="none" rtlCol="0">
            <a:spAutoFit/>
          </a:bodyPr>
          <a:lstStyle/>
          <a:p>
            <a:r>
              <a:rPr lang="en-US" dirty="0" smtClean="0"/>
              <a:t>Just examples from 350 components</a:t>
            </a:r>
            <a:endParaRPr lang="en-US" dirty="0"/>
          </a:p>
        </p:txBody>
      </p:sp>
      <p:sp>
        <p:nvSpPr>
          <p:cNvPr id="14" name="Rounded Rectangular Callout 13"/>
          <p:cNvSpPr/>
          <p:nvPr/>
        </p:nvSpPr>
        <p:spPr>
          <a:xfrm>
            <a:off x="6386929" y="5303743"/>
            <a:ext cx="2708199" cy="668432"/>
          </a:xfrm>
          <a:prstGeom prst="wedgeRoundRectCallout">
            <a:avLst>
              <a:gd name="adj1" fmla="val -80155"/>
              <a:gd name="adj2" fmla="val -6338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Cobbler</a:t>
            </a:r>
            <a:endParaRPr lang="en-US" dirty="0"/>
          </a:p>
        </p:txBody>
      </p:sp>
      <p:sp>
        <p:nvSpPr>
          <p:cNvPr id="15" name="Rounded Rectangle 14"/>
          <p:cNvSpPr/>
          <p:nvPr/>
        </p:nvSpPr>
        <p:spPr>
          <a:xfrm>
            <a:off x="5537191" y="3587800"/>
            <a:ext cx="244809" cy="520738"/>
          </a:xfrm>
          <a:prstGeom prst="round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ounded Rectangle 16"/>
          <p:cNvSpPr/>
          <p:nvPr/>
        </p:nvSpPr>
        <p:spPr>
          <a:xfrm>
            <a:off x="5562193" y="4918895"/>
            <a:ext cx="244809" cy="520738"/>
          </a:xfrm>
          <a:prstGeom prst="roundRect">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4" name="TextBox 3"/>
          <p:cNvSpPr txBox="1"/>
          <p:nvPr/>
        </p:nvSpPr>
        <p:spPr>
          <a:xfrm>
            <a:off x="914624" y="5759757"/>
            <a:ext cx="5629275" cy="369332"/>
          </a:xfrm>
          <a:prstGeom prst="rect">
            <a:avLst/>
          </a:prstGeom>
          <a:noFill/>
        </p:spPr>
        <p:txBody>
          <a:bodyPr wrap="square" rtlCol="0">
            <a:spAutoFit/>
          </a:bodyPr>
          <a:lstStyle/>
          <a:p>
            <a:pPr algn="ctr"/>
            <a:r>
              <a:rPr lang="en-US" b="1" dirty="0" smtClean="0"/>
              <a:t>Abstract Interfaces removes tool dependency</a:t>
            </a:r>
            <a:endParaRPr lang="en-US" b="1" dirty="0"/>
          </a:p>
        </p:txBody>
      </p:sp>
      <p:sp>
        <p:nvSpPr>
          <p:cNvPr id="22" name="Rounded Rectangular Callout 21"/>
          <p:cNvSpPr/>
          <p:nvPr/>
        </p:nvSpPr>
        <p:spPr>
          <a:xfrm>
            <a:off x="6343797" y="1254926"/>
            <a:ext cx="2708199" cy="668432"/>
          </a:xfrm>
          <a:prstGeom prst="wedgeRoundRectCallout">
            <a:avLst>
              <a:gd name="adj1" fmla="val -80155"/>
              <a:gd name="adj2" fmla="val 37323"/>
              <a:gd name="adj3" fmla="val 16667"/>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err="1" smtClean="0"/>
              <a:t>IPython</a:t>
            </a:r>
            <a:r>
              <a:rPr lang="en-US" sz="1400" dirty="0" smtClean="0"/>
              <a:t>, Pegasus, Kepler, </a:t>
            </a:r>
            <a:r>
              <a:rPr lang="en-US" sz="1400" dirty="0" err="1" smtClean="0"/>
              <a:t>FlumeJava</a:t>
            </a:r>
            <a:r>
              <a:rPr lang="en-US" sz="1400" dirty="0" smtClean="0"/>
              <a:t>, </a:t>
            </a:r>
            <a:r>
              <a:rPr lang="en-US" sz="1400" dirty="0" err="1" smtClean="0"/>
              <a:t>Tez</a:t>
            </a:r>
            <a:r>
              <a:rPr lang="en-US" sz="1400" dirty="0" smtClean="0"/>
              <a:t>, Cascading</a:t>
            </a:r>
            <a:endParaRPr lang="en-US" sz="1400" dirty="0"/>
          </a:p>
        </p:txBody>
      </p:sp>
      <p:cxnSp>
        <p:nvCxnSpPr>
          <p:cNvPr id="13" name="Straight Arrow Connector 12"/>
          <p:cNvCxnSpPr/>
          <p:nvPr/>
        </p:nvCxnSpPr>
        <p:spPr>
          <a:xfrm flipV="1">
            <a:off x="5420715" y="5508446"/>
            <a:ext cx="238880" cy="2540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22328" y="2068326"/>
            <a:ext cx="1668399" cy="646331"/>
          </a:xfrm>
          <a:prstGeom prst="rect">
            <a:avLst/>
          </a:prstGeom>
          <a:noFill/>
        </p:spPr>
        <p:txBody>
          <a:bodyPr wrap="square" rtlCol="0">
            <a:spAutoFit/>
          </a:bodyPr>
          <a:lstStyle/>
          <a:p>
            <a:r>
              <a:rPr lang="en-US" b="1" dirty="0" smtClean="0"/>
              <a:t>HPC-ABDS at 4 levels</a:t>
            </a:r>
            <a:endParaRPr lang="en-US" b="1" dirty="0"/>
          </a:p>
        </p:txBody>
      </p:sp>
      <p:cxnSp>
        <p:nvCxnSpPr>
          <p:cNvPr id="25" name="Straight Arrow Connector 24"/>
          <p:cNvCxnSpPr/>
          <p:nvPr/>
        </p:nvCxnSpPr>
        <p:spPr>
          <a:xfrm flipH="1">
            <a:off x="2535736" y="1650133"/>
            <a:ext cx="16626" cy="2458405"/>
          </a:xfrm>
          <a:prstGeom prst="straightConnector1">
            <a:avLst/>
          </a:prstGeom>
          <a:ln>
            <a:solidFill>
              <a:schemeClr val="tx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5692555" y="4147390"/>
            <a:ext cx="272470" cy="16811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683728775"/>
      </p:ext>
    </p:extLst>
  </p:cSld>
  <p:clrMapOvr>
    <a:masterClrMapping/>
  </p:clrMapOvr>
  <mc:AlternateContent xmlns:mc="http://schemas.openxmlformats.org/markup-compatibility/2006" xmlns:p14="http://schemas.microsoft.com/office/powerpoint/2010/main">
    <mc:Choice Requires="p14">
      <p:transition spd="slow" p14:dur="2000" advTm="54351"/>
    </mc:Choice>
    <mc:Fallback xmlns="">
      <p:transition spd="slow" advTm="5435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0327" y="314325"/>
            <a:ext cx="8382000" cy="847725"/>
          </a:xfrm>
        </p:spPr>
        <p:txBody>
          <a:bodyPr/>
          <a:lstStyle/>
          <a:p>
            <a:pPr algn="ctr"/>
            <a:r>
              <a:rPr lang="en-US" dirty="0" smtClean="0"/>
              <a:t>Abstract</a:t>
            </a:r>
            <a:endParaRPr lang="en-US" dirty="0"/>
          </a:p>
        </p:txBody>
      </p:sp>
      <p:sp>
        <p:nvSpPr>
          <p:cNvPr id="7" name="Content Placeholder 6"/>
          <p:cNvSpPr>
            <a:spLocks noGrp="1"/>
          </p:cNvSpPr>
          <p:nvPr>
            <p:ph idx="1"/>
          </p:nvPr>
        </p:nvSpPr>
        <p:spPr>
          <a:xfrm>
            <a:off x="0" y="1051449"/>
            <a:ext cx="9144000" cy="4534736"/>
          </a:xfrm>
        </p:spPr>
        <p:txBody>
          <a:bodyPr/>
          <a:lstStyle/>
          <a:p>
            <a:r>
              <a:rPr lang="en-US" sz="2400" dirty="0" smtClean="0"/>
              <a:t>There is a huge amount of big data software that we want to use and integrate with HPC systems</a:t>
            </a:r>
          </a:p>
          <a:p>
            <a:r>
              <a:rPr lang="en-US" sz="2400" dirty="0" smtClean="0"/>
              <a:t>Use Java and Python but face same challenges as large scale simulations to get good performance</a:t>
            </a:r>
          </a:p>
          <a:p>
            <a:r>
              <a:rPr lang="en-US" sz="2400" dirty="0" smtClean="0"/>
              <a:t>We </a:t>
            </a:r>
            <a:r>
              <a:rPr lang="en-US" sz="2400" dirty="0"/>
              <a:t>propose adoption of DevOps motivated scripts to support hosting of applications on the many different infrastructures like OpenStack, Docker, </a:t>
            </a:r>
            <a:r>
              <a:rPr lang="en-US" sz="2400" dirty="0" err="1"/>
              <a:t>OpenNebula</a:t>
            </a:r>
            <a:r>
              <a:rPr lang="en-US" sz="2400" dirty="0"/>
              <a:t>, Commercial clouds and HPC supercomputers</a:t>
            </a:r>
            <a:r>
              <a:rPr lang="en-US" sz="2400" dirty="0" smtClean="0"/>
              <a:t>.</a:t>
            </a:r>
          </a:p>
          <a:p>
            <a:r>
              <a:rPr lang="en-US" sz="2400" dirty="0" smtClean="0"/>
              <a:t>Virtual Clusters can be used in clouds and Supercomputers and seem a useful concept on which base approach</a:t>
            </a:r>
          </a:p>
          <a:p>
            <a:r>
              <a:rPr lang="en-US" sz="2400" dirty="0" smtClean="0"/>
              <a:t>Can also be thought of more generally as software defined distributed systems</a:t>
            </a: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3</a:t>
            </a:fld>
            <a:endParaRPr lang="en-US"/>
          </a:p>
        </p:txBody>
      </p:sp>
    </p:spTree>
    <p:extLst>
      <p:ext uri="{BB962C8B-B14F-4D97-AF65-F5344CB8AC3E}">
        <p14:creationId xmlns:p14="http://schemas.microsoft.com/office/powerpoint/2010/main" val="3559163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30</a:t>
            </a:fld>
            <a:endParaRPr lang="en-US" dirty="0">
              <a:solidFill>
                <a:prstClr val="black"/>
              </a:solidFill>
            </a:endParaRPr>
          </a:p>
        </p:txBody>
      </p:sp>
      <p:grpSp>
        <p:nvGrpSpPr>
          <p:cNvPr id="10" name="Group 9"/>
          <p:cNvGrpSpPr/>
          <p:nvPr/>
        </p:nvGrpSpPr>
        <p:grpSpPr>
          <a:xfrm>
            <a:off x="9058" y="475306"/>
            <a:ext cx="9144000" cy="6382694"/>
            <a:chOff x="0" y="556972"/>
            <a:chExt cx="9144000" cy="6382694"/>
          </a:xfrm>
        </p:grpSpPr>
        <p:pic>
          <p:nvPicPr>
            <p:cNvPr id="7" name="Picture 6"/>
            <p:cNvPicPr>
              <a:picLocks noChangeAspect="1"/>
            </p:cNvPicPr>
            <p:nvPr/>
          </p:nvPicPr>
          <p:blipFill rotWithShape="1">
            <a:blip r:embed="rId2"/>
            <a:srcRect l="13820" t="5003" r="13210" b="4447"/>
            <a:stretch/>
          </p:blipFill>
          <p:spPr>
            <a:xfrm>
              <a:off x="0" y="556972"/>
              <a:ext cx="9144000" cy="6382694"/>
            </a:xfrm>
            <a:prstGeom prst="rect">
              <a:avLst/>
            </a:prstGeom>
          </p:spPr>
        </p:pic>
        <p:sp>
          <p:nvSpPr>
            <p:cNvPr id="8" name="TextBox 7"/>
            <p:cNvSpPr txBox="1"/>
            <p:nvPr/>
          </p:nvSpPr>
          <p:spPr>
            <a:xfrm>
              <a:off x="7034537" y="1819747"/>
              <a:ext cx="1475725" cy="369332"/>
            </a:xfrm>
            <a:prstGeom prst="rect">
              <a:avLst/>
            </a:prstGeom>
            <a:noFill/>
          </p:spPr>
          <p:txBody>
            <a:bodyPr wrap="none" rtlCol="0">
              <a:spAutoFit/>
            </a:bodyPr>
            <a:lstStyle/>
            <a:p>
              <a:r>
                <a:rPr lang="en-US" dirty="0" smtClean="0"/>
                <a:t>Visualization</a:t>
              </a:r>
              <a:endParaRPr lang="en-US" dirty="0"/>
            </a:p>
          </p:txBody>
        </p:sp>
        <p:sp>
          <p:nvSpPr>
            <p:cNvPr id="9" name="TextBox 8"/>
            <p:cNvSpPr txBox="1"/>
            <p:nvPr/>
          </p:nvSpPr>
          <p:spPr>
            <a:xfrm>
              <a:off x="7034537" y="1238816"/>
              <a:ext cx="1069524" cy="369332"/>
            </a:xfrm>
            <a:prstGeom prst="rect">
              <a:avLst/>
            </a:prstGeom>
            <a:noFill/>
          </p:spPr>
          <p:txBody>
            <a:bodyPr wrap="none" rtlCol="0">
              <a:spAutoFit/>
            </a:bodyPr>
            <a:lstStyle/>
            <a:p>
              <a:r>
                <a:rPr lang="en-US" dirty="0" smtClean="0"/>
                <a:t>Libraries</a:t>
              </a:r>
              <a:endParaRPr lang="en-US" dirty="0"/>
            </a:p>
          </p:txBody>
        </p:sp>
      </p:grpSp>
      <p:sp>
        <p:nvSpPr>
          <p:cNvPr id="2" name="Title 1"/>
          <p:cNvSpPr>
            <a:spLocks noGrp="1"/>
          </p:cNvSpPr>
          <p:nvPr>
            <p:ph type="title"/>
          </p:nvPr>
        </p:nvSpPr>
        <p:spPr>
          <a:xfrm>
            <a:off x="187105" y="950614"/>
            <a:ext cx="3823580" cy="742384"/>
          </a:xfrm>
        </p:spPr>
        <p:txBody>
          <a:bodyPr/>
          <a:lstStyle/>
          <a:p>
            <a:r>
              <a:rPr lang="en-US" dirty="0" err="1" smtClean="0"/>
              <a:t>Mindmap</a:t>
            </a:r>
            <a:r>
              <a:rPr lang="en-US" dirty="0" smtClean="0"/>
              <a:t> of core Benchmarks</a:t>
            </a:r>
            <a:endParaRPr lang="en-US" dirty="0"/>
          </a:p>
        </p:txBody>
      </p:sp>
      <p:sp>
        <p:nvSpPr>
          <p:cNvPr id="11" name="Rectangle 10"/>
          <p:cNvSpPr/>
          <p:nvPr/>
        </p:nvSpPr>
        <p:spPr>
          <a:xfrm>
            <a:off x="0" y="6852"/>
            <a:ext cx="9144000" cy="369332"/>
          </a:xfrm>
          <a:prstGeom prst="rect">
            <a:avLst/>
          </a:prstGeom>
        </p:spPr>
        <p:txBody>
          <a:bodyPr wrap="square">
            <a:spAutoFit/>
          </a:bodyPr>
          <a:lstStyle/>
          <a:p>
            <a:r>
              <a:rPr lang="en-US" dirty="0"/>
              <a:t>http://cloudmesh.github.io/introduction_to_cloud_computing/class/lesson/projects.html</a:t>
            </a:r>
          </a:p>
        </p:txBody>
      </p:sp>
    </p:spTree>
    <p:extLst>
      <p:ext uri="{BB962C8B-B14F-4D97-AF65-F5344CB8AC3E}">
        <p14:creationId xmlns:p14="http://schemas.microsoft.com/office/powerpoint/2010/main" val="4128601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45" y="111697"/>
            <a:ext cx="9069355" cy="807713"/>
          </a:xfrm>
        </p:spPr>
        <p:txBody>
          <a:bodyPr>
            <a:noAutofit/>
          </a:bodyPr>
          <a:lstStyle/>
          <a:p>
            <a:r>
              <a:rPr lang="en-US" b="1" dirty="0" smtClean="0"/>
              <a:t>Software for a Big </a:t>
            </a:r>
            <a:r>
              <a:rPr lang="en-US" b="1" dirty="0"/>
              <a:t>Data </a:t>
            </a:r>
            <a:r>
              <a:rPr lang="en-US" b="1" dirty="0" smtClean="0"/>
              <a:t>Initiative</a:t>
            </a:r>
            <a:endParaRPr lang="en-US" b="1" dirty="0"/>
          </a:p>
        </p:txBody>
      </p:sp>
      <p:sp>
        <p:nvSpPr>
          <p:cNvPr id="5" name="Content Placeholder 4"/>
          <p:cNvSpPr>
            <a:spLocks noGrp="1"/>
          </p:cNvSpPr>
          <p:nvPr>
            <p:ph idx="1"/>
          </p:nvPr>
        </p:nvSpPr>
        <p:spPr>
          <a:xfrm>
            <a:off x="0" y="799572"/>
            <a:ext cx="9144000" cy="5786284"/>
          </a:xfrm>
        </p:spPr>
        <p:txBody>
          <a:bodyPr>
            <a:normAutofit/>
          </a:bodyPr>
          <a:lstStyle/>
          <a:p>
            <a:r>
              <a:rPr lang="en-US" sz="1800" b="1" dirty="0" smtClean="0">
                <a:solidFill>
                  <a:srgbClr val="FF0000"/>
                </a:solidFill>
              </a:rPr>
              <a:t>Functionality of ABDS and Performance of HPC</a:t>
            </a:r>
          </a:p>
          <a:p>
            <a:r>
              <a:rPr lang="en-US" sz="1800" b="1" dirty="0" smtClean="0">
                <a:solidFill>
                  <a:srgbClr val="FF0000"/>
                </a:solidFill>
              </a:rPr>
              <a:t>Workflow: </a:t>
            </a:r>
            <a:r>
              <a:rPr lang="en-US" sz="1800" dirty="0" smtClean="0"/>
              <a:t>Apache Crunch, Python or Kepler</a:t>
            </a:r>
          </a:p>
          <a:p>
            <a:r>
              <a:rPr lang="en-US" sz="1800" b="1" dirty="0" smtClean="0">
                <a:solidFill>
                  <a:srgbClr val="FF0000"/>
                </a:solidFill>
              </a:rPr>
              <a:t>Data Analytics: </a:t>
            </a:r>
            <a:r>
              <a:rPr lang="en-US" sz="1800" dirty="0" smtClean="0"/>
              <a:t>Mahout, R, </a:t>
            </a:r>
            <a:r>
              <a:rPr lang="en-US" sz="1800" dirty="0" err="1" smtClean="0"/>
              <a:t>ImageJ</a:t>
            </a:r>
            <a:r>
              <a:rPr lang="en-US" sz="1800" dirty="0" smtClean="0"/>
              <a:t>, </a:t>
            </a:r>
            <a:r>
              <a:rPr lang="en-US" sz="1800" dirty="0" err="1" smtClean="0"/>
              <a:t>Scalapack</a:t>
            </a:r>
            <a:r>
              <a:rPr lang="en-US" sz="1800" dirty="0" smtClean="0"/>
              <a:t> </a:t>
            </a:r>
          </a:p>
          <a:p>
            <a:r>
              <a:rPr lang="en-US" sz="1800" b="1" dirty="0" smtClean="0"/>
              <a:t>High level Programming: </a:t>
            </a:r>
            <a:r>
              <a:rPr lang="en-US" sz="1800" dirty="0" smtClean="0"/>
              <a:t>Hive, Pig</a:t>
            </a:r>
          </a:p>
          <a:p>
            <a:r>
              <a:rPr lang="en-US" sz="1800" b="1" dirty="0" smtClean="0">
                <a:solidFill>
                  <a:srgbClr val="FF0000"/>
                </a:solidFill>
              </a:rPr>
              <a:t>Programming model: </a:t>
            </a:r>
          </a:p>
          <a:p>
            <a:pPr lvl="1"/>
            <a:r>
              <a:rPr lang="en-US" sz="1800" b="1" dirty="0"/>
              <a:t>Batch </a:t>
            </a:r>
            <a:r>
              <a:rPr lang="en-US" sz="1800" b="1" dirty="0" smtClean="0"/>
              <a:t>Parallel: </a:t>
            </a:r>
            <a:r>
              <a:rPr lang="en-US" sz="1800" dirty="0" smtClean="0"/>
              <a:t>Hadoop, Spark, </a:t>
            </a:r>
            <a:r>
              <a:rPr lang="en-US" sz="1800" dirty="0" err="1" smtClean="0"/>
              <a:t>Giraph</a:t>
            </a:r>
            <a:r>
              <a:rPr lang="en-US" sz="1800" dirty="0" smtClean="0"/>
              <a:t>, Harp, MPI;</a:t>
            </a:r>
          </a:p>
          <a:p>
            <a:pPr lvl="1"/>
            <a:r>
              <a:rPr lang="en-US" sz="1800" b="1" dirty="0" smtClean="0"/>
              <a:t>Streaming: </a:t>
            </a:r>
            <a:r>
              <a:rPr lang="en-US" sz="1800" dirty="0" smtClean="0"/>
              <a:t>Storm, Kafka or RabbitMQ</a:t>
            </a:r>
          </a:p>
          <a:p>
            <a:r>
              <a:rPr lang="en-US" sz="1800" b="1" dirty="0" smtClean="0"/>
              <a:t>In-memory: </a:t>
            </a:r>
            <a:r>
              <a:rPr lang="en-US" sz="1800" dirty="0" err="1" smtClean="0"/>
              <a:t>Memcached</a:t>
            </a:r>
            <a:endParaRPr lang="en-US" sz="1800" dirty="0" smtClean="0"/>
          </a:p>
          <a:p>
            <a:r>
              <a:rPr lang="en-US" sz="1800" b="1" dirty="0" smtClean="0">
                <a:solidFill>
                  <a:srgbClr val="FF0000"/>
                </a:solidFill>
              </a:rPr>
              <a:t>Data Management: </a:t>
            </a:r>
            <a:r>
              <a:rPr lang="en-US" sz="1800" dirty="0" err="1" smtClean="0"/>
              <a:t>Hbase</a:t>
            </a:r>
            <a:r>
              <a:rPr lang="en-US" sz="1800" dirty="0" smtClean="0"/>
              <a:t>, </a:t>
            </a:r>
            <a:r>
              <a:rPr lang="en-US" sz="1800" dirty="0" err="1" smtClean="0"/>
              <a:t>MongoDB</a:t>
            </a:r>
            <a:r>
              <a:rPr lang="en-US" sz="1800" dirty="0" smtClean="0"/>
              <a:t>, MySQL </a:t>
            </a:r>
          </a:p>
          <a:p>
            <a:r>
              <a:rPr lang="en-US" sz="1800" b="1" dirty="0" smtClean="0"/>
              <a:t>Distributed Coordination: </a:t>
            </a:r>
            <a:r>
              <a:rPr lang="en-US" sz="1800" dirty="0" smtClean="0"/>
              <a:t>Zookeeper</a:t>
            </a:r>
          </a:p>
          <a:p>
            <a:r>
              <a:rPr lang="en-US" sz="1800" b="1" dirty="0" smtClean="0"/>
              <a:t>Cluster Management: </a:t>
            </a:r>
            <a:r>
              <a:rPr lang="en-US" sz="1800" dirty="0" smtClean="0"/>
              <a:t>Yarn, </a:t>
            </a:r>
            <a:r>
              <a:rPr lang="en-US" sz="1800" dirty="0" err="1" smtClean="0"/>
              <a:t>Mesos</a:t>
            </a:r>
            <a:r>
              <a:rPr lang="en-US" sz="1800" dirty="0" smtClean="0"/>
              <a:t>, </a:t>
            </a:r>
            <a:r>
              <a:rPr lang="en-US" sz="1800" dirty="0" err="1" smtClean="0"/>
              <a:t>Slurm</a:t>
            </a:r>
            <a:endParaRPr lang="en-US" sz="1800" dirty="0" smtClean="0"/>
          </a:p>
          <a:p>
            <a:r>
              <a:rPr lang="en-US" sz="1800" b="1" dirty="0" smtClean="0">
                <a:solidFill>
                  <a:srgbClr val="FF0000"/>
                </a:solidFill>
              </a:rPr>
              <a:t>File Systems: </a:t>
            </a:r>
            <a:r>
              <a:rPr lang="en-US" sz="1800" dirty="0" smtClean="0"/>
              <a:t>HDFS, Object store (Swift),</a:t>
            </a:r>
            <a:r>
              <a:rPr lang="en-US" sz="1800" dirty="0" err="1" smtClean="0"/>
              <a:t>Lustre</a:t>
            </a:r>
            <a:endParaRPr lang="en-US" sz="1800" dirty="0" smtClean="0"/>
          </a:p>
          <a:p>
            <a:r>
              <a:rPr lang="en-US" sz="1800" b="1" dirty="0" smtClean="0"/>
              <a:t>DevOps: </a:t>
            </a:r>
            <a:r>
              <a:rPr lang="en-US" sz="1800" dirty="0" err="1" smtClean="0"/>
              <a:t>Cloudmesh</a:t>
            </a:r>
            <a:r>
              <a:rPr lang="en-US" sz="1800" dirty="0" smtClean="0"/>
              <a:t>, Chef, </a:t>
            </a:r>
            <a:r>
              <a:rPr lang="en-US" sz="1800" dirty="0" err="1" smtClean="0"/>
              <a:t>Ansible</a:t>
            </a:r>
            <a:r>
              <a:rPr lang="en-US" sz="1800" dirty="0" smtClean="0"/>
              <a:t>, Docker, Cobbler</a:t>
            </a:r>
          </a:p>
          <a:p>
            <a:r>
              <a:rPr lang="en-US" sz="1800" b="1" dirty="0" err="1" smtClean="0">
                <a:solidFill>
                  <a:srgbClr val="FF0000"/>
                </a:solidFill>
              </a:rPr>
              <a:t>IaaS</a:t>
            </a:r>
            <a:r>
              <a:rPr lang="en-US" sz="1800" b="1" dirty="0" smtClean="0">
                <a:solidFill>
                  <a:srgbClr val="FF0000"/>
                </a:solidFill>
              </a:rPr>
              <a:t>: </a:t>
            </a:r>
            <a:r>
              <a:rPr lang="en-US" sz="1800" dirty="0" smtClean="0"/>
              <a:t>Amazon, Azure, OpenStack, </a:t>
            </a:r>
            <a:r>
              <a:rPr lang="en-US" sz="1800" dirty="0" err="1" smtClean="0"/>
              <a:t>Docker</a:t>
            </a:r>
            <a:r>
              <a:rPr lang="en-US" sz="1800" dirty="0" smtClean="0"/>
              <a:t>, SR-IOV</a:t>
            </a:r>
          </a:p>
          <a:p>
            <a:r>
              <a:rPr lang="en-US" sz="1800" b="1" dirty="0" smtClean="0"/>
              <a:t>Monitoring: </a:t>
            </a:r>
            <a:r>
              <a:rPr lang="en-US" sz="1800" dirty="0" smtClean="0"/>
              <a:t>Inca, Ganglia, Nagios</a:t>
            </a:r>
          </a:p>
        </p:txBody>
      </p:sp>
      <p:sp>
        <p:nvSpPr>
          <p:cNvPr id="3" name="Slide Number Placeholder 2"/>
          <p:cNvSpPr>
            <a:spLocks noGrp="1"/>
          </p:cNvSpPr>
          <p:nvPr>
            <p:ph type="sldNum" sz="quarter" idx="12"/>
          </p:nvPr>
        </p:nvSpPr>
        <p:spPr/>
        <p:txBody>
          <a:bodyPr/>
          <a:lstStyle/>
          <a:p>
            <a:fld id="{29CB78FB-1415-9B4D-996E-11F146E2B0ED}" type="slidenum">
              <a:rPr lang="en-US" smtClean="0"/>
              <a:t>31</a:t>
            </a:fld>
            <a:endParaRPr lang="en-US"/>
          </a:p>
        </p:txBody>
      </p:sp>
      <p:sp>
        <p:nvSpPr>
          <p:cNvPr id="6" name="TextBox 5"/>
          <p:cNvSpPr txBox="1"/>
          <p:nvPr/>
        </p:nvSpPr>
        <p:spPr>
          <a:xfrm>
            <a:off x="6337752" y="3236926"/>
            <a:ext cx="2491923" cy="646331"/>
          </a:xfrm>
          <a:prstGeom prst="rect">
            <a:avLst/>
          </a:prstGeom>
          <a:noFill/>
        </p:spPr>
        <p:txBody>
          <a:bodyPr wrap="square" rtlCol="0">
            <a:spAutoFit/>
          </a:bodyPr>
          <a:lstStyle/>
          <a:p>
            <a:r>
              <a:rPr lang="en-US" b="1" dirty="0" smtClean="0">
                <a:solidFill>
                  <a:srgbClr val="FF0000"/>
                </a:solidFill>
              </a:rPr>
              <a:t>Red implies layers of most interest to user</a:t>
            </a:r>
            <a:endParaRPr lang="en-US" b="1" dirty="0">
              <a:solidFill>
                <a:srgbClr val="FF0000"/>
              </a:solidFill>
            </a:endParaRPr>
          </a:p>
        </p:txBody>
      </p:sp>
    </p:spTree>
    <p:extLst>
      <p:ext uri="{BB962C8B-B14F-4D97-AF65-F5344CB8AC3E}">
        <p14:creationId xmlns:p14="http://schemas.microsoft.com/office/powerpoint/2010/main" val="826196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0"/>
            <a:ext cx="8523611" cy="1143000"/>
          </a:xfrm>
        </p:spPr>
        <p:txBody>
          <a:bodyPr/>
          <a:lstStyle/>
          <a:p>
            <a:pPr algn="ctr"/>
            <a:r>
              <a:rPr lang="en-US" dirty="0" smtClean="0"/>
              <a:t>Automation or</a:t>
            </a:r>
            <a:br>
              <a:rPr lang="en-US" dirty="0" smtClean="0"/>
            </a:br>
            <a:r>
              <a:rPr lang="en-US" dirty="0" smtClean="0"/>
              <a:t>“Software Defined Distributed Systems”</a:t>
            </a:r>
            <a:endParaRPr lang="en-US" dirty="0"/>
          </a:p>
        </p:txBody>
      </p:sp>
      <p:sp>
        <p:nvSpPr>
          <p:cNvPr id="3" name="Content Placeholder 2"/>
          <p:cNvSpPr>
            <a:spLocks noGrp="1"/>
          </p:cNvSpPr>
          <p:nvPr>
            <p:ph idx="1"/>
          </p:nvPr>
        </p:nvSpPr>
        <p:spPr>
          <a:xfrm>
            <a:off x="0" y="1143000"/>
            <a:ext cx="9079264" cy="4038600"/>
          </a:xfrm>
        </p:spPr>
        <p:txBody>
          <a:bodyPr/>
          <a:lstStyle/>
          <a:p>
            <a:r>
              <a:rPr lang="en-US" sz="1800" dirty="0" smtClean="0"/>
              <a:t>This means we specify </a:t>
            </a:r>
            <a:r>
              <a:rPr lang="en-US" sz="1800" b="1" dirty="0" smtClean="0"/>
              <a:t>Software</a:t>
            </a:r>
            <a:r>
              <a:rPr lang="en-US" sz="1800" dirty="0" smtClean="0"/>
              <a:t> (Application, Platform) in configuration file and/or scripts</a:t>
            </a:r>
          </a:p>
          <a:p>
            <a:r>
              <a:rPr lang="en-US" sz="1800" dirty="0" smtClean="0"/>
              <a:t>Specify </a:t>
            </a:r>
            <a:r>
              <a:rPr lang="en-US" sz="1800" b="1" dirty="0" smtClean="0"/>
              <a:t>Hardware </a:t>
            </a:r>
            <a:r>
              <a:rPr lang="en-US" sz="1800" b="1" dirty="0"/>
              <a:t>I</a:t>
            </a:r>
            <a:r>
              <a:rPr lang="en-US" sz="1800" b="1" dirty="0" smtClean="0"/>
              <a:t>nfrastructure </a:t>
            </a:r>
            <a:r>
              <a:rPr lang="en-US" sz="1800" dirty="0" smtClean="0"/>
              <a:t>in a similar way</a:t>
            </a:r>
          </a:p>
          <a:p>
            <a:pPr lvl="1"/>
            <a:r>
              <a:rPr lang="en-US" sz="1800" dirty="0" smtClean="0"/>
              <a:t>Could be very specific or just ask for N nodes</a:t>
            </a:r>
          </a:p>
          <a:p>
            <a:pPr lvl="1"/>
            <a:r>
              <a:rPr lang="en-US" sz="1800" dirty="0" smtClean="0"/>
              <a:t>Could be dynamic as in elastic clouds</a:t>
            </a:r>
          </a:p>
          <a:p>
            <a:pPr lvl="1"/>
            <a:r>
              <a:rPr lang="en-US" sz="1800" dirty="0" smtClean="0"/>
              <a:t>Could be distributed</a:t>
            </a:r>
          </a:p>
          <a:p>
            <a:r>
              <a:rPr lang="en-US" sz="1800" dirty="0" smtClean="0"/>
              <a:t>Specify </a:t>
            </a:r>
            <a:r>
              <a:rPr lang="en-US" sz="1800" b="1" dirty="0"/>
              <a:t>Operating </a:t>
            </a:r>
            <a:r>
              <a:rPr lang="en-US" sz="1800" b="1" dirty="0" smtClean="0"/>
              <a:t>Environment </a:t>
            </a:r>
            <a:r>
              <a:rPr lang="en-US" sz="1800" dirty="0" smtClean="0"/>
              <a:t>(Linux HPC, OpenStack, Docker)</a:t>
            </a:r>
          </a:p>
          <a:p>
            <a:r>
              <a:rPr lang="en-US" sz="1800" b="1" dirty="0" smtClean="0"/>
              <a:t>Virtual </a:t>
            </a:r>
            <a:r>
              <a:rPr lang="en-US" sz="1800" b="1" dirty="0"/>
              <a:t>Cluster </a:t>
            </a:r>
            <a:r>
              <a:rPr lang="en-US" sz="1800" dirty="0"/>
              <a:t>is Hardware + Operating environment</a:t>
            </a:r>
          </a:p>
          <a:p>
            <a:r>
              <a:rPr lang="en-US" sz="1800" b="1" dirty="0"/>
              <a:t>Grid</a:t>
            </a:r>
            <a:r>
              <a:rPr lang="en-US" sz="1800" dirty="0"/>
              <a:t> is perhaps a distributed </a:t>
            </a:r>
            <a:r>
              <a:rPr lang="en-US" sz="1800" dirty="0" smtClean="0"/>
              <a:t>SDDS but only ask tools to deliver “possible grids” where specification consistent with actual hardware and administrative rules</a:t>
            </a:r>
          </a:p>
          <a:p>
            <a:pPr lvl="1"/>
            <a:r>
              <a:rPr lang="en-US" sz="1800" dirty="0" smtClean="0"/>
              <a:t>Allowing O/S level </a:t>
            </a:r>
            <a:r>
              <a:rPr lang="en-US" sz="1800" dirty="0" err="1" smtClean="0"/>
              <a:t>reprovisioning</a:t>
            </a:r>
            <a:r>
              <a:rPr lang="en-US" sz="1800" dirty="0" smtClean="0"/>
              <a:t> makes it easier than yesterday’s grids</a:t>
            </a:r>
          </a:p>
          <a:p>
            <a:r>
              <a:rPr lang="en-US" sz="1800" dirty="0"/>
              <a:t>Have </a:t>
            </a:r>
            <a:r>
              <a:rPr lang="en-US" sz="1800" dirty="0" smtClean="0"/>
              <a:t>tools </a:t>
            </a:r>
            <a:r>
              <a:rPr lang="en-US" sz="1800" dirty="0"/>
              <a:t>that realize the deployment of </a:t>
            </a:r>
            <a:r>
              <a:rPr lang="en-US" sz="1800" dirty="0" smtClean="0"/>
              <a:t>application</a:t>
            </a:r>
          </a:p>
          <a:p>
            <a:pPr lvl="1"/>
            <a:r>
              <a:rPr lang="en-US" sz="1800" dirty="0" smtClean="0"/>
              <a:t>This capability is a subset of “system management” and includes DevOps</a:t>
            </a:r>
            <a:endParaRPr lang="en-US" sz="1800" dirty="0"/>
          </a:p>
          <a:p>
            <a:r>
              <a:rPr lang="en-US" sz="1800" dirty="0" smtClean="0"/>
              <a:t>Have a set of needed functionalities and a set of tools from various </a:t>
            </a:r>
            <a:r>
              <a:rPr lang="en-US" sz="1800" dirty="0" err="1" smtClean="0"/>
              <a:t>commuinies</a:t>
            </a:r>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04694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312"/>
            <a:ext cx="8908610" cy="771525"/>
          </a:xfrm>
        </p:spPr>
        <p:txBody>
          <a:bodyPr/>
          <a:lstStyle/>
          <a:p>
            <a:pPr algn="ctr"/>
            <a:r>
              <a:rPr lang="en-US" dirty="0" smtClean="0"/>
              <a:t>“Communities” partially satisfying SDDS management requirements </a:t>
            </a:r>
            <a:endParaRPr lang="en-US" dirty="0"/>
          </a:p>
        </p:txBody>
      </p:sp>
      <p:sp>
        <p:nvSpPr>
          <p:cNvPr id="3" name="Content Placeholder 2"/>
          <p:cNvSpPr>
            <a:spLocks noGrp="1"/>
          </p:cNvSpPr>
          <p:nvPr>
            <p:ph idx="1"/>
          </p:nvPr>
        </p:nvSpPr>
        <p:spPr>
          <a:xfrm>
            <a:off x="0" y="1146174"/>
            <a:ext cx="9144000" cy="4787900"/>
          </a:xfrm>
        </p:spPr>
        <p:txBody>
          <a:bodyPr/>
          <a:lstStyle/>
          <a:p>
            <a:r>
              <a:rPr lang="en-US" b="1" dirty="0" smtClean="0"/>
              <a:t>IaaS: </a:t>
            </a:r>
            <a:r>
              <a:rPr lang="en-US" dirty="0" smtClean="0"/>
              <a:t>OpenStack</a:t>
            </a:r>
          </a:p>
          <a:p>
            <a:r>
              <a:rPr lang="en-US" b="1" dirty="0" smtClean="0"/>
              <a:t>DevOps Tools: </a:t>
            </a:r>
            <a:r>
              <a:rPr lang="en-US" dirty="0" smtClean="0"/>
              <a:t>Docker and tools (Swarm, Kubernetes, Centurion, </a:t>
            </a:r>
            <a:r>
              <a:rPr lang="en-US" dirty="0" err="1" smtClean="0"/>
              <a:t>Shutit</a:t>
            </a:r>
            <a:r>
              <a:rPr lang="en-US" dirty="0" smtClean="0"/>
              <a:t>), Chef, </a:t>
            </a:r>
            <a:r>
              <a:rPr lang="en-US" dirty="0" err="1" smtClean="0"/>
              <a:t>Ansible</a:t>
            </a:r>
            <a:r>
              <a:rPr lang="en-US" dirty="0" smtClean="0"/>
              <a:t>, Cobbler, OpenStack Ironic, Heat, Sahara</a:t>
            </a:r>
            <a:r>
              <a:rPr lang="en-US" dirty="0"/>
              <a:t>; AWS </a:t>
            </a:r>
            <a:r>
              <a:rPr lang="en-US" dirty="0" err="1"/>
              <a:t>OpsWorks</a:t>
            </a:r>
            <a:r>
              <a:rPr lang="en-US" dirty="0"/>
              <a:t>,</a:t>
            </a:r>
            <a:endParaRPr lang="en-US" dirty="0" smtClean="0"/>
          </a:p>
          <a:p>
            <a:r>
              <a:rPr lang="en-US" b="1" dirty="0" smtClean="0"/>
              <a:t>DevOps Standards: </a:t>
            </a:r>
            <a:r>
              <a:rPr lang="en-US" dirty="0" err="1" smtClean="0"/>
              <a:t>OpenTOSCA</a:t>
            </a:r>
            <a:r>
              <a:rPr lang="en-US" dirty="0" smtClean="0"/>
              <a:t>; Winery</a:t>
            </a:r>
          </a:p>
          <a:p>
            <a:r>
              <a:rPr lang="en-US" b="1" dirty="0" smtClean="0"/>
              <a:t>Monitoring: </a:t>
            </a:r>
            <a:r>
              <a:rPr lang="en-US" dirty="0" err="1" smtClean="0"/>
              <a:t>Hashicorp</a:t>
            </a:r>
            <a:r>
              <a:rPr lang="en-US" dirty="0" smtClean="0"/>
              <a:t> Consul, (Ganglia, Nagios)</a:t>
            </a:r>
          </a:p>
          <a:p>
            <a:r>
              <a:rPr lang="en-US" b="1" dirty="0" smtClean="0"/>
              <a:t>Cluster Control: </a:t>
            </a:r>
            <a:r>
              <a:rPr lang="en-US" dirty="0" smtClean="0"/>
              <a:t>Rocks, Marathon/</a:t>
            </a:r>
            <a:r>
              <a:rPr lang="en-US" dirty="0" err="1" smtClean="0"/>
              <a:t>Mesos</a:t>
            </a:r>
            <a:r>
              <a:rPr lang="en-US" dirty="0" smtClean="0"/>
              <a:t>, Docker Shipyard/citadel, CoreOS Fleet</a:t>
            </a:r>
          </a:p>
          <a:p>
            <a:r>
              <a:rPr lang="en-US" b="1" dirty="0" smtClean="0"/>
              <a:t>Orchestration/Workflow Standards: </a:t>
            </a:r>
            <a:r>
              <a:rPr lang="en-US" dirty="0" smtClean="0"/>
              <a:t>BPEL </a:t>
            </a:r>
          </a:p>
          <a:p>
            <a:r>
              <a:rPr lang="en-US" b="1" dirty="0" smtClean="0"/>
              <a:t>Orchestration Tools: </a:t>
            </a:r>
            <a:r>
              <a:rPr lang="en-US" dirty="0" smtClean="0"/>
              <a:t>Pegasus, Kepler, Crunch, Docker Compose, Spotify Helios</a:t>
            </a:r>
          </a:p>
          <a:p>
            <a:r>
              <a:rPr lang="en-US" b="1" dirty="0" smtClean="0"/>
              <a:t>Data Integration and Management: </a:t>
            </a:r>
            <a:r>
              <a:rPr lang="en-US" dirty="0" err="1" smtClean="0"/>
              <a:t>Jitterbit</a:t>
            </a:r>
            <a:r>
              <a:rPr lang="en-US" dirty="0" smtClean="0"/>
              <a:t>, </a:t>
            </a:r>
            <a:r>
              <a:rPr lang="en-US" dirty="0" err="1" smtClean="0"/>
              <a:t>Talend</a:t>
            </a:r>
            <a:endParaRPr lang="en-US" dirty="0" smtClean="0"/>
          </a:p>
          <a:p>
            <a:r>
              <a:rPr lang="en-US" b="1" dirty="0" smtClean="0"/>
              <a:t>Platform As A Service: </a:t>
            </a:r>
            <a:r>
              <a:rPr lang="en-US" dirty="0" err="1" smtClean="0"/>
              <a:t>Heroku</a:t>
            </a:r>
            <a:r>
              <a:rPr lang="en-US" dirty="0" smtClean="0"/>
              <a:t>, </a:t>
            </a:r>
            <a:r>
              <a:rPr lang="en-US" dirty="0" err="1" smtClean="0"/>
              <a:t>Jelastic</a:t>
            </a:r>
            <a:r>
              <a:rPr lang="en-US" dirty="0" smtClean="0"/>
              <a:t>, </a:t>
            </a:r>
            <a:r>
              <a:rPr lang="en-US" dirty="0" err="1" smtClean="0"/>
              <a:t>Stackato</a:t>
            </a:r>
            <a:r>
              <a:rPr lang="en-US" dirty="0" smtClean="0"/>
              <a:t>, AWS </a:t>
            </a:r>
            <a:r>
              <a:rPr lang="en-US" dirty="0"/>
              <a:t>Elastic </a:t>
            </a:r>
            <a:r>
              <a:rPr lang="en-US" dirty="0" smtClean="0"/>
              <a:t>Beanstalk, </a:t>
            </a:r>
            <a:r>
              <a:rPr lang="en-US" dirty="0" err="1" smtClean="0"/>
              <a:t>Dokku</a:t>
            </a:r>
            <a:r>
              <a:rPr lang="en-US" dirty="0" smtClean="0"/>
              <a:t>, </a:t>
            </a:r>
            <a:r>
              <a:rPr lang="en-US" dirty="0" err="1" smtClean="0"/>
              <a:t>dotCloud</a:t>
            </a:r>
            <a:r>
              <a:rPr lang="en-US" dirty="0" smtClean="0"/>
              <a:t>, </a:t>
            </a:r>
            <a:r>
              <a:rPr lang="en-US" dirty="0" err="1" smtClean="0"/>
              <a:t>OpenShift</a:t>
            </a:r>
            <a:r>
              <a:rPr lang="en-US" dirty="0" smtClean="0"/>
              <a:t> (Origin)</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750621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47724"/>
          </a:xfrm>
        </p:spPr>
        <p:txBody>
          <a:bodyPr/>
          <a:lstStyle/>
          <a:p>
            <a:pPr algn="ctr"/>
            <a:r>
              <a:rPr lang="en-US" sz="2800" dirty="0" smtClean="0"/>
              <a:t>Functionalities needed in SDDS Management/Configuration Systems</a:t>
            </a:r>
            <a:endParaRPr lang="en-US" sz="2800" dirty="0"/>
          </a:p>
        </p:txBody>
      </p:sp>
      <p:sp>
        <p:nvSpPr>
          <p:cNvPr id="5" name="Content Placeholder 4"/>
          <p:cNvSpPr>
            <a:spLocks noGrp="1"/>
          </p:cNvSpPr>
          <p:nvPr>
            <p:ph idx="1"/>
          </p:nvPr>
        </p:nvSpPr>
        <p:spPr>
          <a:xfrm>
            <a:off x="209550" y="847724"/>
            <a:ext cx="7439025" cy="5029201"/>
          </a:xfrm>
        </p:spPr>
        <p:txBody>
          <a:bodyPr/>
          <a:lstStyle/>
          <a:p>
            <a:r>
              <a:rPr lang="en-US" sz="1800" dirty="0"/>
              <a:t>Planning job -- identifying nodes/cores to use</a:t>
            </a:r>
          </a:p>
          <a:p>
            <a:r>
              <a:rPr lang="en-US" sz="1800" dirty="0"/>
              <a:t>Preparing image</a:t>
            </a:r>
          </a:p>
          <a:p>
            <a:r>
              <a:rPr lang="en-US" sz="1800" dirty="0"/>
              <a:t>Booting machines</a:t>
            </a:r>
          </a:p>
          <a:p>
            <a:r>
              <a:rPr lang="en-US" sz="1800" dirty="0"/>
              <a:t>Deploying images on cores</a:t>
            </a:r>
          </a:p>
          <a:p>
            <a:r>
              <a:rPr lang="en-US" sz="1800" dirty="0"/>
              <a:t>Supporting </a:t>
            </a:r>
            <a:r>
              <a:rPr lang="en-US" sz="1800" dirty="0" smtClean="0"/>
              <a:t>parallel and distributed </a:t>
            </a:r>
            <a:r>
              <a:rPr lang="en-US" sz="1800" dirty="0"/>
              <a:t>deployment</a:t>
            </a:r>
          </a:p>
          <a:p>
            <a:r>
              <a:rPr lang="en-US" sz="1800" dirty="0" smtClean="0"/>
              <a:t>Execution including Scheduling inside and across nodes</a:t>
            </a:r>
            <a:endParaRPr lang="en-US" sz="1800" dirty="0"/>
          </a:p>
          <a:p>
            <a:r>
              <a:rPr lang="en-US" sz="1800" dirty="0" smtClean="0"/>
              <a:t>Monitoring</a:t>
            </a:r>
          </a:p>
          <a:p>
            <a:r>
              <a:rPr lang="en-US" sz="1800" dirty="0" smtClean="0"/>
              <a:t>Data Management</a:t>
            </a:r>
          </a:p>
          <a:p>
            <a:r>
              <a:rPr lang="en-US" sz="1800" dirty="0" smtClean="0"/>
              <a:t>Replication/failover/Elasticity/Bursting/Shifting</a:t>
            </a:r>
          </a:p>
          <a:p>
            <a:r>
              <a:rPr lang="en-US" sz="1800" dirty="0" smtClean="0"/>
              <a:t>Orchestration/Workflow</a:t>
            </a:r>
          </a:p>
          <a:p>
            <a:r>
              <a:rPr lang="en-US" sz="1800" dirty="0" smtClean="0"/>
              <a:t>Discovery</a:t>
            </a:r>
          </a:p>
          <a:p>
            <a:r>
              <a:rPr lang="en-US" sz="1800" dirty="0" smtClean="0"/>
              <a:t>Security</a:t>
            </a:r>
          </a:p>
          <a:p>
            <a:r>
              <a:rPr lang="en-US" sz="1800" dirty="0" smtClean="0"/>
              <a:t>Language to express systems of computers and software</a:t>
            </a:r>
          </a:p>
          <a:p>
            <a:r>
              <a:rPr lang="en-US" sz="1800" dirty="0" smtClean="0"/>
              <a:t>Available Ontologies</a:t>
            </a:r>
          </a:p>
          <a:p>
            <a:r>
              <a:rPr lang="en-US" sz="1800" dirty="0" smtClean="0"/>
              <a:t>Available Scripts (thousands?)</a:t>
            </a:r>
            <a:endParaRPr lang="en-US" sz="1800" dirty="0"/>
          </a:p>
        </p:txBody>
      </p:sp>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072584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2381" y="2026156"/>
            <a:ext cx="8209931" cy="1362075"/>
          </a:xfrm>
        </p:spPr>
        <p:txBody>
          <a:bodyPr/>
          <a:lstStyle/>
          <a:p>
            <a:pPr algn="ctr"/>
            <a:r>
              <a:rPr lang="en-US" sz="4400" cap="none" dirty="0" smtClean="0"/>
              <a:t>Virtual Cluster Overview</a:t>
            </a:r>
            <a:endParaRPr lang="en-US" sz="4400" cap="none" dirty="0"/>
          </a:p>
        </p:txBody>
      </p:sp>
      <p:sp>
        <p:nvSpPr>
          <p:cNvPr id="2" name="Slide Number Placeholder 1"/>
          <p:cNvSpPr>
            <a:spLocks noGrp="1"/>
          </p:cNvSpPr>
          <p:nvPr>
            <p:ph type="sldNum" sz="quarter" idx="12"/>
          </p:nvPr>
        </p:nvSpPr>
        <p:spPr/>
        <p:txBody>
          <a:bodyPr/>
          <a:lstStyle/>
          <a:p>
            <a:fld id="{93F674A4-B284-4C4B-91FD-CA6F4B8EBD3B}" type="slidenum">
              <a:rPr lang="en-US" smtClean="0"/>
              <a:t>35</a:t>
            </a:fld>
            <a:endParaRPr lang="en-US"/>
          </a:p>
        </p:txBody>
      </p:sp>
    </p:spTree>
    <p:extLst>
      <p:ext uri="{BB962C8B-B14F-4D97-AF65-F5344CB8AC3E}">
        <p14:creationId xmlns:p14="http://schemas.microsoft.com/office/powerpoint/2010/main" val="1683305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Cluster</a:t>
            </a:r>
            <a:endParaRPr lang="en-US" dirty="0"/>
          </a:p>
        </p:txBody>
      </p:sp>
      <p:sp>
        <p:nvSpPr>
          <p:cNvPr id="3" name="Content Placeholder 2"/>
          <p:cNvSpPr>
            <a:spLocks noGrp="1"/>
          </p:cNvSpPr>
          <p:nvPr>
            <p:ph idx="1"/>
          </p:nvPr>
        </p:nvSpPr>
        <p:spPr>
          <a:xfrm>
            <a:off x="0" y="1325813"/>
            <a:ext cx="9144000" cy="4602112"/>
          </a:xfrm>
        </p:spPr>
        <p:txBody>
          <a:bodyPr>
            <a:normAutofit/>
          </a:bodyPr>
          <a:lstStyle/>
          <a:p>
            <a:r>
              <a:rPr lang="en-US" sz="2400" b="1" dirty="0" smtClean="0"/>
              <a:t>Definition:</a:t>
            </a:r>
            <a:r>
              <a:rPr lang="en-US" sz="2400" dirty="0" smtClean="0"/>
              <a:t> A set of (virtual) resources that constitute a cluster over which the user has full control. This includes virtual compute, network and storage resources.</a:t>
            </a:r>
            <a:endParaRPr lang="en-US" sz="2400" dirty="0"/>
          </a:p>
          <a:p>
            <a:endParaRPr lang="en-US" sz="2400" dirty="0"/>
          </a:p>
          <a:p>
            <a:r>
              <a:rPr lang="en-US" sz="2400" b="1" dirty="0" smtClean="0"/>
              <a:t>Variations: </a:t>
            </a:r>
          </a:p>
          <a:p>
            <a:pPr lvl="1"/>
            <a:r>
              <a:rPr lang="en-US" sz="2400" b="1" dirty="0" smtClean="0"/>
              <a:t>Bare metal cluster: </a:t>
            </a:r>
            <a:r>
              <a:rPr lang="en-US" sz="2400" dirty="0" smtClean="0"/>
              <a:t>A set of </a:t>
            </a:r>
            <a:r>
              <a:rPr lang="en-US" sz="2400" smtClean="0"/>
              <a:t>bare </a:t>
            </a:r>
            <a:r>
              <a:rPr lang="en-US" sz="2400" smtClean="0"/>
              <a:t>metal </a:t>
            </a:r>
            <a:r>
              <a:rPr lang="en-US" sz="2400" dirty="0" smtClean="0"/>
              <a:t>resources that can be used to build a cluster</a:t>
            </a:r>
          </a:p>
          <a:p>
            <a:pPr lvl="1"/>
            <a:r>
              <a:rPr lang="en-US" sz="2400" b="1" dirty="0" smtClean="0"/>
              <a:t>Virtual Platform Cluster: </a:t>
            </a:r>
            <a:r>
              <a:rPr lang="en-US" sz="2400" dirty="0" smtClean="0"/>
              <a:t>In addition to a virtual cluster with network, compute and disk resources a platform is deployed over them to provide the platform to the user</a:t>
            </a: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79201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726" y="190467"/>
            <a:ext cx="5537735" cy="1143000"/>
          </a:xfrm>
        </p:spPr>
        <p:txBody>
          <a:bodyPr/>
          <a:lstStyle/>
          <a:p>
            <a:r>
              <a:rPr lang="en-US" dirty="0" smtClean="0"/>
              <a:t>Virtual Cluster Examples</a:t>
            </a:r>
            <a:endParaRPr lang="en-US" dirty="0"/>
          </a:p>
        </p:txBody>
      </p:sp>
      <p:sp>
        <p:nvSpPr>
          <p:cNvPr id="3" name="Content Placeholder 2"/>
          <p:cNvSpPr>
            <a:spLocks noGrp="1"/>
          </p:cNvSpPr>
          <p:nvPr>
            <p:ph idx="1"/>
          </p:nvPr>
        </p:nvSpPr>
        <p:spPr/>
        <p:txBody>
          <a:bodyPr/>
          <a:lstStyle/>
          <a:p>
            <a:r>
              <a:rPr lang="en-US" sz="2800" dirty="0" smtClean="0"/>
              <a:t>Early examples: </a:t>
            </a:r>
          </a:p>
          <a:p>
            <a:pPr lvl="1"/>
            <a:r>
              <a:rPr lang="en-US" sz="2400" dirty="0" smtClean="0"/>
              <a:t>FutureGrid bare metal provisioned compute resources</a:t>
            </a:r>
          </a:p>
          <a:p>
            <a:r>
              <a:rPr lang="en-US" sz="2800" dirty="0" smtClean="0"/>
              <a:t>Platform Examples:</a:t>
            </a:r>
          </a:p>
          <a:p>
            <a:pPr lvl="1"/>
            <a:r>
              <a:rPr lang="en-US" sz="2400" dirty="0" smtClean="0"/>
              <a:t>Hadoop virtual cluster (OpenStack Sahara)</a:t>
            </a:r>
          </a:p>
          <a:p>
            <a:pPr lvl="1"/>
            <a:r>
              <a:rPr lang="en-US" sz="2400" dirty="0" err="1" smtClean="0"/>
              <a:t>Slurm</a:t>
            </a:r>
            <a:r>
              <a:rPr lang="en-US" sz="2400" dirty="0" smtClean="0"/>
              <a:t> virtual cluster</a:t>
            </a:r>
          </a:p>
          <a:p>
            <a:pPr lvl="1"/>
            <a:r>
              <a:rPr lang="en-US" sz="2400" dirty="0" smtClean="0"/>
              <a:t>HPC-ABDS (e.g. Machine Learning) virtual cluster</a:t>
            </a:r>
          </a:p>
          <a:p>
            <a:r>
              <a:rPr lang="en-US" sz="2800" dirty="0" smtClean="0"/>
              <a:t>Future examples:</a:t>
            </a:r>
          </a:p>
          <a:p>
            <a:pPr lvl="1"/>
            <a:r>
              <a:rPr lang="en-US" sz="2400" dirty="0" smtClean="0"/>
              <a:t>SDSC Comet virtual cluster; NSF resource that will offer virtual clusters based on </a:t>
            </a:r>
            <a:r>
              <a:rPr lang="en-US" sz="2400" dirty="0" err="1" smtClean="0"/>
              <a:t>KVM+Rocks+SR-IOV</a:t>
            </a:r>
            <a:r>
              <a:rPr lang="en-US" sz="2400" dirty="0" smtClean="0"/>
              <a:t> in next 6 months</a:t>
            </a: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603327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335" y="124721"/>
            <a:ext cx="5855368" cy="648281"/>
          </a:xfrm>
        </p:spPr>
        <p:txBody>
          <a:bodyPr/>
          <a:lstStyle/>
          <a:p>
            <a:r>
              <a:rPr lang="en-US" dirty="0" smtClean="0"/>
              <a:t>Virtual Cluster Ecosystem</a:t>
            </a:r>
            <a:endParaRPr lang="en-US" dirty="0"/>
          </a:p>
        </p:txBody>
      </p:sp>
      <p:pic>
        <p:nvPicPr>
          <p:cNvPr id="7"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4533" r="4493"/>
          <a:stretch/>
        </p:blipFill>
        <p:spPr>
          <a:xfrm>
            <a:off x="0" y="773002"/>
            <a:ext cx="9051721" cy="5301905"/>
          </a:xfrm>
        </p:spPr>
      </p:pic>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646771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686" y="193674"/>
            <a:ext cx="6182627" cy="1143000"/>
          </a:xfrm>
        </p:spPr>
        <p:txBody>
          <a:bodyPr/>
          <a:lstStyle/>
          <a:p>
            <a:r>
              <a:rPr lang="en-US" dirty="0"/>
              <a:t>Virtual Cluster Components</a:t>
            </a:r>
          </a:p>
        </p:txBody>
      </p:sp>
      <p:sp>
        <p:nvSpPr>
          <p:cNvPr id="3" name="Content Placeholder 2"/>
          <p:cNvSpPr>
            <a:spLocks noGrp="1"/>
          </p:cNvSpPr>
          <p:nvPr>
            <p:ph idx="1"/>
          </p:nvPr>
        </p:nvSpPr>
        <p:spPr>
          <a:xfrm>
            <a:off x="0" y="1336674"/>
            <a:ext cx="9144000" cy="4727241"/>
          </a:xfrm>
        </p:spPr>
        <p:txBody>
          <a:bodyPr>
            <a:normAutofit fontScale="92500" lnSpcReduction="10000"/>
          </a:bodyPr>
          <a:lstStyle/>
          <a:p>
            <a:r>
              <a:rPr lang="en-US" b="1" dirty="0" smtClean="0"/>
              <a:t>Access Interfaces</a:t>
            </a:r>
          </a:p>
          <a:p>
            <a:pPr lvl="1"/>
            <a:r>
              <a:rPr lang="en-US" dirty="0" smtClean="0"/>
              <a:t>Provides easy access by users and programmers: GUI, command line/shell, REST, API</a:t>
            </a:r>
          </a:p>
          <a:p>
            <a:r>
              <a:rPr lang="en-US" b="1" dirty="0" smtClean="0"/>
              <a:t>Integration Services</a:t>
            </a:r>
          </a:p>
          <a:p>
            <a:pPr lvl="1"/>
            <a:r>
              <a:rPr lang="en-US" dirty="0" smtClean="0"/>
              <a:t>Provides integration of new services, platforms and complex workflows while exposing them in simple fashion to the user</a:t>
            </a:r>
          </a:p>
          <a:p>
            <a:r>
              <a:rPr lang="en-US" b="1" dirty="0" smtClean="0"/>
              <a:t>Access and Cluster Services</a:t>
            </a:r>
          </a:p>
          <a:p>
            <a:pPr lvl="1"/>
            <a:r>
              <a:rPr lang="en-US" dirty="0" smtClean="0"/>
              <a:t>Simple access services allowing easy use by the </a:t>
            </a:r>
            <a:r>
              <a:rPr lang="en-US" dirty="0"/>
              <a:t>users (monitoring, security, scheduling, management)</a:t>
            </a:r>
            <a:endParaRPr lang="en-US" dirty="0" smtClean="0"/>
          </a:p>
          <a:p>
            <a:r>
              <a:rPr lang="en-US" b="1" dirty="0" smtClean="0"/>
              <a:t>Platforms</a:t>
            </a:r>
          </a:p>
          <a:p>
            <a:pPr lvl="1"/>
            <a:r>
              <a:rPr lang="en-US" dirty="0" smtClean="0"/>
              <a:t>Integration of useful platforms as defined by user interest</a:t>
            </a:r>
          </a:p>
          <a:p>
            <a:r>
              <a:rPr lang="en-US" b="1" dirty="0" smtClean="0"/>
              <a:t>Resources</a:t>
            </a:r>
          </a:p>
          <a:p>
            <a:pPr lvl="1"/>
            <a:r>
              <a:rPr lang="en-US" dirty="0" smtClean="0"/>
              <a:t>Virtual clusters need to be instantiated on real resources </a:t>
            </a:r>
          </a:p>
          <a:p>
            <a:pPr lvl="2"/>
            <a:r>
              <a:rPr lang="en-US" dirty="0" smtClean="0"/>
              <a:t>Includes: IaaS, Baremetal, Containers</a:t>
            </a:r>
          </a:p>
          <a:p>
            <a:pPr lvl="2"/>
            <a:r>
              <a:rPr lang="en-US" dirty="0" smtClean="0"/>
              <a:t>Concrete resources: SDSC Comet, </a:t>
            </a:r>
            <a:r>
              <a:rPr lang="en-US" dirty="0" err="1" smtClean="0"/>
              <a:t>FutureSystems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63289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b="1" dirty="0" smtClean="0"/>
              <a:t>Big Data Software</a:t>
            </a: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4</a:t>
            </a:fld>
            <a:endParaRPr lang="en-US"/>
          </a:p>
        </p:txBody>
      </p:sp>
    </p:spTree>
    <p:extLst>
      <p:ext uri="{BB962C8B-B14F-4D97-AF65-F5344CB8AC3E}">
        <p14:creationId xmlns:p14="http://schemas.microsoft.com/office/powerpoint/2010/main" val="3477721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Platform Workflow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25920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481560" y="6151339"/>
            <a:ext cx="2205239" cy="369332"/>
          </a:xfrm>
          <a:prstGeom prst="rect">
            <a:avLst/>
          </a:prstGeom>
          <a:noFill/>
        </p:spPr>
        <p:txBody>
          <a:bodyPr wrap="none" rtlCol="0">
            <a:spAutoFit/>
          </a:bodyPr>
          <a:lstStyle/>
          <a:p>
            <a:r>
              <a:rPr lang="en-US" dirty="0" err="1" smtClean="0"/>
              <a:t>Gregor</a:t>
            </a:r>
            <a:r>
              <a:rPr lang="en-US" dirty="0" smtClean="0"/>
              <a:t> von </a:t>
            </a:r>
            <a:r>
              <a:rPr lang="en-US" dirty="0" err="1" smtClean="0"/>
              <a:t>Laszewski</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064163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Platform Workflow</a:t>
            </a:r>
            <a:endParaRPr lang="en-US"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481560" y="6151339"/>
            <a:ext cx="2205239" cy="369332"/>
          </a:xfrm>
          <a:prstGeom prst="rect">
            <a:avLst/>
          </a:prstGeom>
          <a:noFill/>
        </p:spPr>
        <p:txBody>
          <a:bodyPr wrap="none" rtlCol="0">
            <a:spAutoFit/>
          </a:bodyPr>
          <a:lstStyle/>
          <a:p>
            <a:r>
              <a:rPr lang="en-US" dirty="0" err="1" smtClean="0"/>
              <a:t>Gregor</a:t>
            </a:r>
            <a:r>
              <a:rPr lang="en-US" dirty="0" smtClean="0"/>
              <a:t> von </a:t>
            </a:r>
            <a:r>
              <a:rPr lang="en-US" dirty="0" err="1" smtClean="0"/>
              <a:t>Laszewski</a:t>
            </a:r>
            <a:endParaRPr lang="en-US" dirty="0"/>
          </a:p>
        </p:txBody>
      </p:sp>
    </p:spTree>
    <p:extLst>
      <p:ext uri="{BB962C8B-B14F-4D97-AF65-F5344CB8AC3E}">
        <p14:creationId xmlns:p14="http://schemas.microsoft.com/office/powerpoint/2010/main" val="13801786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85" y="2337469"/>
            <a:ext cx="8171430" cy="1362075"/>
          </a:xfrm>
        </p:spPr>
        <p:txBody>
          <a:bodyPr/>
          <a:lstStyle/>
          <a:p>
            <a:r>
              <a:rPr lang="en-US" cap="none" dirty="0" smtClean="0"/>
              <a:t>Tools To Create Virtual Clusters</a:t>
            </a:r>
            <a:endParaRPr lang="en-US" cap="none" dirty="0"/>
          </a:p>
        </p:txBody>
      </p:sp>
      <p:sp>
        <p:nvSpPr>
          <p:cNvPr id="3" name="Slide Number Placeholder 2"/>
          <p:cNvSpPr>
            <a:spLocks noGrp="1"/>
          </p:cNvSpPr>
          <p:nvPr>
            <p:ph type="sldNum" sz="quarter" idx="12"/>
          </p:nvPr>
        </p:nvSpPr>
        <p:spPr/>
        <p:txBody>
          <a:bodyPr/>
          <a:lstStyle/>
          <a:p>
            <a:fld id="{93F674A4-B284-4C4B-91FD-CA6F4B8EBD3B}" type="slidenum">
              <a:rPr lang="en-US" smtClean="0"/>
              <a:t>42</a:t>
            </a:fld>
            <a:endParaRPr lang="en-US"/>
          </a:p>
        </p:txBody>
      </p:sp>
    </p:spTree>
    <p:extLst>
      <p:ext uri="{BB962C8B-B14F-4D97-AF65-F5344CB8AC3E}">
        <p14:creationId xmlns:p14="http://schemas.microsoft.com/office/powerpoint/2010/main" val="3247921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4" y="0"/>
            <a:ext cx="9306962" cy="1143000"/>
          </a:xfrm>
        </p:spPr>
        <p:txBody>
          <a:bodyPr/>
          <a:lstStyle/>
          <a:p>
            <a:r>
              <a:rPr lang="en-US" sz="3200" dirty="0" smtClean="0"/>
              <a:t>Phases needed for Virtual Cluster Management</a:t>
            </a:r>
            <a:endParaRPr lang="en-US" sz="3200" dirty="0"/>
          </a:p>
        </p:txBody>
      </p:sp>
      <p:sp>
        <p:nvSpPr>
          <p:cNvPr id="3" name="Content Placeholder 2"/>
          <p:cNvSpPr>
            <a:spLocks noGrp="1"/>
          </p:cNvSpPr>
          <p:nvPr>
            <p:ph idx="1"/>
          </p:nvPr>
        </p:nvSpPr>
        <p:spPr>
          <a:xfrm>
            <a:off x="0" y="884287"/>
            <a:ext cx="9144000" cy="4038600"/>
          </a:xfrm>
        </p:spPr>
        <p:txBody>
          <a:bodyPr>
            <a:noAutofit/>
          </a:bodyPr>
          <a:lstStyle/>
          <a:p>
            <a:r>
              <a:rPr lang="en-US" sz="1800" b="1" dirty="0"/>
              <a:t>Baremetal</a:t>
            </a:r>
          </a:p>
          <a:p>
            <a:pPr lvl="1"/>
            <a:r>
              <a:rPr lang="en-US" sz="1800" dirty="0"/>
              <a:t>Manage bare metal servers</a:t>
            </a:r>
          </a:p>
          <a:p>
            <a:r>
              <a:rPr lang="en-US" sz="1800" b="1" dirty="0"/>
              <a:t>Provisioning</a:t>
            </a:r>
          </a:p>
          <a:p>
            <a:pPr lvl="1"/>
            <a:r>
              <a:rPr lang="en-US" sz="1800" dirty="0"/>
              <a:t>Provision an image on bare metal </a:t>
            </a:r>
          </a:p>
          <a:p>
            <a:r>
              <a:rPr lang="en-US" sz="1800" b="1" dirty="0"/>
              <a:t>Software</a:t>
            </a:r>
          </a:p>
          <a:p>
            <a:pPr lvl="1"/>
            <a:r>
              <a:rPr lang="en-US" sz="1800" dirty="0"/>
              <a:t>Package management, software installation</a:t>
            </a:r>
          </a:p>
          <a:p>
            <a:r>
              <a:rPr lang="en-US" sz="1800" b="1" dirty="0"/>
              <a:t>Configuration</a:t>
            </a:r>
          </a:p>
          <a:p>
            <a:pPr lvl="1"/>
            <a:r>
              <a:rPr lang="en-US" sz="1800" dirty="0"/>
              <a:t>Configure packages and software</a:t>
            </a:r>
          </a:p>
          <a:p>
            <a:r>
              <a:rPr lang="en-US" sz="1800" b="1" dirty="0"/>
              <a:t>State</a:t>
            </a:r>
          </a:p>
          <a:p>
            <a:pPr lvl="1"/>
            <a:r>
              <a:rPr lang="en-US" sz="1800" dirty="0"/>
              <a:t>Report on the state of the install and services</a:t>
            </a:r>
          </a:p>
          <a:p>
            <a:r>
              <a:rPr lang="en-US" sz="1800" b="1" dirty="0"/>
              <a:t>Service Orchestration</a:t>
            </a:r>
          </a:p>
          <a:p>
            <a:pPr lvl="1"/>
            <a:r>
              <a:rPr lang="en-US" sz="1800" dirty="0"/>
              <a:t>Coordinate multiple services </a:t>
            </a:r>
          </a:p>
          <a:p>
            <a:r>
              <a:rPr lang="en-US" sz="1800" b="1" dirty="0"/>
              <a:t>Application Workflow</a:t>
            </a:r>
          </a:p>
          <a:p>
            <a:pPr lvl="1"/>
            <a:r>
              <a:rPr lang="en-US" sz="1800" dirty="0"/>
              <a:t>Coordinate the execution of an application including state and application experiment  management</a:t>
            </a:r>
          </a:p>
          <a:p>
            <a:pPr lvl="1"/>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528044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446" y="139884"/>
            <a:ext cx="8229600" cy="775508"/>
          </a:xfrm>
        </p:spPr>
        <p:txBody>
          <a:bodyPr>
            <a:normAutofit fontScale="90000"/>
          </a:bodyPr>
          <a:lstStyle/>
          <a:p>
            <a:r>
              <a:rPr lang="en-US" dirty="0" smtClean="0"/>
              <a:t>From Bare metal Provisioning </a:t>
            </a:r>
            <a:r>
              <a:rPr lang="en-US" sz="2000" baseline="30000" dirty="0">
                <a:latin typeface="Wingdings"/>
                <a:ea typeface="Wingdings"/>
                <a:cs typeface="Wingdings"/>
                <a:sym typeface="Wingdings"/>
              </a:rPr>
              <a:t></a:t>
            </a:r>
            <a:r>
              <a:rPr lang="en-US" sz="2000" baseline="30000" dirty="0" smtClean="0">
                <a:latin typeface="Wingdings"/>
                <a:ea typeface="Wingdings"/>
                <a:cs typeface="Wingdings"/>
                <a:sym typeface="Wingdings"/>
              </a:rPr>
              <a:t> </a:t>
            </a:r>
            <a:r>
              <a:rPr lang="en-US" sz="2000" baseline="30000" dirty="0" smtClean="0">
                <a:sym typeface="Wingdings"/>
              </a:rPr>
              <a:t> </a:t>
            </a:r>
            <a:br>
              <a:rPr lang="en-US" sz="2000" baseline="30000" dirty="0" smtClean="0">
                <a:sym typeface="Wingdings"/>
              </a:rPr>
            </a:br>
            <a:r>
              <a:rPr lang="en-US" sz="2000" baseline="30000" dirty="0" smtClean="0"/>
              <a:t> </a:t>
            </a:r>
            <a:r>
              <a:rPr lang="en-US" dirty="0" smtClean="0">
                <a:sym typeface="Wingdings"/>
              </a:rPr>
              <a:t>to Application Workflow</a:t>
            </a:r>
            <a:endParaRPr lang="en-US" dirty="0"/>
          </a:p>
        </p:txBody>
      </p:sp>
      <p:graphicFrame>
        <p:nvGraphicFramePr>
          <p:cNvPr id="44" name="Table 43"/>
          <p:cNvGraphicFramePr>
            <a:graphicFrameLocks noGrp="1"/>
          </p:cNvGraphicFramePr>
          <p:nvPr>
            <p:extLst>
              <p:ext uri="{D42A27DB-BD31-4B8C-83A1-F6EECF244321}">
                <p14:modId xmlns:p14="http://schemas.microsoft.com/office/powerpoint/2010/main" val="2662705018"/>
              </p:ext>
            </p:extLst>
          </p:nvPr>
        </p:nvGraphicFramePr>
        <p:xfrm>
          <a:off x="322446" y="1075603"/>
          <a:ext cx="8229599" cy="4779113"/>
        </p:xfrm>
        <a:graphic>
          <a:graphicData uri="http://schemas.openxmlformats.org/drawingml/2006/table">
            <a:tbl>
              <a:tblPr firstRow="1" bandRow="1"/>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51677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Baremetal</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Provisioning</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Software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Configuration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State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Service</a:t>
                      </a:r>
                      <a:br>
                        <a:rPr lang="en-US" sz="1200" dirty="0" smtClean="0"/>
                      </a:br>
                      <a:r>
                        <a:rPr lang="en-US" sz="1200" dirty="0" smtClean="0"/>
                        <a:t>Orchestration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sz="1200" dirty="0" smtClean="0"/>
                        <a:t>Application</a:t>
                      </a:r>
                      <a:br>
                        <a:rPr lang="en-US" sz="1200" dirty="0" smtClean="0"/>
                      </a:br>
                      <a:r>
                        <a:rPr lang="en-US" sz="1200" dirty="0" smtClean="0"/>
                        <a:t>Workflow</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1"/>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2"/>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3"/>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4"/>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5"/>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6"/>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7"/>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8"/>
                  </a:ext>
                </a:extLst>
              </a:tr>
              <a:tr h="473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9"/>
                  </a:ext>
                </a:extLst>
              </a:tr>
            </a:tbl>
          </a:graphicData>
        </a:graphic>
      </p:graphicFrame>
      <p:sp>
        <p:nvSpPr>
          <p:cNvPr id="45" name="Rounded Rectangle 44"/>
          <p:cNvSpPr/>
          <p:nvPr/>
        </p:nvSpPr>
        <p:spPr>
          <a:xfrm>
            <a:off x="1562764" y="1662689"/>
            <a:ext cx="1038050" cy="366329"/>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Nova</a:t>
            </a:r>
          </a:p>
        </p:txBody>
      </p:sp>
      <p:sp>
        <p:nvSpPr>
          <p:cNvPr id="46" name="Rounded Rectangle 45"/>
          <p:cNvSpPr/>
          <p:nvPr/>
        </p:nvSpPr>
        <p:spPr>
          <a:xfrm>
            <a:off x="407930" y="1680768"/>
            <a:ext cx="996073" cy="366329"/>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Ironic</a:t>
            </a:r>
          </a:p>
        </p:txBody>
      </p:sp>
      <p:sp>
        <p:nvSpPr>
          <p:cNvPr id="47" name="Rounded Rectangle 46"/>
          <p:cNvSpPr/>
          <p:nvPr/>
        </p:nvSpPr>
        <p:spPr>
          <a:xfrm>
            <a:off x="407930" y="2538740"/>
            <a:ext cx="3341099"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prstClr val="black"/>
                </a:solidFill>
                <a:effectLst/>
                <a:uLnTx/>
                <a:uFillTx/>
                <a:latin typeface="Calibri"/>
                <a:ea typeface="+mn-ea"/>
                <a:cs typeface="+mn-cs"/>
              </a:rPr>
              <a:t>MaaS</a:t>
            </a:r>
            <a:endParaRPr kumimoji="0" lang="en-US" sz="14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8" name="Rounded Rectangle 47"/>
          <p:cNvSpPr/>
          <p:nvPr/>
        </p:nvSpPr>
        <p:spPr>
          <a:xfrm>
            <a:off x="3638772" y="4041632"/>
            <a:ext cx="3688132"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Chef, Puppet, </a:t>
            </a:r>
            <a:r>
              <a:rPr kumimoji="0" lang="en-US" sz="1400" b="0" i="0" u="none" strike="noStrike" kern="0" cap="none" spc="0" normalizeH="0" baseline="0" noProof="0" dirty="0" err="1" smtClean="0">
                <a:ln>
                  <a:noFill/>
                </a:ln>
                <a:solidFill>
                  <a:prstClr val="black"/>
                </a:solidFill>
                <a:effectLst/>
                <a:uLnTx/>
                <a:uFillTx/>
                <a:latin typeface="Calibri"/>
                <a:ea typeface="+mn-ea"/>
                <a:cs typeface="+mn-cs"/>
              </a:rPr>
              <a:t>ansible</a:t>
            </a:r>
            <a:r>
              <a:rPr kumimoji="0" lang="en-US" sz="1400" b="0" i="0" u="none" strike="noStrike" kern="0" cap="none" spc="0" normalizeH="0" baseline="0" noProof="0" dirty="0" smtClean="0">
                <a:ln>
                  <a:noFill/>
                </a:ln>
                <a:solidFill>
                  <a:prstClr val="black"/>
                </a:solidFill>
                <a:effectLst/>
                <a:uLnTx/>
                <a:uFillTx/>
                <a:latin typeface="Calibri"/>
                <a:ea typeface="+mn-ea"/>
                <a:cs typeface="+mn-cs"/>
              </a:rPr>
              <a:t>, salt, …</a:t>
            </a:r>
          </a:p>
        </p:txBody>
      </p:sp>
      <p:sp>
        <p:nvSpPr>
          <p:cNvPr id="49" name="Rounded Rectangle 48"/>
          <p:cNvSpPr/>
          <p:nvPr/>
        </p:nvSpPr>
        <p:spPr>
          <a:xfrm>
            <a:off x="2710633" y="3028850"/>
            <a:ext cx="4616271"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Juju</a:t>
            </a:r>
          </a:p>
        </p:txBody>
      </p:sp>
      <p:sp>
        <p:nvSpPr>
          <p:cNvPr id="50" name="Rounded Rectangle 49"/>
          <p:cNvSpPr/>
          <p:nvPr/>
        </p:nvSpPr>
        <p:spPr>
          <a:xfrm>
            <a:off x="3321341" y="3549473"/>
            <a:ext cx="4030078"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Packages</a:t>
            </a:r>
          </a:p>
        </p:txBody>
      </p:sp>
      <p:sp>
        <p:nvSpPr>
          <p:cNvPr id="51" name="Rounded Rectangle 50"/>
          <p:cNvSpPr/>
          <p:nvPr/>
        </p:nvSpPr>
        <p:spPr>
          <a:xfrm>
            <a:off x="3923532" y="2059993"/>
            <a:ext cx="1013881"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OS </a:t>
            </a:r>
            <a:r>
              <a:rPr kumimoji="0" lang="en-US" sz="1200" b="0" i="0" u="none" strike="noStrike" kern="0" cap="none" spc="0" normalizeH="0" baseline="0" noProof="0" dirty="0" err="1" smtClean="0">
                <a:ln>
                  <a:noFill/>
                </a:ln>
                <a:solidFill>
                  <a:prstClr val="black"/>
                </a:solidFill>
                <a:effectLst/>
                <a:uLnTx/>
                <a:uFillTx/>
                <a:latin typeface="Calibri"/>
                <a:ea typeface="+mn-ea"/>
                <a:cs typeface="+mn-cs"/>
              </a:rPr>
              <a:t>config</a:t>
            </a: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2" name="Rounded Rectangle 51"/>
          <p:cNvSpPr/>
          <p:nvPr/>
        </p:nvSpPr>
        <p:spPr>
          <a:xfrm>
            <a:off x="5108041" y="2068949"/>
            <a:ext cx="1013881"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OS state</a:t>
            </a:r>
          </a:p>
        </p:txBody>
      </p:sp>
      <p:sp>
        <p:nvSpPr>
          <p:cNvPr id="53" name="Rounded Rectangle 52"/>
          <p:cNvSpPr/>
          <p:nvPr/>
        </p:nvSpPr>
        <p:spPr>
          <a:xfrm>
            <a:off x="6240094" y="1662689"/>
            <a:ext cx="1111325" cy="366329"/>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Heat</a:t>
            </a:r>
          </a:p>
        </p:txBody>
      </p:sp>
      <p:sp>
        <p:nvSpPr>
          <p:cNvPr id="54" name="Rounded Rectangle 53"/>
          <p:cNvSpPr/>
          <p:nvPr/>
        </p:nvSpPr>
        <p:spPr>
          <a:xfrm>
            <a:off x="7089164" y="4968710"/>
            <a:ext cx="1172386"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Pegasus</a:t>
            </a:r>
          </a:p>
        </p:txBody>
      </p:sp>
      <p:sp>
        <p:nvSpPr>
          <p:cNvPr id="55" name="Rounded Rectangle 54"/>
          <p:cNvSpPr/>
          <p:nvPr/>
        </p:nvSpPr>
        <p:spPr>
          <a:xfrm>
            <a:off x="6875136" y="4482290"/>
            <a:ext cx="1233449"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SLURM</a:t>
            </a:r>
          </a:p>
        </p:txBody>
      </p:sp>
      <p:sp>
        <p:nvSpPr>
          <p:cNvPr id="56" name="Rounded Rectangle 55"/>
          <p:cNvSpPr/>
          <p:nvPr/>
        </p:nvSpPr>
        <p:spPr>
          <a:xfrm>
            <a:off x="7225165" y="5396570"/>
            <a:ext cx="1257875"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prstClr val="black"/>
                </a:solidFill>
                <a:effectLst/>
                <a:uLnTx/>
                <a:uFillTx/>
                <a:latin typeface="Calibri"/>
                <a:ea typeface="+mn-ea"/>
                <a:cs typeface="+mn-cs"/>
              </a:rPr>
              <a:t>Kepler</a:t>
            </a: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7" name="TextBox 56"/>
          <p:cNvSpPr txBox="1"/>
          <p:nvPr/>
        </p:nvSpPr>
        <p:spPr>
          <a:xfrm>
            <a:off x="5540722" y="5998244"/>
            <a:ext cx="3525788" cy="369332"/>
          </a:xfrm>
          <a:prstGeom prst="rect">
            <a:avLst/>
          </a:prstGeom>
          <a:solidFill>
            <a:schemeClr val="tx1"/>
          </a:solidFill>
        </p:spPr>
        <p:txBody>
          <a:bodyPr wrap="square" rtlCol="0">
            <a:spAutoFit/>
          </a:bodyPr>
          <a:lstStyle/>
          <a:p>
            <a:pPr algn="r"/>
            <a:r>
              <a:rPr lang="en-US" dirty="0" err="1" smtClean="0">
                <a:solidFill>
                  <a:schemeClr val="bg1"/>
                </a:solidFill>
                <a:latin typeface="Calibri"/>
              </a:rPr>
              <a:t>TripleO</a:t>
            </a:r>
            <a:r>
              <a:rPr lang="en-US" dirty="0" smtClean="0">
                <a:solidFill>
                  <a:schemeClr val="bg1"/>
                </a:solidFill>
                <a:latin typeface="Calibri"/>
              </a:rPr>
              <a:t> : deploys OpenStack</a:t>
            </a:r>
            <a:endParaRPr lang="en-US" dirty="0">
              <a:solidFill>
                <a:schemeClr val="bg1"/>
              </a:solidFill>
              <a:latin typeface="Calibri"/>
            </a:endParaRPr>
          </a:p>
        </p:txBody>
      </p:sp>
      <p:sp>
        <p:nvSpPr>
          <p:cNvPr id="58" name="Rounded Rectangle 57"/>
          <p:cNvSpPr/>
          <p:nvPr/>
        </p:nvSpPr>
        <p:spPr>
          <a:xfrm>
            <a:off x="5679886" y="6047708"/>
            <a:ext cx="394169" cy="207587"/>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9" name="Rounded Rectangle 58"/>
          <p:cNvSpPr/>
          <p:nvPr/>
        </p:nvSpPr>
        <p:spPr>
          <a:xfrm>
            <a:off x="2751491" y="2068949"/>
            <a:ext cx="1013881" cy="366329"/>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ea typeface="+mn-ea"/>
                <a:cs typeface="+mn-cs"/>
              </a:rPr>
              <a:t>disk-mage-</a:t>
            </a:r>
            <a:r>
              <a:rPr kumimoji="0" lang="en-US" sz="1200" b="0" i="0" u="none" strike="noStrike" kern="0" cap="none" spc="0" normalizeH="0" baseline="0" noProof="0" dirty="0" err="1" smtClean="0">
                <a:ln>
                  <a:noFill/>
                </a:ln>
                <a:solidFill>
                  <a:prstClr val="black"/>
                </a:solidFill>
                <a:effectLst/>
                <a:uLnTx/>
                <a:uFillTx/>
                <a:latin typeface="Calibri"/>
                <a:ea typeface="+mn-ea"/>
                <a:cs typeface="+mn-cs"/>
              </a:rPr>
              <a:t>bulder</a:t>
            </a: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18984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04"/>
            <a:ext cx="8229600" cy="496668"/>
          </a:xfrm>
        </p:spPr>
        <p:txBody>
          <a:bodyPr>
            <a:normAutofit fontScale="90000"/>
          </a:bodyPr>
          <a:lstStyle/>
          <a:p>
            <a:r>
              <a:rPr lang="en-US" dirty="0" smtClean="0"/>
              <a:t>Some </a:t>
            </a:r>
            <a:r>
              <a:rPr lang="en-US" dirty="0"/>
              <a:t>Comparison of DevOps </a:t>
            </a:r>
            <a:r>
              <a:rPr lang="en-US" dirty="0" smtClean="0"/>
              <a:t>Tools</a:t>
            </a:r>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val="2185581528"/>
              </p:ext>
            </p:extLst>
          </p:nvPr>
        </p:nvGraphicFramePr>
        <p:xfrm>
          <a:off x="0" y="601997"/>
          <a:ext cx="9144000" cy="6263640"/>
        </p:xfrm>
        <a:graphic>
          <a:graphicData uri="http://schemas.openxmlformats.org/drawingml/2006/table">
            <a:tbl>
              <a:tblPr firstRow="1" bandRow="1"/>
              <a:tblGrid>
                <a:gridCol w="749765">
                  <a:extLst>
                    <a:ext uri="{9D8B030D-6E8A-4147-A177-3AD203B41FA5}">
                      <a16:colId xmlns:a16="http://schemas.microsoft.com/office/drawing/2014/main" val="20000"/>
                    </a:ext>
                  </a:extLst>
                </a:gridCol>
                <a:gridCol w="1040534">
                  <a:extLst>
                    <a:ext uri="{9D8B030D-6E8A-4147-A177-3AD203B41FA5}">
                      <a16:colId xmlns:a16="http://schemas.microsoft.com/office/drawing/2014/main" val="20001"/>
                    </a:ext>
                  </a:extLst>
                </a:gridCol>
                <a:gridCol w="702644">
                  <a:extLst>
                    <a:ext uri="{9D8B030D-6E8A-4147-A177-3AD203B41FA5}">
                      <a16:colId xmlns:a16="http://schemas.microsoft.com/office/drawing/2014/main" val="20002"/>
                    </a:ext>
                  </a:extLst>
                </a:gridCol>
                <a:gridCol w="1058779">
                  <a:extLst>
                    <a:ext uri="{9D8B030D-6E8A-4147-A177-3AD203B41FA5}">
                      <a16:colId xmlns:a16="http://schemas.microsoft.com/office/drawing/2014/main" val="20003"/>
                    </a:ext>
                  </a:extLst>
                </a:gridCol>
                <a:gridCol w="1164657">
                  <a:extLst>
                    <a:ext uri="{9D8B030D-6E8A-4147-A177-3AD203B41FA5}">
                      <a16:colId xmlns:a16="http://schemas.microsoft.com/office/drawing/2014/main" val="20004"/>
                    </a:ext>
                  </a:extLst>
                </a:gridCol>
                <a:gridCol w="4427621">
                  <a:extLst>
                    <a:ext uri="{9D8B030D-6E8A-4147-A177-3AD203B41FA5}">
                      <a16:colId xmlns:a16="http://schemas.microsoft.com/office/drawing/2014/main" val="20005"/>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Score</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Framework</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Open</a:t>
                      </a:r>
                    </a:p>
                    <a:p>
                      <a:r>
                        <a:rPr lang="en-US" sz="1200" dirty="0" smtClean="0">
                          <a:latin typeface="+mn-lt"/>
                        </a:rPr>
                        <a:t>Stack</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Language</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Effort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n-lt"/>
                        </a:rPr>
                        <a:t>Highlighted features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err="1" smtClean="0">
                          <a:latin typeface="+mn-lt"/>
                        </a:rPr>
                        <a:t>Ansible</a:t>
                      </a:r>
                      <a:endParaRPr lang="en-US" sz="1200" b="1"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python</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low</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u="sng" dirty="0" smtClean="0">
                          <a:solidFill>
                            <a:srgbClr val="FF0000"/>
                          </a:solidFill>
                          <a:latin typeface="+mn-lt"/>
                        </a:rPr>
                        <a:t>Low</a:t>
                      </a:r>
                      <a:r>
                        <a:rPr lang="en-US" sz="1100" u="sng" baseline="0" dirty="0" smtClean="0">
                          <a:solidFill>
                            <a:srgbClr val="FF0000"/>
                          </a:solidFill>
                          <a:latin typeface="+mn-lt"/>
                        </a:rPr>
                        <a:t> entry barrier</a:t>
                      </a:r>
                      <a:r>
                        <a:rPr lang="en-US" sz="1100" dirty="0" smtClean="0">
                          <a:latin typeface="+mn-lt"/>
                        </a:rPr>
                        <a:t>, push model, agentless via </a:t>
                      </a:r>
                      <a:r>
                        <a:rPr lang="en-US" sz="1100" dirty="0" err="1" smtClean="0">
                          <a:latin typeface="+mn-lt"/>
                        </a:rPr>
                        <a:t>ssh</a:t>
                      </a:r>
                      <a:r>
                        <a:rPr lang="en-US" sz="1100" dirty="0" smtClean="0">
                          <a:latin typeface="+mn-lt"/>
                        </a:rPr>
                        <a:t>, deployment, configuration, orchestration, can deploy onto windows but does not run on windows.</a:t>
                      </a:r>
                      <a:endParaRPr lang="en-US" sz="11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Chef</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Ruby</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High</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Cookbooks, Client server based, roles</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Puppet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Puppet DSL / Ruby</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medium</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Declarative language,</a:t>
                      </a:r>
                      <a:r>
                        <a:rPr lang="en-US" sz="1100" baseline="0" dirty="0" smtClean="0">
                          <a:latin typeface="+mn-lt"/>
                        </a:rPr>
                        <a:t> client-server based, </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Crowbar</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Ruby</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Cent OS</a:t>
                      </a:r>
                      <a:r>
                        <a:rPr lang="en-US" sz="1100" baseline="0" dirty="0" smtClean="0">
                          <a:latin typeface="+mn-lt"/>
                        </a:rPr>
                        <a:t> only, bare metal, focus on </a:t>
                      </a:r>
                      <a:r>
                        <a:rPr lang="en-US" sz="1100" baseline="0" dirty="0" err="1" smtClean="0">
                          <a:latin typeface="+mn-lt"/>
                        </a:rPr>
                        <a:t>openstack</a:t>
                      </a:r>
                      <a:r>
                        <a:rPr lang="en-US" sz="1100" baseline="0" dirty="0" smtClean="0">
                          <a:latin typeface="+mn-lt"/>
                        </a:rPr>
                        <a:t>, moved from Dell to SUSE</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Cobbler</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Python</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Medium</a:t>
                      </a:r>
                      <a:r>
                        <a:rPr lang="en-US" sz="1200" baseline="0" dirty="0" smtClean="0">
                          <a:latin typeface="+mn-lt"/>
                        </a:rPr>
                        <a:t> - </a:t>
                      </a:r>
                      <a:r>
                        <a:rPr lang="en-US" sz="1200" dirty="0" smtClean="0">
                          <a:latin typeface="+mn-lt"/>
                        </a:rPr>
                        <a:t>high</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Networked</a:t>
                      </a:r>
                      <a:r>
                        <a:rPr lang="en-US" sz="1100" baseline="0" dirty="0" smtClean="0">
                          <a:latin typeface="+mn-lt"/>
                        </a:rPr>
                        <a:t> installations of clusters, provisioning, DNS, DHCP, package updates, power management, orchestration</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err="1" smtClean="0">
                          <a:latin typeface="+mn-lt"/>
                        </a:rPr>
                        <a:t>Docker</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Go</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very low</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u="sng" dirty="0" smtClean="0">
                          <a:solidFill>
                            <a:schemeClr val="accent2"/>
                          </a:solidFill>
                          <a:latin typeface="+mn-lt"/>
                        </a:rPr>
                        <a:t>Low</a:t>
                      </a:r>
                      <a:r>
                        <a:rPr lang="en-US" sz="1100" u="sng" baseline="0" dirty="0" smtClean="0">
                          <a:solidFill>
                            <a:schemeClr val="accent2"/>
                          </a:solidFill>
                          <a:latin typeface="+mn-lt"/>
                        </a:rPr>
                        <a:t> entry barrier</a:t>
                      </a:r>
                      <a:r>
                        <a:rPr lang="en-US" sz="1100" dirty="0" smtClean="0">
                          <a:latin typeface="+mn-lt"/>
                        </a:rPr>
                        <a:t>, Container management, </a:t>
                      </a:r>
                      <a:r>
                        <a:rPr lang="en-US" sz="1100" dirty="0" err="1" smtClean="0">
                          <a:latin typeface="+mn-lt"/>
                        </a:rPr>
                        <a:t>Dockerfile</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Juju</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Go</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low</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Manages services and applications</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err="1" smtClean="0">
                          <a:latin typeface="+mn-lt"/>
                        </a:rPr>
                        <a:t>xcat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Perl</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medium</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Diskless clusters, manage servers, setup of HPC stack, cloning of images</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Heat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Python</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a:latin typeface="+mn-lt"/>
                        </a:rPr>
                        <a:t>medium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Templates, relationship between resources, focuses on infrastructure</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err="1" smtClean="0">
                          <a:latin typeface="+mn-lt"/>
                        </a:rPr>
                        <a:t>TripleO</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Python</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high</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OpenStack focused, Install, upgrade OpenStack using OpenStack</a:t>
                      </a:r>
                      <a:r>
                        <a:rPr lang="en-US" sz="1100" baseline="0" dirty="0" smtClean="0">
                          <a:latin typeface="+mn-lt"/>
                        </a:rPr>
                        <a:t> functionality</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Foreman</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Ruby, puppet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low</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REST, very nice documentation of</a:t>
                      </a:r>
                      <a:r>
                        <a:rPr lang="en-US" sz="1100" baseline="0" dirty="0" smtClean="0">
                          <a:latin typeface="+mn-lt"/>
                        </a:rPr>
                        <a:t> REST </a:t>
                      </a:r>
                      <a:r>
                        <a:rPr lang="en-US" sz="1100" baseline="0" dirty="0" err="1" smtClean="0">
                          <a:latin typeface="+mn-lt"/>
                        </a:rPr>
                        <a:t>apis</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Puppet Razor</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Ruby, puppet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Inventory, dynamic image selection, policy based provisioning</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2"/>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1" dirty="0" smtClean="0">
                          <a:latin typeface="+mn-lt"/>
                        </a:rPr>
                        <a:t>Salt</a:t>
                      </a:r>
                      <a:endParaRPr lang="en-US"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x</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Python</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low</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Salt Cloud, dynamic bus for orchestration,  remote execution and configuration management, faster than</a:t>
                      </a:r>
                      <a:r>
                        <a:rPr lang="en-US" sz="1100" baseline="0" dirty="0" smtClean="0">
                          <a:latin typeface="+mn-lt"/>
                        </a:rPr>
                        <a:t> </a:t>
                      </a:r>
                      <a:r>
                        <a:rPr lang="en-US" sz="1100" baseline="0" dirty="0" err="1" smtClean="0">
                          <a:latin typeface="+mn-lt"/>
                        </a:rPr>
                        <a:t>ansible</a:t>
                      </a:r>
                      <a:r>
                        <a:rPr lang="en-US" sz="1100" baseline="0" dirty="0" smtClean="0">
                          <a:latin typeface="+mn-lt"/>
                        </a:rPr>
                        <a:t> via </a:t>
                      </a:r>
                      <a:r>
                        <a:rPr lang="en-US" sz="1100" baseline="0" dirty="0" err="1" smtClean="0">
                          <a:latin typeface="+mn-lt"/>
                        </a:rPr>
                        <a:t>zeroMQ</a:t>
                      </a:r>
                      <a:r>
                        <a:rPr lang="en-US" sz="1100" baseline="0" dirty="0" smtClean="0">
                          <a:latin typeface="+mn-lt"/>
                        </a:rPr>
                        <a:t>, </a:t>
                      </a:r>
                      <a:r>
                        <a:rPr lang="en-US" sz="1100" baseline="0" dirty="0" err="1" smtClean="0">
                          <a:latin typeface="+mn-lt"/>
                        </a:rPr>
                        <a:t>ansible</a:t>
                      </a:r>
                      <a:r>
                        <a:rPr lang="en-US" sz="1100" baseline="0" dirty="0" smtClean="0">
                          <a:latin typeface="+mn-lt"/>
                        </a:rPr>
                        <a:t> is in some aspects easier to use</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021026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97" y="120633"/>
            <a:ext cx="8229600" cy="496668"/>
          </a:xfrm>
        </p:spPr>
        <p:txBody>
          <a:bodyPr>
            <a:normAutofit fontScale="90000"/>
          </a:bodyPr>
          <a:lstStyle/>
          <a:p>
            <a:r>
              <a:rPr lang="en-US" dirty="0"/>
              <a:t>PaaS </a:t>
            </a:r>
            <a:r>
              <a:rPr lang="en-US" dirty="0" smtClean="0"/>
              <a:t>as seen by </a:t>
            </a:r>
            <a:r>
              <a:rPr lang="en-US" dirty="0"/>
              <a:t>Developers</a:t>
            </a:r>
          </a:p>
        </p:txBody>
      </p:sp>
      <p:graphicFrame>
        <p:nvGraphicFramePr>
          <p:cNvPr id="6" name="Content Placeholder 3"/>
          <p:cNvGraphicFramePr>
            <a:graphicFrameLocks/>
          </p:cNvGraphicFramePr>
          <p:nvPr>
            <p:extLst>
              <p:ext uri="{D42A27DB-BD31-4B8C-83A1-F6EECF244321}">
                <p14:modId xmlns:p14="http://schemas.microsoft.com/office/powerpoint/2010/main" val="739202107"/>
              </p:ext>
            </p:extLst>
          </p:nvPr>
        </p:nvGraphicFramePr>
        <p:xfrm>
          <a:off x="0" y="617301"/>
          <a:ext cx="9144000" cy="5765800"/>
        </p:xfrm>
        <a:graphic>
          <a:graphicData uri="http://schemas.openxmlformats.org/drawingml/2006/table">
            <a:tbl>
              <a:tblPr firstRow="1" bandRow="1"/>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smtClean="0"/>
                        <a:t>Platform</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smtClean="0"/>
                        <a:t>Languages</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smtClean="0"/>
                        <a:t>Application staging</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smtClean="0"/>
                        <a:t>Highlighted features</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smtClean="0"/>
                        <a:t>Focus</a:t>
                      </a:r>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Heroku</a:t>
                      </a:r>
                      <a:endParaRPr lang="en-US"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Ruby, PHP, </a:t>
                      </a:r>
                      <a:r>
                        <a:rPr lang="en-US" sz="1100" dirty="0" err="1" smtClean="0">
                          <a:latin typeface="+mn-lt"/>
                        </a:rPr>
                        <a:t>Node.js</a:t>
                      </a:r>
                      <a:r>
                        <a:rPr lang="en-US" sz="1100" dirty="0" smtClean="0">
                          <a:latin typeface="+mn-lt"/>
                        </a:rPr>
                        <a:t>, Python, Java, Go, Closure, </a:t>
                      </a:r>
                      <a:r>
                        <a:rPr lang="en-US" sz="1100" dirty="0" err="1" smtClean="0">
                          <a:latin typeface="+mn-lt"/>
                        </a:rPr>
                        <a:t>Scala</a:t>
                      </a:r>
                      <a:endParaRPr lang="en-US" sz="11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Source code </a:t>
                      </a:r>
                      <a:r>
                        <a:rPr lang="en-US" sz="1200" dirty="0" err="1" smtClean="0">
                          <a:latin typeface="+mn-lt"/>
                        </a:rPr>
                        <a:t>syncronization</a:t>
                      </a:r>
                      <a:r>
                        <a:rPr lang="en-US" sz="1200" dirty="0" smtClean="0">
                          <a:latin typeface="+mn-lt"/>
                        </a:rPr>
                        <a:t>  via</a:t>
                      </a:r>
                      <a:r>
                        <a:rPr lang="en-US" sz="1200" baseline="0" dirty="0" smtClean="0">
                          <a:latin typeface="+mn-lt"/>
                        </a:rPr>
                        <a:t> </a:t>
                      </a:r>
                      <a:r>
                        <a:rPr lang="en-US" sz="1200" baseline="0" dirty="0" err="1" smtClean="0">
                          <a:latin typeface="+mn-lt"/>
                        </a:rPr>
                        <a:t>git</a:t>
                      </a:r>
                      <a:r>
                        <a:rPr lang="en-US" sz="1200" baseline="0" dirty="0" smtClean="0">
                          <a:latin typeface="+mn-lt"/>
                        </a:rPr>
                        <a:t>, </a:t>
                      </a:r>
                      <a:r>
                        <a:rPr lang="en-US" sz="1200" baseline="0" dirty="0" err="1" smtClean="0">
                          <a:latin typeface="+mn-lt"/>
                        </a:rPr>
                        <a:t>addons</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schemeClr val="dk1"/>
                          </a:solidFill>
                          <a:latin typeface="+mn-lt"/>
                          <a:ea typeface="+mn-ea"/>
                          <a:cs typeface="+mn-cs"/>
                        </a:rPr>
                        <a:t>build, deliver, monitor and scale apps,</a:t>
                      </a:r>
                      <a:r>
                        <a:rPr lang="en-US" sz="1000" kern="1200" baseline="0" dirty="0" smtClean="0">
                          <a:solidFill>
                            <a:schemeClr val="dk1"/>
                          </a:solidFill>
                          <a:latin typeface="+mn-lt"/>
                          <a:ea typeface="+mn-ea"/>
                          <a:cs typeface="+mn-cs"/>
                        </a:rPr>
                        <a:t> data services, marketplace</a:t>
                      </a:r>
                      <a:endParaRPr lang="en-US" sz="10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Application</a:t>
                      </a:r>
                      <a:r>
                        <a:rPr lang="en-US" sz="1200" baseline="0" dirty="0" smtClean="0">
                          <a:latin typeface="+mn-lt"/>
                        </a:rPr>
                        <a:t> development</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smtClean="0"/>
                        <a:t>Jelastic</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kern="1200" dirty="0" smtClean="0">
                          <a:solidFill>
                            <a:schemeClr val="dk1"/>
                          </a:solidFill>
                          <a:latin typeface="+mn-lt"/>
                          <a:ea typeface="+mn-ea"/>
                          <a:cs typeface="+mn-cs"/>
                        </a:rPr>
                        <a:t>Java, PHP, Python, </a:t>
                      </a:r>
                      <a:r>
                        <a:rPr lang="en-US" sz="1100" kern="1200" dirty="0" err="1" smtClean="0">
                          <a:solidFill>
                            <a:schemeClr val="dk1"/>
                          </a:solidFill>
                          <a:latin typeface="+mn-lt"/>
                          <a:ea typeface="+mn-ea"/>
                          <a:cs typeface="+mn-cs"/>
                        </a:rPr>
                        <a:t>Node.js</a:t>
                      </a:r>
                      <a:r>
                        <a:rPr lang="en-US" sz="1100" kern="1200" dirty="0" smtClean="0">
                          <a:solidFill>
                            <a:schemeClr val="dk1"/>
                          </a:solidFill>
                          <a:latin typeface="+mn-lt"/>
                          <a:ea typeface="+mn-ea"/>
                          <a:cs typeface="+mn-cs"/>
                        </a:rPr>
                        <a:t>, Ruby and .NET</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Source code </a:t>
                      </a:r>
                      <a:r>
                        <a:rPr lang="en-US" sz="1200" dirty="0" err="1" smtClean="0">
                          <a:latin typeface="+mn-lt"/>
                        </a:rPr>
                        <a:t>syncrhronization</a:t>
                      </a:r>
                      <a:r>
                        <a:rPr lang="en-US" sz="1200" dirty="0" smtClean="0">
                          <a:latin typeface="+mn-lt"/>
                        </a:rPr>
                        <a:t>: </a:t>
                      </a:r>
                      <a:r>
                        <a:rPr lang="en-US" sz="1200" dirty="0" err="1" smtClean="0">
                          <a:latin typeface="+mn-lt"/>
                        </a:rPr>
                        <a:t>git</a:t>
                      </a:r>
                      <a:r>
                        <a:rPr lang="en-US" sz="1200" dirty="0" smtClean="0">
                          <a:latin typeface="+mn-lt"/>
                        </a:rPr>
                        <a:t>, </a:t>
                      </a:r>
                      <a:r>
                        <a:rPr lang="en-US" sz="1200" dirty="0" err="1" smtClean="0">
                          <a:latin typeface="+mn-lt"/>
                        </a:rPr>
                        <a:t>svn</a:t>
                      </a:r>
                      <a:r>
                        <a:rPr lang="en-US" sz="1200" dirty="0" smtClean="0">
                          <a:latin typeface="+mn-lt"/>
                        </a:rPr>
                        <a:t>, </a:t>
                      </a:r>
                      <a:r>
                        <a:rPr lang="en-US" sz="1200" dirty="0" err="1" smtClean="0">
                          <a:latin typeface="+mn-lt"/>
                        </a:rPr>
                        <a:t>bitbucket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err="1" smtClean="0">
                          <a:latin typeface="+mn-lt"/>
                        </a:rPr>
                        <a:t>PaaS</a:t>
                      </a:r>
                      <a:r>
                        <a:rPr lang="en-US" sz="1000" dirty="0" smtClean="0">
                          <a:latin typeface="+mn-lt"/>
                        </a:rPr>
                        <a:t> and container based</a:t>
                      </a:r>
                      <a:r>
                        <a:rPr lang="en-US" sz="1000" baseline="0" dirty="0" smtClean="0">
                          <a:latin typeface="+mn-lt"/>
                        </a:rPr>
                        <a:t> IaaS, Heterogeneous cloud support, plugin support for IDEs and builders such as maven, ant</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Web server and database</a:t>
                      </a:r>
                      <a:r>
                        <a:rPr lang="en-US" sz="1200" baseline="0" dirty="0" smtClean="0">
                          <a:latin typeface="+mn-lt"/>
                        </a:rPr>
                        <a:t> development. Small number of available stacks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AWS</a:t>
                      </a:r>
                      <a:r>
                        <a:rPr lang="en-US" sz="1600" b="1" baseline="0" dirty="0" smtClean="0"/>
                        <a:t> Elastic Beanstalk</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Java, .NET, PHP, </a:t>
                      </a:r>
                      <a:r>
                        <a:rPr lang="en-US" sz="1100" dirty="0" err="1" smtClean="0">
                          <a:latin typeface="+mn-lt"/>
                        </a:rPr>
                        <a:t>Node.js</a:t>
                      </a:r>
                      <a:r>
                        <a:rPr lang="en-US" sz="1100" dirty="0" smtClean="0">
                          <a:latin typeface="+mn-lt"/>
                        </a:rPr>
                        <a:t>, Python, Ruby, Go, and </a:t>
                      </a:r>
                      <a:r>
                        <a:rPr lang="en-US" sz="1100" dirty="0" err="1" smtClean="0">
                          <a:latin typeface="+mn-lt"/>
                        </a:rPr>
                        <a:t>Docker</a:t>
                      </a:r>
                      <a:r>
                        <a:rPr lang="en-US" sz="1100" dirty="0" smtClean="0">
                          <a:latin typeface="+mn-lt"/>
                        </a:rPr>
                        <a:t> </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Selection from Webpage/REST API, CLI</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latin typeface="+mn-lt"/>
                        </a:rPr>
                        <a:t>deploying and scaling web applications</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Apache, </a:t>
                      </a:r>
                      <a:r>
                        <a:rPr lang="en-US" sz="1200" dirty="0" err="1" smtClean="0">
                          <a:latin typeface="+mn-lt"/>
                        </a:rPr>
                        <a:t>Nginx</a:t>
                      </a:r>
                      <a:r>
                        <a:rPr lang="en-US" sz="1200" dirty="0" smtClean="0">
                          <a:latin typeface="+mn-lt"/>
                        </a:rPr>
                        <a:t>, Passenger, and IIS and self developed services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Dokku</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See </a:t>
                      </a:r>
                      <a:r>
                        <a:rPr lang="en-US" sz="1100" dirty="0" err="1" smtClean="0">
                          <a:latin typeface="+mn-lt"/>
                        </a:rPr>
                        <a:t>heroku</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Source code </a:t>
                      </a:r>
                      <a:r>
                        <a:rPr lang="en-US" sz="1200" dirty="0" err="1" smtClean="0">
                          <a:latin typeface="+mn-lt"/>
                        </a:rPr>
                        <a:t>synchronisation</a:t>
                      </a:r>
                      <a:r>
                        <a:rPr lang="en-US" sz="1200" dirty="0" smtClean="0">
                          <a:latin typeface="+mn-lt"/>
                        </a:rPr>
                        <a:t>  via</a:t>
                      </a:r>
                      <a:r>
                        <a:rPr lang="en-US" sz="1200" baseline="0" dirty="0" smtClean="0">
                          <a:latin typeface="+mn-lt"/>
                        </a:rPr>
                        <a:t> </a:t>
                      </a:r>
                      <a:r>
                        <a:rPr lang="en-US" sz="1200" baseline="0" dirty="0" err="1" smtClean="0">
                          <a:latin typeface="+mn-lt"/>
                        </a:rPr>
                        <a:t>git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latin typeface="+mn-lt"/>
                        </a:rPr>
                        <a:t>Mini </a:t>
                      </a:r>
                      <a:r>
                        <a:rPr lang="en-US" sz="1000" dirty="0" err="1" smtClean="0">
                          <a:latin typeface="+mn-lt"/>
                        </a:rPr>
                        <a:t>Heroku</a:t>
                      </a:r>
                      <a:r>
                        <a:rPr lang="en-US" sz="1000" dirty="0" smtClean="0">
                          <a:latin typeface="+mn-lt"/>
                        </a:rPr>
                        <a:t> powered by </a:t>
                      </a:r>
                      <a:r>
                        <a:rPr lang="en-US" sz="1000" dirty="0" err="1" smtClean="0">
                          <a:latin typeface="+mn-lt"/>
                        </a:rPr>
                        <a:t>docker</a:t>
                      </a:r>
                      <a:r>
                        <a:rPr lang="en-US" sz="1000" dirty="0" smtClean="0">
                          <a:latin typeface="+mn-lt"/>
                        </a:rPr>
                        <a:t>, </a:t>
                      </a:r>
                      <a:r>
                        <a:rPr lang="en-US" sz="1000" baseline="0" dirty="0" err="1" smtClean="0">
                          <a:latin typeface="+mn-lt"/>
                        </a:rPr>
                        <a:t>docker</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Your</a:t>
                      </a:r>
                      <a:r>
                        <a:rPr lang="en-US" sz="1200" baseline="0" dirty="0" smtClean="0">
                          <a:latin typeface="+mn-lt"/>
                        </a:rPr>
                        <a:t> own single-host local Heroku, </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smtClean="0"/>
                        <a:t>dotCloud</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Java, </a:t>
                      </a:r>
                      <a:r>
                        <a:rPr lang="en-US" sz="1100" dirty="0" err="1" smtClean="0">
                          <a:latin typeface="+mn-lt"/>
                        </a:rPr>
                        <a:t>Node.js</a:t>
                      </a:r>
                      <a:r>
                        <a:rPr lang="en-US" sz="1100" dirty="0" smtClean="0">
                          <a:latin typeface="+mn-lt"/>
                        </a:rPr>
                        <a:t> PHP, Python, Ruby,</a:t>
                      </a:r>
                      <a:r>
                        <a:rPr lang="en-US" sz="1100" baseline="0" dirty="0" smtClean="0">
                          <a:latin typeface="+mn-lt"/>
                        </a:rPr>
                        <a:t> (Go)</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latin typeface="+mn-lt"/>
                        </a:rPr>
                        <a:t>Sold</a:t>
                      </a:r>
                      <a:r>
                        <a:rPr lang="en-US" sz="1000" baseline="0" dirty="0" smtClean="0">
                          <a:latin typeface="+mn-lt"/>
                        </a:rPr>
                        <a:t> by Docker. </a:t>
                      </a:r>
                      <a:r>
                        <a:rPr lang="en-US" sz="1000" dirty="0" smtClean="0">
                          <a:latin typeface="+mn-lt"/>
                        </a:rPr>
                        <a:t>Small</a:t>
                      </a:r>
                      <a:r>
                        <a:rPr lang="en-US" sz="1000" baseline="0" dirty="0" smtClean="0">
                          <a:latin typeface="+mn-lt"/>
                        </a:rPr>
                        <a:t> </a:t>
                      </a:r>
                      <a:r>
                        <a:rPr lang="en-US" sz="1000" dirty="0" smtClean="0">
                          <a:latin typeface="+mn-lt"/>
                        </a:rPr>
                        <a:t>number of examples</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kern="1200" dirty="0" smtClean="0">
                          <a:solidFill>
                            <a:schemeClr val="dk1"/>
                          </a:solidFill>
                          <a:latin typeface="+mn-lt"/>
                          <a:ea typeface="+mn-ea"/>
                          <a:cs typeface="+mn-cs"/>
                        </a:rPr>
                        <a:t>managed service for web developers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smtClean="0"/>
                        <a:t>Redhat</a:t>
                      </a:r>
                      <a:r>
                        <a:rPr lang="en-US" sz="1600" b="1" dirty="0" smtClean="0"/>
                        <a:t> </a:t>
                      </a:r>
                      <a:r>
                        <a:rPr lang="en-US" sz="1600" b="1" dirty="0" err="1" smtClean="0"/>
                        <a:t>Openshift</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Via </a:t>
                      </a:r>
                      <a:r>
                        <a:rPr lang="en-US" sz="1200" dirty="0" err="1" smtClean="0">
                          <a:latin typeface="+mn-lt"/>
                        </a:rPr>
                        <a:t>git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kern="1200" dirty="0" smtClean="0">
                          <a:solidFill>
                            <a:schemeClr val="dk1"/>
                          </a:solidFill>
                          <a:latin typeface="+mn-lt"/>
                          <a:ea typeface="+mn-ea"/>
                          <a:cs typeface="+mn-cs"/>
                        </a:rPr>
                        <a:t>automates the provisioning, management and scaling of applications</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err="1" smtClean="0">
                          <a:latin typeface="+mn-lt"/>
                        </a:rPr>
                        <a:t>Aplication</a:t>
                      </a:r>
                      <a:r>
                        <a:rPr lang="en-US" sz="1200" dirty="0" smtClean="0">
                          <a:latin typeface="+mn-lt"/>
                        </a:rPr>
                        <a:t> hosting in public cloud</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Pivotal Cloud Foundry</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Java, </a:t>
                      </a:r>
                      <a:r>
                        <a:rPr lang="en-US" sz="1100" dirty="0" err="1" smtClean="0">
                          <a:latin typeface="+mn-lt"/>
                        </a:rPr>
                        <a:t>Node.js</a:t>
                      </a:r>
                      <a:r>
                        <a:rPr lang="en-US" sz="1100" dirty="0" smtClean="0">
                          <a:latin typeface="+mn-lt"/>
                        </a:rPr>
                        <a:t> ,Ruby,</a:t>
                      </a:r>
                      <a:r>
                        <a:rPr lang="en-US" sz="1100" baseline="0" dirty="0" smtClean="0">
                          <a:latin typeface="+mn-lt"/>
                        </a:rPr>
                        <a:t> PHP, Python, Go</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Command line</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kern="1200" dirty="0" smtClean="0">
                          <a:solidFill>
                            <a:schemeClr val="dk1"/>
                          </a:solidFill>
                          <a:latin typeface="+mn-lt"/>
                          <a:ea typeface="+mn-ea"/>
                          <a:cs typeface="+mn-cs"/>
                        </a:rPr>
                        <a:t>Integrates multiple clouds, develop and manage applications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6866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err="1" smtClean="0"/>
                        <a:t>Cloudify</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Java, Python, REST</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Command line, GUI, REST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mn-lt"/>
                        </a:rPr>
                        <a:t>open source TOSCA-based cloud orchestration software platform, can be installed locally</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 open source,</a:t>
                      </a:r>
                      <a:r>
                        <a:rPr lang="en-US" sz="1200" baseline="0" dirty="0" smtClean="0">
                          <a:latin typeface="+mn-lt"/>
                        </a:rPr>
                        <a:t> TOSCA, integrates with many cloud platforms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smtClean="0"/>
                        <a:t>Google App Engine</a:t>
                      </a:r>
                      <a:endParaRPr lang="en-US" sz="16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100" dirty="0" smtClean="0">
                          <a:latin typeface="+mn-lt"/>
                        </a:rPr>
                        <a:t>Python, Java, PHP, Go</a:t>
                      </a:r>
                      <a:endParaRPr lang="en-US" sz="11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000" dirty="0" smtClean="0">
                          <a:latin typeface="+mn-lt"/>
                        </a:rPr>
                        <a:t>Many useful services from</a:t>
                      </a:r>
                      <a:r>
                        <a:rPr lang="en-US" sz="1000" baseline="0" dirty="0" smtClean="0">
                          <a:latin typeface="+mn-lt"/>
                        </a:rPr>
                        <a:t> OAUTH to MapReduce</a:t>
                      </a:r>
                      <a:endParaRPr lang="en-US" sz="1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kern="1200" dirty="0" smtClean="0">
                          <a:solidFill>
                            <a:schemeClr val="dk1"/>
                          </a:solidFill>
                          <a:latin typeface="+mn-lt"/>
                          <a:ea typeface="+mn-ea"/>
                          <a:cs typeface="+mn-cs"/>
                        </a:rPr>
                        <a:t>run applications on Google’s infrastructure</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796808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700" y="1730812"/>
            <a:ext cx="7772400" cy="1362075"/>
          </a:xfrm>
        </p:spPr>
        <p:txBody>
          <a:bodyPr/>
          <a:lstStyle/>
          <a:p>
            <a:pPr algn="ctr"/>
            <a:r>
              <a:rPr lang="en-US" cap="none" dirty="0" smtClean="0"/>
              <a:t>Virtual Clusters Powered By Containers</a:t>
            </a:r>
            <a:endParaRPr lang="en-US" cap="none" dirty="0"/>
          </a:p>
        </p:txBody>
      </p:sp>
      <p:sp>
        <p:nvSpPr>
          <p:cNvPr id="2" name="Slide Number Placeholder 1"/>
          <p:cNvSpPr>
            <a:spLocks noGrp="1"/>
          </p:cNvSpPr>
          <p:nvPr>
            <p:ph type="sldNum" sz="quarter" idx="12"/>
          </p:nvPr>
        </p:nvSpPr>
        <p:spPr/>
        <p:txBody>
          <a:bodyPr/>
          <a:lstStyle/>
          <a:p>
            <a:fld id="{93F674A4-B284-4C4B-91FD-CA6F4B8EBD3B}" type="slidenum">
              <a:rPr lang="en-US" smtClean="0"/>
              <a:t>47</a:t>
            </a:fld>
            <a:endParaRPr lang="en-US"/>
          </a:p>
        </p:txBody>
      </p:sp>
    </p:spTree>
    <p:extLst>
      <p:ext uri="{BB962C8B-B14F-4D97-AF65-F5344CB8AC3E}">
        <p14:creationId xmlns:p14="http://schemas.microsoft.com/office/powerpoint/2010/main" val="3356226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382000" cy="939567"/>
          </a:xfrm>
        </p:spPr>
        <p:txBody>
          <a:bodyPr/>
          <a:lstStyle/>
          <a:p>
            <a:pPr algn="ctr"/>
            <a:r>
              <a:rPr lang="en-US" dirty="0" smtClean="0"/>
              <a:t>Hypervisor Models</a:t>
            </a:r>
            <a:endParaRPr lang="en-US" dirty="0"/>
          </a:p>
        </p:txBody>
      </p:sp>
      <p:graphicFrame>
        <p:nvGraphicFramePr>
          <p:cNvPr id="23" name="Content Placeholder 9"/>
          <p:cNvGraphicFramePr>
            <a:graphicFrameLocks/>
          </p:cNvGraphicFramePr>
          <p:nvPr>
            <p:extLst>
              <p:ext uri="{D42A27DB-BD31-4B8C-83A1-F6EECF244321}">
                <p14:modId xmlns:p14="http://schemas.microsoft.com/office/powerpoint/2010/main" val="1880244579"/>
              </p:ext>
            </p:extLst>
          </p:nvPr>
        </p:nvGraphicFramePr>
        <p:xfrm>
          <a:off x="4947298" y="1484207"/>
          <a:ext cx="4041775"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Content Placeholder 8"/>
          <p:cNvGraphicFramePr>
            <a:graphicFrameLocks/>
          </p:cNvGraphicFramePr>
          <p:nvPr>
            <p:extLst>
              <p:ext uri="{D42A27DB-BD31-4B8C-83A1-F6EECF244321}">
                <p14:modId xmlns:p14="http://schemas.microsoft.com/office/powerpoint/2010/main" val="589705834"/>
              </p:ext>
            </p:extLst>
          </p:nvPr>
        </p:nvGraphicFramePr>
        <p:xfrm>
          <a:off x="759473" y="1484207"/>
          <a:ext cx="4040188"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5" name="Left Arrow 24"/>
          <p:cNvSpPr/>
          <p:nvPr/>
        </p:nvSpPr>
        <p:spPr>
          <a:xfrm>
            <a:off x="3732672" y="2327314"/>
            <a:ext cx="1958029" cy="2231571"/>
          </a:xfrm>
          <a:prstGeom prst="leftArrow">
            <a:avLst>
              <a:gd name="adj1" fmla="val 50000"/>
              <a:gd name="adj2" fmla="val 18405"/>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KVM, FreeBSD </a:t>
            </a:r>
            <a:r>
              <a:rPr kumimoji="0" lang="en-US" sz="1800" b="0" i="0" u="none" strike="noStrike" kern="0" cap="none" spc="0" normalizeH="0" baseline="0" noProof="0" dirty="0" err="1" smtClean="0">
                <a:ln>
                  <a:noFill/>
                </a:ln>
                <a:solidFill>
                  <a:prstClr val="black"/>
                </a:solidFill>
                <a:effectLst/>
                <a:uLnTx/>
                <a:uFillTx/>
                <a:latin typeface="Calibri"/>
                <a:ea typeface="+mn-ea"/>
                <a:cs typeface="+mn-cs"/>
              </a:rPr>
              <a:t>bhyve</a:t>
            </a:r>
            <a:r>
              <a:rPr kumimoji="0" lang="en-US" sz="1800" b="0" i="0" u="none" strike="noStrike" kern="0" cap="none" spc="0" normalizeH="0" baseline="0" noProof="0" dirty="0" smtClean="0">
                <a:ln>
                  <a:noFill/>
                </a:ln>
                <a:solidFill>
                  <a:prstClr val="black"/>
                </a:solidFill>
                <a:effectLst/>
                <a:uLnTx/>
                <a:uFillTx/>
                <a:latin typeface="Calibri"/>
                <a:ea typeface="+mn-ea"/>
                <a:cs typeface="+mn-cs"/>
              </a:rPr>
              <a:t>  make appear as  type 1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a:ea typeface="+mn-ea"/>
                <a:cs typeface="+mn-cs"/>
              </a:rPr>
              <a:t>but  run on OS</a:t>
            </a:r>
          </a:p>
        </p:txBody>
      </p:sp>
      <p:sp>
        <p:nvSpPr>
          <p:cNvPr id="26" name="Text Placeholder 4"/>
          <p:cNvSpPr txBox="1">
            <a:spLocks/>
          </p:cNvSpPr>
          <p:nvPr/>
        </p:nvSpPr>
        <p:spPr>
          <a:xfrm>
            <a:off x="759473" y="844445"/>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smtClean="0">
                <a:ln>
                  <a:noFill/>
                </a:ln>
                <a:solidFill>
                  <a:sysClr val="windowText" lastClr="000000"/>
                </a:solidFill>
                <a:effectLst/>
                <a:uLnTx/>
                <a:uFillTx/>
                <a:latin typeface="Calibri"/>
                <a:ea typeface="+mn-ea"/>
                <a:cs typeface="+mn-cs"/>
              </a:rPr>
              <a:t>Type 1 - Baremetal</a:t>
            </a: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7" name="Text Placeholder 6"/>
          <p:cNvSpPr txBox="1">
            <a:spLocks/>
          </p:cNvSpPr>
          <p:nvPr/>
        </p:nvSpPr>
        <p:spPr>
          <a:xfrm>
            <a:off x="4947298" y="844445"/>
            <a:ext cx="4041775"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smtClean="0">
                <a:ln>
                  <a:noFill/>
                </a:ln>
                <a:solidFill>
                  <a:sysClr val="windowText" lastClr="000000"/>
                </a:solidFill>
                <a:effectLst/>
                <a:uLnTx/>
                <a:uFillTx/>
                <a:latin typeface="Calibri"/>
                <a:ea typeface="+mn-ea"/>
                <a:cs typeface="+mn-cs"/>
              </a:rPr>
              <a:t>Type 2 – on OS</a:t>
            </a: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8" name="TextBox 27"/>
          <p:cNvSpPr txBox="1"/>
          <p:nvPr/>
        </p:nvSpPr>
        <p:spPr>
          <a:xfrm>
            <a:off x="457200" y="5160199"/>
            <a:ext cx="3661016" cy="923330"/>
          </a:xfrm>
          <a:prstGeom prst="rect">
            <a:avLst/>
          </a:prstGeom>
          <a:noFill/>
        </p:spPr>
        <p:txBody>
          <a:bodyPr wrap="none" rtlCol="0">
            <a:spAutoFit/>
          </a:bodyPr>
          <a:lstStyle/>
          <a:p>
            <a:r>
              <a:rPr lang="en-US" dirty="0">
                <a:solidFill>
                  <a:prstClr val="black"/>
                </a:solidFill>
                <a:latin typeface="Calibri"/>
              </a:rPr>
              <a:t>Oracle VM Server for </a:t>
            </a:r>
            <a:r>
              <a:rPr lang="en-US" dirty="0" smtClean="0">
                <a:solidFill>
                  <a:prstClr val="black"/>
                </a:solidFill>
                <a:latin typeface="Calibri"/>
              </a:rPr>
              <a:t>SPARC and x86</a:t>
            </a:r>
            <a:r>
              <a:rPr lang="en-US" dirty="0">
                <a:solidFill>
                  <a:prstClr val="black"/>
                </a:solidFill>
                <a:latin typeface="Calibri"/>
              </a:rPr>
              <a:t>, </a:t>
            </a:r>
            <a:endParaRPr lang="en-US" dirty="0" smtClean="0">
              <a:solidFill>
                <a:prstClr val="black"/>
              </a:solidFill>
              <a:latin typeface="Calibri"/>
            </a:endParaRPr>
          </a:p>
          <a:p>
            <a:r>
              <a:rPr lang="en-US" dirty="0" smtClean="0">
                <a:solidFill>
                  <a:prstClr val="black"/>
                </a:solidFill>
                <a:latin typeface="Calibri"/>
              </a:rPr>
              <a:t>Citrix </a:t>
            </a:r>
            <a:r>
              <a:rPr lang="en-US" dirty="0" err="1">
                <a:solidFill>
                  <a:prstClr val="black"/>
                </a:solidFill>
                <a:latin typeface="Calibri"/>
              </a:rPr>
              <a:t>XenServer</a:t>
            </a:r>
            <a:r>
              <a:rPr lang="en-US" dirty="0">
                <a:solidFill>
                  <a:prstClr val="black"/>
                </a:solidFill>
                <a:latin typeface="Calibri"/>
              </a:rPr>
              <a:t>, VMware ESX/</a:t>
            </a:r>
            <a:r>
              <a:rPr lang="en-US" dirty="0" err="1">
                <a:solidFill>
                  <a:prstClr val="black"/>
                </a:solidFill>
                <a:latin typeface="Calibri"/>
              </a:rPr>
              <a:t>ESXi</a:t>
            </a:r>
            <a:r>
              <a:rPr lang="en-US" dirty="0">
                <a:solidFill>
                  <a:prstClr val="black"/>
                </a:solidFill>
                <a:latin typeface="Calibri"/>
              </a:rPr>
              <a:t> </a:t>
            </a:r>
            <a:r>
              <a:rPr lang="en-US" dirty="0" smtClean="0">
                <a:solidFill>
                  <a:prstClr val="black"/>
                </a:solidFill>
                <a:latin typeface="Calibri"/>
              </a:rPr>
              <a:t>,</a:t>
            </a:r>
            <a:endParaRPr lang="en-US" dirty="0">
              <a:solidFill>
                <a:prstClr val="black"/>
              </a:solidFill>
              <a:latin typeface="Calibri"/>
            </a:endParaRPr>
          </a:p>
          <a:p>
            <a:r>
              <a:rPr lang="en-US" dirty="0" smtClean="0">
                <a:solidFill>
                  <a:prstClr val="black"/>
                </a:solidFill>
                <a:latin typeface="Calibri"/>
              </a:rPr>
              <a:t>Microsoft </a:t>
            </a:r>
            <a:r>
              <a:rPr lang="en-US" dirty="0">
                <a:solidFill>
                  <a:prstClr val="black"/>
                </a:solidFill>
                <a:latin typeface="Calibri"/>
              </a:rPr>
              <a:t>Hyper-V 2008/2012.</a:t>
            </a:r>
          </a:p>
        </p:txBody>
      </p:sp>
      <p:sp>
        <p:nvSpPr>
          <p:cNvPr id="29" name="TextBox 28"/>
          <p:cNvSpPr txBox="1"/>
          <p:nvPr/>
        </p:nvSpPr>
        <p:spPr>
          <a:xfrm>
            <a:off x="4947298" y="5454593"/>
            <a:ext cx="2710999" cy="646331"/>
          </a:xfrm>
          <a:prstGeom prst="rect">
            <a:avLst/>
          </a:prstGeom>
          <a:noFill/>
        </p:spPr>
        <p:txBody>
          <a:bodyPr wrap="none" rtlCol="0">
            <a:spAutoFit/>
          </a:bodyPr>
          <a:lstStyle/>
          <a:p>
            <a:r>
              <a:rPr lang="en-US" dirty="0">
                <a:solidFill>
                  <a:prstClr val="black"/>
                </a:solidFill>
                <a:latin typeface="Calibri"/>
              </a:rPr>
              <a:t> VMware Workstation, </a:t>
            </a:r>
            <a:endParaRPr lang="en-US" dirty="0" smtClean="0">
              <a:solidFill>
                <a:prstClr val="black"/>
              </a:solidFill>
              <a:latin typeface="Calibri"/>
            </a:endParaRPr>
          </a:p>
          <a:p>
            <a:r>
              <a:rPr lang="en-US" dirty="0" smtClean="0">
                <a:solidFill>
                  <a:prstClr val="black"/>
                </a:solidFill>
                <a:latin typeface="Calibri"/>
              </a:rPr>
              <a:t>VMware Player, </a:t>
            </a:r>
            <a:r>
              <a:rPr lang="en-US" dirty="0" err="1" smtClean="0">
                <a:solidFill>
                  <a:prstClr val="black"/>
                </a:solidFill>
                <a:latin typeface="Calibri"/>
              </a:rPr>
              <a:t>VirtualBox</a:t>
            </a:r>
            <a:endParaRPr lang="en-US" dirty="0">
              <a:solidFill>
                <a:prstClr val="black"/>
              </a:solidFill>
              <a:latin typeface="Calibri"/>
            </a:endParaRPr>
          </a:p>
        </p:txBody>
      </p:sp>
      <p:sp>
        <p:nvSpPr>
          <p:cNvPr id="30" name="Left Brace 29"/>
          <p:cNvSpPr/>
          <p:nvPr/>
        </p:nvSpPr>
        <p:spPr>
          <a:xfrm>
            <a:off x="5690701" y="2919761"/>
            <a:ext cx="290286" cy="1088571"/>
          </a:xfrm>
          <a:prstGeom prst="leftBrace">
            <a:avLst/>
          </a:pr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326196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11" y="61519"/>
            <a:ext cx="8382000" cy="886437"/>
          </a:xfrm>
        </p:spPr>
        <p:txBody>
          <a:bodyPr/>
          <a:lstStyle/>
          <a:p>
            <a:pPr algn="ctr"/>
            <a:r>
              <a:rPr lang="en-US" dirty="0" smtClean="0"/>
              <a:t>Hypervisor vs. Container</a:t>
            </a:r>
            <a:endParaRPr lang="en-US" dirty="0"/>
          </a:p>
        </p:txBody>
      </p:sp>
      <p:sp>
        <p:nvSpPr>
          <p:cNvPr id="15" name="Text Placeholder 2"/>
          <p:cNvSpPr txBox="1">
            <a:spLocks/>
          </p:cNvSpPr>
          <p:nvPr/>
        </p:nvSpPr>
        <p:spPr>
          <a:xfrm>
            <a:off x="371911" y="895351"/>
            <a:ext cx="4040188"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smtClean="0">
                <a:ln>
                  <a:noFill/>
                </a:ln>
                <a:solidFill>
                  <a:sysClr val="windowText" lastClr="000000"/>
                </a:solidFill>
                <a:effectLst/>
                <a:uLnTx/>
                <a:uFillTx/>
                <a:latin typeface="Calibri"/>
                <a:ea typeface="+mn-ea"/>
                <a:cs typeface="+mn-cs"/>
              </a:rPr>
              <a:t>Hypervisor (Type 2)</a:t>
            </a: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 name="Text Placeholder 4"/>
          <p:cNvSpPr txBox="1">
            <a:spLocks/>
          </p:cNvSpPr>
          <p:nvPr/>
        </p:nvSpPr>
        <p:spPr>
          <a:xfrm>
            <a:off x="4559736" y="895351"/>
            <a:ext cx="4041775"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mn-cs"/>
              </a:rPr>
              <a:t>Container</a:t>
            </a:r>
            <a:endParaRPr kumimoji="0" lang="en-US" sz="2400" b="1"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17" name="Content Placeholder 9"/>
          <p:cNvGraphicFramePr>
            <a:graphicFrameLocks/>
          </p:cNvGraphicFramePr>
          <p:nvPr>
            <p:extLst>
              <p:ext uri="{D42A27DB-BD31-4B8C-83A1-F6EECF244321}">
                <p14:modId xmlns:p14="http://schemas.microsoft.com/office/powerpoint/2010/main" val="1428601622"/>
              </p:ext>
            </p:extLst>
          </p:nvPr>
        </p:nvGraphicFramePr>
        <p:xfrm>
          <a:off x="4776953" y="1535113"/>
          <a:ext cx="4041775" cy="3490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Content Placeholder 8"/>
          <p:cNvGraphicFramePr>
            <a:graphicFrameLocks/>
          </p:cNvGraphicFramePr>
          <p:nvPr>
            <p:extLst>
              <p:ext uri="{D42A27DB-BD31-4B8C-83A1-F6EECF244321}">
                <p14:modId xmlns:p14="http://schemas.microsoft.com/office/powerpoint/2010/main" val="1188763893"/>
              </p:ext>
            </p:extLst>
          </p:nvPr>
        </p:nvGraphicFramePr>
        <p:xfrm>
          <a:off x="367148" y="1535113"/>
          <a:ext cx="4040188" cy="39512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8217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21" y="99738"/>
            <a:ext cx="8229600" cy="551481"/>
          </a:xfrm>
        </p:spPr>
        <p:txBody>
          <a:bodyPr>
            <a:normAutofit fontScale="90000"/>
          </a:bodyPr>
          <a:lstStyle/>
          <a:p>
            <a:pPr algn="ctr"/>
            <a:r>
              <a:rPr lang="en-US" dirty="0" smtClean="0"/>
              <a:t>Data Platforms</a:t>
            </a:r>
            <a:endParaRPr lang="en-US" dirty="0"/>
          </a:p>
        </p:txBody>
      </p:sp>
      <p:pic>
        <p:nvPicPr>
          <p:cNvPr id="8" name="Picture 7"/>
          <p:cNvPicPr>
            <a:picLocks noChangeAspect="1"/>
          </p:cNvPicPr>
          <p:nvPr/>
        </p:nvPicPr>
        <p:blipFill>
          <a:blip r:embed="rId2"/>
          <a:stretch>
            <a:fillRect/>
          </a:stretch>
        </p:blipFill>
        <p:spPr>
          <a:xfrm>
            <a:off x="0" y="651219"/>
            <a:ext cx="9144000" cy="5143500"/>
          </a:xfrm>
          <a:prstGeom prst="rect">
            <a:avLst/>
          </a:prstGeom>
        </p:spPr>
      </p:pic>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45848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493"/>
            <a:ext cx="8382000" cy="788502"/>
          </a:xfrm>
        </p:spPr>
        <p:txBody>
          <a:bodyPr/>
          <a:lstStyle/>
          <a:p>
            <a:r>
              <a:rPr lang="en-US" dirty="0" err="1" smtClean="0"/>
              <a:t>Docker</a:t>
            </a:r>
            <a:r>
              <a:rPr lang="en-US" dirty="0" smtClean="0"/>
              <a:t> Components</a:t>
            </a:r>
            <a:endParaRPr lang="en-US" dirty="0"/>
          </a:p>
        </p:txBody>
      </p:sp>
      <p:sp>
        <p:nvSpPr>
          <p:cNvPr id="6" name="Content Placeholder 5"/>
          <p:cNvSpPr>
            <a:spLocks noGrp="1"/>
          </p:cNvSpPr>
          <p:nvPr>
            <p:ph sz="half" idx="2"/>
          </p:nvPr>
        </p:nvSpPr>
        <p:spPr>
          <a:xfrm>
            <a:off x="5561902" y="29849"/>
            <a:ext cx="3582098" cy="6054080"/>
          </a:xfrm>
        </p:spPr>
        <p:txBody>
          <a:bodyPr>
            <a:noAutofit/>
          </a:bodyPr>
          <a:lstStyle/>
          <a:p>
            <a:r>
              <a:rPr lang="en-US" sz="1800" dirty="0"/>
              <a:t>Docker Machine</a:t>
            </a:r>
          </a:p>
          <a:p>
            <a:pPr lvl="1"/>
            <a:r>
              <a:rPr lang="en-US" sz="1600" dirty="0"/>
              <a:t>creates Docker hosts on computer, cloud providers, data center. Automatically creates hosts, installs Docker, configures </a:t>
            </a:r>
            <a:r>
              <a:rPr lang="en-US" sz="1600" dirty="0" err="1"/>
              <a:t>docker</a:t>
            </a:r>
            <a:r>
              <a:rPr lang="en-US" sz="1600" dirty="0"/>
              <a:t> client to talk to them. A “machine” is the combination of a Docker host and a configured client</a:t>
            </a:r>
          </a:p>
          <a:p>
            <a:r>
              <a:rPr lang="en-US" sz="1800" dirty="0"/>
              <a:t>Docker Client</a:t>
            </a:r>
          </a:p>
          <a:p>
            <a:pPr lvl="1"/>
            <a:r>
              <a:rPr lang="en-US" sz="1600" dirty="0"/>
              <a:t>Builds, pulls, and runs </a:t>
            </a:r>
            <a:r>
              <a:rPr lang="en-US" sz="1600" dirty="0" err="1"/>
              <a:t>docker</a:t>
            </a:r>
            <a:r>
              <a:rPr lang="en-US" sz="1600" dirty="0"/>
              <a:t> images and containers while using the </a:t>
            </a:r>
            <a:r>
              <a:rPr lang="en-US" sz="1600" dirty="0" err="1"/>
              <a:t>docker</a:t>
            </a:r>
            <a:r>
              <a:rPr lang="en-US" sz="1600" dirty="0"/>
              <a:t> daemon and the registry</a:t>
            </a:r>
          </a:p>
          <a:p>
            <a:r>
              <a:rPr lang="en-US" sz="1800" dirty="0"/>
              <a:t>Docker Engine</a:t>
            </a:r>
          </a:p>
          <a:p>
            <a:pPr lvl="1"/>
            <a:r>
              <a:rPr lang="en-US" sz="1600" dirty="0"/>
              <a:t>Builds and runs Containers with downloaded Images</a:t>
            </a:r>
          </a:p>
          <a:p>
            <a:r>
              <a:rPr lang="en-US" sz="1800" dirty="0"/>
              <a:t>Docker Registry</a:t>
            </a:r>
          </a:p>
          <a:p>
            <a:pPr lvl="1"/>
            <a:r>
              <a:rPr lang="en-US" sz="1600" dirty="0"/>
              <a:t>Provides storage and distribution of Docker images e.g. Ubuntu, CentOS, </a:t>
            </a:r>
            <a:r>
              <a:rPr lang="en-US" sz="1600" dirty="0" err="1" smtClean="0"/>
              <a:t>nginx</a:t>
            </a:r>
            <a:r>
              <a:rPr lang="en-US" sz="1200" dirty="0" smtClean="0"/>
              <a:t/>
            </a:r>
            <a:br>
              <a:rPr lang="en-US" sz="1200" dirty="0" smtClean="0"/>
            </a:br>
            <a:endParaRPr lang="en-US" sz="1200" dirty="0"/>
          </a:p>
        </p:txBody>
      </p:sp>
      <p:pic>
        <p:nvPicPr>
          <p:cNvPr id="8" name="Content Placeholder 6"/>
          <p:cNvPicPr>
            <a:picLocks noGrp="1" noChangeAspect="1"/>
          </p:cNvPicPr>
          <p:nvPr>
            <p:ph sz="half" idx="1"/>
          </p:nvPr>
        </p:nvPicPr>
        <p:blipFill rotWithShape="1">
          <a:blip r:embed="rId2"/>
          <a:srcRect l="-170" t="4847" r="170" b="-1923"/>
          <a:stretch/>
        </p:blipFill>
        <p:spPr>
          <a:xfrm>
            <a:off x="141268" y="665869"/>
            <a:ext cx="5420634" cy="2753600"/>
          </a:xfrm>
        </p:spPr>
      </p:pic>
      <p:sp>
        <p:nvSpPr>
          <p:cNvPr id="9" name="Content Placeholder 5"/>
          <p:cNvSpPr txBox="1">
            <a:spLocks/>
          </p:cNvSpPr>
          <p:nvPr/>
        </p:nvSpPr>
        <p:spPr bwMode="auto">
          <a:xfrm>
            <a:off x="0" y="3460922"/>
            <a:ext cx="5113118" cy="262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1800">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1800">
                <a:solidFill>
                  <a:schemeClr val="tx1"/>
                </a:solidFill>
                <a:latin typeface="+mn-lt"/>
                <a:ea typeface="+mn-ea"/>
              </a:defRPr>
            </a:lvl6pPr>
            <a:lvl7pPr marL="2971800" indent="-228600" algn="l" rtl="0" fontAlgn="base">
              <a:spcBef>
                <a:spcPct val="20000"/>
              </a:spcBef>
              <a:spcAft>
                <a:spcPct val="0"/>
              </a:spcAft>
              <a:buChar char="»"/>
              <a:defRPr sz="1800">
                <a:solidFill>
                  <a:schemeClr val="tx1"/>
                </a:solidFill>
                <a:latin typeface="+mn-lt"/>
                <a:ea typeface="+mn-ea"/>
              </a:defRPr>
            </a:lvl7pPr>
            <a:lvl8pPr marL="3429000" indent="-228600" algn="l" rtl="0" fontAlgn="base">
              <a:spcBef>
                <a:spcPct val="20000"/>
              </a:spcBef>
              <a:spcAft>
                <a:spcPct val="0"/>
              </a:spcAft>
              <a:buChar char="»"/>
              <a:defRPr sz="1800">
                <a:solidFill>
                  <a:schemeClr val="tx1"/>
                </a:solidFill>
                <a:latin typeface="+mn-lt"/>
                <a:ea typeface="+mn-ea"/>
              </a:defRPr>
            </a:lvl8pPr>
            <a:lvl9pPr marL="3886200" indent="-228600" algn="l" rtl="0" fontAlgn="base">
              <a:spcBef>
                <a:spcPct val="20000"/>
              </a:spcBef>
              <a:spcAft>
                <a:spcPct val="0"/>
              </a:spcAft>
              <a:buChar char="»"/>
              <a:defRPr sz="1800">
                <a:solidFill>
                  <a:schemeClr val="tx1"/>
                </a:solidFill>
                <a:latin typeface="+mn-lt"/>
                <a:ea typeface="+mn-ea"/>
              </a:defRPr>
            </a:lvl9pPr>
          </a:lstStyle>
          <a:p>
            <a:r>
              <a:rPr lang="en-US" sz="1800" dirty="0"/>
              <a:t>Docker Compose</a:t>
            </a:r>
          </a:p>
          <a:p>
            <a:pPr lvl="1"/>
            <a:r>
              <a:rPr lang="en-US" sz="1600" dirty="0"/>
              <a:t>Connects multi containers </a:t>
            </a:r>
            <a:endParaRPr lang="en-US" sz="1600" dirty="0" smtClean="0"/>
          </a:p>
          <a:p>
            <a:r>
              <a:rPr lang="en-US" sz="1800" dirty="0" smtClean="0"/>
              <a:t>Docker </a:t>
            </a:r>
            <a:r>
              <a:rPr lang="en-US" sz="1800" dirty="0"/>
              <a:t>Swarm</a:t>
            </a:r>
          </a:p>
          <a:p>
            <a:pPr lvl="1"/>
            <a:r>
              <a:rPr lang="en-US" sz="1600" dirty="0"/>
              <a:t>Manages containers on multiple hosts</a:t>
            </a:r>
          </a:p>
          <a:p>
            <a:r>
              <a:rPr lang="en-US" sz="1800" dirty="0"/>
              <a:t>Docker Hub</a:t>
            </a:r>
          </a:p>
          <a:p>
            <a:pPr lvl="1"/>
            <a:r>
              <a:rPr lang="en-US" sz="1600" dirty="0"/>
              <a:t>Public image repository</a:t>
            </a:r>
          </a:p>
          <a:p>
            <a:r>
              <a:rPr lang="en-US" sz="1800" dirty="0" err="1"/>
              <a:t>Kitematic</a:t>
            </a:r>
            <a:r>
              <a:rPr lang="en-US" sz="1800" dirty="0"/>
              <a:t> (GUI)</a:t>
            </a:r>
          </a:p>
          <a:p>
            <a:pPr lvl="1"/>
            <a:r>
              <a:rPr lang="en-US" sz="1600" dirty="0" smtClean="0"/>
              <a:t>OSX</a:t>
            </a:r>
            <a:r>
              <a:rPr lang="en-US" sz="1200" kern="0" dirty="0" smtClean="0"/>
              <a:t/>
            </a:r>
            <a:br>
              <a:rPr lang="en-US" sz="1200" kern="0" dirty="0" smtClean="0"/>
            </a:br>
            <a:endParaRPr lang="en-US" sz="1200" kern="0" dirty="0"/>
          </a:p>
        </p:txBody>
      </p:sp>
      <p:sp>
        <p:nvSpPr>
          <p:cNvPr id="3" name="Slide Number Placeholder 2"/>
          <p:cNvSpPr>
            <a:spLocks noGrp="1"/>
          </p:cNvSpPr>
          <p:nvPr>
            <p:ph type="sldNum" sz="quarter" idx="12"/>
          </p:nvPr>
        </p:nvSpPr>
        <p:spPr/>
        <p:txBody>
          <a:bodyPr/>
          <a:lstStyle/>
          <a:p>
            <a:fld id="{93F674A4-B284-4C4B-91FD-CA6F4B8EBD3B}" type="slidenum">
              <a:rPr lang="en-US" smtClean="0"/>
              <a:t>50</a:t>
            </a:fld>
            <a:endParaRPr lang="en-US"/>
          </a:p>
        </p:txBody>
      </p:sp>
    </p:spTree>
    <p:extLst>
      <p:ext uri="{BB962C8B-B14F-4D97-AF65-F5344CB8AC3E}">
        <p14:creationId xmlns:p14="http://schemas.microsoft.com/office/powerpoint/2010/main" val="452917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7729"/>
            <a:ext cx="8382000" cy="1143000"/>
          </a:xfrm>
        </p:spPr>
        <p:txBody>
          <a:bodyPr/>
          <a:lstStyle/>
          <a:p>
            <a:r>
              <a:rPr lang="en-US" dirty="0" err="1" smtClean="0"/>
              <a:t>CoreOS</a:t>
            </a:r>
            <a:r>
              <a:rPr lang="en-US" dirty="0" smtClean="0"/>
              <a:t> Components</a:t>
            </a:r>
            <a:endParaRPr lang="en-US" dirty="0"/>
          </a:p>
        </p:txBody>
      </p:sp>
      <p:pic>
        <p:nvPicPr>
          <p:cNvPr id="4" name="Content Placeholder 3" descr="Screen Shot 2015-09-04 at 3.17.10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634" b="-24"/>
          <a:stretch/>
        </p:blipFill>
        <p:spPr>
          <a:xfrm>
            <a:off x="561768" y="819404"/>
            <a:ext cx="3669923" cy="1929469"/>
          </a:xfrm>
        </p:spPr>
      </p:pic>
      <p:sp>
        <p:nvSpPr>
          <p:cNvPr id="5" name="Content Placeholder 4"/>
          <p:cNvSpPr>
            <a:spLocks noGrp="1"/>
          </p:cNvSpPr>
          <p:nvPr>
            <p:ph sz="half" idx="2"/>
          </p:nvPr>
        </p:nvSpPr>
        <p:spPr>
          <a:xfrm>
            <a:off x="5088762" y="980950"/>
            <a:ext cx="4038600" cy="4525963"/>
          </a:xfrm>
        </p:spPr>
        <p:txBody>
          <a:bodyPr>
            <a:normAutofit fontScale="77500" lnSpcReduction="20000"/>
          </a:bodyPr>
          <a:lstStyle/>
          <a:p>
            <a:r>
              <a:rPr lang="en-US" dirty="0"/>
              <a:t>preconfigured OS with popular </a:t>
            </a:r>
            <a:r>
              <a:rPr lang="en-US" dirty="0" smtClean="0"/>
              <a:t>tools </a:t>
            </a:r>
            <a:r>
              <a:rPr lang="en-US" dirty="0"/>
              <a:t>for running container</a:t>
            </a:r>
            <a:br>
              <a:rPr lang="en-US" dirty="0"/>
            </a:br>
            <a:endParaRPr lang="en-US" dirty="0" smtClean="0"/>
          </a:p>
          <a:p>
            <a:r>
              <a:rPr lang="en-US" dirty="0" smtClean="0"/>
              <a:t>Operating System</a:t>
            </a:r>
          </a:p>
          <a:p>
            <a:pPr lvl="1"/>
            <a:r>
              <a:rPr lang="en-US" dirty="0" err="1" smtClean="0"/>
              <a:t>CoreOS</a:t>
            </a:r>
            <a:endParaRPr lang="en-US" dirty="0" smtClean="0"/>
          </a:p>
          <a:p>
            <a:r>
              <a:rPr lang="en-US" dirty="0" smtClean="0"/>
              <a:t>Container runtime</a:t>
            </a:r>
          </a:p>
          <a:p>
            <a:pPr lvl="1"/>
            <a:r>
              <a:rPr lang="en-US" dirty="0" err="1" smtClean="0"/>
              <a:t>rkt</a:t>
            </a:r>
            <a:endParaRPr lang="en-US" dirty="0" smtClean="0"/>
          </a:p>
          <a:p>
            <a:r>
              <a:rPr lang="en-US" dirty="0" smtClean="0"/>
              <a:t>Discovery</a:t>
            </a:r>
          </a:p>
          <a:p>
            <a:pPr lvl="1"/>
            <a:r>
              <a:rPr lang="en-US" dirty="0" err="1"/>
              <a:t>e</a:t>
            </a:r>
            <a:r>
              <a:rPr lang="en-US" dirty="0" err="1" smtClean="0"/>
              <a:t>tcd</a:t>
            </a:r>
            <a:endParaRPr lang="en-US" dirty="0" smtClean="0"/>
          </a:p>
          <a:p>
            <a:r>
              <a:rPr lang="en-US" dirty="0" smtClean="0"/>
              <a:t>Distributed System</a:t>
            </a:r>
          </a:p>
          <a:p>
            <a:pPr lvl="1"/>
            <a:r>
              <a:rPr lang="en-US" dirty="0" smtClean="0"/>
              <a:t>fleet</a:t>
            </a:r>
          </a:p>
          <a:p>
            <a:r>
              <a:rPr lang="en-US" dirty="0" smtClean="0"/>
              <a:t>Network</a:t>
            </a:r>
          </a:p>
          <a:p>
            <a:pPr lvl="1"/>
            <a:r>
              <a:rPr lang="en-US" dirty="0"/>
              <a:t>f</a:t>
            </a:r>
            <a:r>
              <a:rPr lang="en-US" dirty="0" smtClean="0"/>
              <a:t>lannel</a:t>
            </a:r>
            <a:endParaRPr lang="en-US" dirty="0"/>
          </a:p>
        </p:txBody>
      </p:sp>
      <p:sp>
        <p:nvSpPr>
          <p:cNvPr id="6" name="TextBox 5"/>
          <p:cNvSpPr txBox="1"/>
          <p:nvPr/>
        </p:nvSpPr>
        <p:spPr>
          <a:xfrm>
            <a:off x="5457439" y="5506913"/>
            <a:ext cx="2839239" cy="369332"/>
          </a:xfrm>
          <a:prstGeom prst="rect">
            <a:avLst/>
          </a:prstGeom>
          <a:noFill/>
        </p:spPr>
        <p:txBody>
          <a:bodyPr wrap="none" rtlCol="0">
            <a:spAutoFit/>
          </a:bodyPr>
          <a:lstStyle/>
          <a:p>
            <a:r>
              <a:rPr lang="en-US" dirty="0"/>
              <a:t>Source: https://</a:t>
            </a:r>
            <a:r>
              <a:rPr lang="en-US" dirty="0" err="1"/>
              <a:t>coreos.com</a:t>
            </a:r>
            <a:r>
              <a:rPr lang="en-US" dirty="0"/>
              <a:t>/</a:t>
            </a:r>
          </a:p>
        </p:txBody>
      </p:sp>
      <p:pic>
        <p:nvPicPr>
          <p:cNvPr id="7" name="Picture 6"/>
          <p:cNvPicPr>
            <a:picLocks noChangeAspect="1"/>
          </p:cNvPicPr>
          <p:nvPr/>
        </p:nvPicPr>
        <p:blipFill>
          <a:blip r:embed="rId3"/>
          <a:stretch>
            <a:fillRect/>
          </a:stretch>
        </p:blipFill>
        <p:spPr>
          <a:xfrm>
            <a:off x="561768" y="2985299"/>
            <a:ext cx="3633429" cy="2890946"/>
          </a:xfrm>
          <a:prstGeom prst="rect">
            <a:avLst/>
          </a:prstGeom>
        </p:spPr>
      </p:pic>
      <p:sp>
        <p:nvSpPr>
          <p:cNvPr id="2" name="Slide Number Placeholder 1"/>
          <p:cNvSpPr>
            <a:spLocks noGrp="1"/>
          </p:cNvSpPr>
          <p:nvPr>
            <p:ph type="sldNum" sz="quarter" idx="12"/>
          </p:nvPr>
        </p:nvSpPr>
        <p:spPr/>
        <p:txBody>
          <a:bodyPr/>
          <a:lstStyle/>
          <a:p>
            <a:fld id="{93F674A4-B284-4C4B-91FD-CA6F4B8EBD3B}" type="slidenum">
              <a:rPr lang="en-US" smtClean="0"/>
              <a:t>51</a:t>
            </a:fld>
            <a:endParaRPr lang="en-US"/>
          </a:p>
        </p:txBody>
      </p:sp>
    </p:spTree>
    <p:extLst>
      <p:ext uri="{BB962C8B-B14F-4D97-AF65-F5344CB8AC3E}">
        <p14:creationId xmlns:p14="http://schemas.microsoft.com/office/powerpoint/2010/main" val="1517208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269"/>
            <a:ext cx="8382000" cy="825536"/>
          </a:xfrm>
        </p:spPr>
        <p:txBody>
          <a:bodyPr/>
          <a:lstStyle/>
          <a:p>
            <a:r>
              <a:rPr lang="en-US" dirty="0" smtClean="0"/>
              <a:t>Provisioning Comparison</a:t>
            </a:r>
            <a:endParaRPr lang="en-US" dirty="0"/>
          </a:p>
        </p:txBody>
      </p:sp>
      <p:sp>
        <p:nvSpPr>
          <p:cNvPr id="15" name="Content Placeholder 14"/>
          <p:cNvSpPr>
            <a:spLocks noGrp="1"/>
          </p:cNvSpPr>
          <p:nvPr>
            <p:ph sz="half" idx="2"/>
          </p:nvPr>
        </p:nvSpPr>
        <p:spPr>
          <a:xfrm>
            <a:off x="5017315" y="945635"/>
            <a:ext cx="4038600" cy="4525963"/>
          </a:xfrm>
        </p:spPr>
        <p:txBody>
          <a:bodyPr/>
          <a:lstStyle/>
          <a:p>
            <a:r>
              <a:rPr lang="en-US" dirty="0" smtClean="0"/>
              <a:t>Containers do not carry the OS</a:t>
            </a:r>
          </a:p>
          <a:p>
            <a:pPr lvl="1"/>
            <a:r>
              <a:rPr lang="en-US" dirty="0" smtClean="0"/>
              <a:t>Provisioning is much faster</a:t>
            </a:r>
          </a:p>
          <a:p>
            <a:pPr lvl="1"/>
            <a:r>
              <a:rPr lang="en-US" dirty="0" smtClean="0"/>
              <a:t>Security may be an issue</a:t>
            </a:r>
          </a:p>
          <a:p>
            <a:pPr lvl="2"/>
            <a:r>
              <a:rPr lang="en-US" dirty="0" smtClean="0"/>
              <a:t>By employing server server isolation we do not have this issue</a:t>
            </a:r>
          </a:p>
          <a:p>
            <a:pPr lvl="2"/>
            <a:r>
              <a:rPr lang="en-US" dirty="0" smtClean="0"/>
              <a:t>Security will improve, may come at cost of runtime</a:t>
            </a:r>
            <a:endParaRPr lang="en-US" dirty="0"/>
          </a:p>
        </p:txBody>
      </p:sp>
      <p:graphicFrame>
        <p:nvGraphicFramePr>
          <p:cNvPr id="21" name="Content Placeholder 10"/>
          <p:cNvGraphicFramePr>
            <a:graphicFrameLocks/>
          </p:cNvGraphicFramePr>
          <p:nvPr>
            <p:extLst>
              <p:ext uri="{D42A27DB-BD31-4B8C-83A1-F6EECF244321}">
                <p14:modId xmlns:p14="http://schemas.microsoft.com/office/powerpoint/2010/main" val="2978988631"/>
              </p:ext>
            </p:extLst>
          </p:nvPr>
        </p:nvGraphicFramePr>
        <p:xfrm>
          <a:off x="616591" y="1113639"/>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242936" y="2404533"/>
            <a:ext cx="947044" cy="646331"/>
          </a:xfrm>
          <a:prstGeom prst="rect">
            <a:avLst/>
          </a:prstGeom>
          <a:noFill/>
        </p:spPr>
        <p:txBody>
          <a:bodyPr wrap="none" rtlCol="0">
            <a:spAutoFit/>
          </a:bodyPr>
          <a:lstStyle/>
          <a:p>
            <a:r>
              <a:rPr lang="en-US" dirty="0">
                <a:solidFill>
                  <a:prstClr val="black"/>
                </a:solidFill>
                <a:latin typeface="Calibri"/>
              </a:rPr>
              <a:t>t</a:t>
            </a:r>
            <a:r>
              <a:rPr lang="en-US" dirty="0" smtClean="0">
                <a:solidFill>
                  <a:prstClr val="black"/>
                </a:solidFill>
                <a:latin typeface="Calibri"/>
              </a:rPr>
              <a:t>ens of </a:t>
            </a:r>
          </a:p>
          <a:p>
            <a:r>
              <a:rPr lang="en-US" dirty="0" smtClean="0">
                <a:solidFill>
                  <a:prstClr val="black"/>
                </a:solidFill>
                <a:latin typeface="Calibri"/>
              </a:rPr>
              <a:t>minutes</a:t>
            </a:r>
            <a:endParaRPr lang="en-US" dirty="0">
              <a:solidFill>
                <a:prstClr val="black"/>
              </a:solidFill>
              <a:latin typeface="Calibri"/>
            </a:endParaRPr>
          </a:p>
        </p:txBody>
      </p:sp>
      <p:sp>
        <p:nvSpPr>
          <p:cNvPr id="23" name="TextBox 22"/>
          <p:cNvSpPr txBox="1"/>
          <p:nvPr/>
        </p:nvSpPr>
        <p:spPr>
          <a:xfrm>
            <a:off x="242936" y="3676606"/>
            <a:ext cx="947044" cy="369332"/>
          </a:xfrm>
          <a:prstGeom prst="rect">
            <a:avLst/>
          </a:prstGeom>
          <a:noFill/>
        </p:spPr>
        <p:txBody>
          <a:bodyPr wrap="none" rtlCol="0">
            <a:spAutoFit/>
          </a:bodyPr>
          <a:lstStyle/>
          <a:p>
            <a:r>
              <a:rPr lang="en-US" dirty="0" smtClean="0">
                <a:solidFill>
                  <a:prstClr val="black"/>
                </a:solidFill>
                <a:latin typeface="Calibri"/>
              </a:rPr>
              <a:t>minutes</a:t>
            </a:r>
            <a:endParaRPr lang="en-US" dirty="0">
              <a:solidFill>
                <a:prstClr val="black"/>
              </a:solidFill>
              <a:latin typeface="Calibri"/>
            </a:endParaRPr>
          </a:p>
        </p:txBody>
      </p:sp>
      <p:sp>
        <p:nvSpPr>
          <p:cNvPr id="24" name="TextBox 23"/>
          <p:cNvSpPr txBox="1"/>
          <p:nvPr/>
        </p:nvSpPr>
        <p:spPr>
          <a:xfrm>
            <a:off x="159391" y="4198338"/>
            <a:ext cx="1109123" cy="646331"/>
          </a:xfrm>
          <a:prstGeom prst="rect">
            <a:avLst/>
          </a:prstGeom>
          <a:noFill/>
        </p:spPr>
        <p:txBody>
          <a:bodyPr wrap="none" rtlCol="0">
            <a:spAutoFit/>
          </a:bodyPr>
          <a:lstStyle/>
          <a:p>
            <a:r>
              <a:rPr lang="en-US" dirty="0">
                <a:solidFill>
                  <a:prstClr val="black"/>
                </a:solidFill>
                <a:latin typeface="Calibri"/>
              </a:rPr>
              <a:t>s</a:t>
            </a:r>
            <a:r>
              <a:rPr lang="en-US" dirty="0" smtClean="0">
                <a:solidFill>
                  <a:prstClr val="black"/>
                </a:solidFill>
                <a:latin typeface="Calibri"/>
              </a:rPr>
              <a:t>econds –</a:t>
            </a:r>
            <a:br>
              <a:rPr lang="en-US" dirty="0" smtClean="0">
                <a:solidFill>
                  <a:prstClr val="black"/>
                </a:solidFill>
                <a:latin typeface="Calibri"/>
              </a:rPr>
            </a:br>
            <a:r>
              <a:rPr lang="en-US" dirty="0" smtClean="0">
                <a:solidFill>
                  <a:prstClr val="black"/>
                </a:solidFill>
                <a:latin typeface="Calibri"/>
              </a:rPr>
              <a:t>&lt;seconds</a:t>
            </a:r>
            <a:endParaRPr lang="en-US" dirty="0">
              <a:solidFill>
                <a:prstClr val="black"/>
              </a:solidFill>
              <a:latin typeface="Calibri"/>
            </a:endParaRPr>
          </a:p>
        </p:txBody>
      </p:sp>
      <p:sp>
        <p:nvSpPr>
          <p:cNvPr id="25" name="TextBox 24"/>
          <p:cNvSpPr txBox="1"/>
          <p:nvPr/>
        </p:nvSpPr>
        <p:spPr>
          <a:xfrm>
            <a:off x="2933085" y="2722056"/>
            <a:ext cx="735034" cy="369332"/>
          </a:xfrm>
          <a:prstGeom prst="rect">
            <a:avLst/>
          </a:prstGeom>
          <a:noFill/>
        </p:spPr>
        <p:txBody>
          <a:bodyPr wrap="none" rtlCol="0">
            <a:spAutoFit/>
          </a:bodyPr>
          <a:lstStyle/>
          <a:p>
            <a:r>
              <a:rPr lang="en-US" dirty="0">
                <a:solidFill>
                  <a:prstClr val="black"/>
                </a:solidFill>
                <a:latin typeface="Calibri"/>
              </a:rPr>
              <a:t>T</a:t>
            </a:r>
            <a:r>
              <a:rPr lang="en-US" dirty="0" smtClean="0">
                <a:solidFill>
                  <a:prstClr val="black"/>
                </a:solidFill>
                <a:latin typeface="Calibri"/>
              </a:rPr>
              <a:t>rend</a:t>
            </a:r>
            <a:endParaRPr lang="en-US" dirty="0">
              <a:solidFill>
                <a:prstClr val="black"/>
              </a:solidFill>
              <a:latin typeface="Calibri"/>
            </a:endParaRPr>
          </a:p>
        </p:txBody>
      </p:sp>
      <p:sp>
        <p:nvSpPr>
          <p:cNvPr id="3" name="Slide Number Placeholder 2"/>
          <p:cNvSpPr>
            <a:spLocks noGrp="1"/>
          </p:cNvSpPr>
          <p:nvPr>
            <p:ph type="sldNum" sz="quarter" idx="12"/>
          </p:nvPr>
        </p:nvSpPr>
        <p:spPr/>
        <p:txBody>
          <a:bodyPr/>
          <a:lstStyle/>
          <a:p>
            <a:fld id="{93F674A4-B284-4C4B-91FD-CA6F4B8EBD3B}" type="slidenum">
              <a:rPr lang="en-US" smtClean="0"/>
              <a:t>52</a:t>
            </a:fld>
            <a:endParaRPr lang="en-US"/>
          </a:p>
        </p:txBody>
      </p:sp>
    </p:spTree>
    <p:extLst>
      <p:ext uri="{BB962C8B-B14F-4D97-AF65-F5344CB8AC3E}">
        <p14:creationId xmlns:p14="http://schemas.microsoft.com/office/powerpoint/2010/main" val="34287541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71" y="0"/>
            <a:ext cx="8896056" cy="769066"/>
          </a:xfrm>
        </p:spPr>
        <p:txBody>
          <a:bodyPr>
            <a:noAutofit/>
          </a:bodyPr>
          <a:lstStyle/>
          <a:p>
            <a:r>
              <a:rPr lang="en-US" sz="2400" dirty="0" smtClean="0"/>
              <a:t>Cluster Scaling from  Single entity  -&gt; Multiple -&gt; Distributed</a:t>
            </a:r>
            <a:endParaRPr lang="en-US" sz="2400" dirty="0"/>
          </a:p>
        </p:txBody>
      </p:sp>
      <p:graphicFrame>
        <p:nvGraphicFramePr>
          <p:cNvPr id="8" name="Content Placeholder 3"/>
          <p:cNvGraphicFramePr>
            <a:graphicFrameLocks/>
          </p:cNvGraphicFramePr>
          <p:nvPr>
            <p:extLst>
              <p:ext uri="{D42A27DB-BD31-4B8C-83A1-F6EECF244321}">
                <p14:modId xmlns:p14="http://schemas.microsoft.com/office/powerpoint/2010/main" val="453914680"/>
              </p:ext>
            </p:extLst>
          </p:nvPr>
        </p:nvGraphicFramePr>
        <p:xfrm>
          <a:off x="285225" y="577989"/>
          <a:ext cx="8414980" cy="5440680"/>
        </p:xfrm>
        <a:graphic>
          <a:graphicData uri="http://schemas.openxmlformats.org/drawingml/2006/table">
            <a:tbl>
              <a:tblPr firstRow="1" bandRow="1"/>
              <a:tblGrid>
                <a:gridCol w="1471176">
                  <a:extLst>
                    <a:ext uri="{9D8B030D-6E8A-4147-A177-3AD203B41FA5}">
                      <a16:colId xmlns:a16="http://schemas.microsoft.com/office/drawing/2014/main" val="20000"/>
                    </a:ext>
                  </a:extLst>
                </a:gridCol>
                <a:gridCol w="1471176">
                  <a:extLst>
                    <a:ext uri="{9D8B030D-6E8A-4147-A177-3AD203B41FA5}">
                      <a16:colId xmlns:a16="http://schemas.microsoft.com/office/drawing/2014/main" val="20001"/>
                    </a:ext>
                  </a:extLst>
                </a:gridCol>
                <a:gridCol w="1088728">
                  <a:extLst>
                    <a:ext uri="{9D8B030D-6E8A-4147-A177-3AD203B41FA5}">
                      <a16:colId xmlns:a16="http://schemas.microsoft.com/office/drawing/2014/main" val="20002"/>
                    </a:ext>
                  </a:extLst>
                </a:gridCol>
                <a:gridCol w="1036621">
                  <a:extLst>
                    <a:ext uri="{9D8B030D-6E8A-4147-A177-3AD203B41FA5}">
                      <a16:colId xmlns:a16="http://schemas.microsoft.com/office/drawing/2014/main" val="20003"/>
                    </a:ext>
                  </a:extLst>
                </a:gridCol>
                <a:gridCol w="1136791">
                  <a:extLst>
                    <a:ext uri="{9D8B030D-6E8A-4147-A177-3AD203B41FA5}">
                      <a16:colId xmlns:a16="http://schemas.microsoft.com/office/drawing/2014/main" val="20004"/>
                    </a:ext>
                  </a:extLst>
                </a:gridCol>
                <a:gridCol w="1105244">
                  <a:extLst>
                    <a:ext uri="{9D8B030D-6E8A-4147-A177-3AD203B41FA5}">
                      <a16:colId xmlns:a16="http://schemas.microsoft.com/office/drawing/2014/main" val="20005"/>
                    </a:ext>
                  </a:extLst>
                </a:gridCol>
                <a:gridCol w="1105244">
                  <a:extLst>
                    <a:ext uri="{9D8B030D-6E8A-4147-A177-3AD203B41FA5}">
                      <a16:colId xmlns:a16="http://schemas.microsoft.com/office/drawing/2014/main" val="20006"/>
                    </a:ext>
                  </a:extLst>
                </a:gridCol>
              </a:tblGrid>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300" b="1" dirty="0" smtClean="0"/>
                        <a:t>Service/</a:t>
                      </a:r>
                      <a:br>
                        <a:rPr lang="en-US" sz="1300" b="1" dirty="0" smtClean="0"/>
                      </a:br>
                      <a:r>
                        <a:rPr lang="en-US" sz="1300" b="1" dirty="0" smtClean="0"/>
                        <a:t>Tool</a:t>
                      </a:r>
                      <a:endParaRPr lang="en-US" sz="13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300" b="1" dirty="0" smtClean="0"/>
                        <a:t>Highlighted features</a:t>
                      </a:r>
                      <a:endParaRPr lang="en-US" sz="13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300" b="1" dirty="0" smtClean="0"/>
                        <a:t>Provisioning</a:t>
                      </a:r>
                      <a:endParaRPr lang="en-US" sz="13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300" b="1" dirty="0" smtClean="0"/>
                        <a:t>Single Entity</a:t>
                      </a:r>
                      <a:endParaRPr lang="en-US" sz="13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300" b="1" dirty="0" smtClean="0"/>
                        <a:t>Multiple Entities</a:t>
                      </a:r>
                      <a:endParaRPr lang="en-US" sz="13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300" b="1" dirty="0" smtClean="0"/>
                        <a:t>Distributed</a:t>
                      </a:r>
                    </a:p>
                    <a:p>
                      <a:r>
                        <a:rPr lang="en-US" sz="1300" b="1" dirty="0" smtClean="0"/>
                        <a:t>Entities</a:t>
                      </a:r>
                      <a:endParaRPr lang="en-US" sz="13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40000"/>
                        <a:lumOff val="6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300" b="1" smtClean="0"/>
                        <a:t>Distributed</a:t>
                      </a:r>
                    </a:p>
                    <a:p>
                      <a:r>
                        <a:rPr lang="en-US" sz="1300" b="1" smtClean="0"/>
                        <a:t>Scheduling</a:t>
                      </a:r>
                      <a:endParaRPr lang="en-US" sz="13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40000"/>
                        <a:lumOff val="6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u="none" strike="noStrike" dirty="0">
                          <a:effectLst/>
                        </a:rPr>
                        <a:t>Rocks</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HPC</a:t>
                      </a:r>
                      <a:r>
                        <a:rPr lang="en-US" sz="1300" b="0" i="1" u="none" strike="noStrike" baseline="0" dirty="0" smtClean="0">
                          <a:solidFill>
                            <a:srgbClr val="000000"/>
                          </a:solidFill>
                          <a:effectLst/>
                          <a:latin typeface="Arial"/>
                        </a:rPr>
                        <a:t>, Hadoop</a:t>
                      </a:r>
                      <a:endParaRPr lang="en-US" sz="1300" b="0" i="1"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0001"/>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u="none" strike="noStrike" dirty="0" err="1" smtClean="0">
                          <a:effectLst/>
                        </a:rPr>
                        <a:t>Docker</a:t>
                      </a:r>
                      <a:r>
                        <a:rPr lang="en-US" sz="1300" b="1" u="none" strike="noStrike" dirty="0" smtClean="0">
                          <a:effectLst/>
                        </a:rPr>
                        <a:t> Tools</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Uses</a:t>
                      </a:r>
                      <a:r>
                        <a:rPr lang="en-US" sz="1300" b="0" i="1" u="none" strike="noStrike" baseline="0" dirty="0" smtClean="0">
                          <a:solidFill>
                            <a:srgbClr val="000000"/>
                          </a:solidFill>
                          <a:effectLst/>
                          <a:latin typeface="Arial"/>
                        </a:rPr>
                        <a:t> Docker</a:t>
                      </a:r>
                      <a:endParaRPr lang="en-US" sz="1300" b="0" i="1" u="none" strike="noStrike" dirty="0" smtClean="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u="none" strike="noStrike" dirty="0" err="1" smtClean="0">
                          <a:effectLst/>
                        </a:rPr>
                        <a:t>Docker</a:t>
                      </a:r>
                      <a:r>
                        <a:rPr lang="en-US" sz="1300" u="none" strike="noStrike" dirty="0" smtClean="0">
                          <a:effectLst/>
                        </a:rPr>
                        <a:t> machine</a:t>
                      </a:r>
                      <a:endParaRPr lang="en-US" sz="1300" b="0" i="0" u="none" strike="noStrike" dirty="0" smtClean="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300" dirty="0" err="1" smtClean="0"/>
                        <a:t>Docker</a:t>
                      </a:r>
                      <a:r>
                        <a:rPr lang="en-US" sz="1300" dirty="0" smtClean="0"/>
                        <a:t>  client</a:t>
                      </a:r>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300" dirty="0" err="1" smtClean="0"/>
                        <a:t>Docker</a:t>
                      </a:r>
                      <a:r>
                        <a:rPr lang="en-US" sz="1300" dirty="0" smtClean="0"/>
                        <a:t>-engine</a:t>
                      </a:r>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300" dirty="0" err="1" smtClean="0"/>
                        <a:t>Docker</a:t>
                      </a:r>
                      <a:r>
                        <a:rPr lang="en-US" sz="1300" baseline="0" dirty="0" smtClean="0"/>
                        <a:t> swarm</a:t>
                      </a:r>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u="none" strike="noStrike" dirty="0">
                          <a:effectLst/>
                        </a:rPr>
                        <a:t>Helios</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Uses Docker</a:t>
                      </a:r>
                      <a:endParaRPr lang="en-US" sz="1300" b="0" i="1"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u="none" strike="noStrike" dirty="0">
                          <a:effectLst/>
                        </a:rPr>
                        <a:t>Centurion</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Uses Docker</a:t>
                      </a:r>
                      <a:endParaRPr lang="en-US" sz="1300" b="0" i="1"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u="none" strike="noStrike" dirty="0">
                          <a:effectLst/>
                        </a:rPr>
                        <a:t>Docker Shipyard</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Composability</a:t>
                      </a: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u="none" strike="noStrike" dirty="0" err="1">
                          <a:effectLst/>
                        </a:rPr>
                        <a:t>CoreOS</a:t>
                      </a:r>
                      <a:r>
                        <a:rPr lang="en-US" sz="1300" b="1" u="none" strike="noStrike" dirty="0">
                          <a:effectLst/>
                        </a:rPr>
                        <a:t> Fleet</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CoreOS</a:t>
                      </a:r>
                      <a:endParaRPr lang="en-US" sz="1300" b="0" i="1"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i="0" u="none" strike="noStrike" dirty="0" err="1" smtClean="0">
                          <a:solidFill>
                            <a:srgbClr val="000000"/>
                          </a:solidFill>
                          <a:effectLst/>
                          <a:latin typeface="Arial"/>
                        </a:rPr>
                        <a:t>Mesos</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Master-worker</a:t>
                      </a: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smtClean="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u="none" strike="noStrike" dirty="0" smtClean="0">
                          <a:effectLst/>
                        </a:rPr>
                        <a:t>Myriad</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Mesos framework for scaling YARN </a:t>
                      </a:r>
                      <a:endParaRPr lang="en-US" sz="1300" b="0" i="1"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0008"/>
                  </a:ext>
                </a:extLst>
              </a:tr>
              <a:tr h="1232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u="none" strike="noStrike" dirty="0" smtClean="0">
                          <a:effectLst/>
                        </a:rPr>
                        <a:t>YARN</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Next</a:t>
                      </a:r>
                      <a:r>
                        <a:rPr lang="en-US" sz="1300" b="0" i="1" u="none" strike="noStrike" baseline="0" dirty="0" smtClean="0">
                          <a:solidFill>
                            <a:srgbClr val="000000"/>
                          </a:solidFill>
                          <a:effectLst/>
                          <a:latin typeface="Arial"/>
                        </a:rPr>
                        <a:t> gen map reduce scheduler</a:t>
                      </a:r>
                      <a:endParaRPr lang="en-US" sz="1300" b="0" i="1"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Global, per application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0009"/>
                  </a:ext>
                </a:extLst>
              </a:tr>
              <a:tr h="1177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u="none" strike="noStrike" dirty="0">
                          <a:effectLst/>
                        </a:rPr>
                        <a:t>Kubernetes</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Manage cluster as single</a:t>
                      </a:r>
                      <a:r>
                        <a:rPr lang="en-US" sz="1300" b="0" i="1" u="none" strike="noStrike" baseline="0" dirty="0" smtClean="0">
                          <a:solidFill>
                            <a:srgbClr val="000000"/>
                          </a:solidFill>
                          <a:effectLst/>
                          <a:latin typeface="Arial"/>
                        </a:rPr>
                        <a:t> container system</a:t>
                      </a:r>
                      <a:endParaRPr lang="en-US" sz="1300" b="0" i="1"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001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u="none" strike="noStrike" dirty="0">
                          <a:effectLst/>
                        </a:rPr>
                        <a:t>Borg</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Multiple</a:t>
                      </a:r>
                      <a:r>
                        <a:rPr lang="en-US" sz="1300" b="0" i="1" u="none" strike="noStrike" baseline="0" dirty="0" smtClean="0">
                          <a:solidFill>
                            <a:srgbClr val="000000"/>
                          </a:solidFill>
                          <a:effectLst/>
                          <a:latin typeface="Arial"/>
                        </a:rPr>
                        <a:t> cluster</a:t>
                      </a:r>
                      <a:endParaRPr lang="en-US" sz="1300" b="0" i="1"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0011"/>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u="none" strike="noStrike" dirty="0" smtClean="0">
                          <a:effectLst/>
                        </a:rPr>
                        <a:t>Marathon</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smtClean="0">
                          <a:solidFill>
                            <a:srgbClr val="000000"/>
                          </a:solidFill>
                          <a:effectLst/>
                          <a:latin typeface="Arial"/>
                        </a:rPr>
                        <a:t>Manage</a:t>
                      </a:r>
                      <a:r>
                        <a:rPr lang="en-US" sz="1300" b="0" i="1" u="none" strike="noStrike" baseline="0" smtClean="0">
                          <a:solidFill>
                            <a:srgbClr val="000000"/>
                          </a:solidFill>
                          <a:effectLst/>
                          <a:latin typeface="Arial"/>
                        </a:rPr>
                        <a:t> cluster</a:t>
                      </a:r>
                      <a:endParaRPr lang="en-US" sz="1300" b="0" i="1"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0012"/>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1" i="0" u="none" strike="noStrike" dirty="0" smtClean="0">
                          <a:solidFill>
                            <a:srgbClr val="000000"/>
                          </a:solidFill>
                          <a:effectLst/>
                          <a:latin typeface="Arial"/>
                        </a:rPr>
                        <a:t>Omega</a:t>
                      </a:r>
                      <a:endParaRPr lang="en-US" sz="1300" b="1"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US" sz="1300" b="0" i="1" u="none" strike="noStrike" dirty="0" smtClean="0">
                          <a:solidFill>
                            <a:srgbClr val="000000"/>
                          </a:solidFill>
                          <a:effectLst/>
                          <a:latin typeface="Arial"/>
                        </a:rPr>
                        <a:t>Scheduler only</a:t>
                      </a:r>
                      <a:endParaRPr lang="en-US" sz="1300" b="0" i="1"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US" sz="1300" b="0" i="0" u="none" strike="noStrike" dirty="0">
                        <a:solidFill>
                          <a:srgbClr val="000000"/>
                        </a:solidFill>
                        <a:effectLst/>
                        <a:latin typeface="Arial"/>
                      </a:endParaRPr>
                    </a:p>
                  </a:txBody>
                  <a:tcPr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sz="130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713061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6954"/>
          </a:xfrm>
        </p:spPr>
        <p:txBody>
          <a:bodyPr>
            <a:normAutofit/>
          </a:bodyPr>
          <a:lstStyle/>
          <a:p>
            <a:r>
              <a:rPr lang="en-US" dirty="0" smtClean="0">
                <a:latin typeface="Arial" charset="0"/>
              </a:rPr>
              <a:t>Container-powered </a:t>
            </a:r>
            <a:r>
              <a:rPr lang="en-US" dirty="0">
                <a:latin typeface="Arial" charset="0"/>
              </a:rPr>
              <a:t>Virtual Clusters (Tools)</a:t>
            </a:r>
          </a:p>
        </p:txBody>
      </p:sp>
      <p:sp>
        <p:nvSpPr>
          <p:cNvPr id="3" name="Content Placeholder 2"/>
          <p:cNvSpPr>
            <a:spLocks noGrp="1"/>
          </p:cNvSpPr>
          <p:nvPr>
            <p:ph idx="1"/>
          </p:nvPr>
        </p:nvSpPr>
        <p:spPr>
          <a:xfrm>
            <a:off x="113252" y="962637"/>
            <a:ext cx="8229600" cy="4956334"/>
          </a:xfrm>
        </p:spPr>
        <p:txBody>
          <a:bodyPr vert="horz" lIns="91440" tIns="45720" rIns="91440" bIns="45720" rtlCol="0" anchor="t">
            <a:normAutofit fontScale="77500" lnSpcReduction="20000"/>
          </a:bodyPr>
          <a:lstStyle/>
          <a:p>
            <a:r>
              <a:rPr lang="en-US" b="1" dirty="0"/>
              <a:t>Application Containers</a:t>
            </a:r>
            <a:endParaRPr lang="x-none" b="1" dirty="0">
              <a:solidFill>
                <a:srgbClr val="000000"/>
              </a:solidFill>
              <a:latin typeface="Calibri"/>
            </a:endParaRPr>
          </a:p>
          <a:p>
            <a:pPr lvl="1"/>
            <a:r>
              <a:rPr lang="en-US" dirty="0"/>
              <a:t>Docker, Rocket (rkt), runc </a:t>
            </a:r>
            <a:r>
              <a:rPr lang="en-US" dirty="0">
                <a:latin typeface="Arial" charset="0"/>
              </a:rPr>
              <a:t>(previously lmctfy) </a:t>
            </a:r>
            <a:r>
              <a:rPr lang="en-US" dirty="0"/>
              <a:t>by OCI* (Open Container Initiative), </a:t>
            </a:r>
            <a:r>
              <a:rPr lang="en-US" dirty="0">
                <a:latin typeface="Calibri" charset="0"/>
              </a:rPr>
              <a:t>Kurma, Jetpack</a:t>
            </a:r>
            <a:endParaRPr lang="x-none" sz="3200" dirty="0">
              <a:solidFill>
                <a:srgbClr val="000000"/>
              </a:solidFill>
              <a:latin typeface="Calibri" charset="0"/>
            </a:endParaRPr>
          </a:p>
          <a:p>
            <a:r>
              <a:rPr lang="en-US" dirty="0">
                <a:solidFill>
                  <a:srgbClr val="000000"/>
                </a:solidFill>
                <a:latin typeface="Calibri"/>
              </a:rPr>
              <a:t>Operating </a:t>
            </a:r>
            <a:r>
              <a:rPr lang="en-US" dirty="0" smtClean="0">
                <a:solidFill>
                  <a:srgbClr val="000000"/>
                </a:solidFill>
                <a:latin typeface="Calibri"/>
              </a:rPr>
              <a:t>Systems and support </a:t>
            </a:r>
            <a:r>
              <a:rPr lang="en-US" dirty="0">
                <a:solidFill>
                  <a:srgbClr val="000000"/>
                </a:solidFill>
                <a:latin typeface="Calibri"/>
              </a:rPr>
              <a:t>for Containers</a:t>
            </a:r>
          </a:p>
          <a:p>
            <a:pPr lvl="1"/>
            <a:r>
              <a:rPr lang="en-US" dirty="0">
                <a:solidFill>
                  <a:srgbClr val="000000"/>
                </a:solidFill>
                <a:latin typeface="Calibri"/>
              </a:rPr>
              <a:t>CoreOS, </a:t>
            </a:r>
            <a:r>
              <a:rPr lang="en-US" dirty="0" err="1" smtClean="0">
                <a:solidFill>
                  <a:srgbClr val="000000"/>
                </a:solidFill>
                <a:latin typeface="Calibri"/>
              </a:rPr>
              <a:t>docker</a:t>
            </a:r>
            <a:r>
              <a:rPr lang="en-US" dirty="0" smtClean="0">
                <a:solidFill>
                  <a:srgbClr val="000000"/>
                </a:solidFill>
                <a:latin typeface="Calibri"/>
              </a:rPr>
              <a:t>-machine</a:t>
            </a:r>
            <a:endParaRPr lang="en-US" sz="3200" dirty="0">
              <a:solidFill>
                <a:srgbClr val="000000"/>
              </a:solidFill>
              <a:latin typeface="Calibri"/>
            </a:endParaRPr>
          </a:p>
          <a:p>
            <a:pPr lvl="1"/>
            <a:r>
              <a:rPr lang="en-US" dirty="0">
                <a:solidFill>
                  <a:srgbClr val="000000"/>
                </a:solidFill>
                <a:latin typeface="Calibri"/>
              </a:rPr>
              <a:t>requirements: kernel support (3.10+) and </a:t>
            </a:r>
            <a:r>
              <a:rPr lang="en-US" dirty="0" smtClean="0">
                <a:solidFill>
                  <a:srgbClr val="000000"/>
                </a:solidFill>
                <a:latin typeface="Calibri"/>
              </a:rPr>
              <a:t>Application Containers installed i.e. Docker</a:t>
            </a:r>
            <a:endParaRPr lang="en-US" dirty="0">
              <a:solidFill>
                <a:srgbClr val="000000"/>
              </a:solidFill>
              <a:latin typeface="Calibri"/>
            </a:endParaRPr>
          </a:p>
          <a:p>
            <a:r>
              <a:rPr lang="en-US" b="1" dirty="0">
                <a:solidFill>
                  <a:srgbClr val="000000"/>
                </a:solidFill>
                <a:latin typeface="Calibri"/>
              </a:rPr>
              <a:t>Cluster management for containers</a:t>
            </a:r>
          </a:p>
          <a:p>
            <a:pPr lvl="1"/>
            <a:r>
              <a:rPr lang="en-US" dirty="0">
                <a:solidFill>
                  <a:srgbClr val="000000"/>
                </a:solidFill>
                <a:latin typeface="Calibri"/>
              </a:rPr>
              <a:t>Mesos, Kubernetes, Docker Swarm, Marathon/Mesos, Centurion, OpenShift, Shipyard, OpenShift Geard, Smartstack, Joyent sdf-docker, OpenStack Magnum</a:t>
            </a:r>
          </a:p>
          <a:p>
            <a:pPr lvl="1"/>
            <a:r>
              <a:rPr lang="en-US" dirty="0">
                <a:solidFill>
                  <a:srgbClr val="000000"/>
                </a:solidFill>
                <a:latin typeface="Calibri"/>
              </a:rPr>
              <a:t>requirements: job </a:t>
            </a:r>
            <a:r>
              <a:rPr lang="en-US" dirty="0" smtClean="0">
                <a:solidFill>
                  <a:srgbClr val="000000"/>
                </a:solidFill>
                <a:latin typeface="Calibri"/>
              </a:rPr>
              <a:t>execution &amp; scheduling</a:t>
            </a:r>
            <a:r>
              <a:rPr lang="en-US" dirty="0">
                <a:solidFill>
                  <a:srgbClr val="000000"/>
                </a:solidFill>
                <a:latin typeface="Calibri"/>
              </a:rPr>
              <a:t>, resource allocation, service discovery</a:t>
            </a:r>
          </a:p>
          <a:p>
            <a:r>
              <a:rPr lang="en-US" dirty="0">
                <a:solidFill>
                  <a:srgbClr val="000000"/>
                </a:solidFill>
                <a:latin typeface="Calibri"/>
              </a:rPr>
              <a:t>Containers on IaaS</a:t>
            </a:r>
          </a:p>
          <a:p>
            <a:pPr lvl="1"/>
            <a:r>
              <a:rPr lang="en-US" dirty="0">
                <a:solidFill>
                  <a:srgbClr val="000000"/>
                </a:solidFill>
                <a:latin typeface="Calibri"/>
              </a:rPr>
              <a:t>Amazon ECS (EC2 Container Service supporting Docker), Joyent Triton</a:t>
            </a:r>
          </a:p>
          <a:p>
            <a:r>
              <a:rPr lang="en-US" b="1" dirty="0">
                <a:solidFill>
                  <a:srgbClr val="000000"/>
                </a:solidFill>
                <a:latin typeface="Calibri"/>
              </a:rPr>
              <a:t>Service Discovery</a:t>
            </a:r>
          </a:p>
          <a:p>
            <a:pPr lvl="1"/>
            <a:r>
              <a:rPr lang="en-US" dirty="0">
                <a:solidFill>
                  <a:srgbClr val="000000"/>
                </a:solidFill>
                <a:latin typeface="Calibri"/>
              </a:rPr>
              <a:t>Zookeeper, etcd, consul, Doozer</a:t>
            </a:r>
          </a:p>
          <a:p>
            <a:pPr lvl="1"/>
            <a:r>
              <a:rPr lang="en-US" dirty="0">
                <a:solidFill>
                  <a:srgbClr val="000000"/>
                </a:solidFill>
                <a:latin typeface="Calibri" charset="0"/>
              </a:rPr>
              <a:t>coordination service - registering </a:t>
            </a:r>
            <a:r>
              <a:rPr lang="en-US" dirty="0" smtClean="0">
                <a:solidFill>
                  <a:srgbClr val="000000"/>
                </a:solidFill>
                <a:latin typeface="Calibri" charset="0"/>
              </a:rPr>
              <a:t>master/workers</a:t>
            </a:r>
            <a:endParaRPr lang="en-US" dirty="0">
              <a:solidFill>
                <a:srgbClr val="000000"/>
              </a:solidFill>
              <a:latin typeface="Calibri" charset="0"/>
            </a:endParaRPr>
          </a:p>
          <a:p>
            <a:r>
              <a:rPr lang="en-US" b="1" dirty="0">
                <a:solidFill>
                  <a:srgbClr val="000000"/>
                </a:solidFill>
                <a:latin typeface="Calibri"/>
              </a:rPr>
              <a:t>PaaS</a:t>
            </a:r>
          </a:p>
          <a:p>
            <a:pPr lvl="1"/>
            <a:r>
              <a:rPr lang="en-US" dirty="0">
                <a:solidFill>
                  <a:srgbClr val="000000"/>
                </a:solidFill>
                <a:latin typeface="Calibri"/>
              </a:rPr>
              <a:t>AWS OpsWorks, Elastic Beanstalk, Flynn, EngineYard, Heroku, Jelastic, Stackato (moved to HP Cloud from ActiveState)</a:t>
            </a:r>
          </a:p>
          <a:p>
            <a:r>
              <a:rPr lang="en-US" b="1" dirty="0">
                <a:solidFill>
                  <a:srgbClr val="000000"/>
                </a:solidFill>
                <a:latin typeface="Calibri"/>
              </a:rPr>
              <a:t>Configuration Management</a:t>
            </a:r>
          </a:p>
          <a:p>
            <a:pPr lvl="1"/>
            <a:r>
              <a:rPr lang="en-US" dirty="0">
                <a:solidFill>
                  <a:srgbClr val="000000"/>
                </a:solidFill>
                <a:latin typeface="Calibri"/>
              </a:rPr>
              <a:t>Ansible, Chef, Puppet, Salt</a:t>
            </a:r>
          </a:p>
        </p:txBody>
      </p:sp>
      <p:sp>
        <p:nvSpPr>
          <p:cNvPr id="4" name="TextBox 3"/>
          <p:cNvSpPr txBox="1"/>
          <p:nvPr/>
        </p:nvSpPr>
        <p:spPr>
          <a:xfrm>
            <a:off x="625475" y="6502409"/>
            <a:ext cx="7973251" cy="246221"/>
          </a:xfrm>
          <a:prstGeom prst="rect">
            <a:avLst/>
          </a:prstGeom>
        </p:spPr>
        <p:txBody>
          <a:bodyPr rtlCol="0">
            <a:spAutoFit/>
          </a:bodyPr>
          <a:lstStyle/>
          <a:p>
            <a:r>
              <a:rPr lang="en-US" sz="1000" dirty="0">
                <a:latin typeface="Calibri" charset="0"/>
              </a:rPr>
              <a:t>* OCI - standard container format of the Open Container Project (OCP) from </a:t>
            </a:r>
            <a:r>
              <a:rPr lang="en-US" sz="1000" dirty="0">
                <a:solidFill>
                  <a:srgbClr val="419EDA"/>
                </a:solidFill>
                <a:latin typeface="Calibri" charset="0"/>
                <a:hlinkClick r:id="rId3"/>
              </a:rPr>
              <a:t>www.opencontainers.org</a:t>
            </a:r>
            <a:endParaRPr lang="en-US" sz="1000" dirty="0">
              <a:latin typeface="Calibri" charset="0"/>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124484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tainer.pdf"/>
          <p:cNvPicPr>
            <a:picLocks noGrp="1" noChangeAspect="1"/>
          </p:cNvPicPr>
          <p:nvPr>
            <p:ph idx="1"/>
          </p:nvPr>
        </p:nvPicPr>
        <p:blipFill rotWithShape="1">
          <a:blip r:embed="rId2">
            <a:extLst>
              <a:ext uri="{28A0092B-C50C-407E-A947-70E740481C1C}">
                <a14:useLocalDpi xmlns:a14="http://schemas.microsoft.com/office/drawing/2010/main" val="0"/>
              </a:ext>
            </a:extLst>
          </a:blip>
          <a:srcRect l="6057" t="8856" r="5706" b="8856"/>
          <a:stretch/>
        </p:blipFill>
        <p:spPr>
          <a:xfrm>
            <a:off x="294829" y="777667"/>
            <a:ext cx="8554341" cy="5332413"/>
          </a:xfrm>
        </p:spPr>
      </p:pic>
      <p:sp>
        <p:nvSpPr>
          <p:cNvPr id="2" name="Title 1"/>
          <p:cNvSpPr>
            <a:spLocks noGrp="1"/>
          </p:cNvSpPr>
          <p:nvPr>
            <p:ph type="title"/>
          </p:nvPr>
        </p:nvSpPr>
        <p:spPr>
          <a:xfrm>
            <a:off x="0" y="39880"/>
            <a:ext cx="9144000" cy="737787"/>
          </a:xfrm>
        </p:spPr>
        <p:txBody>
          <a:bodyPr>
            <a:normAutofit/>
          </a:bodyPr>
          <a:lstStyle/>
          <a:p>
            <a:r>
              <a:rPr lang="en-US" dirty="0" smtClean="0"/>
              <a:t>Container-based Virtual Cluster Ecosystem</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768630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56</a:t>
            </a:fld>
            <a:endParaRPr lang="en-US" dirty="0">
              <a:solidFill>
                <a:prstClr val="black"/>
              </a:solidFill>
            </a:endParaRPr>
          </a:p>
        </p:txBody>
      </p:sp>
      <p:pic>
        <p:nvPicPr>
          <p:cNvPr id="6" name="Picture 5"/>
          <p:cNvPicPr>
            <a:picLocks noChangeAspect="1"/>
          </p:cNvPicPr>
          <p:nvPr/>
        </p:nvPicPr>
        <p:blipFill rotWithShape="1">
          <a:blip r:embed="rId2"/>
          <a:srcRect l="19203" t="4724" r="19646" b="5128"/>
          <a:stretch/>
        </p:blipFill>
        <p:spPr>
          <a:xfrm>
            <a:off x="424832" y="0"/>
            <a:ext cx="8261968" cy="6851097"/>
          </a:xfrm>
          <a:prstGeom prst="rect">
            <a:avLst/>
          </a:prstGeom>
        </p:spPr>
      </p:pic>
      <p:sp>
        <p:nvSpPr>
          <p:cNvPr id="2" name="Title 1"/>
          <p:cNvSpPr>
            <a:spLocks noGrp="1"/>
          </p:cNvSpPr>
          <p:nvPr>
            <p:ph type="title"/>
          </p:nvPr>
        </p:nvSpPr>
        <p:spPr>
          <a:xfrm>
            <a:off x="984532" y="285919"/>
            <a:ext cx="4105359" cy="1143000"/>
          </a:xfrm>
        </p:spPr>
        <p:txBody>
          <a:bodyPr/>
          <a:lstStyle/>
          <a:p>
            <a:r>
              <a:rPr lang="en-US" dirty="0" smtClean="0"/>
              <a:t>Docker Ecosystem</a:t>
            </a:r>
            <a:endParaRPr lang="en-US" dirty="0"/>
          </a:p>
        </p:txBody>
      </p:sp>
    </p:spTree>
    <p:extLst>
      <p:ext uri="{BB962C8B-B14F-4D97-AF65-F5344CB8AC3E}">
        <p14:creationId xmlns:p14="http://schemas.microsoft.com/office/powerpoint/2010/main" val="104098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57</a:t>
            </a:fld>
            <a:endParaRPr lang="en-US" dirty="0">
              <a:solidFill>
                <a:prstClr val="black"/>
              </a:solidFill>
            </a:endParaRPr>
          </a:p>
        </p:txBody>
      </p:sp>
      <p:pic>
        <p:nvPicPr>
          <p:cNvPr id="6" name="Picture 5"/>
          <p:cNvPicPr>
            <a:picLocks noChangeAspect="1"/>
          </p:cNvPicPr>
          <p:nvPr/>
        </p:nvPicPr>
        <p:blipFill rotWithShape="1">
          <a:blip r:embed="rId2"/>
          <a:srcRect l="16637" t="4359" r="17168" b="4235"/>
          <a:stretch/>
        </p:blipFill>
        <p:spPr>
          <a:xfrm>
            <a:off x="314768" y="0"/>
            <a:ext cx="8829232" cy="6858000"/>
          </a:xfrm>
          <a:prstGeom prst="rect">
            <a:avLst/>
          </a:prstGeom>
        </p:spPr>
      </p:pic>
      <p:sp>
        <p:nvSpPr>
          <p:cNvPr id="7" name="Rectangle 6"/>
          <p:cNvSpPr/>
          <p:nvPr/>
        </p:nvSpPr>
        <p:spPr>
          <a:xfrm>
            <a:off x="416739" y="5830278"/>
            <a:ext cx="4572000" cy="923330"/>
          </a:xfrm>
          <a:prstGeom prst="rect">
            <a:avLst/>
          </a:prstGeom>
        </p:spPr>
        <p:txBody>
          <a:bodyPr>
            <a:spAutoFit/>
          </a:bodyPr>
          <a:lstStyle/>
          <a:p>
            <a:r>
              <a:rPr lang="en-US" dirty="0"/>
              <a:t>https://www.mindmeister.com/389671722/open-container-ecosystem-formerly-docker-ecosystem</a:t>
            </a:r>
          </a:p>
        </p:txBody>
      </p:sp>
      <p:sp>
        <p:nvSpPr>
          <p:cNvPr id="2" name="Title 1"/>
          <p:cNvSpPr>
            <a:spLocks noGrp="1"/>
          </p:cNvSpPr>
          <p:nvPr>
            <p:ph type="title"/>
          </p:nvPr>
        </p:nvSpPr>
        <p:spPr>
          <a:xfrm>
            <a:off x="0" y="10452"/>
            <a:ext cx="8382000" cy="1143000"/>
          </a:xfrm>
        </p:spPr>
        <p:txBody>
          <a:bodyPr/>
          <a:lstStyle/>
          <a:p>
            <a:r>
              <a:rPr lang="en-US" dirty="0"/>
              <a:t>Open Container </a:t>
            </a:r>
            <a:r>
              <a:rPr lang="en-US" dirty="0" err="1"/>
              <a:t>Mindmap</a:t>
            </a:r>
            <a:r>
              <a:rPr lang="en-US" dirty="0"/>
              <a:t> </a:t>
            </a:r>
            <a:r>
              <a:rPr lang="en-US" dirty="0" smtClean="0"/>
              <a:t>1</a:t>
            </a:r>
            <a:endParaRPr lang="en-US" dirty="0"/>
          </a:p>
        </p:txBody>
      </p:sp>
    </p:spTree>
    <p:extLst>
      <p:ext uri="{BB962C8B-B14F-4D97-AF65-F5344CB8AC3E}">
        <p14:creationId xmlns:p14="http://schemas.microsoft.com/office/powerpoint/2010/main" val="1105070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58</a:t>
            </a:fld>
            <a:endParaRPr lang="en-US" dirty="0">
              <a:solidFill>
                <a:prstClr val="black"/>
              </a:solidFill>
            </a:endParaRPr>
          </a:p>
        </p:txBody>
      </p:sp>
      <p:pic>
        <p:nvPicPr>
          <p:cNvPr id="3" name="Picture 2"/>
          <p:cNvPicPr>
            <a:picLocks noChangeAspect="1"/>
          </p:cNvPicPr>
          <p:nvPr/>
        </p:nvPicPr>
        <p:blipFill rotWithShape="1">
          <a:blip r:embed="rId2"/>
          <a:srcRect l="18849" t="6144" r="18408" b="4652"/>
          <a:stretch/>
        </p:blipFill>
        <p:spPr>
          <a:xfrm>
            <a:off x="639271" y="46902"/>
            <a:ext cx="8504729" cy="6801384"/>
          </a:xfrm>
          <a:prstGeom prst="rect">
            <a:avLst/>
          </a:prstGeom>
        </p:spPr>
      </p:pic>
      <p:sp>
        <p:nvSpPr>
          <p:cNvPr id="8" name="Rectangle 7"/>
          <p:cNvSpPr/>
          <p:nvPr/>
        </p:nvSpPr>
        <p:spPr>
          <a:xfrm>
            <a:off x="56644" y="1782348"/>
            <a:ext cx="2670372" cy="1477328"/>
          </a:xfrm>
          <a:prstGeom prst="rect">
            <a:avLst/>
          </a:prstGeom>
        </p:spPr>
        <p:txBody>
          <a:bodyPr wrap="square">
            <a:spAutoFit/>
          </a:bodyPr>
          <a:lstStyle/>
          <a:p>
            <a:r>
              <a:rPr lang="en-US" dirty="0"/>
              <a:t>https://www.mindmeister.com/389671722/open-container-ecosystem-formerly-docker-ecosystem</a:t>
            </a:r>
          </a:p>
        </p:txBody>
      </p:sp>
      <p:sp>
        <p:nvSpPr>
          <p:cNvPr id="2" name="Title 1"/>
          <p:cNvSpPr>
            <a:spLocks noGrp="1"/>
          </p:cNvSpPr>
          <p:nvPr>
            <p:ph type="title"/>
          </p:nvPr>
        </p:nvSpPr>
        <p:spPr>
          <a:xfrm>
            <a:off x="0" y="5395"/>
            <a:ext cx="3479575" cy="1143000"/>
          </a:xfrm>
        </p:spPr>
        <p:txBody>
          <a:bodyPr/>
          <a:lstStyle/>
          <a:p>
            <a:r>
              <a:rPr lang="en-US" dirty="0"/>
              <a:t>Open Container </a:t>
            </a:r>
            <a:r>
              <a:rPr lang="en-US" dirty="0" err="1"/>
              <a:t>Mindmap</a:t>
            </a:r>
            <a:r>
              <a:rPr lang="en-US" dirty="0"/>
              <a:t> </a:t>
            </a:r>
            <a:r>
              <a:rPr lang="en-US" dirty="0" smtClean="0"/>
              <a:t>2</a:t>
            </a:r>
            <a:endParaRPr lang="en-US" dirty="0"/>
          </a:p>
        </p:txBody>
      </p:sp>
    </p:spTree>
    <p:extLst>
      <p:ext uri="{BB962C8B-B14F-4D97-AF65-F5344CB8AC3E}">
        <p14:creationId xmlns:p14="http://schemas.microsoft.com/office/powerpoint/2010/main" val="1349668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59</a:t>
            </a:fld>
            <a:endParaRPr lang="en-US" dirty="0">
              <a:solidFill>
                <a:prstClr val="black"/>
              </a:solidFill>
            </a:endParaRPr>
          </a:p>
        </p:txBody>
      </p:sp>
      <p:pic>
        <p:nvPicPr>
          <p:cNvPr id="6" name="Picture 5"/>
          <p:cNvPicPr>
            <a:picLocks noChangeAspect="1"/>
          </p:cNvPicPr>
          <p:nvPr/>
        </p:nvPicPr>
        <p:blipFill rotWithShape="1">
          <a:blip r:embed="rId2"/>
          <a:srcRect l="17434" t="5716" r="16195" b="4137"/>
          <a:stretch/>
        </p:blipFill>
        <p:spPr>
          <a:xfrm>
            <a:off x="167561" y="0"/>
            <a:ext cx="8976439" cy="6858000"/>
          </a:xfrm>
          <a:prstGeom prst="rect">
            <a:avLst/>
          </a:prstGeom>
        </p:spPr>
      </p:pic>
      <p:sp>
        <p:nvSpPr>
          <p:cNvPr id="7" name="Rectangle 6"/>
          <p:cNvSpPr/>
          <p:nvPr/>
        </p:nvSpPr>
        <p:spPr>
          <a:xfrm>
            <a:off x="0" y="5934670"/>
            <a:ext cx="4105034" cy="923330"/>
          </a:xfrm>
          <a:prstGeom prst="rect">
            <a:avLst/>
          </a:prstGeom>
          <a:solidFill>
            <a:schemeClr val="bg1"/>
          </a:solidFill>
        </p:spPr>
        <p:txBody>
          <a:bodyPr wrap="square">
            <a:spAutoFit/>
          </a:bodyPr>
          <a:lstStyle/>
          <a:p>
            <a:r>
              <a:rPr lang="en-US" dirty="0"/>
              <a:t>https://www.mindmeister.com/389671722/open-container-ecosystem-formerly-docker-ecosystem</a:t>
            </a:r>
          </a:p>
        </p:txBody>
      </p:sp>
      <p:sp>
        <p:nvSpPr>
          <p:cNvPr id="2" name="Title 1"/>
          <p:cNvSpPr>
            <a:spLocks noGrp="1"/>
          </p:cNvSpPr>
          <p:nvPr>
            <p:ph type="title"/>
          </p:nvPr>
        </p:nvSpPr>
        <p:spPr>
          <a:xfrm>
            <a:off x="0" y="21579"/>
            <a:ext cx="3795165" cy="1143000"/>
          </a:xfrm>
        </p:spPr>
        <p:txBody>
          <a:bodyPr/>
          <a:lstStyle/>
          <a:p>
            <a:r>
              <a:rPr lang="en-US" dirty="0"/>
              <a:t>Open Container </a:t>
            </a:r>
            <a:r>
              <a:rPr lang="en-US" dirty="0" err="1"/>
              <a:t>Mindmap</a:t>
            </a:r>
            <a:r>
              <a:rPr lang="en-US" dirty="0"/>
              <a:t> </a:t>
            </a:r>
            <a:r>
              <a:rPr lang="en-US" dirty="0" smtClean="0"/>
              <a:t>3</a:t>
            </a:r>
            <a:endParaRPr lang="en-US" dirty="0"/>
          </a:p>
        </p:txBody>
      </p:sp>
    </p:spTree>
    <p:extLst>
      <p:ext uri="{BB962C8B-B14F-4D97-AF65-F5344CB8AC3E}">
        <p14:creationId xmlns:p14="http://schemas.microsoft.com/office/powerpoint/2010/main" val="22551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6</a:t>
            </a:fld>
            <a:endParaRPr lang="en-US" dirty="0">
              <a:solidFill>
                <a:srgbClr val="000000"/>
              </a:solidFill>
            </a:endParaRPr>
          </a:p>
        </p:txBody>
      </p:sp>
      <p:grpSp>
        <p:nvGrpSpPr>
          <p:cNvPr id="2" name="Group 1"/>
          <p:cNvGrpSpPr/>
          <p:nvPr/>
        </p:nvGrpSpPr>
        <p:grpSpPr>
          <a:xfrm>
            <a:off x="16745" y="209078"/>
            <a:ext cx="9144000" cy="6743700"/>
            <a:chOff x="-1361" y="200025"/>
            <a:chExt cx="9144000" cy="6743700"/>
          </a:xfrm>
        </p:grpSpPr>
        <p:pic>
          <p:nvPicPr>
            <p:cNvPr id="9" name="Picture 8"/>
            <p:cNvPicPr/>
            <p:nvPr/>
          </p:nvPicPr>
          <p:blipFill rotWithShape="1">
            <a:blip r:embed="rId2" cstate="print">
              <a:extLst>
                <a:ext uri="{28A0092B-C50C-407E-A947-70E740481C1C}">
                  <a14:useLocalDpi xmlns:a14="http://schemas.microsoft.com/office/drawing/2010/main" val="0"/>
                </a:ext>
              </a:extLst>
            </a:blip>
            <a:srcRect b="3430"/>
            <a:stretch/>
          </p:blipFill>
          <p:spPr bwMode="auto">
            <a:xfrm>
              <a:off x="-1361" y="200025"/>
              <a:ext cx="9144000" cy="6743700"/>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6979103" y="5287743"/>
              <a:ext cx="2163536" cy="646331"/>
            </a:xfrm>
            <a:prstGeom prst="rect">
              <a:avLst/>
            </a:prstGeom>
            <a:solidFill>
              <a:srgbClr val="BDE2A2"/>
            </a:solidFill>
            <a:ln>
              <a:solidFill>
                <a:schemeClr val="tx1"/>
              </a:solidFill>
            </a:ln>
          </p:spPr>
          <p:txBody>
            <a:bodyPr wrap="square" rtlCol="0">
              <a:spAutoFit/>
            </a:bodyPr>
            <a:lstStyle/>
            <a:p>
              <a:r>
                <a:rPr lang="en-US" dirty="0" smtClean="0"/>
                <a:t>Green implies HPC </a:t>
              </a:r>
              <a:br>
                <a:rPr lang="en-US" dirty="0" smtClean="0"/>
              </a:br>
              <a:r>
                <a:rPr lang="en-US" dirty="0" smtClean="0"/>
                <a:t>Integration</a:t>
              </a:r>
              <a:endParaRPr lang="en-US" dirty="0"/>
            </a:p>
          </p:txBody>
        </p:sp>
      </p:grpSp>
    </p:spTree>
    <p:extLst>
      <p:ext uri="{BB962C8B-B14F-4D97-AF65-F5344CB8AC3E}">
        <p14:creationId xmlns:p14="http://schemas.microsoft.com/office/powerpoint/2010/main" val="2148747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60</a:t>
            </a:fld>
            <a:endParaRPr lang="en-US" dirty="0">
              <a:solidFill>
                <a:prstClr val="black"/>
              </a:solidFill>
            </a:endParaRPr>
          </a:p>
        </p:txBody>
      </p:sp>
      <p:pic>
        <p:nvPicPr>
          <p:cNvPr id="3" name="Picture 2"/>
          <p:cNvPicPr>
            <a:picLocks noChangeAspect="1"/>
          </p:cNvPicPr>
          <p:nvPr/>
        </p:nvPicPr>
        <p:blipFill rotWithShape="1">
          <a:blip r:embed="rId2"/>
          <a:srcRect l="19203" t="5746" r="19469" b="4736"/>
          <a:stretch/>
        </p:blipFill>
        <p:spPr>
          <a:xfrm>
            <a:off x="809204" y="0"/>
            <a:ext cx="8334796" cy="6843434"/>
          </a:xfrm>
          <a:prstGeom prst="rect">
            <a:avLst/>
          </a:prstGeom>
        </p:spPr>
      </p:pic>
      <p:sp>
        <p:nvSpPr>
          <p:cNvPr id="7" name="Rectangle 6"/>
          <p:cNvSpPr/>
          <p:nvPr/>
        </p:nvSpPr>
        <p:spPr>
          <a:xfrm>
            <a:off x="0" y="1599781"/>
            <a:ext cx="3208492" cy="1200329"/>
          </a:xfrm>
          <a:prstGeom prst="rect">
            <a:avLst/>
          </a:prstGeom>
        </p:spPr>
        <p:txBody>
          <a:bodyPr wrap="square">
            <a:spAutoFit/>
          </a:bodyPr>
          <a:lstStyle/>
          <a:p>
            <a:r>
              <a:rPr lang="en-US" dirty="0"/>
              <a:t>https://www.mindmeister.com/389671722/open-container-ecosystem-formerly-docker-ecosystem</a:t>
            </a:r>
          </a:p>
        </p:txBody>
      </p:sp>
      <p:sp>
        <p:nvSpPr>
          <p:cNvPr id="2" name="Title 1"/>
          <p:cNvSpPr>
            <a:spLocks noGrp="1"/>
          </p:cNvSpPr>
          <p:nvPr>
            <p:ph type="title"/>
          </p:nvPr>
        </p:nvSpPr>
        <p:spPr>
          <a:xfrm>
            <a:off x="0" y="17784"/>
            <a:ext cx="3563193" cy="1143000"/>
          </a:xfrm>
        </p:spPr>
        <p:txBody>
          <a:bodyPr/>
          <a:lstStyle/>
          <a:p>
            <a:r>
              <a:rPr lang="en-US" dirty="0"/>
              <a:t>Open Container </a:t>
            </a:r>
            <a:r>
              <a:rPr lang="en-US" dirty="0" err="1"/>
              <a:t>Mindmap</a:t>
            </a:r>
            <a:r>
              <a:rPr lang="en-US" dirty="0"/>
              <a:t> </a:t>
            </a:r>
            <a:r>
              <a:rPr lang="en-US" dirty="0" smtClean="0"/>
              <a:t>4</a:t>
            </a:r>
            <a:endParaRPr lang="en-US" dirty="0"/>
          </a:p>
        </p:txBody>
      </p:sp>
    </p:spTree>
    <p:extLst>
      <p:ext uri="{BB962C8B-B14F-4D97-AF65-F5344CB8AC3E}">
        <p14:creationId xmlns:p14="http://schemas.microsoft.com/office/powerpoint/2010/main" val="210581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61</a:t>
            </a:fld>
            <a:endParaRPr lang="en-US" dirty="0">
              <a:solidFill>
                <a:prstClr val="black"/>
              </a:solidFill>
            </a:endParaRPr>
          </a:p>
        </p:txBody>
      </p:sp>
      <p:pic>
        <p:nvPicPr>
          <p:cNvPr id="6" name="Picture 5"/>
          <p:cNvPicPr>
            <a:picLocks noChangeAspect="1"/>
          </p:cNvPicPr>
          <p:nvPr/>
        </p:nvPicPr>
        <p:blipFill rotWithShape="1">
          <a:blip r:embed="rId2"/>
          <a:srcRect l="25575" t="4785" r="25752" b="4280"/>
          <a:stretch/>
        </p:blipFill>
        <p:spPr>
          <a:xfrm>
            <a:off x="2896948" y="27941"/>
            <a:ext cx="6247052" cy="6565086"/>
          </a:xfrm>
          <a:prstGeom prst="rect">
            <a:avLst/>
          </a:prstGeom>
        </p:spPr>
      </p:pic>
      <p:sp>
        <p:nvSpPr>
          <p:cNvPr id="2" name="Title 1"/>
          <p:cNvSpPr>
            <a:spLocks noGrp="1"/>
          </p:cNvSpPr>
          <p:nvPr>
            <p:ph type="title"/>
          </p:nvPr>
        </p:nvSpPr>
        <p:spPr>
          <a:xfrm>
            <a:off x="-44555" y="9485"/>
            <a:ext cx="3750708" cy="1143000"/>
          </a:xfrm>
        </p:spPr>
        <p:txBody>
          <a:bodyPr/>
          <a:lstStyle/>
          <a:p>
            <a:r>
              <a:rPr lang="en-US" dirty="0" smtClean="0"/>
              <a:t>Open Container </a:t>
            </a:r>
            <a:r>
              <a:rPr lang="en-US" dirty="0" err="1" smtClean="0"/>
              <a:t>Mindmap</a:t>
            </a:r>
            <a:r>
              <a:rPr lang="en-US" dirty="0" smtClean="0"/>
              <a:t> 5</a:t>
            </a:r>
            <a:endParaRPr lang="en-US" dirty="0"/>
          </a:p>
        </p:txBody>
      </p:sp>
      <p:sp>
        <p:nvSpPr>
          <p:cNvPr id="7" name="Rectangle 6"/>
          <p:cNvSpPr/>
          <p:nvPr/>
        </p:nvSpPr>
        <p:spPr>
          <a:xfrm>
            <a:off x="-22277" y="4391533"/>
            <a:ext cx="2896948" cy="1477328"/>
          </a:xfrm>
          <a:prstGeom prst="rect">
            <a:avLst/>
          </a:prstGeom>
        </p:spPr>
        <p:txBody>
          <a:bodyPr wrap="square">
            <a:spAutoFit/>
          </a:bodyPr>
          <a:lstStyle/>
          <a:p>
            <a:r>
              <a:rPr lang="en-US" dirty="0"/>
              <a:t>https://www.mindmeister.com/389671722/open-container-ecosystem-formerly-docker-ecosystem</a:t>
            </a:r>
          </a:p>
        </p:txBody>
      </p:sp>
    </p:spTree>
    <p:extLst>
      <p:ext uri="{BB962C8B-B14F-4D97-AF65-F5344CB8AC3E}">
        <p14:creationId xmlns:p14="http://schemas.microsoft.com/office/powerpoint/2010/main" val="3457421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88" y="-11394"/>
            <a:ext cx="8382000" cy="780515"/>
          </a:xfrm>
        </p:spPr>
        <p:txBody>
          <a:bodyPr>
            <a:normAutofit/>
          </a:bodyPr>
          <a:lstStyle/>
          <a:p>
            <a:r>
              <a:rPr lang="en-US" dirty="0"/>
              <a:t>Roles in Container-powered VC</a:t>
            </a:r>
            <a:endParaRPr lang="en-US" dirty="0">
              <a:solidFill>
                <a:srgbClr val="000000"/>
              </a:solidFill>
              <a:latin typeface="Calibri"/>
            </a:endParaRPr>
          </a:p>
        </p:txBody>
      </p:sp>
      <p:sp>
        <p:nvSpPr>
          <p:cNvPr id="3" name="Content Placeholder 2"/>
          <p:cNvSpPr>
            <a:spLocks noGrp="1"/>
          </p:cNvSpPr>
          <p:nvPr>
            <p:ph idx="1"/>
          </p:nvPr>
        </p:nvSpPr>
        <p:spPr>
          <a:xfrm>
            <a:off x="0" y="589660"/>
            <a:ext cx="9144000" cy="5640224"/>
          </a:xfrm>
        </p:spPr>
        <p:txBody>
          <a:bodyPr vert="horz" lIns="91440" tIns="45720" rIns="91440" bIns="45720" rtlCol="0" anchor="t">
            <a:normAutofit fontScale="85000" lnSpcReduction="20000"/>
          </a:bodyPr>
          <a:lstStyle/>
          <a:p>
            <a:pPr>
              <a:spcBef>
                <a:spcPts val="0"/>
              </a:spcBef>
            </a:pPr>
            <a:r>
              <a:rPr lang="en-US" b="1" dirty="0"/>
              <a:t>Application Containers</a:t>
            </a:r>
            <a:endParaRPr lang="en-US" b="1" dirty="0">
              <a:solidFill>
                <a:srgbClr val="000000"/>
              </a:solidFill>
            </a:endParaRPr>
          </a:p>
          <a:p>
            <a:pPr lvl="1">
              <a:spcBef>
                <a:spcPts val="0"/>
              </a:spcBef>
            </a:pPr>
            <a:r>
              <a:rPr lang="en-US" dirty="0" smtClean="0"/>
              <a:t>Provides </a:t>
            </a:r>
            <a:r>
              <a:rPr lang="en-US" dirty="0"/>
              <a:t>isolation of the host environment for the running container process by cgroups and namespaces from </a:t>
            </a:r>
            <a:r>
              <a:rPr lang="en-US" dirty="0" err="1"/>
              <a:t>linux</a:t>
            </a:r>
            <a:r>
              <a:rPr lang="en-US" dirty="0"/>
              <a:t> kernel, No hypervisor.</a:t>
            </a:r>
          </a:p>
          <a:p>
            <a:pPr lvl="1">
              <a:spcBef>
                <a:spcPts val="0"/>
              </a:spcBef>
            </a:pPr>
            <a:r>
              <a:rPr lang="en-US" dirty="0"/>
              <a:t>Tools: Docker, Rocket (rkt), runc (lmctfy)</a:t>
            </a:r>
          </a:p>
          <a:p>
            <a:pPr lvl="1">
              <a:spcBef>
                <a:spcPts val="0"/>
              </a:spcBef>
            </a:pPr>
            <a:r>
              <a:rPr lang="en-US" dirty="0"/>
              <a:t>Use Case: Starting/running container </a:t>
            </a:r>
            <a:r>
              <a:rPr lang="en-US" dirty="0" smtClean="0"/>
              <a:t>images</a:t>
            </a:r>
          </a:p>
          <a:p>
            <a:pPr>
              <a:spcBef>
                <a:spcPts val="0"/>
              </a:spcBef>
            </a:pPr>
            <a:r>
              <a:rPr lang="en-US" b="1" dirty="0" smtClean="0"/>
              <a:t>Operating Systems</a:t>
            </a:r>
          </a:p>
          <a:p>
            <a:pPr lvl="1">
              <a:spcBef>
                <a:spcPts val="0"/>
              </a:spcBef>
            </a:pPr>
            <a:r>
              <a:rPr lang="en-US" dirty="0"/>
              <a:t>Supports latest kernel version with minimal package extensions. Docker has small footprint and can be deployed easily on OS</a:t>
            </a:r>
          </a:p>
          <a:p>
            <a:pPr>
              <a:spcBef>
                <a:spcPts val="0"/>
              </a:spcBef>
            </a:pPr>
            <a:r>
              <a:rPr lang="en-US" b="1" dirty="0" smtClean="0"/>
              <a:t>Cluster Management</a:t>
            </a:r>
          </a:p>
          <a:p>
            <a:pPr lvl="1">
              <a:spcBef>
                <a:spcPts val="0"/>
              </a:spcBef>
            </a:pPr>
            <a:r>
              <a:rPr lang="en-US" dirty="0" smtClean="0"/>
              <a:t>Running container-based applications on complex cluster architectures needs additional supports for cluster management. Service Discovery, security, job execution and resource allocation are discussed. </a:t>
            </a:r>
          </a:p>
          <a:p>
            <a:pPr>
              <a:spcBef>
                <a:spcPts val="0"/>
              </a:spcBef>
            </a:pPr>
            <a:r>
              <a:rPr lang="en-US" b="1" dirty="0" smtClean="0"/>
              <a:t>Containers on IaaS</a:t>
            </a:r>
          </a:p>
          <a:p>
            <a:pPr lvl="1">
              <a:spcBef>
                <a:spcPts val="0"/>
              </a:spcBef>
            </a:pPr>
            <a:r>
              <a:rPr lang="en-US" dirty="0" smtClean="0"/>
              <a:t>During the transition between process and OS virtualization, running container tools on current IaaS platforms provides practices of running applications without dependencies.</a:t>
            </a:r>
          </a:p>
          <a:p>
            <a:pPr>
              <a:spcBef>
                <a:spcPts val="0"/>
              </a:spcBef>
            </a:pPr>
            <a:r>
              <a:rPr lang="en-US" b="1" dirty="0" smtClean="0"/>
              <a:t>Service Discovery</a:t>
            </a:r>
          </a:p>
          <a:p>
            <a:pPr lvl="1">
              <a:spcBef>
                <a:spcPts val="0"/>
              </a:spcBef>
            </a:pPr>
            <a:r>
              <a:rPr lang="en-US" dirty="0" smtClean="0"/>
              <a:t>Each container application communicates with others to exchange data, configuration information, </a:t>
            </a:r>
            <a:r>
              <a:rPr lang="en-US" dirty="0" err="1" smtClean="0"/>
              <a:t>etc</a:t>
            </a:r>
            <a:r>
              <a:rPr lang="en-US" dirty="0" smtClean="0"/>
              <a:t> via overlay network. In a cluster environment, access information and membership information need to be gathered and managed in a quorum. Zookeeper, etcd, consul, and </a:t>
            </a:r>
            <a:r>
              <a:rPr lang="en-US" dirty="0" err="1" smtClean="0"/>
              <a:t>doozer</a:t>
            </a:r>
            <a:r>
              <a:rPr lang="en-US" dirty="0" smtClean="0"/>
              <a:t> offer cluster coordination services.</a:t>
            </a:r>
            <a:endParaRPr lang="en-US" dirty="0"/>
          </a:p>
          <a:p>
            <a:pPr>
              <a:spcBef>
                <a:spcPts val="0"/>
              </a:spcBef>
            </a:pPr>
            <a:r>
              <a:rPr lang="en-US" b="1" dirty="0"/>
              <a:t>Configuration Management (CM)</a:t>
            </a:r>
            <a:endParaRPr lang="en-US" b="1" dirty="0">
              <a:solidFill>
                <a:srgbClr val="000000"/>
              </a:solidFill>
            </a:endParaRPr>
          </a:p>
          <a:p>
            <a:pPr lvl="1">
              <a:spcBef>
                <a:spcPts val="0"/>
              </a:spcBef>
            </a:pPr>
            <a:r>
              <a:rPr lang="en-US" dirty="0">
                <a:solidFill>
                  <a:srgbClr val="000000"/>
                </a:solidFill>
              </a:rPr>
              <a:t>Uses configuration scripts (i.e. recipes, playbooks) to maintain and construct VC software packages on target machines</a:t>
            </a:r>
          </a:p>
          <a:p>
            <a:pPr lvl="1">
              <a:spcBef>
                <a:spcPts val="0"/>
              </a:spcBef>
            </a:pPr>
            <a:r>
              <a:rPr lang="en-US" dirty="0">
                <a:solidFill>
                  <a:srgbClr val="000000"/>
                </a:solidFill>
              </a:rPr>
              <a:t>Tools: Ansible, Chef, Puppet, Salt</a:t>
            </a:r>
          </a:p>
          <a:p>
            <a:pPr lvl="1">
              <a:spcBef>
                <a:spcPts val="0"/>
              </a:spcBef>
            </a:pPr>
            <a:r>
              <a:rPr lang="en-US" dirty="0">
                <a:solidFill>
                  <a:srgbClr val="000000"/>
                </a:solidFill>
              </a:rPr>
              <a:t>Use case: Installing/configuring Mesos on cluster nodes</a:t>
            </a:r>
          </a:p>
          <a:p>
            <a:pPr>
              <a:spcBef>
                <a:spcPts val="0"/>
              </a:spcBef>
            </a:pPr>
            <a:endParaRPr lang="en-US" dirty="0">
              <a:solidFill>
                <a:srgbClr val="000000"/>
              </a:solidFill>
            </a:endParaRPr>
          </a:p>
          <a:p>
            <a:pPr>
              <a:spcBef>
                <a:spcPts val="0"/>
              </a:spcBef>
            </a:pPr>
            <a:endParaRPr lang="en-US" dirty="0">
              <a:solidFill>
                <a:srgbClr val="000000"/>
              </a:solidFill>
            </a:endParaRPr>
          </a:p>
          <a:p>
            <a:pPr lvl="1">
              <a:spcBef>
                <a:spcPts val="0"/>
              </a:spcBef>
            </a:pPr>
            <a:endParaRPr lang="en-US" dirty="0">
              <a:solidFill>
                <a:srgbClr val="000000"/>
              </a:solidFill>
            </a:endParaRP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814634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35"/>
            <a:ext cx="9144000" cy="626692"/>
          </a:xfrm>
        </p:spPr>
        <p:txBody>
          <a:bodyPr/>
          <a:lstStyle/>
          <a:p>
            <a:r>
              <a:rPr lang="en-US" sz="3200" dirty="0"/>
              <a:t>Issues </a:t>
            </a:r>
            <a:r>
              <a:rPr lang="en-US" sz="3200" dirty="0" smtClean="0"/>
              <a:t>for </a:t>
            </a:r>
            <a:r>
              <a:rPr lang="en-US" sz="3200" dirty="0"/>
              <a:t>Container-powered </a:t>
            </a:r>
            <a:r>
              <a:rPr lang="en-US" sz="3200" dirty="0" smtClean="0"/>
              <a:t>Virtual Clusters</a:t>
            </a:r>
            <a:endParaRPr lang="en-US" sz="3200" dirty="0"/>
          </a:p>
        </p:txBody>
      </p:sp>
      <p:sp>
        <p:nvSpPr>
          <p:cNvPr id="3" name="Content Placeholder 2"/>
          <p:cNvSpPr>
            <a:spLocks noGrp="1"/>
          </p:cNvSpPr>
          <p:nvPr>
            <p:ph idx="1"/>
          </p:nvPr>
        </p:nvSpPr>
        <p:spPr>
          <a:xfrm>
            <a:off x="0" y="532192"/>
            <a:ext cx="9144000" cy="5574993"/>
          </a:xfrm>
        </p:spPr>
        <p:txBody>
          <a:bodyPr vert="horz" lIns="91440" tIns="45720" rIns="91440" bIns="45720" rtlCol="0" anchor="t">
            <a:normAutofit fontScale="85000" lnSpcReduction="10000"/>
          </a:bodyPr>
          <a:lstStyle/>
          <a:p>
            <a:r>
              <a:rPr lang="en-US" b="1" dirty="0"/>
              <a:t>Latest OS required </a:t>
            </a:r>
            <a:r>
              <a:rPr lang="en-US" dirty="0">
                <a:latin typeface="Calibri" charset="0"/>
              </a:rPr>
              <a:t>(e.g. CentOS 7 and RHEL 7)</a:t>
            </a:r>
            <a:endParaRPr lang="en-US" dirty="0">
              <a:solidFill>
                <a:srgbClr val="000000"/>
              </a:solidFill>
              <a:latin typeface="Calibri" charset="0"/>
            </a:endParaRPr>
          </a:p>
          <a:p>
            <a:pPr lvl="1"/>
            <a:r>
              <a:rPr lang="en-US" dirty="0">
                <a:solidFill>
                  <a:srgbClr val="000000"/>
                </a:solidFill>
                <a:latin typeface="Calibri"/>
              </a:rPr>
              <a:t>Docker runs on Linux Kernel 3.10+</a:t>
            </a:r>
            <a:endParaRPr lang="x-none" dirty="0">
              <a:solidFill>
                <a:srgbClr val="000000"/>
              </a:solidFill>
              <a:latin typeface="Calibri"/>
            </a:endParaRPr>
          </a:p>
          <a:p>
            <a:pPr lvl="1"/>
            <a:r>
              <a:rPr lang="en-US" dirty="0">
                <a:solidFill>
                  <a:srgbClr val="000000"/>
                </a:solidFill>
                <a:latin typeface="Calibri"/>
              </a:rPr>
              <a:t>CentOS 6 and RHEL 6 are still most popular which have old kernels i.e. 2.6+</a:t>
            </a:r>
            <a:endParaRPr lang="x-none" dirty="0">
              <a:solidFill>
                <a:srgbClr val="000000"/>
              </a:solidFill>
              <a:latin typeface="Calibri"/>
            </a:endParaRPr>
          </a:p>
          <a:p>
            <a:r>
              <a:rPr lang="en-US" b="1" dirty="0">
                <a:solidFill>
                  <a:srgbClr val="000000"/>
                </a:solidFill>
                <a:latin typeface="Calibri"/>
              </a:rPr>
              <a:t>Linux is only supported</a:t>
            </a:r>
          </a:p>
          <a:p>
            <a:pPr lvl="1"/>
            <a:r>
              <a:rPr lang="en-US" dirty="0">
                <a:solidFill>
                  <a:srgbClr val="000000"/>
                </a:solidFill>
                <a:latin typeface="Calibri"/>
              </a:rPr>
              <a:t>Currently no containers for Windows or other OS </a:t>
            </a:r>
          </a:p>
          <a:p>
            <a:pPr lvl="1"/>
            <a:r>
              <a:rPr lang="en-US" dirty="0">
                <a:solidFill>
                  <a:srgbClr val="000000"/>
                </a:solidFill>
                <a:latin typeface="Calibri"/>
              </a:rPr>
              <a:t>Microsoft Windows </a:t>
            </a:r>
            <a:r>
              <a:rPr lang="en-US" dirty="0">
                <a:solidFill>
                  <a:srgbClr val="000000"/>
                </a:solidFill>
              </a:rPr>
              <a:t>Server and Hyper-V Containers </a:t>
            </a:r>
            <a:r>
              <a:rPr lang="en-US" dirty="0">
                <a:solidFill>
                  <a:srgbClr val="000000"/>
                </a:solidFill>
                <a:latin typeface="Calibri"/>
              </a:rPr>
              <a:t>will be available </a:t>
            </a:r>
          </a:p>
          <a:p>
            <a:pPr lvl="2"/>
            <a:r>
              <a:rPr lang="en-US" sz="1800" dirty="0">
                <a:solidFill>
                  <a:srgbClr val="000000"/>
                </a:solidFill>
                <a:latin typeface="Calibri"/>
              </a:rPr>
              <a:t>Preview of Windows Server Containers </a:t>
            </a:r>
          </a:p>
          <a:p>
            <a:r>
              <a:rPr lang="en-US" b="1" dirty="0">
                <a:solidFill>
                  <a:srgbClr val="000000"/>
                </a:solidFill>
                <a:latin typeface="Calibri"/>
              </a:rPr>
              <a:t>Container </a:t>
            </a:r>
            <a:r>
              <a:rPr lang="en-US" b="1" dirty="0" smtClean="0">
                <a:solidFill>
                  <a:srgbClr val="000000"/>
                </a:solidFill>
                <a:latin typeface="Calibri"/>
              </a:rPr>
              <a:t>Image</a:t>
            </a:r>
            <a:endParaRPr lang="x-none" b="1" dirty="0">
              <a:solidFill>
                <a:srgbClr val="000000"/>
              </a:solidFill>
              <a:latin typeface="Calibri"/>
            </a:endParaRPr>
          </a:p>
          <a:p>
            <a:pPr lvl="1"/>
            <a:r>
              <a:rPr lang="en-US" dirty="0">
                <a:solidFill>
                  <a:srgbClr val="000000"/>
                </a:solidFill>
                <a:latin typeface="Calibri"/>
              </a:rPr>
              <a:t>Size Issue: Delay on large images in starting apps (&gt; 1GB), </a:t>
            </a:r>
            <a:r>
              <a:rPr lang="en-US" dirty="0" smtClean="0">
                <a:solidFill>
                  <a:srgbClr val="000000"/>
                </a:solidFill>
                <a:latin typeface="Calibri"/>
              </a:rPr>
              <a:t>Increased </a:t>
            </a:r>
            <a:r>
              <a:rPr lang="en-US" dirty="0">
                <a:solidFill>
                  <a:srgbClr val="000000"/>
                </a:solidFill>
                <a:latin typeface="Calibri"/>
              </a:rPr>
              <a:t>network traffic while downloading and registering, </a:t>
            </a:r>
            <a:r>
              <a:rPr lang="en-US" dirty="0" smtClean="0">
                <a:solidFill>
                  <a:srgbClr val="000000"/>
                </a:solidFill>
                <a:latin typeface="Calibri"/>
              </a:rPr>
              <a:t>Scientific </a:t>
            </a:r>
            <a:r>
              <a:rPr lang="en-US" dirty="0">
                <a:solidFill>
                  <a:srgbClr val="000000"/>
                </a:solidFill>
                <a:latin typeface="Calibri"/>
              </a:rPr>
              <a:t>application containers are typically big</a:t>
            </a:r>
          </a:p>
          <a:p>
            <a:pPr lvl="1"/>
            <a:r>
              <a:rPr lang="en-US" dirty="0">
                <a:solidFill>
                  <a:srgbClr val="000000"/>
                </a:solidFill>
                <a:latin typeface="Calibri"/>
              </a:rPr>
              <a:t>Purging old images: completed container images stay in host machines which consumes storage. Unused images need to be cleaned up. One example is Docker Garbage Collection by </a:t>
            </a:r>
            <a:r>
              <a:rPr lang="en-US" dirty="0" smtClean="0">
                <a:solidFill>
                  <a:srgbClr val="000000"/>
                </a:solidFill>
                <a:latin typeface="Calibri"/>
              </a:rPr>
              <a:t>Spotify</a:t>
            </a:r>
            <a:endParaRPr lang="en-US" dirty="0">
              <a:solidFill>
                <a:srgbClr val="000000"/>
              </a:solidFill>
              <a:latin typeface="Calibri" charset="0"/>
            </a:endParaRPr>
          </a:p>
          <a:p>
            <a:r>
              <a:rPr lang="en-US" b="1" dirty="0">
                <a:solidFill>
                  <a:srgbClr val="000000"/>
                </a:solidFill>
                <a:latin typeface="Calibri"/>
              </a:rPr>
              <a:t>Security</a:t>
            </a:r>
          </a:p>
          <a:p>
            <a:pPr lvl="1"/>
            <a:r>
              <a:rPr lang="en-US" dirty="0">
                <a:solidFill>
                  <a:srgbClr val="000000"/>
                </a:solidFill>
                <a:latin typeface="Calibri"/>
              </a:rPr>
              <a:t>Insecure Image: image checksum </a:t>
            </a:r>
            <a:r>
              <a:rPr lang="en-US" dirty="0" smtClean="0">
                <a:solidFill>
                  <a:srgbClr val="000000"/>
                </a:solidFill>
                <a:latin typeface="Calibri"/>
              </a:rPr>
              <a:t>flaws, </a:t>
            </a:r>
            <a:r>
              <a:rPr lang="en-US" dirty="0">
                <a:solidFill>
                  <a:srgbClr val="000000"/>
                </a:solidFill>
                <a:latin typeface="Calibri"/>
              </a:rPr>
              <a:t>docker 1.8 supports Docker Content </a:t>
            </a:r>
            <a:r>
              <a:rPr lang="en-US" dirty="0" smtClean="0">
                <a:solidFill>
                  <a:srgbClr val="000000"/>
                </a:solidFill>
                <a:latin typeface="Calibri"/>
              </a:rPr>
              <a:t>Trust</a:t>
            </a:r>
            <a:endParaRPr lang="x-none" dirty="0">
              <a:solidFill>
                <a:srgbClr val="000000"/>
              </a:solidFill>
              <a:latin typeface="Calibri"/>
            </a:endParaRPr>
          </a:p>
          <a:p>
            <a:pPr lvl="1"/>
            <a:r>
              <a:rPr lang="en-US" dirty="0">
                <a:solidFill>
                  <a:srgbClr val="000000"/>
                </a:solidFill>
                <a:latin typeface="Calibri" charset="0"/>
              </a:rPr>
              <a:t>Vulnerable hosts can affect data and applications on containers</a:t>
            </a:r>
          </a:p>
          <a:p>
            <a:r>
              <a:rPr lang="en-US" b="1" dirty="0">
                <a:solidFill>
                  <a:srgbClr val="000000"/>
                </a:solidFill>
                <a:latin typeface="Calibri"/>
              </a:rPr>
              <a:t>Lack of available Application Images</a:t>
            </a:r>
            <a:endParaRPr lang="x-none" b="1" dirty="0">
              <a:solidFill>
                <a:srgbClr val="000000"/>
              </a:solidFill>
              <a:latin typeface="Calibri"/>
            </a:endParaRPr>
          </a:p>
          <a:p>
            <a:pPr lvl="1"/>
            <a:r>
              <a:rPr lang="en-US" dirty="0">
                <a:solidFill>
                  <a:srgbClr val="000000"/>
                </a:solidFill>
                <a:latin typeface="Calibri"/>
              </a:rPr>
              <a:t>Still lots of </a:t>
            </a:r>
            <a:r>
              <a:rPr lang="en-US" dirty="0" smtClean="0">
                <a:solidFill>
                  <a:srgbClr val="000000"/>
                </a:solidFill>
                <a:latin typeface="Calibri"/>
              </a:rPr>
              <a:t>application images need </a:t>
            </a:r>
            <a:r>
              <a:rPr lang="en-US" dirty="0">
                <a:solidFill>
                  <a:srgbClr val="000000"/>
                </a:solidFill>
                <a:latin typeface="Calibri"/>
              </a:rPr>
              <a:t>to be </a:t>
            </a:r>
            <a:r>
              <a:rPr lang="en-US" dirty="0" smtClean="0">
                <a:solidFill>
                  <a:srgbClr val="000000"/>
                </a:solidFill>
                <a:latin typeface="Calibri"/>
              </a:rPr>
              <a:t>created, </a:t>
            </a:r>
            <a:r>
              <a:rPr lang="en-US" dirty="0">
                <a:solidFill>
                  <a:srgbClr val="000000"/>
                </a:solidFill>
                <a:latin typeface="Calibri"/>
              </a:rPr>
              <a:t>especially for scientific applications</a:t>
            </a:r>
            <a:endParaRPr lang="x-none" dirty="0">
              <a:solidFill>
                <a:srgbClr val="000000"/>
              </a:solidFill>
              <a:latin typeface="Calibri"/>
            </a:endParaRPr>
          </a:p>
          <a:p>
            <a:r>
              <a:rPr lang="en-US" b="1" dirty="0" smtClean="0">
                <a:solidFill>
                  <a:srgbClr val="000000"/>
                </a:solidFill>
                <a:latin typeface="Calibri"/>
              </a:rPr>
              <a:t>File Systems</a:t>
            </a:r>
          </a:p>
          <a:p>
            <a:pPr lvl="1"/>
            <a:r>
              <a:rPr lang="en-US" dirty="0" smtClean="0">
                <a:solidFill>
                  <a:srgbClr val="000000"/>
                </a:solidFill>
                <a:latin typeface="Calibri"/>
              </a:rPr>
              <a:t>Lots of Confusing issues (</a:t>
            </a:r>
            <a:r>
              <a:rPr lang="en-US" dirty="0" err="1" smtClean="0">
                <a:solidFill>
                  <a:srgbClr val="000000"/>
                </a:solidFill>
                <a:latin typeface="Calibri"/>
              </a:rPr>
              <a:t>Lustre</a:t>
            </a:r>
            <a:r>
              <a:rPr lang="en-US" dirty="0" smtClean="0">
                <a:solidFill>
                  <a:srgbClr val="000000"/>
                </a:solidFill>
                <a:latin typeface="Calibri"/>
              </a:rPr>
              <a:t> v. HDFS etc.) but not special to Containers</a:t>
            </a:r>
            <a:endParaRPr lang="en-US" dirty="0">
              <a:solidFill>
                <a:srgbClr val="000000"/>
              </a:solidFill>
              <a:latin typeface="Calibri"/>
            </a:endParaRP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772415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741145"/>
          </a:xfrm>
        </p:spPr>
        <p:txBody>
          <a:bodyPr>
            <a:normAutofit/>
          </a:bodyPr>
          <a:lstStyle/>
          <a:p>
            <a:r>
              <a:rPr lang="en-US" dirty="0"/>
              <a:t>Cluster Management with Containers</a:t>
            </a:r>
          </a:p>
        </p:txBody>
      </p:sp>
      <p:graphicFrame>
        <p:nvGraphicFramePr>
          <p:cNvPr id="7" name="Content Placeholder 4"/>
          <p:cNvGraphicFramePr>
            <a:graphicFrameLocks/>
          </p:cNvGraphicFramePr>
          <p:nvPr>
            <p:extLst>
              <p:ext uri="{D42A27DB-BD31-4B8C-83A1-F6EECF244321}">
                <p14:modId xmlns:p14="http://schemas.microsoft.com/office/powerpoint/2010/main" val="2381757226"/>
              </p:ext>
            </p:extLst>
          </p:nvPr>
        </p:nvGraphicFramePr>
        <p:xfrm>
          <a:off x="0" y="662731"/>
          <a:ext cx="9144000" cy="5402142"/>
        </p:xfrm>
        <a:graphic>
          <a:graphicData uri="http://schemas.openxmlformats.org/drawingml/2006/table">
            <a:tbl>
              <a:tblPr firstRow="1" bandRow="1"/>
              <a:tblGrid>
                <a:gridCol w="1279933">
                  <a:extLst>
                    <a:ext uri="{9D8B030D-6E8A-4147-A177-3AD203B41FA5}">
                      <a16:colId xmlns:a16="http://schemas.microsoft.com/office/drawing/2014/main" val="4157093547"/>
                    </a:ext>
                  </a:extLst>
                </a:gridCol>
                <a:gridCol w="1362599">
                  <a:extLst>
                    <a:ext uri="{9D8B030D-6E8A-4147-A177-3AD203B41FA5}">
                      <a16:colId xmlns:a16="http://schemas.microsoft.com/office/drawing/2014/main" val="3988911698"/>
                    </a:ext>
                  </a:extLst>
                </a:gridCol>
                <a:gridCol w="1197267">
                  <a:extLst>
                    <a:ext uri="{9D8B030D-6E8A-4147-A177-3AD203B41FA5}">
                      <a16:colId xmlns:a16="http://schemas.microsoft.com/office/drawing/2014/main" val="2578803483"/>
                    </a:ext>
                  </a:extLst>
                </a:gridCol>
                <a:gridCol w="1366332">
                  <a:extLst>
                    <a:ext uri="{9D8B030D-6E8A-4147-A177-3AD203B41FA5}">
                      <a16:colId xmlns:a16="http://schemas.microsoft.com/office/drawing/2014/main" val="3893815254"/>
                    </a:ext>
                  </a:extLst>
                </a:gridCol>
                <a:gridCol w="1193535">
                  <a:extLst>
                    <a:ext uri="{9D8B030D-6E8A-4147-A177-3AD203B41FA5}">
                      <a16:colId xmlns:a16="http://schemas.microsoft.com/office/drawing/2014/main" val="381731392"/>
                    </a:ext>
                  </a:extLst>
                </a:gridCol>
                <a:gridCol w="739778">
                  <a:extLst>
                    <a:ext uri="{9D8B030D-6E8A-4147-A177-3AD203B41FA5}">
                      <a16:colId xmlns:a16="http://schemas.microsoft.com/office/drawing/2014/main" val="1573961099"/>
                    </a:ext>
                  </a:extLst>
                </a:gridCol>
                <a:gridCol w="2004556">
                  <a:extLst>
                    <a:ext uri="{9D8B030D-6E8A-4147-A177-3AD203B41FA5}">
                      <a16:colId xmlns:a16="http://schemas.microsoft.com/office/drawing/2014/main" val="2600513418"/>
                    </a:ext>
                  </a:extLst>
                </a:gridCol>
              </a:tblGrid>
              <a:tr h="113821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latin typeface="+mj-lt"/>
                        </a:rPr>
                        <a:t>Name</a:t>
                      </a:r>
                      <a:endParaRPr lang="en-US" sz="12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a:latin typeface="+mj-lt"/>
                        </a:rPr>
                        <a:t>Job Management (execution</a:t>
                      </a:r>
                      <a:r>
                        <a:rPr lang="en-US" sz="1200" dirty="0" smtClean="0">
                          <a:latin typeface="+mj-lt"/>
                        </a:rPr>
                        <a:t>/</a:t>
                      </a:r>
                    </a:p>
                    <a:p>
                      <a:r>
                        <a:rPr lang="en-US" sz="1200" dirty="0" smtClean="0">
                          <a:latin typeface="+mj-lt"/>
                        </a:rPr>
                        <a:t>scheduling</a:t>
                      </a:r>
                      <a:r>
                        <a:rPr lang="en-US" sz="1200" dirty="0">
                          <a:latin typeface="+mj-lt"/>
                        </a:rPr>
                        <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a:latin typeface="+mj-lt"/>
                        </a:rPr>
                        <a:t>Image management (</a:t>
                      </a:r>
                      <a:r>
                        <a:rPr lang="en-US" sz="1200" dirty="0" smtClean="0">
                          <a:latin typeface="+mj-lt"/>
                        </a:rPr>
                        <a:t>planning</a:t>
                      </a:r>
                    </a:p>
                    <a:p>
                      <a:r>
                        <a:rPr lang="en-US" sz="1200" dirty="0" smtClean="0">
                          <a:latin typeface="+mj-lt"/>
                        </a:rPr>
                        <a:t>/</a:t>
                      </a:r>
                      <a:r>
                        <a:rPr lang="en-US" sz="1200" dirty="0">
                          <a:latin typeface="+mj-lt"/>
                        </a:rPr>
                        <a:t>preparing</a:t>
                      </a:r>
                      <a:r>
                        <a:rPr lang="en-US" sz="1200" dirty="0" smtClean="0">
                          <a:latin typeface="+mj-lt"/>
                        </a:rPr>
                        <a:t>/</a:t>
                      </a:r>
                    </a:p>
                    <a:p>
                      <a:r>
                        <a:rPr lang="en-US" sz="1200" dirty="0" smtClean="0">
                          <a:latin typeface="+mj-lt"/>
                        </a:rPr>
                        <a:t>booting</a:t>
                      </a:r>
                      <a:r>
                        <a:rPr lang="en-US" sz="1200" dirty="0">
                          <a:latin typeface="+mj-lt"/>
                        </a:rPr>
                        <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a:latin typeface="+mj-lt"/>
                        </a:rPr>
                        <a:t>Configuration Service (</a:t>
                      </a:r>
                      <a:r>
                        <a:rPr lang="en-US" sz="1200" dirty="0" smtClean="0">
                          <a:latin typeface="+mj-lt"/>
                        </a:rPr>
                        <a:t>Discovery, membership, quorum) </a:t>
                      </a:r>
                      <a:endParaRPr lang="en-US" sz="12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a:latin typeface="+mj-lt"/>
                        </a:rPr>
                        <a:t>Replication/Failover (Elasticity/Bursting/Shifting)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smtClean="0">
                          <a:solidFill>
                            <a:srgbClr val="FFFFFF"/>
                          </a:solidFill>
                          <a:latin typeface="+mj-lt"/>
                        </a:rPr>
                        <a:t>Lang.</a:t>
                      </a:r>
                      <a:endParaRPr lang="en-US" sz="1200" dirty="0">
                        <a:solidFill>
                          <a:srgbClr val="FFFFFF"/>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a:latin typeface="+mj-lt"/>
                        </a:rPr>
                        <a:t>What can be specified (extent of ontologies)</a:t>
                      </a:r>
                      <a:endParaRPr lang="en-US" sz="120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220717353"/>
                  </a:ext>
                </a:extLst>
              </a:tr>
              <a:tr h="6499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Apache </a:t>
                      </a:r>
                      <a:r>
                        <a:rPr lang="en-US" sz="1200" dirty="0" err="1" smtClean="0">
                          <a:latin typeface="+mn-lt"/>
                        </a:rPr>
                        <a:t>Mesos</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Chronos, two</a:t>
                      </a:r>
                      <a:r>
                        <a:rPr lang="en-US" sz="1200" baseline="0" dirty="0" smtClean="0">
                          <a:latin typeface="+mn-lt"/>
                        </a:rPr>
                        <a:t>-level scheduling</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aseline="0" dirty="0" smtClean="0">
                          <a:latin typeface="+mn-lt"/>
                        </a:rPr>
                        <a:t>SchedulerDriver with ContainerInfo</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Zookeeper</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Zookeeper, Slave</a:t>
                      </a:r>
                      <a:r>
                        <a:rPr lang="en-US" sz="1200" baseline="0" dirty="0" smtClean="0">
                          <a:latin typeface="+mn-lt"/>
                        </a:rPr>
                        <a:t> Recovery</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a:latin typeface="+mn-lt"/>
                        </a:rPr>
                        <a:t>C++</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Hadoop, spark, Kafka, elastic search</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063959798"/>
                  </a:ext>
                </a:extLst>
              </a:tr>
              <a:tr h="7771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Google Kubernetes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err="1" smtClean="0">
                          <a:latin typeface="+mn-lt"/>
                        </a:rPr>
                        <a:t>kube</a:t>
                      </a:r>
                      <a:r>
                        <a:rPr lang="en-US" sz="1200" dirty="0" smtClean="0">
                          <a:latin typeface="+mn-lt"/>
                        </a:rPr>
                        <a:t>-scheduler</a:t>
                      </a:r>
                    </a:p>
                    <a:p>
                      <a:r>
                        <a:rPr lang="en-US" sz="1200" dirty="0" smtClean="0">
                          <a:latin typeface="+mn-lt"/>
                        </a:rPr>
                        <a:t>: Scheduling units (pods) with location</a:t>
                      </a:r>
                      <a:r>
                        <a:rPr lang="en-US" sz="1200" baseline="0" dirty="0" smtClean="0">
                          <a:latin typeface="+mn-lt"/>
                        </a:rPr>
                        <a:t> affinity</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Image Policy</a:t>
                      </a:r>
                      <a:r>
                        <a:rPr lang="en-US" sz="1200" baseline="0" dirty="0" smtClean="0">
                          <a:latin typeface="+mn-lt"/>
                        </a:rPr>
                        <a:t> with Docker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SkyDNS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Controller</a:t>
                      </a:r>
                      <a:r>
                        <a:rPr lang="en-US" sz="1200" baseline="0" dirty="0" smtClean="0">
                          <a:latin typeface="+mn-lt"/>
                        </a:rPr>
                        <a:t> manager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Go</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Web applications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88349212"/>
                  </a:ext>
                </a:extLst>
              </a:tr>
              <a:tr h="7771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Apache Myriad (Mesos + YARN)</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Marathon, Chronos, Myriad Executor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aseline="0" dirty="0" smtClean="0">
                          <a:latin typeface="+mn-lt"/>
                        </a:rPr>
                        <a:t>SchedulerDriver with ContainerInfo, dcos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Zookeeper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Zookeeper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a:latin typeface="+mn-lt"/>
                        </a:rPr>
                        <a:t>Java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Spark, Cassandra, Storm,</a:t>
                      </a:r>
                      <a:r>
                        <a:rPr lang="en-US" sz="1200" baseline="0" dirty="0" smtClean="0">
                          <a:latin typeface="+mn-lt"/>
                        </a:rPr>
                        <a:t> </a:t>
                      </a:r>
                      <a:r>
                        <a:rPr lang="en-US" sz="1200" dirty="0" smtClean="0">
                          <a:latin typeface="+mn-lt"/>
                        </a:rPr>
                        <a:t>Hive, Pig, Impala, Drill [8]</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6061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Apache YARN </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Resource Manager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Docker Container Executor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YARN Service</a:t>
                      </a:r>
                      <a:r>
                        <a:rPr lang="en-US" sz="1200" baseline="0" dirty="0" smtClean="0">
                          <a:latin typeface="+mn-lt"/>
                        </a:rPr>
                        <a:t> Registry, </a:t>
                      </a:r>
                      <a:r>
                        <a:rPr lang="en-US" sz="1200" dirty="0" smtClean="0">
                          <a:latin typeface="+mn-lt"/>
                        </a:rPr>
                        <a:t>Zookeeper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Resource</a:t>
                      </a:r>
                      <a:r>
                        <a:rPr lang="en-US" sz="1200" baseline="0" dirty="0" smtClean="0">
                          <a:latin typeface="+mn-lt"/>
                        </a:rPr>
                        <a:t> Manager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Java</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Hadoop, MapReduce, Tez, Impala, Broadly used</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231112320"/>
                  </a:ext>
                </a:extLst>
              </a:tr>
              <a:tr h="582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a:latin typeface="+mn-lt"/>
                        </a:rPr>
                        <a:t>Docker Swarm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Swarm Filters</a:t>
                      </a:r>
                      <a:r>
                        <a:rPr lang="en-US" sz="1200" baseline="0" dirty="0" smtClean="0">
                          <a:latin typeface="+mn-lt"/>
                        </a:rPr>
                        <a:t> and Strategies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Node agent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Etcd, consul,</a:t>
                      </a:r>
                      <a:r>
                        <a:rPr lang="en-US" sz="1200" baseline="0" dirty="0" smtClean="0">
                          <a:latin typeface="+mn-lt"/>
                        </a:rPr>
                        <a:t> zookeeper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Etcd, consul,</a:t>
                      </a:r>
                      <a:r>
                        <a:rPr lang="en-US" sz="1200" baseline="0" dirty="0" smtClean="0">
                          <a:latin typeface="+mn-lt"/>
                        </a:rPr>
                        <a:t> zookeeper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Go</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Dokku, Docker Compose, Krane, Jenkins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221625384"/>
                  </a:ext>
                </a:extLst>
              </a:tr>
              <a:tr h="7449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Engine Yard</a:t>
                      </a:r>
                      <a:r>
                        <a:rPr lang="en-US" sz="1200" baseline="0" dirty="0" smtClean="0">
                          <a:latin typeface="+mn-lt"/>
                        </a:rPr>
                        <a:t> </a:t>
                      </a:r>
                      <a:r>
                        <a:rPr lang="en-US" sz="1200" dirty="0" err="1" smtClean="0">
                          <a:latin typeface="+mn-lt"/>
                        </a:rPr>
                        <a:t>Deis</a:t>
                      </a:r>
                      <a:r>
                        <a:rPr lang="en-US" sz="1200" dirty="0" smtClean="0">
                          <a:latin typeface="+mn-lt"/>
                        </a:rPr>
                        <a:t> (PaaS)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Fleet</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Docker</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etcd</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etcd</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Python, Go</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dirty="0" smtClean="0">
                          <a:latin typeface="+mn-lt"/>
                        </a:rPr>
                        <a:t>Applications from Heroku Buildpacks, Dockerfiles, Docker</a:t>
                      </a:r>
                      <a:r>
                        <a:rPr lang="en-US" sz="1200" baseline="0" dirty="0" smtClean="0">
                          <a:latin typeface="+mn-lt"/>
                        </a:rPr>
                        <a:t> Images</a:t>
                      </a:r>
                      <a:endParaRPr lang="en-US"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23255673"/>
                  </a:ext>
                </a:extLst>
              </a:tr>
            </a:tbl>
          </a:graphicData>
        </a:graphic>
      </p:graphicFrame>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2592205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normAutofit/>
          </a:bodyPr>
          <a:lstStyle/>
          <a:p>
            <a:r>
              <a:rPr lang="en-US" dirty="0"/>
              <a:t>Cluster Management with Containers</a:t>
            </a:r>
          </a:p>
        </p:txBody>
      </p:sp>
      <p:graphicFrame>
        <p:nvGraphicFramePr>
          <p:cNvPr id="4" name="Table 6"/>
          <p:cNvGraphicFramePr>
            <a:graphicFrameLocks noGrp="1"/>
          </p:cNvGraphicFramePr>
          <p:nvPr>
            <p:extLst>
              <p:ext uri="{D42A27DB-BD31-4B8C-83A1-F6EECF244321}">
                <p14:modId xmlns:p14="http://schemas.microsoft.com/office/powerpoint/2010/main" val="1634741819"/>
              </p:ext>
            </p:extLst>
          </p:nvPr>
        </p:nvGraphicFramePr>
        <p:xfrm>
          <a:off x="66051" y="813732"/>
          <a:ext cx="9077949" cy="4620605"/>
        </p:xfrm>
        <a:graphic>
          <a:graphicData uri="http://schemas.openxmlformats.org/drawingml/2006/table">
            <a:tbl>
              <a:tblPr/>
              <a:tblGrid>
                <a:gridCol w="3025982">
                  <a:extLst>
                    <a:ext uri="{9D8B030D-6E8A-4147-A177-3AD203B41FA5}">
                      <a16:colId xmlns:a16="http://schemas.microsoft.com/office/drawing/2014/main" val="20000"/>
                    </a:ext>
                  </a:extLst>
                </a:gridCol>
                <a:gridCol w="6051967">
                  <a:extLst>
                    <a:ext uri="{9D8B030D-6E8A-4147-A177-3AD203B41FA5}">
                      <a16:colId xmlns:a16="http://schemas.microsoft.com/office/drawing/2014/main" val="20001"/>
                    </a:ext>
                  </a:extLst>
                </a:gridCol>
              </a:tblGrid>
              <a:tr h="898391">
                <a:tc>
                  <a:txBody>
                    <a:bodyPr/>
                    <a:lstStyle/>
                    <a:p>
                      <a:pPr algn="l" rtl="0" fontAlgn="b"/>
                      <a:r>
                        <a:rPr lang="en-US" sz="2000" b="1" dirty="0">
                          <a:effectLst/>
                        </a:rPr>
                        <a:t>Legend</a:t>
                      </a:r>
                    </a:p>
                  </a:txBody>
                  <a:tcPr marT="8164" marB="816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tc>
                  <a:txBody>
                    <a:bodyPr/>
                    <a:lstStyle/>
                    <a:p>
                      <a:pPr algn="l" rtl="0" fontAlgn="b"/>
                      <a:r>
                        <a:rPr lang="en-US" sz="2000" b="1" dirty="0">
                          <a:effectLst/>
                        </a:rPr>
                        <a:t>Description</a:t>
                      </a:r>
                    </a:p>
                  </a:txBody>
                  <a:tcPr marT="8164" marB="816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70654">
                <a:tc>
                  <a:txBody>
                    <a:bodyPr/>
                    <a:lstStyle/>
                    <a:p>
                      <a:pPr algn="l" rtl="0" fontAlgn="b"/>
                      <a:r>
                        <a:rPr lang="en-US" sz="1600" b="1" dirty="0">
                          <a:effectLst/>
                        </a:rPr>
                        <a:t>Job Execution and </a:t>
                      </a:r>
                      <a:r>
                        <a:rPr lang="en-US" sz="1600" b="1" dirty="0" smtClean="0">
                          <a:effectLst/>
                        </a:rPr>
                        <a:t>Scheduling</a:t>
                      </a:r>
                      <a:endParaRPr lang="en-US" sz="1600" b="1" dirty="0">
                        <a:effectLst/>
                      </a:endParaRPr>
                    </a:p>
                  </a:txBody>
                  <a:tcPr marT="8164" marB="816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a:effectLst/>
                        </a:rPr>
                        <a:t>Managing workload with priority, availability and dependency</a:t>
                      </a:r>
                    </a:p>
                  </a:txBody>
                  <a:tcPr marT="8164" marB="816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470654">
                <a:tc>
                  <a:txBody>
                    <a:bodyPr/>
                    <a:lstStyle/>
                    <a:p>
                      <a:pPr algn="l" rtl="0" fontAlgn="b"/>
                      <a:r>
                        <a:rPr lang="en-US" sz="1600" b="1" dirty="0" smtClean="0">
                          <a:effectLst/>
                        </a:rPr>
                        <a:t>Image management </a:t>
                      </a:r>
                    </a:p>
                    <a:p>
                      <a:pPr algn="l" rtl="0" fontAlgn="b"/>
                      <a:r>
                        <a:rPr lang="en-US" sz="1600" b="1" dirty="0" smtClean="0">
                          <a:effectLst/>
                        </a:rPr>
                        <a:t>    (planning/preparing/booting)</a:t>
                      </a:r>
                      <a:endParaRPr lang="en-US" sz="1600" b="1" dirty="0">
                        <a:effectLst/>
                      </a:endParaRPr>
                    </a:p>
                  </a:txBody>
                  <a:tcPr marT="8164" marB="816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a:effectLst/>
                        </a:rPr>
                        <a:t>Downloading, powering up, and allocating images (VM image and container</a:t>
                      </a:r>
                      <a:r>
                        <a:rPr lang="en-US" sz="1600" baseline="0" dirty="0">
                          <a:effectLst/>
                        </a:rPr>
                        <a:t> image) for applications</a:t>
                      </a:r>
                      <a:endParaRPr lang="en-US" sz="1600" dirty="0">
                        <a:effectLst/>
                      </a:endParaRPr>
                    </a:p>
                  </a:txBody>
                  <a:tcPr marT="8164" marB="816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470654">
                <a:tc>
                  <a:txBody>
                    <a:bodyPr/>
                    <a:lstStyle/>
                    <a:p>
                      <a:pPr algn="l" rtl="0" fontAlgn="b"/>
                      <a:r>
                        <a:rPr lang="en-US" sz="1600" b="1" dirty="0" smtClean="0">
                          <a:effectLst/>
                        </a:rPr>
                        <a:t>Configuration Service </a:t>
                      </a:r>
                    </a:p>
                    <a:p>
                      <a:pPr algn="l" rtl="0" fontAlgn="b"/>
                      <a:r>
                        <a:rPr lang="en-US" sz="1600" b="1" dirty="0" smtClean="0">
                          <a:effectLst/>
                        </a:rPr>
                        <a:t>    (discovery, membership,</a:t>
                      </a:r>
                      <a:r>
                        <a:rPr lang="en-US" sz="1600" b="1" baseline="0" dirty="0" smtClean="0">
                          <a:effectLst/>
                        </a:rPr>
                        <a:t> quorum)</a:t>
                      </a:r>
                      <a:endParaRPr lang="en-US" sz="1600" b="1" dirty="0">
                        <a:effectLst/>
                      </a:endParaRPr>
                    </a:p>
                  </a:txBody>
                  <a:tcPr marT="8164" marB="816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a:effectLst/>
                        </a:rPr>
                        <a:t>Storing cluster membership with key-value stores. service discovery, </a:t>
                      </a:r>
                      <a:r>
                        <a:rPr lang="en-US" sz="1600" dirty="0" smtClean="0">
                          <a:effectLst/>
                        </a:rPr>
                        <a:t>leader</a:t>
                      </a:r>
                      <a:r>
                        <a:rPr lang="en-US" sz="1600" baseline="0" dirty="0" smtClean="0">
                          <a:effectLst/>
                        </a:rPr>
                        <a:t> election</a:t>
                      </a:r>
                      <a:endParaRPr lang="en-US" sz="1600" dirty="0">
                        <a:effectLst/>
                      </a:endParaRPr>
                    </a:p>
                  </a:txBody>
                  <a:tcPr marT="8164" marB="816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470654">
                <a:tc>
                  <a:txBody>
                    <a:bodyPr/>
                    <a:lstStyle/>
                    <a:p>
                      <a:pPr algn="l" rtl="0" fontAlgn="b"/>
                      <a:r>
                        <a:rPr lang="en-US" sz="1600" b="1" dirty="0">
                          <a:effectLst/>
                        </a:rPr>
                        <a:t>Replication/Failover </a:t>
                      </a:r>
                      <a:endParaRPr lang="en-US" sz="1600" b="1" dirty="0" smtClean="0">
                        <a:effectLst/>
                      </a:endParaRPr>
                    </a:p>
                    <a:p>
                      <a:pPr algn="l" rtl="0" fontAlgn="b"/>
                      <a:r>
                        <a:rPr lang="en-US" sz="1600" b="1" dirty="0" smtClean="0">
                          <a:effectLst/>
                        </a:rPr>
                        <a:t>    (</a:t>
                      </a:r>
                      <a:r>
                        <a:rPr lang="en-US" sz="1600" b="1" dirty="0">
                          <a:effectLst/>
                        </a:rPr>
                        <a:t>e</a:t>
                      </a:r>
                      <a:r>
                        <a:rPr lang="en-US" sz="1600" b="1" dirty="0" smtClean="0">
                          <a:effectLst/>
                        </a:rPr>
                        <a:t>lasticity/bursting/shifting</a:t>
                      </a:r>
                      <a:r>
                        <a:rPr lang="en-US" sz="1600" b="1" dirty="0">
                          <a:effectLst/>
                        </a:rPr>
                        <a:t>)</a:t>
                      </a:r>
                    </a:p>
                  </a:txBody>
                  <a:tcPr marT="8164" marB="816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a:effectLst/>
                        </a:rPr>
                        <a:t>High Availability (HA), recovery against service failures</a:t>
                      </a:r>
                    </a:p>
                  </a:txBody>
                  <a:tcPr marT="8164" marB="816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470654">
                <a:tc>
                  <a:txBody>
                    <a:bodyPr/>
                    <a:lstStyle/>
                    <a:p>
                      <a:pPr algn="l" rtl="0" fontAlgn="b"/>
                      <a:r>
                        <a:rPr lang="en-US" sz="1600" b="1" dirty="0" smtClean="0">
                          <a:effectLst/>
                        </a:rPr>
                        <a:t>Lang.</a:t>
                      </a:r>
                      <a:endParaRPr lang="en-US" sz="1600" b="1" dirty="0">
                        <a:effectLst/>
                      </a:endParaRPr>
                    </a:p>
                  </a:txBody>
                  <a:tcPr marT="8164" marB="816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a:effectLst/>
                        </a:rPr>
                        <a:t>development programming language</a:t>
                      </a:r>
                    </a:p>
                  </a:txBody>
                  <a:tcPr marT="8164" marB="816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470654">
                <a:tc>
                  <a:txBody>
                    <a:bodyPr/>
                    <a:lstStyle/>
                    <a:p>
                      <a:pPr algn="l" rtl="0" fontAlgn="b"/>
                      <a:r>
                        <a:rPr lang="en-US" sz="1600" b="1" dirty="0">
                          <a:effectLst/>
                        </a:rPr>
                        <a:t>What can be specified </a:t>
                      </a:r>
                      <a:endParaRPr lang="en-US" sz="1600" b="1" dirty="0" smtClean="0">
                        <a:effectLst/>
                      </a:endParaRPr>
                    </a:p>
                    <a:p>
                      <a:pPr algn="l" rtl="0" fontAlgn="b"/>
                      <a:r>
                        <a:rPr lang="en-US" sz="1600" b="1" dirty="0" smtClean="0">
                          <a:effectLst/>
                        </a:rPr>
                        <a:t>    (</a:t>
                      </a:r>
                      <a:r>
                        <a:rPr lang="en-US" sz="1600" b="1" dirty="0">
                          <a:effectLst/>
                        </a:rPr>
                        <a:t>extent of ontologies)</a:t>
                      </a:r>
                    </a:p>
                  </a:txBody>
                  <a:tcPr marT="8164" marB="8164"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rtl="0" fontAlgn="b"/>
                      <a:r>
                        <a:rPr lang="en-US" sz="1600" dirty="0" smtClean="0">
                          <a:effectLst/>
                        </a:rPr>
                        <a:t>Supported applications available in scripts</a:t>
                      </a:r>
                      <a:endParaRPr lang="en-US" sz="1600" dirty="0">
                        <a:effectLst/>
                      </a:endParaRPr>
                    </a:p>
                  </a:txBody>
                  <a:tcPr marT="8164" marB="8164"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405215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Container powered Virtual Clusters for Big Data Analytics</a:t>
            </a:r>
            <a:endParaRPr lang="en-US" dirty="0"/>
          </a:p>
        </p:txBody>
      </p:sp>
      <p:sp>
        <p:nvSpPr>
          <p:cNvPr id="3" name="Content Placeholder 2"/>
          <p:cNvSpPr>
            <a:spLocks noGrp="1"/>
          </p:cNvSpPr>
          <p:nvPr>
            <p:ph idx="1"/>
          </p:nvPr>
        </p:nvSpPr>
        <p:spPr>
          <a:xfrm>
            <a:off x="188942" y="1538011"/>
            <a:ext cx="8380412" cy="4038600"/>
          </a:xfrm>
        </p:spPr>
        <p:txBody>
          <a:bodyPr vert="horz" lIns="91440" tIns="45720" rIns="91440" bIns="45720" rtlCol="0" anchor="t">
            <a:normAutofit/>
          </a:bodyPr>
          <a:lstStyle/>
          <a:p>
            <a:r>
              <a:rPr lang="en-US" dirty="0"/>
              <a:t>Better for reproducible research </a:t>
            </a:r>
            <a:endParaRPr lang="en-US" dirty="0" smtClean="0"/>
          </a:p>
          <a:p>
            <a:r>
              <a:rPr lang="en-US" dirty="0" smtClean="0"/>
              <a:t>Issues </a:t>
            </a:r>
            <a:r>
              <a:rPr lang="en-US" dirty="0"/>
              <a:t>on dealing with large amounts of data </a:t>
            </a:r>
            <a:r>
              <a:rPr lang="en-US" dirty="0" smtClean="0"/>
              <a:t>compatible with important for Data </a:t>
            </a:r>
            <a:r>
              <a:rPr lang="en-US" dirty="0"/>
              <a:t>Software Stacks.</a:t>
            </a:r>
          </a:p>
          <a:p>
            <a:pPr lvl="1"/>
            <a:r>
              <a:rPr lang="en-US" dirty="0"/>
              <a:t>Requires external file system integration such as HDFS, NFS for Big Data Software Stacks, or OpenStack Manila [10] (formerly cinder) to provide a distributed, shared file system</a:t>
            </a:r>
          </a:p>
          <a:p>
            <a:r>
              <a:rPr lang="en-US" dirty="0" smtClean="0"/>
              <a:t>Examples</a:t>
            </a:r>
            <a:r>
              <a:rPr lang="en-US" dirty="0"/>
              <a:t>: </a:t>
            </a:r>
            <a:r>
              <a:rPr lang="en-US" dirty="0" err="1"/>
              <a:t>bioboxes</a:t>
            </a:r>
            <a:r>
              <a:rPr lang="en-US" dirty="0"/>
              <a:t>, </a:t>
            </a:r>
            <a:r>
              <a:rPr lang="en-US" dirty="0" err="1" smtClean="0"/>
              <a:t>biodocker</a:t>
            </a:r>
            <a:endParaRPr lang="en-US" dirty="0"/>
          </a:p>
        </p:txBody>
      </p:sp>
    </p:spTree>
    <p:extLst>
      <p:ext uri="{BB962C8B-B14F-4D97-AF65-F5344CB8AC3E}">
        <p14:creationId xmlns:p14="http://schemas.microsoft.com/office/powerpoint/2010/main" val="33641833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327" y="15089"/>
            <a:ext cx="8382000" cy="745402"/>
          </a:xfrm>
        </p:spPr>
        <p:txBody>
          <a:bodyPr/>
          <a:lstStyle/>
          <a:p>
            <a:r>
              <a:rPr lang="en-US" dirty="0" smtClean="0"/>
              <a:t>Comparison of Different Infrastructures</a:t>
            </a:r>
            <a:endParaRPr lang="en-US" dirty="0"/>
          </a:p>
        </p:txBody>
      </p:sp>
      <p:sp>
        <p:nvSpPr>
          <p:cNvPr id="8" name="Content Placeholder 7"/>
          <p:cNvSpPr>
            <a:spLocks noGrp="1"/>
          </p:cNvSpPr>
          <p:nvPr>
            <p:ph idx="1"/>
          </p:nvPr>
        </p:nvSpPr>
        <p:spPr>
          <a:xfrm>
            <a:off x="206799" y="775360"/>
            <a:ext cx="8773913" cy="4038600"/>
          </a:xfrm>
        </p:spPr>
        <p:txBody>
          <a:bodyPr/>
          <a:lstStyle/>
          <a:p>
            <a:r>
              <a:rPr lang="en-US" b="1" dirty="0" smtClean="0"/>
              <a:t>HPC</a:t>
            </a:r>
            <a:r>
              <a:rPr lang="en-US" dirty="0" smtClean="0"/>
              <a:t> is well understood for limited application scope; robust core services like security and scheduling</a:t>
            </a:r>
          </a:p>
          <a:p>
            <a:pPr lvl="1"/>
            <a:r>
              <a:rPr lang="en-US" dirty="0" smtClean="0"/>
              <a:t>Need to add DevOps to get good scripting coverage</a:t>
            </a:r>
          </a:p>
          <a:p>
            <a:r>
              <a:rPr lang="en-US" dirty="0" smtClean="0"/>
              <a:t>Hypervisors with management (</a:t>
            </a:r>
            <a:r>
              <a:rPr lang="en-US" b="1" dirty="0" smtClean="0"/>
              <a:t>OpenStack</a:t>
            </a:r>
            <a:r>
              <a:rPr lang="en-US" dirty="0" smtClean="0"/>
              <a:t>) are now well understood but high system overhead as changes every 6 months and complex to deploy optimally. </a:t>
            </a:r>
          </a:p>
          <a:p>
            <a:pPr lvl="1"/>
            <a:r>
              <a:rPr lang="en-US" dirty="0" smtClean="0"/>
              <a:t>Management models for networking non trivial to scale</a:t>
            </a:r>
          </a:p>
          <a:p>
            <a:pPr lvl="1"/>
            <a:r>
              <a:rPr lang="en-US" dirty="0" smtClean="0"/>
              <a:t>Performance overheads</a:t>
            </a:r>
          </a:p>
          <a:p>
            <a:pPr lvl="1"/>
            <a:r>
              <a:rPr lang="en-US" dirty="0" smtClean="0"/>
              <a:t>Won’t necessarily support custom networks</a:t>
            </a:r>
          </a:p>
          <a:p>
            <a:pPr lvl="1"/>
            <a:r>
              <a:rPr lang="en-US" dirty="0" smtClean="0"/>
              <a:t>Scripting good with Nova, </a:t>
            </a:r>
            <a:r>
              <a:rPr lang="en-US" dirty="0" err="1" smtClean="0"/>
              <a:t>Cloudinit</a:t>
            </a:r>
            <a:r>
              <a:rPr lang="en-US" dirty="0" smtClean="0"/>
              <a:t>, Heat, DevOps</a:t>
            </a:r>
          </a:p>
          <a:p>
            <a:r>
              <a:rPr lang="en-US" dirty="0" smtClean="0"/>
              <a:t>Containers (</a:t>
            </a:r>
            <a:r>
              <a:rPr lang="en-US" b="1" dirty="0" smtClean="0"/>
              <a:t>Docker</a:t>
            </a:r>
            <a:r>
              <a:rPr lang="en-US" dirty="0" smtClean="0"/>
              <a:t>) still maturing but fast in execution and installation. Security challenges especially at core level (better to assign nodes)</a:t>
            </a:r>
          </a:p>
          <a:p>
            <a:pPr lvl="1"/>
            <a:r>
              <a:rPr lang="en-US" dirty="0" smtClean="0"/>
              <a:t>Preferred choice if have full access to hardware and can chose</a:t>
            </a:r>
          </a:p>
          <a:p>
            <a:pPr lvl="1"/>
            <a:r>
              <a:rPr lang="en-US" dirty="0" smtClean="0"/>
              <a:t>Scripting good with machine, </a:t>
            </a:r>
            <a:r>
              <a:rPr lang="en-US" dirty="0" err="1" smtClean="0"/>
              <a:t>Dockerfile</a:t>
            </a:r>
            <a:r>
              <a:rPr lang="en-US" dirty="0" smtClean="0"/>
              <a:t>, compose, swarm</a:t>
            </a:r>
          </a:p>
          <a:p>
            <a:pPr lvl="1"/>
            <a:endParaRPr lang="en-US" dirty="0"/>
          </a:p>
        </p:txBody>
      </p:sp>
      <p:sp>
        <p:nvSpPr>
          <p:cNvPr id="2" name="Slide Number Placeholder 1"/>
          <p:cNvSpPr>
            <a:spLocks noGrp="1"/>
          </p:cNvSpPr>
          <p:nvPr>
            <p:ph type="sldNum" sz="quarter" idx="12"/>
          </p:nvPr>
        </p:nvSpPr>
        <p:spPr/>
        <p:txBody>
          <a:bodyPr/>
          <a:lstStyle/>
          <a:p>
            <a:fld id="{93F674A4-B284-4C4B-91FD-CA6F4B8EBD3B}" type="slidenum">
              <a:rPr lang="en-US" smtClean="0"/>
              <a:t>67</a:t>
            </a:fld>
            <a:endParaRPr lang="en-US"/>
          </a:p>
        </p:txBody>
      </p:sp>
    </p:spTree>
    <p:extLst>
      <p:ext uri="{BB962C8B-B14F-4D97-AF65-F5344CB8AC3E}">
        <p14:creationId xmlns:p14="http://schemas.microsoft.com/office/powerpoint/2010/main" val="38127923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Comparison in detail</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HPC</a:t>
            </a:r>
          </a:p>
          <a:p>
            <a:pPr lvl="1"/>
            <a:r>
              <a:rPr lang="en-US" dirty="0" smtClean="0"/>
              <a:t>Pro</a:t>
            </a:r>
          </a:p>
          <a:p>
            <a:pPr lvl="2"/>
            <a:r>
              <a:rPr lang="en-US" dirty="0" smtClean="0"/>
              <a:t>Well understood model</a:t>
            </a:r>
          </a:p>
          <a:p>
            <a:pPr lvl="2"/>
            <a:r>
              <a:rPr lang="en-US" dirty="0" smtClean="0"/>
              <a:t>Hardened deployments</a:t>
            </a:r>
          </a:p>
          <a:p>
            <a:pPr lvl="2"/>
            <a:r>
              <a:rPr lang="en-US" dirty="0" smtClean="0"/>
              <a:t>Established services</a:t>
            </a:r>
          </a:p>
          <a:p>
            <a:pPr lvl="3"/>
            <a:r>
              <a:rPr lang="en-US" dirty="0" smtClean="0"/>
              <a:t>Queuing, AAA</a:t>
            </a:r>
          </a:p>
          <a:p>
            <a:pPr lvl="2"/>
            <a:r>
              <a:rPr lang="en-US" dirty="0" smtClean="0"/>
              <a:t>Managed in research environments</a:t>
            </a:r>
          </a:p>
          <a:p>
            <a:pPr lvl="1"/>
            <a:r>
              <a:rPr lang="en-US" dirty="0" smtClean="0"/>
              <a:t>Con</a:t>
            </a:r>
          </a:p>
          <a:p>
            <a:pPr lvl="2"/>
            <a:r>
              <a:rPr lang="en-US" dirty="0" smtClean="0"/>
              <a:t>Adding software is complex</a:t>
            </a:r>
          </a:p>
          <a:p>
            <a:pPr lvl="2"/>
            <a:r>
              <a:rPr lang="en-US" dirty="0" smtClean="0"/>
              <a:t>Requires </a:t>
            </a:r>
            <a:r>
              <a:rPr lang="en-US" dirty="0" err="1" smtClean="0"/>
              <a:t>devops</a:t>
            </a:r>
            <a:r>
              <a:rPr lang="en-US" dirty="0" smtClean="0"/>
              <a:t> to do it right</a:t>
            </a:r>
          </a:p>
          <a:p>
            <a:pPr lvl="2"/>
            <a:r>
              <a:rPr lang="en-US" dirty="0" smtClean="0"/>
              <a:t>Build “master” OS</a:t>
            </a:r>
          </a:p>
          <a:p>
            <a:pPr lvl="2"/>
            <a:r>
              <a:rPr lang="en-US" dirty="0" smtClean="0"/>
              <a:t>OS build for large community</a:t>
            </a:r>
            <a:endParaRPr lang="en-US" dirty="0"/>
          </a:p>
        </p:txBody>
      </p:sp>
      <p:sp>
        <p:nvSpPr>
          <p:cNvPr id="6" name="Content Placeholder 5"/>
          <p:cNvSpPr>
            <a:spLocks noGrp="1"/>
          </p:cNvSpPr>
          <p:nvPr>
            <p:ph sz="half" idx="2"/>
          </p:nvPr>
        </p:nvSpPr>
        <p:spPr/>
        <p:txBody>
          <a:bodyPr>
            <a:normAutofit fontScale="85000" lnSpcReduction="20000"/>
          </a:bodyPr>
          <a:lstStyle/>
          <a:p>
            <a:r>
              <a:rPr lang="en-US" dirty="0" smtClean="0"/>
              <a:t>Hypervisor</a:t>
            </a:r>
          </a:p>
          <a:p>
            <a:pPr lvl="1"/>
            <a:r>
              <a:rPr lang="en-US" dirty="0" smtClean="0"/>
              <a:t>Pro</a:t>
            </a:r>
          </a:p>
          <a:p>
            <a:pPr lvl="2"/>
            <a:r>
              <a:rPr lang="en-US" dirty="0" smtClean="0"/>
              <a:t>By now well understood</a:t>
            </a:r>
          </a:p>
          <a:p>
            <a:pPr lvl="2"/>
            <a:r>
              <a:rPr lang="en-US" dirty="0" smtClean="0"/>
              <a:t>Looks similar to bare metal</a:t>
            </a:r>
          </a:p>
          <a:p>
            <a:pPr lvl="3"/>
            <a:r>
              <a:rPr lang="en-US" dirty="0" smtClean="0"/>
              <a:t>E.g. lots of software the same</a:t>
            </a:r>
          </a:p>
          <a:p>
            <a:pPr lvl="2"/>
            <a:r>
              <a:rPr lang="en-US" dirty="0" smtClean="0"/>
              <a:t>Customized Images</a:t>
            </a:r>
          </a:p>
          <a:p>
            <a:pPr lvl="2"/>
            <a:r>
              <a:rPr lang="en-US" dirty="0" smtClean="0"/>
              <a:t>Relative good security in shared mode</a:t>
            </a:r>
          </a:p>
          <a:p>
            <a:pPr lvl="1"/>
            <a:r>
              <a:rPr lang="en-US" dirty="0" smtClean="0"/>
              <a:t>Con</a:t>
            </a:r>
          </a:p>
          <a:p>
            <a:pPr lvl="2"/>
            <a:r>
              <a:rPr lang="en-US" dirty="0" smtClean="0"/>
              <a:t>Needs </a:t>
            </a:r>
            <a:r>
              <a:rPr lang="en-US" dirty="0" err="1" smtClean="0"/>
              <a:t>Openstack</a:t>
            </a:r>
            <a:r>
              <a:rPr lang="en-US" dirty="0" smtClean="0"/>
              <a:t> or similar, which is difficult to use</a:t>
            </a:r>
          </a:p>
          <a:p>
            <a:pPr lvl="2"/>
            <a:r>
              <a:rPr lang="en-US" dirty="0" smtClean="0"/>
              <a:t>Not suited for MPI </a:t>
            </a:r>
          </a:p>
          <a:p>
            <a:pPr lvl="2"/>
            <a:r>
              <a:rPr lang="en-US" dirty="0" smtClean="0"/>
              <a:t>Performance loss when switching between VMs by OS</a:t>
            </a:r>
            <a:endParaRPr lang="en-US" dirty="0"/>
          </a:p>
          <a:p>
            <a:pPr marL="914400" lvl="2" indent="0">
              <a:buNone/>
            </a:pPr>
            <a:endParaRPr lang="en-US" dirty="0" smtClean="0"/>
          </a:p>
        </p:txBody>
      </p:sp>
    </p:spTree>
    <p:extLst>
      <p:ext uri="{BB962C8B-B14F-4D97-AF65-F5344CB8AC3E}">
        <p14:creationId xmlns:p14="http://schemas.microsoft.com/office/powerpoint/2010/main" val="2171091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Comparison</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Container</a:t>
            </a:r>
          </a:p>
          <a:p>
            <a:pPr lvl="1"/>
            <a:r>
              <a:rPr lang="en-US" dirty="0" smtClean="0"/>
              <a:t>Pro</a:t>
            </a:r>
          </a:p>
          <a:p>
            <a:pPr lvl="2"/>
            <a:r>
              <a:rPr lang="en-US" dirty="0" smtClean="0"/>
              <a:t>Super easy to install</a:t>
            </a:r>
          </a:p>
          <a:p>
            <a:pPr lvl="2"/>
            <a:r>
              <a:rPr lang="en-US" dirty="0" smtClean="0"/>
              <a:t>Fast</a:t>
            </a:r>
          </a:p>
          <a:p>
            <a:pPr lvl="2"/>
            <a:r>
              <a:rPr lang="en-US" dirty="0" smtClean="0"/>
              <a:t>Services can be containerized</a:t>
            </a:r>
          </a:p>
          <a:p>
            <a:pPr lvl="2"/>
            <a:r>
              <a:rPr lang="en-US" dirty="0" smtClean="0"/>
              <a:t>Application-based Customized containers</a:t>
            </a:r>
          </a:p>
          <a:p>
            <a:pPr lvl="1"/>
            <a:r>
              <a:rPr lang="en-US" dirty="0" smtClean="0"/>
              <a:t>Con</a:t>
            </a:r>
          </a:p>
          <a:p>
            <a:pPr lvl="2"/>
            <a:r>
              <a:rPr lang="en-US" dirty="0" smtClean="0"/>
              <a:t>Evolving technology</a:t>
            </a:r>
          </a:p>
          <a:p>
            <a:pPr lvl="2"/>
            <a:r>
              <a:rPr lang="en-US" dirty="0" smtClean="0"/>
              <a:t>Security challenges</a:t>
            </a:r>
          </a:p>
          <a:p>
            <a:pPr lvl="2"/>
            <a:r>
              <a:rPr lang="en-US" dirty="0" smtClean="0"/>
              <a:t>One may run lots of containers</a:t>
            </a:r>
            <a:endParaRPr lang="en-US" dirty="0"/>
          </a:p>
          <a:p>
            <a:pPr lvl="2"/>
            <a:r>
              <a:rPr lang="en-US" dirty="0" smtClean="0"/>
              <a:t>Evolving technologies for distributed container management</a:t>
            </a:r>
            <a:endParaRPr lang="en-US" dirty="0"/>
          </a:p>
        </p:txBody>
      </p:sp>
      <p:sp>
        <p:nvSpPr>
          <p:cNvPr id="6" name="Content Placeholder 5"/>
          <p:cNvSpPr>
            <a:spLocks noGrp="1"/>
          </p:cNvSpPr>
          <p:nvPr>
            <p:ph sz="half" idx="2"/>
          </p:nvPr>
        </p:nvSpPr>
        <p:spPr/>
        <p:txBody>
          <a:bodyPr>
            <a:normAutofit fontScale="85000" lnSpcReduction="20000"/>
          </a:bodyPr>
          <a:lstStyle/>
          <a:p>
            <a:pPr marL="571500" indent="-457200"/>
            <a:r>
              <a:rPr lang="en-US" dirty="0" smtClean="0"/>
              <a:t>What to chose:</a:t>
            </a:r>
          </a:p>
          <a:p>
            <a:pPr marL="971550" lvl="1" indent="-457200"/>
            <a:r>
              <a:rPr lang="en-US" dirty="0" smtClean="0"/>
              <a:t>Container</a:t>
            </a:r>
          </a:p>
          <a:p>
            <a:pPr marL="1371600" lvl="2" indent="-457200"/>
            <a:r>
              <a:rPr lang="en-US" dirty="0" smtClean="0"/>
              <a:t>If there is no pre installed system and you can start from scratch</a:t>
            </a:r>
          </a:p>
          <a:p>
            <a:pPr marL="1371600" lvl="2" indent="-457200"/>
            <a:r>
              <a:rPr lang="en-US" dirty="0" smtClean="0"/>
              <a:t>Have control over the hardware</a:t>
            </a:r>
          </a:p>
          <a:p>
            <a:pPr marL="971550" lvl="1" indent="-457200"/>
            <a:r>
              <a:rPr lang="en-US" dirty="0" smtClean="0"/>
              <a:t>HPC</a:t>
            </a:r>
          </a:p>
          <a:p>
            <a:pPr marL="1371600" lvl="2" indent="-457200"/>
            <a:r>
              <a:rPr lang="en-US" dirty="0" smtClean="0"/>
              <a:t>If you need MPI</a:t>
            </a:r>
          </a:p>
          <a:p>
            <a:pPr marL="1371600" lvl="2" indent="-457200"/>
            <a:r>
              <a:rPr lang="en-US" dirty="0" smtClean="0"/>
              <a:t>Performance</a:t>
            </a:r>
          </a:p>
          <a:p>
            <a:pPr marL="971550" lvl="1" indent="-457200"/>
            <a:r>
              <a:rPr lang="en-US" dirty="0" smtClean="0"/>
              <a:t>Hypervisor</a:t>
            </a:r>
          </a:p>
          <a:p>
            <a:pPr marL="1371600" lvl="2" indent="-457200"/>
            <a:r>
              <a:rPr lang="en-US" dirty="0" smtClean="0"/>
              <a:t>If you have access to cloud</a:t>
            </a:r>
          </a:p>
          <a:p>
            <a:pPr marL="1371600" lvl="2" indent="-457200"/>
            <a:r>
              <a:rPr lang="en-US" dirty="0" smtClean="0"/>
              <a:t>Have many users</a:t>
            </a:r>
          </a:p>
          <a:p>
            <a:pPr marL="1371600" lvl="2" indent="-457200"/>
            <a:r>
              <a:rPr lang="en-US" dirty="0" smtClean="0"/>
              <a:t>Do not totally saturate your machines with HPC code</a:t>
            </a:r>
          </a:p>
        </p:txBody>
      </p:sp>
    </p:spTree>
    <p:extLst>
      <p:ext uri="{BB962C8B-B14F-4D97-AF65-F5344CB8AC3E}">
        <p14:creationId xmlns:p14="http://schemas.microsoft.com/office/powerpoint/2010/main" val="254912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448799"/>
            <a:ext cx="9065491" cy="5609102"/>
          </a:xfrm>
        </p:spPr>
        <p:txBody>
          <a:bodyPr>
            <a:noAutofit/>
          </a:bodyPr>
          <a:lstStyle/>
          <a:p>
            <a:pPr>
              <a:spcBef>
                <a:spcPts val="225"/>
              </a:spcBef>
              <a:buFont typeface="+mj-lt"/>
              <a:buAutoNum type="arabicParenR"/>
            </a:pPr>
            <a:r>
              <a:rPr lang="en-US" sz="1600" dirty="0">
                <a:latin typeface="Calibri" panose="020F0502020204030204" pitchFamily="34" charset="0"/>
              </a:rPr>
              <a:t>Message Protocols:</a:t>
            </a:r>
          </a:p>
          <a:p>
            <a:pPr>
              <a:spcBef>
                <a:spcPts val="225"/>
              </a:spcBef>
              <a:buFont typeface="+mj-lt"/>
              <a:buAutoNum type="arabicParenR"/>
            </a:pPr>
            <a:r>
              <a:rPr lang="en-US" sz="1600" dirty="0">
                <a:latin typeface="Calibri" panose="020F0502020204030204" pitchFamily="34" charset="0"/>
              </a:rPr>
              <a:t>Distributed Coordination:</a:t>
            </a:r>
          </a:p>
          <a:p>
            <a:pPr>
              <a:spcBef>
                <a:spcPts val="225"/>
              </a:spcBef>
              <a:buFont typeface="+mj-lt"/>
              <a:buAutoNum type="arabicParenR"/>
            </a:pPr>
            <a:r>
              <a:rPr lang="en-US" sz="1600" dirty="0">
                <a:latin typeface="Calibri" panose="020F0502020204030204" pitchFamily="34" charset="0"/>
              </a:rPr>
              <a:t>Security &amp; Privacy:</a:t>
            </a:r>
          </a:p>
          <a:p>
            <a:pPr>
              <a:spcBef>
                <a:spcPts val="225"/>
              </a:spcBef>
              <a:buFont typeface="+mj-lt"/>
              <a:buAutoNum type="arabicParenR"/>
            </a:pPr>
            <a:r>
              <a:rPr lang="en-US" sz="1600" dirty="0">
                <a:latin typeface="Calibri" panose="020F0502020204030204" pitchFamily="34" charset="0"/>
              </a:rPr>
              <a:t>Monitoring: </a:t>
            </a:r>
          </a:p>
          <a:p>
            <a:pPr>
              <a:spcBef>
                <a:spcPts val="225"/>
              </a:spcBef>
              <a:buFont typeface="+mj-lt"/>
              <a:buAutoNum type="arabicParenR"/>
            </a:pPr>
            <a:r>
              <a:rPr lang="en-US" sz="1600" dirty="0" err="1">
                <a:latin typeface="Calibri" panose="020F0502020204030204" pitchFamily="34" charset="0"/>
              </a:rPr>
              <a:t>IaaS</a:t>
            </a:r>
            <a:r>
              <a:rPr lang="en-US" sz="1600" dirty="0">
                <a:latin typeface="Calibri" panose="020F0502020204030204" pitchFamily="34" charset="0"/>
              </a:rPr>
              <a:t> Management from HPC to hypervisors:</a:t>
            </a:r>
          </a:p>
          <a:p>
            <a:pPr>
              <a:spcBef>
                <a:spcPts val="225"/>
              </a:spcBef>
              <a:buFont typeface="+mj-lt"/>
              <a:buAutoNum type="arabicParenR"/>
            </a:pPr>
            <a:r>
              <a:rPr lang="en-US" sz="1600" dirty="0">
                <a:latin typeface="Calibri" panose="020F0502020204030204" pitchFamily="34" charset="0"/>
              </a:rPr>
              <a:t>DevOps: </a:t>
            </a:r>
          </a:p>
          <a:p>
            <a:pPr>
              <a:spcBef>
                <a:spcPts val="225"/>
              </a:spcBef>
              <a:buFont typeface="+mj-lt"/>
              <a:buAutoNum type="arabicParenR"/>
            </a:pPr>
            <a:r>
              <a:rPr lang="en-US" sz="1600" dirty="0">
                <a:latin typeface="Calibri" panose="020F0502020204030204" pitchFamily="34" charset="0"/>
              </a:rPr>
              <a:t>Interoperability:</a:t>
            </a:r>
          </a:p>
          <a:p>
            <a:pPr>
              <a:spcBef>
                <a:spcPts val="225"/>
              </a:spcBef>
              <a:buFont typeface="+mj-lt"/>
              <a:buAutoNum type="arabicParenR"/>
            </a:pPr>
            <a:r>
              <a:rPr lang="en-US" sz="1600" dirty="0">
                <a:latin typeface="Calibri" panose="020F0502020204030204" pitchFamily="34" charset="0"/>
              </a:rPr>
              <a:t>File systems: </a:t>
            </a:r>
          </a:p>
          <a:p>
            <a:pPr>
              <a:spcBef>
                <a:spcPts val="225"/>
              </a:spcBef>
              <a:buFont typeface="+mj-lt"/>
              <a:buAutoNum type="arabicParenR"/>
            </a:pPr>
            <a:r>
              <a:rPr lang="en-US" sz="1600" dirty="0">
                <a:latin typeface="Calibri" panose="020F0502020204030204" pitchFamily="34" charset="0"/>
              </a:rPr>
              <a:t>Cluster Resource Management: </a:t>
            </a:r>
          </a:p>
          <a:p>
            <a:pPr>
              <a:spcBef>
                <a:spcPts val="225"/>
              </a:spcBef>
              <a:buFont typeface="+mj-lt"/>
              <a:buAutoNum type="arabicParenR"/>
            </a:pPr>
            <a:r>
              <a:rPr lang="en-US" sz="1600" dirty="0">
                <a:latin typeface="Calibri" panose="020F0502020204030204" pitchFamily="34" charset="0"/>
              </a:rPr>
              <a:t>Data Transport: </a:t>
            </a:r>
          </a:p>
          <a:p>
            <a:pPr>
              <a:spcBef>
                <a:spcPts val="225"/>
              </a:spcBef>
              <a:buFont typeface="+mj-lt"/>
              <a:buAutoNum type="arabicParenR"/>
            </a:pPr>
            <a:r>
              <a:rPr lang="en-US" sz="1600" dirty="0">
                <a:latin typeface="Calibri" panose="020F0502020204030204" pitchFamily="34" charset="0"/>
              </a:rPr>
              <a:t>A) File management</a:t>
            </a:r>
            <a:br>
              <a:rPr lang="en-US" sz="1600" dirty="0">
                <a:latin typeface="Calibri" panose="020F0502020204030204" pitchFamily="34" charset="0"/>
              </a:rPr>
            </a:br>
            <a:r>
              <a:rPr lang="en-US" sz="1600" dirty="0">
                <a:latin typeface="Calibri" panose="020F0502020204030204" pitchFamily="34" charset="0"/>
              </a:rPr>
              <a:t>B) NoSQL</a:t>
            </a:r>
            <a:br>
              <a:rPr lang="en-US" sz="1600" dirty="0">
                <a:latin typeface="Calibri" panose="020F0502020204030204" pitchFamily="34" charset="0"/>
              </a:rPr>
            </a:br>
            <a:r>
              <a:rPr lang="en-US" sz="1600" dirty="0">
                <a:latin typeface="Calibri" panose="020F0502020204030204" pitchFamily="34" charset="0"/>
              </a:rPr>
              <a:t>C) SQL </a:t>
            </a:r>
          </a:p>
          <a:p>
            <a:pPr>
              <a:spcBef>
                <a:spcPts val="225"/>
              </a:spcBef>
              <a:buFont typeface="+mj-lt"/>
              <a:buAutoNum type="arabicParenR"/>
            </a:pPr>
            <a:r>
              <a:rPr lang="en-US" sz="1600" dirty="0">
                <a:latin typeface="Calibri" panose="020F0502020204030204" pitchFamily="34" charset="0"/>
              </a:rPr>
              <a:t>In-memory </a:t>
            </a:r>
            <a:r>
              <a:rPr lang="en-US" sz="1600" dirty="0" err="1">
                <a:latin typeface="Calibri" panose="020F0502020204030204" pitchFamily="34" charset="0"/>
              </a:rPr>
              <a:t>databases&amp;caches</a:t>
            </a:r>
            <a:r>
              <a:rPr lang="en-US" sz="1600" dirty="0">
                <a:latin typeface="Calibri" panose="020F0502020204030204" pitchFamily="34" charset="0"/>
              </a:rPr>
              <a:t> / Object-relational mapping / Extraction Tools</a:t>
            </a:r>
          </a:p>
          <a:p>
            <a:pPr>
              <a:spcBef>
                <a:spcPts val="225"/>
              </a:spcBef>
              <a:buFont typeface="+mj-lt"/>
              <a:buAutoNum type="arabicParenR"/>
            </a:pPr>
            <a:r>
              <a:rPr lang="en-US" sz="16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600" dirty="0">
                <a:latin typeface="Calibri" panose="020F0502020204030204" pitchFamily="34" charset="0"/>
              </a:rPr>
              <a:t>A) Basic Programming model and runtime, SPMD, </a:t>
            </a:r>
            <a:r>
              <a:rPr lang="en-US" sz="1600" dirty="0" err="1">
                <a:latin typeface="Calibri" panose="020F0502020204030204" pitchFamily="34" charset="0"/>
              </a:rPr>
              <a:t>MapReduce</a:t>
            </a:r>
            <a:r>
              <a:rPr lang="en-US" sz="1600" dirty="0">
                <a:latin typeface="Calibri" panose="020F0502020204030204" pitchFamily="34" charset="0"/>
              </a:rPr>
              <a:t>:</a:t>
            </a:r>
            <a:br>
              <a:rPr lang="en-US" sz="1600" dirty="0">
                <a:latin typeface="Calibri" panose="020F0502020204030204" pitchFamily="34" charset="0"/>
              </a:rPr>
            </a:br>
            <a:r>
              <a:rPr lang="en-US" sz="1600" dirty="0">
                <a:latin typeface="Calibri" panose="020F0502020204030204" pitchFamily="34" charset="0"/>
              </a:rPr>
              <a:t>B) Streaming:</a:t>
            </a:r>
          </a:p>
          <a:p>
            <a:pPr>
              <a:spcBef>
                <a:spcPts val="225"/>
              </a:spcBef>
              <a:buFont typeface="+mj-lt"/>
              <a:buAutoNum type="arabicParenR"/>
            </a:pPr>
            <a:r>
              <a:rPr lang="en-US" sz="1600" dirty="0">
                <a:latin typeface="Calibri" panose="020F0502020204030204" pitchFamily="34" charset="0"/>
              </a:rPr>
              <a:t>A) High level Programming: </a:t>
            </a:r>
            <a:br>
              <a:rPr lang="en-US" sz="1600" dirty="0">
                <a:latin typeface="Calibri" panose="020F0502020204030204" pitchFamily="34" charset="0"/>
              </a:rPr>
            </a:br>
            <a:r>
              <a:rPr lang="en-US" sz="1600" dirty="0">
                <a:latin typeface="Calibri" panose="020F0502020204030204" pitchFamily="34" charset="0"/>
              </a:rPr>
              <a:t>B) Frameworks</a:t>
            </a:r>
          </a:p>
          <a:p>
            <a:pPr>
              <a:spcBef>
                <a:spcPts val="225"/>
              </a:spcBef>
              <a:buFont typeface="+mj-lt"/>
              <a:buAutoNum type="arabicParenR"/>
            </a:pPr>
            <a:r>
              <a:rPr lang="en-US" sz="1600" dirty="0">
                <a:latin typeface="Calibri" panose="020F0502020204030204" pitchFamily="34" charset="0"/>
              </a:rPr>
              <a:t>Application and Analytics: </a:t>
            </a:r>
          </a:p>
          <a:p>
            <a:pPr>
              <a:spcBef>
                <a:spcPts val="225"/>
              </a:spcBef>
              <a:buFont typeface="+mj-lt"/>
              <a:buAutoNum type="arabicParenR"/>
            </a:pPr>
            <a:r>
              <a:rPr lang="en-US" sz="1600" dirty="0">
                <a:latin typeface="Calibri" panose="020F0502020204030204" pitchFamily="34" charset="0"/>
              </a:rPr>
              <a:t>Workflow-Orchestration:</a:t>
            </a:r>
          </a:p>
        </p:txBody>
      </p:sp>
      <p:sp>
        <p:nvSpPr>
          <p:cNvPr id="7" name="Slide Number Placeholder 6"/>
          <p:cNvSpPr>
            <a:spLocks noGrp="1"/>
          </p:cNvSpPr>
          <p:nvPr>
            <p:ph type="sldNum" sz="quarter" idx="12"/>
          </p:nvPr>
        </p:nvSpPr>
        <p:spPr/>
        <p:txBody>
          <a:bodyPr/>
          <a:lstStyle/>
          <a:p>
            <a:fld id="{39B2FC35-689C-482B-881D-27C85BFD1D21}" type="slidenum">
              <a:rPr lang="en-US" smtClean="0"/>
              <a:pPr/>
              <a:t>7</a:t>
            </a:fld>
            <a:endParaRPr lang="en-US" dirty="0"/>
          </a:p>
        </p:txBody>
      </p:sp>
      <p:sp>
        <p:nvSpPr>
          <p:cNvPr id="6" name="TextBox 5"/>
          <p:cNvSpPr txBox="1"/>
          <p:nvPr/>
        </p:nvSpPr>
        <p:spPr>
          <a:xfrm>
            <a:off x="4753263" y="787078"/>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48439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 the environment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Container (</a:t>
            </a:r>
            <a:r>
              <a:rPr lang="en-US" dirty="0" err="1" smtClean="0"/>
              <a:t>Docker</a:t>
            </a:r>
            <a:r>
              <a:rPr lang="en-US" dirty="0" smtClean="0"/>
              <a:t>)</a:t>
            </a:r>
          </a:p>
          <a:p>
            <a:pPr lvl="1"/>
            <a:r>
              <a:rPr lang="en-US" dirty="0" err="1" smtClean="0"/>
              <a:t>Docker</a:t>
            </a:r>
            <a:r>
              <a:rPr lang="en-US" dirty="0" smtClean="0"/>
              <a:t>-machine</a:t>
            </a:r>
          </a:p>
          <a:p>
            <a:pPr lvl="2"/>
            <a:r>
              <a:rPr lang="en-US" dirty="0" smtClean="0"/>
              <a:t>provisioning</a:t>
            </a:r>
          </a:p>
          <a:p>
            <a:pPr lvl="1"/>
            <a:r>
              <a:rPr lang="en-US" dirty="0" err="1" smtClean="0"/>
              <a:t>Dockerfile</a:t>
            </a:r>
            <a:endParaRPr lang="en-US" dirty="0" smtClean="0"/>
          </a:p>
          <a:p>
            <a:pPr lvl="2"/>
            <a:r>
              <a:rPr lang="en-US" dirty="0" smtClean="0"/>
              <a:t>Software install</a:t>
            </a:r>
          </a:p>
          <a:p>
            <a:pPr lvl="1"/>
            <a:r>
              <a:rPr lang="en-US" dirty="0" err="1" smtClean="0"/>
              <a:t>Docker</a:t>
            </a:r>
            <a:r>
              <a:rPr lang="en-US" dirty="0" smtClean="0"/>
              <a:t> compose</a:t>
            </a:r>
          </a:p>
          <a:p>
            <a:pPr lvl="2"/>
            <a:r>
              <a:rPr lang="en-US" dirty="0" smtClean="0"/>
              <a:t>Orchestration</a:t>
            </a:r>
          </a:p>
          <a:p>
            <a:pPr lvl="1"/>
            <a:r>
              <a:rPr lang="en-US" dirty="0" smtClean="0"/>
              <a:t>Swarm</a:t>
            </a:r>
          </a:p>
          <a:p>
            <a:pPr lvl="2"/>
            <a:r>
              <a:rPr lang="en-US" dirty="0" smtClean="0"/>
              <a:t>Multiple containers</a:t>
            </a:r>
          </a:p>
          <a:p>
            <a:pPr lvl="2"/>
            <a:endParaRPr lang="en-US" dirty="0"/>
          </a:p>
          <a:p>
            <a:pPr lvl="2"/>
            <a:endParaRPr lang="en-US" dirty="0" smtClean="0"/>
          </a:p>
          <a:p>
            <a:r>
              <a:rPr lang="en-US" dirty="0" smtClean="0"/>
              <a:t>Relatively easy</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Hypervisor (</a:t>
            </a:r>
            <a:r>
              <a:rPr lang="en-US" dirty="0" err="1" smtClean="0"/>
              <a:t>Openstack</a:t>
            </a:r>
            <a:r>
              <a:rPr lang="en-US" dirty="0" smtClean="0"/>
              <a:t>)</a:t>
            </a:r>
          </a:p>
          <a:p>
            <a:pPr lvl="1"/>
            <a:r>
              <a:rPr lang="en-US" dirty="0" smtClean="0"/>
              <a:t>Nova</a:t>
            </a:r>
          </a:p>
          <a:p>
            <a:pPr lvl="2"/>
            <a:r>
              <a:rPr lang="en-US" dirty="0" smtClean="0"/>
              <a:t>Provisioning </a:t>
            </a:r>
          </a:p>
          <a:p>
            <a:pPr lvl="1"/>
            <a:r>
              <a:rPr lang="en-US" dirty="0" err="1" smtClean="0"/>
              <a:t>Cloudinit</a:t>
            </a:r>
            <a:r>
              <a:rPr lang="en-US" dirty="0" smtClean="0"/>
              <a:t> &amp; </a:t>
            </a:r>
            <a:r>
              <a:rPr lang="en-US" dirty="0" err="1" smtClean="0"/>
              <a:t>DevOps</a:t>
            </a:r>
            <a:r>
              <a:rPr lang="en-US" dirty="0" smtClean="0"/>
              <a:t> framework</a:t>
            </a:r>
          </a:p>
          <a:p>
            <a:pPr lvl="2"/>
            <a:r>
              <a:rPr lang="en-US" dirty="0" smtClean="0"/>
              <a:t>Software install </a:t>
            </a:r>
          </a:p>
          <a:p>
            <a:pPr lvl="1"/>
            <a:r>
              <a:rPr lang="en-US" dirty="0" smtClean="0"/>
              <a:t>Heat &amp; </a:t>
            </a:r>
            <a:r>
              <a:rPr lang="en-US" dirty="0" err="1" smtClean="0"/>
              <a:t>DevOps</a:t>
            </a:r>
            <a:endParaRPr lang="en-US" dirty="0" smtClean="0"/>
          </a:p>
          <a:p>
            <a:pPr lvl="2"/>
            <a:r>
              <a:rPr lang="en-US" dirty="0" smtClean="0"/>
              <a:t>Orchestration &amp; multiple </a:t>
            </a:r>
            <a:r>
              <a:rPr lang="en-US" dirty="0" err="1" smtClean="0"/>
              <a:t>vms</a:t>
            </a:r>
            <a:endParaRPr lang="en-US" dirty="0" smtClean="0"/>
          </a:p>
          <a:p>
            <a:pPr lvl="2"/>
            <a:endParaRPr lang="en-US" dirty="0"/>
          </a:p>
          <a:p>
            <a:pPr lvl="2"/>
            <a:endParaRPr lang="en-US" dirty="0" smtClean="0"/>
          </a:p>
          <a:p>
            <a:r>
              <a:rPr lang="en-US" dirty="0" smtClean="0"/>
              <a:t>Is more complex, but Container could also use </a:t>
            </a:r>
            <a:r>
              <a:rPr lang="en-US" dirty="0" err="1" smtClean="0"/>
              <a:t>DevOps</a:t>
            </a:r>
            <a:endParaRPr lang="en-US" dirty="0"/>
          </a:p>
        </p:txBody>
      </p:sp>
    </p:spTree>
    <p:extLst>
      <p:ext uri="{BB962C8B-B14F-4D97-AF65-F5344CB8AC3E}">
        <p14:creationId xmlns:p14="http://schemas.microsoft.com/office/powerpoint/2010/main" val="12139624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 environment</a:t>
            </a:r>
            <a:endParaRPr lang="en-US" dirty="0"/>
          </a:p>
        </p:txBody>
      </p:sp>
      <p:sp>
        <p:nvSpPr>
          <p:cNvPr id="3" name="Content Placeholder 2"/>
          <p:cNvSpPr>
            <a:spLocks noGrp="1"/>
          </p:cNvSpPr>
          <p:nvPr>
            <p:ph sz="half" idx="1"/>
          </p:nvPr>
        </p:nvSpPr>
        <p:spPr/>
        <p:txBody>
          <a:bodyPr/>
          <a:lstStyle/>
          <a:p>
            <a:r>
              <a:rPr lang="en-US" dirty="0" smtClean="0"/>
              <a:t>HPC</a:t>
            </a:r>
          </a:p>
          <a:p>
            <a:pPr lvl="1"/>
            <a:r>
              <a:rPr lang="en-US" dirty="0" smtClean="0"/>
              <a:t>Shell &amp; scripting languages</a:t>
            </a:r>
          </a:p>
          <a:p>
            <a:pPr lvl="1"/>
            <a:r>
              <a:rPr lang="en-US" dirty="0" smtClean="0"/>
              <a:t>Build in workflow</a:t>
            </a:r>
          </a:p>
          <a:p>
            <a:pPr lvl="2"/>
            <a:r>
              <a:rPr lang="en-US" dirty="0"/>
              <a:t>Many users do not exploit this</a:t>
            </a:r>
          </a:p>
          <a:p>
            <a:pPr lvl="1"/>
            <a:r>
              <a:rPr lang="en-US" dirty="0" smtClean="0"/>
              <a:t>Restricted to installed software, and software that can be put in user space</a:t>
            </a:r>
          </a:p>
          <a:p>
            <a:pPr lvl="1"/>
            <a:r>
              <a:rPr lang="en-US" dirty="0" smtClean="0"/>
              <a:t>Application focus</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0646763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52381" y="2026156"/>
            <a:ext cx="8209931" cy="1362075"/>
          </a:xfrm>
        </p:spPr>
        <p:txBody>
          <a:bodyPr/>
          <a:lstStyle/>
          <a:p>
            <a:pPr algn="ctr"/>
            <a:r>
              <a:rPr lang="en-US" sz="4400" cap="none" dirty="0" err="1" smtClean="0"/>
              <a:t>Cloudmesh</a:t>
            </a:r>
            <a:endParaRPr lang="en-US" sz="4400" cap="none" dirty="0"/>
          </a:p>
        </p:txBody>
      </p:sp>
      <p:sp>
        <p:nvSpPr>
          <p:cNvPr id="2" name="Slide Number Placeholder 1"/>
          <p:cNvSpPr>
            <a:spLocks noGrp="1"/>
          </p:cNvSpPr>
          <p:nvPr>
            <p:ph type="sldNum" sz="quarter" idx="12"/>
          </p:nvPr>
        </p:nvSpPr>
        <p:spPr/>
        <p:txBody>
          <a:bodyPr/>
          <a:lstStyle/>
          <a:p>
            <a:fld id="{93F674A4-B284-4C4B-91FD-CA6F4B8EBD3B}" type="slidenum">
              <a:rPr lang="en-US" smtClean="0"/>
              <a:t>72</a:t>
            </a:fld>
            <a:endParaRPr lang="en-US"/>
          </a:p>
        </p:txBody>
      </p:sp>
    </p:spTree>
    <p:extLst>
      <p:ext uri="{BB962C8B-B14F-4D97-AF65-F5344CB8AC3E}">
        <p14:creationId xmlns:p14="http://schemas.microsoft.com/office/powerpoint/2010/main" val="1984173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0"/>
            <a:ext cx="8229600" cy="813383"/>
          </a:xfrm>
        </p:spPr>
        <p:txBody>
          <a:bodyPr/>
          <a:lstStyle/>
          <a:p>
            <a:r>
              <a:rPr lang="en-US" b="1" dirty="0" err="1" smtClean="0"/>
              <a:t>CloudMesh</a:t>
            </a:r>
            <a:r>
              <a:rPr lang="en-US" b="1" dirty="0" smtClean="0"/>
              <a:t> </a:t>
            </a:r>
            <a:r>
              <a:rPr lang="en-US" b="1" dirty="0" err="1" smtClean="0"/>
              <a:t>SDDSaaS</a:t>
            </a:r>
            <a:r>
              <a:rPr lang="en-US" b="1" dirty="0" smtClean="0"/>
              <a:t> Architecture</a:t>
            </a:r>
            <a:endParaRPr lang="en-US" b="1" dirty="0"/>
          </a:p>
        </p:txBody>
      </p:sp>
      <p:sp>
        <p:nvSpPr>
          <p:cNvPr id="3" name="Content Placeholder 2"/>
          <p:cNvSpPr>
            <a:spLocks noGrp="1"/>
          </p:cNvSpPr>
          <p:nvPr>
            <p:ph idx="1"/>
          </p:nvPr>
        </p:nvSpPr>
        <p:spPr>
          <a:xfrm>
            <a:off x="0" y="604979"/>
            <a:ext cx="9144000" cy="5984149"/>
          </a:xfrm>
        </p:spPr>
        <p:txBody>
          <a:bodyPr>
            <a:normAutofit fontScale="92500" lnSpcReduction="10000"/>
          </a:bodyPr>
          <a:lstStyle/>
          <a:p>
            <a:r>
              <a:rPr lang="en-US" dirty="0" err="1" smtClean="0"/>
              <a:t>Cloudmesh</a:t>
            </a:r>
            <a:r>
              <a:rPr lang="en-US" dirty="0" smtClean="0"/>
              <a:t> </a:t>
            </a:r>
            <a:r>
              <a:rPr lang="en-US" dirty="0"/>
              <a:t>is a </a:t>
            </a:r>
            <a:r>
              <a:rPr lang="en-US" dirty="0" smtClean="0"/>
              <a:t>open source http</a:t>
            </a:r>
            <a:r>
              <a:rPr lang="en-US" dirty="0"/>
              <a:t>://cloudmesh.github.io </a:t>
            </a:r>
            <a:r>
              <a:rPr lang="en-US" dirty="0" smtClean="0"/>
              <a:t>toolkit: </a:t>
            </a:r>
          </a:p>
          <a:p>
            <a:pPr lvl="1"/>
            <a:r>
              <a:rPr lang="en-US" dirty="0" smtClean="0"/>
              <a:t>A software-defined distributed system encompassing </a:t>
            </a:r>
            <a:r>
              <a:rPr lang="en-US" b="1" dirty="0" smtClean="0"/>
              <a:t>virtualized and bare-metal </a:t>
            </a:r>
            <a:r>
              <a:rPr lang="en-US" dirty="0" smtClean="0"/>
              <a:t>infrastructure, networks, application, systems and platform software with a unifying goal of providing Computing as a Service.</a:t>
            </a:r>
          </a:p>
          <a:p>
            <a:pPr lvl="1"/>
            <a:r>
              <a:rPr lang="en-US" dirty="0" smtClean="0"/>
              <a:t>The creation of a tightly integrated mesh of services targeting </a:t>
            </a:r>
            <a:r>
              <a:rPr lang="en-US" b="1" dirty="0" smtClean="0"/>
              <a:t>multiple </a:t>
            </a:r>
            <a:r>
              <a:rPr lang="en-US" b="1" dirty="0" err="1" smtClean="0"/>
              <a:t>IaaS</a:t>
            </a:r>
            <a:r>
              <a:rPr lang="en-US" b="1" dirty="0" smtClean="0"/>
              <a:t> </a:t>
            </a:r>
            <a:r>
              <a:rPr lang="en-US" dirty="0" smtClean="0"/>
              <a:t>frameworks</a:t>
            </a:r>
          </a:p>
          <a:p>
            <a:pPr lvl="1"/>
            <a:r>
              <a:rPr lang="en-US" dirty="0"/>
              <a:t>T</a:t>
            </a:r>
            <a:r>
              <a:rPr lang="en-US" dirty="0" smtClean="0"/>
              <a:t>he ability to </a:t>
            </a:r>
            <a:r>
              <a:rPr lang="en-US" b="1" dirty="0" smtClean="0"/>
              <a:t>federate</a:t>
            </a:r>
            <a:r>
              <a:rPr lang="en-US" dirty="0" smtClean="0"/>
              <a:t> a number of </a:t>
            </a:r>
            <a:r>
              <a:rPr lang="en-US" b="1" dirty="0" smtClean="0"/>
              <a:t>resources</a:t>
            </a:r>
            <a:r>
              <a:rPr lang="en-US" dirty="0" smtClean="0"/>
              <a:t> from academia and industry. This includes existing </a:t>
            </a:r>
            <a:r>
              <a:rPr lang="en-US" dirty="0" err="1" smtClean="0">
                <a:solidFill>
                  <a:srgbClr val="FF0000"/>
                </a:solidFill>
              </a:rPr>
              <a:t>FutureSystems</a:t>
            </a:r>
            <a:r>
              <a:rPr lang="en-US" dirty="0" smtClean="0">
                <a:solidFill>
                  <a:srgbClr val="FF0000"/>
                </a:solidFill>
              </a:rPr>
              <a:t> </a:t>
            </a:r>
            <a:r>
              <a:rPr lang="en-US" dirty="0" smtClean="0"/>
              <a:t>infrastructure</a:t>
            </a:r>
            <a:r>
              <a:rPr lang="en-US" dirty="0" smtClean="0">
                <a:solidFill>
                  <a:srgbClr val="FF0000"/>
                </a:solidFill>
              </a:rPr>
              <a:t>, Amazon Web Services, Azure, HP Cloud, Karlsruhe</a:t>
            </a:r>
            <a:r>
              <a:rPr lang="en-US" dirty="0" smtClean="0"/>
              <a:t> using several </a:t>
            </a:r>
            <a:r>
              <a:rPr lang="en-US" dirty="0" err="1" smtClean="0"/>
              <a:t>IaaS</a:t>
            </a:r>
            <a:r>
              <a:rPr lang="en-US" dirty="0" smtClean="0"/>
              <a:t> frameworks </a:t>
            </a:r>
          </a:p>
          <a:p>
            <a:pPr lvl="1"/>
            <a:r>
              <a:rPr lang="en-US" dirty="0" smtClean="0"/>
              <a:t>The creation of an environment in which it becomes easier to experiment with platforms and software services while </a:t>
            </a:r>
            <a:r>
              <a:rPr lang="en-US" b="1" dirty="0" smtClean="0"/>
              <a:t>assisting with their deployment </a:t>
            </a:r>
            <a:r>
              <a:rPr lang="en-US" dirty="0" smtClean="0"/>
              <a:t>and</a:t>
            </a:r>
            <a:r>
              <a:rPr lang="en-US" b="1" dirty="0" smtClean="0"/>
              <a:t> execution. </a:t>
            </a:r>
          </a:p>
          <a:p>
            <a:pPr lvl="1"/>
            <a:r>
              <a:rPr lang="en-US" dirty="0" smtClean="0"/>
              <a:t>The exposure of information to guide the efficient utilization of resources. (</a:t>
            </a:r>
            <a:r>
              <a:rPr lang="en-US" b="1" dirty="0" smtClean="0"/>
              <a:t>Monitoring</a:t>
            </a:r>
            <a:r>
              <a:rPr lang="en-US" dirty="0" smtClean="0"/>
              <a:t>)</a:t>
            </a:r>
          </a:p>
          <a:p>
            <a:pPr lvl="1"/>
            <a:r>
              <a:rPr lang="en-US" dirty="0" smtClean="0"/>
              <a:t>Support </a:t>
            </a:r>
            <a:r>
              <a:rPr lang="en-US" b="1" dirty="0" smtClean="0"/>
              <a:t>reproducible computing environments</a:t>
            </a:r>
          </a:p>
          <a:p>
            <a:pPr lvl="1"/>
            <a:r>
              <a:rPr lang="en-US" dirty="0" err="1" smtClean="0"/>
              <a:t>IPython</a:t>
            </a:r>
            <a:r>
              <a:rPr lang="en-US" dirty="0" smtClean="0"/>
              <a:t>-based </a:t>
            </a:r>
            <a:r>
              <a:rPr lang="en-US" b="1" dirty="0" smtClean="0"/>
              <a:t>workflow </a:t>
            </a:r>
            <a:r>
              <a:rPr lang="en-US" dirty="0" smtClean="0"/>
              <a:t>as an interoperable </a:t>
            </a:r>
            <a:r>
              <a:rPr lang="en-US" b="1" dirty="0" smtClean="0"/>
              <a:t>onramp</a:t>
            </a:r>
          </a:p>
          <a:p>
            <a:r>
              <a:rPr lang="en-US" b="1" dirty="0" err="1" smtClean="0"/>
              <a:t>Cloudmesh</a:t>
            </a:r>
            <a:r>
              <a:rPr lang="en-US" b="1" dirty="0" smtClean="0"/>
              <a:t> exposes both hypervisor-based and bare-metal provisioning to users and administrators</a:t>
            </a:r>
          </a:p>
          <a:p>
            <a:r>
              <a:rPr lang="en-US" dirty="0" smtClean="0"/>
              <a:t>           Access through </a:t>
            </a:r>
            <a:r>
              <a:rPr lang="en-US" b="1" dirty="0" smtClean="0"/>
              <a:t>command line, API, and Web interfaces</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31849025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3" y="1826"/>
            <a:ext cx="9085277" cy="625324"/>
          </a:xfrm>
        </p:spPr>
        <p:txBody>
          <a:bodyPr>
            <a:noAutofit/>
          </a:bodyPr>
          <a:lstStyle/>
          <a:p>
            <a:pPr algn="ctr"/>
            <a:r>
              <a:rPr lang="en-US" sz="2500" b="1" dirty="0" err="1" smtClean="0"/>
              <a:t>Cloudmesh</a:t>
            </a:r>
            <a:r>
              <a:rPr lang="en-US" sz="2500" b="1" dirty="0" smtClean="0"/>
              <a:t>: from </a:t>
            </a:r>
            <a:r>
              <a:rPr lang="en-US" sz="2500" b="1" dirty="0" err="1" smtClean="0"/>
              <a:t>IaaS</a:t>
            </a:r>
            <a:r>
              <a:rPr lang="en-US" sz="2500" b="1" dirty="0" smtClean="0"/>
              <a:t>(</a:t>
            </a:r>
            <a:r>
              <a:rPr lang="en-US" sz="2500" b="1" dirty="0" err="1" smtClean="0"/>
              <a:t>NaaS</a:t>
            </a:r>
            <a:r>
              <a:rPr lang="en-US" sz="2500" b="1" dirty="0" smtClean="0"/>
              <a:t>) to Workflow (Orchestration)</a:t>
            </a:r>
            <a:endParaRPr lang="en-US" sz="2500" b="1" dirty="0"/>
          </a:p>
        </p:txBody>
      </p:sp>
      <p:sp>
        <p:nvSpPr>
          <p:cNvPr id="12" name="Rectangle 11"/>
          <p:cNvSpPr/>
          <p:nvPr/>
        </p:nvSpPr>
        <p:spPr>
          <a:xfrm>
            <a:off x="8048099" y="2019580"/>
            <a:ext cx="933334" cy="2609913"/>
          </a:xfrm>
          <a:prstGeom prst="rect">
            <a:avLst/>
          </a:prstGeom>
        </p:spPr>
        <p:style>
          <a:lnRef idx="2">
            <a:schemeClr val="accent1"/>
          </a:lnRef>
          <a:fillRef idx="1">
            <a:schemeClr val="lt1"/>
          </a:fillRef>
          <a:effectRef idx="0">
            <a:schemeClr val="accent1"/>
          </a:effectRef>
          <a:fontRef idx="minor">
            <a:schemeClr val="dk1"/>
          </a:fontRef>
        </p:style>
        <p:txBody>
          <a:bodyPr vert="vert" rtlCol="0" anchor="ctr"/>
          <a:lstStyle/>
          <a:p>
            <a:pPr algn="ctr" defTabSz="457200"/>
            <a:r>
              <a:rPr lang="en-US" sz="2800" dirty="0" smtClean="0">
                <a:solidFill>
                  <a:prstClr val="black"/>
                </a:solidFill>
              </a:rPr>
              <a:t>Images</a:t>
            </a:r>
            <a:endParaRPr lang="en-US" sz="2800" dirty="0">
              <a:solidFill>
                <a:prstClr val="black"/>
              </a:solidFill>
            </a:endParaRPr>
          </a:p>
        </p:txBody>
      </p:sp>
      <p:sp>
        <p:nvSpPr>
          <p:cNvPr id="13" name="Right Arrow 12"/>
          <p:cNvSpPr/>
          <p:nvPr/>
        </p:nvSpPr>
        <p:spPr>
          <a:xfrm>
            <a:off x="7589080" y="4229888"/>
            <a:ext cx="420765" cy="248401"/>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Right Arrow 13"/>
          <p:cNvSpPr/>
          <p:nvPr/>
        </p:nvSpPr>
        <p:spPr>
          <a:xfrm>
            <a:off x="7589080" y="3200337"/>
            <a:ext cx="420765" cy="248401"/>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Right Arrow 14"/>
          <p:cNvSpPr/>
          <p:nvPr/>
        </p:nvSpPr>
        <p:spPr>
          <a:xfrm flipH="1">
            <a:off x="7589078" y="2147589"/>
            <a:ext cx="397815" cy="248401"/>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8048099" y="853267"/>
            <a:ext cx="933334" cy="1006011"/>
          </a:xfrm>
          <a:prstGeom prst="rect">
            <a:avLst/>
          </a:prstGeom>
        </p:spPr>
        <p:style>
          <a:lnRef idx="2">
            <a:schemeClr val="accent1"/>
          </a:lnRef>
          <a:fillRef idx="1">
            <a:schemeClr val="lt1"/>
          </a:fillRef>
          <a:effectRef idx="0">
            <a:schemeClr val="accent1"/>
          </a:effectRef>
          <a:fontRef idx="minor">
            <a:schemeClr val="dk1"/>
          </a:fontRef>
        </p:style>
        <p:txBody>
          <a:bodyPr vert="vert" rtlCol="0" anchor="ctr"/>
          <a:lstStyle/>
          <a:p>
            <a:pPr algn="ctr" defTabSz="457200"/>
            <a:r>
              <a:rPr lang="en-US" sz="2800" dirty="0" smtClean="0">
                <a:solidFill>
                  <a:prstClr val="black"/>
                </a:solidFill>
              </a:rPr>
              <a:t>Data</a:t>
            </a:r>
            <a:endParaRPr lang="en-US" sz="2800" dirty="0">
              <a:solidFill>
                <a:prstClr val="black"/>
              </a:solidFill>
            </a:endParaRPr>
          </a:p>
        </p:txBody>
      </p:sp>
      <p:sp>
        <p:nvSpPr>
          <p:cNvPr id="17" name="Left-Right Arrow 16"/>
          <p:cNvSpPr/>
          <p:nvPr/>
        </p:nvSpPr>
        <p:spPr>
          <a:xfrm>
            <a:off x="7550826" y="1268737"/>
            <a:ext cx="459019" cy="237265"/>
          </a:xfrm>
          <a:prstGeom prst="lef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8" name="TextBox 17"/>
          <p:cNvSpPr txBox="1"/>
          <p:nvPr/>
        </p:nvSpPr>
        <p:spPr>
          <a:xfrm>
            <a:off x="58723" y="5380557"/>
            <a:ext cx="9085277" cy="707886"/>
          </a:xfrm>
          <a:prstGeom prst="rect">
            <a:avLst/>
          </a:prstGeom>
          <a:noFill/>
        </p:spPr>
        <p:txBody>
          <a:bodyPr wrap="square" rtlCol="0">
            <a:spAutoFit/>
          </a:bodyPr>
          <a:lstStyle/>
          <a:p>
            <a:r>
              <a:rPr lang="en-US" sz="2000" b="1" dirty="0" smtClean="0"/>
              <a:t>HPC-ABDS Software </a:t>
            </a:r>
            <a:r>
              <a:rPr lang="en-US" sz="2000" dirty="0" smtClean="0"/>
              <a:t>components defined in </a:t>
            </a:r>
            <a:r>
              <a:rPr lang="en-US" sz="2000" b="1" dirty="0" err="1" smtClean="0"/>
              <a:t>Ansible</a:t>
            </a:r>
            <a:r>
              <a:rPr lang="en-US" sz="2000" dirty="0" smtClean="0"/>
              <a:t>. Python (</a:t>
            </a:r>
            <a:r>
              <a:rPr lang="en-US" sz="2000" b="1" dirty="0" err="1" smtClean="0"/>
              <a:t>Cloudmesh</a:t>
            </a:r>
            <a:r>
              <a:rPr lang="en-US" sz="2000" dirty="0" smtClean="0"/>
              <a:t>) controls </a:t>
            </a:r>
            <a:r>
              <a:rPr lang="en-US" sz="2000" b="1" dirty="0" smtClean="0"/>
              <a:t>deployment</a:t>
            </a:r>
            <a:r>
              <a:rPr lang="en-US" sz="2000" dirty="0" smtClean="0"/>
              <a:t> (virtual cluster) and </a:t>
            </a:r>
            <a:r>
              <a:rPr lang="en-US" sz="2000" b="1" dirty="0" smtClean="0"/>
              <a:t>execution </a:t>
            </a:r>
            <a:r>
              <a:rPr lang="en-US" sz="2000" dirty="0" smtClean="0"/>
              <a:t>(workflow)</a:t>
            </a:r>
            <a:endParaRPr lang="en-US" sz="2000" dirty="0"/>
          </a:p>
        </p:txBody>
      </p:sp>
      <p:graphicFrame>
        <p:nvGraphicFramePr>
          <p:cNvPr id="20" name="Content Placeholder 3"/>
          <p:cNvGraphicFramePr>
            <a:graphicFrameLocks/>
          </p:cNvGraphicFramePr>
          <p:nvPr>
            <p:extLst/>
          </p:nvPr>
        </p:nvGraphicFramePr>
        <p:xfrm>
          <a:off x="345688" y="668576"/>
          <a:ext cx="713188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24398316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05" y="19523"/>
            <a:ext cx="8229600" cy="642308"/>
          </a:xfrm>
        </p:spPr>
        <p:txBody>
          <a:bodyPr/>
          <a:lstStyle/>
          <a:p>
            <a:pPr algn="ctr"/>
            <a:r>
              <a:rPr lang="en-US" b="1" dirty="0" err="1" smtClean="0"/>
              <a:t>Cloudmesh</a:t>
            </a:r>
            <a:r>
              <a:rPr lang="en-US" b="1" dirty="0" smtClean="0"/>
              <a:t> Functionality</a:t>
            </a:r>
            <a:endParaRPr lang="en-US" b="1" dirty="0"/>
          </a:p>
        </p:txBody>
      </p:sp>
      <p:grpSp>
        <p:nvGrpSpPr>
          <p:cNvPr id="38" name="Diagram group"/>
          <p:cNvGrpSpPr/>
          <p:nvPr/>
        </p:nvGrpSpPr>
        <p:grpSpPr>
          <a:xfrm>
            <a:off x="2257141" y="4459074"/>
            <a:ext cx="4338236" cy="1788899"/>
            <a:chOff x="0" y="1338791"/>
            <a:chExt cx="6095999" cy="892527"/>
          </a:xfrm>
          <a:scene3d>
            <a:camera prst="perspectiveRelaxedModerately" zoom="92000"/>
            <a:lightRig rig="balanced" dir="t">
              <a:rot lat="0" lon="0" rev="12700000"/>
            </a:lightRig>
          </a:scene3d>
        </p:grpSpPr>
        <p:grpSp>
          <p:nvGrpSpPr>
            <p:cNvPr id="39" name="Group 38"/>
            <p:cNvGrpSpPr/>
            <p:nvPr/>
          </p:nvGrpSpPr>
          <p:grpSpPr>
            <a:xfrm>
              <a:off x="0" y="1338791"/>
              <a:ext cx="6095999" cy="892527"/>
              <a:chOff x="0" y="1338791"/>
              <a:chExt cx="6095999" cy="892527"/>
            </a:xfrm>
          </p:grpSpPr>
          <p:sp>
            <p:nvSpPr>
              <p:cNvPr id="40" name="Rounded Rectangle 39"/>
              <p:cNvSpPr/>
              <p:nvPr/>
            </p:nvSpPr>
            <p:spPr>
              <a:xfrm>
                <a:off x="0" y="1338791"/>
                <a:ext cx="6095999" cy="892527"/>
              </a:xfrm>
              <a:prstGeom prst="roundRect">
                <a:avLst>
                  <a:gd name="adj" fmla="val 10000"/>
                </a:avLst>
              </a:prstGeom>
              <a:solidFill>
                <a:srgbClr val="8064A2">
                  <a:alpha val="80000"/>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p:spPr>
          </p:sp>
          <p:sp>
            <p:nvSpPr>
              <p:cNvPr id="41" name="Rounded Rectangle 4"/>
              <p:cNvSpPr/>
              <p:nvPr/>
            </p:nvSpPr>
            <p:spPr>
              <a:xfrm>
                <a:off x="26141" y="1364932"/>
                <a:ext cx="6043717" cy="840245"/>
              </a:xfrm>
              <a:prstGeom prst="rect">
                <a:avLst/>
              </a:prstGeom>
              <a:noFill/>
              <a:ln>
                <a:noFill/>
              </a:ln>
              <a:effectLst/>
              <a:sp3d/>
            </p:spPr>
            <p:txBody>
              <a:bodyPr spcFirstLastPara="0" vert="horz" wrap="square" lIns="45720" tIns="30480" rIns="45720" bIns="3048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a:ea typeface="+mn-ea"/>
                    <a:cs typeface="+mn-cs"/>
                  </a:rPr>
                  <a:t>User On-Ramp</a:t>
                </a:r>
              </a:p>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a:ea typeface="+mn-ea"/>
                    <a:cs typeface="+mn-cs"/>
                  </a:rPr>
                  <a:t>Amazon, Azure, </a:t>
                </a:r>
                <a:r>
                  <a:rPr kumimoji="0" lang="en-US" sz="1800" b="1" i="0" u="none" strike="noStrike" kern="0" cap="none" spc="0" normalizeH="0" baseline="0" noProof="0" dirty="0" err="1" smtClean="0">
                    <a:ln>
                      <a:noFill/>
                    </a:ln>
                    <a:solidFill>
                      <a:prstClr val="white"/>
                    </a:solidFill>
                    <a:effectLst/>
                    <a:uLnTx/>
                    <a:uFillTx/>
                    <a:latin typeface="Calibri"/>
                    <a:ea typeface="+mn-ea"/>
                    <a:cs typeface="+mn-cs"/>
                  </a:rPr>
                  <a:t>FutureSystems</a:t>
                </a:r>
                <a:r>
                  <a:rPr kumimoji="0" lang="en-US" sz="1800" b="1" i="0" u="none" strike="noStrike" kern="0" cap="none" spc="0" normalizeH="0" baseline="0" noProof="0" dirty="0" smtClean="0">
                    <a:ln>
                      <a:noFill/>
                    </a:ln>
                    <a:solidFill>
                      <a:prstClr val="white"/>
                    </a:solidFill>
                    <a:effectLst/>
                    <a:uLnTx/>
                    <a:uFillTx/>
                    <a:latin typeface="Calibri"/>
                    <a:ea typeface="+mn-ea"/>
                    <a:cs typeface="+mn-cs"/>
                  </a:rPr>
                  <a:t>,  Comet, XSEDE,  </a:t>
                </a:r>
                <a:r>
                  <a:rPr kumimoji="0" lang="en-US" sz="1800" b="1" i="0" u="none" strike="noStrike" kern="0" cap="none" spc="0" normalizeH="0" baseline="0" noProof="0" dirty="0" err="1" smtClean="0">
                    <a:ln>
                      <a:noFill/>
                    </a:ln>
                    <a:solidFill>
                      <a:prstClr val="white"/>
                    </a:solidFill>
                    <a:effectLst/>
                    <a:uLnTx/>
                    <a:uFillTx/>
                    <a:latin typeface="Calibri"/>
                    <a:ea typeface="+mn-ea"/>
                    <a:cs typeface="+mn-cs"/>
                  </a:rPr>
                  <a:t>ExoGeni</a:t>
                </a:r>
                <a:r>
                  <a:rPr kumimoji="0" lang="en-US" sz="1800" b="1" i="0" u="none" strike="noStrike" kern="0" cap="none" spc="0" normalizeH="0" baseline="0" noProof="0" dirty="0" smtClean="0">
                    <a:ln>
                      <a:noFill/>
                    </a:ln>
                    <a:solidFill>
                      <a:prstClr val="white"/>
                    </a:solidFill>
                    <a:effectLst/>
                    <a:uLnTx/>
                    <a:uFillTx/>
                    <a:latin typeface="Calibri"/>
                    <a:ea typeface="+mn-ea"/>
                    <a:cs typeface="+mn-cs"/>
                  </a:rPr>
                  <a:t>, Other Science Clouds</a:t>
                </a:r>
              </a:p>
            </p:txBody>
          </p:sp>
        </p:grpSp>
      </p:grpSp>
      <p:grpSp>
        <p:nvGrpSpPr>
          <p:cNvPr id="42" name="Group 41"/>
          <p:cNvGrpSpPr/>
          <p:nvPr/>
        </p:nvGrpSpPr>
        <p:grpSpPr>
          <a:xfrm>
            <a:off x="229411" y="19523"/>
            <a:ext cx="8571187" cy="5165086"/>
            <a:chOff x="318157" y="423169"/>
            <a:chExt cx="8571187" cy="5237217"/>
          </a:xfrm>
          <a:scene3d>
            <a:camera prst="perspectiveRelaxedModerately" zoom="92000"/>
            <a:lightRig rig="balanced" dir="t">
              <a:rot lat="0" lon="0" rev="12700000"/>
            </a:lightRig>
          </a:scene3d>
        </p:grpSpPr>
        <p:sp>
          <p:nvSpPr>
            <p:cNvPr id="43" name="Freeform 42"/>
            <p:cNvSpPr/>
            <p:nvPr/>
          </p:nvSpPr>
          <p:spPr>
            <a:xfrm>
              <a:off x="3383822" y="4121834"/>
              <a:ext cx="2439857" cy="1400485"/>
            </a:xfrm>
            <a:custGeom>
              <a:avLst/>
              <a:gdLst>
                <a:gd name="connsiteX0" fmla="*/ 0 w 2439857"/>
                <a:gd name="connsiteY0" fmla="*/ 700243 h 1400485"/>
                <a:gd name="connsiteX1" fmla="*/ 1219929 w 2439857"/>
                <a:gd name="connsiteY1" fmla="*/ 0 h 1400485"/>
                <a:gd name="connsiteX2" fmla="*/ 2439858 w 2439857"/>
                <a:gd name="connsiteY2" fmla="*/ 700243 h 1400485"/>
                <a:gd name="connsiteX3" fmla="*/ 1219929 w 2439857"/>
                <a:gd name="connsiteY3" fmla="*/ 1400486 h 1400485"/>
                <a:gd name="connsiteX4" fmla="*/ 0 w 2439857"/>
                <a:gd name="connsiteY4" fmla="*/ 700243 h 140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857" h="1400485">
                  <a:moveTo>
                    <a:pt x="0" y="700243"/>
                  </a:moveTo>
                  <a:cubicBezTo>
                    <a:pt x="0" y="313509"/>
                    <a:pt x="546181" y="0"/>
                    <a:pt x="1219929" y="0"/>
                  </a:cubicBezTo>
                  <a:cubicBezTo>
                    <a:pt x="1893677" y="0"/>
                    <a:pt x="2439858" y="313509"/>
                    <a:pt x="2439858" y="700243"/>
                  </a:cubicBezTo>
                  <a:cubicBezTo>
                    <a:pt x="2439858" y="1086977"/>
                    <a:pt x="1893677" y="1400486"/>
                    <a:pt x="1219929" y="1400486"/>
                  </a:cubicBezTo>
                  <a:cubicBezTo>
                    <a:pt x="546181" y="1400486"/>
                    <a:pt x="0" y="1086977"/>
                    <a:pt x="0" y="700243"/>
                  </a:cubicBezTo>
                  <a:close/>
                </a:path>
              </a:pathLst>
            </a:custGeom>
            <a:solidFill>
              <a:srgbClr val="9BBB59">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372549" tIns="220336" rIns="372549" bIns="220336"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err="1" smtClean="0">
                  <a:ln>
                    <a:noFill/>
                  </a:ln>
                  <a:solidFill>
                    <a:prstClr val="white"/>
                  </a:solidFill>
                  <a:effectLst/>
                  <a:uLnTx/>
                  <a:uFillTx/>
                  <a:latin typeface="Calibri"/>
                  <a:ea typeface="+mn-ea"/>
                  <a:cs typeface="Arial"/>
                </a:rPr>
                <a:t>Cloudmesh</a:t>
              </a:r>
              <a:endParaRPr kumimoji="0" lang="en-US" sz="2400" b="1" i="0" u="none" strike="noStrike" kern="0" cap="none" spc="0" normalizeH="0" baseline="0" noProof="0" dirty="0" smtClean="0">
                <a:ln>
                  <a:noFill/>
                </a:ln>
                <a:solidFill>
                  <a:prstClr val="white"/>
                </a:solidFill>
                <a:effectLst/>
                <a:uLnTx/>
                <a:uFillTx/>
                <a:latin typeface="Calibri"/>
                <a:ea typeface="+mn-ea"/>
                <a:cs typeface="Arial"/>
              </a:endParaRPr>
            </a:p>
          </p:txBody>
        </p:sp>
        <p:sp>
          <p:nvSpPr>
            <p:cNvPr id="44" name="Left Arrow 43"/>
            <p:cNvSpPr/>
            <p:nvPr/>
          </p:nvSpPr>
          <p:spPr>
            <a:xfrm rot="10800000">
              <a:off x="1366044" y="4507710"/>
              <a:ext cx="1906799" cy="628732"/>
            </a:xfrm>
            <a:prstGeom prst="leftArrow">
              <a:avLst>
                <a:gd name="adj1" fmla="val 60000"/>
                <a:gd name="adj2" fmla="val 50000"/>
              </a:avLst>
            </a:prstGeom>
            <a:solidFill>
              <a:srgbClr val="8064A2">
                <a:hueOff val="0"/>
                <a:satOff val="0"/>
                <a:lumOff val="0"/>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45" name="Freeform 44"/>
            <p:cNvSpPr/>
            <p:nvPr/>
          </p:nvSpPr>
          <p:spPr>
            <a:xfrm>
              <a:off x="318157"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olidFill>
              <a:srgbClr val="8064A2">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Information Services</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err="1" smtClean="0">
                  <a:ln>
                    <a:noFill/>
                  </a:ln>
                  <a:solidFill>
                    <a:prstClr val="white"/>
                  </a:solidFill>
                  <a:effectLst/>
                  <a:uLnTx/>
                  <a:uFillTx/>
                  <a:latin typeface="Calibri"/>
                  <a:ea typeface="+mn-ea"/>
                  <a:cs typeface="Arial"/>
                </a:rPr>
                <a:t>CloudMetrics</a:t>
              </a:r>
              <a:endParaRPr kumimoji="0" lang="en-US" sz="1900" b="1" i="0" u="none" strike="noStrike" kern="0" cap="none" spc="0" normalizeH="0" baseline="0" noProof="0" dirty="0" smtClean="0">
                <a:ln>
                  <a:noFill/>
                </a:ln>
                <a:solidFill>
                  <a:prstClr val="white"/>
                </a:solidFill>
                <a:effectLst/>
                <a:uLnTx/>
                <a:uFillTx/>
                <a:latin typeface="Calibri"/>
                <a:ea typeface="+mn-ea"/>
                <a:cs typeface="Arial"/>
              </a:endParaRPr>
            </a:p>
          </p:txBody>
        </p:sp>
        <p:sp>
          <p:nvSpPr>
            <p:cNvPr id="46" name="Left Arrow 45"/>
            <p:cNvSpPr/>
            <p:nvPr/>
          </p:nvSpPr>
          <p:spPr>
            <a:xfrm rot="13089708">
              <a:off x="1572278" y="3092967"/>
              <a:ext cx="2462373" cy="628732"/>
            </a:xfrm>
            <a:prstGeom prst="leftArrow">
              <a:avLst>
                <a:gd name="adj1" fmla="val 60000"/>
                <a:gd name="adj2" fmla="val 50000"/>
              </a:avLst>
            </a:prstGeom>
            <a:solidFill>
              <a:srgbClr val="8064A2">
                <a:hueOff val="-1116192"/>
                <a:satOff val="6725"/>
                <a:lumOff val="539"/>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47" name="Freeform 46"/>
            <p:cNvSpPr/>
            <p:nvPr/>
          </p:nvSpPr>
          <p:spPr>
            <a:xfrm>
              <a:off x="531827" y="1808292"/>
              <a:ext cx="2607186" cy="1676620"/>
            </a:xfrm>
            <a:custGeom>
              <a:avLst/>
              <a:gdLst>
                <a:gd name="connsiteX0" fmla="*/ 0 w 2607186"/>
                <a:gd name="connsiteY0" fmla="*/ 167662 h 1676620"/>
                <a:gd name="connsiteX1" fmla="*/ 167662 w 2607186"/>
                <a:gd name="connsiteY1" fmla="*/ 0 h 1676620"/>
                <a:gd name="connsiteX2" fmla="*/ 2439524 w 2607186"/>
                <a:gd name="connsiteY2" fmla="*/ 0 h 1676620"/>
                <a:gd name="connsiteX3" fmla="*/ 2607186 w 2607186"/>
                <a:gd name="connsiteY3" fmla="*/ 167662 h 1676620"/>
                <a:gd name="connsiteX4" fmla="*/ 2607186 w 2607186"/>
                <a:gd name="connsiteY4" fmla="*/ 1508958 h 1676620"/>
                <a:gd name="connsiteX5" fmla="*/ 2439524 w 2607186"/>
                <a:gd name="connsiteY5" fmla="*/ 1676620 h 1676620"/>
                <a:gd name="connsiteX6" fmla="*/ 167662 w 2607186"/>
                <a:gd name="connsiteY6" fmla="*/ 1676620 h 1676620"/>
                <a:gd name="connsiteX7" fmla="*/ 0 w 2607186"/>
                <a:gd name="connsiteY7" fmla="*/ 1508958 h 1676620"/>
                <a:gd name="connsiteX8" fmla="*/ 0 w 2607186"/>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186" h="1676620">
                  <a:moveTo>
                    <a:pt x="0" y="167662"/>
                  </a:moveTo>
                  <a:cubicBezTo>
                    <a:pt x="0" y="75065"/>
                    <a:pt x="75065" y="0"/>
                    <a:pt x="167662" y="0"/>
                  </a:cubicBezTo>
                  <a:lnTo>
                    <a:pt x="2439524" y="0"/>
                  </a:lnTo>
                  <a:cubicBezTo>
                    <a:pt x="2532121" y="0"/>
                    <a:pt x="2607186" y="75065"/>
                    <a:pt x="2607186" y="167662"/>
                  </a:cubicBezTo>
                  <a:lnTo>
                    <a:pt x="2607186" y="1508958"/>
                  </a:lnTo>
                  <a:cubicBezTo>
                    <a:pt x="2607186" y="1601555"/>
                    <a:pt x="2532121" y="1676620"/>
                    <a:pt x="2439524" y="1676620"/>
                  </a:cubicBezTo>
                  <a:lnTo>
                    <a:pt x="167662" y="1676620"/>
                  </a:lnTo>
                  <a:cubicBezTo>
                    <a:pt x="75065" y="1676620"/>
                    <a:pt x="0" y="1601555"/>
                    <a:pt x="0" y="1508958"/>
                  </a:cubicBezTo>
                  <a:lnTo>
                    <a:pt x="0" y="167662"/>
                  </a:lnTo>
                  <a:close/>
                </a:path>
              </a:pathLst>
            </a:custGeom>
            <a:solidFill>
              <a:srgbClr val="8064A2">
                <a:hueOff val="-1116192"/>
                <a:satOff val="6725"/>
                <a:lumOff val="539"/>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a:ea typeface="+mn-ea"/>
                  <a:cs typeface="Arial"/>
                </a:rPr>
                <a:t>Provisioning Management</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Rain</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Cloud Shifting</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Cloud Bursting</a:t>
              </a:r>
            </a:p>
          </p:txBody>
        </p:sp>
        <p:sp>
          <p:nvSpPr>
            <p:cNvPr id="48" name="Left Arrow 47"/>
            <p:cNvSpPr/>
            <p:nvPr/>
          </p:nvSpPr>
          <p:spPr>
            <a:xfrm rot="16114334">
              <a:off x="3196720" y="2298664"/>
              <a:ext cx="2703942" cy="628732"/>
            </a:xfrm>
            <a:prstGeom prst="leftArrow">
              <a:avLst>
                <a:gd name="adj1" fmla="val 60000"/>
                <a:gd name="adj2" fmla="val 50000"/>
              </a:avLst>
            </a:prstGeom>
            <a:solidFill>
              <a:srgbClr val="8064A2">
                <a:hueOff val="-2232385"/>
                <a:satOff val="13449"/>
                <a:lumOff val="1078"/>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49" name="Freeform 48"/>
            <p:cNvSpPr/>
            <p:nvPr/>
          </p:nvSpPr>
          <p:spPr>
            <a:xfrm>
              <a:off x="3250519" y="423169"/>
              <a:ext cx="2528972" cy="1676620"/>
            </a:xfrm>
            <a:custGeom>
              <a:avLst/>
              <a:gdLst>
                <a:gd name="connsiteX0" fmla="*/ 0 w 2528972"/>
                <a:gd name="connsiteY0" fmla="*/ 167662 h 1676620"/>
                <a:gd name="connsiteX1" fmla="*/ 167662 w 2528972"/>
                <a:gd name="connsiteY1" fmla="*/ 0 h 1676620"/>
                <a:gd name="connsiteX2" fmla="*/ 2361310 w 2528972"/>
                <a:gd name="connsiteY2" fmla="*/ 0 h 1676620"/>
                <a:gd name="connsiteX3" fmla="*/ 2528972 w 2528972"/>
                <a:gd name="connsiteY3" fmla="*/ 167662 h 1676620"/>
                <a:gd name="connsiteX4" fmla="*/ 2528972 w 2528972"/>
                <a:gd name="connsiteY4" fmla="*/ 1508958 h 1676620"/>
                <a:gd name="connsiteX5" fmla="*/ 2361310 w 2528972"/>
                <a:gd name="connsiteY5" fmla="*/ 1676620 h 1676620"/>
                <a:gd name="connsiteX6" fmla="*/ 167662 w 2528972"/>
                <a:gd name="connsiteY6" fmla="*/ 1676620 h 1676620"/>
                <a:gd name="connsiteX7" fmla="*/ 0 w 2528972"/>
                <a:gd name="connsiteY7" fmla="*/ 1508958 h 1676620"/>
                <a:gd name="connsiteX8" fmla="*/ 0 w 2528972"/>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8972" h="1676620">
                  <a:moveTo>
                    <a:pt x="0" y="167662"/>
                  </a:moveTo>
                  <a:cubicBezTo>
                    <a:pt x="0" y="75065"/>
                    <a:pt x="75065" y="0"/>
                    <a:pt x="167662" y="0"/>
                  </a:cubicBezTo>
                  <a:lnTo>
                    <a:pt x="2361310" y="0"/>
                  </a:lnTo>
                  <a:cubicBezTo>
                    <a:pt x="2453907" y="0"/>
                    <a:pt x="2528972" y="75065"/>
                    <a:pt x="2528972" y="167662"/>
                  </a:cubicBezTo>
                  <a:lnTo>
                    <a:pt x="2528972" y="1508958"/>
                  </a:lnTo>
                  <a:cubicBezTo>
                    <a:pt x="2528972" y="1601555"/>
                    <a:pt x="2453907" y="1676620"/>
                    <a:pt x="2361310" y="1676620"/>
                  </a:cubicBezTo>
                  <a:lnTo>
                    <a:pt x="167662" y="1676620"/>
                  </a:lnTo>
                  <a:cubicBezTo>
                    <a:pt x="75065" y="1676620"/>
                    <a:pt x="0" y="1601555"/>
                    <a:pt x="0" y="1508958"/>
                  </a:cubicBezTo>
                  <a:lnTo>
                    <a:pt x="0" y="167662"/>
                  </a:lnTo>
                  <a:close/>
                </a:path>
              </a:pathLst>
            </a:custGeom>
            <a:solidFill>
              <a:srgbClr val="8064A2">
                <a:hueOff val="-2232385"/>
                <a:satOff val="13449"/>
                <a:lumOff val="1078"/>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Virtual Machine</a:t>
              </a:r>
              <a:br>
                <a:rPr kumimoji="0" lang="en-US" sz="2400" b="1" i="0" u="none" strike="noStrike" kern="0" cap="none" spc="0" normalizeH="0" baseline="0" noProof="0" dirty="0" smtClean="0">
                  <a:ln>
                    <a:noFill/>
                  </a:ln>
                  <a:solidFill>
                    <a:prstClr val="white"/>
                  </a:solidFill>
                  <a:effectLst/>
                  <a:uLnTx/>
                  <a:uFillTx/>
                  <a:latin typeface="Calibri"/>
                  <a:ea typeface="+mn-ea"/>
                  <a:cs typeface="Arial"/>
                </a:rPr>
              </a:br>
              <a:r>
                <a:rPr kumimoji="0" lang="en-US" sz="2400" b="1" i="0" u="none" strike="noStrike" kern="0" cap="none" spc="0" normalizeH="0" baseline="0" noProof="0" dirty="0" smtClean="0">
                  <a:ln>
                    <a:noFill/>
                  </a:ln>
                  <a:solidFill>
                    <a:prstClr val="white"/>
                  </a:solidFill>
                  <a:effectLst/>
                  <a:uLnTx/>
                  <a:uFillTx/>
                  <a:latin typeface="Calibri"/>
                  <a:ea typeface="+mn-ea"/>
                  <a:cs typeface="Arial"/>
                </a:rPr>
                <a:t>Management</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err="1" smtClean="0">
                  <a:ln>
                    <a:noFill/>
                  </a:ln>
                  <a:solidFill>
                    <a:prstClr val="white"/>
                  </a:solidFill>
                  <a:effectLst/>
                  <a:uLnTx/>
                  <a:uFillTx/>
                  <a:latin typeface="Calibri"/>
                  <a:ea typeface="+mn-ea"/>
                  <a:cs typeface="Arial"/>
                </a:rPr>
                <a:t>IaaS</a:t>
              </a:r>
              <a:r>
                <a:rPr kumimoji="0" lang="en-US" sz="1900" b="1" i="0" u="none" strike="noStrike" kern="0" cap="none" spc="0" normalizeH="0" baseline="0" noProof="0" dirty="0" smtClean="0">
                  <a:ln>
                    <a:noFill/>
                  </a:ln>
                  <a:solidFill>
                    <a:prstClr val="white"/>
                  </a:solidFill>
                  <a:effectLst/>
                  <a:uLnTx/>
                  <a:uFillTx/>
                  <a:latin typeface="Calibri"/>
                  <a:ea typeface="+mn-ea"/>
                  <a:cs typeface="Arial"/>
                </a:rPr>
                <a:t> Abstraction</a:t>
              </a:r>
            </a:p>
          </p:txBody>
        </p:sp>
        <p:sp>
          <p:nvSpPr>
            <p:cNvPr id="50" name="Left Arrow 49"/>
            <p:cNvSpPr/>
            <p:nvPr/>
          </p:nvSpPr>
          <p:spPr>
            <a:xfrm rot="18900000">
              <a:off x="4974359" y="3013097"/>
              <a:ext cx="2248008" cy="628732"/>
            </a:xfrm>
            <a:prstGeom prst="leftArrow">
              <a:avLst>
                <a:gd name="adj1" fmla="val 60000"/>
                <a:gd name="adj2" fmla="val 50000"/>
              </a:avLst>
            </a:prstGeom>
            <a:solidFill>
              <a:srgbClr val="8064A2">
                <a:hueOff val="-3348577"/>
                <a:satOff val="20174"/>
                <a:lumOff val="1617"/>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51" name="Freeform 50"/>
            <p:cNvSpPr/>
            <p:nvPr/>
          </p:nvSpPr>
          <p:spPr>
            <a:xfrm>
              <a:off x="5845267" y="1694362"/>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olidFill>
              <a:srgbClr val="8064A2">
                <a:hueOff val="-3348577"/>
                <a:satOff val="20174"/>
                <a:lumOff val="1617"/>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Experiment</a:t>
              </a:r>
              <a:br>
                <a:rPr kumimoji="0" lang="en-US" sz="2400" b="1" i="0" u="none" strike="noStrike" kern="0" cap="none" spc="0" normalizeH="0" baseline="0" noProof="0" dirty="0" smtClean="0">
                  <a:ln>
                    <a:noFill/>
                  </a:ln>
                  <a:solidFill>
                    <a:prstClr val="white"/>
                  </a:solidFill>
                  <a:effectLst/>
                  <a:uLnTx/>
                  <a:uFillTx/>
                  <a:latin typeface="Calibri"/>
                  <a:ea typeface="+mn-ea"/>
                  <a:cs typeface="Arial"/>
                </a:rPr>
              </a:br>
              <a:r>
                <a:rPr kumimoji="0" lang="en-US" sz="2400" b="1" i="0" u="none" strike="noStrike" kern="0" cap="none" spc="0" normalizeH="0" baseline="0" noProof="0" dirty="0" smtClean="0">
                  <a:ln>
                    <a:noFill/>
                  </a:ln>
                  <a:solidFill>
                    <a:prstClr val="white"/>
                  </a:solidFill>
                  <a:effectLst/>
                  <a:uLnTx/>
                  <a:uFillTx/>
                  <a:latin typeface="Calibri"/>
                  <a:ea typeface="+mn-ea"/>
                  <a:cs typeface="Arial"/>
                </a:rPr>
                <a:t>Management</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Shell</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err="1" smtClean="0">
                  <a:ln>
                    <a:noFill/>
                  </a:ln>
                  <a:solidFill>
                    <a:prstClr val="white"/>
                  </a:solidFill>
                  <a:effectLst/>
                  <a:uLnTx/>
                  <a:uFillTx/>
                  <a:latin typeface="Calibri"/>
                  <a:ea typeface="+mn-ea"/>
                  <a:cs typeface="Arial"/>
                </a:rPr>
                <a:t>IPython</a:t>
              </a:r>
              <a:endParaRPr kumimoji="0" lang="en-US" sz="1900" b="1" i="0" u="none" strike="noStrike" kern="0" cap="none" spc="0" normalizeH="0" baseline="0" noProof="0" dirty="0" smtClean="0">
                <a:ln>
                  <a:noFill/>
                </a:ln>
                <a:solidFill>
                  <a:prstClr val="white"/>
                </a:solidFill>
                <a:effectLst/>
                <a:uLnTx/>
                <a:uFillTx/>
                <a:latin typeface="Calibri"/>
                <a:ea typeface="+mn-ea"/>
                <a:cs typeface="Arial"/>
              </a:endParaRPr>
            </a:p>
          </p:txBody>
        </p:sp>
        <p:sp>
          <p:nvSpPr>
            <p:cNvPr id="52" name="Left Arrow 51"/>
            <p:cNvSpPr/>
            <p:nvPr/>
          </p:nvSpPr>
          <p:spPr>
            <a:xfrm>
              <a:off x="5934657" y="4507710"/>
              <a:ext cx="1906799" cy="628732"/>
            </a:xfrm>
            <a:prstGeom prst="leftArrow">
              <a:avLst>
                <a:gd name="adj1" fmla="val 60000"/>
                <a:gd name="adj2" fmla="val 50000"/>
              </a:avLst>
            </a:prstGeom>
            <a:solidFill>
              <a:srgbClr val="8064A2">
                <a:hueOff val="-4464770"/>
                <a:satOff val="26899"/>
                <a:lumOff val="2156"/>
                <a:alphaOff val="0"/>
              </a:srgbClr>
            </a:solidFill>
            <a:ln w="9525" cap="flat" cmpd="sng" algn="ctr">
              <a:solidFill>
                <a:sysClr val="window" lastClr="FFFFFF">
                  <a:hueOff val="0"/>
                  <a:satOff val="0"/>
                  <a:lumOff val="0"/>
                  <a:alphaOff val="0"/>
                  <a:shade val="95000"/>
                  <a:satMod val="105000"/>
                </a:sysClr>
              </a:solidFill>
              <a:prstDash val="solid"/>
            </a:ln>
            <a:effectLst>
              <a:outerShdw blurRad="40000" dist="23000" dir="5400000" rotWithShape="0">
                <a:srgbClr val="000000">
                  <a:alpha val="35000"/>
                </a:srgbClr>
              </a:outerShdw>
            </a:effectLst>
            <a:sp3d z="-54080" prstMaterial="plastic">
              <a:bevelT w="25400" h="25400"/>
              <a:bevelB w="25400" h="25400"/>
            </a:sp3d>
          </p:spPr>
        </p:sp>
        <p:sp>
          <p:nvSpPr>
            <p:cNvPr id="53" name="Freeform 52"/>
            <p:cNvSpPr/>
            <p:nvPr/>
          </p:nvSpPr>
          <p:spPr>
            <a:xfrm>
              <a:off x="6793569" y="3983766"/>
              <a:ext cx="2095775" cy="1676620"/>
            </a:xfrm>
            <a:custGeom>
              <a:avLst/>
              <a:gdLst>
                <a:gd name="connsiteX0" fmla="*/ 0 w 2095775"/>
                <a:gd name="connsiteY0" fmla="*/ 167662 h 1676620"/>
                <a:gd name="connsiteX1" fmla="*/ 167662 w 2095775"/>
                <a:gd name="connsiteY1" fmla="*/ 0 h 1676620"/>
                <a:gd name="connsiteX2" fmla="*/ 1928113 w 2095775"/>
                <a:gd name="connsiteY2" fmla="*/ 0 h 1676620"/>
                <a:gd name="connsiteX3" fmla="*/ 2095775 w 2095775"/>
                <a:gd name="connsiteY3" fmla="*/ 167662 h 1676620"/>
                <a:gd name="connsiteX4" fmla="*/ 2095775 w 2095775"/>
                <a:gd name="connsiteY4" fmla="*/ 1508958 h 1676620"/>
                <a:gd name="connsiteX5" fmla="*/ 1928113 w 2095775"/>
                <a:gd name="connsiteY5" fmla="*/ 1676620 h 1676620"/>
                <a:gd name="connsiteX6" fmla="*/ 167662 w 2095775"/>
                <a:gd name="connsiteY6" fmla="*/ 1676620 h 1676620"/>
                <a:gd name="connsiteX7" fmla="*/ 0 w 2095775"/>
                <a:gd name="connsiteY7" fmla="*/ 1508958 h 1676620"/>
                <a:gd name="connsiteX8" fmla="*/ 0 w 2095775"/>
                <a:gd name="connsiteY8" fmla="*/ 167662 h 167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775" h="1676620">
                  <a:moveTo>
                    <a:pt x="0" y="167662"/>
                  </a:moveTo>
                  <a:cubicBezTo>
                    <a:pt x="0" y="75065"/>
                    <a:pt x="75065" y="0"/>
                    <a:pt x="167662" y="0"/>
                  </a:cubicBezTo>
                  <a:lnTo>
                    <a:pt x="1928113" y="0"/>
                  </a:lnTo>
                  <a:cubicBezTo>
                    <a:pt x="2020710" y="0"/>
                    <a:pt x="2095775" y="75065"/>
                    <a:pt x="2095775" y="167662"/>
                  </a:cubicBezTo>
                  <a:lnTo>
                    <a:pt x="2095775" y="1508958"/>
                  </a:lnTo>
                  <a:cubicBezTo>
                    <a:pt x="2095775" y="1601555"/>
                    <a:pt x="2020710" y="1676620"/>
                    <a:pt x="1928113" y="1676620"/>
                  </a:cubicBezTo>
                  <a:lnTo>
                    <a:pt x="167662" y="1676620"/>
                  </a:lnTo>
                  <a:cubicBezTo>
                    <a:pt x="75065" y="1676620"/>
                    <a:pt x="0" y="1601555"/>
                    <a:pt x="0" y="1508958"/>
                  </a:cubicBezTo>
                  <a:lnTo>
                    <a:pt x="0" y="167662"/>
                  </a:lnTo>
                  <a:close/>
                </a:path>
              </a:pathLst>
            </a:custGeom>
            <a:solidFill>
              <a:srgbClr val="8064A2">
                <a:hueOff val="-4464770"/>
                <a:satOff val="26899"/>
                <a:lumOff val="2156"/>
                <a:alphaOff val="0"/>
              </a:srgbClr>
            </a:solidFill>
            <a:ln>
              <a:noFill/>
            </a:ln>
            <a:effectLst>
              <a:outerShdw blurRad="40000" dist="23000" dir="5400000" rotWithShape="0">
                <a:srgbClr val="000000">
                  <a:alpha val="35000"/>
                </a:srgbClr>
              </a:outerShdw>
            </a:effectLst>
            <a:sp3d prstMaterial="plastic">
              <a:bevelT w="50800" h="50800"/>
              <a:bevelB w="50800" h="50800"/>
            </a:sp3d>
          </p:spPr>
          <p:txBody>
            <a:bodyPr spcFirstLastPara="0" vert="horz" wrap="square" lIns="94827" tIns="94827" rIns="94827" bIns="94827" numCol="1" spcCol="1270" anchor="t"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Arial"/>
                </a:rPr>
                <a:t>Accounting</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Internal</a:t>
              </a:r>
            </a:p>
            <a:p>
              <a:pPr marL="171450" marR="0" lvl="1" indent="-171450" defTabSz="844550" eaLnBrk="1" fontAlgn="auto" latinLnBrk="0" hangingPunct="1">
                <a:lnSpc>
                  <a:spcPct val="90000"/>
                </a:lnSpc>
                <a:spcBef>
                  <a:spcPct val="0"/>
                </a:spcBef>
                <a:spcAft>
                  <a:spcPct val="15000"/>
                </a:spcAft>
                <a:buClrTx/>
                <a:buSzTx/>
                <a:buFontTx/>
                <a:buChar char="••"/>
                <a:tabLst/>
                <a:defRPr/>
              </a:pPr>
              <a:r>
                <a:rPr kumimoji="0" lang="en-US" sz="1900" b="1" i="0" u="none" strike="noStrike" kern="0" cap="none" spc="0" normalizeH="0" baseline="0" noProof="0" dirty="0" smtClean="0">
                  <a:ln>
                    <a:noFill/>
                  </a:ln>
                  <a:solidFill>
                    <a:prstClr val="white"/>
                  </a:solidFill>
                  <a:effectLst/>
                  <a:uLnTx/>
                  <a:uFillTx/>
                  <a:latin typeface="Calibri"/>
                  <a:ea typeface="+mn-ea"/>
                  <a:cs typeface="Arial"/>
                </a:rPr>
                <a:t>External</a:t>
              </a:r>
            </a:p>
          </p:txBody>
        </p:sp>
      </p:gr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3776172381"/>
      </p:ext>
    </p:extLst>
  </p:cSld>
  <p:clrMapOvr>
    <a:masterClrMapping/>
  </p:clrMapOvr>
  <mc:AlternateContent xmlns:mc="http://schemas.openxmlformats.org/markup-compatibility/2006" xmlns:p14="http://schemas.microsoft.com/office/powerpoint/2010/main">
    <mc:Choice Requires="p14">
      <p:transition spd="slow" p14:dur="2000" advTm="58097"/>
    </mc:Choice>
    <mc:Fallback xmlns="">
      <p:transition spd="slow" advTm="58097"/>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9971"/>
          </a:xfrm>
        </p:spPr>
        <p:txBody>
          <a:bodyPr>
            <a:normAutofit/>
          </a:bodyPr>
          <a:lstStyle/>
          <a:p>
            <a:r>
              <a:rPr lang="en-US" b="1" dirty="0" err="1" smtClean="0"/>
              <a:t>Cloudmesh</a:t>
            </a:r>
            <a:r>
              <a:rPr lang="en-US" b="1" dirty="0" smtClean="0"/>
              <a:t> Components I</a:t>
            </a:r>
            <a:endParaRPr lang="en-US" b="1" dirty="0"/>
          </a:p>
        </p:txBody>
      </p:sp>
      <p:sp>
        <p:nvSpPr>
          <p:cNvPr id="3" name="Content Placeholder 2"/>
          <p:cNvSpPr>
            <a:spLocks noGrp="1"/>
          </p:cNvSpPr>
          <p:nvPr>
            <p:ph idx="1"/>
          </p:nvPr>
        </p:nvSpPr>
        <p:spPr>
          <a:xfrm>
            <a:off x="108856" y="859971"/>
            <a:ext cx="9035143" cy="5998029"/>
          </a:xfrm>
        </p:spPr>
        <p:txBody>
          <a:bodyPr>
            <a:normAutofit/>
          </a:bodyPr>
          <a:lstStyle/>
          <a:p>
            <a:r>
              <a:rPr lang="en-US" b="1" dirty="0"/>
              <a:t>Cobbler:</a:t>
            </a:r>
            <a:r>
              <a:rPr lang="en-US" dirty="0"/>
              <a:t> Python based provisioning of bare-metal or hypervisor-based systems</a:t>
            </a:r>
          </a:p>
          <a:p>
            <a:r>
              <a:rPr lang="en-US" b="1" dirty="0" smtClean="0"/>
              <a:t>Apache </a:t>
            </a:r>
            <a:r>
              <a:rPr lang="en-US" b="1" dirty="0"/>
              <a:t>Libcloud:</a:t>
            </a:r>
            <a:r>
              <a:rPr lang="en-US" dirty="0"/>
              <a:t> Python library for interacting with many of the popular cloud service providers using a unified API. (One Interface To Rule Them All)</a:t>
            </a:r>
          </a:p>
          <a:p>
            <a:r>
              <a:rPr lang="en-US" b="1" dirty="0" smtClean="0"/>
              <a:t>Celery</a:t>
            </a:r>
            <a:r>
              <a:rPr lang="en-US" dirty="0"/>
              <a:t> is an asynchronous task queue/job queue environment based on </a:t>
            </a:r>
            <a:r>
              <a:rPr lang="en-US" dirty="0" err="1"/>
              <a:t>RabbitMQ</a:t>
            </a:r>
            <a:r>
              <a:rPr lang="en-US" dirty="0"/>
              <a:t> or equivalent and written in Python</a:t>
            </a:r>
          </a:p>
          <a:p>
            <a:r>
              <a:rPr lang="en-US" b="1" dirty="0" smtClean="0"/>
              <a:t>OpenStack </a:t>
            </a:r>
            <a:r>
              <a:rPr lang="en-US" b="1" dirty="0"/>
              <a:t>Heat</a:t>
            </a:r>
            <a:r>
              <a:rPr lang="en-US" dirty="0"/>
              <a:t> is a Python orchestration engine for common cloud environments  managing the entire lifecycle of infrastructure and applications.</a:t>
            </a:r>
          </a:p>
          <a:p>
            <a:r>
              <a:rPr lang="en-US" b="1" dirty="0" smtClean="0"/>
              <a:t>Docker</a:t>
            </a:r>
            <a:r>
              <a:rPr lang="en-US" dirty="0"/>
              <a:t> (written in Go) is a tool to package an application and its dependencies in a virtual Linux container</a:t>
            </a:r>
          </a:p>
          <a:p>
            <a:r>
              <a:rPr lang="en-US" b="1" dirty="0" smtClean="0"/>
              <a:t>OCCI</a:t>
            </a:r>
            <a:r>
              <a:rPr lang="en-US" dirty="0"/>
              <a:t> is an Open Grid Forum cloud instance standard</a:t>
            </a:r>
          </a:p>
          <a:p>
            <a:r>
              <a:rPr lang="en-US" b="1" dirty="0" err="1" smtClean="0"/>
              <a:t>Slurm</a:t>
            </a:r>
            <a:r>
              <a:rPr lang="en-US" dirty="0"/>
              <a:t> is an open source C based job scheduler from HPC community with similar functionalities to </a:t>
            </a:r>
            <a:r>
              <a:rPr lang="en-US" dirty="0" err="1"/>
              <a:t>OpenPBS</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41658956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9971"/>
          </a:xfrm>
        </p:spPr>
        <p:txBody>
          <a:bodyPr>
            <a:normAutofit/>
          </a:bodyPr>
          <a:lstStyle/>
          <a:p>
            <a:r>
              <a:rPr lang="en-US" b="1" dirty="0" err="1" smtClean="0"/>
              <a:t>Cloudmesh</a:t>
            </a:r>
            <a:r>
              <a:rPr lang="en-US" b="1" dirty="0" smtClean="0"/>
              <a:t> Components II</a:t>
            </a:r>
            <a:endParaRPr lang="en-US" b="1" dirty="0"/>
          </a:p>
        </p:txBody>
      </p:sp>
      <p:sp>
        <p:nvSpPr>
          <p:cNvPr id="3" name="Content Placeholder 2"/>
          <p:cNvSpPr>
            <a:spLocks noGrp="1"/>
          </p:cNvSpPr>
          <p:nvPr>
            <p:ph idx="1"/>
          </p:nvPr>
        </p:nvSpPr>
        <p:spPr>
          <a:xfrm>
            <a:off x="108856" y="859971"/>
            <a:ext cx="9035143" cy="5998029"/>
          </a:xfrm>
        </p:spPr>
        <p:txBody>
          <a:bodyPr>
            <a:normAutofit/>
          </a:bodyPr>
          <a:lstStyle/>
          <a:p>
            <a:r>
              <a:rPr lang="en-US" b="1" dirty="0" smtClean="0"/>
              <a:t>Chef</a:t>
            </a:r>
            <a:r>
              <a:rPr lang="en-US" dirty="0"/>
              <a:t> </a:t>
            </a:r>
            <a:r>
              <a:rPr lang="en-US" b="1" dirty="0" err="1" smtClean="0"/>
              <a:t>Ansible</a:t>
            </a:r>
            <a:r>
              <a:rPr lang="en-US" b="1" dirty="0" smtClean="0"/>
              <a:t> Puppet </a:t>
            </a:r>
            <a:r>
              <a:rPr lang="en-US" b="1" dirty="0"/>
              <a:t>Salt</a:t>
            </a:r>
            <a:r>
              <a:rPr lang="en-US" dirty="0"/>
              <a:t> are system configuration managers. Scripts are used to define system</a:t>
            </a:r>
          </a:p>
          <a:p>
            <a:r>
              <a:rPr lang="en-US" b="1" dirty="0" smtClean="0"/>
              <a:t>Razor </a:t>
            </a:r>
            <a:r>
              <a:rPr lang="en-US" dirty="0" smtClean="0"/>
              <a:t>cloud bare metal provisioning from EMC/puppet</a:t>
            </a:r>
            <a:endParaRPr lang="en-US" dirty="0"/>
          </a:p>
          <a:p>
            <a:r>
              <a:rPr lang="en-US" b="1" dirty="0" smtClean="0"/>
              <a:t>Juju</a:t>
            </a:r>
            <a:r>
              <a:rPr lang="en-US" dirty="0" smtClean="0"/>
              <a:t> from Ubuntu orchestrates services and their provisioning  defined by charms across multiple clouds </a:t>
            </a:r>
            <a:endParaRPr lang="en-US" dirty="0"/>
          </a:p>
          <a:p>
            <a:r>
              <a:rPr lang="en-US" b="1" dirty="0" err="1" smtClean="0"/>
              <a:t>Xcat</a:t>
            </a:r>
            <a:r>
              <a:rPr lang="en-US" dirty="0"/>
              <a:t> (</a:t>
            </a:r>
            <a:r>
              <a:rPr lang="en-US" dirty="0" smtClean="0"/>
              <a:t>Originally we used</a:t>
            </a:r>
            <a:r>
              <a:rPr lang="en-US" dirty="0"/>
              <a:t> this</a:t>
            </a:r>
            <a:r>
              <a:rPr lang="en-US" dirty="0" smtClean="0"/>
              <a:t>) is a rather specialized (IBM) dynamic provisioning system</a:t>
            </a:r>
            <a:endParaRPr lang="en-US" dirty="0"/>
          </a:p>
          <a:p>
            <a:r>
              <a:rPr lang="en-US" b="1" dirty="0" smtClean="0"/>
              <a:t>Foreman</a:t>
            </a:r>
            <a:r>
              <a:rPr lang="en-US" dirty="0" smtClean="0"/>
              <a:t> written in Ruby/</a:t>
            </a:r>
            <a:r>
              <a:rPr lang="en-US" dirty="0" err="1" smtClean="0"/>
              <a:t>Javascript</a:t>
            </a:r>
            <a:r>
              <a:rPr lang="en-US" dirty="0" smtClean="0"/>
              <a:t> is an open </a:t>
            </a:r>
            <a:r>
              <a:rPr lang="en-US" dirty="0"/>
              <a:t>source project that helps system administrators manage servers throughout their lifecycle, from provisioning and configuration to orchestration and monitoring. </a:t>
            </a:r>
            <a:r>
              <a:rPr lang="en-US" dirty="0" smtClean="0"/>
              <a:t>Builds on </a:t>
            </a:r>
            <a:r>
              <a:rPr lang="en-US" dirty="0"/>
              <a:t>Puppet or Chef</a:t>
            </a:r>
          </a:p>
          <a:p>
            <a:endParaRPr lang="en-US" dirty="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8486930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8686800" cy="1143000"/>
          </a:xfrm>
        </p:spPr>
        <p:txBody>
          <a:bodyPr>
            <a:normAutofit/>
          </a:bodyPr>
          <a:lstStyle/>
          <a:p>
            <a:r>
              <a:rPr lang="en-US" b="1" dirty="0" smtClean="0"/>
              <a:t>… Working with VMs in </a:t>
            </a:r>
            <a:r>
              <a:rPr lang="en-US" b="1" dirty="0" err="1" smtClean="0"/>
              <a:t>Cloudmesh</a:t>
            </a:r>
            <a:endParaRPr lang="en-US" b="1" dirty="0"/>
          </a:p>
        </p:txBody>
      </p:sp>
      <p:pic>
        <p:nvPicPr>
          <p:cNvPr id="2" name="Content Placeholder 1" descr="Screen Shot 2014-09-30 at 3.44.58 PM.png"/>
          <p:cNvPicPr>
            <a:picLocks noGrp="1" noChangeAspect="1"/>
          </p:cNvPicPr>
          <p:nvPr>
            <p:ph idx="1"/>
          </p:nvPr>
        </p:nvPicPr>
        <p:blipFill>
          <a:blip r:embed="rId2" cstate="print">
            <a:extLst>
              <a:ext uri="{28A0092B-C50C-407E-A947-70E740481C1C}">
                <a14:useLocalDpi xmlns:a14="http://schemas.microsoft.com/office/drawing/2010/main" val="0"/>
              </a:ext>
            </a:extLst>
          </a:blip>
          <a:srcRect t="4891" b="4891"/>
          <a:stretch>
            <a:fillRect/>
          </a:stretch>
        </p:blipFill>
        <p:spPr>
          <a:xfrm>
            <a:off x="439679" y="1398588"/>
            <a:ext cx="8229600" cy="4525963"/>
          </a:xfrm>
        </p:spPr>
      </p:pic>
      <p:sp>
        <p:nvSpPr>
          <p:cNvPr id="5" name="Rounded Rectangular Callout 4"/>
          <p:cNvSpPr/>
          <p:nvPr/>
        </p:nvSpPr>
        <p:spPr>
          <a:xfrm>
            <a:off x="1447753" y="3268792"/>
            <a:ext cx="1228038" cy="502444"/>
          </a:xfrm>
          <a:prstGeom prst="wedgeRoundRectCallout">
            <a:avLst>
              <a:gd name="adj1" fmla="val -44877"/>
              <a:gd name="adj2" fmla="val 81019"/>
              <a:gd name="adj3" fmla="val 16667"/>
            </a:avLst>
          </a:prstGeom>
          <a:gradFill flip="none" rotWithShape="1">
            <a:gsLst>
              <a:gs pos="0">
                <a:schemeClr val="accent5">
                  <a:shade val="70000"/>
                  <a:satMod val="150000"/>
                  <a:alpha val="41000"/>
                </a:schemeClr>
              </a:gs>
              <a:gs pos="34000">
                <a:schemeClr val="accent5">
                  <a:shade val="70000"/>
                  <a:satMod val="140000"/>
                  <a:alpha val="41000"/>
                </a:schemeClr>
              </a:gs>
              <a:gs pos="70000">
                <a:schemeClr val="accent5">
                  <a:tint val="100000"/>
                  <a:shade val="90000"/>
                  <a:satMod val="140000"/>
                  <a:alpha val="41000"/>
                </a:schemeClr>
              </a:gs>
              <a:gs pos="100000">
                <a:schemeClr val="accent5">
                  <a:tint val="100000"/>
                  <a:shade val="100000"/>
                  <a:satMod val="100000"/>
                  <a:alpha val="41000"/>
                </a:schemeClr>
              </a:gs>
            </a:gsLst>
            <a:path path="circle">
              <a:fillToRect l="100000" t="100000" r="100000" b="100000"/>
            </a:path>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rPr>
              <a:t>VMs</a:t>
            </a:r>
            <a:endParaRPr lang="en-US" dirty="0">
              <a:solidFill>
                <a:schemeClr val="tx1"/>
              </a:solidFill>
            </a:endParaRPr>
          </a:p>
        </p:txBody>
      </p:sp>
      <p:sp>
        <p:nvSpPr>
          <p:cNvPr id="6" name="Rounded Rectangular Callout 5"/>
          <p:cNvSpPr/>
          <p:nvPr/>
        </p:nvSpPr>
        <p:spPr>
          <a:xfrm>
            <a:off x="4450534" y="5488982"/>
            <a:ext cx="3266569" cy="502444"/>
          </a:xfrm>
          <a:prstGeom prst="wedgeRoundRectCallout">
            <a:avLst>
              <a:gd name="adj1" fmla="val -81345"/>
              <a:gd name="adj2" fmla="val -285647"/>
              <a:gd name="adj3" fmla="val 16667"/>
            </a:avLst>
          </a:prstGeom>
          <a:gradFill flip="none" rotWithShape="1">
            <a:gsLst>
              <a:gs pos="0">
                <a:schemeClr val="accent5">
                  <a:shade val="70000"/>
                  <a:satMod val="150000"/>
                  <a:alpha val="41000"/>
                </a:schemeClr>
              </a:gs>
              <a:gs pos="34000">
                <a:schemeClr val="accent5">
                  <a:shade val="70000"/>
                  <a:satMod val="140000"/>
                  <a:alpha val="41000"/>
                </a:schemeClr>
              </a:gs>
              <a:gs pos="70000">
                <a:schemeClr val="accent5">
                  <a:tint val="100000"/>
                  <a:shade val="90000"/>
                  <a:satMod val="140000"/>
                  <a:alpha val="41000"/>
                </a:schemeClr>
              </a:gs>
              <a:gs pos="100000">
                <a:schemeClr val="accent5">
                  <a:tint val="100000"/>
                  <a:shade val="100000"/>
                  <a:satMod val="100000"/>
                  <a:alpha val="41000"/>
                </a:schemeClr>
              </a:gs>
            </a:gsLst>
            <a:path path="circle">
              <a:fillToRect l="100000" t="100000" r="100000" b="100000"/>
            </a:path>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rPr>
              <a:t>Panel with VM Table (HP)</a:t>
            </a:r>
            <a:endParaRPr lang="en-US" dirty="0">
              <a:solidFill>
                <a:schemeClr val="tx1"/>
              </a:solidFill>
            </a:endParaRPr>
          </a:p>
        </p:txBody>
      </p:sp>
      <p:sp>
        <p:nvSpPr>
          <p:cNvPr id="9" name="Rounded Rectangular Callout 8"/>
          <p:cNvSpPr/>
          <p:nvPr/>
        </p:nvSpPr>
        <p:spPr>
          <a:xfrm>
            <a:off x="6864243" y="2416650"/>
            <a:ext cx="1109018" cy="502444"/>
          </a:xfrm>
          <a:prstGeom prst="wedgeRoundRectCallout">
            <a:avLst>
              <a:gd name="adj1" fmla="val -44034"/>
              <a:gd name="adj2" fmla="val 114779"/>
              <a:gd name="adj3" fmla="val 16667"/>
            </a:avLst>
          </a:prstGeom>
          <a:gradFill flip="none" rotWithShape="1">
            <a:gsLst>
              <a:gs pos="0">
                <a:schemeClr val="accent5">
                  <a:shade val="70000"/>
                  <a:satMod val="150000"/>
                  <a:alpha val="41000"/>
                </a:schemeClr>
              </a:gs>
              <a:gs pos="34000">
                <a:schemeClr val="accent5">
                  <a:shade val="70000"/>
                  <a:satMod val="140000"/>
                  <a:alpha val="41000"/>
                </a:schemeClr>
              </a:gs>
              <a:gs pos="70000">
                <a:schemeClr val="accent5">
                  <a:tint val="100000"/>
                  <a:shade val="90000"/>
                  <a:satMod val="140000"/>
                  <a:alpha val="41000"/>
                </a:schemeClr>
              </a:gs>
              <a:gs pos="100000">
                <a:schemeClr val="accent5">
                  <a:tint val="100000"/>
                  <a:shade val="100000"/>
                  <a:satMod val="100000"/>
                  <a:alpha val="41000"/>
                </a:schemeClr>
              </a:gs>
            </a:gsLst>
            <a:path path="circle">
              <a:fillToRect l="100000" t="100000" r="100000" b="100000"/>
            </a:path>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rPr>
              <a:t>Search</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4009632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8316" t="8641" r="19368" b="3423"/>
          <a:stretch/>
        </p:blipFill>
        <p:spPr>
          <a:xfrm>
            <a:off x="0" y="0"/>
            <a:ext cx="6255682" cy="6858000"/>
          </a:xfrm>
          <a:prstGeom prst="rect">
            <a:avLst/>
          </a:prstGeom>
        </p:spPr>
      </p:pic>
      <p:grpSp>
        <p:nvGrpSpPr>
          <p:cNvPr id="10" name="Group 9"/>
          <p:cNvGrpSpPr/>
          <p:nvPr/>
        </p:nvGrpSpPr>
        <p:grpSpPr>
          <a:xfrm>
            <a:off x="2261638" y="-51762"/>
            <a:ext cx="6882362" cy="6909762"/>
            <a:chOff x="684754" y="0"/>
            <a:chExt cx="6882362" cy="6909762"/>
          </a:xfrm>
        </p:grpSpPr>
        <p:grpSp>
          <p:nvGrpSpPr>
            <p:cNvPr id="9" name="Group 8"/>
            <p:cNvGrpSpPr/>
            <p:nvPr/>
          </p:nvGrpSpPr>
          <p:grpSpPr>
            <a:xfrm>
              <a:off x="717331" y="51762"/>
              <a:ext cx="6849785" cy="6858000"/>
              <a:chOff x="0" y="0"/>
              <a:chExt cx="6849785" cy="6858000"/>
            </a:xfrm>
          </p:grpSpPr>
          <p:pic>
            <p:nvPicPr>
              <p:cNvPr id="1026" name="Picture 2" descr="digraph foo {&#10;     node [shape=record];&#10;&#10;     a [label=&quot;Part A | Account Application &quot;,&#10;         URL=&quot;http://www.youtube.com/watch?v=CwHFaluDgzc&quot;,&#10;         target=&quot;_blank&quot;];&#10;&#10;     a1 [label=&quot;Part A.1 | Account Application &quot;,&#10;         URL=&quot;http://www.youtube.com/watch?v=c7mjKI8mJws&quot;,&#10;         target=&quot;_blank&quot;];&#10;&#10;     a2 [label=&quot;Part A.2 | OpenID Upload &quot;,&#10;         URL=&quot;http://www.youtube.com/watch?v=rZzpCYWDEpI&quot;,&#10;         target=&quot;_blank&quot;];&#10;&#10;     a3 [label=&quot;Part A.3 | SSHkey Upload &quot;,&#10;         URL=&quot;http://www.youtube.com/watch?v=4wjVwQbOlSU&quot;,&#10;         target=&quot;_blank&quot;];&#10;&#10;     a4 [label=&quot;Part A.4 | Project Join Request&quot;,&#10;         URL=&quot;http://www.youtube.com/watch?v=5xQiPBwt58s&quot;,&#10;         target=&quot;_blank&quot;];&#10;&#10;     b [label=&quot;Part B | Introduction to Cloudmesh &quot;,&#10;         URL=&quot;http://www.youtube.com/watch?v=njHHjRMb7V8&quot;,&#10;         target=&quot;_blank&quot;];&#10;&#10;     c [label=&quot;Part C | Overview of Cloudmesh Learning Web Site&quot;,&#10;         URL=&quot;http://www.youtube.com/watch?v=uGIPmiJ0cxg&quot;,&#10;         target=&quot;_blank&quot;];&#10;&#10;     d1 [label=&quot;Part D.1 | Install Cloudmesh on a Desktop&quot;,&#10;         URL=&quot;http://www.youtube.com/watch?v=lGiJifD0VgU&quot;,&#10;         target=&quot;_blank&quot;];&#10;&#10;     d2 [label=&quot;Part D.2 | Install Cloudmesh on a VM&quot;,&#10;         URL=&quot;http://www.youtube.com/watch?v=rcecpgm-47g&quot;,&#10;         target=&quot;_blank&quot;];&#10;&#10;     e  [label=&quot;Part E | The Cloudmesh Web Interface&quot;,&#10;         URL=&quot;http://www.youtube.com/watch?v=l_P4G85rysA&quot;,&#10;         target=&quot;_blank&quot;];&#10;&#10;     f  [label=&quot;Part F | The Cloudmesh IPython Learning Server&quot;,&#10;         URL=&quot;http://www.youtube.com/watch?v=1dn_av-zC00&quot;,&#10;         target=&quot;_blank&quot;];&#10;&#10;     g  [label=&quot;Part G | The Cloudmesh Command Shell interface&quot;,&#10;         URL=&quot;http://www.youtube.com/watch?v=hdq-t-ggkXA&quot;,&#10;         target=&quot;_blank&quot;];&#10;&#10;     h  [label=&quot;Part H | The Cloudmesh Command Shell API&quot;,&#10;         URL=&quot;http://www.youtube.com/watch?v=mF33LYqC30c&quot;,&#10;         target=&quot;_blank&quot;];&#10;&#10;     i  [label=&quot;Part I | The Cloudmesh Python API&quot;,&#10;         URL=&quot;http://www.youtube.com/watch?v=xOL_-Sfh9MA&quot;,&#10;         target=&quot;_blank&quot;];&#10;&#10;     class [label=&quot;Class&quot;];&#10;     subgraph accounts {&#10;         a1 -&gt; a2 -&gt; a3 -&gt; a4&#10;     }&#10;&#10;     a -&gt; a1 [lhead=accounts];&#10;     a4 -&gt; b [ltail=accounts];&#10;     class -&gt; a -&gt; b -&gt; c ;&#10;     c -&gt; d1;&#10;     c -&gt; d2 -&gt; f;&#10;     d1 -&gt; e -&gt; f -&gt; g -&gt; h -&gt; i;&#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7287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11064" t="8708" r="13214" b="2475"/>
              <a:stretch/>
            </p:blipFill>
            <p:spPr>
              <a:xfrm>
                <a:off x="3350172" y="0"/>
                <a:ext cx="3499613" cy="6858000"/>
              </a:xfrm>
              <a:prstGeom prst="rect">
                <a:avLst/>
              </a:prstGeom>
            </p:spPr>
          </p:pic>
        </p:grpSp>
        <p:sp>
          <p:nvSpPr>
            <p:cNvPr id="4" name="TextBox 3"/>
            <p:cNvSpPr txBox="1"/>
            <p:nvPr/>
          </p:nvSpPr>
          <p:spPr>
            <a:xfrm>
              <a:off x="684754" y="0"/>
              <a:ext cx="1522711" cy="923330"/>
            </a:xfrm>
            <a:prstGeom prst="rect">
              <a:avLst/>
            </a:prstGeom>
            <a:noFill/>
          </p:spPr>
          <p:txBody>
            <a:bodyPr wrap="square" rtlCol="0">
              <a:spAutoFit/>
            </a:bodyPr>
            <a:lstStyle/>
            <a:p>
              <a:r>
                <a:rPr lang="en-US" b="1" dirty="0" err="1" smtClean="0"/>
                <a:t>Cloudmesh</a:t>
              </a:r>
              <a:r>
                <a:rPr lang="en-US" b="1" dirty="0" smtClean="0"/>
                <a:t> MOOC Videos</a:t>
              </a:r>
              <a:endParaRPr lang="en-US" b="1" dirty="0"/>
            </a:p>
          </p:txBody>
        </p:sp>
      </p:grpSp>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327557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i="1" smtClean="0">
              <a:solidFill>
                <a:srgbClr val="000000"/>
              </a:solidFill>
            </a:endParaRPr>
          </a:p>
        </p:txBody>
      </p:sp>
      <p:sp>
        <p:nvSpPr>
          <p:cNvPr id="10" name="Slide Number Placeholder 9"/>
          <p:cNvSpPr>
            <a:spLocks noGrp="1"/>
          </p:cNvSpPr>
          <p:nvPr>
            <p:ph type="sldNum" sz="quarter" idx="4294967295"/>
          </p:nvPr>
        </p:nvSpPr>
        <p:spPr>
          <a:xfrm>
            <a:off x="8323943" y="6291943"/>
            <a:ext cx="613228" cy="293913"/>
          </a:xfrm>
          <a:prstGeom prst="rect">
            <a:avLst/>
          </a:prstGeom>
        </p:spPr>
        <p:txBody>
          <a:bodyPr/>
          <a:lstStyle/>
          <a:p>
            <a:fld id="{C4B85148-DB98-4269-ACE6-2DF49F9918C9}" type="slidenum">
              <a:rPr lang="en-US" smtClean="0">
                <a:solidFill>
                  <a:srgbClr val="000000"/>
                </a:solidFill>
              </a:rPr>
              <a:pPr/>
              <a:t>8</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14653" y="326012"/>
            <a:ext cx="9114693" cy="6205976"/>
          </a:xfrm>
          <a:prstGeom prst="rect">
            <a:avLst/>
          </a:prstGeom>
        </p:spPr>
      </p:pic>
    </p:spTree>
    <p:extLst>
      <p:ext uri="{BB962C8B-B14F-4D97-AF65-F5344CB8AC3E}">
        <p14:creationId xmlns:p14="http://schemas.microsoft.com/office/powerpoint/2010/main" val="24992462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049" y="1355691"/>
            <a:ext cx="8681569" cy="1362075"/>
          </a:xfrm>
        </p:spPr>
        <p:txBody>
          <a:bodyPr/>
          <a:lstStyle/>
          <a:p>
            <a:pPr algn="ctr"/>
            <a:r>
              <a:rPr lang="en-US" cap="none" dirty="0" smtClean="0"/>
              <a:t>Virtual Clusters On Comet</a:t>
            </a:r>
            <a:br>
              <a:rPr lang="en-US" cap="none" dirty="0" smtClean="0"/>
            </a:br>
            <a:r>
              <a:rPr lang="en-US" cap="none" dirty="0" smtClean="0"/>
              <a:t>(Planned)</a:t>
            </a:r>
            <a:endParaRPr lang="en-US" cap="none" dirty="0"/>
          </a:p>
        </p:txBody>
      </p:sp>
    </p:spTree>
    <p:extLst>
      <p:ext uri="{BB962C8B-B14F-4D97-AF65-F5344CB8AC3E}">
        <p14:creationId xmlns:p14="http://schemas.microsoft.com/office/powerpoint/2010/main" val="13116042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Comet</a:t>
            </a:r>
            <a:endParaRPr lang="en-US" dirty="0"/>
          </a:p>
        </p:txBody>
      </p:sp>
      <p:sp>
        <p:nvSpPr>
          <p:cNvPr id="3" name="Content Placeholder 2"/>
          <p:cNvSpPr>
            <a:spLocks noGrp="1"/>
          </p:cNvSpPr>
          <p:nvPr>
            <p:ph idx="1"/>
          </p:nvPr>
        </p:nvSpPr>
        <p:spPr/>
        <p:txBody>
          <a:bodyPr>
            <a:normAutofit/>
          </a:bodyPr>
          <a:lstStyle/>
          <a:p>
            <a:r>
              <a:rPr lang="en-US" dirty="0" smtClean="0"/>
              <a:t>Two operational modes</a:t>
            </a:r>
          </a:p>
          <a:p>
            <a:pPr lvl="1"/>
            <a:r>
              <a:rPr lang="en-US" dirty="0" smtClean="0"/>
              <a:t>Traditional batch queuing system</a:t>
            </a:r>
          </a:p>
          <a:p>
            <a:pPr lvl="1"/>
            <a:r>
              <a:rPr lang="en-US" dirty="0" smtClean="0"/>
              <a:t>Virtual cluster based on time sliced reservations</a:t>
            </a:r>
          </a:p>
          <a:p>
            <a:pPr lvl="2"/>
            <a:r>
              <a:rPr lang="en-US" dirty="0" smtClean="0"/>
              <a:t>Virtual compute resources</a:t>
            </a:r>
          </a:p>
          <a:p>
            <a:pPr lvl="2"/>
            <a:r>
              <a:rPr lang="en-US" dirty="0" smtClean="0"/>
              <a:t>Virtual disks</a:t>
            </a:r>
          </a:p>
          <a:p>
            <a:pPr lvl="2"/>
            <a:r>
              <a:rPr lang="en-US" dirty="0" smtClean="0"/>
              <a:t>Virtual network</a:t>
            </a:r>
          </a:p>
        </p:txBody>
      </p:sp>
    </p:spTree>
    <p:extLst>
      <p:ext uri="{BB962C8B-B14F-4D97-AF65-F5344CB8AC3E}">
        <p14:creationId xmlns:p14="http://schemas.microsoft.com/office/powerpoint/2010/main" val="2017664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Layered Extensible Architecture </a:t>
            </a:r>
            <a:endParaRPr lang="en-US" dirty="0"/>
          </a:p>
        </p:txBody>
      </p:sp>
      <p:sp>
        <p:nvSpPr>
          <p:cNvPr id="18" name="Content Placeholder 17"/>
          <p:cNvSpPr>
            <a:spLocks noGrp="1"/>
          </p:cNvSpPr>
          <p:nvPr>
            <p:ph sz="half" idx="2"/>
          </p:nvPr>
        </p:nvSpPr>
        <p:spPr/>
        <p:txBody>
          <a:bodyPr>
            <a:normAutofit lnSpcReduction="10000"/>
          </a:bodyPr>
          <a:lstStyle/>
          <a:p>
            <a:r>
              <a:rPr lang="en-US" dirty="0" smtClean="0"/>
              <a:t>Allows various access modes </a:t>
            </a:r>
          </a:p>
          <a:p>
            <a:pPr lvl="1"/>
            <a:r>
              <a:rPr lang="en-US" dirty="0" smtClean="0"/>
              <a:t>GUI</a:t>
            </a:r>
          </a:p>
          <a:p>
            <a:pPr lvl="1"/>
            <a:r>
              <a:rPr lang="en-US" dirty="0" smtClean="0"/>
              <a:t>REST</a:t>
            </a:r>
          </a:p>
          <a:p>
            <a:pPr lvl="1"/>
            <a:r>
              <a:rPr lang="en-US" dirty="0" smtClean="0"/>
              <a:t>API</a:t>
            </a:r>
          </a:p>
          <a:p>
            <a:pPr lvl="1"/>
            <a:r>
              <a:rPr lang="en-US" dirty="0" smtClean="0"/>
              <a:t>Has API to also allow 2-tier execution on target host</a:t>
            </a:r>
          </a:p>
          <a:p>
            <a:pPr lvl="1"/>
            <a:r>
              <a:rPr lang="en-US" dirty="0" smtClean="0"/>
              <a:t>Reservation </a:t>
            </a:r>
            <a:r>
              <a:rPr lang="en-US" dirty="0" err="1" smtClean="0"/>
              <a:t>backends</a:t>
            </a:r>
            <a:r>
              <a:rPr lang="en-US" dirty="0" smtClean="0"/>
              <a:t> and resources can be added</a:t>
            </a:r>
            <a:endParaRPr lang="en-US" dirty="0"/>
          </a:p>
        </p:txBody>
      </p:sp>
      <p:sp>
        <p:nvSpPr>
          <p:cNvPr id="19" name="Rounded Rectangle 18"/>
          <p:cNvSpPr/>
          <p:nvPr/>
        </p:nvSpPr>
        <p:spPr>
          <a:xfrm>
            <a:off x="744953" y="1744118"/>
            <a:ext cx="1660881" cy="6960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GUI</a:t>
            </a:r>
            <a:endParaRPr lang="en-US" b="1" dirty="0"/>
          </a:p>
        </p:txBody>
      </p:sp>
      <p:sp>
        <p:nvSpPr>
          <p:cNvPr id="20" name="Rounded Rectangle 19"/>
          <p:cNvSpPr/>
          <p:nvPr/>
        </p:nvSpPr>
        <p:spPr>
          <a:xfrm>
            <a:off x="744953" y="2592545"/>
            <a:ext cx="2515745" cy="6960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REST</a:t>
            </a:r>
            <a:endParaRPr lang="en-US" b="1" dirty="0"/>
          </a:p>
        </p:txBody>
      </p:sp>
      <p:sp>
        <p:nvSpPr>
          <p:cNvPr id="21" name="Rounded Rectangle 20"/>
          <p:cNvSpPr/>
          <p:nvPr/>
        </p:nvSpPr>
        <p:spPr>
          <a:xfrm>
            <a:off x="2558234" y="1744118"/>
            <a:ext cx="1660881" cy="6960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t>Command</a:t>
            </a:r>
            <a:r>
              <a:rPr lang="en-US" b="1" dirty="0"/>
              <a:t> Line &amp; shell</a:t>
            </a:r>
          </a:p>
        </p:txBody>
      </p:sp>
      <p:sp>
        <p:nvSpPr>
          <p:cNvPr id="22" name="Rounded Rectangle 21"/>
          <p:cNvSpPr/>
          <p:nvPr/>
        </p:nvSpPr>
        <p:spPr>
          <a:xfrm>
            <a:off x="3413098" y="2592545"/>
            <a:ext cx="806017" cy="6960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API</a:t>
            </a:r>
            <a:endParaRPr lang="en-US" b="1" dirty="0"/>
          </a:p>
        </p:txBody>
      </p:sp>
      <p:sp>
        <p:nvSpPr>
          <p:cNvPr id="23" name="Rounded Rectangle 22"/>
          <p:cNvSpPr/>
          <p:nvPr/>
        </p:nvSpPr>
        <p:spPr>
          <a:xfrm>
            <a:off x="744953" y="3440972"/>
            <a:ext cx="3474162" cy="6960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API</a:t>
            </a:r>
            <a:endParaRPr lang="en-US" b="1" dirty="0"/>
          </a:p>
        </p:txBody>
      </p:sp>
      <p:sp>
        <p:nvSpPr>
          <p:cNvPr id="24" name="Rounded Rectangle 23"/>
          <p:cNvSpPr/>
          <p:nvPr/>
        </p:nvSpPr>
        <p:spPr>
          <a:xfrm>
            <a:off x="744953" y="4289399"/>
            <a:ext cx="3474162" cy="6960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Reservation Backend</a:t>
            </a:r>
            <a:endParaRPr lang="en-US" b="1" dirty="0"/>
          </a:p>
        </p:txBody>
      </p:sp>
      <p:sp>
        <p:nvSpPr>
          <p:cNvPr id="25" name="Rounded Rectangle 24"/>
          <p:cNvSpPr/>
          <p:nvPr/>
        </p:nvSpPr>
        <p:spPr>
          <a:xfrm>
            <a:off x="744953" y="5137826"/>
            <a:ext cx="1462557" cy="6960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Resource</a:t>
            </a:r>
            <a:endParaRPr lang="en-US" b="1" dirty="0"/>
          </a:p>
        </p:txBody>
      </p:sp>
      <p:sp>
        <p:nvSpPr>
          <p:cNvPr id="26" name="Rounded Rectangle 25"/>
          <p:cNvSpPr/>
          <p:nvPr/>
        </p:nvSpPr>
        <p:spPr>
          <a:xfrm>
            <a:off x="2817619" y="5137826"/>
            <a:ext cx="1462557" cy="69602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Resource</a:t>
            </a:r>
            <a:endParaRPr lang="en-US" b="1" dirty="0"/>
          </a:p>
        </p:txBody>
      </p:sp>
      <p:sp>
        <p:nvSpPr>
          <p:cNvPr id="27" name="TextBox 26"/>
          <p:cNvSpPr txBox="1"/>
          <p:nvPr/>
        </p:nvSpPr>
        <p:spPr>
          <a:xfrm>
            <a:off x="2369197" y="5245671"/>
            <a:ext cx="348886" cy="369332"/>
          </a:xfrm>
          <a:prstGeom prst="rect">
            <a:avLst/>
          </a:prstGeom>
          <a:noFill/>
        </p:spPr>
        <p:txBody>
          <a:bodyPr wrap="none" rtlCol="0">
            <a:spAutoFit/>
          </a:bodyPr>
          <a:lstStyle/>
          <a:p>
            <a:r>
              <a:rPr lang="en-US" b="1" dirty="0" smtClean="0"/>
              <a:t>…</a:t>
            </a:r>
            <a:endParaRPr lang="en-US" b="1" dirty="0"/>
          </a:p>
        </p:txBody>
      </p:sp>
    </p:spTree>
    <p:extLst>
      <p:ext uri="{BB962C8B-B14F-4D97-AF65-F5344CB8AC3E}">
        <p14:creationId xmlns:p14="http://schemas.microsoft.com/office/powerpoint/2010/main" val="30402851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Usage Example </a:t>
            </a:r>
            <a:r>
              <a:rPr lang="en-US" dirty="0" smtClean="0"/>
              <a:t>OSG on Comet</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Traditional </a:t>
            </a:r>
            <a:r>
              <a:rPr lang="en-US" dirty="0"/>
              <a:t>HPC </a:t>
            </a:r>
            <a:r>
              <a:rPr lang="en-US" dirty="0" smtClean="0"/>
              <a:t>Workflow</a:t>
            </a:r>
            <a:r>
              <a:rPr lang="en-US" dirty="0"/>
              <a:t>:</a:t>
            </a:r>
          </a:p>
          <a:p>
            <a:pPr lvl="2"/>
            <a:r>
              <a:rPr lang="en-US" dirty="0"/>
              <a:t>Reserve number of nodes on batch queue</a:t>
            </a:r>
          </a:p>
          <a:p>
            <a:pPr lvl="2"/>
            <a:r>
              <a:rPr lang="en-US" dirty="0"/>
              <a:t>Install condor </a:t>
            </a:r>
            <a:r>
              <a:rPr lang="en-US" dirty="0" err="1"/>
              <a:t>glidein</a:t>
            </a:r>
            <a:endParaRPr lang="en-US" dirty="0"/>
          </a:p>
          <a:p>
            <a:pPr lvl="2"/>
            <a:r>
              <a:rPr lang="en-US" dirty="0"/>
              <a:t>Integrate batch resources into condor</a:t>
            </a:r>
          </a:p>
          <a:p>
            <a:pPr lvl="2"/>
            <a:r>
              <a:rPr lang="en-US" dirty="0"/>
              <a:t>Use resources facilitated with </a:t>
            </a:r>
            <a:r>
              <a:rPr lang="en-US" dirty="0" err="1"/>
              <a:t>glidins</a:t>
            </a:r>
            <a:r>
              <a:rPr lang="en-US" dirty="0"/>
              <a:t> in condor </a:t>
            </a:r>
            <a:r>
              <a:rPr lang="en-US" dirty="0" smtClean="0"/>
              <a:t>scheduler</a:t>
            </a:r>
          </a:p>
          <a:p>
            <a:pPr lvl="2"/>
            <a:r>
              <a:rPr lang="en-US" dirty="0" err="1" smtClean="0"/>
              <a:t>Adv</a:t>
            </a:r>
            <a:r>
              <a:rPr lang="en-US" dirty="0" smtClean="0"/>
              <a:t>: can utilize standard resources in HPC queues</a:t>
            </a:r>
          </a:p>
          <a:p>
            <a:pPr lvl="1"/>
            <a:r>
              <a:rPr lang="en-US" dirty="0" smtClean="0"/>
              <a:t>Virtualized Resource Workflow:</a:t>
            </a:r>
          </a:p>
          <a:p>
            <a:pPr lvl="2"/>
            <a:r>
              <a:rPr lang="en-US" dirty="0" smtClean="0"/>
              <a:t>Reserve virtual compute nodes on cluster </a:t>
            </a:r>
          </a:p>
          <a:p>
            <a:pPr lvl="2"/>
            <a:r>
              <a:rPr lang="en-US" dirty="0" smtClean="0"/>
              <a:t>Install regular condor software in the nodes</a:t>
            </a:r>
          </a:p>
          <a:p>
            <a:pPr lvl="2"/>
            <a:r>
              <a:rPr lang="en-US" dirty="0" smtClean="0"/>
              <a:t>Register the nodes with condor</a:t>
            </a:r>
          </a:p>
          <a:p>
            <a:pPr lvl="2"/>
            <a:r>
              <a:rPr lang="en-US" dirty="0" smtClean="0"/>
              <a:t>Use resources in condor scheduler</a:t>
            </a:r>
          </a:p>
          <a:p>
            <a:pPr lvl="2"/>
            <a:r>
              <a:rPr lang="en-US" dirty="0" err="1" smtClean="0"/>
              <a:t>Adv</a:t>
            </a:r>
            <a:r>
              <a:rPr lang="en-US" dirty="0" smtClean="0"/>
              <a:t>: </a:t>
            </a:r>
          </a:p>
          <a:p>
            <a:pPr lvl="3"/>
            <a:r>
              <a:rPr lang="en-US" dirty="0" smtClean="0"/>
              <a:t>does not require </a:t>
            </a:r>
            <a:r>
              <a:rPr lang="en-US" dirty="0" err="1" smtClean="0"/>
              <a:t>glidein</a:t>
            </a:r>
            <a:endParaRPr lang="en-US" dirty="0" smtClean="0"/>
          </a:p>
          <a:p>
            <a:pPr lvl="3"/>
            <a:r>
              <a:rPr lang="en-US" dirty="0" smtClean="0"/>
              <a:t>Possibly reduced effort as no </a:t>
            </a:r>
            <a:r>
              <a:rPr lang="en-US" dirty="0" err="1" smtClean="0"/>
              <a:t>glidein</a:t>
            </a:r>
            <a:r>
              <a:rPr lang="en-US" dirty="0" smtClean="0"/>
              <a:t> support needs to be considered, the virtual resources behave just like standard condor resources.</a:t>
            </a:r>
          </a:p>
          <a:p>
            <a:pPr lvl="2"/>
            <a:endParaRPr lang="en-US" dirty="0"/>
          </a:p>
          <a:p>
            <a:endParaRPr lang="en-US" dirty="0"/>
          </a:p>
        </p:txBody>
      </p:sp>
    </p:spTree>
    <p:extLst>
      <p:ext uri="{BB962C8B-B14F-4D97-AF65-F5344CB8AC3E}">
        <p14:creationId xmlns:p14="http://schemas.microsoft.com/office/powerpoint/2010/main" val="26161666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Comet High Level Interface (Planned)</a:t>
            </a:r>
            <a:endParaRPr lang="en-US" dirty="0"/>
          </a:p>
        </p:txBody>
      </p:sp>
      <p:sp>
        <p:nvSpPr>
          <p:cNvPr id="3" name="Content Placeholder 2"/>
          <p:cNvSpPr>
            <a:spLocks noGrp="1"/>
          </p:cNvSpPr>
          <p:nvPr>
            <p:ph idx="1"/>
          </p:nvPr>
        </p:nvSpPr>
        <p:spPr/>
        <p:txBody>
          <a:bodyPr/>
          <a:lstStyle/>
          <a:p>
            <a:r>
              <a:rPr lang="en-US" dirty="0" smtClean="0"/>
              <a:t>Command line</a:t>
            </a:r>
          </a:p>
          <a:p>
            <a:r>
              <a:rPr lang="en-US" dirty="0" smtClean="0"/>
              <a:t>Command shell</a:t>
            </a:r>
          </a:p>
          <a:p>
            <a:pPr lvl="1"/>
            <a:r>
              <a:rPr lang="en-US" dirty="0" smtClean="0"/>
              <a:t>Contains history of previous commands and actions</a:t>
            </a:r>
          </a:p>
          <a:p>
            <a:r>
              <a:rPr lang="en-US" dirty="0" smtClean="0"/>
              <a:t>REST</a:t>
            </a:r>
          </a:p>
          <a:p>
            <a:r>
              <a:rPr lang="en-US" dirty="0" smtClean="0"/>
              <a:t>GUI via JavaScript (so it could be hosted on Web server)</a:t>
            </a:r>
            <a:endParaRPr lang="en-US" dirty="0"/>
          </a:p>
        </p:txBody>
      </p:sp>
    </p:spTree>
    <p:extLst>
      <p:ext uri="{BB962C8B-B14F-4D97-AF65-F5344CB8AC3E}">
        <p14:creationId xmlns:p14="http://schemas.microsoft.com/office/powerpoint/2010/main" val="33151001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Comet VC commands </a:t>
            </a:r>
            <a:br>
              <a:rPr lang="en-US" dirty="0" smtClean="0"/>
            </a:br>
            <a:r>
              <a:rPr lang="en-US" dirty="0" smtClean="0"/>
              <a:t>(shell and commands)</a:t>
            </a:r>
            <a:endParaRPr lang="en-US" dirty="0"/>
          </a:p>
        </p:txBody>
      </p:sp>
      <p:sp>
        <p:nvSpPr>
          <p:cNvPr id="3" name="Content Placeholder 2"/>
          <p:cNvSpPr>
            <a:spLocks noGrp="1"/>
          </p:cNvSpPr>
          <p:nvPr>
            <p:ph idx="1"/>
          </p:nvPr>
        </p:nvSpPr>
        <p:spPr/>
        <p:txBody>
          <a:bodyPr>
            <a:normAutofit/>
          </a:bodyPr>
          <a:lstStyle/>
          <a:p>
            <a:r>
              <a:rPr lang="en-US" dirty="0" smtClean="0"/>
              <a:t>Based on simplified version of </a:t>
            </a:r>
            <a:r>
              <a:rPr lang="en-US" dirty="0" err="1" smtClean="0"/>
              <a:t>cloudmesh</a:t>
            </a:r>
            <a:endParaRPr lang="en-US" dirty="0" smtClean="0"/>
          </a:p>
          <a:p>
            <a:pPr lvl="1"/>
            <a:r>
              <a:rPr lang="en-US" dirty="0" smtClean="0"/>
              <a:t>Allows one program that delivers a shell and executes commands also in a terminal</a:t>
            </a:r>
          </a:p>
          <a:p>
            <a:pPr lvl="1"/>
            <a:r>
              <a:rPr lang="en-US" dirty="0" smtClean="0"/>
              <a:t>Easy extension of new commands and features into the shell</a:t>
            </a:r>
          </a:p>
          <a:p>
            <a:pPr lvl="1"/>
            <a:r>
              <a:rPr lang="en-US" dirty="0" smtClean="0"/>
              <a:t>Integrated documentation through IEEE </a:t>
            </a:r>
            <a:r>
              <a:rPr lang="en-US" dirty="0" err="1" smtClean="0"/>
              <a:t>docopt</a:t>
            </a:r>
            <a:r>
              <a:rPr lang="en-US" dirty="0" smtClean="0"/>
              <a:t> standard</a:t>
            </a:r>
          </a:p>
          <a:p>
            <a:pPr lvl="1"/>
            <a:endParaRPr lang="en-US" dirty="0" smtClean="0"/>
          </a:p>
          <a:p>
            <a:pPr marL="457200" lvl="1" indent="0">
              <a:buNone/>
            </a:pPr>
            <a:endParaRPr lang="en-US" dirty="0"/>
          </a:p>
          <a:p>
            <a:pPr lvl="1"/>
            <a:endParaRPr lang="en-US" dirty="0" smtClean="0"/>
          </a:p>
          <a:p>
            <a:pPr lvl="1"/>
            <a:endParaRPr lang="en-US" dirty="0"/>
          </a:p>
        </p:txBody>
      </p:sp>
    </p:spTree>
    <p:extLst>
      <p:ext uri="{BB962C8B-B14F-4D97-AF65-F5344CB8AC3E}">
        <p14:creationId xmlns:p14="http://schemas.microsoft.com/office/powerpoint/2010/main" val="29886875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Shell</a:t>
            </a:r>
            <a:endParaRPr lang="en-US" dirty="0"/>
          </a:p>
        </p:txBody>
      </p:sp>
      <p:sp>
        <p:nvSpPr>
          <p:cNvPr id="3" name="Content Placeholder 2"/>
          <p:cNvSpPr>
            <a:spLocks noGrp="1"/>
          </p:cNvSpPr>
          <p:nvPr>
            <p:ph idx="1"/>
          </p:nvPr>
        </p:nvSpPr>
        <p:spPr/>
        <p:txBody>
          <a:bodyPr>
            <a:normAutofit/>
          </a:bodyPr>
          <a:lstStyle/>
          <a:p>
            <a:pPr lvl="1">
              <a:buFont typeface="Wingdings" charset="0"/>
              <a:buChar char="Ø"/>
            </a:pPr>
            <a:r>
              <a:rPr lang="en-US" dirty="0" smtClean="0"/>
              <a:t>cm comet</a:t>
            </a:r>
          </a:p>
          <a:p>
            <a:pPr marL="457200" lvl="1" indent="0">
              <a:buNone/>
            </a:pPr>
            <a:r>
              <a:rPr lang="en-US" dirty="0"/>
              <a:t>c</a:t>
            </a:r>
            <a:r>
              <a:rPr lang="en-US" dirty="0" smtClean="0"/>
              <a:t>m&gt; cluster </a:t>
            </a:r>
            <a:r>
              <a:rPr lang="en-US" dirty="0"/>
              <a:t>--start=… </a:t>
            </a:r>
            <a:br>
              <a:rPr lang="en-US" dirty="0"/>
            </a:br>
            <a:r>
              <a:rPr lang="en-US" dirty="0"/>
              <a:t>                      </a:t>
            </a:r>
            <a:r>
              <a:rPr lang="en-US" dirty="0" smtClean="0"/>
              <a:t>-</a:t>
            </a:r>
            <a:r>
              <a:rPr lang="en-US" dirty="0"/>
              <a:t>-end=.. </a:t>
            </a:r>
            <a:br>
              <a:rPr lang="en-US" dirty="0"/>
            </a:br>
            <a:r>
              <a:rPr lang="en-US" dirty="0"/>
              <a:t>                      </a:t>
            </a:r>
            <a:r>
              <a:rPr lang="en-US" dirty="0" smtClean="0"/>
              <a:t>-</a:t>
            </a:r>
            <a:r>
              <a:rPr lang="en-US" dirty="0"/>
              <a:t>-type=virtual</a:t>
            </a:r>
            <a:br>
              <a:rPr lang="en-US" dirty="0"/>
            </a:br>
            <a:r>
              <a:rPr lang="en-US" dirty="0"/>
              <a:t>                      </a:t>
            </a:r>
            <a:r>
              <a:rPr lang="en-US" dirty="0" smtClean="0"/>
              <a:t>-</a:t>
            </a:r>
            <a:r>
              <a:rPr lang="en-US" dirty="0"/>
              <a:t>-name=</a:t>
            </a:r>
            <a:r>
              <a:rPr lang="en-US" dirty="0" err="1"/>
              <a:t>myvirtualcluster</a:t>
            </a:r>
            <a:endParaRPr lang="en-US" dirty="0"/>
          </a:p>
          <a:p>
            <a:pPr marL="457200" lvl="1" indent="0">
              <a:buNone/>
            </a:pPr>
            <a:r>
              <a:rPr lang="en-US" dirty="0" smtClean="0"/>
              <a:t>cm&gt; status </a:t>
            </a:r>
            <a:r>
              <a:rPr lang="en-US" dirty="0"/>
              <a:t>--name=</a:t>
            </a:r>
            <a:r>
              <a:rPr lang="en-US" dirty="0" err="1"/>
              <a:t>myvirtualcluster</a:t>
            </a:r>
            <a:endParaRPr lang="en-US" dirty="0"/>
          </a:p>
          <a:p>
            <a:pPr marL="457200" lvl="1" indent="0">
              <a:buNone/>
            </a:pPr>
            <a:r>
              <a:rPr lang="en-US" dirty="0"/>
              <a:t>c</a:t>
            </a:r>
            <a:r>
              <a:rPr lang="en-US" dirty="0" smtClean="0"/>
              <a:t>m&gt; delete </a:t>
            </a:r>
            <a:r>
              <a:rPr lang="en-US" dirty="0"/>
              <a:t>--name=</a:t>
            </a:r>
            <a:r>
              <a:rPr lang="en-US" dirty="0" err="1" smtClean="0"/>
              <a:t>myvirtualcluster</a:t>
            </a:r>
            <a:endParaRPr lang="en-US" dirty="0" smtClean="0"/>
          </a:p>
          <a:p>
            <a:pPr marL="457200" lvl="1" indent="0">
              <a:buNone/>
            </a:pPr>
            <a:r>
              <a:rPr lang="en-US" dirty="0"/>
              <a:t>c</a:t>
            </a:r>
            <a:r>
              <a:rPr lang="en-US" dirty="0" smtClean="0"/>
              <a:t>m&gt; history</a:t>
            </a:r>
          </a:p>
          <a:p>
            <a:pPr marL="457200" lvl="1" indent="0">
              <a:buNone/>
            </a:pPr>
            <a:r>
              <a:rPr lang="en-US" dirty="0" smtClean="0"/>
              <a:t>cm&gt; quit</a:t>
            </a: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21602593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0"/>
            <a:ext cx="8382000" cy="771525"/>
          </a:xfrm>
        </p:spPr>
        <p:txBody>
          <a:bodyPr>
            <a:normAutofit/>
          </a:bodyPr>
          <a:lstStyle/>
          <a:p>
            <a:pPr algn="ctr"/>
            <a:r>
              <a:rPr lang="en-US" sz="4000" b="1" dirty="0" smtClean="0"/>
              <a:t>Conclusions</a:t>
            </a:r>
            <a:endParaRPr lang="en-US" sz="4000" b="1" dirty="0"/>
          </a:p>
        </p:txBody>
      </p:sp>
      <p:sp>
        <p:nvSpPr>
          <p:cNvPr id="3" name="Content Placeholder 2"/>
          <p:cNvSpPr>
            <a:spLocks noGrp="1"/>
          </p:cNvSpPr>
          <p:nvPr>
            <p:ph idx="1"/>
          </p:nvPr>
        </p:nvSpPr>
        <p:spPr>
          <a:xfrm>
            <a:off x="373063" y="784224"/>
            <a:ext cx="8380412" cy="4997451"/>
          </a:xfrm>
        </p:spPr>
        <p:txBody>
          <a:bodyPr>
            <a:normAutofit fontScale="92500" lnSpcReduction="10000"/>
          </a:bodyPr>
          <a:lstStyle/>
          <a:p>
            <a:pPr>
              <a:buFont typeface="Wingdings" panose="05000000000000000000" pitchFamily="2" charset="2"/>
              <a:buChar char="§"/>
            </a:pPr>
            <a:r>
              <a:rPr lang="en-US" sz="2400" dirty="0" smtClean="0"/>
              <a:t>Collected 51 use cases; useful although certainly incomplete and biased (to research and against energy for example)</a:t>
            </a:r>
          </a:p>
          <a:p>
            <a:pPr>
              <a:buFont typeface="Wingdings" panose="05000000000000000000" pitchFamily="2" charset="2"/>
              <a:buChar char="§"/>
            </a:pPr>
            <a:r>
              <a:rPr lang="en-US" sz="2400" dirty="0" smtClean="0"/>
              <a:t>Improved (especially in security and privacy) and available as online form</a:t>
            </a:r>
          </a:p>
          <a:p>
            <a:pPr>
              <a:buFont typeface="Wingdings" panose="05000000000000000000" pitchFamily="2" charset="2"/>
              <a:buChar char="§"/>
            </a:pPr>
            <a:r>
              <a:rPr lang="en-US" sz="2400" dirty="0" smtClean="0"/>
              <a:t>Identified 50 features called facets divided into 4 sets (views) used to classify applications</a:t>
            </a:r>
          </a:p>
          <a:p>
            <a:pPr>
              <a:buFont typeface="Wingdings" panose="05000000000000000000" pitchFamily="2" charset="2"/>
              <a:buChar char="§"/>
            </a:pPr>
            <a:r>
              <a:rPr lang="en-US" sz="2400" dirty="0" smtClean="0"/>
              <a:t>Used to derive set of hardware architectures</a:t>
            </a:r>
          </a:p>
          <a:p>
            <a:pPr lvl="1">
              <a:buFont typeface="Wingdings" panose="05000000000000000000" pitchFamily="2" charset="2"/>
              <a:buChar char="§"/>
            </a:pPr>
            <a:r>
              <a:rPr lang="en-US" sz="2400" dirty="0" smtClean="0"/>
              <a:t>Could discuss software (se papers)</a:t>
            </a:r>
          </a:p>
          <a:p>
            <a:pPr>
              <a:buFont typeface="Wingdings" panose="05000000000000000000" pitchFamily="2" charset="2"/>
              <a:buChar char="§"/>
            </a:pPr>
            <a:r>
              <a:rPr lang="en-US" sz="2400" dirty="0" smtClean="0"/>
              <a:t>Surveyed some benchmarks</a:t>
            </a:r>
          </a:p>
          <a:p>
            <a:pPr>
              <a:buFont typeface="Wingdings" panose="05000000000000000000" pitchFamily="2" charset="2"/>
              <a:buChar char="§"/>
            </a:pPr>
            <a:r>
              <a:rPr lang="en-US" sz="2400" dirty="0"/>
              <a:t>Could be used to identify missing benchmarks</a:t>
            </a:r>
          </a:p>
          <a:p>
            <a:pPr lvl="1">
              <a:buFont typeface="Wingdings" panose="05000000000000000000" pitchFamily="2" charset="2"/>
              <a:buChar char="§"/>
            </a:pPr>
            <a:r>
              <a:rPr lang="en-US" sz="2400" dirty="0" smtClean="0"/>
              <a:t>Noted streaming a dominant feature of use cases but not common in benchmarks</a:t>
            </a:r>
          </a:p>
          <a:p>
            <a:pPr>
              <a:buFont typeface="Wingdings" panose="05000000000000000000" pitchFamily="2" charset="2"/>
              <a:buChar char="§"/>
            </a:pPr>
            <a:r>
              <a:rPr lang="en-US" sz="2400" dirty="0" smtClean="0"/>
              <a:t>Suggested integration of DevOps, Cluster Control, PaaS and workflow to generate software defined systems</a:t>
            </a:r>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87</a:t>
            </a:fld>
            <a:endParaRPr lang="en-US"/>
          </a:p>
        </p:txBody>
      </p:sp>
      <p:sp>
        <p:nvSpPr>
          <p:cNvPr id="4" name="Date Placeholder 3"/>
          <p:cNvSpPr>
            <a:spLocks noGrp="1"/>
          </p:cNvSpPr>
          <p:nvPr>
            <p:ph type="dt" sz="half" idx="2"/>
          </p:nvPr>
        </p:nvSpPr>
        <p:spPr/>
        <p:txBody>
          <a:bodyPr/>
          <a:lstStyle/>
          <a:p>
            <a:r>
              <a:rPr lang="en-US" smtClean="0"/>
              <a:t>8/5/2015</a:t>
            </a:r>
            <a:endParaRPr lang="en-US"/>
          </a:p>
        </p:txBody>
      </p:sp>
    </p:spTree>
    <p:extLst>
      <p:ext uri="{BB962C8B-B14F-4D97-AF65-F5344CB8AC3E}">
        <p14:creationId xmlns:p14="http://schemas.microsoft.com/office/powerpoint/2010/main" val="3220941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smtClean="0"/>
              <a:t>Java Grande</a:t>
            </a:r>
            <a:br>
              <a:rPr lang="en-US" sz="3600" b="1" dirty="0" smtClean="0"/>
            </a:br>
            <a:r>
              <a:rPr lang="en-US" sz="3600" dirty="0"/>
              <a:t/>
            </a:r>
            <a:br>
              <a:rPr lang="en-US" sz="3600" dirty="0"/>
            </a:br>
            <a:r>
              <a:rPr lang="en-US" sz="3600" dirty="0" smtClean="0"/>
              <a:t>Revisited on 3 data analytics codes</a:t>
            </a:r>
            <a:br>
              <a:rPr lang="en-US" sz="3600" dirty="0" smtClean="0"/>
            </a:br>
            <a:r>
              <a:rPr lang="en-US" sz="3600" dirty="0" smtClean="0"/>
              <a:t>Clustering</a:t>
            </a:r>
            <a:br>
              <a:rPr lang="en-US" sz="3600" dirty="0" smtClean="0"/>
            </a:br>
            <a:r>
              <a:rPr lang="en-US" sz="3600" dirty="0" smtClean="0"/>
              <a:t>Multidimensional Scaling</a:t>
            </a:r>
            <a:br>
              <a:rPr lang="en-US" sz="3600" dirty="0" smtClean="0"/>
            </a:br>
            <a:r>
              <a:rPr lang="en-US" sz="3600" dirty="0" smtClean="0"/>
              <a:t>Latent Dirichlet Allocation</a:t>
            </a:r>
            <a:br>
              <a:rPr lang="en-US" sz="3600" dirty="0" smtClean="0"/>
            </a:br>
            <a:r>
              <a:rPr lang="en-US" sz="3600" dirty="0"/>
              <a:t/>
            </a:r>
            <a:br>
              <a:rPr lang="en-US" sz="3600" dirty="0"/>
            </a:br>
            <a:r>
              <a:rPr lang="en-US" sz="3600" dirty="0" smtClean="0"/>
              <a:t>all sophisticated algorithms</a:t>
            </a:r>
            <a:br>
              <a:rPr lang="en-US" sz="3600" dirty="0" smtClean="0"/>
            </a:br>
            <a:r>
              <a:rPr lang="en-US" sz="3600" dirty="0" smtClean="0"/>
              <a:t/>
            </a:r>
            <a:br>
              <a:rPr lang="en-US" sz="3600" dirty="0" smtClean="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9</a:t>
            </a:fld>
            <a:endParaRPr lang="en-US"/>
          </a:p>
        </p:txBody>
      </p:sp>
    </p:spTree>
    <p:extLst>
      <p:ext uri="{BB962C8B-B14F-4D97-AF65-F5344CB8AC3E}">
        <p14:creationId xmlns:p14="http://schemas.microsoft.com/office/powerpoint/2010/main" val="19359856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538309&quot;&gt;&lt;property id=&quot;20148&quot; value=&quot;5&quot;/&gt;&lt;property id=&quot;20300&quot; value=&quot;Slide 3 - &amp;quot;Abstract&amp;quot;&quot;/&gt;&lt;property id=&quot;20307&quot; value=&quot;772&quot;/&gt;&lt;/object&gt;&lt;object type=&quot;3&quot; unique_id=&quot;543491&quot;&gt;&lt;property id=&quot;20148&quot; value=&quot;5&quot;/&gt;&lt;property id=&quot;20300&quot; value=&quot;Slide 4 - &amp;quot;Big Data Software&amp;quot;&quot;/&gt;&lt;property id=&quot;20307&quot; value=&quot;797&quot;/&gt;&lt;/object&gt;&lt;object type=&quot;3&quot; unique_id=&quot;543493&quot;&gt;&lt;property id=&quot;20148&quot; value=&quot;5&quot;/&gt;&lt;property id=&quot;20300&quot; value=&quot;Slide 7 - &amp;quot;Functionality of 21 HPC-ABDS Layers&amp;quot;&quot;/&gt;&lt;property id=&quot;20307&quot; value=&quot;799&quot;/&gt;&lt;/object&gt;&lt;object type=&quot;3&quot; unique_id=&quot;543494&quot;&gt;&lt;property id=&quot;20148&quot; value=&quot;5&quot;/&gt;&lt;property id=&quot;20300&quot; value=&quot;Slide 8&quot;/&gt;&lt;property id=&quot;20307&quot; value=&quot;800&quot;/&gt;&lt;/object&gt;&lt;object type=&quot;3&quot; unique_id=&quot;543495&quot;&gt;&lt;property id=&quot;20148&quot; value=&quot;5&quot;/&gt;&lt;property id=&quot;20300&quot; value=&quot;Slide 31 - &amp;quot;Software for a Big Data Initiative&amp;quot;&quot;/&gt;&lt;property id=&quot;20307&quot; value=&quot;801&quot;/&gt;&lt;/object&gt;&lt;object type=&quot;3&quot; unique_id=&quot;543496&quot;&gt;&lt;property id=&quot;20148&quot; value=&quot;5&quot;/&gt;&lt;property id=&quot;20300&quot; value=&quot;Slide 9 - &amp;quot;Java Grande  Revisited on 3 data analytics codes Clustering Multidimensional Scaling Latent Dirichlet Allocation  a&quot;/&gt;&lt;property id=&quot;20307&quot; value=&quot;786&quot;/&gt;&lt;/object&gt;&lt;object type=&quot;3&quot; unique_id=&quot;543498&quot;&gt;&lt;property id=&quot;20148&quot; value=&quot;5&quot;/&gt;&lt;property id=&quot;20300&quot; value=&quot;Slide 35 - &amp;quot;Virtual Cluster Overview&amp;quot;&quot;/&gt;&lt;property id=&quot;20307&quot; value=&quot;804&quot;/&gt;&lt;/object&gt;&lt;object type=&quot;3&quot; unique_id=&quot;543499&quot;&gt;&lt;property id=&quot;20148&quot; value=&quot;5&quot;/&gt;&lt;property id=&quot;20300&quot; value=&quot;Slide 36 - &amp;quot;Virtual Cluster&amp;quot;&quot;/&gt;&lt;property id=&quot;20307&quot; value=&quot;805&quot;/&gt;&lt;/object&gt;&lt;object type=&quot;3&quot; unique_id=&quot;543500&quot;&gt;&lt;property id=&quot;20148&quot; value=&quot;5&quot;/&gt;&lt;property id=&quot;20300&quot; value=&quot;Slide 37 - &amp;quot;Virtual Cluster Examples&amp;quot;&quot;/&gt;&lt;property id=&quot;20307&quot; value=&quot;806&quot;/&gt;&lt;/object&gt;&lt;object type=&quot;3&quot; unique_id=&quot;543502&quot;&gt;&lt;property id=&quot;20148&quot; value=&quot;5&quot;/&gt;&lt;property id=&quot;20300&quot; value=&quot;Slide 38 - &amp;quot;Virtual Cluster Ecosystem&amp;quot;&quot;/&gt;&lt;property id=&quot;20307&quot; value=&quot;808&quot;/&gt;&lt;/object&gt;&lt;object type=&quot;3&quot; unique_id=&quot;543503&quot;&gt;&lt;property id=&quot;20148&quot; value=&quot;5&quot;/&gt;&lt;property id=&quot;20300&quot; value=&quot;Slide 39 - &amp;quot;Virtual Cluster Components&amp;quot;&quot;/&gt;&lt;property id=&quot;20307&quot; value=&quot;809&quot;/&gt;&lt;/object&gt;&lt;object type=&quot;3&quot; unique_id=&quot;543505&quot;&gt;&lt;property id=&quot;20148&quot; value=&quot;5&quot;/&gt;&lt;property id=&quot;20300&quot; value=&quot;Slide 40 - &amp;quot;Virtual Platform Workflow&amp;quot;&quot;/&gt;&lt;property id=&quot;20307&quot; value=&quot;811&quot;/&gt;&lt;/object&gt;&lt;object type=&quot;3&quot; unique_id=&quot;543506&quot;&gt;&lt;property id=&quot;20148&quot; value=&quot;5&quot;/&gt;&lt;property id=&quot;20300&quot; value=&quot;Slide 42 - &amp;quot;Tools To Create Virtual Clusters&amp;quot;&quot;/&gt;&lt;property id=&quot;20307&quot; value=&quot;812&quot;/&gt;&lt;/object&gt;&lt;object type=&quot;3&quot; unique_id=&quot;543507&quot;&gt;&lt;property id=&quot;20148&quot; value=&quot;5&quot;/&gt;&lt;property id=&quot;20300&quot; value=&quot;Slide 44 - &amp;quot;From Bare metal Provisioning     to Application Workflow&amp;quot;&quot;/&gt;&lt;property id=&quot;20307&quot; value=&quot;813&quot;/&gt;&lt;/object&gt;&lt;object type=&quot;3&quot; unique_id=&quot;543508&quot;&gt;&lt;property id=&quot;20148&quot; value=&quot;5&quot;/&gt;&lt;property id=&quot;20300&quot; value=&quot;Slide 72 - &amp;quot;Cloudmesh&amp;quot;&quot;/&gt;&lt;property id=&quot;20307&quot; value=&quot;814&quot;/&gt;&lt;/object&gt;&lt;object type=&quot;3&quot; unique_id=&quot;543511&quot;&gt;&lt;property id=&quot;20148&quot; value=&quot;5&quot;/&gt;&lt;property id=&quot;20300&quot; value=&quot;Slide 73 - &amp;quot;CloudMesh SDDSaaS Architecture&amp;quot;&quot;/&gt;&lt;property id=&quot;20307&quot; value=&quot;789&quot;/&gt;&lt;/object&gt;&lt;object type=&quot;3&quot; unique_id=&quot;543513&quot;&gt;&lt;property id=&quot;20148&quot; value=&quot;5&quot;/&gt;&lt;property id=&quot;20300&quot; value=&quot;Slide 74 - &amp;quot;Cloudmesh: from IaaS(NaaS) to Workflow (Orchestration)&amp;quot;&quot;/&gt;&lt;property id=&quot;20307&quot; value=&quot;791&quot;/&gt;&lt;/object&gt;&lt;object type=&quot;3&quot; unique_id=&quot;543514&quot;&gt;&lt;property id=&quot;20148&quot; value=&quot;5&quot;/&gt;&lt;property id=&quot;20300&quot; value=&quot;Slide 75 - &amp;quot;Cloudmesh Functionality&amp;quot;&quot;/&gt;&lt;property id=&quot;20307&quot; value=&quot;792&quot;/&gt;&lt;/object&gt;&lt;object type=&quot;3&quot; unique_id=&quot;543515&quot;&gt;&lt;property id=&quot;20148&quot; value=&quot;5&quot;/&gt;&lt;property id=&quot;20300&quot; value=&quot;Slide 76 - &amp;quot;Cloudmesh Components I&amp;quot;&quot;/&gt;&lt;property id=&quot;20307&quot; value=&quot;793&quot;/&gt;&lt;/object&gt;&lt;object type=&quot;3&quot; unique_id=&quot;543516&quot;&gt;&lt;property id=&quot;20148&quot; value=&quot;5&quot;/&gt;&lt;property id=&quot;20300&quot; value=&quot;Slide 77 - &amp;quot;Cloudmesh Components II&amp;quot;&quot;/&gt;&lt;property id=&quot;20307&quot; value=&quot;794&quot;/&gt;&lt;/object&gt;&lt;object type=&quot;3&quot; unique_id=&quot;543517&quot;&gt;&lt;property id=&quot;20148&quot; value=&quot;5&quot;/&gt;&lt;property id=&quot;20300&quot; value=&quot;Slide 78 - &amp;quot;… Working with VMs in Cloudmesh&amp;quot;&quot;/&gt;&lt;property id=&quot;20307&quot; value=&quot;795&quot;/&gt;&lt;/object&gt;&lt;object type=&quot;3&quot; unique_id=&quot;543518&quot;&gt;&lt;property id=&quot;20148&quot; value=&quot;5&quot;/&gt;&lt;property id=&quot;20300&quot; value=&quot;Slide 79&quot;/&gt;&lt;property id=&quot;20307&quot; value=&quot;796&quot;/&gt;&lt;/object&gt;&lt;object type=&quot;3&quot; unique_id=&quot;544895&quot;&gt;&lt;property id=&quot;20148&quot; value=&quot;5&quot;/&gt;&lt;property id=&quot;20300&quot; value=&quot;Slide 5 - &amp;quot;Data Platforms&amp;quot;&quot;/&gt;&lt;property id=&quot;20307&quot; value=&quot;819&quot;/&gt;&lt;/object&gt;&lt;object type=&quot;3&quot; unique_id=&quot;544896&quot;&gt;&lt;property id=&quot;20148&quot; value=&quot;5&quot;/&gt;&lt;property id=&quot;20300&quot; value=&quot;Slide 43 - &amp;quot;Phases needed for Virtual Cluster Management&amp;quot;&quot;/&gt;&lt;property id=&quot;20307&quot; value=&quot;815&quot;/&gt;&lt;/object&gt;&lt;object type=&quot;3&quot; unique_id=&quot;544897&quot;&gt;&lt;property id=&quot;20148&quot; value=&quot;5&quot;/&gt;&lt;property id=&quot;20300&quot; value=&quot;Slide 45 - &amp;quot;Some Comparison of DevOps Tools&amp;quot;&quot;/&gt;&lt;property id=&quot;20307&quot; value=&quot;816&quot;/&gt;&lt;/object&gt;&lt;object type=&quot;3&quot; unique_id=&quot;544898&quot;&gt;&lt;property id=&quot;20148&quot; value=&quot;5&quot;/&gt;&lt;property id=&quot;20300&quot; value=&quot;Slide 46 - &amp;quot;PaaS as seen by Developers&amp;quot;&quot;/&gt;&lt;property id=&quot;20307&quot; value=&quot;817&quot;/&gt;&lt;/object&gt;&lt;object type=&quot;3&quot; unique_id=&quot;544899&quot;&gt;&lt;property id=&quot;20148&quot; value=&quot;5&quot;/&gt;&lt;property id=&quot;20300&quot; value=&quot;Slide 47 - &amp;quot;Virtual Clusters Powered By Containers&amp;quot;&quot;/&gt;&lt;property id=&quot;20307&quot; value=&quot;818&quot;/&gt;&lt;/object&gt;&lt;object type=&quot;3&quot; unique_id=&quot;544900&quot;&gt;&lt;property id=&quot;20148&quot; value=&quot;5&quot;/&gt;&lt;property id=&quot;20300&quot; value=&quot;Slide 48 - &amp;quot;Hypervisor Models&amp;quot;&quot;/&gt;&lt;property id=&quot;20307&quot; value=&quot;820&quot;/&gt;&lt;/object&gt;&lt;object type=&quot;3&quot; unique_id=&quot;544901&quot;&gt;&lt;property id=&quot;20148&quot; value=&quot;5&quot;/&gt;&lt;property id=&quot;20300&quot; value=&quot;Slide 49 - &amp;quot;Hypervisor vs. Container&amp;quot;&quot;/&gt;&lt;property id=&quot;20307&quot; value=&quot;821&quot;/&gt;&lt;/object&gt;&lt;object type=&quot;3&quot; unique_id=&quot;544902&quot;&gt;&lt;property id=&quot;20148&quot; value=&quot;5&quot;/&gt;&lt;property id=&quot;20300&quot; value=&quot;Slide 50 - &amp;quot;Docker Components&amp;quot;&quot;/&gt;&lt;property id=&quot;20307&quot; value=&quot;822&quot;/&gt;&lt;/object&gt;&lt;object type=&quot;3&quot; unique_id=&quot;544903&quot;&gt;&lt;property id=&quot;20148&quot; value=&quot;5&quot;/&gt;&lt;property id=&quot;20300&quot; value=&quot;Slide 51 - &amp;quot;CoreOS Components&amp;quot;&quot;/&gt;&lt;property id=&quot;20307&quot; value=&quot;823&quot;/&gt;&lt;/object&gt;&lt;object type=&quot;3&quot; unique_id=&quot;544904&quot;&gt;&lt;property id=&quot;20148&quot; value=&quot;5&quot;/&gt;&lt;property id=&quot;20300&quot; value=&quot;Slide 52 - &amp;quot;Provisioning Comparison&amp;quot;&quot;/&gt;&lt;property id=&quot;20307&quot; value=&quot;824&quot;/&gt;&lt;/object&gt;&lt;object type=&quot;3&quot; unique_id=&quot;544905&quot;&gt;&lt;property id=&quot;20148&quot; value=&quot;5&quot;/&gt;&lt;property id=&quot;20300&quot; value=&quot;Slide 53 - &amp;quot;Cluster Scaling from  Single entity  -&amp;gt; Multiple -&amp;gt; Distributed&amp;quot;&quot;/&gt;&lt;property id=&quot;20307&quot; value=&quot;825&quot;/&gt;&lt;/object&gt;&lt;object type=&quot;3&quot; unique_id=&quot;546271&quot;&gt;&lt;property id=&quot;20148&quot; value=&quot;5&quot;/&gt;&lt;property id=&quot;20300&quot; value=&quot;Slide 54 - &amp;quot;Container-powered Virtual Clusters (Tools)&amp;quot;&quot;/&gt;&lt;property id=&quot;20307&quot; value=&quot;826&quot;/&gt;&lt;/object&gt;&lt;object type=&quot;3&quot; unique_id=&quot;546272&quot;&gt;&lt;property id=&quot;20148&quot; value=&quot;5&quot;/&gt;&lt;property id=&quot;20300&quot; value=&quot;Slide 55 - &amp;quot;Container-based Virtual Cluster Ecosystem&amp;quot;&quot;/&gt;&lt;property id=&quot;20307&quot; value=&quot;827&quot;/&gt;&lt;/object&gt;&lt;object type=&quot;3&quot; unique_id=&quot;546273&quot;&gt;&lt;property id=&quot;20148&quot; value=&quot;5&quot;/&gt;&lt;property id=&quot;20300&quot; value=&quot;Slide 62 - &amp;quot;Roles in Container-powered VC&amp;quot;&quot;/&gt;&lt;property id=&quot;20307&quot; value=&quot;828&quot;/&gt;&lt;/object&gt;&lt;object type=&quot;3&quot; unique_id=&quot;546274&quot;&gt;&lt;property id=&quot;20148&quot; value=&quot;5&quot;/&gt;&lt;property id=&quot;20300&quot; value=&quot;Slide 63 - &amp;quot;Issues for Container-powered Virtual Clusters&amp;quot;&quot;/&gt;&lt;property id=&quot;20307&quot; value=&quot;829&quot;/&gt;&lt;/object&gt;&lt;object type=&quot;3&quot; unique_id=&quot;546275&quot;&gt;&lt;property id=&quot;20148&quot; value=&quot;5&quot;/&gt;&lt;property id=&quot;20300&quot; value=&quot;Slide 64 - &amp;quot;Cluster Management with Containers&amp;quot;&quot;/&gt;&lt;property id=&quot;20307&quot; value=&quot;830&quot;/&gt;&lt;/object&gt;&lt;object type=&quot;3&quot; unique_id=&quot;546276&quot;&gt;&lt;property id=&quot;20148&quot; value=&quot;5&quot;/&gt;&lt;property id=&quot;20300&quot; value=&quot;Slide 65 - &amp;quot;Cluster Management with Containers&amp;quot;&quot;/&gt;&lt;property id=&quot;20307&quot; value=&quot;831&quot;/&gt;&lt;/object&gt;&lt;object type=&quot;3&quot; unique_id=&quot;549772&quot;&gt;&lt;property id=&quot;20148&quot; value=&quot;5&quot;/&gt;&lt;property id=&quot;20300&quot; value=&quot;Slide 30 - &amp;quot;Mindmap of core Benchmarks&amp;quot;&quot;/&gt;&lt;property id=&quot;20307&quot; value=&quot;845&quot;/&gt;&lt;/object&gt;&lt;object type=&quot;3&quot; unique_id=&quot;549773&quot;&gt;&lt;property id=&quot;20148&quot; value=&quot;5&quot;/&gt;&lt;property id=&quot;20300&quot; value=&quot;Slide 28 - &amp;quot;Supporting Evolving High Functionality ABDS &amp;quot;&quot;/&gt;&lt;property id=&quot;20307&quot; value=&quot;846&quot;/&gt;&lt;/object&gt;&lt;object type=&quot;3&quot; unique_id=&quot;549774&quot;&gt;&lt;property id=&quot;20148&quot; value=&quot;5&quot;/&gt;&lt;property id=&quot;20300&quot; value=&quot;Slide 56 - &amp;quot;Docker Ecosystem&amp;quot;&quot;/&gt;&lt;property id=&quot;20307&quot; value=&quot;847&quot;/&gt;&lt;/object&gt;&lt;object type=&quot;3&quot; unique_id=&quot;549775&quot;&gt;&lt;property id=&quot;20148&quot; value=&quot;5&quot;/&gt;&lt;property id=&quot;20300&quot; value=&quot;Slide 57 - &amp;quot;Open Container Mindmap 1&amp;quot;&quot;/&gt;&lt;property id=&quot;20307&quot; value=&quot;848&quot;/&gt;&lt;/object&gt;&lt;object type=&quot;3&quot; unique_id=&quot;549776&quot;&gt;&lt;property id=&quot;20148&quot; value=&quot;5&quot;/&gt;&lt;property id=&quot;20300&quot; value=&quot;Slide 58 - &amp;quot;Open Container Mindmap 2&amp;quot;&quot;/&gt;&lt;property id=&quot;20307&quot; value=&quot;849&quot;/&gt;&lt;/object&gt;&lt;object type=&quot;3&quot; unique_id=&quot;549777&quot;&gt;&lt;property id=&quot;20148&quot; value=&quot;5&quot;/&gt;&lt;property id=&quot;20300&quot; value=&quot;Slide 59 - &amp;quot;Open Container Mindmap 3&amp;quot;&quot;/&gt;&lt;property id=&quot;20307&quot; value=&quot;850&quot;/&gt;&lt;/object&gt;&lt;object type=&quot;3&quot; unique_id=&quot;549778&quot;&gt;&lt;property id=&quot;20148&quot; value=&quot;5&quot;/&gt;&lt;property id=&quot;20300&quot; value=&quot;Slide 60 - &amp;quot;Open Container Mindmap 4&amp;quot;&quot;/&gt;&lt;property id=&quot;20307&quot; value=&quot;851&quot;/&gt;&lt;/object&gt;&lt;object type=&quot;3&quot; unique_id=&quot;549779&quot;&gt;&lt;property id=&quot;20148&quot; value=&quot;5&quot;/&gt;&lt;property id=&quot;20300&quot; value=&quot;Slide 61 - &amp;quot;Open Container Mindmap 5&amp;quot;&quot;/&gt;&lt;property id=&quot;20307&quot; value=&quot;852&quot;/&gt;&lt;/object&gt;&lt;object type=&quot;3&quot; unique_id=&quot;549780&quot;&gt;&lt;property id=&quot;20148&quot; value=&quot;5&quot;/&gt;&lt;property id=&quot;20300&quot; value=&quot;Slide 67 - &amp;quot;Comparison of Different Infrastructures&amp;quot;&quot;/&gt;&lt;property id=&quot;20307&quot; value=&quot;841&quot;/&gt;&lt;/object&gt;&lt;object type=&quot;3&quot; unique_id=&quot;550274&quot;&gt;&lt;property id=&quot;20148&quot; value=&quot;5&quot;/&gt;&lt;property id=&quot;20300&quot; value=&quot;Slide 29 - &amp;quot;SDDSaaS Stack for HPC-ABDS&amp;quot;&quot;/&gt;&lt;property id=&quot;20307&quot; value=&quot;856&quot;/&gt;&lt;/object&gt;&lt;object type=&quot;3&quot; unique_id=&quot;550275&quot;&gt;&lt;property id=&quot;20148&quot; value=&quot;5&quot;/&gt;&lt;property id=&quot;20300&quot; value=&quot;Slide 32 - &amp;quot;Automation or “Software Defined Distributed Systems”&amp;quot;&quot;/&gt;&lt;property id=&quot;20307&quot; value=&quot;853&quot;/&gt;&lt;/object&gt;&lt;object type=&quot;3&quot; unique_id=&quot;550276&quot;&gt;&lt;property id=&quot;20148&quot; value=&quot;5&quot;/&gt;&lt;property id=&quot;20300&quot; value=&quot;Slide 34 - &amp;quot;Functionalities needed in SDDS Management/Configuration Systems&amp;quot;&quot;/&gt;&lt;property id=&quot;20307&quot; value=&quot;854&quot;/&gt;&lt;/object&gt;&lt;object type=&quot;3&quot; unique_id=&quot;550277&quot;&gt;&lt;property id=&quot;20148&quot; value=&quot;5&quot;/&gt;&lt;property id=&quot;20300&quot; value=&quot;Slide 33 - &amp;quot;“Communities” partially satisfying SDDS management requirements &amp;quot;&quot;/&gt;&lt;property id=&quot;20307&quot; value=&quot;855&quot;/&gt;&lt;/object&gt;&lt;object type=&quot;3&quot; unique_id=&quot;552676&quot;&gt;&lt;property id=&quot;20148&quot; value=&quot;5&quot;/&gt;&lt;property id=&quot;20300&quot; value=&quot;Slide 19 - &amp;quot;Parallel LDA Latent Dirichlet Allocation&amp;quot;&quot;/&gt;&lt;property id=&quot;20307&quot; value=&quot;861&quot;/&gt;&lt;/object&gt;&lt;object type=&quot;3&quot; unique_id=&quot;552678&quot;&gt;&lt;property id=&quot;20148&quot; value=&quot;5&quot;/&gt;&lt;property id=&quot;20300&quot; value=&quot;Slide 27 - &amp;quot;SDDSaaS Software Defined Distributed Systems as a Service  and Virtual Clusters  &amp;quot;&quot;/&gt;&lt;property id=&quot;20307&quot; value=&quot;858&quot;/&gt;&lt;/object&gt;&lt;object type=&quot;3&quot; unique_id=&quot;553931&quot;&gt;&lt;property id=&quot;20148&quot; value=&quot;5&quot;/&gt;&lt;property id=&quot;20300&quot; value=&quot;Slide 13 - &amp;quot;Sometimes Java Allgather MPI performs poorly&amp;quot;&quot;/&gt;&lt;property id=&quot;20307&quot; value=&quot;866&quot;/&gt;&lt;/object&gt;&lt;object type=&quot;3&quot; unique_id=&quot;553932&quot;&gt;&lt;property id=&quot;20148&quot; value=&quot;5&quot;/&gt;&lt;property id=&quot;20300&quot; value=&quot;Slide 14 - &amp;quot;Compared to C Allgather MPI performing consistently&amp;quot;&quot;/&gt;&lt;property id=&quot;20307&quot; value=&quot;867&quot;/&gt;&lt;/object&gt;&lt;object type=&quot;3&quot; unique_id=&quot;553933&quot;&gt;&lt;property id=&quot;20148&quot; value=&quot;5&quot;/&gt;&lt;property id=&quot;20300&quot; value=&quot;Slide 15 - &amp;quot;No classic nearest neighbor communication All MPI collectives&amp;quot;&quot;/&gt;&lt;property id=&quot;20307&quot; value=&quot;868&quot;/&gt;&lt;/object&gt;&lt;object type=&quot;3&quot; unique_id=&quot;553934&quot;&gt;&lt;property id=&quot;20148&quot; value=&quot;5&quot;/&gt;&lt;property id=&quot;20300&quot; value=&quot;Slide 16 - &amp;quot;No classic nearest neighbor communication All MPI collectives (allgather/scatter)&amp;quot;&quot;/&gt;&lt;property id=&quot;20307&quot; value=&quot;869&quot;/&gt;&lt;/object&gt;&lt;object type=&quot;3&quot; unique_id=&quot;553935&quot;&gt;&lt;property id=&quot;20148&quot; value=&quot;5&quot;/&gt;&lt;property id=&quot;20300&quot; value=&quot;Slide 17 - &amp;quot;No classic nearest neighbor communication All MPI collectives (allgather/scatter)&amp;quot;&quot;/&gt;&lt;property id=&quot;20307&quot; value=&quot;870&quot;/&gt;&lt;/object&gt;&lt;object type=&quot;3&quot; unique_id=&quot;553936&quot;&gt;&lt;property id=&quot;20148&quot; value=&quot;5&quot;/&gt;&lt;property id=&quot;20300&quot; value=&quot;Slide 18 - &amp;quot;DA-PWC Clustering on old Infiniband cluster (FutureGrid India)&amp;quot;&quot;/&gt;&lt;property id=&quot;20307&quot; value=&quot;865&quot;/&gt;&lt;/object&gt;&lt;object type=&quot;3&quot; unique_id=&quot;556807&quot;&gt;&lt;property id=&quot;20148&quot; value=&quot;5&quot;/&gt;&lt;property id=&quot;20300&quot; value=&quot;Slide 1 - &amp;quot;Data Analytics with HPC and DevOps &amp;quot;&quot;/&gt;&lt;property id=&quot;20307&quot; value=&quot;871&quot;/&gt;&lt;/object&gt;&lt;object type=&quot;3&quot; unique_id=&quot;556808&quot;&gt;&lt;property id=&quot;20148&quot; value=&quot;5&quot;/&gt;&lt;property id=&quot;20300&quot; value=&quot;Slide 2&quot;/&gt;&lt;property id=&quot;20307&quot; value=&quot;872&quot;/&gt;&lt;/object&gt;&lt;object type=&quot;3&quot; unique_id=&quot;556809&quot;&gt;&lt;property id=&quot;20148&quot; value=&quot;5&quot;/&gt;&lt;property id=&quot;20300&quot; value=&quot;Slide 6&quot;/&gt;&lt;property id=&quot;20307&quot; value=&quot;873&quot;/&gt;&lt;/object&gt;&lt;object type=&quot;3&quot; unique_id=&quot;556810&quot;&gt;&lt;property id=&quot;20148&quot; value=&quot;5&quot;/&gt;&lt;property id=&quot;20300&quot; value=&quot;Slide 10 - &amp;quot;DA-MDS Scaling MPI + Habanero Java (22-88 nodes)&amp;quot;&quot;/&gt;&lt;property id=&quot;20307&quot; value=&quot;874&quot;/&gt;&lt;/object&gt;&lt;object type=&quot;3&quot; unique_id=&quot;556811&quot;&gt;&lt;property id=&quot;20148&quot; value=&quot;5&quot;/&gt;&lt;property id=&quot;20300&quot; value=&quot;Slide 11 - &amp;quot;DA-MDS Scaling MPI + Habanero Java (1 node)&amp;quot;&quot;/&gt;&lt;property id=&quot;20307&quot; value=&quot;877&quot;/&gt;&lt;/object&gt;&lt;object type=&quot;3&quot; unique_id=&quot;556812&quot;&gt;&lt;property id=&quot;20148&quot; value=&quot;5&quot;/&gt;&lt;property id=&quot;20300&quot; value=&quot;Slide 12 - &amp;quot;FastMPJ (Pure Java) v.  Java on C OpenMPI v.  C OpenMPI&amp;quot;&quot;/&gt;&lt;property id=&quot;20307&quot; value=&quot;876&quot;/&gt;&lt;/object&gt;&lt;object type=&quot;3&quot; unique_id=&quot;556813&quot;&gt;&lt;property id=&quot;20148&quot; value=&quot;5&quot;/&gt;&lt;property id=&quot;20300&quot; value=&quot;Slide 20 - &amp;quot;Parallel Sparse LDA&amp;quot;&quot;/&gt;&lt;property id=&quot;20307&quot; value=&quot;878&quot;/&gt;&lt;/object&gt;&lt;object type=&quot;3&quot; unique_id=&quot;556814&quot;&gt;&lt;property id=&quot;20148&quot; value=&quot;5&quot;/&gt;&lt;property id=&quot;20300&quot; value=&quot;Slide 21 - &amp;quot;Classification of Big Data Applications  &amp;quot;&quot;/&gt;&lt;property id=&quot;20307&quot; value=&quot;879&quot;/&gt;&lt;/object&gt;&lt;object type=&quot;3&quot; unique_id=&quot;556815&quot;&gt;&lt;property id=&quot;20148&quot; value=&quot;5&quot;/&gt;&lt;property id=&quot;20300&quot; value=&quot;Slide 22 - &amp;quot;Breadth of Big Data Problems&amp;quot;&quot;/&gt;&lt;property id=&quot;20307&quot; value=&quot;880&quot;/&gt;&lt;/object&gt;&lt;object type=&quot;3&quot; unique_id=&quot;556816&quot;&gt;&lt;property id=&quot;20148&quot; value=&quot;5&quot;/&gt;&lt;property id=&quot;20300&quot; value=&quot;Slide 23 - &amp;quot;51 Detailed Use Cases: Contributed July-September 2013 Covers goals, data features such as 3 V’s, software, hardwa&quot;/&gt;&lt;property id=&quot;20307&quot; value=&quot;881&quot;/&gt;&lt;/object&gt;&lt;object type=&quot;3&quot; unique_id=&quot;556817&quot;&gt;&lt;property id=&quot;20148&quot; value=&quot;5&quot;/&gt;&lt;property id=&quot;20300&quot; value=&quot;Slide 24&quot;/&gt;&lt;property id=&quot;20307&quot; value=&quot;882&quot;/&gt;&lt;/object&gt;&lt;object type=&quot;3&quot; unique_id=&quot;556818&quot;&gt;&lt;property id=&quot;20148&quot; value=&quot;5&quot;/&gt;&lt;property id=&quot;20300&quot; value=&quot;Slide 25 - &amp;quot;6 Forms of MapReduce cover “all” circumstances  Also an interesting software (architecture) discussion&amp;quot;&quot;/&gt;&lt;property id=&quot;20307&quot; value=&quot;883&quot;/&gt;&lt;/object&gt;&lt;object type=&quot;3&quot; unique_id=&quot;556819&quot;&gt;&lt;property id=&quot;20148&quot; value=&quot;5&quot;/&gt;&lt;property id=&quot;20300&quot; value=&quot;Slide 26 - &amp;quot;Benchmarks/Mini-apps spanning Facets&amp;quot;&quot;/&gt;&lt;property id=&quot;20307&quot; value=&quot;884&quot;/&gt;&lt;/object&gt;&lt;object type=&quot;3&quot; unique_id=&quot;558095&quot;&gt;&lt;property id=&quot;20148&quot; value=&quot;5&quot;/&gt;&lt;property id=&quot;20300&quot; value=&quot;Slide 41 - &amp;quot;Virtual Platform Workflow&amp;quot;&quot;/&gt;&lt;property id=&quot;20307&quot; value=&quot;885&quot;/&gt;&lt;/object&gt;&lt;object type=&quot;3&quot; unique_id=&quot;558096&quot;&gt;&lt;property id=&quot;20148&quot; value=&quot;5&quot;/&gt;&lt;property id=&quot;20300&quot; value=&quot;Slide 66 - &amp;quot;Container powered Virtual Clusters for Big Data Analytics&amp;quot;&quot;/&gt;&lt;property id=&quot;20307&quot; value=&quot;886&quot;/&gt;&lt;/object&gt;&lt;object type=&quot;3&quot; unique_id=&quot;558097&quot;&gt;&lt;property id=&quot;20148&quot; value=&quot;5&quot;/&gt;&lt;property id=&quot;20300&quot; value=&quot;Slide 68 - &amp;quot;Comparison in detail&amp;quot;&quot;/&gt;&lt;property id=&quot;20307&quot; value=&quot;887&quot;/&gt;&lt;/object&gt;&lt;object type=&quot;3&quot; unique_id=&quot;558098&quot;&gt;&lt;property id=&quot;20148&quot; value=&quot;5&quot;/&gt;&lt;property id=&quot;20300&quot; value=&quot;Slide 69 - &amp;quot;Comparison&amp;quot;&quot;/&gt;&lt;property id=&quot;20307&quot; value=&quot;888&quot;/&gt;&lt;/object&gt;&lt;object type=&quot;3&quot; unique_id=&quot;558099&quot;&gt;&lt;property id=&quot;20148&quot; value=&quot;5&quot;/&gt;&lt;property id=&quot;20300&quot; value=&quot;Slide 70 - &amp;quot;Scripting the environment&amp;quot;&quot;/&gt;&lt;property id=&quot;20307&quot; value=&quot;889&quot;/&gt;&lt;/object&gt;&lt;object type=&quot;3&quot; unique_id=&quot;558100&quot;&gt;&lt;property id=&quot;20148&quot; value=&quot;5&quot;/&gt;&lt;property id=&quot;20300&quot; value=&quot;Slide 71 - &amp;quot;Scripting environment&amp;quot;&quot;/&gt;&lt;property id=&quot;20307&quot; value=&quot;890&quot;/&gt;&lt;/object&gt;&lt;object type=&quot;3&quot; unique_id=&quot;558101&quot;&gt;&lt;property id=&quot;20148&quot; value=&quot;5&quot;/&gt;&lt;property id=&quot;20300&quot; value=&quot;Slide 80 - &amp;quot;Virtual Clusters On Comet (Planned)&amp;quot;&quot;/&gt;&lt;property id=&quot;20307&quot; value=&quot;891&quot;/&gt;&lt;/object&gt;&lt;object type=&quot;3&quot; unique_id=&quot;558102&quot;&gt;&lt;property id=&quot;20148&quot; value=&quot;5&quot;/&gt;&lt;property id=&quot;20300&quot; value=&quot;Slide 81 - &amp;quot;Comet&amp;quot;&quot;/&gt;&lt;property id=&quot;20307&quot; value=&quot;892&quot;/&gt;&lt;/object&gt;&lt;object type=&quot;3&quot; unique_id=&quot;558103&quot;&gt;&lt;property id=&quot;20148&quot; value=&quot;5&quot;/&gt;&lt;property id=&quot;20300&quot; value=&quot;Slide 82 - &amp;quot;Layered Extensible Architecture &amp;quot;&quot;/&gt;&lt;property id=&quot;20307&quot; value=&quot;893&quot;/&gt;&lt;/object&gt;&lt;object type=&quot;3&quot; unique_id=&quot;558104&quot;&gt;&lt;property id=&quot;20148&quot; value=&quot;5&quot;/&gt;&lt;property id=&quot;20300&quot; value=&quot;Slide 83 - &amp;quot;Usage Example OSG on Comet&amp;quot;&quot;/&gt;&lt;property id=&quot;20307&quot; value=&quot;894&quot;/&gt;&lt;/object&gt;&lt;object type=&quot;3&quot; unique_id=&quot;558105&quot;&gt;&lt;property id=&quot;20148&quot; value=&quot;5&quot;/&gt;&lt;property id=&quot;20300&quot; value=&quot;Slide 84 - &amp;quot;Comet High Level Interface (Planned)&amp;quot;&quot;/&gt;&lt;property id=&quot;20307&quot; value=&quot;895&quot;/&gt;&lt;/object&gt;&lt;object type=&quot;3&quot; unique_id=&quot;558106&quot;&gt;&lt;property id=&quot;20148&quot; value=&quot;5&quot;/&gt;&lt;property id=&quot;20300&quot; value=&quot;Slide 85 - &amp;quot;Comet VC commands  (shell and commands)&amp;quot;&quot;/&gt;&lt;property id=&quot;20307&quot; value=&quot;896&quot;/&gt;&lt;/object&gt;&lt;object type=&quot;3&quot; unique_id=&quot;558107&quot;&gt;&lt;property id=&quot;20148&quot; value=&quot;5&quot;/&gt;&lt;property id=&quot;20300&quot; value=&quot;Slide 86 - &amp;quot;Command Shell&amp;quot;&quot;/&gt;&lt;property id=&quot;20307&quot; value=&quot;897&quot;/&gt;&lt;/object&gt;&lt;object type=&quot;3&quot; unique_id=&quot;558108&quot;&gt;&lt;property id=&quot;20148&quot; value=&quot;5&quot;/&gt;&lt;property id=&quot;20300&quot; value=&quot;Slide 87 - &amp;quot;Conclusions&amp;quot;&quot;/&gt;&lt;property id=&quot;20307&quot; value=&quot;898&quot;/&gt;&lt;/object&gt;&lt;/object&gt;&lt;object type=&quot;8&quot; unique_id=&quot;10016&quot;&gt;&lt;/object&gt;&lt;/object&gt;&lt;/database&gt;"/>
  <p:tag name="SECTOMILLISECCONVERTED" val="1"/>
</p:tagLst>
</file>

<file path=ppt/theme/theme1.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1819.0"/>
</file>

<file path=customXml/item2.xml><?xml version="1.0" encoding="utf-8"?>
<athena xmlns="http://schemas.microsoft.com/edu/athena" version="0.1.1819.0"/>
</file>

<file path=customXml/item3.xml><?xml version="1.0" encoding="utf-8"?>
<athena xmlns="http://schemas.microsoft.com/edu/athena" version="0.1.1819.0"/>
</file>

<file path=customXml/item4.xml><?xml version="1.0" encoding="utf-8"?>
<athena xmlns="http://schemas.microsoft.com/edu/athena" version="0.1.1819.0"/>
</file>

<file path=customXml/itemProps1.xml><?xml version="1.0" encoding="utf-8"?>
<ds:datastoreItem xmlns:ds="http://schemas.openxmlformats.org/officeDocument/2006/customXml" ds:itemID="{C85416F4-52BF-4112-B3A5-F0ED97AD92EE}">
  <ds:schemaRefs>
    <ds:schemaRef ds:uri="http://schemas.microsoft.com/edu/athena"/>
  </ds:schemaRefs>
</ds:datastoreItem>
</file>

<file path=customXml/itemProps2.xml><?xml version="1.0" encoding="utf-8"?>
<ds:datastoreItem xmlns:ds="http://schemas.openxmlformats.org/officeDocument/2006/customXml" ds:itemID="{83489A5D-7D4F-45E9-B9CE-A5881C1ADCA1}">
  <ds:schemaRefs>
    <ds:schemaRef ds:uri="http://schemas.microsoft.com/edu/athena"/>
  </ds:schemaRefs>
</ds:datastoreItem>
</file>

<file path=customXml/itemProps3.xml><?xml version="1.0" encoding="utf-8"?>
<ds:datastoreItem xmlns:ds="http://schemas.openxmlformats.org/officeDocument/2006/customXml" ds:itemID="{8EB78B8A-8892-4EDF-8FBF-57B4F544245A}">
  <ds:schemaRefs>
    <ds:schemaRef ds:uri="http://schemas.microsoft.com/edu/athena"/>
  </ds:schemaRefs>
</ds:datastoreItem>
</file>

<file path=customXml/itemProps4.xml><?xml version="1.0" encoding="utf-8"?>
<ds:datastoreItem xmlns:ds="http://schemas.openxmlformats.org/officeDocument/2006/customXml" ds:itemID="{6ED799BC-8176-4448-B4C2-B6D8D2FD89CB}">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34207</TotalTime>
  <Words>5656</Words>
  <Application>Microsoft Office PowerPoint</Application>
  <PresentationFormat>On-screen Show (4:3)</PresentationFormat>
  <Paragraphs>1176</Paragraphs>
  <Slides>87</Slides>
  <Notes>24</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87</vt:i4>
      </vt:variant>
    </vt:vector>
  </HeadingPairs>
  <TitlesOfParts>
    <vt:vector size="104" baseType="lpstr">
      <vt:lpstr>ＭＳ Ｐゴシック</vt:lpstr>
      <vt:lpstr>Arial</vt:lpstr>
      <vt:lpstr>Calibri</vt:lpstr>
      <vt:lpstr>Cambria Math</vt:lpstr>
      <vt:lpstr>Franklin Gothic Book</vt:lpstr>
      <vt:lpstr>Franklin Gothic Demi</vt:lpstr>
      <vt:lpstr>Franklin Gothic Medium</vt:lpstr>
      <vt:lpstr>Times New Roman</vt:lpstr>
      <vt:lpstr>Wingdings</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2_Blank Presentation</vt:lpstr>
      <vt:lpstr>Data Analytics with HPC and DevOps </vt:lpstr>
      <vt:lpstr>PowerPoint Presentation</vt:lpstr>
      <vt:lpstr>Abstract</vt:lpstr>
      <vt:lpstr>Big Data Software</vt:lpstr>
      <vt:lpstr>Data Platforms</vt:lpstr>
      <vt:lpstr>PowerPoint Presentation</vt:lpstr>
      <vt:lpstr>Functionality of 21 HPC-ABDS Layers</vt:lpstr>
      <vt:lpstr>PowerPoint Presentation</vt:lpstr>
      <vt:lpstr>Java Grande  Revisited on 3 data analytics codes Clustering Multidimensional Scaling Latent Dirichlet Allocation  all sophisticated algorithms  </vt:lpstr>
      <vt:lpstr>DA-MDS Scaling MPI + Habanero Java (22-88 nodes)</vt:lpstr>
      <vt:lpstr>DA-MDS Scaling MPI + Habanero Java (1 node)</vt:lpstr>
      <vt:lpstr>FastMPJ (Pure Java) v.  Java on C OpenMPI v.  C OpenMPI</vt:lpstr>
      <vt:lpstr>Sometimes Java Allgather MPI performs poorly</vt:lpstr>
      <vt:lpstr>Compared to C Allgather MPI performing consistently</vt:lpstr>
      <vt:lpstr>No classic nearest neighbor communication All MPI collectives</vt:lpstr>
      <vt:lpstr>No classic nearest neighbor communication All MPI collectives (allgather/scatter)</vt:lpstr>
      <vt:lpstr>No classic nearest neighbor communication All MPI collectives (allgather/scatter)</vt:lpstr>
      <vt:lpstr>DA-PWC Clustering on old Infiniband cluster (FutureGrid India)</vt:lpstr>
      <vt:lpstr>Parallel LDA Latent Dirichlet Allocation</vt:lpstr>
      <vt:lpstr>Parallel Sparse LDA</vt:lpstr>
      <vt:lpstr>Classification of Big Data Applications  </vt:lpstr>
      <vt:lpstr>Breadth of Big Data Problems</vt:lpstr>
      <vt:lpstr>51 Detailed Use Cases: Contributed July-September 2013 Covers goals, data features such as 3 V’s, software, hardware</vt:lpstr>
      <vt:lpstr>PowerPoint Presentation</vt:lpstr>
      <vt:lpstr>6 Forms of MapReduce cover “all” circumstances  Also an interesting software (architecture) discussion</vt:lpstr>
      <vt:lpstr>Benchmarks/Mini-apps spanning Facets</vt:lpstr>
      <vt:lpstr>SDDSaaS Software Defined Distributed Systems as a Service  and Virtual Clusters  </vt:lpstr>
      <vt:lpstr>Supporting Evolving High Functionality ABDS </vt:lpstr>
      <vt:lpstr>SDDSaaS Stack for HPC-ABDS</vt:lpstr>
      <vt:lpstr>Mindmap of core Benchmarks</vt:lpstr>
      <vt:lpstr>Software for a Big Data Initiative</vt:lpstr>
      <vt:lpstr>Automation or “Software Defined Distributed Systems”</vt:lpstr>
      <vt:lpstr>“Communities” partially satisfying SDDS management requirements </vt:lpstr>
      <vt:lpstr>Functionalities needed in SDDS Management/Configuration Systems</vt:lpstr>
      <vt:lpstr>Virtual Cluster Overview</vt:lpstr>
      <vt:lpstr>Virtual Cluster</vt:lpstr>
      <vt:lpstr>Virtual Cluster Examples</vt:lpstr>
      <vt:lpstr>Virtual Cluster Ecosystem</vt:lpstr>
      <vt:lpstr>Virtual Cluster Components</vt:lpstr>
      <vt:lpstr>Virtual Platform Workflow</vt:lpstr>
      <vt:lpstr>Virtual Platform Workflow</vt:lpstr>
      <vt:lpstr>Tools To Create Virtual Clusters</vt:lpstr>
      <vt:lpstr>Phases needed for Virtual Cluster Management</vt:lpstr>
      <vt:lpstr>From Bare metal Provisioning     to Application Workflow</vt:lpstr>
      <vt:lpstr>Some Comparison of DevOps Tools</vt:lpstr>
      <vt:lpstr>PaaS as seen by Developers</vt:lpstr>
      <vt:lpstr>Virtual Clusters Powered By Containers</vt:lpstr>
      <vt:lpstr>Hypervisor Models</vt:lpstr>
      <vt:lpstr>Hypervisor vs. Container</vt:lpstr>
      <vt:lpstr>Docker Components</vt:lpstr>
      <vt:lpstr>CoreOS Components</vt:lpstr>
      <vt:lpstr>Provisioning Comparison</vt:lpstr>
      <vt:lpstr>Cluster Scaling from  Single entity  -&gt; Multiple -&gt; Distributed</vt:lpstr>
      <vt:lpstr>Container-powered Virtual Clusters (Tools)</vt:lpstr>
      <vt:lpstr>Container-based Virtual Cluster Ecosystem</vt:lpstr>
      <vt:lpstr>Docker Ecosystem</vt:lpstr>
      <vt:lpstr>Open Container Mindmap 1</vt:lpstr>
      <vt:lpstr>Open Container Mindmap 2</vt:lpstr>
      <vt:lpstr>Open Container Mindmap 3</vt:lpstr>
      <vt:lpstr>Open Container Mindmap 4</vt:lpstr>
      <vt:lpstr>Open Container Mindmap 5</vt:lpstr>
      <vt:lpstr>Roles in Container-powered VC</vt:lpstr>
      <vt:lpstr>Issues for Container-powered Virtual Clusters</vt:lpstr>
      <vt:lpstr>Cluster Management with Containers</vt:lpstr>
      <vt:lpstr>Cluster Management with Containers</vt:lpstr>
      <vt:lpstr>Container powered Virtual Clusters for Big Data Analytics</vt:lpstr>
      <vt:lpstr>Comparison of Different Infrastructures</vt:lpstr>
      <vt:lpstr>Comparison in detail</vt:lpstr>
      <vt:lpstr>Comparison</vt:lpstr>
      <vt:lpstr>Scripting the environment</vt:lpstr>
      <vt:lpstr>Scripting environment</vt:lpstr>
      <vt:lpstr>Cloudmesh</vt:lpstr>
      <vt:lpstr>CloudMesh SDDSaaS Architecture</vt:lpstr>
      <vt:lpstr>Cloudmesh: from IaaS(NaaS) to Workflow (Orchestration)</vt:lpstr>
      <vt:lpstr>Cloudmesh Functionality</vt:lpstr>
      <vt:lpstr>Cloudmesh Components I</vt:lpstr>
      <vt:lpstr>Cloudmesh Components II</vt:lpstr>
      <vt:lpstr>… Working with VMs in Cloudmesh</vt:lpstr>
      <vt:lpstr>PowerPoint Presentation</vt:lpstr>
      <vt:lpstr>Virtual Clusters On Comet (Planned)</vt:lpstr>
      <vt:lpstr>Comet</vt:lpstr>
      <vt:lpstr>Layered Extensible Architecture </vt:lpstr>
      <vt:lpstr>Usage Example OSG on Comet</vt:lpstr>
      <vt:lpstr>Comet High Level Interface (Planned)</vt:lpstr>
      <vt:lpstr>Comet VC commands  (shell and commands)</vt:lpstr>
      <vt:lpstr>Command Shell</vt:lpstr>
      <vt:lpstr>Conclusions</vt:lpstr>
    </vt:vector>
  </TitlesOfParts>
  <Company>CCT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699</cp:revision>
  <dcterms:created xsi:type="dcterms:W3CDTF">2014-02-25T01:32:12Z</dcterms:created>
  <dcterms:modified xsi:type="dcterms:W3CDTF">2015-10-17T22:13:10Z</dcterms:modified>
</cp:coreProperties>
</file>