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7" r:id="rId6"/>
    <p:sldId id="266" r:id="rId7"/>
    <p:sldId id="260" r:id="rId8"/>
    <p:sldId id="259" r:id="rId9"/>
    <p:sldId id="268" r:id="rId10"/>
    <p:sldId id="269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D132-1E54-CD47-B682-7B9C095E2552}" type="datetimeFigureOut">
              <a:rPr lang="en-US" smtClean="0"/>
              <a:t>10/1/09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3FC5D-B6C7-144C-8276-C35E098BB2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8E4CB8-763A-8540-B7E9-E8A51EAAAF33}" type="slidenum">
              <a:rPr lang="en-US">
                <a:ea typeface="Arial" charset="0"/>
                <a:cs typeface="Arial" charset="0"/>
              </a:rPr>
              <a:pPr/>
              <a:t>4</a:t>
            </a:fld>
            <a:endParaRPr lang="en-US"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AA8C-FC93-A440-B7C8-5AC68AB7E311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AA8C-FC93-A440-B7C8-5AC68AB7E311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455159" cy="800500"/>
            <a:chOff x="0" y="1"/>
            <a:chExt cx="1455159" cy="800500"/>
          </a:xfrm>
        </p:grpSpPr>
        <p:pic>
          <p:nvPicPr>
            <p:cNvPr id="8" name="Picture 7" descr="fg-logo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CCFFCC"/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rgbClr val="CCFFCC"/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rgbClr val="CCFFCC"/>
                </a:solidFill>
                <a:latin typeface="Helvetica"/>
                <a:cs typeface="Helvetica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AA8C-FC93-A440-B7C8-5AC68AB7E311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AA8C-FC93-A440-B7C8-5AC68AB7E311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455159" cy="800500"/>
            <a:chOff x="0" y="1"/>
            <a:chExt cx="1455159" cy="800500"/>
          </a:xfrm>
        </p:grpSpPr>
        <p:pic>
          <p:nvPicPr>
            <p:cNvPr id="8" name="Picture 7" descr="fg-logo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0" name="Picture 9" descr="NSF_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6788" y="1"/>
            <a:ext cx="820024" cy="8200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AA8C-FC93-A440-B7C8-5AC68AB7E311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AA8C-FC93-A440-B7C8-5AC68AB7E311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"/>
            <a:ext cx="1455159" cy="800500"/>
            <a:chOff x="0" y="1"/>
            <a:chExt cx="1455159" cy="800500"/>
          </a:xfrm>
        </p:grpSpPr>
        <p:pic>
          <p:nvPicPr>
            <p:cNvPr id="9" name="Picture 8" descr="fg-logo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AA8C-FC93-A440-B7C8-5AC68AB7E311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1"/>
            <a:ext cx="1455159" cy="800500"/>
            <a:chOff x="0" y="1"/>
            <a:chExt cx="1455159" cy="800500"/>
          </a:xfrm>
        </p:grpSpPr>
        <p:pic>
          <p:nvPicPr>
            <p:cNvPr id="11" name="Picture 10" descr="fg-logo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AA8C-FC93-A440-B7C8-5AC68AB7E311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1455159" cy="800500"/>
            <a:chOff x="0" y="1"/>
            <a:chExt cx="1455159" cy="800500"/>
          </a:xfrm>
        </p:grpSpPr>
        <p:pic>
          <p:nvPicPr>
            <p:cNvPr id="7" name="Picture 6" descr="fg-logo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AA8C-FC93-A440-B7C8-5AC68AB7E311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AA8C-FC93-A440-B7C8-5AC68AB7E311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AA8C-FC93-A440-B7C8-5AC68AB7E311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2572"/>
            <a:ext cx="8229600" cy="478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AA8C-FC93-A440-B7C8-5AC68AB7E311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http://</a:t>
            </a:r>
            <a:r>
              <a:rPr lang="en-US" dirty="0" err="1" smtClean="0"/>
              <a:t>futuregrid.org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455159" cy="800500"/>
            <a:chOff x="0" y="1"/>
            <a:chExt cx="1455159" cy="800500"/>
          </a:xfrm>
        </p:grpSpPr>
        <p:pic>
          <p:nvPicPr>
            <p:cNvPr id="8" name="Picture 7" descr="fg-logo-1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0" name="Picture 9" descr="NSF_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86549" y="1"/>
            <a:ext cx="800501" cy="8005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/>
              <a:t>Grid User Portal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Marlon Pierce</a:t>
            </a:r>
          </a:p>
          <a:p>
            <a:r>
              <a:rPr lang="en-US" dirty="0" smtClean="0"/>
              <a:t>Indiana University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Portal Components</a:t>
            </a:r>
            <a:endParaRPr lang="en-US" dirty="0"/>
          </a:p>
        </p:txBody>
      </p:sp>
      <p:pic>
        <p:nvPicPr>
          <p:cNvPr id="4" name="Content Placeholder 3" descr="porta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8376" r="-8376"/>
              <a:stretch>
                <a:fillRect/>
              </a:stretch>
            </p:blipFill>
          </mc:Choice>
          <mc:Fallback>
            <p:blipFill>
              <a:blip r:embed="rId3"/>
              <a:srcRect l="-8376" r="-8376"/>
              <a:stretch>
                <a:fillRect/>
              </a:stretch>
            </p:blipFill>
          </mc:Fallback>
        </mc:AlternateContent>
        <p:spPr>
          <a:xfrm>
            <a:off x="158428" y="1342572"/>
            <a:ext cx="8833172" cy="513442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stay coordinated with infrastructure service providers.</a:t>
            </a:r>
          </a:p>
          <a:p>
            <a:r>
              <a:rPr lang="en-US" dirty="0" smtClean="0"/>
              <a:t>Need to ramp up the user community with immediately useful services.</a:t>
            </a:r>
          </a:p>
          <a:p>
            <a:r>
              <a:rPr lang="en-US" dirty="0" smtClean="0"/>
              <a:t>Need a deliberate pace for adding new features.</a:t>
            </a:r>
          </a:p>
          <a:p>
            <a:pPr lvl="1"/>
            <a:r>
              <a:rPr lang="en-US" dirty="0" smtClean="0"/>
              <a:t>Focus on stability and reliability of a few compelling features.</a:t>
            </a:r>
          </a:p>
          <a:p>
            <a:pPr lvl="1"/>
            <a:r>
              <a:rPr lang="en-US" dirty="0" smtClean="0"/>
              <a:t>Explore advanced features in </a:t>
            </a:r>
            <a:r>
              <a:rPr lang="en-US" smtClean="0"/>
              <a:t>synergistic work.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Future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Portal development team</a:t>
            </a:r>
          </a:p>
          <a:p>
            <a:pPr lvl="1"/>
            <a:r>
              <a:rPr lang="en-US" dirty="0" smtClean="0"/>
              <a:t>Marlon Pierce (IU)</a:t>
            </a:r>
          </a:p>
          <a:p>
            <a:pPr lvl="1"/>
            <a:r>
              <a:rPr lang="en-US" dirty="0" err="1" smtClean="0"/>
              <a:t>Maytal</a:t>
            </a:r>
            <a:r>
              <a:rPr lang="en-US" dirty="0" smtClean="0"/>
              <a:t> </a:t>
            </a:r>
            <a:r>
              <a:rPr lang="en-US" dirty="0" err="1" smtClean="0"/>
              <a:t>Dahan</a:t>
            </a:r>
            <a:r>
              <a:rPr lang="en-US" dirty="0" smtClean="0"/>
              <a:t> (TACC)</a:t>
            </a:r>
          </a:p>
          <a:p>
            <a:pPr lvl="1"/>
            <a:r>
              <a:rPr lang="en-US" dirty="0" err="1" smtClean="0"/>
              <a:t>Sidd</a:t>
            </a:r>
            <a:r>
              <a:rPr lang="en-US" dirty="0" smtClean="0"/>
              <a:t> </a:t>
            </a:r>
            <a:r>
              <a:rPr lang="en-US" dirty="0" err="1" smtClean="0"/>
              <a:t>Maini</a:t>
            </a:r>
            <a:r>
              <a:rPr lang="en-US" dirty="0" smtClean="0"/>
              <a:t> (IU)</a:t>
            </a:r>
          </a:p>
          <a:p>
            <a:pPr lvl="1"/>
            <a:r>
              <a:rPr lang="en-US" dirty="0" smtClean="0"/>
              <a:t>Patrick Hurley (TACC)</a:t>
            </a:r>
          </a:p>
          <a:p>
            <a:pPr lvl="1"/>
            <a:r>
              <a:rPr lang="en-US" dirty="0" smtClean="0"/>
              <a:t>Joshua </a:t>
            </a:r>
            <a:r>
              <a:rPr lang="en-US" dirty="0" smtClean="0"/>
              <a:t>Rosen (IU)</a:t>
            </a:r>
          </a:p>
          <a:p>
            <a:r>
              <a:rPr lang="en-US" dirty="0" smtClean="0"/>
              <a:t>IU and TACC have collaborated on the NSF funded OGCE project since 2003.</a:t>
            </a:r>
          </a:p>
          <a:p>
            <a:r>
              <a:rPr lang="en-US" dirty="0" smtClean="0"/>
              <a:t>TACC leads the TeraGrid User Portal Development</a:t>
            </a:r>
          </a:p>
          <a:p>
            <a:r>
              <a:rPr lang="en-US" dirty="0" smtClean="0"/>
              <a:t>IU has developed or supported a number of Science Gateways through OGCE and TeraGrid GIG funds.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68400" y="50800"/>
            <a:ext cx="6883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Established Collaborations Through Components and Services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2100" y="1358900"/>
          <a:ext cx="8521700" cy="514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850"/>
                <a:gridCol w="4260850"/>
              </a:tblGrid>
              <a:tr h="4613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Component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7962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GPIR Portlets, Gadgets,</a:t>
                      </a:r>
                      <a:r>
                        <a:rPr lang="en-US" sz="2000" baseline="0" dirty="0" smtClean="0"/>
                        <a:t> and Web Services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Information service</a:t>
                      </a:r>
                      <a:r>
                        <a:rPr lang="en-US" sz="2000" baseline="0" dirty="0" smtClean="0"/>
                        <a:t> aggregators.</a:t>
                      </a:r>
                      <a:endParaRPr lang="en-US" sz="2000" dirty="0"/>
                    </a:p>
                  </a:txBody>
                  <a:tcPr/>
                </a:tc>
              </a:tr>
              <a:tr h="7962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QBETS</a:t>
                      </a:r>
                      <a:r>
                        <a:rPr lang="en-US" sz="2000" baseline="0" dirty="0" smtClean="0"/>
                        <a:t> Prediction Portlets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Access to batch</a:t>
                      </a:r>
                      <a:r>
                        <a:rPr lang="en-US" sz="2000" baseline="0" dirty="0" smtClean="0"/>
                        <a:t> queue prediction services</a:t>
                      </a:r>
                      <a:endParaRPr lang="en-US" sz="2000" dirty="0"/>
                    </a:p>
                  </a:txBody>
                  <a:tcPr/>
                </a:tc>
              </a:tr>
              <a:tr h="4613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Java COG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Programming abstractions</a:t>
                      </a:r>
                      <a:r>
                        <a:rPr lang="en-US" sz="2000" baseline="0" dirty="0" smtClean="0"/>
                        <a:t> for the Grid</a:t>
                      </a:r>
                      <a:endParaRPr lang="en-US" sz="2000" dirty="0"/>
                    </a:p>
                  </a:txBody>
                  <a:tcPr/>
                </a:tc>
              </a:tr>
              <a:tr h="4613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File Manager Applet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Interactive</a:t>
                      </a:r>
                      <a:r>
                        <a:rPr lang="en-US" sz="2000" baseline="0" dirty="0" smtClean="0"/>
                        <a:t> interface to GridFTP servers.</a:t>
                      </a:r>
                      <a:endParaRPr lang="en-US" sz="2000" dirty="0"/>
                    </a:p>
                  </a:txBody>
                  <a:tcPr/>
                </a:tc>
              </a:tr>
              <a:tr h="4613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Resource Discovery</a:t>
                      </a:r>
                      <a:r>
                        <a:rPr lang="en-US" sz="2000" baseline="0" dirty="0" smtClean="0"/>
                        <a:t> Service, </a:t>
                      </a:r>
                      <a:r>
                        <a:rPr lang="en-US" sz="2000" dirty="0" smtClean="0"/>
                        <a:t>REST</a:t>
                      </a:r>
                      <a:r>
                        <a:rPr lang="en-US" sz="2000" baseline="0" dirty="0" smtClean="0"/>
                        <a:t> Information services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Information services for gateways</a:t>
                      </a:r>
                      <a:endParaRPr lang="en-US" sz="2000" dirty="0"/>
                    </a:p>
                  </a:txBody>
                  <a:tcPr/>
                </a:tc>
              </a:tr>
              <a:tr h="461332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XBaya</a:t>
                      </a:r>
                      <a:r>
                        <a:rPr lang="en-US" sz="2000" baseline="0" dirty="0" smtClean="0"/>
                        <a:t> and GFAC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Tools for wrapping applications as services</a:t>
                      </a:r>
                      <a:r>
                        <a:rPr lang="en-US" sz="2000" baseline="0" dirty="0" smtClean="0"/>
                        <a:t> and composing workflows</a:t>
                      </a:r>
                      <a:endParaRPr lang="en-US" sz="2000" dirty="0"/>
                    </a:p>
                  </a:txBody>
                  <a:tcPr/>
                </a:tc>
              </a:tr>
              <a:tr h="4613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Proxy</a:t>
                      </a:r>
                      <a:r>
                        <a:rPr lang="en-US" sz="2000" baseline="0" dirty="0" smtClean="0"/>
                        <a:t> management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Cross-</a:t>
                      </a:r>
                      <a:r>
                        <a:rPr lang="en-US" sz="2000" dirty="0" err="1" smtClean="0"/>
                        <a:t>portlet</a:t>
                      </a:r>
                      <a:r>
                        <a:rPr lang="en-US" sz="2000" baseline="0" dirty="0" smtClean="0"/>
                        <a:t> Grid proxy support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pic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1025594"/>
            <a:ext cx="78041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2438400" y="4724400"/>
            <a:ext cx="1676400" cy="762000"/>
          </a:xfrm>
          <a:prstGeom prst="wedgeRoundRectCallout">
            <a:avLst>
              <a:gd name="adj1" fmla="val -83742"/>
              <a:gd name="adj2" fmla="val -15575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ea typeface="Arial" charset="0"/>
                <a:cs typeface="Arial" charset="0"/>
              </a:rPr>
              <a:t>WRF-Static running on Tungsten</a:t>
            </a:r>
          </a:p>
        </p:txBody>
      </p:sp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1244599" y="58738"/>
            <a:ext cx="6718301" cy="8556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ea typeface="ＭＳ Ｐゴシック" charset="-128"/>
                <a:cs typeface="ＭＳ Ｐゴシック" charset="-128"/>
              </a:rPr>
              <a:t>OGCE Workflow Tools Wrap and Execute Codes on the </a:t>
            </a:r>
            <a:r>
              <a:rPr lang="en-US" sz="3200" dirty="0" err="1" smtClean="0">
                <a:ea typeface="ＭＳ Ｐゴシック" charset="-128"/>
                <a:cs typeface="ＭＳ Ｐゴシック" charset="-128"/>
              </a:rPr>
              <a:t>TeraGrid</a:t>
            </a:r>
            <a:endParaRPr lang="en-US" sz="3200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1"/>
            <a:ext cx="660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Grid Portal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342572"/>
            <a:ext cx="8585200" cy="52106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will build upon OGCE current activities.</a:t>
            </a:r>
          </a:p>
          <a:p>
            <a:r>
              <a:rPr lang="en-US" dirty="0" smtClean="0"/>
              <a:t>Improved Interactivity </a:t>
            </a:r>
          </a:p>
          <a:p>
            <a:pPr lvl="1"/>
            <a:r>
              <a:rPr lang="en-US" dirty="0" smtClean="0"/>
              <a:t>JavaScript COG</a:t>
            </a:r>
          </a:p>
          <a:p>
            <a:pPr lvl="1"/>
            <a:r>
              <a:rPr lang="en-US" dirty="0" smtClean="0"/>
              <a:t>Flash/Flex</a:t>
            </a:r>
          </a:p>
          <a:p>
            <a:r>
              <a:rPr lang="en-US" dirty="0" smtClean="0"/>
              <a:t>Improved Portability</a:t>
            </a:r>
          </a:p>
          <a:p>
            <a:pPr lvl="1"/>
            <a:r>
              <a:rPr lang="en-US" dirty="0" smtClean="0"/>
              <a:t>Adopt Google Gadgets</a:t>
            </a:r>
          </a:p>
          <a:p>
            <a:pPr lvl="1"/>
            <a:r>
              <a:rPr lang="en-US" dirty="0" smtClean="0"/>
              <a:t>Will work with </a:t>
            </a:r>
            <a:r>
              <a:rPr lang="en-US" dirty="0" err="1" smtClean="0"/>
              <a:t>iGoogle</a:t>
            </a:r>
            <a:r>
              <a:rPr lang="en-US" dirty="0" smtClean="0"/>
              <a:t>, </a:t>
            </a:r>
            <a:r>
              <a:rPr lang="en-US" dirty="0" err="1" smtClean="0"/>
              <a:t>Liferay</a:t>
            </a:r>
            <a:r>
              <a:rPr lang="en-US" dirty="0" smtClean="0"/>
              <a:t>, </a:t>
            </a:r>
            <a:r>
              <a:rPr lang="en-US" dirty="0" err="1" smtClean="0"/>
              <a:t>Drupal</a:t>
            </a:r>
            <a:r>
              <a:rPr lang="en-US" dirty="0" smtClean="0"/>
              <a:t>, Mambo, </a:t>
            </a:r>
            <a:r>
              <a:rPr lang="en-US" dirty="0" err="1" smtClean="0"/>
              <a:t>Moodle</a:t>
            </a:r>
            <a:r>
              <a:rPr lang="en-US" dirty="0" smtClean="0"/>
              <a:t>, Sakai3, etc.</a:t>
            </a:r>
          </a:p>
          <a:p>
            <a:r>
              <a:rPr lang="en-US" dirty="0" smtClean="0"/>
              <a:t>Improved Collaboration</a:t>
            </a:r>
          </a:p>
          <a:p>
            <a:pPr lvl="1"/>
            <a:r>
              <a:rPr lang="en-US" dirty="0" smtClean="0"/>
              <a:t>Open Social extensions to gadgets allow us to build social networking applications that leverage existing networks.</a:t>
            </a:r>
          </a:p>
          <a:p>
            <a:r>
              <a:rPr lang="en-US" dirty="0" smtClean="0"/>
              <a:t>Improved Access</a:t>
            </a:r>
          </a:p>
          <a:p>
            <a:pPr lvl="1"/>
            <a:r>
              <a:rPr lang="en-US" dirty="0" smtClean="0"/>
              <a:t>Deliver capabilities to wireless devices, phones, etc.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26" r="-2026"/>
          <a:stretch>
            <a:fillRect/>
          </a:stretch>
        </p:blipFill>
        <p:spPr>
          <a:xfrm>
            <a:off x="215900" y="787400"/>
            <a:ext cx="8686800" cy="59737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Recent Work</a:t>
            </a:r>
            <a:endParaRPr lang="en-US" dirty="0"/>
          </a:p>
        </p:txBody>
      </p:sp>
      <p:pic>
        <p:nvPicPr>
          <p:cNvPr id="4" name="Content Placeholder 3" descr="RDAHMM GPS Data Grap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050" r="-7050"/>
          <a:stretch>
            <a:fillRect/>
          </a:stretch>
        </p:blipFill>
        <p:spPr>
          <a:xfrm>
            <a:off x="749300" y="1901372"/>
            <a:ext cx="8229600" cy="4783592"/>
          </a:xfrm>
        </p:spPr>
      </p:pic>
      <p:pic>
        <p:nvPicPr>
          <p:cNvPr id="6" name="Content Placeholder 6" descr="AVATS.jpg"/>
          <p:cNvPicPr>
            <a:picLocks noChangeAspect="1"/>
          </p:cNvPicPr>
          <p:nvPr/>
        </p:nvPicPr>
        <p:blipFill>
          <a:blip r:embed="rId3"/>
          <a:srcRect l="-4471" r="-4471"/>
          <a:stretch>
            <a:fillRect/>
          </a:stretch>
        </p:blipFill>
        <p:spPr>
          <a:xfrm>
            <a:off x="50800" y="1037204"/>
            <a:ext cx="8229600" cy="4783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Grid Milestones (PEP)</a:t>
            </a:r>
            <a:endParaRPr lang="en-US" dirty="0"/>
          </a:p>
        </p:txBody>
      </p:sp>
      <p:pic>
        <p:nvPicPr>
          <p:cNvPr id="10" name="Picture 9" descr="Picture 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524"/>
            <a:ext cx="9144000" cy="5578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Portal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 administrative, user, and public views.</a:t>
            </a:r>
          </a:p>
          <a:p>
            <a:r>
              <a:rPr lang="en-US" dirty="0" smtClean="0"/>
              <a:t>Access monitoring and information services.</a:t>
            </a:r>
          </a:p>
          <a:p>
            <a:r>
              <a:rPr lang="en-US" dirty="0" smtClean="0"/>
              <a:t>Access to ticketing and knowledge base systems.</a:t>
            </a:r>
          </a:p>
          <a:p>
            <a:r>
              <a:rPr lang="en-US" dirty="0" smtClean="0"/>
              <a:t>User interfaces to virtual machines, data, and networks</a:t>
            </a:r>
          </a:p>
          <a:p>
            <a:r>
              <a:rPr lang="en-US" dirty="0" smtClean="0"/>
              <a:t>Access to virtual experiment repositories</a:t>
            </a:r>
          </a:p>
          <a:p>
            <a:r>
              <a:rPr lang="en-US" dirty="0" smtClean="0"/>
              <a:t>Manage social networks and virtual organizations of collaborators.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351</Words>
  <Application>Microsoft Macintosh PowerPoint</Application>
  <PresentationFormat>On-screen Show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Future Grid User Portal</vt:lpstr>
      <vt:lpstr>Future Grid</vt:lpstr>
      <vt:lpstr>Established Collaborations Through Components and Services</vt:lpstr>
      <vt:lpstr>OGCE Workflow Tools Wrap and Execute Codes on the TeraGrid</vt:lpstr>
      <vt:lpstr>Future Grid Portal Architecture</vt:lpstr>
      <vt:lpstr>Slide 6</vt:lpstr>
      <vt:lpstr>Some Recent Work</vt:lpstr>
      <vt:lpstr>Future Grid Milestones (PEP)</vt:lpstr>
      <vt:lpstr>Sample Portal Capabilities</vt:lpstr>
      <vt:lpstr>Admin Portal Components</vt:lpstr>
      <vt:lpstr>Challenges</vt:lpstr>
    </vt:vector>
  </TitlesOfParts>
  <Company>RIT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 von Laszewski</dc:creator>
  <cp:lastModifiedBy>Marlon  Pierce</cp:lastModifiedBy>
  <cp:revision>14</cp:revision>
  <dcterms:created xsi:type="dcterms:W3CDTF">2009-10-02T00:12:41Z</dcterms:created>
  <dcterms:modified xsi:type="dcterms:W3CDTF">2009-10-02T01:17:49Z</dcterms:modified>
</cp:coreProperties>
</file>