
<file path=[Content_Types].xml><?xml version="1.0" encoding="utf-8"?>
<Types xmlns="http://schemas.openxmlformats.org/package/2006/content-types">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
  </p:notesMasterIdLst>
  <p:sldIdLst>
    <p:sldId id="256" r:id="rId2"/>
  </p:sldIdLst>
  <p:sldSz cx="21945600" cy="32918400"/>
  <p:notesSz cx="6997700" cy="9271000"/>
  <p:defaultTextStyle>
    <a:defPPr>
      <a:defRPr lang="en-US"/>
    </a:defPPr>
    <a:lvl1pPr algn="l" rtl="0" fontAlgn="base">
      <a:spcBef>
        <a:spcPct val="20000"/>
      </a:spcBef>
      <a:spcAft>
        <a:spcPct val="0"/>
      </a:spcAft>
      <a:buChar char="•"/>
      <a:defRPr sz="2700" kern="1200">
        <a:solidFill>
          <a:schemeClr val="tx1"/>
        </a:solidFill>
        <a:latin typeface="Times New Roman" pitchFamily="24" charset="0"/>
        <a:ea typeface="ＭＳ Ｐゴシック" pitchFamily="24" charset="-128"/>
        <a:cs typeface="+mn-cs"/>
      </a:defRPr>
    </a:lvl1pPr>
    <a:lvl2pPr marL="457200" algn="l" rtl="0" fontAlgn="base">
      <a:spcBef>
        <a:spcPct val="20000"/>
      </a:spcBef>
      <a:spcAft>
        <a:spcPct val="0"/>
      </a:spcAft>
      <a:buChar char="•"/>
      <a:defRPr sz="2700" kern="1200">
        <a:solidFill>
          <a:schemeClr val="tx1"/>
        </a:solidFill>
        <a:latin typeface="Times New Roman" pitchFamily="24" charset="0"/>
        <a:ea typeface="ＭＳ Ｐゴシック" pitchFamily="24" charset="-128"/>
        <a:cs typeface="+mn-cs"/>
      </a:defRPr>
    </a:lvl2pPr>
    <a:lvl3pPr marL="914400" algn="l" rtl="0" fontAlgn="base">
      <a:spcBef>
        <a:spcPct val="20000"/>
      </a:spcBef>
      <a:spcAft>
        <a:spcPct val="0"/>
      </a:spcAft>
      <a:buChar char="•"/>
      <a:defRPr sz="2700" kern="1200">
        <a:solidFill>
          <a:schemeClr val="tx1"/>
        </a:solidFill>
        <a:latin typeface="Times New Roman" pitchFamily="24" charset="0"/>
        <a:ea typeface="ＭＳ Ｐゴシック" pitchFamily="24" charset="-128"/>
        <a:cs typeface="+mn-cs"/>
      </a:defRPr>
    </a:lvl3pPr>
    <a:lvl4pPr marL="1371600" algn="l" rtl="0" fontAlgn="base">
      <a:spcBef>
        <a:spcPct val="20000"/>
      </a:spcBef>
      <a:spcAft>
        <a:spcPct val="0"/>
      </a:spcAft>
      <a:buChar char="•"/>
      <a:defRPr sz="2700" kern="1200">
        <a:solidFill>
          <a:schemeClr val="tx1"/>
        </a:solidFill>
        <a:latin typeface="Times New Roman" pitchFamily="24" charset="0"/>
        <a:ea typeface="ＭＳ Ｐゴシック" pitchFamily="24" charset="-128"/>
        <a:cs typeface="+mn-cs"/>
      </a:defRPr>
    </a:lvl4pPr>
    <a:lvl5pPr marL="1828800" algn="l" rtl="0" fontAlgn="base">
      <a:spcBef>
        <a:spcPct val="20000"/>
      </a:spcBef>
      <a:spcAft>
        <a:spcPct val="0"/>
      </a:spcAft>
      <a:buChar char="•"/>
      <a:defRPr sz="2700" kern="1200">
        <a:solidFill>
          <a:schemeClr val="tx1"/>
        </a:solidFill>
        <a:latin typeface="Times New Roman" pitchFamily="24" charset="0"/>
        <a:ea typeface="ＭＳ Ｐゴシック" pitchFamily="24" charset="-128"/>
        <a:cs typeface="+mn-cs"/>
      </a:defRPr>
    </a:lvl5pPr>
    <a:lvl6pPr marL="2286000" algn="l" defTabSz="914400" rtl="0" eaLnBrk="1" latinLnBrk="0" hangingPunct="1">
      <a:defRPr sz="2700" kern="1200">
        <a:solidFill>
          <a:schemeClr val="tx1"/>
        </a:solidFill>
        <a:latin typeface="Times New Roman" pitchFamily="24" charset="0"/>
        <a:ea typeface="ＭＳ Ｐゴシック" pitchFamily="24" charset="-128"/>
        <a:cs typeface="+mn-cs"/>
      </a:defRPr>
    </a:lvl6pPr>
    <a:lvl7pPr marL="2743200" algn="l" defTabSz="914400" rtl="0" eaLnBrk="1" latinLnBrk="0" hangingPunct="1">
      <a:defRPr sz="2700" kern="1200">
        <a:solidFill>
          <a:schemeClr val="tx1"/>
        </a:solidFill>
        <a:latin typeface="Times New Roman" pitchFamily="24" charset="0"/>
        <a:ea typeface="ＭＳ Ｐゴシック" pitchFamily="24" charset="-128"/>
        <a:cs typeface="+mn-cs"/>
      </a:defRPr>
    </a:lvl7pPr>
    <a:lvl8pPr marL="3200400" algn="l" defTabSz="914400" rtl="0" eaLnBrk="1" latinLnBrk="0" hangingPunct="1">
      <a:defRPr sz="2700" kern="1200">
        <a:solidFill>
          <a:schemeClr val="tx1"/>
        </a:solidFill>
        <a:latin typeface="Times New Roman" pitchFamily="24" charset="0"/>
        <a:ea typeface="ＭＳ Ｐゴシック" pitchFamily="24" charset="-128"/>
        <a:cs typeface="+mn-cs"/>
      </a:defRPr>
    </a:lvl8pPr>
    <a:lvl9pPr marL="3657600" algn="l" defTabSz="914400" rtl="0" eaLnBrk="1" latinLnBrk="0" hangingPunct="1">
      <a:defRPr sz="2700" kern="1200">
        <a:solidFill>
          <a:schemeClr val="tx1"/>
        </a:solidFill>
        <a:latin typeface="Times New Roman" pitchFamily="24" charset="0"/>
        <a:ea typeface="ＭＳ Ｐゴシック" pitchFamily="2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D000"/>
    <a:srgbClr val="0059A0"/>
    <a:srgbClr val="0066FF"/>
    <a:srgbClr val="00E605"/>
    <a:srgbClr val="CCCCE6"/>
    <a:srgbClr val="112E58"/>
    <a:srgbClr val="0099FF"/>
    <a:srgbClr val="00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Objects="1">
      <p:cViewPr>
        <p:scale>
          <a:sx n="40" d="100"/>
          <a:sy n="40" d="100"/>
        </p:scale>
        <p:origin x="-1962" y="-96"/>
      </p:cViewPr>
      <p:guideLst>
        <p:guide orient="horz" pos="2880"/>
        <p:guide orient="horz" pos="18720"/>
        <p:guide pos="576"/>
        <p:guide pos="132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2125" cy="465138"/>
          </a:xfrm>
          <a:prstGeom prst="rect">
            <a:avLst/>
          </a:prstGeom>
          <a:noFill/>
          <a:ln w="9525">
            <a:noFill/>
            <a:miter lim="800000"/>
            <a:headEnd/>
            <a:tailEnd/>
          </a:ln>
          <a:effectLst/>
        </p:spPr>
        <p:txBody>
          <a:bodyPr vert="horz" wrap="square" lIns="61768" tIns="30883" rIns="61768" bIns="30883" numCol="1" anchor="t" anchorCtr="0" compatLnSpc="1">
            <a:prstTxWarp prst="textNoShape">
              <a:avLst/>
            </a:prstTxWarp>
          </a:bodyPr>
          <a:lstStyle>
            <a:lvl1pPr defTabSz="617538">
              <a:spcBef>
                <a:spcPct val="0"/>
              </a:spcBef>
              <a:buFontTx/>
              <a:buNone/>
              <a:defRPr sz="800">
                <a:latin typeface="Arial" charset="0"/>
              </a:defRPr>
            </a:lvl1pPr>
          </a:lstStyle>
          <a:p>
            <a:pPr>
              <a:defRPr/>
            </a:pPr>
            <a:endParaRPr lang="en-US"/>
          </a:p>
        </p:txBody>
      </p:sp>
      <p:sp>
        <p:nvSpPr>
          <p:cNvPr id="7171" name="Rectangle 3"/>
          <p:cNvSpPr>
            <a:spLocks noGrp="1" noChangeArrowheads="1"/>
          </p:cNvSpPr>
          <p:nvPr>
            <p:ph type="dt" idx="1"/>
          </p:nvPr>
        </p:nvSpPr>
        <p:spPr bwMode="auto">
          <a:xfrm>
            <a:off x="3963988" y="0"/>
            <a:ext cx="3032125" cy="465138"/>
          </a:xfrm>
          <a:prstGeom prst="rect">
            <a:avLst/>
          </a:prstGeom>
          <a:noFill/>
          <a:ln w="9525">
            <a:noFill/>
            <a:miter lim="800000"/>
            <a:headEnd/>
            <a:tailEnd/>
          </a:ln>
          <a:effectLst/>
        </p:spPr>
        <p:txBody>
          <a:bodyPr vert="horz" wrap="square" lIns="61768" tIns="30883" rIns="61768" bIns="30883" numCol="1" anchor="t" anchorCtr="0" compatLnSpc="1">
            <a:prstTxWarp prst="textNoShape">
              <a:avLst/>
            </a:prstTxWarp>
          </a:bodyPr>
          <a:lstStyle>
            <a:lvl1pPr algn="r" defTabSz="617538">
              <a:spcBef>
                <a:spcPct val="0"/>
              </a:spcBef>
              <a:buFontTx/>
              <a:buNone/>
              <a:defRPr sz="800">
                <a:latin typeface="Arial"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2339975" y="693738"/>
            <a:ext cx="2317750" cy="3476625"/>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00088" y="4405313"/>
            <a:ext cx="5597525" cy="4171950"/>
          </a:xfrm>
          <a:prstGeom prst="rect">
            <a:avLst/>
          </a:prstGeom>
          <a:noFill/>
          <a:ln w="9525">
            <a:noFill/>
            <a:miter lim="800000"/>
            <a:headEnd/>
            <a:tailEnd/>
          </a:ln>
          <a:effectLst/>
        </p:spPr>
        <p:txBody>
          <a:bodyPr vert="horz" wrap="square" lIns="61768" tIns="30883" rIns="61768" bIns="3088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805863"/>
            <a:ext cx="3032125" cy="463550"/>
          </a:xfrm>
          <a:prstGeom prst="rect">
            <a:avLst/>
          </a:prstGeom>
          <a:noFill/>
          <a:ln w="9525">
            <a:noFill/>
            <a:miter lim="800000"/>
            <a:headEnd/>
            <a:tailEnd/>
          </a:ln>
          <a:effectLst/>
        </p:spPr>
        <p:txBody>
          <a:bodyPr vert="horz" wrap="square" lIns="61768" tIns="30883" rIns="61768" bIns="30883" numCol="1" anchor="b" anchorCtr="0" compatLnSpc="1">
            <a:prstTxWarp prst="textNoShape">
              <a:avLst/>
            </a:prstTxWarp>
          </a:bodyPr>
          <a:lstStyle>
            <a:lvl1pPr defTabSz="617538">
              <a:spcBef>
                <a:spcPct val="0"/>
              </a:spcBef>
              <a:buFontTx/>
              <a:buNone/>
              <a:defRPr sz="800">
                <a:latin typeface="Arial" charset="0"/>
              </a:defRPr>
            </a:lvl1pPr>
          </a:lstStyle>
          <a:p>
            <a:pPr>
              <a:defRPr/>
            </a:pPr>
            <a:endParaRPr lang="en-US"/>
          </a:p>
        </p:txBody>
      </p:sp>
      <p:sp>
        <p:nvSpPr>
          <p:cNvPr id="7175" name="Rectangle 7"/>
          <p:cNvSpPr>
            <a:spLocks noGrp="1" noChangeArrowheads="1"/>
          </p:cNvSpPr>
          <p:nvPr>
            <p:ph type="sldNum" sz="quarter" idx="5"/>
          </p:nvPr>
        </p:nvSpPr>
        <p:spPr bwMode="auto">
          <a:xfrm>
            <a:off x="3963988" y="8805863"/>
            <a:ext cx="3032125" cy="463550"/>
          </a:xfrm>
          <a:prstGeom prst="rect">
            <a:avLst/>
          </a:prstGeom>
          <a:noFill/>
          <a:ln w="9525">
            <a:noFill/>
            <a:miter lim="800000"/>
            <a:headEnd/>
            <a:tailEnd/>
          </a:ln>
          <a:effectLst/>
        </p:spPr>
        <p:txBody>
          <a:bodyPr vert="horz" wrap="square" lIns="61768" tIns="30883" rIns="61768" bIns="30883" numCol="1" anchor="b" anchorCtr="0" compatLnSpc="1">
            <a:prstTxWarp prst="textNoShape">
              <a:avLst/>
            </a:prstTxWarp>
          </a:bodyPr>
          <a:lstStyle>
            <a:lvl1pPr algn="r" defTabSz="617538">
              <a:spcBef>
                <a:spcPct val="0"/>
              </a:spcBef>
              <a:buFontTx/>
              <a:buNone/>
              <a:defRPr sz="800">
                <a:latin typeface="Arial" charset="0"/>
              </a:defRPr>
            </a:lvl1pPr>
          </a:lstStyle>
          <a:p>
            <a:pPr>
              <a:defRPr/>
            </a:pPr>
            <a:fld id="{0E96403B-391F-4200-8305-3C730A7BF19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10" charset="-128"/>
        <a:cs typeface="ＭＳ Ｐゴシック" pitchFamily="-110"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1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pPr defTabSz="615950"/>
            <a:fld id="{856A76CA-60B4-4B00-A5CC-CE1A0D732001}" type="slidenum">
              <a:rPr lang="en-US" smtClean="0"/>
              <a:pPr defTabSz="615950"/>
              <a:t>1</a:t>
            </a:fld>
            <a:endParaRPr lang="en-US"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pPr eaLnBrk="1" hangingPunct="1"/>
            <a:endParaRPr lang="en-US" smtClean="0">
              <a:ea typeface="ＭＳ Ｐゴシック" pitchFamily="2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Text, and 2 Conten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PosterFooterNautulis.bmp"/>
          <p:cNvPicPr>
            <a:picLocks noChangeAspect="1"/>
          </p:cNvPicPr>
          <p:nvPr userDrawn="1"/>
        </p:nvPicPr>
        <p:blipFill>
          <a:blip r:embed="rId3" cstate="print"/>
          <a:srcRect/>
          <a:stretch>
            <a:fillRect/>
          </a:stretch>
        </p:blipFill>
        <p:spPr bwMode="auto">
          <a:xfrm>
            <a:off x="0" y="30689550"/>
            <a:ext cx="21945600" cy="2290763"/>
          </a:xfrm>
          <a:prstGeom prst="rect">
            <a:avLst/>
          </a:prstGeom>
          <a:noFill/>
          <a:ln w="9525">
            <a:noFill/>
            <a:miter lim="800000"/>
            <a:headEnd/>
            <a:tailEnd/>
          </a:ln>
        </p:spPr>
      </p:pic>
      <p:pic>
        <p:nvPicPr>
          <p:cNvPr id="1027" name="Picture 6" descr="PosterHeaderNautilus.bmp"/>
          <p:cNvPicPr>
            <a:picLocks noChangeAspect="1"/>
          </p:cNvPicPr>
          <p:nvPr userDrawn="1"/>
        </p:nvPicPr>
        <p:blipFill>
          <a:blip r:embed="rId4" cstate="print"/>
          <a:srcRect t="18965"/>
          <a:stretch>
            <a:fillRect/>
          </a:stretch>
        </p:blipFill>
        <p:spPr bwMode="auto">
          <a:xfrm>
            <a:off x="0" y="0"/>
            <a:ext cx="21945600" cy="2606675"/>
          </a:xfrm>
          <a:prstGeom prst="rect">
            <a:avLst/>
          </a:prstGeom>
          <a:noFill/>
          <a:ln w="9525">
            <a:noFill/>
            <a:miter lim="800000"/>
            <a:headEnd/>
            <a:tailEnd/>
          </a:ln>
        </p:spPr>
      </p:pic>
      <p:pic>
        <p:nvPicPr>
          <p:cNvPr id="1028" name="Picture 17" descr="MSR_logoWHITE.gif"/>
          <p:cNvPicPr>
            <a:picLocks noChangeAspect="1"/>
          </p:cNvPicPr>
          <p:nvPr userDrawn="1"/>
        </p:nvPicPr>
        <p:blipFill>
          <a:blip r:embed="rId5" cstate="print"/>
          <a:srcRect/>
          <a:stretch>
            <a:fillRect/>
          </a:stretch>
        </p:blipFill>
        <p:spPr bwMode="auto">
          <a:xfrm>
            <a:off x="1663700" y="13360400"/>
            <a:ext cx="18618200" cy="6197600"/>
          </a:xfrm>
          <a:prstGeom prst="rect">
            <a:avLst/>
          </a:prstGeom>
          <a:noFill/>
          <a:ln w="9525">
            <a:noFill/>
            <a:miter lim="800000"/>
            <a:headEnd/>
            <a:tailEnd/>
          </a:ln>
        </p:spPr>
      </p:pic>
      <p:pic>
        <p:nvPicPr>
          <p:cNvPr id="1029" name="Picture 18" descr="MSR_logoWHITE.gif"/>
          <p:cNvPicPr>
            <a:picLocks noChangeAspect="1"/>
          </p:cNvPicPr>
          <p:nvPr userDrawn="1"/>
        </p:nvPicPr>
        <p:blipFill>
          <a:blip r:embed="rId5" cstate="print"/>
          <a:srcRect/>
          <a:stretch>
            <a:fillRect/>
          </a:stretch>
        </p:blipFill>
        <p:spPr bwMode="auto">
          <a:xfrm>
            <a:off x="16897350" y="31162625"/>
            <a:ext cx="4819650" cy="1603375"/>
          </a:xfrm>
          <a:prstGeom prst="rect">
            <a:avLst/>
          </a:prstGeom>
          <a:noFill/>
          <a:ln w="9525">
            <a:noFill/>
            <a:miter lim="800000"/>
            <a:headEnd/>
            <a:tailEnd/>
          </a:ln>
        </p:spPr>
      </p:pic>
      <p:pic>
        <p:nvPicPr>
          <p:cNvPr id="1030" name="Picture 13" descr="ExternalResearchType.gif"/>
          <p:cNvPicPr>
            <a:picLocks noChangeAspect="1"/>
          </p:cNvPicPr>
          <p:nvPr userDrawn="1"/>
        </p:nvPicPr>
        <p:blipFill>
          <a:blip r:embed="rId6" cstate="print"/>
          <a:srcRect/>
          <a:stretch>
            <a:fillRect/>
          </a:stretch>
        </p:blipFill>
        <p:spPr bwMode="auto">
          <a:xfrm>
            <a:off x="704850" y="30861000"/>
            <a:ext cx="2686050" cy="16954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110" charset="-128"/>
          <a:cs typeface="ＭＳ Ｐゴシック" pitchFamily="-110"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0"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0"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CGL+SC09/DataforPlotviz/BIOLOGY_Metagenomics.bat" TargetMode="External"/><Relationship Id="rId11" Type="http://schemas.openxmlformats.org/officeDocument/2006/relationships/image" Target="../media/image11.emf"/><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hyperlink" Target="../../CGL+SC09/DataforPlotviz/GENE_Chimp.bat" TargetMode="External"/><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4"/>
          <p:cNvSpPr txBox="1">
            <a:spLocks noChangeArrowheads="1"/>
          </p:cNvSpPr>
          <p:nvPr/>
        </p:nvSpPr>
        <p:spPr bwMode="auto">
          <a:xfrm>
            <a:off x="838200" y="-76200"/>
            <a:ext cx="20193000" cy="2743200"/>
          </a:xfrm>
          <a:prstGeom prst="rect">
            <a:avLst/>
          </a:prstGeom>
          <a:noFill/>
          <a:ln w="9525">
            <a:noFill/>
            <a:miter lim="800000"/>
            <a:headEnd/>
            <a:tailEnd/>
          </a:ln>
        </p:spPr>
        <p:txBody>
          <a:bodyPr tIns="0" bIns="0" anchor="ctr"/>
          <a:lstStyle/>
          <a:p>
            <a:pPr algn="ctr">
              <a:spcBef>
                <a:spcPct val="0"/>
              </a:spcBef>
              <a:buFontTx/>
              <a:buNone/>
            </a:pPr>
            <a:r>
              <a:rPr lang="en-US" sz="5400" dirty="0" smtClean="0">
                <a:solidFill>
                  <a:schemeClr val="bg1"/>
                </a:solidFill>
                <a:latin typeface="Trebuchet MS" pitchFamily="24" charset="0"/>
              </a:rPr>
              <a:t>MapReduce and Clouds for Science</a:t>
            </a:r>
            <a:r>
              <a:rPr lang="en-US" sz="6000" dirty="0">
                <a:solidFill>
                  <a:srgbClr val="CCCCE6"/>
                </a:solidFill>
                <a:latin typeface="Trebuchet MS" pitchFamily="24" charset="0"/>
              </a:rPr>
              <a:t/>
            </a:r>
            <a:br>
              <a:rPr lang="en-US" sz="6000" dirty="0">
                <a:solidFill>
                  <a:srgbClr val="CCCCE6"/>
                </a:solidFill>
                <a:latin typeface="Trebuchet MS" pitchFamily="24" charset="0"/>
              </a:rPr>
            </a:br>
            <a:r>
              <a:rPr lang="en-US" sz="4000" dirty="0">
                <a:solidFill>
                  <a:schemeClr val="bg1"/>
                </a:solidFill>
                <a:latin typeface="Trebuchet MS" pitchFamily="24" charset="0"/>
              </a:rPr>
              <a:t>http://salsahpc.indiana.edu/</a:t>
            </a:r>
          </a:p>
        </p:txBody>
      </p:sp>
      <p:sp>
        <p:nvSpPr>
          <p:cNvPr id="2051" name="Text Box 28"/>
          <p:cNvSpPr txBox="1">
            <a:spLocks noChangeArrowheads="1"/>
          </p:cNvSpPr>
          <p:nvPr/>
        </p:nvSpPr>
        <p:spPr bwMode="auto">
          <a:xfrm>
            <a:off x="476250" y="2819400"/>
            <a:ext cx="20097750" cy="800100"/>
          </a:xfrm>
          <a:prstGeom prst="rect">
            <a:avLst/>
          </a:prstGeom>
          <a:noFill/>
          <a:ln w="9525">
            <a:noFill/>
            <a:miter lim="800000"/>
            <a:headEnd/>
            <a:tailEnd/>
          </a:ln>
        </p:spPr>
        <p:txBody>
          <a:bodyPr lIns="0" tIns="36576" rIns="36576" bIns="36576"/>
          <a:lstStyle/>
          <a:p>
            <a:pPr defTabSz="3135313">
              <a:spcBef>
                <a:spcPct val="0"/>
              </a:spcBef>
              <a:buFontTx/>
              <a:buNone/>
            </a:pPr>
            <a:r>
              <a:rPr lang="en-US" sz="6600" b="1" dirty="0">
                <a:latin typeface="Trebuchet MS" pitchFamily="24" charset="0"/>
              </a:rPr>
              <a:t>Indiana University Bloomington</a:t>
            </a:r>
            <a:endParaRPr lang="en-US" sz="6600" dirty="0">
              <a:latin typeface="Trebuchet MS" pitchFamily="24" charset="0"/>
            </a:endParaRPr>
          </a:p>
        </p:txBody>
      </p:sp>
      <p:sp>
        <p:nvSpPr>
          <p:cNvPr id="2052" name="Text Box 29"/>
          <p:cNvSpPr txBox="1">
            <a:spLocks noChangeArrowheads="1"/>
          </p:cNvSpPr>
          <p:nvPr/>
        </p:nvSpPr>
        <p:spPr bwMode="auto">
          <a:xfrm>
            <a:off x="12969875" y="3084512"/>
            <a:ext cx="8686800" cy="801688"/>
          </a:xfrm>
          <a:prstGeom prst="rect">
            <a:avLst/>
          </a:prstGeom>
          <a:noFill/>
          <a:ln w="9525">
            <a:noFill/>
            <a:miter lim="800000"/>
            <a:headEnd/>
            <a:tailEnd/>
          </a:ln>
        </p:spPr>
        <p:txBody>
          <a:bodyPr lIns="0" tIns="36576" rIns="36576" bIns="36576"/>
          <a:lstStyle/>
          <a:p>
            <a:pPr defTabSz="3135313">
              <a:spcBef>
                <a:spcPct val="0"/>
              </a:spcBef>
              <a:buFontTx/>
              <a:buNone/>
            </a:pPr>
            <a:r>
              <a:rPr lang="en-US" sz="3800" i="1" dirty="0">
                <a:latin typeface="Trebuchet MS" pitchFamily="24" charset="0"/>
              </a:rPr>
              <a:t>Geoffrey Fox, Judy Qiu, SALSA Group</a:t>
            </a:r>
          </a:p>
        </p:txBody>
      </p:sp>
      <p:pic>
        <p:nvPicPr>
          <p:cNvPr id="2053" name="Picture 7" descr="C:\Users\yangruan\Documents\IUB\2nd Semester\RA\CTS09 POSTER\IU_Pervasive_Tech\IU_Pervasive_Tech\VERTICAL\V_TIFF\IU_PrvTchInst.V.CMYKAll.tif"/>
          <p:cNvPicPr>
            <a:picLocks noChangeAspect="1" noChangeArrowheads="1"/>
          </p:cNvPicPr>
          <p:nvPr/>
        </p:nvPicPr>
        <p:blipFill>
          <a:blip r:embed="rId3" cstate="print"/>
          <a:srcRect/>
          <a:stretch>
            <a:fillRect/>
          </a:stretch>
        </p:blipFill>
        <p:spPr bwMode="auto">
          <a:xfrm>
            <a:off x="1066800" y="27947937"/>
            <a:ext cx="6248400" cy="2608263"/>
          </a:xfrm>
          <a:prstGeom prst="rect">
            <a:avLst/>
          </a:prstGeom>
          <a:noFill/>
          <a:ln w="9525">
            <a:noFill/>
            <a:miter lim="800000"/>
            <a:headEnd/>
            <a:tailEnd/>
          </a:ln>
        </p:spPr>
      </p:pic>
      <p:sp>
        <p:nvSpPr>
          <p:cNvPr id="8" name="TextBox 7"/>
          <p:cNvSpPr txBox="1"/>
          <p:nvPr/>
        </p:nvSpPr>
        <p:spPr>
          <a:xfrm>
            <a:off x="457636" y="6515100"/>
            <a:ext cx="9610288" cy="646331"/>
          </a:xfrm>
          <a:prstGeom prst="rect">
            <a:avLst/>
          </a:prstGeom>
          <a:noFill/>
        </p:spPr>
        <p:txBody>
          <a:bodyPr wrap="square">
            <a:spAutoFit/>
          </a:bodyPr>
          <a:lstStyle/>
          <a:p>
            <a:pPr>
              <a:buFontTx/>
              <a:buNone/>
              <a:defRPr/>
            </a:pPr>
            <a:r>
              <a:rPr lang="en-US" sz="3600" b="1" dirty="0" smtClean="0">
                <a:latin typeface="+mj-lt"/>
                <a:cs typeface="Arial" pitchFamily="34" charset="0"/>
              </a:rPr>
              <a:t>Processing/Visualizing DNA </a:t>
            </a:r>
            <a:r>
              <a:rPr lang="en-US" sz="3600" b="1" dirty="0">
                <a:latin typeface="+mj-lt"/>
                <a:cs typeface="Arial" pitchFamily="34" charset="0"/>
              </a:rPr>
              <a:t>Sequencing Pipeline</a:t>
            </a:r>
          </a:p>
        </p:txBody>
      </p:sp>
      <p:sp>
        <p:nvSpPr>
          <p:cNvPr id="9" name="TextBox 8"/>
          <p:cNvSpPr txBox="1"/>
          <p:nvPr/>
        </p:nvSpPr>
        <p:spPr>
          <a:xfrm>
            <a:off x="609164" y="7489825"/>
            <a:ext cx="9534524" cy="6101833"/>
          </a:xfrm>
          <a:prstGeom prst="rect">
            <a:avLst/>
          </a:prstGeom>
          <a:noFill/>
        </p:spPr>
        <p:txBody>
          <a:bodyPr/>
          <a:lstStyle/>
          <a:p>
            <a:pPr algn="just">
              <a:spcBef>
                <a:spcPts val="0"/>
              </a:spcBef>
              <a:buFontTx/>
              <a:buNone/>
              <a:defRPr/>
            </a:pPr>
            <a:r>
              <a:rPr lang="en-US" sz="2800" dirty="0" smtClean="0">
                <a:latin typeface="+mn-lt"/>
              </a:rPr>
              <a:t>There is a </a:t>
            </a:r>
            <a:r>
              <a:rPr lang="en-US" sz="2800" dirty="0">
                <a:latin typeface="+mn-lt"/>
              </a:rPr>
              <a:t>data deluge </a:t>
            </a:r>
            <a:r>
              <a:rPr lang="en-US" sz="2800" dirty="0" smtClean="0">
                <a:latin typeface="+mn-lt"/>
              </a:rPr>
              <a:t>throughout </a:t>
            </a:r>
            <a:r>
              <a:rPr lang="en-US" sz="2800" dirty="0">
                <a:latin typeface="+mn-lt"/>
              </a:rPr>
              <a:t>science and all </a:t>
            </a:r>
            <a:r>
              <a:rPr lang="en-US" sz="2800" dirty="0" smtClean="0">
                <a:latin typeface="+mn-lt"/>
              </a:rPr>
              <a:t>areas need </a:t>
            </a:r>
            <a:r>
              <a:rPr lang="en-US" sz="2800" dirty="0">
                <a:latin typeface="+mn-lt"/>
              </a:rPr>
              <a:t>analysis pipelines or workflows to propel the  data </a:t>
            </a:r>
            <a:r>
              <a:rPr lang="en-US" sz="2800" dirty="0" smtClean="0">
                <a:latin typeface="+mn-lt"/>
              </a:rPr>
              <a:t>from </a:t>
            </a:r>
            <a:r>
              <a:rPr lang="en-US" sz="2800" dirty="0" smtClean="0">
                <a:latin typeface="+mn-lt"/>
              </a:rPr>
              <a:t>instruments </a:t>
            </a:r>
            <a:r>
              <a:rPr lang="en-US" sz="2800" dirty="0">
                <a:latin typeface="+mn-lt"/>
              </a:rPr>
              <a:t>through various stages to scientific discovery </a:t>
            </a:r>
            <a:r>
              <a:rPr lang="en-US" sz="2800" dirty="0" smtClean="0">
                <a:latin typeface="+mn-lt"/>
              </a:rPr>
              <a:t>often </a:t>
            </a:r>
            <a:r>
              <a:rPr lang="en-US" sz="2800" dirty="0">
                <a:latin typeface="+mn-lt"/>
              </a:rPr>
              <a:t>aided by visualization. It is well known that these </a:t>
            </a:r>
            <a:r>
              <a:rPr lang="en-US" sz="2800" dirty="0" smtClean="0">
                <a:latin typeface="+mn-lt"/>
              </a:rPr>
              <a:t>pipelines </a:t>
            </a:r>
            <a:r>
              <a:rPr lang="en-US" sz="2800" dirty="0">
                <a:latin typeface="+mn-lt"/>
              </a:rPr>
              <a:t>typically offer natural data parallelism that can be </a:t>
            </a:r>
            <a:r>
              <a:rPr lang="en-US" sz="2800" dirty="0" smtClean="0">
                <a:latin typeface="+mn-lt"/>
              </a:rPr>
              <a:t>implemented </a:t>
            </a:r>
            <a:r>
              <a:rPr lang="en-US" sz="2800" dirty="0">
                <a:latin typeface="+mn-lt"/>
              </a:rPr>
              <a:t>within many different frameworks. We chose to look </a:t>
            </a:r>
            <a:r>
              <a:rPr lang="en-US" sz="2800" dirty="0" smtClean="0">
                <a:latin typeface="+mn-lt"/>
              </a:rPr>
              <a:t>at </a:t>
            </a:r>
            <a:r>
              <a:rPr lang="en-US" sz="2800" dirty="0">
                <a:latin typeface="+mn-lt"/>
              </a:rPr>
              <a:t>the </a:t>
            </a:r>
            <a:r>
              <a:rPr lang="en-US" sz="2800" dirty="0" err="1">
                <a:latin typeface="+mn-lt"/>
              </a:rPr>
              <a:t>MapReduce</a:t>
            </a:r>
            <a:r>
              <a:rPr lang="en-US" sz="2800" dirty="0">
                <a:latin typeface="+mn-lt"/>
              </a:rPr>
              <a:t> frameworks as these stem from the </a:t>
            </a:r>
            <a:r>
              <a:rPr lang="en-US" sz="2800" dirty="0" smtClean="0">
                <a:latin typeface="+mn-lt"/>
              </a:rPr>
              <a:t>commercial </a:t>
            </a:r>
            <a:r>
              <a:rPr lang="en-US" sz="2800" dirty="0">
                <a:latin typeface="+mn-lt"/>
              </a:rPr>
              <a:t>information retrieval field which is perhaps currently </a:t>
            </a:r>
            <a:r>
              <a:rPr lang="en-US" sz="2800" dirty="0" smtClean="0">
                <a:latin typeface="+mn-lt"/>
              </a:rPr>
              <a:t>the </a:t>
            </a:r>
            <a:r>
              <a:rPr lang="en-US" sz="2800" dirty="0">
                <a:latin typeface="+mn-lt"/>
              </a:rPr>
              <a:t>world’s most demanding data analysis problem. Exploiting </a:t>
            </a:r>
            <a:r>
              <a:rPr lang="en-US" sz="2800" dirty="0" smtClean="0">
                <a:latin typeface="+mn-lt"/>
              </a:rPr>
              <a:t>commercial </a:t>
            </a:r>
            <a:r>
              <a:rPr lang="en-US" sz="2800" dirty="0">
                <a:latin typeface="+mn-lt"/>
              </a:rPr>
              <a:t>approaches offers a good chance that one can achieve </a:t>
            </a:r>
            <a:r>
              <a:rPr lang="en-US" sz="2800" dirty="0" smtClean="0">
                <a:latin typeface="+mn-lt"/>
              </a:rPr>
              <a:t>high-quality</a:t>
            </a:r>
            <a:r>
              <a:rPr lang="en-US" sz="2800" dirty="0">
                <a:latin typeface="+mn-lt"/>
              </a:rPr>
              <a:t>, robust environments and MapReduce has a mixture </a:t>
            </a:r>
            <a:r>
              <a:rPr lang="en-US" sz="2800" dirty="0" smtClean="0">
                <a:latin typeface="+mn-lt"/>
              </a:rPr>
              <a:t>of </a:t>
            </a:r>
            <a:r>
              <a:rPr lang="en-US" sz="2800" dirty="0">
                <a:latin typeface="+mn-lt"/>
              </a:rPr>
              <a:t>commercial and open source implementations. </a:t>
            </a:r>
            <a:r>
              <a:rPr lang="en-US" sz="2800" dirty="0" smtClean="0">
                <a:latin typeface="+mn-lt"/>
              </a:rPr>
              <a:t>This figure  illustrates results from our </a:t>
            </a:r>
            <a:r>
              <a:rPr lang="en-US" sz="2800" dirty="0">
                <a:latin typeface="+mn-lt"/>
              </a:rPr>
              <a:t>research of a pipeline mode to provide </a:t>
            </a:r>
            <a:r>
              <a:rPr lang="en-US" sz="2800" dirty="0" smtClean="0">
                <a:latin typeface="+mn-lt"/>
              </a:rPr>
              <a:t>services </a:t>
            </a:r>
            <a:r>
              <a:rPr lang="en-US" sz="2800" dirty="0">
                <a:latin typeface="+mn-lt"/>
              </a:rPr>
              <a:t>on demand (Software as a Service </a:t>
            </a:r>
            <a:r>
              <a:rPr lang="en-US" sz="2800" dirty="0" err="1">
                <a:latin typeface="+mn-lt"/>
              </a:rPr>
              <a:t>SaaS</a:t>
            </a:r>
            <a:r>
              <a:rPr lang="en-US" sz="2800" dirty="0" smtClean="0">
                <a:latin typeface="+mn-lt"/>
              </a:rPr>
              <a:t>) for genomics. </a:t>
            </a:r>
            <a:endParaRPr lang="en-US" sz="2800" dirty="0" smtClean="0">
              <a:latin typeface="+mn-lt"/>
            </a:endParaRPr>
          </a:p>
          <a:p>
            <a:pPr>
              <a:spcBef>
                <a:spcPts val="0"/>
              </a:spcBef>
              <a:buFontTx/>
              <a:buNone/>
              <a:defRPr/>
            </a:pPr>
            <a:endParaRPr lang="en-US" sz="2800" dirty="0">
              <a:latin typeface="+mn-lt"/>
            </a:endParaRPr>
          </a:p>
        </p:txBody>
      </p:sp>
      <p:sp>
        <p:nvSpPr>
          <p:cNvPr id="64" name="Title 1"/>
          <p:cNvSpPr txBox="1">
            <a:spLocks/>
          </p:cNvSpPr>
          <p:nvPr/>
        </p:nvSpPr>
        <p:spPr>
          <a:xfrm>
            <a:off x="10772775" y="6515100"/>
            <a:ext cx="6248400" cy="682625"/>
          </a:xfrm>
          <a:prstGeom prst="rect">
            <a:avLst/>
          </a:prstGeom>
        </p:spPr>
        <p:txBody>
          <a:bodyPr/>
          <a:lstStyle/>
          <a:p>
            <a:pPr algn="ctr" eaLnBrk="0" hangingPunct="0">
              <a:spcBef>
                <a:spcPct val="0"/>
              </a:spcBef>
              <a:buFontTx/>
              <a:buNone/>
              <a:defRPr/>
            </a:pPr>
            <a:r>
              <a:rPr lang="en-US" sz="3200" b="1" dirty="0">
                <a:latin typeface="+mj-lt"/>
                <a:ea typeface="ＭＳ Ｐゴシック" pitchFamily="-110" charset="-128"/>
                <a:cs typeface="ＭＳ Ｐゴシック" pitchFamily="-110" charset="-128"/>
              </a:rPr>
              <a:t>Biology MDS and Clustering Results</a:t>
            </a:r>
          </a:p>
        </p:txBody>
      </p:sp>
      <p:pic>
        <p:nvPicPr>
          <p:cNvPr id="65" name="Picture 2" descr="C:\gcf\multicore_msft09\ACTIVEMDSProg\ALU35339\AllAlu35339A.png">
            <a:hlinkClick r:id="rId4" action="ppaction://hlinkfile"/>
          </p:cNvPr>
          <p:cNvPicPr>
            <a:picLocks noChangeAspect="1" noChangeArrowheads="1"/>
          </p:cNvPicPr>
          <p:nvPr/>
        </p:nvPicPr>
        <p:blipFill>
          <a:blip r:embed="rId5" cstate="print"/>
          <a:srcRect/>
          <a:stretch>
            <a:fillRect/>
          </a:stretch>
        </p:blipFill>
        <p:spPr bwMode="auto">
          <a:xfrm>
            <a:off x="10555290" y="7197725"/>
            <a:ext cx="5582876" cy="5016500"/>
          </a:xfrm>
          <a:prstGeom prst="rect">
            <a:avLst/>
          </a:prstGeom>
        </p:spPr>
        <p:style>
          <a:lnRef idx="0">
            <a:schemeClr val="accent1"/>
          </a:lnRef>
          <a:fillRef idx="3">
            <a:schemeClr val="accent1"/>
          </a:fillRef>
          <a:effectRef idx="3">
            <a:schemeClr val="accent1"/>
          </a:effectRef>
          <a:fontRef idx="minor">
            <a:schemeClr val="lt1"/>
          </a:fontRef>
        </p:style>
      </p:pic>
      <p:pic>
        <p:nvPicPr>
          <p:cNvPr id="66" name="Picture 65" descr="MG30000-17clustersC.png">
            <a:hlinkClick r:id="rId6" action="ppaction://hlinkfile"/>
          </p:cNvPr>
          <p:cNvPicPr>
            <a:picLocks noChangeAspect="1"/>
          </p:cNvPicPr>
          <p:nvPr/>
        </p:nvPicPr>
        <p:blipFill>
          <a:blip r:embed="rId7" cstate="print"/>
          <a:stretch>
            <a:fillRect/>
          </a:stretch>
        </p:blipFill>
        <p:spPr>
          <a:xfrm>
            <a:off x="16330209" y="7184413"/>
            <a:ext cx="5239702" cy="5029812"/>
          </a:xfrm>
          <a:prstGeom prst="rect">
            <a:avLst/>
          </a:prstGeom>
        </p:spPr>
        <p:style>
          <a:lnRef idx="0">
            <a:schemeClr val="accent1"/>
          </a:lnRef>
          <a:fillRef idx="3">
            <a:schemeClr val="accent1"/>
          </a:fillRef>
          <a:effectRef idx="3">
            <a:schemeClr val="accent1"/>
          </a:effectRef>
          <a:fontRef idx="minor">
            <a:schemeClr val="lt1"/>
          </a:fontRef>
        </p:style>
      </p:pic>
      <p:sp>
        <p:nvSpPr>
          <p:cNvPr id="67" name="TextBox 66"/>
          <p:cNvSpPr txBox="1"/>
          <p:nvPr/>
        </p:nvSpPr>
        <p:spPr>
          <a:xfrm>
            <a:off x="10521682" y="12405277"/>
            <a:ext cx="5404118" cy="1514261"/>
          </a:xfrm>
          <a:prstGeom prst="rect">
            <a:avLst/>
          </a:prstGeom>
          <a:noFill/>
        </p:spPr>
        <p:txBody>
          <a:bodyPr wrap="square">
            <a:spAutoFit/>
          </a:bodyPr>
          <a:lstStyle/>
          <a:p>
            <a:pPr algn="ctr">
              <a:buFontTx/>
              <a:buNone/>
              <a:defRPr/>
            </a:pPr>
            <a:r>
              <a:rPr lang="en-US" sz="2200" b="1" dirty="0">
                <a:latin typeface="+mn-lt"/>
              </a:rPr>
              <a:t>Alu Families</a:t>
            </a:r>
            <a:endParaRPr lang="en-US" sz="2200" dirty="0">
              <a:latin typeface="+mn-lt"/>
            </a:endParaRPr>
          </a:p>
          <a:p>
            <a:pPr algn="just">
              <a:buFontTx/>
              <a:buNone/>
              <a:defRPr/>
            </a:pPr>
            <a:r>
              <a:rPr lang="en-US" sz="2200" dirty="0">
                <a:latin typeface="+mn-lt"/>
              </a:rPr>
              <a:t>This visualizes results of Alu repeats from Chimpanzee and Human Genomes. Young families (green, yellow) are </a:t>
            </a:r>
            <a:r>
              <a:rPr lang="en-US" sz="2200" dirty="0" smtClean="0">
                <a:latin typeface="+mn-lt"/>
              </a:rPr>
              <a:t>tight clusters</a:t>
            </a:r>
            <a:endParaRPr lang="en-US" sz="2200" dirty="0">
              <a:latin typeface="+mn-lt"/>
            </a:endParaRPr>
          </a:p>
        </p:txBody>
      </p:sp>
      <p:sp>
        <p:nvSpPr>
          <p:cNvPr id="68" name="TextBox 67"/>
          <p:cNvSpPr txBox="1"/>
          <p:nvPr/>
        </p:nvSpPr>
        <p:spPr>
          <a:xfrm>
            <a:off x="16287792" y="12405277"/>
            <a:ext cx="5429208" cy="1514261"/>
          </a:xfrm>
          <a:prstGeom prst="rect">
            <a:avLst/>
          </a:prstGeom>
          <a:noFill/>
        </p:spPr>
        <p:txBody>
          <a:bodyPr wrap="square">
            <a:spAutoFit/>
          </a:bodyPr>
          <a:lstStyle/>
          <a:p>
            <a:pPr algn="ctr">
              <a:buFontTx/>
              <a:buNone/>
              <a:defRPr/>
            </a:pPr>
            <a:r>
              <a:rPr lang="en-US" sz="2200" b="1" dirty="0">
                <a:latin typeface="+mn-lt"/>
              </a:rPr>
              <a:t>Metagenomics</a:t>
            </a:r>
            <a:endParaRPr lang="en-US" sz="2200" dirty="0">
              <a:latin typeface="+mn-lt"/>
            </a:endParaRPr>
          </a:p>
          <a:p>
            <a:pPr algn="just">
              <a:buFontTx/>
              <a:buNone/>
              <a:defRPr/>
            </a:pPr>
            <a:r>
              <a:rPr lang="en-US" sz="2200" dirty="0">
                <a:latin typeface="+mn-lt"/>
              </a:rPr>
              <a:t>This visualizes results </a:t>
            </a:r>
            <a:r>
              <a:rPr lang="en-US" sz="2200" dirty="0" smtClean="0">
                <a:latin typeface="+mn-lt"/>
              </a:rPr>
              <a:t>of clustering and </a:t>
            </a:r>
            <a:r>
              <a:rPr lang="en-US" sz="2200" dirty="0">
                <a:latin typeface="+mn-lt"/>
              </a:rPr>
              <a:t>dimension reduction to 3D of 30000 gene sequences from an environmental sample. </a:t>
            </a:r>
          </a:p>
        </p:txBody>
      </p:sp>
      <p:sp>
        <p:nvSpPr>
          <p:cNvPr id="151" name="TextBox 150"/>
          <p:cNvSpPr txBox="1"/>
          <p:nvPr/>
        </p:nvSpPr>
        <p:spPr>
          <a:xfrm>
            <a:off x="533400" y="3945503"/>
            <a:ext cx="20650200" cy="2246769"/>
          </a:xfrm>
          <a:prstGeom prst="rect">
            <a:avLst/>
          </a:prstGeom>
          <a:noFill/>
        </p:spPr>
        <p:txBody>
          <a:bodyPr wrap="square">
            <a:spAutoFit/>
          </a:bodyPr>
          <a:lstStyle/>
          <a:p>
            <a:pPr algn="just">
              <a:buFontTx/>
              <a:buNone/>
              <a:defRPr/>
            </a:pPr>
            <a:r>
              <a:rPr lang="en-US" sz="2800" b="1" dirty="0">
                <a:solidFill>
                  <a:srgbClr val="0059A0"/>
                </a:solidFill>
                <a:latin typeface="+mn-lt"/>
              </a:rPr>
              <a:t>S</a:t>
            </a:r>
            <a:r>
              <a:rPr lang="en-US" sz="2800" b="1" dirty="0">
                <a:solidFill>
                  <a:srgbClr val="C00000"/>
                </a:solidFill>
                <a:latin typeface="+mn-lt"/>
              </a:rPr>
              <a:t>A</a:t>
            </a:r>
            <a:r>
              <a:rPr lang="en-US" sz="2800" b="1" dirty="0">
                <a:solidFill>
                  <a:srgbClr val="D5D000"/>
                </a:solidFill>
                <a:latin typeface="+mn-lt"/>
              </a:rPr>
              <a:t>L</a:t>
            </a:r>
            <a:r>
              <a:rPr lang="en-US" sz="2800" b="1" dirty="0">
                <a:solidFill>
                  <a:srgbClr val="0059A0"/>
                </a:solidFill>
                <a:latin typeface="+mn-lt"/>
              </a:rPr>
              <a:t>S</a:t>
            </a:r>
            <a:r>
              <a:rPr lang="en-US" sz="2800" b="1" dirty="0">
                <a:solidFill>
                  <a:srgbClr val="00E605"/>
                </a:solidFill>
                <a:latin typeface="+mn-lt"/>
              </a:rPr>
              <a:t>A</a:t>
            </a:r>
            <a:r>
              <a:rPr lang="en-US" sz="2800" dirty="0">
                <a:latin typeface="+mn-lt"/>
              </a:rPr>
              <a:t> project (</a:t>
            </a:r>
            <a:r>
              <a:rPr lang="en-US" sz="2800" i="1" dirty="0">
                <a:latin typeface="+mn-lt"/>
              </a:rPr>
              <a:t>salsahpc.indiana.edu</a:t>
            </a:r>
            <a:r>
              <a:rPr lang="en-US" sz="2800" dirty="0">
                <a:latin typeface="+mn-lt"/>
              </a:rPr>
              <a:t>) investigates new programming models of parallel multicore computing and Cloud/Grid computing. It aims at developing and applying parallel and distributed Cyberinfrastructure to support large scale data analysis. We </a:t>
            </a:r>
            <a:r>
              <a:rPr lang="en-US" sz="2800" dirty="0" smtClean="0">
                <a:latin typeface="+mn-lt"/>
              </a:rPr>
              <a:t>illustrate </a:t>
            </a:r>
            <a:r>
              <a:rPr lang="en-US" sz="2800" dirty="0">
                <a:latin typeface="+mn-lt"/>
              </a:rPr>
              <a:t>this with a project for life sciences: clustering for biology Alu and </a:t>
            </a:r>
            <a:r>
              <a:rPr lang="en-US" sz="2800" dirty="0" smtClean="0">
                <a:latin typeface="+mn-lt"/>
              </a:rPr>
              <a:t>Metagenomics </a:t>
            </a:r>
            <a:r>
              <a:rPr lang="en-US" sz="2800" dirty="0" smtClean="0">
                <a:latin typeface="+mn-lt"/>
              </a:rPr>
              <a:t>sequences; </a:t>
            </a:r>
            <a:r>
              <a:rPr lang="en-US" sz="2800" dirty="0" smtClean="0">
                <a:latin typeface="+mn-lt"/>
              </a:rPr>
              <a:t>a study of usability and performance of different Cloud </a:t>
            </a:r>
            <a:r>
              <a:rPr lang="en-US" sz="2800" dirty="0" smtClean="0">
                <a:latin typeface="+mn-lt"/>
              </a:rPr>
              <a:t>approaches; </a:t>
            </a:r>
            <a:r>
              <a:rPr lang="en-US" sz="2800" dirty="0" smtClean="0">
                <a:latin typeface="+mn-lt"/>
              </a:rPr>
              <a:t>an iterative MapReduce runtime, </a:t>
            </a:r>
            <a:r>
              <a:rPr lang="en-US" sz="2800" dirty="0">
                <a:latin typeface="+mn-lt"/>
              </a:rPr>
              <a:t>Twister, </a:t>
            </a:r>
            <a:r>
              <a:rPr lang="en-US" sz="2800" dirty="0" smtClean="0">
                <a:latin typeface="+mn-lt"/>
              </a:rPr>
              <a:t>to </a:t>
            </a:r>
            <a:r>
              <a:rPr lang="en-US" sz="2800" dirty="0">
                <a:latin typeface="+mn-lt"/>
              </a:rPr>
              <a:t>support complex data </a:t>
            </a:r>
            <a:r>
              <a:rPr lang="en-US" sz="2800" dirty="0" smtClean="0">
                <a:latin typeface="+mn-lt"/>
              </a:rPr>
              <a:t>analysis </a:t>
            </a:r>
            <a:r>
              <a:rPr lang="en-US" sz="2800" dirty="0">
                <a:latin typeface="+mn-lt"/>
              </a:rPr>
              <a:t>algorithms for scientific </a:t>
            </a:r>
            <a:r>
              <a:rPr lang="en-US" sz="2800" dirty="0" smtClean="0">
                <a:latin typeface="+mn-lt"/>
              </a:rPr>
              <a:t>applications; engagement </a:t>
            </a:r>
            <a:r>
              <a:rPr lang="en-US" sz="2800" dirty="0" smtClean="0">
                <a:latin typeface="+mn-lt"/>
              </a:rPr>
              <a:t>of undergraduate students in new programming models using Dryad and TPL through class, REU</a:t>
            </a:r>
            <a:r>
              <a:rPr lang="en-US" sz="2800" dirty="0" smtClean="0">
                <a:latin typeface="+mn-lt"/>
              </a:rPr>
              <a:t>, and Minority outreach programs.</a:t>
            </a:r>
            <a:endParaRPr lang="en-US" sz="2800" dirty="0">
              <a:latin typeface="+mn-lt"/>
            </a:endParaRPr>
          </a:p>
        </p:txBody>
      </p:sp>
      <p:pic>
        <p:nvPicPr>
          <p:cNvPr id="107" name="Picture 106" descr="all.JPG"/>
          <p:cNvPicPr>
            <a:picLocks noChangeAspect="1"/>
          </p:cNvPicPr>
          <p:nvPr/>
        </p:nvPicPr>
        <p:blipFill>
          <a:blip r:embed="rId8" cstate="print"/>
          <a:stretch>
            <a:fillRect/>
          </a:stretch>
        </p:blipFill>
        <p:spPr>
          <a:xfrm>
            <a:off x="533400" y="18956242"/>
            <a:ext cx="7678522" cy="5105400"/>
          </a:xfrm>
          <a:prstGeom prst="rect">
            <a:avLst/>
          </a:prstGeom>
        </p:spPr>
      </p:pic>
      <p:sp>
        <p:nvSpPr>
          <p:cNvPr id="121" name="TextBox 8"/>
          <p:cNvSpPr txBox="1"/>
          <p:nvPr/>
        </p:nvSpPr>
        <p:spPr>
          <a:xfrm>
            <a:off x="228600" y="14710995"/>
            <a:ext cx="12206287" cy="4056495"/>
          </a:xfrm>
          <a:prstGeom prst="rect">
            <a:avLst/>
          </a:prstGeom>
          <a:noFill/>
        </p:spPr>
        <p:txBody>
          <a:bodyPr wrap="square" rtlCol="0">
            <a:spAutoFit/>
          </a:bodyPr>
          <a:lstStyle>
            <a:defPPr>
              <a:defRPr lang="en-US"/>
            </a:defPPr>
            <a:lvl1pPr marL="0" algn="l" defTabSz="914354" rtl="0" eaLnBrk="1" latinLnBrk="0" hangingPunct="1">
              <a:defRPr sz="1800" kern="1200">
                <a:solidFill>
                  <a:schemeClr val="tx1"/>
                </a:solidFill>
                <a:latin typeface="+mn-lt"/>
                <a:ea typeface="+mn-ea"/>
                <a:cs typeface="+mn-cs"/>
              </a:defRPr>
            </a:lvl1pPr>
            <a:lvl2pPr marL="457177"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3"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7" algn="l" defTabSz="914354" rtl="0" eaLnBrk="1" latinLnBrk="0" hangingPunct="1">
              <a:defRPr sz="1800" kern="1200">
                <a:solidFill>
                  <a:schemeClr val="tx1"/>
                </a:solidFill>
                <a:latin typeface="+mn-lt"/>
                <a:ea typeface="+mn-ea"/>
                <a:cs typeface="+mn-cs"/>
              </a:defRPr>
            </a:lvl9pPr>
          </a:lstStyle>
          <a:p>
            <a:pPr algn="just">
              <a:buNone/>
            </a:pPr>
            <a:r>
              <a:rPr lang="en-US" sz="2800" dirty="0" smtClean="0"/>
              <a:t>We have demonstrated that clouds offer attractive computing paradigms for loosely coupled scientific </a:t>
            </a:r>
            <a:r>
              <a:rPr lang="en-US" sz="2800" dirty="0" smtClean="0"/>
              <a:t>applications</a:t>
            </a:r>
            <a:r>
              <a:rPr lang="en-US" sz="2800" dirty="0" smtClean="0"/>
              <a:t>. Higher level models include Dryad and </a:t>
            </a:r>
            <a:r>
              <a:rPr lang="en-US" sz="2800" dirty="0" err="1" smtClean="0"/>
              <a:t>Hadoop</a:t>
            </a:r>
            <a:r>
              <a:rPr lang="en-US" sz="2800" dirty="0" smtClean="0"/>
              <a:t> </a:t>
            </a:r>
            <a:r>
              <a:rPr lang="en-US" sz="2800" dirty="0" smtClean="0"/>
              <a:t>which we find are easier </a:t>
            </a:r>
            <a:r>
              <a:rPr lang="en-US" sz="2800" dirty="0" smtClean="0"/>
              <a:t>to use than EC2 and </a:t>
            </a:r>
            <a:r>
              <a:rPr lang="en-US" sz="2800" dirty="0" smtClean="0"/>
              <a:t>Azure (less setup and fewer lines of code).  </a:t>
            </a:r>
            <a:r>
              <a:rPr lang="en-US" sz="2800" dirty="0" smtClean="0"/>
              <a:t>The cost effectiveness of cloud data centers combined with the comparable performance reported here suggests that loosely coupled science applications will increasingly be implemented on clouds and that using MapReduce will offer convenient user interfaces with little overhead</a:t>
            </a:r>
            <a:r>
              <a:rPr lang="en-US" sz="2800" dirty="0" smtClean="0"/>
              <a:t>. Earlier studies have shown that MPI is similar in performance to  </a:t>
            </a:r>
            <a:r>
              <a:rPr lang="en-US" sz="2800" dirty="0" err="1" smtClean="0"/>
              <a:t>Hadoop</a:t>
            </a:r>
            <a:r>
              <a:rPr lang="en-US" sz="2800" dirty="0" smtClean="0"/>
              <a:t> and Dryad.</a:t>
            </a:r>
            <a:endParaRPr lang="en-US" sz="2800" b="1" dirty="0" smtClean="0"/>
          </a:p>
          <a:p>
            <a:pPr>
              <a:buNone/>
            </a:pPr>
            <a:endParaRPr lang="en-US" sz="2800" b="1" dirty="0"/>
          </a:p>
        </p:txBody>
      </p:sp>
      <p:sp>
        <p:nvSpPr>
          <p:cNvPr id="108" name="TextBox 107"/>
          <p:cNvSpPr txBox="1"/>
          <p:nvPr/>
        </p:nvSpPr>
        <p:spPr>
          <a:xfrm>
            <a:off x="533401" y="24398768"/>
            <a:ext cx="8229600" cy="3970318"/>
          </a:xfrm>
          <a:prstGeom prst="rect">
            <a:avLst/>
          </a:prstGeom>
          <a:noFill/>
        </p:spPr>
        <p:txBody>
          <a:bodyPr wrap="square" rtlCol="0">
            <a:spAutoFit/>
          </a:bodyPr>
          <a:lstStyle/>
          <a:p>
            <a:pPr algn="just">
              <a:buNone/>
            </a:pPr>
            <a:r>
              <a:rPr lang="en-US" sz="2800" dirty="0" smtClean="0">
                <a:latin typeface="+mn-lt"/>
              </a:rPr>
              <a:t>The </a:t>
            </a:r>
            <a:r>
              <a:rPr lang="en-US" sz="2800" dirty="0" smtClean="0">
                <a:latin typeface="+mn-lt"/>
              </a:rPr>
              <a:t>IU HBCU </a:t>
            </a:r>
            <a:r>
              <a:rPr lang="en-US" sz="2800" dirty="0" smtClean="0">
                <a:latin typeface="+mn-lt"/>
              </a:rPr>
              <a:t>STEM Summer Scholar Institute is an eight-week program that provides opportunities for minority students to engage in continuous, substantive research and work with researchers of our group on active projects. Funded by NSF, a team of STEM summer scholars from North Carolina A&amp;T has joined Community Grids Lab and involved in research activities with the SALSA project that is funded by Microsoft research.</a:t>
            </a:r>
            <a:endParaRPr lang="en-US" sz="2800" dirty="0">
              <a:latin typeface="+mn-lt"/>
            </a:endParaRPr>
          </a:p>
        </p:txBody>
      </p:sp>
      <p:grpSp>
        <p:nvGrpSpPr>
          <p:cNvPr id="153" name="Group 152"/>
          <p:cNvGrpSpPr/>
          <p:nvPr/>
        </p:nvGrpSpPr>
        <p:grpSpPr>
          <a:xfrm>
            <a:off x="9474205" y="21100701"/>
            <a:ext cx="12095705" cy="2747808"/>
            <a:chOff x="10555290" y="20650200"/>
            <a:chExt cx="11099795" cy="2984650"/>
          </a:xfrm>
        </p:grpSpPr>
        <p:grpSp>
          <p:nvGrpSpPr>
            <p:cNvPr id="148" name="Group 147"/>
            <p:cNvGrpSpPr/>
            <p:nvPr/>
          </p:nvGrpSpPr>
          <p:grpSpPr>
            <a:xfrm>
              <a:off x="10668000" y="20650200"/>
              <a:ext cx="8777288" cy="762000"/>
              <a:chOff x="10958512" y="20040600"/>
              <a:chExt cx="8777288" cy="762000"/>
            </a:xfrm>
          </p:grpSpPr>
          <p:sp>
            <p:nvSpPr>
              <p:cNvPr id="69" name="Title 1"/>
              <p:cNvSpPr txBox="1">
                <a:spLocks/>
              </p:cNvSpPr>
              <p:nvPr/>
            </p:nvSpPr>
            <p:spPr>
              <a:xfrm>
                <a:off x="11506200" y="20040600"/>
                <a:ext cx="8229600" cy="762000"/>
              </a:xfrm>
              <a:prstGeom prst="rect">
                <a:avLst/>
              </a:prstGeom>
            </p:spPr>
            <p:txBody>
              <a:bodyPr>
                <a:normAutofit/>
              </a:bodyPr>
              <a:lstStyle/>
              <a:p>
                <a:pPr eaLnBrk="0" hangingPunct="0">
                  <a:spcBef>
                    <a:spcPct val="0"/>
                  </a:spcBef>
                  <a:buFontTx/>
                  <a:buNone/>
                  <a:defRPr/>
                </a:pPr>
                <a:r>
                  <a:rPr lang="en-US" sz="3200" b="1" dirty="0">
                    <a:latin typeface="+mj-lt"/>
                    <a:ea typeface="ＭＳ Ｐゴシック" pitchFamily="-110" charset="-128"/>
                    <a:cs typeface="ＭＳ Ｐゴシック" pitchFamily="-110" charset="-128"/>
                  </a:rPr>
                  <a:t>Twister(</a:t>
                </a:r>
                <a:r>
                  <a:rPr lang="en-US" sz="3200" b="1" dirty="0" err="1">
                    <a:latin typeface="+mj-lt"/>
                    <a:ea typeface="ＭＳ Ｐゴシック" pitchFamily="-110" charset="-128"/>
                    <a:cs typeface="ＭＳ Ｐゴシック" pitchFamily="-110" charset="-128"/>
                  </a:rPr>
                  <a:t>MapReduce</a:t>
                </a:r>
                <a:r>
                  <a:rPr lang="en-US" sz="3200" b="1" dirty="0">
                    <a:latin typeface="+mj-lt"/>
                    <a:ea typeface="ＭＳ Ｐゴシック" pitchFamily="-110" charset="-128"/>
                    <a:cs typeface="ＭＳ Ｐゴシック" pitchFamily="-110" charset="-128"/>
                  </a:rPr>
                  <a:t>++)</a:t>
                </a:r>
              </a:p>
            </p:txBody>
          </p:sp>
          <p:pic>
            <p:nvPicPr>
              <p:cNvPr id="2068" name="Picture 2" descr="D:\academic\phd\Publications\MapReduce++\logo.png"/>
              <p:cNvPicPr>
                <a:picLocks noChangeAspect="1" noChangeArrowheads="1"/>
              </p:cNvPicPr>
              <p:nvPr/>
            </p:nvPicPr>
            <p:blipFill>
              <a:blip r:embed="rId9" cstate="print"/>
              <a:srcRect/>
              <a:stretch>
                <a:fillRect/>
              </a:stretch>
            </p:blipFill>
            <p:spPr bwMode="auto">
              <a:xfrm>
                <a:off x="10958512" y="20116800"/>
                <a:ext cx="501650" cy="609600"/>
              </a:xfrm>
              <a:prstGeom prst="rect">
                <a:avLst/>
              </a:prstGeom>
              <a:noFill/>
              <a:ln w="9525">
                <a:noFill/>
                <a:miter lim="800000"/>
                <a:headEnd/>
                <a:tailEnd/>
              </a:ln>
            </p:spPr>
          </p:pic>
        </p:grpSp>
        <p:sp>
          <p:nvSpPr>
            <p:cNvPr id="111" name="TextBox 110"/>
            <p:cNvSpPr txBox="1"/>
            <p:nvPr/>
          </p:nvSpPr>
          <p:spPr>
            <a:xfrm>
              <a:off x="10555290" y="20726399"/>
              <a:ext cx="11099795" cy="2908451"/>
            </a:xfrm>
            <a:prstGeom prst="rect">
              <a:avLst/>
            </a:prstGeom>
            <a:noFill/>
          </p:spPr>
          <p:txBody>
            <a:bodyPr wrap="square" rtlCol="0">
              <a:spAutoFit/>
            </a:bodyPr>
            <a:lstStyle/>
            <a:p>
              <a:pPr algn="just">
                <a:buNone/>
              </a:pPr>
              <a:r>
                <a:rPr lang="en-US" sz="2800" dirty="0" smtClean="0">
                  <a:latin typeface="+mn-lt"/>
                </a:rPr>
                <a:t>                                                                supports </a:t>
              </a:r>
              <a:r>
                <a:rPr lang="en-US" sz="2800" dirty="0" smtClean="0">
                  <a:latin typeface="+mn-lt"/>
                </a:rPr>
                <a:t>iterative MapReduce Computations  and allows MapReduce to achieve higher performance, perform faster data transfers, and reduce the time it takes to process vast sets of data for data mining and machine learning applications. </a:t>
              </a:r>
              <a:r>
                <a:rPr lang="en-US" sz="2800" dirty="0" smtClean="0">
                  <a:latin typeface="+mn-lt"/>
                </a:rPr>
                <a:t> Open source code supports  streaming communication and long running processes</a:t>
              </a:r>
              <a:endParaRPr lang="en-US" sz="2800" dirty="0" smtClean="0">
                <a:latin typeface="+mn-lt"/>
              </a:endParaRPr>
            </a:p>
          </p:txBody>
        </p:sp>
      </p:grpSp>
      <p:sp>
        <p:nvSpPr>
          <p:cNvPr id="110" name="TextBox 109"/>
          <p:cNvSpPr txBox="1"/>
          <p:nvPr/>
        </p:nvSpPr>
        <p:spPr>
          <a:xfrm>
            <a:off x="157156" y="14129298"/>
            <a:ext cx="12456359" cy="630942"/>
          </a:xfrm>
          <a:prstGeom prst="rect">
            <a:avLst/>
          </a:prstGeom>
          <a:noFill/>
        </p:spPr>
        <p:txBody>
          <a:bodyPr wrap="square" rtlCol="0">
            <a:spAutoFit/>
          </a:bodyPr>
          <a:lstStyle/>
          <a:p>
            <a:pPr>
              <a:buNone/>
            </a:pPr>
            <a:r>
              <a:rPr lang="en-US" sz="3500" b="1" dirty="0" smtClean="0">
                <a:latin typeface="+mj-lt"/>
              </a:rPr>
              <a:t>Usability and Performance of Different </a:t>
            </a:r>
            <a:r>
              <a:rPr lang="en-US" sz="3500" b="1" dirty="0" smtClean="0">
                <a:latin typeface="+mj-lt"/>
              </a:rPr>
              <a:t>Cloud/MapReduce Models</a:t>
            </a:r>
            <a:endParaRPr lang="en-US" sz="3500" b="1" dirty="0" smtClean="0">
              <a:latin typeface="+mj-lt"/>
            </a:endParaRPr>
          </a:p>
        </p:txBody>
      </p:sp>
      <p:sp>
        <p:nvSpPr>
          <p:cNvPr id="124" name="TextBox 123"/>
          <p:cNvSpPr txBox="1"/>
          <p:nvPr/>
        </p:nvSpPr>
        <p:spPr>
          <a:xfrm>
            <a:off x="476250" y="18364200"/>
            <a:ext cx="6506076" cy="1083374"/>
          </a:xfrm>
          <a:prstGeom prst="rect">
            <a:avLst/>
          </a:prstGeom>
          <a:noFill/>
        </p:spPr>
        <p:txBody>
          <a:bodyPr wrap="none" rtlCol="0">
            <a:spAutoFit/>
          </a:bodyPr>
          <a:lstStyle/>
          <a:p>
            <a:pPr>
              <a:buNone/>
            </a:pPr>
            <a:r>
              <a:rPr lang="en-US" sz="3200" b="1" dirty="0" smtClean="0">
                <a:latin typeface="+mj-lt"/>
              </a:rPr>
              <a:t>Undergraduate Research Experiences</a:t>
            </a:r>
            <a:endParaRPr lang="en-US" sz="3200" b="1" dirty="0" smtClean="0">
              <a:latin typeface="+mj-lt"/>
            </a:endParaRPr>
          </a:p>
          <a:p>
            <a:endParaRPr lang="en-US" dirty="0"/>
          </a:p>
        </p:txBody>
      </p:sp>
      <p:pic>
        <p:nvPicPr>
          <p:cNvPr id="150" name="Picture 149" descr="cap3_ec2_hadoop_azure_talk.png"/>
          <p:cNvPicPr>
            <a:picLocks noChangeAspect="1"/>
          </p:cNvPicPr>
          <p:nvPr/>
        </p:nvPicPr>
        <p:blipFill>
          <a:blip r:embed="rId10" cstate="print"/>
          <a:srcRect l="3616" t="7778" r="7302" b="3342"/>
          <a:stretch>
            <a:fillRect/>
          </a:stretch>
        </p:blipFill>
        <p:spPr>
          <a:xfrm>
            <a:off x="12514405" y="13923739"/>
            <a:ext cx="9431195" cy="7176962"/>
          </a:xfrm>
          <a:prstGeom prst="rect">
            <a:avLst/>
          </a:prstGeom>
        </p:spPr>
      </p:pic>
      <p:pic>
        <p:nvPicPr>
          <p:cNvPr id="1028" name="Picture 4"/>
          <p:cNvPicPr>
            <a:picLocks noChangeAspect="1" noChangeArrowheads="1"/>
          </p:cNvPicPr>
          <p:nvPr/>
        </p:nvPicPr>
        <p:blipFill>
          <a:blip r:embed="rId11" cstate="print"/>
          <a:srcRect/>
          <a:stretch>
            <a:fillRect/>
          </a:stretch>
        </p:blipFill>
        <p:spPr bwMode="auto">
          <a:xfrm>
            <a:off x="9597028" y="23609169"/>
            <a:ext cx="12119062" cy="5499231"/>
          </a:xfrm>
          <a:prstGeom prst="rect">
            <a:avLst/>
          </a:prstGeom>
          <a:noFill/>
          <a:ln w="9525">
            <a:noFill/>
            <a:miter lim="800000"/>
            <a:headEnd/>
            <a:tailEnd/>
          </a:ln>
          <a:effectLst/>
        </p:spPr>
      </p:pic>
      <p:sp>
        <p:nvSpPr>
          <p:cNvPr id="155" name="Rectangle 154"/>
          <p:cNvSpPr/>
          <p:nvPr/>
        </p:nvSpPr>
        <p:spPr>
          <a:xfrm>
            <a:off x="9597028" y="29641800"/>
            <a:ext cx="8221803" cy="769441"/>
          </a:xfrm>
          <a:prstGeom prst="rect">
            <a:avLst/>
          </a:prstGeom>
        </p:spPr>
        <p:txBody>
          <a:bodyPr wrap="none">
            <a:spAutoFit/>
          </a:bodyPr>
          <a:lstStyle/>
          <a:p>
            <a:pPr>
              <a:buNone/>
            </a:pPr>
            <a:r>
              <a:rPr lang="en-US" sz="4400" dirty="0" smtClean="0"/>
              <a:t>http://www.iterativemapreduce.org/</a:t>
            </a:r>
            <a:endParaRPr lang="en-US" sz="4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5487</TotalTime>
  <Words>537</Words>
  <Application>Microsoft Office PowerPoint</Application>
  <PresentationFormat>Custom</PresentationFormat>
  <Paragraphs>19</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Custom Design</vt:lpstr>
      <vt:lpstr>Slide 1</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Name</dc:title>
  <dc:creator>Daniel Fay</dc:creator>
  <cp:lastModifiedBy>Geoffrey Fox</cp:lastModifiedBy>
  <cp:revision>265</cp:revision>
  <dcterms:created xsi:type="dcterms:W3CDTF">2009-01-21T16:35:10Z</dcterms:created>
  <dcterms:modified xsi:type="dcterms:W3CDTF">2010-04-02T17:06:37Z</dcterms:modified>
</cp:coreProperties>
</file>