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doc" ContentType="application/msword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6"/>
  </p:notesMasterIdLst>
  <p:sldIdLst>
    <p:sldId id="258" r:id="rId2"/>
    <p:sldId id="270" r:id="rId3"/>
    <p:sldId id="322" r:id="rId4"/>
    <p:sldId id="271" r:id="rId5"/>
    <p:sldId id="305" r:id="rId6"/>
    <p:sldId id="308" r:id="rId7"/>
    <p:sldId id="272" r:id="rId8"/>
    <p:sldId id="302" r:id="rId9"/>
    <p:sldId id="288" r:id="rId10"/>
    <p:sldId id="285" r:id="rId11"/>
    <p:sldId id="259" r:id="rId12"/>
    <p:sldId id="281" r:id="rId13"/>
    <p:sldId id="274" r:id="rId14"/>
    <p:sldId id="282" r:id="rId15"/>
    <p:sldId id="283" r:id="rId16"/>
    <p:sldId id="284" r:id="rId17"/>
    <p:sldId id="286" r:id="rId18"/>
    <p:sldId id="287" r:id="rId19"/>
    <p:sldId id="275" r:id="rId20"/>
    <p:sldId id="276" r:id="rId21"/>
    <p:sldId id="277" r:id="rId22"/>
    <p:sldId id="278" r:id="rId23"/>
    <p:sldId id="316" r:id="rId24"/>
    <p:sldId id="317" r:id="rId25"/>
    <p:sldId id="309" r:id="rId26"/>
    <p:sldId id="310" r:id="rId27"/>
    <p:sldId id="311" r:id="rId28"/>
    <p:sldId id="312" r:id="rId29"/>
    <p:sldId id="313" r:id="rId30"/>
    <p:sldId id="314" r:id="rId31"/>
    <p:sldId id="319" r:id="rId32"/>
    <p:sldId id="320" r:id="rId33"/>
    <p:sldId id="279" r:id="rId34"/>
    <p:sldId id="280" r:id="rId35"/>
    <p:sldId id="289" r:id="rId36"/>
    <p:sldId id="290" r:id="rId37"/>
    <p:sldId id="293" r:id="rId38"/>
    <p:sldId id="294" r:id="rId39"/>
    <p:sldId id="267" r:id="rId40"/>
    <p:sldId id="268" r:id="rId41"/>
    <p:sldId id="269" r:id="rId42"/>
    <p:sldId id="304" r:id="rId43"/>
    <p:sldId id="295" r:id="rId44"/>
    <p:sldId id="323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EEFF"/>
    <a:srgbClr val="0000FF"/>
    <a:srgbClr val="336699"/>
    <a:srgbClr val="C2A6CE"/>
    <a:srgbClr val="42527E"/>
    <a:srgbClr val="0000AC"/>
    <a:srgbClr val="0000CC"/>
    <a:srgbClr val="666699"/>
    <a:srgbClr val="492C4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82" autoAdjust="0"/>
    <p:restoredTop sz="78229" autoAdjust="0"/>
  </p:normalViewPr>
  <p:slideViewPr>
    <p:cSldViewPr>
      <p:cViewPr varScale="1">
        <p:scale>
          <a:sx n="110" d="100"/>
          <a:sy n="110" d="100"/>
        </p:scale>
        <p:origin x="-15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80CE26A1-C492-4D5C-ABA7-BC7D68587697}" type="datetimeFigureOut">
              <a:rPr lang="en-US"/>
              <a:pPr>
                <a:defRPr/>
              </a:pPr>
              <a:t>12/27/2008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BF594708-E726-4797-A0BF-DA8EED24D2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E9D04CB-7D28-4058-B1B8-D6EC2E85FD7D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5C267F-CB82-40B5-A2A3-CE7DF0612940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615A69-2070-433E-BB7B-E510B64B433E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CF33C9-1901-45A4-BC2E-4A3913F0CA04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D8E74FE-0CBD-4320-9CFF-4406DF8A01E8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BC03B9-F222-4CCE-91F7-FFC02BB6740A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2193925"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2193925"/>
            <a:fld id="{6E9DF8AD-673F-4C48-B042-5EF14DCCA5A6}" type="slidenum">
              <a:rPr lang="en-US" sz="1200">
                <a:latin typeface="Calibri" pitchFamily="34" charset="0"/>
              </a:rPr>
              <a:pPr algn="r" defTabSz="2193925"/>
              <a:t>16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2193925"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2193925"/>
            <a:fld id="{BDCF742D-BCC2-4DA7-910F-A13626E182A9}" type="slidenum">
              <a:rPr lang="en-US" sz="1200">
                <a:latin typeface="Calibri" pitchFamily="34" charset="0"/>
              </a:rPr>
              <a:pPr algn="r" defTabSz="2193925"/>
              <a:t>18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67F67C5-CE09-407A-B9D9-42171829582D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6F568A6-389F-4A75-A788-BA590B4698FB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7328A77-7996-44F0-A228-A58A3E43A680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6EF150-D5FC-4CD0-9F8A-8A1677C013CF}" type="slidenum">
              <a:rPr lang="en-US" b="1">
                <a:solidFill>
                  <a:srgbClr val="000000"/>
                </a:solidFill>
                <a:latin typeface="Arial" pitchFamily="34" charset="0"/>
              </a:rPr>
              <a:pPr/>
              <a:t>23</a:t>
            </a:fld>
            <a:endParaRPr lang="en-US" b="1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D27127-C9A5-4BEC-AF7D-3B31CDE4B00D}" type="slidenum">
              <a:rPr lang="en-US" b="1">
                <a:solidFill>
                  <a:srgbClr val="000000"/>
                </a:solidFill>
              </a:rPr>
              <a:pPr/>
              <a:t>24</a:t>
            </a:fld>
            <a:endParaRPr lang="en-US" b="1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E54461-537F-424F-B4C0-A01419865438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8F574C-6F01-4516-9581-E3E030E7AC3B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5DF63E-3E23-44BE-974E-78039B124229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A296BD-B156-4A81-9A2C-968EAC5E9E26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80DF7F-9896-4248-94D3-7B588F0CF64F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7388"/>
            <a:ext cx="4565650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1D97CA-C04D-46F0-9411-3610312EFDFA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B93DD7-230E-4480-98E4-152C7FCED0E9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D27127-C9A5-4BEC-AF7D-3B31CDE4B00D}" type="slidenum">
              <a:rPr lang="en-US" b="1">
                <a:solidFill>
                  <a:srgbClr val="000000"/>
                </a:solidFill>
              </a:rPr>
              <a:pPr/>
              <a:t>32</a:t>
            </a:fld>
            <a:endParaRPr lang="en-US" b="1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9F5D47-4A0F-4683-9787-DA9EB1283295}" type="slidenum">
              <a:rPr lang="en-US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663C669-D9E9-4C95-B8AE-51F3B7E16741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F996F5-843F-4EA4-B7B7-A44267D87A03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AFF4A0-E9DC-433F-945E-D126B3F24DD3}" type="slidenum">
              <a:rPr lang="en-US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9432C40-0128-4B4D-B328-3D01886922A6}" type="slidenum">
              <a:rPr lang="en-US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12F9A6-2CCB-4A65-9931-41952EE5D659}" type="slidenum">
              <a:rPr lang="en-US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D4FAD1-586C-4E8D-A9AA-C111166E10D8}" type="slidenum">
              <a:rPr lang="en-US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8D9C8BA-E9DD-496F-A817-71A05C894CE4}" type="slidenum">
              <a:rPr lang="en-US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4489CB-406F-4557-A9D4-F0662AEF5E06}" type="slidenum">
              <a:rPr lang="en-US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594708-E726-4797-A0BF-DA8EED24D26A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594708-E726-4797-A0BF-DA8EED24D26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C28A5D-73E1-4F94-8914-FF35B770682A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31606D-9AD0-422C-9A74-ECD0744B5160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BC78B4-DD4C-4A14-B427-765DFA512EAF}" type="slidenum">
              <a:rPr lang="en-US"/>
              <a:pPr/>
              <a:t>8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F5B6C4F-63E0-438F-A6FC-0F6C4FF3A5D2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D5D976-E017-4BD1-9112-3B9FB8EECC48}" type="datetimeFigureOut">
              <a:rPr lang="en-US"/>
              <a:pPr>
                <a:defRPr/>
              </a:pPr>
              <a:t>12/27/2008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EA1864-04CC-42EC-A706-8F44D86C8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9F388-E6B8-47D5-AAEC-7122A6C21C50}" type="datetimeFigureOut">
              <a:rPr lang="en-US"/>
              <a:pPr>
                <a:defRPr/>
              </a:pPr>
              <a:t>12/27/2008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AEFEB-03F2-4392-83AB-9D32A2C4F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A0FBD-04E1-4569-8255-CF82BDB834F5}" type="datetimeFigureOut">
              <a:rPr lang="en-US"/>
              <a:pPr>
                <a:defRPr/>
              </a:pPr>
              <a:t>12/27/2008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3BC7D-6E31-4176-A146-C9D31F4B6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A4198-81C6-41C7-8721-26DC76D5D484}" type="datetimeFigureOut">
              <a:rPr lang="en-US"/>
              <a:pPr>
                <a:defRPr/>
              </a:pPr>
              <a:t>12/27/2008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D022D-EB47-48E2-837C-E4A753EF3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Corbel" pitchFamily="34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Corbel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Corbe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Corbe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Corbe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Corbe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Corbe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Corbe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Corbe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Corbe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Corbe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Corbe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Corbe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Corbe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Corbe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70E188-928B-4742-BE59-EFE44DA0CD3E}" type="datetimeFigureOut">
              <a:rPr lang="en-US"/>
              <a:pPr>
                <a:defRPr/>
              </a:pPr>
              <a:t>12/27/2008</a:t>
            </a:fld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A34D8C-1734-4BBD-891A-4148494B7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lvl1pPr>
              <a:defRPr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Arial Unicode MS" pitchFamily="34" charset="-128"/>
                <a:cs typeface="Arial Unicode MS" pitchFamily="34" charset="-128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3CA9F7-A453-495E-9D4E-3E131A18A781}" type="datetimeFigureOut">
              <a:rPr lang="en-US"/>
              <a:pPr>
                <a:defRPr/>
              </a:pPr>
              <a:t>12/27/2008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6D7B04-D8E5-4FAD-9375-09E4AA846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B38D6C-AA3A-41CE-8DCB-E71329800A7A}" type="datetimeFigureOut">
              <a:rPr lang="en-US"/>
              <a:pPr>
                <a:defRPr/>
              </a:pPr>
              <a:t>12/27/2008</a:t>
            </a:fld>
            <a:endParaRPr lang="en-US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8C181F-6040-4169-A28E-A344F71CF0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BA1C7-BBF3-46B3-A72D-E2B0CDF37528}" type="datetimeFigureOut">
              <a:rPr lang="en-US"/>
              <a:pPr>
                <a:defRPr/>
              </a:pPr>
              <a:t>12/27/2008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F4AF0-50F6-4E89-AEE2-5578F87AD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/>
          <p:cNvSpPr>
            <a:spLocks noChangeArrowheads="1"/>
          </p:cNvSpPr>
          <p:nvPr userDrawn="1"/>
        </p:nvSpPr>
        <p:spPr bwMode="auto">
          <a:xfrm>
            <a:off x="8297863" y="6477000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>
              <a:defRPr/>
            </a:pPr>
            <a:r>
              <a:rPr lang="en-US" b="1" i="1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>
                <a:solidFill>
                  <a:srgbClr val="E40701"/>
                </a:solidFill>
                <a:latin typeface="Calibri" pitchFamily="34" charset="0"/>
              </a:rPr>
              <a:t>A</a:t>
            </a:r>
            <a:r>
              <a:rPr lang="en-US" b="1" i="1">
                <a:solidFill>
                  <a:srgbClr val="EFBA00"/>
                </a:solidFill>
                <a:latin typeface="Calibri" pitchFamily="34" charset="0"/>
              </a:rPr>
              <a:t>L</a:t>
            </a:r>
            <a:r>
              <a:rPr lang="en-US" b="1" i="1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>
                <a:solidFill>
                  <a:srgbClr val="18A221"/>
                </a:solidFill>
                <a:latin typeface="Calibri" pitchFamily="34" charset="0"/>
              </a:rPr>
              <a:t>A</a:t>
            </a:r>
            <a:endParaRPr lang="en-US">
              <a:latin typeface="Corbel" pitchFamily="34" charset="0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C788B1-B949-4EF8-858D-FC271AA1F38F}" type="datetimeFigureOut">
              <a:rPr lang="en-US"/>
              <a:pPr>
                <a:defRPr/>
              </a:pPr>
              <a:t>12/27/2008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04A499-CCF7-4AB7-97F0-07AEA64C0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E4580-097A-4DEF-A155-110DF76A7458}" type="datetimeFigureOut">
              <a:rPr lang="en-US"/>
              <a:pPr>
                <a:defRPr/>
              </a:pPr>
              <a:t>12/27/2008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584E0-C973-43D1-9D51-60E50316D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983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7400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983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7400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98373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7398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89FD58-2C63-40F8-AE8A-70EFBEFE7D45}" type="datetimeFigureOut">
              <a:rPr lang="en-US"/>
              <a:pPr>
                <a:defRPr/>
              </a:pPr>
              <a:t>12/27/2008</a:t>
            </a:fld>
            <a:endParaRPr lang="en-US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9BA030-DAC1-4B50-8223-1FC17E02CC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10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100" smtClean="0">
                <a:solidFill>
                  <a:schemeClr val="tx2"/>
                </a:solidFill>
                <a:latin typeface="Corbel" pitchFamily="34" charset="0"/>
              </a:defRPr>
            </a:lvl1pPr>
          </a:lstStyle>
          <a:p>
            <a:pPr>
              <a:defRPr/>
            </a:pPr>
            <a:fld id="{99684FDF-0970-4AF8-9631-E95362D17C43}" type="datetimeFigureOut">
              <a:rPr lang="en-US"/>
              <a:pPr>
                <a:defRPr/>
              </a:pPr>
              <a:t>12/27/2008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100" smtClean="0">
                <a:solidFill>
                  <a:schemeClr val="tx2"/>
                </a:solidFill>
                <a:latin typeface="Corbe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2"/>
                </a:solidFill>
                <a:latin typeface="Corbel" pitchFamily="34" charset="0"/>
              </a:defRPr>
            </a:lvl1pPr>
          </a:lstStyle>
          <a:p>
            <a:pPr>
              <a:defRPr/>
            </a:pPr>
            <a:fld id="{FECC2569-8833-4CEC-A10B-982187DAA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2" r:id="rId1"/>
    <p:sldLayoutId id="2147483767" r:id="rId2"/>
    <p:sldLayoutId id="2147483773" r:id="rId3"/>
    <p:sldLayoutId id="2147483774" r:id="rId4"/>
    <p:sldLayoutId id="2147483775" r:id="rId5"/>
    <p:sldLayoutId id="2147483768" r:id="rId6"/>
    <p:sldLayoutId id="2147483776" r:id="rId7"/>
    <p:sldLayoutId id="2147483769" r:id="rId8"/>
    <p:sldLayoutId id="2147483777" r:id="rId9"/>
    <p:sldLayoutId id="2147483770" r:id="rId10"/>
    <p:sldLayoutId id="21474837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xqiu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infomall.org/salsa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robotic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osl.iu.edu/research/mpi.net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Word_97_-_2003_Document1.doc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3050@2.13GHz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835025"/>
            <a:ext cx="7848600" cy="122237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cap="all" spc="150" dirty="0">
                <a:solidFill>
                  <a:schemeClr val="tx2">
                    <a:satMod val="20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Arial Unicode MS" pitchFamily="34" charset="-128"/>
                <a:cs typeface="Arial Unicode MS" pitchFamily="34" charset="-128"/>
              </a:rPr>
              <a:t>parallel data mining </a:t>
            </a:r>
            <a:br>
              <a:rPr lang="en-US" sz="4000" b="1" cap="all" spc="150" dirty="0">
                <a:solidFill>
                  <a:schemeClr val="tx2">
                    <a:satMod val="20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Arial Unicode MS" pitchFamily="34" charset="-128"/>
                <a:cs typeface="Arial Unicode MS" pitchFamily="34" charset="-128"/>
              </a:rPr>
            </a:br>
            <a:r>
              <a:rPr lang="en-US" sz="4000" b="1" cap="all" spc="150" dirty="0">
                <a:solidFill>
                  <a:schemeClr val="tx2">
                    <a:satMod val="20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Arial Unicode MS" pitchFamily="34" charset="-128"/>
                <a:cs typeface="Arial Unicode MS" pitchFamily="34" charset="-128"/>
              </a:rPr>
              <a:t>on multicore clusters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600" y="2286000"/>
            <a:ext cx="646253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C1EEFF">
                    <a:alpha val="55000"/>
                  </a:srgbClr>
                </a:solidFill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  <a:latin typeface="+mn-lt"/>
              </a:rPr>
              <a:t>Research Technologies  Round  Table, Indiana University, December 3 2008</a:t>
            </a:r>
            <a:endParaRPr lang="en-US" sz="1600" dirty="0">
              <a:solidFill>
                <a:srgbClr val="C1EEFF">
                  <a:alpha val="55000"/>
                </a:srgbClr>
              </a:solidFill>
              <a:effectLst>
                <a:outerShdw blurRad="50800" dist="50800" dir="5400000" algn="ctr" rotWithShape="0">
                  <a:srgbClr val="000000">
                    <a:alpha val="55000"/>
                  </a:srgbClr>
                </a:outerShdw>
              </a:effectLst>
              <a:latin typeface="+mn-lt"/>
            </a:endParaRPr>
          </a:p>
        </p:txBody>
      </p:sp>
      <p:sp>
        <p:nvSpPr>
          <p:cNvPr id="11268" name="Rectangle 8"/>
          <p:cNvSpPr>
            <a:spLocks noChangeArrowheads="1"/>
          </p:cNvSpPr>
          <p:nvPr/>
        </p:nvSpPr>
        <p:spPr bwMode="auto">
          <a:xfrm>
            <a:off x="1295400" y="3165475"/>
            <a:ext cx="67056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ts val="600"/>
              </a:spcBef>
            </a:pPr>
            <a:r>
              <a:rPr lang="en-US" sz="2000" dirty="0">
                <a:latin typeface="Lucida Bright" pitchFamily="18" charset="0"/>
                <a:ea typeface="Arial Unicode MS" pitchFamily="34" charset="-128"/>
                <a:cs typeface="Times New Roman" pitchFamily="18" charset="0"/>
              </a:rPr>
              <a:t>Judy </a:t>
            </a:r>
            <a:r>
              <a:rPr lang="en-US" sz="2000" dirty="0" err="1">
                <a:latin typeface="Lucida Bright" pitchFamily="18" charset="0"/>
                <a:ea typeface="Arial Unicode MS" pitchFamily="34" charset="-128"/>
                <a:cs typeface="Times New Roman" pitchFamily="18" charset="0"/>
              </a:rPr>
              <a:t>Qiu</a:t>
            </a:r>
            <a:endParaRPr lang="en-US" sz="2000" dirty="0">
              <a:latin typeface="Lucida Bright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r>
              <a:rPr lang="en-US" dirty="0">
                <a:solidFill>
                  <a:srgbClr val="272E37"/>
                </a:solidFill>
                <a:latin typeface="Corbel" pitchFamily="34" charset="0"/>
                <a:ea typeface="Arial Unicode MS" pitchFamily="34" charset="-128"/>
                <a:cs typeface="Times New Roman" pitchFamily="18" charset="0"/>
                <a:hlinkClick r:id="rId3"/>
              </a:rPr>
              <a:t>xqiu@indiana.edu</a:t>
            </a:r>
            <a:r>
              <a:rPr lang="en-US" dirty="0">
                <a:latin typeface="Corbel" pitchFamily="34" charset="0"/>
                <a:ea typeface="Arial Unicode MS" pitchFamily="34" charset="-128"/>
                <a:cs typeface="Times New Roman" pitchFamily="18" charset="0"/>
              </a:rPr>
              <a:t>,</a:t>
            </a:r>
            <a:r>
              <a:rPr lang="en-US" dirty="0">
                <a:solidFill>
                  <a:srgbClr val="272E37"/>
                </a:solidFill>
                <a:latin typeface="Corbel" pitchFamily="34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272E37"/>
                </a:solidFill>
                <a:latin typeface="Corbel" pitchFamily="34" charset="0"/>
                <a:ea typeface="Arial Unicode MS" pitchFamily="34" charset="-128"/>
                <a:cs typeface="Times New Roman" pitchFamily="18" charset="0"/>
                <a:hlinkClick r:id="rId4"/>
              </a:rPr>
              <a:t>http://www.infomall.org/salsa</a:t>
            </a:r>
            <a:endParaRPr lang="en-US" dirty="0">
              <a:solidFill>
                <a:srgbClr val="272E37"/>
              </a:solidFill>
              <a:latin typeface="Corbel" pitchFamily="34" charset="0"/>
              <a:ea typeface="Arial Unicode MS" pitchFamily="34" charset="-128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en-US" altLang="ja-JP" sz="1600" dirty="0">
                <a:latin typeface="Corbel" pitchFamily="34" charset="0"/>
                <a:ea typeface="ＭＳ Ｐゴシック" pitchFamily="34" charset="-128"/>
                <a:cs typeface="Times New Roman" pitchFamily="18" charset="0"/>
              </a:rPr>
              <a:t>Research </a:t>
            </a:r>
            <a:r>
              <a:rPr lang="en-US" altLang="ja-JP" sz="1600" dirty="0" smtClean="0">
                <a:latin typeface="Corbel" pitchFamily="34" charset="0"/>
                <a:ea typeface="ＭＳ Ｐゴシック" pitchFamily="34" charset="-128"/>
                <a:cs typeface="Times New Roman" pitchFamily="18" charset="0"/>
              </a:rPr>
              <a:t> Technologies </a:t>
            </a:r>
            <a:r>
              <a:rPr lang="en-US" altLang="ja-JP" sz="1600" dirty="0">
                <a:latin typeface="Corbel" pitchFamily="34" charset="0"/>
                <a:ea typeface="ＭＳ Ｐゴシック" pitchFamily="34" charset="-128"/>
                <a:cs typeface="Times New Roman" pitchFamily="18" charset="0"/>
              </a:rPr>
              <a:t>UITS</a:t>
            </a:r>
            <a:r>
              <a:rPr lang="en-US" sz="1600" dirty="0">
                <a:latin typeface="Corbel" pitchFamily="34" charset="0"/>
                <a:cs typeface="Times New Roman" pitchFamily="18" charset="0"/>
              </a:rPr>
              <a:t>,</a:t>
            </a:r>
            <a:r>
              <a:rPr lang="en-US" altLang="ja-JP" sz="1600" b="1" dirty="0">
                <a:latin typeface="Corbel" pitchFamily="34" charset="0"/>
                <a:ea typeface="ＭＳ Ｐゴシック" pitchFamily="34" charset="-128"/>
              </a:rPr>
              <a:t> </a:t>
            </a:r>
            <a:r>
              <a:rPr lang="en-US" sz="1600" dirty="0">
                <a:latin typeface="Corbel" pitchFamily="34" charset="0"/>
                <a:cs typeface="Times New Roman" pitchFamily="18" charset="0"/>
              </a:rPr>
              <a:t>Indiana University Bloomington IN</a:t>
            </a:r>
          </a:p>
          <a:p>
            <a:pPr algn="ctr">
              <a:lnSpc>
                <a:spcPct val="80000"/>
              </a:lnSpc>
            </a:pPr>
            <a:endParaRPr lang="en-US" sz="1600" dirty="0">
              <a:latin typeface="Corbel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80000"/>
              </a:lnSpc>
            </a:pPr>
            <a:r>
              <a:rPr lang="en-US" sz="1600" dirty="0"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Geoffrey Fox,   </a:t>
            </a:r>
            <a:r>
              <a:rPr lang="en-US" sz="1600" dirty="0" err="1" smtClean="0"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Seung-Hee</a:t>
            </a:r>
            <a:r>
              <a:rPr lang="en-US" sz="1600" dirty="0" smtClean="0"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 smtClean="0"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Bae</a:t>
            </a:r>
            <a:r>
              <a:rPr lang="en-US" sz="1600" dirty="0" smtClean="0"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1600" dirty="0" err="1" smtClean="0"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Jong</a:t>
            </a:r>
            <a:r>
              <a:rPr lang="en-US" sz="1600" dirty="0" smtClean="0"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 smtClean="0"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Youl</a:t>
            </a:r>
            <a:r>
              <a:rPr lang="en-US" sz="1600" dirty="0" smtClean="0"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 smtClean="0"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Choi</a:t>
            </a:r>
            <a:r>
              <a:rPr lang="en-US" sz="1600" dirty="0" smtClean="0"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1600" dirty="0" err="1" smtClean="0"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Jaliya</a:t>
            </a:r>
            <a:r>
              <a:rPr lang="en-US" sz="1600" dirty="0" smtClean="0"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 smtClean="0"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Ekanayake</a:t>
            </a:r>
            <a:r>
              <a:rPr lang="en-US" sz="1600" dirty="0" smtClean="0"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, Yang </a:t>
            </a:r>
            <a:r>
              <a:rPr lang="en-US" sz="1600" dirty="0" err="1" smtClean="0"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Ruan</a:t>
            </a:r>
            <a:r>
              <a:rPr lang="en-US" sz="1600" dirty="0" smtClean="0"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1600" dirty="0">
              <a:latin typeface="Corbel" pitchFamily="34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en-US" sz="1600" dirty="0">
                <a:latin typeface="Corbel" pitchFamily="34" charset="0"/>
                <a:cs typeface="Times New Roman" pitchFamily="18" charset="0"/>
              </a:rPr>
              <a:t>Community Grids Laboratory, Indiana University Bloomington IN</a:t>
            </a:r>
          </a:p>
          <a:p>
            <a:pPr algn="ctr">
              <a:lnSpc>
                <a:spcPct val="80000"/>
              </a:lnSpc>
            </a:pPr>
            <a:endParaRPr lang="en-US" sz="1600" dirty="0">
              <a:latin typeface="Corbel" pitchFamily="34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en-US" sz="1600" dirty="0"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George </a:t>
            </a:r>
            <a:r>
              <a:rPr lang="en-US" sz="1600" dirty="0" err="1"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Chrysanthakopoulos</a:t>
            </a:r>
            <a:r>
              <a:rPr lang="en-US" sz="1600" dirty="0"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,   </a:t>
            </a:r>
            <a:r>
              <a:rPr lang="en-US" sz="1600" dirty="0" err="1"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Henrik</a:t>
            </a:r>
            <a:r>
              <a:rPr lang="en-US" sz="1600" dirty="0"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 Nielsen</a:t>
            </a:r>
          </a:p>
          <a:p>
            <a:pPr algn="ctr">
              <a:lnSpc>
                <a:spcPct val="80000"/>
              </a:lnSpc>
            </a:pPr>
            <a:r>
              <a:rPr lang="en-US" altLang="zh-CN" sz="1600" dirty="0">
                <a:latin typeface="Corbel" pitchFamily="34" charset="0"/>
              </a:rPr>
              <a:t>Microsoft Research, Redmond WA</a:t>
            </a:r>
            <a:endParaRPr lang="en-US" sz="1600" dirty="0">
              <a:latin typeface="Corbel" pitchFamily="34" charset="0"/>
            </a:endParaRPr>
          </a:p>
        </p:txBody>
      </p:sp>
      <p:pic>
        <p:nvPicPr>
          <p:cNvPr id="10" name="Picture 9" descr="salsa_logo_1489y119_blueb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"/>
            <a:ext cx="1066801" cy="857766"/>
          </a:xfrm>
          <a:prstGeom prst="roundRect">
            <a:avLst>
              <a:gd name="adj" fmla="val 8594"/>
            </a:avLst>
          </a:prstGeom>
          <a:solidFill>
            <a:schemeClr val="bg1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 descr="IU_logo_137by11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7200" y="0"/>
            <a:ext cx="1066800" cy="872128"/>
          </a:xfrm>
          <a:prstGeom prst="roundRect">
            <a:avLst>
              <a:gd name="adj" fmla="val 8594"/>
            </a:avLst>
          </a:prstGeom>
          <a:solidFill>
            <a:schemeClr val="bg1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90600" y="152400"/>
            <a:ext cx="7010400" cy="4699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3200" smtClean="0"/>
              <a:t>Parallel Programming Strategy</a:t>
            </a:r>
          </a:p>
        </p:txBody>
      </p:sp>
      <p:sp>
        <p:nvSpPr>
          <p:cNvPr id="4" name="Text Box 47"/>
          <p:cNvSpPr txBox="1">
            <a:spLocks noChangeArrowheads="1"/>
          </p:cNvSpPr>
          <p:nvPr/>
        </p:nvSpPr>
        <p:spPr>
          <a:xfrm>
            <a:off x="1143000" y="4191000"/>
            <a:ext cx="6477000" cy="2438400"/>
          </a:xfrm>
          <a:prstGeom prst="rect">
            <a:avLst/>
          </a:prstGeom>
          <a:ln w="3175" algn="ctr">
            <a:solidFill>
              <a:srgbClr val="7F7F7F"/>
            </a:solidFill>
          </a:ln>
        </p:spPr>
        <p:txBody>
          <a:bodyPr>
            <a:normAutofit fontScale="92500" lnSpcReduction="20000"/>
          </a:bodyPr>
          <a:lstStyle/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95000"/>
              <a:buFont typeface="Wingdings 2"/>
              <a:buChar char=""/>
              <a:defRPr/>
            </a:pPr>
            <a:r>
              <a:rPr lang="en-US" sz="2100" dirty="0">
                <a:latin typeface="+mn-lt"/>
              </a:rPr>
              <a:t>Use Data Decomposition as in classic distributed memory but use shared memory for read variables. Each thread uses a “local” array for written variables to get good cache performance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95000"/>
              <a:buFont typeface="Wingdings 2"/>
              <a:buChar char=""/>
              <a:defRPr/>
            </a:pPr>
            <a:r>
              <a:rPr lang="en-US" sz="1900" dirty="0" err="1">
                <a:latin typeface="+mn-lt"/>
              </a:rPr>
              <a:t>Multicore</a:t>
            </a:r>
            <a:r>
              <a:rPr lang="en-US" sz="1900" dirty="0">
                <a:latin typeface="+mn-lt"/>
              </a:rPr>
              <a:t> and Cluster use same parallel algorithms but different runtime implementations; algorithms are</a:t>
            </a:r>
          </a:p>
          <a:p>
            <a:pPr marL="857250" lvl="4" indent="-95250" fontAlgn="auto"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Pct val="65000"/>
              <a:buFont typeface="Wingdings 2"/>
              <a:buChar char=""/>
              <a:defRPr/>
            </a:pPr>
            <a:r>
              <a:rPr lang="en-US" sz="1700" dirty="0">
                <a:latin typeface="+mn-lt"/>
              </a:rPr>
              <a:t> Accumulate matrix and vector elements in each process/thread</a:t>
            </a:r>
          </a:p>
          <a:p>
            <a:pPr marL="857250" lvl="4" indent="-95250" fontAlgn="auto"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Pct val="65000"/>
              <a:buFont typeface="Wingdings 2"/>
              <a:buChar char=""/>
              <a:defRPr/>
            </a:pPr>
            <a:r>
              <a:rPr lang="en-US" sz="1700" dirty="0">
                <a:latin typeface="+mn-lt"/>
              </a:rPr>
              <a:t> At iteration barrier, combine contributions (</a:t>
            </a:r>
            <a:r>
              <a:rPr lang="en-US" sz="1700" dirty="0" err="1">
                <a:latin typeface="+mn-lt"/>
              </a:rPr>
              <a:t>MPI_Reduce</a:t>
            </a:r>
            <a:r>
              <a:rPr lang="en-US" sz="1700" dirty="0">
                <a:latin typeface="+mn-lt"/>
              </a:rPr>
              <a:t>)</a:t>
            </a:r>
          </a:p>
          <a:p>
            <a:pPr marL="857250" lvl="4" indent="-95250" fontAlgn="auto"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Pct val="65000"/>
              <a:buFont typeface="Wingdings 2"/>
              <a:buChar char=""/>
              <a:defRPr/>
            </a:pPr>
            <a:r>
              <a:rPr lang="en-US" sz="1700" dirty="0">
                <a:latin typeface="+mn-lt"/>
              </a:rPr>
              <a:t> Linear Algebra (multiplication, equation solving, SVD)</a:t>
            </a:r>
          </a:p>
        </p:txBody>
      </p:sp>
      <p:grpSp>
        <p:nvGrpSpPr>
          <p:cNvPr id="16388" name="Group 139"/>
          <p:cNvGrpSpPr>
            <a:grpSpLocks/>
          </p:cNvGrpSpPr>
          <p:nvPr/>
        </p:nvGrpSpPr>
        <p:grpSpPr bwMode="auto">
          <a:xfrm>
            <a:off x="457200" y="914400"/>
            <a:ext cx="7848600" cy="2819400"/>
            <a:chOff x="457200" y="914400"/>
            <a:chExt cx="7848600" cy="2819400"/>
          </a:xfrm>
        </p:grpSpPr>
        <p:sp>
          <p:nvSpPr>
            <p:cNvPr id="16393" name="Rectangle 18"/>
            <p:cNvSpPr>
              <a:spLocks noChangeArrowheads="1"/>
            </p:cNvSpPr>
            <p:nvPr/>
          </p:nvSpPr>
          <p:spPr bwMode="auto">
            <a:xfrm>
              <a:off x="2743200" y="1066800"/>
              <a:ext cx="2971800" cy="756430"/>
            </a:xfrm>
            <a:prstGeom prst="rect">
              <a:avLst/>
            </a:prstGeom>
            <a:noFill/>
            <a:ln w="3175">
              <a:solidFill>
                <a:srgbClr val="99FF33"/>
              </a:solidFill>
              <a:miter lim="800000"/>
              <a:headEnd/>
              <a:tailEnd/>
            </a:ln>
          </p:spPr>
          <p:txBody>
            <a:bodyPr wrap="none" lIns="38094" tIns="19047" rIns="38094" bIns="19047" anchor="ctr"/>
            <a:lstStyle/>
            <a:p>
              <a:pPr algn="ctr"/>
              <a:r>
                <a:rPr lang="en-US" sz="2000">
                  <a:solidFill>
                    <a:schemeClr val="folHlink"/>
                  </a:solidFill>
                  <a:latin typeface="Corbel" pitchFamily="34" charset="0"/>
                </a:rPr>
                <a:t>“Main Thread” and Memory M</a:t>
              </a:r>
            </a:p>
          </p:txBody>
        </p:sp>
        <p:sp>
          <p:nvSpPr>
            <p:cNvPr id="16394" name="Line 19"/>
            <p:cNvSpPr>
              <a:spLocks noChangeShapeType="1"/>
            </p:cNvSpPr>
            <p:nvPr/>
          </p:nvSpPr>
          <p:spPr bwMode="auto">
            <a:xfrm>
              <a:off x="4289079" y="1858704"/>
              <a:ext cx="0" cy="461162"/>
            </a:xfrm>
            <a:prstGeom prst="line">
              <a:avLst/>
            </a:prstGeom>
            <a:noFill/>
            <a:ln w="57150">
              <a:solidFill>
                <a:srgbClr val="99FF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5" name="Line 21"/>
            <p:cNvSpPr>
              <a:spLocks noChangeShapeType="1"/>
            </p:cNvSpPr>
            <p:nvPr/>
          </p:nvSpPr>
          <p:spPr bwMode="auto">
            <a:xfrm flipV="1">
              <a:off x="2487308" y="2286000"/>
              <a:ext cx="3622082" cy="45183"/>
            </a:xfrm>
            <a:prstGeom prst="line">
              <a:avLst/>
            </a:prstGeom>
            <a:noFill/>
            <a:ln w="3175">
              <a:solidFill>
                <a:srgbClr val="99FF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396" name="Group 611"/>
            <p:cNvGrpSpPr>
              <a:grpSpLocks/>
            </p:cNvGrpSpPr>
            <p:nvPr/>
          </p:nvGrpSpPr>
          <p:grpSpPr bwMode="auto">
            <a:xfrm>
              <a:off x="2873930" y="2322146"/>
              <a:ext cx="288446" cy="972934"/>
              <a:chOff x="8227" y="1891"/>
              <a:chExt cx="332" cy="934"/>
            </a:xfrm>
          </p:grpSpPr>
          <p:sp>
            <p:nvSpPr>
              <p:cNvPr id="16425" name="Line 23"/>
              <p:cNvSpPr>
                <a:spLocks noChangeShapeType="1"/>
              </p:cNvSpPr>
              <p:nvPr/>
            </p:nvSpPr>
            <p:spPr bwMode="auto">
              <a:xfrm>
                <a:off x="8393" y="1891"/>
                <a:ext cx="0" cy="272"/>
              </a:xfrm>
              <a:prstGeom prst="line">
                <a:avLst/>
              </a:prstGeom>
              <a:noFill/>
              <a:ln w="28575">
                <a:solidFill>
                  <a:srgbClr val="99FF33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6" name="Rectangle 24"/>
              <p:cNvSpPr>
                <a:spLocks noChangeArrowheads="1"/>
              </p:cNvSpPr>
              <p:nvPr/>
            </p:nvSpPr>
            <p:spPr bwMode="auto">
              <a:xfrm>
                <a:off x="8227" y="2163"/>
                <a:ext cx="332" cy="662"/>
              </a:xfrm>
              <a:prstGeom prst="rect">
                <a:avLst/>
              </a:prstGeom>
              <a:noFill/>
              <a:ln w="9525">
                <a:solidFill>
                  <a:srgbClr val="99FF33"/>
                </a:solidFill>
                <a:miter lim="800000"/>
                <a:headEnd/>
                <a:tailEnd/>
              </a:ln>
            </p:spPr>
            <p:txBody>
              <a:bodyPr wrap="none" lIns="38094" tIns="19047" rIns="38094" bIns="19047" anchor="ctr"/>
              <a:lstStyle/>
              <a:p>
                <a:pPr algn="ctr"/>
                <a:r>
                  <a:rPr lang="en-US">
                    <a:solidFill>
                      <a:schemeClr val="folHlink"/>
                    </a:solidFill>
                    <a:latin typeface="Corbel" pitchFamily="34" charset="0"/>
                  </a:rPr>
                  <a:t>1</a:t>
                </a:r>
              </a:p>
              <a:p>
                <a:pPr algn="ctr"/>
                <a:r>
                  <a:rPr lang="en-US">
                    <a:solidFill>
                      <a:schemeClr val="folHlink"/>
                    </a:solidFill>
                    <a:latin typeface="Corbel" pitchFamily="34" charset="0"/>
                  </a:rPr>
                  <a:t>m</a:t>
                </a:r>
                <a:r>
                  <a:rPr lang="en-US" baseline="-25000">
                    <a:solidFill>
                      <a:schemeClr val="folHlink"/>
                    </a:solidFill>
                    <a:latin typeface="Corbel" pitchFamily="34" charset="0"/>
                  </a:rPr>
                  <a:t>1</a:t>
                </a:r>
              </a:p>
            </p:txBody>
          </p:sp>
        </p:grpSp>
        <p:grpSp>
          <p:nvGrpSpPr>
            <p:cNvPr id="16397" name="Group 610"/>
            <p:cNvGrpSpPr>
              <a:grpSpLocks/>
            </p:cNvGrpSpPr>
            <p:nvPr/>
          </p:nvGrpSpPr>
          <p:grpSpPr bwMode="auto">
            <a:xfrm>
              <a:off x="2362199" y="2322146"/>
              <a:ext cx="288446" cy="972934"/>
              <a:chOff x="7570" y="1891"/>
              <a:chExt cx="332" cy="934"/>
            </a:xfrm>
          </p:grpSpPr>
          <p:sp>
            <p:nvSpPr>
              <p:cNvPr id="16423" name="Line 26"/>
              <p:cNvSpPr>
                <a:spLocks noChangeShapeType="1"/>
              </p:cNvSpPr>
              <p:nvPr/>
            </p:nvSpPr>
            <p:spPr bwMode="auto">
              <a:xfrm>
                <a:off x="7736" y="1891"/>
                <a:ext cx="0" cy="272"/>
              </a:xfrm>
              <a:prstGeom prst="line">
                <a:avLst/>
              </a:prstGeom>
              <a:noFill/>
              <a:ln w="28575">
                <a:solidFill>
                  <a:srgbClr val="99FF33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4" name="Rectangle 27"/>
              <p:cNvSpPr>
                <a:spLocks noChangeArrowheads="1"/>
              </p:cNvSpPr>
              <p:nvPr/>
            </p:nvSpPr>
            <p:spPr bwMode="auto">
              <a:xfrm>
                <a:off x="7570" y="2163"/>
                <a:ext cx="332" cy="662"/>
              </a:xfrm>
              <a:prstGeom prst="rect">
                <a:avLst/>
              </a:prstGeom>
              <a:noFill/>
              <a:ln w="9525">
                <a:solidFill>
                  <a:srgbClr val="99FF33"/>
                </a:solidFill>
                <a:miter lim="800000"/>
                <a:headEnd/>
                <a:tailEnd/>
              </a:ln>
            </p:spPr>
            <p:txBody>
              <a:bodyPr wrap="none" lIns="38094" tIns="19047" rIns="38094" bIns="19047" anchor="ctr"/>
              <a:lstStyle/>
              <a:p>
                <a:pPr algn="ctr"/>
                <a:r>
                  <a:rPr lang="en-US">
                    <a:solidFill>
                      <a:schemeClr val="folHlink"/>
                    </a:solidFill>
                    <a:latin typeface="Corbel" pitchFamily="34" charset="0"/>
                  </a:rPr>
                  <a:t>0</a:t>
                </a:r>
              </a:p>
              <a:p>
                <a:pPr algn="ctr"/>
                <a:r>
                  <a:rPr lang="en-US">
                    <a:solidFill>
                      <a:schemeClr val="folHlink"/>
                    </a:solidFill>
                    <a:latin typeface="Corbel" pitchFamily="34" charset="0"/>
                  </a:rPr>
                  <a:t>m</a:t>
                </a:r>
                <a:r>
                  <a:rPr lang="en-US" baseline="-25000">
                    <a:solidFill>
                      <a:schemeClr val="folHlink"/>
                    </a:solidFill>
                    <a:latin typeface="Corbel" pitchFamily="34" charset="0"/>
                  </a:rPr>
                  <a:t>0</a:t>
                </a:r>
              </a:p>
            </p:txBody>
          </p:sp>
        </p:grpSp>
        <p:grpSp>
          <p:nvGrpSpPr>
            <p:cNvPr id="16398" name="Group 609"/>
            <p:cNvGrpSpPr>
              <a:grpSpLocks/>
            </p:cNvGrpSpPr>
            <p:nvPr/>
          </p:nvGrpSpPr>
          <p:grpSpPr bwMode="auto">
            <a:xfrm>
              <a:off x="3389136" y="2322146"/>
              <a:ext cx="288446" cy="972934"/>
              <a:chOff x="8887" y="1891"/>
              <a:chExt cx="332" cy="934"/>
            </a:xfrm>
          </p:grpSpPr>
          <p:sp>
            <p:nvSpPr>
              <p:cNvPr id="16421" name="Line 29"/>
              <p:cNvSpPr>
                <a:spLocks noChangeShapeType="1"/>
              </p:cNvSpPr>
              <p:nvPr/>
            </p:nvSpPr>
            <p:spPr bwMode="auto">
              <a:xfrm>
                <a:off x="9053" y="1891"/>
                <a:ext cx="0" cy="272"/>
              </a:xfrm>
              <a:prstGeom prst="line">
                <a:avLst/>
              </a:prstGeom>
              <a:noFill/>
              <a:ln w="28575">
                <a:solidFill>
                  <a:srgbClr val="99FF33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2" name="Rectangle 30"/>
              <p:cNvSpPr>
                <a:spLocks noChangeArrowheads="1"/>
              </p:cNvSpPr>
              <p:nvPr/>
            </p:nvSpPr>
            <p:spPr bwMode="auto">
              <a:xfrm>
                <a:off x="8887" y="2163"/>
                <a:ext cx="332" cy="662"/>
              </a:xfrm>
              <a:prstGeom prst="rect">
                <a:avLst/>
              </a:prstGeom>
              <a:noFill/>
              <a:ln w="9525">
                <a:solidFill>
                  <a:srgbClr val="99FF33"/>
                </a:solidFill>
                <a:miter lim="800000"/>
                <a:headEnd/>
                <a:tailEnd/>
              </a:ln>
            </p:spPr>
            <p:txBody>
              <a:bodyPr wrap="none" lIns="38094" tIns="19047" rIns="38094" bIns="19047" anchor="ctr"/>
              <a:lstStyle/>
              <a:p>
                <a:pPr algn="ctr"/>
                <a:r>
                  <a:rPr lang="en-US">
                    <a:solidFill>
                      <a:schemeClr val="folHlink"/>
                    </a:solidFill>
                    <a:latin typeface="Corbel" pitchFamily="34" charset="0"/>
                  </a:rPr>
                  <a:t>2</a:t>
                </a:r>
              </a:p>
              <a:p>
                <a:pPr algn="ctr"/>
                <a:r>
                  <a:rPr lang="en-US">
                    <a:solidFill>
                      <a:schemeClr val="folHlink"/>
                    </a:solidFill>
                    <a:latin typeface="Corbel" pitchFamily="34" charset="0"/>
                  </a:rPr>
                  <a:t>m</a:t>
                </a:r>
                <a:r>
                  <a:rPr lang="en-US" baseline="-25000">
                    <a:solidFill>
                      <a:schemeClr val="folHlink"/>
                    </a:solidFill>
                    <a:latin typeface="Corbel" pitchFamily="34" charset="0"/>
                  </a:rPr>
                  <a:t>2</a:t>
                </a:r>
              </a:p>
            </p:txBody>
          </p:sp>
        </p:grpSp>
        <p:grpSp>
          <p:nvGrpSpPr>
            <p:cNvPr id="16399" name="Group 608"/>
            <p:cNvGrpSpPr>
              <a:grpSpLocks/>
            </p:cNvGrpSpPr>
            <p:nvPr/>
          </p:nvGrpSpPr>
          <p:grpSpPr bwMode="auto">
            <a:xfrm>
              <a:off x="3878278" y="2322146"/>
              <a:ext cx="288446" cy="972934"/>
              <a:chOff x="9546" y="1891"/>
              <a:chExt cx="332" cy="934"/>
            </a:xfrm>
          </p:grpSpPr>
          <p:sp>
            <p:nvSpPr>
              <p:cNvPr id="16419" name="Line 32"/>
              <p:cNvSpPr>
                <a:spLocks noChangeShapeType="1"/>
              </p:cNvSpPr>
              <p:nvPr/>
            </p:nvSpPr>
            <p:spPr bwMode="auto">
              <a:xfrm>
                <a:off x="9712" y="1891"/>
                <a:ext cx="0" cy="272"/>
              </a:xfrm>
              <a:prstGeom prst="line">
                <a:avLst/>
              </a:prstGeom>
              <a:noFill/>
              <a:ln w="28575">
                <a:solidFill>
                  <a:srgbClr val="99FF33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0" name="Rectangle 33"/>
              <p:cNvSpPr>
                <a:spLocks noChangeArrowheads="1"/>
              </p:cNvSpPr>
              <p:nvPr/>
            </p:nvSpPr>
            <p:spPr bwMode="auto">
              <a:xfrm>
                <a:off x="9546" y="2163"/>
                <a:ext cx="332" cy="662"/>
              </a:xfrm>
              <a:prstGeom prst="rect">
                <a:avLst/>
              </a:prstGeom>
              <a:noFill/>
              <a:ln w="9525">
                <a:solidFill>
                  <a:srgbClr val="99FF33"/>
                </a:solidFill>
                <a:miter lim="800000"/>
                <a:headEnd/>
                <a:tailEnd/>
              </a:ln>
            </p:spPr>
            <p:txBody>
              <a:bodyPr wrap="none" lIns="38094" tIns="19047" rIns="38094" bIns="19047" anchor="ctr"/>
              <a:lstStyle/>
              <a:p>
                <a:pPr algn="ctr"/>
                <a:r>
                  <a:rPr lang="en-US">
                    <a:solidFill>
                      <a:schemeClr val="folHlink"/>
                    </a:solidFill>
                    <a:latin typeface="Corbel" pitchFamily="34" charset="0"/>
                  </a:rPr>
                  <a:t>3</a:t>
                </a:r>
              </a:p>
              <a:p>
                <a:pPr algn="ctr"/>
                <a:r>
                  <a:rPr lang="en-US">
                    <a:solidFill>
                      <a:schemeClr val="folHlink"/>
                    </a:solidFill>
                    <a:latin typeface="Corbel" pitchFamily="34" charset="0"/>
                  </a:rPr>
                  <a:t>m</a:t>
                </a:r>
                <a:r>
                  <a:rPr lang="en-US" baseline="-25000">
                    <a:solidFill>
                      <a:schemeClr val="folHlink"/>
                    </a:solidFill>
                    <a:latin typeface="Corbel" pitchFamily="34" charset="0"/>
                  </a:rPr>
                  <a:t>3</a:t>
                </a:r>
              </a:p>
            </p:txBody>
          </p:sp>
        </p:grpSp>
        <p:grpSp>
          <p:nvGrpSpPr>
            <p:cNvPr id="16400" name="Group 607"/>
            <p:cNvGrpSpPr>
              <a:grpSpLocks/>
            </p:cNvGrpSpPr>
            <p:nvPr/>
          </p:nvGrpSpPr>
          <p:grpSpPr bwMode="auto">
            <a:xfrm>
              <a:off x="4417811" y="2322146"/>
              <a:ext cx="288446" cy="972934"/>
              <a:chOff x="10205" y="1891"/>
              <a:chExt cx="332" cy="934"/>
            </a:xfrm>
          </p:grpSpPr>
          <p:sp>
            <p:nvSpPr>
              <p:cNvPr id="16417" name="Line 35"/>
              <p:cNvSpPr>
                <a:spLocks noChangeShapeType="1"/>
              </p:cNvSpPr>
              <p:nvPr/>
            </p:nvSpPr>
            <p:spPr bwMode="auto">
              <a:xfrm>
                <a:off x="10371" y="1891"/>
                <a:ext cx="0" cy="272"/>
              </a:xfrm>
              <a:prstGeom prst="line">
                <a:avLst/>
              </a:prstGeom>
              <a:noFill/>
              <a:ln w="28575">
                <a:solidFill>
                  <a:srgbClr val="99FF33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8" name="Rectangle 36"/>
              <p:cNvSpPr>
                <a:spLocks noChangeArrowheads="1"/>
              </p:cNvSpPr>
              <p:nvPr/>
            </p:nvSpPr>
            <p:spPr bwMode="auto">
              <a:xfrm>
                <a:off x="10205" y="2163"/>
                <a:ext cx="332" cy="662"/>
              </a:xfrm>
              <a:prstGeom prst="rect">
                <a:avLst/>
              </a:prstGeom>
              <a:noFill/>
              <a:ln w="9525">
                <a:solidFill>
                  <a:srgbClr val="99FF33"/>
                </a:solidFill>
                <a:miter lim="800000"/>
                <a:headEnd/>
                <a:tailEnd/>
              </a:ln>
            </p:spPr>
            <p:txBody>
              <a:bodyPr wrap="none" lIns="38094" tIns="19047" rIns="38094" bIns="19047" anchor="ctr"/>
              <a:lstStyle/>
              <a:p>
                <a:pPr algn="ctr"/>
                <a:r>
                  <a:rPr lang="en-US">
                    <a:solidFill>
                      <a:schemeClr val="folHlink"/>
                    </a:solidFill>
                    <a:latin typeface="Corbel" pitchFamily="34" charset="0"/>
                  </a:rPr>
                  <a:t>4</a:t>
                </a:r>
              </a:p>
              <a:p>
                <a:pPr algn="ctr"/>
                <a:r>
                  <a:rPr lang="en-US">
                    <a:solidFill>
                      <a:schemeClr val="folHlink"/>
                    </a:solidFill>
                    <a:latin typeface="Corbel" pitchFamily="34" charset="0"/>
                  </a:rPr>
                  <a:t>m</a:t>
                </a:r>
                <a:r>
                  <a:rPr lang="en-US" baseline="-25000">
                    <a:solidFill>
                      <a:schemeClr val="folHlink"/>
                    </a:solidFill>
                    <a:latin typeface="Corbel" pitchFamily="34" charset="0"/>
                  </a:rPr>
                  <a:t>4</a:t>
                </a:r>
              </a:p>
            </p:txBody>
          </p:sp>
        </p:grpSp>
        <p:grpSp>
          <p:nvGrpSpPr>
            <p:cNvPr id="16401" name="Group 606"/>
            <p:cNvGrpSpPr>
              <a:grpSpLocks/>
            </p:cNvGrpSpPr>
            <p:nvPr/>
          </p:nvGrpSpPr>
          <p:grpSpPr bwMode="auto">
            <a:xfrm>
              <a:off x="4931279" y="2322146"/>
              <a:ext cx="288446" cy="972934"/>
              <a:chOff x="10864" y="1891"/>
              <a:chExt cx="332" cy="934"/>
            </a:xfrm>
          </p:grpSpPr>
          <p:sp>
            <p:nvSpPr>
              <p:cNvPr id="16415" name="Line 38"/>
              <p:cNvSpPr>
                <a:spLocks noChangeShapeType="1"/>
              </p:cNvSpPr>
              <p:nvPr/>
            </p:nvSpPr>
            <p:spPr bwMode="auto">
              <a:xfrm>
                <a:off x="11030" y="1891"/>
                <a:ext cx="0" cy="272"/>
              </a:xfrm>
              <a:prstGeom prst="line">
                <a:avLst/>
              </a:prstGeom>
              <a:noFill/>
              <a:ln w="28575">
                <a:solidFill>
                  <a:srgbClr val="99FF33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6" name="Rectangle 39"/>
              <p:cNvSpPr>
                <a:spLocks noChangeArrowheads="1"/>
              </p:cNvSpPr>
              <p:nvPr/>
            </p:nvSpPr>
            <p:spPr bwMode="auto">
              <a:xfrm>
                <a:off x="10864" y="2163"/>
                <a:ext cx="332" cy="662"/>
              </a:xfrm>
              <a:prstGeom prst="rect">
                <a:avLst/>
              </a:prstGeom>
              <a:noFill/>
              <a:ln w="9525">
                <a:solidFill>
                  <a:srgbClr val="99FF33"/>
                </a:solidFill>
                <a:miter lim="800000"/>
                <a:headEnd/>
                <a:tailEnd/>
              </a:ln>
            </p:spPr>
            <p:txBody>
              <a:bodyPr wrap="none" lIns="38094" tIns="19047" rIns="38094" bIns="19047" anchor="ctr"/>
              <a:lstStyle/>
              <a:p>
                <a:pPr algn="ctr"/>
                <a:r>
                  <a:rPr lang="en-US">
                    <a:solidFill>
                      <a:schemeClr val="folHlink"/>
                    </a:solidFill>
                    <a:latin typeface="Corbel" pitchFamily="34" charset="0"/>
                  </a:rPr>
                  <a:t>5</a:t>
                </a:r>
              </a:p>
              <a:p>
                <a:pPr algn="ctr"/>
                <a:r>
                  <a:rPr lang="en-US">
                    <a:solidFill>
                      <a:schemeClr val="folHlink"/>
                    </a:solidFill>
                    <a:latin typeface="Corbel" pitchFamily="34" charset="0"/>
                  </a:rPr>
                  <a:t>m</a:t>
                </a:r>
                <a:r>
                  <a:rPr lang="en-US" baseline="-25000">
                    <a:solidFill>
                      <a:schemeClr val="folHlink"/>
                    </a:solidFill>
                    <a:latin typeface="Corbel" pitchFamily="34" charset="0"/>
                  </a:rPr>
                  <a:t>5</a:t>
                </a:r>
              </a:p>
            </p:txBody>
          </p:sp>
        </p:grpSp>
        <p:grpSp>
          <p:nvGrpSpPr>
            <p:cNvPr id="16402" name="Group 605"/>
            <p:cNvGrpSpPr>
              <a:grpSpLocks/>
            </p:cNvGrpSpPr>
            <p:nvPr/>
          </p:nvGrpSpPr>
          <p:grpSpPr bwMode="auto">
            <a:xfrm>
              <a:off x="5446486" y="2322146"/>
              <a:ext cx="288446" cy="972934"/>
              <a:chOff x="11523" y="1891"/>
              <a:chExt cx="332" cy="934"/>
            </a:xfrm>
          </p:grpSpPr>
          <p:sp>
            <p:nvSpPr>
              <p:cNvPr id="16413" name="Line 41"/>
              <p:cNvSpPr>
                <a:spLocks noChangeShapeType="1"/>
              </p:cNvSpPr>
              <p:nvPr/>
            </p:nvSpPr>
            <p:spPr bwMode="auto">
              <a:xfrm>
                <a:off x="11689" y="1891"/>
                <a:ext cx="0" cy="272"/>
              </a:xfrm>
              <a:prstGeom prst="line">
                <a:avLst/>
              </a:prstGeom>
              <a:noFill/>
              <a:ln w="28575">
                <a:solidFill>
                  <a:srgbClr val="99FF33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4" name="Rectangle 42"/>
              <p:cNvSpPr>
                <a:spLocks noChangeArrowheads="1"/>
              </p:cNvSpPr>
              <p:nvPr/>
            </p:nvSpPr>
            <p:spPr bwMode="auto">
              <a:xfrm>
                <a:off x="11523" y="2163"/>
                <a:ext cx="332" cy="662"/>
              </a:xfrm>
              <a:prstGeom prst="rect">
                <a:avLst/>
              </a:prstGeom>
              <a:noFill/>
              <a:ln w="9525">
                <a:solidFill>
                  <a:srgbClr val="99FF33"/>
                </a:solidFill>
                <a:miter lim="800000"/>
                <a:headEnd/>
                <a:tailEnd/>
              </a:ln>
            </p:spPr>
            <p:txBody>
              <a:bodyPr wrap="none" lIns="38094" tIns="19047" rIns="38094" bIns="19047" anchor="ctr"/>
              <a:lstStyle/>
              <a:p>
                <a:pPr algn="ctr"/>
                <a:r>
                  <a:rPr lang="en-US">
                    <a:solidFill>
                      <a:schemeClr val="folHlink"/>
                    </a:solidFill>
                    <a:latin typeface="Corbel" pitchFamily="34" charset="0"/>
                  </a:rPr>
                  <a:t>6</a:t>
                </a:r>
              </a:p>
              <a:p>
                <a:pPr algn="ctr"/>
                <a:r>
                  <a:rPr lang="en-US">
                    <a:solidFill>
                      <a:schemeClr val="folHlink"/>
                    </a:solidFill>
                    <a:latin typeface="Corbel" pitchFamily="34" charset="0"/>
                  </a:rPr>
                  <a:t>m</a:t>
                </a:r>
                <a:r>
                  <a:rPr lang="en-US" baseline="-25000">
                    <a:solidFill>
                      <a:schemeClr val="folHlink"/>
                    </a:solidFill>
                    <a:latin typeface="Corbel" pitchFamily="34" charset="0"/>
                  </a:rPr>
                  <a:t>6</a:t>
                </a:r>
              </a:p>
            </p:txBody>
          </p:sp>
        </p:grpSp>
        <p:grpSp>
          <p:nvGrpSpPr>
            <p:cNvPr id="16403" name="Group 604"/>
            <p:cNvGrpSpPr>
              <a:grpSpLocks/>
            </p:cNvGrpSpPr>
            <p:nvPr/>
          </p:nvGrpSpPr>
          <p:grpSpPr bwMode="auto">
            <a:xfrm>
              <a:off x="5959954" y="2322146"/>
              <a:ext cx="288446" cy="972934"/>
              <a:chOff x="12182" y="1891"/>
              <a:chExt cx="332" cy="934"/>
            </a:xfrm>
          </p:grpSpPr>
          <p:sp>
            <p:nvSpPr>
              <p:cNvPr id="16411" name="Line 44"/>
              <p:cNvSpPr>
                <a:spLocks noChangeShapeType="1"/>
              </p:cNvSpPr>
              <p:nvPr/>
            </p:nvSpPr>
            <p:spPr bwMode="auto">
              <a:xfrm>
                <a:off x="12348" y="1891"/>
                <a:ext cx="0" cy="272"/>
              </a:xfrm>
              <a:prstGeom prst="line">
                <a:avLst/>
              </a:prstGeom>
              <a:noFill/>
              <a:ln w="28575">
                <a:solidFill>
                  <a:srgbClr val="99FF33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2" name="Rectangle 45"/>
              <p:cNvSpPr>
                <a:spLocks noChangeArrowheads="1"/>
              </p:cNvSpPr>
              <p:nvPr/>
            </p:nvSpPr>
            <p:spPr bwMode="auto">
              <a:xfrm>
                <a:off x="12182" y="2163"/>
                <a:ext cx="332" cy="662"/>
              </a:xfrm>
              <a:prstGeom prst="rect">
                <a:avLst/>
              </a:prstGeom>
              <a:noFill/>
              <a:ln w="9525">
                <a:solidFill>
                  <a:srgbClr val="99FF33"/>
                </a:solidFill>
                <a:miter lim="800000"/>
                <a:headEnd/>
                <a:tailEnd/>
              </a:ln>
            </p:spPr>
            <p:txBody>
              <a:bodyPr wrap="none" lIns="38094" tIns="19047" rIns="38094" bIns="19047" anchor="ctr"/>
              <a:lstStyle/>
              <a:p>
                <a:pPr algn="ctr"/>
                <a:r>
                  <a:rPr lang="en-US">
                    <a:solidFill>
                      <a:schemeClr val="folHlink"/>
                    </a:solidFill>
                    <a:latin typeface="Corbel" pitchFamily="34" charset="0"/>
                  </a:rPr>
                  <a:t>7</a:t>
                </a:r>
              </a:p>
              <a:p>
                <a:pPr algn="ctr"/>
                <a:r>
                  <a:rPr lang="en-US">
                    <a:solidFill>
                      <a:schemeClr val="folHlink"/>
                    </a:solidFill>
                    <a:latin typeface="Corbel" pitchFamily="34" charset="0"/>
                  </a:rPr>
                  <a:t>m</a:t>
                </a:r>
                <a:r>
                  <a:rPr lang="en-US" baseline="-25000">
                    <a:solidFill>
                      <a:schemeClr val="folHlink"/>
                    </a:solidFill>
                    <a:latin typeface="Corbel" pitchFamily="34" charset="0"/>
                  </a:rPr>
                  <a:t>7</a:t>
                </a:r>
              </a:p>
            </p:txBody>
          </p:sp>
        </p:grpSp>
        <p:sp>
          <p:nvSpPr>
            <p:cNvPr id="16404" name="Text Box 46"/>
            <p:cNvSpPr txBox="1">
              <a:spLocks noChangeArrowheads="1"/>
            </p:cNvSpPr>
            <p:nvPr/>
          </p:nvSpPr>
          <p:spPr bwMode="auto">
            <a:xfrm>
              <a:off x="2391199" y="3419027"/>
              <a:ext cx="3933401" cy="314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8094" tIns="19047" rIns="38094" bIns="19047">
              <a:spAutoFit/>
            </a:bodyPr>
            <a:lstStyle/>
            <a:p>
              <a:pPr algn="ctr"/>
              <a:r>
                <a:rPr lang="en-US">
                  <a:latin typeface="Corbel" pitchFamily="34" charset="0"/>
                </a:rPr>
                <a:t>Subsidiary threads t with memory m</a:t>
              </a:r>
              <a:r>
                <a:rPr lang="en-US" baseline="-25000">
                  <a:latin typeface="Corbel" pitchFamily="34" charset="0"/>
                </a:rPr>
                <a:t>t</a:t>
              </a:r>
            </a:p>
          </p:txBody>
        </p:sp>
        <p:sp>
          <p:nvSpPr>
            <p:cNvPr id="16405" name="Rectangle 46"/>
            <p:cNvSpPr>
              <a:spLocks noChangeArrowheads="1"/>
            </p:cNvSpPr>
            <p:nvPr/>
          </p:nvSpPr>
          <p:spPr bwMode="auto">
            <a:xfrm>
              <a:off x="2125401" y="914400"/>
              <a:ext cx="4351599" cy="2819399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2193925"/>
              <a:endParaRPr lang="en-US">
                <a:latin typeface="Corbel" pitchFamily="34" charset="0"/>
              </a:endParaRPr>
            </a:p>
          </p:txBody>
        </p:sp>
        <p:grpSp>
          <p:nvGrpSpPr>
            <p:cNvPr id="16406" name="Group 53"/>
            <p:cNvGrpSpPr>
              <a:grpSpLocks/>
            </p:cNvGrpSpPr>
            <p:nvPr/>
          </p:nvGrpSpPr>
          <p:grpSpPr bwMode="auto">
            <a:xfrm>
              <a:off x="1356445" y="1428261"/>
              <a:ext cx="5882555" cy="289169"/>
              <a:chOff x="912" y="720"/>
              <a:chExt cx="4023" cy="192"/>
            </a:xfrm>
          </p:grpSpPr>
          <p:sp>
            <p:nvSpPr>
              <p:cNvPr id="16409" name="AutoShape 51"/>
              <p:cNvSpPr>
                <a:spLocks noChangeArrowheads="1"/>
              </p:cNvSpPr>
              <p:nvPr/>
            </p:nvSpPr>
            <p:spPr bwMode="auto">
              <a:xfrm>
                <a:off x="912" y="720"/>
                <a:ext cx="759" cy="192"/>
              </a:xfrm>
              <a:prstGeom prst="rightArrow">
                <a:avLst>
                  <a:gd name="adj1" fmla="val 50000"/>
                  <a:gd name="adj2" fmla="val 98828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2193925"/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16410" name="AutoShape 52"/>
              <p:cNvSpPr>
                <a:spLocks noChangeArrowheads="1"/>
              </p:cNvSpPr>
              <p:nvPr/>
            </p:nvSpPr>
            <p:spPr bwMode="auto">
              <a:xfrm flipH="1">
                <a:off x="4176" y="720"/>
                <a:ext cx="759" cy="192"/>
              </a:xfrm>
              <a:prstGeom prst="rightArrow">
                <a:avLst>
                  <a:gd name="adj1" fmla="val 50000"/>
                  <a:gd name="adj2" fmla="val 98828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2193925"/>
                <a:endParaRPr lang="en-US">
                  <a:latin typeface="Corbel" pitchFamily="34" charset="0"/>
                </a:endParaRPr>
              </a:p>
            </p:txBody>
          </p:sp>
        </p:grpSp>
        <p:sp>
          <p:nvSpPr>
            <p:cNvPr id="16407" name="Text Box 54"/>
            <p:cNvSpPr txBox="1">
              <a:spLocks noChangeArrowheads="1"/>
            </p:cNvSpPr>
            <p:nvPr/>
          </p:nvSpPr>
          <p:spPr bwMode="auto">
            <a:xfrm>
              <a:off x="6475087" y="1752071"/>
              <a:ext cx="1830713" cy="608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381000"/>
              <a:r>
                <a:rPr lang="en-US">
                  <a:latin typeface="Corbel" pitchFamily="34" charset="0"/>
                </a:rPr>
                <a:t>MPI/CCR/DSS</a:t>
              </a:r>
            </a:p>
            <a:p>
              <a:pPr defTabSz="381000"/>
              <a:r>
                <a:rPr lang="en-US">
                  <a:latin typeface="Corbel" pitchFamily="34" charset="0"/>
                </a:rPr>
                <a:t>From other nodes</a:t>
              </a:r>
            </a:p>
          </p:txBody>
        </p:sp>
        <p:sp>
          <p:nvSpPr>
            <p:cNvPr id="16408" name="Text Box 55"/>
            <p:cNvSpPr txBox="1">
              <a:spLocks noChangeArrowheads="1"/>
            </p:cNvSpPr>
            <p:nvPr/>
          </p:nvSpPr>
          <p:spPr bwMode="auto">
            <a:xfrm>
              <a:off x="457200" y="1717431"/>
              <a:ext cx="1830713" cy="608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381000"/>
              <a:r>
                <a:rPr lang="en-US">
                  <a:latin typeface="Corbel" pitchFamily="34" charset="0"/>
                </a:rPr>
                <a:t>MPI/CCR/DSS</a:t>
              </a:r>
            </a:p>
            <a:p>
              <a:pPr defTabSz="381000"/>
              <a:r>
                <a:rPr lang="en-US">
                  <a:latin typeface="Corbel" pitchFamily="34" charset="0"/>
                </a:rPr>
                <a:t>From other nodes</a:t>
              </a:r>
            </a:p>
          </p:txBody>
        </p:sp>
      </p:grpSp>
      <p:sp>
        <p:nvSpPr>
          <p:cNvPr id="16389" name="Line 62"/>
          <p:cNvSpPr>
            <a:spLocks noChangeShapeType="1"/>
          </p:cNvSpPr>
          <p:nvPr/>
        </p:nvSpPr>
        <p:spPr bwMode="auto">
          <a:xfrm>
            <a:off x="1752600" y="5638800"/>
            <a:ext cx="228600" cy="0"/>
          </a:xfrm>
          <a:prstGeom prst="line">
            <a:avLst/>
          </a:prstGeom>
          <a:noFill/>
          <a:ln w="38100">
            <a:solidFill>
              <a:srgbClr val="99FF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0" name="Line 61"/>
          <p:cNvSpPr>
            <a:spLocks noChangeShapeType="1"/>
          </p:cNvSpPr>
          <p:nvPr/>
        </p:nvSpPr>
        <p:spPr bwMode="auto">
          <a:xfrm flipV="1">
            <a:off x="1752600" y="5654675"/>
            <a:ext cx="0" cy="822325"/>
          </a:xfrm>
          <a:prstGeom prst="line">
            <a:avLst/>
          </a:prstGeom>
          <a:noFill/>
          <a:ln w="38100">
            <a:solidFill>
              <a:srgbClr val="99FF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1" name="Line 60"/>
          <p:cNvSpPr>
            <a:spLocks noChangeShapeType="1"/>
          </p:cNvSpPr>
          <p:nvPr/>
        </p:nvSpPr>
        <p:spPr bwMode="auto">
          <a:xfrm flipH="1" flipV="1">
            <a:off x="1752600" y="6477000"/>
            <a:ext cx="2514600" cy="0"/>
          </a:xfrm>
          <a:prstGeom prst="line">
            <a:avLst/>
          </a:prstGeom>
          <a:noFill/>
          <a:ln w="38100">
            <a:solidFill>
              <a:srgbClr val="99FF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2" name="Line 59"/>
          <p:cNvSpPr>
            <a:spLocks noChangeShapeType="1"/>
          </p:cNvSpPr>
          <p:nvPr/>
        </p:nvSpPr>
        <p:spPr bwMode="auto">
          <a:xfrm>
            <a:off x="4267200" y="6324600"/>
            <a:ext cx="0" cy="152400"/>
          </a:xfrm>
          <a:prstGeom prst="line">
            <a:avLst/>
          </a:prstGeom>
          <a:noFill/>
          <a:ln w="38100">
            <a:solidFill>
              <a:srgbClr val="99FF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Arial" pitchFamily="34" charset="0"/>
              </a:rPr>
              <a:t>Runtime System Used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503738" cy="50768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>
                <a:latin typeface="Times New Roman" pitchFamily="18" charset="0"/>
              </a:rPr>
              <a:t>micro-parallelism</a:t>
            </a:r>
            <a:endParaRPr lang="en-US" sz="2400" smtClean="0"/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latin typeface="Times New Roman" pitchFamily="18" charset="0"/>
              </a:rPr>
              <a:t>Microsoft </a:t>
            </a:r>
            <a:r>
              <a:rPr lang="en-US" sz="1800" smtClean="0">
                <a:solidFill>
                  <a:srgbClr val="FFC000"/>
                </a:solidFill>
                <a:latin typeface="Times New Roman" pitchFamily="18" charset="0"/>
              </a:rPr>
              <a:t>CCR </a:t>
            </a:r>
            <a:r>
              <a:rPr lang="en-US" sz="1800" smtClean="0">
                <a:latin typeface="Times New Roman" pitchFamily="18" charset="0"/>
              </a:rPr>
              <a:t>(</a:t>
            </a:r>
            <a:r>
              <a:rPr lang="en-US" altLang="ja-JP" sz="1800" smtClean="0">
                <a:latin typeface="Times New Roman" pitchFamily="18" charset="0"/>
                <a:ea typeface="ＭＳ Ｐゴシック" pitchFamily="34" charset="-128"/>
              </a:rPr>
              <a:t>Concurrency and Coordination Runtime)</a:t>
            </a:r>
            <a:r>
              <a:rPr lang="en-US" sz="1800" smtClean="0">
                <a:latin typeface="Times New Roman" pitchFamily="18" charset="0"/>
              </a:rPr>
              <a:t>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>
                <a:latin typeface="Times New Roman" pitchFamily="18" charset="0"/>
              </a:rPr>
              <a:t>supports both </a:t>
            </a:r>
            <a:r>
              <a:rPr lang="en-US" sz="1800" smtClean="0">
                <a:solidFill>
                  <a:srgbClr val="FFC000"/>
                </a:solidFill>
                <a:latin typeface="Times New Roman" pitchFamily="18" charset="0"/>
              </a:rPr>
              <a:t>MPI rendezvous </a:t>
            </a:r>
            <a:r>
              <a:rPr lang="en-US" sz="1800" smtClean="0">
                <a:latin typeface="Times New Roman" pitchFamily="18" charset="0"/>
              </a:rPr>
              <a:t>and </a:t>
            </a:r>
            <a:r>
              <a:rPr lang="en-US" sz="1800" smtClean="0">
                <a:solidFill>
                  <a:srgbClr val="FFC000"/>
                </a:solidFill>
                <a:latin typeface="Times New Roman" pitchFamily="18" charset="0"/>
              </a:rPr>
              <a:t>dynamic (spawned) threading</a:t>
            </a:r>
            <a:r>
              <a:rPr lang="en-US" sz="1800" smtClean="0">
                <a:latin typeface="Times New Roman" pitchFamily="18" charset="0"/>
              </a:rPr>
              <a:t> style of parallelism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>
                <a:latin typeface="Times New Roman" pitchFamily="18" charset="0"/>
              </a:rPr>
              <a:t>has fewer primitives than MPI but can implement MPI collectives  with low latency threads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>
                <a:latin typeface="Times New Roman" pitchFamily="18" charset="0"/>
                <a:hlinkClick r:id="rId3"/>
              </a:rPr>
              <a:t>http://msdn.microsoft.com/robotics/</a:t>
            </a:r>
            <a:endParaRPr lang="en-US" sz="1800" smtClean="0">
              <a:latin typeface="Times New Roman" pitchFamily="18" charset="0"/>
            </a:endParaRPr>
          </a:p>
          <a:p>
            <a:pPr lvl="2" eaLnBrk="1" hangingPunct="1">
              <a:lnSpc>
                <a:spcPct val="80000"/>
              </a:lnSpc>
            </a:pPr>
            <a:endParaRPr lang="en-US" sz="140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MPI.Net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700" smtClean="0"/>
              <a:t>a C# wrapper around MS-MPI implementation (msmpi.dll)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700" smtClean="0"/>
              <a:t>supports MPI processes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700" smtClean="0"/>
              <a:t>parallel C# programs can run on  windows clusters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700" smtClean="0">
                <a:hlinkClick r:id="rId4"/>
              </a:rPr>
              <a:t>http://www.osl.iu.edu/research/mpi.net/</a:t>
            </a:r>
            <a:endParaRPr lang="en-US" sz="1700" smtClean="0"/>
          </a:p>
          <a:p>
            <a:pPr lvl="2" eaLnBrk="1" hangingPunct="1">
              <a:lnSpc>
                <a:spcPct val="80000"/>
              </a:lnSpc>
            </a:pPr>
            <a:endParaRPr lang="en-US" sz="1700" smtClean="0"/>
          </a:p>
        </p:txBody>
      </p:sp>
      <p:sp>
        <p:nvSpPr>
          <p:cNvPr id="18436" name="Content Placeholder 3"/>
          <p:cNvSpPr>
            <a:spLocks noGrp="1"/>
          </p:cNvSpPr>
          <p:nvPr>
            <p:ph sz="half" idx="2"/>
          </p:nvPr>
        </p:nvSpPr>
        <p:spPr>
          <a:xfrm>
            <a:off x="4656138" y="1295400"/>
            <a:ext cx="4259262" cy="5000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macro-paralelism (inter-service communication)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900" smtClean="0">
                <a:latin typeface="Times New Roman" pitchFamily="18" charset="0"/>
              </a:rPr>
              <a:t>Microsoft </a:t>
            </a:r>
            <a:r>
              <a:rPr lang="en-US" sz="1900" smtClean="0">
                <a:solidFill>
                  <a:srgbClr val="FFC000"/>
                </a:solidFill>
                <a:latin typeface="Times New Roman" pitchFamily="18" charset="0"/>
              </a:rPr>
              <a:t>DSS</a:t>
            </a:r>
            <a:r>
              <a:rPr lang="en-US" sz="1900" smtClean="0">
                <a:latin typeface="Times New Roman" pitchFamily="18" charset="0"/>
              </a:rPr>
              <a:t> </a:t>
            </a:r>
            <a:r>
              <a:rPr lang="en-US" altLang="ja-JP" sz="1900" smtClean="0">
                <a:latin typeface="Times New Roman" pitchFamily="18" charset="0"/>
                <a:ea typeface="ＭＳ Ｐゴシック" pitchFamily="34" charset="-128"/>
              </a:rPr>
              <a:t>(</a:t>
            </a:r>
            <a:r>
              <a:rPr lang="en-US" altLang="ja-JP" sz="1900" smtClean="0">
                <a:solidFill>
                  <a:srgbClr val="ECD700"/>
                </a:solidFill>
                <a:latin typeface="Times New Roman" pitchFamily="18" charset="0"/>
                <a:ea typeface="ＭＳ Ｐゴシック" pitchFamily="34" charset="-128"/>
              </a:rPr>
              <a:t>Decentralized System Services</a:t>
            </a:r>
            <a:r>
              <a:rPr lang="en-US" altLang="ja-JP" sz="1900" smtClean="0">
                <a:latin typeface="Times New Roman" pitchFamily="18" charset="0"/>
                <a:ea typeface="ＭＳ Ｐゴシック" pitchFamily="34" charset="-128"/>
              </a:rPr>
              <a:t>) </a:t>
            </a:r>
            <a:r>
              <a:rPr lang="en-US" sz="1900" smtClean="0">
                <a:latin typeface="Times New Roman" pitchFamily="18" charset="0"/>
              </a:rPr>
              <a:t>built in terms of CCR for </a:t>
            </a:r>
            <a:r>
              <a:rPr lang="en-US" sz="1900" smtClean="0">
                <a:solidFill>
                  <a:srgbClr val="ECD700"/>
                </a:solidFill>
                <a:latin typeface="Times New Roman" pitchFamily="18" charset="0"/>
              </a:rPr>
              <a:t>service</a:t>
            </a:r>
            <a:r>
              <a:rPr lang="en-US" sz="1900" smtClean="0">
                <a:latin typeface="Times New Roman" pitchFamily="18" charset="0"/>
              </a:rPr>
              <a:t>  model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900" smtClean="0">
                <a:solidFill>
                  <a:srgbClr val="FFC000"/>
                </a:solidFill>
                <a:latin typeface="Times New Roman" pitchFamily="18" charset="0"/>
              </a:rPr>
              <a:t>Mash up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900" smtClean="0">
                <a:solidFill>
                  <a:srgbClr val="FFC000"/>
                </a:solidFill>
                <a:latin typeface="Times New Roman" pitchFamily="18" charset="0"/>
              </a:rPr>
              <a:t>Workflow (Grid)</a:t>
            </a:r>
            <a:endParaRPr lang="en-US" sz="1900" smtClean="0">
              <a:solidFill>
                <a:srgbClr val="FFC000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60000"/>
              </a:lnSpc>
              <a:buFont typeface="Wingdings" pitchFamily="2" charset="2"/>
              <a:buNone/>
            </a:pPr>
            <a:endParaRPr lang="en-US" sz="1700" smtClean="0">
              <a:latin typeface="Times New Roman" pitchFamily="18" charset="0"/>
            </a:endParaRPr>
          </a:p>
          <a:p>
            <a:pPr eaLnBrk="1" hangingPunct="1">
              <a:lnSpc>
                <a:spcPct val="60000"/>
              </a:lnSpc>
              <a:buFont typeface="Wingdings" pitchFamily="2" charset="2"/>
              <a:buNone/>
            </a:pPr>
            <a:r>
              <a:rPr lang="en-US" sz="1700" smtClean="0">
                <a:latin typeface="Times New Roman" pitchFamily="18" charset="0"/>
              </a:rPr>
              <a:t>	</a:t>
            </a:r>
          </a:p>
          <a:p>
            <a:pPr eaLnBrk="1" hangingPunct="1">
              <a:lnSpc>
                <a:spcPct val="60000"/>
              </a:lnSpc>
              <a:buFont typeface="Wingdings" pitchFamily="2" charset="2"/>
              <a:buNone/>
            </a:pPr>
            <a:endParaRPr lang="en-US" sz="17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547688"/>
            <a:ext cx="8153400" cy="5461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2800" smtClean="0"/>
              <a:t>General Formula  DAC  GM  GTM  DAGTM  DAGM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609600" y="1093788"/>
            <a:ext cx="6400800" cy="381000"/>
          </a:xfrm>
        </p:spPr>
        <p:txBody>
          <a:bodyPr>
            <a:normAutofit fontScale="55000" lnSpcReduction="2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N data points E(x) in D dimensions space and minimize F by EM</a:t>
            </a:r>
            <a:endParaRPr lang="en-US" dirty="0"/>
          </a:p>
        </p:txBody>
      </p:sp>
      <p:graphicFrame>
        <p:nvGraphicFramePr>
          <p:cNvPr id="42087" name="Object 2"/>
          <p:cNvGraphicFramePr>
            <a:graphicFrameLocks noChangeAspect="1"/>
          </p:cNvGraphicFramePr>
          <p:nvPr/>
        </p:nvGraphicFramePr>
        <p:xfrm>
          <a:off x="914400" y="1550988"/>
          <a:ext cx="7358063" cy="838200"/>
        </p:xfrm>
        <a:graphic>
          <a:graphicData uri="http://schemas.openxmlformats.org/presentationml/2006/ole">
            <p:oleObj spid="_x0000_s1026" name="Equation" r:id="rId4" imgW="3784320" imgH="431640" progId="">
              <p:embed/>
            </p:oleObj>
          </a:graphicData>
        </a:graphic>
      </p:graphicFrame>
      <p:sp>
        <p:nvSpPr>
          <p:cNvPr id="1029" name="TextBox 4"/>
          <p:cNvSpPr txBox="1">
            <a:spLocks noChangeArrowheads="1"/>
          </p:cNvSpPr>
          <p:nvPr/>
        </p:nvSpPr>
        <p:spPr bwMode="auto">
          <a:xfrm>
            <a:off x="914400" y="2541588"/>
            <a:ext cx="7391400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en-US" sz="2800" b="1">
                <a:solidFill>
                  <a:srgbClr val="ECD700"/>
                </a:solidFill>
                <a:latin typeface="Corbel" pitchFamily="34" charset="0"/>
              </a:rPr>
              <a:t>Deterministic Annealing Clustering  (DAC)</a:t>
            </a:r>
            <a:r>
              <a:rPr lang="en-US" sz="2400">
                <a:latin typeface="Corbel" pitchFamily="34" charset="0"/>
              </a:rPr>
              <a:t> </a:t>
            </a:r>
          </a:p>
          <a:p>
            <a:pPr>
              <a:buFontTx/>
              <a:buChar char="•"/>
            </a:pPr>
            <a:r>
              <a:rPr lang="en-US" sz="2400">
                <a:latin typeface="Corbel" pitchFamily="34" charset="0"/>
              </a:rPr>
              <a:t> F is Free Energy</a:t>
            </a:r>
          </a:p>
          <a:p>
            <a:pPr>
              <a:buFontTx/>
              <a:buChar char="•"/>
            </a:pPr>
            <a:r>
              <a:rPr lang="en-US" sz="2400">
                <a:latin typeface="Corbel" pitchFamily="34" charset="0"/>
              </a:rPr>
              <a:t> EM is well known expectation maximization method</a:t>
            </a:r>
          </a:p>
          <a:p>
            <a:pPr>
              <a:buFontTx/>
              <a:buChar char="•"/>
            </a:pPr>
            <a:r>
              <a:rPr lang="en-US" sz="2400">
                <a:latin typeface="Corbel" pitchFamily="34" charset="0"/>
              </a:rPr>
              <a:t>p(</a:t>
            </a:r>
            <a:r>
              <a:rPr lang="en-US" sz="2400" i="1">
                <a:latin typeface="Corbel" pitchFamily="34" charset="0"/>
              </a:rPr>
              <a:t>x</a:t>
            </a:r>
            <a:r>
              <a:rPr lang="en-US" sz="2400">
                <a:latin typeface="Corbel" pitchFamily="34" charset="0"/>
              </a:rPr>
              <a:t>) with </a:t>
            </a:r>
            <a:r>
              <a:rPr lang="en-US" sz="2400">
                <a:latin typeface="Corbel" pitchFamily="34" charset="0"/>
                <a:sym typeface="Symbol" pitchFamily="18" charset="2"/>
              </a:rPr>
              <a:t> </a:t>
            </a:r>
            <a:r>
              <a:rPr lang="en-US" sz="2400">
                <a:latin typeface="Corbel" pitchFamily="34" charset="0"/>
              </a:rPr>
              <a:t>p(</a:t>
            </a:r>
            <a:r>
              <a:rPr lang="en-US" sz="2400" i="1">
                <a:latin typeface="Corbel" pitchFamily="34" charset="0"/>
              </a:rPr>
              <a:t>x</a:t>
            </a:r>
            <a:r>
              <a:rPr lang="en-US" sz="2400">
                <a:latin typeface="Corbel" pitchFamily="34" charset="0"/>
              </a:rPr>
              <a:t>) =1</a:t>
            </a:r>
          </a:p>
          <a:p>
            <a:pPr>
              <a:buFontTx/>
              <a:buChar char="•"/>
            </a:pPr>
            <a:r>
              <a:rPr lang="en-US" sz="2400">
                <a:solidFill>
                  <a:srgbClr val="ECD700"/>
                </a:solidFill>
                <a:latin typeface="Corbel" pitchFamily="34" charset="0"/>
              </a:rPr>
              <a:t>T </a:t>
            </a:r>
            <a:r>
              <a:rPr lang="en-US" sz="2400">
                <a:latin typeface="Corbel" pitchFamily="34" charset="0"/>
              </a:rPr>
              <a:t>is annealing temperature varied down from </a:t>
            </a:r>
            <a:r>
              <a:rPr lang="en-US" sz="2400">
                <a:latin typeface="Corbel" pitchFamily="34" charset="0"/>
                <a:sym typeface="Symbol" pitchFamily="18" charset="2"/>
              </a:rPr>
              <a:t> </a:t>
            </a:r>
            <a:r>
              <a:rPr lang="en-US" sz="2400">
                <a:latin typeface="Corbel" pitchFamily="34" charset="0"/>
              </a:rPr>
              <a:t>with final value of 1</a:t>
            </a:r>
          </a:p>
          <a:p>
            <a:pPr>
              <a:buFontTx/>
              <a:buChar char="•"/>
            </a:pPr>
            <a:r>
              <a:rPr lang="en-US" sz="2400">
                <a:latin typeface="Corbel" pitchFamily="34" charset="0"/>
              </a:rPr>
              <a:t>  Determine cluster center</a:t>
            </a:r>
            <a:r>
              <a:rPr lang="en-US" sz="2400">
                <a:solidFill>
                  <a:srgbClr val="7F7F7F"/>
                </a:solidFill>
                <a:latin typeface="Corbel" pitchFamily="34" charset="0"/>
              </a:rPr>
              <a:t> </a:t>
            </a:r>
            <a:r>
              <a:rPr lang="en-US" sz="2400">
                <a:solidFill>
                  <a:srgbClr val="ECD700"/>
                </a:solidFill>
                <a:latin typeface="Corbel" pitchFamily="34" charset="0"/>
              </a:rPr>
              <a:t>Y(</a:t>
            </a:r>
            <a:r>
              <a:rPr lang="en-US" sz="2400" i="1">
                <a:solidFill>
                  <a:srgbClr val="ECD700"/>
                </a:solidFill>
                <a:latin typeface="Corbel" pitchFamily="34" charset="0"/>
              </a:rPr>
              <a:t>k</a:t>
            </a:r>
            <a:r>
              <a:rPr lang="en-US" sz="2400">
                <a:solidFill>
                  <a:srgbClr val="ECD700"/>
                </a:solidFill>
                <a:latin typeface="Corbel" pitchFamily="34" charset="0"/>
              </a:rPr>
              <a:t>) </a:t>
            </a:r>
            <a:r>
              <a:rPr lang="en-US" sz="2400">
                <a:latin typeface="Corbel" pitchFamily="34" charset="0"/>
              </a:rPr>
              <a:t>by EM method</a:t>
            </a:r>
          </a:p>
          <a:p>
            <a:pPr>
              <a:buFontTx/>
              <a:buChar char="•"/>
            </a:pPr>
            <a:r>
              <a:rPr lang="en-US" sz="2400">
                <a:latin typeface="Corbel" pitchFamily="34" charset="0"/>
              </a:rPr>
              <a:t> </a:t>
            </a:r>
            <a:r>
              <a:rPr lang="en-US" sz="2400">
                <a:solidFill>
                  <a:srgbClr val="ECD700"/>
                </a:solidFill>
                <a:latin typeface="Corbel" pitchFamily="34" charset="0"/>
              </a:rPr>
              <a:t>K</a:t>
            </a:r>
            <a:r>
              <a:rPr lang="en-US" sz="2400">
                <a:latin typeface="Corbel" pitchFamily="34" charset="0"/>
              </a:rPr>
              <a:t> (number of clusters) starts at 1 and is incremented by algorithm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76200"/>
            <a:ext cx="9144000" cy="457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2400" smtClean="0"/>
              <a:t>Deterministic Annealing Clustering of Indiana Census Data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304800"/>
            <a:ext cx="6175375" cy="342900"/>
          </a:xfrm>
        </p:spPr>
        <p:txBody>
          <a:bodyPr>
            <a:normAutofit fontScale="47500" lnSpcReduction="2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Decrease temperature (distance scale) to discover more clusters</a:t>
            </a:r>
            <a:endParaRPr lang="en-US" dirty="0"/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3"/>
          <a:srcRect l="18527" t="18552" r="2151" b="14189"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2"/>
          <p:cNvGrpSpPr>
            <a:grpSpLocks/>
          </p:cNvGrpSpPr>
          <p:nvPr/>
        </p:nvGrpSpPr>
        <p:grpSpPr bwMode="auto">
          <a:xfrm>
            <a:off x="0" y="533400"/>
            <a:ext cx="9144000" cy="6324600"/>
            <a:chOff x="0" y="0"/>
            <a:chExt cx="9144000" cy="6858953"/>
          </a:xfrm>
        </p:grpSpPr>
        <p:pic>
          <p:nvPicPr>
            <p:cNvPr id="20484" name="Picture 47"/>
            <p:cNvPicPr>
              <a:picLocks noChangeAspect="1" noChangeArrowheads="1"/>
            </p:cNvPicPr>
            <p:nvPr/>
          </p:nvPicPr>
          <p:blipFill>
            <a:blip r:embed="rId3"/>
            <a:srcRect l="34845" t="11055" r="17313" b="5904"/>
            <a:stretch>
              <a:fillRect/>
            </a:stretch>
          </p:blipFill>
          <p:spPr bwMode="auto">
            <a:xfrm>
              <a:off x="4630738" y="0"/>
              <a:ext cx="4513262" cy="6858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20485" name="Text Box 23"/>
            <p:cNvSpPr txBox="1">
              <a:spLocks noChangeArrowheads="1"/>
            </p:cNvSpPr>
            <p:nvPr/>
          </p:nvSpPr>
          <p:spPr bwMode="auto">
            <a:xfrm>
              <a:off x="3733800" y="6491288"/>
              <a:ext cx="1282700" cy="366712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Corbel" pitchFamily="34" charset="0"/>
                </a:rPr>
                <a:t>30 Clusters</a:t>
              </a:r>
            </a:p>
          </p:txBody>
        </p:sp>
        <p:sp>
          <p:nvSpPr>
            <p:cNvPr id="20486" name="Oval 30"/>
            <p:cNvSpPr>
              <a:spLocks noChangeArrowheads="1"/>
            </p:cNvSpPr>
            <p:nvPr/>
          </p:nvSpPr>
          <p:spPr bwMode="auto">
            <a:xfrm>
              <a:off x="5751513" y="476250"/>
              <a:ext cx="152400" cy="152400"/>
            </a:xfrm>
            <a:prstGeom prst="ellipse">
              <a:avLst/>
            </a:prstGeom>
            <a:solidFill>
              <a:srgbClr val="0000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20487" name="Oval 31"/>
            <p:cNvSpPr>
              <a:spLocks noChangeArrowheads="1"/>
            </p:cNvSpPr>
            <p:nvPr/>
          </p:nvSpPr>
          <p:spPr bwMode="auto">
            <a:xfrm>
              <a:off x="7191375" y="333375"/>
              <a:ext cx="152400" cy="152400"/>
            </a:xfrm>
            <a:prstGeom prst="ellipse">
              <a:avLst/>
            </a:prstGeom>
            <a:solidFill>
              <a:srgbClr val="0000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20488" name="Oval 32"/>
            <p:cNvSpPr>
              <a:spLocks noChangeArrowheads="1"/>
            </p:cNvSpPr>
            <p:nvPr/>
          </p:nvSpPr>
          <p:spPr bwMode="auto">
            <a:xfrm>
              <a:off x="8235950" y="1089025"/>
              <a:ext cx="152400" cy="152400"/>
            </a:xfrm>
            <a:prstGeom prst="ellipse">
              <a:avLst/>
            </a:prstGeom>
            <a:solidFill>
              <a:srgbClr val="0000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20489" name="Oval 33"/>
            <p:cNvSpPr>
              <a:spLocks noChangeArrowheads="1"/>
            </p:cNvSpPr>
            <p:nvPr/>
          </p:nvSpPr>
          <p:spPr bwMode="auto">
            <a:xfrm>
              <a:off x="6840538" y="4473575"/>
              <a:ext cx="152400" cy="152400"/>
            </a:xfrm>
            <a:prstGeom prst="ellipse">
              <a:avLst/>
            </a:prstGeom>
            <a:solidFill>
              <a:srgbClr val="0000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20490" name="Oval 34"/>
            <p:cNvSpPr>
              <a:spLocks noChangeArrowheads="1"/>
            </p:cNvSpPr>
            <p:nvPr/>
          </p:nvSpPr>
          <p:spPr bwMode="auto">
            <a:xfrm>
              <a:off x="7559675" y="5589588"/>
              <a:ext cx="152400" cy="152400"/>
            </a:xfrm>
            <a:prstGeom prst="ellipse">
              <a:avLst/>
            </a:prstGeom>
            <a:solidFill>
              <a:srgbClr val="0000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20491" name="Oval 35"/>
            <p:cNvSpPr>
              <a:spLocks noChangeArrowheads="1"/>
            </p:cNvSpPr>
            <p:nvPr/>
          </p:nvSpPr>
          <p:spPr bwMode="auto">
            <a:xfrm>
              <a:off x="8316913" y="4257675"/>
              <a:ext cx="152400" cy="152400"/>
            </a:xfrm>
            <a:prstGeom prst="ellipse">
              <a:avLst/>
            </a:prstGeom>
            <a:solidFill>
              <a:srgbClr val="0000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20492" name="Oval 36"/>
            <p:cNvSpPr>
              <a:spLocks noChangeArrowheads="1"/>
            </p:cNvSpPr>
            <p:nvPr/>
          </p:nvSpPr>
          <p:spPr bwMode="auto">
            <a:xfrm>
              <a:off x="8164513" y="2808288"/>
              <a:ext cx="152400" cy="152400"/>
            </a:xfrm>
            <a:prstGeom prst="ellipse">
              <a:avLst/>
            </a:prstGeom>
            <a:solidFill>
              <a:srgbClr val="0000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20493" name="Oval 37"/>
            <p:cNvSpPr>
              <a:spLocks noChangeArrowheads="1"/>
            </p:cNvSpPr>
            <p:nvPr/>
          </p:nvSpPr>
          <p:spPr bwMode="auto">
            <a:xfrm>
              <a:off x="5724525" y="3897313"/>
              <a:ext cx="152400" cy="152400"/>
            </a:xfrm>
            <a:prstGeom prst="ellipse">
              <a:avLst/>
            </a:prstGeom>
            <a:solidFill>
              <a:srgbClr val="0000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20494" name="Oval 38"/>
            <p:cNvSpPr>
              <a:spLocks noChangeArrowheads="1"/>
            </p:cNvSpPr>
            <p:nvPr/>
          </p:nvSpPr>
          <p:spPr bwMode="auto">
            <a:xfrm>
              <a:off x="7083425" y="3068638"/>
              <a:ext cx="152400" cy="152400"/>
            </a:xfrm>
            <a:prstGeom prst="ellipse">
              <a:avLst/>
            </a:prstGeom>
            <a:solidFill>
              <a:srgbClr val="000000"/>
            </a:solidFill>
            <a:ln w="9525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20495" name="Oval 39"/>
            <p:cNvSpPr>
              <a:spLocks noChangeArrowheads="1"/>
            </p:cNvSpPr>
            <p:nvPr/>
          </p:nvSpPr>
          <p:spPr bwMode="auto">
            <a:xfrm>
              <a:off x="5580063" y="6096000"/>
              <a:ext cx="152400" cy="152400"/>
            </a:xfrm>
            <a:prstGeom prst="ellipse">
              <a:avLst/>
            </a:prstGeom>
            <a:solidFill>
              <a:srgbClr val="0000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latin typeface="Corbel" pitchFamily="34" charset="0"/>
              </a:endParaRPr>
            </a:p>
          </p:txBody>
        </p:sp>
        <p:pic>
          <p:nvPicPr>
            <p:cNvPr id="20496" name="Picture 45"/>
            <p:cNvPicPr>
              <a:picLocks noChangeAspect="1" noChangeArrowheads="1"/>
            </p:cNvPicPr>
            <p:nvPr/>
          </p:nvPicPr>
          <p:blipFill>
            <a:blip r:embed="rId4"/>
            <a:srcRect l="25165" t="10388" r="16765" b="3612"/>
            <a:stretch>
              <a:fillRect/>
            </a:stretch>
          </p:blipFill>
          <p:spPr bwMode="auto">
            <a:xfrm>
              <a:off x="0" y="0"/>
              <a:ext cx="5275263" cy="6858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20497" name="Text Box 2"/>
            <p:cNvSpPr txBox="1">
              <a:spLocks noChangeArrowheads="1"/>
            </p:cNvSpPr>
            <p:nvPr/>
          </p:nvSpPr>
          <p:spPr bwMode="auto">
            <a:xfrm>
              <a:off x="152400" y="2971800"/>
              <a:ext cx="946150" cy="36671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FF00"/>
                  </a:solidFill>
                  <a:latin typeface="Corbel" pitchFamily="34" charset="0"/>
                </a:rPr>
                <a:t>Renters</a:t>
              </a:r>
            </a:p>
          </p:txBody>
        </p:sp>
        <p:sp>
          <p:nvSpPr>
            <p:cNvPr id="20498" name="Text Box 25"/>
            <p:cNvSpPr txBox="1">
              <a:spLocks noChangeArrowheads="1"/>
            </p:cNvSpPr>
            <p:nvPr/>
          </p:nvSpPr>
          <p:spPr bwMode="auto">
            <a:xfrm>
              <a:off x="228600" y="1371600"/>
              <a:ext cx="742950" cy="36671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latin typeface="Corbel" pitchFamily="34" charset="0"/>
                </a:rPr>
                <a:t>Asian</a:t>
              </a:r>
            </a:p>
          </p:txBody>
        </p:sp>
        <p:sp>
          <p:nvSpPr>
            <p:cNvPr id="20499" name="Text Box 26"/>
            <p:cNvSpPr txBox="1">
              <a:spLocks noChangeArrowheads="1"/>
            </p:cNvSpPr>
            <p:nvPr/>
          </p:nvSpPr>
          <p:spPr bwMode="auto">
            <a:xfrm>
              <a:off x="152400" y="1905000"/>
              <a:ext cx="1047750" cy="36671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3333FF"/>
                  </a:solidFill>
                  <a:latin typeface="Corbel" pitchFamily="34" charset="0"/>
                </a:rPr>
                <a:t>Hispanic</a:t>
              </a:r>
            </a:p>
          </p:txBody>
        </p:sp>
        <p:sp>
          <p:nvSpPr>
            <p:cNvPr id="20500" name="Text Box 27"/>
            <p:cNvSpPr txBox="1">
              <a:spLocks noChangeArrowheads="1"/>
            </p:cNvSpPr>
            <p:nvPr/>
          </p:nvSpPr>
          <p:spPr bwMode="auto">
            <a:xfrm>
              <a:off x="247650" y="304800"/>
              <a:ext cx="704850" cy="366713"/>
            </a:xfrm>
            <a:prstGeom prst="rect">
              <a:avLst/>
            </a:prstGeom>
            <a:solidFill>
              <a:srgbClr val="0000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FF00"/>
                  </a:solidFill>
                  <a:latin typeface="Corbel" pitchFamily="34" charset="0"/>
                </a:rPr>
                <a:t>Total</a:t>
              </a:r>
            </a:p>
          </p:txBody>
        </p:sp>
        <p:sp>
          <p:nvSpPr>
            <p:cNvPr id="20501" name="Text Box 40"/>
            <p:cNvSpPr txBox="1">
              <a:spLocks noChangeArrowheads="1"/>
            </p:cNvSpPr>
            <p:nvPr/>
          </p:nvSpPr>
          <p:spPr bwMode="auto">
            <a:xfrm>
              <a:off x="107950" y="6491288"/>
              <a:ext cx="1282700" cy="36671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FF00"/>
                  </a:solidFill>
                  <a:latin typeface="Corbel" pitchFamily="34" charset="0"/>
                </a:rPr>
                <a:t>30 Clusters</a:t>
              </a:r>
            </a:p>
          </p:txBody>
        </p:sp>
        <p:sp>
          <p:nvSpPr>
            <p:cNvPr id="20502" name="Text Box 41"/>
            <p:cNvSpPr txBox="1">
              <a:spLocks noChangeArrowheads="1"/>
            </p:cNvSpPr>
            <p:nvPr/>
          </p:nvSpPr>
          <p:spPr bwMode="auto">
            <a:xfrm>
              <a:off x="7753350" y="6492240"/>
              <a:ext cx="1282700" cy="36671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FF00"/>
                  </a:solidFill>
                  <a:latin typeface="Corbel" pitchFamily="34" charset="0"/>
                </a:rPr>
                <a:t>10 Clusters</a:t>
              </a:r>
            </a:p>
          </p:txBody>
        </p:sp>
        <p:pic>
          <p:nvPicPr>
            <p:cNvPr id="20503" name="Picture 43"/>
            <p:cNvPicPr>
              <a:picLocks noChangeAspect="1" noChangeArrowheads="1"/>
            </p:cNvPicPr>
            <p:nvPr/>
          </p:nvPicPr>
          <p:blipFill>
            <a:blip r:embed="rId5"/>
            <a:srcRect l="23994" t="4813" r="66386" b="82701"/>
            <a:stretch>
              <a:fillRect/>
            </a:stretch>
          </p:blipFill>
          <p:spPr bwMode="auto">
            <a:xfrm>
              <a:off x="8315325" y="5265738"/>
              <a:ext cx="828675" cy="9366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20504" name="Text Box 48"/>
            <p:cNvSpPr txBox="1">
              <a:spLocks noChangeArrowheads="1"/>
            </p:cNvSpPr>
            <p:nvPr/>
          </p:nvSpPr>
          <p:spPr bwMode="auto">
            <a:xfrm>
              <a:off x="3311525" y="6338888"/>
              <a:ext cx="2486025" cy="519112"/>
            </a:xfrm>
            <a:prstGeom prst="rect">
              <a:avLst/>
            </a:prstGeom>
            <a:solidFill>
              <a:srgbClr val="0000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FFFF00"/>
                  </a:solidFill>
                  <a:latin typeface="Corbel" pitchFamily="34" charset="0"/>
                </a:rPr>
                <a:t>GIS Clustering</a:t>
              </a:r>
            </a:p>
          </p:txBody>
        </p:sp>
      </p:grpSp>
      <p:sp>
        <p:nvSpPr>
          <p:cNvPr id="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8458200" cy="6000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sz="3200" smtClean="0"/>
              <a:t>Changing resolution of GIS Clutering</a:t>
            </a:r>
            <a:endParaRPr lang="en-US" sz="320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 txBox="1">
            <a:spLocks/>
          </p:cNvSpPr>
          <p:nvPr/>
        </p:nvSpPr>
        <p:spPr bwMode="auto">
          <a:xfrm>
            <a:off x="1066800" y="5715000"/>
            <a:ext cx="7315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EB80A"/>
              </a:buClr>
              <a:buSzPct val="95000"/>
              <a:buFont typeface="Wingdings 2" pitchFamily="18" charset="2"/>
              <a:buNone/>
            </a:pPr>
            <a:r>
              <a:rPr lang="en-US" sz="2400">
                <a:latin typeface="Corbel" pitchFamily="34" charset="0"/>
              </a:rPr>
              <a:t> </a:t>
            </a:r>
            <a:r>
              <a:rPr lang="en-US" sz="1900">
                <a:latin typeface="Corbel" pitchFamily="34" charset="0"/>
              </a:rPr>
              <a:t>Minimum evolving as temperature decreases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FEB80A"/>
              </a:buClr>
              <a:buSzPct val="95000"/>
              <a:buFont typeface="Wingdings 2" pitchFamily="18" charset="2"/>
              <a:buNone/>
            </a:pPr>
            <a:r>
              <a:rPr lang="en-US" sz="1900">
                <a:latin typeface="Corbel" pitchFamily="34" charset="0"/>
              </a:rPr>
              <a:t>  Movement at fixed temperature going to local minima if not initialized “correctly”</a:t>
            </a:r>
          </a:p>
        </p:txBody>
      </p:sp>
      <p:pic>
        <p:nvPicPr>
          <p:cNvPr id="21507" name="Picture 3" descr="010"/>
          <p:cNvPicPr>
            <a:picLocks noChangeAspect="1" noChangeArrowheads="1"/>
          </p:cNvPicPr>
          <p:nvPr/>
        </p:nvPicPr>
        <p:blipFill>
          <a:blip r:embed="rId3"/>
          <a:srcRect l="13676" t="15947" r="29462" b="26804"/>
          <a:stretch>
            <a:fillRect/>
          </a:stretch>
        </p:blipFill>
        <p:spPr bwMode="auto">
          <a:xfrm>
            <a:off x="2286000" y="76200"/>
            <a:ext cx="6858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457200" y="5867400"/>
            <a:ext cx="533400" cy="381000"/>
            <a:chOff x="432" y="3456"/>
            <a:chExt cx="720" cy="240"/>
          </a:xfrm>
        </p:grpSpPr>
        <p:sp>
          <p:nvSpPr>
            <p:cNvPr id="21513" name="Line 5"/>
            <p:cNvSpPr>
              <a:spLocks noChangeShapeType="1"/>
            </p:cNvSpPr>
            <p:nvPr/>
          </p:nvSpPr>
          <p:spPr bwMode="auto">
            <a:xfrm>
              <a:off x="432" y="3456"/>
              <a:ext cx="720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 type="triangle" w="lg" len="lg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1514" name="Line 6"/>
            <p:cNvSpPr>
              <a:spLocks noChangeShapeType="1"/>
            </p:cNvSpPr>
            <p:nvPr/>
          </p:nvSpPr>
          <p:spPr bwMode="auto">
            <a:xfrm>
              <a:off x="432" y="3696"/>
              <a:ext cx="720" cy="0"/>
            </a:xfrm>
            <a:prstGeom prst="line">
              <a:avLst/>
            </a:prstGeom>
            <a:noFill/>
            <a:ln w="31750">
              <a:solidFill>
                <a:srgbClr val="CC00FF"/>
              </a:solidFill>
              <a:round/>
              <a:headEnd/>
              <a:tailEnd type="triangle" w="lg" len="lg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457200" y="1371600"/>
            <a:ext cx="1828800" cy="3749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orbel" pitchFamily="34" charset="0"/>
              </a:rPr>
              <a:t>Solve Linear Equations for each temperature</a:t>
            </a:r>
          </a:p>
          <a:p>
            <a:endParaRPr lang="en-US" sz="2000">
              <a:latin typeface="Corbel" pitchFamily="34" charset="0"/>
            </a:endParaRPr>
          </a:p>
          <a:p>
            <a:r>
              <a:rPr lang="en-US" sz="2000">
                <a:latin typeface="Corbel" pitchFamily="34" charset="0"/>
              </a:rPr>
              <a:t>Nonlinearity removed by approximating with solution at previous higher temperature</a:t>
            </a:r>
          </a:p>
        </p:txBody>
      </p:sp>
      <p:sp>
        <p:nvSpPr>
          <p:cNvPr id="10" name="Rectangle 8"/>
          <p:cNvSpPr txBox="1">
            <a:spLocks/>
          </p:cNvSpPr>
          <p:nvPr/>
        </p:nvSpPr>
        <p:spPr>
          <a:xfrm>
            <a:off x="152400" y="130314"/>
            <a:ext cx="2362200" cy="7078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300" b="1" dirty="0">
                <a:ln w="635">
                  <a:noFill/>
                </a:ln>
                <a:solidFill>
                  <a:srgbClr val="FFC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Deterministic</a:t>
            </a:r>
            <a:br>
              <a:rPr lang="en-US" sz="2300" b="1" dirty="0">
                <a:ln w="635">
                  <a:noFill/>
                </a:ln>
                <a:solidFill>
                  <a:srgbClr val="FFC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2300" b="1" dirty="0">
                <a:ln w="635">
                  <a:noFill/>
                </a:ln>
                <a:solidFill>
                  <a:srgbClr val="FFC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Annealing</a:t>
            </a:r>
          </a:p>
        </p:txBody>
      </p:sp>
      <p:sp>
        <p:nvSpPr>
          <p:cNvPr id="21511" name="Text Box 9"/>
          <p:cNvSpPr txBox="1">
            <a:spLocks noChangeArrowheads="1"/>
          </p:cNvSpPr>
          <p:nvPr/>
        </p:nvSpPr>
        <p:spPr bwMode="auto">
          <a:xfrm>
            <a:off x="971550" y="914400"/>
            <a:ext cx="1390650" cy="457200"/>
          </a:xfrm>
          <a:prstGeom prst="rect">
            <a:avLst/>
          </a:prstGeom>
          <a:solidFill>
            <a:srgbClr val="000066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FF00"/>
                </a:solidFill>
                <a:latin typeface="Corbel" pitchFamily="34" charset="0"/>
              </a:rPr>
              <a:t>F({</a:t>
            </a:r>
            <a:r>
              <a:rPr lang="en-US" sz="2400" u="sng">
                <a:solidFill>
                  <a:srgbClr val="FFFF00"/>
                </a:solidFill>
                <a:latin typeface="Corbel" pitchFamily="34" charset="0"/>
              </a:rPr>
              <a:t>Y</a:t>
            </a:r>
            <a:r>
              <a:rPr lang="en-US" sz="2400">
                <a:solidFill>
                  <a:srgbClr val="FFFF00"/>
                </a:solidFill>
                <a:latin typeface="Corbel" pitchFamily="34" charset="0"/>
              </a:rPr>
              <a:t>}, T)</a:t>
            </a:r>
          </a:p>
        </p:txBody>
      </p:sp>
      <p:sp>
        <p:nvSpPr>
          <p:cNvPr id="21512" name="Text Box 10"/>
          <p:cNvSpPr txBox="1">
            <a:spLocks noChangeArrowheads="1"/>
          </p:cNvSpPr>
          <p:nvPr/>
        </p:nvSpPr>
        <p:spPr bwMode="auto">
          <a:xfrm>
            <a:off x="4005263" y="5181600"/>
            <a:ext cx="2568575" cy="457200"/>
          </a:xfrm>
          <a:prstGeom prst="rect">
            <a:avLst/>
          </a:prstGeom>
          <a:solidFill>
            <a:srgbClr val="000066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FF00"/>
                </a:solidFill>
                <a:latin typeface="Corbel" pitchFamily="34" charset="0"/>
              </a:rPr>
              <a:t>Configuration {</a:t>
            </a:r>
            <a:r>
              <a:rPr lang="en-US" sz="2400" u="sng">
                <a:solidFill>
                  <a:srgbClr val="FFFF00"/>
                </a:solidFill>
                <a:latin typeface="Corbel" pitchFamily="34" charset="0"/>
              </a:rPr>
              <a:t>Y</a:t>
            </a:r>
            <a:r>
              <a:rPr lang="en-US" sz="2400">
                <a:solidFill>
                  <a:srgbClr val="FFFF00"/>
                </a:solidFill>
                <a:latin typeface="Corbel" pitchFamily="34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1" name="Group 2"/>
          <p:cNvGrpSpPr>
            <a:grpSpLocks/>
          </p:cNvGrpSpPr>
          <p:nvPr/>
        </p:nvGrpSpPr>
        <p:grpSpPr bwMode="auto">
          <a:xfrm>
            <a:off x="533400" y="990600"/>
            <a:ext cx="8534400" cy="5867400"/>
            <a:chOff x="288" y="480"/>
            <a:chExt cx="5376" cy="3696"/>
          </a:xfrm>
        </p:grpSpPr>
        <p:sp>
          <p:nvSpPr>
            <p:cNvPr id="2076" name="Oval 3"/>
            <p:cNvSpPr>
              <a:spLocks noChangeArrowheads="1"/>
            </p:cNvSpPr>
            <p:nvPr/>
          </p:nvSpPr>
          <p:spPr bwMode="auto">
            <a:xfrm>
              <a:off x="288" y="480"/>
              <a:ext cx="5376" cy="36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2193925"/>
              <a:endParaRPr lang="en-US"/>
            </a:p>
          </p:txBody>
        </p:sp>
        <p:sp>
          <p:nvSpPr>
            <p:cNvPr id="2077" name="TextBox 17"/>
            <p:cNvSpPr txBox="1">
              <a:spLocks noChangeArrowheads="1"/>
            </p:cNvSpPr>
            <p:nvPr/>
          </p:nvSpPr>
          <p:spPr bwMode="auto">
            <a:xfrm>
              <a:off x="888" y="1104"/>
              <a:ext cx="4176" cy="29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38094" tIns="19047" rIns="38094" bIns="19047">
              <a:spAutoFit/>
            </a:bodyPr>
            <a:lstStyle/>
            <a:p>
              <a:pPr marL="0" lvl="1"/>
              <a:r>
                <a:rPr lang="en-US" sz="2800">
                  <a:solidFill>
                    <a:srgbClr val="FFFF00"/>
                  </a:solidFill>
                  <a:latin typeface="Corbel" pitchFamily="34" charset="0"/>
                </a:rPr>
                <a:t>Deterministic Annealing Clustering  (DAC)</a:t>
              </a:r>
            </a:p>
          </p:txBody>
        </p:sp>
        <p:sp>
          <p:nvSpPr>
            <p:cNvPr id="2078" name="Rectangle 13"/>
            <p:cNvSpPr>
              <a:spLocks noChangeArrowheads="1"/>
            </p:cNvSpPr>
            <p:nvPr/>
          </p:nvSpPr>
          <p:spPr bwMode="auto">
            <a:xfrm>
              <a:off x="933" y="1440"/>
              <a:ext cx="4087" cy="2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8094" tIns="19047" rIns="38094" bIns="19047">
              <a:spAutoFit/>
            </a:bodyPr>
            <a:lstStyle/>
            <a:p>
              <a:pPr>
                <a:buFontTx/>
                <a:buChar char="•"/>
              </a:pPr>
              <a:r>
                <a:rPr lang="en-US" sz="2400">
                  <a:latin typeface="Corbel" pitchFamily="34" charset="0"/>
                </a:rPr>
                <a:t> a(</a:t>
              </a:r>
              <a:r>
                <a:rPr lang="en-US" sz="2400" i="1">
                  <a:latin typeface="Corbel" pitchFamily="34" charset="0"/>
                </a:rPr>
                <a:t>x</a:t>
              </a:r>
              <a:r>
                <a:rPr lang="en-US" sz="2400">
                  <a:latin typeface="Corbel" pitchFamily="34" charset="0"/>
                </a:rPr>
                <a:t>) = 1/N or generally p(</a:t>
              </a:r>
              <a:r>
                <a:rPr lang="en-US" sz="2400" i="1">
                  <a:latin typeface="Corbel" pitchFamily="34" charset="0"/>
                </a:rPr>
                <a:t>x</a:t>
              </a:r>
              <a:r>
                <a:rPr lang="en-US" sz="2400">
                  <a:latin typeface="Corbel" pitchFamily="34" charset="0"/>
                </a:rPr>
                <a:t>) with </a:t>
              </a:r>
              <a:r>
                <a:rPr lang="en-US" sz="2400">
                  <a:latin typeface="Corbel" pitchFamily="34" charset="0"/>
                  <a:sym typeface="Symbol" pitchFamily="18" charset="2"/>
                </a:rPr>
                <a:t> </a:t>
              </a:r>
              <a:r>
                <a:rPr lang="en-US" sz="2400">
                  <a:latin typeface="Corbel" pitchFamily="34" charset="0"/>
                </a:rPr>
                <a:t>p(</a:t>
              </a:r>
              <a:r>
                <a:rPr lang="en-US" sz="2400" i="1">
                  <a:latin typeface="Corbel" pitchFamily="34" charset="0"/>
                </a:rPr>
                <a:t>x</a:t>
              </a:r>
              <a:r>
                <a:rPr lang="en-US" sz="2400">
                  <a:latin typeface="Corbel" pitchFamily="34" charset="0"/>
                </a:rPr>
                <a:t>) =1</a:t>
              </a:r>
            </a:p>
            <a:p>
              <a:pPr>
                <a:buFontTx/>
                <a:buChar char="•"/>
              </a:pPr>
              <a:r>
                <a:rPr lang="en-US" sz="2400">
                  <a:latin typeface="Corbel" pitchFamily="34" charset="0"/>
                </a:rPr>
                <a:t> g(k)=1 and s(k)=0.5</a:t>
              </a:r>
            </a:p>
            <a:p>
              <a:pPr>
                <a:buFontTx/>
                <a:buChar char="•"/>
              </a:pPr>
              <a:r>
                <a:rPr lang="en-US" sz="2400">
                  <a:solidFill>
                    <a:srgbClr val="FF0000"/>
                  </a:solidFill>
                  <a:latin typeface="Corbel" pitchFamily="34" charset="0"/>
                </a:rPr>
                <a:t> T</a:t>
              </a:r>
              <a:r>
                <a:rPr lang="en-US" sz="2400">
                  <a:latin typeface="Corbel" pitchFamily="34" charset="0"/>
                </a:rPr>
                <a:t> is annealing temperature varied down from </a:t>
              </a:r>
              <a:r>
                <a:rPr lang="en-US" sz="2400">
                  <a:latin typeface="Corbel" pitchFamily="34" charset="0"/>
                  <a:sym typeface="Symbol" pitchFamily="18" charset="2"/>
                </a:rPr>
                <a:t> </a:t>
              </a:r>
              <a:r>
                <a:rPr lang="en-US" sz="2400">
                  <a:latin typeface="Corbel" pitchFamily="34" charset="0"/>
                </a:rPr>
                <a:t>with final value of 1</a:t>
              </a:r>
            </a:p>
            <a:p>
              <a:pPr>
                <a:buFontTx/>
                <a:buChar char="•"/>
              </a:pPr>
              <a:r>
                <a:rPr lang="en-US" sz="2400">
                  <a:latin typeface="Corbel" pitchFamily="34" charset="0"/>
                </a:rPr>
                <a:t> Vary cluster center</a:t>
              </a:r>
              <a:r>
                <a:rPr lang="en-US" sz="2400">
                  <a:solidFill>
                    <a:srgbClr val="7F7F7F"/>
                  </a:solidFill>
                  <a:latin typeface="Corbel" pitchFamily="34" charset="0"/>
                </a:rPr>
                <a:t> </a:t>
              </a:r>
              <a:r>
                <a:rPr lang="en-US" sz="2400">
                  <a:solidFill>
                    <a:srgbClr val="FF0000"/>
                  </a:solidFill>
                  <a:latin typeface="Corbel" pitchFamily="34" charset="0"/>
                </a:rPr>
                <a:t>Y(</a:t>
              </a:r>
              <a:r>
                <a:rPr lang="en-US" sz="2400" i="1">
                  <a:solidFill>
                    <a:srgbClr val="FF0000"/>
                  </a:solidFill>
                  <a:latin typeface="Corbel" pitchFamily="34" charset="0"/>
                </a:rPr>
                <a:t>k</a:t>
              </a:r>
              <a:r>
                <a:rPr lang="en-US" sz="2400">
                  <a:solidFill>
                    <a:srgbClr val="FF0000"/>
                  </a:solidFill>
                  <a:latin typeface="Corbel" pitchFamily="34" charset="0"/>
                </a:rPr>
                <a:t>)</a:t>
              </a:r>
              <a:r>
                <a:rPr lang="en-US" sz="2400">
                  <a:latin typeface="Corbel" pitchFamily="34" charset="0"/>
                </a:rPr>
                <a:t> but can calculate weight</a:t>
              </a:r>
              <a:r>
                <a:rPr lang="en-US" sz="2400">
                  <a:solidFill>
                    <a:srgbClr val="7F7F7F"/>
                  </a:solidFill>
                  <a:latin typeface="Corbel" pitchFamily="34" charset="0"/>
                </a:rPr>
                <a:t> </a:t>
              </a:r>
              <a:r>
                <a:rPr lang="en-US" sz="2400">
                  <a:solidFill>
                    <a:srgbClr val="FF0000"/>
                  </a:solidFill>
                  <a:latin typeface="Corbel" pitchFamily="34" charset="0"/>
                </a:rPr>
                <a:t>P</a:t>
              </a:r>
              <a:r>
                <a:rPr lang="en-US" sz="2400" i="1" baseline="-25000">
                  <a:solidFill>
                    <a:srgbClr val="FF0000"/>
                  </a:solidFill>
                  <a:latin typeface="Corbel" pitchFamily="34" charset="0"/>
                </a:rPr>
                <a:t>k</a:t>
              </a:r>
              <a:r>
                <a:rPr lang="en-US" sz="2400" i="1">
                  <a:solidFill>
                    <a:srgbClr val="FF0000"/>
                  </a:solidFill>
                  <a:latin typeface="Corbel" pitchFamily="34" charset="0"/>
                </a:rPr>
                <a:t> </a:t>
              </a:r>
              <a:r>
                <a:rPr lang="en-US" sz="2400">
                  <a:latin typeface="Corbel" pitchFamily="34" charset="0"/>
                </a:rPr>
                <a:t>and correlation matrix</a:t>
              </a:r>
              <a:r>
                <a:rPr lang="en-US" sz="2400" i="1">
                  <a:solidFill>
                    <a:srgbClr val="7F7F7F"/>
                  </a:solidFill>
                  <a:latin typeface="Corbel" pitchFamily="34" charset="0"/>
                </a:rPr>
                <a:t> </a:t>
              </a:r>
              <a:r>
                <a:rPr lang="en-US" sz="2400" i="1">
                  <a:solidFill>
                    <a:srgbClr val="FF0000"/>
                  </a:solidFill>
                  <a:latin typeface="Corbel" pitchFamily="34" charset="0"/>
                </a:rPr>
                <a:t>s(k) =</a:t>
              </a:r>
              <a:r>
                <a:rPr lang="en-US" sz="2400" i="1">
                  <a:solidFill>
                    <a:srgbClr val="7F7F7F"/>
                  </a:solidFill>
                  <a:latin typeface="Corbel" pitchFamily="34" charset="0"/>
                </a:rPr>
                <a:t> </a:t>
              </a:r>
              <a:r>
                <a:rPr lang="en-US" sz="2400">
                  <a:solidFill>
                    <a:srgbClr val="FF0000"/>
                  </a:solidFill>
                  <a:latin typeface="Corbel" pitchFamily="34" charset="0"/>
                  <a:sym typeface="Symbol" pitchFamily="18" charset="2"/>
                </a:rPr>
                <a:t></a:t>
              </a:r>
              <a:r>
                <a:rPr lang="en-US" sz="2400">
                  <a:solidFill>
                    <a:srgbClr val="FF0000"/>
                  </a:solidFill>
                  <a:latin typeface="Corbel" pitchFamily="34" charset="0"/>
                </a:rPr>
                <a:t>(k)</a:t>
              </a:r>
              <a:r>
                <a:rPr lang="en-US" sz="2400" baseline="30000">
                  <a:solidFill>
                    <a:srgbClr val="FF0000"/>
                  </a:solidFill>
                  <a:latin typeface="Corbel" pitchFamily="34" charset="0"/>
                </a:rPr>
                <a:t>2</a:t>
              </a:r>
              <a:r>
                <a:rPr lang="en-US" sz="2400">
                  <a:solidFill>
                    <a:srgbClr val="FFFF00"/>
                  </a:solidFill>
                  <a:latin typeface="Corbel" pitchFamily="34" charset="0"/>
                </a:rPr>
                <a:t> </a:t>
              </a:r>
              <a:r>
                <a:rPr lang="en-US" sz="2400">
                  <a:latin typeface="Corbel" pitchFamily="34" charset="0"/>
                </a:rPr>
                <a:t>(even for matrix </a:t>
              </a:r>
              <a:r>
                <a:rPr lang="en-US" sz="2400">
                  <a:solidFill>
                    <a:srgbClr val="FF0000"/>
                  </a:solidFill>
                  <a:latin typeface="Corbel" pitchFamily="34" charset="0"/>
                  <a:sym typeface="Symbol" pitchFamily="18" charset="2"/>
                </a:rPr>
                <a:t></a:t>
              </a:r>
              <a:r>
                <a:rPr lang="en-US" sz="2400">
                  <a:solidFill>
                    <a:srgbClr val="FF0000"/>
                  </a:solidFill>
                  <a:latin typeface="Corbel" pitchFamily="34" charset="0"/>
                </a:rPr>
                <a:t>(k)</a:t>
              </a:r>
              <a:r>
                <a:rPr lang="en-US" sz="2400" baseline="30000">
                  <a:solidFill>
                    <a:srgbClr val="FF0000"/>
                  </a:solidFill>
                  <a:latin typeface="Corbel" pitchFamily="34" charset="0"/>
                </a:rPr>
                <a:t>2</a:t>
              </a:r>
              <a:r>
                <a:rPr lang="en-US" sz="2400">
                  <a:latin typeface="Corbel" pitchFamily="34" charset="0"/>
                </a:rPr>
                <a:t>) using IDENTICAL formulae for Gaussian mixtures</a:t>
              </a:r>
            </a:p>
            <a:p>
              <a:pPr>
                <a:buFontTx/>
                <a:buChar char="•"/>
              </a:pPr>
              <a:r>
                <a:rPr lang="en-US" sz="2400">
                  <a:solidFill>
                    <a:srgbClr val="FF0000"/>
                  </a:solidFill>
                  <a:latin typeface="Corbel" pitchFamily="34" charset="0"/>
                </a:rPr>
                <a:t>K</a:t>
              </a:r>
              <a:r>
                <a:rPr lang="en-US" sz="2400">
                  <a:latin typeface="Corbel" pitchFamily="34" charset="0"/>
                </a:rPr>
                <a:t> starts at 1 and is incremented by algorithm</a:t>
              </a:r>
            </a:p>
            <a:p>
              <a:pPr>
                <a:buFontTx/>
                <a:buChar char="•"/>
              </a:pPr>
              <a:endParaRPr lang="en-US" sz="700">
                <a:latin typeface="Corbel" pitchFamily="34" charset="0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33400" y="914400"/>
            <a:ext cx="8534400" cy="5867400"/>
            <a:chOff x="288" y="480"/>
            <a:chExt cx="5376" cy="3696"/>
          </a:xfrm>
        </p:grpSpPr>
        <p:sp>
          <p:nvSpPr>
            <p:cNvPr id="2072" name="Oval 7"/>
            <p:cNvSpPr>
              <a:spLocks noChangeArrowheads="1"/>
            </p:cNvSpPr>
            <p:nvPr/>
          </p:nvSpPr>
          <p:spPr bwMode="auto">
            <a:xfrm>
              <a:off x="288" y="480"/>
              <a:ext cx="5376" cy="36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2193925"/>
              <a:endParaRPr lang="en-US"/>
            </a:p>
          </p:txBody>
        </p:sp>
        <p:grpSp>
          <p:nvGrpSpPr>
            <p:cNvPr id="2073" name="Group 8"/>
            <p:cNvGrpSpPr>
              <a:grpSpLocks/>
            </p:cNvGrpSpPr>
            <p:nvPr/>
          </p:nvGrpSpPr>
          <p:grpSpPr bwMode="auto">
            <a:xfrm>
              <a:off x="960" y="1152"/>
              <a:ext cx="4128" cy="2258"/>
              <a:chOff x="888" y="1248"/>
              <a:chExt cx="4128" cy="2258"/>
            </a:xfrm>
          </p:grpSpPr>
          <p:sp>
            <p:nvSpPr>
              <p:cNvPr id="2074" name="TextBox 17"/>
              <p:cNvSpPr txBox="1">
                <a:spLocks noChangeArrowheads="1"/>
              </p:cNvSpPr>
              <p:nvPr/>
            </p:nvSpPr>
            <p:spPr bwMode="auto">
              <a:xfrm>
                <a:off x="1032" y="1248"/>
                <a:ext cx="3840" cy="5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8094" tIns="19047" rIns="38094" bIns="19047">
                <a:spAutoFit/>
              </a:bodyPr>
              <a:lstStyle/>
              <a:p>
                <a:pPr marL="0" lvl="1"/>
                <a:r>
                  <a:rPr lang="en-US" sz="2800">
                    <a:solidFill>
                      <a:srgbClr val="FFFF00"/>
                    </a:solidFill>
                  </a:rPr>
                  <a:t>Deterministic Annealing Gaussian </a:t>
                </a:r>
                <a:br>
                  <a:rPr lang="en-US" sz="2800">
                    <a:solidFill>
                      <a:srgbClr val="FFFF00"/>
                    </a:solidFill>
                  </a:rPr>
                </a:br>
                <a:r>
                  <a:rPr lang="en-US" sz="2800">
                    <a:solidFill>
                      <a:srgbClr val="FFFF00"/>
                    </a:solidFill>
                  </a:rPr>
                  <a:t>Mixture models (DAGM</a:t>
                </a:r>
                <a:r>
                  <a:rPr lang="en-US" sz="2800">
                    <a:solidFill>
                      <a:srgbClr val="FFFF00"/>
                    </a:solidFill>
                    <a:latin typeface="Corbel" pitchFamily="34" charset="0"/>
                  </a:rPr>
                  <a:t>)</a:t>
                </a:r>
              </a:p>
            </p:txBody>
          </p:sp>
          <p:sp>
            <p:nvSpPr>
              <p:cNvPr id="2075" name="Rectangle 25"/>
              <p:cNvSpPr>
                <a:spLocks noChangeArrowheads="1"/>
              </p:cNvSpPr>
              <p:nvPr/>
            </p:nvSpPr>
            <p:spPr bwMode="auto">
              <a:xfrm>
                <a:off x="888" y="1872"/>
                <a:ext cx="4128" cy="163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8094" tIns="19047" rIns="38094" bIns="19047">
                <a:spAutoFit/>
              </a:bodyPr>
              <a:lstStyle/>
              <a:p>
                <a:pPr>
                  <a:buFontTx/>
                  <a:buChar char="•"/>
                </a:pPr>
                <a:r>
                  <a:rPr lang="en-US" sz="2400">
                    <a:latin typeface="Corbel" pitchFamily="34" charset="0"/>
                  </a:rPr>
                  <a:t> a(</a:t>
                </a:r>
                <a:r>
                  <a:rPr lang="en-US" sz="2400" i="1">
                    <a:latin typeface="Corbel" pitchFamily="34" charset="0"/>
                  </a:rPr>
                  <a:t>x</a:t>
                </a:r>
                <a:r>
                  <a:rPr lang="en-US" sz="2400">
                    <a:latin typeface="Corbel" pitchFamily="34" charset="0"/>
                  </a:rPr>
                  <a:t>) = 1</a:t>
                </a:r>
              </a:p>
              <a:p>
                <a:pPr>
                  <a:buFontTx/>
                  <a:buChar char="•"/>
                </a:pPr>
                <a:r>
                  <a:rPr lang="en-US" sz="2400">
                    <a:latin typeface="Corbel" pitchFamily="34" charset="0"/>
                  </a:rPr>
                  <a:t> g(k)={</a:t>
                </a:r>
                <a:r>
                  <a:rPr lang="en-US" sz="2400">
                    <a:solidFill>
                      <a:srgbClr val="FF0000"/>
                    </a:solidFill>
                    <a:latin typeface="Corbel" pitchFamily="34" charset="0"/>
                  </a:rPr>
                  <a:t>P</a:t>
                </a:r>
                <a:r>
                  <a:rPr lang="en-US" sz="2400" i="1" baseline="-25000">
                    <a:solidFill>
                      <a:srgbClr val="FF0000"/>
                    </a:solidFill>
                    <a:latin typeface="Corbel" pitchFamily="34" charset="0"/>
                  </a:rPr>
                  <a:t>k</a:t>
                </a:r>
                <a:r>
                  <a:rPr lang="en-US" sz="2400">
                    <a:latin typeface="Corbel" pitchFamily="34" charset="0"/>
                  </a:rPr>
                  <a:t>/(2</a:t>
                </a:r>
                <a:r>
                  <a:rPr lang="en-US" sz="2400">
                    <a:latin typeface="Corbel" pitchFamily="34" charset="0"/>
                    <a:sym typeface="Symbol" pitchFamily="18" charset="2"/>
                  </a:rPr>
                  <a:t></a:t>
                </a:r>
                <a:r>
                  <a:rPr lang="en-US" sz="2400">
                    <a:solidFill>
                      <a:srgbClr val="FF0000"/>
                    </a:solidFill>
                    <a:latin typeface="Corbel" pitchFamily="34" charset="0"/>
                  </a:rPr>
                  <a:t>(k)</a:t>
                </a:r>
                <a:r>
                  <a:rPr lang="en-US" sz="2400" baseline="30000">
                    <a:latin typeface="Corbel" pitchFamily="34" charset="0"/>
                  </a:rPr>
                  <a:t>2</a:t>
                </a:r>
                <a:r>
                  <a:rPr lang="en-US" sz="2400">
                    <a:latin typeface="Corbel" pitchFamily="34" charset="0"/>
                  </a:rPr>
                  <a:t>)</a:t>
                </a:r>
                <a:r>
                  <a:rPr lang="en-US" sz="2400" baseline="30000">
                    <a:latin typeface="Corbel" pitchFamily="34" charset="0"/>
                  </a:rPr>
                  <a:t>D/2</a:t>
                </a:r>
                <a:r>
                  <a:rPr lang="en-US" sz="2400">
                    <a:latin typeface="Corbel" pitchFamily="34" charset="0"/>
                  </a:rPr>
                  <a:t>}</a:t>
                </a:r>
                <a:r>
                  <a:rPr lang="en-US" sz="2400" baseline="30000">
                    <a:latin typeface="Corbel" pitchFamily="34" charset="0"/>
                  </a:rPr>
                  <a:t>1/</a:t>
                </a:r>
                <a:r>
                  <a:rPr lang="en-US" sz="2400" baseline="30000">
                    <a:solidFill>
                      <a:srgbClr val="E40701"/>
                    </a:solidFill>
                    <a:latin typeface="Corbel" pitchFamily="34" charset="0"/>
                  </a:rPr>
                  <a:t>T</a:t>
                </a:r>
              </a:p>
              <a:p>
                <a:pPr>
                  <a:buFontTx/>
                  <a:buChar char="•"/>
                </a:pPr>
                <a:r>
                  <a:rPr lang="en-US" sz="2400">
                    <a:latin typeface="Corbel" pitchFamily="34" charset="0"/>
                  </a:rPr>
                  <a:t> s(k)=</a:t>
                </a:r>
                <a:r>
                  <a:rPr lang="en-US" sz="2400">
                    <a:solidFill>
                      <a:srgbClr val="7F7F7F"/>
                    </a:solidFill>
                    <a:latin typeface="Corbel" pitchFamily="34" charset="0"/>
                  </a:rPr>
                  <a:t> </a:t>
                </a:r>
                <a:r>
                  <a:rPr lang="en-US" sz="2400">
                    <a:solidFill>
                      <a:srgbClr val="FF0000"/>
                    </a:solidFill>
                    <a:latin typeface="Corbel" pitchFamily="34" charset="0"/>
                    <a:sym typeface="Symbol" pitchFamily="18" charset="2"/>
                  </a:rPr>
                  <a:t></a:t>
                </a:r>
                <a:r>
                  <a:rPr lang="en-US" sz="2400">
                    <a:solidFill>
                      <a:srgbClr val="FF0000"/>
                    </a:solidFill>
                    <a:latin typeface="Corbel" pitchFamily="34" charset="0"/>
                  </a:rPr>
                  <a:t>(k)</a:t>
                </a:r>
                <a:r>
                  <a:rPr lang="en-US" sz="2400" baseline="30000">
                    <a:solidFill>
                      <a:srgbClr val="FF0000"/>
                    </a:solidFill>
                    <a:latin typeface="Corbel" pitchFamily="34" charset="0"/>
                  </a:rPr>
                  <a:t>2</a:t>
                </a:r>
                <a:r>
                  <a:rPr lang="en-US" sz="2400">
                    <a:solidFill>
                      <a:srgbClr val="FF0000"/>
                    </a:solidFill>
                    <a:latin typeface="Corbel" pitchFamily="34" charset="0"/>
                  </a:rPr>
                  <a:t> </a:t>
                </a:r>
                <a:r>
                  <a:rPr lang="en-US" sz="2400">
                    <a:latin typeface="Corbel" pitchFamily="34" charset="0"/>
                  </a:rPr>
                  <a:t>(taking case of spherical Gaussian)</a:t>
                </a:r>
              </a:p>
              <a:p>
                <a:pPr>
                  <a:buFontTx/>
                  <a:buChar char="•"/>
                </a:pPr>
                <a:r>
                  <a:rPr lang="en-US" sz="2400">
                    <a:solidFill>
                      <a:srgbClr val="FF0000"/>
                    </a:solidFill>
                    <a:latin typeface="Corbel" pitchFamily="34" charset="0"/>
                  </a:rPr>
                  <a:t> T</a:t>
                </a:r>
                <a:r>
                  <a:rPr lang="en-US" sz="2400">
                    <a:latin typeface="Corbel" pitchFamily="34" charset="0"/>
                  </a:rPr>
                  <a:t> is annealing temperature varied down from </a:t>
                </a:r>
                <a:r>
                  <a:rPr lang="en-US" sz="2400">
                    <a:latin typeface="Corbel" pitchFamily="34" charset="0"/>
                    <a:sym typeface="Symbol" pitchFamily="18" charset="2"/>
                  </a:rPr>
                  <a:t> </a:t>
                </a:r>
                <a:r>
                  <a:rPr lang="en-US" sz="2400">
                    <a:latin typeface="Corbel" pitchFamily="34" charset="0"/>
                  </a:rPr>
                  <a:t>with final value of 1</a:t>
                </a:r>
              </a:p>
              <a:p>
                <a:pPr>
                  <a:buFontTx/>
                  <a:buChar char="•"/>
                </a:pPr>
                <a:r>
                  <a:rPr lang="en-US" sz="2400">
                    <a:latin typeface="Corbel" pitchFamily="34" charset="0"/>
                  </a:rPr>
                  <a:t> Vary </a:t>
                </a:r>
                <a:r>
                  <a:rPr lang="en-US" sz="2400">
                    <a:solidFill>
                      <a:srgbClr val="FF0000"/>
                    </a:solidFill>
                    <a:latin typeface="Corbel" pitchFamily="34" charset="0"/>
                  </a:rPr>
                  <a:t>Y(</a:t>
                </a:r>
                <a:r>
                  <a:rPr lang="en-US" sz="2400" i="1">
                    <a:solidFill>
                      <a:srgbClr val="FF0000"/>
                    </a:solidFill>
                    <a:latin typeface="Corbel" pitchFamily="34" charset="0"/>
                  </a:rPr>
                  <a:t>k</a:t>
                </a:r>
                <a:r>
                  <a:rPr lang="en-US" sz="2400">
                    <a:solidFill>
                      <a:srgbClr val="FF0000"/>
                    </a:solidFill>
                    <a:latin typeface="Corbel" pitchFamily="34" charset="0"/>
                  </a:rPr>
                  <a:t>) P</a:t>
                </a:r>
                <a:r>
                  <a:rPr lang="en-US" sz="2400" i="1" baseline="-25000">
                    <a:solidFill>
                      <a:srgbClr val="FF0000"/>
                    </a:solidFill>
                    <a:latin typeface="Corbel" pitchFamily="34" charset="0"/>
                  </a:rPr>
                  <a:t>k</a:t>
                </a:r>
                <a:r>
                  <a:rPr lang="en-US" sz="2400" i="1" baseline="-25000">
                    <a:solidFill>
                      <a:srgbClr val="FFFF00"/>
                    </a:solidFill>
                    <a:latin typeface="Corbel" pitchFamily="34" charset="0"/>
                  </a:rPr>
                  <a:t> </a:t>
                </a:r>
                <a:r>
                  <a:rPr lang="en-US" sz="2400">
                    <a:latin typeface="Corbel" pitchFamily="34" charset="0"/>
                  </a:rPr>
                  <a:t>and</a:t>
                </a:r>
                <a:r>
                  <a:rPr lang="en-US" sz="2400" i="1" baseline="-25000">
                    <a:latin typeface="Corbel" pitchFamily="34" charset="0"/>
                  </a:rPr>
                  <a:t> </a:t>
                </a:r>
                <a:r>
                  <a:rPr lang="en-US" sz="2400">
                    <a:solidFill>
                      <a:srgbClr val="FF0000"/>
                    </a:solidFill>
                    <a:latin typeface="Corbel" pitchFamily="34" charset="0"/>
                    <a:sym typeface="Symbol" pitchFamily="18" charset="2"/>
                  </a:rPr>
                  <a:t></a:t>
                </a:r>
                <a:r>
                  <a:rPr lang="en-US" sz="2400">
                    <a:solidFill>
                      <a:srgbClr val="FF0000"/>
                    </a:solidFill>
                    <a:latin typeface="Corbel" pitchFamily="34" charset="0"/>
                  </a:rPr>
                  <a:t>(k) </a:t>
                </a:r>
              </a:p>
              <a:p>
                <a:pPr>
                  <a:buFontTx/>
                  <a:buChar char="•"/>
                </a:pPr>
                <a:r>
                  <a:rPr lang="en-US" sz="2400">
                    <a:solidFill>
                      <a:srgbClr val="FF0000"/>
                    </a:solidFill>
                    <a:latin typeface="Corbel" pitchFamily="34" charset="0"/>
                  </a:rPr>
                  <a:t> K</a:t>
                </a:r>
                <a:r>
                  <a:rPr lang="en-US" sz="2400">
                    <a:latin typeface="Corbel" pitchFamily="34" charset="0"/>
                  </a:rPr>
                  <a:t> starts at 1 and is incremented by algorithm</a:t>
                </a:r>
              </a:p>
            </p:txBody>
          </p:sp>
        </p:grpSp>
      </p:grpSp>
      <p:sp>
        <p:nvSpPr>
          <p:cNvPr id="2053" name="Rectangle 9"/>
          <p:cNvSpPr>
            <a:spLocks noChangeArrowheads="1"/>
          </p:cNvSpPr>
          <p:nvPr/>
        </p:nvSpPr>
        <p:spPr bwMode="auto">
          <a:xfrm>
            <a:off x="8305800" y="6477000"/>
            <a:ext cx="769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r>
              <a:rPr lang="en-US" i="1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i="1">
                <a:solidFill>
                  <a:srgbClr val="E40701"/>
                </a:solidFill>
                <a:latin typeface="Calibri" pitchFamily="34" charset="0"/>
              </a:rPr>
              <a:t>A</a:t>
            </a:r>
            <a:r>
              <a:rPr lang="en-US" i="1">
                <a:solidFill>
                  <a:srgbClr val="EFBA00"/>
                </a:solidFill>
                <a:latin typeface="Calibri" pitchFamily="34" charset="0"/>
              </a:rPr>
              <a:t>L</a:t>
            </a:r>
            <a:r>
              <a:rPr lang="en-US" i="1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i="1">
                <a:solidFill>
                  <a:srgbClr val="18A221"/>
                </a:solidFill>
                <a:latin typeface="Calibri" pitchFamily="34" charset="0"/>
              </a:rPr>
              <a:t>A</a:t>
            </a:r>
            <a:endParaRPr lang="en-US">
              <a:latin typeface="Corbel" pitchFamily="34" charset="0"/>
            </a:endParaRPr>
          </a:p>
        </p:txBody>
      </p:sp>
      <p:sp>
        <p:nvSpPr>
          <p:cNvPr id="2054" name="TextBox 41"/>
          <p:cNvSpPr txBox="1">
            <a:spLocks noChangeArrowheads="1"/>
          </p:cNvSpPr>
          <p:nvPr/>
        </p:nvSpPr>
        <p:spPr bwMode="auto">
          <a:xfrm>
            <a:off x="1028700" y="381000"/>
            <a:ext cx="7467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094" tIns="19047" rIns="38094" bIns="19047">
            <a:spAutoFit/>
          </a:bodyPr>
          <a:lstStyle/>
          <a:p>
            <a:r>
              <a:rPr lang="en-US" sz="2400">
                <a:solidFill>
                  <a:srgbClr val="FFFF00"/>
                </a:solidFill>
                <a:latin typeface="Corbel" pitchFamily="34" charset="0"/>
              </a:rPr>
              <a:t>N data points </a:t>
            </a:r>
            <a:r>
              <a:rPr lang="en-US" sz="2400" i="1">
                <a:solidFill>
                  <a:srgbClr val="FFFF00"/>
                </a:solidFill>
                <a:latin typeface="Corbel" pitchFamily="34" charset="0"/>
              </a:rPr>
              <a:t>E</a:t>
            </a:r>
            <a:r>
              <a:rPr lang="en-US" sz="2400">
                <a:solidFill>
                  <a:srgbClr val="FFFF00"/>
                </a:solidFill>
                <a:latin typeface="Corbel" pitchFamily="34" charset="0"/>
              </a:rPr>
              <a:t>(</a:t>
            </a:r>
            <a:r>
              <a:rPr lang="en-US" sz="2400" i="1">
                <a:solidFill>
                  <a:srgbClr val="FFFF00"/>
                </a:solidFill>
                <a:latin typeface="Corbel" pitchFamily="34" charset="0"/>
              </a:rPr>
              <a:t>x</a:t>
            </a:r>
            <a:r>
              <a:rPr lang="en-US" sz="2400">
                <a:solidFill>
                  <a:srgbClr val="FFFF00"/>
                </a:solidFill>
                <a:latin typeface="Corbel" pitchFamily="34" charset="0"/>
              </a:rPr>
              <a:t>) in D dim. space and Minimize F by EM</a:t>
            </a:r>
          </a:p>
        </p:txBody>
      </p:sp>
      <p:cxnSp>
        <p:nvCxnSpPr>
          <p:cNvPr id="49" name="Straight Connector 48"/>
          <p:cNvCxnSpPr>
            <a:stCxn id="0" idx="4"/>
          </p:cNvCxnSpPr>
          <p:nvPr/>
        </p:nvCxnSpPr>
        <p:spPr>
          <a:xfrm rot="16200000" flipH="1">
            <a:off x="9820275" y="7092951"/>
            <a:ext cx="371475" cy="2667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 flipH="1" flipV="1">
            <a:off x="12968288" y="7181850"/>
            <a:ext cx="666750" cy="53340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13873163" y="8820150"/>
            <a:ext cx="1219200" cy="593725"/>
          </a:xfrm>
          <a:prstGeom prst="line">
            <a:avLst/>
          </a:prstGeom>
          <a:ln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3339763" y="10748963"/>
            <a:ext cx="1676400" cy="1036637"/>
          </a:xfrm>
          <a:prstGeom prst="line">
            <a:avLst/>
          </a:prstGeom>
          <a:ln>
            <a:solidFill>
              <a:srgbClr val="18A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7" idx="4"/>
            <a:endCxn id="39" idx="0"/>
          </p:cNvCxnSpPr>
          <p:nvPr/>
        </p:nvCxnSpPr>
        <p:spPr>
          <a:xfrm rot="5400000">
            <a:off x="11060113" y="11823700"/>
            <a:ext cx="369888" cy="1587"/>
          </a:xfrm>
          <a:prstGeom prst="straightConnector1">
            <a:avLst/>
          </a:prstGeom>
          <a:ln w="635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63"/>
          <p:cNvGrpSpPr>
            <a:grpSpLocks/>
          </p:cNvGrpSpPr>
          <p:nvPr/>
        </p:nvGrpSpPr>
        <p:grpSpPr bwMode="auto">
          <a:xfrm>
            <a:off x="457200" y="990600"/>
            <a:ext cx="8534400" cy="5867400"/>
            <a:chOff x="384" y="480"/>
            <a:chExt cx="5376" cy="3696"/>
          </a:xfrm>
        </p:grpSpPr>
        <p:sp>
          <p:nvSpPr>
            <p:cNvPr id="2069" name="Oval 23"/>
            <p:cNvSpPr>
              <a:spLocks noChangeArrowheads="1"/>
            </p:cNvSpPr>
            <p:nvPr/>
          </p:nvSpPr>
          <p:spPr bwMode="auto">
            <a:xfrm>
              <a:off x="384" y="480"/>
              <a:ext cx="5376" cy="36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2193925"/>
              <a:endParaRPr lang="en-US"/>
            </a:p>
          </p:txBody>
        </p:sp>
        <p:sp>
          <p:nvSpPr>
            <p:cNvPr id="2070" name="Rectangle 18"/>
            <p:cNvSpPr>
              <a:spLocks noChangeArrowheads="1"/>
            </p:cNvSpPr>
            <p:nvPr/>
          </p:nvSpPr>
          <p:spPr bwMode="auto">
            <a:xfrm>
              <a:off x="648" y="1536"/>
              <a:ext cx="4848" cy="1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8094" tIns="19047" rIns="38094" bIns="19047">
              <a:spAutoFit/>
            </a:bodyPr>
            <a:lstStyle/>
            <a:p>
              <a:pPr>
                <a:buFontTx/>
                <a:buChar char="•"/>
              </a:pPr>
              <a:r>
                <a:rPr lang="en-US" sz="2400">
                  <a:latin typeface="Corbel" pitchFamily="34" charset="0"/>
                </a:rPr>
                <a:t> a(</a:t>
              </a:r>
              <a:r>
                <a:rPr lang="en-US" sz="2400" i="1">
                  <a:latin typeface="Corbel" pitchFamily="34" charset="0"/>
                </a:rPr>
                <a:t>x</a:t>
              </a:r>
              <a:r>
                <a:rPr lang="en-US" sz="2400">
                  <a:latin typeface="Corbel" pitchFamily="34" charset="0"/>
                </a:rPr>
                <a:t>) = 1 and g(k) = (1/K)(</a:t>
              </a:r>
              <a:r>
                <a:rPr lang="en-US" sz="2400">
                  <a:solidFill>
                    <a:srgbClr val="FF0000"/>
                  </a:solidFill>
                  <a:latin typeface="Corbel" pitchFamily="34" charset="0"/>
                  <a:sym typeface="Symbol" pitchFamily="18" charset="2"/>
                </a:rPr>
                <a:t></a:t>
              </a:r>
              <a:r>
                <a:rPr lang="en-US" sz="2400">
                  <a:latin typeface="Corbel" pitchFamily="34" charset="0"/>
                </a:rPr>
                <a:t>/2</a:t>
              </a:r>
              <a:r>
                <a:rPr lang="en-US" sz="2400">
                  <a:latin typeface="Corbel" pitchFamily="34" charset="0"/>
                  <a:sym typeface="Symbol" pitchFamily="18" charset="2"/>
                </a:rPr>
                <a:t></a:t>
              </a:r>
              <a:r>
                <a:rPr lang="en-US" sz="2400">
                  <a:latin typeface="Corbel" pitchFamily="34" charset="0"/>
                </a:rPr>
                <a:t>)</a:t>
              </a:r>
              <a:r>
                <a:rPr lang="en-US" sz="2400" baseline="30000">
                  <a:latin typeface="Corbel" pitchFamily="34" charset="0"/>
                </a:rPr>
                <a:t>D/2</a:t>
              </a:r>
            </a:p>
            <a:p>
              <a:pPr>
                <a:buFontTx/>
                <a:buChar char="•"/>
              </a:pPr>
              <a:r>
                <a:rPr lang="en-US" sz="2400">
                  <a:latin typeface="Corbel" pitchFamily="34" charset="0"/>
                </a:rPr>
                <a:t> s(k) =</a:t>
              </a:r>
              <a:r>
                <a:rPr lang="en-US" sz="2400">
                  <a:solidFill>
                    <a:srgbClr val="7F7F7F"/>
                  </a:solidFill>
                  <a:latin typeface="Corbel" pitchFamily="34" charset="0"/>
                </a:rPr>
                <a:t> </a:t>
              </a:r>
              <a:r>
                <a:rPr lang="en-US" sz="2400">
                  <a:solidFill>
                    <a:srgbClr val="FF0000"/>
                  </a:solidFill>
                  <a:latin typeface="Corbel" pitchFamily="34" charset="0"/>
                  <a:sym typeface="Symbol" pitchFamily="18" charset="2"/>
                </a:rPr>
                <a:t>1/</a:t>
              </a:r>
              <a:r>
                <a:rPr lang="en-US" sz="2400">
                  <a:solidFill>
                    <a:srgbClr val="FF0000"/>
                  </a:solidFill>
                  <a:latin typeface="Corbel" pitchFamily="34" charset="0"/>
                </a:rPr>
                <a:t> </a:t>
              </a:r>
              <a:r>
                <a:rPr lang="en-US" sz="2400">
                  <a:solidFill>
                    <a:srgbClr val="FF0000"/>
                  </a:solidFill>
                  <a:latin typeface="Corbel" pitchFamily="34" charset="0"/>
                  <a:sym typeface="Symbol" pitchFamily="18" charset="2"/>
                </a:rPr>
                <a:t></a:t>
              </a:r>
              <a:r>
                <a:rPr lang="en-US" sz="2400">
                  <a:latin typeface="Corbel" pitchFamily="34" charset="0"/>
                  <a:sym typeface="Symbol" pitchFamily="18" charset="2"/>
                </a:rPr>
                <a:t> and </a:t>
              </a:r>
              <a:r>
                <a:rPr lang="en-US" sz="2400">
                  <a:latin typeface="Corbel" pitchFamily="34" charset="0"/>
                </a:rPr>
                <a:t>T = 1</a:t>
              </a:r>
            </a:p>
            <a:p>
              <a:pPr>
                <a:buFontTx/>
                <a:buChar char="•"/>
              </a:pPr>
              <a:r>
                <a:rPr lang="en-US" sz="2400" u="sng">
                  <a:latin typeface="Corbel" pitchFamily="34" charset="0"/>
                </a:rPr>
                <a:t> Y</a:t>
              </a:r>
              <a:r>
                <a:rPr lang="en-US" sz="2400">
                  <a:latin typeface="Corbel" pitchFamily="34" charset="0"/>
                </a:rPr>
                <a:t>(</a:t>
              </a:r>
              <a:r>
                <a:rPr lang="en-US" sz="2400" i="1">
                  <a:latin typeface="Corbel" pitchFamily="34" charset="0"/>
                </a:rPr>
                <a:t>k</a:t>
              </a:r>
              <a:r>
                <a:rPr lang="en-US" sz="2400">
                  <a:latin typeface="Corbel" pitchFamily="34" charset="0"/>
                </a:rPr>
                <a:t>) = </a:t>
              </a:r>
              <a:r>
                <a:rPr lang="en-US" sz="2400">
                  <a:latin typeface="Corbel" pitchFamily="34" charset="0"/>
                  <a:sym typeface="Symbol" pitchFamily="18" charset="2"/>
                </a:rPr>
                <a:t></a:t>
              </a:r>
              <a:r>
                <a:rPr lang="en-US" sz="2400" i="1" baseline="-25000">
                  <a:latin typeface="Corbel" pitchFamily="34" charset="0"/>
                  <a:sym typeface="Symbol" pitchFamily="18" charset="2"/>
                </a:rPr>
                <a:t>m=1</a:t>
              </a:r>
              <a:r>
                <a:rPr lang="en-US" sz="2400" i="1" baseline="30000">
                  <a:latin typeface="Corbel" pitchFamily="34" charset="0"/>
                  <a:sym typeface="Symbol" pitchFamily="18" charset="2"/>
                </a:rPr>
                <a:t>M</a:t>
              </a:r>
              <a:r>
                <a:rPr lang="en-US" sz="2400" i="1">
                  <a:solidFill>
                    <a:srgbClr val="7F7F7F"/>
                  </a:solidFill>
                  <a:latin typeface="Corbel" pitchFamily="34" charset="0"/>
                  <a:sym typeface="Symbol" pitchFamily="18" charset="2"/>
                </a:rPr>
                <a:t> </a:t>
              </a:r>
              <a:r>
                <a:rPr lang="en-US" sz="2400" i="1" u="sng">
                  <a:solidFill>
                    <a:srgbClr val="E40701"/>
                  </a:solidFill>
                  <a:latin typeface="Corbel" pitchFamily="34" charset="0"/>
                  <a:sym typeface="Symbol" pitchFamily="18" charset="2"/>
                </a:rPr>
                <a:t>W</a:t>
              </a:r>
              <a:r>
                <a:rPr lang="en-US" sz="2400" i="1" baseline="-25000">
                  <a:solidFill>
                    <a:srgbClr val="E40701"/>
                  </a:solidFill>
                  <a:latin typeface="Corbel" pitchFamily="34" charset="0"/>
                  <a:sym typeface="Symbol" pitchFamily="18" charset="2"/>
                </a:rPr>
                <a:t>m</a:t>
              </a:r>
              <a:r>
                <a:rPr lang="en-US" sz="2400" i="1">
                  <a:latin typeface="Corbel" pitchFamily="34" charset="0"/>
                  <a:sym typeface="Symbol" pitchFamily="18" charset="2"/>
                </a:rPr>
                <a:t></a:t>
              </a:r>
              <a:r>
                <a:rPr lang="en-US" sz="2400" i="1" baseline="-25000">
                  <a:latin typeface="Corbel" pitchFamily="34" charset="0"/>
                  <a:sym typeface="Symbol" pitchFamily="18" charset="2"/>
                </a:rPr>
                <a:t>m</a:t>
              </a:r>
              <a:r>
                <a:rPr lang="en-US" sz="2400">
                  <a:latin typeface="Corbel" pitchFamily="34" charset="0"/>
                  <a:sym typeface="Symbol" pitchFamily="18" charset="2"/>
                </a:rPr>
                <a:t>(</a:t>
              </a:r>
              <a:r>
                <a:rPr lang="en-US" sz="2400" u="sng">
                  <a:latin typeface="Corbel" pitchFamily="34" charset="0"/>
                  <a:sym typeface="Symbol" pitchFamily="18" charset="2"/>
                </a:rPr>
                <a:t>X</a:t>
              </a:r>
              <a:r>
                <a:rPr lang="en-US" sz="2400">
                  <a:latin typeface="Corbel" pitchFamily="34" charset="0"/>
                  <a:sym typeface="Symbol" pitchFamily="18" charset="2"/>
                </a:rPr>
                <a:t>(</a:t>
              </a:r>
              <a:r>
                <a:rPr lang="en-US" sz="2400" i="1">
                  <a:latin typeface="Corbel" pitchFamily="34" charset="0"/>
                  <a:sym typeface="Symbol" pitchFamily="18" charset="2"/>
                </a:rPr>
                <a:t>k</a:t>
              </a:r>
              <a:r>
                <a:rPr lang="en-US" sz="2400">
                  <a:latin typeface="Corbel" pitchFamily="34" charset="0"/>
                  <a:sym typeface="Symbol" pitchFamily="18" charset="2"/>
                </a:rPr>
                <a:t>))</a:t>
              </a:r>
              <a:r>
                <a:rPr lang="en-US" sz="2400">
                  <a:latin typeface="Corbel" pitchFamily="34" charset="0"/>
                </a:rPr>
                <a:t> </a:t>
              </a:r>
            </a:p>
            <a:p>
              <a:pPr>
                <a:buFontTx/>
                <a:buChar char="•"/>
              </a:pPr>
              <a:r>
                <a:rPr lang="en-US" sz="2400">
                  <a:latin typeface="Corbel" pitchFamily="34" charset="0"/>
                </a:rPr>
                <a:t> Choose fixed </a:t>
              </a:r>
              <a:r>
                <a:rPr lang="en-US" sz="2400" i="1">
                  <a:latin typeface="Corbel" pitchFamily="34" charset="0"/>
                  <a:sym typeface="Symbol" pitchFamily="18" charset="2"/>
                </a:rPr>
                <a:t></a:t>
              </a:r>
              <a:r>
                <a:rPr lang="en-US" sz="2400" i="1" baseline="-25000">
                  <a:latin typeface="Corbel" pitchFamily="34" charset="0"/>
                  <a:sym typeface="Symbol" pitchFamily="18" charset="2"/>
                </a:rPr>
                <a:t>m</a:t>
              </a:r>
              <a:r>
                <a:rPr lang="en-US" sz="2400">
                  <a:latin typeface="Corbel" pitchFamily="34" charset="0"/>
                  <a:sym typeface="Symbol" pitchFamily="18" charset="2"/>
                </a:rPr>
                <a:t>(</a:t>
              </a:r>
              <a:r>
                <a:rPr lang="en-US" sz="2400" u="sng">
                  <a:latin typeface="Corbel" pitchFamily="34" charset="0"/>
                  <a:sym typeface="Symbol" pitchFamily="18" charset="2"/>
                </a:rPr>
                <a:t>X</a:t>
              </a:r>
              <a:r>
                <a:rPr lang="en-US" sz="2400">
                  <a:latin typeface="Corbel" pitchFamily="34" charset="0"/>
                  <a:sym typeface="Symbol" pitchFamily="18" charset="2"/>
                </a:rPr>
                <a:t>)</a:t>
              </a:r>
              <a:r>
                <a:rPr lang="en-US" sz="2400">
                  <a:latin typeface="Corbel" pitchFamily="34" charset="0"/>
                </a:rPr>
                <a:t> = exp( - 0.5 (</a:t>
              </a:r>
              <a:r>
                <a:rPr lang="en-US" sz="2400" u="sng">
                  <a:latin typeface="Corbel" pitchFamily="34" charset="0"/>
                </a:rPr>
                <a:t>X</a:t>
              </a:r>
              <a:r>
                <a:rPr lang="en-US" sz="2400">
                  <a:latin typeface="Corbel" pitchFamily="34" charset="0"/>
                </a:rPr>
                <a:t>-</a:t>
              </a:r>
              <a:r>
                <a:rPr lang="en-US" sz="2400" u="sng">
                  <a:latin typeface="Corbel" pitchFamily="34" charset="0"/>
                  <a:sym typeface="Symbol" pitchFamily="18" charset="2"/>
                </a:rPr>
                <a:t></a:t>
              </a:r>
              <a:r>
                <a:rPr lang="en-US" sz="2400" i="1" baseline="-25000">
                  <a:latin typeface="Corbel" pitchFamily="34" charset="0"/>
                </a:rPr>
                <a:t>m</a:t>
              </a:r>
              <a:r>
                <a:rPr lang="en-US" sz="2400">
                  <a:latin typeface="Corbel" pitchFamily="34" charset="0"/>
                </a:rPr>
                <a:t>)</a:t>
              </a:r>
              <a:r>
                <a:rPr lang="en-US" sz="2400" baseline="30000">
                  <a:latin typeface="Corbel" pitchFamily="34" charset="0"/>
                </a:rPr>
                <a:t>2</a:t>
              </a:r>
              <a:r>
                <a:rPr lang="en-US" sz="2400">
                  <a:latin typeface="Corbel" pitchFamily="34" charset="0"/>
                </a:rPr>
                <a:t>/</a:t>
              </a:r>
              <a:r>
                <a:rPr lang="en-US" sz="2400">
                  <a:latin typeface="Corbel" pitchFamily="34" charset="0"/>
                  <a:sym typeface="Symbol" pitchFamily="18" charset="2"/>
                </a:rPr>
                <a:t></a:t>
              </a:r>
              <a:r>
                <a:rPr lang="en-US" sz="2400" baseline="30000">
                  <a:latin typeface="Corbel" pitchFamily="34" charset="0"/>
                  <a:sym typeface="Symbol" pitchFamily="18" charset="2"/>
                </a:rPr>
                <a:t>2</a:t>
              </a:r>
              <a:r>
                <a:rPr lang="en-US" sz="2400">
                  <a:latin typeface="Corbel" pitchFamily="34" charset="0"/>
                  <a:sym typeface="Symbol" pitchFamily="18" charset="2"/>
                </a:rPr>
                <a:t> )</a:t>
              </a:r>
              <a:r>
                <a:rPr lang="en-US" sz="2400">
                  <a:solidFill>
                    <a:srgbClr val="7F7F7F"/>
                  </a:solidFill>
                  <a:latin typeface="Corbel" pitchFamily="34" charset="0"/>
                  <a:sym typeface="Symbol" pitchFamily="18" charset="2"/>
                </a:rPr>
                <a:t> </a:t>
              </a:r>
            </a:p>
            <a:p>
              <a:pPr>
                <a:buFontTx/>
                <a:buChar char="•"/>
              </a:pPr>
              <a:r>
                <a:rPr lang="en-US" sz="2400">
                  <a:latin typeface="Corbel" pitchFamily="34" charset="0"/>
                  <a:sym typeface="Symbol" pitchFamily="18" charset="2"/>
                </a:rPr>
                <a:t> </a:t>
              </a:r>
              <a:r>
                <a:rPr lang="en-US" sz="2400">
                  <a:latin typeface="Corbel" pitchFamily="34" charset="0"/>
                </a:rPr>
                <a:t>Vary </a:t>
              </a:r>
              <a:r>
                <a:rPr lang="en-US" sz="2400" i="1" u="sng">
                  <a:solidFill>
                    <a:srgbClr val="FF0000"/>
                  </a:solidFill>
                  <a:latin typeface="Corbel" pitchFamily="34" charset="0"/>
                  <a:sym typeface="Symbol" pitchFamily="18" charset="2"/>
                </a:rPr>
                <a:t>W</a:t>
              </a:r>
              <a:r>
                <a:rPr lang="en-US" sz="2400" i="1" baseline="-25000">
                  <a:solidFill>
                    <a:srgbClr val="FF0000"/>
                  </a:solidFill>
                  <a:latin typeface="Corbel" pitchFamily="34" charset="0"/>
                  <a:sym typeface="Symbol" pitchFamily="18" charset="2"/>
                </a:rPr>
                <a:t>m</a:t>
              </a:r>
              <a:r>
                <a:rPr lang="en-US" sz="2400">
                  <a:latin typeface="Corbel" pitchFamily="34" charset="0"/>
                </a:rPr>
                <a:t> and</a:t>
              </a:r>
              <a:r>
                <a:rPr lang="en-US" sz="2400" i="1" baseline="-25000">
                  <a:latin typeface="Corbel" pitchFamily="34" charset="0"/>
                </a:rPr>
                <a:t> </a:t>
              </a:r>
              <a:r>
                <a:rPr lang="en-US" sz="2400">
                  <a:solidFill>
                    <a:srgbClr val="FF0000"/>
                  </a:solidFill>
                  <a:latin typeface="Corbel" pitchFamily="34" charset="0"/>
                  <a:sym typeface="Symbol" pitchFamily="18" charset="2"/>
                </a:rPr>
                <a:t></a:t>
              </a:r>
              <a:r>
                <a:rPr lang="en-US" sz="2400">
                  <a:solidFill>
                    <a:srgbClr val="FFFF00"/>
                  </a:solidFill>
                  <a:latin typeface="Corbel" pitchFamily="34" charset="0"/>
                </a:rPr>
                <a:t> </a:t>
              </a:r>
              <a:r>
                <a:rPr lang="en-US" sz="2400">
                  <a:latin typeface="Corbel" pitchFamily="34" charset="0"/>
                </a:rPr>
                <a:t>but fix values of </a:t>
              </a:r>
              <a:r>
                <a:rPr lang="en-US" sz="2400">
                  <a:solidFill>
                    <a:srgbClr val="FF0000"/>
                  </a:solidFill>
                  <a:latin typeface="Corbel" pitchFamily="34" charset="0"/>
                </a:rPr>
                <a:t>M</a:t>
              </a:r>
              <a:r>
                <a:rPr lang="en-US" sz="2400">
                  <a:latin typeface="Corbel" pitchFamily="34" charset="0"/>
                </a:rPr>
                <a:t> and </a:t>
              </a:r>
              <a:r>
                <a:rPr lang="en-US" sz="2400">
                  <a:solidFill>
                    <a:srgbClr val="FF0000"/>
                  </a:solidFill>
                  <a:latin typeface="Corbel" pitchFamily="34" charset="0"/>
                </a:rPr>
                <a:t>K</a:t>
              </a:r>
              <a:r>
                <a:rPr lang="en-US" sz="2400">
                  <a:solidFill>
                    <a:srgbClr val="FFFF00"/>
                  </a:solidFill>
                  <a:latin typeface="Corbel" pitchFamily="34" charset="0"/>
                </a:rPr>
                <a:t> </a:t>
              </a:r>
              <a:r>
                <a:rPr lang="en-US" sz="2400">
                  <a:latin typeface="Corbel" pitchFamily="34" charset="0"/>
                </a:rPr>
                <a:t>a priori</a:t>
              </a:r>
            </a:p>
            <a:p>
              <a:pPr>
                <a:buFontTx/>
                <a:buChar char="•"/>
              </a:pPr>
              <a:r>
                <a:rPr lang="en-US" sz="2400">
                  <a:latin typeface="Corbel" pitchFamily="34" charset="0"/>
                </a:rPr>
                <a:t> </a:t>
              </a:r>
              <a:r>
                <a:rPr lang="en-US" sz="2400" u="sng">
                  <a:latin typeface="Corbel" pitchFamily="34" charset="0"/>
                </a:rPr>
                <a:t>Y</a:t>
              </a:r>
              <a:r>
                <a:rPr lang="en-US" sz="2400">
                  <a:latin typeface="Corbel" pitchFamily="34" charset="0"/>
                </a:rPr>
                <a:t>(</a:t>
              </a:r>
              <a:r>
                <a:rPr lang="en-US" sz="2400" i="1">
                  <a:latin typeface="Corbel" pitchFamily="34" charset="0"/>
                </a:rPr>
                <a:t>k</a:t>
              </a:r>
              <a:r>
                <a:rPr lang="en-US" sz="2400">
                  <a:latin typeface="Corbel" pitchFamily="34" charset="0"/>
                </a:rPr>
                <a:t>) </a:t>
              </a:r>
              <a:r>
                <a:rPr lang="en-US" sz="2400" u="sng">
                  <a:latin typeface="Corbel" pitchFamily="34" charset="0"/>
                </a:rPr>
                <a:t>E</a:t>
              </a:r>
              <a:r>
                <a:rPr lang="en-US" sz="2400">
                  <a:latin typeface="Corbel" pitchFamily="34" charset="0"/>
                </a:rPr>
                <a:t>(</a:t>
              </a:r>
              <a:r>
                <a:rPr lang="en-US" sz="2400" i="1">
                  <a:latin typeface="Corbel" pitchFamily="34" charset="0"/>
                </a:rPr>
                <a:t>x</a:t>
              </a:r>
              <a:r>
                <a:rPr lang="en-US" sz="2400">
                  <a:latin typeface="Corbel" pitchFamily="34" charset="0"/>
                </a:rPr>
                <a:t>) </a:t>
              </a:r>
              <a:r>
                <a:rPr lang="en-US" sz="2400" i="1" u="sng">
                  <a:latin typeface="Corbel" pitchFamily="34" charset="0"/>
                  <a:sym typeface="Symbol" pitchFamily="18" charset="2"/>
                </a:rPr>
                <a:t>W</a:t>
              </a:r>
              <a:r>
                <a:rPr lang="en-US" sz="2400" i="1" baseline="-25000">
                  <a:latin typeface="Corbel" pitchFamily="34" charset="0"/>
                  <a:sym typeface="Symbol" pitchFamily="18" charset="2"/>
                </a:rPr>
                <a:t>m </a:t>
              </a:r>
              <a:r>
                <a:rPr lang="en-US" sz="2400">
                  <a:latin typeface="Corbel" pitchFamily="34" charset="0"/>
                  <a:sym typeface="Symbol" pitchFamily="18" charset="2"/>
                </a:rPr>
                <a:t>are vectors in original high D dimension space</a:t>
              </a:r>
            </a:p>
            <a:p>
              <a:pPr>
                <a:buFontTx/>
                <a:buChar char="•"/>
              </a:pPr>
              <a:r>
                <a:rPr lang="en-US" sz="2400" u="sng">
                  <a:latin typeface="Corbel" pitchFamily="34" charset="0"/>
                  <a:sym typeface="Symbol" pitchFamily="18" charset="2"/>
                </a:rPr>
                <a:t> X</a:t>
              </a:r>
              <a:r>
                <a:rPr lang="en-US" sz="2400">
                  <a:latin typeface="Corbel" pitchFamily="34" charset="0"/>
                  <a:sym typeface="Symbol" pitchFamily="18" charset="2"/>
                </a:rPr>
                <a:t>(</a:t>
              </a:r>
              <a:r>
                <a:rPr lang="en-US" sz="2400" i="1">
                  <a:latin typeface="Corbel" pitchFamily="34" charset="0"/>
                  <a:sym typeface="Symbol" pitchFamily="18" charset="2"/>
                </a:rPr>
                <a:t>k</a:t>
              </a:r>
              <a:r>
                <a:rPr lang="en-US" sz="2400">
                  <a:latin typeface="Corbel" pitchFamily="34" charset="0"/>
                  <a:sym typeface="Symbol" pitchFamily="18" charset="2"/>
                </a:rPr>
                <a:t>) and </a:t>
              </a:r>
              <a:r>
                <a:rPr lang="en-US" sz="2400" u="sng">
                  <a:latin typeface="Corbel" pitchFamily="34" charset="0"/>
                  <a:sym typeface="Symbol" pitchFamily="18" charset="2"/>
                </a:rPr>
                <a:t></a:t>
              </a:r>
              <a:r>
                <a:rPr lang="en-US" sz="2400" i="1" baseline="-25000">
                  <a:latin typeface="Corbel" pitchFamily="34" charset="0"/>
                </a:rPr>
                <a:t>m </a:t>
              </a:r>
              <a:r>
                <a:rPr lang="en-US" sz="2400">
                  <a:latin typeface="Corbel" pitchFamily="34" charset="0"/>
                </a:rPr>
                <a:t>are vectors in 2 dimensional mapped space</a:t>
              </a:r>
            </a:p>
          </p:txBody>
        </p:sp>
        <p:sp>
          <p:nvSpPr>
            <p:cNvPr id="2071" name="TextBox 17"/>
            <p:cNvSpPr txBox="1">
              <a:spLocks noChangeArrowheads="1"/>
            </p:cNvSpPr>
            <p:nvPr/>
          </p:nvSpPr>
          <p:spPr bwMode="auto">
            <a:xfrm>
              <a:off x="1104" y="1104"/>
              <a:ext cx="3936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8094" tIns="19047" rIns="38094" bIns="19047">
              <a:spAutoFit/>
            </a:bodyPr>
            <a:lstStyle/>
            <a:p>
              <a:pPr marL="0" lvl="1"/>
              <a:r>
                <a:rPr lang="en-US" sz="2800">
                  <a:solidFill>
                    <a:srgbClr val="FFFF00"/>
                  </a:solidFill>
                  <a:latin typeface="Corbel" pitchFamily="34" charset="0"/>
                </a:rPr>
                <a:t>Generative Topographic Mapping (GTM)</a:t>
              </a:r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609600" y="990600"/>
            <a:ext cx="8534400" cy="5867400"/>
            <a:chOff x="240" y="480"/>
            <a:chExt cx="5376" cy="3696"/>
          </a:xfrm>
        </p:grpSpPr>
        <p:sp>
          <p:nvSpPr>
            <p:cNvPr id="2063" name="Oval 27"/>
            <p:cNvSpPr>
              <a:spLocks noChangeArrowheads="1"/>
            </p:cNvSpPr>
            <p:nvPr/>
          </p:nvSpPr>
          <p:spPr bwMode="auto">
            <a:xfrm>
              <a:off x="240" y="480"/>
              <a:ext cx="5376" cy="36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2193925"/>
              <a:endParaRPr lang="en-US"/>
            </a:p>
          </p:txBody>
        </p:sp>
        <p:grpSp>
          <p:nvGrpSpPr>
            <p:cNvPr id="2064" name="Group 28"/>
            <p:cNvGrpSpPr>
              <a:grpSpLocks/>
            </p:cNvGrpSpPr>
            <p:nvPr/>
          </p:nvGrpSpPr>
          <p:grpSpPr bwMode="auto">
            <a:xfrm>
              <a:off x="1008" y="1104"/>
              <a:ext cx="3936" cy="2154"/>
              <a:chOff x="1008" y="1104"/>
              <a:chExt cx="3936" cy="2154"/>
            </a:xfrm>
          </p:grpSpPr>
          <p:sp>
            <p:nvSpPr>
              <p:cNvPr id="2065" name="Rectangle 18"/>
              <p:cNvSpPr>
                <a:spLocks noChangeArrowheads="1"/>
              </p:cNvSpPr>
              <p:nvPr/>
            </p:nvSpPr>
            <p:spPr bwMode="auto">
              <a:xfrm>
                <a:off x="1470" y="1632"/>
                <a:ext cx="3012" cy="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8094" tIns="19047" rIns="38094" bIns="19047">
                <a:spAutoFit/>
              </a:bodyPr>
              <a:lstStyle/>
              <a:p>
                <a:pPr>
                  <a:buFontTx/>
                  <a:buChar char="•"/>
                </a:pPr>
                <a:r>
                  <a:rPr lang="en-US" sz="2400"/>
                  <a:t> As DAGM but set T=1 and fix K</a:t>
                </a:r>
              </a:p>
            </p:txBody>
          </p:sp>
          <p:sp>
            <p:nvSpPr>
              <p:cNvPr id="2066" name="TextBox 17"/>
              <p:cNvSpPr txBox="1">
                <a:spLocks noChangeArrowheads="1"/>
              </p:cNvSpPr>
              <p:nvPr/>
            </p:nvSpPr>
            <p:spPr bwMode="auto">
              <a:xfrm>
                <a:off x="1008" y="1104"/>
                <a:ext cx="3936" cy="5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8094" tIns="19047" rIns="38094" bIns="19047">
                <a:spAutoFit/>
              </a:bodyPr>
              <a:lstStyle/>
              <a:p>
                <a:pPr marL="0" lvl="1"/>
                <a:r>
                  <a:rPr lang="en-US" sz="2800">
                    <a:solidFill>
                      <a:srgbClr val="FFFF00"/>
                    </a:solidFill>
                    <a:latin typeface="Corbel" pitchFamily="34" charset="0"/>
                  </a:rPr>
                  <a:t>Traditional Gaussian </a:t>
                </a:r>
              </a:p>
              <a:p>
                <a:pPr marL="0" lvl="1"/>
                <a:r>
                  <a:rPr lang="en-US" sz="2800">
                    <a:solidFill>
                      <a:srgbClr val="FFFF00"/>
                    </a:solidFill>
                    <a:latin typeface="Corbel" pitchFamily="34" charset="0"/>
                  </a:rPr>
                  <a:t>mixture models GM</a:t>
                </a:r>
              </a:p>
            </p:txBody>
          </p:sp>
          <p:sp>
            <p:nvSpPr>
              <p:cNvPr id="2067" name="Rectangle 18"/>
              <p:cNvSpPr>
                <a:spLocks noChangeArrowheads="1"/>
              </p:cNvSpPr>
              <p:nvPr/>
            </p:nvSpPr>
            <p:spPr bwMode="auto">
              <a:xfrm>
                <a:off x="1104" y="2544"/>
                <a:ext cx="3744" cy="7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8094" tIns="19047" rIns="38094" bIns="19047">
                <a:spAutoFit/>
              </a:bodyPr>
              <a:lstStyle/>
              <a:p>
                <a:pPr>
                  <a:buFontTx/>
                  <a:buChar char="•"/>
                </a:pPr>
                <a:r>
                  <a:rPr lang="en-US" sz="2400"/>
                  <a:t> GTM has several natural annealing versions based on either DAC or DAGM: under investigation</a:t>
                </a:r>
              </a:p>
            </p:txBody>
          </p:sp>
          <p:sp>
            <p:nvSpPr>
              <p:cNvPr id="2068" name="TextBox 17"/>
              <p:cNvSpPr txBox="1">
                <a:spLocks noChangeArrowheads="1"/>
              </p:cNvSpPr>
              <p:nvPr/>
            </p:nvSpPr>
            <p:spPr bwMode="auto">
              <a:xfrm>
                <a:off x="1320" y="2016"/>
                <a:ext cx="3312" cy="5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8094" tIns="19047" rIns="38094" bIns="19047">
                <a:spAutoFit/>
              </a:bodyPr>
              <a:lstStyle/>
              <a:p>
                <a:pPr marL="0" lvl="1"/>
                <a:r>
                  <a:rPr lang="en-US" sz="2800">
                    <a:solidFill>
                      <a:srgbClr val="FFFF00"/>
                    </a:solidFill>
                    <a:latin typeface="Corbel" pitchFamily="34" charset="0"/>
                  </a:rPr>
                  <a:t>DAGTM: Deterministic Annealed </a:t>
                </a:r>
                <a:br>
                  <a:rPr lang="en-US" sz="2800">
                    <a:solidFill>
                      <a:srgbClr val="FFFF00"/>
                    </a:solidFill>
                    <a:latin typeface="Corbel" pitchFamily="34" charset="0"/>
                  </a:rPr>
                </a:br>
                <a:r>
                  <a:rPr lang="en-US" sz="2800">
                    <a:solidFill>
                      <a:srgbClr val="FFFF00"/>
                    </a:solidFill>
                    <a:latin typeface="Corbel" pitchFamily="34" charset="0"/>
                  </a:rPr>
                  <a:t>Generative Topographic Mapping</a:t>
                </a:r>
              </a:p>
            </p:txBody>
          </p:sp>
        </p:grpSp>
      </p:grp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33400" y="762000"/>
          <a:ext cx="8458200" cy="963613"/>
        </p:xfrm>
        <a:graphic>
          <a:graphicData uri="http://schemas.openxmlformats.org/presentationml/2006/ole">
            <p:oleObj spid="_x0000_s2050" name="Equation" r:id="rId4" imgW="3784320" imgH="431640" progId="">
              <p:embed/>
            </p:oleObj>
          </a:graphicData>
        </a:graphic>
      </p:graphicFrame>
      <p:pic>
        <p:nvPicPr>
          <p:cNvPr id="2062" name="Title 1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95438" y="-46038"/>
            <a:ext cx="6188075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9525"/>
            <a:ext cx="8763000" cy="9810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chemeClr val="tx2">
                    <a:satMod val="200000"/>
                  </a:schemeClr>
                </a:solidFill>
              </a:rPr>
              <a:t>Parallel Multicore</a:t>
            </a:r>
            <a:br>
              <a:rPr lang="en-US" sz="2800" dirty="0">
                <a:solidFill>
                  <a:schemeClr val="tx2">
                    <a:satMod val="200000"/>
                  </a:schemeClr>
                </a:solidFill>
              </a:rPr>
            </a:br>
            <a:r>
              <a:rPr lang="en-US" sz="2800" dirty="0">
                <a:solidFill>
                  <a:schemeClr val="tx2">
                    <a:satMod val="200000"/>
                  </a:schemeClr>
                </a:solidFill>
              </a:rPr>
              <a:t>Deterministic Annealing Clustering</a:t>
            </a:r>
          </a:p>
        </p:txBody>
      </p:sp>
      <p:grpSp>
        <p:nvGrpSpPr>
          <p:cNvPr id="22531" name="Group 10"/>
          <p:cNvGrpSpPr>
            <a:grpSpLocks/>
          </p:cNvGrpSpPr>
          <p:nvPr/>
        </p:nvGrpSpPr>
        <p:grpSpPr bwMode="auto">
          <a:xfrm>
            <a:off x="-76200" y="914400"/>
            <a:ext cx="9296400" cy="6019800"/>
            <a:chOff x="0" y="1101725"/>
            <a:chExt cx="8839200" cy="5756275"/>
          </a:xfrm>
        </p:grpSpPr>
        <p:pic>
          <p:nvPicPr>
            <p:cNvPr id="22532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101725"/>
              <a:ext cx="8839200" cy="57562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22533" name="Text Box 4"/>
            <p:cNvSpPr txBox="1">
              <a:spLocks noChangeArrowheads="1"/>
            </p:cNvSpPr>
            <p:nvPr/>
          </p:nvSpPr>
          <p:spPr bwMode="auto">
            <a:xfrm>
              <a:off x="685800" y="1295400"/>
              <a:ext cx="2901948" cy="12003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Corbel" pitchFamily="34" charset="0"/>
                </a:rPr>
                <a:t>Parallel Overhead</a:t>
              </a:r>
              <a:br>
                <a:rPr lang="en-US" b="1">
                  <a:solidFill>
                    <a:schemeClr val="bg1"/>
                  </a:solidFill>
                  <a:latin typeface="Corbel" pitchFamily="34" charset="0"/>
                </a:rPr>
              </a:br>
              <a:r>
                <a:rPr lang="en-US" b="1">
                  <a:solidFill>
                    <a:schemeClr val="bg1"/>
                  </a:solidFill>
                  <a:latin typeface="Corbel" pitchFamily="34" charset="0"/>
                </a:rPr>
                <a:t>on 8 Threads Intel 8b</a:t>
              </a:r>
            </a:p>
            <a:p>
              <a:r>
                <a:rPr lang="en-US" b="1">
                  <a:latin typeface="Corbel" pitchFamily="34" charset="0"/>
                </a:rPr>
                <a:t/>
              </a:r>
              <a:br>
                <a:rPr lang="en-US" b="1">
                  <a:latin typeface="Corbel" pitchFamily="34" charset="0"/>
                </a:rPr>
              </a:br>
              <a:r>
                <a:rPr lang="en-US" b="1">
                  <a:solidFill>
                    <a:srgbClr val="FF0000"/>
                  </a:solidFill>
                  <a:latin typeface="Corbel" pitchFamily="34" charset="0"/>
                </a:rPr>
                <a:t>Speedup = 8/(1+Overhead)</a:t>
              </a:r>
            </a:p>
          </p:txBody>
        </p:sp>
        <p:sp>
          <p:nvSpPr>
            <p:cNvPr id="22534" name="Text Box 5"/>
            <p:cNvSpPr txBox="1">
              <a:spLocks noChangeArrowheads="1"/>
            </p:cNvSpPr>
            <p:nvPr/>
          </p:nvSpPr>
          <p:spPr bwMode="auto">
            <a:xfrm>
              <a:off x="3870325" y="5867400"/>
              <a:ext cx="3895725" cy="366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Corbel" pitchFamily="34" charset="0"/>
                </a:rPr>
                <a:t>10000/(Grain Size </a:t>
              </a:r>
              <a:r>
                <a:rPr lang="en-US" b="1" i="1">
                  <a:solidFill>
                    <a:schemeClr val="bg1"/>
                  </a:solidFill>
                  <a:latin typeface="Corbel" pitchFamily="34" charset="0"/>
                </a:rPr>
                <a:t>n </a:t>
              </a:r>
              <a:r>
                <a:rPr lang="en-US" b="1">
                  <a:solidFill>
                    <a:schemeClr val="bg1"/>
                  </a:solidFill>
                  <a:latin typeface="Corbel" pitchFamily="34" charset="0"/>
                </a:rPr>
                <a:t>= points per core)</a:t>
              </a:r>
            </a:p>
          </p:txBody>
        </p:sp>
        <p:sp>
          <p:nvSpPr>
            <p:cNvPr id="22535" name="Text Box 6"/>
            <p:cNvSpPr txBox="1">
              <a:spLocks noChangeArrowheads="1"/>
            </p:cNvSpPr>
            <p:nvPr/>
          </p:nvSpPr>
          <p:spPr bwMode="auto">
            <a:xfrm>
              <a:off x="3124200" y="1968480"/>
              <a:ext cx="4792209" cy="14773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Corbel" pitchFamily="34" charset="0"/>
                </a:rPr>
                <a:t>             Overhead = </a:t>
              </a:r>
              <a:r>
                <a:rPr lang="en-US" b="1" i="1">
                  <a:solidFill>
                    <a:schemeClr val="bg1"/>
                  </a:solidFill>
                  <a:latin typeface="Corbel" pitchFamily="34" charset="0"/>
                </a:rPr>
                <a:t>Constant1</a:t>
              </a:r>
              <a:r>
                <a:rPr lang="en-US" b="1">
                  <a:solidFill>
                    <a:schemeClr val="bg1"/>
                  </a:solidFill>
                  <a:latin typeface="Corbel" pitchFamily="34" charset="0"/>
                </a:rPr>
                <a:t> + </a:t>
              </a:r>
              <a:r>
                <a:rPr lang="en-US" b="1" i="1">
                  <a:solidFill>
                    <a:schemeClr val="bg1"/>
                  </a:solidFill>
                  <a:latin typeface="Corbel" pitchFamily="34" charset="0"/>
                </a:rPr>
                <a:t>Constant2</a:t>
              </a:r>
              <a:r>
                <a:rPr lang="en-US" b="1">
                  <a:solidFill>
                    <a:schemeClr val="bg1"/>
                  </a:solidFill>
                  <a:latin typeface="Corbel" pitchFamily="34" charset="0"/>
                </a:rPr>
                <a:t>/</a:t>
              </a:r>
              <a:r>
                <a:rPr lang="en-US" b="1" i="1">
                  <a:solidFill>
                    <a:schemeClr val="bg1"/>
                  </a:solidFill>
                  <a:latin typeface="Corbel" pitchFamily="34" charset="0"/>
                </a:rPr>
                <a:t>n</a:t>
              </a:r>
            </a:p>
            <a:p>
              <a:endParaRPr lang="en-US" b="1" i="1">
                <a:solidFill>
                  <a:schemeClr val="bg1"/>
                </a:solidFill>
                <a:latin typeface="Corbel" pitchFamily="34" charset="0"/>
              </a:endParaRPr>
            </a:p>
            <a:p>
              <a:r>
                <a:rPr lang="en-US" b="1" i="1">
                  <a:solidFill>
                    <a:schemeClr val="bg1"/>
                  </a:solidFill>
                  <a:latin typeface="Corbel" pitchFamily="34" charset="0"/>
                </a:rPr>
                <a:t>Constant1 = </a:t>
              </a:r>
              <a:r>
                <a:rPr lang="en-US" b="1">
                  <a:solidFill>
                    <a:schemeClr val="bg1"/>
                  </a:solidFill>
                  <a:latin typeface="Corbel" pitchFamily="34" charset="0"/>
                </a:rPr>
                <a:t>0.05 to 0.1 (Client Windows) due to </a:t>
              </a:r>
            </a:p>
            <a:p>
              <a:r>
                <a:rPr lang="en-US" b="1">
                  <a:solidFill>
                    <a:schemeClr val="bg1"/>
                  </a:solidFill>
                  <a:latin typeface="Corbel" pitchFamily="34" charset="0"/>
                </a:rPr>
                <a:t>thread runtime fluctuations</a:t>
              </a:r>
            </a:p>
            <a:p>
              <a:r>
                <a:rPr lang="en-US" b="1">
                  <a:latin typeface="Corbel" pitchFamily="34" charset="0"/>
                </a:rPr>
                <a:t> </a:t>
              </a:r>
            </a:p>
          </p:txBody>
        </p:sp>
        <p:sp>
          <p:nvSpPr>
            <p:cNvPr id="22536" name="Text Box 7"/>
            <p:cNvSpPr txBox="1">
              <a:spLocks noChangeArrowheads="1"/>
            </p:cNvSpPr>
            <p:nvPr/>
          </p:nvSpPr>
          <p:spPr bwMode="auto">
            <a:xfrm>
              <a:off x="6705600" y="1371600"/>
              <a:ext cx="1282700" cy="366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Corbel" pitchFamily="34" charset="0"/>
                </a:rPr>
                <a:t>10 Clusters</a:t>
              </a:r>
            </a:p>
          </p:txBody>
        </p:sp>
        <p:sp>
          <p:nvSpPr>
            <p:cNvPr id="22537" name="Text Box 8"/>
            <p:cNvSpPr txBox="1">
              <a:spLocks noChangeArrowheads="1"/>
            </p:cNvSpPr>
            <p:nvPr/>
          </p:nvSpPr>
          <p:spPr bwMode="auto">
            <a:xfrm>
              <a:off x="6858000" y="3733800"/>
              <a:ext cx="1282700" cy="366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Corbel" pitchFamily="34" charset="0"/>
                </a:rPr>
                <a:t>20 Clusters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548063"/>
            <a:ext cx="4419600" cy="33099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3555" name="Picture 19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0"/>
            <a:ext cx="4343400" cy="3492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3556" name="Text Box 13"/>
          <p:cNvSpPr txBox="1">
            <a:spLocks noChangeArrowheads="1"/>
          </p:cNvSpPr>
          <p:nvPr/>
        </p:nvSpPr>
        <p:spPr bwMode="auto">
          <a:xfrm>
            <a:off x="0" y="0"/>
            <a:ext cx="4876800" cy="3416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25" tIns="45713" rIns="91425" bIns="45713">
            <a:spAutoFit/>
          </a:bodyPr>
          <a:lstStyle/>
          <a:p>
            <a:pPr defTabSz="2192338"/>
            <a:r>
              <a:rPr lang="en-US">
                <a:solidFill>
                  <a:srgbClr val="C00000"/>
                </a:solidFill>
              </a:rPr>
              <a:t>Speedup</a:t>
            </a:r>
            <a:r>
              <a:rPr lang="en-US"/>
              <a:t> = Number of cores/(1+</a:t>
            </a:r>
            <a:r>
              <a:rPr lang="en-US" i="1"/>
              <a:t>f</a:t>
            </a:r>
            <a:r>
              <a:rPr lang="en-US"/>
              <a:t>)</a:t>
            </a:r>
          </a:p>
          <a:p>
            <a:pPr defTabSz="2192338"/>
            <a:r>
              <a:rPr lang="en-US" i="1">
                <a:latin typeface="Corbel" pitchFamily="34" charset="0"/>
              </a:rPr>
              <a:t>f </a:t>
            </a:r>
            <a:r>
              <a:rPr lang="en-US"/>
              <a:t>= (Sum of Overheads)/(Computation per core)</a:t>
            </a:r>
          </a:p>
          <a:p>
            <a:pPr defTabSz="2192338"/>
            <a:r>
              <a:rPr lang="en-US"/>
              <a:t>Computation </a:t>
            </a:r>
            <a:r>
              <a:rPr lang="en-US">
                <a:sym typeface="Symbol" pitchFamily="18" charset="2"/>
              </a:rPr>
              <a:t> Grain Size </a:t>
            </a:r>
            <a:r>
              <a:rPr lang="en-US" i="1">
                <a:solidFill>
                  <a:srgbClr val="C00000"/>
                </a:solidFill>
                <a:sym typeface="Symbol" pitchFamily="18" charset="2"/>
              </a:rPr>
              <a:t>n</a:t>
            </a:r>
            <a:r>
              <a:rPr lang="en-US">
                <a:sym typeface="Symbol" pitchFamily="18" charset="2"/>
              </a:rPr>
              <a:t> . # Clusters </a:t>
            </a:r>
            <a:r>
              <a:rPr lang="en-US">
                <a:solidFill>
                  <a:srgbClr val="C00000"/>
                </a:solidFill>
                <a:sym typeface="Symbol" pitchFamily="18" charset="2"/>
              </a:rPr>
              <a:t>K</a:t>
            </a:r>
          </a:p>
          <a:p>
            <a:pPr defTabSz="2192338"/>
            <a:r>
              <a:rPr lang="en-US">
                <a:sym typeface="Symbol" pitchFamily="18" charset="2"/>
              </a:rPr>
              <a:t>Overheads are</a:t>
            </a:r>
          </a:p>
          <a:p>
            <a:pPr defTabSz="2192338"/>
            <a:r>
              <a:rPr lang="en-US">
                <a:solidFill>
                  <a:srgbClr val="3222FC"/>
                </a:solidFill>
                <a:sym typeface="Symbol" pitchFamily="18" charset="2"/>
              </a:rPr>
              <a:t>Synchronization: </a:t>
            </a:r>
            <a:r>
              <a:rPr lang="en-US">
                <a:solidFill>
                  <a:srgbClr val="C00000"/>
                </a:solidFill>
                <a:sym typeface="Symbol" pitchFamily="18" charset="2"/>
              </a:rPr>
              <a:t>small with CCR</a:t>
            </a:r>
          </a:p>
          <a:p>
            <a:pPr defTabSz="2192338"/>
            <a:r>
              <a:rPr lang="en-US">
                <a:solidFill>
                  <a:srgbClr val="3222FC"/>
                </a:solidFill>
                <a:sym typeface="Symbol" pitchFamily="18" charset="2"/>
              </a:rPr>
              <a:t>Load Balance: </a:t>
            </a:r>
            <a:r>
              <a:rPr lang="en-US">
                <a:sym typeface="Symbol" pitchFamily="18" charset="2"/>
              </a:rPr>
              <a:t>good</a:t>
            </a:r>
          </a:p>
          <a:p>
            <a:pPr defTabSz="2192338"/>
            <a:r>
              <a:rPr lang="en-US">
                <a:solidFill>
                  <a:srgbClr val="3222FC"/>
                </a:solidFill>
                <a:sym typeface="Symbol" pitchFamily="18" charset="2"/>
              </a:rPr>
              <a:t>Memory Bandwidth Limit: </a:t>
            </a:r>
            <a:r>
              <a:rPr lang="en-US">
                <a:sym typeface="Symbol" pitchFamily="18" charset="2"/>
              </a:rPr>
              <a:t> 0 as K </a:t>
            </a:r>
            <a:r>
              <a:rPr lang="en-US">
                <a:latin typeface="Corbel" pitchFamily="34" charset="0"/>
                <a:sym typeface="Symbol" pitchFamily="18" charset="2"/>
              </a:rPr>
              <a:t> </a:t>
            </a:r>
            <a:endParaRPr lang="en-US">
              <a:sym typeface="Symbol" pitchFamily="18" charset="2"/>
            </a:endParaRPr>
          </a:p>
          <a:p>
            <a:pPr defTabSz="2192338"/>
            <a:r>
              <a:rPr lang="en-US">
                <a:solidFill>
                  <a:srgbClr val="3222FC"/>
                </a:solidFill>
                <a:sym typeface="Symbol" pitchFamily="18" charset="2"/>
              </a:rPr>
              <a:t>Cache Use/Interference: </a:t>
            </a:r>
            <a:r>
              <a:rPr lang="en-US">
                <a:sym typeface="Symbol" pitchFamily="18" charset="2"/>
              </a:rPr>
              <a:t>Important</a:t>
            </a:r>
          </a:p>
          <a:p>
            <a:pPr defTabSz="2192338"/>
            <a:r>
              <a:rPr lang="en-US">
                <a:solidFill>
                  <a:srgbClr val="3222FC"/>
                </a:solidFill>
                <a:sym typeface="Symbol" pitchFamily="18" charset="2"/>
              </a:rPr>
              <a:t>Runtime Fluctuations</a:t>
            </a:r>
            <a:r>
              <a:rPr lang="en-US">
                <a:solidFill>
                  <a:srgbClr val="7F7F7F"/>
                </a:solidFill>
                <a:sym typeface="Symbol" pitchFamily="18" charset="2"/>
              </a:rPr>
              <a:t>: </a:t>
            </a:r>
            <a:r>
              <a:rPr lang="en-US">
                <a:solidFill>
                  <a:srgbClr val="C00000"/>
                </a:solidFill>
                <a:sym typeface="Symbol" pitchFamily="18" charset="2"/>
              </a:rPr>
              <a:t>Dominant</a:t>
            </a:r>
            <a:r>
              <a:rPr lang="en-US">
                <a:sym typeface="Symbol" pitchFamily="18" charset="2"/>
              </a:rPr>
              <a:t> large </a:t>
            </a:r>
            <a:r>
              <a:rPr lang="en-US" i="1">
                <a:sym typeface="Symbol" pitchFamily="18" charset="2"/>
              </a:rPr>
              <a:t>n</a:t>
            </a:r>
            <a:r>
              <a:rPr lang="en-US">
                <a:sym typeface="Symbol" pitchFamily="18" charset="2"/>
              </a:rPr>
              <a:t>, K</a:t>
            </a:r>
          </a:p>
          <a:p>
            <a:pPr defTabSz="2192338"/>
            <a:r>
              <a:rPr lang="en-US">
                <a:sym typeface="Symbol" pitchFamily="18" charset="2"/>
              </a:rPr>
              <a:t>All our “real” problems have </a:t>
            </a:r>
            <a:r>
              <a:rPr lang="en-US">
                <a:solidFill>
                  <a:srgbClr val="C00000"/>
                </a:solidFill>
                <a:sym typeface="Symbol" pitchFamily="18" charset="2"/>
              </a:rPr>
              <a:t>f </a:t>
            </a:r>
            <a:r>
              <a:rPr lang="en-US">
                <a:solidFill>
                  <a:srgbClr val="C00000"/>
                </a:solidFill>
                <a:cs typeface="Arial" charset="0"/>
                <a:sym typeface="Symbol" pitchFamily="18" charset="2"/>
              </a:rPr>
              <a:t>≤ 0.05 </a:t>
            </a:r>
            <a:r>
              <a:rPr lang="en-US">
                <a:sym typeface="Symbol" pitchFamily="18" charset="2"/>
              </a:rPr>
              <a:t>and </a:t>
            </a:r>
          </a:p>
          <a:p>
            <a:pPr defTabSz="2192338"/>
            <a:r>
              <a:rPr lang="en-US">
                <a:sym typeface="Symbol" pitchFamily="18" charset="2"/>
              </a:rPr>
              <a:t>speedups on 8 core systems greater than </a:t>
            </a:r>
            <a:r>
              <a:rPr lang="en-US">
                <a:solidFill>
                  <a:srgbClr val="C00000"/>
                </a:solidFill>
                <a:sym typeface="Symbol" pitchFamily="18" charset="2"/>
              </a:rPr>
              <a:t>7.6</a:t>
            </a:r>
          </a:p>
        </p:txBody>
      </p:sp>
      <p:sp>
        <p:nvSpPr>
          <p:cNvPr id="23557" name="Rectangle 115"/>
          <p:cNvSpPr>
            <a:spLocks noChangeArrowheads="1"/>
          </p:cNvSpPr>
          <p:nvPr/>
        </p:nvSpPr>
        <p:spPr bwMode="auto">
          <a:xfrm>
            <a:off x="8374063" y="6491288"/>
            <a:ext cx="7699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r>
              <a:rPr lang="en-US" i="1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i="1">
                <a:solidFill>
                  <a:srgbClr val="E40701"/>
                </a:solidFill>
                <a:latin typeface="Calibri" pitchFamily="34" charset="0"/>
              </a:rPr>
              <a:t>A</a:t>
            </a:r>
            <a:r>
              <a:rPr lang="en-US" i="1">
                <a:solidFill>
                  <a:srgbClr val="EFBA00"/>
                </a:solidFill>
                <a:latin typeface="Calibri" pitchFamily="34" charset="0"/>
              </a:rPr>
              <a:t>L</a:t>
            </a:r>
            <a:r>
              <a:rPr lang="en-US" i="1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i="1">
                <a:solidFill>
                  <a:srgbClr val="18A221"/>
                </a:solidFill>
                <a:latin typeface="Calibri" pitchFamily="34" charset="0"/>
              </a:rPr>
              <a:t>A</a:t>
            </a:r>
            <a:endParaRPr lang="en-US">
              <a:latin typeface="Corbel" pitchFamily="34" charset="0"/>
            </a:endParaRPr>
          </a:p>
        </p:txBody>
      </p:sp>
      <p:pic>
        <p:nvPicPr>
          <p:cNvPr id="23558" name="Group 6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505200"/>
            <a:ext cx="4038600" cy="3352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0"/>
          <p:cNvPicPr>
            <a:picLocks noChangeAspect="1" noChangeArrowheads="1"/>
          </p:cNvPicPr>
          <p:nvPr/>
        </p:nvPicPr>
        <p:blipFill>
          <a:blip r:embed="rId3"/>
          <a:srcRect l="17377" t="20683" r="6033" b="12595"/>
          <a:stretch>
            <a:fillRect/>
          </a:stretch>
        </p:blipFill>
        <p:spPr bwMode="auto">
          <a:xfrm>
            <a:off x="381000" y="0"/>
            <a:ext cx="82296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/>
          <a:srcRect l="17377" t="20683" r="6033" b="12595"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68300"/>
            <a:ext cx="6477000" cy="6223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chemeClr val="tx2">
                    <a:satMod val="200000"/>
                  </a:schemeClr>
                </a:solidFill>
              </a:rPr>
              <a:t>Why Data-mining?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219200"/>
            <a:ext cx="8232775" cy="5410200"/>
          </a:xfrm>
        </p:spPr>
        <p:txBody>
          <a:bodyPr/>
          <a:lstStyle/>
          <a:p>
            <a:pPr marL="230188" indent="-230188" eaLnBrk="1" hangingPunct="1">
              <a:lnSpc>
                <a:spcPct val="75000"/>
              </a:lnSpc>
              <a:spcBef>
                <a:spcPct val="15000"/>
              </a:spcBef>
              <a:buFont typeface="Wingdings" pitchFamily="2" charset="2"/>
              <a:buChar char="§"/>
            </a:pPr>
            <a:r>
              <a:rPr lang="en-US" sz="2400" dirty="0" smtClean="0"/>
              <a:t>What applications can </a:t>
            </a:r>
            <a:r>
              <a:rPr lang="en-US" sz="2400" dirty="0" smtClean="0">
                <a:solidFill>
                  <a:srgbClr val="F09805"/>
                </a:solidFill>
              </a:rPr>
              <a:t>use</a:t>
            </a:r>
            <a:r>
              <a:rPr lang="en-US" sz="2400" dirty="0" smtClean="0"/>
              <a:t> the </a:t>
            </a:r>
            <a:r>
              <a:rPr lang="en-US" sz="2400" dirty="0" smtClean="0">
                <a:solidFill>
                  <a:srgbClr val="E99805"/>
                </a:solidFill>
              </a:rPr>
              <a:t>128</a:t>
            </a:r>
            <a:r>
              <a:rPr lang="en-US" sz="2400" dirty="0" smtClean="0">
                <a:solidFill>
                  <a:srgbClr val="DC8706"/>
                </a:solidFill>
              </a:rPr>
              <a:t> </a:t>
            </a:r>
            <a:r>
              <a:rPr lang="en-US" sz="2400" dirty="0" smtClean="0">
                <a:solidFill>
                  <a:srgbClr val="E99805"/>
                </a:solidFill>
              </a:rPr>
              <a:t>cores</a:t>
            </a:r>
            <a:r>
              <a:rPr lang="en-US" sz="2400" dirty="0" smtClean="0"/>
              <a:t> expected in 2013?</a:t>
            </a:r>
          </a:p>
          <a:p>
            <a:pPr marL="230188" indent="-230188" eaLnBrk="1" hangingPunct="1">
              <a:lnSpc>
                <a:spcPct val="75000"/>
              </a:lnSpc>
              <a:spcBef>
                <a:spcPct val="15000"/>
              </a:spcBef>
              <a:buFont typeface="Wingdings" pitchFamily="2" charset="2"/>
              <a:buChar char="§"/>
            </a:pPr>
            <a:r>
              <a:rPr lang="en-US" sz="2400" dirty="0" smtClean="0"/>
              <a:t>Over same time period </a:t>
            </a:r>
            <a:r>
              <a:rPr lang="en-US" sz="2400" dirty="0" smtClean="0">
                <a:solidFill>
                  <a:srgbClr val="E99805"/>
                </a:solidFill>
              </a:rPr>
              <a:t>real-time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E99805"/>
                </a:solidFill>
              </a:rPr>
              <a:t>archival</a:t>
            </a:r>
            <a:r>
              <a:rPr lang="en-US" sz="2400" dirty="0" smtClean="0">
                <a:solidFill>
                  <a:srgbClr val="ECD700"/>
                </a:solidFill>
              </a:rPr>
              <a:t> </a:t>
            </a:r>
            <a:r>
              <a:rPr lang="en-US" sz="2400" dirty="0" smtClean="0">
                <a:solidFill>
                  <a:srgbClr val="E99805"/>
                </a:solidFill>
              </a:rPr>
              <a:t>data</a:t>
            </a:r>
            <a:r>
              <a:rPr lang="en-US" sz="2400" dirty="0" smtClean="0"/>
              <a:t> will increase as fast as or </a:t>
            </a:r>
            <a:r>
              <a:rPr lang="en-US" sz="2400" dirty="0" smtClean="0">
                <a:solidFill>
                  <a:srgbClr val="E99805"/>
                </a:solidFill>
              </a:rPr>
              <a:t>faster</a:t>
            </a:r>
            <a:r>
              <a:rPr lang="en-US" sz="2400" dirty="0" smtClean="0"/>
              <a:t> than </a:t>
            </a:r>
            <a:r>
              <a:rPr lang="en-US" sz="2400" dirty="0" smtClean="0">
                <a:solidFill>
                  <a:srgbClr val="E99805"/>
                </a:solidFill>
              </a:rPr>
              <a:t>computing</a:t>
            </a:r>
          </a:p>
          <a:p>
            <a:pPr lvl="1" eaLnBrk="1" hangingPunct="1">
              <a:lnSpc>
                <a:spcPct val="75000"/>
              </a:lnSpc>
              <a:spcBef>
                <a:spcPct val="15000"/>
              </a:spcBef>
              <a:buSzPct val="40000"/>
              <a:buFont typeface="Wingdings" pitchFamily="2" charset="2"/>
              <a:buChar char="q"/>
            </a:pPr>
            <a:r>
              <a:rPr lang="en-US" sz="2000" dirty="0" smtClean="0"/>
              <a:t>Internet data fetched to local PC or stored in “cloud”</a:t>
            </a:r>
          </a:p>
          <a:p>
            <a:pPr lvl="1" eaLnBrk="1" hangingPunct="1">
              <a:lnSpc>
                <a:spcPct val="75000"/>
              </a:lnSpc>
              <a:spcBef>
                <a:spcPct val="15000"/>
              </a:spcBef>
              <a:buSzPct val="40000"/>
              <a:buFont typeface="Wingdings" pitchFamily="2" charset="2"/>
              <a:buChar char="q"/>
            </a:pPr>
            <a:r>
              <a:rPr lang="en-US" sz="2000" dirty="0" smtClean="0"/>
              <a:t>Surveillance</a:t>
            </a:r>
          </a:p>
          <a:p>
            <a:pPr lvl="1" eaLnBrk="1" hangingPunct="1">
              <a:lnSpc>
                <a:spcPct val="75000"/>
              </a:lnSpc>
              <a:spcBef>
                <a:spcPct val="15000"/>
              </a:spcBef>
              <a:buSzPct val="40000"/>
              <a:buFont typeface="Wingdings" pitchFamily="2" charset="2"/>
              <a:buChar char="q"/>
            </a:pPr>
            <a:r>
              <a:rPr lang="en-US" sz="2000" dirty="0" smtClean="0"/>
              <a:t>Environmental monitors, Instruments such as LHC at CERN, High throughput screening in bio- , chemo-, medical informatics</a:t>
            </a:r>
          </a:p>
          <a:p>
            <a:pPr lvl="1" eaLnBrk="1" hangingPunct="1">
              <a:lnSpc>
                <a:spcPct val="75000"/>
              </a:lnSpc>
              <a:spcBef>
                <a:spcPct val="15000"/>
              </a:spcBef>
              <a:buSzPct val="40000"/>
              <a:buFont typeface="Wingdings" pitchFamily="2" charset="2"/>
              <a:buChar char="q"/>
            </a:pPr>
            <a:r>
              <a:rPr lang="en-US" sz="2000" dirty="0" smtClean="0"/>
              <a:t>Results of Simulations</a:t>
            </a:r>
          </a:p>
          <a:p>
            <a:pPr lvl="1" eaLnBrk="1" hangingPunct="1">
              <a:lnSpc>
                <a:spcPct val="75000"/>
              </a:lnSpc>
              <a:spcBef>
                <a:spcPct val="15000"/>
              </a:spcBef>
              <a:buFont typeface="Wingdings" pitchFamily="2" charset="2"/>
              <a:buChar char="§"/>
            </a:pPr>
            <a:endParaRPr lang="en-US" sz="2000" dirty="0" smtClean="0"/>
          </a:p>
          <a:p>
            <a:pPr marL="230188" indent="-230188" eaLnBrk="1" hangingPunct="1">
              <a:lnSpc>
                <a:spcPct val="75000"/>
              </a:lnSpc>
              <a:spcBef>
                <a:spcPct val="1500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E99805"/>
                </a:solidFill>
              </a:rPr>
              <a:t>Intel</a:t>
            </a:r>
            <a:r>
              <a:rPr lang="en-US" sz="2400" dirty="0" smtClean="0">
                <a:solidFill>
                  <a:srgbClr val="ECD700"/>
                </a:solidFill>
              </a:rPr>
              <a:t> </a:t>
            </a:r>
            <a:r>
              <a:rPr lang="en-US" sz="2400" dirty="0" smtClean="0">
                <a:solidFill>
                  <a:srgbClr val="E99805"/>
                </a:solidFill>
              </a:rPr>
              <a:t>RMS</a:t>
            </a:r>
            <a:r>
              <a:rPr lang="en-US" sz="2400" dirty="0" smtClean="0">
                <a:solidFill>
                  <a:srgbClr val="ECD700"/>
                </a:solidFill>
              </a:rPr>
              <a:t> </a:t>
            </a:r>
            <a:r>
              <a:rPr lang="en-US" sz="2400" dirty="0" smtClean="0"/>
              <a:t>analysis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/>
              <a:t>suggests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E99805"/>
                </a:solidFill>
              </a:rPr>
              <a:t>Gaming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E99805"/>
                </a:solidFill>
              </a:rPr>
              <a:t>Generalized</a:t>
            </a:r>
            <a:r>
              <a:rPr lang="en-US" sz="2400" dirty="0" smtClean="0">
                <a:solidFill>
                  <a:srgbClr val="ECD700"/>
                </a:solidFill>
              </a:rPr>
              <a:t> </a:t>
            </a:r>
            <a:r>
              <a:rPr lang="en-US" sz="2400" dirty="0" smtClean="0">
                <a:solidFill>
                  <a:srgbClr val="E99805"/>
                </a:solidFill>
              </a:rPr>
              <a:t>decision</a:t>
            </a:r>
            <a:r>
              <a:rPr lang="en-US" sz="2400" dirty="0" smtClean="0">
                <a:solidFill>
                  <a:srgbClr val="ECD700"/>
                </a:solidFill>
              </a:rPr>
              <a:t> </a:t>
            </a:r>
            <a:r>
              <a:rPr lang="en-US" sz="2400" dirty="0" smtClean="0">
                <a:solidFill>
                  <a:srgbClr val="E99805"/>
                </a:solidFill>
              </a:rPr>
              <a:t>support</a:t>
            </a:r>
            <a:r>
              <a:rPr lang="en-US" sz="2400" dirty="0" smtClean="0"/>
              <a:t> (</a:t>
            </a:r>
            <a:r>
              <a:rPr lang="en-US" sz="2400" dirty="0" smtClean="0">
                <a:solidFill>
                  <a:srgbClr val="E99805"/>
                </a:solidFill>
              </a:rPr>
              <a:t>data</a:t>
            </a:r>
            <a:r>
              <a:rPr lang="en-US" sz="2400" dirty="0" smtClean="0">
                <a:solidFill>
                  <a:srgbClr val="ECD700"/>
                </a:solidFill>
              </a:rPr>
              <a:t> </a:t>
            </a:r>
            <a:r>
              <a:rPr lang="en-US" sz="2400" dirty="0" smtClean="0">
                <a:solidFill>
                  <a:srgbClr val="E99805"/>
                </a:solidFill>
              </a:rPr>
              <a:t>mining</a:t>
            </a:r>
            <a:r>
              <a:rPr lang="en-US" sz="2400" dirty="0" smtClean="0"/>
              <a:t>) are ways of using these cycles</a:t>
            </a:r>
          </a:p>
          <a:p>
            <a:pPr marL="230188" indent="-230188" eaLnBrk="1" hangingPunct="1">
              <a:lnSpc>
                <a:spcPct val="75000"/>
              </a:lnSpc>
              <a:spcBef>
                <a:spcPct val="15000"/>
              </a:spcBef>
              <a:buFont typeface="Wingdings" pitchFamily="2" charset="2"/>
              <a:buChar char="§"/>
            </a:pPr>
            <a:endParaRPr lang="en-US" sz="2400" dirty="0" smtClean="0"/>
          </a:p>
          <a:p>
            <a:pPr marL="230188" indent="-230188" eaLnBrk="1" hangingPunct="1">
              <a:lnSpc>
                <a:spcPct val="75000"/>
              </a:lnSpc>
              <a:spcBef>
                <a:spcPct val="15000"/>
              </a:spcBef>
              <a:buFont typeface="Wingdings" pitchFamily="2" charset="2"/>
              <a:buChar char="§"/>
            </a:pPr>
            <a:r>
              <a:rPr lang="en-US" sz="2400" b="1" i="1" dirty="0" smtClean="0">
                <a:solidFill>
                  <a:srgbClr val="0000CC"/>
                </a:solidFill>
              </a:rPr>
              <a:t>S</a:t>
            </a:r>
            <a:r>
              <a:rPr lang="en-US" sz="2400" b="1" i="1" dirty="0" smtClean="0">
                <a:solidFill>
                  <a:srgbClr val="D20000"/>
                </a:solidFill>
              </a:rPr>
              <a:t>A</a:t>
            </a:r>
            <a:r>
              <a:rPr lang="en-US" sz="2400" b="1" i="1" dirty="0" smtClean="0">
                <a:solidFill>
                  <a:srgbClr val="FFC000"/>
                </a:solidFill>
              </a:rPr>
              <a:t>L</a:t>
            </a:r>
            <a:r>
              <a:rPr lang="en-US" sz="2400" b="1" i="1" dirty="0" smtClean="0">
                <a:solidFill>
                  <a:srgbClr val="0000CC"/>
                </a:solidFill>
              </a:rPr>
              <a:t>S</a:t>
            </a:r>
            <a:r>
              <a:rPr lang="en-US" sz="2400" b="1" i="1" dirty="0" smtClean="0">
                <a:solidFill>
                  <a:srgbClr val="33CC33"/>
                </a:solidFill>
              </a:rPr>
              <a:t>A</a:t>
            </a:r>
            <a:r>
              <a:rPr lang="en-US" sz="2400" dirty="0" smtClean="0"/>
              <a:t> is developing a suite of parallel data-mining capabilities: currently</a:t>
            </a:r>
          </a:p>
          <a:p>
            <a:pPr lvl="1" eaLnBrk="1" hangingPunct="1">
              <a:lnSpc>
                <a:spcPct val="75000"/>
              </a:lnSpc>
              <a:spcBef>
                <a:spcPct val="15000"/>
              </a:spcBef>
              <a:buSzPct val="40000"/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ECD700"/>
                </a:solidFill>
              </a:rPr>
              <a:t>Clustering</a:t>
            </a:r>
            <a:r>
              <a:rPr lang="en-US" sz="2000" dirty="0" smtClean="0"/>
              <a:t> with deterministic annealing (DA)</a:t>
            </a:r>
          </a:p>
          <a:p>
            <a:pPr lvl="1" eaLnBrk="1" hangingPunct="1">
              <a:lnSpc>
                <a:spcPct val="75000"/>
              </a:lnSpc>
              <a:spcBef>
                <a:spcPct val="15000"/>
              </a:spcBef>
              <a:buSzPct val="40000"/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ECD700"/>
                </a:solidFill>
              </a:rPr>
              <a:t>Mixture Models </a:t>
            </a:r>
            <a:r>
              <a:rPr lang="en-US" sz="2000" dirty="0" smtClean="0"/>
              <a:t>(Expectation Maximization) with DA</a:t>
            </a:r>
          </a:p>
          <a:p>
            <a:pPr lvl="1" eaLnBrk="1" hangingPunct="1">
              <a:lnSpc>
                <a:spcPct val="75000"/>
              </a:lnSpc>
              <a:spcBef>
                <a:spcPct val="15000"/>
              </a:spcBef>
              <a:buSzPct val="40000"/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ECD700"/>
                </a:solidFill>
              </a:rPr>
              <a:t>Metric Space Mapping </a:t>
            </a:r>
            <a:r>
              <a:rPr lang="en-US" sz="2000" dirty="0" smtClean="0"/>
              <a:t>for visualization and analysis</a:t>
            </a:r>
          </a:p>
          <a:p>
            <a:pPr lvl="1" eaLnBrk="1" hangingPunct="1">
              <a:lnSpc>
                <a:spcPct val="75000"/>
              </a:lnSpc>
              <a:spcBef>
                <a:spcPct val="15000"/>
              </a:spcBef>
              <a:buSzPct val="40000"/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ECD700"/>
                </a:solidFill>
              </a:rPr>
              <a:t>Matrix algebra </a:t>
            </a:r>
            <a:r>
              <a:rPr lang="en-US" sz="2000" dirty="0" smtClean="0"/>
              <a:t>as needed</a:t>
            </a:r>
          </a:p>
          <a:p>
            <a:pPr lvl="1" eaLnBrk="1" hangingPunct="1">
              <a:lnSpc>
                <a:spcPct val="75000"/>
              </a:lnSpc>
              <a:spcBef>
                <a:spcPct val="15000"/>
              </a:spcBef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3"/>
          <a:srcRect l="17819" t="18919" r="3017" b="12163"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gt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5100" y="1181100"/>
            <a:ext cx="63627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9525"/>
            <a:ext cx="8305800" cy="9810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chemeClr val="tx2">
                    <a:satMod val="200000"/>
                  </a:schemeClr>
                </a:solidFill>
              </a:rPr>
              <a:t>2 Clusters of Chemical </a:t>
            </a:r>
            <a:r>
              <a:rPr lang="en-US" sz="3200" dirty="0" smtClean="0">
                <a:solidFill>
                  <a:schemeClr val="tx2">
                    <a:satMod val="200000"/>
                  </a:schemeClr>
                </a:solidFill>
              </a:rPr>
              <a:t>Compounds</a:t>
            </a:r>
            <a:br>
              <a:rPr lang="en-US" sz="3200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en-US" sz="3200" dirty="0" smtClean="0">
                <a:solidFill>
                  <a:schemeClr val="tx2">
                    <a:satMod val="200000"/>
                  </a:schemeClr>
                </a:solidFill>
              </a:rPr>
              <a:t>in </a:t>
            </a:r>
            <a:r>
              <a:rPr lang="en-US" sz="3200" dirty="0">
                <a:solidFill>
                  <a:schemeClr val="tx2">
                    <a:satMod val="200000"/>
                  </a:schemeClr>
                </a:solidFill>
              </a:rPr>
              <a:t>155 Dimensions Projected into 2D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66800"/>
            <a:ext cx="2590800" cy="5638800"/>
          </a:xfrm>
        </p:spPr>
        <p:txBody>
          <a:bodyPr/>
          <a:lstStyle/>
          <a:p>
            <a:pPr marL="173038" indent="-173038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900" smtClean="0">
                <a:solidFill>
                  <a:srgbClr val="ECD700"/>
                </a:solidFill>
              </a:rPr>
              <a:t>Deterministic Annealing </a:t>
            </a:r>
            <a:r>
              <a:rPr lang="en-US" sz="1900" smtClean="0"/>
              <a:t>for Clustering of 335 compounds</a:t>
            </a:r>
          </a:p>
          <a:p>
            <a:pPr marL="173038" indent="-173038"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n-US" sz="1900" smtClean="0"/>
          </a:p>
          <a:p>
            <a:pPr marL="173038" indent="-173038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900" smtClean="0"/>
              <a:t>Method works on much larger sets but choose this as answer known</a:t>
            </a:r>
          </a:p>
          <a:p>
            <a:pPr marL="173038" indent="-173038"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n-US" sz="1900" smtClean="0"/>
          </a:p>
          <a:p>
            <a:pPr marL="173038" indent="-173038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900" smtClean="0"/>
              <a:t>GTM</a:t>
            </a:r>
            <a:r>
              <a:rPr lang="en-US" sz="1900" smtClean="0">
                <a:solidFill>
                  <a:srgbClr val="FFFF00"/>
                </a:solidFill>
              </a:rPr>
              <a:t> </a:t>
            </a:r>
            <a:r>
              <a:rPr lang="en-US" sz="1900" smtClean="0"/>
              <a:t>(</a:t>
            </a:r>
            <a:r>
              <a:rPr lang="en-US" sz="1900" smtClean="0">
                <a:solidFill>
                  <a:srgbClr val="ECD700"/>
                </a:solidFill>
              </a:rPr>
              <a:t>Generative Topographic Mapping</a:t>
            </a:r>
            <a:r>
              <a:rPr lang="en-US" sz="1900" smtClean="0"/>
              <a:t>)</a:t>
            </a:r>
            <a:r>
              <a:rPr lang="en-US" sz="1900" smtClean="0">
                <a:solidFill>
                  <a:srgbClr val="FFFF00"/>
                </a:solidFill>
              </a:rPr>
              <a:t> </a:t>
            </a:r>
            <a:r>
              <a:rPr lang="en-US" sz="1900" smtClean="0"/>
              <a:t>used for mapping 155D to 2D latent space</a:t>
            </a:r>
          </a:p>
          <a:p>
            <a:pPr marL="173038" indent="-173038"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n-US" sz="1900" smtClean="0"/>
          </a:p>
          <a:p>
            <a:pPr marL="173038" indent="-173038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900" smtClean="0"/>
              <a:t>Much better than PCA (</a:t>
            </a:r>
            <a:r>
              <a:rPr lang="en-US" sz="1900" smtClean="0">
                <a:solidFill>
                  <a:srgbClr val="ECD700"/>
                </a:solidFill>
              </a:rPr>
              <a:t>Principal Component Analysis</a:t>
            </a:r>
            <a:r>
              <a:rPr lang="en-US" sz="1900" smtClean="0"/>
              <a:t>) or SOM (</a:t>
            </a:r>
            <a:r>
              <a:rPr lang="en-US" sz="1900" smtClean="0">
                <a:solidFill>
                  <a:srgbClr val="ECD700"/>
                </a:solidFill>
              </a:rPr>
              <a:t>Self Organizing Maps</a:t>
            </a:r>
            <a:r>
              <a:rPr lang="en-US" sz="1900" smtClean="0"/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9" descr="gtm"/>
          <p:cNvPicPr>
            <a:picLocks noChangeAspect="1" noChangeArrowheads="1"/>
          </p:cNvPicPr>
          <p:nvPr/>
        </p:nvPicPr>
        <p:blipFill>
          <a:blip r:embed="rId3"/>
          <a:srcRect l="3119" t="5548" r="5237" b="3989"/>
          <a:stretch>
            <a:fillRect/>
          </a:stretch>
        </p:blipFill>
        <p:spPr bwMode="auto">
          <a:xfrm>
            <a:off x="6172200" y="3962400"/>
            <a:ext cx="265747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31"/>
          <p:cNvSpPr txBox="1">
            <a:spLocks noChangeArrowheads="1"/>
          </p:cNvSpPr>
          <p:nvPr/>
        </p:nvSpPr>
        <p:spPr bwMode="auto">
          <a:xfrm>
            <a:off x="6019800" y="6159500"/>
            <a:ext cx="31242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8094" tIns="19047" rIns="38094" bIns="19047">
            <a:spAutoFit/>
          </a:bodyPr>
          <a:lstStyle/>
          <a:p>
            <a:r>
              <a:rPr lang="en-US" sz="1400">
                <a:solidFill>
                  <a:srgbClr val="FFC000"/>
                </a:solidFill>
                <a:cs typeface="Arial" charset="0"/>
              </a:rPr>
              <a:t>GTM</a:t>
            </a:r>
            <a:r>
              <a:rPr lang="en-US" sz="1400">
                <a:solidFill>
                  <a:srgbClr val="FFFF00"/>
                </a:solidFill>
                <a:cs typeface="Arial" charset="0"/>
              </a:rPr>
              <a:t> </a:t>
            </a:r>
            <a:r>
              <a:rPr lang="en-US" sz="1400">
                <a:cs typeface="Arial" charset="0"/>
              </a:rPr>
              <a:t>Projection of 2 clusters </a:t>
            </a:r>
          </a:p>
          <a:p>
            <a:r>
              <a:rPr lang="en-US" sz="1400">
                <a:cs typeface="Arial" charset="0"/>
              </a:rPr>
              <a:t>of 335 compounds in 155 </a:t>
            </a:r>
          </a:p>
          <a:p>
            <a:r>
              <a:rPr lang="en-US" sz="1400">
                <a:cs typeface="Arial" charset="0"/>
              </a:rPr>
              <a:t>dimensions</a:t>
            </a:r>
          </a:p>
        </p:txBody>
      </p:sp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5105400" y="1600200"/>
            <a:ext cx="3733800" cy="2235200"/>
          </a:xfrm>
          <a:prstGeom prst="rect">
            <a:avLst/>
          </a:prstGeom>
          <a:noFill/>
          <a:ln w="0" algn="ctr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lIns="38094" tIns="19047" rIns="38094" bIns="19047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C000"/>
                </a:solidFill>
                <a:latin typeface="Corbel" pitchFamily="34" charset="0"/>
              </a:rPr>
              <a:t>GTM Projection of </a:t>
            </a:r>
            <a:r>
              <a:rPr lang="en-US" dirty="0" err="1">
                <a:solidFill>
                  <a:srgbClr val="FFC000"/>
                </a:solidFill>
                <a:latin typeface="Corbel" pitchFamily="34" charset="0"/>
              </a:rPr>
              <a:t>PubChem</a:t>
            </a:r>
            <a:r>
              <a:rPr lang="en-US" dirty="0">
                <a:solidFill>
                  <a:srgbClr val="FFC000"/>
                </a:solidFill>
                <a:latin typeface="Corbel" pitchFamily="34" charset="0"/>
              </a:rPr>
              <a:t>: </a:t>
            </a:r>
            <a:r>
              <a:rPr lang="en-US" dirty="0">
                <a:latin typeface="Corbel" pitchFamily="34" charset="0"/>
              </a:rPr>
              <a:t>10,926,94 0compounds in 166 dimension binary property space takes 4 days on 8 cores. 64X64 mesh of GTM clusters interpolates </a:t>
            </a:r>
            <a:r>
              <a:rPr lang="en-US" dirty="0" err="1">
                <a:latin typeface="Corbel" pitchFamily="34" charset="0"/>
              </a:rPr>
              <a:t>PubChem</a:t>
            </a:r>
            <a:r>
              <a:rPr lang="en-US" dirty="0">
                <a:latin typeface="Corbel" pitchFamily="34" charset="0"/>
              </a:rPr>
              <a:t>. Could usefully use 1024 cores! David Wild will use for GIS style 2D browsing interface to chemistry</a:t>
            </a:r>
          </a:p>
        </p:txBody>
      </p:sp>
      <p:pic>
        <p:nvPicPr>
          <p:cNvPr id="27653" name="Picture 34" descr="gtmpca"/>
          <p:cNvPicPr>
            <a:picLocks noChangeAspect="1" noChangeArrowheads="1"/>
          </p:cNvPicPr>
          <p:nvPr/>
        </p:nvPicPr>
        <p:blipFill>
          <a:blip r:embed="rId4"/>
          <a:srcRect t="12358" b="30907"/>
          <a:stretch>
            <a:fillRect/>
          </a:stretch>
        </p:blipFill>
        <p:spPr bwMode="auto">
          <a:xfrm>
            <a:off x="0" y="3886200"/>
            <a:ext cx="5711825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 Box 35"/>
          <p:cNvSpPr txBox="1">
            <a:spLocks noChangeArrowheads="1"/>
          </p:cNvSpPr>
          <p:nvPr/>
        </p:nvSpPr>
        <p:spPr bwMode="auto">
          <a:xfrm>
            <a:off x="1198563" y="5334000"/>
            <a:ext cx="496887" cy="312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38094" tIns="19047" rIns="38094" bIns="19047">
            <a:spAutoFit/>
          </a:bodyPr>
          <a:lstStyle/>
          <a:p>
            <a:r>
              <a:rPr lang="en-US">
                <a:latin typeface="Corbel" pitchFamily="34" charset="0"/>
              </a:rPr>
              <a:t>PCA</a:t>
            </a:r>
          </a:p>
        </p:txBody>
      </p:sp>
      <p:sp>
        <p:nvSpPr>
          <p:cNvPr id="27655" name="Text Box 36"/>
          <p:cNvSpPr txBox="1">
            <a:spLocks noChangeArrowheads="1"/>
          </p:cNvSpPr>
          <p:nvPr/>
        </p:nvSpPr>
        <p:spPr bwMode="auto">
          <a:xfrm>
            <a:off x="3952875" y="5334000"/>
            <a:ext cx="549275" cy="312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38094" tIns="19047" rIns="38094" bIns="19047">
            <a:spAutoFit/>
          </a:bodyPr>
          <a:lstStyle/>
          <a:p>
            <a:r>
              <a:rPr lang="en-US">
                <a:latin typeface="Corbel" pitchFamily="34" charset="0"/>
              </a:rPr>
              <a:t>GTM</a:t>
            </a:r>
          </a:p>
        </p:txBody>
      </p:sp>
      <p:sp>
        <p:nvSpPr>
          <p:cNvPr id="27656" name="Text Box 37"/>
          <p:cNvSpPr txBox="1">
            <a:spLocks noChangeArrowheads="1"/>
          </p:cNvSpPr>
          <p:nvPr/>
        </p:nvSpPr>
        <p:spPr bwMode="auto">
          <a:xfrm>
            <a:off x="152400" y="6172200"/>
            <a:ext cx="5867400" cy="587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8094" tIns="19047" rIns="38094" bIns="19047">
            <a:spAutoFit/>
          </a:bodyPr>
          <a:lstStyle/>
          <a:p>
            <a:r>
              <a:rPr lang="en-US">
                <a:cs typeface="Arial" charset="0"/>
              </a:rPr>
              <a:t>Linear</a:t>
            </a:r>
            <a:r>
              <a:rPr lang="en-US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>
                <a:solidFill>
                  <a:srgbClr val="FFC000"/>
                </a:solidFill>
                <a:cs typeface="Arial" charset="0"/>
              </a:rPr>
              <a:t>PCA </a:t>
            </a:r>
            <a:r>
              <a:rPr lang="en-US">
                <a:cs typeface="Arial" charset="0"/>
              </a:rPr>
              <a:t>v. nonlinear </a:t>
            </a:r>
            <a:r>
              <a:rPr lang="en-US">
                <a:solidFill>
                  <a:srgbClr val="FFC000"/>
                </a:solidFill>
                <a:cs typeface="Arial" charset="0"/>
              </a:rPr>
              <a:t>GTM </a:t>
            </a:r>
            <a:r>
              <a:rPr lang="en-US">
                <a:cs typeface="Arial" charset="0"/>
              </a:rPr>
              <a:t>on 6 Gaussians in 3D</a:t>
            </a:r>
          </a:p>
          <a:p>
            <a:r>
              <a:rPr lang="en-US">
                <a:cs typeface="Arial" charset="0"/>
              </a:rPr>
              <a:t>PCA is Principal Component Analysis</a:t>
            </a:r>
          </a:p>
        </p:txBody>
      </p:sp>
      <p:grpSp>
        <p:nvGrpSpPr>
          <p:cNvPr id="27657" name="Group 41"/>
          <p:cNvGrpSpPr>
            <a:grpSpLocks/>
          </p:cNvGrpSpPr>
          <p:nvPr/>
        </p:nvGrpSpPr>
        <p:grpSpPr bwMode="auto">
          <a:xfrm>
            <a:off x="381000" y="381000"/>
            <a:ext cx="4635500" cy="3524250"/>
            <a:chOff x="1344" y="1104"/>
            <a:chExt cx="7008" cy="5328"/>
          </a:xfrm>
        </p:grpSpPr>
        <p:pic>
          <p:nvPicPr>
            <p:cNvPr id="27661" name="Picture 34" descr="pubchemgtm"/>
            <p:cNvPicPr>
              <a:picLocks noChangeAspect="1" noChangeArrowheads="1"/>
            </p:cNvPicPr>
            <p:nvPr/>
          </p:nvPicPr>
          <p:blipFill>
            <a:blip r:embed="rId5"/>
            <a:srcRect t="1724" r="5920" b="4311"/>
            <a:stretch>
              <a:fillRect/>
            </a:stretch>
          </p:blipFill>
          <p:spPr bwMode="auto">
            <a:xfrm>
              <a:off x="1344" y="1200"/>
              <a:ext cx="6864" cy="5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2" name="AutoShape 35"/>
            <p:cNvSpPr>
              <a:spLocks noChangeArrowheads="1"/>
            </p:cNvSpPr>
            <p:nvPr/>
          </p:nvSpPr>
          <p:spPr bwMode="auto">
            <a:xfrm>
              <a:off x="1488" y="1248"/>
              <a:ext cx="576" cy="576"/>
            </a:xfrm>
            <a:prstGeom prst="star4">
              <a:avLst>
                <a:gd name="adj" fmla="val 12500"/>
              </a:avLst>
            </a:prstGeom>
            <a:solidFill>
              <a:srgbClr val="E407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2193925"/>
              <a:endParaRPr lang="en-US"/>
            </a:p>
          </p:txBody>
        </p:sp>
        <p:sp>
          <p:nvSpPr>
            <p:cNvPr id="27663" name="AutoShape 36"/>
            <p:cNvSpPr>
              <a:spLocks noChangeArrowheads="1"/>
            </p:cNvSpPr>
            <p:nvPr/>
          </p:nvSpPr>
          <p:spPr bwMode="auto">
            <a:xfrm>
              <a:off x="2208" y="1104"/>
              <a:ext cx="576" cy="576"/>
            </a:xfrm>
            <a:prstGeom prst="star4">
              <a:avLst>
                <a:gd name="adj" fmla="val 12500"/>
              </a:avLst>
            </a:prstGeom>
            <a:solidFill>
              <a:srgbClr val="E407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2193925"/>
              <a:endParaRPr lang="en-US"/>
            </a:p>
          </p:txBody>
        </p:sp>
        <p:sp>
          <p:nvSpPr>
            <p:cNvPr id="27664" name="AutoShape 37"/>
            <p:cNvSpPr>
              <a:spLocks noChangeArrowheads="1"/>
            </p:cNvSpPr>
            <p:nvPr/>
          </p:nvSpPr>
          <p:spPr bwMode="auto">
            <a:xfrm>
              <a:off x="5664" y="2400"/>
              <a:ext cx="576" cy="576"/>
            </a:xfrm>
            <a:prstGeom prst="star4">
              <a:avLst>
                <a:gd name="adj" fmla="val 12500"/>
              </a:avLst>
            </a:prstGeom>
            <a:solidFill>
              <a:srgbClr val="E407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2193925"/>
              <a:endParaRPr lang="en-US"/>
            </a:p>
          </p:txBody>
        </p:sp>
        <p:sp>
          <p:nvSpPr>
            <p:cNvPr id="27665" name="AutoShape 38"/>
            <p:cNvSpPr>
              <a:spLocks noChangeArrowheads="1"/>
            </p:cNvSpPr>
            <p:nvPr/>
          </p:nvSpPr>
          <p:spPr bwMode="auto">
            <a:xfrm>
              <a:off x="5088" y="3984"/>
              <a:ext cx="576" cy="576"/>
            </a:xfrm>
            <a:prstGeom prst="star4">
              <a:avLst>
                <a:gd name="adj" fmla="val 12500"/>
              </a:avLst>
            </a:prstGeom>
            <a:solidFill>
              <a:srgbClr val="E407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2193925"/>
              <a:endParaRPr lang="en-US"/>
            </a:p>
          </p:txBody>
        </p:sp>
        <p:sp>
          <p:nvSpPr>
            <p:cNvPr id="27666" name="AutoShape 39"/>
            <p:cNvSpPr>
              <a:spLocks noChangeArrowheads="1"/>
            </p:cNvSpPr>
            <p:nvPr/>
          </p:nvSpPr>
          <p:spPr bwMode="auto">
            <a:xfrm>
              <a:off x="5856" y="4656"/>
              <a:ext cx="576" cy="576"/>
            </a:xfrm>
            <a:prstGeom prst="star4">
              <a:avLst>
                <a:gd name="adj" fmla="val 12500"/>
              </a:avLst>
            </a:prstGeom>
            <a:solidFill>
              <a:srgbClr val="E407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2193925"/>
              <a:endParaRPr lang="en-US"/>
            </a:p>
          </p:txBody>
        </p:sp>
        <p:sp>
          <p:nvSpPr>
            <p:cNvPr id="27667" name="AutoShape 40"/>
            <p:cNvSpPr>
              <a:spLocks noChangeArrowheads="1"/>
            </p:cNvSpPr>
            <p:nvPr/>
          </p:nvSpPr>
          <p:spPr bwMode="auto">
            <a:xfrm>
              <a:off x="7776" y="5376"/>
              <a:ext cx="576" cy="576"/>
            </a:xfrm>
            <a:prstGeom prst="star4">
              <a:avLst>
                <a:gd name="adj" fmla="val 12500"/>
              </a:avLst>
            </a:prstGeom>
            <a:solidFill>
              <a:srgbClr val="E407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2193925"/>
              <a:endParaRPr lang="en-US"/>
            </a:p>
          </p:txBody>
        </p:sp>
      </p:grpSp>
      <p:sp>
        <p:nvSpPr>
          <p:cNvPr id="27658" name="Text Box 42"/>
          <p:cNvSpPr txBox="1">
            <a:spLocks noChangeArrowheads="1"/>
          </p:cNvSpPr>
          <p:nvPr/>
        </p:nvSpPr>
        <p:spPr bwMode="auto">
          <a:xfrm>
            <a:off x="1119188" y="3175"/>
            <a:ext cx="6577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81000"/>
            <a:r>
              <a:rPr lang="en-US" sz="2400"/>
              <a:t>Parallel Generative Topographic Mapping GTM</a:t>
            </a:r>
          </a:p>
        </p:txBody>
      </p:sp>
      <p:sp>
        <p:nvSpPr>
          <p:cNvPr id="20" name="Text Box 32"/>
          <p:cNvSpPr txBox="1">
            <a:spLocks noChangeArrowheads="1"/>
          </p:cNvSpPr>
          <p:nvPr/>
        </p:nvSpPr>
        <p:spPr bwMode="auto">
          <a:xfrm>
            <a:off x="5105400" y="457200"/>
            <a:ext cx="3752850" cy="862013"/>
          </a:xfrm>
          <a:prstGeom prst="rect">
            <a:avLst/>
          </a:prstGeom>
          <a:noFill/>
          <a:ln w="0" algn="ctr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lIns="38094" tIns="19047" rIns="38094" bIns="19047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latin typeface="Corbel" pitchFamily="34" charset="0"/>
              </a:rPr>
              <a:t>Reduce dimensionality preserving topology and perhaps distances</a:t>
            </a:r>
            <a:br>
              <a:rPr lang="en-US" dirty="0">
                <a:latin typeface="Corbel" pitchFamily="34" charset="0"/>
              </a:rPr>
            </a:br>
            <a:r>
              <a:rPr lang="en-US" dirty="0">
                <a:latin typeface="Corbel" pitchFamily="34" charset="0"/>
              </a:rPr>
              <a:t>Here project to 2D </a:t>
            </a:r>
          </a:p>
        </p:txBody>
      </p:sp>
      <p:sp>
        <p:nvSpPr>
          <p:cNvPr id="27660" name="Rectangle 36"/>
          <p:cNvSpPr>
            <a:spLocks noChangeArrowheads="1"/>
          </p:cNvSpPr>
          <p:nvPr/>
        </p:nvSpPr>
        <p:spPr bwMode="auto">
          <a:xfrm>
            <a:off x="8297863" y="6491288"/>
            <a:ext cx="7699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r>
              <a:rPr lang="en-US" i="1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i="1">
                <a:solidFill>
                  <a:srgbClr val="E40701"/>
                </a:solidFill>
                <a:latin typeface="Calibri" pitchFamily="34" charset="0"/>
              </a:rPr>
              <a:t>A</a:t>
            </a:r>
            <a:r>
              <a:rPr lang="en-US" i="1">
                <a:solidFill>
                  <a:srgbClr val="EFBA00"/>
                </a:solidFill>
                <a:latin typeface="Calibri" pitchFamily="34" charset="0"/>
              </a:rPr>
              <a:t>L</a:t>
            </a:r>
            <a:r>
              <a:rPr lang="en-US" i="1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i="1">
                <a:solidFill>
                  <a:srgbClr val="18A221"/>
                </a:solidFill>
                <a:latin typeface="Calibri" pitchFamily="34" charset="0"/>
              </a:rPr>
              <a:t>A</a:t>
            </a:r>
            <a:endParaRPr lang="en-US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 r="1923" b="6715"/>
          <a:stretch>
            <a:fillRect/>
          </a:stretch>
        </p:blipFill>
        <p:spPr bwMode="auto">
          <a:xfrm>
            <a:off x="0" y="0"/>
            <a:ext cx="9144000" cy="481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5"/>
          <p:cNvSpPr txBox="1">
            <a:spLocks noChangeArrowheads="1"/>
          </p:cNvSpPr>
          <p:nvPr/>
        </p:nvSpPr>
        <p:spPr bwMode="auto">
          <a:xfrm>
            <a:off x="609600" y="1066800"/>
            <a:ext cx="18224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latin typeface="Arial" pitchFamily="34" charset="0"/>
              </a:rPr>
              <a:t>Parallel</a:t>
            </a:r>
            <a:br>
              <a:rPr lang="en-US">
                <a:solidFill>
                  <a:srgbClr val="000000"/>
                </a:solidFill>
                <a:latin typeface="Arial" pitchFamily="34" charset="0"/>
              </a:rPr>
            </a:br>
            <a:r>
              <a:rPr lang="en-US">
                <a:solidFill>
                  <a:srgbClr val="000000"/>
                </a:solidFill>
                <a:latin typeface="Arial" pitchFamily="34" charset="0"/>
              </a:rPr>
              <a:t>Overhead </a:t>
            </a:r>
            <a:br>
              <a:rPr lang="en-US">
                <a:solidFill>
                  <a:srgbClr val="000000"/>
                </a:solidFill>
                <a:latin typeface="Arial" pitchFamily="34" charset="0"/>
              </a:rPr>
            </a:br>
            <a:r>
              <a:rPr lang="en-US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 1-efficiency</a:t>
            </a:r>
            <a:endParaRPr lang="en-US">
              <a:solidFill>
                <a:srgbClr val="000000"/>
              </a:solidFill>
              <a:latin typeface="Arial" pitchFamily="34" charset="0"/>
            </a:endParaRPr>
          </a:p>
          <a:p>
            <a:pPr eaLnBrk="0" hangingPunct="0"/>
            <a:endParaRPr lang="en-US">
              <a:solidFill>
                <a:srgbClr val="000000"/>
              </a:solidFill>
              <a:latin typeface="Arial" pitchFamily="34" charset="0"/>
            </a:endParaRPr>
          </a:p>
          <a:p>
            <a:pPr eaLnBrk="0" hangingPunct="0"/>
            <a:r>
              <a:rPr lang="en-US">
                <a:solidFill>
                  <a:srgbClr val="000000"/>
                </a:solidFill>
                <a:latin typeface="Arial" pitchFamily="34" charset="0"/>
              </a:rPr>
              <a:t>= (PT(P)/T(1)-1)</a:t>
            </a:r>
          </a:p>
          <a:p>
            <a:pPr eaLnBrk="0" hangingPunct="0"/>
            <a:r>
              <a:rPr lang="en-US">
                <a:solidFill>
                  <a:srgbClr val="000000"/>
                </a:solidFill>
                <a:latin typeface="Arial" pitchFamily="34" charset="0"/>
              </a:rPr>
              <a:t>On P processors</a:t>
            </a:r>
          </a:p>
          <a:p>
            <a:pPr eaLnBrk="0" hangingPunct="0"/>
            <a:r>
              <a:rPr lang="en-US">
                <a:solidFill>
                  <a:srgbClr val="000000"/>
                </a:solidFill>
                <a:latin typeface="Arial" pitchFamily="34" charset="0"/>
              </a:rPr>
              <a:t>= (1/efficiency)-1</a:t>
            </a:r>
          </a:p>
        </p:txBody>
      </p:sp>
      <p:sp>
        <p:nvSpPr>
          <p:cNvPr id="25604" name="TextBox 6"/>
          <p:cNvSpPr txBox="1">
            <a:spLocks noChangeArrowheads="1"/>
          </p:cNvSpPr>
          <p:nvPr/>
        </p:nvSpPr>
        <p:spPr bwMode="auto">
          <a:xfrm>
            <a:off x="0" y="6154738"/>
            <a:ext cx="9274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dirty="0">
                <a:latin typeface="Arial" pitchFamily="34" charset="0"/>
              </a:rPr>
              <a:t>CCR Threads per Process</a:t>
            </a:r>
          </a:p>
          <a:p>
            <a:pPr eaLnBrk="0" hangingPunct="0"/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         </a:t>
            </a:r>
            <a:r>
              <a:rPr lang="en-US" sz="1400" dirty="0">
                <a:latin typeface="Arial" pitchFamily="34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    </a:t>
            </a:r>
            <a:r>
              <a:rPr lang="en-US" sz="1400" dirty="0">
                <a:solidFill>
                  <a:srgbClr val="3C8C93"/>
                </a:solidFill>
                <a:latin typeface="Arial" pitchFamily="34" charset="0"/>
              </a:rPr>
              <a:t>1    1    2    </a:t>
            </a:r>
            <a:r>
              <a:rPr lang="en-US" sz="1400" dirty="0">
                <a:solidFill>
                  <a:srgbClr val="FF9900"/>
                </a:solidFill>
                <a:latin typeface="Arial" pitchFamily="34" charset="0"/>
              </a:rPr>
              <a:t>1    1    1   2    2    4    </a:t>
            </a:r>
            <a:r>
              <a:rPr lang="en-US" sz="1400" dirty="0">
                <a:solidFill>
                  <a:srgbClr val="009900"/>
                </a:solidFill>
                <a:latin typeface="Arial" pitchFamily="34" charset="0"/>
              </a:rPr>
              <a:t>1    1    1    2    2    2    4    4    8    </a:t>
            </a:r>
            <a:r>
              <a:rPr lang="en-US" sz="1400" dirty="0">
                <a:solidFill>
                  <a:srgbClr val="6B6BCF"/>
                </a:solidFill>
                <a:latin typeface="Arial" pitchFamily="34" charset="0"/>
              </a:rPr>
              <a:t>1    1    2    2    4    4    8    </a:t>
            </a:r>
            <a:r>
              <a:rPr lang="en-US" sz="1400" dirty="0">
                <a:solidFill>
                  <a:srgbClr val="FF0000"/>
                </a:solidFill>
                <a:latin typeface="Arial" pitchFamily="34" charset="0"/>
              </a:rPr>
              <a:t>1    2    4   8</a:t>
            </a:r>
          </a:p>
        </p:txBody>
      </p:sp>
      <p:sp>
        <p:nvSpPr>
          <p:cNvPr id="25605" name="TextBox 7"/>
          <p:cNvSpPr txBox="1">
            <a:spLocks noChangeArrowheads="1"/>
          </p:cNvSpPr>
          <p:nvPr/>
        </p:nvSpPr>
        <p:spPr bwMode="auto">
          <a:xfrm>
            <a:off x="0" y="4986338"/>
            <a:ext cx="939165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dirty="0">
                <a:latin typeface="Arial" pitchFamily="34" charset="0"/>
              </a:rPr>
              <a:t>Nodes</a:t>
            </a:r>
          </a:p>
          <a:p>
            <a:pPr eaLnBrk="0" hangingPunct="0"/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         </a:t>
            </a:r>
            <a:r>
              <a:rPr lang="en-US" sz="1400" dirty="0">
                <a:latin typeface="Arial" pitchFamily="34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    </a:t>
            </a:r>
            <a:r>
              <a:rPr lang="en-US" sz="1400" dirty="0">
                <a:solidFill>
                  <a:srgbClr val="3C8C93"/>
                </a:solidFill>
                <a:latin typeface="Arial" pitchFamily="34" charset="0"/>
              </a:rPr>
              <a:t>2    1    1    </a:t>
            </a:r>
            <a:r>
              <a:rPr lang="en-US" sz="1400" dirty="0">
                <a:solidFill>
                  <a:srgbClr val="FF9900"/>
                </a:solidFill>
                <a:latin typeface="Arial" pitchFamily="34" charset="0"/>
              </a:rPr>
              <a:t>4    2    1   2    1    1    </a:t>
            </a:r>
            <a:r>
              <a:rPr lang="en-US" sz="1400" dirty="0">
                <a:solidFill>
                  <a:srgbClr val="009900"/>
                </a:solidFill>
                <a:latin typeface="Arial" pitchFamily="34" charset="0"/>
              </a:rPr>
              <a:t>4    2    1    4    2    1    2    1    1    </a:t>
            </a:r>
            <a:r>
              <a:rPr lang="en-US" sz="1400" dirty="0">
                <a:solidFill>
                  <a:srgbClr val="6B6BCF"/>
                </a:solidFill>
                <a:latin typeface="Arial" pitchFamily="34" charset="0"/>
              </a:rPr>
              <a:t>4    2    4    2    4    2    2    </a:t>
            </a:r>
            <a:r>
              <a:rPr lang="en-US" sz="1400" dirty="0">
                <a:solidFill>
                  <a:srgbClr val="FF0000"/>
                </a:solidFill>
                <a:latin typeface="Arial" pitchFamily="34" charset="0"/>
              </a:rPr>
              <a:t>4    4    4   4</a:t>
            </a:r>
          </a:p>
          <a:p>
            <a:pPr eaLnBrk="0" hangingPunct="0"/>
            <a:endParaRPr lang="en-US" sz="1400" dirty="0">
              <a:solidFill>
                <a:srgbClr val="000000"/>
              </a:solidFill>
              <a:latin typeface="Arial" pitchFamily="34" charset="0"/>
            </a:endParaRPr>
          </a:p>
          <a:p>
            <a:pPr eaLnBrk="0" hangingPunct="0"/>
            <a:r>
              <a:rPr lang="en-US" sz="1400" dirty="0">
                <a:latin typeface="Arial" pitchFamily="34" charset="0"/>
              </a:rPr>
              <a:t>MPI Processes per Node</a:t>
            </a:r>
          </a:p>
          <a:p>
            <a:pPr eaLnBrk="0" hangingPunct="0"/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         </a:t>
            </a:r>
            <a:r>
              <a:rPr lang="en-US" sz="1400" dirty="0">
                <a:latin typeface="Arial" pitchFamily="34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    </a:t>
            </a:r>
            <a:r>
              <a:rPr lang="en-US" sz="1400" dirty="0">
                <a:solidFill>
                  <a:srgbClr val="3C8C93"/>
                </a:solidFill>
                <a:latin typeface="Arial" pitchFamily="34" charset="0"/>
              </a:rPr>
              <a:t>1    2    1    </a:t>
            </a:r>
            <a:r>
              <a:rPr lang="en-US" sz="1400" dirty="0">
                <a:solidFill>
                  <a:srgbClr val="FF9900"/>
                </a:solidFill>
                <a:latin typeface="Arial" pitchFamily="34" charset="0"/>
              </a:rPr>
              <a:t>1    2    4   1    2    1    </a:t>
            </a:r>
            <a:r>
              <a:rPr lang="en-US" sz="1400" dirty="0">
                <a:solidFill>
                  <a:srgbClr val="009900"/>
                </a:solidFill>
                <a:latin typeface="Arial" pitchFamily="34" charset="0"/>
              </a:rPr>
              <a:t>2    4    8    1    2    4    1    2    1    </a:t>
            </a:r>
            <a:r>
              <a:rPr lang="en-US" sz="1400" dirty="0">
                <a:solidFill>
                  <a:srgbClr val="6B6BCF"/>
                </a:solidFill>
                <a:latin typeface="Arial" pitchFamily="34" charset="0"/>
              </a:rPr>
              <a:t>4    8    2    4    1    2    1    </a:t>
            </a:r>
            <a:r>
              <a:rPr lang="en-US" sz="1400" dirty="0">
                <a:solidFill>
                  <a:srgbClr val="FF0000"/>
                </a:solidFill>
                <a:latin typeface="Arial" pitchFamily="34" charset="0"/>
              </a:rPr>
              <a:t>8    4    2   1</a:t>
            </a:r>
          </a:p>
        </p:txBody>
      </p:sp>
      <p:sp>
        <p:nvSpPr>
          <p:cNvPr id="25606" name="TextBox 9"/>
          <p:cNvSpPr txBox="1">
            <a:spLocks noChangeArrowheads="1"/>
          </p:cNvSpPr>
          <p:nvPr/>
        </p:nvSpPr>
        <p:spPr bwMode="auto">
          <a:xfrm>
            <a:off x="8004175" y="2917825"/>
            <a:ext cx="954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>
                <a:solidFill>
                  <a:srgbClr val="FF0000"/>
                </a:solidFill>
                <a:latin typeface="Arial" pitchFamily="34" charset="0"/>
              </a:rPr>
              <a:t>32-way</a:t>
            </a:r>
          </a:p>
        </p:txBody>
      </p:sp>
      <p:sp>
        <p:nvSpPr>
          <p:cNvPr id="25607" name="TextBox 10"/>
          <p:cNvSpPr txBox="1">
            <a:spLocks noChangeArrowheads="1"/>
          </p:cNvSpPr>
          <p:nvPr/>
        </p:nvSpPr>
        <p:spPr bwMode="auto">
          <a:xfrm>
            <a:off x="6616700" y="3282950"/>
            <a:ext cx="954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>
                <a:solidFill>
                  <a:srgbClr val="7030A0"/>
                </a:solidFill>
                <a:latin typeface="Arial" pitchFamily="34" charset="0"/>
              </a:rPr>
              <a:t>16-way</a:t>
            </a:r>
          </a:p>
        </p:txBody>
      </p:sp>
      <p:sp>
        <p:nvSpPr>
          <p:cNvPr id="25608" name="TextBox 11"/>
          <p:cNvSpPr txBox="1">
            <a:spLocks noChangeArrowheads="1"/>
          </p:cNvSpPr>
          <p:nvPr/>
        </p:nvSpPr>
        <p:spPr bwMode="auto">
          <a:xfrm>
            <a:off x="4316413" y="3611563"/>
            <a:ext cx="825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>
                <a:solidFill>
                  <a:srgbClr val="009900"/>
                </a:solidFill>
                <a:latin typeface="Arial" pitchFamily="34" charset="0"/>
              </a:rPr>
              <a:t>8-way</a:t>
            </a:r>
          </a:p>
        </p:txBody>
      </p:sp>
      <p:sp>
        <p:nvSpPr>
          <p:cNvPr id="25609" name="TextBox 12"/>
          <p:cNvSpPr txBox="1">
            <a:spLocks noChangeArrowheads="1"/>
          </p:cNvSpPr>
          <p:nvPr/>
        </p:nvSpPr>
        <p:spPr bwMode="auto">
          <a:xfrm>
            <a:off x="2016125" y="3940175"/>
            <a:ext cx="82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>
                <a:solidFill>
                  <a:srgbClr val="FF9900"/>
                </a:solidFill>
                <a:latin typeface="Arial" pitchFamily="34" charset="0"/>
              </a:rPr>
              <a:t>4-way</a:t>
            </a:r>
          </a:p>
        </p:txBody>
      </p:sp>
      <p:sp>
        <p:nvSpPr>
          <p:cNvPr id="25610" name="TextBox 13"/>
          <p:cNvSpPr txBox="1">
            <a:spLocks noChangeArrowheads="1"/>
          </p:cNvSpPr>
          <p:nvPr/>
        </p:nvSpPr>
        <p:spPr bwMode="auto">
          <a:xfrm>
            <a:off x="628650" y="3429000"/>
            <a:ext cx="82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>
                <a:solidFill>
                  <a:srgbClr val="0070C0"/>
                </a:solidFill>
                <a:latin typeface="Arial" pitchFamily="34" charset="0"/>
              </a:rPr>
              <a:t>2-way</a:t>
            </a:r>
          </a:p>
        </p:txBody>
      </p:sp>
      <p:sp>
        <p:nvSpPr>
          <p:cNvPr id="25611" name="TextBox 15"/>
          <p:cNvSpPr txBox="1">
            <a:spLocks noChangeArrowheads="1"/>
          </p:cNvSpPr>
          <p:nvPr/>
        </p:nvSpPr>
        <p:spPr bwMode="auto">
          <a:xfrm>
            <a:off x="2286000" y="0"/>
            <a:ext cx="43973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rgbClr val="000000"/>
                </a:solidFill>
                <a:latin typeface="Arial" pitchFamily="34" charset="0"/>
              </a:rPr>
              <a:t>Deterministic Annealing Clustering </a:t>
            </a:r>
          </a:p>
          <a:p>
            <a:pPr algn="ctr" eaLnBrk="0" hangingPunct="0"/>
            <a:r>
              <a:rPr lang="en-US">
                <a:solidFill>
                  <a:srgbClr val="000000"/>
                </a:solidFill>
                <a:latin typeface="Arial" pitchFamily="34" charset="0"/>
              </a:rPr>
              <a:t>Scaled Speedup Tests on 4 8-core Systems</a:t>
            </a:r>
          </a:p>
          <a:p>
            <a:pPr algn="ctr" eaLnBrk="0" hangingPunct="0"/>
            <a:r>
              <a:rPr lang="en-US">
                <a:solidFill>
                  <a:srgbClr val="000000"/>
                </a:solidFill>
                <a:latin typeface="Arial" pitchFamily="34" charset="0"/>
              </a:rPr>
              <a:t>1,600,000 points per C# thread</a:t>
            </a:r>
          </a:p>
          <a:p>
            <a:pPr algn="ctr" eaLnBrk="0" hangingPunct="0"/>
            <a:endParaRPr lang="en-US">
              <a:solidFill>
                <a:srgbClr val="000000"/>
              </a:solidFill>
              <a:latin typeface="Arial" pitchFamily="34" charset="0"/>
            </a:endParaRPr>
          </a:p>
          <a:p>
            <a:pPr algn="ctr" eaLnBrk="0" hangingPunct="0"/>
            <a:r>
              <a:rPr lang="en-US">
                <a:solidFill>
                  <a:srgbClr val="000000"/>
                </a:solidFill>
                <a:latin typeface="Arial" pitchFamily="34" charset="0"/>
              </a:rPr>
              <a:t>1, 2, 4. 8, 16, 32-way parallelism</a:t>
            </a:r>
          </a:p>
          <a:p>
            <a:pPr algn="ctr" eaLnBrk="0" hangingPunct="0"/>
            <a:r>
              <a:rPr lang="en-US">
                <a:solidFill>
                  <a:srgbClr val="000000"/>
                </a:solidFill>
                <a:latin typeface="Arial" pitchFamily="34" charset="0"/>
              </a:rPr>
              <a:t>On Windows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304800" y="381000"/>
            <a:ext cx="8305800" cy="533400"/>
          </a:xfrm>
        </p:spPr>
        <p:txBody>
          <a:bodyPr/>
          <a:lstStyle/>
          <a:p>
            <a:r>
              <a:rPr lang="en-US" sz="2400" dirty="0" smtClean="0"/>
              <a:t>Deterministic Annealing for </a:t>
            </a:r>
            <a:r>
              <a:rPr lang="en-US" sz="2400" dirty="0" err="1" smtClean="0"/>
              <a:t>Pairwise</a:t>
            </a:r>
            <a:r>
              <a:rPr lang="en-US" sz="2400" dirty="0" smtClean="0"/>
              <a:t> Clustering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>
          <a:xfrm>
            <a:off x="152400" y="1311275"/>
            <a:ext cx="8839200" cy="4708525"/>
          </a:xfrm>
        </p:spPr>
        <p:txBody>
          <a:bodyPr/>
          <a:lstStyle/>
          <a:p>
            <a:r>
              <a:rPr lang="en-US" sz="1800" dirty="0" smtClean="0">
                <a:solidFill>
                  <a:srgbClr val="FFFF00"/>
                </a:solidFill>
              </a:rPr>
              <a:t>Clustering</a:t>
            </a:r>
            <a:r>
              <a:rPr lang="en-US" sz="1800" dirty="0" smtClean="0"/>
              <a:t> is a well known data mining algorithm with </a:t>
            </a:r>
            <a:r>
              <a:rPr lang="en-US" sz="1800" dirty="0" smtClean="0">
                <a:solidFill>
                  <a:srgbClr val="FFFF00"/>
                </a:solidFill>
              </a:rPr>
              <a:t>K-means</a:t>
            </a:r>
            <a:r>
              <a:rPr lang="en-US" sz="1800" dirty="0" smtClean="0"/>
              <a:t> best known approach</a:t>
            </a:r>
          </a:p>
          <a:p>
            <a:r>
              <a:rPr lang="en-US" sz="1800" dirty="0" smtClean="0"/>
              <a:t>Two ideas that lead to new supercomputer data mining algorithms</a:t>
            </a:r>
          </a:p>
          <a:p>
            <a:r>
              <a:rPr lang="en-US" sz="1800" dirty="0" smtClean="0"/>
              <a:t>Use </a:t>
            </a:r>
            <a:r>
              <a:rPr lang="en-US" sz="1800" dirty="0" smtClean="0">
                <a:solidFill>
                  <a:srgbClr val="FFFF00"/>
                </a:solidFill>
              </a:rPr>
              <a:t>deterministic annealing </a:t>
            </a:r>
            <a:r>
              <a:rPr lang="en-US" sz="1800" dirty="0" smtClean="0"/>
              <a:t>to avoid local minima</a:t>
            </a:r>
          </a:p>
          <a:p>
            <a:r>
              <a:rPr lang="en-US" sz="1800" dirty="0" smtClean="0">
                <a:solidFill>
                  <a:srgbClr val="FFFF00"/>
                </a:solidFill>
              </a:rPr>
              <a:t>Do not use vectors </a:t>
            </a:r>
            <a:r>
              <a:rPr lang="en-US" sz="1800" dirty="0" smtClean="0"/>
              <a:t>that are often not known –  use </a:t>
            </a:r>
            <a:r>
              <a:rPr lang="en-US" sz="1800" dirty="0" smtClean="0">
                <a:solidFill>
                  <a:srgbClr val="FFFF00"/>
                </a:solidFill>
              </a:rPr>
              <a:t>distances</a:t>
            </a:r>
            <a:r>
              <a:rPr lang="en-US" sz="1800" dirty="0" smtClean="0"/>
              <a:t> </a:t>
            </a:r>
            <a:r>
              <a:rPr lang="el-GR" sz="1800" dirty="0" smtClean="0">
                <a:solidFill>
                  <a:srgbClr val="FFFF00"/>
                </a:solidFill>
              </a:rPr>
              <a:t>δ</a:t>
            </a:r>
            <a:r>
              <a:rPr lang="en-US" sz="1800" dirty="0" smtClean="0">
                <a:solidFill>
                  <a:srgbClr val="FFFF00"/>
                </a:solidFill>
              </a:rPr>
              <a:t>(</a:t>
            </a:r>
            <a:r>
              <a:rPr lang="en-US" sz="1800" i="1" dirty="0" err="1" smtClean="0">
                <a:solidFill>
                  <a:srgbClr val="FFFF00"/>
                </a:solidFill>
              </a:rPr>
              <a:t>i,j</a:t>
            </a:r>
            <a:r>
              <a:rPr lang="en-US" sz="1800" dirty="0" smtClean="0">
                <a:solidFill>
                  <a:srgbClr val="FFFF00"/>
                </a:solidFill>
              </a:rPr>
              <a:t>) </a:t>
            </a:r>
            <a:r>
              <a:rPr lang="en-US" sz="1800" dirty="0" smtClean="0"/>
              <a:t>between points </a:t>
            </a:r>
            <a:r>
              <a:rPr lang="en-US" sz="1800" i="1" dirty="0" err="1" smtClean="0"/>
              <a:t>i</a:t>
            </a:r>
            <a:r>
              <a:rPr lang="en-US" sz="1800" i="1" dirty="0" smtClean="0"/>
              <a:t>, j </a:t>
            </a:r>
            <a:r>
              <a:rPr lang="en-US" sz="1800" dirty="0" smtClean="0"/>
              <a:t>in collection – N=millions of points are available in Biology; algorithms go like N</a:t>
            </a:r>
            <a:r>
              <a:rPr lang="en-US" sz="1800" baseline="30000" dirty="0" smtClean="0"/>
              <a:t>2 </a:t>
            </a:r>
            <a:r>
              <a:rPr lang="en-US" sz="1800" dirty="0" smtClean="0"/>
              <a:t>.</a:t>
            </a:r>
            <a:r>
              <a:rPr lang="en-US" sz="1800" baseline="30000" dirty="0" smtClean="0"/>
              <a:t> </a:t>
            </a:r>
            <a:r>
              <a:rPr lang="en-US" sz="1800" dirty="0" smtClean="0"/>
              <a:t>Number of clusters</a:t>
            </a:r>
          </a:p>
          <a:p>
            <a:r>
              <a:rPr lang="en-US" sz="1800" dirty="0" smtClean="0"/>
              <a:t>Developed (partially) by Hofmann and </a:t>
            </a:r>
            <a:r>
              <a:rPr lang="en-US" sz="1800" dirty="0" err="1" smtClean="0"/>
              <a:t>Buhmann</a:t>
            </a:r>
            <a:r>
              <a:rPr lang="en-US" sz="1800" dirty="0" smtClean="0"/>
              <a:t> in 1997 but little or no application</a:t>
            </a:r>
          </a:p>
          <a:p>
            <a:r>
              <a:rPr lang="en-US" sz="1800" dirty="0" smtClean="0"/>
              <a:t>Minimize </a:t>
            </a:r>
            <a:r>
              <a:rPr lang="en-US" sz="1800" dirty="0" smtClean="0">
                <a:solidFill>
                  <a:srgbClr val="FFFF00"/>
                </a:solidFill>
              </a:rPr>
              <a:t>H</a:t>
            </a:r>
            <a:r>
              <a:rPr lang="en-US" sz="1800" baseline="-25000" dirty="0" smtClean="0">
                <a:solidFill>
                  <a:srgbClr val="FFFF00"/>
                </a:solidFill>
              </a:rPr>
              <a:t>PC</a:t>
            </a:r>
            <a:r>
              <a:rPr lang="en-US" sz="1800" dirty="0" smtClean="0">
                <a:solidFill>
                  <a:srgbClr val="FFFF00"/>
                </a:solidFill>
              </a:rPr>
              <a:t> = 0.5 </a:t>
            </a:r>
            <a:r>
              <a:rPr lang="en-US" sz="1800" dirty="0" smtClean="0">
                <a:solidFill>
                  <a:srgbClr val="FFFF00"/>
                </a:solidFill>
                <a:sym typeface="Symbol" pitchFamily="18" charset="2"/>
              </a:rPr>
              <a:t></a:t>
            </a:r>
            <a:r>
              <a:rPr lang="en-US" sz="1800" i="1" baseline="-25000" dirty="0" err="1" smtClean="0">
                <a:solidFill>
                  <a:srgbClr val="FFFF00"/>
                </a:solidFill>
              </a:rPr>
              <a:t>i</a:t>
            </a:r>
            <a:r>
              <a:rPr lang="en-US" sz="1800" baseline="-25000" dirty="0" smtClean="0">
                <a:solidFill>
                  <a:srgbClr val="FFFF00"/>
                </a:solidFill>
              </a:rPr>
              <a:t>=1</a:t>
            </a:r>
            <a:r>
              <a:rPr lang="en-US" sz="1800" baseline="30000" dirty="0" smtClean="0">
                <a:solidFill>
                  <a:srgbClr val="FFFF00"/>
                </a:solidFill>
              </a:rPr>
              <a:t>N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smtClean="0">
                <a:solidFill>
                  <a:srgbClr val="FFFF00"/>
                </a:solidFill>
                <a:sym typeface="Symbol" pitchFamily="18" charset="2"/>
              </a:rPr>
              <a:t></a:t>
            </a:r>
            <a:r>
              <a:rPr lang="en-US" sz="1800" i="1" baseline="-25000" dirty="0" smtClean="0">
                <a:solidFill>
                  <a:srgbClr val="FFFF00"/>
                </a:solidFill>
              </a:rPr>
              <a:t>j</a:t>
            </a:r>
            <a:r>
              <a:rPr lang="en-US" sz="1800" baseline="-25000" dirty="0" smtClean="0">
                <a:solidFill>
                  <a:srgbClr val="FFFF00"/>
                </a:solidFill>
              </a:rPr>
              <a:t>=1</a:t>
            </a:r>
            <a:r>
              <a:rPr lang="en-US" sz="1800" baseline="30000" dirty="0" smtClean="0">
                <a:solidFill>
                  <a:srgbClr val="FFFF00"/>
                </a:solidFill>
              </a:rPr>
              <a:t>N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l-GR" sz="1800" dirty="0" smtClean="0">
                <a:solidFill>
                  <a:srgbClr val="FFFF00"/>
                </a:solidFill>
              </a:rPr>
              <a:t>δ</a:t>
            </a:r>
            <a:r>
              <a:rPr lang="en-US" sz="1800" dirty="0" smtClean="0">
                <a:solidFill>
                  <a:srgbClr val="FFFF00"/>
                </a:solidFill>
              </a:rPr>
              <a:t>(</a:t>
            </a:r>
            <a:r>
              <a:rPr lang="en-US" sz="1800" i="1" dirty="0" err="1" smtClean="0">
                <a:solidFill>
                  <a:srgbClr val="FFFF00"/>
                </a:solidFill>
              </a:rPr>
              <a:t>i</a:t>
            </a:r>
            <a:r>
              <a:rPr lang="en-US" sz="1800" dirty="0" smtClean="0">
                <a:solidFill>
                  <a:srgbClr val="FFFF00"/>
                </a:solidFill>
              </a:rPr>
              <a:t>, </a:t>
            </a:r>
            <a:r>
              <a:rPr lang="en-US" sz="1800" i="1" dirty="0" smtClean="0">
                <a:solidFill>
                  <a:srgbClr val="FFFF00"/>
                </a:solidFill>
              </a:rPr>
              <a:t>j</a:t>
            </a:r>
            <a:r>
              <a:rPr lang="en-US" sz="1800" dirty="0" smtClean="0">
                <a:solidFill>
                  <a:srgbClr val="FFFF00"/>
                </a:solidFill>
              </a:rPr>
              <a:t>) </a:t>
            </a:r>
            <a:r>
              <a:rPr lang="en-US" sz="1800" dirty="0" smtClean="0">
                <a:solidFill>
                  <a:srgbClr val="FFFF00"/>
                </a:solidFill>
                <a:sym typeface="Symbol" pitchFamily="18" charset="2"/>
              </a:rPr>
              <a:t></a:t>
            </a:r>
            <a:r>
              <a:rPr lang="en-US" sz="1800" baseline="-25000" dirty="0" smtClean="0">
                <a:solidFill>
                  <a:srgbClr val="FFFF00"/>
                </a:solidFill>
              </a:rPr>
              <a:t>k=1</a:t>
            </a:r>
            <a:r>
              <a:rPr lang="en-US" sz="1800" baseline="30000" dirty="0" smtClean="0">
                <a:solidFill>
                  <a:srgbClr val="FFFF00"/>
                </a:solidFill>
              </a:rPr>
              <a:t>K</a:t>
            </a:r>
            <a:r>
              <a:rPr lang="en-US" sz="1800" dirty="0" smtClean="0">
                <a:solidFill>
                  <a:srgbClr val="FFFF00"/>
                </a:solidFill>
              </a:rPr>
              <a:t> M</a:t>
            </a:r>
            <a:r>
              <a:rPr lang="en-US" sz="1800" i="1" baseline="-25000" dirty="0" smtClean="0">
                <a:solidFill>
                  <a:srgbClr val="FFFF00"/>
                </a:solidFill>
              </a:rPr>
              <a:t>i</a:t>
            </a:r>
            <a:r>
              <a:rPr lang="en-US" sz="1800" dirty="0" smtClean="0">
                <a:solidFill>
                  <a:srgbClr val="FFFF00"/>
                </a:solidFill>
              </a:rPr>
              <a:t>(</a:t>
            </a:r>
            <a:r>
              <a:rPr lang="en-US" sz="1800" i="1" dirty="0" smtClean="0">
                <a:solidFill>
                  <a:srgbClr val="FFFF00"/>
                </a:solidFill>
              </a:rPr>
              <a:t>k</a:t>
            </a:r>
            <a:r>
              <a:rPr lang="en-US" sz="1800" dirty="0" smtClean="0">
                <a:solidFill>
                  <a:srgbClr val="FFFF00"/>
                </a:solidFill>
              </a:rPr>
              <a:t>) </a:t>
            </a:r>
            <a:r>
              <a:rPr lang="en-US" sz="1800" dirty="0" err="1" smtClean="0">
                <a:solidFill>
                  <a:srgbClr val="FFFF00"/>
                </a:solidFill>
              </a:rPr>
              <a:t>M</a:t>
            </a:r>
            <a:r>
              <a:rPr lang="en-US" sz="1800" i="1" baseline="-25000" dirty="0" err="1" smtClean="0">
                <a:solidFill>
                  <a:srgbClr val="FFFF00"/>
                </a:solidFill>
              </a:rPr>
              <a:t>j</a:t>
            </a:r>
            <a:r>
              <a:rPr lang="en-US" sz="1800" dirty="0" smtClean="0">
                <a:solidFill>
                  <a:srgbClr val="FFFF00"/>
                </a:solidFill>
              </a:rPr>
              <a:t>(</a:t>
            </a:r>
            <a:r>
              <a:rPr lang="en-US" sz="1800" i="1" dirty="0" smtClean="0">
                <a:solidFill>
                  <a:srgbClr val="FFFF00"/>
                </a:solidFill>
              </a:rPr>
              <a:t>k</a:t>
            </a:r>
            <a:r>
              <a:rPr lang="en-US" sz="1800" dirty="0" smtClean="0">
                <a:solidFill>
                  <a:srgbClr val="FFFF00"/>
                </a:solidFill>
              </a:rPr>
              <a:t>) / C(</a:t>
            </a:r>
            <a:r>
              <a:rPr lang="en-US" sz="1800" i="1" dirty="0" smtClean="0">
                <a:solidFill>
                  <a:srgbClr val="FFFF00"/>
                </a:solidFill>
              </a:rPr>
              <a:t>k</a:t>
            </a:r>
            <a:r>
              <a:rPr lang="en-US" sz="1800" dirty="0" smtClean="0">
                <a:solidFill>
                  <a:srgbClr val="FFFF00"/>
                </a:solidFill>
              </a:rPr>
              <a:t>)	</a:t>
            </a:r>
          </a:p>
          <a:p>
            <a:r>
              <a:rPr lang="en-US" sz="1800" dirty="0" smtClean="0">
                <a:solidFill>
                  <a:srgbClr val="FFFF00"/>
                </a:solidFill>
              </a:rPr>
              <a:t>M</a:t>
            </a:r>
            <a:r>
              <a:rPr lang="en-US" sz="1800" i="1" baseline="-25000" dirty="0" smtClean="0">
                <a:solidFill>
                  <a:srgbClr val="FFFF00"/>
                </a:solidFill>
              </a:rPr>
              <a:t>i</a:t>
            </a:r>
            <a:r>
              <a:rPr lang="en-US" sz="1800" dirty="0" smtClean="0">
                <a:solidFill>
                  <a:srgbClr val="FFFF00"/>
                </a:solidFill>
              </a:rPr>
              <a:t>(</a:t>
            </a:r>
            <a:r>
              <a:rPr lang="en-US" sz="1800" i="1" dirty="0" smtClean="0">
                <a:solidFill>
                  <a:srgbClr val="FFFF00"/>
                </a:solidFill>
              </a:rPr>
              <a:t>k</a:t>
            </a:r>
            <a:r>
              <a:rPr lang="en-US" sz="1800" dirty="0" smtClean="0">
                <a:solidFill>
                  <a:srgbClr val="FFFF00"/>
                </a:solidFill>
              </a:rPr>
              <a:t>) </a:t>
            </a:r>
            <a:r>
              <a:rPr lang="en-US" sz="1800" dirty="0" smtClean="0"/>
              <a:t>is probability that point </a:t>
            </a:r>
            <a:r>
              <a:rPr lang="en-US" sz="1800" i="1" dirty="0" err="1" smtClean="0">
                <a:solidFill>
                  <a:srgbClr val="FFFF00"/>
                </a:solidFill>
              </a:rPr>
              <a:t>i</a:t>
            </a:r>
            <a:r>
              <a:rPr lang="en-US" sz="1800" dirty="0" smtClean="0"/>
              <a:t> belongs to cluster </a:t>
            </a:r>
            <a:r>
              <a:rPr lang="en-US" sz="1800" i="1" dirty="0" smtClean="0">
                <a:solidFill>
                  <a:srgbClr val="FFFF00"/>
                </a:solidFill>
              </a:rPr>
              <a:t>k</a:t>
            </a:r>
          </a:p>
          <a:p>
            <a:r>
              <a:rPr lang="en-US" sz="1800" dirty="0" smtClean="0">
                <a:solidFill>
                  <a:srgbClr val="FFFF00"/>
                </a:solidFill>
              </a:rPr>
              <a:t>C(k) = </a:t>
            </a:r>
            <a:r>
              <a:rPr lang="en-US" sz="1800" dirty="0" smtClean="0">
                <a:solidFill>
                  <a:srgbClr val="FFFF00"/>
                </a:solidFill>
                <a:sym typeface="Symbol" pitchFamily="18" charset="2"/>
              </a:rPr>
              <a:t></a:t>
            </a:r>
            <a:r>
              <a:rPr lang="en-US" sz="1800" i="1" baseline="-25000" dirty="0" err="1" smtClean="0">
                <a:solidFill>
                  <a:srgbClr val="FFFF00"/>
                </a:solidFill>
              </a:rPr>
              <a:t>i</a:t>
            </a:r>
            <a:r>
              <a:rPr lang="en-US" sz="1800" baseline="-25000" dirty="0" smtClean="0">
                <a:solidFill>
                  <a:srgbClr val="FFFF00"/>
                </a:solidFill>
              </a:rPr>
              <a:t>=1</a:t>
            </a:r>
            <a:r>
              <a:rPr lang="en-US" sz="1800" baseline="30000" dirty="0" smtClean="0">
                <a:solidFill>
                  <a:srgbClr val="FFFF00"/>
                </a:solidFill>
              </a:rPr>
              <a:t>N</a:t>
            </a:r>
            <a:r>
              <a:rPr lang="en-US" sz="1800" dirty="0" smtClean="0">
                <a:solidFill>
                  <a:srgbClr val="FFFF00"/>
                </a:solidFill>
              </a:rPr>
              <a:t> M</a:t>
            </a:r>
            <a:r>
              <a:rPr lang="en-US" sz="1800" i="1" baseline="-25000" dirty="0" smtClean="0">
                <a:solidFill>
                  <a:srgbClr val="FFFF00"/>
                </a:solidFill>
              </a:rPr>
              <a:t>i</a:t>
            </a:r>
            <a:r>
              <a:rPr lang="en-US" sz="1800" dirty="0" smtClean="0">
                <a:solidFill>
                  <a:srgbClr val="FFFF00"/>
                </a:solidFill>
              </a:rPr>
              <a:t>(</a:t>
            </a:r>
            <a:r>
              <a:rPr lang="en-US" sz="1800" i="1" dirty="0" smtClean="0">
                <a:solidFill>
                  <a:srgbClr val="FFFF00"/>
                </a:solidFill>
              </a:rPr>
              <a:t>k</a:t>
            </a:r>
            <a:r>
              <a:rPr lang="en-US" sz="1800" dirty="0" smtClean="0">
                <a:solidFill>
                  <a:srgbClr val="FFFF00"/>
                </a:solidFill>
              </a:rPr>
              <a:t>) </a:t>
            </a:r>
            <a:r>
              <a:rPr lang="en-US" sz="1800" dirty="0" smtClean="0"/>
              <a:t>is number of points in </a:t>
            </a:r>
            <a:r>
              <a:rPr lang="en-US" sz="1800" i="1" dirty="0" err="1" smtClean="0"/>
              <a:t>k</a:t>
            </a:r>
            <a:r>
              <a:rPr lang="en-US" sz="1800" dirty="0" err="1" smtClean="0"/>
              <a:t>’th</a:t>
            </a:r>
            <a:r>
              <a:rPr lang="en-US" sz="1800" dirty="0" smtClean="0"/>
              <a:t> cluster</a:t>
            </a:r>
          </a:p>
          <a:p>
            <a:r>
              <a:rPr lang="en-US" sz="1800" dirty="0" smtClean="0"/>
              <a:t>M</a:t>
            </a:r>
            <a:r>
              <a:rPr lang="en-US" sz="1800" i="1" baseline="-25000" dirty="0" smtClean="0"/>
              <a:t>i</a:t>
            </a:r>
            <a:r>
              <a:rPr lang="en-US" sz="1800" dirty="0" smtClean="0"/>
              <a:t>(</a:t>
            </a:r>
            <a:r>
              <a:rPr lang="en-US" sz="1800" i="1" dirty="0" smtClean="0"/>
              <a:t>k</a:t>
            </a:r>
            <a:r>
              <a:rPr lang="en-US" sz="1800" dirty="0" smtClean="0"/>
              <a:t>)  </a:t>
            </a:r>
            <a:r>
              <a:rPr lang="en-US" sz="1800" dirty="0" smtClean="0">
                <a:sym typeface="Symbol" pitchFamily="18" charset="2"/>
              </a:rPr>
              <a:t></a:t>
            </a:r>
            <a:r>
              <a:rPr lang="en-US" sz="1800" dirty="0" smtClean="0"/>
              <a:t>  exp( -</a:t>
            </a:r>
            <a:r>
              <a:rPr lang="en-US" sz="1800" dirty="0" smtClean="0">
                <a:sym typeface="Symbol" pitchFamily="18" charset="2"/>
              </a:rPr>
              <a:t></a:t>
            </a:r>
            <a:r>
              <a:rPr lang="en-US" sz="1800" i="1" baseline="-25000" dirty="0" err="1" smtClean="0"/>
              <a:t>i</a:t>
            </a:r>
            <a:r>
              <a:rPr lang="en-US" sz="1800" dirty="0" smtClean="0"/>
              <a:t>(</a:t>
            </a:r>
            <a:r>
              <a:rPr lang="en-US" sz="1800" i="1" dirty="0" smtClean="0"/>
              <a:t>k</a:t>
            </a:r>
            <a:r>
              <a:rPr lang="en-US" sz="1800" dirty="0" smtClean="0"/>
              <a:t>)/T ) with Hamiltonian </a:t>
            </a:r>
            <a:r>
              <a:rPr lang="en-US" sz="1800" dirty="0" smtClean="0">
                <a:sym typeface="Symbol" pitchFamily="18" charset="2"/>
              </a:rPr>
              <a:t></a:t>
            </a:r>
            <a:r>
              <a:rPr lang="en-US" sz="1800" i="1" baseline="-25000" dirty="0" err="1" smtClean="0"/>
              <a:t>i</a:t>
            </a:r>
            <a:r>
              <a:rPr lang="en-US" sz="1800" baseline="-25000" dirty="0" smtClean="0"/>
              <a:t>=1</a:t>
            </a:r>
            <a:r>
              <a:rPr lang="en-US" sz="1800" baseline="30000" dirty="0" smtClean="0"/>
              <a:t>N</a:t>
            </a:r>
            <a:r>
              <a:rPr lang="en-US" sz="1800" dirty="0" smtClean="0"/>
              <a:t> </a:t>
            </a:r>
            <a:r>
              <a:rPr lang="en-US" sz="1800" dirty="0" smtClean="0">
                <a:sym typeface="Symbol" pitchFamily="18" charset="2"/>
              </a:rPr>
              <a:t></a:t>
            </a:r>
            <a:r>
              <a:rPr lang="en-US" sz="1800" baseline="-25000" dirty="0" smtClean="0"/>
              <a:t>k=1</a:t>
            </a:r>
            <a:r>
              <a:rPr lang="en-US" sz="1800" baseline="30000" dirty="0" smtClean="0"/>
              <a:t>K</a:t>
            </a:r>
            <a:r>
              <a:rPr lang="en-US" sz="1800" dirty="0" smtClean="0"/>
              <a:t> M</a:t>
            </a:r>
            <a:r>
              <a:rPr lang="en-US" sz="1800" i="1" baseline="-25000" dirty="0" smtClean="0"/>
              <a:t>i</a:t>
            </a:r>
            <a:r>
              <a:rPr lang="en-US" sz="1800" dirty="0" smtClean="0"/>
              <a:t>(</a:t>
            </a:r>
            <a:r>
              <a:rPr lang="en-US" sz="1800" i="1" dirty="0" smtClean="0"/>
              <a:t>k</a:t>
            </a:r>
            <a:r>
              <a:rPr lang="en-US" sz="1800" dirty="0" smtClean="0"/>
              <a:t>) </a:t>
            </a:r>
            <a:r>
              <a:rPr lang="en-US" sz="1800" dirty="0" smtClean="0">
                <a:sym typeface="Symbol" pitchFamily="18" charset="2"/>
              </a:rPr>
              <a:t></a:t>
            </a:r>
            <a:r>
              <a:rPr lang="en-US" sz="1800" i="1" baseline="-25000" dirty="0" err="1" smtClean="0"/>
              <a:t>i</a:t>
            </a:r>
            <a:r>
              <a:rPr lang="en-US" sz="1800" dirty="0" smtClean="0"/>
              <a:t>(</a:t>
            </a:r>
            <a:r>
              <a:rPr lang="en-US" sz="1800" i="1" dirty="0" smtClean="0"/>
              <a:t>k</a:t>
            </a:r>
            <a:r>
              <a:rPr lang="en-US" sz="1800" dirty="0" smtClean="0"/>
              <a:t>)</a:t>
            </a:r>
          </a:p>
          <a:p>
            <a:r>
              <a:rPr lang="en-US" sz="1800" dirty="0" smtClean="0">
                <a:solidFill>
                  <a:srgbClr val="FFFF00"/>
                </a:solidFill>
              </a:rPr>
              <a:t>Reduce T</a:t>
            </a:r>
            <a:r>
              <a:rPr lang="en-US" sz="1800" dirty="0" smtClean="0"/>
              <a:t> from large to small values to </a:t>
            </a:r>
            <a:r>
              <a:rPr lang="en-US" sz="1800" dirty="0" smtClean="0">
                <a:solidFill>
                  <a:srgbClr val="FFFF00"/>
                </a:solidFill>
              </a:rPr>
              <a:t>anneal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6"/>
          <p:cNvSpPr>
            <a:spLocks noGrp="1"/>
          </p:cNvSpPr>
          <p:nvPr>
            <p:ph type="title"/>
          </p:nvPr>
        </p:nvSpPr>
        <p:spPr>
          <a:xfrm>
            <a:off x="6172200" y="1905000"/>
            <a:ext cx="2895600" cy="2819400"/>
          </a:xfrm>
        </p:spPr>
        <p:txBody>
          <a:bodyPr/>
          <a:lstStyle/>
          <a:p>
            <a:pPr algn="l"/>
            <a:r>
              <a:rPr lang="en-US" sz="1600" dirty="0" smtClean="0"/>
              <a:t>N=3000 sequences each length ~1000 features</a:t>
            </a:r>
            <a:br>
              <a:rPr lang="en-US" sz="1600" dirty="0" smtClean="0"/>
            </a:br>
            <a:r>
              <a:rPr lang="en-US" sz="1600" dirty="0" smtClean="0"/>
              <a:t>Only use </a:t>
            </a:r>
            <a:r>
              <a:rPr lang="en-US" sz="1600" dirty="0" err="1" smtClean="0"/>
              <a:t>pairwise</a:t>
            </a:r>
            <a:r>
              <a:rPr lang="en-US" sz="1600" dirty="0" smtClean="0"/>
              <a:t> distances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will repeat with 0.1 to 0.5 million sequences with a larger machine</a:t>
            </a:r>
            <a:br>
              <a:rPr lang="en-US" sz="1600" dirty="0" smtClean="0"/>
            </a:br>
            <a:r>
              <a:rPr lang="en-US" sz="1600" dirty="0" smtClean="0"/>
              <a:t>C# with CCR and MPI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5EA8-68A6-4D9A-A779-7B52CFF7BD63}" type="slidenum">
              <a:rPr lang="en-US"/>
              <a:pPr/>
              <a:t>25</a:t>
            </a:fld>
            <a:endParaRPr lang="en-US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/>
          <a:srcRect l="14284" t="18909" r="39761" b="16556"/>
          <a:stretch>
            <a:fillRect/>
          </a:stretch>
        </p:blipFill>
        <p:spPr bwMode="auto">
          <a:xfrm>
            <a:off x="0" y="0"/>
            <a:ext cx="6115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2" descr="C:\Documents and Settings\Geoffrey Fox\Desktop\complet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6108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 l="17706" t="33827" r="51292" b="24124"/>
          <a:stretch>
            <a:fillRect/>
          </a:stretch>
        </p:blipFill>
        <p:spPr bwMode="auto">
          <a:xfrm>
            <a:off x="5627688" y="533400"/>
            <a:ext cx="3516312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981200" y="4343400"/>
            <a:ext cx="7162800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dirty="0" smtClean="0"/>
              <a:t>CLUSTAL W (1.83) multiple sequence alignment</a:t>
            </a:r>
          </a:p>
          <a:p>
            <a:endParaRPr lang="en-US" sz="1200" dirty="0" smtClean="0"/>
          </a:p>
          <a:p>
            <a:r>
              <a:rPr lang="en-US" sz="1200" dirty="0" smtClean="0"/>
              <a:t>chr3_4579922_4580207_+_AluJb        ------------GGT---GTCA-------CACCT------GTAA--TCC-</a:t>
            </a:r>
          </a:p>
          <a:p>
            <a:r>
              <a:rPr lang="en-US" sz="1200" dirty="0" smtClean="0"/>
              <a:t>chr3_7089087_7089393_+_AluJb        GGCCAGGTGTTGTGG---CTCA-------TGCCT------GTTA--TCC-</a:t>
            </a:r>
          </a:p>
          <a:p>
            <a:r>
              <a:rPr lang="en-US" sz="1200" dirty="0" smtClean="0"/>
              <a:t>chr3_4526196_4526492_+_AluJb        --CCAGGTGT--GGT-GGCTCA-------TGCCT------GTAA--TTC-</a:t>
            </a:r>
          </a:p>
          <a:p>
            <a:r>
              <a:rPr lang="en-US" sz="1200" dirty="0" smtClean="0"/>
              <a:t>chr3_4798388_4798673_+_AluJb        ---CAGGTGC--AGT-GGCTCA-------CACCT------GTAA--TTG-</a:t>
            </a:r>
          </a:p>
          <a:p>
            <a:r>
              <a:rPr lang="en-US" sz="1200" dirty="0" smtClean="0"/>
              <a:t>chr3_12851657_12851916_+_AluJb    ---------------------A-------TGCCT------GTAA--TCC-</a:t>
            </a:r>
          </a:p>
          <a:p>
            <a:r>
              <a:rPr lang="en-US" sz="1200" dirty="0" smtClean="0"/>
              <a:t>chr3_13105802_13106091_+_AluJb    ----GGGAGC--ACT-AGCCCA-------TGCCT------GTAA--TAT-</a:t>
            </a:r>
          </a:p>
          <a:p>
            <a:r>
              <a:rPr lang="en-US" sz="1200" dirty="0" smtClean="0"/>
              <a:t>chr3_4875875_4876179_+_AluJb        ---CAGGTGC--AGT-GGTTCA-------TGCCG------ACAA--TCC-</a:t>
            </a:r>
          </a:p>
          <a:p>
            <a:r>
              <a:rPr lang="en-US" sz="1200" dirty="0" smtClean="0"/>
              <a:t>chr3_4899657_4899970_+_AluJb        GACCAGGTGT--GGT-GGC-------TCATACCT------ATAA--TCC-</a:t>
            </a:r>
            <a:endParaRPr lang="en-US" sz="1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1143000" y="152400"/>
            <a:ext cx="6705600" cy="914400"/>
          </a:xfrm>
        </p:spPr>
        <p:txBody>
          <a:bodyPr/>
          <a:lstStyle/>
          <a:p>
            <a:pPr algn="ctr"/>
            <a:r>
              <a:rPr lang="en-US" sz="2400" dirty="0" smtClean="0"/>
              <a:t>4500 Points </a:t>
            </a:r>
            <a:r>
              <a:rPr lang="en-US" sz="2400" dirty="0" err="1" smtClean="0"/>
              <a:t>Pairwise</a:t>
            </a:r>
            <a:r>
              <a:rPr lang="en-US" sz="2400" dirty="0" smtClean="0"/>
              <a:t> Annealing </a:t>
            </a:r>
            <a:br>
              <a:rPr lang="en-US" sz="2400" dirty="0" smtClean="0"/>
            </a:br>
            <a:r>
              <a:rPr lang="en-US" sz="2400" dirty="0" smtClean="0"/>
              <a:t>with distances determined </a:t>
            </a:r>
            <a:r>
              <a:rPr lang="en-US" sz="2400" dirty="0" err="1" smtClean="0"/>
              <a:t>pairwise</a:t>
            </a:r>
            <a:endParaRPr lang="en-US" sz="2400" dirty="0" smtClean="0"/>
          </a:p>
        </p:txBody>
      </p:sp>
      <p:pic>
        <p:nvPicPr>
          <p:cNvPr id="28676" name="Picture 4" descr="C:\Documents and Settings\Geoffrey Fox\Desktop\moz-screenshot-11-1.jpg"/>
          <p:cNvPicPr>
            <a:picLocks noChangeAspect="1" noChangeArrowheads="1"/>
          </p:cNvPicPr>
          <p:nvPr/>
        </p:nvPicPr>
        <p:blipFill>
          <a:blip r:embed="rId3"/>
          <a:srcRect l="1857" t="12332" r="27100" b="3571"/>
          <a:stretch>
            <a:fillRect/>
          </a:stretch>
        </p:blipFill>
        <p:spPr bwMode="auto">
          <a:xfrm>
            <a:off x="1905000" y="1295400"/>
            <a:ext cx="5562600" cy="525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>
          <a:xfrm>
            <a:off x="914400" y="381000"/>
            <a:ext cx="7315200" cy="838200"/>
          </a:xfrm>
        </p:spPr>
        <p:txBody>
          <a:bodyPr/>
          <a:lstStyle/>
          <a:p>
            <a:pPr algn="ctr"/>
            <a:r>
              <a:rPr lang="en-US" sz="2400" dirty="0" smtClean="0"/>
              <a:t>Same ALU Sequences with all sequences </a:t>
            </a:r>
            <a:br>
              <a:rPr lang="en-US" sz="2400" dirty="0" smtClean="0"/>
            </a:br>
            <a:r>
              <a:rPr lang="en-US" sz="2400" dirty="0" smtClean="0"/>
              <a:t>aligned with </a:t>
            </a:r>
            <a:r>
              <a:rPr lang="en-US" sz="2400" dirty="0" err="1" smtClean="0"/>
              <a:t>Clustal</a:t>
            </a:r>
            <a:r>
              <a:rPr lang="en-US" sz="2400" dirty="0" smtClean="0"/>
              <a:t> W (Multiple Alignment)</a:t>
            </a:r>
          </a:p>
        </p:txBody>
      </p:sp>
      <p:pic>
        <p:nvPicPr>
          <p:cNvPr id="29700" name="Picture 2" descr="C:\Documents and Settings\Geoffrey Fox\Desktop\moz-screenshot-10-1.jpg"/>
          <p:cNvPicPr>
            <a:picLocks noChangeAspect="1" noChangeArrowheads="1"/>
          </p:cNvPicPr>
          <p:nvPr/>
        </p:nvPicPr>
        <p:blipFill>
          <a:blip r:embed="rId3"/>
          <a:srcRect l="2583" t="9705" r="27664" b="4582"/>
          <a:stretch>
            <a:fillRect/>
          </a:stretch>
        </p:blipFill>
        <p:spPr bwMode="auto">
          <a:xfrm>
            <a:off x="1905000" y="1371600"/>
            <a:ext cx="51816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>
          <a:xfrm>
            <a:off x="990600" y="76200"/>
            <a:ext cx="7162800" cy="838200"/>
          </a:xfrm>
        </p:spPr>
        <p:txBody>
          <a:bodyPr/>
          <a:lstStyle/>
          <a:p>
            <a:pPr algn="ctr"/>
            <a:r>
              <a:rPr lang="en-US" sz="2400" dirty="0" smtClean="0"/>
              <a:t>Same ALU Sequences with all sequences </a:t>
            </a:r>
            <a:br>
              <a:rPr lang="en-US" sz="2400" dirty="0" smtClean="0"/>
            </a:br>
            <a:r>
              <a:rPr lang="en-US" sz="2400" dirty="0" smtClean="0"/>
              <a:t>aligned with </a:t>
            </a:r>
            <a:r>
              <a:rPr lang="en-US" sz="2400" dirty="0" err="1" smtClean="0"/>
              <a:t>Clustal</a:t>
            </a:r>
            <a:r>
              <a:rPr lang="en-US" sz="2400" dirty="0" smtClean="0"/>
              <a:t> W (Multiple Alignment)</a:t>
            </a:r>
          </a:p>
        </p:txBody>
      </p:sp>
      <p:pic>
        <p:nvPicPr>
          <p:cNvPr id="30724" name="Picture 4" descr="C:\Documents and Settings\Geoffrey Fox\Desktop\moz-screenshot-12-1.jpg"/>
          <p:cNvPicPr>
            <a:picLocks noChangeAspect="1" noChangeArrowheads="1"/>
          </p:cNvPicPr>
          <p:nvPr/>
        </p:nvPicPr>
        <p:blipFill>
          <a:blip r:embed="rId3"/>
          <a:srcRect l="1292" t="12938" r="27664" b="4582"/>
          <a:stretch>
            <a:fillRect/>
          </a:stretch>
        </p:blipFill>
        <p:spPr bwMode="auto">
          <a:xfrm>
            <a:off x="228600" y="1219200"/>
            <a:ext cx="5486400" cy="508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Box 7"/>
          <p:cNvSpPr txBox="1">
            <a:spLocks noChangeArrowheads="1"/>
          </p:cNvSpPr>
          <p:nvPr/>
        </p:nvSpPr>
        <p:spPr bwMode="auto">
          <a:xfrm>
            <a:off x="5715000" y="1828800"/>
            <a:ext cx="3276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600" dirty="0" smtClean="0"/>
              <a:t>  Distances </a:t>
            </a:r>
            <a:r>
              <a:rPr lang="en-US" sz="1600" dirty="0"/>
              <a:t>scaled before </a:t>
            </a:r>
            <a:r>
              <a:rPr lang="en-US" sz="1600" dirty="0" smtClean="0"/>
              <a:t>visualization to </a:t>
            </a:r>
            <a:r>
              <a:rPr lang="en-US" sz="1600" dirty="0"/>
              <a:t>correspond to </a:t>
            </a:r>
            <a:endParaRPr lang="en-US" sz="1600" dirty="0" smtClean="0"/>
          </a:p>
          <a:p>
            <a:pPr>
              <a:buClr>
                <a:srgbClr val="C00000"/>
              </a:buClr>
            </a:pPr>
            <a:r>
              <a:rPr lang="en-US" sz="1600" dirty="0" smtClean="0"/>
              <a:t>effective </a:t>
            </a:r>
            <a:r>
              <a:rPr lang="en-US" sz="1600" dirty="0"/>
              <a:t>dimension of </a:t>
            </a:r>
            <a:r>
              <a:rPr lang="en-US" sz="1600" dirty="0" smtClean="0"/>
              <a:t>4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en-US" sz="1600" dirty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600" dirty="0" smtClean="0"/>
              <a:t>  Original </a:t>
            </a:r>
            <a:r>
              <a:rPr lang="en-US" sz="1600" dirty="0"/>
              <a:t>effective dimension </a:t>
            </a:r>
            <a:r>
              <a:rPr lang="en-US" sz="1600" dirty="0" smtClean="0"/>
              <a:t>20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>
          <a:xfrm>
            <a:off x="1447800" y="533400"/>
            <a:ext cx="6858000" cy="533400"/>
          </a:xfrm>
        </p:spPr>
        <p:txBody>
          <a:bodyPr/>
          <a:lstStyle/>
          <a:p>
            <a:r>
              <a:rPr lang="en-US" sz="2400" dirty="0" smtClean="0"/>
              <a:t>Childhood Obesity Patient Database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/>
          <a:srcRect l="7375" t="35445" r="60333" b="28976"/>
          <a:stretch>
            <a:fillRect/>
          </a:stretch>
        </p:blipFill>
        <p:spPr bwMode="auto">
          <a:xfrm>
            <a:off x="488950" y="1600200"/>
            <a:ext cx="5073650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5791200" y="1600200"/>
            <a:ext cx="3352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600" dirty="0" smtClean="0"/>
              <a:t>  2000 </a:t>
            </a:r>
            <a:r>
              <a:rPr lang="en-US" sz="1600" dirty="0"/>
              <a:t>records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600" dirty="0" smtClean="0"/>
              <a:t>  6 </a:t>
            </a:r>
            <a:r>
              <a:rPr lang="en-US" sz="1600" dirty="0"/>
              <a:t>Clusters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en-US" sz="1600" dirty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600" dirty="0" smtClean="0"/>
              <a:t>   Will </a:t>
            </a:r>
            <a:r>
              <a:rPr lang="en-US" sz="1600" dirty="0"/>
              <a:t>use our 8 node system to  run 36,000 records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en-US" sz="1600" dirty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600" dirty="0" smtClean="0"/>
              <a:t>    Working </a:t>
            </a:r>
            <a:r>
              <a:rPr lang="en-US" sz="1600" dirty="0"/>
              <a:t>with </a:t>
            </a:r>
            <a:r>
              <a:rPr lang="en-US" sz="1600" dirty="0" smtClean="0"/>
              <a:t>IU Medical School </a:t>
            </a:r>
            <a:r>
              <a:rPr lang="en-US" sz="1600" dirty="0"/>
              <a:t>to map patient clusters to environmental factors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20200" cy="6842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37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0"/>
            <a:ext cx="9144000" cy="762000"/>
          </a:xfrm>
          <a:solidFill>
            <a:schemeClr val="bg2"/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Intel’s Application Stack</a:t>
            </a:r>
          </a:p>
        </p:txBody>
      </p:sp>
      <p:sp>
        <p:nvSpPr>
          <p:cNvPr id="1026" name="AutoShape 1"/>
          <p:cNvSpPr>
            <a:spLocks noChangeAspect="1" noChangeArrowheads="1"/>
          </p:cNvSpPr>
          <p:nvPr/>
        </p:nvSpPr>
        <p:spPr bwMode="auto">
          <a:xfrm>
            <a:off x="0" y="0"/>
            <a:ext cx="9220200" cy="6842125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>
          <a:xfrm>
            <a:off x="1524000" y="304800"/>
            <a:ext cx="6019800" cy="554037"/>
          </a:xfrm>
        </p:spPr>
        <p:txBody>
          <a:bodyPr/>
          <a:lstStyle/>
          <a:p>
            <a:r>
              <a:rPr lang="en-US" sz="2400" dirty="0" smtClean="0"/>
              <a:t>Childhood Obesity Patient Database</a:t>
            </a:r>
          </a:p>
        </p:txBody>
      </p:sp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5410200" y="1828800"/>
            <a:ext cx="37338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 4000 </a:t>
            </a:r>
            <a:r>
              <a:rPr lang="en-US" dirty="0"/>
              <a:t>records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 8 </a:t>
            </a:r>
            <a:r>
              <a:rPr lang="en-US" dirty="0"/>
              <a:t>Clusters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en-US" dirty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 Will </a:t>
            </a:r>
            <a:r>
              <a:rPr lang="en-US" dirty="0"/>
              <a:t>use our 8 node system to  run 36,000 records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en-US" dirty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 Working </a:t>
            </a:r>
            <a:r>
              <a:rPr lang="en-US" dirty="0"/>
              <a:t>with </a:t>
            </a:r>
            <a:r>
              <a:rPr lang="en-US" dirty="0" smtClean="0"/>
              <a:t>IU Medical School </a:t>
            </a:r>
            <a:r>
              <a:rPr lang="en-US" dirty="0"/>
              <a:t>to map patient clusters to environmental factors</a:t>
            </a:r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3"/>
          <a:srcRect l="11249" t="41914" r="50000" b="30592"/>
          <a:stretch>
            <a:fillRect/>
          </a:stretch>
        </p:blipFill>
        <p:spPr bwMode="auto">
          <a:xfrm>
            <a:off x="304800" y="1066800"/>
            <a:ext cx="49752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4"/>
          <p:cNvPicPr>
            <a:picLocks noChangeAspect="1" noChangeArrowheads="1"/>
          </p:cNvPicPr>
          <p:nvPr/>
        </p:nvPicPr>
        <p:blipFill>
          <a:blip r:embed="rId4"/>
          <a:srcRect l="7375" t="50000" r="56458" b="20889"/>
          <a:stretch>
            <a:fillRect/>
          </a:stretch>
        </p:blipFill>
        <p:spPr bwMode="auto">
          <a:xfrm>
            <a:off x="381000" y="4016375"/>
            <a:ext cx="4191000" cy="269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TextBox 8"/>
          <p:cNvSpPr txBox="1">
            <a:spLocks noChangeArrowheads="1"/>
          </p:cNvSpPr>
          <p:nvPr/>
        </p:nvSpPr>
        <p:spPr bwMode="auto">
          <a:xfrm>
            <a:off x="381000" y="6248400"/>
            <a:ext cx="42116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Refinement of 3 clusters above into 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0FDF-BDE7-4A62-AE4B-E354BD3E2175}" type="slidenum">
              <a:rPr lang="en-US"/>
              <a:pPr/>
              <a:t>31</a:t>
            </a:fld>
            <a:endParaRPr lang="en-US"/>
          </a:p>
        </p:txBody>
      </p:sp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1828800" y="533400"/>
            <a:ext cx="5715000" cy="457200"/>
          </a:xfrm>
        </p:spPr>
        <p:txBody>
          <a:bodyPr/>
          <a:lstStyle/>
          <a:p>
            <a:r>
              <a:rPr lang="en-US" sz="2800" dirty="0" smtClean="0"/>
              <a:t>MPI outside the mainstream 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4294967295"/>
          </p:nvPr>
        </p:nvSpPr>
        <p:spPr>
          <a:xfrm>
            <a:off x="381000" y="1371600"/>
            <a:ext cx="8458200" cy="4191000"/>
          </a:xfrm>
        </p:spPr>
        <p:txBody>
          <a:bodyPr/>
          <a:lstStyle/>
          <a:p>
            <a:r>
              <a:rPr lang="en-US" sz="2000" dirty="0" err="1" smtClean="0">
                <a:solidFill>
                  <a:srgbClr val="FFFF00"/>
                </a:solidFill>
              </a:rPr>
              <a:t>Multicore</a:t>
            </a:r>
            <a:r>
              <a:rPr lang="en-US" sz="2000" dirty="0" smtClean="0"/>
              <a:t> best practice and </a:t>
            </a:r>
            <a:r>
              <a:rPr lang="en-US" sz="2000" dirty="0" smtClean="0">
                <a:solidFill>
                  <a:srgbClr val="FFFF00"/>
                </a:solidFill>
              </a:rPr>
              <a:t>large scale </a:t>
            </a:r>
            <a:r>
              <a:rPr lang="en-US" sz="2000" dirty="0" smtClean="0"/>
              <a:t>distributed processing not </a:t>
            </a:r>
            <a:r>
              <a:rPr lang="en-US" sz="2000" dirty="0" smtClean="0">
                <a:solidFill>
                  <a:srgbClr val="FFFF00"/>
                </a:solidFill>
              </a:rPr>
              <a:t>scientific computing</a:t>
            </a:r>
            <a:r>
              <a:rPr lang="en-US" sz="2000" dirty="0" smtClean="0"/>
              <a:t> will drive best concurrent/parallel computing environments</a:t>
            </a:r>
          </a:p>
          <a:p>
            <a:r>
              <a:rPr lang="en-US" sz="2000" dirty="0" smtClean="0"/>
              <a:t>Party Line Parallel Programming Model: </a:t>
            </a:r>
            <a:r>
              <a:rPr lang="en-US" sz="2000" dirty="0" smtClean="0">
                <a:solidFill>
                  <a:srgbClr val="FFFF00"/>
                </a:solidFill>
              </a:rPr>
              <a:t>Workflow (parallel--distributed) controlling optimized library calls</a:t>
            </a:r>
          </a:p>
          <a:p>
            <a:pPr lvl="1"/>
            <a:r>
              <a:rPr lang="en-US" sz="2000" dirty="0" smtClean="0"/>
              <a:t>Core parallel implementations no easier than before; deployment is easier</a:t>
            </a:r>
          </a:p>
          <a:p>
            <a:r>
              <a:rPr lang="en-US" sz="2000" dirty="0" smtClean="0"/>
              <a:t>MPI is wonderful </a:t>
            </a:r>
            <a:r>
              <a:rPr lang="en-US" sz="2000" dirty="0" smtClean="0">
                <a:solidFill>
                  <a:srgbClr val="FFFF00"/>
                </a:solidFill>
              </a:rPr>
              <a:t>but</a:t>
            </a:r>
            <a:r>
              <a:rPr lang="en-US" sz="2000" dirty="0" smtClean="0"/>
              <a:t> it will be ignored in real world unless simplified; competition from thread and distributed system technology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CCR</a:t>
            </a:r>
            <a:r>
              <a:rPr lang="en-US" sz="2000" dirty="0" smtClean="0"/>
              <a:t> from Microsoft – only ~7 primitives – is one possible commodity </a:t>
            </a:r>
            <a:r>
              <a:rPr lang="en-US" sz="2000" dirty="0" err="1" smtClean="0"/>
              <a:t>multicore</a:t>
            </a:r>
            <a:r>
              <a:rPr lang="en-US" sz="2000" dirty="0" smtClean="0"/>
              <a:t> driver</a:t>
            </a:r>
          </a:p>
          <a:p>
            <a:pPr lvl="1"/>
            <a:r>
              <a:rPr lang="en-US" sz="2000" dirty="0" smtClean="0"/>
              <a:t>It is roughly </a:t>
            </a:r>
            <a:r>
              <a:rPr lang="en-US" sz="2000" dirty="0" smtClean="0">
                <a:solidFill>
                  <a:srgbClr val="FFFF00"/>
                </a:solidFill>
              </a:rPr>
              <a:t>active messages</a:t>
            </a:r>
          </a:p>
          <a:p>
            <a:pPr lvl="1"/>
            <a:r>
              <a:rPr lang="en-US" sz="2000" dirty="0" smtClean="0"/>
              <a:t>Runs MPI style codes fine on </a:t>
            </a:r>
            <a:r>
              <a:rPr lang="en-US" sz="2000" dirty="0" err="1" smtClean="0"/>
              <a:t>multicore</a:t>
            </a:r>
            <a:endParaRPr lang="en-US" sz="2000" dirty="0" smtClean="0"/>
          </a:p>
          <a:p>
            <a:pPr>
              <a:buFont typeface="Wingdings" pitchFamily="2" charset="2"/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533400" y="304800"/>
            <a:ext cx="7696200" cy="457200"/>
          </a:xfrm>
        </p:spPr>
        <p:txBody>
          <a:bodyPr/>
          <a:lstStyle/>
          <a:p>
            <a:r>
              <a:rPr lang="en-US" sz="2400" dirty="0" smtClean="0"/>
              <a:t>Deterministic Annealing for </a:t>
            </a:r>
            <a:r>
              <a:rPr lang="en-US" sz="2400" dirty="0" err="1" smtClean="0"/>
              <a:t>Pairwise</a:t>
            </a:r>
            <a:r>
              <a:rPr lang="en-US" sz="2400" dirty="0" smtClean="0"/>
              <a:t> Clustering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>
          <a:xfrm>
            <a:off x="381000" y="1219200"/>
            <a:ext cx="8458200" cy="4708525"/>
          </a:xfrm>
        </p:spPr>
        <p:txBody>
          <a:bodyPr/>
          <a:lstStyle/>
          <a:p>
            <a:r>
              <a:rPr lang="en-US" sz="1800" dirty="0" smtClean="0">
                <a:solidFill>
                  <a:srgbClr val="FFFF00"/>
                </a:solidFill>
              </a:rPr>
              <a:t>Clustering</a:t>
            </a:r>
            <a:r>
              <a:rPr lang="en-US" sz="1800" dirty="0" smtClean="0"/>
              <a:t> is a well known data mining algorithm with </a:t>
            </a:r>
            <a:r>
              <a:rPr lang="en-US" sz="1800" dirty="0" smtClean="0">
                <a:solidFill>
                  <a:srgbClr val="FFFF00"/>
                </a:solidFill>
              </a:rPr>
              <a:t>K-means</a:t>
            </a:r>
            <a:r>
              <a:rPr lang="en-US" sz="1800" dirty="0" smtClean="0"/>
              <a:t> best known approach</a:t>
            </a:r>
          </a:p>
          <a:p>
            <a:r>
              <a:rPr lang="en-US" sz="1800" dirty="0" smtClean="0"/>
              <a:t>Two ideas that lead to new supercomputer data mining algorithms</a:t>
            </a:r>
          </a:p>
          <a:p>
            <a:r>
              <a:rPr lang="en-US" sz="1800" dirty="0" smtClean="0"/>
              <a:t>Use </a:t>
            </a:r>
            <a:r>
              <a:rPr lang="en-US" sz="1800" dirty="0" smtClean="0">
                <a:solidFill>
                  <a:srgbClr val="FFFF00"/>
                </a:solidFill>
              </a:rPr>
              <a:t>deterministic annealing </a:t>
            </a:r>
            <a:r>
              <a:rPr lang="en-US" sz="1800" dirty="0" smtClean="0"/>
              <a:t>to avoid local minima</a:t>
            </a:r>
          </a:p>
          <a:p>
            <a:r>
              <a:rPr lang="en-US" sz="1800" dirty="0" smtClean="0">
                <a:solidFill>
                  <a:srgbClr val="FFFF00"/>
                </a:solidFill>
              </a:rPr>
              <a:t>Do not use vectors </a:t>
            </a:r>
            <a:r>
              <a:rPr lang="en-US" sz="1800" dirty="0" smtClean="0"/>
              <a:t>that are often not known –  use </a:t>
            </a:r>
            <a:r>
              <a:rPr lang="en-US" sz="1800" dirty="0" smtClean="0">
                <a:solidFill>
                  <a:srgbClr val="FFFF00"/>
                </a:solidFill>
              </a:rPr>
              <a:t>distances</a:t>
            </a:r>
            <a:r>
              <a:rPr lang="en-US" sz="1800" dirty="0" smtClean="0"/>
              <a:t> </a:t>
            </a:r>
            <a:r>
              <a:rPr lang="el-GR" sz="1800" dirty="0" smtClean="0">
                <a:solidFill>
                  <a:srgbClr val="FFFF00"/>
                </a:solidFill>
              </a:rPr>
              <a:t>δ</a:t>
            </a:r>
            <a:r>
              <a:rPr lang="en-US" sz="1800" dirty="0" smtClean="0">
                <a:solidFill>
                  <a:srgbClr val="FFFF00"/>
                </a:solidFill>
              </a:rPr>
              <a:t>(</a:t>
            </a:r>
            <a:r>
              <a:rPr lang="en-US" sz="1800" i="1" dirty="0" err="1" smtClean="0">
                <a:solidFill>
                  <a:srgbClr val="FFFF00"/>
                </a:solidFill>
              </a:rPr>
              <a:t>i,j</a:t>
            </a:r>
            <a:r>
              <a:rPr lang="en-US" sz="1800" dirty="0" smtClean="0">
                <a:solidFill>
                  <a:srgbClr val="FFFF00"/>
                </a:solidFill>
              </a:rPr>
              <a:t>) </a:t>
            </a:r>
            <a:r>
              <a:rPr lang="en-US" sz="1800" dirty="0" smtClean="0"/>
              <a:t>between points </a:t>
            </a:r>
            <a:r>
              <a:rPr lang="en-US" sz="1800" i="1" dirty="0" err="1" smtClean="0"/>
              <a:t>i</a:t>
            </a:r>
            <a:r>
              <a:rPr lang="en-US" sz="1800" i="1" dirty="0" smtClean="0"/>
              <a:t>, j </a:t>
            </a:r>
            <a:r>
              <a:rPr lang="en-US" sz="1800" dirty="0" smtClean="0"/>
              <a:t>in collection – N=millions of points are available in Biology; algorithms go like N</a:t>
            </a:r>
            <a:r>
              <a:rPr lang="en-US" sz="1800" baseline="30000" dirty="0" smtClean="0"/>
              <a:t>2 </a:t>
            </a:r>
            <a:r>
              <a:rPr lang="en-US" sz="1800" dirty="0" smtClean="0"/>
              <a:t>.</a:t>
            </a:r>
            <a:r>
              <a:rPr lang="en-US" sz="1800" baseline="30000" dirty="0" smtClean="0"/>
              <a:t> </a:t>
            </a:r>
            <a:r>
              <a:rPr lang="en-US" sz="1800" dirty="0" smtClean="0"/>
              <a:t>Number of clusters</a:t>
            </a:r>
          </a:p>
          <a:p>
            <a:r>
              <a:rPr lang="en-US" sz="1800" dirty="0" smtClean="0"/>
              <a:t>Developed (partially) by Hofmann and </a:t>
            </a:r>
            <a:r>
              <a:rPr lang="en-US" sz="1800" dirty="0" err="1" smtClean="0"/>
              <a:t>Buhmann</a:t>
            </a:r>
            <a:r>
              <a:rPr lang="en-US" sz="1800" dirty="0" smtClean="0"/>
              <a:t> in 1997 but little or no application</a:t>
            </a:r>
          </a:p>
          <a:p>
            <a:r>
              <a:rPr lang="en-US" sz="1800" dirty="0" smtClean="0"/>
              <a:t>Minimize </a:t>
            </a:r>
            <a:r>
              <a:rPr lang="en-US" sz="1800" dirty="0" smtClean="0">
                <a:solidFill>
                  <a:srgbClr val="FFFF00"/>
                </a:solidFill>
              </a:rPr>
              <a:t>H</a:t>
            </a:r>
            <a:r>
              <a:rPr lang="en-US" sz="1800" baseline="-25000" dirty="0" smtClean="0">
                <a:solidFill>
                  <a:srgbClr val="FFFF00"/>
                </a:solidFill>
              </a:rPr>
              <a:t>PC</a:t>
            </a:r>
            <a:r>
              <a:rPr lang="en-US" sz="1800" dirty="0" smtClean="0">
                <a:solidFill>
                  <a:srgbClr val="FFFF00"/>
                </a:solidFill>
              </a:rPr>
              <a:t> = 0.5 </a:t>
            </a:r>
            <a:r>
              <a:rPr lang="en-US" sz="1800" dirty="0" smtClean="0">
                <a:solidFill>
                  <a:srgbClr val="FFFF00"/>
                </a:solidFill>
                <a:sym typeface="Symbol" pitchFamily="18" charset="2"/>
              </a:rPr>
              <a:t></a:t>
            </a:r>
            <a:r>
              <a:rPr lang="en-US" sz="1800" i="1" baseline="-25000" dirty="0" err="1" smtClean="0">
                <a:solidFill>
                  <a:srgbClr val="FFFF00"/>
                </a:solidFill>
              </a:rPr>
              <a:t>i</a:t>
            </a:r>
            <a:r>
              <a:rPr lang="en-US" sz="1800" baseline="-25000" dirty="0" smtClean="0">
                <a:solidFill>
                  <a:srgbClr val="FFFF00"/>
                </a:solidFill>
              </a:rPr>
              <a:t>=1</a:t>
            </a:r>
            <a:r>
              <a:rPr lang="en-US" sz="1800" baseline="30000" dirty="0" smtClean="0">
                <a:solidFill>
                  <a:srgbClr val="FFFF00"/>
                </a:solidFill>
              </a:rPr>
              <a:t>N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smtClean="0">
                <a:solidFill>
                  <a:srgbClr val="FFFF00"/>
                </a:solidFill>
                <a:sym typeface="Symbol" pitchFamily="18" charset="2"/>
              </a:rPr>
              <a:t></a:t>
            </a:r>
            <a:r>
              <a:rPr lang="en-US" sz="1800" i="1" baseline="-25000" dirty="0" smtClean="0">
                <a:solidFill>
                  <a:srgbClr val="FFFF00"/>
                </a:solidFill>
              </a:rPr>
              <a:t>j</a:t>
            </a:r>
            <a:r>
              <a:rPr lang="en-US" sz="1800" baseline="-25000" dirty="0" smtClean="0">
                <a:solidFill>
                  <a:srgbClr val="FFFF00"/>
                </a:solidFill>
              </a:rPr>
              <a:t>=1</a:t>
            </a:r>
            <a:r>
              <a:rPr lang="en-US" sz="1800" baseline="30000" dirty="0" smtClean="0">
                <a:solidFill>
                  <a:srgbClr val="FFFF00"/>
                </a:solidFill>
              </a:rPr>
              <a:t>N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l-GR" sz="1800" dirty="0" smtClean="0">
                <a:solidFill>
                  <a:srgbClr val="FFFF00"/>
                </a:solidFill>
              </a:rPr>
              <a:t>δ</a:t>
            </a:r>
            <a:r>
              <a:rPr lang="en-US" sz="1800" dirty="0" smtClean="0">
                <a:solidFill>
                  <a:srgbClr val="FFFF00"/>
                </a:solidFill>
              </a:rPr>
              <a:t>(</a:t>
            </a:r>
            <a:r>
              <a:rPr lang="en-US" sz="1800" i="1" dirty="0" err="1" smtClean="0">
                <a:solidFill>
                  <a:srgbClr val="FFFF00"/>
                </a:solidFill>
              </a:rPr>
              <a:t>i</a:t>
            </a:r>
            <a:r>
              <a:rPr lang="en-US" sz="1800" dirty="0" smtClean="0">
                <a:solidFill>
                  <a:srgbClr val="FFFF00"/>
                </a:solidFill>
              </a:rPr>
              <a:t>, </a:t>
            </a:r>
            <a:r>
              <a:rPr lang="en-US" sz="1800" i="1" dirty="0" smtClean="0">
                <a:solidFill>
                  <a:srgbClr val="FFFF00"/>
                </a:solidFill>
              </a:rPr>
              <a:t>j</a:t>
            </a:r>
            <a:r>
              <a:rPr lang="en-US" sz="1800" dirty="0" smtClean="0">
                <a:solidFill>
                  <a:srgbClr val="FFFF00"/>
                </a:solidFill>
              </a:rPr>
              <a:t>) </a:t>
            </a:r>
            <a:r>
              <a:rPr lang="en-US" sz="1800" dirty="0" smtClean="0">
                <a:solidFill>
                  <a:srgbClr val="FFFF00"/>
                </a:solidFill>
                <a:sym typeface="Symbol" pitchFamily="18" charset="2"/>
              </a:rPr>
              <a:t></a:t>
            </a:r>
            <a:r>
              <a:rPr lang="en-US" sz="1800" baseline="-25000" dirty="0" smtClean="0">
                <a:solidFill>
                  <a:srgbClr val="FFFF00"/>
                </a:solidFill>
              </a:rPr>
              <a:t>k=1</a:t>
            </a:r>
            <a:r>
              <a:rPr lang="en-US" sz="1800" baseline="30000" dirty="0" smtClean="0">
                <a:solidFill>
                  <a:srgbClr val="FFFF00"/>
                </a:solidFill>
              </a:rPr>
              <a:t>K</a:t>
            </a:r>
            <a:r>
              <a:rPr lang="en-US" sz="1800" dirty="0" smtClean="0">
                <a:solidFill>
                  <a:srgbClr val="FFFF00"/>
                </a:solidFill>
              </a:rPr>
              <a:t> M</a:t>
            </a:r>
            <a:r>
              <a:rPr lang="en-US" sz="1800" i="1" baseline="-25000" dirty="0" smtClean="0">
                <a:solidFill>
                  <a:srgbClr val="FFFF00"/>
                </a:solidFill>
              </a:rPr>
              <a:t>i</a:t>
            </a:r>
            <a:r>
              <a:rPr lang="en-US" sz="1800" dirty="0" smtClean="0">
                <a:solidFill>
                  <a:srgbClr val="FFFF00"/>
                </a:solidFill>
              </a:rPr>
              <a:t>(</a:t>
            </a:r>
            <a:r>
              <a:rPr lang="en-US" sz="1800" i="1" dirty="0" smtClean="0">
                <a:solidFill>
                  <a:srgbClr val="FFFF00"/>
                </a:solidFill>
              </a:rPr>
              <a:t>k</a:t>
            </a:r>
            <a:r>
              <a:rPr lang="en-US" sz="1800" dirty="0" smtClean="0">
                <a:solidFill>
                  <a:srgbClr val="FFFF00"/>
                </a:solidFill>
              </a:rPr>
              <a:t>) </a:t>
            </a:r>
            <a:r>
              <a:rPr lang="en-US" sz="1800" dirty="0" err="1" smtClean="0">
                <a:solidFill>
                  <a:srgbClr val="FFFF00"/>
                </a:solidFill>
              </a:rPr>
              <a:t>M</a:t>
            </a:r>
            <a:r>
              <a:rPr lang="en-US" sz="1800" i="1" baseline="-25000" dirty="0" err="1" smtClean="0">
                <a:solidFill>
                  <a:srgbClr val="FFFF00"/>
                </a:solidFill>
              </a:rPr>
              <a:t>j</a:t>
            </a:r>
            <a:r>
              <a:rPr lang="en-US" sz="1800" dirty="0" smtClean="0">
                <a:solidFill>
                  <a:srgbClr val="FFFF00"/>
                </a:solidFill>
              </a:rPr>
              <a:t>(</a:t>
            </a:r>
            <a:r>
              <a:rPr lang="en-US" sz="1800" i="1" dirty="0" smtClean="0">
                <a:solidFill>
                  <a:srgbClr val="FFFF00"/>
                </a:solidFill>
              </a:rPr>
              <a:t>k</a:t>
            </a:r>
            <a:r>
              <a:rPr lang="en-US" sz="1800" dirty="0" smtClean="0">
                <a:solidFill>
                  <a:srgbClr val="FFFF00"/>
                </a:solidFill>
              </a:rPr>
              <a:t>) / C(</a:t>
            </a:r>
            <a:r>
              <a:rPr lang="en-US" sz="1800" i="1" dirty="0" smtClean="0">
                <a:solidFill>
                  <a:srgbClr val="FFFF00"/>
                </a:solidFill>
              </a:rPr>
              <a:t>k</a:t>
            </a:r>
            <a:r>
              <a:rPr lang="en-US" sz="1800" dirty="0" smtClean="0">
                <a:solidFill>
                  <a:srgbClr val="FFFF00"/>
                </a:solidFill>
              </a:rPr>
              <a:t>)	</a:t>
            </a:r>
          </a:p>
          <a:p>
            <a:r>
              <a:rPr lang="en-US" sz="1800" dirty="0" smtClean="0">
                <a:solidFill>
                  <a:srgbClr val="FFFF00"/>
                </a:solidFill>
              </a:rPr>
              <a:t>M</a:t>
            </a:r>
            <a:r>
              <a:rPr lang="en-US" sz="1800" i="1" baseline="-25000" dirty="0" smtClean="0">
                <a:solidFill>
                  <a:srgbClr val="FFFF00"/>
                </a:solidFill>
              </a:rPr>
              <a:t>i</a:t>
            </a:r>
            <a:r>
              <a:rPr lang="en-US" sz="1800" dirty="0" smtClean="0">
                <a:solidFill>
                  <a:srgbClr val="FFFF00"/>
                </a:solidFill>
              </a:rPr>
              <a:t>(</a:t>
            </a:r>
            <a:r>
              <a:rPr lang="en-US" sz="1800" i="1" dirty="0" smtClean="0">
                <a:solidFill>
                  <a:srgbClr val="FFFF00"/>
                </a:solidFill>
              </a:rPr>
              <a:t>k</a:t>
            </a:r>
            <a:r>
              <a:rPr lang="en-US" sz="1800" dirty="0" smtClean="0">
                <a:solidFill>
                  <a:srgbClr val="FFFF00"/>
                </a:solidFill>
              </a:rPr>
              <a:t>) </a:t>
            </a:r>
            <a:r>
              <a:rPr lang="en-US" sz="1800" dirty="0" smtClean="0"/>
              <a:t>is probability that point </a:t>
            </a:r>
            <a:r>
              <a:rPr lang="en-US" sz="1800" i="1" dirty="0" err="1" smtClean="0">
                <a:solidFill>
                  <a:srgbClr val="FFFF00"/>
                </a:solidFill>
              </a:rPr>
              <a:t>i</a:t>
            </a:r>
            <a:r>
              <a:rPr lang="en-US" sz="1800" dirty="0" smtClean="0"/>
              <a:t> belongs to cluster </a:t>
            </a:r>
            <a:r>
              <a:rPr lang="en-US" sz="1800" i="1" dirty="0" smtClean="0">
                <a:solidFill>
                  <a:srgbClr val="FFFF00"/>
                </a:solidFill>
              </a:rPr>
              <a:t>k</a:t>
            </a:r>
          </a:p>
          <a:p>
            <a:r>
              <a:rPr lang="en-US" sz="1800" dirty="0" smtClean="0">
                <a:solidFill>
                  <a:srgbClr val="FFFF00"/>
                </a:solidFill>
              </a:rPr>
              <a:t>C(k) = </a:t>
            </a:r>
            <a:r>
              <a:rPr lang="en-US" sz="1800" dirty="0" smtClean="0">
                <a:solidFill>
                  <a:srgbClr val="FFFF00"/>
                </a:solidFill>
                <a:sym typeface="Symbol" pitchFamily="18" charset="2"/>
              </a:rPr>
              <a:t></a:t>
            </a:r>
            <a:r>
              <a:rPr lang="en-US" sz="1800" i="1" baseline="-25000" dirty="0" err="1" smtClean="0">
                <a:solidFill>
                  <a:srgbClr val="FFFF00"/>
                </a:solidFill>
              </a:rPr>
              <a:t>i</a:t>
            </a:r>
            <a:r>
              <a:rPr lang="en-US" sz="1800" baseline="-25000" dirty="0" smtClean="0">
                <a:solidFill>
                  <a:srgbClr val="FFFF00"/>
                </a:solidFill>
              </a:rPr>
              <a:t>=1</a:t>
            </a:r>
            <a:r>
              <a:rPr lang="en-US" sz="1800" baseline="30000" dirty="0" smtClean="0">
                <a:solidFill>
                  <a:srgbClr val="FFFF00"/>
                </a:solidFill>
              </a:rPr>
              <a:t>N</a:t>
            </a:r>
            <a:r>
              <a:rPr lang="en-US" sz="1800" dirty="0" smtClean="0">
                <a:solidFill>
                  <a:srgbClr val="FFFF00"/>
                </a:solidFill>
              </a:rPr>
              <a:t> M</a:t>
            </a:r>
            <a:r>
              <a:rPr lang="en-US" sz="1800" i="1" baseline="-25000" dirty="0" smtClean="0">
                <a:solidFill>
                  <a:srgbClr val="FFFF00"/>
                </a:solidFill>
              </a:rPr>
              <a:t>i</a:t>
            </a:r>
            <a:r>
              <a:rPr lang="en-US" sz="1800" dirty="0" smtClean="0">
                <a:solidFill>
                  <a:srgbClr val="FFFF00"/>
                </a:solidFill>
              </a:rPr>
              <a:t>(</a:t>
            </a:r>
            <a:r>
              <a:rPr lang="en-US" sz="1800" i="1" dirty="0" smtClean="0">
                <a:solidFill>
                  <a:srgbClr val="FFFF00"/>
                </a:solidFill>
              </a:rPr>
              <a:t>k</a:t>
            </a:r>
            <a:r>
              <a:rPr lang="en-US" sz="1800" dirty="0" smtClean="0">
                <a:solidFill>
                  <a:srgbClr val="FFFF00"/>
                </a:solidFill>
              </a:rPr>
              <a:t>) </a:t>
            </a:r>
            <a:r>
              <a:rPr lang="en-US" sz="1800" dirty="0" smtClean="0"/>
              <a:t>is number of points in </a:t>
            </a:r>
            <a:r>
              <a:rPr lang="en-US" sz="1800" i="1" dirty="0" err="1" smtClean="0"/>
              <a:t>k</a:t>
            </a:r>
            <a:r>
              <a:rPr lang="en-US" sz="1800" dirty="0" err="1" smtClean="0"/>
              <a:t>’th</a:t>
            </a:r>
            <a:r>
              <a:rPr lang="en-US" sz="1800" dirty="0" smtClean="0"/>
              <a:t> cluster</a:t>
            </a:r>
          </a:p>
          <a:p>
            <a:r>
              <a:rPr lang="en-US" sz="1800" dirty="0" smtClean="0"/>
              <a:t>M</a:t>
            </a:r>
            <a:r>
              <a:rPr lang="en-US" sz="1800" i="1" baseline="-25000" dirty="0" smtClean="0"/>
              <a:t>i</a:t>
            </a:r>
            <a:r>
              <a:rPr lang="en-US" sz="1800" dirty="0" smtClean="0"/>
              <a:t>(</a:t>
            </a:r>
            <a:r>
              <a:rPr lang="en-US" sz="1800" i="1" dirty="0" smtClean="0"/>
              <a:t>k</a:t>
            </a:r>
            <a:r>
              <a:rPr lang="en-US" sz="1800" dirty="0" smtClean="0"/>
              <a:t>)  </a:t>
            </a:r>
            <a:r>
              <a:rPr lang="en-US" sz="1800" dirty="0" smtClean="0">
                <a:sym typeface="Symbol" pitchFamily="18" charset="2"/>
              </a:rPr>
              <a:t></a:t>
            </a:r>
            <a:r>
              <a:rPr lang="en-US" sz="1800" dirty="0" smtClean="0"/>
              <a:t>  exp( -</a:t>
            </a:r>
            <a:r>
              <a:rPr lang="en-US" sz="1800" dirty="0" smtClean="0">
                <a:sym typeface="Symbol" pitchFamily="18" charset="2"/>
              </a:rPr>
              <a:t></a:t>
            </a:r>
            <a:r>
              <a:rPr lang="en-US" sz="1800" i="1" baseline="-25000" dirty="0" err="1" smtClean="0"/>
              <a:t>i</a:t>
            </a:r>
            <a:r>
              <a:rPr lang="en-US" sz="1800" dirty="0" smtClean="0"/>
              <a:t>(</a:t>
            </a:r>
            <a:r>
              <a:rPr lang="en-US" sz="1800" i="1" dirty="0" smtClean="0"/>
              <a:t>k</a:t>
            </a:r>
            <a:r>
              <a:rPr lang="en-US" sz="1800" dirty="0" smtClean="0"/>
              <a:t>)/T ) with Hamiltonian </a:t>
            </a:r>
            <a:r>
              <a:rPr lang="en-US" sz="1800" dirty="0" smtClean="0">
                <a:sym typeface="Symbol" pitchFamily="18" charset="2"/>
              </a:rPr>
              <a:t></a:t>
            </a:r>
            <a:r>
              <a:rPr lang="en-US" sz="1800" i="1" baseline="-25000" dirty="0" err="1" smtClean="0"/>
              <a:t>i</a:t>
            </a:r>
            <a:r>
              <a:rPr lang="en-US" sz="1800" baseline="-25000" dirty="0" smtClean="0"/>
              <a:t>=1</a:t>
            </a:r>
            <a:r>
              <a:rPr lang="en-US" sz="1800" baseline="30000" dirty="0" smtClean="0"/>
              <a:t>N</a:t>
            </a:r>
            <a:r>
              <a:rPr lang="en-US" sz="1800" dirty="0" smtClean="0"/>
              <a:t> </a:t>
            </a:r>
            <a:r>
              <a:rPr lang="en-US" sz="1800" dirty="0" smtClean="0">
                <a:sym typeface="Symbol" pitchFamily="18" charset="2"/>
              </a:rPr>
              <a:t></a:t>
            </a:r>
            <a:r>
              <a:rPr lang="en-US" sz="1800" baseline="-25000" dirty="0" smtClean="0"/>
              <a:t>k=1</a:t>
            </a:r>
            <a:r>
              <a:rPr lang="en-US" sz="1800" baseline="30000" dirty="0" smtClean="0"/>
              <a:t>K</a:t>
            </a:r>
            <a:r>
              <a:rPr lang="en-US" sz="1800" dirty="0" smtClean="0"/>
              <a:t> M</a:t>
            </a:r>
            <a:r>
              <a:rPr lang="en-US" sz="1800" i="1" baseline="-25000" dirty="0" smtClean="0"/>
              <a:t>i</a:t>
            </a:r>
            <a:r>
              <a:rPr lang="en-US" sz="1800" dirty="0" smtClean="0"/>
              <a:t>(</a:t>
            </a:r>
            <a:r>
              <a:rPr lang="en-US" sz="1800" i="1" dirty="0" smtClean="0"/>
              <a:t>k</a:t>
            </a:r>
            <a:r>
              <a:rPr lang="en-US" sz="1800" dirty="0" smtClean="0"/>
              <a:t>) </a:t>
            </a:r>
            <a:r>
              <a:rPr lang="en-US" sz="1800" dirty="0" smtClean="0">
                <a:sym typeface="Symbol" pitchFamily="18" charset="2"/>
              </a:rPr>
              <a:t></a:t>
            </a:r>
            <a:r>
              <a:rPr lang="en-US" sz="1800" i="1" baseline="-25000" dirty="0" err="1" smtClean="0"/>
              <a:t>i</a:t>
            </a:r>
            <a:r>
              <a:rPr lang="en-US" sz="1800" dirty="0" smtClean="0"/>
              <a:t>(</a:t>
            </a:r>
            <a:r>
              <a:rPr lang="en-US" sz="1800" i="1" dirty="0" smtClean="0"/>
              <a:t>k</a:t>
            </a:r>
            <a:r>
              <a:rPr lang="en-US" sz="1800" dirty="0" smtClean="0"/>
              <a:t>)</a:t>
            </a:r>
          </a:p>
          <a:p>
            <a:r>
              <a:rPr lang="en-US" sz="1800" dirty="0" smtClean="0">
                <a:solidFill>
                  <a:srgbClr val="FFFF00"/>
                </a:solidFill>
              </a:rPr>
              <a:t>Reduce T</a:t>
            </a:r>
            <a:r>
              <a:rPr lang="en-US" sz="1800" dirty="0" smtClean="0"/>
              <a:t> from large to small values to </a:t>
            </a:r>
            <a:r>
              <a:rPr lang="en-US" sz="1800" dirty="0" smtClean="0">
                <a:solidFill>
                  <a:srgbClr val="FFFF00"/>
                </a:solidFill>
              </a:rPr>
              <a:t>anneal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6866" name="Group 2"/>
          <p:cNvGraphicFramePr>
            <a:graphicFrameLocks noGrp="1"/>
          </p:cNvGraphicFramePr>
          <p:nvPr/>
        </p:nvGraphicFramePr>
        <p:xfrm>
          <a:off x="0" y="912813"/>
          <a:ext cx="9144000" cy="5953126"/>
        </p:xfrm>
        <a:graphic>
          <a:graphicData uri="http://schemas.openxmlformats.org/drawingml/2006/table">
            <a:tbl>
              <a:tblPr/>
              <a:tblGrid>
                <a:gridCol w="1719263"/>
                <a:gridCol w="1376362"/>
                <a:gridCol w="1560513"/>
                <a:gridCol w="1125537"/>
                <a:gridCol w="1258888"/>
                <a:gridCol w="2103437"/>
              </a:tblGrid>
              <a:tr h="5095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Machine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Runtime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Grains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Parallelism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MPI Exchange Latency (</a:t>
                      </a: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µs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342900">
                <a:tc row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Intel8c:gf12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(8 core 2.33 Ghz)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(in 2 chips)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Redhat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CD7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MPJE (Java)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CD7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181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295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CE4AD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MPICH2 (C)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CE4A3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40.0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5095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CE4AD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MPICH2: Fast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CE4A3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39.3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295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CE4AD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Nemesis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CE4A3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4.21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295275">
                <a:tc row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Intel8c:gf20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(8 core 2.33 Ghz)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Fedora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CD7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MPJE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CD7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157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295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CD7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mpiJava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CD7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295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CE4A3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MPICH2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CE4A3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64.2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295275">
                <a:tc row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Intel8b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(8 core 2.66 Ghz)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Vista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CD7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MPJE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CD7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295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Fedora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CD7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MPJE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CD7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295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Fedora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CD7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mpiJava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CD7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295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Vista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CCR (C#)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Thread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20.2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295275">
                <a:tc rowSpan="5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AMD4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(4 core 2.19 Ghz)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XP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CD7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MPJE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CD7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295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Redhat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CD7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MPJE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CD7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152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295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CD7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mpiJava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CD7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99.4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295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CE4A3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MPICH2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Process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CE4A3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39.3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295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XP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CCR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Thread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16.3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Intel4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(4 core 2.8 Ghz)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XP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CCR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Thread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25.8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</a:tbl>
          </a:graphicData>
        </a:graphic>
      </p:graphicFrame>
      <p:sp>
        <p:nvSpPr>
          <p:cNvPr id="6" name="Title 2"/>
          <p:cNvSpPr txBox="1">
            <a:spLocks/>
          </p:cNvSpPr>
          <p:nvPr/>
        </p:nvSpPr>
        <p:spPr>
          <a:xfrm>
            <a:off x="1295400" y="0"/>
            <a:ext cx="6781800" cy="774192"/>
          </a:xfrm>
          <a:prstGeom prst="rect">
            <a:avLst/>
          </a:prstGeom>
          <a:ln>
            <a:noFill/>
          </a:ln>
        </p:spPr>
        <p:txBody>
          <a:bodyPr lIns="0" t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 dirty="0">
                <a:ln w="635">
                  <a:noFill/>
                </a:ln>
                <a:solidFill>
                  <a:srgbClr val="C1EEFF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MPI Exchange Latency in </a:t>
            </a:r>
            <a:r>
              <a:rPr lang="el-GR" sz="2400" b="1" i="1" dirty="0">
                <a:ln w="635">
                  <a:noFill/>
                </a:ln>
                <a:solidFill>
                  <a:srgbClr val="C1EEFF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μ</a:t>
            </a:r>
            <a:r>
              <a:rPr lang="en-US" sz="2400" b="1" dirty="0">
                <a:ln w="635">
                  <a:noFill/>
                </a:ln>
                <a:solidFill>
                  <a:srgbClr val="C1EEFF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s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400" b="1" dirty="0">
                <a:ln w="635">
                  <a:noFill/>
                </a:ln>
                <a:solidFill>
                  <a:srgbClr val="C1EEFF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(20-30 computation between messaging)</a:t>
            </a:r>
            <a:endParaRPr lang="en-US" sz="2400" b="1" dirty="0">
              <a:ln w="635">
                <a:noFill/>
              </a:ln>
              <a:solidFill>
                <a:srgbClr val="C1EEFF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1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1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57400" y="85725"/>
            <a:ext cx="5334000" cy="8286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chemeClr val="tx2">
                    <a:satMod val="200000"/>
                  </a:schemeClr>
                </a:solidFill>
              </a:rPr>
              <a:t>CCR Overhead </a:t>
            </a:r>
            <a:r>
              <a:rPr lang="en-US" sz="2800" dirty="0" smtClean="0">
                <a:solidFill>
                  <a:schemeClr val="tx2">
                    <a:satMod val="200000"/>
                  </a:schemeClr>
                </a:solidFill>
              </a:rPr>
              <a:t>for </a:t>
            </a:r>
            <a:r>
              <a:rPr lang="en-US" sz="2800" dirty="0">
                <a:solidFill>
                  <a:schemeClr val="tx2">
                    <a:satMod val="200000"/>
                  </a:schemeClr>
                </a:solidFill>
              </a:rPr>
              <a:t>a </a:t>
            </a:r>
            <a:r>
              <a:rPr lang="en-US" sz="2800" dirty="0" smtClean="0">
                <a:solidFill>
                  <a:schemeClr val="tx2">
                    <a:satMod val="200000"/>
                  </a:schemeClr>
                </a:solidFill>
              </a:rPr>
              <a:t>computation</a:t>
            </a:r>
            <a:br>
              <a:rPr lang="en-US" sz="2800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en-US" sz="2800" dirty="0" smtClean="0">
                <a:solidFill>
                  <a:schemeClr val="tx2">
                    <a:satMod val="200000"/>
                  </a:schemeClr>
                </a:solidFill>
              </a:rPr>
              <a:t>of 23.76 </a:t>
            </a:r>
            <a:r>
              <a:rPr lang="en-US" sz="2800" i="1" dirty="0">
                <a:solidFill>
                  <a:schemeClr val="tx2">
                    <a:satMod val="200000"/>
                  </a:schemeClr>
                </a:solidFill>
                <a:cs typeface="Arial" pitchFamily="34" charset="0"/>
              </a:rPr>
              <a:t>µ</a:t>
            </a:r>
            <a:r>
              <a:rPr lang="en-US" sz="2800" dirty="0">
                <a:solidFill>
                  <a:schemeClr val="tx2">
                    <a:satMod val="200000"/>
                  </a:schemeClr>
                </a:solidFill>
                <a:cs typeface="Arial" pitchFamily="34" charset="0"/>
              </a:rPr>
              <a:t>s between messaging</a:t>
            </a:r>
          </a:p>
        </p:txBody>
      </p:sp>
      <p:graphicFrame>
        <p:nvGraphicFramePr>
          <p:cNvPr id="1104900" name="Group 4"/>
          <p:cNvGraphicFramePr>
            <a:graphicFrameLocks noGrp="1"/>
          </p:cNvGraphicFramePr>
          <p:nvPr>
            <p:ph type="tbl" idx="4294967295"/>
          </p:nvPr>
        </p:nvGraphicFramePr>
        <p:xfrm>
          <a:off x="0" y="1219200"/>
          <a:ext cx="9144000" cy="4978086"/>
        </p:xfrm>
        <a:graphic>
          <a:graphicData uri="http://schemas.openxmlformats.org/drawingml/2006/table">
            <a:tbl>
              <a:tblPr/>
              <a:tblGrid>
                <a:gridCol w="1549400"/>
                <a:gridCol w="1860550"/>
                <a:gridCol w="930275"/>
                <a:gridCol w="1006475"/>
                <a:gridCol w="1008063"/>
                <a:gridCol w="1006475"/>
                <a:gridCol w="930275"/>
                <a:gridCol w="852487"/>
              </a:tblGrid>
              <a:tr h="2778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Intel8b: 8 Core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Number of Parallel Computations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62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43656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Spawned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Pipeline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1.58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2.44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2.94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5.06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6746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Shift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2.42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3.38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5.26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6746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Two Shifts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4.94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5.9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6.84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14.32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19.44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436563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Pipeline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2.48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3.96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4.52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5.78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6.82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7.18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6746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Shift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4.46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6.42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5.86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10.86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11.74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6746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Exchange As Two Shifts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11.64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14.16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31.86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35.62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  <a:tr h="6746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Exchange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6.94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11.22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13.3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18.78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20.16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2527E"/>
                    </a:solidFill>
                  </a:tcPr>
                </a:tc>
              </a:tr>
            </a:tbl>
          </a:graphicData>
        </a:graphic>
      </p:graphicFrame>
      <p:sp>
        <p:nvSpPr>
          <p:cNvPr id="29779" name="Text Box 3"/>
          <p:cNvSpPr txBox="1">
            <a:spLocks noChangeArrowheads="1"/>
          </p:cNvSpPr>
          <p:nvPr/>
        </p:nvSpPr>
        <p:spPr bwMode="auto">
          <a:xfrm>
            <a:off x="0" y="4495800"/>
            <a:ext cx="1600200" cy="862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Corbel" pitchFamily="34" charset="0"/>
              </a:rPr>
              <a:t>Rendezvous 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MPI</a:t>
            </a:r>
            <a:endParaRPr lang="en-US" sz="2400" b="1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79388" y="5942013"/>
            <a:ext cx="896461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/>
              <a:t>Overhead (latency) of AMD4 PC with 4 execution threads on MPI style Rendezvous Messaging for Shift and Exchange implemented either as two shifts or as custom CCR pattern</a:t>
            </a:r>
          </a:p>
        </p:txBody>
      </p:sp>
      <p:grpSp>
        <p:nvGrpSpPr>
          <p:cNvPr id="30723" name="Group 3"/>
          <p:cNvGrpSpPr>
            <a:grpSpLocks/>
          </p:cNvGrpSpPr>
          <p:nvPr/>
        </p:nvGrpSpPr>
        <p:grpSpPr bwMode="auto">
          <a:xfrm>
            <a:off x="0" y="0"/>
            <a:ext cx="9144000" cy="5791200"/>
            <a:chOff x="90" y="461"/>
            <a:chExt cx="3493" cy="2787"/>
          </a:xfrm>
        </p:grpSpPr>
        <p:pic>
          <p:nvPicPr>
            <p:cNvPr id="30724" name="Picture 4"/>
            <p:cNvPicPr>
              <a:picLocks noChangeAspect="1" noChangeArrowheads="1"/>
            </p:cNvPicPr>
            <p:nvPr/>
          </p:nvPicPr>
          <p:blipFill>
            <a:blip r:embed="rId3"/>
            <a:srcRect l="2209" t="9491" r="21150" b="3380"/>
            <a:stretch>
              <a:fillRect/>
            </a:stretch>
          </p:blipFill>
          <p:spPr bwMode="auto">
            <a:xfrm>
              <a:off x="90" y="461"/>
              <a:ext cx="3493" cy="2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5" name="Text Box 5"/>
            <p:cNvSpPr txBox="1">
              <a:spLocks noChangeArrowheads="1"/>
            </p:cNvSpPr>
            <p:nvPr/>
          </p:nvSpPr>
          <p:spPr bwMode="auto">
            <a:xfrm>
              <a:off x="2336" y="2704"/>
              <a:ext cx="571" cy="14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Stages (millions)</a:t>
              </a:r>
            </a:p>
          </p:txBody>
        </p:sp>
        <p:sp>
          <p:nvSpPr>
            <p:cNvPr id="30726" name="Text Box 6"/>
            <p:cNvSpPr txBox="1">
              <a:spLocks noChangeArrowheads="1"/>
            </p:cNvSpPr>
            <p:nvPr/>
          </p:nvSpPr>
          <p:spPr bwMode="auto">
            <a:xfrm>
              <a:off x="431" y="663"/>
              <a:ext cx="657" cy="1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Time Microseconds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0" y="5791200"/>
            <a:ext cx="88122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/>
              <a:t>Overhead (latency) of Intel8b PC with 8 execution threads on MPI style Rendezvous Messaging for Shift and Exchange implemented either as two shifts or as custom CCR pattern</a:t>
            </a:r>
          </a:p>
        </p:txBody>
      </p:sp>
      <p:grpSp>
        <p:nvGrpSpPr>
          <p:cNvPr id="31747" name="Group 3"/>
          <p:cNvGrpSpPr>
            <a:grpSpLocks/>
          </p:cNvGrpSpPr>
          <p:nvPr/>
        </p:nvGrpSpPr>
        <p:grpSpPr bwMode="auto">
          <a:xfrm>
            <a:off x="0" y="0"/>
            <a:ext cx="9144000" cy="5715000"/>
            <a:chOff x="113" y="640"/>
            <a:chExt cx="3470" cy="2690"/>
          </a:xfrm>
        </p:grpSpPr>
        <p:pic>
          <p:nvPicPr>
            <p:cNvPr id="31748" name="Picture 4"/>
            <p:cNvPicPr>
              <a:picLocks noChangeAspect="1" noChangeArrowheads="1"/>
            </p:cNvPicPr>
            <p:nvPr/>
          </p:nvPicPr>
          <p:blipFill>
            <a:blip r:embed="rId3"/>
            <a:srcRect l="5165" t="12639" r="22612" b="7593"/>
            <a:stretch>
              <a:fillRect/>
            </a:stretch>
          </p:blipFill>
          <p:spPr bwMode="auto">
            <a:xfrm>
              <a:off x="113" y="640"/>
              <a:ext cx="3470" cy="2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49" name="Text Box 5"/>
            <p:cNvSpPr txBox="1">
              <a:spLocks noChangeArrowheads="1"/>
            </p:cNvSpPr>
            <p:nvPr/>
          </p:nvSpPr>
          <p:spPr bwMode="auto">
            <a:xfrm>
              <a:off x="2472" y="2772"/>
              <a:ext cx="568" cy="14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Stages (millions)</a:t>
              </a:r>
            </a:p>
          </p:txBody>
        </p:sp>
        <p:sp>
          <p:nvSpPr>
            <p:cNvPr id="31750" name="Text Box 6"/>
            <p:cNvSpPr txBox="1">
              <a:spLocks noChangeArrowheads="1"/>
            </p:cNvSpPr>
            <p:nvPr/>
          </p:nvSpPr>
          <p:spPr bwMode="auto">
            <a:xfrm>
              <a:off x="544" y="754"/>
              <a:ext cx="653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Time Microseconds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52600" y="368300"/>
            <a:ext cx="5410200" cy="6223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3200" smtClean="0"/>
              <a:t>Cache Line Interference</a:t>
            </a:r>
          </a:p>
        </p:txBody>
      </p:sp>
      <p:sp>
        <p:nvSpPr>
          <p:cNvPr id="32771" name="Text Placeholder 2"/>
          <p:cNvSpPr>
            <a:spLocks noGrp="1"/>
          </p:cNvSpPr>
          <p:nvPr>
            <p:ph type="body" idx="4294967295"/>
          </p:nvPr>
        </p:nvSpPr>
        <p:spPr>
          <a:xfrm>
            <a:off x="685800" y="1371600"/>
            <a:ext cx="8001000" cy="4800600"/>
          </a:xfrm>
        </p:spPr>
        <p:txBody>
          <a:bodyPr/>
          <a:lstStyle/>
          <a:p>
            <a:pPr marL="225425" indent="-225425" eaLnBrk="1" hangingPunct="1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300" smtClean="0"/>
              <a:t>Implementations of our clustering algorithm showed large fluctuations due to the </a:t>
            </a:r>
            <a:r>
              <a:rPr lang="en-US" sz="2300" smtClean="0">
                <a:solidFill>
                  <a:srgbClr val="FFC000"/>
                </a:solidFill>
              </a:rPr>
              <a:t>cache line interference</a:t>
            </a:r>
            <a:r>
              <a:rPr lang="en-US" sz="2300" smtClean="0"/>
              <a:t> effect (</a:t>
            </a:r>
            <a:r>
              <a:rPr lang="en-US" sz="2300" smtClean="0">
                <a:solidFill>
                  <a:srgbClr val="FFC000"/>
                </a:solidFill>
              </a:rPr>
              <a:t>false sharing</a:t>
            </a:r>
            <a:r>
              <a:rPr lang="en-US" sz="2300" smtClean="0"/>
              <a:t>)</a:t>
            </a:r>
          </a:p>
          <a:p>
            <a:pPr marL="225425" indent="-225425" eaLnBrk="1" hangingPunct="1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300" smtClean="0"/>
              <a:t>We have one thread on each core each calculating a sum of same complexity storing result in a common array A with different cores using different array locations</a:t>
            </a:r>
          </a:p>
          <a:p>
            <a:pPr marL="225425" indent="-225425" eaLnBrk="1" hangingPunct="1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300" smtClean="0"/>
              <a:t>Thread i stores sum in A(i) is separation 1 – no memory access interference but cache line interference</a:t>
            </a:r>
          </a:p>
          <a:p>
            <a:pPr marL="225425" indent="-225425" eaLnBrk="1" hangingPunct="1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300" smtClean="0"/>
              <a:t>Thread i stores sum in A(X*i) is separation X </a:t>
            </a:r>
          </a:p>
          <a:p>
            <a:pPr marL="225425" indent="-225425" eaLnBrk="1" hangingPunct="1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300" smtClean="0">
                <a:solidFill>
                  <a:srgbClr val="FFC000"/>
                </a:solidFill>
              </a:rPr>
              <a:t>Serious degradation if X &lt; 8 (64 bytes) with Windows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  <a:buSzPct val="40000"/>
              <a:buFont typeface="Wingdings" pitchFamily="2" charset="2"/>
              <a:buChar char="q"/>
            </a:pPr>
            <a:r>
              <a:rPr lang="en-US" sz="1700" smtClean="0"/>
              <a:t>Note A is a double (8 bytes)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  <a:buSzPct val="40000"/>
              <a:buFont typeface="Wingdings" pitchFamily="2" charset="2"/>
              <a:buChar char="q"/>
            </a:pPr>
            <a:r>
              <a:rPr lang="en-US" sz="1700" smtClean="0">
                <a:solidFill>
                  <a:srgbClr val="FFC000"/>
                </a:solidFill>
              </a:rPr>
              <a:t>Less interference effect with Linux – especially Red Hat</a:t>
            </a:r>
          </a:p>
          <a:p>
            <a:pPr marL="225425" indent="-225425" eaLnBrk="1" hangingPunct="1">
              <a:lnSpc>
                <a:spcPct val="80000"/>
              </a:lnSpc>
            </a:pPr>
            <a:endParaRPr lang="en-US" sz="23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95400" y="0"/>
            <a:ext cx="6705600" cy="6223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3600" smtClean="0"/>
              <a:t>Cache Line Interface</a:t>
            </a:r>
          </a:p>
        </p:txBody>
      </p:sp>
      <p:sp>
        <p:nvSpPr>
          <p:cNvPr id="3076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5653088"/>
            <a:ext cx="9144000" cy="1204912"/>
          </a:xfrm>
        </p:spPr>
        <p:txBody>
          <a:bodyPr/>
          <a:lstStyle/>
          <a:p>
            <a:pPr marL="225425" indent="-225425" eaLnBrk="1" hangingPunct="1">
              <a:lnSpc>
                <a:spcPct val="60000"/>
              </a:lnSpc>
              <a:buFont typeface="Wingdings" pitchFamily="2" charset="2"/>
              <a:buChar char="§"/>
            </a:pPr>
            <a:r>
              <a:rPr lang="en-US" sz="1400" b="1" smtClean="0"/>
              <a:t>Note measurements at a separation X of 8 and X=1024 (and values between 8 and 1024 not shown) are essentially identical</a:t>
            </a:r>
          </a:p>
          <a:p>
            <a:pPr marL="225425" indent="-225425" eaLnBrk="1" hangingPunct="1">
              <a:lnSpc>
                <a:spcPct val="60000"/>
              </a:lnSpc>
              <a:buFont typeface="Wingdings" pitchFamily="2" charset="2"/>
              <a:buChar char="§"/>
            </a:pPr>
            <a:r>
              <a:rPr lang="en-US" sz="1400" b="1" smtClean="0"/>
              <a:t>Measurements at 7 (not shown) are higher than that at 8 (except for Red Hat which shows essentially no enhancement at X&lt;8)</a:t>
            </a:r>
          </a:p>
          <a:p>
            <a:pPr marL="225425" indent="-225425" eaLnBrk="1" hangingPunct="1">
              <a:lnSpc>
                <a:spcPct val="60000"/>
              </a:lnSpc>
              <a:buFont typeface="Wingdings" pitchFamily="2" charset="2"/>
              <a:buChar char="§"/>
            </a:pPr>
            <a:r>
              <a:rPr lang="en-US" sz="1400" b="1" smtClean="0"/>
              <a:t>As effects due to co-location of thread variables in a 64 byte cache line, align the array </a:t>
            </a:r>
          </a:p>
          <a:p>
            <a:pPr marL="225425" indent="-225425" eaLnBrk="1" hangingPunct="1">
              <a:lnSpc>
                <a:spcPct val="60000"/>
              </a:lnSpc>
              <a:buFont typeface="Wingdings" pitchFamily="2" charset="2"/>
              <a:buChar char="§"/>
            </a:pPr>
            <a:r>
              <a:rPr lang="en-US" sz="1400" b="1" smtClean="0"/>
              <a:t>with cache boundaries</a:t>
            </a:r>
            <a:endParaRPr lang="en-US" sz="2800" smtClean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609600"/>
          <a:ext cx="9144000" cy="4953000"/>
        </p:xfrm>
        <a:graphic>
          <a:graphicData uri="http://schemas.openxmlformats.org/presentationml/2006/ole">
            <p:oleObj spid="_x0000_s3074" name="Document" r:id="rId4" imgW="6415978" imgH="3809213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762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2">
                    <a:satMod val="200000"/>
                  </a:schemeClr>
                </a:solidFill>
              </a:rPr>
              <a:t>8 Node 2-core Windows Cluster: CCR &amp; MPI.NET</a:t>
            </a:r>
            <a:endParaRPr lang="en-US" sz="2800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3795" name="Content Placeholder 12"/>
          <p:cNvSpPr>
            <a:spLocks noGrp="1"/>
          </p:cNvSpPr>
          <p:nvPr>
            <p:ph idx="4294967295"/>
          </p:nvPr>
        </p:nvSpPr>
        <p:spPr>
          <a:xfrm>
            <a:off x="5410200" y="4618038"/>
            <a:ext cx="3733800" cy="20875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700" smtClean="0">
                <a:solidFill>
                  <a:srgbClr val="FFC000"/>
                </a:solidFill>
              </a:rPr>
              <a:t>Scaled Speed up</a:t>
            </a:r>
            <a:r>
              <a:rPr lang="en-US" sz="1700" smtClean="0"/>
              <a:t>: Constant data points per parallel unit (1.6 million points)</a:t>
            </a:r>
          </a:p>
          <a:p>
            <a:pPr eaLnBrk="1" hangingPunct="1">
              <a:lnSpc>
                <a:spcPct val="80000"/>
              </a:lnSpc>
            </a:pPr>
            <a:r>
              <a:rPr lang="en-US" sz="1700" smtClean="0">
                <a:solidFill>
                  <a:srgbClr val="FFC000"/>
                </a:solidFill>
              </a:rPr>
              <a:t>Speed-up = ||ism P/(1+</a:t>
            </a:r>
            <a:r>
              <a:rPr lang="en-US" sz="1700" i="1" smtClean="0">
                <a:solidFill>
                  <a:srgbClr val="FFC000"/>
                </a:solidFill>
              </a:rPr>
              <a:t>f</a:t>
            </a:r>
            <a:r>
              <a:rPr lang="en-US" sz="1700" smtClean="0">
                <a:solidFill>
                  <a:srgbClr val="FFC000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1700" i="1" smtClean="0">
                <a:solidFill>
                  <a:srgbClr val="FFC000"/>
                </a:solidFill>
              </a:rPr>
              <a:t>f</a:t>
            </a:r>
            <a:r>
              <a:rPr lang="en-US" sz="1700" smtClean="0">
                <a:solidFill>
                  <a:srgbClr val="FFC000"/>
                </a:solidFill>
              </a:rPr>
              <a:t> = PT(P)/T(1)  - 1 </a:t>
            </a:r>
            <a:r>
              <a:rPr lang="en-US" sz="1700" smtClean="0"/>
              <a:t/>
            </a:r>
            <a:br>
              <a:rPr lang="en-US" sz="1700" smtClean="0"/>
            </a:br>
            <a:r>
              <a:rPr lang="en-US" sz="1700" smtClean="0">
                <a:sym typeface="Symbol" pitchFamily="18" charset="2"/>
              </a:rPr>
              <a:t> 1- efficiency</a:t>
            </a:r>
          </a:p>
          <a:p>
            <a:pPr eaLnBrk="1" hangingPunct="1">
              <a:lnSpc>
                <a:spcPct val="80000"/>
              </a:lnSpc>
            </a:pPr>
            <a:r>
              <a:rPr lang="en-US" sz="1700" smtClean="0"/>
              <a:t>Cluster of Intel Xeon CPU (2 cores) </a:t>
            </a:r>
            <a:r>
              <a:rPr lang="en-US" sz="1700" smtClean="0">
                <a:hlinkClick r:id="rId3"/>
              </a:rPr>
              <a:t>3050@2.13GHz</a:t>
            </a:r>
            <a:r>
              <a:rPr lang="en-US" sz="1700" smtClean="0"/>
              <a:t> 2.00 GB of RAM</a:t>
            </a:r>
          </a:p>
          <a:p>
            <a:pPr eaLnBrk="1" hangingPunct="1">
              <a:lnSpc>
                <a:spcPct val="80000"/>
              </a:lnSpc>
            </a:pPr>
            <a:endParaRPr lang="en-US" sz="170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34000" y="838200"/>
          <a:ext cx="3489325" cy="3627120"/>
        </p:xfrm>
        <a:graphic>
          <a:graphicData uri="http://schemas.openxmlformats.org/drawingml/2006/table">
            <a:tbl>
              <a:tblPr/>
              <a:tblGrid>
                <a:gridCol w="685800"/>
                <a:gridCol w="762000"/>
                <a:gridCol w="609600"/>
                <a:gridCol w="609600"/>
                <a:gridCol w="822325"/>
              </a:tblGrid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rbel" pitchFamily="34" charset="0"/>
                        </a:rPr>
                        <a:t>Label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rbel" pitchFamily="34" charset="0"/>
                        </a:rPr>
                        <a:t>||ism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rbel" pitchFamily="34" charset="0"/>
                        </a:rPr>
                        <a:t>MPI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rbel" pitchFamily="34" charset="0"/>
                        </a:rPr>
                        <a:t>CCR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rbel" pitchFamily="34" charset="0"/>
                        </a:rPr>
                        <a:t>Nodes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rbe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rbel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rbel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rbe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rbel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rbe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rbel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rbe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rbe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rbe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rbe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rbe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rbe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rbe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rbe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rbe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rbe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rbe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rbe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rbe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rbe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rbel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rbel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rbe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rbel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rbel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rbe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rbe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rbe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rbe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rbel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rbe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rbe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rbe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rbe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rbel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rbe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rbe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rbe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rbe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orbel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orbel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orbel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orbe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orbel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orbel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orbel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orbel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orbe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orbe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orbel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orbe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orbe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orbe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orbe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orbel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orbe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orbe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orbe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orbe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38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9600"/>
            <a:ext cx="4814888" cy="2895600"/>
          </a:xfrm>
          <a:prstGeom prst="rect">
            <a:avLst/>
          </a:prstGeom>
          <a:solidFill>
            <a:srgbClr val="C2A6CE"/>
          </a:solidFill>
          <a:ln w="9525">
            <a:noFill/>
            <a:miter lim="800000"/>
            <a:headEnd/>
            <a:tailEnd/>
          </a:ln>
        </p:spPr>
      </p:pic>
      <p:sp>
        <p:nvSpPr>
          <p:cNvPr id="33883" name="TextBox 8"/>
          <p:cNvSpPr txBox="1">
            <a:spLocks noChangeArrowheads="1"/>
          </p:cNvSpPr>
          <p:nvPr/>
        </p:nvSpPr>
        <p:spPr bwMode="auto">
          <a:xfrm>
            <a:off x="685800" y="9144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rbel" pitchFamily="34" charset="0"/>
              </a:rPr>
              <a:t>Execution Time ms</a:t>
            </a:r>
          </a:p>
        </p:txBody>
      </p:sp>
      <p:sp>
        <p:nvSpPr>
          <p:cNvPr id="33884" name="TextBox 9"/>
          <p:cNvSpPr txBox="1">
            <a:spLocks noChangeArrowheads="1"/>
          </p:cNvSpPr>
          <p:nvPr/>
        </p:nvSpPr>
        <p:spPr bwMode="auto">
          <a:xfrm>
            <a:off x="2057400" y="2895600"/>
            <a:ext cx="1844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rbel" pitchFamily="34" charset="0"/>
              </a:rPr>
              <a:t>Run label</a:t>
            </a:r>
          </a:p>
        </p:txBody>
      </p:sp>
      <p:pic>
        <p:nvPicPr>
          <p:cNvPr id="3388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022725"/>
            <a:ext cx="4841875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86" name="TextBox 14"/>
          <p:cNvSpPr txBox="1">
            <a:spLocks noChangeArrowheads="1"/>
          </p:cNvSpPr>
          <p:nvPr/>
        </p:nvSpPr>
        <p:spPr bwMode="auto">
          <a:xfrm>
            <a:off x="609600" y="40386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rbel" pitchFamily="34" charset="0"/>
              </a:rPr>
              <a:t>Parallel Overhead </a:t>
            </a:r>
            <a:r>
              <a:rPr lang="en-US" i="1">
                <a:latin typeface="Corbel" pitchFamily="34" charset="0"/>
              </a:rPr>
              <a:t>f</a:t>
            </a:r>
          </a:p>
        </p:txBody>
      </p:sp>
      <p:sp>
        <p:nvSpPr>
          <p:cNvPr id="33887" name="TextBox 15"/>
          <p:cNvSpPr txBox="1">
            <a:spLocks noChangeArrowheads="1"/>
          </p:cNvSpPr>
          <p:nvPr/>
        </p:nvSpPr>
        <p:spPr bwMode="auto">
          <a:xfrm>
            <a:off x="1981200" y="5715000"/>
            <a:ext cx="1844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rbel" pitchFamily="34" charset="0"/>
              </a:rPr>
              <a:t>Run label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-76200" y="3546475"/>
            <a:ext cx="55626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>
                <a:solidFill>
                  <a:srgbClr val="FFC000"/>
                </a:solidFill>
                <a:latin typeface="Corbel" pitchFamily="34" charset="0"/>
              </a:rPr>
              <a:t>2 CCR Threads        1 Thread       2 MPI Processes per node</a:t>
            </a:r>
            <a:r>
              <a:rPr lang="en-US">
                <a:solidFill>
                  <a:schemeClr val="bg1"/>
                </a:solidFill>
                <a:latin typeface="Corbel" pitchFamily="34" charset="0"/>
              </a:rPr>
              <a:t/>
            </a:r>
            <a:br>
              <a:rPr lang="en-US">
                <a:solidFill>
                  <a:schemeClr val="bg1"/>
                </a:solidFill>
                <a:latin typeface="Corbel" pitchFamily="34" charset="0"/>
              </a:rPr>
            </a:br>
            <a:r>
              <a:rPr lang="en-US">
                <a:solidFill>
                  <a:schemeClr val="accent1"/>
                </a:solidFill>
                <a:latin typeface="Corbel" pitchFamily="34" charset="0"/>
              </a:rPr>
              <a:t>    8    4     2     1      8    4     2     1     8    4     2     1 nodes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0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447800" y="381000"/>
            <a:ext cx="6019800" cy="7223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>
                    <a:satMod val="200000"/>
                  </a:schemeClr>
                </a:solidFill>
                <a:latin typeface="Arial" pitchFamily="34" charset="0"/>
              </a:rPr>
              <a:t>Multicore </a:t>
            </a:r>
            <a:r>
              <a:rPr lang="en-US" sz="3200" b="1" i="1" dirty="0" smtClean="0">
                <a:solidFill>
                  <a:srgbClr val="0000CC"/>
                </a:solidFill>
                <a:latin typeface="Arial" pitchFamily="34" charset="0"/>
              </a:rPr>
              <a:t>S</a:t>
            </a:r>
            <a:r>
              <a:rPr lang="en-US" sz="3200" b="1" i="1" dirty="0" smtClean="0">
                <a:solidFill>
                  <a:srgbClr val="D20000"/>
                </a:solidFill>
                <a:latin typeface="Arial" pitchFamily="34" charset="0"/>
              </a:rPr>
              <a:t>A</a:t>
            </a:r>
            <a:r>
              <a:rPr lang="en-US" sz="3200" b="1" i="1" dirty="0" smtClean="0">
                <a:solidFill>
                  <a:srgbClr val="FFC000"/>
                </a:solidFill>
                <a:latin typeface="Arial" pitchFamily="34" charset="0"/>
              </a:rPr>
              <a:t>L</a:t>
            </a:r>
            <a:r>
              <a:rPr lang="en-US" sz="3200" b="1" i="1" dirty="0" smtClean="0">
                <a:solidFill>
                  <a:srgbClr val="0000CC"/>
                </a:solidFill>
                <a:latin typeface="Arial" pitchFamily="34" charset="0"/>
              </a:rPr>
              <a:t>S</a:t>
            </a:r>
            <a:r>
              <a:rPr lang="en-US" sz="3200" b="1" i="1" dirty="0" smtClean="0">
                <a:solidFill>
                  <a:srgbClr val="33CC33"/>
                </a:solidFill>
                <a:latin typeface="Arial" pitchFamily="34" charset="0"/>
              </a:rPr>
              <a:t>A</a:t>
            </a:r>
            <a:r>
              <a:rPr lang="en-US" sz="3200" dirty="0" smtClean="0">
                <a:solidFill>
                  <a:schemeClr val="tx2">
                    <a:satMod val="200000"/>
                  </a:schemeClr>
                </a:solidFill>
                <a:latin typeface="Arial" pitchFamily="34" charset="0"/>
              </a:rPr>
              <a:t> Project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28600" y="1066800"/>
            <a:ext cx="8686800" cy="5486400"/>
          </a:xfrm>
        </p:spPr>
        <p:txBody>
          <a:bodyPr/>
          <a:lstStyle/>
          <a:p>
            <a:pPr algn="ctr" eaLnBrk="1" hangingPunct="1"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  <a:tabLst>
                <a:tab pos="6343650" algn="l"/>
              </a:tabLst>
            </a:pPr>
            <a:r>
              <a:rPr lang="en-US" sz="2900" b="1" i="1" smtClean="0">
                <a:solidFill>
                  <a:srgbClr val="4DE1EA"/>
                </a:solidFill>
                <a:latin typeface="Times New Roman" pitchFamily="18" charset="0"/>
              </a:rPr>
              <a:t>S</a:t>
            </a:r>
            <a:r>
              <a:rPr lang="en-US" sz="2900" smtClean="0">
                <a:solidFill>
                  <a:srgbClr val="4DE1EA"/>
                </a:solidFill>
                <a:latin typeface="Times New Roman" pitchFamily="18" charset="0"/>
              </a:rPr>
              <a:t>ervice</a:t>
            </a:r>
            <a:r>
              <a:rPr lang="en-US" sz="2900" smtClean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sz="2900" b="1" i="1" smtClean="0">
                <a:solidFill>
                  <a:srgbClr val="4DE1EA"/>
                </a:solidFill>
                <a:latin typeface="Times New Roman" pitchFamily="18" charset="0"/>
              </a:rPr>
              <a:t>A</a:t>
            </a:r>
            <a:r>
              <a:rPr lang="en-US" sz="2900" smtClean="0">
                <a:solidFill>
                  <a:srgbClr val="4DE1EA"/>
                </a:solidFill>
                <a:latin typeface="Times New Roman" pitchFamily="18" charset="0"/>
              </a:rPr>
              <a:t>ggregated </a:t>
            </a:r>
            <a:r>
              <a:rPr lang="en-US" sz="2900" b="1" i="1" smtClean="0">
                <a:solidFill>
                  <a:srgbClr val="4DE1EA"/>
                </a:solidFill>
                <a:latin typeface="Times New Roman" pitchFamily="18" charset="0"/>
              </a:rPr>
              <a:t>L</a:t>
            </a:r>
            <a:r>
              <a:rPr lang="en-US" sz="2900" smtClean="0">
                <a:solidFill>
                  <a:srgbClr val="4DE1EA"/>
                </a:solidFill>
                <a:latin typeface="Times New Roman" pitchFamily="18" charset="0"/>
              </a:rPr>
              <a:t>inked </a:t>
            </a:r>
            <a:r>
              <a:rPr lang="en-US" sz="2900" b="1" i="1" smtClean="0">
                <a:solidFill>
                  <a:srgbClr val="4DE1EA"/>
                </a:solidFill>
                <a:latin typeface="Times New Roman" pitchFamily="18" charset="0"/>
              </a:rPr>
              <a:t>S</a:t>
            </a:r>
            <a:r>
              <a:rPr lang="en-US" sz="2900" smtClean="0">
                <a:solidFill>
                  <a:srgbClr val="4DE1EA"/>
                </a:solidFill>
                <a:latin typeface="Times New Roman" pitchFamily="18" charset="0"/>
              </a:rPr>
              <a:t>equential </a:t>
            </a:r>
            <a:r>
              <a:rPr lang="en-US" sz="2900" b="1" i="1" smtClean="0">
                <a:solidFill>
                  <a:srgbClr val="4DE1EA"/>
                </a:solidFill>
                <a:latin typeface="Times New Roman" pitchFamily="18" charset="0"/>
              </a:rPr>
              <a:t>A</a:t>
            </a:r>
            <a:r>
              <a:rPr lang="en-US" sz="2900" smtClean="0">
                <a:solidFill>
                  <a:srgbClr val="4DE1EA"/>
                </a:solidFill>
                <a:latin typeface="Times New Roman" pitchFamily="18" charset="0"/>
              </a:rPr>
              <a:t>ctivities</a:t>
            </a:r>
          </a:p>
        </p:txBody>
      </p:sp>
      <p:sp>
        <p:nvSpPr>
          <p:cNvPr id="13316" name="Rectangle 3"/>
          <p:cNvSpPr txBox="1">
            <a:spLocks noChangeArrowheads="1"/>
          </p:cNvSpPr>
          <p:nvPr/>
        </p:nvSpPr>
        <p:spPr bwMode="auto">
          <a:xfrm>
            <a:off x="76200" y="1752600"/>
            <a:ext cx="8991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1163" indent="-342900">
              <a:lnSpc>
                <a:spcPct val="85000"/>
              </a:lnSpc>
              <a:spcAft>
                <a:spcPts val="900"/>
              </a:spcAft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en-US">
                <a:latin typeface="Corbel" pitchFamily="34" charset="0"/>
              </a:rPr>
              <a:t>We generalize the well known </a:t>
            </a:r>
            <a:r>
              <a:rPr lang="en-US">
                <a:solidFill>
                  <a:srgbClr val="FFFF00"/>
                </a:solidFill>
                <a:latin typeface="Corbel" pitchFamily="34" charset="0"/>
              </a:rPr>
              <a:t>CSP</a:t>
            </a:r>
            <a:r>
              <a:rPr lang="en-US">
                <a:latin typeface="Corbel" pitchFamily="34" charset="0"/>
              </a:rPr>
              <a:t> (Communicating Sequential Processes) of Hoare to describe the low level approaches to </a:t>
            </a:r>
            <a:r>
              <a:rPr lang="en-US">
                <a:solidFill>
                  <a:srgbClr val="FFC000"/>
                </a:solidFill>
                <a:latin typeface="Corbel" pitchFamily="34" charset="0"/>
              </a:rPr>
              <a:t>fine grain parallelism </a:t>
            </a:r>
            <a:r>
              <a:rPr lang="en-US">
                <a:latin typeface="Corbel" pitchFamily="34" charset="0"/>
              </a:rPr>
              <a:t>as “</a:t>
            </a:r>
            <a:r>
              <a:rPr lang="en-US">
                <a:solidFill>
                  <a:srgbClr val="FFFF00"/>
                </a:solidFill>
                <a:latin typeface="Corbel" pitchFamily="34" charset="0"/>
              </a:rPr>
              <a:t>L</a:t>
            </a:r>
            <a:r>
              <a:rPr lang="en-US">
                <a:latin typeface="Corbel" pitchFamily="34" charset="0"/>
              </a:rPr>
              <a:t>inked </a:t>
            </a:r>
            <a:r>
              <a:rPr lang="en-US">
                <a:solidFill>
                  <a:srgbClr val="FFFF00"/>
                </a:solidFill>
                <a:latin typeface="Corbel" pitchFamily="34" charset="0"/>
              </a:rPr>
              <a:t>S</a:t>
            </a:r>
            <a:r>
              <a:rPr lang="en-US">
                <a:latin typeface="Corbel" pitchFamily="34" charset="0"/>
              </a:rPr>
              <a:t>equential </a:t>
            </a:r>
            <a:r>
              <a:rPr lang="en-US">
                <a:solidFill>
                  <a:srgbClr val="FFFF00"/>
                </a:solidFill>
                <a:latin typeface="Corbel" pitchFamily="34" charset="0"/>
              </a:rPr>
              <a:t>A</a:t>
            </a:r>
            <a:r>
              <a:rPr lang="en-US">
                <a:latin typeface="Corbel" pitchFamily="34" charset="0"/>
              </a:rPr>
              <a:t>ctivities” in </a:t>
            </a:r>
            <a:r>
              <a:rPr lang="en-US" i="1">
                <a:solidFill>
                  <a:srgbClr val="FFFF00"/>
                </a:solidFill>
                <a:latin typeface="Corbel" pitchFamily="34" charset="0"/>
              </a:rPr>
              <a:t>SALSA</a:t>
            </a:r>
            <a:r>
              <a:rPr lang="en-US">
                <a:latin typeface="Corbel" pitchFamily="34" charset="0"/>
              </a:rPr>
              <a:t>. </a:t>
            </a:r>
          </a:p>
          <a:p>
            <a:pPr marL="411163" indent="-342900">
              <a:lnSpc>
                <a:spcPct val="85000"/>
              </a:lnSpc>
              <a:spcAft>
                <a:spcPts val="900"/>
              </a:spcAft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en-US">
                <a:latin typeface="Corbel" pitchFamily="34" charset="0"/>
              </a:rPr>
              <a:t>We use term “</a:t>
            </a:r>
            <a:r>
              <a:rPr lang="en-US">
                <a:solidFill>
                  <a:srgbClr val="FFFF00"/>
                </a:solidFill>
                <a:latin typeface="Corbel" pitchFamily="34" charset="0"/>
              </a:rPr>
              <a:t>activities</a:t>
            </a:r>
            <a:r>
              <a:rPr lang="en-US">
                <a:latin typeface="Corbel" pitchFamily="34" charset="0"/>
              </a:rPr>
              <a:t>” in </a:t>
            </a:r>
            <a:r>
              <a:rPr lang="en-US" i="1">
                <a:latin typeface="Corbel" pitchFamily="34" charset="0"/>
              </a:rPr>
              <a:t>SALSA</a:t>
            </a:r>
            <a:r>
              <a:rPr lang="en-US">
                <a:latin typeface="Corbel" pitchFamily="34" charset="0"/>
              </a:rPr>
              <a:t> to allow one to build services from either</a:t>
            </a:r>
            <a:r>
              <a:rPr lang="en-US">
                <a:solidFill>
                  <a:srgbClr val="FFFF00"/>
                </a:solidFill>
                <a:latin typeface="Corbel" pitchFamily="34" charset="0"/>
              </a:rPr>
              <a:t> threads</a:t>
            </a:r>
            <a:r>
              <a:rPr lang="en-US">
                <a:latin typeface="Corbel" pitchFamily="34" charset="0"/>
              </a:rPr>
              <a:t>, </a:t>
            </a:r>
            <a:r>
              <a:rPr lang="en-US">
                <a:solidFill>
                  <a:srgbClr val="FFFF00"/>
                </a:solidFill>
                <a:latin typeface="Corbel" pitchFamily="34" charset="0"/>
              </a:rPr>
              <a:t>processes</a:t>
            </a:r>
            <a:r>
              <a:rPr lang="en-US">
                <a:latin typeface="Corbel" pitchFamily="34" charset="0"/>
              </a:rPr>
              <a:t> (usual MPI choice) or even just other </a:t>
            </a:r>
            <a:r>
              <a:rPr lang="en-US">
                <a:solidFill>
                  <a:srgbClr val="FFFF00"/>
                </a:solidFill>
                <a:latin typeface="Corbel" pitchFamily="34" charset="0"/>
              </a:rPr>
              <a:t>services</a:t>
            </a:r>
            <a:r>
              <a:rPr lang="en-US">
                <a:latin typeface="Corbel" pitchFamily="34" charset="0"/>
              </a:rPr>
              <a:t>. </a:t>
            </a:r>
          </a:p>
          <a:p>
            <a:pPr marL="411163" indent="-342900">
              <a:lnSpc>
                <a:spcPct val="85000"/>
              </a:lnSpc>
              <a:spcAft>
                <a:spcPts val="900"/>
              </a:spcAft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en-US">
                <a:latin typeface="Corbel" pitchFamily="34" charset="0"/>
              </a:rPr>
              <a:t>We choose term “</a:t>
            </a:r>
            <a:r>
              <a:rPr lang="en-US">
                <a:solidFill>
                  <a:srgbClr val="FFFF00"/>
                </a:solidFill>
                <a:latin typeface="Corbel" pitchFamily="34" charset="0"/>
              </a:rPr>
              <a:t>linkage</a:t>
            </a:r>
            <a:r>
              <a:rPr lang="en-US">
                <a:latin typeface="Corbel" pitchFamily="34" charset="0"/>
              </a:rPr>
              <a:t>” in </a:t>
            </a:r>
            <a:r>
              <a:rPr lang="en-US" i="1">
                <a:latin typeface="Corbel" pitchFamily="34" charset="0"/>
              </a:rPr>
              <a:t>SALSA</a:t>
            </a:r>
            <a:r>
              <a:rPr lang="en-US">
                <a:latin typeface="Corbel" pitchFamily="34" charset="0"/>
              </a:rPr>
              <a:t> to denote the </a:t>
            </a:r>
            <a:r>
              <a:rPr lang="en-US">
                <a:solidFill>
                  <a:srgbClr val="FFFF00"/>
                </a:solidFill>
                <a:latin typeface="Corbel" pitchFamily="34" charset="0"/>
              </a:rPr>
              <a:t>different ways of synchronizing</a:t>
            </a:r>
            <a:r>
              <a:rPr lang="en-US">
                <a:latin typeface="Corbel" pitchFamily="34" charset="0"/>
              </a:rPr>
              <a:t> the parallel activities that may involve </a:t>
            </a:r>
            <a:r>
              <a:rPr lang="en-US">
                <a:solidFill>
                  <a:srgbClr val="FFFF00"/>
                </a:solidFill>
                <a:latin typeface="Corbel" pitchFamily="34" charset="0"/>
              </a:rPr>
              <a:t>shared memory</a:t>
            </a:r>
            <a:r>
              <a:rPr lang="en-US">
                <a:latin typeface="Corbel" pitchFamily="34" charset="0"/>
              </a:rPr>
              <a:t> rather than some form of messaging or communication.</a:t>
            </a:r>
          </a:p>
          <a:p>
            <a:pPr marL="411163" indent="-342900">
              <a:lnSpc>
                <a:spcPct val="85000"/>
              </a:lnSpc>
              <a:spcAft>
                <a:spcPts val="900"/>
              </a:spcAft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en-US">
                <a:latin typeface="Corbel" pitchFamily="34" charset="0"/>
              </a:rPr>
              <a:t>There are several engineering and research issues for SALSA</a:t>
            </a:r>
          </a:p>
          <a:p>
            <a:pPr marL="739775" lvl="1" indent="-285750">
              <a:lnSpc>
                <a:spcPct val="85000"/>
              </a:lnSpc>
              <a:spcAft>
                <a:spcPts val="900"/>
              </a:spcAft>
              <a:buClr>
                <a:schemeClr val="accent2"/>
              </a:buClr>
              <a:buSzPct val="90000"/>
              <a:buFont typeface="Wingdings" pitchFamily="2" charset="2"/>
              <a:buChar char=""/>
            </a:pPr>
            <a:r>
              <a:rPr lang="en-US">
                <a:latin typeface="Corbel" pitchFamily="34" charset="0"/>
              </a:rPr>
              <a:t>There is the critical </a:t>
            </a:r>
            <a:r>
              <a:rPr lang="en-US">
                <a:solidFill>
                  <a:srgbClr val="FFFF00"/>
                </a:solidFill>
                <a:latin typeface="Corbel" pitchFamily="34" charset="0"/>
              </a:rPr>
              <a:t>communication optimization</a:t>
            </a:r>
            <a:r>
              <a:rPr lang="en-US">
                <a:latin typeface="Corbel" pitchFamily="34" charset="0"/>
              </a:rPr>
              <a:t> problem area for communication inside chips, clusters and Grids. </a:t>
            </a:r>
          </a:p>
          <a:p>
            <a:pPr marL="739775" lvl="1" indent="-285750">
              <a:lnSpc>
                <a:spcPct val="85000"/>
              </a:lnSpc>
              <a:spcAft>
                <a:spcPts val="900"/>
              </a:spcAft>
              <a:buClr>
                <a:schemeClr val="accent2"/>
              </a:buClr>
              <a:buSzPct val="90000"/>
              <a:buFont typeface="Wingdings" pitchFamily="2" charset="2"/>
              <a:buChar char=""/>
            </a:pPr>
            <a:r>
              <a:rPr lang="en-US">
                <a:latin typeface="Corbel" pitchFamily="34" charset="0"/>
              </a:rPr>
              <a:t>We need to discuss what we mean by </a:t>
            </a:r>
            <a:r>
              <a:rPr lang="en-US">
                <a:solidFill>
                  <a:srgbClr val="FFFF00"/>
                </a:solidFill>
                <a:latin typeface="Corbel" pitchFamily="34" charset="0"/>
              </a:rPr>
              <a:t>services</a:t>
            </a:r>
          </a:p>
          <a:p>
            <a:pPr marL="739775" lvl="1" indent="-285750">
              <a:lnSpc>
                <a:spcPct val="85000"/>
              </a:lnSpc>
              <a:spcAft>
                <a:spcPts val="900"/>
              </a:spcAft>
              <a:buClr>
                <a:schemeClr val="accent2"/>
              </a:buClr>
              <a:buSzPct val="90000"/>
              <a:buFont typeface="Wingdings" pitchFamily="2" charset="2"/>
              <a:buChar char=""/>
            </a:pPr>
            <a:r>
              <a:rPr lang="en-US">
                <a:latin typeface="Corbel" pitchFamily="34" charset="0"/>
              </a:rPr>
              <a:t>The requirements of </a:t>
            </a:r>
            <a:r>
              <a:rPr lang="en-US">
                <a:solidFill>
                  <a:srgbClr val="FFFF00"/>
                </a:solidFill>
                <a:latin typeface="Corbel" pitchFamily="34" charset="0"/>
              </a:rPr>
              <a:t>multi-language</a:t>
            </a:r>
            <a:r>
              <a:rPr lang="en-US">
                <a:latin typeface="Corbel" pitchFamily="34" charset="0"/>
              </a:rPr>
              <a:t> support</a:t>
            </a:r>
          </a:p>
          <a:p>
            <a:pPr marL="411163" indent="-342900">
              <a:lnSpc>
                <a:spcPct val="85000"/>
              </a:lnSpc>
              <a:spcAft>
                <a:spcPts val="900"/>
              </a:spcAft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en-US">
                <a:latin typeface="Corbel" pitchFamily="34" charset="0"/>
              </a:rPr>
              <a:t>Further it seems useful to </a:t>
            </a:r>
            <a:r>
              <a:rPr lang="en-US">
                <a:solidFill>
                  <a:srgbClr val="FFFF00"/>
                </a:solidFill>
                <a:latin typeface="Corbel" pitchFamily="34" charset="0"/>
              </a:rPr>
              <a:t>re-examine MPI</a:t>
            </a:r>
            <a:r>
              <a:rPr lang="en-US">
                <a:latin typeface="Corbel" pitchFamily="34" charset="0"/>
              </a:rPr>
              <a:t> and define a simpler model that naturally supports threads or processes and the full set of communication patterns needed in SALSA (including dynamic threads).</a:t>
            </a:r>
            <a:br>
              <a:rPr lang="en-US">
                <a:latin typeface="Corbel" pitchFamily="34" charset="0"/>
              </a:rPr>
            </a:br>
            <a:endParaRPr lang="en-US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4213"/>
            <a:ext cx="5105400" cy="310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87775"/>
            <a:ext cx="5105400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762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2">
                    <a:satMod val="200000"/>
                  </a:schemeClr>
                </a:solidFill>
              </a:rPr>
              <a:t>1 Node 4-core Windows Opteron: CCR &amp; MPI.NET</a:t>
            </a:r>
            <a:endParaRPr lang="en-US" sz="2800" b="1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4821" name="Content Placeholder 12"/>
          <p:cNvSpPr>
            <a:spLocks noGrp="1"/>
          </p:cNvSpPr>
          <p:nvPr>
            <p:ph idx="4294967295"/>
          </p:nvPr>
        </p:nvSpPr>
        <p:spPr>
          <a:xfrm>
            <a:off x="5410200" y="3276600"/>
            <a:ext cx="3733800" cy="2971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700" smtClean="0">
                <a:solidFill>
                  <a:srgbClr val="FFC000"/>
                </a:solidFill>
              </a:rPr>
              <a:t>Scaled Speed up</a:t>
            </a:r>
            <a:r>
              <a:rPr lang="en-US" sz="1700" smtClean="0"/>
              <a:t>: Constant data points per parallel unit (0.4 million points)</a:t>
            </a:r>
          </a:p>
          <a:p>
            <a:pPr eaLnBrk="1" hangingPunct="1">
              <a:lnSpc>
                <a:spcPct val="90000"/>
              </a:lnSpc>
            </a:pPr>
            <a:r>
              <a:rPr lang="en-US" sz="1700" smtClean="0">
                <a:solidFill>
                  <a:srgbClr val="FFC000"/>
                </a:solidFill>
              </a:rPr>
              <a:t>Speed-up = ||ism P/(1+</a:t>
            </a:r>
            <a:r>
              <a:rPr lang="en-US" sz="1700" i="1" smtClean="0">
                <a:solidFill>
                  <a:srgbClr val="FFC000"/>
                </a:solidFill>
              </a:rPr>
              <a:t>f</a:t>
            </a:r>
            <a:r>
              <a:rPr lang="en-US" sz="1700" smtClean="0">
                <a:solidFill>
                  <a:srgbClr val="FFC000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1700" i="1" smtClean="0">
                <a:solidFill>
                  <a:srgbClr val="FFC000"/>
                </a:solidFill>
              </a:rPr>
              <a:t>f</a:t>
            </a:r>
            <a:r>
              <a:rPr lang="en-US" sz="1700" smtClean="0">
                <a:solidFill>
                  <a:srgbClr val="FFC000"/>
                </a:solidFill>
              </a:rPr>
              <a:t> = PT(P)/T(1)  - 1 </a:t>
            </a:r>
            <a:br>
              <a:rPr lang="en-US" sz="1700" smtClean="0">
                <a:solidFill>
                  <a:srgbClr val="FFC000"/>
                </a:solidFill>
              </a:rPr>
            </a:br>
            <a:r>
              <a:rPr lang="en-US" sz="1700" smtClean="0">
                <a:solidFill>
                  <a:srgbClr val="FFC000"/>
                </a:solidFill>
                <a:sym typeface="Symbol" pitchFamily="18" charset="2"/>
              </a:rPr>
              <a:t> 1- efficiency</a:t>
            </a:r>
          </a:p>
          <a:p>
            <a:pPr eaLnBrk="1" hangingPunct="1">
              <a:lnSpc>
                <a:spcPct val="90000"/>
              </a:lnSpc>
            </a:pPr>
            <a:r>
              <a:rPr lang="en-US" sz="1700" smtClean="0">
                <a:sym typeface="Symbol" pitchFamily="18" charset="2"/>
              </a:rPr>
              <a:t>MPI uses REDUCE, ALLREDUCE (most used) and BROADCAST</a:t>
            </a:r>
          </a:p>
          <a:p>
            <a:pPr eaLnBrk="1" hangingPunct="1">
              <a:lnSpc>
                <a:spcPct val="90000"/>
              </a:lnSpc>
            </a:pPr>
            <a:r>
              <a:rPr lang="en-US" sz="1700" smtClean="0"/>
              <a:t>AMD Opteron (4 cores) Processor 275 @ 2.19GHz 4 .00 GB of RAM</a:t>
            </a:r>
          </a:p>
          <a:p>
            <a:pPr eaLnBrk="1" hangingPunct="1">
              <a:lnSpc>
                <a:spcPct val="90000"/>
              </a:lnSpc>
            </a:pPr>
            <a:endParaRPr lang="en-US" sz="170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34000" y="838200"/>
          <a:ext cx="3489325" cy="1981200"/>
        </p:xfrm>
        <a:graphic>
          <a:graphicData uri="http://schemas.openxmlformats.org/drawingml/2006/table">
            <a:tbl>
              <a:tblPr/>
              <a:tblGrid>
                <a:gridCol w="685800"/>
                <a:gridCol w="762000"/>
                <a:gridCol w="609600"/>
                <a:gridCol w="609600"/>
                <a:gridCol w="822325"/>
              </a:tblGrid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rbel" pitchFamily="34" charset="0"/>
                        </a:rPr>
                        <a:t>Label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rbel" pitchFamily="34" charset="0"/>
                        </a:rPr>
                        <a:t>||ism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rbel" pitchFamily="34" charset="0"/>
                        </a:rPr>
                        <a:t>MPI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rbel" pitchFamily="34" charset="0"/>
                        </a:rPr>
                        <a:t>CCR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rbel" pitchFamily="34" charset="0"/>
                        </a:rPr>
                        <a:t>Nodes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72" name="TextBox 8"/>
          <p:cNvSpPr txBox="1">
            <a:spLocks noChangeArrowheads="1"/>
          </p:cNvSpPr>
          <p:nvPr/>
        </p:nvSpPr>
        <p:spPr bwMode="auto">
          <a:xfrm>
            <a:off x="533400" y="8382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rbel" pitchFamily="34" charset="0"/>
              </a:rPr>
              <a:t>Execution Time ms</a:t>
            </a:r>
          </a:p>
        </p:txBody>
      </p:sp>
      <p:sp>
        <p:nvSpPr>
          <p:cNvPr id="34873" name="TextBox 9"/>
          <p:cNvSpPr txBox="1">
            <a:spLocks noChangeArrowheads="1"/>
          </p:cNvSpPr>
          <p:nvPr/>
        </p:nvSpPr>
        <p:spPr bwMode="auto">
          <a:xfrm>
            <a:off x="2971800" y="2819400"/>
            <a:ext cx="1844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rbel" pitchFamily="34" charset="0"/>
              </a:rPr>
              <a:t>Run label</a:t>
            </a:r>
          </a:p>
        </p:txBody>
      </p:sp>
      <p:sp>
        <p:nvSpPr>
          <p:cNvPr id="34874" name="TextBox 14"/>
          <p:cNvSpPr txBox="1">
            <a:spLocks noChangeArrowheads="1"/>
          </p:cNvSpPr>
          <p:nvPr/>
        </p:nvSpPr>
        <p:spPr bwMode="auto">
          <a:xfrm>
            <a:off x="457200" y="41148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rbel" pitchFamily="34" charset="0"/>
              </a:rPr>
              <a:t>Parallel Overhead </a:t>
            </a:r>
            <a:r>
              <a:rPr lang="en-US" i="1">
                <a:latin typeface="Corbel" pitchFamily="34" charset="0"/>
              </a:rPr>
              <a:t>f</a:t>
            </a:r>
          </a:p>
        </p:txBody>
      </p:sp>
      <p:sp>
        <p:nvSpPr>
          <p:cNvPr id="34875" name="TextBox 15"/>
          <p:cNvSpPr txBox="1">
            <a:spLocks noChangeArrowheads="1"/>
          </p:cNvSpPr>
          <p:nvPr/>
        </p:nvSpPr>
        <p:spPr bwMode="auto">
          <a:xfrm>
            <a:off x="2971800" y="6096000"/>
            <a:ext cx="1844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rbel" pitchFamily="34" charset="0"/>
              </a:rPr>
              <a:t>Run label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762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2">
                    <a:satMod val="200000"/>
                  </a:schemeClr>
                </a:solidFill>
              </a:rPr>
              <a:t>Overhead versus Grain Size</a:t>
            </a:r>
            <a:endParaRPr lang="en-US" sz="2800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4294967295"/>
          </p:nvPr>
        </p:nvSpPr>
        <p:spPr>
          <a:xfrm>
            <a:off x="381000" y="609600"/>
            <a:ext cx="8458200" cy="22098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600" smtClean="0">
                <a:solidFill>
                  <a:srgbClr val="FFC000"/>
                </a:solidFill>
              </a:rPr>
              <a:t>Speed-up = (||ism P)/(1+</a:t>
            </a:r>
            <a:r>
              <a:rPr lang="en-US" sz="1600" i="1" smtClean="0">
                <a:solidFill>
                  <a:srgbClr val="FFC000"/>
                </a:solidFill>
              </a:rPr>
              <a:t>f</a:t>
            </a:r>
            <a:r>
              <a:rPr lang="en-US" sz="1600" smtClean="0">
                <a:solidFill>
                  <a:srgbClr val="FFC000"/>
                </a:solidFill>
              </a:rPr>
              <a:t>)</a:t>
            </a:r>
            <a:r>
              <a:rPr lang="en-US" sz="1600" smtClean="0"/>
              <a:t> Parallelism P = 16 on experiments here</a:t>
            </a:r>
          </a:p>
          <a:p>
            <a:pPr eaLnBrk="1" hangingPunct="1">
              <a:spcBef>
                <a:spcPct val="0"/>
              </a:spcBef>
            </a:pPr>
            <a:r>
              <a:rPr lang="en-US" sz="1600" i="1" smtClean="0">
                <a:solidFill>
                  <a:srgbClr val="FFC000"/>
                </a:solidFill>
              </a:rPr>
              <a:t>f</a:t>
            </a:r>
            <a:r>
              <a:rPr lang="en-US" sz="1600" smtClean="0">
                <a:solidFill>
                  <a:srgbClr val="FFC000"/>
                </a:solidFill>
              </a:rPr>
              <a:t> = PT(P)/T(1)  - 1  </a:t>
            </a:r>
            <a:r>
              <a:rPr lang="en-US" sz="1600" smtClean="0">
                <a:solidFill>
                  <a:srgbClr val="FFC000"/>
                </a:solidFill>
                <a:sym typeface="Symbol" pitchFamily="18" charset="2"/>
              </a:rPr>
              <a:t> 1- efficiency</a:t>
            </a:r>
          </a:p>
          <a:p>
            <a:pPr eaLnBrk="1" hangingPunct="1">
              <a:spcBef>
                <a:spcPct val="0"/>
              </a:spcBef>
            </a:pPr>
            <a:r>
              <a:rPr lang="en-US" sz="1600" smtClean="0">
                <a:sym typeface="Symbol" pitchFamily="18" charset="2"/>
              </a:rPr>
              <a:t>Fluctuations serious on Windows</a:t>
            </a:r>
          </a:p>
          <a:p>
            <a:pPr eaLnBrk="1" hangingPunct="1">
              <a:spcBef>
                <a:spcPct val="0"/>
              </a:spcBef>
            </a:pPr>
            <a:r>
              <a:rPr lang="en-US" sz="1600" smtClean="0">
                <a:sym typeface="Symbol" pitchFamily="18" charset="2"/>
              </a:rPr>
              <a:t>We have not investigated fluctuations directly on clusters where synchronization between nodes will make more serious</a:t>
            </a:r>
          </a:p>
          <a:p>
            <a:pPr eaLnBrk="1" hangingPunct="1">
              <a:spcBef>
                <a:spcPct val="0"/>
              </a:spcBef>
            </a:pPr>
            <a:r>
              <a:rPr lang="en-US" sz="1600" smtClean="0">
                <a:sym typeface="Symbol" pitchFamily="18" charset="2"/>
              </a:rPr>
              <a:t>MPI somewhat better performance than CCR; probably because multi threaded implementation has more fluctuations</a:t>
            </a:r>
          </a:p>
          <a:p>
            <a:pPr eaLnBrk="1" hangingPunct="1">
              <a:spcBef>
                <a:spcPct val="0"/>
              </a:spcBef>
            </a:pPr>
            <a:r>
              <a:rPr lang="en-US" sz="1600" smtClean="0">
                <a:sym typeface="Symbol" pitchFamily="18" charset="2"/>
              </a:rPr>
              <a:t>Need to improve initial results with averaging over more runs</a:t>
            </a:r>
            <a:endParaRPr lang="en-US" sz="1600" smtClean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/>
          <a:srcRect l="20113" r="9497" b="6099"/>
          <a:stretch>
            <a:fillRect/>
          </a:stretch>
        </p:blipFill>
        <p:spPr bwMode="auto">
          <a:xfrm>
            <a:off x="1066800" y="2743200"/>
            <a:ext cx="685800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rot="16200000">
            <a:off x="-223043" y="4196556"/>
            <a:ext cx="2057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/>
                </a:solidFill>
                <a:latin typeface="+mn-lt"/>
              </a:rPr>
              <a:t>Parallel Overhead </a:t>
            </a:r>
            <a:r>
              <a:rPr lang="en-US" i="1" dirty="0">
                <a:solidFill>
                  <a:schemeClr val="accent3"/>
                </a:solidFill>
                <a:latin typeface="+mn-lt"/>
              </a:rPr>
              <a:t>f</a:t>
            </a:r>
          </a:p>
        </p:txBody>
      </p:sp>
      <p:sp>
        <p:nvSpPr>
          <p:cNvPr id="35846" name="TextBox 7"/>
          <p:cNvSpPr txBox="1">
            <a:spLocks noChangeArrowheads="1"/>
          </p:cNvSpPr>
          <p:nvPr/>
        </p:nvSpPr>
        <p:spPr bwMode="auto">
          <a:xfrm>
            <a:off x="1828800" y="6400800"/>
            <a:ext cx="472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EB80A"/>
                </a:solidFill>
                <a:latin typeface="Corbel" pitchFamily="34" charset="0"/>
              </a:rPr>
              <a:t>100000/Grain Size(data points per parallel unit)</a:t>
            </a:r>
            <a:endParaRPr lang="en-US" i="1">
              <a:solidFill>
                <a:srgbClr val="FEB80A"/>
              </a:solidFill>
              <a:latin typeface="Corbe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2828925"/>
            <a:ext cx="2133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8 MPI Processes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2 CCR threads per process</a:t>
            </a:r>
          </a:p>
        </p:txBody>
      </p:sp>
      <p:sp>
        <p:nvSpPr>
          <p:cNvPr id="35848" name="TextBox 10"/>
          <p:cNvSpPr txBox="1">
            <a:spLocks noChangeArrowheads="1"/>
          </p:cNvSpPr>
          <p:nvPr/>
        </p:nvSpPr>
        <p:spPr bwMode="auto">
          <a:xfrm>
            <a:off x="5791200" y="4800600"/>
            <a:ext cx="1905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336699"/>
                </a:solidFill>
                <a:latin typeface="Corbel" pitchFamily="34" charset="0"/>
              </a:rPr>
              <a:t>16 MPI Processes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159C217-FF47-41B5-8D1E-1BA1117EEB33}" type="slidenum">
              <a:rPr lang="en-US"/>
              <a:pPr/>
              <a:t>42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685800"/>
            <a:ext cx="7543800" cy="457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2">
                    <a:satMod val="200000"/>
                  </a:schemeClr>
                </a:solidFill>
              </a:rPr>
              <a:t>Why is Speed up not = # cores/threads?</a:t>
            </a:r>
            <a:endParaRPr lang="en-US" sz="2800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6868" name="Content Placeholder 2"/>
          <p:cNvSpPr>
            <a:spLocks noGrp="1"/>
          </p:cNvSpPr>
          <p:nvPr>
            <p:ph idx="4294967295"/>
          </p:nvPr>
        </p:nvSpPr>
        <p:spPr>
          <a:xfrm>
            <a:off x="609600" y="1676400"/>
            <a:ext cx="7848600" cy="3581400"/>
          </a:xfrm>
        </p:spPr>
        <p:txBody>
          <a:bodyPr/>
          <a:lstStyle/>
          <a:p>
            <a:pPr eaLnBrk="1" hangingPunct="1"/>
            <a:r>
              <a:rPr lang="en-US" sz="2000" smtClean="0">
                <a:solidFill>
                  <a:srgbClr val="FFC000"/>
                </a:solidFill>
              </a:rPr>
              <a:t>Synchronization Overhead</a:t>
            </a:r>
          </a:p>
          <a:p>
            <a:pPr eaLnBrk="1" hangingPunct="1"/>
            <a:r>
              <a:rPr lang="en-US" sz="2000" smtClean="0">
                <a:solidFill>
                  <a:srgbClr val="FFC000"/>
                </a:solidFill>
              </a:rPr>
              <a:t>Load imbalance</a:t>
            </a:r>
          </a:p>
          <a:p>
            <a:pPr lvl="1" eaLnBrk="1" hangingPunct="1"/>
            <a:r>
              <a:rPr lang="en-US" sz="2000" smtClean="0"/>
              <a:t>Or there is no good parallel algorithm</a:t>
            </a:r>
          </a:p>
          <a:p>
            <a:pPr eaLnBrk="1" hangingPunct="1"/>
            <a:r>
              <a:rPr lang="en-US" sz="2000" smtClean="0">
                <a:solidFill>
                  <a:srgbClr val="FFC000"/>
                </a:solidFill>
              </a:rPr>
              <a:t>Cache </a:t>
            </a:r>
            <a:r>
              <a:rPr lang="en-US" sz="2000" smtClean="0"/>
              <a:t>impacted by multiple threads</a:t>
            </a:r>
          </a:p>
          <a:p>
            <a:pPr eaLnBrk="1" hangingPunct="1"/>
            <a:r>
              <a:rPr lang="en-US" sz="2000" smtClean="0">
                <a:solidFill>
                  <a:srgbClr val="FFC000"/>
                </a:solidFill>
              </a:rPr>
              <a:t>Memory bandwidth</a:t>
            </a:r>
            <a:r>
              <a:rPr lang="en-US" sz="2000" smtClean="0"/>
              <a:t> needs increase proportionally to number of threads</a:t>
            </a:r>
          </a:p>
          <a:p>
            <a:pPr eaLnBrk="1" hangingPunct="1"/>
            <a:r>
              <a:rPr lang="en-US" sz="2000" smtClean="0">
                <a:solidFill>
                  <a:srgbClr val="FFC000"/>
                </a:solidFill>
              </a:rPr>
              <a:t>Scheduling and Interference</a:t>
            </a:r>
            <a:r>
              <a:rPr lang="en-US" sz="2000" smtClean="0"/>
              <a:t> with O/S threads</a:t>
            </a:r>
          </a:p>
          <a:p>
            <a:pPr lvl="1" eaLnBrk="1" hangingPunct="1"/>
            <a:r>
              <a:rPr lang="en-US" sz="2000" smtClean="0"/>
              <a:t>Including MPI/CCR processing threads</a:t>
            </a:r>
          </a:p>
          <a:p>
            <a:pPr lvl="1" eaLnBrk="1" hangingPunct="1"/>
            <a:r>
              <a:rPr lang="en-US" sz="2000" smtClean="0"/>
              <a:t>Note current MPI’s not well designed for multi-threaded problems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00200" y="152400"/>
            <a:ext cx="5867400" cy="6858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3600" smtClean="0"/>
              <a:t>Issues and Futures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304800" y="1066800"/>
            <a:ext cx="8534400" cy="5334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50000"/>
              </a:lnSpc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US" sz="1600" dirty="0" smtClean="0"/>
              <a:t>T</a:t>
            </a:r>
            <a:r>
              <a:rPr lang="en-US" sz="1800" dirty="0" smtClean="0"/>
              <a:t>his class of </a:t>
            </a:r>
            <a:r>
              <a:rPr lang="en-US" sz="1800" dirty="0" smtClean="0">
                <a:solidFill>
                  <a:srgbClr val="FFC000"/>
                </a:solidFill>
              </a:rPr>
              <a:t>data mining </a:t>
            </a:r>
            <a:r>
              <a:rPr lang="en-US" sz="1800" dirty="0" smtClean="0"/>
              <a:t>does/will </a:t>
            </a:r>
            <a:r>
              <a:rPr lang="en-US" sz="1800" dirty="0" smtClean="0">
                <a:solidFill>
                  <a:srgbClr val="99FF33"/>
                </a:solidFill>
              </a:rPr>
              <a:t>parallelize well </a:t>
            </a:r>
            <a:r>
              <a:rPr lang="en-US" sz="1800" dirty="0" smtClean="0"/>
              <a:t>on current/future </a:t>
            </a:r>
            <a:r>
              <a:rPr lang="en-US" sz="1800" dirty="0" err="1" smtClean="0"/>
              <a:t>multicore</a:t>
            </a:r>
            <a:r>
              <a:rPr lang="en-US" sz="1800" dirty="0" smtClean="0"/>
              <a:t> nodes</a:t>
            </a:r>
          </a:p>
          <a:p>
            <a:pPr eaLnBrk="1" hangingPunct="1">
              <a:lnSpc>
                <a:spcPct val="50000"/>
              </a:lnSpc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US" sz="1800" dirty="0" smtClean="0"/>
              <a:t>The </a:t>
            </a:r>
            <a:r>
              <a:rPr lang="en-US" sz="1800" dirty="0" smtClean="0">
                <a:solidFill>
                  <a:srgbClr val="FFC000"/>
                </a:solidFill>
              </a:rPr>
              <a:t>MPI-CCR model </a:t>
            </a:r>
            <a:r>
              <a:rPr lang="en-US" sz="1800" dirty="0" smtClean="0"/>
              <a:t> is an important  extension  that </a:t>
            </a:r>
            <a:r>
              <a:rPr lang="en-US" sz="1700" dirty="0" smtClean="0"/>
              <a:t>take s CCR in </a:t>
            </a:r>
            <a:r>
              <a:rPr lang="en-US" sz="1700" dirty="0" err="1" smtClean="0"/>
              <a:t>multicore</a:t>
            </a:r>
            <a:r>
              <a:rPr lang="en-US" sz="1700" dirty="0" smtClean="0"/>
              <a:t> node to cluster </a:t>
            </a:r>
          </a:p>
          <a:p>
            <a:pPr lvl="1" eaLnBrk="1" hangingPunct="1">
              <a:lnSpc>
                <a:spcPct val="50000"/>
              </a:lnSpc>
              <a:spcBef>
                <a:spcPts val="1200"/>
              </a:spcBef>
              <a:buSzPct val="40000"/>
              <a:buFont typeface="Wingdings" pitchFamily="2" charset="2"/>
              <a:buChar char="q"/>
              <a:defRPr/>
            </a:pPr>
            <a:r>
              <a:rPr lang="en-US" sz="1700" dirty="0" smtClean="0"/>
              <a:t>brings  computing power to a new level (nodes * cores)</a:t>
            </a:r>
          </a:p>
          <a:p>
            <a:pPr lvl="1" eaLnBrk="1" hangingPunct="1">
              <a:lnSpc>
                <a:spcPct val="50000"/>
              </a:lnSpc>
              <a:spcBef>
                <a:spcPts val="1200"/>
              </a:spcBef>
              <a:buSzPct val="40000"/>
              <a:buFont typeface="Wingdings" pitchFamily="2" charset="2"/>
              <a:buChar char="q"/>
              <a:defRPr/>
            </a:pPr>
            <a:r>
              <a:rPr lang="en-US" sz="1700" dirty="0" smtClean="0"/>
              <a:t>bridges the gap between commodity and high performance computing systems</a:t>
            </a:r>
          </a:p>
          <a:p>
            <a:pPr eaLnBrk="1" hangingPunct="1">
              <a:lnSpc>
                <a:spcPct val="50000"/>
              </a:lnSpc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US" sz="1800" dirty="0" smtClean="0"/>
              <a:t>Several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smtClean="0">
                <a:solidFill>
                  <a:srgbClr val="99FF33"/>
                </a:solidFill>
              </a:rPr>
              <a:t>engineering</a:t>
            </a:r>
            <a:r>
              <a:rPr lang="en-US" sz="1800" dirty="0" smtClean="0">
                <a:solidFill>
                  <a:srgbClr val="18A221"/>
                </a:solidFill>
              </a:rPr>
              <a:t> </a:t>
            </a:r>
            <a:r>
              <a:rPr lang="en-US" sz="1800" dirty="0" smtClean="0"/>
              <a:t>issues for use in large applications</a:t>
            </a:r>
          </a:p>
          <a:p>
            <a:pPr lvl="1" eaLnBrk="1" hangingPunct="1">
              <a:lnSpc>
                <a:spcPct val="50000"/>
              </a:lnSpc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US" sz="1700" dirty="0" smtClean="0"/>
              <a:t>Need access to a </a:t>
            </a:r>
            <a:r>
              <a:rPr lang="en-US" sz="1700" dirty="0" smtClean="0">
                <a:solidFill>
                  <a:srgbClr val="FFC000"/>
                </a:solidFill>
              </a:rPr>
              <a:t>32~ 128 node </a:t>
            </a:r>
            <a:r>
              <a:rPr lang="en-US" sz="1700" dirty="0" smtClean="0"/>
              <a:t>Windows cluster</a:t>
            </a:r>
          </a:p>
          <a:p>
            <a:pPr lvl="1" eaLnBrk="1" hangingPunct="1">
              <a:lnSpc>
                <a:spcPct val="50000"/>
              </a:lnSpc>
              <a:spcBef>
                <a:spcPts val="1200"/>
              </a:spcBef>
              <a:buSzPct val="40000"/>
              <a:buFont typeface="Wingdings" pitchFamily="2" charset="2"/>
              <a:buChar char="q"/>
              <a:defRPr/>
            </a:pPr>
            <a:r>
              <a:rPr lang="en-US" sz="1800" dirty="0" smtClean="0">
                <a:solidFill>
                  <a:srgbClr val="FFC000"/>
                </a:solidFill>
              </a:rPr>
              <a:t>MPI or cross-cluster CCR?</a:t>
            </a:r>
          </a:p>
          <a:p>
            <a:pPr lvl="1" eaLnBrk="1" hangingPunct="1">
              <a:lnSpc>
                <a:spcPct val="50000"/>
              </a:lnSpc>
              <a:spcBef>
                <a:spcPts val="1200"/>
              </a:spcBef>
              <a:buSzPct val="40000"/>
              <a:buFont typeface="Wingdings" pitchFamily="2" charset="2"/>
              <a:buChar char="q"/>
              <a:defRPr/>
            </a:pPr>
            <a:r>
              <a:rPr lang="en-US" sz="1800" dirty="0" smtClean="0">
                <a:solidFill>
                  <a:srgbClr val="ECD700"/>
                </a:solidFill>
              </a:rPr>
              <a:t>Service model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smtClean="0"/>
              <a:t>to integrate modules</a:t>
            </a:r>
          </a:p>
          <a:p>
            <a:pPr lvl="1" eaLnBrk="1" hangingPunct="1">
              <a:lnSpc>
                <a:spcPct val="50000"/>
              </a:lnSpc>
              <a:spcBef>
                <a:spcPts val="1200"/>
              </a:spcBef>
              <a:buSzPct val="40000"/>
              <a:buFont typeface="Wingdings" pitchFamily="2" charset="2"/>
              <a:buChar char="q"/>
              <a:defRPr/>
            </a:pPr>
            <a:r>
              <a:rPr lang="en-US" sz="1700" dirty="0" smtClean="0"/>
              <a:t>Need high performance linear algebra for C# (PLASMA from </a:t>
            </a:r>
            <a:r>
              <a:rPr lang="en-US" sz="1700" dirty="0" err="1" smtClean="0"/>
              <a:t>UTenn</a:t>
            </a:r>
            <a:r>
              <a:rPr lang="en-US" sz="1700" dirty="0" smtClean="0"/>
              <a:t>)</a:t>
            </a:r>
          </a:p>
          <a:p>
            <a:pPr lvl="2" eaLnBrk="1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SzPct val="40000"/>
              <a:buFont typeface="Wingdings" pitchFamily="2" charset="2"/>
              <a:buChar char="q"/>
              <a:defRPr/>
            </a:pPr>
            <a:r>
              <a:rPr lang="en-US" sz="1700" dirty="0" smtClean="0"/>
              <a:t>Access linear algebra services in a different language?</a:t>
            </a:r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SzPct val="40000"/>
              <a:buFont typeface="Wingdings" pitchFamily="2" charset="2"/>
              <a:buChar char="q"/>
              <a:defRPr/>
            </a:pPr>
            <a:r>
              <a:rPr lang="en-US" sz="1700" dirty="0" smtClean="0"/>
              <a:t>Need equivalent of Intel C Math Libraries for C# (vector arithmetic – level 1 BLAS)</a:t>
            </a:r>
          </a:p>
          <a:p>
            <a:pPr eaLnBrk="1" hangingPunct="1">
              <a:lnSpc>
                <a:spcPct val="50000"/>
              </a:lnSpc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US" sz="1800" dirty="0" smtClean="0"/>
              <a:t>Current work is </a:t>
            </a:r>
            <a:r>
              <a:rPr lang="en-US" sz="1800" dirty="0" smtClean="0">
                <a:solidFill>
                  <a:srgbClr val="ECD700"/>
                </a:solidFill>
              </a:rPr>
              <a:t>more applications</a:t>
            </a:r>
            <a:r>
              <a:rPr lang="en-US" sz="1800" dirty="0" smtClean="0"/>
              <a:t>; refine current algorithms such as </a:t>
            </a:r>
            <a:r>
              <a:rPr lang="en-US" sz="1800" dirty="0" smtClean="0">
                <a:solidFill>
                  <a:srgbClr val="ECD700"/>
                </a:solidFill>
              </a:rPr>
              <a:t>DAGTM</a:t>
            </a:r>
          </a:p>
          <a:p>
            <a:pPr lvl="1" eaLnBrk="1" hangingPunct="1">
              <a:lnSpc>
                <a:spcPct val="50000"/>
              </a:lnSpc>
              <a:spcBef>
                <a:spcPts val="1200"/>
              </a:spcBef>
              <a:buSzPct val="40000"/>
              <a:buFont typeface="Wingdings" pitchFamily="2" charset="2"/>
              <a:buChar char="q"/>
              <a:defRPr/>
            </a:pPr>
            <a:r>
              <a:rPr lang="en-US" sz="1700" dirty="0" smtClean="0">
                <a:solidFill>
                  <a:srgbClr val="99FF33"/>
                </a:solidFill>
              </a:rPr>
              <a:t>Clustering with </a:t>
            </a:r>
            <a:r>
              <a:rPr lang="en-US" sz="1700" dirty="0" err="1" smtClean="0">
                <a:solidFill>
                  <a:srgbClr val="99FF33"/>
                </a:solidFill>
              </a:rPr>
              <a:t>pairwise</a:t>
            </a:r>
            <a:r>
              <a:rPr lang="en-US" sz="1700" dirty="0" smtClean="0">
                <a:solidFill>
                  <a:srgbClr val="99FF33"/>
                </a:solidFill>
              </a:rPr>
              <a:t> distances but no vector spaces</a:t>
            </a:r>
          </a:p>
          <a:p>
            <a:pPr lvl="1" eaLnBrk="1" hangingPunct="1">
              <a:lnSpc>
                <a:spcPct val="50000"/>
              </a:lnSpc>
              <a:spcBef>
                <a:spcPts val="1200"/>
              </a:spcBef>
              <a:buSzPct val="40000"/>
              <a:buFont typeface="Wingdings" pitchFamily="2" charset="2"/>
              <a:buChar char="q"/>
              <a:defRPr/>
            </a:pPr>
            <a:r>
              <a:rPr lang="en-US" sz="1700" dirty="0" smtClean="0">
                <a:solidFill>
                  <a:srgbClr val="99FF33"/>
                </a:solidFill>
              </a:rPr>
              <a:t>MDS Dimensional Scaling with EM-like </a:t>
            </a:r>
            <a:r>
              <a:rPr lang="en-US" sz="1700" dirty="0" smtClean="0"/>
              <a:t>SMACOF</a:t>
            </a:r>
            <a:r>
              <a:rPr lang="en-US" sz="1700" dirty="0" smtClean="0">
                <a:solidFill>
                  <a:srgbClr val="777777"/>
                </a:solidFill>
              </a:rPr>
              <a:t> </a:t>
            </a:r>
            <a:r>
              <a:rPr lang="en-US" sz="1700" dirty="0" smtClean="0">
                <a:solidFill>
                  <a:srgbClr val="99FF33"/>
                </a:solidFill>
              </a:rPr>
              <a:t>and</a:t>
            </a:r>
            <a:r>
              <a:rPr lang="en-US" sz="1700" dirty="0" smtClean="0">
                <a:solidFill>
                  <a:srgbClr val="777777"/>
                </a:solidFill>
              </a:rPr>
              <a:t> </a:t>
            </a:r>
            <a:r>
              <a:rPr lang="en-US" sz="1700" dirty="0" smtClean="0">
                <a:solidFill>
                  <a:srgbClr val="99FF33"/>
                </a:solidFill>
              </a:rPr>
              <a:t>deterministic annealing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Future work is n</a:t>
            </a:r>
            <a:r>
              <a:rPr lang="en-US" sz="1800" dirty="0" smtClean="0">
                <a:solidFill>
                  <a:srgbClr val="ECD700"/>
                </a:solidFill>
              </a:rPr>
              <a:t>ew parallel algorithms</a:t>
            </a:r>
          </a:p>
          <a:p>
            <a:pPr lvl="1" eaLnBrk="1" hangingPunct="1">
              <a:lnSpc>
                <a:spcPct val="50000"/>
              </a:lnSpc>
              <a:spcBef>
                <a:spcPts val="1200"/>
              </a:spcBef>
              <a:buSzPct val="40000"/>
              <a:buFont typeface="Wingdings" pitchFamily="2" charset="2"/>
              <a:buChar char="q"/>
              <a:defRPr/>
            </a:pPr>
            <a:r>
              <a:rPr lang="en-US" sz="1700" dirty="0" smtClean="0">
                <a:solidFill>
                  <a:srgbClr val="99FF33"/>
                </a:solidFill>
              </a:rPr>
              <a:t>Support use of Newton’s Method (Marquardt’s method) as </a:t>
            </a:r>
            <a:r>
              <a:rPr lang="en-US" sz="1700" dirty="0" smtClean="0"/>
              <a:t>EM alternative</a:t>
            </a:r>
          </a:p>
          <a:p>
            <a:pPr lvl="1" eaLnBrk="1" hangingPunct="1">
              <a:lnSpc>
                <a:spcPct val="50000"/>
              </a:lnSpc>
              <a:spcBef>
                <a:spcPts val="1200"/>
              </a:spcBef>
              <a:buSzPct val="40000"/>
              <a:buFont typeface="Wingdings" pitchFamily="2" charset="2"/>
              <a:buChar char="q"/>
              <a:defRPr/>
            </a:pPr>
            <a:r>
              <a:rPr lang="en-US" sz="1700" dirty="0" smtClean="0">
                <a:solidFill>
                  <a:srgbClr val="99FF33"/>
                </a:solidFill>
              </a:rPr>
              <a:t>Later </a:t>
            </a:r>
            <a:r>
              <a:rPr lang="en-US" sz="1700" dirty="0" smtClean="0"/>
              <a:t>HMM </a:t>
            </a:r>
            <a:r>
              <a:rPr lang="en-US" sz="1700" dirty="0" smtClean="0">
                <a:solidFill>
                  <a:srgbClr val="99FF33"/>
                </a:solidFill>
              </a:rPr>
              <a:t>and</a:t>
            </a:r>
            <a:r>
              <a:rPr lang="en-US" sz="1700" dirty="0" smtClean="0"/>
              <a:t> SVM</a:t>
            </a:r>
          </a:p>
          <a:p>
            <a:pPr lvl="1" eaLnBrk="1" hangingPunct="1">
              <a:lnSpc>
                <a:spcPct val="50000"/>
              </a:lnSpc>
              <a:spcBef>
                <a:spcPts val="1200"/>
              </a:spcBef>
              <a:buSzPct val="40000"/>
              <a:buFont typeface="Wingdings" pitchFamily="2" charset="2"/>
              <a:buChar char="q"/>
              <a:defRPr/>
            </a:pPr>
            <a:r>
              <a:rPr lang="en-US" sz="1700" dirty="0" err="1" smtClean="0">
                <a:solidFill>
                  <a:srgbClr val="99FF33"/>
                </a:solidFill>
              </a:rPr>
              <a:t>Bourgain</a:t>
            </a:r>
            <a:r>
              <a:rPr lang="en-US" sz="1700" dirty="0" smtClean="0"/>
              <a:t> Random Projection</a:t>
            </a:r>
            <a:r>
              <a:rPr lang="en-US" sz="1700" dirty="0" smtClean="0">
                <a:solidFill>
                  <a:srgbClr val="C00000"/>
                </a:solidFill>
              </a:rPr>
              <a:t> </a:t>
            </a:r>
            <a:r>
              <a:rPr lang="en-US" sz="1700" dirty="0" smtClean="0">
                <a:solidFill>
                  <a:srgbClr val="99FF33"/>
                </a:solidFill>
              </a:rPr>
              <a:t>for metric embedding</a:t>
            </a:r>
          </a:p>
          <a:p>
            <a:pPr lvl="1" eaLnBrk="1" hangingPunct="1">
              <a:lnSpc>
                <a:spcPct val="50000"/>
              </a:lnSpc>
              <a:spcBef>
                <a:spcPts val="1200"/>
              </a:spcBef>
              <a:buSzPct val="40000"/>
              <a:buFont typeface="Wingdings" pitchFamily="2" charset="2"/>
              <a:buChar char="q"/>
              <a:defRPr/>
            </a:pPr>
            <a:endParaRPr lang="en-US" sz="17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1800" dirty="0" smtClean="0">
              <a:solidFill>
                <a:srgbClr val="ECD7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LSA project_modif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940" y="0"/>
            <a:ext cx="471411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3276600"/>
            <a:ext cx="4724400" cy="461665"/>
          </a:xfrm>
          <a:prstGeom prst="rect">
            <a:avLst/>
          </a:prstGeom>
          <a:solidFill>
            <a:srgbClr val="C1EE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www.infomall.org/</a:t>
            </a:r>
            <a:r>
              <a:rPr lang="en-US" sz="2400" i="1" dirty="0" smtClean="0">
                <a:solidFill>
                  <a:srgbClr val="0000FF"/>
                </a:solidFill>
              </a:rPr>
              <a:t>S</a:t>
            </a:r>
            <a:r>
              <a:rPr lang="en-US" sz="2400" i="1" dirty="0" smtClean="0">
                <a:solidFill>
                  <a:srgbClr val="FF0000"/>
                </a:solidFill>
              </a:rPr>
              <a:t>A</a:t>
            </a:r>
            <a:r>
              <a:rPr lang="en-US" sz="2400" i="1" dirty="0" smtClean="0">
                <a:solidFill>
                  <a:srgbClr val="FFC000"/>
                </a:solidFill>
              </a:rPr>
              <a:t>L</a:t>
            </a:r>
            <a:r>
              <a:rPr lang="en-US" sz="2400" i="1" dirty="0" smtClean="0">
                <a:solidFill>
                  <a:srgbClr val="0000FF"/>
                </a:solidFill>
              </a:rPr>
              <a:t>S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endParaRPr lang="en-U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304800"/>
            <a:ext cx="8153400" cy="6223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-100" dirty="0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Considering a Collection of computers</a:t>
            </a:r>
            <a:endParaRPr kumimoji="0" lang="en-US" sz="32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914400"/>
            <a:ext cx="7848600" cy="5715000"/>
          </a:xfrm>
          <a:prstGeom prst="rect">
            <a:avLst/>
          </a:prstGeom>
        </p:spPr>
        <p:txBody>
          <a:bodyPr/>
          <a:lstStyle/>
          <a:p>
            <a:pPr marL="411163" marR="0" lvl="0" indent="-342900" algn="l" defTabSz="914400" rtl="0" eaLnBrk="0" fontAlgn="base" latinLnBrk="0" hangingPunct="0">
              <a:lnSpc>
                <a:spcPts val="3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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can have various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hardware</a:t>
            </a:r>
          </a:p>
          <a:p>
            <a:pPr marL="739775" marR="0" lvl="1" indent="-285750" algn="l" defTabSz="914400" rtl="0" eaLnBrk="0" fontAlgn="base" latinLnBrk="0" hangingPunct="0">
              <a:lnSpc>
                <a:spcPts val="3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"/>
              <a:tabLst/>
              <a:defRPr/>
            </a:pP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Multicore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Shared memory, low latency</a:t>
            </a:r>
          </a:p>
          <a:p>
            <a:pPr marL="739775" marR="0" lvl="1" indent="-285750" algn="l" defTabSz="914400" rtl="0" eaLnBrk="0" fontAlgn="base" latinLnBrk="0" hangingPunct="0">
              <a:lnSpc>
                <a:spcPts val="3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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 quality Cluster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Distributed Memory, Low latency</a:t>
            </a:r>
          </a:p>
          <a:p>
            <a:pPr marL="739775" marR="0" lvl="1" indent="-285750" algn="l" defTabSz="914400" rtl="0" eaLnBrk="0" fontAlgn="base" latinLnBrk="0" hangingPunct="0">
              <a:lnSpc>
                <a:spcPts val="3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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Standard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distributed system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Distributed Memory, High latency</a:t>
            </a:r>
          </a:p>
          <a:p>
            <a:pPr marL="411163" marR="0" lvl="0" indent="-342900" algn="l" defTabSz="914400" rtl="0" eaLnBrk="0" fontAlgn="base" latinLnBrk="0" hangingPunct="0">
              <a:lnSpc>
                <a:spcPts val="3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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can program the coordination of these  units by</a:t>
            </a:r>
          </a:p>
          <a:p>
            <a:pPr marL="739775" marR="0" lvl="1" indent="-285750" algn="l" defTabSz="914400" rtl="0" eaLnBrk="0" fontAlgn="base" latinLnBrk="0" hangingPunct="0">
              <a:lnSpc>
                <a:spcPts val="3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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Threads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cores</a:t>
            </a:r>
          </a:p>
          <a:p>
            <a:pPr marL="739775" marR="0" lvl="1" indent="-285750" algn="l" defTabSz="914400" rtl="0" eaLnBrk="0" fontAlgn="base" latinLnBrk="0" hangingPunct="0">
              <a:lnSpc>
                <a:spcPts val="3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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MPI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cores and/or between nodes</a:t>
            </a:r>
          </a:p>
          <a:p>
            <a:pPr marL="739775" marR="0" lvl="1" indent="-285750" algn="l" defTabSz="914400" rtl="0" eaLnBrk="0" fontAlgn="base" latinLnBrk="0" hangingPunct="0">
              <a:lnSpc>
                <a:spcPts val="3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"/>
              <a:tabLst/>
              <a:defRPr/>
            </a:pP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MapReduce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Hadoop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/Dryad../AVS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dataflow</a:t>
            </a:r>
          </a:p>
          <a:p>
            <a:pPr marL="739775" marR="0" lvl="1" indent="-285750" algn="l" defTabSz="914400" rtl="0" eaLnBrk="0" fontAlgn="base" latinLnBrk="0" hangingPunct="0">
              <a:lnSpc>
                <a:spcPts val="3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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Workflow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linking services</a:t>
            </a:r>
          </a:p>
          <a:p>
            <a:pPr marL="739775" marR="0" lvl="1" indent="-285750" algn="l" defTabSz="914400" rtl="0" eaLnBrk="0" fontAlgn="base" latinLnBrk="0" hangingPunct="0">
              <a:lnSpc>
                <a:spcPts val="3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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These can all be considered as some sort of execution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unit exchanging messages with some other unit</a:t>
            </a:r>
          </a:p>
          <a:p>
            <a:pPr marL="411163" marR="0" lvl="0" indent="-342900" algn="l" defTabSz="914400" rtl="0" eaLnBrk="0" fontAlgn="base" latinLnBrk="0" hangingPunct="0">
              <a:lnSpc>
                <a:spcPts val="3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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there are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higher level programming models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such as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OpenMP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PGAS, HPCS Languages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6DFB-AFEB-41A7-A199-91D31713BE13}" type="slidenum">
              <a:rPr lang="en-US"/>
              <a:pPr/>
              <a:t>6</a:t>
            </a:fld>
            <a:endParaRPr lang="en-US"/>
          </a:p>
        </p:txBody>
      </p:sp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990600" y="0"/>
            <a:ext cx="7239000" cy="762000"/>
          </a:xfrm>
        </p:spPr>
        <p:txBody>
          <a:bodyPr/>
          <a:lstStyle/>
          <a:p>
            <a:r>
              <a:rPr lang="en-US" sz="2800" dirty="0" smtClean="0"/>
              <a:t>Data</a:t>
            </a:r>
            <a:r>
              <a:rPr lang="en-US" sz="4000" dirty="0" smtClean="0"/>
              <a:t> </a:t>
            </a:r>
            <a:r>
              <a:rPr lang="en-US" sz="2800" dirty="0" smtClean="0"/>
              <a:t>Parallel</a:t>
            </a:r>
            <a:r>
              <a:rPr lang="en-US" sz="4000" dirty="0" smtClean="0"/>
              <a:t> </a:t>
            </a:r>
            <a:r>
              <a:rPr lang="en-US" sz="2800" dirty="0" smtClean="0"/>
              <a:t>Run</a:t>
            </a:r>
            <a:r>
              <a:rPr lang="en-US" sz="4000" dirty="0" smtClean="0"/>
              <a:t> </a:t>
            </a:r>
            <a:r>
              <a:rPr lang="en-US" sz="2800" dirty="0" smtClean="0"/>
              <a:t>Time</a:t>
            </a:r>
            <a:r>
              <a:rPr lang="en-US" sz="4000" dirty="0" smtClean="0"/>
              <a:t> </a:t>
            </a:r>
            <a:r>
              <a:rPr lang="en-US" sz="2800" dirty="0" smtClean="0"/>
              <a:t>Architectures</a:t>
            </a:r>
          </a:p>
        </p:txBody>
      </p: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152400" y="1066800"/>
            <a:ext cx="1752600" cy="4114800"/>
            <a:chOff x="152400" y="1676400"/>
            <a:chExt cx="1752600" cy="4114800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381000" y="1676400"/>
              <a:ext cx="1371600" cy="4114800"/>
              <a:chOff x="381000" y="2057400"/>
              <a:chExt cx="1371600" cy="4114800"/>
            </a:xfrm>
          </p:grpSpPr>
          <p:cxnSp>
            <p:nvCxnSpPr>
              <p:cNvPr id="16532" name="Straight Arrow Connector 5"/>
              <p:cNvCxnSpPr>
                <a:cxnSpLocks noChangeShapeType="1"/>
              </p:cNvCxnSpPr>
              <p:nvPr/>
            </p:nvCxnSpPr>
            <p:spPr bwMode="auto">
              <a:xfrm rot="16200000" flipV="1">
                <a:off x="-1676400" y="4114800"/>
                <a:ext cx="4114800" cy="0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6533" name="Straight Arrow Connector 6"/>
              <p:cNvCxnSpPr>
                <a:cxnSpLocks noChangeShapeType="1"/>
              </p:cNvCxnSpPr>
              <p:nvPr/>
            </p:nvCxnSpPr>
            <p:spPr bwMode="auto">
              <a:xfrm rot="16200000" flipV="1">
                <a:off x="-1219200" y="4114800"/>
                <a:ext cx="4114800" cy="0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6534" name="Straight Arrow Connector 7"/>
              <p:cNvCxnSpPr>
                <a:cxnSpLocks noChangeShapeType="1"/>
              </p:cNvCxnSpPr>
              <p:nvPr/>
            </p:nvCxnSpPr>
            <p:spPr bwMode="auto">
              <a:xfrm rot="16200000" flipV="1">
                <a:off x="-762000" y="4114800"/>
                <a:ext cx="4114800" cy="0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6535" name="Straight Arrow Connector 8"/>
              <p:cNvCxnSpPr>
                <a:cxnSpLocks noChangeShapeType="1"/>
              </p:cNvCxnSpPr>
              <p:nvPr/>
            </p:nvCxnSpPr>
            <p:spPr bwMode="auto">
              <a:xfrm rot="16200000" flipV="1">
                <a:off x="-304800" y="4114800"/>
                <a:ext cx="4114800" cy="0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16528" name="Rounded Rectangle 14"/>
            <p:cNvSpPr>
              <a:spLocks noChangeArrowheads="1"/>
            </p:cNvSpPr>
            <p:nvPr/>
          </p:nvSpPr>
          <p:spPr bwMode="auto">
            <a:xfrm>
              <a:off x="152400" y="2438400"/>
              <a:ext cx="1752600" cy="272415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tIns="0" bIns="0" anchor="ctr">
              <a:spAutoFit/>
            </a:bodyPr>
            <a:lstStyle/>
            <a:p>
              <a:pPr algn="ctr"/>
              <a:r>
                <a:rPr lang="en-US" dirty="0">
                  <a:solidFill>
                    <a:schemeClr val="bg2"/>
                  </a:solidFill>
                </a:rPr>
                <a:t>MPI</a:t>
              </a:r>
            </a:p>
          </p:txBody>
        </p:sp>
        <p:sp>
          <p:nvSpPr>
            <p:cNvPr id="16529" name="Rounded Rectangle 15"/>
            <p:cNvSpPr>
              <a:spLocks noChangeArrowheads="1"/>
            </p:cNvSpPr>
            <p:nvPr/>
          </p:nvSpPr>
          <p:spPr bwMode="auto">
            <a:xfrm>
              <a:off x="152400" y="3454400"/>
              <a:ext cx="1752600" cy="272415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tIns="0" bIns="0" anchor="ctr">
              <a:spAutoFit/>
            </a:bodyPr>
            <a:lstStyle/>
            <a:p>
              <a:pPr algn="ctr"/>
              <a:r>
                <a:rPr lang="en-US" dirty="0">
                  <a:solidFill>
                    <a:schemeClr val="bg2"/>
                  </a:solidFill>
                </a:rPr>
                <a:t>MPI</a:t>
              </a:r>
            </a:p>
          </p:txBody>
        </p:sp>
        <p:sp>
          <p:nvSpPr>
            <p:cNvPr id="16530" name="Rounded Rectangle 16"/>
            <p:cNvSpPr>
              <a:spLocks noChangeArrowheads="1"/>
            </p:cNvSpPr>
            <p:nvPr/>
          </p:nvSpPr>
          <p:spPr bwMode="auto">
            <a:xfrm>
              <a:off x="152400" y="4470400"/>
              <a:ext cx="1752600" cy="272415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tIns="0" bIns="0" anchor="ctr">
              <a:spAutoFit/>
            </a:bodyPr>
            <a:lstStyle/>
            <a:p>
              <a:pPr algn="ctr"/>
              <a:r>
                <a:rPr lang="en-US">
                  <a:solidFill>
                    <a:schemeClr val="bg2"/>
                  </a:solidFill>
                </a:rPr>
                <a:t>MPI</a:t>
              </a:r>
            </a:p>
          </p:txBody>
        </p:sp>
        <p:sp>
          <p:nvSpPr>
            <p:cNvPr id="16531" name="Rounded Rectangle 17"/>
            <p:cNvSpPr>
              <a:spLocks noChangeArrowheads="1"/>
            </p:cNvSpPr>
            <p:nvPr/>
          </p:nvSpPr>
          <p:spPr bwMode="auto">
            <a:xfrm>
              <a:off x="152400" y="5486400"/>
              <a:ext cx="1752600" cy="272415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tIns="0" bIns="0" anchor="ctr">
              <a:spAutoFit/>
            </a:bodyPr>
            <a:lstStyle/>
            <a:p>
              <a:pPr algn="ctr"/>
              <a:r>
                <a:rPr lang="en-US">
                  <a:solidFill>
                    <a:schemeClr val="bg2"/>
                  </a:solidFill>
                </a:rPr>
                <a:t>MPI</a:t>
              </a:r>
            </a:p>
          </p:txBody>
        </p:sp>
      </p:grpSp>
      <p:sp>
        <p:nvSpPr>
          <p:cNvPr id="16389" name="TextBox 18"/>
          <p:cNvSpPr txBox="1">
            <a:spLocks noChangeArrowheads="1"/>
          </p:cNvSpPr>
          <p:nvPr/>
        </p:nvSpPr>
        <p:spPr bwMode="auto">
          <a:xfrm>
            <a:off x="152400" y="5181600"/>
            <a:ext cx="1828800" cy="116955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 tIns="0" bIns="9144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MPI</a:t>
            </a:r>
            <a:r>
              <a:rPr lang="en-US" sz="1400" dirty="0"/>
              <a:t> is </a:t>
            </a:r>
            <a:r>
              <a:rPr lang="en-US" sz="1400" dirty="0">
                <a:solidFill>
                  <a:srgbClr val="FFFF00"/>
                </a:solidFill>
              </a:rPr>
              <a:t>long</a:t>
            </a:r>
            <a:r>
              <a:rPr lang="en-US" sz="1400" dirty="0"/>
              <a:t> running processes with Rendezvous  for message exchange/</a:t>
            </a:r>
          </a:p>
          <a:p>
            <a:r>
              <a:rPr lang="en-US" sz="1400" dirty="0"/>
              <a:t>synchronization</a:t>
            </a:r>
          </a:p>
        </p:txBody>
      </p:sp>
      <p:grpSp>
        <p:nvGrpSpPr>
          <p:cNvPr id="5" name="Group 89"/>
          <p:cNvGrpSpPr>
            <a:grpSpLocks/>
          </p:cNvGrpSpPr>
          <p:nvPr/>
        </p:nvGrpSpPr>
        <p:grpSpPr bwMode="auto">
          <a:xfrm>
            <a:off x="6705600" y="685800"/>
            <a:ext cx="1981200" cy="5804356"/>
            <a:chOff x="4724400" y="838200"/>
            <a:chExt cx="1981200" cy="5804356"/>
          </a:xfrm>
        </p:grpSpPr>
        <p:sp>
          <p:nvSpPr>
            <p:cNvPr id="16517" name="TextBox 19"/>
            <p:cNvSpPr txBox="1">
              <a:spLocks noChangeArrowheads="1"/>
            </p:cNvSpPr>
            <p:nvPr/>
          </p:nvSpPr>
          <p:spPr bwMode="auto">
            <a:xfrm>
              <a:off x="4724400" y="5042118"/>
              <a:ext cx="1981200" cy="160043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dirty="0">
                  <a:solidFill>
                    <a:srgbClr val="FFFF00"/>
                  </a:solidFill>
                </a:rPr>
                <a:t>CGL </a:t>
              </a:r>
              <a:r>
                <a:rPr lang="en-US" sz="1400" dirty="0" err="1">
                  <a:solidFill>
                    <a:srgbClr val="FFFF00"/>
                  </a:solidFill>
                </a:rPr>
                <a:t>MapReduce</a:t>
              </a:r>
              <a:r>
                <a:rPr lang="en-US" sz="1400" dirty="0">
                  <a:solidFill>
                    <a:srgbClr val="FFFF00"/>
                  </a:solidFill>
                </a:rPr>
                <a:t>  </a:t>
              </a:r>
              <a:r>
                <a:rPr lang="en-US" sz="1400" dirty="0"/>
                <a:t>is </a:t>
              </a:r>
              <a:r>
                <a:rPr lang="en-US" sz="1400" dirty="0">
                  <a:solidFill>
                    <a:srgbClr val="FFFF00"/>
                  </a:solidFill>
                </a:rPr>
                <a:t>long</a:t>
              </a:r>
              <a:r>
                <a:rPr lang="en-US" sz="1400" dirty="0"/>
                <a:t> running processing  with asynchronous  distributed </a:t>
              </a:r>
            </a:p>
            <a:p>
              <a:r>
                <a:rPr lang="en-US" sz="1400" dirty="0"/>
                <a:t>Rendezvous</a:t>
              </a:r>
            </a:p>
            <a:p>
              <a:r>
                <a:rPr lang="en-US" sz="1400" dirty="0"/>
                <a:t>synchronization</a:t>
              </a:r>
            </a:p>
          </p:txBody>
        </p:sp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4800600" y="838200"/>
              <a:ext cx="1752600" cy="4133215"/>
              <a:chOff x="5105400" y="1981200"/>
              <a:chExt cx="1752600" cy="4133215"/>
            </a:xfrm>
          </p:grpSpPr>
          <p:cxnSp>
            <p:nvCxnSpPr>
              <p:cNvPr id="16519" name="Straight Arrow Connector 9"/>
              <p:cNvCxnSpPr>
                <a:cxnSpLocks noChangeShapeType="1"/>
              </p:cNvCxnSpPr>
              <p:nvPr/>
            </p:nvCxnSpPr>
            <p:spPr bwMode="auto">
              <a:xfrm rot="16200000" flipV="1">
                <a:off x="3200400" y="4038600"/>
                <a:ext cx="4114800" cy="0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6520" name="Straight Arrow Connector 10"/>
              <p:cNvCxnSpPr>
                <a:cxnSpLocks noChangeShapeType="1"/>
              </p:cNvCxnSpPr>
              <p:nvPr/>
            </p:nvCxnSpPr>
            <p:spPr bwMode="auto">
              <a:xfrm rot="16200000" flipV="1">
                <a:off x="3657600" y="4038600"/>
                <a:ext cx="4114800" cy="0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6521" name="Straight Arrow Connector 11"/>
              <p:cNvCxnSpPr>
                <a:cxnSpLocks noChangeShapeType="1"/>
              </p:cNvCxnSpPr>
              <p:nvPr/>
            </p:nvCxnSpPr>
            <p:spPr bwMode="auto">
              <a:xfrm rot="16200000" flipV="1">
                <a:off x="4114800" y="4038600"/>
                <a:ext cx="4114800" cy="0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6522" name="Straight Arrow Connector 12"/>
              <p:cNvCxnSpPr>
                <a:cxnSpLocks noChangeShapeType="1"/>
              </p:cNvCxnSpPr>
              <p:nvPr/>
            </p:nvCxnSpPr>
            <p:spPr bwMode="auto">
              <a:xfrm rot="16200000" flipV="1">
                <a:off x="4572000" y="4038600"/>
                <a:ext cx="4114800" cy="0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16523" name="Rounded Rectangle 20"/>
              <p:cNvSpPr>
                <a:spLocks noChangeArrowheads="1"/>
              </p:cNvSpPr>
              <p:nvPr/>
            </p:nvSpPr>
            <p:spPr bwMode="auto">
              <a:xfrm>
                <a:off x="5105400" y="2794000"/>
                <a:ext cx="1752600" cy="272415"/>
              </a:xfrm>
              <a:prstGeom prst="roundRect">
                <a:avLst>
                  <a:gd name="adj" fmla="val 16667"/>
                </a:avLst>
              </a:prstGeom>
              <a:solidFill>
                <a:srgbClr val="00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tIns="0" bIns="0" anchor="ctr">
                <a:spAutoFit/>
              </a:bodyPr>
              <a:lstStyle/>
              <a:p>
                <a:pPr algn="ctr"/>
                <a:r>
                  <a:rPr lang="en-US">
                    <a:solidFill>
                      <a:schemeClr val="bg2"/>
                    </a:solidFill>
                  </a:rPr>
                  <a:t>Trackers</a:t>
                </a:r>
              </a:p>
            </p:txBody>
          </p:sp>
          <p:sp>
            <p:nvSpPr>
              <p:cNvPr id="16524" name="Rounded Rectangle 21"/>
              <p:cNvSpPr>
                <a:spLocks noChangeArrowheads="1"/>
              </p:cNvSpPr>
              <p:nvPr/>
            </p:nvSpPr>
            <p:spPr bwMode="auto">
              <a:xfrm>
                <a:off x="5105400" y="3810000"/>
                <a:ext cx="1752600" cy="272415"/>
              </a:xfrm>
              <a:prstGeom prst="roundRect">
                <a:avLst>
                  <a:gd name="adj" fmla="val 16667"/>
                </a:avLst>
              </a:prstGeom>
              <a:solidFill>
                <a:srgbClr val="00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tIns="0" bIns="0" anchor="ctr">
                <a:spAutoFit/>
              </a:bodyPr>
              <a:lstStyle/>
              <a:p>
                <a:pPr algn="ctr"/>
                <a:r>
                  <a:rPr lang="en-US">
                    <a:solidFill>
                      <a:schemeClr val="bg2"/>
                    </a:solidFill>
                  </a:rPr>
                  <a:t>Trackers</a:t>
                </a:r>
              </a:p>
            </p:txBody>
          </p:sp>
          <p:sp>
            <p:nvSpPr>
              <p:cNvPr id="16525" name="Rounded Rectangle 22"/>
              <p:cNvSpPr>
                <a:spLocks noChangeArrowheads="1"/>
              </p:cNvSpPr>
              <p:nvPr/>
            </p:nvSpPr>
            <p:spPr bwMode="auto">
              <a:xfrm>
                <a:off x="5105400" y="4826000"/>
                <a:ext cx="1752600" cy="272415"/>
              </a:xfrm>
              <a:prstGeom prst="roundRect">
                <a:avLst>
                  <a:gd name="adj" fmla="val 16667"/>
                </a:avLst>
              </a:prstGeom>
              <a:solidFill>
                <a:srgbClr val="00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tIns="0" bIns="0" anchor="ctr">
                <a:spAutoFit/>
              </a:bodyPr>
              <a:lstStyle/>
              <a:p>
                <a:pPr algn="ctr"/>
                <a:r>
                  <a:rPr lang="en-US">
                    <a:solidFill>
                      <a:schemeClr val="bg2"/>
                    </a:solidFill>
                  </a:rPr>
                  <a:t>Trackers</a:t>
                </a:r>
              </a:p>
            </p:txBody>
          </p:sp>
          <p:sp>
            <p:nvSpPr>
              <p:cNvPr id="16526" name="Rounded Rectangle 23"/>
              <p:cNvSpPr>
                <a:spLocks noChangeArrowheads="1"/>
              </p:cNvSpPr>
              <p:nvPr/>
            </p:nvSpPr>
            <p:spPr bwMode="auto">
              <a:xfrm>
                <a:off x="5105400" y="5842000"/>
                <a:ext cx="1752600" cy="272415"/>
              </a:xfrm>
              <a:prstGeom prst="roundRect">
                <a:avLst>
                  <a:gd name="adj" fmla="val 16667"/>
                </a:avLst>
              </a:prstGeom>
              <a:solidFill>
                <a:srgbClr val="00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tIns="0" bIns="0" anchor="ctr">
                <a:spAutoFit/>
              </a:bodyPr>
              <a:lstStyle/>
              <a:p>
                <a:pPr algn="ctr"/>
                <a:r>
                  <a:rPr lang="en-US">
                    <a:solidFill>
                      <a:schemeClr val="bg2"/>
                    </a:solidFill>
                  </a:rPr>
                  <a:t>Trackers</a:t>
                </a:r>
              </a:p>
            </p:txBody>
          </p:sp>
        </p:grpSp>
      </p:grpSp>
      <p:grpSp>
        <p:nvGrpSpPr>
          <p:cNvPr id="7" name="Group 56"/>
          <p:cNvGrpSpPr>
            <a:grpSpLocks/>
          </p:cNvGrpSpPr>
          <p:nvPr/>
        </p:nvGrpSpPr>
        <p:grpSpPr bwMode="auto">
          <a:xfrm>
            <a:off x="2438400" y="762000"/>
            <a:ext cx="1752600" cy="4184650"/>
            <a:chOff x="2667000" y="1574800"/>
            <a:chExt cx="1752600" cy="4184015"/>
          </a:xfrm>
        </p:grpSpPr>
        <p:grpSp>
          <p:nvGrpSpPr>
            <p:cNvPr id="8" name="Group 34"/>
            <p:cNvGrpSpPr>
              <a:grpSpLocks/>
            </p:cNvGrpSpPr>
            <p:nvPr/>
          </p:nvGrpSpPr>
          <p:grpSpPr bwMode="auto">
            <a:xfrm>
              <a:off x="2667000" y="1574800"/>
              <a:ext cx="1752600" cy="1034415"/>
              <a:chOff x="2667000" y="1574800"/>
              <a:chExt cx="1752600" cy="1034415"/>
            </a:xfrm>
          </p:grpSpPr>
          <p:grpSp>
            <p:nvGrpSpPr>
              <p:cNvPr id="9" name="Group 25"/>
              <p:cNvGrpSpPr>
                <a:grpSpLocks/>
              </p:cNvGrpSpPr>
              <p:nvPr/>
            </p:nvGrpSpPr>
            <p:grpSpPr bwMode="auto">
              <a:xfrm>
                <a:off x="2895600" y="1574800"/>
                <a:ext cx="1371600" cy="939800"/>
                <a:chOff x="381000" y="2057400"/>
                <a:chExt cx="1371600" cy="4114800"/>
              </a:xfrm>
            </p:grpSpPr>
            <p:cxnSp>
              <p:nvCxnSpPr>
                <p:cNvPr id="16513" name="Straight Arrow Connector 26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-1676400" y="4114800"/>
                  <a:ext cx="4114800" cy="0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6514" name="Straight Arrow Connector 27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-1219200" y="4114800"/>
                  <a:ext cx="4114800" cy="0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6515" name="Straight Arrow Connector 28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-762000" y="4114800"/>
                  <a:ext cx="4114800" cy="0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6516" name="Straight Arrow Connector 29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-304800" y="4114800"/>
                  <a:ext cx="4114800" cy="0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</p:grpSp>
          <p:sp>
            <p:nvSpPr>
              <p:cNvPr id="16512" name="Rounded Rectangle 30"/>
              <p:cNvSpPr>
                <a:spLocks noChangeArrowheads="1"/>
              </p:cNvSpPr>
              <p:nvPr/>
            </p:nvSpPr>
            <p:spPr bwMode="auto">
              <a:xfrm>
                <a:off x="2667000" y="2336800"/>
                <a:ext cx="1752600" cy="272415"/>
              </a:xfrm>
              <a:prstGeom prst="roundRect">
                <a:avLst>
                  <a:gd name="adj" fmla="val 16667"/>
                </a:avLst>
              </a:prstGeom>
              <a:solidFill>
                <a:srgbClr val="00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tIns="0" bIns="0" anchor="ctr">
                <a:spAutoFit/>
              </a:bodyPr>
              <a:lstStyle/>
              <a:p>
                <a:pPr algn="ctr"/>
                <a:r>
                  <a:rPr lang="en-US">
                    <a:solidFill>
                      <a:schemeClr val="bg2"/>
                    </a:solidFill>
                  </a:rPr>
                  <a:t>CCR Ports</a:t>
                </a:r>
              </a:p>
            </p:txBody>
          </p:sp>
        </p:grpSp>
        <p:grpSp>
          <p:nvGrpSpPr>
            <p:cNvPr id="10" name="Group 35"/>
            <p:cNvGrpSpPr>
              <a:grpSpLocks/>
            </p:cNvGrpSpPr>
            <p:nvPr/>
          </p:nvGrpSpPr>
          <p:grpSpPr bwMode="auto">
            <a:xfrm>
              <a:off x="2667000" y="2624667"/>
              <a:ext cx="1752600" cy="1034415"/>
              <a:chOff x="2667000" y="1574800"/>
              <a:chExt cx="1752600" cy="1034415"/>
            </a:xfrm>
          </p:grpSpPr>
          <p:grpSp>
            <p:nvGrpSpPr>
              <p:cNvPr id="11" name="Group 36"/>
              <p:cNvGrpSpPr>
                <a:grpSpLocks/>
              </p:cNvGrpSpPr>
              <p:nvPr/>
            </p:nvGrpSpPr>
            <p:grpSpPr bwMode="auto">
              <a:xfrm>
                <a:off x="2895600" y="1574800"/>
                <a:ext cx="1371600" cy="939800"/>
                <a:chOff x="381000" y="2057400"/>
                <a:chExt cx="1371600" cy="4114800"/>
              </a:xfrm>
            </p:grpSpPr>
            <p:cxnSp>
              <p:nvCxnSpPr>
                <p:cNvPr id="16507" name="Straight Arrow Connector 38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-1676400" y="4114800"/>
                  <a:ext cx="4114800" cy="0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6508" name="Straight Arrow Connector 39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-1219200" y="4114800"/>
                  <a:ext cx="4114800" cy="0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6509" name="Straight Arrow Connector 40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-762000" y="4114800"/>
                  <a:ext cx="4114800" cy="0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6510" name="Straight Arrow Connector 41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-304800" y="4114800"/>
                  <a:ext cx="4114800" cy="0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</p:grpSp>
          <p:sp>
            <p:nvSpPr>
              <p:cNvPr id="16506" name="Rounded Rectangle 37"/>
              <p:cNvSpPr>
                <a:spLocks noChangeArrowheads="1"/>
              </p:cNvSpPr>
              <p:nvPr/>
            </p:nvSpPr>
            <p:spPr bwMode="auto">
              <a:xfrm>
                <a:off x="2667000" y="2336800"/>
                <a:ext cx="1752600" cy="272415"/>
              </a:xfrm>
              <a:prstGeom prst="roundRect">
                <a:avLst>
                  <a:gd name="adj" fmla="val 16667"/>
                </a:avLst>
              </a:prstGeom>
              <a:solidFill>
                <a:srgbClr val="00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tIns="0" bIns="0" anchor="ctr">
                <a:spAutoFit/>
              </a:bodyPr>
              <a:lstStyle/>
              <a:p>
                <a:pPr algn="ctr"/>
                <a:r>
                  <a:rPr lang="en-US">
                    <a:solidFill>
                      <a:schemeClr val="bg2"/>
                    </a:solidFill>
                  </a:rPr>
                  <a:t>CCR Ports</a:t>
                </a:r>
              </a:p>
            </p:txBody>
          </p:sp>
        </p:grpSp>
        <p:grpSp>
          <p:nvGrpSpPr>
            <p:cNvPr id="12" name="Group 42"/>
            <p:cNvGrpSpPr>
              <a:grpSpLocks/>
            </p:cNvGrpSpPr>
            <p:nvPr/>
          </p:nvGrpSpPr>
          <p:grpSpPr bwMode="auto">
            <a:xfrm>
              <a:off x="2667000" y="3674534"/>
              <a:ext cx="1752600" cy="1034415"/>
              <a:chOff x="2667000" y="1574800"/>
              <a:chExt cx="1752600" cy="1034415"/>
            </a:xfrm>
          </p:grpSpPr>
          <p:grpSp>
            <p:nvGrpSpPr>
              <p:cNvPr id="13" name="Group 43"/>
              <p:cNvGrpSpPr>
                <a:grpSpLocks/>
              </p:cNvGrpSpPr>
              <p:nvPr/>
            </p:nvGrpSpPr>
            <p:grpSpPr bwMode="auto">
              <a:xfrm>
                <a:off x="2895600" y="1574800"/>
                <a:ext cx="1371600" cy="939800"/>
                <a:chOff x="381000" y="2057400"/>
                <a:chExt cx="1371600" cy="4114800"/>
              </a:xfrm>
            </p:grpSpPr>
            <p:cxnSp>
              <p:nvCxnSpPr>
                <p:cNvPr id="16501" name="Straight Arrow Connector 45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-1676400" y="4114800"/>
                  <a:ext cx="4114800" cy="0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6502" name="Straight Arrow Connector 46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-1219200" y="4114800"/>
                  <a:ext cx="4114800" cy="0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6503" name="Straight Arrow Connector 47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-762000" y="4114800"/>
                  <a:ext cx="4114800" cy="0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6504" name="Straight Arrow Connector 48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-304800" y="4114800"/>
                  <a:ext cx="4114800" cy="0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</p:grpSp>
          <p:sp>
            <p:nvSpPr>
              <p:cNvPr id="16500" name="Rounded Rectangle 44"/>
              <p:cNvSpPr>
                <a:spLocks noChangeArrowheads="1"/>
              </p:cNvSpPr>
              <p:nvPr/>
            </p:nvSpPr>
            <p:spPr bwMode="auto">
              <a:xfrm>
                <a:off x="2667000" y="2336800"/>
                <a:ext cx="1752600" cy="272415"/>
              </a:xfrm>
              <a:prstGeom prst="roundRect">
                <a:avLst>
                  <a:gd name="adj" fmla="val 16667"/>
                </a:avLst>
              </a:prstGeom>
              <a:solidFill>
                <a:srgbClr val="00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tIns="0" bIns="0" anchor="ctr">
                <a:spAutoFit/>
              </a:bodyPr>
              <a:lstStyle/>
              <a:p>
                <a:pPr algn="ctr"/>
                <a:r>
                  <a:rPr lang="en-US">
                    <a:solidFill>
                      <a:schemeClr val="bg2"/>
                    </a:solidFill>
                  </a:rPr>
                  <a:t>CCR Ports</a:t>
                </a:r>
              </a:p>
            </p:txBody>
          </p:sp>
        </p:grpSp>
        <p:grpSp>
          <p:nvGrpSpPr>
            <p:cNvPr id="14" name="Group 49"/>
            <p:cNvGrpSpPr>
              <a:grpSpLocks/>
            </p:cNvGrpSpPr>
            <p:nvPr/>
          </p:nvGrpSpPr>
          <p:grpSpPr bwMode="auto">
            <a:xfrm>
              <a:off x="2667000" y="4724400"/>
              <a:ext cx="1752600" cy="1034415"/>
              <a:chOff x="2667000" y="1574800"/>
              <a:chExt cx="1752600" cy="1034415"/>
            </a:xfrm>
          </p:grpSpPr>
          <p:grpSp>
            <p:nvGrpSpPr>
              <p:cNvPr id="15" name="Group 50"/>
              <p:cNvGrpSpPr>
                <a:grpSpLocks/>
              </p:cNvGrpSpPr>
              <p:nvPr/>
            </p:nvGrpSpPr>
            <p:grpSpPr bwMode="auto">
              <a:xfrm>
                <a:off x="2895600" y="1574800"/>
                <a:ext cx="1371600" cy="939800"/>
                <a:chOff x="381000" y="2057400"/>
                <a:chExt cx="1371600" cy="4114800"/>
              </a:xfrm>
            </p:grpSpPr>
            <p:cxnSp>
              <p:nvCxnSpPr>
                <p:cNvPr id="16495" name="Straight Arrow Connector 52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-1676400" y="4114800"/>
                  <a:ext cx="4114800" cy="0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6496" name="Straight Arrow Connector 53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-1219200" y="4114800"/>
                  <a:ext cx="4114800" cy="0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6497" name="Straight Arrow Connector 54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-762000" y="4114800"/>
                  <a:ext cx="4114800" cy="0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6498" name="Straight Arrow Connector 55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-304800" y="4114800"/>
                  <a:ext cx="4114800" cy="0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</p:grpSp>
          <p:sp>
            <p:nvSpPr>
              <p:cNvPr id="16494" name="Rounded Rectangle 51"/>
              <p:cNvSpPr>
                <a:spLocks noChangeArrowheads="1"/>
              </p:cNvSpPr>
              <p:nvPr/>
            </p:nvSpPr>
            <p:spPr bwMode="auto">
              <a:xfrm>
                <a:off x="2667000" y="2336800"/>
                <a:ext cx="1752600" cy="272415"/>
              </a:xfrm>
              <a:prstGeom prst="roundRect">
                <a:avLst>
                  <a:gd name="adj" fmla="val 16667"/>
                </a:avLst>
              </a:prstGeom>
              <a:solidFill>
                <a:srgbClr val="00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tIns="0" bIns="0" anchor="ctr">
                <a:spAutoFit/>
              </a:bodyPr>
              <a:lstStyle/>
              <a:p>
                <a:pPr algn="ctr"/>
                <a:r>
                  <a:rPr lang="en-US">
                    <a:solidFill>
                      <a:schemeClr val="bg2"/>
                    </a:solidFill>
                  </a:rPr>
                  <a:t>CCR Ports</a:t>
                </a:r>
              </a:p>
            </p:txBody>
          </p:sp>
        </p:grpSp>
      </p:grpSp>
      <p:sp>
        <p:nvSpPr>
          <p:cNvPr id="16392" name="TextBox 57"/>
          <p:cNvSpPr txBox="1">
            <a:spLocks noChangeArrowheads="1"/>
          </p:cNvSpPr>
          <p:nvPr/>
        </p:nvSpPr>
        <p:spPr bwMode="auto">
          <a:xfrm>
            <a:off x="2286000" y="5105400"/>
            <a:ext cx="1981200" cy="12926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CCR</a:t>
            </a:r>
            <a:r>
              <a:rPr lang="en-US" sz="1400" dirty="0"/>
              <a:t> (Multi Threading) uses </a:t>
            </a:r>
            <a:r>
              <a:rPr lang="en-US" sz="1400" dirty="0">
                <a:solidFill>
                  <a:srgbClr val="FFFF00"/>
                </a:solidFill>
              </a:rPr>
              <a:t>short</a:t>
            </a:r>
            <a:r>
              <a:rPr lang="en-US" sz="1400" dirty="0"/>
              <a:t> or long</a:t>
            </a:r>
          </a:p>
          <a:p>
            <a:r>
              <a:rPr lang="en-US" sz="1400" dirty="0"/>
              <a:t>running threads communicating via </a:t>
            </a:r>
            <a:r>
              <a:rPr lang="en-US" sz="1400" dirty="0">
                <a:solidFill>
                  <a:srgbClr val="FFFF00"/>
                </a:solidFill>
              </a:rPr>
              <a:t>shared memory and</a:t>
            </a:r>
          </a:p>
          <a:p>
            <a:r>
              <a:rPr lang="en-US" sz="1400" dirty="0">
                <a:solidFill>
                  <a:srgbClr val="FFFF00"/>
                </a:solidFill>
              </a:rPr>
              <a:t>Ports </a:t>
            </a:r>
            <a:r>
              <a:rPr lang="en-US" sz="1400" dirty="0"/>
              <a:t>(messages)</a:t>
            </a:r>
          </a:p>
        </p:txBody>
      </p:sp>
      <p:sp>
        <p:nvSpPr>
          <p:cNvPr id="16393" name="TextBox 58"/>
          <p:cNvSpPr txBox="1">
            <a:spLocks noChangeArrowheads="1"/>
          </p:cNvSpPr>
          <p:nvPr/>
        </p:nvSpPr>
        <p:spPr bwMode="auto">
          <a:xfrm>
            <a:off x="4572000" y="5287963"/>
            <a:ext cx="1828800" cy="12926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r>
              <a:rPr lang="en-US" sz="1400" dirty="0"/>
              <a:t>Yahoo </a:t>
            </a:r>
            <a:r>
              <a:rPr lang="en-US" sz="1400" dirty="0" err="1">
                <a:solidFill>
                  <a:srgbClr val="FFFF00"/>
                </a:solidFill>
              </a:rPr>
              <a:t>Hadoop</a:t>
            </a:r>
            <a:r>
              <a:rPr lang="en-US" sz="1400" dirty="0"/>
              <a:t> uses </a:t>
            </a:r>
            <a:r>
              <a:rPr lang="en-US" sz="1400" dirty="0">
                <a:solidFill>
                  <a:srgbClr val="FFFF00"/>
                </a:solidFill>
              </a:rPr>
              <a:t>short</a:t>
            </a:r>
            <a:r>
              <a:rPr lang="en-US" sz="1400" dirty="0"/>
              <a:t> running processes communicating via disk and tracking processes</a:t>
            </a:r>
          </a:p>
        </p:txBody>
      </p:sp>
      <p:grpSp>
        <p:nvGrpSpPr>
          <p:cNvPr id="16" name="Group 59"/>
          <p:cNvGrpSpPr>
            <a:grpSpLocks/>
          </p:cNvGrpSpPr>
          <p:nvPr/>
        </p:nvGrpSpPr>
        <p:grpSpPr bwMode="auto">
          <a:xfrm>
            <a:off x="4572000" y="1066800"/>
            <a:ext cx="1752600" cy="4184650"/>
            <a:chOff x="2667000" y="1574800"/>
            <a:chExt cx="1752600" cy="4184015"/>
          </a:xfrm>
        </p:grpSpPr>
        <p:grpSp>
          <p:nvGrpSpPr>
            <p:cNvPr id="17" name="Group 60"/>
            <p:cNvGrpSpPr>
              <a:grpSpLocks/>
            </p:cNvGrpSpPr>
            <p:nvPr/>
          </p:nvGrpSpPr>
          <p:grpSpPr bwMode="auto">
            <a:xfrm>
              <a:off x="2667000" y="1574800"/>
              <a:ext cx="1752600" cy="1034415"/>
              <a:chOff x="2667000" y="1574800"/>
              <a:chExt cx="1752600" cy="1034415"/>
            </a:xfrm>
          </p:grpSpPr>
          <p:grpSp>
            <p:nvGrpSpPr>
              <p:cNvPr id="18" name="Group 82"/>
              <p:cNvGrpSpPr>
                <a:grpSpLocks/>
              </p:cNvGrpSpPr>
              <p:nvPr/>
            </p:nvGrpSpPr>
            <p:grpSpPr bwMode="auto">
              <a:xfrm>
                <a:off x="2895600" y="1574800"/>
                <a:ext cx="1371600" cy="939800"/>
                <a:chOff x="381000" y="2057400"/>
                <a:chExt cx="1371600" cy="4114800"/>
              </a:xfrm>
            </p:grpSpPr>
            <p:cxnSp>
              <p:nvCxnSpPr>
                <p:cNvPr id="16485" name="Straight Arrow Connector 84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-1676400" y="4114800"/>
                  <a:ext cx="4114800" cy="0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6486" name="Straight Arrow Connector 85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-1219200" y="4114800"/>
                  <a:ext cx="4114800" cy="0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6487" name="Straight Arrow Connector 86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-762000" y="4114800"/>
                  <a:ext cx="4114800" cy="0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6488" name="Straight Arrow Connector 87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-304800" y="4114800"/>
                  <a:ext cx="4114800" cy="0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</p:grpSp>
          <p:sp>
            <p:nvSpPr>
              <p:cNvPr id="16484" name="Rounded Rectangle 83"/>
              <p:cNvSpPr>
                <a:spLocks noChangeArrowheads="1"/>
              </p:cNvSpPr>
              <p:nvPr/>
            </p:nvSpPr>
            <p:spPr bwMode="auto">
              <a:xfrm>
                <a:off x="2667000" y="2336800"/>
                <a:ext cx="1752600" cy="272415"/>
              </a:xfrm>
              <a:prstGeom prst="roundRect">
                <a:avLst>
                  <a:gd name="adj" fmla="val 16667"/>
                </a:avLst>
              </a:prstGeom>
              <a:solidFill>
                <a:srgbClr val="00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tIns="0" bIns="0" anchor="ctr">
                <a:spAutoFit/>
              </a:bodyPr>
              <a:lstStyle/>
              <a:p>
                <a:pPr algn="ctr"/>
                <a:r>
                  <a:rPr lang="en-US">
                    <a:solidFill>
                      <a:schemeClr val="bg2"/>
                    </a:solidFill>
                  </a:rPr>
                  <a:t>Disk HTTP</a:t>
                </a:r>
              </a:p>
            </p:txBody>
          </p:sp>
        </p:grpSp>
        <p:grpSp>
          <p:nvGrpSpPr>
            <p:cNvPr id="19" name="Group 61"/>
            <p:cNvGrpSpPr>
              <a:grpSpLocks/>
            </p:cNvGrpSpPr>
            <p:nvPr/>
          </p:nvGrpSpPr>
          <p:grpSpPr bwMode="auto">
            <a:xfrm>
              <a:off x="2667000" y="2624667"/>
              <a:ext cx="1752600" cy="1034415"/>
              <a:chOff x="2667000" y="1574800"/>
              <a:chExt cx="1752600" cy="1034415"/>
            </a:xfrm>
          </p:grpSpPr>
          <p:grpSp>
            <p:nvGrpSpPr>
              <p:cNvPr id="20" name="Group 76"/>
              <p:cNvGrpSpPr>
                <a:grpSpLocks/>
              </p:cNvGrpSpPr>
              <p:nvPr/>
            </p:nvGrpSpPr>
            <p:grpSpPr bwMode="auto">
              <a:xfrm>
                <a:off x="2895600" y="1574800"/>
                <a:ext cx="1371600" cy="939800"/>
                <a:chOff x="381000" y="2057400"/>
                <a:chExt cx="1371600" cy="4114800"/>
              </a:xfrm>
            </p:grpSpPr>
            <p:cxnSp>
              <p:nvCxnSpPr>
                <p:cNvPr id="16479" name="Straight Arrow Connector 78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-1676400" y="4114800"/>
                  <a:ext cx="4114800" cy="0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6480" name="Straight Arrow Connector 79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-1219200" y="4114800"/>
                  <a:ext cx="4114800" cy="0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6481" name="Straight Arrow Connector 80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-762000" y="4114800"/>
                  <a:ext cx="4114800" cy="0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6482" name="Straight Arrow Connector 81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-304800" y="4114800"/>
                  <a:ext cx="4114800" cy="0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</p:grpSp>
          <p:sp>
            <p:nvSpPr>
              <p:cNvPr id="16478" name="Rounded Rectangle 77"/>
              <p:cNvSpPr>
                <a:spLocks noChangeArrowheads="1"/>
              </p:cNvSpPr>
              <p:nvPr/>
            </p:nvSpPr>
            <p:spPr bwMode="auto">
              <a:xfrm>
                <a:off x="2667000" y="2336800"/>
                <a:ext cx="1752600" cy="272415"/>
              </a:xfrm>
              <a:prstGeom prst="roundRect">
                <a:avLst>
                  <a:gd name="adj" fmla="val 16667"/>
                </a:avLst>
              </a:prstGeom>
              <a:solidFill>
                <a:srgbClr val="00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tIns="0" bIns="0" anchor="ctr">
                <a:spAutoFit/>
              </a:bodyPr>
              <a:lstStyle/>
              <a:p>
                <a:pPr algn="ctr"/>
                <a:r>
                  <a:rPr lang="en-US">
                    <a:solidFill>
                      <a:schemeClr val="bg2"/>
                    </a:solidFill>
                  </a:rPr>
                  <a:t>Disk HTTP</a:t>
                </a:r>
              </a:p>
            </p:txBody>
          </p:sp>
        </p:grpSp>
        <p:grpSp>
          <p:nvGrpSpPr>
            <p:cNvPr id="21" name="Group 62"/>
            <p:cNvGrpSpPr>
              <a:grpSpLocks/>
            </p:cNvGrpSpPr>
            <p:nvPr/>
          </p:nvGrpSpPr>
          <p:grpSpPr bwMode="auto">
            <a:xfrm>
              <a:off x="2667000" y="3674534"/>
              <a:ext cx="1752600" cy="1034415"/>
              <a:chOff x="2667000" y="1574800"/>
              <a:chExt cx="1752600" cy="1034415"/>
            </a:xfrm>
          </p:grpSpPr>
          <p:grpSp>
            <p:nvGrpSpPr>
              <p:cNvPr id="22" name="Group 70"/>
              <p:cNvGrpSpPr>
                <a:grpSpLocks/>
              </p:cNvGrpSpPr>
              <p:nvPr/>
            </p:nvGrpSpPr>
            <p:grpSpPr bwMode="auto">
              <a:xfrm>
                <a:off x="2895600" y="1574800"/>
                <a:ext cx="1371600" cy="939800"/>
                <a:chOff x="381000" y="2057400"/>
                <a:chExt cx="1371600" cy="4114800"/>
              </a:xfrm>
            </p:grpSpPr>
            <p:cxnSp>
              <p:nvCxnSpPr>
                <p:cNvPr id="16473" name="Straight Arrow Connector 72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-1676400" y="4114800"/>
                  <a:ext cx="4114800" cy="0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6474" name="Straight Arrow Connector 73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-1219200" y="4114800"/>
                  <a:ext cx="4114800" cy="0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6475" name="Straight Arrow Connector 74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-762000" y="4114800"/>
                  <a:ext cx="4114800" cy="0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6476" name="Straight Arrow Connector 75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-304800" y="4114800"/>
                  <a:ext cx="4114800" cy="0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</p:grpSp>
          <p:sp>
            <p:nvSpPr>
              <p:cNvPr id="16472" name="Rounded Rectangle 71"/>
              <p:cNvSpPr>
                <a:spLocks noChangeArrowheads="1"/>
              </p:cNvSpPr>
              <p:nvPr/>
            </p:nvSpPr>
            <p:spPr bwMode="auto">
              <a:xfrm>
                <a:off x="2667000" y="2336800"/>
                <a:ext cx="1752600" cy="272415"/>
              </a:xfrm>
              <a:prstGeom prst="roundRect">
                <a:avLst>
                  <a:gd name="adj" fmla="val 16667"/>
                </a:avLst>
              </a:prstGeom>
              <a:solidFill>
                <a:srgbClr val="00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tIns="0" bIns="0" anchor="ctr">
                <a:spAutoFit/>
              </a:bodyPr>
              <a:lstStyle/>
              <a:p>
                <a:pPr algn="ctr"/>
                <a:r>
                  <a:rPr lang="en-US">
                    <a:solidFill>
                      <a:schemeClr val="bg2"/>
                    </a:solidFill>
                  </a:rPr>
                  <a:t>Disk HTTP</a:t>
                </a:r>
              </a:p>
            </p:txBody>
          </p:sp>
        </p:grpSp>
        <p:grpSp>
          <p:nvGrpSpPr>
            <p:cNvPr id="23" name="Group 63"/>
            <p:cNvGrpSpPr>
              <a:grpSpLocks/>
            </p:cNvGrpSpPr>
            <p:nvPr/>
          </p:nvGrpSpPr>
          <p:grpSpPr bwMode="auto">
            <a:xfrm>
              <a:off x="2667000" y="4724400"/>
              <a:ext cx="1752600" cy="1034415"/>
              <a:chOff x="2667000" y="1574800"/>
              <a:chExt cx="1752600" cy="1034415"/>
            </a:xfrm>
          </p:grpSpPr>
          <p:grpSp>
            <p:nvGrpSpPr>
              <p:cNvPr id="24" name="Group 64"/>
              <p:cNvGrpSpPr>
                <a:grpSpLocks/>
              </p:cNvGrpSpPr>
              <p:nvPr/>
            </p:nvGrpSpPr>
            <p:grpSpPr bwMode="auto">
              <a:xfrm>
                <a:off x="2895600" y="1574800"/>
                <a:ext cx="1371600" cy="939800"/>
                <a:chOff x="381000" y="2057400"/>
                <a:chExt cx="1371600" cy="4114800"/>
              </a:xfrm>
            </p:grpSpPr>
            <p:cxnSp>
              <p:nvCxnSpPr>
                <p:cNvPr id="16467" name="Straight Arrow Connector 66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-1676400" y="4114800"/>
                  <a:ext cx="4114800" cy="0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6468" name="Straight Arrow Connector 67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-1219200" y="4114800"/>
                  <a:ext cx="4114800" cy="0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6469" name="Straight Arrow Connector 68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-762000" y="4114800"/>
                  <a:ext cx="4114800" cy="0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16470" name="Straight Arrow Connector 69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-304800" y="4114800"/>
                  <a:ext cx="4114800" cy="0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</p:grpSp>
          <p:sp>
            <p:nvSpPr>
              <p:cNvPr id="16466" name="Rounded Rectangle 65"/>
              <p:cNvSpPr>
                <a:spLocks noChangeArrowheads="1"/>
              </p:cNvSpPr>
              <p:nvPr/>
            </p:nvSpPr>
            <p:spPr bwMode="auto">
              <a:xfrm>
                <a:off x="2667000" y="2336800"/>
                <a:ext cx="1752600" cy="272415"/>
              </a:xfrm>
              <a:prstGeom prst="roundRect">
                <a:avLst>
                  <a:gd name="adj" fmla="val 16667"/>
                </a:avLst>
              </a:prstGeom>
              <a:solidFill>
                <a:srgbClr val="00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tIns="0" bIns="0" anchor="ctr">
                <a:spAutoFit/>
              </a:bodyPr>
              <a:lstStyle/>
              <a:p>
                <a:pPr algn="ctr"/>
                <a:r>
                  <a:rPr lang="en-US">
                    <a:solidFill>
                      <a:schemeClr val="bg2"/>
                    </a:solidFill>
                  </a:rPr>
                  <a:t>Disk HTTP</a:t>
                </a:r>
              </a:p>
            </p:txBody>
          </p:sp>
        </p:grpSp>
      </p:grpSp>
      <p:grpSp>
        <p:nvGrpSpPr>
          <p:cNvPr id="25" name="Group 155"/>
          <p:cNvGrpSpPr>
            <a:grpSpLocks/>
          </p:cNvGrpSpPr>
          <p:nvPr/>
        </p:nvGrpSpPr>
        <p:grpSpPr bwMode="auto">
          <a:xfrm>
            <a:off x="2286000" y="685800"/>
            <a:ext cx="6477000" cy="6172200"/>
            <a:chOff x="2286000" y="685800"/>
            <a:chExt cx="6477000" cy="6172200"/>
          </a:xfrm>
        </p:grpSpPr>
        <p:grpSp>
          <p:nvGrpSpPr>
            <p:cNvPr id="26" name="Group 90"/>
            <p:cNvGrpSpPr>
              <a:grpSpLocks/>
            </p:cNvGrpSpPr>
            <p:nvPr/>
          </p:nvGrpSpPr>
          <p:grpSpPr bwMode="auto">
            <a:xfrm>
              <a:off x="2286000" y="762000"/>
              <a:ext cx="2057400" cy="6096000"/>
              <a:chOff x="2286000" y="762000"/>
              <a:chExt cx="2057400" cy="6096000"/>
            </a:xfrm>
          </p:grpSpPr>
          <p:sp>
            <p:nvSpPr>
              <p:cNvPr id="92" name="Rectangle 91"/>
              <p:cNvSpPr/>
              <p:nvPr/>
            </p:nvSpPr>
            <p:spPr bwMode="auto">
              <a:xfrm>
                <a:off x="2286000" y="762000"/>
                <a:ext cx="2057400" cy="609600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" name="Group 89"/>
              <p:cNvGrpSpPr>
                <a:grpSpLocks/>
              </p:cNvGrpSpPr>
              <p:nvPr/>
            </p:nvGrpSpPr>
            <p:grpSpPr bwMode="auto">
              <a:xfrm>
                <a:off x="2286000" y="762000"/>
                <a:ext cx="1981200" cy="5636062"/>
                <a:chOff x="2286000" y="762000"/>
                <a:chExt cx="1981200" cy="5636062"/>
              </a:xfrm>
            </p:grpSpPr>
            <p:grpSp>
              <p:nvGrpSpPr>
                <p:cNvPr id="28" name="Group 88"/>
                <p:cNvGrpSpPr>
                  <a:grpSpLocks/>
                </p:cNvGrpSpPr>
                <p:nvPr/>
              </p:nvGrpSpPr>
              <p:grpSpPr bwMode="auto">
                <a:xfrm>
                  <a:off x="2438400" y="762000"/>
                  <a:ext cx="1752600" cy="4184015"/>
                  <a:chOff x="2438400" y="762000"/>
                  <a:chExt cx="1752600" cy="4184015"/>
                </a:xfrm>
              </p:grpSpPr>
              <p:grpSp>
                <p:nvGrpSpPr>
                  <p:cNvPr id="29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2438400" y="762000"/>
                    <a:ext cx="1752600" cy="1034415"/>
                    <a:chOff x="2667000" y="1574800"/>
                    <a:chExt cx="1752600" cy="1034415"/>
                  </a:xfrm>
                </p:grpSpPr>
                <p:grpSp>
                  <p:nvGrpSpPr>
                    <p:cNvPr id="30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95600" y="1574800"/>
                      <a:ext cx="1371600" cy="939800"/>
                      <a:chOff x="381000" y="2057400"/>
                      <a:chExt cx="1371600" cy="4114800"/>
                    </a:xfrm>
                  </p:grpSpPr>
                  <p:cxnSp>
                    <p:nvCxnSpPr>
                      <p:cNvPr id="16457" name="Straight Arrow Connector 11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16200000" flipV="1">
                        <a:off x="-1676400" y="4114800"/>
                        <a:ext cx="4114800" cy="0"/>
                      </a:xfrm>
                      <a:prstGeom prst="straightConnector1">
                        <a:avLst/>
                      </a:prstGeom>
                      <a:noFill/>
                      <a:ln w="38100" algn="ctr">
                        <a:solidFill>
                          <a:schemeClr val="tx1"/>
                        </a:solidFill>
                        <a:round/>
                        <a:headEnd/>
                        <a:tailEnd type="arrow" w="med" len="med"/>
                      </a:ln>
                    </p:spPr>
                  </p:cxnSp>
                  <p:cxnSp>
                    <p:nvCxnSpPr>
                      <p:cNvPr id="16458" name="Straight Arrow Connector 120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16200000" flipV="1">
                        <a:off x="-1219200" y="4114800"/>
                        <a:ext cx="4114800" cy="0"/>
                      </a:xfrm>
                      <a:prstGeom prst="straightConnector1">
                        <a:avLst/>
                      </a:prstGeom>
                      <a:noFill/>
                      <a:ln w="38100" algn="ctr">
                        <a:solidFill>
                          <a:schemeClr val="tx1"/>
                        </a:solidFill>
                        <a:round/>
                        <a:headEnd/>
                        <a:tailEnd type="arrow" w="med" len="med"/>
                      </a:ln>
                    </p:spPr>
                  </p:cxnSp>
                  <p:cxnSp>
                    <p:nvCxnSpPr>
                      <p:cNvPr id="16459" name="Straight Arrow Connector 2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16200000" flipV="1">
                        <a:off x="-762000" y="4114800"/>
                        <a:ext cx="4114800" cy="0"/>
                      </a:xfrm>
                      <a:prstGeom prst="straightConnector1">
                        <a:avLst/>
                      </a:prstGeom>
                      <a:noFill/>
                      <a:ln w="38100" algn="ctr">
                        <a:solidFill>
                          <a:schemeClr val="tx1"/>
                        </a:solidFill>
                        <a:round/>
                        <a:headEnd/>
                        <a:tailEnd type="arrow" w="med" len="med"/>
                      </a:ln>
                    </p:spPr>
                  </p:cxnSp>
                  <p:cxnSp>
                    <p:nvCxnSpPr>
                      <p:cNvPr id="16460" name="Straight Arrow Connector 122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16200000" flipV="1">
                        <a:off x="-304800" y="4114800"/>
                        <a:ext cx="4114800" cy="0"/>
                      </a:xfrm>
                      <a:prstGeom prst="straightConnector1">
                        <a:avLst/>
                      </a:prstGeom>
                      <a:noFill/>
                      <a:ln w="38100" algn="ctr">
                        <a:solidFill>
                          <a:schemeClr val="tx1"/>
                        </a:solidFill>
                        <a:round/>
                        <a:headEnd/>
                        <a:tailEnd type="arrow" w="med" len="med"/>
                      </a:ln>
                    </p:spPr>
                  </p:cxnSp>
                </p:grpSp>
                <p:sp>
                  <p:nvSpPr>
                    <p:cNvPr id="16456" name="Rounded Rectangle 1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67000" y="2336800"/>
                      <a:ext cx="1752600" cy="27241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00FF00"/>
                    </a:soli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tIns="0" bIns="0" anchor="ctr">
                      <a:spAutoFit/>
                    </a:bodyPr>
                    <a:lstStyle/>
                    <a:p>
                      <a:pPr algn="ctr"/>
                      <a:r>
                        <a:rPr lang="en-US">
                          <a:solidFill>
                            <a:schemeClr val="bg2"/>
                          </a:solidFill>
                        </a:rPr>
                        <a:t>CCR Ports</a:t>
                      </a:r>
                    </a:p>
                  </p:txBody>
                </p:sp>
              </p:grpSp>
              <p:grpSp>
                <p:nvGrpSpPr>
                  <p:cNvPr id="31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2438400" y="1811867"/>
                    <a:ext cx="1752600" cy="1034415"/>
                    <a:chOff x="2667000" y="1574800"/>
                    <a:chExt cx="1752600" cy="1034415"/>
                  </a:xfrm>
                </p:grpSpPr>
                <p:grpSp>
                  <p:nvGrpSpPr>
                    <p:cNvPr id="16384" name="Group 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95600" y="1574800"/>
                      <a:ext cx="1371600" cy="939800"/>
                      <a:chOff x="381000" y="2057400"/>
                      <a:chExt cx="1371600" cy="4114800"/>
                    </a:xfrm>
                  </p:grpSpPr>
                  <p:cxnSp>
                    <p:nvCxnSpPr>
                      <p:cNvPr id="16451" name="Straight Arrow Connector 11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16200000" flipV="1">
                        <a:off x="-1676400" y="4114800"/>
                        <a:ext cx="4114800" cy="0"/>
                      </a:xfrm>
                      <a:prstGeom prst="straightConnector1">
                        <a:avLst/>
                      </a:prstGeom>
                      <a:noFill/>
                      <a:ln w="38100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6452" name="Straight Arrow Connector 114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16200000" flipV="1">
                        <a:off x="-1219200" y="4114800"/>
                        <a:ext cx="4114800" cy="0"/>
                      </a:xfrm>
                      <a:prstGeom prst="straightConnector1">
                        <a:avLst/>
                      </a:prstGeom>
                      <a:noFill/>
                      <a:ln w="38100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6453" name="Straight Arrow Connector 11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16200000" flipV="1">
                        <a:off x="-762000" y="4114800"/>
                        <a:ext cx="4114800" cy="0"/>
                      </a:xfrm>
                      <a:prstGeom prst="straightConnector1">
                        <a:avLst/>
                      </a:prstGeom>
                      <a:noFill/>
                      <a:ln w="38100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6454" name="Straight Arrow Connector 116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16200000" flipV="1">
                        <a:off x="-304800" y="4114800"/>
                        <a:ext cx="4114800" cy="0"/>
                      </a:xfrm>
                      <a:prstGeom prst="straightConnector1">
                        <a:avLst/>
                      </a:prstGeom>
                      <a:noFill/>
                      <a:ln w="38100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</p:cxnSp>
                </p:grpSp>
                <p:sp>
                  <p:nvSpPr>
                    <p:cNvPr id="16450" name="Rounded Rectangle 1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67000" y="2336800"/>
                      <a:ext cx="1752600" cy="27241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00FF00"/>
                    </a:soli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tIns="0" bIns="0" anchor="ctr">
                      <a:spAutoFit/>
                    </a:bodyPr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CCR Ports</a:t>
                      </a:r>
                    </a:p>
                  </p:txBody>
                </p:sp>
              </p:grpSp>
              <p:grpSp>
                <p:nvGrpSpPr>
                  <p:cNvPr id="1638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2438400" y="2861734"/>
                    <a:ext cx="1752600" cy="1034415"/>
                    <a:chOff x="2667000" y="1574800"/>
                    <a:chExt cx="1752600" cy="1034415"/>
                  </a:xfrm>
                </p:grpSpPr>
                <p:grpSp>
                  <p:nvGrpSpPr>
                    <p:cNvPr id="16387" name="Group 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95600" y="1574800"/>
                      <a:ext cx="1371600" cy="939800"/>
                      <a:chOff x="381000" y="2057400"/>
                      <a:chExt cx="1371600" cy="4114800"/>
                    </a:xfrm>
                  </p:grpSpPr>
                  <p:cxnSp>
                    <p:nvCxnSpPr>
                      <p:cNvPr id="16445" name="Straight Arrow Connector 107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16200000" flipV="1">
                        <a:off x="-1676400" y="4114800"/>
                        <a:ext cx="4114800" cy="0"/>
                      </a:xfrm>
                      <a:prstGeom prst="straightConnector1">
                        <a:avLst/>
                      </a:prstGeom>
                      <a:noFill/>
                      <a:ln w="38100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6446" name="Straight Arrow Connector 10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16200000" flipV="1">
                        <a:off x="-1219200" y="4114800"/>
                        <a:ext cx="4114800" cy="0"/>
                      </a:xfrm>
                      <a:prstGeom prst="straightConnector1">
                        <a:avLst/>
                      </a:prstGeom>
                      <a:noFill/>
                      <a:ln w="38100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6447" name="Straight Arrow Connector 10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16200000" flipV="1">
                        <a:off x="-762000" y="4114800"/>
                        <a:ext cx="4114800" cy="0"/>
                      </a:xfrm>
                      <a:prstGeom prst="straightConnector1">
                        <a:avLst/>
                      </a:prstGeom>
                      <a:noFill/>
                      <a:ln w="38100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6448" name="Straight Arrow Connector 110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16200000" flipV="1">
                        <a:off x="-304800" y="4114800"/>
                        <a:ext cx="4114800" cy="0"/>
                      </a:xfrm>
                      <a:prstGeom prst="straightConnector1">
                        <a:avLst/>
                      </a:prstGeom>
                      <a:noFill/>
                      <a:ln w="38100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</p:cxnSp>
                </p:grpSp>
                <p:sp>
                  <p:nvSpPr>
                    <p:cNvPr id="16444" name="Rounded Rectangle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67000" y="2336800"/>
                      <a:ext cx="1752600" cy="27241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00FF00"/>
                    </a:soli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tIns="0" bIns="0" anchor="ctr">
                      <a:spAutoFit/>
                    </a:bodyPr>
                    <a:lstStyle/>
                    <a:p>
                      <a:pPr algn="ctr"/>
                      <a:r>
                        <a:rPr lang="en-US">
                          <a:solidFill>
                            <a:schemeClr val="bg2"/>
                          </a:solidFill>
                        </a:rPr>
                        <a:t>CCR Ports</a:t>
                      </a:r>
                    </a:p>
                  </p:txBody>
                </p:sp>
              </p:grpSp>
              <p:grpSp>
                <p:nvGrpSpPr>
                  <p:cNvPr id="16388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2438400" y="3911600"/>
                    <a:ext cx="1752600" cy="1034415"/>
                    <a:chOff x="2667000" y="1574800"/>
                    <a:chExt cx="1752600" cy="1034415"/>
                  </a:xfrm>
                </p:grpSpPr>
                <p:grpSp>
                  <p:nvGrpSpPr>
                    <p:cNvPr id="16390" name="Group 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95600" y="1574800"/>
                      <a:ext cx="1371600" cy="939800"/>
                      <a:chOff x="381000" y="2057400"/>
                      <a:chExt cx="1371600" cy="4114800"/>
                    </a:xfrm>
                  </p:grpSpPr>
                  <p:cxnSp>
                    <p:nvCxnSpPr>
                      <p:cNvPr id="16439" name="Straight Arrow Connector 101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16200000" flipV="1">
                        <a:off x="-1676400" y="4114800"/>
                        <a:ext cx="4114800" cy="0"/>
                      </a:xfrm>
                      <a:prstGeom prst="straightConnector1">
                        <a:avLst/>
                      </a:prstGeom>
                      <a:noFill/>
                      <a:ln w="38100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6440" name="Straight Arrow Connector 102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16200000" flipV="1">
                        <a:off x="-1219200" y="4114800"/>
                        <a:ext cx="4114800" cy="0"/>
                      </a:xfrm>
                      <a:prstGeom prst="straightConnector1">
                        <a:avLst/>
                      </a:prstGeom>
                      <a:noFill/>
                      <a:ln w="38100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6441" name="Straight Arrow Connector 10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16200000" flipV="1">
                        <a:off x="-762000" y="4114800"/>
                        <a:ext cx="4114800" cy="0"/>
                      </a:xfrm>
                      <a:prstGeom prst="straightConnector1">
                        <a:avLst/>
                      </a:prstGeom>
                      <a:noFill/>
                      <a:ln w="38100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6442" name="Straight Arrow Connector 104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16200000" flipV="1">
                        <a:off x="-304800" y="4114800"/>
                        <a:ext cx="4114800" cy="0"/>
                      </a:xfrm>
                      <a:prstGeom prst="straightConnector1">
                        <a:avLst/>
                      </a:prstGeom>
                      <a:noFill/>
                      <a:ln w="38100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</p:cxnSp>
                </p:grpSp>
                <p:sp>
                  <p:nvSpPr>
                    <p:cNvPr id="16438" name="Rounded Rectangle 1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67000" y="2336800"/>
                      <a:ext cx="1752600" cy="272415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00FF00"/>
                    </a:soli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tIns="0" bIns="0" anchor="ctr">
                      <a:spAutoFit/>
                    </a:bodyPr>
                    <a:lstStyle/>
                    <a:p>
                      <a:pPr algn="ctr"/>
                      <a:r>
                        <a:rPr lang="en-US">
                          <a:solidFill>
                            <a:schemeClr val="bg2"/>
                          </a:solidFill>
                        </a:rPr>
                        <a:t>CCR Ports</a:t>
                      </a:r>
                    </a:p>
                  </p:txBody>
                </p:sp>
              </p:grpSp>
            </p:grpSp>
            <p:sp>
              <p:nvSpPr>
                <p:cNvPr id="16432" name="TextBox 94"/>
                <p:cNvSpPr txBox="1">
                  <a:spLocks noChangeArrowheads="1"/>
                </p:cNvSpPr>
                <p:nvPr/>
              </p:nvSpPr>
              <p:spPr bwMode="auto">
                <a:xfrm>
                  <a:off x="2286000" y="5105400"/>
                  <a:ext cx="1981200" cy="1292662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tIns="0" bIns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FFFF00"/>
                      </a:solidFill>
                    </a:rPr>
                    <a:t>CCR</a:t>
                  </a:r>
                  <a:r>
                    <a:rPr lang="en-US" sz="1400" dirty="0"/>
                    <a:t> (Multi Threading) uses short or </a:t>
                  </a:r>
                  <a:r>
                    <a:rPr lang="en-US" sz="1400" dirty="0">
                      <a:solidFill>
                        <a:srgbClr val="FFFF00"/>
                      </a:solidFill>
                    </a:rPr>
                    <a:t>long</a:t>
                  </a:r>
                </a:p>
                <a:p>
                  <a:r>
                    <a:rPr lang="en-US" sz="1400" dirty="0"/>
                    <a:t>running threads communicating via </a:t>
                  </a:r>
                  <a:r>
                    <a:rPr lang="en-US" sz="1400" dirty="0">
                      <a:solidFill>
                        <a:srgbClr val="FFFF00"/>
                      </a:solidFill>
                    </a:rPr>
                    <a:t>shared memory and</a:t>
                  </a:r>
                </a:p>
                <a:p>
                  <a:r>
                    <a:rPr lang="en-US" sz="1400" dirty="0">
                      <a:solidFill>
                        <a:srgbClr val="FFFF00"/>
                      </a:solidFill>
                    </a:rPr>
                    <a:t>Ports </a:t>
                  </a:r>
                  <a:r>
                    <a:rPr lang="en-US" sz="1400" dirty="0"/>
                    <a:t>(messages)</a:t>
                  </a:r>
                </a:p>
              </p:txBody>
            </p:sp>
          </p:grpSp>
        </p:grpSp>
        <p:grpSp>
          <p:nvGrpSpPr>
            <p:cNvPr id="16391" name="Group 123"/>
            <p:cNvGrpSpPr>
              <a:grpSpLocks/>
            </p:cNvGrpSpPr>
            <p:nvPr/>
          </p:nvGrpSpPr>
          <p:grpSpPr bwMode="auto">
            <a:xfrm>
              <a:off x="6705600" y="685800"/>
              <a:ext cx="2057400" cy="6172200"/>
              <a:chOff x="6934200" y="762000"/>
              <a:chExt cx="2057400" cy="6172200"/>
            </a:xfrm>
          </p:grpSpPr>
          <p:sp>
            <p:nvSpPr>
              <p:cNvPr id="125" name="Rectangle 124"/>
              <p:cNvSpPr/>
              <p:nvPr/>
            </p:nvSpPr>
            <p:spPr bwMode="auto">
              <a:xfrm>
                <a:off x="6934200" y="762000"/>
                <a:ext cx="2057400" cy="617220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 lang="en-US"/>
              </a:p>
            </p:txBody>
          </p:sp>
          <p:sp>
            <p:nvSpPr>
              <p:cNvPr id="16399" name="TextBox 125"/>
              <p:cNvSpPr txBox="1">
                <a:spLocks noChangeArrowheads="1"/>
              </p:cNvSpPr>
              <p:nvPr/>
            </p:nvSpPr>
            <p:spPr bwMode="auto">
              <a:xfrm>
                <a:off x="7010400" y="5105400"/>
                <a:ext cx="1828800" cy="150810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0" bIns="0">
                <a:spAutoFit/>
              </a:bodyPr>
              <a:lstStyle/>
              <a:p>
                <a:r>
                  <a:rPr lang="en-US" sz="1400" dirty="0"/>
                  <a:t>Microsoft DRYAD</a:t>
                </a:r>
                <a:br>
                  <a:rPr lang="en-US" sz="1400" dirty="0"/>
                </a:br>
                <a:r>
                  <a:rPr lang="en-US" sz="1400" dirty="0"/>
                  <a:t>uses </a:t>
                </a:r>
                <a:r>
                  <a:rPr lang="en-US" sz="1400" dirty="0">
                    <a:solidFill>
                      <a:srgbClr val="FFFF00"/>
                    </a:solidFill>
                  </a:rPr>
                  <a:t>short</a:t>
                </a:r>
                <a:r>
                  <a:rPr lang="en-US" sz="1400" dirty="0"/>
                  <a:t> running processes communicating via pipes, disk or shared memory between cores</a:t>
                </a:r>
              </a:p>
            </p:txBody>
          </p:sp>
          <p:grpSp>
            <p:nvGrpSpPr>
              <p:cNvPr id="16394" name="Group 59"/>
              <p:cNvGrpSpPr>
                <a:grpSpLocks/>
              </p:cNvGrpSpPr>
              <p:nvPr/>
            </p:nvGrpSpPr>
            <p:grpSpPr bwMode="auto">
              <a:xfrm>
                <a:off x="7010400" y="838200"/>
                <a:ext cx="1752600" cy="4184015"/>
                <a:chOff x="2667000" y="1574800"/>
                <a:chExt cx="1752600" cy="4184015"/>
              </a:xfrm>
            </p:grpSpPr>
            <p:grpSp>
              <p:nvGrpSpPr>
                <p:cNvPr id="16395" name="Group 60"/>
                <p:cNvGrpSpPr>
                  <a:grpSpLocks/>
                </p:cNvGrpSpPr>
                <p:nvPr/>
              </p:nvGrpSpPr>
              <p:grpSpPr bwMode="auto">
                <a:xfrm>
                  <a:off x="2667000" y="1574800"/>
                  <a:ext cx="1752600" cy="1034415"/>
                  <a:chOff x="2667000" y="1574800"/>
                  <a:chExt cx="1752600" cy="1034415"/>
                </a:xfrm>
              </p:grpSpPr>
              <p:grpSp>
                <p:nvGrpSpPr>
                  <p:cNvPr id="16396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2895600" y="1574800"/>
                    <a:ext cx="1371600" cy="939800"/>
                    <a:chOff x="381000" y="2057400"/>
                    <a:chExt cx="1371600" cy="4114800"/>
                  </a:xfrm>
                </p:grpSpPr>
                <p:cxnSp>
                  <p:nvCxnSpPr>
                    <p:cNvPr id="16425" name="Straight Arrow Connector 151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 flipV="1">
                      <a:off x="-1676400" y="4114800"/>
                      <a:ext cx="4114800" cy="0"/>
                    </a:xfrm>
                    <a:prstGeom prst="straightConnector1">
                      <a:avLst/>
                    </a:prstGeom>
                    <a:noFill/>
                    <a:ln w="38100" algn="ctr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</p:cxnSp>
                <p:cxnSp>
                  <p:nvCxnSpPr>
                    <p:cNvPr id="16426" name="Straight Arrow Connector 152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 flipV="1">
                      <a:off x="-1219200" y="4114800"/>
                      <a:ext cx="4114800" cy="0"/>
                    </a:xfrm>
                    <a:prstGeom prst="straightConnector1">
                      <a:avLst/>
                    </a:prstGeom>
                    <a:noFill/>
                    <a:ln w="38100" algn="ctr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</p:cxnSp>
                <p:cxnSp>
                  <p:nvCxnSpPr>
                    <p:cNvPr id="16427" name="Straight Arrow Connector 153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 flipV="1">
                      <a:off x="-762000" y="4114800"/>
                      <a:ext cx="4114800" cy="0"/>
                    </a:xfrm>
                    <a:prstGeom prst="straightConnector1">
                      <a:avLst/>
                    </a:prstGeom>
                    <a:noFill/>
                    <a:ln w="38100" algn="ctr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</p:cxnSp>
                <p:cxnSp>
                  <p:nvCxnSpPr>
                    <p:cNvPr id="16428" name="Straight Arrow Connector 154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 flipV="1">
                      <a:off x="-304800" y="4114800"/>
                      <a:ext cx="4114800" cy="0"/>
                    </a:xfrm>
                    <a:prstGeom prst="straightConnector1">
                      <a:avLst/>
                    </a:prstGeom>
                    <a:noFill/>
                    <a:ln w="38100" algn="ctr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  <p:sp>
                <p:nvSpPr>
                  <p:cNvPr id="16424" name="Rounded Rectangle 150"/>
                  <p:cNvSpPr>
                    <a:spLocks noChangeArrowheads="1"/>
                  </p:cNvSpPr>
                  <p:nvPr/>
                </p:nvSpPr>
                <p:spPr bwMode="auto">
                  <a:xfrm>
                    <a:off x="2667000" y="2336800"/>
                    <a:ext cx="1752600" cy="27241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FF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tIns="0" bIns="0" anchor="ctr">
                    <a:spAutoFit/>
                  </a:bodyPr>
                  <a:lstStyle/>
                  <a:p>
                    <a:pPr algn="ctr"/>
                    <a:r>
                      <a:rPr lang="en-US">
                        <a:solidFill>
                          <a:schemeClr val="bg2"/>
                        </a:solidFill>
                      </a:rPr>
                      <a:t>Pipes</a:t>
                    </a:r>
                  </a:p>
                </p:txBody>
              </p:sp>
            </p:grpSp>
            <p:grpSp>
              <p:nvGrpSpPr>
                <p:cNvPr id="16397" name="Group 61"/>
                <p:cNvGrpSpPr>
                  <a:grpSpLocks/>
                </p:cNvGrpSpPr>
                <p:nvPr/>
              </p:nvGrpSpPr>
              <p:grpSpPr bwMode="auto">
                <a:xfrm>
                  <a:off x="2667000" y="2624667"/>
                  <a:ext cx="1752600" cy="1034415"/>
                  <a:chOff x="2667000" y="1574800"/>
                  <a:chExt cx="1752600" cy="1034415"/>
                </a:xfrm>
              </p:grpSpPr>
              <p:grpSp>
                <p:nvGrpSpPr>
                  <p:cNvPr id="16398" name="Group 76"/>
                  <p:cNvGrpSpPr>
                    <a:grpSpLocks/>
                  </p:cNvGrpSpPr>
                  <p:nvPr/>
                </p:nvGrpSpPr>
                <p:grpSpPr bwMode="auto">
                  <a:xfrm>
                    <a:off x="2895600" y="1574800"/>
                    <a:ext cx="1371600" cy="939800"/>
                    <a:chOff x="381000" y="2057400"/>
                    <a:chExt cx="1371600" cy="4114800"/>
                  </a:xfrm>
                </p:grpSpPr>
                <p:cxnSp>
                  <p:nvCxnSpPr>
                    <p:cNvPr id="16419" name="Straight Arrow Connector 145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 flipV="1">
                      <a:off x="-1676400" y="4114800"/>
                      <a:ext cx="4114800" cy="0"/>
                    </a:xfrm>
                    <a:prstGeom prst="straightConnector1">
                      <a:avLst/>
                    </a:prstGeom>
                    <a:noFill/>
                    <a:ln w="38100" algn="ctr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</p:cxnSp>
                <p:cxnSp>
                  <p:nvCxnSpPr>
                    <p:cNvPr id="16420" name="Straight Arrow Connector 146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 flipV="1">
                      <a:off x="-1219200" y="4114800"/>
                      <a:ext cx="4114800" cy="0"/>
                    </a:xfrm>
                    <a:prstGeom prst="straightConnector1">
                      <a:avLst/>
                    </a:prstGeom>
                    <a:noFill/>
                    <a:ln w="38100" algn="ctr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</p:cxnSp>
                <p:cxnSp>
                  <p:nvCxnSpPr>
                    <p:cNvPr id="16421" name="Straight Arrow Connector 147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 flipV="1">
                      <a:off x="-762000" y="4114800"/>
                      <a:ext cx="4114800" cy="0"/>
                    </a:xfrm>
                    <a:prstGeom prst="straightConnector1">
                      <a:avLst/>
                    </a:prstGeom>
                    <a:noFill/>
                    <a:ln w="38100" algn="ctr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</p:cxnSp>
                <p:cxnSp>
                  <p:nvCxnSpPr>
                    <p:cNvPr id="16422" name="Straight Arrow Connector 148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 flipV="1">
                      <a:off x="-304800" y="4114800"/>
                      <a:ext cx="4114800" cy="0"/>
                    </a:xfrm>
                    <a:prstGeom prst="straightConnector1">
                      <a:avLst/>
                    </a:prstGeom>
                    <a:noFill/>
                    <a:ln w="38100" algn="ctr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  <p:sp>
                <p:nvSpPr>
                  <p:cNvPr id="16418" name="Rounded Rectangle 144"/>
                  <p:cNvSpPr>
                    <a:spLocks noChangeArrowheads="1"/>
                  </p:cNvSpPr>
                  <p:nvPr/>
                </p:nvSpPr>
                <p:spPr bwMode="auto">
                  <a:xfrm>
                    <a:off x="2667000" y="2336800"/>
                    <a:ext cx="1752600" cy="27241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FF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tIns="0" bIns="0" anchor="ctr">
                    <a:spAutoFit/>
                  </a:bodyPr>
                  <a:lstStyle/>
                  <a:p>
                    <a:pPr algn="ctr"/>
                    <a:r>
                      <a:rPr lang="en-US">
                        <a:solidFill>
                          <a:schemeClr val="bg2"/>
                        </a:solidFill>
                      </a:rPr>
                      <a:t>Pipes</a:t>
                    </a:r>
                  </a:p>
                </p:txBody>
              </p:sp>
            </p:grpSp>
            <p:grpSp>
              <p:nvGrpSpPr>
                <p:cNvPr id="16400" name="Group 62"/>
                <p:cNvGrpSpPr>
                  <a:grpSpLocks/>
                </p:cNvGrpSpPr>
                <p:nvPr/>
              </p:nvGrpSpPr>
              <p:grpSpPr bwMode="auto">
                <a:xfrm>
                  <a:off x="2667000" y="3674534"/>
                  <a:ext cx="1752600" cy="1034415"/>
                  <a:chOff x="2667000" y="1574800"/>
                  <a:chExt cx="1752600" cy="1034415"/>
                </a:xfrm>
              </p:grpSpPr>
              <p:grpSp>
                <p:nvGrpSpPr>
                  <p:cNvPr id="16401" name="Group 70"/>
                  <p:cNvGrpSpPr>
                    <a:grpSpLocks/>
                  </p:cNvGrpSpPr>
                  <p:nvPr/>
                </p:nvGrpSpPr>
                <p:grpSpPr bwMode="auto">
                  <a:xfrm>
                    <a:off x="2895600" y="1574800"/>
                    <a:ext cx="1371600" cy="939800"/>
                    <a:chOff x="381000" y="2057400"/>
                    <a:chExt cx="1371600" cy="4114800"/>
                  </a:xfrm>
                </p:grpSpPr>
                <p:cxnSp>
                  <p:nvCxnSpPr>
                    <p:cNvPr id="16413" name="Straight Arrow Connector 139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 flipV="1">
                      <a:off x="-1676400" y="4114800"/>
                      <a:ext cx="4114800" cy="0"/>
                    </a:xfrm>
                    <a:prstGeom prst="straightConnector1">
                      <a:avLst/>
                    </a:prstGeom>
                    <a:noFill/>
                    <a:ln w="38100" algn="ctr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</p:cxnSp>
                <p:cxnSp>
                  <p:nvCxnSpPr>
                    <p:cNvPr id="16414" name="Straight Arrow Connector 140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 flipV="1">
                      <a:off x="-1219200" y="4114800"/>
                      <a:ext cx="4114800" cy="0"/>
                    </a:xfrm>
                    <a:prstGeom prst="straightConnector1">
                      <a:avLst/>
                    </a:prstGeom>
                    <a:noFill/>
                    <a:ln w="38100" algn="ctr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</p:cxnSp>
                <p:cxnSp>
                  <p:nvCxnSpPr>
                    <p:cNvPr id="16415" name="Straight Arrow Connector 141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 flipV="1">
                      <a:off x="-762000" y="4114800"/>
                      <a:ext cx="4114800" cy="0"/>
                    </a:xfrm>
                    <a:prstGeom prst="straightConnector1">
                      <a:avLst/>
                    </a:prstGeom>
                    <a:noFill/>
                    <a:ln w="38100" algn="ctr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</p:cxnSp>
                <p:cxnSp>
                  <p:nvCxnSpPr>
                    <p:cNvPr id="16416" name="Straight Arrow Connector 142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 flipV="1">
                      <a:off x="-304800" y="4114800"/>
                      <a:ext cx="4114800" cy="0"/>
                    </a:xfrm>
                    <a:prstGeom prst="straightConnector1">
                      <a:avLst/>
                    </a:prstGeom>
                    <a:noFill/>
                    <a:ln w="38100" algn="ctr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  <p:sp>
                <p:nvSpPr>
                  <p:cNvPr id="16412" name="Rounded Rectangle 138"/>
                  <p:cNvSpPr>
                    <a:spLocks noChangeArrowheads="1"/>
                  </p:cNvSpPr>
                  <p:nvPr/>
                </p:nvSpPr>
                <p:spPr bwMode="auto">
                  <a:xfrm>
                    <a:off x="2667000" y="2336800"/>
                    <a:ext cx="1752600" cy="27241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FF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tIns="0" bIns="0" anchor="ctr">
                    <a:spAutoFit/>
                  </a:bodyPr>
                  <a:lstStyle/>
                  <a:p>
                    <a:pPr algn="ctr"/>
                    <a:r>
                      <a:rPr lang="en-US">
                        <a:solidFill>
                          <a:schemeClr val="bg2"/>
                        </a:solidFill>
                      </a:rPr>
                      <a:t>Pipes</a:t>
                    </a:r>
                  </a:p>
                </p:txBody>
              </p:sp>
            </p:grpSp>
            <p:grpSp>
              <p:nvGrpSpPr>
                <p:cNvPr id="16402" name="Group 63"/>
                <p:cNvGrpSpPr>
                  <a:grpSpLocks/>
                </p:cNvGrpSpPr>
                <p:nvPr/>
              </p:nvGrpSpPr>
              <p:grpSpPr bwMode="auto">
                <a:xfrm>
                  <a:off x="2667000" y="4724400"/>
                  <a:ext cx="1752600" cy="1034415"/>
                  <a:chOff x="2667000" y="1574800"/>
                  <a:chExt cx="1752600" cy="1034415"/>
                </a:xfrm>
              </p:grpSpPr>
              <p:grpSp>
                <p:nvGrpSpPr>
                  <p:cNvPr id="16403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2895600" y="1574800"/>
                    <a:ext cx="1371600" cy="939800"/>
                    <a:chOff x="381000" y="2057400"/>
                    <a:chExt cx="1371600" cy="4114800"/>
                  </a:xfrm>
                </p:grpSpPr>
                <p:cxnSp>
                  <p:nvCxnSpPr>
                    <p:cNvPr id="16407" name="Straight Arrow Connector 133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 flipV="1">
                      <a:off x="-1676400" y="4114800"/>
                      <a:ext cx="4114800" cy="0"/>
                    </a:xfrm>
                    <a:prstGeom prst="straightConnector1">
                      <a:avLst/>
                    </a:prstGeom>
                    <a:noFill/>
                    <a:ln w="38100" algn="ctr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</p:cxnSp>
                <p:cxnSp>
                  <p:nvCxnSpPr>
                    <p:cNvPr id="16408" name="Straight Arrow Connector 134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 flipV="1">
                      <a:off x="-1219200" y="4114800"/>
                      <a:ext cx="4114800" cy="0"/>
                    </a:xfrm>
                    <a:prstGeom prst="straightConnector1">
                      <a:avLst/>
                    </a:prstGeom>
                    <a:noFill/>
                    <a:ln w="38100" algn="ctr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</p:cxnSp>
                <p:cxnSp>
                  <p:nvCxnSpPr>
                    <p:cNvPr id="16409" name="Straight Arrow Connector 135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 flipV="1">
                      <a:off x="-762000" y="4114800"/>
                      <a:ext cx="4114800" cy="0"/>
                    </a:xfrm>
                    <a:prstGeom prst="straightConnector1">
                      <a:avLst/>
                    </a:prstGeom>
                    <a:noFill/>
                    <a:ln w="38100" algn="ctr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</p:cxnSp>
                <p:cxnSp>
                  <p:nvCxnSpPr>
                    <p:cNvPr id="16410" name="Straight Arrow Connector 136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 flipV="1">
                      <a:off x="-304800" y="4114800"/>
                      <a:ext cx="4114800" cy="0"/>
                    </a:xfrm>
                    <a:prstGeom prst="straightConnector1">
                      <a:avLst/>
                    </a:prstGeom>
                    <a:noFill/>
                    <a:ln w="38100" algn="ctr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</p:spPr>
                </p:cxnSp>
              </p:grpSp>
              <p:sp>
                <p:nvSpPr>
                  <p:cNvPr id="16406" name="Rounded Rectangle 132"/>
                  <p:cNvSpPr>
                    <a:spLocks noChangeArrowheads="1"/>
                  </p:cNvSpPr>
                  <p:nvPr/>
                </p:nvSpPr>
                <p:spPr bwMode="auto">
                  <a:xfrm>
                    <a:off x="2667000" y="2336800"/>
                    <a:ext cx="1752600" cy="27241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FF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tIns="0" bIns="0" anchor="ctr">
                    <a:spAutoFit/>
                  </a:bodyPr>
                  <a:lstStyle/>
                  <a:p>
                    <a:pPr algn="ctr"/>
                    <a:r>
                      <a:rPr lang="en-US">
                        <a:solidFill>
                          <a:schemeClr val="bg2"/>
                        </a:solidFill>
                      </a:rPr>
                      <a:t>Pipes</a:t>
                    </a:r>
                  </a:p>
                </p:txBody>
              </p: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238125"/>
            <a:ext cx="8686800" cy="5238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3200" smtClean="0"/>
              <a:t>Status of </a:t>
            </a:r>
            <a:r>
              <a:rPr lang="en-US" sz="3200" i="1" smtClean="0">
                <a:solidFill>
                  <a:srgbClr val="0000CC"/>
                </a:solidFill>
                <a:latin typeface="Arial" pitchFamily="34" charset="0"/>
              </a:rPr>
              <a:t>S</a:t>
            </a:r>
            <a:r>
              <a:rPr lang="en-US" sz="3200" i="1" smtClean="0">
                <a:solidFill>
                  <a:srgbClr val="D20000"/>
                </a:solidFill>
                <a:latin typeface="Arial" pitchFamily="34" charset="0"/>
              </a:rPr>
              <a:t>A</a:t>
            </a:r>
            <a:r>
              <a:rPr lang="en-US" sz="3200" i="1" smtClean="0">
                <a:solidFill>
                  <a:srgbClr val="FFC000"/>
                </a:solidFill>
                <a:latin typeface="Arial" pitchFamily="34" charset="0"/>
              </a:rPr>
              <a:t>L</a:t>
            </a:r>
            <a:r>
              <a:rPr lang="en-US" sz="3200" i="1" smtClean="0">
                <a:solidFill>
                  <a:srgbClr val="0000CC"/>
                </a:solidFill>
                <a:latin typeface="Arial" pitchFamily="34" charset="0"/>
              </a:rPr>
              <a:t>S</a:t>
            </a:r>
            <a:r>
              <a:rPr lang="en-US" sz="3200" i="1" smtClean="0">
                <a:solidFill>
                  <a:srgbClr val="33CC33"/>
                </a:solidFill>
                <a:latin typeface="Arial" pitchFamily="34" charset="0"/>
              </a:rPr>
              <a:t>A </a:t>
            </a:r>
            <a:r>
              <a:rPr lang="en-US" sz="3200" smtClean="0"/>
              <a:t>Project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idx="4294967295"/>
          </p:nvPr>
        </p:nvSpPr>
        <p:spPr>
          <a:xfrm>
            <a:off x="3276600" y="4724400"/>
            <a:ext cx="2133600" cy="2057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 i="1" dirty="0" smtClean="0">
                <a:solidFill>
                  <a:srgbClr val="2818FC"/>
                </a:solidFill>
                <a:latin typeface="Calibri" pitchFamily="34" charset="0"/>
              </a:rPr>
              <a:t>S</a:t>
            </a:r>
            <a:r>
              <a:rPr lang="en-US" sz="1400" b="1" i="1" dirty="0" smtClean="0">
                <a:solidFill>
                  <a:srgbClr val="E40701"/>
                </a:solidFill>
                <a:latin typeface="Calibri" pitchFamily="34" charset="0"/>
              </a:rPr>
              <a:t>A</a:t>
            </a:r>
            <a:r>
              <a:rPr lang="en-US" sz="1400" b="1" i="1" dirty="0" smtClean="0">
                <a:solidFill>
                  <a:srgbClr val="EFBA00"/>
                </a:solidFill>
                <a:latin typeface="Calibri" pitchFamily="34" charset="0"/>
              </a:rPr>
              <a:t>L</a:t>
            </a:r>
            <a:r>
              <a:rPr lang="en-US" sz="1400" b="1" i="1" dirty="0" smtClean="0">
                <a:solidFill>
                  <a:srgbClr val="2818FC"/>
                </a:solidFill>
                <a:latin typeface="Calibri" pitchFamily="34" charset="0"/>
              </a:rPr>
              <a:t>S</a:t>
            </a:r>
            <a:r>
              <a:rPr lang="en-US" sz="1400" b="1" i="1" dirty="0" smtClean="0">
                <a:solidFill>
                  <a:srgbClr val="99FF33"/>
                </a:solidFill>
                <a:latin typeface="Calibri" pitchFamily="34" charset="0"/>
              </a:rPr>
              <a:t>A</a:t>
            </a:r>
            <a:r>
              <a:rPr lang="en-US" sz="1400" dirty="0" smtClean="0">
                <a:solidFill>
                  <a:srgbClr val="99FF33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smtClean="0">
                <a:ea typeface="Arial Unicode MS" pitchFamily="34" charset="-128"/>
                <a:cs typeface="Arial Unicode MS" pitchFamily="34" charset="-128"/>
              </a:rPr>
              <a:t>Team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dirty="0" smtClean="0">
                <a:ea typeface="Arial Unicode MS" pitchFamily="34" charset="-128"/>
                <a:cs typeface="Arial Unicode MS" pitchFamily="34" charset="-128"/>
              </a:rPr>
              <a:t>    Geoffrey Fox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dirty="0" smtClean="0"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en-US" sz="1400" dirty="0" err="1" smtClean="0">
                <a:ea typeface="Arial Unicode MS" pitchFamily="34" charset="-128"/>
                <a:cs typeface="Arial Unicode MS" pitchFamily="34" charset="-128"/>
              </a:rPr>
              <a:t>Xiaohong</a:t>
            </a:r>
            <a:r>
              <a:rPr lang="en-US" sz="1400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 smtClean="0">
                <a:ea typeface="Arial Unicode MS" pitchFamily="34" charset="-128"/>
                <a:cs typeface="Arial Unicode MS" pitchFamily="34" charset="-128"/>
              </a:rPr>
              <a:t>Qiu</a:t>
            </a:r>
            <a:endParaRPr lang="en-US" sz="1400" dirty="0" smtClean="0"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dirty="0" smtClean="0"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en-US" sz="1400" dirty="0" err="1" smtClean="0">
                <a:ea typeface="Arial Unicode MS" pitchFamily="34" charset="-128"/>
                <a:cs typeface="Arial Unicode MS" pitchFamily="34" charset="-128"/>
              </a:rPr>
              <a:t>Seung-Hee</a:t>
            </a:r>
            <a:r>
              <a:rPr lang="en-US" sz="1400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 smtClean="0">
                <a:ea typeface="Arial Unicode MS" pitchFamily="34" charset="-128"/>
                <a:cs typeface="Arial Unicode MS" pitchFamily="34" charset="-128"/>
              </a:rPr>
              <a:t>Bae</a:t>
            </a:r>
            <a:endParaRPr lang="en-US" sz="1400" dirty="0" smtClean="0"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dirty="0" smtClean="0">
                <a:ea typeface="Arial Unicode MS" pitchFamily="34" charset="-128"/>
                <a:cs typeface="Arial Unicode MS" pitchFamily="34" charset="-128"/>
              </a:rPr>
              <a:t>    Hong </a:t>
            </a:r>
            <a:r>
              <a:rPr lang="en-US" sz="1400" dirty="0" err="1" smtClean="0">
                <a:ea typeface="Arial Unicode MS" pitchFamily="34" charset="-128"/>
                <a:cs typeface="Arial Unicode MS" pitchFamily="34" charset="-128"/>
              </a:rPr>
              <a:t>Youl</a:t>
            </a:r>
            <a:r>
              <a:rPr lang="en-US" sz="1400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 smtClean="0">
                <a:ea typeface="Arial Unicode MS" pitchFamily="34" charset="-128"/>
                <a:cs typeface="Arial Unicode MS" pitchFamily="34" charset="-128"/>
              </a:rPr>
              <a:t>Choi</a:t>
            </a:r>
            <a:endParaRPr lang="en-US" sz="1400" dirty="0" smtClean="0"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sz="1400" dirty="0" smtClean="0"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en-US" sz="1400" dirty="0" err="1" smtClean="0">
                <a:ea typeface="Arial Unicode MS" pitchFamily="34" charset="-128"/>
                <a:cs typeface="Arial Unicode MS" pitchFamily="34" charset="-128"/>
              </a:rPr>
              <a:t>Jaliya</a:t>
            </a:r>
            <a:r>
              <a:rPr lang="en-US" sz="1400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 smtClean="0"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Ekanayake</a:t>
            </a:r>
            <a:r>
              <a:rPr lang="en-US" sz="1400" dirty="0" smtClean="0"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1400" dirty="0" smtClean="0"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     Yang </a:t>
            </a:r>
            <a:r>
              <a:rPr lang="en-US" sz="1400" dirty="0" err="1" smtClean="0"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Ruan</a:t>
            </a:r>
            <a:r>
              <a:rPr lang="en-US" sz="1400" dirty="0" smtClean="0"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1400" dirty="0" smtClean="0"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400" dirty="0" smtClean="0">
                <a:solidFill>
                  <a:srgbClr val="FFFF00"/>
                </a:solidFill>
                <a:ea typeface="ＭＳ Ｐゴシック" pitchFamily="34" charset="-128"/>
              </a:rPr>
              <a:t>Indiana University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endParaRPr lang="en-US" sz="1400" dirty="0" smtClean="0"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n-US" sz="1400" dirty="0" smtClean="0"/>
          </a:p>
        </p:txBody>
      </p:sp>
      <p:sp>
        <p:nvSpPr>
          <p:cNvPr id="17412" name="TextBox 7"/>
          <p:cNvSpPr txBox="1">
            <a:spLocks noChangeArrowheads="1"/>
          </p:cNvSpPr>
          <p:nvPr/>
        </p:nvSpPr>
        <p:spPr bwMode="auto">
          <a:xfrm>
            <a:off x="152400" y="996950"/>
            <a:ext cx="8915400" cy="593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0188" indent="-230188">
              <a:lnSpc>
                <a:spcPct val="85000"/>
              </a:lnSpc>
              <a:spcBef>
                <a:spcPct val="15000"/>
              </a:spcBef>
              <a:buFont typeface="Wingdings" pitchFamily="2" charset="2"/>
              <a:buChar char="§"/>
            </a:pPr>
            <a:r>
              <a:rPr lang="en-US">
                <a:solidFill>
                  <a:srgbClr val="2818FC"/>
                </a:solidFill>
                <a:latin typeface="Corbel" pitchFamily="34" charset="0"/>
              </a:rPr>
              <a:t>Status:</a:t>
            </a:r>
            <a:r>
              <a:rPr lang="en-US">
                <a:latin typeface="Corbel" pitchFamily="34" charset="0"/>
              </a:rPr>
              <a:t> is developing a suite of parallel data-mining capabilities: currently</a:t>
            </a:r>
          </a:p>
          <a:p>
            <a:pPr lvl="1">
              <a:lnSpc>
                <a:spcPct val="85000"/>
              </a:lnSpc>
              <a:spcBef>
                <a:spcPct val="15000"/>
              </a:spcBef>
              <a:buClr>
                <a:srgbClr val="E99805"/>
              </a:buClr>
              <a:buFont typeface="Wingdings" pitchFamily="2" charset="2"/>
              <a:buChar char="§"/>
            </a:pPr>
            <a:r>
              <a:rPr lang="en-US" sz="1600">
                <a:solidFill>
                  <a:srgbClr val="E99805"/>
                </a:solidFill>
                <a:latin typeface="Corbel" pitchFamily="34" charset="0"/>
              </a:rPr>
              <a:t>   Clustering</a:t>
            </a:r>
            <a:r>
              <a:rPr lang="en-US" sz="1600">
                <a:solidFill>
                  <a:srgbClr val="FFC000"/>
                </a:solidFill>
                <a:latin typeface="Corbel" pitchFamily="34" charset="0"/>
              </a:rPr>
              <a:t> </a:t>
            </a:r>
            <a:r>
              <a:rPr lang="en-US" sz="1600">
                <a:latin typeface="Corbel" pitchFamily="34" charset="0"/>
              </a:rPr>
              <a:t>with deterministic annealing (DA)</a:t>
            </a:r>
          </a:p>
          <a:p>
            <a:pPr lvl="1">
              <a:lnSpc>
                <a:spcPct val="85000"/>
              </a:lnSpc>
              <a:spcBef>
                <a:spcPct val="15000"/>
              </a:spcBef>
              <a:buFont typeface="Wingdings" pitchFamily="2" charset="2"/>
              <a:buChar char="§"/>
            </a:pPr>
            <a:r>
              <a:rPr lang="en-US" sz="1600">
                <a:solidFill>
                  <a:srgbClr val="E99805"/>
                </a:solidFill>
                <a:latin typeface="Corbel" pitchFamily="34" charset="0"/>
              </a:rPr>
              <a:t>  Mixture</a:t>
            </a:r>
            <a:r>
              <a:rPr lang="en-US" sz="1600">
                <a:solidFill>
                  <a:srgbClr val="ECD700"/>
                </a:solidFill>
                <a:latin typeface="Corbel" pitchFamily="34" charset="0"/>
              </a:rPr>
              <a:t> </a:t>
            </a:r>
            <a:r>
              <a:rPr lang="en-US" sz="1600">
                <a:solidFill>
                  <a:srgbClr val="E99805"/>
                </a:solidFill>
                <a:latin typeface="Corbel" pitchFamily="34" charset="0"/>
              </a:rPr>
              <a:t>Models</a:t>
            </a:r>
            <a:r>
              <a:rPr lang="en-US" sz="1600">
                <a:solidFill>
                  <a:srgbClr val="ECD700"/>
                </a:solidFill>
                <a:latin typeface="Corbel" pitchFamily="34" charset="0"/>
              </a:rPr>
              <a:t> </a:t>
            </a:r>
            <a:r>
              <a:rPr lang="en-US" sz="1600">
                <a:latin typeface="Corbel" pitchFamily="34" charset="0"/>
              </a:rPr>
              <a:t>(Expectation Maximization) with DA</a:t>
            </a:r>
          </a:p>
          <a:p>
            <a:pPr lvl="1">
              <a:lnSpc>
                <a:spcPct val="85000"/>
              </a:lnSpc>
              <a:spcBef>
                <a:spcPct val="15000"/>
              </a:spcBef>
              <a:buFont typeface="Wingdings" pitchFamily="2" charset="2"/>
              <a:buChar char="§"/>
            </a:pPr>
            <a:r>
              <a:rPr lang="en-US" sz="1600">
                <a:solidFill>
                  <a:srgbClr val="E99805"/>
                </a:solidFill>
                <a:latin typeface="Corbel" pitchFamily="34" charset="0"/>
              </a:rPr>
              <a:t>  Metric Space Mapping </a:t>
            </a:r>
            <a:r>
              <a:rPr lang="en-US" sz="1600">
                <a:latin typeface="Corbel" pitchFamily="34" charset="0"/>
              </a:rPr>
              <a:t>for visualization and analysis</a:t>
            </a:r>
          </a:p>
          <a:p>
            <a:pPr lvl="1">
              <a:lnSpc>
                <a:spcPct val="85000"/>
              </a:lnSpc>
              <a:spcBef>
                <a:spcPct val="15000"/>
              </a:spcBef>
              <a:buFont typeface="Wingdings" pitchFamily="2" charset="2"/>
              <a:buChar char="§"/>
            </a:pPr>
            <a:r>
              <a:rPr lang="en-US" sz="1600">
                <a:solidFill>
                  <a:srgbClr val="E99805"/>
                </a:solidFill>
                <a:latin typeface="Corbel" pitchFamily="34" charset="0"/>
              </a:rPr>
              <a:t>  Matrix algebra</a:t>
            </a:r>
            <a:r>
              <a:rPr lang="en-US" sz="1600">
                <a:solidFill>
                  <a:srgbClr val="ECD700"/>
                </a:solidFill>
                <a:latin typeface="Corbel" pitchFamily="34" charset="0"/>
              </a:rPr>
              <a:t> </a:t>
            </a:r>
            <a:r>
              <a:rPr lang="en-US" sz="1600">
                <a:latin typeface="Corbel" pitchFamily="34" charset="0"/>
              </a:rPr>
              <a:t>as needed</a:t>
            </a:r>
            <a:endParaRPr lang="en-US">
              <a:latin typeface="Corbel" pitchFamily="34" charset="0"/>
            </a:endParaRPr>
          </a:p>
          <a:p>
            <a:pPr marL="230188" indent="-230188">
              <a:lnSpc>
                <a:spcPct val="85000"/>
              </a:lnSpc>
              <a:spcBef>
                <a:spcPct val="15000"/>
              </a:spcBef>
              <a:buFont typeface="Wingdings" pitchFamily="2" charset="2"/>
              <a:buChar char="§"/>
            </a:pPr>
            <a:r>
              <a:rPr lang="en-US">
                <a:solidFill>
                  <a:srgbClr val="2818FC"/>
                </a:solidFill>
                <a:latin typeface="Corbel" pitchFamily="34" charset="0"/>
              </a:rPr>
              <a:t>Results:</a:t>
            </a:r>
            <a:r>
              <a:rPr lang="en-US">
                <a:latin typeface="Corbel" pitchFamily="34" charset="0"/>
              </a:rPr>
              <a:t> currently</a:t>
            </a:r>
          </a:p>
          <a:p>
            <a:pPr lvl="1">
              <a:lnSpc>
                <a:spcPct val="85000"/>
              </a:lnSpc>
              <a:spcBef>
                <a:spcPct val="15000"/>
              </a:spcBef>
              <a:buClr>
                <a:srgbClr val="E99805"/>
              </a:buClr>
              <a:buFont typeface="Wingdings" pitchFamily="2" charset="2"/>
              <a:buChar char="§"/>
            </a:pPr>
            <a:r>
              <a:rPr lang="en-US" sz="1600">
                <a:solidFill>
                  <a:srgbClr val="ECD700"/>
                </a:solidFill>
                <a:latin typeface="Corbel" pitchFamily="34" charset="0"/>
              </a:rPr>
              <a:t>  On a  multicore machine  </a:t>
            </a:r>
            <a:r>
              <a:rPr lang="en-US" sz="1600">
                <a:latin typeface="Corbel" pitchFamily="34" charset="0"/>
              </a:rPr>
              <a:t>(mainly  thread-level parallelism)</a:t>
            </a:r>
          </a:p>
          <a:p>
            <a:pPr lvl="2">
              <a:lnSpc>
                <a:spcPct val="85000"/>
              </a:lnSpc>
              <a:spcBef>
                <a:spcPct val="15000"/>
              </a:spcBef>
              <a:buClr>
                <a:srgbClr val="E99805"/>
              </a:buClr>
              <a:buFont typeface="Wingdings" pitchFamily="2" charset="2"/>
              <a:buChar char="§"/>
            </a:pPr>
            <a:r>
              <a:rPr lang="en-US" sz="1600">
                <a:solidFill>
                  <a:srgbClr val="ECD700"/>
                </a:solidFill>
                <a:latin typeface="Corbel" pitchFamily="34" charset="0"/>
              </a:rPr>
              <a:t>  </a:t>
            </a:r>
            <a:r>
              <a:rPr lang="en-US" sz="1600">
                <a:latin typeface="Corbel" pitchFamily="34" charset="0"/>
              </a:rPr>
              <a:t>Microsoft </a:t>
            </a:r>
            <a:r>
              <a:rPr lang="en-US" sz="1600">
                <a:solidFill>
                  <a:srgbClr val="E99805"/>
                </a:solidFill>
                <a:latin typeface="Corbel" pitchFamily="34" charset="0"/>
              </a:rPr>
              <a:t>CCR</a:t>
            </a:r>
            <a:r>
              <a:rPr lang="en-US" sz="1600">
                <a:latin typeface="Corbel" pitchFamily="34" charset="0"/>
              </a:rPr>
              <a:t> supports “MPI-style “ dynamic threading and via  .Net provides a </a:t>
            </a:r>
            <a:r>
              <a:rPr lang="en-US" sz="1600">
                <a:solidFill>
                  <a:srgbClr val="ECD700"/>
                </a:solidFill>
                <a:latin typeface="Corbel" pitchFamily="34" charset="0"/>
              </a:rPr>
              <a:t>DSS</a:t>
            </a:r>
            <a:r>
              <a:rPr lang="en-US" sz="1600">
                <a:latin typeface="Corbel" pitchFamily="34" charset="0"/>
              </a:rPr>
              <a:t> a service model of computing;</a:t>
            </a:r>
          </a:p>
          <a:p>
            <a:pPr lvl="2">
              <a:lnSpc>
                <a:spcPct val="85000"/>
              </a:lnSpc>
              <a:spcBef>
                <a:spcPct val="15000"/>
              </a:spcBef>
              <a:buClr>
                <a:srgbClr val="E99805"/>
              </a:buClr>
              <a:buFont typeface="Wingdings" pitchFamily="2" charset="2"/>
              <a:buChar char="§"/>
            </a:pPr>
            <a:r>
              <a:rPr lang="en-US" sz="1600">
                <a:latin typeface="Corbel" pitchFamily="34" charset="0"/>
              </a:rPr>
              <a:t>  Detailed </a:t>
            </a:r>
            <a:r>
              <a:rPr lang="en-US" sz="1600">
                <a:solidFill>
                  <a:srgbClr val="ECD700"/>
                </a:solidFill>
                <a:latin typeface="Corbel" pitchFamily="34" charset="0"/>
              </a:rPr>
              <a:t>performance measurements </a:t>
            </a:r>
            <a:r>
              <a:rPr lang="en-US" sz="1600">
                <a:latin typeface="Corbel" pitchFamily="34" charset="0"/>
              </a:rPr>
              <a:t>with </a:t>
            </a:r>
            <a:r>
              <a:rPr lang="en-US" sz="1600">
                <a:solidFill>
                  <a:srgbClr val="ECD700"/>
                </a:solidFill>
                <a:latin typeface="Corbel" pitchFamily="34" charset="0"/>
              </a:rPr>
              <a:t> Speedups  </a:t>
            </a:r>
            <a:r>
              <a:rPr lang="en-US" sz="1600">
                <a:latin typeface="Corbel" pitchFamily="34" charset="0"/>
              </a:rPr>
              <a:t>of 7.5 or above on 8-core systems for “large problems” using deterministic annealed (avoid local minima) algorithms for </a:t>
            </a:r>
            <a:r>
              <a:rPr lang="en-US" sz="1600">
                <a:solidFill>
                  <a:srgbClr val="ECD700"/>
                </a:solidFill>
                <a:latin typeface="Corbel" pitchFamily="34" charset="0"/>
              </a:rPr>
              <a:t>clustering, Gaussian Mixtures, GTM </a:t>
            </a:r>
            <a:r>
              <a:rPr lang="en-US" sz="1600">
                <a:latin typeface="Corbel" pitchFamily="34" charset="0"/>
              </a:rPr>
              <a:t>(dimensional reduction) etc.</a:t>
            </a:r>
          </a:p>
          <a:p>
            <a:pPr lvl="1">
              <a:lnSpc>
                <a:spcPct val="85000"/>
              </a:lnSpc>
              <a:spcBef>
                <a:spcPct val="15000"/>
              </a:spcBef>
              <a:buClr>
                <a:srgbClr val="E99805"/>
              </a:buClr>
              <a:buFont typeface="Wingdings" pitchFamily="2" charset="2"/>
              <a:buChar char="§"/>
            </a:pPr>
            <a:r>
              <a:rPr lang="en-US" sz="1600">
                <a:solidFill>
                  <a:srgbClr val="ECD700"/>
                </a:solidFill>
                <a:latin typeface="Corbel" pitchFamily="34" charset="0"/>
              </a:rPr>
              <a:t>  Extension to </a:t>
            </a:r>
            <a:r>
              <a:rPr lang="en-US" sz="1600">
                <a:latin typeface="Corbel" pitchFamily="34" charset="0"/>
              </a:rPr>
              <a:t> multicore clusters  (process-level parallelism)</a:t>
            </a:r>
          </a:p>
          <a:p>
            <a:pPr lvl="2">
              <a:lnSpc>
                <a:spcPct val="85000"/>
              </a:lnSpc>
              <a:spcBef>
                <a:spcPct val="15000"/>
              </a:spcBef>
              <a:buClr>
                <a:srgbClr val="E99805"/>
              </a:buClr>
              <a:buFont typeface="Wingdings" pitchFamily="2" charset="2"/>
              <a:buChar char="§"/>
            </a:pPr>
            <a:r>
              <a:rPr lang="en-US" sz="1600">
                <a:latin typeface="Corbel" pitchFamily="34" charset="0"/>
              </a:rPr>
              <a:t>  </a:t>
            </a:r>
            <a:r>
              <a:rPr lang="en-US" sz="1600">
                <a:solidFill>
                  <a:srgbClr val="FFC000"/>
                </a:solidFill>
                <a:latin typeface="Corbel" pitchFamily="34" charset="0"/>
              </a:rPr>
              <a:t>MPI.Net</a:t>
            </a:r>
            <a:r>
              <a:rPr lang="en-US" sz="1600">
                <a:latin typeface="Corbel" pitchFamily="34" charset="0"/>
              </a:rPr>
              <a:t>  provides C# interface to MS-MPI on windows cluster</a:t>
            </a:r>
          </a:p>
          <a:p>
            <a:pPr lvl="2">
              <a:lnSpc>
                <a:spcPct val="85000"/>
              </a:lnSpc>
              <a:spcBef>
                <a:spcPct val="15000"/>
              </a:spcBef>
              <a:buClr>
                <a:srgbClr val="E99805"/>
              </a:buClr>
              <a:buFont typeface="Wingdings" pitchFamily="2" charset="2"/>
              <a:buChar char="§"/>
            </a:pPr>
            <a:r>
              <a:rPr lang="en-US" sz="1600">
                <a:latin typeface="Corbel" pitchFamily="34" charset="0"/>
              </a:rPr>
              <a:t>  Initial performance results show linear speedup  on  up to  8 nodes  dual core clusters </a:t>
            </a:r>
          </a:p>
          <a:p>
            <a:pPr lvl="1">
              <a:lnSpc>
                <a:spcPct val="85000"/>
              </a:lnSpc>
              <a:spcBef>
                <a:spcPct val="15000"/>
              </a:spcBef>
              <a:buFont typeface="Wingdings" pitchFamily="2" charset="2"/>
              <a:buChar char="§"/>
            </a:pPr>
            <a:r>
              <a:rPr lang="en-US">
                <a:solidFill>
                  <a:srgbClr val="2818FC"/>
                </a:solidFill>
                <a:latin typeface="Corbel" pitchFamily="34" charset="0"/>
              </a:rPr>
              <a:t>Collaboration:</a:t>
            </a:r>
            <a:endParaRPr lang="en-US">
              <a:latin typeface="Corbel" pitchFamily="34" charset="0"/>
            </a:endParaRPr>
          </a:p>
          <a:p>
            <a:pPr lvl="1">
              <a:lnSpc>
                <a:spcPct val="85000"/>
              </a:lnSpc>
              <a:spcBef>
                <a:spcPct val="15000"/>
              </a:spcBef>
            </a:pPr>
            <a:endParaRPr lang="en-US">
              <a:latin typeface="Corbel" pitchFamily="34" charset="0"/>
            </a:endParaRPr>
          </a:p>
          <a:p>
            <a:pPr lvl="1">
              <a:lnSpc>
                <a:spcPct val="85000"/>
              </a:lnSpc>
              <a:spcBef>
                <a:spcPct val="15000"/>
              </a:spcBef>
            </a:pPr>
            <a:endParaRPr lang="en-US">
              <a:latin typeface="Corbel" pitchFamily="34" charset="0"/>
            </a:endParaRPr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n-US">
                <a:latin typeface="Corbel" pitchFamily="34" charset="0"/>
              </a:rPr>
              <a:t>			</a:t>
            </a:r>
          </a:p>
          <a:p>
            <a:pPr lvl="1">
              <a:lnSpc>
                <a:spcPct val="85000"/>
              </a:lnSpc>
              <a:spcBef>
                <a:spcPct val="15000"/>
              </a:spcBef>
            </a:pPr>
            <a:endParaRPr lang="en-US">
              <a:latin typeface="Corbel" pitchFamily="34" charset="0"/>
            </a:endParaRPr>
          </a:p>
          <a:p>
            <a:pPr lvl="1">
              <a:lnSpc>
                <a:spcPct val="85000"/>
              </a:lnSpc>
              <a:spcBef>
                <a:spcPct val="15000"/>
              </a:spcBef>
            </a:pPr>
            <a:endParaRPr lang="en-US">
              <a:latin typeface="Corbel" pitchFamily="34" charset="0"/>
            </a:endParaRPr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n-US">
                <a:latin typeface="Corbel" pitchFamily="34" charset="0"/>
              </a:rPr>
              <a:t>			</a:t>
            </a:r>
          </a:p>
          <a:p>
            <a:pPr marL="230188" indent="-230188"/>
            <a:endParaRPr lang="en-US">
              <a:latin typeface="Corbel" pitchFamily="34" charset="0"/>
            </a:endParaRPr>
          </a:p>
        </p:txBody>
      </p:sp>
      <p:sp>
        <p:nvSpPr>
          <p:cNvPr id="17413" name="Text Placeholder 2"/>
          <p:cNvSpPr txBox="1">
            <a:spLocks/>
          </p:cNvSpPr>
          <p:nvPr/>
        </p:nvSpPr>
        <p:spPr bwMode="auto">
          <a:xfrm>
            <a:off x="609600" y="5029200"/>
            <a:ext cx="236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rgbClr val="FEB80A"/>
              </a:buClr>
              <a:buSzPct val="95000"/>
            </a:pPr>
            <a:r>
              <a:rPr lang="en-US" sz="1400" dirty="0"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Technology Collaboration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rgbClr val="FEB80A"/>
              </a:buClr>
              <a:buSzPct val="95000"/>
              <a:buFont typeface="Wingdings 2" pitchFamily="18" charset="2"/>
              <a:buNone/>
            </a:pPr>
            <a:r>
              <a:rPr lang="en-US" sz="1400" dirty="0"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    George </a:t>
            </a:r>
            <a:r>
              <a:rPr lang="en-US" sz="1400" dirty="0" err="1"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Chrysanthakopoulos</a:t>
            </a:r>
            <a:endParaRPr lang="en-US" sz="1400" dirty="0">
              <a:latin typeface="Corbel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rgbClr val="FEB80A"/>
              </a:buClr>
              <a:buSzPct val="95000"/>
              <a:buFont typeface="Wingdings 2" pitchFamily="18" charset="2"/>
              <a:buNone/>
            </a:pPr>
            <a:r>
              <a:rPr lang="en-US" sz="1400" dirty="0"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en-US" sz="1400" dirty="0" err="1"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Henrik</a:t>
            </a:r>
            <a:r>
              <a:rPr lang="en-US" sz="1400" dirty="0"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err="1"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Frystyk</a:t>
            </a:r>
            <a:r>
              <a:rPr lang="en-US" sz="1400" dirty="0"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 Nielsen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rgbClr val="FEB80A"/>
              </a:buClr>
              <a:buSzPct val="95000"/>
              <a:buFont typeface="Wingdings 2" pitchFamily="18" charset="2"/>
              <a:buNone/>
            </a:pPr>
            <a:r>
              <a:rPr lang="en-US" altLang="zh-CN" sz="1400" dirty="0" smtClean="0">
                <a:solidFill>
                  <a:srgbClr val="FFFF00"/>
                </a:solidFill>
                <a:latin typeface="Corbel" pitchFamily="34" charset="0"/>
              </a:rPr>
              <a:t>Microsoft Research</a:t>
            </a:r>
            <a:endParaRPr lang="en-US" sz="1400" dirty="0">
              <a:latin typeface="Corbel" pitchFamily="34" charset="0"/>
            </a:endParaRPr>
          </a:p>
        </p:txBody>
      </p:sp>
      <p:sp>
        <p:nvSpPr>
          <p:cNvPr id="17414" name="Text Placeholder 2"/>
          <p:cNvSpPr txBox="1">
            <a:spLocks/>
          </p:cNvSpPr>
          <p:nvPr/>
        </p:nvSpPr>
        <p:spPr bwMode="auto">
          <a:xfrm>
            <a:off x="5867400" y="4800600"/>
            <a:ext cx="2514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EB80A"/>
              </a:buClr>
              <a:buSzPct val="95000"/>
            </a:pPr>
            <a:r>
              <a:rPr lang="en-US" sz="1400" dirty="0">
                <a:latin typeface="Corbel" pitchFamily="34" charset="0"/>
                <a:ea typeface="ＭＳ Ｐゴシック" pitchFamily="34" charset="-128"/>
              </a:rPr>
              <a:t>Application</a:t>
            </a:r>
            <a:r>
              <a:rPr lang="en-US" sz="1400" dirty="0">
                <a:latin typeface="Corbel" pitchFamily="34" charset="0"/>
                <a:ea typeface="SimSun" pitchFamily="2" charset="-122"/>
              </a:rPr>
              <a:t> Collaboration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FEB80A"/>
              </a:buClr>
              <a:buSzPct val="95000"/>
              <a:buFont typeface="Wingdings 2" pitchFamily="18" charset="2"/>
              <a:buNone/>
            </a:pPr>
            <a:r>
              <a:rPr lang="en-US" sz="1400" dirty="0" err="1">
                <a:solidFill>
                  <a:srgbClr val="FFFF00"/>
                </a:solidFill>
                <a:latin typeface="Corbel" pitchFamily="34" charset="0"/>
                <a:ea typeface="SimSun" pitchFamily="2" charset="-122"/>
              </a:rPr>
              <a:t>Cheminformatics</a:t>
            </a:r>
            <a:endParaRPr lang="en-US" sz="1400" dirty="0">
              <a:solidFill>
                <a:srgbClr val="FFFF00"/>
              </a:solidFill>
              <a:latin typeface="Corbel" pitchFamily="34" charset="0"/>
              <a:ea typeface="SimSun" pitchFamily="2" charset="-122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FEB80A"/>
              </a:buClr>
              <a:buSzPct val="95000"/>
              <a:buFont typeface="Wingdings 2" pitchFamily="18" charset="2"/>
              <a:buNone/>
            </a:pPr>
            <a:r>
              <a:rPr lang="en-US" sz="1400" dirty="0">
                <a:latin typeface="Corbel" pitchFamily="34" charset="0"/>
                <a:ea typeface="SimSun" pitchFamily="2" charset="-122"/>
              </a:rPr>
              <a:t>     </a:t>
            </a:r>
            <a:r>
              <a:rPr lang="en-US" sz="1400" dirty="0" err="1">
                <a:latin typeface="Corbel" pitchFamily="34" charset="0"/>
                <a:ea typeface="SimSun" pitchFamily="2" charset="-122"/>
              </a:rPr>
              <a:t>Rajarshi</a:t>
            </a:r>
            <a:r>
              <a:rPr lang="en-US" sz="1400" dirty="0">
                <a:latin typeface="Corbel" pitchFamily="34" charset="0"/>
                <a:ea typeface="SimSun" pitchFamily="2" charset="-122"/>
              </a:rPr>
              <a:t> </a:t>
            </a:r>
            <a:r>
              <a:rPr lang="en-US" sz="1400" dirty="0" err="1" smtClean="0">
                <a:latin typeface="Corbel" pitchFamily="34" charset="0"/>
                <a:ea typeface="SimSun" pitchFamily="2" charset="-122"/>
              </a:rPr>
              <a:t>Guha</a:t>
            </a:r>
            <a:r>
              <a:rPr lang="en-US" sz="1400" dirty="0" smtClean="0">
                <a:latin typeface="Corbel" pitchFamily="34" charset="0"/>
                <a:ea typeface="SimSun" pitchFamily="2" charset="-122"/>
              </a:rPr>
              <a:t>,      </a:t>
            </a:r>
            <a:r>
              <a:rPr lang="en-US" sz="1400" dirty="0">
                <a:latin typeface="Corbel" pitchFamily="34" charset="0"/>
                <a:ea typeface="SimSun" pitchFamily="2" charset="-122"/>
              </a:rPr>
              <a:t>David Wild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FEB80A"/>
              </a:buClr>
              <a:buSzPct val="95000"/>
              <a:buFont typeface="Wingdings 2" pitchFamily="18" charset="2"/>
              <a:buNone/>
            </a:pPr>
            <a:r>
              <a:rPr lang="en-US" sz="1400" dirty="0">
                <a:solidFill>
                  <a:srgbClr val="FFFF00"/>
                </a:solidFill>
                <a:latin typeface="Corbel" pitchFamily="34" charset="0"/>
                <a:ea typeface="SimSun" pitchFamily="2" charset="-122"/>
              </a:rPr>
              <a:t>Bioinformatics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FEB80A"/>
              </a:buClr>
              <a:buSzPct val="95000"/>
              <a:buFont typeface="Wingdings 2" pitchFamily="18" charset="2"/>
              <a:buNone/>
            </a:pPr>
            <a:r>
              <a:rPr lang="en-US" sz="1400" dirty="0">
                <a:latin typeface="Corbel" pitchFamily="34" charset="0"/>
                <a:ea typeface="SimSun" pitchFamily="2" charset="-122"/>
              </a:rPr>
              <a:t>    Haiku </a:t>
            </a:r>
            <a:r>
              <a:rPr lang="en-US" sz="1400" dirty="0" smtClean="0">
                <a:latin typeface="Corbel" pitchFamily="34" charset="0"/>
                <a:ea typeface="SimSun" pitchFamily="2" charset="-122"/>
              </a:rPr>
              <a:t>Tang, Mina Rho</a:t>
            </a:r>
            <a:endParaRPr lang="en-US" sz="1400" dirty="0">
              <a:latin typeface="Corbel" pitchFamily="34" charset="0"/>
              <a:ea typeface="SimSun" pitchFamily="2" charset="-122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FEB80A"/>
              </a:buClr>
              <a:buSzPct val="95000"/>
              <a:buFont typeface="Wingdings 2" pitchFamily="18" charset="2"/>
              <a:buNone/>
            </a:pPr>
            <a:r>
              <a:rPr lang="en-US" sz="1400" dirty="0" smtClean="0">
                <a:solidFill>
                  <a:srgbClr val="FFFF00"/>
                </a:solidFill>
                <a:latin typeface="Corbel" pitchFamily="34" charset="0"/>
                <a:ea typeface="SimSun" pitchFamily="2" charset="-122"/>
              </a:rPr>
              <a:t>IU Medical School</a:t>
            </a:r>
            <a:endParaRPr lang="en-US" sz="1400" dirty="0">
              <a:solidFill>
                <a:srgbClr val="FFFF00"/>
              </a:solidFill>
              <a:latin typeface="Corbel" pitchFamily="34" charset="0"/>
              <a:ea typeface="SimSun" pitchFamily="2" charset="-122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FEB80A"/>
              </a:buClr>
              <a:buSzPct val="95000"/>
              <a:buFont typeface="Wingdings 2" pitchFamily="18" charset="2"/>
              <a:buNone/>
            </a:pPr>
            <a:r>
              <a:rPr lang="en-US" sz="1400" dirty="0" smtClean="0">
                <a:solidFill>
                  <a:srgbClr val="FFFF00"/>
                </a:solidFill>
                <a:latin typeface="Corbel" pitchFamily="34" charset="0"/>
                <a:ea typeface="SimSun" pitchFamily="2" charset="-122"/>
              </a:rPr>
              <a:t>   </a:t>
            </a:r>
            <a:r>
              <a:rPr lang="en-US" sz="1400" dirty="0" smtClean="0">
                <a:latin typeface="Corbel" pitchFamily="34" charset="0"/>
              </a:rPr>
              <a:t>Gilbert Liu, Shawn Hoch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FEB80A"/>
              </a:buClr>
              <a:buSzPct val="95000"/>
              <a:buFont typeface="Wingdings 2" pitchFamily="18" charset="2"/>
              <a:buNone/>
            </a:pPr>
            <a:r>
              <a:rPr lang="en-US" sz="1400" dirty="0" smtClean="0">
                <a:solidFill>
                  <a:srgbClr val="FFFF00"/>
                </a:solidFill>
                <a:latin typeface="Corbel" pitchFamily="34" charset="0"/>
                <a:ea typeface="SimSun" pitchFamily="2" charset="-122"/>
              </a:rPr>
              <a:t>Demographics (GIS)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FEB80A"/>
              </a:buClr>
              <a:buSzPct val="95000"/>
              <a:buFont typeface="Wingdings 2" pitchFamily="18" charset="2"/>
              <a:buNone/>
            </a:pPr>
            <a:r>
              <a:rPr lang="en-US" sz="1400" dirty="0" smtClean="0">
                <a:latin typeface="Corbel" pitchFamily="34" charset="0"/>
                <a:ea typeface="SimSun" pitchFamily="2" charset="-122"/>
              </a:rPr>
              <a:t>    Neil </a:t>
            </a:r>
            <a:r>
              <a:rPr lang="en-US" sz="1400" dirty="0" err="1" smtClean="0">
                <a:latin typeface="Corbel" pitchFamily="34" charset="0"/>
                <a:ea typeface="SimSun" pitchFamily="2" charset="-122"/>
              </a:rPr>
              <a:t>Devadasan</a:t>
            </a:r>
            <a:endParaRPr lang="en-US" sz="1400" dirty="0" smtClean="0">
              <a:latin typeface="Corbel" pitchFamily="34" charset="0"/>
              <a:ea typeface="SimSun" pitchFamily="2" charset="-122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FEB80A"/>
              </a:buClr>
              <a:buSzPct val="95000"/>
              <a:buFont typeface="Wingdings 2" pitchFamily="18" charset="2"/>
              <a:buNone/>
            </a:pPr>
            <a:endParaRPr lang="en-US" sz="1400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228600"/>
            <a:ext cx="4876800" cy="609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>
                    <a:satMod val="200000"/>
                  </a:schemeClr>
                </a:solidFill>
              </a:rPr>
              <a:t>MPI-CCR model</a:t>
            </a:r>
            <a:endParaRPr lang="en-US" sz="3200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62000"/>
            <a:ext cx="9144000" cy="914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>
                <a:solidFill>
                  <a:srgbClr val="FFC000"/>
                </a:solidFill>
              </a:rPr>
              <a:t>Distributed memory systems</a:t>
            </a:r>
            <a:r>
              <a:rPr lang="en-US" sz="2400" smtClean="0"/>
              <a:t> have </a:t>
            </a:r>
            <a:r>
              <a:rPr lang="en-US" sz="2400" smtClean="0">
                <a:solidFill>
                  <a:srgbClr val="FFC000"/>
                </a:solidFill>
              </a:rPr>
              <a:t>shared memory nodes</a:t>
            </a:r>
            <a:r>
              <a:rPr lang="en-US" sz="2400" smtClean="0"/>
              <a:t>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/>
              <a:t>(today multicore) linked by a messaging network</a:t>
            </a:r>
          </a:p>
        </p:txBody>
      </p:sp>
      <p:grpSp>
        <p:nvGrpSpPr>
          <p:cNvPr id="14341" name="Group 71"/>
          <p:cNvGrpSpPr>
            <a:grpSpLocks/>
          </p:cNvGrpSpPr>
          <p:nvPr/>
        </p:nvGrpSpPr>
        <p:grpSpPr bwMode="auto">
          <a:xfrm>
            <a:off x="0" y="1812925"/>
            <a:ext cx="8947150" cy="4484688"/>
            <a:chOff x="48" y="1142"/>
            <a:chExt cx="5636" cy="2825"/>
          </a:xfrm>
        </p:grpSpPr>
        <p:grpSp>
          <p:nvGrpSpPr>
            <p:cNvPr id="14360" name="Group 70"/>
            <p:cNvGrpSpPr>
              <a:grpSpLocks/>
            </p:cNvGrpSpPr>
            <p:nvPr/>
          </p:nvGrpSpPr>
          <p:grpSpPr bwMode="auto">
            <a:xfrm>
              <a:off x="48" y="1142"/>
              <a:ext cx="932" cy="2016"/>
              <a:chOff x="48" y="1142"/>
              <a:chExt cx="932" cy="2016"/>
            </a:xfrm>
          </p:grpSpPr>
          <p:sp>
            <p:nvSpPr>
              <p:cNvPr id="14394" name="Rectangle 6"/>
              <p:cNvSpPr>
                <a:spLocks noChangeArrowheads="1"/>
              </p:cNvSpPr>
              <p:nvPr/>
            </p:nvSpPr>
            <p:spPr bwMode="auto">
              <a:xfrm>
                <a:off x="48" y="1142"/>
                <a:ext cx="932" cy="201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14395" name="Rectangle 8"/>
              <p:cNvSpPr>
                <a:spLocks noChangeArrowheads="1"/>
              </p:cNvSpPr>
              <p:nvPr/>
            </p:nvSpPr>
            <p:spPr bwMode="auto">
              <a:xfrm>
                <a:off x="175" y="2150"/>
                <a:ext cx="679" cy="161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>
                    <a:latin typeface="Times New Roman" pitchFamily="18" charset="0"/>
                  </a:rPr>
                  <a:t>L3 Cache</a:t>
                </a:r>
              </a:p>
            </p:txBody>
          </p:sp>
          <p:sp>
            <p:nvSpPr>
              <p:cNvPr id="14396" name="Rectangle 9"/>
              <p:cNvSpPr>
                <a:spLocks noChangeArrowheads="1"/>
              </p:cNvSpPr>
              <p:nvPr/>
            </p:nvSpPr>
            <p:spPr bwMode="auto">
              <a:xfrm>
                <a:off x="178" y="2678"/>
                <a:ext cx="672" cy="4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en-US">
                    <a:latin typeface="Times New Roman" pitchFamily="18" charset="0"/>
                  </a:rPr>
                  <a:t>Main</a:t>
                </a:r>
              </a:p>
              <a:p>
                <a:pPr algn="ctr" eaLnBrk="0" hangingPunct="0"/>
                <a:r>
                  <a:rPr lang="en-US">
                    <a:latin typeface="Times New Roman" pitchFamily="18" charset="0"/>
                  </a:rPr>
                  <a:t>Memory</a:t>
                </a:r>
              </a:p>
            </p:txBody>
          </p:sp>
          <p:sp>
            <p:nvSpPr>
              <p:cNvPr id="14397" name="Rectangle 10"/>
              <p:cNvSpPr>
                <a:spLocks noChangeArrowheads="1"/>
              </p:cNvSpPr>
              <p:nvPr/>
            </p:nvSpPr>
            <p:spPr bwMode="auto">
              <a:xfrm>
                <a:off x="175" y="1951"/>
                <a:ext cx="679" cy="161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>
                    <a:latin typeface="Times New Roman" pitchFamily="18" charset="0"/>
                  </a:rPr>
                  <a:t>L2 Cache</a:t>
                </a:r>
              </a:p>
            </p:txBody>
          </p:sp>
          <p:sp>
            <p:nvSpPr>
              <p:cNvPr id="14398" name="Rectangle 11"/>
              <p:cNvSpPr>
                <a:spLocks noChangeArrowheads="1"/>
              </p:cNvSpPr>
              <p:nvPr/>
            </p:nvSpPr>
            <p:spPr bwMode="auto">
              <a:xfrm>
                <a:off x="96" y="1200"/>
                <a:ext cx="340" cy="178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lang="en-US" sz="1200" b="1">
                    <a:latin typeface="Times New Roman" pitchFamily="18" charset="0"/>
                  </a:rPr>
                  <a:t>Core</a:t>
                </a:r>
              </a:p>
            </p:txBody>
          </p:sp>
          <p:sp>
            <p:nvSpPr>
              <p:cNvPr id="14399" name="Rectangle 12"/>
              <p:cNvSpPr>
                <a:spLocks noChangeArrowheads="1"/>
              </p:cNvSpPr>
              <p:nvPr/>
            </p:nvSpPr>
            <p:spPr bwMode="auto">
              <a:xfrm>
                <a:off x="277" y="1758"/>
                <a:ext cx="475" cy="16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>
                    <a:latin typeface="Times New Roman" pitchFamily="18" charset="0"/>
                  </a:rPr>
                  <a:t>Cache</a:t>
                </a:r>
              </a:p>
            </p:txBody>
          </p:sp>
          <p:sp>
            <p:nvSpPr>
              <p:cNvPr id="14400" name="Line 13"/>
              <p:cNvSpPr>
                <a:spLocks noChangeShapeType="1"/>
              </p:cNvSpPr>
              <p:nvPr/>
            </p:nvSpPr>
            <p:spPr bwMode="auto">
              <a:xfrm>
                <a:off x="514" y="2390"/>
                <a:ext cx="0" cy="240"/>
              </a:xfrm>
              <a:prstGeom prst="line">
                <a:avLst/>
              </a:prstGeom>
              <a:noFill/>
              <a:ln w="38100" cap="rnd">
                <a:solidFill>
                  <a:srgbClr val="F00000"/>
                </a:solidFill>
                <a:prstDash val="sysDot"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4361" name="Group 69"/>
            <p:cNvGrpSpPr>
              <a:grpSpLocks/>
            </p:cNvGrpSpPr>
            <p:nvPr/>
          </p:nvGrpSpPr>
          <p:grpSpPr bwMode="auto">
            <a:xfrm>
              <a:off x="1616" y="1142"/>
              <a:ext cx="932" cy="2016"/>
              <a:chOff x="1616" y="1142"/>
              <a:chExt cx="932" cy="2016"/>
            </a:xfrm>
          </p:grpSpPr>
          <p:sp>
            <p:nvSpPr>
              <p:cNvPr id="14388" name="Rectangle 15"/>
              <p:cNvSpPr>
                <a:spLocks noChangeArrowheads="1"/>
              </p:cNvSpPr>
              <p:nvPr/>
            </p:nvSpPr>
            <p:spPr bwMode="auto">
              <a:xfrm>
                <a:off x="1616" y="1142"/>
                <a:ext cx="932" cy="201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14389" name="Rectangle 17"/>
              <p:cNvSpPr>
                <a:spLocks noChangeArrowheads="1"/>
              </p:cNvSpPr>
              <p:nvPr/>
            </p:nvSpPr>
            <p:spPr bwMode="auto">
              <a:xfrm>
                <a:off x="1743" y="2150"/>
                <a:ext cx="679" cy="161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>
                    <a:latin typeface="Times New Roman" pitchFamily="18" charset="0"/>
                  </a:rPr>
                  <a:t>L3 Cache</a:t>
                </a:r>
              </a:p>
            </p:txBody>
          </p:sp>
          <p:sp>
            <p:nvSpPr>
              <p:cNvPr id="14390" name="Rectangle 18"/>
              <p:cNvSpPr>
                <a:spLocks noChangeArrowheads="1"/>
              </p:cNvSpPr>
              <p:nvPr/>
            </p:nvSpPr>
            <p:spPr bwMode="auto">
              <a:xfrm>
                <a:off x="1746" y="2678"/>
                <a:ext cx="672" cy="4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en-US">
                    <a:latin typeface="Times New Roman" pitchFamily="18" charset="0"/>
                  </a:rPr>
                  <a:t>Main</a:t>
                </a:r>
              </a:p>
              <a:p>
                <a:pPr algn="ctr" eaLnBrk="0" hangingPunct="0"/>
                <a:r>
                  <a:rPr lang="en-US">
                    <a:latin typeface="Times New Roman" pitchFamily="18" charset="0"/>
                  </a:rPr>
                  <a:t>Memory</a:t>
                </a:r>
              </a:p>
            </p:txBody>
          </p:sp>
          <p:sp>
            <p:nvSpPr>
              <p:cNvPr id="14391" name="Rectangle 19"/>
              <p:cNvSpPr>
                <a:spLocks noChangeArrowheads="1"/>
              </p:cNvSpPr>
              <p:nvPr/>
            </p:nvSpPr>
            <p:spPr bwMode="auto">
              <a:xfrm>
                <a:off x="1743" y="1951"/>
                <a:ext cx="679" cy="161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>
                    <a:latin typeface="Times New Roman" pitchFamily="18" charset="0"/>
                  </a:rPr>
                  <a:t>L2 Cache</a:t>
                </a:r>
              </a:p>
            </p:txBody>
          </p:sp>
          <p:sp>
            <p:nvSpPr>
              <p:cNvPr id="14392" name="Rectangle 21"/>
              <p:cNvSpPr>
                <a:spLocks noChangeArrowheads="1"/>
              </p:cNvSpPr>
              <p:nvPr/>
            </p:nvSpPr>
            <p:spPr bwMode="auto">
              <a:xfrm>
                <a:off x="1845" y="1776"/>
                <a:ext cx="475" cy="16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>
                    <a:latin typeface="Times New Roman" pitchFamily="18" charset="0"/>
                  </a:rPr>
                  <a:t>Cache</a:t>
                </a:r>
              </a:p>
            </p:txBody>
          </p:sp>
          <p:sp>
            <p:nvSpPr>
              <p:cNvPr id="14393" name="Line 22"/>
              <p:cNvSpPr>
                <a:spLocks noChangeShapeType="1"/>
              </p:cNvSpPr>
              <p:nvPr/>
            </p:nvSpPr>
            <p:spPr bwMode="auto">
              <a:xfrm>
                <a:off x="2082" y="2390"/>
                <a:ext cx="0" cy="240"/>
              </a:xfrm>
              <a:prstGeom prst="line">
                <a:avLst/>
              </a:prstGeom>
              <a:noFill/>
              <a:ln w="38100" cap="rnd">
                <a:solidFill>
                  <a:srgbClr val="F00000"/>
                </a:solidFill>
                <a:prstDash val="sysDot"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4362" name="Group 68"/>
            <p:cNvGrpSpPr>
              <a:grpSpLocks/>
            </p:cNvGrpSpPr>
            <p:nvPr/>
          </p:nvGrpSpPr>
          <p:grpSpPr bwMode="auto">
            <a:xfrm>
              <a:off x="3184" y="1142"/>
              <a:ext cx="932" cy="2016"/>
              <a:chOff x="3184" y="1142"/>
              <a:chExt cx="932" cy="2016"/>
            </a:xfrm>
          </p:grpSpPr>
          <p:sp>
            <p:nvSpPr>
              <p:cNvPr id="14382" name="Rectangle 24"/>
              <p:cNvSpPr>
                <a:spLocks noChangeArrowheads="1"/>
              </p:cNvSpPr>
              <p:nvPr/>
            </p:nvSpPr>
            <p:spPr bwMode="auto">
              <a:xfrm>
                <a:off x="3184" y="1142"/>
                <a:ext cx="932" cy="201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14383" name="Rectangle 26"/>
              <p:cNvSpPr>
                <a:spLocks noChangeArrowheads="1"/>
              </p:cNvSpPr>
              <p:nvPr/>
            </p:nvSpPr>
            <p:spPr bwMode="auto">
              <a:xfrm>
                <a:off x="3311" y="2150"/>
                <a:ext cx="679" cy="161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>
                    <a:latin typeface="Times New Roman" pitchFamily="18" charset="0"/>
                  </a:rPr>
                  <a:t>L3 Cache</a:t>
                </a:r>
              </a:p>
            </p:txBody>
          </p:sp>
          <p:sp>
            <p:nvSpPr>
              <p:cNvPr id="14384" name="Rectangle 27"/>
              <p:cNvSpPr>
                <a:spLocks noChangeArrowheads="1"/>
              </p:cNvSpPr>
              <p:nvPr/>
            </p:nvSpPr>
            <p:spPr bwMode="auto">
              <a:xfrm>
                <a:off x="3314" y="2678"/>
                <a:ext cx="672" cy="4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en-US">
                    <a:latin typeface="Times New Roman" pitchFamily="18" charset="0"/>
                  </a:rPr>
                  <a:t>Main</a:t>
                </a:r>
              </a:p>
              <a:p>
                <a:pPr algn="ctr" eaLnBrk="0" hangingPunct="0"/>
                <a:r>
                  <a:rPr lang="en-US">
                    <a:latin typeface="Times New Roman" pitchFamily="18" charset="0"/>
                  </a:rPr>
                  <a:t>Memory</a:t>
                </a:r>
              </a:p>
            </p:txBody>
          </p:sp>
          <p:sp>
            <p:nvSpPr>
              <p:cNvPr id="14385" name="Rectangle 28"/>
              <p:cNvSpPr>
                <a:spLocks noChangeArrowheads="1"/>
              </p:cNvSpPr>
              <p:nvPr/>
            </p:nvSpPr>
            <p:spPr bwMode="auto">
              <a:xfrm>
                <a:off x="3311" y="1951"/>
                <a:ext cx="679" cy="161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>
                    <a:latin typeface="Times New Roman" pitchFamily="18" charset="0"/>
                  </a:rPr>
                  <a:t>L2 Cache</a:t>
                </a:r>
              </a:p>
            </p:txBody>
          </p:sp>
          <p:sp>
            <p:nvSpPr>
              <p:cNvPr id="14386" name="Rectangle 30"/>
              <p:cNvSpPr>
                <a:spLocks noChangeArrowheads="1"/>
              </p:cNvSpPr>
              <p:nvPr/>
            </p:nvSpPr>
            <p:spPr bwMode="auto">
              <a:xfrm>
                <a:off x="3413" y="1776"/>
                <a:ext cx="475" cy="16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>
                    <a:latin typeface="Times New Roman" pitchFamily="18" charset="0"/>
                  </a:rPr>
                  <a:t>Cache</a:t>
                </a:r>
              </a:p>
            </p:txBody>
          </p:sp>
          <p:sp>
            <p:nvSpPr>
              <p:cNvPr id="14387" name="Line 31"/>
              <p:cNvSpPr>
                <a:spLocks noChangeShapeType="1"/>
              </p:cNvSpPr>
              <p:nvPr/>
            </p:nvSpPr>
            <p:spPr bwMode="auto">
              <a:xfrm>
                <a:off x="3650" y="2390"/>
                <a:ext cx="0" cy="240"/>
              </a:xfrm>
              <a:prstGeom prst="line">
                <a:avLst/>
              </a:prstGeom>
              <a:noFill/>
              <a:ln w="38100" cap="rnd">
                <a:solidFill>
                  <a:srgbClr val="F00000"/>
                </a:solidFill>
                <a:prstDash val="sysDot"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4363" name="Group 67"/>
            <p:cNvGrpSpPr>
              <a:grpSpLocks/>
            </p:cNvGrpSpPr>
            <p:nvPr/>
          </p:nvGrpSpPr>
          <p:grpSpPr bwMode="auto">
            <a:xfrm>
              <a:off x="4752" y="1142"/>
              <a:ext cx="932" cy="2016"/>
              <a:chOff x="4752" y="1142"/>
              <a:chExt cx="932" cy="2016"/>
            </a:xfrm>
          </p:grpSpPr>
          <p:sp>
            <p:nvSpPr>
              <p:cNvPr id="14376" name="Rectangle 33"/>
              <p:cNvSpPr>
                <a:spLocks noChangeArrowheads="1"/>
              </p:cNvSpPr>
              <p:nvPr/>
            </p:nvSpPr>
            <p:spPr bwMode="auto">
              <a:xfrm>
                <a:off x="4752" y="1142"/>
                <a:ext cx="932" cy="201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14377" name="Rectangle 35"/>
              <p:cNvSpPr>
                <a:spLocks noChangeArrowheads="1"/>
              </p:cNvSpPr>
              <p:nvPr/>
            </p:nvSpPr>
            <p:spPr bwMode="auto">
              <a:xfrm>
                <a:off x="4879" y="2150"/>
                <a:ext cx="679" cy="161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>
                    <a:latin typeface="Times New Roman" pitchFamily="18" charset="0"/>
                  </a:rPr>
                  <a:t>L3 Cache</a:t>
                </a:r>
              </a:p>
            </p:txBody>
          </p:sp>
          <p:sp>
            <p:nvSpPr>
              <p:cNvPr id="14378" name="Rectangle 36"/>
              <p:cNvSpPr>
                <a:spLocks noChangeArrowheads="1"/>
              </p:cNvSpPr>
              <p:nvPr/>
            </p:nvSpPr>
            <p:spPr bwMode="auto">
              <a:xfrm>
                <a:off x="4882" y="2678"/>
                <a:ext cx="672" cy="4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en-US">
                    <a:latin typeface="Times New Roman" pitchFamily="18" charset="0"/>
                  </a:rPr>
                  <a:t>Main</a:t>
                </a:r>
              </a:p>
              <a:p>
                <a:pPr algn="ctr" eaLnBrk="0" hangingPunct="0"/>
                <a:r>
                  <a:rPr lang="en-US">
                    <a:latin typeface="Times New Roman" pitchFamily="18" charset="0"/>
                  </a:rPr>
                  <a:t>Memory</a:t>
                </a:r>
              </a:p>
            </p:txBody>
          </p:sp>
          <p:sp>
            <p:nvSpPr>
              <p:cNvPr id="14379" name="Rectangle 37"/>
              <p:cNvSpPr>
                <a:spLocks noChangeArrowheads="1"/>
              </p:cNvSpPr>
              <p:nvPr/>
            </p:nvSpPr>
            <p:spPr bwMode="auto">
              <a:xfrm>
                <a:off x="4879" y="1951"/>
                <a:ext cx="679" cy="161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>
                    <a:latin typeface="Times New Roman" pitchFamily="18" charset="0"/>
                  </a:rPr>
                  <a:t>L2 Cache</a:t>
                </a:r>
              </a:p>
            </p:txBody>
          </p:sp>
          <p:sp>
            <p:nvSpPr>
              <p:cNvPr id="14380" name="Rectangle 39"/>
              <p:cNvSpPr>
                <a:spLocks noChangeArrowheads="1"/>
              </p:cNvSpPr>
              <p:nvPr/>
            </p:nvSpPr>
            <p:spPr bwMode="auto">
              <a:xfrm>
                <a:off x="4981" y="1758"/>
                <a:ext cx="475" cy="16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>
                    <a:latin typeface="Times New Roman" pitchFamily="18" charset="0"/>
                  </a:rPr>
                  <a:t>Cache</a:t>
                </a:r>
              </a:p>
            </p:txBody>
          </p:sp>
          <p:sp>
            <p:nvSpPr>
              <p:cNvPr id="14381" name="Line 40"/>
              <p:cNvSpPr>
                <a:spLocks noChangeShapeType="1"/>
              </p:cNvSpPr>
              <p:nvPr/>
            </p:nvSpPr>
            <p:spPr bwMode="auto">
              <a:xfrm>
                <a:off x="5218" y="2390"/>
                <a:ext cx="0" cy="240"/>
              </a:xfrm>
              <a:prstGeom prst="line">
                <a:avLst/>
              </a:prstGeom>
              <a:noFill/>
              <a:ln w="38100" cap="rnd">
                <a:solidFill>
                  <a:srgbClr val="F00000"/>
                </a:solidFill>
                <a:prstDash val="sysDot"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4364" name="Rectangle 52"/>
            <p:cNvSpPr>
              <a:spLocks noChangeArrowheads="1"/>
            </p:cNvSpPr>
            <p:nvPr/>
          </p:nvSpPr>
          <p:spPr bwMode="auto">
            <a:xfrm>
              <a:off x="96" y="3436"/>
              <a:ext cx="5520" cy="250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>
                  <a:latin typeface="Corbel" pitchFamily="34" charset="0"/>
                </a:rPr>
                <a:t>Interconnection Network</a:t>
              </a:r>
            </a:p>
          </p:txBody>
        </p:sp>
        <p:sp>
          <p:nvSpPr>
            <p:cNvPr id="14365" name="Line 54"/>
            <p:cNvSpPr>
              <a:spLocks noChangeShapeType="1"/>
            </p:cNvSpPr>
            <p:nvPr/>
          </p:nvSpPr>
          <p:spPr bwMode="auto">
            <a:xfrm>
              <a:off x="514" y="3158"/>
              <a:ext cx="0" cy="336"/>
            </a:xfrm>
            <a:prstGeom prst="line">
              <a:avLst/>
            </a:prstGeom>
            <a:noFill/>
            <a:ln w="127000">
              <a:solidFill>
                <a:schemeClr val="accent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66" name="Line 55"/>
            <p:cNvSpPr>
              <a:spLocks noChangeShapeType="1"/>
            </p:cNvSpPr>
            <p:nvPr/>
          </p:nvSpPr>
          <p:spPr bwMode="auto">
            <a:xfrm>
              <a:off x="5218" y="3158"/>
              <a:ext cx="0" cy="336"/>
            </a:xfrm>
            <a:prstGeom prst="line">
              <a:avLst/>
            </a:prstGeom>
            <a:noFill/>
            <a:ln w="127000">
              <a:solidFill>
                <a:schemeClr val="accent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67" name="Line 56"/>
            <p:cNvSpPr>
              <a:spLocks noChangeShapeType="1"/>
            </p:cNvSpPr>
            <p:nvPr/>
          </p:nvSpPr>
          <p:spPr bwMode="auto">
            <a:xfrm>
              <a:off x="2082" y="3158"/>
              <a:ext cx="0" cy="336"/>
            </a:xfrm>
            <a:prstGeom prst="line">
              <a:avLst/>
            </a:prstGeom>
            <a:noFill/>
            <a:ln w="127000">
              <a:solidFill>
                <a:schemeClr val="accent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68" name="Line 57"/>
            <p:cNvSpPr>
              <a:spLocks noChangeShapeType="1"/>
            </p:cNvSpPr>
            <p:nvPr/>
          </p:nvSpPr>
          <p:spPr bwMode="auto">
            <a:xfrm>
              <a:off x="3650" y="3158"/>
              <a:ext cx="0" cy="336"/>
            </a:xfrm>
            <a:prstGeom prst="line">
              <a:avLst/>
            </a:prstGeom>
            <a:noFill/>
            <a:ln w="127000">
              <a:solidFill>
                <a:schemeClr val="accent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69" name="Line 58"/>
            <p:cNvSpPr>
              <a:spLocks noChangeShapeType="1"/>
            </p:cNvSpPr>
            <p:nvPr/>
          </p:nvSpPr>
          <p:spPr bwMode="auto">
            <a:xfrm>
              <a:off x="912" y="1190"/>
              <a:ext cx="0" cy="192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70" name="Line 60"/>
            <p:cNvSpPr>
              <a:spLocks noChangeShapeType="1"/>
            </p:cNvSpPr>
            <p:nvPr/>
          </p:nvSpPr>
          <p:spPr bwMode="auto">
            <a:xfrm>
              <a:off x="912" y="1190"/>
              <a:ext cx="0" cy="192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71" name="Text Box 61"/>
            <p:cNvSpPr txBox="1">
              <a:spLocks noChangeArrowheads="1"/>
            </p:cNvSpPr>
            <p:nvPr/>
          </p:nvSpPr>
          <p:spPr bwMode="auto">
            <a:xfrm rot="-5400000">
              <a:off x="735" y="1925"/>
              <a:ext cx="739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latin typeface="Corbel" pitchFamily="34" charset="0"/>
                </a:rPr>
                <a:t>Dataflow</a:t>
              </a:r>
            </a:p>
          </p:txBody>
        </p:sp>
        <p:sp>
          <p:nvSpPr>
            <p:cNvPr id="14372" name="Line 62"/>
            <p:cNvSpPr>
              <a:spLocks noChangeShapeType="1"/>
            </p:cNvSpPr>
            <p:nvPr/>
          </p:nvSpPr>
          <p:spPr bwMode="auto">
            <a:xfrm>
              <a:off x="4048" y="1190"/>
              <a:ext cx="0" cy="192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73" name="Line 63"/>
            <p:cNvSpPr>
              <a:spLocks noChangeShapeType="1"/>
            </p:cNvSpPr>
            <p:nvPr/>
          </p:nvSpPr>
          <p:spPr bwMode="auto">
            <a:xfrm>
              <a:off x="5616" y="1190"/>
              <a:ext cx="0" cy="192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74" name="Line 64"/>
            <p:cNvSpPr>
              <a:spLocks noChangeShapeType="1"/>
            </p:cNvSpPr>
            <p:nvPr/>
          </p:nvSpPr>
          <p:spPr bwMode="auto">
            <a:xfrm>
              <a:off x="2480" y="1190"/>
              <a:ext cx="0" cy="192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75" name="Text Box 65"/>
            <p:cNvSpPr txBox="1">
              <a:spLocks noChangeArrowheads="1"/>
            </p:cNvSpPr>
            <p:nvPr/>
          </p:nvSpPr>
          <p:spPr bwMode="auto">
            <a:xfrm>
              <a:off x="1968" y="3734"/>
              <a:ext cx="1376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orbel" pitchFamily="34" charset="0"/>
                </a:rPr>
                <a:t>“Dataflow” or Events</a:t>
              </a:r>
            </a:p>
          </p:txBody>
        </p:sp>
      </p:grpSp>
      <p:sp>
        <p:nvSpPr>
          <p:cNvPr id="14342" name="Rectangle 11"/>
          <p:cNvSpPr>
            <a:spLocks noChangeArrowheads="1"/>
          </p:cNvSpPr>
          <p:nvPr/>
        </p:nvSpPr>
        <p:spPr bwMode="auto">
          <a:xfrm>
            <a:off x="762000" y="1905000"/>
            <a:ext cx="539750" cy="2825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200" b="1">
                <a:latin typeface="Times New Roman" pitchFamily="18" charset="0"/>
              </a:rPr>
              <a:t>Core</a:t>
            </a:r>
          </a:p>
        </p:txBody>
      </p:sp>
      <p:sp>
        <p:nvSpPr>
          <p:cNvPr id="14343" name="Rectangle 11"/>
          <p:cNvSpPr>
            <a:spLocks noChangeArrowheads="1"/>
          </p:cNvSpPr>
          <p:nvPr/>
        </p:nvSpPr>
        <p:spPr bwMode="auto">
          <a:xfrm>
            <a:off x="2590800" y="1905000"/>
            <a:ext cx="539750" cy="2825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200" b="1">
                <a:latin typeface="Times New Roman" pitchFamily="18" charset="0"/>
              </a:rPr>
              <a:t>Core</a:t>
            </a:r>
          </a:p>
        </p:txBody>
      </p:sp>
      <p:sp>
        <p:nvSpPr>
          <p:cNvPr id="14344" name="Rectangle 11"/>
          <p:cNvSpPr>
            <a:spLocks noChangeArrowheads="1"/>
          </p:cNvSpPr>
          <p:nvPr/>
        </p:nvSpPr>
        <p:spPr bwMode="auto">
          <a:xfrm>
            <a:off x="3200400" y="1905000"/>
            <a:ext cx="539750" cy="2825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200" b="1">
                <a:latin typeface="Times New Roman" pitchFamily="18" charset="0"/>
              </a:rPr>
              <a:t>Core</a:t>
            </a: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5105400" y="1905000"/>
            <a:ext cx="539750" cy="2825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200" b="1">
                <a:latin typeface="Times New Roman" pitchFamily="18" charset="0"/>
              </a:rPr>
              <a:t>Core</a:t>
            </a:r>
          </a:p>
        </p:txBody>
      </p:sp>
      <p:sp>
        <p:nvSpPr>
          <p:cNvPr id="14346" name="Rectangle 11"/>
          <p:cNvSpPr>
            <a:spLocks noChangeArrowheads="1"/>
          </p:cNvSpPr>
          <p:nvPr/>
        </p:nvSpPr>
        <p:spPr bwMode="auto">
          <a:xfrm>
            <a:off x="5715000" y="1905000"/>
            <a:ext cx="539750" cy="2825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200" b="1">
                <a:latin typeface="Times New Roman" pitchFamily="18" charset="0"/>
              </a:rPr>
              <a:t>Core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7620000" y="1905000"/>
            <a:ext cx="539750" cy="2825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200" b="1">
                <a:latin typeface="Times New Roman" pitchFamily="18" charset="0"/>
              </a:rPr>
              <a:t>Core</a:t>
            </a:r>
          </a:p>
        </p:txBody>
      </p:sp>
      <p:sp>
        <p:nvSpPr>
          <p:cNvPr id="14348" name="Rectangle 11"/>
          <p:cNvSpPr>
            <a:spLocks noChangeArrowheads="1"/>
          </p:cNvSpPr>
          <p:nvPr/>
        </p:nvSpPr>
        <p:spPr bwMode="auto">
          <a:xfrm>
            <a:off x="8229600" y="1905000"/>
            <a:ext cx="539750" cy="2825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200" b="1">
                <a:latin typeface="Times New Roman" pitchFamily="18" charset="0"/>
              </a:rPr>
              <a:t>Core</a:t>
            </a:r>
          </a:p>
        </p:txBody>
      </p:sp>
      <p:sp>
        <p:nvSpPr>
          <p:cNvPr id="63" name="Text Box 61"/>
          <p:cNvSpPr txBox="1">
            <a:spLocks noChangeArrowheads="1"/>
          </p:cNvSpPr>
          <p:nvPr/>
        </p:nvSpPr>
        <p:spPr bwMode="auto">
          <a:xfrm>
            <a:off x="838200" y="5105400"/>
            <a:ext cx="857250" cy="307975"/>
          </a:xfrm>
          <a:prstGeom prst="rect">
            <a:avLst/>
          </a:prstGeom>
          <a:solidFill>
            <a:srgbClr val="42527E"/>
          </a:solidFill>
          <a:ln w="12700">
            <a:solidFill>
              <a:schemeClr val="accent3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FFFFFF"/>
                </a:solidFill>
                <a:latin typeface="+mn-lt"/>
              </a:rPr>
              <a:t>Cluster 1</a:t>
            </a:r>
          </a:p>
        </p:txBody>
      </p:sp>
      <p:sp>
        <p:nvSpPr>
          <p:cNvPr id="64" name="Text Box 61"/>
          <p:cNvSpPr txBox="1">
            <a:spLocks noChangeArrowheads="1"/>
          </p:cNvSpPr>
          <p:nvPr/>
        </p:nvSpPr>
        <p:spPr bwMode="auto">
          <a:xfrm>
            <a:off x="3333750" y="5105400"/>
            <a:ext cx="857250" cy="307975"/>
          </a:xfrm>
          <a:prstGeom prst="rect">
            <a:avLst/>
          </a:prstGeom>
          <a:solidFill>
            <a:srgbClr val="42527E"/>
          </a:solidFill>
          <a:ln w="12700">
            <a:solidFill>
              <a:schemeClr val="accent3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FFFFFF"/>
                </a:solidFill>
                <a:latin typeface="+mn-lt"/>
              </a:rPr>
              <a:t>Cluster 2</a:t>
            </a:r>
          </a:p>
        </p:txBody>
      </p:sp>
      <p:sp>
        <p:nvSpPr>
          <p:cNvPr id="65" name="Text Box 61"/>
          <p:cNvSpPr txBox="1">
            <a:spLocks noChangeArrowheads="1"/>
          </p:cNvSpPr>
          <p:nvPr/>
        </p:nvSpPr>
        <p:spPr bwMode="auto">
          <a:xfrm>
            <a:off x="5848350" y="5105400"/>
            <a:ext cx="857250" cy="307975"/>
          </a:xfrm>
          <a:prstGeom prst="rect">
            <a:avLst/>
          </a:prstGeom>
          <a:solidFill>
            <a:srgbClr val="42527E"/>
          </a:solidFill>
          <a:ln w="12700">
            <a:solidFill>
              <a:schemeClr val="accent3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FFFFFF"/>
                </a:solidFill>
                <a:latin typeface="+mn-lt"/>
              </a:rPr>
              <a:t>Cluster 3</a:t>
            </a:r>
          </a:p>
        </p:txBody>
      </p:sp>
      <p:sp>
        <p:nvSpPr>
          <p:cNvPr id="66" name="Text Box 61"/>
          <p:cNvSpPr txBox="1">
            <a:spLocks noChangeArrowheads="1"/>
          </p:cNvSpPr>
          <p:nvPr/>
        </p:nvSpPr>
        <p:spPr bwMode="auto">
          <a:xfrm>
            <a:off x="8305800" y="5102225"/>
            <a:ext cx="857250" cy="307975"/>
          </a:xfrm>
          <a:prstGeom prst="rect">
            <a:avLst/>
          </a:prstGeom>
          <a:solidFill>
            <a:srgbClr val="42527E"/>
          </a:solidFill>
          <a:ln w="12700">
            <a:solidFill>
              <a:schemeClr val="accent3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FFFFFF"/>
                </a:solidFill>
                <a:latin typeface="+mn-lt"/>
              </a:rPr>
              <a:t>Cluster 4</a:t>
            </a:r>
          </a:p>
        </p:txBody>
      </p:sp>
      <p:sp>
        <p:nvSpPr>
          <p:cNvPr id="14353" name="Text Box 65"/>
          <p:cNvSpPr txBox="1">
            <a:spLocks noChangeArrowheads="1"/>
          </p:cNvSpPr>
          <p:nvPr/>
        </p:nvSpPr>
        <p:spPr bwMode="auto">
          <a:xfrm>
            <a:off x="400050" y="1524000"/>
            <a:ext cx="59055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C000"/>
                </a:solidFill>
                <a:latin typeface="Corbel" pitchFamily="34" charset="0"/>
              </a:rPr>
              <a:t>CCR</a:t>
            </a:r>
          </a:p>
        </p:txBody>
      </p:sp>
      <p:sp>
        <p:nvSpPr>
          <p:cNvPr id="14354" name="Text Box 65"/>
          <p:cNvSpPr txBox="1">
            <a:spLocks noChangeArrowheads="1"/>
          </p:cNvSpPr>
          <p:nvPr/>
        </p:nvSpPr>
        <p:spPr bwMode="auto">
          <a:xfrm>
            <a:off x="2057400" y="5105400"/>
            <a:ext cx="561975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C000"/>
                </a:solidFill>
                <a:latin typeface="Corbel" pitchFamily="34" charset="0"/>
              </a:rPr>
              <a:t>MPI</a:t>
            </a:r>
          </a:p>
        </p:txBody>
      </p:sp>
      <p:sp>
        <p:nvSpPr>
          <p:cNvPr id="14355" name="Text Box 65"/>
          <p:cNvSpPr txBox="1">
            <a:spLocks noChangeArrowheads="1"/>
          </p:cNvSpPr>
          <p:nvPr/>
        </p:nvSpPr>
        <p:spPr bwMode="auto">
          <a:xfrm>
            <a:off x="2914650" y="1524000"/>
            <a:ext cx="59055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C000"/>
                </a:solidFill>
                <a:latin typeface="Corbel" pitchFamily="34" charset="0"/>
              </a:rPr>
              <a:t>CCR</a:t>
            </a:r>
          </a:p>
        </p:txBody>
      </p:sp>
      <p:sp>
        <p:nvSpPr>
          <p:cNvPr id="14356" name="Text Box 65"/>
          <p:cNvSpPr txBox="1">
            <a:spLocks noChangeArrowheads="1"/>
          </p:cNvSpPr>
          <p:nvPr/>
        </p:nvSpPr>
        <p:spPr bwMode="auto">
          <a:xfrm>
            <a:off x="5353050" y="1524000"/>
            <a:ext cx="59055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C000"/>
                </a:solidFill>
                <a:latin typeface="Corbel" pitchFamily="34" charset="0"/>
              </a:rPr>
              <a:t>CCR</a:t>
            </a:r>
          </a:p>
        </p:txBody>
      </p:sp>
      <p:sp>
        <p:nvSpPr>
          <p:cNvPr id="14357" name="Text Box 65"/>
          <p:cNvSpPr txBox="1">
            <a:spLocks noChangeArrowheads="1"/>
          </p:cNvSpPr>
          <p:nvPr/>
        </p:nvSpPr>
        <p:spPr bwMode="auto">
          <a:xfrm>
            <a:off x="7848600" y="1524000"/>
            <a:ext cx="59055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C000"/>
                </a:solidFill>
                <a:latin typeface="Corbel" pitchFamily="34" charset="0"/>
              </a:rPr>
              <a:t>CCR</a:t>
            </a:r>
          </a:p>
        </p:txBody>
      </p:sp>
      <p:sp>
        <p:nvSpPr>
          <p:cNvPr id="14358" name="Text Box 65"/>
          <p:cNvSpPr txBox="1">
            <a:spLocks noChangeArrowheads="1"/>
          </p:cNvSpPr>
          <p:nvPr/>
        </p:nvSpPr>
        <p:spPr bwMode="auto">
          <a:xfrm>
            <a:off x="5076825" y="5105400"/>
            <a:ext cx="561975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C000"/>
                </a:solidFill>
                <a:latin typeface="Corbel" pitchFamily="34" charset="0"/>
              </a:rPr>
              <a:t>MPI</a:t>
            </a:r>
          </a:p>
        </p:txBody>
      </p:sp>
      <p:sp>
        <p:nvSpPr>
          <p:cNvPr id="14359" name="Text Box 65"/>
          <p:cNvSpPr txBox="1">
            <a:spLocks noChangeArrowheads="1"/>
          </p:cNvSpPr>
          <p:nvPr/>
        </p:nvSpPr>
        <p:spPr bwMode="auto">
          <a:xfrm>
            <a:off x="3048000" y="6259513"/>
            <a:ext cx="2452688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C000"/>
                </a:solidFill>
                <a:latin typeface="Corbel" pitchFamily="34" charset="0"/>
              </a:rPr>
              <a:t>DSS/Mash up/Workflow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749300"/>
            <a:ext cx="7772400" cy="5461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3600" smtClean="0"/>
              <a:t>Services vs. Micro-parallelism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idx="4294967295"/>
          </p:nvPr>
        </p:nvSpPr>
        <p:spPr>
          <a:xfrm>
            <a:off x="685800" y="1828800"/>
            <a:ext cx="7772400" cy="4953000"/>
          </a:xfrm>
        </p:spPr>
        <p:txBody>
          <a:bodyPr/>
          <a:lstStyle/>
          <a:p>
            <a:pPr marL="227013" indent="-227013" eaLnBrk="1" hangingPunct="1">
              <a:buFont typeface="Wingdings" pitchFamily="2" charset="2"/>
              <a:buChar char="§"/>
            </a:pPr>
            <a:r>
              <a:rPr lang="en-US" sz="2000" smtClean="0">
                <a:solidFill>
                  <a:srgbClr val="FFC000"/>
                </a:solidFill>
              </a:rPr>
              <a:t>Micro-parallelism</a:t>
            </a:r>
            <a:r>
              <a:rPr lang="en-US" sz="2000" smtClean="0"/>
              <a:t> uses </a:t>
            </a:r>
            <a:r>
              <a:rPr lang="en-US" sz="2000" smtClean="0">
                <a:solidFill>
                  <a:srgbClr val="99FF33"/>
                </a:solidFill>
              </a:rPr>
              <a:t>low latency </a:t>
            </a:r>
            <a:r>
              <a:rPr lang="en-US" sz="2000" smtClean="0">
                <a:solidFill>
                  <a:srgbClr val="FFC000"/>
                </a:solidFill>
              </a:rPr>
              <a:t>CCR</a:t>
            </a:r>
            <a:r>
              <a:rPr lang="en-US" sz="2000" smtClean="0">
                <a:solidFill>
                  <a:srgbClr val="18A221"/>
                </a:solidFill>
              </a:rPr>
              <a:t> </a:t>
            </a:r>
            <a:r>
              <a:rPr lang="en-US" sz="2000" smtClean="0"/>
              <a:t>threads </a:t>
            </a:r>
            <a:r>
              <a:rPr lang="en-US" sz="2000" smtClean="0">
                <a:solidFill>
                  <a:srgbClr val="FFC000"/>
                </a:solidFill>
              </a:rPr>
              <a:t>or MPI </a:t>
            </a:r>
            <a:r>
              <a:rPr lang="en-US" sz="2000" smtClean="0"/>
              <a:t>processes</a:t>
            </a:r>
          </a:p>
          <a:p>
            <a:pPr marL="227013" indent="-227013" eaLnBrk="1" hangingPunct="1">
              <a:buFont typeface="Wingdings" pitchFamily="2" charset="2"/>
              <a:buChar char="§"/>
            </a:pPr>
            <a:r>
              <a:rPr lang="en-US" sz="2000" smtClean="0">
                <a:solidFill>
                  <a:srgbClr val="FFC000"/>
                </a:solidFill>
              </a:rPr>
              <a:t>Services</a:t>
            </a:r>
            <a:r>
              <a:rPr lang="en-US" sz="2000" smtClean="0"/>
              <a:t> can be used where </a:t>
            </a:r>
            <a:r>
              <a:rPr lang="en-US" sz="2000" smtClean="0">
                <a:solidFill>
                  <a:srgbClr val="99FF33"/>
                </a:solidFill>
              </a:rPr>
              <a:t>loose coupling</a:t>
            </a:r>
            <a:r>
              <a:rPr lang="en-US" sz="2000" smtClean="0">
                <a:solidFill>
                  <a:srgbClr val="18A221"/>
                </a:solidFill>
              </a:rPr>
              <a:t> </a:t>
            </a:r>
            <a:r>
              <a:rPr lang="en-US" sz="2000" smtClean="0"/>
              <a:t>natural</a:t>
            </a:r>
          </a:p>
          <a:p>
            <a:pPr lvl="1" eaLnBrk="1" hangingPunct="1">
              <a:buSzPct val="40000"/>
              <a:buFont typeface="Wingdings" pitchFamily="2" charset="2"/>
              <a:buChar char="q"/>
            </a:pPr>
            <a:r>
              <a:rPr lang="en-US" sz="2000" smtClean="0">
                <a:solidFill>
                  <a:srgbClr val="ECD700"/>
                </a:solidFill>
              </a:rPr>
              <a:t>Input data</a:t>
            </a:r>
          </a:p>
          <a:p>
            <a:pPr lvl="1" eaLnBrk="1" hangingPunct="1">
              <a:buSzPct val="40000"/>
              <a:buFont typeface="Wingdings" pitchFamily="2" charset="2"/>
              <a:buChar char="q"/>
            </a:pPr>
            <a:r>
              <a:rPr lang="en-US" sz="2000" smtClean="0">
                <a:solidFill>
                  <a:srgbClr val="ECD700"/>
                </a:solidFill>
              </a:rPr>
              <a:t>Algorithms</a:t>
            </a:r>
          </a:p>
          <a:p>
            <a:pPr lvl="2" eaLnBrk="1" hangingPunct="1">
              <a:buSzPct val="40000"/>
              <a:buFont typeface="Wingdings" pitchFamily="2" charset="2"/>
              <a:buChar char="q"/>
            </a:pPr>
            <a:r>
              <a:rPr lang="en-US" sz="2000" smtClean="0"/>
              <a:t>PCA</a:t>
            </a:r>
          </a:p>
          <a:p>
            <a:pPr lvl="2" eaLnBrk="1" hangingPunct="1">
              <a:buSzPct val="40000"/>
              <a:buFont typeface="Wingdings" pitchFamily="2" charset="2"/>
              <a:buChar char="q"/>
            </a:pPr>
            <a:r>
              <a:rPr lang="en-US" sz="2000" smtClean="0"/>
              <a:t>DAC GTM GM DAGM DAGTM – both for complete algorithm and for each iteration</a:t>
            </a:r>
          </a:p>
          <a:p>
            <a:pPr lvl="2" eaLnBrk="1" hangingPunct="1">
              <a:buSzPct val="40000"/>
              <a:buFont typeface="Wingdings" pitchFamily="2" charset="2"/>
              <a:buChar char="q"/>
            </a:pPr>
            <a:r>
              <a:rPr lang="en-US" sz="2000" smtClean="0"/>
              <a:t>Linear Algebra used inside or outside above</a:t>
            </a:r>
          </a:p>
          <a:p>
            <a:pPr lvl="2" eaLnBrk="1" hangingPunct="1">
              <a:buSzPct val="40000"/>
              <a:buFont typeface="Wingdings" pitchFamily="2" charset="2"/>
              <a:buChar char="q"/>
            </a:pPr>
            <a:r>
              <a:rPr lang="en-US" sz="2000" smtClean="0"/>
              <a:t>Metric embedding MDS, Bourgain, Quadratic Programming ….</a:t>
            </a:r>
          </a:p>
          <a:p>
            <a:pPr lvl="2" eaLnBrk="1" hangingPunct="1">
              <a:buSzPct val="40000"/>
              <a:buFont typeface="Wingdings" pitchFamily="2" charset="2"/>
              <a:buChar char="q"/>
            </a:pPr>
            <a:r>
              <a:rPr lang="en-US" sz="2000" smtClean="0"/>
              <a:t>HMM, SVM ….</a:t>
            </a:r>
          </a:p>
          <a:p>
            <a:pPr lvl="1" eaLnBrk="1" hangingPunct="1">
              <a:buSzPct val="40000"/>
              <a:buFont typeface="Wingdings" pitchFamily="2" charset="2"/>
              <a:buChar char="q"/>
            </a:pPr>
            <a:r>
              <a:rPr lang="en-US" sz="2000" smtClean="0">
                <a:solidFill>
                  <a:srgbClr val="ECD700"/>
                </a:solidFill>
              </a:rPr>
              <a:t>User interface: </a:t>
            </a:r>
            <a:r>
              <a:rPr lang="en-US" sz="2000" smtClean="0"/>
              <a:t>GIS (Web map Service) or equivalent</a:t>
            </a:r>
          </a:p>
          <a:p>
            <a:pPr marL="227013" indent="-227013" eaLnBrk="1" hangingPunct="1"/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1723</TotalTime>
  <Words>3631</Words>
  <Application>Microsoft Office PowerPoint</Application>
  <PresentationFormat>On-screen Show (4:3)</PresentationFormat>
  <Paragraphs>790</Paragraphs>
  <Slides>44</Slides>
  <Notes>44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Metro</vt:lpstr>
      <vt:lpstr>Equation</vt:lpstr>
      <vt:lpstr>Document</vt:lpstr>
      <vt:lpstr>Slide 1</vt:lpstr>
      <vt:lpstr>Why Data-mining?</vt:lpstr>
      <vt:lpstr>Intel’s Application Stack</vt:lpstr>
      <vt:lpstr>Multicore SALSA Project</vt:lpstr>
      <vt:lpstr>Slide 5</vt:lpstr>
      <vt:lpstr>Data Parallel Run Time Architectures</vt:lpstr>
      <vt:lpstr>Status of SALSA Project</vt:lpstr>
      <vt:lpstr>MPI-CCR model</vt:lpstr>
      <vt:lpstr>Services vs. Micro-parallelism</vt:lpstr>
      <vt:lpstr>Parallel Programming Strategy</vt:lpstr>
      <vt:lpstr>Runtime System Used</vt:lpstr>
      <vt:lpstr>General Formula  DAC  GM  GTM  DAGTM  DAGM</vt:lpstr>
      <vt:lpstr>Deterministic Annealing Clustering of Indiana Census Data</vt:lpstr>
      <vt:lpstr>Changing resolution of GIS Clutering</vt:lpstr>
      <vt:lpstr>Slide 15</vt:lpstr>
      <vt:lpstr>Slide 16</vt:lpstr>
      <vt:lpstr>Parallel Multicore Deterministic Annealing Clustering</vt:lpstr>
      <vt:lpstr>Slide 18</vt:lpstr>
      <vt:lpstr>Slide 19</vt:lpstr>
      <vt:lpstr>Slide 20</vt:lpstr>
      <vt:lpstr>2 Clusters of Chemical Compounds in 155 Dimensions Projected into 2D</vt:lpstr>
      <vt:lpstr>Slide 22</vt:lpstr>
      <vt:lpstr>Slide 23</vt:lpstr>
      <vt:lpstr>Deterministic Annealing for Pairwise Clustering</vt:lpstr>
      <vt:lpstr>N=3000 sequences each length ~1000 features Only use pairwise distances  will repeat with 0.1 to 0.5 million sequences with a larger machine C# with CCR and MPI</vt:lpstr>
      <vt:lpstr>4500 Points Pairwise Annealing  with distances determined pairwise</vt:lpstr>
      <vt:lpstr>Same ALU Sequences with all sequences  aligned with Clustal W (Multiple Alignment)</vt:lpstr>
      <vt:lpstr>Same ALU Sequences with all sequences  aligned with Clustal W (Multiple Alignment)</vt:lpstr>
      <vt:lpstr>Childhood Obesity Patient Database</vt:lpstr>
      <vt:lpstr>Childhood Obesity Patient Database</vt:lpstr>
      <vt:lpstr>MPI outside the mainstream </vt:lpstr>
      <vt:lpstr>Deterministic Annealing for Pairwise Clustering</vt:lpstr>
      <vt:lpstr>Slide 33</vt:lpstr>
      <vt:lpstr>CCR Overhead for a computation of 23.76 µs between messaging</vt:lpstr>
      <vt:lpstr>Slide 35</vt:lpstr>
      <vt:lpstr>Slide 36</vt:lpstr>
      <vt:lpstr>Cache Line Interference</vt:lpstr>
      <vt:lpstr>Cache Line Interface</vt:lpstr>
      <vt:lpstr>8 Node 2-core Windows Cluster: CCR &amp; MPI.NET</vt:lpstr>
      <vt:lpstr>1 Node 4-core Windows Opteron: CCR &amp; MPI.NET</vt:lpstr>
      <vt:lpstr>Overhead versus Grain Size</vt:lpstr>
      <vt:lpstr>Why is Speed up not = # cores/threads?</vt:lpstr>
      <vt:lpstr>Issues and Futures</vt:lpstr>
      <vt:lpstr>Slide 44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on multi-core systems of parallel data mining</dc:title>
  <dc:creator>ptl</dc:creator>
  <cp:lastModifiedBy>ptl</cp:lastModifiedBy>
  <cp:revision>336</cp:revision>
  <dcterms:created xsi:type="dcterms:W3CDTF">2008-06-20T18:37:53Z</dcterms:created>
  <dcterms:modified xsi:type="dcterms:W3CDTF">2008-12-28T01:43:47Z</dcterms:modified>
</cp:coreProperties>
</file>