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8" r:id="rId2"/>
    <p:sldId id="270" r:id="rId3"/>
    <p:sldId id="271" r:id="rId4"/>
    <p:sldId id="302" r:id="rId5"/>
    <p:sldId id="288" r:id="rId6"/>
    <p:sldId id="285" r:id="rId7"/>
    <p:sldId id="272" r:id="rId8"/>
    <p:sldId id="259" r:id="rId9"/>
    <p:sldId id="281" r:id="rId10"/>
    <p:sldId id="274" r:id="rId11"/>
    <p:sldId id="282" r:id="rId12"/>
    <p:sldId id="283" r:id="rId13"/>
    <p:sldId id="284" r:id="rId14"/>
    <p:sldId id="286" r:id="rId15"/>
    <p:sldId id="287" r:id="rId16"/>
    <p:sldId id="275" r:id="rId17"/>
    <p:sldId id="276" r:id="rId18"/>
    <p:sldId id="277" r:id="rId19"/>
    <p:sldId id="278" r:id="rId20"/>
    <p:sldId id="279" r:id="rId21"/>
    <p:sldId id="280" r:id="rId22"/>
    <p:sldId id="289" r:id="rId23"/>
    <p:sldId id="290" r:id="rId24"/>
    <p:sldId id="293" r:id="rId25"/>
    <p:sldId id="294" r:id="rId26"/>
    <p:sldId id="267" r:id="rId27"/>
    <p:sldId id="268" r:id="rId28"/>
    <p:sldId id="269" r:id="rId29"/>
    <p:sldId id="304" r:id="rId30"/>
    <p:sldId id="295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7E"/>
    <a:srgbClr val="336699"/>
    <a:srgbClr val="C2A6CE"/>
    <a:srgbClr val="0000AC"/>
    <a:srgbClr val="0000CC"/>
    <a:srgbClr val="C1EEFF"/>
    <a:srgbClr val="666699"/>
    <a:srgbClr val="492C4E"/>
    <a:srgbClr val="5D3763"/>
    <a:srgbClr val="3520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75377" autoAdjust="0"/>
  </p:normalViewPr>
  <p:slideViewPr>
    <p:cSldViewPr>
      <p:cViewPr varScale="1">
        <p:scale>
          <a:sx n="54" d="100"/>
          <a:sy n="5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0364-1400-4C43-9E36-AA94CB80527F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7A4C-FA8F-461A-A241-2985397A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4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027308BA-1235-4F15-9EC6-70D6CDB8354C}" type="slidenum">
              <a:rPr lang="en-US" sz="1200" b="0">
                <a:latin typeface="+mn-lt"/>
              </a:rPr>
              <a:pPr algn="r" defTabSz="2193925">
                <a:defRPr/>
              </a:pPr>
              <a:t>13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87C9827F-49B1-47B5-92F5-C2C7EFA46AF5}" type="slidenum">
              <a:rPr lang="en-US" sz="1200" b="0">
                <a:latin typeface="+mn-lt"/>
              </a:rPr>
              <a:pPr algn="r" defTabSz="2193925">
                <a:defRPr/>
              </a:pPr>
              <a:t>15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shows on Microsoft virtual Earth how one could use clustering to find locations of different population types. This corresponds</a:t>
            </a:r>
            <a:r>
              <a:rPr lang="en-US" baseline="0" dirty="0" smtClean="0"/>
              <a:t> to more extensive data than in census available for Indianapolis and the county (Brown) south of 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we compare under 5 population (red) with age bracket 25-34 (green). Note they are very similarly located as you might expect. The distance scales are shown on bottom left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next animation we compare same under 5 population (red) with age bracket 75 and over (orange). Now we see more differences. The distance scales are shown on bottom left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93A1-6766-4650-8D51-7F0EB241174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2D95C-C6CE-4CEB-A836-95F18B9A602B}" type="slidenum">
              <a:rPr lang="en-US"/>
              <a:pPr/>
              <a:t>4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</a:t>
            </a:r>
            <a:r>
              <a:rPr kumimoji="0" lang="en-US" dirty="0" err="1" smtClean="0"/>
              <a:t>asdfasMaster</a:t>
            </a:r>
            <a:r>
              <a:rPr kumimoji="0" lang="en-US" dirty="0" smtClean="0"/>
              <a:t> subtitle style</a:t>
            </a:r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8297862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/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15C769-17CD-4B4D-8FA7-E509331EB589}" type="datetimeFigureOut">
              <a:rPr lang="en-US" smtClean="0"/>
              <a:pPr/>
              <a:t>6/23/2008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qiu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3050@2.13GHz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sl.iu.edu/research/mpi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35025"/>
            <a:ext cx="7848600" cy="1222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parallel data mining </a:t>
            </a:r>
            <a:br>
              <a:rPr kumimoji="0" lang="en-US" sz="4000" b="1" i="0" u="none" strike="noStrike" kern="1200" cap="all" spc="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4000" b="1" i="0" u="none" strike="noStrike" kern="1200" cap="all" spc="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on multicore clusters</a:t>
            </a:r>
            <a:endParaRPr kumimoji="0" lang="en-US" sz="4000" b="1" i="0" u="none" strike="noStrike" kern="1200" cap="all" spc="150" normalizeH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4556" y="2286000"/>
            <a:ext cx="6407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1EEFF">
                    <a:alpha val="5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International Conference on Computational Science June 23-25 2008 Kraków, Poland</a:t>
            </a:r>
            <a:endParaRPr lang="en-US" sz="1400" dirty="0">
              <a:solidFill>
                <a:srgbClr val="C1EEFF">
                  <a:alpha val="55000"/>
                </a:srgbClr>
              </a:solidFill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165664"/>
            <a:ext cx="6705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Judy </a:t>
            </a:r>
            <a:r>
              <a:rPr lang="en-US" sz="2000" dirty="0" err="1" smtClean="0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Qiu</a:t>
            </a:r>
            <a:endParaRPr lang="en-US" sz="2000" dirty="0" smtClean="0">
              <a:latin typeface="Lucida Bright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xqiu@indiana.edu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4"/>
              </a:rPr>
              <a:t>http://www.infomall.org/salsa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1600" spc="1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Research Computing UITS</a:t>
            </a:r>
            <a:r>
              <a:rPr lang="en-US" sz="1600" spc="100" dirty="0" smtClean="0">
                <a:cs typeface="Times New Roman" pitchFamily="18" charset="0"/>
              </a:rPr>
              <a:t>,</a:t>
            </a:r>
            <a:r>
              <a:rPr lang="en-US" altLang="ja-JP" sz="1600" b="1" spc="1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spc="100" dirty="0" smtClean="0">
                <a:solidFill>
                  <a:schemeClr val="tx1"/>
                </a:solidFill>
                <a:cs typeface="Times New Roman" pitchFamily="18" charset="0"/>
              </a:rPr>
              <a:t>Indiana University Bloomington IN</a:t>
            </a:r>
          </a:p>
          <a:p>
            <a:pPr algn="ctr">
              <a:lnSpc>
                <a:spcPct val="80000"/>
              </a:lnSpc>
            </a:pPr>
            <a:endParaRPr lang="en-US" sz="1600" spc="100" dirty="0" smtClean="0"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Geoffrey Fox,   Huapeng  Yuan,   Seung-Hee Bae</a:t>
            </a:r>
            <a:endParaRPr lang="en-US" sz="1600" spc="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spc="100" dirty="0" smtClean="0">
                <a:solidFill>
                  <a:schemeClr val="tx1"/>
                </a:solidFill>
                <a:cs typeface="Times New Roman" pitchFamily="18" charset="0"/>
              </a:rPr>
              <a:t>Community Grids Laboratory, Indiana University Bloomington IN</a:t>
            </a:r>
          </a:p>
          <a:p>
            <a:pPr algn="ctr">
              <a:lnSpc>
                <a:spcPct val="80000"/>
              </a:lnSpc>
            </a:pPr>
            <a:endParaRPr lang="en-US" sz="1600" spc="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George Chrysanthakopoulos,   Henrik Nielsen</a:t>
            </a:r>
          </a:p>
          <a:p>
            <a:pPr algn="ctr">
              <a:lnSpc>
                <a:spcPct val="80000"/>
              </a:lnSpc>
            </a:pPr>
            <a:r>
              <a:rPr lang="en-US" altLang="zh-CN" sz="1600" spc="100" dirty="0" smtClean="0">
                <a:solidFill>
                  <a:schemeClr val="tx1"/>
                </a:solidFill>
                <a:ea typeface="宋体" pitchFamily="2" charset="-122"/>
                <a:cs typeface="Times New Roman" pitchFamily="18" charset="0"/>
              </a:rPr>
              <a:t>Microsoft Research, Redmond WA</a:t>
            </a:r>
            <a:endParaRPr lang="en-US" sz="1600" spc="100" dirty="0"/>
          </a:p>
        </p:txBody>
      </p:sp>
      <p:pic>
        <p:nvPicPr>
          <p:cNvPr id="10" name="Picture 9" descr="salsa_logo_1489y119_blue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1066801" cy="85776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U_logo_137by1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0"/>
            <a:ext cx="1066800" cy="87212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457200"/>
          </a:xfrm>
        </p:spPr>
        <p:txBody>
          <a:bodyPr/>
          <a:lstStyle/>
          <a:p>
            <a:r>
              <a:rPr sz="2400" smtClean="0"/>
              <a:t>Deterministic Annealing Clustering of Indiana Census Data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6175375" cy="3429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Decrease temperature (distance scale) to discover more clusters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18527" t="18552" r="2151" b="1418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533400"/>
            <a:ext cx="9144000" cy="6324600"/>
            <a:chOff x="0" y="0"/>
            <a:chExt cx="9144000" cy="6858953"/>
          </a:xfrm>
        </p:grpSpPr>
        <p:pic>
          <p:nvPicPr>
            <p:cNvPr id="1366063" name="Picture 47"/>
            <p:cNvPicPr>
              <a:picLocks noChangeAspect="1" noChangeArrowheads="1"/>
            </p:cNvPicPr>
            <p:nvPr/>
          </p:nvPicPr>
          <p:blipFill>
            <a:blip r:embed="rId3"/>
            <a:srcRect l="34845" t="11055" r="17313" b="5904"/>
            <a:stretch>
              <a:fillRect/>
            </a:stretch>
          </p:blipFill>
          <p:spPr bwMode="auto">
            <a:xfrm>
              <a:off x="4630738" y="0"/>
              <a:ext cx="4513262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39" name="Text Box 23"/>
            <p:cNvSpPr txBox="1">
              <a:spLocks noChangeArrowheads="1"/>
            </p:cNvSpPr>
            <p:nvPr/>
          </p:nvSpPr>
          <p:spPr bwMode="auto">
            <a:xfrm>
              <a:off x="3733800" y="6491288"/>
              <a:ext cx="1282700" cy="36671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30 Clusters</a:t>
              </a:r>
            </a:p>
          </p:txBody>
        </p:sp>
        <p:sp>
          <p:nvSpPr>
            <p:cNvPr id="1366046" name="Oval 30"/>
            <p:cNvSpPr>
              <a:spLocks noChangeArrowheads="1"/>
            </p:cNvSpPr>
            <p:nvPr/>
          </p:nvSpPr>
          <p:spPr bwMode="auto">
            <a:xfrm>
              <a:off x="5751513" y="4762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7191375" y="3333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8235950" y="108902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9" name="Oval 33"/>
            <p:cNvSpPr>
              <a:spLocks noChangeArrowheads="1"/>
            </p:cNvSpPr>
            <p:nvPr/>
          </p:nvSpPr>
          <p:spPr bwMode="auto">
            <a:xfrm>
              <a:off x="6840538" y="44735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7559675" y="55895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8316913" y="42576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2" name="Oval 36"/>
            <p:cNvSpPr>
              <a:spLocks noChangeArrowheads="1"/>
            </p:cNvSpPr>
            <p:nvPr/>
          </p:nvSpPr>
          <p:spPr bwMode="auto">
            <a:xfrm>
              <a:off x="8164513" y="28082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5724525" y="3897313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7083425" y="306863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6055" name="Oval 39"/>
            <p:cNvSpPr>
              <a:spLocks noChangeArrowheads="1"/>
            </p:cNvSpPr>
            <p:nvPr/>
          </p:nvSpPr>
          <p:spPr bwMode="auto">
            <a:xfrm>
              <a:off x="5580063" y="6096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66061" name="Picture 45"/>
            <p:cNvPicPr>
              <a:picLocks noChangeAspect="1" noChangeArrowheads="1"/>
            </p:cNvPicPr>
            <p:nvPr/>
          </p:nvPicPr>
          <p:blipFill>
            <a:blip r:embed="rId4"/>
            <a:srcRect l="25165" t="10388" r="16765" b="3612"/>
            <a:stretch>
              <a:fillRect/>
            </a:stretch>
          </p:blipFill>
          <p:spPr bwMode="auto">
            <a:xfrm>
              <a:off x="0" y="0"/>
              <a:ext cx="5275263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18" name="Text Box 2"/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9461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Renters</a:t>
              </a:r>
            </a:p>
          </p:txBody>
        </p:sp>
        <p:sp>
          <p:nvSpPr>
            <p:cNvPr id="1366041" name="Text Box 25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7429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Asian</a:t>
              </a:r>
            </a:p>
          </p:txBody>
        </p:sp>
        <p:sp>
          <p:nvSpPr>
            <p:cNvPr id="1366042" name="Text Box 26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10477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</a:rPr>
                <a:t>Hispanic</a:t>
              </a:r>
            </a:p>
          </p:txBody>
        </p:sp>
        <p:sp>
          <p:nvSpPr>
            <p:cNvPr id="1366043" name="Text Box 27"/>
            <p:cNvSpPr txBox="1">
              <a:spLocks noChangeArrowheads="1"/>
            </p:cNvSpPr>
            <p:nvPr/>
          </p:nvSpPr>
          <p:spPr bwMode="auto">
            <a:xfrm>
              <a:off x="247650" y="304800"/>
              <a:ext cx="704850" cy="366713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Total</a:t>
              </a:r>
            </a:p>
          </p:txBody>
        </p:sp>
        <p:sp>
          <p:nvSpPr>
            <p:cNvPr id="1366056" name="Text Box 40"/>
            <p:cNvSpPr txBox="1">
              <a:spLocks noChangeArrowheads="1"/>
            </p:cNvSpPr>
            <p:nvPr/>
          </p:nvSpPr>
          <p:spPr bwMode="auto">
            <a:xfrm>
              <a:off x="107950" y="6491288"/>
              <a:ext cx="1282700" cy="3667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30 Clusters</a:t>
              </a:r>
            </a:p>
          </p:txBody>
        </p:sp>
        <p:sp>
          <p:nvSpPr>
            <p:cNvPr id="1366057" name="Text Box 41"/>
            <p:cNvSpPr txBox="1">
              <a:spLocks noChangeArrowheads="1"/>
            </p:cNvSpPr>
            <p:nvPr/>
          </p:nvSpPr>
          <p:spPr bwMode="auto">
            <a:xfrm>
              <a:off x="7753350" y="6492240"/>
              <a:ext cx="128270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10 Clusters</a:t>
              </a:r>
            </a:p>
          </p:txBody>
        </p:sp>
        <p:pic>
          <p:nvPicPr>
            <p:cNvPr id="1366059" name="Picture 43"/>
            <p:cNvPicPr>
              <a:picLocks noChangeAspect="1" noChangeArrowheads="1"/>
            </p:cNvPicPr>
            <p:nvPr/>
          </p:nvPicPr>
          <p:blipFill>
            <a:blip r:embed="rId5"/>
            <a:srcRect l="23994" t="4813" r="66386" b="82701"/>
            <a:stretch>
              <a:fillRect/>
            </a:stretch>
          </p:blipFill>
          <p:spPr bwMode="auto">
            <a:xfrm>
              <a:off x="8315325" y="5265738"/>
              <a:ext cx="828675" cy="936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64" name="Text Box 48"/>
            <p:cNvSpPr txBox="1">
              <a:spLocks noChangeArrowheads="1"/>
            </p:cNvSpPr>
            <p:nvPr/>
          </p:nvSpPr>
          <p:spPr bwMode="auto">
            <a:xfrm>
              <a:off x="3311525" y="6338888"/>
              <a:ext cx="2486025" cy="51911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GIS Clustering</a:t>
              </a: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6000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Changing resolution of GIS </a:t>
            </a:r>
            <a:r>
              <a:rPr sz="3200" smtClean="0"/>
              <a:t>Clutering</a:t>
            </a:r>
            <a:endParaRPr lang="en-US" sz="3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066800" y="5715000"/>
            <a:ext cx="7315200" cy="914400"/>
          </a:xfrm>
          <a:prstGeom prst="rect">
            <a:avLst/>
          </a:prstGeom>
          <a:ln>
            <a:noFill/>
          </a:ln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 evolving as temperature decreases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Movement at fixed temperature going to local minima if not initialized “correctly”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010"/>
          <p:cNvPicPr>
            <a:picLocks noChangeAspect="1" noChangeArrowheads="1"/>
          </p:cNvPicPr>
          <p:nvPr/>
        </p:nvPicPr>
        <p:blipFill>
          <a:blip r:embed="rId3"/>
          <a:srcRect l="13676" t="15947" r="29462" b="26804"/>
          <a:stretch>
            <a:fillRect/>
          </a:stretch>
        </p:blipFill>
        <p:spPr bwMode="auto">
          <a:xfrm>
            <a:off x="2286000" y="7620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5867400"/>
            <a:ext cx="533400" cy="381000"/>
            <a:chOff x="432" y="3456"/>
            <a:chExt cx="720" cy="24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1828800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Solve Linear Equations for each temperature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Nonlinearity removed by approximating with solution at previous higher temperature</a:t>
            </a:r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152400" y="130314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noProof="0" dirty="0" smtClean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Deterministic</a:t>
            </a:r>
            <a:br>
              <a:rPr kumimoji="0" lang="en-US" sz="2300" b="1" i="0" u="none" strike="noStrike" kern="1200" cap="none" spc="0" normalizeH="0" noProof="0" dirty="0" smtClean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noProof="0" dirty="0" smtClean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Annealing</a:t>
            </a:r>
            <a:endParaRPr kumimoji="0" lang="en-US" sz="2300" b="1" i="0" u="none" strike="noStrike" kern="1200" cap="none" spc="0" normalizeH="0" noProof="0" dirty="0">
              <a:ln w="635"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71550" y="914400"/>
            <a:ext cx="1390650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F({</a:t>
            </a:r>
            <a:r>
              <a:rPr lang="en-US" sz="2400" u="sng" dirty="0">
                <a:solidFill>
                  <a:srgbClr val="FFFF00"/>
                </a:solidFill>
              </a:rPr>
              <a:t>Y</a:t>
            </a:r>
            <a:r>
              <a:rPr lang="en-US" sz="2400" dirty="0">
                <a:solidFill>
                  <a:srgbClr val="FFFF00"/>
                </a:solidFill>
              </a:rPr>
              <a:t>}, T)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05263" y="5181600"/>
            <a:ext cx="2568575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Configuration {</a:t>
            </a:r>
            <a:r>
              <a:rPr lang="en-US" sz="2400" u="sng">
                <a:solidFill>
                  <a:srgbClr val="FFFF00"/>
                </a:solidFill>
              </a:rPr>
              <a:t>Y</a:t>
            </a:r>
            <a:r>
              <a:rPr lang="en-US" sz="2400">
                <a:solidFill>
                  <a:srgbClr val="FFFF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8534400" cy="5867400"/>
            <a:chOff x="288" y="480"/>
            <a:chExt cx="5376" cy="3696"/>
          </a:xfrm>
        </p:grpSpPr>
        <p:sp>
          <p:nvSpPr>
            <p:cNvPr id="983043" name="Oval 3"/>
            <p:cNvSpPr>
              <a:spLocks noChangeArrowheads="1"/>
            </p:cNvSpPr>
            <p:nvPr/>
          </p:nvSpPr>
          <p:spPr bwMode="auto">
            <a:xfrm>
              <a:off x="288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983044" name="TextBox 17"/>
            <p:cNvSpPr txBox="1">
              <a:spLocks noChangeArrowheads="1"/>
            </p:cNvSpPr>
            <p:nvPr/>
          </p:nvSpPr>
          <p:spPr bwMode="auto">
            <a:xfrm>
              <a:off x="888" y="1104"/>
              <a:ext cx="4176" cy="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marL="0" lvl="1"/>
              <a:r>
                <a:rPr lang="en-US" sz="2800">
                  <a:solidFill>
                    <a:srgbClr val="FFFF00"/>
                  </a:solidFill>
                  <a:latin typeface="Corbel" pitchFamily="34" charset="0"/>
                </a:rPr>
                <a:t>Deterministic Annealing Clustering  (DAC)</a:t>
              </a:r>
              <a:endParaRPr lang="en-US" sz="2800" b="0">
                <a:solidFill>
                  <a:srgbClr val="FFFF00"/>
                </a:solidFill>
                <a:latin typeface="Corbel" pitchFamily="34" charset="0"/>
              </a:endParaRPr>
            </a:p>
          </p:txBody>
        </p:sp>
        <p:sp>
          <p:nvSpPr>
            <p:cNvPr id="983045" name="Rectangle 13"/>
            <p:cNvSpPr>
              <a:spLocks noChangeArrowheads="1"/>
            </p:cNvSpPr>
            <p:nvPr/>
          </p:nvSpPr>
          <p:spPr bwMode="auto">
            <a:xfrm>
              <a:off x="933" y="1440"/>
              <a:ext cx="4087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a(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= 1/N or generally p(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with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 </a:t>
              </a:r>
              <a:r>
                <a:rPr lang="en-US" sz="2400" b="0">
                  <a:latin typeface="Corbel" pitchFamily="34" charset="0"/>
                </a:rPr>
                <a:t>p(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=1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g(k)=1 and s(k)=0.5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 T</a:t>
              </a:r>
              <a:r>
                <a:rPr lang="en-US" sz="2400" b="0">
                  <a:latin typeface="Corbel" pitchFamily="34" charset="0"/>
                </a:rPr>
                <a:t> is annealing temperature varied down from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 </a:t>
              </a:r>
              <a:r>
                <a:rPr lang="en-US" sz="2400" b="0">
                  <a:latin typeface="Corbel" pitchFamily="34" charset="0"/>
                </a:rPr>
                <a:t>with final value of 1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Vary cluster center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Y(</a:t>
              </a:r>
              <a:r>
                <a:rPr lang="en-US" sz="2400" b="0" i="1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)</a:t>
              </a:r>
              <a:r>
                <a:rPr lang="en-US" sz="2400" b="0">
                  <a:latin typeface="Corbel" pitchFamily="34" charset="0"/>
                </a:rPr>
                <a:t> but can calculate weight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P</a:t>
              </a:r>
              <a:r>
                <a:rPr lang="en-US" sz="2400" b="0" i="1" baseline="-2500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 i="1">
                  <a:solidFill>
                    <a:srgbClr val="FF00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and correlation matrix</a:t>
              </a:r>
              <a:r>
                <a:rPr lang="en-US" sz="2400" b="0" i="1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 i="1">
                  <a:solidFill>
                    <a:srgbClr val="FF0000"/>
                  </a:solidFill>
                  <a:latin typeface="Corbel" pitchFamily="34" charset="0"/>
                </a:rPr>
                <a:t>s(k) =</a:t>
              </a:r>
              <a:r>
                <a:rPr lang="en-US" sz="2400" b="0" i="1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(k)</a:t>
              </a:r>
              <a:r>
                <a:rPr lang="en-US" sz="2400" b="0" baseline="30000">
                  <a:solidFill>
                    <a:srgbClr val="FF0000"/>
                  </a:solidFill>
                  <a:latin typeface="Corbel" pitchFamily="34" charset="0"/>
                </a:rPr>
                <a:t>2</a:t>
              </a:r>
              <a:r>
                <a:rPr lang="en-US" sz="2400" b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(even for matrix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(k)</a:t>
              </a:r>
              <a:r>
                <a:rPr lang="en-US" sz="2400" b="0" baseline="30000">
                  <a:solidFill>
                    <a:srgbClr val="FF0000"/>
                  </a:solidFill>
                  <a:latin typeface="Corbel" pitchFamily="34" charset="0"/>
                </a:rPr>
                <a:t>2</a:t>
              </a:r>
              <a:r>
                <a:rPr lang="en-US" sz="2400" b="0">
                  <a:latin typeface="Corbel" pitchFamily="34" charset="0"/>
                </a:rPr>
                <a:t>) using IDENTICAL formulae for Gaussian mixtures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>
                  <a:latin typeface="Corbel" pitchFamily="34" charset="0"/>
                </a:rPr>
                <a:t> starts at 1 and is incremented by algorithm</a:t>
              </a:r>
            </a:p>
            <a:p>
              <a:pPr algn="l">
                <a:buFontTx/>
                <a:buChar char="•"/>
              </a:pPr>
              <a:endParaRPr lang="en-US" sz="700" b="0">
                <a:latin typeface="Corbe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914400"/>
            <a:ext cx="8534400" cy="5867400"/>
            <a:chOff x="288" y="480"/>
            <a:chExt cx="5376" cy="3696"/>
          </a:xfrm>
        </p:grpSpPr>
        <p:sp>
          <p:nvSpPr>
            <p:cNvPr id="983047" name="Oval 7"/>
            <p:cNvSpPr>
              <a:spLocks noChangeArrowheads="1"/>
            </p:cNvSpPr>
            <p:nvPr/>
          </p:nvSpPr>
          <p:spPr bwMode="auto">
            <a:xfrm>
              <a:off x="288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60" y="1152"/>
              <a:ext cx="4128" cy="2258"/>
              <a:chOff x="888" y="1248"/>
              <a:chExt cx="4128" cy="2258"/>
            </a:xfrm>
          </p:grpSpPr>
          <p:sp>
            <p:nvSpPr>
              <p:cNvPr id="983049" name="TextBox 17"/>
              <p:cNvSpPr txBox="1">
                <a:spLocks noChangeArrowheads="1"/>
              </p:cNvSpPr>
              <p:nvPr/>
            </p:nvSpPr>
            <p:spPr bwMode="auto">
              <a:xfrm>
                <a:off x="1032" y="1248"/>
                <a:ext cx="3840" cy="5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Arial" pitchFamily="34" charset="0"/>
                  </a:rPr>
                  <a:t>Deterministic Annealing Gaussian </a:t>
                </a:r>
                <a:br>
                  <a:rPr lang="en-US" sz="2800">
                    <a:solidFill>
                      <a:srgbClr val="FFFF00"/>
                    </a:solidFill>
                    <a:latin typeface="Arial" pitchFamily="34" charset="0"/>
                  </a:rPr>
                </a:br>
                <a:r>
                  <a:rPr lang="en-US" sz="2800">
                    <a:solidFill>
                      <a:srgbClr val="FFFF00"/>
                    </a:solidFill>
                    <a:latin typeface="Arial" pitchFamily="34" charset="0"/>
                  </a:rPr>
                  <a:t>Mixture models (DAGM</a:t>
                </a:r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)</a:t>
                </a:r>
              </a:p>
            </p:txBody>
          </p:sp>
          <p:sp>
            <p:nvSpPr>
              <p:cNvPr id="983050" name="Rectangle 25"/>
              <p:cNvSpPr>
                <a:spLocks noChangeArrowheads="1"/>
              </p:cNvSpPr>
              <p:nvPr/>
            </p:nvSpPr>
            <p:spPr bwMode="auto">
              <a:xfrm>
                <a:off x="888" y="1872"/>
                <a:ext cx="4128" cy="1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a(</a:t>
                </a:r>
                <a:r>
                  <a:rPr lang="en-US" sz="2400" b="0" i="1">
                    <a:latin typeface="Corbel" pitchFamily="34" charset="0"/>
                  </a:rPr>
                  <a:t>x</a:t>
                </a:r>
                <a:r>
                  <a:rPr lang="en-US" sz="2400" b="0">
                    <a:latin typeface="Corbel" pitchFamily="34" charset="0"/>
                  </a:rPr>
                  <a:t>) = 1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g(k)={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P</a:t>
                </a:r>
                <a:r>
                  <a:rPr lang="en-US" sz="2400" b="0" i="1" baseline="-25000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b="0">
                    <a:latin typeface="Corbel" pitchFamily="34" charset="0"/>
                  </a:rPr>
                  <a:t>/(2</a:t>
                </a:r>
                <a:r>
                  <a:rPr lang="en-US" sz="2400" b="0">
                    <a:latin typeface="Corbel" pitchFamily="34" charset="0"/>
                    <a:sym typeface="Symbol" pitchFamily="18" charset="2"/>
                  </a:rPr>
                  <a:t>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(k)</a:t>
                </a:r>
                <a:r>
                  <a:rPr lang="en-US" sz="2400" b="0" baseline="30000">
                    <a:latin typeface="Corbel" pitchFamily="34" charset="0"/>
                  </a:rPr>
                  <a:t>2</a:t>
                </a:r>
                <a:r>
                  <a:rPr lang="en-US" sz="2400" b="0">
                    <a:latin typeface="Corbel" pitchFamily="34" charset="0"/>
                  </a:rPr>
                  <a:t>)</a:t>
                </a:r>
                <a:r>
                  <a:rPr lang="en-US" sz="2400" b="0" baseline="30000">
                    <a:latin typeface="Corbel" pitchFamily="34" charset="0"/>
                  </a:rPr>
                  <a:t>D/2</a:t>
                </a:r>
                <a:r>
                  <a:rPr lang="en-US" sz="2400" b="0">
                    <a:latin typeface="Corbel" pitchFamily="34" charset="0"/>
                  </a:rPr>
                  <a:t>}</a:t>
                </a:r>
                <a:r>
                  <a:rPr lang="en-US" sz="2400" b="0" baseline="30000">
                    <a:latin typeface="Corbel" pitchFamily="34" charset="0"/>
                  </a:rPr>
                  <a:t>1/</a:t>
                </a:r>
                <a:r>
                  <a:rPr lang="en-US" sz="2400" b="0" baseline="30000">
                    <a:solidFill>
                      <a:srgbClr val="E40701"/>
                    </a:solidFill>
                    <a:latin typeface="Corbel" pitchFamily="34" charset="0"/>
                  </a:rPr>
                  <a:t>T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s(k)=</a:t>
                </a:r>
                <a:r>
                  <a:rPr lang="en-US" sz="2400" b="0">
                    <a:solidFill>
                      <a:srgbClr val="7F7F7F"/>
                    </a:solidFill>
                    <a:latin typeface="Corbel" pitchFamily="34" charset="0"/>
                  </a:rPr>
                  <a:t> 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  <a:sym typeface="Symbol" pitchFamily="18" charset="2"/>
                  </a:rPr>
                  <a:t>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(k)</a:t>
                </a:r>
                <a:r>
                  <a:rPr lang="en-US" sz="2400" b="0" baseline="30000">
                    <a:solidFill>
                      <a:srgbClr val="FF0000"/>
                    </a:solidFill>
                    <a:latin typeface="Corbel" pitchFamily="34" charset="0"/>
                  </a:rPr>
                  <a:t>2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 </a:t>
                </a:r>
                <a:r>
                  <a:rPr lang="en-US" sz="2400" b="0">
                    <a:latin typeface="Corbel" pitchFamily="34" charset="0"/>
                  </a:rPr>
                  <a:t>(taking case of spherical Gaussian)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 T</a:t>
                </a:r>
                <a:r>
                  <a:rPr lang="en-US" sz="2400" b="0">
                    <a:latin typeface="Corbel" pitchFamily="34" charset="0"/>
                  </a:rPr>
                  <a:t> is annealing temperature varied down from </a:t>
                </a:r>
                <a:r>
                  <a:rPr lang="en-US" sz="2400" b="0">
                    <a:latin typeface="Corbel" pitchFamily="34" charset="0"/>
                    <a:sym typeface="Symbol" pitchFamily="18" charset="2"/>
                  </a:rPr>
                  <a:t> </a:t>
                </a:r>
                <a:r>
                  <a:rPr lang="en-US" sz="2400" b="0">
                    <a:latin typeface="Corbel" pitchFamily="34" charset="0"/>
                  </a:rPr>
                  <a:t>with final value of 1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Vary 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Y(</a:t>
                </a:r>
                <a:r>
                  <a:rPr lang="en-US" sz="2400" b="0" i="1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) P</a:t>
                </a:r>
                <a:r>
                  <a:rPr lang="en-US" sz="2400" b="0" i="1" baseline="-25000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b="0" i="1" baseline="-25000">
                    <a:solidFill>
                      <a:srgbClr val="FFFF00"/>
                    </a:solidFill>
                    <a:latin typeface="Corbel" pitchFamily="34" charset="0"/>
                  </a:rPr>
                  <a:t> </a:t>
                </a:r>
                <a:r>
                  <a:rPr lang="en-US" sz="2400" b="0">
                    <a:latin typeface="Corbel" pitchFamily="34" charset="0"/>
                  </a:rPr>
                  <a:t>and</a:t>
                </a:r>
                <a:r>
                  <a:rPr lang="en-US" sz="2400" b="0" i="1" baseline="-25000">
                    <a:latin typeface="Corbel" pitchFamily="34" charset="0"/>
                  </a:rPr>
                  <a:t> 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  <a:sym typeface="Symbol" pitchFamily="18" charset="2"/>
                  </a:rPr>
                  <a:t>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(k) 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 K</a:t>
                </a:r>
                <a:r>
                  <a:rPr lang="en-US" sz="2400" b="0">
                    <a:latin typeface="Corbel" pitchFamily="34" charset="0"/>
                  </a:rPr>
                  <a:t> starts at 1 and is incremented by algorithm</a:t>
                </a:r>
              </a:p>
            </p:txBody>
          </p:sp>
        </p:grpSp>
      </p:grpSp>
      <p:sp>
        <p:nvSpPr>
          <p:cNvPr id="983051" name="Rectangle 9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sp>
        <p:nvSpPr>
          <p:cNvPr id="983052" name="TextBox 41"/>
          <p:cNvSpPr txBox="1">
            <a:spLocks noChangeArrowheads="1"/>
          </p:cNvSpPr>
          <p:nvPr/>
        </p:nvSpPr>
        <p:spPr bwMode="auto">
          <a:xfrm>
            <a:off x="1028700" y="381000"/>
            <a:ext cx="7467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N data points 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E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(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) in D dim. space and Minimize F by EM</a:t>
            </a:r>
          </a:p>
        </p:txBody>
      </p:sp>
      <p:cxnSp>
        <p:nvCxnSpPr>
          <p:cNvPr id="49" name="Straight Connector 48"/>
          <p:cNvCxnSpPr>
            <a:stCxn id="0" idx="4"/>
          </p:cNvCxnSpPr>
          <p:nvPr/>
        </p:nvCxnSpPr>
        <p:spPr>
          <a:xfrm rot="16200000" flipH="1">
            <a:off x="9820275" y="7092951"/>
            <a:ext cx="371475" cy="266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12968288" y="7181850"/>
            <a:ext cx="666750" cy="533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3873163" y="8820150"/>
            <a:ext cx="1219200" cy="593725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339763" y="10748963"/>
            <a:ext cx="1676400" cy="1036637"/>
          </a:xfrm>
          <a:prstGeom prst="line">
            <a:avLst/>
          </a:prstGeom>
          <a:ln>
            <a:solidFill>
              <a:srgbClr val="1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4"/>
            <a:endCxn id="39" idx="0"/>
          </p:cNvCxnSpPr>
          <p:nvPr/>
        </p:nvCxnSpPr>
        <p:spPr>
          <a:xfrm rot="5400000">
            <a:off x="11060113" y="11823700"/>
            <a:ext cx="369888" cy="15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57200" y="990600"/>
            <a:ext cx="8534400" cy="5867400"/>
            <a:chOff x="384" y="480"/>
            <a:chExt cx="5376" cy="3696"/>
          </a:xfrm>
        </p:grpSpPr>
        <p:sp>
          <p:nvSpPr>
            <p:cNvPr id="983059" name="Oval 23"/>
            <p:cNvSpPr>
              <a:spLocks noChangeArrowheads="1"/>
            </p:cNvSpPr>
            <p:nvPr/>
          </p:nvSpPr>
          <p:spPr bwMode="auto">
            <a:xfrm>
              <a:off x="384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983060" name="Rectangle 18"/>
            <p:cNvSpPr>
              <a:spLocks noChangeArrowheads="1"/>
            </p:cNvSpPr>
            <p:nvPr/>
          </p:nvSpPr>
          <p:spPr bwMode="auto">
            <a:xfrm>
              <a:off x="648" y="1536"/>
              <a:ext cx="4848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a(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= 1 and g(k) = (1/K)(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 b="0">
                  <a:latin typeface="Corbel" pitchFamily="34" charset="0"/>
                </a:rPr>
                <a:t>/2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</a:t>
              </a:r>
              <a:r>
                <a:rPr lang="en-US" sz="2400" b="0">
                  <a:latin typeface="Corbel" pitchFamily="34" charset="0"/>
                </a:rPr>
                <a:t>)</a:t>
              </a:r>
              <a:r>
                <a:rPr lang="en-US" sz="2400" b="0" baseline="30000">
                  <a:latin typeface="Corbel" pitchFamily="34" charset="0"/>
                </a:rPr>
                <a:t>D/2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s(k) =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1/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 and </a:t>
              </a:r>
              <a:r>
                <a:rPr lang="en-US" sz="2400" b="0">
                  <a:latin typeface="Corbel" pitchFamily="34" charset="0"/>
                </a:rPr>
                <a:t>T = 1</a:t>
              </a:r>
            </a:p>
            <a:p>
              <a:pPr algn="l">
                <a:buFontTx/>
                <a:buChar char="•"/>
              </a:pPr>
              <a:r>
                <a:rPr lang="en-US" sz="2400" b="0" u="sng">
                  <a:latin typeface="Corbel" pitchFamily="34" charset="0"/>
                </a:rPr>
                <a:t> Y</a:t>
              </a:r>
              <a:r>
                <a:rPr lang="en-US" sz="2400" b="0">
                  <a:latin typeface="Corbel" pitchFamily="34" charset="0"/>
                </a:rPr>
                <a:t>(</a:t>
              </a:r>
              <a:r>
                <a:rPr lang="en-US" sz="2400" b="0" i="1">
                  <a:latin typeface="Corbel" pitchFamily="34" charset="0"/>
                </a:rPr>
                <a:t>k</a:t>
              </a:r>
              <a:r>
                <a:rPr lang="en-US" sz="2400" b="0">
                  <a:latin typeface="Corbel" pitchFamily="34" charset="0"/>
                </a:rPr>
                <a:t>) =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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m=1</a:t>
              </a:r>
              <a:r>
                <a:rPr lang="en-US" sz="2400" b="0" i="1" baseline="30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 i="1">
                  <a:solidFill>
                    <a:srgbClr val="7F7F7F"/>
                  </a:solidFill>
                  <a:latin typeface="Corbel" pitchFamily="34" charset="0"/>
                  <a:sym typeface="Symbol" pitchFamily="18" charset="2"/>
                </a:rPr>
                <a:t> </a:t>
              </a:r>
              <a:r>
                <a:rPr lang="en-US" sz="2400" b="0" i="1" u="sng">
                  <a:solidFill>
                    <a:srgbClr val="E40701"/>
                  </a:solidFill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b="0" i="1" baseline="-25000">
                  <a:solidFill>
                    <a:srgbClr val="E40701"/>
                  </a:solidFill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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X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k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))</a:t>
              </a:r>
              <a:r>
                <a:rPr lang="en-US" sz="2400" b="0">
                  <a:latin typeface="Corbel" pitchFamily="34" charset="0"/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Choose fixed 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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X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)</a:t>
              </a:r>
              <a:r>
                <a:rPr lang="en-US" sz="2400" b="0">
                  <a:latin typeface="Corbel" pitchFamily="34" charset="0"/>
                </a:rPr>
                <a:t> = exp( - 0.5 (</a:t>
              </a:r>
              <a:r>
                <a:rPr lang="en-US" sz="2400" b="0" u="sng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-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</a:t>
              </a:r>
              <a:r>
                <a:rPr lang="en-US" sz="2400" b="0" i="1" baseline="-25000">
                  <a:latin typeface="Corbel" pitchFamily="34" charset="0"/>
                </a:rPr>
                <a:t>m</a:t>
              </a:r>
              <a:r>
                <a:rPr lang="en-US" sz="2400" b="0">
                  <a:latin typeface="Corbel" pitchFamily="34" charset="0"/>
                </a:rPr>
                <a:t>)</a:t>
              </a:r>
              <a:r>
                <a:rPr lang="en-US" sz="2400" b="0" baseline="30000">
                  <a:latin typeface="Corbel" pitchFamily="34" charset="0"/>
                </a:rPr>
                <a:t>2</a:t>
              </a:r>
              <a:r>
                <a:rPr lang="en-US" sz="2400" b="0">
                  <a:latin typeface="Corbel" pitchFamily="34" charset="0"/>
                </a:rPr>
                <a:t>/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="0" baseline="30000">
                  <a:latin typeface="Corbel" pitchFamily="34" charset="0"/>
                  <a:sym typeface="Symbol" pitchFamily="18" charset="2"/>
                </a:rPr>
                <a:t>2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 )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  <a:sym typeface="Symbol" pitchFamily="18" charset="2"/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  <a:sym typeface="Symbol" pitchFamily="18" charset="2"/>
                </a:rPr>
                <a:t> </a:t>
              </a:r>
              <a:r>
                <a:rPr lang="en-US" sz="2400" b="0">
                  <a:latin typeface="Corbel" pitchFamily="34" charset="0"/>
                </a:rPr>
                <a:t>Vary </a:t>
              </a:r>
              <a:r>
                <a:rPr lang="en-US" sz="2400" b="0" i="1" u="sng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b="0" i="1" baseline="-250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>
                  <a:latin typeface="Corbel" pitchFamily="34" charset="0"/>
                </a:rPr>
                <a:t> and</a:t>
              </a:r>
              <a:r>
                <a:rPr lang="en-US" sz="2400" b="0" i="1" baseline="-25000"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 b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but fix values of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M</a:t>
              </a:r>
              <a:r>
                <a:rPr lang="en-US" sz="2400" b="0">
                  <a:latin typeface="Corbel" pitchFamily="34" charset="0"/>
                </a:rPr>
                <a:t> and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a priori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</a:t>
              </a:r>
              <a:r>
                <a:rPr lang="en-US" sz="2400" b="0" u="sng">
                  <a:latin typeface="Corbel" pitchFamily="34" charset="0"/>
                </a:rPr>
                <a:t>Y</a:t>
              </a:r>
              <a:r>
                <a:rPr lang="en-US" sz="2400" b="0">
                  <a:latin typeface="Corbel" pitchFamily="34" charset="0"/>
                </a:rPr>
                <a:t>(</a:t>
              </a:r>
              <a:r>
                <a:rPr lang="en-US" sz="2400" b="0" i="1">
                  <a:latin typeface="Corbel" pitchFamily="34" charset="0"/>
                </a:rPr>
                <a:t>k</a:t>
              </a:r>
              <a:r>
                <a:rPr lang="en-US" sz="2400" b="0">
                  <a:latin typeface="Corbel" pitchFamily="34" charset="0"/>
                </a:rPr>
                <a:t>) </a:t>
              </a:r>
              <a:r>
                <a:rPr lang="en-US" sz="2400" b="0" u="sng">
                  <a:latin typeface="Corbel" pitchFamily="34" charset="0"/>
                </a:rPr>
                <a:t>E</a:t>
              </a:r>
              <a:r>
                <a:rPr lang="en-US" sz="2400" b="0">
                  <a:latin typeface="Corbel" pitchFamily="34" charset="0"/>
                </a:rPr>
                <a:t>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</a:t>
              </a:r>
              <a:r>
                <a:rPr lang="en-US" sz="2400" b="0" i="1" u="sng"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are vectors in original high D dimension space</a:t>
              </a:r>
            </a:p>
            <a:p>
              <a:pPr algn="l">
                <a:buFontTx/>
                <a:buChar char="•"/>
              </a:pP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 X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k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) and 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</a:t>
              </a:r>
              <a:r>
                <a:rPr lang="en-US" sz="2400" b="0" i="1" baseline="-25000">
                  <a:latin typeface="Corbel" pitchFamily="34" charset="0"/>
                </a:rPr>
                <a:t>m </a:t>
              </a:r>
              <a:r>
                <a:rPr lang="en-US" sz="2400" b="0">
                  <a:latin typeface="Corbel" pitchFamily="34" charset="0"/>
                </a:rPr>
                <a:t>are vectors in 2 dimensional mapped space</a:t>
              </a:r>
            </a:p>
          </p:txBody>
        </p:sp>
        <p:sp>
          <p:nvSpPr>
            <p:cNvPr id="983061" name="TextBox 17"/>
            <p:cNvSpPr txBox="1">
              <a:spLocks noChangeArrowheads="1"/>
            </p:cNvSpPr>
            <p:nvPr/>
          </p:nvSpPr>
          <p:spPr bwMode="auto">
            <a:xfrm>
              <a:off x="1104" y="1104"/>
              <a:ext cx="393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marL="0" lvl="1"/>
              <a:r>
                <a:rPr lang="en-US" sz="2800" dirty="0">
                  <a:solidFill>
                    <a:srgbClr val="FFFF00"/>
                  </a:solidFill>
                  <a:latin typeface="Corbel" pitchFamily="34" charset="0"/>
                </a:rPr>
                <a:t>Generative Topographic Mapping (GTM)</a:t>
              </a:r>
              <a:endParaRPr lang="en-US" sz="2800" b="0" dirty="0">
                <a:solidFill>
                  <a:srgbClr val="FFFF00"/>
                </a:solidFill>
                <a:latin typeface="Corbel" pitchFamily="34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09600" y="990600"/>
            <a:ext cx="8534400" cy="5867400"/>
            <a:chOff x="240" y="480"/>
            <a:chExt cx="5376" cy="3696"/>
          </a:xfrm>
        </p:grpSpPr>
        <p:sp>
          <p:nvSpPr>
            <p:cNvPr id="983063" name="Oval 27"/>
            <p:cNvSpPr>
              <a:spLocks noChangeArrowheads="1"/>
            </p:cNvSpPr>
            <p:nvPr/>
          </p:nvSpPr>
          <p:spPr bwMode="auto">
            <a:xfrm>
              <a:off x="240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008" y="1104"/>
              <a:ext cx="3936" cy="2154"/>
              <a:chOff x="1008" y="1104"/>
              <a:chExt cx="3936" cy="2154"/>
            </a:xfrm>
          </p:grpSpPr>
          <p:sp>
            <p:nvSpPr>
              <p:cNvPr id="983065" name="Rectangle 18"/>
              <p:cNvSpPr>
                <a:spLocks noChangeArrowheads="1"/>
              </p:cNvSpPr>
              <p:nvPr/>
            </p:nvSpPr>
            <p:spPr bwMode="auto">
              <a:xfrm>
                <a:off x="1470" y="1632"/>
                <a:ext cx="301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>
                    <a:latin typeface="Arial" pitchFamily="34" charset="0"/>
                  </a:rPr>
                  <a:t> As DAGM but set T=1 and fix K</a:t>
                </a:r>
              </a:p>
            </p:txBody>
          </p:sp>
          <p:sp>
            <p:nvSpPr>
              <p:cNvPr id="983066" name="TextBox 17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3936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Traditional Gaussian </a:t>
                </a:r>
              </a:p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mixture models GM</a:t>
                </a:r>
              </a:p>
            </p:txBody>
          </p:sp>
          <p:sp>
            <p:nvSpPr>
              <p:cNvPr id="983067" name="Rectangle 18"/>
              <p:cNvSpPr>
                <a:spLocks noChangeArrowheads="1"/>
              </p:cNvSpPr>
              <p:nvPr/>
            </p:nvSpPr>
            <p:spPr bwMode="auto">
              <a:xfrm>
                <a:off x="1104" y="2544"/>
                <a:ext cx="374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>
                    <a:latin typeface="Arial" pitchFamily="34" charset="0"/>
                  </a:rPr>
                  <a:t> GTM has several natural annealing versions based on either DAC or DAGM: under investigation</a:t>
                </a:r>
              </a:p>
            </p:txBody>
          </p:sp>
          <p:sp>
            <p:nvSpPr>
              <p:cNvPr id="983068" name="TextBox 17"/>
              <p:cNvSpPr txBox="1">
                <a:spLocks noChangeArrowheads="1"/>
              </p:cNvSpPr>
              <p:nvPr/>
            </p:nvSpPr>
            <p:spPr bwMode="auto">
              <a:xfrm>
                <a:off x="1320" y="2016"/>
                <a:ext cx="3312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 algn="l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DAGTM: Deterministic Annealed </a:t>
                </a:r>
                <a:b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</a:br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Generative Topographic Mapping</a:t>
                </a:r>
              </a:p>
            </p:txBody>
          </p:sp>
        </p:grpSp>
      </p:grpSp>
      <p:graphicFrame>
        <p:nvGraphicFramePr>
          <p:cNvPr id="983069" name="Object 29"/>
          <p:cNvGraphicFramePr>
            <a:graphicFrameLocks noChangeAspect="1"/>
          </p:cNvGraphicFramePr>
          <p:nvPr/>
        </p:nvGraphicFramePr>
        <p:xfrm>
          <a:off x="533400" y="762000"/>
          <a:ext cx="8458200" cy="963613"/>
        </p:xfrm>
        <a:graphic>
          <a:graphicData uri="http://schemas.openxmlformats.org/presentationml/2006/ole">
            <p:oleObj spid="_x0000_s2050" name="Equation" r:id="rId4" imgW="3784320" imgH="431640" progId="">
              <p:embed/>
            </p:oleObj>
          </a:graphicData>
        </a:graphic>
      </p:graphicFrame>
      <p:pic>
        <p:nvPicPr>
          <p:cNvPr id="983070" name="Titl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438" y="-46038"/>
            <a:ext cx="61880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525"/>
            <a:ext cx="8763000" cy="98107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Parallel Multicore</a:t>
            </a:r>
            <a:br>
              <a:rPr lang="en-US" sz="2800" dirty="0"/>
            </a:br>
            <a:r>
              <a:rPr lang="en-US" sz="2800" dirty="0"/>
              <a:t>Deterministic Annealing Clustering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-76200" y="914400"/>
            <a:ext cx="9296400" cy="6019800"/>
            <a:chOff x="0" y="1101725"/>
            <a:chExt cx="8839200" cy="575627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1725"/>
              <a:ext cx="8839200" cy="5756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901948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Parallel Overhead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on 8 Threads Intel 8b</a:t>
              </a:r>
            </a:p>
            <a:p>
              <a:r>
                <a:rPr lang="en-US" b="1" dirty="0"/>
                <a:t/>
              </a:r>
              <a:br>
                <a:rPr lang="en-US" b="1" dirty="0"/>
              </a:br>
              <a:r>
                <a:rPr lang="en-US" b="1" dirty="0">
                  <a:solidFill>
                    <a:srgbClr val="FF0000"/>
                  </a:solidFill>
                </a:rPr>
                <a:t>Speedup = 8/(1+Overhead)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70325" y="5867400"/>
              <a:ext cx="38957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10000/(Grain Size </a:t>
              </a:r>
              <a:r>
                <a:rPr lang="en-US" b="1" i="1" dirty="0">
                  <a:solidFill>
                    <a:schemeClr val="bg1"/>
                  </a:solidFill>
                </a:rPr>
                <a:t>n </a:t>
              </a:r>
              <a:r>
                <a:rPr lang="en-US" b="1" dirty="0">
                  <a:solidFill>
                    <a:schemeClr val="bg1"/>
                  </a:solidFill>
                </a:rPr>
                <a:t>= points per core)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124200" y="1968480"/>
              <a:ext cx="4792209" cy="1477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             Overhead </a:t>
              </a:r>
              <a:r>
                <a:rPr lang="en-US" b="1" dirty="0">
                  <a:solidFill>
                    <a:schemeClr val="bg1"/>
                  </a:solidFill>
                </a:rPr>
                <a:t>= </a:t>
              </a:r>
              <a:r>
                <a:rPr lang="en-US" b="1" i="1" dirty="0">
                  <a:solidFill>
                    <a:schemeClr val="bg1"/>
                  </a:solidFill>
                </a:rPr>
                <a:t>Constant1</a:t>
              </a:r>
              <a:r>
                <a:rPr lang="en-US" b="1" dirty="0">
                  <a:solidFill>
                    <a:schemeClr val="bg1"/>
                  </a:solidFill>
                </a:rPr>
                <a:t> + </a:t>
              </a:r>
              <a:r>
                <a:rPr lang="en-US" b="1" i="1" dirty="0">
                  <a:solidFill>
                    <a:schemeClr val="bg1"/>
                  </a:solidFill>
                </a:rPr>
                <a:t>Constant2</a:t>
              </a:r>
              <a:r>
                <a:rPr lang="en-US" b="1" dirty="0">
                  <a:solidFill>
                    <a:schemeClr val="bg1"/>
                  </a:solidFill>
                </a:rPr>
                <a:t>/</a:t>
              </a:r>
              <a:r>
                <a:rPr lang="en-US" b="1" i="1" dirty="0">
                  <a:solidFill>
                    <a:schemeClr val="bg1"/>
                  </a:solidFill>
                </a:rPr>
                <a:t>n</a:t>
              </a:r>
            </a:p>
            <a:p>
              <a:endParaRPr lang="en-US" b="1" i="1" dirty="0">
                <a:solidFill>
                  <a:schemeClr val="bg1"/>
                </a:solidFill>
              </a:endParaRPr>
            </a:p>
            <a:p>
              <a:r>
                <a:rPr lang="en-US" b="1" i="1" dirty="0">
                  <a:solidFill>
                    <a:schemeClr val="bg1"/>
                  </a:solidFill>
                </a:rPr>
                <a:t>Constant1 = </a:t>
              </a:r>
              <a:r>
                <a:rPr lang="en-US" b="1" dirty="0">
                  <a:solidFill>
                    <a:schemeClr val="bg1"/>
                  </a:solidFill>
                </a:rPr>
                <a:t>0.05 to 0.1 (Client Windows) due to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thread runtime </a:t>
              </a:r>
              <a:r>
                <a:rPr lang="en-US" b="1" dirty="0">
                  <a:solidFill>
                    <a:schemeClr val="bg1"/>
                  </a:solidFill>
                </a:rPr>
                <a:t>fluctuations</a:t>
              </a:r>
            </a:p>
            <a:p>
              <a:r>
                <a:rPr lang="en-US" b="1" dirty="0"/>
                <a:t> 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705600" y="1371600"/>
              <a:ext cx="12827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10 Clusters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58000" y="3733800"/>
              <a:ext cx="12827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20 Clusters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262" name="Picture 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48063"/>
            <a:ext cx="4419600" cy="330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92258" name="Picture 1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349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92259" name="Text Box 13"/>
          <p:cNvSpPr txBox="1">
            <a:spLocks noChangeArrowheads="1"/>
          </p:cNvSpPr>
          <p:nvPr/>
        </p:nvSpPr>
        <p:spPr bwMode="auto">
          <a:xfrm>
            <a:off x="0" y="0"/>
            <a:ext cx="4876800" cy="3416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l" defTabSz="2192338"/>
            <a:r>
              <a:rPr lang="en-US" b="0" dirty="0">
                <a:solidFill>
                  <a:srgbClr val="C00000"/>
                </a:solidFill>
                <a:latin typeface="Arial" pitchFamily="34" charset="0"/>
              </a:rPr>
              <a:t>Speedup</a:t>
            </a:r>
            <a:r>
              <a:rPr lang="en-US" b="0" dirty="0">
                <a:latin typeface="Arial" pitchFamily="34" charset="0"/>
              </a:rPr>
              <a:t> = Number of cores/(1+</a:t>
            </a:r>
            <a:r>
              <a:rPr lang="en-US" b="0" i="1" dirty="0">
                <a:latin typeface="Arial" pitchFamily="34" charset="0"/>
              </a:rPr>
              <a:t>f</a:t>
            </a:r>
            <a:r>
              <a:rPr lang="en-US" b="0" dirty="0">
                <a:latin typeface="Arial" pitchFamily="34" charset="0"/>
              </a:rPr>
              <a:t>)</a:t>
            </a:r>
          </a:p>
          <a:p>
            <a:pPr algn="l" defTabSz="2192338"/>
            <a:r>
              <a:rPr lang="en-US" b="0" i="1" dirty="0">
                <a:latin typeface="Corbel" pitchFamily="34" charset="0"/>
              </a:rPr>
              <a:t>f </a:t>
            </a:r>
            <a:r>
              <a:rPr lang="en-US" b="0" dirty="0">
                <a:latin typeface="Arial" pitchFamily="34" charset="0"/>
              </a:rPr>
              <a:t>= (Sum of Overheads)/(Computation per core</a:t>
            </a:r>
            <a:r>
              <a:rPr lang="en-US" b="0" dirty="0" smtClean="0">
                <a:latin typeface="Arial" pitchFamily="34" charset="0"/>
              </a:rPr>
              <a:t>)</a:t>
            </a:r>
            <a:endParaRPr lang="en-US" b="0" dirty="0">
              <a:latin typeface="Arial" pitchFamily="34" charset="0"/>
            </a:endParaRPr>
          </a:p>
          <a:p>
            <a:pPr algn="l" defTabSz="2192338"/>
            <a:r>
              <a:rPr lang="en-US" b="0" dirty="0">
                <a:latin typeface="Arial" pitchFamily="34" charset="0"/>
              </a:rPr>
              <a:t>Computation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 Grain Size </a:t>
            </a:r>
            <a:r>
              <a:rPr lang="en-US" b="0" i="1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n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 . # Clusters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K</a:t>
            </a:r>
          </a:p>
          <a:p>
            <a:pPr algn="l" defTabSz="2192338"/>
            <a:r>
              <a:rPr lang="en-US" b="0" dirty="0">
                <a:latin typeface="Arial" pitchFamily="34" charset="0"/>
                <a:sym typeface="Symbol" pitchFamily="18" charset="2"/>
              </a:rPr>
              <a:t>Overheads are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Synchronization: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small with CCR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Load Balance: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good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Memory Bandwidth Limit: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 0 as K </a:t>
            </a:r>
            <a:r>
              <a:rPr lang="en-US" b="0" dirty="0">
                <a:latin typeface="Corbel" pitchFamily="34" charset="0"/>
                <a:sym typeface="Symbol" pitchFamily="18" charset="2"/>
              </a:rPr>
              <a:t> </a:t>
            </a:r>
            <a:endParaRPr lang="en-US" b="0" dirty="0">
              <a:latin typeface="Arial" pitchFamily="34" charset="0"/>
              <a:sym typeface="Symbol" pitchFamily="18" charset="2"/>
            </a:endParaRP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Cache Use/Interference: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Important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Runtime Fluctuations</a:t>
            </a:r>
            <a:r>
              <a:rPr lang="en-US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Dominant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 large </a:t>
            </a:r>
            <a:r>
              <a:rPr lang="en-US" b="0" i="1" dirty="0">
                <a:latin typeface="Arial" pitchFamily="34" charset="0"/>
                <a:sym typeface="Symbol" pitchFamily="18" charset="2"/>
              </a:rPr>
              <a:t>n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, K</a:t>
            </a:r>
          </a:p>
          <a:p>
            <a:pPr algn="l" defTabSz="2192338"/>
            <a:r>
              <a:rPr lang="en-US" b="0" dirty="0">
                <a:latin typeface="Arial" pitchFamily="34" charset="0"/>
                <a:sym typeface="Symbol" pitchFamily="18" charset="2"/>
              </a:rPr>
              <a:t>All our “real” problems have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f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≤ 0.05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and </a:t>
            </a:r>
          </a:p>
          <a:p>
            <a:pPr algn="l" defTabSz="2192338"/>
            <a:r>
              <a:rPr lang="en-US" b="0" dirty="0">
                <a:latin typeface="Arial" pitchFamily="34" charset="0"/>
                <a:sym typeface="Symbol" pitchFamily="18" charset="2"/>
              </a:rPr>
              <a:t>speedups on 8 core systems greater than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7.6</a:t>
            </a:r>
          </a:p>
        </p:txBody>
      </p:sp>
      <p:sp>
        <p:nvSpPr>
          <p:cNvPr id="992261" name="Rectangle 115"/>
          <p:cNvSpPr>
            <a:spLocks noChangeArrowheads="1"/>
          </p:cNvSpPr>
          <p:nvPr/>
        </p:nvSpPr>
        <p:spPr bwMode="auto">
          <a:xfrm>
            <a:off x="83740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pic>
        <p:nvPicPr>
          <p:cNvPr id="992260" name="Group 6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5200"/>
            <a:ext cx="403860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 l="17377" t="20683" r="6033" b="12595"/>
          <a:stretch>
            <a:fillRect/>
          </a:stretch>
        </p:blipFill>
        <p:spPr bwMode="auto">
          <a:xfrm>
            <a:off x="381000" y="0"/>
            <a:ext cx="82296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 l="17377" t="20683" r="6033" b="12595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17819" t="18919" r="3017" b="12163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4" name="Picture 4" descr="g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181100"/>
            <a:ext cx="6362700" cy="5600700"/>
          </a:xfrm>
          <a:prstGeom prst="rect">
            <a:avLst/>
          </a:prstGeom>
          <a:noFill/>
        </p:spPr>
      </p:pic>
      <p:sp>
        <p:nvSpPr>
          <p:cNvPr id="137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525"/>
            <a:ext cx="8305800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2 Clusters of Chemical </a:t>
            </a:r>
            <a:r>
              <a:rPr lang="en-US" sz="3200" dirty="0" smtClean="0"/>
              <a:t>Compounds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155 Dimensions Projected into 2D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2590800" cy="5638800"/>
          </a:xfrm>
        </p:spPr>
        <p:txBody>
          <a:bodyPr>
            <a:normAutofit fontScale="92500" lnSpcReduction="20000"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2000" dirty="0">
                <a:solidFill>
                  <a:srgbClr val="ECD700"/>
                </a:solidFill>
              </a:rPr>
              <a:t>Deterministic Annealing </a:t>
            </a:r>
            <a:r>
              <a:rPr lang="en-US" sz="2000" dirty="0"/>
              <a:t>for Clustering of 335 </a:t>
            </a:r>
            <a:r>
              <a:rPr lang="en-US" sz="2000" dirty="0" smtClean="0"/>
              <a:t>compounds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20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Method works on much larger sets but choose this as answer </a:t>
            </a:r>
            <a:r>
              <a:rPr lang="en-US" sz="2000" dirty="0" smtClean="0"/>
              <a:t>known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20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GTM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CD700"/>
                </a:solidFill>
              </a:rPr>
              <a:t>Generative Topographic Mapping</a:t>
            </a:r>
            <a:r>
              <a:rPr lang="en-US" sz="2000" dirty="0"/>
              <a:t>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used for mapping 155D to 2D latent </a:t>
            </a:r>
            <a:r>
              <a:rPr lang="en-US" sz="2000" dirty="0" smtClean="0"/>
              <a:t>space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20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Much better than PCA (</a:t>
            </a:r>
            <a:r>
              <a:rPr lang="en-US" sz="2000" dirty="0">
                <a:solidFill>
                  <a:srgbClr val="ECD700"/>
                </a:solidFill>
              </a:rPr>
              <a:t>Principal Component Analysis</a:t>
            </a:r>
            <a:r>
              <a:rPr lang="en-US" sz="2000" dirty="0"/>
              <a:t>) or SOM (</a:t>
            </a:r>
            <a:r>
              <a:rPr lang="en-US" sz="2000" dirty="0">
                <a:solidFill>
                  <a:srgbClr val="ECD700"/>
                </a:solidFill>
              </a:rPr>
              <a:t>Self Organizing Maps</a:t>
            </a:r>
            <a:r>
              <a:rPr lang="en-US" sz="20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gtm"/>
          <p:cNvPicPr>
            <a:picLocks noChangeAspect="1" noChangeArrowheads="1"/>
          </p:cNvPicPr>
          <p:nvPr/>
        </p:nvPicPr>
        <p:blipFill>
          <a:blip r:embed="rId3"/>
          <a:srcRect l="3119" t="5548" r="5237" b="3989"/>
          <a:stretch>
            <a:fillRect/>
          </a:stretch>
        </p:blipFill>
        <p:spPr bwMode="auto">
          <a:xfrm>
            <a:off x="6172200" y="3962400"/>
            <a:ext cx="2657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19800" y="6160047"/>
            <a:ext cx="3124200" cy="684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8094" tIns="19047" rIns="38094" bIns="19047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GTM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Projection of 2 clusters 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335 compounds in 155 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dimensions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05400" y="1600200"/>
            <a:ext cx="3733800" cy="2235200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FFC000"/>
                </a:solidFill>
                <a:latin typeface="Corbel" pitchFamily="34" charset="0"/>
              </a:rPr>
              <a:t>GTM Projection of </a:t>
            </a:r>
            <a:r>
              <a:rPr lang="en-US" sz="1800" dirty="0" err="1">
                <a:solidFill>
                  <a:srgbClr val="FFC000"/>
                </a:solidFill>
                <a:latin typeface="Corbel" pitchFamily="34" charset="0"/>
              </a:rPr>
              <a:t>PubChem</a:t>
            </a:r>
            <a:r>
              <a:rPr lang="en-US" sz="1800" b="0" dirty="0">
                <a:solidFill>
                  <a:srgbClr val="FFC000"/>
                </a:solidFill>
                <a:latin typeface="Corbel" pitchFamily="34" charset="0"/>
              </a:rPr>
              <a:t>: </a:t>
            </a:r>
            <a:r>
              <a:rPr lang="en-US" sz="1800" b="0" dirty="0">
                <a:latin typeface="Corbel" pitchFamily="34" charset="0"/>
              </a:rPr>
              <a:t>10,926,94 </a:t>
            </a:r>
            <a:r>
              <a:rPr lang="en-US" sz="1800" b="0" dirty="0" smtClean="0">
                <a:latin typeface="Corbel" pitchFamily="34" charset="0"/>
              </a:rPr>
              <a:t>0compounds </a:t>
            </a:r>
            <a:r>
              <a:rPr lang="en-US" sz="1800" b="0" dirty="0">
                <a:latin typeface="Corbel" pitchFamily="34" charset="0"/>
              </a:rPr>
              <a:t>in 166 dimension binary property space takes 4 days on 8 cores. 64X64 mesh of GTM clusters interpolates </a:t>
            </a:r>
            <a:r>
              <a:rPr lang="en-US" sz="1800" b="0" dirty="0" err="1">
                <a:latin typeface="Corbel" pitchFamily="34" charset="0"/>
              </a:rPr>
              <a:t>PubChem</a:t>
            </a:r>
            <a:r>
              <a:rPr lang="en-US" sz="1800" b="0" dirty="0">
                <a:latin typeface="Corbel" pitchFamily="34" charset="0"/>
              </a:rPr>
              <a:t>. Could usefully use 1024 cores! David Wild will use for GIS style 2D browsing interface to chemistry</a:t>
            </a:r>
          </a:p>
        </p:txBody>
      </p:sp>
      <p:pic>
        <p:nvPicPr>
          <p:cNvPr id="7" name="Picture 34" descr="gtmpca"/>
          <p:cNvPicPr>
            <a:picLocks noChangeAspect="1" noChangeArrowheads="1"/>
          </p:cNvPicPr>
          <p:nvPr/>
        </p:nvPicPr>
        <p:blipFill>
          <a:blip r:embed="rId4"/>
          <a:srcRect t="12358" b="30907"/>
          <a:stretch>
            <a:fillRect/>
          </a:stretch>
        </p:blipFill>
        <p:spPr bwMode="auto">
          <a:xfrm>
            <a:off x="0" y="3886200"/>
            <a:ext cx="57118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198563" y="5334000"/>
            <a:ext cx="496887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pPr algn="l"/>
            <a:r>
              <a:rPr lang="en-US" sz="1800">
                <a:latin typeface="Corbel" pitchFamily="34" charset="0"/>
              </a:rPr>
              <a:t>PCA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3952875" y="5334000"/>
            <a:ext cx="5492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pPr algn="l"/>
            <a:r>
              <a:rPr lang="en-US" sz="1800">
                <a:latin typeface="Corbel" pitchFamily="34" charset="0"/>
              </a:rPr>
              <a:t>GTM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58674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Linear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PCA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v. nonlinear </a:t>
            </a:r>
            <a:r>
              <a:rPr lang="en-US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GTM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on 6 Gaussians in 3D</a:t>
            </a:r>
          </a:p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PCA is Principal Component Analysis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81000" y="381000"/>
            <a:ext cx="4635500" cy="3524250"/>
            <a:chOff x="1344" y="1104"/>
            <a:chExt cx="7008" cy="5328"/>
          </a:xfrm>
        </p:grpSpPr>
        <p:pic>
          <p:nvPicPr>
            <p:cNvPr id="12" name="Picture 34" descr="pubchemgtm"/>
            <p:cNvPicPr>
              <a:picLocks noChangeAspect="1" noChangeArrowheads="1"/>
            </p:cNvPicPr>
            <p:nvPr/>
          </p:nvPicPr>
          <p:blipFill>
            <a:blip r:embed="rId5"/>
            <a:srcRect t="1724" r="5920" b="4311"/>
            <a:stretch>
              <a:fillRect/>
            </a:stretch>
          </p:blipFill>
          <p:spPr bwMode="auto">
            <a:xfrm>
              <a:off x="1344" y="1200"/>
              <a:ext cx="6864" cy="5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35"/>
            <p:cNvSpPr>
              <a:spLocks noChangeArrowheads="1"/>
            </p:cNvSpPr>
            <p:nvPr/>
          </p:nvSpPr>
          <p:spPr bwMode="auto">
            <a:xfrm>
              <a:off x="1488" y="1248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14" name="AutoShape 36"/>
            <p:cNvSpPr>
              <a:spLocks noChangeArrowheads="1"/>
            </p:cNvSpPr>
            <p:nvPr/>
          </p:nvSpPr>
          <p:spPr bwMode="auto">
            <a:xfrm>
              <a:off x="2208" y="110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>
              <a:off x="5664" y="2400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5088" y="398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5856" y="465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18" name="AutoShape 40"/>
            <p:cNvSpPr>
              <a:spLocks noChangeArrowheads="1"/>
            </p:cNvSpPr>
            <p:nvPr/>
          </p:nvSpPr>
          <p:spPr bwMode="auto">
            <a:xfrm>
              <a:off x="7776" y="537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</p:grp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119188" y="3175"/>
            <a:ext cx="657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/>
            <a:r>
              <a:rPr lang="en-US" sz="2400" b="0">
                <a:latin typeface="Arial" pitchFamily="34" charset="0"/>
              </a:rPr>
              <a:t>Parallel Generative Topographic Mapping GTM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105400" y="457200"/>
            <a:ext cx="3752850" cy="862013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latin typeface="Corbel" pitchFamily="34" charset="0"/>
              </a:rPr>
              <a:t>Reduce dimensionality preserving topology and perhaps distances</a:t>
            </a:r>
            <a:br>
              <a:rPr lang="en-US" sz="1800" b="0" dirty="0">
                <a:latin typeface="Corbel" pitchFamily="34" charset="0"/>
              </a:rPr>
            </a:br>
            <a:r>
              <a:rPr lang="en-US" sz="1800" b="0" dirty="0">
                <a:latin typeface="Corbel" pitchFamily="34" charset="0"/>
              </a:rPr>
              <a:t>Here project to 2D 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82978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68300"/>
            <a:ext cx="6477000" cy="622300"/>
          </a:xfrm>
        </p:spPr>
        <p:txBody>
          <a:bodyPr/>
          <a:lstStyle/>
          <a:p>
            <a:pPr algn="ctr"/>
            <a:r>
              <a:rPr lang="en-US" sz="3200" dirty="0"/>
              <a:t>Why Data-mining?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8232775" cy="5410200"/>
          </a:xfrm>
        </p:spPr>
        <p:txBody>
          <a:bodyPr>
            <a:normAutofit fontScale="92500" lnSpcReduction="10000"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600" dirty="0"/>
              <a:t>What applications can </a:t>
            </a:r>
            <a:r>
              <a:rPr lang="en-US" sz="2600" dirty="0" smtClean="0">
                <a:solidFill>
                  <a:srgbClr val="F09805"/>
                </a:solidFill>
              </a:rPr>
              <a:t>use</a:t>
            </a:r>
            <a:r>
              <a:rPr lang="en-US" sz="2600" dirty="0" smtClean="0"/>
              <a:t> the </a:t>
            </a:r>
            <a:r>
              <a:rPr lang="en-US" sz="2600" dirty="0">
                <a:solidFill>
                  <a:srgbClr val="E99805"/>
                </a:solidFill>
              </a:rPr>
              <a:t>128</a:t>
            </a:r>
            <a:r>
              <a:rPr lang="en-US" sz="2600" dirty="0">
                <a:solidFill>
                  <a:srgbClr val="DC8706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cores</a:t>
            </a:r>
            <a:r>
              <a:rPr lang="en-US" sz="2600" dirty="0"/>
              <a:t> expected in 2013</a:t>
            </a:r>
            <a:r>
              <a:rPr lang="en-US" sz="2600" dirty="0" smtClean="0"/>
              <a:t>?</a:t>
            </a:r>
            <a:endParaRPr lang="en-US" sz="2600" dirty="0"/>
          </a:p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600" dirty="0"/>
              <a:t>Over same time period </a:t>
            </a:r>
            <a:r>
              <a:rPr lang="en-US" sz="2600" dirty="0">
                <a:solidFill>
                  <a:srgbClr val="E99805"/>
                </a:solidFill>
              </a:rPr>
              <a:t>real-time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E99805"/>
                </a:solidFill>
              </a:rPr>
              <a:t>archival</a:t>
            </a:r>
            <a:r>
              <a:rPr lang="en-US" sz="2600" dirty="0">
                <a:solidFill>
                  <a:srgbClr val="ECD700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data</a:t>
            </a:r>
            <a:r>
              <a:rPr lang="en-US" sz="2600" dirty="0"/>
              <a:t> will increase as fast as or </a:t>
            </a:r>
            <a:r>
              <a:rPr lang="en-US" sz="2600" dirty="0">
                <a:solidFill>
                  <a:srgbClr val="E99805"/>
                </a:solidFill>
              </a:rPr>
              <a:t>faster</a:t>
            </a:r>
            <a:r>
              <a:rPr lang="en-US" sz="2600" dirty="0"/>
              <a:t> than </a:t>
            </a:r>
            <a:r>
              <a:rPr lang="en-US" sz="2600" dirty="0">
                <a:solidFill>
                  <a:srgbClr val="E99805"/>
                </a:solidFill>
              </a:rPr>
              <a:t>computing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/>
              <a:t>Internet data </a:t>
            </a:r>
            <a:r>
              <a:rPr lang="en-US" sz="2200" dirty="0" smtClean="0"/>
              <a:t>fetched to local PC or stored in “cloud”</a:t>
            </a:r>
            <a:endParaRPr lang="en-US" sz="2200" dirty="0"/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/>
              <a:t>Surveillance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/>
              <a:t>Environmental monitors, Instruments such as LHC at CERN, High throughput screening in bio- and chemo-informatics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/>
              <a:t>Results of </a:t>
            </a:r>
            <a:r>
              <a:rPr lang="en-US" sz="2200" dirty="0" smtClean="0"/>
              <a:t>Simulations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sz="2200" dirty="0"/>
          </a:p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E99805"/>
                </a:solidFill>
              </a:rPr>
              <a:t>Intel</a:t>
            </a:r>
            <a:r>
              <a:rPr lang="en-US" sz="2600" dirty="0">
                <a:solidFill>
                  <a:srgbClr val="ECD700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RMS</a:t>
            </a:r>
            <a:r>
              <a:rPr lang="en-US" sz="2600" dirty="0">
                <a:solidFill>
                  <a:srgbClr val="ECD700"/>
                </a:solidFill>
              </a:rPr>
              <a:t> </a:t>
            </a:r>
            <a:r>
              <a:rPr lang="en-US" sz="2600" dirty="0"/>
              <a:t>analysis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suggests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Gaming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E99805"/>
                </a:solidFill>
              </a:rPr>
              <a:t>Generalized</a:t>
            </a:r>
            <a:r>
              <a:rPr lang="en-US" sz="2600" dirty="0">
                <a:solidFill>
                  <a:srgbClr val="ECD700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decision</a:t>
            </a:r>
            <a:r>
              <a:rPr lang="en-US" sz="2600" dirty="0">
                <a:solidFill>
                  <a:srgbClr val="ECD700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support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E99805"/>
                </a:solidFill>
              </a:rPr>
              <a:t>data</a:t>
            </a:r>
            <a:r>
              <a:rPr lang="en-US" sz="2600" dirty="0">
                <a:solidFill>
                  <a:srgbClr val="ECD700"/>
                </a:solidFill>
              </a:rPr>
              <a:t> </a:t>
            </a:r>
            <a:r>
              <a:rPr lang="en-US" sz="2600" dirty="0">
                <a:solidFill>
                  <a:srgbClr val="E99805"/>
                </a:solidFill>
              </a:rPr>
              <a:t>mining</a:t>
            </a:r>
            <a:r>
              <a:rPr lang="en-US" sz="2600" dirty="0"/>
              <a:t>) are ways of using these </a:t>
            </a:r>
            <a:r>
              <a:rPr lang="en-US" sz="2600" dirty="0" smtClean="0"/>
              <a:t>cycles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sz="2600" dirty="0"/>
          </a:p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600" b="1" i="1" dirty="0">
                <a:solidFill>
                  <a:srgbClr val="0000CC"/>
                </a:solidFill>
              </a:rPr>
              <a:t>S</a:t>
            </a:r>
            <a:r>
              <a:rPr lang="en-US" sz="2600" b="1" i="1" dirty="0">
                <a:solidFill>
                  <a:srgbClr val="D20000"/>
                </a:solidFill>
              </a:rPr>
              <a:t>A</a:t>
            </a:r>
            <a:r>
              <a:rPr lang="en-US" sz="2600" b="1" i="1" dirty="0">
                <a:solidFill>
                  <a:srgbClr val="FFC000"/>
                </a:solidFill>
              </a:rPr>
              <a:t>L</a:t>
            </a:r>
            <a:r>
              <a:rPr lang="en-US" sz="2600" b="1" i="1" dirty="0">
                <a:solidFill>
                  <a:srgbClr val="0000CC"/>
                </a:solidFill>
              </a:rPr>
              <a:t>S</a:t>
            </a:r>
            <a:r>
              <a:rPr lang="en-US" sz="2600" b="1" i="1" dirty="0">
                <a:solidFill>
                  <a:srgbClr val="33CC33"/>
                </a:solidFill>
              </a:rPr>
              <a:t>A</a:t>
            </a:r>
            <a:r>
              <a:rPr lang="en-US" sz="2600" dirty="0"/>
              <a:t> is developing a suite of parallel </a:t>
            </a:r>
            <a:r>
              <a:rPr lang="en-US" sz="2600" dirty="0" smtClean="0"/>
              <a:t>data-mining </a:t>
            </a:r>
            <a:r>
              <a:rPr lang="en-US" sz="2600" dirty="0"/>
              <a:t>capabilities: currently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>
                <a:solidFill>
                  <a:srgbClr val="ECD700"/>
                </a:solidFill>
              </a:rPr>
              <a:t>Clustering</a:t>
            </a:r>
            <a:r>
              <a:rPr lang="en-US" sz="2200" dirty="0"/>
              <a:t> with deterministic annealing (DA)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>
                <a:solidFill>
                  <a:srgbClr val="ECD700"/>
                </a:solidFill>
              </a:rPr>
              <a:t>Mixture Models </a:t>
            </a:r>
            <a:r>
              <a:rPr lang="en-US" sz="2200" dirty="0"/>
              <a:t>(Expectation Maximization) with DA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>
                <a:solidFill>
                  <a:srgbClr val="ECD700"/>
                </a:solidFill>
              </a:rPr>
              <a:t>Metric Space Mapping </a:t>
            </a:r>
            <a:r>
              <a:rPr lang="en-US" sz="2200" dirty="0"/>
              <a:t>for visualization and analysis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200" dirty="0">
                <a:solidFill>
                  <a:srgbClr val="ECD700"/>
                </a:solidFill>
              </a:rPr>
              <a:t>Matrix algebra </a:t>
            </a:r>
            <a:r>
              <a:rPr lang="en-US" sz="2200" dirty="0"/>
              <a:t>as needed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866" name="Group 2"/>
          <p:cNvGraphicFramePr>
            <a:graphicFrameLocks noGrp="1"/>
          </p:cNvGraphicFramePr>
          <p:nvPr/>
        </p:nvGraphicFramePr>
        <p:xfrm>
          <a:off x="0" y="912721"/>
          <a:ext cx="9144001" cy="5945279"/>
        </p:xfrm>
        <a:graphic>
          <a:graphicData uri="http://schemas.openxmlformats.org/drawingml/2006/table">
            <a:tbl>
              <a:tblPr/>
              <a:tblGrid>
                <a:gridCol w="1719264"/>
                <a:gridCol w="1376363"/>
                <a:gridCol w="1560513"/>
                <a:gridCol w="1125537"/>
                <a:gridCol w="1258394"/>
                <a:gridCol w="2103930"/>
              </a:tblGrid>
              <a:tr h="5091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 Exchange Latency (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µs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43351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(8 core 2.33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Redhat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 (Java)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5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MPICH2: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(8 core 2.33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mpiJava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D7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(8 core 2.66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mpiJava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D7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(4 core 2.19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mpiJava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D7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CCR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4555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Intel4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(4 core 2.8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CCR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25.8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295400" y="0"/>
            <a:ext cx="6781800" cy="77419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MPI Exchange Latency in </a:t>
            </a:r>
            <a:r>
              <a:rPr kumimoji="0" lang="el-GR" sz="2400" b="1" i="1" u="none" strike="noStrike" kern="1200" cap="none" spc="0" normalizeH="0" baseline="0" noProof="0" dirty="0" smtClean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μ</a:t>
            </a:r>
            <a:r>
              <a:rPr kumimoji="0" lang="en-US" sz="24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(20-30 computation between messaging)</a:t>
            </a:r>
            <a:endParaRPr kumimoji="0" lang="en-US" sz="2400" b="1" i="0" u="none" strike="noStrike" kern="1200" cap="none" spc="0" normalizeH="0" baseline="0" noProof="0" dirty="0">
              <a:ln w="635">
                <a:noFill/>
              </a:ln>
              <a:solidFill>
                <a:srgbClr val="C1EEF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1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1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85725"/>
            <a:ext cx="5334000" cy="82867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CCR Overhead </a:t>
            </a:r>
            <a:r>
              <a:rPr lang="en-US" sz="2800" dirty="0" smtClean="0"/>
              <a:t>for </a:t>
            </a:r>
            <a:r>
              <a:rPr lang="en-US" sz="2800" dirty="0"/>
              <a:t>a </a:t>
            </a:r>
            <a:r>
              <a:rPr lang="en-US" sz="2800" dirty="0" smtClean="0"/>
              <a:t>computation</a:t>
            </a:r>
            <a:br>
              <a:rPr lang="en-US" sz="2800" dirty="0" smtClean="0"/>
            </a:br>
            <a:r>
              <a:rPr lang="en-US" sz="2800" dirty="0" smtClean="0"/>
              <a:t>of 23.76 </a:t>
            </a:r>
            <a:r>
              <a:rPr lang="en-US" sz="2800" i="1" dirty="0">
                <a:cs typeface="Arial" pitchFamily="34" charset="0"/>
              </a:rPr>
              <a:t>µ</a:t>
            </a:r>
            <a:r>
              <a:rPr lang="en-US" sz="2800" dirty="0">
                <a:cs typeface="Arial" pitchFamily="34" charset="0"/>
              </a:rPr>
              <a:t>s between messaging</a:t>
            </a:r>
          </a:p>
        </p:txBody>
      </p:sp>
      <p:graphicFrame>
        <p:nvGraphicFramePr>
          <p:cNvPr id="1104900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0" y="1219200"/>
          <a:ext cx="9144001" cy="4978086"/>
        </p:xfrm>
        <a:graphic>
          <a:graphicData uri="http://schemas.openxmlformats.org/drawingml/2006/table">
            <a:tbl>
              <a:tblPr/>
              <a:tblGrid>
                <a:gridCol w="1549831"/>
                <a:gridCol w="1859797"/>
                <a:gridCol w="929898"/>
                <a:gridCol w="1007390"/>
                <a:gridCol w="1007390"/>
                <a:gridCol w="1007390"/>
                <a:gridCol w="929898"/>
                <a:gridCol w="852407"/>
              </a:tblGrid>
              <a:tr h="27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Intel8b: 8 Core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Parallel Computations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4365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Spawned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Pipeline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 Shifts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19.44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4365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Pipeline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Exchange As Two Shifts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35.62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0" y="4495800"/>
            <a:ext cx="16002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Rendezvous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MPI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388" y="5942013"/>
            <a:ext cx="8964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i="1">
                <a:latin typeface="Arial" pitchFamily="34" charset="0"/>
              </a:rPr>
              <a:t>Overhead (latency) of AMD4 PC with 4 execution threads on MPI style Rendezvous Messaging for Shift and Exchange implemented either as two shifts or as custom CCR pattern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5791200"/>
            <a:chOff x="90" y="461"/>
            <a:chExt cx="3493" cy="2787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/>
            <a:srcRect l="2209" t="9491" r="21150" b="3380"/>
            <a:stretch>
              <a:fillRect/>
            </a:stretch>
          </p:blipFill>
          <p:spPr bwMode="auto">
            <a:xfrm>
              <a:off x="90" y="461"/>
              <a:ext cx="3493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336" y="2704"/>
              <a:ext cx="571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Stages (millions)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31" y="663"/>
              <a:ext cx="657" cy="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Time Microseconds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791200"/>
            <a:ext cx="8812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i="1">
                <a:latin typeface="Arial" pitchFamily="34" charset="0"/>
              </a:rPr>
              <a:t>Overhead (latency) of Intel8b PC with 8 execution threads on MPI style Rendezvous Messaging for Shift and Exchange implemented either as two shifts or as custom CCR pattern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113" y="640"/>
            <a:chExt cx="3470" cy="269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 l="5165" t="12639" r="22612" b="7593"/>
            <a:stretch>
              <a:fillRect/>
            </a:stretch>
          </p:blipFill>
          <p:spPr bwMode="auto">
            <a:xfrm>
              <a:off x="113" y="640"/>
              <a:ext cx="3470" cy="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72" y="2772"/>
              <a:ext cx="568" cy="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Stages (millions)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44" y="754"/>
              <a:ext cx="653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Time Microseconds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368300"/>
            <a:ext cx="5410199" cy="622300"/>
          </a:xfrm>
        </p:spPr>
        <p:txBody>
          <a:bodyPr/>
          <a:lstStyle/>
          <a:p>
            <a:pPr algn="ctr"/>
            <a:r>
              <a:rPr sz="3200" smtClean="0"/>
              <a:t>Cache Line Interference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371600"/>
            <a:ext cx="8001000" cy="4800600"/>
          </a:xfrm>
        </p:spPr>
        <p:txBody>
          <a:bodyPr>
            <a:normAutofit fontScale="77500" lnSpcReduction="20000"/>
          </a:bodyPr>
          <a:lstStyle/>
          <a:p>
            <a:pPr marL="225425" indent="-2254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Implementations of our clustering algorithm showed large fluctuations due to the </a:t>
            </a:r>
            <a:r>
              <a:rPr lang="en-US" dirty="0" smtClean="0">
                <a:solidFill>
                  <a:srgbClr val="FFC000"/>
                </a:solidFill>
              </a:rPr>
              <a:t>cache line interference</a:t>
            </a:r>
            <a:r>
              <a:rPr lang="en-US" dirty="0" smtClean="0"/>
              <a:t> effect (</a:t>
            </a:r>
            <a:r>
              <a:rPr lang="en-US" dirty="0" smtClean="0">
                <a:solidFill>
                  <a:srgbClr val="FFC000"/>
                </a:solidFill>
              </a:rPr>
              <a:t>false sharing</a:t>
            </a:r>
            <a:r>
              <a:rPr lang="en-US" dirty="0" smtClean="0"/>
              <a:t>)</a:t>
            </a:r>
          </a:p>
          <a:p>
            <a:pPr marL="225425" indent="-2254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We have one thread on each core each calculating a sum of same complexity storing result in a common array A with different cores using different array locations</a:t>
            </a:r>
          </a:p>
          <a:p>
            <a:pPr marL="225425" indent="-2254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Thread </a:t>
            </a:r>
            <a:r>
              <a:rPr lang="en-US" dirty="0" err="1" smtClean="0"/>
              <a:t>i</a:t>
            </a:r>
            <a:r>
              <a:rPr lang="en-US" dirty="0" smtClean="0"/>
              <a:t> stores sum in A(</a:t>
            </a:r>
            <a:r>
              <a:rPr lang="en-US" dirty="0" err="1" smtClean="0"/>
              <a:t>i</a:t>
            </a:r>
            <a:r>
              <a:rPr lang="en-US" dirty="0" smtClean="0"/>
              <a:t>) is separation 1 – no memory access interference but cache line interference</a:t>
            </a:r>
          </a:p>
          <a:p>
            <a:pPr marL="225425" indent="-2254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Thread </a:t>
            </a:r>
            <a:r>
              <a:rPr lang="en-US" dirty="0" err="1" smtClean="0"/>
              <a:t>i</a:t>
            </a:r>
            <a:r>
              <a:rPr lang="en-US" dirty="0" smtClean="0"/>
              <a:t> stores sum in A(X*</a:t>
            </a:r>
            <a:r>
              <a:rPr lang="en-US" dirty="0" err="1" smtClean="0"/>
              <a:t>i</a:t>
            </a:r>
            <a:r>
              <a:rPr lang="en-US" dirty="0" smtClean="0"/>
              <a:t>) is separation X </a:t>
            </a:r>
          </a:p>
          <a:p>
            <a:pPr marL="225425" indent="-2254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</a:rPr>
              <a:t>Serious degradation if X &lt; 8 (64 bytes) with Windows</a:t>
            </a:r>
          </a:p>
          <a:p>
            <a:pPr lvl="1">
              <a:spcAft>
                <a:spcPts val="600"/>
              </a:spcAft>
              <a:buSzPct val="40000"/>
              <a:buFont typeface="Wingdings" pitchFamily="2" charset="2"/>
              <a:buChar char="q"/>
            </a:pPr>
            <a:r>
              <a:rPr lang="en-US" sz="2200" dirty="0" smtClean="0"/>
              <a:t>Note A is a double (8 bytes)</a:t>
            </a:r>
          </a:p>
          <a:p>
            <a:pPr lvl="1">
              <a:spcAft>
                <a:spcPts val="600"/>
              </a:spcAft>
              <a:buSzPct val="40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FC000"/>
                </a:solidFill>
              </a:rPr>
              <a:t>Less interference effect with Linux – especially Red Hat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0"/>
            <a:ext cx="6705600" cy="622300"/>
          </a:xfrm>
        </p:spPr>
        <p:txBody>
          <a:bodyPr/>
          <a:lstStyle/>
          <a:p>
            <a:pPr algn="ctr"/>
            <a:r>
              <a:rPr sz="3600" smtClean="0"/>
              <a:t>Cache Line Interface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653088"/>
            <a:ext cx="9144000" cy="1204912"/>
          </a:xfrm>
        </p:spPr>
        <p:txBody>
          <a:bodyPr>
            <a:normAutofit fontScale="92500" lnSpcReduction="20000"/>
          </a:bodyPr>
          <a:lstStyle/>
          <a:p>
            <a:pPr marL="2254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500" b="1" dirty="0" smtClean="0"/>
              <a:t>Note measurements at a separation X of 8 and X=1024 (and values between 8 and 1024 not shown) are essentially identical</a:t>
            </a:r>
          </a:p>
          <a:p>
            <a:pPr marL="2254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500" b="1" dirty="0" smtClean="0"/>
              <a:t>Measurements at 7 (not shown) are higher than that at 8 (except for Red Hat which shows essentially no enhancement at X&lt;8)</a:t>
            </a:r>
          </a:p>
          <a:p>
            <a:pPr marL="2254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500" b="1" dirty="0" smtClean="0"/>
              <a:t>As effects due to co-location of thread variables in a 64 byte cache line, align the array </a:t>
            </a:r>
          </a:p>
          <a:p>
            <a:pPr marL="2254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500" b="1" dirty="0" smtClean="0"/>
              <a:t>with cache boundaries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609600"/>
          <a:ext cx="9144000" cy="4953000"/>
        </p:xfrm>
        <a:graphic>
          <a:graphicData uri="http://schemas.openxmlformats.org/presentationml/2006/ole">
            <p:oleObj spid="_x0000_s3074" name="Document" r:id="rId4" imgW="6415978" imgH="38092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8 Node 2-core Windows Cluster: CCR &amp; MPI.NET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5410200" y="4618037"/>
            <a:ext cx="3733800" cy="208756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Scaled Speed up</a:t>
            </a:r>
            <a:r>
              <a:rPr lang="en-US" sz="2000" dirty="0" smtClean="0"/>
              <a:t>: Constant data points per parallel unit (1.6 million points)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Speed-up = ||ism P/(1+</a:t>
            </a:r>
            <a:r>
              <a:rPr lang="en-US" sz="2000" i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sz="2000" i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FFC000"/>
                </a:solidFill>
              </a:rPr>
              <a:t> = PT(P)/T(1)  - 1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ym typeface="Symbol"/>
              </a:rPr>
              <a:t> 1- efficiency</a:t>
            </a:r>
          </a:p>
          <a:p>
            <a:r>
              <a:rPr lang="en-US" sz="2000" dirty="0" smtClean="0"/>
              <a:t>Cluster of Intel Xeon CPU (2 cores) </a:t>
            </a:r>
            <a:r>
              <a:rPr lang="en-US" sz="2000" dirty="0" smtClean="0">
                <a:hlinkClick r:id="rId3"/>
              </a:rPr>
              <a:t>3050@2.13GHz</a:t>
            </a:r>
            <a:r>
              <a:rPr lang="en-US" sz="2000" dirty="0" smtClean="0"/>
              <a:t> 2.00 GB of RAM</a:t>
            </a:r>
          </a:p>
          <a:p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48996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609600"/>
                <a:gridCol w="609600"/>
                <a:gridCol w="82296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Label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||ism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MPI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4814893" cy="2895600"/>
          </a:xfrm>
          <a:prstGeom prst="rect">
            <a:avLst/>
          </a:prstGeom>
          <a:solidFill>
            <a:srgbClr val="C2A6CE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8956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22725"/>
            <a:ext cx="484129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09600" y="403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Overhead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57150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6200" y="3546029"/>
            <a:ext cx="5562600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C000"/>
                </a:solidFill>
              </a:rPr>
              <a:t>2 CCR Threads        1 Thread       2 MPI Processes per node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   8    4     2     1      8    4     2     1     8    4     2     1 nodes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4736"/>
            <a:ext cx="5105400" cy="31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7695"/>
            <a:ext cx="5105400" cy="307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1 Node 4-core Windows Opteron: CCR &amp; MPI.NET</a:t>
            </a:r>
            <a:endParaRPr lang="en-US" sz="28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5410200" y="3276600"/>
            <a:ext cx="37338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Scaled Speed up</a:t>
            </a:r>
            <a:r>
              <a:rPr lang="en-US" sz="2000" dirty="0" smtClean="0"/>
              <a:t>: Constant data points per parallel unit (0.4 million points)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Speed-up = ||ism P/(1+</a:t>
            </a:r>
            <a:r>
              <a:rPr lang="en-US" sz="2000" i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sz="2000" i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FFC000"/>
                </a:solidFill>
              </a:rPr>
              <a:t> = PT(P)/T(1)  - 1 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  <a:sym typeface="Symbol"/>
              </a:rPr>
              <a:t> 1- efficiency</a:t>
            </a:r>
          </a:p>
          <a:p>
            <a:r>
              <a:rPr lang="en-US" sz="2000" dirty="0" smtClean="0">
                <a:sym typeface="Symbol"/>
              </a:rPr>
              <a:t>MPI uses REDUCE, ALLREDUCE (most used) and BROADCAST</a:t>
            </a:r>
          </a:p>
          <a:p>
            <a:r>
              <a:rPr lang="en-US" sz="2000" dirty="0" smtClean="0"/>
              <a:t>AMD Opteron (4 cores) Processor 275 @ 2.19GHz 4 .00 GB of RAM</a:t>
            </a:r>
          </a:p>
          <a:p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4899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609600"/>
                <a:gridCol w="609600"/>
                <a:gridCol w="82296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Label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||ism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MPI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28194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Overhead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60960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algn="ctr"/>
            <a:r>
              <a:rPr lang="en-US" sz="2800" dirty="0" smtClean="0"/>
              <a:t>Overhead versus Grain Size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4582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C000"/>
                </a:solidFill>
              </a:rPr>
              <a:t>Speed-up = (||ism P)/(1+</a:t>
            </a:r>
            <a:r>
              <a:rPr lang="en-US" sz="1600" i="1" dirty="0" smtClean="0">
                <a:solidFill>
                  <a:srgbClr val="FFC000"/>
                </a:solidFill>
              </a:rPr>
              <a:t>f</a:t>
            </a:r>
            <a:r>
              <a:rPr lang="en-US" sz="1600" dirty="0" smtClean="0">
                <a:solidFill>
                  <a:srgbClr val="FFC000"/>
                </a:solidFill>
              </a:rPr>
              <a:t>)</a:t>
            </a:r>
            <a:r>
              <a:rPr lang="en-US" sz="1600" dirty="0" smtClean="0"/>
              <a:t> Parallelism P = 16 on experiments here</a:t>
            </a: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rgbClr val="FFC000"/>
                </a:solidFill>
              </a:rPr>
              <a:t>f</a:t>
            </a:r>
            <a:r>
              <a:rPr lang="en-US" sz="1600" dirty="0" smtClean="0">
                <a:solidFill>
                  <a:srgbClr val="FFC000"/>
                </a:solidFill>
              </a:rPr>
              <a:t> = PT(P)/T(1)  - 1  </a:t>
            </a:r>
            <a:r>
              <a:rPr lang="en-US" sz="1600" dirty="0" smtClean="0">
                <a:solidFill>
                  <a:srgbClr val="FFC000"/>
                </a:solidFill>
                <a:sym typeface="Symbol"/>
              </a:rPr>
              <a:t> 1- efficiency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ym typeface="Symbol"/>
              </a:rPr>
              <a:t>Fluctuations serious on Windows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ym typeface="Symbol"/>
              </a:rPr>
              <a:t>We have not investigated fluctuations directly on clusters where synchronization between nodes will make more serious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ym typeface="Symbol"/>
              </a:rPr>
              <a:t>MPI somewhat better performance than CCR; probably because multi threaded implementation has more fluctuations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ym typeface="Symbol"/>
              </a:rPr>
              <a:t>Need to improve initial results with averaging over more runs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0112" r="9497" b="6099"/>
          <a:stretch>
            <a:fillRect/>
          </a:stretch>
        </p:blipFill>
        <p:spPr bwMode="auto">
          <a:xfrm>
            <a:off x="1066800" y="2743200"/>
            <a:ext cx="6858000" cy="370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6200000">
            <a:off x="-222766" y="4196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Parallel Overhead </a:t>
            </a:r>
            <a:r>
              <a:rPr lang="en-US" i="1" dirty="0" smtClean="0">
                <a:solidFill>
                  <a:schemeClr val="accent3"/>
                </a:solidFill>
              </a:rPr>
              <a:t>f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100000/Grain Size(data points per parallel unit)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829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8 MPI Processes</a:t>
            </a:r>
          </a:p>
          <a:p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2 CCR threads per process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800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16 MPI Processes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102-58A2-4FF6-94B7-B2D5CBAA42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685800"/>
            <a:ext cx="7543800" cy="457200"/>
          </a:xfrm>
        </p:spPr>
        <p:txBody>
          <a:bodyPr/>
          <a:lstStyle/>
          <a:p>
            <a:pPr algn="ctr"/>
            <a:r>
              <a:rPr lang="en-US" sz="2800" dirty="0" smtClean="0"/>
              <a:t>Why is Speed up not = # cores/threads?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7848600" cy="3581400"/>
          </a:xfrm>
        </p:spPr>
        <p:txBody>
          <a:bodyPr/>
          <a:lstStyle/>
          <a:p>
            <a:r>
              <a:rPr lang="en-US" sz="2000" dirty="0" smtClean="0">
                <a:solidFill>
                  <a:srgbClr val="FFC000"/>
                </a:solidFill>
              </a:rPr>
              <a:t>Synchronization Overhead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Load imbalance</a:t>
            </a:r>
          </a:p>
          <a:p>
            <a:pPr lvl="1"/>
            <a:r>
              <a:rPr lang="en-US" sz="2000" dirty="0" smtClean="0"/>
              <a:t>Or there is no good parallel algorithm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Cache </a:t>
            </a:r>
            <a:r>
              <a:rPr lang="en-US" sz="2000" dirty="0" smtClean="0"/>
              <a:t>impacted by multiple threads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Memory bandwidth</a:t>
            </a:r>
            <a:r>
              <a:rPr lang="en-US" sz="2000" dirty="0" smtClean="0"/>
              <a:t> needs increase proportionally to number of threads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Scheduling and Interference</a:t>
            </a:r>
            <a:r>
              <a:rPr lang="en-US" sz="2000" dirty="0" smtClean="0"/>
              <a:t> with O/S threads</a:t>
            </a:r>
          </a:p>
          <a:p>
            <a:pPr lvl="1"/>
            <a:r>
              <a:rPr lang="en-US" sz="2000" dirty="0" smtClean="0"/>
              <a:t>Including MPI/CCR processing threads</a:t>
            </a:r>
          </a:p>
          <a:p>
            <a:pPr lvl="1"/>
            <a:r>
              <a:rPr lang="en-US" sz="2000" dirty="0" smtClean="0"/>
              <a:t>Note current MPI’s not well designed for multi-threaded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0" y="381000"/>
            <a:ext cx="6019800" cy="722312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</a:rPr>
              <a:t>Multicore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dirty="0" smtClean="0">
                <a:latin typeface="Arial" pitchFamily="34" charset="0"/>
              </a:rPr>
              <a:t> Project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algn="ctr">
              <a:lnSpc>
                <a:spcPct val="95000"/>
              </a:lnSpc>
              <a:spcBef>
                <a:spcPct val="15000"/>
              </a:spcBef>
              <a:buNone/>
              <a:tabLst>
                <a:tab pos="6343650" algn="l"/>
              </a:tabLst>
            </a:pPr>
            <a:r>
              <a:rPr lang="en-US" sz="2900" b="1" i="1" dirty="0" smtClean="0">
                <a:solidFill>
                  <a:srgbClr val="4DE1EA"/>
                </a:solidFill>
                <a:latin typeface="Times New Roman" pitchFamily="18" charset="0"/>
              </a:rPr>
              <a:t>S</a:t>
            </a:r>
            <a:r>
              <a:rPr lang="en-US" sz="2900" dirty="0" smtClean="0">
                <a:solidFill>
                  <a:srgbClr val="4DE1EA"/>
                </a:solidFill>
                <a:latin typeface="Times New Roman" pitchFamily="18" charset="0"/>
              </a:rPr>
              <a:t>ervice</a:t>
            </a:r>
            <a:r>
              <a:rPr lang="en-US" sz="29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900" b="1" i="1" dirty="0" smtClean="0">
                <a:solidFill>
                  <a:srgbClr val="4DE1EA"/>
                </a:solidFill>
                <a:latin typeface="Times New Roman" pitchFamily="18" charset="0"/>
              </a:rPr>
              <a:t>A</a:t>
            </a:r>
            <a:r>
              <a:rPr lang="en-US" sz="2900" dirty="0" smtClean="0">
                <a:solidFill>
                  <a:srgbClr val="4DE1EA"/>
                </a:solidFill>
                <a:latin typeface="Times New Roman" pitchFamily="18" charset="0"/>
              </a:rPr>
              <a:t>ggregated </a:t>
            </a:r>
            <a:r>
              <a:rPr lang="en-US" sz="2900" b="1" i="1" dirty="0" smtClean="0">
                <a:solidFill>
                  <a:srgbClr val="4DE1EA"/>
                </a:solidFill>
                <a:latin typeface="Times New Roman" pitchFamily="18" charset="0"/>
              </a:rPr>
              <a:t>L</a:t>
            </a:r>
            <a:r>
              <a:rPr lang="en-US" sz="2900" dirty="0" smtClean="0">
                <a:solidFill>
                  <a:srgbClr val="4DE1EA"/>
                </a:solidFill>
                <a:latin typeface="Times New Roman" pitchFamily="18" charset="0"/>
              </a:rPr>
              <a:t>inked </a:t>
            </a:r>
            <a:r>
              <a:rPr lang="en-US" sz="2900" b="1" i="1" dirty="0" smtClean="0">
                <a:solidFill>
                  <a:srgbClr val="4DE1EA"/>
                </a:solidFill>
                <a:latin typeface="Times New Roman" pitchFamily="18" charset="0"/>
              </a:rPr>
              <a:t>S</a:t>
            </a:r>
            <a:r>
              <a:rPr lang="en-US" sz="2900" dirty="0" smtClean="0">
                <a:solidFill>
                  <a:srgbClr val="4DE1EA"/>
                </a:solidFill>
                <a:latin typeface="Times New Roman" pitchFamily="18" charset="0"/>
              </a:rPr>
              <a:t>equential </a:t>
            </a:r>
            <a:r>
              <a:rPr lang="en-US" sz="2900" b="1" i="1" dirty="0" smtClean="0">
                <a:solidFill>
                  <a:srgbClr val="4DE1EA"/>
                </a:solidFill>
                <a:latin typeface="Times New Roman" pitchFamily="18" charset="0"/>
              </a:rPr>
              <a:t>A</a:t>
            </a:r>
            <a:r>
              <a:rPr lang="en-US" sz="2900" dirty="0" smtClean="0">
                <a:solidFill>
                  <a:srgbClr val="4DE1EA"/>
                </a:solidFill>
                <a:latin typeface="Times New Roman" pitchFamily="18" charset="0"/>
              </a:rPr>
              <a:t>ctivities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1752600"/>
            <a:ext cx="8991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generalize the well known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(Communicating Sequential Processes) of Hoare to describe the low level approaches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fine grain parallelism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“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inked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equential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ctivities” 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SALSA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1148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use term “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SALSA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allow one to build services from either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threads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(usual MPI choice) or even just other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1148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choose term “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SALSA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denote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ways of synchronizing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parallel activities that may involve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memory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rather than some form of messaging or communication.</a:t>
            </a:r>
          </a:p>
          <a:p>
            <a:pPr marL="41148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several engineering and research issues for SALSA</a:t>
            </a:r>
          </a:p>
          <a:p>
            <a:pPr marL="740664" marR="0" lvl="1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the critical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optimization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 area for communication inside chips, clusters and Grids. </a:t>
            </a:r>
          </a:p>
          <a:p>
            <a:pPr marL="740664" marR="0" lvl="1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 to discuss what we mean by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</a:p>
          <a:p>
            <a:pPr marL="740664" marR="0" lvl="1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requirements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multi-language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</a:t>
            </a:r>
          </a:p>
          <a:p>
            <a:pPr marL="41148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 it seems useful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re-examine MPI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define a simpler model that naturally supports threads or processes and the full set of communication patterns needed in SALSA (including dynamic threads).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152400"/>
            <a:ext cx="5867400" cy="685800"/>
          </a:xfrm>
        </p:spPr>
        <p:txBody>
          <a:bodyPr/>
          <a:lstStyle/>
          <a:p>
            <a:pPr algn="ctr"/>
            <a:r>
              <a:rPr sz="3600" smtClean="0"/>
              <a:t>Issues and Futures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066800"/>
            <a:ext cx="8534400" cy="5334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6200" dirty="0" smtClean="0"/>
              <a:t>T</a:t>
            </a:r>
            <a:r>
              <a:rPr lang="en-US" sz="7200" dirty="0" smtClean="0"/>
              <a:t>his class of </a:t>
            </a:r>
            <a:r>
              <a:rPr lang="en-US" sz="7200" dirty="0" smtClean="0">
                <a:solidFill>
                  <a:srgbClr val="FFC000"/>
                </a:solidFill>
              </a:rPr>
              <a:t>data mining </a:t>
            </a:r>
            <a:r>
              <a:rPr lang="en-US" sz="7200" dirty="0" smtClean="0"/>
              <a:t>does/will </a:t>
            </a:r>
            <a:r>
              <a:rPr lang="en-US" sz="7200" dirty="0" smtClean="0">
                <a:solidFill>
                  <a:srgbClr val="99FF33"/>
                </a:solidFill>
              </a:rPr>
              <a:t>parallelize well </a:t>
            </a:r>
            <a:r>
              <a:rPr lang="en-US" sz="7200" dirty="0" smtClean="0"/>
              <a:t>on current/future multicore nodes</a:t>
            </a:r>
          </a:p>
          <a:p>
            <a:pPr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7200" dirty="0" smtClean="0"/>
              <a:t>The </a:t>
            </a:r>
            <a:r>
              <a:rPr lang="en-US" sz="7200" dirty="0" smtClean="0">
                <a:solidFill>
                  <a:srgbClr val="FFC000"/>
                </a:solidFill>
              </a:rPr>
              <a:t>MPI-CCR model </a:t>
            </a:r>
            <a:r>
              <a:rPr lang="en-US" sz="7200" dirty="0" smtClean="0"/>
              <a:t> is an important  extension  that </a:t>
            </a:r>
            <a:r>
              <a:rPr lang="en-US" sz="6800" dirty="0" smtClean="0"/>
              <a:t>take s CCR in multicore node to cluster 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/>
              <a:t>brings  computing power to a new level (nodes * cores)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/>
              <a:t>bridges the gap between commodity and high performance computing systems</a:t>
            </a:r>
          </a:p>
          <a:p>
            <a:pPr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7200" dirty="0" smtClean="0"/>
              <a:t>Several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smtClean="0">
                <a:solidFill>
                  <a:srgbClr val="99FF33"/>
                </a:solidFill>
              </a:rPr>
              <a:t>engineering</a:t>
            </a:r>
            <a:r>
              <a:rPr lang="en-US" sz="7200" dirty="0" smtClean="0">
                <a:solidFill>
                  <a:srgbClr val="18A221"/>
                </a:solidFill>
              </a:rPr>
              <a:t> </a:t>
            </a:r>
            <a:r>
              <a:rPr lang="en-US" sz="7200" dirty="0" smtClean="0"/>
              <a:t>issues for use in large applications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6600" dirty="0" smtClean="0"/>
              <a:t>Need access to a </a:t>
            </a:r>
            <a:r>
              <a:rPr lang="en-US" sz="6600" dirty="0" smtClean="0">
                <a:solidFill>
                  <a:srgbClr val="FFC000"/>
                </a:solidFill>
              </a:rPr>
              <a:t>32~ 128 node </a:t>
            </a:r>
            <a:r>
              <a:rPr lang="en-US" sz="6600" dirty="0" smtClean="0"/>
              <a:t>Windows cluster</a:t>
            </a:r>
            <a:endParaRPr lang="en-US" sz="6800" dirty="0" smtClean="0"/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7200" dirty="0" smtClean="0">
                <a:solidFill>
                  <a:srgbClr val="FFC000"/>
                </a:solidFill>
              </a:rPr>
              <a:t>MPI or cross-cluster CCR?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7200" dirty="0" smtClean="0">
                <a:solidFill>
                  <a:srgbClr val="ECD700"/>
                </a:solidFill>
              </a:rPr>
              <a:t>Service model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smtClean="0"/>
              <a:t>to integrate modules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/>
              <a:t>Need high performance linear algebra for C# (PLASMA from </a:t>
            </a:r>
            <a:r>
              <a:rPr lang="en-US" sz="6800" dirty="0" err="1" smtClean="0"/>
              <a:t>UTenn</a:t>
            </a:r>
            <a:r>
              <a:rPr lang="en-US" sz="6800" dirty="0" smtClean="0"/>
              <a:t>)</a:t>
            </a:r>
          </a:p>
          <a:p>
            <a:pPr lvl="2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SzPct val="40000"/>
              <a:buFont typeface="Wingdings" pitchFamily="2" charset="2"/>
              <a:buChar char="q"/>
            </a:pPr>
            <a:r>
              <a:rPr lang="en-US" sz="6800" dirty="0" smtClean="0"/>
              <a:t>Access linear algebra services in a different language?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40000"/>
              <a:buFont typeface="Wingdings" pitchFamily="2" charset="2"/>
              <a:buChar char="q"/>
            </a:pPr>
            <a:r>
              <a:rPr lang="en-US" sz="6800" dirty="0" smtClean="0"/>
              <a:t>Need equivalent of Intel C Math Libraries for C# (vector arithmetic – level 1 BLAS)</a:t>
            </a:r>
          </a:p>
          <a:p>
            <a:pPr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7200" dirty="0" smtClean="0"/>
              <a:t>Future work is </a:t>
            </a:r>
            <a:r>
              <a:rPr lang="en-US" sz="7200" dirty="0" smtClean="0">
                <a:solidFill>
                  <a:srgbClr val="ECD700"/>
                </a:solidFill>
              </a:rPr>
              <a:t>more applications</a:t>
            </a:r>
            <a:r>
              <a:rPr lang="en-US" sz="7200" dirty="0" smtClean="0"/>
              <a:t>; refine current algorithms such as </a:t>
            </a:r>
            <a:r>
              <a:rPr lang="en-US" sz="7200" dirty="0" smtClean="0">
                <a:solidFill>
                  <a:srgbClr val="ECD700"/>
                </a:solidFill>
              </a:rPr>
              <a:t>DAGTM</a:t>
            </a:r>
          </a:p>
          <a:p>
            <a:pPr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6800" dirty="0" smtClean="0">
                <a:solidFill>
                  <a:srgbClr val="ECD700"/>
                </a:solidFill>
              </a:rPr>
              <a:t>New parallel algorithms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>
                <a:solidFill>
                  <a:srgbClr val="99FF33"/>
                </a:solidFill>
              </a:rPr>
              <a:t>Clustering with </a:t>
            </a:r>
            <a:r>
              <a:rPr lang="en-US" sz="6800" dirty="0" err="1" smtClean="0">
                <a:solidFill>
                  <a:srgbClr val="99FF33"/>
                </a:solidFill>
              </a:rPr>
              <a:t>pairwise</a:t>
            </a:r>
            <a:r>
              <a:rPr lang="en-US" sz="6800" dirty="0" smtClean="0">
                <a:solidFill>
                  <a:srgbClr val="99FF33"/>
                </a:solidFill>
              </a:rPr>
              <a:t> distances but no vector spaces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err="1" smtClean="0">
                <a:solidFill>
                  <a:srgbClr val="99FF33"/>
                </a:solidFill>
              </a:rPr>
              <a:t>Bourgain</a:t>
            </a:r>
            <a:r>
              <a:rPr lang="en-US" sz="6800" dirty="0" smtClean="0"/>
              <a:t> Random Projection</a:t>
            </a:r>
            <a:r>
              <a:rPr lang="en-US" sz="6800" dirty="0" smtClean="0">
                <a:solidFill>
                  <a:srgbClr val="C00000"/>
                </a:solidFill>
              </a:rPr>
              <a:t> </a:t>
            </a:r>
            <a:r>
              <a:rPr lang="en-US" sz="6800" dirty="0" smtClean="0">
                <a:solidFill>
                  <a:srgbClr val="99FF33"/>
                </a:solidFill>
              </a:rPr>
              <a:t>for metric embedding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>
                <a:solidFill>
                  <a:srgbClr val="99FF33"/>
                </a:solidFill>
              </a:rPr>
              <a:t>MDS Dimensional Scaling with EM-like </a:t>
            </a:r>
            <a:r>
              <a:rPr lang="en-US" sz="6800" dirty="0" smtClean="0"/>
              <a:t>SMACOF</a:t>
            </a:r>
            <a:r>
              <a:rPr lang="en-US" sz="6800" dirty="0" smtClean="0">
                <a:solidFill>
                  <a:srgbClr val="777777"/>
                </a:solidFill>
              </a:rPr>
              <a:t> </a:t>
            </a:r>
            <a:r>
              <a:rPr lang="en-US" sz="6800" dirty="0" smtClean="0">
                <a:solidFill>
                  <a:srgbClr val="99FF33"/>
                </a:solidFill>
              </a:rPr>
              <a:t>and</a:t>
            </a:r>
            <a:r>
              <a:rPr lang="en-US" sz="6800" dirty="0" smtClean="0">
                <a:solidFill>
                  <a:srgbClr val="777777"/>
                </a:solidFill>
              </a:rPr>
              <a:t> </a:t>
            </a:r>
            <a:r>
              <a:rPr lang="en-US" sz="6800" dirty="0" smtClean="0">
                <a:solidFill>
                  <a:srgbClr val="99FF33"/>
                </a:solidFill>
              </a:rPr>
              <a:t>deterministic annealing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>
                <a:solidFill>
                  <a:srgbClr val="99FF33"/>
                </a:solidFill>
              </a:rPr>
              <a:t>Support use of Newton’s Method (Marquardt’s method) as </a:t>
            </a:r>
            <a:r>
              <a:rPr lang="en-US" sz="6800" dirty="0" smtClean="0"/>
              <a:t>EM alternative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</a:pPr>
            <a:r>
              <a:rPr lang="en-US" sz="6800" dirty="0" smtClean="0">
                <a:solidFill>
                  <a:srgbClr val="99FF33"/>
                </a:solidFill>
              </a:rPr>
              <a:t>Later </a:t>
            </a:r>
            <a:r>
              <a:rPr lang="en-US" sz="6800" dirty="0" smtClean="0"/>
              <a:t>HMM </a:t>
            </a:r>
            <a:r>
              <a:rPr lang="en-US" sz="6800" dirty="0" smtClean="0">
                <a:solidFill>
                  <a:srgbClr val="99FF33"/>
                </a:solidFill>
              </a:rPr>
              <a:t>and</a:t>
            </a:r>
            <a:r>
              <a:rPr lang="en-US" sz="6800" dirty="0" smtClean="0"/>
              <a:t> SVM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2438400"/>
            <a:ext cx="5867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Thank You!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3505200"/>
            <a:ext cx="68580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www.infomall.org/</a:t>
            </a:r>
            <a:r>
              <a:rPr lang="en-US" sz="36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6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6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6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6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4038600"/>
            <a:ext cx="68580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http://</a:t>
            </a:r>
            <a:r>
              <a:rPr lang="en-US" sz="3600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escience2008</a:t>
            </a: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.iu.edu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B2-9E16-468A-9A49-BC85DC306C24}" type="slidenum">
              <a:rPr lang="en-US"/>
              <a:pPr/>
              <a:t>4</a:t>
            </a:fld>
            <a:endParaRPr lang="en-US"/>
          </a:p>
        </p:txBody>
      </p:sp>
      <p:sp>
        <p:nvSpPr>
          <p:cNvPr id="1207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4876800" cy="609600"/>
          </a:xfrm>
        </p:spPr>
        <p:txBody>
          <a:bodyPr/>
          <a:lstStyle/>
          <a:p>
            <a:pPr algn="ctr"/>
            <a:r>
              <a:rPr lang="en-US" sz="3200" dirty="0" smtClean="0"/>
              <a:t>MPI-CCR model</a:t>
            </a:r>
            <a:endParaRPr lang="en-US" sz="3200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Distributed </a:t>
            </a:r>
            <a:r>
              <a:rPr lang="en-US" sz="2400" dirty="0">
                <a:solidFill>
                  <a:srgbClr val="FFC000"/>
                </a:solidFill>
              </a:rPr>
              <a:t>memory systems</a:t>
            </a:r>
            <a:r>
              <a:rPr lang="en-US" sz="2400" dirty="0"/>
              <a:t> have </a:t>
            </a:r>
            <a:r>
              <a:rPr lang="en-US" sz="2400" dirty="0">
                <a:solidFill>
                  <a:srgbClr val="FFC000"/>
                </a:solidFill>
              </a:rPr>
              <a:t>shared memory nodes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en-US" sz="2400" dirty="0" smtClean="0"/>
              <a:t>(today multicore) linked </a:t>
            </a:r>
            <a:r>
              <a:rPr lang="en-US" sz="2400" dirty="0"/>
              <a:t>by a messaging network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1812925"/>
            <a:ext cx="8947150" cy="4484688"/>
            <a:chOff x="48" y="1142"/>
            <a:chExt cx="5636" cy="2825"/>
          </a:xfrm>
        </p:grpSpPr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48" y="1142"/>
              <a:ext cx="932" cy="2016"/>
              <a:chOff x="48" y="1142"/>
              <a:chExt cx="932" cy="2016"/>
            </a:xfrm>
          </p:grpSpPr>
          <p:sp>
            <p:nvSpPr>
              <p:cNvPr id="1207302" name="Rectangle 6"/>
              <p:cNvSpPr>
                <a:spLocks noChangeArrowheads="1"/>
              </p:cNvSpPr>
              <p:nvPr/>
            </p:nvSpPr>
            <p:spPr bwMode="auto">
              <a:xfrm>
                <a:off x="48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04" name="Rectangle 8"/>
              <p:cNvSpPr>
                <a:spLocks noChangeArrowheads="1"/>
              </p:cNvSpPr>
              <p:nvPr/>
            </p:nvSpPr>
            <p:spPr bwMode="auto">
              <a:xfrm>
                <a:off x="175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207305" name="Rectangle 9"/>
              <p:cNvSpPr>
                <a:spLocks noChangeArrowheads="1"/>
              </p:cNvSpPr>
              <p:nvPr/>
            </p:nvSpPr>
            <p:spPr bwMode="auto">
              <a:xfrm>
                <a:off x="178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207306" name="Rectangle 10"/>
              <p:cNvSpPr>
                <a:spLocks noChangeArrowheads="1"/>
              </p:cNvSpPr>
              <p:nvPr/>
            </p:nvSpPr>
            <p:spPr bwMode="auto">
              <a:xfrm>
                <a:off x="175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207307" name="Rectangle 11"/>
              <p:cNvSpPr>
                <a:spLocks noChangeArrowheads="1"/>
              </p:cNvSpPr>
              <p:nvPr/>
            </p:nvSpPr>
            <p:spPr bwMode="auto">
              <a:xfrm>
                <a:off x="96" y="1200"/>
                <a:ext cx="340" cy="17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200" b="1" dirty="0">
                    <a:latin typeface="Times New Roman" pitchFamily="18" charset="0"/>
                  </a:rPr>
                  <a:t>Core</a:t>
                </a:r>
              </a:p>
            </p:txBody>
          </p:sp>
          <p:sp>
            <p:nvSpPr>
              <p:cNvPr id="1207308" name="Rectangle 12"/>
              <p:cNvSpPr>
                <a:spLocks noChangeArrowheads="1"/>
              </p:cNvSpPr>
              <p:nvPr/>
            </p:nvSpPr>
            <p:spPr bwMode="auto">
              <a:xfrm>
                <a:off x="277" y="1758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207309" name="Line 13"/>
              <p:cNvSpPr>
                <a:spLocks noChangeShapeType="1"/>
              </p:cNvSpPr>
              <p:nvPr/>
            </p:nvSpPr>
            <p:spPr bwMode="auto">
              <a:xfrm>
                <a:off x="514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1616" y="1142"/>
              <a:ext cx="932" cy="2016"/>
              <a:chOff x="1616" y="1142"/>
              <a:chExt cx="932" cy="2016"/>
            </a:xfrm>
          </p:grpSpPr>
          <p:sp>
            <p:nvSpPr>
              <p:cNvPr id="1207311" name="Rectangle 15"/>
              <p:cNvSpPr>
                <a:spLocks noChangeArrowheads="1"/>
              </p:cNvSpPr>
              <p:nvPr/>
            </p:nvSpPr>
            <p:spPr bwMode="auto">
              <a:xfrm>
                <a:off x="1616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3" name="Rectangle 17"/>
              <p:cNvSpPr>
                <a:spLocks noChangeArrowheads="1"/>
              </p:cNvSpPr>
              <p:nvPr/>
            </p:nvSpPr>
            <p:spPr bwMode="auto">
              <a:xfrm>
                <a:off x="1743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207314" name="Rectangle 18"/>
              <p:cNvSpPr>
                <a:spLocks noChangeArrowheads="1"/>
              </p:cNvSpPr>
              <p:nvPr/>
            </p:nvSpPr>
            <p:spPr bwMode="auto">
              <a:xfrm>
                <a:off x="1746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207315" name="Rectangle 19"/>
              <p:cNvSpPr>
                <a:spLocks noChangeArrowheads="1"/>
              </p:cNvSpPr>
              <p:nvPr/>
            </p:nvSpPr>
            <p:spPr bwMode="auto">
              <a:xfrm>
                <a:off x="1743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207317" name="Rectangle 21"/>
              <p:cNvSpPr>
                <a:spLocks noChangeArrowheads="1"/>
              </p:cNvSpPr>
              <p:nvPr/>
            </p:nvSpPr>
            <p:spPr bwMode="auto">
              <a:xfrm>
                <a:off x="1845" y="1776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207318" name="Line 22"/>
              <p:cNvSpPr>
                <a:spLocks noChangeShapeType="1"/>
              </p:cNvSpPr>
              <p:nvPr/>
            </p:nvSpPr>
            <p:spPr bwMode="auto">
              <a:xfrm>
                <a:off x="2082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3184" y="1142"/>
              <a:ext cx="932" cy="2016"/>
              <a:chOff x="3184" y="1142"/>
              <a:chExt cx="932" cy="2016"/>
            </a:xfrm>
          </p:grpSpPr>
          <p:sp>
            <p:nvSpPr>
              <p:cNvPr id="1207320" name="Rectangle 24"/>
              <p:cNvSpPr>
                <a:spLocks noChangeArrowheads="1"/>
              </p:cNvSpPr>
              <p:nvPr/>
            </p:nvSpPr>
            <p:spPr bwMode="auto">
              <a:xfrm>
                <a:off x="3184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2" name="Rectangle 26"/>
              <p:cNvSpPr>
                <a:spLocks noChangeArrowheads="1"/>
              </p:cNvSpPr>
              <p:nvPr/>
            </p:nvSpPr>
            <p:spPr bwMode="auto">
              <a:xfrm>
                <a:off x="3311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207323" name="Rectangle 27"/>
              <p:cNvSpPr>
                <a:spLocks noChangeArrowheads="1"/>
              </p:cNvSpPr>
              <p:nvPr/>
            </p:nvSpPr>
            <p:spPr bwMode="auto">
              <a:xfrm>
                <a:off x="3314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207324" name="Rectangle 28"/>
              <p:cNvSpPr>
                <a:spLocks noChangeArrowheads="1"/>
              </p:cNvSpPr>
              <p:nvPr/>
            </p:nvSpPr>
            <p:spPr bwMode="auto">
              <a:xfrm>
                <a:off x="3311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207326" name="Rectangle 30"/>
              <p:cNvSpPr>
                <a:spLocks noChangeArrowheads="1"/>
              </p:cNvSpPr>
              <p:nvPr/>
            </p:nvSpPr>
            <p:spPr bwMode="auto">
              <a:xfrm>
                <a:off x="3413" y="1776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207327" name="Line 31"/>
              <p:cNvSpPr>
                <a:spLocks noChangeShapeType="1"/>
              </p:cNvSpPr>
              <p:nvPr/>
            </p:nvSpPr>
            <p:spPr bwMode="auto">
              <a:xfrm>
                <a:off x="3650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4752" y="1142"/>
              <a:ext cx="932" cy="2016"/>
              <a:chOff x="4752" y="1142"/>
              <a:chExt cx="932" cy="2016"/>
            </a:xfrm>
          </p:grpSpPr>
          <p:sp>
            <p:nvSpPr>
              <p:cNvPr id="1207329" name="Rectangle 33"/>
              <p:cNvSpPr>
                <a:spLocks noChangeArrowheads="1"/>
              </p:cNvSpPr>
              <p:nvPr/>
            </p:nvSpPr>
            <p:spPr bwMode="auto">
              <a:xfrm>
                <a:off x="4752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31" name="Rectangle 35"/>
              <p:cNvSpPr>
                <a:spLocks noChangeArrowheads="1"/>
              </p:cNvSpPr>
              <p:nvPr/>
            </p:nvSpPr>
            <p:spPr bwMode="auto">
              <a:xfrm>
                <a:off x="4879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207332" name="Rectangle 36"/>
              <p:cNvSpPr>
                <a:spLocks noChangeArrowheads="1"/>
              </p:cNvSpPr>
              <p:nvPr/>
            </p:nvSpPr>
            <p:spPr bwMode="auto">
              <a:xfrm>
                <a:off x="4882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>
                  <a:spcBef>
                    <a:spcPct val="0"/>
                  </a:spcBef>
                </a:pPr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207333" name="Rectangle 37"/>
              <p:cNvSpPr>
                <a:spLocks noChangeArrowheads="1"/>
              </p:cNvSpPr>
              <p:nvPr/>
            </p:nvSpPr>
            <p:spPr bwMode="auto">
              <a:xfrm>
                <a:off x="4879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207335" name="Rectangle 39"/>
              <p:cNvSpPr>
                <a:spLocks noChangeArrowheads="1"/>
              </p:cNvSpPr>
              <p:nvPr/>
            </p:nvSpPr>
            <p:spPr bwMode="auto">
              <a:xfrm>
                <a:off x="4981" y="1758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dirty="0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207336" name="Line 40"/>
              <p:cNvSpPr>
                <a:spLocks noChangeShapeType="1"/>
              </p:cNvSpPr>
              <p:nvPr/>
            </p:nvSpPr>
            <p:spPr bwMode="auto">
              <a:xfrm>
                <a:off x="5218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07348" name="Rectangle 52"/>
            <p:cNvSpPr>
              <a:spLocks noChangeArrowheads="1"/>
            </p:cNvSpPr>
            <p:nvPr/>
          </p:nvSpPr>
          <p:spPr bwMode="auto">
            <a:xfrm>
              <a:off x="96" y="3436"/>
              <a:ext cx="5520" cy="25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Interconnection Network</a:t>
              </a:r>
            </a:p>
          </p:txBody>
        </p:sp>
        <p:sp>
          <p:nvSpPr>
            <p:cNvPr id="1207350" name="Line 54"/>
            <p:cNvSpPr>
              <a:spLocks noChangeShapeType="1"/>
            </p:cNvSpPr>
            <p:nvPr/>
          </p:nvSpPr>
          <p:spPr bwMode="auto">
            <a:xfrm>
              <a:off x="514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1" name="Line 55"/>
            <p:cNvSpPr>
              <a:spLocks noChangeShapeType="1"/>
            </p:cNvSpPr>
            <p:nvPr/>
          </p:nvSpPr>
          <p:spPr bwMode="auto">
            <a:xfrm>
              <a:off x="5218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2" name="Line 56"/>
            <p:cNvSpPr>
              <a:spLocks noChangeShapeType="1"/>
            </p:cNvSpPr>
            <p:nvPr/>
          </p:nvSpPr>
          <p:spPr bwMode="auto">
            <a:xfrm>
              <a:off x="2082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3" name="Line 57"/>
            <p:cNvSpPr>
              <a:spLocks noChangeShapeType="1"/>
            </p:cNvSpPr>
            <p:nvPr/>
          </p:nvSpPr>
          <p:spPr bwMode="auto">
            <a:xfrm>
              <a:off x="3650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4" name="Line 58"/>
            <p:cNvSpPr>
              <a:spLocks noChangeShapeType="1"/>
            </p:cNvSpPr>
            <p:nvPr/>
          </p:nvSpPr>
          <p:spPr bwMode="auto">
            <a:xfrm>
              <a:off x="912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6" name="Line 60"/>
            <p:cNvSpPr>
              <a:spLocks noChangeShapeType="1"/>
            </p:cNvSpPr>
            <p:nvPr/>
          </p:nvSpPr>
          <p:spPr bwMode="auto">
            <a:xfrm>
              <a:off x="912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7" name="Text Box 61"/>
            <p:cNvSpPr txBox="1">
              <a:spLocks noChangeArrowheads="1"/>
            </p:cNvSpPr>
            <p:nvPr/>
          </p:nvSpPr>
          <p:spPr bwMode="auto">
            <a:xfrm rot="16200000">
              <a:off x="735" y="1925"/>
              <a:ext cx="73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Dataflow</a:t>
              </a:r>
            </a:p>
          </p:txBody>
        </p:sp>
        <p:sp>
          <p:nvSpPr>
            <p:cNvPr id="1207358" name="Line 62"/>
            <p:cNvSpPr>
              <a:spLocks noChangeShapeType="1"/>
            </p:cNvSpPr>
            <p:nvPr/>
          </p:nvSpPr>
          <p:spPr bwMode="auto">
            <a:xfrm>
              <a:off x="4048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59" name="Line 63"/>
            <p:cNvSpPr>
              <a:spLocks noChangeShapeType="1"/>
            </p:cNvSpPr>
            <p:nvPr/>
          </p:nvSpPr>
          <p:spPr bwMode="auto">
            <a:xfrm>
              <a:off x="5616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60" name="Line 64"/>
            <p:cNvSpPr>
              <a:spLocks noChangeShapeType="1"/>
            </p:cNvSpPr>
            <p:nvPr/>
          </p:nvSpPr>
          <p:spPr bwMode="auto">
            <a:xfrm>
              <a:off x="2480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7361" name="Text Box 65"/>
            <p:cNvSpPr txBox="1">
              <a:spLocks noChangeArrowheads="1"/>
            </p:cNvSpPr>
            <p:nvPr/>
          </p:nvSpPr>
          <p:spPr bwMode="auto">
            <a:xfrm>
              <a:off x="1968" y="3734"/>
              <a:ext cx="137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smtClean="0"/>
                <a:t>Dataflow</a:t>
              </a:r>
              <a:r>
                <a:rPr lang="en-US" dirty="0"/>
                <a:t>” or Events</a:t>
              </a:r>
            </a:p>
          </p:txBody>
        </p:sp>
      </p:grp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25908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32004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1054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5715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7620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82296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>
                <a:latin typeface="Times New Roman" pitchFamily="18" charset="0"/>
              </a:rPr>
              <a:t>Core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38200" y="5105400"/>
            <a:ext cx="857813" cy="307777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Cluster 1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3333187" y="5105400"/>
            <a:ext cx="857813" cy="307777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Cluster 2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5847787" y="5105400"/>
            <a:ext cx="857813" cy="307777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Cluster 3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8305800" y="5102423"/>
            <a:ext cx="857813" cy="307777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Cluster 4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99413" y="1524000"/>
            <a:ext cx="5911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CCR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2057400" y="5105400"/>
            <a:ext cx="5613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MPI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2914013" y="1524000"/>
            <a:ext cx="5911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CCR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5352413" y="1524000"/>
            <a:ext cx="5911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CCR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" name="Text Box 65"/>
          <p:cNvSpPr txBox="1">
            <a:spLocks noChangeArrowheads="1"/>
          </p:cNvSpPr>
          <p:nvPr/>
        </p:nvSpPr>
        <p:spPr bwMode="auto">
          <a:xfrm>
            <a:off x="7848600" y="1524000"/>
            <a:ext cx="5911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CCR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2" name="Text Box 65"/>
          <p:cNvSpPr txBox="1">
            <a:spLocks noChangeArrowheads="1"/>
          </p:cNvSpPr>
          <p:nvPr/>
        </p:nvSpPr>
        <p:spPr bwMode="auto">
          <a:xfrm>
            <a:off x="5077428" y="5105400"/>
            <a:ext cx="5613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MPI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5" name="Text Box 65"/>
          <p:cNvSpPr txBox="1">
            <a:spLocks noChangeArrowheads="1"/>
          </p:cNvSpPr>
          <p:nvPr/>
        </p:nvSpPr>
        <p:spPr bwMode="auto">
          <a:xfrm>
            <a:off x="3048000" y="6260068"/>
            <a:ext cx="24524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DSS/Mash up/Workflow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49300"/>
            <a:ext cx="7772400" cy="546100"/>
          </a:xfrm>
        </p:spPr>
        <p:txBody>
          <a:bodyPr/>
          <a:lstStyle/>
          <a:p>
            <a:pPr algn="ctr"/>
            <a:r>
              <a:rPr sz="3600" smtClean="0"/>
              <a:t>Services vs. Micro-parallelism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828800"/>
            <a:ext cx="7772400" cy="4953000"/>
          </a:xfrm>
        </p:spPr>
        <p:txBody>
          <a:bodyPr>
            <a:no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Micro-parallelism</a:t>
            </a:r>
            <a:r>
              <a:rPr lang="en-US" sz="2000" dirty="0" smtClean="0"/>
              <a:t> uses </a:t>
            </a:r>
            <a:r>
              <a:rPr lang="en-US" sz="2000" dirty="0" smtClean="0">
                <a:solidFill>
                  <a:srgbClr val="99FF33"/>
                </a:solidFill>
              </a:rPr>
              <a:t>low latency </a:t>
            </a:r>
            <a:r>
              <a:rPr lang="en-US" sz="2000" dirty="0" smtClean="0">
                <a:solidFill>
                  <a:srgbClr val="FFC000"/>
                </a:solidFill>
              </a:rPr>
              <a:t>CCR</a:t>
            </a:r>
            <a:r>
              <a:rPr lang="en-US" sz="2000" dirty="0" smtClean="0">
                <a:solidFill>
                  <a:srgbClr val="18A221"/>
                </a:solidFill>
              </a:rPr>
              <a:t> </a:t>
            </a:r>
            <a:r>
              <a:rPr lang="en-US" sz="2000" dirty="0" smtClean="0"/>
              <a:t>threads </a:t>
            </a:r>
            <a:r>
              <a:rPr lang="en-US" sz="2000" dirty="0" smtClean="0">
                <a:solidFill>
                  <a:srgbClr val="FFC000"/>
                </a:solidFill>
              </a:rPr>
              <a:t>or MPI </a:t>
            </a:r>
            <a:r>
              <a:rPr lang="en-US" sz="2000" dirty="0" smtClean="0"/>
              <a:t>processes</a:t>
            </a:r>
          </a:p>
          <a:p>
            <a:pPr marL="227013" indent="-227013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Services</a:t>
            </a:r>
            <a:r>
              <a:rPr lang="en-US" sz="2000" dirty="0" smtClean="0"/>
              <a:t> can be used where </a:t>
            </a:r>
            <a:r>
              <a:rPr lang="en-US" sz="2000" dirty="0" smtClean="0">
                <a:solidFill>
                  <a:srgbClr val="99FF33"/>
                </a:solidFill>
              </a:rPr>
              <a:t>loose coupling</a:t>
            </a:r>
            <a:r>
              <a:rPr lang="en-US" sz="2000" dirty="0" smtClean="0">
                <a:solidFill>
                  <a:srgbClr val="18A221"/>
                </a:solidFill>
              </a:rPr>
              <a:t> </a:t>
            </a:r>
            <a:r>
              <a:rPr lang="en-US" sz="2000" dirty="0" smtClean="0"/>
              <a:t>natural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Input data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Algorithms</a:t>
            </a:r>
          </a:p>
          <a:p>
            <a:pPr lvl="2">
              <a:buSzPct val="40000"/>
              <a:buFont typeface="Wingdings" pitchFamily="2" charset="2"/>
              <a:buChar char="q"/>
            </a:pPr>
            <a:r>
              <a:rPr lang="en-US" sz="2000" dirty="0" smtClean="0"/>
              <a:t>PCA</a:t>
            </a:r>
          </a:p>
          <a:p>
            <a:pPr lvl="2">
              <a:buSzPct val="40000"/>
              <a:buFont typeface="Wingdings" pitchFamily="2" charset="2"/>
              <a:buChar char="q"/>
            </a:pPr>
            <a:r>
              <a:rPr lang="en-US" sz="2000" dirty="0" smtClean="0"/>
              <a:t>DAC GTM GM DAGM DAGTM – both for complete algorithm and for each iteration</a:t>
            </a:r>
          </a:p>
          <a:p>
            <a:pPr lvl="2">
              <a:buSzPct val="40000"/>
              <a:buFont typeface="Wingdings" pitchFamily="2" charset="2"/>
              <a:buChar char="q"/>
            </a:pPr>
            <a:r>
              <a:rPr lang="en-US" sz="2000" dirty="0" smtClean="0"/>
              <a:t>Linear Algebra used inside or outside above</a:t>
            </a:r>
          </a:p>
          <a:p>
            <a:pPr lvl="2">
              <a:buSzPct val="40000"/>
              <a:buFont typeface="Wingdings" pitchFamily="2" charset="2"/>
              <a:buChar char="q"/>
            </a:pPr>
            <a:r>
              <a:rPr lang="en-US" sz="2000" dirty="0" smtClean="0"/>
              <a:t>Metric embedding MDS, </a:t>
            </a:r>
            <a:r>
              <a:rPr lang="en-US" sz="2000" dirty="0" err="1" smtClean="0"/>
              <a:t>Bourgain</a:t>
            </a:r>
            <a:r>
              <a:rPr lang="en-US" sz="2000" dirty="0" smtClean="0"/>
              <a:t>, Quadratic Programming ….</a:t>
            </a:r>
          </a:p>
          <a:p>
            <a:pPr lvl="2">
              <a:buSzPct val="40000"/>
              <a:buFont typeface="Wingdings" pitchFamily="2" charset="2"/>
              <a:buChar char="q"/>
            </a:pPr>
            <a:r>
              <a:rPr lang="en-US" sz="2000" dirty="0" smtClean="0"/>
              <a:t>HMM, SVM ….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User interface: </a:t>
            </a:r>
            <a:r>
              <a:rPr lang="en-US" sz="2000" dirty="0" smtClean="0"/>
              <a:t>GIS (Web map Service) or equivalent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7010399" cy="469900"/>
          </a:xfrm>
        </p:spPr>
        <p:txBody>
          <a:bodyPr/>
          <a:lstStyle/>
          <a:p>
            <a:pPr algn="ctr"/>
            <a:r>
              <a:rPr sz="3200" smtClean="0">
                <a:solidFill>
                  <a:srgbClr val="C1EEFF"/>
                </a:solidFill>
              </a:rPr>
              <a:t>Parallel Programming Strategy</a:t>
            </a:r>
            <a:endParaRPr lang="en-US" sz="3200" dirty="0">
              <a:solidFill>
                <a:srgbClr val="C1EEFF"/>
              </a:solidFill>
            </a:endParaRP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>
          <a:xfrm>
            <a:off x="1143000" y="4191000"/>
            <a:ext cx="6477000" cy="2438400"/>
          </a:xfrm>
          <a:prstGeom prst="rect">
            <a:avLst/>
          </a:prstGeom>
          <a:ln w="3175" algn="ctr">
            <a:solidFill>
              <a:srgbClr val="7F7F7F"/>
            </a:solidFill>
          </a:ln>
        </p:spPr>
        <p:txBody>
          <a:bodyPr vert="horz">
            <a:normAutofit fontScale="9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95000"/>
              <a:buFont typeface="Wingdings 2"/>
              <a:buChar char="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 Data Decomposition as in classic distributed memory but use shared memory for read variables. Each thread uses a “local” array for written variables to get good cache performance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95000"/>
              <a:buFont typeface="Wingdings 2"/>
              <a:buChar char=""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Multicore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Cluster use same parallel algorithms but different runtime implementations; algorithms are</a:t>
            </a:r>
          </a:p>
          <a:p>
            <a:pPr marL="857250" marR="0" lvl="4" indent="-95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Char char="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Accumulate matrix and vector elements in each process/thread</a:t>
            </a:r>
          </a:p>
          <a:p>
            <a:pPr marL="857250" marR="0" lvl="4" indent="-95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Char char="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At iteration barrier, combine contributions (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MPI_Reduce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57250" marR="0" lvl="4" indent="-95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Char char="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Linear Algebra (multiplication, equation solving, SVD)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39"/>
          <p:cNvGrpSpPr/>
          <p:nvPr/>
        </p:nvGrpSpPr>
        <p:grpSpPr>
          <a:xfrm>
            <a:off x="457200" y="914400"/>
            <a:ext cx="7848600" cy="2819400"/>
            <a:chOff x="457200" y="914400"/>
            <a:chExt cx="7848600" cy="2819400"/>
          </a:xfrm>
        </p:grpSpPr>
        <p:sp>
          <p:nvSpPr>
            <p:cNvPr id="129" name="Rectangle 18"/>
            <p:cNvSpPr>
              <a:spLocks noChangeArrowheads="1"/>
            </p:cNvSpPr>
            <p:nvPr/>
          </p:nvSpPr>
          <p:spPr bwMode="auto">
            <a:xfrm>
              <a:off x="2743200" y="1066800"/>
              <a:ext cx="2971800" cy="756430"/>
            </a:xfrm>
            <a:prstGeom prst="rect">
              <a:avLst/>
            </a:prstGeom>
            <a:noFill/>
            <a:ln w="317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lIns="38094" tIns="19047" rIns="38094" bIns="19047" anchor="ctr"/>
            <a:lstStyle/>
            <a:p>
              <a:pPr algn="ctr"/>
              <a:r>
                <a:rPr lang="en-US" sz="2000" dirty="0">
                  <a:solidFill>
                    <a:schemeClr val="folHlink"/>
                  </a:solidFill>
                </a:rPr>
                <a:t>“Main Thread” and Memory M</a:t>
              </a:r>
            </a:p>
          </p:txBody>
        </p:sp>
        <p:sp>
          <p:nvSpPr>
            <p:cNvPr id="130" name="Line 19"/>
            <p:cNvSpPr>
              <a:spLocks noChangeShapeType="1"/>
            </p:cNvSpPr>
            <p:nvPr/>
          </p:nvSpPr>
          <p:spPr bwMode="auto">
            <a:xfrm>
              <a:off x="4289079" y="1858704"/>
              <a:ext cx="0" cy="461162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flipV="1">
              <a:off x="2487308" y="2286000"/>
              <a:ext cx="3622082" cy="45183"/>
            </a:xfrm>
            <a:prstGeom prst="line">
              <a:avLst/>
            </a:prstGeom>
            <a:noFill/>
            <a:ln w="3175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11"/>
            <p:cNvGrpSpPr>
              <a:grpSpLocks/>
            </p:cNvGrpSpPr>
            <p:nvPr/>
          </p:nvGrpSpPr>
          <p:grpSpPr bwMode="auto">
            <a:xfrm>
              <a:off x="2873930" y="2322146"/>
              <a:ext cx="288446" cy="972934"/>
              <a:chOff x="8227" y="1891"/>
              <a:chExt cx="332" cy="934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8393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24"/>
              <p:cNvSpPr>
                <a:spLocks noChangeArrowheads="1"/>
              </p:cNvSpPr>
              <p:nvPr/>
            </p:nvSpPr>
            <p:spPr bwMode="auto">
              <a:xfrm>
                <a:off x="8227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 dirty="0">
                    <a:solidFill>
                      <a:schemeClr val="folHlink"/>
                    </a:solidFill>
                  </a:rPr>
                  <a:t>1</a:t>
                </a:r>
              </a:p>
              <a:p>
                <a:pPr algn="ctr"/>
                <a:r>
                  <a:rPr lang="en-US" dirty="0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folHlink"/>
                    </a:solidFill>
                  </a:rPr>
                  <a:t>1</a:t>
                </a:r>
              </a:p>
            </p:txBody>
          </p:sp>
        </p:grpSp>
        <p:grpSp>
          <p:nvGrpSpPr>
            <p:cNvPr id="6" name="Group 610"/>
            <p:cNvGrpSpPr>
              <a:grpSpLocks/>
            </p:cNvGrpSpPr>
            <p:nvPr/>
          </p:nvGrpSpPr>
          <p:grpSpPr bwMode="auto">
            <a:xfrm>
              <a:off x="2362199" y="2322146"/>
              <a:ext cx="288446" cy="972934"/>
              <a:chOff x="7570" y="1891"/>
              <a:chExt cx="332" cy="934"/>
            </a:xfrm>
          </p:grpSpPr>
          <p:sp>
            <p:nvSpPr>
              <p:cNvPr id="125" name="Line 26"/>
              <p:cNvSpPr>
                <a:spLocks noChangeShapeType="1"/>
              </p:cNvSpPr>
              <p:nvPr/>
            </p:nvSpPr>
            <p:spPr bwMode="auto">
              <a:xfrm>
                <a:off x="7736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7570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 dirty="0">
                    <a:solidFill>
                      <a:schemeClr val="folHlink"/>
                    </a:solidFill>
                  </a:rPr>
                  <a:t>0</a:t>
                </a:r>
              </a:p>
              <a:p>
                <a:pPr algn="ctr"/>
                <a:r>
                  <a:rPr lang="en-US" dirty="0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folHlink"/>
                    </a:solidFill>
                  </a:rPr>
                  <a:t>0</a:t>
                </a:r>
              </a:p>
            </p:txBody>
          </p:sp>
        </p:grpSp>
        <p:grpSp>
          <p:nvGrpSpPr>
            <p:cNvPr id="7" name="Group 609"/>
            <p:cNvGrpSpPr>
              <a:grpSpLocks/>
            </p:cNvGrpSpPr>
            <p:nvPr/>
          </p:nvGrpSpPr>
          <p:grpSpPr bwMode="auto">
            <a:xfrm>
              <a:off x="3389136" y="2322146"/>
              <a:ext cx="288446" cy="972934"/>
              <a:chOff x="8887" y="1891"/>
              <a:chExt cx="332" cy="934"/>
            </a:xfrm>
          </p:grpSpPr>
          <p:sp>
            <p:nvSpPr>
              <p:cNvPr id="123" name="Line 29"/>
              <p:cNvSpPr>
                <a:spLocks noChangeShapeType="1"/>
              </p:cNvSpPr>
              <p:nvPr/>
            </p:nvSpPr>
            <p:spPr bwMode="auto">
              <a:xfrm>
                <a:off x="9053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auto">
              <a:xfrm>
                <a:off x="8887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 dirty="0">
                    <a:solidFill>
                      <a:schemeClr val="folHlink"/>
                    </a:solidFill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folHlink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608"/>
            <p:cNvGrpSpPr>
              <a:grpSpLocks/>
            </p:cNvGrpSpPr>
            <p:nvPr/>
          </p:nvGrpSpPr>
          <p:grpSpPr bwMode="auto">
            <a:xfrm>
              <a:off x="3878278" y="2322146"/>
              <a:ext cx="288446" cy="972934"/>
              <a:chOff x="9546" y="1891"/>
              <a:chExt cx="332" cy="934"/>
            </a:xfrm>
          </p:grpSpPr>
          <p:sp>
            <p:nvSpPr>
              <p:cNvPr id="121" name="Line 32"/>
              <p:cNvSpPr>
                <a:spLocks noChangeShapeType="1"/>
              </p:cNvSpPr>
              <p:nvPr/>
            </p:nvSpPr>
            <p:spPr bwMode="auto">
              <a:xfrm>
                <a:off x="9712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33"/>
              <p:cNvSpPr>
                <a:spLocks noChangeArrowheads="1"/>
              </p:cNvSpPr>
              <p:nvPr/>
            </p:nvSpPr>
            <p:spPr bwMode="auto">
              <a:xfrm>
                <a:off x="9546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3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</a:rPr>
                  <a:t>3</a:t>
                </a:r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4417811" y="2322146"/>
              <a:ext cx="288446" cy="972934"/>
              <a:chOff x="10205" y="1891"/>
              <a:chExt cx="332" cy="934"/>
            </a:xfrm>
          </p:grpSpPr>
          <p:sp>
            <p:nvSpPr>
              <p:cNvPr id="119" name="Line 35"/>
              <p:cNvSpPr>
                <a:spLocks noChangeShapeType="1"/>
              </p:cNvSpPr>
              <p:nvPr/>
            </p:nvSpPr>
            <p:spPr bwMode="auto">
              <a:xfrm>
                <a:off x="10371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36"/>
              <p:cNvSpPr>
                <a:spLocks noChangeArrowheads="1"/>
              </p:cNvSpPr>
              <p:nvPr/>
            </p:nvSpPr>
            <p:spPr bwMode="auto">
              <a:xfrm>
                <a:off x="10205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4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</a:rPr>
                  <a:t>4</a:t>
                </a:r>
              </a:p>
            </p:txBody>
          </p:sp>
        </p:grpSp>
        <p:grpSp>
          <p:nvGrpSpPr>
            <p:cNvPr id="10" name="Group 606"/>
            <p:cNvGrpSpPr>
              <a:grpSpLocks/>
            </p:cNvGrpSpPr>
            <p:nvPr/>
          </p:nvGrpSpPr>
          <p:grpSpPr bwMode="auto">
            <a:xfrm>
              <a:off x="4931279" y="2322146"/>
              <a:ext cx="288446" cy="972934"/>
              <a:chOff x="10864" y="1891"/>
              <a:chExt cx="332" cy="934"/>
            </a:xfrm>
          </p:grpSpPr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>
                <a:off x="11030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39"/>
              <p:cNvSpPr>
                <a:spLocks noChangeArrowheads="1"/>
              </p:cNvSpPr>
              <p:nvPr/>
            </p:nvSpPr>
            <p:spPr bwMode="auto">
              <a:xfrm>
                <a:off x="10864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5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605"/>
            <p:cNvGrpSpPr>
              <a:grpSpLocks/>
            </p:cNvGrpSpPr>
            <p:nvPr/>
          </p:nvGrpSpPr>
          <p:grpSpPr bwMode="auto">
            <a:xfrm>
              <a:off x="5446486" y="2322146"/>
              <a:ext cx="288446" cy="972934"/>
              <a:chOff x="11523" y="1891"/>
              <a:chExt cx="332" cy="934"/>
            </a:xfrm>
          </p:grpSpPr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11689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42"/>
              <p:cNvSpPr>
                <a:spLocks noChangeArrowheads="1"/>
              </p:cNvSpPr>
              <p:nvPr/>
            </p:nvSpPr>
            <p:spPr bwMode="auto">
              <a:xfrm>
                <a:off x="11523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6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</a:rPr>
                  <a:t>6</a:t>
                </a:r>
              </a:p>
            </p:txBody>
          </p:sp>
        </p:grpSp>
        <p:grpSp>
          <p:nvGrpSpPr>
            <p:cNvPr id="12" name="Group 604"/>
            <p:cNvGrpSpPr>
              <a:grpSpLocks/>
            </p:cNvGrpSpPr>
            <p:nvPr/>
          </p:nvGrpSpPr>
          <p:grpSpPr bwMode="auto">
            <a:xfrm>
              <a:off x="5959954" y="2322146"/>
              <a:ext cx="288446" cy="972934"/>
              <a:chOff x="12182" y="1891"/>
              <a:chExt cx="332" cy="934"/>
            </a:xfrm>
          </p:grpSpPr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>
                <a:off x="12348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45"/>
              <p:cNvSpPr>
                <a:spLocks noChangeArrowheads="1"/>
              </p:cNvSpPr>
              <p:nvPr/>
            </p:nvSpPr>
            <p:spPr bwMode="auto">
              <a:xfrm>
                <a:off x="12182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7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</a:rPr>
                  <a:t>7</a:t>
                </a:r>
              </a:p>
            </p:txBody>
          </p:sp>
        </p:grp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391199" y="3419027"/>
              <a:ext cx="3933401" cy="31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algn="ctr"/>
              <a:r>
                <a:rPr lang="en-US" dirty="0"/>
                <a:t>Subsidiary threads t with memory </a:t>
              </a:r>
              <a:r>
                <a:rPr lang="en-US" dirty="0" err="1"/>
                <a:t>m</a:t>
              </a:r>
              <a:r>
                <a:rPr lang="en-US" baseline="-25000" dirty="0" err="1"/>
                <a:t>t</a:t>
              </a:r>
              <a:endParaRPr lang="en-US" baseline="-25000" dirty="0"/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2125401" y="914400"/>
              <a:ext cx="4351599" cy="28193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1356445" y="1428261"/>
              <a:ext cx="5882555" cy="289169"/>
              <a:chOff x="912" y="720"/>
              <a:chExt cx="4023" cy="192"/>
            </a:xfrm>
          </p:grpSpPr>
          <p:sp>
            <p:nvSpPr>
              <p:cNvPr id="96" name="AutoShape 51"/>
              <p:cNvSpPr>
                <a:spLocks noChangeArrowheads="1"/>
              </p:cNvSpPr>
              <p:nvPr/>
            </p:nvSpPr>
            <p:spPr bwMode="auto">
              <a:xfrm>
                <a:off x="912" y="720"/>
                <a:ext cx="759" cy="192"/>
              </a:xfrm>
              <a:prstGeom prst="rightArrow">
                <a:avLst>
                  <a:gd name="adj1" fmla="val 50000"/>
                  <a:gd name="adj2" fmla="val 9882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2193925"/>
                <a:endParaRPr lang="en-US"/>
              </a:p>
            </p:txBody>
          </p:sp>
          <p:sp>
            <p:nvSpPr>
              <p:cNvPr id="97" name="AutoShape 52"/>
              <p:cNvSpPr>
                <a:spLocks noChangeArrowheads="1"/>
              </p:cNvSpPr>
              <p:nvPr/>
            </p:nvSpPr>
            <p:spPr bwMode="auto">
              <a:xfrm flipH="1">
                <a:off x="4176" y="720"/>
                <a:ext cx="759" cy="192"/>
              </a:xfrm>
              <a:prstGeom prst="rightArrow">
                <a:avLst>
                  <a:gd name="adj1" fmla="val 50000"/>
                  <a:gd name="adj2" fmla="val 9882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2193925"/>
                <a:endParaRPr lang="en-US"/>
              </a:p>
            </p:txBody>
          </p:sp>
        </p:grpSp>
        <p:sp>
          <p:nvSpPr>
            <p:cNvPr id="92" name="Text Box 54"/>
            <p:cNvSpPr txBox="1">
              <a:spLocks noChangeArrowheads="1"/>
            </p:cNvSpPr>
            <p:nvPr/>
          </p:nvSpPr>
          <p:spPr bwMode="auto">
            <a:xfrm>
              <a:off x="6475087" y="1752071"/>
              <a:ext cx="1830713" cy="60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81000"/>
              <a:r>
                <a:rPr lang="en-US" dirty="0"/>
                <a:t>MPI/CCR/DSS</a:t>
              </a:r>
            </a:p>
            <a:p>
              <a:pPr defTabSz="381000"/>
              <a:r>
                <a:rPr lang="en-US" dirty="0"/>
                <a:t>From other nodes</a:t>
              </a:r>
            </a:p>
          </p:txBody>
        </p:sp>
        <p:sp>
          <p:nvSpPr>
            <p:cNvPr id="93" name="Text Box 55"/>
            <p:cNvSpPr txBox="1">
              <a:spLocks noChangeArrowheads="1"/>
            </p:cNvSpPr>
            <p:nvPr/>
          </p:nvSpPr>
          <p:spPr bwMode="auto">
            <a:xfrm>
              <a:off x="457200" y="1717431"/>
              <a:ext cx="1830713" cy="60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81000"/>
              <a:r>
                <a:rPr lang="en-US" dirty="0"/>
                <a:t>MPI/CCR/DSS</a:t>
              </a:r>
            </a:p>
            <a:p>
              <a:pPr defTabSz="381000"/>
              <a:r>
                <a:rPr lang="en-US" dirty="0"/>
                <a:t>From other nodes</a:t>
              </a:r>
            </a:p>
          </p:txBody>
        </p:sp>
      </p:grpSp>
      <p:sp>
        <p:nvSpPr>
          <p:cNvPr id="135" name="Line 62"/>
          <p:cNvSpPr>
            <a:spLocks noChangeShapeType="1"/>
          </p:cNvSpPr>
          <p:nvPr/>
        </p:nvSpPr>
        <p:spPr bwMode="auto">
          <a:xfrm>
            <a:off x="1752600" y="5638800"/>
            <a:ext cx="2286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61"/>
          <p:cNvSpPr>
            <a:spLocks noChangeShapeType="1"/>
          </p:cNvSpPr>
          <p:nvPr/>
        </p:nvSpPr>
        <p:spPr bwMode="auto">
          <a:xfrm flipV="1">
            <a:off x="1752600" y="5654675"/>
            <a:ext cx="0" cy="822325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60"/>
          <p:cNvSpPr>
            <a:spLocks noChangeShapeType="1"/>
          </p:cNvSpPr>
          <p:nvPr/>
        </p:nvSpPr>
        <p:spPr bwMode="auto">
          <a:xfrm flipH="1" flipV="1">
            <a:off x="1752600" y="6477000"/>
            <a:ext cx="25146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Line 59"/>
          <p:cNvSpPr>
            <a:spLocks noChangeShapeType="1"/>
          </p:cNvSpPr>
          <p:nvPr/>
        </p:nvSpPr>
        <p:spPr bwMode="auto">
          <a:xfrm>
            <a:off x="4267200" y="6324600"/>
            <a:ext cx="0" cy="1524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38125"/>
            <a:ext cx="8686800" cy="523875"/>
          </a:xfrm>
        </p:spPr>
        <p:txBody>
          <a:bodyPr/>
          <a:lstStyle/>
          <a:p>
            <a:pPr algn="ctr"/>
            <a:r>
              <a:rPr sz="3200" smtClean="0"/>
              <a:t>Status of </a:t>
            </a:r>
            <a:r>
              <a:rPr sz="3200" i="1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sz="3200" i="1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sz="3200" i="1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sz="3200" i="1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sz="3200" i="1" smtClean="0">
                <a:solidFill>
                  <a:srgbClr val="33CC33"/>
                </a:solidFill>
                <a:latin typeface="Arial" pitchFamily="34" charset="0"/>
              </a:rPr>
              <a:t>A </a:t>
            </a:r>
            <a:r>
              <a:rPr sz="3200" smtClean="0"/>
              <a:t>Project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4876800"/>
            <a:ext cx="2133600" cy="167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 smtClean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 smtClean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 smtClean="0">
                <a:solidFill>
                  <a:srgbClr val="99FF33"/>
                </a:solidFill>
                <a:latin typeface="Calibri" pitchFamily="34" charset="0"/>
              </a:rPr>
              <a:t>A</a:t>
            </a:r>
            <a:r>
              <a:rPr lang="en-US" sz="5600" dirty="0" smtClean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Team</a:t>
            </a:r>
          </a:p>
          <a:p>
            <a:pPr>
              <a:buNone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Geoffrey Fox </a:t>
            </a:r>
          </a:p>
          <a:p>
            <a:pPr>
              <a:buNone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Xiaohong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Qiu</a:t>
            </a:r>
            <a:endParaRPr lang="en-US" sz="56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Seung-Hee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Bae</a:t>
            </a:r>
            <a:endParaRPr lang="en-US" sz="56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Huapeng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Yuan</a:t>
            </a:r>
          </a:p>
          <a:p>
            <a:pPr>
              <a:buNone/>
            </a:pPr>
            <a:r>
              <a:rPr lang="en-US" altLang="ja-JP" sz="5600" dirty="0" smtClean="0">
                <a:solidFill>
                  <a:srgbClr val="FFFF00"/>
                </a:solidFill>
                <a:ea typeface="ＭＳ Ｐゴシック" pitchFamily="34" charset="-128"/>
              </a:rPr>
              <a:t>Indiana University</a:t>
            </a:r>
          </a:p>
          <a:p>
            <a:pPr>
              <a:buFont typeface="Wingdings" pitchFamily="2" charset="2"/>
              <a:buChar char="q"/>
            </a:pPr>
            <a:endParaRPr lang="en-US" sz="56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997190"/>
            <a:ext cx="8915400" cy="593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2818FC"/>
                </a:solidFill>
              </a:rPr>
              <a:t>Status:</a:t>
            </a:r>
            <a:r>
              <a:rPr lang="en-US" dirty="0" smtClean="0"/>
              <a:t> is developing a suite of parallel data-mining capabilities: currently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99805"/>
                </a:solidFill>
              </a:rPr>
              <a:t>   Clustering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smtClean="0"/>
              <a:t>with deterministic annealing (DA)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99805"/>
                </a:solidFill>
              </a:rPr>
              <a:t>  Mixture</a:t>
            </a:r>
            <a:r>
              <a:rPr lang="en-US" sz="1600" dirty="0" smtClean="0">
                <a:solidFill>
                  <a:srgbClr val="ECD700"/>
                </a:solidFill>
              </a:rPr>
              <a:t> </a:t>
            </a:r>
            <a:r>
              <a:rPr lang="en-US" sz="1600" dirty="0" smtClean="0">
                <a:solidFill>
                  <a:srgbClr val="E99805"/>
                </a:solidFill>
              </a:rPr>
              <a:t>Models</a:t>
            </a:r>
            <a:r>
              <a:rPr lang="en-US" sz="1600" dirty="0" smtClean="0">
                <a:solidFill>
                  <a:srgbClr val="ECD700"/>
                </a:solidFill>
              </a:rPr>
              <a:t> </a:t>
            </a:r>
            <a:r>
              <a:rPr lang="en-US" sz="1600" dirty="0" smtClean="0"/>
              <a:t>(Expectation Maximization) with DA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99805"/>
                </a:solidFill>
              </a:rPr>
              <a:t>  Metric Space Mapping </a:t>
            </a:r>
            <a:r>
              <a:rPr lang="en-US" sz="1600" dirty="0" smtClean="0"/>
              <a:t>for visualization and analysis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99805"/>
                </a:solidFill>
              </a:rPr>
              <a:t>  Matrix algebra</a:t>
            </a:r>
            <a:r>
              <a:rPr lang="en-US" sz="1600" dirty="0" smtClean="0">
                <a:solidFill>
                  <a:srgbClr val="ECD700"/>
                </a:solidFill>
              </a:rPr>
              <a:t> </a:t>
            </a:r>
            <a:r>
              <a:rPr lang="en-US" sz="1600" dirty="0" smtClean="0"/>
              <a:t>as needed</a:t>
            </a:r>
            <a:endParaRPr lang="en-US" dirty="0" smtClean="0"/>
          </a:p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2818FC"/>
                </a:solidFill>
              </a:rPr>
              <a:t>Results:</a:t>
            </a:r>
            <a:r>
              <a:rPr lang="en-US" dirty="0" smtClean="0"/>
              <a:t> currently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CD700"/>
                </a:solidFill>
              </a:rPr>
              <a:t>  On a  multicore machine  </a:t>
            </a:r>
            <a:r>
              <a:rPr lang="en-US" sz="1600" dirty="0" smtClean="0"/>
              <a:t>(mainly  thread-level parallelism)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CD700"/>
                </a:solidFill>
              </a:rPr>
              <a:t>  </a:t>
            </a:r>
            <a:r>
              <a:rPr lang="en-US" sz="1600" dirty="0" smtClean="0"/>
              <a:t>Microsoft </a:t>
            </a:r>
            <a:r>
              <a:rPr lang="en-US" sz="1600" dirty="0" smtClean="0">
                <a:solidFill>
                  <a:srgbClr val="E99805"/>
                </a:solidFill>
              </a:rPr>
              <a:t>CCR</a:t>
            </a:r>
            <a:r>
              <a:rPr lang="en-US" sz="1600" dirty="0" smtClean="0"/>
              <a:t> supports “MPI-style “ dynamic threading and via  </a:t>
            </a:r>
            <a:r>
              <a:rPr lang="en-US" sz="1600" dirty="0" err="1" smtClean="0"/>
              <a:t>.Net</a:t>
            </a:r>
            <a:r>
              <a:rPr lang="en-US" sz="1600" dirty="0" smtClean="0"/>
              <a:t> provides a </a:t>
            </a:r>
            <a:r>
              <a:rPr lang="en-US" sz="1600" dirty="0" smtClean="0">
                <a:solidFill>
                  <a:srgbClr val="ECD700"/>
                </a:solidFill>
              </a:rPr>
              <a:t>DSS</a:t>
            </a:r>
            <a:r>
              <a:rPr lang="en-US" sz="1600" dirty="0" smtClean="0"/>
              <a:t> a service model of computing;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/>
              <a:t>  Detailed </a:t>
            </a:r>
            <a:r>
              <a:rPr lang="en-US" sz="1600" dirty="0" smtClean="0">
                <a:solidFill>
                  <a:srgbClr val="ECD700"/>
                </a:solidFill>
              </a:rPr>
              <a:t>performance measurements </a:t>
            </a:r>
            <a:r>
              <a:rPr lang="en-US" sz="1600" dirty="0" smtClean="0"/>
              <a:t>with </a:t>
            </a:r>
            <a:r>
              <a:rPr lang="en-US" sz="1600" dirty="0" smtClean="0">
                <a:solidFill>
                  <a:srgbClr val="ECD700"/>
                </a:solidFill>
              </a:rPr>
              <a:t> Speedups  </a:t>
            </a:r>
            <a:r>
              <a:rPr lang="en-US" sz="1600" dirty="0" smtClean="0"/>
              <a:t>of 7.5 or above on 8-core systems for “large problems” using deterministic annealed (avoid local minima) algorithms for </a:t>
            </a:r>
            <a:r>
              <a:rPr lang="en-US" sz="1600" dirty="0" smtClean="0">
                <a:solidFill>
                  <a:srgbClr val="ECD700"/>
                </a:solidFill>
              </a:rPr>
              <a:t>clustering, Gaussian Mixtures, GTM </a:t>
            </a:r>
            <a:r>
              <a:rPr lang="en-US" sz="1600" dirty="0" smtClean="0"/>
              <a:t>(dimensional reduction) etc.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CD700"/>
                </a:solidFill>
              </a:rPr>
              <a:t>  Extension to </a:t>
            </a:r>
            <a:r>
              <a:rPr lang="en-US" sz="1600" dirty="0" smtClean="0"/>
              <a:t> multicore clusters  (process-level parallelism)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/>
              <a:t>  </a:t>
            </a:r>
            <a:r>
              <a:rPr lang="en-US" sz="1600" dirty="0" err="1" smtClean="0">
                <a:solidFill>
                  <a:srgbClr val="FFC000"/>
                </a:solidFill>
              </a:rPr>
              <a:t>MPI.Net</a:t>
            </a:r>
            <a:r>
              <a:rPr lang="en-US" sz="1600" dirty="0" smtClean="0"/>
              <a:t>  provides C# interface to MS-MPI on windows cluster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 dirty="0" smtClean="0"/>
              <a:t>  Initial performance results show linear speedup  on  up to  8 nodes  dual core clusters </a:t>
            </a:r>
          </a:p>
          <a:p>
            <a:pPr marL="225425" lvl="1" indent="-220663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2818FC"/>
                </a:solidFill>
              </a:rPr>
              <a:t>Collaboration:</a:t>
            </a:r>
            <a:endParaRPr lang="en-US" dirty="0" smtClean="0"/>
          </a:p>
          <a:p>
            <a:pPr marL="4763" lvl="1">
              <a:lnSpc>
                <a:spcPct val="85000"/>
              </a:lnSpc>
              <a:spcBef>
                <a:spcPct val="15000"/>
              </a:spcBef>
            </a:pPr>
            <a:endParaRPr lang="en-US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			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			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895600" y="4876800"/>
            <a:ext cx="2362200" cy="1524000"/>
          </a:xfrm>
          <a:prstGeom prst="rect">
            <a:avLst/>
          </a:prstGeom>
        </p:spPr>
        <p:txBody>
          <a:bodyPr vert="horz" lIns="45720" rIns="4572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Technology Collaboration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   George </a:t>
            </a: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Nielsen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Microsoft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867400" y="4876800"/>
            <a:ext cx="2133600" cy="2057400"/>
          </a:xfrm>
          <a:prstGeom prst="rect">
            <a:avLst/>
          </a:prstGeom>
        </p:spPr>
        <p:txBody>
          <a:bodyPr vert="horz" lIns="45720" rIns="4572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Application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Collaboration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Cheminformatics</a:t>
            </a: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 </a:t>
            </a: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Rajarshi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</a:t>
            </a: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Guha</a:t>
            </a: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 David Wild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Bioinformatics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Haiku Tang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Demographics (GIS)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Neil </a:t>
            </a:r>
            <a:r>
              <a:rPr kumimoji="0" lang="en-US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Devadasan</a:t>
            </a: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IU Bloomington and IUPUI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</a:rPr>
              <a:t>Runtime System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1"/>
            <a:ext cx="4502944" cy="50772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</a:rPr>
              <a:t>micro-parallelism</a:t>
            </a:r>
            <a:endParaRPr lang="en-US" dirty="0" smtClean="0"/>
          </a:p>
          <a:p>
            <a:pPr lvl="1"/>
            <a:r>
              <a:rPr lang="en-US" sz="2100" dirty="0" smtClean="0">
                <a:latin typeface="Times New Roman" pitchFamily="18" charset="0"/>
              </a:rPr>
              <a:t>Microsoft </a:t>
            </a:r>
            <a:r>
              <a:rPr lang="en-US" sz="2100" dirty="0" smtClean="0">
                <a:solidFill>
                  <a:srgbClr val="FFC000"/>
                </a:solidFill>
                <a:latin typeface="Times New Roman" pitchFamily="18" charset="0"/>
              </a:rPr>
              <a:t>CCR </a:t>
            </a:r>
            <a:r>
              <a:rPr lang="en-US" sz="2100" dirty="0" smtClean="0">
                <a:latin typeface="Times New Roman" pitchFamily="18" charset="0"/>
              </a:rPr>
              <a:t>(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</a:rPr>
              <a:t>Concurrency and Coordination Runtime)</a:t>
            </a:r>
            <a:r>
              <a:rPr lang="en-US" sz="2100" dirty="0" smtClean="0">
                <a:latin typeface="Times New Roman" pitchFamily="18" charset="0"/>
              </a:rPr>
              <a:t> </a:t>
            </a:r>
          </a:p>
          <a:p>
            <a:pPr lvl="2"/>
            <a:r>
              <a:rPr lang="en-US" sz="2100" dirty="0" smtClean="0">
                <a:latin typeface="Times New Roman" pitchFamily="18" charset="0"/>
              </a:rPr>
              <a:t>supports both </a:t>
            </a:r>
            <a:r>
              <a:rPr lang="en-US" sz="2100" dirty="0" smtClean="0">
                <a:solidFill>
                  <a:srgbClr val="FFC000"/>
                </a:solidFill>
                <a:latin typeface="Times New Roman" pitchFamily="18" charset="0"/>
              </a:rPr>
              <a:t>MPI rendezvous </a:t>
            </a:r>
            <a:r>
              <a:rPr lang="en-US" sz="2100" dirty="0" smtClean="0">
                <a:latin typeface="Times New Roman" pitchFamily="18" charset="0"/>
              </a:rPr>
              <a:t>and </a:t>
            </a:r>
            <a:r>
              <a:rPr lang="en-US" sz="2100" dirty="0" smtClean="0">
                <a:solidFill>
                  <a:srgbClr val="FFC000"/>
                </a:solidFill>
                <a:latin typeface="Times New Roman" pitchFamily="18" charset="0"/>
              </a:rPr>
              <a:t>dynamic (spawned) threading</a:t>
            </a:r>
            <a:r>
              <a:rPr lang="en-US" sz="2100" dirty="0" smtClean="0">
                <a:latin typeface="Times New Roman" pitchFamily="18" charset="0"/>
              </a:rPr>
              <a:t> style of parallelism</a:t>
            </a:r>
          </a:p>
          <a:p>
            <a:pPr lvl="2"/>
            <a:r>
              <a:rPr lang="en-US" sz="2100" dirty="0" smtClean="0">
                <a:latin typeface="Times New Roman" pitchFamily="18" charset="0"/>
              </a:rPr>
              <a:t>has fewer primitives than MPI but can implement MPI collectives  with low latency threads</a:t>
            </a:r>
          </a:p>
          <a:p>
            <a:pPr lvl="2"/>
            <a:r>
              <a:rPr lang="en-US" sz="2100" dirty="0" smtClean="0">
                <a:latin typeface="Times New Roman" pitchFamily="18" charset="0"/>
                <a:hlinkClick r:id="rId3"/>
              </a:rPr>
              <a:t>http://msdn.microsoft.com/robotics/</a:t>
            </a:r>
            <a:endParaRPr lang="en-US" sz="2100" dirty="0" smtClean="0">
              <a:latin typeface="Times New Roman" pitchFamily="18" charset="0"/>
            </a:endParaRPr>
          </a:p>
          <a:p>
            <a:pPr lvl="2"/>
            <a:endParaRPr lang="en-US" sz="1600" dirty="0" smtClean="0"/>
          </a:p>
          <a:p>
            <a:pPr lvl="1"/>
            <a:r>
              <a:rPr lang="en-US" dirty="0" err="1" smtClean="0"/>
              <a:t>MPI.Net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 C# wrapper around MS-MPI implementation (msmpi.dll)</a:t>
            </a:r>
          </a:p>
          <a:p>
            <a:pPr lvl="2"/>
            <a:r>
              <a:rPr lang="en-US" dirty="0" smtClean="0"/>
              <a:t>supports MPI processes</a:t>
            </a:r>
          </a:p>
          <a:p>
            <a:pPr lvl="2"/>
            <a:r>
              <a:rPr lang="en-US" dirty="0" smtClean="0"/>
              <a:t>parallel C# programs can run on  windows clusters</a:t>
            </a:r>
          </a:p>
          <a:p>
            <a:pPr lvl="2"/>
            <a:r>
              <a:rPr lang="en-US" dirty="0" smtClean="0">
                <a:hlinkClick r:id="rId4"/>
              </a:rPr>
              <a:t>http://www.osl.iu.edu/research/mpi.net/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95401"/>
            <a:ext cx="4260056" cy="50010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macro-</a:t>
            </a:r>
            <a:r>
              <a:rPr lang="en-US" dirty="0" err="1" smtClean="0"/>
              <a:t>paralelism</a:t>
            </a:r>
            <a:r>
              <a:rPr lang="en-US" dirty="0" smtClean="0"/>
              <a:t> (inter-service communication)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Microsoft </a:t>
            </a:r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</a:rPr>
              <a:t>DSS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altLang="ja-JP" sz="2200" dirty="0" smtClean="0">
                <a:solidFill>
                  <a:srgbClr val="ECD700"/>
                </a:solidFill>
                <a:latin typeface="Times New Roman" pitchFamily="18" charset="0"/>
                <a:ea typeface="ＭＳ Ｐゴシック" pitchFamily="34" charset="-128"/>
              </a:rPr>
              <a:t>Decentralized System Services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34" charset="-128"/>
              </a:rPr>
              <a:t>) </a:t>
            </a:r>
            <a:r>
              <a:rPr lang="en-US" sz="2200" dirty="0" smtClean="0">
                <a:latin typeface="Times New Roman" pitchFamily="18" charset="0"/>
              </a:rPr>
              <a:t>built in terms of CCR for </a:t>
            </a:r>
            <a:r>
              <a:rPr lang="en-US" sz="2200" dirty="0" smtClean="0">
                <a:solidFill>
                  <a:srgbClr val="ECD700"/>
                </a:solidFill>
                <a:latin typeface="Times New Roman" pitchFamily="18" charset="0"/>
              </a:rPr>
              <a:t>service</a:t>
            </a:r>
            <a:r>
              <a:rPr lang="en-US" sz="2200" dirty="0" smtClean="0">
                <a:latin typeface="Times New Roman" pitchFamily="18" charset="0"/>
              </a:rPr>
              <a:t>  model</a:t>
            </a:r>
          </a:p>
          <a:p>
            <a:pPr lvl="1"/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</a:rPr>
              <a:t>Mash up</a:t>
            </a:r>
          </a:p>
          <a:p>
            <a:pPr lvl="1"/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</a:rPr>
              <a:t>Workflow (Grid)</a:t>
            </a:r>
            <a:endParaRPr lang="en-US" sz="2200" dirty="0" smtClean="0">
              <a:solidFill>
                <a:srgbClr val="FFC000"/>
              </a:solidFill>
            </a:endParaRPr>
          </a:p>
          <a:p>
            <a:pPr lvl="1"/>
            <a:endParaRPr lang="en-US" dirty="0" smtClean="0"/>
          </a:p>
          <a:p>
            <a:pPr marL="344488" indent="-166688"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marL="344488" indent="-166688">
              <a:lnSpc>
                <a:spcPct val="80000"/>
              </a:lnSpc>
              <a:buNone/>
            </a:pPr>
            <a:r>
              <a:rPr lang="en-US" sz="2000" dirty="0" smtClean="0">
                <a:latin typeface="Times New Roman" pitchFamily="18" charset="0"/>
              </a:rPr>
              <a:t>	</a:t>
            </a:r>
          </a:p>
          <a:p>
            <a:pPr marL="344488" indent="-166688"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48025"/>
            <a:ext cx="8153400" cy="546100"/>
          </a:xfrm>
        </p:spPr>
        <p:txBody>
          <a:bodyPr/>
          <a:lstStyle/>
          <a:p>
            <a:pPr algn="ctr"/>
            <a:r>
              <a:rPr sz="2800" smtClean="0"/>
              <a:t>General Formula  DAC  GM  GTM  DAGTM  DAGM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1094125"/>
            <a:ext cx="6400800" cy="381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 data points E(x) in D dimensions space and minimize F by EM</a:t>
            </a:r>
            <a:endParaRPr lang="en-US" dirty="0"/>
          </a:p>
        </p:txBody>
      </p:sp>
      <p:graphicFrame>
        <p:nvGraphicFramePr>
          <p:cNvPr id="42087" name="Object 2"/>
          <p:cNvGraphicFramePr>
            <a:graphicFrameLocks noChangeAspect="1"/>
          </p:cNvGraphicFramePr>
          <p:nvPr/>
        </p:nvGraphicFramePr>
        <p:xfrm>
          <a:off x="914400" y="1551325"/>
          <a:ext cx="7358773" cy="838200"/>
        </p:xfrm>
        <a:graphic>
          <a:graphicData uri="http://schemas.openxmlformats.org/presentationml/2006/ole">
            <p:oleObj spid="_x0000_s1026" name="Equation" r:id="rId4" imgW="3784320" imgH="4316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541925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ECD700"/>
                </a:solidFill>
                <a:latin typeface="Corbel" pitchFamily="34" charset="0"/>
              </a:rPr>
              <a:t>Deterministic Annealing Clustering  (DAC)</a:t>
            </a:r>
            <a:r>
              <a:rPr lang="en-US" sz="2400" dirty="0" smtClean="0">
                <a:latin typeface="Corbe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F is Free Energy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EM is well known expectation maximization method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p(</a:t>
            </a:r>
            <a:r>
              <a:rPr lang="en-US" sz="2400" i="1" dirty="0" smtClean="0">
                <a:latin typeface="Corbel" pitchFamily="34" charset="0"/>
              </a:rPr>
              <a:t>x</a:t>
            </a:r>
            <a:r>
              <a:rPr lang="en-US" sz="2400" dirty="0" smtClean="0">
                <a:latin typeface="Corbel" pitchFamily="34" charset="0"/>
              </a:rPr>
              <a:t>) with </a:t>
            </a:r>
            <a:r>
              <a:rPr lang="en-US" sz="2400" dirty="0" smtClean="0">
                <a:latin typeface="Corbel" pitchFamily="34" charset="0"/>
                <a:sym typeface="Symbol" pitchFamily="18" charset="2"/>
              </a:rPr>
              <a:t> </a:t>
            </a:r>
            <a:r>
              <a:rPr lang="en-US" sz="2400" dirty="0" smtClean="0">
                <a:latin typeface="Corbel" pitchFamily="34" charset="0"/>
              </a:rPr>
              <a:t>p(</a:t>
            </a:r>
            <a:r>
              <a:rPr lang="en-US" sz="2400" i="1" dirty="0" smtClean="0">
                <a:latin typeface="Corbel" pitchFamily="34" charset="0"/>
              </a:rPr>
              <a:t>x</a:t>
            </a:r>
            <a:r>
              <a:rPr lang="en-US" sz="2400" dirty="0" smtClean="0">
                <a:latin typeface="Corbel" pitchFamily="34" charset="0"/>
              </a:rPr>
              <a:t>) =1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ECD700"/>
                </a:solidFill>
                <a:latin typeface="Corbel" pitchFamily="34" charset="0"/>
              </a:rPr>
              <a:t>T </a:t>
            </a:r>
            <a:r>
              <a:rPr lang="en-US" sz="2400" dirty="0" smtClean="0">
                <a:latin typeface="Corbel" pitchFamily="34" charset="0"/>
              </a:rPr>
              <a:t>is annealing temperature varied down from </a:t>
            </a:r>
            <a:r>
              <a:rPr lang="en-US" sz="2400" dirty="0" smtClean="0">
                <a:latin typeface="Corbel" pitchFamily="34" charset="0"/>
                <a:sym typeface="Symbol" pitchFamily="18" charset="2"/>
              </a:rPr>
              <a:t> </a:t>
            </a:r>
            <a:r>
              <a:rPr lang="en-US" sz="2400" dirty="0" smtClean="0">
                <a:latin typeface="Corbel" pitchFamily="34" charset="0"/>
              </a:rPr>
              <a:t>with final value of 1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 Determine cluster center</a:t>
            </a:r>
            <a:r>
              <a:rPr lang="en-US" sz="2400" dirty="0" smtClean="0">
                <a:solidFill>
                  <a:srgbClr val="7F7F7F"/>
                </a:solidFill>
                <a:latin typeface="Corbel" pitchFamily="34" charset="0"/>
              </a:rPr>
              <a:t> </a:t>
            </a:r>
            <a:r>
              <a:rPr lang="en-US" sz="2400" dirty="0" smtClean="0">
                <a:solidFill>
                  <a:srgbClr val="ECD700"/>
                </a:solidFill>
                <a:latin typeface="Corbel" pitchFamily="34" charset="0"/>
              </a:rPr>
              <a:t>Y(</a:t>
            </a:r>
            <a:r>
              <a:rPr lang="en-US" sz="2400" i="1" dirty="0" smtClean="0">
                <a:solidFill>
                  <a:srgbClr val="ECD700"/>
                </a:solidFill>
                <a:latin typeface="Corbel" pitchFamily="34" charset="0"/>
              </a:rPr>
              <a:t>k</a:t>
            </a:r>
            <a:r>
              <a:rPr lang="en-US" sz="2400" dirty="0" smtClean="0">
                <a:solidFill>
                  <a:srgbClr val="ECD700"/>
                </a:solidFill>
                <a:latin typeface="Corbel" pitchFamily="34" charset="0"/>
              </a:rPr>
              <a:t>) </a:t>
            </a:r>
            <a:r>
              <a:rPr lang="en-US" sz="2400" dirty="0" smtClean="0">
                <a:latin typeface="Corbel" pitchFamily="34" charset="0"/>
              </a:rPr>
              <a:t>by EM method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</a:t>
            </a:r>
            <a:r>
              <a:rPr lang="en-US" sz="2400" dirty="0" smtClean="0">
                <a:solidFill>
                  <a:srgbClr val="ECD700"/>
                </a:solidFill>
                <a:latin typeface="Corbel" pitchFamily="34" charset="0"/>
              </a:rPr>
              <a:t>K</a:t>
            </a:r>
            <a:r>
              <a:rPr lang="en-US" sz="2400" dirty="0" smtClean="0">
                <a:latin typeface="Corbel" pitchFamily="34" charset="0"/>
              </a:rPr>
              <a:t> (number of clusters) starts at 1 and is incremented by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1126</TotalTime>
  <Words>2810</Words>
  <Application>Microsoft Office PowerPoint</Application>
  <PresentationFormat>On-screen Show (4:3)</PresentationFormat>
  <Paragraphs>641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Metro</vt:lpstr>
      <vt:lpstr>Equation</vt:lpstr>
      <vt:lpstr>Document</vt:lpstr>
      <vt:lpstr>Slide 1</vt:lpstr>
      <vt:lpstr>Why Data-mining?</vt:lpstr>
      <vt:lpstr>Multicore SALSA Project</vt:lpstr>
      <vt:lpstr>MPI-CCR model</vt:lpstr>
      <vt:lpstr>Services vs. Micro-parallelism</vt:lpstr>
      <vt:lpstr>Parallel Programming Strategy</vt:lpstr>
      <vt:lpstr>Status of SALSA Project</vt:lpstr>
      <vt:lpstr>Runtime System Used</vt:lpstr>
      <vt:lpstr>General Formula  DAC  GM  GTM  DAGTM  DAGM</vt:lpstr>
      <vt:lpstr>Deterministic Annealing Clustering of Indiana Census Data</vt:lpstr>
      <vt:lpstr>Changing resolution of GIS Clutering</vt:lpstr>
      <vt:lpstr>Slide 12</vt:lpstr>
      <vt:lpstr>Slide 13</vt:lpstr>
      <vt:lpstr>Parallel Multicore Deterministic Annealing Clustering</vt:lpstr>
      <vt:lpstr>Slide 15</vt:lpstr>
      <vt:lpstr>Slide 16</vt:lpstr>
      <vt:lpstr>Slide 17</vt:lpstr>
      <vt:lpstr>2 Clusters of Chemical Compounds in 155 Dimensions Projected into 2D</vt:lpstr>
      <vt:lpstr>Slide 19</vt:lpstr>
      <vt:lpstr>Slide 20</vt:lpstr>
      <vt:lpstr>CCR Overhead for a computation of 23.76 µs between messaging</vt:lpstr>
      <vt:lpstr>Slide 22</vt:lpstr>
      <vt:lpstr>Slide 23</vt:lpstr>
      <vt:lpstr>Cache Line Interference</vt:lpstr>
      <vt:lpstr>Cache Line Interface</vt:lpstr>
      <vt:lpstr>8 Node 2-core Windows Cluster: CCR &amp; MPI.NET</vt:lpstr>
      <vt:lpstr>1 Node 4-core Windows Opteron: CCR &amp; MPI.NET</vt:lpstr>
      <vt:lpstr>Overhead versus Grain Size</vt:lpstr>
      <vt:lpstr>Why is Speed up not = # cores/threads?</vt:lpstr>
      <vt:lpstr>Issues and Futures</vt:lpstr>
      <vt:lpstr>Slide 31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on multi-core systems of parallel data mining</dc:title>
  <dc:creator>ptl</dc:creator>
  <cp:lastModifiedBy> Geoffrey Fox</cp:lastModifiedBy>
  <cp:revision>248</cp:revision>
  <dcterms:created xsi:type="dcterms:W3CDTF">2008-06-20T18:37:53Z</dcterms:created>
  <dcterms:modified xsi:type="dcterms:W3CDTF">2008-06-23T11:23:23Z</dcterms:modified>
</cp:coreProperties>
</file>