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theme/themeOverride2.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19.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notesSlides/notesSlide20.xml" ContentType="application/vnd.openxmlformats-officedocument.presentationml.notesSlide+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 id="2147483728" r:id="rId2"/>
    <p:sldMasterId id="2147483740" r:id="rId3"/>
    <p:sldMasterId id="2147483752" r:id="rId4"/>
    <p:sldMasterId id="2147483764" r:id="rId5"/>
    <p:sldMasterId id="2147483788" r:id="rId6"/>
    <p:sldMasterId id="2147483800" r:id="rId7"/>
    <p:sldMasterId id="2147483812" r:id="rId8"/>
    <p:sldMasterId id="2147483824" r:id="rId9"/>
    <p:sldMasterId id="2147483849" r:id="rId10"/>
    <p:sldMasterId id="2147483862" r:id="rId11"/>
  </p:sldMasterIdLst>
  <p:notesMasterIdLst>
    <p:notesMasterId r:id="rId77"/>
  </p:notesMasterIdLst>
  <p:handoutMasterIdLst>
    <p:handoutMasterId r:id="rId78"/>
  </p:handoutMasterIdLst>
  <p:sldIdLst>
    <p:sldId id="378" r:id="rId12"/>
    <p:sldId id="564" r:id="rId13"/>
    <p:sldId id="501" r:id="rId14"/>
    <p:sldId id="637" r:id="rId15"/>
    <p:sldId id="541" r:id="rId16"/>
    <p:sldId id="618" r:id="rId17"/>
    <p:sldId id="572" r:id="rId18"/>
    <p:sldId id="623" r:id="rId19"/>
    <p:sldId id="556" r:id="rId20"/>
    <p:sldId id="559" r:id="rId21"/>
    <p:sldId id="617" r:id="rId22"/>
    <p:sldId id="561" r:id="rId23"/>
    <p:sldId id="562" r:id="rId24"/>
    <p:sldId id="640" r:id="rId25"/>
    <p:sldId id="518" r:id="rId26"/>
    <p:sldId id="519" r:id="rId27"/>
    <p:sldId id="579" r:id="rId28"/>
    <p:sldId id="569" r:id="rId29"/>
    <p:sldId id="503" r:id="rId30"/>
    <p:sldId id="570" r:id="rId31"/>
    <p:sldId id="624" r:id="rId32"/>
    <p:sldId id="625" r:id="rId33"/>
    <p:sldId id="504" r:id="rId34"/>
    <p:sldId id="633" r:id="rId35"/>
    <p:sldId id="580" r:id="rId36"/>
    <p:sldId id="634" r:id="rId37"/>
    <p:sldId id="632" r:id="rId38"/>
    <p:sldId id="574" r:id="rId39"/>
    <p:sldId id="576" r:id="rId40"/>
    <p:sldId id="577" r:id="rId41"/>
    <p:sldId id="578" r:id="rId42"/>
    <p:sldId id="581" r:id="rId43"/>
    <p:sldId id="582" r:id="rId44"/>
    <p:sldId id="631" r:id="rId45"/>
    <p:sldId id="590" r:id="rId46"/>
    <p:sldId id="592" r:id="rId47"/>
    <p:sldId id="594" r:id="rId48"/>
    <p:sldId id="595" r:id="rId49"/>
    <p:sldId id="596" r:id="rId50"/>
    <p:sldId id="597" r:id="rId51"/>
    <p:sldId id="630" r:id="rId52"/>
    <p:sldId id="638" r:id="rId53"/>
    <p:sldId id="583" r:id="rId54"/>
    <p:sldId id="587" r:id="rId55"/>
    <p:sldId id="588" r:id="rId56"/>
    <p:sldId id="629" r:id="rId57"/>
    <p:sldId id="598" r:id="rId58"/>
    <p:sldId id="639" r:id="rId59"/>
    <p:sldId id="602" r:id="rId60"/>
    <p:sldId id="603" r:id="rId61"/>
    <p:sldId id="605" r:id="rId62"/>
    <p:sldId id="611" r:id="rId63"/>
    <p:sldId id="635" r:id="rId64"/>
    <p:sldId id="609" r:id="rId65"/>
    <p:sldId id="612" r:id="rId66"/>
    <p:sldId id="606" r:id="rId67"/>
    <p:sldId id="614" r:id="rId68"/>
    <p:sldId id="628" r:id="rId69"/>
    <p:sldId id="511" r:id="rId70"/>
    <p:sldId id="627" r:id="rId71"/>
    <p:sldId id="452" r:id="rId72"/>
    <p:sldId id="480" r:id="rId73"/>
    <p:sldId id="476" r:id="rId74"/>
    <p:sldId id="477" r:id="rId75"/>
    <p:sldId id="479" r:id="rId76"/>
  </p:sldIdLst>
  <p:sldSz cx="12192000" cy="6858000"/>
  <p:notesSz cx="6858000" cy="9144000"/>
  <p:custDataLst>
    <p:tags r:id="rId7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1FC7C60-9558-4C3A-A472-874B57B0C9AF}">
          <p14:sldIdLst>
            <p14:sldId id="378"/>
            <p14:sldId id="564"/>
            <p14:sldId id="501"/>
            <p14:sldId id="637"/>
            <p14:sldId id="541"/>
            <p14:sldId id="618"/>
            <p14:sldId id="572"/>
            <p14:sldId id="623"/>
            <p14:sldId id="556"/>
            <p14:sldId id="559"/>
            <p14:sldId id="617"/>
            <p14:sldId id="561"/>
            <p14:sldId id="562"/>
            <p14:sldId id="640"/>
            <p14:sldId id="518"/>
            <p14:sldId id="519"/>
            <p14:sldId id="579"/>
            <p14:sldId id="569"/>
            <p14:sldId id="503"/>
            <p14:sldId id="570"/>
            <p14:sldId id="624"/>
            <p14:sldId id="625"/>
            <p14:sldId id="504"/>
            <p14:sldId id="633"/>
            <p14:sldId id="580"/>
            <p14:sldId id="634"/>
            <p14:sldId id="632"/>
            <p14:sldId id="574"/>
            <p14:sldId id="576"/>
            <p14:sldId id="577"/>
            <p14:sldId id="578"/>
            <p14:sldId id="581"/>
            <p14:sldId id="582"/>
            <p14:sldId id="631"/>
            <p14:sldId id="590"/>
            <p14:sldId id="592"/>
            <p14:sldId id="594"/>
            <p14:sldId id="595"/>
            <p14:sldId id="596"/>
            <p14:sldId id="597"/>
            <p14:sldId id="630"/>
            <p14:sldId id="638"/>
            <p14:sldId id="583"/>
            <p14:sldId id="587"/>
            <p14:sldId id="588"/>
            <p14:sldId id="629"/>
            <p14:sldId id="598"/>
            <p14:sldId id="639"/>
            <p14:sldId id="602"/>
            <p14:sldId id="603"/>
            <p14:sldId id="605"/>
            <p14:sldId id="611"/>
            <p14:sldId id="635"/>
            <p14:sldId id="609"/>
            <p14:sldId id="612"/>
            <p14:sldId id="606"/>
            <p14:sldId id="614"/>
            <p14:sldId id="628"/>
            <p14:sldId id="511"/>
            <p14:sldId id="627"/>
            <p14:sldId id="452"/>
            <p14:sldId id="480"/>
            <p14:sldId id="476"/>
            <p14:sldId id="477"/>
            <p14:sldId id="479"/>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iu, Judy" initials="QJ"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872"/>
    <a:srgbClr val="075A77"/>
    <a:srgbClr val="0099FF"/>
    <a:srgbClr val="000099"/>
    <a:srgbClr val="CCFFFF"/>
    <a:srgbClr val="339966"/>
    <a:srgbClr val="33CC33"/>
    <a:srgbClr val="A20297"/>
    <a:srgbClr val="00CCFF"/>
    <a:srgbClr val="1BB7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59" autoAdjust="0"/>
    <p:restoredTop sz="82347" autoAdjust="0"/>
  </p:normalViewPr>
  <p:slideViewPr>
    <p:cSldViewPr snapToGrid="0">
      <p:cViewPr varScale="1">
        <p:scale>
          <a:sx n="82" d="100"/>
          <a:sy n="82" d="100"/>
        </p:scale>
        <p:origin x="-108" y="-3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1" d="100"/>
          <a:sy n="91" d="100"/>
        </p:scale>
        <p:origin x="-320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tags" Target="tags/tag1.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handoutMaster" Target="handoutMasters/handoutMaster1.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s>
</file>

<file path=ppt/charts/_rels/chart1.xml.rels><?xml version="1.0" encoding="UTF-8" standalone="yes"?>
<Relationships xmlns="http://schemas.openxmlformats.org/package/2006/relationships"><Relationship Id="rId1" Type="http://schemas.openxmlformats.org/officeDocument/2006/relationships/oleObject" Target="file:///D:\my%20research\Execution%20Log\shuffling.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research_committee\LDA\LDA_performanc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research_committee\LDA\LDA_performance.xlsx" TargetMode="External"/></Relationships>
</file>

<file path=ppt/charts/_rels/chart4.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oleObject" Target="../embeddings/oleObject1.bin"/><Relationship Id="rId1" Type="http://schemas.openxmlformats.org/officeDocument/2006/relationships/themeOverride" Target="../theme/themeOverride3.xml"/><Relationship Id="rId4" Type="http://schemas.microsoft.com/office/2011/relationships/chartStyle" Target="style1.xml"/></Relationships>
</file>

<file path=ppt/charts/_rels/chart5.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oleObject" Target="../embeddings/oleObject2.bin"/><Relationship Id="rId1" Type="http://schemas.openxmlformats.org/officeDocument/2006/relationships/themeOverride" Target="../theme/themeOverride4.xml"/><Relationship Id="rId4" Type="http://schemas.microsoft.com/office/2011/relationships/chartStyle" Target="style2.xml"/></Relationships>
</file>

<file path=ppt/charts/_rels/chart6.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oleObject" Target="file:///D:\harpdoc\IC2E\WDAMDS%20sync%20overhead%20analysis.xlsx" TargetMode="External"/><Relationship Id="rId1" Type="http://schemas.openxmlformats.org/officeDocument/2006/relationships/themeOverride" Target="../theme/themeOverride5.xml"/><Relationship Id="rId4" Type="http://schemas.microsoft.com/office/2011/relationships/chartStyle" Target="style3.xml"/></Relationships>
</file>

<file path=ppt/charts/_rels/chart7.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oleObject" Target="file:///D:\harpdoc\IC2E\WDAMDS%20sync%20overhead%20analysis.xlsx" TargetMode="External"/><Relationship Id="rId1" Type="http://schemas.openxmlformats.org/officeDocument/2006/relationships/themeOverride" Target="../theme/themeOverride6.xml"/><Relationship Id="rId4"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024866232599801"/>
          <c:y val="7.57469779829507E-2"/>
          <c:w val="0.81005059363666199"/>
          <c:h val="0.66198373433409397"/>
        </c:manualLayout>
      </c:layout>
      <c:barChart>
        <c:barDir val="col"/>
        <c:grouping val="stacked"/>
        <c:varyColors val="0"/>
        <c:ser>
          <c:idx val="0"/>
          <c:order val="0"/>
          <c:tx>
            <c:v>Combine</c:v>
          </c:tx>
          <c:invertIfNegative val="0"/>
          <c:errBars>
            <c:errBarType val="both"/>
            <c:errValType val="cust"/>
            <c:noEndCap val="0"/>
            <c:plus>
              <c:numRef>
                <c:f>(Sheet1!$E$102,Sheet1!$E$109)</c:f>
                <c:numCache>
                  <c:formatCode>General</c:formatCode>
                  <c:ptCount val="2"/>
                  <c:pt idx="0">
                    <c:v>0.124743737317751</c:v>
                  </c:pt>
                  <c:pt idx="1">
                    <c:v>1.296049510371164</c:v>
                  </c:pt>
                </c:numCache>
              </c:numRef>
            </c:plus>
            <c:minus>
              <c:numRef>
                <c:f>(Sheet1!$E$102,Sheet1!$E$109)</c:f>
                <c:numCache>
                  <c:formatCode>General</c:formatCode>
                  <c:ptCount val="2"/>
                  <c:pt idx="0">
                    <c:v>0.124743737317751</c:v>
                  </c:pt>
                  <c:pt idx="1">
                    <c:v>1.296049510371164</c:v>
                  </c:pt>
                </c:numCache>
              </c:numRef>
            </c:minus>
          </c:errBars>
          <c:cat>
            <c:strRef>
              <c:f>(Sheet1!$F$115,Sheet1!$G$115)</c:f>
              <c:strCache>
                <c:ptCount val="2"/>
                <c:pt idx="0">
                  <c:v>Per Iteration Cost (Before)</c:v>
                </c:pt>
                <c:pt idx="1">
                  <c:v>Per Iteration Cost (After)</c:v>
                </c:pt>
              </c:strCache>
            </c:strRef>
          </c:cat>
          <c:val>
            <c:numRef>
              <c:f>(Sheet1!$D$102,Sheet1!$D$109)</c:f>
              <c:numCache>
                <c:formatCode>General</c:formatCode>
                <c:ptCount val="2"/>
                <c:pt idx="0">
                  <c:v>11.67</c:v>
                </c:pt>
                <c:pt idx="1">
                  <c:v>12.31833333333333</c:v>
                </c:pt>
              </c:numCache>
            </c:numRef>
          </c:val>
        </c:ser>
        <c:ser>
          <c:idx val="1"/>
          <c:order val="1"/>
          <c:tx>
            <c:v>Shuffle &amp; Reduce</c:v>
          </c:tx>
          <c:invertIfNegative val="0"/>
          <c:errBars>
            <c:errBarType val="both"/>
            <c:errValType val="cust"/>
            <c:noEndCap val="0"/>
            <c:plus>
              <c:numRef>
                <c:f>(Sheet1!$E$101,Sheet1!$E$108)</c:f>
                <c:numCache>
                  <c:formatCode>General</c:formatCode>
                  <c:ptCount val="2"/>
                  <c:pt idx="0">
                    <c:v>8.9830334149068989</c:v>
                  </c:pt>
                  <c:pt idx="1">
                    <c:v>3.0916785624209631</c:v>
                  </c:pt>
                </c:numCache>
              </c:numRef>
            </c:plus>
            <c:minus>
              <c:numRef>
                <c:f>(Sheet1!$E$101,Sheet1!$E$108)</c:f>
                <c:numCache>
                  <c:formatCode>General</c:formatCode>
                  <c:ptCount val="2"/>
                  <c:pt idx="0">
                    <c:v>8.9830334149068989</c:v>
                  </c:pt>
                  <c:pt idx="1">
                    <c:v>3.0916785624209631</c:v>
                  </c:pt>
                </c:numCache>
              </c:numRef>
            </c:minus>
          </c:errBars>
          <c:cat>
            <c:strRef>
              <c:f>(Sheet1!$F$115,Sheet1!$G$115)</c:f>
              <c:strCache>
                <c:ptCount val="2"/>
                <c:pt idx="0">
                  <c:v>Per Iteration Cost (Before)</c:v>
                </c:pt>
                <c:pt idx="1">
                  <c:v>Per Iteration Cost (After)</c:v>
                </c:pt>
              </c:strCache>
            </c:strRef>
          </c:cat>
          <c:val>
            <c:numRef>
              <c:f>(Sheet1!$D$101,Sheet1!$D$108)</c:f>
              <c:numCache>
                <c:formatCode>General</c:formatCode>
                <c:ptCount val="2"/>
                <c:pt idx="0">
                  <c:v>366.07866666666672</c:v>
                </c:pt>
                <c:pt idx="1">
                  <c:v>38.111333333333327</c:v>
                </c:pt>
              </c:numCache>
            </c:numRef>
          </c:val>
        </c:ser>
        <c:ser>
          <c:idx val="2"/>
          <c:order val="2"/>
          <c:tx>
            <c:v>Map </c:v>
          </c:tx>
          <c:invertIfNegative val="0"/>
          <c:errBars>
            <c:errBarType val="both"/>
            <c:errValType val="cust"/>
            <c:noEndCap val="0"/>
            <c:plus>
              <c:numRef>
                <c:f>(Sheet1!$E$100,Sheet1!$E$107)</c:f>
                <c:numCache>
                  <c:formatCode>General</c:formatCode>
                  <c:ptCount val="2"/>
                  <c:pt idx="0">
                    <c:v>2.2334113667959401</c:v>
                  </c:pt>
                  <c:pt idx="1">
                    <c:v>3.1301612312041271</c:v>
                  </c:pt>
                </c:numCache>
              </c:numRef>
            </c:plus>
            <c:minus>
              <c:numRef>
                <c:f>(Sheet1!$E$100,Sheet1!$E$107)</c:f>
                <c:numCache>
                  <c:formatCode>General</c:formatCode>
                  <c:ptCount val="2"/>
                  <c:pt idx="0">
                    <c:v>2.2334113667959401</c:v>
                  </c:pt>
                  <c:pt idx="1">
                    <c:v>3.1301612312041271</c:v>
                  </c:pt>
                </c:numCache>
              </c:numRef>
            </c:minus>
          </c:errBars>
          <c:cat>
            <c:strRef>
              <c:f>(Sheet1!$F$115,Sheet1!$G$115)</c:f>
              <c:strCache>
                <c:ptCount val="2"/>
                <c:pt idx="0">
                  <c:v>Per Iteration Cost (Before)</c:v>
                </c:pt>
                <c:pt idx="1">
                  <c:v>Per Iteration Cost (After)</c:v>
                </c:pt>
              </c:strCache>
            </c:strRef>
          </c:cat>
          <c:val>
            <c:numRef>
              <c:f>(Sheet1!$D$100,Sheet1!$D$107)</c:f>
              <c:numCache>
                <c:formatCode>General</c:formatCode>
                <c:ptCount val="2"/>
                <c:pt idx="0">
                  <c:v>14.13833333333333</c:v>
                </c:pt>
                <c:pt idx="1">
                  <c:v>19.205666666666669</c:v>
                </c:pt>
              </c:numCache>
            </c:numRef>
          </c:val>
        </c:ser>
        <c:ser>
          <c:idx val="3"/>
          <c:order val="3"/>
          <c:tx>
            <c:v>Broadcast</c:v>
          </c:tx>
          <c:invertIfNegative val="0"/>
          <c:errBars>
            <c:errBarType val="both"/>
            <c:errValType val="cust"/>
            <c:noEndCap val="0"/>
            <c:plus>
              <c:numRef>
                <c:f>(Sheet1!$E$99,Sheet1!$E$106)</c:f>
                <c:numCache>
                  <c:formatCode>General</c:formatCode>
                  <c:ptCount val="2"/>
                  <c:pt idx="0">
                    <c:v>6.0295368257713902</c:v>
                  </c:pt>
                  <c:pt idx="1">
                    <c:v>2.5568751110160428</c:v>
                  </c:pt>
                </c:numCache>
              </c:numRef>
            </c:plus>
            <c:minus>
              <c:numRef>
                <c:f>(Sheet1!$E$99,Sheet1!$E$106)</c:f>
                <c:numCache>
                  <c:formatCode>General</c:formatCode>
                  <c:ptCount val="2"/>
                  <c:pt idx="0">
                    <c:v>6.0295368257713902</c:v>
                  </c:pt>
                  <c:pt idx="1">
                    <c:v>2.5568751110160428</c:v>
                  </c:pt>
                </c:numCache>
              </c:numRef>
            </c:minus>
          </c:errBars>
          <c:cat>
            <c:strRef>
              <c:f>(Sheet1!$F$115,Sheet1!$G$115)</c:f>
              <c:strCache>
                <c:ptCount val="2"/>
                <c:pt idx="0">
                  <c:v>Per Iteration Cost (Before)</c:v>
                </c:pt>
                <c:pt idx="1">
                  <c:v>Per Iteration Cost (After)</c:v>
                </c:pt>
              </c:strCache>
            </c:strRef>
          </c:cat>
          <c:val>
            <c:numRef>
              <c:f>(Sheet1!$G$103,Sheet1!$G$110)</c:f>
              <c:numCache>
                <c:formatCode>General</c:formatCode>
                <c:ptCount val="2"/>
                <c:pt idx="0">
                  <c:v>30.955333333333311</c:v>
                </c:pt>
                <c:pt idx="1">
                  <c:v>14.02333333333333</c:v>
                </c:pt>
              </c:numCache>
            </c:numRef>
          </c:val>
        </c:ser>
        <c:dLbls>
          <c:showLegendKey val="0"/>
          <c:showVal val="0"/>
          <c:showCatName val="0"/>
          <c:showSerName val="0"/>
          <c:showPercent val="0"/>
          <c:showBubbleSize val="0"/>
        </c:dLbls>
        <c:gapWidth val="250"/>
        <c:overlap val="100"/>
        <c:axId val="543217152"/>
        <c:axId val="543218688"/>
      </c:barChart>
      <c:catAx>
        <c:axId val="543217152"/>
        <c:scaling>
          <c:orientation val="minMax"/>
        </c:scaling>
        <c:delete val="0"/>
        <c:axPos val="b"/>
        <c:numFmt formatCode="General" sourceLinked="1"/>
        <c:majorTickMark val="out"/>
        <c:minorTickMark val="none"/>
        <c:tickLblPos val="nextTo"/>
        <c:crossAx val="543218688"/>
        <c:crosses val="autoZero"/>
        <c:auto val="1"/>
        <c:lblAlgn val="ctr"/>
        <c:lblOffset val="100"/>
        <c:noMultiLvlLbl val="0"/>
      </c:catAx>
      <c:valAx>
        <c:axId val="543218688"/>
        <c:scaling>
          <c:orientation val="minMax"/>
        </c:scaling>
        <c:delete val="0"/>
        <c:axPos val="l"/>
        <c:majorGridlines/>
        <c:title>
          <c:tx>
            <c:rich>
              <a:bodyPr rot="-5400000" vert="horz"/>
              <a:lstStyle/>
              <a:p>
                <a:pPr>
                  <a:defRPr/>
                </a:pPr>
                <a:r>
                  <a:rPr lang="en-US" dirty="0"/>
                  <a:t>Time </a:t>
                </a:r>
                <a:r>
                  <a:rPr lang="en-US" dirty="0" smtClean="0"/>
                  <a:t>(Seconds</a:t>
                </a:r>
                <a:r>
                  <a:rPr lang="en-US" dirty="0"/>
                  <a:t>)</a:t>
                </a:r>
              </a:p>
            </c:rich>
          </c:tx>
          <c:layout/>
          <c:overlay val="0"/>
        </c:title>
        <c:numFmt formatCode="General" sourceLinked="1"/>
        <c:majorTickMark val="out"/>
        <c:minorTickMark val="none"/>
        <c:tickLblPos val="nextTo"/>
        <c:crossAx val="543217152"/>
        <c:crosses val="autoZero"/>
        <c:crossBetween val="between"/>
      </c:valAx>
    </c:plotArea>
    <c:legend>
      <c:legendPos val="b"/>
      <c:layout/>
      <c:overlay val="0"/>
    </c:legend>
    <c:plotVisOnly val="1"/>
    <c:dispBlanksAs val="gap"/>
    <c:showDLblsOverMax val="0"/>
  </c:chart>
  <c:txPr>
    <a:bodyPr/>
    <a:lstStyle/>
    <a:p>
      <a:pPr>
        <a:defRPr sz="20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55315911598006"/>
          <c:y val="4.1785375118708452E-2"/>
          <c:w val="0.77941775394017776"/>
          <c:h val="0.73766965471310209"/>
        </c:manualLayout>
      </c:layout>
      <c:scatterChart>
        <c:scatterStyle val="lineMarker"/>
        <c:varyColors val="0"/>
        <c:ser>
          <c:idx val="0"/>
          <c:order val="0"/>
          <c:tx>
            <c:strRef>
              <c:f>Summary!$A$26</c:f>
              <c:strCache>
                <c:ptCount val="1"/>
                <c:pt idx="0">
                  <c:v>Execution Time (hours)</c:v>
                </c:pt>
              </c:strCache>
            </c:strRef>
          </c:tx>
          <c:spPr>
            <a:ln w="25400" cap="rnd">
              <a:solidFill>
                <a:schemeClr val="accent1"/>
              </a:solidFill>
              <a:round/>
            </a:ln>
            <a:effectLst/>
          </c:spPr>
          <c:marker>
            <c:symbol val="circle"/>
            <c:size val="7"/>
            <c:spPr>
              <a:solidFill>
                <a:schemeClr val="accent1"/>
              </a:solidFill>
              <a:ln w="9525">
                <a:solidFill>
                  <a:schemeClr val="accent1"/>
                </a:solidFill>
              </a:ln>
              <a:effectLst/>
            </c:spPr>
          </c:marker>
          <c:xVal>
            <c:numRef>
              <c:f>Summary!$A$29:$A$33</c:f>
              <c:numCache>
                <c:formatCode>General</c:formatCode>
                <c:ptCount val="5"/>
                <c:pt idx="0">
                  <c:v>25</c:v>
                </c:pt>
                <c:pt idx="1">
                  <c:v>50</c:v>
                </c:pt>
                <c:pt idx="2">
                  <c:v>75</c:v>
                </c:pt>
                <c:pt idx="3">
                  <c:v>100</c:v>
                </c:pt>
                <c:pt idx="4">
                  <c:v>125</c:v>
                </c:pt>
              </c:numCache>
            </c:numRef>
          </c:xVal>
          <c:yVal>
            <c:numRef>
              <c:f>Summary!$B$29:$B$33</c:f>
              <c:numCache>
                <c:formatCode>General</c:formatCode>
                <c:ptCount val="5"/>
                <c:pt idx="0">
                  <c:v>21.258725833333333</c:v>
                </c:pt>
                <c:pt idx="1">
                  <c:v>11.667688055555557</c:v>
                </c:pt>
                <c:pt idx="2">
                  <c:v>7.7845363888888883</c:v>
                </c:pt>
                <c:pt idx="3">
                  <c:v>6.4860188888888892</c:v>
                </c:pt>
                <c:pt idx="4">
                  <c:v>5.9587075</c:v>
                </c:pt>
              </c:numCache>
            </c:numRef>
          </c:yVal>
          <c:smooth val="0"/>
        </c:ser>
        <c:dLbls>
          <c:showLegendKey val="0"/>
          <c:showVal val="0"/>
          <c:showCatName val="0"/>
          <c:showSerName val="0"/>
          <c:showPercent val="0"/>
          <c:showBubbleSize val="0"/>
        </c:dLbls>
        <c:axId val="547984128"/>
        <c:axId val="547986048"/>
      </c:scatterChart>
      <c:scatterChart>
        <c:scatterStyle val="lineMarker"/>
        <c:varyColors val="0"/>
        <c:ser>
          <c:idx val="1"/>
          <c:order val="1"/>
          <c:tx>
            <c:strRef>
              <c:f>Summary!$G$26</c:f>
              <c:strCache>
                <c:ptCount val="1"/>
                <c:pt idx="0">
                  <c:v>Parallel Efficiency</c:v>
                </c:pt>
              </c:strCache>
            </c:strRef>
          </c:tx>
          <c:spPr>
            <a:ln w="25400" cap="rnd">
              <a:solidFill>
                <a:schemeClr val="accent2"/>
              </a:solidFill>
              <a:round/>
            </a:ln>
            <a:effectLst/>
          </c:spPr>
          <c:marker>
            <c:symbol val="circle"/>
            <c:size val="7"/>
            <c:spPr>
              <a:solidFill>
                <a:schemeClr val="accent2"/>
              </a:solidFill>
              <a:ln w="9525">
                <a:solidFill>
                  <a:schemeClr val="accent2"/>
                </a:solidFill>
              </a:ln>
              <a:effectLst/>
            </c:spPr>
          </c:marker>
          <c:dPt>
            <c:idx val="1"/>
            <c:bubble3D val="0"/>
            <c:spPr>
              <a:ln w="25400" cap="rnd">
                <a:solidFill>
                  <a:schemeClr val="accent2"/>
                </a:solidFill>
                <a:prstDash val="dash"/>
                <a:round/>
              </a:ln>
              <a:effectLst/>
            </c:spPr>
          </c:dPt>
          <c:xVal>
            <c:numRef>
              <c:f>Summary!$A$28:$A$33</c:f>
              <c:numCache>
                <c:formatCode>General</c:formatCode>
                <c:ptCount val="6"/>
                <c:pt idx="0">
                  <c:v>1</c:v>
                </c:pt>
                <c:pt idx="1">
                  <c:v>25</c:v>
                </c:pt>
                <c:pt idx="2">
                  <c:v>50</c:v>
                </c:pt>
                <c:pt idx="3">
                  <c:v>75</c:v>
                </c:pt>
                <c:pt idx="4">
                  <c:v>100</c:v>
                </c:pt>
                <c:pt idx="5">
                  <c:v>125</c:v>
                </c:pt>
              </c:numCache>
            </c:numRef>
          </c:xVal>
          <c:yVal>
            <c:numRef>
              <c:f>Summary!$D$28:$D$33</c:f>
              <c:numCache>
                <c:formatCode>General</c:formatCode>
                <c:ptCount val="6"/>
                <c:pt idx="0">
                  <c:v>1</c:v>
                </c:pt>
                <c:pt idx="1">
                  <c:v>1</c:v>
                </c:pt>
                <c:pt idx="2">
                  <c:v>0.91100849337547285</c:v>
                </c:pt>
                <c:pt idx="3">
                  <c:v>0.91029723421408348</c:v>
                </c:pt>
                <c:pt idx="4">
                  <c:v>0.81940579412092707</c:v>
                </c:pt>
                <c:pt idx="5">
                  <c:v>0.71353480040204464</c:v>
                </c:pt>
              </c:numCache>
            </c:numRef>
          </c:yVal>
          <c:smooth val="0"/>
        </c:ser>
        <c:dLbls>
          <c:showLegendKey val="0"/>
          <c:showVal val="0"/>
          <c:showCatName val="0"/>
          <c:showSerName val="0"/>
          <c:showPercent val="0"/>
          <c:showBubbleSize val="0"/>
        </c:dLbls>
        <c:axId val="548673408"/>
        <c:axId val="548338688"/>
      </c:scatterChart>
      <c:valAx>
        <c:axId val="5479841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pPr>
                <a:r>
                  <a:rPr lang="en-US"/>
                  <a:t>Nodes</a:t>
                </a:r>
              </a:p>
            </c:rich>
          </c:tx>
          <c:layout>
            <c:manualLayout>
              <c:xMode val="edge"/>
              <c:yMode val="edge"/>
              <c:x val="0.44752773656916067"/>
              <c:y val="0.85505262978881436"/>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547986048"/>
        <c:crosses val="autoZero"/>
        <c:crossBetween val="midCat"/>
      </c:valAx>
      <c:valAx>
        <c:axId val="547986048"/>
        <c:scaling>
          <c:orientation val="minMax"/>
          <c:max val="30"/>
          <c:min val="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Execution Time (hours)</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547984128"/>
        <c:crosses val="autoZero"/>
        <c:crossBetween val="midCat"/>
      </c:valAx>
      <c:valAx>
        <c:axId val="548338688"/>
        <c:scaling>
          <c:orientation val="minMax"/>
        </c:scaling>
        <c:delete val="0"/>
        <c:axPos val="r"/>
        <c:title>
          <c:tx>
            <c:rich>
              <a:bodyPr rot="5400000"/>
              <a:lstStyle/>
              <a:p>
                <a:pPr>
                  <a:defRPr/>
                </a:pPr>
                <a:r>
                  <a:rPr lang="en-US"/>
                  <a:t>Parallel Efficiency</a:t>
                </a: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548673408"/>
        <c:crosses val="max"/>
        <c:crossBetween val="midCat"/>
        <c:majorUnit val="0.1"/>
      </c:valAx>
      <c:valAx>
        <c:axId val="548673408"/>
        <c:scaling>
          <c:orientation val="minMax"/>
        </c:scaling>
        <c:delete val="1"/>
        <c:axPos val="b"/>
        <c:numFmt formatCode="General" sourceLinked="1"/>
        <c:majorTickMark val="out"/>
        <c:minorTickMark val="none"/>
        <c:tickLblPos val="nextTo"/>
        <c:crossAx val="548338688"/>
        <c:crosses val="autoZero"/>
        <c:crossBetween val="midCat"/>
      </c:valAx>
      <c:spPr>
        <a:noFill/>
        <a:ln>
          <a:noFill/>
        </a:ln>
        <a:effectLst/>
      </c:spPr>
    </c:plotArea>
    <c:legend>
      <c:legendPos val="b"/>
      <c:layout>
        <c:manualLayout>
          <c:xMode val="edge"/>
          <c:yMode val="edge"/>
          <c:x val="1.8744975718614887E-2"/>
          <c:y val="0.90148064802136718"/>
          <c:w val="0.94479655622757297"/>
          <c:h val="8.1007497004369697E-2"/>
        </c:manualLayout>
      </c:layout>
      <c:overlay val="0"/>
      <c:spPr>
        <a:noFill/>
        <a:ln>
          <a:noFill/>
        </a:ln>
        <a:effectLst/>
      </c:spPr>
      <c:txPr>
        <a:bodyPr rot="0" vert="horz"/>
        <a:lstStyle/>
        <a:p>
          <a:pPr>
            <a:defRPr/>
          </a:pPr>
          <a:endParaRPr lang="en-US"/>
        </a:p>
      </c:txPr>
    </c:legend>
    <c:plotVisOnly val="1"/>
    <c:dispBlanksAs val="gap"/>
    <c:showDLblsOverMax val="0"/>
  </c:chart>
  <c:spPr>
    <a:noFill/>
    <a:ln>
      <a:noFill/>
    </a:ln>
    <a:effectLst/>
  </c:spPr>
  <c:txPr>
    <a:bodyPr/>
    <a:lstStyle/>
    <a:p>
      <a:pPr>
        <a:defRPr sz="12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304195671193278E-2"/>
          <c:y val="4.666173944657942E-2"/>
          <c:w val="0.79324178680563484"/>
          <c:h val="0.71508395808369751"/>
        </c:manualLayout>
      </c:layout>
      <c:scatterChart>
        <c:scatterStyle val="lineMarker"/>
        <c:varyColors val="0"/>
        <c:ser>
          <c:idx val="0"/>
          <c:order val="0"/>
          <c:tx>
            <c:strRef>
              <c:f>Summary!$A$26</c:f>
              <c:strCache>
                <c:ptCount val="1"/>
                <c:pt idx="0">
                  <c:v>Execution Time (hours)</c:v>
                </c:pt>
              </c:strCache>
            </c:strRef>
          </c:tx>
          <c:spPr>
            <a:ln w="25400" cap="rnd">
              <a:solidFill>
                <a:schemeClr val="accent1"/>
              </a:solidFill>
              <a:round/>
            </a:ln>
            <a:effectLst/>
          </c:spPr>
          <c:marker>
            <c:symbol val="circle"/>
            <c:size val="7"/>
            <c:spPr>
              <a:solidFill>
                <a:schemeClr val="accent1"/>
              </a:solidFill>
              <a:ln w="9525">
                <a:solidFill>
                  <a:schemeClr val="accent1"/>
                </a:solidFill>
              </a:ln>
              <a:effectLst/>
            </c:spPr>
          </c:marker>
          <c:xVal>
            <c:numRef>
              <c:f>Summary!$G$29:$G$33</c:f>
              <c:numCache>
                <c:formatCode>General</c:formatCode>
                <c:ptCount val="5"/>
                <c:pt idx="0">
                  <c:v>10</c:v>
                </c:pt>
                <c:pt idx="1">
                  <c:v>15</c:v>
                </c:pt>
                <c:pt idx="2">
                  <c:v>20</c:v>
                </c:pt>
                <c:pt idx="3">
                  <c:v>25</c:v>
                </c:pt>
                <c:pt idx="4">
                  <c:v>30</c:v>
                </c:pt>
              </c:numCache>
            </c:numRef>
          </c:xVal>
          <c:yVal>
            <c:numRef>
              <c:f>Summary!$H$29:$H$33</c:f>
              <c:numCache>
                <c:formatCode>General</c:formatCode>
                <c:ptCount val="5"/>
                <c:pt idx="0">
                  <c:v>19.212878611111112</c:v>
                </c:pt>
                <c:pt idx="1">
                  <c:v>14.009014166666667</c:v>
                </c:pt>
                <c:pt idx="2">
                  <c:v>10.609790833333333</c:v>
                </c:pt>
                <c:pt idx="3">
                  <c:v>8.430642777777777</c:v>
                </c:pt>
                <c:pt idx="4">
                  <c:v>7.3704905555555555</c:v>
                </c:pt>
              </c:numCache>
            </c:numRef>
          </c:yVal>
          <c:smooth val="0"/>
        </c:ser>
        <c:dLbls>
          <c:showLegendKey val="0"/>
          <c:showVal val="0"/>
          <c:showCatName val="0"/>
          <c:showSerName val="0"/>
          <c:showPercent val="0"/>
          <c:showBubbleSize val="0"/>
        </c:dLbls>
        <c:axId val="549512320"/>
        <c:axId val="550823424"/>
      </c:scatterChart>
      <c:scatterChart>
        <c:scatterStyle val="lineMarker"/>
        <c:varyColors val="0"/>
        <c:ser>
          <c:idx val="1"/>
          <c:order val="1"/>
          <c:tx>
            <c:strRef>
              <c:f>Summary!$G$26</c:f>
              <c:strCache>
                <c:ptCount val="1"/>
                <c:pt idx="0">
                  <c:v>Parallel Efficiency</c:v>
                </c:pt>
              </c:strCache>
            </c:strRef>
          </c:tx>
          <c:spPr>
            <a:ln w="25400" cap="rnd">
              <a:solidFill>
                <a:schemeClr val="accent2"/>
              </a:solidFill>
              <a:round/>
            </a:ln>
            <a:effectLst/>
          </c:spPr>
          <c:marker>
            <c:symbol val="circle"/>
            <c:size val="7"/>
            <c:spPr>
              <a:solidFill>
                <a:schemeClr val="accent2"/>
              </a:solidFill>
              <a:ln w="9525">
                <a:solidFill>
                  <a:schemeClr val="accent2"/>
                </a:solidFill>
              </a:ln>
              <a:effectLst/>
            </c:spPr>
          </c:marker>
          <c:dPt>
            <c:idx val="1"/>
            <c:bubble3D val="0"/>
            <c:spPr>
              <a:ln w="25400" cap="rnd">
                <a:solidFill>
                  <a:schemeClr val="accent2"/>
                </a:solidFill>
                <a:prstDash val="dash"/>
                <a:round/>
              </a:ln>
              <a:effectLst/>
            </c:spPr>
          </c:dPt>
          <c:xVal>
            <c:numRef>
              <c:f>Summary!$G$28:$G$33</c:f>
              <c:numCache>
                <c:formatCode>General</c:formatCode>
                <c:ptCount val="6"/>
                <c:pt idx="0">
                  <c:v>1</c:v>
                </c:pt>
                <c:pt idx="1">
                  <c:v>10</c:v>
                </c:pt>
                <c:pt idx="2">
                  <c:v>15</c:v>
                </c:pt>
                <c:pt idx="3">
                  <c:v>20</c:v>
                </c:pt>
                <c:pt idx="4">
                  <c:v>25</c:v>
                </c:pt>
                <c:pt idx="5">
                  <c:v>30</c:v>
                </c:pt>
              </c:numCache>
            </c:numRef>
          </c:xVal>
          <c:yVal>
            <c:numRef>
              <c:f>Summary!$J$28:$J$33</c:f>
              <c:numCache>
                <c:formatCode>General</c:formatCode>
                <c:ptCount val="6"/>
                <c:pt idx="0">
                  <c:v>1</c:v>
                </c:pt>
                <c:pt idx="1">
                  <c:v>1</c:v>
                </c:pt>
                <c:pt idx="2">
                  <c:v>0.91431028538879988</c:v>
                </c:pt>
                <c:pt idx="3">
                  <c:v>0.90543154492494837</c:v>
                </c:pt>
                <c:pt idx="4">
                  <c:v>0.91157360678377164</c:v>
                </c:pt>
                <c:pt idx="5">
                  <c:v>0.86890998938233388</c:v>
                </c:pt>
              </c:numCache>
            </c:numRef>
          </c:yVal>
          <c:smooth val="0"/>
        </c:ser>
        <c:dLbls>
          <c:showLegendKey val="0"/>
          <c:showVal val="0"/>
          <c:showCatName val="0"/>
          <c:showSerName val="0"/>
          <c:showPercent val="0"/>
          <c:showBubbleSize val="0"/>
        </c:dLbls>
        <c:axId val="551011840"/>
        <c:axId val="550825344"/>
      </c:scatterChart>
      <c:valAx>
        <c:axId val="54951232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pPr>
                <a:r>
                  <a:rPr lang="en-US"/>
                  <a:t>Nodes</a:t>
                </a:r>
              </a:p>
            </c:rich>
          </c:tx>
          <c:layout>
            <c:manualLayout>
              <c:xMode val="edge"/>
              <c:yMode val="edge"/>
              <c:x val="0.45643716636869669"/>
              <c:y val="0.8431806492623648"/>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550823424"/>
        <c:crosses val="autoZero"/>
        <c:crossBetween val="midCat"/>
      </c:valAx>
      <c:valAx>
        <c:axId val="55082342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Execution Time (hours)</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549512320"/>
        <c:crosses val="autoZero"/>
        <c:crossBetween val="midCat"/>
      </c:valAx>
      <c:valAx>
        <c:axId val="550825344"/>
        <c:scaling>
          <c:orientation val="minMax"/>
          <c:min val="0"/>
        </c:scaling>
        <c:delete val="0"/>
        <c:axPos val="r"/>
        <c:title>
          <c:tx>
            <c:rich>
              <a:bodyPr rot="5400000"/>
              <a:lstStyle/>
              <a:p>
                <a:pPr>
                  <a:defRPr/>
                </a:pPr>
                <a:r>
                  <a:rPr lang="en-US"/>
                  <a:t>Parallel Efficiency</a:t>
                </a: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551011840"/>
        <c:crosses val="max"/>
        <c:crossBetween val="midCat"/>
        <c:majorUnit val="0.1"/>
      </c:valAx>
      <c:valAx>
        <c:axId val="551011840"/>
        <c:scaling>
          <c:orientation val="minMax"/>
        </c:scaling>
        <c:delete val="1"/>
        <c:axPos val="b"/>
        <c:numFmt formatCode="General" sourceLinked="1"/>
        <c:majorTickMark val="out"/>
        <c:minorTickMark val="none"/>
        <c:tickLblPos val="nextTo"/>
        <c:crossAx val="550825344"/>
        <c:crosses val="autoZero"/>
        <c:crossBetween val="midCat"/>
      </c:valAx>
      <c:spPr>
        <a:noFill/>
        <a:ln>
          <a:noFill/>
        </a:ln>
        <a:effectLst/>
      </c:spPr>
    </c:plotArea>
    <c:legend>
      <c:legendPos val="b"/>
      <c:layout>
        <c:manualLayout>
          <c:xMode val="edge"/>
          <c:yMode val="edge"/>
          <c:x val="3.9678953174331469E-2"/>
          <c:y val="0.90148064802136718"/>
          <c:w val="0.93191410856251677"/>
          <c:h val="8.1007497004369697E-2"/>
        </c:manualLayout>
      </c:layout>
      <c:overlay val="0"/>
      <c:spPr>
        <a:noFill/>
        <a:ln>
          <a:noFill/>
        </a:ln>
        <a:effectLst/>
      </c:spPr>
      <c:txPr>
        <a:bodyPr rot="0" vert="horz"/>
        <a:lstStyle/>
        <a:p>
          <a:pPr>
            <a:defRPr/>
          </a:pPr>
          <a:endParaRPr lang="en-US"/>
        </a:p>
      </c:txPr>
    </c:legend>
    <c:plotVisOnly val="1"/>
    <c:dispBlanksAs val="gap"/>
    <c:showDLblsOverMax val="0"/>
  </c:chart>
  <c:spPr>
    <a:noFill/>
    <a:ln>
      <a:noFill/>
    </a:ln>
    <a:effectLst/>
  </c:spPr>
  <c:txPr>
    <a:bodyPr/>
    <a:lstStyle/>
    <a:p>
      <a:pPr>
        <a:defRPr sz="12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42510837830665"/>
          <c:y val="2.9606445027704872E-2"/>
          <c:w val="0.7044586827592737"/>
          <c:h val="0.62275366563862233"/>
        </c:manualLayout>
      </c:layout>
      <c:scatterChart>
        <c:scatterStyle val="lineMarker"/>
        <c:varyColors val="0"/>
        <c:ser>
          <c:idx val="0"/>
          <c:order val="0"/>
          <c:tx>
            <c:strRef>
              <c:f>Sheet3!$A$28</c:f>
              <c:strCache>
                <c:ptCount val="1"/>
                <c:pt idx="0">
                  <c:v>500M points 10K centroids Execution Time</c:v>
                </c:pt>
              </c:strCache>
            </c:strRef>
          </c:tx>
          <c:spPr>
            <a:ln w="25400" cap="rnd">
              <a:solidFill>
                <a:schemeClr val="accent1"/>
              </a:solidFill>
              <a:round/>
            </a:ln>
            <a:effectLst/>
          </c:spPr>
          <c:marker>
            <c:symbol val="circle"/>
            <c:size val="7"/>
            <c:spPr>
              <a:solidFill>
                <a:schemeClr val="accent1"/>
              </a:solidFill>
              <a:ln w="9525">
                <a:solidFill>
                  <a:schemeClr val="accent1"/>
                </a:solidFill>
              </a:ln>
              <a:effectLst/>
            </c:spPr>
          </c:marker>
          <c:xVal>
            <c:numRef>
              <c:f>Sheet3!$A$5:$A$9</c:f>
              <c:numCache>
                <c:formatCode>General</c:formatCode>
                <c:ptCount val="5"/>
                <c:pt idx="0">
                  <c:v>8</c:v>
                </c:pt>
                <c:pt idx="1">
                  <c:v>16</c:v>
                </c:pt>
                <c:pt idx="2">
                  <c:v>32</c:v>
                </c:pt>
                <c:pt idx="3">
                  <c:v>64</c:v>
                </c:pt>
                <c:pt idx="4">
                  <c:v>128</c:v>
                </c:pt>
              </c:numCache>
            </c:numRef>
          </c:xVal>
          <c:yVal>
            <c:numRef>
              <c:f>Sheet3!$L$5:$L$9</c:f>
              <c:numCache>
                <c:formatCode>General</c:formatCode>
                <c:ptCount val="5"/>
                <c:pt idx="0">
                  <c:v>3652.2187999999996</c:v>
                </c:pt>
                <c:pt idx="1">
                  <c:v>1738.0907999999999</c:v>
                </c:pt>
                <c:pt idx="2">
                  <c:v>893.84</c:v>
                </c:pt>
                <c:pt idx="3">
                  <c:v>451.71140000000003</c:v>
                </c:pt>
                <c:pt idx="4">
                  <c:v>252.70520000000002</c:v>
                </c:pt>
              </c:numCache>
            </c:numRef>
          </c:yVal>
          <c:smooth val="0"/>
        </c:ser>
        <c:ser>
          <c:idx val="1"/>
          <c:order val="1"/>
          <c:tx>
            <c:strRef>
              <c:f>Sheet3!$A$29</c:f>
              <c:strCache>
                <c:ptCount val="1"/>
                <c:pt idx="0">
                  <c:v>5M points 1M centroids Execution Time</c:v>
                </c:pt>
              </c:strCache>
            </c:strRef>
          </c:tx>
          <c:spPr>
            <a:ln w="25400" cap="rnd">
              <a:solidFill>
                <a:schemeClr val="accent1"/>
              </a:solidFill>
              <a:round/>
            </a:ln>
            <a:effectLst/>
          </c:spPr>
          <c:marker>
            <c:symbol val="diamond"/>
            <c:size val="7"/>
            <c:spPr>
              <a:solidFill>
                <a:schemeClr val="accent1"/>
              </a:solidFill>
              <a:ln w="9525">
                <a:solidFill>
                  <a:schemeClr val="accent1"/>
                </a:solidFill>
              </a:ln>
              <a:effectLst/>
            </c:spPr>
          </c:marker>
          <c:xVal>
            <c:numRef>
              <c:f>Sheet3!$A$13:$A$17</c:f>
              <c:numCache>
                <c:formatCode>General</c:formatCode>
                <c:ptCount val="5"/>
                <c:pt idx="0">
                  <c:v>8</c:v>
                </c:pt>
                <c:pt idx="1">
                  <c:v>16</c:v>
                </c:pt>
                <c:pt idx="2">
                  <c:v>32</c:v>
                </c:pt>
                <c:pt idx="3">
                  <c:v>64</c:v>
                </c:pt>
                <c:pt idx="4">
                  <c:v>128</c:v>
                </c:pt>
              </c:numCache>
            </c:numRef>
          </c:xVal>
          <c:yVal>
            <c:numRef>
              <c:f>Sheet3!$L$13:$L$17</c:f>
              <c:numCache>
                <c:formatCode>General</c:formatCode>
                <c:ptCount val="5"/>
                <c:pt idx="0">
                  <c:v>5529.3508000000002</c:v>
                </c:pt>
                <c:pt idx="1">
                  <c:v>2770.8476000000001</c:v>
                </c:pt>
                <c:pt idx="2">
                  <c:v>1221.6936000000001</c:v>
                </c:pt>
                <c:pt idx="3">
                  <c:v>640.42600000000004</c:v>
                </c:pt>
                <c:pt idx="4">
                  <c:v>343.65320000000003</c:v>
                </c:pt>
              </c:numCache>
            </c:numRef>
          </c:yVal>
          <c:smooth val="0"/>
        </c:ser>
        <c:dLbls>
          <c:showLegendKey val="0"/>
          <c:showVal val="0"/>
          <c:showCatName val="0"/>
          <c:showSerName val="0"/>
          <c:showPercent val="0"/>
          <c:showBubbleSize val="0"/>
        </c:dLbls>
        <c:axId val="41202432"/>
        <c:axId val="41204736"/>
      </c:scatterChart>
      <c:scatterChart>
        <c:scatterStyle val="lineMarker"/>
        <c:varyColors val="0"/>
        <c:ser>
          <c:idx val="2"/>
          <c:order val="2"/>
          <c:tx>
            <c:strRef>
              <c:f>Sheet3!$A$30</c:f>
              <c:strCache>
                <c:ptCount val="1"/>
                <c:pt idx="0">
                  <c:v>500M points 10K centroids Speedup</c:v>
                </c:pt>
              </c:strCache>
            </c:strRef>
          </c:tx>
          <c:spPr>
            <a:ln w="25400" cap="rnd">
              <a:solidFill>
                <a:schemeClr val="accent2"/>
              </a:solidFill>
              <a:round/>
            </a:ln>
            <a:effectLst/>
          </c:spPr>
          <c:marker>
            <c:symbol val="circle"/>
            <c:size val="7"/>
            <c:spPr>
              <a:solidFill>
                <a:schemeClr val="accent2"/>
              </a:solidFill>
              <a:ln w="9525">
                <a:solidFill>
                  <a:schemeClr val="accent2"/>
                </a:solidFill>
              </a:ln>
              <a:effectLst/>
            </c:spPr>
          </c:marker>
          <c:xVal>
            <c:numRef>
              <c:f>Sheet3!$A$5:$A$9</c:f>
              <c:numCache>
                <c:formatCode>General</c:formatCode>
                <c:ptCount val="5"/>
                <c:pt idx="0">
                  <c:v>8</c:v>
                </c:pt>
                <c:pt idx="1">
                  <c:v>16</c:v>
                </c:pt>
                <c:pt idx="2">
                  <c:v>32</c:v>
                </c:pt>
                <c:pt idx="3">
                  <c:v>64</c:v>
                </c:pt>
                <c:pt idx="4">
                  <c:v>128</c:v>
                </c:pt>
              </c:numCache>
            </c:numRef>
          </c:xVal>
          <c:yVal>
            <c:numRef>
              <c:f>Sheet3!$M$5:$M$9</c:f>
              <c:numCache>
                <c:formatCode>0</c:formatCode>
                <c:ptCount val="5"/>
                <c:pt idx="0">
                  <c:v>8</c:v>
                </c:pt>
                <c:pt idx="1">
                  <c:v>16.810255482624957</c:v>
                </c:pt>
                <c:pt idx="2">
                  <c:v>32.687897610310564</c:v>
                </c:pt>
                <c:pt idx="3">
                  <c:v>64.682340095910789</c:v>
                </c:pt>
                <c:pt idx="4">
                  <c:v>115.61990176696006</c:v>
                </c:pt>
              </c:numCache>
            </c:numRef>
          </c:yVal>
          <c:smooth val="0"/>
        </c:ser>
        <c:ser>
          <c:idx val="3"/>
          <c:order val="3"/>
          <c:tx>
            <c:strRef>
              <c:f>Sheet3!$A$31</c:f>
              <c:strCache>
                <c:ptCount val="1"/>
                <c:pt idx="0">
                  <c:v>5M points 1M centroids Speedup</c:v>
                </c:pt>
              </c:strCache>
            </c:strRef>
          </c:tx>
          <c:spPr>
            <a:ln w="25400" cap="rnd">
              <a:solidFill>
                <a:schemeClr val="accent2"/>
              </a:solidFill>
              <a:round/>
            </a:ln>
            <a:effectLst/>
          </c:spPr>
          <c:marker>
            <c:symbol val="diamond"/>
            <c:size val="7"/>
            <c:spPr>
              <a:solidFill>
                <a:schemeClr val="accent2"/>
              </a:solidFill>
              <a:ln w="9525">
                <a:solidFill>
                  <a:schemeClr val="accent2"/>
                </a:solidFill>
              </a:ln>
              <a:effectLst/>
            </c:spPr>
          </c:marker>
          <c:xVal>
            <c:numRef>
              <c:f>Sheet3!$A$13:$A$17</c:f>
              <c:numCache>
                <c:formatCode>General</c:formatCode>
                <c:ptCount val="5"/>
                <c:pt idx="0">
                  <c:v>8</c:v>
                </c:pt>
                <c:pt idx="1">
                  <c:v>16</c:v>
                </c:pt>
                <c:pt idx="2">
                  <c:v>32</c:v>
                </c:pt>
                <c:pt idx="3">
                  <c:v>64</c:v>
                </c:pt>
                <c:pt idx="4">
                  <c:v>128</c:v>
                </c:pt>
              </c:numCache>
            </c:numRef>
          </c:xVal>
          <c:yVal>
            <c:numRef>
              <c:f>Sheet3!$M$13:$M$17</c:f>
              <c:numCache>
                <c:formatCode>0</c:formatCode>
                <c:ptCount val="5"/>
                <c:pt idx="0">
                  <c:v>8</c:v>
                </c:pt>
                <c:pt idx="1">
                  <c:v>15.964359209073788</c:v>
                </c:pt>
                <c:pt idx="2">
                  <c:v>36.207774518913745</c:v>
                </c:pt>
                <c:pt idx="3">
                  <c:v>69.070909675747075</c:v>
                </c:pt>
                <c:pt idx="4">
                  <c:v>128.71932052429599</c:v>
                </c:pt>
              </c:numCache>
            </c:numRef>
          </c:yVal>
          <c:smooth val="0"/>
        </c:ser>
        <c:dLbls>
          <c:showLegendKey val="0"/>
          <c:showVal val="0"/>
          <c:showCatName val="0"/>
          <c:showSerName val="0"/>
          <c:showPercent val="0"/>
          <c:showBubbleSize val="0"/>
        </c:dLbls>
        <c:axId val="41221120"/>
        <c:axId val="41219200"/>
      </c:scatterChart>
      <c:valAx>
        <c:axId val="412024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Number of Nodes</a:t>
                </a:r>
              </a:p>
            </c:rich>
          </c:tx>
          <c:layout>
            <c:manualLayout>
              <c:xMode val="edge"/>
              <c:yMode val="edge"/>
              <c:x val="0.35775120702504781"/>
              <c:y val="0.74029507252512483"/>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1204736"/>
        <c:crosses val="autoZero"/>
        <c:crossBetween val="midCat"/>
        <c:majorUnit val="20"/>
        <c:minorUnit val="8"/>
      </c:valAx>
      <c:valAx>
        <c:axId val="412047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Execution Time (Seconds)</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1202432"/>
        <c:crosses val="autoZero"/>
        <c:crossBetween val="midCat"/>
      </c:valAx>
      <c:valAx>
        <c:axId val="41219200"/>
        <c:scaling>
          <c:orientation val="minMax"/>
        </c:scaling>
        <c:delete val="0"/>
        <c:axPos val="r"/>
        <c:title>
          <c:tx>
            <c:rich>
              <a:bodyPr rot="540000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Speedup</a:t>
                </a:r>
              </a:p>
            </c:rich>
          </c:tx>
          <c:layout/>
          <c:overlay val="0"/>
          <c:spPr>
            <a:noFill/>
            <a:ln>
              <a:noFill/>
            </a:ln>
            <a:effectLst/>
          </c:spPr>
        </c:title>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1221120"/>
        <c:crosses val="max"/>
        <c:crossBetween val="midCat"/>
        <c:majorUnit val="20"/>
      </c:valAx>
      <c:valAx>
        <c:axId val="41221120"/>
        <c:scaling>
          <c:orientation val="minMax"/>
        </c:scaling>
        <c:delete val="1"/>
        <c:axPos val="b"/>
        <c:numFmt formatCode="General" sourceLinked="1"/>
        <c:majorTickMark val="out"/>
        <c:minorTickMark val="none"/>
        <c:tickLblPos val="nextTo"/>
        <c:crossAx val="41219200"/>
        <c:crosses val="autoZero"/>
        <c:crossBetween val="midCat"/>
      </c:valAx>
      <c:spPr>
        <a:noFill/>
        <a:ln>
          <a:noFill/>
        </a:ln>
        <a:effectLst/>
      </c:spPr>
    </c:plotArea>
    <c:legend>
      <c:legendPos val="b"/>
      <c:layout>
        <c:manualLayout>
          <c:xMode val="edge"/>
          <c:yMode val="edge"/>
          <c:x val="1.618011811023622E-2"/>
          <c:y val="0.80939367670784268"/>
          <c:w val="0.97458420822397196"/>
          <c:h val="0.1906063232921573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sz="1400" b="1"/>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166428457837784"/>
          <c:y val="3.1865704286964128E-2"/>
          <c:w val="0.66159505428199761"/>
          <c:h val="0.73026835211773067"/>
        </c:manualLayout>
      </c:layout>
      <c:scatterChart>
        <c:scatterStyle val="lineMarker"/>
        <c:varyColors val="0"/>
        <c:ser>
          <c:idx val="0"/>
          <c:order val="0"/>
          <c:tx>
            <c:strRef>
              <c:f>Sheet7!$B$14</c:f>
              <c:strCache>
                <c:ptCount val="1"/>
                <c:pt idx="0">
                  <c:v>Execution Time</c:v>
                </c:pt>
              </c:strCache>
            </c:strRef>
          </c:tx>
          <c:spPr>
            <a:ln w="25400" cap="rnd">
              <a:solidFill>
                <a:schemeClr val="accent1"/>
              </a:solidFill>
              <a:round/>
            </a:ln>
            <a:effectLst/>
          </c:spPr>
          <c:marker>
            <c:symbol val="circle"/>
            <c:size val="7"/>
            <c:spPr>
              <a:solidFill>
                <a:schemeClr val="accent1"/>
              </a:solidFill>
              <a:ln w="9525">
                <a:solidFill>
                  <a:schemeClr val="accent1"/>
                </a:solidFill>
              </a:ln>
              <a:effectLst/>
            </c:spPr>
          </c:marker>
          <c:xVal>
            <c:numRef>
              <c:f>Sheet7!$A$4:$A$9</c:f>
              <c:numCache>
                <c:formatCode>General</c:formatCode>
                <c:ptCount val="6"/>
                <c:pt idx="0">
                  <c:v>1</c:v>
                </c:pt>
                <c:pt idx="1">
                  <c:v>8</c:v>
                </c:pt>
                <c:pt idx="2">
                  <c:v>16</c:v>
                </c:pt>
                <c:pt idx="3">
                  <c:v>32</c:v>
                </c:pt>
                <c:pt idx="4">
                  <c:v>64</c:v>
                </c:pt>
                <c:pt idx="5">
                  <c:v>128</c:v>
                </c:pt>
              </c:numCache>
            </c:numRef>
          </c:xVal>
          <c:yVal>
            <c:numRef>
              <c:f>Sheet7!$J$4:$J$9</c:f>
              <c:numCache>
                <c:formatCode>General</c:formatCode>
                <c:ptCount val="6"/>
                <c:pt idx="0">
                  <c:v>7227.9920000000002</c:v>
                </c:pt>
                <c:pt idx="1">
                  <c:v>950.25649999999996</c:v>
                </c:pt>
                <c:pt idx="2">
                  <c:v>489.96199999999999</c:v>
                </c:pt>
                <c:pt idx="3">
                  <c:v>263.37625000000003</c:v>
                </c:pt>
                <c:pt idx="4">
                  <c:v>137.18450000000001</c:v>
                </c:pt>
                <c:pt idx="5">
                  <c:v>85.124250000000004</c:v>
                </c:pt>
              </c:numCache>
            </c:numRef>
          </c:yVal>
          <c:smooth val="0"/>
        </c:ser>
        <c:dLbls>
          <c:showLegendKey val="0"/>
          <c:showVal val="0"/>
          <c:showCatName val="0"/>
          <c:showSerName val="0"/>
          <c:showPercent val="0"/>
          <c:showBubbleSize val="0"/>
        </c:dLbls>
        <c:axId val="41301120"/>
        <c:axId val="41303424"/>
      </c:scatterChart>
      <c:scatterChart>
        <c:scatterStyle val="lineMarker"/>
        <c:varyColors val="0"/>
        <c:ser>
          <c:idx val="1"/>
          <c:order val="1"/>
          <c:tx>
            <c:strRef>
              <c:f>Sheet7!$B$16</c:f>
              <c:strCache>
                <c:ptCount val="1"/>
                <c:pt idx="0">
                  <c:v>Speedup</c:v>
                </c:pt>
              </c:strCache>
            </c:strRef>
          </c:tx>
          <c:spPr>
            <a:ln w="25400" cap="rnd">
              <a:solidFill>
                <a:schemeClr val="accent2"/>
              </a:solidFill>
              <a:round/>
            </a:ln>
            <a:effectLst/>
          </c:spPr>
          <c:marker>
            <c:symbol val="circle"/>
            <c:size val="7"/>
            <c:spPr>
              <a:solidFill>
                <a:schemeClr val="accent2"/>
              </a:solidFill>
              <a:ln w="9525">
                <a:solidFill>
                  <a:schemeClr val="accent2"/>
                </a:solidFill>
              </a:ln>
              <a:effectLst/>
            </c:spPr>
          </c:marker>
          <c:xVal>
            <c:numRef>
              <c:f>Sheet7!$A$4:$A$9</c:f>
              <c:numCache>
                <c:formatCode>General</c:formatCode>
                <c:ptCount val="6"/>
                <c:pt idx="0">
                  <c:v>1</c:v>
                </c:pt>
                <c:pt idx="1">
                  <c:v>8</c:v>
                </c:pt>
                <c:pt idx="2">
                  <c:v>16</c:v>
                </c:pt>
                <c:pt idx="3">
                  <c:v>32</c:v>
                </c:pt>
                <c:pt idx="4">
                  <c:v>64</c:v>
                </c:pt>
                <c:pt idx="5">
                  <c:v>128</c:v>
                </c:pt>
              </c:numCache>
            </c:numRef>
          </c:xVal>
          <c:yVal>
            <c:numRef>
              <c:f>Sheet7!$L$4:$L$9</c:f>
              <c:numCache>
                <c:formatCode>0</c:formatCode>
                <c:ptCount val="6"/>
                <c:pt idx="0">
                  <c:v>1</c:v>
                </c:pt>
                <c:pt idx="1">
                  <c:v>7.6063589146719863</c:v>
                </c:pt>
                <c:pt idx="2">
                  <c:v>14.75214812577302</c:v>
                </c:pt>
                <c:pt idx="3">
                  <c:v>27.443598274331872</c:v>
                </c:pt>
                <c:pt idx="4">
                  <c:v>52.688109808323823</c:v>
                </c:pt>
                <c:pt idx="5">
                  <c:v>84.911079980146667</c:v>
                </c:pt>
              </c:numCache>
            </c:numRef>
          </c:yVal>
          <c:smooth val="0"/>
        </c:ser>
        <c:dLbls>
          <c:showLegendKey val="0"/>
          <c:showVal val="0"/>
          <c:showCatName val="0"/>
          <c:showSerName val="0"/>
          <c:showPercent val="0"/>
          <c:showBubbleSize val="0"/>
        </c:dLbls>
        <c:axId val="41307520"/>
        <c:axId val="41305600"/>
      </c:scatterChart>
      <c:valAx>
        <c:axId val="4130112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Number of Nodes</a:t>
                </a:r>
              </a:p>
            </c:rich>
          </c:tx>
          <c:layout>
            <c:manualLayout>
              <c:xMode val="edge"/>
              <c:yMode val="edge"/>
              <c:x val="0.38556388872499642"/>
              <c:y val="0.86187443238625916"/>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1303424"/>
        <c:crosses val="autoZero"/>
        <c:crossBetween val="midCat"/>
        <c:majorUnit val="20"/>
      </c:valAx>
      <c:valAx>
        <c:axId val="41303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Execution Time (Seconds)</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1301120"/>
        <c:crosses val="autoZero"/>
        <c:crossBetween val="midCat"/>
      </c:valAx>
      <c:valAx>
        <c:axId val="41305600"/>
        <c:scaling>
          <c:orientation val="minMax"/>
        </c:scaling>
        <c:delete val="0"/>
        <c:axPos val="r"/>
        <c:title>
          <c:tx>
            <c:rich>
              <a:bodyPr rot="540000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Speedup</a:t>
                </a:r>
              </a:p>
            </c:rich>
          </c:tx>
          <c:layout>
            <c:manualLayout>
              <c:xMode val="edge"/>
              <c:yMode val="edge"/>
              <c:x val="0.93869646319501787"/>
              <c:y val="0.27951381338610071"/>
            </c:manualLayout>
          </c:layout>
          <c:overlay val="0"/>
          <c:spPr>
            <a:noFill/>
            <a:ln>
              <a:noFill/>
            </a:ln>
            <a:effectLst/>
          </c:spPr>
        </c:title>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1307520"/>
        <c:crosses val="max"/>
        <c:crossBetween val="midCat"/>
      </c:valAx>
      <c:valAx>
        <c:axId val="41307520"/>
        <c:scaling>
          <c:orientation val="minMax"/>
        </c:scaling>
        <c:delete val="1"/>
        <c:axPos val="b"/>
        <c:numFmt formatCode="General" sourceLinked="1"/>
        <c:majorTickMark val="out"/>
        <c:minorTickMark val="none"/>
        <c:tickLblPos val="nextTo"/>
        <c:crossAx val="41305600"/>
        <c:crosses val="autoZero"/>
        <c:crossBetween val="midCat"/>
      </c:valAx>
      <c:spPr>
        <a:noFill/>
        <a:ln>
          <a:noFill/>
        </a:ln>
        <a:effectLst/>
      </c:spPr>
    </c:plotArea>
    <c:legend>
      <c:legendPos val="b"/>
      <c:layout>
        <c:manualLayout>
          <c:xMode val="edge"/>
          <c:yMode val="edge"/>
          <c:x val="0.19919116360454947"/>
          <c:y val="0.91726975794692334"/>
          <c:w val="0.60161756342957129"/>
          <c:h val="8.2730242053076705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sz="1400" b="1"/>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201905317390884"/>
          <c:y val="3.1865704286964128E-2"/>
          <c:w val="0.77396865515267377"/>
          <c:h val="0.63361405611700117"/>
        </c:manualLayout>
      </c:layout>
      <c:scatterChart>
        <c:scatterStyle val="lineMarker"/>
        <c:varyColors val="0"/>
        <c:ser>
          <c:idx val="0"/>
          <c:order val="0"/>
          <c:tx>
            <c:strRef>
              <c:f>Sheet15!$A$3</c:f>
              <c:strCache>
                <c:ptCount val="1"/>
                <c:pt idx="0">
                  <c:v>100K points</c:v>
                </c:pt>
              </c:strCache>
            </c:strRef>
          </c:tx>
          <c:spPr>
            <a:ln w="25400" cap="rnd">
              <a:solidFill>
                <a:schemeClr val="accent1"/>
              </a:solidFill>
              <a:round/>
            </a:ln>
            <a:effectLst/>
          </c:spPr>
          <c:marker>
            <c:symbol val="circle"/>
            <c:size val="7"/>
            <c:spPr>
              <a:solidFill>
                <a:schemeClr val="accent1"/>
              </a:solidFill>
              <a:ln w="9525">
                <a:solidFill>
                  <a:schemeClr val="accent1"/>
                </a:solidFill>
              </a:ln>
              <a:effectLst/>
            </c:spPr>
          </c:marker>
          <c:xVal>
            <c:numRef>
              <c:f>Sheet15!$C$3:$C$7</c:f>
              <c:numCache>
                <c:formatCode>General</c:formatCode>
                <c:ptCount val="5"/>
                <c:pt idx="0">
                  <c:v>8</c:v>
                </c:pt>
                <c:pt idx="1">
                  <c:v>16</c:v>
                </c:pt>
                <c:pt idx="2">
                  <c:v>32</c:v>
                </c:pt>
                <c:pt idx="3">
                  <c:v>64</c:v>
                </c:pt>
                <c:pt idx="4">
                  <c:v>128</c:v>
                </c:pt>
              </c:numCache>
            </c:numRef>
          </c:xVal>
          <c:yVal>
            <c:numRef>
              <c:f>Sheet15!$O$3:$O$7</c:f>
              <c:numCache>
                <c:formatCode>General</c:formatCode>
                <c:ptCount val="5"/>
                <c:pt idx="0">
                  <c:v>1952.355775</c:v>
                </c:pt>
                <c:pt idx="1">
                  <c:v>1041.6362875</c:v>
                </c:pt>
                <c:pt idx="2">
                  <c:v>531.21747499999992</c:v>
                </c:pt>
                <c:pt idx="3">
                  <c:v>315.05084999999997</c:v>
                </c:pt>
                <c:pt idx="4">
                  <c:v>230.55719687499999</c:v>
                </c:pt>
              </c:numCache>
            </c:numRef>
          </c:yVal>
          <c:smooth val="0"/>
        </c:ser>
        <c:ser>
          <c:idx val="1"/>
          <c:order val="1"/>
          <c:tx>
            <c:strRef>
              <c:f>Sheet15!$A$8</c:f>
              <c:strCache>
                <c:ptCount val="1"/>
                <c:pt idx="0">
                  <c:v>200K points</c:v>
                </c:pt>
              </c:strCache>
            </c:strRef>
          </c:tx>
          <c:spPr>
            <a:ln w="25400" cap="rnd">
              <a:solidFill>
                <a:schemeClr val="accent2"/>
              </a:solidFill>
              <a:round/>
            </a:ln>
            <a:effectLst/>
          </c:spPr>
          <c:marker>
            <c:symbol val="circle"/>
            <c:size val="7"/>
            <c:spPr>
              <a:solidFill>
                <a:schemeClr val="accent2"/>
              </a:solidFill>
              <a:ln w="9525">
                <a:solidFill>
                  <a:schemeClr val="accent2"/>
                </a:solidFill>
              </a:ln>
              <a:effectLst/>
            </c:spPr>
          </c:marker>
          <c:xVal>
            <c:numRef>
              <c:f>Sheet15!$C$8:$C$10</c:f>
              <c:numCache>
                <c:formatCode>General</c:formatCode>
                <c:ptCount val="3"/>
                <c:pt idx="0">
                  <c:v>32</c:v>
                </c:pt>
                <c:pt idx="1">
                  <c:v>64</c:v>
                </c:pt>
                <c:pt idx="2">
                  <c:v>128</c:v>
                </c:pt>
              </c:numCache>
            </c:numRef>
          </c:xVal>
          <c:yVal>
            <c:numRef>
              <c:f>Sheet15!$O$8:$O$10</c:f>
              <c:numCache>
                <c:formatCode>General</c:formatCode>
                <c:ptCount val="3"/>
                <c:pt idx="0">
                  <c:v>2654.2500437500003</c:v>
                </c:pt>
                <c:pt idx="1">
                  <c:v>1519.653871875</c:v>
                </c:pt>
                <c:pt idx="2">
                  <c:v>765.80654843750006</c:v>
                </c:pt>
              </c:numCache>
            </c:numRef>
          </c:yVal>
          <c:smooth val="0"/>
        </c:ser>
        <c:ser>
          <c:idx val="2"/>
          <c:order val="2"/>
          <c:tx>
            <c:strRef>
              <c:f>Sheet15!$A$11</c:f>
              <c:strCache>
                <c:ptCount val="1"/>
                <c:pt idx="0">
                  <c:v>300K points</c:v>
                </c:pt>
              </c:strCache>
            </c:strRef>
          </c:tx>
          <c:spPr>
            <a:ln w="25400" cap="rnd">
              <a:solidFill>
                <a:schemeClr val="accent3"/>
              </a:solidFill>
              <a:round/>
            </a:ln>
            <a:effectLst/>
          </c:spPr>
          <c:marker>
            <c:symbol val="circle"/>
            <c:size val="7"/>
            <c:spPr>
              <a:solidFill>
                <a:schemeClr val="accent3"/>
              </a:solidFill>
              <a:ln w="9525">
                <a:solidFill>
                  <a:schemeClr val="accent3"/>
                </a:solidFill>
              </a:ln>
              <a:effectLst/>
            </c:spPr>
          </c:marker>
          <c:xVal>
            <c:numRef>
              <c:f>Sheet15!$C$11:$C$12</c:f>
              <c:numCache>
                <c:formatCode>General</c:formatCode>
                <c:ptCount val="2"/>
                <c:pt idx="0">
                  <c:v>64</c:v>
                </c:pt>
                <c:pt idx="1">
                  <c:v>128</c:v>
                </c:pt>
              </c:numCache>
            </c:numRef>
          </c:xVal>
          <c:yVal>
            <c:numRef>
              <c:f>Sheet15!$O$11:$O$12</c:f>
              <c:numCache>
                <c:formatCode>General</c:formatCode>
                <c:ptCount val="2"/>
                <c:pt idx="0">
                  <c:v>3572.0929812500003</c:v>
                </c:pt>
                <c:pt idx="1">
                  <c:v>2081.0853328124999</c:v>
                </c:pt>
              </c:numCache>
            </c:numRef>
          </c:yVal>
          <c:smooth val="0"/>
        </c:ser>
        <c:ser>
          <c:idx val="3"/>
          <c:order val="3"/>
          <c:tx>
            <c:strRef>
              <c:f>Sheet15!$A$13</c:f>
              <c:strCache>
                <c:ptCount val="1"/>
                <c:pt idx="0">
                  <c:v>400K points</c:v>
                </c:pt>
              </c:strCache>
            </c:strRef>
          </c:tx>
          <c:spPr>
            <a:ln w="25400" cap="rnd">
              <a:solidFill>
                <a:schemeClr val="accent4"/>
              </a:solidFill>
              <a:round/>
            </a:ln>
            <a:effectLst/>
          </c:spPr>
          <c:marker>
            <c:symbol val="circle"/>
            <c:size val="7"/>
            <c:spPr>
              <a:solidFill>
                <a:schemeClr val="accent4"/>
              </a:solidFill>
              <a:ln w="9525">
                <a:solidFill>
                  <a:schemeClr val="accent4"/>
                </a:solidFill>
              </a:ln>
              <a:effectLst/>
            </c:spPr>
          </c:marker>
          <c:xVal>
            <c:numRef>
              <c:f>Sheet15!$C$13</c:f>
              <c:numCache>
                <c:formatCode>General</c:formatCode>
                <c:ptCount val="1"/>
                <c:pt idx="0">
                  <c:v>128</c:v>
                </c:pt>
              </c:numCache>
            </c:numRef>
          </c:xVal>
          <c:yVal>
            <c:numRef>
              <c:f>Sheet15!$O$13</c:f>
              <c:numCache>
                <c:formatCode>General</c:formatCode>
                <c:ptCount val="1"/>
                <c:pt idx="0">
                  <c:v>3252.0244046875</c:v>
                </c:pt>
              </c:numCache>
            </c:numRef>
          </c:yVal>
          <c:smooth val="0"/>
        </c:ser>
        <c:dLbls>
          <c:showLegendKey val="0"/>
          <c:showVal val="0"/>
          <c:showCatName val="0"/>
          <c:showSerName val="0"/>
          <c:showPercent val="0"/>
          <c:showBubbleSize val="0"/>
        </c:dLbls>
        <c:axId val="556982272"/>
        <c:axId val="556985344"/>
      </c:scatterChart>
      <c:valAx>
        <c:axId val="5569822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Number of Nodes</a:t>
                </a:r>
              </a:p>
            </c:rich>
          </c:tx>
          <c:layout>
            <c:manualLayout>
              <c:xMode val="edge"/>
              <c:yMode val="edge"/>
              <c:x val="0.41226121426179752"/>
              <c:y val="0.77185627881043373"/>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56985344"/>
        <c:crosses val="autoZero"/>
        <c:crossBetween val="midCat"/>
        <c:majorUnit val="20"/>
      </c:valAx>
      <c:valAx>
        <c:axId val="556985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Execution Time (seconds)</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56982272"/>
        <c:crosses val="autoZero"/>
        <c:crossBetween val="midCat"/>
      </c:valAx>
      <c:spPr>
        <a:noFill/>
        <a:ln>
          <a:noFill/>
        </a:ln>
        <a:effectLst/>
      </c:spPr>
    </c:plotArea>
    <c:legend>
      <c:legendPos val="b"/>
      <c:layout>
        <c:manualLayout>
          <c:xMode val="edge"/>
          <c:yMode val="edge"/>
          <c:x val="0"/>
          <c:y val="0.84140023835603206"/>
          <c:w val="0.99195909886264222"/>
          <c:h val="0.1585997616439677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sz="1400" b="1"/>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86557832103447"/>
          <c:y val="3.1865704286964128E-2"/>
          <c:w val="0.80972686005872307"/>
          <c:h val="0.68727703455490552"/>
        </c:manualLayout>
      </c:layout>
      <c:scatterChart>
        <c:scatterStyle val="lineMarker"/>
        <c:varyColors val="0"/>
        <c:ser>
          <c:idx val="0"/>
          <c:order val="0"/>
          <c:tx>
            <c:strRef>
              <c:f>Sheet15!$A$3</c:f>
              <c:strCache>
                <c:ptCount val="1"/>
                <c:pt idx="0">
                  <c:v>100K points</c:v>
                </c:pt>
              </c:strCache>
            </c:strRef>
          </c:tx>
          <c:spPr>
            <a:ln w="25400" cap="rnd">
              <a:solidFill>
                <a:schemeClr val="accent1"/>
              </a:solidFill>
              <a:round/>
            </a:ln>
            <a:effectLst/>
          </c:spPr>
          <c:marker>
            <c:symbol val="circle"/>
            <c:size val="7"/>
            <c:spPr>
              <a:solidFill>
                <a:schemeClr val="accent1"/>
              </a:solidFill>
              <a:ln w="9525">
                <a:solidFill>
                  <a:schemeClr val="accent1"/>
                </a:solidFill>
              </a:ln>
              <a:effectLst/>
            </c:spPr>
          </c:marker>
          <c:xVal>
            <c:numRef>
              <c:f>Sheet15!$C$3:$C$7</c:f>
              <c:numCache>
                <c:formatCode>General</c:formatCode>
                <c:ptCount val="5"/>
                <c:pt idx="0">
                  <c:v>8</c:v>
                </c:pt>
                <c:pt idx="1">
                  <c:v>16</c:v>
                </c:pt>
                <c:pt idx="2">
                  <c:v>32</c:v>
                </c:pt>
                <c:pt idx="3">
                  <c:v>64</c:v>
                </c:pt>
                <c:pt idx="4">
                  <c:v>128</c:v>
                </c:pt>
              </c:numCache>
            </c:numRef>
          </c:xVal>
          <c:yVal>
            <c:numRef>
              <c:f>Sheet15!$Q$3:$Q$7</c:f>
              <c:numCache>
                <c:formatCode>0</c:formatCode>
                <c:ptCount val="5"/>
                <c:pt idx="0">
                  <c:v>8</c:v>
                </c:pt>
                <c:pt idx="1">
                  <c:v>14.994529652462784</c:v>
                </c:pt>
                <c:pt idx="2">
                  <c:v>29.401981175412203</c:v>
                </c:pt>
                <c:pt idx="3">
                  <c:v>49.575635806092897</c:v>
                </c:pt>
                <c:pt idx="4">
                  <c:v>67.743910889357267</c:v>
                </c:pt>
              </c:numCache>
            </c:numRef>
          </c:yVal>
          <c:smooth val="0"/>
        </c:ser>
        <c:ser>
          <c:idx val="1"/>
          <c:order val="1"/>
          <c:tx>
            <c:strRef>
              <c:f>Sheet15!$A$8</c:f>
              <c:strCache>
                <c:ptCount val="1"/>
                <c:pt idx="0">
                  <c:v>200K points</c:v>
                </c:pt>
              </c:strCache>
            </c:strRef>
          </c:tx>
          <c:spPr>
            <a:ln w="25400" cap="rnd">
              <a:solidFill>
                <a:schemeClr val="accent2"/>
              </a:solidFill>
              <a:round/>
            </a:ln>
            <a:effectLst/>
          </c:spPr>
          <c:marker>
            <c:symbol val="circle"/>
            <c:size val="7"/>
            <c:spPr>
              <a:solidFill>
                <a:schemeClr val="accent2"/>
              </a:solidFill>
              <a:ln w="9525">
                <a:solidFill>
                  <a:schemeClr val="accent2"/>
                </a:solidFill>
              </a:ln>
              <a:effectLst/>
            </c:spPr>
          </c:marker>
          <c:dPt>
            <c:idx val="1"/>
            <c:bubble3D val="0"/>
            <c:spPr>
              <a:ln w="25400" cap="rnd">
                <a:solidFill>
                  <a:schemeClr val="accent2"/>
                </a:solidFill>
                <a:prstDash val="dash"/>
                <a:round/>
              </a:ln>
              <a:effectLst/>
            </c:spPr>
          </c:dPt>
          <c:dPt>
            <c:idx val="2"/>
            <c:bubble3D val="0"/>
            <c:spPr>
              <a:ln w="25400" cap="rnd">
                <a:solidFill>
                  <a:schemeClr val="accent2"/>
                </a:solidFill>
                <a:prstDash val="dash"/>
                <a:round/>
              </a:ln>
              <a:effectLst/>
            </c:spPr>
          </c:dPt>
          <c:xVal>
            <c:numRef>
              <c:f>Sheet15!$C$3:$C$7</c:f>
              <c:numCache>
                <c:formatCode>General</c:formatCode>
                <c:ptCount val="5"/>
                <c:pt idx="0">
                  <c:v>8</c:v>
                </c:pt>
                <c:pt idx="1">
                  <c:v>16</c:v>
                </c:pt>
                <c:pt idx="2">
                  <c:v>32</c:v>
                </c:pt>
                <c:pt idx="3">
                  <c:v>64</c:v>
                </c:pt>
                <c:pt idx="4">
                  <c:v>128</c:v>
                </c:pt>
              </c:numCache>
            </c:numRef>
          </c:xVal>
          <c:yVal>
            <c:numRef>
              <c:f>(Sheet15!$T$4,Sheet15!$T$5,Sheet15!$Q$8:$Q$10)</c:f>
              <c:numCache>
                <c:formatCode>0.00</c:formatCode>
                <c:ptCount val="5"/>
                <c:pt idx="0">
                  <c:v>8</c:v>
                </c:pt>
                <c:pt idx="1">
                  <c:v>16</c:v>
                </c:pt>
                <c:pt idx="2" formatCode="0">
                  <c:v>32</c:v>
                </c:pt>
                <c:pt idx="3" formatCode="0">
                  <c:v>55.891675711129608</c:v>
                </c:pt>
                <c:pt idx="4" formatCode="0">
                  <c:v>110.91051855497669</c:v>
                </c:pt>
              </c:numCache>
            </c:numRef>
          </c:yVal>
          <c:smooth val="0"/>
        </c:ser>
        <c:ser>
          <c:idx val="2"/>
          <c:order val="2"/>
          <c:tx>
            <c:strRef>
              <c:f>Sheet15!$A$11</c:f>
              <c:strCache>
                <c:ptCount val="1"/>
                <c:pt idx="0">
                  <c:v>300K points</c:v>
                </c:pt>
              </c:strCache>
            </c:strRef>
          </c:tx>
          <c:spPr>
            <a:ln w="25400" cap="rnd">
              <a:solidFill>
                <a:schemeClr val="accent3"/>
              </a:solidFill>
              <a:round/>
            </a:ln>
            <a:effectLst/>
          </c:spPr>
          <c:marker>
            <c:symbol val="circle"/>
            <c:size val="7"/>
            <c:spPr>
              <a:solidFill>
                <a:schemeClr val="accent3"/>
              </a:solidFill>
              <a:ln w="9525">
                <a:solidFill>
                  <a:schemeClr val="accent3"/>
                </a:solidFill>
              </a:ln>
              <a:effectLst/>
            </c:spPr>
          </c:marker>
          <c:dPt>
            <c:idx val="1"/>
            <c:bubble3D val="0"/>
            <c:spPr>
              <a:ln w="25400" cap="rnd">
                <a:solidFill>
                  <a:schemeClr val="accent3"/>
                </a:solidFill>
                <a:prstDash val="sysDash"/>
                <a:round/>
              </a:ln>
              <a:effectLst/>
            </c:spPr>
          </c:dPt>
          <c:dPt>
            <c:idx val="2"/>
            <c:bubble3D val="0"/>
            <c:spPr>
              <a:ln w="25400" cap="rnd">
                <a:solidFill>
                  <a:schemeClr val="accent3"/>
                </a:solidFill>
                <a:prstDash val="sysDash"/>
                <a:round/>
              </a:ln>
              <a:effectLst/>
            </c:spPr>
          </c:dPt>
          <c:dPt>
            <c:idx val="3"/>
            <c:bubble3D val="0"/>
            <c:spPr>
              <a:ln w="25400" cap="rnd">
                <a:solidFill>
                  <a:schemeClr val="accent3"/>
                </a:solidFill>
                <a:prstDash val="sysDash"/>
                <a:round/>
              </a:ln>
              <a:effectLst/>
            </c:spPr>
          </c:dPt>
          <c:xVal>
            <c:numRef>
              <c:f>Sheet15!$C$3:$C$7</c:f>
              <c:numCache>
                <c:formatCode>General</c:formatCode>
                <c:ptCount val="5"/>
                <c:pt idx="0">
                  <c:v>8</c:v>
                </c:pt>
                <c:pt idx="1">
                  <c:v>16</c:v>
                </c:pt>
                <c:pt idx="2">
                  <c:v>32</c:v>
                </c:pt>
                <c:pt idx="3">
                  <c:v>64</c:v>
                </c:pt>
                <c:pt idx="4">
                  <c:v>128</c:v>
                </c:pt>
              </c:numCache>
            </c:numRef>
          </c:xVal>
          <c:yVal>
            <c:numRef>
              <c:f>(Sheet15!$T$4,Sheet15!$T$5,Sheet15!$T$6,Sheet15!$Q$11:$Q$12)</c:f>
              <c:numCache>
                <c:formatCode>0.00</c:formatCode>
                <c:ptCount val="5"/>
                <c:pt idx="0">
                  <c:v>8</c:v>
                </c:pt>
                <c:pt idx="1">
                  <c:v>16</c:v>
                </c:pt>
                <c:pt idx="2">
                  <c:v>32</c:v>
                </c:pt>
                <c:pt idx="3" formatCode="0">
                  <c:v>64</c:v>
                </c:pt>
                <c:pt idx="4" formatCode="0">
                  <c:v>109.85323244339905</c:v>
                </c:pt>
              </c:numCache>
            </c:numRef>
          </c:yVal>
          <c:smooth val="0"/>
        </c:ser>
        <c:dLbls>
          <c:showLegendKey val="0"/>
          <c:showVal val="0"/>
          <c:showCatName val="0"/>
          <c:showSerName val="0"/>
          <c:showPercent val="0"/>
          <c:showBubbleSize val="0"/>
        </c:dLbls>
        <c:axId val="561761664"/>
        <c:axId val="566692096"/>
      </c:scatterChart>
      <c:valAx>
        <c:axId val="5617616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Number of Nodes</a:t>
                </a:r>
              </a:p>
            </c:rich>
          </c:tx>
          <c:layout>
            <c:manualLayout>
              <c:xMode val="edge"/>
              <c:yMode val="edge"/>
              <c:x val="0.39315935640134414"/>
              <c:y val="0.84152361503937578"/>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66692096"/>
        <c:crosses val="autoZero"/>
        <c:crossBetween val="midCat"/>
        <c:majorUnit val="20"/>
      </c:valAx>
      <c:valAx>
        <c:axId val="566692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Speedup</a:t>
                </a:r>
              </a:p>
            </c:rich>
          </c:tx>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61761664"/>
        <c:crosses val="autoZero"/>
        <c:crossBetween val="midCat"/>
      </c:valAx>
      <c:spPr>
        <a:noFill/>
        <a:ln>
          <a:noFill/>
        </a:ln>
        <a:effectLst/>
      </c:spPr>
    </c:plotArea>
    <c:legend>
      <c:legendPos val="b"/>
      <c:layout>
        <c:manualLayout>
          <c:xMode val="edge"/>
          <c:yMode val="edge"/>
          <c:x val="4.3121172353455825E-4"/>
          <c:y val="0.91726975794692334"/>
          <c:w val="0.99913746719160101"/>
          <c:h val="8.2730242053076705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sz="1400" b="1"/>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CF0B0F-09A5-4E1E-BD26-DC6555AA3FBB}" type="datetimeFigureOut">
              <a:rPr lang="en-US" smtClean="0"/>
              <a:pPr/>
              <a:t>8/28/2015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9A881B-2B13-4957-98B0-D797536C24C2}" type="slidenum">
              <a:rPr lang="en-US" smtClean="0"/>
              <a:pPr/>
              <a:t>‹#›</a:t>
            </a:fld>
            <a:endParaRPr lang="en-US"/>
          </a:p>
        </p:txBody>
      </p:sp>
    </p:spTree>
    <p:extLst>
      <p:ext uri="{BB962C8B-B14F-4D97-AF65-F5344CB8AC3E}">
        <p14:creationId xmlns:p14="http://schemas.microsoft.com/office/powerpoint/2010/main" val="32103858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FD254D-D6A8-4F03-A6BD-994C16793977}" type="datetimeFigureOut">
              <a:rPr lang="en-US" smtClean="0"/>
              <a:pPr/>
              <a:t>8/28/2015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7DB927-EBE1-49E2-8934-5881B376EE24}" type="slidenum">
              <a:rPr lang="en-US" smtClean="0"/>
              <a:pPr/>
              <a:t>‹#›</a:t>
            </a:fld>
            <a:endParaRPr lang="en-US"/>
          </a:p>
        </p:txBody>
      </p:sp>
    </p:spTree>
    <p:extLst>
      <p:ext uri="{BB962C8B-B14F-4D97-AF65-F5344CB8AC3E}">
        <p14:creationId xmlns:p14="http://schemas.microsoft.com/office/powerpoint/2010/main" val="1474705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98411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09517-7849-409A-9718-7F5EF4870DD3}"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013541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Rectangle 2"/>
          <p:cNvSpPr>
            <a:spLocks noGrp="1" noRot="1" noChangeAspect="1" noChangeArrowheads="1"/>
          </p:cNvSpPr>
          <p:nvPr>
            <p:ph type="sldImg"/>
          </p:nvPr>
        </p:nvSpPr>
        <p:spPr>
          <a:xfrm>
            <a:off x="409575" y="754063"/>
            <a:ext cx="5854700" cy="3294062"/>
          </a:xfrm>
          <a:ln/>
          <a:extLst>
            <a:ext uri="{91240B29-F687-4F45-9708-019B960494DF}">
              <a14:hiddenLine xmlns:a14="http://schemas.microsoft.com/office/drawing/2010/main" w="1" cmpd="sng">
                <a:solidFill>
                  <a:schemeClr val="tx1"/>
                </a:solidFill>
                <a:miter lim="800000"/>
                <a:headEnd/>
                <a:tailEnd/>
              </a14:hiddenLine>
            </a:ext>
          </a:extLst>
        </p:spPr>
      </p:sp>
      <p:sp>
        <p:nvSpPr>
          <p:cNvPr id="4099" name="Rectangle 3"/>
          <p:cNvSpPr>
            <a:spLocks noGrp="1" noChangeArrowheads="1"/>
          </p:cNvSpPr>
          <p:nvPr>
            <p:ph type="body" idx="1"/>
          </p:nvPr>
        </p:nvSpPr>
        <p:spPr>
          <a:ln/>
          <a:extLst>
            <a:ext uri="{91240B29-F687-4F45-9708-019B960494DF}">
              <a14:hiddenLine xmlns:a14="http://schemas.microsoft.com/office/drawing/2010/main" w="1" cmpd="sng">
                <a:solidFill>
                  <a:schemeClr val="tx1"/>
                </a:solidFill>
                <a:miter lim="800000"/>
                <a:headEnd/>
                <a:tailEnd/>
              </a14:hiddenLine>
            </a:ext>
          </a:extLst>
        </p:spPr>
        <p:txBody>
          <a:bodyPr/>
          <a:lstStyle/>
          <a:p>
            <a:r>
              <a:rPr lang="en-US" altLang="en-US"/>
              <a:t>global model data should be word-topic matrix or topic-document matrix, </a:t>
            </a:r>
          </a:p>
        </p:txBody>
      </p:sp>
    </p:spTree>
    <p:extLst>
      <p:ext uri="{BB962C8B-B14F-4D97-AF65-F5344CB8AC3E}">
        <p14:creationId xmlns:p14="http://schemas.microsoft.com/office/powerpoint/2010/main" val="3782980319"/>
      </p:ext>
    </p:extLst>
  </p:cSld>
  <p:clrMapOvr>
    <a:overrideClrMapping bg1="lt1" tx1="dk1" bg2="lt2" tx2="dk2" accent1="accent1" accent2="accent2" accent3="accent3" accent4="accent4" accent5="accent5" accent6="accent6" hlink="hlink" folHlink="folHlink"/>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2290" name="Rectangle 2"/>
          <p:cNvSpPr>
            <a:spLocks noGrp="1" noRot="1" noChangeAspect="1" noChangeArrowheads="1"/>
          </p:cNvSpPr>
          <p:nvPr>
            <p:ph type="sldImg"/>
          </p:nvPr>
        </p:nvSpPr>
        <p:spPr>
          <a:xfrm>
            <a:off x="255588" y="881063"/>
            <a:ext cx="6846887" cy="3852862"/>
          </a:xfrm>
          <a:ln/>
          <a:extLst>
            <a:ext uri="{91240B29-F687-4F45-9708-019B960494DF}">
              <a14:hiddenLine xmlns:a14="http://schemas.microsoft.com/office/drawing/2010/main" w="1" cmpd="sng">
                <a:solidFill>
                  <a:schemeClr val="tx1"/>
                </a:solidFill>
                <a:miter lim="800000"/>
                <a:headEnd/>
                <a:tailEnd/>
              </a14:hiddenLine>
            </a:ext>
          </a:extLst>
        </p:spPr>
      </p:sp>
      <p:sp>
        <p:nvSpPr>
          <p:cNvPr id="12291" name="Rectangle 3"/>
          <p:cNvSpPr>
            <a:spLocks noGrp="1" noChangeArrowheads="1"/>
          </p:cNvSpPr>
          <p:nvPr>
            <p:ph type="body" idx="1"/>
          </p:nvPr>
        </p:nvSpPr>
        <p:spPr>
          <a:ln/>
          <a:extLst>
            <a:ext uri="{91240B29-F687-4F45-9708-019B960494DF}">
              <a14:hiddenLine xmlns:a14="http://schemas.microsoft.com/office/drawing/2010/main" w="1" cmpd="sng">
                <a:solidFill>
                  <a:schemeClr val="tx1"/>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436447389"/>
      </p:ext>
    </p:extLst>
  </p:cSld>
  <p:clrMapOvr>
    <a:overrideClrMapping bg1="lt1" tx1="dk1" bg2="lt2" tx2="dk2" accent1="accent1" accent2="accent2" accent3="accent3" accent4="accent4" accent5="accent5" accent6="accent6" hlink="hlink" folHlink="folHlink"/>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DB927-EBE1-49E2-8934-5881B376EE24}"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162853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09517-7849-409A-9718-7F5EF4870DD3}"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327517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DB927-EBE1-49E2-8934-5881B376EE24}"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707767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1880636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endParaRPr kumimoji="1" lang="en-US" sz="3200" dirty="0" smtClean="0">
              <a:solidFill>
                <a:prstClr val="black"/>
              </a:solidFill>
              <a:latin typeface="Candara" pitchFamily="34" charset="0"/>
              <a:ea typeface="魏碑" charset="-122"/>
            </a:endParaRPr>
          </a:p>
          <a:p>
            <a:pPr marL="0" marR="0" lvl="2" indent="0" algn="l" defTabSz="914400" rtl="0" eaLnBrk="1" fontAlgn="auto" latinLnBrk="0" hangingPunct="1">
              <a:lnSpc>
                <a:spcPct val="100000"/>
              </a:lnSpc>
              <a:spcBef>
                <a:spcPts val="0"/>
              </a:spcBef>
              <a:spcAft>
                <a:spcPts val="0"/>
              </a:spcAft>
              <a:buClrTx/>
              <a:buSzTx/>
              <a:buFontTx/>
              <a:buNone/>
              <a:tabLst/>
              <a:defRPr/>
            </a:pPr>
            <a:r>
              <a:rPr kumimoji="1" lang="en-US" sz="3200" dirty="0" smtClean="0">
                <a:solidFill>
                  <a:prstClr val="black"/>
                </a:solidFill>
                <a:latin typeface="Candara" pitchFamily="34" charset="0"/>
                <a:ea typeface="魏碑" charset="-122"/>
              </a:rPr>
              <a:t> </a:t>
            </a:r>
          </a:p>
          <a:p>
            <a:endParaRPr lang="en-US" dirty="0"/>
          </a:p>
        </p:txBody>
      </p:sp>
      <p:sp>
        <p:nvSpPr>
          <p:cNvPr id="4" name="Slide Number Placeholder 3"/>
          <p:cNvSpPr>
            <a:spLocks noGrp="1"/>
          </p:cNvSpPr>
          <p:nvPr>
            <p:ph type="sldNum" sz="quarter" idx="10"/>
          </p:nvPr>
        </p:nvSpPr>
        <p:spPr/>
        <p:txBody>
          <a:bodyPr/>
          <a:lstStyle/>
          <a:p>
            <a:fld id="{F37DB927-EBE1-49E2-8934-5881B376EE24}"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127199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09517-7849-409A-9718-7F5EF4870DD3}" type="slidenum">
              <a:rPr lang="en-US" smtClean="0"/>
              <a:t>61</a:t>
            </a:fld>
            <a:endParaRPr lang="en-US"/>
          </a:p>
        </p:txBody>
      </p:sp>
    </p:spTree>
    <p:extLst>
      <p:ext uri="{BB962C8B-B14F-4D97-AF65-F5344CB8AC3E}">
        <p14:creationId xmlns:p14="http://schemas.microsoft.com/office/powerpoint/2010/main" val="928089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A09517-7849-409A-9718-7F5EF4870DD3}"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592227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777594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09517-7849-409A-9718-7F5EF4870DD3}"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2231496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636922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How elaborate this should be?</a:t>
            </a:r>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733464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991588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246794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FC2E7C-EC1E-402E-B503-5E9975690D03}"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873678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09517-7849-409A-9718-7F5EF4870DD3}"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348381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09517-7849-409A-9718-7F5EF4870DD3}"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633655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AEF09C-060A-4CE5-8713-36A46B5F68EA}"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8468" y="433953"/>
            <a:ext cx="3076413" cy="244099"/>
          </a:xfrm>
          <a:prstGeom prst="rect">
            <a:avLst/>
          </a:prstGeom>
          <a:solidFill>
            <a:schemeClr val="bg2">
              <a:lumMod val="9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First</a:t>
            </a:r>
            <a:endParaRPr lang="en-US" dirty="0">
              <a:solidFill>
                <a:prstClr val="white"/>
              </a:solidFill>
            </a:endParaRPr>
          </a:p>
        </p:txBody>
      </p:sp>
      <p:sp>
        <p:nvSpPr>
          <p:cNvPr id="11" name="Rectangle 10"/>
          <p:cNvSpPr/>
          <p:nvPr userDrawn="1"/>
        </p:nvSpPr>
        <p:spPr>
          <a:xfrm>
            <a:off x="6163873" y="437826"/>
            <a:ext cx="3076413" cy="244099"/>
          </a:xfrm>
          <a:prstGeom prst="rect">
            <a:avLst/>
          </a:prstGeom>
          <a:solidFill>
            <a:schemeClr val="bg2">
              <a:lumMod val="9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Third</a:t>
            </a:r>
            <a:endParaRPr lang="en-US" dirty="0">
              <a:solidFill>
                <a:prstClr val="white"/>
              </a:solidFill>
            </a:endParaRPr>
          </a:p>
        </p:txBody>
      </p:sp>
      <p:sp>
        <p:nvSpPr>
          <p:cNvPr id="10" name="Rectangle 9"/>
          <p:cNvSpPr/>
          <p:nvPr userDrawn="1"/>
        </p:nvSpPr>
        <p:spPr>
          <a:xfrm>
            <a:off x="3084880" y="437826"/>
            <a:ext cx="3076413" cy="24409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Second</a:t>
            </a:r>
            <a:endParaRPr lang="en-US" dirty="0">
              <a:solidFill>
                <a:prstClr val="black"/>
              </a:solidFill>
            </a:endParaRPr>
          </a:p>
        </p:txBody>
      </p:sp>
      <p:sp>
        <p:nvSpPr>
          <p:cNvPr id="12" name="Rectangle 11"/>
          <p:cNvSpPr/>
          <p:nvPr userDrawn="1"/>
        </p:nvSpPr>
        <p:spPr>
          <a:xfrm>
            <a:off x="9240288" y="437778"/>
            <a:ext cx="2931349" cy="244099"/>
          </a:xfrm>
          <a:prstGeom prst="rect">
            <a:avLst/>
          </a:prstGeom>
          <a:solidFill>
            <a:schemeClr val="bg2">
              <a:lumMod val="9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HARP</a:t>
            </a:r>
            <a:endParaRPr lang="en-US" dirty="0">
              <a:solidFill>
                <a:prstClr val="white"/>
              </a:solidFill>
            </a:endParaRPr>
          </a:p>
        </p:txBody>
      </p:sp>
    </p:spTree>
    <p:extLst>
      <p:ext uri="{BB962C8B-B14F-4D97-AF65-F5344CB8AC3E}">
        <p14:creationId xmlns:p14="http://schemas.microsoft.com/office/powerpoint/2010/main" val="378588737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AEF09C-060A-4CE5-8713-36A46B5F68EA}"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8451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1729704"/>
          </a:xfrm>
        </p:spPr>
        <p:txBody>
          <a:bodyPr/>
          <a:lstStyle>
            <a:lvl1pPr>
              <a:lnSpc>
                <a:spcPct val="90000"/>
              </a:lnSpc>
              <a:buSzPct val="80000"/>
              <a:defRPr/>
            </a:lvl1pPr>
            <a:lvl2pPr>
              <a:lnSpc>
                <a:spcPct val="90000"/>
              </a:lnSpc>
              <a:buSzPct val="80000"/>
              <a:defRPr/>
            </a:lvl2pPr>
            <a:lvl3pPr>
              <a:lnSpc>
                <a:spcPct val="90000"/>
              </a:lnSpc>
              <a:buSzPct val="80000"/>
              <a:defRPr/>
            </a:lvl3pPr>
            <a:lvl4pPr>
              <a:lnSpc>
                <a:spcPct val="90000"/>
              </a:lnSpc>
              <a:buSzPct val="80000"/>
              <a:defRPr baseline="0"/>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 (only if necessary)</a:t>
            </a:r>
          </a:p>
        </p:txBody>
      </p:sp>
    </p:spTree>
    <p:extLst>
      <p:ext uri="{BB962C8B-B14F-4D97-AF65-F5344CB8AC3E}">
        <p14:creationId xmlns:p14="http://schemas.microsoft.com/office/powerpoint/2010/main" val="2156603691"/>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25"/>
          <p:cNvSpPr>
            <a:spLocks noChangeArrowheads="1"/>
          </p:cNvSpPr>
          <p:nvPr userDrawn="1"/>
        </p:nvSpPr>
        <p:spPr bwMode="auto">
          <a:xfrm>
            <a:off x="11165418" y="6491288"/>
            <a:ext cx="773708" cy="369318"/>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pic>
        <p:nvPicPr>
          <p:cNvPr id="7" name="Picture 6" descr="350px-Zuoshangjiao.jpg"/>
          <p:cNvPicPr>
            <a:picLocks noChangeAspect="1"/>
          </p:cNvPicPr>
          <p:nvPr userDrawn="1"/>
        </p:nvPicPr>
        <p:blipFill>
          <a:blip r:embed="rId2" cstate="print"/>
          <a:stretch>
            <a:fillRect/>
          </a:stretch>
        </p:blipFill>
        <p:spPr>
          <a:xfrm>
            <a:off x="0" y="0"/>
            <a:ext cx="2133600" cy="1540764"/>
          </a:xfrm>
          <a:prstGeom prst="rect">
            <a:avLst/>
          </a:prstGeom>
        </p:spPr>
      </p:pic>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09600" y="6362509"/>
            <a:ext cx="2844800" cy="365125"/>
          </a:xfrm>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225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594911" y="6361591"/>
            <a:ext cx="2844800" cy="365125"/>
          </a:xfrm>
        </p:spPr>
        <p:txBody>
          <a:bodyPr/>
          <a:lstStyle/>
          <a:p>
            <a:fld id="{B3999606-967B-419A-9AEC-8752E61A74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4643537"/>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5168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6916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1587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2980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6826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3067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886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AEF09C-060A-4CE5-8713-36A46B5F68EA}"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0588237"/>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8071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5644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1729704"/>
          </a:xfrm>
        </p:spPr>
        <p:txBody>
          <a:bodyPr/>
          <a:lstStyle>
            <a:lvl1pPr>
              <a:lnSpc>
                <a:spcPct val="90000"/>
              </a:lnSpc>
              <a:buSzPct val="80000"/>
              <a:defRPr/>
            </a:lvl1pPr>
            <a:lvl2pPr>
              <a:lnSpc>
                <a:spcPct val="90000"/>
              </a:lnSpc>
              <a:buSzPct val="80000"/>
              <a:defRPr/>
            </a:lvl2pPr>
            <a:lvl3pPr>
              <a:lnSpc>
                <a:spcPct val="90000"/>
              </a:lnSpc>
              <a:buSzPct val="80000"/>
              <a:defRPr/>
            </a:lvl3pPr>
            <a:lvl4pPr>
              <a:lnSpc>
                <a:spcPct val="90000"/>
              </a:lnSpc>
              <a:buSzPct val="80000"/>
              <a:defRPr baseline="0"/>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 (only if necessary)</a:t>
            </a:r>
          </a:p>
        </p:txBody>
      </p:sp>
    </p:spTree>
    <p:extLst>
      <p:ext uri="{BB962C8B-B14F-4D97-AF65-F5344CB8AC3E}">
        <p14:creationId xmlns:p14="http://schemas.microsoft.com/office/powerpoint/2010/main" val="2807058977"/>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25"/>
          <p:cNvSpPr>
            <a:spLocks noChangeArrowheads="1"/>
          </p:cNvSpPr>
          <p:nvPr userDrawn="1"/>
        </p:nvSpPr>
        <p:spPr bwMode="auto">
          <a:xfrm>
            <a:off x="11165418" y="6491288"/>
            <a:ext cx="773708" cy="369318"/>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pic>
        <p:nvPicPr>
          <p:cNvPr id="7" name="Picture 6" descr="350px-Zuoshangjiao.jpg"/>
          <p:cNvPicPr>
            <a:picLocks noChangeAspect="1"/>
          </p:cNvPicPr>
          <p:nvPr userDrawn="1"/>
        </p:nvPicPr>
        <p:blipFill>
          <a:blip r:embed="rId2" cstate="print"/>
          <a:stretch>
            <a:fillRect/>
          </a:stretch>
        </p:blipFill>
        <p:spPr>
          <a:xfrm>
            <a:off x="0" y="0"/>
            <a:ext cx="2133600" cy="1540764"/>
          </a:xfrm>
          <a:prstGeom prst="rect">
            <a:avLst/>
          </a:prstGeom>
        </p:spPr>
      </p:pic>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4640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432800" y="6492876"/>
            <a:ext cx="2844800" cy="365125"/>
          </a:xfrm>
        </p:spPr>
        <p:txBody>
          <a:bodyPr/>
          <a:lstStyle/>
          <a:p>
            <a:fld id="{B3999606-967B-419A-9AEC-8752E61A74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4158673"/>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1862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0143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1010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8628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674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4E1E9A-82D5-48D9-8DC5-12A701E29959}" type="datetimeFigureOut">
              <a:rPr lang="en-US" smtClean="0"/>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3468214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12681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71519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0459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052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4E1E9A-82D5-48D9-8DC5-12A701E29959}" type="datetimeFigureOut">
              <a:rPr lang="en-US" smtClean="0"/>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2508228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5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4E1E9A-82D5-48D9-8DC5-12A701E29959}" type="datetimeFigureOut">
              <a:rPr lang="en-US" smtClean="0"/>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3278044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4"/>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4E1E9A-82D5-48D9-8DC5-12A701E29959}" type="datetimeFigureOut">
              <a:rPr lang="en-US" smtClean="0"/>
              <a:t>8/28/2015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2930721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2"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2"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7"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7"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4E1E9A-82D5-48D9-8DC5-12A701E29959}" type="datetimeFigureOut">
              <a:rPr lang="en-US" smtClean="0"/>
              <a:t>8/28/2015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1908132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4E1E9A-82D5-48D9-8DC5-12A701E29959}" type="datetimeFigureOut">
              <a:rPr lang="en-US" smtClean="0"/>
              <a:t>8/28/2015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2410666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4E1E9A-82D5-48D9-8DC5-12A701E29959}" type="datetimeFigureOut">
              <a:rPr lang="en-US" smtClean="0"/>
              <a:t>8/28/2015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1440946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7" y="273052"/>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2"/>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4E1E9A-82D5-48D9-8DC5-12A701E29959}" type="datetimeFigureOut">
              <a:rPr lang="en-US" smtClean="0"/>
              <a:t>8/28/2015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3663886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AEF09C-060A-4CE5-8713-36A46B5F68EA}"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58761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4E1E9A-82D5-48D9-8DC5-12A701E29959}" type="datetimeFigureOut">
              <a:rPr lang="en-US" smtClean="0"/>
              <a:t>8/28/2015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1399453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4E1E9A-82D5-48D9-8DC5-12A701E29959}" type="datetimeFigureOut">
              <a:rPr lang="en-US" smtClean="0"/>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199506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4E1E9A-82D5-48D9-8DC5-12A701E29959}" type="datetimeFigureOut">
              <a:rPr lang="en-US" smtClean="0"/>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113728482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9AE5E1-0BBD-4765-AC05-DAB5DCD34C70}" type="datetimeFigureOut">
              <a:rPr lang="en-US" smtClean="0"/>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3776437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9AE5E1-0BBD-4765-AC05-DAB5DCD34C70}" type="datetimeFigureOut">
              <a:rPr lang="en-US" smtClean="0"/>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5137134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5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9AE5E1-0BBD-4765-AC05-DAB5DCD34C70}" type="datetimeFigureOut">
              <a:rPr lang="en-US" smtClean="0"/>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1445153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4"/>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9AE5E1-0BBD-4765-AC05-DAB5DCD34C70}" type="datetimeFigureOut">
              <a:rPr lang="en-US" smtClean="0"/>
              <a:t>8/28/2015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41857384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2"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2"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7"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7"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9AE5E1-0BBD-4765-AC05-DAB5DCD34C70}" type="datetimeFigureOut">
              <a:rPr lang="en-US" smtClean="0"/>
              <a:t>8/28/2015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3310895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9AE5E1-0BBD-4765-AC05-DAB5DCD34C70}" type="datetimeFigureOut">
              <a:rPr lang="en-US" smtClean="0"/>
              <a:t>8/28/2015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613132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9AE5E1-0BBD-4765-AC05-DAB5DCD34C70}" type="datetimeFigureOut">
              <a:rPr lang="en-US" smtClean="0"/>
              <a:t>8/28/2015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2082690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5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AEF09C-060A-4CE5-8713-36A46B5F68EA}"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060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7" y="273052"/>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2"/>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9AE5E1-0BBD-4765-AC05-DAB5DCD34C70}" type="datetimeFigureOut">
              <a:rPr lang="en-US" smtClean="0"/>
              <a:t>8/28/2015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9818630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9AE5E1-0BBD-4765-AC05-DAB5DCD34C70}" type="datetimeFigureOut">
              <a:rPr lang="en-US" smtClean="0"/>
              <a:t>8/28/2015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30296291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9AE5E1-0BBD-4765-AC05-DAB5DCD34C70}" type="datetimeFigureOut">
              <a:rPr lang="en-US" smtClean="0"/>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136382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9AE5E1-0BBD-4765-AC05-DAB5DCD34C70}" type="datetimeFigureOut">
              <a:rPr lang="en-US" smtClean="0"/>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26164290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401"/>
            <a:ext cx="2844800" cy="365125"/>
          </a:xfrm>
          <a:prstGeom prst="rect">
            <a:avLst/>
          </a:prstGeom>
        </p:spPr>
        <p:txBody>
          <a:bodyPr/>
          <a:lstStyle/>
          <a:p>
            <a:fld id="{1D8BD707-D9CF-40AE-B4C6-C98DA3205C09}" type="datetimeFigureOut">
              <a:rPr lang="en-US">
                <a:solidFill>
                  <a:prstClr val="black"/>
                </a:solidFill>
              </a:rPr>
              <a:pPr/>
              <a:t>8/28/2015</a:t>
            </a:fld>
            <a:endParaRPr lang="en-US">
              <a:solidFill>
                <a:prstClr val="black"/>
              </a:solidFill>
            </a:endParaRPr>
          </a:p>
        </p:txBody>
      </p:sp>
      <p:sp>
        <p:nvSpPr>
          <p:cNvPr id="5" name="Footer Placeholder 4"/>
          <p:cNvSpPr>
            <a:spLocks noGrp="1"/>
          </p:cNvSpPr>
          <p:nvPr>
            <p:ph type="ftr" sz="quarter" idx="11"/>
          </p:nvPr>
        </p:nvSpPr>
        <p:spPr>
          <a:xfrm>
            <a:off x="4165600" y="635640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401"/>
            <a:ext cx="2844800" cy="365125"/>
          </a:xfrm>
          <a:prstGeom prst="rect">
            <a:avLst/>
          </a:prstGeom>
        </p:spPr>
        <p:txBody>
          <a:bodyPr/>
          <a:lstStyle/>
          <a:p>
            <a:fld id="{B6F15528-21DE-4FAA-801E-634DDDAF4B2B}" type="slidenum">
              <a:rPr lang="en-US">
                <a:solidFill>
                  <a:prstClr val="black"/>
                </a:solidFill>
              </a:rPr>
              <a:pPr/>
              <a:t>‹#›</a:t>
            </a:fld>
            <a:endParaRPr lang="en-US">
              <a:solidFill>
                <a:prstClr val="black"/>
              </a:solidFill>
            </a:endParaRPr>
          </a:p>
        </p:txBody>
      </p:sp>
      <p:sp>
        <p:nvSpPr>
          <p:cNvPr id="8" name="Rectangle 7"/>
          <p:cNvSpPr/>
          <p:nvPr/>
        </p:nvSpPr>
        <p:spPr>
          <a:xfrm>
            <a:off x="304800" y="685800"/>
            <a:ext cx="59944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03785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401"/>
            <a:ext cx="2844800" cy="365125"/>
          </a:xfrm>
          <a:prstGeom prst="rect">
            <a:avLst/>
          </a:prstGeom>
        </p:spPr>
        <p:txBody>
          <a:bodyPr/>
          <a:lstStyle/>
          <a:p>
            <a:fld id="{1D8BD707-D9CF-40AE-B4C6-C98DA3205C09}" type="datetimeFigureOut">
              <a:rPr lang="en-US">
                <a:solidFill>
                  <a:prstClr val="black"/>
                </a:solidFill>
              </a:rPr>
              <a:pPr/>
              <a:t>8/28/2015</a:t>
            </a:fld>
            <a:endParaRPr lang="en-US">
              <a:solidFill>
                <a:prstClr val="black"/>
              </a:solidFill>
            </a:endParaRPr>
          </a:p>
        </p:txBody>
      </p:sp>
      <p:sp>
        <p:nvSpPr>
          <p:cNvPr id="5" name="Footer Placeholder 4"/>
          <p:cNvSpPr>
            <a:spLocks noGrp="1"/>
          </p:cNvSpPr>
          <p:nvPr>
            <p:ph type="ftr" sz="quarter" idx="11"/>
          </p:nvPr>
        </p:nvSpPr>
        <p:spPr>
          <a:xfrm>
            <a:off x="4165600" y="635640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401"/>
            <a:ext cx="2844800" cy="365125"/>
          </a:xfrm>
          <a:prstGeom prst="rect">
            <a:avLst/>
          </a:prstGeom>
        </p:spPr>
        <p:txBody>
          <a:bodyPr/>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29783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401"/>
            <a:ext cx="2844800" cy="365125"/>
          </a:xfrm>
          <a:prstGeom prst="rect">
            <a:avLst/>
          </a:prstGeom>
        </p:spPr>
        <p:txBody>
          <a:bodyPr/>
          <a:lstStyle/>
          <a:p>
            <a:fld id="{1D8BD707-D9CF-40AE-B4C6-C98DA3205C09}" type="datetimeFigureOut">
              <a:rPr lang="en-US">
                <a:solidFill>
                  <a:prstClr val="black"/>
                </a:solidFill>
              </a:rPr>
              <a:pPr/>
              <a:t>8/28/2015</a:t>
            </a:fld>
            <a:endParaRPr lang="en-US">
              <a:solidFill>
                <a:prstClr val="black"/>
              </a:solidFill>
            </a:endParaRPr>
          </a:p>
        </p:txBody>
      </p:sp>
      <p:sp>
        <p:nvSpPr>
          <p:cNvPr id="5" name="Footer Placeholder 4"/>
          <p:cNvSpPr>
            <a:spLocks noGrp="1"/>
          </p:cNvSpPr>
          <p:nvPr>
            <p:ph type="ftr" sz="quarter" idx="11"/>
          </p:nvPr>
        </p:nvSpPr>
        <p:spPr>
          <a:xfrm>
            <a:off x="4165600" y="635640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401"/>
            <a:ext cx="2844800" cy="365125"/>
          </a:xfrm>
          <a:prstGeom prst="rect">
            <a:avLst/>
          </a:prstGeom>
        </p:spPr>
        <p:txBody>
          <a:bodyPr/>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22104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401"/>
            <a:ext cx="2844800" cy="365125"/>
          </a:xfrm>
          <a:prstGeom prst="rect">
            <a:avLst/>
          </a:prstGeom>
        </p:spPr>
        <p:txBody>
          <a:bodyPr/>
          <a:lstStyle/>
          <a:p>
            <a:fld id="{1D8BD707-D9CF-40AE-B4C6-C98DA3205C09}" type="datetimeFigureOut">
              <a:rPr lang="en-US">
                <a:solidFill>
                  <a:prstClr val="black"/>
                </a:solidFill>
              </a:rPr>
              <a:pPr/>
              <a:t>8/28/2015</a:t>
            </a:fld>
            <a:endParaRPr lang="en-US">
              <a:solidFill>
                <a:prstClr val="black"/>
              </a:solidFill>
            </a:endParaRPr>
          </a:p>
        </p:txBody>
      </p:sp>
      <p:sp>
        <p:nvSpPr>
          <p:cNvPr id="6" name="Footer Placeholder 5"/>
          <p:cNvSpPr>
            <a:spLocks noGrp="1"/>
          </p:cNvSpPr>
          <p:nvPr>
            <p:ph type="ftr" sz="quarter" idx="11"/>
          </p:nvPr>
        </p:nvSpPr>
        <p:spPr>
          <a:xfrm>
            <a:off x="4165600" y="6356401"/>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737600" y="6356401"/>
            <a:ext cx="2844800" cy="365125"/>
          </a:xfrm>
          <a:prstGeom prst="rect">
            <a:avLst/>
          </a:prstGeom>
        </p:spPr>
        <p:txBody>
          <a:bodyPr/>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661185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0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0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356401"/>
            <a:ext cx="2844800" cy="365125"/>
          </a:xfrm>
          <a:prstGeom prst="rect">
            <a:avLst/>
          </a:prstGeom>
        </p:spPr>
        <p:txBody>
          <a:bodyPr/>
          <a:lstStyle/>
          <a:p>
            <a:fld id="{1D8BD707-D9CF-40AE-B4C6-C98DA3205C09}" type="datetimeFigureOut">
              <a:rPr lang="en-US">
                <a:solidFill>
                  <a:prstClr val="black"/>
                </a:solidFill>
              </a:rPr>
              <a:pPr/>
              <a:t>8/28/2015</a:t>
            </a:fld>
            <a:endParaRPr lang="en-US">
              <a:solidFill>
                <a:prstClr val="black"/>
              </a:solidFill>
            </a:endParaRPr>
          </a:p>
        </p:txBody>
      </p:sp>
      <p:sp>
        <p:nvSpPr>
          <p:cNvPr id="8" name="Footer Placeholder 7"/>
          <p:cNvSpPr>
            <a:spLocks noGrp="1"/>
          </p:cNvSpPr>
          <p:nvPr>
            <p:ph type="ftr" sz="quarter" idx="11"/>
          </p:nvPr>
        </p:nvSpPr>
        <p:spPr>
          <a:xfrm>
            <a:off x="4165600" y="6356401"/>
            <a:ext cx="38608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8737600" y="6356401"/>
            <a:ext cx="2844800" cy="365125"/>
          </a:xfrm>
          <a:prstGeom prst="rect">
            <a:avLst/>
          </a:prstGeom>
        </p:spPr>
        <p:txBody>
          <a:bodyPr/>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969406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401"/>
            <a:ext cx="2844800" cy="365125"/>
          </a:xfrm>
          <a:prstGeom prst="rect">
            <a:avLst/>
          </a:prstGeom>
        </p:spPr>
        <p:txBody>
          <a:bodyPr/>
          <a:lstStyle/>
          <a:p>
            <a:fld id="{1D8BD707-D9CF-40AE-B4C6-C98DA3205C09}" type="datetimeFigureOut">
              <a:rPr lang="en-US">
                <a:solidFill>
                  <a:prstClr val="black"/>
                </a:solidFill>
              </a:rPr>
              <a:pPr/>
              <a:t>8/28/2015</a:t>
            </a:fld>
            <a:endParaRPr lang="en-US">
              <a:solidFill>
                <a:prstClr val="black"/>
              </a:solidFill>
            </a:endParaRPr>
          </a:p>
        </p:txBody>
      </p:sp>
      <p:sp>
        <p:nvSpPr>
          <p:cNvPr id="4" name="Footer Placeholder 3"/>
          <p:cNvSpPr>
            <a:spLocks noGrp="1"/>
          </p:cNvSpPr>
          <p:nvPr>
            <p:ph type="ftr" sz="quarter" idx="11"/>
          </p:nvPr>
        </p:nvSpPr>
        <p:spPr>
          <a:xfrm>
            <a:off x="4165600" y="6356401"/>
            <a:ext cx="38608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8737600" y="6356401"/>
            <a:ext cx="2844800" cy="365125"/>
          </a:xfrm>
          <a:prstGeom prst="rect">
            <a:avLst/>
          </a:prstGeom>
        </p:spPr>
        <p:txBody>
          <a:bodyPr/>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58737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4"/>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AEF09C-060A-4CE5-8713-36A46B5F68EA}"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9088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401"/>
            <a:ext cx="2844800" cy="365125"/>
          </a:xfrm>
          <a:prstGeom prst="rect">
            <a:avLst/>
          </a:prstGeom>
        </p:spPr>
        <p:txBody>
          <a:bodyPr/>
          <a:lstStyle/>
          <a:p>
            <a:fld id="{1D8BD707-D9CF-40AE-B4C6-C98DA3205C09}" type="datetimeFigureOut">
              <a:rPr lang="en-US">
                <a:solidFill>
                  <a:prstClr val="black"/>
                </a:solidFill>
              </a:rPr>
              <a:pPr/>
              <a:t>8/28/2015</a:t>
            </a:fld>
            <a:endParaRPr lang="en-US">
              <a:solidFill>
                <a:prstClr val="black"/>
              </a:solidFill>
            </a:endParaRPr>
          </a:p>
        </p:txBody>
      </p:sp>
      <p:sp>
        <p:nvSpPr>
          <p:cNvPr id="3" name="Footer Placeholder 2"/>
          <p:cNvSpPr>
            <a:spLocks noGrp="1"/>
          </p:cNvSpPr>
          <p:nvPr>
            <p:ph type="ftr" sz="quarter" idx="11"/>
          </p:nvPr>
        </p:nvSpPr>
        <p:spPr>
          <a:xfrm>
            <a:off x="4165600" y="6356401"/>
            <a:ext cx="38608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8737600" y="6356401"/>
            <a:ext cx="2844800" cy="365125"/>
          </a:xfrm>
          <a:prstGeom prst="rect">
            <a:avLst/>
          </a:prstGeom>
        </p:spPr>
        <p:txBody>
          <a:bodyPr/>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27378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401"/>
            <a:ext cx="2844800" cy="365125"/>
          </a:xfrm>
          <a:prstGeom prst="rect">
            <a:avLst/>
          </a:prstGeom>
        </p:spPr>
        <p:txBody>
          <a:bodyPr/>
          <a:lstStyle/>
          <a:p>
            <a:fld id="{1D8BD707-D9CF-40AE-B4C6-C98DA3205C09}" type="datetimeFigureOut">
              <a:rPr lang="en-US">
                <a:solidFill>
                  <a:prstClr val="black"/>
                </a:solidFill>
              </a:rPr>
              <a:pPr/>
              <a:t>8/28/2015</a:t>
            </a:fld>
            <a:endParaRPr lang="en-US">
              <a:solidFill>
                <a:prstClr val="black"/>
              </a:solidFill>
            </a:endParaRPr>
          </a:p>
        </p:txBody>
      </p:sp>
      <p:sp>
        <p:nvSpPr>
          <p:cNvPr id="6" name="Footer Placeholder 5"/>
          <p:cNvSpPr>
            <a:spLocks noGrp="1"/>
          </p:cNvSpPr>
          <p:nvPr>
            <p:ph type="ftr" sz="quarter" idx="11"/>
          </p:nvPr>
        </p:nvSpPr>
        <p:spPr>
          <a:xfrm>
            <a:off x="4165600" y="6356401"/>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737600" y="6356401"/>
            <a:ext cx="2844800" cy="365125"/>
          </a:xfrm>
          <a:prstGeom prst="rect">
            <a:avLst/>
          </a:prstGeom>
        </p:spPr>
        <p:txBody>
          <a:bodyPr/>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842837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401"/>
            <a:ext cx="2844800" cy="365125"/>
          </a:xfrm>
          <a:prstGeom prst="rect">
            <a:avLst/>
          </a:prstGeom>
        </p:spPr>
        <p:txBody>
          <a:bodyPr/>
          <a:lstStyle/>
          <a:p>
            <a:fld id="{1D8BD707-D9CF-40AE-B4C6-C98DA3205C09}" type="datetimeFigureOut">
              <a:rPr lang="en-US">
                <a:solidFill>
                  <a:prstClr val="black"/>
                </a:solidFill>
              </a:rPr>
              <a:pPr/>
              <a:t>8/28/2015</a:t>
            </a:fld>
            <a:endParaRPr lang="en-US">
              <a:solidFill>
                <a:prstClr val="black"/>
              </a:solidFill>
            </a:endParaRPr>
          </a:p>
        </p:txBody>
      </p:sp>
      <p:sp>
        <p:nvSpPr>
          <p:cNvPr id="6" name="Footer Placeholder 5"/>
          <p:cNvSpPr>
            <a:spLocks noGrp="1"/>
          </p:cNvSpPr>
          <p:nvPr>
            <p:ph type="ftr" sz="quarter" idx="11"/>
          </p:nvPr>
        </p:nvSpPr>
        <p:spPr>
          <a:xfrm>
            <a:off x="4165600" y="6356401"/>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737600" y="6356401"/>
            <a:ext cx="2844800" cy="365125"/>
          </a:xfrm>
          <a:prstGeom prst="rect">
            <a:avLst/>
          </a:prstGeom>
        </p:spPr>
        <p:txBody>
          <a:bodyPr/>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68014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401"/>
            <a:ext cx="2844800" cy="365125"/>
          </a:xfrm>
          <a:prstGeom prst="rect">
            <a:avLst/>
          </a:prstGeom>
        </p:spPr>
        <p:txBody>
          <a:bodyPr/>
          <a:lstStyle/>
          <a:p>
            <a:fld id="{1D8BD707-D9CF-40AE-B4C6-C98DA3205C09}" type="datetimeFigureOut">
              <a:rPr lang="en-US">
                <a:solidFill>
                  <a:prstClr val="black"/>
                </a:solidFill>
              </a:rPr>
              <a:pPr/>
              <a:t>8/28/2015</a:t>
            </a:fld>
            <a:endParaRPr lang="en-US">
              <a:solidFill>
                <a:prstClr val="black"/>
              </a:solidFill>
            </a:endParaRPr>
          </a:p>
        </p:txBody>
      </p:sp>
      <p:sp>
        <p:nvSpPr>
          <p:cNvPr id="5" name="Footer Placeholder 4"/>
          <p:cNvSpPr>
            <a:spLocks noGrp="1"/>
          </p:cNvSpPr>
          <p:nvPr>
            <p:ph type="ftr" sz="quarter" idx="11"/>
          </p:nvPr>
        </p:nvSpPr>
        <p:spPr>
          <a:xfrm>
            <a:off x="4165600" y="635640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401"/>
            <a:ext cx="2844800" cy="365125"/>
          </a:xfrm>
          <a:prstGeom prst="rect">
            <a:avLst/>
          </a:prstGeom>
        </p:spPr>
        <p:txBody>
          <a:bodyPr/>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898004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401"/>
            <a:ext cx="2844800" cy="365125"/>
          </a:xfrm>
          <a:prstGeom prst="rect">
            <a:avLst/>
          </a:prstGeom>
        </p:spPr>
        <p:txBody>
          <a:bodyPr/>
          <a:lstStyle/>
          <a:p>
            <a:fld id="{1D8BD707-D9CF-40AE-B4C6-C98DA3205C09}" type="datetimeFigureOut">
              <a:rPr lang="en-US">
                <a:solidFill>
                  <a:prstClr val="black"/>
                </a:solidFill>
              </a:rPr>
              <a:pPr/>
              <a:t>8/28/2015</a:t>
            </a:fld>
            <a:endParaRPr lang="en-US">
              <a:solidFill>
                <a:prstClr val="black"/>
              </a:solidFill>
            </a:endParaRPr>
          </a:p>
        </p:txBody>
      </p:sp>
      <p:sp>
        <p:nvSpPr>
          <p:cNvPr id="5" name="Footer Placeholder 4"/>
          <p:cNvSpPr>
            <a:spLocks noGrp="1"/>
          </p:cNvSpPr>
          <p:nvPr>
            <p:ph type="ftr" sz="quarter" idx="11"/>
          </p:nvPr>
        </p:nvSpPr>
        <p:spPr>
          <a:xfrm>
            <a:off x="4165600" y="635640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401"/>
            <a:ext cx="2844800" cy="365125"/>
          </a:xfrm>
          <a:prstGeom prst="rect">
            <a:avLst/>
          </a:prstGeom>
        </p:spPr>
        <p:txBody>
          <a:bodyPr/>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16546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25"/>
          <p:cNvSpPr>
            <a:spLocks noChangeArrowheads="1"/>
          </p:cNvSpPr>
          <p:nvPr userDrawn="1"/>
        </p:nvSpPr>
        <p:spPr bwMode="auto">
          <a:xfrm>
            <a:off x="11165419" y="6491288"/>
            <a:ext cx="773708" cy="369318"/>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pic>
        <p:nvPicPr>
          <p:cNvPr id="7" name="Picture 6" descr="350px-Zuoshangjiao.jpg"/>
          <p:cNvPicPr>
            <a:picLocks noChangeAspect="1"/>
          </p:cNvPicPr>
          <p:nvPr userDrawn="1"/>
        </p:nvPicPr>
        <p:blipFill>
          <a:blip r:embed="rId2" cstate="print"/>
          <a:stretch>
            <a:fillRect/>
          </a:stretch>
        </p:blipFill>
        <p:spPr>
          <a:xfrm>
            <a:off x="0" y="0"/>
            <a:ext cx="2133600" cy="1540764"/>
          </a:xfrm>
          <a:prstGeom prst="rect">
            <a:avLst/>
          </a:prstGeom>
        </p:spPr>
      </p:pic>
      <p:sp>
        <p:nvSpPr>
          <p:cNvPr id="2" name="Title 1"/>
          <p:cNvSpPr>
            <a:spLocks noGrp="1"/>
          </p:cNvSpPr>
          <p:nvPr>
            <p:ph type="ctrTitle"/>
          </p:nvPr>
        </p:nvSpPr>
        <p:spPr>
          <a:xfrm>
            <a:off x="914400" y="213046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1850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432800" y="6492918"/>
            <a:ext cx="2844800" cy="365125"/>
          </a:xfrm>
        </p:spPr>
        <p:txBody>
          <a:bodyPr/>
          <a:lstStyle/>
          <a:p>
            <a:fld id="{B3999606-967B-419A-9AEC-8752E61A74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581297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9181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476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919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2"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2"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7"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7"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AEF09C-060A-4CE5-8713-36A46B5F68EA}" type="datetimeFigureOut">
              <a:rPr lang="en-US" smtClean="0">
                <a:solidFill>
                  <a:prstClr val="black">
                    <a:tint val="75000"/>
                  </a:prstClr>
                </a:solidFill>
              </a:rPr>
              <a:pPr/>
              <a:t>8/28/2015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79777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2693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4955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5158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86124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7549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0148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
        <p:nvSpPr>
          <p:cNvPr id="7" name="Rectangle 25"/>
          <p:cNvSpPr>
            <a:spLocks noChangeArrowheads="1"/>
          </p:cNvSpPr>
          <p:nvPr userDrawn="1"/>
        </p:nvSpPr>
        <p:spPr bwMode="auto">
          <a:xfrm>
            <a:off x="11165419" y="6491288"/>
            <a:ext cx="773708" cy="369318"/>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pic>
        <p:nvPicPr>
          <p:cNvPr id="8" name="Picture 7" descr="350px-Zuoshangjiao.jpg"/>
          <p:cNvPicPr>
            <a:picLocks noChangeAspect="1"/>
          </p:cNvPicPr>
          <p:nvPr userDrawn="1"/>
        </p:nvPicPr>
        <p:blipFill>
          <a:blip r:embed="rId2" cstate="print"/>
          <a:stretch>
            <a:fillRect/>
          </a:stretch>
        </p:blipFill>
        <p:spPr>
          <a:xfrm>
            <a:off x="0" y="0"/>
            <a:ext cx="2133600" cy="1540764"/>
          </a:xfrm>
          <a:prstGeom prst="rect">
            <a:avLst/>
          </a:prstGeom>
        </p:spPr>
      </p:pic>
    </p:spTree>
    <p:extLst>
      <p:ext uri="{BB962C8B-B14F-4D97-AF65-F5344CB8AC3E}">
        <p14:creationId xmlns:p14="http://schemas.microsoft.com/office/powerpoint/2010/main" val="13458312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999606-967B-419A-9AEC-8752E61A74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3697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0777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971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AEF09C-060A-4CE5-8713-36A46B5F68EA}" type="datetimeFigureOut">
              <a:rPr lang="en-US" smtClean="0">
                <a:solidFill>
                  <a:prstClr val="black">
                    <a:tint val="75000"/>
                  </a:prstClr>
                </a:solidFill>
              </a:rPr>
              <a:pPr/>
              <a:t>8/28/2015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5394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0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0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8811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7040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9756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0632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03305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1000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754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25"/>
          <p:cNvSpPr>
            <a:spLocks noChangeArrowheads="1"/>
          </p:cNvSpPr>
          <p:nvPr userDrawn="1"/>
        </p:nvSpPr>
        <p:spPr bwMode="auto">
          <a:xfrm>
            <a:off x="11165419" y="6491288"/>
            <a:ext cx="773708" cy="369318"/>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pic>
        <p:nvPicPr>
          <p:cNvPr id="7" name="Picture 6" descr="350px-Zuoshangjiao.jpg"/>
          <p:cNvPicPr>
            <a:picLocks noChangeAspect="1"/>
          </p:cNvPicPr>
          <p:nvPr userDrawn="1"/>
        </p:nvPicPr>
        <p:blipFill>
          <a:blip r:embed="rId2" cstate="print"/>
          <a:stretch>
            <a:fillRect/>
          </a:stretch>
        </p:blipFill>
        <p:spPr>
          <a:xfrm>
            <a:off x="0" y="0"/>
            <a:ext cx="2133600" cy="1540764"/>
          </a:xfrm>
          <a:prstGeom prst="rect">
            <a:avLst/>
          </a:prstGeom>
        </p:spPr>
      </p:pic>
      <p:sp>
        <p:nvSpPr>
          <p:cNvPr id="2" name="Title 1"/>
          <p:cNvSpPr>
            <a:spLocks noGrp="1"/>
          </p:cNvSpPr>
          <p:nvPr>
            <p:ph type="ctrTitle"/>
          </p:nvPr>
        </p:nvSpPr>
        <p:spPr>
          <a:xfrm>
            <a:off x="914400" y="213046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6009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432800" y="6492910"/>
            <a:ext cx="2844800" cy="365125"/>
          </a:xfrm>
        </p:spPr>
        <p:txBody>
          <a:bodyPr/>
          <a:lstStyle/>
          <a:p>
            <a:fld id="{B3999606-967B-419A-9AEC-8752E61A74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3346325"/>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969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AEF09C-060A-4CE5-8713-36A46B5F68EA}" type="datetimeFigureOut">
              <a:rPr lang="en-US" smtClean="0">
                <a:solidFill>
                  <a:prstClr val="black">
                    <a:tint val="75000"/>
                  </a:prstClr>
                </a:solidFill>
              </a:rPr>
              <a:pPr/>
              <a:t>8/28/2015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623733"/>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8971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7795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3863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026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9978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26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739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7589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25"/>
          <p:cNvSpPr>
            <a:spLocks noChangeArrowheads="1"/>
          </p:cNvSpPr>
          <p:nvPr userDrawn="1"/>
        </p:nvSpPr>
        <p:spPr bwMode="auto">
          <a:xfrm>
            <a:off x="11165419" y="6491317"/>
            <a:ext cx="578982" cy="276989"/>
          </a:xfrm>
          <a:prstGeom prst="rect">
            <a:avLst/>
          </a:prstGeom>
          <a:noFill/>
          <a:ln w="9525">
            <a:noFill/>
            <a:miter lim="800000"/>
            <a:headEnd/>
            <a:tailEnd/>
          </a:ln>
        </p:spPr>
        <p:txBody>
          <a:bodyPr wrap="none" lIns="68569" tIns="34285" rIns="68569" bIns="34285">
            <a:spAutoFit/>
          </a:bodyPr>
          <a:lstStyle/>
          <a:p>
            <a:pPr>
              <a:defRPr/>
            </a:pPr>
            <a:r>
              <a:rPr lang="en-US" sz="1350" b="1" i="1" dirty="0">
                <a:solidFill>
                  <a:srgbClr val="1851CE"/>
                </a:solidFill>
              </a:rPr>
              <a:t>S</a:t>
            </a:r>
            <a:r>
              <a:rPr lang="en-US" sz="1350" b="1" i="1" dirty="0">
                <a:solidFill>
                  <a:srgbClr val="E40701"/>
                </a:solidFill>
              </a:rPr>
              <a:t>A</a:t>
            </a:r>
            <a:r>
              <a:rPr lang="en-US" sz="1350" b="1" i="1" dirty="0">
                <a:solidFill>
                  <a:srgbClr val="EFBA00"/>
                </a:solidFill>
              </a:rPr>
              <a:t>L</a:t>
            </a:r>
            <a:r>
              <a:rPr lang="en-US" sz="1350" b="1" i="1" dirty="0">
                <a:solidFill>
                  <a:srgbClr val="1851CE"/>
                </a:solidFill>
              </a:rPr>
              <a:t>S</a:t>
            </a:r>
            <a:r>
              <a:rPr lang="en-US" sz="1350" b="1" i="1" dirty="0">
                <a:solidFill>
                  <a:srgbClr val="18A221"/>
                </a:solidFill>
              </a:rPr>
              <a:t>A</a:t>
            </a:r>
            <a:endParaRPr lang="en-US" sz="1350" dirty="0">
              <a:solidFill>
                <a:prstClr val="black"/>
              </a:solidFill>
              <a:latin typeface="Corbel" pitchFamily="34" charset="0"/>
            </a:endParaRPr>
          </a:p>
        </p:txBody>
      </p:sp>
      <p:pic>
        <p:nvPicPr>
          <p:cNvPr id="7" name="Picture 6" descr="350px-Zuoshangjiao.jpg"/>
          <p:cNvPicPr>
            <a:picLocks noChangeAspect="1"/>
          </p:cNvPicPr>
          <p:nvPr userDrawn="1"/>
        </p:nvPicPr>
        <p:blipFill>
          <a:blip r:embed="rId2" cstate="print"/>
          <a:stretch>
            <a:fillRect/>
          </a:stretch>
        </p:blipFill>
        <p:spPr>
          <a:xfrm>
            <a:off x="0" y="0"/>
            <a:ext cx="2133600" cy="1540764"/>
          </a:xfrm>
          <a:prstGeom prst="rect">
            <a:avLst/>
          </a:prstGeom>
        </p:spPr>
      </p:pic>
      <p:sp>
        <p:nvSpPr>
          <p:cNvPr id="2" name="Title 1"/>
          <p:cNvSpPr>
            <a:spLocks noGrp="1"/>
          </p:cNvSpPr>
          <p:nvPr>
            <p:ph type="ctrTitle"/>
          </p:nvPr>
        </p:nvSpPr>
        <p:spPr>
          <a:xfrm>
            <a:off x="914400" y="213045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0377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432800" y="6492906"/>
            <a:ext cx="2844800" cy="365125"/>
          </a:xfrm>
        </p:spPr>
        <p:txBody>
          <a:bodyPr/>
          <a:lstStyle/>
          <a:p>
            <a:fld id="{B3999606-967B-419A-9AEC-8752E61A74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154542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7" y="273052"/>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2"/>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AEF09C-060A-4CE5-8713-36A46B5F68EA}"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1334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1"/>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7957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8457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8"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03386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5493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0691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0253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0693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0162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262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25"/>
          <p:cNvSpPr>
            <a:spLocks noChangeArrowheads="1"/>
          </p:cNvSpPr>
          <p:nvPr userDrawn="1"/>
        </p:nvSpPr>
        <p:spPr bwMode="auto">
          <a:xfrm>
            <a:off x="11165419" y="6491288"/>
            <a:ext cx="773708" cy="369318"/>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pic>
        <p:nvPicPr>
          <p:cNvPr id="7" name="Picture 6" descr="350px-Zuoshangjiao.jpg"/>
          <p:cNvPicPr>
            <a:picLocks noChangeAspect="1"/>
          </p:cNvPicPr>
          <p:nvPr userDrawn="1"/>
        </p:nvPicPr>
        <p:blipFill>
          <a:blip r:embed="rId2" cstate="print"/>
          <a:stretch>
            <a:fillRect/>
          </a:stretch>
        </p:blipFill>
        <p:spPr>
          <a:xfrm>
            <a:off x="0" y="0"/>
            <a:ext cx="2133600" cy="1540764"/>
          </a:xfrm>
          <a:prstGeom prst="rect">
            <a:avLst/>
          </a:prstGeom>
        </p:spPr>
      </p:pic>
      <p:sp>
        <p:nvSpPr>
          <p:cNvPr id="2" name="Title 1"/>
          <p:cNvSpPr>
            <a:spLocks noGrp="1"/>
          </p:cNvSpPr>
          <p:nvPr>
            <p:ph type="ctrTitle"/>
          </p:nvPr>
        </p:nvSpPr>
        <p:spPr>
          <a:xfrm>
            <a:off x="914400" y="213044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09600" y="6362529"/>
            <a:ext cx="2844800" cy="365125"/>
          </a:xfrm>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700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AEF09C-060A-4CE5-8713-36A46B5F68EA}"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0922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594911" y="6361611"/>
            <a:ext cx="2844800" cy="365125"/>
          </a:xfrm>
        </p:spPr>
        <p:txBody>
          <a:bodyPr/>
          <a:lstStyle/>
          <a:p>
            <a:fld id="{B3999606-967B-419A-9AEC-8752E61A74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4617848"/>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71"/>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3854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71"/>
            <a:ext cx="28448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6678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356371"/>
            <a:ext cx="28448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4197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71"/>
            <a:ext cx="28448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297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71"/>
            <a:ext cx="28448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1143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71"/>
            <a:ext cx="28448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4752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71"/>
            <a:ext cx="28448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30235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71"/>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3432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71"/>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6067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6.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6.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5.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6.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6.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0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AEF09C-060A-4CE5-8713-36A46B5F68EA}"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0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0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pic>
        <p:nvPicPr>
          <p:cNvPr id="7" name="Picture 4"/>
          <p:cNvPicPr>
            <a:picLocks noChangeAspect="1"/>
          </p:cNvPicPr>
          <p:nvPr userDrawn="1"/>
        </p:nvPicPr>
        <p:blipFill rotWithShape="1">
          <a:blip r:embed="rId13" cstate="print">
            <a:extLst>
              <a:ext uri="{28A0092B-C50C-407E-A947-70E740481C1C}">
                <a14:useLocalDpi xmlns:a14="http://schemas.microsoft.com/office/drawing/2010/main" val="0"/>
              </a:ext>
            </a:extLst>
          </a:blip>
          <a:srcRect b="12769"/>
          <a:stretch/>
        </p:blipFill>
        <p:spPr bwMode="auto">
          <a:xfrm>
            <a:off x="-20365"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6117968" y="6613951"/>
            <a:ext cx="3076413" cy="244099"/>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lumMod val="65000"/>
                  </a:schemeClr>
                </a:solidFill>
              </a:rPr>
              <a:t>HPC-ABDS</a:t>
            </a:r>
            <a:endParaRPr lang="en-US" dirty="0">
              <a:solidFill>
                <a:schemeClr val="accent3">
                  <a:lumMod val="65000"/>
                </a:schemeClr>
              </a:solidFill>
            </a:endParaRPr>
          </a:p>
        </p:txBody>
      </p:sp>
      <p:sp>
        <p:nvSpPr>
          <p:cNvPr id="10" name="Rectangle 9"/>
          <p:cNvSpPr/>
          <p:nvPr userDrawn="1"/>
        </p:nvSpPr>
        <p:spPr>
          <a:xfrm>
            <a:off x="3041556" y="6613952"/>
            <a:ext cx="3076413" cy="244099"/>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lumMod val="65000"/>
                  </a:schemeClr>
                </a:solidFill>
              </a:rPr>
              <a:t>Applications</a:t>
            </a:r>
            <a:endParaRPr lang="en-US" dirty="0">
              <a:solidFill>
                <a:schemeClr val="accent3">
                  <a:lumMod val="65000"/>
                </a:schemeClr>
              </a:solidFill>
            </a:endParaRPr>
          </a:p>
        </p:txBody>
      </p:sp>
      <p:sp>
        <p:nvSpPr>
          <p:cNvPr id="11" name="Rectangle 10"/>
          <p:cNvSpPr/>
          <p:nvPr userDrawn="1"/>
        </p:nvSpPr>
        <p:spPr>
          <a:xfrm>
            <a:off x="9194381" y="6613952"/>
            <a:ext cx="2968787" cy="244097"/>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lumMod val="65000"/>
                  </a:schemeClr>
                </a:solidFill>
              </a:rPr>
              <a:t>SPIDAL</a:t>
            </a:r>
            <a:endParaRPr lang="en-US" dirty="0">
              <a:solidFill>
                <a:schemeClr val="accent3">
                  <a:lumMod val="65000"/>
                </a:schemeClr>
              </a:solidFill>
            </a:endParaRPr>
          </a:p>
        </p:txBody>
      </p:sp>
      <p:sp>
        <p:nvSpPr>
          <p:cNvPr id="8" name="Rectangle 7"/>
          <p:cNvSpPr/>
          <p:nvPr userDrawn="1"/>
        </p:nvSpPr>
        <p:spPr>
          <a:xfrm>
            <a:off x="-20364" y="6613953"/>
            <a:ext cx="3076413" cy="244099"/>
          </a:xfrm>
          <a:prstGeom prst="rect">
            <a:avLst/>
          </a:prstGeom>
          <a:solidFill>
            <a:schemeClr val="accent5">
              <a:lumMod val="60000"/>
              <a:lumOff val="40000"/>
            </a:schemeClr>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Background</a:t>
            </a:r>
            <a:endParaRPr lang="en-US" dirty="0">
              <a:solidFill>
                <a:prstClr val="black"/>
              </a:solidFill>
            </a:endParaRPr>
          </a:p>
        </p:txBody>
      </p:sp>
    </p:spTree>
    <p:extLst>
      <p:ext uri="{BB962C8B-B14F-4D97-AF65-F5344CB8AC3E}">
        <p14:creationId xmlns:p14="http://schemas.microsoft.com/office/powerpoint/2010/main" val="338583002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350px-Zuoshangjiao.jpg"/>
          <p:cNvPicPr>
            <a:picLocks noChangeAspect="1"/>
          </p:cNvPicPr>
          <p:nvPr/>
        </p:nvPicPr>
        <p:blipFill>
          <a:blip r:embed="rId14" cstate="print"/>
          <a:stretch>
            <a:fillRect/>
          </a:stretch>
        </p:blipFill>
        <p:spPr>
          <a:xfrm>
            <a:off x="0" y="0"/>
            <a:ext cx="2133600" cy="1540764"/>
          </a:xfrm>
          <a:prstGeom prst="rect">
            <a:avLst/>
          </a:prstGeom>
        </p:spPr>
      </p:pic>
      <p:sp>
        <p:nvSpPr>
          <p:cNvPr id="8" name="Rectangle 25"/>
          <p:cNvSpPr>
            <a:spLocks noChangeArrowheads="1"/>
          </p:cNvSpPr>
          <p:nvPr/>
        </p:nvSpPr>
        <p:spPr bwMode="auto">
          <a:xfrm>
            <a:off x="11165418" y="6491288"/>
            <a:ext cx="773708" cy="369318"/>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spTree>
    <p:extLst>
      <p:ext uri="{BB962C8B-B14F-4D97-AF65-F5344CB8AC3E}">
        <p14:creationId xmlns:p14="http://schemas.microsoft.com/office/powerpoint/2010/main" val="3416544158"/>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p:nvPicPr>
        <p:blipFill>
          <a:blip r:embed="rId13" cstate="print"/>
          <a:stretch>
            <a:fillRect/>
          </a:stretch>
        </p:blipFill>
        <p:spPr>
          <a:xfrm>
            <a:off x="0" y="0"/>
            <a:ext cx="2133600" cy="1540764"/>
          </a:xfrm>
          <a:prstGeom prst="rect">
            <a:avLst/>
          </a:prstGeom>
        </p:spPr>
      </p:pic>
      <p:sp>
        <p:nvSpPr>
          <p:cNvPr id="8" name="Rectangle 25"/>
          <p:cNvSpPr>
            <a:spLocks noChangeArrowheads="1"/>
          </p:cNvSpPr>
          <p:nvPr/>
        </p:nvSpPr>
        <p:spPr bwMode="auto">
          <a:xfrm>
            <a:off x="11165418" y="6491288"/>
            <a:ext cx="773708" cy="369318"/>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spTree>
    <p:extLst>
      <p:ext uri="{BB962C8B-B14F-4D97-AF65-F5344CB8AC3E}">
        <p14:creationId xmlns:p14="http://schemas.microsoft.com/office/powerpoint/2010/main" val="3115700885"/>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0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4E1E9A-82D5-48D9-8DC5-12A701E29959}" type="datetimeFigureOut">
              <a:rPr lang="en-US" smtClean="0"/>
              <a:t>8/28/2015</a:t>
            </a:fld>
            <a:endParaRPr lang="en-US"/>
          </a:p>
        </p:txBody>
      </p:sp>
      <p:sp>
        <p:nvSpPr>
          <p:cNvPr id="5" name="Footer Placeholder 4"/>
          <p:cNvSpPr>
            <a:spLocks noGrp="1"/>
          </p:cNvSpPr>
          <p:nvPr>
            <p:ph type="ftr" sz="quarter" idx="3"/>
          </p:nvPr>
        </p:nvSpPr>
        <p:spPr>
          <a:xfrm>
            <a:off x="4165600" y="635640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40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C14B07-0702-486D-B77B-E48541059A6A}" type="slidenum">
              <a:rPr lang="en-US" smtClean="0"/>
              <a:t>‹#›</a:t>
            </a:fld>
            <a:endParaRPr lang="en-US"/>
          </a:p>
        </p:txBody>
      </p:sp>
      <p:pic>
        <p:nvPicPr>
          <p:cNvPr id="7" name="Picture 4"/>
          <p:cNvPicPr>
            <a:picLocks noChangeAspect="1"/>
          </p:cNvPicPr>
          <p:nvPr userDrawn="1"/>
        </p:nvPicPr>
        <p:blipFill rotWithShape="1">
          <a:blip r:embed="rId13" cstate="print">
            <a:extLst>
              <a:ext uri="{28A0092B-C50C-407E-A947-70E740481C1C}">
                <a14:useLocalDpi xmlns:a14="http://schemas.microsoft.com/office/drawing/2010/main" val="0"/>
              </a:ext>
            </a:extLst>
          </a:blip>
          <a:srcRect b="12769"/>
          <a:stretch/>
        </p:blipFill>
        <p:spPr bwMode="auto">
          <a:xfrm>
            <a:off x="-20365"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userDrawn="1"/>
        </p:nvSpPr>
        <p:spPr>
          <a:xfrm>
            <a:off x="-18227" y="602088"/>
            <a:ext cx="3076413" cy="244099"/>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lumMod val="65000"/>
                  </a:schemeClr>
                </a:solidFill>
              </a:rPr>
              <a:t>Background</a:t>
            </a:r>
            <a:endParaRPr lang="en-US" dirty="0">
              <a:solidFill>
                <a:schemeClr val="accent3">
                  <a:lumMod val="65000"/>
                </a:schemeClr>
              </a:solidFill>
            </a:endParaRPr>
          </a:p>
        </p:txBody>
      </p:sp>
      <p:sp>
        <p:nvSpPr>
          <p:cNvPr id="17" name="Rectangle 16"/>
          <p:cNvSpPr/>
          <p:nvPr userDrawn="1"/>
        </p:nvSpPr>
        <p:spPr>
          <a:xfrm>
            <a:off x="3050024" y="602088"/>
            <a:ext cx="3076413" cy="244099"/>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lumMod val="65000"/>
                  </a:schemeClr>
                </a:solidFill>
              </a:rPr>
              <a:t>Applications</a:t>
            </a:r>
            <a:endParaRPr lang="en-US" dirty="0">
              <a:solidFill>
                <a:schemeClr val="accent3">
                  <a:lumMod val="65000"/>
                </a:schemeClr>
              </a:solidFill>
            </a:endParaRPr>
          </a:p>
        </p:txBody>
      </p:sp>
      <p:sp>
        <p:nvSpPr>
          <p:cNvPr id="18" name="Rectangle 17"/>
          <p:cNvSpPr/>
          <p:nvPr userDrawn="1"/>
        </p:nvSpPr>
        <p:spPr>
          <a:xfrm>
            <a:off x="9202849" y="602088"/>
            <a:ext cx="2968787" cy="244097"/>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lumMod val="65000"/>
                  </a:schemeClr>
                </a:solidFill>
              </a:rPr>
              <a:t>SPIDAL</a:t>
            </a:r>
            <a:endParaRPr lang="en-US" dirty="0">
              <a:solidFill>
                <a:schemeClr val="accent3">
                  <a:lumMod val="65000"/>
                </a:schemeClr>
              </a:solidFill>
            </a:endParaRPr>
          </a:p>
        </p:txBody>
      </p:sp>
      <p:sp>
        <p:nvSpPr>
          <p:cNvPr id="19" name="Rectangle 18"/>
          <p:cNvSpPr/>
          <p:nvPr userDrawn="1"/>
        </p:nvSpPr>
        <p:spPr>
          <a:xfrm>
            <a:off x="6126436" y="602086"/>
            <a:ext cx="3076413" cy="244099"/>
          </a:xfrm>
          <a:prstGeom prst="rect">
            <a:avLst/>
          </a:prstGeom>
          <a:solidFill>
            <a:schemeClr val="bg1">
              <a:lumMod val="85000"/>
            </a:schemeClr>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HPC-ABDS</a:t>
            </a:r>
            <a:endParaRPr lang="en-US" dirty="0">
              <a:solidFill>
                <a:prstClr val="black"/>
              </a:solidFill>
            </a:endParaRPr>
          </a:p>
        </p:txBody>
      </p:sp>
    </p:spTree>
    <p:extLst>
      <p:ext uri="{BB962C8B-B14F-4D97-AF65-F5344CB8AC3E}">
        <p14:creationId xmlns:p14="http://schemas.microsoft.com/office/powerpoint/2010/main" val="168805132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0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9AE5E1-0BBD-4765-AC05-DAB5DCD34C70}" type="datetimeFigureOut">
              <a:rPr lang="en-US" smtClean="0"/>
              <a:t>8/28/2015</a:t>
            </a:fld>
            <a:endParaRPr lang="en-US"/>
          </a:p>
        </p:txBody>
      </p:sp>
      <p:sp>
        <p:nvSpPr>
          <p:cNvPr id="5" name="Footer Placeholder 4"/>
          <p:cNvSpPr>
            <a:spLocks noGrp="1"/>
          </p:cNvSpPr>
          <p:nvPr>
            <p:ph type="ftr" sz="quarter" idx="3"/>
          </p:nvPr>
        </p:nvSpPr>
        <p:spPr>
          <a:xfrm>
            <a:off x="4165600" y="635640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40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188DFD-7D10-4239-9CE9-6DCE44F4F86D}" type="slidenum">
              <a:rPr lang="en-US" smtClean="0"/>
              <a:t>‹#›</a:t>
            </a:fld>
            <a:endParaRPr lang="en-US"/>
          </a:p>
        </p:txBody>
      </p:sp>
      <p:pic>
        <p:nvPicPr>
          <p:cNvPr id="7" name="Picture 4"/>
          <p:cNvPicPr>
            <a:picLocks noChangeAspect="1"/>
          </p:cNvPicPr>
          <p:nvPr userDrawn="1"/>
        </p:nvPicPr>
        <p:blipFill rotWithShape="1">
          <a:blip r:embed="rId13" cstate="print">
            <a:extLst>
              <a:ext uri="{28A0092B-C50C-407E-A947-70E740481C1C}">
                <a14:useLocalDpi xmlns:a14="http://schemas.microsoft.com/office/drawing/2010/main" val="0"/>
              </a:ext>
            </a:extLst>
          </a:blip>
          <a:srcRect b="12769"/>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userDrawn="1"/>
        </p:nvSpPr>
        <p:spPr>
          <a:xfrm>
            <a:off x="6045200" y="602088"/>
            <a:ext cx="3076413" cy="244099"/>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lumMod val="65000"/>
                  </a:schemeClr>
                </a:solidFill>
              </a:rPr>
              <a:t>HPC-ABDS</a:t>
            </a:r>
            <a:endParaRPr lang="en-US" dirty="0">
              <a:solidFill>
                <a:schemeClr val="accent3">
                  <a:lumMod val="65000"/>
                </a:schemeClr>
              </a:solidFill>
            </a:endParaRPr>
          </a:p>
        </p:txBody>
      </p:sp>
      <p:sp>
        <p:nvSpPr>
          <p:cNvPr id="13" name="Rectangle 12"/>
          <p:cNvSpPr/>
          <p:nvPr userDrawn="1"/>
        </p:nvSpPr>
        <p:spPr>
          <a:xfrm>
            <a:off x="2968788" y="602089"/>
            <a:ext cx="3076413" cy="244099"/>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lumMod val="65000"/>
                  </a:schemeClr>
                </a:solidFill>
              </a:rPr>
              <a:t>Applications</a:t>
            </a:r>
            <a:endParaRPr lang="en-US" dirty="0">
              <a:solidFill>
                <a:schemeClr val="accent3">
                  <a:lumMod val="65000"/>
                </a:schemeClr>
              </a:solidFill>
            </a:endParaRPr>
          </a:p>
        </p:txBody>
      </p:sp>
      <p:sp>
        <p:nvSpPr>
          <p:cNvPr id="14" name="Rectangle 13"/>
          <p:cNvSpPr/>
          <p:nvPr userDrawn="1"/>
        </p:nvSpPr>
        <p:spPr>
          <a:xfrm>
            <a:off x="0" y="602087"/>
            <a:ext cx="2968787" cy="244097"/>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lumMod val="65000"/>
                  </a:schemeClr>
                </a:solidFill>
              </a:rPr>
              <a:t>Background</a:t>
            </a:r>
            <a:endParaRPr lang="en-US" dirty="0">
              <a:solidFill>
                <a:schemeClr val="accent3">
                  <a:lumMod val="65000"/>
                </a:schemeClr>
              </a:solidFill>
            </a:endParaRPr>
          </a:p>
        </p:txBody>
      </p:sp>
      <p:sp>
        <p:nvSpPr>
          <p:cNvPr id="15" name="Rectangle 14"/>
          <p:cNvSpPr/>
          <p:nvPr userDrawn="1"/>
        </p:nvSpPr>
        <p:spPr>
          <a:xfrm>
            <a:off x="9115588" y="607717"/>
            <a:ext cx="3076413" cy="244099"/>
          </a:xfrm>
          <a:prstGeom prst="rect">
            <a:avLst/>
          </a:prstGeom>
          <a:solidFill>
            <a:schemeClr val="bg1">
              <a:lumMod val="85000"/>
            </a:schemeClr>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SPIDAL</a:t>
            </a:r>
            <a:endParaRPr lang="en-US" dirty="0">
              <a:solidFill>
                <a:prstClr val="black"/>
              </a:solidFill>
            </a:endParaRPr>
          </a:p>
        </p:txBody>
      </p:sp>
    </p:spTree>
    <p:extLst>
      <p:ext uri="{BB962C8B-B14F-4D97-AF65-F5344CB8AC3E}">
        <p14:creationId xmlns:p14="http://schemas.microsoft.com/office/powerpoint/2010/main" val="248044895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722439"/>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26" name="Picture 2" descr="C:\Users\yangruan\Documents\Research Assistant\MicroSoft External  Research\footer.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yangruan\Documents\Research Assistant\MicroSoft External  Research\DES.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63365" y="4073"/>
            <a:ext cx="3556000" cy="4274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yangruan\Documents\Research Assistant\MicroSoft External  Research\microsoft-banner.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74661"/>
          <a:stretch/>
        </p:blipFill>
        <p:spPr bwMode="auto">
          <a:xfrm>
            <a:off x="-1" y="0"/>
            <a:ext cx="1312985" cy="4315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om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769600" y="6447528"/>
            <a:ext cx="1244600" cy="25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19640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9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9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9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p:nvPicPr>
        <p:blipFill>
          <a:blip r:embed="rId13" cstate="print"/>
          <a:stretch>
            <a:fillRect/>
          </a:stretch>
        </p:blipFill>
        <p:spPr>
          <a:xfrm>
            <a:off x="0" y="0"/>
            <a:ext cx="2133600" cy="1540764"/>
          </a:xfrm>
          <a:prstGeom prst="rect">
            <a:avLst/>
          </a:prstGeom>
        </p:spPr>
      </p:pic>
      <p:sp>
        <p:nvSpPr>
          <p:cNvPr id="8" name="Rectangle 25"/>
          <p:cNvSpPr>
            <a:spLocks noChangeArrowheads="1"/>
          </p:cNvSpPr>
          <p:nvPr/>
        </p:nvSpPr>
        <p:spPr bwMode="auto">
          <a:xfrm>
            <a:off x="11165419" y="6491288"/>
            <a:ext cx="773708" cy="369318"/>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spTree>
    <p:extLst>
      <p:ext uri="{BB962C8B-B14F-4D97-AF65-F5344CB8AC3E}">
        <p14:creationId xmlns:p14="http://schemas.microsoft.com/office/powerpoint/2010/main" val="298891820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0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AEF09C-060A-4CE5-8713-36A46B5F68EA}"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0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0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145139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8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p:nvPicPr>
        <p:blipFill>
          <a:blip r:embed="rId13" cstate="print"/>
          <a:stretch>
            <a:fillRect/>
          </a:stretch>
        </p:blipFill>
        <p:spPr>
          <a:xfrm>
            <a:off x="0" y="0"/>
            <a:ext cx="2133600" cy="1540764"/>
          </a:xfrm>
          <a:prstGeom prst="rect">
            <a:avLst/>
          </a:prstGeom>
        </p:spPr>
      </p:pic>
      <p:sp>
        <p:nvSpPr>
          <p:cNvPr id="8" name="Rectangle 25"/>
          <p:cNvSpPr>
            <a:spLocks noChangeArrowheads="1"/>
          </p:cNvSpPr>
          <p:nvPr/>
        </p:nvSpPr>
        <p:spPr bwMode="auto">
          <a:xfrm>
            <a:off x="11165419" y="6491288"/>
            <a:ext cx="773708" cy="369318"/>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spTree>
    <p:extLst>
      <p:ext uri="{BB962C8B-B14F-4D97-AF65-F5344CB8AC3E}">
        <p14:creationId xmlns:p14="http://schemas.microsoft.com/office/powerpoint/2010/main" val="93290525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81"/>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6015A1C-A950-4BF7-9F1F-2CA7C903A8EE}"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8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1"/>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p:nvPicPr>
        <p:blipFill>
          <a:blip r:embed="rId13" cstate="print"/>
          <a:stretch>
            <a:fillRect/>
          </a:stretch>
        </p:blipFill>
        <p:spPr>
          <a:xfrm>
            <a:off x="0" y="0"/>
            <a:ext cx="2133600" cy="1540764"/>
          </a:xfrm>
          <a:prstGeom prst="rect">
            <a:avLst/>
          </a:prstGeom>
        </p:spPr>
      </p:pic>
      <p:sp>
        <p:nvSpPr>
          <p:cNvPr id="8" name="Rectangle 25"/>
          <p:cNvSpPr>
            <a:spLocks noChangeArrowheads="1"/>
          </p:cNvSpPr>
          <p:nvPr/>
        </p:nvSpPr>
        <p:spPr bwMode="auto">
          <a:xfrm>
            <a:off x="11165419" y="6491317"/>
            <a:ext cx="578982" cy="276989"/>
          </a:xfrm>
          <a:prstGeom prst="rect">
            <a:avLst/>
          </a:prstGeom>
          <a:noFill/>
          <a:ln w="9525">
            <a:noFill/>
            <a:miter lim="800000"/>
            <a:headEnd/>
            <a:tailEnd/>
          </a:ln>
        </p:spPr>
        <p:txBody>
          <a:bodyPr wrap="none" lIns="68569" tIns="34285" rIns="68569" bIns="34285">
            <a:spAutoFit/>
          </a:bodyPr>
          <a:lstStyle/>
          <a:p>
            <a:pPr>
              <a:defRPr/>
            </a:pPr>
            <a:r>
              <a:rPr lang="en-US" sz="1350" b="1" i="1" dirty="0">
                <a:solidFill>
                  <a:srgbClr val="1851CE"/>
                </a:solidFill>
              </a:rPr>
              <a:t>S</a:t>
            </a:r>
            <a:r>
              <a:rPr lang="en-US" sz="1350" b="1" i="1" dirty="0">
                <a:solidFill>
                  <a:srgbClr val="E40701"/>
                </a:solidFill>
              </a:rPr>
              <a:t>A</a:t>
            </a:r>
            <a:r>
              <a:rPr lang="en-US" sz="1350" b="1" i="1" dirty="0">
                <a:solidFill>
                  <a:srgbClr val="EFBA00"/>
                </a:solidFill>
              </a:rPr>
              <a:t>L</a:t>
            </a:r>
            <a:r>
              <a:rPr lang="en-US" sz="1350" b="1" i="1" dirty="0">
                <a:solidFill>
                  <a:srgbClr val="1851CE"/>
                </a:solidFill>
              </a:rPr>
              <a:t>S</a:t>
            </a:r>
            <a:r>
              <a:rPr lang="en-US" sz="1350" b="1" i="1" dirty="0">
                <a:solidFill>
                  <a:srgbClr val="18A221"/>
                </a:solidFill>
              </a:rPr>
              <a:t>A</a:t>
            </a:r>
            <a:endParaRPr lang="en-US" sz="1350" dirty="0">
              <a:solidFill>
                <a:prstClr val="black"/>
              </a:solidFill>
              <a:latin typeface="Corbel" pitchFamily="34" charset="0"/>
            </a:endParaRPr>
          </a:p>
        </p:txBody>
      </p:sp>
    </p:spTree>
    <p:extLst>
      <p:ext uri="{BB962C8B-B14F-4D97-AF65-F5344CB8AC3E}">
        <p14:creationId xmlns:p14="http://schemas.microsoft.com/office/powerpoint/2010/main" val="55912418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4165600" y="635637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09600" y="635637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350px-Zuoshangjiao.jpg"/>
          <p:cNvPicPr>
            <a:picLocks noChangeAspect="1"/>
          </p:cNvPicPr>
          <p:nvPr/>
        </p:nvPicPr>
        <p:blipFill>
          <a:blip r:embed="rId14" cstate="print"/>
          <a:stretch>
            <a:fillRect/>
          </a:stretch>
        </p:blipFill>
        <p:spPr>
          <a:xfrm>
            <a:off x="0" y="0"/>
            <a:ext cx="2133600" cy="1540764"/>
          </a:xfrm>
          <a:prstGeom prst="rect">
            <a:avLst/>
          </a:prstGeom>
        </p:spPr>
      </p:pic>
      <p:sp>
        <p:nvSpPr>
          <p:cNvPr id="8" name="Rectangle 25"/>
          <p:cNvSpPr>
            <a:spLocks noChangeArrowheads="1"/>
          </p:cNvSpPr>
          <p:nvPr/>
        </p:nvSpPr>
        <p:spPr bwMode="auto">
          <a:xfrm>
            <a:off x="11165419" y="6491288"/>
            <a:ext cx="773708" cy="369318"/>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spTree>
    <p:extLst>
      <p:ext uri="{BB962C8B-B14F-4D97-AF65-F5344CB8AC3E}">
        <p14:creationId xmlns:p14="http://schemas.microsoft.com/office/powerpoint/2010/main" val="209574562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1.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hyperlink" Target="http://www.iterativemapreduce.org/" TargetMode="External"/><Relationship Id="rId2" Type="http://schemas.openxmlformats.org/officeDocument/2006/relationships/image" Target="../media/image7.png"/><Relationship Id="rId1" Type="http://schemas.openxmlformats.org/officeDocument/2006/relationships/slideLayout" Target="../slideLayouts/slideLayout51.xml"/><Relationship Id="rId6" Type="http://schemas.openxmlformats.org/officeDocument/2006/relationships/image" Target="../media/image12.png"/><Relationship Id="rId11" Type="http://schemas.openxmlformats.org/officeDocument/2006/relationships/image" Target="../media/image14.jpeg"/><Relationship Id="rId5" Type="http://schemas.openxmlformats.org/officeDocument/2006/relationships/hyperlink" Target="http://salsahpc.indiana.edu/twister4azure/" TargetMode="External"/><Relationship Id="rId10" Type="http://schemas.openxmlformats.org/officeDocument/2006/relationships/hyperlink" Target="http://salsahpc.indiana.edu/plotviz/index.html" TargetMode="External"/><Relationship Id="rId4" Type="http://schemas.openxmlformats.org/officeDocument/2006/relationships/image" Target="../media/image9.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jpeg"/><Relationship Id="rId3" Type="http://schemas.openxmlformats.org/officeDocument/2006/relationships/image" Target="../media/image8.png"/><Relationship Id="rId7" Type="http://schemas.openxmlformats.org/officeDocument/2006/relationships/hyperlink" Target="http://salsahpc.indiana.edu/twister4azure/" TargetMode="External"/><Relationship Id="rId12" Type="http://schemas.openxmlformats.org/officeDocument/2006/relationships/hyperlink" Target="http://salsahpc.indiana.edu/plotviz/index.html" TargetMode="External"/><Relationship Id="rId2" Type="http://schemas.openxmlformats.org/officeDocument/2006/relationships/image" Target="../media/image7.png"/><Relationship Id="rId1" Type="http://schemas.openxmlformats.org/officeDocument/2006/relationships/slideLayout" Target="../slideLayouts/slideLayout51.xml"/><Relationship Id="rId6" Type="http://schemas.openxmlformats.org/officeDocument/2006/relationships/image" Target="../media/image36.png"/><Relationship Id="rId11" Type="http://schemas.openxmlformats.org/officeDocument/2006/relationships/image" Target="../media/image29.png"/><Relationship Id="rId5" Type="http://schemas.openxmlformats.org/officeDocument/2006/relationships/image" Target="../media/image35.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hyperlink" Target="http://www.iterativemapreduce.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51.xml"/><Relationship Id="rId5" Type="http://schemas.openxmlformats.org/officeDocument/2006/relationships/image" Target="../media/image47.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jpeg"/><Relationship Id="rId3" Type="http://schemas.openxmlformats.org/officeDocument/2006/relationships/image" Target="../media/image8.png"/><Relationship Id="rId7" Type="http://schemas.openxmlformats.org/officeDocument/2006/relationships/hyperlink" Target="http://salsahpc.indiana.edu/twister4azure/" TargetMode="External"/><Relationship Id="rId12" Type="http://schemas.openxmlformats.org/officeDocument/2006/relationships/hyperlink" Target="http://salsahpc.indiana.edu/plotviz/index.html" TargetMode="External"/><Relationship Id="rId2" Type="http://schemas.openxmlformats.org/officeDocument/2006/relationships/image" Target="../media/image7.png"/><Relationship Id="rId1" Type="http://schemas.openxmlformats.org/officeDocument/2006/relationships/slideLayout" Target="../slideLayouts/slideLayout51.xml"/><Relationship Id="rId6" Type="http://schemas.openxmlformats.org/officeDocument/2006/relationships/image" Target="../media/image36.png"/><Relationship Id="rId11" Type="http://schemas.openxmlformats.org/officeDocument/2006/relationships/image" Target="../media/image29.png"/><Relationship Id="rId5" Type="http://schemas.openxmlformats.org/officeDocument/2006/relationships/image" Target="../media/image35.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hyperlink" Target="http://www.iterativemapreduce.org/"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9.png"/><Relationship Id="rId3" Type="http://schemas.openxmlformats.org/officeDocument/2006/relationships/image" Target="../media/image8.png"/><Relationship Id="rId7" Type="http://schemas.openxmlformats.org/officeDocument/2006/relationships/hyperlink" Target="http://salsahpc.indiana.edu/twister4azure/" TargetMode="External"/><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51.xml"/><Relationship Id="rId6" Type="http://schemas.openxmlformats.org/officeDocument/2006/relationships/image" Target="../media/image36.png"/><Relationship Id="rId11" Type="http://schemas.openxmlformats.org/officeDocument/2006/relationships/hyperlink" Target="http://www.iterativemapreduce.org/" TargetMode="External"/><Relationship Id="rId5" Type="http://schemas.openxmlformats.org/officeDocument/2006/relationships/image" Target="../media/image35.png"/><Relationship Id="rId10" Type="http://schemas.openxmlformats.org/officeDocument/2006/relationships/image" Target="../media/image14.jpeg"/><Relationship Id="rId4" Type="http://schemas.openxmlformats.org/officeDocument/2006/relationships/image" Target="../media/image9.png"/><Relationship Id="rId9" Type="http://schemas.openxmlformats.org/officeDocument/2006/relationships/hyperlink" Target="http://salsahpc.indiana.edu/plotviz/index.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gif"/><Relationship Id="rId9"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hyperlink" Target="https://github.com/jessezbj/harp-project"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660.png"/><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3" Type="http://schemas.openxmlformats.org/officeDocument/2006/relationships/hyperlink" Target="http://kb.iu.edu/data/bcqt.html" TargetMode="External"/><Relationship Id="rId2" Type="http://schemas.openxmlformats.org/officeDocument/2006/relationships/chart" Target="../charts/chart4.xml"/><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51.xml"/><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0.xml"/><Relationship Id="rId1" Type="http://schemas.openxmlformats.org/officeDocument/2006/relationships/slideLayout" Target="../slideLayouts/slideLayout51.xml"/><Relationship Id="rId5" Type="http://schemas.openxmlformats.org/officeDocument/2006/relationships/image" Target="../media/image63.png"/><Relationship Id="rId4" Type="http://schemas.openxmlformats.org/officeDocument/2006/relationships/chart" Target="../charts/chart7.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hyperlink" Target="http://www.iterativemapreduce.org/" TargetMode="External"/><Relationship Id="rId2" Type="http://schemas.openxmlformats.org/officeDocument/2006/relationships/image" Target="../media/image7.png"/><Relationship Id="rId1" Type="http://schemas.openxmlformats.org/officeDocument/2006/relationships/slideLayout" Target="../slideLayouts/slideLayout51.xml"/><Relationship Id="rId6" Type="http://schemas.openxmlformats.org/officeDocument/2006/relationships/image" Target="../media/image12.png"/><Relationship Id="rId5" Type="http://schemas.openxmlformats.org/officeDocument/2006/relationships/hyperlink" Target="http://salsahpc.indiana.edu/twister4azure/" TargetMode="External"/><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hyperlink" Target="http://salsahpc.indiana.edu/plotviz/index.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976313"/>
            <a:ext cx="12192000" cy="947737"/>
          </a:xfrm>
        </p:spPr>
        <p:txBody>
          <a:bodyPr>
            <a:noAutofit/>
          </a:bodyPr>
          <a:lstStyle/>
          <a:p>
            <a:r>
              <a:rPr lang="en-US" sz="3600" b="1" kern="0" dirty="0">
                <a:solidFill>
                  <a:schemeClr val="accent5">
                    <a:lumMod val="75000"/>
                  </a:schemeClr>
                </a:solidFill>
                <a:effectLst>
                  <a:outerShdw blurRad="50800" dist="25400" dir="5400000" algn="t" rotWithShape="0">
                    <a:prstClr val="black">
                      <a:alpha val="40000"/>
                    </a:prstClr>
                  </a:outerShdw>
                </a:effectLst>
                <a:latin typeface="+mn-lt"/>
                <a:ea typeface="+mn-ea"/>
                <a:cs typeface="Times New Roman" pitchFamily="18" charset="0"/>
              </a:rPr>
              <a:t>Data-enabled Science and Engineering: </a:t>
            </a:r>
            <a:br>
              <a:rPr lang="en-US" sz="3600" b="1" kern="0" dirty="0">
                <a:solidFill>
                  <a:schemeClr val="accent5">
                    <a:lumMod val="75000"/>
                  </a:schemeClr>
                </a:solidFill>
                <a:effectLst>
                  <a:outerShdw blurRad="50800" dist="25400" dir="5400000" algn="t" rotWithShape="0">
                    <a:prstClr val="black">
                      <a:alpha val="40000"/>
                    </a:prstClr>
                  </a:outerShdw>
                </a:effectLst>
                <a:latin typeface="+mn-lt"/>
                <a:ea typeface="+mn-ea"/>
                <a:cs typeface="Times New Roman" pitchFamily="18" charset="0"/>
              </a:rPr>
            </a:br>
            <a:r>
              <a:rPr lang="en-US" sz="3600" b="1" kern="0" dirty="0">
                <a:solidFill>
                  <a:schemeClr val="accent5">
                    <a:lumMod val="75000"/>
                  </a:schemeClr>
                </a:solidFill>
                <a:effectLst>
                  <a:outerShdw blurRad="50800" dist="25400" dir="5400000" algn="t" rotWithShape="0">
                    <a:prstClr val="black">
                      <a:alpha val="40000"/>
                    </a:prstClr>
                  </a:outerShdw>
                </a:effectLst>
                <a:latin typeface="+mn-lt"/>
                <a:ea typeface="+mn-ea"/>
                <a:cs typeface="Times New Roman" pitchFamily="18" charset="0"/>
              </a:rPr>
              <a:t>Scalable High Performance Data Analytics</a:t>
            </a:r>
          </a:p>
        </p:txBody>
      </p:sp>
      <p:sp>
        <p:nvSpPr>
          <p:cNvPr id="5" name="Subtitle 2"/>
          <p:cNvSpPr txBox="1">
            <a:spLocks/>
          </p:cNvSpPr>
          <p:nvPr/>
        </p:nvSpPr>
        <p:spPr>
          <a:xfrm>
            <a:off x="0" y="3148951"/>
            <a:ext cx="12192000" cy="3617783"/>
          </a:xfrm>
          <a:prstGeom prst="rect">
            <a:avLst/>
          </a:prstGeom>
        </p:spPr>
        <p:txBody>
          <a:bodyPr vert="horz" lIns="91440" tIns="45720" rIns="91440" bIns="45720" rtlCol="0">
            <a:normAutofit/>
          </a:bodyPr>
          <a:lstStyle/>
          <a:p>
            <a:pPr algn="ctr">
              <a:spcBef>
                <a:spcPct val="20000"/>
              </a:spcBef>
              <a:defRPr/>
            </a:pPr>
            <a:r>
              <a:rPr lang="en-US" sz="2400" b="1" dirty="0" smtClean="0">
                <a:solidFill>
                  <a:prstClr val="black"/>
                </a:solidFill>
                <a:cs typeface="Times New Roman" pitchFamily="18" charset="0"/>
              </a:rPr>
              <a:t>August 28, 2015</a:t>
            </a:r>
          </a:p>
          <a:p>
            <a:pPr algn="ctr">
              <a:spcBef>
                <a:spcPct val="20000"/>
              </a:spcBef>
              <a:defRPr/>
            </a:pPr>
            <a:r>
              <a:rPr lang="en-US" sz="2400" b="1" dirty="0" smtClean="0">
                <a:solidFill>
                  <a:prstClr val="black"/>
                </a:solidFill>
                <a:cs typeface="Times New Roman" pitchFamily="18" charset="0"/>
              </a:rPr>
              <a:t>Judy </a:t>
            </a:r>
            <a:r>
              <a:rPr lang="en-US" sz="2400" b="1" dirty="0" err="1" smtClean="0">
                <a:solidFill>
                  <a:prstClr val="black"/>
                </a:solidFill>
                <a:cs typeface="Times New Roman" pitchFamily="18" charset="0"/>
              </a:rPr>
              <a:t>Qiu</a:t>
            </a:r>
            <a:endParaRPr lang="en-US" sz="2000" dirty="0">
              <a:solidFill>
                <a:prstClr val="black"/>
              </a:solidFill>
            </a:endParaRPr>
          </a:p>
        </p:txBody>
      </p:sp>
      <p:sp>
        <p:nvSpPr>
          <p:cNvPr id="6" name="TextBox 5"/>
          <p:cNvSpPr txBox="1"/>
          <p:nvPr/>
        </p:nvSpPr>
        <p:spPr>
          <a:xfrm>
            <a:off x="3353193" y="2475904"/>
            <a:ext cx="5323765" cy="830997"/>
          </a:xfrm>
          <a:prstGeom prst="rect">
            <a:avLst/>
          </a:prstGeom>
          <a:noFill/>
        </p:spPr>
        <p:txBody>
          <a:bodyPr wrap="none" rtlCol="0">
            <a:spAutoFit/>
          </a:bodyPr>
          <a:lstStyle/>
          <a:p>
            <a:r>
              <a:rPr lang="en-US" sz="2400" dirty="0" smtClean="0">
                <a:solidFill>
                  <a:srgbClr val="7030A0"/>
                </a:solidFill>
                <a:cs typeface="Times New Roman" pitchFamily="18" charset="0"/>
              </a:rPr>
              <a:t>Computer </a:t>
            </a:r>
            <a:r>
              <a:rPr lang="en-US" sz="2400" dirty="0">
                <a:solidFill>
                  <a:srgbClr val="7030A0"/>
                </a:solidFill>
                <a:cs typeface="Times New Roman" pitchFamily="18" charset="0"/>
              </a:rPr>
              <a:t>Science (CS) Colloquium Series</a:t>
            </a:r>
            <a:endParaRPr lang="en-US" sz="2400" dirty="0">
              <a:solidFill>
                <a:srgbClr val="7030A0"/>
              </a:solidFill>
            </a:endParaRPr>
          </a:p>
          <a:p>
            <a:endParaRPr lang="en-US" sz="2400" dirty="0">
              <a:solidFill>
                <a:srgbClr val="4F81BD">
                  <a:lumMod val="20000"/>
                  <a:lumOff val="80000"/>
                </a:srgbClr>
              </a:solidFill>
            </a:endParaRPr>
          </a:p>
        </p:txBody>
      </p:sp>
    </p:spTree>
    <p:extLst>
      <p:ext uri="{BB962C8B-B14F-4D97-AF65-F5344CB8AC3E}">
        <p14:creationId xmlns:p14="http://schemas.microsoft.com/office/powerpoint/2010/main" val="31534195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rot="5400000" flipV="1">
            <a:off x="3001484" y="2591621"/>
            <a:ext cx="1973759" cy="1295400"/>
          </a:xfrm>
          <a:prstGeom prst="arc">
            <a:avLst>
              <a:gd name="adj1" fmla="val 8931148"/>
              <a:gd name="adj2" fmla="val 1099694"/>
            </a:avLst>
          </a:prstGeom>
          <a:ln w="5080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solidFill>
                <a:prstClr val="black"/>
              </a:solidFill>
              <a:latin typeface="Candara" pitchFamily="34" charset="0"/>
            </a:endParaRPr>
          </a:p>
        </p:txBody>
      </p:sp>
      <p:sp>
        <p:nvSpPr>
          <p:cNvPr id="5" name="TextBox 4"/>
          <p:cNvSpPr txBox="1"/>
          <p:nvPr/>
        </p:nvSpPr>
        <p:spPr>
          <a:xfrm>
            <a:off x="4080271" y="3206251"/>
            <a:ext cx="2743200" cy="300082"/>
          </a:xfrm>
          <a:prstGeom prst="rect">
            <a:avLst/>
          </a:prstGeom>
          <a:solidFill>
            <a:srgbClr val="00B0F0"/>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350" b="1" dirty="0">
                <a:solidFill>
                  <a:prstClr val="black"/>
                </a:solidFill>
                <a:latin typeface="Candara" pitchFamily="34" charset="0"/>
                <a:cs typeface="Courier New" pitchFamily="49" charset="0"/>
              </a:rPr>
              <a:t>Reduce (Key, List&lt;Value&gt;) </a:t>
            </a:r>
          </a:p>
        </p:txBody>
      </p:sp>
      <p:sp>
        <p:nvSpPr>
          <p:cNvPr id="6" name="TextBox 5"/>
          <p:cNvSpPr txBox="1"/>
          <p:nvPr/>
        </p:nvSpPr>
        <p:spPr>
          <a:xfrm>
            <a:off x="4461293" y="2625233"/>
            <a:ext cx="1463799" cy="300082"/>
          </a:xfrm>
          <a:prstGeom prst="rect">
            <a:avLst/>
          </a:prstGeom>
          <a:solidFill>
            <a:srgbClr val="92D050"/>
          </a:solidFill>
          <a:ln/>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1350" b="1" dirty="0">
                <a:solidFill>
                  <a:prstClr val="black"/>
                </a:solidFill>
                <a:latin typeface="Candara" pitchFamily="34" charset="0"/>
                <a:cs typeface="Courier New" pitchFamily="49" charset="0"/>
              </a:rPr>
              <a:t>Map(Key, Value)  </a:t>
            </a:r>
          </a:p>
        </p:txBody>
      </p:sp>
      <p:cxnSp>
        <p:nvCxnSpPr>
          <p:cNvPr id="7" name="Straight Arrow Connector 6"/>
          <p:cNvCxnSpPr/>
          <p:nvPr/>
        </p:nvCxnSpPr>
        <p:spPr>
          <a:xfrm rot="5400000">
            <a:off x="5233590" y="3053847"/>
            <a:ext cx="285750" cy="158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3" idx="1"/>
            <a:endCxn id="5" idx="3"/>
          </p:cNvCxnSpPr>
          <p:nvPr/>
        </p:nvCxnSpPr>
        <p:spPr>
          <a:xfrm flipH="1">
            <a:off x="6823492" y="2330732"/>
            <a:ext cx="316745" cy="102556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3" idx="1"/>
            <a:endCxn id="6" idx="3"/>
          </p:cNvCxnSpPr>
          <p:nvPr/>
        </p:nvCxnSpPr>
        <p:spPr>
          <a:xfrm flipH="1">
            <a:off x="5925092" y="2330732"/>
            <a:ext cx="1215125" cy="444542"/>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 name="Down Arrow Callout 9"/>
          <p:cNvSpPr/>
          <p:nvPr/>
        </p:nvSpPr>
        <p:spPr>
          <a:xfrm>
            <a:off x="4114464" y="1328301"/>
            <a:ext cx="2590800" cy="685800"/>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350" i="1" dirty="0">
                <a:solidFill>
                  <a:prstClr val="black"/>
                </a:solidFill>
              </a:rPr>
              <a:t>Loop Invariant Data</a:t>
            </a:r>
          </a:p>
          <a:p>
            <a:pPr algn="ctr"/>
            <a:r>
              <a:rPr lang="en-US" sz="1350" i="1" dirty="0">
                <a:solidFill>
                  <a:prstClr val="black"/>
                </a:solidFill>
              </a:rPr>
              <a:t>Loaded only once</a:t>
            </a:r>
          </a:p>
        </p:txBody>
      </p:sp>
      <p:sp>
        <p:nvSpPr>
          <p:cNvPr id="11" name="Left Arrow Callout 10"/>
          <p:cNvSpPr/>
          <p:nvPr/>
        </p:nvSpPr>
        <p:spPr>
          <a:xfrm>
            <a:off x="7140217" y="2889065"/>
            <a:ext cx="2666483" cy="628650"/>
          </a:xfrm>
          <a:prstGeom prst="leftArrowCallout">
            <a:avLst>
              <a:gd name="adj1" fmla="val 25000"/>
              <a:gd name="adj2" fmla="val 25000"/>
              <a:gd name="adj3" fmla="val 25000"/>
              <a:gd name="adj4" fmla="val 8370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350" i="1" dirty="0">
                <a:solidFill>
                  <a:prstClr val="black"/>
                </a:solidFill>
              </a:rPr>
              <a:t>Faster intermediate data transfer mechanism</a:t>
            </a:r>
          </a:p>
        </p:txBody>
      </p:sp>
      <p:sp>
        <p:nvSpPr>
          <p:cNvPr id="12" name="Left Arrow Callout 11"/>
          <p:cNvSpPr/>
          <p:nvPr/>
        </p:nvSpPr>
        <p:spPr>
          <a:xfrm>
            <a:off x="7140217" y="3711850"/>
            <a:ext cx="2666483" cy="628650"/>
          </a:xfrm>
          <a:prstGeom prst="leftArrowCallout">
            <a:avLst>
              <a:gd name="adj1" fmla="val 25000"/>
              <a:gd name="adj2" fmla="val 25000"/>
              <a:gd name="adj3" fmla="val 25000"/>
              <a:gd name="adj4" fmla="val 8128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350" i="1" dirty="0">
                <a:solidFill>
                  <a:prstClr val="black"/>
                </a:solidFill>
              </a:rPr>
              <a:t>Combiner operation to collect all reduce outputs</a:t>
            </a:r>
          </a:p>
        </p:txBody>
      </p:sp>
      <p:sp>
        <p:nvSpPr>
          <p:cNvPr id="13" name="Left Arrow Callout 12"/>
          <p:cNvSpPr/>
          <p:nvPr/>
        </p:nvSpPr>
        <p:spPr>
          <a:xfrm>
            <a:off x="7140217" y="2016407"/>
            <a:ext cx="2666483" cy="628650"/>
          </a:xfrm>
          <a:prstGeom prst="leftArrowCallout">
            <a:avLst>
              <a:gd name="adj1" fmla="val 25000"/>
              <a:gd name="adj2" fmla="val 25000"/>
              <a:gd name="adj3" fmla="val 25000"/>
              <a:gd name="adj4" fmla="val 8392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350" i="1" dirty="0">
                <a:solidFill>
                  <a:prstClr val="black"/>
                </a:solidFill>
              </a:rPr>
              <a:t>Cacheable map/reduce tasks </a:t>
            </a:r>
          </a:p>
          <a:p>
            <a:pPr algn="ctr"/>
            <a:r>
              <a:rPr lang="en-US" sz="1350" i="1" dirty="0">
                <a:solidFill>
                  <a:prstClr val="black"/>
                </a:solidFill>
              </a:rPr>
              <a:t>(in memory)</a:t>
            </a:r>
          </a:p>
        </p:txBody>
      </p:sp>
      <p:sp>
        <p:nvSpPr>
          <p:cNvPr id="14" name="TextBox 13"/>
          <p:cNvSpPr txBox="1"/>
          <p:nvPr/>
        </p:nvSpPr>
        <p:spPr>
          <a:xfrm>
            <a:off x="4537471" y="2053733"/>
            <a:ext cx="1828800" cy="300082"/>
          </a:xfrm>
          <a:prstGeom prst="rect">
            <a:avLst/>
          </a:prstGeom>
          <a:solidFill>
            <a:srgbClr val="CCFFFF"/>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350" b="1" dirty="0">
                <a:solidFill>
                  <a:prstClr val="black"/>
                </a:solidFill>
                <a:latin typeface="Candara" pitchFamily="34" charset="0"/>
                <a:cs typeface="Courier New" pitchFamily="49" charset="0"/>
              </a:rPr>
              <a:t>Configure()</a:t>
            </a:r>
          </a:p>
        </p:txBody>
      </p:sp>
      <p:cxnSp>
        <p:nvCxnSpPr>
          <p:cNvPr id="15" name="Straight Arrow Connector 14"/>
          <p:cNvCxnSpPr/>
          <p:nvPr/>
        </p:nvCxnSpPr>
        <p:spPr>
          <a:xfrm rot="5400000">
            <a:off x="5233590" y="2481579"/>
            <a:ext cx="285750" cy="158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927883" y="3769000"/>
            <a:ext cx="3158729" cy="300082"/>
          </a:xfrm>
          <a:prstGeom prst="rect">
            <a:avLst/>
          </a:prstGeom>
          <a:solidFill>
            <a:srgbClr val="CCFFFF"/>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defPPr>
              <a:defRPr lang="en-US"/>
            </a:defPPr>
            <a:lvl1pPr>
              <a:defRPr b="1">
                <a:solidFill>
                  <a:schemeClr val="tx1"/>
                </a:solidFill>
                <a:latin typeface="Candara" pitchFamily="34" charset="0"/>
                <a:cs typeface="Courier New" pitchFamily="49" charset="0"/>
              </a:defRPr>
            </a:lvl1pPr>
          </a:lstStyle>
          <a:p>
            <a:r>
              <a:rPr lang="en-US" sz="1350" dirty="0">
                <a:solidFill>
                  <a:prstClr val="black"/>
                </a:solidFill>
              </a:rPr>
              <a:t>Combine(Map&lt;</a:t>
            </a:r>
            <a:r>
              <a:rPr lang="en-US" sz="1350" dirty="0" err="1">
                <a:solidFill>
                  <a:prstClr val="black"/>
                </a:solidFill>
              </a:rPr>
              <a:t>Key,Value</a:t>
            </a:r>
            <a:r>
              <a:rPr lang="en-US" sz="1350" dirty="0">
                <a:solidFill>
                  <a:prstClr val="black"/>
                </a:solidFill>
              </a:rPr>
              <a:t>&gt;)</a:t>
            </a:r>
          </a:p>
        </p:txBody>
      </p:sp>
      <p:cxnSp>
        <p:nvCxnSpPr>
          <p:cNvPr id="17" name="Straight Arrow Connector 16"/>
          <p:cNvCxnSpPr/>
          <p:nvPr/>
        </p:nvCxnSpPr>
        <p:spPr>
          <a:xfrm rot="5400000">
            <a:off x="5233590" y="3625335"/>
            <a:ext cx="285750" cy="158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8" name="Title 2"/>
          <p:cNvSpPr txBox="1">
            <a:spLocks/>
          </p:cNvSpPr>
          <p:nvPr/>
        </p:nvSpPr>
        <p:spPr>
          <a:xfrm>
            <a:off x="1499014" y="496742"/>
            <a:ext cx="9148591" cy="379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b" anchorCtr="0" compatLnSpc="1">
            <a:prstTxWarp prst="textNoShape">
              <a:avLst/>
            </a:prstTxWarp>
            <a:noAutofit/>
          </a:bodyPr>
          <a:lstStyle>
            <a:lvl1pPr algn="ctr" eaLnBrk="0" fontAlgn="base" hangingPunct="0">
              <a:spcBef>
                <a:spcPct val="0"/>
              </a:spcBef>
              <a:spcAft>
                <a:spcPct val="0"/>
              </a:spcAft>
              <a:buNone/>
              <a:defRPr sz="3600" b="1">
                <a:solidFill>
                  <a:schemeClr val="accent5">
                    <a:lumMod val="75000"/>
                  </a:schemeClr>
                </a:solidFill>
                <a:latin typeface="+mj-lt"/>
                <a:ea typeface="+mj-ea"/>
                <a:cs typeface="ＭＳ Ｐゴシック" pitchFamily="-107" charset="-128"/>
              </a:defRPr>
            </a:lvl1pPr>
          </a:lstStyle>
          <a:p>
            <a:pPr eaLnBrk="1" hangingPunct="1"/>
            <a:r>
              <a:rPr lang="en-US" sz="2800"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Programming Model for Iterative MapReduce</a:t>
            </a:r>
          </a:p>
        </p:txBody>
      </p:sp>
      <p:sp>
        <p:nvSpPr>
          <p:cNvPr id="19" name="Content Placeholder 3"/>
          <p:cNvSpPr>
            <a:spLocks noGrp="1"/>
          </p:cNvSpPr>
          <p:nvPr>
            <p:ph idx="4294967295"/>
          </p:nvPr>
        </p:nvSpPr>
        <p:spPr>
          <a:xfrm>
            <a:off x="2189837" y="6069806"/>
            <a:ext cx="7766943" cy="78819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55000" lnSpcReduction="20000"/>
          </a:bodyPr>
          <a:lstStyle/>
          <a:p>
            <a:r>
              <a:rPr lang="en-US" sz="2900" kern="0" dirty="0">
                <a:solidFill>
                  <a:srgbClr val="4BACC6">
                    <a:lumMod val="75000"/>
                  </a:srgbClr>
                </a:solidFill>
                <a:cs typeface="Times New Roman" pitchFamily="18" charset="0"/>
              </a:rPr>
              <a:t>Distinction on loop invariant </a:t>
            </a:r>
            <a:r>
              <a:rPr lang="en-US" sz="2900" kern="0" dirty="0">
                <a:solidFill>
                  <a:srgbClr val="4BACC6">
                    <a:lumMod val="75000"/>
                  </a:srgbClr>
                </a:solidFill>
                <a:cs typeface="Times New Roman" pitchFamily="18" charset="0"/>
              </a:rPr>
              <a:t>(e.g. input) data </a:t>
            </a:r>
            <a:r>
              <a:rPr lang="en-US" sz="2900" kern="0" dirty="0">
                <a:solidFill>
                  <a:srgbClr val="4BACC6">
                    <a:lumMod val="75000"/>
                  </a:srgbClr>
                </a:solidFill>
                <a:cs typeface="Times New Roman" pitchFamily="18" charset="0"/>
              </a:rPr>
              <a:t>and variable </a:t>
            </a:r>
            <a:r>
              <a:rPr lang="en-US" sz="2900" kern="0" dirty="0">
                <a:solidFill>
                  <a:srgbClr val="4BACC6">
                    <a:lumMod val="75000"/>
                  </a:srgbClr>
                </a:solidFill>
                <a:cs typeface="Times New Roman" pitchFamily="18" charset="0"/>
              </a:rPr>
              <a:t>(e.g. intermediate) data</a:t>
            </a:r>
            <a:endParaRPr lang="en-US" sz="2900" kern="0" dirty="0">
              <a:solidFill>
                <a:srgbClr val="4BACC6">
                  <a:lumMod val="75000"/>
                </a:srgbClr>
              </a:solidFill>
              <a:cs typeface="Times New Roman" pitchFamily="18" charset="0"/>
            </a:endParaRPr>
          </a:p>
          <a:p>
            <a:r>
              <a:rPr lang="en-US" sz="2900" kern="0" dirty="0">
                <a:solidFill>
                  <a:srgbClr val="4BACC6">
                    <a:lumMod val="75000"/>
                  </a:srgbClr>
                </a:solidFill>
                <a:cs typeface="Times New Roman" pitchFamily="18" charset="0"/>
              </a:rPr>
              <a:t>Cacheable map/reduce tasks (in-memory)</a:t>
            </a:r>
          </a:p>
          <a:p>
            <a:r>
              <a:rPr lang="en-US" sz="2900" kern="0" dirty="0">
                <a:solidFill>
                  <a:srgbClr val="4BACC6">
                    <a:lumMod val="75000"/>
                  </a:srgbClr>
                </a:solidFill>
                <a:cs typeface="Times New Roman" pitchFamily="18" charset="0"/>
              </a:rPr>
              <a:t>Combine operation</a:t>
            </a:r>
          </a:p>
          <a:p>
            <a:endParaRPr lang="en-US" dirty="0"/>
          </a:p>
        </p:txBody>
      </p:sp>
      <p:sp>
        <p:nvSpPr>
          <p:cNvPr id="21" name="TextBox 20"/>
          <p:cNvSpPr txBox="1"/>
          <p:nvPr/>
        </p:nvSpPr>
        <p:spPr>
          <a:xfrm>
            <a:off x="1743764" y="2442224"/>
            <a:ext cx="1244251" cy="300082"/>
          </a:xfrm>
          <a:prstGeom prst="rect">
            <a:avLst/>
          </a:prstGeom>
          <a:noFill/>
        </p:spPr>
        <p:txBody>
          <a:bodyPr wrap="none" rtlCol="0">
            <a:spAutoFit/>
          </a:bodyPr>
          <a:lstStyle/>
          <a:p>
            <a:r>
              <a:rPr lang="en-US" sz="1350" b="1" dirty="0">
                <a:solidFill>
                  <a:prstClr val="black"/>
                </a:solidFill>
                <a:latin typeface="Candara" pitchFamily="34" charset="0"/>
              </a:rPr>
              <a:t>Main Program</a:t>
            </a:r>
            <a:endParaRPr lang="en-US" sz="1350" dirty="0">
              <a:solidFill>
                <a:prstClr val="black"/>
              </a:solidFill>
            </a:endParaRPr>
          </a:p>
        </p:txBody>
      </p:sp>
      <p:sp>
        <p:nvSpPr>
          <p:cNvPr id="22" name="Rounded Rectangle 21"/>
          <p:cNvSpPr/>
          <p:nvPr/>
        </p:nvSpPr>
        <p:spPr>
          <a:xfrm>
            <a:off x="1499014" y="2705544"/>
            <a:ext cx="2117887" cy="888217"/>
          </a:xfrm>
          <a:prstGeom prst="roundRect">
            <a:avLst>
              <a:gd name="adj" fmla="val 9894"/>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dirty="0">
              <a:solidFill>
                <a:prstClr val="black"/>
              </a:solidFill>
            </a:endParaRPr>
          </a:p>
        </p:txBody>
      </p:sp>
      <p:sp>
        <p:nvSpPr>
          <p:cNvPr id="23" name="TextBox 22"/>
          <p:cNvSpPr txBox="1"/>
          <p:nvPr/>
        </p:nvSpPr>
        <p:spPr>
          <a:xfrm>
            <a:off x="1553211" y="2801351"/>
            <a:ext cx="2009476" cy="738664"/>
          </a:xfrm>
          <a:prstGeom prst="rect">
            <a:avLst/>
          </a:prstGeom>
          <a:solidFill>
            <a:srgbClr val="CCFFFF"/>
          </a:solidFill>
        </p:spPr>
        <p:txBody>
          <a:bodyPr wrap="square" rtlCol="0">
            <a:spAutoFit/>
          </a:bodyPr>
          <a:lstStyle/>
          <a:p>
            <a:r>
              <a:rPr lang="en-US" sz="1050" b="1" dirty="0">
                <a:solidFill>
                  <a:prstClr val="black"/>
                </a:solidFill>
                <a:latin typeface="Courier New" pitchFamily="49" charset="0"/>
                <a:cs typeface="Courier New" pitchFamily="49" charset="0"/>
              </a:rPr>
              <a:t>while(..)</a:t>
            </a:r>
          </a:p>
          <a:p>
            <a:r>
              <a:rPr lang="en-US" sz="1050" b="1" dirty="0">
                <a:solidFill>
                  <a:prstClr val="black"/>
                </a:solidFill>
                <a:latin typeface="Courier New" pitchFamily="49" charset="0"/>
                <a:cs typeface="Courier New" pitchFamily="49" charset="0"/>
              </a:rPr>
              <a:t>{</a:t>
            </a:r>
          </a:p>
          <a:p>
            <a:r>
              <a:rPr lang="en-US" sz="1050" b="1" dirty="0">
                <a:solidFill>
                  <a:prstClr val="black"/>
                </a:solidFill>
                <a:latin typeface="Courier New" pitchFamily="49" charset="0"/>
                <a:cs typeface="Courier New" pitchFamily="49" charset="0"/>
              </a:rPr>
              <a:t>  </a:t>
            </a:r>
            <a:r>
              <a:rPr lang="en-US" sz="1050" b="1" dirty="0" err="1">
                <a:solidFill>
                  <a:prstClr val="black"/>
                </a:solidFill>
                <a:latin typeface="Courier New" pitchFamily="49" charset="0"/>
                <a:cs typeface="Courier New" pitchFamily="49" charset="0"/>
              </a:rPr>
              <a:t>runMapReduce</a:t>
            </a:r>
            <a:r>
              <a:rPr lang="en-US" sz="1050" b="1" dirty="0">
                <a:solidFill>
                  <a:prstClr val="black"/>
                </a:solidFill>
                <a:latin typeface="Courier New" pitchFamily="49" charset="0"/>
                <a:cs typeface="Courier New" pitchFamily="49" charset="0"/>
              </a:rPr>
              <a:t>(..)</a:t>
            </a:r>
          </a:p>
          <a:p>
            <a:r>
              <a:rPr lang="en-US" sz="1050" b="1" dirty="0" smtClean="0">
                <a:solidFill>
                  <a:prstClr val="black"/>
                </a:solidFill>
                <a:latin typeface="Courier New" pitchFamily="49" charset="0"/>
                <a:cs typeface="Courier New" pitchFamily="49" charset="0"/>
              </a:rPr>
              <a:t>}</a:t>
            </a:r>
            <a:endParaRPr lang="en-US" sz="1350" dirty="0">
              <a:solidFill>
                <a:prstClr val="black"/>
              </a:solidFill>
            </a:endParaRPr>
          </a:p>
        </p:txBody>
      </p:sp>
      <p:sp>
        <p:nvSpPr>
          <p:cNvPr id="2" name="Right Arrow Callout 1"/>
          <p:cNvSpPr/>
          <p:nvPr/>
        </p:nvSpPr>
        <p:spPr>
          <a:xfrm>
            <a:off x="1787202" y="2134063"/>
            <a:ext cx="1929519" cy="308162"/>
          </a:xfrm>
          <a:prstGeom prst="rightArrowCallout">
            <a:avLst>
              <a:gd name="adj1" fmla="val 50000"/>
              <a:gd name="adj2" fmla="val 46163"/>
              <a:gd name="adj3" fmla="val 57615"/>
              <a:gd name="adj4" fmla="val 8212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350" i="1" dirty="0" smtClean="0">
                <a:solidFill>
                  <a:prstClr val="black"/>
                </a:solidFill>
              </a:rPr>
              <a:t>Intermediate  </a:t>
            </a:r>
            <a:r>
              <a:rPr lang="en-US" sz="1350" i="1" dirty="0">
                <a:solidFill>
                  <a:prstClr val="black"/>
                </a:solidFill>
              </a:rPr>
              <a:t>data</a:t>
            </a:r>
          </a:p>
        </p:txBody>
      </p:sp>
      <p:sp>
        <p:nvSpPr>
          <p:cNvPr id="3" name="TextBox 2"/>
          <p:cNvSpPr txBox="1"/>
          <p:nvPr/>
        </p:nvSpPr>
        <p:spPr>
          <a:xfrm>
            <a:off x="2100416" y="4653021"/>
            <a:ext cx="8032831" cy="1200329"/>
          </a:xfrm>
          <a:prstGeom prst="rect">
            <a:avLst/>
          </a:prstGeom>
          <a:noFill/>
        </p:spPr>
        <p:txBody>
          <a:bodyPr wrap="square" rtlCol="0">
            <a:spAutoFit/>
          </a:bodyPr>
          <a:lstStyle/>
          <a:p>
            <a:r>
              <a:rPr lang="en-US" dirty="0"/>
              <a:t>Iterative </a:t>
            </a:r>
            <a:r>
              <a:rPr lang="en-US" dirty="0" err="1"/>
              <a:t>MapReduce</a:t>
            </a:r>
            <a:r>
              <a:rPr lang="en-US" dirty="0"/>
              <a:t> is a programming model that applies a computation (e.g. Map task) or function repeatedly, using output from one iteration as the input of the next iteration. By using this pattern, it can solve complex computation problems by using apparently simple (user defined) functions. </a:t>
            </a:r>
          </a:p>
        </p:txBody>
      </p:sp>
      <p:pic>
        <p:nvPicPr>
          <p:cNvPr id="24" name="Picture 2" descr="D:\academic\phd\Publications\MapReduce++\logo.png"/>
          <p:cNvPicPr>
            <a:picLocks noChangeAspect="1" noChangeArrowheads="1"/>
          </p:cNvPicPr>
          <p:nvPr/>
        </p:nvPicPr>
        <p:blipFill>
          <a:blip r:embed="rId2" cstate="print"/>
          <a:srcRect/>
          <a:stretch>
            <a:fillRect/>
          </a:stretch>
        </p:blipFill>
        <p:spPr bwMode="auto">
          <a:xfrm>
            <a:off x="10494498" y="1964529"/>
            <a:ext cx="668125" cy="609600"/>
          </a:xfrm>
          <a:prstGeom prst="rect">
            <a:avLst/>
          </a:prstGeom>
          <a:noFill/>
        </p:spPr>
      </p:pic>
      <p:sp>
        <p:nvSpPr>
          <p:cNvPr id="20" name="Rectangle 19"/>
          <p:cNvSpPr/>
          <p:nvPr/>
        </p:nvSpPr>
        <p:spPr>
          <a:xfrm>
            <a:off x="10133247" y="2542434"/>
            <a:ext cx="2058753" cy="1754326"/>
          </a:xfrm>
          <a:prstGeom prst="rect">
            <a:avLst/>
          </a:prstGeom>
        </p:spPr>
        <p:txBody>
          <a:bodyPr wrap="square">
            <a:spAutoFit/>
          </a:bodyPr>
          <a:lstStyle/>
          <a:p>
            <a:r>
              <a:rPr lang="en-US" b="1" kern="0" dirty="0" smtClean="0">
                <a:solidFill>
                  <a:srgbClr val="4BACC6">
                    <a:lumMod val="75000"/>
                  </a:srgbClr>
                </a:solidFill>
                <a:effectLst>
                  <a:outerShdw blurRad="50800" dist="25400" dir="5400000" algn="t" rotWithShape="0">
                    <a:prstClr val="black">
                      <a:alpha val="40000"/>
                    </a:prstClr>
                  </a:outerShdw>
                </a:effectLst>
                <a:cs typeface="Times New Roman" pitchFamily="18" charset="0"/>
              </a:rPr>
              <a:t>Twister </a:t>
            </a:r>
            <a:r>
              <a:rPr lang="en-US" kern="0" dirty="0" smtClean="0">
                <a:solidFill>
                  <a:srgbClr val="4BACC6">
                    <a:lumMod val="75000"/>
                  </a:srgbClr>
                </a:solidFill>
                <a:cs typeface="Times New Roman" pitchFamily="18" charset="0"/>
              </a:rPr>
              <a:t>was our initial implementation with first paper having 585 Google Scholar citations</a:t>
            </a:r>
            <a:endParaRPr lang="en-US" dirty="0"/>
          </a:p>
        </p:txBody>
      </p:sp>
    </p:spTree>
    <p:extLst>
      <p:ext uri="{BB962C8B-B14F-4D97-AF65-F5344CB8AC3E}">
        <p14:creationId xmlns:p14="http://schemas.microsoft.com/office/powerpoint/2010/main" val="157700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971" y="530034"/>
            <a:ext cx="9144991" cy="800219"/>
          </a:xfrm>
          <a:prstGeom prst="rect">
            <a:avLst/>
          </a:prstGeom>
          <a:noFill/>
        </p:spPr>
        <p:txBody>
          <a:bodyPr wrap="square" rtlCol="0">
            <a:spAutoFit/>
          </a:bodyPr>
          <a:lstStyle/>
          <a:p>
            <a:pPr algn="ctr" fontAlgn="base">
              <a:spcBef>
                <a:spcPct val="0"/>
              </a:spcBef>
              <a:spcAft>
                <a:spcPct val="0"/>
              </a:spcAft>
            </a:pPr>
            <a:r>
              <a:rPr lang="en-US" sz="2800" b="1" kern="0" dirty="0" err="1">
                <a:solidFill>
                  <a:srgbClr val="4BACC6">
                    <a:lumMod val="75000"/>
                  </a:srgbClr>
                </a:solidFill>
                <a:effectLst>
                  <a:outerShdw blurRad="50800" dist="25400" dir="5400000" algn="t" rotWithShape="0">
                    <a:prstClr val="black">
                      <a:alpha val="40000"/>
                    </a:prstClr>
                  </a:outerShdw>
                </a:effectLst>
                <a:cs typeface="Times New Roman" pitchFamily="18" charset="0"/>
              </a:rPr>
              <a:t>MapReduce</a:t>
            </a:r>
            <a:r>
              <a:rPr lang="en-US" sz="2800" b="1" kern="0" dirty="0">
                <a:solidFill>
                  <a:srgbClr val="4BACC6">
                    <a:lumMod val="75000"/>
                  </a:srgbClr>
                </a:solidFill>
                <a:effectLst>
                  <a:outerShdw blurRad="50800" dist="25400" dir="5400000" algn="t" rotWithShape="0">
                    <a:prstClr val="black">
                      <a:alpha val="40000"/>
                    </a:prstClr>
                  </a:outerShdw>
                </a:effectLst>
                <a:cs typeface="Times New Roman" pitchFamily="18" charset="0"/>
              </a:rPr>
              <a:t> Optimized for Iterative Computations</a:t>
            </a:r>
          </a:p>
          <a:p>
            <a:r>
              <a:rPr lang="en-US" dirty="0">
                <a:solidFill>
                  <a:prstClr val="black"/>
                </a:solidFill>
              </a:rPr>
              <a:t> </a:t>
            </a:r>
          </a:p>
        </p:txBody>
      </p:sp>
      <p:grpSp>
        <p:nvGrpSpPr>
          <p:cNvPr id="95" name="Group 94"/>
          <p:cNvGrpSpPr/>
          <p:nvPr/>
        </p:nvGrpSpPr>
        <p:grpSpPr>
          <a:xfrm>
            <a:off x="4804750" y="2362259"/>
            <a:ext cx="1910559" cy="842379"/>
            <a:chOff x="3280710" y="2016263"/>
            <a:chExt cx="1910559" cy="842379"/>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0710" y="2016263"/>
              <a:ext cx="1910559" cy="660165"/>
            </a:xfrm>
            <a:prstGeom prst="rect">
              <a:avLst/>
            </a:prstGeom>
            <a:effectLst>
              <a:glow rad="63500">
                <a:schemeClr val="bg1">
                  <a:alpha val="40000"/>
                </a:schemeClr>
              </a:glow>
              <a:outerShdw blurRad="50800" dist="38100" dir="2700000" algn="tl" rotWithShape="0">
                <a:prstClr val="black">
                  <a:alpha val="40000"/>
                </a:prstClr>
              </a:outerShdw>
            </a:effectLst>
          </p:spPr>
        </p:pic>
        <p:sp>
          <p:nvSpPr>
            <p:cNvPr id="9" name="Right Arrow 8"/>
            <p:cNvSpPr/>
            <p:nvPr/>
          </p:nvSpPr>
          <p:spPr>
            <a:xfrm>
              <a:off x="3425882" y="2477642"/>
              <a:ext cx="1600200" cy="3810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grpSp>
      <p:sp>
        <p:nvSpPr>
          <p:cNvPr id="8" name="TextBox 7"/>
          <p:cNvSpPr txBox="1"/>
          <p:nvPr/>
        </p:nvSpPr>
        <p:spPr>
          <a:xfrm>
            <a:off x="6852549" y="3206049"/>
            <a:ext cx="2951642" cy="369332"/>
          </a:xfrm>
          <a:prstGeom prst="rect">
            <a:avLst/>
          </a:prstGeom>
          <a:noFill/>
        </p:spPr>
        <p:txBody>
          <a:bodyPr wrap="none" rtlCol="0">
            <a:spAutoFit/>
          </a:bodyPr>
          <a:lstStyle/>
          <a:p>
            <a:r>
              <a:rPr lang="en-US" b="1" dirty="0" smtClean="0">
                <a:solidFill>
                  <a:srgbClr val="1F497D"/>
                </a:solidFill>
              </a:rPr>
              <a:t>Twister: </a:t>
            </a:r>
            <a:r>
              <a:rPr lang="en-US" b="1" dirty="0">
                <a:solidFill>
                  <a:srgbClr val="1F497D"/>
                </a:solidFill>
              </a:rPr>
              <a:t>the speedy elephant</a:t>
            </a:r>
          </a:p>
        </p:txBody>
      </p:sp>
      <p:grpSp>
        <p:nvGrpSpPr>
          <p:cNvPr id="23" name="Group 22"/>
          <p:cNvGrpSpPr/>
          <p:nvPr/>
        </p:nvGrpSpPr>
        <p:grpSpPr>
          <a:xfrm>
            <a:off x="2667024" y="1676400"/>
            <a:ext cx="2137711" cy="1630470"/>
            <a:chOff x="1143000" y="1676400"/>
            <a:chExt cx="2137710" cy="163047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676400"/>
              <a:ext cx="2137710" cy="147522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1903" y="2916487"/>
              <a:ext cx="1524000" cy="390383"/>
            </a:xfrm>
            <a:prstGeom prst="rect">
              <a:avLst/>
            </a:prstGeom>
          </p:spPr>
        </p:pic>
      </p:grpSp>
      <p:cxnSp>
        <p:nvCxnSpPr>
          <p:cNvPr id="24" name="Straight Arrow Connector 23"/>
          <p:cNvCxnSpPr/>
          <p:nvPr/>
        </p:nvCxnSpPr>
        <p:spPr>
          <a:xfrm flipH="1">
            <a:off x="2895638" y="3139974"/>
            <a:ext cx="2658831" cy="1203426"/>
          </a:xfrm>
          <a:prstGeom prst="straightConnector1">
            <a:avLst/>
          </a:prstGeom>
          <a:ln w="952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495838" y="3139974"/>
            <a:ext cx="1058631" cy="1203426"/>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17" idx="0"/>
          </p:cNvCxnSpPr>
          <p:nvPr/>
        </p:nvCxnSpPr>
        <p:spPr>
          <a:xfrm>
            <a:off x="5554429" y="3160006"/>
            <a:ext cx="339075" cy="1203642"/>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554433" y="3139974"/>
            <a:ext cx="4007067" cy="1203426"/>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5" name="Group 124"/>
          <p:cNvGrpSpPr/>
          <p:nvPr/>
        </p:nvGrpSpPr>
        <p:grpSpPr>
          <a:xfrm>
            <a:off x="1513493" y="4348659"/>
            <a:ext cx="1849819" cy="1369062"/>
            <a:chOff x="-10510" y="4348655"/>
            <a:chExt cx="1849819" cy="1369062"/>
          </a:xfrm>
          <a:solidFill>
            <a:srgbClr val="CCFFFF"/>
          </a:solidFill>
        </p:grpSpPr>
        <p:sp>
          <p:nvSpPr>
            <p:cNvPr id="115" name="Rounded Rectangle 114"/>
            <p:cNvSpPr/>
            <p:nvPr/>
          </p:nvSpPr>
          <p:spPr>
            <a:xfrm>
              <a:off x="-10510" y="4348655"/>
              <a:ext cx="1773563" cy="1369062"/>
            </a:xfrm>
            <a:prstGeom prst="roundRect">
              <a:avLst/>
            </a:prstGeom>
            <a:grpFill/>
            <a:ln>
              <a:solidFill>
                <a:srgbClr val="0099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dirty="0">
                <a:solidFill>
                  <a:prstClr val="black"/>
                </a:solidFill>
                <a:latin typeface="Arial" pitchFamily="34" charset="0"/>
                <a:cs typeface="Arial" pitchFamily="34" charset="0"/>
              </a:endParaRPr>
            </a:p>
          </p:txBody>
        </p:sp>
        <p:sp>
          <p:nvSpPr>
            <p:cNvPr id="88" name="TextBox 87"/>
            <p:cNvSpPr txBox="1"/>
            <p:nvPr/>
          </p:nvSpPr>
          <p:spPr>
            <a:xfrm>
              <a:off x="-1" y="4405801"/>
              <a:ext cx="1839310" cy="954107"/>
            </a:xfrm>
            <a:prstGeom prst="rect">
              <a:avLst/>
            </a:prstGeom>
            <a:noFill/>
            <a:ln>
              <a:noFill/>
            </a:ln>
          </p:spPr>
          <p:txBody>
            <a:bodyPr wrap="square" rtlCol="0">
              <a:spAutoFit/>
            </a:bodyPr>
            <a:lstStyle/>
            <a:p>
              <a:pPr marL="0" lvl="1"/>
              <a:r>
                <a:rPr kumimoji="1" lang="en-US" sz="1400" b="1" dirty="0">
                  <a:solidFill>
                    <a:srgbClr val="1F497D"/>
                  </a:solidFill>
                  <a:latin typeface="Arial" pitchFamily="34" charset="0"/>
                  <a:ea typeface="魏碑" charset="-122"/>
                  <a:cs typeface="Arial" pitchFamily="34" charset="0"/>
                </a:rPr>
                <a:t>In-Memory</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Cacheable map/reduce tasks</a:t>
              </a:r>
            </a:p>
            <a:p>
              <a:endParaRPr lang="en-US" sz="1400" dirty="0">
                <a:solidFill>
                  <a:prstClr val="black"/>
                </a:solidFill>
                <a:latin typeface="Arial" pitchFamily="34" charset="0"/>
                <a:cs typeface="Arial" pitchFamily="34" charset="0"/>
              </a:endParaRPr>
            </a:p>
          </p:txBody>
        </p:sp>
      </p:grpSp>
      <p:grpSp>
        <p:nvGrpSpPr>
          <p:cNvPr id="126" name="Group 125"/>
          <p:cNvGrpSpPr/>
          <p:nvPr/>
        </p:nvGrpSpPr>
        <p:grpSpPr>
          <a:xfrm>
            <a:off x="3323877" y="4358393"/>
            <a:ext cx="2230591" cy="1369062"/>
            <a:chOff x="1799839" y="4358393"/>
            <a:chExt cx="2230590" cy="1369062"/>
          </a:xfrm>
          <a:solidFill>
            <a:srgbClr val="CCFFFF"/>
          </a:solidFill>
        </p:grpSpPr>
        <p:sp>
          <p:nvSpPr>
            <p:cNvPr id="116" name="Rounded Rectangle 115"/>
            <p:cNvSpPr/>
            <p:nvPr/>
          </p:nvSpPr>
          <p:spPr>
            <a:xfrm>
              <a:off x="1799839" y="4358393"/>
              <a:ext cx="1662829" cy="1369062"/>
            </a:xfrm>
            <a:prstGeom prst="roundRect">
              <a:avLst/>
            </a:prstGeom>
            <a:grpFill/>
            <a:ln>
              <a:solidFill>
                <a:srgbClr val="0099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dirty="0">
                <a:solidFill>
                  <a:prstClr val="black"/>
                </a:solidFill>
                <a:latin typeface="Arial" pitchFamily="34" charset="0"/>
                <a:cs typeface="Arial" pitchFamily="34" charset="0"/>
              </a:endParaRPr>
            </a:p>
          </p:txBody>
        </p:sp>
        <p:sp>
          <p:nvSpPr>
            <p:cNvPr id="89" name="TextBox 88"/>
            <p:cNvSpPr txBox="1"/>
            <p:nvPr/>
          </p:nvSpPr>
          <p:spPr>
            <a:xfrm>
              <a:off x="1830895" y="4405801"/>
              <a:ext cx="2199534" cy="954107"/>
            </a:xfrm>
            <a:prstGeom prst="rect">
              <a:avLst/>
            </a:prstGeom>
            <a:noFill/>
            <a:ln>
              <a:noFill/>
            </a:ln>
          </p:spPr>
          <p:txBody>
            <a:bodyPr wrap="square" rtlCol="0">
              <a:spAutoFit/>
            </a:bodyPr>
            <a:lstStyle/>
            <a:p>
              <a:pPr marL="0" lvl="1"/>
              <a:r>
                <a:rPr kumimoji="1" lang="en-US" sz="1400" b="1" dirty="0">
                  <a:solidFill>
                    <a:srgbClr val="1F497D"/>
                  </a:solidFill>
                  <a:latin typeface="Arial" pitchFamily="34" charset="0"/>
                  <a:ea typeface="魏碑" charset="-122"/>
                  <a:cs typeface="Arial" pitchFamily="34" charset="0"/>
                </a:rPr>
                <a:t>Data Flow </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Iterative</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Loop Invariant </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Variable data</a:t>
              </a:r>
              <a:endParaRPr lang="en-US" sz="1400" dirty="0">
                <a:solidFill>
                  <a:prstClr val="black"/>
                </a:solidFill>
                <a:latin typeface="Arial" pitchFamily="34" charset="0"/>
                <a:cs typeface="Arial" pitchFamily="34" charset="0"/>
              </a:endParaRPr>
            </a:p>
          </p:txBody>
        </p:sp>
      </p:grpSp>
      <p:grpSp>
        <p:nvGrpSpPr>
          <p:cNvPr id="127" name="Group 126"/>
          <p:cNvGrpSpPr/>
          <p:nvPr/>
        </p:nvGrpSpPr>
        <p:grpSpPr>
          <a:xfrm>
            <a:off x="5025116" y="4363648"/>
            <a:ext cx="2204883" cy="1369062"/>
            <a:chOff x="3501115" y="4363648"/>
            <a:chExt cx="2204883" cy="1369062"/>
          </a:xfrm>
          <a:solidFill>
            <a:srgbClr val="CCFFFF"/>
          </a:solidFill>
        </p:grpSpPr>
        <p:sp>
          <p:nvSpPr>
            <p:cNvPr id="117" name="Rounded Rectangle 116"/>
            <p:cNvSpPr/>
            <p:nvPr/>
          </p:nvSpPr>
          <p:spPr>
            <a:xfrm>
              <a:off x="3501115" y="4363648"/>
              <a:ext cx="1736777" cy="1369062"/>
            </a:xfrm>
            <a:prstGeom prst="roundRect">
              <a:avLst/>
            </a:prstGeom>
            <a:grpFill/>
            <a:ln>
              <a:solidFill>
                <a:srgbClr val="0099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dirty="0">
                <a:solidFill>
                  <a:prstClr val="black"/>
                </a:solidFill>
                <a:latin typeface="Arial" pitchFamily="34" charset="0"/>
                <a:cs typeface="Arial" pitchFamily="34" charset="0"/>
              </a:endParaRPr>
            </a:p>
          </p:txBody>
        </p:sp>
        <p:sp>
          <p:nvSpPr>
            <p:cNvPr id="91" name="TextBox 90"/>
            <p:cNvSpPr txBox="1"/>
            <p:nvPr/>
          </p:nvSpPr>
          <p:spPr>
            <a:xfrm>
              <a:off x="3506464" y="4405801"/>
              <a:ext cx="2199534" cy="738664"/>
            </a:xfrm>
            <a:prstGeom prst="rect">
              <a:avLst/>
            </a:prstGeom>
            <a:noFill/>
            <a:ln>
              <a:noFill/>
            </a:ln>
          </p:spPr>
          <p:txBody>
            <a:bodyPr wrap="square" rtlCol="0">
              <a:spAutoFit/>
            </a:bodyPr>
            <a:lstStyle/>
            <a:p>
              <a:pPr marL="0" lvl="1"/>
              <a:r>
                <a:rPr kumimoji="1" lang="en-US" sz="1400" b="1" dirty="0">
                  <a:solidFill>
                    <a:srgbClr val="1F497D"/>
                  </a:solidFill>
                  <a:latin typeface="Arial" pitchFamily="34" charset="0"/>
                  <a:ea typeface="魏碑" charset="-122"/>
                  <a:cs typeface="Arial" pitchFamily="34" charset="0"/>
                </a:rPr>
                <a:t>Thread</a:t>
              </a:r>
              <a:r>
                <a:rPr kumimoji="1" lang="en-US" sz="1400" dirty="0">
                  <a:solidFill>
                    <a:srgbClr val="1F497D"/>
                  </a:solidFill>
                  <a:latin typeface="Arial" pitchFamily="34" charset="0"/>
                  <a:ea typeface="魏碑" charset="-122"/>
                  <a:cs typeface="Arial" pitchFamily="34" charset="0"/>
                </a:rPr>
                <a:t> </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Lightweight</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Local aggregation</a:t>
              </a:r>
            </a:p>
          </p:txBody>
        </p:sp>
      </p:grpSp>
      <p:grpSp>
        <p:nvGrpSpPr>
          <p:cNvPr id="128" name="Group 127"/>
          <p:cNvGrpSpPr/>
          <p:nvPr/>
        </p:nvGrpSpPr>
        <p:grpSpPr>
          <a:xfrm>
            <a:off x="6781838" y="4343409"/>
            <a:ext cx="2209801" cy="1369062"/>
            <a:chOff x="5257799" y="4343400"/>
            <a:chExt cx="2209801" cy="1369062"/>
          </a:xfrm>
          <a:solidFill>
            <a:srgbClr val="CCFFFF"/>
          </a:solidFill>
        </p:grpSpPr>
        <p:sp>
          <p:nvSpPr>
            <p:cNvPr id="118" name="Rounded Rectangle 117"/>
            <p:cNvSpPr/>
            <p:nvPr/>
          </p:nvSpPr>
          <p:spPr>
            <a:xfrm>
              <a:off x="5257799" y="4343400"/>
              <a:ext cx="2112637" cy="1369062"/>
            </a:xfrm>
            <a:prstGeom prst="roundRect">
              <a:avLst/>
            </a:prstGeom>
            <a:grpFill/>
            <a:ln>
              <a:solidFill>
                <a:srgbClr val="0099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dirty="0">
                <a:solidFill>
                  <a:prstClr val="black"/>
                </a:solidFill>
                <a:latin typeface="Arial" pitchFamily="34" charset="0"/>
                <a:cs typeface="Arial" pitchFamily="34" charset="0"/>
              </a:endParaRPr>
            </a:p>
          </p:txBody>
        </p:sp>
        <p:sp>
          <p:nvSpPr>
            <p:cNvPr id="92" name="TextBox 91"/>
            <p:cNvSpPr txBox="1"/>
            <p:nvPr/>
          </p:nvSpPr>
          <p:spPr>
            <a:xfrm>
              <a:off x="5268066" y="4363648"/>
              <a:ext cx="2199534" cy="1169551"/>
            </a:xfrm>
            <a:prstGeom prst="rect">
              <a:avLst/>
            </a:prstGeom>
            <a:noFill/>
            <a:ln>
              <a:noFill/>
            </a:ln>
          </p:spPr>
          <p:txBody>
            <a:bodyPr wrap="square" rtlCol="0">
              <a:spAutoFit/>
            </a:bodyPr>
            <a:lstStyle/>
            <a:p>
              <a:pPr marL="0" lvl="1"/>
              <a:r>
                <a:rPr kumimoji="1" lang="en-US" sz="1400" b="1" dirty="0">
                  <a:solidFill>
                    <a:srgbClr val="1F497D"/>
                  </a:solidFill>
                  <a:latin typeface="Arial" pitchFamily="34" charset="0"/>
                  <a:ea typeface="魏碑" charset="-122"/>
                  <a:cs typeface="Arial" pitchFamily="34" charset="0"/>
                </a:rPr>
                <a:t>Map-Collective</a:t>
              </a:r>
              <a:r>
                <a:rPr kumimoji="1" lang="en-US" sz="1400" dirty="0">
                  <a:solidFill>
                    <a:srgbClr val="1F497D"/>
                  </a:solidFill>
                  <a:latin typeface="Arial" pitchFamily="34" charset="0"/>
                  <a:ea typeface="魏碑" charset="-122"/>
                  <a:cs typeface="Arial" pitchFamily="34" charset="0"/>
                </a:rPr>
                <a:t> </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Communication patterns optimized for large intermediate data transfer</a:t>
              </a:r>
              <a:endParaRPr lang="en-US" sz="1400" dirty="0">
                <a:solidFill>
                  <a:prstClr val="black"/>
                </a:solidFill>
                <a:latin typeface="Arial" pitchFamily="34" charset="0"/>
                <a:cs typeface="Arial" pitchFamily="34" charset="0"/>
              </a:endParaRPr>
            </a:p>
          </p:txBody>
        </p:sp>
      </p:grpSp>
      <p:cxnSp>
        <p:nvCxnSpPr>
          <p:cNvPr id="97" name="Straight Arrow Connector 96"/>
          <p:cNvCxnSpPr/>
          <p:nvPr/>
        </p:nvCxnSpPr>
        <p:spPr>
          <a:xfrm>
            <a:off x="5562601" y="3151628"/>
            <a:ext cx="1995363" cy="1191775"/>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9" name="Group 128"/>
          <p:cNvGrpSpPr/>
          <p:nvPr/>
        </p:nvGrpSpPr>
        <p:grpSpPr>
          <a:xfrm>
            <a:off x="8915437" y="4358393"/>
            <a:ext cx="1970937" cy="1374326"/>
            <a:chOff x="7391400" y="4358384"/>
            <a:chExt cx="1970936" cy="1374326"/>
          </a:xfrm>
          <a:solidFill>
            <a:srgbClr val="CCFFFF"/>
          </a:solidFill>
        </p:grpSpPr>
        <p:sp>
          <p:nvSpPr>
            <p:cNvPr id="119" name="Rounded Rectangle 118"/>
            <p:cNvSpPr/>
            <p:nvPr/>
          </p:nvSpPr>
          <p:spPr>
            <a:xfrm>
              <a:off x="7391400" y="4363648"/>
              <a:ext cx="1773563" cy="1369062"/>
            </a:xfrm>
            <a:prstGeom prst="roundRect">
              <a:avLst/>
            </a:prstGeom>
            <a:grpFill/>
            <a:ln>
              <a:solidFill>
                <a:srgbClr val="0099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dirty="0">
                <a:solidFill>
                  <a:prstClr val="black"/>
                </a:solidFill>
                <a:latin typeface="Arial" pitchFamily="34" charset="0"/>
                <a:cs typeface="Arial" pitchFamily="34" charset="0"/>
              </a:endParaRPr>
            </a:p>
          </p:txBody>
        </p:sp>
        <p:sp>
          <p:nvSpPr>
            <p:cNvPr id="105" name="TextBox 104"/>
            <p:cNvSpPr txBox="1"/>
            <p:nvPr/>
          </p:nvSpPr>
          <p:spPr>
            <a:xfrm>
              <a:off x="7467603" y="4358384"/>
              <a:ext cx="1894733" cy="1169551"/>
            </a:xfrm>
            <a:prstGeom prst="rect">
              <a:avLst/>
            </a:prstGeom>
            <a:noFill/>
            <a:ln>
              <a:noFill/>
            </a:ln>
          </p:spPr>
          <p:txBody>
            <a:bodyPr wrap="square" rtlCol="0">
              <a:spAutoFit/>
            </a:bodyPr>
            <a:lstStyle/>
            <a:p>
              <a:pPr marL="0" lvl="1"/>
              <a:r>
                <a:rPr kumimoji="1" lang="en-US" sz="1400" b="1" dirty="0">
                  <a:solidFill>
                    <a:srgbClr val="1F497D"/>
                  </a:solidFill>
                  <a:latin typeface="Arial" pitchFamily="34" charset="0"/>
                  <a:ea typeface="魏碑" charset="-122"/>
                  <a:cs typeface="Arial" pitchFamily="34" charset="0"/>
                </a:rPr>
                <a:t> Portability</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HPC (Java)</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Azure Cloud (C#)</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Supercomputer (C</a:t>
              </a:r>
              <a:r>
                <a:rPr kumimoji="1" lang="en-US" sz="1400" dirty="0" smtClean="0">
                  <a:solidFill>
                    <a:srgbClr val="1F497D"/>
                  </a:solidFill>
                  <a:latin typeface="Arial" pitchFamily="34" charset="0"/>
                  <a:ea typeface="魏碑" charset="-122"/>
                  <a:cs typeface="Arial" pitchFamily="34" charset="0"/>
                </a:rPr>
                <a:t>++, Java)</a:t>
              </a:r>
              <a:endParaRPr lang="en-US" sz="1400" dirty="0">
                <a:solidFill>
                  <a:prstClr val="black"/>
                </a:solidFill>
                <a:latin typeface="Arial" pitchFamily="34" charset="0"/>
                <a:cs typeface="Arial" pitchFamily="34" charset="0"/>
              </a:endParaRPr>
            </a:p>
          </p:txBody>
        </p:sp>
      </p:grpSp>
      <p:sp>
        <p:nvSpPr>
          <p:cNvPr id="131" name="TextBox 130"/>
          <p:cNvSpPr txBox="1"/>
          <p:nvPr/>
        </p:nvSpPr>
        <p:spPr>
          <a:xfrm>
            <a:off x="4876833" y="3806788"/>
            <a:ext cx="1879041" cy="461665"/>
          </a:xfrm>
          <a:prstGeom prst="rect">
            <a:avLst/>
          </a:prstGeom>
          <a:noFill/>
        </p:spPr>
        <p:txBody>
          <a:bodyPr wrap="none" rtlCol="0">
            <a:spAutoFit/>
          </a:bodyPr>
          <a:lstStyle/>
          <a:p>
            <a:pPr marL="0" lvl="1"/>
            <a:r>
              <a:rPr kumimoji="1" lang="en-US" sz="2400" dirty="0">
                <a:solidFill>
                  <a:srgbClr val="1F497D"/>
                </a:solidFill>
                <a:latin typeface="Arial" pitchFamily="34" charset="0"/>
                <a:ea typeface="魏碑" charset="-122"/>
                <a:cs typeface="Arial" pitchFamily="34" charset="0"/>
              </a:rPr>
              <a:t>Abstractions</a:t>
            </a:r>
          </a:p>
        </p:txBody>
      </p: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3575" y="1065989"/>
            <a:ext cx="2971429" cy="2685714"/>
          </a:xfrm>
          <a:prstGeom prst="rect">
            <a:avLst/>
          </a:prstGeom>
        </p:spPr>
      </p:pic>
    </p:spTree>
    <p:extLst>
      <p:ext uri="{BB962C8B-B14F-4D97-AF65-F5344CB8AC3E}">
        <p14:creationId xmlns:p14="http://schemas.microsoft.com/office/powerpoint/2010/main" val="257955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30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ppt_w/2"/>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strVal val="#ppt_h"/>
                                          </p:val>
                                        </p:tav>
                                        <p:tav tm="100000">
                                          <p:val>
                                            <p:strVal val="#ppt_h"/>
                                          </p:val>
                                        </p:tav>
                                      </p:tavLst>
                                    </p:anim>
                                  </p:childTnLst>
                                </p:cTn>
                              </p:par>
                              <p:par>
                                <p:cTn id="11" presetID="17" presetClass="entr" presetSubtype="2" fill="hold" nodeType="withEffect">
                                  <p:stCondLst>
                                    <p:cond delay="3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ppt_x</p:attrName>
                                        </p:attrNameLst>
                                      </p:cBhvr>
                                      <p:tavLst>
                                        <p:tav tm="0">
                                          <p:val>
                                            <p:strVal val="#ppt_x+#ppt_w/2"/>
                                          </p:val>
                                        </p:tav>
                                        <p:tav tm="100000">
                                          <p:val>
                                            <p:strVal val="#ppt_x"/>
                                          </p:val>
                                        </p:tav>
                                      </p:tavLst>
                                    </p:anim>
                                    <p:anim calcmode="lin" valueType="num">
                                      <p:cBhvr>
                                        <p:cTn id="14" dur="500" fill="hold"/>
                                        <p:tgtEl>
                                          <p:spTgt spid="25"/>
                                        </p:tgtEl>
                                        <p:attrNameLst>
                                          <p:attrName>ppt_y</p:attrName>
                                        </p:attrNameLst>
                                      </p:cBhvr>
                                      <p:tavLst>
                                        <p:tav tm="0">
                                          <p:val>
                                            <p:strVal val="#ppt_y"/>
                                          </p:val>
                                        </p:tav>
                                        <p:tav tm="100000">
                                          <p:val>
                                            <p:strVal val="#ppt_y"/>
                                          </p:val>
                                        </p:tav>
                                      </p:tavLst>
                                    </p:anim>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strVal val="#ppt_h"/>
                                          </p:val>
                                        </p:tav>
                                        <p:tav tm="100000">
                                          <p:val>
                                            <p:strVal val="#ppt_h"/>
                                          </p:val>
                                        </p:tav>
                                      </p:tavLst>
                                    </p:anim>
                                  </p:childTnLst>
                                </p:cTn>
                              </p:par>
                              <p:par>
                                <p:cTn id="17" presetID="17" presetClass="entr" presetSubtype="8" fill="hold" nodeType="withEffect">
                                  <p:stCondLst>
                                    <p:cond delay="30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ppt_w/2"/>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strVal val="#ppt_h"/>
                                          </p:val>
                                        </p:tav>
                                        <p:tav tm="100000">
                                          <p:val>
                                            <p:strVal val="#ppt_h"/>
                                          </p:val>
                                        </p:tav>
                                      </p:tavLst>
                                    </p:anim>
                                  </p:childTnLst>
                                </p:cTn>
                              </p:par>
                              <p:par>
                                <p:cTn id="23" presetID="17" presetClass="entr" presetSubtype="8" fill="hold" nodeType="withEffect">
                                  <p:stCondLst>
                                    <p:cond delay="3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ppt_x</p:attrName>
                                        </p:attrNameLst>
                                      </p:cBhvr>
                                      <p:tavLst>
                                        <p:tav tm="0">
                                          <p:val>
                                            <p:strVal val="#ppt_x-#ppt_w/2"/>
                                          </p:val>
                                        </p:tav>
                                        <p:tav tm="100000">
                                          <p:val>
                                            <p:strVal val="#ppt_x"/>
                                          </p:val>
                                        </p:tav>
                                      </p:tavLst>
                                    </p:anim>
                                    <p:anim calcmode="lin" valueType="num">
                                      <p:cBhvr>
                                        <p:cTn id="26" dur="500" fill="hold"/>
                                        <p:tgtEl>
                                          <p:spTgt spid="28"/>
                                        </p:tgtEl>
                                        <p:attrNameLst>
                                          <p:attrName>ppt_y</p:attrName>
                                        </p:attrNameLst>
                                      </p:cBhvr>
                                      <p:tavLst>
                                        <p:tav tm="0">
                                          <p:val>
                                            <p:strVal val="#ppt_y"/>
                                          </p:val>
                                        </p:tav>
                                        <p:tav tm="100000">
                                          <p:val>
                                            <p:strVal val="#ppt_y"/>
                                          </p:val>
                                        </p:tav>
                                      </p:tavLst>
                                    </p:anim>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strVal val="#ppt_h"/>
                                          </p:val>
                                        </p:tav>
                                        <p:tav tm="100000">
                                          <p:val>
                                            <p:strVal val="#ppt_h"/>
                                          </p:val>
                                        </p:tav>
                                      </p:tavLst>
                                    </p:anim>
                                  </p:childTnLst>
                                </p:cTn>
                              </p:par>
                              <p:par>
                                <p:cTn id="29" presetID="17" presetClass="entr" presetSubtype="8" fill="hold" nodeType="withEffect">
                                  <p:stCondLst>
                                    <p:cond delay="300"/>
                                  </p:stCondLst>
                                  <p:childTnLst>
                                    <p:set>
                                      <p:cBhvr>
                                        <p:cTn id="30" dur="1" fill="hold">
                                          <p:stCondLst>
                                            <p:cond delay="0"/>
                                          </p:stCondLst>
                                        </p:cTn>
                                        <p:tgtEl>
                                          <p:spTgt spid="97"/>
                                        </p:tgtEl>
                                        <p:attrNameLst>
                                          <p:attrName>style.visibility</p:attrName>
                                        </p:attrNameLst>
                                      </p:cBhvr>
                                      <p:to>
                                        <p:strVal val="visible"/>
                                      </p:to>
                                    </p:set>
                                    <p:anim calcmode="lin" valueType="num">
                                      <p:cBhvr>
                                        <p:cTn id="31" dur="500" fill="hold"/>
                                        <p:tgtEl>
                                          <p:spTgt spid="97"/>
                                        </p:tgtEl>
                                        <p:attrNameLst>
                                          <p:attrName>ppt_x</p:attrName>
                                        </p:attrNameLst>
                                      </p:cBhvr>
                                      <p:tavLst>
                                        <p:tav tm="0">
                                          <p:val>
                                            <p:strVal val="#ppt_x-#ppt_w/2"/>
                                          </p:val>
                                        </p:tav>
                                        <p:tav tm="100000">
                                          <p:val>
                                            <p:strVal val="#ppt_x"/>
                                          </p:val>
                                        </p:tav>
                                      </p:tavLst>
                                    </p:anim>
                                    <p:anim calcmode="lin" valueType="num">
                                      <p:cBhvr>
                                        <p:cTn id="32" dur="500" fill="hold"/>
                                        <p:tgtEl>
                                          <p:spTgt spid="97"/>
                                        </p:tgtEl>
                                        <p:attrNameLst>
                                          <p:attrName>ppt_y</p:attrName>
                                        </p:attrNameLst>
                                      </p:cBhvr>
                                      <p:tavLst>
                                        <p:tav tm="0">
                                          <p:val>
                                            <p:strVal val="#ppt_y"/>
                                          </p:val>
                                        </p:tav>
                                        <p:tav tm="100000">
                                          <p:val>
                                            <p:strVal val="#ppt_y"/>
                                          </p:val>
                                        </p:tav>
                                      </p:tavLst>
                                    </p:anim>
                                    <p:anim calcmode="lin" valueType="num">
                                      <p:cBhvr>
                                        <p:cTn id="33" dur="500" fill="hold"/>
                                        <p:tgtEl>
                                          <p:spTgt spid="97"/>
                                        </p:tgtEl>
                                        <p:attrNameLst>
                                          <p:attrName>ppt_w</p:attrName>
                                        </p:attrNameLst>
                                      </p:cBhvr>
                                      <p:tavLst>
                                        <p:tav tm="0">
                                          <p:val>
                                            <p:fltVal val="0"/>
                                          </p:val>
                                        </p:tav>
                                        <p:tav tm="100000">
                                          <p:val>
                                            <p:strVal val="#ppt_w"/>
                                          </p:val>
                                        </p:tav>
                                      </p:tavLst>
                                    </p:anim>
                                    <p:anim calcmode="lin" valueType="num">
                                      <p:cBhvr>
                                        <p:cTn id="34" dur="500" fill="hold"/>
                                        <p:tgtEl>
                                          <p:spTgt spid="9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76200"/>
            <a:ext cx="10972800" cy="838200"/>
          </a:xfrm>
        </p:spPr>
        <p:txBody>
          <a:bodyPr>
            <a:normAutofit/>
          </a:bodyPr>
          <a:lstStyle/>
          <a:p>
            <a:r>
              <a:rPr lang="en-US" sz="28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Iterative Computations</a:t>
            </a:r>
          </a:p>
        </p:txBody>
      </p:sp>
      <p:pic>
        <p:nvPicPr>
          <p:cNvPr id="4" name="Picture 2" descr="D:\Academic\Ph.D\eScience2008\images\eps\kmeans_color.png"/>
          <p:cNvPicPr>
            <a:picLocks noChangeAspect="1" noChangeArrowheads="1"/>
          </p:cNvPicPr>
          <p:nvPr/>
        </p:nvPicPr>
        <p:blipFill>
          <a:blip r:embed="rId3" cstate="print"/>
          <a:srcRect/>
          <a:stretch>
            <a:fillRect/>
          </a:stretch>
        </p:blipFill>
        <p:spPr bwMode="auto">
          <a:xfrm>
            <a:off x="1828803" y="762000"/>
            <a:ext cx="4540817" cy="2844509"/>
          </a:xfrm>
          <a:prstGeom prst="rect">
            <a:avLst/>
          </a:prstGeom>
          <a:noFill/>
        </p:spPr>
      </p:pic>
      <p:pic>
        <p:nvPicPr>
          <p:cNvPr id="40965" name="Picture 5" descr="D:\academic\phd\Publications\CloudComp09\figures\matrix.png"/>
          <p:cNvPicPr>
            <a:picLocks noChangeAspect="1" noChangeArrowheads="1"/>
          </p:cNvPicPr>
          <p:nvPr/>
        </p:nvPicPr>
        <p:blipFill>
          <a:blip r:embed="rId4" cstate="print"/>
          <a:srcRect/>
          <a:stretch>
            <a:fillRect/>
          </a:stretch>
        </p:blipFill>
        <p:spPr bwMode="auto">
          <a:xfrm>
            <a:off x="8940800" y="685803"/>
            <a:ext cx="3048000" cy="2843349"/>
          </a:xfrm>
          <a:prstGeom prst="rect">
            <a:avLst/>
          </a:prstGeom>
          <a:noFill/>
        </p:spPr>
      </p:pic>
      <p:sp>
        <p:nvSpPr>
          <p:cNvPr id="11" name="Right Arrow Callout 10"/>
          <p:cNvSpPr/>
          <p:nvPr/>
        </p:nvSpPr>
        <p:spPr>
          <a:xfrm>
            <a:off x="203200" y="1447800"/>
            <a:ext cx="1828800" cy="685800"/>
          </a:xfrm>
          <a:prstGeom prst="rightArrowCallout">
            <a:avLst>
              <a:gd name="adj1" fmla="val 25000"/>
              <a:gd name="adj2" fmla="val 25000"/>
              <a:gd name="adj3" fmla="val 25000"/>
              <a:gd name="adj4" fmla="val 8139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b="1" dirty="0" smtClean="0">
              <a:solidFill>
                <a:srgbClr val="1F497D">
                  <a:lumMod val="75000"/>
                </a:srgbClr>
              </a:solidFill>
            </a:endParaRPr>
          </a:p>
          <a:p>
            <a:pPr algn="ctr"/>
            <a:r>
              <a:rPr lang="en-US" b="1" dirty="0" smtClean="0">
                <a:solidFill>
                  <a:srgbClr val="1F497D">
                    <a:lumMod val="75000"/>
                  </a:srgbClr>
                </a:solidFill>
              </a:rPr>
              <a:t>K-means</a:t>
            </a:r>
          </a:p>
          <a:p>
            <a:pPr algn="ctr"/>
            <a:endParaRPr lang="en-US" dirty="0">
              <a:solidFill>
                <a:prstClr val="black"/>
              </a:solidFill>
            </a:endParaRPr>
          </a:p>
        </p:txBody>
      </p:sp>
      <p:sp>
        <p:nvSpPr>
          <p:cNvPr id="12" name="Right Arrow Callout 11"/>
          <p:cNvSpPr/>
          <p:nvPr/>
        </p:nvSpPr>
        <p:spPr>
          <a:xfrm>
            <a:off x="6502400" y="1447800"/>
            <a:ext cx="2743200" cy="685800"/>
          </a:xfrm>
          <a:prstGeom prst="rightArrowCallout">
            <a:avLst>
              <a:gd name="adj1" fmla="val 25000"/>
              <a:gd name="adj2" fmla="val 25000"/>
              <a:gd name="adj3" fmla="val 25000"/>
              <a:gd name="adj4" fmla="val 8139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b="1" dirty="0" smtClean="0">
              <a:solidFill>
                <a:srgbClr val="1F497D">
                  <a:lumMod val="75000"/>
                </a:srgbClr>
              </a:solidFill>
            </a:endParaRPr>
          </a:p>
          <a:p>
            <a:pPr algn="ctr"/>
            <a:r>
              <a:rPr lang="en-US" b="1" dirty="0" smtClean="0">
                <a:solidFill>
                  <a:srgbClr val="1F497D">
                    <a:lumMod val="75000"/>
                  </a:srgbClr>
                </a:solidFill>
              </a:rPr>
              <a:t>Matrix Multiplication</a:t>
            </a:r>
          </a:p>
          <a:p>
            <a:pPr algn="ctr"/>
            <a:endParaRPr lang="en-US" dirty="0">
              <a:solidFill>
                <a:prstClr val="black"/>
              </a:solidFill>
            </a:endParaRPr>
          </a:p>
        </p:txBody>
      </p:sp>
      <p:sp>
        <p:nvSpPr>
          <p:cNvPr id="9" name="TextBox 8"/>
          <p:cNvSpPr txBox="1"/>
          <p:nvPr/>
        </p:nvSpPr>
        <p:spPr>
          <a:xfrm>
            <a:off x="203222" y="3581400"/>
            <a:ext cx="2559547" cy="369332"/>
          </a:xfrm>
          <a:prstGeom prst="rect">
            <a:avLst/>
          </a:prstGeom>
          <a:noFill/>
        </p:spPr>
        <p:txBody>
          <a:bodyPr wrap="none" rtlCol="0">
            <a:spAutoFit/>
          </a:bodyPr>
          <a:lstStyle/>
          <a:p>
            <a:r>
              <a:rPr lang="en-US" b="1" dirty="0" smtClean="0">
                <a:solidFill>
                  <a:prstClr val="black"/>
                </a:solidFill>
              </a:rPr>
              <a:t>Performance of K-Means</a:t>
            </a:r>
            <a:endParaRPr lang="en-US" b="1" dirty="0">
              <a:solidFill>
                <a:prstClr val="black"/>
              </a:solidFill>
            </a:endParaRPr>
          </a:p>
        </p:txBody>
      </p:sp>
      <p:sp>
        <p:nvSpPr>
          <p:cNvPr id="10" name="TextBox 9"/>
          <p:cNvSpPr txBox="1"/>
          <p:nvPr/>
        </p:nvSpPr>
        <p:spPr>
          <a:xfrm>
            <a:off x="6197607" y="3581400"/>
            <a:ext cx="4072333" cy="369332"/>
          </a:xfrm>
          <a:prstGeom prst="rect">
            <a:avLst/>
          </a:prstGeom>
          <a:noFill/>
        </p:spPr>
        <p:txBody>
          <a:bodyPr wrap="none" rtlCol="0">
            <a:spAutoFit/>
          </a:bodyPr>
          <a:lstStyle/>
          <a:p>
            <a:r>
              <a:rPr lang="en-US" b="1" dirty="0" smtClean="0">
                <a:solidFill>
                  <a:prstClr val="black"/>
                </a:solidFill>
              </a:rPr>
              <a:t> Parallel Overhead  Matrix Multiplication</a:t>
            </a:r>
            <a:endParaRPr lang="en-US" b="1" dirty="0">
              <a:solidFill>
                <a:prstClr val="black"/>
              </a:solidFill>
            </a:endParaRPr>
          </a:p>
        </p:txBody>
      </p:sp>
      <p:pic>
        <p:nvPicPr>
          <p:cNvPr id="15" name="Picture 14" descr="kmeans-color-log.png"/>
          <p:cNvPicPr>
            <a:picLocks noChangeAspect="1"/>
          </p:cNvPicPr>
          <p:nvPr/>
        </p:nvPicPr>
        <p:blipFill>
          <a:blip r:embed="rId5" cstate="print"/>
          <a:stretch>
            <a:fillRect/>
          </a:stretch>
        </p:blipFill>
        <p:spPr>
          <a:xfrm>
            <a:off x="304801" y="3886200"/>
            <a:ext cx="5505451" cy="2667000"/>
          </a:xfrm>
          <a:prstGeom prst="rect">
            <a:avLst/>
          </a:prstGeom>
        </p:spPr>
      </p:pic>
      <p:pic>
        <p:nvPicPr>
          <p:cNvPr id="16" name="Picture 15" descr="mat-mult-log.png"/>
          <p:cNvPicPr>
            <a:picLocks noChangeAspect="1"/>
          </p:cNvPicPr>
          <p:nvPr/>
        </p:nvPicPr>
        <p:blipFill>
          <a:blip r:embed="rId6" cstate="print"/>
          <a:stretch>
            <a:fillRect/>
          </a:stretch>
        </p:blipFill>
        <p:spPr>
          <a:xfrm>
            <a:off x="6400820" y="3886200"/>
            <a:ext cx="5384801" cy="2697278"/>
          </a:xfrm>
          <a:prstGeom prst="rect">
            <a:avLst/>
          </a:prstGeom>
        </p:spPr>
      </p:pic>
    </p:spTree>
    <p:extLst>
      <p:ext uri="{BB962C8B-B14F-4D97-AF65-F5344CB8AC3E}">
        <p14:creationId xmlns:p14="http://schemas.microsoft.com/office/powerpoint/2010/main" val="40131057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14603" y="1870597"/>
            <a:ext cx="7368492" cy="2787470"/>
            <a:chOff x="990600" y="1617373"/>
            <a:chExt cx="7368492" cy="3716627"/>
          </a:xfrm>
        </p:grpSpPr>
        <p:sp>
          <p:nvSpPr>
            <p:cNvPr id="90" name="Rounded Rectangle 89"/>
            <p:cNvSpPr/>
            <p:nvPr/>
          </p:nvSpPr>
          <p:spPr>
            <a:xfrm>
              <a:off x="5234892" y="1617373"/>
              <a:ext cx="3124200" cy="3716627"/>
            </a:xfrm>
            <a:prstGeom prst="roundRect">
              <a:avLst>
                <a:gd name="adj" fmla="val 10785"/>
              </a:avLst>
            </a:prstGeom>
            <a:gradFill flip="none" rotWithShape="1">
              <a:gsLst>
                <a:gs pos="0">
                  <a:srgbClr val="0070C0"/>
                </a:gs>
                <a:gs pos="35000">
                  <a:srgbClr val="00B0F0"/>
                </a:gs>
                <a:gs pos="100000">
                  <a:srgbClr val="CCFFFF"/>
                </a:gs>
              </a:gsLst>
              <a:lin ang="54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050" b="1" dirty="0">
                <a:solidFill>
                  <a:prstClr val="black"/>
                </a:solidFill>
              </a:endParaRPr>
            </a:p>
          </p:txBody>
        </p:sp>
        <p:grpSp>
          <p:nvGrpSpPr>
            <p:cNvPr id="11" name="Group 10"/>
            <p:cNvGrpSpPr/>
            <p:nvPr/>
          </p:nvGrpSpPr>
          <p:grpSpPr>
            <a:xfrm>
              <a:off x="990600" y="2937485"/>
              <a:ext cx="1558135" cy="1367878"/>
              <a:chOff x="250389" y="2970760"/>
              <a:chExt cx="1558135" cy="1367878"/>
            </a:xfrm>
          </p:grpSpPr>
          <p:sp>
            <p:nvSpPr>
              <p:cNvPr id="223" name="Rounded Rectangle 222"/>
              <p:cNvSpPr/>
              <p:nvPr/>
            </p:nvSpPr>
            <p:spPr>
              <a:xfrm>
                <a:off x="250389" y="2970760"/>
                <a:ext cx="1558135" cy="1367878"/>
              </a:xfrm>
              <a:prstGeom prst="roundRect">
                <a:avLst>
                  <a:gd name="adj" fmla="val 10785"/>
                </a:avLst>
              </a:prstGeom>
              <a:gradFill>
                <a:gsLst>
                  <a:gs pos="0">
                    <a:srgbClr val="0070C0"/>
                  </a:gs>
                  <a:gs pos="35000">
                    <a:srgbClr val="00B0F0"/>
                  </a:gs>
                  <a:gs pos="100000">
                    <a:srgbClr val="CCFFFF"/>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050" b="1" dirty="0">
                  <a:solidFill>
                    <a:prstClr val="black"/>
                  </a:solidFill>
                </a:endParaRPr>
              </a:p>
            </p:txBody>
          </p:sp>
          <p:sp>
            <p:nvSpPr>
              <p:cNvPr id="224" name="Rectangle 223"/>
              <p:cNvSpPr/>
              <p:nvPr/>
            </p:nvSpPr>
            <p:spPr>
              <a:xfrm>
                <a:off x="437365" y="3361582"/>
                <a:ext cx="1184183" cy="846782"/>
              </a:xfrm>
              <a:prstGeom prst="rect">
                <a:avLst/>
              </a:prstGeom>
              <a:solidFill>
                <a:srgbClr val="CCFFFF"/>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dirty="0">
                  <a:solidFill>
                    <a:prstClr val="black"/>
                  </a:solidFill>
                </a:endParaRPr>
              </a:p>
            </p:txBody>
          </p:sp>
          <p:sp>
            <p:nvSpPr>
              <p:cNvPr id="225" name="TextBox 224"/>
              <p:cNvSpPr txBox="1"/>
              <p:nvPr/>
            </p:nvSpPr>
            <p:spPr>
              <a:xfrm>
                <a:off x="457200" y="3045023"/>
                <a:ext cx="914033" cy="338555"/>
              </a:xfrm>
              <a:prstGeom prst="rect">
                <a:avLst/>
              </a:prstGeom>
              <a:noFill/>
            </p:spPr>
            <p:txBody>
              <a:bodyPr wrap="none" rtlCol="0">
                <a:spAutoFit/>
              </a:bodyPr>
              <a:lstStyle/>
              <a:p>
                <a:r>
                  <a:rPr lang="en-US" sz="1050" b="1" dirty="0">
                    <a:solidFill>
                      <a:prstClr val="black"/>
                    </a:solidFill>
                  </a:rPr>
                  <a:t>Master Node</a:t>
                </a:r>
              </a:p>
            </p:txBody>
          </p:sp>
          <p:grpSp>
            <p:nvGrpSpPr>
              <p:cNvPr id="226" name="Group 8"/>
              <p:cNvGrpSpPr/>
              <p:nvPr/>
            </p:nvGrpSpPr>
            <p:grpSpPr>
              <a:xfrm>
                <a:off x="624341" y="3426719"/>
                <a:ext cx="833602" cy="553997"/>
                <a:chOff x="6553200" y="1463467"/>
                <a:chExt cx="1019175" cy="648088"/>
              </a:xfrm>
            </p:grpSpPr>
            <p:sp>
              <p:nvSpPr>
                <p:cNvPr id="228" name="Rounded Rectangle 227"/>
                <p:cNvSpPr/>
                <p:nvPr/>
              </p:nvSpPr>
              <p:spPr>
                <a:xfrm>
                  <a:off x="6553200" y="1463467"/>
                  <a:ext cx="1019175" cy="609600"/>
                </a:xfrm>
                <a:prstGeom prst="roundRect">
                  <a:avLst/>
                </a:prstGeom>
                <a:solidFill>
                  <a:srgbClr val="00CCFF"/>
                </a:solidFill>
                <a:ln>
                  <a:solidFill>
                    <a:schemeClr val="tx1"/>
                  </a:solidFill>
                  <a:prstDash val="sysDash"/>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050" b="1" dirty="0">
                    <a:solidFill>
                      <a:prstClr val="black"/>
                    </a:solidFill>
                  </a:endParaRPr>
                </a:p>
              </p:txBody>
            </p:sp>
            <p:sp>
              <p:nvSpPr>
                <p:cNvPr id="229" name="TextBox 228"/>
                <p:cNvSpPr txBox="1"/>
                <p:nvPr/>
              </p:nvSpPr>
              <p:spPr>
                <a:xfrm>
                  <a:off x="6659748" y="1463467"/>
                  <a:ext cx="774535" cy="648088"/>
                </a:xfrm>
                <a:prstGeom prst="rect">
                  <a:avLst/>
                </a:prstGeom>
                <a:noFill/>
              </p:spPr>
              <p:txBody>
                <a:bodyPr wrap="none" rtlCol="0">
                  <a:spAutoFit/>
                </a:bodyPr>
                <a:lstStyle/>
                <a:p>
                  <a:pPr algn="ctr"/>
                  <a:r>
                    <a:rPr lang="en-US" sz="1050" b="1" dirty="0">
                      <a:solidFill>
                        <a:prstClr val="black"/>
                      </a:solidFill>
                    </a:rPr>
                    <a:t>Twister </a:t>
                  </a:r>
                </a:p>
                <a:p>
                  <a:pPr algn="ctr"/>
                  <a:r>
                    <a:rPr lang="en-US" sz="1050" b="1" dirty="0">
                      <a:solidFill>
                        <a:prstClr val="black"/>
                      </a:solidFill>
                    </a:rPr>
                    <a:t>Driver</a:t>
                  </a:r>
                </a:p>
              </p:txBody>
            </p:sp>
          </p:grpSp>
          <p:sp>
            <p:nvSpPr>
              <p:cNvPr id="227" name="TextBox 226"/>
              <p:cNvSpPr txBox="1"/>
              <p:nvPr/>
            </p:nvSpPr>
            <p:spPr>
              <a:xfrm>
                <a:off x="585728" y="3947816"/>
                <a:ext cx="910827" cy="338555"/>
              </a:xfrm>
              <a:prstGeom prst="rect">
                <a:avLst/>
              </a:prstGeom>
              <a:noFill/>
            </p:spPr>
            <p:txBody>
              <a:bodyPr wrap="none" rtlCol="0">
                <a:spAutoFit/>
              </a:bodyPr>
              <a:lstStyle/>
              <a:p>
                <a:pPr algn="ctr"/>
                <a:r>
                  <a:rPr lang="en-US" sz="1050" b="1" dirty="0">
                    <a:solidFill>
                      <a:prstClr val="black"/>
                    </a:solidFill>
                  </a:rPr>
                  <a:t>Twister-MDS</a:t>
                </a:r>
              </a:p>
            </p:txBody>
          </p:sp>
        </p:grpSp>
        <p:sp>
          <p:nvSpPr>
            <p:cNvPr id="4" name="Left-Right Arrow Callout 3"/>
            <p:cNvSpPr/>
            <p:nvPr/>
          </p:nvSpPr>
          <p:spPr>
            <a:xfrm>
              <a:off x="2645211" y="3035339"/>
              <a:ext cx="2446860" cy="1273746"/>
            </a:xfrm>
            <a:prstGeom prst="leftRight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b="1" dirty="0">
                  <a:solidFill>
                    <a:prstClr val="black"/>
                  </a:solidFill>
                </a:rPr>
                <a:t>ActiveMQ</a:t>
              </a:r>
            </a:p>
            <a:p>
              <a:pPr algn="ctr"/>
              <a:r>
                <a:rPr lang="en-US" sz="1050" b="1" dirty="0">
                  <a:solidFill>
                    <a:prstClr val="black"/>
                  </a:solidFill>
                </a:rPr>
                <a:t>Broker</a:t>
              </a:r>
            </a:p>
          </p:txBody>
        </p:sp>
        <p:grpSp>
          <p:nvGrpSpPr>
            <p:cNvPr id="6" name="Group 5"/>
            <p:cNvGrpSpPr/>
            <p:nvPr/>
          </p:nvGrpSpPr>
          <p:grpSpPr>
            <a:xfrm>
              <a:off x="5716712" y="3222765"/>
              <a:ext cx="2215166" cy="862453"/>
              <a:chOff x="4979108" y="1701931"/>
              <a:chExt cx="1676400" cy="862453"/>
            </a:xfrm>
          </p:grpSpPr>
          <p:sp>
            <p:nvSpPr>
              <p:cNvPr id="93" name="Rectangle 92"/>
              <p:cNvSpPr/>
              <p:nvPr/>
            </p:nvSpPr>
            <p:spPr>
              <a:xfrm>
                <a:off x="4979108" y="1701931"/>
                <a:ext cx="1676400" cy="8624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dirty="0">
                  <a:solidFill>
                    <a:prstClr val="black"/>
                  </a:solidFill>
                </a:endParaRPr>
              </a:p>
            </p:txBody>
          </p:sp>
          <p:sp>
            <p:nvSpPr>
              <p:cNvPr id="94" name="TextBox 93"/>
              <p:cNvSpPr txBox="1"/>
              <p:nvPr/>
            </p:nvSpPr>
            <p:spPr>
              <a:xfrm>
                <a:off x="5105399" y="1997794"/>
                <a:ext cx="1423817" cy="338555"/>
              </a:xfrm>
              <a:prstGeom prst="rect">
                <a:avLst/>
              </a:prstGeom>
              <a:noFill/>
            </p:spPr>
            <p:txBody>
              <a:bodyPr wrap="square" rtlCol="0">
                <a:spAutoFit/>
              </a:bodyPr>
              <a:lstStyle/>
              <a:p>
                <a:pPr algn="ctr"/>
                <a:r>
                  <a:rPr lang="en-US" sz="1050" b="1" dirty="0">
                    <a:solidFill>
                      <a:prstClr val="black"/>
                    </a:solidFill>
                  </a:rPr>
                  <a:t>MDS Monitor</a:t>
                </a:r>
              </a:p>
            </p:txBody>
          </p:sp>
        </p:grpSp>
        <p:grpSp>
          <p:nvGrpSpPr>
            <p:cNvPr id="5" name="Group 4"/>
            <p:cNvGrpSpPr/>
            <p:nvPr/>
          </p:nvGrpSpPr>
          <p:grpSpPr>
            <a:xfrm>
              <a:off x="5956109" y="1738275"/>
              <a:ext cx="1736376" cy="1747323"/>
              <a:chOff x="5638798" y="4267200"/>
              <a:chExt cx="2132746" cy="1801929"/>
            </a:xfrm>
          </p:grpSpPr>
          <p:sp>
            <p:nvSpPr>
              <p:cNvPr id="91" name="Rectangle 90"/>
              <p:cNvSpPr/>
              <p:nvPr/>
            </p:nvSpPr>
            <p:spPr>
              <a:xfrm>
                <a:off x="5638798" y="4291091"/>
                <a:ext cx="2132746" cy="177803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dirty="0">
                  <a:solidFill>
                    <a:prstClr val="black"/>
                  </a:solidFill>
                </a:endParaRPr>
              </a:p>
            </p:txBody>
          </p:sp>
          <p:pic>
            <p:nvPicPr>
              <p:cNvPr id="1027" name="Picture 3" descr="C:\Users\zhangbj\Pictures\Picasa\Exports\Pictures\MDS-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4267200"/>
                <a:ext cx="1382386" cy="133853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234" name="Picture 3" descr="C:\Users\zhangbj\Pictures\Picasa\Exports\Pictures\MDS-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3771" y="4448783"/>
                <a:ext cx="1382386" cy="133853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235" name="Picture 3" descr="C:\Users\zhangbj\Pictures\Picasa\Exports\Pictures\MDS-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0727" y="4611564"/>
                <a:ext cx="1382386" cy="133853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grpSp>
        <p:sp>
          <p:nvSpPr>
            <p:cNvPr id="38" name="TextBox 37"/>
            <p:cNvSpPr txBox="1"/>
            <p:nvPr/>
          </p:nvSpPr>
          <p:spPr>
            <a:xfrm>
              <a:off x="6511215" y="4151475"/>
              <a:ext cx="575799" cy="338555"/>
            </a:xfrm>
            <a:prstGeom prst="rect">
              <a:avLst/>
            </a:prstGeom>
            <a:noFill/>
          </p:spPr>
          <p:txBody>
            <a:bodyPr wrap="none" rtlCol="0">
              <a:spAutoFit/>
            </a:bodyPr>
            <a:lstStyle/>
            <a:p>
              <a:r>
                <a:rPr lang="en-US" sz="1050" b="1" dirty="0" err="1">
                  <a:solidFill>
                    <a:prstClr val="black"/>
                  </a:solidFill>
                </a:rPr>
                <a:t>PlotViz</a:t>
              </a:r>
              <a:endParaRPr lang="en-US" sz="1050" b="1" dirty="0">
                <a:solidFill>
                  <a:prstClr val="black"/>
                </a:solidFill>
              </a:endParaRPr>
            </a:p>
          </p:txBody>
        </p:sp>
        <p:sp>
          <p:nvSpPr>
            <p:cNvPr id="98" name="Curved Right Arrow 97"/>
            <p:cNvSpPr/>
            <p:nvPr/>
          </p:nvSpPr>
          <p:spPr>
            <a:xfrm rot="5654083" flipV="1">
              <a:off x="3535566" y="355449"/>
              <a:ext cx="845791" cy="4458563"/>
            </a:xfrm>
            <a:prstGeom prst="curved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99" name="Curved Right Arrow 98"/>
            <p:cNvSpPr/>
            <p:nvPr/>
          </p:nvSpPr>
          <p:spPr>
            <a:xfrm rot="16030576" flipV="1">
              <a:off x="3401325" y="2418667"/>
              <a:ext cx="949227" cy="4653350"/>
            </a:xfrm>
            <a:prstGeom prst="curved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100" name="TextBox 99"/>
            <p:cNvSpPr txBox="1"/>
            <p:nvPr/>
          </p:nvSpPr>
          <p:spPr>
            <a:xfrm>
              <a:off x="2797611" y="4537685"/>
              <a:ext cx="1772876" cy="553997"/>
            </a:xfrm>
            <a:prstGeom prst="rect">
              <a:avLst/>
            </a:prstGeom>
            <a:noFill/>
          </p:spPr>
          <p:txBody>
            <a:bodyPr wrap="square" rtlCol="0">
              <a:spAutoFit/>
            </a:bodyPr>
            <a:lstStyle/>
            <a:p>
              <a:pPr algn="ctr"/>
              <a:r>
                <a:rPr lang="en-US" sz="1050" b="1" dirty="0">
                  <a:solidFill>
                    <a:prstClr val="black"/>
                  </a:solidFill>
                </a:rPr>
                <a:t>I. Send message to start the job</a:t>
              </a:r>
            </a:p>
          </p:txBody>
        </p:sp>
        <p:sp>
          <p:nvSpPr>
            <p:cNvPr id="101" name="TextBox 100"/>
            <p:cNvSpPr txBox="1"/>
            <p:nvPr/>
          </p:nvSpPr>
          <p:spPr>
            <a:xfrm>
              <a:off x="2873811" y="2337025"/>
              <a:ext cx="1772876" cy="338555"/>
            </a:xfrm>
            <a:prstGeom prst="rect">
              <a:avLst/>
            </a:prstGeom>
            <a:noFill/>
          </p:spPr>
          <p:txBody>
            <a:bodyPr wrap="square" rtlCol="0">
              <a:spAutoFit/>
            </a:bodyPr>
            <a:lstStyle/>
            <a:p>
              <a:pPr algn="ctr"/>
              <a:r>
                <a:rPr lang="en-US" sz="1050" b="1" dirty="0">
                  <a:solidFill>
                    <a:prstClr val="black"/>
                  </a:solidFill>
                </a:rPr>
                <a:t>II. Send intermediate results</a:t>
              </a:r>
            </a:p>
          </p:txBody>
        </p:sp>
        <p:sp>
          <p:nvSpPr>
            <p:cNvPr id="108" name="TextBox 107"/>
            <p:cNvSpPr txBox="1"/>
            <p:nvPr/>
          </p:nvSpPr>
          <p:spPr>
            <a:xfrm>
              <a:off x="6355596" y="4953183"/>
              <a:ext cx="838691" cy="338555"/>
            </a:xfrm>
            <a:prstGeom prst="rect">
              <a:avLst/>
            </a:prstGeom>
            <a:noFill/>
          </p:spPr>
          <p:txBody>
            <a:bodyPr wrap="none" rtlCol="0">
              <a:spAutoFit/>
            </a:bodyPr>
            <a:lstStyle/>
            <a:p>
              <a:r>
                <a:rPr lang="en-US" sz="1050" b="1" dirty="0">
                  <a:solidFill>
                    <a:prstClr val="black"/>
                  </a:solidFill>
                </a:rPr>
                <a:t>Client Node</a:t>
              </a:r>
            </a:p>
          </p:txBody>
        </p:sp>
      </p:grpSp>
      <p:sp>
        <p:nvSpPr>
          <p:cNvPr id="29" name="Title 1"/>
          <p:cNvSpPr txBox="1">
            <a:spLocks/>
          </p:cNvSpPr>
          <p:nvPr/>
        </p:nvSpPr>
        <p:spPr>
          <a:xfrm>
            <a:off x="2104842" y="873659"/>
            <a:ext cx="7979296" cy="625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b" anchorCtr="0" compatLnSpc="1">
            <a:prstTxWarp prst="textNoShape">
              <a:avLst/>
            </a:prstTxWarp>
            <a:noAutofit/>
          </a:bodyPr>
          <a:lstStyle>
            <a:defPPr>
              <a:defRPr lang="en-US"/>
            </a:defPPr>
            <a:lvl1pPr algn="ctr" fontAlgn="base">
              <a:spcBef>
                <a:spcPct val="0"/>
              </a:spcBef>
              <a:spcAft>
                <a:spcPct val="0"/>
              </a:spcAft>
              <a:buNone/>
              <a:defRPr sz="2800" b="1" kern="0">
                <a:solidFill>
                  <a:srgbClr val="4BACC6">
                    <a:lumMod val="75000"/>
                  </a:srgbClr>
                </a:solidFill>
                <a:effectLst>
                  <a:outerShdw blurRad="50800" dist="25400" dir="5400000" algn="t" rotWithShape="0">
                    <a:prstClr val="black">
                      <a:alpha val="40000"/>
                    </a:prstClr>
                  </a:outerShdw>
                </a:effectLst>
                <a:cs typeface="Times New Roman" pitchFamily="18" charset="0"/>
              </a:defRPr>
            </a:lvl1pPr>
          </a:lstStyle>
          <a:p>
            <a:r>
              <a:rPr lang="en-US" dirty="0"/>
              <a:t>Demo of Multi-Dimensional Scaling using </a:t>
            </a:r>
          </a:p>
          <a:p>
            <a:r>
              <a:rPr lang="en-US" dirty="0"/>
              <a:t>Iterative </a:t>
            </a:r>
            <a:r>
              <a:rPr lang="en-US" dirty="0" err="1"/>
              <a:t>MapReduce</a:t>
            </a:r>
            <a:endParaRPr lang="en-US" dirty="0"/>
          </a:p>
        </p:txBody>
      </p:sp>
      <p:sp>
        <p:nvSpPr>
          <p:cNvPr id="2" name="TextBox 1"/>
          <p:cNvSpPr txBox="1"/>
          <p:nvPr/>
        </p:nvSpPr>
        <p:spPr>
          <a:xfrm>
            <a:off x="2670864" y="4743068"/>
            <a:ext cx="6947736" cy="96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eaLnBrk="0" fontAlgn="base" hangingPunct="0">
              <a:spcBef>
                <a:spcPct val="20000"/>
              </a:spcBef>
              <a:spcAft>
                <a:spcPct val="0"/>
              </a:spcAft>
              <a:buChar char="•"/>
              <a:defRPr sz="2000" b="1">
                <a:cs typeface="ＭＳ Ｐゴシック" pitchFamily="-107" charset="-128"/>
              </a:defRPr>
            </a:lvl1pPr>
            <a:lvl2pPr marL="742950" lvl="1" indent="-285750" eaLnBrk="0" fontAlgn="base" hangingPunct="0">
              <a:spcBef>
                <a:spcPct val="20000"/>
              </a:spcBef>
              <a:spcAft>
                <a:spcPct val="0"/>
              </a:spcAft>
              <a:buChar char="–"/>
              <a:defRPr sz="2000"/>
            </a:lvl2pPr>
            <a:lvl3pPr marL="1143000" indent="-228600" eaLnBrk="0" fontAlgn="base" hangingPunct="0">
              <a:spcBef>
                <a:spcPct val="20000"/>
              </a:spcBef>
              <a:spcAft>
                <a:spcPct val="0"/>
              </a:spcAft>
              <a:buChar char="•"/>
              <a:defRPr sz="1600"/>
            </a:lvl3pPr>
            <a:lvl4pPr marL="1600200" indent="-228600" eaLnBrk="0" fontAlgn="base" hangingPunct="0">
              <a:spcBef>
                <a:spcPct val="20000"/>
              </a:spcBef>
              <a:spcAft>
                <a:spcPct val="0"/>
              </a:spcAft>
              <a:buChar char="–"/>
              <a:defRPr sz="1600"/>
            </a:lvl4pPr>
            <a:lvl5pPr marL="2057400" indent="-228600" eaLnBrk="0" fontAlgn="base" hangingPunct="0">
              <a:spcBef>
                <a:spcPct val="20000"/>
              </a:spcBef>
              <a:spcAft>
                <a:spcPct val="0"/>
              </a:spcAft>
              <a:buChar char="»"/>
              <a:defRPr sz="1600"/>
            </a:lvl5pPr>
            <a:lvl6pPr marL="2514600" indent="-228600" fontAlgn="base">
              <a:spcBef>
                <a:spcPct val="20000"/>
              </a:spcBef>
              <a:spcAft>
                <a:spcPct val="0"/>
              </a:spcAft>
              <a:buChar char="»"/>
              <a:defRPr sz="2000"/>
            </a:lvl6pPr>
            <a:lvl7pPr marL="2971800" indent="-228600" fontAlgn="base">
              <a:spcBef>
                <a:spcPct val="20000"/>
              </a:spcBef>
              <a:spcAft>
                <a:spcPct val="0"/>
              </a:spcAft>
              <a:buChar char="»"/>
              <a:defRPr sz="2000"/>
            </a:lvl7pPr>
            <a:lvl8pPr marL="3429000" indent="-228600" fontAlgn="base">
              <a:spcBef>
                <a:spcPct val="20000"/>
              </a:spcBef>
              <a:spcAft>
                <a:spcPct val="0"/>
              </a:spcAft>
              <a:buChar char="»"/>
              <a:defRPr sz="2000"/>
            </a:lvl8pPr>
            <a:lvl9pPr marL="3886200" indent="-228600" fontAlgn="base">
              <a:spcBef>
                <a:spcPct val="20000"/>
              </a:spcBef>
              <a:spcAft>
                <a:spcPct val="0"/>
              </a:spcAft>
              <a:buChar char="»"/>
              <a:defRPr sz="2000"/>
            </a:lvl9pPr>
          </a:lstStyle>
          <a:p>
            <a:pPr lvl="1">
              <a:buFont typeface="Arial" pitchFamily="34" charset="0"/>
              <a:buChar char="•"/>
            </a:pPr>
            <a:r>
              <a:rPr lang="en-US" dirty="0">
                <a:solidFill>
                  <a:prstClr val="black"/>
                </a:solidFill>
              </a:rPr>
              <a:t>Input: 30K </a:t>
            </a:r>
            <a:r>
              <a:rPr lang="en-US" dirty="0" err="1">
                <a:solidFill>
                  <a:prstClr val="black"/>
                </a:solidFill>
              </a:rPr>
              <a:t>metagenomics</a:t>
            </a:r>
            <a:r>
              <a:rPr lang="en-US" dirty="0">
                <a:solidFill>
                  <a:prstClr val="black"/>
                </a:solidFill>
              </a:rPr>
              <a:t> data</a:t>
            </a:r>
          </a:p>
          <a:p>
            <a:pPr lvl="1">
              <a:buFont typeface="Arial" pitchFamily="34" charset="0"/>
              <a:buChar char="•"/>
            </a:pPr>
            <a:r>
              <a:rPr lang="en-US" dirty="0">
                <a:solidFill>
                  <a:prstClr val="black"/>
                </a:solidFill>
              </a:rPr>
              <a:t>MDS reads pairwise distance matrix of all sequences</a:t>
            </a:r>
          </a:p>
          <a:p>
            <a:pPr lvl="1">
              <a:buFont typeface="Arial" pitchFamily="34" charset="0"/>
              <a:buChar char="•"/>
            </a:pPr>
            <a:r>
              <a:rPr lang="en-US" dirty="0">
                <a:solidFill>
                  <a:prstClr val="black"/>
                </a:solidFill>
              </a:rPr>
              <a:t>Output: 3D coordinates visualized in </a:t>
            </a:r>
            <a:r>
              <a:rPr lang="en-US" dirty="0" err="1">
                <a:solidFill>
                  <a:prstClr val="black"/>
                </a:solidFill>
              </a:rPr>
              <a:t>PlotViz</a:t>
            </a:r>
            <a:endParaRPr lang="en-US" dirty="0">
              <a:solidFill>
                <a:prstClr val="black"/>
              </a:solidFill>
            </a:endParaRPr>
          </a:p>
          <a:p>
            <a:pPr lvl="1">
              <a:buFont typeface="Arial" pitchFamily="34" charset="0"/>
              <a:buChar char="•"/>
            </a:pPr>
            <a:endParaRPr lang="en-US" dirty="0">
              <a:solidFill>
                <a:prstClr val="black"/>
              </a:solidFill>
            </a:endParaRPr>
          </a:p>
          <a:p>
            <a:pPr>
              <a:buFont typeface="Arial" pitchFamily="34" charset="0"/>
              <a:buChar char="•"/>
            </a:pPr>
            <a:endParaRPr lang="en-US" dirty="0">
              <a:solidFill>
                <a:prstClr val="black"/>
              </a:solidFill>
            </a:endParaRPr>
          </a:p>
        </p:txBody>
      </p:sp>
    </p:spTree>
    <p:extLst>
      <p:ext uri="{BB962C8B-B14F-4D97-AF65-F5344CB8AC3E}">
        <p14:creationId xmlns:p14="http://schemas.microsoft.com/office/powerpoint/2010/main" val="40251263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Twister MDS.wmv">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0" y="583346"/>
            <a:ext cx="12172800" cy="6274654"/>
          </a:xfrm>
        </p:spPr>
      </p:pic>
      <p:sp>
        <p:nvSpPr>
          <p:cNvPr id="4" name="Title 1"/>
          <p:cNvSpPr txBox="1">
            <a:spLocks/>
          </p:cNvSpPr>
          <p:nvPr/>
        </p:nvSpPr>
        <p:spPr>
          <a:xfrm>
            <a:off x="2235200" y="-4482"/>
            <a:ext cx="8229600" cy="58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b" anchorCtr="0" compatLnSpc="1">
            <a:prstTxWarp prst="textNoShape">
              <a:avLst/>
            </a:prstTxWarp>
            <a:noAutofit/>
          </a:bodyPr>
          <a:lstStyle>
            <a:defPPr>
              <a:defRPr lang="en-US"/>
            </a:defPPr>
            <a:lvl1pPr algn="ctr" eaLnBrk="0" fontAlgn="base" hangingPunct="0">
              <a:spcBef>
                <a:spcPct val="0"/>
              </a:spcBef>
              <a:spcAft>
                <a:spcPct val="0"/>
              </a:spcAft>
              <a:buNone/>
              <a:defRPr sz="3200" b="1">
                <a:solidFill>
                  <a:schemeClr val="accent5">
                    <a:lumMod val="75000"/>
                  </a:schemeClr>
                </a:solidFill>
                <a:latin typeface="+mj-lt"/>
                <a:ea typeface="+mj-ea"/>
                <a:cs typeface="ＭＳ Ｐゴシック" pitchFamily="-107" charset="-128"/>
              </a:defRPr>
            </a:lvl1pPr>
          </a:lstStyle>
          <a:p>
            <a:r>
              <a:rPr lang="en-US" sz="2400" dirty="0">
                <a:solidFill>
                  <a:srgbClr val="4BACC6">
                    <a:lumMod val="75000"/>
                  </a:srgbClr>
                </a:solidFill>
              </a:rPr>
              <a:t>Iterative </a:t>
            </a:r>
            <a:r>
              <a:rPr lang="en-US" sz="2400" dirty="0" err="1">
                <a:solidFill>
                  <a:srgbClr val="4BACC6">
                    <a:lumMod val="75000"/>
                  </a:srgbClr>
                </a:solidFill>
              </a:rPr>
              <a:t>MapReduce</a:t>
            </a:r>
            <a:r>
              <a:rPr lang="en-US" sz="2400" dirty="0">
                <a:solidFill>
                  <a:srgbClr val="4BACC6">
                    <a:lumMod val="75000"/>
                  </a:srgbClr>
                </a:solidFill>
              </a:rPr>
              <a:t> - MDS Demo</a:t>
            </a:r>
          </a:p>
        </p:txBody>
      </p:sp>
    </p:spTree>
    <p:extLst>
      <p:ext uri="{BB962C8B-B14F-4D97-AF65-F5344CB8AC3E}">
        <p14:creationId xmlns:p14="http://schemas.microsoft.com/office/powerpoint/2010/main" val="23267579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vol="80000">
                <p:cTn id="7" fill="hold" display="0">
                  <p:stCondLst>
                    <p:cond delay="indefinite"/>
                  </p:stCondLst>
                </p:cTn>
                <p:tgtEl>
                  <p:spTgt spid="1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4EFFF6C-AE4E-4FE6-A064-67A5E3D5DC7A}" type="slidenum">
              <a:rPr lang="en-US" smtClean="0">
                <a:solidFill>
                  <a:srgbClr val="D6ECFF"/>
                </a:solidFill>
              </a:rPr>
              <a:pPr/>
              <a:t>15</a:t>
            </a:fld>
            <a:endParaRPr lang="en-US">
              <a:solidFill>
                <a:srgbClr val="D6ECFF"/>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0375" y="0"/>
            <a:ext cx="8738886" cy="6858000"/>
          </a:xfrm>
          <a:prstGeom prst="rect">
            <a:avLst/>
          </a:prstGeom>
        </p:spPr>
      </p:pic>
    </p:spTree>
    <p:extLst>
      <p:ext uri="{BB962C8B-B14F-4D97-AF65-F5344CB8AC3E}">
        <p14:creationId xmlns:p14="http://schemas.microsoft.com/office/powerpoint/2010/main" val="20556291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963" y="1219200"/>
            <a:ext cx="10375900" cy="4438650"/>
          </a:xfrm>
          <a:prstGeom prst="round2DiagRect">
            <a:avLst>
              <a:gd name="adj1" fmla="val 16667"/>
              <a:gd name="adj2" fmla="val 0"/>
            </a:avLst>
          </a:prstGeom>
          <a:ln w="88900" cap="sq">
            <a:solidFill>
              <a:srgbClr val="FFFFFF"/>
            </a:solidFill>
            <a:miter lim="800000"/>
          </a:ln>
          <a:effectLst>
            <a:glow rad="63500">
              <a:schemeClr val="accent1">
                <a:satMod val="175000"/>
                <a:alpha val="40000"/>
              </a:schemeClr>
            </a:glow>
            <a:outerShdw blurRad="101600" dist="152400" dir="2700000" algn="ctr" rotWithShape="0">
              <a:schemeClr val="tx2">
                <a:lumMod val="20000"/>
                <a:lumOff val="80000"/>
              </a:scheme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935964" y="5754524"/>
            <a:ext cx="10933131" cy="646331"/>
          </a:xfrm>
          <a:prstGeom prst="rect">
            <a:avLst/>
          </a:prstGeom>
          <a:noFill/>
        </p:spPr>
        <p:txBody>
          <a:bodyPr wrap="square" rtlCol="0">
            <a:spAutoFit/>
          </a:bodyPr>
          <a:lstStyle/>
          <a:p>
            <a:pPr defTabSz="914400"/>
            <a:r>
              <a:rPr lang="en-US" dirty="0">
                <a:solidFill>
                  <a:prstClr val="black"/>
                </a:solidFill>
              </a:rPr>
              <a:t>Azure Queues for scheduling, Tables to store </a:t>
            </a:r>
            <a:r>
              <a:rPr lang="en-US" dirty="0" smtClean="0">
                <a:solidFill>
                  <a:prstClr val="black"/>
                </a:solidFill>
              </a:rPr>
              <a:t>metadata </a:t>
            </a:r>
            <a:r>
              <a:rPr lang="en-US" dirty="0">
                <a:solidFill>
                  <a:prstClr val="black"/>
                </a:solidFill>
              </a:rPr>
              <a:t>and monitoring data, Blobs for input/output/intermediate data storage. </a:t>
            </a:r>
          </a:p>
        </p:txBody>
      </p:sp>
      <p:sp>
        <p:nvSpPr>
          <p:cNvPr id="5" name="TextBox 4"/>
          <p:cNvSpPr txBox="1"/>
          <p:nvPr/>
        </p:nvSpPr>
        <p:spPr>
          <a:xfrm>
            <a:off x="3109354" y="599715"/>
            <a:ext cx="7144511" cy="338554"/>
          </a:xfrm>
          <a:prstGeom prst="rect">
            <a:avLst/>
          </a:prstGeom>
          <a:noFill/>
        </p:spPr>
        <p:txBody>
          <a:bodyPr wrap="square" rtlCol="0">
            <a:spAutoFit/>
          </a:bodyPr>
          <a:lstStyle/>
          <a:p>
            <a:r>
              <a:rPr lang="en-US" sz="1600" dirty="0" smtClean="0">
                <a:solidFill>
                  <a:srgbClr val="7030A0"/>
                </a:solidFill>
              </a:rPr>
              <a:t>Demonstrate portability of Iterative </a:t>
            </a:r>
            <a:r>
              <a:rPr lang="en-US" sz="1600" dirty="0" err="1" smtClean="0">
                <a:solidFill>
                  <a:srgbClr val="7030A0"/>
                </a:solidFill>
              </a:rPr>
              <a:t>MapReduce</a:t>
            </a:r>
            <a:r>
              <a:rPr lang="en-US" sz="1600" dirty="0" smtClean="0">
                <a:solidFill>
                  <a:srgbClr val="7030A0"/>
                </a:solidFill>
              </a:rPr>
              <a:t>  from HPC to PaaS Cloud (Azure))</a:t>
            </a:r>
            <a:endParaRPr lang="en-US" sz="1600" dirty="0">
              <a:solidFill>
                <a:srgbClr val="7030A0"/>
              </a:solidFill>
            </a:endParaRPr>
          </a:p>
        </p:txBody>
      </p:sp>
      <p:sp>
        <p:nvSpPr>
          <p:cNvPr id="8" name="TextBox 7"/>
          <p:cNvSpPr txBox="1"/>
          <p:nvPr/>
        </p:nvSpPr>
        <p:spPr>
          <a:xfrm>
            <a:off x="1770448" y="218753"/>
            <a:ext cx="9144991"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b" anchorCtr="0" compatLnSpc="1">
            <a:prstTxWarp prst="textNoShape">
              <a:avLst/>
            </a:prstTxWarp>
            <a:noAutofit/>
          </a:bodyPr>
          <a:lstStyle>
            <a:defPPr>
              <a:defRPr lang="en-US"/>
            </a:defPPr>
            <a:lvl1pPr algn="ctr" fontAlgn="base">
              <a:spcBef>
                <a:spcPct val="0"/>
              </a:spcBef>
              <a:spcAft>
                <a:spcPct val="0"/>
              </a:spcAft>
              <a:buNone/>
              <a:defRPr sz="2800" b="1" kern="0">
                <a:solidFill>
                  <a:srgbClr val="4BACC6">
                    <a:lumMod val="75000"/>
                  </a:srgbClr>
                </a:solidFill>
                <a:effectLst>
                  <a:outerShdw blurRad="50800" dist="25400" dir="5400000" algn="t" rotWithShape="0">
                    <a:prstClr val="black">
                      <a:alpha val="40000"/>
                    </a:prstClr>
                  </a:outerShdw>
                </a:effectLst>
                <a:cs typeface="Times New Roman" pitchFamily="18" charset="0"/>
              </a:defRPr>
            </a:lvl1pPr>
          </a:lstStyle>
          <a:p>
            <a:r>
              <a:rPr lang="en-US" dirty="0"/>
              <a:t>Twister4Azure</a:t>
            </a:r>
          </a:p>
        </p:txBody>
      </p:sp>
    </p:spTree>
    <p:extLst>
      <p:ext uri="{BB962C8B-B14F-4D97-AF65-F5344CB8AC3E}">
        <p14:creationId xmlns:p14="http://schemas.microsoft.com/office/powerpoint/2010/main" val="543025093"/>
      </p:ext>
    </p:extLst>
  </p:cSld>
  <p:clrMapOvr>
    <a:masterClrMapping/>
  </p:clrMapOvr>
  <mc:AlternateContent xmlns:mc="http://schemas.openxmlformats.org/markup-compatibility/2006" xmlns:p14="http://schemas.microsoft.com/office/powerpoint/2010/main">
    <mc:Choice Requires="p14">
      <p:transition spd="slow" p14:dur="2000" advTm="6263"/>
    </mc:Choice>
    <mc:Fallback xmlns="">
      <p:transition spd="slow" advTm="6263"/>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182668" y="2650641"/>
            <a:ext cx="8161232"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82667" y="3363655"/>
            <a:ext cx="917360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82675" y="4030404"/>
            <a:ext cx="9900225" cy="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2676" y="4678108"/>
            <a:ext cx="10732983"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669" y="5402007"/>
            <a:ext cx="1159839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361" y="2267823"/>
            <a:ext cx="2494053" cy="352516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9852" y="2179191"/>
            <a:ext cx="755143" cy="44246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231" y="4170948"/>
            <a:ext cx="755143" cy="44246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5090" y="2828495"/>
            <a:ext cx="755140" cy="442465"/>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1575" y="4854039"/>
            <a:ext cx="755143" cy="44246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276" y="1560418"/>
            <a:ext cx="755140" cy="442465"/>
          </a:xfrm>
          <a:prstGeom prst="rect">
            <a:avLst/>
          </a:prstGeom>
        </p:spPr>
      </p:pic>
      <p:cxnSp>
        <p:nvCxnSpPr>
          <p:cNvPr id="18" name="Straight Connector 17"/>
          <p:cNvCxnSpPr/>
          <p:nvPr/>
        </p:nvCxnSpPr>
        <p:spPr>
          <a:xfrm>
            <a:off x="2777985" y="2002866"/>
            <a:ext cx="87357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987166" y="1596968"/>
            <a:ext cx="8258158" cy="369332"/>
          </a:xfrm>
          <a:prstGeom prst="rect">
            <a:avLst/>
          </a:prstGeom>
          <a:noFill/>
        </p:spPr>
        <p:txBody>
          <a:bodyPr wrap="none" rtlCol="0">
            <a:spAutoFit/>
          </a:bodyPr>
          <a:lstStyle/>
          <a:p>
            <a:pPr algn="ctr"/>
            <a:r>
              <a:rPr lang="en-US" b="1" dirty="0">
                <a:solidFill>
                  <a:prstClr val="white">
                    <a:lumMod val="50000"/>
                  </a:prstClr>
                </a:solidFill>
              </a:rPr>
              <a:t>1.</a:t>
            </a:r>
            <a:r>
              <a:rPr lang="en-US" b="1" dirty="0" smtClean="0">
                <a:solidFill>
                  <a:srgbClr val="31859C"/>
                </a:solidFill>
              </a:rPr>
              <a:t>      </a:t>
            </a:r>
            <a:r>
              <a:rPr lang="en-US" b="1" dirty="0">
                <a:solidFill>
                  <a:prstClr val="white">
                    <a:lumMod val="50000"/>
                  </a:prstClr>
                </a:solidFill>
              </a:rPr>
              <a:t>Introduction: Big Data (Batch and Streaming), interdisciplinary, HPC and Clouds </a:t>
            </a:r>
          </a:p>
        </p:txBody>
      </p:sp>
      <p:sp>
        <p:nvSpPr>
          <p:cNvPr id="23" name="TextBox 22"/>
          <p:cNvSpPr txBox="1"/>
          <p:nvPr/>
        </p:nvSpPr>
        <p:spPr>
          <a:xfrm>
            <a:off x="3350116" y="2215757"/>
            <a:ext cx="4762649" cy="369332"/>
          </a:xfrm>
          <a:prstGeom prst="rect">
            <a:avLst/>
          </a:prstGeom>
          <a:noFill/>
        </p:spPr>
        <p:txBody>
          <a:bodyPr wrap="none" rtlCol="0">
            <a:spAutoFit/>
          </a:bodyPr>
          <a:lstStyle/>
          <a:p>
            <a:pPr algn="ctr"/>
            <a:r>
              <a:rPr lang="en-US" b="1" dirty="0">
                <a:solidFill>
                  <a:prstClr val="white">
                    <a:lumMod val="50000"/>
                  </a:prstClr>
                </a:solidFill>
              </a:rPr>
              <a:t>2.      Clouds are important for Big Data Analysis</a:t>
            </a:r>
            <a:r>
              <a:rPr lang="en-US" b="1" dirty="0">
                <a:solidFill>
                  <a:srgbClr val="31859C"/>
                </a:solidFill>
              </a:rPr>
              <a:t> </a:t>
            </a:r>
          </a:p>
        </p:txBody>
      </p:sp>
      <p:sp>
        <p:nvSpPr>
          <p:cNvPr id="24" name="TextBox 23"/>
          <p:cNvSpPr txBox="1"/>
          <p:nvPr/>
        </p:nvSpPr>
        <p:spPr>
          <a:xfrm>
            <a:off x="3783909" y="2865053"/>
            <a:ext cx="7374086" cy="369332"/>
          </a:xfrm>
          <a:prstGeom prst="rect">
            <a:avLst/>
          </a:prstGeom>
          <a:noFill/>
        </p:spPr>
        <p:txBody>
          <a:bodyPr wrap="square" rtlCol="0">
            <a:spAutoFit/>
          </a:bodyPr>
          <a:lstStyle/>
          <a:p>
            <a:r>
              <a:rPr lang="en-US" b="1" dirty="0">
                <a:solidFill>
                  <a:srgbClr val="31859C"/>
                </a:solidFill>
              </a:rPr>
              <a:t>3.      Clouds are important for </a:t>
            </a:r>
            <a:r>
              <a:rPr lang="en-US" b="1" dirty="0" smtClean="0">
                <a:solidFill>
                  <a:srgbClr val="31859C"/>
                </a:solidFill>
              </a:rPr>
              <a:t>Education and Training: </a:t>
            </a:r>
            <a:r>
              <a:rPr lang="en-US" b="1" dirty="0" err="1" smtClean="0">
                <a:solidFill>
                  <a:srgbClr val="31859C"/>
                </a:solidFill>
              </a:rPr>
              <a:t>CloudMOOC</a:t>
            </a:r>
            <a:endParaRPr lang="en-US" b="1" dirty="0">
              <a:solidFill>
                <a:srgbClr val="31859C"/>
              </a:solidFill>
            </a:endParaRPr>
          </a:p>
        </p:txBody>
      </p:sp>
      <p:sp>
        <p:nvSpPr>
          <p:cNvPr id="25" name="TextBox 24"/>
          <p:cNvSpPr txBox="1"/>
          <p:nvPr/>
        </p:nvSpPr>
        <p:spPr>
          <a:xfrm>
            <a:off x="4168242" y="3549218"/>
            <a:ext cx="5200783" cy="646331"/>
          </a:xfrm>
          <a:prstGeom prst="rect">
            <a:avLst/>
          </a:prstGeom>
          <a:noFill/>
        </p:spPr>
        <p:txBody>
          <a:bodyPr wrap="none" rtlCol="0">
            <a:spAutoFit/>
          </a:bodyPr>
          <a:lstStyle/>
          <a:p>
            <a:r>
              <a:rPr lang="en-US" b="1" dirty="0">
                <a:solidFill>
                  <a:prstClr val="white">
                    <a:lumMod val="50000"/>
                  </a:prstClr>
                </a:solidFill>
              </a:rPr>
              <a:t>4. </a:t>
            </a:r>
            <a:r>
              <a:rPr lang="en-US" b="1" dirty="0" smtClean="0">
                <a:solidFill>
                  <a:prstClr val="white">
                    <a:lumMod val="50000"/>
                  </a:prstClr>
                </a:solidFill>
              </a:rPr>
              <a:t>     Interdisciplinary Applications</a:t>
            </a:r>
            <a:r>
              <a:rPr lang="en-US" b="1" dirty="0">
                <a:solidFill>
                  <a:prstClr val="white">
                    <a:lumMod val="50000"/>
                  </a:prstClr>
                </a:solidFill>
              </a:rPr>
              <a:t> </a:t>
            </a:r>
            <a:r>
              <a:rPr lang="en-US" b="1" dirty="0" smtClean="0">
                <a:solidFill>
                  <a:prstClr val="white">
                    <a:lumMod val="50000"/>
                  </a:prstClr>
                </a:solidFill>
              </a:rPr>
              <a:t> </a:t>
            </a:r>
            <a:r>
              <a:rPr lang="en-US" b="1" dirty="0">
                <a:solidFill>
                  <a:prstClr val="white">
                    <a:lumMod val="50000"/>
                  </a:prstClr>
                </a:solidFill>
              </a:rPr>
              <a:t>and Technologies</a:t>
            </a:r>
          </a:p>
          <a:p>
            <a:endParaRPr lang="en-US" b="1" dirty="0">
              <a:solidFill>
                <a:prstClr val="white">
                  <a:lumMod val="50000"/>
                </a:prstClr>
              </a:solidFill>
            </a:endParaRPr>
          </a:p>
        </p:txBody>
      </p:sp>
      <p:sp>
        <p:nvSpPr>
          <p:cNvPr id="26" name="TextBox 25"/>
          <p:cNvSpPr txBox="1"/>
          <p:nvPr/>
        </p:nvSpPr>
        <p:spPr>
          <a:xfrm>
            <a:off x="4544329" y="4207509"/>
            <a:ext cx="7300460" cy="369332"/>
          </a:xfrm>
          <a:prstGeom prst="rect">
            <a:avLst/>
          </a:prstGeom>
          <a:noFill/>
        </p:spPr>
        <p:txBody>
          <a:bodyPr wrap="none" rtlCol="0">
            <a:spAutoFit/>
          </a:bodyPr>
          <a:lstStyle/>
          <a:p>
            <a:r>
              <a:rPr lang="en-US" b="1" dirty="0">
                <a:solidFill>
                  <a:prstClr val="white">
                    <a:lumMod val="50000"/>
                  </a:prstClr>
                </a:solidFill>
              </a:rPr>
              <a:t>5. </a:t>
            </a:r>
            <a:r>
              <a:rPr lang="en-US" b="1" dirty="0" smtClean="0">
                <a:solidFill>
                  <a:prstClr val="white">
                    <a:lumMod val="50000"/>
                  </a:prstClr>
                </a:solidFill>
              </a:rPr>
              <a:t>     Enhancing </a:t>
            </a:r>
            <a:r>
              <a:rPr lang="en-US" b="1" dirty="0">
                <a:solidFill>
                  <a:prstClr val="white">
                    <a:lumMod val="50000"/>
                  </a:prstClr>
                </a:solidFill>
              </a:rPr>
              <a:t>Commodity systems </a:t>
            </a:r>
            <a:r>
              <a:rPr lang="en-US" b="1" dirty="0" smtClean="0">
                <a:solidFill>
                  <a:prstClr val="white">
                    <a:lumMod val="50000"/>
                  </a:prstClr>
                </a:solidFill>
              </a:rPr>
              <a:t> (Apache Big Data Stack) </a:t>
            </a:r>
            <a:r>
              <a:rPr lang="en-US" b="1" dirty="0">
                <a:solidFill>
                  <a:prstClr val="white">
                    <a:lumMod val="50000"/>
                  </a:prstClr>
                </a:solidFill>
              </a:rPr>
              <a:t>to </a:t>
            </a:r>
            <a:r>
              <a:rPr lang="en-US" b="1" dirty="0" smtClean="0">
                <a:solidFill>
                  <a:prstClr val="white">
                    <a:lumMod val="50000"/>
                  </a:prstClr>
                </a:solidFill>
              </a:rPr>
              <a:t>HPC-ABDS</a:t>
            </a:r>
          </a:p>
        </p:txBody>
      </p:sp>
      <p:sp>
        <p:nvSpPr>
          <p:cNvPr id="27" name="TextBox 26"/>
          <p:cNvSpPr txBox="1"/>
          <p:nvPr/>
        </p:nvSpPr>
        <p:spPr>
          <a:xfrm>
            <a:off x="4961031" y="4889623"/>
            <a:ext cx="2778389" cy="369332"/>
          </a:xfrm>
          <a:prstGeom prst="rect">
            <a:avLst/>
          </a:prstGeom>
          <a:noFill/>
        </p:spPr>
        <p:txBody>
          <a:bodyPr wrap="none" rtlCol="0">
            <a:spAutoFit/>
          </a:bodyPr>
          <a:lstStyle/>
          <a:p>
            <a:r>
              <a:rPr lang="en-US" b="1" dirty="0">
                <a:solidFill>
                  <a:prstClr val="white">
                    <a:lumMod val="50000"/>
                  </a:prstClr>
                </a:solidFill>
              </a:rPr>
              <a:t>6. </a:t>
            </a:r>
            <a:r>
              <a:rPr lang="en-US" b="1" dirty="0" smtClean="0">
                <a:solidFill>
                  <a:prstClr val="white">
                    <a:lumMod val="50000"/>
                  </a:prstClr>
                </a:solidFill>
              </a:rPr>
              <a:t>     Summary and Future</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659" y="3503410"/>
            <a:ext cx="755143" cy="442465"/>
          </a:xfrm>
          <a:prstGeom prst="rect">
            <a:avLst/>
          </a:prstGeom>
        </p:spPr>
      </p:pic>
      <p:pic>
        <p:nvPicPr>
          <p:cNvPr id="39" name="Picture 2">
            <a:hlinkClick r:id="rId5"/>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210" t="17040" b="30610"/>
          <a:stretch/>
        </p:blipFill>
        <p:spPr bwMode="auto">
          <a:xfrm>
            <a:off x="870056" y="4907350"/>
            <a:ext cx="1605029" cy="35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0">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7623" y="3255359"/>
            <a:ext cx="1506764" cy="360686"/>
          </a:xfrm>
          <a:prstGeom prst="rect">
            <a:avLst/>
          </a:prstGeom>
          <a:effectLst>
            <a:glow rad="63500">
              <a:schemeClr val="bg1">
                <a:alpha val="40000"/>
              </a:schemeClr>
            </a:glow>
            <a:outerShdw blurRad="50800" dist="38100" dir="2700000" algn="tl" rotWithShape="0">
              <a:prstClr val="black">
                <a:alpha val="40000"/>
              </a:prstClr>
            </a:outerShdw>
          </a:effectLst>
        </p:spPr>
      </p:pic>
      <p:cxnSp>
        <p:nvCxnSpPr>
          <p:cNvPr id="49" name="Straight Connector 48"/>
          <p:cNvCxnSpPr/>
          <p:nvPr/>
        </p:nvCxnSpPr>
        <p:spPr>
          <a:xfrm>
            <a:off x="2574472" y="2236317"/>
            <a:ext cx="0" cy="3596359"/>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726872" y="2232225"/>
            <a:ext cx="0" cy="3596359"/>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2" name="Picture 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7399" y="2267827"/>
            <a:ext cx="609524" cy="342857"/>
          </a:xfrm>
          <a:prstGeom prst="rect">
            <a:avLst/>
          </a:prstGeom>
        </p:spPr>
      </p:pic>
      <p:sp>
        <p:nvSpPr>
          <p:cNvPr id="53" name="TextBox 52"/>
          <p:cNvSpPr txBox="1"/>
          <p:nvPr/>
        </p:nvSpPr>
        <p:spPr>
          <a:xfrm>
            <a:off x="1279044" y="2344659"/>
            <a:ext cx="1043876" cy="276999"/>
          </a:xfrm>
          <a:prstGeom prst="rect">
            <a:avLst/>
          </a:prstGeom>
          <a:noFill/>
        </p:spPr>
        <p:txBody>
          <a:bodyPr wrap="none" rtlCol="0">
            <a:spAutoFit/>
          </a:bodyPr>
          <a:lstStyle/>
          <a:p>
            <a:r>
              <a:rPr lang="en-US" sz="1200" b="1" dirty="0" smtClean="0">
                <a:solidFill>
                  <a:prstClr val="white">
                    <a:lumMod val="50000"/>
                  </a:prstClr>
                </a:solidFill>
                <a:latin typeface="Corbel" pitchFamily="34" charset="0"/>
              </a:rPr>
              <a:t>Cloud MOOC</a:t>
            </a:r>
            <a:endParaRPr lang="en-US" sz="1200" b="1" dirty="0">
              <a:solidFill>
                <a:prstClr val="white">
                  <a:lumMod val="50000"/>
                </a:prstClr>
              </a:solidFill>
              <a:latin typeface="Corbel" pitchFamily="34" charset="0"/>
            </a:endParaRPr>
          </a:p>
        </p:txBody>
      </p:sp>
      <p:sp>
        <p:nvSpPr>
          <p:cNvPr id="30" name="TextBox 29"/>
          <p:cNvSpPr txBox="1"/>
          <p:nvPr/>
        </p:nvSpPr>
        <p:spPr>
          <a:xfrm>
            <a:off x="5018300" y="304711"/>
            <a:ext cx="1927131" cy="769441"/>
          </a:xfrm>
          <a:prstGeom prst="rect">
            <a:avLst/>
          </a:prstGeom>
          <a:noFill/>
        </p:spPr>
        <p:txBody>
          <a:bodyPr wrap="none" rtlCol="0">
            <a:spAutoFit/>
          </a:bodyPr>
          <a:lstStyle/>
          <a:p>
            <a:pPr algn="ctr">
              <a:spcBef>
                <a:spcPct val="0"/>
              </a:spcBef>
            </a:pPr>
            <a:r>
              <a:rPr lang="en-US" sz="4400" b="1" kern="0" dirty="0" smtClean="0">
                <a:solidFill>
                  <a:srgbClr val="4BACC6">
                    <a:lumMod val="75000"/>
                  </a:srgbClr>
                </a:solidFill>
                <a:effectLst>
                  <a:outerShdw blurRad="50800" dist="25400" dir="5400000" algn="t" rotWithShape="0">
                    <a:prstClr val="black">
                      <a:alpha val="40000"/>
                    </a:prstClr>
                  </a:outerShdw>
                </a:effectLst>
                <a:cs typeface="Times New Roman" pitchFamily="18" charset="0"/>
              </a:rPr>
              <a:t>Outline</a:t>
            </a:r>
            <a:endParaRPr lang="en-US" sz="4400" b="1" kern="0" dirty="0">
              <a:solidFill>
                <a:srgbClr val="4BACC6">
                  <a:lumMod val="75000"/>
                </a:srgbClr>
              </a:solidFill>
              <a:effectLst>
                <a:outerShdw blurRad="50800" dist="25400" dir="5400000" algn="t" rotWithShape="0">
                  <a:prstClr val="black">
                    <a:alpha val="40000"/>
                  </a:prstClr>
                </a:outerShdw>
              </a:effectLst>
              <a:cs typeface="Times New Roman" pitchFamily="18" charset="0"/>
            </a:endParaRPr>
          </a:p>
        </p:txBody>
      </p:sp>
      <p:pic>
        <p:nvPicPr>
          <p:cNvPr id="28" name="Picture 2" descr="F:\Docs\Dropbox\poster\plotviz.jpg">
            <a:hlinkClick r:id="rId10"/>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10435" t="28512" b="36428"/>
          <a:stretch/>
        </p:blipFill>
        <p:spPr bwMode="auto">
          <a:xfrm>
            <a:off x="916953" y="2771420"/>
            <a:ext cx="1641355" cy="3424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0635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958230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61335" y="274358"/>
            <a:ext cx="6922088" cy="646331"/>
          </a:xfrm>
          <a:prstGeom prst="rect">
            <a:avLst/>
          </a:prstGeom>
          <a:noFill/>
        </p:spPr>
        <p:txBody>
          <a:bodyPr wrap="none" rtlCol="0">
            <a:spAutoFit/>
          </a:bodyPr>
          <a:lstStyle>
            <a:defPPr>
              <a:defRPr lang="en-US"/>
            </a:defPPr>
            <a:lvl1pPr algn="ctr">
              <a:spcBef>
                <a:spcPct val="0"/>
              </a:spcBef>
              <a:defRPr sz="4400" b="1" kern="0">
                <a:solidFill>
                  <a:srgbClr val="4BACC6">
                    <a:lumMod val="75000"/>
                  </a:srgbClr>
                </a:solidFill>
                <a:effectLst>
                  <a:outerShdw blurRad="50800" dist="25400" dir="5400000" algn="t" rotWithShape="0">
                    <a:prstClr val="black">
                      <a:alpha val="40000"/>
                    </a:prstClr>
                  </a:outerShdw>
                </a:effectLst>
                <a:cs typeface="Times New Roman" pitchFamily="18" charset="0"/>
              </a:defRPr>
            </a:lvl1pPr>
          </a:lstStyle>
          <a:p>
            <a:r>
              <a:rPr lang="en-US" sz="3600" dirty="0"/>
              <a:t>Education and Training using Cloud</a:t>
            </a:r>
          </a:p>
        </p:txBody>
      </p:sp>
      <p:sp>
        <p:nvSpPr>
          <p:cNvPr id="5" name="Content Placeholder 2"/>
          <p:cNvSpPr txBox="1">
            <a:spLocks/>
          </p:cNvSpPr>
          <p:nvPr/>
        </p:nvSpPr>
        <p:spPr>
          <a:xfrm>
            <a:off x="706055" y="1506072"/>
            <a:ext cx="11242995" cy="493069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800"/>
              </a:spcBef>
            </a:pPr>
            <a:r>
              <a:rPr lang="en-US" sz="2400" dirty="0"/>
              <a:t>Microsoft says there </a:t>
            </a:r>
            <a:r>
              <a:rPr lang="en-US" sz="2400" dirty="0" smtClean="0"/>
              <a:t>are </a:t>
            </a:r>
            <a:r>
              <a:rPr lang="en-US" sz="2400" b="1" dirty="0"/>
              <a:t>14 million cloud jobs</a:t>
            </a:r>
            <a:r>
              <a:rPr lang="en-US" sz="2400" dirty="0"/>
              <a:t> around the world today while Forbes (December 2014) </a:t>
            </a:r>
            <a:r>
              <a:rPr lang="en-US" sz="2400" dirty="0" smtClean="0"/>
              <a:t>cites </a:t>
            </a:r>
            <a:r>
              <a:rPr lang="en-US" sz="2400" b="1" dirty="0" smtClean="0"/>
              <a:t>18.2 </a:t>
            </a:r>
            <a:r>
              <a:rPr lang="en-US" sz="2400" b="1" dirty="0"/>
              <a:t>million </a:t>
            </a:r>
            <a:r>
              <a:rPr lang="en-US" sz="2400" dirty="0"/>
              <a:t>worldwide and </a:t>
            </a:r>
            <a:r>
              <a:rPr lang="en-US" sz="2400" b="1" dirty="0"/>
              <a:t>3.9 million</a:t>
            </a:r>
            <a:r>
              <a:rPr lang="en-US" sz="2400" dirty="0"/>
              <a:t> in </a:t>
            </a:r>
            <a:r>
              <a:rPr lang="en-US" sz="2400" dirty="0" smtClean="0"/>
              <a:t>USA</a:t>
            </a:r>
          </a:p>
          <a:p>
            <a:pPr>
              <a:spcBef>
                <a:spcPts val="1800"/>
              </a:spcBef>
            </a:pPr>
            <a:r>
              <a:rPr lang="en-US" sz="2400" dirty="0" smtClean="0"/>
              <a:t>McKinsey </a:t>
            </a:r>
            <a:r>
              <a:rPr lang="en-US" sz="2400" dirty="0"/>
              <a:t>says that there will be up to </a:t>
            </a:r>
            <a:r>
              <a:rPr lang="en-US" sz="2400" b="1" dirty="0"/>
              <a:t>190,000 nerds </a:t>
            </a:r>
            <a:r>
              <a:rPr lang="en-US" sz="2400" dirty="0"/>
              <a:t>and </a:t>
            </a:r>
            <a:r>
              <a:rPr lang="en-US" sz="2400" b="1" dirty="0"/>
              <a:t>1.5 million extra managers</a:t>
            </a:r>
            <a:r>
              <a:rPr lang="en-US" sz="2400" dirty="0"/>
              <a:t> needed in Data Science by 2018 in USA</a:t>
            </a:r>
          </a:p>
          <a:p>
            <a:pPr>
              <a:spcBef>
                <a:spcPts val="1800"/>
              </a:spcBef>
            </a:pPr>
            <a:r>
              <a:rPr lang="en-US" sz="2400" dirty="0"/>
              <a:t>Many more jobs than simulation (third paradigm) where </a:t>
            </a:r>
            <a:r>
              <a:rPr lang="en-US" sz="2400" b="1" dirty="0"/>
              <a:t>Computational Science</a:t>
            </a:r>
            <a:r>
              <a:rPr lang="en-US" sz="2400" dirty="0"/>
              <a:t> </a:t>
            </a:r>
            <a:r>
              <a:rPr lang="en-US" sz="2400" dirty="0" smtClean="0"/>
              <a:t>not </a:t>
            </a:r>
            <a:r>
              <a:rPr lang="en-US" sz="2400" dirty="0"/>
              <a:t>very successful as curriculum</a:t>
            </a:r>
          </a:p>
          <a:p>
            <a:pPr>
              <a:spcBef>
                <a:spcPts val="1800"/>
              </a:spcBef>
            </a:pPr>
            <a:r>
              <a:rPr lang="en-US" sz="2400" dirty="0"/>
              <a:t>Need curricula to educate people to </a:t>
            </a:r>
            <a:r>
              <a:rPr lang="en-US" sz="2400" dirty="0" smtClean="0"/>
              <a:t>use (or design) </a:t>
            </a:r>
            <a:r>
              <a:rPr lang="en-US" sz="2400" b="1" dirty="0"/>
              <a:t>Clouds</a:t>
            </a:r>
            <a:r>
              <a:rPr lang="en-US" sz="2400" dirty="0"/>
              <a:t> running </a:t>
            </a:r>
            <a:r>
              <a:rPr lang="en-US" sz="2400" b="1" dirty="0"/>
              <a:t>Data Analytics </a:t>
            </a:r>
            <a:r>
              <a:rPr lang="en-US" sz="2400" dirty="0"/>
              <a:t>processing </a:t>
            </a:r>
            <a:r>
              <a:rPr lang="en-US" sz="2400" b="1" dirty="0"/>
              <a:t>Big Data </a:t>
            </a:r>
            <a:r>
              <a:rPr lang="en-US" sz="2400" dirty="0"/>
              <a:t>to solve problems </a:t>
            </a:r>
            <a:r>
              <a:rPr lang="en-US" sz="2400" dirty="0" smtClean="0"/>
              <a:t>(</a:t>
            </a:r>
            <a:r>
              <a:rPr lang="en-US" sz="2400" dirty="0"/>
              <a:t>e.g. </a:t>
            </a:r>
            <a:r>
              <a:rPr lang="en-US" sz="2400" dirty="0" smtClean="0"/>
              <a:t>health</a:t>
            </a:r>
            <a:r>
              <a:rPr lang="en-US" sz="2400" dirty="0"/>
              <a:t>, social, financial, policy, national </a:t>
            </a:r>
            <a:r>
              <a:rPr lang="en-US" sz="2400" dirty="0" smtClean="0"/>
              <a:t>security, scientific experiment, environment)</a:t>
            </a:r>
            <a:endParaRPr lang="en-US" sz="2400" dirty="0"/>
          </a:p>
        </p:txBody>
      </p:sp>
    </p:spTree>
    <p:extLst>
      <p:ext uri="{BB962C8B-B14F-4D97-AF65-F5344CB8AC3E}">
        <p14:creationId xmlns:p14="http://schemas.microsoft.com/office/powerpoint/2010/main" val="211893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182668" y="2663288"/>
            <a:ext cx="8161232"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82667" y="3376302"/>
            <a:ext cx="917360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82675" y="4043051"/>
            <a:ext cx="9900225" cy="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2676" y="4690755"/>
            <a:ext cx="10732983"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669" y="5414654"/>
            <a:ext cx="1159839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361" y="2280470"/>
            <a:ext cx="2494053" cy="3525164"/>
          </a:xfrm>
          <a:prstGeom prst="rect">
            <a:avLst/>
          </a:prstGeom>
          <a:effectLst>
            <a:glow>
              <a:schemeClr val="accent1"/>
            </a:glo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9852" y="2191838"/>
            <a:ext cx="755143" cy="44246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231" y="4183595"/>
            <a:ext cx="755143" cy="44246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089" y="2841142"/>
            <a:ext cx="755143" cy="442465"/>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1575" y="4866686"/>
            <a:ext cx="755143" cy="442465"/>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6275" y="1597557"/>
            <a:ext cx="755143" cy="442465"/>
          </a:xfrm>
          <a:prstGeom prst="rect">
            <a:avLst/>
          </a:prstGeom>
        </p:spPr>
      </p:pic>
      <p:cxnSp>
        <p:nvCxnSpPr>
          <p:cNvPr id="18" name="Straight Connector 17"/>
          <p:cNvCxnSpPr/>
          <p:nvPr/>
        </p:nvCxnSpPr>
        <p:spPr>
          <a:xfrm>
            <a:off x="2777985" y="2040005"/>
            <a:ext cx="87357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987166" y="1634107"/>
            <a:ext cx="8258158" cy="369332"/>
          </a:xfrm>
          <a:prstGeom prst="rect">
            <a:avLst/>
          </a:prstGeom>
          <a:noFill/>
        </p:spPr>
        <p:txBody>
          <a:bodyPr wrap="none" rtlCol="0">
            <a:spAutoFit/>
          </a:bodyPr>
          <a:lstStyle/>
          <a:p>
            <a:pPr algn="ctr"/>
            <a:r>
              <a:rPr lang="en-US" b="1" dirty="0" smtClean="0">
                <a:solidFill>
                  <a:srgbClr val="31859C"/>
                </a:solidFill>
              </a:rPr>
              <a:t>1.      Introduction: </a:t>
            </a:r>
            <a:r>
              <a:rPr lang="en-US" b="1" dirty="0">
                <a:solidFill>
                  <a:srgbClr val="31859C"/>
                </a:solidFill>
              </a:rPr>
              <a:t>Big Data (Batch and Streaming), interdisciplinary, HPC and </a:t>
            </a:r>
            <a:r>
              <a:rPr lang="en-US" b="1" dirty="0" smtClean="0">
                <a:solidFill>
                  <a:srgbClr val="31859C"/>
                </a:solidFill>
              </a:rPr>
              <a:t>Clouds</a:t>
            </a:r>
            <a:r>
              <a:rPr lang="en-US" dirty="0" smtClean="0">
                <a:solidFill>
                  <a:srgbClr val="31859C"/>
                </a:solidFill>
              </a:rPr>
              <a:t> </a:t>
            </a:r>
            <a:endParaRPr lang="en-US" dirty="0">
              <a:solidFill>
                <a:srgbClr val="31859C"/>
              </a:solidFill>
            </a:endParaRPr>
          </a:p>
        </p:txBody>
      </p:sp>
      <p:sp>
        <p:nvSpPr>
          <p:cNvPr id="23" name="TextBox 22"/>
          <p:cNvSpPr txBox="1"/>
          <p:nvPr/>
        </p:nvSpPr>
        <p:spPr>
          <a:xfrm>
            <a:off x="3387036" y="2228404"/>
            <a:ext cx="4762650" cy="369332"/>
          </a:xfrm>
          <a:prstGeom prst="rect">
            <a:avLst/>
          </a:prstGeom>
          <a:noFill/>
        </p:spPr>
        <p:txBody>
          <a:bodyPr wrap="none" rtlCol="0">
            <a:spAutoFit/>
          </a:bodyPr>
          <a:lstStyle/>
          <a:p>
            <a:r>
              <a:rPr lang="en-US" b="1" dirty="0">
                <a:solidFill>
                  <a:prstClr val="white">
                    <a:lumMod val="50000"/>
                  </a:prstClr>
                </a:solidFill>
              </a:rPr>
              <a:t>2. </a:t>
            </a:r>
            <a:r>
              <a:rPr lang="en-US" b="1" dirty="0" smtClean="0">
                <a:solidFill>
                  <a:prstClr val="white">
                    <a:lumMod val="50000"/>
                  </a:prstClr>
                </a:solidFill>
              </a:rPr>
              <a:t>     Clouds </a:t>
            </a:r>
            <a:r>
              <a:rPr lang="en-US" b="1" dirty="0">
                <a:solidFill>
                  <a:prstClr val="white">
                    <a:lumMod val="50000"/>
                  </a:prstClr>
                </a:solidFill>
              </a:rPr>
              <a:t>are important for Big Data Analysis</a:t>
            </a:r>
            <a:r>
              <a:rPr lang="en-US" dirty="0">
                <a:solidFill>
                  <a:prstClr val="white">
                    <a:lumMod val="50000"/>
                  </a:prstClr>
                </a:solidFill>
              </a:rPr>
              <a:t> </a:t>
            </a:r>
            <a:endParaRPr lang="en-US" dirty="0" smtClean="0">
              <a:solidFill>
                <a:prstClr val="white">
                  <a:lumMod val="50000"/>
                </a:prstClr>
              </a:solidFill>
            </a:endParaRPr>
          </a:p>
        </p:txBody>
      </p:sp>
      <p:sp>
        <p:nvSpPr>
          <p:cNvPr id="24" name="TextBox 23"/>
          <p:cNvSpPr txBox="1"/>
          <p:nvPr/>
        </p:nvSpPr>
        <p:spPr>
          <a:xfrm>
            <a:off x="3783909" y="2877700"/>
            <a:ext cx="5572363" cy="369332"/>
          </a:xfrm>
          <a:prstGeom prst="rect">
            <a:avLst/>
          </a:prstGeom>
          <a:noFill/>
        </p:spPr>
        <p:txBody>
          <a:bodyPr wrap="square" rtlCol="0">
            <a:spAutoFit/>
          </a:bodyPr>
          <a:lstStyle/>
          <a:p>
            <a:r>
              <a:rPr lang="en-US" b="1" dirty="0">
                <a:solidFill>
                  <a:prstClr val="white">
                    <a:lumMod val="50000"/>
                  </a:prstClr>
                </a:solidFill>
              </a:rPr>
              <a:t>3. </a:t>
            </a:r>
            <a:r>
              <a:rPr lang="en-US" b="1" dirty="0" smtClean="0">
                <a:solidFill>
                  <a:prstClr val="white">
                    <a:lumMod val="50000"/>
                  </a:prstClr>
                </a:solidFill>
              </a:rPr>
              <a:t>     Clouds </a:t>
            </a:r>
            <a:r>
              <a:rPr lang="en-US" b="1" dirty="0">
                <a:solidFill>
                  <a:prstClr val="white">
                    <a:lumMod val="50000"/>
                  </a:prstClr>
                </a:solidFill>
              </a:rPr>
              <a:t>are important </a:t>
            </a:r>
            <a:r>
              <a:rPr lang="en-US" b="1" dirty="0" smtClean="0">
                <a:solidFill>
                  <a:prstClr val="white">
                    <a:lumMod val="50000"/>
                  </a:prstClr>
                </a:solidFill>
              </a:rPr>
              <a:t>for Education and Training </a:t>
            </a:r>
            <a:endParaRPr lang="en-US" b="1" dirty="0">
              <a:solidFill>
                <a:prstClr val="white">
                  <a:lumMod val="50000"/>
                </a:prstClr>
              </a:solidFill>
            </a:endParaRPr>
          </a:p>
        </p:txBody>
      </p:sp>
      <p:sp>
        <p:nvSpPr>
          <p:cNvPr id="25" name="TextBox 24"/>
          <p:cNvSpPr txBox="1"/>
          <p:nvPr/>
        </p:nvSpPr>
        <p:spPr>
          <a:xfrm>
            <a:off x="4168242" y="3561865"/>
            <a:ext cx="5147884" cy="369332"/>
          </a:xfrm>
          <a:prstGeom prst="rect">
            <a:avLst/>
          </a:prstGeom>
          <a:noFill/>
        </p:spPr>
        <p:txBody>
          <a:bodyPr wrap="none" rtlCol="0">
            <a:spAutoFit/>
          </a:bodyPr>
          <a:lstStyle/>
          <a:p>
            <a:r>
              <a:rPr lang="en-US" b="1" dirty="0">
                <a:solidFill>
                  <a:prstClr val="white">
                    <a:lumMod val="50000"/>
                  </a:prstClr>
                </a:solidFill>
              </a:rPr>
              <a:t>4. </a:t>
            </a:r>
            <a:r>
              <a:rPr lang="en-US" b="1" dirty="0" smtClean="0">
                <a:solidFill>
                  <a:prstClr val="white">
                    <a:lumMod val="50000"/>
                  </a:prstClr>
                </a:solidFill>
              </a:rPr>
              <a:t>     Interdisciplinary Applications</a:t>
            </a:r>
            <a:r>
              <a:rPr lang="en-US" b="1" dirty="0">
                <a:solidFill>
                  <a:prstClr val="white">
                    <a:lumMod val="50000"/>
                  </a:prstClr>
                </a:solidFill>
              </a:rPr>
              <a:t> </a:t>
            </a:r>
            <a:r>
              <a:rPr lang="en-US" b="1" dirty="0" smtClean="0">
                <a:solidFill>
                  <a:prstClr val="white">
                    <a:lumMod val="50000"/>
                  </a:prstClr>
                </a:solidFill>
              </a:rPr>
              <a:t>and Technologies</a:t>
            </a:r>
            <a:endParaRPr lang="en-US" b="1" dirty="0">
              <a:solidFill>
                <a:prstClr val="white">
                  <a:lumMod val="50000"/>
                </a:prstClr>
              </a:solidFill>
            </a:endParaRPr>
          </a:p>
        </p:txBody>
      </p:sp>
      <p:sp>
        <p:nvSpPr>
          <p:cNvPr id="26" name="TextBox 25"/>
          <p:cNvSpPr txBox="1"/>
          <p:nvPr/>
        </p:nvSpPr>
        <p:spPr>
          <a:xfrm>
            <a:off x="4544329" y="4220156"/>
            <a:ext cx="7300460" cy="369332"/>
          </a:xfrm>
          <a:prstGeom prst="rect">
            <a:avLst/>
          </a:prstGeom>
          <a:noFill/>
        </p:spPr>
        <p:txBody>
          <a:bodyPr wrap="none" rtlCol="0">
            <a:spAutoFit/>
          </a:bodyPr>
          <a:lstStyle/>
          <a:p>
            <a:r>
              <a:rPr lang="en-US" b="1" dirty="0">
                <a:solidFill>
                  <a:prstClr val="white">
                    <a:lumMod val="50000"/>
                  </a:prstClr>
                </a:solidFill>
              </a:rPr>
              <a:t>5. </a:t>
            </a:r>
            <a:r>
              <a:rPr lang="en-US" b="1" dirty="0" smtClean="0">
                <a:solidFill>
                  <a:prstClr val="white">
                    <a:lumMod val="50000"/>
                  </a:prstClr>
                </a:solidFill>
              </a:rPr>
              <a:t>     Enhancing </a:t>
            </a:r>
            <a:r>
              <a:rPr lang="en-US" b="1" dirty="0">
                <a:solidFill>
                  <a:prstClr val="white">
                    <a:lumMod val="50000"/>
                  </a:prstClr>
                </a:solidFill>
              </a:rPr>
              <a:t>Commodity systems </a:t>
            </a:r>
            <a:r>
              <a:rPr lang="en-US" b="1" dirty="0" smtClean="0">
                <a:solidFill>
                  <a:prstClr val="white">
                    <a:lumMod val="50000"/>
                  </a:prstClr>
                </a:solidFill>
              </a:rPr>
              <a:t> (Apache Big Data Stack) </a:t>
            </a:r>
            <a:r>
              <a:rPr lang="en-US" b="1" dirty="0">
                <a:solidFill>
                  <a:prstClr val="white">
                    <a:lumMod val="50000"/>
                  </a:prstClr>
                </a:solidFill>
              </a:rPr>
              <a:t>to </a:t>
            </a:r>
            <a:r>
              <a:rPr lang="en-US" b="1" dirty="0" smtClean="0">
                <a:solidFill>
                  <a:prstClr val="white">
                    <a:lumMod val="50000"/>
                  </a:prstClr>
                </a:solidFill>
              </a:rPr>
              <a:t>HPC-ABDS</a:t>
            </a:r>
          </a:p>
        </p:txBody>
      </p:sp>
      <p:sp>
        <p:nvSpPr>
          <p:cNvPr id="27" name="TextBox 26"/>
          <p:cNvSpPr txBox="1"/>
          <p:nvPr/>
        </p:nvSpPr>
        <p:spPr>
          <a:xfrm>
            <a:off x="4961031" y="4902270"/>
            <a:ext cx="2778389" cy="369332"/>
          </a:xfrm>
          <a:prstGeom prst="rect">
            <a:avLst/>
          </a:prstGeom>
          <a:noFill/>
        </p:spPr>
        <p:txBody>
          <a:bodyPr wrap="none" rtlCol="0">
            <a:spAutoFit/>
          </a:bodyPr>
          <a:lstStyle/>
          <a:p>
            <a:r>
              <a:rPr lang="en-US" b="1" dirty="0">
                <a:solidFill>
                  <a:prstClr val="white">
                    <a:lumMod val="50000"/>
                  </a:prstClr>
                </a:solidFill>
              </a:rPr>
              <a:t>6. </a:t>
            </a:r>
            <a:r>
              <a:rPr lang="en-US" b="1" dirty="0" smtClean="0">
                <a:solidFill>
                  <a:prstClr val="white">
                    <a:lumMod val="50000"/>
                  </a:prstClr>
                </a:solidFill>
              </a:rPr>
              <a:t>     Summary and Future</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659" y="3516057"/>
            <a:ext cx="755143" cy="442465"/>
          </a:xfrm>
          <a:prstGeom prst="rect">
            <a:avLst/>
          </a:prstGeom>
        </p:spPr>
      </p:pic>
      <p:cxnSp>
        <p:nvCxnSpPr>
          <p:cNvPr id="49" name="Straight Connector 48"/>
          <p:cNvCxnSpPr/>
          <p:nvPr/>
        </p:nvCxnSpPr>
        <p:spPr>
          <a:xfrm>
            <a:off x="2574472" y="2248964"/>
            <a:ext cx="0" cy="3596359"/>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726872" y="2244872"/>
            <a:ext cx="0" cy="3596359"/>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018300" y="304711"/>
            <a:ext cx="1927131" cy="769441"/>
          </a:xfrm>
          <a:prstGeom prst="rect">
            <a:avLst/>
          </a:prstGeom>
          <a:noFill/>
        </p:spPr>
        <p:txBody>
          <a:bodyPr wrap="none" rtlCol="0">
            <a:spAutoFit/>
          </a:bodyPr>
          <a:lstStyle/>
          <a:p>
            <a:pPr algn="ctr">
              <a:spcBef>
                <a:spcPct val="0"/>
              </a:spcBef>
            </a:pPr>
            <a:r>
              <a:rPr lang="en-US" sz="4400" b="1" kern="0" dirty="0" smtClean="0">
                <a:solidFill>
                  <a:srgbClr val="4BACC6">
                    <a:lumMod val="75000"/>
                  </a:srgbClr>
                </a:solidFill>
                <a:effectLst>
                  <a:outerShdw blurRad="50800" dist="25400" dir="5400000" algn="t" rotWithShape="0">
                    <a:prstClr val="black">
                      <a:alpha val="40000"/>
                    </a:prstClr>
                  </a:outerShdw>
                </a:effectLst>
                <a:cs typeface="Times New Roman" pitchFamily="18" charset="0"/>
              </a:rPr>
              <a:t>Outline</a:t>
            </a:r>
            <a:endParaRPr lang="en-US" sz="4400" b="1" kern="0" dirty="0">
              <a:solidFill>
                <a:srgbClr val="4BACC6">
                  <a:lumMod val="75000"/>
                </a:srgbClr>
              </a:solidFill>
              <a:effectLst>
                <a:outerShdw blurRad="50800" dist="25400" dir="5400000" algn="t" rotWithShape="0">
                  <a:prstClr val="black">
                    <a:alpha val="40000"/>
                  </a:prstClr>
                </a:outerShdw>
              </a:effectLst>
              <a:cs typeface="Times New Roman" pitchFamily="18" charset="0"/>
            </a:endParaRPr>
          </a:p>
        </p:txBody>
      </p:sp>
    </p:spTree>
    <p:extLst>
      <p:ext uri="{BB962C8B-B14F-4D97-AF65-F5344CB8AC3E}">
        <p14:creationId xmlns:p14="http://schemas.microsoft.com/office/powerpoint/2010/main" val="3699289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90" y="1"/>
            <a:ext cx="12321092"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25160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2459177" y="868696"/>
            <a:ext cx="7275132" cy="3633856"/>
          </a:xfrm>
          <a:prstGeom prst="rect">
            <a:avLst/>
          </a:prstGeom>
          <a:noFill/>
          <a:ln>
            <a:noFill/>
          </a:ln>
        </p:spPr>
      </p:pic>
      <p:sp>
        <p:nvSpPr>
          <p:cNvPr id="4" name="TextBox 3"/>
          <p:cNvSpPr txBox="1"/>
          <p:nvPr/>
        </p:nvSpPr>
        <p:spPr>
          <a:xfrm>
            <a:off x="4160655" y="4571474"/>
            <a:ext cx="3442033" cy="369332"/>
          </a:xfrm>
          <a:prstGeom prst="rect">
            <a:avLst/>
          </a:prstGeom>
          <a:noFill/>
        </p:spPr>
        <p:txBody>
          <a:bodyPr wrap="none" rtlCol="0">
            <a:spAutoFit/>
          </a:bodyPr>
          <a:lstStyle/>
          <a:p>
            <a:r>
              <a:rPr lang="en-US" dirty="0" smtClean="0"/>
              <a:t>An open </a:t>
            </a:r>
            <a:r>
              <a:rPr lang="en-US" dirty="0"/>
              <a:t>online training framework</a:t>
            </a:r>
          </a:p>
        </p:txBody>
      </p:sp>
      <p:sp>
        <p:nvSpPr>
          <p:cNvPr id="5" name="TextBox 4"/>
          <p:cNvSpPr txBox="1"/>
          <p:nvPr/>
        </p:nvSpPr>
        <p:spPr>
          <a:xfrm>
            <a:off x="2169810" y="5149149"/>
            <a:ext cx="8397876" cy="1477328"/>
          </a:xfrm>
          <a:prstGeom prst="rect">
            <a:avLst/>
          </a:prstGeom>
          <a:noFill/>
        </p:spPr>
        <p:txBody>
          <a:bodyPr wrap="square" rtlCol="0">
            <a:spAutoFit/>
          </a:bodyPr>
          <a:lstStyle/>
          <a:p>
            <a:pPr marL="285750" indent="-285750">
              <a:buFont typeface="Arial" panose="020B0604020202020204" pitchFamily="34" charset="0"/>
              <a:buChar char="•"/>
            </a:pPr>
            <a:r>
              <a:rPr lang="en-US" dirty="0"/>
              <a:t>N</a:t>
            </a:r>
            <a:r>
              <a:rPr lang="en-US" dirty="0" smtClean="0"/>
              <a:t>o </a:t>
            </a:r>
            <a:r>
              <a:rPr lang="en-US" dirty="0"/>
              <a:t>single group or strategy that will be able to cover the full spectrum of educational needs required to comprehensively train biomedical big data </a:t>
            </a:r>
            <a:r>
              <a:rPr lang="en-US" dirty="0" smtClean="0"/>
              <a:t>researchers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Building  a community repository</a:t>
            </a:r>
            <a:r>
              <a:rPr lang="en-US" dirty="0"/>
              <a:t>, and creating lecture content and example courses with hands-on virtual machines for biomedical big data </a:t>
            </a:r>
            <a:r>
              <a:rPr lang="en-US" dirty="0" smtClean="0"/>
              <a:t>training</a:t>
            </a:r>
            <a:endParaRPr lang="en-US" dirty="0"/>
          </a:p>
        </p:txBody>
      </p:sp>
      <p:sp>
        <p:nvSpPr>
          <p:cNvPr id="6" name="TextBox 5"/>
          <p:cNvSpPr txBox="1"/>
          <p:nvPr/>
        </p:nvSpPr>
        <p:spPr>
          <a:xfrm>
            <a:off x="2296054" y="105913"/>
            <a:ext cx="7438255" cy="584775"/>
          </a:xfrm>
          <a:prstGeom prst="rect">
            <a:avLst/>
          </a:prstGeom>
          <a:noFill/>
        </p:spPr>
        <p:txBody>
          <a:bodyPr wrap="none" rtlCol="0">
            <a:spAutoFit/>
          </a:bodyPr>
          <a:lstStyle/>
          <a:p>
            <a:r>
              <a:rPr lang="en-US" sz="3200" b="1" kern="0" dirty="0">
                <a:solidFill>
                  <a:srgbClr val="4BACC6">
                    <a:lumMod val="75000"/>
                  </a:srgbClr>
                </a:solidFill>
                <a:effectLst>
                  <a:outerShdw blurRad="50800" dist="25400" dir="5400000" algn="t" rotWithShape="0">
                    <a:prstClr val="black">
                      <a:alpha val="40000"/>
                    </a:prstClr>
                  </a:outerShdw>
                </a:effectLst>
                <a:cs typeface="Times New Roman" pitchFamily="18" charset="0"/>
              </a:rPr>
              <a:t>Biomedical Big Data Training Collaborative</a:t>
            </a:r>
          </a:p>
        </p:txBody>
      </p:sp>
    </p:spTree>
    <p:extLst>
      <p:ext uri="{BB962C8B-B14F-4D97-AF65-F5344CB8AC3E}">
        <p14:creationId xmlns:p14="http://schemas.microsoft.com/office/powerpoint/2010/main" val="717234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9.jpg"/>
          <p:cNvPicPr/>
          <p:nvPr/>
        </p:nvPicPr>
        <p:blipFill>
          <a:blip r:embed="rId2"/>
          <a:srcRect/>
          <a:stretch>
            <a:fillRect/>
          </a:stretch>
        </p:blipFill>
        <p:spPr>
          <a:xfrm>
            <a:off x="2158629" y="732114"/>
            <a:ext cx="8333771" cy="5237544"/>
          </a:xfrm>
          <a:prstGeom prst="rect">
            <a:avLst/>
          </a:prstGeom>
          <a:ln/>
          <a:effectLst>
            <a:outerShdw blurRad="50800" dist="12700" dir="5400000" algn="ctr" rotWithShape="0">
              <a:schemeClr val="bg1">
                <a:lumMod val="50000"/>
              </a:schemeClr>
            </a:outerShdw>
          </a:effectLst>
        </p:spPr>
      </p:pic>
      <p:sp>
        <p:nvSpPr>
          <p:cNvPr id="3" name="TextBox 2"/>
          <p:cNvSpPr txBox="1"/>
          <p:nvPr/>
        </p:nvSpPr>
        <p:spPr>
          <a:xfrm>
            <a:off x="2534805" y="6027533"/>
            <a:ext cx="7581418" cy="1015663"/>
          </a:xfrm>
          <a:prstGeom prst="rect">
            <a:avLst/>
          </a:prstGeom>
          <a:noFill/>
        </p:spPr>
        <p:txBody>
          <a:bodyPr wrap="square" rtlCol="0">
            <a:spAutoFit/>
          </a:bodyPr>
          <a:lstStyle/>
          <a:p>
            <a:r>
              <a:rPr lang="en-US" sz="1400" dirty="0"/>
              <a:t>The playlist </a:t>
            </a:r>
            <a:r>
              <a:rPr lang="en-US" sz="1400" dirty="0" smtClean="0"/>
              <a:t> feature </a:t>
            </a:r>
            <a:r>
              <a:rPr lang="en-US" sz="1400" dirty="0"/>
              <a:t>is demonstrated in our </a:t>
            </a:r>
            <a:r>
              <a:rPr lang="en-US" sz="1400" dirty="0" err="1"/>
              <a:t>CloudMOOC</a:t>
            </a:r>
            <a:r>
              <a:rPr lang="en-US" sz="1400" dirty="0"/>
              <a:t> course, which teaches cloud computing and includes topics like Hadoop </a:t>
            </a:r>
            <a:r>
              <a:rPr lang="en-US" sz="1400" dirty="0" smtClean="0"/>
              <a:t>, OpenStack </a:t>
            </a:r>
            <a:r>
              <a:rPr lang="en-US" sz="1400" dirty="0"/>
              <a:t>and NoSQL databases. </a:t>
            </a:r>
            <a:r>
              <a:rPr lang="en-US" sz="1400" dirty="0" smtClean="0"/>
              <a:t>This figure shows </a:t>
            </a:r>
            <a:r>
              <a:rPr lang="en-US" sz="1400" dirty="0"/>
              <a:t>that a student can simply drag and drop course modules (left) to make a playlist of lessons (right</a:t>
            </a:r>
            <a:r>
              <a:rPr lang="en-US" sz="1400" dirty="0" smtClean="0"/>
              <a:t>).</a:t>
            </a:r>
            <a:endParaRPr lang="en-US" sz="1400" dirty="0"/>
          </a:p>
          <a:p>
            <a:endParaRPr lang="en-US" dirty="0"/>
          </a:p>
        </p:txBody>
      </p:sp>
      <p:sp>
        <p:nvSpPr>
          <p:cNvPr id="4" name="TextBox 3"/>
          <p:cNvSpPr txBox="1"/>
          <p:nvPr/>
        </p:nvSpPr>
        <p:spPr>
          <a:xfrm>
            <a:off x="1990833" y="81023"/>
            <a:ext cx="8669361" cy="523220"/>
          </a:xfrm>
          <a:prstGeom prst="rect">
            <a:avLst/>
          </a:prstGeom>
          <a:noFill/>
        </p:spPr>
        <p:txBody>
          <a:bodyPr wrap="none" rtlCol="0">
            <a:spAutoFit/>
          </a:bodyPr>
          <a:lstStyle/>
          <a:p>
            <a:r>
              <a:rPr lang="en-US" sz="2800" b="1" kern="0" dirty="0" smtClean="0">
                <a:solidFill>
                  <a:srgbClr val="4BACC6">
                    <a:lumMod val="75000"/>
                  </a:srgbClr>
                </a:solidFill>
                <a:effectLst>
                  <a:outerShdw blurRad="50800" dist="25400" dir="5400000" algn="t" rotWithShape="0">
                    <a:prstClr val="black">
                      <a:alpha val="40000"/>
                    </a:prstClr>
                  </a:outerShdw>
                </a:effectLst>
                <a:cs typeface="Times New Roman" pitchFamily="18" charset="0"/>
              </a:rPr>
              <a:t>Customization using Playlist for Cloud Computing MOOC </a:t>
            </a:r>
            <a:endParaRPr lang="en-US" sz="2800" b="1" kern="0" dirty="0">
              <a:solidFill>
                <a:srgbClr val="4BACC6">
                  <a:lumMod val="75000"/>
                </a:srgbClr>
              </a:solidFill>
              <a:effectLst>
                <a:outerShdw blurRad="50800" dist="25400" dir="5400000" algn="t" rotWithShape="0">
                  <a:prstClr val="black">
                    <a:alpha val="40000"/>
                  </a:prstClr>
                </a:outerShdw>
              </a:effectLst>
              <a:cs typeface="Times New Roman" pitchFamily="18" charset="0"/>
            </a:endParaRPr>
          </a:p>
        </p:txBody>
      </p:sp>
    </p:spTree>
    <p:extLst>
      <p:ext uri="{BB962C8B-B14F-4D97-AF65-F5344CB8AC3E}">
        <p14:creationId xmlns:p14="http://schemas.microsoft.com/office/powerpoint/2010/main" val="13358616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3620" y="255488"/>
            <a:ext cx="12192000" cy="94891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Curriculum</a:t>
            </a:r>
            <a:r>
              <a:rPr lang="en-US" sz="3200" b="1" dirty="0" smtClean="0">
                <a:solidFill>
                  <a:srgbClr val="B30838"/>
                </a:solidFill>
                <a:cs typeface="ＭＳ Ｐゴシック" pitchFamily="-107" charset="-128"/>
              </a:rPr>
              <a:t> </a:t>
            </a:r>
            <a:r>
              <a:rPr lang="en-US"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Development</a:t>
            </a:r>
          </a:p>
        </p:txBody>
      </p:sp>
      <p:sp>
        <p:nvSpPr>
          <p:cNvPr id="5" name="Content Placeholder 2"/>
          <p:cNvSpPr txBox="1">
            <a:spLocks/>
          </p:cNvSpPr>
          <p:nvPr/>
        </p:nvSpPr>
        <p:spPr>
          <a:xfrm>
            <a:off x="942976" y="1302834"/>
            <a:ext cx="10446514" cy="493069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800"/>
              </a:spcBef>
            </a:pPr>
            <a:r>
              <a:rPr lang="en-US" sz="2000" dirty="0" smtClean="0">
                <a:solidFill>
                  <a:srgbClr val="000000"/>
                </a:solidFill>
              </a:rPr>
              <a:t>Data-enabled Science covers Data curation and management, Analytics (Algorithms), Runtime (e.g. </a:t>
            </a:r>
            <a:r>
              <a:rPr lang="en-US" sz="2000" dirty="0" err="1" smtClean="0">
                <a:solidFill>
                  <a:srgbClr val="000000"/>
                </a:solidFill>
              </a:rPr>
              <a:t>MapReduce</a:t>
            </a:r>
            <a:r>
              <a:rPr lang="en-US" sz="2000" dirty="0" smtClean="0">
                <a:solidFill>
                  <a:srgbClr val="000000"/>
                </a:solidFill>
              </a:rPr>
              <a:t>, Workflow, NoSQL), Visualization for Applications</a:t>
            </a:r>
          </a:p>
          <a:p>
            <a:pPr>
              <a:spcBef>
                <a:spcPts val="1800"/>
              </a:spcBef>
            </a:pPr>
            <a:r>
              <a:rPr lang="en-US" sz="2000" dirty="0" smtClean="0">
                <a:solidFill>
                  <a:srgbClr val="000000"/>
                </a:solidFill>
              </a:rPr>
              <a:t>Some courses aimed at one aspect of this; our courses cover integration and link to applications</a:t>
            </a:r>
          </a:p>
          <a:p>
            <a:pPr>
              <a:spcBef>
                <a:spcPts val="1800"/>
              </a:spcBef>
            </a:pPr>
            <a:r>
              <a:rPr lang="en-US" sz="2000" dirty="0" smtClean="0">
                <a:solidFill>
                  <a:srgbClr val="000000"/>
                </a:solidFill>
              </a:rPr>
              <a:t>Look at Massive Open Online Courses (MOOCs</a:t>
            </a:r>
            <a:r>
              <a:rPr lang="en-US" sz="2000" dirty="0">
                <a:solidFill>
                  <a:srgbClr val="000000"/>
                </a:solidFill>
              </a:rPr>
              <a:t>) to support online modules that can be used by other universities; initially at ECSU and other HBCU</a:t>
            </a:r>
            <a:endParaRPr lang="en-US" sz="2000" dirty="0" smtClean="0">
              <a:solidFill>
                <a:srgbClr val="000000"/>
              </a:solidFill>
            </a:endParaRPr>
          </a:p>
          <a:p>
            <a:pPr>
              <a:spcBef>
                <a:spcPts val="1800"/>
              </a:spcBef>
            </a:pPr>
            <a:r>
              <a:rPr lang="en-US" sz="2000" dirty="0">
                <a:solidFill>
                  <a:srgbClr val="000000"/>
                </a:solidFill>
              </a:rPr>
              <a:t>3 Funded collaborative curriculum developments using </a:t>
            </a:r>
            <a:r>
              <a:rPr lang="en-US" sz="2000" dirty="0" smtClean="0">
                <a:solidFill>
                  <a:srgbClr val="000000"/>
                </a:solidFill>
              </a:rPr>
              <a:t>MOOCs</a:t>
            </a:r>
            <a:endParaRPr lang="en-US" sz="2000" dirty="0">
              <a:solidFill>
                <a:srgbClr val="000000"/>
              </a:solidFill>
            </a:endParaRPr>
          </a:p>
          <a:p>
            <a:pPr lvl="1">
              <a:spcBef>
                <a:spcPts val="1200"/>
              </a:spcBef>
              <a:buFont typeface="Calibri" pitchFamily="34" charset="0"/>
              <a:buChar char="–"/>
            </a:pPr>
            <a:r>
              <a:rPr lang="en-US" sz="2000" dirty="0" smtClean="0">
                <a:solidFill>
                  <a:srgbClr val="000000"/>
                </a:solidFill>
              </a:rPr>
              <a:t>Data </a:t>
            </a:r>
            <a:r>
              <a:rPr lang="en-US" sz="2000" dirty="0">
                <a:solidFill>
                  <a:srgbClr val="000000"/>
                </a:solidFill>
              </a:rPr>
              <a:t>Science - </a:t>
            </a:r>
            <a:r>
              <a:rPr lang="en-US" sz="2000" dirty="0" err="1">
                <a:solidFill>
                  <a:srgbClr val="000000"/>
                </a:solidFill>
              </a:rPr>
              <a:t>CloudMOOC</a:t>
            </a:r>
            <a:r>
              <a:rPr lang="en-US" sz="2000" dirty="0">
                <a:solidFill>
                  <a:srgbClr val="000000"/>
                </a:solidFill>
              </a:rPr>
              <a:t> (Google Course Builder)</a:t>
            </a:r>
          </a:p>
          <a:p>
            <a:pPr lvl="1">
              <a:spcBef>
                <a:spcPts val="1200"/>
              </a:spcBef>
              <a:buFont typeface="Calibri" pitchFamily="34" charset="0"/>
              <a:buChar char="–"/>
            </a:pPr>
            <a:r>
              <a:rPr lang="en-US" sz="2000" dirty="0" smtClean="0">
                <a:solidFill>
                  <a:srgbClr val="000000"/>
                </a:solidFill>
              </a:rPr>
              <a:t>Biomedical </a:t>
            </a:r>
            <a:r>
              <a:rPr lang="en-US" sz="2000" dirty="0">
                <a:solidFill>
                  <a:srgbClr val="000000"/>
                </a:solidFill>
              </a:rPr>
              <a:t>training community repository  - NIH/MOOC (NIH)</a:t>
            </a:r>
          </a:p>
          <a:p>
            <a:pPr lvl="1">
              <a:spcBef>
                <a:spcPts val="1200"/>
              </a:spcBef>
              <a:buFont typeface="Calibri" pitchFamily="34" charset="0"/>
              <a:buChar char="–"/>
            </a:pPr>
            <a:r>
              <a:rPr lang="en-US" sz="2000" dirty="0">
                <a:solidFill>
                  <a:srgbClr val="000000"/>
                </a:solidFill>
              </a:rPr>
              <a:t>HBCU-STEM </a:t>
            </a:r>
            <a:r>
              <a:rPr lang="en-US" sz="2000" dirty="0"/>
              <a:t>curriculum development - </a:t>
            </a:r>
            <a:r>
              <a:rPr lang="en-US" sz="2000" dirty="0">
                <a:solidFill>
                  <a:srgbClr val="000000"/>
                </a:solidFill>
              </a:rPr>
              <a:t>HBCU (NSF</a:t>
            </a:r>
            <a:r>
              <a:rPr lang="en-US" sz="2000" dirty="0" smtClean="0">
                <a:solidFill>
                  <a:srgbClr val="000000"/>
                </a:solidFill>
              </a:rPr>
              <a:t>) starts this Fall</a:t>
            </a:r>
            <a:endParaRPr lang="en-US" sz="2000" dirty="0">
              <a:solidFill>
                <a:srgbClr val="000000"/>
              </a:solidFill>
            </a:endParaRPr>
          </a:p>
          <a:p>
            <a:pPr>
              <a:spcBef>
                <a:spcPts val="1800"/>
              </a:spcBef>
            </a:pPr>
            <a:endParaRPr lang="en-US" sz="2800" dirty="0" smtClean="0">
              <a:solidFill>
                <a:srgbClr val="000000"/>
              </a:solidFill>
            </a:endParaRPr>
          </a:p>
          <a:p>
            <a:pPr>
              <a:spcBef>
                <a:spcPts val="1800"/>
              </a:spcBef>
            </a:pPr>
            <a:endParaRPr lang="en-US" sz="2800" dirty="0">
              <a:solidFill>
                <a:srgbClr val="000000"/>
              </a:solidFill>
            </a:endParaRPr>
          </a:p>
          <a:p>
            <a:pPr marL="0" indent="0">
              <a:spcBef>
                <a:spcPts val="1800"/>
              </a:spcBef>
              <a:buNone/>
            </a:pPr>
            <a:endParaRPr lang="en-US" sz="2800" dirty="0" smtClean="0">
              <a:solidFill>
                <a:srgbClr val="000000"/>
              </a:solidFill>
            </a:endParaRPr>
          </a:p>
          <a:p>
            <a:pPr>
              <a:spcBef>
                <a:spcPts val="1800"/>
              </a:spcBef>
            </a:pPr>
            <a:endParaRPr lang="en-US" sz="2800" dirty="0" smtClean="0">
              <a:solidFill>
                <a:srgbClr val="000000"/>
              </a:solidFill>
            </a:endParaRPr>
          </a:p>
          <a:p>
            <a:pPr>
              <a:spcBef>
                <a:spcPts val="1800"/>
              </a:spcBef>
            </a:pPr>
            <a:endParaRPr lang="en-US" sz="11200" dirty="0">
              <a:solidFill>
                <a:srgbClr val="000000"/>
              </a:solidFill>
            </a:endParaRPr>
          </a:p>
        </p:txBody>
      </p:sp>
    </p:spTree>
    <p:extLst>
      <p:ext uri="{BB962C8B-B14F-4D97-AF65-F5344CB8AC3E}">
        <p14:creationId xmlns:p14="http://schemas.microsoft.com/office/powerpoint/2010/main" val="258262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1000"/>
                                        <p:tgtEl>
                                          <p:spTgt spid="5">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1000"/>
                                        <p:tgtEl>
                                          <p:spTgt spid="5">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6510" y="162045"/>
            <a:ext cx="7326775" cy="954107"/>
          </a:xfrm>
          <a:prstGeom prst="rect">
            <a:avLst/>
          </a:prstGeom>
        </p:spPr>
        <p:txBody>
          <a:bodyPr wrap="square">
            <a:spAutoFit/>
          </a:bodyPr>
          <a:lstStyle/>
          <a:p>
            <a:pPr algn="ctr"/>
            <a:r>
              <a:rPr lang="en-US" sz="2800" b="1" kern="0" dirty="0">
                <a:solidFill>
                  <a:srgbClr val="4BACC6">
                    <a:lumMod val="75000"/>
                  </a:srgbClr>
                </a:solidFill>
                <a:effectLst>
                  <a:outerShdw blurRad="50800" dist="25400" dir="5400000" algn="t" rotWithShape="0">
                    <a:prstClr val="black">
                      <a:alpha val="40000"/>
                    </a:prstClr>
                  </a:outerShdw>
                </a:effectLst>
                <a:cs typeface="Times New Roman" pitchFamily="18" charset="0"/>
              </a:rPr>
              <a:t>Remote Sensing Curriculum Enhancement using Cloud Computing</a:t>
            </a:r>
          </a:p>
        </p:txBody>
      </p:sp>
      <p:sp>
        <p:nvSpPr>
          <p:cNvPr id="3" name="TextBox 2"/>
          <p:cNvSpPr txBox="1"/>
          <p:nvPr/>
        </p:nvSpPr>
        <p:spPr>
          <a:xfrm>
            <a:off x="8279113" y="1244601"/>
            <a:ext cx="3912887" cy="4401205"/>
          </a:xfrm>
          <a:prstGeom prst="rect">
            <a:avLst/>
          </a:prstGeom>
          <a:noFill/>
        </p:spPr>
        <p:txBody>
          <a:bodyPr wrap="square" rtlCol="0">
            <a:spAutoFit/>
          </a:bodyPr>
          <a:lstStyle/>
          <a:p>
            <a:r>
              <a:rPr lang="en-US" sz="1600" dirty="0" smtClean="0"/>
              <a:t>ECSU-IU collaboration in environmental </a:t>
            </a:r>
            <a:r>
              <a:rPr lang="en-US" sz="1600" dirty="0"/>
              <a:t>applications of Microwave Remote Sensing using Cloud Computing technology</a:t>
            </a:r>
            <a:r>
              <a:rPr lang="en-US" sz="1600" dirty="0" smtClean="0"/>
              <a:t>.</a:t>
            </a:r>
          </a:p>
          <a:p>
            <a:r>
              <a:rPr lang="en-US" sz="1600" dirty="0" smtClean="0"/>
              <a:t> </a:t>
            </a:r>
            <a:endParaRPr lang="en-US" sz="1600" dirty="0" smtClean="0"/>
          </a:p>
          <a:p>
            <a:r>
              <a:rPr lang="en-US" sz="1600" dirty="0" smtClean="0"/>
              <a:t>Demonstrate </a:t>
            </a:r>
            <a:r>
              <a:rPr lang="en-US" sz="1600" dirty="0"/>
              <a:t>the concept that Data and Computational Science (remote sensing) curriculum can drive new workforce and research opportunities at Minority Serving Institutions (MSI) by exploiting enhancements using Cloud Computing technology</a:t>
            </a:r>
            <a:r>
              <a:rPr lang="en-US" sz="1600" dirty="0" smtClean="0"/>
              <a:t>. </a:t>
            </a:r>
            <a:endParaRPr lang="en-US" sz="1600" dirty="0" smtClean="0"/>
          </a:p>
          <a:p>
            <a:endParaRPr lang="en-US" sz="1600" dirty="0" smtClean="0"/>
          </a:p>
          <a:p>
            <a:r>
              <a:rPr lang="en-US" sz="1600" dirty="0" smtClean="0"/>
              <a:t>We will explore </a:t>
            </a:r>
            <a:r>
              <a:rPr lang="en-US" sz="1600" dirty="0"/>
              <a:t>multiple targeted courses built from this repository of shared customizable </a:t>
            </a:r>
            <a:r>
              <a:rPr lang="en-US" sz="1600" dirty="0" smtClean="0"/>
              <a:t>lessons.</a:t>
            </a:r>
            <a:endParaRPr lang="en-US" sz="1600" dirty="0"/>
          </a:p>
          <a:p>
            <a:r>
              <a:rPr lang="en-US" sz="2000" dirty="0"/>
              <a:t> </a:t>
            </a:r>
          </a:p>
          <a:p>
            <a:endParaRPr lang="en-US" sz="2000" dirty="0"/>
          </a:p>
        </p:txBody>
      </p:sp>
      <p:pic>
        <p:nvPicPr>
          <p:cNvPr id="3074" name="Picture 2" descr="ADMI-Cloud Worksh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009" y="1358901"/>
            <a:ext cx="8148577" cy="549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4448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182668" y="2592766"/>
            <a:ext cx="8161232"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82667" y="3305780"/>
            <a:ext cx="917360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82675" y="3972529"/>
            <a:ext cx="9900225" cy="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2676" y="4620233"/>
            <a:ext cx="10732983"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669" y="5344132"/>
            <a:ext cx="1159839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361" y="2209948"/>
            <a:ext cx="2494053" cy="352516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9852" y="2121316"/>
            <a:ext cx="755143" cy="44246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231" y="4113073"/>
            <a:ext cx="755143" cy="44246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089" y="2770620"/>
            <a:ext cx="755143" cy="442465"/>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1575" y="4796164"/>
            <a:ext cx="755143" cy="44246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276" y="1502543"/>
            <a:ext cx="755140" cy="442465"/>
          </a:xfrm>
          <a:prstGeom prst="rect">
            <a:avLst/>
          </a:prstGeom>
        </p:spPr>
      </p:pic>
      <p:cxnSp>
        <p:nvCxnSpPr>
          <p:cNvPr id="18" name="Straight Connector 17"/>
          <p:cNvCxnSpPr/>
          <p:nvPr/>
        </p:nvCxnSpPr>
        <p:spPr>
          <a:xfrm>
            <a:off x="2777985" y="1944991"/>
            <a:ext cx="87357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987166" y="1539093"/>
            <a:ext cx="8258158" cy="369332"/>
          </a:xfrm>
          <a:prstGeom prst="rect">
            <a:avLst/>
          </a:prstGeom>
          <a:noFill/>
        </p:spPr>
        <p:txBody>
          <a:bodyPr wrap="none" rtlCol="0">
            <a:spAutoFit/>
          </a:bodyPr>
          <a:lstStyle/>
          <a:p>
            <a:pPr algn="ctr"/>
            <a:r>
              <a:rPr lang="en-US" b="1" dirty="0">
                <a:solidFill>
                  <a:prstClr val="white">
                    <a:lumMod val="50000"/>
                  </a:prstClr>
                </a:solidFill>
              </a:rPr>
              <a:t>1.</a:t>
            </a:r>
            <a:r>
              <a:rPr lang="en-US" b="1" dirty="0" smtClean="0">
                <a:solidFill>
                  <a:srgbClr val="31859C"/>
                </a:solidFill>
              </a:rPr>
              <a:t>      </a:t>
            </a:r>
            <a:r>
              <a:rPr lang="en-US" b="1" dirty="0">
                <a:solidFill>
                  <a:prstClr val="white">
                    <a:lumMod val="50000"/>
                  </a:prstClr>
                </a:solidFill>
              </a:rPr>
              <a:t>Introduction: Big Data (Batch and Streaming), interdisciplinary, HPC and Clouds </a:t>
            </a:r>
          </a:p>
        </p:txBody>
      </p:sp>
      <p:sp>
        <p:nvSpPr>
          <p:cNvPr id="23" name="TextBox 22"/>
          <p:cNvSpPr txBox="1"/>
          <p:nvPr/>
        </p:nvSpPr>
        <p:spPr>
          <a:xfrm>
            <a:off x="3350116" y="2157882"/>
            <a:ext cx="4762649" cy="369332"/>
          </a:xfrm>
          <a:prstGeom prst="rect">
            <a:avLst/>
          </a:prstGeom>
          <a:noFill/>
        </p:spPr>
        <p:txBody>
          <a:bodyPr wrap="none" rtlCol="0">
            <a:spAutoFit/>
          </a:bodyPr>
          <a:lstStyle/>
          <a:p>
            <a:pPr algn="ctr"/>
            <a:r>
              <a:rPr lang="en-US" b="1" dirty="0">
                <a:solidFill>
                  <a:prstClr val="white">
                    <a:lumMod val="50000"/>
                  </a:prstClr>
                </a:solidFill>
              </a:rPr>
              <a:t>2.      Clouds are important for Big Data Analysis</a:t>
            </a:r>
            <a:r>
              <a:rPr lang="en-US" b="1" dirty="0">
                <a:solidFill>
                  <a:srgbClr val="31859C"/>
                </a:solidFill>
              </a:rPr>
              <a:t> </a:t>
            </a:r>
          </a:p>
        </p:txBody>
      </p:sp>
      <p:sp>
        <p:nvSpPr>
          <p:cNvPr id="24" name="TextBox 23"/>
          <p:cNvSpPr txBox="1"/>
          <p:nvPr/>
        </p:nvSpPr>
        <p:spPr>
          <a:xfrm>
            <a:off x="3783909" y="2807178"/>
            <a:ext cx="5572363" cy="369332"/>
          </a:xfrm>
          <a:prstGeom prst="rect">
            <a:avLst/>
          </a:prstGeom>
          <a:noFill/>
        </p:spPr>
        <p:txBody>
          <a:bodyPr wrap="square" rtlCol="0">
            <a:spAutoFit/>
          </a:bodyPr>
          <a:lstStyle/>
          <a:p>
            <a:r>
              <a:rPr lang="en-US" b="1" dirty="0">
                <a:solidFill>
                  <a:prstClr val="white">
                    <a:lumMod val="50000"/>
                  </a:prstClr>
                </a:solidFill>
              </a:rPr>
              <a:t>3.      Clouds are important for education:  </a:t>
            </a:r>
            <a:r>
              <a:rPr lang="en-US" b="1" dirty="0" err="1">
                <a:solidFill>
                  <a:prstClr val="white">
                    <a:lumMod val="50000"/>
                  </a:prstClr>
                </a:solidFill>
              </a:rPr>
              <a:t>CloudMOOC</a:t>
            </a:r>
            <a:endParaRPr lang="en-US" b="1" dirty="0">
              <a:solidFill>
                <a:prstClr val="white">
                  <a:lumMod val="50000"/>
                </a:prstClr>
              </a:solidFill>
            </a:endParaRPr>
          </a:p>
        </p:txBody>
      </p:sp>
      <p:sp>
        <p:nvSpPr>
          <p:cNvPr id="25" name="TextBox 24"/>
          <p:cNvSpPr txBox="1"/>
          <p:nvPr/>
        </p:nvSpPr>
        <p:spPr>
          <a:xfrm>
            <a:off x="4168242" y="3491343"/>
            <a:ext cx="5200783" cy="369332"/>
          </a:xfrm>
          <a:prstGeom prst="rect">
            <a:avLst/>
          </a:prstGeom>
          <a:noFill/>
        </p:spPr>
        <p:txBody>
          <a:bodyPr wrap="none" rtlCol="0">
            <a:spAutoFit/>
          </a:bodyPr>
          <a:lstStyle/>
          <a:p>
            <a:r>
              <a:rPr lang="en-US" b="1" dirty="0">
                <a:solidFill>
                  <a:srgbClr val="31859C"/>
                </a:solidFill>
              </a:rPr>
              <a:t>4.      </a:t>
            </a:r>
            <a:r>
              <a:rPr lang="en-US" b="1" dirty="0" smtClean="0">
                <a:solidFill>
                  <a:srgbClr val="31859C"/>
                </a:solidFill>
              </a:rPr>
              <a:t>Interdisciplinary Applications and Technologies</a:t>
            </a:r>
            <a:r>
              <a:rPr lang="en-US" b="1" dirty="0">
                <a:solidFill>
                  <a:prstClr val="white">
                    <a:lumMod val="50000"/>
                  </a:prstClr>
                </a:solidFill>
              </a:rPr>
              <a:t> </a:t>
            </a:r>
          </a:p>
        </p:txBody>
      </p:sp>
      <p:sp>
        <p:nvSpPr>
          <p:cNvPr id="26" name="TextBox 25"/>
          <p:cNvSpPr txBox="1"/>
          <p:nvPr/>
        </p:nvSpPr>
        <p:spPr>
          <a:xfrm>
            <a:off x="4544329" y="4149634"/>
            <a:ext cx="7300460" cy="369332"/>
          </a:xfrm>
          <a:prstGeom prst="rect">
            <a:avLst/>
          </a:prstGeom>
          <a:noFill/>
        </p:spPr>
        <p:txBody>
          <a:bodyPr wrap="none" rtlCol="0">
            <a:spAutoFit/>
          </a:bodyPr>
          <a:lstStyle/>
          <a:p>
            <a:r>
              <a:rPr lang="en-US" b="1" dirty="0">
                <a:solidFill>
                  <a:prstClr val="white">
                    <a:lumMod val="50000"/>
                  </a:prstClr>
                </a:solidFill>
              </a:rPr>
              <a:t>5. </a:t>
            </a:r>
            <a:r>
              <a:rPr lang="en-US" b="1" dirty="0" smtClean="0">
                <a:solidFill>
                  <a:prstClr val="white">
                    <a:lumMod val="50000"/>
                  </a:prstClr>
                </a:solidFill>
              </a:rPr>
              <a:t>     Enhancing </a:t>
            </a:r>
            <a:r>
              <a:rPr lang="en-US" b="1" dirty="0">
                <a:solidFill>
                  <a:prstClr val="white">
                    <a:lumMod val="50000"/>
                  </a:prstClr>
                </a:solidFill>
              </a:rPr>
              <a:t>Commodity systems </a:t>
            </a:r>
            <a:r>
              <a:rPr lang="en-US" b="1" dirty="0" smtClean="0">
                <a:solidFill>
                  <a:prstClr val="white">
                    <a:lumMod val="50000"/>
                  </a:prstClr>
                </a:solidFill>
              </a:rPr>
              <a:t> (Apache Big Data Stack) </a:t>
            </a:r>
            <a:r>
              <a:rPr lang="en-US" b="1" dirty="0">
                <a:solidFill>
                  <a:prstClr val="white">
                    <a:lumMod val="50000"/>
                  </a:prstClr>
                </a:solidFill>
              </a:rPr>
              <a:t>to </a:t>
            </a:r>
            <a:r>
              <a:rPr lang="en-US" b="1" dirty="0" smtClean="0">
                <a:solidFill>
                  <a:prstClr val="white">
                    <a:lumMod val="50000"/>
                  </a:prstClr>
                </a:solidFill>
              </a:rPr>
              <a:t>HPC-ABDS</a:t>
            </a:r>
          </a:p>
        </p:txBody>
      </p:sp>
      <p:sp>
        <p:nvSpPr>
          <p:cNvPr id="27" name="TextBox 26"/>
          <p:cNvSpPr txBox="1"/>
          <p:nvPr/>
        </p:nvSpPr>
        <p:spPr>
          <a:xfrm>
            <a:off x="4961031" y="4831748"/>
            <a:ext cx="2778389" cy="369332"/>
          </a:xfrm>
          <a:prstGeom prst="rect">
            <a:avLst/>
          </a:prstGeom>
          <a:noFill/>
        </p:spPr>
        <p:txBody>
          <a:bodyPr wrap="none" rtlCol="0">
            <a:spAutoFit/>
          </a:bodyPr>
          <a:lstStyle/>
          <a:p>
            <a:r>
              <a:rPr lang="en-US" b="1" dirty="0">
                <a:solidFill>
                  <a:prstClr val="white">
                    <a:lumMod val="50000"/>
                  </a:prstClr>
                </a:solidFill>
              </a:rPr>
              <a:t>6. </a:t>
            </a:r>
            <a:r>
              <a:rPr lang="en-US" b="1" dirty="0" smtClean="0">
                <a:solidFill>
                  <a:prstClr val="white">
                    <a:lumMod val="50000"/>
                  </a:prstClr>
                </a:solidFill>
              </a:rPr>
              <a:t>     Summary and Future</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660" y="3445535"/>
            <a:ext cx="755140" cy="442465"/>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1343" y="3695989"/>
            <a:ext cx="1088719" cy="542063"/>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263" y="4276425"/>
            <a:ext cx="1428751" cy="497448"/>
          </a:xfrm>
          <a:prstGeom prst="rect">
            <a:avLst/>
          </a:prstGeom>
        </p:spPr>
      </p:pic>
      <p:pic>
        <p:nvPicPr>
          <p:cNvPr id="39" name="Picture 2">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210" t="17040" b="30610"/>
          <a:stretch/>
        </p:blipFill>
        <p:spPr bwMode="auto">
          <a:xfrm>
            <a:off x="870056" y="4849475"/>
            <a:ext cx="1605029" cy="35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0">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623" y="3197484"/>
            <a:ext cx="1506764" cy="360686"/>
          </a:xfrm>
          <a:prstGeom prst="rect">
            <a:avLst/>
          </a:prstGeom>
          <a:effectLst>
            <a:glow rad="63500">
              <a:schemeClr val="bg1">
                <a:alpha val="40000"/>
              </a:schemeClr>
            </a:glow>
            <a:outerShdw blurRad="50800" dist="38100" dir="2700000" algn="tl" rotWithShape="0">
              <a:prstClr val="black">
                <a:alpha val="40000"/>
              </a:prstClr>
            </a:outerShdw>
          </a:effectLst>
        </p:spPr>
      </p:pic>
      <p:cxnSp>
        <p:nvCxnSpPr>
          <p:cNvPr id="49" name="Straight Connector 48"/>
          <p:cNvCxnSpPr/>
          <p:nvPr/>
        </p:nvCxnSpPr>
        <p:spPr>
          <a:xfrm>
            <a:off x="2574472" y="2178442"/>
            <a:ext cx="0" cy="3596359"/>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726872" y="2174350"/>
            <a:ext cx="0" cy="3596359"/>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2" name="Picture 5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7399" y="2209952"/>
            <a:ext cx="609524" cy="342857"/>
          </a:xfrm>
          <a:prstGeom prst="rect">
            <a:avLst/>
          </a:prstGeom>
        </p:spPr>
      </p:pic>
      <p:sp>
        <p:nvSpPr>
          <p:cNvPr id="53" name="TextBox 52"/>
          <p:cNvSpPr txBox="1"/>
          <p:nvPr/>
        </p:nvSpPr>
        <p:spPr>
          <a:xfrm>
            <a:off x="1279044" y="2286784"/>
            <a:ext cx="1043876" cy="276999"/>
          </a:xfrm>
          <a:prstGeom prst="rect">
            <a:avLst/>
          </a:prstGeom>
          <a:noFill/>
        </p:spPr>
        <p:txBody>
          <a:bodyPr wrap="none" rtlCol="0">
            <a:spAutoFit/>
          </a:bodyPr>
          <a:lstStyle/>
          <a:p>
            <a:r>
              <a:rPr lang="en-US" sz="1200" b="1" dirty="0" smtClean="0">
                <a:solidFill>
                  <a:prstClr val="white">
                    <a:lumMod val="50000"/>
                  </a:prstClr>
                </a:solidFill>
                <a:latin typeface="Corbel" pitchFamily="34" charset="0"/>
              </a:rPr>
              <a:t>Cloud MOOC</a:t>
            </a:r>
            <a:endParaRPr lang="en-US" sz="1200" b="1" dirty="0">
              <a:solidFill>
                <a:prstClr val="white">
                  <a:lumMod val="50000"/>
                </a:prstClr>
              </a:solidFill>
              <a:latin typeface="Corbel" pitchFamily="34" charset="0"/>
            </a:endParaRPr>
          </a:p>
        </p:txBody>
      </p:sp>
      <p:sp>
        <p:nvSpPr>
          <p:cNvPr id="30" name="TextBox 29"/>
          <p:cNvSpPr txBox="1"/>
          <p:nvPr/>
        </p:nvSpPr>
        <p:spPr>
          <a:xfrm>
            <a:off x="5018300" y="304711"/>
            <a:ext cx="1927131" cy="769441"/>
          </a:xfrm>
          <a:prstGeom prst="rect">
            <a:avLst/>
          </a:prstGeom>
          <a:noFill/>
        </p:spPr>
        <p:txBody>
          <a:bodyPr wrap="none" rtlCol="0">
            <a:spAutoFit/>
          </a:bodyPr>
          <a:lstStyle/>
          <a:p>
            <a:pPr algn="ctr">
              <a:spcBef>
                <a:spcPct val="0"/>
              </a:spcBef>
            </a:pPr>
            <a:r>
              <a:rPr lang="en-US" sz="4400" b="1" kern="0" dirty="0" smtClean="0">
                <a:solidFill>
                  <a:srgbClr val="4BACC6">
                    <a:lumMod val="75000"/>
                  </a:srgbClr>
                </a:solidFill>
                <a:effectLst>
                  <a:outerShdw blurRad="50800" dist="25400" dir="5400000" algn="t" rotWithShape="0">
                    <a:prstClr val="black">
                      <a:alpha val="40000"/>
                    </a:prstClr>
                  </a:outerShdw>
                </a:effectLst>
                <a:cs typeface="Times New Roman" pitchFamily="18" charset="0"/>
              </a:rPr>
              <a:t>Outline</a:t>
            </a:r>
            <a:endParaRPr lang="en-US" sz="4400" b="1" kern="0" dirty="0">
              <a:solidFill>
                <a:srgbClr val="4BACC6">
                  <a:lumMod val="75000"/>
                </a:srgbClr>
              </a:solidFill>
              <a:effectLst>
                <a:outerShdw blurRad="50800" dist="25400" dir="5400000" algn="t" rotWithShape="0">
                  <a:prstClr val="black">
                    <a:alpha val="40000"/>
                  </a:prstClr>
                </a:outerShdw>
              </a:effectLst>
              <a:cs typeface="Times New Roman" pitchFamily="18" charset="0"/>
            </a:endParaRPr>
          </a:p>
        </p:txBody>
      </p:sp>
      <p:pic>
        <p:nvPicPr>
          <p:cNvPr id="31" name="Picture 2" descr="F:\Docs\Dropbox\poster\plotviz.jpg">
            <a:hlinkClick r:id="rId12"/>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435" t="28512" b="36428"/>
          <a:stretch/>
        </p:blipFill>
        <p:spPr bwMode="auto">
          <a:xfrm>
            <a:off x="916953" y="2771420"/>
            <a:ext cx="1641355" cy="3424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7262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1119" y="456227"/>
            <a:ext cx="10972800" cy="593725"/>
          </a:xfrm>
          <a:extLst/>
        </p:spPr>
        <p:txBody>
          <a:bodyPr>
            <a:noAutofit/>
          </a:bodyPr>
          <a:lstStyle/>
          <a:p>
            <a:r>
              <a:rPr lang="en-US" sz="36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Large Scale Data Analysis Applications</a:t>
            </a:r>
          </a:p>
        </p:txBody>
      </p:sp>
      <p:sp>
        <p:nvSpPr>
          <p:cNvPr id="3" name="Content Placeholder 2"/>
          <p:cNvSpPr>
            <a:spLocks noGrp="1"/>
          </p:cNvSpPr>
          <p:nvPr>
            <p:ph idx="4294967295"/>
          </p:nvPr>
        </p:nvSpPr>
        <p:spPr>
          <a:xfrm>
            <a:off x="785308" y="1493823"/>
            <a:ext cx="9945787" cy="3811722"/>
          </a:xfrm>
        </p:spPr>
        <p:txBody>
          <a:bodyPr>
            <a:normAutofit/>
          </a:bodyPr>
          <a:lstStyle/>
          <a:p>
            <a:pPr marL="0" indent="0">
              <a:buNone/>
            </a:pPr>
            <a:r>
              <a:rPr lang="en-US" sz="2000" b="1" dirty="0" smtClean="0"/>
              <a:t>Case Studies</a:t>
            </a:r>
          </a:p>
          <a:p>
            <a:pPr lvl="1">
              <a:buFont typeface="Arial" pitchFamily="34" charset="0"/>
              <a:buChar char="•"/>
            </a:pPr>
            <a:r>
              <a:rPr lang="en-US" sz="2000" dirty="0" smtClean="0">
                <a:solidFill>
                  <a:schemeClr val="bg1">
                    <a:lumMod val="50000"/>
                  </a:schemeClr>
                </a:solidFill>
              </a:rPr>
              <a:t>Bioinformatics: Multi-Dimensional Scaling (MDS) on gene sequence data</a:t>
            </a:r>
          </a:p>
          <a:p>
            <a:pPr lvl="1">
              <a:buFont typeface="Arial" pitchFamily="34" charset="0"/>
              <a:buChar char="•"/>
            </a:pPr>
            <a:r>
              <a:rPr lang="en-US" sz="2000" dirty="0" smtClean="0"/>
              <a:t>Computer Vision: </a:t>
            </a:r>
            <a:r>
              <a:rPr lang="en-US" sz="2000" dirty="0" err="1" smtClean="0"/>
              <a:t>Kmeans</a:t>
            </a:r>
            <a:r>
              <a:rPr lang="en-US" sz="2000" dirty="0" smtClean="0"/>
              <a:t> Clustering on image data (</a:t>
            </a:r>
            <a:r>
              <a:rPr lang="en-US" sz="2000" dirty="0" smtClean="0">
                <a:solidFill>
                  <a:schemeClr val="bg1">
                    <a:lumMod val="50000"/>
                  </a:schemeClr>
                </a:solidFill>
              </a:rPr>
              <a:t>high dimensional model data</a:t>
            </a:r>
            <a:r>
              <a:rPr lang="en-US" sz="2000" dirty="0" smtClean="0"/>
              <a:t>)</a:t>
            </a:r>
          </a:p>
          <a:p>
            <a:pPr lvl="1">
              <a:buFont typeface="Arial" pitchFamily="34" charset="0"/>
              <a:buChar char="•"/>
            </a:pPr>
            <a:r>
              <a:rPr lang="en-US" sz="2000" dirty="0" smtClean="0"/>
              <a:t>Text Mining: LDA on </a:t>
            </a:r>
            <a:r>
              <a:rPr lang="en-US" sz="2000" dirty="0" err="1" smtClean="0"/>
              <a:t>wikipedia</a:t>
            </a:r>
            <a:r>
              <a:rPr lang="en-US" sz="2000" dirty="0" smtClean="0"/>
              <a:t> data (</a:t>
            </a:r>
            <a:r>
              <a:rPr lang="en-US" sz="2000" dirty="0" smtClean="0">
                <a:solidFill>
                  <a:schemeClr val="bg1">
                    <a:lumMod val="50000"/>
                  </a:schemeClr>
                </a:solidFill>
              </a:rPr>
              <a:t>dynamic model data due to sampling</a:t>
            </a:r>
            <a:r>
              <a:rPr lang="en-US" sz="2000" dirty="0" smtClean="0"/>
              <a:t>)</a:t>
            </a:r>
          </a:p>
          <a:p>
            <a:pPr lvl="1">
              <a:buFont typeface="Arial" pitchFamily="34" charset="0"/>
              <a:buChar char="•"/>
            </a:pPr>
            <a:r>
              <a:rPr lang="en-US" sz="2000" dirty="0"/>
              <a:t>Complex Network: Online </a:t>
            </a:r>
            <a:r>
              <a:rPr lang="en-US" sz="2000" dirty="0" err="1"/>
              <a:t>Kmeans</a:t>
            </a:r>
            <a:r>
              <a:rPr lang="en-US" sz="2000" dirty="0"/>
              <a:t> </a:t>
            </a:r>
            <a:r>
              <a:rPr lang="en-US" sz="2000" dirty="0" smtClean="0"/>
              <a:t> (</a:t>
            </a:r>
            <a:r>
              <a:rPr lang="en-US" sz="2000" dirty="0" smtClean="0">
                <a:solidFill>
                  <a:schemeClr val="bg1">
                    <a:lumMod val="50000"/>
                  </a:schemeClr>
                </a:solidFill>
              </a:rPr>
              <a:t>streaming data</a:t>
            </a:r>
            <a:r>
              <a:rPr lang="en-US" sz="2000" dirty="0" smtClean="0"/>
              <a:t>)</a:t>
            </a:r>
          </a:p>
          <a:p>
            <a:pPr lvl="1">
              <a:buFont typeface="Arial" pitchFamily="34" charset="0"/>
              <a:buChar char="•"/>
            </a:pPr>
            <a:r>
              <a:rPr lang="en-US" sz="2000" dirty="0" smtClean="0">
                <a:solidFill>
                  <a:schemeClr val="bg1">
                    <a:lumMod val="50000"/>
                  </a:schemeClr>
                </a:solidFill>
              </a:rPr>
              <a:t>Deep Learning: </a:t>
            </a:r>
            <a:r>
              <a:rPr lang="en-US" sz="2000" dirty="0">
                <a:solidFill>
                  <a:schemeClr val="bg1">
                    <a:lumMod val="50000"/>
                  </a:schemeClr>
                </a:solidFill>
              </a:rPr>
              <a:t>Convolutional Neural </a:t>
            </a:r>
            <a:r>
              <a:rPr lang="en-US" sz="2000" dirty="0" smtClean="0">
                <a:solidFill>
                  <a:schemeClr val="bg1">
                    <a:lumMod val="50000"/>
                  </a:schemeClr>
                </a:solidFill>
              </a:rPr>
              <a:t>Networks on image data</a:t>
            </a:r>
          </a:p>
        </p:txBody>
      </p:sp>
      <p:pic>
        <p:nvPicPr>
          <p:cNvPr id="7" name="Picture 6"/>
          <p:cNvPicPr>
            <a:picLocks noChangeAspect="1"/>
          </p:cNvPicPr>
          <p:nvPr/>
        </p:nvPicPr>
        <p:blipFill>
          <a:blip r:embed="rId3"/>
          <a:stretch>
            <a:fillRect/>
          </a:stretch>
        </p:blipFill>
        <p:spPr>
          <a:xfrm>
            <a:off x="9655875" y="4682362"/>
            <a:ext cx="1838044" cy="1507692"/>
          </a:xfrm>
          <a:prstGeom prst="rect">
            <a:avLst/>
          </a:prstGeom>
          <a:solidFill>
            <a:srgbClr val="376092"/>
          </a:solidFill>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2025" y="4694381"/>
            <a:ext cx="1688915" cy="1507691"/>
          </a:xfrm>
          <a:prstGeom prst="rect">
            <a:avLst/>
          </a:prstGeom>
          <a:noFill/>
          <a:ln>
            <a:noFill/>
          </a:ln>
          <a:effectLst>
            <a:outerShdw blurRad="50800" dist="50800" dir="7800000" algn="ctr" rotWithShape="0">
              <a:schemeClr val="bg1">
                <a:lumMod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9616" y="4682362"/>
            <a:ext cx="1671461" cy="1474172"/>
          </a:xfrm>
          <a:prstGeom prst="rect">
            <a:avLst/>
          </a:prstGeom>
          <a:noFill/>
          <a:ln>
            <a:noFill/>
          </a:ln>
          <a:effectLst>
            <a:outerShdw blurRad="50800" dist="50800" dir="7800000" algn="ctr" rotWithShape="0">
              <a:schemeClr val="bg1">
                <a:lumMod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7299" y="4716718"/>
            <a:ext cx="1554860" cy="1474172"/>
          </a:xfrm>
          <a:prstGeom prst="rect">
            <a:avLst/>
          </a:prstGeom>
          <a:noFill/>
          <a:ln>
            <a:noFill/>
          </a:ln>
          <a:effectLst>
            <a:outerShdw blurRad="50800" dist="50800" dir="7800000" algn="ctr" rotWithShape="0">
              <a:schemeClr val="bg1">
                <a:lumMod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2677585" y="6284247"/>
            <a:ext cx="1895519" cy="400110"/>
          </a:xfrm>
          <a:prstGeom prst="rect">
            <a:avLst/>
          </a:prstGeom>
          <a:noFill/>
        </p:spPr>
        <p:txBody>
          <a:bodyPr wrap="none" rtlCol="0">
            <a:spAutoFit/>
          </a:bodyPr>
          <a:lstStyle/>
          <a:p>
            <a:pPr algn="ctr"/>
            <a:r>
              <a:rPr lang="en-US" sz="2000" i="1" dirty="0">
                <a:solidFill>
                  <a:prstClr val="black"/>
                </a:solidFill>
              </a:rPr>
              <a:t>Computer Vision</a:t>
            </a:r>
          </a:p>
        </p:txBody>
      </p:sp>
      <p:sp>
        <p:nvSpPr>
          <p:cNvPr id="16" name="TextBox 15"/>
          <p:cNvSpPr txBox="1"/>
          <p:nvPr/>
        </p:nvSpPr>
        <p:spPr>
          <a:xfrm>
            <a:off x="4741001" y="6304242"/>
            <a:ext cx="2118529" cy="400110"/>
          </a:xfrm>
          <a:prstGeom prst="rect">
            <a:avLst/>
          </a:prstGeom>
          <a:noFill/>
        </p:spPr>
        <p:txBody>
          <a:bodyPr wrap="none" rtlCol="0">
            <a:spAutoFit/>
          </a:bodyPr>
          <a:lstStyle/>
          <a:p>
            <a:pPr algn="ctr"/>
            <a:r>
              <a:rPr lang="en-US" sz="2000" i="1" dirty="0">
                <a:solidFill>
                  <a:prstClr val="black"/>
                </a:solidFill>
              </a:rPr>
              <a:t>Complex Networks</a:t>
            </a:r>
          </a:p>
        </p:txBody>
      </p:sp>
      <p:sp>
        <p:nvSpPr>
          <p:cNvPr id="17" name="TextBox 16"/>
          <p:cNvSpPr txBox="1"/>
          <p:nvPr/>
        </p:nvSpPr>
        <p:spPr>
          <a:xfrm>
            <a:off x="601566" y="6306018"/>
            <a:ext cx="1688346" cy="400110"/>
          </a:xfrm>
          <a:prstGeom prst="rect">
            <a:avLst/>
          </a:prstGeom>
          <a:noFill/>
        </p:spPr>
        <p:txBody>
          <a:bodyPr wrap="none" rtlCol="0">
            <a:spAutoFit/>
          </a:bodyPr>
          <a:lstStyle/>
          <a:p>
            <a:pPr algn="ctr"/>
            <a:r>
              <a:rPr lang="en-US" sz="2000" i="1" dirty="0">
                <a:solidFill>
                  <a:prstClr val="black"/>
                </a:solidFill>
              </a:rPr>
              <a:t>Bioinformatics</a:t>
            </a:r>
          </a:p>
        </p:txBody>
      </p:sp>
      <p:sp>
        <p:nvSpPr>
          <p:cNvPr id="19" name="TextBox 18"/>
          <p:cNvSpPr txBox="1"/>
          <p:nvPr/>
        </p:nvSpPr>
        <p:spPr>
          <a:xfrm>
            <a:off x="9820136" y="6293122"/>
            <a:ext cx="1677061" cy="400110"/>
          </a:xfrm>
          <a:prstGeom prst="rect">
            <a:avLst/>
          </a:prstGeom>
          <a:noFill/>
        </p:spPr>
        <p:txBody>
          <a:bodyPr wrap="none" rtlCol="0">
            <a:spAutoFit/>
          </a:bodyPr>
          <a:lstStyle/>
          <a:p>
            <a:pPr algn="ctr"/>
            <a:r>
              <a:rPr lang="en-US" sz="2000" i="1" dirty="0">
                <a:solidFill>
                  <a:prstClr val="black"/>
                </a:solidFill>
              </a:rPr>
              <a:t>Deep Learning</a:t>
            </a:r>
          </a:p>
        </p:txBody>
      </p:sp>
      <p:pic>
        <p:nvPicPr>
          <p:cNvPr id="5" name="Picture 4"/>
          <p:cNvPicPr>
            <a:picLocks noChangeAspect="1"/>
          </p:cNvPicPr>
          <p:nvPr/>
        </p:nvPicPr>
        <p:blipFill>
          <a:blip r:embed="rId7"/>
          <a:stretch>
            <a:fillRect/>
          </a:stretch>
        </p:blipFill>
        <p:spPr>
          <a:xfrm>
            <a:off x="7151887" y="4716718"/>
            <a:ext cx="1922229" cy="1439816"/>
          </a:xfrm>
          <a:prstGeom prst="rect">
            <a:avLst/>
          </a:prstGeom>
          <a:noFill/>
          <a:ln>
            <a:noFill/>
          </a:ln>
          <a:effectLst>
            <a:outerShdw blurRad="50800" dist="50800" dir="7800000" algn="ctr" rotWithShape="0">
              <a:schemeClr val="bg1">
                <a:lumMod val="50000"/>
              </a:schemeClr>
            </a:outerShdw>
          </a:effectLst>
        </p:spPr>
      </p:pic>
      <p:sp>
        <p:nvSpPr>
          <p:cNvPr id="14" name="TextBox 13"/>
          <p:cNvSpPr txBox="1"/>
          <p:nvPr/>
        </p:nvSpPr>
        <p:spPr>
          <a:xfrm>
            <a:off x="7416592" y="6284247"/>
            <a:ext cx="1392818" cy="400110"/>
          </a:xfrm>
          <a:prstGeom prst="rect">
            <a:avLst/>
          </a:prstGeom>
          <a:noFill/>
        </p:spPr>
        <p:txBody>
          <a:bodyPr wrap="none" rtlCol="0">
            <a:spAutoFit/>
          </a:bodyPr>
          <a:lstStyle/>
          <a:p>
            <a:pPr algn="ctr"/>
            <a:r>
              <a:rPr lang="en-US" sz="2000" i="1" dirty="0" smtClean="0">
                <a:solidFill>
                  <a:prstClr val="black"/>
                </a:solidFill>
              </a:rPr>
              <a:t>Text Mining</a:t>
            </a:r>
            <a:endParaRPr lang="en-US" sz="2000" i="1" dirty="0">
              <a:solidFill>
                <a:prstClr val="black"/>
              </a:solidFill>
            </a:endParaRPr>
          </a:p>
        </p:txBody>
      </p:sp>
    </p:spTree>
    <p:extLst>
      <p:ext uri="{BB962C8B-B14F-4D97-AF65-F5344CB8AC3E}">
        <p14:creationId xmlns:p14="http://schemas.microsoft.com/office/powerpoint/2010/main" val="1715751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08847"/>
            <a:ext cx="11277600" cy="1470025"/>
          </a:xfrm>
        </p:spPr>
        <p:txBody>
          <a:bodyPr>
            <a:normAutofit/>
          </a:bodyPr>
          <a:lstStyle/>
          <a:p>
            <a:r>
              <a:rPr lang="en-US" b="1" dirty="0" smtClean="0"/>
              <a:t>Case Study 1: </a:t>
            </a:r>
            <a:br>
              <a:rPr lang="en-US" b="1" dirty="0" smtClean="0"/>
            </a:br>
            <a:r>
              <a:rPr lang="en-US" b="1" dirty="0" smtClean="0"/>
              <a:t>High Dimensional Image Data Clustering</a:t>
            </a:r>
            <a:endParaRPr lang="en-US" b="1" dirty="0"/>
          </a:p>
        </p:txBody>
      </p:sp>
      <p:sp>
        <p:nvSpPr>
          <p:cNvPr id="3" name="Subtitle 2"/>
          <p:cNvSpPr>
            <a:spLocks noGrp="1"/>
          </p:cNvSpPr>
          <p:nvPr>
            <p:ph type="subTitle" idx="1"/>
          </p:nvPr>
        </p:nvSpPr>
        <p:spPr/>
        <p:txBody>
          <a:bodyPr/>
          <a:lstStyle/>
          <a:p>
            <a:r>
              <a:rPr lang="en-US" dirty="0" smtClean="0"/>
              <a:t>Map Collective Computing Paradigm</a:t>
            </a:r>
            <a:endParaRPr lang="en-US" dirty="0"/>
          </a:p>
        </p:txBody>
      </p:sp>
      <p:sp>
        <p:nvSpPr>
          <p:cNvPr id="4" name="TextBox 3"/>
          <p:cNvSpPr txBox="1"/>
          <p:nvPr/>
        </p:nvSpPr>
        <p:spPr>
          <a:xfrm>
            <a:off x="2606142" y="1812190"/>
            <a:ext cx="5200783" cy="369332"/>
          </a:xfrm>
          <a:prstGeom prst="rect">
            <a:avLst/>
          </a:prstGeom>
          <a:noFill/>
        </p:spPr>
        <p:txBody>
          <a:bodyPr wrap="none" rtlCol="0">
            <a:spAutoFit/>
          </a:bodyPr>
          <a:lstStyle/>
          <a:p>
            <a:r>
              <a:rPr lang="en-US" b="1" dirty="0">
                <a:solidFill>
                  <a:prstClr val="white">
                    <a:lumMod val="50000"/>
                  </a:prstClr>
                </a:solidFill>
              </a:rPr>
              <a:t>4.      Interdisciplinary Applications and Technologies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559" y="1766382"/>
            <a:ext cx="755143" cy="442465"/>
          </a:xfrm>
          <a:prstGeom prst="rect">
            <a:avLst/>
          </a:prstGeom>
        </p:spPr>
      </p:pic>
    </p:spTree>
    <p:extLst>
      <p:ext uri="{BB962C8B-B14F-4D97-AF65-F5344CB8AC3E}">
        <p14:creationId xmlns:p14="http://schemas.microsoft.com/office/powerpoint/2010/main" val="6705348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8160" y="299720"/>
            <a:ext cx="10972800" cy="1143000"/>
          </a:xfrm>
        </p:spPr>
        <p:txBody>
          <a:bodyPr vert="horz" lIns="91440" tIns="45720" rIns="91440" bIns="45720" rtlCol="0" anchor="ctr">
            <a:noAutofit/>
          </a:bodyPr>
          <a:lstStyle/>
          <a:p>
            <a:r>
              <a:rPr lang="en-US" sz="28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Data Intensive Batch </a:t>
            </a:r>
            <a:r>
              <a:rPr lang="en-US" sz="2800" b="1" kern="0" dirty="0" err="1">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Kmeans</a:t>
            </a:r>
            <a:r>
              <a:rPr lang="en-US" sz="28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 Clustering</a:t>
            </a:r>
          </a:p>
        </p:txBody>
      </p:sp>
      <p:pic>
        <p:nvPicPr>
          <p:cNvPr id="5" name="Picture 2" descr="colosseum_teaser"/>
          <p:cNvPicPr>
            <a:picLocks noChangeAspect="1" noChangeArrowheads="1"/>
          </p:cNvPicPr>
          <p:nvPr/>
        </p:nvPicPr>
        <p:blipFill>
          <a:blip r:embed="rId2" cstate="print"/>
          <a:srcRect/>
          <a:stretch>
            <a:fillRect/>
          </a:stretch>
        </p:blipFill>
        <p:spPr bwMode="auto">
          <a:xfrm>
            <a:off x="764711" y="2822230"/>
            <a:ext cx="10531471" cy="2756121"/>
          </a:xfrm>
          <a:prstGeom prst="rect">
            <a:avLst/>
          </a:prstGeom>
          <a:noFill/>
          <a:ln w="9525">
            <a:noFill/>
            <a:miter lim="800000"/>
            <a:headEnd/>
            <a:tailEnd/>
          </a:ln>
        </p:spPr>
      </p:pic>
      <p:sp>
        <p:nvSpPr>
          <p:cNvPr id="3" name="TextBox 2"/>
          <p:cNvSpPr txBox="1"/>
          <p:nvPr/>
        </p:nvSpPr>
        <p:spPr>
          <a:xfrm>
            <a:off x="1437154" y="1442720"/>
            <a:ext cx="8956041" cy="1292662"/>
          </a:xfrm>
          <a:prstGeom prst="rect">
            <a:avLst/>
          </a:prstGeom>
          <a:noFill/>
        </p:spPr>
        <p:txBody>
          <a:bodyPr wrap="none" rtlCol="0">
            <a:spAutoFit/>
          </a:bodyPr>
          <a:lstStyle/>
          <a:p>
            <a:pPr marL="0" lvl="1" defTabSz="913902"/>
            <a:r>
              <a:rPr lang="en-US" sz="2000" i="1" kern="0" dirty="0" smtClean="0">
                <a:solidFill>
                  <a:prstClr val="black"/>
                </a:solidFill>
                <a:latin typeface="Book Antiqua" pitchFamily="18" charset="0"/>
              </a:rPr>
              <a:t> </a:t>
            </a:r>
            <a:r>
              <a:rPr lang="en-US" sz="2000" i="1" kern="0" dirty="0" smtClean="0">
                <a:solidFill>
                  <a:prstClr val="black"/>
                </a:solidFill>
                <a:latin typeface="Book Antiqua" pitchFamily="18" charset="0"/>
              </a:rPr>
              <a:t>Image Classification: </a:t>
            </a:r>
            <a:r>
              <a:rPr lang="en-US" sz="2000" b="1" i="1" kern="0" dirty="0" smtClean="0">
                <a:solidFill>
                  <a:prstClr val="black"/>
                </a:solidFill>
                <a:latin typeface="Book Antiqua" pitchFamily="18" charset="0"/>
              </a:rPr>
              <a:t>7 million images</a:t>
            </a:r>
            <a:r>
              <a:rPr lang="en-US" sz="2000" i="1" kern="0" dirty="0" smtClean="0">
                <a:solidFill>
                  <a:prstClr val="black"/>
                </a:solidFill>
                <a:latin typeface="Book Antiqua" pitchFamily="18" charset="0"/>
              </a:rPr>
              <a:t>; </a:t>
            </a:r>
            <a:r>
              <a:rPr lang="en-US" sz="2000" dirty="0" smtClean="0">
                <a:solidFill>
                  <a:prstClr val="black"/>
                </a:solidFill>
              </a:rPr>
              <a:t>512 features per image; 1 million clusters</a:t>
            </a:r>
          </a:p>
          <a:p>
            <a:pPr marL="0" lvl="1" defTabSz="913902"/>
            <a:r>
              <a:rPr lang="en-US" sz="2000" dirty="0" smtClean="0">
                <a:solidFill>
                  <a:prstClr val="black"/>
                </a:solidFill>
              </a:rPr>
              <a:t> 10K Map tasks;  64G broadcasting data  (1GB data transfer per Map task node);</a:t>
            </a:r>
          </a:p>
          <a:p>
            <a:pPr marL="0" lvl="1" defTabSz="913902"/>
            <a:r>
              <a:rPr lang="en-US" sz="2000" dirty="0" smtClean="0">
                <a:solidFill>
                  <a:prstClr val="black"/>
                </a:solidFill>
              </a:rPr>
              <a:t>20 TB intermediate data in shuffling.</a:t>
            </a:r>
            <a:endParaRPr lang="en-US" sz="2000" i="1" kern="0" dirty="0">
              <a:solidFill>
                <a:prstClr val="black"/>
              </a:solidFill>
              <a:latin typeface="Book Antiqua" pitchFamily="18" charset="0"/>
            </a:endParaRPr>
          </a:p>
          <a:p>
            <a:pPr defTabSz="913902"/>
            <a:endParaRPr lang="en-US" dirty="0">
              <a:solidFill>
                <a:prstClr val="black"/>
              </a:solidFill>
            </a:endParaRPr>
          </a:p>
        </p:txBody>
      </p:sp>
      <p:sp>
        <p:nvSpPr>
          <p:cNvPr id="7" name="Text Placeholder 6"/>
          <p:cNvSpPr txBox="1">
            <a:spLocks/>
          </p:cNvSpPr>
          <p:nvPr/>
        </p:nvSpPr>
        <p:spPr>
          <a:xfrm>
            <a:off x="7882359" y="5578351"/>
            <a:ext cx="3530012" cy="3841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dirty="0" smtClean="0">
                <a:solidFill>
                  <a:schemeClr val="tx1">
                    <a:lumMod val="50000"/>
                    <a:lumOff val="50000"/>
                  </a:schemeClr>
                </a:solidFill>
              </a:rPr>
              <a:t>Collaborative work with Prof. David </a:t>
            </a:r>
            <a:r>
              <a:rPr lang="en-US" sz="1400" dirty="0" smtClean="0">
                <a:solidFill>
                  <a:schemeClr val="tx1">
                    <a:lumMod val="50000"/>
                    <a:lumOff val="50000"/>
                  </a:schemeClr>
                </a:solidFill>
              </a:rPr>
              <a:t>Crandall</a:t>
            </a:r>
            <a:endParaRPr lang="en-US" sz="1400" dirty="0">
              <a:solidFill>
                <a:schemeClr val="tx1">
                  <a:lumMod val="50000"/>
                  <a:lumOff val="50000"/>
                </a:schemeClr>
              </a:solidFill>
            </a:endParaRPr>
          </a:p>
        </p:txBody>
      </p:sp>
    </p:spTree>
    <p:extLst>
      <p:ext uri="{BB962C8B-B14F-4D97-AF65-F5344CB8AC3E}">
        <p14:creationId xmlns:p14="http://schemas.microsoft.com/office/powerpoint/2010/main" val="3832998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5084" y="215698"/>
            <a:ext cx="10972800" cy="1143000"/>
          </a:xfrm>
        </p:spPr>
        <p:txBody>
          <a:bodyPr vert="horz" lIns="91440" tIns="45720" rIns="91440" bIns="45720" rtlCol="0" anchor="ctr">
            <a:noAutofit/>
          </a:bodyPr>
          <a:lstStyle/>
          <a:p>
            <a:r>
              <a:rPr lang="en-US"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High Dimensional Image Data</a:t>
            </a:r>
          </a:p>
        </p:txBody>
      </p:sp>
      <p:sp>
        <p:nvSpPr>
          <p:cNvPr id="3" name="Content Placeholder 2"/>
          <p:cNvSpPr>
            <a:spLocks noGrp="1"/>
          </p:cNvSpPr>
          <p:nvPr>
            <p:ph idx="4294967295"/>
          </p:nvPr>
        </p:nvSpPr>
        <p:spPr>
          <a:xfrm>
            <a:off x="699626" y="1603094"/>
            <a:ext cx="10972800" cy="5105400"/>
          </a:xfrm>
        </p:spPr>
        <p:txBody>
          <a:bodyPr>
            <a:normAutofit/>
          </a:bodyPr>
          <a:lstStyle/>
          <a:p>
            <a:r>
              <a:rPr lang="en-US" sz="2200" dirty="0" smtClean="0"/>
              <a:t>K-means Clustering algorithm is used to cluster the images with similar features.</a:t>
            </a:r>
          </a:p>
          <a:p>
            <a:r>
              <a:rPr lang="en-US" sz="2200" dirty="0" smtClean="0"/>
              <a:t>In image clustering application, each image is characterized as a data point (vector)  with </a:t>
            </a:r>
            <a:r>
              <a:rPr lang="en-US" sz="2200" dirty="0" smtClean="0">
                <a:solidFill>
                  <a:srgbClr val="0070C0"/>
                </a:solidFill>
              </a:rPr>
              <a:t>dimension in range </a:t>
            </a:r>
            <a:r>
              <a:rPr lang="en-US" sz="2200" dirty="0" smtClean="0">
                <a:solidFill>
                  <a:srgbClr val="0000FF"/>
                </a:solidFill>
              </a:rPr>
              <a:t>512 - 2048</a:t>
            </a:r>
            <a:r>
              <a:rPr lang="en-US" sz="2200" dirty="0" smtClean="0"/>
              <a:t>. Each value (feature) ranges from 0 to 255. </a:t>
            </a:r>
          </a:p>
          <a:p>
            <a:r>
              <a:rPr lang="en-US" sz="2200" dirty="0"/>
              <a:t>Around 180 million vectors in </a:t>
            </a:r>
            <a:r>
              <a:rPr lang="en-US" sz="2200" dirty="0" smtClean="0"/>
              <a:t>full problem</a:t>
            </a:r>
          </a:p>
          <a:p>
            <a:r>
              <a:rPr lang="en-US" sz="2200" dirty="0" smtClean="0"/>
              <a:t>Currently, we are able to run K-means Clustering up to </a:t>
            </a:r>
            <a:r>
              <a:rPr lang="en-US" sz="2200" dirty="0" smtClean="0">
                <a:solidFill>
                  <a:srgbClr val="0000FF"/>
                </a:solidFill>
              </a:rPr>
              <a:t>1 million clusters </a:t>
            </a:r>
            <a:r>
              <a:rPr lang="en-US" sz="2200" dirty="0" smtClean="0"/>
              <a:t>and 7 million data points on 125 computer nodes. </a:t>
            </a:r>
            <a:endParaRPr lang="en-US" sz="2200" dirty="0"/>
          </a:p>
          <a:p>
            <a:pPr lvl="1"/>
            <a:r>
              <a:rPr lang="en-US" sz="2200" dirty="0" smtClean="0">
                <a:solidFill>
                  <a:prstClr val="black"/>
                </a:solidFill>
              </a:rPr>
              <a:t>10K </a:t>
            </a:r>
            <a:r>
              <a:rPr lang="en-US" sz="2200" dirty="0">
                <a:solidFill>
                  <a:prstClr val="black"/>
                </a:solidFill>
              </a:rPr>
              <a:t>Map tasks;  64G </a:t>
            </a:r>
            <a:r>
              <a:rPr lang="en-US" sz="2200" dirty="0" smtClean="0">
                <a:solidFill>
                  <a:prstClr val="black"/>
                </a:solidFill>
              </a:rPr>
              <a:t>broadcast </a:t>
            </a:r>
            <a:r>
              <a:rPr lang="en-US" sz="2200" dirty="0">
                <a:solidFill>
                  <a:prstClr val="black"/>
                </a:solidFill>
              </a:rPr>
              <a:t>data  (1GB data transfer per Map task node</a:t>
            </a:r>
            <a:r>
              <a:rPr lang="en-US" sz="2200" dirty="0" smtClean="0">
                <a:solidFill>
                  <a:prstClr val="black"/>
                </a:solidFill>
              </a:rPr>
              <a:t>);</a:t>
            </a:r>
          </a:p>
          <a:p>
            <a:pPr lvl="1"/>
            <a:r>
              <a:rPr lang="en-US" sz="2200" dirty="0" smtClean="0">
                <a:solidFill>
                  <a:prstClr val="black"/>
                </a:solidFill>
              </a:rPr>
              <a:t>20 </a:t>
            </a:r>
            <a:r>
              <a:rPr lang="en-US" sz="2200" dirty="0">
                <a:solidFill>
                  <a:prstClr val="black"/>
                </a:solidFill>
              </a:rPr>
              <a:t>TB intermediate data in shuffling.</a:t>
            </a:r>
            <a:endParaRPr lang="en-US" sz="2200" i="1" kern="0" dirty="0">
              <a:solidFill>
                <a:prstClr val="black"/>
              </a:solidFill>
              <a:latin typeface="Book Antiqua" pitchFamily="18" charset="0"/>
            </a:endParaRPr>
          </a:p>
          <a:p>
            <a:pPr lvl="1"/>
            <a:endParaRPr lang="en-US" dirty="0"/>
          </a:p>
        </p:txBody>
      </p:sp>
    </p:spTree>
    <p:extLst>
      <p:ext uri="{BB962C8B-B14F-4D97-AF65-F5344CB8AC3E}">
        <p14:creationId xmlns:p14="http://schemas.microsoft.com/office/powerpoint/2010/main" val="4083732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304" y="1"/>
            <a:ext cx="5939883" cy="3139321"/>
          </a:xfrm>
          <a:prstGeom prst="rect">
            <a:avLst/>
          </a:prstGeom>
          <a:solidFill>
            <a:schemeClr val="accent1"/>
          </a:solidFill>
        </p:spPr>
        <p:txBody>
          <a:bodyPr wrap="square" rtlCol="0">
            <a:spAutoFit/>
          </a:bodyPr>
          <a:lstStyle/>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a:solidFill>
                <a:schemeClr val="bg1"/>
              </a:solidFill>
            </a:endParaRPr>
          </a:p>
          <a:p>
            <a:r>
              <a:rPr lang="en-US" dirty="0" smtClean="0">
                <a:solidFill>
                  <a:schemeClr val="bg1"/>
                </a:solidFill>
              </a:rPr>
              <a:t> </a:t>
            </a:r>
          </a:p>
          <a:p>
            <a:endParaRPr lang="en-US" dirty="0" smtClean="0">
              <a:solidFill>
                <a:schemeClr val="bg1"/>
              </a:solidFill>
            </a:endParaRPr>
          </a:p>
          <a:p>
            <a:endParaRPr lang="en-US" dirty="0" smtClean="0">
              <a:solidFill>
                <a:schemeClr val="bg1"/>
              </a:solidFill>
            </a:endParaRPr>
          </a:p>
          <a:p>
            <a:endParaRPr lang="en-US" dirty="0">
              <a:solidFill>
                <a:schemeClr val="bg1"/>
              </a:solidFill>
            </a:endParaRPr>
          </a:p>
        </p:txBody>
      </p:sp>
      <p:sp>
        <p:nvSpPr>
          <p:cNvPr id="5" name="TextBox 4"/>
          <p:cNvSpPr txBox="1"/>
          <p:nvPr/>
        </p:nvSpPr>
        <p:spPr>
          <a:xfrm>
            <a:off x="5917610" y="3148537"/>
            <a:ext cx="6274423" cy="3416320"/>
          </a:xfrm>
          <a:prstGeom prst="rect">
            <a:avLst/>
          </a:prstGeom>
          <a:solidFill>
            <a:srgbClr val="0070C0"/>
          </a:solidFill>
        </p:spPr>
        <p:txBody>
          <a:bodyPr wrap="square" rtlCol="0">
            <a:spAutoFit/>
          </a:bodyPr>
          <a:lstStyle/>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a:solidFill>
                <a:schemeClr val="bg1"/>
              </a:solidFill>
            </a:endParaRPr>
          </a:p>
          <a:p>
            <a:endParaRPr lang="en-US" dirty="0">
              <a:solidFill>
                <a:schemeClr val="bg1"/>
              </a:solidFill>
            </a:endParaRPr>
          </a:p>
          <a:p>
            <a:endParaRPr lang="en-US" dirty="0" smtClean="0">
              <a:solidFill>
                <a:schemeClr val="bg1"/>
              </a:solidFill>
            </a:endParaRPr>
          </a:p>
          <a:p>
            <a:r>
              <a:rPr lang="en-US" dirty="0" smtClean="0">
                <a:solidFill>
                  <a:schemeClr val="bg1"/>
                </a:solidFill>
              </a:rPr>
              <a:t>                        </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6" name="TextBox 5"/>
          <p:cNvSpPr txBox="1"/>
          <p:nvPr/>
        </p:nvSpPr>
        <p:spPr>
          <a:xfrm>
            <a:off x="5917610" y="3167"/>
            <a:ext cx="6274423" cy="3139321"/>
          </a:xfrm>
          <a:prstGeom prst="rect">
            <a:avLst/>
          </a:prstGeom>
          <a:solidFill>
            <a:srgbClr val="92D050"/>
          </a:solidFill>
        </p:spPr>
        <p:txBody>
          <a:bodyPr wrap="square" rtlCol="0">
            <a:spAutoFit/>
          </a:bodyPr>
          <a:lstStyle/>
          <a:p>
            <a:endParaRPr lang="en-US" dirty="0">
              <a:solidFill>
                <a:schemeClr val="bg1"/>
              </a:solidFill>
            </a:endParaRPr>
          </a:p>
          <a:p>
            <a:r>
              <a:rPr lang="en-US" dirty="0" smtClean="0">
                <a:solidFill>
                  <a:schemeClr val="bg1"/>
                </a:solidFill>
              </a:rPr>
              <a:t>                      </a:t>
            </a: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7" name="TextBox 6"/>
          <p:cNvSpPr txBox="1"/>
          <p:nvPr/>
        </p:nvSpPr>
        <p:spPr>
          <a:xfrm>
            <a:off x="-22304" y="3148537"/>
            <a:ext cx="5939883" cy="3416320"/>
          </a:xfrm>
          <a:prstGeom prst="rect">
            <a:avLst/>
          </a:prstGeom>
          <a:solidFill>
            <a:srgbClr val="0099FF"/>
          </a:solidFill>
        </p:spPr>
        <p:txBody>
          <a:bodyPr wrap="square" rtlCol="0">
            <a:spAutoFit/>
          </a:bodyPr>
          <a:lstStyle/>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a:solidFill>
                <a:schemeClr val="bg1"/>
              </a:solidFill>
            </a:endParaRPr>
          </a:p>
        </p:txBody>
      </p:sp>
      <p:sp>
        <p:nvSpPr>
          <p:cNvPr id="8" name="Freeform 7"/>
          <p:cNvSpPr/>
          <p:nvPr/>
        </p:nvSpPr>
        <p:spPr>
          <a:xfrm>
            <a:off x="3742716" y="953542"/>
            <a:ext cx="2166645" cy="2166645"/>
          </a:xfrm>
          <a:custGeom>
            <a:avLst/>
            <a:gdLst>
              <a:gd name="connsiteX0" fmla="*/ 0 w 2166645"/>
              <a:gd name="connsiteY0" fmla="*/ 2166645 h 2166645"/>
              <a:gd name="connsiteX1" fmla="*/ 634598 w 2166645"/>
              <a:gd name="connsiteY1" fmla="*/ 634596 h 2166645"/>
              <a:gd name="connsiteX2" fmla="*/ 2166649 w 2166645"/>
              <a:gd name="connsiteY2" fmla="*/ 3 h 2166645"/>
              <a:gd name="connsiteX3" fmla="*/ 2166645 w 2166645"/>
              <a:gd name="connsiteY3" fmla="*/ 2166645 h 2166645"/>
              <a:gd name="connsiteX4" fmla="*/ 0 w 2166645"/>
              <a:gd name="connsiteY4" fmla="*/ 2166645 h 2166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645" h="2166645">
                <a:moveTo>
                  <a:pt x="0" y="2166645"/>
                </a:moveTo>
                <a:cubicBezTo>
                  <a:pt x="1" y="1592015"/>
                  <a:pt x="228272" y="1040920"/>
                  <a:pt x="634598" y="634596"/>
                </a:cubicBezTo>
                <a:cubicBezTo>
                  <a:pt x="1040924" y="228272"/>
                  <a:pt x="1592019" y="2"/>
                  <a:pt x="2166649" y="3"/>
                </a:cubicBezTo>
                <a:cubicBezTo>
                  <a:pt x="2166648" y="722217"/>
                  <a:pt x="2166646" y="1444431"/>
                  <a:pt x="2166645" y="2166645"/>
                </a:cubicBezTo>
                <a:lnTo>
                  <a:pt x="0" y="2166645"/>
                </a:lnTo>
                <a:close/>
              </a:path>
            </a:pathLst>
          </a:custGeom>
        </p:spPr>
        <p:style>
          <a:lnRef idx="0">
            <a:schemeClr val="accent1"/>
          </a:lnRef>
          <a:fillRef idx="3">
            <a:schemeClr val="accent1"/>
          </a:fillRef>
          <a:effectRef idx="3">
            <a:schemeClr val="accent1"/>
          </a:effectRef>
          <a:fontRef idx="minor">
            <a:schemeClr val="lt1"/>
          </a:fontRef>
        </p:style>
        <p:txBody>
          <a:bodyPr spcFirstLastPara="0" vert="horz" wrap="square" lIns="762613" tIns="762610" rIns="128016" bIns="128016" numCol="1" spcCol="1270" anchor="ctr" anchorCtr="0">
            <a:noAutofit/>
          </a:bodyPr>
          <a:lstStyle/>
          <a:p>
            <a:pPr algn="ctr" defTabSz="800100">
              <a:lnSpc>
                <a:spcPct val="90000"/>
              </a:lnSpc>
              <a:spcBef>
                <a:spcPct val="0"/>
              </a:spcBef>
              <a:spcAft>
                <a:spcPct val="35000"/>
              </a:spcAft>
            </a:pPr>
            <a:endParaRPr lang="en-US" b="1" dirty="0">
              <a:solidFill>
                <a:prstClr val="white"/>
              </a:solidFill>
            </a:endParaRPr>
          </a:p>
        </p:txBody>
      </p:sp>
      <p:sp>
        <p:nvSpPr>
          <p:cNvPr id="9" name="Freeform 8"/>
          <p:cNvSpPr/>
          <p:nvPr/>
        </p:nvSpPr>
        <p:spPr>
          <a:xfrm>
            <a:off x="6009437" y="953542"/>
            <a:ext cx="2166643" cy="2166645"/>
          </a:xfrm>
          <a:custGeom>
            <a:avLst/>
            <a:gdLst>
              <a:gd name="connsiteX0" fmla="*/ 0 w 2166645"/>
              <a:gd name="connsiteY0" fmla="*/ 2166645 h 2166645"/>
              <a:gd name="connsiteX1" fmla="*/ 634598 w 2166645"/>
              <a:gd name="connsiteY1" fmla="*/ 634596 h 2166645"/>
              <a:gd name="connsiteX2" fmla="*/ 2166649 w 2166645"/>
              <a:gd name="connsiteY2" fmla="*/ 3 h 2166645"/>
              <a:gd name="connsiteX3" fmla="*/ 2166645 w 2166645"/>
              <a:gd name="connsiteY3" fmla="*/ 2166645 h 2166645"/>
              <a:gd name="connsiteX4" fmla="*/ 0 w 2166645"/>
              <a:gd name="connsiteY4" fmla="*/ 2166645 h 2166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645" h="2166645">
                <a:moveTo>
                  <a:pt x="0" y="0"/>
                </a:moveTo>
                <a:cubicBezTo>
                  <a:pt x="574630" y="1"/>
                  <a:pt x="1125725" y="228272"/>
                  <a:pt x="1532049" y="634598"/>
                </a:cubicBezTo>
                <a:cubicBezTo>
                  <a:pt x="1938373" y="1040924"/>
                  <a:pt x="2166643" y="1592019"/>
                  <a:pt x="2166642" y="2166649"/>
                </a:cubicBezTo>
                <a:cubicBezTo>
                  <a:pt x="1444428" y="2166648"/>
                  <a:pt x="722214" y="2166646"/>
                  <a:pt x="0" y="2166645"/>
                </a:cubicBezTo>
                <a:lnTo>
                  <a:pt x="0" y="0"/>
                </a:lnTo>
                <a:close/>
              </a:path>
            </a:pathLst>
          </a:custGeom>
          <a:solidFill>
            <a:srgbClr val="92D05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1488257"/>
              <a:satOff val="8966"/>
              <a:lumOff val="719"/>
              <a:alphaOff val="0"/>
            </a:schemeClr>
          </a:fillRef>
          <a:effectRef idx="2">
            <a:schemeClr val="accent4">
              <a:hueOff val="-1488257"/>
              <a:satOff val="8966"/>
              <a:lumOff val="719"/>
              <a:alphaOff val="0"/>
            </a:schemeClr>
          </a:effectRef>
          <a:fontRef idx="minor">
            <a:schemeClr val="lt1"/>
          </a:fontRef>
        </p:style>
        <p:txBody>
          <a:bodyPr spcFirstLastPara="0" vert="horz" wrap="square" lIns="128017" tIns="762613" rIns="762609" bIns="128016" numCol="1" spcCol="1270" anchor="ctr" anchorCtr="0">
            <a:noAutofit/>
          </a:bodyPr>
          <a:lstStyle/>
          <a:p>
            <a:pPr algn="ctr" defTabSz="800100">
              <a:lnSpc>
                <a:spcPct val="90000"/>
              </a:lnSpc>
              <a:spcBef>
                <a:spcPct val="0"/>
              </a:spcBef>
              <a:spcAft>
                <a:spcPct val="35000"/>
              </a:spcAft>
            </a:pPr>
            <a:endParaRPr lang="en-US" b="1" dirty="0">
              <a:solidFill>
                <a:prstClr val="white"/>
              </a:solidFill>
            </a:endParaRPr>
          </a:p>
        </p:txBody>
      </p:sp>
      <p:sp>
        <p:nvSpPr>
          <p:cNvPr id="10" name="Freeform 9"/>
          <p:cNvSpPr/>
          <p:nvPr/>
        </p:nvSpPr>
        <p:spPr>
          <a:xfrm rot="21600000">
            <a:off x="6009436" y="3220259"/>
            <a:ext cx="2166645" cy="2166646"/>
          </a:xfrm>
          <a:custGeom>
            <a:avLst/>
            <a:gdLst>
              <a:gd name="connsiteX0" fmla="*/ 0 w 2166645"/>
              <a:gd name="connsiteY0" fmla="*/ 2166645 h 2166645"/>
              <a:gd name="connsiteX1" fmla="*/ 634598 w 2166645"/>
              <a:gd name="connsiteY1" fmla="*/ 634596 h 2166645"/>
              <a:gd name="connsiteX2" fmla="*/ 2166649 w 2166645"/>
              <a:gd name="connsiteY2" fmla="*/ 3 h 2166645"/>
              <a:gd name="connsiteX3" fmla="*/ 2166645 w 2166645"/>
              <a:gd name="connsiteY3" fmla="*/ 2166645 h 2166645"/>
              <a:gd name="connsiteX4" fmla="*/ 0 w 2166645"/>
              <a:gd name="connsiteY4" fmla="*/ 2166645 h 2166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645" h="2166645">
                <a:moveTo>
                  <a:pt x="2166645" y="0"/>
                </a:moveTo>
                <a:cubicBezTo>
                  <a:pt x="2166644" y="574630"/>
                  <a:pt x="1938373" y="1125725"/>
                  <a:pt x="1532047" y="1532049"/>
                </a:cubicBezTo>
                <a:cubicBezTo>
                  <a:pt x="1125721" y="1938373"/>
                  <a:pt x="574626" y="2166643"/>
                  <a:pt x="-3" y="2166642"/>
                </a:cubicBezTo>
                <a:cubicBezTo>
                  <a:pt x="-2" y="1444428"/>
                  <a:pt x="0" y="722214"/>
                  <a:pt x="0" y="0"/>
                </a:cubicBezTo>
                <a:lnTo>
                  <a:pt x="2166645" y="0"/>
                </a:lnTo>
                <a:close/>
              </a:path>
            </a:pathLst>
          </a:custGeom>
          <a:solidFill>
            <a:srgbClr val="0070C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2976513"/>
              <a:satOff val="17933"/>
              <a:lumOff val="1437"/>
              <a:alphaOff val="0"/>
            </a:schemeClr>
          </a:fillRef>
          <a:effectRef idx="2">
            <a:schemeClr val="accent4">
              <a:hueOff val="-2976513"/>
              <a:satOff val="17933"/>
              <a:lumOff val="1437"/>
              <a:alphaOff val="0"/>
            </a:schemeClr>
          </a:effectRef>
          <a:fontRef idx="minor">
            <a:schemeClr val="lt1"/>
          </a:fontRef>
        </p:style>
        <p:txBody>
          <a:bodyPr spcFirstLastPara="0" vert="horz" wrap="square" lIns="128016" tIns="128017" rIns="762613" bIns="762610" numCol="1" spcCol="1270" anchor="ctr" anchorCtr="0">
            <a:noAutofit/>
          </a:bodyPr>
          <a:lstStyle/>
          <a:p>
            <a:pPr algn="ctr" defTabSz="800100">
              <a:lnSpc>
                <a:spcPct val="90000"/>
              </a:lnSpc>
              <a:spcBef>
                <a:spcPct val="0"/>
              </a:spcBef>
              <a:spcAft>
                <a:spcPct val="35000"/>
              </a:spcAft>
            </a:pPr>
            <a:endParaRPr lang="en-US" sz="2000" b="1" dirty="0">
              <a:solidFill>
                <a:prstClr val="white"/>
              </a:solidFill>
            </a:endParaRPr>
          </a:p>
        </p:txBody>
      </p:sp>
      <p:sp>
        <p:nvSpPr>
          <p:cNvPr id="11" name="Freeform 10"/>
          <p:cNvSpPr/>
          <p:nvPr/>
        </p:nvSpPr>
        <p:spPr>
          <a:xfrm rot="21600000">
            <a:off x="3742716" y="3220268"/>
            <a:ext cx="2166645" cy="2166645"/>
          </a:xfrm>
          <a:custGeom>
            <a:avLst/>
            <a:gdLst>
              <a:gd name="connsiteX0" fmla="*/ 0 w 2166645"/>
              <a:gd name="connsiteY0" fmla="*/ 2166645 h 2166645"/>
              <a:gd name="connsiteX1" fmla="*/ 634598 w 2166645"/>
              <a:gd name="connsiteY1" fmla="*/ 634596 h 2166645"/>
              <a:gd name="connsiteX2" fmla="*/ 2166649 w 2166645"/>
              <a:gd name="connsiteY2" fmla="*/ 3 h 2166645"/>
              <a:gd name="connsiteX3" fmla="*/ 2166645 w 2166645"/>
              <a:gd name="connsiteY3" fmla="*/ 2166645 h 2166645"/>
              <a:gd name="connsiteX4" fmla="*/ 0 w 2166645"/>
              <a:gd name="connsiteY4" fmla="*/ 2166645 h 2166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645" h="2166645">
                <a:moveTo>
                  <a:pt x="2166645" y="2166645"/>
                </a:moveTo>
                <a:cubicBezTo>
                  <a:pt x="1592015" y="2166644"/>
                  <a:pt x="1040920" y="1938373"/>
                  <a:pt x="634596" y="1532047"/>
                </a:cubicBezTo>
                <a:cubicBezTo>
                  <a:pt x="228272" y="1125721"/>
                  <a:pt x="2" y="574626"/>
                  <a:pt x="3" y="-4"/>
                </a:cubicBezTo>
                <a:cubicBezTo>
                  <a:pt x="722217" y="-3"/>
                  <a:pt x="1444431" y="-1"/>
                  <a:pt x="2166645" y="0"/>
                </a:cubicBezTo>
                <a:lnTo>
                  <a:pt x="2166645" y="2166645"/>
                </a:lnTo>
                <a:close/>
              </a:path>
            </a:pathLst>
          </a:custGeom>
          <a:solidFill>
            <a:srgbClr val="00B0F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txBody>
          <a:bodyPr spcFirstLastPara="0" vert="horz" wrap="square" lIns="762611" tIns="128016" rIns="128015" bIns="762613" numCol="1" spcCol="1270" anchor="ctr" anchorCtr="0">
            <a:noAutofit/>
          </a:bodyPr>
          <a:lstStyle/>
          <a:p>
            <a:pPr algn="ctr" defTabSz="800100">
              <a:lnSpc>
                <a:spcPct val="90000"/>
              </a:lnSpc>
              <a:spcBef>
                <a:spcPct val="0"/>
              </a:spcBef>
              <a:spcAft>
                <a:spcPct val="35000"/>
              </a:spcAft>
            </a:pPr>
            <a:endParaRPr lang="en-US" sz="2000" b="1" dirty="0">
              <a:solidFill>
                <a:prstClr val="white"/>
              </a:solidFill>
            </a:endParaRPr>
          </a:p>
        </p:txBody>
      </p:sp>
      <p:sp>
        <p:nvSpPr>
          <p:cNvPr id="12" name="Circular Arrow 11"/>
          <p:cNvSpPr/>
          <p:nvPr/>
        </p:nvSpPr>
        <p:spPr>
          <a:xfrm>
            <a:off x="5585363" y="2721912"/>
            <a:ext cx="748068" cy="650494"/>
          </a:xfrm>
          <a:prstGeom prst="circularArrow">
            <a:avLst/>
          </a:prstGeom>
          <a:scene3d>
            <a:camera prst="orthographicFront"/>
            <a:lightRig rig="flat" dir="t"/>
          </a:scene3d>
          <a:sp3d z="190500" prstMaterial="plastic">
            <a:bevelT w="120900" h="88900"/>
            <a:bevelB w="88900" h="31750" prst="angle"/>
          </a:sp3d>
        </p:spPr>
        <p:style>
          <a:lnRef idx="0">
            <a:schemeClr val="lt1">
              <a:hueOff val="0"/>
              <a:satOff val="0"/>
              <a:lumOff val="0"/>
              <a:alphaOff val="0"/>
            </a:schemeClr>
          </a:lnRef>
          <a:fillRef idx="1">
            <a:schemeClr val="accent4">
              <a:tint val="40000"/>
              <a:hueOff val="0"/>
              <a:satOff val="0"/>
              <a:lumOff val="0"/>
              <a:alphaOff val="0"/>
            </a:schemeClr>
          </a:fillRef>
          <a:effectRef idx="3">
            <a:schemeClr val="accent4">
              <a:tint val="40000"/>
              <a:hueOff val="0"/>
              <a:satOff val="0"/>
              <a:lumOff val="0"/>
              <a:alphaOff val="0"/>
            </a:schemeClr>
          </a:effectRef>
          <a:fontRef idx="minor">
            <a:schemeClr val="dk1">
              <a:hueOff val="0"/>
              <a:satOff val="0"/>
              <a:lumOff val="0"/>
              <a:alphaOff val="0"/>
            </a:schemeClr>
          </a:fontRef>
        </p:style>
      </p:sp>
      <p:sp>
        <p:nvSpPr>
          <p:cNvPr id="13" name="Circular Arrow 12"/>
          <p:cNvSpPr/>
          <p:nvPr/>
        </p:nvSpPr>
        <p:spPr>
          <a:xfrm rot="10800000">
            <a:off x="5585363" y="2972102"/>
            <a:ext cx="748068" cy="650494"/>
          </a:xfrm>
          <a:prstGeom prst="circularArrow">
            <a:avLst/>
          </a:prstGeom>
          <a:scene3d>
            <a:camera prst="orthographicFront"/>
            <a:lightRig rig="flat" dir="t"/>
          </a:scene3d>
          <a:sp3d z="190500" prstMaterial="plastic">
            <a:bevelT w="120900" h="88900"/>
            <a:bevelB w="88900" h="31750" prst="angle"/>
          </a:sp3d>
        </p:spPr>
        <p:style>
          <a:lnRef idx="0">
            <a:schemeClr val="lt1">
              <a:hueOff val="0"/>
              <a:satOff val="0"/>
              <a:lumOff val="0"/>
              <a:alphaOff val="0"/>
            </a:schemeClr>
          </a:lnRef>
          <a:fillRef idx="1">
            <a:schemeClr val="accent4">
              <a:tint val="40000"/>
              <a:hueOff val="0"/>
              <a:satOff val="0"/>
              <a:lumOff val="0"/>
              <a:alphaOff val="0"/>
            </a:schemeClr>
          </a:fillRef>
          <a:effectRef idx="3">
            <a:schemeClr val="accent4">
              <a:tint val="40000"/>
              <a:hueOff val="0"/>
              <a:satOff val="0"/>
              <a:lumOff val="0"/>
              <a:alphaOff val="0"/>
            </a:schemeClr>
          </a:effectRef>
          <a:fontRef idx="minor">
            <a:schemeClr val="dk1">
              <a:hueOff val="0"/>
              <a:satOff val="0"/>
              <a:lumOff val="0"/>
              <a:alphaOff val="0"/>
            </a:schemeClr>
          </a:fontRef>
        </p:style>
      </p:sp>
      <p:sp>
        <p:nvSpPr>
          <p:cNvPr id="14" name="TextBox 13"/>
          <p:cNvSpPr txBox="1"/>
          <p:nvPr/>
        </p:nvSpPr>
        <p:spPr>
          <a:xfrm>
            <a:off x="4168572" y="1897845"/>
            <a:ext cx="1600310" cy="584775"/>
          </a:xfrm>
          <a:prstGeom prst="rect">
            <a:avLst/>
          </a:prstGeom>
          <a:noFill/>
        </p:spPr>
        <p:txBody>
          <a:bodyPr wrap="none" rtlCol="0">
            <a:spAutoFit/>
          </a:bodyPr>
          <a:lstStyle/>
          <a:p>
            <a:r>
              <a:rPr lang="en-US" sz="3200" b="1" dirty="0" smtClean="0">
                <a:solidFill>
                  <a:schemeClr val="bg1"/>
                </a:solidFill>
              </a:rPr>
              <a:t>Big Data</a:t>
            </a:r>
            <a:endParaRPr lang="en-US" sz="3200" b="1" dirty="0">
              <a:solidFill>
                <a:schemeClr val="bg1"/>
              </a:solidFill>
            </a:endParaRPr>
          </a:p>
        </p:txBody>
      </p:sp>
      <p:sp>
        <p:nvSpPr>
          <p:cNvPr id="15" name="TextBox 14"/>
          <p:cNvSpPr txBox="1"/>
          <p:nvPr/>
        </p:nvSpPr>
        <p:spPr>
          <a:xfrm>
            <a:off x="6009482" y="1749917"/>
            <a:ext cx="2126095" cy="1077218"/>
          </a:xfrm>
          <a:prstGeom prst="rect">
            <a:avLst/>
          </a:prstGeom>
          <a:noFill/>
        </p:spPr>
        <p:txBody>
          <a:bodyPr wrap="none" rtlCol="0">
            <a:spAutoFit/>
          </a:bodyPr>
          <a:lstStyle/>
          <a:p>
            <a:r>
              <a:rPr lang="en-US" sz="3200" b="1" dirty="0" smtClean="0">
                <a:solidFill>
                  <a:schemeClr val="bg1"/>
                </a:solidFill>
                <a:latin typeface="+mj-lt"/>
              </a:rPr>
              <a:t>Inter-</a:t>
            </a:r>
          </a:p>
          <a:p>
            <a:r>
              <a:rPr lang="en-US" sz="3200" b="1" dirty="0" smtClean="0">
                <a:solidFill>
                  <a:schemeClr val="bg1"/>
                </a:solidFill>
                <a:latin typeface="+mj-lt"/>
              </a:rPr>
              <a:t>disciplinary</a:t>
            </a:r>
            <a:endParaRPr lang="en-US" sz="3200" b="1" dirty="0">
              <a:solidFill>
                <a:schemeClr val="bg1"/>
              </a:solidFill>
              <a:latin typeface="+mj-lt"/>
            </a:endParaRPr>
          </a:p>
        </p:txBody>
      </p:sp>
      <p:sp>
        <p:nvSpPr>
          <p:cNvPr id="16" name="TextBox 15"/>
          <p:cNvSpPr txBox="1"/>
          <p:nvPr/>
        </p:nvSpPr>
        <p:spPr>
          <a:xfrm>
            <a:off x="4483820" y="3711346"/>
            <a:ext cx="1425541" cy="584775"/>
          </a:xfrm>
          <a:prstGeom prst="rect">
            <a:avLst/>
          </a:prstGeom>
          <a:noFill/>
        </p:spPr>
        <p:txBody>
          <a:bodyPr wrap="square" rtlCol="0">
            <a:spAutoFit/>
          </a:bodyPr>
          <a:lstStyle/>
          <a:p>
            <a:r>
              <a:rPr lang="en-US" sz="3200" b="1" dirty="0" smtClean="0">
                <a:solidFill>
                  <a:schemeClr val="bg1"/>
                </a:solidFill>
              </a:rPr>
              <a:t>HPC</a:t>
            </a:r>
            <a:endParaRPr lang="en-US" sz="3200" b="1" dirty="0">
              <a:solidFill>
                <a:schemeClr val="bg1"/>
              </a:solidFill>
            </a:endParaRPr>
          </a:p>
        </p:txBody>
      </p:sp>
      <p:sp>
        <p:nvSpPr>
          <p:cNvPr id="17" name="TextBox 16"/>
          <p:cNvSpPr txBox="1"/>
          <p:nvPr/>
        </p:nvSpPr>
        <p:spPr>
          <a:xfrm>
            <a:off x="6311448" y="3725171"/>
            <a:ext cx="1164101" cy="584775"/>
          </a:xfrm>
          <a:prstGeom prst="rect">
            <a:avLst/>
          </a:prstGeom>
          <a:noFill/>
        </p:spPr>
        <p:txBody>
          <a:bodyPr wrap="none" rtlCol="0">
            <a:spAutoFit/>
          </a:bodyPr>
          <a:lstStyle/>
          <a:p>
            <a:r>
              <a:rPr lang="en-US" sz="3200" b="1" dirty="0" smtClean="0">
                <a:solidFill>
                  <a:schemeClr val="bg1"/>
                </a:solidFill>
              </a:rPr>
              <a:t>Cloud</a:t>
            </a:r>
            <a:endParaRPr lang="en-US" sz="3200" b="1" dirty="0">
              <a:solidFill>
                <a:schemeClr val="bg1"/>
              </a:solidFill>
            </a:endParaRPr>
          </a:p>
        </p:txBody>
      </p:sp>
      <p:sp>
        <p:nvSpPr>
          <p:cNvPr id="18" name="TextBox 17"/>
          <p:cNvSpPr txBox="1"/>
          <p:nvPr/>
        </p:nvSpPr>
        <p:spPr>
          <a:xfrm>
            <a:off x="119655" y="381850"/>
            <a:ext cx="4965427" cy="1906676"/>
          </a:xfrm>
          <a:prstGeom prst="rect">
            <a:avLst/>
          </a:prstGeom>
          <a:noFill/>
        </p:spPr>
        <p:txBody>
          <a:bodyPr wrap="square" rtlCol="0">
            <a:spAutoFit/>
          </a:bodyPr>
          <a:lstStyle/>
          <a:p>
            <a:pPr marL="234950" lvl="1" indent="-234950" defTabSz="533400">
              <a:lnSpc>
                <a:spcPct val="90000"/>
              </a:lnSpc>
              <a:spcBef>
                <a:spcPct val="0"/>
              </a:spcBef>
              <a:spcAft>
                <a:spcPct val="15000"/>
              </a:spcAft>
              <a:buFontTx/>
              <a:buChar char="••"/>
            </a:pPr>
            <a:r>
              <a:rPr lang="en-US" sz="2000" dirty="0" smtClean="0">
                <a:solidFill>
                  <a:schemeClr val="bg1"/>
                </a:solidFill>
              </a:rPr>
              <a:t>Impacts </a:t>
            </a:r>
            <a:r>
              <a:rPr lang="en-US" sz="2000" dirty="0">
                <a:solidFill>
                  <a:schemeClr val="bg1"/>
                </a:solidFill>
              </a:rPr>
              <a:t>preservation, access/use</a:t>
            </a:r>
            <a:r>
              <a:rPr lang="en-US" sz="2000" dirty="0" smtClean="0">
                <a:solidFill>
                  <a:schemeClr val="bg1"/>
                </a:solidFill>
              </a:rPr>
              <a:t>, programming model</a:t>
            </a:r>
          </a:p>
          <a:p>
            <a:pPr marL="234950" lvl="1" indent="-234950" defTabSz="533400">
              <a:lnSpc>
                <a:spcPct val="90000"/>
              </a:lnSpc>
              <a:spcBef>
                <a:spcPct val="0"/>
              </a:spcBef>
              <a:spcAft>
                <a:spcPct val="15000"/>
              </a:spcAft>
              <a:buFontTx/>
              <a:buChar char="••"/>
            </a:pPr>
            <a:r>
              <a:rPr lang="en-US" sz="2000" dirty="0">
                <a:solidFill>
                  <a:schemeClr val="bg1"/>
                </a:solidFill>
              </a:rPr>
              <a:t>Data Analysis/Machine Learning </a:t>
            </a:r>
          </a:p>
          <a:p>
            <a:pPr marL="234950" lvl="1" indent="-234950" defTabSz="533400">
              <a:lnSpc>
                <a:spcPct val="90000"/>
              </a:lnSpc>
              <a:spcBef>
                <a:spcPct val="0"/>
              </a:spcBef>
              <a:spcAft>
                <a:spcPct val="15000"/>
              </a:spcAft>
              <a:buFontTx/>
              <a:buChar char="••"/>
            </a:pPr>
            <a:r>
              <a:rPr lang="en-US" sz="2000" dirty="0" smtClean="0">
                <a:solidFill>
                  <a:schemeClr val="accent6"/>
                </a:solidFill>
              </a:rPr>
              <a:t>Batch </a:t>
            </a:r>
            <a:r>
              <a:rPr lang="en-US" sz="2000" dirty="0">
                <a:solidFill>
                  <a:schemeClr val="accent6"/>
                </a:solidFill>
              </a:rPr>
              <a:t>and Stream Processing</a:t>
            </a:r>
          </a:p>
          <a:p>
            <a:pPr marL="234950" lvl="1" indent="-234950" defTabSz="533400">
              <a:lnSpc>
                <a:spcPct val="90000"/>
              </a:lnSpc>
              <a:spcBef>
                <a:spcPct val="0"/>
              </a:spcBef>
              <a:spcAft>
                <a:spcPct val="15000"/>
              </a:spcAft>
              <a:buFontTx/>
              <a:buChar char="••"/>
            </a:pPr>
            <a:endParaRPr lang="en-US" dirty="0">
              <a:solidFill>
                <a:schemeClr val="bg1"/>
              </a:solidFill>
            </a:endParaRPr>
          </a:p>
          <a:p>
            <a:endParaRPr lang="en-US" dirty="0">
              <a:solidFill>
                <a:schemeClr val="bg1"/>
              </a:solidFill>
            </a:endParaRPr>
          </a:p>
        </p:txBody>
      </p:sp>
      <p:sp>
        <p:nvSpPr>
          <p:cNvPr id="19" name="TextBox 18"/>
          <p:cNvSpPr txBox="1"/>
          <p:nvPr/>
        </p:nvSpPr>
        <p:spPr>
          <a:xfrm>
            <a:off x="7882894" y="339324"/>
            <a:ext cx="4152085" cy="2183675"/>
          </a:xfrm>
          <a:prstGeom prst="rect">
            <a:avLst/>
          </a:prstGeom>
          <a:noFill/>
        </p:spPr>
        <p:txBody>
          <a:bodyPr wrap="square" rtlCol="0">
            <a:spAutoFit/>
          </a:bodyPr>
          <a:lstStyle/>
          <a:p>
            <a:pPr marL="234950" lvl="1" indent="-234950" defTabSz="533400">
              <a:lnSpc>
                <a:spcPct val="90000"/>
              </a:lnSpc>
              <a:spcBef>
                <a:spcPct val="0"/>
              </a:spcBef>
              <a:spcAft>
                <a:spcPct val="15000"/>
              </a:spcAft>
              <a:buFontTx/>
              <a:buChar char="••"/>
            </a:pPr>
            <a:r>
              <a:rPr lang="en-US" sz="2000" dirty="0">
                <a:solidFill>
                  <a:schemeClr val="bg1"/>
                </a:solidFill>
              </a:rPr>
              <a:t>In all fields of science </a:t>
            </a:r>
            <a:r>
              <a:rPr lang="en-US" sz="2000" dirty="0" smtClean="0">
                <a:solidFill>
                  <a:schemeClr val="bg1"/>
                </a:solidFill>
              </a:rPr>
              <a:t>and daily life</a:t>
            </a:r>
            <a:endParaRPr lang="en-US" sz="2000" dirty="0">
              <a:solidFill>
                <a:schemeClr val="bg1"/>
              </a:solidFill>
            </a:endParaRPr>
          </a:p>
          <a:p>
            <a:pPr marL="234950" lvl="1" indent="-234950" defTabSz="533400">
              <a:lnSpc>
                <a:spcPct val="90000"/>
              </a:lnSpc>
              <a:spcBef>
                <a:spcPct val="0"/>
              </a:spcBef>
              <a:spcAft>
                <a:spcPct val="15000"/>
              </a:spcAft>
              <a:buFontTx/>
              <a:buChar char="••"/>
            </a:pPr>
            <a:r>
              <a:rPr lang="en-US" sz="2000" dirty="0">
                <a:solidFill>
                  <a:schemeClr val="bg1"/>
                </a:solidFill>
              </a:rPr>
              <a:t>H</a:t>
            </a:r>
            <a:r>
              <a:rPr lang="en-US" sz="2000" dirty="0" smtClean="0">
                <a:solidFill>
                  <a:schemeClr val="bg1"/>
                </a:solidFill>
              </a:rPr>
              <a:t>ealth</a:t>
            </a:r>
            <a:r>
              <a:rPr lang="en-US" sz="2000" dirty="0">
                <a:solidFill>
                  <a:schemeClr val="bg1"/>
                </a:solidFill>
              </a:rPr>
              <a:t>, social, financial, policy, national security, </a:t>
            </a:r>
            <a:r>
              <a:rPr lang="en-US" sz="2000" dirty="0" smtClean="0">
                <a:solidFill>
                  <a:schemeClr val="bg1"/>
                </a:solidFill>
              </a:rPr>
              <a:t>environment</a:t>
            </a:r>
          </a:p>
          <a:p>
            <a:pPr marL="234950" lvl="1" indent="-234950" defTabSz="533400">
              <a:lnSpc>
                <a:spcPct val="90000"/>
              </a:lnSpc>
              <a:spcBef>
                <a:spcPct val="0"/>
              </a:spcBef>
              <a:spcAft>
                <a:spcPct val="15000"/>
              </a:spcAft>
              <a:buFontTx/>
              <a:buChar char="••"/>
            </a:pPr>
            <a:r>
              <a:rPr lang="en-US" sz="2000" dirty="0" smtClean="0">
                <a:solidFill>
                  <a:srgbClr val="A20297"/>
                </a:solidFill>
              </a:rPr>
              <a:t>Better understanding the world surrounding us</a:t>
            </a:r>
            <a:endParaRPr lang="en-US" sz="2000" dirty="0">
              <a:solidFill>
                <a:srgbClr val="A20297"/>
              </a:solidFill>
            </a:endParaRPr>
          </a:p>
          <a:p>
            <a:pPr marL="234950" lvl="1" indent="-234950" defTabSz="533400">
              <a:lnSpc>
                <a:spcPct val="90000"/>
              </a:lnSpc>
              <a:spcBef>
                <a:spcPct val="0"/>
              </a:spcBef>
              <a:spcAft>
                <a:spcPct val="15000"/>
              </a:spcAft>
              <a:buFontTx/>
              <a:buChar char="••"/>
            </a:pPr>
            <a:endParaRPr lang="en-US" dirty="0">
              <a:solidFill>
                <a:schemeClr val="bg1"/>
              </a:solidFill>
            </a:endParaRPr>
          </a:p>
          <a:p>
            <a:endParaRPr lang="en-US" dirty="0">
              <a:solidFill>
                <a:schemeClr val="bg1"/>
              </a:solidFill>
            </a:endParaRPr>
          </a:p>
        </p:txBody>
      </p:sp>
      <p:sp>
        <p:nvSpPr>
          <p:cNvPr id="20" name="TextBox 19"/>
          <p:cNvSpPr txBox="1"/>
          <p:nvPr/>
        </p:nvSpPr>
        <p:spPr>
          <a:xfrm>
            <a:off x="119655" y="4426637"/>
            <a:ext cx="4252657" cy="1874359"/>
          </a:xfrm>
          <a:prstGeom prst="rect">
            <a:avLst/>
          </a:prstGeom>
          <a:noFill/>
        </p:spPr>
        <p:txBody>
          <a:bodyPr wrap="square" rtlCol="0">
            <a:spAutoFit/>
          </a:bodyPr>
          <a:lstStyle/>
          <a:p>
            <a:pPr marL="234950" lvl="1" indent="-234950" defTabSz="533400">
              <a:lnSpc>
                <a:spcPct val="90000"/>
              </a:lnSpc>
              <a:spcBef>
                <a:spcPct val="0"/>
              </a:spcBef>
              <a:spcAft>
                <a:spcPct val="15000"/>
              </a:spcAft>
              <a:buFontTx/>
              <a:buChar char="••"/>
            </a:pPr>
            <a:r>
              <a:rPr lang="en-US" sz="2000" dirty="0" smtClean="0">
                <a:solidFill>
                  <a:schemeClr val="bg1"/>
                </a:solidFill>
              </a:rPr>
              <a:t>Parallel </a:t>
            </a:r>
            <a:r>
              <a:rPr lang="en-US" sz="2000" dirty="0">
                <a:solidFill>
                  <a:schemeClr val="bg1"/>
                </a:solidFill>
              </a:rPr>
              <a:t>computing </a:t>
            </a:r>
            <a:r>
              <a:rPr lang="en-US" sz="2000" dirty="0" smtClean="0">
                <a:solidFill>
                  <a:schemeClr val="bg1"/>
                </a:solidFill>
              </a:rPr>
              <a:t>is important</a:t>
            </a:r>
            <a:endParaRPr lang="en-US" sz="2000" dirty="0">
              <a:solidFill>
                <a:schemeClr val="bg1"/>
              </a:solidFill>
            </a:endParaRPr>
          </a:p>
          <a:p>
            <a:pPr marL="234950" lvl="1" indent="-234950" defTabSz="533400">
              <a:lnSpc>
                <a:spcPct val="90000"/>
              </a:lnSpc>
              <a:spcBef>
                <a:spcPct val="0"/>
              </a:spcBef>
              <a:spcAft>
                <a:spcPct val="15000"/>
              </a:spcAft>
              <a:buFontTx/>
              <a:buChar char="••"/>
            </a:pPr>
            <a:r>
              <a:rPr lang="en-US" sz="2000" dirty="0">
                <a:solidFill>
                  <a:srgbClr val="FFC000"/>
                </a:solidFill>
              </a:rPr>
              <a:t>Performance from </a:t>
            </a:r>
            <a:r>
              <a:rPr lang="en-US" sz="2000" dirty="0" smtClean="0">
                <a:solidFill>
                  <a:srgbClr val="FFC000"/>
                </a:solidFill>
              </a:rPr>
              <a:t>Multicore (</a:t>
            </a:r>
            <a:r>
              <a:rPr lang="en-US" sz="2000" dirty="0" err="1" smtClean="0">
                <a:solidFill>
                  <a:srgbClr val="FFC000"/>
                </a:solidFill>
              </a:rPr>
              <a:t>Manycore</a:t>
            </a:r>
            <a:r>
              <a:rPr lang="en-US" sz="2000" dirty="0" smtClean="0">
                <a:solidFill>
                  <a:srgbClr val="FFC000"/>
                </a:solidFill>
              </a:rPr>
              <a:t> or GPU)</a:t>
            </a:r>
            <a:endParaRPr lang="en-US" sz="2000" dirty="0">
              <a:solidFill>
                <a:srgbClr val="FFC000"/>
              </a:solidFill>
            </a:endParaRPr>
          </a:p>
          <a:p>
            <a:pPr marL="234950" lvl="1" indent="-234950" defTabSz="533400">
              <a:lnSpc>
                <a:spcPct val="90000"/>
              </a:lnSpc>
              <a:spcBef>
                <a:spcPct val="0"/>
              </a:spcBef>
              <a:spcAft>
                <a:spcPct val="15000"/>
              </a:spcAft>
              <a:buFontTx/>
              <a:buChar char="••"/>
            </a:pPr>
            <a:endParaRPr lang="en-US" dirty="0">
              <a:solidFill>
                <a:schemeClr val="bg1"/>
              </a:solidFill>
            </a:endParaRPr>
          </a:p>
          <a:p>
            <a:pPr marL="234950" lvl="1" indent="-234950" defTabSz="533400">
              <a:lnSpc>
                <a:spcPct val="90000"/>
              </a:lnSpc>
              <a:spcBef>
                <a:spcPct val="0"/>
              </a:spcBef>
              <a:spcAft>
                <a:spcPct val="15000"/>
              </a:spcAft>
              <a:buFontTx/>
              <a:buChar char="••"/>
            </a:pPr>
            <a:endParaRPr lang="en-US" dirty="0">
              <a:solidFill>
                <a:schemeClr val="bg1"/>
              </a:solidFill>
            </a:endParaRPr>
          </a:p>
          <a:p>
            <a:endParaRPr lang="en-US" dirty="0">
              <a:solidFill>
                <a:schemeClr val="bg1"/>
              </a:solidFill>
            </a:endParaRPr>
          </a:p>
        </p:txBody>
      </p:sp>
      <p:sp>
        <p:nvSpPr>
          <p:cNvPr id="21" name="TextBox 20"/>
          <p:cNvSpPr txBox="1"/>
          <p:nvPr/>
        </p:nvSpPr>
        <p:spPr>
          <a:xfrm>
            <a:off x="7832609" y="4401433"/>
            <a:ext cx="4202369" cy="1583510"/>
          </a:xfrm>
          <a:prstGeom prst="rect">
            <a:avLst/>
          </a:prstGeom>
          <a:noFill/>
        </p:spPr>
        <p:txBody>
          <a:bodyPr wrap="square" rtlCol="0">
            <a:spAutoFit/>
          </a:bodyPr>
          <a:lstStyle/>
          <a:p>
            <a:pPr marL="234950" lvl="1" indent="-234950" defTabSz="533400">
              <a:lnSpc>
                <a:spcPct val="90000"/>
              </a:lnSpc>
              <a:spcBef>
                <a:spcPct val="0"/>
              </a:spcBef>
              <a:spcAft>
                <a:spcPct val="15000"/>
              </a:spcAft>
              <a:buFontTx/>
              <a:buChar char="••"/>
            </a:pPr>
            <a:r>
              <a:rPr lang="en-US" sz="2000" dirty="0">
                <a:solidFill>
                  <a:schemeClr val="bg1"/>
                </a:solidFill>
              </a:rPr>
              <a:t>C</a:t>
            </a:r>
            <a:r>
              <a:rPr lang="en-US" sz="2000" dirty="0" smtClean="0">
                <a:solidFill>
                  <a:schemeClr val="bg1"/>
                </a:solidFill>
              </a:rPr>
              <a:t>ommercially </a:t>
            </a:r>
            <a:r>
              <a:rPr lang="en-US" sz="2000" dirty="0">
                <a:solidFill>
                  <a:schemeClr val="bg1"/>
                </a:solidFill>
              </a:rPr>
              <a:t>supported data center </a:t>
            </a:r>
            <a:r>
              <a:rPr lang="en-US" sz="2000" dirty="0" smtClean="0">
                <a:solidFill>
                  <a:schemeClr val="bg1"/>
                </a:solidFill>
              </a:rPr>
              <a:t>model</a:t>
            </a:r>
          </a:p>
          <a:p>
            <a:pPr marL="234950" lvl="1" indent="-234950" defTabSz="533400">
              <a:lnSpc>
                <a:spcPct val="90000"/>
              </a:lnSpc>
              <a:spcBef>
                <a:spcPct val="0"/>
              </a:spcBef>
              <a:spcAft>
                <a:spcPct val="15000"/>
              </a:spcAft>
              <a:buFontTx/>
              <a:buChar char="••"/>
            </a:pPr>
            <a:r>
              <a:rPr lang="en-US" sz="2000" dirty="0" smtClean="0">
                <a:solidFill>
                  <a:srgbClr val="00CCFF"/>
                </a:solidFill>
              </a:rPr>
              <a:t>IaaS, PaaS, SaaS</a:t>
            </a:r>
            <a:endParaRPr lang="en-US" sz="2000" dirty="0">
              <a:solidFill>
                <a:srgbClr val="00CCFF"/>
              </a:solidFill>
            </a:endParaRPr>
          </a:p>
          <a:p>
            <a:pPr marL="234950" lvl="1" indent="-234950" defTabSz="533400">
              <a:lnSpc>
                <a:spcPct val="90000"/>
              </a:lnSpc>
              <a:spcBef>
                <a:spcPct val="0"/>
              </a:spcBef>
              <a:spcAft>
                <a:spcPct val="15000"/>
              </a:spcAft>
              <a:buFontTx/>
              <a:buChar char="••"/>
            </a:pP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934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500"/>
                                        <p:tgtEl>
                                          <p:spTgt spid="12"/>
                                        </p:tgtEl>
                                      </p:cBhvr>
                                    </p:animEffect>
                                  </p:childTnLst>
                                </p:cTn>
                              </p:par>
                              <p:par>
                                <p:cTn id="8" presetID="21"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4)">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89155" y="175376"/>
            <a:ext cx="6171882" cy="584775"/>
          </a:xfrm>
          <a:prstGeom prst="rect">
            <a:avLst/>
          </a:prstGeom>
          <a:noFill/>
        </p:spPr>
        <p:txBody>
          <a:bodyPr wrap="none" rtlCol="0">
            <a:spAutoFit/>
          </a:bodyPr>
          <a:lstStyle/>
          <a:p>
            <a:pPr defTabSz="913902"/>
            <a:r>
              <a:rPr lang="en-US" sz="3200" b="1" kern="0" dirty="0">
                <a:solidFill>
                  <a:srgbClr val="4BACC6">
                    <a:lumMod val="75000"/>
                  </a:srgbClr>
                </a:solidFill>
                <a:effectLst>
                  <a:outerShdw blurRad="50800" dist="25400" dir="5400000" algn="t" rotWithShape="0">
                    <a:prstClr val="black">
                      <a:alpha val="40000"/>
                    </a:prstClr>
                  </a:outerShdw>
                </a:effectLst>
                <a:cs typeface="Times New Roman" pitchFamily="18" charset="0"/>
              </a:rPr>
              <a:t>Twister Collective Communications</a:t>
            </a:r>
          </a:p>
        </p:txBody>
      </p:sp>
      <p:sp>
        <p:nvSpPr>
          <p:cNvPr id="6" name="Text Placeholder 34"/>
          <p:cNvSpPr txBox="1">
            <a:spLocks/>
          </p:cNvSpPr>
          <p:nvPr/>
        </p:nvSpPr>
        <p:spPr>
          <a:xfrm>
            <a:off x="1048967" y="1492819"/>
            <a:ext cx="4011084" cy="46910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solidFill>
                  <a:prstClr val="black"/>
                </a:solidFill>
              </a:rPr>
              <a:t>Broadcasting </a:t>
            </a:r>
          </a:p>
          <a:p>
            <a:pPr marL="742701" lvl="1"/>
            <a:r>
              <a:rPr lang="en-US" sz="1600" dirty="0" smtClean="0">
                <a:solidFill>
                  <a:prstClr val="black"/>
                </a:solidFill>
              </a:rPr>
              <a:t>Data could be large</a:t>
            </a:r>
          </a:p>
          <a:p>
            <a:pPr marL="742701" lvl="1"/>
            <a:r>
              <a:rPr lang="en-US" sz="1600" dirty="0" smtClean="0">
                <a:solidFill>
                  <a:prstClr val="black"/>
                </a:solidFill>
              </a:rPr>
              <a:t>Chain &amp; MST</a:t>
            </a:r>
          </a:p>
          <a:p>
            <a:pPr marL="742701" lvl="1"/>
            <a:r>
              <a:rPr lang="en-US" sz="1600" dirty="0" smtClean="0">
                <a:solidFill>
                  <a:schemeClr val="bg1">
                    <a:lumMod val="50000"/>
                  </a:schemeClr>
                </a:solidFill>
              </a:rPr>
              <a:t>Gather </a:t>
            </a:r>
            <a:r>
              <a:rPr lang="en-US" sz="1600" dirty="0">
                <a:solidFill>
                  <a:schemeClr val="bg1">
                    <a:lumMod val="50000"/>
                  </a:schemeClr>
                </a:solidFill>
              </a:rPr>
              <a:t>scatter</a:t>
            </a:r>
          </a:p>
          <a:p>
            <a:pPr marL="742701" lvl="1"/>
            <a:r>
              <a:rPr lang="en-US" sz="1600" dirty="0" smtClean="0">
                <a:solidFill>
                  <a:schemeClr val="bg1">
                    <a:lumMod val="50000"/>
                  </a:schemeClr>
                </a:solidFill>
              </a:rPr>
              <a:t>Local </a:t>
            </a:r>
            <a:r>
              <a:rPr lang="en-US" sz="1600" dirty="0">
                <a:solidFill>
                  <a:schemeClr val="bg1">
                    <a:lumMod val="50000"/>
                  </a:schemeClr>
                </a:solidFill>
              </a:rPr>
              <a:t>global sync</a:t>
            </a:r>
          </a:p>
          <a:p>
            <a:pPr marL="742701" lvl="1"/>
            <a:r>
              <a:rPr lang="en-US" sz="1600" dirty="0" err="1" smtClean="0">
                <a:solidFill>
                  <a:schemeClr val="bg1">
                    <a:lumMod val="50000"/>
                  </a:schemeClr>
                </a:solidFill>
              </a:rPr>
              <a:t>Roate</a:t>
            </a:r>
            <a:endParaRPr lang="en-US" sz="1600" dirty="0" smtClean="0">
              <a:solidFill>
                <a:schemeClr val="bg1">
                  <a:lumMod val="50000"/>
                </a:schemeClr>
              </a:solidFill>
            </a:endParaRPr>
          </a:p>
          <a:p>
            <a:endParaRPr lang="en-US" sz="1800" dirty="0" smtClean="0">
              <a:solidFill>
                <a:prstClr val="black"/>
              </a:solidFill>
            </a:endParaRPr>
          </a:p>
          <a:p>
            <a:r>
              <a:rPr lang="en-US" sz="1800" dirty="0" smtClean="0">
                <a:solidFill>
                  <a:prstClr val="black"/>
                </a:solidFill>
              </a:rPr>
              <a:t>Map Collectives </a:t>
            </a:r>
          </a:p>
          <a:p>
            <a:pPr marL="742701" lvl="1"/>
            <a:r>
              <a:rPr lang="en-US" sz="1600" dirty="0" smtClean="0">
                <a:solidFill>
                  <a:prstClr val="black"/>
                </a:solidFill>
              </a:rPr>
              <a:t>Local merge</a:t>
            </a:r>
          </a:p>
          <a:p>
            <a:endParaRPr lang="en-US" sz="1800" dirty="0" smtClean="0">
              <a:solidFill>
                <a:prstClr val="black"/>
              </a:solidFill>
            </a:endParaRPr>
          </a:p>
          <a:p>
            <a:r>
              <a:rPr lang="en-US" sz="1800" dirty="0" smtClean="0">
                <a:solidFill>
                  <a:prstClr val="black"/>
                </a:solidFill>
              </a:rPr>
              <a:t>Reduce Collectives </a:t>
            </a:r>
          </a:p>
          <a:p>
            <a:pPr marL="742701" lvl="1"/>
            <a:r>
              <a:rPr lang="en-US" sz="1600" dirty="0" smtClean="0">
                <a:solidFill>
                  <a:prstClr val="black"/>
                </a:solidFill>
              </a:rPr>
              <a:t>Collect but no merge</a:t>
            </a:r>
          </a:p>
          <a:p>
            <a:endParaRPr lang="en-US" sz="1800" dirty="0" smtClean="0">
              <a:solidFill>
                <a:prstClr val="black"/>
              </a:solidFill>
            </a:endParaRPr>
          </a:p>
          <a:p>
            <a:r>
              <a:rPr lang="en-US" sz="1800" dirty="0" smtClean="0">
                <a:solidFill>
                  <a:prstClr val="black"/>
                </a:solidFill>
              </a:rPr>
              <a:t>Combine</a:t>
            </a:r>
          </a:p>
          <a:p>
            <a:pPr marL="742701" lvl="1"/>
            <a:r>
              <a:rPr lang="en-US" sz="1600" dirty="0" smtClean="0">
                <a:solidFill>
                  <a:prstClr val="black"/>
                </a:solidFill>
              </a:rPr>
              <a:t>Direct download or Gather</a:t>
            </a:r>
          </a:p>
          <a:p>
            <a:pPr marL="742701" lvl="1"/>
            <a:endParaRPr lang="en-US" sz="1600" dirty="0">
              <a:solidFill>
                <a:prstClr val="black"/>
              </a:solidFill>
            </a:endParaRPr>
          </a:p>
          <a:p>
            <a:pPr marL="742701" lvl="1"/>
            <a:endParaRPr lang="en-US" sz="1600" dirty="0" smtClean="0">
              <a:solidFill>
                <a:prstClr val="black"/>
              </a:solidFill>
            </a:endParaRPr>
          </a:p>
          <a:p>
            <a:pPr marL="285594" indent="-285594">
              <a:buFont typeface="Wingdings" pitchFamily="2" charset="2"/>
              <a:buChar char="Ø"/>
            </a:pPr>
            <a:endParaRPr lang="en-US" sz="1600" dirty="0" smtClean="0">
              <a:solidFill>
                <a:prstClr val="black"/>
              </a:solidFill>
            </a:endParaRPr>
          </a:p>
          <a:p>
            <a:pPr marL="285594" indent="-285594" fontAlgn="t">
              <a:buFont typeface="Wingdings" pitchFamily="2" charset="2"/>
              <a:buChar char="Ø"/>
            </a:pPr>
            <a:endParaRPr lang="en-US" sz="1600" dirty="0" smtClean="0">
              <a:solidFill>
                <a:prstClr val="black"/>
              </a:solidFill>
            </a:endParaRPr>
          </a:p>
          <a:p>
            <a:pPr marL="285594" indent="-285594">
              <a:buFont typeface="Wingdings" pitchFamily="2" charset="2"/>
              <a:buChar char="Ø"/>
            </a:pPr>
            <a:endParaRPr lang="en-US" sz="1600" dirty="0" smtClean="0">
              <a:solidFill>
                <a:prstClr val="black"/>
              </a:solidFill>
            </a:endParaRPr>
          </a:p>
          <a:p>
            <a:pPr marL="285594" indent="-285594">
              <a:buFont typeface="Wingdings" pitchFamily="2" charset="2"/>
              <a:buChar char="Ø"/>
            </a:pPr>
            <a:endParaRPr lang="en-US" sz="1600" dirty="0">
              <a:solidFill>
                <a:prstClr val="black"/>
              </a:solidFill>
            </a:endParaRPr>
          </a:p>
        </p:txBody>
      </p:sp>
      <p:grpSp>
        <p:nvGrpSpPr>
          <p:cNvPr id="7" name="Group 6"/>
          <p:cNvGrpSpPr/>
          <p:nvPr/>
        </p:nvGrpSpPr>
        <p:grpSpPr>
          <a:xfrm>
            <a:off x="4265858" y="845442"/>
            <a:ext cx="6794747" cy="5842592"/>
            <a:chOff x="1285045" y="228600"/>
            <a:chExt cx="6230159" cy="6477000"/>
          </a:xfrm>
        </p:grpSpPr>
        <p:sp>
          <p:nvSpPr>
            <p:cNvPr id="8" name="Rounded Rectangle 7"/>
            <p:cNvSpPr/>
            <p:nvPr/>
          </p:nvSpPr>
          <p:spPr>
            <a:xfrm>
              <a:off x="5493491" y="1043577"/>
              <a:ext cx="2021713" cy="493812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3902"/>
              <a:endParaRPr lang="en-US" sz="1400" b="1" dirty="0">
                <a:solidFill>
                  <a:prstClr val="black"/>
                </a:solidFill>
              </a:endParaRPr>
            </a:p>
          </p:txBody>
        </p:sp>
        <p:sp>
          <p:nvSpPr>
            <p:cNvPr id="9" name="Rounded Rectangle 8"/>
            <p:cNvSpPr/>
            <p:nvPr/>
          </p:nvSpPr>
          <p:spPr>
            <a:xfrm>
              <a:off x="3395899" y="1043577"/>
              <a:ext cx="2021713" cy="493812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3902"/>
              <a:endParaRPr lang="en-US" sz="1400" b="1" dirty="0">
                <a:solidFill>
                  <a:prstClr val="black"/>
                </a:solidFill>
              </a:endParaRPr>
            </a:p>
          </p:txBody>
        </p:sp>
        <p:sp>
          <p:nvSpPr>
            <p:cNvPr id="10" name="Rounded Rectangle 9"/>
            <p:cNvSpPr/>
            <p:nvPr/>
          </p:nvSpPr>
          <p:spPr>
            <a:xfrm>
              <a:off x="1285045" y="1043577"/>
              <a:ext cx="2021713" cy="493812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3902"/>
              <a:endParaRPr lang="en-US" sz="1400" b="1" dirty="0">
                <a:solidFill>
                  <a:prstClr val="black"/>
                </a:solidFill>
              </a:endParaRPr>
            </a:p>
          </p:txBody>
        </p:sp>
        <p:sp>
          <p:nvSpPr>
            <p:cNvPr id="11" name="Rectangle 10"/>
            <p:cNvSpPr/>
            <p:nvPr/>
          </p:nvSpPr>
          <p:spPr>
            <a:xfrm>
              <a:off x="1435012" y="1371600"/>
              <a:ext cx="1633494"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2"/>
              <a:r>
                <a:rPr lang="en-US" sz="1400" dirty="0">
                  <a:solidFill>
                    <a:prstClr val="white"/>
                  </a:solidFill>
                </a:rPr>
                <a:t>Map Tasks</a:t>
              </a:r>
            </a:p>
          </p:txBody>
        </p:sp>
        <p:sp>
          <p:nvSpPr>
            <p:cNvPr id="12" name="Rectangle 11"/>
            <p:cNvSpPr/>
            <p:nvPr/>
          </p:nvSpPr>
          <p:spPr>
            <a:xfrm>
              <a:off x="3591759" y="1371600"/>
              <a:ext cx="165774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2"/>
              <a:r>
                <a:rPr lang="en-US" sz="1400" dirty="0">
                  <a:solidFill>
                    <a:prstClr val="white"/>
                  </a:solidFill>
                </a:rPr>
                <a:t>Map Tasks</a:t>
              </a:r>
            </a:p>
          </p:txBody>
        </p:sp>
        <p:sp>
          <p:nvSpPr>
            <p:cNvPr id="13" name="Rectangle 12"/>
            <p:cNvSpPr/>
            <p:nvPr/>
          </p:nvSpPr>
          <p:spPr>
            <a:xfrm>
              <a:off x="1435012" y="2743200"/>
              <a:ext cx="1661803" cy="457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2"/>
              <a:r>
                <a:rPr lang="en-US" sz="1400" dirty="0">
                  <a:solidFill>
                    <a:prstClr val="white"/>
                  </a:solidFill>
                </a:rPr>
                <a:t>Map </a:t>
              </a:r>
              <a:r>
                <a:rPr lang="en-US" sz="1400" dirty="0" smtClean="0">
                  <a:solidFill>
                    <a:prstClr val="white"/>
                  </a:solidFill>
                </a:rPr>
                <a:t>Collective</a:t>
              </a:r>
              <a:endParaRPr lang="en-US" sz="1400" dirty="0">
                <a:solidFill>
                  <a:prstClr val="white"/>
                </a:solidFill>
              </a:endParaRPr>
            </a:p>
          </p:txBody>
        </p:sp>
        <p:cxnSp>
          <p:nvCxnSpPr>
            <p:cNvPr id="14" name="Straight Arrow Connector 13"/>
            <p:cNvCxnSpPr/>
            <p:nvPr/>
          </p:nvCxnSpPr>
          <p:spPr>
            <a:xfrm>
              <a:off x="1790700" y="1810411"/>
              <a:ext cx="0" cy="91498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013247" y="1836889"/>
              <a:ext cx="0" cy="88850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1" idx="2"/>
              <a:endCxn id="13" idx="0"/>
            </p:cNvCxnSpPr>
            <p:nvPr/>
          </p:nvCxnSpPr>
          <p:spPr>
            <a:xfrm>
              <a:off x="2251759" y="1828800"/>
              <a:ext cx="14155" cy="9144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514600" y="1853140"/>
              <a:ext cx="0" cy="87225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781300" y="1857998"/>
              <a:ext cx="0" cy="88520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3" idx="2"/>
              <a:endCxn id="37" idx="0"/>
            </p:cNvCxnSpPr>
            <p:nvPr/>
          </p:nvCxnSpPr>
          <p:spPr>
            <a:xfrm>
              <a:off x="2265914" y="3200400"/>
              <a:ext cx="2170187" cy="57485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1" idx="2"/>
              <a:endCxn id="21" idx="0"/>
            </p:cNvCxnSpPr>
            <p:nvPr/>
          </p:nvCxnSpPr>
          <p:spPr>
            <a:xfrm flipH="1">
              <a:off x="2295901" y="3182596"/>
              <a:ext cx="2140200" cy="57023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435012" y="3752826"/>
              <a:ext cx="172177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2"/>
              <a:r>
                <a:rPr lang="en-US" sz="1400" dirty="0">
                  <a:solidFill>
                    <a:prstClr val="white"/>
                  </a:solidFill>
                </a:rPr>
                <a:t>Reduce Tasks</a:t>
              </a:r>
            </a:p>
          </p:txBody>
        </p:sp>
        <p:sp>
          <p:nvSpPr>
            <p:cNvPr id="22" name="Rectangle 21"/>
            <p:cNvSpPr/>
            <p:nvPr/>
          </p:nvSpPr>
          <p:spPr>
            <a:xfrm>
              <a:off x="1391995" y="5191570"/>
              <a:ext cx="1809374" cy="457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2"/>
              <a:r>
                <a:rPr lang="en-US" sz="1400" dirty="0">
                  <a:solidFill>
                    <a:prstClr val="white"/>
                  </a:solidFill>
                </a:rPr>
                <a:t>Reduce </a:t>
              </a:r>
              <a:r>
                <a:rPr lang="en-US" sz="1400" dirty="0" smtClean="0">
                  <a:solidFill>
                    <a:prstClr val="white"/>
                  </a:solidFill>
                </a:rPr>
                <a:t>Collective</a:t>
              </a:r>
              <a:endParaRPr lang="en-US" sz="1400" dirty="0">
                <a:solidFill>
                  <a:prstClr val="white"/>
                </a:solidFill>
              </a:endParaRPr>
            </a:p>
          </p:txBody>
        </p:sp>
        <p:cxnSp>
          <p:nvCxnSpPr>
            <p:cNvPr id="23" name="Straight Arrow Connector 22"/>
            <p:cNvCxnSpPr/>
            <p:nvPr/>
          </p:nvCxnSpPr>
          <p:spPr>
            <a:xfrm>
              <a:off x="1790700" y="4229100"/>
              <a:ext cx="0" cy="96247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072355" y="4229100"/>
              <a:ext cx="0" cy="96247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1" idx="2"/>
              <a:endCxn id="22" idx="0"/>
            </p:cNvCxnSpPr>
            <p:nvPr/>
          </p:nvCxnSpPr>
          <p:spPr>
            <a:xfrm>
              <a:off x="2295901" y="4210026"/>
              <a:ext cx="781" cy="98154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572640" y="4210026"/>
              <a:ext cx="0" cy="97157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834355" y="4210026"/>
              <a:ext cx="0" cy="97157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2" idx="2"/>
              <a:endCxn id="29" idx="0"/>
            </p:cNvCxnSpPr>
            <p:nvPr/>
          </p:nvCxnSpPr>
          <p:spPr>
            <a:xfrm>
              <a:off x="2296682" y="5648770"/>
              <a:ext cx="2164658" cy="59963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584347" y="6248400"/>
              <a:ext cx="1753986"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2"/>
              <a:r>
                <a:rPr lang="en-US" sz="1400" dirty="0">
                  <a:solidFill>
                    <a:prstClr val="white"/>
                  </a:solidFill>
                </a:rPr>
                <a:t>Gather</a:t>
              </a:r>
            </a:p>
          </p:txBody>
        </p:sp>
        <p:cxnSp>
          <p:nvCxnSpPr>
            <p:cNvPr id="30" name="Straight Arrow Connector 29"/>
            <p:cNvCxnSpPr>
              <a:stCxn id="52" idx="2"/>
              <a:endCxn id="29" idx="0"/>
            </p:cNvCxnSpPr>
            <p:nvPr/>
          </p:nvCxnSpPr>
          <p:spPr>
            <a:xfrm flipH="1">
              <a:off x="4461340" y="5664437"/>
              <a:ext cx="2043007" cy="58396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3599971" y="2725396"/>
              <a:ext cx="1672259" cy="457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2"/>
              <a:r>
                <a:rPr lang="en-US" sz="1400" dirty="0">
                  <a:solidFill>
                    <a:prstClr val="white"/>
                  </a:solidFill>
                </a:rPr>
                <a:t>Map </a:t>
              </a:r>
              <a:r>
                <a:rPr lang="en-US" sz="1400" dirty="0" smtClean="0">
                  <a:solidFill>
                    <a:prstClr val="white"/>
                  </a:solidFill>
                </a:rPr>
                <a:t>Collective</a:t>
              </a:r>
              <a:endParaRPr lang="en-US" sz="1400" dirty="0">
                <a:solidFill>
                  <a:prstClr val="white"/>
                </a:solidFill>
              </a:endParaRPr>
            </a:p>
          </p:txBody>
        </p:sp>
        <p:cxnSp>
          <p:nvCxnSpPr>
            <p:cNvPr id="32" name="Straight Arrow Connector 31"/>
            <p:cNvCxnSpPr/>
            <p:nvPr/>
          </p:nvCxnSpPr>
          <p:spPr>
            <a:xfrm>
              <a:off x="3810000" y="1827987"/>
              <a:ext cx="0" cy="89740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114800" y="1857998"/>
              <a:ext cx="0" cy="87527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2" idx="2"/>
              <a:endCxn id="31" idx="0"/>
            </p:cNvCxnSpPr>
            <p:nvPr/>
          </p:nvCxnSpPr>
          <p:spPr>
            <a:xfrm>
              <a:off x="4420633" y="1828800"/>
              <a:ext cx="15468" cy="89659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708733" y="1857998"/>
              <a:ext cx="0" cy="86739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966531" y="1857998"/>
              <a:ext cx="0" cy="86739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3560668" y="3775259"/>
              <a:ext cx="1750866"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2"/>
              <a:r>
                <a:rPr lang="en-US" sz="1400" dirty="0">
                  <a:solidFill>
                    <a:prstClr val="white"/>
                  </a:solidFill>
                </a:rPr>
                <a:t>Reduce Tasks</a:t>
              </a:r>
            </a:p>
          </p:txBody>
        </p:sp>
        <p:sp>
          <p:nvSpPr>
            <p:cNvPr id="38" name="Rectangle 37"/>
            <p:cNvSpPr/>
            <p:nvPr/>
          </p:nvSpPr>
          <p:spPr>
            <a:xfrm>
              <a:off x="3554347" y="5207237"/>
              <a:ext cx="1763505" cy="457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2"/>
              <a:r>
                <a:rPr lang="en-US" sz="1400" dirty="0">
                  <a:solidFill>
                    <a:prstClr val="white"/>
                  </a:solidFill>
                </a:rPr>
                <a:t>Reduce </a:t>
              </a:r>
              <a:r>
                <a:rPr lang="en-US" sz="1400" dirty="0" smtClean="0">
                  <a:solidFill>
                    <a:prstClr val="white"/>
                  </a:solidFill>
                </a:rPr>
                <a:t>Collective</a:t>
              </a:r>
              <a:endParaRPr lang="en-US" sz="1400" dirty="0">
                <a:solidFill>
                  <a:prstClr val="white"/>
                </a:solidFill>
              </a:endParaRPr>
            </a:p>
          </p:txBody>
        </p:sp>
        <p:cxnSp>
          <p:nvCxnSpPr>
            <p:cNvPr id="39" name="Straight Arrow Connector 38"/>
            <p:cNvCxnSpPr/>
            <p:nvPr/>
          </p:nvCxnSpPr>
          <p:spPr>
            <a:xfrm>
              <a:off x="3886200" y="4258096"/>
              <a:ext cx="0" cy="94914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114800" y="4229100"/>
              <a:ext cx="0" cy="9525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7" idx="2"/>
              <a:endCxn id="38" idx="0"/>
            </p:cNvCxnSpPr>
            <p:nvPr/>
          </p:nvCxnSpPr>
          <p:spPr>
            <a:xfrm flipH="1">
              <a:off x="4436100" y="4232459"/>
              <a:ext cx="1" cy="97477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029200" y="4232459"/>
              <a:ext cx="0" cy="97477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708733" y="4232459"/>
              <a:ext cx="4985" cy="97477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5650027" y="1373659"/>
              <a:ext cx="1730249"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2"/>
              <a:r>
                <a:rPr lang="en-US" sz="1400" dirty="0">
                  <a:solidFill>
                    <a:prstClr val="white"/>
                  </a:solidFill>
                </a:rPr>
                <a:t>Map Tasks</a:t>
              </a:r>
            </a:p>
          </p:txBody>
        </p:sp>
        <p:sp>
          <p:nvSpPr>
            <p:cNvPr id="45" name="Rectangle 44"/>
            <p:cNvSpPr/>
            <p:nvPr/>
          </p:nvSpPr>
          <p:spPr>
            <a:xfrm>
              <a:off x="5662899" y="2725396"/>
              <a:ext cx="1744666" cy="457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2"/>
              <a:r>
                <a:rPr lang="en-US" sz="1400" dirty="0">
                  <a:solidFill>
                    <a:prstClr val="white"/>
                  </a:solidFill>
                </a:rPr>
                <a:t>Map </a:t>
              </a:r>
              <a:r>
                <a:rPr lang="en-US" sz="1400" dirty="0" smtClean="0">
                  <a:solidFill>
                    <a:prstClr val="white"/>
                  </a:solidFill>
                </a:rPr>
                <a:t>Collective</a:t>
              </a:r>
              <a:endParaRPr lang="en-US" sz="1400" dirty="0">
                <a:solidFill>
                  <a:prstClr val="white"/>
                </a:solidFill>
              </a:endParaRPr>
            </a:p>
          </p:txBody>
        </p:sp>
        <p:cxnSp>
          <p:nvCxnSpPr>
            <p:cNvPr id="46" name="Straight Arrow Connector 45"/>
            <p:cNvCxnSpPr/>
            <p:nvPr/>
          </p:nvCxnSpPr>
          <p:spPr>
            <a:xfrm>
              <a:off x="5902432" y="1752600"/>
              <a:ext cx="0" cy="100677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161518" y="1828800"/>
              <a:ext cx="0" cy="89659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4" idx="2"/>
              <a:endCxn id="45" idx="0"/>
            </p:cNvCxnSpPr>
            <p:nvPr/>
          </p:nvCxnSpPr>
          <p:spPr>
            <a:xfrm>
              <a:off x="6515152" y="1830859"/>
              <a:ext cx="20080" cy="89453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6803176" y="1830859"/>
              <a:ext cx="0" cy="91234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7086600" y="1828800"/>
              <a:ext cx="0" cy="93057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5629948" y="3771900"/>
              <a:ext cx="1748801"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2"/>
              <a:r>
                <a:rPr lang="en-US" sz="1400" dirty="0">
                  <a:solidFill>
                    <a:prstClr val="white"/>
                  </a:solidFill>
                </a:rPr>
                <a:t>Reduce Tasks</a:t>
              </a:r>
            </a:p>
          </p:txBody>
        </p:sp>
        <p:sp>
          <p:nvSpPr>
            <p:cNvPr id="52" name="Rectangle 51"/>
            <p:cNvSpPr/>
            <p:nvPr/>
          </p:nvSpPr>
          <p:spPr>
            <a:xfrm>
              <a:off x="5601996" y="5207237"/>
              <a:ext cx="1804701" cy="457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2"/>
              <a:r>
                <a:rPr lang="en-US" sz="1400" dirty="0">
                  <a:solidFill>
                    <a:prstClr val="white"/>
                  </a:solidFill>
                </a:rPr>
                <a:t>Reduce </a:t>
              </a:r>
              <a:r>
                <a:rPr lang="en-US" sz="1400" dirty="0" smtClean="0">
                  <a:solidFill>
                    <a:prstClr val="white"/>
                  </a:solidFill>
                </a:rPr>
                <a:t>Collective</a:t>
              </a:r>
              <a:endParaRPr lang="en-US" sz="1400" dirty="0">
                <a:solidFill>
                  <a:prstClr val="white"/>
                </a:solidFill>
              </a:endParaRPr>
            </a:p>
          </p:txBody>
        </p:sp>
        <p:cxnSp>
          <p:nvCxnSpPr>
            <p:cNvPr id="53" name="Straight Arrow Connector 52"/>
            <p:cNvCxnSpPr/>
            <p:nvPr/>
          </p:nvCxnSpPr>
          <p:spPr>
            <a:xfrm>
              <a:off x="5902432" y="4229100"/>
              <a:ext cx="0" cy="9525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6161518" y="4241361"/>
              <a:ext cx="0" cy="94023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51" idx="2"/>
              <a:endCxn id="52" idx="0"/>
            </p:cNvCxnSpPr>
            <p:nvPr/>
          </p:nvCxnSpPr>
          <p:spPr>
            <a:xfrm flipH="1">
              <a:off x="6504347" y="4229100"/>
              <a:ext cx="2" cy="97813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6783948" y="4241361"/>
              <a:ext cx="0" cy="96587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7080903" y="4251331"/>
              <a:ext cx="0" cy="94023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3688522" y="228600"/>
              <a:ext cx="1447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2"/>
              <a:r>
                <a:rPr lang="en-US" sz="1400" dirty="0">
                  <a:solidFill>
                    <a:prstClr val="white"/>
                  </a:solidFill>
                </a:rPr>
                <a:t>Broadcast</a:t>
              </a:r>
            </a:p>
          </p:txBody>
        </p:sp>
        <p:cxnSp>
          <p:nvCxnSpPr>
            <p:cNvPr id="59" name="Straight Arrow Connector 58"/>
            <p:cNvCxnSpPr>
              <a:stCxn id="58" idx="2"/>
              <a:endCxn id="11" idx="0"/>
            </p:cNvCxnSpPr>
            <p:nvPr/>
          </p:nvCxnSpPr>
          <p:spPr>
            <a:xfrm flipH="1">
              <a:off x="2251759" y="685800"/>
              <a:ext cx="2160663" cy="6858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58" idx="2"/>
              <a:endCxn id="12" idx="0"/>
            </p:cNvCxnSpPr>
            <p:nvPr/>
          </p:nvCxnSpPr>
          <p:spPr>
            <a:xfrm>
              <a:off x="4412422" y="685800"/>
              <a:ext cx="8211" cy="6858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58" idx="2"/>
              <a:endCxn id="44" idx="0"/>
            </p:cNvCxnSpPr>
            <p:nvPr/>
          </p:nvCxnSpPr>
          <p:spPr>
            <a:xfrm>
              <a:off x="4412422" y="685800"/>
              <a:ext cx="2102730" cy="68785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38" idx="2"/>
              <a:endCxn id="29" idx="0"/>
            </p:cNvCxnSpPr>
            <p:nvPr/>
          </p:nvCxnSpPr>
          <p:spPr>
            <a:xfrm>
              <a:off x="4436100" y="5664437"/>
              <a:ext cx="25240" cy="58396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13" idx="2"/>
              <a:endCxn id="51" idx="0"/>
            </p:cNvCxnSpPr>
            <p:nvPr/>
          </p:nvCxnSpPr>
          <p:spPr>
            <a:xfrm>
              <a:off x="2265914" y="3200400"/>
              <a:ext cx="4238435" cy="5715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31" idx="2"/>
              <a:endCxn id="51" idx="0"/>
            </p:cNvCxnSpPr>
            <p:nvPr/>
          </p:nvCxnSpPr>
          <p:spPr>
            <a:xfrm>
              <a:off x="4436101" y="3182596"/>
              <a:ext cx="2068248" cy="58930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45" idx="2"/>
              <a:endCxn id="21" idx="0"/>
            </p:cNvCxnSpPr>
            <p:nvPr/>
          </p:nvCxnSpPr>
          <p:spPr>
            <a:xfrm flipH="1">
              <a:off x="2295901" y="3182596"/>
              <a:ext cx="4239331" cy="57023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45" idx="2"/>
              <a:endCxn id="37" idx="0"/>
            </p:cNvCxnSpPr>
            <p:nvPr/>
          </p:nvCxnSpPr>
          <p:spPr>
            <a:xfrm flipH="1">
              <a:off x="4436101" y="3182596"/>
              <a:ext cx="2099131" cy="59266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7864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2192000" cy="1143000"/>
          </a:xfrm>
        </p:spPr>
        <p:txBody>
          <a:bodyPr>
            <a:normAutofit/>
          </a:bodyPr>
          <a:lstStyle/>
          <a:p>
            <a:r>
              <a:rPr lang="en-US" sz="31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Twister Broadcast Comparison </a:t>
            </a:r>
            <a:r>
              <a:rPr lang="en-US" sz="3600" dirty="0" smtClean="0"/>
              <a:t/>
            </a:r>
            <a:br>
              <a:rPr lang="en-US" sz="3600" dirty="0" smtClean="0"/>
            </a:br>
            <a:r>
              <a:rPr lang="en-US" sz="2800" dirty="0" smtClean="0"/>
              <a:t>(Sequential vs. Parallel implementations) </a:t>
            </a:r>
            <a:endParaRPr lang="en-US" sz="2800" dirty="0"/>
          </a:p>
        </p:txBody>
      </p:sp>
      <p:graphicFrame>
        <p:nvGraphicFramePr>
          <p:cNvPr id="5" name="Chart 4"/>
          <p:cNvGraphicFramePr/>
          <p:nvPr>
            <p:extLst>
              <p:ext uri="{D42A27DB-BD31-4B8C-83A1-F6EECF244321}">
                <p14:modId xmlns:p14="http://schemas.microsoft.com/office/powerpoint/2010/main" val="2228537130"/>
              </p:ext>
            </p:extLst>
          </p:nvPr>
        </p:nvGraphicFramePr>
        <p:xfrm>
          <a:off x="812800" y="1447800"/>
          <a:ext cx="10566400" cy="4114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6683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8" y="1004664"/>
            <a:ext cx="12191999" cy="4281054"/>
          </a:xfrm>
          <a:prstGeom prst="rect">
            <a:avLst/>
          </a:prstGeom>
          <a:extLst>
            <a:ext uri="{FAA26D3D-D897-4be2-8F04-BA451C77F1D7}">
              <ma14:placeholderFlag xmlns:lc="http://schemas.openxmlformats.org/drawingml/2006/lockedCanvas" xmlns:w15="http://schemas.microsoft.com/office/word/2012/wordml"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
        <p:nvSpPr>
          <p:cNvPr id="5" name="TextBox 4"/>
          <p:cNvSpPr txBox="1"/>
          <p:nvPr/>
        </p:nvSpPr>
        <p:spPr>
          <a:xfrm>
            <a:off x="1" y="5674488"/>
            <a:ext cx="11658600" cy="15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eaLnBrk="0" fontAlgn="base" hangingPunct="0">
              <a:spcBef>
                <a:spcPct val="20000"/>
              </a:spcBef>
              <a:spcAft>
                <a:spcPct val="0"/>
              </a:spcAft>
              <a:buChar char="•"/>
              <a:defRPr sz="2000" b="1">
                <a:cs typeface="ＭＳ Ｐゴシック" pitchFamily="-107" charset="-128"/>
              </a:defRPr>
            </a:lvl1pPr>
            <a:lvl2pPr marL="742950" lvl="1" indent="-285750" eaLnBrk="0" fontAlgn="base" hangingPunct="0">
              <a:spcBef>
                <a:spcPct val="20000"/>
              </a:spcBef>
              <a:spcAft>
                <a:spcPct val="0"/>
              </a:spcAft>
              <a:buChar char="–"/>
              <a:defRPr sz="2000"/>
            </a:lvl2pPr>
            <a:lvl3pPr marL="1143000" indent="-228600" eaLnBrk="0" fontAlgn="base" hangingPunct="0">
              <a:spcBef>
                <a:spcPct val="20000"/>
              </a:spcBef>
              <a:spcAft>
                <a:spcPct val="0"/>
              </a:spcAft>
              <a:buChar char="•"/>
              <a:defRPr sz="1600"/>
            </a:lvl3pPr>
            <a:lvl4pPr marL="1600200" indent="-228600" eaLnBrk="0" fontAlgn="base" hangingPunct="0">
              <a:spcBef>
                <a:spcPct val="20000"/>
              </a:spcBef>
              <a:spcAft>
                <a:spcPct val="0"/>
              </a:spcAft>
              <a:buChar char="–"/>
              <a:defRPr sz="1600"/>
            </a:lvl4pPr>
            <a:lvl5pPr marL="2057400" indent="-228600" eaLnBrk="0" fontAlgn="base" hangingPunct="0">
              <a:spcBef>
                <a:spcPct val="20000"/>
              </a:spcBef>
              <a:spcAft>
                <a:spcPct val="0"/>
              </a:spcAft>
              <a:buChar char="»"/>
              <a:defRPr sz="1600"/>
            </a:lvl5pPr>
            <a:lvl6pPr marL="2514600" indent="-228600" fontAlgn="base">
              <a:spcBef>
                <a:spcPct val="20000"/>
              </a:spcBef>
              <a:spcAft>
                <a:spcPct val="0"/>
              </a:spcAft>
              <a:buChar char="»"/>
              <a:defRPr sz="2000"/>
            </a:lvl6pPr>
            <a:lvl7pPr marL="2971800" indent="-228600" fontAlgn="base">
              <a:spcBef>
                <a:spcPct val="20000"/>
              </a:spcBef>
              <a:spcAft>
                <a:spcPct val="0"/>
              </a:spcAft>
              <a:buChar char="»"/>
              <a:defRPr sz="2000"/>
            </a:lvl7pPr>
            <a:lvl8pPr marL="3429000" indent="-228600" fontAlgn="base">
              <a:spcBef>
                <a:spcPct val="20000"/>
              </a:spcBef>
              <a:spcAft>
                <a:spcPct val="0"/>
              </a:spcAft>
              <a:buChar char="»"/>
              <a:defRPr sz="2000"/>
            </a:lvl8pPr>
            <a:lvl9pPr marL="3886200" indent="-228600" fontAlgn="base">
              <a:spcBef>
                <a:spcPct val="20000"/>
              </a:spcBef>
              <a:spcAft>
                <a:spcPct val="0"/>
              </a:spcAft>
              <a:buChar char="»"/>
              <a:defRPr sz="2000"/>
            </a:lvl9pPr>
          </a:lstStyle>
          <a:p>
            <a:pPr lvl="2"/>
            <a:r>
              <a:rPr lang="en-US" dirty="0">
                <a:solidFill>
                  <a:prstClr val="black"/>
                </a:solidFill>
              </a:rPr>
              <a:t>At least a factor of 120 on 125 nodes, compared with the simple broadcast algorithm</a:t>
            </a:r>
          </a:p>
          <a:p>
            <a:pPr lvl="2"/>
            <a:r>
              <a:rPr lang="en-US" dirty="0">
                <a:solidFill>
                  <a:prstClr val="black"/>
                </a:solidFill>
              </a:rPr>
              <a:t>The new topology-aware chain broadcasting algorithm gives 20% better performance than best C/C++ MPI methods (four times faster than Java MPJ) </a:t>
            </a:r>
          </a:p>
          <a:p>
            <a:pPr lvl="2"/>
            <a:r>
              <a:rPr lang="en-US" dirty="0">
                <a:solidFill>
                  <a:prstClr val="black"/>
                </a:solidFill>
              </a:rPr>
              <a:t>A factor of 5 improvement over non-optimized (for topology) pipeline-based method over 150 </a:t>
            </a:r>
            <a:r>
              <a:rPr lang="en-US" dirty="0" smtClean="0">
                <a:solidFill>
                  <a:prstClr val="black"/>
                </a:solidFill>
              </a:rPr>
              <a:t>nodes</a:t>
            </a:r>
            <a:endParaRPr lang="en-US" dirty="0">
              <a:solidFill>
                <a:prstClr val="black"/>
              </a:solidFill>
            </a:endParaRPr>
          </a:p>
          <a:p>
            <a:endParaRPr lang="en-US" dirty="0">
              <a:solidFill>
                <a:prstClr val="black"/>
              </a:solidFill>
            </a:endParaRPr>
          </a:p>
        </p:txBody>
      </p:sp>
      <p:sp>
        <p:nvSpPr>
          <p:cNvPr id="6" name="TextBox 5"/>
          <p:cNvSpPr txBox="1"/>
          <p:nvPr/>
        </p:nvSpPr>
        <p:spPr>
          <a:xfrm>
            <a:off x="3187345" y="5306739"/>
            <a:ext cx="6542515" cy="369332"/>
          </a:xfrm>
          <a:prstGeom prst="rect">
            <a:avLst/>
          </a:prstGeom>
          <a:noFill/>
        </p:spPr>
        <p:txBody>
          <a:bodyPr wrap="square" rtlCol="0">
            <a:spAutoFit/>
          </a:bodyPr>
          <a:lstStyle/>
          <a:p>
            <a:r>
              <a:rPr lang="en-US" kern="0" dirty="0" smtClean="0">
                <a:solidFill>
                  <a:prstClr val="black"/>
                </a:solidFill>
              </a:rPr>
              <a:t>Tested on IU Polar Grid with 1 </a:t>
            </a:r>
            <a:r>
              <a:rPr lang="en-US" kern="0" dirty="0" err="1" smtClean="0">
                <a:solidFill>
                  <a:prstClr val="black"/>
                </a:solidFill>
              </a:rPr>
              <a:t>Gbps</a:t>
            </a:r>
            <a:r>
              <a:rPr lang="en-US" kern="0" dirty="0" smtClean="0">
                <a:solidFill>
                  <a:prstClr val="black"/>
                </a:solidFill>
              </a:rPr>
              <a:t> Ethernet connection</a:t>
            </a:r>
          </a:p>
        </p:txBody>
      </p:sp>
      <p:sp>
        <p:nvSpPr>
          <p:cNvPr id="7" name="Title 2"/>
          <p:cNvSpPr txBox="1">
            <a:spLocks/>
          </p:cNvSpPr>
          <p:nvPr/>
        </p:nvSpPr>
        <p:spPr>
          <a:xfrm>
            <a:off x="1866906" y="209469"/>
            <a:ext cx="8458201" cy="506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eaLnBrk="0" fontAlgn="base" hangingPunct="0">
              <a:spcBef>
                <a:spcPct val="0"/>
              </a:spcBef>
              <a:spcAft>
                <a:spcPct val="0"/>
              </a:spcAft>
              <a:defRPr sz="3000" b="1">
                <a:solidFill>
                  <a:srgbClr val="B30838"/>
                </a:solidFill>
                <a:latin typeface="+mj-lt"/>
                <a:ea typeface="+mj-ea"/>
                <a:cs typeface="ＭＳ Ｐゴシック" pitchFamily="-107" charset="-128"/>
              </a:defRPr>
            </a:lvl1pPr>
            <a:lvl2pPr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fontAlgn="base">
              <a:spcBef>
                <a:spcPct val="0"/>
              </a:spcBef>
              <a:spcAft>
                <a:spcPct val="0"/>
              </a:spcAft>
              <a:defRPr sz="3400" b="1">
                <a:solidFill>
                  <a:schemeClr val="accent1"/>
                </a:solidFill>
                <a:latin typeface="Arial" charset="0"/>
                <a:ea typeface="ＭＳ Ｐゴシック" charset="-128"/>
              </a:defRPr>
            </a:lvl6pPr>
            <a:lvl7pPr marL="914400" fontAlgn="base">
              <a:spcBef>
                <a:spcPct val="0"/>
              </a:spcBef>
              <a:spcAft>
                <a:spcPct val="0"/>
              </a:spcAft>
              <a:defRPr sz="3400" b="1">
                <a:solidFill>
                  <a:schemeClr val="accent1"/>
                </a:solidFill>
                <a:latin typeface="Arial" charset="0"/>
                <a:ea typeface="ＭＳ Ｐゴシック" charset="-128"/>
              </a:defRPr>
            </a:lvl7pPr>
            <a:lvl8pPr marL="1371600" fontAlgn="base">
              <a:spcBef>
                <a:spcPct val="0"/>
              </a:spcBef>
              <a:spcAft>
                <a:spcPct val="0"/>
              </a:spcAft>
              <a:defRPr sz="3400" b="1">
                <a:solidFill>
                  <a:schemeClr val="accent1"/>
                </a:solidFill>
                <a:latin typeface="Arial" charset="0"/>
                <a:ea typeface="ＭＳ Ｐゴシック" charset="-128"/>
              </a:defRPr>
            </a:lvl8pPr>
            <a:lvl9pPr marL="1828800" fontAlgn="base">
              <a:spcBef>
                <a:spcPct val="0"/>
              </a:spcBef>
              <a:spcAft>
                <a:spcPct val="0"/>
              </a:spcAft>
              <a:defRPr sz="3400" b="1">
                <a:solidFill>
                  <a:schemeClr val="accent1"/>
                </a:solidFill>
                <a:latin typeface="Arial" charset="0"/>
                <a:ea typeface="ＭＳ Ｐゴシック" charset="-128"/>
              </a:defRPr>
            </a:lvl9pPr>
          </a:lstStyle>
          <a:p>
            <a:pPr algn="ctr"/>
            <a:r>
              <a:rPr lang="en-US" sz="3200"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High Performance Data Movement</a:t>
            </a:r>
          </a:p>
        </p:txBody>
      </p:sp>
    </p:spTree>
    <p:extLst>
      <p:ext uri="{BB962C8B-B14F-4D97-AF65-F5344CB8AC3E}">
        <p14:creationId xmlns:p14="http://schemas.microsoft.com/office/powerpoint/2010/main" val="38728901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62292" y="103189"/>
            <a:ext cx="8566151" cy="6746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32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K-means Clustering Parallel Efficiency</a:t>
            </a:r>
          </a:p>
        </p:txBody>
      </p:sp>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563833" y="868101"/>
            <a:ext cx="9163051" cy="5453613"/>
          </a:xfrm>
        </p:spPr>
      </p:pic>
      <p:sp>
        <p:nvSpPr>
          <p:cNvPr id="7" name="Text Placeholder 6"/>
          <p:cNvSpPr>
            <a:spLocks noGrp="1"/>
          </p:cNvSpPr>
          <p:nvPr>
            <p:ph type="body" sz="half" idx="4294967295"/>
          </p:nvPr>
        </p:nvSpPr>
        <p:spPr>
          <a:xfrm>
            <a:off x="1719697" y="6473867"/>
            <a:ext cx="9315451" cy="384175"/>
          </a:xfrm>
        </p:spPr>
        <p:txBody>
          <a:bodyPr>
            <a:normAutofit fontScale="47500" lnSpcReduction="20000"/>
          </a:bodyPr>
          <a:lstStyle/>
          <a:p>
            <a:pPr marL="0" indent="0">
              <a:buNone/>
            </a:pPr>
            <a:r>
              <a:rPr lang="en-US" dirty="0" err="1">
                <a:solidFill>
                  <a:schemeClr val="tx1">
                    <a:lumMod val="50000"/>
                    <a:lumOff val="50000"/>
                  </a:schemeClr>
                </a:solidFill>
              </a:rPr>
              <a:t>Shantenu</a:t>
            </a:r>
            <a:r>
              <a:rPr lang="en-US" dirty="0">
                <a:solidFill>
                  <a:schemeClr val="tx1">
                    <a:lumMod val="50000"/>
                    <a:lumOff val="50000"/>
                  </a:schemeClr>
                </a:solidFill>
              </a:rPr>
              <a:t> </a:t>
            </a:r>
            <a:r>
              <a:rPr lang="en-US" dirty="0" err="1" smtClean="0">
                <a:solidFill>
                  <a:schemeClr val="tx1">
                    <a:lumMod val="50000"/>
                    <a:lumOff val="50000"/>
                  </a:schemeClr>
                </a:solidFill>
              </a:rPr>
              <a:t>Jha</a:t>
            </a:r>
            <a:r>
              <a:rPr lang="en-US" dirty="0" smtClean="0">
                <a:solidFill>
                  <a:schemeClr val="tx1">
                    <a:lumMod val="50000"/>
                    <a:lumOff val="50000"/>
                  </a:schemeClr>
                </a:solidFill>
              </a:rPr>
              <a:t> et al. A </a:t>
            </a:r>
            <a:r>
              <a:rPr lang="en-US" dirty="0">
                <a:solidFill>
                  <a:schemeClr val="tx1">
                    <a:lumMod val="50000"/>
                    <a:lumOff val="50000"/>
                  </a:schemeClr>
                </a:solidFill>
              </a:rPr>
              <a:t>Tale of Two Data-Intensive </a:t>
            </a:r>
            <a:r>
              <a:rPr lang="en-US" dirty="0" smtClean="0">
                <a:solidFill>
                  <a:schemeClr val="tx1">
                    <a:lumMod val="50000"/>
                    <a:lumOff val="50000"/>
                  </a:schemeClr>
                </a:solidFill>
              </a:rPr>
              <a:t>Paradigms: Applications</a:t>
            </a:r>
            <a:r>
              <a:rPr lang="en-US" dirty="0">
                <a:solidFill>
                  <a:schemeClr val="tx1">
                    <a:lumMod val="50000"/>
                    <a:lumOff val="50000"/>
                  </a:schemeClr>
                </a:solidFill>
              </a:rPr>
              <a:t>, Abstractions, and </a:t>
            </a:r>
            <a:r>
              <a:rPr lang="en-US" dirty="0" smtClean="0">
                <a:solidFill>
                  <a:schemeClr val="tx1">
                    <a:lumMod val="50000"/>
                    <a:lumOff val="50000"/>
                  </a:schemeClr>
                </a:solidFill>
              </a:rPr>
              <a:t>Architectures. 2014.</a:t>
            </a:r>
            <a:endParaRPr lang="en-US" dirty="0">
              <a:solidFill>
                <a:schemeClr val="tx1">
                  <a:lumMod val="50000"/>
                  <a:lumOff val="50000"/>
                </a:schemeClr>
              </a:solidFill>
            </a:endParaRPr>
          </a:p>
        </p:txBody>
      </p:sp>
    </p:spTree>
    <p:extLst>
      <p:ext uri="{BB962C8B-B14F-4D97-AF65-F5344CB8AC3E}">
        <p14:creationId xmlns:p14="http://schemas.microsoft.com/office/powerpoint/2010/main" val="31502645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2600" y="2754947"/>
            <a:ext cx="11277600" cy="2947353"/>
          </a:xfrm>
        </p:spPr>
        <p:txBody>
          <a:bodyPr>
            <a:normAutofit fontScale="90000"/>
          </a:bodyPr>
          <a:lstStyle/>
          <a:p>
            <a:r>
              <a:rPr lang="en-US" b="1" dirty="0" smtClean="0"/>
              <a:t>Map Collective Computing Paradigm</a:t>
            </a:r>
            <a:br>
              <a:rPr lang="en-US" b="1" dirty="0" smtClean="0"/>
            </a:br>
            <a:r>
              <a:rPr lang="en-US" b="1" dirty="0"/>
              <a:t/>
            </a:r>
            <a:br>
              <a:rPr lang="en-US" b="1" dirty="0"/>
            </a:br>
            <a:r>
              <a:rPr lang="en-US" b="1" dirty="0" smtClean="0"/>
              <a:t>Harp </a:t>
            </a:r>
            <a:br>
              <a:rPr lang="en-US" b="1" dirty="0" smtClean="0"/>
            </a:br>
            <a:r>
              <a:rPr lang="en-US" b="1" dirty="0" smtClean="0"/>
              <a:t>Spark</a:t>
            </a:r>
            <a:br>
              <a:rPr lang="en-US" b="1" dirty="0" smtClean="0"/>
            </a:br>
            <a:r>
              <a:rPr lang="en-US" b="1" dirty="0" smtClean="0"/>
              <a:t>Parameter Server</a:t>
            </a:r>
            <a:endParaRPr lang="en-US" b="1" dirty="0"/>
          </a:p>
        </p:txBody>
      </p:sp>
      <p:sp>
        <p:nvSpPr>
          <p:cNvPr id="4" name="TextBox 3"/>
          <p:cNvSpPr txBox="1"/>
          <p:nvPr/>
        </p:nvSpPr>
        <p:spPr>
          <a:xfrm>
            <a:off x="2606142" y="1812190"/>
            <a:ext cx="5200783" cy="369332"/>
          </a:xfrm>
          <a:prstGeom prst="rect">
            <a:avLst/>
          </a:prstGeom>
          <a:noFill/>
        </p:spPr>
        <p:txBody>
          <a:bodyPr wrap="none" rtlCol="0">
            <a:spAutoFit/>
          </a:bodyPr>
          <a:lstStyle/>
          <a:p>
            <a:r>
              <a:rPr lang="en-US" b="1" dirty="0">
                <a:solidFill>
                  <a:prstClr val="white">
                    <a:lumMod val="50000"/>
                  </a:prstClr>
                </a:solidFill>
              </a:rPr>
              <a:t>4.      Interdisciplinary Applications and Technologies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559" y="1766382"/>
            <a:ext cx="755143" cy="442465"/>
          </a:xfrm>
          <a:prstGeom prst="rect">
            <a:avLst/>
          </a:prstGeom>
        </p:spPr>
      </p:pic>
    </p:spTree>
    <p:extLst>
      <p:ext uri="{BB962C8B-B14F-4D97-AF65-F5344CB8AC3E}">
        <p14:creationId xmlns:p14="http://schemas.microsoft.com/office/powerpoint/2010/main" val="37005934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620" y="493371"/>
            <a:ext cx="12107863" cy="612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p>
            <a:pPr lvl="1" algn="ctr" rtl="0" eaLnBrk="0" fontAlgn="base" hangingPunct="0">
              <a:spcBef>
                <a:spcPct val="0"/>
              </a:spcBef>
              <a:spcAft>
                <a:spcPct val="0"/>
              </a:spcAft>
            </a:pPr>
            <a:r>
              <a:rPr lang="en-US" sz="3200" b="1"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Why Collective Communications </a:t>
            </a:r>
            <a:r>
              <a:rPr lang="en-US" sz="3200" b="1" dirty="0" smtClean="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for </a:t>
            </a:r>
            <a:r>
              <a:rPr lang="en-US" sz="3200" b="1"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Big Data Processing?</a:t>
            </a:r>
          </a:p>
        </p:txBody>
      </p:sp>
      <p:sp>
        <p:nvSpPr>
          <p:cNvPr id="3" name="Content Placeholder 2"/>
          <p:cNvSpPr>
            <a:spLocks noGrp="1"/>
          </p:cNvSpPr>
          <p:nvPr>
            <p:ph idx="4294967295"/>
          </p:nvPr>
        </p:nvSpPr>
        <p:spPr>
          <a:xfrm>
            <a:off x="1704109" y="1263652"/>
            <a:ext cx="8380413" cy="4576763"/>
          </a:xfrm>
        </p:spPr>
        <p:txBody>
          <a:bodyPr>
            <a:normAutofit/>
          </a:bodyPr>
          <a:lstStyle/>
          <a:p>
            <a:r>
              <a:rPr lang="en-US" sz="2000" b="1" dirty="0" smtClean="0"/>
              <a:t>Collective Communication and Data </a:t>
            </a:r>
            <a:r>
              <a:rPr lang="en-US" sz="2000" b="1" dirty="0"/>
              <a:t>Abstractions</a:t>
            </a:r>
          </a:p>
          <a:p>
            <a:pPr lvl="1"/>
            <a:r>
              <a:rPr lang="en-US" sz="2000" dirty="0"/>
              <a:t>Our approach to optimize data movement</a:t>
            </a:r>
          </a:p>
          <a:p>
            <a:pPr lvl="1"/>
            <a:r>
              <a:rPr lang="en-US" sz="2000" dirty="0"/>
              <a:t>Hierarchical data abstractions and operations defined on top of them</a:t>
            </a:r>
          </a:p>
          <a:p>
            <a:r>
              <a:rPr lang="en-US" sz="2000" b="1" dirty="0" smtClean="0"/>
              <a:t>Map-Collective </a:t>
            </a:r>
            <a:r>
              <a:rPr lang="en-US" sz="2000" b="1" dirty="0"/>
              <a:t>Programming Model</a:t>
            </a:r>
          </a:p>
          <a:p>
            <a:pPr lvl="1"/>
            <a:r>
              <a:rPr lang="en-US" sz="2000" dirty="0"/>
              <a:t>Extended from </a:t>
            </a:r>
            <a:r>
              <a:rPr lang="en-US" sz="2000" dirty="0" err="1"/>
              <a:t>MapReduce</a:t>
            </a:r>
            <a:r>
              <a:rPr lang="en-US" sz="2000" dirty="0"/>
              <a:t> model to support collective communications</a:t>
            </a:r>
          </a:p>
          <a:p>
            <a:pPr lvl="1"/>
            <a:r>
              <a:rPr lang="en-US" sz="2000" dirty="0"/>
              <a:t>Two Level </a:t>
            </a:r>
            <a:r>
              <a:rPr lang="en-US" sz="2000" dirty="0" smtClean="0"/>
              <a:t>of BSP </a:t>
            </a:r>
            <a:r>
              <a:rPr lang="en-US" sz="2000" dirty="0"/>
              <a:t>parallelism</a:t>
            </a:r>
          </a:p>
          <a:p>
            <a:r>
              <a:rPr lang="en-US" sz="2000" b="1" dirty="0"/>
              <a:t>Harp Implementation</a:t>
            </a:r>
          </a:p>
          <a:p>
            <a:pPr lvl="1"/>
            <a:r>
              <a:rPr lang="en-US" sz="2000" dirty="0"/>
              <a:t>A </a:t>
            </a:r>
            <a:r>
              <a:rPr lang="en-US" sz="2000" dirty="0" smtClean="0"/>
              <a:t>plug-in to </a:t>
            </a:r>
            <a:r>
              <a:rPr lang="en-US" sz="2000" dirty="0"/>
              <a:t>Hadoop</a:t>
            </a:r>
          </a:p>
          <a:p>
            <a:pPr lvl="1"/>
            <a:r>
              <a:rPr lang="en-US" sz="2000" dirty="0"/>
              <a:t>Component layers and the job flow</a:t>
            </a:r>
          </a:p>
          <a:p>
            <a:endParaRPr lang="en-US" sz="2000" dirty="0"/>
          </a:p>
        </p:txBody>
      </p:sp>
    </p:spTree>
    <p:extLst>
      <p:ext uri="{BB962C8B-B14F-4D97-AF65-F5344CB8AC3E}">
        <p14:creationId xmlns:p14="http://schemas.microsoft.com/office/powerpoint/2010/main" val="31654016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008100" y="1352526"/>
            <a:ext cx="7750435" cy="4377714"/>
            <a:chOff x="3595076" y="1747347"/>
            <a:chExt cx="6760308" cy="4671213"/>
          </a:xfrm>
        </p:grpSpPr>
        <p:sp>
          <p:nvSpPr>
            <p:cNvPr id="28" name="Rectangle 27"/>
            <p:cNvSpPr/>
            <p:nvPr/>
          </p:nvSpPr>
          <p:spPr>
            <a:xfrm>
              <a:off x="3595076" y="5178057"/>
              <a:ext cx="6760308" cy="1240503"/>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b="1" kern="0" dirty="0">
                  <a:solidFill>
                    <a:prstClr val="white"/>
                  </a:solidFill>
                </a:rPr>
                <a:t>YARN</a:t>
              </a:r>
            </a:p>
          </p:txBody>
        </p:sp>
        <p:sp>
          <p:nvSpPr>
            <p:cNvPr id="29" name="L-Shape 28"/>
            <p:cNvSpPr/>
            <p:nvPr/>
          </p:nvSpPr>
          <p:spPr>
            <a:xfrm>
              <a:off x="3595076" y="3454398"/>
              <a:ext cx="6760304" cy="1632281"/>
            </a:xfrm>
            <a:prstGeom prst="corner">
              <a:avLst>
                <a:gd name="adj1" fmla="val 38508"/>
                <a:gd name="adj2" fmla="val 248564"/>
              </a:avLst>
            </a:prstGeom>
            <a:solidFill>
              <a:srgbClr val="A5A5A5"/>
            </a:solidFill>
            <a:ln w="12700" cap="flat" cmpd="sng" algn="ctr">
              <a:solidFill>
                <a:srgbClr val="A5A5A5">
                  <a:shade val="50000"/>
                </a:srgbClr>
              </a:solidFill>
              <a:prstDash val="solid"/>
              <a:miter lim="800000"/>
            </a:ln>
            <a:effectLst/>
          </p:spPr>
          <p:txBody>
            <a:bodyPr rtlCol="0" anchor="ctr"/>
            <a:lstStyle/>
            <a:p>
              <a:pPr algn="ctr">
                <a:defRPr/>
              </a:pPr>
              <a:r>
                <a:rPr lang="en-US" b="1" kern="0" dirty="0" err="1">
                  <a:solidFill>
                    <a:prstClr val="white"/>
                  </a:solidFill>
                </a:rPr>
                <a:t>MapReduce</a:t>
              </a:r>
              <a:r>
                <a:rPr lang="en-US" b="1" kern="0" dirty="0">
                  <a:solidFill>
                    <a:prstClr val="white"/>
                  </a:solidFill>
                </a:rPr>
                <a:t> V2</a:t>
              </a:r>
            </a:p>
          </p:txBody>
        </p:sp>
        <p:sp>
          <p:nvSpPr>
            <p:cNvPr id="30" name="Rectangle 29"/>
            <p:cNvSpPr/>
            <p:nvPr/>
          </p:nvSpPr>
          <p:spPr>
            <a:xfrm>
              <a:off x="7031345" y="3454399"/>
              <a:ext cx="3324039" cy="922218"/>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algn="ctr">
                <a:defRPr/>
              </a:pPr>
              <a:r>
                <a:rPr lang="en-US" b="1" kern="0" dirty="0">
                  <a:solidFill>
                    <a:prstClr val="white"/>
                  </a:solidFill>
                </a:rPr>
                <a:t>Harp</a:t>
              </a:r>
            </a:p>
          </p:txBody>
        </p:sp>
        <p:sp>
          <p:nvSpPr>
            <p:cNvPr id="32" name="Rectangle 31"/>
            <p:cNvSpPr/>
            <p:nvPr/>
          </p:nvSpPr>
          <p:spPr>
            <a:xfrm>
              <a:off x="3595076" y="1747347"/>
              <a:ext cx="3324039" cy="1615677"/>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r>
                <a:rPr lang="en-US" b="1" kern="0" dirty="0" err="1">
                  <a:solidFill>
                    <a:prstClr val="white"/>
                  </a:solidFill>
                </a:rPr>
                <a:t>MapReduce</a:t>
              </a:r>
              <a:r>
                <a:rPr lang="en-US" b="1" kern="0" dirty="0">
                  <a:solidFill>
                    <a:prstClr val="white"/>
                  </a:solidFill>
                </a:rPr>
                <a:t> Applications</a:t>
              </a:r>
            </a:p>
          </p:txBody>
        </p:sp>
        <p:sp>
          <p:nvSpPr>
            <p:cNvPr id="34" name="Rectangle 33"/>
            <p:cNvSpPr/>
            <p:nvPr/>
          </p:nvSpPr>
          <p:spPr>
            <a:xfrm>
              <a:off x="7031344" y="1751863"/>
              <a:ext cx="3324039" cy="1611161"/>
            </a:xfrm>
            <a:prstGeom prst="rect">
              <a:avLst/>
            </a:prstGeom>
            <a:solidFill>
              <a:srgbClr val="00B050"/>
            </a:solidFill>
            <a:ln w="12700" cap="flat" cmpd="sng" algn="ctr">
              <a:solidFill>
                <a:srgbClr val="70AD47">
                  <a:shade val="50000"/>
                </a:srgbClr>
              </a:solidFill>
              <a:prstDash val="solid"/>
              <a:miter lim="800000"/>
            </a:ln>
            <a:effectLst/>
          </p:spPr>
          <p:txBody>
            <a:bodyPr rtlCol="0" anchor="ctr"/>
            <a:lstStyle/>
            <a:p>
              <a:pPr algn="ctr">
                <a:defRPr/>
              </a:pPr>
              <a:r>
                <a:rPr lang="en-US" b="1" kern="0" dirty="0" err="1">
                  <a:solidFill>
                    <a:prstClr val="white"/>
                  </a:solidFill>
                </a:rPr>
                <a:t>MapCollective</a:t>
              </a:r>
              <a:r>
                <a:rPr lang="en-US" b="1" kern="0" dirty="0">
                  <a:solidFill>
                    <a:prstClr val="white"/>
                  </a:solidFill>
                </a:rPr>
                <a:t> Applications</a:t>
              </a:r>
            </a:p>
          </p:txBody>
        </p:sp>
      </p:grpSp>
      <p:sp>
        <p:nvSpPr>
          <p:cNvPr id="3" name="Title 2"/>
          <p:cNvSpPr>
            <a:spLocks noGrp="1"/>
          </p:cNvSpPr>
          <p:nvPr>
            <p:ph type="title" idx="4294967295"/>
          </p:nvPr>
        </p:nvSpPr>
        <p:spPr>
          <a:xfrm>
            <a:off x="1706336" y="113847"/>
            <a:ext cx="8648700" cy="7678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p>
            <a:pPr eaLnBrk="0" fontAlgn="base" hangingPunct="0">
              <a:spcAft>
                <a:spcPct val="0"/>
              </a:spcAft>
            </a:pPr>
            <a:r>
              <a:rPr lang="en-US" b="1" dirty="0" smtClean="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Harp Component </a:t>
            </a:r>
            <a:r>
              <a:rPr lang="en-US" b="1"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Layers</a:t>
            </a:r>
          </a:p>
        </p:txBody>
      </p:sp>
      <p:grpSp>
        <p:nvGrpSpPr>
          <p:cNvPr id="15" name="Group 14"/>
          <p:cNvGrpSpPr/>
          <p:nvPr/>
        </p:nvGrpSpPr>
        <p:grpSpPr>
          <a:xfrm>
            <a:off x="1939963" y="1221898"/>
            <a:ext cx="7886700" cy="4658677"/>
            <a:chOff x="0" y="45720"/>
            <a:chExt cx="9144000" cy="6858000"/>
          </a:xfrm>
        </p:grpSpPr>
        <p:sp>
          <p:nvSpPr>
            <p:cNvPr id="17" name="Rectangle 16"/>
            <p:cNvSpPr/>
            <p:nvPr/>
          </p:nvSpPr>
          <p:spPr>
            <a:xfrm>
              <a:off x="0" y="5582654"/>
              <a:ext cx="9144000" cy="1321066"/>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algn="ctr">
                <a:defRPr/>
              </a:pPr>
              <a:r>
                <a:rPr lang="en-US" b="1" kern="0" dirty="0" err="1">
                  <a:solidFill>
                    <a:prstClr val="white"/>
                  </a:solidFill>
                </a:rPr>
                <a:t>MapReduce</a:t>
              </a:r>
              <a:endParaRPr lang="en-US" b="1" kern="0" dirty="0">
                <a:solidFill>
                  <a:prstClr val="white"/>
                </a:solidFill>
              </a:endParaRPr>
            </a:p>
          </p:txBody>
        </p:sp>
        <p:sp>
          <p:nvSpPr>
            <p:cNvPr id="18" name="Rectangle 17"/>
            <p:cNvSpPr/>
            <p:nvPr/>
          </p:nvSpPr>
          <p:spPr>
            <a:xfrm>
              <a:off x="0" y="4119017"/>
              <a:ext cx="9144000" cy="1407430"/>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algn="ctr">
                <a:defRPr/>
              </a:pPr>
              <a:r>
                <a:rPr lang="en-US" b="1" kern="0" dirty="0">
                  <a:solidFill>
                    <a:prstClr val="white"/>
                  </a:solidFill>
                </a:rPr>
                <a:t>Collective </a:t>
              </a:r>
              <a:r>
                <a:rPr lang="en-US" b="1" kern="0">
                  <a:solidFill>
                    <a:prstClr val="white"/>
                  </a:solidFill>
                </a:rPr>
                <a:t>Communication Abstractions</a:t>
              </a:r>
              <a:endParaRPr lang="en-US" b="1" kern="0" dirty="0">
                <a:solidFill>
                  <a:prstClr val="white"/>
                </a:solidFill>
              </a:endParaRPr>
            </a:p>
          </p:txBody>
        </p:sp>
        <p:sp>
          <p:nvSpPr>
            <p:cNvPr id="19" name="Rectangle 18"/>
            <p:cNvSpPr/>
            <p:nvPr/>
          </p:nvSpPr>
          <p:spPr>
            <a:xfrm>
              <a:off x="0" y="2012779"/>
              <a:ext cx="9144000" cy="143935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b="1" kern="0" dirty="0" smtClean="0">
                  <a:solidFill>
                    <a:prstClr val="white"/>
                  </a:solidFill>
                </a:rPr>
                <a:t>Map-Collective </a:t>
              </a:r>
              <a:r>
                <a:rPr lang="en-US" b="1" kern="0" dirty="0">
                  <a:solidFill>
                    <a:prstClr val="white"/>
                  </a:solidFill>
                </a:rPr>
                <a:t>Programming Model</a:t>
              </a:r>
            </a:p>
          </p:txBody>
        </p:sp>
        <p:sp>
          <p:nvSpPr>
            <p:cNvPr id="20" name="Rectangle 19"/>
            <p:cNvSpPr/>
            <p:nvPr/>
          </p:nvSpPr>
          <p:spPr>
            <a:xfrm>
              <a:off x="0" y="45720"/>
              <a:ext cx="9144000" cy="1521229"/>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r>
                <a:rPr lang="en-US" b="1" kern="0" dirty="0">
                  <a:solidFill>
                    <a:prstClr val="white"/>
                  </a:solidFill>
                </a:rPr>
                <a:t>Applications: K-Means, WDA-SMACOF, Graph-Drawing…</a:t>
              </a:r>
            </a:p>
          </p:txBody>
        </p:sp>
        <p:sp>
          <p:nvSpPr>
            <p:cNvPr id="21" name="Up Arrow Callout 20"/>
            <p:cNvSpPr/>
            <p:nvPr/>
          </p:nvSpPr>
          <p:spPr>
            <a:xfrm>
              <a:off x="66638" y="3452136"/>
              <a:ext cx="3438560" cy="1079902"/>
            </a:xfrm>
            <a:prstGeom prst="upArrowCallou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algn="ctr">
                <a:defRPr/>
              </a:pPr>
              <a:r>
                <a:rPr lang="en-US" b="1" kern="0" dirty="0">
                  <a:solidFill>
                    <a:prstClr val="black"/>
                  </a:solidFill>
                </a:rPr>
                <a:t>Collective Communication Operators</a:t>
              </a:r>
            </a:p>
          </p:txBody>
        </p:sp>
        <p:sp>
          <p:nvSpPr>
            <p:cNvPr id="22" name="Up Arrow Callout 21"/>
            <p:cNvSpPr/>
            <p:nvPr/>
          </p:nvSpPr>
          <p:spPr>
            <a:xfrm>
              <a:off x="3505199" y="3452136"/>
              <a:ext cx="3101339" cy="1079902"/>
            </a:xfrm>
            <a:prstGeom prst="upArrowCallou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algn="ctr">
                <a:defRPr/>
              </a:pPr>
              <a:r>
                <a:rPr lang="en-US" b="1" kern="0" dirty="0">
                  <a:solidFill>
                    <a:prstClr val="black"/>
                  </a:solidFill>
                </a:rPr>
                <a:t>Hierarchical Data Types </a:t>
              </a:r>
              <a:br>
                <a:rPr lang="en-US" b="1" kern="0" dirty="0">
                  <a:solidFill>
                    <a:prstClr val="black"/>
                  </a:solidFill>
                </a:rPr>
              </a:br>
              <a:r>
                <a:rPr lang="en-US" b="1" kern="0" dirty="0">
                  <a:solidFill>
                    <a:prstClr val="black"/>
                  </a:solidFill>
                </a:rPr>
                <a:t>(Tables &amp; Partitions)</a:t>
              </a:r>
            </a:p>
          </p:txBody>
        </p:sp>
        <p:sp>
          <p:nvSpPr>
            <p:cNvPr id="24" name="Up Arrow Callout 23"/>
            <p:cNvSpPr/>
            <p:nvPr/>
          </p:nvSpPr>
          <p:spPr>
            <a:xfrm>
              <a:off x="6606539" y="3452137"/>
              <a:ext cx="2466084" cy="1079903"/>
            </a:xfrm>
            <a:prstGeom prst="upArrowCallou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algn="ctr">
                <a:defRPr/>
              </a:pPr>
              <a:r>
                <a:rPr lang="en-US" b="1" kern="0" dirty="0">
                  <a:solidFill>
                    <a:prstClr val="black"/>
                  </a:solidFill>
                </a:rPr>
                <a:t>Memory Resource Pool</a:t>
              </a:r>
            </a:p>
          </p:txBody>
        </p:sp>
        <p:sp>
          <p:nvSpPr>
            <p:cNvPr id="25" name="Up Arrow Callout 24"/>
            <p:cNvSpPr/>
            <p:nvPr/>
          </p:nvSpPr>
          <p:spPr>
            <a:xfrm>
              <a:off x="2807439" y="1248427"/>
              <a:ext cx="3136162" cy="1099282"/>
            </a:xfrm>
            <a:prstGeom prst="upArrowCallou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a:defRPr/>
              </a:pPr>
              <a:r>
                <a:rPr lang="en-US" b="1" kern="0" dirty="0">
                  <a:solidFill>
                    <a:prstClr val="black"/>
                  </a:solidFill>
                </a:rPr>
                <a:t>Collective Communication APIs</a:t>
              </a:r>
            </a:p>
          </p:txBody>
        </p:sp>
        <p:sp>
          <p:nvSpPr>
            <p:cNvPr id="26" name="Up Arrow Callout 25"/>
            <p:cNvSpPr/>
            <p:nvPr/>
          </p:nvSpPr>
          <p:spPr>
            <a:xfrm>
              <a:off x="5943601" y="1248428"/>
              <a:ext cx="3129022" cy="1099281"/>
            </a:xfrm>
            <a:prstGeom prst="upArrowCallou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a:defRPr/>
              </a:pPr>
              <a:r>
                <a:rPr lang="en-US" b="1" kern="0" dirty="0">
                  <a:solidFill>
                    <a:prstClr val="black"/>
                  </a:solidFill>
                </a:rPr>
                <a:t>Array, Key-Value, Graph Data Abstraction</a:t>
              </a:r>
            </a:p>
          </p:txBody>
        </p:sp>
        <p:sp>
          <p:nvSpPr>
            <p:cNvPr id="31" name="Up Arrow Callout 30"/>
            <p:cNvSpPr/>
            <p:nvPr/>
          </p:nvSpPr>
          <p:spPr>
            <a:xfrm>
              <a:off x="66999" y="1248428"/>
              <a:ext cx="2740439" cy="1099281"/>
            </a:xfrm>
            <a:prstGeom prst="upArrowCallou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a:defRPr/>
              </a:pPr>
              <a:r>
                <a:rPr lang="en-US" b="1" kern="0" dirty="0" err="1">
                  <a:solidFill>
                    <a:prstClr val="black"/>
                  </a:solidFill>
                </a:rPr>
                <a:t>MapCollective</a:t>
              </a:r>
              <a:r>
                <a:rPr lang="en-US" b="1" kern="0" dirty="0">
                  <a:solidFill>
                    <a:prstClr val="black"/>
                  </a:solidFill>
                </a:rPr>
                <a:t> Interface</a:t>
              </a:r>
            </a:p>
          </p:txBody>
        </p:sp>
        <p:sp>
          <p:nvSpPr>
            <p:cNvPr id="33" name="Up Arrow Callout 32"/>
            <p:cNvSpPr/>
            <p:nvPr/>
          </p:nvSpPr>
          <p:spPr>
            <a:xfrm>
              <a:off x="66116" y="5025039"/>
              <a:ext cx="9006506" cy="656124"/>
            </a:xfrm>
            <a:prstGeom prst="upArrowCallou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algn="ctr">
                <a:defRPr/>
              </a:pPr>
              <a:r>
                <a:rPr lang="en-US" b="1" kern="0" dirty="0">
                  <a:solidFill>
                    <a:prstClr val="black"/>
                  </a:solidFill>
                </a:rPr>
                <a:t>Task Management</a:t>
              </a:r>
            </a:p>
          </p:txBody>
        </p:sp>
      </p:grpSp>
    </p:spTree>
    <p:extLst>
      <p:ext uri="{BB962C8B-B14F-4D97-AF65-F5344CB8AC3E}">
        <p14:creationId xmlns:p14="http://schemas.microsoft.com/office/powerpoint/2010/main" val="371995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3"/>
                                        </p:tgtEl>
                                      </p:cBhvr>
                                    </p:animEffect>
                                    <p:set>
                                      <p:cBhvr>
                                        <p:cTn id="7" dur="1" fill="hold">
                                          <p:stCondLst>
                                            <p:cond delay="1999"/>
                                          </p:stCondLst>
                                        </p:cTn>
                                        <p:tgtEl>
                                          <p:spTgt spid="23"/>
                                        </p:tgtEl>
                                        <p:attrNameLst>
                                          <p:attrName>style.visibility</p:attrName>
                                        </p:attrNameLst>
                                      </p:cBhvr>
                                      <p:to>
                                        <p:strVal val="hidden"/>
                                      </p:to>
                                    </p:se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ircle(in)">
                                      <p:cBhvr>
                                        <p:cTn id="1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Arrow Connector 61"/>
          <p:cNvCxnSpPr>
            <a:stCxn id="19" idx="2"/>
          </p:cNvCxnSpPr>
          <p:nvPr/>
        </p:nvCxnSpPr>
        <p:spPr>
          <a:xfrm flipH="1">
            <a:off x="3181007" y="3221423"/>
            <a:ext cx="2143" cy="342945"/>
          </a:xfrm>
          <a:prstGeom prst="straightConnector1">
            <a:avLst/>
          </a:prstGeom>
          <a:ln w="25400" cap="rnd">
            <a:prstDash val="sysDot"/>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2665915" y="1959852"/>
            <a:ext cx="1032988" cy="4686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Daemon</a:t>
            </a:r>
          </a:p>
        </p:txBody>
      </p:sp>
      <p:cxnSp>
        <p:nvCxnSpPr>
          <p:cNvPr id="7" name="Straight Connector 6"/>
          <p:cNvCxnSpPr/>
          <p:nvPr/>
        </p:nvCxnSpPr>
        <p:spPr>
          <a:xfrm>
            <a:off x="4279338" y="1112865"/>
            <a:ext cx="13255" cy="4592462"/>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933811" y="1096664"/>
            <a:ext cx="0" cy="4592462"/>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79837" y="1112865"/>
            <a:ext cx="2286000" cy="523220"/>
          </a:xfrm>
          <a:prstGeom prst="rect">
            <a:avLst/>
          </a:prstGeom>
          <a:noFill/>
        </p:spPr>
        <p:txBody>
          <a:bodyPr wrap="square" rtlCol="0">
            <a:spAutoFit/>
          </a:bodyPr>
          <a:lstStyle/>
          <a:p>
            <a:pPr algn="ctr"/>
            <a:r>
              <a:rPr lang="en-US" sz="2800" b="1" dirty="0">
                <a:solidFill>
                  <a:prstClr val="black"/>
                </a:solidFill>
              </a:rPr>
              <a:t>Spark</a:t>
            </a:r>
          </a:p>
        </p:txBody>
      </p:sp>
      <p:sp>
        <p:nvSpPr>
          <p:cNvPr id="17" name="TextBox 16"/>
          <p:cNvSpPr txBox="1"/>
          <p:nvPr/>
        </p:nvSpPr>
        <p:spPr>
          <a:xfrm>
            <a:off x="8113968" y="1144227"/>
            <a:ext cx="2861176" cy="523220"/>
          </a:xfrm>
          <a:prstGeom prst="rect">
            <a:avLst/>
          </a:prstGeom>
          <a:noFill/>
        </p:spPr>
        <p:txBody>
          <a:bodyPr wrap="square" rtlCol="0">
            <a:spAutoFit/>
          </a:bodyPr>
          <a:lstStyle/>
          <a:p>
            <a:pPr algn="ctr"/>
            <a:r>
              <a:rPr lang="en-US" sz="2800" b="1" dirty="0">
                <a:solidFill>
                  <a:prstClr val="black"/>
                </a:solidFill>
              </a:rPr>
              <a:t>Parameter Server</a:t>
            </a:r>
          </a:p>
        </p:txBody>
      </p:sp>
      <p:sp>
        <p:nvSpPr>
          <p:cNvPr id="19" name="Rounded Rectangle 18"/>
          <p:cNvSpPr/>
          <p:nvPr/>
        </p:nvSpPr>
        <p:spPr>
          <a:xfrm>
            <a:off x="2670199" y="2752749"/>
            <a:ext cx="1025844" cy="4686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Daemon</a:t>
            </a:r>
          </a:p>
        </p:txBody>
      </p:sp>
      <p:sp>
        <p:nvSpPr>
          <p:cNvPr id="20" name="Rounded Rectangle 19"/>
          <p:cNvSpPr/>
          <p:nvPr/>
        </p:nvSpPr>
        <p:spPr>
          <a:xfrm>
            <a:off x="2665913" y="3544203"/>
            <a:ext cx="1030131" cy="4686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Daemon</a:t>
            </a:r>
          </a:p>
        </p:txBody>
      </p:sp>
      <p:sp>
        <p:nvSpPr>
          <p:cNvPr id="21" name="TextBox 20"/>
          <p:cNvSpPr txBox="1"/>
          <p:nvPr/>
        </p:nvSpPr>
        <p:spPr>
          <a:xfrm>
            <a:off x="604157" y="4545492"/>
            <a:ext cx="2985136" cy="646331"/>
          </a:xfrm>
          <a:prstGeom prst="rect">
            <a:avLst/>
          </a:prstGeom>
          <a:noFill/>
        </p:spPr>
        <p:txBody>
          <a:bodyPr wrap="square" rtlCol="0">
            <a:spAutoFit/>
          </a:bodyPr>
          <a:lstStyle/>
          <a:p>
            <a:pPr marL="285750" indent="-285750">
              <a:buFont typeface="Arial" pitchFamily="34" charset="0"/>
              <a:buChar char="•"/>
            </a:pPr>
            <a:r>
              <a:rPr lang="en-US" dirty="0">
                <a:solidFill>
                  <a:prstClr val="black"/>
                </a:solidFill>
              </a:rPr>
              <a:t>Implicit Data </a:t>
            </a:r>
            <a:r>
              <a:rPr lang="en-US" dirty="0" smtClean="0">
                <a:solidFill>
                  <a:prstClr val="black"/>
                </a:solidFill>
              </a:rPr>
              <a:t>Distribution</a:t>
            </a:r>
          </a:p>
          <a:p>
            <a:pPr marL="285750" indent="-285750">
              <a:buFont typeface="Arial" pitchFamily="34" charset="0"/>
              <a:buChar char="•"/>
            </a:pPr>
            <a:r>
              <a:rPr lang="en-US" dirty="0">
                <a:solidFill>
                  <a:prstClr val="black"/>
                </a:solidFill>
              </a:rPr>
              <a:t>Implicit </a:t>
            </a:r>
            <a:r>
              <a:rPr lang="en-US" dirty="0" smtClean="0">
                <a:solidFill>
                  <a:prstClr val="black"/>
                </a:solidFill>
              </a:rPr>
              <a:t>Communication</a:t>
            </a:r>
            <a:endParaRPr lang="en-US" dirty="0">
              <a:solidFill>
                <a:prstClr val="black"/>
              </a:solidFill>
            </a:endParaRPr>
          </a:p>
        </p:txBody>
      </p:sp>
      <p:sp>
        <p:nvSpPr>
          <p:cNvPr id="23" name="TextBox 22"/>
          <p:cNvSpPr txBox="1"/>
          <p:nvPr/>
        </p:nvSpPr>
        <p:spPr>
          <a:xfrm>
            <a:off x="4671388" y="4545492"/>
            <a:ext cx="2985136" cy="646331"/>
          </a:xfrm>
          <a:prstGeom prst="rect">
            <a:avLst/>
          </a:prstGeom>
          <a:noFill/>
        </p:spPr>
        <p:txBody>
          <a:bodyPr wrap="square" rtlCol="0">
            <a:spAutoFit/>
          </a:bodyPr>
          <a:lstStyle/>
          <a:p>
            <a:pPr marL="285750" indent="-285750">
              <a:buFont typeface="Arial" pitchFamily="34" charset="0"/>
              <a:buChar char="•"/>
            </a:pPr>
            <a:r>
              <a:rPr lang="en-US" dirty="0">
                <a:solidFill>
                  <a:prstClr val="black"/>
                </a:solidFill>
              </a:rPr>
              <a:t>Explicit Data </a:t>
            </a:r>
            <a:r>
              <a:rPr lang="en-US" dirty="0" smtClean="0">
                <a:solidFill>
                  <a:prstClr val="black"/>
                </a:solidFill>
              </a:rPr>
              <a:t>Distribution</a:t>
            </a:r>
          </a:p>
          <a:p>
            <a:pPr marL="285750" indent="-285750">
              <a:buFont typeface="Arial" pitchFamily="34" charset="0"/>
              <a:buChar char="•"/>
            </a:pPr>
            <a:r>
              <a:rPr lang="en-US" dirty="0">
                <a:solidFill>
                  <a:prstClr val="black"/>
                </a:solidFill>
              </a:rPr>
              <a:t>Explicit </a:t>
            </a:r>
            <a:r>
              <a:rPr lang="en-US" dirty="0" smtClean="0">
                <a:solidFill>
                  <a:prstClr val="black"/>
                </a:solidFill>
              </a:rPr>
              <a:t>Communication</a:t>
            </a:r>
            <a:endParaRPr lang="en-US" dirty="0">
              <a:solidFill>
                <a:prstClr val="black"/>
              </a:solidFill>
            </a:endParaRPr>
          </a:p>
        </p:txBody>
      </p:sp>
      <p:sp>
        <p:nvSpPr>
          <p:cNvPr id="25" name="TextBox 24"/>
          <p:cNvSpPr txBox="1"/>
          <p:nvPr/>
        </p:nvSpPr>
        <p:spPr>
          <a:xfrm>
            <a:off x="8249959" y="4634986"/>
            <a:ext cx="2985136" cy="646331"/>
          </a:xfrm>
          <a:prstGeom prst="rect">
            <a:avLst/>
          </a:prstGeom>
          <a:noFill/>
        </p:spPr>
        <p:txBody>
          <a:bodyPr wrap="square" rtlCol="0">
            <a:spAutoFit/>
          </a:bodyPr>
          <a:lstStyle/>
          <a:p>
            <a:pPr marL="285750" indent="-285750">
              <a:buFont typeface="Arial" pitchFamily="34" charset="0"/>
              <a:buChar char="•"/>
            </a:pPr>
            <a:r>
              <a:rPr lang="en-US" dirty="0">
                <a:solidFill>
                  <a:prstClr val="black"/>
                </a:solidFill>
              </a:rPr>
              <a:t>Explicit Data </a:t>
            </a:r>
            <a:r>
              <a:rPr lang="en-US" dirty="0" smtClean="0">
                <a:solidFill>
                  <a:prstClr val="black"/>
                </a:solidFill>
              </a:rPr>
              <a:t>Distribution</a:t>
            </a:r>
          </a:p>
          <a:p>
            <a:pPr marL="285750" indent="-285750">
              <a:buFont typeface="Arial" pitchFamily="34" charset="0"/>
              <a:buChar char="•"/>
            </a:pPr>
            <a:r>
              <a:rPr lang="en-US" dirty="0">
                <a:solidFill>
                  <a:prstClr val="black"/>
                </a:solidFill>
              </a:rPr>
              <a:t>Implicit </a:t>
            </a:r>
            <a:r>
              <a:rPr lang="en-US" dirty="0" smtClean="0">
                <a:solidFill>
                  <a:prstClr val="black"/>
                </a:solidFill>
              </a:rPr>
              <a:t>Communication</a:t>
            </a:r>
            <a:endParaRPr lang="en-US" dirty="0">
              <a:solidFill>
                <a:prstClr val="black"/>
              </a:solidFill>
            </a:endParaRPr>
          </a:p>
        </p:txBody>
      </p:sp>
      <p:sp>
        <p:nvSpPr>
          <p:cNvPr id="2" name="TextBox 1"/>
          <p:cNvSpPr txBox="1"/>
          <p:nvPr/>
        </p:nvSpPr>
        <p:spPr>
          <a:xfrm>
            <a:off x="4772354" y="3864232"/>
            <a:ext cx="2783204" cy="646331"/>
          </a:xfrm>
          <a:prstGeom prst="rect">
            <a:avLst/>
          </a:prstGeom>
          <a:noFill/>
        </p:spPr>
        <p:txBody>
          <a:bodyPr wrap="square" rtlCol="0">
            <a:spAutoFit/>
          </a:bodyPr>
          <a:lstStyle/>
          <a:p>
            <a:pPr algn="ctr"/>
            <a:r>
              <a:rPr lang="en-US" dirty="0">
                <a:solidFill>
                  <a:prstClr val="black"/>
                </a:solidFill>
              </a:rPr>
              <a:t>Various Collective Communication Operations</a:t>
            </a:r>
          </a:p>
        </p:txBody>
      </p:sp>
      <p:cxnSp>
        <p:nvCxnSpPr>
          <p:cNvPr id="6" name="Straight Arrow Connector 5"/>
          <p:cNvCxnSpPr/>
          <p:nvPr/>
        </p:nvCxnSpPr>
        <p:spPr>
          <a:xfrm>
            <a:off x="1747777" y="2234388"/>
            <a:ext cx="897520"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747777" y="2969403"/>
            <a:ext cx="897520"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747777" y="3672508"/>
            <a:ext cx="897520"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8880607" y="2680214"/>
            <a:ext cx="0" cy="425415"/>
          </a:xfrm>
          <a:prstGeom prst="straightConnector1">
            <a:avLst/>
          </a:prstGeom>
          <a:ln w="25400" cap="rnd">
            <a:prstDash val="solid"/>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0207439" y="2680214"/>
            <a:ext cx="0" cy="425415"/>
          </a:xfrm>
          <a:prstGeom prst="straightConnector1">
            <a:avLst/>
          </a:prstGeom>
          <a:ln w="25400" cap="rnd">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4"/>
          <p:cNvCxnSpPr/>
          <p:nvPr/>
        </p:nvCxnSpPr>
        <p:spPr>
          <a:xfrm rot="5400000" flipH="1" flipV="1">
            <a:off x="4945707" y="2469089"/>
            <a:ext cx="456699" cy="353001"/>
          </a:xfrm>
          <a:prstGeom prst="curvedConnector2">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44"/>
          <p:cNvCxnSpPr/>
          <p:nvPr/>
        </p:nvCxnSpPr>
        <p:spPr>
          <a:xfrm>
            <a:off x="6728379" y="2385367"/>
            <a:ext cx="353001" cy="472940"/>
          </a:xfrm>
          <a:prstGeom prst="curvedConnector2">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4" idx="3"/>
            <a:endCxn id="20" idx="3"/>
          </p:cNvCxnSpPr>
          <p:nvPr/>
        </p:nvCxnSpPr>
        <p:spPr>
          <a:xfrm flipH="1">
            <a:off x="3696044" y="2194169"/>
            <a:ext cx="2856" cy="1584351"/>
          </a:xfrm>
          <a:prstGeom prst="bentConnector3">
            <a:avLst>
              <a:gd name="adj1" fmla="val -8004202"/>
            </a:avLst>
          </a:prstGeom>
          <a:ln w="25400" cap="rnd">
            <a:prstDash val="sysDot"/>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19" idx="0"/>
            <a:endCxn id="4" idx="2"/>
          </p:cNvCxnSpPr>
          <p:nvPr/>
        </p:nvCxnSpPr>
        <p:spPr>
          <a:xfrm flipH="1" flipV="1">
            <a:off x="3182406" y="2428526"/>
            <a:ext cx="715" cy="324267"/>
          </a:xfrm>
          <a:prstGeom prst="straightConnector1">
            <a:avLst/>
          </a:prstGeom>
          <a:ln w="25400" cap="rnd">
            <a:solidFill>
              <a:schemeClr val="accent1"/>
            </a:solidFill>
            <a:prstDash val="sysDot"/>
            <a:round/>
            <a:headEnd type="triangle"/>
            <a:tailEnd type="triangle"/>
          </a:ln>
        </p:spPr>
        <p:style>
          <a:lnRef idx="3">
            <a:schemeClr val="accent6"/>
          </a:lnRef>
          <a:fillRef idx="0">
            <a:schemeClr val="accent6"/>
          </a:fillRef>
          <a:effectRef idx="2">
            <a:schemeClr val="accent6"/>
          </a:effectRef>
          <a:fontRef idx="minor">
            <a:schemeClr val="tx1"/>
          </a:fontRef>
        </p:style>
      </p:cxnSp>
      <p:sp>
        <p:nvSpPr>
          <p:cNvPr id="68" name="TextBox 67"/>
          <p:cNvSpPr txBox="1"/>
          <p:nvPr/>
        </p:nvSpPr>
        <p:spPr>
          <a:xfrm>
            <a:off x="6325089" y="3553676"/>
            <a:ext cx="874470" cy="369332"/>
          </a:xfrm>
          <a:prstGeom prst="rect">
            <a:avLst/>
          </a:prstGeom>
          <a:noFill/>
        </p:spPr>
        <p:txBody>
          <a:bodyPr wrap="none" rtlCol="0">
            <a:spAutoFit/>
          </a:bodyPr>
          <a:lstStyle/>
          <a:p>
            <a:r>
              <a:rPr lang="en-US" dirty="0" smtClean="0">
                <a:solidFill>
                  <a:srgbClr val="4BACC6">
                    <a:lumMod val="20000"/>
                    <a:lumOff val="80000"/>
                  </a:srgbClr>
                </a:solidFill>
              </a:rPr>
              <a:t>Worker</a:t>
            </a:r>
            <a:endParaRPr lang="en-US" dirty="0">
              <a:solidFill>
                <a:srgbClr val="4BACC6">
                  <a:lumMod val="20000"/>
                  <a:lumOff val="80000"/>
                </a:srgbClr>
              </a:solidFill>
            </a:endParaRPr>
          </a:p>
        </p:txBody>
      </p:sp>
      <p:sp>
        <p:nvSpPr>
          <p:cNvPr id="108" name="Arc 107"/>
          <p:cNvSpPr/>
          <p:nvPr/>
        </p:nvSpPr>
        <p:spPr>
          <a:xfrm rot="7795724">
            <a:off x="5619880" y="3051927"/>
            <a:ext cx="752727" cy="857919"/>
          </a:xfrm>
          <a:prstGeom prst="arc">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9" name="TextBox 108"/>
          <p:cNvSpPr txBox="1"/>
          <p:nvPr/>
        </p:nvSpPr>
        <p:spPr>
          <a:xfrm>
            <a:off x="5541631" y="1113893"/>
            <a:ext cx="909224" cy="523220"/>
          </a:xfrm>
          <a:prstGeom prst="rect">
            <a:avLst/>
          </a:prstGeom>
          <a:noFill/>
        </p:spPr>
        <p:txBody>
          <a:bodyPr wrap="none" rtlCol="0">
            <a:spAutoFit/>
          </a:bodyPr>
          <a:lstStyle/>
          <a:p>
            <a:pPr algn="ctr"/>
            <a:r>
              <a:rPr lang="en-US" sz="2800" b="1" dirty="0">
                <a:solidFill>
                  <a:prstClr val="black"/>
                </a:solidFill>
              </a:rPr>
              <a:t>Harp</a:t>
            </a:r>
          </a:p>
        </p:txBody>
      </p:sp>
      <p:sp>
        <p:nvSpPr>
          <p:cNvPr id="3" name="Rectangle 2"/>
          <p:cNvSpPr/>
          <p:nvPr/>
        </p:nvSpPr>
        <p:spPr>
          <a:xfrm>
            <a:off x="604157" y="2097348"/>
            <a:ext cx="1123679" cy="174470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70C0"/>
                </a:solidFill>
              </a:rPr>
              <a:t>Driver</a:t>
            </a:r>
            <a:endParaRPr lang="en-US" dirty="0">
              <a:solidFill>
                <a:srgbClr val="0070C0"/>
              </a:solidFill>
            </a:endParaRPr>
          </a:p>
        </p:txBody>
      </p:sp>
      <p:sp>
        <p:nvSpPr>
          <p:cNvPr id="5" name="Rectangle 4"/>
          <p:cNvSpPr/>
          <p:nvPr/>
        </p:nvSpPr>
        <p:spPr>
          <a:xfrm>
            <a:off x="5410691" y="1928167"/>
            <a:ext cx="1255611" cy="76654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9BBB59">
                    <a:lumMod val="50000"/>
                  </a:srgbClr>
                </a:solidFill>
              </a:rPr>
              <a:t>Worker</a:t>
            </a:r>
            <a:endParaRPr lang="en-US" dirty="0">
              <a:solidFill>
                <a:srgbClr val="9BBB59">
                  <a:lumMod val="50000"/>
                </a:srgbClr>
              </a:solidFill>
            </a:endParaRPr>
          </a:p>
        </p:txBody>
      </p:sp>
      <p:sp>
        <p:nvSpPr>
          <p:cNvPr id="42" name="Rectangle 41"/>
          <p:cNvSpPr/>
          <p:nvPr/>
        </p:nvSpPr>
        <p:spPr>
          <a:xfrm>
            <a:off x="4546223" y="2946509"/>
            <a:ext cx="1255611" cy="76654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9BBB59">
                    <a:lumMod val="50000"/>
                  </a:srgbClr>
                </a:solidFill>
              </a:rPr>
              <a:t>Worker</a:t>
            </a:r>
            <a:endParaRPr lang="en-US" dirty="0">
              <a:solidFill>
                <a:srgbClr val="9BBB59">
                  <a:lumMod val="50000"/>
                </a:srgbClr>
              </a:solidFill>
            </a:endParaRPr>
          </a:p>
        </p:txBody>
      </p:sp>
      <p:sp>
        <p:nvSpPr>
          <p:cNvPr id="43" name="Rectangle 42"/>
          <p:cNvSpPr/>
          <p:nvPr/>
        </p:nvSpPr>
        <p:spPr>
          <a:xfrm>
            <a:off x="6393519" y="2919326"/>
            <a:ext cx="1255611" cy="76654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0800000" scaled="1"/>
            <a:tileRect/>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9BBB59">
                    <a:lumMod val="50000"/>
                  </a:srgbClr>
                </a:solidFill>
              </a:rPr>
              <a:t>Worker</a:t>
            </a:r>
            <a:endParaRPr lang="en-US" dirty="0">
              <a:solidFill>
                <a:srgbClr val="9BBB59">
                  <a:lumMod val="50000"/>
                </a:srgbClr>
              </a:solidFill>
            </a:endParaRPr>
          </a:p>
        </p:txBody>
      </p:sp>
      <p:sp>
        <p:nvSpPr>
          <p:cNvPr id="44" name="Rectangle 43"/>
          <p:cNvSpPr/>
          <p:nvPr/>
        </p:nvSpPr>
        <p:spPr>
          <a:xfrm>
            <a:off x="8249959" y="3128971"/>
            <a:ext cx="1255611" cy="766540"/>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16200000" scaled="1"/>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1F497D">
                    <a:lumMod val="75000"/>
                  </a:srgbClr>
                </a:solidFill>
              </a:rPr>
              <a:t>Worker Group</a:t>
            </a:r>
            <a:endParaRPr lang="en-US" dirty="0">
              <a:solidFill>
                <a:srgbClr val="1F497D">
                  <a:lumMod val="75000"/>
                </a:srgbClr>
              </a:solidFill>
            </a:endParaRPr>
          </a:p>
        </p:txBody>
      </p:sp>
      <p:sp>
        <p:nvSpPr>
          <p:cNvPr id="45" name="Rectangle 44"/>
          <p:cNvSpPr/>
          <p:nvPr/>
        </p:nvSpPr>
        <p:spPr>
          <a:xfrm>
            <a:off x="8693115" y="1890586"/>
            <a:ext cx="1624911" cy="76654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1F497D">
                    <a:lumMod val="75000"/>
                  </a:srgbClr>
                </a:solidFill>
              </a:rPr>
              <a:t>Server Group</a:t>
            </a:r>
            <a:endParaRPr lang="en-US" dirty="0">
              <a:solidFill>
                <a:srgbClr val="1F497D">
                  <a:lumMod val="75000"/>
                </a:srgbClr>
              </a:solidFill>
            </a:endParaRPr>
          </a:p>
        </p:txBody>
      </p:sp>
      <p:sp>
        <p:nvSpPr>
          <p:cNvPr id="46" name="Rectangle 45"/>
          <p:cNvSpPr/>
          <p:nvPr/>
        </p:nvSpPr>
        <p:spPr>
          <a:xfrm>
            <a:off x="9680547" y="3134254"/>
            <a:ext cx="1255611" cy="766540"/>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16200000" scaled="1"/>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1F497D">
                    <a:lumMod val="75000"/>
                  </a:srgbClr>
                </a:solidFill>
              </a:rPr>
              <a:t>Worker Group</a:t>
            </a:r>
            <a:endParaRPr lang="en-US" dirty="0">
              <a:solidFill>
                <a:srgbClr val="1F497D">
                  <a:lumMod val="75000"/>
                </a:srgbClr>
              </a:solidFill>
            </a:endParaRPr>
          </a:p>
        </p:txBody>
      </p:sp>
      <p:sp>
        <p:nvSpPr>
          <p:cNvPr id="33" name="Title 1"/>
          <p:cNvSpPr>
            <a:spLocks noGrp="1"/>
          </p:cNvSpPr>
          <p:nvPr>
            <p:ph type="title" idx="4294967295"/>
          </p:nvPr>
        </p:nvSpPr>
        <p:spPr>
          <a:xfrm>
            <a:off x="630339" y="-10412"/>
            <a:ext cx="10972800" cy="1143000"/>
          </a:xfrm>
        </p:spPr>
        <p:txBody>
          <a:bodyPr vert="horz" lIns="91440" tIns="45720" rIns="91440" bIns="45720" rtlCol="0" anchor="ctr">
            <a:noAutofit/>
          </a:bodyPr>
          <a:lstStyle/>
          <a:p>
            <a:r>
              <a:rPr lang="en-US" sz="3200" b="1" kern="0" dirty="0" smtClean="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Comparison of Iterative Computation Tools</a:t>
            </a:r>
            <a:endParaRPr lang="en-US" sz="32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endParaRPr>
          </a:p>
        </p:txBody>
      </p:sp>
      <p:sp>
        <p:nvSpPr>
          <p:cNvPr id="34" name="TextBox 33"/>
          <p:cNvSpPr txBox="1"/>
          <p:nvPr/>
        </p:nvSpPr>
        <p:spPr>
          <a:xfrm>
            <a:off x="8152954" y="3929972"/>
            <a:ext cx="2783204" cy="646331"/>
          </a:xfrm>
          <a:prstGeom prst="rect">
            <a:avLst/>
          </a:prstGeom>
          <a:noFill/>
        </p:spPr>
        <p:txBody>
          <a:bodyPr wrap="square" rtlCol="0">
            <a:spAutoFit/>
          </a:bodyPr>
          <a:lstStyle/>
          <a:p>
            <a:pPr algn="ctr"/>
            <a:r>
              <a:rPr lang="en-US" dirty="0" smtClean="0">
                <a:solidFill>
                  <a:prstClr val="black"/>
                </a:solidFill>
              </a:rPr>
              <a:t>Asynchronous Communication Operations</a:t>
            </a:r>
            <a:endParaRPr lang="en-US" dirty="0">
              <a:solidFill>
                <a:prstClr val="black"/>
              </a:solidFill>
            </a:endParaRPr>
          </a:p>
        </p:txBody>
      </p:sp>
      <p:sp>
        <p:nvSpPr>
          <p:cNvPr id="8" name="TextBox 7"/>
          <p:cNvSpPr txBox="1"/>
          <p:nvPr/>
        </p:nvSpPr>
        <p:spPr>
          <a:xfrm>
            <a:off x="161884" y="5891594"/>
            <a:ext cx="3869681" cy="738664"/>
          </a:xfrm>
          <a:prstGeom prst="rect">
            <a:avLst/>
          </a:prstGeom>
          <a:noFill/>
        </p:spPr>
        <p:txBody>
          <a:bodyPr wrap="square" rtlCol="0">
            <a:spAutoFit/>
          </a:bodyPr>
          <a:lstStyle/>
          <a:p>
            <a:r>
              <a:rPr lang="en-US" sz="1400" dirty="0">
                <a:solidFill>
                  <a:schemeClr val="bg1">
                    <a:lumMod val="50000"/>
                  </a:schemeClr>
                </a:solidFill>
              </a:rPr>
              <a:t> M. </a:t>
            </a:r>
            <a:r>
              <a:rPr lang="en-US" sz="1400" dirty="0" err="1">
                <a:solidFill>
                  <a:schemeClr val="bg1">
                    <a:lumMod val="50000"/>
                  </a:schemeClr>
                </a:solidFill>
              </a:rPr>
              <a:t>Zaharia</a:t>
            </a:r>
            <a:r>
              <a:rPr lang="en-US" sz="1400" dirty="0">
                <a:solidFill>
                  <a:schemeClr val="bg1">
                    <a:lumMod val="50000"/>
                  </a:schemeClr>
                </a:solidFill>
              </a:rPr>
              <a:t> et al. “Spark: Cluster Computing with Working Sets”. </a:t>
            </a:r>
            <a:r>
              <a:rPr lang="en-US" sz="1400" dirty="0" err="1">
                <a:solidFill>
                  <a:schemeClr val="bg1">
                    <a:lumMod val="50000"/>
                  </a:schemeClr>
                </a:solidFill>
              </a:rPr>
              <a:t>HotCloud</a:t>
            </a:r>
            <a:r>
              <a:rPr lang="en-US" sz="1400" dirty="0">
                <a:solidFill>
                  <a:schemeClr val="bg1">
                    <a:lumMod val="50000"/>
                  </a:schemeClr>
                </a:solidFill>
              </a:rPr>
              <a:t>, 2010.</a:t>
            </a:r>
          </a:p>
          <a:p>
            <a:endParaRPr lang="en-US" sz="1400" dirty="0">
              <a:solidFill>
                <a:schemeClr val="accent5">
                  <a:lumMod val="75000"/>
                </a:schemeClr>
              </a:solidFill>
            </a:endParaRPr>
          </a:p>
        </p:txBody>
      </p:sp>
      <p:sp>
        <p:nvSpPr>
          <p:cNvPr id="9" name="TextBox 8"/>
          <p:cNvSpPr txBox="1"/>
          <p:nvPr/>
        </p:nvSpPr>
        <p:spPr>
          <a:xfrm>
            <a:off x="4461926" y="5891594"/>
            <a:ext cx="3641218" cy="738664"/>
          </a:xfrm>
          <a:prstGeom prst="rect">
            <a:avLst/>
          </a:prstGeom>
          <a:noFill/>
        </p:spPr>
        <p:txBody>
          <a:bodyPr wrap="square" rtlCol="0">
            <a:spAutoFit/>
          </a:bodyPr>
          <a:lstStyle/>
          <a:p>
            <a:r>
              <a:rPr lang="en-US" sz="1400" dirty="0">
                <a:solidFill>
                  <a:schemeClr val="bg1">
                    <a:lumMod val="50000"/>
                  </a:schemeClr>
                </a:solidFill>
              </a:rPr>
              <a:t> B. Zhang, Y. </a:t>
            </a:r>
            <a:r>
              <a:rPr lang="en-US" sz="1400" dirty="0" err="1">
                <a:solidFill>
                  <a:schemeClr val="bg1">
                    <a:lumMod val="50000"/>
                  </a:schemeClr>
                </a:solidFill>
              </a:rPr>
              <a:t>Ruan</a:t>
            </a:r>
            <a:r>
              <a:rPr lang="en-US" sz="1400" dirty="0">
                <a:solidFill>
                  <a:schemeClr val="bg1">
                    <a:lumMod val="50000"/>
                  </a:schemeClr>
                </a:solidFill>
              </a:rPr>
              <a:t>, J. </a:t>
            </a:r>
            <a:r>
              <a:rPr lang="en-US" sz="1400" dirty="0" err="1">
                <a:solidFill>
                  <a:schemeClr val="bg1">
                    <a:lumMod val="50000"/>
                  </a:schemeClr>
                </a:solidFill>
              </a:rPr>
              <a:t>Qiu</a:t>
            </a:r>
            <a:r>
              <a:rPr lang="en-US" sz="1400" dirty="0">
                <a:solidFill>
                  <a:schemeClr val="bg1">
                    <a:lumMod val="50000"/>
                  </a:schemeClr>
                </a:solidFill>
              </a:rPr>
              <a:t>. “Harp: Collective Communication on </a:t>
            </a:r>
            <a:r>
              <a:rPr lang="en-US" sz="1400" dirty="0" err="1">
                <a:solidFill>
                  <a:schemeClr val="bg1">
                    <a:lumMod val="50000"/>
                  </a:schemeClr>
                </a:solidFill>
              </a:rPr>
              <a:t>Hadoop</a:t>
            </a:r>
            <a:r>
              <a:rPr lang="en-US" sz="1400" dirty="0">
                <a:solidFill>
                  <a:schemeClr val="bg1">
                    <a:lumMod val="50000"/>
                  </a:schemeClr>
                </a:solidFill>
              </a:rPr>
              <a:t>”. IC2E, 2015.</a:t>
            </a:r>
          </a:p>
          <a:p>
            <a:endParaRPr lang="en-US" sz="1400" dirty="0">
              <a:solidFill>
                <a:schemeClr val="accent5">
                  <a:lumMod val="75000"/>
                </a:schemeClr>
              </a:solidFill>
            </a:endParaRPr>
          </a:p>
        </p:txBody>
      </p:sp>
      <p:sp>
        <p:nvSpPr>
          <p:cNvPr id="10" name="TextBox 9"/>
          <p:cNvSpPr txBox="1"/>
          <p:nvPr/>
        </p:nvSpPr>
        <p:spPr>
          <a:xfrm>
            <a:off x="8152954" y="5823860"/>
            <a:ext cx="3987256" cy="738664"/>
          </a:xfrm>
          <a:prstGeom prst="rect">
            <a:avLst/>
          </a:prstGeom>
          <a:noFill/>
        </p:spPr>
        <p:txBody>
          <a:bodyPr wrap="square" rtlCol="0">
            <a:spAutoFit/>
          </a:bodyPr>
          <a:lstStyle/>
          <a:p>
            <a:r>
              <a:rPr lang="en-US" sz="1400" dirty="0">
                <a:solidFill>
                  <a:schemeClr val="bg1">
                    <a:lumMod val="50000"/>
                  </a:schemeClr>
                </a:solidFill>
              </a:rPr>
              <a:t>M. Li, D. Anderson et al. “Scaling Distributed Machine Learning with the Parameter Server”. OSDI, 2014.</a:t>
            </a:r>
          </a:p>
        </p:txBody>
      </p:sp>
    </p:spTree>
    <p:extLst>
      <p:ext uri="{BB962C8B-B14F-4D97-AF65-F5344CB8AC3E}">
        <p14:creationId xmlns:p14="http://schemas.microsoft.com/office/powerpoint/2010/main" val="38513525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p:cNvSpPr/>
          <p:nvPr/>
        </p:nvSpPr>
        <p:spPr>
          <a:xfrm>
            <a:off x="8379867" y="2431523"/>
            <a:ext cx="1990157" cy="330557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Task</a:t>
            </a:r>
            <a:endParaRPr lang="en-US" dirty="0">
              <a:solidFill>
                <a:schemeClr val="tx1"/>
              </a:solidFill>
            </a:endParaRPr>
          </a:p>
        </p:txBody>
      </p:sp>
      <p:sp>
        <p:nvSpPr>
          <p:cNvPr id="121" name="Rectangle 120"/>
          <p:cNvSpPr/>
          <p:nvPr/>
        </p:nvSpPr>
        <p:spPr>
          <a:xfrm>
            <a:off x="6256556" y="2431523"/>
            <a:ext cx="1990157" cy="330557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Task</a:t>
            </a:r>
            <a:endParaRPr lang="en-US" dirty="0">
              <a:solidFill>
                <a:schemeClr val="tx1"/>
              </a:solidFill>
            </a:endParaRPr>
          </a:p>
        </p:txBody>
      </p:sp>
      <p:sp>
        <p:nvSpPr>
          <p:cNvPr id="80" name="Rounded Rectangle 79"/>
          <p:cNvSpPr/>
          <p:nvPr/>
        </p:nvSpPr>
        <p:spPr>
          <a:xfrm>
            <a:off x="1500431" y="2056302"/>
            <a:ext cx="1844884" cy="3894956"/>
          </a:xfrm>
          <a:prstGeom prst="roundRect">
            <a:avLst/>
          </a:prstGeom>
          <a:solidFill>
            <a:schemeClr val="bg1">
              <a:lumMod val="85000"/>
            </a:schemeClr>
          </a:solidFill>
          <a:ln w="25400"/>
        </p:spPr>
        <p:style>
          <a:lnRef idx="2">
            <a:schemeClr val="accent3"/>
          </a:lnRef>
          <a:fillRef idx="1">
            <a:schemeClr val="lt1"/>
          </a:fillRef>
          <a:effectRef idx="0">
            <a:schemeClr val="accent3"/>
          </a:effectRef>
          <a:fontRef idx="minor">
            <a:schemeClr val="dk1"/>
          </a:fontRef>
        </p:style>
        <p:txBody>
          <a:bodyPr vert="horz" tIns="0" bIns="0" rtlCol="0" anchor="b" anchorCtr="0"/>
          <a:lstStyle/>
          <a:p>
            <a:pPr algn="r"/>
            <a:endParaRPr lang="en-US" sz="2000" dirty="0" smtClean="0">
              <a:solidFill>
                <a:prstClr val="black"/>
              </a:solidFill>
            </a:endParaRPr>
          </a:p>
          <a:p>
            <a:pPr algn="ctr"/>
            <a:endParaRPr lang="en-US" sz="2000" dirty="0" smtClean="0">
              <a:solidFill>
                <a:prstClr val="black"/>
              </a:solidFill>
            </a:endParaRPr>
          </a:p>
          <a:p>
            <a:pPr algn="ctr"/>
            <a:endParaRPr lang="en-US" sz="2000" dirty="0">
              <a:solidFill>
                <a:prstClr val="black"/>
              </a:solidFill>
            </a:endParaRPr>
          </a:p>
          <a:p>
            <a:pPr algn="ctr"/>
            <a:r>
              <a:rPr lang="en-US" sz="2000" dirty="0" smtClean="0">
                <a:solidFill>
                  <a:prstClr val="black"/>
                </a:solidFill>
              </a:rPr>
              <a:t>Driver</a:t>
            </a:r>
            <a:endParaRPr lang="en-US" sz="2000" dirty="0">
              <a:solidFill>
                <a:prstClr val="black"/>
              </a:solidFill>
            </a:endParaRPr>
          </a:p>
        </p:txBody>
      </p:sp>
      <p:sp>
        <p:nvSpPr>
          <p:cNvPr id="5" name="Rectangle 4"/>
          <p:cNvSpPr/>
          <p:nvPr/>
        </p:nvSpPr>
        <p:spPr>
          <a:xfrm>
            <a:off x="4129956" y="2431523"/>
            <a:ext cx="1990157" cy="330557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Task</a:t>
            </a:r>
            <a:endParaRPr lang="en-US" dirty="0">
              <a:solidFill>
                <a:schemeClr val="tx1"/>
              </a:solidFill>
            </a:endParaRPr>
          </a:p>
        </p:txBody>
      </p:sp>
      <p:sp>
        <p:nvSpPr>
          <p:cNvPr id="2" name="Curved Right Arrow 1"/>
          <p:cNvSpPr/>
          <p:nvPr/>
        </p:nvSpPr>
        <p:spPr>
          <a:xfrm flipV="1">
            <a:off x="940708" y="2579725"/>
            <a:ext cx="705807" cy="2792721"/>
          </a:xfrm>
          <a:prstGeom prst="curvedRightArrow">
            <a:avLst>
              <a:gd name="adj1" fmla="val 25000"/>
              <a:gd name="adj2" fmla="val 52176"/>
              <a:gd name="adj3" fmla="val 25000"/>
            </a:avLst>
          </a:prstGeom>
          <a:solidFill>
            <a:schemeClr val="accent4"/>
          </a:solidFill>
          <a:ln>
            <a:solidFill>
              <a:schemeClr val="tx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a:solidFill>
                <a:prstClr val="black"/>
              </a:solidFill>
            </a:endParaRPr>
          </a:p>
        </p:txBody>
      </p:sp>
      <p:sp>
        <p:nvSpPr>
          <p:cNvPr id="55" name="Flowchart: Magnetic Disk 54"/>
          <p:cNvSpPr/>
          <p:nvPr/>
        </p:nvSpPr>
        <p:spPr>
          <a:xfrm>
            <a:off x="3995803" y="1320923"/>
            <a:ext cx="6207412" cy="527684"/>
          </a:xfrm>
          <a:prstGeom prst="flowChartMagneticDisk">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white"/>
                </a:solidFill>
              </a:rPr>
              <a:t>Input (Training) </a:t>
            </a:r>
            <a:r>
              <a:rPr lang="en-US" sz="2000" dirty="0">
                <a:solidFill>
                  <a:prstClr val="white"/>
                </a:solidFill>
              </a:rPr>
              <a:t>Data</a:t>
            </a:r>
          </a:p>
        </p:txBody>
      </p:sp>
      <p:sp>
        <p:nvSpPr>
          <p:cNvPr id="59" name="Up Arrow 58"/>
          <p:cNvSpPr/>
          <p:nvPr/>
        </p:nvSpPr>
        <p:spPr>
          <a:xfrm rot="10800000">
            <a:off x="4894249" y="1861223"/>
            <a:ext cx="333851" cy="518241"/>
          </a:xfrm>
          <a:prstGeom prst="upArrow">
            <a:avLst/>
          </a:prstGeom>
          <a:solidFill>
            <a:srgbClr val="339966"/>
          </a:solid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prstClr val="white"/>
              </a:solidFill>
            </a:endParaRPr>
          </a:p>
        </p:txBody>
      </p:sp>
      <p:sp>
        <p:nvSpPr>
          <p:cNvPr id="60" name="TextBox 59"/>
          <p:cNvSpPr txBox="1"/>
          <p:nvPr/>
        </p:nvSpPr>
        <p:spPr>
          <a:xfrm>
            <a:off x="5384121" y="1786526"/>
            <a:ext cx="684803" cy="400110"/>
          </a:xfrm>
          <a:prstGeom prst="rect">
            <a:avLst/>
          </a:prstGeom>
          <a:noFill/>
        </p:spPr>
        <p:txBody>
          <a:bodyPr wrap="none" rtlCol="0">
            <a:spAutoFit/>
          </a:bodyPr>
          <a:lstStyle/>
          <a:p>
            <a:pPr algn="ctr"/>
            <a:r>
              <a:rPr lang="en-US" sz="2000" dirty="0">
                <a:solidFill>
                  <a:prstClr val="black"/>
                </a:solidFill>
              </a:rPr>
              <a:t>Load</a:t>
            </a:r>
          </a:p>
        </p:txBody>
      </p:sp>
      <p:sp>
        <p:nvSpPr>
          <p:cNvPr id="61" name="Up Arrow 60"/>
          <p:cNvSpPr/>
          <p:nvPr/>
        </p:nvSpPr>
        <p:spPr>
          <a:xfrm rot="10800000">
            <a:off x="7008120" y="1859387"/>
            <a:ext cx="333849" cy="519767"/>
          </a:xfrm>
          <a:prstGeom prst="upArrow">
            <a:avLst/>
          </a:prstGeom>
          <a:solidFill>
            <a:srgbClr val="339966"/>
          </a:solid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prstClr val="white"/>
              </a:solidFill>
            </a:endParaRPr>
          </a:p>
        </p:txBody>
      </p:sp>
      <p:sp>
        <p:nvSpPr>
          <p:cNvPr id="62" name="TextBox 61"/>
          <p:cNvSpPr txBox="1"/>
          <p:nvPr/>
        </p:nvSpPr>
        <p:spPr>
          <a:xfrm>
            <a:off x="7561285" y="1779380"/>
            <a:ext cx="684803" cy="400110"/>
          </a:xfrm>
          <a:prstGeom prst="rect">
            <a:avLst/>
          </a:prstGeom>
          <a:noFill/>
        </p:spPr>
        <p:txBody>
          <a:bodyPr wrap="none" rtlCol="0">
            <a:spAutoFit/>
          </a:bodyPr>
          <a:lstStyle/>
          <a:p>
            <a:pPr algn="ctr"/>
            <a:r>
              <a:rPr lang="en-US" sz="2000" dirty="0">
                <a:solidFill>
                  <a:prstClr val="black"/>
                </a:solidFill>
              </a:rPr>
              <a:t>Load</a:t>
            </a:r>
          </a:p>
        </p:txBody>
      </p:sp>
      <p:sp>
        <p:nvSpPr>
          <p:cNvPr id="63" name="Up Arrow 62"/>
          <p:cNvSpPr/>
          <p:nvPr/>
        </p:nvSpPr>
        <p:spPr>
          <a:xfrm rot="10800000">
            <a:off x="9184433" y="1888775"/>
            <a:ext cx="339601" cy="495331"/>
          </a:xfrm>
          <a:prstGeom prst="upArrow">
            <a:avLst/>
          </a:prstGeom>
          <a:solidFill>
            <a:srgbClr val="339966"/>
          </a:solid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prstClr val="white"/>
              </a:solidFill>
            </a:endParaRPr>
          </a:p>
        </p:txBody>
      </p:sp>
      <p:sp>
        <p:nvSpPr>
          <p:cNvPr id="64" name="TextBox 63"/>
          <p:cNvSpPr txBox="1"/>
          <p:nvPr/>
        </p:nvSpPr>
        <p:spPr>
          <a:xfrm>
            <a:off x="9688241" y="1779380"/>
            <a:ext cx="684803" cy="400110"/>
          </a:xfrm>
          <a:prstGeom prst="rect">
            <a:avLst/>
          </a:prstGeom>
          <a:noFill/>
        </p:spPr>
        <p:txBody>
          <a:bodyPr wrap="none" rtlCol="0">
            <a:spAutoFit/>
          </a:bodyPr>
          <a:lstStyle/>
          <a:p>
            <a:pPr algn="ctr"/>
            <a:r>
              <a:rPr lang="en-US" sz="2000" dirty="0">
                <a:solidFill>
                  <a:prstClr val="black"/>
                </a:solidFill>
              </a:rPr>
              <a:t>Load</a:t>
            </a:r>
          </a:p>
        </p:txBody>
      </p:sp>
      <p:sp>
        <p:nvSpPr>
          <p:cNvPr id="104" name="Oval 103"/>
          <p:cNvSpPr/>
          <p:nvPr/>
        </p:nvSpPr>
        <p:spPr>
          <a:xfrm>
            <a:off x="5217257" y="1872358"/>
            <a:ext cx="220403" cy="214169"/>
          </a:xfrm>
          <a:prstGeom prst="ellipse">
            <a:avLst/>
          </a:prstGeom>
          <a:solidFill>
            <a:srgbClr val="339966"/>
          </a:solid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rPr>
              <a:t>1</a:t>
            </a:r>
          </a:p>
        </p:txBody>
      </p:sp>
      <p:sp>
        <p:nvSpPr>
          <p:cNvPr id="105" name="Oval 104"/>
          <p:cNvSpPr/>
          <p:nvPr/>
        </p:nvSpPr>
        <p:spPr>
          <a:xfrm>
            <a:off x="7328429" y="1880269"/>
            <a:ext cx="220403" cy="214169"/>
          </a:xfrm>
          <a:prstGeom prst="ellipse">
            <a:avLst/>
          </a:prstGeom>
          <a:solidFill>
            <a:srgbClr val="339966"/>
          </a:solid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rPr>
              <a:t>1</a:t>
            </a:r>
          </a:p>
        </p:txBody>
      </p:sp>
      <p:sp>
        <p:nvSpPr>
          <p:cNvPr id="106" name="Oval 105"/>
          <p:cNvSpPr/>
          <p:nvPr/>
        </p:nvSpPr>
        <p:spPr>
          <a:xfrm>
            <a:off x="9487229" y="1880269"/>
            <a:ext cx="220403" cy="214169"/>
          </a:xfrm>
          <a:prstGeom prst="ellipse">
            <a:avLst/>
          </a:prstGeom>
          <a:solidFill>
            <a:srgbClr val="339966"/>
          </a:solid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rPr>
              <a:t>1</a:t>
            </a:r>
          </a:p>
        </p:txBody>
      </p:sp>
      <p:sp>
        <p:nvSpPr>
          <p:cNvPr id="103" name="Oval 102"/>
          <p:cNvSpPr/>
          <p:nvPr/>
        </p:nvSpPr>
        <p:spPr>
          <a:xfrm>
            <a:off x="1015333" y="3873424"/>
            <a:ext cx="220403" cy="214169"/>
          </a:xfrm>
          <a:prstGeom prst="ellipse">
            <a:avLst/>
          </a:prstGeom>
          <a:solidFill>
            <a:schemeClr val="accent4"/>
          </a:solidFill>
          <a:ln>
            <a:solidFill>
              <a:schemeClr val="tx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prstClr val="white"/>
                </a:solidFill>
              </a:rPr>
              <a:t>5</a:t>
            </a:r>
          </a:p>
        </p:txBody>
      </p:sp>
      <p:sp>
        <p:nvSpPr>
          <p:cNvPr id="107" name="TextBox 106"/>
          <p:cNvSpPr txBox="1"/>
          <p:nvPr/>
        </p:nvSpPr>
        <p:spPr>
          <a:xfrm>
            <a:off x="1177609" y="3778879"/>
            <a:ext cx="1169055" cy="400110"/>
          </a:xfrm>
          <a:prstGeom prst="rect">
            <a:avLst/>
          </a:prstGeom>
          <a:noFill/>
        </p:spPr>
        <p:txBody>
          <a:bodyPr wrap="square" rtlCol="0">
            <a:spAutoFit/>
          </a:bodyPr>
          <a:lstStyle/>
          <a:p>
            <a:r>
              <a:rPr lang="en-US" sz="2000" dirty="0">
                <a:solidFill>
                  <a:prstClr val="black"/>
                </a:solidFill>
              </a:rPr>
              <a:t>Iteration</a:t>
            </a:r>
          </a:p>
        </p:txBody>
      </p:sp>
      <p:grpSp>
        <p:nvGrpSpPr>
          <p:cNvPr id="184" name="Group 183"/>
          <p:cNvGrpSpPr/>
          <p:nvPr/>
        </p:nvGrpSpPr>
        <p:grpSpPr>
          <a:xfrm>
            <a:off x="4277385" y="3724950"/>
            <a:ext cx="1632856" cy="965178"/>
            <a:chOff x="2777305" y="2966858"/>
            <a:chExt cx="1632856" cy="965178"/>
          </a:xfrm>
          <a:solidFill>
            <a:srgbClr val="92D050"/>
          </a:solidFill>
        </p:grpSpPr>
        <p:sp>
          <p:nvSpPr>
            <p:cNvPr id="47" name="Rounded Rectangle 46"/>
            <p:cNvSpPr/>
            <p:nvPr/>
          </p:nvSpPr>
          <p:spPr>
            <a:xfrm>
              <a:off x="2777305" y="2966858"/>
              <a:ext cx="1632856" cy="965178"/>
            </a:xfrm>
            <a:prstGeom prst="round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algn="ctr">
                <a:lnSpc>
                  <a:spcPts val="2000"/>
                </a:lnSpc>
              </a:pPr>
              <a:endParaRPr lang="en-US" sz="2000" dirty="0">
                <a:solidFill>
                  <a:prstClr val="black"/>
                </a:solidFill>
              </a:endParaRPr>
            </a:p>
          </p:txBody>
        </p:sp>
        <p:sp>
          <p:nvSpPr>
            <p:cNvPr id="9" name="Rectangle 8"/>
            <p:cNvSpPr/>
            <p:nvPr/>
          </p:nvSpPr>
          <p:spPr>
            <a:xfrm>
              <a:off x="2908052"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0" name="Rectangle 9"/>
            <p:cNvSpPr/>
            <p:nvPr/>
          </p:nvSpPr>
          <p:spPr>
            <a:xfrm>
              <a:off x="3408725"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1" name="Rectangle 10"/>
            <p:cNvSpPr/>
            <p:nvPr/>
          </p:nvSpPr>
          <p:spPr>
            <a:xfrm>
              <a:off x="3929561"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2" name="Rectangle 11"/>
            <p:cNvSpPr/>
            <p:nvPr/>
          </p:nvSpPr>
          <p:spPr>
            <a:xfrm>
              <a:off x="2908052"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3" name="Rectangle 12"/>
            <p:cNvSpPr/>
            <p:nvPr/>
          </p:nvSpPr>
          <p:spPr>
            <a:xfrm>
              <a:off x="3416014"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4" name="Rectangle 13"/>
            <p:cNvSpPr/>
            <p:nvPr/>
          </p:nvSpPr>
          <p:spPr>
            <a:xfrm>
              <a:off x="3929561"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grpSp>
      <p:sp>
        <p:nvSpPr>
          <p:cNvPr id="127" name="Up-Down Arrow 126"/>
          <p:cNvSpPr/>
          <p:nvPr/>
        </p:nvSpPr>
        <p:spPr>
          <a:xfrm>
            <a:off x="4323773" y="3250993"/>
            <a:ext cx="333851" cy="417221"/>
          </a:xfrm>
          <a:prstGeom prst="upDownArrow">
            <a:avLst/>
          </a:prstGeom>
          <a:solidFill>
            <a:schemeClr val="accent2"/>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a:solidFill>
                <a:prstClr val="white"/>
              </a:solidFill>
            </a:endParaRPr>
          </a:p>
        </p:txBody>
      </p:sp>
      <p:sp>
        <p:nvSpPr>
          <p:cNvPr id="84" name="TextBox 83"/>
          <p:cNvSpPr txBox="1"/>
          <p:nvPr/>
        </p:nvSpPr>
        <p:spPr>
          <a:xfrm>
            <a:off x="4882213" y="3260890"/>
            <a:ext cx="1142108" cy="400110"/>
          </a:xfrm>
          <a:prstGeom prst="rect">
            <a:avLst/>
          </a:prstGeom>
          <a:noFill/>
        </p:spPr>
        <p:txBody>
          <a:bodyPr wrap="none" rtlCol="0">
            <a:spAutoFit/>
          </a:bodyPr>
          <a:lstStyle/>
          <a:p>
            <a:r>
              <a:rPr lang="en-US" sz="2000" dirty="0">
                <a:solidFill>
                  <a:prstClr val="black"/>
                </a:solidFill>
              </a:rPr>
              <a:t>Compute</a:t>
            </a:r>
          </a:p>
        </p:txBody>
      </p:sp>
      <p:sp>
        <p:nvSpPr>
          <p:cNvPr id="85" name="Oval 84"/>
          <p:cNvSpPr/>
          <p:nvPr/>
        </p:nvSpPr>
        <p:spPr>
          <a:xfrm>
            <a:off x="4711181" y="3354369"/>
            <a:ext cx="220403" cy="214169"/>
          </a:xfrm>
          <a:prstGeom prst="ellipse">
            <a:avLst/>
          </a:prstGeom>
          <a:solidFill>
            <a:schemeClr val="accent2"/>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prstClr val="white"/>
                </a:solidFill>
              </a:rPr>
              <a:t>3</a:t>
            </a:r>
          </a:p>
        </p:txBody>
      </p:sp>
      <p:sp>
        <p:nvSpPr>
          <p:cNvPr id="88" name="Rectangle 87"/>
          <p:cNvSpPr/>
          <p:nvPr/>
        </p:nvSpPr>
        <p:spPr>
          <a:xfrm>
            <a:off x="1763356" y="2177099"/>
            <a:ext cx="1319033" cy="769303"/>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dirty="0">
                <a:solidFill>
                  <a:prstClr val="white"/>
                </a:solidFill>
              </a:rPr>
              <a:t>Current Model</a:t>
            </a:r>
          </a:p>
        </p:txBody>
      </p:sp>
      <p:sp>
        <p:nvSpPr>
          <p:cNvPr id="154" name="TextBox 153"/>
          <p:cNvSpPr txBox="1"/>
          <p:nvPr/>
        </p:nvSpPr>
        <p:spPr>
          <a:xfrm>
            <a:off x="3529195" y="2098372"/>
            <a:ext cx="1343320" cy="400110"/>
          </a:xfrm>
          <a:prstGeom prst="rect">
            <a:avLst/>
          </a:prstGeom>
          <a:noFill/>
        </p:spPr>
        <p:txBody>
          <a:bodyPr wrap="square" rtlCol="0">
            <a:spAutoFit/>
          </a:bodyPr>
          <a:lstStyle/>
          <a:p>
            <a:r>
              <a:rPr lang="en-US" sz="2000" dirty="0">
                <a:solidFill>
                  <a:prstClr val="black"/>
                </a:solidFill>
              </a:rPr>
              <a:t>Broadcast</a:t>
            </a:r>
          </a:p>
        </p:txBody>
      </p:sp>
      <p:sp>
        <p:nvSpPr>
          <p:cNvPr id="74" name="Oval 73"/>
          <p:cNvSpPr/>
          <p:nvPr/>
        </p:nvSpPr>
        <p:spPr>
          <a:xfrm>
            <a:off x="3352413" y="2182572"/>
            <a:ext cx="210635" cy="214169"/>
          </a:xfrm>
          <a:prstGeom prst="ellipse">
            <a:avLst/>
          </a:prstGeom>
          <a:solidFill>
            <a:schemeClr val="accent1"/>
          </a:solidFill>
          <a:ln>
            <a:solidFill>
              <a:schemeClr val="accent4">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rPr>
              <a:t>2</a:t>
            </a:r>
          </a:p>
        </p:txBody>
      </p:sp>
      <p:sp>
        <p:nvSpPr>
          <p:cNvPr id="185" name="Down Arrow 184"/>
          <p:cNvSpPr/>
          <p:nvPr/>
        </p:nvSpPr>
        <p:spPr>
          <a:xfrm>
            <a:off x="4915053" y="4747651"/>
            <a:ext cx="351323" cy="368385"/>
          </a:xfrm>
          <a:prstGeom prst="downArrow">
            <a:avLst/>
          </a:prstGeom>
          <a:solidFill>
            <a:schemeClr val="accent2"/>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93" name="Up Arrow 92"/>
          <p:cNvSpPr/>
          <p:nvPr/>
        </p:nvSpPr>
        <p:spPr>
          <a:xfrm rot="5400000" flipH="1">
            <a:off x="5790235" y="468554"/>
            <a:ext cx="333851" cy="5140323"/>
          </a:xfrm>
          <a:prstGeom prst="upArrow">
            <a:avLst/>
          </a:prstGeom>
          <a:solidFill>
            <a:schemeClr val="accent1"/>
          </a:solidFill>
          <a:ln>
            <a:solidFill>
              <a:schemeClr val="accent4">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prstClr val="white"/>
              </a:solidFill>
            </a:endParaRPr>
          </a:p>
        </p:txBody>
      </p:sp>
      <p:sp>
        <p:nvSpPr>
          <p:cNvPr id="81" name="TextBox 80"/>
          <p:cNvSpPr txBox="1"/>
          <p:nvPr/>
        </p:nvSpPr>
        <p:spPr>
          <a:xfrm>
            <a:off x="3255777" y="5621611"/>
            <a:ext cx="1063312" cy="400110"/>
          </a:xfrm>
          <a:prstGeom prst="rect">
            <a:avLst/>
          </a:prstGeom>
          <a:noFill/>
          <a:ln>
            <a:noFill/>
          </a:ln>
        </p:spPr>
        <p:txBody>
          <a:bodyPr wrap="square" rtlCol="0">
            <a:spAutoFit/>
          </a:bodyPr>
          <a:lstStyle/>
          <a:p>
            <a:pPr algn="ctr"/>
            <a:r>
              <a:rPr lang="en-US" sz="2000" dirty="0">
                <a:solidFill>
                  <a:prstClr val="black"/>
                </a:solidFill>
              </a:rPr>
              <a:t>Reduce</a:t>
            </a:r>
          </a:p>
        </p:txBody>
      </p:sp>
      <p:sp>
        <p:nvSpPr>
          <p:cNvPr id="183" name="Oval 182"/>
          <p:cNvSpPr/>
          <p:nvPr/>
        </p:nvSpPr>
        <p:spPr>
          <a:xfrm>
            <a:off x="3134677" y="5669690"/>
            <a:ext cx="210635" cy="214169"/>
          </a:xfrm>
          <a:prstGeom prst="ellipse">
            <a:avLst/>
          </a:prstGeom>
          <a:solidFill>
            <a:schemeClr val="accent1"/>
          </a:solidFill>
          <a:ln>
            <a:solidFill>
              <a:schemeClr val="accent4">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rPr>
              <a:t>4</a:t>
            </a:r>
          </a:p>
        </p:txBody>
      </p:sp>
      <p:sp>
        <p:nvSpPr>
          <p:cNvPr id="122" name="Rectangle 121"/>
          <p:cNvSpPr/>
          <p:nvPr/>
        </p:nvSpPr>
        <p:spPr>
          <a:xfrm>
            <a:off x="6405708" y="2804074"/>
            <a:ext cx="1658357" cy="390716"/>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dirty="0">
                <a:solidFill>
                  <a:prstClr val="white"/>
                </a:solidFill>
              </a:rPr>
              <a:t>Current Model</a:t>
            </a:r>
          </a:p>
        </p:txBody>
      </p:sp>
      <p:sp>
        <p:nvSpPr>
          <p:cNvPr id="139" name="Up-Down Arrow 138"/>
          <p:cNvSpPr/>
          <p:nvPr/>
        </p:nvSpPr>
        <p:spPr>
          <a:xfrm>
            <a:off x="6450373" y="3250993"/>
            <a:ext cx="333851" cy="417221"/>
          </a:xfrm>
          <a:prstGeom prst="upDownArrow">
            <a:avLst/>
          </a:prstGeom>
          <a:solidFill>
            <a:schemeClr val="accent2"/>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a:solidFill>
                <a:prstClr val="white"/>
              </a:solidFill>
            </a:endParaRPr>
          </a:p>
        </p:txBody>
      </p:sp>
      <p:sp>
        <p:nvSpPr>
          <p:cNvPr id="140" name="TextBox 139"/>
          <p:cNvSpPr txBox="1"/>
          <p:nvPr/>
        </p:nvSpPr>
        <p:spPr>
          <a:xfrm>
            <a:off x="7008813" y="3260890"/>
            <a:ext cx="1142108" cy="400110"/>
          </a:xfrm>
          <a:prstGeom prst="rect">
            <a:avLst/>
          </a:prstGeom>
          <a:noFill/>
        </p:spPr>
        <p:txBody>
          <a:bodyPr wrap="none" rtlCol="0">
            <a:spAutoFit/>
          </a:bodyPr>
          <a:lstStyle/>
          <a:p>
            <a:r>
              <a:rPr lang="en-US" sz="2000" dirty="0">
                <a:solidFill>
                  <a:prstClr val="black"/>
                </a:solidFill>
              </a:rPr>
              <a:t>Compute</a:t>
            </a:r>
          </a:p>
        </p:txBody>
      </p:sp>
      <p:sp>
        <p:nvSpPr>
          <p:cNvPr id="141" name="Oval 140"/>
          <p:cNvSpPr/>
          <p:nvPr/>
        </p:nvSpPr>
        <p:spPr>
          <a:xfrm>
            <a:off x="6837781" y="3354369"/>
            <a:ext cx="220403" cy="214169"/>
          </a:xfrm>
          <a:prstGeom prst="ellipse">
            <a:avLst/>
          </a:prstGeom>
          <a:solidFill>
            <a:schemeClr val="accent2"/>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prstClr val="white"/>
                </a:solidFill>
              </a:rPr>
              <a:t>3</a:t>
            </a:r>
          </a:p>
        </p:txBody>
      </p:sp>
      <p:sp>
        <p:nvSpPr>
          <p:cNvPr id="142" name="Down Arrow 141"/>
          <p:cNvSpPr/>
          <p:nvPr/>
        </p:nvSpPr>
        <p:spPr>
          <a:xfrm>
            <a:off x="7041653" y="4747651"/>
            <a:ext cx="351323" cy="368385"/>
          </a:xfrm>
          <a:prstGeom prst="downArrow">
            <a:avLst/>
          </a:prstGeom>
          <a:solidFill>
            <a:schemeClr val="accent2"/>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48" name="Rectangle 147"/>
          <p:cNvSpPr/>
          <p:nvPr/>
        </p:nvSpPr>
        <p:spPr>
          <a:xfrm>
            <a:off x="8529016" y="2804073"/>
            <a:ext cx="1658357" cy="390716"/>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dirty="0">
                <a:solidFill>
                  <a:prstClr val="white"/>
                </a:solidFill>
              </a:rPr>
              <a:t>Current Model</a:t>
            </a:r>
          </a:p>
        </p:txBody>
      </p:sp>
      <p:sp>
        <p:nvSpPr>
          <p:cNvPr id="158" name="Up-Down Arrow 157"/>
          <p:cNvSpPr/>
          <p:nvPr/>
        </p:nvSpPr>
        <p:spPr>
          <a:xfrm>
            <a:off x="8573685" y="3250993"/>
            <a:ext cx="333851" cy="417221"/>
          </a:xfrm>
          <a:prstGeom prst="upDownArrow">
            <a:avLst/>
          </a:prstGeom>
          <a:solidFill>
            <a:schemeClr val="accent2"/>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a:solidFill>
                <a:prstClr val="white"/>
              </a:solidFill>
            </a:endParaRPr>
          </a:p>
        </p:txBody>
      </p:sp>
      <p:sp>
        <p:nvSpPr>
          <p:cNvPr id="159" name="TextBox 158"/>
          <p:cNvSpPr txBox="1"/>
          <p:nvPr/>
        </p:nvSpPr>
        <p:spPr>
          <a:xfrm>
            <a:off x="9132123" y="3260889"/>
            <a:ext cx="1142108" cy="400110"/>
          </a:xfrm>
          <a:prstGeom prst="rect">
            <a:avLst/>
          </a:prstGeom>
          <a:noFill/>
        </p:spPr>
        <p:txBody>
          <a:bodyPr wrap="none" rtlCol="0">
            <a:spAutoFit/>
          </a:bodyPr>
          <a:lstStyle/>
          <a:p>
            <a:r>
              <a:rPr lang="en-US" sz="2000" dirty="0">
                <a:solidFill>
                  <a:prstClr val="black"/>
                </a:solidFill>
              </a:rPr>
              <a:t>Compute</a:t>
            </a:r>
          </a:p>
        </p:txBody>
      </p:sp>
      <p:sp>
        <p:nvSpPr>
          <p:cNvPr id="167" name="Oval 166"/>
          <p:cNvSpPr/>
          <p:nvPr/>
        </p:nvSpPr>
        <p:spPr>
          <a:xfrm>
            <a:off x="8961093" y="3354369"/>
            <a:ext cx="220403" cy="214169"/>
          </a:xfrm>
          <a:prstGeom prst="ellipse">
            <a:avLst/>
          </a:prstGeom>
          <a:solidFill>
            <a:schemeClr val="accent2"/>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prstClr val="white"/>
                </a:solidFill>
              </a:rPr>
              <a:t>3</a:t>
            </a:r>
          </a:p>
        </p:txBody>
      </p:sp>
      <p:sp>
        <p:nvSpPr>
          <p:cNvPr id="168" name="Down Arrow 167"/>
          <p:cNvSpPr/>
          <p:nvPr/>
        </p:nvSpPr>
        <p:spPr>
          <a:xfrm>
            <a:off x="9164961" y="4747650"/>
            <a:ext cx="351323" cy="368385"/>
          </a:xfrm>
          <a:prstGeom prst="downArrow">
            <a:avLst/>
          </a:prstGeom>
          <a:solidFill>
            <a:schemeClr val="accent2"/>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86" name="Up Arrow 185"/>
          <p:cNvSpPr/>
          <p:nvPr/>
        </p:nvSpPr>
        <p:spPr>
          <a:xfrm rot="16200000">
            <a:off x="5786032" y="2718453"/>
            <a:ext cx="333850" cy="5323435"/>
          </a:xfrm>
          <a:prstGeom prst="upArrow">
            <a:avLst/>
          </a:prstGeom>
          <a:solidFill>
            <a:schemeClr val="accent1"/>
          </a:solidFill>
          <a:ln>
            <a:solidFill>
              <a:schemeClr val="accent4">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prstClr val="white"/>
              </a:solidFill>
            </a:endParaRPr>
          </a:p>
        </p:txBody>
      </p:sp>
      <p:sp>
        <p:nvSpPr>
          <p:cNvPr id="170" name="Rectangle 169"/>
          <p:cNvSpPr/>
          <p:nvPr/>
        </p:nvSpPr>
        <p:spPr>
          <a:xfrm>
            <a:off x="4177442" y="5203076"/>
            <a:ext cx="1895241" cy="354257"/>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sz="2000" dirty="0">
                <a:solidFill>
                  <a:prstClr val="white"/>
                </a:solidFill>
              </a:rPr>
              <a:t>New Model</a:t>
            </a:r>
          </a:p>
        </p:txBody>
      </p:sp>
      <p:sp>
        <p:nvSpPr>
          <p:cNvPr id="171" name="Rectangle 170"/>
          <p:cNvSpPr/>
          <p:nvPr/>
        </p:nvSpPr>
        <p:spPr>
          <a:xfrm>
            <a:off x="6312097" y="5203075"/>
            <a:ext cx="1895241" cy="354257"/>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sz="2000" dirty="0">
                <a:solidFill>
                  <a:prstClr val="white"/>
                </a:solidFill>
              </a:rPr>
              <a:t>New Model</a:t>
            </a:r>
          </a:p>
        </p:txBody>
      </p:sp>
      <p:sp>
        <p:nvSpPr>
          <p:cNvPr id="172" name="Rectangle 171"/>
          <p:cNvSpPr/>
          <p:nvPr/>
        </p:nvSpPr>
        <p:spPr>
          <a:xfrm>
            <a:off x="8427353" y="5216155"/>
            <a:ext cx="1895241" cy="354257"/>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sz="2000" dirty="0">
                <a:solidFill>
                  <a:prstClr val="white"/>
                </a:solidFill>
              </a:rPr>
              <a:t>New Model</a:t>
            </a:r>
          </a:p>
        </p:txBody>
      </p:sp>
      <p:sp>
        <p:nvSpPr>
          <p:cNvPr id="6" name="Rectangle 5"/>
          <p:cNvSpPr/>
          <p:nvPr/>
        </p:nvSpPr>
        <p:spPr>
          <a:xfrm>
            <a:off x="1831404" y="4969046"/>
            <a:ext cx="1285171" cy="601324"/>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dirty="0">
                <a:solidFill>
                  <a:prstClr val="white"/>
                </a:solidFill>
              </a:rPr>
              <a:t>New Model</a:t>
            </a:r>
          </a:p>
        </p:txBody>
      </p:sp>
      <p:sp>
        <p:nvSpPr>
          <p:cNvPr id="8" name="Rectangle 7"/>
          <p:cNvSpPr/>
          <p:nvPr/>
        </p:nvSpPr>
        <p:spPr>
          <a:xfrm>
            <a:off x="4279108" y="2804074"/>
            <a:ext cx="1658357" cy="390716"/>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dirty="0">
                <a:solidFill>
                  <a:prstClr val="white"/>
                </a:solidFill>
              </a:rPr>
              <a:t>Current Model</a:t>
            </a:r>
          </a:p>
        </p:txBody>
      </p:sp>
      <p:sp>
        <p:nvSpPr>
          <p:cNvPr id="70" name="TextBox 69"/>
          <p:cNvSpPr txBox="1"/>
          <p:nvPr/>
        </p:nvSpPr>
        <p:spPr>
          <a:xfrm>
            <a:off x="5065810" y="195470"/>
            <a:ext cx="177429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defPPr>
              <a:defRPr lang="en-US"/>
            </a:defPPr>
            <a:lvl1pPr algn="ctr" eaLnBrk="0" fontAlgn="base" hangingPunct="0">
              <a:spcBef>
                <a:spcPct val="0"/>
              </a:spcBef>
              <a:spcAft>
                <a:spcPct val="0"/>
              </a:spcAft>
              <a:buNone/>
              <a:defRPr sz="4400" b="1">
                <a:solidFill>
                  <a:srgbClr val="4BACC6">
                    <a:lumMod val="75000"/>
                  </a:srgbClr>
                </a:solidFill>
                <a:effectLst>
                  <a:outerShdw blurRad="50800" dist="25400" dir="5400000" algn="t" rotWithShape="0">
                    <a:prstClr val="black">
                      <a:alpha val="40000"/>
                    </a:prstClr>
                  </a:outerShdw>
                </a:effectLst>
                <a:cs typeface="Times New Roman" pitchFamily="18" charset="0"/>
              </a:defRPr>
            </a:lvl1pPr>
          </a:lstStyle>
          <a:p>
            <a:r>
              <a:rPr lang="en-US" dirty="0"/>
              <a:t>Spark</a:t>
            </a:r>
          </a:p>
        </p:txBody>
      </p:sp>
      <p:grpSp>
        <p:nvGrpSpPr>
          <p:cNvPr id="83" name="Group 82"/>
          <p:cNvGrpSpPr/>
          <p:nvPr/>
        </p:nvGrpSpPr>
        <p:grpSpPr>
          <a:xfrm>
            <a:off x="6431209" y="3733126"/>
            <a:ext cx="1632856" cy="965178"/>
            <a:chOff x="2777305" y="2966858"/>
            <a:chExt cx="1632856" cy="965178"/>
          </a:xfrm>
          <a:solidFill>
            <a:srgbClr val="92D050"/>
          </a:solidFill>
        </p:grpSpPr>
        <p:sp>
          <p:nvSpPr>
            <p:cNvPr id="86" name="Rounded Rectangle 85"/>
            <p:cNvSpPr/>
            <p:nvPr/>
          </p:nvSpPr>
          <p:spPr>
            <a:xfrm>
              <a:off x="2777305" y="2966858"/>
              <a:ext cx="1632856" cy="965178"/>
            </a:xfrm>
            <a:prstGeom prst="round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algn="ctr">
                <a:lnSpc>
                  <a:spcPts val="2000"/>
                </a:lnSpc>
              </a:pPr>
              <a:endParaRPr lang="en-US" sz="2000" dirty="0">
                <a:solidFill>
                  <a:prstClr val="black"/>
                </a:solidFill>
              </a:endParaRPr>
            </a:p>
          </p:txBody>
        </p:sp>
        <p:sp>
          <p:nvSpPr>
            <p:cNvPr id="87" name="Rectangle 86"/>
            <p:cNvSpPr/>
            <p:nvPr/>
          </p:nvSpPr>
          <p:spPr>
            <a:xfrm>
              <a:off x="2908052"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89" name="Rectangle 88"/>
            <p:cNvSpPr/>
            <p:nvPr/>
          </p:nvSpPr>
          <p:spPr>
            <a:xfrm>
              <a:off x="3408725"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90" name="Rectangle 89"/>
            <p:cNvSpPr/>
            <p:nvPr/>
          </p:nvSpPr>
          <p:spPr>
            <a:xfrm>
              <a:off x="3929561"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91" name="Rectangle 90"/>
            <p:cNvSpPr/>
            <p:nvPr/>
          </p:nvSpPr>
          <p:spPr>
            <a:xfrm>
              <a:off x="2908052"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92" name="Rectangle 91"/>
            <p:cNvSpPr/>
            <p:nvPr/>
          </p:nvSpPr>
          <p:spPr>
            <a:xfrm>
              <a:off x="3416014"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94" name="Rectangle 93"/>
            <p:cNvSpPr/>
            <p:nvPr/>
          </p:nvSpPr>
          <p:spPr>
            <a:xfrm>
              <a:off x="3929561"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grpSp>
      <p:grpSp>
        <p:nvGrpSpPr>
          <p:cNvPr id="95" name="Group 94"/>
          <p:cNvGrpSpPr/>
          <p:nvPr/>
        </p:nvGrpSpPr>
        <p:grpSpPr>
          <a:xfrm>
            <a:off x="8527937" y="3720624"/>
            <a:ext cx="1632856" cy="965178"/>
            <a:chOff x="2777305" y="2966858"/>
            <a:chExt cx="1632856" cy="965178"/>
          </a:xfrm>
          <a:solidFill>
            <a:srgbClr val="92D050"/>
          </a:solidFill>
        </p:grpSpPr>
        <p:sp>
          <p:nvSpPr>
            <p:cNvPr id="96" name="Rounded Rectangle 95"/>
            <p:cNvSpPr/>
            <p:nvPr/>
          </p:nvSpPr>
          <p:spPr>
            <a:xfrm>
              <a:off x="2777305" y="2966858"/>
              <a:ext cx="1632856" cy="965178"/>
            </a:xfrm>
            <a:prstGeom prst="round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algn="ctr">
                <a:lnSpc>
                  <a:spcPts val="2000"/>
                </a:lnSpc>
              </a:pPr>
              <a:endParaRPr lang="en-US" sz="2000" dirty="0">
                <a:solidFill>
                  <a:prstClr val="black"/>
                </a:solidFill>
              </a:endParaRPr>
            </a:p>
          </p:txBody>
        </p:sp>
        <p:sp>
          <p:nvSpPr>
            <p:cNvPr id="97" name="Rectangle 96"/>
            <p:cNvSpPr/>
            <p:nvPr/>
          </p:nvSpPr>
          <p:spPr>
            <a:xfrm>
              <a:off x="2908052"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98" name="Rectangle 97"/>
            <p:cNvSpPr/>
            <p:nvPr/>
          </p:nvSpPr>
          <p:spPr>
            <a:xfrm>
              <a:off x="3408725"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99" name="Rectangle 98"/>
            <p:cNvSpPr/>
            <p:nvPr/>
          </p:nvSpPr>
          <p:spPr>
            <a:xfrm>
              <a:off x="3929561"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00" name="Rectangle 99"/>
            <p:cNvSpPr/>
            <p:nvPr/>
          </p:nvSpPr>
          <p:spPr>
            <a:xfrm>
              <a:off x="2908052"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01" name="Rectangle 100"/>
            <p:cNvSpPr/>
            <p:nvPr/>
          </p:nvSpPr>
          <p:spPr>
            <a:xfrm>
              <a:off x="3416014"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02" name="Rectangle 101"/>
            <p:cNvSpPr/>
            <p:nvPr/>
          </p:nvSpPr>
          <p:spPr>
            <a:xfrm>
              <a:off x="3929561"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grpSp>
    </p:spTree>
    <p:extLst>
      <p:ext uri="{BB962C8B-B14F-4D97-AF65-F5344CB8AC3E}">
        <p14:creationId xmlns:p14="http://schemas.microsoft.com/office/powerpoint/2010/main" val="644242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a:xfrm>
            <a:off x="2486490" y="2046357"/>
            <a:ext cx="2163277" cy="454101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Task</a:t>
            </a:r>
            <a:endParaRPr lang="en-US" dirty="0">
              <a:solidFill>
                <a:schemeClr val="tx1"/>
              </a:solidFill>
            </a:endParaRPr>
          </a:p>
        </p:txBody>
      </p:sp>
      <p:sp>
        <p:nvSpPr>
          <p:cNvPr id="2" name="Curved Right Arrow 1"/>
          <p:cNvSpPr/>
          <p:nvPr/>
        </p:nvSpPr>
        <p:spPr>
          <a:xfrm flipV="1">
            <a:off x="1553919" y="2444142"/>
            <a:ext cx="802007" cy="4143233"/>
          </a:xfrm>
          <a:prstGeom prst="curvedRightArrow">
            <a:avLst/>
          </a:prstGeom>
          <a:solidFill>
            <a:schemeClr val="accent4"/>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a:solidFill>
                <a:prstClr val="black"/>
              </a:solidFill>
            </a:endParaRPr>
          </a:p>
        </p:txBody>
      </p:sp>
      <p:sp>
        <p:nvSpPr>
          <p:cNvPr id="55" name="Flowchart: Magnetic Disk 54"/>
          <p:cNvSpPr/>
          <p:nvPr/>
        </p:nvSpPr>
        <p:spPr>
          <a:xfrm>
            <a:off x="2387838" y="965088"/>
            <a:ext cx="7204888" cy="574987"/>
          </a:xfrm>
          <a:prstGeom prst="flowChartMagneticDisk">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white"/>
                </a:solidFill>
              </a:rPr>
              <a:t>Input (Training) Data</a:t>
            </a:r>
            <a:endParaRPr lang="en-US" sz="2000" dirty="0">
              <a:solidFill>
                <a:prstClr val="white"/>
              </a:solidFill>
            </a:endParaRPr>
          </a:p>
        </p:txBody>
      </p:sp>
      <p:sp>
        <p:nvSpPr>
          <p:cNvPr id="59" name="Up Arrow 58"/>
          <p:cNvSpPr/>
          <p:nvPr/>
        </p:nvSpPr>
        <p:spPr>
          <a:xfrm rot="10800000">
            <a:off x="3154765" y="1585814"/>
            <a:ext cx="387497" cy="432665"/>
          </a:xfrm>
          <a:prstGeom prst="upArrow">
            <a:avLst/>
          </a:prstGeom>
          <a:solidFill>
            <a:srgbClr val="339966"/>
          </a:solid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prstClr val="white"/>
              </a:solidFill>
            </a:endParaRPr>
          </a:p>
        </p:txBody>
      </p:sp>
      <p:sp>
        <p:nvSpPr>
          <p:cNvPr id="60" name="TextBox 59"/>
          <p:cNvSpPr txBox="1"/>
          <p:nvPr/>
        </p:nvSpPr>
        <p:spPr>
          <a:xfrm>
            <a:off x="3848193" y="1491020"/>
            <a:ext cx="684803" cy="400110"/>
          </a:xfrm>
          <a:prstGeom prst="rect">
            <a:avLst/>
          </a:prstGeom>
          <a:noFill/>
        </p:spPr>
        <p:txBody>
          <a:bodyPr wrap="none" rtlCol="0">
            <a:spAutoFit/>
          </a:bodyPr>
          <a:lstStyle/>
          <a:p>
            <a:pPr algn="ctr"/>
            <a:r>
              <a:rPr lang="en-US" sz="2000" dirty="0">
                <a:solidFill>
                  <a:prstClr val="black"/>
                </a:solidFill>
              </a:rPr>
              <a:t>Load</a:t>
            </a:r>
          </a:p>
        </p:txBody>
      </p:sp>
      <p:sp>
        <p:nvSpPr>
          <p:cNvPr id="61" name="Up Arrow 60"/>
          <p:cNvSpPr/>
          <p:nvPr/>
        </p:nvSpPr>
        <p:spPr>
          <a:xfrm rot="10800000">
            <a:off x="5835258" y="1584589"/>
            <a:ext cx="387496" cy="430520"/>
          </a:xfrm>
          <a:prstGeom prst="upArrow">
            <a:avLst/>
          </a:prstGeom>
          <a:solidFill>
            <a:srgbClr val="339966"/>
          </a:solid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prstClr val="white"/>
              </a:solidFill>
            </a:endParaRPr>
          </a:p>
        </p:txBody>
      </p:sp>
      <p:sp>
        <p:nvSpPr>
          <p:cNvPr id="62" name="TextBox 61"/>
          <p:cNvSpPr txBox="1"/>
          <p:nvPr/>
        </p:nvSpPr>
        <p:spPr>
          <a:xfrm>
            <a:off x="6602211" y="1483233"/>
            <a:ext cx="684803" cy="400110"/>
          </a:xfrm>
          <a:prstGeom prst="rect">
            <a:avLst/>
          </a:prstGeom>
          <a:noFill/>
        </p:spPr>
        <p:txBody>
          <a:bodyPr wrap="none" rtlCol="0">
            <a:spAutoFit/>
          </a:bodyPr>
          <a:lstStyle/>
          <a:p>
            <a:pPr algn="ctr"/>
            <a:r>
              <a:rPr lang="en-US" sz="2000" dirty="0">
                <a:solidFill>
                  <a:prstClr val="black"/>
                </a:solidFill>
              </a:rPr>
              <a:t>Load</a:t>
            </a:r>
          </a:p>
        </p:txBody>
      </p:sp>
      <p:sp>
        <p:nvSpPr>
          <p:cNvPr id="63" name="Up Arrow 62"/>
          <p:cNvSpPr/>
          <p:nvPr/>
        </p:nvSpPr>
        <p:spPr>
          <a:xfrm rot="10800000">
            <a:off x="8361289" y="1584542"/>
            <a:ext cx="394172" cy="433939"/>
          </a:xfrm>
          <a:prstGeom prst="upArrow">
            <a:avLst/>
          </a:prstGeom>
          <a:solidFill>
            <a:srgbClr val="339966"/>
          </a:solid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prstClr val="white"/>
              </a:solidFill>
            </a:endParaRPr>
          </a:p>
        </p:txBody>
      </p:sp>
      <p:sp>
        <p:nvSpPr>
          <p:cNvPr id="64" name="TextBox 63"/>
          <p:cNvSpPr txBox="1"/>
          <p:nvPr/>
        </p:nvSpPr>
        <p:spPr>
          <a:xfrm>
            <a:off x="9070951" y="1483233"/>
            <a:ext cx="684803" cy="400110"/>
          </a:xfrm>
          <a:prstGeom prst="rect">
            <a:avLst/>
          </a:prstGeom>
          <a:noFill/>
        </p:spPr>
        <p:txBody>
          <a:bodyPr wrap="none" rtlCol="0">
            <a:spAutoFit/>
          </a:bodyPr>
          <a:lstStyle/>
          <a:p>
            <a:pPr algn="ctr"/>
            <a:r>
              <a:rPr lang="en-US" sz="2000" dirty="0">
                <a:solidFill>
                  <a:prstClr val="black"/>
                </a:solidFill>
              </a:rPr>
              <a:t>Load</a:t>
            </a:r>
          </a:p>
        </p:txBody>
      </p:sp>
      <p:sp>
        <p:nvSpPr>
          <p:cNvPr id="104" name="Oval 103"/>
          <p:cNvSpPr/>
          <p:nvPr/>
        </p:nvSpPr>
        <p:spPr>
          <a:xfrm>
            <a:off x="3599503" y="1584538"/>
            <a:ext cx="255819" cy="233368"/>
          </a:xfrm>
          <a:prstGeom prst="ellipse">
            <a:avLst/>
          </a:prstGeom>
          <a:solidFill>
            <a:srgbClr val="339966"/>
          </a:solid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rPr>
              <a:t>1</a:t>
            </a:r>
          </a:p>
        </p:txBody>
      </p:sp>
      <p:sp>
        <p:nvSpPr>
          <p:cNvPr id="105" name="Oval 104"/>
          <p:cNvSpPr/>
          <p:nvPr/>
        </p:nvSpPr>
        <p:spPr>
          <a:xfrm>
            <a:off x="6276927" y="1593162"/>
            <a:ext cx="255819" cy="233368"/>
          </a:xfrm>
          <a:prstGeom prst="ellipse">
            <a:avLst/>
          </a:prstGeom>
          <a:solidFill>
            <a:srgbClr val="339966"/>
          </a:solid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rPr>
              <a:t>1</a:t>
            </a:r>
          </a:p>
        </p:txBody>
      </p:sp>
      <p:sp>
        <p:nvSpPr>
          <p:cNvPr id="106" name="Oval 105"/>
          <p:cNvSpPr/>
          <p:nvPr/>
        </p:nvSpPr>
        <p:spPr>
          <a:xfrm>
            <a:off x="8782623" y="1593162"/>
            <a:ext cx="255819" cy="233368"/>
          </a:xfrm>
          <a:prstGeom prst="ellipse">
            <a:avLst/>
          </a:prstGeom>
          <a:solidFill>
            <a:srgbClr val="339966"/>
          </a:solid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rPr>
              <a:t>1</a:t>
            </a:r>
          </a:p>
        </p:txBody>
      </p:sp>
      <p:sp>
        <p:nvSpPr>
          <p:cNvPr id="103" name="Oval 102"/>
          <p:cNvSpPr/>
          <p:nvPr/>
        </p:nvSpPr>
        <p:spPr>
          <a:xfrm>
            <a:off x="1240225" y="4531132"/>
            <a:ext cx="255819" cy="233368"/>
          </a:xfrm>
          <a:prstGeom prst="ellipse">
            <a:avLst/>
          </a:prstGeom>
          <a:solidFill>
            <a:schemeClr val="accent4"/>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prstClr val="white"/>
                </a:solidFill>
              </a:rPr>
              <a:t>4</a:t>
            </a:r>
          </a:p>
        </p:txBody>
      </p:sp>
      <p:sp>
        <p:nvSpPr>
          <p:cNvPr id="107" name="TextBox 106"/>
          <p:cNvSpPr txBox="1"/>
          <p:nvPr/>
        </p:nvSpPr>
        <p:spPr>
          <a:xfrm>
            <a:off x="1496044" y="4428558"/>
            <a:ext cx="1356912" cy="400110"/>
          </a:xfrm>
          <a:prstGeom prst="rect">
            <a:avLst/>
          </a:prstGeom>
          <a:noFill/>
        </p:spPr>
        <p:txBody>
          <a:bodyPr wrap="square" rtlCol="0">
            <a:spAutoFit/>
          </a:bodyPr>
          <a:lstStyle/>
          <a:p>
            <a:r>
              <a:rPr lang="en-US" sz="2000" dirty="0">
                <a:solidFill>
                  <a:prstClr val="black"/>
                </a:solidFill>
              </a:rPr>
              <a:t>Iteration</a:t>
            </a:r>
          </a:p>
        </p:txBody>
      </p:sp>
      <p:sp>
        <p:nvSpPr>
          <p:cNvPr id="8" name="Rectangle 7"/>
          <p:cNvSpPr/>
          <p:nvPr/>
        </p:nvSpPr>
        <p:spPr>
          <a:xfrm>
            <a:off x="2611029" y="2387768"/>
            <a:ext cx="1895241" cy="528290"/>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sz="2000" dirty="0">
                <a:solidFill>
                  <a:prstClr val="white"/>
                </a:solidFill>
              </a:rPr>
              <a:t>Current Model</a:t>
            </a:r>
          </a:p>
        </p:txBody>
      </p:sp>
      <p:sp>
        <p:nvSpPr>
          <p:cNvPr id="127" name="Up-Down Arrow 126"/>
          <p:cNvSpPr/>
          <p:nvPr/>
        </p:nvSpPr>
        <p:spPr>
          <a:xfrm>
            <a:off x="2711299" y="2977298"/>
            <a:ext cx="387497" cy="454622"/>
          </a:xfrm>
          <a:prstGeom prst="upDownArrow">
            <a:avLst/>
          </a:prstGeom>
          <a:solidFill>
            <a:schemeClr val="accent2"/>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a:solidFill>
                <a:prstClr val="white"/>
              </a:solidFill>
            </a:endParaRPr>
          </a:p>
        </p:txBody>
      </p:sp>
      <p:sp>
        <p:nvSpPr>
          <p:cNvPr id="84" name="TextBox 83"/>
          <p:cNvSpPr txBox="1"/>
          <p:nvPr/>
        </p:nvSpPr>
        <p:spPr>
          <a:xfrm>
            <a:off x="3359445" y="2988092"/>
            <a:ext cx="1142108" cy="400110"/>
          </a:xfrm>
          <a:prstGeom prst="rect">
            <a:avLst/>
          </a:prstGeom>
          <a:noFill/>
        </p:spPr>
        <p:txBody>
          <a:bodyPr wrap="none" rtlCol="0">
            <a:spAutoFit/>
          </a:bodyPr>
          <a:lstStyle/>
          <a:p>
            <a:r>
              <a:rPr lang="en-US" sz="2000" dirty="0">
                <a:solidFill>
                  <a:prstClr val="black"/>
                </a:solidFill>
              </a:rPr>
              <a:t>Compute</a:t>
            </a:r>
          </a:p>
        </p:txBody>
      </p:sp>
      <p:sp>
        <p:nvSpPr>
          <p:cNvPr id="85" name="Oval 84"/>
          <p:cNvSpPr/>
          <p:nvPr/>
        </p:nvSpPr>
        <p:spPr>
          <a:xfrm>
            <a:off x="3160931" y="3089947"/>
            <a:ext cx="255819" cy="233368"/>
          </a:xfrm>
          <a:prstGeom prst="ellipse">
            <a:avLst/>
          </a:prstGeom>
          <a:solidFill>
            <a:schemeClr val="accent2"/>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prstClr val="white"/>
                </a:solidFill>
              </a:rPr>
              <a:t>2</a:t>
            </a:r>
          </a:p>
        </p:txBody>
      </p:sp>
      <p:sp>
        <p:nvSpPr>
          <p:cNvPr id="118" name="Rectangle 117"/>
          <p:cNvSpPr/>
          <p:nvPr/>
        </p:nvSpPr>
        <p:spPr>
          <a:xfrm>
            <a:off x="2611029" y="5064776"/>
            <a:ext cx="1895241" cy="354257"/>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sz="2000" dirty="0">
                <a:solidFill>
                  <a:prstClr val="white"/>
                </a:solidFill>
              </a:rPr>
              <a:t>New Model</a:t>
            </a:r>
          </a:p>
        </p:txBody>
      </p:sp>
      <p:sp>
        <p:nvSpPr>
          <p:cNvPr id="185" name="Down Arrow 184"/>
          <p:cNvSpPr/>
          <p:nvPr/>
        </p:nvSpPr>
        <p:spPr>
          <a:xfrm>
            <a:off x="3371669" y="4647860"/>
            <a:ext cx="407776" cy="393305"/>
          </a:xfrm>
          <a:prstGeom prst="downArrow">
            <a:avLst/>
          </a:prstGeom>
          <a:solidFill>
            <a:schemeClr val="accent2"/>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a:solidFill>
                <a:prstClr val="white"/>
              </a:solidFill>
            </a:endParaRPr>
          </a:p>
        </p:txBody>
      </p:sp>
      <p:sp>
        <p:nvSpPr>
          <p:cNvPr id="187" name="Up Arrow 186"/>
          <p:cNvSpPr/>
          <p:nvPr/>
        </p:nvSpPr>
        <p:spPr>
          <a:xfrm rot="10800000" flipH="1">
            <a:off x="3308999" y="5528078"/>
            <a:ext cx="387497" cy="431110"/>
          </a:xfrm>
          <a:prstGeom prst="upArrow">
            <a:avLst/>
          </a:prstGeom>
          <a:solidFill>
            <a:schemeClr val="accent1"/>
          </a:solid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prstClr val="white"/>
              </a:solidFill>
            </a:endParaRPr>
          </a:p>
        </p:txBody>
      </p:sp>
      <p:sp>
        <p:nvSpPr>
          <p:cNvPr id="89" name="Oval 88"/>
          <p:cNvSpPr/>
          <p:nvPr/>
        </p:nvSpPr>
        <p:spPr>
          <a:xfrm>
            <a:off x="3764167" y="5602466"/>
            <a:ext cx="255819" cy="233368"/>
          </a:xfrm>
          <a:prstGeom prst="ellipse">
            <a:avLst/>
          </a:prstGeom>
          <a:solidFill>
            <a:schemeClr val="accent1"/>
          </a:solid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rPr>
              <a:t>3</a:t>
            </a:r>
          </a:p>
        </p:txBody>
      </p:sp>
      <p:sp>
        <p:nvSpPr>
          <p:cNvPr id="74" name="Rectangle 73"/>
          <p:cNvSpPr/>
          <p:nvPr/>
        </p:nvSpPr>
        <p:spPr>
          <a:xfrm>
            <a:off x="4908646" y="2046357"/>
            <a:ext cx="2163277" cy="454101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Task</a:t>
            </a:r>
            <a:endParaRPr lang="en-US" dirty="0">
              <a:solidFill>
                <a:schemeClr val="tx1"/>
              </a:solidFill>
            </a:endParaRPr>
          </a:p>
        </p:txBody>
      </p:sp>
      <p:sp>
        <p:nvSpPr>
          <p:cNvPr id="75" name="Rectangle 74"/>
          <p:cNvSpPr/>
          <p:nvPr/>
        </p:nvSpPr>
        <p:spPr>
          <a:xfrm>
            <a:off x="5033207" y="2387768"/>
            <a:ext cx="1895241" cy="528290"/>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sz="2000" dirty="0">
                <a:solidFill>
                  <a:prstClr val="white"/>
                </a:solidFill>
              </a:rPr>
              <a:t>Current Model</a:t>
            </a:r>
          </a:p>
        </p:txBody>
      </p:sp>
      <p:sp>
        <p:nvSpPr>
          <p:cNvPr id="117" name="Up-Down Arrow 116"/>
          <p:cNvSpPr/>
          <p:nvPr/>
        </p:nvSpPr>
        <p:spPr>
          <a:xfrm>
            <a:off x="5133454" y="2977298"/>
            <a:ext cx="387497" cy="454622"/>
          </a:xfrm>
          <a:prstGeom prst="upDownArrow">
            <a:avLst/>
          </a:prstGeom>
          <a:solidFill>
            <a:schemeClr val="accent2"/>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a:solidFill>
                <a:prstClr val="white"/>
              </a:solidFill>
            </a:endParaRPr>
          </a:p>
        </p:txBody>
      </p:sp>
      <p:sp>
        <p:nvSpPr>
          <p:cNvPr id="119" name="TextBox 118"/>
          <p:cNvSpPr txBox="1"/>
          <p:nvPr/>
        </p:nvSpPr>
        <p:spPr>
          <a:xfrm>
            <a:off x="5781599" y="2988092"/>
            <a:ext cx="1142108" cy="400110"/>
          </a:xfrm>
          <a:prstGeom prst="rect">
            <a:avLst/>
          </a:prstGeom>
          <a:noFill/>
        </p:spPr>
        <p:txBody>
          <a:bodyPr wrap="none" rtlCol="0">
            <a:spAutoFit/>
          </a:bodyPr>
          <a:lstStyle/>
          <a:p>
            <a:r>
              <a:rPr lang="en-US" sz="2000" dirty="0">
                <a:solidFill>
                  <a:prstClr val="black"/>
                </a:solidFill>
              </a:rPr>
              <a:t>Compute</a:t>
            </a:r>
          </a:p>
        </p:txBody>
      </p:sp>
      <p:sp>
        <p:nvSpPr>
          <p:cNvPr id="120" name="Oval 119"/>
          <p:cNvSpPr/>
          <p:nvPr/>
        </p:nvSpPr>
        <p:spPr>
          <a:xfrm>
            <a:off x="5583087" y="3089947"/>
            <a:ext cx="255819" cy="233368"/>
          </a:xfrm>
          <a:prstGeom prst="ellipse">
            <a:avLst/>
          </a:prstGeom>
          <a:solidFill>
            <a:schemeClr val="accent2"/>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prstClr val="white"/>
                </a:solidFill>
              </a:rPr>
              <a:t>2</a:t>
            </a:r>
          </a:p>
        </p:txBody>
      </p:sp>
      <p:sp>
        <p:nvSpPr>
          <p:cNvPr id="132" name="Rectangle 131"/>
          <p:cNvSpPr/>
          <p:nvPr/>
        </p:nvSpPr>
        <p:spPr>
          <a:xfrm>
            <a:off x="5033207" y="5064776"/>
            <a:ext cx="1895241" cy="354257"/>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sz="2000" dirty="0">
                <a:solidFill>
                  <a:prstClr val="white"/>
                </a:solidFill>
              </a:rPr>
              <a:t>New Model</a:t>
            </a:r>
          </a:p>
        </p:txBody>
      </p:sp>
      <p:sp>
        <p:nvSpPr>
          <p:cNvPr id="133" name="Down Arrow 132"/>
          <p:cNvSpPr/>
          <p:nvPr/>
        </p:nvSpPr>
        <p:spPr>
          <a:xfrm>
            <a:off x="5793823" y="4647860"/>
            <a:ext cx="407776" cy="393305"/>
          </a:xfrm>
          <a:prstGeom prst="downArrow">
            <a:avLst/>
          </a:prstGeom>
          <a:solidFill>
            <a:schemeClr val="accent2"/>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a:solidFill>
                <a:prstClr val="white"/>
              </a:solidFill>
            </a:endParaRPr>
          </a:p>
        </p:txBody>
      </p:sp>
      <p:sp>
        <p:nvSpPr>
          <p:cNvPr id="134" name="Up Arrow 133"/>
          <p:cNvSpPr/>
          <p:nvPr/>
        </p:nvSpPr>
        <p:spPr>
          <a:xfrm rot="10800000" flipH="1">
            <a:off x="5731152" y="5528078"/>
            <a:ext cx="387497" cy="431110"/>
          </a:xfrm>
          <a:prstGeom prst="upArrow">
            <a:avLst/>
          </a:prstGeom>
          <a:solidFill>
            <a:schemeClr val="accent1"/>
          </a:solid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prstClr val="white"/>
              </a:solidFill>
            </a:endParaRPr>
          </a:p>
        </p:txBody>
      </p:sp>
      <p:sp>
        <p:nvSpPr>
          <p:cNvPr id="135" name="Oval 134"/>
          <p:cNvSpPr/>
          <p:nvPr/>
        </p:nvSpPr>
        <p:spPr>
          <a:xfrm>
            <a:off x="6186319" y="5602466"/>
            <a:ext cx="255819" cy="233368"/>
          </a:xfrm>
          <a:prstGeom prst="ellipse">
            <a:avLst/>
          </a:prstGeom>
          <a:solidFill>
            <a:schemeClr val="accent1"/>
          </a:solid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rPr>
              <a:t>3</a:t>
            </a:r>
          </a:p>
        </p:txBody>
      </p:sp>
      <p:sp>
        <p:nvSpPr>
          <p:cNvPr id="136" name="Rectangle 135"/>
          <p:cNvSpPr/>
          <p:nvPr/>
        </p:nvSpPr>
        <p:spPr>
          <a:xfrm>
            <a:off x="7250030" y="2046357"/>
            <a:ext cx="2163277" cy="454101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Task</a:t>
            </a:r>
            <a:endParaRPr lang="en-US" dirty="0">
              <a:solidFill>
                <a:schemeClr val="tx1"/>
              </a:solidFill>
            </a:endParaRPr>
          </a:p>
        </p:txBody>
      </p:sp>
      <p:sp>
        <p:nvSpPr>
          <p:cNvPr id="137" name="Rectangle 136"/>
          <p:cNvSpPr/>
          <p:nvPr/>
        </p:nvSpPr>
        <p:spPr>
          <a:xfrm>
            <a:off x="7374565" y="2387768"/>
            <a:ext cx="1895241" cy="528290"/>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sz="2000" dirty="0">
                <a:solidFill>
                  <a:prstClr val="white"/>
                </a:solidFill>
              </a:rPr>
              <a:t>Current Model</a:t>
            </a:r>
          </a:p>
        </p:txBody>
      </p:sp>
      <p:sp>
        <p:nvSpPr>
          <p:cNvPr id="152" name="Up-Down Arrow 151"/>
          <p:cNvSpPr/>
          <p:nvPr/>
        </p:nvSpPr>
        <p:spPr>
          <a:xfrm>
            <a:off x="7474837" y="2977298"/>
            <a:ext cx="387497" cy="454622"/>
          </a:xfrm>
          <a:prstGeom prst="upDownArrow">
            <a:avLst/>
          </a:prstGeom>
          <a:solidFill>
            <a:schemeClr val="accent2"/>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a:solidFill>
                <a:prstClr val="white"/>
              </a:solidFill>
            </a:endParaRPr>
          </a:p>
        </p:txBody>
      </p:sp>
      <p:sp>
        <p:nvSpPr>
          <p:cNvPr id="153" name="TextBox 152"/>
          <p:cNvSpPr txBox="1"/>
          <p:nvPr/>
        </p:nvSpPr>
        <p:spPr>
          <a:xfrm>
            <a:off x="8122986" y="2988092"/>
            <a:ext cx="1142108" cy="400110"/>
          </a:xfrm>
          <a:prstGeom prst="rect">
            <a:avLst/>
          </a:prstGeom>
          <a:noFill/>
        </p:spPr>
        <p:txBody>
          <a:bodyPr wrap="none" rtlCol="0">
            <a:spAutoFit/>
          </a:bodyPr>
          <a:lstStyle/>
          <a:p>
            <a:r>
              <a:rPr lang="en-US" sz="2000" dirty="0">
                <a:solidFill>
                  <a:prstClr val="black"/>
                </a:solidFill>
              </a:rPr>
              <a:t>Compute</a:t>
            </a:r>
          </a:p>
        </p:txBody>
      </p:sp>
      <p:sp>
        <p:nvSpPr>
          <p:cNvPr id="154" name="Oval 153"/>
          <p:cNvSpPr/>
          <p:nvPr/>
        </p:nvSpPr>
        <p:spPr>
          <a:xfrm>
            <a:off x="7924475" y="3089947"/>
            <a:ext cx="255819" cy="233368"/>
          </a:xfrm>
          <a:prstGeom prst="ellipse">
            <a:avLst/>
          </a:prstGeom>
          <a:solidFill>
            <a:schemeClr val="accent2"/>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prstClr val="white"/>
                </a:solidFill>
              </a:rPr>
              <a:t>2</a:t>
            </a:r>
          </a:p>
        </p:txBody>
      </p:sp>
      <p:sp>
        <p:nvSpPr>
          <p:cNvPr id="155" name="Rectangle 154"/>
          <p:cNvSpPr/>
          <p:nvPr/>
        </p:nvSpPr>
        <p:spPr>
          <a:xfrm>
            <a:off x="7374565" y="5064776"/>
            <a:ext cx="1895241" cy="354257"/>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sz="2000" dirty="0">
                <a:solidFill>
                  <a:prstClr val="white"/>
                </a:solidFill>
              </a:rPr>
              <a:t>New Model</a:t>
            </a:r>
          </a:p>
        </p:txBody>
      </p:sp>
      <p:sp>
        <p:nvSpPr>
          <p:cNvPr id="156" name="Down Arrow 155"/>
          <p:cNvSpPr/>
          <p:nvPr/>
        </p:nvSpPr>
        <p:spPr>
          <a:xfrm>
            <a:off x="8135210" y="4647860"/>
            <a:ext cx="407776" cy="393305"/>
          </a:xfrm>
          <a:prstGeom prst="downArrow">
            <a:avLst/>
          </a:prstGeom>
          <a:solidFill>
            <a:schemeClr val="accent2"/>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a:solidFill>
                <a:prstClr val="white"/>
              </a:solidFill>
            </a:endParaRPr>
          </a:p>
        </p:txBody>
      </p:sp>
      <p:sp>
        <p:nvSpPr>
          <p:cNvPr id="157" name="Up Arrow 156"/>
          <p:cNvSpPr/>
          <p:nvPr/>
        </p:nvSpPr>
        <p:spPr>
          <a:xfrm rot="10800000" flipH="1">
            <a:off x="8072539" y="5528078"/>
            <a:ext cx="387497" cy="431110"/>
          </a:xfrm>
          <a:prstGeom prst="upArrow">
            <a:avLst/>
          </a:prstGeom>
          <a:solidFill>
            <a:schemeClr val="accent1"/>
          </a:solid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prstClr val="white"/>
              </a:solidFill>
            </a:endParaRPr>
          </a:p>
        </p:txBody>
      </p:sp>
      <p:sp>
        <p:nvSpPr>
          <p:cNvPr id="158" name="Oval 157"/>
          <p:cNvSpPr/>
          <p:nvPr/>
        </p:nvSpPr>
        <p:spPr>
          <a:xfrm>
            <a:off x="8527707" y="5602466"/>
            <a:ext cx="255819" cy="233368"/>
          </a:xfrm>
          <a:prstGeom prst="ellipse">
            <a:avLst/>
          </a:prstGeom>
          <a:solidFill>
            <a:schemeClr val="accent1"/>
          </a:solid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rPr>
              <a:t>3</a:t>
            </a:r>
          </a:p>
        </p:txBody>
      </p:sp>
      <p:sp>
        <p:nvSpPr>
          <p:cNvPr id="3" name="Rounded Rectangle 2"/>
          <p:cNvSpPr/>
          <p:nvPr/>
        </p:nvSpPr>
        <p:spPr>
          <a:xfrm>
            <a:off x="2542722" y="6032780"/>
            <a:ext cx="6844639" cy="344098"/>
          </a:xfrm>
          <a:prstGeom prst="roundRect">
            <a:avLst/>
          </a:prstGeom>
          <a:solidFill>
            <a:schemeClr val="accent1"/>
          </a:solid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prstClr val="white"/>
                </a:solidFill>
              </a:rPr>
              <a:t>Collective Communication (e.g. </a:t>
            </a:r>
            <a:r>
              <a:rPr lang="en-US" dirty="0" err="1" smtClean="0">
                <a:solidFill>
                  <a:prstClr val="white"/>
                </a:solidFill>
              </a:rPr>
              <a:t>Allreduce</a:t>
            </a:r>
            <a:r>
              <a:rPr lang="en-US" dirty="0" smtClean="0">
                <a:solidFill>
                  <a:prstClr val="white"/>
                </a:solidFill>
              </a:rPr>
              <a:t>)</a:t>
            </a:r>
            <a:endParaRPr lang="en-US" dirty="0">
              <a:solidFill>
                <a:prstClr val="white"/>
              </a:solidFill>
            </a:endParaRPr>
          </a:p>
        </p:txBody>
      </p:sp>
      <p:sp>
        <p:nvSpPr>
          <p:cNvPr id="67" name="TextBox 66"/>
          <p:cNvSpPr txBox="1"/>
          <p:nvPr/>
        </p:nvSpPr>
        <p:spPr>
          <a:xfrm>
            <a:off x="5004575" y="-8164"/>
            <a:ext cx="177429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defPPr>
              <a:defRPr lang="en-US"/>
            </a:defPPr>
            <a:lvl1pPr algn="ctr" eaLnBrk="0" fontAlgn="base" hangingPunct="0">
              <a:spcBef>
                <a:spcPct val="0"/>
              </a:spcBef>
              <a:spcAft>
                <a:spcPct val="0"/>
              </a:spcAft>
              <a:buNone/>
              <a:defRPr sz="4400" b="1">
                <a:solidFill>
                  <a:srgbClr val="4BACC6">
                    <a:lumMod val="75000"/>
                  </a:srgbClr>
                </a:solidFill>
                <a:effectLst>
                  <a:outerShdw blurRad="50800" dist="25400" dir="5400000" algn="t" rotWithShape="0">
                    <a:prstClr val="black">
                      <a:alpha val="40000"/>
                    </a:prstClr>
                  </a:outerShdw>
                </a:effectLst>
                <a:cs typeface="Times New Roman" pitchFamily="18" charset="0"/>
              </a:defRPr>
            </a:lvl1pPr>
          </a:lstStyle>
          <a:p>
            <a:r>
              <a:rPr lang="en-US" dirty="0"/>
              <a:t>Harp</a:t>
            </a:r>
          </a:p>
        </p:txBody>
      </p:sp>
      <p:grpSp>
        <p:nvGrpSpPr>
          <p:cNvPr id="68" name="Group 67"/>
          <p:cNvGrpSpPr/>
          <p:nvPr/>
        </p:nvGrpSpPr>
        <p:grpSpPr>
          <a:xfrm>
            <a:off x="2751700" y="3583823"/>
            <a:ext cx="1632856" cy="965178"/>
            <a:chOff x="2777305" y="2966858"/>
            <a:chExt cx="1632856" cy="965178"/>
          </a:xfrm>
          <a:solidFill>
            <a:srgbClr val="92D050"/>
          </a:solidFill>
        </p:grpSpPr>
        <p:sp>
          <p:nvSpPr>
            <p:cNvPr id="69" name="Rounded Rectangle 68"/>
            <p:cNvSpPr/>
            <p:nvPr/>
          </p:nvSpPr>
          <p:spPr>
            <a:xfrm>
              <a:off x="2777305" y="2966858"/>
              <a:ext cx="1632856" cy="965178"/>
            </a:xfrm>
            <a:prstGeom prst="round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algn="ctr">
                <a:lnSpc>
                  <a:spcPts val="2000"/>
                </a:lnSpc>
              </a:pPr>
              <a:endParaRPr lang="en-US" sz="2000" dirty="0">
                <a:solidFill>
                  <a:prstClr val="black"/>
                </a:solidFill>
              </a:endParaRPr>
            </a:p>
          </p:txBody>
        </p:sp>
        <p:sp>
          <p:nvSpPr>
            <p:cNvPr id="70" name="Rectangle 69"/>
            <p:cNvSpPr/>
            <p:nvPr/>
          </p:nvSpPr>
          <p:spPr>
            <a:xfrm>
              <a:off x="2908052"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71" name="Rectangle 70"/>
            <p:cNvSpPr/>
            <p:nvPr/>
          </p:nvSpPr>
          <p:spPr>
            <a:xfrm>
              <a:off x="3408725"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72" name="Rectangle 71"/>
            <p:cNvSpPr/>
            <p:nvPr/>
          </p:nvSpPr>
          <p:spPr>
            <a:xfrm>
              <a:off x="3929561"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76" name="Rectangle 75"/>
            <p:cNvSpPr/>
            <p:nvPr/>
          </p:nvSpPr>
          <p:spPr>
            <a:xfrm>
              <a:off x="2908052"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77" name="Rectangle 76"/>
            <p:cNvSpPr/>
            <p:nvPr/>
          </p:nvSpPr>
          <p:spPr>
            <a:xfrm>
              <a:off x="3416014"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78" name="Rectangle 77"/>
            <p:cNvSpPr/>
            <p:nvPr/>
          </p:nvSpPr>
          <p:spPr>
            <a:xfrm>
              <a:off x="3929561"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grpSp>
      <p:grpSp>
        <p:nvGrpSpPr>
          <p:cNvPr id="79" name="Group 78"/>
          <p:cNvGrpSpPr/>
          <p:nvPr/>
        </p:nvGrpSpPr>
        <p:grpSpPr>
          <a:xfrm>
            <a:off x="5164399" y="3603811"/>
            <a:ext cx="1632856" cy="965178"/>
            <a:chOff x="2777305" y="2966858"/>
            <a:chExt cx="1632856" cy="965178"/>
          </a:xfrm>
          <a:solidFill>
            <a:srgbClr val="92D050"/>
          </a:solidFill>
        </p:grpSpPr>
        <p:sp>
          <p:nvSpPr>
            <p:cNvPr id="80" name="Rounded Rectangle 79"/>
            <p:cNvSpPr/>
            <p:nvPr/>
          </p:nvSpPr>
          <p:spPr>
            <a:xfrm>
              <a:off x="2777305" y="2966858"/>
              <a:ext cx="1632856" cy="965178"/>
            </a:xfrm>
            <a:prstGeom prst="round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algn="ctr">
                <a:lnSpc>
                  <a:spcPts val="2000"/>
                </a:lnSpc>
              </a:pPr>
              <a:endParaRPr lang="en-US" sz="2000" dirty="0">
                <a:solidFill>
                  <a:prstClr val="black"/>
                </a:solidFill>
              </a:endParaRPr>
            </a:p>
          </p:txBody>
        </p:sp>
        <p:sp>
          <p:nvSpPr>
            <p:cNvPr id="81" name="Rectangle 80"/>
            <p:cNvSpPr/>
            <p:nvPr/>
          </p:nvSpPr>
          <p:spPr>
            <a:xfrm>
              <a:off x="2908052"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88" name="Rectangle 87"/>
            <p:cNvSpPr/>
            <p:nvPr/>
          </p:nvSpPr>
          <p:spPr>
            <a:xfrm>
              <a:off x="3408725"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92" name="Rectangle 91"/>
            <p:cNvSpPr/>
            <p:nvPr/>
          </p:nvSpPr>
          <p:spPr>
            <a:xfrm>
              <a:off x="3929561"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93" name="Rectangle 92"/>
            <p:cNvSpPr/>
            <p:nvPr/>
          </p:nvSpPr>
          <p:spPr>
            <a:xfrm>
              <a:off x="2908052"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94" name="Rectangle 93"/>
            <p:cNvSpPr/>
            <p:nvPr/>
          </p:nvSpPr>
          <p:spPr>
            <a:xfrm>
              <a:off x="3416014"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95" name="Rectangle 94"/>
            <p:cNvSpPr/>
            <p:nvPr/>
          </p:nvSpPr>
          <p:spPr>
            <a:xfrm>
              <a:off x="3929561"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grpSp>
      <p:grpSp>
        <p:nvGrpSpPr>
          <p:cNvPr id="96" name="Group 95"/>
          <p:cNvGrpSpPr/>
          <p:nvPr/>
        </p:nvGrpSpPr>
        <p:grpSpPr>
          <a:xfrm>
            <a:off x="7505757" y="3583823"/>
            <a:ext cx="1632856" cy="965178"/>
            <a:chOff x="2777305" y="2966858"/>
            <a:chExt cx="1632856" cy="965178"/>
          </a:xfrm>
          <a:solidFill>
            <a:srgbClr val="92D050"/>
          </a:solidFill>
        </p:grpSpPr>
        <p:sp>
          <p:nvSpPr>
            <p:cNvPr id="97" name="Rounded Rectangle 96"/>
            <p:cNvSpPr/>
            <p:nvPr/>
          </p:nvSpPr>
          <p:spPr>
            <a:xfrm>
              <a:off x="2777305" y="2966858"/>
              <a:ext cx="1632856" cy="965178"/>
            </a:xfrm>
            <a:prstGeom prst="round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algn="ctr">
                <a:lnSpc>
                  <a:spcPts val="2000"/>
                </a:lnSpc>
              </a:pPr>
              <a:endParaRPr lang="en-US" sz="2000" dirty="0">
                <a:solidFill>
                  <a:prstClr val="black"/>
                </a:solidFill>
              </a:endParaRPr>
            </a:p>
          </p:txBody>
        </p:sp>
        <p:sp>
          <p:nvSpPr>
            <p:cNvPr id="98" name="Rectangle 97"/>
            <p:cNvSpPr/>
            <p:nvPr/>
          </p:nvSpPr>
          <p:spPr>
            <a:xfrm>
              <a:off x="2908052"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99" name="Rectangle 98"/>
            <p:cNvSpPr/>
            <p:nvPr/>
          </p:nvSpPr>
          <p:spPr>
            <a:xfrm>
              <a:off x="3408725"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00" name="Rectangle 99"/>
            <p:cNvSpPr/>
            <p:nvPr/>
          </p:nvSpPr>
          <p:spPr>
            <a:xfrm>
              <a:off x="3929561"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01" name="Rectangle 100"/>
            <p:cNvSpPr/>
            <p:nvPr/>
          </p:nvSpPr>
          <p:spPr>
            <a:xfrm>
              <a:off x="2908052"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02" name="Rectangle 101"/>
            <p:cNvSpPr/>
            <p:nvPr/>
          </p:nvSpPr>
          <p:spPr>
            <a:xfrm>
              <a:off x="3416014"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08" name="Rectangle 107"/>
            <p:cNvSpPr/>
            <p:nvPr/>
          </p:nvSpPr>
          <p:spPr>
            <a:xfrm>
              <a:off x="3929561"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grpSp>
    </p:spTree>
    <p:extLst>
      <p:ext uri="{BB962C8B-B14F-4D97-AF65-F5344CB8AC3E}">
        <p14:creationId xmlns:p14="http://schemas.microsoft.com/office/powerpoint/2010/main" val="9142469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76744" y="2398360"/>
            <a:ext cx="18288" cy="36464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6293564" y="2550760"/>
            <a:ext cx="18288" cy="36464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8925252" y="2550760"/>
            <a:ext cx="18288" cy="36464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3758820" y="205185"/>
            <a:ext cx="4440639" cy="769441"/>
          </a:xfrm>
          <a:prstGeom prst="rect">
            <a:avLst/>
          </a:prstGeom>
          <a:noFill/>
        </p:spPr>
        <p:txBody>
          <a:bodyPr wrap="none" rtlCol="0">
            <a:spAutoFit/>
          </a:bodyPr>
          <a:lstStyle/>
          <a:p>
            <a:pPr algn="ctr">
              <a:spcBef>
                <a:spcPct val="0"/>
              </a:spcBef>
            </a:pPr>
            <a:r>
              <a:rPr lang="en-US" sz="4400" b="1" kern="0" dirty="0">
                <a:solidFill>
                  <a:srgbClr val="4BACC6">
                    <a:lumMod val="75000"/>
                  </a:srgbClr>
                </a:solidFill>
                <a:effectLst>
                  <a:outerShdw blurRad="50800" dist="25400" dir="5400000" algn="t" rotWithShape="0">
                    <a:prstClr val="black">
                      <a:alpha val="40000"/>
                    </a:prstClr>
                  </a:outerShdw>
                </a:effectLst>
                <a:cs typeface="Times New Roman" pitchFamily="18" charset="0"/>
              </a:rPr>
              <a:t>What is Big Data ?</a:t>
            </a:r>
          </a:p>
        </p:txBody>
      </p:sp>
      <p:sp>
        <p:nvSpPr>
          <p:cNvPr id="8" name="TextBox 7"/>
          <p:cNvSpPr txBox="1"/>
          <p:nvPr/>
        </p:nvSpPr>
        <p:spPr>
          <a:xfrm>
            <a:off x="1390753" y="2105974"/>
            <a:ext cx="2118079" cy="584775"/>
          </a:xfrm>
          <a:prstGeom prst="rect">
            <a:avLst/>
          </a:prstGeom>
          <a:solidFill>
            <a:srgbClr val="A20297"/>
          </a:solidFill>
          <a:effectLst>
            <a:outerShdw blurRad="50800" dist="38100" dir="13500000" algn="br" rotWithShape="0">
              <a:prstClr val="black">
                <a:alpha val="40000"/>
              </a:prstClr>
            </a:outerShdw>
          </a:effectLst>
        </p:spPr>
        <p:txBody>
          <a:bodyPr wrap="square" rtlCol="0">
            <a:spAutoFit/>
          </a:bodyPr>
          <a:lstStyle/>
          <a:p>
            <a:r>
              <a:rPr lang="en-US" sz="3200" b="1" dirty="0" smtClean="0">
                <a:solidFill>
                  <a:prstClr val="white"/>
                </a:solidFill>
                <a:cs typeface="ＭＳ Ｐゴシック" pitchFamily="-107" charset="-128"/>
              </a:rPr>
              <a:t>    </a:t>
            </a:r>
            <a:r>
              <a:rPr lang="en-US" sz="2800" b="1" dirty="0" smtClean="0">
                <a:solidFill>
                  <a:prstClr val="black"/>
                </a:solidFill>
                <a:cs typeface="ＭＳ Ｐゴシック" pitchFamily="-107" charset="-128"/>
              </a:rPr>
              <a:t>Volume</a:t>
            </a:r>
            <a:r>
              <a:rPr lang="en-US" sz="3200" b="1" dirty="0" smtClean="0">
                <a:solidFill>
                  <a:prstClr val="black"/>
                </a:solidFill>
                <a:cs typeface="ＭＳ Ｐゴシック" pitchFamily="-107" charset="-128"/>
              </a:rPr>
              <a:t>  </a:t>
            </a:r>
            <a:endParaRPr lang="en-US" sz="3200" b="1" dirty="0">
              <a:solidFill>
                <a:prstClr val="black"/>
              </a:solidFill>
              <a:cs typeface="ＭＳ Ｐゴシック" pitchFamily="-107" charset="-128"/>
            </a:endParaRPr>
          </a:p>
        </p:txBody>
      </p:sp>
      <p:sp>
        <p:nvSpPr>
          <p:cNvPr id="9" name="TextBox 8"/>
          <p:cNvSpPr txBox="1"/>
          <p:nvPr/>
        </p:nvSpPr>
        <p:spPr>
          <a:xfrm>
            <a:off x="4022830" y="2104709"/>
            <a:ext cx="1915717" cy="584775"/>
          </a:xfrm>
          <a:prstGeom prst="rect">
            <a:avLst/>
          </a:prstGeom>
          <a:solidFill>
            <a:srgbClr val="0099FF"/>
          </a:solidFill>
          <a:effectLst>
            <a:outerShdw blurRad="50800" dist="38100" dir="13500000" algn="br" rotWithShape="0">
              <a:prstClr val="black">
                <a:alpha val="40000"/>
              </a:prstClr>
            </a:outerShdw>
          </a:effectLst>
        </p:spPr>
        <p:txBody>
          <a:bodyPr wrap="none" rtlCol="0">
            <a:spAutoFit/>
          </a:bodyPr>
          <a:lstStyle/>
          <a:p>
            <a:r>
              <a:rPr lang="en-US" sz="3200" b="1" dirty="0" smtClean="0">
                <a:solidFill>
                  <a:prstClr val="black"/>
                </a:solidFill>
                <a:cs typeface="ＭＳ Ｐゴシック" pitchFamily="-107" charset="-128"/>
              </a:rPr>
              <a:t>  Velocity  </a:t>
            </a:r>
            <a:endParaRPr lang="en-US" sz="3200" b="1" dirty="0">
              <a:solidFill>
                <a:prstClr val="black"/>
              </a:solidFill>
              <a:cs typeface="ＭＳ Ｐゴシック" pitchFamily="-107" charset="-128"/>
            </a:endParaRPr>
          </a:p>
        </p:txBody>
      </p:sp>
      <p:sp>
        <p:nvSpPr>
          <p:cNvPr id="10" name="TextBox 9"/>
          <p:cNvSpPr txBox="1"/>
          <p:nvPr/>
        </p:nvSpPr>
        <p:spPr>
          <a:xfrm>
            <a:off x="6624281" y="2102830"/>
            <a:ext cx="1973775" cy="584775"/>
          </a:xfrm>
          <a:prstGeom prst="rect">
            <a:avLst/>
          </a:prstGeom>
          <a:solidFill>
            <a:srgbClr val="00B050"/>
          </a:solidFill>
          <a:effectLst>
            <a:outerShdw blurRad="50800" dist="38100" dir="13500000" algn="br" rotWithShape="0">
              <a:prstClr val="black">
                <a:alpha val="40000"/>
              </a:prstClr>
            </a:outerShdw>
          </a:effectLst>
        </p:spPr>
        <p:txBody>
          <a:bodyPr wrap="square" rtlCol="0">
            <a:spAutoFit/>
          </a:bodyPr>
          <a:lstStyle/>
          <a:p>
            <a:pPr algn="ctr"/>
            <a:r>
              <a:rPr lang="en-US" sz="3200" b="1" dirty="0" smtClean="0">
                <a:solidFill>
                  <a:prstClr val="black"/>
                </a:solidFill>
                <a:cs typeface="ＭＳ Ｐゴシック" pitchFamily="-107" charset="-128"/>
              </a:rPr>
              <a:t> </a:t>
            </a:r>
            <a:r>
              <a:rPr lang="en-US" sz="3200" b="1" dirty="0" smtClean="0">
                <a:solidFill>
                  <a:prstClr val="black"/>
                </a:solidFill>
                <a:cs typeface="ＭＳ Ｐゴシック" pitchFamily="-107" charset="-128"/>
              </a:rPr>
              <a:t>Variety  </a:t>
            </a:r>
            <a:endParaRPr lang="en-US" sz="3200" b="1" dirty="0">
              <a:solidFill>
                <a:prstClr val="black"/>
              </a:solidFill>
              <a:cs typeface="ＭＳ Ｐゴシック" pitchFamily="-107" charset="-128"/>
            </a:endParaRPr>
          </a:p>
        </p:txBody>
      </p:sp>
      <p:sp>
        <p:nvSpPr>
          <p:cNvPr id="11" name="TextBox 10"/>
          <p:cNvSpPr txBox="1"/>
          <p:nvPr/>
        </p:nvSpPr>
        <p:spPr>
          <a:xfrm>
            <a:off x="9133960" y="2103243"/>
            <a:ext cx="1932324" cy="584775"/>
          </a:xfrm>
          <a:prstGeom prst="rect">
            <a:avLst/>
          </a:prstGeom>
          <a:solidFill>
            <a:srgbClr val="FFC000"/>
          </a:solidFill>
          <a:effectLst>
            <a:outerShdw blurRad="50800" dist="38100" dir="13500000" algn="br" rotWithShape="0">
              <a:prstClr val="black">
                <a:alpha val="40000"/>
              </a:prstClr>
            </a:outerShdw>
          </a:effectLst>
        </p:spPr>
        <p:txBody>
          <a:bodyPr wrap="none" rtlCol="0">
            <a:spAutoFit/>
          </a:bodyPr>
          <a:lstStyle/>
          <a:p>
            <a:r>
              <a:rPr lang="en-US" sz="3200" b="1" dirty="0" smtClean="0">
                <a:solidFill>
                  <a:prstClr val="black"/>
                </a:solidFill>
                <a:cs typeface="ＭＳ Ｐゴシック" pitchFamily="-107" charset="-128"/>
              </a:rPr>
              <a:t>  Veracity  </a:t>
            </a:r>
            <a:endParaRPr lang="en-US" sz="3200" b="1" dirty="0">
              <a:solidFill>
                <a:prstClr val="black"/>
              </a:solidFill>
              <a:cs typeface="ＭＳ Ｐゴシック" pitchFamily="-107" charset="-128"/>
            </a:endParaRPr>
          </a:p>
        </p:txBody>
      </p:sp>
      <p:sp>
        <p:nvSpPr>
          <p:cNvPr id="17" name="TextBox 16"/>
          <p:cNvSpPr txBox="1"/>
          <p:nvPr/>
        </p:nvSpPr>
        <p:spPr>
          <a:xfrm>
            <a:off x="1460129" y="4829325"/>
            <a:ext cx="1904399" cy="861774"/>
          </a:xfrm>
          <a:prstGeom prst="rect">
            <a:avLst/>
          </a:prstGeom>
          <a:noFill/>
        </p:spPr>
        <p:txBody>
          <a:bodyPr wrap="square" rtlCol="0">
            <a:spAutoFit/>
          </a:bodyPr>
          <a:lstStyle/>
          <a:p>
            <a:pPr algn="ctr"/>
            <a:r>
              <a:rPr lang="en-US" b="1" dirty="0" smtClean="0">
                <a:solidFill>
                  <a:srgbClr val="A20297"/>
                </a:solidFill>
              </a:rPr>
              <a:t>Data at Scale</a:t>
            </a:r>
          </a:p>
          <a:p>
            <a:pPr algn="ctr"/>
            <a:r>
              <a:rPr lang="en-US" sz="1600" dirty="0" smtClean="0">
                <a:solidFill>
                  <a:prstClr val="black"/>
                </a:solidFill>
              </a:rPr>
              <a:t>Terabytes to Petabytes of Data</a:t>
            </a:r>
            <a:endParaRPr lang="en-US" sz="1600" dirty="0">
              <a:solidFill>
                <a:prstClr val="black"/>
              </a:solidFill>
            </a:endParaRPr>
          </a:p>
        </p:txBody>
      </p:sp>
      <p:sp>
        <p:nvSpPr>
          <p:cNvPr id="18" name="TextBox 17"/>
          <p:cNvSpPr txBox="1"/>
          <p:nvPr/>
        </p:nvSpPr>
        <p:spPr>
          <a:xfrm>
            <a:off x="3944373" y="4810750"/>
            <a:ext cx="2206741" cy="1107996"/>
          </a:xfrm>
          <a:prstGeom prst="rect">
            <a:avLst/>
          </a:prstGeom>
          <a:noFill/>
        </p:spPr>
        <p:txBody>
          <a:bodyPr wrap="square" rtlCol="0">
            <a:spAutoFit/>
          </a:bodyPr>
          <a:lstStyle/>
          <a:p>
            <a:pPr algn="ctr"/>
            <a:r>
              <a:rPr lang="en-US" b="1" dirty="0" smtClean="0">
                <a:solidFill>
                  <a:srgbClr val="0099FF"/>
                </a:solidFill>
              </a:rPr>
              <a:t>Data in Motion</a:t>
            </a:r>
          </a:p>
          <a:p>
            <a:pPr marL="166688" indent="-166688">
              <a:buFont typeface="Arial" panose="020B0604020202020204" pitchFamily="34" charset="0"/>
              <a:buChar char="•"/>
            </a:pPr>
            <a:r>
              <a:rPr lang="en-US" sz="1600" dirty="0" smtClean="0">
                <a:solidFill>
                  <a:prstClr val="black"/>
                </a:solidFill>
              </a:rPr>
              <a:t>Streaming data</a:t>
            </a:r>
          </a:p>
          <a:p>
            <a:pPr marL="166688" indent="-166688">
              <a:buFont typeface="Arial" panose="020B0604020202020204" pitchFamily="34" charset="0"/>
              <a:buChar char="•"/>
            </a:pPr>
            <a:r>
              <a:rPr lang="en-US" sz="1600" dirty="0" smtClean="0">
                <a:solidFill>
                  <a:prstClr val="black"/>
                </a:solidFill>
              </a:rPr>
              <a:t>Real-time or near real-time to respond</a:t>
            </a:r>
            <a:endParaRPr lang="en-US" sz="1600" dirty="0">
              <a:solidFill>
                <a:prstClr val="black"/>
              </a:solidFill>
            </a:endParaRPr>
          </a:p>
        </p:txBody>
      </p:sp>
      <p:sp>
        <p:nvSpPr>
          <p:cNvPr id="19" name="TextBox 18"/>
          <p:cNvSpPr txBox="1"/>
          <p:nvPr/>
        </p:nvSpPr>
        <p:spPr>
          <a:xfrm>
            <a:off x="6545034" y="4844194"/>
            <a:ext cx="2132275" cy="1354217"/>
          </a:xfrm>
          <a:prstGeom prst="rect">
            <a:avLst/>
          </a:prstGeom>
          <a:noFill/>
        </p:spPr>
        <p:txBody>
          <a:bodyPr wrap="square" rtlCol="0">
            <a:spAutoFit/>
          </a:bodyPr>
          <a:lstStyle/>
          <a:p>
            <a:pPr algn="ctr"/>
            <a:r>
              <a:rPr lang="en-US" b="1" dirty="0" smtClean="0">
                <a:solidFill>
                  <a:srgbClr val="00B050"/>
                </a:solidFill>
              </a:rPr>
              <a:t>Data in Many Forms</a:t>
            </a:r>
          </a:p>
          <a:p>
            <a:pPr marL="166688" indent="-166688">
              <a:buFont typeface="Arial" panose="020B0604020202020204" pitchFamily="34" charset="0"/>
              <a:buChar char="•"/>
            </a:pPr>
            <a:r>
              <a:rPr lang="en-US" sz="1600" dirty="0">
                <a:solidFill>
                  <a:prstClr val="black"/>
                </a:solidFill>
              </a:rPr>
              <a:t>Structured and unstructured data</a:t>
            </a:r>
          </a:p>
          <a:p>
            <a:pPr marL="166688" indent="-166688">
              <a:buFont typeface="Arial" panose="020B0604020202020204" pitchFamily="34" charset="0"/>
              <a:buChar char="•"/>
            </a:pPr>
            <a:r>
              <a:rPr lang="en-US" sz="1600" dirty="0">
                <a:solidFill>
                  <a:prstClr val="black"/>
                </a:solidFill>
              </a:rPr>
              <a:t>Text, numbers, and pixels</a:t>
            </a:r>
          </a:p>
        </p:txBody>
      </p:sp>
      <p:sp>
        <p:nvSpPr>
          <p:cNvPr id="20" name="TextBox 19"/>
          <p:cNvSpPr txBox="1"/>
          <p:nvPr/>
        </p:nvSpPr>
        <p:spPr>
          <a:xfrm>
            <a:off x="9133989" y="4855343"/>
            <a:ext cx="1904399" cy="1354217"/>
          </a:xfrm>
          <a:prstGeom prst="rect">
            <a:avLst/>
          </a:prstGeom>
          <a:noFill/>
        </p:spPr>
        <p:txBody>
          <a:bodyPr wrap="square" rtlCol="0">
            <a:spAutoFit/>
          </a:bodyPr>
          <a:lstStyle/>
          <a:p>
            <a:pPr algn="ctr"/>
            <a:r>
              <a:rPr lang="en-US" b="1" dirty="0" smtClean="0">
                <a:solidFill>
                  <a:schemeClr val="accent6">
                    <a:lumMod val="75000"/>
                  </a:schemeClr>
                </a:solidFill>
              </a:rPr>
              <a:t>Data Uncertainty</a:t>
            </a:r>
          </a:p>
          <a:p>
            <a:pPr algn="ctr"/>
            <a:r>
              <a:rPr lang="en-US" sz="1600" dirty="0" smtClean="0">
                <a:solidFill>
                  <a:prstClr val="black"/>
                </a:solidFill>
              </a:rPr>
              <a:t>Inconsistent,  incomplete, ambiguous, and approximated data</a:t>
            </a:r>
            <a:endParaRPr lang="en-US" sz="1600" dirty="0">
              <a:solidFill>
                <a:prstClr val="black"/>
              </a:solidFill>
            </a:endParaRPr>
          </a:p>
        </p:txBody>
      </p:sp>
      <p:sp>
        <p:nvSpPr>
          <p:cNvPr id="13" name="Rectangle 12"/>
          <p:cNvSpPr/>
          <p:nvPr/>
        </p:nvSpPr>
        <p:spPr>
          <a:xfrm>
            <a:off x="1390753" y="1088789"/>
            <a:ext cx="9585715" cy="707886"/>
          </a:xfrm>
          <a:prstGeom prst="rect">
            <a:avLst/>
          </a:prstGeom>
        </p:spPr>
        <p:txBody>
          <a:bodyPr wrap="square">
            <a:spAutoFit/>
          </a:bodyPr>
          <a:lstStyle/>
          <a:p>
            <a:pPr algn="ctr"/>
            <a:r>
              <a:rPr lang="en-US" sz="2000" dirty="0"/>
              <a:t>Big Data is defined by IBM as </a:t>
            </a:r>
            <a:r>
              <a:rPr lang="en-US" sz="2000" dirty="0" smtClean="0"/>
              <a:t>“any </a:t>
            </a:r>
            <a:r>
              <a:rPr lang="en-US" sz="2000" dirty="0"/>
              <a:t>data that cannot be captured, managed and/or processed using traditional data management components and techniques.”</a:t>
            </a:r>
          </a:p>
        </p:txBody>
      </p:sp>
      <p:sp>
        <p:nvSpPr>
          <p:cNvPr id="2" name="Rectangle 1"/>
          <p:cNvSpPr/>
          <p:nvPr/>
        </p:nvSpPr>
        <p:spPr>
          <a:xfrm>
            <a:off x="1450267" y="2850849"/>
            <a:ext cx="1973775" cy="1701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519643" y="2955620"/>
            <a:ext cx="1797246" cy="206574"/>
            <a:chOff x="1460129" y="2936675"/>
            <a:chExt cx="1797246" cy="206574"/>
          </a:xfrm>
        </p:grpSpPr>
        <p:sp>
          <p:nvSpPr>
            <p:cNvPr id="6" name="Oval 5"/>
            <p:cNvSpPr/>
            <p:nvPr/>
          </p:nvSpPr>
          <p:spPr>
            <a:xfrm>
              <a:off x="1460129" y="2936678"/>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74279" y="2936677"/>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89918" y="2936678"/>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412328" y="2936676"/>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726954" y="2936678"/>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050804" y="2936675"/>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1529168" y="3535800"/>
            <a:ext cx="1797246" cy="206574"/>
            <a:chOff x="1460129" y="2936675"/>
            <a:chExt cx="1797246" cy="206574"/>
          </a:xfrm>
        </p:grpSpPr>
        <p:sp>
          <p:nvSpPr>
            <p:cNvPr id="28" name="Oval 27"/>
            <p:cNvSpPr/>
            <p:nvPr/>
          </p:nvSpPr>
          <p:spPr>
            <a:xfrm>
              <a:off x="1460129" y="2936678"/>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774279" y="2936677"/>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089918" y="2936678"/>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412328" y="2936676"/>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726954" y="2936678"/>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050804" y="2936675"/>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1538531" y="4186355"/>
            <a:ext cx="1797246" cy="206574"/>
            <a:chOff x="1460129" y="2936675"/>
            <a:chExt cx="1797246" cy="206574"/>
          </a:xfrm>
        </p:grpSpPr>
        <p:sp>
          <p:nvSpPr>
            <p:cNvPr id="35" name="Oval 34"/>
            <p:cNvSpPr/>
            <p:nvPr/>
          </p:nvSpPr>
          <p:spPr>
            <a:xfrm>
              <a:off x="1460129" y="2936678"/>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774279" y="2936677"/>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089918" y="2936678"/>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2412328" y="2936676"/>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726954" y="2936678"/>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050804" y="2936675"/>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1672043" y="3230355"/>
            <a:ext cx="1473396" cy="206573"/>
            <a:chOff x="1603004" y="3211410"/>
            <a:chExt cx="1473396" cy="206573"/>
          </a:xfrm>
        </p:grpSpPr>
        <p:sp>
          <p:nvSpPr>
            <p:cNvPr id="42" name="Oval 41"/>
            <p:cNvSpPr/>
            <p:nvPr/>
          </p:nvSpPr>
          <p:spPr>
            <a:xfrm>
              <a:off x="1603004" y="3211412"/>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917154" y="3211411"/>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232793" y="3211412"/>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555203" y="3211410"/>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869829" y="3211412"/>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1681231" y="3849480"/>
            <a:ext cx="1473396" cy="206573"/>
            <a:chOff x="1603004" y="3211410"/>
            <a:chExt cx="1473396" cy="206573"/>
          </a:xfrm>
        </p:grpSpPr>
        <p:sp>
          <p:nvSpPr>
            <p:cNvPr id="50" name="Oval 49"/>
            <p:cNvSpPr/>
            <p:nvPr/>
          </p:nvSpPr>
          <p:spPr>
            <a:xfrm>
              <a:off x="1603004" y="3211412"/>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917154" y="3211411"/>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232793" y="3211412"/>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2555203" y="3211410"/>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869829" y="3211412"/>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Rectangle 54"/>
          <p:cNvSpPr/>
          <p:nvPr/>
        </p:nvSpPr>
        <p:spPr>
          <a:xfrm>
            <a:off x="3967451" y="2838778"/>
            <a:ext cx="1973775" cy="1701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p:cNvGrpSpPr/>
          <p:nvPr/>
        </p:nvGrpSpPr>
        <p:grpSpPr>
          <a:xfrm>
            <a:off x="5349313" y="2856559"/>
            <a:ext cx="498261" cy="206571"/>
            <a:chOff x="4133850" y="2976266"/>
            <a:chExt cx="498261" cy="206571"/>
          </a:xfrm>
        </p:grpSpPr>
        <p:sp>
          <p:nvSpPr>
            <p:cNvPr id="97" name="Oval 96"/>
            <p:cNvSpPr/>
            <p:nvPr/>
          </p:nvSpPr>
          <p:spPr>
            <a:xfrm>
              <a:off x="4425540" y="2976266"/>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p:cNvCxnSpPr/>
            <p:nvPr/>
          </p:nvCxnSpPr>
          <p:spPr>
            <a:xfrm>
              <a:off x="4133850" y="3025379"/>
              <a:ext cx="266395" cy="0"/>
            </a:xfrm>
            <a:prstGeom prst="line">
              <a:avLst/>
            </a:prstGeom>
            <a:ln w="28575" cap="rnd">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296960" y="3130153"/>
              <a:ext cx="103285" cy="0"/>
            </a:xfrm>
            <a:prstGeom prst="line">
              <a:avLst/>
            </a:prstGeom>
            <a:ln w="28575" cap="rnd">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01" name="Group 100"/>
          <p:cNvGrpSpPr/>
          <p:nvPr/>
        </p:nvGrpSpPr>
        <p:grpSpPr>
          <a:xfrm>
            <a:off x="4091765" y="3010446"/>
            <a:ext cx="498261" cy="206571"/>
            <a:chOff x="4133850" y="2976266"/>
            <a:chExt cx="498261" cy="206571"/>
          </a:xfrm>
        </p:grpSpPr>
        <p:sp>
          <p:nvSpPr>
            <p:cNvPr id="102" name="Oval 101"/>
            <p:cNvSpPr/>
            <p:nvPr/>
          </p:nvSpPr>
          <p:spPr>
            <a:xfrm>
              <a:off x="4425540" y="2976266"/>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p:cNvCxnSpPr/>
            <p:nvPr/>
          </p:nvCxnSpPr>
          <p:spPr>
            <a:xfrm>
              <a:off x="4133850" y="3025379"/>
              <a:ext cx="266395" cy="0"/>
            </a:xfrm>
            <a:prstGeom prst="line">
              <a:avLst/>
            </a:prstGeom>
            <a:ln w="28575" cap="rnd">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96960" y="3130153"/>
              <a:ext cx="103285" cy="0"/>
            </a:xfrm>
            <a:prstGeom prst="line">
              <a:avLst/>
            </a:prstGeom>
            <a:ln w="28575" cap="rnd">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a:off x="4504454" y="3505229"/>
            <a:ext cx="498261" cy="206571"/>
            <a:chOff x="4133850" y="2976266"/>
            <a:chExt cx="498261" cy="206571"/>
          </a:xfrm>
        </p:grpSpPr>
        <p:sp>
          <p:nvSpPr>
            <p:cNvPr id="106" name="Oval 105"/>
            <p:cNvSpPr/>
            <p:nvPr/>
          </p:nvSpPr>
          <p:spPr>
            <a:xfrm>
              <a:off x="4425540" y="2976266"/>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 name="Straight Connector 106"/>
            <p:cNvCxnSpPr/>
            <p:nvPr/>
          </p:nvCxnSpPr>
          <p:spPr>
            <a:xfrm>
              <a:off x="4133850" y="3006329"/>
              <a:ext cx="266395" cy="0"/>
            </a:xfrm>
            <a:prstGeom prst="line">
              <a:avLst/>
            </a:prstGeom>
            <a:ln w="28575" cap="rnd">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296960" y="3130153"/>
              <a:ext cx="103285" cy="0"/>
            </a:xfrm>
            <a:prstGeom prst="line">
              <a:avLst/>
            </a:prstGeom>
            <a:ln w="28575" cap="rnd">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5131445" y="3282582"/>
            <a:ext cx="498261" cy="206571"/>
            <a:chOff x="4133850" y="2976266"/>
            <a:chExt cx="498261" cy="206571"/>
          </a:xfrm>
        </p:grpSpPr>
        <p:sp>
          <p:nvSpPr>
            <p:cNvPr id="110" name="Oval 109"/>
            <p:cNvSpPr/>
            <p:nvPr/>
          </p:nvSpPr>
          <p:spPr>
            <a:xfrm>
              <a:off x="4425540" y="2976266"/>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p:cNvCxnSpPr/>
            <p:nvPr/>
          </p:nvCxnSpPr>
          <p:spPr>
            <a:xfrm>
              <a:off x="4133850" y="3025379"/>
              <a:ext cx="266395" cy="0"/>
            </a:xfrm>
            <a:prstGeom prst="line">
              <a:avLst/>
            </a:prstGeom>
            <a:ln w="28575" cap="rnd">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296960" y="3130153"/>
              <a:ext cx="103285" cy="0"/>
            </a:xfrm>
            <a:prstGeom prst="line">
              <a:avLst/>
            </a:prstGeom>
            <a:ln w="28575" cap="rnd">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4207698" y="4133428"/>
            <a:ext cx="498261" cy="206571"/>
            <a:chOff x="4133850" y="2976266"/>
            <a:chExt cx="498261" cy="206571"/>
          </a:xfrm>
        </p:grpSpPr>
        <p:sp>
          <p:nvSpPr>
            <p:cNvPr id="114" name="Oval 113"/>
            <p:cNvSpPr/>
            <p:nvPr/>
          </p:nvSpPr>
          <p:spPr>
            <a:xfrm>
              <a:off x="4425540" y="2976266"/>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Straight Connector 114"/>
            <p:cNvCxnSpPr/>
            <p:nvPr/>
          </p:nvCxnSpPr>
          <p:spPr>
            <a:xfrm>
              <a:off x="4133850" y="3025379"/>
              <a:ext cx="266395" cy="0"/>
            </a:xfrm>
            <a:prstGeom prst="line">
              <a:avLst/>
            </a:prstGeom>
            <a:ln w="28575" cap="rnd">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296960" y="3130153"/>
              <a:ext cx="103285" cy="0"/>
            </a:xfrm>
            <a:prstGeom prst="line">
              <a:avLst/>
            </a:prstGeom>
            <a:ln w="28575" cap="rnd">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7" name="Group 116"/>
          <p:cNvGrpSpPr/>
          <p:nvPr/>
        </p:nvGrpSpPr>
        <p:grpSpPr>
          <a:xfrm>
            <a:off x="5015511" y="3742381"/>
            <a:ext cx="498261" cy="206571"/>
            <a:chOff x="4133850" y="2976266"/>
            <a:chExt cx="498261" cy="206571"/>
          </a:xfrm>
        </p:grpSpPr>
        <p:sp>
          <p:nvSpPr>
            <p:cNvPr id="118" name="Oval 117"/>
            <p:cNvSpPr/>
            <p:nvPr/>
          </p:nvSpPr>
          <p:spPr>
            <a:xfrm>
              <a:off x="4425540" y="2976266"/>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p:cNvCxnSpPr/>
            <p:nvPr/>
          </p:nvCxnSpPr>
          <p:spPr>
            <a:xfrm>
              <a:off x="4133850" y="3025379"/>
              <a:ext cx="266395" cy="0"/>
            </a:xfrm>
            <a:prstGeom prst="line">
              <a:avLst/>
            </a:prstGeom>
            <a:ln w="28575" cap="rnd">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296960" y="3130153"/>
              <a:ext cx="103285" cy="0"/>
            </a:xfrm>
            <a:prstGeom prst="line">
              <a:avLst/>
            </a:prstGeom>
            <a:ln w="28575" cap="rnd">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5235324" y="4280737"/>
            <a:ext cx="498261" cy="206571"/>
            <a:chOff x="4133850" y="2976266"/>
            <a:chExt cx="498261" cy="206571"/>
          </a:xfrm>
        </p:grpSpPr>
        <p:sp>
          <p:nvSpPr>
            <p:cNvPr id="122" name="Oval 121"/>
            <p:cNvSpPr/>
            <p:nvPr/>
          </p:nvSpPr>
          <p:spPr>
            <a:xfrm>
              <a:off x="4425540" y="2976266"/>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Connector 122"/>
            <p:cNvCxnSpPr/>
            <p:nvPr/>
          </p:nvCxnSpPr>
          <p:spPr>
            <a:xfrm>
              <a:off x="4133850" y="3025379"/>
              <a:ext cx="266395" cy="0"/>
            </a:xfrm>
            <a:prstGeom prst="line">
              <a:avLst/>
            </a:prstGeom>
            <a:ln w="28575" cap="rnd">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296960" y="3130153"/>
              <a:ext cx="103285" cy="0"/>
            </a:xfrm>
            <a:prstGeom prst="line">
              <a:avLst/>
            </a:prstGeom>
            <a:ln w="28575" cap="rnd">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5" name="Group 124"/>
          <p:cNvGrpSpPr/>
          <p:nvPr/>
        </p:nvGrpSpPr>
        <p:grpSpPr>
          <a:xfrm>
            <a:off x="4006193" y="3889717"/>
            <a:ext cx="498261" cy="206571"/>
            <a:chOff x="4133850" y="2976266"/>
            <a:chExt cx="498261" cy="206571"/>
          </a:xfrm>
        </p:grpSpPr>
        <p:sp>
          <p:nvSpPr>
            <p:cNvPr id="126" name="Oval 125"/>
            <p:cNvSpPr/>
            <p:nvPr/>
          </p:nvSpPr>
          <p:spPr>
            <a:xfrm>
              <a:off x="4425540" y="2976266"/>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7" name="Straight Connector 126"/>
            <p:cNvCxnSpPr/>
            <p:nvPr/>
          </p:nvCxnSpPr>
          <p:spPr>
            <a:xfrm>
              <a:off x="4133850" y="3025379"/>
              <a:ext cx="266395" cy="0"/>
            </a:xfrm>
            <a:prstGeom prst="line">
              <a:avLst/>
            </a:prstGeom>
            <a:ln w="28575" cap="rnd">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296960" y="3101578"/>
              <a:ext cx="103285" cy="0"/>
            </a:xfrm>
            <a:prstGeom prst="line">
              <a:avLst/>
            </a:prstGeom>
            <a:ln w="28575" cap="rnd">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9" name="Group 128"/>
          <p:cNvGrpSpPr/>
          <p:nvPr/>
        </p:nvGrpSpPr>
        <p:grpSpPr>
          <a:xfrm>
            <a:off x="4650447" y="2951808"/>
            <a:ext cx="498261" cy="206571"/>
            <a:chOff x="4133850" y="2976266"/>
            <a:chExt cx="498261" cy="206571"/>
          </a:xfrm>
        </p:grpSpPr>
        <p:sp>
          <p:nvSpPr>
            <p:cNvPr id="130" name="Oval 129"/>
            <p:cNvSpPr/>
            <p:nvPr/>
          </p:nvSpPr>
          <p:spPr>
            <a:xfrm>
              <a:off x="4425540" y="2976266"/>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 name="Straight Connector 130"/>
            <p:cNvCxnSpPr/>
            <p:nvPr/>
          </p:nvCxnSpPr>
          <p:spPr>
            <a:xfrm>
              <a:off x="4133850" y="3025379"/>
              <a:ext cx="266395" cy="0"/>
            </a:xfrm>
            <a:prstGeom prst="line">
              <a:avLst/>
            </a:prstGeom>
            <a:ln w="28575" cap="rnd">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4296960" y="3130153"/>
              <a:ext cx="103285" cy="0"/>
            </a:xfrm>
            <a:prstGeom prst="line">
              <a:avLst/>
            </a:prstGeom>
            <a:ln w="28575" cap="rnd">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4723224" y="3951928"/>
            <a:ext cx="498261" cy="206571"/>
            <a:chOff x="4133850" y="2976266"/>
            <a:chExt cx="498261" cy="206571"/>
          </a:xfrm>
        </p:grpSpPr>
        <p:sp>
          <p:nvSpPr>
            <p:cNvPr id="134" name="Oval 133"/>
            <p:cNvSpPr/>
            <p:nvPr/>
          </p:nvSpPr>
          <p:spPr>
            <a:xfrm>
              <a:off x="4425540" y="2976266"/>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5" name="Straight Connector 134"/>
            <p:cNvCxnSpPr/>
            <p:nvPr/>
          </p:nvCxnSpPr>
          <p:spPr>
            <a:xfrm>
              <a:off x="4133850" y="3025379"/>
              <a:ext cx="266395" cy="0"/>
            </a:xfrm>
            <a:prstGeom prst="line">
              <a:avLst/>
            </a:prstGeom>
            <a:ln w="28575" cap="rnd">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96960" y="3130153"/>
              <a:ext cx="103285" cy="0"/>
            </a:xfrm>
            <a:prstGeom prst="line">
              <a:avLst/>
            </a:prstGeom>
            <a:ln w="28575" cap="rnd">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37" name="Group 136"/>
          <p:cNvGrpSpPr/>
          <p:nvPr/>
        </p:nvGrpSpPr>
        <p:grpSpPr>
          <a:xfrm>
            <a:off x="4015260" y="3336644"/>
            <a:ext cx="498261" cy="206571"/>
            <a:chOff x="4133850" y="2976266"/>
            <a:chExt cx="498261" cy="206571"/>
          </a:xfrm>
        </p:grpSpPr>
        <p:sp>
          <p:nvSpPr>
            <p:cNvPr id="138" name="Oval 137"/>
            <p:cNvSpPr/>
            <p:nvPr/>
          </p:nvSpPr>
          <p:spPr>
            <a:xfrm>
              <a:off x="4425540" y="2976266"/>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p:cNvCxnSpPr/>
            <p:nvPr/>
          </p:nvCxnSpPr>
          <p:spPr>
            <a:xfrm>
              <a:off x="4133850" y="3025379"/>
              <a:ext cx="266395" cy="0"/>
            </a:xfrm>
            <a:prstGeom prst="line">
              <a:avLst/>
            </a:prstGeom>
            <a:ln w="28575" cap="rnd">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4296960" y="3130153"/>
              <a:ext cx="103285" cy="0"/>
            </a:xfrm>
            <a:prstGeom prst="line">
              <a:avLst/>
            </a:prstGeom>
            <a:ln w="28575" cap="rnd">
              <a:solidFill>
                <a:schemeClr val="tx1"/>
              </a:solidFill>
            </a:ln>
            <a:effectLst/>
          </p:spPr>
          <p:style>
            <a:lnRef idx="1">
              <a:schemeClr val="accent1"/>
            </a:lnRef>
            <a:fillRef idx="0">
              <a:schemeClr val="accent1"/>
            </a:fillRef>
            <a:effectRef idx="0">
              <a:schemeClr val="accent1"/>
            </a:effectRef>
            <a:fontRef idx="minor">
              <a:schemeClr val="tx1"/>
            </a:fontRef>
          </p:style>
        </p:cxnSp>
      </p:grpSp>
      <p:sp>
        <p:nvSpPr>
          <p:cNvPr id="142" name="Rectangle 141"/>
          <p:cNvSpPr/>
          <p:nvPr/>
        </p:nvSpPr>
        <p:spPr>
          <a:xfrm>
            <a:off x="6624282" y="2832342"/>
            <a:ext cx="1973775" cy="1701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7175423" y="4098305"/>
            <a:ext cx="206571" cy="206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8117786" y="3164333"/>
            <a:ext cx="288244" cy="288244"/>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6848124" y="2975323"/>
            <a:ext cx="206571" cy="2065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8250604" y="4339999"/>
            <a:ext cx="147309" cy="147309"/>
          </a:xfrm>
          <a:prstGeom prst="ellipse">
            <a:avLst/>
          </a:prstGeom>
          <a:solidFill>
            <a:srgbClr val="1BB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7574679" y="3385227"/>
            <a:ext cx="273921" cy="27392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6914917" y="3805132"/>
            <a:ext cx="103286" cy="10328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7735233" y="3805132"/>
            <a:ext cx="431581" cy="431581"/>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7421702" y="2916685"/>
            <a:ext cx="206571" cy="2065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6746683" y="4289324"/>
            <a:ext cx="206571" cy="206571"/>
          </a:xfrm>
          <a:prstGeom prst="ellipse">
            <a:avLst/>
          </a:prstGeom>
          <a:solidFill>
            <a:srgbClr val="A202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7054695" y="3272078"/>
            <a:ext cx="367007" cy="3670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9113234" y="2827474"/>
            <a:ext cx="1973775" cy="1701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p:cNvSpPr/>
          <p:nvPr/>
        </p:nvSpPr>
        <p:spPr>
          <a:xfrm rot="2789532">
            <a:off x="9268152" y="3097330"/>
            <a:ext cx="213092" cy="353443"/>
          </a:xfrm>
          <a:prstGeom prst="moon">
            <a:avLst/>
          </a:prstGeom>
          <a:solidFill>
            <a:srgbClr val="0099FF"/>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Moon 153"/>
          <p:cNvSpPr/>
          <p:nvPr/>
        </p:nvSpPr>
        <p:spPr>
          <a:xfrm rot="7488642">
            <a:off x="10366112" y="3128369"/>
            <a:ext cx="304370" cy="504840"/>
          </a:xfrm>
          <a:prstGeom prst="moon">
            <a:avLst/>
          </a:prstGeom>
          <a:solidFill>
            <a:srgbClr val="92D050"/>
          </a:solidFill>
          <a:ln>
            <a:solidFill>
              <a:schemeClr val="accent3">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a:off x="9374698" y="3845666"/>
            <a:ext cx="436052" cy="459210"/>
          </a:xfrm>
          <a:prstGeom prst="hexagon">
            <a:avLst/>
          </a:prstGeom>
          <a:gradFill flip="none" rotWithShape="1">
            <a:gsLst>
              <a:gs pos="0">
                <a:srgbClr val="33CC33"/>
              </a:gs>
              <a:gs pos="100000">
                <a:srgbClr val="FF0000"/>
              </a:gs>
            </a:gsLst>
            <a:path path="circle">
              <a:fillToRect l="100000" b="100000"/>
            </a:path>
            <a:tileRect t="-100000" r="-100000"/>
          </a:gra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Hexagon 155"/>
          <p:cNvSpPr/>
          <p:nvPr/>
        </p:nvSpPr>
        <p:spPr>
          <a:xfrm rot="5400000">
            <a:off x="9745124" y="2941861"/>
            <a:ext cx="436052" cy="459210"/>
          </a:xfrm>
          <a:prstGeom prst="hexagon">
            <a:avLst/>
          </a:prstGeom>
          <a:gradFill flip="none" rotWithShape="1">
            <a:gsLst>
              <a:gs pos="0">
                <a:srgbClr val="6600FF"/>
              </a:gs>
              <a:gs pos="50000">
                <a:schemeClr val="accent1">
                  <a:tint val="44500"/>
                  <a:satMod val="160000"/>
                </a:schemeClr>
              </a:gs>
              <a:gs pos="100000">
                <a:srgbClr val="0099FF"/>
              </a:gs>
            </a:gsLst>
            <a:path path="circle">
              <a:fillToRect l="100000" b="100000"/>
            </a:path>
            <a:tileRect t="-100000" r="-100000"/>
          </a:gradFill>
          <a:ln>
            <a:solidFill>
              <a:schemeClr val="accent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Hexagon 156"/>
          <p:cNvSpPr/>
          <p:nvPr/>
        </p:nvSpPr>
        <p:spPr>
          <a:xfrm>
            <a:off x="10300270" y="3742371"/>
            <a:ext cx="608001" cy="640291"/>
          </a:xfrm>
          <a:prstGeom prst="hexagon">
            <a:avLst/>
          </a:prstGeom>
          <a:gradFill flip="none" rotWithShape="1">
            <a:gsLst>
              <a:gs pos="0">
                <a:srgbClr val="A20297"/>
              </a:gs>
              <a:gs pos="100000">
                <a:srgbClr val="00CCFF"/>
              </a:gs>
            </a:gsLst>
            <a:path path="circle">
              <a:fillToRect l="100000" b="100000"/>
            </a:path>
            <a:tileRect t="-100000" r="-100000"/>
          </a:gradFill>
          <a:ln>
            <a:solidFill>
              <a:schemeClr val="accent3">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Hexagon 157"/>
          <p:cNvSpPr/>
          <p:nvPr/>
        </p:nvSpPr>
        <p:spPr>
          <a:xfrm>
            <a:off x="10730695" y="2892983"/>
            <a:ext cx="307693" cy="324034"/>
          </a:xfrm>
          <a:prstGeom prst="hexagon">
            <a:avLst/>
          </a:prstGeom>
          <a:gradFill flip="none" rotWithShape="1">
            <a:gsLst>
              <a:gs pos="0">
                <a:schemeClr val="accent6">
                  <a:lumMod val="75000"/>
                </a:schemeClr>
              </a:gs>
              <a:gs pos="100000">
                <a:srgbClr val="00CCFF"/>
              </a:gs>
            </a:gsLst>
            <a:path path="circle">
              <a:fillToRect l="100000" b="100000"/>
            </a:path>
            <a:tileRect t="-100000" r="-100000"/>
          </a:gra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Hexagon 158"/>
          <p:cNvSpPr/>
          <p:nvPr/>
        </p:nvSpPr>
        <p:spPr>
          <a:xfrm>
            <a:off x="9845169" y="3512767"/>
            <a:ext cx="264672" cy="278728"/>
          </a:xfrm>
          <a:prstGeom prst="hexagon">
            <a:avLst/>
          </a:prstGeom>
          <a:gradFill flip="none" rotWithShape="1">
            <a:gsLst>
              <a:gs pos="0">
                <a:srgbClr val="33CC33"/>
              </a:gs>
              <a:gs pos="100000">
                <a:srgbClr val="FF0000"/>
              </a:gs>
            </a:gsLst>
            <a:path path="circle">
              <a:fillToRect l="100000" b="100000"/>
            </a:path>
            <a:tileRect t="-100000" r="-100000"/>
          </a:gra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9173173" y="3577335"/>
            <a:ext cx="227797" cy="227797"/>
          </a:xfrm>
          <a:prstGeom prst="ellipse">
            <a:avLst/>
          </a:prstGeom>
          <a:noFill/>
          <a:ln>
            <a:solidFill>
              <a:srgbClr val="3399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0224172" y="3886015"/>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9492499" y="3982092"/>
            <a:ext cx="200449" cy="2004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9605194" y="2892983"/>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10072572" y="2989319"/>
            <a:ext cx="227698" cy="2276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10671668" y="3695819"/>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10789969" y="2818490"/>
            <a:ext cx="236603" cy="2366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Moon 166"/>
          <p:cNvSpPr/>
          <p:nvPr/>
        </p:nvSpPr>
        <p:spPr>
          <a:xfrm rot="20175782">
            <a:off x="9971604" y="4012730"/>
            <a:ext cx="224194" cy="371858"/>
          </a:xfrm>
          <a:prstGeom prst="moon">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9558031" y="2864051"/>
            <a:ext cx="175514" cy="175514"/>
          </a:xfrm>
          <a:prstGeom prst="ellipse">
            <a:avLst/>
          </a:prstGeom>
          <a:no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98139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Rectangle 169"/>
          <p:cNvSpPr/>
          <p:nvPr/>
        </p:nvSpPr>
        <p:spPr>
          <a:xfrm>
            <a:off x="7931992" y="2297139"/>
            <a:ext cx="2011105" cy="330557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Task</a:t>
            </a:r>
            <a:endParaRPr lang="en-US" dirty="0">
              <a:solidFill>
                <a:schemeClr val="tx1"/>
              </a:solidFill>
            </a:endParaRPr>
          </a:p>
        </p:txBody>
      </p:sp>
      <p:sp>
        <p:nvSpPr>
          <p:cNvPr id="159" name="Rectangle 158"/>
          <p:cNvSpPr/>
          <p:nvPr/>
        </p:nvSpPr>
        <p:spPr>
          <a:xfrm>
            <a:off x="5404486" y="2306634"/>
            <a:ext cx="2011105" cy="330557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Task</a:t>
            </a:r>
            <a:endParaRPr lang="en-US" dirty="0">
              <a:solidFill>
                <a:schemeClr val="tx1"/>
              </a:solidFill>
            </a:endParaRPr>
          </a:p>
        </p:txBody>
      </p:sp>
      <p:sp>
        <p:nvSpPr>
          <p:cNvPr id="158" name="Rectangle 157"/>
          <p:cNvSpPr/>
          <p:nvPr/>
        </p:nvSpPr>
        <p:spPr>
          <a:xfrm>
            <a:off x="2901434" y="2306634"/>
            <a:ext cx="2011105" cy="330557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Task</a:t>
            </a:r>
            <a:endParaRPr lang="en-US" dirty="0">
              <a:solidFill>
                <a:schemeClr val="tx1"/>
              </a:solidFill>
            </a:endParaRPr>
          </a:p>
        </p:txBody>
      </p:sp>
      <p:sp>
        <p:nvSpPr>
          <p:cNvPr id="2" name="Curved Right Arrow 1"/>
          <p:cNvSpPr/>
          <p:nvPr/>
        </p:nvSpPr>
        <p:spPr>
          <a:xfrm flipV="1">
            <a:off x="1975218" y="2358566"/>
            <a:ext cx="802007" cy="2930613"/>
          </a:xfrm>
          <a:prstGeom prst="curvedRightArrow">
            <a:avLst/>
          </a:prstGeom>
          <a:solidFill>
            <a:schemeClr val="accent4"/>
          </a:solidFill>
          <a:ln>
            <a:solidFill>
              <a:schemeClr val="tx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a:solidFill>
                <a:prstClr val="black"/>
              </a:solidFill>
            </a:endParaRPr>
          </a:p>
        </p:txBody>
      </p:sp>
      <p:sp>
        <p:nvSpPr>
          <p:cNvPr id="55" name="Flowchart: Magnetic Disk 54"/>
          <p:cNvSpPr/>
          <p:nvPr/>
        </p:nvSpPr>
        <p:spPr>
          <a:xfrm>
            <a:off x="2790942" y="6076914"/>
            <a:ext cx="7204888" cy="574987"/>
          </a:xfrm>
          <a:prstGeom prst="flowChartMagneticDisk">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rPr>
              <a:t>Training Data</a:t>
            </a:r>
          </a:p>
        </p:txBody>
      </p:sp>
      <p:sp>
        <p:nvSpPr>
          <p:cNvPr id="59" name="Up Arrow 58"/>
          <p:cNvSpPr/>
          <p:nvPr/>
        </p:nvSpPr>
        <p:spPr>
          <a:xfrm>
            <a:off x="3325398" y="5631392"/>
            <a:ext cx="387497" cy="433983"/>
          </a:xfrm>
          <a:prstGeom prst="upArrow">
            <a:avLst/>
          </a:prstGeom>
          <a:solidFill>
            <a:srgbClr val="339966"/>
          </a:solid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prstClr val="white"/>
              </a:solidFill>
            </a:endParaRPr>
          </a:p>
        </p:txBody>
      </p:sp>
      <p:sp>
        <p:nvSpPr>
          <p:cNvPr id="60" name="TextBox 59"/>
          <p:cNvSpPr txBox="1"/>
          <p:nvPr/>
        </p:nvSpPr>
        <p:spPr>
          <a:xfrm>
            <a:off x="4018824" y="5537874"/>
            <a:ext cx="684803" cy="400110"/>
          </a:xfrm>
          <a:prstGeom prst="rect">
            <a:avLst/>
          </a:prstGeom>
          <a:noFill/>
        </p:spPr>
        <p:txBody>
          <a:bodyPr wrap="none" rtlCol="0">
            <a:spAutoFit/>
          </a:bodyPr>
          <a:lstStyle/>
          <a:p>
            <a:pPr algn="ctr"/>
            <a:r>
              <a:rPr lang="en-US" sz="2000" dirty="0">
                <a:solidFill>
                  <a:prstClr val="black"/>
                </a:solidFill>
              </a:rPr>
              <a:t>Load</a:t>
            </a:r>
          </a:p>
        </p:txBody>
      </p:sp>
      <p:sp>
        <p:nvSpPr>
          <p:cNvPr id="61" name="Up Arrow 60"/>
          <p:cNvSpPr/>
          <p:nvPr/>
        </p:nvSpPr>
        <p:spPr>
          <a:xfrm>
            <a:off x="6005890" y="5640015"/>
            <a:ext cx="387496" cy="421947"/>
          </a:xfrm>
          <a:prstGeom prst="upArrow">
            <a:avLst/>
          </a:prstGeom>
          <a:solidFill>
            <a:srgbClr val="339966"/>
          </a:solid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prstClr val="white"/>
              </a:solidFill>
            </a:endParaRPr>
          </a:p>
        </p:txBody>
      </p:sp>
      <p:sp>
        <p:nvSpPr>
          <p:cNvPr id="62" name="TextBox 61"/>
          <p:cNvSpPr txBox="1"/>
          <p:nvPr/>
        </p:nvSpPr>
        <p:spPr>
          <a:xfrm>
            <a:off x="6772844" y="5530087"/>
            <a:ext cx="684803" cy="400110"/>
          </a:xfrm>
          <a:prstGeom prst="rect">
            <a:avLst/>
          </a:prstGeom>
          <a:noFill/>
        </p:spPr>
        <p:txBody>
          <a:bodyPr wrap="none" rtlCol="0">
            <a:spAutoFit/>
          </a:bodyPr>
          <a:lstStyle/>
          <a:p>
            <a:pPr algn="ctr"/>
            <a:r>
              <a:rPr lang="en-US" sz="2000" dirty="0">
                <a:solidFill>
                  <a:prstClr val="black"/>
                </a:solidFill>
              </a:rPr>
              <a:t>Load</a:t>
            </a:r>
          </a:p>
        </p:txBody>
      </p:sp>
      <p:sp>
        <p:nvSpPr>
          <p:cNvPr id="63" name="Up Arrow 62"/>
          <p:cNvSpPr/>
          <p:nvPr/>
        </p:nvSpPr>
        <p:spPr>
          <a:xfrm>
            <a:off x="8531920" y="5631392"/>
            <a:ext cx="394172" cy="433983"/>
          </a:xfrm>
          <a:prstGeom prst="upArrow">
            <a:avLst/>
          </a:prstGeom>
          <a:solidFill>
            <a:srgbClr val="339966"/>
          </a:solid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prstClr val="white"/>
              </a:solidFill>
            </a:endParaRPr>
          </a:p>
        </p:txBody>
      </p:sp>
      <p:sp>
        <p:nvSpPr>
          <p:cNvPr id="64" name="TextBox 63"/>
          <p:cNvSpPr txBox="1"/>
          <p:nvPr/>
        </p:nvSpPr>
        <p:spPr>
          <a:xfrm>
            <a:off x="9241582" y="5530087"/>
            <a:ext cx="684803" cy="400110"/>
          </a:xfrm>
          <a:prstGeom prst="rect">
            <a:avLst/>
          </a:prstGeom>
          <a:noFill/>
        </p:spPr>
        <p:txBody>
          <a:bodyPr wrap="none" rtlCol="0">
            <a:spAutoFit/>
          </a:bodyPr>
          <a:lstStyle/>
          <a:p>
            <a:pPr algn="ctr"/>
            <a:r>
              <a:rPr lang="en-US" sz="2000" dirty="0">
                <a:solidFill>
                  <a:prstClr val="black"/>
                </a:solidFill>
              </a:rPr>
              <a:t>Load</a:t>
            </a:r>
          </a:p>
        </p:txBody>
      </p:sp>
      <p:sp>
        <p:nvSpPr>
          <p:cNvPr id="104" name="Oval 103"/>
          <p:cNvSpPr/>
          <p:nvPr/>
        </p:nvSpPr>
        <p:spPr>
          <a:xfrm>
            <a:off x="3770134" y="5631392"/>
            <a:ext cx="255819" cy="233368"/>
          </a:xfrm>
          <a:prstGeom prst="ellipse">
            <a:avLst/>
          </a:prstGeom>
          <a:solidFill>
            <a:srgbClr val="339966"/>
          </a:solidFill>
          <a:ln>
            <a:solidFill>
              <a:schemeClr val="accent3">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rPr>
              <a:t>1</a:t>
            </a:r>
          </a:p>
        </p:txBody>
      </p:sp>
      <p:sp>
        <p:nvSpPr>
          <p:cNvPr id="105" name="Oval 104"/>
          <p:cNvSpPr/>
          <p:nvPr/>
        </p:nvSpPr>
        <p:spPr>
          <a:xfrm>
            <a:off x="6447558" y="5640016"/>
            <a:ext cx="255819" cy="233368"/>
          </a:xfrm>
          <a:prstGeom prst="ellipse">
            <a:avLst/>
          </a:prstGeom>
          <a:solidFill>
            <a:srgbClr val="339966"/>
          </a:solidFill>
          <a:ln>
            <a:solidFill>
              <a:schemeClr val="accent3">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rPr>
              <a:t>1</a:t>
            </a:r>
          </a:p>
        </p:txBody>
      </p:sp>
      <p:sp>
        <p:nvSpPr>
          <p:cNvPr id="106" name="Oval 105"/>
          <p:cNvSpPr/>
          <p:nvPr/>
        </p:nvSpPr>
        <p:spPr>
          <a:xfrm>
            <a:off x="8953254" y="5640016"/>
            <a:ext cx="255819" cy="233368"/>
          </a:xfrm>
          <a:prstGeom prst="ellipse">
            <a:avLst/>
          </a:prstGeom>
          <a:solidFill>
            <a:srgbClr val="339966"/>
          </a:solidFill>
          <a:ln>
            <a:solidFill>
              <a:schemeClr val="accent3">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rPr>
              <a:t>1</a:t>
            </a:r>
          </a:p>
        </p:txBody>
      </p:sp>
      <p:sp>
        <p:nvSpPr>
          <p:cNvPr id="103" name="Oval 102"/>
          <p:cNvSpPr/>
          <p:nvPr/>
        </p:nvSpPr>
        <p:spPr>
          <a:xfrm>
            <a:off x="701914" y="3442011"/>
            <a:ext cx="255819" cy="233368"/>
          </a:xfrm>
          <a:prstGeom prst="ellipse">
            <a:avLst/>
          </a:prstGeom>
          <a:solidFill>
            <a:schemeClr val="accent4"/>
          </a:solidFill>
          <a:ln>
            <a:solidFill>
              <a:schemeClr val="tx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prstClr val="white"/>
                </a:solidFill>
              </a:rPr>
              <a:t>5</a:t>
            </a:r>
          </a:p>
        </p:txBody>
      </p:sp>
      <p:sp>
        <p:nvSpPr>
          <p:cNvPr id="107" name="TextBox 106"/>
          <p:cNvSpPr txBox="1"/>
          <p:nvPr/>
        </p:nvSpPr>
        <p:spPr>
          <a:xfrm>
            <a:off x="907566" y="3358040"/>
            <a:ext cx="1356912" cy="400110"/>
          </a:xfrm>
          <a:prstGeom prst="rect">
            <a:avLst/>
          </a:prstGeom>
          <a:noFill/>
        </p:spPr>
        <p:txBody>
          <a:bodyPr wrap="square" rtlCol="0">
            <a:spAutoFit/>
          </a:bodyPr>
          <a:lstStyle/>
          <a:p>
            <a:r>
              <a:rPr lang="en-US" sz="2000" dirty="0">
                <a:solidFill>
                  <a:prstClr val="black"/>
                </a:solidFill>
              </a:rPr>
              <a:t>Iteration</a:t>
            </a:r>
          </a:p>
        </p:txBody>
      </p:sp>
      <p:sp>
        <p:nvSpPr>
          <p:cNvPr id="8" name="Rectangle 7"/>
          <p:cNvSpPr/>
          <p:nvPr/>
        </p:nvSpPr>
        <p:spPr>
          <a:xfrm>
            <a:off x="2952251" y="2888576"/>
            <a:ext cx="1895241" cy="594360"/>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sz="2000" dirty="0">
                <a:solidFill>
                  <a:prstClr val="white"/>
                </a:solidFill>
              </a:rPr>
              <a:t>Local Model</a:t>
            </a:r>
          </a:p>
        </p:txBody>
      </p:sp>
      <p:grpSp>
        <p:nvGrpSpPr>
          <p:cNvPr id="184" name="Group 183"/>
          <p:cNvGrpSpPr/>
          <p:nvPr/>
        </p:nvGrpSpPr>
        <p:grpSpPr>
          <a:xfrm>
            <a:off x="2952250" y="4044642"/>
            <a:ext cx="1895241" cy="1145824"/>
            <a:chOff x="2777305" y="2966858"/>
            <a:chExt cx="1632856" cy="1051560"/>
          </a:xfrm>
          <a:solidFill>
            <a:srgbClr val="92D050"/>
          </a:solidFill>
        </p:grpSpPr>
        <p:sp>
          <p:nvSpPr>
            <p:cNvPr id="47" name="Rounded Rectangle 46"/>
            <p:cNvSpPr/>
            <p:nvPr/>
          </p:nvSpPr>
          <p:spPr>
            <a:xfrm>
              <a:off x="2777305" y="2966858"/>
              <a:ext cx="1632856" cy="1051560"/>
            </a:xfrm>
            <a:prstGeom prst="round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algn="ctr">
                <a:lnSpc>
                  <a:spcPts val="2000"/>
                </a:lnSpc>
              </a:pPr>
              <a:endParaRPr lang="en-US" sz="2000" dirty="0">
                <a:solidFill>
                  <a:prstClr val="black"/>
                </a:solidFill>
              </a:endParaRPr>
            </a:p>
          </p:txBody>
        </p:sp>
        <p:sp>
          <p:nvSpPr>
            <p:cNvPr id="9" name="Rectangle 8"/>
            <p:cNvSpPr/>
            <p:nvPr/>
          </p:nvSpPr>
          <p:spPr>
            <a:xfrm>
              <a:off x="2908052"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0" name="Rectangle 9"/>
            <p:cNvSpPr/>
            <p:nvPr/>
          </p:nvSpPr>
          <p:spPr>
            <a:xfrm>
              <a:off x="3408725"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1" name="Rectangle 10"/>
            <p:cNvSpPr/>
            <p:nvPr/>
          </p:nvSpPr>
          <p:spPr>
            <a:xfrm>
              <a:off x="3929561"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2" name="Rectangle 11"/>
            <p:cNvSpPr/>
            <p:nvPr/>
          </p:nvSpPr>
          <p:spPr>
            <a:xfrm>
              <a:off x="2908052"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3" name="Rectangle 12"/>
            <p:cNvSpPr/>
            <p:nvPr/>
          </p:nvSpPr>
          <p:spPr>
            <a:xfrm>
              <a:off x="3416014"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4" name="Rectangle 13"/>
            <p:cNvSpPr/>
            <p:nvPr/>
          </p:nvSpPr>
          <p:spPr>
            <a:xfrm>
              <a:off x="3929561"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grpSp>
      <p:sp>
        <p:nvSpPr>
          <p:cNvPr id="127" name="Up-Down Arrow 126"/>
          <p:cNvSpPr/>
          <p:nvPr/>
        </p:nvSpPr>
        <p:spPr>
          <a:xfrm>
            <a:off x="3052468" y="3545643"/>
            <a:ext cx="387497" cy="454622"/>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a:solidFill>
                <a:prstClr val="white"/>
              </a:solidFill>
            </a:endParaRPr>
          </a:p>
        </p:txBody>
      </p:sp>
      <p:sp>
        <p:nvSpPr>
          <p:cNvPr id="84" name="TextBox 83"/>
          <p:cNvSpPr txBox="1"/>
          <p:nvPr/>
        </p:nvSpPr>
        <p:spPr>
          <a:xfrm>
            <a:off x="3700642" y="3556437"/>
            <a:ext cx="1142108" cy="400110"/>
          </a:xfrm>
          <a:prstGeom prst="rect">
            <a:avLst/>
          </a:prstGeom>
          <a:noFill/>
        </p:spPr>
        <p:txBody>
          <a:bodyPr wrap="none" rtlCol="0">
            <a:spAutoFit/>
          </a:bodyPr>
          <a:lstStyle/>
          <a:p>
            <a:r>
              <a:rPr lang="en-US" sz="2000" dirty="0">
                <a:solidFill>
                  <a:prstClr val="black"/>
                </a:solidFill>
              </a:rPr>
              <a:t>Compute</a:t>
            </a:r>
          </a:p>
        </p:txBody>
      </p:sp>
      <p:sp>
        <p:nvSpPr>
          <p:cNvPr id="85" name="Oval 84"/>
          <p:cNvSpPr/>
          <p:nvPr/>
        </p:nvSpPr>
        <p:spPr>
          <a:xfrm>
            <a:off x="3502130" y="3658292"/>
            <a:ext cx="255819" cy="23336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prstClr val="white"/>
                </a:solidFill>
              </a:rPr>
              <a:t>3</a:t>
            </a:r>
          </a:p>
        </p:txBody>
      </p:sp>
      <p:sp>
        <p:nvSpPr>
          <p:cNvPr id="76" name="Rounded Rectangle 75"/>
          <p:cNvSpPr/>
          <p:nvPr/>
        </p:nvSpPr>
        <p:spPr>
          <a:xfrm>
            <a:off x="2782008" y="525878"/>
            <a:ext cx="7199356" cy="1019059"/>
          </a:xfrm>
          <a:prstGeom prst="roundRect">
            <a:avLst/>
          </a:prstGeom>
          <a:solidFill>
            <a:schemeClr val="bg1">
              <a:lumMod val="85000"/>
            </a:schemeClr>
          </a:solidFill>
          <a:ln w="25400"/>
        </p:spPr>
        <p:style>
          <a:lnRef idx="2">
            <a:schemeClr val="accent3"/>
          </a:lnRef>
          <a:fillRef idx="1">
            <a:schemeClr val="lt1"/>
          </a:fillRef>
          <a:effectRef idx="0">
            <a:schemeClr val="accent3"/>
          </a:effectRef>
          <a:fontRef idx="minor">
            <a:schemeClr val="dk1"/>
          </a:fontRef>
        </p:style>
        <p:txBody>
          <a:bodyPr tIns="0" bIns="0" rtlCol="0" anchor="t" anchorCtr="0"/>
          <a:lstStyle/>
          <a:p>
            <a:pPr algn="ctr"/>
            <a:r>
              <a:rPr lang="en-US" sz="2000" dirty="0">
                <a:solidFill>
                  <a:prstClr val="black"/>
                </a:solidFill>
              </a:rPr>
              <a:t>Server</a:t>
            </a:r>
          </a:p>
        </p:txBody>
      </p:sp>
      <p:sp>
        <p:nvSpPr>
          <p:cNvPr id="77" name="Rectangle 76"/>
          <p:cNvSpPr/>
          <p:nvPr/>
        </p:nvSpPr>
        <p:spPr>
          <a:xfrm>
            <a:off x="5079156" y="920685"/>
            <a:ext cx="2628460" cy="494994"/>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sz="2000" dirty="0">
                <a:solidFill>
                  <a:prstClr val="white"/>
                </a:solidFill>
              </a:rPr>
              <a:t>Global Model</a:t>
            </a:r>
          </a:p>
        </p:txBody>
      </p:sp>
      <p:grpSp>
        <p:nvGrpSpPr>
          <p:cNvPr id="4" name="Group 3"/>
          <p:cNvGrpSpPr/>
          <p:nvPr/>
        </p:nvGrpSpPr>
        <p:grpSpPr>
          <a:xfrm>
            <a:off x="2485983" y="1606158"/>
            <a:ext cx="2659458" cy="747391"/>
            <a:chOff x="1594133" y="1287030"/>
            <a:chExt cx="2659459" cy="747391"/>
          </a:xfrm>
        </p:grpSpPr>
        <p:sp>
          <p:nvSpPr>
            <p:cNvPr id="187" name="Up Arrow 186"/>
            <p:cNvSpPr/>
            <p:nvPr/>
          </p:nvSpPr>
          <p:spPr>
            <a:xfrm rot="10800000" flipH="1">
              <a:off x="3225901" y="1287030"/>
              <a:ext cx="387497" cy="43111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prstClr val="white"/>
                </a:solidFill>
              </a:endParaRPr>
            </a:p>
          </p:txBody>
        </p:sp>
        <p:sp>
          <p:nvSpPr>
            <p:cNvPr id="89" name="Oval 88"/>
            <p:cNvSpPr/>
            <p:nvPr/>
          </p:nvSpPr>
          <p:spPr>
            <a:xfrm>
              <a:off x="2769763" y="1704762"/>
              <a:ext cx="255819" cy="23336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rPr>
                <a:t>2</a:t>
              </a:r>
            </a:p>
          </p:txBody>
        </p:sp>
        <p:sp>
          <p:nvSpPr>
            <p:cNvPr id="78" name="TextBox 77"/>
            <p:cNvSpPr txBox="1"/>
            <p:nvPr/>
          </p:nvSpPr>
          <p:spPr>
            <a:xfrm>
              <a:off x="3008764" y="1628472"/>
              <a:ext cx="1244828" cy="400110"/>
            </a:xfrm>
            <a:prstGeom prst="rect">
              <a:avLst/>
            </a:prstGeom>
            <a:noFill/>
          </p:spPr>
          <p:txBody>
            <a:bodyPr wrap="none" rtlCol="0">
              <a:spAutoFit/>
            </a:bodyPr>
            <a:lstStyle/>
            <a:p>
              <a:r>
                <a:rPr lang="en-US" sz="2000" dirty="0">
                  <a:solidFill>
                    <a:prstClr val="black"/>
                  </a:solidFill>
                </a:rPr>
                <a:t>Download</a:t>
              </a:r>
            </a:p>
          </p:txBody>
        </p:sp>
        <p:sp>
          <p:nvSpPr>
            <p:cNvPr id="79" name="Up Arrow 78"/>
            <p:cNvSpPr/>
            <p:nvPr/>
          </p:nvSpPr>
          <p:spPr>
            <a:xfrm rot="10800000" flipH="1" flipV="1">
              <a:off x="2009555" y="1297870"/>
              <a:ext cx="387497" cy="406891"/>
            </a:xfrm>
            <a:prstGeom prst="upArrow">
              <a:avLst/>
            </a:prstGeom>
            <a:solidFill>
              <a:schemeClr val="accent1"/>
            </a:solid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prstClr val="white"/>
                </a:solidFill>
              </a:endParaRPr>
            </a:p>
          </p:txBody>
        </p:sp>
        <p:sp>
          <p:nvSpPr>
            <p:cNvPr id="80" name="Oval 79"/>
            <p:cNvSpPr/>
            <p:nvPr/>
          </p:nvSpPr>
          <p:spPr>
            <a:xfrm>
              <a:off x="1594133" y="1710601"/>
              <a:ext cx="255819" cy="233368"/>
            </a:xfrm>
            <a:prstGeom prst="ellipse">
              <a:avLst/>
            </a:prstGeom>
            <a:solidFill>
              <a:schemeClr val="accent1"/>
            </a:solid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rPr>
                <a:t>4</a:t>
              </a:r>
            </a:p>
          </p:txBody>
        </p:sp>
        <p:sp>
          <p:nvSpPr>
            <p:cNvPr id="81" name="TextBox 80"/>
            <p:cNvSpPr txBox="1"/>
            <p:nvPr/>
          </p:nvSpPr>
          <p:spPr>
            <a:xfrm>
              <a:off x="1833134" y="1634311"/>
              <a:ext cx="936475" cy="400110"/>
            </a:xfrm>
            <a:prstGeom prst="rect">
              <a:avLst/>
            </a:prstGeom>
            <a:noFill/>
          </p:spPr>
          <p:txBody>
            <a:bodyPr wrap="none" rtlCol="0">
              <a:spAutoFit/>
            </a:bodyPr>
            <a:lstStyle/>
            <a:p>
              <a:r>
                <a:rPr lang="en-US" sz="2000" dirty="0">
                  <a:solidFill>
                    <a:prstClr val="black"/>
                  </a:solidFill>
                </a:rPr>
                <a:t>Upload</a:t>
              </a:r>
            </a:p>
          </p:txBody>
        </p:sp>
      </p:grpSp>
      <p:grpSp>
        <p:nvGrpSpPr>
          <p:cNvPr id="88" name="Group 87"/>
          <p:cNvGrpSpPr/>
          <p:nvPr/>
        </p:nvGrpSpPr>
        <p:grpSpPr>
          <a:xfrm>
            <a:off x="5082887" y="1617016"/>
            <a:ext cx="2659458" cy="747391"/>
            <a:chOff x="1594133" y="1287030"/>
            <a:chExt cx="2659459" cy="747391"/>
          </a:xfrm>
        </p:grpSpPr>
        <p:sp>
          <p:nvSpPr>
            <p:cNvPr id="92" name="Up Arrow 91"/>
            <p:cNvSpPr/>
            <p:nvPr/>
          </p:nvSpPr>
          <p:spPr>
            <a:xfrm rot="10800000" flipH="1">
              <a:off x="3225901" y="1287030"/>
              <a:ext cx="387497" cy="43111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prstClr val="white"/>
                </a:solidFill>
              </a:endParaRPr>
            </a:p>
          </p:txBody>
        </p:sp>
        <p:sp>
          <p:nvSpPr>
            <p:cNvPr id="93" name="Oval 92"/>
            <p:cNvSpPr/>
            <p:nvPr/>
          </p:nvSpPr>
          <p:spPr>
            <a:xfrm>
              <a:off x="2769763" y="1704762"/>
              <a:ext cx="255819" cy="23336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rPr>
                <a:t>2</a:t>
              </a:r>
            </a:p>
          </p:txBody>
        </p:sp>
        <p:sp>
          <p:nvSpPr>
            <p:cNvPr id="94" name="TextBox 93"/>
            <p:cNvSpPr txBox="1"/>
            <p:nvPr/>
          </p:nvSpPr>
          <p:spPr>
            <a:xfrm>
              <a:off x="3008764" y="1628472"/>
              <a:ext cx="1244828" cy="400110"/>
            </a:xfrm>
            <a:prstGeom prst="rect">
              <a:avLst/>
            </a:prstGeom>
            <a:noFill/>
          </p:spPr>
          <p:txBody>
            <a:bodyPr wrap="none" rtlCol="0">
              <a:spAutoFit/>
            </a:bodyPr>
            <a:lstStyle/>
            <a:p>
              <a:r>
                <a:rPr lang="en-US" sz="2000" dirty="0">
                  <a:solidFill>
                    <a:prstClr val="black"/>
                  </a:solidFill>
                </a:rPr>
                <a:t>Download</a:t>
              </a:r>
            </a:p>
          </p:txBody>
        </p:sp>
        <p:sp>
          <p:nvSpPr>
            <p:cNvPr id="95" name="Up Arrow 94"/>
            <p:cNvSpPr/>
            <p:nvPr/>
          </p:nvSpPr>
          <p:spPr>
            <a:xfrm rot="10800000" flipH="1" flipV="1">
              <a:off x="2009555" y="1297870"/>
              <a:ext cx="387497" cy="406891"/>
            </a:xfrm>
            <a:prstGeom prst="upArrow">
              <a:avLst/>
            </a:prstGeom>
            <a:solidFill>
              <a:schemeClr val="accent1"/>
            </a:solid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prstClr val="white"/>
                </a:solidFill>
              </a:endParaRPr>
            </a:p>
          </p:txBody>
        </p:sp>
        <p:sp>
          <p:nvSpPr>
            <p:cNvPr id="96" name="Oval 95"/>
            <p:cNvSpPr/>
            <p:nvPr/>
          </p:nvSpPr>
          <p:spPr>
            <a:xfrm>
              <a:off x="1594133" y="1710601"/>
              <a:ext cx="255819" cy="233368"/>
            </a:xfrm>
            <a:prstGeom prst="ellipse">
              <a:avLst/>
            </a:prstGeom>
            <a:solidFill>
              <a:schemeClr val="accent1"/>
            </a:solid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rPr>
                <a:t>4</a:t>
              </a:r>
            </a:p>
          </p:txBody>
        </p:sp>
        <p:sp>
          <p:nvSpPr>
            <p:cNvPr id="97" name="TextBox 96"/>
            <p:cNvSpPr txBox="1"/>
            <p:nvPr/>
          </p:nvSpPr>
          <p:spPr>
            <a:xfrm>
              <a:off x="1833134" y="1634311"/>
              <a:ext cx="936475" cy="400110"/>
            </a:xfrm>
            <a:prstGeom prst="rect">
              <a:avLst/>
            </a:prstGeom>
            <a:noFill/>
          </p:spPr>
          <p:txBody>
            <a:bodyPr wrap="none" rtlCol="0">
              <a:spAutoFit/>
            </a:bodyPr>
            <a:lstStyle/>
            <a:p>
              <a:r>
                <a:rPr lang="en-US" sz="2000" dirty="0">
                  <a:solidFill>
                    <a:prstClr val="black"/>
                  </a:solidFill>
                </a:rPr>
                <a:t>Upload</a:t>
              </a:r>
            </a:p>
          </p:txBody>
        </p:sp>
      </p:grpSp>
      <p:grpSp>
        <p:nvGrpSpPr>
          <p:cNvPr id="98" name="Group 97"/>
          <p:cNvGrpSpPr/>
          <p:nvPr/>
        </p:nvGrpSpPr>
        <p:grpSpPr>
          <a:xfrm>
            <a:off x="7707619" y="1611683"/>
            <a:ext cx="2659458" cy="747391"/>
            <a:chOff x="1594133" y="1287030"/>
            <a:chExt cx="2659459" cy="747391"/>
          </a:xfrm>
        </p:grpSpPr>
        <p:sp>
          <p:nvSpPr>
            <p:cNvPr id="99" name="Up Arrow 98"/>
            <p:cNvSpPr/>
            <p:nvPr/>
          </p:nvSpPr>
          <p:spPr>
            <a:xfrm rot="10800000" flipH="1">
              <a:off x="3225901" y="1287030"/>
              <a:ext cx="387497" cy="43111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prstClr val="white"/>
                </a:solidFill>
              </a:endParaRPr>
            </a:p>
          </p:txBody>
        </p:sp>
        <p:sp>
          <p:nvSpPr>
            <p:cNvPr id="100" name="Oval 99"/>
            <p:cNvSpPr/>
            <p:nvPr/>
          </p:nvSpPr>
          <p:spPr>
            <a:xfrm>
              <a:off x="2769763" y="1704762"/>
              <a:ext cx="255819" cy="23336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rPr>
                <a:t>2</a:t>
              </a:r>
            </a:p>
          </p:txBody>
        </p:sp>
        <p:sp>
          <p:nvSpPr>
            <p:cNvPr id="101" name="TextBox 100"/>
            <p:cNvSpPr txBox="1"/>
            <p:nvPr/>
          </p:nvSpPr>
          <p:spPr>
            <a:xfrm>
              <a:off x="3008764" y="1628472"/>
              <a:ext cx="1244828" cy="400110"/>
            </a:xfrm>
            <a:prstGeom prst="rect">
              <a:avLst/>
            </a:prstGeom>
            <a:noFill/>
          </p:spPr>
          <p:txBody>
            <a:bodyPr wrap="none" rtlCol="0">
              <a:spAutoFit/>
            </a:bodyPr>
            <a:lstStyle/>
            <a:p>
              <a:r>
                <a:rPr lang="en-US" sz="2000" dirty="0">
                  <a:solidFill>
                    <a:prstClr val="black"/>
                  </a:solidFill>
                </a:rPr>
                <a:t>Download</a:t>
              </a:r>
            </a:p>
          </p:txBody>
        </p:sp>
        <p:sp>
          <p:nvSpPr>
            <p:cNvPr id="102" name="Up Arrow 101"/>
            <p:cNvSpPr/>
            <p:nvPr/>
          </p:nvSpPr>
          <p:spPr>
            <a:xfrm rot="10800000" flipH="1" flipV="1">
              <a:off x="2009555" y="1297870"/>
              <a:ext cx="387497" cy="406891"/>
            </a:xfrm>
            <a:prstGeom prst="upArrow">
              <a:avLst/>
            </a:prstGeom>
            <a:solidFill>
              <a:schemeClr val="accent1"/>
            </a:solid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prstClr val="white"/>
                </a:solidFill>
              </a:endParaRPr>
            </a:p>
          </p:txBody>
        </p:sp>
        <p:sp>
          <p:nvSpPr>
            <p:cNvPr id="108" name="Oval 107"/>
            <p:cNvSpPr/>
            <p:nvPr/>
          </p:nvSpPr>
          <p:spPr>
            <a:xfrm>
              <a:off x="1594133" y="1710601"/>
              <a:ext cx="255819" cy="233368"/>
            </a:xfrm>
            <a:prstGeom prst="ellipse">
              <a:avLst/>
            </a:prstGeom>
            <a:solidFill>
              <a:schemeClr val="accent1"/>
            </a:solid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rPr>
                <a:t>4</a:t>
              </a:r>
            </a:p>
          </p:txBody>
        </p:sp>
        <p:sp>
          <p:nvSpPr>
            <p:cNvPr id="109" name="TextBox 108"/>
            <p:cNvSpPr txBox="1"/>
            <p:nvPr/>
          </p:nvSpPr>
          <p:spPr>
            <a:xfrm>
              <a:off x="1833134" y="1634311"/>
              <a:ext cx="936475" cy="400110"/>
            </a:xfrm>
            <a:prstGeom prst="rect">
              <a:avLst/>
            </a:prstGeom>
            <a:noFill/>
          </p:spPr>
          <p:txBody>
            <a:bodyPr wrap="none" rtlCol="0">
              <a:spAutoFit/>
            </a:bodyPr>
            <a:lstStyle/>
            <a:p>
              <a:r>
                <a:rPr lang="en-US" sz="2000" dirty="0">
                  <a:solidFill>
                    <a:prstClr val="black"/>
                  </a:solidFill>
                </a:rPr>
                <a:t>Upload</a:t>
              </a:r>
            </a:p>
          </p:txBody>
        </p:sp>
      </p:grpSp>
      <p:sp>
        <p:nvSpPr>
          <p:cNvPr id="87" name="Rectangle 86"/>
          <p:cNvSpPr/>
          <p:nvPr/>
        </p:nvSpPr>
        <p:spPr>
          <a:xfrm>
            <a:off x="5461862" y="2885978"/>
            <a:ext cx="1895241" cy="594360"/>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sz="2000" dirty="0">
                <a:solidFill>
                  <a:prstClr val="white"/>
                </a:solidFill>
              </a:rPr>
              <a:t>Local Model</a:t>
            </a:r>
          </a:p>
        </p:txBody>
      </p:sp>
      <p:sp>
        <p:nvSpPr>
          <p:cNvPr id="116" name="Up-Down Arrow 115"/>
          <p:cNvSpPr/>
          <p:nvPr/>
        </p:nvSpPr>
        <p:spPr>
          <a:xfrm>
            <a:off x="5562106" y="3543045"/>
            <a:ext cx="387497" cy="454622"/>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a:solidFill>
                <a:prstClr val="white"/>
              </a:solidFill>
            </a:endParaRPr>
          </a:p>
        </p:txBody>
      </p:sp>
      <p:sp>
        <p:nvSpPr>
          <p:cNvPr id="118" name="TextBox 117"/>
          <p:cNvSpPr txBox="1"/>
          <p:nvPr/>
        </p:nvSpPr>
        <p:spPr>
          <a:xfrm>
            <a:off x="6210252" y="3553839"/>
            <a:ext cx="1142108" cy="400110"/>
          </a:xfrm>
          <a:prstGeom prst="rect">
            <a:avLst/>
          </a:prstGeom>
          <a:noFill/>
        </p:spPr>
        <p:txBody>
          <a:bodyPr wrap="none" rtlCol="0">
            <a:spAutoFit/>
          </a:bodyPr>
          <a:lstStyle/>
          <a:p>
            <a:r>
              <a:rPr lang="en-US" sz="2000" dirty="0">
                <a:solidFill>
                  <a:prstClr val="black"/>
                </a:solidFill>
              </a:rPr>
              <a:t>Compute</a:t>
            </a:r>
          </a:p>
        </p:txBody>
      </p:sp>
      <p:sp>
        <p:nvSpPr>
          <p:cNvPr id="121" name="Oval 120"/>
          <p:cNvSpPr/>
          <p:nvPr/>
        </p:nvSpPr>
        <p:spPr>
          <a:xfrm>
            <a:off x="6011738" y="3655694"/>
            <a:ext cx="255819" cy="23336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prstClr val="white"/>
                </a:solidFill>
              </a:rPr>
              <a:t>3</a:t>
            </a:r>
          </a:p>
        </p:txBody>
      </p:sp>
      <p:sp>
        <p:nvSpPr>
          <p:cNvPr id="123" name="Rectangle 122"/>
          <p:cNvSpPr/>
          <p:nvPr/>
        </p:nvSpPr>
        <p:spPr>
          <a:xfrm>
            <a:off x="7997236" y="2891447"/>
            <a:ext cx="1895241" cy="594360"/>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sz="2000" dirty="0">
                <a:solidFill>
                  <a:prstClr val="white"/>
                </a:solidFill>
              </a:rPr>
              <a:t>Local Model</a:t>
            </a:r>
          </a:p>
        </p:txBody>
      </p:sp>
      <p:sp>
        <p:nvSpPr>
          <p:cNvPr id="144" name="Up-Down Arrow 143"/>
          <p:cNvSpPr/>
          <p:nvPr/>
        </p:nvSpPr>
        <p:spPr>
          <a:xfrm>
            <a:off x="8097482" y="3548514"/>
            <a:ext cx="387497" cy="454622"/>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a:solidFill>
                <a:prstClr val="white"/>
              </a:solidFill>
            </a:endParaRPr>
          </a:p>
        </p:txBody>
      </p:sp>
      <p:sp>
        <p:nvSpPr>
          <p:cNvPr id="147" name="TextBox 146"/>
          <p:cNvSpPr txBox="1"/>
          <p:nvPr/>
        </p:nvSpPr>
        <p:spPr>
          <a:xfrm>
            <a:off x="8745628" y="3559308"/>
            <a:ext cx="1142108" cy="400110"/>
          </a:xfrm>
          <a:prstGeom prst="rect">
            <a:avLst/>
          </a:prstGeom>
          <a:noFill/>
        </p:spPr>
        <p:txBody>
          <a:bodyPr wrap="none" rtlCol="0">
            <a:spAutoFit/>
          </a:bodyPr>
          <a:lstStyle/>
          <a:p>
            <a:r>
              <a:rPr lang="en-US" sz="2000" dirty="0">
                <a:solidFill>
                  <a:prstClr val="black"/>
                </a:solidFill>
              </a:rPr>
              <a:t>Compute</a:t>
            </a:r>
          </a:p>
        </p:txBody>
      </p:sp>
      <p:sp>
        <p:nvSpPr>
          <p:cNvPr id="148" name="Oval 147"/>
          <p:cNvSpPr/>
          <p:nvPr/>
        </p:nvSpPr>
        <p:spPr>
          <a:xfrm>
            <a:off x="8547114" y="3661163"/>
            <a:ext cx="255819" cy="23336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prstClr val="white"/>
                </a:solidFill>
              </a:rPr>
              <a:t>3</a:t>
            </a:r>
          </a:p>
        </p:txBody>
      </p:sp>
      <p:sp>
        <p:nvSpPr>
          <p:cNvPr id="82" name="TextBox 81"/>
          <p:cNvSpPr txBox="1"/>
          <p:nvPr/>
        </p:nvSpPr>
        <p:spPr>
          <a:xfrm>
            <a:off x="3747484" y="-140220"/>
            <a:ext cx="46680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defPPr>
              <a:defRPr lang="en-US"/>
            </a:defPPr>
            <a:lvl1pPr algn="ctr" eaLnBrk="0" fontAlgn="base" hangingPunct="0">
              <a:spcBef>
                <a:spcPct val="0"/>
              </a:spcBef>
              <a:spcAft>
                <a:spcPct val="0"/>
              </a:spcAft>
              <a:buNone/>
              <a:defRPr sz="4400" b="1">
                <a:solidFill>
                  <a:srgbClr val="4BACC6">
                    <a:lumMod val="75000"/>
                  </a:srgbClr>
                </a:solidFill>
                <a:effectLst>
                  <a:outerShdw blurRad="50800" dist="25400" dir="5400000" algn="t" rotWithShape="0">
                    <a:prstClr val="black">
                      <a:alpha val="40000"/>
                    </a:prstClr>
                  </a:outerShdw>
                </a:effectLst>
                <a:cs typeface="Times New Roman" pitchFamily="18" charset="0"/>
              </a:defRPr>
            </a:lvl1pPr>
          </a:lstStyle>
          <a:p>
            <a:r>
              <a:rPr lang="en-US" dirty="0"/>
              <a:t>Parameter Server</a:t>
            </a:r>
          </a:p>
        </p:txBody>
      </p:sp>
      <p:grpSp>
        <p:nvGrpSpPr>
          <p:cNvPr id="135" name="Group 134"/>
          <p:cNvGrpSpPr/>
          <p:nvPr/>
        </p:nvGrpSpPr>
        <p:grpSpPr>
          <a:xfrm>
            <a:off x="5447510" y="4045153"/>
            <a:ext cx="1895241" cy="1145824"/>
            <a:chOff x="2777305" y="2966858"/>
            <a:chExt cx="1632856" cy="1051560"/>
          </a:xfrm>
          <a:solidFill>
            <a:srgbClr val="92D050"/>
          </a:solidFill>
        </p:grpSpPr>
        <p:sp>
          <p:nvSpPr>
            <p:cNvPr id="136" name="Rounded Rectangle 135"/>
            <p:cNvSpPr/>
            <p:nvPr/>
          </p:nvSpPr>
          <p:spPr>
            <a:xfrm>
              <a:off x="2777305" y="2966858"/>
              <a:ext cx="1632856" cy="1051560"/>
            </a:xfrm>
            <a:prstGeom prst="round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algn="ctr">
                <a:lnSpc>
                  <a:spcPts val="2000"/>
                </a:lnSpc>
              </a:pPr>
              <a:endParaRPr lang="en-US" sz="2000" dirty="0">
                <a:solidFill>
                  <a:prstClr val="black"/>
                </a:solidFill>
              </a:endParaRPr>
            </a:p>
          </p:txBody>
        </p:sp>
        <p:sp>
          <p:nvSpPr>
            <p:cNvPr id="137" name="Rectangle 136"/>
            <p:cNvSpPr/>
            <p:nvPr/>
          </p:nvSpPr>
          <p:spPr>
            <a:xfrm>
              <a:off x="2908052"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38" name="Rectangle 137"/>
            <p:cNvSpPr/>
            <p:nvPr/>
          </p:nvSpPr>
          <p:spPr>
            <a:xfrm>
              <a:off x="3408725"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39" name="Rectangle 138"/>
            <p:cNvSpPr/>
            <p:nvPr/>
          </p:nvSpPr>
          <p:spPr>
            <a:xfrm>
              <a:off x="3929561"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40" name="Rectangle 139"/>
            <p:cNvSpPr/>
            <p:nvPr/>
          </p:nvSpPr>
          <p:spPr>
            <a:xfrm>
              <a:off x="2908052"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41" name="Rectangle 140"/>
            <p:cNvSpPr/>
            <p:nvPr/>
          </p:nvSpPr>
          <p:spPr>
            <a:xfrm>
              <a:off x="3416014"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43" name="Rectangle 142"/>
            <p:cNvSpPr/>
            <p:nvPr/>
          </p:nvSpPr>
          <p:spPr>
            <a:xfrm>
              <a:off x="3929561"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grpSp>
      <p:grpSp>
        <p:nvGrpSpPr>
          <p:cNvPr id="145" name="Group 144"/>
          <p:cNvGrpSpPr/>
          <p:nvPr/>
        </p:nvGrpSpPr>
        <p:grpSpPr>
          <a:xfrm>
            <a:off x="7997304" y="4028935"/>
            <a:ext cx="1895241" cy="1145824"/>
            <a:chOff x="2777305" y="2966858"/>
            <a:chExt cx="1632856" cy="1051560"/>
          </a:xfrm>
          <a:solidFill>
            <a:srgbClr val="92D050"/>
          </a:solidFill>
        </p:grpSpPr>
        <p:sp>
          <p:nvSpPr>
            <p:cNvPr id="146" name="Rounded Rectangle 145"/>
            <p:cNvSpPr/>
            <p:nvPr/>
          </p:nvSpPr>
          <p:spPr>
            <a:xfrm>
              <a:off x="2777305" y="2966858"/>
              <a:ext cx="1632856" cy="1051560"/>
            </a:xfrm>
            <a:prstGeom prst="round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algn="ctr">
                <a:lnSpc>
                  <a:spcPts val="2000"/>
                </a:lnSpc>
              </a:pPr>
              <a:endParaRPr lang="en-US" sz="2000" dirty="0">
                <a:solidFill>
                  <a:prstClr val="black"/>
                </a:solidFill>
              </a:endParaRPr>
            </a:p>
          </p:txBody>
        </p:sp>
        <p:sp>
          <p:nvSpPr>
            <p:cNvPr id="149" name="Rectangle 148"/>
            <p:cNvSpPr/>
            <p:nvPr/>
          </p:nvSpPr>
          <p:spPr>
            <a:xfrm>
              <a:off x="2908052"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50" name="Rectangle 149"/>
            <p:cNvSpPr/>
            <p:nvPr/>
          </p:nvSpPr>
          <p:spPr>
            <a:xfrm>
              <a:off x="3408725"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51" name="Rectangle 150"/>
            <p:cNvSpPr/>
            <p:nvPr/>
          </p:nvSpPr>
          <p:spPr>
            <a:xfrm>
              <a:off x="3929561" y="3141006"/>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52" name="Rectangle 151"/>
            <p:cNvSpPr/>
            <p:nvPr/>
          </p:nvSpPr>
          <p:spPr>
            <a:xfrm>
              <a:off x="2908052"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53" name="Rectangle 152"/>
            <p:cNvSpPr/>
            <p:nvPr/>
          </p:nvSpPr>
          <p:spPr>
            <a:xfrm>
              <a:off x="3416014"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154" name="Rectangle 153"/>
            <p:cNvSpPr/>
            <p:nvPr/>
          </p:nvSpPr>
          <p:spPr>
            <a:xfrm>
              <a:off x="3929561" y="3508422"/>
              <a:ext cx="342847" cy="273006"/>
            </a:xfrm>
            <a:prstGeom prst="rect">
              <a:avLst/>
            </a:prstGeom>
            <a:solidFill>
              <a:srgbClr val="339966"/>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grpSp>
    </p:spTree>
    <p:extLst>
      <p:ext uri="{BB962C8B-B14F-4D97-AF65-F5344CB8AC3E}">
        <p14:creationId xmlns:p14="http://schemas.microsoft.com/office/powerpoint/2010/main" val="24378533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08847"/>
            <a:ext cx="11277600" cy="1470025"/>
          </a:xfrm>
        </p:spPr>
        <p:txBody>
          <a:bodyPr>
            <a:normAutofit fontScale="90000"/>
          </a:bodyPr>
          <a:lstStyle/>
          <a:p>
            <a:r>
              <a:rPr lang="en-US" b="1" dirty="0" smtClean="0"/>
              <a:t>Case Study 2: </a:t>
            </a:r>
            <a:br>
              <a:rPr lang="en-US" b="1" dirty="0" smtClean="0"/>
            </a:br>
            <a:r>
              <a:rPr lang="en-US" b="1" dirty="0" smtClean="0"/>
              <a:t>Parallel Latent Dirichlet Allocation for Text Mining</a:t>
            </a:r>
            <a:endParaRPr lang="en-US" b="1" dirty="0"/>
          </a:p>
        </p:txBody>
      </p:sp>
      <p:sp>
        <p:nvSpPr>
          <p:cNvPr id="3" name="Subtitle 2"/>
          <p:cNvSpPr>
            <a:spLocks noGrp="1"/>
          </p:cNvSpPr>
          <p:nvPr>
            <p:ph type="subTitle" idx="1"/>
          </p:nvPr>
        </p:nvSpPr>
        <p:spPr/>
        <p:txBody>
          <a:bodyPr/>
          <a:lstStyle/>
          <a:p>
            <a:r>
              <a:rPr lang="en-US" dirty="0" smtClean="0"/>
              <a:t>Map Collective Computing Paradigm</a:t>
            </a:r>
            <a:endParaRPr lang="en-US" dirty="0"/>
          </a:p>
        </p:txBody>
      </p:sp>
      <p:sp>
        <p:nvSpPr>
          <p:cNvPr id="4" name="TextBox 3"/>
          <p:cNvSpPr txBox="1"/>
          <p:nvPr/>
        </p:nvSpPr>
        <p:spPr>
          <a:xfrm>
            <a:off x="2606142" y="1812190"/>
            <a:ext cx="5200783" cy="369332"/>
          </a:xfrm>
          <a:prstGeom prst="rect">
            <a:avLst/>
          </a:prstGeom>
          <a:noFill/>
        </p:spPr>
        <p:txBody>
          <a:bodyPr wrap="none" rtlCol="0">
            <a:spAutoFit/>
          </a:bodyPr>
          <a:lstStyle/>
          <a:p>
            <a:r>
              <a:rPr lang="en-US" b="1" dirty="0">
                <a:solidFill>
                  <a:prstClr val="white">
                    <a:lumMod val="50000"/>
                  </a:prstClr>
                </a:solidFill>
              </a:rPr>
              <a:t>4.      Interdisciplinary Applications and Technologies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559" y="1766382"/>
            <a:ext cx="755143" cy="442465"/>
          </a:xfrm>
          <a:prstGeom prst="rect">
            <a:avLst/>
          </a:prstGeom>
        </p:spPr>
      </p:pic>
    </p:spTree>
    <p:extLst>
      <p:ext uri="{BB962C8B-B14F-4D97-AF65-F5344CB8AC3E}">
        <p14:creationId xmlns:p14="http://schemas.microsoft.com/office/powerpoint/2010/main" val="13648623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4294967295"/>
          </p:nvPr>
        </p:nvSpPr>
        <p:spPr>
          <a:xfrm>
            <a:off x="832924" y="1067660"/>
            <a:ext cx="5100639" cy="4525963"/>
          </a:xfrm>
        </p:spPr>
        <p:txBody>
          <a:bodyPr/>
          <a:lstStyle/>
          <a:p>
            <a:r>
              <a:rPr lang="en-US" altLang="en-US" sz="2400" dirty="0"/>
              <a:t>Topic Models is a modeling technique, modeling the data by probabilistic generative process.</a:t>
            </a:r>
          </a:p>
          <a:p>
            <a:r>
              <a:rPr lang="en-US" altLang="en-US" sz="2400" dirty="0"/>
              <a:t>Latent </a:t>
            </a:r>
            <a:r>
              <a:rPr lang="en-US" altLang="en-US" sz="2400" dirty="0" err="1"/>
              <a:t>Dirichlet</a:t>
            </a:r>
            <a:r>
              <a:rPr lang="en-US" altLang="en-US" sz="2400" dirty="0"/>
              <a:t> Allocation(LDA) is one widely used topic model.</a:t>
            </a:r>
            <a:endParaRPr lang="en-US" altLang="en-US" sz="1800" dirty="0"/>
          </a:p>
          <a:p>
            <a:r>
              <a:rPr lang="en-US" altLang="en-US" sz="2400" dirty="0"/>
              <a:t>Inference algorithm for LDA is an iterative algorithm using share global model data.</a:t>
            </a:r>
          </a:p>
        </p:txBody>
      </p:sp>
      <p:sp>
        <p:nvSpPr>
          <p:cNvPr id="3074" name="Rectangle 2"/>
          <p:cNvSpPr>
            <a:spLocks noGrp="1" noChangeArrowheads="1"/>
          </p:cNvSpPr>
          <p:nvPr>
            <p:ph type="title" idx="4294967295"/>
          </p:nvPr>
        </p:nvSpPr>
        <p:spPr>
          <a:xfrm>
            <a:off x="2213191" y="208230"/>
            <a:ext cx="7321551" cy="5603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fontAlgn="base">
              <a:spcAft>
                <a:spcPct val="0"/>
              </a:spcAft>
            </a:pPr>
            <a:r>
              <a:rPr lang="en-US" altLang="en-US" sz="32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LDA and Topic Models</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964" y="4203568"/>
            <a:ext cx="5571107" cy="21847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7" name="Rectangle 5"/>
          <p:cNvSpPr>
            <a:spLocks noChangeArrowheads="1"/>
          </p:cNvSpPr>
          <p:nvPr/>
        </p:nvSpPr>
        <p:spPr bwMode="auto">
          <a:xfrm>
            <a:off x="8697913" y="4610337"/>
            <a:ext cx="1862139" cy="735012"/>
          </a:xfrm>
          <a:prstGeom prst="rect">
            <a:avLst/>
          </a:prstGeom>
          <a:blipFill dpi="0" rotWithShape="0">
            <a:blip r:embed="rId4"/>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prstClr val="black"/>
              </a:solidFill>
            </a:endParaRPr>
          </a:p>
        </p:txBody>
      </p:sp>
      <p:sp>
        <p:nvSpPr>
          <p:cNvPr id="3078" name="Rectangle 6"/>
          <p:cNvSpPr>
            <a:spLocks noChangeArrowheads="1"/>
          </p:cNvSpPr>
          <p:nvPr/>
        </p:nvSpPr>
        <p:spPr bwMode="auto">
          <a:xfrm>
            <a:off x="7417620" y="4540586"/>
            <a:ext cx="728663" cy="1325562"/>
          </a:xfrm>
          <a:prstGeom prst="rect">
            <a:avLst/>
          </a:prstGeom>
          <a:blipFill dpi="0" rotWithShape="0">
            <a:blip r:embed="rId5"/>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prstClr val="black"/>
              </a:solidFill>
            </a:endParaRPr>
          </a:p>
        </p:txBody>
      </p:sp>
      <p:sp>
        <p:nvSpPr>
          <p:cNvPr id="3079" name="Text Box 7"/>
          <p:cNvSpPr txBox="1">
            <a:spLocks noChangeArrowheads="1"/>
          </p:cNvSpPr>
          <p:nvPr/>
        </p:nvSpPr>
        <p:spPr bwMode="auto">
          <a:xfrm>
            <a:off x="8618755" y="4191571"/>
            <a:ext cx="1831975"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1400" dirty="0">
                <a:solidFill>
                  <a:srgbClr val="FF3300"/>
                </a:solidFill>
              </a:rPr>
              <a:t>Topic-Doc Matrix</a:t>
            </a:r>
            <a:endParaRPr lang="en-US" altLang="en-US" sz="1400" baseline="-25000" dirty="0">
              <a:solidFill>
                <a:srgbClr val="FF3300"/>
              </a:solidFill>
            </a:endParaRPr>
          </a:p>
        </p:txBody>
      </p:sp>
      <p:sp>
        <p:nvSpPr>
          <p:cNvPr id="3080" name="Text Box 8"/>
          <p:cNvSpPr txBox="1">
            <a:spLocks noChangeArrowheads="1"/>
          </p:cNvSpPr>
          <p:nvPr/>
        </p:nvSpPr>
        <p:spPr bwMode="auto">
          <a:xfrm>
            <a:off x="6956425" y="4200887"/>
            <a:ext cx="165100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1400">
                <a:solidFill>
                  <a:srgbClr val="FF3300"/>
                </a:solidFill>
              </a:rPr>
              <a:t>Word-Topic Matrix</a:t>
            </a:r>
            <a:endParaRPr lang="en-US" altLang="en-US" sz="1400" baseline="-25000">
              <a:solidFill>
                <a:srgbClr val="FF3300"/>
              </a:solidFill>
            </a:endParaRPr>
          </a:p>
        </p:txBody>
      </p:sp>
      <p:sp>
        <p:nvSpPr>
          <p:cNvPr id="3081" name="Text Box 9"/>
          <p:cNvSpPr txBox="1">
            <a:spLocks noChangeArrowheads="1"/>
          </p:cNvSpPr>
          <p:nvPr/>
        </p:nvSpPr>
        <p:spPr bwMode="auto">
          <a:xfrm>
            <a:off x="8340885" y="5777134"/>
            <a:ext cx="12825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dirty="0">
                <a:solidFill>
                  <a:prstClr val="black"/>
                </a:solidFill>
              </a:rPr>
              <a:t>Model Data</a:t>
            </a:r>
          </a:p>
        </p:txBody>
      </p:sp>
      <p:sp>
        <p:nvSpPr>
          <p:cNvPr id="10" name="Rectangle 3"/>
          <p:cNvSpPr txBox="1">
            <a:spLocks noChangeArrowheads="1"/>
          </p:cNvSpPr>
          <p:nvPr/>
        </p:nvSpPr>
        <p:spPr>
          <a:xfrm>
            <a:off x="6567898" y="1129294"/>
            <a:ext cx="4866167" cy="31479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2200" dirty="0" smtClean="0">
                <a:solidFill>
                  <a:prstClr val="black"/>
                </a:solidFill>
              </a:rPr>
              <a:t>Document</a:t>
            </a:r>
          </a:p>
          <a:p>
            <a:r>
              <a:rPr lang="en-US" altLang="en-US" sz="2200" dirty="0" smtClean="0">
                <a:solidFill>
                  <a:prstClr val="black"/>
                </a:solidFill>
              </a:rPr>
              <a:t>Word</a:t>
            </a:r>
          </a:p>
          <a:p>
            <a:r>
              <a:rPr lang="en-US" altLang="en-US" sz="2200" dirty="0" smtClean="0">
                <a:solidFill>
                  <a:prstClr val="black"/>
                </a:solidFill>
              </a:rPr>
              <a:t>Topic: semantic unit inside the data</a:t>
            </a:r>
          </a:p>
          <a:p>
            <a:r>
              <a:rPr lang="en-US" altLang="en-US" sz="2200" dirty="0" smtClean="0">
                <a:solidFill>
                  <a:prstClr val="black"/>
                </a:solidFill>
              </a:rPr>
              <a:t>Topic Model</a:t>
            </a:r>
          </a:p>
          <a:p>
            <a:pPr lvl="1"/>
            <a:r>
              <a:rPr lang="en-US" altLang="en-US" sz="2200" dirty="0" smtClean="0">
                <a:solidFill>
                  <a:prstClr val="black"/>
                </a:solidFill>
              </a:rPr>
              <a:t>documents are mixtures of topics, where a topic is a probability distribution over words</a:t>
            </a:r>
            <a:endParaRPr lang="en-US" altLang="en-US" sz="2200" dirty="0">
              <a:solidFill>
                <a:prstClr val="black"/>
              </a:solidFill>
            </a:endParaRPr>
          </a:p>
        </p:txBody>
      </p:sp>
      <p:cxnSp>
        <p:nvCxnSpPr>
          <p:cNvPr id="11" name="Straight Arrow Connector 10"/>
          <p:cNvCxnSpPr/>
          <p:nvPr/>
        </p:nvCxnSpPr>
        <p:spPr>
          <a:xfrm flipV="1">
            <a:off x="9000981" y="5362297"/>
            <a:ext cx="338262" cy="434496"/>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8146284" y="5403535"/>
            <a:ext cx="854697" cy="373599"/>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526661" y="4799033"/>
            <a:ext cx="991968" cy="646331"/>
          </a:xfrm>
          <a:prstGeom prst="rect">
            <a:avLst/>
          </a:prstGeom>
          <a:noFill/>
        </p:spPr>
        <p:txBody>
          <a:bodyPr wrap="square" rtlCol="0">
            <a:spAutoFit/>
          </a:bodyPr>
          <a:lstStyle/>
          <a:p>
            <a:r>
              <a:rPr lang="en-US" dirty="0" smtClean="0">
                <a:solidFill>
                  <a:srgbClr val="205872"/>
                </a:solidFill>
              </a:rPr>
              <a:t>1 million words</a:t>
            </a:r>
            <a:endParaRPr lang="en-US" dirty="0">
              <a:solidFill>
                <a:srgbClr val="205872"/>
              </a:solidFill>
            </a:endParaRPr>
          </a:p>
        </p:txBody>
      </p:sp>
      <p:sp>
        <p:nvSpPr>
          <p:cNvPr id="14" name="TextBox 13"/>
          <p:cNvSpPr txBox="1"/>
          <p:nvPr/>
        </p:nvSpPr>
        <p:spPr>
          <a:xfrm>
            <a:off x="10555029" y="4793177"/>
            <a:ext cx="1286623" cy="369332"/>
          </a:xfrm>
          <a:prstGeom prst="rect">
            <a:avLst/>
          </a:prstGeom>
          <a:noFill/>
        </p:spPr>
        <p:txBody>
          <a:bodyPr wrap="square" rtlCol="0">
            <a:spAutoFit/>
          </a:bodyPr>
          <a:lstStyle/>
          <a:p>
            <a:r>
              <a:rPr lang="en-US" dirty="0" smtClean="0">
                <a:solidFill>
                  <a:srgbClr val="205872"/>
                </a:solidFill>
              </a:rPr>
              <a:t>10k topics</a:t>
            </a:r>
            <a:endParaRPr lang="en-US" dirty="0">
              <a:solidFill>
                <a:srgbClr val="205872"/>
              </a:solidFill>
            </a:endParaRPr>
          </a:p>
        </p:txBody>
      </p:sp>
      <p:sp>
        <p:nvSpPr>
          <p:cNvPr id="15" name="TextBox 14"/>
          <p:cNvSpPr txBox="1"/>
          <p:nvPr/>
        </p:nvSpPr>
        <p:spPr>
          <a:xfrm>
            <a:off x="9264324" y="5403535"/>
            <a:ext cx="1816052" cy="369332"/>
          </a:xfrm>
          <a:prstGeom prst="rect">
            <a:avLst/>
          </a:prstGeom>
          <a:noFill/>
        </p:spPr>
        <p:txBody>
          <a:bodyPr wrap="square" rtlCol="0">
            <a:spAutoFit/>
          </a:bodyPr>
          <a:lstStyle/>
          <a:p>
            <a:r>
              <a:rPr lang="en-US" dirty="0" smtClean="0">
                <a:solidFill>
                  <a:srgbClr val="205872"/>
                </a:solidFill>
              </a:rPr>
              <a:t>3.7 million docs</a:t>
            </a:r>
            <a:endParaRPr lang="en-US" dirty="0">
              <a:solidFill>
                <a:srgbClr val="205872"/>
              </a:solidFill>
            </a:endParaRPr>
          </a:p>
        </p:txBody>
      </p:sp>
    </p:spTree>
    <p:extLst>
      <p:ext uri="{BB962C8B-B14F-4D97-AF65-F5344CB8AC3E}">
        <p14:creationId xmlns:p14="http://schemas.microsoft.com/office/powerpoint/2010/main" val="18397648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854079"/>
            <a:ext cx="8431213" cy="5654297"/>
          </a:xfrm>
          <a:noFill/>
          <a:ln/>
        </p:spPr>
      </p:pic>
      <p:sp>
        <p:nvSpPr>
          <p:cNvPr id="11266" name="Rectangle 2"/>
          <p:cNvSpPr>
            <a:spLocks noGrp="1" noChangeArrowheads="1"/>
          </p:cNvSpPr>
          <p:nvPr>
            <p:ph type="title" idx="4294967295"/>
          </p:nvPr>
        </p:nvSpPr>
        <p:spPr>
          <a:xfrm>
            <a:off x="2405743" y="-229708"/>
            <a:ext cx="7870371" cy="1143000"/>
          </a:xfrm>
        </p:spPr>
        <p:txBody>
          <a:bodyPr>
            <a:normAutofit/>
          </a:bodyPr>
          <a:lstStyle/>
          <a:p>
            <a:pPr fontAlgn="base">
              <a:spcAft>
                <a:spcPct val="0"/>
              </a:spcAft>
            </a:pPr>
            <a:r>
              <a:rPr lang="en-US" altLang="en-US" sz="32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LDA: mining topics in text collection</a:t>
            </a:r>
          </a:p>
        </p:txBody>
      </p:sp>
      <p:sp>
        <p:nvSpPr>
          <p:cNvPr id="4" name="Rectangle 3"/>
          <p:cNvSpPr txBox="1">
            <a:spLocks noChangeArrowheads="1"/>
          </p:cNvSpPr>
          <p:nvPr/>
        </p:nvSpPr>
        <p:spPr>
          <a:xfrm>
            <a:off x="8360229" y="1197428"/>
            <a:ext cx="3831771"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altLang="en-US" sz="2000" dirty="0" smtClean="0">
                <a:solidFill>
                  <a:prstClr val="black"/>
                </a:solidFill>
              </a:rPr>
              <a:t>Huge volume of Text Data</a:t>
            </a:r>
          </a:p>
          <a:p>
            <a:pPr lvl="1">
              <a:lnSpc>
                <a:spcPct val="90000"/>
              </a:lnSpc>
            </a:pPr>
            <a:r>
              <a:rPr lang="en-US" altLang="en-US" sz="2000" dirty="0" smtClean="0">
                <a:solidFill>
                  <a:prstClr val="black"/>
                </a:solidFill>
              </a:rPr>
              <a:t>information overloading</a:t>
            </a:r>
          </a:p>
          <a:p>
            <a:pPr lvl="1">
              <a:lnSpc>
                <a:spcPct val="90000"/>
              </a:lnSpc>
            </a:pPr>
            <a:r>
              <a:rPr lang="en-US" altLang="en-US" sz="2000" dirty="0" smtClean="0">
                <a:solidFill>
                  <a:prstClr val="black"/>
                </a:solidFill>
              </a:rPr>
              <a:t>what on earth is inside the TEXT Data?</a:t>
            </a:r>
          </a:p>
          <a:p>
            <a:pPr>
              <a:lnSpc>
                <a:spcPct val="90000"/>
              </a:lnSpc>
            </a:pPr>
            <a:r>
              <a:rPr lang="en-US" altLang="en-US" sz="2000" dirty="0" smtClean="0">
                <a:solidFill>
                  <a:prstClr val="black"/>
                </a:solidFill>
              </a:rPr>
              <a:t>Search</a:t>
            </a:r>
          </a:p>
          <a:p>
            <a:pPr lvl="1">
              <a:lnSpc>
                <a:spcPct val="90000"/>
              </a:lnSpc>
            </a:pPr>
            <a:r>
              <a:rPr lang="en-US" altLang="en-US" sz="2000" dirty="0" smtClean="0">
                <a:solidFill>
                  <a:prstClr val="black"/>
                </a:solidFill>
              </a:rPr>
              <a:t>find the documents relevant to my need (ad hoc query)</a:t>
            </a:r>
          </a:p>
          <a:p>
            <a:pPr>
              <a:lnSpc>
                <a:spcPct val="90000"/>
              </a:lnSpc>
            </a:pPr>
            <a:r>
              <a:rPr lang="en-US" altLang="en-US" sz="2000" dirty="0" smtClean="0">
                <a:solidFill>
                  <a:prstClr val="black"/>
                </a:solidFill>
              </a:rPr>
              <a:t>Filtering</a:t>
            </a:r>
          </a:p>
          <a:p>
            <a:pPr lvl="1">
              <a:lnSpc>
                <a:spcPct val="90000"/>
              </a:lnSpc>
            </a:pPr>
            <a:r>
              <a:rPr lang="en-US" altLang="en-US" sz="2000" dirty="0" smtClean="0">
                <a:solidFill>
                  <a:prstClr val="black"/>
                </a:solidFill>
              </a:rPr>
              <a:t>fixed info needs and dynamic text data</a:t>
            </a:r>
          </a:p>
          <a:p>
            <a:pPr>
              <a:lnSpc>
                <a:spcPct val="90000"/>
              </a:lnSpc>
            </a:pPr>
            <a:r>
              <a:rPr lang="en-US" altLang="en-US" sz="2000" dirty="0" smtClean="0">
                <a:solidFill>
                  <a:prstClr val="black"/>
                </a:solidFill>
              </a:rPr>
              <a:t>What's new inside?</a:t>
            </a:r>
          </a:p>
          <a:p>
            <a:pPr lvl="1">
              <a:lnSpc>
                <a:spcPct val="90000"/>
              </a:lnSpc>
            </a:pPr>
            <a:r>
              <a:rPr lang="en-US" altLang="en-US" sz="2000" dirty="0" smtClean="0">
                <a:solidFill>
                  <a:prstClr val="black"/>
                </a:solidFill>
              </a:rPr>
              <a:t>discover something I don't know</a:t>
            </a:r>
            <a:endParaRPr lang="en-US" altLang="en-US" sz="2000" dirty="0">
              <a:solidFill>
                <a:prstClr val="black"/>
              </a:solidFill>
            </a:endParaRPr>
          </a:p>
        </p:txBody>
      </p:sp>
      <p:sp>
        <p:nvSpPr>
          <p:cNvPr id="2" name="TextBox 1"/>
          <p:cNvSpPr txBox="1"/>
          <p:nvPr/>
        </p:nvSpPr>
        <p:spPr>
          <a:xfrm>
            <a:off x="401132" y="6550223"/>
            <a:ext cx="7628948" cy="307777"/>
          </a:xfrm>
          <a:prstGeom prst="rect">
            <a:avLst/>
          </a:prstGeom>
          <a:noFill/>
        </p:spPr>
        <p:txBody>
          <a:bodyPr wrap="none" rtlCol="0">
            <a:spAutoFit/>
          </a:bodyPr>
          <a:lstStyle/>
          <a:p>
            <a:r>
              <a:rPr lang="en-US" altLang="en-US" sz="1400" dirty="0" err="1" smtClean="0">
                <a:solidFill>
                  <a:schemeClr val="bg1">
                    <a:lumMod val="50000"/>
                  </a:schemeClr>
                </a:solidFill>
              </a:rPr>
              <a:t>Blei</a:t>
            </a:r>
            <a:r>
              <a:rPr lang="en-US" altLang="en-US" sz="1400" dirty="0">
                <a:solidFill>
                  <a:schemeClr val="bg1">
                    <a:lumMod val="50000"/>
                  </a:schemeClr>
                </a:solidFill>
              </a:rPr>
              <a:t>, D. M., Ng, A. Y. &amp; Jordan, M. I. Latent </a:t>
            </a:r>
            <a:r>
              <a:rPr lang="en-US" altLang="en-US" sz="1400" dirty="0" err="1" smtClean="0">
                <a:solidFill>
                  <a:schemeClr val="bg1">
                    <a:lumMod val="50000"/>
                  </a:schemeClr>
                </a:solidFill>
              </a:rPr>
              <a:t>Dirichlet</a:t>
            </a:r>
            <a:r>
              <a:rPr lang="en-US" altLang="en-US" sz="1400" dirty="0" smtClean="0">
                <a:solidFill>
                  <a:schemeClr val="bg1">
                    <a:lumMod val="50000"/>
                  </a:schemeClr>
                </a:solidFill>
              </a:rPr>
              <a:t> Allocation</a:t>
            </a:r>
            <a:r>
              <a:rPr lang="en-US" altLang="en-US" sz="1400" dirty="0">
                <a:solidFill>
                  <a:schemeClr val="bg1">
                    <a:lumMod val="50000"/>
                  </a:schemeClr>
                </a:solidFill>
              </a:rPr>
              <a:t>. J. Mach. Learn. Res. 3, 993–1022 (2003</a:t>
            </a:r>
            <a:r>
              <a:rPr lang="en-US" altLang="en-US" sz="1400" dirty="0" smtClean="0">
                <a:solidFill>
                  <a:schemeClr val="bg1">
                    <a:lumMod val="50000"/>
                  </a:schemeClr>
                </a:solidFill>
              </a:rPr>
              <a:t>).</a:t>
            </a:r>
            <a:endParaRPr lang="en-US" sz="1400" dirty="0">
              <a:solidFill>
                <a:schemeClr val="bg1">
                  <a:lumMod val="50000"/>
                </a:schemeClr>
              </a:solidFill>
            </a:endParaRPr>
          </a:p>
        </p:txBody>
      </p:sp>
    </p:spTree>
    <p:extLst>
      <p:ext uri="{BB962C8B-B14F-4D97-AF65-F5344CB8AC3E}">
        <p14:creationId xmlns:p14="http://schemas.microsoft.com/office/powerpoint/2010/main" val="14920308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
          <p:cNvSpPr>
            <a:spLocks noGrp="1"/>
          </p:cNvSpPr>
          <p:nvPr>
            <p:ph idx="4294967295"/>
          </p:nvPr>
        </p:nvSpPr>
        <p:spPr>
          <a:xfrm>
            <a:off x="7569608" y="1819417"/>
            <a:ext cx="4184130" cy="1649413"/>
          </a:xfrm>
        </p:spPr>
        <p:txBody>
          <a:bodyPr>
            <a:noAutofit/>
          </a:bodyPr>
          <a:lstStyle/>
          <a:p>
            <a:pPr marL="231775" indent="-231775"/>
            <a:r>
              <a:rPr lang="en-US" sz="2000" dirty="0" smtClean="0"/>
              <a:t>High memory consumption for model and input data</a:t>
            </a:r>
          </a:p>
          <a:p>
            <a:pPr marL="231775" indent="-231775"/>
            <a:r>
              <a:rPr lang="en-US" sz="2000" dirty="0" smtClean="0"/>
              <a:t>High number of iterations (~1000)</a:t>
            </a:r>
          </a:p>
          <a:p>
            <a:pPr marL="231775" indent="-231775"/>
            <a:r>
              <a:rPr lang="en-US" sz="2000" dirty="0" smtClean="0"/>
              <a:t>Computation intensive</a:t>
            </a:r>
          </a:p>
          <a:p>
            <a:pPr marL="231775" indent="-231775"/>
            <a:r>
              <a:rPr lang="en-US" sz="2000" dirty="0" smtClean="0"/>
              <a:t>Traditional “</a:t>
            </a:r>
            <a:r>
              <a:rPr lang="en-US" sz="2000" dirty="0" err="1" smtClean="0"/>
              <a:t>allreduce</a:t>
            </a:r>
            <a:r>
              <a:rPr lang="en-US" sz="2000" dirty="0" smtClean="0"/>
              <a:t>” operation in </a:t>
            </a:r>
          </a:p>
          <a:p>
            <a:pPr marL="0" indent="0">
              <a:buNone/>
            </a:pPr>
            <a:r>
              <a:rPr lang="en-US" sz="2000" dirty="0"/>
              <a:t> </a:t>
            </a:r>
            <a:r>
              <a:rPr lang="en-US" sz="2000" dirty="0" smtClean="0"/>
              <a:t>   MPI-LDA is not scalable.</a:t>
            </a:r>
            <a:endParaRPr lang="en-US" sz="2000" dirty="0"/>
          </a:p>
        </p:txBody>
      </p:sp>
      <p:sp>
        <p:nvSpPr>
          <p:cNvPr id="37" name="Title 36"/>
          <p:cNvSpPr>
            <a:spLocks noGrp="1"/>
          </p:cNvSpPr>
          <p:nvPr>
            <p:ph type="title" idx="4294967295"/>
          </p:nvPr>
        </p:nvSpPr>
        <p:spPr>
          <a:xfrm>
            <a:off x="2469476" y="281988"/>
            <a:ext cx="6764337" cy="5381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fontAlgn="base">
              <a:spcAft>
                <a:spcPct val="0"/>
              </a:spcAft>
            </a:pPr>
            <a:r>
              <a:rPr lang="en-US" sz="32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Harp-LDA Execution Flow</a:t>
            </a:r>
          </a:p>
        </p:txBody>
      </p:sp>
      <p:grpSp>
        <p:nvGrpSpPr>
          <p:cNvPr id="2" name="Group 1"/>
          <p:cNvGrpSpPr/>
          <p:nvPr/>
        </p:nvGrpSpPr>
        <p:grpSpPr>
          <a:xfrm>
            <a:off x="761792" y="1267575"/>
            <a:ext cx="6738365" cy="3752978"/>
            <a:chOff x="1980380" y="543676"/>
            <a:chExt cx="8215999" cy="4732495"/>
          </a:xfrm>
        </p:grpSpPr>
        <p:sp>
          <p:nvSpPr>
            <p:cNvPr id="88" name="Rounded Rectangle 87"/>
            <p:cNvSpPr/>
            <p:nvPr/>
          </p:nvSpPr>
          <p:spPr>
            <a:xfrm>
              <a:off x="7573147" y="664914"/>
              <a:ext cx="2623232" cy="4611257"/>
            </a:xfrm>
            <a:prstGeom prst="roundRect">
              <a:avLst/>
            </a:prstGeom>
            <a:solidFill>
              <a:schemeClr val="bg1">
                <a:lumMod val="85000"/>
              </a:schemeClr>
            </a:solidFill>
            <a:ln w="254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dirty="0">
                <a:solidFill>
                  <a:prstClr val="black"/>
                </a:solidFill>
              </a:endParaRPr>
            </a:p>
          </p:txBody>
        </p:sp>
        <p:sp>
          <p:nvSpPr>
            <p:cNvPr id="89" name="Rounded Rectangle 88"/>
            <p:cNvSpPr/>
            <p:nvPr/>
          </p:nvSpPr>
          <p:spPr>
            <a:xfrm>
              <a:off x="4759067" y="664916"/>
              <a:ext cx="2623232" cy="4611255"/>
            </a:xfrm>
            <a:prstGeom prst="roundRect">
              <a:avLst/>
            </a:prstGeom>
            <a:solidFill>
              <a:schemeClr val="bg1">
                <a:lumMod val="85000"/>
              </a:schemeClr>
            </a:solidFill>
            <a:ln w="254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dirty="0">
                <a:solidFill>
                  <a:prstClr val="black"/>
                </a:solidFill>
              </a:endParaRPr>
            </a:p>
          </p:txBody>
        </p:sp>
        <p:sp>
          <p:nvSpPr>
            <p:cNvPr id="90" name="Rounded Rectangle 89"/>
            <p:cNvSpPr/>
            <p:nvPr/>
          </p:nvSpPr>
          <p:spPr>
            <a:xfrm>
              <a:off x="1980380" y="664914"/>
              <a:ext cx="2623232" cy="4611257"/>
            </a:xfrm>
            <a:prstGeom prst="roundRect">
              <a:avLst/>
            </a:prstGeom>
            <a:solidFill>
              <a:schemeClr val="bg1">
                <a:lumMod val="85000"/>
              </a:schemeClr>
            </a:solidFill>
            <a:ln w="254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dirty="0">
                <a:solidFill>
                  <a:prstClr val="black"/>
                </a:solidFill>
              </a:endParaRPr>
            </a:p>
          </p:txBody>
        </p:sp>
        <p:sp>
          <p:nvSpPr>
            <p:cNvPr id="93" name="Rectangle 92"/>
            <p:cNvSpPr/>
            <p:nvPr/>
          </p:nvSpPr>
          <p:spPr>
            <a:xfrm>
              <a:off x="2408220" y="4186727"/>
              <a:ext cx="7330441" cy="791048"/>
            </a:xfrm>
            <a:prstGeom prst="rect">
              <a:avLst/>
            </a:prstGeom>
            <a:solidFill>
              <a:schemeClr val="bg2">
                <a:lumMod val="50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rPr>
                <a:t>Collective Communication</a:t>
              </a:r>
              <a:br>
                <a:rPr lang="en-US" sz="2000" dirty="0">
                  <a:solidFill>
                    <a:prstClr val="white"/>
                  </a:solidFill>
                </a:rPr>
              </a:br>
              <a:r>
                <a:rPr lang="en-US" sz="2000" dirty="0">
                  <a:solidFill>
                    <a:prstClr val="white"/>
                  </a:solidFill>
                </a:rPr>
                <a:t> to generate the new global model</a:t>
              </a:r>
            </a:p>
          </p:txBody>
        </p:sp>
        <p:cxnSp>
          <p:nvCxnSpPr>
            <p:cNvPr id="94" name="Straight Arrow Connector 93"/>
            <p:cNvCxnSpPr>
              <a:stCxn id="99" idx="1"/>
            </p:cNvCxnSpPr>
            <p:nvPr/>
          </p:nvCxnSpPr>
          <p:spPr>
            <a:xfrm flipH="1">
              <a:off x="3271651" y="3517636"/>
              <a:ext cx="1" cy="669091"/>
            </a:xfrm>
            <a:prstGeom prst="straightConnector1">
              <a:avLst/>
            </a:prstGeom>
            <a:ln w="254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108" idx="1"/>
              <a:endCxn id="93" idx="0"/>
            </p:cNvCxnSpPr>
            <p:nvPr/>
          </p:nvCxnSpPr>
          <p:spPr>
            <a:xfrm>
              <a:off x="6071584" y="3515946"/>
              <a:ext cx="1857" cy="670781"/>
            </a:xfrm>
            <a:prstGeom prst="straightConnector1">
              <a:avLst/>
            </a:prstGeom>
            <a:ln w="254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109" idx="1"/>
            </p:cNvCxnSpPr>
            <p:nvPr/>
          </p:nvCxnSpPr>
          <p:spPr>
            <a:xfrm>
              <a:off x="8911358" y="3512964"/>
              <a:ext cx="1914" cy="673763"/>
            </a:xfrm>
            <a:prstGeom prst="straightConnector1">
              <a:avLst/>
            </a:prstGeom>
            <a:ln w="254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99" name="Round Same Side Corner Rectangle 98"/>
            <p:cNvSpPr/>
            <p:nvPr/>
          </p:nvSpPr>
          <p:spPr>
            <a:xfrm>
              <a:off x="2194818" y="2834819"/>
              <a:ext cx="2153668" cy="682817"/>
            </a:xfrm>
            <a:prstGeom prst="round2Same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solidFill>
                </a:rPr>
                <a:t> </a:t>
              </a:r>
              <a:r>
                <a:rPr lang="en-US" sz="1600" dirty="0">
                  <a:solidFill>
                    <a:prstClr val="black"/>
                  </a:solidFill>
                </a:rPr>
                <a:t>Local Sampling Computation</a:t>
              </a:r>
            </a:p>
          </p:txBody>
        </p:sp>
        <p:cxnSp>
          <p:nvCxnSpPr>
            <p:cNvPr id="106" name="Straight Arrow Connector 288"/>
            <p:cNvCxnSpPr>
              <a:stCxn id="93" idx="1"/>
              <a:endCxn id="99" idx="2"/>
            </p:cNvCxnSpPr>
            <p:nvPr/>
          </p:nvCxnSpPr>
          <p:spPr>
            <a:xfrm rot="10800000">
              <a:off x="2194818" y="3176227"/>
              <a:ext cx="213402" cy="1406025"/>
            </a:xfrm>
            <a:prstGeom prst="bentConnector3">
              <a:avLst>
                <a:gd name="adj1" fmla="val 230612"/>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08" name="Round Same Side Corner Rectangle 107"/>
            <p:cNvSpPr/>
            <p:nvPr/>
          </p:nvSpPr>
          <p:spPr>
            <a:xfrm>
              <a:off x="4992872" y="2830146"/>
              <a:ext cx="2157425" cy="685800"/>
            </a:xfrm>
            <a:prstGeom prst="round2Same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solidFill>
                </a:rPr>
                <a:t> </a:t>
              </a:r>
              <a:r>
                <a:rPr lang="en-US" sz="1600" dirty="0">
                  <a:solidFill>
                    <a:prstClr val="black"/>
                  </a:solidFill>
                </a:rPr>
                <a:t>Local Sampling Computation</a:t>
              </a:r>
            </a:p>
          </p:txBody>
        </p:sp>
        <p:sp>
          <p:nvSpPr>
            <p:cNvPr id="109" name="Round Same Side Corner Rectangle 108"/>
            <p:cNvSpPr/>
            <p:nvPr/>
          </p:nvSpPr>
          <p:spPr>
            <a:xfrm>
              <a:off x="7832645" y="2830146"/>
              <a:ext cx="2157425" cy="682818"/>
            </a:xfrm>
            <a:prstGeom prst="round2Same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solidFill>
                </a:rPr>
                <a:t> </a:t>
              </a:r>
              <a:r>
                <a:rPr lang="en-US" sz="1600" dirty="0">
                  <a:solidFill>
                    <a:prstClr val="black"/>
                  </a:solidFill>
                </a:rPr>
                <a:t>Local Sampling Computation</a:t>
              </a:r>
            </a:p>
          </p:txBody>
        </p:sp>
        <p:sp>
          <p:nvSpPr>
            <p:cNvPr id="110" name="TextBox 109"/>
            <p:cNvSpPr txBox="1"/>
            <p:nvPr/>
          </p:nvSpPr>
          <p:spPr>
            <a:xfrm>
              <a:off x="2140605" y="549463"/>
              <a:ext cx="899697" cy="471860"/>
            </a:xfrm>
            <a:prstGeom prst="rect">
              <a:avLst/>
            </a:prstGeom>
            <a:noFill/>
          </p:spPr>
          <p:txBody>
            <a:bodyPr wrap="square" rtlCol="0">
              <a:spAutoFit/>
            </a:bodyPr>
            <a:lstStyle/>
            <a:p>
              <a:r>
                <a:rPr lang="en-US" sz="2000" dirty="0">
                  <a:solidFill>
                    <a:prstClr val="black"/>
                  </a:solidFill>
                </a:rPr>
                <a:t>Task</a:t>
              </a:r>
            </a:p>
          </p:txBody>
        </p:sp>
        <p:sp>
          <p:nvSpPr>
            <p:cNvPr id="112" name="TextBox 111"/>
            <p:cNvSpPr txBox="1"/>
            <p:nvPr/>
          </p:nvSpPr>
          <p:spPr>
            <a:xfrm>
              <a:off x="4925184" y="543676"/>
              <a:ext cx="940646" cy="471860"/>
            </a:xfrm>
            <a:prstGeom prst="rect">
              <a:avLst/>
            </a:prstGeom>
            <a:noFill/>
          </p:spPr>
          <p:txBody>
            <a:bodyPr wrap="square" rtlCol="0">
              <a:spAutoFit/>
            </a:bodyPr>
            <a:lstStyle/>
            <a:p>
              <a:r>
                <a:rPr lang="en-US" sz="2000" dirty="0">
                  <a:solidFill>
                    <a:prstClr val="black"/>
                  </a:solidFill>
                </a:rPr>
                <a:t>Task</a:t>
              </a:r>
            </a:p>
          </p:txBody>
        </p:sp>
        <p:sp>
          <p:nvSpPr>
            <p:cNvPr id="113" name="TextBox 112"/>
            <p:cNvSpPr txBox="1"/>
            <p:nvPr/>
          </p:nvSpPr>
          <p:spPr>
            <a:xfrm>
              <a:off x="7722335" y="561418"/>
              <a:ext cx="928070" cy="471860"/>
            </a:xfrm>
            <a:prstGeom prst="rect">
              <a:avLst/>
            </a:prstGeom>
            <a:noFill/>
          </p:spPr>
          <p:txBody>
            <a:bodyPr wrap="square" rtlCol="0">
              <a:spAutoFit/>
            </a:bodyPr>
            <a:lstStyle/>
            <a:p>
              <a:r>
                <a:rPr lang="en-US" sz="2000" dirty="0">
                  <a:solidFill>
                    <a:prstClr val="black"/>
                  </a:solidFill>
                </a:rPr>
                <a:t>Task</a:t>
              </a:r>
            </a:p>
          </p:txBody>
        </p:sp>
        <p:sp>
          <p:nvSpPr>
            <p:cNvPr id="114" name="Rectangle 113"/>
            <p:cNvSpPr/>
            <p:nvPr/>
          </p:nvSpPr>
          <p:spPr>
            <a:xfrm>
              <a:off x="2135167" y="1018175"/>
              <a:ext cx="2286989" cy="381204"/>
            </a:xfrm>
            <a:prstGeom prst="rect">
              <a:avLst/>
            </a:prstGeom>
            <a:solidFill>
              <a:schemeClr val="tx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prstClr val="white"/>
                  </a:solidFill>
                </a:rPr>
                <a:t>Load Documents</a:t>
              </a:r>
            </a:p>
          </p:txBody>
        </p:sp>
        <p:sp>
          <p:nvSpPr>
            <p:cNvPr id="115" name="Rectangle 114"/>
            <p:cNvSpPr/>
            <p:nvPr/>
          </p:nvSpPr>
          <p:spPr>
            <a:xfrm>
              <a:off x="4935565" y="1021323"/>
              <a:ext cx="2270563" cy="378065"/>
            </a:xfrm>
            <a:prstGeom prst="rect">
              <a:avLst/>
            </a:prstGeom>
            <a:solidFill>
              <a:schemeClr val="tx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prstClr val="white"/>
                  </a:solidFill>
                </a:rPr>
                <a:t>Load Documents</a:t>
              </a:r>
            </a:p>
          </p:txBody>
        </p:sp>
        <p:sp>
          <p:nvSpPr>
            <p:cNvPr id="116" name="Rectangle 115"/>
            <p:cNvSpPr/>
            <p:nvPr/>
          </p:nvSpPr>
          <p:spPr>
            <a:xfrm>
              <a:off x="7784107" y="1020065"/>
              <a:ext cx="2262180" cy="379314"/>
            </a:xfrm>
            <a:prstGeom prst="rect">
              <a:avLst/>
            </a:prstGeom>
            <a:solidFill>
              <a:schemeClr val="tx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prstClr val="white"/>
                  </a:solidFill>
                </a:rPr>
                <a:t>Load Documents</a:t>
              </a:r>
            </a:p>
          </p:txBody>
        </p:sp>
        <p:cxnSp>
          <p:nvCxnSpPr>
            <p:cNvPr id="117" name="Straight Arrow Connector 116"/>
            <p:cNvCxnSpPr>
              <a:stCxn id="114" idx="2"/>
              <a:endCxn id="120" idx="3"/>
            </p:cNvCxnSpPr>
            <p:nvPr/>
          </p:nvCxnSpPr>
          <p:spPr>
            <a:xfrm>
              <a:off x="3278666" y="1399379"/>
              <a:ext cx="2983" cy="329230"/>
            </a:xfrm>
            <a:prstGeom prst="straightConnector1">
              <a:avLst/>
            </a:prstGeom>
            <a:ln w="254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115" idx="2"/>
              <a:endCxn id="121" idx="3"/>
            </p:cNvCxnSpPr>
            <p:nvPr/>
          </p:nvCxnSpPr>
          <p:spPr>
            <a:xfrm>
              <a:off x="6070848" y="1399388"/>
              <a:ext cx="733" cy="329229"/>
            </a:xfrm>
            <a:prstGeom prst="straightConnector1">
              <a:avLst/>
            </a:prstGeom>
            <a:ln w="254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stCxn id="116" idx="2"/>
              <a:endCxn id="122" idx="3"/>
            </p:cNvCxnSpPr>
            <p:nvPr/>
          </p:nvCxnSpPr>
          <p:spPr>
            <a:xfrm flipH="1">
              <a:off x="8915202" y="1399388"/>
              <a:ext cx="1" cy="329229"/>
            </a:xfrm>
            <a:prstGeom prst="straightConnector1">
              <a:avLst/>
            </a:prstGeom>
            <a:ln w="254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20" name="Round Same Side Corner Rectangle 119"/>
            <p:cNvSpPr/>
            <p:nvPr/>
          </p:nvSpPr>
          <p:spPr>
            <a:xfrm>
              <a:off x="2204813" y="1728609"/>
              <a:ext cx="2153667" cy="682818"/>
            </a:xfrm>
            <a:prstGeom prst="round2Same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Initial Sampling</a:t>
              </a:r>
            </a:p>
          </p:txBody>
        </p:sp>
        <p:sp>
          <p:nvSpPr>
            <p:cNvPr id="121" name="Round Same Side Corner Rectangle 120"/>
            <p:cNvSpPr/>
            <p:nvPr/>
          </p:nvSpPr>
          <p:spPr>
            <a:xfrm>
              <a:off x="4992872" y="1728617"/>
              <a:ext cx="2157425" cy="682819"/>
            </a:xfrm>
            <a:prstGeom prst="round2Same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Initial Sampling</a:t>
              </a:r>
            </a:p>
          </p:txBody>
        </p:sp>
        <p:sp>
          <p:nvSpPr>
            <p:cNvPr id="122" name="Round Same Side Corner Rectangle 121"/>
            <p:cNvSpPr/>
            <p:nvPr/>
          </p:nvSpPr>
          <p:spPr>
            <a:xfrm>
              <a:off x="7836489" y="1728608"/>
              <a:ext cx="2157425" cy="682818"/>
            </a:xfrm>
            <a:prstGeom prst="round2Same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Initial Sampling</a:t>
              </a:r>
            </a:p>
          </p:txBody>
        </p:sp>
        <p:cxnSp>
          <p:nvCxnSpPr>
            <p:cNvPr id="123" name="Straight Arrow Connector 122"/>
            <p:cNvCxnSpPr>
              <a:stCxn id="120" idx="1"/>
              <a:endCxn id="99" idx="3"/>
            </p:cNvCxnSpPr>
            <p:nvPr/>
          </p:nvCxnSpPr>
          <p:spPr>
            <a:xfrm flipH="1">
              <a:off x="3271651" y="2411427"/>
              <a:ext cx="9992" cy="423392"/>
            </a:xfrm>
            <a:prstGeom prst="straightConnector1">
              <a:avLst/>
            </a:prstGeom>
            <a:ln w="254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stCxn id="121" idx="1"/>
              <a:endCxn id="108" idx="3"/>
            </p:cNvCxnSpPr>
            <p:nvPr/>
          </p:nvCxnSpPr>
          <p:spPr>
            <a:xfrm>
              <a:off x="6071579" y="2411432"/>
              <a:ext cx="0" cy="418719"/>
            </a:xfrm>
            <a:prstGeom prst="straightConnector1">
              <a:avLst/>
            </a:prstGeom>
            <a:ln w="254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122" idx="1"/>
            </p:cNvCxnSpPr>
            <p:nvPr/>
          </p:nvCxnSpPr>
          <p:spPr>
            <a:xfrm flipH="1">
              <a:off x="8915201" y="2411426"/>
              <a:ext cx="1" cy="418720"/>
            </a:xfrm>
            <a:prstGeom prst="straightConnector1">
              <a:avLst/>
            </a:prstGeom>
            <a:ln w="254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1" name="Title 1"/>
          <p:cNvSpPr txBox="1">
            <a:spLocks/>
          </p:cNvSpPr>
          <p:nvPr/>
        </p:nvSpPr>
        <p:spPr bwMode="auto">
          <a:xfrm>
            <a:off x="7546458" y="947539"/>
            <a:ext cx="25240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a:lstStyle>
          <a:p>
            <a:r>
              <a:rPr lang="en-US" kern="0" dirty="0" smtClean="0">
                <a:solidFill>
                  <a:srgbClr val="7030A0"/>
                </a:solidFill>
              </a:rPr>
              <a:t>Challenges</a:t>
            </a:r>
            <a:endParaRPr lang="en-US" kern="0" dirty="0">
              <a:solidFill>
                <a:srgbClr val="7030A0"/>
              </a:solidFill>
            </a:endParaRPr>
          </a:p>
        </p:txBody>
      </p:sp>
      <p:sp>
        <p:nvSpPr>
          <p:cNvPr id="32" name="Content Placeholder 2"/>
          <p:cNvSpPr txBox="1">
            <a:spLocks/>
          </p:cNvSpPr>
          <p:nvPr/>
        </p:nvSpPr>
        <p:spPr>
          <a:xfrm>
            <a:off x="761792" y="4787492"/>
            <a:ext cx="6894978" cy="156732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solidFill>
                <a:prstClr val="black"/>
              </a:solidFill>
            </a:endParaRPr>
          </a:p>
          <a:p>
            <a:pPr indent="-227013"/>
            <a:r>
              <a:rPr lang="en-US" sz="1600" dirty="0" smtClean="0">
                <a:solidFill>
                  <a:schemeClr val="tx1">
                    <a:lumMod val="75000"/>
                    <a:lumOff val="25000"/>
                  </a:schemeClr>
                </a:solidFill>
              </a:rPr>
              <a:t>Harp-LDA uses AD-LDA (Approximate Distributed LDA) algorithm (based on Gibbs sampling algorithm) </a:t>
            </a:r>
          </a:p>
          <a:p>
            <a:pPr indent="-227013"/>
            <a:r>
              <a:rPr lang="en-US" sz="1600" dirty="0" smtClean="0">
                <a:solidFill>
                  <a:schemeClr val="tx1">
                    <a:lumMod val="75000"/>
                    <a:lumOff val="25000"/>
                  </a:schemeClr>
                </a:solidFill>
              </a:rPr>
              <a:t>Harp-LDA runs LDA in iterations of local computation and collective communication.</a:t>
            </a:r>
          </a:p>
          <a:p>
            <a:endParaRPr lang="en-US" dirty="0">
              <a:solidFill>
                <a:prstClr val="black"/>
              </a:solidFill>
            </a:endParaRPr>
          </a:p>
        </p:txBody>
      </p:sp>
    </p:spTree>
    <p:extLst>
      <p:ext uri="{BB962C8B-B14F-4D97-AF65-F5344CB8AC3E}">
        <p14:creationId xmlns:p14="http://schemas.microsoft.com/office/powerpoint/2010/main" val="23306313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49183" y="1136008"/>
            <a:ext cx="3947506" cy="341045"/>
          </a:xfrm>
        </p:spPr>
        <p:txBody>
          <a:bodyPr>
            <a:normAutofit fontScale="90000"/>
          </a:bodyPr>
          <a:lstStyle/>
          <a:p>
            <a:r>
              <a:rPr lang="en-US" sz="2000" b="1" dirty="0" smtClean="0"/>
              <a:t>Harp LDA on Big Red II Supercomputer</a:t>
            </a:r>
            <a:endParaRPr lang="en-US" sz="2000" b="1"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269058260"/>
              </p:ext>
            </p:extLst>
          </p:nvPr>
        </p:nvGraphicFramePr>
        <p:xfrm>
          <a:off x="606610" y="1510123"/>
          <a:ext cx="4879817" cy="28731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5"/>
          <p:cNvGraphicFramePr>
            <a:graphicFrameLocks/>
          </p:cNvGraphicFramePr>
          <p:nvPr>
            <p:extLst>
              <p:ext uri="{D42A27DB-BD31-4B8C-83A1-F6EECF244321}">
                <p14:modId xmlns:p14="http://schemas.microsoft.com/office/powerpoint/2010/main" val="1376495510"/>
              </p:ext>
            </p:extLst>
          </p:nvPr>
        </p:nvGraphicFramePr>
        <p:xfrm>
          <a:off x="6355560" y="1464856"/>
          <a:ext cx="5115209" cy="3108515"/>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a:xfrm>
            <a:off x="6987768" y="1134530"/>
            <a:ext cx="4238531" cy="424036"/>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t>Harp LDA on Juliet (SOIC Supercomputer)</a:t>
            </a:r>
            <a:endParaRPr lang="en-US" sz="2000" b="1" dirty="0"/>
          </a:p>
        </p:txBody>
      </p:sp>
      <p:sp>
        <p:nvSpPr>
          <p:cNvPr id="7" name="Content Placeholder 4"/>
          <p:cNvSpPr txBox="1">
            <a:spLocks/>
          </p:cNvSpPr>
          <p:nvPr/>
        </p:nvSpPr>
        <p:spPr>
          <a:xfrm>
            <a:off x="1249183" y="4579445"/>
            <a:ext cx="4010897" cy="19827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dirty="0" smtClean="0">
              <a:solidFill>
                <a:prstClr val="black"/>
              </a:solidFill>
            </a:endParaRPr>
          </a:p>
        </p:txBody>
      </p:sp>
      <p:sp>
        <p:nvSpPr>
          <p:cNvPr id="8" name="Content Placeholder 4"/>
          <p:cNvSpPr txBox="1">
            <a:spLocks/>
          </p:cNvSpPr>
          <p:nvPr/>
        </p:nvSpPr>
        <p:spPr>
          <a:xfrm>
            <a:off x="6475358" y="4669979"/>
            <a:ext cx="4925085" cy="18016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500" dirty="0" smtClean="0">
                <a:solidFill>
                  <a:prstClr val="black"/>
                </a:solidFill>
              </a:rPr>
              <a:t>Machine settings </a:t>
            </a:r>
          </a:p>
          <a:p>
            <a:pPr lvl="1">
              <a:buFont typeface="Arial" pitchFamily="34" charset="0"/>
              <a:buChar char="•"/>
            </a:pPr>
            <a:r>
              <a:rPr lang="en-US" sz="1500" dirty="0" smtClean="0">
                <a:solidFill>
                  <a:prstClr val="black"/>
                </a:solidFill>
              </a:rPr>
              <a:t>Big Red II: tested on 25, 50, 75, 100 and 125 nodes, each node uses 32 parallel threads; Gemini interconnect </a:t>
            </a:r>
          </a:p>
          <a:p>
            <a:pPr lvl="1">
              <a:buFont typeface="Arial" pitchFamily="34" charset="0"/>
              <a:buChar char="•"/>
            </a:pPr>
            <a:r>
              <a:rPr lang="en-US" sz="1500" dirty="0" smtClean="0">
                <a:solidFill>
                  <a:prstClr val="black"/>
                </a:solidFill>
              </a:rPr>
              <a:t>Juliet: tested on 10, 15, 20, 25, 30 nodes, each node uses 64 parallel threads on 36 core </a:t>
            </a:r>
            <a:r>
              <a:rPr lang="en-US" sz="1500" dirty="0" smtClean="0">
                <a:solidFill>
                  <a:prstClr val="black"/>
                </a:solidFill>
              </a:rPr>
              <a:t>Intel </a:t>
            </a:r>
            <a:r>
              <a:rPr lang="en-US" sz="1500" dirty="0" err="1" smtClean="0">
                <a:solidFill>
                  <a:prstClr val="black"/>
                </a:solidFill>
              </a:rPr>
              <a:t>Haswell</a:t>
            </a:r>
            <a:r>
              <a:rPr lang="en-US" sz="1500" dirty="0" smtClean="0">
                <a:solidFill>
                  <a:prstClr val="black"/>
                </a:solidFill>
              </a:rPr>
              <a:t> </a:t>
            </a:r>
            <a:r>
              <a:rPr lang="en-US" sz="1500" dirty="0" smtClean="0">
                <a:solidFill>
                  <a:prstClr val="black"/>
                </a:solidFill>
              </a:rPr>
              <a:t>node (each with 2 chips); </a:t>
            </a:r>
            <a:r>
              <a:rPr lang="en-US" sz="1500" dirty="0" err="1" smtClean="0">
                <a:solidFill>
                  <a:prstClr val="black"/>
                </a:solidFill>
              </a:rPr>
              <a:t>infiniband</a:t>
            </a:r>
            <a:r>
              <a:rPr lang="en-US" sz="1500" dirty="0" smtClean="0">
                <a:solidFill>
                  <a:prstClr val="black"/>
                </a:solidFill>
              </a:rPr>
              <a:t> interconnect</a:t>
            </a:r>
            <a:endParaRPr lang="en-US" sz="1500" dirty="0">
              <a:solidFill>
                <a:prstClr val="black"/>
              </a:solidFill>
            </a:endParaRPr>
          </a:p>
        </p:txBody>
      </p:sp>
      <p:sp>
        <p:nvSpPr>
          <p:cNvPr id="9" name="Title 3"/>
          <p:cNvSpPr txBox="1">
            <a:spLocks/>
          </p:cNvSpPr>
          <p:nvPr/>
        </p:nvSpPr>
        <p:spPr>
          <a:xfrm>
            <a:off x="3429228" y="410854"/>
            <a:ext cx="5323439" cy="4225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40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Harp LDA Scaling Tests</a:t>
            </a:r>
          </a:p>
        </p:txBody>
      </p:sp>
      <p:sp>
        <p:nvSpPr>
          <p:cNvPr id="10" name="TextBox 9"/>
          <p:cNvSpPr txBox="1"/>
          <p:nvPr/>
        </p:nvSpPr>
        <p:spPr>
          <a:xfrm>
            <a:off x="1111223" y="4792189"/>
            <a:ext cx="4821204" cy="923330"/>
          </a:xfrm>
          <a:prstGeom prst="rect">
            <a:avLst/>
          </a:prstGeom>
          <a:noFill/>
        </p:spPr>
        <p:txBody>
          <a:bodyPr wrap="square" rtlCol="0">
            <a:spAutoFit/>
          </a:bodyPr>
          <a:lstStyle/>
          <a:p>
            <a:r>
              <a:rPr lang="en-US" dirty="0" smtClean="0"/>
              <a:t>Corpus</a:t>
            </a:r>
            <a:r>
              <a:rPr lang="en-US" dirty="0"/>
              <a:t>: </a:t>
            </a:r>
            <a:r>
              <a:rPr lang="en-US" dirty="0" smtClean="0"/>
              <a:t>3,775,554 </a:t>
            </a:r>
            <a:r>
              <a:rPr lang="en-US" dirty="0"/>
              <a:t>Wikipedia </a:t>
            </a:r>
            <a:r>
              <a:rPr lang="en-US" dirty="0" smtClean="0"/>
              <a:t>documents, Vocabulary</a:t>
            </a:r>
            <a:r>
              <a:rPr lang="en-US" dirty="0"/>
              <a:t>: 1 million </a:t>
            </a:r>
            <a:r>
              <a:rPr lang="en-US" dirty="0" smtClean="0"/>
              <a:t>words; Topics</a:t>
            </a:r>
            <a:r>
              <a:rPr lang="en-US" dirty="0"/>
              <a:t>: 10k </a:t>
            </a:r>
            <a:r>
              <a:rPr lang="en-US" dirty="0" smtClean="0"/>
              <a:t>topics; alpha</a:t>
            </a:r>
            <a:r>
              <a:rPr lang="en-US" dirty="0"/>
              <a:t>: </a:t>
            </a:r>
            <a:r>
              <a:rPr lang="en-US" dirty="0" smtClean="0"/>
              <a:t>0.01; beta</a:t>
            </a:r>
            <a:r>
              <a:rPr lang="en-US" dirty="0"/>
              <a:t>: </a:t>
            </a:r>
            <a:r>
              <a:rPr lang="en-US" dirty="0" smtClean="0"/>
              <a:t>0.01; iteration</a:t>
            </a:r>
            <a:r>
              <a:rPr lang="en-US" dirty="0"/>
              <a:t>: </a:t>
            </a:r>
            <a:r>
              <a:rPr lang="en-US" dirty="0" smtClean="0"/>
              <a:t>200</a:t>
            </a:r>
            <a:endParaRPr lang="en-US" dirty="0"/>
          </a:p>
        </p:txBody>
      </p:sp>
    </p:spTree>
    <p:extLst>
      <p:ext uri="{BB962C8B-B14F-4D97-AF65-F5344CB8AC3E}">
        <p14:creationId xmlns:p14="http://schemas.microsoft.com/office/powerpoint/2010/main" val="26276609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Case Study </a:t>
            </a:r>
            <a:r>
              <a:rPr lang="en-US" b="1" dirty="0"/>
              <a:t>3: </a:t>
            </a:r>
            <a:r>
              <a:rPr lang="en-US" b="1" dirty="0" smtClean="0"/>
              <a:t/>
            </a:r>
            <a:br>
              <a:rPr lang="en-US" b="1" dirty="0" smtClean="0"/>
            </a:br>
            <a:r>
              <a:rPr lang="en-US" b="1" dirty="0" smtClean="0"/>
              <a:t>Parallel </a:t>
            </a:r>
            <a:r>
              <a:rPr lang="en-US" b="1" dirty="0"/>
              <a:t>Tweet Online Clustering  </a:t>
            </a:r>
          </a:p>
        </p:txBody>
      </p:sp>
      <p:sp>
        <p:nvSpPr>
          <p:cNvPr id="3" name="Subtitle 2"/>
          <p:cNvSpPr>
            <a:spLocks noGrp="1"/>
          </p:cNvSpPr>
          <p:nvPr>
            <p:ph type="subTitle" idx="1"/>
          </p:nvPr>
        </p:nvSpPr>
        <p:spPr/>
        <p:txBody>
          <a:bodyPr/>
          <a:lstStyle/>
          <a:p>
            <a:r>
              <a:rPr lang="en-US" dirty="0" smtClean="0"/>
              <a:t>Map Streaming Computing Paradigm</a:t>
            </a:r>
            <a:endParaRPr lang="en-US" dirty="0"/>
          </a:p>
        </p:txBody>
      </p:sp>
      <p:sp>
        <p:nvSpPr>
          <p:cNvPr id="4" name="TextBox 3"/>
          <p:cNvSpPr txBox="1"/>
          <p:nvPr/>
        </p:nvSpPr>
        <p:spPr>
          <a:xfrm>
            <a:off x="2606142" y="1812190"/>
            <a:ext cx="5200783" cy="369332"/>
          </a:xfrm>
          <a:prstGeom prst="rect">
            <a:avLst/>
          </a:prstGeom>
          <a:noFill/>
        </p:spPr>
        <p:txBody>
          <a:bodyPr wrap="none" rtlCol="0">
            <a:spAutoFit/>
          </a:bodyPr>
          <a:lstStyle/>
          <a:p>
            <a:r>
              <a:rPr lang="en-US" b="1" dirty="0">
                <a:solidFill>
                  <a:prstClr val="white">
                    <a:lumMod val="50000"/>
                  </a:prstClr>
                </a:solidFill>
              </a:rPr>
              <a:t>4.      Interdisciplinary Applications and Technologies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559" y="1766382"/>
            <a:ext cx="755143" cy="442465"/>
          </a:xfrm>
          <a:prstGeom prst="rect">
            <a:avLst/>
          </a:prstGeom>
        </p:spPr>
      </p:pic>
    </p:spTree>
    <p:extLst>
      <p:ext uri="{BB962C8B-B14F-4D97-AF65-F5344CB8AC3E}">
        <p14:creationId xmlns:p14="http://schemas.microsoft.com/office/powerpoint/2010/main" val="42029279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4294967295"/>
          </p:nvPr>
        </p:nvSpPr>
        <p:spPr>
          <a:xfrm>
            <a:off x="181069" y="1145280"/>
            <a:ext cx="12190413" cy="2381250"/>
          </a:xfrm>
        </p:spPr>
        <p:txBody>
          <a:bodyPr>
            <a:normAutofit lnSpcReduction="10000"/>
          </a:bodyPr>
          <a:lstStyle/>
          <a:p>
            <a:r>
              <a:rPr lang="en-US" sz="2400" b="1" dirty="0">
                <a:ea typeface="SimSun" panose="02010600030101010101" pitchFamily="2" charset="-122"/>
              </a:rPr>
              <a:t>IU </a:t>
            </a:r>
            <a:r>
              <a:rPr lang="en-US" sz="2400" b="1" dirty="0" smtClean="0">
                <a:ea typeface="SimSun" panose="02010600030101010101" pitchFamily="2" charset="-122"/>
              </a:rPr>
              <a:t>DESPIC </a:t>
            </a:r>
            <a:r>
              <a:rPr lang="en-US" sz="2400" b="1" dirty="0"/>
              <a:t>analysis pipeline for meme clustering and classification </a:t>
            </a:r>
            <a:r>
              <a:rPr lang="en-US" sz="2400" b="1" dirty="0" smtClean="0">
                <a:ea typeface="SimSun" panose="02010600030101010101" pitchFamily="2" charset="-122"/>
              </a:rPr>
              <a:t>: </a:t>
            </a:r>
            <a:r>
              <a:rPr lang="en-US" sz="2400" dirty="0">
                <a:ea typeface="SimSun" panose="02010600030101010101" pitchFamily="2" charset="-122"/>
              </a:rPr>
              <a:t>Detecting Early Signatures of Persuasion in Information </a:t>
            </a:r>
            <a:r>
              <a:rPr lang="en-US" sz="2400" dirty="0" smtClean="0">
                <a:ea typeface="SimSun" panose="02010600030101010101" pitchFamily="2" charset="-122"/>
              </a:rPr>
              <a:t>Cascades</a:t>
            </a:r>
            <a:endParaRPr lang="en-US" sz="2400" dirty="0">
              <a:ea typeface="SimSun" panose="02010600030101010101" pitchFamily="2" charset="-122"/>
            </a:endParaRPr>
          </a:p>
          <a:p>
            <a:r>
              <a:rPr lang="en-US" sz="2400" dirty="0">
                <a:ea typeface="SimSun" panose="02010600030101010101" pitchFamily="2" charset="-122"/>
              </a:rPr>
              <a:t>Implement </a:t>
            </a:r>
            <a:r>
              <a:rPr lang="en-US" sz="2400" dirty="0" smtClean="0">
                <a:ea typeface="SimSun" panose="02010600030101010101" pitchFamily="2" charset="-122"/>
              </a:rPr>
              <a:t>with </a:t>
            </a:r>
            <a:r>
              <a:rPr lang="en-US" sz="2400" dirty="0" err="1" smtClean="0">
                <a:ea typeface="SimSun" panose="02010600030101010101" pitchFamily="2" charset="-122"/>
              </a:rPr>
              <a:t>HBase</a:t>
            </a:r>
            <a:r>
              <a:rPr lang="en-US" sz="2400" dirty="0" smtClean="0">
                <a:ea typeface="SimSun" panose="02010600030101010101" pitchFamily="2" charset="-122"/>
              </a:rPr>
              <a:t> </a:t>
            </a:r>
            <a:r>
              <a:rPr lang="en-US" sz="2400" dirty="0">
                <a:ea typeface="SimSun" panose="02010600030101010101" pitchFamily="2" charset="-122"/>
              </a:rPr>
              <a:t>+ Hadoop (</a:t>
            </a:r>
            <a:r>
              <a:rPr lang="en-US" sz="2400" dirty="0">
                <a:solidFill>
                  <a:srgbClr val="7030A0"/>
                </a:solidFill>
                <a:ea typeface="SimSun" panose="02010600030101010101" pitchFamily="2" charset="-122"/>
              </a:rPr>
              <a:t>Batch</a:t>
            </a:r>
            <a:r>
              <a:rPr lang="en-US" sz="2400" dirty="0">
                <a:ea typeface="SimSun" panose="02010600030101010101" pitchFamily="2" charset="-122"/>
              </a:rPr>
              <a:t>) and </a:t>
            </a:r>
            <a:r>
              <a:rPr lang="en-US" sz="2400" dirty="0" err="1" smtClean="0">
                <a:ea typeface="SimSun" panose="02010600030101010101" pitchFamily="2" charset="-122"/>
              </a:rPr>
              <a:t>HBase</a:t>
            </a:r>
            <a:r>
              <a:rPr lang="en-US" sz="2400" dirty="0" smtClean="0">
                <a:ea typeface="SimSun" panose="02010600030101010101" pitchFamily="2" charset="-122"/>
              </a:rPr>
              <a:t> </a:t>
            </a:r>
            <a:r>
              <a:rPr lang="en-US" sz="2400" dirty="0">
                <a:ea typeface="SimSun" panose="02010600030101010101" pitchFamily="2" charset="-122"/>
              </a:rPr>
              <a:t>+ </a:t>
            </a:r>
            <a:r>
              <a:rPr lang="en-US" sz="2400" dirty="0" smtClean="0">
                <a:ea typeface="SimSun" panose="02010600030101010101" pitchFamily="2" charset="-122"/>
              </a:rPr>
              <a:t>Storm(</a:t>
            </a:r>
            <a:r>
              <a:rPr lang="en-US" sz="2400" dirty="0" smtClean="0">
                <a:solidFill>
                  <a:srgbClr val="7030A0"/>
                </a:solidFill>
                <a:ea typeface="SimSun" panose="02010600030101010101" pitchFamily="2" charset="-122"/>
              </a:rPr>
              <a:t>Streaming</a:t>
            </a:r>
            <a:r>
              <a:rPr lang="en-US" sz="2400" dirty="0" smtClean="0">
                <a:ea typeface="SimSun" panose="02010600030101010101" pitchFamily="2" charset="-122"/>
              </a:rPr>
              <a:t>) </a:t>
            </a:r>
            <a:r>
              <a:rPr lang="en-US" sz="2400" dirty="0">
                <a:ea typeface="SimSun" panose="02010600030101010101" pitchFamily="2" charset="-122"/>
              </a:rPr>
              <a:t>+ </a:t>
            </a:r>
            <a:r>
              <a:rPr lang="en-US" sz="2400" dirty="0" err="1" smtClean="0">
                <a:ea typeface="SimSun" panose="02010600030101010101" pitchFamily="2" charset="-122"/>
              </a:rPr>
              <a:t>ActiveMQ</a:t>
            </a:r>
            <a:endParaRPr lang="en-US" sz="2400" dirty="0" smtClean="0">
              <a:ea typeface="SimSun" panose="02010600030101010101" pitchFamily="2" charset="-122"/>
            </a:endParaRPr>
          </a:p>
          <a:p>
            <a:r>
              <a:rPr lang="en-US" sz="2400" dirty="0"/>
              <a:t>2 million streaming tweets processed in 40 minutes; 35,000 clusters</a:t>
            </a:r>
          </a:p>
          <a:p>
            <a:r>
              <a:rPr lang="en-US" sz="2400" dirty="0"/>
              <a:t>Storm Bolts coordinated by ActiveMQ to synchronize parallel cluster center updates – add </a:t>
            </a:r>
            <a:r>
              <a:rPr lang="en-US" sz="2400" dirty="0" smtClean="0"/>
              <a:t>loops/iterations </a:t>
            </a:r>
            <a:r>
              <a:rPr lang="en-US" sz="2400" dirty="0"/>
              <a:t>to </a:t>
            </a:r>
            <a:r>
              <a:rPr lang="en-US" sz="2400" dirty="0" smtClean="0"/>
              <a:t>Apache Storm</a:t>
            </a:r>
            <a:endParaRPr lang="en-US" sz="2400" dirty="0"/>
          </a:p>
          <a:p>
            <a:endParaRPr lang="en-US" sz="2400" dirty="0"/>
          </a:p>
          <a:p>
            <a:endParaRPr lang="en-US" sz="2000" dirty="0"/>
          </a:p>
        </p:txBody>
      </p:sp>
      <p:sp>
        <p:nvSpPr>
          <p:cNvPr id="2" name="Title 1"/>
          <p:cNvSpPr>
            <a:spLocks noGrp="1"/>
          </p:cNvSpPr>
          <p:nvPr>
            <p:ph type="title" idx="4294967295"/>
          </p:nvPr>
        </p:nvSpPr>
        <p:spPr>
          <a:xfrm>
            <a:off x="736998" y="213276"/>
            <a:ext cx="10972800" cy="67310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fontAlgn="base">
              <a:spcAft>
                <a:spcPct val="0"/>
              </a:spcAft>
            </a:pPr>
            <a:r>
              <a:rPr lang="en-US" sz="32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Parallel Tweet Online Clustering with Apache Storm</a:t>
            </a:r>
          </a:p>
        </p:txBody>
      </p:sp>
      <p:sp>
        <p:nvSpPr>
          <p:cNvPr id="3" name="TextBox 2"/>
          <p:cNvSpPr txBox="1"/>
          <p:nvPr/>
        </p:nvSpPr>
        <p:spPr>
          <a:xfrm>
            <a:off x="1155970" y="6088572"/>
            <a:ext cx="10873649" cy="276999"/>
          </a:xfrm>
          <a:prstGeom prst="rect">
            <a:avLst/>
          </a:prstGeom>
          <a:noFill/>
        </p:spPr>
        <p:txBody>
          <a:bodyPr wrap="square" rtlCol="0">
            <a:spAutoFit/>
          </a:bodyPr>
          <a:lstStyle/>
          <a:p>
            <a:r>
              <a:rPr lang="en-US" sz="1200" dirty="0" err="1">
                <a:solidFill>
                  <a:schemeClr val="bg1">
                    <a:lumMod val="50000"/>
                  </a:schemeClr>
                </a:solidFill>
              </a:rPr>
              <a:t>Xiaoming</a:t>
            </a:r>
            <a:r>
              <a:rPr lang="en-US" sz="1200" dirty="0">
                <a:solidFill>
                  <a:schemeClr val="bg1">
                    <a:lumMod val="50000"/>
                  </a:schemeClr>
                </a:solidFill>
              </a:rPr>
              <a:t> Gao, Emilio Ferrara, Judy </a:t>
            </a:r>
            <a:r>
              <a:rPr lang="en-US" sz="1200" dirty="0" smtClean="0">
                <a:solidFill>
                  <a:schemeClr val="bg1">
                    <a:lumMod val="50000"/>
                  </a:schemeClr>
                </a:solidFill>
              </a:rPr>
              <a:t>Qiu, Parallel </a:t>
            </a:r>
            <a:r>
              <a:rPr lang="en-US" sz="1200" dirty="0">
                <a:solidFill>
                  <a:schemeClr val="bg1">
                    <a:lumMod val="50000"/>
                  </a:schemeClr>
                </a:solidFill>
              </a:rPr>
              <a:t>Clustering of High-Dimensional Social Media Data Streams Proceedings of </a:t>
            </a:r>
            <a:r>
              <a:rPr lang="en-US" sz="1200" dirty="0" err="1" smtClean="0">
                <a:solidFill>
                  <a:schemeClr val="bg1">
                    <a:lumMod val="50000"/>
                  </a:schemeClr>
                </a:solidFill>
              </a:rPr>
              <a:t>CCGrid</a:t>
            </a:r>
            <a:r>
              <a:rPr lang="en-US" sz="1200" dirty="0" smtClean="0">
                <a:solidFill>
                  <a:schemeClr val="bg1">
                    <a:lumMod val="50000"/>
                  </a:schemeClr>
                </a:solidFill>
              </a:rPr>
              <a:t>, </a:t>
            </a:r>
            <a:r>
              <a:rPr lang="en-US" sz="1200" dirty="0">
                <a:solidFill>
                  <a:schemeClr val="bg1">
                    <a:lumMod val="50000"/>
                  </a:schemeClr>
                </a:solidFill>
              </a:rPr>
              <a:t>May 4-7, 2015</a:t>
            </a:r>
          </a:p>
        </p:txBody>
      </p:sp>
      <p:pic>
        <p:nvPicPr>
          <p:cNvPr id="10" name="Picture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418461"/>
            <a:ext cx="12158333" cy="2548154"/>
          </a:xfrm>
          <a:prstGeom prst="rect">
            <a:avLst/>
          </a:prstGeom>
          <a:noFill/>
          <a:ln>
            <a:noFill/>
          </a:ln>
        </p:spPr>
      </p:pic>
    </p:spTree>
    <p:extLst>
      <p:ext uri="{BB962C8B-B14F-4D97-AF65-F5344CB8AC3E}">
        <p14:creationId xmlns:p14="http://schemas.microsoft.com/office/powerpoint/2010/main" val="39806956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3999606-967B-419A-9AEC-8752E61A74DA}" type="slidenum">
              <a:rPr lang="en-US" smtClean="0">
                <a:solidFill>
                  <a:prstClr val="black">
                    <a:tint val="75000"/>
                  </a:prstClr>
                </a:solidFill>
              </a:rPr>
              <a:pPr/>
              <a:t>48</a:t>
            </a:fld>
            <a:endParaRPr lang="en-US" dirty="0">
              <a:solidFill>
                <a:prstClr val="black">
                  <a:tint val="75000"/>
                </a:prstClr>
              </a:solidFill>
            </a:endParaRPr>
          </a:p>
        </p:txBody>
      </p:sp>
      <p:sp>
        <p:nvSpPr>
          <p:cNvPr id="2" name="Title 1"/>
          <p:cNvSpPr>
            <a:spLocks noGrp="1"/>
          </p:cNvSpPr>
          <p:nvPr>
            <p:ph type="title" idx="4294967295"/>
          </p:nvPr>
        </p:nvSpPr>
        <p:spPr>
          <a:xfrm>
            <a:off x="764787" y="287580"/>
            <a:ext cx="10972800" cy="609600"/>
          </a:xfrm>
        </p:spPr>
        <p:txBody>
          <a:bodyPr>
            <a:normAutofit/>
          </a:bodyPr>
          <a:lstStyle/>
          <a:p>
            <a:pPr fontAlgn="base">
              <a:spcAft>
                <a:spcPct val="0"/>
              </a:spcAft>
            </a:pPr>
            <a:r>
              <a:rPr lang="en-US" sz="32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Sequential </a:t>
            </a:r>
            <a:r>
              <a:rPr lang="en-US" sz="3200" b="1" kern="0" dirty="0" smtClean="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Algorithm for Clustering Tweet Stream</a:t>
            </a:r>
            <a:endParaRPr lang="en-US" sz="32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endParaRPr>
          </a:p>
        </p:txBody>
      </p:sp>
      <p:sp>
        <p:nvSpPr>
          <p:cNvPr id="5" name="Content Placeholder 2"/>
          <p:cNvSpPr txBox="1">
            <a:spLocks/>
          </p:cNvSpPr>
          <p:nvPr/>
        </p:nvSpPr>
        <p:spPr>
          <a:xfrm>
            <a:off x="1451215" y="1072427"/>
            <a:ext cx="9961423" cy="54110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sz="2400" dirty="0">
                <a:solidFill>
                  <a:prstClr val="black"/>
                </a:solidFill>
              </a:rPr>
              <a:t>Online </a:t>
            </a:r>
            <a:r>
              <a:rPr lang="en-US" sz="2400" dirty="0" smtClean="0">
                <a:solidFill>
                  <a:prstClr val="black"/>
                </a:solidFill>
              </a:rPr>
              <a:t>(streaming) K-Means clustering algorithm with </a:t>
            </a:r>
            <a:r>
              <a:rPr lang="en-US" i="1" dirty="0">
                <a:solidFill>
                  <a:prstClr val="black"/>
                </a:solidFill>
                <a:latin typeface="Adobe Devanagari" panose="02040503050201020203" pitchFamily="18" charset="0"/>
                <a:cs typeface="Adobe Devanagari" panose="02040503050201020203" pitchFamily="18" charset="0"/>
              </a:rPr>
              <a:t>sliding time window</a:t>
            </a:r>
            <a:r>
              <a:rPr lang="en-US" dirty="0">
                <a:solidFill>
                  <a:prstClr val="black"/>
                </a:solidFill>
              </a:rPr>
              <a:t> and </a:t>
            </a:r>
            <a:r>
              <a:rPr lang="en-US" i="1" dirty="0">
                <a:solidFill>
                  <a:prstClr val="black"/>
                </a:solidFill>
                <a:latin typeface="Adobe Devanagari" panose="02040503050201020203" pitchFamily="18" charset="0"/>
                <a:cs typeface="Adobe Devanagari" panose="02040503050201020203" pitchFamily="18" charset="0"/>
              </a:rPr>
              <a:t>outlier detection</a:t>
            </a:r>
          </a:p>
          <a:p>
            <a:pPr>
              <a:lnSpc>
                <a:spcPct val="100000"/>
              </a:lnSpc>
              <a:spcBef>
                <a:spcPts val="0"/>
              </a:spcBef>
              <a:spcAft>
                <a:spcPts val="600"/>
              </a:spcAft>
            </a:pPr>
            <a:r>
              <a:rPr lang="en-US" sz="2400" dirty="0">
                <a:solidFill>
                  <a:prstClr val="black"/>
                </a:solidFill>
              </a:rPr>
              <a:t>Group </a:t>
            </a:r>
            <a:r>
              <a:rPr lang="en-US" sz="2400" dirty="0" smtClean="0">
                <a:solidFill>
                  <a:prstClr val="black"/>
                </a:solidFill>
              </a:rPr>
              <a:t>tweets in a time window as </a:t>
            </a:r>
            <a:r>
              <a:rPr lang="en-US" sz="2400" b="1" dirty="0" err="1">
                <a:solidFill>
                  <a:prstClr val="black"/>
                </a:solidFill>
              </a:rPr>
              <a:t>protomemes</a:t>
            </a:r>
            <a:r>
              <a:rPr lang="en-US" sz="2400" dirty="0">
                <a:solidFill>
                  <a:prstClr val="black"/>
                </a:solidFill>
              </a:rPr>
              <a:t>: </a:t>
            </a:r>
            <a:endParaRPr lang="en-US" sz="2400" dirty="0" smtClean="0">
              <a:solidFill>
                <a:prstClr val="black"/>
              </a:solidFill>
            </a:endParaRPr>
          </a:p>
          <a:p>
            <a:pPr lvl="1">
              <a:lnSpc>
                <a:spcPct val="100000"/>
              </a:lnSpc>
              <a:spcBef>
                <a:spcPts val="0"/>
              </a:spcBef>
              <a:spcAft>
                <a:spcPts val="600"/>
              </a:spcAft>
              <a:buFont typeface="Calibri" pitchFamily="34" charset="0"/>
              <a:buChar char="–"/>
            </a:pPr>
            <a:r>
              <a:rPr lang="en-US" dirty="0" smtClean="0">
                <a:solidFill>
                  <a:prstClr val="black"/>
                </a:solidFill>
              </a:rPr>
              <a:t>Label </a:t>
            </a:r>
            <a:r>
              <a:rPr lang="en-US" dirty="0" err="1" smtClean="0">
                <a:solidFill>
                  <a:prstClr val="black"/>
                </a:solidFill>
              </a:rPr>
              <a:t>protomemes</a:t>
            </a:r>
            <a:r>
              <a:rPr lang="en-US" dirty="0" smtClean="0">
                <a:solidFill>
                  <a:prstClr val="black"/>
                </a:solidFill>
              </a:rPr>
              <a:t> (points in space to be clustered) by </a:t>
            </a:r>
            <a:r>
              <a:rPr lang="en-US" dirty="0">
                <a:solidFill>
                  <a:prstClr val="black"/>
                </a:solidFill>
              </a:rPr>
              <a:t>“markers”, which are </a:t>
            </a:r>
            <a:r>
              <a:rPr lang="en-US" sz="2000" i="1" dirty="0">
                <a:solidFill>
                  <a:prstClr val="black"/>
                </a:solidFill>
                <a:latin typeface="Adobe Devanagari" panose="02040503050201020203" pitchFamily="18" charset="0"/>
                <a:cs typeface="Adobe Devanagari" panose="02040503050201020203" pitchFamily="18" charset="0"/>
              </a:rPr>
              <a:t>Hashtags</a:t>
            </a:r>
            <a:r>
              <a:rPr lang="en-US" dirty="0">
                <a:solidFill>
                  <a:prstClr val="black"/>
                </a:solidFill>
              </a:rPr>
              <a:t>, </a:t>
            </a:r>
            <a:r>
              <a:rPr lang="en-US" sz="2000" i="1" dirty="0">
                <a:solidFill>
                  <a:prstClr val="black"/>
                </a:solidFill>
                <a:latin typeface="Adobe Devanagari" panose="02040503050201020203" pitchFamily="18" charset="0"/>
                <a:cs typeface="Adobe Devanagari" panose="02040503050201020203" pitchFamily="18" charset="0"/>
              </a:rPr>
              <a:t>User mentions</a:t>
            </a:r>
            <a:r>
              <a:rPr lang="en-US" dirty="0">
                <a:solidFill>
                  <a:prstClr val="black"/>
                </a:solidFill>
              </a:rPr>
              <a:t>, </a:t>
            </a:r>
            <a:r>
              <a:rPr lang="en-US" sz="2000" i="1" dirty="0">
                <a:solidFill>
                  <a:prstClr val="black"/>
                </a:solidFill>
                <a:latin typeface="Adobe Devanagari" panose="02040503050201020203" pitchFamily="18" charset="0"/>
                <a:cs typeface="Adobe Devanagari" panose="02040503050201020203" pitchFamily="18" charset="0"/>
              </a:rPr>
              <a:t>URLs</a:t>
            </a:r>
            <a:r>
              <a:rPr lang="en-US" dirty="0">
                <a:solidFill>
                  <a:prstClr val="black"/>
                </a:solidFill>
              </a:rPr>
              <a:t>, and </a:t>
            </a:r>
            <a:r>
              <a:rPr lang="en-US" sz="2000" i="1" dirty="0">
                <a:solidFill>
                  <a:prstClr val="black"/>
                </a:solidFill>
                <a:latin typeface="Adobe Devanagari" panose="02040503050201020203" pitchFamily="18" charset="0"/>
                <a:cs typeface="Adobe Devanagari" panose="02040503050201020203" pitchFamily="18" charset="0"/>
              </a:rPr>
              <a:t>phrases</a:t>
            </a:r>
          </a:p>
          <a:p>
            <a:pPr lvl="1">
              <a:lnSpc>
                <a:spcPct val="100000"/>
              </a:lnSpc>
              <a:spcBef>
                <a:spcPts val="0"/>
              </a:spcBef>
              <a:spcAft>
                <a:spcPts val="600"/>
              </a:spcAft>
              <a:buFont typeface="Calibri" pitchFamily="34" charset="0"/>
              <a:buChar char="–"/>
            </a:pPr>
            <a:r>
              <a:rPr lang="en-US" dirty="0" smtClean="0">
                <a:solidFill>
                  <a:prstClr val="black"/>
                </a:solidFill>
              </a:rPr>
              <a:t>A </a:t>
            </a:r>
            <a:r>
              <a:rPr lang="en-US" dirty="0">
                <a:solidFill>
                  <a:prstClr val="black"/>
                </a:solidFill>
              </a:rPr>
              <a:t>phrase is defined as the textual content of a tweet that remains after removing the hashtags, mentions, URLs, and after stopping and </a:t>
            </a:r>
            <a:r>
              <a:rPr lang="en-US" dirty="0" smtClean="0">
                <a:solidFill>
                  <a:prstClr val="black"/>
                </a:solidFill>
              </a:rPr>
              <a:t>stemming</a:t>
            </a:r>
            <a:endParaRPr lang="en-US" dirty="0">
              <a:solidFill>
                <a:prstClr val="black"/>
              </a:solidFill>
            </a:endParaRPr>
          </a:p>
          <a:p>
            <a:pPr lvl="2">
              <a:lnSpc>
                <a:spcPct val="100000"/>
              </a:lnSpc>
              <a:spcBef>
                <a:spcPts val="0"/>
              </a:spcBef>
              <a:spcAft>
                <a:spcPts val="600"/>
              </a:spcAft>
              <a:buFont typeface="Calibri" pitchFamily="34" charset="0"/>
              <a:buChar char="–"/>
            </a:pPr>
            <a:r>
              <a:rPr lang="en-US" dirty="0" smtClean="0">
                <a:solidFill>
                  <a:prstClr val="black"/>
                </a:solidFill>
              </a:rPr>
              <a:t>Number </a:t>
            </a:r>
            <a:r>
              <a:rPr lang="en-US" dirty="0">
                <a:solidFill>
                  <a:prstClr val="black"/>
                </a:solidFill>
              </a:rPr>
              <a:t>of </a:t>
            </a:r>
            <a:r>
              <a:rPr lang="en-US" dirty="0" smtClean="0">
                <a:solidFill>
                  <a:prstClr val="black"/>
                </a:solidFill>
              </a:rPr>
              <a:t>tweets </a:t>
            </a:r>
            <a:r>
              <a:rPr lang="en-US" dirty="0">
                <a:solidFill>
                  <a:prstClr val="black"/>
                </a:solidFill>
              </a:rPr>
              <a:t>in a </a:t>
            </a:r>
            <a:r>
              <a:rPr lang="en-US" i="1" dirty="0" err="1">
                <a:solidFill>
                  <a:prstClr val="black"/>
                </a:solidFill>
                <a:latin typeface="Adobe Devanagari" panose="02040503050201020203" pitchFamily="18" charset="0"/>
                <a:cs typeface="Adobe Devanagari" panose="02040503050201020203" pitchFamily="18" charset="0"/>
              </a:rPr>
              <a:t>protomem</a:t>
            </a:r>
            <a:r>
              <a:rPr lang="en-US" dirty="0" err="1">
                <a:solidFill>
                  <a:prstClr val="black"/>
                </a:solidFill>
              </a:rPr>
              <a:t>e</a:t>
            </a:r>
            <a:r>
              <a:rPr lang="en-US" dirty="0">
                <a:solidFill>
                  <a:prstClr val="black"/>
                </a:solidFill>
              </a:rPr>
              <a:t> : </a:t>
            </a:r>
            <a:r>
              <a:rPr lang="en-US" dirty="0" smtClean="0">
                <a:solidFill>
                  <a:prstClr val="black"/>
                </a:solidFill>
              </a:rPr>
              <a:t>Min: 1</a:t>
            </a:r>
            <a:r>
              <a:rPr lang="en-US" dirty="0">
                <a:solidFill>
                  <a:prstClr val="black"/>
                </a:solidFill>
              </a:rPr>
              <a:t>, Max :206, A</a:t>
            </a:r>
            <a:r>
              <a:rPr lang="en-US" dirty="0" smtClean="0">
                <a:solidFill>
                  <a:prstClr val="black"/>
                </a:solidFill>
              </a:rPr>
              <a:t>verage 1.33</a:t>
            </a:r>
            <a:endParaRPr lang="en-US" dirty="0">
              <a:solidFill>
                <a:prstClr val="black"/>
              </a:solidFill>
            </a:endParaRPr>
          </a:p>
          <a:p>
            <a:pPr>
              <a:lnSpc>
                <a:spcPct val="100000"/>
              </a:lnSpc>
              <a:spcBef>
                <a:spcPts val="0"/>
              </a:spcBef>
              <a:spcAft>
                <a:spcPts val="600"/>
              </a:spcAft>
            </a:pPr>
            <a:r>
              <a:rPr lang="en-US" sz="2400" dirty="0" smtClean="0">
                <a:solidFill>
                  <a:prstClr val="black"/>
                </a:solidFill>
              </a:rPr>
              <a:t>Note a given tweet can be in more than one </a:t>
            </a:r>
            <a:r>
              <a:rPr lang="en-US" sz="2400" dirty="0" err="1" smtClean="0">
                <a:solidFill>
                  <a:prstClr val="black"/>
                </a:solidFill>
              </a:rPr>
              <a:t>protomeme</a:t>
            </a:r>
            <a:endParaRPr lang="en-US" sz="2400" dirty="0" smtClean="0">
              <a:solidFill>
                <a:prstClr val="black"/>
              </a:solidFill>
            </a:endParaRPr>
          </a:p>
          <a:p>
            <a:pPr lvl="1">
              <a:lnSpc>
                <a:spcPct val="100000"/>
              </a:lnSpc>
              <a:spcBef>
                <a:spcPts val="0"/>
              </a:spcBef>
              <a:spcAft>
                <a:spcPts val="600"/>
              </a:spcAft>
              <a:buFont typeface="Calibri" pitchFamily="34" charset="0"/>
              <a:buChar char="–"/>
            </a:pPr>
            <a:r>
              <a:rPr lang="en-US" dirty="0" smtClean="0">
                <a:solidFill>
                  <a:prstClr val="black"/>
                </a:solidFill>
              </a:rPr>
              <a:t>One </a:t>
            </a:r>
            <a:r>
              <a:rPr lang="en-US" dirty="0" smtClean="0">
                <a:solidFill>
                  <a:prstClr val="black"/>
                </a:solidFill>
              </a:rPr>
              <a:t>tweet on average appears in 2.37 </a:t>
            </a:r>
            <a:r>
              <a:rPr lang="en-US" dirty="0" err="1" smtClean="0">
                <a:solidFill>
                  <a:prstClr val="black"/>
                </a:solidFill>
              </a:rPr>
              <a:t>protomemes</a:t>
            </a:r>
            <a:endParaRPr lang="en-US" dirty="0" smtClean="0">
              <a:solidFill>
                <a:prstClr val="black"/>
              </a:solidFill>
            </a:endParaRPr>
          </a:p>
          <a:p>
            <a:pPr lvl="1">
              <a:lnSpc>
                <a:spcPct val="100000"/>
              </a:lnSpc>
              <a:spcBef>
                <a:spcPts val="0"/>
              </a:spcBef>
              <a:spcAft>
                <a:spcPts val="600"/>
              </a:spcAft>
              <a:buFont typeface="Calibri" pitchFamily="34" charset="0"/>
              <a:buChar char="–"/>
            </a:pPr>
            <a:r>
              <a:rPr lang="en-US" dirty="0" smtClean="0">
                <a:solidFill>
                  <a:prstClr val="black"/>
                </a:solidFill>
              </a:rPr>
              <a:t>And number of </a:t>
            </a:r>
            <a:r>
              <a:rPr lang="en-US" dirty="0" err="1" smtClean="0">
                <a:solidFill>
                  <a:prstClr val="black"/>
                </a:solidFill>
              </a:rPr>
              <a:t>protomemes</a:t>
            </a:r>
            <a:r>
              <a:rPr lang="en-US" dirty="0" smtClean="0">
                <a:solidFill>
                  <a:prstClr val="black"/>
                </a:solidFill>
              </a:rPr>
              <a:t> is 1.8 times number of tweets</a:t>
            </a:r>
          </a:p>
        </p:txBody>
      </p:sp>
    </p:spTree>
    <p:extLst>
      <p:ext uri="{BB962C8B-B14F-4D97-AF65-F5344CB8AC3E}">
        <p14:creationId xmlns:p14="http://schemas.microsoft.com/office/powerpoint/2010/main" val="16714367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3999606-967B-419A-9AEC-8752E61A74DA}" type="slidenum">
              <a:rPr lang="en-US" smtClean="0">
                <a:solidFill>
                  <a:prstClr val="black">
                    <a:tint val="75000"/>
                  </a:prstClr>
                </a:solidFill>
              </a:rPr>
              <a:pPr/>
              <a:t>49</a:t>
            </a:fld>
            <a:endParaRPr lang="en-US" dirty="0">
              <a:solidFill>
                <a:prstClr val="black">
                  <a:tint val="75000"/>
                </a:prstClr>
              </a:solidFill>
            </a:endParaRPr>
          </a:p>
        </p:txBody>
      </p:sp>
      <p:sp>
        <p:nvSpPr>
          <p:cNvPr id="5" name="Content Placeholder 2"/>
          <p:cNvSpPr>
            <a:spLocks noGrp="1"/>
          </p:cNvSpPr>
          <p:nvPr>
            <p:ph idx="4294967295"/>
          </p:nvPr>
        </p:nvSpPr>
        <p:spPr>
          <a:xfrm>
            <a:off x="1676400" y="1112841"/>
            <a:ext cx="10515600" cy="2198687"/>
          </a:xfrm>
        </p:spPr>
        <p:txBody>
          <a:bodyPr>
            <a:normAutofit/>
          </a:bodyPr>
          <a:lstStyle/>
          <a:p>
            <a:pPr marL="514350" indent="-514350">
              <a:spcAft>
                <a:spcPts val="600"/>
              </a:spcAft>
              <a:buAutoNum type="arabicParenBoth"/>
            </a:pPr>
            <a:r>
              <a:rPr lang="en-US" sz="2600" dirty="0" smtClean="0"/>
              <a:t>Slide time window by one time step</a:t>
            </a:r>
          </a:p>
          <a:p>
            <a:pPr marL="514350" indent="-514350">
              <a:spcAft>
                <a:spcPts val="600"/>
              </a:spcAft>
              <a:buFont typeface="Arial" panose="020B0604020202020204" pitchFamily="34" charset="0"/>
              <a:buAutoNum type="arabicParenBoth"/>
            </a:pPr>
            <a:r>
              <a:rPr lang="en-US" sz="2600" dirty="0" smtClean="0"/>
              <a:t>Delete old </a:t>
            </a:r>
            <a:r>
              <a:rPr lang="en-US" sz="2600" dirty="0" err="1" smtClean="0"/>
              <a:t>protomemes</a:t>
            </a:r>
            <a:r>
              <a:rPr lang="en-US" sz="2600" dirty="0" smtClean="0"/>
              <a:t> out of time window from their clusters</a:t>
            </a:r>
          </a:p>
          <a:p>
            <a:pPr marL="514350" indent="-514350">
              <a:spcAft>
                <a:spcPts val="600"/>
              </a:spcAft>
              <a:buAutoNum type="arabicParenBoth"/>
            </a:pPr>
            <a:r>
              <a:rPr lang="en-US" sz="2600" dirty="0" smtClean="0"/>
              <a:t>Generate </a:t>
            </a:r>
            <a:r>
              <a:rPr lang="en-US" sz="2600" dirty="0" err="1" smtClean="0"/>
              <a:t>protomemes</a:t>
            </a:r>
            <a:r>
              <a:rPr lang="en-US" sz="2600" dirty="0" smtClean="0"/>
              <a:t> for tweets in this step</a:t>
            </a:r>
          </a:p>
          <a:p>
            <a:pPr marL="514350" indent="-514350">
              <a:spcAft>
                <a:spcPts val="600"/>
              </a:spcAft>
              <a:buAutoNum type="arabicParenBoth"/>
            </a:pPr>
            <a:r>
              <a:rPr lang="en-US" sz="2600" dirty="0" smtClean="0"/>
              <a:t>For each new </a:t>
            </a:r>
            <a:r>
              <a:rPr lang="en-US" sz="2600" dirty="0" err="1" smtClean="0"/>
              <a:t>protomeme</a:t>
            </a:r>
            <a:r>
              <a:rPr lang="en-US" sz="2600" dirty="0"/>
              <a:t> </a:t>
            </a:r>
            <a:r>
              <a:rPr lang="en-US" sz="2600" dirty="0" smtClean="0"/>
              <a:t>classify in old or new cluster (outlier)</a:t>
            </a:r>
          </a:p>
        </p:txBody>
      </p:sp>
      <p:sp>
        <p:nvSpPr>
          <p:cNvPr id="2" name="Title 1"/>
          <p:cNvSpPr>
            <a:spLocks noGrp="1"/>
          </p:cNvSpPr>
          <p:nvPr>
            <p:ph type="title" idx="4294967295"/>
          </p:nvPr>
        </p:nvSpPr>
        <p:spPr>
          <a:xfrm>
            <a:off x="72759" y="125580"/>
            <a:ext cx="10972800" cy="898525"/>
          </a:xfrm>
        </p:spPr>
        <p:txBody>
          <a:bodyPr>
            <a:normAutofit/>
          </a:bodyPr>
          <a:lstStyle/>
          <a:p>
            <a:pPr fontAlgn="base">
              <a:spcAft>
                <a:spcPct val="0"/>
              </a:spcAft>
            </a:pPr>
            <a:r>
              <a:rPr lang="en-US" sz="40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Online K-Means clustering</a:t>
            </a:r>
          </a:p>
        </p:txBody>
      </p:sp>
      <p:sp>
        <p:nvSpPr>
          <p:cNvPr id="6" name="Rounded Rectangle 5"/>
          <p:cNvSpPr/>
          <p:nvPr/>
        </p:nvSpPr>
        <p:spPr>
          <a:xfrm>
            <a:off x="185906" y="3766789"/>
            <a:ext cx="3276516" cy="2594817"/>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466169" y="5187891"/>
            <a:ext cx="1304499" cy="10235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1649211" y="4089247"/>
            <a:ext cx="1527868" cy="1211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1118449" y="5300419"/>
            <a:ext cx="278969" cy="278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839471" y="5686830"/>
            <a:ext cx="278969" cy="278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2075456" y="4212953"/>
            <a:ext cx="760661" cy="464882"/>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#p2</a:t>
            </a:r>
            <a:endParaRPr lang="en-US" dirty="0">
              <a:solidFill>
                <a:prstClr val="white"/>
              </a:solidFill>
            </a:endParaRPr>
          </a:p>
        </p:txBody>
      </p:sp>
      <p:sp>
        <p:nvSpPr>
          <p:cNvPr id="13" name="Oval 12"/>
          <p:cNvSpPr/>
          <p:nvPr/>
        </p:nvSpPr>
        <p:spPr>
          <a:xfrm>
            <a:off x="2273693" y="4786898"/>
            <a:ext cx="278969" cy="2789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2788742" y="4620171"/>
            <a:ext cx="278969" cy="2789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a:off x="930200" y="3980512"/>
            <a:ext cx="760661" cy="464882"/>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#p2</a:t>
            </a:r>
            <a:endParaRPr lang="en-US" dirty="0">
              <a:solidFill>
                <a:prstClr val="white"/>
              </a:solidFill>
            </a:endParaRPr>
          </a:p>
        </p:txBody>
      </p:sp>
      <p:cxnSp>
        <p:nvCxnSpPr>
          <p:cNvPr id="17" name="Straight Arrow Connector 16"/>
          <p:cNvCxnSpPr>
            <a:stCxn id="15" idx="5"/>
          </p:cNvCxnSpPr>
          <p:nvPr/>
        </p:nvCxnSpPr>
        <p:spPr>
          <a:xfrm>
            <a:off x="1579475" y="4377364"/>
            <a:ext cx="373249" cy="242857"/>
          </a:xfrm>
          <a:prstGeom prst="straightConnector1">
            <a:avLst/>
          </a:prstGeom>
          <a:ln w="25400">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347647" y="3766789"/>
            <a:ext cx="3276516" cy="2594817"/>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4627909" y="5187892"/>
            <a:ext cx="1304499" cy="10235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5810955" y="4089248"/>
            <a:ext cx="1527868" cy="1211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Oval 20"/>
          <p:cNvSpPr/>
          <p:nvPr/>
        </p:nvSpPr>
        <p:spPr>
          <a:xfrm>
            <a:off x="5280190" y="5300420"/>
            <a:ext cx="278969" cy="278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5001221" y="5686831"/>
            <a:ext cx="278969" cy="278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6435434" y="4786899"/>
            <a:ext cx="278969" cy="2789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6950463" y="4620172"/>
            <a:ext cx="278969" cy="2789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6485533" y="4346696"/>
            <a:ext cx="278969" cy="2789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4780748" y="4924705"/>
            <a:ext cx="278969" cy="278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0" name="Straight Arrow Connector 29"/>
          <p:cNvCxnSpPr>
            <a:stCxn id="29" idx="4"/>
          </p:cNvCxnSpPr>
          <p:nvPr/>
        </p:nvCxnSpPr>
        <p:spPr>
          <a:xfrm>
            <a:off x="4920231" y="5203675"/>
            <a:ext cx="214767" cy="316042"/>
          </a:xfrm>
          <a:prstGeom prst="straightConnector1">
            <a:avLst/>
          </a:prstGeom>
          <a:ln w="25400">
            <a:prstDash val="sysDash"/>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8137355" y="3766789"/>
            <a:ext cx="3276516" cy="2594817"/>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8417617" y="5187892"/>
            <a:ext cx="1304499" cy="10235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p:cNvSpPr/>
          <p:nvPr/>
        </p:nvSpPr>
        <p:spPr>
          <a:xfrm>
            <a:off x="9600663" y="4089248"/>
            <a:ext cx="1527868" cy="1211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p:cNvSpPr/>
          <p:nvPr/>
        </p:nvSpPr>
        <p:spPr>
          <a:xfrm>
            <a:off x="9069898" y="5300420"/>
            <a:ext cx="278969" cy="278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p:cNvSpPr/>
          <p:nvPr/>
        </p:nvSpPr>
        <p:spPr>
          <a:xfrm>
            <a:off x="8790929" y="5686831"/>
            <a:ext cx="278969" cy="278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p:cNvSpPr/>
          <p:nvPr/>
        </p:nvSpPr>
        <p:spPr>
          <a:xfrm>
            <a:off x="10225142" y="4786899"/>
            <a:ext cx="278969" cy="2789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p:cNvSpPr/>
          <p:nvPr/>
        </p:nvSpPr>
        <p:spPr>
          <a:xfrm>
            <a:off x="10740192" y="4620172"/>
            <a:ext cx="278969" cy="2789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p:cNvSpPr/>
          <p:nvPr/>
        </p:nvSpPr>
        <p:spPr>
          <a:xfrm>
            <a:off x="10275241" y="4346696"/>
            <a:ext cx="278969" cy="2789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p:cNvSpPr/>
          <p:nvPr/>
        </p:nvSpPr>
        <p:spPr>
          <a:xfrm>
            <a:off x="8590072" y="4113918"/>
            <a:ext cx="278969" cy="27897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p:cNvSpPr/>
          <p:nvPr/>
        </p:nvSpPr>
        <p:spPr>
          <a:xfrm>
            <a:off x="8264184" y="3869282"/>
            <a:ext cx="923551" cy="7563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1879020" y="5424150"/>
            <a:ext cx="2152711" cy="1200329"/>
          </a:xfrm>
          <a:prstGeom prst="rect">
            <a:avLst/>
          </a:prstGeom>
          <a:solidFill>
            <a:srgbClr val="CCFFFF"/>
          </a:solidFill>
        </p:spPr>
        <p:txBody>
          <a:bodyPr wrap="square" rtlCol="0">
            <a:spAutoFit/>
          </a:bodyPr>
          <a:lstStyle/>
          <a:p>
            <a:r>
              <a:rPr lang="en-US" dirty="0" smtClean="0">
                <a:solidFill>
                  <a:prstClr val="black"/>
                </a:solidFill>
              </a:rPr>
              <a:t>If marker in common with a cluster member, assign to that cluster</a:t>
            </a:r>
            <a:endParaRPr lang="en-US" dirty="0">
              <a:solidFill>
                <a:prstClr val="black"/>
              </a:solidFill>
            </a:endParaRPr>
          </a:p>
        </p:txBody>
      </p:sp>
      <p:sp>
        <p:nvSpPr>
          <p:cNvPr id="43" name="TextBox 42"/>
          <p:cNvSpPr txBox="1"/>
          <p:nvPr/>
        </p:nvSpPr>
        <p:spPr>
          <a:xfrm>
            <a:off x="6024109" y="5547384"/>
            <a:ext cx="1739999" cy="923330"/>
          </a:xfrm>
          <a:prstGeom prst="rect">
            <a:avLst/>
          </a:prstGeom>
          <a:solidFill>
            <a:srgbClr val="CCFFFF"/>
          </a:solidFill>
        </p:spPr>
        <p:txBody>
          <a:bodyPr wrap="square" rtlCol="0">
            <a:spAutoFit/>
          </a:bodyPr>
          <a:lstStyle>
            <a:defPPr>
              <a:defRPr lang="en-US"/>
            </a:defPPr>
            <a:lvl1pPr>
              <a:defRPr>
                <a:solidFill>
                  <a:prstClr val="black"/>
                </a:solidFill>
              </a:defRPr>
            </a:lvl1pPr>
          </a:lstStyle>
          <a:p>
            <a:r>
              <a:rPr lang="en-US" dirty="0"/>
              <a:t>If near a cluster, assign to nearest cluster</a:t>
            </a:r>
          </a:p>
        </p:txBody>
      </p:sp>
      <p:sp>
        <p:nvSpPr>
          <p:cNvPr id="45" name="TextBox 44"/>
          <p:cNvSpPr txBox="1"/>
          <p:nvPr/>
        </p:nvSpPr>
        <p:spPr>
          <a:xfrm>
            <a:off x="9954166" y="5392030"/>
            <a:ext cx="1739999" cy="1200329"/>
          </a:xfrm>
          <a:prstGeom prst="rect">
            <a:avLst/>
          </a:prstGeom>
          <a:solidFill>
            <a:srgbClr val="CCFFFF"/>
          </a:solidFill>
        </p:spPr>
        <p:txBody>
          <a:bodyPr wrap="square" rtlCol="0">
            <a:spAutoFit/>
          </a:bodyPr>
          <a:lstStyle>
            <a:defPPr>
              <a:defRPr lang="en-US"/>
            </a:defPPr>
            <a:lvl1pPr>
              <a:defRPr>
                <a:solidFill>
                  <a:prstClr val="black"/>
                </a:solidFill>
              </a:defRPr>
            </a:lvl1pPr>
          </a:lstStyle>
          <a:p>
            <a:r>
              <a:rPr lang="en-US" dirty="0"/>
              <a:t>Otherwise it is an outlier and a candidate new cluster</a:t>
            </a:r>
          </a:p>
        </p:txBody>
      </p:sp>
    </p:spTree>
    <p:extLst>
      <p:ext uri="{BB962C8B-B14F-4D97-AF65-F5344CB8AC3E}">
        <p14:creationId xmlns:p14="http://schemas.microsoft.com/office/powerpoint/2010/main" val="27022752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cxnSp>
        <p:nvCxnSpPr>
          <p:cNvPr id="7" name="Straight Connector 6"/>
          <p:cNvCxnSpPr/>
          <p:nvPr/>
        </p:nvCxnSpPr>
        <p:spPr>
          <a:xfrm>
            <a:off x="4879524" y="1320898"/>
            <a:ext cx="0" cy="4568833"/>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176" name="Freeform 7175"/>
          <p:cNvSpPr/>
          <p:nvPr/>
        </p:nvSpPr>
        <p:spPr>
          <a:xfrm>
            <a:off x="2524127" y="1312625"/>
            <a:ext cx="8924925" cy="4354605"/>
          </a:xfrm>
          <a:custGeom>
            <a:avLst/>
            <a:gdLst>
              <a:gd name="connsiteX0" fmla="*/ 0 w 8924925"/>
              <a:gd name="connsiteY0" fmla="*/ 4347876 h 4347876"/>
              <a:gd name="connsiteX1" fmla="*/ 1876425 w 8924925"/>
              <a:gd name="connsiteY1" fmla="*/ 4476 h 4347876"/>
              <a:gd name="connsiteX2" fmla="*/ 3695700 w 8924925"/>
              <a:gd name="connsiteY2" fmla="*/ 3490626 h 4347876"/>
              <a:gd name="connsiteX3" fmla="*/ 8924925 w 8924925"/>
              <a:gd name="connsiteY3" fmla="*/ 1842801 h 4347876"/>
              <a:gd name="connsiteX0" fmla="*/ 0 w 8924925"/>
              <a:gd name="connsiteY0" fmla="*/ 4347876 h 4347876"/>
              <a:gd name="connsiteX1" fmla="*/ 1876425 w 8924925"/>
              <a:gd name="connsiteY1" fmla="*/ 4476 h 4347876"/>
              <a:gd name="connsiteX2" fmla="*/ 3695700 w 8924925"/>
              <a:gd name="connsiteY2" fmla="*/ 3490626 h 4347876"/>
              <a:gd name="connsiteX3" fmla="*/ 8924925 w 8924925"/>
              <a:gd name="connsiteY3" fmla="*/ 1842801 h 4347876"/>
              <a:gd name="connsiteX0" fmla="*/ 0 w 8924925"/>
              <a:gd name="connsiteY0" fmla="*/ 4343400 h 4343400"/>
              <a:gd name="connsiteX1" fmla="*/ 1876425 w 8924925"/>
              <a:gd name="connsiteY1" fmla="*/ 0 h 4343400"/>
              <a:gd name="connsiteX2" fmla="*/ 3695700 w 8924925"/>
              <a:gd name="connsiteY2" fmla="*/ 3486150 h 4343400"/>
              <a:gd name="connsiteX3" fmla="*/ 8924925 w 8924925"/>
              <a:gd name="connsiteY3" fmla="*/ 1838325 h 4343400"/>
              <a:gd name="connsiteX0" fmla="*/ 0 w 8924925"/>
              <a:gd name="connsiteY0" fmla="*/ 4343400 h 4343400"/>
              <a:gd name="connsiteX1" fmla="*/ 1876425 w 8924925"/>
              <a:gd name="connsiteY1" fmla="*/ 0 h 4343400"/>
              <a:gd name="connsiteX2" fmla="*/ 3695700 w 8924925"/>
              <a:gd name="connsiteY2" fmla="*/ 3486150 h 4343400"/>
              <a:gd name="connsiteX3" fmla="*/ 8924925 w 8924925"/>
              <a:gd name="connsiteY3" fmla="*/ 1838325 h 4343400"/>
              <a:gd name="connsiteX0" fmla="*/ 0 w 8924925"/>
              <a:gd name="connsiteY0" fmla="*/ 4343475 h 4343475"/>
              <a:gd name="connsiteX1" fmla="*/ 1876425 w 8924925"/>
              <a:gd name="connsiteY1" fmla="*/ 75 h 4343475"/>
              <a:gd name="connsiteX2" fmla="*/ 3695700 w 8924925"/>
              <a:gd name="connsiteY2" fmla="*/ 3486225 h 4343475"/>
              <a:gd name="connsiteX3" fmla="*/ 8924925 w 8924925"/>
              <a:gd name="connsiteY3" fmla="*/ 1838400 h 4343475"/>
              <a:gd name="connsiteX0" fmla="*/ 0 w 8924925"/>
              <a:gd name="connsiteY0" fmla="*/ 4343419 h 4343419"/>
              <a:gd name="connsiteX1" fmla="*/ 1876425 w 8924925"/>
              <a:gd name="connsiteY1" fmla="*/ 19 h 4343419"/>
              <a:gd name="connsiteX2" fmla="*/ 3695700 w 8924925"/>
              <a:gd name="connsiteY2" fmla="*/ 3486169 h 4343419"/>
              <a:gd name="connsiteX3" fmla="*/ 8924925 w 8924925"/>
              <a:gd name="connsiteY3" fmla="*/ 1838344 h 4343419"/>
              <a:gd name="connsiteX0" fmla="*/ 0 w 8924925"/>
              <a:gd name="connsiteY0" fmla="*/ 4343419 h 4343419"/>
              <a:gd name="connsiteX1" fmla="*/ 1876425 w 8924925"/>
              <a:gd name="connsiteY1" fmla="*/ 19 h 4343419"/>
              <a:gd name="connsiteX2" fmla="*/ 3695700 w 8924925"/>
              <a:gd name="connsiteY2" fmla="*/ 3486169 h 4343419"/>
              <a:gd name="connsiteX3" fmla="*/ 8924925 w 8924925"/>
              <a:gd name="connsiteY3" fmla="*/ 1838344 h 4343419"/>
              <a:gd name="connsiteX0" fmla="*/ 0 w 8924925"/>
              <a:gd name="connsiteY0" fmla="*/ 4343419 h 4343419"/>
              <a:gd name="connsiteX1" fmla="*/ 1876425 w 8924925"/>
              <a:gd name="connsiteY1" fmla="*/ 19 h 4343419"/>
              <a:gd name="connsiteX2" fmla="*/ 3695700 w 8924925"/>
              <a:gd name="connsiteY2" fmla="*/ 3486169 h 4343419"/>
              <a:gd name="connsiteX3" fmla="*/ 8924925 w 8924925"/>
              <a:gd name="connsiteY3" fmla="*/ 1838344 h 4343419"/>
              <a:gd name="connsiteX0" fmla="*/ 0 w 8924925"/>
              <a:gd name="connsiteY0" fmla="*/ 4343419 h 4343419"/>
              <a:gd name="connsiteX1" fmla="*/ 1876425 w 8924925"/>
              <a:gd name="connsiteY1" fmla="*/ 19 h 4343419"/>
              <a:gd name="connsiteX2" fmla="*/ 3695700 w 8924925"/>
              <a:gd name="connsiteY2" fmla="*/ 3486169 h 4343419"/>
              <a:gd name="connsiteX3" fmla="*/ 8924925 w 8924925"/>
              <a:gd name="connsiteY3" fmla="*/ 1838344 h 4343419"/>
              <a:gd name="connsiteX0" fmla="*/ 0 w 8924925"/>
              <a:gd name="connsiteY0" fmla="*/ 4355004 h 4355004"/>
              <a:gd name="connsiteX1" fmla="*/ 1876425 w 8924925"/>
              <a:gd name="connsiteY1" fmla="*/ 11604 h 4355004"/>
              <a:gd name="connsiteX2" fmla="*/ 3695700 w 8924925"/>
              <a:gd name="connsiteY2" fmla="*/ 3497754 h 4355004"/>
              <a:gd name="connsiteX3" fmla="*/ 8924925 w 8924925"/>
              <a:gd name="connsiteY3" fmla="*/ 1849929 h 4355004"/>
              <a:gd name="connsiteX0" fmla="*/ 0 w 8924925"/>
              <a:gd name="connsiteY0" fmla="*/ 4355287 h 4355287"/>
              <a:gd name="connsiteX1" fmla="*/ 1876425 w 8924925"/>
              <a:gd name="connsiteY1" fmla="*/ 11887 h 4355287"/>
              <a:gd name="connsiteX2" fmla="*/ 3695700 w 8924925"/>
              <a:gd name="connsiteY2" fmla="*/ 3498037 h 4355287"/>
              <a:gd name="connsiteX3" fmla="*/ 8924925 w 8924925"/>
              <a:gd name="connsiteY3" fmla="*/ 1850212 h 4355287"/>
              <a:gd name="connsiteX0" fmla="*/ 0 w 8924925"/>
              <a:gd name="connsiteY0" fmla="*/ 4355287 h 4355287"/>
              <a:gd name="connsiteX1" fmla="*/ 1876425 w 8924925"/>
              <a:gd name="connsiteY1" fmla="*/ 11887 h 4355287"/>
              <a:gd name="connsiteX2" fmla="*/ 3695700 w 8924925"/>
              <a:gd name="connsiteY2" fmla="*/ 3498037 h 4355287"/>
              <a:gd name="connsiteX3" fmla="*/ 8924925 w 8924925"/>
              <a:gd name="connsiteY3" fmla="*/ 1850212 h 4355287"/>
              <a:gd name="connsiteX0" fmla="*/ 0 w 8924925"/>
              <a:gd name="connsiteY0" fmla="*/ 4354605 h 4354605"/>
              <a:gd name="connsiteX1" fmla="*/ 1876425 w 8924925"/>
              <a:gd name="connsiteY1" fmla="*/ 11205 h 4354605"/>
              <a:gd name="connsiteX2" fmla="*/ 3695700 w 8924925"/>
              <a:gd name="connsiteY2" fmla="*/ 3497355 h 4354605"/>
              <a:gd name="connsiteX3" fmla="*/ 8924925 w 8924925"/>
              <a:gd name="connsiteY3" fmla="*/ 1849530 h 4354605"/>
            </a:gdLst>
            <a:ahLst/>
            <a:cxnLst>
              <a:cxn ang="0">
                <a:pos x="connsiteX0" y="connsiteY0"/>
              </a:cxn>
              <a:cxn ang="0">
                <a:pos x="connsiteX1" y="connsiteY1"/>
              </a:cxn>
              <a:cxn ang="0">
                <a:pos x="connsiteX2" y="connsiteY2"/>
              </a:cxn>
              <a:cxn ang="0">
                <a:pos x="connsiteX3" y="connsiteY3"/>
              </a:cxn>
            </a:cxnLst>
            <a:rect l="l" t="t" r="r" b="b"/>
            <a:pathLst>
              <a:path w="8924925" h="4354605">
                <a:moveTo>
                  <a:pt x="0" y="4354605"/>
                </a:moveTo>
                <a:cubicBezTo>
                  <a:pt x="1087437" y="3549742"/>
                  <a:pt x="1089025" y="258855"/>
                  <a:pt x="1876425" y="11205"/>
                </a:cubicBezTo>
                <a:cubicBezTo>
                  <a:pt x="2663825" y="-236445"/>
                  <a:pt x="2225675" y="3705317"/>
                  <a:pt x="3695700" y="3497355"/>
                </a:cubicBezTo>
                <a:cubicBezTo>
                  <a:pt x="5165725" y="3289393"/>
                  <a:pt x="4516437" y="2378961"/>
                  <a:pt x="8924925" y="184953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10096516" y="625850"/>
            <a:ext cx="1172116" cy="584775"/>
          </a:xfrm>
          <a:prstGeom prst="rect">
            <a:avLst/>
          </a:prstGeom>
          <a:noFill/>
        </p:spPr>
        <p:txBody>
          <a:bodyPr wrap="none" rtlCol="0">
            <a:spAutoFit/>
          </a:bodyPr>
          <a:lstStyle/>
          <a:p>
            <a:r>
              <a:rPr lang="en-US" sz="3200" b="1" spc="300" dirty="0" smtClean="0">
                <a:solidFill>
                  <a:srgbClr val="339966"/>
                </a:solidFill>
              </a:rPr>
              <a:t>2014</a:t>
            </a:r>
            <a:endParaRPr lang="en-US" sz="3200" b="1" spc="300" dirty="0">
              <a:solidFill>
                <a:srgbClr val="339966"/>
              </a:solidFill>
            </a:endParaRPr>
          </a:p>
        </p:txBody>
      </p:sp>
      <p:sp>
        <p:nvSpPr>
          <p:cNvPr id="4" name="Oval 3"/>
          <p:cNvSpPr/>
          <p:nvPr/>
        </p:nvSpPr>
        <p:spPr>
          <a:xfrm>
            <a:off x="4948653" y="3081235"/>
            <a:ext cx="276225" cy="1857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p:nvPr/>
        </p:nvSpPr>
        <p:spPr>
          <a:xfrm>
            <a:off x="5581680" y="4586185"/>
            <a:ext cx="276225" cy="1857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Connector 5"/>
          <p:cNvCxnSpPr/>
          <p:nvPr/>
        </p:nvCxnSpPr>
        <p:spPr>
          <a:xfrm>
            <a:off x="3889999" y="1320896"/>
            <a:ext cx="8452" cy="4560669"/>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086619" y="1403901"/>
            <a:ext cx="0" cy="4485831"/>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000593" y="1403901"/>
            <a:ext cx="0" cy="4485831"/>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788367" y="2766928"/>
            <a:ext cx="2492990" cy="307777"/>
          </a:xfrm>
          <a:prstGeom prst="rect">
            <a:avLst/>
          </a:prstGeom>
          <a:noFill/>
        </p:spPr>
        <p:txBody>
          <a:bodyPr wrap="none" rtlCol="0">
            <a:spAutoFit/>
          </a:bodyPr>
          <a:lstStyle/>
          <a:p>
            <a:r>
              <a:rPr lang="en-US" sz="1400" dirty="0" smtClean="0">
                <a:solidFill>
                  <a:prstClr val="black"/>
                </a:solidFill>
              </a:rPr>
              <a:t>Hybrid Cloud Computing </a:t>
            </a:r>
            <a:r>
              <a:rPr lang="en-US" sz="1400" dirty="0" smtClean="0">
                <a:solidFill>
                  <a:srgbClr val="339966"/>
                </a:solidFill>
              </a:rPr>
              <a:t>(2014)</a:t>
            </a:r>
            <a:endParaRPr lang="en-US" sz="1400" dirty="0">
              <a:solidFill>
                <a:srgbClr val="339966"/>
              </a:solidFill>
            </a:endParaRPr>
          </a:p>
        </p:txBody>
      </p:sp>
      <p:sp>
        <p:nvSpPr>
          <p:cNvPr id="14" name="Oval 13"/>
          <p:cNvSpPr/>
          <p:nvPr/>
        </p:nvSpPr>
        <p:spPr>
          <a:xfrm>
            <a:off x="2078929" y="6640914"/>
            <a:ext cx="171451" cy="130629"/>
          </a:xfrm>
          <a:prstGeom prst="ellipse">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p:nvSpPr>
        <p:spPr>
          <a:xfrm>
            <a:off x="6863413" y="4520539"/>
            <a:ext cx="171451" cy="130629"/>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Oval 15"/>
          <p:cNvSpPr/>
          <p:nvPr/>
        </p:nvSpPr>
        <p:spPr>
          <a:xfrm>
            <a:off x="5785149" y="6640913"/>
            <a:ext cx="171451"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Isosceles Triangle 16"/>
          <p:cNvSpPr/>
          <p:nvPr/>
        </p:nvSpPr>
        <p:spPr>
          <a:xfrm>
            <a:off x="7510337" y="6594652"/>
            <a:ext cx="232681" cy="176891"/>
          </a:xfrm>
          <a:prstGeom prst="triangle">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2152998" y="5846878"/>
            <a:ext cx="1062022" cy="523220"/>
          </a:xfrm>
          <a:prstGeom prst="rect">
            <a:avLst/>
          </a:prstGeom>
          <a:noFill/>
        </p:spPr>
        <p:txBody>
          <a:bodyPr wrap="none" rtlCol="0">
            <a:spAutoFit/>
          </a:bodyPr>
          <a:lstStyle/>
          <a:p>
            <a:pPr algn="ctr"/>
            <a:r>
              <a:rPr lang="en-US" sz="1400" b="1" dirty="0" smtClean="0">
                <a:solidFill>
                  <a:prstClr val="black"/>
                </a:solidFill>
              </a:rPr>
              <a:t>Technology </a:t>
            </a:r>
          </a:p>
          <a:p>
            <a:pPr algn="ctr"/>
            <a:r>
              <a:rPr lang="en-US" sz="1400" b="1" dirty="0" smtClean="0">
                <a:solidFill>
                  <a:prstClr val="black"/>
                </a:solidFill>
              </a:rPr>
              <a:t>Trigger</a:t>
            </a:r>
            <a:endParaRPr lang="en-US" sz="1400" b="1" dirty="0">
              <a:solidFill>
                <a:prstClr val="black"/>
              </a:solidFill>
            </a:endParaRPr>
          </a:p>
        </p:txBody>
      </p:sp>
      <p:sp>
        <p:nvSpPr>
          <p:cNvPr id="19" name="TextBox 18"/>
          <p:cNvSpPr txBox="1"/>
          <p:nvPr/>
        </p:nvSpPr>
        <p:spPr>
          <a:xfrm>
            <a:off x="3820126" y="5822520"/>
            <a:ext cx="1135054" cy="738664"/>
          </a:xfrm>
          <a:prstGeom prst="rect">
            <a:avLst/>
          </a:prstGeom>
          <a:noFill/>
        </p:spPr>
        <p:txBody>
          <a:bodyPr wrap="none" rtlCol="0">
            <a:spAutoFit/>
          </a:bodyPr>
          <a:lstStyle/>
          <a:p>
            <a:pPr algn="ctr"/>
            <a:r>
              <a:rPr lang="en-US" sz="1400" b="1" dirty="0" smtClean="0">
                <a:solidFill>
                  <a:prstClr val="black"/>
                </a:solidFill>
              </a:rPr>
              <a:t>Peak of </a:t>
            </a:r>
          </a:p>
          <a:p>
            <a:pPr algn="ctr"/>
            <a:r>
              <a:rPr lang="en-US" sz="1400" b="1" dirty="0" smtClean="0">
                <a:solidFill>
                  <a:prstClr val="black"/>
                </a:solidFill>
              </a:rPr>
              <a:t>Inflated</a:t>
            </a:r>
          </a:p>
          <a:p>
            <a:pPr algn="ctr"/>
            <a:r>
              <a:rPr lang="en-US" sz="1400" b="1" dirty="0" smtClean="0">
                <a:solidFill>
                  <a:prstClr val="black"/>
                </a:solidFill>
              </a:rPr>
              <a:t>Expectations</a:t>
            </a:r>
            <a:endParaRPr lang="en-US" sz="1400" b="1" dirty="0">
              <a:solidFill>
                <a:prstClr val="black"/>
              </a:solidFill>
            </a:endParaRPr>
          </a:p>
        </p:txBody>
      </p:sp>
      <p:sp>
        <p:nvSpPr>
          <p:cNvPr id="20" name="TextBox 19"/>
          <p:cNvSpPr txBox="1"/>
          <p:nvPr/>
        </p:nvSpPr>
        <p:spPr>
          <a:xfrm>
            <a:off x="5278355" y="5886424"/>
            <a:ext cx="1348382" cy="523220"/>
          </a:xfrm>
          <a:prstGeom prst="rect">
            <a:avLst/>
          </a:prstGeom>
          <a:noFill/>
        </p:spPr>
        <p:txBody>
          <a:bodyPr wrap="none" rtlCol="0">
            <a:spAutoFit/>
          </a:bodyPr>
          <a:lstStyle/>
          <a:p>
            <a:pPr algn="ctr"/>
            <a:r>
              <a:rPr lang="en-US" sz="1400" b="1" dirty="0" smtClean="0">
                <a:solidFill>
                  <a:prstClr val="black"/>
                </a:solidFill>
              </a:rPr>
              <a:t>Trough of</a:t>
            </a:r>
          </a:p>
          <a:p>
            <a:pPr algn="ctr"/>
            <a:r>
              <a:rPr lang="en-US" sz="1400" b="1" dirty="0" smtClean="0">
                <a:solidFill>
                  <a:prstClr val="black"/>
                </a:solidFill>
              </a:rPr>
              <a:t>Disillusionment</a:t>
            </a:r>
            <a:endParaRPr lang="en-US" sz="1400" b="1" dirty="0">
              <a:solidFill>
                <a:prstClr val="black"/>
              </a:solidFill>
            </a:endParaRPr>
          </a:p>
        </p:txBody>
      </p:sp>
      <p:sp>
        <p:nvSpPr>
          <p:cNvPr id="21" name="TextBox 20"/>
          <p:cNvSpPr txBox="1"/>
          <p:nvPr/>
        </p:nvSpPr>
        <p:spPr>
          <a:xfrm>
            <a:off x="7620058" y="6034975"/>
            <a:ext cx="1921616" cy="307777"/>
          </a:xfrm>
          <a:prstGeom prst="rect">
            <a:avLst/>
          </a:prstGeom>
          <a:noFill/>
        </p:spPr>
        <p:txBody>
          <a:bodyPr wrap="none" rtlCol="0">
            <a:spAutoFit/>
          </a:bodyPr>
          <a:lstStyle/>
          <a:p>
            <a:pPr algn="ctr"/>
            <a:r>
              <a:rPr lang="en-US" sz="1400" b="1" dirty="0" smtClean="0">
                <a:solidFill>
                  <a:prstClr val="black"/>
                </a:solidFill>
              </a:rPr>
              <a:t>Slope of Enlightenment</a:t>
            </a:r>
            <a:endParaRPr lang="en-US" sz="1400" b="1" dirty="0">
              <a:solidFill>
                <a:prstClr val="black"/>
              </a:solidFill>
            </a:endParaRPr>
          </a:p>
        </p:txBody>
      </p:sp>
      <p:sp>
        <p:nvSpPr>
          <p:cNvPr id="22" name="TextBox 21"/>
          <p:cNvSpPr txBox="1"/>
          <p:nvPr/>
        </p:nvSpPr>
        <p:spPr>
          <a:xfrm>
            <a:off x="10155022" y="5889725"/>
            <a:ext cx="1091389" cy="523220"/>
          </a:xfrm>
          <a:prstGeom prst="rect">
            <a:avLst/>
          </a:prstGeom>
          <a:noFill/>
        </p:spPr>
        <p:txBody>
          <a:bodyPr wrap="none" rtlCol="0">
            <a:spAutoFit/>
          </a:bodyPr>
          <a:lstStyle/>
          <a:p>
            <a:pPr algn="ctr"/>
            <a:r>
              <a:rPr lang="en-US" sz="1400" b="1" dirty="0" smtClean="0">
                <a:solidFill>
                  <a:prstClr val="black"/>
                </a:solidFill>
              </a:rPr>
              <a:t>Plateau of</a:t>
            </a:r>
          </a:p>
          <a:p>
            <a:pPr algn="ctr"/>
            <a:r>
              <a:rPr lang="en-US" sz="1400" b="1" dirty="0" smtClean="0">
                <a:solidFill>
                  <a:prstClr val="black"/>
                </a:solidFill>
              </a:rPr>
              <a:t>Productivity</a:t>
            </a:r>
            <a:endParaRPr lang="en-US" sz="1400" b="1" dirty="0">
              <a:solidFill>
                <a:prstClr val="black"/>
              </a:solidFill>
            </a:endParaRPr>
          </a:p>
        </p:txBody>
      </p:sp>
      <p:sp>
        <p:nvSpPr>
          <p:cNvPr id="23" name="TextBox 22"/>
          <p:cNvSpPr txBox="1"/>
          <p:nvPr/>
        </p:nvSpPr>
        <p:spPr>
          <a:xfrm>
            <a:off x="-74047" y="6532360"/>
            <a:ext cx="2148922" cy="307777"/>
          </a:xfrm>
          <a:prstGeom prst="rect">
            <a:avLst/>
          </a:prstGeom>
          <a:noFill/>
        </p:spPr>
        <p:txBody>
          <a:bodyPr wrap="none" rtlCol="0">
            <a:spAutoFit/>
          </a:bodyPr>
          <a:lstStyle/>
          <a:p>
            <a:pPr algn="ctr"/>
            <a:r>
              <a:rPr lang="en-US" sz="1400" b="1" dirty="0" smtClean="0">
                <a:solidFill>
                  <a:prstClr val="black"/>
                </a:solidFill>
              </a:rPr>
              <a:t>Plateau will be reached in:</a:t>
            </a:r>
            <a:endParaRPr lang="en-US" sz="1400" b="1" dirty="0">
              <a:solidFill>
                <a:prstClr val="black"/>
              </a:solidFill>
            </a:endParaRPr>
          </a:p>
        </p:txBody>
      </p:sp>
      <p:sp>
        <p:nvSpPr>
          <p:cNvPr id="24" name="TextBox 23"/>
          <p:cNvSpPr txBox="1"/>
          <p:nvPr/>
        </p:nvSpPr>
        <p:spPr>
          <a:xfrm>
            <a:off x="2318551" y="6546053"/>
            <a:ext cx="1443664" cy="307777"/>
          </a:xfrm>
          <a:prstGeom prst="rect">
            <a:avLst/>
          </a:prstGeom>
          <a:noFill/>
        </p:spPr>
        <p:txBody>
          <a:bodyPr wrap="none" rtlCol="0">
            <a:spAutoFit/>
          </a:bodyPr>
          <a:lstStyle/>
          <a:p>
            <a:pPr algn="ctr"/>
            <a:r>
              <a:rPr lang="en-US" sz="1400" b="1" dirty="0" smtClean="0">
                <a:solidFill>
                  <a:prstClr val="black"/>
                </a:solidFill>
              </a:rPr>
              <a:t>Less than 2 years</a:t>
            </a:r>
            <a:endParaRPr lang="en-US" sz="1400" b="1" dirty="0">
              <a:solidFill>
                <a:prstClr val="black"/>
              </a:solidFill>
            </a:endParaRPr>
          </a:p>
        </p:txBody>
      </p:sp>
      <p:sp>
        <p:nvSpPr>
          <p:cNvPr id="25" name="TextBox 24"/>
          <p:cNvSpPr txBox="1"/>
          <p:nvPr/>
        </p:nvSpPr>
        <p:spPr>
          <a:xfrm>
            <a:off x="4380115" y="6546054"/>
            <a:ext cx="1039580" cy="307777"/>
          </a:xfrm>
          <a:prstGeom prst="rect">
            <a:avLst/>
          </a:prstGeom>
          <a:noFill/>
        </p:spPr>
        <p:txBody>
          <a:bodyPr wrap="none" rtlCol="0">
            <a:spAutoFit/>
          </a:bodyPr>
          <a:lstStyle/>
          <a:p>
            <a:pPr algn="ctr"/>
            <a:r>
              <a:rPr lang="en-US" sz="1400" b="1" dirty="0" smtClean="0">
                <a:solidFill>
                  <a:prstClr val="black"/>
                </a:solidFill>
              </a:rPr>
              <a:t>2 to 5 years</a:t>
            </a:r>
            <a:endParaRPr lang="en-US" sz="1400" b="1" dirty="0">
              <a:solidFill>
                <a:prstClr val="black"/>
              </a:solidFill>
            </a:endParaRPr>
          </a:p>
        </p:txBody>
      </p:sp>
      <p:sp>
        <p:nvSpPr>
          <p:cNvPr id="26" name="TextBox 25"/>
          <p:cNvSpPr txBox="1"/>
          <p:nvPr/>
        </p:nvSpPr>
        <p:spPr>
          <a:xfrm>
            <a:off x="6095465" y="6546053"/>
            <a:ext cx="1130951" cy="307777"/>
          </a:xfrm>
          <a:prstGeom prst="rect">
            <a:avLst/>
          </a:prstGeom>
          <a:noFill/>
        </p:spPr>
        <p:txBody>
          <a:bodyPr wrap="none" rtlCol="0">
            <a:spAutoFit/>
          </a:bodyPr>
          <a:lstStyle/>
          <a:p>
            <a:pPr algn="ctr"/>
            <a:r>
              <a:rPr lang="en-US" sz="1400" b="1" dirty="0" smtClean="0">
                <a:solidFill>
                  <a:prstClr val="black"/>
                </a:solidFill>
              </a:rPr>
              <a:t>5 to 10 years</a:t>
            </a:r>
            <a:endParaRPr lang="en-US" sz="1400" b="1" dirty="0">
              <a:solidFill>
                <a:prstClr val="black"/>
              </a:solidFill>
            </a:endParaRPr>
          </a:p>
        </p:txBody>
      </p:sp>
      <p:sp>
        <p:nvSpPr>
          <p:cNvPr id="27" name="TextBox 26"/>
          <p:cNvSpPr txBox="1"/>
          <p:nvPr/>
        </p:nvSpPr>
        <p:spPr>
          <a:xfrm>
            <a:off x="7815538" y="6546054"/>
            <a:ext cx="1630831" cy="307777"/>
          </a:xfrm>
          <a:prstGeom prst="rect">
            <a:avLst/>
          </a:prstGeom>
          <a:noFill/>
        </p:spPr>
        <p:txBody>
          <a:bodyPr wrap="none" rtlCol="0">
            <a:spAutoFit/>
          </a:bodyPr>
          <a:lstStyle/>
          <a:p>
            <a:pPr algn="ctr"/>
            <a:r>
              <a:rPr lang="en-US" sz="1400" b="1" dirty="0" smtClean="0">
                <a:solidFill>
                  <a:prstClr val="black"/>
                </a:solidFill>
              </a:rPr>
              <a:t>More than 10 years</a:t>
            </a:r>
            <a:endParaRPr lang="en-US" sz="1400" b="1" dirty="0">
              <a:solidFill>
                <a:prstClr val="black"/>
              </a:solidFill>
            </a:endParaRPr>
          </a:p>
        </p:txBody>
      </p:sp>
      <p:sp>
        <p:nvSpPr>
          <p:cNvPr id="28" name="TextBox 27"/>
          <p:cNvSpPr txBox="1"/>
          <p:nvPr/>
        </p:nvSpPr>
        <p:spPr>
          <a:xfrm>
            <a:off x="10160135" y="6403435"/>
            <a:ext cx="1277657" cy="523220"/>
          </a:xfrm>
          <a:prstGeom prst="rect">
            <a:avLst/>
          </a:prstGeom>
          <a:noFill/>
        </p:spPr>
        <p:txBody>
          <a:bodyPr wrap="none" rtlCol="0">
            <a:spAutoFit/>
          </a:bodyPr>
          <a:lstStyle/>
          <a:p>
            <a:r>
              <a:rPr lang="en-US" sz="1400" b="1" dirty="0" smtClean="0">
                <a:solidFill>
                  <a:prstClr val="black"/>
                </a:solidFill>
              </a:rPr>
              <a:t>Obsolete</a:t>
            </a:r>
          </a:p>
          <a:p>
            <a:r>
              <a:rPr lang="en-US" sz="1400" b="1" dirty="0" smtClean="0">
                <a:solidFill>
                  <a:prstClr val="black"/>
                </a:solidFill>
              </a:rPr>
              <a:t>Before plateau</a:t>
            </a:r>
            <a:endParaRPr lang="en-US" sz="1400" b="1" dirty="0">
              <a:solidFill>
                <a:prstClr val="black"/>
              </a:solidFill>
            </a:endParaRPr>
          </a:p>
        </p:txBody>
      </p:sp>
      <p:sp>
        <p:nvSpPr>
          <p:cNvPr id="29" name="TextBox 28"/>
          <p:cNvSpPr txBox="1"/>
          <p:nvPr/>
        </p:nvSpPr>
        <p:spPr>
          <a:xfrm>
            <a:off x="10601977" y="5528177"/>
            <a:ext cx="1604927" cy="369332"/>
          </a:xfrm>
          <a:prstGeom prst="rect">
            <a:avLst/>
          </a:prstGeom>
          <a:noFill/>
        </p:spPr>
        <p:txBody>
          <a:bodyPr wrap="none" rtlCol="0">
            <a:spAutoFit/>
          </a:bodyPr>
          <a:lstStyle/>
          <a:p>
            <a:pPr algn="ctr"/>
            <a:r>
              <a:rPr lang="en-US" b="1" dirty="0" smtClean="0">
                <a:solidFill>
                  <a:prstClr val="black"/>
                </a:solidFill>
              </a:rPr>
              <a:t>As of July 2014</a:t>
            </a:r>
            <a:endParaRPr lang="en-US" b="1" dirty="0">
              <a:solidFill>
                <a:prstClr val="black"/>
              </a:solidFill>
            </a:endParaRPr>
          </a:p>
        </p:txBody>
      </p:sp>
      <p:cxnSp>
        <p:nvCxnSpPr>
          <p:cNvPr id="30" name="Straight Arrow Connector 29"/>
          <p:cNvCxnSpPr/>
          <p:nvPr/>
        </p:nvCxnSpPr>
        <p:spPr>
          <a:xfrm flipV="1">
            <a:off x="2004081" y="1008424"/>
            <a:ext cx="2040" cy="5513100"/>
          </a:xfrm>
          <a:prstGeom prst="straightConnector1">
            <a:avLst/>
          </a:prstGeom>
          <a:ln w="127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1998860" y="6493209"/>
            <a:ext cx="9497815" cy="28310"/>
          </a:xfrm>
          <a:prstGeom prst="straightConnector1">
            <a:avLst/>
          </a:prstGeom>
          <a:ln w="12700">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006121" y="5886468"/>
            <a:ext cx="9471504" cy="330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3" name="&quot;No&quot; Symbol 32"/>
          <p:cNvSpPr/>
          <p:nvPr/>
        </p:nvSpPr>
        <p:spPr>
          <a:xfrm>
            <a:off x="9881481" y="6594652"/>
            <a:ext cx="219091" cy="219091"/>
          </a:xfrm>
          <a:prstGeom prst="noSmoking">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4" name="TextBox 33"/>
          <p:cNvSpPr txBox="1"/>
          <p:nvPr/>
        </p:nvSpPr>
        <p:spPr>
          <a:xfrm>
            <a:off x="11497213" y="6306486"/>
            <a:ext cx="553357" cy="307777"/>
          </a:xfrm>
          <a:prstGeom prst="rect">
            <a:avLst/>
          </a:prstGeom>
          <a:noFill/>
        </p:spPr>
        <p:txBody>
          <a:bodyPr wrap="none" rtlCol="0">
            <a:spAutoFit/>
          </a:bodyPr>
          <a:lstStyle/>
          <a:p>
            <a:r>
              <a:rPr lang="en-US" sz="1400" b="1" dirty="0" smtClean="0">
                <a:solidFill>
                  <a:prstClr val="black"/>
                </a:solidFill>
              </a:rPr>
              <a:t>Time</a:t>
            </a:r>
            <a:endParaRPr lang="en-US" sz="1400" b="1" dirty="0">
              <a:solidFill>
                <a:prstClr val="black"/>
              </a:solidFill>
            </a:endParaRPr>
          </a:p>
        </p:txBody>
      </p:sp>
      <p:sp>
        <p:nvSpPr>
          <p:cNvPr id="64" name="TextBox 63"/>
          <p:cNvSpPr txBox="1"/>
          <p:nvPr/>
        </p:nvSpPr>
        <p:spPr>
          <a:xfrm>
            <a:off x="3510970" y="4622643"/>
            <a:ext cx="1965603" cy="307777"/>
          </a:xfrm>
          <a:prstGeom prst="rect">
            <a:avLst/>
          </a:prstGeom>
          <a:noFill/>
        </p:spPr>
        <p:txBody>
          <a:bodyPr wrap="none" rtlCol="0">
            <a:spAutoFit/>
          </a:bodyPr>
          <a:lstStyle/>
          <a:p>
            <a:r>
              <a:rPr lang="en-US" sz="1400" dirty="0" smtClean="0">
                <a:solidFill>
                  <a:prstClr val="black"/>
                </a:solidFill>
              </a:rPr>
              <a:t>Cloud Computing</a:t>
            </a:r>
            <a:r>
              <a:rPr lang="en-US" sz="1400" dirty="0" smtClean="0">
                <a:solidFill>
                  <a:srgbClr val="339966"/>
                </a:solidFill>
              </a:rPr>
              <a:t> (2014)</a:t>
            </a:r>
            <a:endParaRPr lang="en-US" sz="1400" dirty="0">
              <a:solidFill>
                <a:srgbClr val="339966"/>
              </a:solidFill>
            </a:endParaRPr>
          </a:p>
        </p:txBody>
      </p:sp>
      <p:sp>
        <p:nvSpPr>
          <p:cNvPr id="118" name="Oval 117"/>
          <p:cNvSpPr/>
          <p:nvPr/>
        </p:nvSpPr>
        <p:spPr>
          <a:xfrm>
            <a:off x="4995341" y="3109810"/>
            <a:ext cx="171451" cy="130629"/>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9" name="Oval 118"/>
          <p:cNvSpPr/>
          <p:nvPr/>
        </p:nvSpPr>
        <p:spPr>
          <a:xfrm>
            <a:off x="5630993" y="4605354"/>
            <a:ext cx="171451" cy="130629"/>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7" name="TextBox 126"/>
          <p:cNvSpPr txBox="1"/>
          <p:nvPr/>
        </p:nvSpPr>
        <p:spPr>
          <a:xfrm>
            <a:off x="754958" y="915427"/>
            <a:ext cx="1135054" cy="307777"/>
          </a:xfrm>
          <a:prstGeom prst="rect">
            <a:avLst/>
          </a:prstGeom>
          <a:noFill/>
        </p:spPr>
        <p:txBody>
          <a:bodyPr wrap="none" rtlCol="0">
            <a:spAutoFit/>
          </a:bodyPr>
          <a:lstStyle/>
          <a:p>
            <a:r>
              <a:rPr lang="en-US" sz="1400" b="1" dirty="0">
                <a:solidFill>
                  <a:prstClr val="black"/>
                </a:solidFill>
              </a:rPr>
              <a:t>E</a:t>
            </a:r>
            <a:r>
              <a:rPr lang="en-US" sz="1400" b="1" dirty="0" smtClean="0">
                <a:solidFill>
                  <a:prstClr val="black"/>
                </a:solidFill>
              </a:rPr>
              <a:t>xpectations</a:t>
            </a:r>
            <a:endParaRPr lang="en-US" sz="1400" b="1" dirty="0">
              <a:solidFill>
                <a:prstClr val="black"/>
              </a:solidFill>
            </a:endParaRPr>
          </a:p>
        </p:txBody>
      </p:sp>
      <p:cxnSp>
        <p:nvCxnSpPr>
          <p:cNvPr id="7218" name="Straight Connector 7217"/>
          <p:cNvCxnSpPr>
            <a:stCxn id="13" idx="1"/>
            <a:endCxn id="4" idx="6"/>
          </p:cNvCxnSpPr>
          <p:nvPr/>
        </p:nvCxnSpPr>
        <p:spPr>
          <a:xfrm flipH="1">
            <a:off x="5224878" y="2920817"/>
            <a:ext cx="563489" cy="253287"/>
          </a:xfrm>
          <a:prstGeom prst="line">
            <a:avLst/>
          </a:prstGeom>
        </p:spPr>
        <p:style>
          <a:lnRef idx="1">
            <a:schemeClr val="accent1"/>
          </a:lnRef>
          <a:fillRef idx="0">
            <a:schemeClr val="accent1"/>
          </a:fillRef>
          <a:effectRef idx="0">
            <a:schemeClr val="accent1"/>
          </a:effectRef>
          <a:fontRef idx="minor">
            <a:schemeClr val="tx1"/>
          </a:fontRef>
        </p:style>
      </p:cxnSp>
      <p:cxnSp>
        <p:nvCxnSpPr>
          <p:cNvPr id="7228" name="Straight Connector 7227"/>
          <p:cNvCxnSpPr>
            <a:stCxn id="64" idx="3"/>
            <a:endCxn id="5" idx="2"/>
          </p:cNvCxnSpPr>
          <p:nvPr/>
        </p:nvCxnSpPr>
        <p:spPr>
          <a:xfrm flipV="1">
            <a:off x="5476573" y="4679054"/>
            <a:ext cx="105107" cy="97478"/>
          </a:xfrm>
          <a:prstGeom prst="line">
            <a:avLst/>
          </a:prstGeom>
        </p:spPr>
        <p:style>
          <a:lnRef idx="1">
            <a:schemeClr val="accent1"/>
          </a:lnRef>
          <a:fillRef idx="0">
            <a:schemeClr val="accent1"/>
          </a:fillRef>
          <a:effectRef idx="0">
            <a:schemeClr val="accent1"/>
          </a:effectRef>
          <a:fontRef idx="minor">
            <a:schemeClr val="tx1"/>
          </a:fontRef>
        </p:style>
      </p:cxnSp>
      <p:grpSp>
        <p:nvGrpSpPr>
          <p:cNvPr id="7257" name="Group 7256"/>
          <p:cNvGrpSpPr/>
          <p:nvPr/>
        </p:nvGrpSpPr>
        <p:grpSpPr>
          <a:xfrm>
            <a:off x="310582" y="644051"/>
            <a:ext cx="11946640" cy="5222735"/>
            <a:chOff x="310580" y="-41607"/>
            <a:chExt cx="11946640" cy="5222735"/>
          </a:xfrm>
        </p:grpSpPr>
        <p:sp>
          <p:nvSpPr>
            <p:cNvPr id="53" name="TextBox 52"/>
            <p:cNvSpPr txBox="1"/>
            <p:nvPr/>
          </p:nvSpPr>
          <p:spPr>
            <a:xfrm>
              <a:off x="310580" y="3014309"/>
              <a:ext cx="2850909" cy="307777"/>
            </a:xfrm>
            <a:prstGeom prst="rect">
              <a:avLst/>
            </a:prstGeom>
            <a:noFill/>
          </p:spPr>
          <p:txBody>
            <a:bodyPr wrap="none" rtlCol="0">
              <a:spAutoFit/>
            </a:bodyPr>
            <a:lstStyle/>
            <a:p>
              <a:r>
                <a:rPr lang="en-US" sz="1400" dirty="0" smtClean="0">
                  <a:solidFill>
                    <a:prstClr val="black"/>
                  </a:solidFill>
                </a:rPr>
                <a:t>Volumetric and Holographic Displays</a:t>
              </a:r>
              <a:endParaRPr lang="en-US" sz="1400" dirty="0">
                <a:solidFill>
                  <a:prstClr val="black"/>
                </a:solidFill>
              </a:endParaRPr>
            </a:p>
          </p:txBody>
        </p:sp>
        <p:sp>
          <p:nvSpPr>
            <p:cNvPr id="59" name="TextBox 58"/>
            <p:cNvSpPr txBox="1"/>
            <p:nvPr/>
          </p:nvSpPr>
          <p:spPr>
            <a:xfrm>
              <a:off x="323517" y="4303287"/>
              <a:ext cx="2106987" cy="307777"/>
            </a:xfrm>
            <a:prstGeom prst="rect">
              <a:avLst/>
            </a:prstGeom>
            <a:noFill/>
          </p:spPr>
          <p:txBody>
            <a:bodyPr wrap="none" rtlCol="0">
              <a:spAutoFit/>
            </a:bodyPr>
            <a:lstStyle/>
            <a:p>
              <a:r>
                <a:rPr lang="en-US" sz="1400" dirty="0" smtClean="0">
                  <a:solidFill>
                    <a:prstClr val="black"/>
                  </a:solidFill>
                </a:rPr>
                <a:t>Virtual Personal Assistants</a:t>
              </a:r>
              <a:endParaRPr lang="en-US" sz="1400" dirty="0">
                <a:solidFill>
                  <a:prstClr val="black"/>
                </a:solidFill>
              </a:endParaRPr>
            </a:p>
          </p:txBody>
        </p:sp>
        <p:grpSp>
          <p:nvGrpSpPr>
            <p:cNvPr id="7256" name="Group 7255"/>
            <p:cNvGrpSpPr/>
            <p:nvPr/>
          </p:nvGrpSpPr>
          <p:grpSpPr>
            <a:xfrm>
              <a:off x="570863" y="-41607"/>
              <a:ext cx="11686357" cy="5222735"/>
              <a:chOff x="570863" y="-41607"/>
              <a:chExt cx="11686357" cy="5222735"/>
            </a:xfrm>
          </p:grpSpPr>
          <p:sp>
            <p:nvSpPr>
              <p:cNvPr id="43" name="TextBox 42"/>
              <p:cNvSpPr txBox="1"/>
              <p:nvPr/>
            </p:nvSpPr>
            <p:spPr>
              <a:xfrm>
                <a:off x="2644079" y="1880285"/>
                <a:ext cx="794513" cy="307777"/>
              </a:xfrm>
              <a:prstGeom prst="rect">
                <a:avLst/>
              </a:prstGeom>
              <a:noFill/>
            </p:spPr>
            <p:txBody>
              <a:bodyPr wrap="none" rtlCol="0">
                <a:spAutoFit/>
              </a:bodyPr>
              <a:lstStyle/>
              <a:p>
                <a:r>
                  <a:rPr lang="en-US" sz="1400" dirty="0" smtClean="0">
                    <a:solidFill>
                      <a:prstClr val="black"/>
                    </a:solidFill>
                  </a:rPr>
                  <a:t>Biochips</a:t>
                </a:r>
                <a:endParaRPr lang="en-US" sz="1400" dirty="0">
                  <a:solidFill>
                    <a:prstClr val="black"/>
                  </a:solidFill>
                </a:endParaRPr>
              </a:p>
            </p:txBody>
          </p:sp>
          <p:sp>
            <p:nvSpPr>
              <p:cNvPr id="44" name="TextBox 43"/>
              <p:cNvSpPr txBox="1"/>
              <p:nvPr/>
            </p:nvSpPr>
            <p:spPr>
              <a:xfrm>
                <a:off x="2224534" y="1669999"/>
                <a:ext cx="1265411" cy="307777"/>
              </a:xfrm>
              <a:prstGeom prst="rect">
                <a:avLst/>
              </a:prstGeom>
              <a:noFill/>
            </p:spPr>
            <p:txBody>
              <a:bodyPr wrap="none" rtlCol="0">
                <a:spAutoFit/>
              </a:bodyPr>
              <a:lstStyle/>
              <a:p>
                <a:r>
                  <a:rPr lang="en-US" sz="1400" dirty="0" err="1" smtClean="0">
                    <a:solidFill>
                      <a:prstClr val="black"/>
                    </a:solidFill>
                  </a:rPr>
                  <a:t>Neurobusiness</a:t>
                </a:r>
                <a:endParaRPr lang="en-US" sz="1400" dirty="0">
                  <a:solidFill>
                    <a:prstClr val="black"/>
                  </a:solidFill>
                </a:endParaRPr>
              </a:p>
            </p:txBody>
          </p:sp>
          <p:sp>
            <p:nvSpPr>
              <p:cNvPr id="45" name="TextBox 44"/>
              <p:cNvSpPr txBox="1"/>
              <p:nvPr/>
            </p:nvSpPr>
            <p:spPr>
              <a:xfrm>
                <a:off x="1975318" y="1489760"/>
                <a:ext cx="1673728" cy="307777"/>
              </a:xfrm>
              <a:prstGeom prst="rect">
                <a:avLst/>
              </a:prstGeom>
              <a:noFill/>
            </p:spPr>
            <p:txBody>
              <a:bodyPr wrap="none" rtlCol="0">
                <a:spAutoFit/>
              </a:bodyPr>
              <a:lstStyle/>
              <a:p>
                <a:r>
                  <a:rPr lang="en-US" sz="1400" dirty="0" smtClean="0">
                    <a:solidFill>
                      <a:prstClr val="black"/>
                    </a:solidFill>
                  </a:rPr>
                  <a:t>Prescriptive Analysis</a:t>
                </a:r>
                <a:endParaRPr lang="en-US" sz="1400" dirty="0">
                  <a:solidFill>
                    <a:prstClr val="black"/>
                  </a:solidFill>
                </a:endParaRPr>
              </a:p>
            </p:txBody>
          </p:sp>
          <p:sp>
            <p:nvSpPr>
              <p:cNvPr id="46" name="TextBox 45"/>
              <p:cNvSpPr txBox="1"/>
              <p:nvPr/>
            </p:nvSpPr>
            <p:spPr>
              <a:xfrm>
                <a:off x="2375196" y="1184407"/>
                <a:ext cx="1113766" cy="307777"/>
              </a:xfrm>
              <a:prstGeom prst="rect">
                <a:avLst/>
              </a:prstGeom>
              <a:noFill/>
            </p:spPr>
            <p:txBody>
              <a:bodyPr wrap="none" rtlCol="0">
                <a:spAutoFit/>
              </a:bodyPr>
              <a:lstStyle/>
              <a:p>
                <a:r>
                  <a:rPr lang="en-US" sz="1400" dirty="0" smtClean="0">
                    <a:solidFill>
                      <a:prstClr val="black"/>
                    </a:solidFill>
                  </a:rPr>
                  <a:t>Data Science</a:t>
                </a:r>
                <a:endParaRPr lang="en-US" sz="1400" dirty="0">
                  <a:solidFill>
                    <a:prstClr val="black"/>
                  </a:solidFill>
                </a:endParaRPr>
              </a:p>
            </p:txBody>
          </p:sp>
          <p:sp>
            <p:nvSpPr>
              <p:cNvPr id="47" name="TextBox 46"/>
              <p:cNvSpPr txBox="1"/>
              <p:nvPr/>
            </p:nvSpPr>
            <p:spPr>
              <a:xfrm>
                <a:off x="2160217" y="823050"/>
                <a:ext cx="1276440" cy="307777"/>
              </a:xfrm>
              <a:prstGeom prst="rect">
                <a:avLst/>
              </a:prstGeom>
              <a:noFill/>
            </p:spPr>
            <p:txBody>
              <a:bodyPr wrap="none" rtlCol="0">
                <a:spAutoFit/>
              </a:bodyPr>
              <a:lstStyle/>
              <a:p>
                <a:r>
                  <a:rPr lang="en-US" sz="1400" dirty="0" smtClean="0">
                    <a:solidFill>
                      <a:prstClr val="black"/>
                    </a:solidFill>
                  </a:rPr>
                  <a:t>Smart Advisors</a:t>
                </a:r>
                <a:endParaRPr lang="en-US" sz="1400" dirty="0">
                  <a:solidFill>
                    <a:prstClr val="black"/>
                  </a:solidFill>
                </a:endParaRPr>
              </a:p>
            </p:txBody>
          </p:sp>
          <p:sp>
            <p:nvSpPr>
              <p:cNvPr id="48" name="TextBox 47"/>
              <p:cNvSpPr txBox="1"/>
              <p:nvPr/>
            </p:nvSpPr>
            <p:spPr>
              <a:xfrm>
                <a:off x="1867973" y="645502"/>
                <a:ext cx="1765804" cy="307777"/>
              </a:xfrm>
              <a:prstGeom prst="rect">
                <a:avLst/>
              </a:prstGeom>
              <a:noFill/>
            </p:spPr>
            <p:txBody>
              <a:bodyPr wrap="none" rtlCol="0">
                <a:spAutoFit/>
              </a:bodyPr>
              <a:lstStyle/>
              <a:p>
                <a:r>
                  <a:rPr lang="en-US" sz="1400" dirty="0" smtClean="0">
                    <a:solidFill>
                      <a:prstClr val="black"/>
                    </a:solidFill>
                  </a:rPr>
                  <a:t>Autonomous Vehicles</a:t>
                </a:r>
                <a:endParaRPr lang="en-US" sz="1400" dirty="0">
                  <a:solidFill>
                    <a:prstClr val="black"/>
                  </a:solidFill>
                </a:endParaRPr>
              </a:p>
            </p:txBody>
          </p:sp>
          <p:sp>
            <p:nvSpPr>
              <p:cNvPr id="49" name="TextBox 48"/>
              <p:cNvSpPr txBox="1"/>
              <p:nvPr/>
            </p:nvSpPr>
            <p:spPr>
              <a:xfrm>
                <a:off x="1545060" y="456520"/>
                <a:ext cx="2344937" cy="307777"/>
              </a:xfrm>
              <a:prstGeom prst="rect">
                <a:avLst/>
              </a:prstGeom>
              <a:noFill/>
            </p:spPr>
            <p:txBody>
              <a:bodyPr wrap="none" rtlCol="0">
                <a:spAutoFit/>
              </a:bodyPr>
              <a:lstStyle/>
              <a:p>
                <a:r>
                  <a:rPr lang="en-US" sz="1400" dirty="0" smtClean="0">
                    <a:solidFill>
                      <a:prstClr val="black"/>
                    </a:solidFill>
                  </a:rPr>
                  <a:t>Speech-to-Speech Translation</a:t>
                </a:r>
                <a:endParaRPr lang="en-US" sz="1400" dirty="0">
                  <a:solidFill>
                    <a:prstClr val="black"/>
                  </a:solidFill>
                </a:endParaRPr>
              </a:p>
            </p:txBody>
          </p:sp>
          <p:sp>
            <p:nvSpPr>
              <p:cNvPr id="50" name="TextBox 49"/>
              <p:cNvSpPr txBox="1"/>
              <p:nvPr/>
            </p:nvSpPr>
            <p:spPr>
              <a:xfrm>
                <a:off x="1613726" y="2395535"/>
                <a:ext cx="1673920" cy="307777"/>
              </a:xfrm>
              <a:prstGeom prst="rect">
                <a:avLst/>
              </a:prstGeom>
              <a:noFill/>
            </p:spPr>
            <p:txBody>
              <a:bodyPr wrap="none" rtlCol="0">
                <a:spAutoFit/>
              </a:bodyPr>
              <a:lstStyle/>
              <a:p>
                <a:r>
                  <a:rPr lang="en-US" sz="1400" dirty="0" smtClean="0">
                    <a:solidFill>
                      <a:prstClr val="black"/>
                    </a:solidFill>
                  </a:rPr>
                  <a:t>Affective Computing</a:t>
                </a:r>
                <a:endParaRPr lang="en-US" sz="1400" dirty="0">
                  <a:solidFill>
                    <a:prstClr val="black"/>
                  </a:solidFill>
                </a:endParaRPr>
              </a:p>
            </p:txBody>
          </p:sp>
          <p:sp>
            <p:nvSpPr>
              <p:cNvPr id="51" name="TextBox 50"/>
              <p:cNvSpPr txBox="1"/>
              <p:nvPr/>
            </p:nvSpPr>
            <p:spPr>
              <a:xfrm>
                <a:off x="2016759" y="2599192"/>
                <a:ext cx="1168461" cy="307777"/>
              </a:xfrm>
              <a:prstGeom prst="rect">
                <a:avLst/>
              </a:prstGeom>
              <a:noFill/>
            </p:spPr>
            <p:txBody>
              <a:bodyPr wrap="none" rtlCol="0">
                <a:spAutoFit/>
              </a:bodyPr>
              <a:lstStyle/>
              <a:p>
                <a:r>
                  <a:rPr lang="en-US" sz="1400" dirty="0" smtClean="0">
                    <a:solidFill>
                      <a:prstClr val="black"/>
                    </a:solidFill>
                  </a:rPr>
                  <a:t>Smart Robots</a:t>
                </a:r>
                <a:endParaRPr lang="en-US" sz="1400" dirty="0">
                  <a:solidFill>
                    <a:prstClr val="black"/>
                  </a:solidFill>
                </a:endParaRPr>
              </a:p>
            </p:txBody>
          </p:sp>
          <p:sp>
            <p:nvSpPr>
              <p:cNvPr id="52" name="TextBox 51"/>
              <p:cNvSpPr txBox="1"/>
              <p:nvPr/>
            </p:nvSpPr>
            <p:spPr>
              <a:xfrm>
                <a:off x="1353362" y="2830118"/>
                <a:ext cx="1864806" cy="307777"/>
              </a:xfrm>
              <a:prstGeom prst="rect">
                <a:avLst/>
              </a:prstGeom>
              <a:noFill/>
            </p:spPr>
            <p:txBody>
              <a:bodyPr wrap="none" rtlCol="0">
                <a:spAutoFit/>
              </a:bodyPr>
              <a:lstStyle/>
              <a:p>
                <a:r>
                  <a:rPr lang="en-US" sz="1400" dirty="0" smtClean="0">
                    <a:solidFill>
                      <a:prstClr val="black"/>
                    </a:solidFill>
                  </a:rPr>
                  <a:t>3D </a:t>
                </a:r>
                <a:r>
                  <a:rPr lang="en-US" sz="1400" dirty="0" err="1" smtClean="0">
                    <a:solidFill>
                      <a:prstClr val="black"/>
                    </a:solidFill>
                  </a:rPr>
                  <a:t>Bioprinting</a:t>
                </a:r>
                <a:r>
                  <a:rPr lang="en-US" sz="1400" dirty="0" smtClean="0">
                    <a:solidFill>
                      <a:prstClr val="black"/>
                    </a:solidFill>
                  </a:rPr>
                  <a:t> Systems</a:t>
                </a:r>
                <a:endParaRPr lang="en-US" sz="1400" dirty="0">
                  <a:solidFill>
                    <a:prstClr val="black"/>
                  </a:solidFill>
                </a:endParaRPr>
              </a:p>
            </p:txBody>
          </p:sp>
          <p:sp>
            <p:nvSpPr>
              <p:cNvPr id="54" name="TextBox 53"/>
              <p:cNvSpPr txBox="1"/>
              <p:nvPr/>
            </p:nvSpPr>
            <p:spPr>
              <a:xfrm>
                <a:off x="890002" y="3184849"/>
                <a:ext cx="2162387" cy="307777"/>
              </a:xfrm>
              <a:prstGeom prst="rect">
                <a:avLst/>
              </a:prstGeom>
              <a:noFill/>
            </p:spPr>
            <p:txBody>
              <a:bodyPr wrap="none" rtlCol="0">
                <a:spAutoFit/>
              </a:bodyPr>
              <a:lstStyle/>
              <a:p>
                <a:r>
                  <a:rPr lang="en-US" sz="1400" dirty="0" smtClean="0">
                    <a:solidFill>
                      <a:prstClr val="black"/>
                    </a:solidFill>
                  </a:rPr>
                  <a:t>Software-Defined Anything</a:t>
                </a:r>
                <a:endParaRPr lang="en-US" sz="1400" dirty="0">
                  <a:solidFill>
                    <a:prstClr val="black"/>
                  </a:solidFill>
                </a:endParaRPr>
              </a:p>
            </p:txBody>
          </p:sp>
          <p:sp>
            <p:nvSpPr>
              <p:cNvPr id="55" name="TextBox 54"/>
              <p:cNvSpPr txBox="1"/>
              <p:nvPr/>
            </p:nvSpPr>
            <p:spPr>
              <a:xfrm>
                <a:off x="1243156" y="3353454"/>
                <a:ext cx="1699568" cy="307777"/>
              </a:xfrm>
              <a:prstGeom prst="rect">
                <a:avLst/>
              </a:prstGeom>
              <a:noFill/>
            </p:spPr>
            <p:txBody>
              <a:bodyPr wrap="none" rtlCol="0">
                <a:spAutoFit/>
              </a:bodyPr>
              <a:lstStyle/>
              <a:p>
                <a:r>
                  <a:rPr lang="en-US" sz="1400" dirty="0" smtClean="0">
                    <a:solidFill>
                      <a:prstClr val="black"/>
                    </a:solidFill>
                  </a:rPr>
                  <a:t>Quantum computing</a:t>
                </a:r>
                <a:endParaRPr lang="en-US" sz="1400" dirty="0">
                  <a:solidFill>
                    <a:prstClr val="black"/>
                  </a:solidFill>
                </a:endParaRPr>
              </a:p>
            </p:txBody>
          </p:sp>
          <p:sp>
            <p:nvSpPr>
              <p:cNvPr id="56" name="TextBox 55"/>
              <p:cNvSpPr txBox="1"/>
              <p:nvPr/>
            </p:nvSpPr>
            <p:spPr>
              <a:xfrm>
                <a:off x="963383" y="3527062"/>
                <a:ext cx="1799788" cy="307777"/>
              </a:xfrm>
              <a:prstGeom prst="rect">
                <a:avLst/>
              </a:prstGeom>
              <a:noFill/>
            </p:spPr>
            <p:txBody>
              <a:bodyPr wrap="none" rtlCol="0">
                <a:spAutoFit/>
              </a:bodyPr>
              <a:lstStyle/>
              <a:p>
                <a:r>
                  <a:rPr lang="en-US" sz="1400" dirty="0" smtClean="0">
                    <a:solidFill>
                      <a:prstClr val="black"/>
                    </a:solidFill>
                  </a:rPr>
                  <a:t>Human Augmentation</a:t>
                </a:r>
                <a:endParaRPr lang="en-US" sz="1400" dirty="0">
                  <a:solidFill>
                    <a:prstClr val="black"/>
                  </a:solidFill>
                </a:endParaRPr>
              </a:p>
            </p:txBody>
          </p:sp>
          <p:sp>
            <p:nvSpPr>
              <p:cNvPr id="57" name="TextBox 56"/>
              <p:cNvSpPr txBox="1"/>
              <p:nvPr/>
            </p:nvSpPr>
            <p:spPr>
              <a:xfrm>
                <a:off x="602876" y="3704405"/>
                <a:ext cx="2044278" cy="307777"/>
              </a:xfrm>
              <a:prstGeom prst="rect">
                <a:avLst/>
              </a:prstGeom>
              <a:noFill/>
            </p:spPr>
            <p:txBody>
              <a:bodyPr wrap="none" rtlCol="0">
                <a:spAutoFit/>
              </a:bodyPr>
              <a:lstStyle/>
              <a:p>
                <a:r>
                  <a:rPr lang="en-US" sz="1400" dirty="0" smtClean="0">
                    <a:solidFill>
                      <a:prstClr val="black"/>
                    </a:solidFill>
                  </a:rPr>
                  <a:t>Brain-Computer Interface</a:t>
                </a:r>
                <a:endParaRPr lang="en-US" sz="1400" dirty="0">
                  <a:solidFill>
                    <a:prstClr val="black"/>
                  </a:solidFill>
                </a:endParaRPr>
              </a:p>
            </p:txBody>
          </p:sp>
          <p:sp>
            <p:nvSpPr>
              <p:cNvPr id="58" name="TextBox 57"/>
              <p:cNvSpPr txBox="1"/>
              <p:nvPr/>
            </p:nvSpPr>
            <p:spPr>
              <a:xfrm>
                <a:off x="1078606" y="3896393"/>
                <a:ext cx="1452321" cy="307777"/>
              </a:xfrm>
              <a:prstGeom prst="rect">
                <a:avLst/>
              </a:prstGeom>
              <a:noFill/>
            </p:spPr>
            <p:txBody>
              <a:bodyPr wrap="none" rtlCol="0">
                <a:spAutoFit/>
              </a:bodyPr>
              <a:lstStyle/>
              <a:p>
                <a:r>
                  <a:rPr lang="en-US" sz="1400" dirty="0" smtClean="0">
                    <a:solidFill>
                      <a:prstClr val="black"/>
                    </a:solidFill>
                  </a:rPr>
                  <a:t>Connected Home</a:t>
                </a:r>
                <a:endParaRPr lang="en-US" sz="1400" dirty="0">
                  <a:solidFill>
                    <a:prstClr val="black"/>
                  </a:solidFill>
                </a:endParaRPr>
              </a:p>
            </p:txBody>
          </p:sp>
          <p:sp>
            <p:nvSpPr>
              <p:cNvPr id="60" name="TextBox 59"/>
              <p:cNvSpPr txBox="1"/>
              <p:nvPr/>
            </p:nvSpPr>
            <p:spPr>
              <a:xfrm>
                <a:off x="1030350" y="4487953"/>
                <a:ext cx="1278940" cy="307777"/>
              </a:xfrm>
              <a:prstGeom prst="rect">
                <a:avLst/>
              </a:prstGeom>
              <a:noFill/>
            </p:spPr>
            <p:txBody>
              <a:bodyPr wrap="none" rtlCol="0">
                <a:spAutoFit/>
              </a:bodyPr>
              <a:lstStyle/>
              <a:p>
                <a:r>
                  <a:rPr lang="en-US" sz="1400" dirty="0" smtClean="0">
                    <a:solidFill>
                      <a:prstClr val="black"/>
                    </a:solidFill>
                  </a:rPr>
                  <a:t>Digital Security</a:t>
                </a:r>
                <a:endParaRPr lang="en-US" sz="1400" dirty="0">
                  <a:solidFill>
                    <a:prstClr val="black"/>
                  </a:solidFill>
                </a:endParaRPr>
              </a:p>
            </p:txBody>
          </p:sp>
          <p:sp>
            <p:nvSpPr>
              <p:cNvPr id="61" name="TextBox 60"/>
              <p:cNvSpPr txBox="1"/>
              <p:nvPr/>
            </p:nvSpPr>
            <p:spPr>
              <a:xfrm>
                <a:off x="570863" y="4699685"/>
                <a:ext cx="1612686" cy="307777"/>
              </a:xfrm>
              <a:prstGeom prst="rect">
                <a:avLst/>
              </a:prstGeom>
              <a:noFill/>
            </p:spPr>
            <p:txBody>
              <a:bodyPr wrap="none" rtlCol="0">
                <a:spAutoFit/>
              </a:bodyPr>
              <a:lstStyle/>
              <a:p>
                <a:r>
                  <a:rPr lang="en-US" sz="1400" dirty="0" err="1" smtClean="0">
                    <a:solidFill>
                      <a:prstClr val="black"/>
                    </a:solidFill>
                  </a:rPr>
                  <a:t>Bioacoustic</a:t>
                </a:r>
                <a:r>
                  <a:rPr lang="en-US" sz="1400" dirty="0" smtClean="0">
                    <a:solidFill>
                      <a:prstClr val="black"/>
                    </a:solidFill>
                  </a:rPr>
                  <a:t> Sensing</a:t>
                </a:r>
                <a:endParaRPr lang="en-US" sz="1400" dirty="0">
                  <a:solidFill>
                    <a:prstClr val="black"/>
                  </a:solidFill>
                </a:endParaRPr>
              </a:p>
            </p:txBody>
          </p:sp>
          <p:sp>
            <p:nvSpPr>
              <p:cNvPr id="62" name="TextBox 61"/>
              <p:cNvSpPr txBox="1"/>
              <p:nvPr/>
            </p:nvSpPr>
            <p:spPr>
              <a:xfrm>
                <a:off x="3493484" y="3584072"/>
                <a:ext cx="1269835" cy="307777"/>
              </a:xfrm>
              <a:prstGeom prst="rect">
                <a:avLst/>
              </a:prstGeom>
              <a:noFill/>
            </p:spPr>
            <p:txBody>
              <a:bodyPr wrap="none" rtlCol="0">
                <a:spAutoFit/>
              </a:bodyPr>
              <a:lstStyle/>
              <a:p>
                <a:r>
                  <a:rPr lang="en-US" sz="1400" dirty="0" smtClean="0">
                    <a:solidFill>
                      <a:prstClr val="black"/>
                    </a:solidFill>
                  </a:rPr>
                  <a:t>Quantified Self</a:t>
                </a:r>
                <a:endParaRPr lang="en-US" sz="1400" dirty="0">
                  <a:solidFill>
                    <a:prstClr val="black"/>
                  </a:solidFill>
                </a:endParaRPr>
              </a:p>
            </p:txBody>
          </p:sp>
          <p:sp>
            <p:nvSpPr>
              <p:cNvPr id="63" name="TextBox 62"/>
              <p:cNvSpPr txBox="1"/>
              <p:nvPr/>
            </p:nvSpPr>
            <p:spPr>
              <a:xfrm>
                <a:off x="3330658" y="4360278"/>
                <a:ext cx="1465851" cy="307777"/>
              </a:xfrm>
              <a:prstGeom prst="rect">
                <a:avLst/>
              </a:prstGeom>
              <a:noFill/>
            </p:spPr>
            <p:txBody>
              <a:bodyPr wrap="none" rtlCol="0">
                <a:spAutoFit/>
              </a:bodyPr>
              <a:lstStyle/>
              <a:p>
                <a:r>
                  <a:rPr lang="en-US" sz="1400" dirty="0" smtClean="0">
                    <a:solidFill>
                      <a:prstClr val="black"/>
                    </a:solidFill>
                  </a:rPr>
                  <a:t>Smart Workspace</a:t>
                </a:r>
                <a:endParaRPr lang="en-US" sz="1400" dirty="0">
                  <a:solidFill>
                    <a:prstClr val="black"/>
                  </a:solidFill>
                </a:endParaRPr>
              </a:p>
            </p:txBody>
          </p:sp>
          <p:sp>
            <p:nvSpPr>
              <p:cNvPr id="65" name="TextBox 64"/>
              <p:cNvSpPr txBox="1"/>
              <p:nvPr/>
            </p:nvSpPr>
            <p:spPr>
              <a:xfrm>
                <a:off x="5428298" y="4323904"/>
                <a:ext cx="476412" cy="307777"/>
              </a:xfrm>
              <a:prstGeom prst="rect">
                <a:avLst/>
              </a:prstGeom>
              <a:noFill/>
            </p:spPr>
            <p:txBody>
              <a:bodyPr wrap="none" rtlCol="0">
                <a:spAutoFit/>
              </a:bodyPr>
              <a:lstStyle/>
              <a:p>
                <a:r>
                  <a:rPr lang="en-US" sz="1400" dirty="0" smtClean="0">
                    <a:solidFill>
                      <a:prstClr val="black"/>
                    </a:solidFill>
                  </a:rPr>
                  <a:t>NFC</a:t>
                </a:r>
                <a:endParaRPr lang="en-US" sz="1400" dirty="0">
                  <a:solidFill>
                    <a:prstClr val="black"/>
                  </a:solidFill>
                </a:endParaRPr>
              </a:p>
            </p:txBody>
          </p:sp>
          <p:sp>
            <p:nvSpPr>
              <p:cNvPr id="66" name="TextBox 65"/>
              <p:cNvSpPr txBox="1"/>
              <p:nvPr/>
            </p:nvSpPr>
            <p:spPr>
              <a:xfrm>
                <a:off x="3578123" y="78686"/>
                <a:ext cx="1481752" cy="307777"/>
              </a:xfrm>
              <a:prstGeom prst="rect">
                <a:avLst/>
              </a:prstGeom>
              <a:noFill/>
            </p:spPr>
            <p:txBody>
              <a:bodyPr wrap="none" rtlCol="0">
                <a:spAutoFit/>
              </a:bodyPr>
              <a:lstStyle/>
              <a:p>
                <a:r>
                  <a:rPr lang="en-US" sz="1400" dirty="0" smtClean="0">
                    <a:solidFill>
                      <a:prstClr val="black"/>
                    </a:solidFill>
                  </a:rPr>
                  <a:t>Internet of Things</a:t>
                </a:r>
                <a:endParaRPr lang="en-US" sz="1400" dirty="0">
                  <a:solidFill>
                    <a:prstClr val="black"/>
                  </a:solidFill>
                </a:endParaRPr>
              </a:p>
            </p:txBody>
          </p:sp>
          <p:sp>
            <p:nvSpPr>
              <p:cNvPr id="67" name="TextBox 66"/>
              <p:cNvSpPr txBox="1"/>
              <p:nvPr/>
            </p:nvSpPr>
            <p:spPr>
              <a:xfrm>
                <a:off x="5248358" y="-41607"/>
                <a:ext cx="2977033" cy="307777"/>
              </a:xfrm>
              <a:prstGeom prst="rect">
                <a:avLst/>
              </a:prstGeom>
              <a:noFill/>
            </p:spPr>
            <p:txBody>
              <a:bodyPr wrap="none" rtlCol="0">
                <a:spAutoFit/>
              </a:bodyPr>
              <a:lstStyle/>
              <a:p>
                <a:r>
                  <a:rPr lang="en-US" sz="1400" dirty="0" smtClean="0">
                    <a:solidFill>
                      <a:prstClr val="black"/>
                    </a:solidFill>
                  </a:rPr>
                  <a:t>Natural Language Question Answering</a:t>
                </a:r>
                <a:endParaRPr lang="en-US" sz="1400" dirty="0">
                  <a:solidFill>
                    <a:prstClr val="black"/>
                  </a:solidFill>
                </a:endParaRPr>
              </a:p>
            </p:txBody>
          </p:sp>
          <p:sp>
            <p:nvSpPr>
              <p:cNvPr id="68" name="TextBox 67"/>
              <p:cNvSpPr txBox="1"/>
              <p:nvPr/>
            </p:nvSpPr>
            <p:spPr>
              <a:xfrm>
                <a:off x="5193906" y="322766"/>
                <a:ext cx="1956241" cy="307777"/>
              </a:xfrm>
              <a:prstGeom prst="rect">
                <a:avLst/>
              </a:prstGeom>
              <a:noFill/>
            </p:spPr>
            <p:txBody>
              <a:bodyPr wrap="none" rtlCol="0">
                <a:spAutoFit/>
              </a:bodyPr>
              <a:lstStyle/>
              <a:p>
                <a:r>
                  <a:rPr lang="en-US" sz="1400" dirty="0" smtClean="0">
                    <a:solidFill>
                      <a:prstClr val="black"/>
                    </a:solidFill>
                  </a:rPr>
                  <a:t>Wearable User Interface</a:t>
                </a:r>
                <a:endParaRPr lang="en-US" sz="1400" dirty="0">
                  <a:solidFill>
                    <a:prstClr val="black"/>
                  </a:solidFill>
                </a:endParaRPr>
              </a:p>
            </p:txBody>
          </p:sp>
          <p:sp>
            <p:nvSpPr>
              <p:cNvPr id="69" name="TextBox 68"/>
              <p:cNvSpPr txBox="1"/>
              <p:nvPr/>
            </p:nvSpPr>
            <p:spPr>
              <a:xfrm>
                <a:off x="5312183" y="466809"/>
                <a:ext cx="1784399" cy="307777"/>
              </a:xfrm>
              <a:prstGeom prst="rect">
                <a:avLst/>
              </a:prstGeom>
              <a:noFill/>
            </p:spPr>
            <p:txBody>
              <a:bodyPr wrap="none" rtlCol="0">
                <a:spAutoFit/>
              </a:bodyPr>
              <a:lstStyle/>
              <a:p>
                <a:r>
                  <a:rPr lang="en-US" sz="1400" dirty="0" smtClean="0">
                    <a:solidFill>
                      <a:prstClr val="black"/>
                    </a:solidFill>
                  </a:rPr>
                  <a:t>Consumer 3D Printing</a:t>
                </a:r>
                <a:endParaRPr lang="en-US" sz="1400" dirty="0">
                  <a:solidFill>
                    <a:prstClr val="black"/>
                  </a:solidFill>
                </a:endParaRPr>
              </a:p>
            </p:txBody>
          </p:sp>
          <p:sp>
            <p:nvSpPr>
              <p:cNvPr id="70" name="TextBox 69"/>
              <p:cNvSpPr txBox="1"/>
              <p:nvPr/>
            </p:nvSpPr>
            <p:spPr>
              <a:xfrm>
                <a:off x="5361635" y="953279"/>
                <a:ext cx="1427827" cy="307777"/>
              </a:xfrm>
              <a:prstGeom prst="rect">
                <a:avLst/>
              </a:prstGeom>
              <a:noFill/>
            </p:spPr>
            <p:txBody>
              <a:bodyPr wrap="none" rtlCol="0">
                <a:spAutoFit/>
              </a:bodyPr>
              <a:lstStyle/>
              <a:p>
                <a:r>
                  <a:rPr lang="en-US" sz="1400" dirty="0" err="1" smtClean="0">
                    <a:solidFill>
                      <a:prstClr val="black"/>
                    </a:solidFill>
                  </a:rPr>
                  <a:t>Cryptocurrencies</a:t>
                </a:r>
                <a:endParaRPr lang="en-US" sz="1400" dirty="0">
                  <a:solidFill>
                    <a:prstClr val="black"/>
                  </a:solidFill>
                </a:endParaRPr>
              </a:p>
            </p:txBody>
          </p:sp>
          <p:sp>
            <p:nvSpPr>
              <p:cNvPr id="71" name="TextBox 70"/>
              <p:cNvSpPr txBox="1"/>
              <p:nvPr/>
            </p:nvSpPr>
            <p:spPr>
              <a:xfrm>
                <a:off x="5370447" y="1235356"/>
                <a:ext cx="2096664" cy="307777"/>
              </a:xfrm>
              <a:prstGeom prst="rect">
                <a:avLst/>
              </a:prstGeom>
              <a:noFill/>
            </p:spPr>
            <p:txBody>
              <a:bodyPr wrap="none" rtlCol="0">
                <a:spAutoFit/>
              </a:bodyPr>
              <a:lstStyle/>
              <a:p>
                <a:r>
                  <a:rPr lang="en-US" sz="1400" dirty="0" smtClean="0">
                    <a:solidFill>
                      <a:prstClr val="black"/>
                    </a:solidFill>
                  </a:rPr>
                  <a:t>Complex-Event Processing</a:t>
                </a:r>
                <a:endParaRPr lang="en-US" sz="1400" dirty="0">
                  <a:solidFill>
                    <a:prstClr val="black"/>
                  </a:solidFill>
                </a:endParaRPr>
              </a:p>
            </p:txBody>
          </p:sp>
          <p:sp>
            <p:nvSpPr>
              <p:cNvPr id="73" name="TextBox 72"/>
              <p:cNvSpPr txBox="1"/>
              <p:nvPr/>
            </p:nvSpPr>
            <p:spPr>
              <a:xfrm>
                <a:off x="5586680" y="1590069"/>
                <a:ext cx="3378425" cy="307777"/>
              </a:xfrm>
              <a:prstGeom prst="rect">
                <a:avLst/>
              </a:prstGeom>
              <a:noFill/>
            </p:spPr>
            <p:txBody>
              <a:bodyPr wrap="none" rtlCol="0">
                <a:spAutoFit/>
              </a:bodyPr>
              <a:lstStyle/>
              <a:p>
                <a:r>
                  <a:rPr lang="en-US" sz="1400" dirty="0" smtClean="0">
                    <a:solidFill>
                      <a:prstClr val="black"/>
                    </a:solidFill>
                  </a:rPr>
                  <a:t>In-Memory Database Management Systems</a:t>
                </a:r>
                <a:endParaRPr lang="en-US" sz="1400" dirty="0">
                  <a:solidFill>
                    <a:prstClr val="black"/>
                  </a:solidFill>
                </a:endParaRPr>
              </a:p>
            </p:txBody>
          </p:sp>
          <p:sp>
            <p:nvSpPr>
              <p:cNvPr id="74" name="TextBox 73"/>
              <p:cNvSpPr txBox="1"/>
              <p:nvPr/>
            </p:nvSpPr>
            <p:spPr>
              <a:xfrm>
                <a:off x="5575739" y="1812121"/>
                <a:ext cx="1469120" cy="307777"/>
              </a:xfrm>
              <a:prstGeom prst="rect">
                <a:avLst/>
              </a:prstGeom>
              <a:noFill/>
            </p:spPr>
            <p:txBody>
              <a:bodyPr wrap="none" rtlCol="0">
                <a:spAutoFit/>
              </a:bodyPr>
              <a:lstStyle/>
              <a:p>
                <a:r>
                  <a:rPr lang="en-US" sz="1400" dirty="0" smtClean="0">
                    <a:solidFill>
                      <a:prstClr val="black"/>
                    </a:solidFill>
                  </a:rPr>
                  <a:t>Content Analytics</a:t>
                </a:r>
                <a:endParaRPr lang="en-US" sz="1400" dirty="0">
                  <a:solidFill>
                    <a:prstClr val="black"/>
                  </a:solidFill>
                </a:endParaRPr>
              </a:p>
            </p:txBody>
          </p:sp>
          <p:sp>
            <p:nvSpPr>
              <p:cNvPr id="75" name="TextBox 74"/>
              <p:cNvSpPr txBox="1"/>
              <p:nvPr/>
            </p:nvSpPr>
            <p:spPr>
              <a:xfrm>
                <a:off x="5768398" y="2441529"/>
                <a:ext cx="1116075" cy="307777"/>
              </a:xfrm>
              <a:prstGeom prst="rect">
                <a:avLst/>
              </a:prstGeom>
              <a:noFill/>
            </p:spPr>
            <p:txBody>
              <a:bodyPr wrap="none" rtlCol="0">
                <a:spAutoFit/>
              </a:bodyPr>
              <a:lstStyle/>
              <a:p>
                <a:r>
                  <a:rPr lang="en-US" sz="1400" dirty="0" err="1" smtClean="0">
                    <a:solidFill>
                      <a:prstClr val="black"/>
                    </a:solidFill>
                  </a:rPr>
                  <a:t>Gamification</a:t>
                </a:r>
                <a:endParaRPr lang="en-US" sz="1400" dirty="0">
                  <a:solidFill>
                    <a:prstClr val="black"/>
                  </a:solidFill>
                </a:endParaRPr>
              </a:p>
            </p:txBody>
          </p:sp>
          <p:sp>
            <p:nvSpPr>
              <p:cNvPr id="76" name="TextBox 75"/>
              <p:cNvSpPr txBox="1"/>
              <p:nvPr/>
            </p:nvSpPr>
            <p:spPr>
              <a:xfrm>
                <a:off x="6899329" y="2566991"/>
                <a:ext cx="1574149" cy="307777"/>
              </a:xfrm>
              <a:prstGeom prst="rect">
                <a:avLst/>
              </a:prstGeom>
              <a:noFill/>
            </p:spPr>
            <p:txBody>
              <a:bodyPr wrap="none" rtlCol="0">
                <a:spAutoFit/>
              </a:bodyPr>
              <a:lstStyle/>
              <a:p>
                <a:r>
                  <a:rPr lang="en-US" sz="1400" dirty="0" smtClean="0">
                    <a:solidFill>
                      <a:prstClr val="black"/>
                    </a:solidFill>
                  </a:rPr>
                  <a:t>Augmented Reality</a:t>
                </a:r>
                <a:endParaRPr lang="en-US" sz="1400" dirty="0">
                  <a:solidFill>
                    <a:prstClr val="black"/>
                  </a:solidFill>
                </a:endParaRPr>
              </a:p>
            </p:txBody>
          </p:sp>
          <p:sp>
            <p:nvSpPr>
              <p:cNvPr id="77" name="TextBox 76"/>
              <p:cNvSpPr txBox="1"/>
              <p:nvPr/>
            </p:nvSpPr>
            <p:spPr>
              <a:xfrm>
                <a:off x="5578872" y="2962078"/>
                <a:ext cx="1976951" cy="523220"/>
              </a:xfrm>
              <a:prstGeom prst="rect">
                <a:avLst/>
              </a:prstGeom>
              <a:noFill/>
            </p:spPr>
            <p:txBody>
              <a:bodyPr wrap="none" rtlCol="0">
                <a:spAutoFit/>
              </a:bodyPr>
              <a:lstStyle/>
              <a:p>
                <a:r>
                  <a:rPr lang="en-US" sz="1400" dirty="0" smtClean="0">
                    <a:solidFill>
                      <a:prstClr val="black"/>
                    </a:solidFill>
                  </a:rPr>
                  <a:t>Machine-to-Machine</a:t>
                </a:r>
              </a:p>
              <a:p>
                <a:r>
                  <a:rPr lang="en-US" sz="1400" dirty="0" smtClean="0">
                    <a:solidFill>
                      <a:prstClr val="black"/>
                    </a:solidFill>
                  </a:rPr>
                  <a:t>Communication Services</a:t>
                </a:r>
                <a:endParaRPr lang="en-US" sz="1400" dirty="0">
                  <a:solidFill>
                    <a:prstClr val="black"/>
                  </a:solidFill>
                </a:endParaRPr>
              </a:p>
            </p:txBody>
          </p:sp>
          <p:sp>
            <p:nvSpPr>
              <p:cNvPr id="78" name="TextBox 77"/>
              <p:cNvSpPr txBox="1"/>
              <p:nvPr/>
            </p:nvSpPr>
            <p:spPr>
              <a:xfrm>
                <a:off x="3780447" y="2842238"/>
                <a:ext cx="1226618" cy="523220"/>
              </a:xfrm>
              <a:prstGeom prst="rect">
                <a:avLst/>
              </a:prstGeom>
              <a:noFill/>
            </p:spPr>
            <p:txBody>
              <a:bodyPr wrap="none" rtlCol="0">
                <a:spAutoFit/>
              </a:bodyPr>
              <a:lstStyle/>
              <a:p>
                <a:r>
                  <a:rPr lang="en-US" sz="1400" dirty="0" smtClean="0">
                    <a:solidFill>
                      <a:prstClr val="black"/>
                    </a:solidFill>
                  </a:rPr>
                  <a:t>Mobile Health</a:t>
                </a:r>
              </a:p>
              <a:p>
                <a:r>
                  <a:rPr lang="en-US" sz="1400" dirty="0">
                    <a:solidFill>
                      <a:prstClr val="black"/>
                    </a:solidFill>
                  </a:rPr>
                  <a:t>Monitoring</a:t>
                </a:r>
              </a:p>
            </p:txBody>
          </p:sp>
          <p:sp>
            <p:nvSpPr>
              <p:cNvPr id="80" name="TextBox 79"/>
              <p:cNvSpPr txBox="1"/>
              <p:nvPr/>
            </p:nvSpPr>
            <p:spPr>
              <a:xfrm>
                <a:off x="6851713" y="4873351"/>
                <a:ext cx="1212255" cy="307777"/>
              </a:xfrm>
              <a:prstGeom prst="rect">
                <a:avLst/>
              </a:prstGeom>
              <a:noFill/>
            </p:spPr>
            <p:txBody>
              <a:bodyPr wrap="none" rtlCol="0">
                <a:spAutoFit/>
              </a:bodyPr>
              <a:lstStyle/>
              <a:p>
                <a:r>
                  <a:rPr lang="en-US" sz="1400" dirty="0" smtClean="0">
                    <a:solidFill>
                      <a:prstClr val="black"/>
                    </a:solidFill>
                  </a:rPr>
                  <a:t>Virtual Reality</a:t>
                </a:r>
                <a:endParaRPr lang="en-US" sz="1400" dirty="0">
                  <a:solidFill>
                    <a:prstClr val="black"/>
                  </a:solidFill>
                </a:endParaRPr>
              </a:p>
            </p:txBody>
          </p:sp>
          <p:sp>
            <p:nvSpPr>
              <p:cNvPr id="81" name="TextBox 80"/>
              <p:cNvSpPr txBox="1"/>
              <p:nvPr/>
            </p:nvSpPr>
            <p:spPr>
              <a:xfrm>
                <a:off x="7411483" y="4204170"/>
                <a:ext cx="1342740" cy="307777"/>
              </a:xfrm>
              <a:prstGeom prst="rect">
                <a:avLst/>
              </a:prstGeom>
              <a:noFill/>
            </p:spPr>
            <p:txBody>
              <a:bodyPr wrap="none" rtlCol="0">
                <a:spAutoFit/>
              </a:bodyPr>
              <a:lstStyle/>
              <a:p>
                <a:r>
                  <a:rPr lang="en-US" sz="1400" dirty="0" smtClean="0">
                    <a:solidFill>
                      <a:prstClr val="black"/>
                    </a:solidFill>
                  </a:rPr>
                  <a:t>Gesture Control</a:t>
                </a:r>
                <a:endParaRPr lang="en-US" sz="1400" dirty="0">
                  <a:solidFill>
                    <a:prstClr val="black"/>
                  </a:solidFill>
                </a:endParaRPr>
              </a:p>
            </p:txBody>
          </p:sp>
          <p:sp>
            <p:nvSpPr>
              <p:cNvPr id="82" name="TextBox 81"/>
              <p:cNvSpPr txBox="1"/>
              <p:nvPr/>
            </p:nvSpPr>
            <p:spPr>
              <a:xfrm>
                <a:off x="7611717" y="3990568"/>
                <a:ext cx="1691682" cy="307777"/>
              </a:xfrm>
              <a:prstGeom prst="rect">
                <a:avLst/>
              </a:prstGeom>
              <a:noFill/>
            </p:spPr>
            <p:txBody>
              <a:bodyPr wrap="none" rtlCol="0">
                <a:spAutoFit/>
              </a:bodyPr>
              <a:lstStyle/>
              <a:p>
                <a:r>
                  <a:rPr lang="en-US" sz="1400" dirty="0" smtClean="0">
                    <a:solidFill>
                      <a:prstClr val="black"/>
                    </a:solidFill>
                  </a:rPr>
                  <a:t>In-memory Analytics</a:t>
                </a:r>
                <a:endParaRPr lang="en-US" sz="1400" dirty="0">
                  <a:solidFill>
                    <a:prstClr val="black"/>
                  </a:solidFill>
                </a:endParaRPr>
              </a:p>
            </p:txBody>
          </p:sp>
          <p:sp>
            <p:nvSpPr>
              <p:cNvPr id="83" name="TextBox 82"/>
              <p:cNvSpPr txBox="1"/>
              <p:nvPr/>
            </p:nvSpPr>
            <p:spPr>
              <a:xfrm>
                <a:off x="7896801" y="3737960"/>
                <a:ext cx="1365310" cy="307777"/>
              </a:xfrm>
              <a:prstGeom prst="rect">
                <a:avLst/>
              </a:prstGeom>
              <a:noFill/>
            </p:spPr>
            <p:txBody>
              <a:bodyPr wrap="none" rtlCol="0">
                <a:spAutoFit/>
              </a:bodyPr>
              <a:lstStyle/>
              <a:p>
                <a:r>
                  <a:rPr lang="en-US" sz="1400" dirty="0" smtClean="0">
                    <a:solidFill>
                      <a:prstClr val="black"/>
                    </a:solidFill>
                  </a:rPr>
                  <a:t>Activity Streams</a:t>
                </a:r>
                <a:endParaRPr lang="en-US" sz="1400" dirty="0">
                  <a:solidFill>
                    <a:prstClr val="black"/>
                  </a:solidFill>
                </a:endParaRPr>
              </a:p>
            </p:txBody>
          </p:sp>
          <p:sp>
            <p:nvSpPr>
              <p:cNvPr id="84" name="TextBox 83"/>
              <p:cNvSpPr txBox="1"/>
              <p:nvPr/>
            </p:nvSpPr>
            <p:spPr>
              <a:xfrm>
                <a:off x="8238236" y="3460828"/>
                <a:ext cx="1790427" cy="307777"/>
              </a:xfrm>
              <a:prstGeom prst="rect">
                <a:avLst/>
              </a:prstGeom>
              <a:noFill/>
            </p:spPr>
            <p:txBody>
              <a:bodyPr wrap="none" rtlCol="0">
                <a:spAutoFit/>
              </a:bodyPr>
              <a:lstStyle/>
              <a:p>
                <a:r>
                  <a:rPr lang="en-US" sz="1400" dirty="0" smtClean="0">
                    <a:solidFill>
                      <a:prstClr val="black"/>
                    </a:solidFill>
                  </a:rPr>
                  <a:t>Enterprise 3D Printing</a:t>
                </a:r>
                <a:endParaRPr lang="en-US" sz="1400" dirty="0">
                  <a:solidFill>
                    <a:prstClr val="black"/>
                  </a:solidFill>
                </a:endParaRPr>
              </a:p>
            </p:txBody>
          </p:sp>
          <p:sp>
            <p:nvSpPr>
              <p:cNvPr id="85" name="TextBox 84"/>
              <p:cNvSpPr txBox="1"/>
              <p:nvPr/>
            </p:nvSpPr>
            <p:spPr>
              <a:xfrm>
                <a:off x="8922797" y="3115357"/>
                <a:ext cx="1077796" cy="307777"/>
              </a:xfrm>
              <a:prstGeom prst="rect">
                <a:avLst/>
              </a:prstGeom>
              <a:noFill/>
            </p:spPr>
            <p:txBody>
              <a:bodyPr wrap="none" rtlCol="0">
                <a:spAutoFit/>
              </a:bodyPr>
              <a:lstStyle/>
              <a:p>
                <a:r>
                  <a:rPr lang="en-US" sz="1400" dirty="0" smtClean="0">
                    <a:solidFill>
                      <a:prstClr val="black"/>
                    </a:solidFill>
                  </a:rPr>
                  <a:t>3D Scanners</a:t>
                </a:r>
                <a:endParaRPr lang="en-US" sz="1400" dirty="0">
                  <a:solidFill>
                    <a:prstClr val="black"/>
                  </a:solidFill>
                </a:endParaRPr>
              </a:p>
            </p:txBody>
          </p:sp>
          <p:sp>
            <p:nvSpPr>
              <p:cNvPr id="86" name="TextBox 85"/>
              <p:cNvSpPr txBox="1"/>
              <p:nvPr/>
            </p:nvSpPr>
            <p:spPr>
              <a:xfrm>
                <a:off x="10143777" y="2984007"/>
                <a:ext cx="1739579" cy="307777"/>
              </a:xfrm>
              <a:prstGeom prst="rect">
                <a:avLst/>
              </a:prstGeom>
              <a:noFill/>
            </p:spPr>
            <p:txBody>
              <a:bodyPr wrap="none" rtlCol="0">
                <a:spAutoFit/>
              </a:bodyPr>
              <a:lstStyle/>
              <a:p>
                <a:r>
                  <a:rPr lang="en-US" sz="1400" dirty="0" smtClean="0">
                    <a:solidFill>
                      <a:prstClr val="black"/>
                    </a:solidFill>
                  </a:rPr>
                  <a:t>Consumer Telematics</a:t>
                </a:r>
                <a:endParaRPr lang="en-US" sz="1400" dirty="0">
                  <a:solidFill>
                    <a:prstClr val="black"/>
                  </a:solidFill>
                </a:endParaRPr>
              </a:p>
            </p:txBody>
          </p:sp>
          <p:sp>
            <p:nvSpPr>
              <p:cNvPr id="87" name="TextBox 86"/>
              <p:cNvSpPr txBox="1"/>
              <p:nvPr/>
            </p:nvSpPr>
            <p:spPr>
              <a:xfrm>
                <a:off x="10640880" y="2639305"/>
                <a:ext cx="1616340" cy="307777"/>
              </a:xfrm>
              <a:prstGeom prst="rect">
                <a:avLst/>
              </a:prstGeom>
              <a:noFill/>
            </p:spPr>
            <p:txBody>
              <a:bodyPr wrap="none" rtlCol="0">
                <a:spAutoFit/>
              </a:bodyPr>
              <a:lstStyle/>
              <a:p>
                <a:r>
                  <a:rPr lang="en-US" sz="1400" dirty="0" smtClean="0">
                    <a:solidFill>
                      <a:prstClr val="black"/>
                    </a:solidFill>
                  </a:rPr>
                  <a:t>Speech Recognition</a:t>
                </a:r>
                <a:endParaRPr lang="en-US" sz="1400" dirty="0">
                  <a:solidFill>
                    <a:prstClr val="black"/>
                  </a:solidFill>
                </a:endParaRPr>
              </a:p>
            </p:txBody>
          </p:sp>
          <p:sp>
            <p:nvSpPr>
              <p:cNvPr id="88" name="Oval 87"/>
              <p:cNvSpPr/>
              <p:nvPr/>
            </p:nvSpPr>
            <p:spPr>
              <a:xfrm>
                <a:off x="2640731" y="4732469"/>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9" name="Oval 88"/>
              <p:cNvSpPr/>
              <p:nvPr/>
            </p:nvSpPr>
            <p:spPr>
              <a:xfrm>
                <a:off x="2746368" y="4631681"/>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0" name="Oval 89"/>
              <p:cNvSpPr/>
              <p:nvPr/>
            </p:nvSpPr>
            <p:spPr>
              <a:xfrm>
                <a:off x="2832093" y="4490071"/>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1" name="Oval 90"/>
              <p:cNvSpPr/>
              <p:nvPr/>
            </p:nvSpPr>
            <p:spPr>
              <a:xfrm>
                <a:off x="3120988" y="3844772"/>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2" name="Oval 91"/>
              <p:cNvSpPr/>
              <p:nvPr/>
            </p:nvSpPr>
            <p:spPr>
              <a:xfrm>
                <a:off x="3192702" y="3713068"/>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3" name="Oval 92"/>
              <p:cNvSpPr/>
              <p:nvPr/>
            </p:nvSpPr>
            <p:spPr>
              <a:xfrm>
                <a:off x="3336452" y="3260925"/>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4" name="Oval 93"/>
              <p:cNvSpPr/>
              <p:nvPr/>
            </p:nvSpPr>
            <p:spPr>
              <a:xfrm>
                <a:off x="3413058" y="2945774"/>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5" name="Oval 94"/>
              <p:cNvSpPr/>
              <p:nvPr/>
            </p:nvSpPr>
            <p:spPr>
              <a:xfrm>
                <a:off x="3479588" y="2703969"/>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6" name="Oval 95"/>
              <p:cNvSpPr/>
              <p:nvPr/>
            </p:nvSpPr>
            <p:spPr>
              <a:xfrm>
                <a:off x="3531945" y="2481248"/>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7" name="Oval 96"/>
              <p:cNvSpPr/>
              <p:nvPr/>
            </p:nvSpPr>
            <p:spPr>
              <a:xfrm>
                <a:off x="3665295" y="1880284"/>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8" name="Oval 97"/>
              <p:cNvSpPr/>
              <p:nvPr/>
            </p:nvSpPr>
            <p:spPr>
              <a:xfrm>
                <a:off x="3760545" y="1594279"/>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9" name="Oval 98"/>
              <p:cNvSpPr/>
              <p:nvPr/>
            </p:nvSpPr>
            <p:spPr>
              <a:xfrm>
                <a:off x="3912907" y="1125129"/>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0" name="Oval 99"/>
              <p:cNvSpPr/>
              <p:nvPr/>
            </p:nvSpPr>
            <p:spPr>
              <a:xfrm>
                <a:off x="3941520" y="994500"/>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1" name="Oval 100"/>
              <p:cNvSpPr/>
              <p:nvPr/>
            </p:nvSpPr>
            <p:spPr>
              <a:xfrm>
                <a:off x="3989879" y="863871"/>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2" name="Oval 101"/>
              <p:cNvSpPr/>
              <p:nvPr/>
            </p:nvSpPr>
            <p:spPr>
              <a:xfrm>
                <a:off x="4308814" y="593847"/>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3" name="Oval 102"/>
              <p:cNvSpPr/>
              <p:nvPr/>
            </p:nvSpPr>
            <p:spPr>
              <a:xfrm>
                <a:off x="4468044" y="612011"/>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4" name="Oval 103"/>
              <p:cNvSpPr/>
              <p:nvPr/>
            </p:nvSpPr>
            <p:spPr>
              <a:xfrm>
                <a:off x="4609723" y="711437"/>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5" name="Oval 104"/>
              <p:cNvSpPr/>
              <p:nvPr/>
            </p:nvSpPr>
            <p:spPr>
              <a:xfrm>
                <a:off x="4662044" y="765512"/>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6" name="Oval 105"/>
              <p:cNvSpPr/>
              <p:nvPr/>
            </p:nvSpPr>
            <p:spPr>
              <a:xfrm>
                <a:off x="4706244" y="953899"/>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7" name="Oval 106"/>
              <p:cNvSpPr/>
              <p:nvPr/>
            </p:nvSpPr>
            <p:spPr>
              <a:xfrm>
                <a:off x="4744197" y="1129600"/>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9" name="Oval 108"/>
              <p:cNvSpPr/>
              <p:nvPr/>
            </p:nvSpPr>
            <p:spPr>
              <a:xfrm>
                <a:off x="5065470" y="2634477"/>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0" name="Oval 109"/>
              <p:cNvSpPr/>
              <p:nvPr/>
            </p:nvSpPr>
            <p:spPr>
              <a:xfrm>
                <a:off x="5123579" y="2815145"/>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1" name="Oval 110"/>
              <p:cNvSpPr/>
              <p:nvPr/>
            </p:nvSpPr>
            <p:spPr>
              <a:xfrm>
                <a:off x="5295029" y="3421973"/>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2" name="Oval 111"/>
              <p:cNvSpPr/>
              <p:nvPr/>
            </p:nvSpPr>
            <p:spPr>
              <a:xfrm>
                <a:off x="5390279" y="3631523"/>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3" name="Oval 112"/>
              <p:cNvSpPr/>
              <p:nvPr/>
            </p:nvSpPr>
            <p:spPr>
              <a:xfrm>
                <a:off x="6646487" y="3946869"/>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4" name="Oval 113"/>
              <p:cNvSpPr/>
              <p:nvPr/>
            </p:nvSpPr>
            <p:spPr>
              <a:xfrm>
                <a:off x="9791700" y="2654491"/>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5" name="Oval 114"/>
              <p:cNvSpPr/>
              <p:nvPr/>
            </p:nvSpPr>
            <p:spPr>
              <a:xfrm>
                <a:off x="3833126" y="1378268"/>
                <a:ext cx="171450" cy="130629"/>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6" name="Oval 115"/>
              <p:cNvSpPr/>
              <p:nvPr/>
            </p:nvSpPr>
            <p:spPr>
              <a:xfrm>
                <a:off x="4865150" y="1675827"/>
                <a:ext cx="171450" cy="130629"/>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7" name="Oval 116"/>
              <p:cNvSpPr/>
              <p:nvPr/>
            </p:nvSpPr>
            <p:spPr>
              <a:xfrm>
                <a:off x="4893982" y="1823888"/>
                <a:ext cx="171450" cy="130629"/>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0" name="Oval 119"/>
              <p:cNvSpPr/>
              <p:nvPr/>
            </p:nvSpPr>
            <p:spPr>
              <a:xfrm>
                <a:off x="5784568" y="4017147"/>
                <a:ext cx="171450" cy="130629"/>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1" name="Oval 120"/>
              <p:cNvSpPr/>
              <p:nvPr/>
            </p:nvSpPr>
            <p:spPr>
              <a:xfrm>
                <a:off x="7045153" y="3713067"/>
                <a:ext cx="171450" cy="130629"/>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2" name="Oval 121"/>
              <p:cNvSpPr/>
              <p:nvPr/>
            </p:nvSpPr>
            <p:spPr>
              <a:xfrm>
                <a:off x="7347634" y="3552602"/>
                <a:ext cx="171450" cy="130629"/>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3" name="Oval 122"/>
              <p:cNvSpPr/>
              <p:nvPr/>
            </p:nvSpPr>
            <p:spPr>
              <a:xfrm>
                <a:off x="7859863" y="3261454"/>
                <a:ext cx="171450" cy="130629"/>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4" name="Oval 123"/>
              <p:cNvSpPr/>
              <p:nvPr/>
            </p:nvSpPr>
            <p:spPr>
              <a:xfrm>
                <a:off x="8609438" y="2962618"/>
                <a:ext cx="171450" cy="130629"/>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5" name="Oval 124"/>
              <p:cNvSpPr/>
              <p:nvPr/>
            </p:nvSpPr>
            <p:spPr>
              <a:xfrm>
                <a:off x="7149246" y="3637976"/>
                <a:ext cx="171450" cy="130629"/>
              </a:xfrm>
              <a:prstGeom prst="ellipse">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6" name="Oval 125"/>
              <p:cNvSpPr/>
              <p:nvPr/>
            </p:nvSpPr>
            <p:spPr>
              <a:xfrm>
                <a:off x="10292496" y="2561962"/>
                <a:ext cx="171450" cy="130629"/>
              </a:xfrm>
              <a:prstGeom prst="ellipse">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9" name="Isosceles Triangle 128"/>
              <p:cNvSpPr/>
              <p:nvPr/>
            </p:nvSpPr>
            <p:spPr>
              <a:xfrm>
                <a:off x="2463010" y="4804682"/>
                <a:ext cx="232681" cy="176891"/>
              </a:xfrm>
              <a:prstGeom prst="triangle">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0" name="Isosceles Triangle 129"/>
              <p:cNvSpPr/>
              <p:nvPr/>
            </p:nvSpPr>
            <p:spPr>
              <a:xfrm>
                <a:off x="3169786" y="3529470"/>
                <a:ext cx="232681" cy="176891"/>
              </a:xfrm>
              <a:prstGeom prst="triangle">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1" name="Isosceles Triangle 130"/>
              <p:cNvSpPr/>
              <p:nvPr/>
            </p:nvSpPr>
            <p:spPr>
              <a:xfrm>
                <a:off x="3216436" y="3421973"/>
                <a:ext cx="232681" cy="176891"/>
              </a:xfrm>
              <a:prstGeom prst="triangle">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2" name="Isosceles Triangle 131"/>
              <p:cNvSpPr/>
              <p:nvPr/>
            </p:nvSpPr>
            <p:spPr>
              <a:xfrm>
                <a:off x="3330735" y="3078901"/>
                <a:ext cx="232681" cy="176891"/>
              </a:xfrm>
              <a:prstGeom prst="triangle">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3" name="Isosceles Triangle 132"/>
              <p:cNvSpPr/>
              <p:nvPr/>
            </p:nvSpPr>
            <p:spPr>
              <a:xfrm>
                <a:off x="3690817" y="1709091"/>
                <a:ext cx="232681" cy="176891"/>
              </a:xfrm>
              <a:prstGeom prst="triangle">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4" name="Isosceles Triangle 133"/>
              <p:cNvSpPr/>
              <p:nvPr/>
            </p:nvSpPr>
            <p:spPr>
              <a:xfrm>
                <a:off x="3253318" y="3313141"/>
                <a:ext cx="232681" cy="176891"/>
              </a:xfrm>
              <a:prstGeom prst="triangle">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180" name="Straight Connector 7179"/>
              <p:cNvCxnSpPr>
                <a:stCxn id="61" idx="3"/>
                <a:endCxn id="129" idx="1"/>
              </p:cNvCxnSpPr>
              <p:nvPr/>
            </p:nvCxnSpPr>
            <p:spPr>
              <a:xfrm>
                <a:off x="2183549" y="4853574"/>
                <a:ext cx="337631" cy="395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182" name="Straight Connector 7181"/>
              <p:cNvCxnSpPr>
                <a:stCxn id="60" idx="3"/>
                <a:endCxn id="88" idx="1"/>
              </p:cNvCxnSpPr>
              <p:nvPr/>
            </p:nvCxnSpPr>
            <p:spPr>
              <a:xfrm>
                <a:off x="2309290" y="4641842"/>
                <a:ext cx="356549" cy="109757"/>
              </a:xfrm>
              <a:prstGeom prst="line">
                <a:avLst/>
              </a:prstGeom>
            </p:spPr>
            <p:style>
              <a:lnRef idx="1">
                <a:schemeClr val="accent1"/>
              </a:lnRef>
              <a:fillRef idx="0">
                <a:schemeClr val="accent1"/>
              </a:fillRef>
              <a:effectRef idx="0">
                <a:schemeClr val="accent1"/>
              </a:effectRef>
              <a:fontRef idx="minor">
                <a:schemeClr val="tx1"/>
              </a:fontRef>
            </p:style>
          </p:cxnSp>
          <p:cxnSp>
            <p:nvCxnSpPr>
              <p:cNvPr id="7184" name="Straight Connector 7183"/>
              <p:cNvCxnSpPr>
                <a:stCxn id="59" idx="3"/>
                <a:endCxn id="89" idx="1"/>
              </p:cNvCxnSpPr>
              <p:nvPr/>
            </p:nvCxnSpPr>
            <p:spPr>
              <a:xfrm>
                <a:off x="2430504" y="4457176"/>
                <a:ext cx="340972" cy="193635"/>
              </a:xfrm>
              <a:prstGeom prst="line">
                <a:avLst/>
              </a:prstGeom>
            </p:spPr>
            <p:style>
              <a:lnRef idx="1">
                <a:schemeClr val="accent1"/>
              </a:lnRef>
              <a:fillRef idx="0">
                <a:schemeClr val="accent1"/>
              </a:fillRef>
              <a:effectRef idx="0">
                <a:schemeClr val="accent1"/>
              </a:effectRef>
              <a:fontRef idx="minor">
                <a:schemeClr val="tx1"/>
              </a:fontRef>
            </p:style>
          </p:cxnSp>
          <p:cxnSp>
            <p:nvCxnSpPr>
              <p:cNvPr id="7186" name="Straight Connector 7185"/>
              <p:cNvCxnSpPr>
                <a:stCxn id="63" idx="1"/>
                <a:endCxn id="90" idx="6"/>
              </p:cNvCxnSpPr>
              <p:nvPr/>
            </p:nvCxnSpPr>
            <p:spPr>
              <a:xfrm flipH="1">
                <a:off x="3003543" y="4514167"/>
                <a:ext cx="327115" cy="41219"/>
              </a:xfrm>
              <a:prstGeom prst="line">
                <a:avLst/>
              </a:prstGeom>
            </p:spPr>
            <p:style>
              <a:lnRef idx="1">
                <a:schemeClr val="accent1"/>
              </a:lnRef>
              <a:fillRef idx="0">
                <a:schemeClr val="accent1"/>
              </a:fillRef>
              <a:effectRef idx="0">
                <a:schemeClr val="accent1"/>
              </a:effectRef>
              <a:fontRef idx="minor">
                <a:schemeClr val="tx1"/>
              </a:fontRef>
            </p:style>
          </p:cxnSp>
          <p:cxnSp>
            <p:nvCxnSpPr>
              <p:cNvPr id="7188" name="Straight Connector 7187"/>
              <p:cNvCxnSpPr>
                <a:endCxn id="91" idx="2"/>
              </p:cNvCxnSpPr>
              <p:nvPr/>
            </p:nvCxnSpPr>
            <p:spPr>
              <a:xfrm flipV="1">
                <a:off x="2530926" y="3910087"/>
                <a:ext cx="590062" cy="140194"/>
              </a:xfrm>
              <a:prstGeom prst="line">
                <a:avLst/>
              </a:prstGeom>
            </p:spPr>
            <p:style>
              <a:lnRef idx="1">
                <a:schemeClr val="accent1"/>
              </a:lnRef>
              <a:fillRef idx="0">
                <a:schemeClr val="accent1"/>
              </a:fillRef>
              <a:effectRef idx="0">
                <a:schemeClr val="accent1"/>
              </a:effectRef>
              <a:fontRef idx="minor">
                <a:schemeClr val="tx1"/>
              </a:fontRef>
            </p:style>
          </p:cxnSp>
          <p:cxnSp>
            <p:nvCxnSpPr>
              <p:cNvPr id="7191" name="Straight Connector 7190"/>
              <p:cNvCxnSpPr>
                <a:endCxn id="130" idx="1"/>
              </p:cNvCxnSpPr>
              <p:nvPr/>
            </p:nvCxnSpPr>
            <p:spPr>
              <a:xfrm flipV="1">
                <a:off x="2647154" y="3617916"/>
                <a:ext cx="580802" cy="226857"/>
              </a:xfrm>
              <a:prstGeom prst="line">
                <a:avLst/>
              </a:prstGeom>
            </p:spPr>
            <p:style>
              <a:lnRef idx="1">
                <a:schemeClr val="accent1"/>
              </a:lnRef>
              <a:fillRef idx="0">
                <a:schemeClr val="accent1"/>
              </a:fillRef>
              <a:effectRef idx="0">
                <a:schemeClr val="accent1"/>
              </a:effectRef>
              <a:fontRef idx="minor">
                <a:schemeClr val="tx1"/>
              </a:fontRef>
            </p:style>
          </p:cxnSp>
          <p:cxnSp>
            <p:nvCxnSpPr>
              <p:cNvPr id="7194" name="Straight Connector 7193"/>
              <p:cNvCxnSpPr>
                <a:stCxn id="56" idx="3"/>
                <a:endCxn id="131" idx="1"/>
              </p:cNvCxnSpPr>
              <p:nvPr/>
            </p:nvCxnSpPr>
            <p:spPr>
              <a:xfrm flipV="1">
                <a:off x="2763171" y="3510419"/>
                <a:ext cx="511435" cy="170532"/>
              </a:xfrm>
              <a:prstGeom prst="line">
                <a:avLst/>
              </a:prstGeom>
            </p:spPr>
            <p:style>
              <a:lnRef idx="1">
                <a:schemeClr val="accent1"/>
              </a:lnRef>
              <a:fillRef idx="0">
                <a:schemeClr val="accent1"/>
              </a:fillRef>
              <a:effectRef idx="0">
                <a:schemeClr val="accent1"/>
              </a:effectRef>
              <a:fontRef idx="minor">
                <a:schemeClr val="tx1"/>
              </a:fontRef>
            </p:style>
          </p:cxnSp>
          <p:cxnSp>
            <p:nvCxnSpPr>
              <p:cNvPr id="7196" name="Straight Connector 7195"/>
              <p:cNvCxnSpPr>
                <a:stCxn id="55" idx="3"/>
                <a:endCxn id="134" idx="1"/>
              </p:cNvCxnSpPr>
              <p:nvPr/>
            </p:nvCxnSpPr>
            <p:spPr>
              <a:xfrm flipV="1">
                <a:off x="2942724" y="3401587"/>
                <a:ext cx="368764" cy="105756"/>
              </a:xfrm>
              <a:prstGeom prst="line">
                <a:avLst/>
              </a:prstGeom>
            </p:spPr>
            <p:style>
              <a:lnRef idx="1">
                <a:schemeClr val="accent1"/>
              </a:lnRef>
              <a:fillRef idx="0">
                <a:schemeClr val="accent1"/>
              </a:fillRef>
              <a:effectRef idx="0">
                <a:schemeClr val="accent1"/>
              </a:effectRef>
              <a:fontRef idx="minor">
                <a:schemeClr val="tx1"/>
              </a:fontRef>
            </p:style>
          </p:cxnSp>
          <p:cxnSp>
            <p:nvCxnSpPr>
              <p:cNvPr id="7198" name="Straight Connector 7197"/>
              <p:cNvCxnSpPr>
                <a:stCxn id="54" idx="3"/>
                <a:endCxn id="134" idx="0"/>
              </p:cNvCxnSpPr>
              <p:nvPr/>
            </p:nvCxnSpPr>
            <p:spPr>
              <a:xfrm flipV="1">
                <a:off x="3052389" y="3313141"/>
                <a:ext cx="317270" cy="2559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53" idx="3"/>
                <a:endCxn id="132" idx="1"/>
              </p:cNvCxnSpPr>
              <p:nvPr/>
            </p:nvCxnSpPr>
            <p:spPr>
              <a:xfrm flipV="1">
                <a:off x="3161489" y="3167347"/>
                <a:ext cx="227416" cy="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52" idx="3"/>
                <a:endCxn id="94" idx="2"/>
              </p:cNvCxnSpPr>
              <p:nvPr/>
            </p:nvCxnSpPr>
            <p:spPr>
              <a:xfrm>
                <a:off x="3218168" y="2984007"/>
                <a:ext cx="194890" cy="270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51" idx="3"/>
                <a:endCxn id="95" idx="2"/>
              </p:cNvCxnSpPr>
              <p:nvPr/>
            </p:nvCxnSpPr>
            <p:spPr>
              <a:xfrm>
                <a:off x="3185220" y="2753081"/>
                <a:ext cx="294368" cy="1620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50" idx="3"/>
                <a:endCxn id="96" idx="2"/>
              </p:cNvCxnSpPr>
              <p:nvPr/>
            </p:nvCxnSpPr>
            <p:spPr>
              <a:xfrm flipV="1">
                <a:off x="3287646" y="2546563"/>
                <a:ext cx="244299" cy="28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p:cNvCxnSpPr>
                <a:stCxn id="62" idx="1"/>
                <a:endCxn id="92" idx="6"/>
              </p:cNvCxnSpPr>
              <p:nvPr/>
            </p:nvCxnSpPr>
            <p:spPr>
              <a:xfrm flipH="1">
                <a:off x="3364152" y="3737961"/>
                <a:ext cx="129332" cy="404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43"/>
              <p:cNvCxnSpPr>
                <a:stCxn id="43" idx="3"/>
                <a:endCxn id="97" idx="2"/>
              </p:cNvCxnSpPr>
              <p:nvPr/>
            </p:nvCxnSpPr>
            <p:spPr>
              <a:xfrm flipV="1">
                <a:off x="3438592" y="1945599"/>
                <a:ext cx="226703" cy="88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Straight Connector 145"/>
              <p:cNvCxnSpPr>
                <a:stCxn id="44" idx="3"/>
                <a:endCxn id="133" idx="1"/>
              </p:cNvCxnSpPr>
              <p:nvPr/>
            </p:nvCxnSpPr>
            <p:spPr>
              <a:xfrm flipV="1">
                <a:off x="3489945" y="1797537"/>
                <a:ext cx="259042" cy="26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 name="Straight Connector 147"/>
              <p:cNvCxnSpPr>
                <a:stCxn id="45" idx="3"/>
                <a:endCxn id="98" idx="2"/>
              </p:cNvCxnSpPr>
              <p:nvPr/>
            </p:nvCxnSpPr>
            <p:spPr>
              <a:xfrm>
                <a:off x="3649046" y="1643649"/>
                <a:ext cx="111499" cy="159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Straight Connector 149"/>
              <p:cNvCxnSpPr>
                <a:stCxn id="46" idx="3"/>
                <a:endCxn id="115" idx="2"/>
              </p:cNvCxnSpPr>
              <p:nvPr/>
            </p:nvCxnSpPr>
            <p:spPr>
              <a:xfrm>
                <a:off x="3488962" y="1338296"/>
                <a:ext cx="344164" cy="1052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Straight Connector 151"/>
              <p:cNvCxnSpPr>
                <a:stCxn id="47" idx="3"/>
                <a:endCxn id="99" idx="2"/>
              </p:cNvCxnSpPr>
              <p:nvPr/>
            </p:nvCxnSpPr>
            <p:spPr>
              <a:xfrm>
                <a:off x="3436657" y="976939"/>
                <a:ext cx="476250" cy="213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153"/>
              <p:cNvCxnSpPr>
                <a:stCxn id="48" idx="3"/>
                <a:endCxn id="100" idx="2"/>
              </p:cNvCxnSpPr>
              <p:nvPr/>
            </p:nvCxnSpPr>
            <p:spPr>
              <a:xfrm>
                <a:off x="3633777" y="799391"/>
                <a:ext cx="307743" cy="2604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6" name="Straight Connector 155"/>
              <p:cNvCxnSpPr>
                <a:stCxn id="49" idx="3"/>
                <a:endCxn id="101" idx="1"/>
              </p:cNvCxnSpPr>
              <p:nvPr/>
            </p:nvCxnSpPr>
            <p:spPr>
              <a:xfrm>
                <a:off x="3889997" y="610409"/>
                <a:ext cx="124990" cy="272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66" idx="2"/>
                <a:endCxn id="102" idx="0"/>
              </p:cNvCxnSpPr>
              <p:nvPr/>
            </p:nvCxnSpPr>
            <p:spPr>
              <a:xfrm>
                <a:off x="4318999" y="386463"/>
                <a:ext cx="75540" cy="207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7200" name="Straight Connector 7199"/>
              <p:cNvCxnSpPr>
                <a:stCxn id="67" idx="1"/>
                <a:endCxn id="103" idx="0"/>
              </p:cNvCxnSpPr>
              <p:nvPr/>
            </p:nvCxnSpPr>
            <p:spPr>
              <a:xfrm flipH="1">
                <a:off x="4553769" y="112282"/>
                <a:ext cx="694589" cy="499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02" name="Straight Connector 7201"/>
              <p:cNvCxnSpPr>
                <a:stCxn id="68" idx="1"/>
                <a:endCxn id="104" idx="7"/>
              </p:cNvCxnSpPr>
              <p:nvPr/>
            </p:nvCxnSpPr>
            <p:spPr>
              <a:xfrm flipH="1">
                <a:off x="4756065" y="476655"/>
                <a:ext cx="437841" cy="253912"/>
              </a:xfrm>
              <a:prstGeom prst="line">
                <a:avLst/>
              </a:prstGeom>
            </p:spPr>
            <p:style>
              <a:lnRef idx="1">
                <a:schemeClr val="accent1"/>
              </a:lnRef>
              <a:fillRef idx="0">
                <a:schemeClr val="accent1"/>
              </a:fillRef>
              <a:effectRef idx="0">
                <a:schemeClr val="accent1"/>
              </a:effectRef>
              <a:fontRef idx="minor">
                <a:schemeClr val="tx1"/>
              </a:fontRef>
            </p:style>
          </p:cxnSp>
          <p:cxnSp>
            <p:nvCxnSpPr>
              <p:cNvPr id="7204" name="Straight Connector 7203"/>
              <p:cNvCxnSpPr>
                <a:stCxn id="69" idx="1"/>
                <a:endCxn id="105" idx="6"/>
              </p:cNvCxnSpPr>
              <p:nvPr/>
            </p:nvCxnSpPr>
            <p:spPr>
              <a:xfrm flipH="1">
                <a:off x="4833494" y="620698"/>
                <a:ext cx="478689" cy="21012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06" name="Straight Connector 7205"/>
              <p:cNvCxnSpPr>
                <a:stCxn id="70" idx="1"/>
                <a:endCxn id="106" idx="6"/>
              </p:cNvCxnSpPr>
              <p:nvPr/>
            </p:nvCxnSpPr>
            <p:spPr>
              <a:xfrm flipH="1" flipV="1">
                <a:off x="4877694" y="1019214"/>
                <a:ext cx="483941" cy="879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208" name="Straight Connector 7207"/>
              <p:cNvCxnSpPr>
                <a:stCxn id="71" idx="1"/>
                <a:endCxn id="107" idx="6"/>
              </p:cNvCxnSpPr>
              <p:nvPr/>
            </p:nvCxnSpPr>
            <p:spPr>
              <a:xfrm flipH="1" flipV="1">
                <a:off x="4915647" y="1194915"/>
                <a:ext cx="454800" cy="19433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12" name="Straight Connector 7211"/>
              <p:cNvCxnSpPr>
                <a:stCxn id="73" idx="1"/>
                <a:endCxn id="116" idx="6"/>
              </p:cNvCxnSpPr>
              <p:nvPr/>
            </p:nvCxnSpPr>
            <p:spPr>
              <a:xfrm flipH="1" flipV="1">
                <a:off x="5036600" y="1741142"/>
                <a:ext cx="550080" cy="28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214" name="Straight Connector 7213"/>
              <p:cNvCxnSpPr>
                <a:stCxn id="74" idx="1"/>
                <a:endCxn id="117" idx="6"/>
              </p:cNvCxnSpPr>
              <p:nvPr/>
            </p:nvCxnSpPr>
            <p:spPr>
              <a:xfrm flipH="1" flipV="1">
                <a:off x="5065432" y="1889203"/>
                <a:ext cx="510307" cy="76807"/>
              </a:xfrm>
              <a:prstGeom prst="line">
                <a:avLst/>
              </a:prstGeom>
            </p:spPr>
            <p:style>
              <a:lnRef idx="1">
                <a:schemeClr val="accent1"/>
              </a:lnRef>
              <a:fillRef idx="0">
                <a:schemeClr val="accent1"/>
              </a:fillRef>
              <a:effectRef idx="0">
                <a:schemeClr val="accent1"/>
              </a:effectRef>
              <a:fontRef idx="minor">
                <a:schemeClr val="tx1"/>
              </a:fontRef>
            </p:style>
          </p:cxnSp>
          <p:cxnSp>
            <p:nvCxnSpPr>
              <p:cNvPr id="7220" name="Straight Connector 7219"/>
              <p:cNvCxnSpPr>
                <a:stCxn id="75" idx="1"/>
                <a:endCxn id="109" idx="6"/>
              </p:cNvCxnSpPr>
              <p:nvPr/>
            </p:nvCxnSpPr>
            <p:spPr>
              <a:xfrm flipH="1">
                <a:off x="5236920" y="2595418"/>
                <a:ext cx="531478" cy="104374"/>
              </a:xfrm>
              <a:prstGeom prst="line">
                <a:avLst/>
              </a:prstGeom>
            </p:spPr>
            <p:style>
              <a:lnRef idx="1">
                <a:schemeClr val="accent1"/>
              </a:lnRef>
              <a:fillRef idx="0">
                <a:schemeClr val="accent1"/>
              </a:fillRef>
              <a:effectRef idx="0">
                <a:schemeClr val="accent1"/>
              </a:effectRef>
              <a:fontRef idx="minor">
                <a:schemeClr val="tx1"/>
              </a:fontRef>
            </p:style>
          </p:cxnSp>
          <p:cxnSp>
            <p:nvCxnSpPr>
              <p:cNvPr id="7222" name="Straight Connector 7221"/>
              <p:cNvCxnSpPr>
                <a:stCxn id="76" idx="1"/>
                <a:endCxn id="110" idx="6"/>
              </p:cNvCxnSpPr>
              <p:nvPr/>
            </p:nvCxnSpPr>
            <p:spPr>
              <a:xfrm flipH="1">
                <a:off x="5295029" y="2720880"/>
                <a:ext cx="1604300" cy="15958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24" name="Straight Connector 7223"/>
              <p:cNvCxnSpPr>
                <a:stCxn id="77" idx="1"/>
                <a:endCxn id="111" idx="7"/>
              </p:cNvCxnSpPr>
              <p:nvPr/>
            </p:nvCxnSpPr>
            <p:spPr>
              <a:xfrm flipH="1">
                <a:off x="5441371" y="3223688"/>
                <a:ext cx="137501" cy="217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7226" name="Straight Connector 7225"/>
              <p:cNvCxnSpPr>
                <a:stCxn id="78" idx="2"/>
                <a:endCxn id="112" idx="2"/>
              </p:cNvCxnSpPr>
              <p:nvPr/>
            </p:nvCxnSpPr>
            <p:spPr>
              <a:xfrm>
                <a:off x="4393756" y="3365458"/>
                <a:ext cx="996523" cy="331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30" name="Straight Connector 7229"/>
              <p:cNvCxnSpPr>
                <a:stCxn id="65" idx="0"/>
                <a:endCxn id="120" idx="4"/>
              </p:cNvCxnSpPr>
              <p:nvPr/>
            </p:nvCxnSpPr>
            <p:spPr>
              <a:xfrm flipV="1">
                <a:off x="5666504" y="4147776"/>
                <a:ext cx="203789" cy="176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232" name="Straight Connector 7231"/>
              <p:cNvCxnSpPr>
                <a:stCxn id="80" idx="1"/>
                <a:endCxn id="113" idx="4"/>
              </p:cNvCxnSpPr>
              <p:nvPr/>
            </p:nvCxnSpPr>
            <p:spPr>
              <a:xfrm flipH="1" flipV="1">
                <a:off x="6732212" y="4077498"/>
                <a:ext cx="119501" cy="9497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234" name="Straight Connector 7233"/>
              <p:cNvCxnSpPr>
                <a:stCxn id="81" idx="1"/>
                <a:endCxn id="121" idx="4"/>
              </p:cNvCxnSpPr>
              <p:nvPr/>
            </p:nvCxnSpPr>
            <p:spPr>
              <a:xfrm flipH="1" flipV="1">
                <a:off x="7130878" y="3843696"/>
                <a:ext cx="280605" cy="514363"/>
              </a:xfrm>
              <a:prstGeom prst="line">
                <a:avLst/>
              </a:prstGeom>
            </p:spPr>
            <p:style>
              <a:lnRef idx="1">
                <a:schemeClr val="accent1"/>
              </a:lnRef>
              <a:fillRef idx="0">
                <a:schemeClr val="accent1"/>
              </a:fillRef>
              <a:effectRef idx="0">
                <a:schemeClr val="accent1"/>
              </a:effectRef>
              <a:fontRef idx="minor">
                <a:schemeClr val="tx1"/>
              </a:fontRef>
            </p:style>
          </p:cxnSp>
          <p:cxnSp>
            <p:nvCxnSpPr>
              <p:cNvPr id="7236" name="Straight Connector 7235"/>
              <p:cNvCxnSpPr>
                <a:stCxn id="82" idx="1"/>
                <a:endCxn id="125" idx="5"/>
              </p:cNvCxnSpPr>
              <p:nvPr/>
            </p:nvCxnSpPr>
            <p:spPr>
              <a:xfrm flipH="1" flipV="1">
                <a:off x="7295588" y="3749475"/>
                <a:ext cx="316129" cy="394982"/>
              </a:xfrm>
              <a:prstGeom prst="line">
                <a:avLst/>
              </a:prstGeom>
            </p:spPr>
            <p:style>
              <a:lnRef idx="1">
                <a:schemeClr val="accent1"/>
              </a:lnRef>
              <a:fillRef idx="0">
                <a:schemeClr val="accent1"/>
              </a:fillRef>
              <a:effectRef idx="0">
                <a:schemeClr val="accent1"/>
              </a:effectRef>
              <a:fontRef idx="minor">
                <a:schemeClr val="tx1"/>
              </a:fontRef>
            </p:style>
          </p:cxnSp>
          <p:cxnSp>
            <p:nvCxnSpPr>
              <p:cNvPr id="7238" name="Straight Connector 7237"/>
              <p:cNvCxnSpPr>
                <a:stCxn id="83" idx="1"/>
                <a:endCxn id="122" idx="5"/>
              </p:cNvCxnSpPr>
              <p:nvPr/>
            </p:nvCxnSpPr>
            <p:spPr>
              <a:xfrm flipH="1" flipV="1">
                <a:off x="7493976" y="3664101"/>
                <a:ext cx="402825" cy="227748"/>
              </a:xfrm>
              <a:prstGeom prst="line">
                <a:avLst/>
              </a:prstGeom>
            </p:spPr>
            <p:style>
              <a:lnRef idx="1">
                <a:schemeClr val="accent1"/>
              </a:lnRef>
              <a:fillRef idx="0">
                <a:schemeClr val="accent1"/>
              </a:fillRef>
              <a:effectRef idx="0">
                <a:schemeClr val="accent1"/>
              </a:effectRef>
              <a:fontRef idx="minor">
                <a:schemeClr val="tx1"/>
              </a:fontRef>
            </p:style>
          </p:cxnSp>
          <p:cxnSp>
            <p:nvCxnSpPr>
              <p:cNvPr id="7240" name="Straight Connector 7239"/>
              <p:cNvCxnSpPr>
                <a:stCxn id="84" idx="1"/>
                <a:endCxn id="123" idx="4"/>
              </p:cNvCxnSpPr>
              <p:nvPr/>
            </p:nvCxnSpPr>
            <p:spPr>
              <a:xfrm flipH="1" flipV="1">
                <a:off x="7945588" y="3392083"/>
                <a:ext cx="292648" cy="222634"/>
              </a:xfrm>
              <a:prstGeom prst="line">
                <a:avLst/>
              </a:prstGeom>
            </p:spPr>
            <p:style>
              <a:lnRef idx="1">
                <a:schemeClr val="accent1"/>
              </a:lnRef>
              <a:fillRef idx="0">
                <a:schemeClr val="accent1"/>
              </a:fillRef>
              <a:effectRef idx="0">
                <a:schemeClr val="accent1"/>
              </a:effectRef>
              <a:fontRef idx="minor">
                <a:schemeClr val="tx1"/>
              </a:fontRef>
            </p:style>
          </p:cxnSp>
          <p:cxnSp>
            <p:nvCxnSpPr>
              <p:cNvPr id="7242" name="Straight Connector 7241"/>
              <p:cNvCxnSpPr>
                <a:stCxn id="85" idx="1"/>
                <a:endCxn id="124" idx="4"/>
              </p:cNvCxnSpPr>
              <p:nvPr/>
            </p:nvCxnSpPr>
            <p:spPr>
              <a:xfrm flipH="1" flipV="1">
                <a:off x="8695163" y="3093247"/>
                <a:ext cx="227634" cy="175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44" name="Straight Connector 7243"/>
              <p:cNvCxnSpPr>
                <a:stCxn id="86" idx="1"/>
                <a:endCxn id="114" idx="4"/>
              </p:cNvCxnSpPr>
              <p:nvPr/>
            </p:nvCxnSpPr>
            <p:spPr>
              <a:xfrm flipH="1" flipV="1">
                <a:off x="9877425" y="2785120"/>
                <a:ext cx="266352" cy="352776"/>
              </a:xfrm>
              <a:prstGeom prst="line">
                <a:avLst/>
              </a:prstGeom>
            </p:spPr>
            <p:style>
              <a:lnRef idx="1">
                <a:schemeClr val="accent1"/>
              </a:lnRef>
              <a:fillRef idx="0">
                <a:schemeClr val="accent1"/>
              </a:fillRef>
              <a:effectRef idx="0">
                <a:schemeClr val="accent1"/>
              </a:effectRef>
              <a:fontRef idx="minor">
                <a:schemeClr val="tx1"/>
              </a:fontRef>
            </p:style>
          </p:cxnSp>
          <p:cxnSp>
            <p:nvCxnSpPr>
              <p:cNvPr id="7246" name="Straight Connector 7245"/>
              <p:cNvCxnSpPr>
                <a:stCxn id="87" idx="1"/>
                <a:endCxn id="126" idx="4"/>
              </p:cNvCxnSpPr>
              <p:nvPr/>
            </p:nvCxnSpPr>
            <p:spPr>
              <a:xfrm flipH="1" flipV="1">
                <a:off x="10378221" y="2692591"/>
                <a:ext cx="262659" cy="100603"/>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69" name="Oval 168"/>
          <p:cNvSpPr/>
          <p:nvPr/>
        </p:nvSpPr>
        <p:spPr>
          <a:xfrm>
            <a:off x="4191245" y="1297038"/>
            <a:ext cx="171451" cy="130629"/>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0" name="TextBox 169"/>
          <p:cNvSpPr txBox="1"/>
          <p:nvPr/>
        </p:nvSpPr>
        <p:spPr>
          <a:xfrm>
            <a:off x="2074903" y="938023"/>
            <a:ext cx="1965603" cy="307777"/>
          </a:xfrm>
          <a:prstGeom prst="rect">
            <a:avLst/>
          </a:prstGeom>
          <a:noFill/>
        </p:spPr>
        <p:txBody>
          <a:bodyPr wrap="none" rtlCol="0">
            <a:spAutoFit/>
          </a:bodyPr>
          <a:lstStyle/>
          <a:p>
            <a:r>
              <a:rPr lang="en-US" sz="1400" dirty="0" smtClean="0">
                <a:solidFill>
                  <a:prstClr val="black"/>
                </a:solidFill>
              </a:rPr>
              <a:t>Cloud Computing </a:t>
            </a:r>
            <a:r>
              <a:rPr lang="en-US" sz="1400" dirty="0" smtClean="0">
                <a:solidFill>
                  <a:srgbClr val="339966"/>
                </a:solidFill>
              </a:rPr>
              <a:t>(2009)</a:t>
            </a:r>
            <a:endParaRPr lang="en-US" sz="1400" dirty="0">
              <a:solidFill>
                <a:srgbClr val="339966"/>
              </a:solidFill>
            </a:endParaRPr>
          </a:p>
        </p:txBody>
      </p:sp>
      <p:cxnSp>
        <p:nvCxnSpPr>
          <p:cNvPr id="10" name="Straight Connector 9"/>
          <p:cNvCxnSpPr>
            <a:stCxn id="169" idx="2"/>
          </p:cNvCxnSpPr>
          <p:nvPr/>
        </p:nvCxnSpPr>
        <p:spPr>
          <a:xfrm flipH="1" flipV="1">
            <a:off x="3974608" y="1218948"/>
            <a:ext cx="216639" cy="143405"/>
          </a:xfrm>
          <a:prstGeom prst="line">
            <a:avLst/>
          </a:prstGeom>
        </p:spPr>
        <p:style>
          <a:lnRef idx="1">
            <a:schemeClr val="accent1"/>
          </a:lnRef>
          <a:fillRef idx="0">
            <a:schemeClr val="accent1"/>
          </a:fillRef>
          <a:effectRef idx="0">
            <a:schemeClr val="accent1"/>
          </a:effectRef>
          <a:fontRef idx="minor">
            <a:schemeClr val="tx1"/>
          </a:fontRef>
        </p:style>
      </p:cxnSp>
      <p:sp>
        <p:nvSpPr>
          <p:cNvPr id="179" name="Oval 178"/>
          <p:cNvSpPr/>
          <p:nvPr/>
        </p:nvSpPr>
        <p:spPr>
          <a:xfrm>
            <a:off x="4686737" y="1577257"/>
            <a:ext cx="171451" cy="130629"/>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0" name="Oval 179"/>
          <p:cNvSpPr/>
          <p:nvPr/>
        </p:nvSpPr>
        <p:spPr>
          <a:xfrm>
            <a:off x="4556109" y="1338358"/>
            <a:ext cx="171451" cy="130629"/>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3" name="TextBox 182"/>
          <p:cNvSpPr txBox="1"/>
          <p:nvPr/>
        </p:nvSpPr>
        <p:spPr>
          <a:xfrm>
            <a:off x="5282893" y="834888"/>
            <a:ext cx="1965603" cy="307777"/>
          </a:xfrm>
          <a:prstGeom prst="rect">
            <a:avLst/>
          </a:prstGeom>
          <a:noFill/>
        </p:spPr>
        <p:txBody>
          <a:bodyPr wrap="none" rtlCol="0">
            <a:spAutoFit/>
          </a:bodyPr>
          <a:lstStyle/>
          <a:p>
            <a:r>
              <a:rPr lang="en-US" sz="1400" dirty="0" smtClean="0">
                <a:solidFill>
                  <a:prstClr val="black"/>
                </a:solidFill>
              </a:rPr>
              <a:t>Cloud Computing </a:t>
            </a:r>
            <a:r>
              <a:rPr lang="en-US" sz="1400" dirty="0" smtClean="0">
                <a:solidFill>
                  <a:srgbClr val="339966"/>
                </a:solidFill>
              </a:rPr>
              <a:t>(2010)</a:t>
            </a:r>
            <a:endParaRPr lang="en-US" sz="1400" dirty="0">
              <a:solidFill>
                <a:srgbClr val="339966"/>
              </a:solidFill>
            </a:endParaRPr>
          </a:p>
        </p:txBody>
      </p:sp>
      <p:cxnSp>
        <p:nvCxnSpPr>
          <p:cNvPr id="7169" name="Straight Connector 7168"/>
          <p:cNvCxnSpPr>
            <a:stCxn id="180" idx="7"/>
            <a:endCxn id="183" idx="1"/>
          </p:cNvCxnSpPr>
          <p:nvPr/>
        </p:nvCxnSpPr>
        <p:spPr>
          <a:xfrm flipV="1">
            <a:off x="4702452" y="988777"/>
            <a:ext cx="580441" cy="368711"/>
          </a:xfrm>
          <a:prstGeom prst="line">
            <a:avLst/>
          </a:prstGeom>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7347516" y="1561681"/>
            <a:ext cx="2269339" cy="307777"/>
          </a:xfrm>
          <a:prstGeom prst="rect">
            <a:avLst/>
          </a:prstGeom>
          <a:noFill/>
        </p:spPr>
        <p:txBody>
          <a:bodyPr wrap="none" rtlCol="0">
            <a:spAutoFit/>
          </a:bodyPr>
          <a:lstStyle/>
          <a:p>
            <a:r>
              <a:rPr lang="en-US" sz="1400" dirty="0" smtClean="0">
                <a:solidFill>
                  <a:prstClr val="black"/>
                </a:solidFill>
              </a:rPr>
              <a:t>Cloud/Web Platforms </a:t>
            </a:r>
            <a:r>
              <a:rPr lang="en-US" sz="1400" dirty="0" smtClean="0">
                <a:solidFill>
                  <a:srgbClr val="339966"/>
                </a:solidFill>
              </a:rPr>
              <a:t>(2010)</a:t>
            </a:r>
            <a:endParaRPr lang="en-US" sz="1400" dirty="0">
              <a:solidFill>
                <a:srgbClr val="339966"/>
              </a:solidFill>
            </a:endParaRPr>
          </a:p>
        </p:txBody>
      </p:sp>
      <p:sp>
        <p:nvSpPr>
          <p:cNvPr id="194" name="Oval 193"/>
          <p:cNvSpPr/>
          <p:nvPr/>
        </p:nvSpPr>
        <p:spPr>
          <a:xfrm>
            <a:off x="4735685" y="1716282"/>
            <a:ext cx="171451" cy="130629"/>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7179" name="Straight Connector 7178"/>
          <p:cNvCxnSpPr>
            <a:stCxn id="179" idx="6"/>
            <a:endCxn id="189" idx="1"/>
          </p:cNvCxnSpPr>
          <p:nvPr/>
        </p:nvCxnSpPr>
        <p:spPr>
          <a:xfrm>
            <a:off x="4858188" y="1642572"/>
            <a:ext cx="2489328" cy="72998"/>
          </a:xfrm>
          <a:prstGeom prst="line">
            <a:avLst/>
          </a:prstGeom>
        </p:spPr>
        <p:style>
          <a:lnRef idx="1">
            <a:schemeClr val="accent1"/>
          </a:lnRef>
          <a:fillRef idx="0">
            <a:schemeClr val="accent1"/>
          </a:fillRef>
          <a:effectRef idx="0">
            <a:schemeClr val="accent1"/>
          </a:effectRef>
          <a:fontRef idx="minor">
            <a:schemeClr val="tx1"/>
          </a:fontRef>
        </p:style>
      </p:cxnSp>
      <p:sp>
        <p:nvSpPr>
          <p:cNvPr id="199" name="TextBox 198"/>
          <p:cNvSpPr txBox="1"/>
          <p:nvPr/>
        </p:nvSpPr>
        <p:spPr>
          <a:xfrm>
            <a:off x="5358722" y="1790211"/>
            <a:ext cx="1965603" cy="307777"/>
          </a:xfrm>
          <a:prstGeom prst="rect">
            <a:avLst/>
          </a:prstGeom>
          <a:noFill/>
        </p:spPr>
        <p:txBody>
          <a:bodyPr wrap="none" rtlCol="0">
            <a:spAutoFit/>
          </a:bodyPr>
          <a:lstStyle/>
          <a:p>
            <a:r>
              <a:rPr lang="en-US" sz="1400" dirty="0" smtClean="0">
                <a:solidFill>
                  <a:prstClr val="black"/>
                </a:solidFill>
              </a:rPr>
              <a:t>Cloud Computing </a:t>
            </a:r>
            <a:r>
              <a:rPr lang="en-US" sz="1400" dirty="0" smtClean="0">
                <a:solidFill>
                  <a:srgbClr val="339966"/>
                </a:solidFill>
              </a:rPr>
              <a:t>(2011)</a:t>
            </a:r>
            <a:endParaRPr lang="en-US" sz="1400" dirty="0">
              <a:solidFill>
                <a:srgbClr val="339966"/>
              </a:solidFill>
            </a:endParaRPr>
          </a:p>
        </p:txBody>
      </p:sp>
      <p:cxnSp>
        <p:nvCxnSpPr>
          <p:cNvPr id="7187" name="Straight Connector 7186"/>
          <p:cNvCxnSpPr>
            <a:stCxn id="194" idx="6"/>
            <a:endCxn id="199" idx="1"/>
          </p:cNvCxnSpPr>
          <p:nvPr/>
        </p:nvCxnSpPr>
        <p:spPr>
          <a:xfrm>
            <a:off x="4907136" y="1781597"/>
            <a:ext cx="451586" cy="162503"/>
          </a:xfrm>
          <a:prstGeom prst="line">
            <a:avLst/>
          </a:prstGeom>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4997661" y="3219324"/>
            <a:ext cx="171451" cy="130629"/>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4" name="TextBox 203"/>
          <p:cNvSpPr txBox="1"/>
          <p:nvPr/>
        </p:nvSpPr>
        <p:spPr>
          <a:xfrm>
            <a:off x="5693518" y="2977826"/>
            <a:ext cx="1965603" cy="307777"/>
          </a:xfrm>
          <a:prstGeom prst="rect">
            <a:avLst/>
          </a:prstGeom>
          <a:noFill/>
        </p:spPr>
        <p:txBody>
          <a:bodyPr wrap="none" rtlCol="0">
            <a:spAutoFit/>
          </a:bodyPr>
          <a:lstStyle/>
          <a:p>
            <a:r>
              <a:rPr lang="en-US" sz="1400" dirty="0" smtClean="0">
                <a:solidFill>
                  <a:prstClr val="black"/>
                </a:solidFill>
              </a:rPr>
              <a:t>Cloud Computing </a:t>
            </a:r>
            <a:r>
              <a:rPr lang="en-US" sz="1400" dirty="0" smtClean="0">
                <a:solidFill>
                  <a:srgbClr val="339966"/>
                </a:solidFill>
              </a:rPr>
              <a:t>(2012)</a:t>
            </a:r>
            <a:endParaRPr lang="en-US" sz="1400" dirty="0">
              <a:solidFill>
                <a:srgbClr val="339966"/>
              </a:solidFill>
            </a:endParaRPr>
          </a:p>
        </p:txBody>
      </p:sp>
      <p:cxnSp>
        <p:nvCxnSpPr>
          <p:cNvPr id="205" name="Straight Connector 204"/>
          <p:cNvCxnSpPr>
            <a:stCxn id="203" idx="7"/>
            <a:endCxn id="204" idx="1"/>
          </p:cNvCxnSpPr>
          <p:nvPr/>
        </p:nvCxnSpPr>
        <p:spPr>
          <a:xfrm flipV="1">
            <a:off x="5144004" y="3131715"/>
            <a:ext cx="549514" cy="106739"/>
          </a:xfrm>
          <a:prstGeom prst="line">
            <a:avLst/>
          </a:prstGeom>
        </p:spPr>
        <p:style>
          <a:lnRef idx="1">
            <a:schemeClr val="accent1"/>
          </a:lnRef>
          <a:fillRef idx="0">
            <a:schemeClr val="accent1"/>
          </a:fillRef>
          <a:effectRef idx="0">
            <a:schemeClr val="accent1"/>
          </a:effectRef>
          <a:fontRef idx="minor">
            <a:schemeClr val="tx1"/>
          </a:fontRef>
        </p:style>
      </p:cxnSp>
      <p:sp>
        <p:nvSpPr>
          <p:cNvPr id="219" name="Oval 218"/>
          <p:cNvSpPr/>
          <p:nvPr/>
        </p:nvSpPr>
        <p:spPr>
          <a:xfrm>
            <a:off x="4680429" y="1514070"/>
            <a:ext cx="171451" cy="130629"/>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0" name="TextBox 219"/>
          <p:cNvSpPr txBox="1"/>
          <p:nvPr/>
        </p:nvSpPr>
        <p:spPr>
          <a:xfrm>
            <a:off x="7024448" y="1219819"/>
            <a:ext cx="2515625" cy="307777"/>
          </a:xfrm>
          <a:prstGeom prst="rect">
            <a:avLst/>
          </a:prstGeom>
          <a:noFill/>
        </p:spPr>
        <p:txBody>
          <a:bodyPr wrap="none" rtlCol="0">
            <a:spAutoFit/>
          </a:bodyPr>
          <a:lstStyle/>
          <a:p>
            <a:r>
              <a:rPr lang="en-US" sz="1400" dirty="0" smtClean="0">
                <a:solidFill>
                  <a:prstClr val="black"/>
                </a:solidFill>
              </a:rPr>
              <a:t>Private Cloud Computing </a:t>
            </a:r>
            <a:r>
              <a:rPr lang="en-US" sz="1400" dirty="0" smtClean="0">
                <a:solidFill>
                  <a:srgbClr val="339966"/>
                </a:solidFill>
              </a:rPr>
              <a:t>(2012)</a:t>
            </a:r>
            <a:endParaRPr lang="en-US" sz="1400" dirty="0">
              <a:solidFill>
                <a:srgbClr val="339966"/>
              </a:solidFill>
            </a:endParaRPr>
          </a:p>
        </p:txBody>
      </p:sp>
      <p:cxnSp>
        <p:nvCxnSpPr>
          <p:cNvPr id="221" name="Straight Connector 220"/>
          <p:cNvCxnSpPr>
            <a:stCxn id="219" idx="7"/>
            <a:endCxn id="220" idx="1"/>
          </p:cNvCxnSpPr>
          <p:nvPr/>
        </p:nvCxnSpPr>
        <p:spPr>
          <a:xfrm flipV="1">
            <a:off x="4826772" y="1373708"/>
            <a:ext cx="2197676" cy="159492"/>
          </a:xfrm>
          <a:prstGeom prst="line">
            <a:avLst/>
          </a:prstGeom>
        </p:spPr>
        <p:style>
          <a:lnRef idx="1">
            <a:schemeClr val="accent1"/>
          </a:lnRef>
          <a:fillRef idx="0">
            <a:schemeClr val="accent1"/>
          </a:fillRef>
          <a:effectRef idx="0">
            <a:schemeClr val="accent1"/>
          </a:effectRef>
          <a:fontRef idx="minor">
            <a:schemeClr val="tx1"/>
          </a:fontRef>
        </p:style>
      </p:cxnSp>
      <p:sp>
        <p:nvSpPr>
          <p:cNvPr id="229" name="Oval 228"/>
          <p:cNvSpPr/>
          <p:nvPr/>
        </p:nvSpPr>
        <p:spPr>
          <a:xfrm>
            <a:off x="5219929" y="3950433"/>
            <a:ext cx="171451" cy="130629"/>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0" name="TextBox 229"/>
          <p:cNvSpPr txBox="1"/>
          <p:nvPr/>
        </p:nvSpPr>
        <p:spPr>
          <a:xfrm>
            <a:off x="5569373" y="3474560"/>
            <a:ext cx="2229265" cy="307777"/>
          </a:xfrm>
          <a:prstGeom prst="rect">
            <a:avLst/>
          </a:prstGeom>
          <a:noFill/>
        </p:spPr>
        <p:txBody>
          <a:bodyPr wrap="none" rtlCol="0">
            <a:spAutoFit/>
          </a:bodyPr>
          <a:lstStyle/>
          <a:p>
            <a:r>
              <a:rPr lang="en-US" sz="1400" dirty="0" smtClean="0">
                <a:solidFill>
                  <a:prstClr val="black"/>
                </a:solidFill>
              </a:rPr>
              <a:t>Cloud/Web Platforms</a:t>
            </a:r>
            <a:r>
              <a:rPr lang="en-US" sz="1400" dirty="0" smtClean="0">
                <a:solidFill>
                  <a:srgbClr val="339966"/>
                </a:solidFill>
              </a:rPr>
              <a:t>(2011)</a:t>
            </a:r>
            <a:endParaRPr lang="en-US" sz="1400" dirty="0">
              <a:solidFill>
                <a:srgbClr val="339966"/>
              </a:solidFill>
            </a:endParaRPr>
          </a:p>
        </p:txBody>
      </p:sp>
      <p:cxnSp>
        <p:nvCxnSpPr>
          <p:cNvPr id="231" name="Straight Connector 230"/>
          <p:cNvCxnSpPr>
            <a:stCxn id="229" idx="7"/>
            <a:endCxn id="230" idx="1"/>
          </p:cNvCxnSpPr>
          <p:nvPr/>
        </p:nvCxnSpPr>
        <p:spPr>
          <a:xfrm flipV="1">
            <a:off x="5366272" y="3628449"/>
            <a:ext cx="203101" cy="341114"/>
          </a:xfrm>
          <a:prstGeom prst="line">
            <a:avLst/>
          </a:prstGeom>
        </p:spPr>
        <p:style>
          <a:lnRef idx="1">
            <a:schemeClr val="accent1"/>
          </a:lnRef>
          <a:fillRef idx="0">
            <a:schemeClr val="accent1"/>
          </a:fillRef>
          <a:effectRef idx="0">
            <a:schemeClr val="accent1"/>
          </a:effectRef>
          <a:fontRef idx="minor">
            <a:schemeClr val="tx1"/>
          </a:fontRef>
        </p:style>
      </p:cxnSp>
      <p:sp>
        <p:nvSpPr>
          <p:cNvPr id="249" name="Oval 248"/>
          <p:cNvSpPr/>
          <p:nvPr/>
        </p:nvSpPr>
        <p:spPr>
          <a:xfrm>
            <a:off x="5486029" y="4460100"/>
            <a:ext cx="171451" cy="130629"/>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0" name="TextBox 249"/>
          <p:cNvSpPr txBox="1"/>
          <p:nvPr/>
        </p:nvSpPr>
        <p:spPr>
          <a:xfrm>
            <a:off x="5522363" y="4013052"/>
            <a:ext cx="1965603" cy="307777"/>
          </a:xfrm>
          <a:prstGeom prst="rect">
            <a:avLst/>
          </a:prstGeom>
          <a:noFill/>
        </p:spPr>
        <p:txBody>
          <a:bodyPr wrap="none" rtlCol="0">
            <a:spAutoFit/>
          </a:bodyPr>
          <a:lstStyle/>
          <a:p>
            <a:r>
              <a:rPr lang="en-US" sz="1400" dirty="0" smtClean="0">
                <a:solidFill>
                  <a:prstClr val="black"/>
                </a:solidFill>
              </a:rPr>
              <a:t>Cloud Computing </a:t>
            </a:r>
            <a:r>
              <a:rPr lang="en-US" sz="1400" dirty="0" smtClean="0">
                <a:solidFill>
                  <a:srgbClr val="339966"/>
                </a:solidFill>
              </a:rPr>
              <a:t>(2013)</a:t>
            </a:r>
            <a:endParaRPr lang="en-US" sz="1400" dirty="0">
              <a:solidFill>
                <a:srgbClr val="339966"/>
              </a:solidFill>
            </a:endParaRPr>
          </a:p>
        </p:txBody>
      </p:sp>
      <p:cxnSp>
        <p:nvCxnSpPr>
          <p:cNvPr id="251" name="Straight Connector 250"/>
          <p:cNvCxnSpPr>
            <a:stCxn id="249" idx="7"/>
            <a:endCxn id="250" idx="2"/>
          </p:cNvCxnSpPr>
          <p:nvPr/>
        </p:nvCxnSpPr>
        <p:spPr>
          <a:xfrm flipV="1">
            <a:off x="5632372" y="4320829"/>
            <a:ext cx="872793" cy="158401"/>
          </a:xfrm>
          <a:prstGeom prst="line">
            <a:avLst/>
          </a:prstGeom>
        </p:spPr>
        <p:style>
          <a:lnRef idx="1">
            <a:schemeClr val="accent1"/>
          </a:lnRef>
          <a:fillRef idx="0">
            <a:schemeClr val="accent1"/>
          </a:fillRef>
          <a:effectRef idx="0">
            <a:schemeClr val="accent1"/>
          </a:effectRef>
          <a:fontRef idx="minor">
            <a:schemeClr val="tx1"/>
          </a:fontRef>
        </p:style>
      </p:cxnSp>
      <p:sp>
        <p:nvSpPr>
          <p:cNvPr id="267" name="Oval 266"/>
          <p:cNvSpPr/>
          <p:nvPr/>
        </p:nvSpPr>
        <p:spPr>
          <a:xfrm>
            <a:off x="4129219" y="1271471"/>
            <a:ext cx="276225" cy="1857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8" name="Oval 267"/>
          <p:cNvSpPr/>
          <p:nvPr/>
        </p:nvSpPr>
        <p:spPr>
          <a:xfrm>
            <a:off x="4503661" y="1302605"/>
            <a:ext cx="276225" cy="1857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9" name="Oval 268"/>
          <p:cNvSpPr/>
          <p:nvPr/>
        </p:nvSpPr>
        <p:spPr>
          <a:xfrm>
            <a:off x="4635461" y="1481182"/>
            <a:ext cx="276225" cy="1857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0" name="Oval 269"/>
          <p:cNvSpPr/>
          <p:nvPr/>
        </p:nvSpPr>
        <p:spPr>
          <a:xfrm>
            <a:off x="4693645" y="1687355"/>
            <a:ext cx="276225" cy="1857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1" name="Oval 270"/>
          <p:cNvSpPr/>
          <p:nvPr/>
        </p:nvSpPr>
        <p:spPr>
          <a:xfrm>
            <a:off x="4948652" y="3186782"/>
            <a:ext cx="276225" cy="1857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2" name="Oval 271"/>
          <p:cNvSpPr/>
          <p:nvPr/>
        </p:nvSpPr>
        <p:spPr>
          <a:xfrm>
            <a:off x="5162956" y="3912213"/>
            <a:ext cx="276225" cy="1857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3" name="Oval 272"/>
          <p:cNvSpPr/>
          <p:nvPr/>
        </p:nvSpPr>
        <p:spPr>
          <a:xfrm>
            <a:off x="5438162" y="4435175"/>
            <a:ext cx="276225" cy="1857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4" name="Oval 273"/>
          <p:cNvSpPr/>
          <p:nvPr/>
        </p:nvSpPr>
        <p:spPr>
          <a:xfrm>
            <a:off x="4657590" y="1575488"/>
            <a:ext cx="276225" cy="1857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1" name="Oval 200"/>
          <p:cNvSpPr/>
          <p:nvPr/>
        </p:nvSpPr>
        <p:spPr>
          <a:xfrm>
            <a:off x="3764702" y="2168222"/>
            <a:ext cx="171451" cy="130629"/>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2" name="TextBox 201"/>
          <p:cNvSpPr txBox="1"/>
          <p:nvPr/>
        </p:nvSpPr>
        <p:spPr>
          <a:xfrm>
            <a:off x="606697" y="1973148"/>
            <a:ext cx="1965603" cy="523220"/>
          </a:xfrm>
          <a:prstGeom prst="rect">
            <a:avLst/>
          </a:prstGeom>
          <a:noFill/>
        </p:spPr>
        <p:txBody>
          <a:bodyPr wrap="none" rtlCol="0">
            <a:spAutoFit/>
          </a:bodyPr>
          <a:lstStyle/>
          <a:p>
            <a:r>
              <a:rPr lang="en-US" sz="1400" dirty="0" smtClean="0">
                <a:solidFill>
                  <a:prstClr val="black"/>
                </a:solidFill>
              </a:rPr>
              <a:t>Cloud Computing </a:t>
            </a:r>
            <a:r>
              <a:rPr lang="en-US" sz="1400" dirty="0" smtClean="0">
                <a:solidFill>
                  <a:srgbClr val="339966"/>
                </a:solidFill>
              </a:rPr>
              <a:t>(2008)</a:t>
            </a:r>
          </a:p>
          <a:p>
            <a:r>
              <a:rPr lang="en-US" sz="1400" dirty="0" smtClean="0">
                <a:solidFill>
                  <a:prstClr val="black"/>
                </a:solidFill>
              </a:rPr>
              <a:t>1</a:t>
            </a:r>
            <a:r>
              <a:rPr lang="en-US" sz="1400" baseline="30000" dirty="0" smtClean="0">
                <a:solidFill>
                  <a:prstClr val="black"/>
                </a:solidFill>
              </a:rPr>
              <a:t>st</a:t>
            </a:r>
            <a:r>
              <a:rPr lang="en-US" sz="1400" dirty="0" smtClean="0">
                <a:solidFill>
                  <a:prstClr val="black"/>
                </a:solidFill>
              </a:rPr>
              <a:t> generation</a:t>
            </a:r>
            <a:endParaRPr lang="en-US" sz="1400" dirty="0">
              <a:solidFill>
                <a:prstClr val="black"/>
              </a:solidFill>
            </a:endParaRPr>
          </a:p>
        </p:txBody>
      </p:sp>
      <p:sp>
        <p:nvSpPr>
          <p:cNvPr id="206" name="Oval 205"/>
          <p:cNvSpPr/>
          <p:nvPr/>
        </p:nvSpPr>
        <p:spPr>
          <a:xfrm>
            <a:off x="3666758" y="2119193"/>
            <a:ext cx="361951"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7" name="Straight Connector 36"/>
          <p:cNvCxnSpPr>
            <a:stCxn id="201" idx="2"/>
          </p:cNvCxnSpPr>
          <p:nvPr/>
        </p:nvCxnSpPr>
        <p:spPr>
          <a:xfrm flipH="1" flipV="1">
            <a:off x="2463011" y="2129239"/>
            <a:ext cx="1301693" cy="104254"/>
          </a:xfrm>
          <a:prstGeom prst="line">
            <a:avLst/>
          </a:prstGeom>
        </p:spPr>
        <p:style>
          <a:lnRef idx="1">
            <a:schemeClr val="accent1"/>
          </a:lnRef>
          <a:fillRef idx="0">
            <a:schemeClr val="accent1"/>
          </a:fillRef>
          <a:effectRef idx="0">
            <a:schemeClr val="accent1"/>
          </a:effectRef>
          <a:fontRef idx="minor">
            <a:schemeClr val="tx1"/>
          </a:fontRef>
        </p:style>
      </p:cxnSp>
      <p:sp>
        <p:nvSpPr>
          <p:cNvPr id="208" name="TextBox 207"/>
          <p:cNvSpPr txBox="1"/>
          <p:nvPr/>
        </p:nvSpPr>
        <p:spPr>
          <a:xfrm>
            <a:off x="7030671" y="5092101"/>
            <a:ext cx="1451038" cy="523220"/>
          </a:xfrm>
          <a:prstGeom prst="rect">
            <a:avLst/>
          </a:prstGeom>
          <a:noFill/>
        </p:spPr>
        <p:txBody>
          <a:bodyPr wrap="none" rtlCol="0">
            <a:spAutoFit/>
          </a:bodyPr>
          <a:lstStyle/>
          <a:p>
            <a:r>
              <a:rPr lang="en-US" sz="1400" dirty="0" smtClean="0">
                <a:solidFill>
                  <a:prstClr val="black"/>
                </a:solidFill>
              </a:rPr>
              <a:t>Cloud Computing</a:t>
            </a:r>
            <a:endParaRPr lang="en-US" sz="1400" dirty="0" smtClean="0">
              <a:solidFill>
                <a:srgbClr val="339966"/>
              </a:solidFill>
            </a:endParaRPr>
          </a:p>
          <a:p>
            <a:r>
              <a:rPr lang="en-US" sz="1400" dirty="0" smtClean="0">
                <a:solidFill>
                  <a:prstClr val="black"/>
                </a:solidFill>
              </a:rPr>
              <a:t>2nd generation</a:t>
            </a:r>
            <a:endParaRPr lang="en-US" sz="1400" dirty="0">
              <a:solidFill>
                <a:prstClr val="black"/>
              </a:solidFill>
            </a:endParaRPr>
          </a:p>
        </p:txBody>
      </p:sp>
      <p:cxnSp>
        <p:nvCxnSpPr>
          <p:cNvPr id="226" name="Straight Connector 225"/>
          <p:cNvCxnSpPr>
            <a:stCxn id="15" idx="4"/>
          </p:cNvCxnSpPr>
          <p:nvPr/>
        </p:nvCxnSpPr>
        <p:spPr>
          <a:xfrm>
            <a:off x="6949140" y="4651124"/>
            <a:ext cx="181741" cy="589918"/>
          </a:xfrm>
          <a:prstGeom prst="line">
            <a:avLst/>
          </a:prstGeom>
        </p:spPr>
        <p:style>
          <a:lnRef idx="1">
            <a:schemeClr val="accent1"/>
          </a:lnRef>
          <a:fillRef idx="0">
            <a:schemeClr val="accent1"/>
          </a:fillRef>
          <a:effectRef idx="0">
            <a:schemeClr val="accent1"/>
          </a:effectRef>
          <a:fontRef idx="minor">
            <a:schemeClr val="tx1"/>
          </a:fontRef>
        </p:style>
      </p:cxnSp>
      <p:sp>
        <p:nvSpPr>
          <p:cNvPr id="213" name="Oval 212"/>
          <p:cNvSpPr/>
          <p:nvPr/>
        </p:nvSpPr>
        <p:spPr>
          <a:xfrm>
            <a:off x="6820386" y="4497388"/>
            <a:ext cx="276225" cy="185737"/>
          </a:xfrm>
          <a:prstGeom prst="ellipse">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8" name="Oval 217"/>
          <p:cNvSpPr/>
          <p:nvPr/>
        </p:nvSpPr>
        <p:spPr>
          <a:xfrm>
            <a:off x="9294437" y="3446448"/>
            <a:ext cx="171451" cy="130629"/>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2" name="TextBox 221"/>
          <p:cNvSpPr txBox="1"/>
          <p:nvPr/>
        </p:nvSpPr>
        <p:spPr>
          <a:xfrm>
            <a:off x="9538824" y="2327746"/>
            <a:ext cx="1451038" cy="523220"/>
          </a:xfrm>
          <a:prstGeom prst="rect">
            <a:avLst/>
          </a:prstGeom>
          <a:noFill/>
        </p:spPr>
        <p:txBody>
          <a:bodyPr wrap="none" rtlCol="0">
            <a:spAutoFit/>
          </a:bodyPr>
          <a:lstStyle/>
          <a:p>
            <a:r>
              <a:rPr lang="en-US" sz="1400" dirty="0" smtClean="0">
                <a:solidFill>
                  <a:prstClr val="black"/>
                </a:solidFill>
              </a:rPr>
              <a:t>Cloud Computing</a:t>
            </a:r>
            <a:endParaRPr lang="en-US" sz="1400" dirty="0" smtClean="0">
              <a:solidFill>
                <a:srgbClr val="339966"/>
              </a:solidFill>
            </a:endParaRPr>
          </a:p>
          <a:p>
            <a:r>
              <a:rPr lang="en-US" sz="1400" dirty="0" smtClean="0">
                <a:solidFill>
                  <a:prstClr val="black"/>
                </a:solidFill>
              </a:rPr>
              <a:t>3rd generation</a:t>
            </a:r>
            <a:endParaRPr lang="en-US" sz="1400" dirty="0">
              <a:solidFill>
                <a:prstClr val="black"/>
              </a:solidFill>
            </a:endParaRPr>
          </a:p>
        </p:txBody>
      </p:sp>
      <p:cxnSp>
        <p:nvCxnSpPr>
          <p:cNvPr id="223" name="Straight Connector 222"/>
          <p:cNvCxnSpPr>
            <a:stCxn id="228" idx="0"/>
            <a:endCxn id="222" idx="1"/>
          </p:cNvCxnSpPr>
          <p:nvPr/>
        </p:nvCxnSpPr>
        <p:spPr>
          <a:xfrm flipV="1">
            <a:off x="9381361" y="2589356"/>
            <a:ext cx="157463" cy="833946"/>
          </a:xfrm>
          <a:prstGeom prst="line">
            <a:avLst/>
          </a:prstGeom>
        </p:spPr>
        <p:style>
          <a:lnRef idx="1">
            <a:schemeClr val="accent1"/>
          </a:lnRef>
          <a:fillRef idx="0">
            <a:schemeClr val="accent1"/>
          </a:fillRef>
          <a:effectRef idx="0">
            <a:schemeClr val="accent1"/>
          </a:effectRef>
          <a:fontRef idx="minor">
            <a:schemeClr val="tx1"/>
          </a:fontRef>
        </p:style>
      </p:cxnSp>
      <p:sp>
        <p:nvSpPr>
          <p:cNvPr id="228" name="Oval 227"/>
          <p:cNvSpPr/>
          <p:nvPr/>
        </p:nvSpPr>
        <p:spPr>
          <a:xfrm>
            <a:off x="9243248" y="3423302"/>
            <a:ext cx="276225" cy="185737"/>
          </a:xfrm>
          <a:prstGeom prst="ellipse">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4" name="Oval 233"/>
          <p:cNvSpPr/>
          <p:nvPr/>
        </p:nvSpPr>
        <p:spPr>
          <a:xfrm>
            <a:off x="4152977" y="6642807"/>
            <a:ext cx="171451" cy="130629"/>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14" name="Picture 2" descr="http://business-analytic.co.uk/blog/wp-content/uploads/2015/05/gartner-hype-cycles.jpg"/>
          <p:cNvPicPr>
            <a:picLocks noChangeAspect="1" noChangeArrowheads="1"/>
          </p:cNvPicPr>
          <p:nvPr/>
        </p:nvPicPr>
        <p:blipFill rotWithShape="1">
          <a:blip r:embed="rId2">
            <a:extLst>
              <a:ext uri="{28A0092B-C50C-407E-A947-70E740481C1C}">
                <a14:useLocalDpi xmlns:a14="http://schemas.microsoft.com/office/drawing/2010/main" val="0"/>
              </a:ext>
            </a:extLst>
          </a:blip>
          <a:srcRect t="5238" b="84167"/>
          <a:stretch/>
        </p:blipFill>
        <p:spPr bwMode="auto">
          <a:xfrm>
            <a:off x="-540" y="0"/>
            <a:ext cx="12192000" cy="7266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3566" y="372363"/>
            <a:ext cx="1320244"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6380" y="2696571"/>
            <a:ext cx="2812629" cy="523220"/>
          </a:xfrm>
          <a:prstGeom prst="rect">
            <a:avLst/>
          </a:prstGeom>
          <a:noFill/>
        </p:spPr>
        <p:txBody>
          <a:bodyPr wrap="none" rtlCol="0">
            <a:spAutoFit/>
          </a:bodyPr>
          <a:lstStyle/>
          <a:p>
            <a:r>
              <a:rPr lang="en-US" sz="1400" dirty="0" smtClean="0"/>
              <a:t>“Big Data” and Extreme Information</a:t>
            </a:r>
          </a:p>
          <a:p>
            <a:r>
              <a:rPr lang="en-US" sz="1400" dirty="0" smtClean="0"/>
              <a:t>Processing and Management </a:t>
            </a:r>
            <a:r>
              <a:rPr lang="en-US" sz="1400" dirty="0">
                <a:solidFill>
                  <a:srgbClr val="339966"/>
                </a:solidFill>
              </a:rPr>
              <a:t>(</a:t>
            </a:r>
            <a:r>
              <a:rPr lang="en-US" sz="1400" dirty="0" smtClean="0">
                <a:solidFill>
                  <a:srgbClr val="339966"/>
                </a:solidFill>
              </a:rPr>
              <a:t>2011)</a:t>
            </a:r>
            <a:endParaRPr lang="en-US" sz="1400" dirty="0">
              <a:solidFill>
                <a:srgbClr val="339966"/>
              </a:solidFill>
            </a:endParaRPr>
          </a:p>
        </p:txBody>
      </p:sp>
      <p:sp>
        <p:nvSpPr>
          <p:cNvPr id="224" name="Oval 223"/>
          <p:cNvSpPr/>
          <p:nvPr/>
        </p:nvSpPr>
        <p:spPr>
          <a:xfrm>
            <a:off x="3619468" y="2668789"/>
            <a:ext cx="171451" cy="130629"/>
          </a:xfrm>
          <a:prstGeom prst="ellipse">
            <a:avLst/>
          </a:prstGeom>
          <a:solidFill>
            <a:srgbClr val="000099"/>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5" name="Oval 224"/>
          <p:cNvSpPr/>
          <p:nvPr/>
        </p:nvSpPr>
        <p:spPr>
          <a:xfrm>
            <a:off x="3866318" y="1893325"/>
            <a:ext cx="171451" cy="130629"/>
          </a:xfrm>
          <a:prstGeom prst="ellipse">
            <a:avLst/>
          </a:prstGeom>
          <a:solidFill>
            <a:srgbClr val="000099"/>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35" name="Straight Connector 34"/>
          <p:cNvCxnSpPr>
            <a:stCxn id="224" idx="2"/>
            <a:endCxn id="2" idx="3"/>
          </p:cNvCxnSpPr>
          <p:nvPr/>
        </p:nvCxnSpPr>
        <p:spPr>
          <a:xfrm flipH="1">
            <a:off x="2929009" y="2734104"/>
            <a:ext cx="690459" cy="224077"/>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030410" y="1683497"/>
            <a:ext cx="1465525" cy="307777"/>
          </a:xfrm>
          <a:prstGeom prst="rect">
            <a:avLst/>
          </a:prstGeom>
          <a:noFill/>
        </p:spPr>
        <p:txBody>
          <a:bodyPr wrap="square" rtlCol="0">
            <a:spAutoFit/>
          </a:bodyPr>
          <a:lstStyle/>
          <a:p>
            <a:r>
              <a:rPr lang="en-US" sz="1400" dirty="0" smtClean="0"/>
              <a:t>Big Data </a:t>
            </a:r>
            <a:r>
              <a:rPr lang="en-US" sz="1400" dirty="0" smtClean="0">
                <a:solidFill>
                  <a:srgbClr val="339966"/>
                </a:solidFill>
              </a:rPr>
              <a:t>(2012)</a:t>
            </a:r>
            <a:endParaRPr lang="en-US" sz="1400" dirty="0">
              <a:solidFill>
                <a:srgbClr val="339966"/>
              </a:solidFill>
            </a:endParaRPr>
          </a:p>
        </p:txBody>
      </p:sp>
      <p:cxnSp>
        <p:nvCxnSpPr>
          <p:cNvPr id="136" name="Straight Connector 135"/>
          <p:cNvCxnSpPr>
            <a:stCxn id="225" idx="2"/>
          </p:cNvCxnSpPr>
          <p:nvPr/>
        </p:nvCxnSpPr>
        <p:spPr>
          <a:xfrm flipH="1" flipV="1">
            <a:off x="3253320" y="1810787"/>
            <a:ext cx="612998" cy="147853"/>
          </a:xfrm>
          <a:prstGeom prst="line">
            <a:avLst/>
          </a:prstGeom>
        </p:spPr>
        <p:style>
          <a:lnRef idx="1">
            <a:schemeClr val="accent1"/>
          </a:lnRef>
          <a:fillRef idx="0">
            <a:schemeClr val="accent1"/>
          </a:fillRef>
          <a:effectRef idx="0">
            <a:schemeClr val="accent1"/>
          </a:effectRef>
          <a:fontRef idx="minor">
            <a:schemeClr val="tx1"/>
          </a:fontRef>
        </p:style>
      </p:cxnSp>
      <p:sp>
        <p:nvSpPr>
          <p:cNvPr id="238" name="Oval 237"/>
          <p:cNvSpPr/>
          <p:nvPr/>
        </p:nvSpPr>
        <p:spPr>
          <a:xfrm>
            <a:off x="4084359" y="1427667"/>
            <a:ext cx="171451" cy="130629"/>
          </a:xfrm>
          <a:prstGeom prst="ellipse">
            <a:avLst/>
          </a:prstGeom>
          <a:solidFill>
            <a:srgbClr val="000099"/>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9" name="TextBox 238"/>
          <p:cNvSpPr txBox="1"/>
          <p:nvPr/>
        </p:nvSpPr>
        <p:spPr>
          <a:xfrm>
            <a:off x="4018505" y="1997997"/>
            <a:ext cx="850006" cy="523220"/>
          </a:xfrm>
          <a:prstGeom prst="rect">
            <a:avLst/>
          </a:prstGeom>
          <a:noFill/>
        </p:spPr>
        <p:txBody>
          <a:bodyPr wrap="square" rtlCol="0">
            <a:spAutoFit/>
          </a:bodyPr>
          <a:lstStyle/>
          <a:p>
            <a:r>
              <a:rPr lang="en-US" sz="1400" dirty="0" smtClean="0"/>
              <a:t>Big Data </a:t>
            </a:r>
          </a:p>
          <a:p>
            <a:r>
              <a:rPr lang="en-US" sz="1400" dirty="0" smtClean="0">
                <a:solidFill>
                  <a:srgbClr val="339966"/>
                </a:solidFill>
              </a:rPr>
              <a:t>(2013)</a:t>
            </a:r>
            <a:endParaRPr lang="en-US" sz="1400" dirty="0">
              <a:solidFill>
                <a:srgbClr val="339966"/>
              </a:solidFill>
            </a:endParaRPr>
          </a:p>
        </p:txBody>
      </p:sp>
      <p:cxnSp>
        <p:nvCxnSpPr>
          <p:cNvPr id="153" name="Straight Connector 152"/>
          <p:cNvCxnSpPr>
            <a:stCxn id="238" idx="5"/>
            <a:endCxn id="239" idx="0"/>
          </p:cNvCxnSpPr>
          <p:nvPr/>
        </p:nvCxnSpPr>
        <p:spPr>
          <a:xfrm>
            <a:off x="4230702" y="1539166"/>
            <a:ext cx="212806" cy="458831"/>
          </a:xfrm>
          <a:prstGeom prst="line">
            <a:avLst/>
          </a:prstGeom>
        </p:spPr>
        <p:style>
          <a:lnRef idx="1">
            <a:schemeClr val="accent1"/>
          </a:lnRef>
          <a:fillRef idx="0">
            <a:schemeClr val="accent1"/>
          </a:fillRef>
          <a:effectRef idx="0">
            <a:schemeClr val="accent1"/>
          </a:effectRef>
          <a:fontRef idx="minor">
            <a:schemeClr val="tx1"/>
          </a:fontRef>
        </p:style>
      </p:cxnSp>
      <p:sp>
        <p:nvSpPr>
          <p:cNvPr id="255" name="TextBox 254"/>
          <p:cNvSpPr txBox="1"/>
          <p:nvPr/>
        </p:nvSpPr>
        <p:spPr>
          <a:xfrm>
            <a:off x="5496012" y="2099875"/>
            <a:ext cx="1304524" cy="523220"/>
          </a:xfrm>
          <a:prstGeom prst="rect">
            <a:avLst/>
          </a:prstGeom>
          <a:noFill/>
        </p:spPr>
        <p:txBody>
          <a:bodyPr wrap="none" rtlCol="0">
            <a:spAutoFit/>
          </a:bodyPr>
          <a:lstStyle/>
          <a:p>
            <a:r>
              <a:rPr lang="en-US" sz="1400" dirty="0" smtClean="0">
                <a:solidFill>
                  <a:prstClr val="black"/>
                </a:solidFill>
              </a:rPr>
              <a:t>Big Data </a:t>
            </a:r>
            <a:r>
              <a:rPr lang="en-US" sz="1400" dirty="0">
                <a:solidFill>
                  <a:srgbClr val="339966"/>
                </a:solidFill>
              </a:rPr>
              <a:t>(2014)</a:t>
            </a:r>
          </a:p>
          <a:p>
            <a:endParaRPr lang="en-US" sz="1400" dirty="0">
              <a:solidFill>
                <a:prstClr val="black"/>
              </a:solidFill>
            </a:endParaRPr>
          </a:p>
        </p:txBody>
      </p:sp>
      <p:sp>
        <p:nvSpPr>
          <p:cNvPr id="256" name="Oval 255"/>
          <p:cNvSpPr/>
          <p:nvPr/>
        </p:nvSpPr>
        <p:spPr>
          <a:xfrm>
            <a:off x="4828963" y="2139120"/>
            <a:ext cx="171450" cy="130629"/>
          </a:xfrm>
          <a:prstGeom prst="ellipse">
            <a:avLst/>
          </a:prstGeom>
          <a:solidFill>
            <a:srgbClr val="0000CC"/>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57" name="Straight Connector 256"/>
          <p:cNvCxnSpPr>
            <a:endCxn id="256" idx="6"/>
          </p:cNvCxnSpPr>
          <p:nvPr/>
        </p:nvCxnSpPr>
        <p:spPr>
          <a:xfrm flipH="1" flipV="1">
            <a:off x="5000413" y="2204435"/>
            <a:ext cx="521950" cy="34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722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250"/>
                                        <p:tgtEl>
                                          <p:spTgt spid="7257"/>
                                        </p:tgtEl>
                                      </p:cBhvr>
                                    </p:animEffect>
                                    <p:set>
                                      <p:cBhvr>
                                        <p:cTn id="7" dur="1" fill="hold">
                                          <p:stCondLst>
                                            <p:cond delay="1249"/>
                                          </p:stCondLst>
                                        </p:cTn>
                                        <p:tgtEl>
                                          <p:spTgt spid="725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5"/>
                                        </p:tgtEl>
                                        <p:attrNameLst>
                                          <p:attrName>style.visibility</p:attrName>
                                        </p:attrNameLst>
                                      </p:cBhvr>
                                      <p:to>
                                        <p:strVal val="visible"/>
                                      </p:to>
                                    </p:set>
                                    <p:animEffect transition="in" filter="fade">
                                      <p:cBhvr>
                                        <p:cTn id="12" dur="500"/>
                                        <p:tgtEl>
                                          <p:spTgt spid="25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6"/>
                                        </p:tgtEl>
                                        <p:attrNameLst>
                                          <p:attrName>style.visibility</p:attrName>
                                        </p:attrNameLst>
                                      </p:cBhvr>
                                      <p:to>
                                        <p:strVal val="visible"/>
                                      </p:to>
                                    </p:set>
                                    <p:animEffect transition="in" filter="fade">
                                      <p:cBhvr>
                                        <p:cTn id="15" dur="500"/>
                                        <p:tgtEl>
                                          <p:spTgt spid="256"/>
                                        </p:tgtEl>
                                      </p:cBhvr>
                                    </p:animEffect>
                                  </p:childTnLst>
                                </p:cTn>
                              </p:par>
                              <p:par>
                                <p:cTn id="16" presetID="10" presetClass="entr" presetSubtype="0" fill="hold" nodeType="withEffect">
                                  <p:stCondLst>
                                    <p:cond delay="0"/>
                                  </p:stCondLst>
                                  <p:childTnLst>
                                    <p:set>
                                      <p:cBhvr>
                                        <p:cTn id="17" dur="1" fill="hold">
                                          <p:stCondLst>
                                            <p:cond delay="0"/>
                                          </p:stCondLst>
                                        </p:cTn>
                                        <p:tgtEl>
                                          <p:spTgt spid="257"/>
                                        </p:tgtEl>
                                        <p:attrNameLst>
                                          <p:attrName>style.visibility</p:attrName>
                                        </p:attrNameLst>
                                      </p:cBhvr>
                                      <p:to>
                                        <p:strVal val="visible"/>
                                      </p:to>
                                    </p:set>
                                    <p:animEffect transition="in" filter="fade">
                                      <p:cBhvr>
                                        <p:cTn id="18" dur="500"/>
                                        <p:tgtEl>
                                          <p:spTgt spid="25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9"/>
                                        </p:tgtEl>
                                        <p:attrNameLst>
                                          <p:attrName>style.visibility</p:attrName>
                                        </p:attrNameLst>
                                      </p:cBhvr>
                                      <p:to>
                                        <p:strVal val="visible"/>
                                      </p:to>
                                    </p:set>
                                    <p:animEffect transition="in" filter="fade">
                                      <p:cBhvr>
                                        <p:cTn id="21" dur="500"/>
                                        <p:tgtEl>
                                          <p:spTgt spid="239"/>
                                        </p:tgtEl>
                                      </p:cBhvr>
                                    </p:animEffect>
                                  </p:childTnLst>
                                </p:cTn>
                              </p:par>
                              <p:par>
                                <p:cTn id="22" presetID="10" presetClass="entr" presetSubtype="0" fill="hold" nodeType="withEffect">
                                  <p:stCondLst>
                                    <p:cond delay="0"/>
                                  </p:stCondLst>
                                  <p:childTnLst>
                                    <p:set>
                                      <p:cBhvr>
                                        <p:cTn id="23" dur="1" fill="hold">
                                          <p:stCondLst>
                                            <p:cond delay="0"/>
                                          </p:stCondLst>
                                        </p:cTn>
                                        <p:tgtEl>
                                          <p:spTgt spid="153"/>
                                        </p:tgtEl>
                                        <p:attrNameLst>
                                          <p:attrName>style.visibility</p:attrName>
                                        </p:attrNameLst>
                                      </p:cBhvr>
                                      <p:to>
                                        <p:strVal val="visible"/>
                                      </p:to>
                                    </p:set>
                                    <p:animEffect transition="in" filter="fade">
                                      <p:cBhvr>
                                        <p:cTn id="24" dur="500"/>
                                        <p:tgtEl>
                                          <p:spTgt spid="15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8"/>
                                        </p:tgtEl>
                                        <p:attrNameLst>
                                          <p:attrName>style.visibility</p:attrName>
                                        </p:attrNameLst>
                                      </p:cBhvr>
                                      <p:to>
                                        <p:strVal val="visible"/>
                                      </p:to>
                                    </p:set>
                                    <p:animEffect transition="in" filter="fade">
                                      <p:cBhvr>
                                        <p:cTn id="27" dur="500"/>
                                        <p:tgtEl>
                                          <p:spTgt spid="2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5"/>
                                        </p:tgtEl>
                                        <p:attrNameLst>
                                          <p:attrName>style.visibility</p:attrName>
                                        </p:attrNameLst>
                                      </p:cBhvr>
                                      <p:to>
                                        <p:strVal val="visible"/>
                                      </p:to>
                                    </p:set>
                                    <p:animEffect transition="in" filter="fade">
                                      <p:cBhvr>
                                        <p:cTn id="30" dur="500"/>
                                        <p:tgtEl>
                                          <p:spTgt spid="225"/>
                                        </p:tgtEl>
                                      </p:cBhvr>
                                    </p:animEffect>
                                  </p:childTnLst>
                                </p:cTn>
                              </p:par>
                              <p:par>
                                <p:cTn id="31" presetID="10" presetClass="entr" presetSubtype="0" fill="hold" nodeType="withEffect">
                                  <p:stCondLst>
                                    <p:cond delay="0"/>
                                  </p:stCondLst>
                                  <p:childTnLst>
                                    <p:set>
                                      <p:cBhvr>
                                        <p:cTn id="32" dur="1" fill="hold">
                                          <p:stCondLst>
                                            <p:cond delay="0"/>
                                          </p:stCondLst>
                                        </p:cTn>
                                        <p:tgtEl>
                                          <p:spTgt spid="136"/>
                                        </p:tgtEl>
                                        <p:attrNameLst>
                                          <p:attrName>style.visibility</p:attrName>
                                        </p:attrNameLst>
                                      </p:cBhvr>
                                      <p:to>
                                        <p:strVal val="visible"/>
                                      </p:to>
                                    </p:set>
                                    <p:animEffect transition="in" filter="fade">
                                      <p:cBhvr>
                                        <p:cTn id="33" dur="500"/>
                                        <p:tgtEl>
                                          <p:spTgt spid="1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4"/>
                                        </p:tgtEl>
                                        <p:attrNameLst>
                                          <p:attrName>style.visibility</p:attrName>
                                        </p:attrNameLst>
                                      </p:cBhvr>
                                      <p:to>
                                        <p:strVal val="visible"/>
                                      </p:to>
                                    </p:set>
                                    <p:animEffect transition="in" filter="fade">
                                      <p:cBhvr>
                                        <p:cTn id="39" dur="500"/>
                                        <p:tgtEl>
                                          <p:spTgt spid="224"/>
                                        </p:tgtEl>
                                      </p:cBhvr>
                                    </p:animEffect>
                                  </p:childTnLst>
                                </p:cTn>
                              </p:par>
                              <p:par>
                                <p:cTn id="40" presetID="10"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4" grpId="0" animBg="1"/>
      <p:bldP spid="225" grpId="0" animBg="1"/>
      <p:bldP spid="39" grpId="0"/>
      <p:bldP spid="238" grpId="0" animBg="1"/>
      <p:bldP spid="239" grpId="0"/>
      <p:bldP spid="255" grpId="0"/>
      <p:bldP spid="25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3999606-967B-419A-9AEC-8752E61A74DA}" type="slidenum">
              <a:rPr lang="en-US" smtClean="0">
                <a:solidFill>
                  <a:prstClr val="black">
                    <a:tint val="75000"/>
                  </a:prstClr>
                </a:solidFill>
              </a:rPr>
              <a:pPr/>
              <a:t>50</a:t>
            </a:fld>
            <a:endParaRPr lang="en-US" dirty="0">
              <a:solidFill>
                <a:prstClr val="black">
                  <a:tint val="75000"/>
                </a:prstClr>
              </a:solidFill>
            </a:endParaRPr>
          </a:p>
        </p:txBody>
      </p:sp>
      <p:sp>
        <p:nvSpPr>
          <p:cNvPr id="2" name="Title 1"/>
          <p:cNvSpPr>
            <a:spLocks noGrp="1"/>
          </p:cNvSpPr>
          <p:nvPr>
            <p:ph type="title" idx="4294967295"/>
          </p:nvPr>
        </p:nvSpPr>
        <p:spPr>
          <a:xfrm>
            <a:off x="463623" y="-2427"/>
            <a:ext cx="10972800" cy="817563"/>
          </a:xfrm>
        </p:spPr>
        <p:txBody>
          <a:bodyPr>
            <a:normAutofit/>
          </a:bodyPr>
          <a:lstStyle/>
          <a:p>
            <a:pPr fontAlgn="base">
              <a:spcAft>
                <a:spcPct val="0"/>
              </a:spcAft>
            </a:pPr>
            <a:r>
              <a:rPr lang="en-US" sz="40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Parallelization with Storm – C</a:t>
            </a:r>
            <a:r>
              <a:rPr lang="en-US" sz="4000" b="1" kern="0" dirty="0" smtClean="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hallenges</a:t>
            </a:r>
            <a:endParaRPr lang="en-US" sz="40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endParaRPr>
          </a:p>
        </p:txBody>
      </p:sp>
      <p:sp>
        <p:nvSpPr>
          <p:cNvPr id="5" name="Content Placeholder 2"/>
          <p:cNvSpPr txBox="1">
            <a:spLocks/>
          </p:cNvSpPr>
          <p:nvPr/>
        </p:nvSpPr>
        <p:spPr>
          <a:xfrm>
            <a:off x="738012" y="932416"/>
            <a:ext cx="10515600" cy="5567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200"/>
              </a:spcBef>
              <a:spcAft>
                <a:spcPts val="600"/>
              </a:spcAft>
              <a:buNone/>
            </a:pPr>
            <a:r>
              <a:rPr lang="en-US" sz="2400" dirty="0" smtClean="0">
                <a:solidFill>
                  <a:prstClr val="black"/>
                </a:solidFill>
              </a:rPr>
              <a:t>DAG organization of parallel workers: hard to synchronize cluster information</a:t>
            </a:r>
            <a:endParaRPr lang="en-US" sz="2400" dirty="0">
              <a:solidFill>
                <a:prstClr val="black"/>
              </a:solidFill>
            </a:endParaRPr>
          </a:p>
        </p:txBody>
      </p:sp>
      <p:sp>
        <p:nvSpPr>
          <p:cNvPr id="17" name="Rectangle 16"/>
          <p:cNvSpPr/>
          <p:nvPr/>
        </p:nvSpPr>
        <p:spPr>
          <a:xfrm>
            <a:off x="2059256" y="3065150"/>
            <a:ext cx="1288399" cy="970149"/>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black"/>
                </a:solidFill>
              </a:rPr>
              <a:t>Protomeme</a:t>
            </a:r>
            <a:r>
              <a:rPr lang="en-US" dirty="0">
                <a:solidFill>
                  <a:prstClr val="black"/>
                </a:solidFill>
              </a:rPr>
              <a:t> Generator Spout</a:t>
            </a:r>
          </a:p>
        </p:txBody>
      </p:sp>
      <p:sp>
        <p:nvSpPr>
          <p:cNvPr id="18" name="Oval 17"/>
          <p:cNvSpPr/>
          <p:nvPr/>
        </p:nvSpPr>
        <p:spPr>
          <a:xfrm>
            <a:off x="8710684" y="2923958"/>
            <a:ext cx="2380533" cy="923330"/>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Synchronization Coordinator Bolt</a:t>
            </a:r>
          </a:p>
        </p:txBody>
      </p:sp>
      <p:cxnSp>
        <p:nvCxnSpPr>
          <p:cNvPr id="19" name="Straight Arrow Connector 18"/>
          <p:cNvCxnSpPr>
            <a:stCxn id="17" idx="3"/>
            <a:endCxn id="34" idx="1"/>
          </p:cNvCxnSpPr>
          <p:nvPr/>
        </p:nvCxnSpPr>
        <p:spPr>
          <a:xfrm flipV="1">
            <a:off x="3347657" y="2171513"/>
            <a:ext cx="1501731" cy="137871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7" idx="3"/>
            <a:endCxn id="35" idx="1"/>
          </p:cNvCxnSpPr>
          <p:nvPr/>
        </p:nvCxnSpPr>
        <p:spPr>
          <a:xfrm flipV="1">
            <a:off x="3347688" y="2707130"/>
            <a:ext cx="1507263" cy="84314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a:endCxn id="39" idx="1"/>
          </p:cNvCxnSpPr>
          <p:nvPr/>
        </p:nvCxnSpPr>
        <p:spPr>
          <a:xfrm>
            <a:off x="3347664" y="3550225"/>
            <a:ext cx="1498287" cy="8783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34" idx="3"/>
            <a:endCxn id="18" idx="2"/>
          </p:cNvCxnSpPr>
          <p:nvPr/>
        </p:nvCxnSpPr>
        <p:spPr>
          <a:xfrm>
            <a:off x="6547557" y="2171513"/>
            <a:ext cx="2163125" cy="121411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38" idx="3"/>
            <a:endCxn id="18" idx="2"/>
          </p:cNvCxnSpPr>
          <p:nvPr/>
        </p:nvCxnSpPr>
        <p:spPr>
          <a:xfrm flipV="1">
            <a:off x="6538584" y="3385623"/>
            <a:ext cx="2172101" cy="47663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39" idx="3"/>
            <a:endCxn id="18" idx="2"/>
          </p:cNvCxnSpPr>
          <p:nvPr/>
        </p:nvCxnSpPr>
        <p:spPr>
          <a:xfrm flipV="1">
            <a:off x="6544146" y="3385623"/>
            <a:ext cx="2166569" cy="104294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7814298" y="1731704"/>
            <a:ext cx="1493239" cy="5529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white"/>
                </a:solidFill>
              </a:rPr>
              <a:t>ActiveMQ</a:t>
            </a:r>
            <a:endParaRPr lang="en-US" dirty="0">
              <a:solidFill>
                <a:prstClr val="white"/>
              </a:solidFill>
            </a:endParaRPr>
          </a:p>
          <a:p>
            <a:pPr algn="ctr"/>
            <a:r>
              <a:rPr lang="en-US" dirty="0">
                <a:solidFill>
                  <a:prstClr val="white"/>
                </a:solidFill>
              </a:rPr>
              <a:t>Broker</a:t>
            </a:r>
          </a:p>
        </p:txBody>
      </p:sp>
      <p:cxnSp>
        <p:nvCxnSpPr>
          <p:cNvPr id="26" name="Straight Arrow Connector 25"/>
          <p:cNvCxnSpPr>
            <a:stCxn id="18" idx="0"/>
            <a:endCxn id="25" idx="2"/>
          </p:cNvCxnSpPr>
          <p:nvPr/>
        </p:nvCxnSpPr>
        <p:spPr>
          <a:xfrm flipH="1" flipV="1">
            <a:off x="8560885" y="2284662"/>
            <a:ext cx="1340064" cy="639296"/>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5" idx="1"/>
            <a:endCxn id="34" idx="3"/>
          </p:cNvCxnSpPr>
          <p:nvPr/>
        </p:nvCxnSpPr>
        <p:spPr>
          <a:xfrm flipH="1">
            <a:off x="6547560" y="2008183"/>
            <a:ext cx="1266709" cy="16333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5" idx="1"/>
            <a:endCxn id="38" idx="3"/>
          </p:cNvCxnSpPr>
          <p:nvPr/>
        </p:nvCxnSpPr>
        <p:spPr>
          <a:xfrm flipH="1">
            <a:off x="6538584" y="2008185"/>
            <a:ext cx="1275685" cy="185407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497361" y="2314077"/>
            <a:ext cx="461665" cy="271482"/>
          </a:xfrm>
          <a:prstGeom prst="rect">
            <a:avLst/>
          </a:prstGeom>
          <a:noFill/>
        </p:spPr>
        <p:txBody>
          <a:bodyPr vert="eaVert" wrap="square" rtlCol="0">
            <a:spAutoFit/>
          </a:bodyPr>
          <a:lstStyle/>
          <a:p>
            <a:r>
              <a:rPr lang="en-US" dirty="0">
                <a:solidFill>
                  <a:prstClr val="black"/>
                </a:solidFill>
              </a:rPr>
              <a:t>…</a:t>
            </a:r>
          </a:p>
        </p:txBody>
      </p:sp>
      <p:sp>
        <p:nvSpPr>
          <p:cNvPr id="33" name="Rectangle 32"/>
          <p:cNvSpPr/>
          <p:nvPr/>
        </p:nvSpPr>
        <p:spPr>
          <a:xfrm>
            <a:off x="4694422" y="1725610"/>
            <a:ext cx="2026119" cy="1245066"/>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smtClean="0">
                <a:solidFill>
                  <a:srgbClr val="4F81BD">
                    <a:lumMod val="50000"/>
                  </a:srgbClr>
                </a:solidFill>
              </a:rPr>
              <a:t>Worker Process</a:t>
            </a:r>
            <a:endParaRPr lang="en-US" sz="1600" dirty="0">
              <a:solidFill>
                <a:srgbClr val="4F81BD">
                  <a:lumMod val="50000"/>
                </a:srgbClr>
              </a:solidFill>
            </a:endParaRPr>
          </a:p>
        </p:txBody>
      </p:sp>
      <p:sp>
        <p:nvSpPr>
          <p:cNvPr id="34" name="Rounded Rectangle 33"/>
          <p:cNvSpPr/>
          <p:nvPr/>
        </p:nvSpPr>
        <p:spPr>
          <a:xfrm>
            <a:off x="4849389" y="2031078"/>
            <a:ext cx="1698171" cy="2808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Clustering Bolt</a:t>
            </a:r>
            <a:endParaRPr lang="en-US" dirty="0">
              <a:solidFill>
                <a:prstClr val="black"/>
              </a:solidFill>
            </a:endParaRPr>
          </a:p>
        </p:txBody>
      </p:sp>
      <p:sp>
        <p:nvSpPr>
          <p:cNvPr id="35" name="Rounded Rectangle 34"/>
          <p:cNvSpPr/>
          <p:nvPr/>
        </p:nvSpPr>
        <p:spPr>
          <a:xfrm>
            <a:off x="4854920" y="2566694"/>
            <a:ext cx="1698171" cy="2808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Clustering Bolt</a:t>
            </a:r>
            <a:endParaRPr lang="en-US" dirty="0">
              <a:solidFill>
                <a:prstClr val="black"/>
              </a:solidFill>
            </a:endParaRPr>
          </a:p>
        </p:txBody>
      </p:sp>
      <p:sp>
        <p:nvSpPr>
          <p:cNvPr id="36" name="TextBox 35"/>
          <p:cNvSpPr txBox="1"/>
          <p:nvPr/>
        </p:nvSpPr>
        <p:spPr>
          <a:xfrm>
            <a:off x="5488385" y="4027878"/>
            <a:ext cx="461665" cy="271482"/>
          </a:xfrm>
          <a:prstGeom prst="rect">
            <a:avLst/>
          </a:prstGeom>
          <a:noFill/>
        </p:spPr>
        <p:txBody>
          <a:bodyPr vert="eaVert" wrap="square" rtlCol="0">
            <a:spAutoFit/>
          </a:bodyPr>
          <a:lstStyle/>
          <a:p>
            <a:r>
              <a:rPr lang="en-US" dirty="0">
                <a:solidFill>
                  <a:prstClr val="black"/>
                </a:solidFill>
              </a:rPr>
              <a:t>…</a:t>
            </a:r>
          </a:p>
        </p:txBody>
      </p:sp>
      <p:sp>
        <p:nvSpPr>
          <p:cNvPr id="37" name="Rectangle 36"/>
          <p:cNvSpPr/>
          <p:nvPr/>
        </p:nvSpPr>
        <p:spPr>
          <a:xfrm>
            <a:off x="4685446" y="3385623"/>
            <a:ext cx="2026119" cy="1245066"/>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smtClean="0">
                <a:solidFill>
                  <a:srgbClr val="4F81BD">
                    <a:lumMod val="50000"/>
                  </a:srgbClr>
                </a:solidFill>
              </a:rPr>
              <a:t>Worker Process</a:t>
            </a:r>
            <a:endParaRPr lang="en-US" sz="1600" dirty="0">
              <a:solidFill>
                <a:srgbClr val="4F81BD">
                  <a:lumMod val="50000"/>
                </a:srgbClr>
              </a:solidFill>
            </a:endParaRPr>
          </a:p>
        </p:txBody>
      </p:sp>
      <p:sp>
        <p:nvSpPr>
          <p:cNvPr id="38" name="Rounded Rectangle 37"/>
          <p:cNvSpPr/>
          <p:nvPr/>
        </p:nvSpPr>
        <p:spPr>
          <a:xfrm>
            <a:off x="4840413" y="3721827"/>
            <a:ext cx="1698171" cy="2808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Clustering Bolt</a:t>
            </a:r>
            <a:endParaRPr lang="en-US" dirty="0">
              <a:solidFill>
                <a:prstClr val="black"/>
              </a:solidFill>
            </a:endParaRPr>
          </a:p>
        </p:txBody>
      </p:sp>
      <p:sp>
        <p:nvSpPr>
          <p:cNvPr id="39" name="Rounded Rectangle 38"/>
          <p:cNvSpPr/>
          <p:nvPr/>
        </p:nvSpPr>
        <p:spPr>
          <a:xfrm>
            <a:off x="4845945" y="4288179"/>
            <a:ext cx="1698171" cy="2808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Clustering Bolt</a:t>
            </a:r>
            <a:endParaRPr lang="en-US" dirty="0">
              <a:solidFill>
                <a:prstClr val="black"/>
              </a:solidFill>
            </a:endParaRPr>
          </a:p>
        </p:txBody>
      </p:sp>
      <p:sp>
        <p:nvSpPr>
          <p:cNvPr id="40" name="TextBox 39"/>
          <p:cNvSpPr txBox="1"/>
          <p:nvPr/>
        </p:nvSpPr>
        <p:spPr>
          <a:xfrm>
            <a:off x="5497360" y="3072944"/>
            <a:ext cx="461665" cy="271482"/>
          </a:xfrm>
          <a:prstGeom prst="rect">
            <a:avLst/>
          </a:prstGeom>
          <a:noFill/>
        </p:spPr>
        <p:txBody>
          <a:bodyPr vert="eaVert" wrap="square" rtlCol="0">
            <a:spAutoFit/>
          </a:bodyPr>
          <a:lstStyle/>
          <a:p>
            <a:r>
              <a:rPr lang="en-US" dirty="0">
                <a:solidFill>
                  <a:prstClr val="black"/>
                </a:solidFill>
              </a:rPr>
              <a:t>…</a:t>
            </a:r>
          </a:p>
        </p:txBody>
      </p:sp>
      <p:cxnSp>
        <p:nvCxnSpPr>
          <p:cNvPr id="41" name="Straight Arrow Connector 40"/>
          <p:cNvCxnSpPr>
            <a:stCxn id="17" idx="3"/>
            <a:endCxn id="38" idx="1"/>
          </p:cNvCxnSpPr>
          <p:nvPr/>
        </p:nvCxnSpPr>
        <p:spPr>
          <a:xfrm>
            <a:off x="3347657" y="3550230"/>
            <a:ext cx="1492755" cy="31203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5" idx="3"/>
            <a:endCxn id="18" idx="2"/>
          </p:cNvCxnSpPr>
          <p:nvPr/>
        </p:nvCxnSpPr>
        <p:spPr>
          <a:xfrm>
            <a:off x="6553122" y="2707130"/>
            <a:ext cx="2157593" cy="67854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17" idx="1"/>
          </p:cNvCxnSpPr>
          <p:nvPr/>
        </p:nvCxnSpPr>
        <p:spPr>
          <a:xfrm>
            <a:off x="1082899" y="3550225"/>
            <a:ext cx="9763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032409" y="3213412"/>
            <a:ext cx="868609" cy="646331"/>
          </a:xfrm>
          <a:prstGeom prst="rect">
            <a:avLst/>
          </a:prstGeom>
          <a:noFill/>
        </p:spPr>
        <p:txBody>
          <a:bodyPr wrap="square" rtlCol="0">
            <a:spAutoFit/>
          </a:bodyPr>
          <a:lstStyle/>
          <a:p>
            <a:r>
              <a:rPr lang="en-US" dirty="0">
                <a:solidFill>
                  <a:prstClr val="black"/>
                </a:solidFill>
              </a:rPr>
              <a:t>t</a:t>
            </a:r>
            <a:r>
              <a:rPr lang="en-US" dirty="0" smtClean="0">
                <a:solidFill>
                  <a:prstClr val="black"/>
                </a:solidFill>
              </a:rPr>
              <a:t>weet stream</a:t>
            </a:r>
            <a:endParaRPr lang="en-US" dirty="0">
              <a:solidFill>
                <a:prstClr val="black"/>
              </a:solidFill>
            </a:endParaRPr>
          </a:p>
        </p:txBody>
      </p:sp>
      <p:sp>
        <p:nvSpPr>
          <p:cNvPr id="6" name="TextBox 5"/>
          <p:cNvSpPr txBox="1"/>
          <p:nvPr/>
        </p:nvSpPr>
        <p:spPr>
          <a:xfrm>
            <a:off x="240635" y="5146773"/>
            <a:ext cx="6116625" cy="1569660"/>
          </a:xfrm>
          <a:prstGeom prst="rect">
            <a:avLst/>
          </a:prstGeom>
          <a:noFill/>
        </p:spPr>
        <p:txBody>
          <a:bodyPr wrap="square" rtlCol="0">
            <a:spAutoFit/>
          </a:bodyPr>
          <a:lstStyle/>
          <a:p>
            <a:pPr marL="285750" indent="-285750">
              <a:buFontTx/>
              <a:buChar char="-"/>
            </a:pPr>
            <a:r>
              <a:rPr lang="en-US" sz="2400" dirty="0" smtClean="0">
                <a:solidFill>
                  <a:schemeClr val="tx1">
                    <a:lumMod val="75000"/>
                    <a:lumOff val="25000"/>
                  </a:schemeClr>
                </a:solidFill>
              </a:rPr>
              <a:t>Spout initiation by broadcasting INIT message</a:t>
            </a:r>
          </a:p>
          <a:p>
            <a:pPr marL="285750" indent="-285750">
              <a:buFontTx/>
              <a:buChar char="-"/>
            </a:pPr>
            <a:r>
              <a:rPr lang="en-US" sz="2400" dirty="0" smtClean="0">
                <a:solidFill>
                  <a:schemeClr val="tx1">
                    <a:lumMod val="75000"/>
                    <a:lumOff val="25000"/>
                  </a:schemeClr>
                </a:solidFill>
              </a:rPr>
              <a:t>Clustering bolt initiation by local counting</a:t>
            </a:r>
          </a:p>
          <a:p>
            <a:pPr marL="285750" indent="-285750">
              <a:buFontTx/>
              <a:buChar char="-"/>
            </a:pPr>
            <a:r>
              <a:rPr lang="en-US" sz="2400" dirty="0" smtClean="0">
                <a:solidFill>
                  <a:schemeClr val="tx1">
                    <a:lumMod val="75000"/>
                    <a:lumOff val="25000"/>
                  </a:schemeClr>
                </a:solidFill>
              </a:rPr>
              <a:t>Sync coordinator initiation by global counting (of #</a:t>
            </a:r>
            <a:r>
              <a:rPr lang="en-US" sz="2400" dirty="0" err="1" smtClean="0">
                <a:solidFill>
                  <a:schemeClr val="tx1">
                    <a:lumMod val="75000"/>
                    <a:lumOff val="25000"/>
                  </a:schemeClr>
                </a:solidFill>
              </a:rPr>
              <a:t>protomemes</a:t>
            </a:r>
            <a:r>
              <a:rPr lang="en-US" sz="2400" dirty="0" smtClean="0">
                <a:solidFill>
                  <a:schemeClr val="tx1">
                    <a:lumMod val="75000"/>
                    <a:lumOff val="25000"/>
                  </a:schemeClr>
                </a:solidFill>
              </a:rPr>
              <a:t>)</a:t>
            </a:r>
            <a:endParaRPr lang="en-US" sz="2400" dirty="0">
              <a:solidFill>
                <a:schemeClr val="tx1">
                  <a:lumMod val="75000"/>
                  <a:lumOff val="25000"/>
                </a:schemeClr>
              </a:solidFill>
            </a:endParaRPr>
          </a:p>
        </p:txBody>
      </p:sp>
      <p:sp>
        <p:nvSpPr>
          <p:cNvPr id="46" name="5-Point Star 45"/>
          <p:cNvSpPr/>
          <p:nvPr/>
        </p:nvSpPr>
        <p:spPr>
          <a:xfrm>
            <a:off x="2527248" y="2739615"/>
            <a:ext cx="294085" cy="271635"/>
          </a:xfrm>
          <a:prstGeom prst="star5">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5-Point Star 46"/>
          <p:cNvSpPr/>
          <p:nvPr/>
        </p:nvSpPr>
        <p:spPr>
          <a:xfrm>
            <a:off x="5551428" y="1382779"/>
            <a:ext cx="294085" cy="271635"/>
          </a:xfrm>
          <a:prstGeom prst="star5">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5-Point Star 47"/>
          <p:cNvSpPr/>
          <p:nvPr/>
        </p:nvSpPr>
        <p:spPr>
          <a:xfrm>
            <a:off x="9900948" y="2577096"/>
            <a:ext cx="294085" cy="271635"/>
          </a:xfrm>
          <a:prstGeom prst="star5">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Content Placeholder 2"/>
          <p:cNvSpPr txBox="1">
            <a:spLocks/>
          </p:cNvSpPr>
          <p:nvPr/>
        </p:nvSpPr>
        <p:spPr>
          <a:xfrm>
            <a:off x="168437" y="4803264"/>
            <a:ext cx="10515600" cy="5567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600"/>
              </a:spcAft>
              <a:buNone/>
            </a:pPr>
            <a:r>
              <a:rPr lang="en-US" sz="2400" dirty="0" smtClean="0">
                <a:solidFill>
                  <a:prstClr val="black"/>
                </a:solidFill>
              </a:rPr>
              <a:t> </a:t>
            </a:r>
            <a:r>
              <a:rPr lang="en-US" sz="2400" dirty="0" smtClean="0">
                <a:solidFill>
                  <a:schemeClr val="tx1">
                    <a:lumMod val="75000"/>
                    <a:lumOff val="25000"/>
                  </a:schemeClr>
                </a:solidFill>
              </a:rPr>
              <a:t>Synchronization initiation methods:</a:t>
            </a:r>
            <a:endParaRPr lang="en-US" sz="2400" dirty="0">
              <a:solidFill>
                <a:schemeClr val="tx1">
                  <a:lumMod val="75000"/>
                  <a:lumOff val="25000"/>
                </a:schemeClr>
              </a:solidFill>
            </a:endParaRPr>
          </a:p>
        </p:txBody>
      </p:sp>
      <p:sp>
        <p:nvSpPr>
          <p:cNvPr id="3" name="Right Brace 2"/>
          <p:cNvSpPr/>
          <p:nvPr/>
        </p:nvSpPr>
        <p:spPr>
          <a:xfrm>
            <a:off x="6357261" y="5336505"/>
            <a:ext cx="214827" cy="56770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7" name="TextBox 6"/>
          <p:cNvSpPr txBox="1"/>
          <p:nvPr/>
        </p:nvSpPr>
        <p:spPr>
          <a:xfrm>
            <a:off x="6629901" y="5435483"/>
            <a:ext cx="5562099" cy="461665"/>
          </a:xfrm>
          <a:prstGeom prst="rect">
            <a:avLst/>
          </a:prstGeom>
          <a:noFill/>
        </p:spPr>
        <p:txBody>
          <a:bodyPr wrap="square" rtlCol="0">
            <a:spAutoFit/>
          </a:bodyPr>
          <a:lstStyle/>
          <a:p>
            <a:r>
              <a:rPr lang="en-US" sz="2400" dirty="0" smtClean="0">
                <a:solidFill>
                  <a:srgbClr val="7030A0"/>
                </a:solidFill>
              </a:rPr>
              <a:t>Suffer from variation of processing speed</a:t>
            </a:r>
            <a:endParaRPr lang="en-US" sz="2400" dirty="0">
              <a:solidFill>
                <a:srgbClr val="7030A0"/>
              </a:solidFill>
            </a:endParaRPr>
          </a:p>
        </p:txBody>
      </p:sp>
      <p:sp>
        <p:nvSpPr>
          <p:cNvPr id="8" name="TextBox 7"/>
          <p:cNvSpPr txBox="1"/>
          <p:nvPr/>
        </p:nvSpPr>
        <p:spPr>
          <a:xfrm>
            <a:off x="6572085" y="4789090"/>
            <a:ext cx="4249368" cy="461665"/>
          </a:xfrm>
          <a:prstGeom prst="rect">
            <a:avLst/>
          </a:prstGeom>
          <a:noFill/>
        </p:spPr>
        <p:txBody>
          <a:bodyPr wrap="none" rtlCol="0">
            <a:spAutoFit/>
          </a:bodyPr>
          <a:lstStyle/>
          <a:p>
            <a:r>
              <a:rPr lang="en-US" sz="2400" b="1" dirty="0" smtClean="0">
                <a:solidFill>
                  <a:srgbClr val="205872"/>
                </a:solidFill>
              </a:rPr>
              <a:t>Parallelize Similarity Calculation</a:t>
            </a:r>
            <a:endParaRPr lang="en-US" sz="2400" b="1" dirty="0">
              <a:solidFill>
                <a:srgbClr val="205872"/>
              </a:solidFill>
            </a:endParaRPr>
          </a:p>
        </p:txBody>
      </p:sp>
      <p:sp>
        <p:nvSpPr>
          <p:cNvPr id="49" name="TextBox 48"/>
          <p:cNvSpPr txBox="1"/>
          <p:nvPr/>
        </p:nvSpPr>
        <p:spPr>
          <a:xfrm>
            <a:off x="8167347" y="4194458"/>
            <a:ext cx="3351880" cy="461665"/>
          </a:xfrm>
          <a:prstGeom prst="rect">
            <a:avLst/>
          </a:prstGeom>
          <a:noFill/>
        </p:spPr>
        <p:txBody>
          <a:bodyPr wrap="none" rtlCol="0">
            <a:spAutoFit/>
          </a:bodyPr>
          <a:lstStyle/>
          <a:p>
            <a:r>
              <a:rPr lang="en-US" sz="2400" b="1" dirty="0" smtClean="0">
                <a:solidFill>
                  <a:srgbClr val="205872"/>
                </a:solidFill>
              </a:rPr>
              <a:t>Calculate Cluster Centers</a:t>
            </a:r>
            <a:endParaRPr lang="en-US" sz="2400" b="1" dirty="0">
              <a:solidFill>
                <a:srgbClr val="205872"/>
              </a:solidFill>
            </a:endParaRPr>
          </a:p>
        </p:txBody>
      </p:sp>
      <p:sp>
        <p:nvSpPr>
          <p:cNvPr id="50" name="Up Arrow 49"/>
          <p:cNvSpPr/>
          <p:nvPr/>
        </p:nvSpPr>
        <p:spPr>
          <a:xfrm rot="18858424">
            <a:off x="6945135" y="4472075"/>
            <a:ext cx="360608" cy="360609"/>
          </a:xfrm>
          <a:prstGeom prst="upArrow">
            <a:avLst/>
          </a:prstGeom>
          <a:solidFill>
            <a:srgbClr val="075A77"/>
          </a:solidFill>
          <a:ln>
            <a:solidFill>
              <a:srgbClr val="075A7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51" name="Up Arrow 50"/>
          <p:cNvSpPr/>
          <p:nvPr/>
        </p:nvSpPr>
        <p:spPr>
          <a:xfrm>
            <a:off x="9662983" y="3905726"/>
            <a:ext cx="360608" cy="360609"/>
          </a:xfrm>
          <a:prstGeom prst="upArrow">
            <a:avLst/>
          </a:prstGeom>
          <a:solidFill>
            <a:srgbClr val="075A77"/>
          </a:solidFill>
          <a:ln>
            <a:solidFill>
              <a:srgbClr val="075A7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52" name="5-Point Star 51"/>
          <p:cNvSpPr/>
          <p:nvPr/>
        </p:nvSpPr>
        <p:spPr>
          <a:xfrm>
            <a:off x="-21176" y="4878809"/>
            <a:ext cx="294085" cy="271635"/>
          </a:xfrm>
          <a:prstGeom prst="star5">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183692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1761608" y="5036554"/>
            <a:ext cx="8565733" cy="1647825"/>
          </a:xfrm>
        </p:spPr>
        <p:txBody>
          <a:bodyPr>
            <a:noAutofit/>
          </a:bodyPr>
          <a:lstStyle/>
          <a:p>
            <a:r>
              <a:rPr lang="en-US" sz="2000" dirty="0"/>
              <a:t>Speedup on up to 96 bolts on two </a:t>
            </a:r>
            <a:r>
              <a:rPr lang="en-US" sz="2000" dirty="0" smtClean="0"/>
              <a:t>clusters, </a:t>
            </a:r>
            <a:r>
              <a:rPr lang="en-US" sz="2000" dirty="0"/>
              <a:t>Moe and Madrid</a:t>
            </a:r>
          </a:p>
          <a:p>
            <a:r>
              <a:rPr lang="en-US" sz="2000" dirty="0"/>
              <a:t>Red curve is </a:t>
            </a:r>
            <a:r>
              <a:rPr lang="en-US" sz="2000" dirty="0" smtClean="0"/>
              <a:t>old online </a:t>
            </a:r>
            <a:r>
              <a:rPr lang="en-US" sz="2000" dirty="0" err="1"/>
              <a:t>K</a:t>
            </a:r>
            <a:r>
              <a:rPr lang="en-US" sz="2000" dirty="0" err="1" smtClean="0"/>
              <a:t>means</a:t>
            </a:r>
            <a:r>
              <a:rPr lang="en-US" sz="2000" dirty="0" smtClean="0"/>
              <a:t> algorithm</a:t>
            </a:r>
            <a:r>
              <a:rPr lang="en-US" sz="2000" dirty="0"/>
              <a:t>; </a:t>
            </a:r>
            <a:r>
              <a:rPr lang="en-US" sz="2000" dirty="0" smtClean="0"/>
              <a:t>green </a:t>
            </a:r>
            <a:r>
              <a:rPr lang="en-US" sz="2000" dirty="0"/>
              <a:t>and blue </a:t>
            </a:r>
            <a:r>
              <a:rPr lang="en-US" sz="2000" dirty="0" smtClean="0"/>
              <a:t>new </a:t>
            </a:r>
            <a:r>
              <a:rPr lang="en-US" sz="2000" dirty="0"/>
              <a:t>algorithm</a:t>
            </a:r>
          </a:p>
          <a:p>
            <a:r>
              <a:rPr lang="en-US" sz="2000" dirty="0"/>
              <a:t>Full Twitter – 1000 way </a:t>
            </a:r>
            <a:r>
              <a:rPr lang="en-US" sz="2000" dirty="0" smtClean="0"/>
              <a:t>parallelism (expected)</a:t>
            </a:r>
            <a:endParaRPr lang="en-US" sz="2000" dirty="0"/>
          </a:p>
          <a:p>
            <a:endParaRPr lang="en-US" sz="2000" dirty="0"/>
          </a:p>
        </p:txBody>
      </p:sp>
      <p:sp>
        <p:nvSpPr>
          <p:cNvPr id="2" name="Title 1"/>
          <p:cNvSpPr>
            <a:spLocks noGrp="1"/>
          </p:cNvSpPr>
          <p:nvPr>
            <p:ph type="title" idx="4294967295"/>
          </p:nvPr>
        </p:nvSpPr>
        <p:spPr>
          <a:xfrm>
            <a:off x="2060546" y="262552"/>
            <a:ext cx="8547100" cy="5556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fontAlgn="base">
              <a:spcAft>
                <a:spcPct val="0"/>
              </a:spcAft>
            </a:pPr>
            <a:r>
              <a:rPr lang="en-US" sz="40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Parallel Tweet Clustering with Storm</a:t>
            </a:r>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715" y="1001415"/>
            <a:ext cx="10936587" cy="3933730"/>
          </a:xfrm>
          <a:prstGeom prst="rect">
            <a:avLst/>
          </a:prstGeom>
          <a:noFill/>
          <a:ln>
            <a:noFill/>
          </a:ln>
        </p:spPr>
      </p:pic>
    </p:spTree>
    <p:extLst>
      <p:ext uri="{BB962C8B-B14F-4D97-AF65-F5344CB8AC3E}">
        <p14:creationId xmlns:p14="http://schemas.microsoft.com/office/powerpoint/2010/main" val="18203007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182668" y="2488591"/>
            <a:ext cx="8161232"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82667" y="3201605"/>
            <a:ext cx="917360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82675" y="3868354"/>
            <a:ext cx="9900225" cy="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2676" y="4516058"/>
            <a:ext cx="10732983"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669" y="5239957"/>
            <a:ext cx="1159839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361" y="2105773"/>
            <a:ext cx="2494053" cy="352516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9852" y="2017141"/>
            <a:ext cx="755143" cy="44246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0232" y="4008898"/>
            <a:ext cx="755140" cy="44246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089" y="2666445"/>
            <a:ext cx="755143" cy="442465"/>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1575" y="4691989"/>
            <a:ext cx="755143" cy="44246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276" y="1398368"/>
            <a:ext cx="755140" cy="442465"/>
          </a:xfrm>
          <a:prstGeom prst="rect">
            <a:avLst/>
          </a:prstGeom>
        </p:spPr>
      </p:pic>
      <p:cxnSp>
        <p:nvCxnSpPr>
          <p:cNvPr id="18" name="Straight Connector 17"/>
          <p:cNvCxnSpPr/>
          <p:nvPr/>
        </p:nvCxnSpPr>
        <p:spPr>
          <a:xfrm>
            <a:off x="2777985" y="1840816"/>
            <a:ext cx="87357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987166" y="1434918"/>
            <a:ext cx="8258158" cy="369332"/>
          </a:xfrm>
          <a:prstGeom prst="rect">
            <a:avLst/>
          </a:prstGeom>
          <a:noFill/>
        </p:spPr>
        <p:txBody>
          <a:bodyPr wrap="none" rtlCol="0">
            <a:spAutoFit/>
          </a:bodyPr>
          <a:lstStyle/>
          <a:p>
            <a:pPr algn="ctr"/>
            <a:r>
              <a:rPr lang="en-US" b="1" dirty="0">
                <a:solidFill>
                  <a:prstClr val="white">
                    <a:lumMod val="50000"/>
                  </a:prstClr>
                </a:solidFill>
              </a:rPr>
              <a:t>1.</a:t>
            </a:r>
            <a:r>
              <a:rPr lang="en-US" b="1" dirty="0" smtClean="0">
                <a:solidFill>
                  <a:srgbClr val="31859C"/>
                </a:solidFill>
              </a:rPr>
              <a:t>      </a:t>
            </a:r>
            <a:r>
              <a:rPr lang="en-US" b="1" dirty="0">
                <a:solidFill>
                  <a:prstClr val="white">
                    <a:lumMod val="50000"/>
                  </a:prstClr>
                </a:solidFill>
              </a:rPr>
              <a:t>Introduction: Big Data (Batch and Streaming), interdisciplinary, HPC and Clouds </a:t>
            </a:r>
          </a:p>
        </p:txBody>
      </p:sp>
      <p:sp>
        <p:nvSpPr>
          <p:cNvPr id="23" name="TextBox 22"/>
          <p:cNvSpPr txBox="1"/>
          <p:nvPr/>
        </p:nvSpPr>
        <p:spPr>
          <a:xfrm>
            <a:off x="3350116" y="2053707"/>
            <a:ext cx="4762649" cy="369332"/>
          </a:xfrm>
          <a:prstGeom prst="rect">
            <a:avLst/>
          </a:prstGeom>
          <a:noFill/>
        </p:spPr>
        <p:txBody>
          <a:bodyPr wrap="none" rtlCol="0">
            <a:spAutoFit/>
          </a:bodyPr>
          <a:lstStyle/>
          <a:p>
            <a:pPr algn="ctr"/>
            <a:r>
              <a:rPr lang="en-US" b="1" dirty="0">
                <a:solidFill>
                  <a:prstClr val="white">
                    <a:lumMod val="50000"/>
                  </a:prstClr>
                </a:solidFill>
              </a:rPr>
              <a:t>2.      Clouds are important for Big Data Analysis</a:t>
            </a:r>
            <a:r>
              <a:rPr lang="en-US" b="1" dirty="0">
                <a:solidFill>
                  <a:srgbClr val="31859C"/>
                </a:solidFill>
              </a:rPr>
              <a:t> </a:t>
            </a:r>
          </a:p>
        </p:txBody>
      </p:sp>
      <p:sp>
        <p:nvSpPr>
          <p:cNvPr id="24" name="TextBox 23"/>
          <p:cNvSpPr txBox="1"/>
          <p:nvPr/>
        </p:nvSpPr>
        <p:spPr>
          <a:xfrm>
            <a:off x="3783909" y="2703003"/>
            <a:ext cx="5572363" cy="369332"/>
          </a:xfrm>
          <a:prstGeom prst="rect">
            <a:avLst/>
          </a:prstGeom>
          <a:noFill/>
        </p:spPr>
        <p:txBody>
          <a:bodyPr wrap="square" rtlCol="0">
            <a:spAutoFit/>
          </a:bodyPr>
          <a:lstStyle/>
          <a:p>
            <a:r>
              <a:rPr lang="en-US" b="1" dirty="0">
                <a:solidFill>
                  <a:prstClr val="white">
                    <a:lumMod val="50000"/>
                  </a:prstClr>
                </a:solidFill>
              </a:rPr>
              <a:t>3.      Clouds are important for </a:t>
            </a:r>
            <a:r>
              <a:rPr lang="en-US" b="1" dirty="0" smtClean="0">
                <a:solidFill>
                  <a:prstClr val="white">
                    <a:lumMod val="50000"/>
                  </a:prstClr>
                </a:solidFill>
              </a:rPr>
              <a:t>Education and Training</a:t>
            </a:r>
            <a:endParaRPr lang="en-US" b="1" dirty="0">
              <a:solidFill>
                <a:prstClr val="white">
                  <a:lumMod val="50000"/>
                </a:prstClr>
              </a:solidFill>
            </a:endParaRPr>
          </a:p>
        </p:txBody>
      </p:sp>
      <p:sp>
        <p:nvSpPr>
          <p:cNvPr id="25" name="TextBox 24"/>
          <p:cNvSpPr txBox="1"/>
          <p:nvPr/>
        </p:nvSpPr>
        <p:spPr>
          <a:xfrm>
            <a:off x="4168242" y="3387168"/>
            <a:ext cx="5200783" cy="369332"/>
          </a:xfrm>
          <a:prstGeom prst="rect">
            <a:avLst/>
          </a:prstGeom>
          <a:noFill/>
        </p:spPr>
        <p:txBody>
          <a:bodyPr wrap="none" rtlCol="0">
            <a:spAutoFit/>
          </a:bodyPr>
          <a:lstStyle/>
          <a:p>
            <a:r>
              <a:rPr lang="en-US" b="1" dirty="0">
                <a:solidFill>
                  <a:prstClr val="white">
                    <a:lumMod val="50000"/>
                  </a:prstClr>
                </a:solidFill>
              </a:rPr>
              <a:t>4.      Interdisciplinary Applications and Technologies </a:t>
            </a:r>
          </a:p>
        </p:txBody>
      </p:sp>
      <p:sp>
        <p:nvSpPr>
          <p:cNvPr id="26" name="TextBox 25"/>
          <p:cNvSpPr txBox="1"/>
          <p:nvPr/>
        </p:nvSpPr>
        <p:spPr>
          <a:xfrm>
            <a:off x="4544329" y="4045459"/>
            <a:ext cx="7300460" cy="369332"/>
          </a:xfrm>
          <a:prstGeom prst="rect">
            <a:avLst/>
          </a:prstGeom>
          <a:noFill/>
        </p:spPr>
        <p:txBody>
          <a:bodyPr wrap="none" rtlCol="0">
            <a:spAutoFit/>
          </a:bodyPr>
          <a:lstStyle/>
          <a:p>
            <a:r>
              <a:rPr lang="en-US" b="1" dirty="0">
                <a:solidFill>
                  <a:srgbClr val="31859C"/>
                </a:solidFill>
              </a:rPr>
              <a:t>5.      Enhancing Commodity systems  (Apache Big Data Stack) to HPC-ABDS</a:t>
            </a:r>
          </a:p>
        </p:txBody>
      </p:sp>
      <p:sp>
        <p:nvSpPr>
          <p:cNvPr id="27" name="TextBox 26"/>
          <p:cNvSpPr txBox="1"/>
          <p:nvPr/>
        </p:nvSpPr>
        <p:spPr>
          <a:xfrm>
            <a:off x="4961031" y="4727573"/>
            <a:ext cx="2778389" cy="369332"/>
          </a:xfrm>
          <a:prstGeom prst="rect">
            <a:avLst/>
          </a:prstGeom>
          <a:noFill/>
        </p:spPr>
        <p:txBody>
          <a:bodyPr wrap="none" rtlCol="0">
            <a:spAutoFit/>
          </a:bodyPr>
          <a:lstStyle/>
          <a:p>
            <a:r>
              <a:rPr lang="en-US" b="1" dirty="0">
                <a:solidFill>
                  <a:prstClr val="white">
                    <a:lumMod val="50000"/>
                  </a:prstClr>
                </a:solidFill>
              </a:rPr>
              <a:t>6. </a:t>
            </a:r>
            <a:r>
              <a:rPr lang="en-US" b="1" dirty="0" smtClean="0">
                <a:solidFill>
                  <a:prstClr val="white">
                    <a:lumMod val="50000"/>
                  </a:prstClr>
                </a:solidFill>
              </a:rPr>
              <a:t>     Summary and Future</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659" y="3341360"/>
            <a:ext cx="755143" cy="442465"/>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3278" y="3571834"/>
            <a:ext cx="1088719" cy="542063"/>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000" y="4166067"/>
            <a:ext cx="1428751" cy="497448"/>
          </a:xfrm>
          <a:prstGeom prst="rect">
            <a:avLst/>
          </a:prstGeom>
        </p:spPr>
      </p:pic>
      <p:pic>
        <p:nvPicPr>
          <p:cNvPr id="39" name="Picture 2">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210" t="17040" b="30610"/>
          <a:stretch/>
        </p:blipFill>
        <p:spPr bwMode="auto">
          <a:xfrm>
            <a:off x="870056" y="4745300"/>
            <a:ext cx="1605029" cy="35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0">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623" y="3093309"/>
            <a:ext cx="1506764" cy="360686"/>
          </a:xfrm>
          <a:prstGeom prst="rect">
            <a:avLst/>
          </a:prstGeom>
          <a:effectLst>
            <a:glow rad="63500">
              <a:schemeClr val="bg1">
                <a:alpha val="40000"/>
              </a:schemeClr>
            </a:glow>
            <a:outerShdw blurRad="50800" dist="38100" dir="2700000" algn="tl" rotWithShape="0">
              <a:prstClr val="black">
                <a:alpha val="40000"/>
              </a:prstClr>
            </a:outerShdw>
          </a:effectLst>
        </p:spPr>
      </p:pic>
      <p:cxnSp>
        <p:nvCxnSpPr>
          <p:cNvPr id="49" name="Straight Connector 48"/>
          <p:cNvCxnSpPr/>
          <p:nvPr/>
        </p:nvCxnSpPr>
        <p:spPr>
          <a:xfrm>
            <a:off x="2574472" y="2074267"/>
            <a:ext cx="0" cy="3596359"/>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726872" y="2070175"/>
            <a:ext cx="0" cy="3596359"/>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2" name="Picture 5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7399" y="2105777"/>
            <a:ext cx="609524" cy="342857"/>
          </a:xfrm>
          <a:prstGeom prst="rect">
            <a:avLst/>
          </a:prstGeom>
        </p:spPr>
      </p:pic>
      <p:sp>
        <p:nvSpPr>
          <p:cNvPr id="53" name="TextBox 52"/>
          <p:cNvSpPr txBox="1"/>
          <p:nvPr/>
        </p:nvSpPr>
        <p:spPr>
          <a:xfrm>
            <a:off x="1279044" y="2182609"/>
            <a:ext cx="1334404" cy="276999"/>
          </a:xfrm>
          <a:prstGeom prst="rect">
            <a:avLst/>
          </a:prstGeom>
          <a:noFill/>
        </p:spPr>
        <p:txBody>
          <a:bodyPr wrap="none" rtlCol="0">
            <a:spAutoFit/>
          </a:bodyPr>
          <a:lstStyle/>
          <a:p>
            <a:r>
              <a:rPr lang="en-US" sz="1200" b="1" dirty="0" smtClean="0">
                <a:solidFill>
                  <a:prstClr val="white">
                    <a:lumMod val="50000"/>
                  </a:prstClr>
                </a:solidFill>
                <a:latin typeface="Corbel" pitchFamily="34" charset="0"/>
              </a:rPr>
              <a:t>Cloud Computing</a:t>
            </a:r>
            <a:endParaRPr lang="en-US" sz="1200" b="1" dirty="0">
              <a:solidFill>
                <a:prstClr val="white">
                  <a:lumMod val="50000"/>
                </a:prstClr>
              </a:solidFill>
              <a:latin typeface="Corbel" pitchFamily="34" charset="0"/>
            </a:endParaRPr>
          </a:p>
        </p:txBody>
      </p:sp>
      <p:sp>
        <p:nvSpPr>
          <p:cNvPr id="30" name="TextBox 29"/>
          <p:cNvSpPr txBox="1"/>
          <p:nvPr/>
        </p:nvSpPr>
        <p:spPr>
          <a:xfrm>
            <a:off x="5018300" y="304711"/>
            <a:ext cx="1927131" cy="769441"/>
          </a:xfrm>
          <a:prstGeom prst="rect">
            <a:avLst/>
          </a:prstGeom>
          <a:noFill/>
        </p:spPr>
        <p:txBody>
          <a:bodyPr wrap="none" rtlCol="0">
            <a:spAutoFit/>
          </a:bodyPr>
          <a:lstStyle/>
          <a:p>
            <a:pPr algn="ctr">
              <a:spcBef>
                <a:spcPct val="0"/>
              </a:spcBef>
            </a:pPr>
            <a:r>
              <a:rPr lang="en-US" sz="4400" b="1" kern="0" dirty="0" smtClean="0">
                <a:solidFill>
                  <a:srgbClr val="4BACC6">
                    <a:lumMod val="75000"/>
                  </a:srgbClr>
                </a:solidFill>
                <a:effectLst>
                  <a:outerShdw blurRad="50800" dist="25400" dir="5400000" algn="t" rotWithShape="0">
                    <a:prstClr val="black">
                      <a:alpha val="40000"/>
                    </a:prstClr>
                  </a:outerShdw>
                </a:effectLst>
                <a:cs typeface="Times New Roman" pitchFamily="18" charset="0"/>
              </a:rPr>
              <a:t>Outline</a:t>
            </a:r>
            <a:endParaRPr lang="en-US" sz="4400" b="1" kern="0" dirty="0">
              <a:solidFill>
                <a:srgbClr val="4BACC6">
                  <a:lumMod val="75000"/>
                </a:srgbClr>
              </a:solidFill>
              <a:effectLst>
                <a:outerShdw blurRad="50800" dist="25400" dir="5400000" algn="t" rotWithShape="0">
                  <a:prstClr val="black">
                    <a:alpha val="40000"/>
                  </a:prstClr>
                </a:outerShdw>
              </a:effectLst>
              <a:cs typeface="Times New Roman" pitchFamily="18" charset="0"/>
            </a:endParaRPr>
          </a:p>
        </p:txBody>
      </p:sp>
      <p:pic>
        <p:nvPicPr>
          <p:cNvPr id="31" name="Picture 2" descr="F:\Docs\Dropbox\poster\plotviz.jpg">
            <a:hlinkClick r:id="rId12"/>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435" t="28512" b="36428"/>
          <a:stretch/>
        </p:blipFill>
        <p:spPr bwMode="auto">
          <a:xfrm>
            <a:off x="916959" y="2597068"/>
            <a:ext cx="1641355" cy="3424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1986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91606" y="416664"/>
            <a:ext cx="9712482" cy="4619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36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Six Computation Paradigms for Data Analytics</a:t>
            </a:r>
          </a:p>
        </p:txBody>
      </p:sp>
      <p:grpSp>
        <p:nvGrpSpPr>
          <p:cNvPr id="1765" name="Group 1764"/>
          <p:cNvGrpSpPr/>
          <p:nvPr/>
        </p:nvGrpSpPr>
        <p:grpSpPr>
          <a:xfrm>
            <a:off x="0" y="1180730"/>
            <a:ext cx="12118207" cy="4276794"/>
            <a:chOff x="0" y="0"/>
            <a:chExt cx="6013450" cy="1985039"/>
          </a:xfrm>
        </p:grpSpPr>
        <p:grpSp>
          <p:nvGrpSpPr>
            <p:cNvPr id="1766" name="Group 1765"/>
            <p:cNvGrpSpPr>
              <a:grpSpLocks noChangeAspect="1"/>
            </p:cNvGrpSpPr>
            <p:nvPr/>
          </p:nvGrpSpPr>
          <p:grpSpPr bwMode="auto">
            <a:xfrm>
              <a:off x="38099" y="0"/>
              <a:ext cx="5975350" cy="1390650"/>
              <a:chOff x="38099" y="0"/>
              <a:chExt cx="3764" cy="876"/>
            </a:xfrm>
          </p:grpSpPr>
          <p:sp>
            <p:nvSpPr>
              <p:cNvPr id="1813" name="AutoShape 3"/>
              <p:cNvSpPr>
                <a:spLocks noChangeAspect="1" noChangeArrowheads="1" noTextEdit="1"/>
              </p:cNvSpPr>
              <p:nvPr/>
            </p:nvSpPr>
            <p:spPr bwMode="auto">
              <a:xfrm>
                <a:off x="38099" y="0"/>
                <a:ext cx="3764" cy="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grpSp>
            <p:nvGrpSpPr>
              <p:cNvPr id="1814" name="Group 1813"/>
              <p:cNvGrpSpPr>
                <a:grpSpLocks/>
              </p:cNvGrpSpPr>
              <p:nvPr/>
            </p:nvGrpSpPr>
            <p:grpSpPr bwMode="auto">
              <a:xfrm>
                <a:off x="38100" y="16"/>
                <a:ext cx="2451" cy="827"/>
                <a:chOff x="38100" y="16"/>
                <a:chExt cx="2451" cy="827"/>
              </a:xfrm>
            </p:grpSpPr>
            <p:sp>
              <p:nvSpPr>
                <p:cNvPr id="2005" name="Rectangle 2004"/>
                <p:cNvSpPr>
                  <a:spLocks noChangeArrowheads="1"/>
                </p:cNvSpPr>
                <p:nvPr/>
              </p:nvSpPr>
              <p:spPr bwMode="auto">
                <a:xfrm>
                  <a:off x="39976" y="165"/>
                  <a:ext cx="575" cy="677"/>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06" name="Rectangle 2005"/>
                <p:cNvSpPr>
                  <a:spLocks noChangeArrowheads="1"/>
                </p:cNvSpPr>
                <p:nvPr/>
              </p:nvSpPr>
              <p:spPr bwMode="auto">
                <a:xfrm>
                  <a:off x="39976" y="165"/>
                  <a:ext cx="575" cy="677"/>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07" name="Rectangle 2006"/>
                <p:cNvSpPr>
                  <a:spLocks noChangeArrowheads="1"/>
                </p:cNvSpPr>
                <p:nvPr/>
              </p:nvSpPr>
              <p:spPr bwMode="auto">
                <a:xfrm>
                  <a:off x="38100" y="16"/>
                  <a:ext cx="564" cy="1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08" name="Rectangle 2007"/>
                <p:cNvSpPr>
                  <a:spLocks noChangeArrowheads="1"/>
                </p:cNvSpPr>
                <p:nvPr/>
              </p:nvSpPr>
              <p:spPr bwMode="auto">
                <a:xfrm>
                  <a:off x="38100" y="16"/>
                  <a:ext cx="564" cy="154"/>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b="1" dirty="0">
                    <a:solidFill>
                      <a:srgbClr val="000000"/>
                    </a:solidFill>
                  </a:endParaRPr>
                </a:p>
              </p:txBody>
            </p:sp>
            <p:sp>
              <p:nvSpPr>
                <p:cNvPr id="2009" name="Rectangle 2008"/>
                <p:cNvSpPr>
                  <a:spLocks noChangeArrowheads="1"/>
                </p:cNvSpPr>
                <p:nvPr/>
              </p:nvSpPr>
              <p:spPr bwMode="auto">
                <a:xfrm>
                  <a:off x="38233" y="29"/>
                  <a:ext cx="5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(1) </a:t>
                  </a:r>
                  <a:endParaRPr lang="en-US" sz="1100" dirty="0">
                    <a:solidFill>
                      <a:srgbClr val="000000"/>
                    </a:solidFill>
                    <a:latin typeface="Times New Roman"/>
                    <a:ea typeface="Times New Roman"/>
                  </a:endParaRPr>
                </a:p>
              </p:txBody>
            </p:sp>
            <p:sp>
              <p:nvSpPr>
                <p:cNvPr id="2010" name="Rectangle 2009"/>
                <p:cNvSpPr>
                  <a:spLocks noChangeArrowheads="1"/>
                </p:cNvSpPr>
                <p:nvPr/>
              </p:nvSpPr>
              <p:spPr bwMode="auto">
                <a:xfrm>
                  <a:off x="38308" y="32"/>
                  <a:ext cx="21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Map Only</a:t>
                  </a:r>
                  <a:endParaRPr lang="en-US" sz="1100" dirty="0">
                    <a:solidFill>
                      <a:srgbClr val="000000"/>
                    </a:solidFill>
                    <a:latin typeface="Times New Roman"/>
                    <a:ea typeface="Times New Roman"/>
                  </a:endParaRPr>
                </a:p>
              </p:txBody>
            </p:sp>
            <p:sp>
              <p:nvSpPr>
                <p:cNvPr id="2011" name="Rectangle 2010"/>
                <p:cNvSpPr>
                  <a:spLocks noChangeArrowheads="1"/>
                </p:cNvSpPr>
                <p:nvPr/>
              </p:nvSpPr>
              <p:spPr bwMode="auto">
                <a:xfrm>
                  <a:off x="39976" y="16"/>
                  <a:ext cx="575" cy="1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12" name="Rectangle 2011"/>
                <p:cNvSpPr>
                  <a:spLocks noChangeArrowheads="1"/>
                </p:cNvSpPr>
                <p:nvPr/>
              </p:nvSpPr>
              <p:spPr bwMode="auto">
                <a:xfrm>
                  <a:off x="39976" y="16"/>
                  <a:ext cx="575" cy="149"/>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13" name="Rectangle 2012"/>
                <p:cNvSpPr>
                  <a:spLocks noChangeArrowheads="1"/>
                </p:cNvSpPr>
                <p:nvPr/>
              </p:nvSpPr>
              <p:spPr bwMode="auto">
                <a:xfrm>
                  <a:off x="40034" y="27"/>
                  <a:ext cx="44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(4) Point to Point or </a:t>
                  </a:r>
                  <a:endParaRPr lang="en-US" sz="1100">
                    <a:solidFill>
                      <a:srgbClr val="000000"/>
                    </a:solidFill>
                    <a:latin typeface="Times New Roman"/>
                    <a:ea typeface="Times New Roman"/>
                  </a:endParaRPr>
                </a:p>
              </p:txBody>
            </p:sp>
            <p:sp>
              <p:nvSpPr>
                <p:cNvPr id="2014" name="Rectangle 2013"/>
                <p:cNvSpPr>
                  <a:spLocks noChangeArrowheads="1"/>
                </p:cNvSpPr>
                <p:nvPr/>
              </p:nvSpPr>
              <p:spPr bwMode="auto">
                <a:xfrm>
                  <a:off x="40029" y="90"/>
                  <a:ext cx="9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Map</a:t>
                  </a:r>
                  <a:endParaRPr lang="en-US" sz="1100" dirty="0">
                    <a:solidFill>
                      <a:srgbClr val="000000"/>
                    </a:solidFill>
                    <a:latin typeface="Times New Roman"/>
                    <a:ea typeface="Times New Roman"/>
                  </a:endParaRPr>
                </a:p>
              </p:txBody>
            </p:sp>
            <p:sp>
              <p:nvSpPr>
                <p:cNvPr id="2015" name="Rectangle 2014"/>
                <p:cNvSpPr>
                  <a:spLocks noChangeArrowheads="1"/>
                </p:cNvSpPr>
                <p:nvPr/>
              </p:nvSpPr>
              <p:spPr bwMode="auto">
                <a:xfrm>
                  <a:off x="40117" y="90"/>
                  <a:ext cx="1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a:t>
                  </a:r>
                  <a:endParaRPr lang="en-US" sz="1100">
                    <a:solidFill>
                      <a:srgbClr val="000000"/>
                    </a:solidFill>
                    <a:latin typeface="Times New Roman"/>
                    <a:ea typeface="Times New Roman"/>
                  </a:endParaRPr>
                </a:p>
              </p:txBody>
            </p:sp>
            <p:sp>
              <p:nvSpPr>
                <p:cNvPr id="2016" name="Rectangle 2015"/>
                <p:cNvSpPr>
                  <a:spLocks noChangeArrowheads="1"/>
                </p:cNvSpPr>
                <p:nvPr/>
              </p:nvSpPr>
              <p:spPr bwMode="auto">
                <a:xfrm>
                  <a:off x="40134" y="90"/>
                  <a:ext cx="363"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Communication</a:t>
                  </a:r>
                  <a:endParaRPr lang="en-US" sz="1100" dirty="0">
                    <a:solidFill>
                      <a:srgbClr val="000000"/>
                    </a:solidFill>
                    <a:latin typeface="Times New Roman"/>
                    <a:ea typeface="Times New Roman"/>
                  </a:endParaRPr>
                </a:p>
              </p:txBody>
            </p:sp>
            <p:sp>
              <p:nvSpPr>
                <p:cNvPr id="2017" name="Rectangle 2016"/>
                <p:cNvSpPr>
                  <a:spLocks noChangeArrowheads="1"/>
                </p:cNvSpPr>
                <p:nvPr/>
              </p:nvSpPr>
              <p:spPr bwMode="auto">
                <a:xfrm>
                  <a:off x="39301" y="16"/>
                  <a:ext cx="677" cy="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18" name="Rectangle 2017"/>
                <p:cNvSpPr>
                  <a:spLocks noChangeArrowheads="1"/>
                </p:cNvSpPr>
                <p:nvPr/>
              </p:nvSpPr>
              <p:spPr bwMode="auto">
                <a:xfrm>
                  <a:off x="39301" y="16"/>
                  <a:ext cx="677" cy="150"/>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19" name="Rectangle 2018"/>
                <p:cNvSpPr>
                  <a:spLocks noChangeArrowheads="1"/>
                </p:cNvSpPr>
                <p:nvPr/>
              </p:nvSpPr>
              <p:spPr bwMode="auto">
                <a:xfrm>
                  <a:off x="39320" y="25"/>
                  <a:ext cx="5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(3) </a:t>
                  </a:r>
                  <a:endParaRPr lang="en-US" sz="1100">
                    <a:solidFill>
                      <a:srgbClr val="000000"/>
                    </a:solidFill>
                    <a:latin typeface="Times New Roman"/>
                    <a:ea typeface="Times New Roman"/>
                  </a:endParaRPr>
                </a:p>
              </p:txBody>
            </p:sp>
            <p:sp>
              <p:nvSpPr>
                <p:cNvPr id="2020" name="Rectangle 2019"/>
                <p:cNvSpPr>
                  <a:spLocks noChangeArrowheads="1"/>
                </p:cNvSpPr>
                <p:nvPr/>
              </p:nvSpPr>
              <p:spPr bwMode="auto">
                <a:xfrm>
                  <a:off x="39395" y="28"/>
                  <a:ext cx="184"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Iterative </a:t>
                  </a:r>
                  <a:endParaRPr lang="en-US" sz="1100" dirty="0">
                    <a:solidFill>
                      <a:srgbClr val="000000"/>
                    </a:solidFill>
                    <a:latin typeface="Times New Roman"/>
                    <a:ea typeface="Times New Roman"/>
                  </a:endParaRPr>
                </a:p>
              </p:txBody>
            </p:sp>
            <p:sp>
              <p:nvSpPr>
                <p:cNvPr id="2021" name="Rectangle 2020"/>
                <p:cNvSpPr>
                  <a:spLocks noChangeArrowheads="1"/>
                </p:cNvSpPr>
                <p:nvPr/>
              </p:nvSpPr>
              <p:spPr bwMode="auto">
                <a:xfrm>
                  <a:off x="39600" y="28"/>
                  <a:ext cx="344"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smtClean="0">
                      <a:solidFill>
                        <a:srgbClr val="000000"/>
                      </a:solidFill>
                      <a:ea typeface="Times New Roman"/>
                    </a:rPr>
                    <a:t>Map Reduce </a:t>
                  </a:r>
                  <a:r>
                    <a:rPr lang="en-US" sz="1100" b="1" dirty="0">
                      <a:solidFill>
                        <a:srgbClr val="000000"/>
                      </a:solidFill>
                      <a:ea typeface="Times New Roman"/>
                    </a:rPr>
                    <a:t>or </a:t>
                  </a:r>
                  <a:endParaRPr lang="en-US" sz="1100" dirty="0">
                    <a:solidFill>
                      <a:srgbClr val="000000"/>
                    </a:solidFill>
                    <a:latin typeface="Times New Roman"/>
                    <a:ea typeface="Times New Roman"/>
                  </a:endParaRPr>
                </a:p>
              </p:txBody>
            </p:sp>
            <p:sp>
              <p:nvSpPr>
                <p:cNvPr id="2022" name="Rectangle 2021"/>
                <p:cNvSpPr>
                  <a:spLocks noChangeArrowheads="1"/>
                </p:cNvSpPr>
                <p:nvPr/>
              </p:nvSpPr>
              <p:spPr bwMode="auto">
                <a:xfrm>
                  <a:off x="39476" y="88"/>
                  <a:ext cx="9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Map</a:t>
                  </a:r>
                  <a:endParaRPr lang="en-US" sz="1100" dirty="0">
                    <a:solidFill>
                      <a:srgbClr val="000000"/>
                    </a:solidFill>
                    <a:latin typeface="Times New Roman"/>
                    <a:ea typeface="Times New Roman"/>
                  </a:endParaRPr>
                </a:p>
              </p:txBody>
            </p:sp>
            <p:sp>
              <p:nvSpPr>
                <p:cNvPr id="2023" name="Rectangle 2022"/>
                <p:cNvSpPr>
                  <a:spLocks noChangeArrowheads="1"/>
                </p:cNvSpPr>
                <p:nvPr/>
              </p:nvSpPr>
              <p:spPr bwMode="auto">
                <a:xfrm>
                  <a:off x="39562" y="88"/>
                  <a:ext cx="1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a:t>
                  </a:r>
                  <a:endParaRPr lang="en-US" sz="1100">
                    <a:solidFill>
                      <a:srgbClr val="000000"/>
                    </a:solidFill>
                    <a:latin typeface="Times New Roman"/>
                    <a:ea typeface="Times New Roman"/>
                  </a:endParaRPr>
                </a:p>
              </p:txBody>
            </p:sp>
            <p:sp>
              <p:nvSpPr>
                <p:cNvPr id="2024" name="Rectangle 2023"/>
                <p:cNvSpPr>
                  <a:spLocks noChangeArrowheads="1"/>
                </p:cNvSpPr>
                <p:nvPr/>
              </p:nvSpPr>
              <p:spPr bwMode="auto">
                <a:xfrm>
                  <a:off x="39579" y="91"/>
                  <a:ext cx="227"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Collective</a:t>
                  </a:r>
                  <a:endParaRPr lang="en-US" sz="1100" dirty="0">
                    <a:solidFill>
                      <a:srgbClr val="000000"/>
                    </a:solidFill>
                    <a:latin typeface="Times New Roman"/>
                    <a:ea typeface="Times New Roman"/>
                  </a:endParaRPr>
                </a:p>
              </p:txBody>
            </p:sp>
            <p:sp>
              <p:nvSpPr>
                <p:cNvPr id="2025" name="Rectangle 2024"/>
                <p:cNvSpPr>
                  <a:spLocks noChangeArrowheads="1"/>
                </p:cNvSpPr>
                <p:nvPr/>
              </p:nvSpPr>
              <p:spPr bwMode="auto">
                <a:xfrm>
                  <a:off x="38664" y="16"/>
                  <a:ext cx="637" cy="1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26" name="Rectangle 2025"/>
                <p:cNvSpPr>
                  <a:spLocks noChangeArrowheads="1"/>
                </p:cNvSpPr>
                <p:nvPr/>
              </p:nvSpPr>
              <p:spPr bwMode="auto">
                <a:xfrm>
                  <a:off x="38664" y="16"/>
                  <a:ext cx="637" cy="154"/>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27" name="Rectangle 2026"/>
                <p:cNvSpPr>
                  <a:spLocks noChangeArrowheads="1"/>
                </p:cNvSpPr>
                <p:nvPr/>
              </p:nvSpPr>
              <p:spPr bwMode="auto">
                <a:xfrm>
                  <a:off x="38857" y="29"/>
                  <a:ext cx="5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(2) </a:t>
                  </a:r>
                  <a:endParaRPr lang="en-US" sz="1100">
                    <a:solidFill>
                      <a:srgbClr val="000000"/>
                    </a:solidFill>
                    <a:latin typeface="Times New Roman"/>
                    <a:ea typeface="Times New Roman"/>
                  </a:endParaRPr>
                </a:p>
              </p:txBody>
            </p:sp>
            <p:sp>
              <p:nvSpPr>
                <p:cNvPr id="2028" name="Rectangle 2027"/>
                <p:cNvSpPr>
                  <a:spLocks noChangeArrowheads="1"/>
                </p:cNvSpPr>
                <p:nvPr/>
              </p:nvSpPr>
              <p:spPr bwMode="auto">
                <a:xfrm>
                  <a:off x="38932" y="29"/>
                  <a:ext cx="16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Classic </a:t>
                  </a:r>
                  <a:endParaRPr lang="en-US" sz="1100">
                    <a:solidFill>
                      <a:srgbClr val="000000"/>
                    </a:solidFill>
                    <a:latin typeface="Times New Roman"/>
                    <a:ea typeface="Times New Roman"/>
                  </a:endParaRPr>
                </a:p>
              </p:txBody>
            </p:sp>
            <p:sp>
              <p:nvSpPr>
                <p:cNvPr id="2029" name="Rectangle 2028"/>
                <p:cNvSpPr>
                  <a:spLocks noChangeArrowheads="1"/>
                </p:cNvSpPr>
                <p:nvPr/>
              </p:nvSpPr>
              <p:spPr bwMode="auto">
                <a:xfrm>
                  <a:off x="38851" y="92"/>
                  <a:ext cx="28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Map-Reduce</a:t>
                  </a:r>
                  <a:endParaRPr lang="en-US" sz="1100" dirty="0">
                    <a:solidFill>
                      <a:srgbClr val="000000"/>
                    </a:solidFill>
                    <a:latin typeface="Times New Roman"/>
                    <a:ea typeface="Times New Roman"/>
                  </a:endParaRPr>
                </a:p>
              </p:txBody>
            </p:sp>
            <p:sp>
              <p:nvSpPr>
                <p:cNvPr id="2030" name="Rectangle 2029"/>
                <p:cNvSpPr>
                  <a:spLocks noChangeArrowheads="1"/>
                </p:cNvSpPr>
                <p:nvPr/>
              </p:nvSpPr>
              <p:spPr bwMode="auto">
                <a:xfrm>
                  <a:off x="38100" y="170"/>
                  <a:ext cx="564" cy="673"/>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31" name="Rectangle 2030"/>
                <p:cNvSpPr>
                  <a:spLocks noChangeArrowheads="1"/>
                </p:cNvSpPr>
                <p:nvPr/>
              </p:nvSpPr>
              <p:spPr bwMode="auto">
                <a:xfrm>
                  <a:off x="38100" y="167"/>
                  <a:ext cx="564" cy="676"/>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32" name="Rectangle 2031"/>
                <p:cNvSpPr>
                  <a:spLocks noChangeArrowheads="1"/>
                </p:cNvSpPr>
                <p:nvPr/>
              </p:nvSpPr>
              <p:spPr bwMode="auto">
                <a:xfrm>
                  <a:off x="38664" y="165"/>
                  <a:ext cx="640" cy="677"/>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33" name="Rectangle 2032"/>
                <p:cNvSpPr>
                  <a:spLocks noChangeArrowheads="1"/>
                </p:cNvSpPr>
                <p:nvPr/>
              </p:nvSpPr>
              <p:spPr bwMode="auto">
                <a:xfrm>
                  <a:off x="38664" y="165"/>
                  <a:ext cx="640" cy="677"/>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34" name="Rectangle 2033"/>
                <p:cNvSpPr>
                  <a:spLocks noChangeArrowheads="1"/>
                </p:cNvSpPr>
                <p:nvPr/>
              </p:nvSpPr>
              <p:spPr bwMode="auto">
                <a:xfrm>
                  <a:off x="38934" y="232"/>
                  <a:ext cx="11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Input</a:t>
                  </a:r>
                  <a:endParaRPr lang="en-US" sz="1100">
                    <a:solidFill>
                      <a:srgbClr val="000000"/>
                    </a:solidFill>
                    <a:latin typeface="Times New Roman"/>
                    <a:ea typeface="Times New Roman"/>
                  </a:endParaRPr>
                </a:p>
              </p:txBody>
            </p:sp>
            <p:sp>
              <p:nvSpPr>
                <p:cNvPr id="2035" name="Oval 2034"/>
                <p:cNvSpPr>
                  <a:spLocks noChangeArrowheads="1"/>
                </p:cNvSpPr>
                <p:nvPr/>
              </p:nvSpPr>
              <p:spPr bwMode="auto">
                <a:xfrm>
                  <a:off x="39087" y="382"/>
                  <a:ext cx="95" cy="10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36" name="Oval 2035"/>
                <p:cNvSpPr>
                  <a:spLocks noChangeArrowheads="1"/>
                </p:cNvSpPr>
                <p:nvPr/>
              </p:nvSpPr>
              <p:spPr bwMode="auto">
                <a:xfrm>
                  <a:off x="39087" y="382"/>
                  <a:ext cx="95" cy="10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37" name="Freeform 2036"/>
                <p:cNvSpPr>
                  <a:spLocks noEditPoints="1"/>
                </p:cNvSpPr>
                <p:nvPr/>
              </p:nvSpPr>
              <p:spPr bwMode="auto">
                <a:xfrm>
                  <a:off x="39109" y="270"/>
                  <a:ext cx="50" cy="108"/>
                </a:xfrm>
                <a:custGeom>
                  <a:avLst/>
                  <a:gdLst>
                    <a:gd name="T0" fmla="*/ 27 w 50"/>
                    <a:gd name="T1" fmla="*/ 0 h 108"/>
                    <a:gd name="T2" fmla="*/ 27 w 50"/>
                    <a:gd name="T3" fmla="*/ 68 h 108"/>
                    <a:gd name="T4" fmla="*/ 23 w 50"/>
                    <a:gd name="T5" fmla="*/ 68 h 108"/>
                    <a:gd name="T6" fmla="*/ 23 w 50"/>
                    <a:gd name="T7" fmla="*/ 0 h 108"/>
                    <a:gd name="T8" fmla="*/ 27 w 50"/>
                    <a:gd name="T9" fmla="*/ 0 h 108"/>
                    <a:gd name="T10" fmla="*/ 50 w 50"/>
                    <a:gd name="T11" fmla="*/ 60 h 108"/>
                    <a:gd name="T12" fmla="*/ 25 w 50"/>
                    <a:gd name="T13" fmla="*/ 108 h 108"/>
                    <a:gd name="T14" fmla="*/ 0 w 50"/>
                    <a:gd name="T15" fmla="*/ 60 h 108"/>
                    <a:gd name="T16" fmla="*/ 50 w 50"/>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7" y="0"/>
                      </a:moveTo>
                      <a:lnTo>
                        <a:pt x="27" y="68"/>
                      </a:lnTo>
                      <a:lnTo>
                        <a:pt x="23" y="68"/>
                      </a:lnTo>
                      <a:lnTo>
                        <a:pt x="23" y="0"/>
                      </a:lnTo>
                      <a:lnTo>
                        <a:pt x="27" y="0"/>
                      </a:lnTo>
                      <a:close/>
                      <a:moveTo>
                        <a:pt x="50" y="60"/>
                      </a:moveTo>
                      <a:lnTo>
                        <a:pt x="25" y="108"/>
                      </a:lnTo>
                      <a:lnTo>
                        <a:pt x="0" y="60"/>
                      </a:lnTo>
                      <a:lnTo>
                        <a:pt x="50"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38" name="Rectangle 2037"/>
                <p:cNvSpPr>
                  <a:spLocks noChangeArrowheads="1"/>
                </p:cNvSpPr>
                <p:nvPr/>
              </p:nvSpPr>
              <p:spPr bwMode="auto">
                <a:xfrm>
                  <a:off x="38956" y="428"/>
                  <a:ext cx="9"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39" name="Rectangle 2038"/>
                <p:cNvSpPr>
                  <a:spLocks noChangeArrowheads="1"/>
                </p:cNvSpPr>
                <p:nvPr/>
              </p:nvSpPr>
              <p:spPr bwMode="auto">
                <a:xfrm>
                  <a:off x="38956" y="429"/>
                  <a:ext cx="9"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40" name="Rectangle 2039"/>
                <p:cNvSpPr>
                  <a:spLocks noChangeArrowheads="1"/>
                </p:cNvSpPr>
                <p:nvPr/>
              </p:nvSpPr>
              <p:spPr bwMode="auto">
                <a:xfrm>
                  <a:off x="38956" y="430"/>
                  <a:ext cx="9"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41" name="Rectangle 2040"/>
                <p:cNvSpPr>
                  <a:spLocks noChangeArrowheads="1"/>
                </p:cNvSpPr>
                <p:nvPr/>
              </p:nvSpPr>
              <p:spPr bwMode="auto">
                <a:xfrm>
                  <a:off x="38956" y="431"/>
                  <a:ext cx="9"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42" name="Rectangle 2041"/>
                <p:cNvSpPr>
                  <a:spLocks noChangeArrowheads="1"/>
                </p:cNvSpPr>
                <p:nvPr/>
              </p:nvSpPr>
              <p:spPr bwMode="auto">
                <a:xfrm>
                  <a:off x="38956" y="432"/>
                  <a:ext cx="9"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43" name="Rectangle 2042"/>
                <p:cNvSpPr>
                  <a:spLocks noChangeArrowheads="1"/>
                </p:cNvSpPr>
                <p:nvPr/>
              </p:nvSpPr>
              <p:spPr bwMode="auto">
                <a:xfrm>
                  <a:off x="38956" y="433"/>
                  <a:ext cx="9"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44" name="Rectangle 2043"/>
                <p:cNvSpPr>
                  <a:spLocks noChangeArrowheads="1"/>
                </p:cNvSpPr>
                <p:nvPr/>
              </p:nvSpPr>
              <p:spPr bwMode="auto">
                <a:xfrm>
                  <a:off x="38956" y="434"/>
                  <a:ext cx="9"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45" name="Rectangle 2044"/>
                <p:cNvSpPr>
                  <a:spLocks noChangeArrowheads="1"/>
                </p:cNvSpPr>
                <p:nvPr/>
              </p:nvSpPr>
              <p:spPr bwMode="auto">
                <a:xfrm>
                  <a:off x="38956" y="435"/>
                  <a:ext cx="9"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46" name="Rectangle 2045"/>
                <p:cNvSpPr>
                  <a:spLocks noChangeArrowheads="1"/>
                </p:cNvSpPr>
                <p:nvPr/>
              </p:nvSpPr>
              <p:spPr bwMode="auto">
                <a:xfrm>
                  <a:off x="38956" y="436"/>
                  <a:ext cx="9"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47" name="Rectangle 2046"/>
                <p:cNvSpPr>
                  <a:spLocks noChangeArrowheads="1"/>
                </p:cNvSpPr>
                <p:nvPr/>
              </p:nvSpPr>
              <p:spPr bwMode="auto">
                <a:xfrm>
                  <a:off x="38956" y="437"/>
                  <a:ext cx="9"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48" name="Oval 2047"/>
                <p:cNvSpPr>
                  <a:spLocks noChangeArrowheads="1"/>
                </p:cNvSpPr>
                <p:nvPr/>
              </p:nvSpPr>
              <p:spPr bwMode="auto">
                <a:xfrm>
                  <a:off x="38956" y="429"/>
                  <a:ext cx="8" cy="9"/>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49" name="Rectangle 2048"/>
                <p:cNvSpPr>
                  <a:spLocks noChangeArrowheads="1"/>
                </p:cNvSpPr>
                <p:nvPr/>
              </p:nvSpPr>
              <p:spPr bwMode="auto">
                <a:xfrm>
                  <a:off x="39019" y="428"/>
                  <a:ext cx="9"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50" name="Rectangle 2049"/>
                <p:cNvSpPr>
                  <a:spLocks noChangeArrowheads="1"/>
                </p:cNvSpPr>
                <p:nvPr/>
              </p:nvSpPr>
              <p:spPr bwMode="auto">
                <a:xfrm>
                  <a:off x="39019" y="429"/>
                  <a:ext cx="9"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51" name="Rectangle 2050"/>
                <p:cNvSpPr>
                  <a:spLocks noChangeArrowheads="1"/>
                </p:cNvSpPr>
                <p:nvPr/>
              </p:nvSpPr>
              <p:spPr bwMode="auto">
                <a:xfrm>
                  <a:off x="39019" y="430"/>
                  <a:ext cx="9"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52" name="Rectangle 2051"/>
                <p:cNvSpPr>
                  <a:spLocks noChangeArrowheads="1"/>
                </p:cNvSpPr>
                <p:nvPr/>
              </p:nvSpPr>
              <p:spPr bwMode="auto">
                <a:xfrm>
                  <a:off x="39019" y="431"/>
                  <a:ext cx="9"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53" name="Rectangle 2052"/>
                <p:cNvSpPr>
                  <a:spLocks noChangeArrowheads="1"/>
                </p:cNvSpPr>
                <p:nvPr/>
              </p:nvSpPr>
              <p:spPr bwMode="auto">
                <a:xfrm>
                  <a:off x="39019" y="432"/>
                  <a:ext cx="9"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54" name="Rectangle 2053"/>
                <p:cNvSpPr>
                  <a:spLocks noChangeArrowheads="1"/>
                </p:cNvSpPr>
                <p:nvPr/>
              </p:nvSpPr>
              <p:spPr bwMode="auto">
                <a:xfrm>
                  <a:off x="39019" y="433"/>
                  <a:ext cx="9"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55" name="Rectangle 2054"/>
                <p:cNvSpPr>
                  <a:spLocks noChangeArrowheads="1"/>
                </p:cNvSpPr>
                <p:nvPr/>
              </p:nvSpPr>
              <p:spPr bwMode="auto">
                <a:xfrm>
                  <a:off x="39019" y="434"/>
                  <a:ext cx="9"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56" name="Rectangle 2055"/>
                <p:cNvSpPr>
                  <a:spLocks noChangeArrowheads="1"/>
                </p:cNvSpPr>
                <p:nvPr/>
              </p:nvSpPr>
              <p:spPr bwMode="auto">
                <a:xfrm>
                  <a:off x="39019" y="435"/>
                  <a:ext cx="9"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57" name="Rectangle 2056"/>
                <p:cNvSpPr>
                  <a:spLocks noChangeArrowheads="1"/>
                </p:cNvSpPr>
                <p:nvPr/>
              </p:nvSpPr>
              <p:spPr bwMode="auto">
                <a:xfrm>
                  <a:off x="39019" y="436"/>
                  <a:ext cx="9"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58" name="Rectangle 2057"/>
                <p:cNvSpPr>
                  <a:spLocks noChangeArrowheads="1"/>
                </p:cNvSpPr>
                <p:nvPr/>
              </p:nvSpPr>
              <p:spPr bwMode="auto">
                <a:xfrm>
                  <a:off x="39019" y="437"/>
                  <a:ext cx="9"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59" name="Oval 2058"/>
                <p:cNvSpPr>
                  <a:spLocks noChangeArrowheads="1"/>
                </p:cNvSpPr>
                <p:nvPr/>
              </p:nvSpPr>
              <p:spPr bwMode="auto">
                <a:xfrm>
                  <a:off x="39019" y="429"/>
                  <a:ext cx="8" cy="9"/>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60" name="Rectangle 2059"/>
                <p:cNvSpPr>
                  <a:spLocks noChangeArrowheads="1"/>
                </p:cNvSpPr>
                <p:nvPr/>
              </p:nvSpPr>
              <p:spPr bwMode="auto">
                <a:xfrm>
                  <a:off x="38944" y="360"/>
                  <a:ext cx="9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map</a:t>
                  </a:r>
                  <a:endParaRPr lang="en-US" sz="1100">
                    <a:solidFill>
                      <a:srgbClr val="000000"/>
                    </a:solidFill>
                    <a:latin typeface="Times New Roman"/>
                    <a:ea typeface="Times New Roman"/>
                  </a:endParaRPr>
                </a:p>
              </p:txBody>
            </p:sp>
            <p:sp>
              <p:nvSpPr>
                <p:cNvPr id="2061" name="Freeform 2060"/>
                <p:cNvSpPr>
                  <a:spLocks noEditPoints="1"/>
                </p:cNvSpPr>
                <p:nvPr/>
              </p:nvSpPr>
              <p:spPr bwMode="auto">
                <a:xfrm>
                  <a:off x="39094" y="490"/>
                  <a:ext cx="49" cy="122"/>
                </a:xfrm>
                <a:custGeom>
                  <a:avLst/>
                  <a:gdLst>
                    <a:gd name="T0" fmla="*/ 38 w 49"/>
                    <a:gd name="T1" fmla="*/ 0 h 122"/>
                    <a:gd name="T2" fmla="*/ 21 w 49"/>
                    <a:gd name="T3" fmla="*/ 82 h 122"/>
                    <a:gd name="T4" fmla="*/ 25 w 49"/>
                    <a:gd name="T5" fmla="*/ 83 h 122"/>
                    <a:gd name="T6" fmla="*/ 42 w 49"/>
                    <a:gd name="T7" fmla="*/ 1 h 122"/>
                    <a:gd name="T8" fmla="*/ 38 w 49"/>
                    <a:gd name="T9" fmla="*/ 0 h 122"/>
                    <a:gd name="T10" fmla="*/ 0 w 49"/>
                    <a:gd name="T11" fmla="*/ 70 h 122"/>
                    <a:gd name="T12" fmla="*/ 14 w 49"/>
                    <a:gd name="T13" fmla="*/ 122 h 122"/>
                    <a:gd name="T14" fmla="*/ 49 w 49"/>
                    <a:gd name="T15" fmla="*/ 80 h 122"/>
                    <a:gd name="T16" fmla="*/ 0 w 49"/>
                    <a:gd name="T17" fmla="*/ 7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22">
                      <a:moveTo>
                        <a:pt x="38" y="0"/>
                      </a:moveTo>
                      <a:lnTo>
                        <a:pt x="21" y="82"/>
                      </a:lnTo>
                      <a:lnTo>
                        <a:pt x="25" y="83"/>
                      </a:lnTo>
                      <a:lnTo>
                        <a:pt x="42" y="1"/>
                      </a:lnTo>
                      <a:lnTo>
                        <a:pt x="38" y="0"/>
                      </a:lnTo>
                      <a:close/>
                      <a:moveTo>
                        <a:pt x="0" y="70"/>
                      </a:moveTo>
                      <a:lnTo>
                        <a:pt x="14" y="122"/>
                      </a:lnTo>
                      <a:lnTo>
                        <a:pt x="49" y="80"/>
                      </a:lnTo>
                      <a:lnTo>
                        <a:pt x="0" y="7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62" name="Oval 2061"/>
                <p:cNvSpPr>
                  <a:spLocks noChangeArrowheads="1"/>
                </p:cNvSpPr>
                <p:nvPr/>
              </p:nvSpPr>
              <p:spPr bwMode="auto">
                <a:xfrm>
                  <a:off x="38682" y="382"/>
                  <a:ext cx="95" cy="10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63" name="Oval 2062"/>
                <p:cNvSpPr>
                  <a:spLocks noChangeArrowheads="1"/>
                </p:cNvSpPr>
                <p:nvPr/>
              </p:nvSpPr>
              <p:spPr bwMode="auto">
                <a:xfrm>
                  <a:off x="38682" y="382"/>
                  <a:ext cx="95" cy="10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64" name="Freeform 2063"/>
                <p:cNvSpPr>
                  <a:spLocks noEditPoints="1"/>
                </p:cNvSpPr>
                <p:nvPr/>
              </p:nvSpPr>
              <p:spPr bwMode="auto">
                <a:xfrm>
                  <a:off x="38705" y="271"/>
                  <a:ext cx="50" cy="108"/>
                </a:xfrm>
                <a:custGeom>
                  <a:avLst/>
                  <a:gdLst>
                    <a:gd name="T0" fmla="*/ 27 w 50"/>
                    <a:gd name="T1" fmla="*/ 0 h 108"/>
                    <a:gd name="T2" fmla="*/ 27 w 50"/>
                    <a:gd name="T3" fmla="*/ 68 h 108"/>
                    <a:gd name="T4" fmla="*/ 23 w 50"/>
                    <a:gd name="T5" fmla="*/ 68 h 108"/>
                    <a:gd name="T6" fmla="*/ 23 w 50"/>
                    <a:gd name="T7" fmla="*/ 0 h 108"/>
                    <a:gd name="T8" fmla="*/ 27 w 50"/>
                    <a:gd name="T9" fmla="*/ 0 h 108"/>
                    <a:gd name="T10" fmla="*/ 50 w 50"/>
                    <a:gd name="T11" fmla="*/ 60 h 108"/>
                    <a:gd name="T12" fmla="*/ 25 w 50"/>
                    <a:gd name="T13" fmla="*/ 108 h 108"/>
                    <a:gd name="T14" fmla="*/ 0 w 50"/>
                    <a:gd name="T15" fmla="*/ 60 h 108"/>
                    <a:gd name="T16" fmla="*/ 50 w 50"/>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7" y="0"/>
                      </a:moveTo>
                      <a:lnTo>
                        <a:pt x="27" y="68"/>
                      </a:lnTo>
                      <a:lnTo>
                        <a:pt x="23" y="68"/>
                      </a:lnTo>
                      <a:lnTo>
                        <a:pt x="23" y="0"/>
                      </a:lnTo>
                      <a:lnTo>
                        <a:pt x="27" y="0"/>
                      </a:lnTo>
                      <a:close/>
                      <a:moveTo>
                        <a:pt x="50" y="60"/>
                      </a:moveTo>
                      <a:lnTo>
                        <a:pt x="25" y="108"/>
                      </a:lnTo>
                      <a:lnTo>
                        <a:pt x="0" y="60"/>
                      </a:lnTo>
                      <a:lnTo>
                        <a:pt x="50"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65" name="Freeform 2064"/>
                <p:cNvSpPr>
                  <a:spLocks noEditPoints="1"/>
                </p:cNvSpPr>
                <p:nvPr/>
              </p:nvSpPr>
              <p:spPr bwMode="auto">
                <a:xfrm>
                  <a:off x="38728" y="489"/>
                  <a:ext cx="79" cy="127"/>
                </a:xfrm>
                <a:custGeom>
                  <a:avLst/>
                  <a:gdLst>
                    <a:gd name="T0" fmla="*/ 3 w 79"/>
                    <a:gd name="T1" fmla="*/ 0 h 127"/>
                    <a:gd name="T2" fmla="*/ 60 w 79"/>
                    <a:gd name="T3" fmla="*/ 91 h 127"/>
                    <a:gd name="T4" fmla="*/ 56 w 79"/>
                    <a:gd name="T5" fmla="*/ 93 h 127"/>
                    <a:gd name="T6" fmla="*/ 0 w 79"/>
                    <a:gd name="T7" fmla="*/ 2 h 127"/>
                    <a:gd name="T8" fmla="*/ 3 w 79"/>
                    <a:gd name="T9" fmla="*/ 0 h 127"/>
                    <a:gd name="T10" fmla="*/ 75 w 79"/>
                    <a:gd name="T11" fmla="*/ 73 h 127"/>
                    <a:gd name="T12" fmla="*/ 79 w 79"/>
                    <a:gd name="T13" fmla="*/ 127 h 127"/>
                    <a:gd name="T14" fmla="*/ 32 w 79"/>
                    <a:gd name="T15" fmla="*/ 98 h 127"/>
                    <a:gd name="T16" fmla="*/ 75 w 79"/>
                    <a:gd name="T17" fmla="*/ 7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27">
                      <a:moveTo>
                        <a:pt x="3" y="0"/>
                      </a:moveTo>
                      <a:lnTo>
                        <a:pt x="60" y="91"/>
                      </a:lnTo>
                      <a:lnTo>
                        <a:pt x="56" y="93"/>
                      </a:lnTo>
                      <a:lnTo>
                        <a:pt x="0" y="2"/>
                      </a:lnTo>
                      <a:lnTo>
                        <a:pt x="3" y="0"/>
                      </a:lnTo>
                      <a:close/>
                      <a:moveTo>
                        <a:pt x="75" y="73"/>
                      </a:moveTo>
                      <a:lnTo>
                        <a:pt x="79" y="127"/>
                      </a:lnTo>
                      <a:lnTo>
                        <a:pt x="32" y="98"/>
                      </a:lnTo>
                      <a:lnTo>
                        <a:pt x="75" y="73"/>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66" name="Oval 2065"/>
                <p:cNvSpPr>
                  <a:spLocks noChangeArrowheads="1"/>
                </p:cNvSpPr>
                <p:nvPr/>
              </p:nvSpPr>
              <p:spPr bwMode="auto">
                <a:xfrm>
                  <a:off x="38794" y="382"/>
                  <a:ext cx="94" cy="10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67" name="Oval 2066"/>
                <p:cNvSpPr>
                  <a:spLocks noChangeArrowheads="1"/>
                </p:cNvSpPr>
                <p:nvPr/>
              </p:nvSpPr>
              <p:spPr bwMode="auto">
                <a:xfrm>
                  <a:off x="38794" y="382"/>
                  <a:ext cx="94" cy="10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68" name="Freeform 2067"/>
                <p:cNvSpPr>
                  <a:spLocks noEditPoints="1"/>
                </p:cNvSpPr>
                <p:nvPr/>
              </p:nvSpPr>
              <p:spPr bwMode="auto">
                <a:xfrm>
                  <a:off x="38817" y="271"/>
                  <a:ext cx="49" cy="108"/>
                </a:xfrm>
                <a:custGeom>
                  <a:avLst/>
                  <a:gdLst>
                    <a:gd name="T0" fmla="*/ 27 w 49"/>
                    <a:gd name="T1" fmla="*/ 0 h 108"/>
                    <a:gd name="T2" fmla="*/ 27 w 49"/>
                    <a:gd name="T3" fmla="*/ 68 h 108"/>
                    <a:gd name="T4" fmla="*/ 23 w 49"/>
                    <a:gd name="T5" fmla="*/ 68 h 108"/>
                    <a:gd name="T6" fmla="*/ 23 w 49"/>
                    <a:gd name="T7" fmla="*/ 0 h 108"/>
                    <a:gd name="T8" fmla="*/ 27 w 49"/>
                    <a:gd name="T9" fmla="*/ 0 h 108"/>
                    <a:gd name="T10" fmla="*/ 49 w 49"/>
                    <a:gd name="T11" fmla="*/ 60 h 108"/>
                    <a:gd name="T12" fmla="*/ 25 w 49"/>
                    <a:gd name="T13" fmla="*/ 108 h 108"/>
                    <a:gd name="T14" fmla="*/ 0 w 49"/>
                    <a:gd name="T15" fmla="*/ 60 h 108"/>
                    <a:gd name="T16" fmla="*/ 49 w 49"/>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08">
                      <a:moveTo>
                        <a:pt x="27" y="0"/>
                      </a:moveTo>
                      <a:lnTo>
                        <a:pt x="27" y="68"/>
                      </a:lnTo>
                      <a:lnTo>
                        <a:pt x="23" y="68"/>
                      </a:lnTo>
                      <a:lnTo>
                        <a:pt x="23" y="0"/>
                      </a:lnTo>
                      <a:lnTo>
                        <a:pt x="27" y="0"/>
                      </a:lnTo>
                      <a:close/>
                      <a:moveTo>
                        <a:pt x="49" y="60"/>
                      </a:moveTo>
                      <a:lnTo>
                        <a:pt x="25" y="108"/>
                      </a:lnTo>
                      <a:lnTo>
                        <a:pt x="0" y="60"/>
                      </a:lnTo>
                      <a:lnTo>
                        <a:pt x="49"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69" name="Freeform 2068"/>
                <p:cNvSpPr>
                  <a:spLocks noEditPoints="1"/>
                </p:cNvSpPr>
                <p:nvPr/>
              </p:nvSpPr>
              <p:spPr bwMode="auto">
                <a:xfrm>
                  <a:off x="38816" y="490"/>
                  <a:ext cx="50" cy="110"/>
                </a:xfrm>
                <a:custGeom>
                  <a:avLst/>
                  <a:gdLst>
                    <a:gd name="T0" fmla="*/ 23 w 50"/>
                    <a:gd name="T1" fmla="*/ 0 h 110"/>
                    <a:gd name="T2" fmla="*/ 23 w 50"/>
                    <a:gd name="T3" fmla="*/ 70 h 110"/>
                    <a:gd name="T4" fmla="*/ 27 w 50"/>
                    <a:gd name="T5" fmla="*/ 70 h 110"/>
                    <a:gd name="T6" fmla="*/ 27 w 50"/>
                    <a:gd name="T7" fmla="*/ 0 h 110"/>
                    <a:gd name="T8" fmla="*/ 23 w 50"/>
                    <a:gd name="T9" fmla="*/ 0 h 110"/>
                    <a:gd name="T10" fmla="*/ 0 w 50"/>
                    <a:gd name="T11" fmla="*/ 62 h 110"/>
                    <a:gd name="T12" fmla="*/ 25 w 50"/>
                    <a:gd name="T13" fmla="*/ 110 h 110"/>
                    <a:gd name="T14" fmla="*/ 50 w 50"/>
                    <a:gd name="T15" fmla="*/ 62 h 110"/>
                    <a:gd name="T16" fmla="*/ 0 w 50"/>
                    <a:gd name="T17" fmla="*/ 6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10">
                      <a:moveTo>
                        <a:pt x="23" y="0"/>
                      </a:moveTo>
                      <a:lnTo>
                        <a:pt x="23" y="70"/>
                      </a:lnTo>
                      <a:lnTo>
                        <a:pt x="27" y="70"/>
                      </a:lnTo>
                      <a:lnTo>
                        <a:pt x="27" y="0"/>
                      </a:lnTo>
                      <a:lnTo>
                        <a:pt x="23" y="0"/>
                      </a:lnTo>
                      <a:close/>
                      <a:moveTo>
                        <a:pt x="0" y="62"/>
                      </a:moveTo>
                      <a:lnTo>
                        <a:pt x="25" y="110"/>
                      </a:lnTo>
                      <a:lnTo>
                        <a:pt x="50" y="62"/>
                      </a:lnTo>
                      <a:lnTo>
                        <a:pt x="0" y="6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70" name="Oval 2069"/>
                <p:cNvSpPr>
                  <a:spLocks noChangeArrowheads="1"/>
                </p:cNvSpPr>
                <p:nvPr/>
              </p:nvSpPr>
              <p:spPr bwMode="auto">
                <a:xfrm>
                  <a:off x="38793" y="600"/>
                  <a:ext cx="94" cy="109"/>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71" name="Oval 2070"/>
                <p:cNvSpPr>
                  <a:spLocks noChangeArrowheads="1"/>
                </p:cNvSpPr>
                <p:nvPr/>
              </p:nvSpPr>
              <p:spPr bwMode="auto">
                <a:xfrm>
                  <a:off x="38793" y="600"/>
                  <a:ext cx="94" cy="109"/>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72" name="Oval 2071"/>
                <p:cNvSpPr>
                  <a:spLocks noChangeArrowheads="1"/>
                </p:cNvSpPr>
                <p:nvPr/>
              </p:nvSpPr>
              <p:spPr bwMode="auto">
                <a:xfrm>
                  <a:off x="39027" y="596"/>
                  <a:ext cx="95" cy="10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73" name="Oval 2072"/>
                <p:cNvSpPr>
                  <a:spLocks noChangeArrowheads="1"/>
                </p:cNvSpPr>
                <p:nvPr/>
              </p:nvSpPr>
              <p:spPr bwMode="auto">
                <a:xfrm>
                  <a:off x="39027" y="596"/>
                  <a:ext cx="95" cy="10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74" name="Rectangle 2073"/>
                <p:cNvSpPr>
                  <a:spLocks noChangeArrowheads="1"/>
                </p:cNvSpPr>
                <p:nvPr/>
              </p:nvSpPr>
              <p:spPr bwMode="auto">
                <a:xfrm>
                  <a:off x="38928" y="672"/>
                  <a:ext cx="9"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75" name="Rectangle 2074"/>
                <p:cNvSpPr>
                  <a:spLocks noChangeArrowheads="1"/>
                </p:cNvSpPr>
                <p:nvPr/>
              </p:nvSpPr>
              <p:spPr bwMode="auto">
                <a:xfrm>
                  <a:off x="38928" y="673"/>
                  <a:ext cx="9"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76" name="Rectangle 2075"/>
                <p:cNvSpPr>
                  <a:spLocks noChangeArrowheads="1"/>
                </p:cNvSpPr>
                <p:nvPr/>
              </p:nvSpPr>
              <p:spPr bwMode="auto">
                <a:xfrm>
                  <a:off x="38928" y="674"/>
                  <a:ext cx="9"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77" name="Rectangle 2076"/>
                <p:cNvSpPr>
                  <a:spLocks noChangeArrowheads="1"/>
                </p:cNvSpPr>
                <p:nvPr/>
              </p:nvSpPr>
              <p:spPr bwMode="auto">
                <a:xfrm>
                  <a:off x="38928" y="675"/>
                  <a:ext cx="9"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78" name="Rectangle 2077"/>
                <p:cNvSpPr>
                  <a:spLocks noChangeArrowheads="1"/>
                </p:cNvSpPr>
                <p:nvPr/>
              </p:nvSpPr>
              <p:spPr bwMode="auto">
                <a:xfrm>
                  <a:off x="38928" y="676"/>
                  <a:ext cx="9"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79" name="Rectangle 2078"/>
                <p:cNvSpPr>
                  <a:spLocks noChangeArrowheads="1"/>
                </p:cNvSpPr>
                <p:nvPr/>
              </p:nvSpPr>
              <p:spPr bwMode="auto">
                <a:xfrm>
                  <a:off x="38928" y="677"/>
                  <a:ext cx="9"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80" name="Rectangle 2079"/>
                <p:cNvSpPr>
                  <a:spLocks noChangeArrowheads="1"/>
                </p:cNvSpPr>
                <p:nvPr/>
              </p:nvSpPr>
              <p:spPr bwMode="auto">
                <a:xfrm>
                  <a:off x="38928" y="678"/>
                  <a:ext cx="9"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81" name="Rectangle 2080"/>
                <p:cNvSpPr>
                  <a:spLocks noChangeArrowheads="1"/>
                </p:cNvSpPr>
                <p:nvPr/>
              </p:nvSpPr>
              <p:spPr bwMode="auto">
                <a:xfrm>
                  <a:off x="38928" y="679"/>
                  <a:ext cx="9"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82" name="Rectangle 2081"/>
                <p:cNvSpPr>
                  <a:spLocks noChangeArrowheads="1"/>
                </p:cNvSpPr>
                <p:nvPr/>
              </p:nvSpPr>
              <p:spPr bwMode="auto">
                <a:xfrm>
                  <a:off x="38928" y="680"/>
                  <a:ext cx="9"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83" name="Rectangle 2082"/>
                <p:cNvSpPr>
                  <a:spLocks noChangeArrowheads="1"/>
                </p:cNvSpPr>
                <p:nvPr/>
              </p:nvSpPr>
              <p:spPr bwMode="auto">
                <a:xfrm>
                  <a:off x="38928" y="681"/>
                  <a:ext cx="9"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84" name="Oval 2083"/>
                <p:cNvSpPr>
                  <a:spLocks noChangeArrowheads="1"/>
                </p:cNvSpPr>
                <p:nvPr/>
              </p:nvSpPr>
              <p:spPr bwMode="auto">
                <a:xfrm>
                  <a:off x="38928" y="673"/>
                  <a:ext cx="8" cy="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85" name="Rectangle 2084"/>
                <p:cNvSpPr>
                  <a:spLocks noChangeArrowheads="1"/>
                </p:cNvSpPr>
                <p:nvPr/>
              </p:nvSpPr>
              <p:spPr bwMode="auto">
                <a:xfrm>
                  <a:off x="38992" y="672"/>
                  <a:ext cx="8"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86" name="Rectangle 2085"/>
                <p:cNvSpPr>
                  <a:spLocks noChangeArrowheads="1"/>
                </p:cNvSpPr>
                <p:nvPr/>
              </p:nvSpPr>
              <p:spPr bwMode="auto">
                <a:xfrm>
                  <a:off x="38992" y="673"/>
                  <a:ext cx="8"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87" name="Rectangle 2086"/>
                <p:cNvSpPr>
                  <a:spLocks noChangeArrowheads="1"/>
                </p:cNvSpPr>
                <p:nvPr/>
              </p:nvSpPr>
              <p:spPr bwMode="auto">
                <a:xfrm>
                  <a:off x="38992" y="674"/>
                  <a:ext cx="8"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88" name="Rectangle 2087"/>
                <p:cNvSpPr>
                  <a:spLocks noChangeArrowheads="1"/>
                </p:cNvSpPr>
                <p:nvPr/>
              </p:nvSpPr>
              <p:spPr bwMode="auto">
                <a:xfrm>
                  <a:off x="38992" y="675"/>
                  <a:ext cx="8"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89" name="Rectangle 2088"/>
                <p:cNvSpPr>
                  <a:spLocks noChangeArrowheads="1"/>
                </p:cNvSpPr>
                <p:nvPr/>
              </p:nvSpPr>
              <p:spPr bwMode="auto">
                <a:xfrm>
                  <a:off x="38992" y="676"/>
                  <a:ext cx="8"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90" name="Rectangle 2089"/>
                <p:cNvSpPr>
                  <a:spLocks noChangeArrowheads="1"/>
                </p:cNvSpPr>
                <p:nvPr/>
              </p:nvSpPr>
              <p:spPr bwMode="auto">
                <a:xfrm>
                  <a:off x="38992" y="677"/>
                  <a:ext cx="8"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91" name="Rectangle 2090"/>
                <p:cNvSpPr>
                  <a:spLocks noChangeArrowheads="1"/>
                </p:cNvSpPr>
                <p:nvPr/>
              </p:nvSpPr>
              <p:spPr bwMode="auto">
                <a:xfrm>
                  <a:off x="38992" y="678"/>
                  <a:ext cx="8"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92" name="Rectangle 2091"/>
                <p:cNvSpPr>
                  <a:spLocks noChangeArrowheads="1"/>
                </p:cNvSpPr>
                <p:nvPr/>
              </p:nvSpPr>
              <p:spPr bwMode="auto">
                <a:xfrm>
                  <a:off x="38992" y="679"/>
                  <a:ext cx="8"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93" name="Rectangle 2092"/>
                <p:cNvSpPr>
                  <a:spLocks noChangeArrowheads="1"/>
                </p:cNvSpPr>
                <p:nvPr/>
              </p:nvSpPr>
              <p:spPr bwMode="auto">
                <a:xfrm>
                  <a:off x="38992" y="680"/>
                  <a:ext cx="8"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94" name="Rectangle 2093"/>
                <p:cNvSpPr>
                  <a:spLocks noChangeArrowheads="1"/>
                </p:cNvSpPr>
                <p:nvPr/>
              </p:nvSpPr>
              <p:spPr bwMode="auto">
                <a:xfrm>
                  <a:off x="38992" y="681"/>
                  <a:ext cx="8"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95" name="Oval 2094"/>
                <p:cNvSpPr>
                  <a:spLocks noChangeArrowheads="1"/>
                </p:cNvSpPr>
                <p:nvPr/>
              </p:nvSpPr>
              <p:spPr bwMode="auto">
                <a:xfrm>
                  <a:off x="38992" y="673"/>
                  <a:ext cx="7" cy="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96" name="Freeform 2095"/>
                <p:cNvSpPr>
                  <a:spLocks noEditPoints="1"/>
                </p:cNvSpPr>
                <p:nvPr/>
              </p:nvSpPr>
              <p:spPr bwMode="auto">
                <a:xfrm>
                  <a:off x="38729" y="488"/>
                  <a:ext cx="313" cy="128"/>
                </a:xfrm>
                <a:custGeom>
                  <a:avLst/>
                  <a:gdLst>
                    <a:gd name="T0" fmla="*/ 1 w 313"/>
                    <a:gd name="T1" fmla="*/ 0 h 128"/>
                    <a:gd name="T2" fmla="*/ 275 w 313"/>
                    <a:gd name="T3" fmla="*/ 107 h 128"/>
                    <a:gd name="T4" fmla="*/ 273 w 313"/>
                    <a:gd name="T5" fmla="*/ 110 h 128"/>
                    <a:gd name="T6" fmla="*/ 0 w 313"/>
                    <a:gd name="T7" fmla="*/ 4 h 128"/>
                    <a:gd name="T8" fmla="*/ 1 w 313"/>
                    <a:gd name="T9" fmla="*/ 0 h 128"/>
                    <a:gd name="T10" fmla="*/ 276 w 313"/>
                    <a:gd name="T11" fmla="*/ 83 h 128"/>
                    <a:gd name="T12" fmla="*/ 313 w 313"/>
                    <a:gd name="T13" fmla="*/ 124 h 128"/>
                    <a:gd name="T14" fmla="*/ 257 w 313"/>
                    <a:gd name="T15" fmla="*/ 128 h 128"/>
                    <a:gd name="T16" fmla="*/ 276 w 313"/>
                    <a:gd name="T17" fmla="*/ 8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128">
                      <a:moveTo>
                        <a:pt x="1" y="0"/>
                      </a:moveTo>
                      <a:lnTo>
                        <a:pt x="275" y="107"/>
                      </a:lnTo>
                      <a:lnTo>
                        <a:pt x="273" y="110"/>
                      </a:lnTo>
                      <a:lnTo>
                        <a:pt x="0" y="4"/>
                      </a:lnTo>
                      <a:lnTo>
                        <a:pt x="1" y="0"/>
                      </a:lnTo>
                      <a:close/>
                      <a:moveTo>
                        <a:pt x="276" y="83"/>
                      </a:moveTo>
                      <a:lnTo>
                        <a:pt x="313" y="124"/>
                      </a:lnTo>
                      <a:lnTo>
                        <a:pt x="257" y="128"/>
                      </a:lnTo>
                      <a:lnTo>
                        <a:pt x="276" y="83"/>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97" name="Freeform 2096"/>
                <p:cNvSpPr>
                  <a:spLocks noEditPoints="1"/>
                </p:cNvSpPr>
                <p:nvPr/>
              </p:nvSpPr>
              <p:spPr bwMode="auto">
                <a:xfrm>
                  <a:off x="38841" y="488"/>
                  <a:ext cx="234" cy="109"/>
                </a:xfrm>
                <a:custGeom>
                  <a:avLst/>
                  <a:gdLst>
                    <a:gd name="T0" fmla="*/ 1 w 234"/>
                    <a:gd name="T1" fmla="*/ 0 h 109"/>
                    <a:gd name="T2" fmla="*/ 197 w 234"/>
                    <a:gd name="T3" fmla="*/ 89 h 109"/>
                    <a:gd name="T4" fmla="*/ 196 w 234"/>
                    <a:gd name="T5" fmla="*/ 92 h 109"/>
                    <a:gd name="T6" fmla="*/ 0 w 234"/>
                    <a:gd name="T7" fmla="*/ 4 h 109"/>
                    <a:gd name="T8" fmla="*/ 1 w 234"/>
                    <a:gd name="T9" fmla="*/ 0 h 109"/>
                    <a:gd name="T10" fmla="*/ 200 w 234"/>
                    <a:gd name="T11" fmla="*/ 66 h 109"/>
                    <a:gd name="T12" fmla="*/ 234 w 234"/>
                    <a:gd name="T13" fmla="*/ 108 h 109"/>
                    <a:gd name="T14" fmla="*/ 178 w 234"/>
                    <a:gd name="T15" fmla="*/ 109 h 109"/>
                    <a:gd name="T16" fmla="*/ 200 w 234"/>
                    <a:gd name="T17" fmla="*/ 6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09">
                      <a:moveTo>
                        <a:pt x="1" y="0"/>
                      </a:moveTo>
                      <a:lnTo>
                        <a:pt x="197" y="89"/>
                      </a:lnTo>
                      <a:lnTo>
                        <a:pt x="196" y="92"/>
                      </a:lnTo>
                      <a:lnTo>
                        <a:pt x="0" y="4"/>
                      </a:lnTo>
                      <a:lnTo>
                        <a:pt x="1" y="0"/>
                      </a:lnTo>
                      <a:close/>
                      <a:moveTo>
                        <a:pt x="200" y="66"/>
                      </a:moveTo>
                      <a:lnTo>
                        <a:pt x="234" y="108"/>
                      </a:lnTo>
                      <a:lnTo>
                        <a:pt x="178" y="109"/>
                      </a:lnTo>
                      <a:lnTo>
                        <a:pt x="200" y="6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98" name="Freeform 2097"/>
                <p:cNvSpPr>
                  <a:spLocks noEditPoints="1"/>
                </p:cNvSpPr>
                <p:nvPr/>
              </p:nvSpPr>
              <p:spPr bwMode="auto">
                <a:xfrm>
                  <a:off x="38873" y="488"/>
                  <a:ext cx="262" cy="128"/>
                </a:xfrm>
                <a:custGeom>
                  <a:avLst/>
                  <a:gdLst>
                    <a:gd name="T0" fmla="*/ 260 w 262"/>
                    <a:gd name="T1" fmla="*/ 0 h 128"/>
                    <a:gd name="T2" fmla="*/ 37 w 262"/>
                    <a:gd name="T3" fmla="*/ 108 h 128"/>
                    <a:gd name="T4" fmla="*/ 39 w 262"/>
                    <a:gd name="T5" fmla="*/ 111 h 128"/>
                    <a:gd name="T6" fmla="*/ 262 w 262"/>
                    <a:gd name="T7" fmla="*/ 4 h 128"/>
                    <a:gd name="T8" fmla="*/ 260 w 262"/>
                    <a:gd name="T9" fmla="*/ 0 h 128"/>
                    <a:gd name="T10" fmla="*/ 34 w 262"/>
                    <a:gd name="T11" fmla="*/ 85 h 128"/>
                    <a:gd name="T12" fmla="*/ 0 w 262"/>
                    <a:gd name="T13" fmla="*/ 128 h 128"/>
                    <a:gd name="T14" fmla="*/ 56 w 262"/>
                    <a:gd name="T15" fmla="*/ 128 h 128"/>
                    <a:gd name="T16" fmla="*/ 34 w 262"/>
                    <a:gd name="T17" fmla="*/ 8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2" h="128">
                      <a:moveTo>
                        <a:pt x="260" y="0"/>
                      </a:moveTo>
                      <a:lnTo>
                        <a:pt x="37" y="108"/>
                      </a:lnTo>
                      <a:lnTo>
                        <a:pt x="39" y="111"/>
                      </a:lnTo>
                      <a:lnTo>
                        <a:pt x="262" y="4"/>
                      </a:lnTo>
                      <a:lnTo>
                        <a:pt x="260" y="0"/>
                      </a:lnTo>
                      <a:close/>
                      <a:moveTo>
                        <a:pt x="34" y="85"/>
                      </a:moveTo>
                      <a:lnTo>
                        <a:pt x="0" y="128"/>
                      </a:lnTo>
                      <a:lnTo>
                        <a:pt x="56" y="128"/>
                      </a:lnTo>
                      <a:lnTo>
                        <a:pt x="34" y="8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99" name="Rectangle 2098"/>
                <p:cNvSpPr>
                  <a:spLocks noChangeArrowheads="1"/>
                </p:cNvSpPr>
                <p:nvPr/>
              </p:nvSpPr>
              <p:spPr bwMode="auto">
                <a:xfrm>
                  <a:off x="38895" y="690"/>
                  <a:ext cx="15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reduce</a:t>
                  </a:r>
                  <a:endParaRPr lang="en-US" sz="1100">
                    <a:solidFill>
                      <a:srgbClr val="000000"/>
                    </a:solidFill>
                    <a:latin typeface="Times New Roman"/>
                    <a:ea typeface="Times New Roman"/>
                  </a:endParaRPr>
                </a:p>
              </p:txBody>
            </p:sp>
            <p:sp>
              <p:nvSpPr>
                <p:cNvPr id="2100" name="Freeform 2099"/>
                <p:cNvSpPr>
                  <a:spLocks noEditPoints="1"/>
                </p:cNvSpPr>
                <p:nvPr/>
              </p:nvSpPr>
              <p:spPr bwMode="auto">
                <a:xfrm>
                  <a:off x="38816" y="709"/>
                  <a:ext cx="50" cy="105"/>
                </a:xfrm>
                <a:custGeom>
                  <a:avLst/>
                  <a:gdLst>
                    <a:gd name="T0" fmla="*/ 27 w 50"/>
                    <a:gd name="T1" fmla="*/ 0 h 105"/>
                    <a:gd name="T2" fmla="*/ 27 w 50"/>
                    <a:gd name="T3" fmla="*/ 65 h 105"/>
                    <a:gd name="T4" fmla="*/ 23 w 50"/>
                    <a:gd name="T5" fmla="*/ 65 h 105"/>
                    <a:gd name="T6" fmla="*/ 23 w 50"/>
                    <a:gd name="T7" fmla="*/ 0 h 105"/>
                    <a:gd name="T8" fmla="*/ 27 w 50"/>
                    <a:gd name="T9" fmla="*/ 0 h 105"/>
                    <a:gd name="T10" fmla="*/ 50 w 50"/>
                    <a:gd name="T11" fmla="*/ 57 h 105"/>
                    <a:gd name="T12" fmla="*/ 25 w 50"/>
                    <a:gd name="T13" fmla="*/ 105 h 105"/>
                    <a:gd name="T14" fmla="*/ 0 w 50"/>
                    <a:gd name="T15" fmla="*/ 57 h 105"/>
                    <a:gd name="T16" fmla="*/ 50 w 50"/>
                    <a:gd name="T17" fmla="*/ 5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5">
                      <a:moveTo>
                        <a:pt x="27" y="0"/>
                      </a:moveTo>
                      <a:lnTo>
                        <a:pt x="27" y="65"/>
                      </a:lnTo>
                      <a:lnTo>
                        <a:pt x="23" y="65"/>
                      </a:lnTo>
                      <a:lnTo>
                        <a:pt x="23" y="0"/>
                      </a:lnTo>
                      <a:lnTo>
                        <a:pt x="27" y="0"/>
                      </a:lnTo>
                      <a:close/>
                      <a:moveTo>
                        <a:pt x="50" y="57"/>
                      </a:moveTo>
                      <a:lnTo>
                        <a:pt x="25" y="105"/>
                      </a:lnTo>
                      <a:lnTo>
                        <a:pt x="0" y="57"/>
                      </a:lnTo>
                      <a:lnTo>
                        <a:pt x="50" y="5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01" name="Freeform 2100"/>
                <p:cNvSpPr>
                  <a:spLocks noEditPoints="1"/>
                </p:cNvSpPr>
                <p:nvPr/>
              </p:nvSpPr>
              <p:spPr bwMode="auto">
                <a:xfrm>
                  <a:off x="39050" y="704"/>
                  <a:ext cx="50" cy="109"/>
                </a:xfrm>
                <a:custGeom>
                  <a:avLst/>
                  <a:gdLst>
                    <a:gd name="T0" fmla="*/ 23 w 50"/>
                    <a:gd name="T1" fmla="*/ 0 h 109"/>
                    <a:gd name="T2" fmla="*/ 23 w 50"/>
                    <a:gd name="T3" fmla="*/ 69 h 109"/>
                    <a:gd name="T4" fmla="*/ 27 w 50"/>
                    <a:gd name="T5" fmla="*/ 69 h 109"/>
                    <a:gd name="T6" fmla="*/ 27 w 50"/>
                    <a:gd name="T7" fmla="*/ 0 h 109"/>
                    <a:gd name="T8" fmla="*/ 23 w 50"/>
                    <a:gd name="T9" fmla="*/ 0 h 109"/>
                    <a:gd name="T10" fmla="*/ 0 w 50"/>
                    <a:gd name="T11" fmla="*/ 61 h 109"/>
                    <a:gd name="T12" fmla="*/ 24 w 50"/>
                    <a:gd name="T13" fmla="*/ 109 h 109"/>
                    <a:gd name="T14" fmla="*/ 50 w 50"/>
                    <a:gd name="T15" fmla="*/ 61 h 109"/>
                    <a:gd name="T16" fmla="*/ 0 w 50"/>
                    <a:gd name="T17" fmla="*/ 6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9">
                      <a:moveTo>
                        <a:pt x="23" y="0"/>
                      </a:moveTo>
                      <a:lnTo>
                        <a:pt x="23" y="69"/>
                      </a:lnTo>
                      <a:lnTo>
                        <a:pt x="27" y="69"/>
                      </a:lnTo>
                      <a:lnTo>
                        <a:pt x="27" y="0"/>
                      </a:lnTo>
                      <a:lnTo>
                        <a:pt x="23" y="0"/>
                      </a:lnTo>
                      <a:close/>
                      <a:moveTo>
                        <a:pt x="0" y="61"/>
                      </a:moveTo>
                      <a:lnTo>
                        <a:pt x="24" y="109"/>
                      </a:lnTo>
                      <a:lnTo>
                        <a:pt x="50" y="61"/>
                      </a:lnTo>
                      <a:lnTo>
                        <a:pt x="0" y="6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02" name="Rectangle 2101"/>
                <p:cNvSpPr>
                  <a:spLocks noChangeArrowheads="1"/>
                </p:cNvSpPr>
                <p:nvPr/>
              </p:nvSpPr>
              <p:spPr bwMode="auto">
                <a:xfrm>
                  <a:off x="39301" y="165"/>
                  <a:ext cx="675" cy="677"/>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03" name="Rectangle 2102"/>
                <p:cNvSpPr>
                  <a:spLocks noChangeArrowheads="1"/>
                </p:cNvSpPr>
                <p:nvPr/>
              </p:nvSpPr>
              <p:spPr bwMode="auto">
                <a:xfrm>
                  <a:off x="39301" y="165"/>
                  <a:ext cx="675" cy="677"/>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04" name="Freeform 2103"/>
                <p:cNvSpPr>
                  <a:spLocks noEditPoints="1"/>
                </p:cNvSpPr>
                <p:nvPr/>
              </p:nvSpPr>
              <p:spPr bwMode="auto">
                <a:xfrm>
                  <a:off x="39640" y="216"/>
                  <a:ext cx="331" cy="619"/>
                </a:xfrm>
                <a:custGeom>
                  <a:avLst/>
                  <a:gdLst>
                    <a:gd name="T0" fmla="*/ 123 w 331"/>
                    <a:gd name="T1" fmla="*/ 61 h 619"/>
                    <a:gd name="T2" fmla="*/ 165 w 331"/>
                    <a:gd name="T3" fmla="*/ 24 h 619"/>
                    <a:gd name="T4" fmla="*/ 206 w 331"/>
                    <a:gd name="T5" fmla="*/ 4 h 619"/>
                    <a:gd name="T6" fmla="*/ 245 w 331"/>
                    <a:gd name="T7" fmla="*/ 1 h 619"/>
                    <a:gd name="T8" fmla="*/ 280 w 331"/>
                    <a:gd name="T9" fmla="*/ 17 h 619"/>
                    <a:gd name="T10" fmla="*/ 307 w 331"/>
                    <a:gd name="T11" fmla="*/ 52 h 619"/>
                    <a:gd name="T12" fmla="*/ 324 w 331"/>
                    <a:gd name="T13" fmla="*/ 103 h 619"/>
                    <a:gd name="T14" fmla="*/ 331 w 331"/>
                    <a:gd name="T15" fmla="*/ 165 h 619"/>
                    <a:gd name="T16" fmla="*/ 327 w 331"/>
                    <a:gd name="T17" fmla="*/ 234 h 619"/>
                    <a:gd name="T18" fmla="*/ 314 w 331"/>
                    <a:gd name="T19" fmla="*/ 307 h 619"/>
                    <a:gd name="T20" fmla="*/ 260 w 331"/>
                    <a:gd name="T21" fmla="*/ 453 h 619"/>
                    <a:gd name="T22" fmla="*/ 213 w 331"/>
                    <a:gd name="T23" fmla="*/ 529 h 619"/>
                    <a:gd name="T24" fmla="*/ 171 w 331"/>
                    <a:gd name="T25" fmla="*/ 575 h 619"/>
                    <a:gd name="T26" fmla="*/ 129 w 331"/>
                    <a:gd name="T27" fmla="*/ 605 h 619"/>
                    <a:gd name="T28" fmla="*/ 88 w 331"/>
                    <a:gd name="T29" fmla="*/ 618 h 619"/>
                    <a:gd name="T30" fmla="*/ 51 w 331"/>
                    <a:gd name="T31" fmla="*/ 614 h 619"/>
                    <a:gd name="T32" fmla="*/ 19 w 331"/>
                    <a:gd name="T33" fmla="*/ 590 h 619"/>
                    <a:gd name="T34" fmla="*/ 4 w 331"/>
                    <a:gd name="T35" fmla="*/ 558 h 619"/>
                    <a:gd name="T36" fmla="*/ 17 w 331"/>
                    <a:gd name="T37" fmla="*/ 581 h 619"/>
                    <a:gd name="T38" fmla="*/ 28 w 331"/>
                    <a:gd name="T39" fmla="*/ 593 h 619"/>
                    <a:gd name="T40" fmla="*/ 46 w 331"/>
                    <a:gd name="T41" fmla="*/ 607 h 619"/>
                    <a:gd name="T42" fmla="*/ 59 w 331"/>
                    <a:gd name="T43" fmla="*/ 612 h 619"/>
                    <a:gd name="T44" fmla="*/ 80 w 331"/>
                    <a:gd name="T45" fmla="*/ 615 h 619"/>
                    <a:gd name="T46" fmla="*/ 95 w 331"/>
                    <a:gd name="T47" fmla="*/ 613 h 619"/>
                    <a:gd name="T48" fmla="*/ 119 w 331"/>
                    <a:gd name="T49" fmla="*/ 606 h 619"/>
                    <a:gd name="T50" fmla="*/ 135 w 331"/>
                    <a:gd name="T51" fmla="*/ 597 h 619"/>
                    <a:gd name="T52" fmla="*/ 160 w 331"/>
                    <a:gd name="T53" fmla="*/ 579 h 619"/>
                    <a:gd name="T54" fmla="*/ 177 w 331"/>
                    <a:gd name="T55" fmla="*/ 564 h 619"/>
                    <a:gd name="T56" fmla="*/ 202 w 331"/>
                    <a:gd name="T57" fmla="*/ 537 h 619"/>
                    <a:gd name="T58" fmla="*/ 218 w 331"/>
                    <a:gd name="T59" fmla="*/ 515 h 619"/>
                    <a:gd name="T60" fmla="*/ 242 w 331"/>
                    <a:gd name="T61" fmla="*/ 478 h 619"/>
                    <a:gd name="T62" fmla="*/ 270 w 331"/>
                    <a:gd name="T63" fmla="*/ 423 h 619"/>
                    <a:gd name="T64" fmla="*/ 302 w 331"/>
                    <a:gd name="T65" fmla="*/ 336 h 619"/>
                    <a:gd name="T66" fmla="*/ 313 w 331"/>
                    <a:gd name="T67" fmla="*/ 292 h 619"/>
                    <a:gd name="T68" fmla="*/ 321 w 331"/>
                    <a:gd name="T69" fmla="*/ 248 h 619"/>
                    <a:gd name="T70" fmla="*/ 325 w 331"/>
                    <a:gd name="T71" fmla="*/ 220 h 619"/>
                    <a:gd name="T72" fmla="*/ 327 w 331"/>
                    <a:gd name="T73" fmla="*/ 178 h 619"/>
                    <a:gd name="T74" fmla="*/ 326 w 331"/>
                    <a:gd name="T75" fmla="*/ 152 h 619"/>
                    <a:gd name="T76" fmla="*/ 322 w 331"/>
                    <a:gd name="T77" fmla="*/ 116 h 619"/>
                    <a:gd name="T78" fmla="*/ 318 w 331"/>
                    <a:gd name="T79" fmla="*/ 93 h 619"/>
                    <a:gd name="T80" fmla="*/ 307 w 331"/>
                    <a:gd name="T81" fmla="*/ 63 h 619"/>
                    <a:gd name="T82" fmla="*/ 299 w 331"/>
                    <a:gd name="T83" fmla="*/ 46 h 619"/>
                    <a:gd name="T84" fmla="*/ 283 w 331"/>
                    <a:gd name="T85" fmla="*/ 26 h 619"/>
                    <a:gd name="T86" fmla="*/ 271 w 331"/>
                    <a:gd name="T87" fmla="*/ 16 h 619"/>
                    <a:gd name="T88" fmla="*/ 251 w 331"/>
                    <a:gd name="T89" fmla="*/ 7 h 619"/>
                    <a:gd name="T90" fmla="*/ 238 w 331"/>
                    <a:gd name="T91" fmla="*/ 4 h 619"/>
                    <a:gd name="T92" fmla="*/ 215 w 331"/>
                    <a:gd name="T93" fmla="*/ 6 h 619"/>
                    <a:gd name="T94" fmla="*/ 200 w 331"/>
                    <a:gd name="T95" fmla="*/ 10 h 619"/>
                    <a:gd name="T96" fmla="*/ 175 w 331"/>
                    <a:gd name="T97" fmla="*/ 22 h 619"/>
                    <a:gd name="T98" fmla="*/ 159 w 331"/>
                    <a:gd name="T99" fmla="*/ 33 h 619"/>
                    <a:gd name="T100" fmla="*/ 134 w 331"/>
                    <a:gd name="T101" fmla="*/ 55 h 619"/>
                    <a:gd name="T102" fmla="*/ 117 w 331"/>
                    <a:gd name="T103" fmla="*/ 72 h 619"/>
                    <a:gd name="T104" fmla="*/ 91 w 331"/>
                    <a:gd name="T105" fmla="*/ 107 h 619"/>
                    <a:gd name="T106" fmla="*/ 115 w 331"/>
                    <a:gd name="T107" fmla="*/ 11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1" h="619">
                      <a:moveTo>
                        <a:pt x="88" y="105"/>
                      </a:moveTo>
                      <a:lnTo>
                        <a:pt x="98" y="90"/>
                      </a:lnTo>
                      <a:lnTo>
                        <a:pt x="106" y="80"/>
                      </a:lnTo>
                      <a:lnTo>
                        <a:pt x="114" y="70"/>
                      </a:lnTo>
                      <a:lnTo>
                        <a:pt x="123" y="61"/>
                      </a:lnTo>
                      <a:lnTo>
                        <a:pt x="131" y="52"/>
                      </a:lnTo>
                      <a:lnTo>
                        <a:pt x="140" y="44"/>
                      </a:lnTo>
                      <a:lnTo>
                        <a:pt x="148" y="37"/>
                      </a:lnTo>
                      <a:lnTo>
                        <a:pt x="156" y="30"/>
                      </a:lnTo>
                      <a:lnTo>
                        <a:pt x="165" y="24"/>
                      </a:lnTo>
                      <a:lnTo>
                        <a:pt x="173" y="18"/>
                      </a:lnTo>
                      <a:lnTo>
                        <a:pt x="182" y="14"/>
                      </a:lnTo>
                      <a:lnTo>
                        <a:pt x="190" y="10"/>
                      </a:lnTo>
                      <a:lnTo>
                        <a:pt x="198" y="6"/>
                      </a:lnTo>
                      <a:lnTo>
                        <a:pt x="206" y="4"/>
                      </a:lnTo>
                      <a:lnTo>
                        <a:pt x="215" y="2"/>
                      </a:lnTo>
                      <a:lnTo>
                        <a:pt x="222" y="1"/>
                      </a:lnTo>
                      <a:lnTo>
                        <a:pt x="230" y="0"/>
                      </a:lnTo>
                      <a:lnTo>
                        <a:pt x="238" y="0"/>
                      </a:lnTo>
                      <a:lnTo>
                        <a:pt x="245" y="1"/>
                      </a:lnTo>
                      <a:lnTo>
                        <a:pt x="253" y="3"/>
                      </a:lnTo>
                      <a:lnTo>
                        <a:pt x="260" y="6"/>
                      </a:lnTo>
                      <a:lnTo>
                        <a:pt x="267" y="9"/>
                      </a:lnTo>
                      <a:lnTo>
                        <a:pt x="273" y="13"/>
                      </a:lnTo>
                      <a:lnTo>
                        <a:pt x="280" y="17"/>
                      </a:lnTo>
                      <a:lnTo>
                        <a:pt x="286" y="23"/>
                      </a:lnTo>
                      <a:lnTo>
                        <a:pt x="292" y="29"/>
                      </a:lnTo>
                      <a:lnTo>
                        <a:pt x="297" y="36"/>
                      </a:lnTo>
                      <a:lnTo>
                        <a:pt x="302" y="44"/>
                      </a:lnTo>
                      <a:lnTo>
                        <a:pt x="307" y="52"/>
                      </a:lnTo>
                      <a:lnTo>
                        <a:pt x="311" y="62"/>
                      </a:lnTo>
                      <a:lnTo>
                        <a:pt x="315" y="71"/>
                      </a:lnTo>
                      <a:lnTo>
                        <a:pt x="319" y="82"/>
                      </a:lnTo>
                      <a:lnTo>
                        <a:pt x="322" y="92"/>
                      </a:lnTo>
                      <a:lnTo>
                        <a:pt x="324" y="103"/>
                      </a:lnTo>
                      <a:lnTo>
                        <a:pt x="327" y="115"/>
                      </a:lnTo>
                      <a:lnTo>
                        <a:pt x="328" y="127"/>
                      </a:lnTo>
                      <a:lnTo>
                        <a:pt x="330" y="139"/>
                      </a:lnTo>
                      <a:lnTo>
                        <a:pt x="331" y="152"/>
                      </a:lnTo>
                      <a:lnTo>
                        <a:pt x="331" y="165"/>
                      </a:lnTo>
                      <a:lnTo>
                        <a:pt x="331" y="178"/>
                      </a:lnTo>
                      <a:lnTo>
                        <a:pt x="331" y="192"/>
                      </a:lnTo>
                      <a:lnTo>
                        <a:pt x="330" y="206"/>
                      </a:lnTo>
                      <a:lnTo>
                        <a:pt x="329" y="220"/>
                      </a:lnTo>
                      <a:lnTo>
                        <a:pt x="327" y="234"/>
                      </a:lnTo>
                      <a:lnTo>
                        <a:pt x="325" y="249"/>
                      </a:lnTo>
                      <a:lnTo>
                        <a:pt x="323" y="263"/>
                      </a:lnTo>
                      <a:lnTo>
                        <a:pt x="321" y="278"/>
                      </a:lnTo>
                      <a:lnTo>
                        <a:pt x="317" y="293"/>
                      </a:lnTo>
                      <a:lnTo>
                        <a:pt x="314" y="307"/>
                      </a:lnTo>
                      <a:lnTo>
                        <a:pt x="306" y="337"/>
                      </a:lnTo>
                      <a:lnTo>
                        <a:pt x="297" y="367"/>
                      </a:lnTo>
                      <a:lnTo>
                        <a:pt x="286" y="396"/>
                      </a:lnTo>
                      <a:lnTo>
                        <a:pt x="274" y="425"/>
                      </a:lnTo>
                      <a:lnTo>
                        <a:pt x="260" y="453"/>
                      </a:lnTo>
                      <a:lnTo>
                        <a:pt x="245" y="480"/>
                      </a:lnTo>
                      <a:lnTo>
                        <a:pt x="237" y="493"/>
                      </a:lnTo>
                      <a:lnTo>
                        <a:pt x="229" y="506"/>
                      </a:lnTo>
                      <a:lnTo>
                        <a:pt x="221" y="517"/>
                      </a:lnTo>
                      <a:lnTo>
                        <a:pt x="213" y="529"/>
                      </a:lnTo>
                      <a:lnTo>
                        <a:pt x="205" y="539"/>
                      </a:lnTo>
                      <a:lnTo>
                        <a:pt x="196" y="549"/>
                      </a:lnTo>
                      <a:lnTo>
                        <a:pt x="188" y="558"/>
                      </a:lnTo>
                      <a:lnTo>
                        <a:pt x="180" y="567"/>
                      </a:lnTo>
                      <a:lnTo>
                        <a:pt x="171" y="575"/>
                      </a:lnTo>
                      <a:lnTo>
                        <a:pt x="163" y="582"/>
                      </a:lnTo>
                      <a:lnTo>
                        <a:pt x="154" y="589"/>
                      </a:lnTo>
                      <a:lnTo>
                        <a:pt x="146" y="595"/>
                      </a:lnTo>
                      <a:lnTo>
                        <a:pt x="137" y="601"/>
                      </a:lnTo>
                      <a:lnTo>
                        <a:pt x="129" y="605"/>
                      </a:lnTo>
                      <a:lnTo>
                        <a:pt x="121" y="609"/>
                      </a:lnTo>
                      <a:lnTo>
                        <a:pt x="112" y="613"/>
                      </a:lnTo>
                      <a:lnTo>
                        <a:pt x="104" y="615"/>
                      </a:lnTo>
                      <a:lnTo>
                        <a:pt x="96" y="617"/>
                      </a:lnTo>
                      <a:lnTo>
                        <a:pt x="88" y="618"/>
                      </a:lnTo>
                      <a:lnTo>
                        <a:pt x="80" y="619"/>
                      </a:lnTo>
                      <a:lnTo>
                        <a:pt x="73" y="619"/>
                      </a:lnTo>
                      <a:lnTo>
                        <a:pt x="65" y="618"/>
                      </a:lnTo>
                      <a:lnTo>
                        <a:pt x="58" y="616"/>
                      </a:lnTo>
                      <a:lnTo>
                        <a:pt x="51" y="614"/>
                      </a:lnTo>
                      <a:lnTo>
                        <a:pt x="44" y="610"/>
                      </a:lnTo>
                      <a:lnTo>
                        <a:pt x="37" y="606"/>
                      </a:lnTo>
                      <a:lnTo>
                        <a:pt x="31" y="602"/>
                      </a:lnTo>
                      <a:lnTo>
                        <a:pt x="25" y="596"/>
                      </a:lnTo>
                      <a:lnTo>
                        <a:pt x="19" y="590"/>
                      </a:lnTo>
                      <a:lnTo>
                        <a:pt x="14" y="583"/>
                      </a:lnTo>
                      <a:lnTo>
                        <a:pt x="9" y="575"/>
                      </a:lnTo>
                      <a:lnTo>
                        <a:pt x="4" y="567"/>
                      </a:lnTo>
                      <a:lnTo>
                        <a:pt x="0" y="560"/>
                      </a:lnTo>
                      <a:lnTo>
                        <a:pt x="4" y="558"/>
                      </a:lnTo>
                      <a:lnTo>
                        <a:pt x="7" y="565"/>
                      </a:lnTo>
                      <a:lnTo>
                        <a:pt x="7" y="565"/>
                      </a:lnTo>
                      <a:lnTo>
                        <a:pt x="12" y="573"/>
                      </a:lnTo>
                      <a:lnTo>
                        <a:pt x="12" y="573"/>
                      </a:lnTo>
                      <a:lnTo>
                        <a:pt x="17" y="581"/>
                      </a:lnTo>
                      <a:lnTo>
                        <a:pt x="17" y="581"/>
                      </a:lnTo>
                      <a:lnTo>
                        <a:pt x="22" y="587"/>
                      </a:lnTo>
                      <a:lnTo>
                        <a:pt x="22" y="587"/>
                      </a:lnTo>
                      <a:lnTo>
                        <a:pt x="28" y="593"/>
                      </a:lnTo>
                      <a:lnTo>
                        <a:pt x="28" y="593"/>
                      </a:lnTo>
                      <a:lnTo>
                        <a:pt x="34" y="599"/>
                      </a:lnTo>
                      <a:lnTo>
                        <a:pt x="34" y="599"/>
                      </a:lnTo>
                      <a:lnTo>
                        <a:pt x="40" y="603"/>
                      </a:lnTo>
                      <a:lnTo>
                        <a:pt x="40" y="603"/>
                      </a:lnTo>
                      <a:lnTo>
                        <a:pt x="46" y="607"/>
                      </a:lnTo>
                      <a:lnTo>
                        <a:pt x="46" y="607"/>
                      </a:lnTo>
                      <a:lnTo>
                        <a:pt x="52" y="610"/>
                      </a:lnTo>
                      <a:lnTo>
                        <a:pt x="52" y="610"/>
                      </a:lnTo>
                      <a:lnTo>
                        <a:pt x="59" y="612"/>
                      </a:lnTo>
                      <a:lnTo>
                        <a:pt x="59" y="612"/>
                      </a:lnTo>
                      <a:lnTo>
                        <a:pt x="66" y="614"/>
                      </a:lnTo>
                      <a:lnTo>
                        <a:pt x="66" y="614"/>
                      </a:lnTo>
                      <a:lnTo>
                        <a:pt x="73" y="615"/>
                      </a:lnTo>
                      <a:lnTo>
                        <a:pt x="73" y="615"/>
                      </a:lnTo>
                      <a:lnTo>
                        <a:pt x="80" y="615"/>
                      </a:lnTo>
                      <a:lnTo>
                        <a:pt x="80" y="615"/>
                      </a:lnTo>
                      <a:lnTo>
                        <a:pt x="88" y="614"/>
                      </a:lnTo>
                      <a:lnTo>
                        <a:pt x="88" y="614"/>
                      </a:lnTo>
                      <a:lnTo>
                        <a:pt x="95" y="613"/>
                      </a:lnTo>
                      <a:lnTo>
                        <a:pt x="95" y="613"/>
                      </a:lnTo>
                      <a:lnTo>
                        <a:pt x="103" y="611"/>
                      </a:lnTo>
                      <a:lnTo>
                        <a:pt x="103" y="611"/>
                      </a:lnTo>
                      <a:lnTo>
                        <a:pt x="111" y="609"/>
                      </a:lnTo>
                      <a:lnTo>
                        <a:pt x="111" y="609"/>
                      </a:lnTo>
                      <a:lnTo>
                        <a:pt x="119" y="606"/>
                      </a:lnTo>
                      <a:lnTo>
                        <a:pt x="119" y="606"/>
                      </a:lnTo>
                      <a:lnTo>
                        <a:pt x="127" y="602"/>
                      </a:lnTo>
                      <a:lnTo>
                        <a:pt x="127" y="602"/>
                      </a:lnTo>
                      <a:lnTo>
                        <a:pt x="135" y="597"/>
                      </a:lnTo>
                      <a:lnTo>
                        <a:pt x="135" y="597"/>
                      </a:lnTo>
                      <a:lnTo>
                        <a:pt x="143" y="592"/>
                      </a:lnTo>
                      <a:lnTo>
                        <a:pt x="143" y="592"/>
                      </a:lnTo>
                      <a:lnTo>
                        <a:pt x="152" y="586"/>
                      </a:lnTo>
                      <a:lnTo>
                        <a:pt x="152" y="586"/>
                      </a:lnTo>
                      <a:lnTo>
                        <a:pt x="160" y="579"/>
                      </a:lnTo>
                      <a:lnTo>
                        <a:pt x="160" y="579"/>
                      </a:lnTo>
                      <a:lnTo>
                        <a:pt x="168" y="572"/>
                      </a:lnTo>
                      <a:lnTo>
                        <a:pt x="168" y="572"/>
                      </a:lnTo>
                      <a:lnTo>
                        <a:pt x="177" y="564"/>
                      </a:lnTo>
                      <a:lnTo>
                        <a:pt x="177" y="564"/>
                      </a:lnTo>
                      <a:lnTo>
                        <a:pt x="185" y="556"/>
                      </a:lnTo>
                      <a:lnTo>
                        <a:pt x="185" y="556"/>
                      </a:lnTo>
                      <a:lnTo>
                        <a:pt x="193" y="547"/>
                      </a:lnTo>
                      <a:lnTo>
                        <a:pt x="193" y="547"/>
                      </a:lnTo>
                      <a:lnTo>
                        <a:pt x="202" y="537"/>
                      </a:lnTo>
                      <a:lnTo>
                        <a:pt x="201" y="537"/>
                      </a:lnTo>
                      <a:lnTo>
                        <a:pt x="210" y="526"/>
                      </a:lnTo>
                      <a:lnTo>
                        <a:pt x="210" y="526"/>
                      </a:lnTo>
                      <a:lnTo>
                        <a:pt x="218" y="515"/>
                      </a:lnTo>
                      <a:lnTo>
                        <a:pt x="218" y="515"/>
                      </a:lnTo>
                      <a:lnTo>
                        <a:pt x="226" y="503"/>
                      </a:lnTo>
                      <a:lnTo>
                        <a:pt x="226" y="504"/>
                      </a:lnTo>
                      <a:lnTo>
                        <a:pt x="234" y="491"/>
                      </a:lnTo>
                      <a:lnTo>
                        <a:pt x="234" y="491"/>
                      </a:lnTo>
                      <a:lnTo>
                        <a:pt x="242" y="478"/>
                      </a:lnTo>
                      <a:lnTo>
                        <a:pt x="241" y="478"/>
                      </a:lnTo>
                      <a:lnTo>
                        <a:pt x="256" y="451"/>
                      </a:lnTo>
                      <a:lnTo>
                        <a:pt x="256" y="451"/>
                      </a:lnTo>
                      <a:lnTo>
                        <a:pt x="270" y="423"/>
                      </a:lnTo>
                      <a:lnTo>
                        <a:pt x="270" y="423"/>
                      </a:lnTo>
                      <a:lnTo>
                        <a:pt x="282" y="395"/>
                      </a:lnTo>
                      <a:lnTo>
                        <a:pt x="282" y="395"/>
                      </a:lnTo>
                      <a:lnTo>
                        <a:pt x="293" y="365"/>
                      </a:lnTo>
                      <a:lnTo>
                        <a:pt x="293" y="366"/>
                      </a:lnTo>
                      <a:lnTo>
                        <a:pt x="302" y="336"/>
                      </a:lnTo>
                      <a:lnTo>
                        <a:pt x="302" y="336"/>
                      </a:lnTo>
                      <a:lnTo>
                        <a:pt x="310" y="306"/>
                      </a:lnTo>
                      <a:lnTo>
                        <a:pt x="310" y="307"/>
                      </a:lnTo>
                      <a:lnTo>
                        <a:pt x="313" y="292"/>
                      </a:lnTo>
                      <a:lnTo>
                        <a:pt x="313" y="292"/>
                      </a:lnTo>
                      <a:lnTo>
                        <a:pt x="316" y="277"/>
                      </a:lnTo>
                      <a:lnTo>
                        <a:pt x="316" y="277"/>
                      </a:lnTo>
                      <a:lnTo>
                        <a:pt x="319" y="263"/>
                      </a:lnTo>
                      <a:lnTo>
                        <a:pt x="319" y="263"/>
                      </a:lnTo>
                      <a:lnTo>
                        <a:pt x="321" y="248"/>
                      </a:lnTo>
                      <a:lnTo>
                        <a:pt x="321" y="248"/>
                      </a:lnTo>
                      <a:lnTo>
                        <a:pt x="323" y="234"/>
                      </a:lnTo>
                      <a:lnTo>
                        <a:pt x="323" y="234"/>
                      </a:lnTo>
                      <a:lnTo>
                        <a:pt x="325" y="220"/>
                      </a:lnTo>
                      <a:lnTo>
                        <a:pt x="325" y="220"/>
                      </a:lnTo>
                      <a:lnTo>
                        <a:pt x="326" y="206"/>
                      </a:lnTo>
                      <a:lnTo>
                        <a:pt x="326" y="206"/>
                      </a:lnTo>
                      <a:lnTo>
                        <a:pt x="327" y="192"/>
                      </a:lnTo>
                      <a:lnTo>
                        <a:pt x="327" y="192"/>
                      </a:lnTo>
                      <a:lnTo>
                        <a:pt x="327" y="178"/>
                      </a:lnTo>
                      <a:lnTo>
                        <a:pt x="327" y="178"/>
                      </a:lnTo>
                      <a:lnTo>
                        <a:pt x="327" y="165"/>
                      </a:lnTo>
                      <a:lnTo>
                        <a:pt x="327" y="165"/>
                      </a:lnTo>
                      <a:lnTo>
                        <a:pt x="326" y="152"/>
                      </a:lnTo>
                      <a:lnTo>
                        <a:pt x="326" y="152"/>
                      </a:lnTo>
                      <a:lnTo>
                        <a:pt x="325" y="140"/>
                      </a:lnTo>
                      <a:lnTo>
                        <a:pt x="325" y="140"/>
                      </a:lnTo>
                      <a:lnTo>
                        <a:pt x="324" y="127"/>
                      </a:lnTo>
                      <a:lnTo>
                        <a:pt x="324" y="127"/>
                      </a:lnTo>
                      <a:lnTo>
                        <a:pt x="322" y="116"/>
                      </a:lnTo>
                      <a:lnTo>
                        <a:pt x="323" y="116"/>
                      </a:lnTo>
                      <a:lnTo>
                        <a:pt x="320" y="104"/>
                      </a:lnTo>
                      <a:lnTo>
                        <a:pt x="320" y="104"/>
                      </a:lnTo>
                      <a:lnTo>
                        <a:pt x="318" y="93"/>
                      </a:lnTo>
                      <a:lnTo>
                        <a:pt x="318" y="93"/>
                      </a:lnTo>
                      <a:lnTo>
                        <a:pt x="315" y="83"/>
                      </a:lnTo>
                      <a:lnTo>
                        <a:pt x="315" y="83"/>
                      </a:lnTo>
                      <a:lnTo>
                        <a:pt x="311" y="73"/>
                      </a:lnTo>
                      <a:lnTo>
                        <a:pt x="311" y="73"/>
                      </a:lnTo>
                      <a:lnTo>
                        <a:pt x="307" y="63"/>
                      </a:lnTo>
                      <a:lnTo>
                        <a:pt x="307" y="63"/>
                      </a:lnTo>
                      <a:lnTo>
                        <a:pt x="303" y="54"/>
                      </a:lnTo>
                      <a:lnTo>
                        <a:pt x="303" y="54"/>
                      </a:lnTo>
                      <a:lnTo>
                        <a:pt x="298" y="46"/>
                      </a:lnTo>
                      <a:lnTo>
                        <a:pt x="299" y="46"/>
                      </a:lnTo>
                      <a:lnTo>
                        <a:pt x="293" y="38"/>
                      </a:lnTo>
                      <a:lnTo>
                        <a:pt x="294" y="38"/>
                      </a:lnTo>
                      <a:lnTo>
                        <a:pt x="288" y="32"/>
                      </a:lnTo>
                      <a:lnTo>
                        <a:pt x="288" y="32"/>
                      </a:lnTo>
                      <a:lnTo>
                        <a:pt x="283" y="26"/>
                      </a:lnTo>
                      <a:lnTo>
                        <a:pt x="283" y="26"/>
                      </a:lnTo>
                      <a:lnTo>
                        <a:pt x="277" y="20"/>
                      </a:lnTo>
                      <a:lnTo>
                        <a:pt x="277" y="21"/>
                      </a:lnTo>
                      <a:lnTo>
                        <a:pt x="271" y="16"/>
                      </a:lnTo>
                      <a:lnTo>
                        <a:pt x="271" y="16"/>
                      </a:lnTo>
                      <a:lnTo>
                        <a:pt x="265" y="12"/>
                      </a:lnTo>
                      <a:lnTo>
                        <a:pt x="265" y="12"/>
                      </a:lnTo>
                      <a:lnTo>
                        <a:pt x="258" y="9"/>
                      </a:lnTo>
                      <a:lnTo>
                        <a:pt x="258" y="9"/>
                      </a:lnTo>
                      <a:lnTo>
                        <a:pt x="251" y="7"/>
                      </a:lnTo>
                      <a:lnTo>
                        <a:pt x="252" y="7"/>
                      </a:lnTo>
                      <a:lnTo>
                        <a:pt x="245" y="5"/>
                      </a:lnTo>
                      <a:lnTo>
                        <a:pt x="245" y="5"/>
                      </a:lnTo>
                      <a:lnTo>
                        <a:pt x="237" y="4"/>
                      </a:lnTo>
                      <a:lnTo>
                        <a:pt x="238" y="4"/>
                      </a:lnTo>
                      <a:lnTo>
                        <a:pt x="230" y="4"/>
                      </a:lnTo>
                      <a:lnTo>
                        <a:pt x="231" y="4"/>
                      </a:lnTo>
                      <a:lnTo>
                        <a:pt x="223" y="5"/>
                      </a:lnTo>
                      <a:lnTo>
                        <a:pt x="223" y="5"/>
                      </a:lnTo>
                      <a:lnTo>
                        <a:pt x="215" y="6"/>
                      </a:lnTo>
                      <a:lnTo>
                        <a:pt x="215" y="6"/>
                      </a:lnTo>
                      <a:lnTo>
                        <a:pt x="207" y="8"/>
                      </a:lnTo>
                      <a:lnTo>
                        <a:pt x="208" y="8"/>
                      </a:lnTo>
                      <a:lnTo>
                        <a:pt x="200" y="10"/>
                      </a:lnTo>
                      <a:lnTo>
                        <a:pt x="200" y="10"/>
                      </a:lnTo>
                      <a:lnTo>
                        <a:pt x="192" y="13"/>
                      </a:lnTo>
                      <a:lnTo>
                        <a:pt x="192" y="13"/>
                      </a:lnTo>
                      <a:lnTo>
                        <a:pt x="184" y="17"/>
                      </a:lnTo>
                      <a:lnTo>
                        <a:pt x="184" y="17"/>
                      </a:lnTo>
                      <a:lnTo>
                        <a:pt x="175" y="22"/>
                      </a:lnTo>
                      <a:lnTo>
                        <a:pt x="176" y="22"/>
                      </a:lnTo>
                      <a:lnTo>
                        <a:pt x="167" y="27"/>
                      </a:lnTo>
                      <a:lnTo>
                        <a:pt x="167" y="27"/>
                      </a:lnTo>
                      <a:lnTo>
                        <a:pt x="159" y="33"/>
                      </a:lnTo>
                      <a:lnTo>
                        <a:pt x="159" y="33"/>
                      </a:lnTo>
                      <a:lnTo>
                        <a:pt x="151" y="40"/>
                      </a:lnTo>
                      <a:lnTo>
                        <a:pt x="151" y="40"/>
                      </a:lnTo>
                      <a:lnTo>
                        <a:pt x="142" y="47"/>
                      </a:lnTo>
                      <a:lnTo>
                        <a:pt x="142" y="47"/>
                      </a:lnTo>
                      <a:lnTo>
                        <a:pt x="134" y="55"/>
                      </a:lnTo>
                      <a:lnTo>
                        <a:pt x="134" y="55"/>
                      </a:lnTo>
                      <a:lnTo>
                        <a:pt x="126" y="63"/>
                      </a:lnTo>
                      <a:lnTo>
                        <a:pt x="126" y="63"/>
                      </a:lnTo>
                      <a:lnTo>
                        <a:pt x="117" y="73"/>
                      </a:lnTo>
                      <a:lnTo>
                        <a:pt x="117" y="72"/>
                      </a:lnTo>
                      <a:lnTo>
                        <a:pt x="109" y="82"/>
                      </a:lnTo>
                      <a:lnTo>
                        <a:pt x="109" y="82"/>
                      </a:lnTo>
                      <a:lnTo>
                        <a:pt x="101" y="93"/>
                      </a:lnTo>
                      <a:lnTo>
                        <a:pt x="101" y="93"/>
                      </a:lnTo>
                      <a:lnTo>
                        <a:pt x="91" y="107"/>
                      </a:lnTo>
                      <a:lnTo>
                        <a:pt x="88" y="105"/>
                      </a:lnTo>
                      <a:close/>
                      <a:moveTo>
                        <a:pt x="115" y="112"/>
                      </a:moveTo>
                      <a:lnTo>
                        <a:pt x="67" y="140"/>
                      </a:lnTo>
                      <a:lnTo>
                        <a:pt x="73" y="87"/>
                      </a:lnTo>
                      <a:lnTo>
                        <a:pt x="115" y="11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05" name="Rectangle 2104"/>
                <p:cNvSpPr>
                  <a:spLocks noChangeArrowheads="1"/>
                </p:cNvSpPr>
                <p:nvPr/>
              </p:nvSpPr>
              <p:spPr bwMode="auto">
                <a:xfrm>
                  <a:off x="39364" y="197"/>
                  <a:ext cx="11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Input</a:t>
                  </a:r>
                  <a:endParaRPr lang="en-US" sz="1100">
                    <a:solidFill>
                      <a:srgbClr val="000000"/>
                    </a:solidFill>
                    <a:latin typeface="Times New Roman"/>
                    <a:ea typeface="Times New Roman"/>
                  </a:endParaRPr>
                </a:p>
              </p:txBody>
            </p:sp>
            <p:sp>
              <p:nvSpPr>
                <p:cNvPr id="2106" name="Oval 2105"/>
                <p:cNvSpPr>
                  <a:spLocks noChangeArrowheads="1"/>
                </p:cNvSpPr>
                <p:nvPr/>
              </p:nvSpPr>
              <p:spPr bwMode="auto">
                <a:xfrm>
                  <a:off x="39764" y="375"/>
                  <a:ext cx="95" cy="10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07" name="Oval 2106"/>
                <p:cNvSpPr>
                  <a:spLocks noChangeArrowheads="1"/>
                </p:cNvSpPr>
                <p:nvPr/>
              </p:nvSpPr>
              <p:spPr bwMode="auto">
                <a:xfrm>
                  <a:off x="39764" y="375"/>
                  <a:ext cx="95" cy="10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08" name="Freeform 2107"/>
                <p:cNvSpPr>
                  <a:spLocks noEditPoints="1"/>
                </p:cNvSpPr>
                <p:nvPr/>
              </p:nvSpPr>
              <p:spPr bwMode="auto">
                <a:xfrm>
                  <a:off x="39770" y="267"/>
                  <a:ext cx="83" cy="108"/>
                </a:xfrm>
                <a:custGeom>
                  <a:avLst/>
                  <a:gdLst>
                    <a:gd name="T0" fmla="*/ 43 w 83"/>
                    <a:gd name="T1" fmla="*/ 0 h 108"/>
                    <a:gd name="T2" fmla="*/ 43 w 83"/>
                    <a:gd name="T3" fmla="*/ 68 h 108"/>
                    <a:gd name="T4" fmla="*/ 39 w 83"/>
                    <a:gd name="T5" fmla="*/ 68 h 108"/>
                    <a:gd name="T6" fmla="*/ 39 w 83"/>
                    <a:gd name="T7" fmla="*/ 0 h 108"/>
                    <a:gd name="T8" fmla="*/ 43 w 83"/>
                    <a:gd name="T9" fmla="*/ 0 h 108"/>
                    <a:gd name="T10" fmla="*/ 83 w 83"/>
                    <a:gd name="T11" fmla="*/ 60 h 108"/>
                    <a:gd name="T12" fmla="*/ 41 w 83"/>
                    <a:gd name="T13" fmla="*/ 108 h 108"/>
                    <a:gd name="T14" fmla="*/ 0 w 83"/>
                    <a:gd name="T15" fmla="*/ 60 h 108"/>
                    <a:gd name="T16" fmla="*/ 83 w 83"/>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08">
                      <a:moveTo>
                        <a:pt x="43" y="0"/>
                      </a:moveTo>
                      <a:lnTo>
                        <a:pt x="43" y="68"/>
                      </a:lnTo>
                      <a:lnTo>
                        <a:pt x="39" y="68"/>
                      </a:lnTo>
                      <a:lnTo>
                        <a:pt x="39" y="0"/>
                      </a:lnTo>
                      <a:lnTo>
                        <a:pt x="43" y="0"/>
                      </a:lnTo>
                      <a:close/>
                      <a:moveTo>
                        <a:pt x="83" y="60"/>
                      </a:moveTo>
                      <a:lnTo>
                        <a:pt x="41" y="108"/>
                      </a:lnTo>
                      <a:lnTo>
                        <a:pt x="0" y="60"/>
                      </a:lnTo>
                      <a:lnTo>
                        <a:pt x="83"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09" name="Rectangle 2108"/>
                <p:cNvSpPr>
                  <a:spLocks noChangeArrowheads="1"/>
                </p:cNvSpPr>
                <p:nvPr/>
              </p:nvSpPr>
              <p:spPr bwMode="auto">
                <a:xfrm>
                  <a:off x="39633" y="425"/>
                  <a:ext cx="9"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10" name="Rectangle 2109"/>
                <p:cNvSpPr>
                  <a:spLocks noChangeArrowheads="1"/>
                </p:cNvSpPr>
                <p:nvPr/>
              </p:nvSpPr>
              <p:spPr bwMode="auto">
                <a:xfrm>
                  <a:off x="39633" y="426"/>
                  <a:ext cx="9"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11" name="Rectangle 2110"/>
                <p:cNvSpPr>
                  <a:spLocks noChangeArrowheads="1"/>
                </p:cNvSpPr>
                <p:nvPr/>
              </p:nvSpPr>
              <p:spPr bwMode="auto">
                <a:xfrm>
                  <a:off x="39633" y="427"/>
                  <a:ext cx="9"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12" name="Rectangle 2111"/>
                <p:cNvSpPr>
                  <a:spLocks noChangeArrowheads="1"/>
                </p:cNvSpPr>
                <p:nvPr/>
              </p:nvSpPr>
              <p:spPr bwMode="auto">
                <a:xfrm>
                  <a:off x="39633" y="428"/>
                  <a:ext cx="9"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13" name="Rectangle 2112"/>
                <p:cNvSpPr>
                  <a:spLocks noChangeArrowheads="1"/>
                </p:cNvSpPr>
                <p:nvPr/>
              </p:nvSpPr>
              <p:spPr bwMode="auto">
                <a:xfrm>
                  <a:off x="39633" y="428"/>
                  <a:ext cx="9"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14" name="Rectangle 2113"/>
                <p:cNvSpPr>
                  <a:spLocks noChangeArrowheads="1"/>
                </p:cNvSpPr>
                <p:nvPr/>
              </p:nvSpPr>
              <p:spPr bwMode="auto">
                <a:xfrm>
                  <a:off x="39633" y="429"/>
                  <a:ext cx="9"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15" name="Rectangle 2114"/>
                <p:cNvSpPr>
                  <a:spLocks noChangeArrowheads="1"/>
                </p:cNvSpPr>
                <p:nvPr/>
              </p:nvSpPr>
              <p:spPr bwMode="auto">
                <a:xfrm>
                  <a:off x="39633" y="430"/>
                  <a:ext cx="9"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16" name="Rectangle 2115"/>
                <p:cNvSpPr>
                  <a:spLocks noChangeArrowheads="1"/>
                </p:cNvSpPr>
                <p:nvPr/>
              </p:nvSpPr>
              <p:spPr bwMode="auto">
                <a:xfrm>
                  <a:off x="39633" y="431"/>
                  <a:ext cx="9"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17" name="Rectangle 2116"/>
                <p:cNvSpPr>
                  <a:spLocks noChangeArrowheads="1"/>
                </p:cNvSpPr>
                <p:nvPr/>
              </p:nvSpPr>
              <p:spPr bwMode="auto">
                <a:xfrm>
                  <a:off x="39633" y="432"/>
                  <a:ext cx="9"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18" name="Rectangle 2117"/>
                <p:cNvSpPr>
                  <a:spLocks noChangeArrowheads="1"/>
                </p:cNvSpPr>
                <p:nvPr/>
              </p:nvSpPr>
              <p:spPr bwMode="auto">
                <a:xfrm>
                  <a:off x="39633" y="433"/>
                  <a:ext cx="9"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19" name="Oval 2118"/>
                <p:cNvSpPr>
                  <a:spLocks noChangeArrowheads="1"/>
                </p:cNvSpPr>
                <p:nvPr/>
              </p:nvSpPr>
              <p:spPr bwMode="auto">
                <a:xfrm>
                  <a:off x="39633" y="425"/>
                  <a:ext cx="8" cy="9"/>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20" name="Rectangle 2119"/>
                <p:cNvSpPr>
                  <a:spLocks noChangeArrowheads="1"/>
                </p:cNvSpPr>
                <p:nvPr/>
              </p:nvSpPr>
              <p:spPr bwMode="auto">
                <a:xfrm>
                  <a:off x="39696" y="425"/>
                  <a:ext cx="9"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21" name="Rectangle 2120"/>
                <p:cNvSpPr>
                  <a:spLocks noChangeArrowheads="1"/>
                </p:cNvSpPr>
                <p:nvPr/>
              </p:nvSpPr>
              <p:spPr bwMode="auto">
                <a:xfrm>
                  <a:off x="39696" y="426"/>
                  <a:ext cx="9"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22" name="Rectangle 2121"/>
                <p:cNvSpPr>
                  <a:spLocks noChangeArrowheads="1"/>
                </p:cNvSpPr>
                <p:nvPr/>
              </p:nvSpPr>
              <p:spPr bwMode="auto">
                <a:xfrm>
                  <a:off x="39696" y="427"/>
                  <a:ext cx="9"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23" name="Rectangle 2122"/>
                <p:cNvSpPr>
                  <a:spLocks noChangeArrowheads="1"/>
                </p:cNvSpPr>
                <p:nvPr/>
              </p:nvSpPr>
              <p:spPr bwMode="auto">
                <a:xfrm>
                  <a:off x="39696" y="428"/>
                  <a:ext cx="9"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24" name="Rectangle 2123"/>
                <p:cNvSpPr>
                  <a:spLocks noChangeArrowheads="1"/>
                </p:cNvSpPr>
                <p:nvPr/>
              </p:nvSpPr>
              <p:spPr bwMode="auto">
                <a:xfrm>
                  <a:off x="39696" y="428"/>
                  <a:ext cx="9"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25" name="Rectangle 2124"/>
                <p:cNvSpPr>
                  <a:spLocks noChangeArrowheads="1"/>
                </p:cNvSpPr>
                <p:nvPr/>
              </p:nvSpPr>
              <p:spPr bwMode="auto">
                <a:xfrm>
                  <a:off x="39696" y="429"/>
                  <a:ext cx="9"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26" name="Rectangle 2125"/>
                <p:cNvSpPr>
                  <a:spLocks noChangeArrowheads="1"/>
                </p:cNvSpPr>
                <p:nvPr/>
              </p:nvSpPr>
              <p:spPr bwMode="auto">
                <a:xfrm>
                  <a:off x="39696" y="430"/>
                  <a:ext cx="9"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27" name="Rectangle 2126"/>
                <p:cNvSpPr>
                  <a:spLocks noChangeArrowheads="1"/>
                </p:cNvSpPr>
                <p:nvPr/>
              </p:nvSpPr>
              <p:spPr bwMode="auto">
                <a:xfrm>
                  <a:off x="39696" y="431"/>
                  <a:ext cx="9"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28" name="Rectangle 2127"/>
                <p:cNvSpPr>
                  <a:spLocks noChangeArrowheads="1"/>
                </p:cNvSpPr>
                <p:nvPr/>
              </p:nvSpPr>
              <p:spPr bwMode="auto">
                <a:xfrm>
                  <a:off x="39696" y="432"/>
                  <a:ext cx="9"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29" name="Rectangle 2128"/>
                <p:cNvSpPr>
                  <a:spLocks noChangeArrowheads="1"/>
                </p:cNvSpPr>
                <p:nvPr/>
              </p:nvSpPr>
              <p:spPr bwMode="auto">
                <a:xfrm>
                  <a:off x="39696" y="433"/>
                  <a:ext cx="9"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30" name="Oval 2129"/>
                <p:cNvSpPr>
                  <a:spLocks noChangeArrowheads="1"/>
                </p:cNvSpPr>
                <p:nvPr/>
              </p:nvSpPr>
              <p:spPr bwMode="auto">
                <a:xfrm>
                  <a:off x="39696" y="425"/>
                  <a:ext cx="8" cy="9"/>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31" name="Rectangle 2130"/>
                <p:cNvSpPr>
                  <a:spLocks noChangeArrowheads="1"/>
                </p:cNvSpPr>
                <p:nvPr/>
              </p:nvSpPr>
              <p:spPr bwMode="auto">
                <a:xfrm>
                  <a:off x="39615" y="356"/>
                  <a:ext cx="9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map</a:t>
                  </a:r>
                  <a:endParaRPr lang="en-US" sz="1100">
                    <a:solidFill>
                      <a:srgbClr val="000000"/>
                    </a:solidFill>
                    <a:latin typeface="Times New Roman"/>
                    <a:ea typeface="Times New Roman"/>
                  </a:endParaRPr>
                </a:p>
              </p:txBody>
            </p:sp>
            <p:sp>
              <p:nvSpPr>
                <p:cNvPr id="2132" name="Freeform 2131"/>
                <p:cNvSpPr>
                  <a:spLocks noEditPoints="1"/>
                </p:cNvSpPr>
                <p:nvPr/>
              </p:nvSpPr>
              <p:spPr bwMode="auto">
                <a:xfrm>
                  <a:off x="39771" y="483"/>
                  <a:ext cx="49" cy="125"/>
                </a:xfrm>
                <a:custGeom>
                  <a:avLst/>
                  <a:gdLst>
                    <a:gd name="T0" fmla="*/ 39 w 49"/>
                    <a:gd name="T1" fmla="*/ 0 h 125"/>
                    <a:gd name="T2" fmla="*/ 21 w 49"/>
                    <a:gd name="T3" fmla="*/ 86 h 125"/>
                    <a:gd name="T4" fmla="*/ 24 w 49"/>
                    <a:gd name="T5" fmla="*/ 87 h 125"/>
                    <a:gd name="T6" fmla="*/ 43 w 49"/>
                    <a:gd name="T7" fmla="*/ 1 h 125"/>
                    <a:gd name="T8" fmla="*/ 39 w 49"/>
                    <a:gd name="T9" fmla="*/ 0 h 125"/>
                    <a:gd name="T10" fmla="*/ 0 w 49"/>
                    <a:gd name="T11" fmla="*/ 74 h 125"/>
                    <a:gd name="T12" fmla="*/ 14 w 49"/>
                    <a:gd name="T13" fmla="*/ 125 h 125"/>
                    <a:gd name="T14" fmla="*/ 49 w 49"/>
                    <a:gd name="T15" fmla="*/ 83 h 125"/>
                    <a:gd name="T16" fmla="*/ 0 w 49"/>
                    <a:gd name="T17" fmla="*/ 7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25">
                      <a:moveTo>
                        <a:pt x="39" y="0"/>
                      </a:moveTo>
                      <a:lnTo>
                        <a:pt x="21" y="86"/>
                      </a:lnTo>
                      <a:lnTo>
                        <a:pt x="24" y="87"/>
                      </a:lnTo>
                      <a:lnTo>
                        <a:pt x="43" y="1"/>
                      </a:lnTo>
                      <a:lnTo>
                        <a:pt x="39" y="0"/>
                      </a:lnTo>
                      <a:close/>
                      <a:moveTo>
                        <a:pt x="0" y="74"/>
                      </a:moveTo>
                      <a:lnTo>
                        <a:pt x="14" y="125"/>
                      </a:lnTo>
                      <a:lnTo>
                        <a:pt x="49" y="83"/>
                      </a:lnTo>
                      <a:lnTo>
                        <a:pt x="0"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33" name="Oval 2132"/>
                <p:cNvSpPr>
                  <a:spLocks noChangeArrowheads="1"/>
                </p:cNvSpPr>
                <p:nvPr/>
              </p:nvSpPr>
              <p:spPr bwMode="auto">
                <a:xfrm>
                  <a:off x="39359" y="378"/>
                  <a:ext cx="95" cy="109"/>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34" name="Oval 2133"/>
                <p:cNvSpPr>
                  <a:spLocks noChangeArrowheads="1"/>
                </p:cNvSpPr>
                <p:nvPr/>
              </p:nvSpPr>
              <p:spPr bwMode="auto">
                <a:xfrm>
                  <a:off x="39359" y="378"/>
                  <a:ext cx="95" cy="109"/>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35" name="Freeform 2134"/>
                <p:cNvSpPr>
                  <a:spLocks noEditPoints="1"/>
                </p:cNvSpPr>
                <p:nvPr/>
              </p:nvSpPr>
              <p:spPr bwMode="auto">
                <a:xfrm>
                  <a:off x="39382" y="267"/>
                  <a:ext cx="50" cy="108"/>
                </a:xfrm>
                <a:custGeom>
                  <a:avLst/>
                  <a:gdLst>
                    <a:gd name="T0" fmla="*/ 27 w 50"/>
                    <a:gd name="T1" fmla="*/ 0 h 108"/>
                    <a:gd name="T2" fmla="*/ 27 w 50"/>
                    <a:gd name="T3" fmla="*/ 68 h 108"/>
                    <a:gd name="T4" fmla="*/ 23 w 50"/>
                    <a:gd name="T5" fmla="*/ 68 h 108"/>
                    <a:gd name="T6" fmla="*/ 23 w 50"/>
                    <a:gd name="T7" fmla="*/ 0 h 108"/>
                    <a:gd name="T8" fmla="*/ 27 w 50"/>
                    <a:gd name="T9" fmla="*/ 0 h 108"/>
                    <a:gd name="T10" fmla="*/ 50 w 50"/>
                    <a:gd name="T11" fmla="*/ 60 h 108"/>
                    <a:gd name="T12" fmla="*/ 25 w 50"/>
                    <a:gd name="T13" fmla="*/ 108 h 108"/>
                    <a:gd name="T14" fmla="*/ 0 w 50"/>
                    <a:gd name="T15" fmla="*/ 60 h 108"/>
                    <a:gd name="T16" fmla="*/ 50 w 50"/>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7" y="0"/>
                      </a:moveTo>
                      <a:lnTo>
                        <a:pt x="27" y="68"/>
                      </a:lnTo>
                      <a:lnTo>
                        <a:pt x="23" y="68"/>
                      </a:lnTo>
                      <a:lnTo>
                        <a:pt x="23" y="0"/>
                      </a:lnTo>
                      <a:lnTo>
                        <a:pt x="27" y="0"/>
                      </a:lnTo>
                      <a:close/>
                      <a:moveTo>
                        <a:pt x="50" y="60"/>
                      </a:moveTo>
                      <a:lnTo>
                        <a:pt x="25" y="108"/>
                      </a:lnTo>
                      <a:lnTo>
                        <a:pt x="0" y="60"/>
                      </a:lnTo>
                      <a:lnTo>
                        <a:pt x="50"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36" name="Freeform 2135"/>
                <p:cNvSpPr>
                  <a:spLocks noEditPoints="1"/>
                </p:cNvSpPr>
                <p:nvPr/>
              </p:nvSpPr>
              <p:spPr bwMode="auto">
                <a:xfrm>
                  <a:off x="39405" y="482"/>
                  <a:ext cx="79" cy="130"/>
                </a:xfrm>
                <a:custGeom>
                  <a:avLst/>
                  <a:gdLst>
                    <a:gd name="T0" fmla="*/ 3 w 79"/>
                    <a:gd name="T1" fmla="*/ 0 h 130"/>
                    <a:gd name="T2" fmla="*/ 60 w 79"/>
                    <a:gd name="T3" fmla="*/ 95 h 130"/>
                    <a:gd name="T4" fmla="*/ 57 w 79"/>
                    <a:gd name="T5" fmla="*/ 97 h 130"/>
                    <a:gd name="T6" fmla="*/ 0 w 79"/>
                    <a:gd name="T7" fmla="*/ 2 h 130"/>
                    <a:gd name="T8" fmla="*/ 3 w 79"/>
                    <a:gd name="T9" fmla="*/ 0 h 130"/>
                    <a:gd name="T10" fmla="*/ 76 w 79"/>
                    <a:gd name="T11" fmla="*/ 77 h 130"/>
                    <a:gd name="T12" fmla="*/ 79 w 79"/>
                    <a:gd name="T13" fmla="*/ 130 h 130"/>
                    <a:gd name="T14" fmla="*/ 33 w 79"/>
                    <a:gd name="T15" fmla="*/ 101 h 130"/>
                    <a:gd name="T16" fmla="*/ 76 w 79"/>
                    <a:gd name="T17" fmla="*/ 7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30">
                      <a:moveTo>
                        <a:pt x="3" y="0"/>
                      </a:moveTo>
                      <a:lnTo>
                        <a:pt x="60" y="95"/>
                      </a:lnTo>
                      <a:lnTo>
                        <a:pt x="57" y="97"/>
                      </a:lnTo>
                      <a:lnTo>
                        <a:pt x="0" y="2"/>
                      </a:lnTo>
                      <a:lnTo>
                        <a:pt x="3" y="0"/>
                      </a:lnTo>
                      <a:close/>
                      <a:moveTo>
                        <a:pt x="76" y="77"/>
                      </a:moveTo>
                      <a:lnTo>
                        <a:pt x="79" y="130"/>
                      </a:lnTo>
                      <a:lnTo>
                        <a:pt x="33" y="101"/>
                      </a:lnTo>
                      <a:lnTo>
                        <a:pt x="76" y="7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37" name="Oval 2136"/>
                <p:cNvSpPr>
                  <a:spLocks noChangeArrowheads="1"/>
                </p:cNvSpPr>
                <p:nvPr/>
              </p:nvSpPr>
              <p:spPr bwMode="auto">
                <a:xfrm>
                  <a:off x="39471" y="375"/>
                  <a:ext cx="95" cy="10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38" name="Oval 2137"/>
                <p:cNvSpPr>
                  <a:spLocks noChangeArrowheads="1"/>
                </p:cNvSpPr>
                <p:nvPr/>
              </p:nvSpPr>
              <p:spPr bwMode="auto">
                <a:xfrm>
                  <a:off x="39471" y="375"/>
                  <a:ext cx="95" cy="10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39" name="Freeform 2138"/>
                <p:cNvSpPr>
                  <a:spLocks noEditPoints="1"/>
                </p:cNvSpPr>
                <p:nvPr/>
              </p:nvSpPr>
              <p:spPr bwMode="auto">
                <a:xfrm>
                  <a:off x="39494" y="267"/>
                  <a:ext cx="50" cy="108"/>
                </a:xfrm>
                <a:custGeom>
                  <a:avLst/>
                  <a:gdLst>
                    <a:gd name="T0" fmla="*/ 27 w 50"/>
                    <a:gd name="T1" fmla="*/ 0 h 108"/>
                    <a:gd name="T2" fmla="*/ 27 w 50"/>
                    <a:gd name="T3" fmla="*/ 68 h 108"/>
                    <a:gd name="T4" fmla="*/ 23 w 50"/>
                    <a:gd name="T5" fmla="*/ 68 h 108"/>
                    <a:gd name="T6" fmla="*/ 23 w 50"/>
                    <a:gd name="T7" fmla="*/ 0 h 108"/>
                    <a:gd name="T8" fmla="*/ 27 w 50"/>
                    <a:gd name="T9" fmla="*/ 0 h 108"/>
                    <a:gd name="T10" fmla="*/ 50 w 50"/>
                    <a:gd name="T11" fmla="*/ 60 h 108"/>
                    <a:gd name="T12" fmla="*/ 25 w 50"/>
                    <a:gd name="T13" fmla="*/ 108 h 108"/>
                    <a:gd name="T14" fmla="*/ 0 w 50"/>
                    <a:gd name="T15" fmla="*/ 60 h 108"/>
                    <a:gd name="T16" fmla="*/ 50 w 50"/>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7" y="0"/>
                      </a:moveTo>
                      <a:lnTo>
                        <a:pt x="27" y="68"/>
                      </a:lnTo>
                      <a:lnTo>
                        <a:pt x="23" y="68"/>
                      </a:lnTo>
                      <a:lnTo>
                        <a:pt x="23" y="0"/>
                      </a:lnTo>
                      <a:lnTo>
                        <a:pt x="27" y="0"/>
                      </a:lnTo>
                      <a:close/>
                      <a:moveTo>
                        <a:pt x="50" y="60"/>
                      </a:moveTo>
                      <a:lnTo>
                        <a:pt x="25" y="108"/>
                      </a:lnTo>
                      <a:lnTo>
                        <a:pt x="0" y="60"/>
                      </a:lnTo>
                      <a:lnTo>
                        <a:pt x="50"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40" name="Freeform 2139"/>
                <p:cNvSpPr>
                  <a:spLocks noEditPoints="1"/>
                </p:cNvSpPr>
                <p:nvPr/>
              </p:nvSpPr>
              <p:spPr bwMode="auto">
                <a:xfrm>
                  <a:off x="39493" y="483"/>
                  <a:ext cx="50" cy="113"/>
                </a:xfrm>
                <a:custGeom>
                  <a:avLst/>
                  <a:gdLst>
                    <a:gd name="T0" fmla="*/ 23 w 50"/>
                    <a:gd name="T1" fmla="*/ 0 h 113"/>
                    <a:gd name="T2" fmla="*/ 23 w 50"/>
                    <a:gd name="T3" fmla="*/ 74 h 113"/>
                    <a:gd name="T4" fmla="*/ 27 w 50"/>
                    <a:gd name="T5" fmla="*/ 74 h 113"/>
                    <a:gd name="T6" fmla="*/ 27 w 50"/>
                    <a:gd name="T7" fmla="*/ 1 h 113"/>
                    <a:gd name="T8" fmla="*/ 23 w 50"/>
                    <a:gd name="T9" fmla="*/ 0 h 113"/>
                    <a:gd name="T10" fmla="*/ 0 w 50"/>
                    <a:gd name="T11" fmla="*/ 65 h 113"/>
                    <a:gd name="T12" fmla="*/ 25 w 50"/>
                    <a:gd name="T13" fmla="*/ 113 h 113"/>
                    <a:gd name="T14" fmla="*/ 50 w 50"/>
                    <a:gd name="T15" fmla="*/ 66 h 113"/>
                    <a:gd name="T16" fmla="*/ 0 w 50"/>
                    <a:gd name="T17" fmla="*/ 6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13">
                      <a:moveTo>
                        <a:pt x="23" y="0"/>
                      </a:moveTo>
                      <a:lnTo>
                        <a:pt x="23" y="74"/>
                      </a:lnTo>
                      <a:lnTo>
                        <a:pt x="27" y="74"/>
                      </a:lnTo>
                      <a:lnTo>
                        <a:pt x="27" y="1"/>
                      </a:lnTo>
                      <a:lnTo>
                        <a:pt x="23" y="0"/>
                      </a:lnTo>
                      <a:close/>
                      <a:moveTo>
                        <a:pt x="0" y="65"/>
                      </a:moveTo>
                      <a:lnTo>
                        <a:pt x="25" y="113"/>
                      </a:lnTo>
                      <a:lnTo>
                        <a:pt x="50" y="66"/>
                      </a:lnTo>
                      <a:lnTo>
                        <a:pt x="0" y="6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41" name="Oval 2140"/>
                <p:cNvSpPr>
                  <a:spLocks noChangeArrowheads="1"/>
                </p:cNvSpPr>
                <p:nvPr/>
              </p:nvSpPr>
              <p:spPr bwMode="auto">
                <a:xfrm>
                  <a:off x="39470" y="596"/>
                  <a:ext cx="95" cy="109"/>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42" name="Oval 2141"/>
                <p:cNvSpPr>
                  <a:spLocks noChangeArrowheads="1"/>
                </p:cNvSpPr>
                <p:nvPr/>
              </p:nvSpPr>
              <p:spPr bwMode="auto">
                <a:xfrm>
                  <a:off x="39470" y="596"/>
                  <a:ext cx="95" cy="109"/>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43" name="Oval 2142"/>
                <p:cNvSpPr>
                  <a:spLocks noChangeArrowheads="1"/>
                </p:cNvSpPr>
                <p:nvPr/>
              </p:nvSpPr>
              <p:spPr bwMode="auto">
                <a:xfrm>
                  <a:off x="39704" y="593"/>
                  <a:ext cx="95" cy="109"/>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44" name="Oval 2143"/>
                <p:cNvSpPr>
                  <a:spLocks noChangeArrowheads="1"/>
                </p:cNvSpPr>
                <p:nvPr/>
              </p:nvSpPr>
              <p:spPr bwMode="auto">
                <a:xfrm>
                  <a:off x="39704" y="592"/>
                  <a:ext cx="95" cy="110"/>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45" name="Rectangle 2144"/>
                <p:cNvSpPr>
                  <a:spLocks noChangeArrowheads="1"/>
                </p:cNvSpPr>
                <p:nvPr/>
              </p:nvSpPr>
              <p:spPr bwMode="auto">
                <a:xfrm>
                  <a:off x="39605" y="669"/>
                  <a:ext cx="9"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46" name="Rectangle 2145"/>
                <p:cNvSpPr>
                  <a:spLocks noChangeArrowheads="1"/>
                </p:cNvSpPr>
                <p:nvPr/>
              </p:nvSpPr>
              <p:spPr bwMode="auto">
                <a:xfrm>
                  <a:off x="39605" y="669"/>
                  <a:ext cx="9"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47" name="Rectangle 2146"/>
                <p:cNvSpPr>
                  <a:spLocks noChangeArrowheads="1"/>
                </p:cNvSpPr>
                <p:nvPr/>
              </p:nvSpPr>
              <p:spPr bwMode="auto">
                <a:xfrm>
                  <a:off x="39605" y="670"/>
                  <a:ext cx="9"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48" name="Rectangle 2147"/>
                <p:cNvSpPr>
                  <a:spLocks noChangeArrowheads="1"/>
                </p:cNvSpPr>
                <p:nvPr/>
              </p:nvSpPr>
              <p:spPr bwMode="auto">
                <a:xfrm>
                  <a:off x="39605" y="671"/>
                  <a:ext cx="9"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49" name="Rectangle 2148"/>
                <p:cNvSpPr>
                  <a:spLocks noChangeArrowheads="1"/>
                </p:cNvSpPr>
                <p:nvPr/>
              </p:nvSpPr>
              <p:spPr bwMode="auto">
                <a:xfrm>
                  <a:off x="39605" y="672"/>
                  <a:ext cx="9"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50" name="Rectangle 2149"/>
                <p:cNvSpPr>
                  <a:spLocks noChangeArrowheads="1"/>
                </p:cNvSpPr>
                <p:nvPr/>
              </p:nvSpPr>
              <p:spPr bwMode="auto">
                <a:xfrm>
                  <a:off x="39605" y="673"/>
                  <a:ext cx="9"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51" name="Rectangle 2150"/>
                <p:cNvSpPr>
                  <a:spLocks noChangeArrowheads="1"/>
                </p:cNvSpPr>
                <p:nvPr/>
              </p:nvSpPr>
              <p:spPr bwMode="auto">
                <a:xfrm>
                  <a:off x="39605" y="674"/>
                  <a:ext cx="9"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52" name="Rectangle 2151"/>
                <p:cNvSpPr>
                  <a:spLocks noChangeArrowheads="1"/>
                </p:cNvSpPr>
                <p:nvPr/>
              </p:nvSpPr>
              <p:spPr bwMode="auto">
                <a:xfrm>
                  <a:off x="39605" y="675"/>
                  <a:ext cx="9"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53" name="Rectangle 2152"/>
                <p:cNvSpPr>
                  <a:spLocks noChangeArrowheads="1"/>
                </p:cNvSpPr>
                <p:nvPr/>
              </p:nvSpPr>
              <p:spPr bwMode="auto">
                <a:xfrm>
                  <a:off x="39605" y="676"/>
                  <a:ext cx="9"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54" name="Rectangle 2153"/>
                <p:cNvSpPr>
                  <a:spLocks noChangeArrowheads="1"/>
                </p:cNvSpPr>
                <p:nvPr/>
              </p:nvSpPr>
              <p:spPr bwMode="auto">
                <a:xfrm>
                  <a:off x="39605" y="677"/>
                  <a:ext cx="9"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55" name="Oval 2154"/>
                <p:cNvSpPr>
                  <a:spLocks noChangeArrowheads="1"/>
                </p:cNvSpPr>
                <p:nvPr/>
              </p:nvSpPr>
              <p:spPr bwMode="auto">
                <a:xfrm>
                  <a:off x="39605" y="669"/>
                  <a:ext cx="8" cy="9"/>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56" name="Rectangle 2155"/>
                <p:cNvSpPr>
                  <a:spLocks noChangeArrowheads="1"/>
                </p:cNvSpPr>
                <p:nvPr/>
              </p:nvSpPr>
              <p:spPr bwMode="auto">
                <a:xfrm>
                  <a:off x="39669" y="669"/>
                  <a:ext cx="8"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57" name="Rectangle 2156"/>
                <p:cNvSpPr>
                  <a:spLocks noChangeArrowheads="1"/>
                </p:cNvSpPr>
                <p:nvPr/>
              </p:nvSpPr>
              <p:spPr bwMode="auto">
                <a:xfrm>
                  <a:off x="39669" y="669"/>
                  <a:ext cx="8"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58" name="Rectangle 2157"/>
                <p:cNvSpPr>
                  <a:spLocks noChangeArrowheads="1"/>
                </p:cNvSpPr>
                <p:nvPr/>
              </p:nvSpPr>
              <p:spPr bwMode="auto">
                <a:xfrm>
                  <a:off x="39669" y="670"/>
                  <a:ext cx="8"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59" name="Rectangle 2158"/>
                <p:cNvSpPr>
                  <a:spLocks noChangeArrowheads="1"/>
                </p:cNvSpPr>
                <p:nvPr/>
              </p:nvSpPr>
              <p:spPr bwMode="auto">
                <a:xfrm>
                  <a:off x="39669" y="671"/>
                  <a:ext cx="8"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60" name="Rectangle 2159"/>
                <p:cNvSpPr>
                  <a:spLocks noChangeArrowheads="1"/>
                </p:cNvSpPr>
                <p:nvPr/>
              </p:nvSpPr>
              <p:spPr bwMode="auto">
                <a:xfrm>
                  <a:off x="39669" y="672"/>
                  <a:ext cx="8"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61" name="Rectangle 2160"/>
                <p:cNvSpPr>
                  <a:spLocks noChangeArrowheads="1"/>
                </p:cNvSpPr>
                <p:nvPr/>
              </p:nvSpPr>
              <p:spPr bwMode="auto">
                <a:xfrm>
                  <a:off x="39669" y="673"/>
                  <a:ext cx="8"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62" name="Rectangle 2161"/>
                <p:cNvSpPr>
                  <a:spLocks noChangeArrowheads="1"/>
                </p:cNvSpPr>
                <p:nvPr/>
              </p:nvSpPr>
              <p:spPr bwMode="auto">
                <a:xfrm>
                  <a:off x="39669" y="674"/>
                  <a:ext cx="8"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63" name="Rectangle 2162"/>
                <p:cNvSpPr>
                  <a:spLocks noChangeArrowheads="1"/>
                </p:cNvSpPr>
                <p:nvPr/>
              </p:nvSpPr>
              <p:spPr bwMode="auto">
                <a:xfrm>
                  <a:off x="39669" y="675"/>
                  <a:ext cx="8"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64" name="Rectangle 2163"/>
                <p:cNvSpPr>
                  <a:spLocks noChangeArrowheads="1"/>
                </p:cNvSpPr>
                <p:nvPr/>
              </p:nvSpPr>
              <p:spPr bwMode="auto">
                <a:xfrm>
                  <a:off x="39669" y="676"/>
                  <a:ext cx="8"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65" name="Rectangle 2164"/>
                <p:cNvSpPr>
                  <a:spLocks noChangeArrowheads="1"/>
                </p:cNvSpPr>
                <p:nvPr/>
              </p:nvSpPr>
              <p:spPr bwMode="auto">
                <a:xfrm>
                  <a:off x="39669" y="677"/>
                  <a:ext cx="8"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66" name="Oval 2165"/>
                <p:cNvSpPr>
                  <a:spLocks noChangeArrowheads="1"/>
                </p:cNvSpPr>
                <p:nvPr/>
              </p:nvSpPr>
              <p:spPr bwMode="auto">
                <a:xfrm>
                  <a:off x="39669" y="669"/>
                  <a:ext cx="7" cy="9"/>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67" name="Freeform 2166"/>
                <p:cNvSpPr>
                  <a:spLocks noEditPoints="1"/>
                </p:cNvSpPr>
                <p:nvPr/>
              </p:nvSpPr>
              <p:spPr bwMode="auto">
                <a:xfrm>
                  <a:off x="39406" y="482"/>
                  <a:ext cx="313" cy="130"/>
                </a:xfrm>
                <a:custGeom>
                  <a:avLst/>
                  <a:gdLst>
                    <a:gd name="T0" fmla="*/ 2 w 313"/>
                    <a:gd name="T1" fmla="*/ 0 h 130"/>
                    <a:gd name="T2" fmla="*/ 275 w 313"/>
                    <a:gd name="T3" fmla="*/ 109 h 130"/>
                    <a:gd name="T4" fmla="*/ 274 w 313"/>
                    <a:gd name="T5" fmla="*/ 113 h 130"/>
                    <a:gd name="T6" fmla="*/ 0 w 313"/>
                    <a:gd name="T7" fmla="*/ 3 h 130"/>
                    <a:gd name="T8" fmla="*/ 2 w 313"/>
                    <a:gd name="T9" fmla="*/ 0 h 130"/>
                    <a:gd name="T10" fmla="*/ 276 w 313"/>
                    <a:gd name="T11" fmla="*/ 86 h 130"/>
                    <a:gd name="T12" fmla="*/ 313 w 313"/>
                    <a:gd name="T13" fmla="*/ 126 h 130"/>
                    <a:gd name="T14" fmla="*/ 257 w 313"/>
                    <a:gd name="T15" fmla="*/ 130 h 130"/>
                    <a:gd name="T16" fmla="*/ 276 w 313"/>
                    <a:gd name="T17" fmla="*/ 8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130">
                      <a:moveTo>
                        <a:pt x="2" y="0"/>
                      </a:moveTo>
                      <a:lnTo>
                        <a:pt x="275" y="109"/>
                      </a:lnTo>
                      <a:lnTo>
                        <a:pt x="274" y="113"/>
                      </a:lnTo>
                      <a:lnTo>
                        <a:pt x="0" y="3"/>
                      </a:lnTo>
                      <a:lnTo>
                        <a:pt x="2" y="0"/>
                      </a:lnTo>
                      <a:close/>
                      <a:moveTo>
                        <a:pt x="276" y="86"/>
                      </a:moveTo>
                      <a:lnTo>
                        <a:pt x="313" y="126"/>
                      </a:lnTo>
                      <a:lnTo>
                        <a:pt x="257" y="130"/>
                      </a:lnTo>
                      <a:lnTo>
                        <a:pt x="276" y="8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68" name="Freeform 2167"/>
                <p:cNvSpPr>
                  <a:spLocks noEditPoints="1"/>
                </p:cNvSpPr>
                <p:nvPr/>
              </p:nvSpPr>
              <p:spPr bwMode="auto">
                <a:xfrm>
                  <a:off x="39518" y="482"/>
                  <a:ext cx="234" cy="111"/>
                </a:xfrm>
                <a:custGeom>
                  <a:avLst/>
                  <a:gdLst>
                    <a:gd name="T0" fmla="*/ 1 w 234"/>
                    <a:gd name="T1" fmla="*/ 0 h 111"/>
                    <a:gd name="T2" fmla="*/ 198 w 234"/>
                    <a:gd name="T3" fmla="*/ 91 h 111"/>
                    <a:gd name="T4" fmla="*/ 196 w 234"/>
                    <a:gd name="T5" fmla="*/ 95 h 111"/>
                    <a:gd name="T6" fmla="*/ 0 w 234"/>
                    <a:gd name="T7" fmla="*/ 3 h 111"/>
                    <a:gd name="T8" fmla="*/ 1 w 234"/>
                    <a:gd name="T9" fmla="*/ 0 h 111"/>
                    <a:gd name="T10" fmla="*/ 200 w 234"/>
                    <a:gd name="T11" fmla="*/ 68 h 111"/>
                    <a:gd name="T12" fmla="*/ 234 w 234"/>
                    <a:gd name="T13" fmla="*/ 110 h 111"/>
                    <a:gd name="T14" fmla="*/ 178 w 234"/>
                    <a:gd name="T15" fmla="*/ 111 h 111"/>
                    <a:gd name="T16" fmla="*/ 200 w 234"/>
                    <a:gd name="T17" fmla="*/ 6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11">
                      <a:moveTo>
                        <a:pt x="1" y="0"/>
                      </a:moveTo>
                      <a:lnTo>
                        <a:pt x="198" y="91"/>
                      </a:lnTo>
                      <a:lnTo>
                        <a:pt x="196" y="95"/>
                      </a:lnTo>
                      <a:lnTo>
                        <a:pt x="0" y="3"/>
                      </a:lnTo>
                      <a:lnTo>
                        <a:pt x="1" y="0"/>
                      </a:lnTo>
                      <a:close/>
                      <a:moveTo>
                        <a:pt x="200" y="68"/>
                      </a:moveTo>
                      <a:lnTo>
                        <a:pt x="234" y="110"/>
                      </a:lnTo>
                      <a:lnTo>
                        <a:pt x="178" y="111"/>
                      </a:lnTo>
                      <a:lnTo>
                        <a:pt x="200" y="6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69" name="Freeform 2168"/>
                <p:cNvSpPr>
                  <a:spLocks noEditPoints="1"/>
                </p:cNvSpPr>
                <p:nvPr/>
              </p:nvSpPr>
              <p:spPr bwMode="auto">
                <a:xfrm>
                  <a:off x="39551" y="482"/>
                  <a:ext cx="261" cy="130"/>
                </a:xfrm>
                <a:custGeom>
                  <a:avLst/>
                  <a:gdLst>
                    <a:gd name="T0" fmla="*/ 259 w 261"/>
                    <a:gd name="T1" fmla="*/ 0 h 130"/>
                    <a:gd name="T2" fmla="*/ 36 w 261"/>
                    <a:gd name="T3" fmla="*/ 110 h 130"/>
                    <a:gd name="T4" fmla="*/ 38 w 261"/>
                    <a:gd name="T5" fmla="*/ 114 h 130"/>
                    <a:gd name="T6" fmla="*/ 261 w 261"/>
                    <a:gd name="T7" fmla="*/ 3 h 130"/>
                    <a:gd name="T8" fmla="*/ 259 w 261"/>
                    <a:gd name="T9" fmla="*/ 0 h 130"/>
                    <a:gd name="T10" fmla="*/ 33 w 261"/>
                    <a:gd name="T11" fmla="*/ 87 h 130"/>
                    <a:gd name="T12" fmla="*/ 0 w 261"/>
                    <a:gd name="T13" fmla="*/ 130 h 130"/>
                    <a:gd name="T14" fmla="*/ 55 w 261"/>
                    <a:gd name="T15" fmla="*/ 130 h 130"/>
                    <a:gd name="T16" fmla="*/ 33 w 261"/>
                    <a:gd name="T17" fmla="*/ 8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130">
                      <a:moveTo>
                        <a:pt x="259" y="0"/>
                      </a:moveTo>
                      <a:lnTo>
                        <a:pt x="36" y="110"/>
                      </a:lnTo>
                      <a:lnTo>
                        <a:pt x="38" y="114"/>
                      </a:lnTo>
                      <a:lnTo>
                        <a:pt x="261" y="3"/>
                      </a:lnTo>
                      <a:lnTo>
                        <a:pt x="259" y="0"/>
                      </a:lnTo>
                      <a:close/>
                      <a:moveTo>
                        <a:pt x="33" y="87"/>
                      </a:moveTo>
                      <a:lnTo>
                        <a:pt x="0" y="130"/>
                      </a:lnTo>
                      <a:lnTo>
                        <a:pt x="55" y="130"/>
                      </a:lnTo>
                      <a:lnTo>
                        <a:pt x="33" y="8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70" name="Rectangle 2169"/>
                <p:cNvSpPr>
                  <a:spLocks noChangeArrowheads="1"/>
                </p:cNvSpPr>
                <p:nvPr/>
              </p:nvSpPr>
              <p:spPr bwMode="auto">
                <a:xfrm>
                  <a:off x="39570" y="685"/>
                  <a:ext cx="15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reduce</a:t>
                  </a:r>
                  <a:endParaRPr lang="en-US" sz="1100">
                    <a:solidFill>
                      <a:srgbClr val="000000"/>
                    </a:solidFill>
                    <a:latin typeface="Times New Roman"/>
                    <a:ea typeface="Times New Roman"/>
                  </a:endParaRPr>
                </a:p>
              </p:txBody>
            </p:sp>
            <p:sp>
              <p:nvSpPr>
                <p:cNvPr id="2171" name="Freeform 2170"/>
                <p:cNvSpPr>
                  <a:spLocks noEditPoints="1"/>
                </p:cNvSpPr>
                <p:nvPr/>
              </p:nvSpPr>
              <p:spPr bwMode="auto">
                <a:xfrm>
                  <a:off x="39493" y="705"/>
                  <a:ext cx="50" cy="105"/>
                </a:xfrm>
                <a:custGeom>
                  <a:avLst/>
                  <a:gdLst>
                    <a:gd name="T0" fmla="*/ 27 w 50"/>
                    <a:gd name="T1" fmla="*/ 0 h 105"/>
                    <a:gd name="T2" fmla="*/ 27 w 50"/>
                    <a:gd name="T3" fmla="*/ 65 h 105"/>
                    <a:gd name="T4" fmla="*/ 23 w 50"/>
                    <a:gd name="T5" fmla="*/ 65 h 105"/>
                    <a:gd name="T6" fmla="*/ 23 w 50"/>
                    <a:gd name="T7" fmla="*/ 0 h 105"/>
                    <a:gd name="T8" fmla="*/ 27 w 50"/>
                    <a:gd name="T9" fmla="*/ 0 h 105"/>
                    <a:gd name="T10" fmla="*/ 50 w 50"/>
                    <a:gd name="T11" fmla="*/ 57 h 105"/>
                    <a:gd name="T12" fmla="*/ 25 w 50"/>
                    <a:gd name="T13" fmla="*/ 105 h 105"/>
                    <a:gd name="T14" fmla="*/ 0 w 50"/>
                    <a:gd name="T15" fmla="*/ 57 h 105"/>
                    <a:gd name="T16" fmla="*/ 50 w 50"/>
                    <a:gd name="T17" fmla="*/ 5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5">
                      <a:moveTo>
                        <a:pt x="27" y="0"/>
                      </a:moveTo>
                      <a:lnTo>
                        <a:pt x="27" y="65"/>
                      </a:lnTo>
                      <a:lnTo>
                        <a:pt x="23" y="65"/>
                      </a:lnTo>
                      <a:lnTo>
                        <a:pt x="23" y="0"/>
                      </a:lnTo>
                      <a:lnTo>
                        <a:pt x="27" y="0"/>
                      </a:lnTo>
                      <a:close/>
                      <a:moveTo>
                        <a:pt x="50" y="57"/>
                      </a:moveTo>
                      <a:lnTo>
                        <a:pt x="25" y="105"/>
                      </a:lnTo>
                      <a:lnTo>
                        <a:pt x="0" y="57"/>
                      </a:lnTo>
                      <a:lnTo>
                        <a:pt x="50" y="5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72" name="Freeform 2171"/>
                <p:cNvSpPr>
                  <a:spLocks noEditPoints="1"/>
                </p:cNvSpPr>
                <p:nvPr/>
              </p:nvSpPr>
              <p:spPr bwMode="auto">
                <a:xfrm>
                  <a:off x="39727" y="702"/>
                  <a:ext cx="50" cy="108"/>
                </a:xfrm>
                <a:custGeom>
                  <a:avLst/>
                  <a:gdLst>
                    <a:gd name="T0" fmla="*/ 23 w 50"/>
                    <a:gd name="T1" fmla="*/ 0 h 108"/>
                    <a:gd name="T2" fmla="*/ 23 w 50"/>
                    <a:gd name="T3" fmla="*/ 68 h 108"/>
                    <a:gd name="T4" fmla="*/ 27 w 50"/>
                    <a:gd name="T5" fmla="*/ 68 h 108"/>
                    <a:gd name="T6" fmla="*/ 27 w 50"/>
                    <a:gd name="T7" fmla="*/ 0 h 108"/>
                    <a:gd name="T8" fmla="*/ 23 w 50"/>
                    <a:gd name="T9" fmla="*/ 0 h 108"/>
                    <a:gd name="T10" fmla="*/ 0 w 50"/>
                    <a:gd name="T11" fmla="*/ 60 h 108"/>
                    <a:gd name="T12" fmla="*/ 24 w 50"/>
                    <a:gd name="T13" fmla="*/ 108 h 108"/>
                    <a:gd name="T14" fmla="*/ 50 w 50"/>
                    <a:gd name="T15" fmla="*/ 61 h 108"/>
                    <a:gd name="T16" fmla="*/ 0 w 50"/>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3" y="0"/>
                      </a:moveTo>
                      <a:lnTo>
                        <a:pt x="23" y="68"/>
                      </a:lnTo>
                      <a:lnTo>
                        <a:pt x="27" y="68"/>
                      </a:lnTo>
                      <a:lnTo>
                        <a:pt x="27" y="0"/>
                      </a:lnTo>
                      <a:lnTo>
                        <a:pt x="23" y="0"/>
                      </a:lnTo>
                      <a:close/>
                      <a:moveTo>
                        <a:pt x="0" y="60"/>
                      </a:moveTo>
                      <a:lnTo>
                        <a:pt x="24" y="108"/>
                      </a:lnTo>
                      <a:lnTo>
                        <a:pt x="50" y="61"/>
                      </a:lnTo>
                      <a:lnTo>
                        <a:pt x="0"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73" name="Rectangle 2172"/>
                <p:cNvSpPr>
                  <a:spLocks noChangeArrowheads="1"/>
                </p:cNvSpPr>
                <p:nvPr/>
              </p:nvSpPr>
              <p:spPr bwMode="auto">
                <a:xfrm>
                  <a:off x="39582" y="198"/>
                  <a:ext cx="21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Iterations</a:t>
                  </a:r>
                  <a:endParaRPr lang="en-US" sz="1100">
                    <a:solidFill>
                      <a:srgbClr val="000000"/>
                    </a:solidFill>
                    <a:latin typeface="Times New Roman"/>
                    <a:ea typeface="Times New Roman"/>
                  </a:endParaRPr>
                </a:p>
              </p:txBody>
            </p:sp>
            <p:sp>
              <p:nvSpPr>
                <p:cNvPr id="2174" name="Rectangle 2173"/>
                <p:cNvSpPr>
                  <a:spLocks noChangeArrowheads="1"/>
                </p:cNvSpPr>
                <p:nvPr/>
              </p:nvSpPr>
              <p:spPr bwMode="auto">
                <a:xfrm>
                  <a:off x="38346" y="229"/>
                  <a:ext cx="11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Input</a:t>
                  </a:r>
                  <a:endParaRPr lang="en-US" sz="1100">
                    <a:solidFill>
                      <a:srgbClr val="000000"/>
                    </a:solidFill>
                    <a:latin typeface="Times New Roman"/>
                    <a:ea typeface="Times New Roman"/>
                  </a:endParaRPr>
                </a:p>
              </p:txBody>
            </p:sp>
            <p:sp>
              <p:nvSpPr>
                <p:cNvPr id="2175" name="Oval 2174"/>
                <p:cNvSpPr>
                  <a:spLocks noChangeArrowheads="1"/>
                </p:cNvSpPr>
                <p:nvPr/>
              </p:nvSpPr>
              <p:spPr bwMode="auto">
                <a:xfrm>
                  <a:off x="38547" y="397"/>
                  <a:ext cx="95" cy="109"/>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76" name="Oval 2175"/>
                <p:cNvSpPr>
                  <a:spLocks noChangeArrowheads="1"/>
                </p:cNvSpPr>
                <p:nvPr/>
              </p:nvSpPr>
              <p:spPr bwMode="auto">
                <a:xfrm>
                  <a:off x="38547" y="397"/>
                  <a:ext cx="95" cy="109"/>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77" name="Freeform 2176"/>
                <p:cNvSpPr>
                  <a:spLocks noEditPoints="1"/>
                </p:cNvSpPr>
                <p:nvPr/>
              </p:nvSpPr>
              <p:spPr bwMode="auto">
                <a:xfrm>
                  <a:off x="38569" y="286"/>
                  <a:ext cx="50" cy="108"/>
                </a:xfrm>
                <a:custGeom>
                  <a:avLst/>
                  <a:gdLst>
                    <a:gd name="T0" fmla="*/ 27 w 50"/>
                    <a:gd name="T1" fmla="*/ 0 h 108"/>
                    <a:gd name="T2" fmla="*/ 27 w 50"/>
                    <a:gd name="T3" fmla="*/ 69 h 108"/>
                    <a:gd name="T4" fmla="*/ 23 w 50"/>
                    <a:gd name="T5" fmla="*/ 69 h 108"/>
                    <a:gd name="T6" fmla="*/ 23 w 50"/>
                    <a:gd name="T7" fmla="*/ 0 h 108"/>
                    <a:gd name="T8" fmla="*/ 27 w 50"/>
                    <a:gd name="T9" fmla="*/ 0 h 108"/>
                    <a:gd name="T10" fmla="*/ 50 w 50"/>
                    <a:gd name="T11" fmla="*/ 61 h 108"/>
                    <a:gd name="T12" fmla="*/ 25 w 50"/>
                    <a:gd name="T13" fmla="*/ 108 h 108"/>
                    <a:gd name="T14" fmla="*/ 0 w 50"/>
                    <a:gd name="T15" fmla="*/ 61 h 108"/>
                    <a:gd name="T16" fmla="*/ 50 w 50"/>
                    <a:gd name="T17" fmla="*/ 6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7" y="0"/>
                      </a:moveTo>
                      <a:lnTo>
                        <a:pt x="27" y="69"/>
                      </a:lnTo>
                      <a:lnTo>
                        <a:pt x="23" y="69"/>
                      </a:lnTo>
                      <a:lnTo>
                        <a:pt x="23" y="0"/>
                      </a:lnTo>
                      <a:lnTo>
                        <a:pt x="27" y="0"/>
                      </a:lnTo>
                      <a:close/>
                      <a:moveTo>
                        <a:pt x="50" y="61"/>
                      </a:moveTo>
                      <a:lnTo>
                        <a:pt x="25" y="108"/>
                      </a:lnTo>
                      <a:lnTo>
                        <a:pt x="0" y="61"/>
                      </a:lnTo>
                      <a:lnTo>
                        <a:pt x="50" y="6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78" name="Rectangle 2177"/>
                <p:cNvSpPr>
                  <a:spLocks noChangeArrowheads="1"/>
                </p:cNvSpPr>
                <p:nvPr/>
              </p:nvSpPr>
              <p:spPr bwMode="auto">
                <a:xfrm>
                  <a:off x="38344" y="690"/>
                  <a:ext cx="15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Output</a:t>
                  </a:r>
                  <a:endParaRPr lang="en-US" sz="1100">
                    <a:solidFill>
                      <a:srgbClr val="000000"/>
                    </a:solidFill>
                    <a:latin typeface="Times New Roman"/>
                    <a:ea typeface="Times New Roman"/>
                  </a:endParaRPr>
                </a:p>
              </p:txBody>
            </p:sp>
            <p:sp>
              <p:nvSpPr>
                <p:cNvPr id="2179" name="Rectangle 2178"/>
                <p:cNvSpPr>
                  <a:spLocks noChangeArrowheads="1"/>
                </p:cNvSpPr>
                <p:nvPr/>
              </p:nvSpPr>
              <p:spPr bwMode="auto">
                <a:xfrm>
                  <a:off x="38416" y="515"/>
                  <a:ext cx="9"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80" name="Rectangle 2179"/>
                <p:cNvSpPr>
                  <a:spLocks noChangeArrowheads="1"/>
                </p:cNvSpPr>
                <p:nvPr/>
              </p:nvSpPr>
              <p:spPr bwMode="auto">
                <a:xfrm>
                  <a:off x="38416" y="516"/>
                  <a:ext cx="9"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81" name="Rectangle 2180"/>
                <p:cNvSpPr>
                  <a:spLocks noChangeArrowheads="1"/>
                </p:cNvSpPr>
                <p:nvPr/>
              </p:nvSpPr>
              <p:spPr bwMode="auto">
                <a:xfrm>
                  <a:off x="38416" y="517"/>
                  <a:ext cx="9" cy="1"/>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82" name="Rectangle 2181"/>
                <p:cNvSpPr>
                  <a:spLocks noChangeArrowheads="1"/>
                </p:cNvSpPr>
                <p:nvPr/>
              </p:nvSpPr>
              <p:spPr bwMode="auto">
                <a:xfrm>
                  <a:off x="38416" y="518"/>
                  <a:ext cx="9" cy="1"/>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83" name="Rectangle 2182"/>
                <p:cNvSpPr>
                  <a:spLocks noChangeArrowheads="1"/>
                </p:cNvSpPr>
                <p:nvPr/>
              </p:nvSpPr>
              <p:spPr bwMode="auto">
                <a:xfrm>
                  <a:off x="38416" y="519"/>
                  <a:ext cx="9" cy="1"/>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84" name="Rectangle 2183"/>
                <p:cNvSpPr>
                  <a:spLocks noChangeArrowheads="1"/>
                </p:cNvSpPr>
                <p:nvPr/>
              </p:nvSpPr>
              <p:spPr bwMode="auto">
                <a:xfrm>
                  <a:off x="38416" y="520"/>
                  <a:ext cx="9" cy="1"/>
                </a:xfrm>
                <a:prstGeom prst="rect">
                  <a:avLst/>
                </a:prstGeom>
                <a:solidFill>
                  <a:srgbClr val="8E8E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85" name="Rectangle 2184"/>
                <p:cNvSpPr>
                  <a:spLocks noChangeArrowheads="1"/>
                </p:cNvSpPr>
                <p:nvPr/>
              </p:nvSpPr>
              <p:spPr bwMode="auto">
                <a:xfrm>
                  <a:off x="38416" y="521"/>
                  <a:ext cx="9" cy="1"/>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86" name="Rectangle 2185"/>
                <p:cNvSpPr>
                  <a:spLocks noChangeArrowheads="1"/>
                </p:cNvSpPr>
                <p:nvPr/>
              </p:nvSpPr>
              <p:spPr bwMode="auto">
                <a:xfrm>
                  <a:off x="38416" y="522"/>
                  <a:ext cx="9" cy="1"/>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87" name="Rectangle 2186"/>
                <p:cNvSpPr>
                  <a:spLocks noChangeArrowheads="1"/>
                </p:cNvSpPr>
                <p:nvPr/>
              </p:nvSpPr>
              <p:spPr bwMode="auto">
                <a:xfrm>
                  <a:off x="38416" y="523"/>
                  <a:ext cx="9" cy="1"/>
                </a:xfrm>
                <a:prstGeom prst="rect">
                  <a:avLst/>
                </a:prstGeom>
                <a:solidFill>
                  <a:srgbClr val="8282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88" name="Rectangle 2187"/>
                <p:cNvSpPr>
                  <a:spLocks noChangeArrowheads="1"/>
                </p:cNvSpPr>
                <p:nvPr/>
              </p:nvSpPr>
              <p:spPr bwMode="auto">
                <a:xfrm>
                  <a:off x="38416" y="524"/>
                  <a:ext cx="9" cy="1"/>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89" name="Rectangle 2188"/>
                <p:cNvSpPr>
                  <a:spLocks noChangeArrowheads="1"/>
                </p:cNvSpPr>
                <p:nvPr/>
              </p:nvSpPr>
              <p:spPr bwMode="auto">
                <a:xfrm>
                  <a:off x="38416" y="525"/>
                  <a:ext cx="9"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90" name="Oval 2189"/>
                <p:cNvSpPr>
                  <a:spLocks noChangeArrowheads="1"/>
                </p:cNvSpPr>
                <p:nvPr/>
              </p:nvSpPr>
              <p:spPr bwMode="auto">
                <a:xfrm>
                  <a:off x="38416" y="516"/>
                  <a:ext cx="8" cy="1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91" name="Rectangle 2190"/>
                <p:cNvSpPr>
                  <a:spLocks noChangeArrowheads="1"/>
                </p:cNvSpPr>
                <p:nvPr/>
              </p:nvSpPr>
              <p:spPr bwMode="auto">
                <a:xfrm>
                  <a:off x="38479" y="515"/>
                  <a:ext cx="8"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92" name="Rectangle 2191"/>
                <p:cNvSpPr>
                  <a:spLocks noChangeArrowheads="1"/>
                </p:cNvSpPr>
                <p:nvPr/>
              </p:nvSpPr>
              <p:spPr bwMode="auto">
                <a:xfrm>
                  <a:off x="38479" y="516"/>
                  <a:ext cx="8"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93" name="Rectangle 2192"/>
                <p:cNvSpPr>
                  <a:spLocks noChangeArrowheads="1"/>
                </p:cNvSpPr>
                <p:nvPr/>
              </p:nvSpPr>
              <p:spPr bwMode="auto">
                <a:xfrm>
                  <a:off x="38479" y="517"/>
                  <a:ext cx="8" cy="1"/>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94" name="Rectangle 2193"/>
                <p:cNvSpPr>
                  <a:spLocks noChangeArrowheads="1"/>
                </p:cNvSpPr>
                <p:nvPr/>
              </p:nvSpPr>
              <p:spPr bwMode="auto">
                <a:xfrm>
                  <a:off x="38479" y="518"/>
                  <a:ext cx="8" cy="1"/>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95" name="Rectangle 2194"/>
                <p:cNvSpPr>
                  <a:spLocks noChangeArrowheads="1"/>
                </p:cNvSpPr>
                <p:nvPr/>
              </p:nvSpPr>
              <p:spPr bwMode="auto">
                <a:xfrm>
                  <a:off x="38479" y="519"/>
                  <a:ext cx="8" cy="1"/>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96" name="Rectangle 2195"/>
                <p:cNvSpPr>
                  <a:spLocks noChangeArrowheads="1"/>
                </p:cNvSpPr>
                <p:nvPr/>
              </p:nvSpPr>
              <p:spPr bwMode="auto">
                <a:xfrm>
                  <a:off x="38479" y="520"/>
                  <a:ext cx="8" cy="1"/>
                </a:xfrm>
                <a:prstGeom prst="rect">
                  <a:avLst/>
                </a:prstGeom>
                <a:solidFill>
                  <a:srgbClr val="8E8E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97" name="Rectangle 2196"/>
                <p:cNvSpPr>
                  <a:spLocks noChangeArrowheads="1"/>
                </p:cNvSpPr>
                <p:nvPr/>
              </p:nvSpPr>
              <p:spPr bwMode="auto">
                <a:xfrm>
                  <a:off x="38479" y="521"/>
                  <a:ext cx="8" cy="1"/>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98" name="Rectangle 2197"/>
                <p:cNvSpPr>
                  <a:spLocks noChangeArrowheads="1"/>
                </p:cNvSpPr>
                <p:nvPr/>
              </p:nvSpPr>
              <p:spPr bwMode="auto">
                <a:xfrm>
                  <a:off x="38479" y="522"/>
                  <a:ext cx="8" cy="1"/>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99" name="Rectangle 2198"/>
                <p:cNvSpPr>
                  <a:spLocks noChangeArrowheads="1"/>
                </p:cNvSpPr>
                <p:nvPr/>
              </p:nvSpPr>
              <p:spPr bwMode="auto">
                <a:xfrm>
                  <a:off x="38479" y="523"/>
                  <a:ext cx="8" cy="1"/>
                </a:xfrm>
                <a:prstGeom prst="rect">
                  <a:avLst/>
                </a:prstGeom>
                <a:solidFill>
                  <a:srgbClr val="8282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200" name="Rectangle 2199"/>
                <p:cNvSpPr>
                  <a:spLocks noChangeArrowheads="1"/>
                </p:cNvSpPr>
                <p:nvPr/>
              </p:nvSpPr>
              <p:spPr bwMode="auto">
                <a:xfrm>
                  <a:off x="38479" y="524"/>
                  <a:ext cx="8" cy="1"/>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201" name="Rectangle 2200"/>
                <p:cNvSpPr>
                  <a:spLocks noChangeArrowheads="1"/>
                </p:cNvSpPr>
                <p:nvPr/>
              </p:nvSpPr>
              <p:spPr bwMode="auto">
                <a:xfrm>
                  <a:off x="38479" y="525"/>
                  <a:ext cx="8"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202" name="Oval 2201"/>
                <p:cNvSpPr>
                  <a:spLocks noChangeArrowheads="1"/>
                </p:cNvSpPr>
                <p:nvPr/>
              </p:nvSpPr>
              <p:spPr bwMode="auto">
                <a:xfrm>
                  <a:off x="38480" y="516"/>
                  <a:ext cx="7" cy="1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203" name="Rectangle 2202"/>
                <p:cNvSpPr>
                  <a:spLocks noChangeArrowheads="1"/>
                </p:cNvSpPr>
                <p:nvPr/>
              </p:nvSpPr>
              <p:spPr bwMode="auto">
                <a:xfrm>
                  <a:off x="38403" y="362"/>
                  <a:ext cx="9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map</a:t>
                  </a:r>
                  <a:endParaRPr lang="en-US" sz="1100">
                    <a:solidFill>
                      <a:srgbClr val="000000"/>
                    </a:solidFill>
                    <a:latin typeface="Times New Roman"/>
                    <a:ea typeface="Times New Roman"/>
                  </a:endParaRPr>
                </a:p>
              </p:txBody>
            </p:sp>
            <p:sp>
              <p:nvSpPr>
                <p:cNvPr id="2204" name="Freeform 2203"/>
                <p:cNvSpPr>
                  <a:spLocks noEditPoints="1"/>
                </p:cNvSpPr>
                <p:nvPr/>
              </p:nvSpPr>
              <p:spPr bwMode="auto">
                <a:xfrm>
                  <a:off x="38569" y="506"/>
                  <a:ext cx="50" cy="115"/>
                </a:xfrm>
                <a:custGeom>
                  <a:avLst/>
                  <a:gdLst>
                    <a:gd name="T0" fmla="*/ 27 w 50"/>
                    <a:gd name="T1" fmla="*/ 0 h 115"/>
                    <a:gd name="T2" fmla="*/ 27 w 50"/>
                    <a:gd name="T3" fmla="*/ 75 h 115"/>
                    <a:gd name="T4" fmla="*/ 23 w 50"/>
                    <a:gd name="T5" fmla="*/ 75 h 115"/>
                    <a:gd name="T6" fmla="*/ 23 w 50"/>
                    <a:gd name="T7" fmla="*/ 0 h 115"/>
                    <a:gd name="T8" fmla="*/ 27 w 50"/>
                    <a:gd name="T9" fmla="*/ 0 h 115"/>
                    <a:gd name="T10" fmla="*/ 50 w 50"/>
                    <a:gd name="T11" fmla="*/ 67 h 115"/>
                    <a:gd name="T12" fmla="*/ 25 w 50"/>
                    <a:gd name="T13" fmla="*/ 115 h 115"/>
                    <a:gd name="T14" fmla="*/ 0 w 50"/>
                    <a:gd name="T15" fmla="*/ 67 h 115"/>
                    <a:gd name="T16" fmla="*/ 50 w 50"/>
                    <a:gd name="T17" fmla="*/ 6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15">
                      <a:moveTo>
                        <a:pt x="27" y="0"/>
                      </a:moveTo>
                      <a:lnTo>
                        <a:pt x="27" y="75"/>
                      </a:lnTo>
                      <a:lnTo>
                        <a:pt x="23" y="75"/>
                      </a:lnTo>
                      <a:lnTo>
                        <a:pt x="23" y="0"/>
                      </a:lnTo>
                      <a:lnTo>
                        <a:pt x="27" y="0"/>
                      </a:lnTo>
                      <a:close/>
                      <a:moveTo>
                        <a:pt x="50" y="67"/>
                      </a:moveTo>
                      <a:lnTo>
                        <a:pt x="25" y="115"/>
                      </a:lnTo>
                      <a:lnTo>
                        <a:pt x="0" y="67"/>
                      </a:lnTo>
                      <a:lnTo>
                        <a:pt x="50" y="6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grpSp>
          <p:sp>
            <p:nvSpPr>
              <p:cNvPr id="1815" name="Oval 1814"/>
              <p:cNvSpPr>
                <a:spLocks noChangeArrowheads="1"/>
              </p:cNvSpPr>
              <p:nvPr/>
            </p:nvSpPr>
            <p:spPr bwMode="auto">
              <a:xfrm>
                <a:off x="38141" y="400"/>
                <a:ext cx="95" cy="109"/>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16" name="Oval 1815"/>
              <p:cNvSpPr>
                <a:spLocks noChangeArrowheads="1"/>
              </p:cNvSpPr>
              <p:nvPr/>
            </p:nvSpPr>
            <p:spPr bwMode="auto">
              <a:xfrm>
                <a:off x="38141" y="400"/>
                <a:ext cx="95" cy="109"/>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17" name="Freeform 1816"/>
              <p:cNvSpPr>
                <a:spLocks noEditPoints="1"/>
              </p:cNvSpPr>
              <p:nvPr/>
            </p:nvSpPr>
            <p:spPr bwMode="auto">
              <a:xfrm>
                <a:off x="38164" y="292"/>
                <a:ext cx="50" cy="108"/>
              </a:xfrm>
              <a:custGeom>
                <a:avLst/>
                <a:gdLst>
                  <a:gd name="T0" fmla="*/ 27 w 50"/>
                  <a:gd name="T1" fmla="*/ 0 h 108"/>
                  <a:gd name="T2" fmla="*/ 27 w 50"/>
                  <a:gd name="T3" fmla="*/ 68 h 108"/>
                  <a:gd name="T4" fmla="*/ 23 w 50"/>
                  <a:gd name="T5" fmla="*/ 68 h 108"/>
                  <a:gd name="T6" fmla="*/ 23 w 50"/>
                  <a:gd name="T7" fmla="*/ 0 h 108"/>
                  <a:gd name="T8" fmla="*/ 27 w 50"/>
                  <a:gd name="T9" fmla="*/ 0 h 108"/>
                  <a:gd name="T10" fmla="*/ 50 w 50"/>
                  <a:gd name="T11" fmla="*/ 60 h 108"/>
                  <a:gd name="T12" fmla="*/ 25 w 50"/>
                  <a:gd name="T13" fmla="*/ 108 h 108"/>
                  <a:gd name="T14" fmla="*/ 0 w 50"/>
                  <a:gd name="T15" fmla="*/ 60 h 108"/>
                  <a:gd name="T16" fmla="*/ 50 w 50"/>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7" y="0"/>
                    </a:moveTo>
                    <a:lnTo>
                      <a:pt x="27" y="68"/>
                    </a:lnTo>
                    <a:lnTo>
                      <a:pt x="23" y="68"/>
                    </a:lnTo>
                    <a:lnTo>
                      <a:pt x="23" y="0"/>
                    </a:lnTo>
                    <a:lnTo>
                      <a:pt x="27" y="0"/>
                    </a:lnTo>
                    <a:close/>
                    <a:moveTo>
                      <a:pt x="50" y="60"/>
                    </a:moveTo>
                    <a:lnTo>
                      <a:pt x="25" y="108"/>
                    </a:lnTo>
                    <a:lnTo>
                      <a:pt x="0" y="60"/>
                    </a:lnTo>
                    <a:lnTo>
                      <a:pt x="50"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18" name="Freeform 1817"/>
              <p:cNvSpPr>
                <a:spLocks noEditPoints="1"/>
              </p:cNvSpPr>
              <p:nvPr/>
            </p:nvSpPr>
            <p:spPr bwMode="auto">
              <a:xfrm>
                <a:off x="38164" y="512"/>
                <a:ext cx="50" cy="114"/>
              </a:xfrm>
              <a:custGeom>
                <a:avLst/>
                <a:gdLst>
                  <a:gd name="T0" fmla="*/ 27 w 50"/>
                  <a:gd name="T1" fmla="*/ 0 h 114"/>
                  <a:gd name="T2" fmla="*/ 27 w 50"/>
                  <a:gd name="T3" fmla="*/ 74 h 114"/>
                  <a:gd name="T4" fmla="*/ 23 w 50"/>
                  <a:gd name="T5" fmla="*/ 74 h 114"/>
                  <a:gd name="T6" fmla="*/ 23 w 50"/>
                  <a:gd name="T7" fmla="*/ 0 h 114"/>
                  <a:gd name="T8" fmla="*/ 27 w 50"/>
                  <a:gd name="T9" fmla="*/ 0 h 114"/>
                  <a:gd name="T10" fmla="*/ 50 w 50"/>
                  <a:gd name="T11" fmla="*/ 66 h 114"/>
                  <a:gd name="T12" fmla="*/ 25 w 50"/>
                  <a:gd name="T13" fmla="*/ 114 h 114"/>
                  <a:gd name="T14" fmla="*/ 0 w 50"/>
                  <a:gd name="T15" fmla="*/ 66 h 114"/>
                  <a:gd name="T16" fmla="*/ 50 w 50"/>
                  <a:gd name="T17" fmla="*/ 6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14">
                    <a:moveTo>
                      <a:pt x="27" y="0"/>
                    </a:moveTo>
                    <a:lnTo>
                      <a:pt x="27" y="74"/>
                    </a:lnTo>
                    <a:lnTo>
                      <a:pt x="23" y="74"/>
                    </a:lnTo>
                    <a:lnTo>
                      <a:pt x="23" y="0"/>
                    </a:lnTo>
                    <a:lnTo>
                      <a:pt x="27" y="0"/>
                    </a:lnTo>
                    <a:close/>
                    <a:moveTo>
                      <a:pt x="50" y="66"/>
                    </a:moveTo>
                    <a:lnTo>
                      <a:pt x="25" y="114"/>
                    </a:lnTo>
                    <a:lnTo>
                      <a:pt x="0" y="66"/>
                    </a:lnTo>
                    <a:lnTo>
                      <a:pt x="50" y="6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19" name="Oval 1818"/>
              <p:cNvSpPr>
                <a:spLocks noChangeArrowheads="1"/>
              </p:cNvSpPr>
              <p:nvPr/>
            </p:nvSpPr>
            <p:spPr bwMode="auto">
              <a:xfrm>
                <a:off x="38253" y="400"/>
                <a:ext cx="95" cy="109"/>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20" name="Oval 1819"/>
              <p:cNvSpPr>
                <a:spLocks noChangeArrowheads="1"/>
              </p:cNvSpPr>
              <p:nvPr/>
            </p:nvSpPr>
            <p:spPr bwMode="auto">
              <a:xfrm>
                <a:off x="38253" y="400"/>
                <a:ext cx="95" cy="109"/>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21" name="Freeform 1820"/>
              <p:cNvSpPr>
                <a:spLocks noEditPoints="1"/>
              </p:cNvSpPr>
              <p:nvPr/>
            </p:nvSpPr>
            <p:spPr bwMode="auto">
              <a:xfrm>
                <a:off x="38276" y="295"/>
                <a:ext cx="50" cy="108"/>
              </a:xfrm>
              <a:custGeom>
                <a:avLst/>
                <a:gdLst>
                  <a:gd name="T0" fmla="*/ 27 w 50"/>
                  <a:gd name="T1" fmla="*/ 0 h 108"/>
                  <a:gd name="T2" fmla="*/ 27 w 50"/>
                  <a:gd name="T3" fmla="*/ 68 h 108"/>
                  <a:gd name="T4" fmla="*/ 23 w 50"/>
                  <a:gd name="T5" fmla="*/ 68 h 108"/>
                  <a:gd name="T6" fmla="*/ 23 w 50"/>
                  <a:gd name="T7" fmla="*/ 0 h 108"/>
                  <a:gd name="T8" fmla="*/ 27 w 50"/>
                  <a:gd name="T9" fmla="*/ 0 h 108"/>
                  <a:gd name="T10" fmla="*/ 50 w 50"/>
                  <a:gd name="T11" fmla="*/ 60 h 108"/>
                  <a:gd name="T12" fmla="*/ 25 w 50"/>
                  <a:gd name="T13" fmla="*/ 108 h 108"/>
                  <a:gd name="T14" fmla="*/ 0 w 50"/>
                  <a:gd name="T15" fmla="*/ 60 h 108"/>
                  <a:gd name="T16" fmla="*/ 50 w 50"/>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7" y="0"/>
                    </a:moveTo>
                    <a:lnTo>
                      <a:pt x="27" y="68"/>
                    </a:lnTo>
                    <a:lnTo>
                      <a:pt x="23" y="68"/>
                    </a:lnTo>
                    <a:lnTo>
                      <a:pt x="23" y="0"/>
                    </a:lnTo>
                    <a:lnTo>
                      <a:pt x="27" y="0"/>
                    </a:lnTo>
                    <a:close/>
                    <a:moveTo>
                      <a:pt x="50" y="60"/>
                    </a:moveTo>
                    <a:lnTo>
                      <a:pt x="25" y="108"/>
                    </a:lnTo>
                    <a:lnTo>
                      <a:pt x="0" y="60"/>
                    </a:lnTo>
                    <a:lnTo>
                      <a:pt x="50"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22" name="Freeform 1821"/>
              <p:cNvSpPr>
                <a:spLocks noEditPoints="1"/>
              </p:cNvSpPr>
              <p:nvPr/>
            </p:nvSpPr>
            <p:spPr bwMode="auto">
              <a:xfrm>
                <a:off x="38276" y="515"/>
                <a:ext cx="50" cy="114"/>
              </a:xfrm>
              <a:custGeom>
                <a:avLst/>
                <a:gdLst>
                  <a:gd name="T0" fmla="*/ 27 w 50"/>
                  <a:gd name="T1" fmla="*/ 0 h 114"/>
                  <a:gd name="T2" fmla="*/ 27 w 50"/>
                  <a:gd name="T3" fmla="*/ 74 h 114"/>
                  <a:gd name="T4" fmla="*/ 23 w 50"/>
                  <a:gd name="T5" fmla="*/ 74 h 114"/>
                  <a:gd name="T6" fmla="*/ 23 w 50"/>
                  <a:gd name="T7" fmla="*/ 0 h 114"/>
                  <a:gd name="T8" fmla="*/ 27 w 50"/>
                  <a:gd name="T9" fmla="*/ 0 h 114"/>
                  <a:gd name="T10" fmla="*/ 50 w 50"/>
                  <a:gd name="T11" fmla="*/ 66 h 114"/>
                  <a:gd name="T12" fmla="*/ 25 w 50"/>
                  <a:gd name="T13" fmla="*/ 114 h 114"/>
                  <a:gd name="T14" fmla="*/ 0 w 50"/>
                  <a:gd name="T15" fmla="*/ 66 h 114"/>
                  <a:gd name="T16" fmla="*/ 50 w 50"/>
                  <a:gd name="T17" fmla="*/ 6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14">
                    <a:moveTo>
                      <a:pt x="27" y="0"/>
                    </a:moveTo>
                    <a:lnTo>
                      <a:pt x="27" y="74"/>
                    </a:lnTo>
                    <a:lnTo>
                      <a:pt x="23" y="74"/>
                    </a:lnTo>
                    <a:lnTo>
                      <a:pt x="23" y="0"/>
                    </a:lnTo>
                    <a:lnTo>
                      <a:pt x="27" y="0"/>
                    </a:lnTo>
                    <a:close/>
                    <a:moveTo>
                      <a:pt x="50" y="66"/>
                    </a:moveTo>
                    <a:lnTo>
                      <a:pt x="25" y="114"/>
                    </a:lnTo>
                    <a:lnTo>
                      <a:pt x="0" y="66"/>
                    </a:lnTo>
                    <a:lnTo>
                      <a:pt x="50" y="6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grpSp>
            <p:nvGrpSpPr>
              <p:cNvPr id="1823" name="Group 1822"/>
              <p:cNvGrpSpPr>
                <a:grpSpLocks/>
              </p:cNvGrpSpPr>
              <p:nvPr/>
            </p:nvGrpSpPr>
            <p:grpSpPr bwMode="auto">
              <a:xfrm>
                <a:off x="40025" y="192"/>
                <a:ext cx="269" cy="317"/>
                <a:chOff x="40025" y="192"/>
                <a:chExt cx="269" cy="317"/>
              </a:xfrm>
            </p:grpSpPr>
            <p:sp>
              <p:nvSpPr>
                <p:cNvPr id="1974" name="Rectangle 1973"/>
                <p:cNvSpPr>
                  <a:spLocks noChangeArrowheads="1"/>
                </p:cNvSpPr>
                <p:nvPr/>
              </p:nvSpPr>
              <p:spPr bwMode="auto">
                <a:xfrm>
                  <a:off x="40038" y="212"/>
                  <a:ext cx="233" cy="276"/>
                </a:xfrm>
                <a:prstGeom prst="rect">
                  <a:avLst/>
                </a:prstGeom>
                <a:solidFill>
                  <a:srgbClr val="BDD7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75" name="Rectangle 1974"/>
                <p:cNvSpPr>
                  <a:spLocks noChangeArrowheads="1"/>
                </p:cNvSpPr>
                <p:nvPr/>
              </p:nvSpPr>
              <p:spPr bwMode="auto">
                <a:xfrm>
                  <a:off x="40038" y="212"/>
                  <a:ext cx="233" cy="276"/>
                </a:xfrm>
                <a:prstGeom prst="rect">
                  <a:avLst/>
                </a:prstGeom>
                <a:noFill/>
                <a:ln w="1588" cap="flat">
                  <a:solidFill>
                    <a:srgbClr val="DAE3F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76" name="Freeform 1975"/>
                <p:cNvSpPr>
                  <a:spLocks noEditPoints="1"/>
                </p:cNvSpPr>
                <p:nvPr/>
              </p:nvSpPr>
              <p:spPr bwMode="auto">
                <a:xfrm>
                  <a:off x="40025" y="364"/>
                  <a:ext cx="269" cy="85"/>
                </a:xfrm>
                <a:custGeom>
                  <a:avLst/>
                  <a:gdLst>
                    <a:gd name="T0" fmla="*/ 2 w 269"/>
                    <a:gd name="T1" fmla="*/ 13 h 85"/>
                    <a:gd name="T2" fmla="*/ 1 w 269"/>
                    <a:gd name="T3" fmla="*/ 26 h 85"/>
                    <a:gd name="T4" fmla="*/ 5 w 269"/>
                    <a:gd name="T5" fmla="*/ 39 h 85"/>
                    <a:gd name="T6" fmla="*/ 14 w 269"/>
                    <a:gd name="T7" fmla="*/ 50 h 85"/>
                    <a:gd name="T8" fmla="*/ 27 w 269"/>
                    <a:gd name="T9" fmla="*/ 60 h 85"/>
                    <a:gd name="T10" fmla="*/ 45 w 269"/>
                    <a:gd name="T11" fmla="*/ 69 h 85"/>
                    <a:gd name="T12" fmla="*/ 66 w 269"/>
                    <a:gd name="T13" fmla="*/ 77 h 85"/>
                    <a:gd name="T14" fmla="*/ 90 w 269"/>
                    <a:gd name="T15" fmla="*/ 82 h 85"/>
                    <a:gd name="T16" fmla="*/ 116 w 269"/>
                    <a:gd name="T17" fmla="*/ 85 h 85"/>
                    <a:gd name="T18" fmla="*/ 142 w 269"/>
                    <a:gd name="T19" fmla="*/ 85 h 85"/>
                    <a:gd name="T20" fmla="*/ 168 w 269"/>
                    <a:gd name="T21" fmla="*/ 83 h 85"/>
                    <a:gd name="T22" fmla="*/ 192 w 269"/>
                    <a:gd name="T23" fmla="*/ 79 h 85"/>
                    <a:gd name="T24" fmla="*/ 214 w 269"/>
                    <a:gd name="T25" fmla="*/ 73 h 85"/>
                    <a:gd name="T26" fmla="*/ 233 w 269"/>
                    <a:gd name="T27" fmla="*/ 65 h 85"/>
                    <a:gd name="T28" fmla="*/ 249 w 269"/>
                    <a:gd name="T29" fmla="*/ 55 h 85"/>
                    <a:gd name="T30" fmla="*/ 260 w 269"/>
                    <a:gd name="T31" fmla="*/ 44 h 85"/>
                    <a:gd name="T32" fmla="*/ 266 w 269"/>
                    <a:gd name="T33" fmla="*/ 33 h 85"/>
                    <a:gd name="T34" fmla="*/ 268 w 269"/>
                    <a:gd name="T35" fmla="*/ 22 h 85"/>
                    <a:gd name="T36" fmla="*/ 266 w 269"/>
                    <a:gd name="T37" fmla="*/ 12 h 85"/>
                    <a:gd name="T38" fmla="*/ 263 w 269"/>
                    <a:gd name="T39" fmla="*/ 13 h 85"/>
                    <a:gd name="T40" fmla="*/ 264 w 269"/>
                    <a:gd name="T41" fmla="*/ 18 h 85"/>
                    <a:gd name="T42" fmla="*/ 265 w 269"/>
                    <a:gd name="T43" fmla="*/ 22 h 85"/>
                    <a:gd name="T44" fmla="*/ 264 w 269"/>
                    <a:gd name="T45" fmla="*/ 27 h 85"/>
                    <a:gd name="T46" fmla="*/ 263 w 269"/>
                    <a:gd name="T47" fmla="*/ 32 h 85"/>
                    <a:gd name="T48" fmla="*/ 261 w 269"/>
                    <a:gd name="T49" fmla="*/ 36 h 85"/>
                    <a:gd name="T50" fmla="*/ 258 w 269"/>
                    <a:gd name="T51" fmla="*/ 42 h 85"/>
                    <a:gd name="T52" fmla="*/ 253 w 269"/>
                    <a:gd name="T53" fmla="*/ 47 h 85"/>
                    <a:gd name="T54" fmla="*/ 247 w 269"/>
                    <a:gd name="T55" fmla="*/ 53 h 85"/>
                    <a:gd name="T56" fmla="*/ 240 w 269"/>
                    <a:gd name="T57" fmla="*/ 58 h 85"/>
                    <a:gd name="T58" fmla="*/ 231 w 269"/>
                    <a:gd name="T59" fmla="*/ 62 h 85"/>
                    <a:gd name="T60" fmla="*/ 222 w 269"/>
                    <a:gd name="T61" fmla="*/ 66 h 85"/>
                    <a:gd name="T62" fmla="*/ 213 w 269"/>
                    <a:gd name="T63" fmla="*/ 70 h 85"/>
                    <a:gd name="T64" fmla="*/ 202 w 269"/>
                    <a:gd name="T65" fmla="*/ 73 h 85"/>
                    <a:gd name="T66" fmla="*/ 191 w 269"/>
                    <a:gd name="T67" fmla="*/ 76 h 85"/>
                    <a:gd name="T68" fmla="*/ 180 w 269"/>
                    <a:gd name="T69" fmla="*/ 78 h 85"/>
                    <a:gd name="T70" fmla="*/ 168 w 269"/>
                    <a:gd name="T71" fmla="*/ 80 h 85"/>
                    <a:gd name="T72" fmla="*/ 155 w 269"/>
                    <a:gd name="T73" fmla="*/ 81 h 85"/>
                    <a:gd name="T74" fmla="*/ 142 w 269"/>
                    <a:gd name="T75" fmla="*/ 82 h 85"/>
                    <a:gd name="T76" fmla="*/ 129 w 269"/>
                    <a:gd name="T77" fmla="*/ 82 h 85"/>
                    <a:gd name="T78" fmla="*/ 116 w 269"/>
                    <a:gd name="T79" fmla="*/ 82 h 85"/>
                    <a:gd name="T80" fmla="*/ 103 w 269"/>
                    <a:gd name="T81" fmla="*/ 81 h 85"/>
                    <a:gd name="T82" fmla="*/ 90 w 269"/>
                    <a:gd name="T83" fmla="*/ 79 h 85"/>
                    <a:gd name="T84" fmla="*/ 78 w 269"/>
                    <a:gd name="T85" fmla="*/ 76 h 85"/>
                    <a:gd name="T86" fmla="*/ 66 w 269"/>
                    <a:gd name="T87" fmla="*/ 74 h 85"/>
                    <a:gd name="T88" fmla="*/ 56 w 269"/>
                    <a:gd name="T89" fmla="*/ 70 h 85"/>
                    <a:gd name="T90" fmla="*/ 46 w 269"/>
                    <a:gd name="T91" fmla="*/ 66 h 85"/>
                    <a:gd name="T92" fmla="*/ 37 w 269"/>
                    <a:gd name="T93" fmla="*/ 62 h 85"/>
                    <a:gd name="T94" fmla="*/ 29 w 269"/>
                    <a:gd name="T95" fmla="*/ 58 h 85"/>
                    <a:gd name="T96" fmla="*/ 22 w 269"/>
                    <a:gd name="T97" fmla="*/ 53 h 85"/>
                    <a:gd name="T98" fmla="*/ 16 w 269"/>
                    <a:gd name="T99" fmla="*/ 48 h 85"/>
                    <a:gd name="T100" fmla="*/ 11 w 269"/>
                    <a:gd name="T101" fmla="*/ 43 h 85"/>
                    <a:gd name="T102" fmla="*/ 8 w 269"/>
                    <a:gd name="T103" fmla="*/ 37 h 85"/>
                    <a:gd name="T104" fmla="*/ 5 w 269"/>
                    <a:gd name="T105" fmla="*/ 32 h 85"/>
                    <a:gd name="T106" fmla="*/ 4 w 269"/>
                    <a:gd name="T107" fmla="*/ 26 h 85"/>
                    <a:gd name="T108" fmla="*/ 4 w 269"/>
                    <a:gd name="T109" fmla="*/ 20 h 85"/>
                    <a:gd name="T110" fmla="*/ 5 w 269"/>
                    <a:gd name="T111" fmla="*/ 14 h 85"/>
                    <a:gd name="T112" fmla="*/ 7 w 269"/>
                    <a:gd name="T113" fmla="*/ 8 h 85"/>
                    <a:gd name="T114" fmla="*/ 258 w 269"/>
                    <a:gd name="T11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9" h="85">
                      <a:moveTo>
                        <a:pt x="6" y="4"/>
                      </a:moveTo>
                      <a:lnTo>
                        <a:pt x="4" y="7"/>
                      </a:lnTo>
                      <a:lnTo>
                        <a:pt x="3" y="10"/>
                      </a:lnTo>
                      <a:lnTo>
                        <a:pt x="2" y="13"/>
                      </a:lnTo>
                      <a:lnTo>
                        <a:pt x="1" y="17"/>
                      </a:lnTo>
                      <a:lnTo>
                        <a:pt x="0" y="20"/>
                      </a:lnTo>
                      <a:lnTo>
                        <a:pt x="0" y="23"/>
                      </a:lnTo>
                      <a:lnTo>
                        <a:pt x="1" y="26"/>
                      </a:lnTo>
                      <a:lnTo>
                        <a:pt x="1" y="29"/>
                      </a:lnTo>
                      <a:lnTo>
                        <a:pt x="2" y="32"/>
                      </a:lnTo>
                      <a:lnTo>
                        <a:pt x="3" y="36"/>
                      </a:lnTo>
                      <a:lnTo>
                        <a:pt x="5" y="39"/>
                      </a:lnTo>
                      <a:lnTo>
                        <a:pt x="7" y="42"/>
                      </a:lnTo>
                      <a:lnTo>
                        <a:pt x="9" y="44"/>
                      </a:lnTo>
                      <a:lnTo>
                        <a:pt x="11" y="47"/>
                      </a:lnTo>
                      <a:lnTo>
                        <a:pt x="14" y="50"/>
                      </a:lnTo>
                      <a:lnTo>
                        <a:pt x="17" y="53"/>
                      </a:lnTo>
                      <a:lnTo>
                        <a:pt x="20" y="55"/>
                      </a:lnTo>
                      <a:lnTo>
                        <a:pt x="24" y="58"/>
                      </a:lnTo>
                      <a:lnTo>
                        <a:pt x="27" y="60"/>
                      </a:lnTo>
                      <a:lnTo>
                        <a:pt x="31" y="63"/>
                      </a:lnTo>
                      <a:lnTo>
                        <a:pt x="35" y="65"/>
                      </a:lnTo>
                      <a:lnTo>
                        <a:pt x="40" y="67"/>
                      </a:lnTo>
                      <a:lnTo>
                        <a:pt x="45" y="69"/>
                      </a:lnTo>
                      <a:lnTo>
                        <a:pt x="50" y="71"/>
                      </a:lnTo>
                      <a:lnTo>
                        <a:pt x="55" y="73"/>
                      </a:lnTo>
                      <a:lnTo>
                        <a:pt x="60" y="75"/>
                      </a:lnTo>
                      <a:lnTo>
                        <a:pt x="66" y="77"/>
                      </a:lnTo>
                      <a:lnTo>
                        <a:pt x="71" y="78"/>
                      </a:lnTo>
                      <a:lnTo>
                        <a:pt x="77" y="79"/>
                      </a:lnTo>
                      <a:lnTo>
                        <a:pt x="83" y="81"/>
                      </a:lnTo>
                      <a:lnTo>
                        <a:pt x="90" y="82"/>
                      </a:lnTo>
                      <a:lnTo>
                        <a:pt x="96" y="83"/>
                      </a:lnTo>
                      <a:lnTo>
                        <a:pt x="103" y="84"/>
                      </a:lnTo>
                      <a:lnTo>
                        <a:pt x="110" y="84"/>
                      </a:lnTo>
                      <a:lnTo>
                        <a:pt x="116" y="85"/>
                      </a:lnTo>
                      <a:lnTo>
                        <a:pt x="123" y="85"/>
                      </a:lnTo>
                      <a:lnTo>
                        <a:pt x="129" y="85"/>
                      </a:lnTo>
                      <a:lnTo>
                        <a:pt x="136" y="85"/>
                      </a:lnTo>
                      <a:lnTo>
                        <a:pt x="142" y="85"/>
                      </a:lnTo>
                      <a:lnTo>
                        <a:pt x="149" y="85"/>
                      </a:lnTo>
                      <a:lnTo>
                        <a:pt x="155" y="85"/>
                      </a:lnTo>
                      <a:lnTo>
                        <a:pt x="162" y="84"/>
                      </a:lnTo>
                      <a:lnTo>
                        <a:pt x="168" y="83"/>
                      </a:lnTo>
                      <a:lnTo>
                        <a:pt x="174" y="83"/>
                      </a:lnTo>
                      <a:lnTo>
                        <a:pt x="180" y="82"/>
                      </a:lnTo>
                      <a:lnTo>
                        <a:pt x="186" y="80"/>
                      </a:lnTo>
                      <a:lnTo>
                        <a:pt x="192" y="79"/>
                      </a:lnTo>
                      <a:lnTo>
                        <a:pt x="198" y="78"/>
                      </a:lnTo>
                      <a:lnTo>
                        <a:pt x="203" y="76"/>
                      </a:lnTo>
                      <a:lnTo>
                        <a:pt x="209" y="75"/>
                      </a:lnTo>
                      <a:lnTo>
                        <a:pt x="214" y="73"/>
                      </a:lnTo>
                      <a:lnTo>
                        <a:pt x="219" y="71"/>
                      </a:lnTo>
                      <a:lnTo>
                        <a:pt x="224" y="69"/>
                      </a:lnTo>
                      <a:lnTo>
                        <a:pt x="228" y="67"/>
                      </a:lnTo>
                      <a:lnTo>
                        <a:pt x="233" y="65"/>
                      </a:lnTo>
                      <a:lnTo>
                        <a:pt x="237" y="63"/>
                      </a:lnTo>
                      <a:lnTo>
                        <a:pt x="241" y="60"/>
                      </a:lnTo>
                      <a:lnTo>
                        <a:pt x="245" y="58"/>
                      </a:lnTo>
                      <a:lnTo>
                        <a:pt x="249" y="55"/>
                      </a:lnTo>
                      <a:lnTo>
                        <a:pt x="252" y="52"/>
                      </a:lnTo>
                      <a:lnTo>
                        <a:pt x="255" y="50"/>
                      </a:lnTo>
                      <a:lnTo>
                        <a:pt x="258" y="47"/>
                      </a:lnTo>
                      <a:lnTo>
                        <a:pt x="260" y="44"/>
                      </a:lnTo>
                      <a:lnTo>
                        <a:pt x="262" y="41"/>
                      </a:lnTo>
                      <a:lnTo>
                        <a:pt x="264" y="38"/>
                      </a:lnTo>
                      <a:lnTo>
                        <a:pt x="265" y="35"/>
                      </a:lnTo>
                      <a:lnTo>
                        <a:pt x="266" y="33"/>
                      </a:lnTo>
                      <a:lnTo>
                        <a:pt x="267" y="30"/>
                      </a:lnTo>
                      <a:lnTo>
                        <a:pt x="268" y="28"/>
                      </a:lnTo>
                      <a:lnTo>
                        <a:pt x="268" y="25"/>
                      </a:lnTo>
                      <a:lnTo>
                        <a:pt x="268" y="22"/>
                      </a:lnTo>
                      <a:lnTo>
                        <a:pt x="268" y="20"/>
                      </a:lnTo>
                      <a:lnTo>
                        <a:pt x="268" y="17"/>
                      </a:lnTo>
                      <a:lnTo>
                        <a:pt x="267" y="15"/>
                      </a:lnTo>
                      <a:lnTo>
                        <a:pt x="266" y="12"/>
                      </a:lnTo>
                      <a:lnTo>
                        <a:pt x="265" y="8"/>
                      </a:lnTo>
                      <a:lnTo>
                        <a:pt x="262" y="10"/>
                      </a:lnTo>
                      <a:lnTo>
                        <a:pt x="263" y="13"/>
                      </a:lnTo>
                      <a:lnTo>
                        <a:pt x="263" y="13"/>
                      </a:lnTo>
                      <a:lnTo>
                        <a:pt x="264" y="15"/>
                      </a:lnTo>
                      <a:lnTo>
                        <a:pt x="264" y="15"/>
                      </a:lnTo>
                      <a:lnTo>
                        <a:pt x="265" y="18"/>
                      </a:lnTo>
                      <a:lnTo>
                        <a:pt x="264" y="18"/>
                      </a:lnTo>
                      <a:lnTo>
                        <a:pt x="265" y="20"/>
                      </a:lnTo>
                      <a:lnTo>
                        <a:pt x="265" y="20"/>
                      </a:lnTo>
                      <a:lnTo>
                        <a:pt x="265" y="22"/>
                      </a:lnTo>
                      <a:lnTo>
                        <a:pt x="265" y="22"/>
                      </a:lnTo>
                      <a:lnTo>
                        <a:pt x="265" y="25"/>
                      </a:lnTo>
                      <a:lnTo>
                        <a:pt x="265" y="25"/>
                      </a:lnTo>
                      <a:lnTo>
                        <a:pt x="264" y="27"/>
                      </a:lnTo>
                      <a:lnTo>
                        <a:pt x="264" y="27"/>
                      </a:lnTo>
                      <a:lnTo>
                        <a:pt x="264" y="30"/>
                      </a:lnTo>
                      <a:lnTo>
                        <a:pt x="264" y="29"/>
                      </a:lnTo>
                      <a:lnTo>
                        <a:pt x="263" y="32"/>
                      </a:lnTo>
                      <a:lnTo>
                        <a:pt x="263" y="32"/>
                      </a:lnTo>
                      <a:lnTo>
                        <a:pt x="262" y="34"/>
                      </a:lnTo>
                      <a:lnTo>
                        <a:pt x="262" y="34"/>
                      </a:lnTo>
                      <a:lnTo>
                        <a:pt x="261" y="37"/>
                      </a:lnTo>
                      <a:lnTo>
                        <a:pt x="261" y="36"/>
                      </a:lnTo>
                      <a:lnTo>
                        <a:pt x="260" y="39"/>
                      </a:lnTo>
                      <a:lnTo>
                        <a:pt x="260" y="39"/>
                      </a:lnTo>
                      <a:lnTo>
                        <a:pt x="258" y="42"/>
                      </a:lnTo>
                      <a:lnTo>
                        <a:pt x="258" y="42"/>
                      </a:lnTo>
                      <a:lnTo>
                        <a:pt x="255" y="45"/>
                      </a:lnTo>
                      <a:lnTo>
                        <a:pt x="255" y="45"/>
                      </a:lnTo>
                      <a:lnTo>
                        <a:pt x="253" y="47"/>
                      </a:lnTo>
                      <a:lnTo>
                        <a:pt x="253" y="47"/>
                      </a:lnTo>
                      <a:lnTo>
                        <a:pt x="250" y="50"/>
                      </a:lnTo>
                      <a:lnTo>
                        <a:pt x="250" y="50"/>
                      </a:lnTo>
                      <a:lnTo>
                        <a:pt x="247" y="53"/>
                      </a:lnTo>
                      <a:lnTo>
                        <a:pt x="247" y="53"/>
                      </a:lnTo>
                      <a:lnTo>
                        <a:pt x="243" y="55"/>
                      </a:lnTo>
                      <a:lnTo>
                        <a:pt x="243" y="55"/>
                      </a:lnTo>
                      <a:lnTo>
                        <a:pt x="239" y="58"/>
                      </a:lnTo>
                      <a:lnTo>
                        <a:pt x="240" y="58"/>
                      </a:lnTo>
                      <a:lnTo>
                        <a:pt x="236" y="60"/>
                      </a:lnTo>
                      <a:lnTo>
                        <a:pt x="236" y="60"/>
                      </a:lnTo>
                      <a:lnTo>
                        <a:pt x="231" y="62"/>
                      </a:lnTo>
                      <a:lnTo>
                        <a:pt x="231" y="62"/>
                      </a:lnTo>
                      <a:lnTo>
                        <a:pt x="227" y="64"/>
                      </a:lnTo>
                      <a:lnTo>
                        <a:pt x="227" y="64"/>
                      </a:lnTo>
                      <a:lnTo>
                        <a:pt x="222" y="66"/>
                      </a:lnTo>
                      <a:lnTo>
                        <a:pt x="222" y="66"/>
                      </a:lnTo>
                      <a:lnTo>
                        <a:pt x="218" y="68"/>
                      </a:lnTo>
                      <a:lnTo>
                        <a:pt x="218" y="68"/>
                      </a:lnTo>
                      <a:lnTo>
                        <a:pt x="213" y="70"/>
                      </a:lnTo>
                      <a:lnTo>
                        <a:pt x="213" y="70"/>
                      </a:lnTo>
                      <a:lnTo>
                        <a:pt x="208" y="72"/>
                      </a:lnTo>
                      <a:lnTo>
                        <a:pt x="208" y="72"/>
                      </a:lnTo>
                      <a:lnTo>
                        <a:pt x="202" y="73"/>
                      </a:lnTo>
                      <a:lnTo>
                        <a:pt x="202" y="73"/>
                      </a:lnTo>
                      <a:lnTo>
                        <a:pt x="197" y="75"/>
                      </a:lnTo>
                      <a:lnTo>
                        <a:pt x="197" y="75"/>
                      </a:lnTo>
                      <a:lnTo>
                        <a:pt x="191" y="76"/>
                      </a:lnTo>
                      <a:lnTo>
                        <a:pt x="191" y="76"/>
                      </a:lnTo>
                      <a:lnTo>
                        <a:pt x="185" y="77"/>
                      </a:lnTo>
                      <a:lnTo>
                        <a:pt x="185" y="77"/>
                      </a:lnTo>
                      <a:lnTo>
                        <a:pt x="180" y="78"/>
                      </a:lnTo>
                      <a:lnTo>
                        <a:pt x="180" y="78"/>
                      </a:lnTo>
                      <a:lnTo>
                        <a:pt x="174" y="79"/>
                      </a:lnTo>
                      <a:lnTo>
                        <a:pt x="174" y="79"/>
                      </a:lnTo>
                      <a:lnTo>
                        <a:pt x="168" y="80"/>
                      </a:lnTo>
                      <a:lnTo>
                        <a:pt x="168" y="80"/>
                      </a:lnTo>
                      <a:lnTo>
                        <a:pt x="161" y="81"/>
                      </a:lnTo>
                      <a:lnTo>
                        <a:pt x="161" y="81"/>
                      </a:lnTo>
                      <a:lnTo>
                        <a:pt x="155" y="81"/>
                      </a:lnTo>
                      <a:lnTo>
                        <a:pt x="155" y="81"/>
                      </a:lnTo>
                      <a:lnTo>
                        <a:pt x="149" y="82"/>
                      </a:lnTo>
                      <a:lnTo>
                        <a:pt x="149" y="82"/>
                      </a:lnTo>
                      <a:lnTo>
                        <a:pt x="142" y="82"/>
                      </a:lnTo>
                      <a:lnTo>
                        <a:pt x="142" y="82"/>
                      </a:lnTo>
                      <a:lnTo>
                        <a:pt x="136" y="82"/>
                      </a:lnTo>
                      <a:lnTo>
                        <a:pt x="136" y="82"/>
                      </a:lnTo>
                      <a:lnTo>
                        <a:pt x="129" y="82"/>
                      </a:lnTo>
                      <a:lnTo>
                        <a:pt x="129" y="82"/>
                      </a:lnTo>
                      <a:lnTo>
                        <a:pt x="123" y="82"/>
                      </a:lnTo>
                      <a:lnTo>
                        <a:pt x="123" y="82"/>
                      </a:lnTo>
                      <a:lnTo>
                        <a:pt x="116" y="82"/>
                      </a:lnTo>
                      <a:lnTo>
                        <a:pt x="116" y="82"/>
                      </a:lnTo>
                      <a:lnTo>
                        <a:pt x="110" y="81"/>
                      </a:lnTo>
                      <a:lnTo>
                        <a:pt x="110" y="81"/>
                      </a:lnTo>
                      <a:lnTo>
                        <a:pt x="103" y="81"/>
                      </a:lnTo>
                      <a:lnTo>
                        <a:pt x="103" y="81"/>
                      </a:lnTo>
                      <a:lnTo>
                        <a:pt x="97" y="80"/>
                      </a:lnTo>
                      <a:lnTo>
                        <a:pt x="97" y="80"/>
                      </a:lnTo>
                      <a:lnTo>
                        <a:pt x="90" y="79"/>
                      </a:lnTo>
                      <a:lnTo>
                        <a:pt x="90" y="79"/>
                      </a:lnTo>
                      <a:lnTo>
                        <a:pt x="84" y="78"/>
                      </a:lnTo>
                      <a:lnTo>
                        <a:pt x="84" y="78"/>
                      </a:lnTo>
                      <a:lnTo>
                        <a:pt x="78" y="76"/>
                      </a:lnTo>
                      <a:lnTo>
                        <a:pt x="78" y="76"/>
                      </a:lnTo>
                      <a:lnTo>
                        <a:pt x="72" y="75"/>
                      </a:lnTo>
                      <a:lnTo>
                        <a:pt x="72" y="75"/>
                      </a:lnTo>
                      <a:lnTo>
                        <a:pt x="66" y="73"/>
                      </a:lnTo>
                      <a:lnTo>
                        <a:pt x="66" y="74"/>
                      </a:lnTo>
                      <a:lnTo>
                        <a:pt x="61" y="72"/>
                      </a:lnTo>
                      <a:lnTo>
                        <a:pt x="61" y="72"/>
                      </a:lnTo>
                      <a:lnTo>
                        <a:pt x="56" y="70"/>
                      </a:lnTo>
                      <a:lnTo>
                        <a:pt x="56" y="70"/>
                      </a:lnTo>
                      <a:lnTo>
                        <a:pt x="51" y="68"/>
                      </a:lnTo>
                      <a:lnTo>
                        <a:pt x="51" y="68"/>
                      </a:lnTo>
                      <a:lnTo>
                        <a:pt x="46" y="66"/>
                      </a:lnTo>
                      <a:lnTo>
                        <a:pt x="46" y="66"/>
                      </a:lnTo>
                      <a:lnTo>
                        <a:pt x="41" y="64"/>
                      </a:lnTo>
                      <a:lnTo>
                        <a:pt x="41" y="64"/>
                      </a:lnTo>
                      <a:lnTo>
                        <a:pt x="37" y="62"/>
                      </a:lnTo>
                      <a:lnTo>
                        <a:pt x="37" y="62"/>
                      </a:lnTo>
                      <a:lnTo>
                        <a:pt x="33" y="60"/>
                      </a:lnTo>
                      <a:lnTo>
                        <a:pt x="33" y="60"/>
                      </a:lnTo>
                      <a:lnTo>
                        <a:pt x="29" y="58"/>
                      </a:lnTo>
                      <a:lnTo>
                        <a:pt x="29" y="58"/>
                      </a:lnTo>
                      <a:lnTo>
                        <a:pt x="25" y="55"/>
                      </a:lnTo>
                      <a:lnTo>
                        <a:pt x="25" y="55"/>
                      </a:lnTo>
                      <a:lnTo>
                        <a:pt x="22" y="53"/>
                      </a:lnTo>
                      <a:lnTo>
                        <a:pt x="22" y="53"/>
                      </a:lnTo>
                      <a:lnTo>
                        <a:pt x="19" y="50"/>
                      </a:lnTo>
                      <a:lnTo>
                        <a:pt x="19" y="50"/>
                      </a:lnTo>
                      <a:lnTo>
                        <a:pt x="16" y="48"/>
                      </a:lnTo>
                      <a:lnTo>
                        <a:pt x="16" y="48"/>
                      </a:lnTo>
                      <a:lnTo>
                        <a:pt x="14" y="45"/>
                      </a:lnTo>
                      <a:lnTo>
                        <a:pt x="14" y="45"/>
                      </a:lnTo>
                      <a:lnTo>
                        <a:pt x="11" y="42"/>
                      </a:lnTo>
                      <a:lnTo>
                        <a:pt x="11" y="43"/>
                      </a:lnTo>
                      <a:lnTo>
                        <a:pt x="9" y="40"/>
                      </a:lnTo>
                      <a:lnTo>
                        <a:pt x="9" y="40"/>
                      </a:lnTo>
                      <a:lnTo>
                        <a:pt x="8" y="37"/>
                      </a:lnTo>
                      <a:lnTo>
                        <a:pt x="8" y="37"/>
                      </a:lnTo>
                      <a:lnTo>
                        <a:pt x="6" y="34"/>
                      </a:lnTo>
                      <a:lnTo>
                        <a:pt x="6" y="34"/>
                      </a:lnTo>
                      <a:lnTo>
                        <a:pt x="5" y="31"/>
                      </a:lnTo>
                      <a:lnTo>
                        <a:pt x="5" y="32"/>
                      </a:lnTo>
                      <a:lnTo>
                        <a:pt x="4" y="29"/>
                      </a:lnTo>
                      <a:lnTo>
                        <a:pt x="4" y="29"/>
                      </a:lnTo>
                      <a:lnTo>
                        <a:pt x="4" y="26"/>
                      </a:lnTo>
                      <a:lnTo>
                        <a:pt x="4" y="26"/>
                      </a:lnTo>
                      <a:lnTo>
                        <a:pt x="3" y="23"/>
                      </a:lnTo>
                      <a:lnTo>
                        <a:pt x="3" y="23"/>
                      </a:lnTo>
                      <a:lnTo>
                        <a:pt x="4" y="20"/>
                      </a:lnTo>
                      <a:lnTo>
                        <a:pt x="4" y="20"/>
                      </a:lnTo>
                      <a:lnTo>
                        <a:pt x="4" y="17"/>
                      </a:lnTo>
                      <a:lnTo>
                        <a:pt x="4" y="17"/>
                      </a:lnTo>
                      <a:lnTo>
                        <a:pt x="5" y="14"/>
                      </a:lnTo>
                      <a:lnTo>
                        <a:pt x="5" y="14"/>
                      </a:lnTo>
                      <a:lnTo>
                        <a:pt x="6" y="11"/>
                      </a:lnTo>
                      <a:lnTo>
                        <a:pt x="6" y="11"/>
                      </a:lnTo>
                      <a:lnTo>
                        <a:pt x="7" y="8"/>
                      </a:lnTo>
                      <a:lnTo>
                        <a:pt x="7" y="8"/>
                      </a:lnTo>
                      <a:lnTo>
                        <a:pt x="9" y="5"/>
                      </a:lnTo>
                      <a:lnTo>
                        <a:pt x="6" y="4"/>
                      </a:lnTo>
                      <a:close/>
                      <a:moveTo>
                        <a:pt x="269" y="8"/>
                      </a:moveTo>
                      <a:lnTo>
                        <a:pt x="258" y="0"/>
                      </a:lnTo>
                      <a:lnTo>
                        <a:pt x="259" y="14"/>
                      </a:lnTo>
                      <a:lnTo>
                        <a:pt x="269" y="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77" name="Freeform 1976"/>
                <p:cNvSpPr>
                  <a:spLocks noEditPoints="1"/>
                </p:cNvSpPr>
                <p:nvPr/>
              </p:nvSpPr>
              <p:spPr bwMode="auto">
                <a:xfrm>
                  <a:off x="40160" y="192"/>
                  <a:ext cx="81" cy="317"/>
                </a:xfrm>
                <a:custGeom>
                  <a:avLst/>
                  <a:gdLst>
                    <a:gd name="T0" fmla="*/ 18 w 81"/>
                    <a:gd name="T1" fmla="*/ 315 h 317"/>
                    <a:gd name="T2" fmla="*/ 25 w 81"/>
                    <a:gd name="T3" fmla="*/ 317 h 317"/>
                    <a:gd name="T4" fmla="*/ 32 w 81"/>
                    <a:gd name="T5" fmla="*/ 316 h 317"/>
                    <a:gd name="T6" fmla="*/ 46 w 81"/>
                    <a:gd name="T7" fmla="*/ 307 h 317"/>
                    <a:gd name="T8" fmla="*/ 57 w 81"/>
                    <a:gd name="T9" fmla="*/ 289 h 317"/>
                    <a:gd name="T10" fmla="*/ 67 w 81"/>
                    <a:gd name="T11" fmla="*/ 264 h 317"/>
                    <a:gd name="T12" fmla="*/ 75 w 81"/>
                    <a:gd name="T13" fmla="*/ 232 h 317"/>
                    <a:gd name="T14" fmla="*/ 80 w 81"/>
                    <a:gd name="T15" fmla="*/ 194 h 317"/>
                    <a:gd name="T16" fmla="*/ 81 w 81"/>
                    <a:gd name="T17" fmla="*/ 156 h 317"/>
                    <a:gd name="T18" fmla="*/ 79 w 81"/>
                    <a:gd name="T19" fmla="*/ 118 h 317"/>
                    <a:gd name="T20" fmla="*/ 75 w 81"/>
                    <a:gd name="T21" fmla="*/ 83 h 317"/>
                    <a:gd name="T22" fmla="*/ 67 w 81"/>
                    <a:gd name="T23" fmla="*/ 52 h 317"/>
                    <a:gd name="T24" fmla="*/ 57 w 81"/>
                    <a:gd name="T25" fmla="*/ 27 h 317"/>
                    <a:gd name="T26" fmla="*/ 46 w 81"/>
                    <a:gd name="T27" fmla="*/ 10 h 317"/>
                    <a:gd name="T28" fmla="*/ 38 w 81"/>
                    <a:gd name="T29" fmla="*/ 4 h 317"/>
                    <a:gd name="T30" fmla="*/ 31 w 81"/>
                    <a:gd name="T31" fmla="*/ 1 h 317"/>
                    <a:gd name="T32" fmla="*/ 23 w 81"/>
                    <a:gd name="T33" fmla="*/ 0 h 317"/>
                    <a:gd name="T34" fmla="*/ 15 w 81"/>
                    <a:gd name="T35" fmla="*/ 3 h 317"/>
                    <a:gd name="T36" fmla="*/ 8 w 81"/>
                    <a:gd name="T37" fmla="*/ 8 h 317"/>
                    <a:gd name="T38" fmla="*/ 1 w 81"/>
                    <a:gd name="T39" fmla="*/ 16 h 317"/>
                    <a:gd name="T40" fmla="*/ 5 w 81"/>
                    <a:gd name="T41" fmla="*/ 16 h 317"/>
                    <a:gd name="T42" fmla="*/ 8 w 81"/>
                    <a:gd name="T43" fmla="*/ 13 h 317"/>
                    <a:gd name="T44" fmla="*/ 12 w 81"/>
                    <a:gd name="T45" fmla="*/ 9 h 317"/>
                    <a:gd name="T46" fmla="*/ 14 w 81"/>
                    <a:gd name="T47" fmla="*/ 7 h 317"/>
                    <a:gd name="T48" fmla="*/ 18 w 81"/>
                    <a:gd name="T49" fmla="*/ 5 h 317"/>
                    <a:gd name="T50" fmla="*/ 21 w 81"/>
                    <a:gd name="T51" fmla="*/ 4 h 317"/>
                    <a:gd name="T52" fmla="*/ 25 w 81"/>
                    <a:gd name="T53" fmla="*/ 3 h 317"/>
                    <a:gd name="T54" fmla="*/ 27 w 81"/>
                    <a:gd name="T55" fmla="*/ 3 h 317"/>
                    <a:gd name="T56" fmla="*/ 31 w 81"/>
                    <a:gd name="T57" fmla="*/ 4 h 317"/>
                    <a:gd name="T58" fmla="*/ 34 w 81"/>
                    <a:gd name="T59" fmla="*/ 5 h 317"/>
                    <a:gd name="T60" fmla="*/ 38 w 81"/>
                    <a:gd name="T61" fmla="*/ 8 h 317"/>
                    <a:gd name="T62" fmla="*/ 41 w 81"/>
                    <a:gd name="T63" fmla="*/ 10 h 317"/>
                    <a:gd name="T64" fmla="*/ 45 w 81"/>
                    <a:gd name="T65" fmla="*/ 14 h 317"/>
                    <a:gd name="T66" fmla="*/ 49 w 81"/>
                    <a:gd name="T67" fmla="*/ 21 h 317"/>
                    <a:gd name="T68" fmla="*/ 56 w 81"/>
                    <a:gd name="T69" fmla="*/ 33 h 317"/>
                    <a:gd name="T70" fmla="*/ 60 w 81"/>
                    <a:gd name="T71" fmla="*/ 43 h 317"/>
                    <a:gd name="T72" fmla="*/ 66 w 81"/>
                    <a:gd name="T73" fmla="*/ 59 h 317"/>
                    <a:gd name="T74" fmla="*/ 69 w 81"/>
                    <a:gd name="T75" fmla="*/ 71 h 317"/>
                    <a:gd name="T76" fmla="*/ 73 w 81"/>
                    <a:gd name="T77" fmla="*/ 91 h 317"/>
                    <a:gd name="T78" fmla="*/ 75 w 81"/>
                    <a:gd name="T79" fmla="*/ 104 h 317"/>
                    <a:gd name="T80" fmla="*/ 77 w 81"/>
                    <a:gd name="T81" fmla="*/ 126 h 317"/>
                    <a:gd name="T82" fmla="*/ 78 w 81"/>
                    <a:gd name="T83" fmla="*/ 141 h 317"/>
                    <a:gd name="T84" fmla="*/ 78 w 81"/>
                    <a:gd name="T85" fmla="*/ 163 h 317"/>
                    <a:gd name="T86" fmla="*/ 78 w 81"/>
                    <a:gd name="T87" fmla="*/ 179 h 317"/>
                    <a:gd name="T88" fmla="*/ 76 w 81"/>
                    <a:gd name="T89" fmla="*/ 202 h 317"/>
                    <a:gd name="T90" fmla="*/ 74 w 81"/>
                    <a:gd name="T91" fmla="*/ 217 h 317"/>
                    <a:gd name="T92" fmla="*/ 70 w 81"/>
                    <a:gd name="T93" fmla="*/ 238 h 317"/>
                    <a:gd name="T94" fmla="*/ 68 w 81"/>
                    <a:gd name="T95" fmla="*/ 251 h 317"/>
                    <a:gd name="T96" fmla="*/ 62 w 81"/>
                    <a:gd name="T97" fmla="*/ 269 h 317"/>
                    <a:gd name="T98" fmla="*/ 59 w 81"/>
                    <a:gd name="T99" fmla="*/ 279 h 317"/>
                    <a:gd name="T100" fmla="*/ 52 w 81"/>
                    <a:gd name="T101" fmla="*/ 292 h 317"/>
                    <a:gd name="T102" fmla="*/ 48 w 81"/>
                    <a:gd name="T103" fmla="*/ 299 h 317"/>
                    <a:gd name="T104" fmla="*/ 41 w 81"/>
                    <a:gd name="T105" fmla="*/ 307 h 317"/>
                    <a:gd name="T106" fmla="*/ 36 w 81"/>
                    <a:gd name="T107" fmla="*/ 310 h 317"/>
                    <a:gd name="T108" fmla="*/ 30 w 81"/>
                    <a:gd name="T109" fmla="*/ 313 h 317"/>
                    <a:gd name="T110" fmla="*/ 28 w 81"/>
                    <a:gd name="T111" fmla="*/ 314 h 317"/>
                    <a:gd name="T112" fmla="*/ 24 w 81"/>
                    <a:gd name="T113" fmla="*/ 314 h 317"/>
                    <a:gd name="T114" fmla="*/ 22 w 81"/>
                    <a:gd name="T115" fmla="*/ 313 h 317"/>
                    <a:gd name="T116" fmla="*/ 18 w 81"/>
                    <a:gd name="T117" fmla="*/ 312 h 317"/>
                    <a:gd name="T118" fmla="*/ 16 w 81"/>
                    <a:gd name="T119" fmla="*/ 311 h 317"/>
                    <a:gd name="T120" fmla="*/ 11 w 81"/>
                    <a:gd name="T121" fmla="*/ 317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 h="317">
                      <a:moveTo>
                        <a:pt x="12" y="312"/>
                      </a:moveTo>
                      <a:lnTo>
                        <a:pt x="14" y="313"/>
                      </a:lnTo>
                      <a:lnTo>
                        <a:pt x="15" y="314"/>
                      </a:lnTo>
                      <a:lnTo>
                        <a:pt x="17" y="315"/>
                      </a:lnTo>
                      <a:lnTo>
                        <a:pt x="18" y="315"/>
                      </a:lnTo>
                      <a:lnTo>
                        <a:pt x="20" y="316"/>
                      </a:lnTo>
                      <a:lnTo>
                        <a:pt x="21" y="316"/>
                      </a:lnTo>
                      <a:lnTo>
                        <a:pt x="22" y="317"/>
                      </a:lnTo>
                      <a:lnTo>
                        <a:pt x="24" y="317"/>
                      </a:lnTo>
                      <a:lnTo>
                        <a:pt x="25" y="317"/>
                      </a:lnTo>
                      <a:lnTo>
                        <a:pt x="27" y="317"/>
                      </a:lnTo>
                      <a:lnTo>
                        <a:pt x="28" y="317"/>
                      </a:lnTo>
                      <a:lnTo>
                        <a:pt x="30" y="317"/>
                      </a:lnTo>
                      <a:lnTo>
                        <a:pt x="31" y="316"/>
                      </a:lnTo>
                      <a:lnTo>
                        <a:pt x="32" y="316"/>
                      </a:lnTo>
                      <a:lnTo>
                        <a:pt x="35" y="315"/>
                      </a:lnTo>
                      <a:lnTo>
                        <a:pt x="38" y="313"/>
                      </a:lnTo>
                      <a:lnTo>
                        <a:pt x="40" y="311"/>
                      </a:lnTo>
                      <a:lnTo>
                        <a:pt x="43" y="309"/>
                      </a:lnTo>
                      <a:lnTo>
                        <a:pt x="46" y="307"/>
                      </a:lnTo>
                      <a:lnTo>
                        <a:pt x="48" y="304"/>
                      </a:lnTo>
                      <a:lnTo>
                        <a:pt x="50" y="301"/>
                      </a:lnTo>
                      <a:lnTo>
                        <a:pt x="53" y="297"/>
                      </a:lnTo>
                      <a:lnTo>
                        <a:pt x="55" y="293"/>
                      </a:lnTo>
                      <a:lnTo>
                        <a:pt x="57" y="289"/>
                      </a:lnTo>
                      <a:lnTo>
                        <a:pt x="59" y="285"/>
                      </a:lnTo>
                      <a:lnTo>
                        <a:pt x="61" y="280"/>
                      </a:lnTo>
                      <a:lnTo>
                        <a:pt x="63" y="275"/>
                      </a:lnTo>
                      <a:lnTo>
                        <a:pt x="65" y="270"/>
                      </a:lnTo>
                      <a:lnTo>
                        <a:pt x="67" y="264"/>
                      </a:lnTo>
                      <a:lnTo>
                        <a:pt x="69" y="258"/>
                      </a:lnTo>
                      <a:lnTo>
                        <a:pt x="71" y="252"/>
                      </a:lnTo>
                      <a:lnTo>
                        <a:pt x="72" y="246"/>
                      </a:lnTo>
                      <a:lnTo>
                        <a:pt x="74" y="239"/>
                      </a:lnTo>
                      <a:lnTo>
                        <a:pt x="75" y="232"/>
                      </a:lnTo>
                      <a:lnTo>
                        <a:pt x="76" y="225"/>
                      </a:lnTo>
                      <a:lnTo>
                        <a:pt x="77" y="217"/>
                      </a:lnTo>
                      <a:lnTo>
                        <a:pt x="78" y="210"/>
                      </a:lnTo>
                      <a:lnTo>
                        <a:pt x="79" y="202"/>
                      </a:lnTo>
                      <a:lnTo>
                        <a:pt x="80" y="194"/>
                      </a:lnTo>
                      <a:lnTo>
                        <a:pt x="80" y="187"/>
                      </a:lnTo>
                      <a:lnTo>
                        <a:pt x="81" y="179"/>
                      </a:lnTo>
                      <a:lnTo>
                        <a:pt x="81" y="171"/>
                      </a:lnTo>
                      <a:lnTo>
                        <a:pt x="81" y="164"/>
                      </a:lnTo>
                      <a:lnTo>
                        <a:pt x="81" y="156"/>
                      </a:lnTo>
                      <a:lnTo>
                        <a:pt x="81" y="148"/>
                      </a:lnTo>
                      <a:lnTo>
                        <a:pt x="81" y="141"/>
                      </a:lnTo>
                      <a:lnTo>
                        <a:pt x="80" y="133"/>
                      </a:lnTo>
                      <a:lnTo>
                        <a:pt x="80" y="126"/>
                      </a:lnTo>
                      <a:lnTo>
                        <a:pt x="79" y="118"/>
                      </a:lnTo>
                      <a:lnTo>
                        <a:pt x="79" y="111"/>
                      </a:lnTo>
                      <a:lnTo>
                        <a:pt x="78" y="104"/>
                      </a:lnTo>
                      <a:lnTo>
                        <a:pt x="77" y="97"/>
                      </a:lnTo>
                      <a:lnTo>
                        <a:pt x="76" y="90"/>
                      </a:lnTo>
                      <a:lnTo>
                        <a:pt x="75" y="83"/>
                      </a:lnTo>
                      <a:lnTo>
                        <a:pt x="73" y="77"/>
                      </a:lnTo>
                      <a:lnTo>
                        <a:pt x="72" y="70"/>
                      </a:lnTo>
                      <a:lnTo>
                        <a:pt x="70" y="64"/>
                      </a:lnTo>
                      <a:lnTo>
                        <a:pt x="69" y="58"/>
                      </a:lnTo>
                      <a:lnTo>
                        <a:pt x="67" y="52"/>
                      </a:lnTo>
                      <a:lnTo>
                        <a:pt x="65" y="47"/>
                      </a:lnTo>
                      <a:lnTo>
                        <a:pt x="63" y="41"/>
                      </a:lnTo>
                      <a:lnTo>
                        <a:pt x="61" y="36"/>
                      </a:lnTo>
                      <a:lnTo>
                        <a:pt x="59" y="32"/>
                      </a:lnTo>
                      <a:lnTo>
                        <a:pt x="57" y="27"/>
                      </a:lnTo>
                      <a:lnTo>
                        <a:pt x="55" y="23"/>
                      </a:lnTo>
                      <a:lnTo>
                        <a:pt x="52" y="19"/>
                      </a:lnTo>
                      <a:lnTo>
                        <a:pt x="50" y="15"/>
                      </a:lnTo>
                      <a:lnTo>
                        <a:pt x="47" y="12"/>
                      </a:lnTo>
                      <a:lnTo>
                        <a:pt x="46" y="10"/>
                      </a:lnTo>
                      <a:lnTo>
                        <a:pt x="44" y="9"/>
                      </a:lnTo>
                      <a:lnTo>
                        <a:pt x="43" y="8"/>
                      </a:lnTo>
                      <a:lnTo>
                        <a:pt x="41" y="6"/>
                      </a:lnTo>
                      <a:lnTo>
                        <a:pt x="40" y="5"/>
                      </a:lnTo>
                      <a:lnTo>
                        <a:pt x="38" y="4"/>
                      </a:lnTo>
                      <a:lnTo>
                        <a:pt x="37" y="3"/>
                      </a:lnTo>
                      <a:lnTo>
                        <a:pt x="35" y="2"/>
                      </a:lnTo>
                      <a:lnTo>
                        <a:pt x="34" y="2"/>
                      </a:lnTo>
                      <a:lnTo>
                        <a:pt x="32" y="1"/>
                      </a:lnTo>
                      <a:lnTo>
                        <a:pt x="31" y="1"/>
                      </a:lnTo>
                      <a:lnTo>
                        <a:pt x="29" y="0"/>
                      </a:lnTo>
                      <a:lnTo>
                        <a:pt x="28" y="0"/>
                      </a:lnTo>
                      <a:lnTo>
                        <a:pt x="26" y="0"/>
                      </a:lnTo>
                      <a:lnTo>
                        <a:pt x="25" y="0"/>
                      </a:lnTo>
                      <a:lnTo>
                        <a:pt x="23" y="0"/>
                      </a:lnTo>
                      <a:lnTo>
                        <a:pt x="22" y="1"/>
                      </a:lnTo>
                      <a:lnTo>
                        <a:pt x="20" y="1"/>
                      </a:lnTo>
                      <a:lnTo>
                        <a:pt x="18" y="1"/>
                      </a:lnTo>
                      <a:lnTo>
                        <a:pt x="17" y="2"/>
                      </a:lnTo>
                      <a:lnTo>
                        <a:pt x="15" y="3"/>
                      </a:lnTo>
                      <a:lnTo>
                        <a:pt x="14" y="4"/>
                      </a:lnTo>
                      <a:lnTo>
                        <a:pt x="13" y="5"/>
                      </a:lnTo>
                      <a:lnTo>
                        <a:pt x="11" y="6"/>
                      </a:lnTo>
                      <a:lnTo>
                        <a:pt x="10" y="7"/>
                      </a:lnTo>
                      <a:lnTo>
                        <a:pt x="8" y="8"/>
                      </a:lnTo>
                      <a:lnTo>
                        <a:pt x="7" y="9"/>
                      </a:lnTo>
                      <a:lnTo>
                        <a:pt x="5" y="11"/>
                      </a:lnTo>
                      <a:lnTo>
                        <a:pt x="4" y="13"/>
                      </a:lnTo>
                      <a:lnTo>
                        <a:pt x="3" y="14"/>
                      </a:lnTo>
                      <a:lnTo>
                        <a:pt x="1" y="16"/>
                      </a:lnTo>
                      <a:lnTo>
                        <a:pt x="0" y="18"/>
                      </a:lnTo>
                      <a:lnTo>
                        <a:pt x="3" y="20"/>
                      </a:lnTo>
                      <a:lnTo>
                        <a:pt x="4" y="18"/>
                      </a:lnTo>
                      <a:lnTo>
                        <a:pt x="4" y="18"/>
                      </a:lnTo>
                      <a:lnTo>
                        <a:pt x="5" y="16"/>
                      </a:lnTo>
                      <a:lnTo>
                        <a:pt x="5" y="16"/>
                      </a:lnTo>
                      <a:lnTo>
                        <a:pt x="6" y="15"/>
                      </a:lnTo>
                      <a:lnTo>
                        <a:pt x="6" y="15"/>
                      </a:lnTo>
                      <a:lnTo>
                        <a:pt x="8" y="13"/>
                      </a:lnTo>
                      <a:lnTo>
                        <a:pt x="8" y="13"/>
                      </a:lnTo>
                      <a:lnTo>
                        <a:pt x="9" y="12"/>
                      </a:lnTo>
                      <a:lnTo>
                        <a:pt x="9" y="12"/>
                      </a:lnTo>
                      <a:lnTo>
                        <a:pt x="10" y="10"/>
                      </a:lnTo>
                      <a:lnTo>
                        <a:pt x="10" y="10"/>
                      </a:lnTo>
                      <a:lnTo>
                        <a:pt x="12" y="9"/>
                      </a:lnTo>
                      <a:lnTo>
                        <a:pt x="12" y="9"/>
                      </a:lnTo>
                      <a:lnTo>
                        <a:pt x="13" y="8"/>
                      </a:lnTo>
                      <a:lnTo>
                        <a:pt x="13" y="8"/>
                      </a:lnTo>
                      <a:lnTo>
                        <a:pt x="14" y="7"/>
                      </a:lnTo>
                      <a:lnTo>
                        <a:pt x="14" y="7"/>
                      </a:lnTo>
                      <a:lnTo>
                        <a:pt x="16" y="6"/>
                      </a:lnTo>
                      <a:lnTo>
                        <a:pt x="16" y="6"/>
                      </a:lnTo>
                      <a:lnTo>
                        <a:pt x="17" y="6"/>
                      </a:lnTo>
                      <a:lnTo>
                        <a:pt x="17" y="6"/>
                      </a:lnTo>
                      <a:lnTo>
                        <a:pt x="18" y="5"/>
                      </a:lnTo>
                      <a:lnTo>
                        <a:pt x="18" y="5"/>
                      </a:lnTo>
                      <a:lnTo>
                        <a:pt x="20" y="4"/>
                      </a:lnTo>
                      <a:lnTo>
                        <a:pt x="20" y="4"/>
                      </a:lnTo>
                      <a:lnTo>
                        <a:pt x="21" y="4"/>
                      </a:lnTo>
                      <a:lnTo>
                        <a:pt x="21" y="4"/>
                      </a:lnTo>
                      <a:lnTo>
                        <a:pt x="22" y="4"/>
                      </a:lnTo>
                      <a:lnTo>
                        <a:pt x="22" y="4"/>
                      </a:lnTo>
                      <a:lnTo>
                        <a:pt x="24" y="3"/>
                      </a:lnTo>
                      <a:lnTo>
                        <a:pt x="23" y="3"/>
                      </a:lnTo>
                      <a:lnTo>
                        <a:pt x="25" y="3"/>
                      </a:lnTo>
                      <a:lnTo>
                        <a:pt x="25" y="3"/>
                      </a:lnTo>
                      <a:lnTo>
                        <a:pt x="26" y="3"/>
                      </a:lnTo>
                      <a:lnTo>
                        <a:pt x="26" y="3"/>
                      </a:lnTo>
                      <a:lnTo>
                        <a:pt x="28" y="3"/>
                      </a:lnTo>
                      <a:lnTo>
                        <a:pt x="27" y="3"/>
                      </a:lnTo>
                      <a:lnTo>
                        <a:pt x="29" y="4"/>
                      </a:lnTo>
                      <a:lnTo>
                        <a:pt x="29" y="4"/>
                      </a:lnTo>
                      <a:lnTo>
                        <a:pt x="30" y="4"/>
                      </a:lnTo>
                      <a:lnTo>
                        <a:pt x="30" y="4"/>
                      </a:lnTo>
                      <a:lnTo>
                        <a:pt x="31" y="4"/>
                      </a:lnTo>
                      <a:lnTo>
                        <a:pt x="31" y="4"/>
                      </a:lnTo>
                      <a:lnTo>
                        <a:pt x="33" y="5"/>
                      </a:lnTo>
                      <a:lnTo>
                        <a:pt x="33" y="5"/>
                      </a:lnTo>
                      <a:lnTo>
                        <a:pt x="34" y="5"/>
                      </a:lnTo>
                      <a:lnTo>
                        <a:pt x="34" y="5"/>
                      </a:lnTo>
                      <a:lnTo>
                        <a:pt x="35" y="6"/>
                      </a:lnTo>
                      <a:lnTo>
                        <a:pt x="35" y="6"/>
                      </a:lnTo>
                      <a:lnTo>
                        <a:pt x="37" y="7"/>
                      </a:lnTo>
                      <a:lnTo>
                        <a:pt x="37" y="7"/>
                      </a:lnTo>
                      <a:lnTo>
                        <a:pt x="38" y="8"/>
                      </a:lnTo>
                      <a:lnTo>
                        <a:pt x="38" y="8"/>
                      </a:lnTo>
                      <a:lnTo>
                        <a:pt x="39" y="9"/>
                      </a:lnTo>
                      <a:lnTo>
                        <a:pt x="39" y="9"/>
                      </a:lnTo>
                      <a:lnTo>
                        <a:pt x="41" y="10"/>
                      </a:lnTo>
                      <a:lnTo>
                        <a:pt x="41" y="10"/>
                      </a:lnTo>
                      <a:lnTo>
                        <a:pt x="42" y="11"/>
                      </a:lnTo>
                      <a:lnTo>
                        <a:pt x="42" y="11"/>
                      </a:lnTo>
                      <a:lnTo>
                        <a:pt x="43" y="13"/>
                      </a:lnTo>
                      <a:lnTo>
                        <a:pt x="43" y="13"/>
                      </a:lnTo>
                      <a:lnTo>
                        <a:pt x="45" y="14"/>
                      </a:lnTo>
                      <a:lnTo>
                        <a:pt x="45" y="14"/>
                      </a:lnTo>
                      <a:lnTo>
                        <a:pt x="47" y="17"/>
                      </a:lnTo>
                      <a:lnTo>
                        <a:pt x="47" y="17"/>
                      </a:lnTo>
                      <a:lnTo>
                        <a:pt x="50" y="21"/>
                      </a:lnTo>
                      <a:lnTo>
                        <a:pt x="49" y="21"/>
                      </a:lnTo>
                      <a:lnTo>
                        <a:pt x="52" y="24"/>
                      </a:lnTo>
                      <a:lnTo>
                        <a:pt x="52" y="24"/>
                      </a:lnTo>
                      <a:lnTo>
                        <a:pt x="54" y="29"/>
                      </a:lnTo>
                      <a:lnTo>
                        <a:pt x="54" y="29"/>
                      </a:lnTo>
                      <a:lnTo>
                        <a:pt x="56" y="33"/>
                      </a:lnTo>
                      <a:lnTo>
                        <a:pt x="56" y="33"/>
                      </a:lnTo>
                      <a:lnTo>
                        <a:pt x="58" y="38"/>
                      </a:lnTo>
                      <a:lnTo>
                        <a:pt x="58" y="38"/>
                      </a:lnTo>
                      <a:lnTo>
                        <a:pt x="60" y="43"/>
                      </a:lnTo>
                      <a:lnTo>
                        <a:pt x="60" y="43"/>
                      </a:lnTo>
                      <a:lnTo>
                        <a:pt x="62" y="48"/>
                      </a:lnTo>
                      <a:lnTo>
                        <a:pt x="62" y="48"/>
                      </a:lnTo>
                      <a:lnTo>
                        <a:pt x="64" y="53"/>
                      </a:lnTo>
                      <a:lnTo>
                        <a:pt x="64" y="53"/>
                      </a:lnTo>
                      <a:lnTo>
                        <a:pt x="66" y="59"/>
                      </a:lnTo>
                      <a:lnTo>
                        <a:pt x="66" y="59"/>
                      </a:lnTo>
                      <a:lnTo>
                        <a:pt x="67" y="65"/>
                      </a:lnTo>
                      <a:lnTo>
                        <a:pt x="67" y="65"/>
                      </a:lnTo>
                      <a:lnTo>
                        <a:pt x="69" y="71"/>
                      </a:lnTo>
                      <a:lnTo>
                        <a:pt x="69" y="71"/>
                      </a:lnTo>
                      <a:lnTo>
                        <a:pt x="70" y="77"/>
                      </a:lnTo>
                      <a:lnTo>
                        <a:pt x="70" y="77"/>
                      </a:lnTo>
                      <a:lnTo>
                        <a:pt x="71" y="84"/>
                      </a:lnTo>
                      <a:lnTo>
                        <a:pt x="71" y="84"/>
                      </a:lnTo>
                      <a:lnTo>
                        <a:pt x="73" y="91"/>
                      </a:lnTo>
                      <a:lnTo>
                        <a:pt x="73" y="90"/>
                      </a:lnTo>
                      <a:lnTo>
                        <a:pt x="74" y="97"/>
                      </a:lnTo>
                      <a:lnTo>
                        <a:pt x="74" y="97"/>
                      </a:lnTo>
                      <a:lnTo>
                        <a:pt x="75" y="104"/>
                      </a:lnTo>
                      <a:lnTo>
                        <a:pt x="75" y="104"/>
                      </a:lnTo>
                      <a:lnTo>
                        <a:pt x="75" y="111"/>
                      </a:lnTo>
                      <a:lnTo>
                        <a:pt x="75" y="111"/>
                      </a:lnTo>
                      <a:lnTo>
                        <a:pt x="76" y="119"/>
                      </a:lnTo>
                      <a:lnTo>
                        <a:pt x="76" y="119"/>
                      </a:lnTo>
                      <a:lnTo>
                        <a:pt x="77" y="126"/>
                      </a:lnTo>
                      <a:lnTo>
                        <a:pt x="77" y="126"/>
                      </a:lnTo>
                      <a:lnTo>
                        <a:pt x="77" y="133"/>
                      </a:lnTo>
                      <a:lnTo>
                        <a:pt x="77" y="133"/>
                      </a:lnTo>
                      <a:lnTo>
                        <a:pt x="78" y="141"/>
                      </a:lnTo>
                      <a:lnTo>
                        <a:pt x="78" y="141"/>
                      </a:lnTo>
                      <a:lnTo>
                        <a:pt x="78" y="148"/>
                      </a:lnTo>
                      <a:lnTo>
                        <a:pt x="78" y="148"/>
                      </a:lnTo>
                      <a:lnTo>
                        <a:pt x="78" y="156"/>
                      </a:lnTo>
                      <a:lnTo>
                        <a:pt x="78" y="156"/>
                      </a:lnTo>
                      <a:lnTo>
                        <a:pt x="78" y="163"/>
                      </a:lnTo>
                      <a:lnTo>
                        <a:pt x="78" y="163"/>
                      </a:lnTo>
                      <a:lnTo>
                        <a:pt x="78" y="171"/>
                      </a:lnTo>
                      <a:lnTo>
                        <a:pt x="78" y="171"/>
                      </a:lnTo>
                      <a:lnTo>
                        <a:pt x="78" y="179"/>
                      </a:lnTo>
                      <a:lnTo>
                        <a:pt x="78" y="179"/>
                      </a:lnTo>
                      <a:lnTo>
                        <a:pt x="77" y="186"/>
                      </a:lnTo>
                      <a:lnTo>
                        <a:pt x="77" y="186"/>
                      </a:lnTo>
                      <a:lnTo>
                        <a:pt x="77" y="194"/>
                      </a:lnTo>
                      <a:lnTo>
                        <a:pt x="77" y="194"/>
                      </a:lnTo>
                      <a:lnTo>
                        <a:pt x="76" y="202"/>
                      </a:lnTo>
                      <a:lnTo>
                        <a:pt x="76" y="202"/>
                      </a:lnTo>
                      <a:lnTo>
                        <a:pt x="75" y="209"/>
                      </a:lnTo>
                      <a:lnTo>
                        <a:pt x="75" y="209"/>
                      </a:lnTo>
                      <a:lnTo>
                        <a:pt x="74" y="217"/>
                      </a:lnTo>
                      <a:lnTo>
                        <a:pt x="74" y="217"/>
                      </a:lnTo>
                      <a:lnTo>
                        <a:pt x="73" y="224"/>
                      </a:lnTo>
                      <a:lnTo>
                        <a:pt x="73" y="224"/>
                      </a:lnTo>
                      <a:lnTo>
                        <a:pt x="72" y="231"/>
                      </a:lnTo>
                      <a:lnTo>
                        <a:pt x="72" y="231"/>
                      </a:lnTo>
                      <a:lnTo>
                        <a:pt x="70" y="238"/>
                      </a:lnTo>
                      <a:lnTo>
                        <a:pt x="70" y="238"/>
                      </a:lnTo>
                      <a:lnTo>
                        <a:pt x="69" y="245"/>
                      </a:lnTo>
                      <a:lnTo>
                        <a:pt x="69" y="245"/>
                      </a:lnTo>
                      <a:lnTo>
                        <a:pt x="67" y="251"/>
                      </a:lnTo>
                      <a:lnTo>
                        <a:pt x="68" y="251"/>
                      </a:lnTo>
                      <a:lnTo>
                        <a:pt x="66" y="257"/>
                      </a:lnTo>
                      <a:lnTo>
                        <a:pt x="66" y="257"/>
                      </a:lnTo>
                      <a:lnTo>
                        <a:pt x="64" y="263"/>
                      </a:lnTo>
                      <a:lnTo>
                        <a:pt x="64" y="263"/>
                      </a:lnTo>
                      <a:lnTo>
                        <a:pt x="62" y="269"/>
                      </a:lnTo>
                      <a:lnTo>
                        <a:pt x="62" y="269"/>
                      </a:lnTo>
                      <a:lnTo>
                        <a:pt x="61" y="274"/>
                      </a:lnTo>
                      <a:lnTo>
                        <a:pt x="61" y="274"/>
                      </a:lnTo>
                      <a:lnTo>
                        <a:pt x="59" y="279"/>
                      </a:lnTo>
                      <a:lnTo>
                        <a:pt x="59" y="279"/>
                      </a:lnTo>
                      <a:lnTo>
                        <a:pt x="57" y="283"/>
                      </a:lnTo>
                      <a:lnTo>
                        <a:pt x="57" y="283"/>
                      </a:lnTo>
                      <a:lnTo>
                        <a:pt x="54" y="288"/>
                      </a:lnTo>
                      <a:lnTo>
                        <a:pt x="54" y="288"/>
                      </a:lnTo>
                      <a:lnTo>
                        <a:pt x="52" y="292"/>
                      </a:lnTo>
                      <a:lnTo>
                        <a:pt x="52" y="292"/>
                      </a:lnTo>
                      <a:lnTo>
                        <a:pt x="50" y="295"/>
                      </a:lnTo>
                      <a:lnTo>
                        <a:pt x="50" y="295"/>
                      </a:lnTo>
                      <a:lnTo>
                        <a:pt x="48" y="299"/>
                      </a:lnTo>
                      <a:lnTo>
                        <a:pt x="48" y="299"/>
                      </a:lnTo>
                      <a:lnTo>
                        <a:pt x="46" y="302"/>
                      </a:lnTo>
                      <a:lnTo>
                        <a:pt x="46" y="302"/>
                      </a:lnTo>
                      <a:lnTo>
                        <a:pt x="43" y="304"/>
                      </a:lnTo>
                      <a:lnTo>
                        <a:pt x="43" y="304"/>
                      </a:lnTo>
                      <a:lnTo>
                        <a:pt x="41" y="307"/>
                      </a:lnTo>
                      <a:lnTo>
                        <a:pt x="41" y="307"/>
                      </a:lnTo>
                      <a:lnTo>
                        <a:pt x="38" y="309"/>
                      </a:lnTo>
                      <a:lnTo>
                        <a:pt x="39" y="309"/>
                      </a:lnTo>
                      <a:lnTo>
                        <a:pt x="36" y="311"/>
                      </a:lnTo>
                      <a:lnTo>
                        <a:pt x="36" y="310"/>
                      </a:lnTo>
                      <a:lnTo>
                        <a:pt x="34" y="312"/>
                      </a:lnTo>
                      <a:lnTo>
                        <a:pt x="34" y="312"/>
                      </a:lnTo>
                      <a:lnTo>
                        <a:pt x="31" y="313"/>
                      </a:lnTo>
                      <a:lnTo>
                        <a:pt x="31" y="313"/>
                      </a:lnTo>
                      <a:lnTo>
                        <a:pt x="30" y="313"/>
                      </a:lnTo>
                      <a:lnTo>
                        <a:pt x="30" y="313"/>
                      </a:lnTo>
                      <a:lnTo>
                        <a:pt x="29" y="313"/>
                      </a:lnTo>
                      <a:lnTo>
                        <a:pt x="29" y="313"/>
                      </a:lnTo>
                      <a:lnTo>
                        <a:pt x="28" y="314"/>
                      </a:lnTo>
                      <a:lnTo>
                        <a:pt x="28" y="314"/>
                      </a:lnTo>
                      <a:lnTo>
                        <a:pt x="26" y="314"/>
                      </a:lnTo>
                      <a:lnTo>
                        <a:pt x="27" y="314"/>
                      </a:lnTo>
                      <a:lnTo>
                        <a:pt x="25" y="314"/>
                      </a:lnTo>
                      <a:lnTo>
                        <a:pt x="25" y="314"/>
                      </a:lnTo>
                      <a:lnTo>
                        <a:pt x="24" y="314"/>
                      </a:lnTo>
                      <a:lnTo>
                        <a:pt x="24" y="314"/>
                      </a:lnTo>
                      <a:lnTo>
                        <a:pt x="23" y="314"/>
                      </a:lnTo>
                      <a:lnTo>
                        <a:pt x="23" y="314"/>
                      </a:lnTo>
                      <a:lnTo>
                        <a:pt x="22" y="313"/>
                      </a:lnTo>
                      <a:lnTo>
                        <a:pt x="22" y="313"/>
                      </a:lnTo>
                      <a:lnTo>
                        <a:pt x="20" y="313"/>
                      </a:lnTo>
                      <a:lnTo>
                        <a:pt x="21" y="313"/>
                      </a:lnTo>
                      <a:lnTo>
                        <a:pt x="19" y="312"/>
                      </a:lnTo>
                      <a:lnTo>
                        <a:pt x="19" y="313"/>
                      </a:lnTo>
                      <a:lnTo>
                        <a:pt x="18" y="312"/>
                      </a:lnTo>
                      <a:lnTo>
                        <a:pt x="18" y="312"/>
                      </a:lnTo>
                      <a:lnTo>
                        <a:pt x="17" y="311"/>
                      </a:lnTo>
                      <a:lnTo>
                        <a:pt x="17" y="311"/>
                      </a:lnTo>
                      <a:lnTo>
                        <a:pt x="16" y="311"/>
                      </a:lnTo>
                      <a:lnTo>
                        <a:pt x="16" y="311"/>
                      </a:lnTo>
                      <a:lnTo>
                        <a:pt x="14" y="309"/>
                      </a:lnTo>
                      <a:lnTo>
                        <a:pt x="12" y="312"/>
                      </a:lnTo>
                      <a:close/>
                      <a:moveTo>
                        <a:pt x="19" y="307"/>
                      </a:moveTo>
                      <a:lnTo>
                        <a:pt x="6" y="304"/>
                      </a:lnTo>
                      <a:lnTo>
                        <a:pt x="11" y="317"/>
                      </a:lnTo>
                      <a:lnTo>
                        <a:pt x="19" y="30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cxnSp>
              <p:nvCxnSpPr>
                <p:cNvPr id="1978" name="Line 218"/>
                <p:cNvCxnSpPr/>
                <p:nvPr/>
              </p:nvCxnSpPr>
              <p:spPr bwMode="auto">
                <a:xfrm>
                  <a:off x="40126" y="213"/>
                  <a:ext cx="0" cy="275"/>
                </a:xfrm>
                <a:prstGeom prst="line">
                  <a:avLst/>
                </a:prstGeom>
                <a:noFill/>
                <a:ln w="1588" cap="flat">
                  <a:solidFill>
                    <a:srgbClr val="000000"/>
                  </a:solidFill>
                  <a:prstDash val="solid"/>
                  <a:miter lim="800000"/>
                  <a:headEnd/>
                  <a:tailEnd/>
                </a:ln>
                <a:extLst>
                  <a:ext uri="{909E8E84-426E-40DD-AFC4-6F175D3DCCD1}">
                    <a14:hiddenFill xmlns:a14="http://schemas.microsoft.com/office/drawing/2010/main">
                      <a:noFill/>
                    </a14:hiddenFill>
                  </a:ext>
                </a:extLst>
              </p:spPr>
            </p:cxnSp>
            <p:cxnSp>
              <p:nvCxnSpPr>
                <p:cNvPr id="1979" name="Line 219"/>
                <p:cNvCxnSpPr/>
                <p:nvPr/>
              </p:nvCxnSpPr>
              <p:spPr bwMode="auto">
                <a:xfrm>
                  <a:off x="40038" y="313"/>
                  <a:ext cx="233" cy="0"/>
                </a:xfrm>
                <a:prstGeom prst="line">
                  <a:avLst/>
                </a:prstGeom>
                <a:noFill/>
                <a:ln w="1588" cap="flat">
                  <a:solidFill>
                    <a:srgbClr val="000000"/>
                  </a:solidFill>
                  <a:prstDash val="solid"/>
                  <a:miter lim="800000"/>
                  <a:headEnd/>
                  <a:tailEnd/>
                </a:ln>
                <a:extLst>
                  <a:ext uri="{909E8E84-426E-40DD-AFC4-6F175D3DCCD1}">
                    <a14:hiddenFill xmlns:a14="http://schemas.microsoft.com/office/drawing/2010/main">
                      <a:noFill/>
                    </a14:hiddenFill>
                  </a:ext>
                </a:extLst>
              </p:spPr>
            </p:cxnSp>
            <p:cxnSp>
              <p:nvCxnSpPr>
                <p:cNvPr id="1980" name="Line 220"/>
                <p:cNvCxnSpPr/>
                <p:nvPr/>
              </p:nvCxnSpPr>
              <p:spPr bwMode="auto">
                <a:xfrm>
                  <a:off x="40038" y="395"/>
                  <a:ext cx="233" cy="0"/>
                </a:xfrm>
                <a:prstGeom prst="line">
                  <a:avLst/>
                </a:prstGeom>
                <a:noFill/>
                <a:ln w="1588" cap="flat">
                  <a:solidFill>
                    <a:srgbClr val="000000"/>
                  </a:solidFill>
                  <a:prstDash val="solid"/>
                  <a:miter lim="800000"/>
                  <a:headEnd/>
                  <a:tailEnd/>
                </a:ln>
                <a:extLst>
                  <a:ext uri="{909E8E84-426E-40DD-AFC4-6F175D3DCCD1}">
                    <a14:hiddenFill xmlns:a14="http://schemas.microsoft.com/office/drawing/2010/main">
                      <a:noFill/>
                    </a14:hiddenFill>
                  </a:ext>
                </a:extLst>
              </p:spPr>
            </p:cxnSp>
            <p:sp>
              <p:nvSpPr>
                <p:cNvPr id="1981" name="Rectangle 1980"/>
                <p:cNvSpPr>
                  <a:spLocks noChangeArrowheads="1"/>
                </p:cNvSpPr>
                <p:nvPr/>
              </p:nvSpPr>
              <p:spPr bwMode="auto">
                <a:xfrm>
                  <a:off x="40126" y="298"/>
                  <a:ext cx="72" cy="6"/>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82" name="Rectangle 1981"/>
                <p:cNvSpPr>
                  <a:spLocks noChangeArrowheads="1"/>
                </p:cNvSpPr>
                <p:nvPr/>
              </p:nvSpPr>
              <p:spPr bwMode="auto">
                <a:xfrm>
                  <a:off x="40126" y="304"/>
                  <a:ext cx="72" cy="11"/>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83" name="Rectangle 1982"/>
                <p:cNvSpPr>
                  <a:spLocks noChangeArrowheads="1"/>
                </p:cNvSpPr>
                <p:nvPr/>
              </p:nvSpPr>
              <p:spPr bwMode="auto">
                <a:xfrm>
                  <a:off x="40126" y="315"/>
                  <a:ext cx="72" cy="9"/>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84" name="Rectangle 1983"/>
                <p:cNvSpPr>
                  <a:spLocks noChangeArrowheads="1"/>
                </p:cNvSpPr>
                <p:nvPr/>
              </p:nvSpPr>
              <p:spPr bwMode="auto">
                <a:xfrm>
                  <a:off x="40126" y="324"/>
                  <a:ext cx="72" cy="9"/>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85" name="Rectangle 1984"/>
                <p:cNvSpPr>
                  <a:spLocks noChangeArrowheads="1"/>
                </p:cNvSpPr>
                <p:nvPr/>
              </p:nvSpPr>
              <p:spPr bwMode="auto">
                <a:xfrm>
                  <a:off x="40126" y="333"/>
                  <a:ext cx="72" cy="7"/>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86" name="Rectangle 1985"/>
                <p:cNvSpPr>
                  <a:spLocks noChangeArrowheads="1"/>
                </p:cNvSpPr>
                <p:nvPr/>
              </p:nvSpPr>
              <p:spPr bwMode="auto">
                <a:xfrm>
                  <a:off x="40126" y="340"/>
                  <a:ext cx="72" cy="10"/>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87" name="Rectangle 1986"/>
                <p:cNvSpPr>
                  <a:spLocks noChangeArrowheads="1"/>
                </p:cNvSpPr>
                <p:nvPr/>
              </p:nvSpPr>
              <p:spPr bwMode="auto">
                <a:xfrm>
                  <a:off x="40126" y="350"/>
                  <a:ext cx="72" cy="7"/>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88" name="Rectangle 1987"/>
                <p:cNvSpPr>
                  <a:spLocks noChangeArrowheads="1"/>
                </p:cNvSpPr>
                <p:nvPr/>
              </p:nvSpPr>
              <p:spPr bwMode="auto">
                <a:xfrm>
                  <a:off x="40126" y="357"/>
                  <a:ext cx="72" cy="5"/>
                </a:xfrm>
                <a:prstGeom prst="rect">
                  <a:avLst/>
                </a:prstGeom>
                <a:solidFill>
                  <a:srgbClr val="8D8D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89" name="Rectangle 1988"/>
                <p:cNvSpPr>
                  <a:spLocks noChangeArrowheads="1"/>
                </p:cNvSpPr>
                <p:nvPr/>
              </p:nvSpPr>
              <p:spPr bwMode="auto">
                <a:xfrm>
                  <a:off x="40126" y="362"/>
                  <a:ext cx="72" cy="6"/>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90" name="Rectangle 1989"/>
                <p:cNvSpPr>
                  <a:spLocks noChangeArrowheads="1"/>
                </p:cNvSpPr>
                <p:nvPr/>
              </p:nvSpPr>
              <p:spPr bwMode="auto">
                <a:xfrm>
                  <a:off x="40126" y="368"/>
                  <a:ext cx="72" cy="6"/>
                </a:xfrm>
                <a:prstGeom prst="rect">
                  <a:avLst/>
                </a:prstGeom>
                <a:solidFill>
                  <a:srgbClr val="8989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91" name="Rectangle 1990"/>
                <p:cNvSpPr>
                  <a:spLocks noChangeArrowheads="1"/>
                </p:cNvSpPr>
                <p:nvPr/>
              </p:nvSpPr>
              <p:spPr bwMode="auto">
                <a:xfrm>
                  <a:off x="40126" y="374"/>
                  <a:ext cx="72" cy="5"/>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92" name="Rectangle 1991"/>
                <p:cNvSpPr>
                  <a:spLocks noChangeArrowheads="1"/>
                </p:cNvSpPr>
                <p:nvPr/>
              </p:nvSpPr>
              <p:spPr bwMode="auto">
                <a:xfrm>
                  <a:off x="40126" y="379"/>
                  <a:ext cx="72" cy="7"/>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93" name="Rectangle 1992"/>
                <p:cNvSpPr>
                  <a:spLocks noChangeArrowheads="1"/>
                </p:cNvSpPr>
                <p:nvPr/>
              </p:nvSpPr>
              <p:spPr bwMode="auto">
                <a:xfrm>
                  <a:off x="40126" y="386"/>
                  <a:ext cx="72" cy="5"/>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94" name="Rectangle 1993"/>
                <p:cNvSpPr>
                  <a:spLocks noChangeArrowheads="1"/>
                </p:cNvSpPr>
                <p:nvPr/>
              </p:nvSpPr>
              <p:spPr bwMode="auto">
                <a:xfrm>
                  <a:off x="40126" y="391"/>
                  <a:ext cx="72" cy="5"/>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95" name="Rectangle 1994"/>
                <p:cNvSpPr>
                  <a:spLocks noChangeArrowheads="1"/>
                </p:cNvSpPr>
                <p:nvPr/>
              </p:nvSpPr>
              <p:spPr bwMode="auto">
                <a:xfrm>
                  <a:off x="40126" y="396"/>
                  <a:ext cx="72" cy="5"/>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96" name="Rectangle 1995"/>
                <p:cNvSpPr>
                  <a:spLocks noChangeArrowheads="1"/>
                </p:cNvSpPr>
                <p:nvPr/>
              </p:nvSpPr>
              <p:spPr bwMode="auto">
                <a:xfrm>
                  <a:off x="40126" y="401"/>
                  <a:ext cx="72" cy="7"/>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97" name="Rectangle 1996"/>
                <p:cNvSpPr>
                  <a:spLocks noChangeArrowheads="1"/>
                </p:cNvSpPr>
                <p:nvPr/>
              </p:nvSpPr>
              <p:spPr bwMode="auto">
                <a:xfrm>
                  <a:off x="40126" y="408"/>
                  <a:ext cx="72" cy="4"/>
                </a:xfrm>
                <a:prstGeom prst="rect">
                  <a:avLst/>
                </a:prstGeom>
                <a:solidFill>
                  <a:srgbClr val="7B7B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98" name="Rectangle 1997"/>
                <p:cNvSpPr>
                  <a:spLocks noChangeArrowheads="1"/>
                </p:cNvSpPr>
                <p:nvPr/>
              </p:nvSpPr>
              <p:spPr bwMode="auto">
                <a:xfrm>
                  <a:off x="40126" y="412"/>
                  <a:ext cx="72"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99" name="Rectangle 1998"/>
                <p:cNvSpPr>
                  <a:spLocks noChangeArrowheads="1"/>
                </p:cNvSpPr>
                <p:nvPr/>
              </p:nvSpPr>
              <p:spPr bwMode="auto">
                <a:xfrm>
                  <a:off x="40126" y="298"/>
                  <a:ext cx="72" cy="115"/>
                </a:xfrm>
                <a:prstGeom prst="rect">
                  <a:avLst/>
                </a:pr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00" name="Freeform 1999"/>
                <p:cNvSpPr>
                  <a:spLocks noEditPoints="1"/>
                </p:cNvSpPr>
                <p:nvPr/>
              </p:nvSpPr>
              <p:spPr bwMode="auto">
                <a:xfrm>
                  <a:off x="40152" y="228"/>
                  <a:ext cx="21" cy="62"/>
                </a:xfrm>
                <a:custGeom>
                  <a:avLst/>
                  <a:gdLst>
                    <a:gd name="T0" fmla="*/ 536 w 1411"/>
                    <a:gd name="T1" fmla="*/ 4061 h 4062"/>
                    <a:gd name="T2" fmla="*/ 559 w 1411"/>
                    <a:gd name="T3" fmla="*/ 300 h 4062"/>
                    <a:gd name="T4" fmla="*/ 863 w 1411"/>
                    <a:gd name="T5" fmla="*/ 302 h 4062"/>
                    <a:gd name="T6" fmla="*/ 840 w 1411"/>
                    <a:gd name="T7" fmla="*/ 4062 h 4062"/>
                    <a:gd name="T8" fmla="*/ 536 w 1411"/>
                    <a:gd name="T9" fmla="*/ 4061 h 4062"/>
                    <a:gd name="T10" fmla="*/ 43 w 1411"/>
                    <a:gd name="T11" fmla="*/ 1133 h 4062"/>
                    <a:gd name="T12" fmla="*/ 713 w 1411"/>
                    <a:gd name="T13" fmla="*/ 0 h 4062"/>
                    <a:gd name="T14" fmla="*/ 1370 w 1411"/>
                    <a:gd name="T15" fmla="*/ 1141 h 4062"/>
                    <a:gd name="T16" fmla="*/ 1314 w 1411"/>
                    <a:gd name="T17" fmla="*/ 1348 h 4062"/>
                    <a:gd name="T18" fmla="*/ 1106 w 1411"/>
                    <a:gd name="T19" fmla="*/ 1292 h 4062"/>
                    <a:gd name="T20" fmla="*/ 1106 w 1411"/>
                    <a:gd name="T21" fmla="*/ 1292 h 4062"/>
                    <a:gd name="T22" fmla="*/ 580 w 1411"/>
                    <a:gd name="T23" fmla="*/ 377 h 4062"/>
                    <a:gd name="T24" fmla="*/ 842 w 1411"/>
                    <a:gd name="T25" fmla="*/ 379 h 4062"/>
                    <a:gd name="T26" fmla="*/ 305 w 1411"/>
                    <a:gd name="T27" fmla="*/ 1288 h 4062"/>
                    <a:gd name="T28" fmla="*/ 96 w 1411"/>
                    <a:gd name="T29" fmla="*/ 1341 h 4062"/>
                    <a:gd name="T30" fmla="*/ 43 w 1411"/>
                    <a:gd name="T31" fmla="*/ 1133 h 4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1" h="4062">
                      <a:moveTo>
                        <a:pt x="536" y="4061"/>
                      </a:moveTo>
                      <a:lnTo>
                        <a:pt x="559" y="300"/>
                      </a:lnTo>
                      <a:lnTo>
                        <a:pt x="863" y="302"/>
                      </a:lnTo>
                      <a:lnTo>
                        <a:pt x="840" y="4062"/>
                      </a:lnTo>
                      <a:lnTo>
                        <a:pt x="536" y="4061"/>
                      </a:lnTo>
                      <a:close/>
                      <a:moveTo>
                        <a:pt x="43" y="1133"/>
                      </a:moveTo>
                      <a:lnTo>
                        <a:pt x="713" y="0"/>
                      </a:lnTo>
                      <a:lnTo>
                        <a:pt x="1370" y="1141"/>
                      </a:lnTo>
                      <a:cubicBezTo>
                        <a:pt x="1411" y="1214"/>
                        <a:pt x="1386" y="1307"/>
                        <a:pt x="1314" y="1348"/>
                      </a:cubicBezTo>
                      <a:cubicBezTo>
                        <a:pt x="1241" y="1390"/>
                        <a:pt x="1148" y="1365"/>
                        <a:pt x="1106" y="1292"/>
                      </a:cubicBezTo>
                      <a:lnTo>
                        <a:pt x="1106" y="1292"/>
                      </a:lnTo>
                      <a:lnTo>
                        <a:pt x="580" y="377"/>
                      </a:lnTo>
                      <a:lnTo>
                        <a:pt x="842" y="379"/>
                      </a:lnTo>
                      <a:lnTo>
                        <a:pt x="305" y="1288"/>
                      </a:lnTo>
                      <a:cubicBezTo>
                        <a:pt x="262" y="1360"/>
                        <a:pt x="169" y="1384"/>
                        <a:pt x="96" y="1341"/>
                      </a:cubicBezTo>
                      <a:cubicBezTo>
                        <a:pt x="24" y="1298"/>
                        <a:pt x="0" y="1205"/>
                        <a:pt x="43" y="1133"/>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01" name="Freeform 2000"/>
                <p:cNvSpPr>
                  <a:spLocks noEditPoints="1"/>
                </p:cNvSpPr>
                <p:nvPr/>
              </p:nvSpPr>
              <p:spPr bwMode="auto">
                <a:xfrm>
                  <a:off x="40061" y="343"/>
                  <a:ext cx="54" cy="22"/>
                </a:xfrm>
                <a:custGeom>
                  <a:avLst/>
                  <a:gdLst>
                    <a:gd name="T0" fmla="*/ 3549 w 3552"/>
                    <a:gd name="T1" fmla="*/ 876 h 1411"/>
                    <a:gd name="T2" fmla="*/ 300 w 3552"/>
                    <a:gd name="T3" fmla="*/ 850 h 1411"/>
                    <a:gd name="T4" fmla="*/ 303 w 3552"/>
                    <a:gd name="T5" fmla="*/ 546 h 1411"/>
                    <a:gd name="T6" fmla="*/ 3552 w 3552"/>
                    <a:gd name="T7" fmla="*/ 572 h 1411"/>
                    <a:gd name="T8" fmla="*/ 3549 w 3552"/>
                    <a:gd name="T9" fmla="*/ 876 h 1411"/>
                    <a:gd name="T10" fmla="*/ 1132 w 3552"/>
                    <a:gd name="T11" fmla="*/ 1368 h 1411"/>
                    <a:gd name="T12" fmla="*/ 0 w 3552"/>
                    <a:gd name="T13" fmla="*/ 695 h 1411"/>
                    <a:gd name="T14" fmla="*/ 1142 w 3552"/>
                    <a:gd name="T15" fmla="*/ 41 h 1411"/>
                    <a:gd name="T16" fmla="*/ 1350 w 3552"/>
                    <a:gd name="T17" fmla="*/ 98 h 1411"/>
                    <a:gd name="T18" fmla="*/ 1293 w 3552"/>
                    <a:gd name="T19" fmla="*/ 305 h 1411"/>
                    <a:gd name="T20" fmla="*/ 377 w 3552"/>
                    <a:gd name="T21" fmla="*/ 830 h 1411"/>
                    <a:gd name="T22" fmla="*/ 379 w 3552"/>
                    <a:gd name="T23" fmla="*/ 567 h 1411"/>
                    <a:gd name="T24" fmla="*/ 1287 w 3552"/>
                    <a:gd name="T25" fmla="*/ 1106 h 1411"/>
                    <a:gd name="T26" fmla="*/ 1340 w 3552"/>
                    <a:gd name="T27" fmla="*/ 1315 h 1411"/>
                    <a:gd name="T28" fmla="*/ 1132 w 3552"/>
                    <a:gd name="T29" fmla="*/ 1368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52" h="1411">
                      <a:moveTo>
                        <a:pt x="3549" y="876"/>
                      </a:moveTo>
                      <a:lnTo>
                        <a:pt x="300" y="850"/>
                      </a:lnTo>
                      <a:lnTo>
                        <a:pt x="303" y="546"/>
                      </a:lnTo>
                      <a:lnTo>
                        <a:pt x="3552" y="572"/>
                      </a:lnTo>
                      <a:lnTo>
                        <a:pt x="3549" y="876"/>
                      </a:lnTo>
                      <a:close/>
                      <a:moveTo>
                        <a:pt x="1132" y="1368"/>
                      </a:moveTo>
                      <a:lnTo>
                        <a:pt x="0" y="695"/>
                      </a:lnTo>
                      <a:lnTo>
                        <a:pt x="1142" y="41"/>
                      </a:lnTo>
                      <a:cubicBezTo>
                        <a:pt x="1215" y="0"/>
                        <a:pt x="1308" y="25"/>
                        <a:pt x="1350" y="98"/>
                      </a:cubicBezTo>
                      <a:cubicBezTo>
                        <a:pt x="1391" y="170"/>
                        <a:pt x="1366" y="263"/>
                        <a:pt x="1293" y="305"/>
                      </a:cubicBezTo>
                      <a:lnTo>
                        <a:pt x="377" y="830"/>
                      </a:lnTo>
                      <a:lnTo>
                        <a:pt x="379" y="567"/>
                      </a:lnTo>
                      <a:lnTo>
                        <a:pt x="1287" y="1106"/>
                      </a:lnTo>
                      <a:cubicBezTo>
                        <a:pt x="1359" y="1149"/>
                        <a:pt x="1383" y="1243"/>
                        <a:pt x="1340" y="1315"/>
                      </a:cubicBezTo>
                      <a:cubicBezTo>
                        <a:pt x="1297" y="1387"/>
                        <a:pt x="1204" y="1411"/>
                        <a:pt x="1132" y="1368"/>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cxnSp>
              <p:nvCxnSpPr>
                <p:cNvPr id="2002" name="Line 242"/>
                <p:cNvCxnSpPr/>
                <p:nvPr/>
              </p:nvCxnSpPr>
              <p:spPr bwMode="auto">
                <a:xfrm>
                  <a:off x="40199" y="215"/>
                  <a:ext cx="0" cy="274"/>
                </a:xfrm>
                <a:prstGeom prst="line">
                  <a:avLst/>
                </a:prstGeom>
                <a:noFill/>
                <a:ln w="1588" cap="flat">
                  <a:solidFill>
                    <a:srgbClr val="000000"/>
                  </a:solidFill>
                  <a:prstDash val="solid"/>
                  <a:miter lim="800000"/>
                  <a:headEnd/>
                  <a:tailEnd/>
                </a:ln>
                <a:extLst>
                  <a:ext uri="{909E8E84-426E-40DD-AFC4-6F175D3DCCD1}">
                    <a14:hiddenFill xmlns:a14="http://schemas.microsoft.com/office/drawing/2010/main">
                      <a:noFill/>
                    </a14:hiddenFill>
                  </a:ext>
                </a:extLst>
              </p:spPr>
            </p:cxnSp>
            <p:sp>
              <p:nvSpPr>
                <p:cNvPr id="2003" name="Freeform 2002"/>
                <p:cNvSpPr>
                  <a:spLocks noEditPoints="1"/>
                </p:cNvSpPr>
                <p:nvPr/>
              </p:nvSpPr>
              <p:spPr bwMode="auto">
                <a:xfrm>
                  <a:off x="40208" y="340"/>
                  <a:ext cx="54" cy="21"/>
                </a:xfrm>
                <a:custGeom>
                  <a:avLst/>
                  <a:gdLst>
                    <a:gd name="T0" fmla="*/ 3249 w 3552"/>
                    <a:gd name="T1" fmla="*/ 865 h 1412"/>
                    <a:gd name="T2" fmla="*/ 0 w 3552"/>
                    <a:gd name="T3" fmla="*/ 839 h 1412"/>
                    <a:gd name="T4" fmla="*/ 3 w 3552"/>
                    <a:gd name="T5" fmla="*/ 535 h 1412"/>
                    <a:gd name="T6" fmla="*/ 3252 w 3552"/>
                    <a:gd name="T7" fmla="*/ 561 h 1412"/>
                    <a:gd name="T8" fmla="*/ 3249 w 3552"/>
                    <a:gd name="T9" fmla="*/ 865 h 1412"/>
                    <a:gd name="T10" fmla="*/ 2420 w 3552"/>
                    <a:gd name="T11" fmla="*/ 43 h 1412"/>
                    <a:gd name="T12" fmla="*/ 3552 w 3552"/>
                    <a:gd name="T13" fmla="*/ 716 h 1412"/>
                    <a:gd name="T14" fmla="*/ 2410 w 3552"/>
                    <a:gd name="T15" fmla="*/ 1370 h 1412"/>
                    <a:gd name="T16" fmla="*/ 2202 w 3552"/>
                    <a:gd name="T17" fmla="*/ 1314 h 1412"/>
                    <a:gd name="T18" fmla="*/ 2259 w 3552"/>
                    <a:gd name="T19" fmla="*/ 1106 h 1412"/>
                    <a:gd name="T20" fmla="*/ 3175 w 3552"/>
                    <a:gd name="T21" fmla="*/ 581 h 1412"/>
                    <a:gd name="T22" fmla="*/ 3173 w 3552"/>
                    <a:gd name="T23" fmla="*/ 844 h 1412"/>
                    <a:gd name="T24" fmla="*/ 2265 w 3552"/>
                    <a:gd name="T25" fmla="*/ 305 h 1412"/>
                    <a:gd name="T26" fmla="*/ 2212 w 3552"/>
                    <a:gd name="T27" fmla="*/ 96 h 1412"/>
                    <a:gd name="T28" fmla="*/ 2420 w 3552"/>
                    <a:gd name="T29" fmla="*/ 43 h 1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52" h="1412">
                      <a:moveTo>
                        <a:pt x="3249" y="865"/>
                      </a:moveTo>
                      <a:lnTo>
                        <a:pt x="0" y="839"/>
                      </a:lnTo>
                      <a:lnTo>
                        <a:pt x="3" y="535"/>
                      </a:lnTo>
                      <a:lnTo>
                        <a:pt x="3252" y="561"/>
                      </a:lnTo>
                      <a:lnTo>
                        <a:pt x="3249" y="865"/>
                      </a:lnTo>
                      <a:close/>
                      <a:moveTo>
                        <a:pt x="2420" y="43"/>
                      </a:moveTo>
                      <a:lnTo>
                        <a:pt x="3552" y="716"/>
                      </a:lnTo>
                      <a:lnTo>
                        <a:pt x="2410" y="1370"/>
                      </a:lnTo>
                      <a:cubicBezTo>
                        <a:pt x="2337" y="1412"/>
                        <a:pt x="2244" y="1386"/>
                        <a:pt x="2202" y="1314"/>
                      </a:cubicBezTo>
                      <a:cubicBezTo>
                        <a:pt x="2161" y="1241"/>
                        <a:pt x="2186" y="1148"/>
                        <a:pt x="2259" y="1106"/>
                      </a:cubicBezTo>
                      <a:lnTo>
                        <a:pt x="3175" y="581"/>
                      </a:lnTo>
                      <a:lnTo>
                        <a:pt x="3173" y="844"/>
                      </a:lnTo>
                      <a:lnTo>
                        <a:pt x="2265" y="305"/>
                      </a:lnTo>
                      <a:cubicBezTo>
                        <a:pt x="2193" y="262"/>
                        <a:pt x="2169" y="169"/>
                        <a:pt x="2212" y="96"/>
                      </a:cubicBezTo>
                      <a:cubicBezTo>
                        <a:pt x="2255" y="24"/>
                        <a:pt x="2348" y="0"/>
                        <a:pt x="2420" y="43"/>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04" name="Freeform 2003"/>
                <p:cNvSpPr>
                  <a:spLocks noEditPoints="1"/>
                </p:cNvSpPr>
                <p:nvPr/>
              </p:nvSpPr>
              <p:spPr bwMode="auto">
                <a:xfrm>
                  <a:off x="40157" y="419"/>
                  <a:ext cx="21" cy="51"/>
                </a:xfrm>
                <a:custGeom>
                  <a:avLst/>
                  <a:gdLst>
                    <a:gd name="T0" fmla="*/ 851 w 1411"/>
                    <a:gd name="T1" fmla="*/ 3056 h 3357"/>
                    <a:gd name="T2" fmla="*/ 873 w 1411"/>
                    <a:gd name="T3" fmla="*/ 3 h 3357"/>
                    <a:gd name="T4" fmla="*/ 569 w 1411"/>
                    <a:gd name="T5" fmla="*/ 0 h 3357"/>
                    <a:gd name="T6" fmla="*/ 547 w 1411"/>
                    <a:gd name="T7" fmla="*/ 3054 h 3357"/>
                    <a:gd name="T8" fmla="*/ 851 w 1411"/>
                    <a:gd name="T9" fmla="*/ 3056 h 3357"/>
                    <a:gd name="T10" fmla="*/ 42 w 1411"/>
                    <a:gd name="T11" fmla="*/ 2215 h 3357"/>
                    <a:gd name="T12" fmla="*/ 696 w 1411"/>
                    <a:gd name="T13" fmla="*/ 3357 h 3357"/>
                    <a:gd name="T14" fmla="*/ 1368 w 1411"/>
                    <a:gd name="T15" fmla="*/ 2225 h 3357"/>
                    <a:gd name="T16" fmla="*/ 1315 w 1411"/>
                    <a:gd name="T17" fmla="*/ 2017 h 3357"/>
                    <a:gd name="T18" fmla="*/ 1107 w 1411"/>
                    <a:gd name="T19" fmla="*/ 2070 h 3357"/>
                    <a:gd name="T20" fmla="*/ 1107 w 1411"/>
                    <a:gd name="T21" fmla="*/ 2070 h 3357"/>
                    <a:gd name="T22" fmla="*/ 568 w 1411"/>
                    <a:gd name="T23" fmla="*/ 2978 h 3357"/>
                    <a:gd name="T24" fmla="*/ 831 w 1411"/>
                    <a:gd name="T25" fmla="*/ 2980 h 3357"/>
                    <a:gd name="T26" fmla="*/ 305 w 1411"/>
                    <a:gd name="T27" fmla="*/ 2064 h 3357"/>
                    <a:gd name="T28" fmla="*/ 98 w 1411"/>
                    <a:gd name="T29" fmla="*/ 2008 h 3357"/>
                    <a:gd name="T30" fmla="*/ 42 w 1411"/>
                    <a:gd name="T31" fmla="*/ 2215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1" h="3357">
                      <a:moveTo>
                        <a:pt x="851" y="3056"/>
                      </a:moveTo>
                      <a:lnTo>
                        <a:pt x="873" y="3"/>
                      </a:lnTo>
                      <a:lnTo>
                        <a:pt x="569" y="0"/>
                      </a:lnTo>
                      <a:lnTo>
                        <a:pt x="547" y="3054"/>
                      </a:lnTo>
                      <a:lnTo>
                        <a:pt x="851" y="3056"/>
                      </a:lnTo>
                      <a:close/>
                      <a:moveTo>
                        <a:pt x="42" y="2215"/>
                      </a:moveTo>
                      <a:lnTo>
                        <a:pt x="696" y="3357"/>
                      </a:lnTo>
                      <a:lnTo>
                        <a:pt x="1368" y="2225"/>
                      </a:lnTo>
                      <a:cubicBezTo>
                        <a:pt x="1411" y="2153"/>
                        <a:pt x="1387" y="2059"/>
                        <a:pt x="1315" y="2017"/>
                      </a:cubicBezTo>
                      <a:cubicBezTo>
                        <a:pt x="1243" y="1974"/>
                        <a:pt x="1149" y="1998"/>
                        <a:pt x="1107" y="2070"/>
                      </a:cubicBezTo>
                      <a:lnTo>
                        <a:pt x="1107" y="2070"/>
                      </a:lnTo>
                      <a:lnTo>
                        <a:pt x="568" y="2978"/>
                      </a:lnTo>
                      <a:lnTo>
                        <a:pt x="831" y="2980"/>
                      </a:lnTo>
                      <a:lnTo>
                        <a:pt x="305" y="2064"/>
                      </a:lnTo>
                      <a:cubicBezTo>
                        <a:pt x="263" y="1991"/>
                        <a:pt x="171" y="1966"/>
                        <a:pt x="98" y="2008"/>
                      </a:cubicBezTo>
                      <a:cubicBezTo>
                        <a:pt x="25" y="2049"/>
                        <a:pt x="0" y="2142"/>
                        <a:pt x="42" y="2215"/>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grpSp>
          <p:grpSp>
            <p:nvGrpSpPr>
              <p:cNvPr id="1824" name="Group 1823"/>
              <p:cNvGrpSpPr>
                <a:grpSpLocks/>
              </p:cNvGrpSpPr>
              <p:nvPr/>
            </p:nvGrpSpPr>
            <p:grpSpPr bwMode="auto">
              <a:xfrm>
                <a:off x="40060" y="15"/>
                <a:ext cx="1801" cy="827"/>
                <a:chOff x="40060" y="15"/>
                <a:chExt cx="1801" cy="827"/>
              </a:xfrm>
            </p:grpSpPr>
            <p:sp>
              <p:nvSpPr>
                <p:cNvPr id="1827" name="Rectangle 1826"/>
                <p:cNvSpPr>
                  <a:spLocks noChangeArrowheads="1"/>
                </p:cNvSpPr>
                <p:nvPr/>
              </p:nvSpPr>
              <p:spPr bwMode="auto">
                <a:xfrm>
                  <a:off x="40060" y="526"/>
                  <a:ext cx="12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Local</a:t>
                  </a:r>
                  <a:endParaRPr lang="en-US" sz="1100">
                    <a:solidFill>
                      <a:srgbClr val="000000"/>
                    </a:solidFill>
                    <a:latin typeface="Times New Roman"/>
                    <a:ea typeface="Times New Roman"/>
                  </a:endParaRPr>
                </a:p>
              </p:txBody>
            </p:sp>
            <p:sp>
              <p:nvSpPr>
                <p:cNvPr id="1828" name="Rectangle 1827"/>
                <p:cNvSpPr>
                  <a:spLocks noChangeArrowheads="1"/>
                </p:cNvSpPr>
                <p:nvPr/>
              </p:nvSpPr>
              <p:spPr bwMode="auto">
                <a:xfrm>
                  <a:off x="40182" y="758"/>
                  <a:ext cx="142"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Graph</a:t>
                  </a:r>
                  <a:endParaRPr lang="en-US" sz="1100">
                    <a:solidFill>
                      <a:srgbClr val="000000"/>
                    </a:solidFill>
                    <a:latin typeface="Times New Roman"/>
                    <a:ea typeface="Times New Roman"/>
                  </a:endParaRPr>
                </a:p>
              </p:txBody>
            </p:sp>
            <p:sp>
              <p:nvSpPr>
                <p:cNvPr id="1829" name="Rectangle 1828"/>
                <p:cNvSpPr>
                  <a:spLocks noChangeArrowheads="1"/>
                </p:cNvSpPr>
                <p:nvPr/>
              </p:nvSpPr>
              <p:spPr bwMode="auto">
                <a:xfrm>
                  <a:off x="40551" y="15"/>
                  <a:ext cx="664" cy="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30" name="Rectangle 1829"/>
                <p:cNvSpPr>
                  <a:spLocks noChangeArrowheads="1"/>
                </p:cNvSpPr>
                <p:nvPr/>
              </p:nvSpPr>
              <p:spPr bwMode="auto">
                <a:xfrm>
                  <a:off x="40552" y="15"/>
                  <a:ext cx="663" cy="150"/>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31" name="Rectangle 1830"/>
                <p:cNvSpPr>
                  <a:spLocks noChangeArrowheads="1"/>
                </p:cNvSpPr>
                <p:nvPr/>
              </p:nvSpPr>
              <p:spPr bwMode="auto">
                <a:xfrm>
                  <a:off x="40691" y="62"/>
                  <a:ext cx="5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(5) </a:t>
                  </a:r>
                  <a:endParaRPr lang="en-US" sz="1100" dirty="0">
                    <a:solidFill>
                      <a:srgbClr val="000000"/>
                    </a:solidFill>
                    <a:latin typeface="Times New Roman"/>
                    <a:ea typeface="Times New Roman"/>
                  </a:endParaRPr>
                </a:p>
              </p:txBody>
            </p:sp>
            <p:sp>
              <p:nvSpPr>
                <p:cNvPr id="1832" name="Rectangle 1831"/>
                <p:cNvSpPr>
                  <a:spLocks noChangeArrowheads="1"/>
                </p:cNvSpPr>
                <p:nvPr/>
              </p:nvSpPr>
              <p:spPr bwMode="auto">
                <a:xfrm>
                  <a:off x="40751" y="62"/>
                  <a:ext cx="9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Map</a:t>
                  </a:r>
                  <a:endParaRPr lang="en-US" sz="1100" dirty="0">
                    <a:solidFill>
                      <a:srgbClr val="000000"/>
                    </a:solidFill>
                    <a:latin typeface="Times New Roman"/>
                    <a:ea typeface="Times New Roman"/>
                  </a:endParaRPr>
                </a:p>
              </p:txBody>
            </p:sp>
            <p:sp>
              <p:nvSpPr>
                <p:cNvPr id="1833" name="Rectangle 1832"/>
                <p:cNvSpPr>
                  <a:spLocks noChangeArrowheads="1"/>
                </p:cNvSpPr>
                <p:nvPr/>
              </p:nvSpPr>
              <p:spPr bwMode="auto">
                <a:xfrm>
                  <a:off x="40842" y="62"/>
                  <a:ext cx="1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a:t>
                  </a:r>
                  <a:endParaRPr lang="en-US" sz="1100">
                    <a:solidFill>
                      <a:srgbClr val="000000"/>
                    </a:solidFill>
                    <a:latin typeface="Times New Roman"/>
                    <a:ea typeface="Times New Roman"/>
                  </a:endParaRPr>
                </a:p>
              </p:txBody>
            </p:sp>
            <p:sp>
              <p:nvSpPr>
                <p:cNvPr id="1834" name="Rectangle 1833"/>
                <p:cNvSpPr>
                  <a:spLocks noChangeArrowheads="1"/>
                </p:cNvSpPr>
                <p:nvPr/>
              </p:nvSpPr>
              <p:spPr bwMode="auto">
                <a:xfrm>
                  <a:off x="40858" y="62"/>
                  <a:ext cx="235"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Streaming</a:t>
                  </a:r>
                  <a:endParaRPr lang="en-US" sz="1100" dirty="0">
                    <a:solidFill>
                      <a:srgbClr val="000000"/>
                    </a:solidFill>
                    <a:latin typeface="Times New Roman"/>
                    <a:ea typeface="Times New Roman"/>
                  </a:endParaRPr>
                </a:p>
              </p:txBody>
            </p:sp>
            <p:sp>
              <p:nvSpPr>
                <p:cNvPr id="1835" name="Rectangle 1834"/>
                <p:cNvSpPr>
                  <a:spLocks noChangeArrowheads="1"/>
                </p:cNvSpPr>
                <p:nvPr/>
              </p:nvSpPr>
              <p:spPr bwMode="auto">
                <a:xfrm>
                  <a:off x="40541" y="167"/>
                  <a:ext cx="674" cy="67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36" name="Rectangle 1835"/>
                <p:cNvSpPr>
                  <a:spLocks noChangeArrowheads="1"/>
                </p:cNvSpPr>
                <p:nvPr/>
              </p:nvSpPr>
              <p:spPr bwMode="auto">
                <a:xfrm>
                  <a:off x="40552" y="165"/>
                  <a:ext cx="663" cy="677"/>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37" name="Rectangle 1836"/>
                <p:cNvSpPr>
                  <a:spLocks noChangeArrowheads="1"/>
                </p:cNvSpPr>
                <p:nvPr/>
              </p:nvSpPr>
              <p:spPr bwMode="auto">
                <a:xfrm>
                  <a:off x="40772" y="502"/>
                  <a:ext cx="8"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38" name="Rectangle 1837"/>
                <p:cNvSpPr>
                  <a:spLocks noChangeArrowheads="1"/>
                </p:cNvSpPr>
                <p:nvPr/>
              </p:nvSpPr>
              <p:spPr bwMode="auto">
                <a:xfrm>
                  <a:off x="40772" y="503"/>
                  <a:ext cx="8" cy="1"/>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39" name="Rectangle 1838"/>
                <p:cNvSpPr>
                  <a:spLocks noChangeArrowheads="1"/>
                </p:cNvSpPr>
                <p:nvPr/>
              </p:nvSpPr>
              <p:spPr bwMode="auto">
                <a:xfrm>
                  <a:off x="40772" y="504"/>
                  <a:ext cx="8" cy="1"/>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40" name="Rectangle 1839"/>
                <p:cNvSpPr>
                  <a:spLocks noChangeArrowheads="1"/>
                </p:cNvSpPr>
                <p:nvPr/>
              </p:nvSpPr>
              <p:spPr bwMode="auto">
                <a:xfrm>
                  <a:off x="40772" y="505"/>
                  <a:ext cx="8"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41" name="Rectangle 1840"/>
                <p:cNvSpPr>
                  <a:spLocks noChangeArrowheads="1"/>
                </p:cNvSpPr>
                <p:nvPr/>
              </p:nvSpPr>
              <p:spPr bwMode="auto">
                <a:xfrm>
                  <a:off x="40772" y="506"/>
                  <a:ext cx="8"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42" name="Rectangle 1841"/>
                <p:cNvSpPr>
                  <a:spLocks noChangeArrowheads="1"/>
                </p:cNvSpPr>
                <p:nvPr/>
              </p:nvSpPr>
              <p:spPr bwMode="auto">
                <a:xfrm>
                  <a:off x="40772" y="507"/>
                  <a:ext cx="8" cy="1"/>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43" name="Rectangle 1842"/>
                <p:cNvSpPr>
                  <a:spLocks noChangeArrowheads="1"/>
                </p:cNvSpPr>
                <p:nvPr/>
              </p:nvSpPr>
              <p:spPr bwMode="auto">
                <a:xfrm>
                  <a:off x="40772" y="508"/>
                  <a:ext cx="8" cy="1"/>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44" name="Rectangle 1843"/>
                <p:cNvSpPr>
                  <a:spLocks noChangeArrowheads="1"/>
                </p:cNvSpPr>
                <p:nvPr/>
              </p:nvSpPr>
              <p:spPr bwMode="auto">
                <a:xfrm>
                  <a:off x="40772" y="509"/>
                  <a:ext cx="8"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45" name="Oval 1844"/>
                <p:cNvSpPr>
                  <a:spLocks noChangeArrowheads="1"/>
                </p:cNvSpPr>
                <p:nvPr/>
              </p:nvSpPr>
              <p:spPr bwMode="auto">
                <a:xfrm>
                  <a:off x="40773" y="503"/>
                  <a:ext cx="7" cy="6"/>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46" name="Rectangle 1845"/>
                <p:cNvSpPr>
                  <a:spLocks noChangeArrowheads="1"/>
                </p:cNvSpPr>
                <p:nvPr/>
              </p:nvSpPr>
              <p:spPr bwMode="auto">
                <a:xfrm>
                  <a:off x="40831" y="502"/>
                  <a:ext cx="8"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47" name="Rectangle 1846"/>
                <p:cNvSpPr>
                  <a:spLocks noChangeArrowheads="1"/>
                </p:cNvSpPr>
                <p:nvPr/>
              </p:nvSpPr>
              <p:spPr bwMode="auto">
                <a:xfrm>
                  <a:off x="40831" y="503"/>
                  <a:ext cx="8" cy="1"/>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48" name="Rectangle 1847"/>
                <p:cNvSpPr>
                  <a:spLocks noChangeArrowheads="1"/>
                </p:cNvSpPr>
                <p:nvPr/>
              </p:nvSpPr>
              <p:spPr bwMode="auto">
                <a:xfrm>
                  <a:off x="40831" y="504"/>
                  <a:ext cx="8" cy="1"/>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49" name="Rectangle 1848"/>
                <p:cNvSpPr>
                  <a:spLocks noChangeArrowheads="1"/>
                </p:cNvSpPr>
                <p:nvPr/>
              </p:nvSpPr>
              <p:spPr bwMode="auto">
                <a:xfrm>
                  <a:off x="40831" y="505"/>
                  <a:ext cx="8"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50" name="Rectangle 1849"/>
                <p:cNvSpPr>
                  <a:spLocks noChangeArrowheads="1"/>
                </p:cNvSpPr>
                <p:nvPr/>
              </p:nvSpPr>
              <p:spPr bwMode="auto">
                <a:xfrm>
                  <a:off x="40831" y="506"/>
                  <a:ext cx="8"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51" name="Rectangle 1850"/>
                <p:cNvSpPr>
                  <a:spLocks noChangeArrowheads="1"/>
                </p:cNvSpPr>
                <p:nvPr/>
              </p:nvSpPr>
              <p:spPr bwMode="auto">
                <a:xfrm>
                  <a:off x="40831" y="507"/>
                  <a:ext cx="8" cy="1"/>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52" name="Rectangle 1851"/>
                <p:cNvSpPr>
                  <a:spLocks noChangeArrowheads="1"/>
                </p:cNvSpPr>
                <p:nvPr/>
              </p:nvSpPr>
              <p:spPr bwMode="auto">
                <a:xfrm>
                  <a:off x="40831" y="508"/>
                  <a:ext cx="8" cy="1"/>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53" name="Rectangle 1852"/>
                <p:cNvSpPr>
                  <a:spLocks noChangeArrowheads="1"/>
                </p:cNvSpPr>
                <p:nvPr/>
              </p:nvSpPr>
              <p:spPr bwMode="auto">
                <a:xfrm>
                  <a:off x="40831" y="509"/>
                  <a:ext cx="8"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54" name="Oval 1853"/>
                <p:cNvSpPr>
                  <a:spLocks noChangeArrowheads="1"/>
                </p:cNvSpPr>
                <p:nvPr/>
              </p:nvSpPr>
              <p:spPr bwMode="auto">
                <a:xfrm>
                  <a:off x="40832" y="503"/>
                  <a:ext cx="7" cy="6"/>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55" name="Rectangle 1854"/>
                <p:cNvSpPr>
                  <a:spLocks noChangeArrowheads="1"/>
                </p:cNvSpPr>
                <p:nvPr/>
              </p:nvSpPr>
              <p:spPr bwMode="auto">
                <a:xfrm>
                  <a:off x="40626" y="200"/>
                  <a:ext cx="12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maps</a:t>
                  </a:r>
                  <a:endParaRPr lang="en-US" sz="1100">
                    <a:solidFill>
                      <a:srgbClr val="000000"/>
                    </a:solidFill>
                    <a:latin typeface="Times New Roman"/>
                    <a:ea typeface="Times New Roman"/>
                  </a:endParaRPr>
                </a:p>
              </p:txBody>
            </p:sp>
            <p:sp>
              <p:nvSpPr>
                <p:cNvPr id="1856" name="Oval 1855"/>
                <p:cNvSpPr>
                  <a:spLocks noChangeArrowheads="1"/>
                </p:cNvSpPr>
                <p:nvPr/>
              </p:nvSpPr>
              <p:spPr bwMode="auto">
                <a:xfrm>
                  <a:off x="40694" y="556"/>
                  <a:ext cx="88" cy="9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57" name="Oval 1856"/>
                <p:cNvSpPr>
                  <a:spLocks noChangeArrowheads="1"/>
                </p:cNvSpPr>
                <p:nvPr/>
              </p:nvSpPr>
              <p:spPr bwMode="auto">
                <a:xfrm>
                  <a:off x="40694" y="556"/>
                  <a:ext cx="88" cy="9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58" name="Freeform 1857"/>
                <p:cNvSpPr>
                  <a:spLocks noEditPoints="1"/>
                </p:cNvSpPr>
                <p:nvPr/>
              </p:nvSpPr>
              <p:spPr bwMode="auto">
                <a:xfrm>
                  <a:off x="40713" y="654"/>
                  <a:ext cx="50" cy="102"/>
                </a:xfrm>
                <a:custGeom>
                  <a:avLst/>
                  <a:gdLst>
                    <a:gd name="T0" fmla="*/ 27 w 50"/>
                    <a:gd name="T1" fmla="*/ 0 h 102"/>
                    <a:gd name="T2" fmla="*/ 27 w 50"/>
                    <a:gd name="T3" fmla="*/ 62 h 102"/>
                    <a:gd name="T4" fmla="*/ 23 w 50"/>
                    <a:gd name="T5" fmla="*/ 62 h 102"/>
                    <a:gd name="T6" fmla="*/ 23 w 50"/>
                    <a:gd name="T7" fmla="*/ 0 h 102"/>
                    <a:gd name="T8" fmla="*/ 27 w 50"/>
                    <a:gd name="T9" fmla="*/ 0 h 102"/>
                    <a:gd name="T10" fmla="*/ 50 w 50"/>
                    <a:gd name="T11" fmla="*/ 54 h 102"/>
                    <a:gd name="T12" fmla="*/ 25 w 50"/>
                    <a:gd name="T13" fmla="*/ 102 h 102"/>
                    <a:gd name="T14" fmla="*/ 0 w 50"/>
                    <a:gd name="T15" fmla="*/ 54 h 102"/>
                    <a:gd name="T16" fmla="*/ 50 w 50"/>
                    <a:gd name="T17" fmla="*/ 5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2">
                      <a:moveTo>
                        <a:pt x="27" y="0"/>
                      </a:moveTo>
                      <a:lnTo>
                        <a:pt x="27" y="62"/>
                      </a:lnTo>
                      <a:lnTo>
                        <a:pt x="23" y="62"/>
                      </a:lnTo>
                      <a:lnTo>
                        <a:pt x="23" y="0"/>
                      </a:lnTo>
                      <a:lnTo>
                        <a:pt x="27" y="0"/>
                      </a:lnTo>
                      <a:close/>
                      <a:moveTo>
                        <a:pt x="50" y="54"/>
                      </a:moveTo>
                      <a:lnTo>
                        <a:pt x="25" y="102"/>
                      </a:lnTo>
                      <a:lnTo>
                        <a:pt x="0" y="54"/>
                      </a:lnTo>
                      <a:lnTo>
                        <a:pt x="50" y="5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59" name="Oval 1858"/>
                <p:cNvSpPr>
                  <a:spLocks noChangeArrowheads="1"/>
                </p:cNvSpPr>
                <p:nvPr/>
              </p:nvSpPr>
              <p:spPr bwMode="auto">
                <a:xfrm>
                  <a:off x="40694" y="355"/>
                  <a:ext cx="88" cy="9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60" name="Oval 1859"/>
                <p:cNvSpPr>
                  <a:spLocks noChangeArrowheads="1"/>
                </p:cNvSpPr>
                <p:nvPr/>
              </p:nvSpPr>
              <p:spPr bwMode="auto">
                <a:xfrm>
                  <a:off x="40694" y="355"/>
                  <a:ext cx="88" cy="9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61" name="Freeform 1860"/>
                <p:cNvSpPr>
                  <a:spLocks noEditPoints="1"/>
                </p:cNvSpPr>
                <p:nvPr/>
              </p:nvSpPr>
              <p:spPr bwMode="auto">
                <a:xfrm>
                  <a:off x="40713" y="255"/>
                  <a:ext cx="50" cy="97"/>
                </a:xfrm>
                <a:custGeom>
                  <a:avLst/>
                  <a:gdLst>
                    <a:gd name="T0" fmla="*/ 27 w 50"/>
                    <a:gd name="T1" fmla="*/ 0 h 97"/>
                    <a:gd name="T2" fmla="*/ 27 w 50"/>
                    <a:gd name="T3" fmla="*/ 57 h 97"/>
                    <a:gd name="T4" fmla="*/ 23 w 50"/>
                    <a:gd name="T5" fmla="*/ 57 h 97"/>
                    <a:gd name="T6" fmla="*/ 23 w 50"/>
                    <a:gd name="T7" fmla="*/ 0 h 97"/>
                    <a:gd name="T8" fmla="*/ 27 w 50"/>
                    <a:gd name="T9" fmla="*/ 0 h 97"/>
                    <a:gd name="T10" fmla="*/ 50 w 50"/>
                    <a:gd name="T11" fmla="*/ 49 h 97"/>
                    <a:gd name="T12" fmla="*/ 25 w 50"/>
                    <a:gd name="T13" fmla="*/ 97 h 97"/>
                    <a:gd name="T14" fmla="*/ 0 w 50"/>
                    <a:gd name="T15" fmla="*/ 49 h 97"/>
                    <a:gd name="T16" fmla="*/ 50 w 50"/>
                    <a:gd name="T1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97">
                      <a:moveTo>
                        <a:pt x="27" y="0"/>
                      </a:moveTo>
                      <a:lnTo>
                        <a:pt x="27" y="57"/>
                      </a:lnTo>
                      <a:lnTo>
                        <a:pt x="23" y="57"/>
                      </a:lnTo>
                      <a:lnTo>
                        <a:pt x="23" y="0"/>
                      </a:lnTo>
                      <a:lnTo>
                        <a:pt x="27" y="0"/>
                      </a:lnTo>
                      <a:close/>
                      <a:moveTo>
                        <a:pt x="50" y="49"/>
                      </a:moveTo>
                      <a:lnTo>
                        <a:pt x="25" y="97"/>
                      </a:lnTo>
                      <a:lnTo>
                        <a:pt x="0" y="49"/>
                      </a:lnTo>
                      <a:lnTo>
                        <a:pt x="50" y="49"/>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62" name="Freeform 1861"/>
                <p:cNvSpPr>
                  <a:spLocks noEditPoints="1"/>
                </p:cNvSpPr>
                <p:nvPr/>
              </p:nvSpPr>
              <p:spPr bwMode="auto">
                <a:xfrm>
                  <a:off x="40713" y="449"/>
                  <a:ext cx="50" cy="102"/>
                </a:xfrm>
                <a:custGeom>
                  <a:avLst/>
                  <a:gdLst>
                    <a:gd name="T0" fmla="*/ 27 w 50"/>
                    <a:gd name="T1" fmla="*/ 0 h 102"/>
                    <a:gd name="T2" fmla="*/ 27 w 50"/>
                    <a:gd name="T3" fmla="*/ 63 h 102"/>
                    <a:gd name="T4" fmla="*/ 23 w 50"/>
                    <a:gd name="T5" fmla="*/ 63 h 102"/>
                    <a:gd name="T6" fmla="*/ 23 w 50"/>
                    <a:gd name="T7" fmla="*/ 0 h 102"/>
                    <a:gd name="T8" fmla="*/ 27 w 50"/>
                    <a:gd name="T9" fmla="*/ 0 h 102"/>
                    <a:gd name="T10" fmla="*/ 50 w 50"/>
                    <a:gd name="T11" fmla="*/ 55 h 102"/>
                    <a:gd name="T12" fmla="*/ 25 w 50"/>
                    <a:gd name="T13" fmla="*/ 102 h 102"/>
                    <a:gd name="T14" fmla="*/ 0 w 50"/>
                    <a:gd name="T15" fmla="*/ 55 h 102"/>
                    <a:gd name="T16" fmla="*/ 50 w 50"/>
                    <a:gd name="T17" fmla="*/ 5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2">
                      <a:moveTo>
                        <a:pt x="27" y="0"/>
                      </a:moveTo>
                      <a:lnTo>
                        <a:pt x="27" y="63"/>
                      </a:lnTo>
                      <a:lnTo>
                        <a:pt x="23" y="63"/>
                      </a:lnTo>
                      <a:lnTo>
                        <a:pt x="23" y="0"/>
                      </a:lnTo>
                      <a:lnTo>
                        <a:pt x="27" y="0"/>
                      </a:lnTo>
                      <a:close/>
                      <a:moveTo>
                        <a:pt x="50" y="55"/>
                      </a:moveTo>
                      <a:lnTo>
                        <a:pt x="25" y="102"/>
                      </a:lnTo>
                      <a:lnTo>
                        <a:pt x="0" y="55"/>
                      </a:lnTo>
                      <a:lnTo>
                        <a:pt x="50" y="5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63" name="Oval 1862"/>
                <p:cNvSpPr>
                  <a:spLocks noChangeArrowheads="1"/>
                </p:cNvSpPr>
                <p:nvPr/>
              </p:nvSpPr>
              <p:spPr bwMode="auto">
                <a:xfrm>
                  <a:off x="41035" y="273"/>
                  <a:ext cx="86" cy="98"/>
                </a:xfrm>
                <a:prstGeom prst="ellipse">
                  <a:avLst/>
                </a:prstGeom>
                <a:solidFill>
                  <a:srgbClr val="ADB9C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64" name="Oval 1863"/>
                <p:cNvSpPr>
                  <a:spLocks noChangeArrowheads="1"/>
                </p:cNvSpPr>
                <p:nvPr/>
              </p:nvSpPr>
              <p:spPr bwMode="auto">
                <a:xfrm>
                  <a:off x="41035" y="273"/>
                  <a:ext cx="86" cy="98"/>
                </a:xfrm>
                <a:prstGeom prst="ellipse">
                  <a:avLst/>
                </a:prstGeom>
                <a:ln>
                  <a:headEnd/>
                  <a:tailEn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65" name="Rectangle 1864"/>
                <p:cNvSpPr>
                  <a:spLocks noChangeArrowheads="1"/>
                </p:cNvSpPr>
                <p:nvPr/>
              </p:nvSpPr>
              <p:spPr bwMode="auto">
                <a:xfrm>
                  <a:off x="41074" y="453"/>
                  <a:ext cx="1" cy="9"/>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66" name="Rectangle 1865"/>
                <p:cNvSpPr>
                  <a:spLocks noChangeArrowheads="1"/>
                </p:cNvSpPr>
                <p:nvPr/>
              </p:nvSpPr>
              <p:spPr bwMode="auto">
                <a:xfrm>
                  <a:off x="41075" y="453"/>
                  <a:ext cx="1" cy="9"/>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67" name="Rectangle 1866"/>
                <p:cNvSpPr>
                  <a:spLocks noChangeArrowheads="1"/>
                </p:cNvSpPr>
                <p:nvPr/>
              </p:nvSpPr>
              <p:spPr bwMode="auto">
                <a:xfrm>
                  <a:off x="41076" y="453"/>
                  <a:ext cx="1" cy="9"/>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68" name="Rectangle 1867"/>
                <p:cNvSpPr>
                  <a:spLocks noChangeArrowheads="1"/>
                </p:cNvSpPr>
                <p:nvPr/>
              </p:nvSpPr>
              <p:spPr bwMode="auto">
                <a:xfrm>
                  <a:off x="41077" y="453"/>
                  <a:ext cx="1" cy="9"/>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69" name="Rectangle 1868"/>
                <p:cNvSpPr>
                  <a:spLocks noChangeArrowheads="1"/>
                </p:cNvSpPr>
                <p:nvPr/>
              </p:nvSpPr>
              <p:spPr bwMode="auto">
                <a:xfrm>
                  <a:off x="41078" y="453"/>
                  <a:ext cx="1" cy="9"/>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70" name="Rectangle 1869"/>
                <p:cNvSpPr>
                  <a:spLocks noChangeArrowheads="1"/>
                </p:cNvSpPr>
                <p:nvPr/>
              </p:nvSpPr>
              <p:spPr bwMode="auto">
                <a:xfrm>
                  <a:off x="41079" y="453"/>
                  <a:ext cx="1" cy="9"/>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71" name="Rectangle 1870"/>
                <p:cNvSpPr>
                  <a:spLocks noChangeArrowheads="1"/>
                </p:cNvSpPr>
                <p:nvPr/>
              </p:nvSpPr>
              <p:spPr bwMode="auto">
                <a:xfrm>
                  <a:off x="41080" y="453"/>
                  <a:ext cx="1" cy="9"/>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72" name="Rectangle 1871"/>
                <p:cNvSpPr>
                  <a:spLocks noChangeArrowheads="1"/>
                </p:cNvSpPr>
                <p:nvPr/>
              </p:nvSpPr>
              <p:spPr bwMode="auto">
                <a:xfrm>
                  <a:off x="41081" y="453"/>
                  <a:ext cx="1" cy="9"/>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73" name="Oval 1872"/>
                <p:cNvSpPr>
                  <a:spLocks noChangeArrowheads="1"/>
                </p:cNvSpPr>
                <p:nvPr/>
              </p:nvSpPr>
              <p:spPr bwMode="auto">
                <a:xfrm>
                  <a:off x="41075" y="454"/>
                  <a:ext cx="7" cy="7"/>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74" name="Rectangle 1873"/>
                <p:cNvSpPr>
                  <a:spLocks noChangeArrowheads="1"/>
                </p:cNvSpPr>
                <p:nvPr/>
              </p:nvSpPr>
              <p:spPr bwMode="auto">
                <a:xfrm>
                  <a:off x="41074" y="397"/>
                  <a:ext cx="1" cy="8"/>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75" name="Rectangle 1874"/>
                <p:cNvSpPr>
                  <a:spLocks noChangeArrowheads="1"/>
                </p:cNvSpPr>
                <p:nvPr/>
              </p:nvSpPr>
              <p:spPr bwMode="auto">
                <a:xfrm>
                  <a:off x="41075" y="397"/>
                  <a:ext cx="1" cy="8"/>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76" name="Rectangle 1875"/>
                <p:cNvSpPr>
                  <a:spLocks noChangeArrowheads="1"/>
                </p:cNvSpPr>
                <p:nvPr/>
              </p:nvSpPr>
              <p:spPr bwMode="auto">
                <a:xfrm>
                  <a:off x="41076" y="397"/>
                  <a:ext cx="1" cy="8"/>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77" name="Rectangle 1876"/>
                <p:cNvSpPr>
                  <a:spLocks noChangeArrowheads="1"/>
                </p:cNvSpPr>
                <p:nvPr/>
              </p:nvSpPr>
              <p:spPr bwMode="auto">
                <a:xfrm>
                  <a:off x="41077" y="397"/>
                  <a:ext cx="1" cy="8"/>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78" name="Rectangle 1877"/>
                <p:cNvSpPr>
                  <a:spLocks noChangeArrowheads="1"/>
                </p:cNvSpPr>
                <p:nvPr/>
              </p:nvSpPr>
              <p:spPr bwMode="auto">
                <a:xfrm>
                  <a:off x="41078" y="397"/>
                  <a:ext cx="1" cy="8"/>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79" name="Rectangle 1878"/>
                <p:cNvSpPr>
                  <a:spLocks noChangeArrowheads="1"/>
                </p:cNvSpPr>
                <p:nvPr/>
              </p:nvSpPr>
              <p:spPr bwMode="auto">
                <a:xfrm>
                  <a:off x="41079" y="397"/>
                  <a:ext cx="1" cy="8"/>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80" name="Rectangle 1879"/>
                <p:cNvSpPr>
                  <a:spLocks noChangeArrowheads="1"/>
                </p:cNvSpPr>
                <p:nvPr/>
              </p:nvSpPr>
              <p:spPr bwMode="auto">
                <a:xfrm>
                  <a:off x="41080" y="397"/>
                  <a:ext cx="1" cy="8"/>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81" name="Rectangle 1880"/>
                <p:cNvSpPr>
                  <a:spLocks noChangeArrowheads="1"/>
                </p:cNvSpPr>
                <p:nvPr/>
              </p:nvSpPr>
              <p:spPr bwMode="auto">
                <a:xfrm>
                  <a:off x="41081" y="397"/>
                  <a:ext cx="1" cy="8"/>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82" name="Oval 1881"/>
                <p:cNvSpPr>
                  <a:spLocks noChangeArrowheads="1"/>
                </p:cNvSpPr>
                <p:nvPr/>
              </p:nvSpPr>
              <p:spPr bwMode="auto">
                <a:xfrm>
                  <a:off x="41075" y="397"/>
                  <a:ext cx="7" cy="7"/>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83" name="Oval 1882"/>
                <p:cNvSpPr>
                  <a:spLocks noChangeArrowheads="1"/>
                </p:cNvSpPr>
                <p:nvPr/>
              </p:nvSpPr>
              <p:spPr bwMode="auto">
                <a:xfrm>
                  <a:off x="41028" y="684"/>
                  <a:ext cx="86" cy="98"/>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84" name="Oval 1883"/>
                <p:cNvSpPr>
                  <a:spLocks noChangeArrowheads="1"/>
                </p:cNvSpPr>
                <p:nvPr/>
              </p:nvSpPr>
              <p:spPr bwMode="auto">
                <a:xfrm>
                  <a:off x="41028" y="684"/>
                  <a:ext cx="86" cy="98"/>
                </a:xfrm>
                <a:prstGeom prst="ellipse">
                  <a:avLst/>
                </a:prstGeom>
                <a:noFill/>
                <a:ln w="6350" cap="flat">
                  <a:solidFill>
                    <a:srgbClr val="ADB9C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85" name="Oval 1884"/>
                <p:cNvSpPr>
                  <a:spLocks noChangeArrowheads="1"/>
                </p:cNvSpPr>
                <p:nvPr/>
              </p:nvSpPr>
              <p:spPr bwMode="auto">
                <a:xfrm>
                  <a:off x="41035" y="479"/>
                  <a:ext cx="86" cy="97"/>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86" name="Oval 1885"/>
                <p:cNvSpPr>
                  <a:spLocks noChangeArrowheads="1"/>
                </p:cNvSpPr>
                <p:nvPr/>
              </p:nvSpPr>
              <p:spPr bwMode="auto">
                <a:xfrm>
                  <a:off x="41035" y="479"/>
                  <a:ext cx="86" cy="97"/>
                </a:xfrm>
                <a:prstGeom prst="ellipse">
                  <a:avLst/>
                </a:prstGeom>
                <a:noFill/>
                <a:ln w="6350" cap="flat">
                  <a:solidFill>
                    <a:srgbClr val="ADB9C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87" name="Rectangle 1886"/>
                <p:cNvSpPr>
                  <a:spLocks noChangeArrowheads="1"/>
                </p:cNvSpPr>
                <p:nvPr/>
              </p:nvSpPr>
              <p:spPr bwMode="auto">
                <a:xfrm>
                  <a:off x="40944" y="206"/>
                  <a:ext cx="17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brokers</a:t>
                  </a:r>
                  <a:endParaRPr lang="en-US" sz="1100">
                    <a:solidFill>
                      <a:srgbClr val="000000"/>
                    </a:solidFill>
                    <a:latin typeface="Times New Roman"/>
                    <a:ea typeface="Times New Roman"/>
                  </a:endParaRPr>
                </a:p>
              </p:txBody>
            </p:sp>
            <p:sp>
              <p:nvSpPr>
                <p:cNvPr id="1888" name="Rectangle 1887"/>
                <p:cNvSpPr>
                  <a:spLocks noChangeArrowheads="1"/>
                </p:cNvSpPr>
                <p:nvPr/>
              </p:nvSpPr>
              <p:spPr bwMode="auto">
                <a:xfrm>
                  <a:off x="40998" y="784"/>
                  <a:ext cx="15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Events</a:t>
                  </a:r>
                  <a:endParaRPr lang="en-US" sz="1100">
                    <a:solidFill>
                      <a:srgbClr val="000000"/>
                    </a:solidFill>
                    <a:latin typeface="Times New Roman"/>
                    <a:ea typeface="Times New Roman"/>
                  </a:endParaRPr>
                </a:p>
              </p:txBody>
            </p:sp>
            <p:sp>
              <p:nvSpPr>
                <p:cNvPr id="1889" name="Oval 1888"/>
                <p:cNvSpPr>
                  <a:spLocks noChangeArrowheads="1"/>
                </p:cNvSpPr>
                <p:nvPr/>
              </p:nvSpPr>
              <p:spPr bwMode="auto">
                <a:xfrm>
                  <a:off x="40566" y="556"/>
                  <a:ext cx="88" cy="9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90" name="Oval 1889"/>
                <p:cNvSpPr>
                  <a:spLocks noChangeArrowheads="1"/>
                </p:cNvSpPr>
                <p:nvPr/>
              </p:nvSpPr>
              <p:spPr bwMode="auto">
                <a:xfrm>
                  <a:off x="40566" y="556"/>
                  <a:ext cx="88" cy="9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91" name="Freeform 1890"/>
                <p:cNvSpPr>
                  <a:spLocks noEditPoints="1"/>
                </p:cNvSpPr>
                <p:nvPr/>
              </p:nvSpPr>
              <p:spPr bwMode="auto">
                <a:xfrm>
                  <a:off x="40585" y="654"/>
                  <a:ext cx="50" cy="102"/>
                </a:xfrm>
                <a:custGeom>
                  <a:avLst/>
                  <a:gdLst>
                    <a:gd name="T0" fmla="*/ 27 w 50"/>
                    <a:gd name="T1" fmla="*/ 0 h 102"/>
                    <a:gd name="T2" fmla="*/ 27 w 50"/>
                    <a:gd name="T3" fmla="*/ 62 h 102"/>
                    <a:gd name="T4" fmla="*/ 23 w 50"/>
                    <a:gd name="T5" fmla="*/ 62 h 102"/>
                    <a:gd name="T6" fmla="*/ 23 w 50"/>
                    <a:gd name="T7" fmla="*/ 0 h 102"/>
                    <a:gd name="T8" fmla="*/ 27 w 50"/>
                    <a:gd name="T9" fmla="*/ 0 h 102"/>
                    <a:gd name="T10" fmla="*/ 50 w 50"/>
                    <a:gd name="T11" fmla="*/ 54 h 102"/>
                    <a:gd name="T12" fmla="*/ 25 w 50"/>
                    <a:gd name="T13" fmla="*/ 102 h 102"/>
                    <a:gd name="T14" fmla="*/ 0 w 50"/>
                    <a:gd name="T15" fmla="*/ 54 h 102"/>
                    <a:gd name="T16" fmla="*/ 50 w 50"/>
                    <a:gd name="T17" fmla="*/ 5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2">
                      <a:moveTo>
                        <a:pt x="27" y="0"/>
                      </a:moveTo>
                      <a:lnTo>
                        <a:pt x="27" y="62"/>
                      </a:lnTo>
                      <a:lnTo>
                        <a:pt x="23" y="62"/>
                      </a:lnTo>
                      <a:lnTo>
                        <a:pt x="23" y="0"/>
                      </a:lnTo>
                      <a:lnTo>
                        <a:pt x="27" y="0"/>
                      </a:lnTo>
                      <a:close/>
                      <a:moveTo>
                        <a:pt x="50" y="54"/>
                      </a:moveTo>
                      <a:lnTo>
                        <a:pt x="25" y="102"/>
                      </a:lnTo>
                      <a:lnTo>
                        <a:pt x="0" y="54"/>
                      </a:lnTo>
                      <a:lnTo>
                        <a:pt x="50" y="5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92" name="Oval 1891"/>
                <p:cNvSpPr>
                  <a:spLocks noChangeArrowheads="1"/>
                </p:cNvSpPr>
                <p:nvPr/>
              </p:nvSpPr>
              <p:spPr bwMode="auto">
                <a:xfrm>
                  <a:off x="40566" y="355"/>
                  <a:ext cx="88" cy="9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93" name="Oval 1892"/>
                <p:cNvSpPr>
                  <a:spLocks noChangeArrowheads="1"/>
                </p:cNvSpPr>
                <p:nvPr/>
              </p:nvSpPr>
              <p:spPr bwMode="auto">
                <a:xfrm>
                  <a:off x="40566" y="355"/>
                  <a:ext cx="88" cy="9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94" name="Freeform 1893"/>
                <p:cNvSpPr>
                  <a:spLocks noEditPoints="1"/>
                </p:cNvSpPr>
                <p:nvPr/>
              </p:nvSpPr>
              <p:spPr bwMode="auto">
                <a:xfrm>
                  <a:off x="40585" y="255"/>
                  <a:ext cx="50" cy="97"/>
                </a:xfrm>
                <a:custGeom>
                  <a:avLst/>
                  <a:gdLst>
                    <a:gd name="T0" fmla="*/ 27 w 50"/>
                    <a:gd name="T1" fmla="*/ 0 h 97"/>
                    <a:gd name="T2" fmla="*/ 27 w 50"/>
                    <a:gd name="T3" fmla="*/ 57 h 97"/>
                    <a:gd name="T4" fmla="*/ 23 w 50"/>
                    <a:gd name="T5" fmla="*/ 57 h 97"/>
                    <a:gd name="T6" fmla="*/ 23 w 50"/>
                    <a:gd name="T7" fmla="*/ 0 h 97"/>
                    <a:gd name="T8" fmla="*/ 27 w 50"/>
                    <a:gd name="T9" fmla="*/ 0 h 97"/>
                    <a:gd name="T10" fmla="*/ 50 w 50"/>
                    <a:gd name="T11" fmla="*/ 49 h 97"/>
                    <a:gd name="T12" fmla="*/ 25 w 50"/>
                    <a:gd name="T13" fmla="*/ 97 h 97"/>
                    <a:gd name="T14" fmla="*/ 0 w 50"/>
                    <a:gd name="T15" fmla="*/ 49 h 97"/>
                    <a:gd name="T16" fmla="*/ 50 w 50"/>
                    <a:gd name="T1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97">
                      <a:moveTo>
                        <a:pt x="27" y="0"/>
                      </a:moveTo>
                      <a:lnTo>
                        <a:pt x="27" y="57"/>
                      </a:lnTo>
                      <a:lnTo>
                        <a:pt x="23" y="57"/>
                      </a:lnTo>
                      <a:lnTo>
                        <a:pt x="23" y="0"/>
                      </a:lnTo>
                      <a:lnTo>
                        <a:pt x="27" y="0"/>
                      </a:lnTo>
                      <a:close/>
                      <a:moveTo>
                        <a:pt x="50" y="49"/>
                      </a:moveTo>
                      <a:lnTo>
                        <a:pt x="25" y="97"/>
                      </a:lnTo>
                      <a:lnTo>
                        <a:pt x="0" y="49"/>
                      </a:lnTo>
                      <a:lnTo>
                        <a:pt x="50" y="49"/>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95" name="Freeform 1894"/>
                <p:cNvSpPr>
                  <a:spLocks noEditPoints="1"/>
                </p:cNvSpPr>
                <p:nvPr/>
              </p:nvSpPr>
              <p:spPr bwMode="auto">
                <a:xfrm>
                  <a:off x="40585" y="449"/>
                  <a:ext cx="50" cy="102"/>
                </a:xfrm>
                <a:custGeom>
                  <a:avLst/>
                  <a:gdLst>
                    <a:gd name="T0" fmla="*/ 27 w 50"/>
                    <a:gd name="T1" fmla="*/ 0 h 102"/>
                    <a:gd name="T2" fmla="*/ 27 w 50"/>
                    <a:gd name="T3" fmla="*/ 63 h 102"/>
                    <a:gd name="T4" fmla="*/ 23 w 50"/>
                    <a:gd name="T5" fmla="*/ 63 h 102"/>
                    <a:gd name="T6" fmla="*/ 23 w 50"/>
                    <a:gd name="T7" fmla="*/ 0 h 102"/>
                    <a:gd name="T8" fmla="*/ 27 w 50"/>
                    <a:gd name="T9" fmla="*/ 0 h 102"/>
                    <a:gd name="T10" fmla="*/ 50 w 50"/>
                    <a:gd name="T11" fmla="*/ 55 h 102"/>
                    <a:gd name="T12" fmla="*/ 25 w 50"/>
                    <a:gd name="T13" fmla="*/ 102 h 102"/>
                    <a:gd name="T14" fmla="*/ 0 w 50"/>
                    <a:gd name="T15" fmla="*/ 55 h 102"/>
                    <a:gd name="T16" fmla="*/ 50 w 50"/>
                    <a:gd name="T17" fmla="*/ 5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2">
                      <a:moveTo>
                        <a:pt x="27" y="0"/>
                      </a:moveTo>
                      <a:lnTo>
                        <a:pt x="27" y="63"/>
                      </a:lnTo>
                      <a:lnTo>
                        <a:pt x="23" y="63"/>
                      </a:lnTo>
                      <a:lnTo>
                        <a:pt x="23" y="0"/>
                      </a:lnTo>
                      <a:lnTo>
                        <a:pt x="27" y="0"/>
                      </a:lnTo>
                      <a:close/>
                      <a:moveTo>
                        <a:pt x="50" y="55"/>
                      </a:moveTo>
                      <a:lnTo>
                        <a:pt x="25" y="102"/>
                      </a:lnTo>
                      <a:lnTo>
                        <a:pt x="0" y="55"/>
                      </a:lnTo>
                      <a:lnTo>
                        <a:pt x="50" y="5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96" name="Oval 1895"/>
                <p:cNvSpPr>
                  <a:spLocks noChangeArrowheads="1"/>
                </p:cNvSpPr>
                <p:nvPr/>
              </p:nvSpPr>
              <p:spPr bwMode="auto">
                <a:xfrm>
                  <a:off x="40823" y="556"/>
                  <a:ext cx="88" cy="9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97" name="Oval 1896"/>
                <p:cNvSpPr>
                  <a:spLocks noChangeArrowheads="1"/>
                </p:cNvSpPr>
                <p:nvPr/>
              </p:nvSpPr>
              <p:spPr bwMode="auto">
                <a:xfrm>
                  <a:off x="40823" y="556"/>
                  <a:ext cx="88" cy="9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98" name="Freeform 1897"/>
                <p:cNvSpPr>
                  <a:spLocks noEditPoints="1"/>
                </p:cNvSpPr>
                <p:nvPr/>
              </p:nvSpPr>
              <p:spPr bwMode="auto">
                <a:xfrm>
                  <a:off x="40842" y="654"/>
                  <a:ext cx="50" cy="102"/>
                </a:xfrm>
                <a:custGeom>
                  <a:avLst/>
                  <a:gdLst>
                    <a:gd name="T0" fmla="*/ 27 w 50"/>
                    <a:gd name="T1" fmla="*/ 0 h 102"/>
                    <a:gd name="T2" fmla="*/ 27 w 50"/>
                    <a:gd name="T3" fmla="*/ 62 h 102"/>
                    <a:gd name="T4" fmla="*/ 23 w 50"/>
                    <a:gd name="T5" fmla="*/ 62 h 102"/>
                    <a:gd name="T6" fmla="*/ 23 w 50"/>
                    <a:gd name="T7" fmla="*/ 0 h 102"/>
                    <a:gd name="T8" fmla="*/ 27 w 50"/>
                    <a:gd name="T9" fmla="*/ 0 h 102"/>
                    <a:gd name="T10" fmla="*/ 50 w 50"/>
                    <a:gd name="T11" fmla="*/ 54 h 102"/>
                    <a:gd name="T12" fmla="*/ 25 w 50"/>
                    <a:gd name="T13" fmla="*/ 102 h 102"/>
                    <a:gd name="T14" fmla="*/ 0 w 50"/>
                    <a:gd name="T15" fmla="*/ 54 h 102"/>
                    <a:gd name="T16" fmla="*/ 50 w 50"/>
                    <a:gd name="T17" fmla="*/ 5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2">
                      <a:moveTo>
                        <a:pt x="27" y="0"/>
                      </a:moveTo>
                      <a:lnTo>
                        <a:pt x="27" y="62"/>
                      </a:lnTo>
                      <a:lnTo>
                        <a:pt x="23" y="62"/>
                      </a:lnTo>
                      <a:lnTo>
                        <a:pt x="23" y="0"/>
                      </a:lnTo>
                      <a:lnTo>
                        <a:pt x="27" y="0"/>
                      </a:lnTo>
                      <a:close/>
                      <a:moveTo>
                        <a:pt x="50" y="54"/>
                      </a:moveTo>
                      <a:lnTo>
                        <a:pt x="25" y="102"/>
                      </a:lnTo>
                      <a:lnTo>
                        <a:pt x="0" y="54"/>
                      </a:lnTo>
                      <a:lnTo>
                        <a:pt x="50" y="5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99" name="Oval 1898"/>
                <p:cNvSpPr>
                  <a:spLocks noChangeArrowheads="1"/>
                </p:cNvSpPr>
                <p:nvPr/>
              </p:nvSpPr>
              <p:spPr bwMode="auto">
                <a:xfrm>
                  <a:off x="40823" y="355"/>
                  <a:ext cx="88" cy="9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00" name="Oval 1899"/>
                <p:cNvSpPr>
                  <a:spLocks noChangeArrowheads="1"/>
                </p:cNvSpPr>
                <p:nvPr/>
              </p:nvSpPr>
              <p:spPr bwMode="auto">
                <a:xfrm>
                  <a:off x="40823" y="355"/>
                  <a:ext cx="88" cy="9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01" name="Freeform 1900"/>
                <p:cNvSpPr>
                  <a:spLocks noEditPoints="1"/>
                </p:cNvSpPr>
                <p:nvPr/>
              </p:nvSpPr>
              <p:spPr bwMode="auto">
                <a:xfrm>
                  <a:off x="40842" y="255"/>
                  <a:ext cx="50" cy="97"/>
                </a:xfrm>
                <a:custGeom>
                  <a:avLst/>
                  <a:gdLst>
                    <a:gd name="T0" fmla="*/ 27 w 50"/>
                    <a:gd name="T1" fmla="*/ 0 h 97"/>
                    <a:gd name="T2" fmla="*/ 27 w 50"/>
                    <a:gd name="T3" fmla="*/ 57 h 97"/>
                    <a:gd name="T4" fmla="*/ 23 w 50"/>
                    <a:gd name="T5" fmla="*/ 57 h 97"/>
                    <a:gd name="T6" fmla="*/ 23 w 50"/>
                    <a:gd name="T7" fmla="*/ 0 h 97"/>
                    <a:gd name="T8" fmla="*/ 27 w 50"/>
                    <a:gd name="T9" fmla="*/ 0 h 97"/>
                    <a:gd name="T10" fmla="*/ 50 w 50"/>
                    <a:gd name="T11" fmla="*/ 49 h 97"/>
                    <a:gd name="T12" fmla="*/ 25 w 50"/>
                    <a:gd name="T13" fmla="*/ 97 h 97"/>
                    <a:gd name="T14" fmla="*/ 0 w 50"/>
                    <a:gd name="T15" fmla="*/ 49 h 97"/>
                    <a:gd name="T16" fmla="*/ 50 w 50"/>
                    <a:gd name="T1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97">
                      <a:moveTo>
                        <a:pt x="27" y="0"/>
                      </a:moveTo>
                      <a:lnTo>
                        <a:pt x="27" y="57"/>
                      </a:lnTo>
                      <a:lnTo>
                        <a:pt x="23" y="57"/>
                      </a:lnTo>
                      <a:lnTo>
                        <a:pt x="23" y="0"/>
                      </a:lnTo>
                      <a:lnTo>
                        <a:pt x="27" y="0"/>
                      </a:lnTo>
                      <a:close/>
                      <a:moveTo>
                        <a:pt x="50" y="49"/>
                      </a:moveTo>
                      <a:lnTo>
                        <a:pt x="25" y="97"/>
                      </a:lnTo>
                      <a:lnTo>
                        <a:pt x="0" y="49"/>
                      </a:lnTo>
                      <a:lnTo>
                        <a:pt x="50" y="49"/>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02" name="Freeform 1901"/>
                <p:cNvSpPr>
                  <a:spLocks noEditPoints="1"/>
                </p:cNvSpPr>
                <p:nvPr/>
              </p:nvSpPr>
              <p:spPr bwMode="auto">
                <a:xfrm>
                  <a:off x="40842" y="449"/>
                  <a:ext cx="50" cy="102"/>
                </a:xfrm>
                <a:custGeom>
                  <a:avLst/>
                  <a:gdLst>
                    <a:gd name="T0" fmla="*/ 27 w 50"/>
                    <a:gd name="T1" fmla="*/ 0 h 102"/>
                    <a:gd name="T2" fmla="*/ 27 w 50"/>
                    <a:gd name="T3" fmla="*/ 63 h 102"/>
                    <a:gd name="T4" fmla="*/ 23 w 50"/>
                    <a:gd name="T5" fmla="*/ 63 h 102"/>
                    <a:gd name="T6" fmla="*/ 23 w 50"/>
                    <a:gd name="T7" fmla="*/ 0 h 102"/>
                    <a:gd name="T8" fmla="*/ 27 w 50"/>
                    <a:gd name="T9" fmla="*/ 0 h 102"/>
                    <a:gd name="T10" fmla="*/ 50 w 50"/>
                    <a:gd name="T11" fmla="*/ 55 h 102"/>
                    <a:gd name="T12" fmla="*/ 25 w 50"/>
                    <a:gd name="T13" fmla="*/ 102 h 102"/>
                    <a:gd name="T14" fmla="*/ 0 w 50"/>
                    <a:gd name="T15" fmla="*/ 55 h 102"/>
                    <a:gd name="T16" fmla="*/ 50 w 50"/>
                    <a:gd name="T17" fmla="*/ 5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2">
                      <a:moveTo>
                        <a:pt x="27" y="0"/>
                      </a:moveTo>
                      <a:lnTo>
                        <a:pt x="27" y="63"/>
                      </a:lnTo>
                      <a:lnTo>
                        <a:pt x="23" y="63"/>
                      </a:lnTo>
                      <a:lnTo>
                        <a:pt x="23" y="0"/>
                      </a:lnTo>
                      <a:lnTo>
                        <a:pt x="27" y="0"/>
                      </a:lnTo>
                      <a:close/>
                      <a:moveTo>
                        <a:pt x="50" y="55"/>
                      </a:moveTo>
                      <a:lnTo>
                        <a:pt x="25" y="102"/>
                      </a:lnTo>
                      <a:lnTo>
                        <a:pt x="0" y="55"/>
                      </a:lnTo>
                      <a:lnTo>
                        <a:pt x="50" y="5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03" name="Freeform 1902"/>
                <p:cNvSpPr>
                  <a:spLocks noEditPoints="1"/>
                </p:cNvSpPr>
                <p:nvPr/>
              </p:nvSpPr>
              <p:spPr bwMode="auto">
                <a:xfrm>
                  <a:off x="40609" y="451"/>
                  <a:ext cx="236" cy="120"/>
                </a:xfrm>
                <a:custGeom>
                  <a:avLst/>
                  <a:gdLst>
                    <a:gd name="T0" fmla="*/ 2 w 236"/>
                    <a:gd name="T1" fmla="*/ 0 h 120"/>
                    <a:gd name="T2" fmla="*/ 200 w 236"/>
                    <a:gd name="T3" fmla="*/ 99 h 120"/>
                    <a:gd name="T4" fmla="*/ 198 w 236"/>
                    <a:gd name="T5" fmla="*/ 103 h 120"/>
                    <a:gd name="T6" fmla="*/ 0 w 236"/>
                    <a:gd name="T7" fmla="*/ 4 h 120"/>
                    <a:gd name="T8" fmla="*/ 2 w 236"/>
                    <a:gd name="T9" fmla="*/ 0 h 120"/>
                    <a:gd name="T10" fmla="*/ 203 w 236"/>
                    <a:gd name="T11" fmla="*/ 76 h 120"/>
                    <a:gd name="T12" fmla="*/ 236 w 236"/>
                    <a:gd name="T13" fmla="*/ 120 h 120"/>
                    <a:gd name="T14" fmla="*/ 180 w 236"/>
                    <a:gd name="T15" fmla="*/ 119 h 120"/>
                    <a:gd name="T16" fmla="*/ 203 w 236"/>
                    <a:gd name="T17"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120">
                      <a:moveTo>
                        <a:pt x="2" y="0"/>
                      </a:moveTo>
                      <a:lnTo>
                        <a:pt x="200" y="99"/>
                      </a:lnTo>
                      <a:lnTo>
                        <a:pt x="198" y="103"/>
                      </a:lnTo>
                      <a:lnTo>
                        <a:pt x="0" y="4"/>
                      </a:lnTo>
                      <a:lnTo>
                        <a:pt x="2" y="0"/>
                      </a:lnTo>
                      <a:close/>
                      <a:moveTo>
                        <a:pt x="203" y="76"/>
                      </a:moveTo>
                      <a:lnTo>
                        <a:pt x="236" y="120"/>
                      </a:lnTo>
                      <a:lnTo>
                        <a:pt x="180" y="119"/>
                      </a:lnTo>
                      <a:lnTo>
                        <a:pt x="203" y="7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04" name="Freeform 1903"/>
                <p:cNvSpPr>
                  <a:spLocks noEditPoints="1"/>
                </p:cNvSpPr>
                <p:nvPr/>
              </p:nvSpPr>
              <p:spPr bwMode="auto">
                <a:xfrm>
                  <a:off x="40654" y="459"/>
                  <a:ext cx="192" cy="116"/>
                </a:xfrm>
                <a:custGeom>
                  <a:avLst/>
                  <a:gdLst>
                    <a:gd name="T0" fmla="*/ 190 w 192"/>
                    <a:gd name="T1" fmla="*/ 0 h 116"/>
                    <a:gd name="T2" fmla="*/ 34 w 192"/>
                    <a:gd name="T3" fmla="*/ 93 h 116"/>
                    <a:gd name="T4" fmla="*/ 37 w 192"/>
                    <a:gd name="T5" fmla="*/ 97 h 116"/>
                    <a:gd name="T6" fmla="*/ 192 w 192"/>
                    <a:gd name="T7" fmla="*/ 3 h 116"/>
                    <a:gd name="T8" fmla="*/ 190 w 192"/>
                    <a:gd name="T9" fmla="*/ 0 h 116"/>
                    <a:gd name="T10" fmla="*/ 29 w 192"/>
                    <a:gd name="T11" fmla="*/ 70 h 116"/>
                    <a:gd name="T12" fmla="*/ 0 w 192"/>
                    <a:gd name="T13" fmla="*/ 116 h 116"/>
                    <a:gd name="T14" fmla="*/ 56 w 192"/>
                    <a:gd name="T15" fmla="*/ 111 h 116"/>
                    <a:gd name="T16" fmla="*/ 29 w 192"/>
                    <a:gd name="T17" fmla="*/ 7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16">
                      <a:moveTo>
                        <a:pt x="190" y="0"/>
                      </a:moveTo>
                      <a:lnTo>
                        <a:pt x="34" y="93"/>
                      </a:lnTo>
                      <a:lnTo>
                        <a:pt x="37" y="97"/>
                      </a:lnTo>
                      <a:lnTo>
                        <a:pt x="192" y="3"/>
                      </a:lnTo>
                      <a:lnTo>
                        <a:pt x="190" y="0"/>
                      </a:lnTo>
                      <a:close/>
                      <a:moveTo>
                        <a:pt x="29" y="70"/>
                      </a:moveTo>
                      <a:lnTo>
                        <a:pt x="0" y="116"/>
                      </a:lnTo>
                      <a:lnTo>
                        <a:pt x="56" y="111"/>
                      </a:lnTo>
                      <a:lnTo>
                        <a:pt x="29" y="7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05" name="Freeform 1904"/>
                <p:cNvSpPr>
                  <a:spLocks noEditPoints="1"/>
                </p:cNvSpPr>
                <p:nvPr/>
              </p:nvSpPr>
              <p:spPr bwMode="auto">
                <a:xfrm>
                  <a:off x="40737" y="451"/>
                  <a:ext cx="129" cy="106"/>
                </a:xfrm>
                <a:custGeom>
                  <a:avLst/>
                  <a:gdLst>
                    <a:gd name="T0" fmla="*/ 2 w 129"/>
                    <a:gd name="T1" fmla="*/ 0 h 106"/>
                    <a:gd name="T2" fmla="*/ 99 w 129"/>
                    <a:gd name="T3" fmla="*/ 79 h 106"/>
                    <a:gd name="T4" fmla="*/ 96 w 129"/>
                    <a:gd name="T5" fmla="*/ 81 h 106"/>
                    <a:gd name="T6" fmla="*/ 0 w 129"/>
                    <a:gd name="T7" fmla="*/ 3 h 106"/>
                    <a:gd name="T8" fmla="*/ 2 w 129"/>
                    <a:gd name="T9" fmla="*/ 0 h 106"/>
                    <a:gd name="T10" fmla="*/ 107 w 129"/>
                    <a:gd name="T11" fmla="*/ 57 h 106"/>
                    <a:gd name="T12" fmla="*/ 129 w 129"/>
                    <a:gd name="T13" fmla="*/ 106 h 106"/>
                    <a:gd name="T14" fmla="*/ 75 w 129"/>
                    <a:gd name="T15" fmla="*/ 93 h 106"/>
                    <a:gd name="T16" fmla="*/ 107 w 129"/>
                    <a:gd name="T17" fmla="*/ 5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106">
                      <a:moveTo>
                        <a:pt x="2" y="0"/>
                      </a:moveTo>
                      <a:lnTo>
                        <a:pt x="99" y="79"/>
                      </a:lnTo>
                      <a:lnTo>
                        <a:pt x="96" y="81"/>
                      </a:lnTo>
                      <a:lnTo>
                        <a:pt x="0" y="3"/>
                      </a:lnTo>
                      <a:lnTo>
                        <a:pt x="2" y="0"/>
                      </a:lnTo>
                      <a:close/>
                      <a:moveTo>
                        <a:pt x="107" y="57"/>
                      </a:moveTo>
                      <a:lnTo>
                        <a:pt x="129" y="106"/>
                      </a:lnTo>
                      <a:lnTo>
                        <a:pt x="75" y="93"/>
                      </a:lnTo>
                      <a:lnTo>
                        <a:pt x="107" y="5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06" name="Freeform 1905"/>
                <p:cNvSpPr>
                  <a:spLocks noEditPoints="1"/>
                </p:cNvSpPr>
                <p:nvPr/>
              </p:nvSpPr>
              <p:spPr bwMode="auto">
                <a:xfrm>
                  <a:off x="40641" y="445"/>
                  <a:ext cx="90" cy="126"/>
                </a:xfrm>
                <a:custGeom>
                  <a:avLst/>
                  <a:gdLst>
                    <a:gd name="T0" fmla="*/ 86 w 90"/>
                    <a:gd name="T1" fmla="*/ 0 h 126"/>
                    <a:gd name="T2" fmla="*/ 22 w 90"/>
                    <a:gd name="T3" fmla="*/ 92 h 126"/>
                    <a:gd name="T4" fmla="*/ 25 w 90"/>
                    <a:gd name="T5" fmla="*/ 94 h 126"/>
                    <a:gd name="T6" fmla="*/ 90 w 90"/>
                    <a:gd name="T7" fmla="*/ 2 h 126"/>
                    <a:gd name="T8" fmla="*/ 86 w 90"/>
                    <a:gd name="T9" fmla="*/ 0 h 126"/>
                    <a:gd name="T10" fmla="*/ 7 w 90"/>
                    <a:gd name="T11" fmla="*/ 73 h 126"/>
                    <a:gd name="T12" fmla="*/ 0 w 90"/>
                    <a:gd name="T13" fmla="*/ 126 h 126"/>
                    <a:gd name="T14" fmla="*/ 49 w 90"/>
                    <a:gd name="T15" fmla="*/ 99 h 126"/>
                    <a:gd name="T16" fmla="*/ 7 w 90"/>
                    <a:gd name="T17" fmla="*/ 7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26">
                      <a:moveTo>
                        <a:pt x="86" y="0"/>
                      </a:moveTo>
                      <a:lnTo>
                        <a:pt x="22" y="92"/>
                      </a:lnTo>
                      <a:lnTo>
                        <a:pt x="25" y="94"/>
                      </a:lnTo>
                      <a:lnTo>
                        <a:pt x="90" y="2"/>
                      </a:lnTo>
                      <a:lnTo>
                        <a:pt x="86" y="0"/>
                      </a:lnTo>
                      <a:close/>
                      <a:moveTo>
                        <a:pt x="7" y="73"/>
                      </a:moveTo>
                      <a:lnTo>
                        <a:pt x="0" y="126"/>
                      </a:lnTo>
                      <a:lnTo>
                        <a:pt x="49" y="99"/>
                      </a:lnTo>
                      <a:lnTo>
                        <a:pt x="7" y="73"/>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07" name="Rectangle 1906"/>
                <p:cNvSpPr>
                  <a:spLocks noChangeArrowheads="1"/>
                </p:cNvSpPr>
                <p:nvPr/>
              </p:nvSpPr>
              <p:spPr bwMode="auto">
                <a:xfrm>
                  <a:off x="41070" y="655"/>
                  <a:ext cx="1" cy="8"/>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08" name="Rectangle 1907"/>
                <p:cNvSpPr>
                  <a:spLocks noChangeArrowheads="1"/>
                </p:cNvSpPr>
                <p:nvPr/>
              </p:nvSpPr>
              <p:spPr bwMode="auto">
                <a:xfrm>
                  <a:off x="41071" y="655"/>
                  <a:ext cx="1" cy="8"/>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09" name="Rectangle 1908"/>
                <p:cNvSpPr>
                  <a:spLocks noChangeArrowheads="1"/>
                </p:cNvSpPr>
                <p:nvPr/>
              </p:nvSpPr>
              <p:spPr bwMode="auto">
                <a:xfrm>
                  <a:off x="41072" y="655"/>
                  <a:ext cx="1" cy="8"/>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10" name="Rectangle 1909"/>
                <p:cNvSpPr>
                  <a:spLocks noChangeArrowheads="1"/>
                </p:cNvSpPr>
                <p:nvPr/>
              </p:nvSpPr>
              <p:spPr bwMode="auto">
                <a:xfrm>
                  <a:off x="41073" y="655"/>
                  <a:ext cx="1" cy="8"/>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11" name="Rectangle 1910"/>
                <p:cNvSpPr>
                  <a:spLocks noChangeArrowheads="1"/>
                </p:cNvSpPr>
                <p:nvPr/>
              </p:nvSpPr>
              <p:spPr bwMode="auto">
                <a:xfrm>
                  <a:off x="41074" y="655"/>
                  <a:ext cx="1" cy="8"/>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12" name="Rectangle 1911"/>
                <p:cNvSpPr>
                  <a:spLocks noChangeArrowheads="1"/>
                </p:cNvSpPr>
                <p:nvPr/>
              </p:nvSpPr>
              <p:spPr bwMode="auto">
                <a:xfrm>
                  <a:off x="41075" y="655"/>
                  <a:ext cx="1" cy="8"/>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13" name="Rectangle 1912"/>
                <p:cNvSpPr>
                  <a:spLocks noChangeArrowheads="1"/>
                </p:cNvSpPr>
                <p:nvPr/>
              </p:nvSpPr>
              <p:spPr bwMode="auto">
                <a:xfrm>
                  <a:off x="41076" y="655"/>
                  <a:ext cx="1" cy="8"/>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14" name="Rectangle 1913"/>
                <p:cNvSpPr>
                  <a:spLocks noChangeArrowheads="1"/>
                </p:cNvSpPr>
                <p:nvPr/>
              </p:nvSpPr>
              <p:spPr bwMode="auto">
                <a:xfrm>
                  <a:off x="41077" y="655"/>
                  <a:ext cx="1" cy="8"/>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15" name="Oval 1914"/>
                <p:cNvSpPr>
                  <a:spLocks noChangeArrowheads="1"/>
                </p:cNvSpPr>
                <p:nvPr/>
              </p:nvSpPr>
              <p:spPr bwMode="auto">
                <a:xfrm>
                  <a:off x="41071" y="656"/>
                  <a:ext cx="7" cy="6"/>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16" name="Rectangle 1915"/>
                <p:cNvSpPr>
                  <a:spLocks noChangeArrowheads="1"/>
                </p:cNvSpPr>
                <p:nvPr/>
              </p:nvSpPr>
              <p:spPr bwMode="auto">
                <a:xfrm>
                  <a:off x="41070" y="598"/>
                  <a:ext cx="1" cy="7"/>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17" name="Rectangle 1916"/>
                <p:cNvSpPr>
                  <a:spLocks noChangeArrowheads="1"/>
                </p:cNvSpPr>
                <p:nvPr/>
              </p:nvSpPr>
              <p:spPr bwMode="auto">
                <a:xfrm>
                  <a:off x="41071" y="598"/>
                  <a:ext cx="1" cy="7"/>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18" name="Rectangle 1917"/>
                <p:cNvSpPr>
                  <a:spLocks noChangeArrowheads="1"/>
                </p:cNvSpPr>
                <p:nvPr/>
              </p:nvSpPr>
              <p:spPr bwMode="auto">
                <a:xfrm>
                  <a:off x="41072" y="598"/>
                  <a:ext cx="1" cy="7"/>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19" name="Rectangle 1918"/>
                <p:cNvSpPr>
                  <a:spLocks noChangeArrowheads="1"/>
                </p:cNvSpPr>
                <p:nvPr/>
              </p:nvSpPr>
              <p:spPr bwMode="auto">
                <a:xfrm>
                  <a:off x="41073" y="598"/>
                  <a:ext cx="1" cy="7"/>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20" name="Rectangle 1919"/>
                <p:cNvSpPr>
                  <a:spLocks noChangeArrowheads="1"/>
                </p:cNvSpPr>
                <p:nvPr/>
              </p:nvSpPr>
              <p:spPr bwMode="auto">
                <a:xfrm>
                  <a:off x="41074" y="598"/>
                  <a:ext cx="1" cy="7"/>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21" name="Rectangle 1920"/>
                <p:cNvSpPr>
                  <a:spLocks noChangeArrowheads="1"/>
                </p:cNvSpPr>
                <p:nvPr/>
              </p:nvSpPr>
              <p:spPr bwMode="auto">
                <a:xfrm>
                  <a:off x="41075" y="598"/>
                  <a:ext cx="1" cy="7"/>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22" name="Rectangle 1921"/>
                <p:cNvSpPr>
                  <a:spLocks noChangeArrowheads="1"/>
                </p:cNvSpPr>
                <p:nvPr/>
              </p:nvSpPr>
              <p:spPr bwMode="auto">
                <a:xfrm>
                  <a:off x="41076" y="598"/>
                  <a:ext cx="1" cy="7"/>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23" name="Rectangle 1922"/>
                <p:cNvSpPr>
                  <a:spLocks noChangeArrowheads="1"/>
                </p:cNvSpPr>
                <p:nvPr/>
              </p:nvSpPr>
              <p:spPr bwMode="auto">
                <a:xfrm>
                  <a:off x="41077" y="598"/>
                  <a:ext cx="1" cy="7"/>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24" name="Oval 1923"/>
                <p:cNvSpPr>
                  <a:spLocks noChangeArrowheads="1"/>
                </p:cNvSpPr>
                <p:nvPr/>
              </p:nvSpPr>
              <p:spPr bwMode="auto">
                <a:xfrm>
                  <a:off x="41071" y="598"/>
                  <a:ext cx="7" cy="7"/>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25" name="Rectangle 1924"/>
                <p:cNvSpPr>
                  <a:spLocks noChangeArrowheads="1"/>
                </p:cNvSpPr>
                <p:nvPr/>
              </p:nvSpPr>
              <p:spPr bwMode="auto">
                <a:xfrm>
                  <a:off x="41215" y="16"/>
                  <a:ext cx="646" cy="1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26" name="Rectangle 1925"/>
                <p:cNvSpPr>
                  <a:spLocks noChangeArrowheads="1"/>
                </p:cNvSpPr>
                <p:nvPr/>
              </p:nvSpPr>
              <p:spPr bwMode="auto">
                <a:xfrm>
                  <a:off x="41215" y="16"/>
                  <a:ext cx="646" cy="154"/>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27" name="Rectangle 1926"/>
                <p:cNvSpPr>
                  <a:spLocks noChangeArrowheads="1"/>
                </p:cNvSpPr>
                <p:nvPr/>
              </p:nvSpPr>
              <p:spPr bwMode="auto">
                <a:xfrm>
                  <a:off x="41313" y="29"/>
                  <a:ext cx="435"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(6) Shared memory </a:t>
                  </a:r>
                  <a:endParaRPr lang="en-US" sz="1100" dirty="0">
                    <a:solidFill>
                      <a:srgbClr val="000000"/>
                    </a:solidFill>
                    <a:latin typeface="Times New Roman"/>
                    <a:ea typeface="Times New Roman"/>
                  </a:endParaRPr>
                </a:p>
              </p:txBody>
            </p:sp>
            <p:sp>
              <p:nvSpPr>
                <p:cNvPr id="1928" name="Rectangle 1927"/>
                <p:cNvSpPr>
                  <a:spLocks noChangeArrowheads="1"/>
                </p:cNvSpPr>
                <p:nvPr/>
              </p:nvSpPr>
              <p:spPr bwMode="auto">
                <a:xfrm>
                  <a:off x="41321" y="95"/>
                  <a:ext cx="112"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Map- </a:t>
                  </a:r>
                  <a:endParaRPr lang="en-US" sz="1100" dirty="0">
                    <a:solidFill>
                      <a:srgbClr val="000000"/>
                    </a:solidFill>
                    <a:latin typeface="Times New Roman"/>
                    <a:ea typeface="Times New Roman"/>
                  </a:endParaRPr>
                </a:p>
              </p:txBody>
            </p:sp>
            <p:sp>
              <p:nvSpPr>
                <p:cNvPr id="1929" name="Rectangle 1928"/>
                <p:cNvSpPr>
                  <a:spLocks noChangeArrowheads="1"/>
                </p:cNvSpPr>
                <p:nvPr/>
              </p:nvSpPr>
              <p:spPr bwMode="auto">
                <a:xfrm>
                  <a:off x="41420" y="95"/>
                  <a:ext cx="357"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smtClean="0">
                      <a:solidFill>
                        <a:srgbClr val="000000"/>
                      </a:solidFill>
                      <a:ea typeface="Times New Roman"/>
                    </a:rPr>
                    <a:t>Communication</a:t>
                  </a:r>
                  <a:endParaRPr lang="en-US" sz="1100" dirty="0">
                    <a:solidFill>
                      <a:srgbClr val="000000"/>
                    </a:solidFill>
                    <a:latin typeface="Times New Roman"/>
                    <a:ea typeface="Times New Roman"/>
                  </a:endParaRPr>
                </a:p>
              </p:txBody>
            </p:sp>
            <p:sp>
              <p:nvSpPr>
                <p:cNvPr id="1930" name="Rectangle 1929"/>
                <p:cNvSpPr>
                  <a:spLocks noChangeArrowheads="1"/>
                </p:cNvSpPr>
                <p:nvPr/>
              </p:nvSpPr>
              <p:spPr bwMode="auto">
                <a:xfrm>
                  <a:off x="41215" y="167"/>
                  <a:ext cx="646" cy="67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31" name="Rectangle 1930"/>
                <p:cNvSpPr>
                  <a:spLocks noChangeArrowheads="1"/>
                </p:cNvSpPr>
                <p:nvPr/>
              </p:nvSpPr>
              <p:spPr bwMode="auto">
                <a:xfrm>
                  <a:off x="41215" y="167"/>
                  <a:ext cx="646" cy="675"/>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32" name="Rectangle 1931"/>
                <p:cNvSpPr>
                  <a:spLocks noChangeArrowheads="1"/>
                </p:cNvSpPr>
                <p:nvPr/>
              </p:nvSpPr>
              <p:spPr bwMode="auto">
                <a:xfrm>
                  <a:off x="41227" y="492"/>
                  <a:ext cx="521"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Map </a:t>
                  </a:r>
                  <a:r>
                    <a:rPr lang="en-US" sz="1100" b="1" dirty="0" smtClean="0">
                      <a:solidFill>
                        <a:srgbClr val="000000"/>
                      </a:solidFill>
                      <a:ea typeface="Times New Roman"/>
                    </a:rPr>
                    <a:t> &amp; Communication</a:t>
                  </a:r>
                  <a:endParaRPr lang="en-US" sz="1100" dirty="0">
                    <a:solidFill>
                      <a:srgbClr val="000000"/>
                    </a:solidFill>
                    <a:latin typeface="Times New Roman"/>
                    <a:ea typeface="Times New Roman"/>
                  </a:endParaRPr>
                </a:p>
              </p:txBody>
            </p:sp>
            <p:sp>
              <p:nvSpPr>
                <p:cNvPr id="1933" name="Oval 1932"/>
                <p:cNvSpPr>
                  <a:spLocks noChangeArrowheads="1"/>
                </p:cNvSpPr>
                <p:nvPr/>
              </p:nvSpPr>
              <p:spPr bwMode="auto">
                <a:xfrm>
                  <a:off x="41247" y="245"/>
                  <a:ext cx="593" cy="139"/>
                </a:xfrm>
                <a:prstGeom prst="ellipse">
                  <a:avLst/>
                </a:prstGeom>
                <a:solidFill>
                  <a:srgbClr val="F29B60"/>
                </a:solidFill>
                <a:ln w="6350" cap="flat">
                  <a:solidFill>
                    <a:schemeClr val="accent2">
                      <a:lumMod val="75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34" name="Rectangle 1933"/>
                <p:cNvSpPr>
                  <a:spLocks noChangeArrowheads="1"/>
                </p:cNvSpPr>
                <p:nvPr/>
              </p:nvSpPr>
              <p:spPr bwMode="auto">
                <a:xfrm>
                  <a:off x="41495" y="732"/>
                  <a:ext cx="8"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35" name="Rectangle 1934"/>
                <p:cNvSpPr>
                  <a:spLocks noChangeArrowheads="1"/>
                </p:cNvSpPr>
                <p:nvPr/>
              </p:nvSpPr>
              <p:spPr bwMode="auto">
                <a:xfrm>
                  <a:off x="41495" y="733"/>
                  <a:ext cx="8" cy="1"/>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36" name="Rectangle 1935"/>
                <p:cNvSpPr>
                  <a:spLocks noChangeArrowheads="1"/>
                </p:cNvSpPr>
                <p:nvPr/>
              </p:nvSpPr>
              <p:spPr bwMode="auto">
                <a:xfrm>
                  <a:off x="41495" y="734"/>
                  <a:ext cx="8" cy="1"/>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37" name="Rectangle 1936"/>
                <p:cNvSpPr>
                  <a:spLocks noChangeArrowheads="1"/>
                </p:cNvSpPr>
                <p:nvPr/>
              </p:nvSpPr>
              <p:spPr bwMode="auto">
                <a:xfrm>
                  <a:off x="41495" y="734"/>
                  <a:ext cx="8"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38" name="Rectangle 1937"/>
                <p:cNvSpPr>
                  <a:spLocks noChangeArrowheads="1"/>
                </p:cNvSpPr>
                <p:nvPr/>
              </p:nvSpPr>
              <p:spPr bwMode="auto">
                <a:xfrm>
                  <a:off x="41495" y="735"/>
                  <a:ext cx="8"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39" name="Rectangle 1938"/>
                <p:cNvSpPr>
                  <a:spLocks noChangeArrowheads="1"/>
                </p:cNvSpPr>
                <p:nvPr/>
              </p:nvSpPr>
              <p:spPr bwMode="auto">
                <a:xfrm>
                  <a:off x="41495" y="736"/>
                  <a:ext cx="8"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40" name="Rectangle 1939"/>
                <p:cNvSpPr>
                  <a:spLocks noChangeArrowheads="1"/>
                </p:cNvSpPr>
                <p:nvPr/>
              </p:nvSpPr>
              <p:spPr bwMode="auto">
                <a:xfrm>
                  <a:off x="41495" y="737"/>
                  <a:ext cx="8" cy="1"/>
                </a:xfrm>
                <a:prstGeom prst="rect">
                  <a:avLst/>
                </a:prstGeom>
                <a:solidFill>
                  <a:srgbClr val="8E8E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41" name="Rectangle 1940"/>
                <p:cNvSpPr>
                  <a:spLocks noChangeArrowheads="1"/>
                </p:cNvSpPr>
                <p:nvPr/>
              </p:nvSpPr>
              <p:spPr bwMode="auto">
                <a:xfrm>
                  <a:off x="41495" y="738"/>
                  <a:ext cx="8" cy="1"/>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42" name="Rectangle 1941"/>
                <p:cNvSpPr>
                  <a:spLocks noChangeArrowheads="1"/>
                </p:cNvSpPr>
                <p:nvPr/>
              </p:nvSpPr>
              <p:spPr bwMode="auto">
                <a:xfrm>
                  <a:off x="41495" y="739"/>
                  <a:ext cx="8"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43" name="Rectangle 1942"/>
                <p:cNvSpPr>
                  <a:spLocks noChangeArrowheads="1"/>
                </p:cNvSpPr>
                <p:nvPr/>
              </p:nvSpPr>
              <p:spPr bwMode="auto">
                <a:xfrm>
                  <a:off x="41495" y="740"/>
                  <a:ext cx="8" cy="1"/>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44" name="Rectangle 1943"/>
                <p:cNvSpPr>
                  <a:spLocks noChangeArrowheads="1"/>
                </p:cNvSpPr>
                <p:nvPr/>
              </p:nvSpPr>
              <p:spPr bwMode="auto">
                <a:xfrm>
                  <a:off x="41495" y="741"/>
                  <a:ext cx="8" cy="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45" name="Rectangle 1944"/>
                <p:cNvSpPr>
                  <a:spLocks noChangeArrowheads="1"/>
                </p:cNvSpPr>
                <p:nvPr/>
              </p:nvSpPr>
              <p:spPr bwMode="auto">
                <a:xfrm>
                  <a:off x="41495" y="742"/>
                  <a:ext cx="8" cy="1"/>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46" name="Rectangle 1945"/>
                <p:cNvSpPr>
                  <a:spLocks noChangeArrowheads="1"/>
                </p:cNvSpPr>
                <p:nvPr/>
              </p:nvSpPr>
              <p:spPr bwMode="auto">
                <a:xfrm>
                  <a:off x="41495" y="743"/>
                  <a:ext cx="8"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47" name="Oval 1946"/>
                <p:cNvSpPr>
                  <a:spLocks noChangeArrowheads="1"/>
                </p:cNvSpPr>
                <p:nvPr/>
              </p:nvSpPr>
              <p:spPr bwMode="auto">
                <a:xfrm>
                  <a:off x="41496" y="732"/>
                  <a:ext cx="7" cy="12"/>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48" name="Rectangle 1947"/>
                <p:cNvSpPr>
                  <a:spLocks noChangeArrowheads="1"/>
                </p:cNvSpPr>
                <p:nvPr/>
              </p:nvSpPr>
              <p:spPr bwMode="auto">
                <a:xfrm>
                  <a:off x="41559" y="732"/>
                  <a:ext cx="8"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49" name="Rectangle 1948"/>
                <p:cNvSpPr>
                  <a:spLocks noChangeArrowheads="1"/>
                </p:cNvSpPr>
                <p:nvPr/>
              </p:nvSpPr>
              <p:spPr bwMode="auto">
                <a:xfrm>
                  <a:off x="41559" y="733"/>
                  <a:ext cx="8" cy="1"/>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50" name="Rectangle 1949"/>
                <p:cNvSpPr>
                  <a:spLocks noChangeArrowheads="1"/>
                </p:cNvSpPr>
                <p:nvPr/>
              </p:nvSpPr>
              <p:spPr bwMode="auto">
                <a:xfrm>
                  <a:off x="41559" y="734"/>
                  <a:ext cx="8" cy="1"/>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51" name="Rectangle 1950"/>
                <p:cNvSpPr>
                  <a:spLocks noChangeArrowheads="1"/>
                </p:cNvSpPr>
                <p:nvPr/>
              </p:nvSpPr>
              <p:spPr bwMode="auto">
                <a:xfrm>
                  <a:off x="41559" y="734"/>
                  <a:ext cx="8"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52" name="Rectangle 1951"/>
                <p:cNvSpPr>
                  <a:spLocks noChangeArrowheads="1"/>
                </p:cNvSpPr>
                <p:nvPr/>
              </p:nvSpPr>
              <p:spPr bwMode="auto">
                <a:xfrm>
                  <a:off x="41559" y="735"/>
                  <a:ext cx="8"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53" name="Rectangle 1952"/>
                <p:cNvSpPr>
                  <a:spLocks noChangeArrowheads="1"/>
                </p:cNvSpPr>
                <p:nvPr/>
              </p:nvSpPr>
              <p:spPr bwMode="auto">
                <a:xfrm>
                  <a:off x="41559" y="736"/>
                  <a:ext cx="8"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54" name="Rectangle 1953"/>
                <p:cNvSpPr>
                  <a:spLocks noChangeArrowheads="1"/>
                </p:cNvSpPr>
                <p:nvPr/>
              </p:nvSpPr>
              <p:spPr bwMode="auto">
                <a:xfrm>
                  <a:off x="41559" y="737"/>
                  <a:ext cx="8" cy="1"/>
                </a:xfrm>
                <a:prstGeom prst="rect">
                  <a:avLst/>
                </a:prstGeom>
                <a:solidFill>
                  <a:srgbClr val="8E8E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55" name="Rectangle 1954"/>
                <p:cNvSpPr>
                  <a:spLocks noChangeArrowheads="1"/>
                </p:cNvSpPr>
                <p:nvPr/>
              </p:nvSpPr>
              <p:spPr bwMode="auto">
                <a:xfrm>
                  <a:off x="41559" y="738"/>
                  <a:ext cx="8" cy="1"/>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56" name="Rectangle 1955"/>
                <p:cNvSpPr>
                  <a:spLocks noChangeArrowheads="1"/>
                </p:cNvSpPr>
                <p:nvPr/>
              </p:nvSpPr>
              <p:spPr bwMode="auto">
                <a:xfrm>
                  <a:off x="41559" y="739"/>
                  <a:ext cx="8"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57" name="Rectangle 1956"/>
                <p:cNvSpPr>
                  <a:spLocks noChangeArrowheads="1"/>
                </p:cNvSpPr>
                <p:nvPr/>
              </p:nvSpPr>
              <p:spPr bwMode="auto">
                <a:xfrm>
                  <a:off x="41559" y="740"/>
                  <a:ext cx="8" cy="1"/>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58" name="Rectangle 1957"/>
                <p:cNvSpPr>
                  <a:spLocks noChangeArrowheads="1"/>
                </p:cNvSpPr>
                <p:nvPr/>
              </p:nvSpPr>
              <p:spPr bwMode="auto">
                <a:xfrm>
                  <a:off x="41559" y="741"/>
                  <a:ext cx="8" cy="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59" name="Rectangle 1958"/>
                <p:cNvSpPr>
                  <a:spLocks noChangeArrowheads="1"/>
                </p:cNvSpPr>
                <p:nvPr/>
              </p:nvSpPr>
              <p:spPr bwMode="auto">
                <a:xfrm>
                  <a:off x="41559" y="742"/>
                  <a:ext cx="8" cy="1"/>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60" name="Rectangle 1959"/>
                <p:cNvSpPr>
                  <a:spLocks noChangeArrowheads="1"/>
                </p:cNvSpPr>
                <p:nvPr/>
              </p:nvSpPr>
              <p:spPr bwMode="auto">
                <a:xfrm>
                  <a:off x="41559" y="743"/>
                  <a:ext cx="8"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61" name="Oval 1960"/>
                <p:cNvSpPr>
                  <a:spLocks noChangeArrowheads="1"/>
                </p:cNvSpPr>
                <p:nvPr/>
              </p:nvSpPr>
              <p:spPr bwMode="auto">
                <a:xfrm>
                  <a:off x="41560" y="732"/>
                  <a:ext cx="7" cy="12"/>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62" name="Freeform 1961"/>
                <p:cNvSpPr>
                  <a:spLocks noEditPoints="1"/>
                </p:cNvSpPr>
                <p:nvPr/>
              </p:nvSpPr>
              <p:spPr bwMode="auto">
                <a:xfrm>
                  <a:off x="41404" y="395"/>
                  <a:ext cx="74" cy="265"/>
                </a:xfrm>
                <a:custGeom>
                  <a:avLst/>
                  <a:gdLst>
                    <a:gd name="T0" fmla="*/ 48 w 74"/>
                    <a:gd name="T1" fmla="*/ 39 h 265"/>
                    <a:gd name="T2" fmla="*/ 22 w 74"/>
                    <a:gd name="T3" fmla="*/ 225 h 265"/>
                    <a:gd name="T4" fmla="*/ 26 w 74"/>
                    <a:gd name="T5" fmla="*/ 226 h 265"/>
                    <a:gd name="T6" fmla="*/ 52 w 74"/>
                    <a:gd name="T7" fmla="*/ 39 h 265"/>
                    <a:gd name="T8" fmla="*/ 48 w 74"/>
                    <a:gd name="T9" fmla="*/ 39 h 265"/>
                    <a:gd name="T10" fmla="*/ 74 w 74"/>
                    <a:gd name="T11" fmla="*/ 50 h 265"/>
                    <a:gd name="T12" fmla="*/ 56 w 74"/>
                    <a:gd name="T13" fmla="*/ 0 h 265"/>
                    <a:gd name="T14" fmla="*/ 24 w 74"/>
                    <a:gd name="T15" fmla="*/ 44 h 265"/>
                    <a:gd name="T16" fmla="*/ 74 w 74"/>
                    <a:gd name="T17" fmla="*/ 50 h 265"/>
                    <a:gd name="T18" fmla="*/ 0 w 74"/>
                    <a:gd name="T19" fmla="*/ 214 h 265"/>
                    <a:gd name="T20" fmla="*/ 18 w 74"/>
                    <a:gd name="T21" fmla="*/ 265 h 265"/>
                    <a:gd name="T22" fmla="*/ 50 w 74"/>
                    <a:gd name="T23" fmla="*/ 221 h 265"/>
                    <a:gd name="T24" fmla="*/ 0 w 74"/>
                    <a:gd name="T25" fmla="*/ 21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265">
                      <a:moveTo>
                        <a:pt x="48" y="39"/>
                      </a:moveTo>
                      <a:lnTo>
                        <a:pt x="22" y="225"/>
                      </a:lnTo>
                      <a:lnTo>
                        <a:pt x="26" y="226"/>
                      </a:lnTo>
                      <a:lnTo>
                        <a:pt x="52" y="39"/>
                      </a:lnTo>
                      <a:lnTo>
                        <a:pt x="48" y="39"/>
                      </a:lnTo>
                      <a:close/>
                      <a:moveTo>
                        <a:pt x="74" y="50"/>
                      </a:moveTo>
                      <a:lnTo>
                        <a:pt x="56" y="0"/>
                      </a:lnTo>
                      <a:lnTo>
                        <a:pt x="24" y="44"/>
                      </a:lnTo>
                      <a:lnTo>
                        <a:pt x="74" y="50"/>
                      </a:lnTo>
                      <a:close/>
                      <a:moveTo>
                        <a:pt x="0" y="214"/>
                      </a:moveTo>
                      <a:lnTo>
                        <a:pt x="18" y="265"/>
                      </a:lnTo>
                      <a:lnTo>
                        <a:pt x="50" y="221"/>
                      </a:lnTo>
                      <a:lnTo>
                        <a:pt x="0" y="21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63" name="Oval 1962"/>
                <p:cNvSpPr>
                  <a:spLocks noChangeArrowheads="1"/>
                </p:cNvSpPr>
                <p:nvPr/>
              </p:nvSpPr>
              <p:spPr bwMode="auto">
                <a:xfrm>
                  <a:off x="41729" y="675"/>
                  <a:ext cx="96" cy="112"/>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64" name="Oval 1963"/>
                <p:cNvSpPr>
                  <a:spLocks noChangeArrowheads="1"/>
                </p:cNvSpPr>
                <p:nvPr/>
              </p:nvSpPr>
              <p:spPr bwMode="auto">
                <a:xfrm>
                  <a:off x="41729" y="675"/>
                  <a:ext cx="96" cy="112"/>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65" name="Oval 1964"/>
                <p:cNvSpPr>
                  <a:spLocks noChangeArrowheads="1"/>
                </p:cNvSpPr>
                <p:nvPr/>
              </p:nvSpPr>
              <p:spPr bwMode="auto">
                <a:xfrm>
                  <a:off x="41238" y="675"/>
                  <a:ext cx="96" cy="9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66" name="Oval 1965"/>
                <p:cNvSpPr>
                  <a:spLocks noChangeArrowheads="1"/>
                </p:cNvSpPr>
                <p:nvPr/>
              </p:nvSpPr>
              <p:spPr bwMode="auto">
                <a:xfrm>
                  <a:off x="41238" y="675"/>
                  <a:ext cx="96" cy="9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67" name="Oval 1966"/>
                <p:cNvSpPr>
                  <a:spLocks noChangeArrowheads="1"/>
                </p:cNvSpPr>
                <p:nvPr/>
              </p:nvSpPr>
              <p:spPr bwMode="auto">
                <a:xfrm>
                  <a:off x="41367" y="670"/>
                  <a:ext cx="96" cy="106"/>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68" name="Oval 1967"/>
                <p:cNvSpPr>
                  <a:spLocks noChangeArrowheads="1"/>
                </p:cNvSpPr>
                <p:nvPr/>
              </p:nvSpPr>
              <p:spPr bwMode="auto">
                <a:xfrm>
                  <a:off x="41367" y="670"/>
                  <a:ext cx="96" cy="106"/>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69" name="Oval 1968"/>
                <p:cNvSpPr>
                  <a:spLocks noChangeArrowheads="1"/>
                </p:cNvSpPr>
                <p:nvPr/>
              </p:nvSpPr>
              <p:spPr bwMode="auto">
                <a:xfrm>
                  <a:off x="41600" y="675"/>
                  <a:ext cx="96" cy="107"/>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70" name="Oval 1969"/>
                <p:cNvSpPr>
                  <a:spLocks noChangeArrowheads="1"/>
                </p:cNvSpPr>
                <p:nvPr/>
              </p:nvSpPr>
              <p:spPr bwMode="auto">
                <a:xfrm>
                  <a:off x="41600" y="675"/>
                  <a:ext cx="96" cy="107"/>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71" name="Freeform 1970"/>
                <p:cNvSpPr>
                  <a:spLocks noEditPoints="1"/>
                </p:cNvSpPr>
                <p:nvPr/>
              </p:nvSpPr>
              <p:spPr bwMode="auto">
                <a:xfrm>
                  <a:off x="41276" y="384"/>
                  <a:ext cx="101" cy="275"/>
                </a:xfrm>
                <a:custGeom>
                  <a:avLst/>
                  <a:gdLst>
                    <a:gd name="T0" fmla="*/ 78 w 101"/>
                    <a:gd name="T1" fmla="*/ 38 h 275"/>
                    <a:gd name="T2" fmla="*/ 20 w 101"/>
                    <a:gd name="T3" fmla="*/ 236 h 275"/>
                    <a:gd name="T4" fmla="*/ 23 w 101"/>
                    <a:gd name="T5" fmla="*/ 238 h 275"/>
                    <a:gd name="T6" fmla="*/ 82 w 101"/>
                    <a:gd name="T7" fmla="*/ 39 h 275"/>
                    <a:gd name="T8" fmla="*/ 78 w 101"/>
                    <a:gd name="T9" fmla="*/ 38 h 275"/>
                    <a:gd name="T10" fmla="*/ 101 w 101"/>
                    <a:gd name="T11" fmla="*/ 53 h 275"/>
                    <a:gd name="T12" fmla="*/ 91 w 101"/>
                    <a:gd name="T13" fmla="*/ 0 h 275"/>
                    <a:gd name="T14" fmla="*/ 53 w 101"/>
                    <a:gd name="T15" fmla="*/ 40 h 275"/>
                    <a:gd name="T16" fmla="*/ 101 w 101"/>
                    <a:gd name="T17" fmla="*/ 53 h 275"/>
                    <a:gd name="T18" fmla="*/ 0 w 101"/>
                    <a:gd name="T19" fmla="*/ 223 h 275"/>
                    <a:gd name="T20" fmla="*/ 10 w 101"/>
                    <a:gd name="T21" fmla="*/ 275 h 275"/>
                    <a:gd name="T22" fmla="*/ 48 w 101"/>
                    <a:gd name="T23" fmla="*/ 236 h 275"/>
                    <a:gd name="T24" fmla="*/ 0 w 101"/>
                    <a:gd name="T25" fmla="*/ 22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275">
                      <a:moveTo>
                        <a:pt x="78" y="38"/>
                      </a:moveTo>
                      <a:lnTo>
                        <a:pt x="20" y="236"/>
                      </a:lnTo>
                      <a:lnTo>
                        <a:pt x="23" y="238"/>
                      </a:lnTo>
                      <a:lnTo>
                        <a:pt x="82" y="39"/>
                      </a:lnTo>
                      <a:lnTo>
                        <a:pt x="78" y="38"/>
                      </a:lnTo>
                      <a:close/>
                      <a:moveTo>
                        <a:pt x="101" y="53"/>
                      </a:moveTo>
                      <a:lnTo>
                        <a:pt x="91" y="0"/>
                      </a:lnTo>
                      <a:lnTo>
                        <a:pt x="53" y="40"/>
                      </a:lnTo>
                      <a:lnTo>
                        <a:pt x="101" y="53"/>
                      </a:lnTo>
                      <a:close/>
                      <a:moveTo>
                        <a:pt x="0" y="223"/>
                      </a:moveTo>
                      <a:lnTo>
                        <a:pt x="10" y="275"/>
                      </a:lnTo>
                      <a:lnTo>
                        <a:pt x="48" y="236"/>
                      </a:lnTo>
                      <a:lnTo>
                        <a:pt x="0" y="223"/>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72" name="Freeform 1971"/>
                <p:cNvSpPr>
                  <a:spLocks noEditPoints="1"/>
                </p:cNvSpPr>
                <p:nvPr/>
              </p:nvSpPr>
              <p:spPr bwMode="auto">
                <a:xfrm>
                  <a:off x="41604" y="403"/>
                  <a:ext cx="59" cy="257"/>
                </a:xfrm>
                <a:custGeom>
                  <a:avLst/>
                  <a:gdLst>
                    <a:gd name="T0" fmla="*/ 26 w 59"/>
                    <a:gd name="T1" fmla="*/ 40 h 257"/>
                    <a:gd name="T2" fmla="*/ 36 w 59"/>
                    <a:gd name="T3" fmla="*/ 217 h 257"/>
                    <a:gd name="T4" fmla="*/ 32 w 59"/>
                    <a:gd name="T5" fmla="*/ 217 h 257"/>
                    <a:gd name="T6" fmla="*/ 22 w 59"/>
                    <a:gd name="T7" fmla="*/ 40 h 257"/>
                    <a:gd name="T8" fmla="*/ 26 w 59"/>
                    <a:gd name="T9" fmla="*/ 40 h 257"/>
                    <a:gd name="T10" fmla="*/ 0 w 59"/>
                    <a:gd name="T11" fmla="*/ 49 h 257"/>
                    <a:gd name="T12" fmla="*/ 22 w 59"/>
                    <a:gd name="T13" fmla="*/ 0 h 257"/>
                    <a:gd name="T14" fmla="*/ 49 w 59"/>
                    <a:gd name="T15" fmla="*/ 47 h 257"/>
                    <a:gd name="T16" fmla="*/ 0 w 59"/>
                    <a:gd name="T17" fmla="*/ 49 h 257"/>
                    <a:gd name="T18" fmla="*/ 59 w 59"/>
                    <a:gd name="T19" fmla="*/ 208 h 257"/>
                    <a:gd name="T20" fmla="*/ 37 w 59"/>
                    <a:gd name="T21" fmla="*/ 257 h 257"/>
                    <a:gd name="T22" fmla="*/ 9 w 59"/>
                    <a:gd name="T23" fmla="*/ 211 h 257"/>
                    <a:gd name="T24" fmla="*/ 59 w 59"/>
                    <a:gd name="T25" fmla="*/ 20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257">
                      <a:moveTo>
                        <a:pt x="26" y="40"/>
                      </a:moveTo>
                      <a:lnTo>
                        <a:pt x="36" y="217"/>
                      </a:lnTo>
                      <a:lnTo>
                        <a:pt x="32" y="217"/>
                      </a:lnTo>
                      <a:lnTo>
                        <a:pt x="22" y="40"/>
                      </a:lnTo>
                      <a:lnTo>
                        <a:pt x="26" y="40"/>
                      </a:lnTo>
                      <a:close/>
                      <a:moveTo>
                        <a:pt x="0" y="49"/>
                      </a:moveTo>
                      <a:lnTo>
                        <a:pt x="22" y="0"/>
                      </a:lnTo>
                      <a:lnTo>
                        <a:pt x="49" y="47"/>
                      </a:lnTo>
                      <a:lnTo>
                        <a:pt x="0" y="49"/>
                      </a:lnTo>
                      <a:close/>
                      <a:moveTo>
                        <a:pt x="59" y="208"/>
                      </a:moveTo>
                      <a:lnTo>
                        <a:pt x="37" y="257"/>
                      </a:lnTo>
                      <a:lnTo>
                        <a:pt x="9" y="211"/>
                      </a:lnTo>
                      <a:lnTo>
                        <a:pt x="59" y="20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73" name="Freeform 1972"/>
                <p:cNvSpPr>
                  <a:spLocks noEditPoints="1"/>
                </p:cNvSpPr>
                <p:nvPr/>
              </p:nvSpPr>
              <p:spPr bwMode="auto">
                <a:xfrm>
                  <a:off x="41710" y="375"/>
                  <a:ext cx="76" cy="285"/>
                </a:xfrm>
                <a:custGeom>
                  <a:avLst/>
                  <a:gdLst>
                    <a:gd name="T0" fmla="*/ 26 w 76"/>
                    <a:gd name="T1" fmla="*/ 40 h 285"/>
                    <a:gd name="T2" fmla="*/ 54 w 76"/>
                    <a:gd name="T3" fmla="*/ 245 h 285"/>
                    <a:gd name="T4" fmla="*/ 50 w 76"/>
                    <a:gd name="T5" fmla="*/ 246 h 285"/>
                    <a:gd name="T6" fmla="*/ 22 w 76"/>
                    <a:gd name="T7" fmla="*/ 40 h 285"/>
                    <a:gd name="T8" fmla="*/ 26 w 76"/>
                    <a:gd name="T9" fmla="*/ 40 h 285"/>
                    <a:gd name="T10" fmla="*/ 0 w 76"/>
                    <a:gd name="T11" fmla="*/ 51 h 285"/>
                    <a:gd name="T12" fmla="*/ 19 w 76"/>
                    <a:gd name="T13" fmla="*/ 0 h 285"/>
                    <a:gd name="T14" fmla="*/ 50 w 76"/>
                    <a:gd name="T15" fmla="*/ 45 h 285"/>
                    <a:gd name="T16" fmla="*/ 0 w 76"/>
                    <a:gd name="T17" fmla="*/ 51 h 285"/>
                    <a:gd name="T18" fmla="*/ 76 w 76"/>
                    <a:gd name="T19" fmla="*/ 235 h 285"/>
                    <a:gd name="T20" fmla="*/ 58 w 76"/>
                    <a:gd name="T21" fmla="*/ 285 h 285"/>
                    <a:gd name="T22" fmla="*/ 27 w 76"/>
                    <a:gd name="T23" fmla="*/ 241 h 285"/>
                    <a:gd name="T24" fmla="*/ 76 w 76"/>
                    <a:gd name="T25" fmla="*/ 23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285">
                      <a:moveTo>
                        <a:pt x="26" y="40"/>
                      </a:moveTo>
                      <a:lnTo>
                        <a:pt x="54" y="245"/>
                      </a:lnTo>
                      <a:lnTo>
                        <a:pt x="50" y="246"/>
                      </a:lnTo>
                      <a:lnTo>
                        <a:pt x="22" y="40"/>
                      </a:lnTo>
                      <a:lnTo>
                        <a:pt x="26" y="40"/>
                      </a:lnTo>
                      <a:close/>
                      <a:moveTo>
                        <a:pt x="0" y="51"/>
                      </a:moveTo>
                      <a:lnTo>
                        <a:pt x="19" y="0"/>
                      </a:lnTo>
                      <a:lnTo>
                        <a:pt x="50" y="45"/>
                      </a:lnTo>
                      <a:lnTo>
                        <a:pt x="0" y="51"/>
                      </a:lnTo>
                      <a:close/>
                      <a:moveTo>
                        <a:pt x="76" y="235"/>
                      </a:moveTo>
                      <a:lnTo>
                        <a:pt x="58" y="285"/>
                      </a:lnTo>
                      <a:lnTo>
                        <a:pt x="27" y="241"/>
                      </a:lnTo>
                      <a:lnTo>
                        <a:pt x="76" y="23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grpSp>
          <p:sp>
            <p:nvSpPr>
              <p:cNvPr id="1825" name="Rectangle 1824"/>
              <p:cNvSpPr>
                <a:spLocks noChangeArrowheads="1"/>
              </p:cNvSpPr>
              <p:nvPr/>
            </p:nvSpPr>
            <p:spPr bwMode="auto">
              <a:xfrm>
                <a:off x="41383" y="294"/>
                <a:ext cx="163"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Shared </a:t>
                </a:r>
                <a:endParaRPr lang="en-US" sz="1100">
                  <a:solidFill>
                    <a:srgbClr val="000000"/>
                  </a:solidFill>
                  <a:latin typeface="Times New Roman"/>
                  <a:ea typeface="Times New Roman"/>
                </a:endParaRPr>
              </a:p>
            </p:txBody>
          </p:sp>
          <p:sp>
            <p:nvSpPr>
              <p:cNvPr id="1826" name="Rectangle 1825"/>
              <p:cNvSpPr>
                <a:spLocks noChangeArrowheads="1"/>
              </p:cNvSpPr>
              <p:nvPr/>
            </p:nvSpPr>
            <p:spPr bwMode="auto">
              <a:xfrm>
                <a:off x="41557" y="295"/>
                <a:ext cx="184"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Memory</a:t>
                </a:r>
                <a:endParaRPr lang="en-US" sz="1100">
                  <a:solidFill>
                    <a:srgbClr val="000000"/>
                  </a:solidFill>
                  <a:latin typeface="Times New Roman"/>
                  <a:ea typeface="Times New Roman"/>
                </a:endParaRPr>
              </a:p>
            </p:txBody>
          </p:sp>
        </p:grpSp>
        <p:sp>
          <p:nvSpPr>
            <p:cNvPr id="1767" name="Rectangle 1766"/>
            <p:cNvSpPr>
              <a:spLocks noChangeArrowheads="1"/>
            </p:cNvSpPr>
            <p:nvPr/>
          </p:nvSpPr>
          <p:spPr bwMode="auto">
            <a:xfrm>
              <a:off x="39687" y="1338263"/>
              <a:ext cx="895350" cy="608014"/>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68" name="Rectangle 1767"/>
            <p:cNvSpPr>
              <a:spLocks noChangeArrowheads="1"/>
            </p:cNvSpPr>
            <p:nvPr/>
          </p:nvSpPr>
          <p:spPr bwMode="auto">
            <a:xfrm>
              <a:off x="935036" y="1338263"/>
              <a:ext cx="1011238" cy="608014"/>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69" name="Rectangle 1768"/>
            <p:cNvSpPr>
              <a:spLocks noChangeArrowheads="1"/>
            </p:cNvSpPr>
            <p:nvPr/>
          </p:nvSpPr>
          <p:spPr bwMode="auto">
            <a:xfrm>
              <a:off x="1946275" y="1338263"/>
              <a:ext cx="1074738" cy="608014"/>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70" name="Rectangle 1769"/>
            <p:cNvSpPr>
              <a:spLocks noChangeArrowheads="1"/>
            </p:cNvSpPr>
            <p:nvPr/>
          </p:nvSpPr>
          <p:spPr bwMode="auto">
            <a:xfrm>
              <a:off x="3021013" y="1338364"/>
              <a:ext cx="911223" cy="607913"/>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71" name="Rectangle 1770"/>
            <p:cNvSpPr>
              <a:spLocks noChangeArrowheads="1"/>
            </p:cNvSpPr>
            <p:nvPr/>
          </p:nvSpPr>
          <p:spPr bwMode="auto">
            <a:xfrm>
              <a:off x="3932237" y="1338264"/>
              <a:ext cx="1052513" cy="608013"/>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72" name="Rectangle 1771"/>
            <p:cNvSpPr>
              <a:spLocks noChangeArrowheads="1"/>
            </p:cNvSpPr>
            <p:nvPr/>
          </p:nvSpPr>
          <p:spPr bwMode="auto">
            <a:xfrm>
              <a:off x="4987925" y="1338363"/>
              <a:ext cx="1025525" cy="607914"/>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73" name="Rectangle 1772"/>
            <p:cNvSpPr>
              <a:spLocks noChangeArrowheads="1"/>
            </p:cNvSpPr>
            <p:nvPr/>
          </p:nvSpPr>
          <p:spPr bwMode="auto">
            <a:xfrm>
              <a:off x="176015" y="158735"/>
              <a:ext cx="687583" cy="7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cs typeface="Times New Roman"/>
                </a:rPr>
                <a:t>Pleasingly </a:t>
              </a:r>
              <a:r>
                <a:rPr lang="en-US" sz="1100" b="1" dirty="0">
                  <a:solidFill>
                    <a:srgbClr val="000000"/>
                  </a:solidFill>
                  <a:ea typeface="Times New Roman"/>
                  <a:cs typeface="Arial" panose="020B0604020202020204" pitchFamily="34" charset="0"/>
                </a:rPr>
                <a:t>Parallel</a:t>
              </a:r>
            </a:p>
          </p:txBody>
        </p:sp>
        <p:grpSp>
          <p:nvGrpSpPr>
            <p:cNvPr id="1774" name="Group 1773"/>
            <p:cNvGrpSpPr/>
            <p:nvPr/>
          </p:nvGrpSpPr>
          <p:grpSpPr>
            <a:xfrm>
              <a:off x="3230582" y="481910"/>
              <a:ext cx="647707" cy="785470"/>
              <a:chOff x="3230563" y="481909"/>
              <a:chExt cx="1365250" cy="1741488"/>
            </a:xfrm>
          </p:grpSpPr>
          <p:sp>
            <p:nvSpPr>
              <p:cNvPr id="1792" name="Oval 1791"/>
              <p:cNvSpPr>
                <a:spLocks noChangeArrowheads="1"/>
              </p:cNvSpPr>
              <p:nvPr/>
            </p:nvSpPr>
            <p:spPr bwMode="auto">
              <a:xfrm>
                <a:off x="4194176" y="642246"/>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93" name="Oval 1792"/>
              <p:cNvSpPr>
                <a:spLocks noChangeArrowheads="1"/>
              </p:cNvSpPr>
              <p:nvPr/>
            </p:nvSpPr>
            <p:spPr bwMode="auto">
              <a:xfrm>
                <a:off x="4519613" y="1102621"/>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94" name="Oval 1793"/>
              <p:cNvSpPr>
                <a:spLocks noChangeArrowheads="1"/>
              </p:cNvSpPr>
              <p:nvPr/>
            </p:nvSpPr>
            <p:spPr bwMode="auto">
              <a:xfrm>
                <a:off x="3397251" y="1585221"/>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95" name="Oval 1794"/>
              <p:cNvSpPr>
                <a:spLocks noChangeArrowheads="1"/>
              </p:cNvSpPr>
              <p:nvPr/>
            </p:nvSpPr>
            <p:spPr bwMode="auto">
              <a:xfrm>
                <a:off x="3230563" y="2148784"/>
                <a:ext cx="74613"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96" name="Oval 1795"/>
              <p:cNvSpPr>
                <a:spLocks noChangeArrowheads="1"/>
              </p:cNvSpPr>
              <p:nvPr/>
            </p:nvSpPr>
            <p:spPr bwMode="auto">
              <a:xfrm>
                <a:off x="3868738" y="1477271"/>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97" name="Oval 1796"/>
              <p:cNvSpPr>
                <a:spLocks noChangeArrowheads="1"/>
              </p:cNvSpPr>
              <p:nvPr/>
            </p:nvSpPr>
            <p:spPr bwMode="auto">
              <a:xfrm>
                <a:off x="3630613" y="1902721"/>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98" name="Oval 1797"/>
              <p:cNvSpPr>
                <a:spLocks noChangeArrowheads="1"/>
              </p:cNvSpPr>
              <p:nvPr/>
            </p:nvSpPr>
            <p:spPr bwMode="auto">
              <a:xfrm>
                <a:off x="4071938" y="2063059"/>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99" name="Oval 1798"/>
              <p:cNvSpPr>
                <a:spLocks noChangeArrowheads="1"/>
              </p:cNvSpPr>
              <p:nvPr/>
            </p:nvSpPr>
            <p:spPr bwMode="auto">
              <a:xfrm>
                <a:off x="4430713" y="2091634"/>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00" name="Oval 1799"/>
              <p:cNvSpPr>
                <a:spLocks noChangeArrowheads="1"/>
              </p:cNvSpPr>
              <p:nvPr/>
            </p:nvSpPr>
            <p:spPr bwMode="auto">
              <a:xfrm>
                <a:off x="4268788" y="1689996"/>
                <a:ext cx="74613"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01" name="Oval 1800"/>
              <p:cNvSpPr>
                <a:spLocks noChangeArrowheads="1"/>
              </p:cNvSpPr>
              <p:nvPr/>
            </p:nvSpPr>
            <p:spPr bwMode="auto">
              <a:xfrm>
                <a:off x="4519613" y="481909"/>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02" name="Freeform 1801"/>
              <p:cNvSpPr>
                <a:spLocks noEditPoints="1"/>
              </p:cNvSpPr>
              <p:nvPr/>
            </p:nvSpPr>
            <p:spPr bwMode="auto">
              <a:xfrm>
                <a:off x="4525963" y="620021"/>
                <a:ext cx="63500" cy="449263"/>
              </a:xfrm>
              <a:custGeom>
                <a:avLst/>
                <a:gdLst>
                  <a:gd name="T0" fmla="*/ 22 w 40"/>
                  <a:gd name="T1" fmla="*/ 33 h 283"/>
                  <a:gd name="T2" fmla="*/ 22 w 40"/>
                  <a:gd name="T3" fmla="*/ 250 h 283"/>
                  <a:gd name="T4" fmla="*/ 18 w 40"/>
                  <a:gd name="T5" fmla="*/ 250 h 283"/>
                  <a:gd name="T6" fmla="*/ 18 w 40"/>
                  <a:gd name="T7" fmla="*/ 33 h 283"/>
                  <a:gd name="T8" fmla="*/ 22 w 40"/>
                  <a:gd name="T9" fmla="*/ 33 h 283"/>
                  <a:gd name="T10" fmla="*/ 0 w 40"/>
                  <a:gd name="T11" fmla="*/ 39 h 283"/>
                  <a:gd name="T12" fmla="*/ 20 w 40"/>
                  <a:gd name="T13" fmla="*/ 0 h 283"/>
                  <a:gd name="T14" fmla="*/ 40 w 40"/>
                  <a:gd name="T15" fmla="*/ 39 h 283"/>
                  <a:gd name="T16" fmla="*/ 0 w 40"/>
                  <a:gd name="T17" fmla="*/ 39 h 283"/>
                  <a:gd name="T18" fmla="*/ 40 w 40"/>
                  <a:gd name="T19" fmla="*/ 244 h 283"/>
                  <a:gd name="T20" fmla="*/ 20 w 40"/>
                  <a:gd name="T21" fmla="*/ 283 h 283"/>
                  <a:gd name="T22" fmla="*/ 0 w 40"/>
                  <a:gd name="T23" fmla="*/ 244 h 283"/>
                  <a:gd name="T24" fmla="*/ 40 w 40"/>
                  <a:gd name="T25" fmla="*/ 244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283">
                    <a:moveTo>
                      <a:pt x="22" y="33"/>
                    </a:moveTo>
                    <a:lnTo>
                      <a:pt x="22" y="250"/>
                    </a:lnTo>
                    <a:lnTo>
                      <a:pt x="18" y="250"/>
                    </a:lnTo>
                    <a:lnTo>
                      <a:pt x="18" y="33"/>
                    </a:lnTo>
                    <a:lnTo>
                      <a:pt x="22" y="33"/>
                    </a:lnTo>
                    <a:close/>
                    <a:moveTo>
                      <a:pt x="0" y="39"/>
                    </a:moveTo>
                    <a:lnTo>
                      <a:pt x="20" y="0"/>
                    </a:lnTo>
                    <a:lnTo>
                      <a:pt x="40" y="39"/>
                    </a:lnTo>
                    <a:lnTo>
                      <a:pt x="0" y="39"/>
                    </a:lnTo>
                    <a:close/>
                    <a:moveTo>
                      <a:pt x="40" y="244"/>
                    </a:moveTo>
                    <a:lnTo>
                      <a:pt x="20" y="283"/>
                    </a:lnTo>
                    <a:lnTo>
                      <a:pt x="0" y="244"/>
                    </a:lnTo>
                    <a:lnTo>
                      <a:pt x="40" y="24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03" name="Freeform 1802"/>
              <p:cNvSpPr>
                <a:spLocks noEditPoints="1"/>
              </p:cNvSpPr>
              <p:nvPr/>
            </p:nvSpPr>
            <p:spPr bwMode="auto">
              <a:xfrm>
                <a:off x="4338638" y="1228034"/>
                <a:ext cx="174625" cy="393700"/>
              </a:xfrm>
              <a:custGeom>
                <a:avLst/>
                <a:gdLst>
                  <a:gd name="T0" fmla="*/ 92 w 110"/>
                  <a:gd name="T1" fmla="*/ 29 h 248"/>
                  <a:gd name="T2" fmla="*/ 14 w 110"/>
                  <a:gd name="T3" fmla="*/ 217 h 248"/>
                  <a:gd name="T4" fmla="*/ 18 w 110"/>
                  <a:gd name="T5" fmla="*/ 219 h 248"/>
                  <a:gd name="T6" fmla="*/ 96 w 110"/>
                  <a:gd name="T7" fmla="*/ 31 h 248"/>
                  <a:gd name="T8" fmla="*/ 92 w 110"/>
                  <a:gd name="T9" fmla="*/ 29 h 248"/>
                  <a:gd name="T10" fmla="*/ 110 w 110"/>
                  <a:gd name="T11" fmla="*/ 44 h 248"/>
                  <a:gd name="T12" fmla="*/ 106 w 110"/>
                  <a:gd name="T13" fmla="*/ 0 h 248"/>
                  <a:gd name="T14" fmla="*/ 73 w 110"/>
                  <a:gd name="T15" fmla="*/ 29 h 248"/>
                  <a:gd name="T16" fmla="*/ 110 w 110"/>
                  <a:gd name="T17" fmla="*/ 44 h 248"/>
                  <a:gd name="T18" fmla="*/ 0 w 110"/>
                  <a:gd name="T19" fmla="*/ 205 h 248"/>
                  <a:gd name="T20" fmla="*/ 3 w 110"/>
                  <a:gd name="T21" fmla="*/ 248 h 248"/>
                  <a:gd name="T22" fmla="*/ 37 w 110"/>
                  <a:gd name="T23" fmla="*/ 219 h 248"/>
                  <a:gd name="T24" fmla="*/ 0 w 110"/>
                  <a:gd name="T25" fmla="*/ 20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248">
                    <a:moveTo>
                      <a:pt x="92" y="29"/>
                    </a:moveTo>
                    <a:lnTo>
                      <a:pt x="14" y="217"/>
                    </a:lnTo>
                    <a:lnTo>
                      <a:pt x="18" y="219"/>
                    </a:lnTo>
                    <a:lnTo>
                      <a:pt x="96" y="31"/>
                    </a:lnTo>
                    <a:lnTo>
                      <a:pt x="92" y="29"/>
                    </a:lnTo>
                    <a:close/>
                    <a:moveTo>
                      <a:pt x="110" y="44"/>
                    </a:moveTo>
                    <a:lnTo>
                      <a:pt x="106" y="0"/>
                    </a:lnTo>
                    <a:lnTo>
                      <a:pt x="73" y="29"/>
                    </a:lnTo>
                    <a:lnTo>
                      <a:pt x="110" y="44"/>
                    </a:lnTo>
                    <a:close/>
                    <a:moveTo>
                      <a:pt x="0" y="205"/>
                    </a:moveTo>
                    <a:lnTo>
                      <a:pt x="3" y="248"/>
                    </a:lnTo>
                    <a:lnTo>
                      <a:pt x="37" y="219"/>
                    </a:lnTo>
                    <a:lnTo>
                      <a:pt x="0" y="20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04" name="Freeform 1803"/>
              <p:cNvSpPr>
                <a:spLocks noEditPoints="1"/>
              </p:cNvSpPr>
              <p:nvPr/>
            </p:nvSpPr>
            <p:spPr bwMode="auto">
              <a:xfrm>
                <a:off x="4445001" y="1248671"/>
                <a:ext cx="138113" cy="790575"/>
              </a:xfrm>
              <a:custGeom>
                <a:avLst/>
                <a:gdLst>
                  <a:gd name="T0" fmla="*/ 65 w 87"/>
                  <a:gd name="T1" fmla="*/ 32 h 498"/>
                  <a:gd name="T2" fmla="*/ 17 w 87"/>
                  <a:gd name="T3" fmla="*/ 466 h 498"/>
                  <a:gd name="T4" fmla="*/ 21 w 87"/>
                  <a:gd name="T5" fmla="*/ 466 h 498"/>
                  <a:gd name="T6" fmla="*/ 70 w 87"/>
                  <a:gd name="T7" fmla="*/ 33 h 498"/>
                  <a:gd name="T8" fmla="*/ 65 w 87"/>
                  <a:gd name="T9" fmla="*/ 32 h 498"/>
                  <a:gd name="T10" fmla="*/ 87 w 87"/>
                  <a:gd name="T11" fmla="*/ 41 h 498"/>
                  <a:gd name="T12" fmla="*/ 71 w 87"/>
                  <a:gd name="T13" fmla="*/ 0 h 498"/>
                  <a:gd name="T14" fmla="*/ 47 w 87"/>
                  <a:gd name="T15" fmla="*/ 37 h 498"/>
                  <a:gd name="T16" fmla="*/ 87 w 87"/>
                  <a:gd name="T17" fmla="*/ 41 h 498"/>
                  <a:gd name="T18" fmla="*/ 0 w 87"/>
                  <a:gd name="T19" fmla="*/ 457 h 498"/>
                  <a:gd name="T20" fmla="*/ 15 w 87"/>
                  <a:gd name="T21" fmla="*/ 498 h 498"/>
                  <a:gd name="T22" fmla="*/ 40 w 87"/>
                  <a:gd name="T23" fmla="*/ 461 h 498"/>
                  <a:gd name="T24" fmla="*/ 0 w 87"/>
                  <a:gd name="T25" fmla="*/ 45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498">
                    <a:moveTo>
                      <a:pt x="65" y="32"/>
                    </a:moveTo>
                    <a:lnTo>
                      <a:pt x="17" y="466"/>
                    </a:lnTo>
                    <a:lnTo>
                      <a:pt x="21" y="466"/>
                    </a:lnTo>
                    <a:lnTo>
                      <a:pt x="70" y="33"/>
                    </a:lnTo>
                    <a:lnTo>
                      <a:pt x="65" y="32"/>
                    </a:lnTo>
                    <a:close/>
                    <a:moveTo>
                      <a:pt x="87" y="41"/>
                    </a:moveTo>
                    <a:lnTo>
                      <a:pt x="71" y="0"/>
                    </a:lnTo>
                    <a:lnTo>
                      <a:pt x="47" y="37"/>
                    </a:lnTo>
                    <a:lnTo>
                      <a:pt x="87" y="41"/>
                    </a:lnTo>
                    <a:close/>
                    <a:moveTo>
                      <a:pt x="0" y="457"/>
                    </a:moveTo>
                    <a:lnTo>
                      <a:pt x="15" y="498"/>
                    </a:lnTo>
                    <a:lnTo>
                      <a:pt x="40" y="461"/>
                    </a:lnTo>
                    <a:lnTo>
                      <a:pt x="0" y="45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05" name="Freeform 1804"/>
              <p:cNvSpPr>
                <a:spLocks noEditPoints="1"/>
              </p:cNvSpPr>
              <p:nvPr/>
            </p:nvSpPr>
            <p:spPr bwMode="auto">
              <a:xfrm>
                <a:off x="4135438" y="1799534"/>
                <a:ext cx="131763" cy="242888"/>
              </a:xfrm>
              <a:custGeom>
                <a:avLst/>
                <a:gdLst>
                  <a:gd name="T0" fmla="*/ 65 w 83"/>
                  <a:gd name="T1" fmla="*/ 27 h 153"/>
                  <a:gd name="T2" fmla="*/ 14 w 83"/>
                  <a:gd name="T3" fmla="*/ 123 h 153"/>
                  <a:gd name="T4" fmla="*/ 18 w 83"/>
                  <a:gd name="T5" fmla="*/ 125 h 153"/>
                  <a:gd name="T6" fmla="*/ 70 w 83"/>
                  <a:gd name="T7" fmla="*/ 30 h 153"/>
                  <a:gd name="T8" fmla="*/ 65 w 83"/>
                  <a:gd name="T9" fmla="*/ 27 h 153"/>
                  <a:gd name="T10" fmla="*/ 82 w 83"/>
                  <a:gd name="T11" fmla="*/ 44 h 153"/>
                  <a:gd name="T12" fmla="*/ 83 w 83"/>
                  <a:gd name="T13" fmla="*/ 0 h 153"/>
                  <a:gd name="T14" fmla="*/ 47 w 83"/>
                  <a:gd name="T15" fmla="*/ 25 h 153"/>
                  <a:gd name="T16" fmla="*/ 82 w 83"/>
                  <a:gd name="T17" fmla="*/ 44 h 153"/>
                  <a:gd name="T18" fmla="*/ 1 w 83"/>
                  <a:gd name="T19" fmla="*/ 109 h 153"/>
                  <a:gd name="T20" fmla="*/ 0 w 83"/>
                  <a:gd name="T21" fmla="*/ 153 h 153"/>
                  <a:gd name="T22" fmla="*/ 36 w 83"/>
                  <a:gd name="T23" fmla="*/ 128 h 153"/>
                  <a:gd name="T24" fmla="*/ 1 w 83"/>
                  <a:gd name="T25" fmla="*/ 10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53">
                    <a:moveTo>
                      <a:pt x="65" y="27"/>
                    </a:moveTo>
                    <a:lnTo>
                      <a:pt x="14" y="123"/>
                    </a:lnTo>
                    <a:lnTo>
                      <a:pt x="18" y="125"/>
                    </a:lnTo>
                    <a:lnTo>
                      <a:pt x="70" y="30"/>
                    </a:lnTo>
                    <a:lnTo>
                      <a:pt x="65" y="27"/>
                    </a:lnTo>
                    <a:close/>
                    <a:moveTo>
                      <a:pt x="82" y="44"/>
                    </a:moveTo>
                    <a:lnTo>
                      <a:pt x="83" y="0"/>
                    </a:lnTo>
                    <a:lnTo>
                      <a:pt x="47" y="25"/>
                    </a:lnTo>
                    <a:lnTo>
                      <a:pt x="82" y="44"/>
                    </a:lnTo>
                    <a:close/>
                    <a:moveTo>
                      <a:pt x="1" y="109"/>
                    </a:moveTo>
                    <a:lnTo>
                      <a:pt x="0" y="153"/>
                    </a:lnTo>
                    <a:lnTo>
                      <a:pt x="36" y="128"/>
                    </a:lnTo>
                    <a:lnTo>
                      <a:pt x="1" y="109"/>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06" name="Freeform 1805"/>
              <p:cNvSpPr>
                <a:spLocks noEditPoints="1"/>
              </p:cNvSpPr>
              <p:nvPr/>
            </p:nvSpPr>
            <p:spPr bwMode="auto">
              <a:xfrm>
                <a:off x="3935413" y="727971"/>
                <a:ext cx="276225" cy="723900"/>
              </a:xfrm>
              <a:custGeom>
                <a:avLst/>
                <a:gdLst>
                  <a:gd name="T0" fmla="*/ 155 w 174"/>
                  <a:gd name="T1" fmla="*/ 30 h 456"/>
                  <a:gd name="T2" fmla="*/ 14 w 174"/>
                  <a:gd name="T3" fmla="*/ 424 h 456"/>
                  <a:gd name="T4" fmla="*/ 19 w 174"/>
                  <a:gd name="T5" fmla="*/ 426 h 456"/>
                  <a:gd name="T6" fmla="*/ 159 w 174"/>
                  <a:gd name="T7" fmla="*/ 31 h 456"/>
                  <a:gd name="T8" fmla="*/ 155 w 174"/>
                  <a:gd name="T9" fmla="*/ 30 h 456"/>
                  <a:gd name="T10" fmla="*/ 174 w 174"/>
                  <a:gd name="T11" fmla="*/ 43 h 456"/>
                  <a:gd name="T12" fmla="*/ 168 w 174"/>
                  <a:gd name="T13" fmla="*/ 0 h 456"/>
                  <a:gd name="T14" fmla="*/ 136 w 174"/>
                  <a:gd name="T15" fmla="*/ 30 h 456"/>
                  <a:gd name="T16" fmla="*/ 174 w 174"/>
                  <a:gd name="T17" fmla="*/ 43 h 456"/>
                  <a:gd name="T18" fmla="*/ 0 w 174"/>
                  <a:gd name="T19" fmla="*/ 413 h 456"/>
                  <a:gd name="T20" fmla="*/ 6 w 174"/>
                  <a:gd name="T21" fmla="*/ 456 h 456"/>
                  <a:gd name="T22" fmla="*/ 38 w 174"/>
                  <a:gd name="T23" fmla="*/ 426 h 456"/>
                  <a:gd name="T24" fmla="*/ 0 w 174"/>
                  <a:gd name="T25" fmla="*/ 413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456">
                    <a:moveTo>
                      <a:pt x="155" y="30"/>
                    </a:moveTo>
                    <a:lnTo>
                      <a:pt x="14" y="424"/>
                    </a:lnTo>
                    <a:lnTo>
                      <a:pt x="19" y="426"/>
                    </a:lnTo>
                    <a:lnTo>
                      <a:pt x="159" y="31"/>
                    </a:lnTo>
                    <a:lnTo>
                      <a:pt x="155" y="30"/>
                    </a:lnTo>
                    <a:close/>
                    <a:moveTo>
                      <a:pt x="174" y="43"/>
                    </a:moveTo>
                    <a:lnTo>
                      <a:pt x="168" y="0"/>
                    </a:lnTo>
                    <a:lnTo>
                      <a:pt x="136" y="30"/>
                    </a:lnTo>
                    <a:lnTo>
                      <a:pt x="174" y="43"/>
                    </a:lnTo>
                    <a:close/>
                    <a:moveTo>
                      <a:pt x="0" y="413"/>
                    </a:moveTo>
                    <a:lnTo>
                      <a:pt x="6" y="456"/>
                    </a:lnTo>
                    <a:lnTo>
                      <a:pt x="38" y="426"/>
                    </a:lnTo>
                    <a:lnTo>
                      <a:pt x="0" y="413"/>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07" name="Freeform 1806"/>
              <p:cNvSpPr>
                <a:spLocks noEditPoints="1"/>
              </p:cNvSpPr>
              <p:nvPr/>
            </p:nvSpPr>
            <p:spPr bwMode="auto">
              <a:xfrm>
                <a:off x="3275013" y="1678884"/>
                <a:ext cx="138113" cy="420688"/>
              </a:xfrm>
              <a:custGeom>
                <a:avLst/>
                <a:gdLst>
                  <a:gd name="T0" fmla="*/ 67 w 87"/>
                  <a:gd name="T1" fmla="*/ 32 h 265"/>
                  <a:gd name="T2" fmla="*/ 16 w 87"/>
                  <a:gd name="T3" fmla="*/ 233 h 265"/>
                  <a:gd name="T4" fmla="*/ 20 w 87"/>
                  <a:gd name="T5" fmla="*/ 234 h 265"/>
                  <a:gd name="T6" fmla="*/ 72 w 87"/>
                  <a:gd name="T7" fmla="*/ 33 h 265"/>
                  <a:gd name="T8" fmla="*/ 67 w 87"/>
                  <a:gd name="T9" fmla="*/ 32 h 265"/>
                  <a:gd name="T10" fmla="*/ 87 w 87"/>
                  <a:gd name="T11" fmla="*/ 43 h 265"/>
                  <a:gd name="T12" fmla="*/ 77 w 87"/>
                  <a:gd name="T13" fmla="*/ 0 h 265"/>
                  <a:gd name="T14" fmla="*/ 48 w 87"/>
                  <a:gd name="T15" fmla="*/ 34 h 265"/>
                  <a:gd name="T16" fmla="*/ 87 w 87"/>
                  <a:gd name="T17" fmla="*/ 43 h 265"/>
                  <a:gd name="T18" fmla="*/ 0 w 87"/>
                  <a:gd name="T19" fmla="*/ 223 h 265"/>
                  <a:gd name="T20" fmla="*/ 10 w 87"/>
                  <a:gd name="T21" fmla="*/ 265 h 265"/>
                  <a:gd name="T22" fmla="*/ 39 w 87"/>
                  <a:gd name="T23" fmla="*/ 232 h 265"/>
                  <a:gd name="T24" fmla="*/ 0 w 87"/>
                  <a:gd name="T25" fmla="*/ 223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265">
                    <a:moveTo>
                      <a:pt x="67" y="32"/>
                    </a:moveTo>
                    <a:lnTo>
                      <a:pt x="16" y="233"/>
                    </a:lnTo>
                    <a:lnTo>
                      <a:pt x="20" y="234"/>
                    </a:lnTo>
                    <a:lnTo>
                      <a:pt x="72" y="33"/>
                    </a:lnTo>
                    <a:lnTo>
                      <a:pt x="67" y="32"/>
                    </a:lnTo>
                    <a:close/>
                    <a:moveTo>
                      <a:pt x="87" y="43"/>
                    </a:moveTo>
                    <a:lnTo>
                      <a:pt x="77" y="0"/>
                    </a:lnTo>
                    <a:lnTo>
                      <a:pt x="48" y="34"/>
                    </a:lnTo>
                    <a:lnTo>
                      <a:pt x="87" y="43"/>
                    </a:lnTo>
                    <a:close/>
                    <a:moveTo>
                      <a:pt x="0" y="223"/>
                    </a:moveTo>
                    <a:lnTo>
                      <a:pt x="10" y="265"/>
                    </a:lnTo>
                    <a:lnTo>
                      <a:pt x="39" y="232"/>
                    </a:lnTo>
                    <a:lnTo>
                      <a:pt x="0" y="223"/>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08" name="Freeform 1807"/>
              <p:cNvSpPr>
                <a:spLocks noEditPoints="1"/>
              </p:cNvSpPr>
              <p:nvPr/>
            </p:nvSpPr>
            <p:spPr bwMode="auto">
              <a:xfrm>
                <a:off x="3921126" y="1575696"/>
                <a:ext cx="155575" cy="444500"/>
              </a:xfrm>
              <a:custGeom>
                <a:avLst/>
                <a:gdLst>
                  <a:gd name="T0" fmla="*/ 20 w 98"/>
                  <a:gd name="T1" fmla="*/ 31 h 280"/>
                  <a:gd name="T2" fmla="*/ 83 w 98"/>
                  <a:gd name="T3" fmla="*/ 248 h 280"/>
                  <a:gd name="T4" fmla="*/ 78 w 98"/>
                  <a:gd name="T5" fmla="*/ 249 h 280"/>
                  <a:gd name="T6" fmla="*/ 15 w 98"/>
                  <a:gd name="T7" fmla="*/ 32 h 280"/>
                  <a:gd name="T8" fmla="*/ 20 w 98"/>
                  <a:gd name="T9" fmla="*/ 31 h 280"/>
                  <a:gd name="T10" fmla="*/ 0 w 98"/>
                  <a:gd name="T11" fmla="*/ 43 h 280"/>
                  <a:gd name="T12" fmla="*/ 8 w 98"/>
                  <a:gd name="T13" fmla="*/ 0 h 280"/>
                  <a:gd name="T14" fmla="*/ 38 w 98"/>
                  <a:gd name="T15" fmla="*/ 33 h 280"/>
                  <a:gd name="T16" fmla="*/ 0 w 98"/>
                  <a:gd name="T17" fmla="*/ 43 h 280"/>
                  <a:gd name="T18" fmla="*/ 98 w 98"/>
                  <a:gd name="T19" fmla="*/ 237 h 280"/>
                  <a:gd name="T20" fmla="*/ 89 w 98"/>
                  <a:gd name="T21" fmla="*/ 280 h 280"/>
                  <a:gd name="T22" fmla="*/ 59 w 98"/>
                  <a:gd name="T23" fmla="*/ 248 h 280"/>
                  <a:gd name="T24" fmla="*/ 98 w 98"/>
                  <a:gd name="T25" fmla="*/ 23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280">
                    <a:moveTo>
                      <a:pt x="20" y="31"/>
                    </a:moveTo>
                    <a:lnTo>
                      <a:pt x="83" y="248"/>
                    </a:lnTo>
                    <a:lnTo>
                      <a:pt x="78" y="249"/>
                    </a:lnTo>
                    <a:lnTo>
                      <a:pt x="15" y="32"/>
                    </a:lnTo>
                    <a:lnTo>
                      <a:pt x="20" y="31"/>
                    </a:lnTo>
                    <a:close/>
                    <a:moveTo>
                      <a:pt x="0" y="43"/>
                    </a:moveTo>
                    <a:lnTo>
                      <a:pt x="8" y="0"/>
                    </a:lnTo>
                    <a:lnTo>
                      <a:pt x="38" y="33"/>
                    </a:lnTo>
                    <a:lnTo>
                      <a:pt x="0" y="43"/>
                    </a:lnTo>
                    <a:close/>
                    <a:moveTo>
                      <a:pt x="98" y="237"/>
                    </a:moveTo>
                    <a:lnTo>
                      <a:pt x="89" y="280"/>
                    </a:lnTo>
                    <a:lnTo>
                      <a:pt x="59" y="248"/>
                    </a:lnTo>
                    <a:lnTo>
                      <a:pt x="98" y="2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09" name="Freeform 1808"/>
              <p:cNvSpPr>
                <a:spLocks noEditPoints="1"/>
              </p:cNvSpPr>
              <p:nvPr/>
            </p:nvSpPr>
            <p:spPr bwMode="auto">
              <a:xfrm>
                <a:off x="4281488" y="758134"/>
                <a:ext cx="188913" cy="342900"/>
              </a:xfrm>
              <a:custGeom>
                <a:avLst/>
                <a:gdLst>
                  <a:gd name="T0" fmla="*/ 18 w 119"/>
                  <a:gd name="T1" fmla="*/ 27 h 216"/>
                  <a:gd name="T2" fmla="*/ 105 w 119"/>
                  <a:gd name="T3" fmla="*/ 186 h 216"/>
                  <a:gd name="T4" fmla="*/ 101 w 119"/>
                  <a:gd name="T5" fmla="*/ 188 h 216"/>
                  <a:gd name="T6" fmla="*/ 13 w 119"/>
                  <a:gd name="T7" fmla="*/ 30 h 216"/>
                  <a:gd name="T8" fmla="*/ 18 w 119"/>
                  <a:gd name="T9" fmla="*/ 27 h 216"/>
                  <a:gd name="T10" fmla="*/ 1 w 119"/>
                  <a:gd name="T11" fmla="*/ 43 h 216"/>
                  <a:gd name="T12" fmla="*/ 0 w 119"/>
                  <a:gd name="T13" fmla="*/ 0 h 216"/>
                  <a:gd name="T14" fmla="*/ 36 w 119"/>
                  <a:gd name="T15" fmla="*/ 25 h 216"/>
                  <a:gd name="T16" fmla="*/ 1 w 119"/>
                  <a:gd name="T17" fmla="*/ 43 h 216"/>
                  <a:gd name="T18" fmla="*/ 117 w 119"/>
                  <a:gd name="T19" fmla="*/ 172 h 216"/>
                  <a:gd name="T20" fmla="*/ 119 w 119"/>
                  <a:gd name="T21" fmla="*/ 216 h 216"/>
                  <a:gd name="T22" fmla="*/ 82 w 119"/>
                  <a:gd name="T23" fmla="*/ 191 h 216"/>
                  <a:gd name="T24" fmla="*/ 117 w 119"/>
                  <a:gd name="T25" fmla="*/ 17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216">
                    <a:moveTo>
                      <a:pt x="18" y="27"/>
                    </a:moveTo>
                    <a:lnTo>
                      <a:pt x="105" y="186"/>
                    </a:lnTo>
                    <a:lnTo>
                      <a:pt x="101" y="188"/>
                    </a:lnTo>
                    <a:lnTo>
                      <a:pt x="13" y="30"/>
                    </a:lnTo>
                    <a:lnTo>
                      <a:pt x="18" y="27"/>
                    </a:lnTo>
                    <a:close/>
                    <a:moveTo>
                      <a:pt x="1" y="43"/>
                    </a:moveTo>
                    <a:lnTo>
                      <a:pt x="0" y="0"/>
                    </a:lnTo>
                    <a:lnTo>
                      <a:pt x="36" y="25"/>
                    </a:lnTo>
                    <a:lnTo>
                      <a:pt x="1" y="43"/>
                    </a:lnTo>
                    <a:close/>
                    <a:moveTo>
                      <a:pt x="117" y="172"/>
                    </a:moveTo>
                    <a:lnTo>
                      <a:pt x="119" y="216"/>
                    </a:lnTo>
                    <a:lnTo>
                      <a:pt x="82" y="191"/>
                    </a:lnTo>
                    <a:lnTo>
                      <a:pt x="117" y="1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10" name="Freeform 1809"/>
              <p:cNvSpPr>
                <a:spLocks noEditPoints="1"/>
              </p:cNvSpPr>
              <p:nvPr/>
            </p:nvSpPr>
            <p:spPr bwMode="auto">
              <a:xfrm>
                <a:off x="3495676" y="1507434"/>
                <a:ext cx="354013" cy="111125"/>
              </a:xfrm>
              <a:custGeom>
                <a:avLst/>
                <a:gdLst>
                  <a:gd name="T0" fmla="*/ 33 w 223"/>
                  <a:gd name="T1" fmla="*/ 54 h 70"/>
                  <a:gd name="T2" fmla="*/ 191 w 223"/>
                  <a:gd name="T3" fmla="*/ 20 h 70"/>
                  <a:gd name="T4" fmla="*/ 190 w 223"/>
                  <a:gd name="T5" fmla="*/ 15 h 70"/>
                  <a:gd name="T6" fmla="*/ 32 w 223"/>
                  <a:gd name="T7" fmla="*/ 50 h 70"/>
                  <a:gd name="T8" fmla="*/ 33 w 223"/>
                  <a:gd name="T9" fmla="*/ 54 h 70"/>
                  <a:gd name="T10" fmla="*/ 34 w 223"/>
                  <a:gd name="T11" fmla="*/ 31 h 70"/>
                  <a:gd name="T12" fmla="*/ 0 w 223"/>
                  <a:gd name="T13" fmla="*/ 59 h 70"/>
                  <a:gd name="T14" fmla="*/ 43 w 223"/>
                  <a:gd name="T15" fmla="*/ 70 h 70"/>
                  <a:gd name="T16" fmla="*/ 34 w 223"/>
                  <a:gd name="T17" fmla="*/ 31 h 70"/>
                  <a:gd name="T18" fmla="*/ 188 w 223"/>
                  <a:gd name="T19" fmla="*/ 38 h 70"/>
                  <a:gd name="T20" fmla="*/ 223 w 223"/>
                  <a:gd name="T21" fmla="*/ 10 h 70"/>
                  <a:gd name="T22" fmla="*/ 180 w 223"/>
                  <a:gd name="T23" fmla="*/ 0 h 70"/>
                  <a:gd name="T24" fmla="*/ 188 w 223"/>
                  <a:gd name="T25" fmla="*/ 3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3" h="70">
                    <a:moveTo>
                      <a:pt x="33" y="54"/>
                    </a:moveTo>
                    <a:lnTo>
                      <a:pt x="191" y="20"/>
                    </a:lnTo>
                    <a:lnTo>
                      <a:pt x="190" y="15"/>
                    </a:lnTo>
                    <a:lnTo>
                      <a:pt x="32" y="50"/>
                    </a:lnTo>
                    <a:lnTo>
                      <a:pt x="33" y="54"/>
                    </a:lnTo>
                    <a:close/>
                    <a:moveTo>
                      <a:pt x="34" y="31"/>
                    </a:moveTo>
                    <a:lnTo>
                      <a:pt x="0" y="59"/>
                    </a:lnTo>
                    <a:lnTo>
                      <a:pt x="43" y="70"/>
                    </a:lnTo>
                    <a:lnTo>
                      <a:pt x="34" y="31"/>
                    </a:lnTo>
                    <a:close/>
                    <a:moveTo>
                      <a:pt x="188" y="38"/>
                    </a:moveTo>
                    <a:lnTo>
                      <a:pt x="223" y="10"/>
                    </a:lnTo>
                    <a:lnTo>
                      <a:pt x="180" y="0"/>
                    </a:lnTo>
                    <a:lnTo>
                      <a:pt x="188" y="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11" name="Freeform 1810"/>
              <p:cNvSpPr>
                <a:spLocks noEditPoints="1"/>
              </p:cNvSpPr>
              <p:nvPr/>
            </p:nvSpPr>
            <p:spPr bwMode="auto">
              <a:xfrm>
                <a:off x="3668713" y="1572521"/>
                <a:ext cx="195263" cy="317500"/>
              </a:xfrm>
              <a:custGeom>
                <a:avLst/>
                <a:gdLst>
                  <a:gd name="T0" fmla="*/ 103 w 123"/>
                  <a:gd name="T1" fmla="*/ 27 h 200"/>
                  <a:gd name="T2" fmla="*/ 15 w 123"/>
                  <a:gd name="T3" fmla="*/ 171 h 200"/>
                  <a:gd name="T4" fmla="*/ 19 w 123"/>
                  <a:gd name="T5" fmla="*/ 173 h 200"/>
                  <a:gd name="T6" fmla="*/ 108 w 123"/>
                  <a:gd name="T7" fmla="*/ 29 h 200"/>
                  <a:gd name="T8" fmla="*/ 103 w 123"/>
                  <a:gd name="T9" fmla="*/ 27 h 200"/>
                  <a:gd name="T10" fmla="*/ 119 w 123"/>
                  <a:gd name="T11" fmla="*/ 44 h 200"/>
                  <a:gd name="T12" fmla="*/ 123 w 123"/>
                  <a:gd name="T13" fmla="*/ 0 h 200"/>
                  <a:gd name="T14" fmla="*/ 85 w 123"/>
                  <a:gd name="T15" fmla="*/ 23 h 200"/>
                  <a:gd name="T16" fmla="*/ 119 w 123"/>
                  <a:gd name="T17" fmla="*/ 44 h 200"/>
                  <a:gd name="T18" fmla="*/ 4 w 123"/>
                  <a:gd name="T19" fmla="*/ 156 h 200"/>
                  <a:gd name="T20" fmla="*/ 0 w 123"/>
                  <a:gd name="T21" fmla="*/ 200 h 200"/>
                  <a:gd name="T22" fmla="*/ 38 w 123"/>
                  <a:gd name="T23" fmla="*/ 177 h 200"/>
                  <a:gd name="T24" fmla="*/ 4 w 123"/>
                  <a:gd name="T25" fmla="*/ 15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200">
                    <a:moveTo>
                      <a:pt x="103" y="27"/>
                    </a:moveTo>
                    <a:lnTo>
                      <a:pt x="15" y="171"/>
                    </a:lnTo>
                    <a:lnTo>
                      <a:pt x="19" y="173"/>
                    </a:lnTo>
                    <a:lnTo>
                      <a:pt x="108" y="29"/>
                    </a:lnTo>
                    <a:lnTo>
                      <a:pt x="103" y="27"/>
                    </a:lnTo>
                    <a:close/>
                    <a:moveTo>
                      <a:pt x="119" y="44"/>
                    </a:moveTo>
                    <a:lnTo>
                      <a:pt x="123" y="0"/>
                    </a:lnTo>
                    <a:lnTo>
                      <a:pt x="85" y="23"/>
                    </a:lnTo>
                    <a:lnTo>
                      <a:pt x="119" y="44"/>
                    </a:lnTo>
                    <a:close/>
                    <a:moveTo>
                      <a:pt x="4" y="156"/>
                    </a:moveTo>
                    <a:lnTo>
                      <a:pt x="0" y="200"/>
                    </a:lnTo>
                    <a:lnTo>
                      <a:pt x="38" y="177"/>
                    </a:lnTo>
                    <a:lnTo>
                      <a:pt x="4" y="15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12" name="Freeform 1811"/>
              <p:cNvSpPr>
                <a:spLocks noEditPoints="1"/>
              </p:cNvSpPr>
              <p:nvPr/>
            </p:nvSpPr>
            <p:spPr bwMode="auto">
              <a:xfrm>
                <a:off x="3459163" y="1670946"/>
                <a:ext cx="171450" cy="219075"/>
              </a:xfrm>
              <a:custGeom>
                <a:avLst/>
                <a:gdLst>
                  <a:gd name="T0" fmla="*/ 22 w 108"/>
                  <a:gd name="T1" fmla="*/ 24 h 138"/>
                  <a:gd name="T2" fmla="*/ 90 w 108"/>
                  <a:gd name="T3" fmla="*/ 111 h 138"/>
                  <a:gd name="T4" fmla="*/ 86 w 108"/>
                  <a:gd name="T5" fmla="*/ 114 h 138"/>
                  <a:gd name="T6" fmla="*/ 18 w 108"/>
                  <a:gd name="T7" fmla="*/ 27 h 138"/>
                  <a:gd name="T8" fmla="*/ 22 w 108"/>
                  <a:gd name="T9" fmla="*/ 24 h 138"/>
                  <a:gd name="T10" fmla="*/ 8 w 108"/>
                  <a:gd name="T11" fmla="*/ 43 h 138"/>
                  <a:gd name="T12" fmla="*/ 0 w 108"/>
                  <a:gd name="T13" fmla="*/ 0 h 138"/>
                  <a:gd name="T14" fmla="*/ 40 w 108"/>
                  <a:gd name="T15" fmla="*/ 19 h 138"/>
                  <a:gd name="T16" fmla="*/ 8 w 108"/>
                  <a:gd name="T17" fmla="*/ 43 h 138"/>
                  <a:gd name="T18" fmla="*/ 100 w 108"/>
                  <a:gd name="T19" fmla="*/ 95 h 138"/>
                  <a:gd name="T20" fmla="*/ 108 w 108"/>
                  <a:gd name="T21" fmla="*/ 138 h 138"/>
                  <a:gd name="T22" fmla="*/ 68 w 108"/>
                  <a:gd name="T23" fmla="*/ 119 h 138"/>
                  <a:gd name="T24" fmla="*/ 100 w 108"/>
                  <a:gd name="T25" fmla="*/ 9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38">
                    <a:moveTo>
                      <a:pt x="22" y="24"/>
                    </a:moveTo>
                    <a:lnTo>
                      <a:pt x="90" y="111"/>
                    </a:lnTo>
                    <a:lnTo>
                      <a:pt x="86" y="114"/>
                    </a:lnTo>
                    <a:lnTo>
                      <a:pt x="18" y="27"/>
                    </a:lnTo>
                    <a:lnTo>
                      <a:pt x="22" y="24"/>
                    </a:lnTo>
                    <a:close/>
                    <a:moveTo>
                      <a:pt x="8" y="43"/>
                    </a:moveTo>
                    <a:lnTo>
                      <a:pt x="0" y="0"/>
                    </a:lnTo>
                    <a:lnTo>
                      <a:pt x="40" y="19"/>
                    </a:lnTo>
                    <a:lnTo>
                      <a:pt x="8" y="43"/>
                    </a:lnTo>
                    <a:close/>
                    <a:moveTo>
                      <a:pt x="100" y="95"/>
                    </a:moveTo>
                    <a:lnTo>
                      <a:pt x="108" y="138"/>
                    </a:lnTo>
                    <a:lnTo>
                      <a:pt x="68" y="119"/>
                    </a:lnTo>
                    <a:lnTo>
                      <a:pt x="100" y="9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grpSp>
        <p:grpSp>
          <p:nvGrpSpPr>
            <p:cNvPr id="1775" name="Group 1774"/>
            <p:cNvGrpSpPr/>
            <p:nvPr/>
          </p:nvGrpSpPr>
          <p:grpSpPr>
            <a:xfrm>
              <a:off x="4514849" y="473075"/>
              <a:ext cx="187326" cy="592364"/>
              <a:chOff x="4514849" y="473075"/>
              <a:chExt cx="365125" cy="592364"/>
            </a:xfrm>
          </p:grpSpPr>
          <p:sp>
            <p:nvSpPr>
              <p:cNvPr id="1787" name="Freeform 1786"/>
              <p:cNvSpPr>
                <a:spLocks noEditPoints="1"/>
              </p:cNvSpPr>
              <p:nvPr/>
            </p:nvSpPr>
            <p:spPr bwMode="auto">
              <a:xfrm>
                <a:off x="4518024" y="473075"/>
                <a:ext cx="361950" cy="76200"/>
              </a:xfrm>
              <a:custGeom>
                <a:avLst/>
                <a:gdLst>
                  <a:gd name="T0" fmla="*/ 188 w 228"/>
                  <a:gd name="T1" fmla="*/ 22 h 48"/>
                  <a:gd name="T2" fmla="*/ 40 w 228"/>
                  <a:gd name="T3" fmla="*/ 22 h 48"/>
                  <a:gd name="T4" fmla="*/ 40 w 228"/>
                  <a:gd name="T5" fmla="*/ 26 h 48"/>
                  <a:gd name="T6" fmla="*/ 188 w 228"/>
                  <a:gd name="T7" fmla="*/ 26 h 48"/>
                  <a:gd name="T8" fmla="*/ 188 w 228"/>
                  <a:gd name="T9" fmla="*/ 22 h 48"/>
                  <a:gd name="T10" fmla="*/ 180 w 228"/>
                  <a:gd name="T11" fmla="*/ 48 h 48"/>
                  <a:gd name="T12" fmla="*/ 228 w 228"/>
                  <a:gd name="T13" fmla="*/ 24 h 48"/>
                  <a:gd name="T14" fmla="*/ 180 w 228"/>
                  <a:gd name="T15" fmla="*/ 0 h 48"/>
                  <a:gd name="T16" fmla="*/ 180 w 228"/>
                  <a:gd name="T17" fmla="*/ 48 h 48"/>
                  <a:gd name="T18" fmla="*/ 48 w 228"/>
                  <a:gd name="T19" fmla="*/ 0 h 48"/>
                  <a:gd name="T20" fmla="*/ 0 w 228"/>
                  <a:gd name="T21" fmla="*/ 24 h 48"/>
                  <a:gd name="T22" fmla="*/ 48 w 228"/>
                  <a:gd name="T23" fmla="*/ 48 h 48"/>
                  <a:gd name="T24" fmla="*/ 48 w 22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48">
                    <a:moveTo>
                      <a:pt x="188" y="22"/>
                    </a:moveTo>
                    <a:lnTo>
                      <a:pt x="40" y="22"/>
                    </a:lnTo>
                    <a:lnTo>
                      <a:pt x="40" y="26"/>
                    </a:lnTo>
                    <a:lnTo>
                      <a:pt x="188" y="26"/>
                    </a:lnTo>
                    <a:lnTo>
                      <a:pt x="188" y="22"/>
                    </a:lnTo>
                    <a:close/>
                    <a:moveTo>
                      <a:pt x="180" y="48"/>
                    </a:moveTo>
                    <a:lnTo>
                      <a:pt x="228" y="24"/>
                    </a:lnTo>
                    <a:lnTo>
                      <a:pt x="180" y="0"/>
                    </a:lnTo>
                    <a:lnTo>
                      <a:pt x="180" y="48"/>
                    </a:lnTo>
                    <a:close/>
                    <a:moveTo>
                      <a:pt x="48" y="0"/>
                    </a:moveTo>
                    <a:lnTo>
                      <a:pt x="0" y="24"/>
                    </a:lnTo>
                    <a:lnTo>
                      <a:pt x="48" y="48"/>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88" name="Freeform 1787"/>
              <p:cNvSpPr>
                <a:spLocks noEditPoints="1"/>
              </p:cNvSpPr>
              <p:nvPr/>
            </p:nvSpPr>
            <p:spPr bwMode="auto">
              <a:xfrm>
                <a:off x="4514849" y="604838"/>
                <a:ext cx="361950" cy="76200"/>
              </a:xfrm>
              <a:custGeom>
                <a:avLst/>
                <a:gdLst>
                  <a:gd name="T0" fmla="*/ 188 w 228"/>
                  <a:gd name="T1" fmla="*/ 22 h 48"/>
                  <a:gd name="T2" fmla="*/ 40 w 228"/>
                  <a:gd name="T3" fmla="*/ 22 h 48"/>
                  <a:gd name="T4" fmla="*/ 40 w 228"/>
                  <a:gd name="T5" fmla="*/ 26 h 48"/>
                  <a:gd name="T6" fmla="*/ 188 w 228"/>
                  <a:gd name="T7" fmla="*/ 26 h 48"/>
                  <a:gd name="T8" fmla="*/ 188 w 228"/>
                  <a:gd name="T9" fmla="*/ 22 h 48"/>
                  <a:gd name="T10" fmla="*/ 180 w 228"/>
                  <a:gd name="T11" fmla="*/ 48 h 48"/>
                  <a:gd name="T12" fmla="*/ 228 w 228"/>
                  <a:gd name="T13" fmla="*/ 24 h 48"/>
                  <a:gd name="T14" fmla="*/ 180 w 228"/>
                  <a:gd name="T15" fmla="*/ 0 h 48"/>
                  <a:gd name="T16" fmla="*/ 180 w 228"/>
                  <a:gd name="T17" fmla="*/ 48 h 48"/>
                  <a:gd name="T18" fmla="*/ 48 w 228"/>
                  <a:gd name="T19" fmla="*/ 0 h 48"/>
                  <a:gd name="T20" fmla="*/ 0 w 228"/>
                  <a:gd name="T21" fmla="*/ 24 h 48"/>
                  <a:gd name="T22" fmla="*/ 48 w 228"/>
                  <a:gd name="T23" fmla="*/ 48 h 48"/>
                  <a:gd name="T24" fmla="*/ 48 w 22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48">
                    <a:moveTo>
                      <a:pt x="188" y="22"/>
                    </a:moveTo>
                    <a:lnTo>
                      <a:pt x="40" y="22"/>
                    </a:lnTo>
                    <a:lnTo>
                      <a:pt x="40" y="26"/>
                    </a:lnTo>
                    <a:lnTo>
                      <a:pt x="188" y="26"/>
                    </a:lnTo>
                    <a:lnTo>
                      <a:pt x="188" y="22"/>
                    </a:lnTo>
                    <a:close/>
                    <a:moveTo>
                      <a:pt x="180" y="48"/>
                    </a:moveTo>
                    <a:lnTo>
                      <a:pt x="228" y="24"/>
                    </a:lnTo>
                    <a:lnTo>
                      <a:pt x="180" y="0"/>
                    </a:lnTo>
                    <a:lnTo>
                      <a:pt x="180" y="48"/>
                    </a:lnTo>
                    <a:close/>
                    <a:moveTo>
                      <a:pt x="48" y="0"/>
                    </a:moveTo>
                    <a:lnTo>
                      <a:pt x="0" y="24"/>
                    </a:lnTo>
                    <a:lnTo>
                      <a:pt x="48" y="48"/>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89" name="Freeform 1788"/>
              <p:cNvSpPr>
                <a:spLocks noEditPoints="1"/>
              </p:cNvSpPr>
              <p:nvPr/>
            </p:nvSpPr>
            <p:spPr bwMode="auto">
              <a:xfrm>
                <a:off x="4515645" y="736601"/>
                <a:ext cx="361950" cy="76200"/>
              </a:xfrm>
              <a:custGeom>
                <a:avLst/>
                <a:gdLst>
                  <a:gd name="T0" fmla="*/ 188 w 228"/>
                  <a:gd name="T1" fmla="*/ 22 h 48"/>
                  <a:gd name="T2" fmla="*/ 40 w 228"/>
                  <a:gd name="T3" fmla="*/ 22 h 48"/>
                  <a:gd name="T4" fmla="*/ 40 w 228"/>
                  <a:gd name="T5" fmla="*/ 26 h 48"/>
                  <a:gd name="T6" fmla="*/ 188 w 228"/>
                  <a:gd name="T7" fmla="*/ 26 h 48"/>
                  <a:gd name="T8" fmla="*/ 188 w 228"/>
                  <a:gd name="T9" fmla="*/ 22 h 48"/>
                  <a:gd name="T10" fmla="*/ 180 w 228"/>
                  <a:gd name="T11" fmla="*/ 48 h 48"/>
                  <a:gd name="T12" fmla="*/ 228 w 228"/>
                  <a:gd name="T13" fmla="*/ 24 h 48"/>
                  <a:gd name="T14" fmla="*/ 180 w 228"/>
                  <a:gd name="T15" fmla="*/ 0 h 48"/>
                  <a:gd name="T16" fmla="*/ 180 w 228"/>
                  <a:gd name="T17" fmla="*/ 48 h 48"/>
                  <a:gd name="T18" fmla="*/ 48 w 228"/>
                  <a:gd name="T19" fmla="*/ 0 h 48"/>
                  <a:gd name="T20" fmla="*/ 0 w 228"/>
                  <a:gd name="T21" fmla="*/ 24 h 48"/>
                  <a:gd name="T22" fmla="*/ 48 w 228"/>
                  <a:gd name="T23" fmla="*/ 48 h 48"/>
                  <a:gd name="T24" fmla="*/ 48 w 22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48">
                    <a:moveTo>
                      <a:pt x="188" y="22"/>
                    </a:moveTo>
                    <a:lnTo>
                      <a:pt x="40" y="22"/>
                    </a:lnTo>
                    <a:lnTo>
                      <a:pt x="40" y="26"/>
                    </a:lnTo>
                    <a:lnTo>
                      <a:pt x="188" y="26"/>
                    </a:lnTo>
                    <a:lnTo>
                      <a:pt x="188" y="22"/>
                    </a:lnTo>
                    <a:close/>
                    <a:moveTo>
                      <a:pt x="180" y="48"/>
                    </a:moveTo>
                    <a:lnTo>
                      <a:pt x="228" y="24"/>
                    </a:lnTo>
                    <a:lnTo>
                      <a:pt x="180" y="0"/>
                    </a:lnTo>
                    <a:lnTo>
                      <a:pt x="180" y="48"/>
                    </a:lnTo>
                    <a:close/>
                    <a:moveTo>
                      <a:pt x="48" y="0"/>
                    </a:moveTo>
                    <a:lnTo>
                      <a:pt x="0" y="24"/>
                    </a:lnTo>
                    <a:lnTo>
                      <a:pt x="48" y="48"/>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90" name="Freeform 1789"/>
              <p:cNvSpPr>
                <a:spLocks noEditPoints="1"/>
              </p:cNvSpPr>
              <p:nvPr/>
            </p:nvSpPr>
            <p:spPr bwMode="auto">
              <a:xfrm>
                <a:off x="4515645" y="863033"/>
                <a:ext cx="361950" cy="76200"/>
              </a:xfrm>
              <a:custGeom>
                <a:avLst/>
                <a:gdLst>
                  <a:gd name="T0" fmla="*/ 188 w 228"/>
                  <a:gd name="T1" fmla="*/ 22 h 48"/>
                  <a:gd name="T2" fmla="*/ 40 w 228"/>
                  <a:gd name="T3" fmla="*/ 22 h 48"/>
                  <a:gd name="T4" fmla="*/ 40 w 228"/>
                  <a:gd name="T5" fmla="*/ 26 h 48"/>
                  <a:gd name="T6" fmla="*/ 188 w 228"/>
                  <a:gd name="T7" fmla="*/ 26 h 48"/>
                  <a:gd name="T8" fmla="*/ 188 w 228"/>
                  <a:gd name="T9" fmla="*/ 22 h 48"/>
                  <a:gd name="T10" fmla="*/ 180 w 228"/>
                  <a:gd name="T11" fmla="*/ 48 h 48"/>
                  <a:gd name="T12" fmla="*/ 228 w 228"/>
                  <a:gd name="T13" fmla="*/ 24 h 48"/>
                  <a:gd name="T14" fmla="*/ 180 w 228"/>
                  <a:gd name="T15" fmla="*/ 0 h 48"/>
                  <a:gd name="T16" fmla="*/ 180 w 228"/>
                  <a:gd name="T17" fmla="*/ 48 h 48"/>
                  <a:gd name="T18" fmla="*/ 48 w 228"/>
                  <a:gd name="T19" fmla="*/ 0 h 48"/>
                  <a:gd name="T20" fmla="*/ 0 w 228"/>
                  <a:gd name="T21" fmla="*/ 24 h 48"/>
                  <a:gd name="T22" fmla="*/ 48 w 228"/>
                  <a:gd name="T23" fmla="*/ 48 h 48"/>
                  <a:gd name="T24" fmla="*/ 48 w 22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48">
                    <a:moveTo>
                      <a:pt x="188" y="22"/>
                    </a:moveTo>
                    <a:lnTo>
                      <a:pt x="40" y="22"/>
                    </a:lnTo>
                    <a:lnTo>
                      <a:pt x="40" y="26"/>
                    </a:lnTo>
                    <a:lnTo>
                      <a:pt x="188" y="26"/>
                    </a:lnTo>
                    <a:lnTo>
                      <a:pt x="188" y="22"/>
                    </a:lnTo>
                    <a:close/>
                    <a:moveTo>
                      <a:pt x="180" y="48"/>
                    </a:moveTo>
                    <a:lnTo>
                      <a:pt x="228" y="24"/>
                    </a:lnTo>
                    <a:lnTo>
                      <a:pt x="180" y="0"/>
                    </a:lnTo>
                    <a:lnTo>
                      <a:pt x="180" y="48"/>
                    </a:lnTo>
                    <a:close/>
                    <a:moveTo>
                      <a:pt x="48" y="0"/>
                    </a:moveTo>
                    <a:lnTo>
                      <a:pt x="0" y="24"/>
                    </a:lnTo>
                    <a:lnTo>
                      <a:pt x="48" y="48"/>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91" name="Freeform 1790"/>
              <p:cNvSpPr>
                <a:spLocks noEditPoints="1"/>
              </p:cNvSpPr>
              <p:nvPr/>
            </p:nvSpPr>
            <p:spPr bwMode="auto">
              <a:xfrm>
                <a:off x="4514849" y="990827"/>
                <a:ext cx="361950" cy="74612"/>
              </a:xfrm>
              <a:custGeom>
                <a:avLst/>
                <a:gdLst>
                  <a:gd name="T0" fmla="*/ 188 w 228"/>
                  <a:gd name="T1" fmla="*/ 22 h 47"/>
                  <a:gd name="T2" fmla="*/ 40 w 228"/>
                  <a:gd name="T3" fmla="*/ 22 h 47"/>
                  <a:gd name="T4" fmla="*/ 40 w 228"/>
                  <a:gd name="T5" fmla="*/ 25 h 47"/>
                  <a:gd name="T6" fmla="*/ 188 w 228"/>
                  <a:gd name="T7" fmla="*/ 25 h 47"/>
                  <a:gd name="T8" fmla="*/ 188 w 228"/>
                  <a:gd name="T9" fmla="*/ 22 h 47"/>
                  <a:gd name="T10" fmla="*/ 180 w 228"/>
                  <a:gd name="T11" fmla="*/ 47 h 47"/>
                  <a:gd name="T12" fmla="*/ 228 w 228"/>
                  <a:gd name="T13" fmla="*/ 24 h 47"/>
                  <a:gd name="T14" fmla="*/ 180 w 228"/>
                  <a:gd name="T15" fmla="*/ 0 h 47"/>
                  <a:gd name="T16" fmla="*/ 180 w 228"/>
                  <a:gd name="T17" fmla="*/ 47 h 47"/>
                  <a:gd name="T18" fmla="*/ 48 w 228"/>
                  <a:gd name="T19" fmla="*/ 0 h 47"/>
                  <a:gd name="T20" fmla="*/ 0 w 228"/>
                  <a:gd name="T21" fmla="*/ 24 h 47"/>
                  <a:gd name="T22" fmla="*/ 48 w 228"/>
                  <a:gd name="T23" fmla="*/ 47 h 47"/>
                  <a:gd name="T24" fmla="*/ 48 w 228"/>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47">
                    <a:moveTo>
                      <a:pt x="188" y="22"/>
                    </a:moveTo>
                    <a:lnTo>
                      <a:pt x="40" y="22"/>
                    </a:lnTo>
                    <a:lnTo>
                      <a:pt x="40" y="25"/>
                    </a:lnTo>
                    <a:lnTo>
                      <a:pt x="188" y="25"/>
                    </a:lnTo>
                    <a:lnTo>
                      <a:pt x="188" y="22"/>
                    </a:lnTo>
                    <a:close/>
                    <a:moveTo>
                      <a:pt x="180" y="47"/>
                    </a:moveTo>
                    <a:lnTo>
                      <a:pt x="228" y="24"/>
                    </a:lnTo>
                    <a:lnTo>
                      <a:pt x="180" y="0"/>
                    </a:lnTo>
                    <a:lnTo>
                      <a:pt x="180" y="47"/>
                    </a:lnTo>
                    <a:close/>
                    <a:moveTo>
                      <a:pt x="48" y="0"/>
                    </a:moveTo>
                    <a:lnTo>
                      <a:pt x="0" y="24"/>
                    </a:lnTo>
                    <a:lnTo>
                      <a:pt x="48" y="47"/>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grpSp>
        <p:sp>
          <p:nvSpPr>
            <p:cNvPr id="1776" name="Freeform 1775"/>
            <p:cNvSpPr>
              <a:spLocks noEditPoints="1"/>
            </p:cNvSpPr>
            <p:nvPr/>
          </p:nvSpPr>
          <p:spPr bwMode="auto">
            <a:xfrm>
              <a:off x="4849745" y="601542"/>
              <a:ext cx="135055" cy="74612"/>
            </a:xfrm>
            <a:custGeom>
              <a:avLst/>
              <a:gdLst>
                <a:gd name="T0" fmla="*/ 173 w 173"/>
                <a:gd name="T1" fmla="*/ 22 h 47"/>
                <a:gd name="T2" fmla="*/ 40 w 173"/>
                <a:gd name="T3" fmla="*/ 22 h 47"/>
                <a:gd name="T4" fmla="*/ 40 w 173"/>
                <a:gd name="T5" fmla="*/ 25 h 47"/>
                <a:gd name="T6" fmla="*/ 173 w 173"/>
                <a:gd name="T7" fmla="*/ 25 h 47"/>
                <a:gd name="T8" fmla="*/ 173 w 173"/>
                <a:gd name="T9" fmla="*/ 22 h 47"/>
                <a:gd name="T10" fmla="*/ 48 w 173"/>
                <a:gd name="T11" fmla="*/ 0 h 47"/>
                <a:gd name="T12" fmla="*/ 0 w 173"/>
                <a:gd name="T13" fmla="*/ 23 h 47"/>
                <a:gd name="T14" fmla="*/ 48 w 173"/>
                <a:gd name="T15" fmla="*/ 47 h 47"/>
                <a:gd name="T16" fmla="*/ 48 w 17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47">
                  <a:moveTo>
                    <a:pt x="173" y="22"/>
                  </a:moveTo>
                  <a:lnTo>
                    <a:pt x="40" y="22"/>
                  </a:lnTo>
                  <a:lnTo>
                    <a:pt x="40" y="25"/>
                  </a:lnTo>
                  <a:lnTo>
                    <a:pt x="173" y="25"/>
                  </a:lnTo>
                  <a:lnTo>
                    <a:pt x="173" y="22"/>
                  </a:lnTo>
                  <a:close/>
                  <a:moveTo>
                    <a:pt x="48" y="0"/>
                  </a:moveTo>
                  <a:lnTo>
                    <a:pt x="0" y="23"/>
                  </a:lnTo>
                  <a:lnTo>
                    <a:pt x="48" y="47"/>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77" name="Freeform 1776"/>
            <p:cNvSpPr>
              <a:spLocks noEditPoints="1"/>
            </p:cNvSpPr>
            <p:nvPr/>
          </p:nvSpPr>
          <p:spPr bwMode="auto">
            <a:xfrm>
              <a:off x="4852170" y="468642"/>
              <a:ext cx="135055" cy="74612"/>
            </a:xfrm>
            <a:custGeom>
              <a:avLst/>
              <a:gdLst>
                <a:gd name="T0" fmla="*/ 173 w 173"/>
                <a:gd name="T1" fmla="*/ 22 h 47"/>
                <a:gd name="T2" fmla="*/ 40 w 173"/>
                <a:gd name="T3" fmla="*/ 22 h 47"/>
                <a:gd name="T4" fmla="*/ 40 w 173"/>
                <a:gd name="T5" fmla="*/ 25 h 47"/>
                <a:gd name="T6" fmla="*/ 173 w 173"/>
                <a:gd name="T7" fmla="*/ 25 h 47"/>
                <a:gd name="T8" fmla="*/ 173 w 173"/>
                <a:gd name="T9" fmla="*/ 22 h 47"/>
                <a:gd name="T10" fmla="*/ 48 w 173"/>
                <a:gd name="T11" fmla="*/ 0 h 47"/>
                <a:gd name="T12" fmla="*/ 0 w 173"/>
                <a:gd name="T13" fmla="*/ 24 h 47"/>
                <a:gd name="T14" fmla="*/ 48 w 173"/>
                <a:gd name="T15" fmla="*/ 47 h 47"/>
                <a:gd name="T16" fmla="*/ 48 w 17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47">
                  <a:moveTo>
                    <a:pt x="173" y="22"/>
                  </a:moveTo>
                  <a:lnTo>
                    <a:pt x="40" y="22"/>
                  </a:lnTo>
                  <a:lnTo>
                    <a:pt x="40" y="25"/>
                  </a:lnTo>
                  <a:lnTo>
                    <a:pt x="173" y="25"/>
                  </a:lnTo>
                  <a:lnTo>
                    <a:pt x="173" y="22"/>
                  </a:lnTo>
                  <a:close/>
                  <a:moveTo>
                    <a:pt x="48" y="0"/>
                  </a:moveTo>
                  <a:lnTo>
                    <a:pt x="0" y="24"/>
                  </a:lnTo>
                  <a:lnTo>
                    <a:pt x="48" y="47"/>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78" name="Freeform 1777"/>
            <p:cNvSpPr>
              <a:spLocks noEditPoints="1"/>
            </p:cNvSpPr>
            <p:nvPr/>
          </p:nvSpPr>
          <p:spPr bwMode="auto">
            <a:xfrm>
              <a:off x="4851701" y="743967"/>
              <a:ext cx="135055" cy="74612"/>
            </a:xfrm>
            <a:custGeom>
              <a:avLst/>
              <a:gdLst>
                <a:gd name="T0" fmla="*/ 173 w 173"/>
                <a:gd name="T1" fmla="*/ 22 h 47"/>
                <a:gd name="T2" fmla="*/ 40 w 173"/>
                <a:gd name="T3" fmla="*/ 22 h 47"/>
                <a:gd name="T4" fmla="*/ 40 w 173"/>
                <a:gd name="T5" fmla="*/ 25 h 47"/>
                <a:gd name="T6" fmla="*/ 173 w 173"/>
                <a:gd name="T7" fmla="*/ 25 h 47"/>
                <a:gd name="T8" fmla="*/ 173 w 173"/>
                <a:gd name="T9" fmla="*/ 22 h 47"/>
                <a:gd name="T10" fmla="*/ 48 w 173"/>
                <a:gd name="T11" fmla="*/ 0 h 47"/>
                <a:gd name="T12" fmla="*/ 0 w 173"/>
                <a:gd name="T13" fmla="*/ 24 h 47"/>
                <a:gd name="T14" fmla="*/ 48 w 173"/>
                <a:gd name="T15" fmla="*/ 47 h 47"/>
                <a:gd name="T16" fmla="*/ 48 w 17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47">
                  <a:moveTo>
                    <a:pt x="173" y="22"/>
                  </a:moveTo>
                  <a:lnTo>
                    <a:pt x="40" y="22"/>
                  </a:lnTo>
                  <a:lnTo>
                    <a:pt x="40" y="25"/>
                  </a:lnTo>
                  <a:lnTo>
                    <a:pt x="173" y="25"/>
                  </a:lnTo>
                  <a:lnTo>
                    <a:pt x="173" y="22"/>
                  </a:lnTo>
                  <a:close/>
                  <a:moveTo>
                    <a:pt x="48" y="0"/>
                  </a:moveTo>
                  <a:lnTo>
                    <a:pt x="0" y="24"/>
                  </a:lnTo>
                  <a:lnTo>
                    <a:pt x="48" y="47"/>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79" name="Freeform 1778"/>
            <p:cNvSpPr>
              <a:spLocks noEditPoints="1"/>
            </p:cNvSpPr>
            <p:nvPr/>
          </p:nvSpPr>
          <p:spPr bwMode="auto">
            <a:xfrm>
              <a:off x="4852869" y="996163"/>
              <a:ext cx="135055" cy="74612"/>
            </a:xfrm>
            <a:custGeom>
              <a:avLst/>
              <a:gdLst>
                <a:gd name="T0" fmla="*/ 173 w 173"/>
                <a:gd name="T1" fmla="*/ 22 h 47"/>
                <a:gd name="T2" fmla="*/ 40 w 173"/>
                <a:gd name="T3" fmla="*/ 22 h 47"/>
                <a:gd name="T4" fmla="*/ 40 w 173"/>
                <a:gd name="T5" fmla="*/ 25 h 47"/>
                <a:gd name="T6" fmla="*/ 173 w 173"/>
                <a:gd name="T7" fmla="*/ 25 h 47"/>
                <a:gd name="T8" fmla="*/ 173 w 173"/>
                <a:gd name="T9" fmla="*/ 22 h 47"/>
                <a:gd name="T10" fmla="*/ 48 w 173"/>
                <a:gd name="T11" fmla="*/ 0 h 47"/>
                <a:gd name="T12" fmla="*/ 0 w 173"/>
                <a:gd name="T13" fmla="*/ 24 h 47"/>
                <a:gd name="T14" fmla="*/ 48 w 173"/>
                <a:gd name="T15" fmla="*/ 47 h 47"/>
                <a:gd name="T16" fmla="*/ 48 w 17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47">
                  <a:moveTo>
                    <a:pt x="173" y="22"/>
                  </a:moveTo>
                  <a:lnTo>
                    <a:pt x="40" y="22"/>
                  </a:lnTo>
                  <a:lnTo>
                    <a:pt x="40" y="25"/>
                  </a:lnTo>
                  <a:lnTo>
                    <a:pt x="173" y="25"/>
                  </a:lnTo>
                  <a:lnTo>
                    <a:pt x="173" y="22"/>
                  </a:lnTo>
                  <a:close/>
                  <a:moveTo>
                    <a:pt x="48" y="0"/>
                  </a:moveTo>
                  <a:lnTo>
                    <a:pt x="0" y="24"/>
                  </a:lnTo>
                  <a:lnTo>
                    <a:pt x="48" y="47"/>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80" name="Freeform 1779"/>
            <p:cNvSpPr>
              <a:spLocks noEditPoints="1"/>
            </p:cNvSpPr>
            <p:nvPr/>
          </p:nvSpPr>
          <p:spPr bwMode="auto">
            <a:xfrm>
              <a:off x="4851701" y="872447"/>
              <a:ext cx="135055" cy="74612"/>
            </a:xfrm>
            <a:custGeom>
              <a:avLst/>
              <a:gdLst>
                <a:gd name="T0" fmla="*/ 173 w 173"/>
                <a:gd name="T1" fmla="*/ 22 h 47"/>
                <a:gd name="T2" fmla="*/ 40 w 173"/>
                <a:gd name="T3" fmla="*/ 22 h 47"/>
                <a:gd name="T4" fmla="*/ 40 w 173"/>
                <a:gd name="T5" fmla="*/ 25 h 47"/>
                <a:gd name="T6" fmla="*/ 173 w 173"/>
                <a:gd name="T7" fmla="*/ 25 h 47"/>
                <a:gd name="T8" fmla="*/ 173 w 173"/>
                <a:gd name="T9" fmla="*/ 22 h 47"/>
                <a:gd name="T10" fmla="*/ 48 w 173"/>
                <a:gd name="T11" fmla="*/ 0 h 47"/>
                <a:gd name="T12" fmla="*/ 0 w 173"/>
                <a:gd name="T13" fmla="*/ 24 h 47"/>
                <a:gd name="T14" fmla="*/ 48 w 173"/>
                <a:gd name="T15" fmla="*/ 47 h 47"/>
                <a:gd name="T16" fmla="*/ 48 w 17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47">
                  <a:moveTo>
                    <a:pt x="173" y="22"/>
                  </a:moveTo>
                  <a:lnTo>
                    <a:pt x="40" y="22"/>
                  </a:lnTo>
                  <a:lnTo>
                    <a:pt x="40" y="25"/>
                  </a:lnTo>
                  <a:lnTo>
                    <a:pt x="173" y="25"/>
                  </a:lnTo>
                  <a:lnTo>
                    <a:pt x="173" y="22"/>
                  </a:lnTo>
                  <a:close/>
                  <a:moveTo>
                    <a:pt x="48" y="0"/>
                  </a:moveTo>
                  <a:lnTo>
                    <a:pt x="0" y="24"/>
                  </a:lnTo>
                  <a:lnTo>
                    <a:pt x="48" y="47"/>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81" name="Rectangle 1780"/>
            <p:cNvSpPr/>
            <p:nvPr/>
          </p:nvSpPr>
          <p:spPr>
            <a:xfrm>
              <a:off x="0" y="1355079"/>
              <a:ext cx="963295" cy="525780"/>
            </a:xfrm>
            <a:prstGeom prst="rect">
              <a:avLst/>
            </a:prstGeom>
          </p:spPr>
          <p:txBody>
            <a:bodyPr wrap="square">
              <a:noAutofit/>
            </a:bodyPr>
            <a:lstStyle/>
            <a:p>
              <a:pPr marL="115888" indent="-115888">
                <a:buFont typeface="Calibri"/>
                <a:buChar char="₋"/>
              </a:pPr>
              <a:r>
                <a:rPr lang="en-US" sz="1400" dirty="0">
                  <a:solidFill>
                    <a:srgbClr val="000000"/>
                  </a:solidFill>
                  <a:ea typeface="SimSun"/>
                  <a:cs typeface="Times New Roman"/>
                </a:rPr>
                <a:t>BLAST Analysis</a:t>
              </a:r>
            </a:p>
            <a:p>
              <a:pPr marL="115888" indent="-115888">
                <a:buFont typeface="Calibri"/>
                <a:buChar char="₋"/>
              </a:pPr>
              <a:r>
                <a:rPr lang="en-US" sz="1400" dirty="0">
                  <a:solidFill>
                    <a:srgbClr val="000000"/>
                  </a:solidFill>
                  <a:ea typeface="SimSun"/>
                  <a:cs typeface="Times New Roman"/>
                </a:rPr>
                <a:t>Local Machine Learning</a:t>
              </a:r>
            </a:p>
            <a:p>
              <a:pPr marL="115888" indent="-115888">
                <a:buFont typeface="Calibri"/>
                <a:buChar char="₋"/>
              </a:pPr>
              <a:r>
                <a:rPr lang="en-US" sz="1400" dirty="0">
                  <a:solidFill>
                    <a:srgbClr val="000000"/>
                  </a:solidFill>
                  <a:ea typeface="SimSun"/>
                  <a:cs typeface="Times New Roman"/>
                </a:rPr>
                <a:t>Pleasingly Parallel</a:t>
              </a:r>
            </a:p>
          </p:txBody>
        </p:sp>
        <p:sp>
          <p:nvSpPr>
            <p:cNvPr id="1782" name="TextBox 520"/>
            <p:cNvSpPr txBox="1"/>
            <p:nvPr/>
          </p:nvSpPr>
          <p:spPr>
            <a:xfrm>
              <a:off x="907956" y="1348863"/>
              <a:ext cx="1036955" cy="633730"/>
            </a:xfrm>
            <a:prstGeom prst="rect">
              <a:avLst/>
            </a:prstGeom>
            <a:noFill/>
          </p:spPr>
          <p:txBody>
            <a:bodyPr wrap="square" rtlCol="0">
              <a:noAutofit/>
            </a:bodyPr>
            <a:lstStyle/>
            <a:p>
              <a:pPr marL="115888" indent="-115888">
                <a:buFont typeface="Calibri"/>
                <a:buChar char="₋"/>
              </a:pPr>
              <a:r>
                <a:rPr lang="en-US" sz="1400" dirty="0">
                  <a:solidFill>
                    <a:srgbClr val="000000"/>
                  </a:solidFill>
                  <a:ea typeface="SimSun"/>
                  <a:cs typeface="Times New Roman"/>
                </a:rPr>
                <a:t>High Energy Physics (HEP) Histograms,</a:t>
              </a:r>
            </a:p>
            <a:p>
              <a:pPr marL="115888" indent="-115888">
                <a:buFont typeface="Calibri"/>
                <a:buChar char="₋"/>
              </a:pPr>
              <a:r>
                <a:rPr lang="en-US" sz="1400" dirty="0">
                  <a:solidFill>
                    <a:srgbClr val="000000"/>
                  </a:solidFill>
                  <a:ea typeface="SimSun"/>
                  <a:cs typeface="Times New Roman"/>
                </a:rPr>
                <a:t>Web search</a:t>
              </a:r>
            </a:p>
            <a:p>
              <a:pPr marL="115888" indent="-115888">
                <a:buFont typeface="Calibri"/>
                <a:buChar char="₋"/>
              </a:pPr>
              <a:r>
                <a:rPr lang="en-US" sz="1400" dirty="0">
                  <a:solidFill>
                    <a:srgbClr val="000000"/>
                  </a:solidFill>
                  <a:ea typeface="SimSun"/>
                  <a:cs typeface="Times New Roman"/>
                </a:rPr>
                <a:t>Recommender Engines</a:t>
              </a:r>
            </a:p>
          </p:txBody>
        </p:sp>
        <p:sp>
          <p:nvSpPr>
            <p:cNvPr id="1783" name="TextBox 521"/>
            <p:cNvSpPr txBox="1"/>
            <p:nvPr/>
          </p:nvSpPr>
          <p:spPr>
            <a:xfrm>
              <a:off x="1942896" y="1351309"/>
              <a:ext cx="1082878" cy="633730"/>
            </a:xfrm>
            <a:prstGeom prst="rect">
              <a:avLst/>
            </a:prstGeom>
            <a:noFill/>
          </p:spPr>
          <p:txBody>
            <a:bodyPr wrap="square" rtlCol="0">
              <a:noAutofit/>
            </a:bodyPr>
            <a:lstStyle/>
            <a:p>
              <a:pPr marL="115888" indent="-115888">
                <a:buFont typeface="Calibri"/>
                <a:buChar char="₋"/>
              </a:pPr>
              <a:r>
                <a:rPr lang="en-US" sz="1400" dirty="0">
                  <a:solidFill>
                    <a:srgbClr val="000000"/>
                  </a:solidFill>
                  <a:ea typeface="SimSun"/>
                  <a:cs typeface="Times New Roman"/>
                </a:rPr>
                <a:t>Expectation </a:t>
              </a:r>
              <a:r>
                <a:rPr lang="en-US" sz="1400" dirty="0" smtClean="0">
                  <a:solidFill>
                    <a:srgbClr val="000000"/>
                  </a:solidFill>
                  <a:ea typeface="SimSun"/>
                  <a:cs typeface="Times New Roman"/>
                </a:rPr>
                <a:t>Maximization</a:t>
              </a:r>
              <a:endParaRPr lang="en-US" sz="1400" dirty="0">
                <a:solidFill>
                  <a:srgbClr val="000000"/>
                </a:solidFill>
                <a:ea typeface="SimSun"/>
                <a:cs typeface="Times New Roman"/>
              </a:endParaRPr>
            </a:p>
            <a:p>
              <a:pPr marL="115888" indent="-115888">
                <a:buFont typeface="Calibri"/>
                <a:buChar char="₋"/>
              </a:pPr>
              <a:r>
                <a:rPr lang="en-US" sz="1400" dirty="0">
                  <a:solidFill>
                    <a:srgbClr val="000000"/>
                  </a:solidFill>
                  <a:ea typeface="SimSun"/>
                  <a:cs typeface="Times New Roman"/>
                </a:rPr>
                <a:t>Clustering </a:t>
              </a:r>
            </a:p>
            <a:p>
              <a:pPr marL="115888" indent="-115888">
                <a:buFont typeface="Calibri"/>
                <a:buChar char="₋"/>
              </a:pPr>
              <a:r>
                <a:rPr lang="en-US" sz="1400" dirty="0">
                  <a:solidFill>
                    <a:srgbClr val="000000"/>
                  </a:solidFill>
                  <a:ea typeface="SimSun"/>
                  <a:cs typeface="Times New Roman"/>
                </a:rPr>
                <a:t>Linear Algebra</a:t>
              </a:r>
            </a:p>
            <a:p>
              <a:pPr marL="115888" indent="-115888">
                <a:buFont typeface="Calibri"/>
                <a:buChar char="₋"/>
              </a:pPr>
              <a:r>
                <a:rPr lang="en-US" sz="1400" dirty="0">
                  <a:solidFill>
                    <a:srgbClr val="000000"/>
                  </a:solidFill>
                  <a:ea typeface="SimSun"/>
                  <a:cs typeface="Times New Roman"/>
                </a:rPr>
                <a:t>PageRank</a:t>
              </a:r>
            </a:p>
          </p:txBody>
        </p:sp>
        <p:sp>
          <p:nvSpPr>
            <p:cNvPr id="1784" name="TextBox 522"/>
            <p:cNvSpPr txBox="1"/>
            <p:nvPr/>
          </p:nvSpPr>
          <p:spPr>
            <a:xfrm>
              <a:off x="2994900" y="1344276"/>
              <a:ext cx="912495" cy="525780"/>
            </a:xfrm>
            <a:prstGeom prst="rect">
              <a:avLst/>
            </a:prstGeom>
            <a:noFill/>
          </p:spPr>
          <p:txBody>
            <a:bodyPr wrap="square" rtlCol="0">
              <a:noAutofit/>
            </a:bodyPr>
            <a:lstStyle/>
            <a:p>
              <a:pPr marL="115888" indent="-115888">
                <a:buFont typeface="Calibri"/>
                <a:buChar char="₋"/>
              </a:pPr>
              <a:r>
                <a:rPr lang="en-US" sz="1400" dirty="0">
                  <a:solidFill>
                    <a:srgbClr val="000000"/>
                  </a:solidFill>
                  <a:ea typeface="SimSun"/>
                  <a:cs typeface="Times New Roman"/>
                </a:rPr>
                <a:t>Classic MPI</a:t>
              </a:r>
            </a:p>
            <a:p>
              <a:pPr marL="115888" indent="-115888">
                <a:buFont typeface="Calibri"/>
                <a:buChar char="₋"/>
              </a:pPr>
              <a:r>
                <a:rPr lang="en-US" sz="1400" dirty="0">
                  <a:solidFill>
                    <a:srgbClr val="000000"/>
                  </a:solidFill>
                  <a:ea typeface="SimSun"/>
                  <a:cs typeface="Times New Roman"/>
                </a:rPr>
                <a:t>PDE Solvers and Particle Dynamics</a:t>
              </a:r>
            </a:p>
            <a:p>
              <a:pPr marL="115888" indent="-115888">
                <a:buFont typeface="Calibri"/>
                <a:buChar char="₋"/>
              </a:pPr>
              <a:r>
                <a:rPr lang="en-US" sz="1400" dirty="0">
                  <a:solidFill>
                    <a:srgbClr val="000000"/>
                  </a:solidFill>
                  <a:ea typeface="SimSun"/>
                  <a:cs typeface="Times New Roman"/>
                </a:rPr>
                <a:t>Graph</a:t>
              </a:r>
            </a:p>
          </p:txBody>
        </p:sp>
        <p:sp>
          <p:nvSpPr>
            <p:cNvPr id="1785" name="TextBox 523"/>
            <p:cNvSpPr txBox="1"/>
            <p:nvPr/>
          </p:nvSpPr>
          <p:spPr>
            <a:xfrm>
              <a:off x="3899879" y="1344365"/>
              <a:ext cx="1054100" cy="525780"/>
            </a:xfrm>
            <a:prstGeom prst="rect">
              <a:avLst/>
            </a:prstGeom>
            <a:noFill/>
          </p:spPr>
          <p:txBody>
            <a:bodyPr wrap="square" rtlCol="0">
              <a:noAutofit/>
            </a:bodyPr>
            <a:lstStyle/>
            <a:p>
              <a:pPr marL="115888" indent="-115888">
                <a:buFont typeface="Calibri"/>
                <a:buChar char="₋"/>
              </a:pPr>
              <a:r>
                <a:rPr lang="en-US" sz="1400" dirty="0">
                  <a:solidFill>
                    <a:srgbClr val="000000"/>
                  </a:solidFill>
                  <a:ea typeface="SimSun"/>
                  <a:cs typeface="Times New Roman"/>
                </a:rPr>
                <a:t>Streaming images from Synchrotron sources, Telescopes, </a:t>
              </a:r>
              <a:br>
                <a:rPr lang="en-US" sz="1400" dirty="0">
                  <a:solidFill>
                    <a:srgbClr val="000000"/>
                  </a:solidFill>
                  <a:ea typeface="SimSun"/>
                  <a:cs typeface="Times New Roman"/>
                </a:rPr>
              </a:br>
              <a:r>
                <a:rPr lang="en-US" sz="1400" dirty="0">
                  <a:solidFill>
                    <a:srgbClr val="000000"/>
                  </a:solidFill>
                  <a:ea typeface="SimSun"/>
                  <a:cs typeface="Times New Roman"/>
                </a:rPr>
                <a:t>Internet  of Things</a:t>
              </a:r>
            </a:p>
          </p:txBody>
        </p:sp>
        <p:sp>
          <p:nvSpPr>
            <p:cNvPr id="1786" name="TextBox 524"/>
            <p:cNvSpPr txBox="1"/>
            <p:nvPr/>
          </p:nvSpPr>
          <p:spPr>
            <a:xfrm>
              <a:off x="4949705" y="1355247"/>
              <a:ext cx="1003419" cy="417195"/>
            </a:xfrm>
            <a:prstGeom prst="rect">
              <a:avLst/>
            </a:prstGeom>
            <a:noFill/>
          </p:spPr>
          <p:txBody>
            <a:bodyPr wrap="square" rtlCol="0">
              <a:noAutofit/>
            </a:bodyPr>
            <a:lstStyle/>
            <a:p>
              <a:pPr marL="115888" indent="-115888">
                <a:buFont typeface="Calibri"/>
                <a:buChar char="₋"/>
              </a:pPr>
              <a:r>
                <a:rPr lang="en-US" sz="1400" dirty="0">
                  <a:solidFill>
                    <a:srgbClr val="000000"/>
                  </a:solidFill>
                  <a:ea typeface="SimSun"/>
                  <a:cs typeface="Times New Roman"/>
                </a:rPr>
                <a:t>Difficult to parallelize  </a:t>
              </a:r>
            </a:p>
            <a:p>
              <a:pPr marL="115888" indent="-115888">
                <a:buFont typeface="Calibri"/>
                <a:buChar char="₋"/>
              </a:pPr>
              <a:r>
                <a:rPr lang="en-US" sz="1400" dirty="0">
                  <a:solidFill>
                    <a:srgbClr val="000000"/>
                  </a:solidFill>
                  <a:ea typeface="SimSun"/>
                  <a:cs typeface="Times New Roman"/>
                </a:rPr>
                <a:t>a</a:t>
              </a:r>
              <a:r>
                <a:rPr lang="en-US" sz="1400" dirty="0" smtClean="0">
                  <a:solidFill>
                    <a:srgbClr val="000000"/>
                  </a:solidFill>
                  <a:ea typeface="SimSun"/>
                  <a:cs typeface="Times New Roman"/>
                </a:rPr>
                <a:t>synchronous parallel </a:t>
              </a:r>
            </a:p>
            <a:p>
              <a:r>
                <a:rPr lang="en-US" sz="1400" dirty="0">
                  <a:solidFill>
                    <a:srgbClr val="000000"/>
                  </a:solidFill>
                  <a:ea typeface="SimSun"/>
                  <a:cs typeface="Times New Roman"/>
                </a:rPr>
                <a:t> </a:t>
              </a:r>
              <a:r>
                <a:rPr lang="en-US" sz="1400" dirty="0" smtClean="0">
                  <a:solidFill>
                    <a:srgbClr val="000000"/>
                  </a:solidFill>
                  <a:ea typeface="SimSun"/>
                  <a:cs typeface="Times New Roman"/>
                </a:rPr>
                <a:t>  Graph</a:t>
              </a:r>
              <a:endParaRPr lang="en-US" sz="1400" dirty="0">
                <a:solidFill>
                  <a:srgbClr val="000000"/>
                </a:solidFill>
                <a:ea typeface="SimSun"/>
                <a:cs typeface="Times New Roman"/>
              </a:endParaRPr>
            </a:p>
          </p:txBody>
        </p:sp>
      </p:grpSp>
      <p:sp>
        <p:nvSpPr>
          <p:cNvPr id="443" name="Rectangle 442"/>
          <p:cNvSpPr/>
          <p:nvPr/>
        </p:nvSpPr>
        <p:spPr bwMode="auto">
          <a:xfrm>
            <a:off x="3910032" y="1772440"/>
            <a:ext cx="6128757" cy="2274494"/>
          </a:xfrm>
          <a:prstGeom prst="rect">
            <a:avLst/>
          </a:prstGeom>
          <a:noFill/>
          <a:ln w="508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smtClean="0">
              <a:solidFill>
                <a:prstClr val="black"/>
              </a:solidFill>
              <a:latin typeface="Arial" charset="0"/>
              <a:ea typeface="ＭＳ Ｐゴシック" charset="-128"/>
            </a:endParaRPr>
          </a:p>
        </p:txBody>
      </p:sp>
      <p:sp>
        <p:nvSpPr>
          <p:cNvPr id="3" name="TextBox 2"/>
          <p:cNvSpPr txBox="1"/>
          <p:nvPr/>
        </p:nvSpPr>
        <p:spPr>
          <a:xfrm>
            <a:off x="5456081" y="5530061"/>
            <a:ext cx="3474227" cy="369332"/>
          </a:xfrm>
          <a:prstGeom prst="rect">
            <a:avLst/>
          </a:prstGeom>
          <a:noFill/>
        </p:spPr>
        <p:txBody>
          <a:bodyPr wrap="square" rtlCol="0">
            <a:spAutoFit/>
          </a:bodyPr>
          <a:lstStyle/>
          <a:p>
            <a:r>
              <a:rPr lang="en-US" b="1" dirty="0" smtClean="0">
                <a:solidFill>
                  <a:srgbClr val="C00000"/>
                </a:solidFill>
              </a:rPr>
              <a:t>These 3 Paradigms are my Focus</a:t>
            </a:r>
            <a:endParaRPr lang="en-US" b="1" dirty="0">
              <a:solidFill>
                <a:srgbClr val="C00000"/>
              </a:solidFill>
            </a:endParaRPr>
          </a:p>
        </p:txBody>
      </p:sp>
      <p:cxnSp>
        <p:nvCxnSpPr>
          <p:cNvPr id="5" name="Straight Arrow Connector 4"/>
          <p:cNvCxnSpPr/>
          <p:nvPr/>
        </p:nvCxnSpPr>
        <p:spPr>
          <a:xfrm flipV="1">
            <a:off x="8970285" y="5728237"/>
            <a:ext cx="978926" cy="13466"/>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Straight Arrow Connector 448"/>
          <p:cNvCxnSpPr/>
          <p:nvPr/>
        </p:nvCxnSpPr>
        <p:spPr>
          <a:xfrm flipH="1" flipV="1">
            <a:off x="3941294" y="5741703"/>
            <a:ext cx="978926" cy="13466"/>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7439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26971" y="3464"/>
            <a:ext cx="10367317" cy="581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algn="l" eaLnBrk="0" fontAlgn="base" hangingPunct="0">
              <a:spcAft>
                <a:spcPct val="0"/>
              </a:spcAft>
            </a:pPr>
            <a:r>
              <a:rPr lang="en-US" sz="24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Comparison of current Data Analytics stack from Cloud and HPC infrastructure</a:t>
            </a:r>
          </a:p>
        </p:txBody>
      </p:sp>
      <p:sp>
        <p:nvSpPr>
          <p:cNvPr id="8" name="TextBox 7"/>
          <p:cNvSpPr txBox="1"/>
          <p:nvPr/>
        </p:nvSpPr>
        <p:spPr>
          <a:xfrm>
            <a:off x="1517355" y="584489"/>
            <a:ext cx="237566" cy="369332"/>
          </a:xfrm>
          <a:prstGeom prst="rect">
            <a:avLst/>
          </a:prstGeom>
          <a:noFill/>
        </p:spPr>
        <p:txBody>
          <a:bodyPr wrap="none" rtlCol="0">
            <a:spAutoFit/>
          </a:bodyPr>
          <a:lstStyle/>
          <a:p>
            <a:r>
              <a:rPr lang="en-US" dirty="0" smtClean="0">
                <a:solidFill>
                  <a:srgbClr val="000000"/>
                </a:solidFill>
                <a:cs typeface="Times New Roman" panose="02020603050405020304" pitchFamily="18" charset="0"/>
              </a:rPr>
              <a:t> </a:t>
            </a:r>
            <a:endParaRPr lang="en-US" dirty="0">
              <a:solidFill>
                <a:srgbClr val="000000"/>
              </a:solidFill>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0" y="769155"/>
            <a:ext cx="12191999" cy="5674629"/>
          </a:xfrm>
          <a:prstGeom prst="rect">
            <a:avLst/>
          </a:prstGeom>
        </p:spPr>
      </p:pic>
      <p:sp>
        <p:nvSpPr>
          <p:cNvPr id="4" name="TextBox 3"/>
          <p:cNvSpPr txBox="1"/>
          <p:nvPr/>
        </p:nvSpPr>
        <p:spPr>
          <a:xfrm>
            <a:off x="926905" y="6443784"/>
            <a:ext cx="10767383" cy="422552"/>
          </a:xfrm>
          <a:prstGeom prst="rect">
            <a:avLst/>
          </a:prstGeom>
          <a:noFill/>
        </p:spPr>
        <p:txBody>
          <a:bodyPr wrap="square" rtlCol="0">
            <a:spAutoFit/>
          </a:bodyPr>
          <a:lstStyle/>
          <a:p>
            <a:pPr>
              <a:lnSpc>
                <a:spcPts val="1200"/>
              </a:lnSpc>
            </a:pPr>
            <a:r>
              <a:rPr lang="en-US" sz="1200" dirty="0" smtClean="0">
                <a:solidFill>
                  <a:schemeClr val="bg1">
                    <a:lumMod val="50000"/>
                  </a:schemeClr>
                </a:solidFill>
              </a:rPr>
              <a:t>J.</a:t>
            </a:r>
            <a:r>
              <a:rPr lang="en-US" sz="1200" dirty="0">
                <a:solidFill>
                  <a:schemeClr val="bg1">
                    <a:lumMod val="50000"/>
                  </a:schemeClr>
                </a:solidFill>
              </a:rPr>
              <a:t> Qiu, </a:t>
            </a:r>
            <a:r>
              <a:rPr lang="en-US" sz="1200" dirty="0" smtClean="0">
                <a:solidFill>
                  <a:schemeClr val="bg1">
                    <a:lumMod val="50000"/>
                  </a:schemeClr>
                </a:solidFill>
              </a:rPr>
              <a:t>S.</a:t>
            </a:r>
            <a:r>
              <a:rPr lang="en-US" sz="1200" dirty="0">
                <a:solidFill>
                  <a:schemeClr val="bg1">
                    <a:lumMod val="50000"/>
                  </a:schemeClr>
                </a:solidFill>
              </a:rPr>
              <a:t> </a:t>
            </a:r>
            <a:r>
              <a:rPr lang="en-US" sz="1200" dirty="0" err="1">
                <a:solidFill>
                  <a:schemeClr val="bg1">
                    <a:lumMod val="50000"/>
                  </a:schemeClr>
                </a:solidFill>
              </a:rPr>
              <a:t>Jha</a:t>
            </a:r>
            <a:r>
              <a:rPr lang="en-US" sz="1200" dirty="0">
                <a:solidFill>
                  <a:schemeClr val="bg1">
                    <a:lumMod val="50000"/>
                  </a:schemeClr>
                </a:solidFill>
              </a:rPr>
              <a:t>, </a:t>
            </a:r>
            <a:r>
              <a:rPr lang="en-US" sz="1200" dirty="0" smtClean="0">
                <a:solidFill>
                  <a:schemeClr val="bg1">
                    <a:lumMod val="50000"/>
                  </a:schemeClr>
                </a:solidFill>
              </a:rPr>
              <a:t>A.</a:t>
            </a:r>
            <a:r>
              <a:rPr lang="en-US" sz="1200" dirty="0">
                <a:solidFill>
                  <a:schemeClr val="bg1">
                    <a:lumMod val="50000"/>
                  </a:schemeClr>
                </a:solidFill>
              </a:rPr>
              <a:t> </a:t>
            </a:r>
            <a:r>
              <a:rPr lang="en-US" sz="1200" dirty="0" err="1">
                <a:solidFill>
                  <a:schemeClr val="bg1">
                    <a:lumMod val="50000"/>
                  </a:schemeClr>
                </a:solidFill>
              </a:rPr>
              <a:t>Luckow</a:t>
            </a:r>
            <a:r>
              <a:rPr lang="en-US" sz="1200" dirty="0">
                <a:solidFill>
                  <a:schemeClr val="bg1">
                    <a:lumMod val="50000"/>
                  </a:schemeClr>
                </a:solidFill>
              </a:rPr>
              <a:t>, </a:t>
            </a:r>
            <a:r>
              <a:rPr lang="en-US" sz="1200" dirty="0" smtClean="0">
                <a:solidFill>
                  <a:schemeClr val="bg1">
                    <a:lumMod val="50000"/>
                  </a:schemeClr>
                </a:solidFill>
              </a:rPr>
              <a:t>G. </a:t>
            </a:r>
            <a:r>
              <a:rPr lang="en-US" sz="1200" dirty="0">
                <a:solidFill>
                  <a:schemeClr val="bg1">
                    <a:lumMod val="50000"/>
                  </a:schemeClr>
                </a:solidFill>
              </a:rPr>
              <a:t>Fox, </a:t>
            </a:r>
            <a:r>
              <a:rPr lang="en-US" sz="1200" dirty="0" err="1">
                <a:solidFill>
                  <a:schemeClr val="bg1">
                    <a:lumMod val="50000"/>
                  </a:schemeClr>
                </a:solidFill>
              </a:rPr>
              <a:t>TowardsHPC</a:t>
            </a:r>
            <a:r>
              <a:rPr lang="en-US" sz="1200" dirty="0">
                <a:solidFill>
                  <a:schemeClr val="bg1">
                    <a:lumMod val="50000"/>
                  </a:schemeClr>
                </a:solidFill>
              </a:rPr>
              <a:t>-ABDS: An Initial High-Performance Big Data </a:t>
            </a:r>
            <a:r>
              <a:rPr lang="en-US" sz="1200" dirty="0" smtClean="0">
                <a:solidFill>
                  <a:schemeClr val="bg1">
                    <a:lumMod val="50000"/>
                  </a:schemeClr>
                </a:solidFill>
              </a:rPr>
              <a:t>Stack, proceedings </a:t>
            </a:r>
            <a:r>
              <a:rPr lang="en-US" sz="1200" dirty="0">
                <a:solidFill>
                  <a:schemeClr val="bg1">
                    <a:lumMod val="50000"/>
                  </a:schemeClr>
                </a:solidFill>
              </a:rPr>
              <a:t>of ACM 1st Big Data Interoperability Framework Workshop: Building Robust Big Data ecosystem, NIST special publication, March 13-21, 2014</a:t>
            </a:r>
            <a:r>
              <a:rPr lang="en-US" dirty="0">
                <a:solidFill>
                  <a:schemeClr val="bg1">
                    <a:lumMod val="50000"/>
                  </a:schemeClr>
                </a:solidFill>
              </a:rPr>
              <a:t>.</a:t>
            </a:r>
          </a:p>
        </p:txBody>
      </p:sp>
      <p:sp>
        <p:nvSpPr>
          <p:cNvPr id="6" name="Rectangle 5"/>
          <p:cNvSpPr/>
          <p:nvPr/>
        </p:nvSpPr>
        <p:spPr>
          <a:xfrm>
            <a:off x="165099" y="3276269"/>
            <a:ext cx="5943601" cy="11866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5099" y="1784845"/>
            <a:ext cx="11861800" cy="61545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712200" y="3276269"/>
            <a:ext cx="3314699" cy="7489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119206" y="2633684"/>
            <a:ext cx="1072794" cy="369332"/>
          </a:xfrm>
          <a:prstGeom prst="rect">
            <a:avLst/>
          </a:prstGeom>
          <a:noFill/>
        </p:spPr>
        <p:txBody>
          <a:bodyPr wrap="none" rtlCol="0">
            <a:spAutoFit/>
          </a:bodyPr>
          <a:lstStyle/>
          <a:p>
            <a:r>
              <a:rPr lang="en-US" dirty="0" smtClean="0"/>
              <a:t>My Focus</a:t>
            </a:r>
            <a:endParaRPr lang="en-US" dirty="0"/>
          </a:p>
        </p:txBody>
      </p:sp>
      <p:cxnSp>
        <p:nvCxnSpPr>
          <p:cNvPr id="12" name="Straight Arrow Connector 11"/>
          <p:cNvCxnSpPr/>
          <p:nvPr/>
        </p:nvCxnSpPr>
        <p:spPr>
          <a:xfrm flipV="1">
            <a:off x="11655603" y="2431166"/>
            <a:ext cx="0" cy="2378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1655603" y="2967649"/>
            <a:ext cx="0" cy="2378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9836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731520" y="455964"/>
            <a:ext cx="11176000" cy="5143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36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The Models of Contemporary Big Data Tools</a:t>
            </a:r>
          </a:p>
        </p:txBody>
      </p:sp>
      <p:grpSp>
        <p:nvGrpSpPr>
          <p:cNvPr id="90" name="Group 89"/>
          <p:cNvGrpSpPr/>
          <p:nvPr/>
        </p:nvGrpSpPr>
        <p:grpSpPr>
          <a:xfrm>
            <a:off x="1194099" y="1211132"/>
            <a:ext cx="9499002" cy="5039060"/>
            <a:chOff x="52612" y="1201299"/>
            <a:chExt cx="8892098" cy="4727751"/>
          </a:xfrm>
        </p:grpSpPr>
        <p:cxnSp>
          <p:nvCxnSpPr>
            <p:cNvPr id="91" name="Straight Connector 90"/>
            <p:cNvCxnSpPr/>
            <p:nvPr/>
          </p:nvCxnSpPr>
          <p:spPr>
            <a:xfrm>
              <a:off x="68232" y="3804446"/>
              <a:ext cx="8835301" cy="16931"/>
            </a:xfrm>
            <a:prstGeom prst="line">
              <a:avLst/>
            </a:prstGeom>
            <a:noFill/>
            <a:ln w="12700" cap="flat" cmpd="sng" algn="ctr">
              <a:solidFill>
                <a:sysClr val="windowText" lastClr="000000"/>
              </a:solidFill>
              <a:prstDash val="dash"/>
              <a:miter lim="800000"/>
            </a:ln>
            <a:effectLst/>
          </p:spPr>
        </p:cxnSp>
        <p:cxnSp>
          <p:nvCxnSpPr>
            <p:cNvPr id="92" name="Straight Connector 91"/>
            <p:cNvCxnSpPr/>
            <p:nvPr/>
          </p:nvCxnSpPr>
          <p:spPr>
            <a:xfrm flipH="1">
              <a:off x="3007438" y="1209383"/>
              <a:ext cx="1" cy="4690924"/>
            </a:xfrm>
            <a:prstGeom prst="line">
              <a:avLst/>
            </a:prstGeom>
            <a:noFill/>
            <a:ln w="12700" cap="flat" cmpd="sng" algn="ctr">
              <a:solidFill>
                <a:sysClr val="windowText" lastClr="000000"/>
              </a:solidFill>
              <a:prstDash val="dash"/>
              <a:miter lim="800000"/>
            </a:ln>
            <a:effectLst/>
          </p:spPr>
        </p:cxnSp>
        <p:cxnSp>
          <p:nvCxnSpPr>
            <p:cNvPr id="93" name="Straight Connector 92"/>
            <p:cNvCxnSpPr/>
            <p:nvPr/>
          </p:nvCxnSpPr>
          <p:spPr>
            <a:xfrm flipV="1">
              <a:off x="52612" y="4584877"/>
              <a:ext cx="8850923" cy="13433"/>
            </a:xfrm>
            <a:prstGeom prst="line">
              <a:avLst/>
            </a:prstGeom>
            <a:noFill/>
            <a:ln w="12700" cap="flat" cmpd="sng" algn="ctr">
              <a:solidFill>
                <a:sysClr val="windowText" lastClr="000000"/>
              </a:solidFill>
              <a:prstDash val="dash"/>
              <a:miter lim="800000"/>
            </a:ln>
            <a:effectLst/>
          </p:spPr>
        </p:cxnSp>
        <p:sp>
          <p:nvSpPr>
            <p:cNvPr id="94" name="Rectangle 93"/>
            <p:cNvSpPr/>
            <p:nvPr/>
          </p:nvSpPr>
          <p:spPr>
            <a:xfrm>
              <a:off x="3067693" y="1202459"/>
              <a:ext cx="1830173" cy="492550"/>
            </a:xfrm>
            <a:prstGeom prst="rect">
              <a:avLst/>
            </a:prstGeom>
            <a:solidFill>
              <a:srgbClr val="00B050"/>
            </a:solidFill>
            <a:ln>
              <a:noFill/>
            </a:ln>
            <a:effectLst>
              <a:outerShdw blurRad="57150" dist="19050" dir="5400000" algn="ctr" rotWithShape="0">
                <a:srgbClr val="000000">
                  <a:alpha val="63000"/>
                </a:srgbClr>
              </a:outerShdw>
            </a:effectLst>
          </p:spPr>
          <p:txBody>
            <a:bodyPr rtlCol="0" anchor="ctr"/>
            <a:lstStyle/>
            <a:p>
              <a:pPr algn="ctr">
                <a:defRPr/>
              </a:pPr>
              <a:r>
                <a:rPr lang="en-US" sz="1400" b="1" kern="0" dirty="0">
                  <a:solidFill>
                    <a:prstClr val="white"/>
                  </a:solidFill>
                </a:rPr>
                <a:t>MapReduce Model</a:t>
              </a:r>
            </a:p>
          </p:txBody>
        </p:sp>
        <p:sp>
          <p:nvSpPr>
            <p:cNvPr id="95" name="Rectangle 94"/>
            <p:cNvSpPr/>
            <p:nvPr/>
          </p:nvSpPr>
          <p:spPr>
            <a:xfrm>
              <a:off x="1122561" y="1202456"/>
              <a:ext cx="1836388" cy="492549"/>
            </a:xfrm>
            <a:prstGeom prst="rect">
              <a:avLst/>
            </a:prstGeom>
            <a:solidFill>
              <a:srgbClr val="FF0000"/>
            </a:solidFill>
            <a:ln>
              <a:noFill/>
            </a:ln>
            <a:effectLst>
              <a:outerShdw blurRad="57150" dist="19050" dir="5400000" algn="ctr" rotWithShape="0">
                <a:srgbClr val="000000">
                  <a:alpha val="63000"/>
                </a:srgbClr>
              </a:outerShdw>
            </a:effectLst>
          </p:spPr>
          <p:txBody>
            <a:bodyPr rtlCol="0" anchor="ctr"/>
            <a:lstStyle/>
            <a:p>
              <a:pPr algn="ctr">
                <a:defRPr/>
              </a:pPr>
              <a:r>
                <a:rPr lang="en-US" sz="1400" b="1" kern="0" dirty="0">
                  <a:solidFill>
                    <a:prstClr val="white"/>
                  </a:solidFill>
                </a:rPr>
                <a:t>DAG Model</a:t>
              </a:r>
            </a:p>
          </p:txBody>
        </p:sp>
        <p:sp>
          <p:nvSpPr>
            <p:cNvPr id="96" name="Rectangle 95"/>
            <p:cNvSpPr/>
            <p:nvPr/>
          </p:nvSpPr>
          <p:spPr>
            <a:xfrm>
              <a:off x="5016644" y="1209383"/>
              <a:ext cx="1830173" cy="492550"/>
            </a:xfrm>
            <a:prstGeom prst="rect">
              <a:avLst/>
            </a:prstGeom>
            <a:solidFill>
              <a:srgbClr val="0070C0"/>
            </a:solidFill>
            <a:ln>
              <a:noFill/>
            </a:ln>
            <a:effectLst>
              <a:outerShdw blurRad="57150" dist="19050" dir="5400000" algn="ctr" rotWithShape="0">
                <a:srgbClr val="000000">
                  <a:alpha val="63000"/>
                </a:srgbClr>
              </a:outerShdw>
            </a:effectLst>
          </p:spPr>
          <p:txBody>
            <a:bodyPr rtlCol="0" anchor="ctr"/>
            <a:lstStyle/>
            <a:p>
              <a:pPr algn="ctr">
                <a:defRPr/>
              </a:pPr>
              <a:r>
                <a:rPr lang="en-US" sz="1400" b="1" kern="0" dirty="0">
                  <a:solidFill>
                    <a:prstClr val="white"/>
                  </a:solidFill>
                </a:rPr>
                <a:t>Graph Model</a:t>
              </a:r>
            </a:p>
          </p:txBody>
        </p:sp>
        <p:sp>
          <p:nvSpPr>
            <p:cNvPr id="97" name="Rectangle 96"/>
            <p:cNvSpPr/>
            <p:nvPr/>
          </p:nvSpPr>
          <p:spPr>
            <a:xfrm>
              <a:off x="6991145" y="1201299"/>
              <a:ext cx="1830173" cy="492550"/>
            </a:xfrm>
            <a:prstGeom prst="rect">
              <a:avLst/>
            </a:prstGeom>
            <a:solidFill>
              <a:srgbClr val="7030A0"/>
            </a:solidFill>
            <a:ln>
              <a:noFill/>
            </a:ln>
            <a:effectLst>
              <a:outerShdw blurRad="57150" dist="19050" dir="5400000" algn="ctr" rotWithShape="0">
                <a:srgbClr val="000000">
                  <a:alpha val="63000"/>
                </a:srgbClr>
              </a:outerShdw>
            </a:effectLst>
          </p:spPr>
          <p:txBody>
            <a:bodyPr rtlCol="0" anchor="ctr"/>
            <a:lstStyle/>
            <a:p>
              <a:pPr algn="ctr">
                <a:defRPr/>
              </a:pPr>
              <a:r>
                <a:rPr lang="en-US" sz="1400" b="1" kern="0" dirty="0">
                  <a:solidFill>
                    <a:prstClr val="white"/>
                  </a:solidFill>
                </a:rPr>
                <a:t>BSP/Collective Model</a:t>
              </a:r>
            </a:p>
          </p:txBody>
        </p:sp>
        <p:sp>
          <p:nvSpPr>
            <p:cNvPr id="98" name="Rectangle 97"/>
            <p:cNvSpPr/>
            <p:nvPr/>
          </p:nvSpPr>
          <p:spPr>
            <a:xfrm>
              <a:off x="1239790" y="4289500"/>
              <a:ext cx="741410" cy="201907"/>
            </a:xfrm>
            <a:prstGeom prst="rect">
              <a:avLst/>
            </a:prstGeom>
            <a:solidFill>
              <a:sysClr val="window" lastClr="FFFFFF">
                <a:lumMod val="65000"/>
              </a:sysClr>
            </a:solidFill>
            <a:ln w="12700" cap="flat" cmpd="sng" algn="ctr">
              <a:solidFill>
                <a:srgbClr val="A5A5A5">
                  <a:shade val="50000"/>
                </a:srgbClr>
              </a:solidFill>
              <a:prstDash val="solid"/>
              <a:miter lim="800000"/>
            </a:ln>
            <a:effectLst/>
          </p:spPr>
          <p:txBody>
            <a:bodyPr rtlCol="0" anchor="ctr"/>
            <a:lstStyle/>
            <a:p>
              <a:pPr algn="ctr">
                <a:defRPr/>
              </a:pPr>
              <a:r>
                <a:rPr lang="en-US" sz="1400" b="1" kern="0" dirty="0">
                  <a:solidFill>
                    <a:prstClr val="white"/>
                  </a:solidFill>
                </a:rPr>
                <a:t>Storm</a:t>
              </a:r>
            </a:p>
          </p:txBody>
        </p:sp>
        <p:sp>
          <p:nvSpPr>
            <p:cNvPr id="99" name="Rectangle 98"/>
            <p:cNvSpPr/>
            <p:nvPr/>
          </p:nvSpPr>
          <p:spPr>
            <a:xfrm>
              <a:off x="3066112" y="2524263"/>
              <a:ext cx="1823312" cy="202132"/>
            </a:xfrm>
            <a:prstGeom prst="rect">
              <a:avLst/>
            </a:prstGeom>
            <a:solidFill>
              <a:srgbClr val="00B0F0"/>
            </a:solidFill>
            <a:ln w="12700" cap="flat" cmpd="sng" algn="ctr">
              <a:solidFill>
                <a:srgbClr val="5B9BD5">
                  <a:shade val="50000"/>
                </a:srgbClr>
              </a:solidFill>
              <a:prstDash val="solid"/>
              <a:miter lim="800000"/>
            </a:ln>
            <a:effectLst/>
          </p:spPr>
          <p:txBody>
            <a:bodyPr rtlCol="0" anchor="ctr"/>
            <a:lstStyle/>
            <a:p>
              <a:pPr algn="ctr">
                <a:defRPr/>
              </a:pPr>
              <a:r>
                <a:rPr lang="en-US" sz="1400" b="1" kern="0" dirty="0">
                  <a:solidFill>
                    <a:prstClr val="white"/>
                  </a:solidFill>
                </a:rPr>
                <a:t>Twister</a:t>
              </a:r>
            </a:p>
          </p:txBody>
        </p:sp>
        <p:sp>
          <p:nvSpPr>
            <p:cNvPr id="100" name="Rectangle 99"/>
            <p:cNvSpPr/>
            <p:nvPr/>
          </p:nvSpPr>
          <p:spPr>
            <a:xfrm>
              <a:off x="52612" y="2161483"/>
              <a:ext cx="979021" cy="1580984"/>
            </a:xfrm>
            <a:prstGeom prst="rect">
              <a:avLst/>
            </a:prstGeom>
            <a:solidFill>
              <a:srgbClr val="C00000"/>
            </a:solidFill>
            <a:ln>
              <a:noFill/>
            </a:ln>
            <a:effectLst>
              <a:outerShdw blurRad="57150" dist="19050" dir="5400000" algn="ctr" rotWithShape="0">
                <a:srgbClr val="000000">
                  <a:alpha val="63000"/>
                </a:srgbClr>
              </a:outerShdw>
            </a:effectLst>
          </p:spPr>
          <p:txBody>
            <a:bodyPr rtlCol="0" anchor="ctr"/>
            <a:lstStyle/>
            <a:p>
              <a:pPr algn="ctr">
                <a:defRPr/>
              </a:pPr>
              <a:r>
                <a:rPr lang="en-US" sz="1400" b="1" kern="0" dirty="0">
                  <a:solidFill>
                    <a:prstClr val="white"/>
                  </a:solidFill>
                </a:rPr>
                <a:t>For Iterations/</a:t>
              </a:r>
              <a:br>
                <a:rPr lang="en-US" sz="1400" b="1" kern="0" dirty="0">
                  <a:solidFill>
                    <a:prstClr val="white"/>
                  </a:solidFill>
                </a:rPr>
              </a:br>
              <a:r>
                <a:rPr lang="en-US" sz="1400" b="1" kern="0" dirty="0">
                  <a:solidFill>
                    <a:prstClr val="white"/>
                  </a:solidFill>
                </a:rPr>
                <a:t>Learning</a:t>
              </a:r>
            </a:p>
          </p:txBody>
        </p:sp>
        <p:sp>
          <p:nvSpPr>
            <p:cNvPr id="101" name="Rectangle 100"/>
            <p:cNvSpPr/>
            <p:nvPr/>
          </p:nvSpPr>
          <p:spPr>
            <a:xfrm>
              <a:off x="52612" y="3823767"/>
              <a:ext cx="970590" cy="737501"/>
            </a:xfrm>
            <a:prstGeom prst="rect">
              <a:avLst/>
            </a:prstGeom>
            <a:solidFill>
              <a:srgbClr val="002060"/>
            </a:solidFill>
            <a:ln>
              <a:noFill/>
            </a:ln>
            <a:effectLst>
              <a:outerShdw blurRad="57150" dist="19050" dir="5400000" algn="ctr" rotWithShape="0">
                <a:srgbClr val="000000">
                  <a:alpha val="63000"/>
                </a:srgbClr>
              </a:outerShdw>
            </a:effectLst>
          </p:spPr>
          <p:txBody>
            <a:bodyPr rtlCol="0" anchor="ctr"/>
            <a:lstStyle/>
            <a:p>
              <a:pPr algn="ctr">
                <a:defRPr/>
              </a:pPr>
              <a:r>
                <a:rPr lang="en-US" sz="1400" b="1" kern="0" dirty="0">
                  <a:solidFill>
                    <a:prstClr val="white"/>
                  </a:solidFill>
                </a:rPr>
                <a:t>For Streaming</a:t>
              </a:r>
            </a:p>
          </p:txBody>
        </p:sp>
        <p:sp>
          <p:nvSpPr>
            <p:cNvPr id="102" name="Rectangle 101"/>
            <p:cNvSpPr/>
            <p:nvPr/>
          </p:nvSpPr>
          <p:spPr>
            <a:xfrm>
              <a:off x="52612" y="4660670"/>
              <a:ext cx="979022" cy="1268380"/>
            </a:xfrm>
            <a:prstGeom prst="rect">
              <a:avLst/>
            </a:prstGeom>
            <a:solidFill>
              <a:srgbClr val="92D050"/>
            </a:solidFill>
            <a:ln>
              <a:noFill/>
            </a:ln>
            <a:effectLst>
              <a:outerShdw blurRad="57150" dist="19050" dir="5400000" algn="ctr" rotWithShape="0">
                <a:srgbClr val="000000">
                  <a:alpha val="63000"/>
                </a:srgbClr>
              </a:outerShdw>
            </a:effectLst>
          </p:spPr>
          <p:txBody>
            <a:bodyPr rtlCol="0" anchor="ctr"/>
            <a:lstStyle/>
            <a:p>
              <a:pPr algn="ctr">
                <a:defRPr/>
              </a:pPr>
              <a:r>
                <a:rPr lang="en-US" sz="1400" b="1" kern="0" dirty="0">
                  <a:solidFill>
                    <a:prstClr val="white"/>
                  </a:solidFill>
                </a:rPr>
                <a:t>For Query</a:t>
              </a:r>
            </a:p>
          </p:txBody>
        </p:sp>
        <p:sp>
          <p:nvSpPr>
            <p:cNvPr id="103" name="Rectangle 102"/>
            <p:cNvSpPr/>
            <p:nvPr/>
          </p:nvSpPr>
          <p:spPr>
            <a:xfrm>
              <a:off x="1249348" y="4000808"/>
              <a:ext cx="731498" cy="195222"/>
            </a:xfrm>
            <a:prstGeom prst="rect">
              <a:avLst/>
            </a:prstGeom>
            <a:solidFill>
              <a:sysClr val="window" lastClr="FFFFFF">
                <a:lumMod val="65000"/>
              </a:sysClr>
            </a:solidFill>
            <a:ln w="12700" cap="flat" cmpd="sng" algn="ctr">
              <a:solidFill>
                <a:srgbClr val="A5A5A5">
                  <a:shade val="50000"/>
                </a:srgbClr>
              </a:solidFill>
              <a:prstDash val="solid"/>
              <a:miter lim="800000"/>
            </a:ln>
            <a:effectLst/>
          </p:spPr>
          <p:txBody>
            <a:bodyPr rtlCol="0" anchor="ctr"/>
            <a:lstStyle/>
            <a:p>
              <a:pPr algn="ctr">
                <a:defRPr/>
              </a:pPr>
              <a:r>
                <a:rPr lang="en-US" sz="1400" b="1" kern="0" dirty="0">
                  <a:solidFill>
                    <a:prstClr val="white"/>
                  </a:solidFill>
                </a:rPr>
                <a:t>S4</a:t>
              </a:r>
            </a:p>
          </p:txBody>
        </p:sp>
        <p:cxnSp>
          <p:nvCxnSpPr>
            <p:cNvPr id="104" name="Straight Connector 103"/>
            <p:cNvCxnSpPr/>
            <p:nvPr/>
          </p:nvCxnSpPr>
          <p:spPr>
            <a:xfrm flipV="1">
              <a:off x="68233" y="2107280"/>
              <a:ext cx="8876477" cy="33572"/>
            </a:xfrm>
            <a:prstGeom prst="line">
              <a:avLst/>
            </a:prstGeom>
            <a:noFill/>
            <a:ln w="12700" cap="flat" cmpd="sng" algn="ctr">
              <a:solidFill>
                <a:sysClr val="windowText" lastClr="000000"/>
              </a:solidFill>
              <a:prstDash val="dash"/>
              <a:miter lim="800000"/>
            </a:ln>
            <a:effectLst/>
          </p:spPr>
        </p:cxnSp>
        <p:sp>
          <p:nvSpPr>
            <p:cNvPr id="105" name="Rectangle 104"/>
            <p:cNvSpPr/>
            <p:nvPr/>
          </p:nvSpPr>
          <p:spPr>
            <a:xfrm>
              <a:off x="3067694" y="1783474"/>
              <a:ext cx="1834469" cy="261281"/>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1400" b="1" kern="0" dirty="0">
                  <a:solidFill>
                    <a:prstClr val="white"/>
                  </a:solidFill>
                </a:rPr>
                <a:t>Hadoop</a:t>
              </a:r>
            </a:p>
          </p:txBody>
        </p:sp>
        <p:cxnSp>
          <p:nvCxnSpPr>
            <p:cNvPr id="107" name="Straight Connector 106"/>
            <p:cNvCxnSpPr/>
            <p:nvPr/>
          </p:nvCxnSpPr>
          <p:spPr>
            <a:xfrm>
              <a:off x="4957467" y="1209383"/>
              <a:ext cx="0" cy="4687463"/>
            </a:xfrm>
            <a:prstGeom prst="line">
              <a:avLst/>
            </a:prstGeom>
            <a:noFill/>
            <a:ln w="12700" cap="flat" cmpd="sng" algn="ctr">
              <a:solidFill>
                <a:sysClr val="windowText" lastClr="000000"/>
              </a:solidFill>
              <a:prstDash val="dash"/>
              <a:miter lim="800000"/>
            </a:ln>
            <a:effectLst/>
          </p:spPr>
        </p:cxnSp>
        <p:cxnSp>
          <p:nvCxnSpPr>
            <p:cNvPr id="108" name="Straight Connector 107"/>
            <p:cNvCxnSpPr/>
            <p:nvPr/>
          </p:nvCxnSpPr>
          <p:spPr>
            <a:xfrm>
              <a:off x="6903245" y="1209382"/>
              <a:ext cx="0" cy="4673609"/>
            </a:xfrm>
            <a:prstGeom prst="line">
              <a:avLst/>
            </a:prstGeom>
            <a:noFill/>
            <a:ln w="12700" cap="flat" cmpd="sng" algn="ctr">
              <a:solidFill>
                <a:sysClr val="windowText" lastClr="000000"/>
              </a:solidFill>
              <a:prstDash val="dash"/>
              <a:miter lim="800000"/>
            </a:ln>
            <a:effectLst/>
          </p:spPr>
        </p:cxnSp>
        <p:sp>
          <p:nvSpPr>
            <p:cNvPr id="109" name="Rectangle 108"/>
            <p:cNvSpPr/>
            <p:nvPr/>
          </p:nvSpPr>
          <p:spPr>
            <a:xfrm>
              <a:off x="1114470" y="4690666"/>
              <a:ext cx="1021391" cy="198697"/>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algn="ctr">
                <a:defRPr/>
              </a:pPr>
              <a:r>
                <a:rPr lang="en-US" sz="1400" b="1" kern="0" dirty="0" err="1">
                  <a:solidFill>
                    <a:prstClr val="white"/>
                  </a:solidFill>
                </a:rPr>
                <a:t>DryadLINQ</a:t>
              </a:r>
              <a:endParaRPr lang="en-US" sz="1400" b="1" kern="0" dirty="0">
                <a:solidFill>
                  <a:prstClr val="white"/>
                </a:solidFill>
              </a:endParaRPr>
            </a:p>
          </p:txBody>
        </p:sp>
        <p:sp>
          <p:nvSpPr>
            <p:cNvPr id="110" name="Rectangle 109"/>
            <p:cNvSpPr/>
            <p:nvPr/>
          </p:nvSpPr>
          <p:spPr>
            <a:xfrm>
              <a:off x="2187292" y="4673508"/>
              <a:ext cx="2159306" cy="181835"/>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1400" b="1" kern="0" dirty="0">
                  <a:solidFill>
                    <a:prstClr val="white"/>
                  </a:solidFill>
                </a:rPr>
                <a:t>Pig</a:t>
              </a:r>
            </a:p>
          </p:txBody>
        </p:sp>
        <p:sp>
          <p:nvSpPr>
            <p:cNvPr id="111" name="Rectangle 110"/>
            <p:cNvSpPr/>
            <p:nvPr/>
          </p:nvSpPr>
          <p:spPr>
            <a:xfrm>
              <a:off x="2139068" y="2879851"/>
              <a:ext cx="1811609" cy="203723"/>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r>
                <a:rPr lang="en-US" sz="1400" b="1" kern="0" dirty="0">
                  <a:solidFill>
                    <a:prstClr val="white"/>
                  </a:solidFill>
                </a:rPr>
                <a:t>Spark</a:t>
              </a:r>
            </a:p>
          </p:txBody>
        </p:sp>
        <p:sp>
          <p:nvSpPr>
            <p:cNvPr id="112" name="Rectangle 111"/>
            <p:cNvSpPr/>
            <p:nvPr/>
          </p:nvSpPr>
          <p:spPr>
            <a:xfrm>
              <a:off x="2187289" y="5406354"/>
              <a:ext cx="2159306" cy="180041"/>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r>
                <a:rPr lang="en-US" sz="1400" b="1" kern="0">
                  <a:solidFill>
                    <a:prstClr val="white"/>
                  </a:solidFill>
                </a:rPr>
                <a:t>Spark SQL</a:t>
              </a:r>
              <a:endParaRPr lang="en-US" sz="1400" b="1" kern="0" dirty="0">
                <a:solidFill>
                  <a:prstClr val="white"/>
                </a:solidFill>
              </a:endParaRPr>
            </a:p>
          </p:txBody>
        </p:sp>
        <p:sp>
          <p:nvSpPr>
            <p:cNvPr id="113" name="Rectangle 112"/>
            <p:cNvSpPr/>
            <p:nvPr/>
          </p:nvSpPr>
          <p:spPr>
            <a:xfrm>
              <a:off x="2139068" y="4290804"/>
              <a:ext cx="1491453" cy="200603"/>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r>
                <a:rPr lang="en-US" sz="1400" b="1" kern="0" dirty="0">
                  <a:solidFill>
                    <a:prstClr val="white"/>
                  </a:solidFill>
                </a:rPr>
                <a:t>Spark Streaming</a:t>
              </a:r>
            </a:p>
          </p:txBody>
        </p:sp>
        <p:sp>
          <p:nvSpPr>
            <p:cNvPr id="114" name="Rectangle 113"/>
            <p:cNvSpPr/>
            <p:nvPr/>
          </p:nvSpPr>
          <p:spPr>
            <a:xfrm>
              <a:off x="2187289" y="5632524"/>
              <a:ext cx="5391147" cy="189478"/>
            </a:xfrm>
            <a:prstGeom prst="rect">
              <a:avLst/>
            </a:prstGeom>
            <a:solidFill>
              <a:srgbClr val="44546A">
                <a:lumMod val="60000"/>
                <a:lumOff val="40000"/>
              </a:srgbClr>
            </a:solidFill>
            <a:ln w="12700" cap="flat" cmpd="sng" algn="ctr">
              <a:solidFill>
                <a:srgbClr val="4472C4">
                  <a:shade val="50000"/>
                </a:srgbClr>
              </a:solidFill>
              <a:prstDash val="solid"/>
              <a:miter lim="800000"/>
            </a:ln>
            <a:effectLst/>
          </p:spPr>
          <p:txBody>
            <a:bodyPr rtlCol="0" anchor="ctr"/>
            <a:lstStyle/>
            <a:p>
              <a:pPr algn="ctr">
                <a:defRPr/>
              </a:pPr>
              <a:r>
                <a:rPr lang="en-US" sz="1400" b="1" kern="0" dirty="0">
                  <a:solidFill>
                    <a:prstClr val="white"/>
                  </a:solidFill>
                </a:rPr>
                <a:t>MRQL</a:t>
              </a:r>
            </a:p>
          </p:txBody>
        </p:sp>
        <p:sp>
          <p:nvSpPr>
            <p:cNvPr id="115" name="Rectangle 114"/>
            <p:cNvSpPr/>
            <p:nvPr/>
          </p:nvSpPr>
          <p:spPr>
            <a:xfrm>
              <a:off x="2187292" y="4899746"/>
              <a:ext cx="2165219" cy="192829"/>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1400" b="1" kern="0" dirty="0">
                  <a:solidFill>
                    <a:prstClr val="white"/>
                  </a:solidFill>
                </a:rPr>
                <a:t>Hive</a:t>
              </a:r>
            </a:p>
          </p:txBody>
        </p:sp>
        <p:sp>
          <p:nvSpPr>
            <p:cNvPr id="116" name="Rectangle 115"/>
            <p:cNvSpPr/>
            <p:nvPr/>
          </p:nvSpPr>
          <p:spPr>
            <a:xfrm>
              <a:off x="2187293" y="5150834"/>
              <a:ext cx="2165219" cy="196413"/>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algn="ctr">
                <a:defRPr/>
              </a:pPr>
              <a:r>
                <a:rPr lang="en-US" sz="1400" b="1" kern="0" dirty="0">
                  <a:solidFill>
                    <a:prstClr val="white"/>
                  </a:solidFill>
                </a:rPr>
                <a:t>Tez</a:t>
              </a:r>
            </a:p>
          </p:txBody>
        </p:sp>
        <p:sp>
          <p:nvSpPr>
            <p:cNvPr id="117" name="Rectangle 116"/>
            <p:cNvSpPr/>
            <p:nvPr/>
          </p:nvSpPr>
          <p:spPr>
            <a:xfrm>
              <a:off x="5458696" y="2274529"/>
              <a:ext cx="2043545" cy="168159"/>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algn="ctr">
                <a:defRPr/>
              </a:pPr>
              <a:r>
                <a:rPr lang="en-US" sz="1400" b="1" kern="0" dirty="0" err="1">
                  <a:solidFill>
                    <a:prstClr val="white"/>
                  </a:solidFill>
                </a:rPr>
                <a:t>Giraph</a:t>
              </a:r>
              <a:endParaRPr lang="en-US" sz="1400" b="1" kern="0" dirty="0">
                <a:solidFill>
                  <a:prstClr val="white"/>
                </a:solidFill>
              </a:endParaRPr>
            </a:p>
          </p:txBody>
        </p:sp>
        <p:sp>
          <p:nvSpPr>
            <p:cNvPr id="118" name="Rectangle 117"/>
            <p:cNvSpPr/>
            <p:nvPr/>
          </p:nvSpPr>
          <p:spPr>
            <a:xfrm>
              <a:off x="5898544" y="2527323"/>
              <a:ext cx="1598777" cy="182018"/>
            </a:xfrm>
            <a:prstGeom prst="rect">
              <a:avLst/>
            </a:prstGeom>
            <a:solidFill>
              <a:srgbClr val="70AD47">
                <a:lumMod val="60000"/>
                <a:lumOff val="40000"/>
              </a:srgbClr>
            </a:solidFill>
            <a:ln w="12700" cap="flat" cmpd="sng" algn="ctr">
              <a:solidFill>
                <a:srgbClr val="70AD47">
                  <a:shade val="50000"/>
                </a:srgbClr>
              </a:solidFill>
              <a:prstDash val="solid"/>
              <a:miter lim="800000"/>
            </a:ln>
            <a:effectLst/>
          </p:spPr>
          <p:txBody>
            <a:bodyPr rtlCol="0" anchor="ctr"/>
            <a:lstStyle/>
            <a:p>
              <a:pPr algn="ctr">
                <a:defRPr/>
              </a:pPr>
              <a:r>
                <a:rPr lang="en-US" sz="1400" b="1" kern="0" dirty="0">
                  <a:solidFill>
                    <a:prstClr val="white"/>
                  </a:solidFill>
                </a:rPr>
                <a:t>Hama</a:t>
              </a:r>
            </a:p>
          </p:txBody>
        </p:sp>
        <p:sp>
          <p:nvSpPr>
            <p:cNvPr id="119" name="Rectangle 118"/>
            <p:cNvSpPr/>
            <p:nvPr/>
          </p:nvSpPr>
          <p:spPr>
            <a:xfrm>
              <a:off x="5009543" y="2795175"/>
              <a:ext cx="2492525" cy="166936"/>
            </a:xfrm>
            <a:prstGeom prst="rect">
              <a:avLst/>
            </a:prstGeom>
            <a:solidFill>
              <a:srgbClr val="70AD47">
                <a:lumMod val="75000"/>
              </a:srgbClr>
            </a:solidFill>
            <a:ln w="12700" cap="flat" cmpd="sng" algn="ctr">
              <a:solidFill>
                <a:srgbClr val="70AD47">
                  <a:shade val="50000"/>
                </a:srgbClr>
              </a:solidFill>
              <a:prstDash val="solid"/>
              <a:miter lim="800000"/>
            </a:ln>
            <a:effectLst/>
          </p:spPr>
          <p:txBody>
            <a:bodyPr rtlCol="0" anchor="ctr"/>
            <a:lstStyle/>
            <a:p>
              <a:pPr algn="ctr">
                <a:defRPr/>
              </a:pPr>
              <a:r>
                <a:rPr lang="en-US" sz="1400" b="1" kern="0" dirty="0" err="1">
                  <a:solidFill>
                    <a:prstClr val="white"/>
                  </a:solidFill>
                </a:rPr>
                <a:t>GraphLab</a:t>
              </a:r>
              <a:endParaRPr lang="en-US" sz="1400" b="1" kern="0" dirty="0">
                <a:solidFill>
                  <a:prstClr val="white"/>
                </a:solidFill>
              </a:endParaRPr>
            </a:p>
          </p:txBody>
        </p:sp>
        <p:sp>
          <p:nvSpPr>
            <p:cNvPr id="120" name="Rectangle 119"/>
            <p:cNvSpPr/>
            <p:nvPr/>
          </p:nvSpPr>
          <p:spPr>
            <a:xfrm>
              <a:off x="3067695" y="3341846"/>
              <a:ext cx="5016437" cy="182903"/>
            </a:xfrm>
            <a:prstGeom prst="rect">
              <a:avLst/>
            </a:prstGeom>
            <a:solidFill>
              <a:srgbClr val="00B0F0"/>
            </a:solidFill>
            <a:ln w="12700" cap="flat" cmpd="sng" algn="ctr">
              <a:solidFill>
                <a:srgbClr val="5B9BD5">
                  <a:shade val="50000"/>
                </a:srgbClr>
              </a:solidFill>
              <a:prstDash val="solid"/>
              <a:miter lim="800000"/>
            </a:ln>
            <a:effectLst/>
          </p:spPr>
          <p:txBody>
            <a:bodyPr rtlCol="0" anchor="ctr"/>
            <a:lstStyle/>
            <a:p>
              <a:pPr algn="ctr">
                <a:defRPr/>
              </a:pPr>
              <a:r>
                <a:rPr lang="en-US" sz="1400" b="1" kern="0" dirty="0">
                  <a:solidFill>
                    <a:prstClr val="white"/>
                  </a:solidFill>
                </a:rPr>
                <a:t>Harp</a:t>
              </a:r>
            </a:p>
          </p:txBody>
        </p:sp>
        <p:sp>
          <p:nvSpPr>
            <p:cNvPr id="121" name="Rectangle 120"/>
            <p:cNvSpPr/>
            <p:nvPr/>
          </p:nvSpPr>
          <p:spPr>
            <a:xfrm>
              <a:off x="5239030" y="3081223"/>
              <a:ext cx="2258291" cy="164348"/>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r>
                <a:rPr lang="en-US" sz="1400" b="1" kern="0" dirty="0">
                  <a:solidFill>
                    <a:prstClr val="white"/>
                  </a:solidFill>
                </a:rPr>
                <a:t>GraphX</a:t>
              </a:r>
            </a:p>
          </p:txBody>
        </p:sp>
        <p:sp>
          <p:nvSpPr>
            <p:cNvPr id="122" name="Rectangle 121"/>
            <p:cNvSpPr/>
            <p:nvPr/>
          </p:nvSpPr>
          <p:spPr>
            <a:xfrm>
              <a:off x="3066112" y="2235727"/>
              <a:ext cx="1823312" cy="180981"/>
            </a:xfrm>
            <a:prstGeom prst="rect">
              <a:avLst/>
            </a:prstGeom>
            <a:solidFill>
              <a:srgbClr val="4472C4">
                <a:lumMod val="60000"/>
                <a:lumOff val="40000"/>
              </a:srgbClr>
            </a:solidFill>
            <a:ln w="12700" cap="flat" cmpd="sng" algn="ctr">
              <a:solidFill>
                <a:srgbClr val="5B9BD5">
                  <a:shade val="50000"/>
                </a:srgbClr>
              </a:solidFill>
              <a:prstDash val="solid"/>
              <a:miter lim="800000"/>
            </a:ln>
            <a:effectLst/>
          </p:spPr>
          <p:txBody>
            <a:bodyPr rtlCol="0" anchor="ctr"/>
            <a:lstStyle/>
            <a:p>
              <a:pPr algn="ctr">
                <a:defRPr/>
              </a:pPr>
              <a:r>
                <a:rPr lang="en-US" sz="1400" b="1" kern="0" dirty="0">
                  <a:solidFill>
                    <a:prstClr val="white"/>
                  </a:solidFill>
                </a:rPr>
                <a:t>HaLoop</a:t>
              </a:r>
            </a:p>
          </p:txBody>
        </p:sp>
        <p:cxnSp>
          <p:nvCxnSpPr>
            <p:cNvPr id="123" name="Straight Connector 122"/>
            <p:cNvCxnSpPr/>
            <p:nvPr/>
          </p:nvCxnSpPr>
          <p:spPr>
            <a:xfrm>
              <a:off x="1081922" y="1201300"/>
              <a:ext cx="0" cy="4707800"/>
            </a:xfrm>
            <a:prstGeom prst="line">
              <a:avLst/>
            </a:prstGeom>
            <a:noFill/>
            <a:ln w="12700" cap="flat" cmpd="sng" algn="ctr">
              <a:solidFill>
                <a:sysClr val="windowText" lastClr="000000"/>
              </a:solidFill>
              <a:prstDash val="dash"/>
              <a:miter lim="800000"/>
            </a:ln>
            <a:effectLst/>
          </p:spPr>
        </p:cxnSp>
        <p:sp>
          <p:nvSpPr>
            <p:cNvPr id="124" name="Rectangle 123"/>
            <p:cNvSpPr/>
            <p:nvPr/>
          </p:nvSpPr>
          <p:spPr>
            <a:xfrm>
              <a:off x="2143040" y="3999569"/>
              <a:ext cx="776499" cy="196462"/>
            </a:xfrm>
            <a:prstGeom prst="rect">
              <a:avLst/>
            </a:prstGeom>
            <a:solidFill>
              <a:sysClr val="window" lastClr="FFFFFF">
                <a:lumMod val="50000"/>
              </a:sysClr>
            </a:solidFill>
            <a:ln w="12700" cap="flat" cmpd="sng" algn="ctr">
              <a:solidFill>
                <a:srgbClr val="A5A5A5">
                  <a:shade val="50000"/>
                </a:srgbClr>
              </a:solidFill>
              <a:prstDash val="solid"/>
              <a:miter lim="800000"/>
            </a:ln>
            <a:effectLst/>
          </p:spPr>
          <p:txBody>
            <a:bodyPr rtlCol="0" anchor="ctr"/>
            <a:lstStyle/>
            <a:p>
              <a:pPr algn="ctr">
                <a:defRPr/>
              </a:pPr>
              <a:r>
                <a:rPr lang="en-US" sz="1400" b="1" kern="0" dirty="0">
                  <a:solidFill>
                    <a:prstClr val="white"/>
                  </a:solidFill>
                </a:rPr>
                <a:t>Samza</a:t>
              </a:r>
            </a:p>
          </p:txBody>
        </p:sp>
        <p:cxnSp>
          <p:nvCxnSpPr>
            <p:cNvPr id="126" name="Straight Connector 125"/>
            <p:cNvCxnSpPr/>
            <p:nvPr/>
          </p:nvCxnSpPr>
          <p:spPr>
            <a:xfrm flipV="1">
              <a:off x="68233" y="1729354"/>
              <a:ext cx="8876477" cy="5069"/>
            </a:xfrm>
            <a:prstGeom prst="line">
              <a:avLst/>
            </a:prstGeom>
            <a:noFill/>
            <a:ln w="12700" cap="flat" cmpd="sng" algn="ctr">
              <a:solidFill>
                <a:sysClr val="windowText" lastClr="000000"/>
              </a:solidFill>
              <a:prstDash val="dash"/>
              <a:miter lim="800000"/>
            </a:ln>
            <a:effectLst/>
          </p:spPr>
        </p:cxnSp>
        <p:sp>
          <p:nvSpPr>
            <p:cNvPr id="127" name="Rectangle 126"/>
            <p:cNvSpPr/>
            <p:nvPr/>
          </p:nvSpPr>
          <p:spPr>
            <a:xfrm>
              <a:off x="1249347" y="3391101"/>
              <a:ext cx="719660" cy="167650"/>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algn="ctr">
                <a:defRPr/>
              </a:pPr>
              <a:r>
                <a:rPr lang="en-US" sz="1400" b="1" kern="0" dirty="0">
                  <a:solidFill>
                    <a:prstClr val="white"/>
                  </a:solidFill>
                </a:rPr>
                <a:t>Dryad</a:t>
              </a:r>
            </a:p>
          </p:txBody>
        </p:sp>
        <p:sp>
          <p:nvSpPr>
            <p:cNvPr id="128" name="Freeform 127"/>
            <p:cNvSpPr/>
            <p:nvPr/>
          </p:nvSpPr>
          <p:spPr>
            <a:xfrm>
              <a:off x="2139068" y="3595424"/>
              <a:ext cx="4707749" cy="345886"/>
            </a:xfrm>
            <a:custGeom>
              <a:avLst/>
              <a:gdLst>
                <a:gd name="connsiteX0" fmla="*/ 0 w 6215103"/>
                <a:gd name="connsiteY0" fmla="*/ 0 h 421896"/>
                <a:gd name="connsiteX1" fmla="*/ 6215103 w 6215103"/>
                <a:gd name="connsiteY1" fmla="*/ 0 h 421896"/>
                <a:gd name="connsiteX2" fmla="*/ 6215103 w 6215103"/>
                <a:gd name="connsiteY2" fmla="*/ 235648 h 421896"/>
                <a:gd name="connsiteX3" fmla="*/ 3605245 w 6215103"/>
                <a:gd name="connsiteY3" fmla="*/ 235648 h 421896"/>
                <a:gd name="connsiteX4" fmla="*/ 3605245 w 6215103"/>
                <a:gd name="connsiteY4" fmla="*/ 421896 h 421896"/>
                <a:gd name="connsiteX5" fmla="*/ 0 w 6215103"/>
                <a:gd name="connsiteY5" fmla="*/ 421896 h 421896"/>
                <a:gd name="connsiteX6" fmla="*/ 0 w 6215103"/>
                <a:gd name="connsiteY6" fmla="*/ 235648 h 421896"/>
                <a:gd name="connsiteX7" fmla="*/ 0 w 6215103"/>
                <a:gd name="connsiteY7" fmla="*/ 167655 h 42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5103" h="421896">
                  <a:moveTo>
                    <a:pt x="0" y="0"/>
                  </a:moveTo>
                  <a:lnTo>
                    <a:pt x="6215103" y="0"/>
                  </a:lnTo>
                  <a:lnTo>
                    <a:pt x="6215103" y="235648"/>
                  </a:lnTo>
                  <a:lnTo>
                    <a:pt x="3605245" y="235648"/>
                  </a:lnTo>
                  <a:lnTo>
                    <a:pt x="3605245" y="421896"/>
                  </a:lnTo>
                  <a:lnTo>
                    <a:pt x="0" y="421896"/>
                  </a:lnTo>
                  <a:lnTo>
                    <a:pt x="0" y="235648"/>
                  </a:lnTo>
                  <a:lnTo>
                    <a:pt x="0" y="167655"/>
                  </a:lnTo>
                  <a:close/>
                </a:path>
              </a:pathLst>
            </a:custGeom>
            <a:solidFill>
              <a:srgbClr val="4472C4"/>
            </a:solidFill>
            <a:ln w="12700" cap="flat" cmpd="sng" algn="ctr">
              <a:solidFill>
                <a:srgbClr val="4472C4">
                  <a:shade val="50000"/>
                </a:srgbClr>
              </a:solidFill>
              <a:prstDash val="solid"/>
              <a:miter lim="800000"/>
            </a:ln>
            <a:effectLst/>
          </p:spPr>
          <p:txBody>
            <a:bodyPr wrap="square" tIns="0" rtlCol="0" anchor="t" anchorCtr="0">
              <a:noAutofit/>
            </a:bodyPr>
            <a:lstStyle/>
            <a:p>
              <a:pPr algn="ctr">
                <a:defRPr/>
              </a:pPr>
              <a:r>
                <a:rPr lang="en-US" sz="1400" b="1" kern="0" dirty="0">
                  <a:solidFill>
                    <a:prstClr val="white"/>
                  </a:solidFill>
                </a:rPr>
                <a:t>Stratosphere / Flink</a:t>
              </a:r>
            </a:p>
          </p:txBody>
        </p:sp>
      </p:grpSp>
      <p:sp>
        <p:nvSpPr>
          <p:cNvPr id="129" name="Cloud 128"/>
          <p:cNvSpPr/>
          <p:nvPr/>
        </p:nvSpPr>
        <p:spPr>
          <a:xfrm>
            <a:off x="6734501" y="4131506"/>
            <a:ext cx="3571796" cy="1260356"/>
          </a:xfrm>
          <a:prstGeom prst="cloud">
            <a:avLst/>
          </a:prstGeom>
          <a:solidFill>
            <a:srgbClr val="FFC000"/>
          </a:solidFill>
          <a:ln w="12700" cap="flat" cmpd="sng" algn="ctr">
            <a:solidFill>
              <a:srgbClr val="FFC000">
                <a:shade val="50000"/>
              </a:srgbClr>
            </a:solidFill>
            <a:prstDash val="solid"/>
            <a:miter lim="800000"/>
          </a:ln>
          <a:effectLst/>
        </p:spPr>
        <p:txBody>
          <a:bodyPr rtlCol="0" anchor="ctr"/>
          <a:lstStyle/>
          <a:p>
            <a:pPr>
              <a:defRPr/>
            </a:pPr>
            <a:r>
              <a:rPr lang="en-US" b="1" kern="0" dirty="0">
                <a:solidFill>
                  <a:prstClr val="black"/>
                </a:solidFill>
              </a:rPr>
              <a:t>Many of them have fixed communication </a:t>
            </a:r>
            <a:r>
              <a:rPr lang="en-US" b="1" kern="0" dirty="0" smtClean="0">
                <a:solidFill>
                  <a:prstClr val="black"/>
                </a:solidFill>
              </a:rPr>
              <a:t>patterns</a:t>
            </a:r>
            <a:r>
              <a:rPr lang="en-US" b="1" kern="0" dirty="0">
                <a:solidFill>
                  <a:prstClr val="black"/>
                </a:solidFill>
              </a:rPr>
              <a:t>!</a:t>
            </a:r>
          </a:p>
        </p:txBody>
      </p:sp>
    </p:spTree>
    <p:extLst>
      <p:ext uri="{BB962C8B-B14F-4D97-AF65-F5344CB8AC3E}">
        <p14:creationId xmlns:p14="http://schemas.microsoft.com/office/powerpoint/2010/main" val="210219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a:off x="648182" y="4263790"/>
            <a:ext cx="1057926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042183" y="6463850"/>
            <a:ext cx="5191806" cy="276999"/>
          </a:xfrm>
          <a:prstGeom prst="rect">
            <a:avLst/>
          </a:prstGeom>
          <a:noFill/>
        </p:spPr>
        <p:txBody>
          <a:bodyPr wrap="none" rtlCol="0">
            <a:spAutoFit/>
          </a:bodyPr>
          <a:lstStyle/>
          <a:p>
            <a:r>
              <a:rPr lang="en-US" sz="1200" i="1" dirty="0" smtClean="0">
                <a:solidFill>
                  <a:schemeClr val="tx1">
                    <a:lumMod val="50000"/>
                    <a:lumOff val="50000"/>
                  </a:schemeClr>
                </a:solidFill>
              </a:rPr>
              <a:t>Daniel Reed and Jack </a:t>
            </a:r>
            <a:r>
              <a:rPr lang="en-US" sz="1200" i="1" dirty="0" err="1" smtClean="0">
                <a:solidFill>
                  <a:schemeClr val="tx1">
                    <a:lumMod val="50000"/>
                    <a:lumOff val="50000"/>
                  </a:schemeClr>
                </a:solidFill>
              </a:rPr>
              <a:t>Dongarra</a:t>
            </a:r>
            <a:r>
              <a:rPr lang="en-US" sz="1200" i="1" dirty="0" smtClean="0">
                <a:solidFill>
                  <a:schemeClr val="tx1">
                    <a:lumMod val="50000"/>
                    <a:lumOff val="50000"/>
                  </a:schemeClr>
                </a:solidFill>
              </a:rPr>
              <a:t>, Communications of the ACM, </a:t>
            </a:r>
            <a:r>
              <a:rPr lang="en-US" sz="1200" dirty="0" smtClean="0">
                <a:solidFill>
                  <a:schemeClr val="tx1">
                    <a:lumMod val="50000"/>
                    <a:lumOff val="50000"/>
                  </a:schemeClr>
                </a:solidFill>
              </a:rPr>
              <a:t>vol. 58, no. 7, p.58</a:t>
            </a:r>
            <a:endParaRPr lang="en-US" sz="1200" i="1" dirty="0">
              <a:solidFill>
                <a:schemeClr val="tx1">
                  <a:lumMod val="50000"/>
                  <a:lumOff val="50000"/>
                </a:schemeClr>
              </a:solidFill>
            </a:endParaRPr>
          </a:p>
        </p:txBody>
      </p:sp>
      <p:sp>
        <p:nvSpPr>
          <p:cNvPr id="5" name="TextBox 4"/>
          <p:cNvSpPr txBox="1"/>
          <p:nvPr/>
        </p:nvSpPr>
        <p:spPr>
          <a:xfrm>
            <a:off x="583049" y="1312767"/>
            <a:ext cx="1458604" cy="307777"/>
          </a:xfrm>
          <a:prstGeom prst="rect">
            <a:avLst/>
          </a:prstGeom>
          <a:noFill/>
        </p:spPr>
        <p:txBody>
          <a:bodyPr wrap="none" rtlCol="0">
            <a:spAutoFit/>
          </a:bodyPr>
          <a:lstStyle/>
          <a:p>
            <a:r>
              <a:rPr lang="en-US" sz="1400" b="1" dirty="0" smtClean="0">
                <a:solidFill>
                  <a:prstClr val="black"/>
                </a:solidFill>
              </a:rPr>
              <a:t>Application Level</a:t>
            </a:r>
            <a:endParaRPr lang="en-US" sz="1400" b="1" dirty="0">
              <a:solidFill>
                <a:prstClr val="black"/>
              </a:solidFill>
            </a:endParaRPr>
          </a:p>
        </p:txBody>
      </p:sp>
      <p:sp>
        <p:nvSpPr>
          <p:cNvPr id="6" name="TextBox 5"/>
          <p:cNvSpPr txBox="1"/>
          <p:nvPr/>
        </p:nvSpPr>
        <p:spPr>
          <a:xfrm>
            <a:off x="288682" y="2506189"/>
            <a:ext cx="1937657" cy="523220"/>
          </a:xfrm>
          <a:prstGeom prst="rect">
            <a:avLst/>
          </a:prstGeom>
          <a:noFill/>
        </p:spPr>
        <p:txBody>
          <a:bodyPr wrap="square" rtlCol="0">
            <a:spAutoFit/>
          </a:bodyPr>
          <a:lstStyle/>
          <a:p>
            <a:pPr algn="ctr"/>
            <a:r>
              <a:rPr lang="en-US" sz="1400" b="1" dirty="0" smtClean="0">
                <a:solidFill>
                  <a:prstClr val="black"/>
                </a:solidFill>
              </a:rPr>
              <a:t>Middleware and Management</a:t>
            </a:r>
            <a:endParaRPr lang="en-US" sz="1400" b="1" dirty="0">
              <a:solidFill>
                <a:prstClr val="black"/>
              </a:solidFill>
            </a:endParaRPr>
          </a:p>
        </p:txBody>
      </p:sp>
      <p:sp>
        <p:nvSpPr>
          <p:cNvPr id="7" name="TextBox 6"/>
          <p:cNvSpPr txBox="1"/>
          <p:nvPr/>
        </p:nvSpPr>
        <p:spPr>
          <a:xfrm>
            <a:off x="555075" y="4622752"/>
            <a:ext cx="1428020" cy="307777"/>
          </a:xfrm>
          <a:prstGeom prst="rect">
            <a:avLst/>
          </a:prstGeom>
          <a:noFill/>
        </p:spPr>
        <p:txBody>
          <a:bodyPr wrap="none" rtlCol="0">
            <a:spAutoFit/>
          </a:bodyPr>
          <a:lstStyle/>
          <a:p>
            <a:r>
              <a:rPr lang="en-US" sz="1400" b="1" dirty="0" smtClean="0">
                <a:solidFill>
                  <a:prstClr val="black"/>
                </a:solidFill>
              </a:rPr>
              <a:t>System Software</a:t>
            </a:r>
            <a:endParaRPr lang="en-US" sz="1400" b="1" dirty="0">
              <a:solidFill>
                <a:prstClr val="black"/>
              </a:solidFill>
            </a:endParaRPr>
          </a:p>
        </p:txBody>
      </p:sp>
      <p:sp>
        <p:nvSpPr>
          <p:cNvPr id="8" name="TextBox 7"/>
          <p:cNvSpPr txBox="1"/>
          <p:nvPr/>
        </p:nvSpPr>
        <p:spPr>
          <a:xfrm>
            <a:off x="529587" y="5446505"/>
            <a:ext cx="1476045" cy="307777"/>
          </a:xfrm>
          <a:prstGeom prst="rect">
            <a:avLst/>
          </a:prstGeom>
          <a:noFill/>
        </p:spPr>
        <p:txBody>
          <a:bodyPr wrap="none" rtlCol="0">
            <a:spAutoFit/>
          </a:bodyPr>
          <a:lstStyle/>
          <a:p>
            <a:r>
              <a:rPr lang="en-US" sz="1400" b="1" dirty="0" smtClean="0">
                <a:solidFill>
                  <a:prstClr val="black"/>
                </a:solidFill>
              </a:rPr>
              <a:t>Cluster Hardware</a:t>
            </a:r>
            <a:endParaRPr lang="en-US" sz="1400" b="1" dirty="0">
              <a:solidFill>
                <a:prstClr val="black"/>
              </a:solidFill>
            </a:endParaRPr>
          </a:p>
        </p:txBody>
      </p:sp>
      <p:cxnSp>
        <p:nvCxnSpPr>
          <p:cNvPr id="11" name="Straight Connector 10"/>
          <p:cNvCxnSpPr/>
          <p:nvPr/>
        </p:nvCxnSpPr>
        <p:spPr>
          <a:xfrm>
            <a:off x="648182" y="1738086"/>
            <a:ext cx="1053296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8182" y="5330601"/>
            <a:ext cx="10579261"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2089845" y="1156005"/>
            <a:ext cx="9056575" cy="4732417"/>
            <a:chOff x="2089845" y="622484"/>
            <a:chExt cx="9884731" cy="5647914"/>
          </a:xfrm>
        </p:grpSpPr>
        <p:sp>
          <p:nvSpPr>
            <p:cNvPr id="3" name="Rectangle 2"/>
            <p:cNvSpPr/>
            <p:nvPr/>
          </p:nvSpPr>
          <p:spPr>
            <a:xfrm>
              <a:off x="3494785" y="622484"/>
              <a:ext cx="2816678" cy="571500"/>
            </a:xfrm>
            <a:prstGeom prst="rect">
              <a:avLst/>
            </a:prstGeom>
            <a:solidFill>
              <a:schemeClr val="bg1">
                <a:lumMod val="6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Mahout, R and Applications</a:t>
              </a:r>
              <a:endParaRPr lang="en-US" sz="1400" dirty="0">
                <a:solidFill>
                  <a:prstClr val="white"/>
                </a:solidFill>
              </a:endParaRPr>
            </a:p>
          </p:txBody>
        </p:sp>
        <p:sp>
          <p:nvSpPr>
            <p:cNvPr id="4" name="Rectangle 3"/>
            <p:cNvSpPr/>
            <p:nvPr/>
          </p:nvSpPr>
          <p:spPr>
            <a:xfrm>
              <a:off x="7712676" y="646000"/>
              <a:ext cx="3676649" cy="571500"/>
            </a:xfrm>
            <a:prstGeom prst="rect">
              <a:avLst/>
            </a:prstGeom>
            <a:solidFill>
              <a:schemeClr val="bg1">
                <a:lumMod val="6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Applications and Community Codes</a:t>
              </a:r>
              <a:endParaRPr lang="en-US" sz="1400" dirty="0">
                <a:solidFill>
                  <a:prstClr val="white"/>
                </a:solidFill>
              </a:endParaRPr>
            </a:p>
          </p:txBody>
        </p:sp>
        <p:sp>
          <p:nvSpPr>
            <p:cNvPr id="9" name="Rectangle 8"/>
            <p:cNvSpPr/>
            <p:nvPr/>
          </p:nvSpPr>
          <p:spPr>
            <a:xfrm rot="5400000">
              <a:off x="232358" y="3297927"/>
              <a:ext cx="4067400" cy="352425"/>
            </a:xfrm>
            <a:prstGeom prst="rect">
              <a:avLst/>
            </a:prstGeom>
            <a:solidFill>
              <a:schemeClr val="bg1">
                <a:lumMod val="65000"/>
              </a:schemeClr>
            </a:solid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400" dirty="0" smtClean="0">
                  <a:solidFill>
                    <a:prstClr val="white"/>
                  </a:solidFill>
                </a:rPr>
                <a:t>Cloud Services (e.g., AWS)</a:t>
              </a:r>
              <a:endParaRPr lang="en-US" sz="1400" dirty="0">
                <a:solidFill>
                  <a:prstClr val="white"/>
                </a:solidFill>
              </a:endParaRPr>
            </a:p>
          </p:txBody>
        </p:sp>
        <p:cxnSp>
          <p:nvCxnSpPr>
            <p:cNvPr id="13" name="Straight Connector 12"/>
            <p:cNvCxnSpPr/>
            <p:nvPr/>
          </p:nvCxnSpPr>
          <p:spPr>
            <a:xfrm>
              <a:off x="7151913" y="700199"/>
              <a:ext cx="0" cy="5570199"/>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rot="5400000">
              <a:off x="1438257" y="2578777"/>
              <a:ext cx="2646202" cy="352425"/>
            </a:xfrm>
            <a:prstGeom prst="rect">
              <a:avLst/>
            </a:prstGeom>
            <a:ln>
              <a:prstDash val="solid"/>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400" dirty="0" smtClean="0">
                  <a:solidFill>
                    <a:prstClr val="white"/>
                  </a:solidFill>
                </a:rPr>
                <a:t>Zookeeper (coordination)</a:t>
              </a:r>
              <a:endParaRPr lang="en-US" sz="1400" dirty="0">
                <a:solidFill>
                  <a:prstClr val="white"/>
                </a:solidFill>
              </a:endParaRPr>
            </a:p>
          </p:txBody>
        </p:sp>
        <p:sp>
          <p:nvSpPr>
            <p:cNvPr id="16" name="Rectangle 15"/>
            <p:cNvSpPr/>
            <p:nvPr/>
          </p:nvSpPr>
          <p:spPr>
            <a:xfrm>
              <a:off x="3102428" y="1431888"/>
              <a:ext cx="753153" cy="498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Hive</a:t>
              </a:r>
              <a:endParaRPr lang="en-US" sz="1400" dirty="0">
                <a:solidFill>
                  <a:prstClr val="white"/>
                </a:solidFill>
              </a:endParaRPr>
            </a:p>
          </p:txBody>
        </p:sp>
        <p:sp>
          <p:nvSpPr>
            <p:cNvPr id="18" name="Rectangle 17"/>
            <p:cNvSpPr/>
            <p:nvPr/>
          </p:nvSpPr>
          <p:spPr>
            <a:xfrm>
              <a:off x="3916135" y="1431887"/>
              <a:ext cx="753153" cy="498995"/>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Pig</a:t>
              </a:r>
              <a:endParaRPr lang="en-US" sz="1400" dirty="0">
                <a:solidFill>
                  <a:prstClr val="white"/>
                </a:solidFill>
              </a:endParaRPr>
            </a:p>
          </p:txBody>
        </p:sp>
        <p:sp>
          <p:nvSpPr>
            <p:cNvPr id="19" name="Rectangle 18"/>
            <p:cNvSpPr/>
            <p:nvPr/>
          </p:nvSpPr>
          <p:spPr>
            <a:xfrm>
              <a:off x="4773385" y="1431888"/>
              <a:ext cx="819150" cy="498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prstClr val="white"/>
                  </a:solidFill>
                </a:rPr>
                <a:t>Sqoop</a:t>
              </a:r>
              <a:endParaRPr lang="en-US" sz="1400" dirty="0">
                <a:solidFill>
                  <a:prstClr val="white"/>
                </a:solidFill>
              </a:endParaRPr>
            </a:p>
          </p:txBody>
        </p:sp>
        <p:sp>
          <p:nvSpPr>
            <p:cNvPr id="20" name="Rectangle 19"/>
            <p:cNvSpPr/>
            <p:nvPr/>
          </p:nvSpPr>
          <p:spPr>
            <a:xfrm>
              <a:off x="5683503" y="1431888"/>
              <a:ext cx="810986" cy="498995"/>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Flume</a:t>
              </a:r>
              <a:endParaRPr lang="en-US" sz="1400" dirty="0">
                <a:solidFill>
                  <a:prstClr val="white"/>
                </a:solidFill>
              </a:endParaRPr>
            </a:p>
          </p:txBody>
        </p:sp>
        <p:sp>
          <p:nvSpPr>
            <p:cNvPr id="21" name="Rectangle 20"/>
            <p:cNvSpPr/>
            <p:nvPr/>
          </p:nvSpPr>
          <p:spPr>
            <a:xfrm>
              <a:off x="5683503" y="2058808"/>
              <a:ext cx="810986" cy="487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Storm</a:t>
              </a:r>
              <a:endParaRPr lang="en-US" sz="1400" dirty="0">
                <a:solidFill>
                  <a:prstClr val="white"/>
                </a:solidFill>
              </a:endParaRPr>
            </a:p>
          </p:txBody>
        </p:sp>
        <p:sp>
          <p:nvSpPr>
            <p:cNvPr id="22" name="Rectangle 21"/>
            <p:cNvSpPr/>
            <p:nvPr/>
          </p:nvSpPr>
          <p:spPr>
            <a:xfrm rot="5400000">
              <a:off x="5443414" y="2575315"/>
              <a:ext cx="2646202" cy="352425"/>
            </a:xfrm>
            <a:prstGeom prst="rect">
              <a:avLst/>
            </a:prstGeom>
            <a:ln>
              <a:prstDash val="solid"/>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400" dirty="0" smtClean="0">
                  <a:solidFill>
                    <a:prstClr val="white"/>
                  </a:solidFill>
                </a:rPr>
                <a:t>AVRO</a:t>
              </a:r>
              <a:endParaRPr lang="en-US" sz="1400" dirty="0">
                <a:solidFill>
                  <a:prstClr val="white"/>
                </a:solidFill>
              </a:endParaRPr>
            </a:p>
          </p:txBody>
        </p:sp>
        <p:sp>
          <p:nvSpPr>
            <p:cNvPr id="24" name="Rectangle 23"/>
            <p:cNvSpPr/>
            <p:nvPr/>
          </p:nvSpPr>
          <p:spPr>
            <a:xfrm>
              <a:off x="3102428" y="2058806"/>
              <a:ext cx="1684564" cy="487276"/>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black"/>
                  </a:solidFill>
                </a:rPr>
                <a:t>Map-Reduce</a:t>
              </a:r>
              <a:endParaRPr lang="en-US" sz="1400" dirty="0">
                <a:solidFill>
                  <a:prstClr val="black"/>
                </a:solidFill>
              </a:endParaRPr>
            </a:p>
          </p:txBody>
        </p:sp>
        <p:sp>
          <p:nvSpPr>
            <p:cNvPr id="25" name="Rectangle 24"/>
            <p:cNvSpPr/>
            <p:nvPr/>
          </p:nvSpPr>
          <p:spPr>
            <a:xfrm>
              <a:off x="4118203" y="2680048"/>
              <a:ext cx="1964189" cy="750051"/>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prstClr val="black"/>
                  </a:solidFill>
                </a:rPr>
                <a:t>Hbase</a:t>
              </a:r>
              <a:r>
                <a:rPr lang="en-US" sz="1400" dirty="0" smtClean="0">
                  <a:solidFill>
                    <a:prstClr val="black"/>
                  </a:solidFill>
                </a:rPr>
                <a:t> </a:t>
              </a:r>
              <a:r>
                <a:rPr lang="en-US" sz="1400" dirty="0" err="1" smtClean="0">
                  <a:solidFill>
                    <a:prstClr val="black"/>
                  </a:solidFill>
                </a:rPr>
                <a:t>BigTable</a:t>
              </a:r>
              <a:r>
                <a:rPr lang="en-US" sz="1400" dirty="0" smtClean="0">
                  <a:solidFill>
                    <a:prstClr val="black"/>
                  </a:solidFill>
                </a:rPr>
                <a:t> (key-value store)</a:t>
              </a:r>
              <a:endParaRPr lang="en-US" sz="1400" dirty="0">
                <a:solidFill>
                  <a:prstClr val="black"/>
                </a:solidFill>
              </a:endParaRPr>
            </a:p>
          </p:txBody>
        </p:sp>
        <p:sp>
          <p:nvSpPr>
            <p:cNvPr id="26" name="Rectangle 25"/>
            <p:cNvSpPr/>
            <p:nvPr/>
          </p:nvSpPr>
          <p:spPr>
            <a:xfrm>
              <a:off x="3233058" y="3604561"/>
              <a:ext cx="3261432" cy="473530"/>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black"/>
                  </a:solidFill>
                </a:rPr>
                <a:t>HDFS (</a:t>
              </a:r>
              <a:r>
                <a:rPr lang="en-US" sz="1400" dirty="0" err="1" smtClean="0">
                  <a:solidFill>
                    <a:prstClr val="black"/>
                  </a:solidFill>
                </a:rPr>
                <a:t>Hadoop</a:t>
              </a:r>
              <a:r>
                <a:rPr lang="en-US" sz="1400" dirty="0" smtClean="0">
                  <a:solidFill>
                    <a:prstClr val="black"/>
                  </a:solidFill>
                </a:rPr>
                <a:t> File System)</a:t>
              </a:r>
              <a:endParaRPr lang="en-US" sz="1400" dirty="0">
                <a:solidFill>
                  <a:prstClr val="black"/>
                </a:solidFill>
              </a:endParaRPr>
            </a:p>
          </p:txBody>
        </p:sp>
        <p:sp>
          <p:nvSpPr>
            <p:cNvPr id="29" name="Rectangle 28"/>
            <p:cNvSpPr/>
            <p:nvPr/>
          </p:nvSpPr>
          <p:spPr>
            <a:xfrm>
              <a:off x="2585145" y="4400548"/>
              <a:ext cx="4357583" cy="628633"/>
            </a:xfrm>
            <a:prstGeom prst="rect">
              <a:avLst/>
            </a:prstGeom>
            <a:solidFill>
              <a:schemeClr val="bg1">
                <a:lumMod val="65000"/>
              </a:schemeClr>
            </a:solid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Virtual machines and Cloud Services (optional)</a:t>
              </a:r>
              <a:endParaRPr lang="en-US" sz="1400" dirty="0">
                <a:solidFill>
                  <a:prstClr val="white"/>
                </a:solidFill>
              </a:endParaRPr>
            </a:p>
          </p:txBody>
        </p:sp>
        <p:sp>
          <p:nvSpPr>
            <p:cNvPr id="30" name="Rectangle 29"/>
            <p:cNvSpPr/>
            <p:nvPr/>
          </p:nvSpPr>
          <p:spPr>
            <a:xfrm>
              <a:off x="2585146" y="5112841"/>
              <a:ext cx="4357582" cy="394999"/>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Linux OS variant</a:t>
              </a:r>
              <a:endParaRPr lang="en-US" sz="1400" dirty="0">
                <a:solidFill>
                  <a:prstClr val="white"/>
                </a:solidFill>
              </a:endParaRPr>
            </a:p>
          </p:txBody>
        </p:sp>
        <p:sp>
          <p:nvSpPr>
            <p:cNvPr id="31" name="Rectangle 30"/>
            <p:cNvSpPr/>
            <p:nvPr/>
          </p:nvSpPr>
          <p:spPr>
            <a:xfrm>
              <a:off x="7374882" y="1455461"/>
              <a:ext cx="4594638" cy="47353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FORTRAN, C, C++, and IDEs</a:t>
              </a:r>
              <a:endParaRPr lang="en-US" sz="1400" dirty="0">
                <a:solidFill>
                  <a:prstClr val="white"/>
                </a:solidFill>
              </a:endParaRPr>
            </a:p>
          </p:txBody>
        </p:sp>
        <p:sp>
          <p:nvSpPr>
            <p:cNvPr id="32" name="Rectangle 31"/>
            <p:cNvSpPr/>
            <p:nvPr/>
          </p:nvSpPr>
          <p:spPr>
            <a:xfrm>
              <a:off x="7374881" y="2031384"/>
              <a:ext cx="2843892" cy="473530"/>
            </a:xfrm>
            <a:prstGeom prst="rect">
              <a:avLst/>
            </a:prstGeom>
            <a:solidFill>
              <a:srgbClr val="FF99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black"/>
                  </a:solidFill>
                </a:rPr>
                <a:t>Domain-specific libraries</a:t>
              </a:r>
              <a:endParaRPr lang="en-US" sz="1400" dirty="0">
                <a:solidFill>
                  <a:prstClr val="black"/>
                </a:solidFill>
              </a:endParaRPr>
            </a:p>
          </p:txBody>
        </p:sp>
        <p:sp>
          <p:nvSpPr>
            <p:cNvPr id="33" name="Rectangle 32"/>
            <p:cNvSpPr/>
            <p:nvPr/>
          </p:nvSpPr>
          <p:spPr>
            <a:xfrm>
              <a:off x="7374882" y="2639219"/>
              <a:ext cx="1421946" cy="846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MPI/</a:t>
              </a:r>
              <a:r>
                <a:rPr lang="en-US" sz="1400" dirty="0" err="1" smtClean="0">
                  <a:solidFill>
                    <a:prstClr val="white"/>
                  </a:solidFill>
                </a:rPr>
                <a:t>OpenMP</a:t>
              </a:r>
              <a:r>
                <a:rPr lang="en-US" sz="1400" dirty="0" smtClean="0">
                  <a:solidFill>
                    <a:prstClr val="white"/>
                  </a:solidFill>
                </a:rPr>
                <a:t> + Accelerator Tools</a:t>
              </a:r>
              <a:endParaRPr lang="en-US" sz="1400" dirty="0">
                <a:solidFill>
                  <a:prstClr val="white"/>
                </a:solidFill>
              </a:endParaRPr>
            </a:p>
          </p:txBody>
        </p:sp>
        <p:sp>
          <p:nvSpPr>
            <p:cNvPr id="34" name="Rectangle 33"/>
            <p:cNvSpPr/>
            <p:nvPr/>
          </p:nvSpPr>
          <p:spPr>
            <a:xfrm>
              <a:off x="9000151" y="2646405"/>
              <a:ext cx="1447801" cy="846080"/>
            </a:xfrm>
            <a:prstGeom prst="rect">
              <a:avLst/>
            </a:prstGeom>
            <a:solidFill>
              <a:srgbClr val="FF99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black"/>
                  </a:solidFill>
                </a:rPr>
                <a:t>Numerical Libraries</a:t>
              </a:r>
              <a:endParaRPr lang="en-US" sz="1400" dirty="0">
                <a:solidFill>
                  <a:prstClr val="black"/>
                </a:solidFill>
              </a:endParaRPr>
            </a:p>
          </p:txBody>
        </p:sp>
        <p:sp>
          <p:nvSpPr>
            <p:cNvPr id="35" name="Rectangle 34"/>
            <p:cNvSpPr/>
            <p:nvPr/>
          </p:nvSpPr>
          <p:spPr>
            <a:xfrm>
              <a:off x="10619351" y="2655609"/>
              <a:ext cx="1350169" cy="846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prstClr val="white"/>
                  </a:solidFill>
                </a:rPr>
                <a:t>Performance and Debugging (such as PAPI)</a:t>
              </a:r>
              <a:endParaRPr lang="en-US" sz="1200" dirty="0">
                <a:solidFill>
                  <a:prstClr val="white"/>
                </a:solidFill>
              </a:endParaRPr>
            </a:p>
          </p:txBody>
        </p:sp>
        <p:sp>
          <p:nvSpPr>
            <p:cNvPr id="37" name="Rectangle 36"/>
            <p:cNvSpPr/>
            <p:nvPr/>
          </p:nvSpPr>
          <p:spPr>
            <a:xfrm>
              <a:off x="7374881" y="3572270"/>
              <a:ext cx="1421947" cy="643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prstClr val="white"/>
                  </a:solidFill>
                </a:rPr>
                <a:t>Lustre</a:t>
              </a:r>
              <a:r>
                <a:rPr lang="en-US" sz="1400" dirty="0" smtClean="0">
                  <a:solidFill>
                    <a:prstClr val="white"/>
                  </a:solidFill>
                </a:rPr>
                <a:t> (Parallel File System)</a:t>
              </a:r>
              <a:endParaRPr lang="en-US" sz="1400" dirty="0">
                <a:solidFill>
                  <a:prstClr val="white"/>
                </a:solidFill>
              </a:endParaRPr>
            </a:p>
          </p:txBody>
        </p:sp>
        <p:sp>
          <p:nvSpPr>
            <p:cNvPr id="38" name="Rectangle 37"/>
            <p:cNvSpPr/>
            <p:nvPr/>
          </p:nvSpPr>
          <p:spPr>
            <a:xfrm>
              <a:off x="9000153" y="3577023"/>
              <a:ext cx="1447800" cy="643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Batch Scheduler (such as SLURM)</a:t>
              </a:r>
              <a:endParaRPr lang="en-US" sz="1400" dirty="0">
                <a:solidFill>
                  <a:prstClr val="white"/>
                </a:solidFill>
              </a:endParaRPr>
            </a:p>
          </p:txBody>
        </p:sp>
        <p:sp>
          <p:nvSpPr>
            <p:cNvPr id="39" name="Rectangle 38"/>
            <p:cNvSpPr/>
            <p:nvPr/>
          </p:nvSpPr>
          <p:spPr>
            <a:xfrm>
              <a:off x="10619352" y="3594757"/>
              <a:ext cx="1350168" cy="643633"/>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System Monitoring Tools</a:t>
              </a:r>
              <a:endParaRPr lang="en-US" sz="1400" dirty="0">
                <a:solidFill>
                  <a:prstClr val="white"/>
                </a:solidFill>
              </a:endParaRPr>
            </a:p>
          </p:txBody>
        </p:sp>
        <p:sp>
          <p:nvSpPr>
            <p:cNvPr id="42" name="Rectangle 41"/>
            <p:cNvSpPr/>
            <p:nvPr/>
          </p:nvSpPr>
          <p:spPr>
            <a:xfrm>
              <a:off x="7340860" y="5113420"/>
              <a:ext cx="4628660" cy="394999"/>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Linux OS variant</a:t>
              </a:r>
              <a:endParaRPr lang="en-US" sz="1400" dirty="0">
                <a:solidFill>
                  <a:prstClr val="white"/>
                </a:solidFill>
              </a:endParaRPr>
            </a:p>
          </p:txBody>
        </p:sp>
        <p:sp>
          <p:nvSpPr>
            <p:cNvPr id="43" name="Rectangle 42"/>
            <p:cNvSpPr/>
            <p:nvPr/>
          </p:nvSpPr>
          <p:spPr>
            <a:xfrm>
              <a:off x="2106173" y="5690291"/>
              <a:ext cx="1535098" cy="487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Ethernet Switches</a:t>
              </a:r>
              <a:endParaRPr lang="en-US" sz="1400" dirty="0">
                <a:solidFill>
                  <a:prstClr val="white"/>
                </a:solidFill>
              </a:endParaRPr>
            </a:p>
          </p:txBody>
        </p:sp>
        <p:sp>
          <p:nvSpPr>
            <p:cNvPr id="44" name="Rectangle 43"/>
            <p:cNvSpPr/>
            <p:nvPr/>
          </p:nvSpPr>
          <p:spPr>
            <a:xfrm>
              <a:off x="3814761" y="5696493"/>
              <a:ext cx="1427390" cy="487276"/>
            </a:xfrm>
            <a:prstGeom prst="rect">
              <a:avLst/>
            </a:prstGeom>
            <a:solidFill>
              <a:srgbClr val="FF99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black"/>
                  </a:solidFill>
                </a:rPr>
                <a:t>Local Node Storage</a:t>
              </a:r>
              <a:endParaRPr lang="en-US" sz="1400" dirty="0">
                <a:solidFill>
                  <a:prstClr val="black"/>
                </a:solidFill>
              </a:endParaRPr>
            </a:p>
          </p:txBody>
        </p:sp>
        <p:sp>
          <p:nvSpPr>
            <p:cNvPr id="45" name="Rectangle 44"/>
            <p:cNvSpPr/>
            <p:nvPr/>
          </p:nvSpPr>
          <p:spPr>
            <a:xfrm>
              <a:off x="5396813" y="5688329"/>
              <a:ext cx="1545915" cy="487276"/>
            </a:xfrm>
            <a:prstGeom prst="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rPr>
                <a:t>Commodity X86 Racks</a:t>
              </a:r>
              <a:endParaRPr lang="en-US" sz="1400" dirty="0">
                <a:solidFill>
                  <a:prstClr val="white"/>
                </a:solidFill>
              </a:endParaRPr>
            </a:p>
          </p:txBody>
        </p:sp>
        <p:sp>
          <p:nvSpPr>
            <p:cNvPr id="47" name="Rectangle 46"/>
            <p:cNvSpPr/>
            <p:nvPr/>
          </p:nvSpPr>
          <p:spPr>
            <a:xfrm>
              <a:off x="7340034" y="5697477"/>
              <a:ext cx="1545916" cy="487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solidFill>
                    <a:prstClr val="white"/>
                  </a:solidFill>
                </a:rPr>
                <a:t>Infiniband</a:t>
              </a:r>
              <a:r>
                <a:rPr lang="en-US" sz="1200" dirty="0" smtClean="0">
                  <a:solidFill>
                    <a:prstClr val="white"/>
                  </a:solidFill>
                </a:rPr>
                <a:t> + Ethernet Switches</a:t>
              </a:r>
              <a:endParaRPr lang="en-US" sz="1200" dirty="0">
                <a:solidFill>
                  <a:prstClr val="white"/>
                </a:solidFill>
              </a:endParaRPr>
            </a:p>
          </p:txBody>
        </p:sp>
        <p:sp>
          <p:nvSpPr>
            <p:cNvPr id="48" name="Rectangle 47"/>
            <p:cNvSpPr/>
            <p:nvPr/>
          </p:nvSpPr>
          <p:spPr>
            <a:xfrm>
              <a:off x="9000151" y="5698959"/>
              <a:ext cx="1318818" cy="487276"/>
            </a:xfrm>
            <a:prstGeom prst="rect">
              <a:avLst/>
            </a:prstGeom>
            <a:solidFill>
              <a:srgbClr val="FF99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black"/>
                  </a:solidFill>
                </a:rPr>
                <a:t>SAN  + Local Node Storage</a:t>
              </a:r>
              <a:endParaRPr lang="en-US" sz="1400" dirty="0">
                <a:solidFill>
                  <a:prstClr val="black"/>
                </a:solidFill>
              </a:endParaRPr>
            </a:p>
          </p:txBody>
        </p:sp>
        <p:sp>
          <p:nvSpPr>
            <p:cNvPr id="49" name="Rectangle 48"/>
            <p:cNvSpPr/>
            <p:nvPr/>
          </p:nvSpPr>
          <p:spPr>
            <a:xfrm>
              <a:off x="10428661" y="5694531"/>
              <a:ext cx="1545915" cy="487276"/>
            </a:xfrm>
            <a:prstGeom prst="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prstClr val="white"/>
                  </a:solidFill>
                </a:rPr>
                <a:t>X86 Racks + GPUs or Accelerators</a:t>
              </a:r>
              <a:endParaRPr lang="en-US" sz="1200" dirty="0">
                <a:solidFill>
                  <a:prstClr val="white"/>
                </a:solidFill>
              </a:endParaRPr>
            </a:p>
          </p:txBody>
        </p:sp>
      </p:grpSp>
      <p:sp>
        <p:nvSpPr>
          <p:cNvPr id="50" name="TextBox 49"/>
          <p:cNvSpPr txBox="1"/>
          <p:nvPr/>
        </p:nvSpPr>
        <p:spPr>
          <a:xfrm>
            <a:off x="3228407" y="5907635"/>
            <a:ext cx="2001253" cy="307777"/>
          </a:xfrm>
          <a:prstGeom prst="rect">
            <a:avLst/>
          </a:prstGeom>
          <a:noFill/>
        </p:spPr>
        <p:txBody>
          <a:bodyPr wrap="none" rtlCol="0">
            <a:spAutoFit/>
          </a:bodyPr>
          <a:lstStyle/>
          <a:p>
            <a:r>
              <a:rPr lang="en-US" sz="1400" b="1" dirty="0" smtClean="0">
                <a:solidFill>
                  <a:prstClr val="black"/>
                </a:solidFill>
              </a:rPr>
              <a:t>Data Analysis Ecosystem</a:t>
            </a:r>
            <a:endParaRPr lang="en-US" sz="1400" b="1" dirty="0">
              <a:solidFill>
                <a:prstClr val="black"/>
              </a:solidFill>
            </a:endParaRPr>
          </a:p>
        </p:txBody>
      </p:sp>
      <p:sp>
        <p:nvSpPr>
          <p:cNvPr id="51" name="TextBox 50"/>
          <p:cNvSpPr txBox="1"/>
          <p:nvPr/>
        </p:nvSpPr>
        <p:spPr>
          <a:xfrm>
            <a:off x="7904077" y="5899997"/>
            <a:ext cx="2706125" cy="307777"/>
          </a:xfrm>
          <a:prstGeom prst="rect">
            <a:avLst/>
          </a:prstGeom>
          <a:noFill/>
        </p:spPr>
        <p:txBody>
          <a:bodyPr wrap="none" rtlCol="0">
            <a:spAutoFit/>
          </a:bodyPr>
          <a:lstStyle/>
          <a:p>
            <a:r>
              <a:rPr lang="en-US" sz="1400" b="1" dirty="0" smtClean="0">
                <a:solidFill>
                  <a:prstClr val="black"/>
                </a:solidFill>
              </a:rPr>
              <a:t>Computational Science Ecosystem</a:t>
            </a:r>
            <a:endParaRPr lang="en-US" sz="1400" b="1" dirty="0">
              <a:solidFill>
                <a:prstClr val="black"/>
              </a:solidFill>
            </a:endParaRPr>
          </a:p>
        </p:txBody>
      </p:sp>
      <p:sp>
        <p:nvSpPr>
          <p:cNvPr id="54" name="Title 1"/>
          <p:cNvSpPr txBox="1">
            <a:spLocks/>
          </p:cNvSpPr>
          <p:nvPr/>
        </p:nvSpPr>
        <p:spPr>
          <a:xfrm>
            <a:off x="1142121" y="141558"/>
            <a:ext cx="10418851"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eaLnBrk="0" fontAlgn="base" hangingPunct="0">
              <a:spcBef>
                <a:spcPct val="0"/>
              </a:spcBef>
              <a:spcAft>
                <a:spcPct val="0"/>
              </a:spcAft>
              <a:buNone/>
              <a:defRPr sz="3600" b="1" kern="0">
                <a:solidFill>
                  <a:srgbClr val="4BACC6">
                    <a:lumMod val="75000"/>
                  </a:srgbClr>
                </a:solidFill>
                <a:effectLst>
                  <a:outerShdw blurRad="50800" dist="25400" dir="5400000" algn="t" rotWithShape="0">
                    <a:prstClr val="black">
                      <a:alpha val="40000"/>
                    </a:prstClr>
                  </a:outerShdw>
                </a:effectLst>
                <a:cs typeface="Times New Roman" pitchFamily="18" charset="0"/>
              </a:defRPr>
            </a:lvl1pPr>
          </a:lstStyle>
          <a:p>
            <a:r>
              <a:rPr lang="en-US" sz="3200" dirty="0"/>
              <a:t>Data Analytics and Computing Ecosystem Compared</a:t>
            </a:r>
          </a:p>
        </p:txBody>
      </p:sp>
    </p:spTree>
    <p:extLst>
      <p:ext uri="{BB962C8B-B14F-4D97-AF65-F5344CB8AC3E}">
        <p14:creationId xmlns:p14="http://schemas.microsoft.com/office/powerpoint/2010/main" val="18042193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182668" y="2662216"/>
            <a:ext cx="8161232"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82667" y="3375230"/>
            <a:ext cx="917360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82675" y="4041979"/>
            <a:ext cx="9900225" cy="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2676" y="4689683"/>
            <a:ext cx="10732983"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669" y="5413582"/>
            <a:ext cx="1159839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423" y="2283489"/>
            <a:ext cx="2494053" cy="352516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9852" y="2190766"/>
            <a:ext cx="755143" cy="44246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231" y="4182523"/>
            <a:ext cx="755143" cy="44246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089" y="2840070"/>
            <a:ext cx="755143" cy="44246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1576" y="4865614"/>
            <a:ext cx="755140" cy="44246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276" y="1571993"/>
            <a:ext cx="755140" cy="442465"/>
          </a:xfrm>
          <a:prstGeom prst="rect">
            <a:avLst/>
          </a:prstGeom>
        </p:spPr>
      </p:pic>
      <p:cxnSp>
        <p:nvCxnSpPr>
          <p:cNvPr id="18" name="Straight Connector 17"/>
          <p:cNvCxnSpPr/>
          <p:nvPr/>
        </p:nvCxnSpPr>
        <p:spPr>
          <a:xfrm>
            <a:off x="2777985" y="2014441"/>
            <a:ext cx="87357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987166" y="1608543"/>
            <a:ext cx="8258158" cy="369332"/>
          </a:xfrm>
          <a:prstGeom prst="rect">
            <a:avLst/>
          </a:prstGeom>
          <a:noFill/>
        </p:spPr>
        <p:txBody>
          <a:bodyPr wrap="none" rtlCol="0">
            <a:spAutoFit/>
          </a:bodyPr>
          <a:lstStyle/>
          <a:p>
            <a:pPr algn="ctr"/>
            <a:r>
              <a:rPr lang="en-US" b="1" dirty="0">
                <a:solidFill>
                  <a:prstClr val="white">
                    <a:lumMod val="50000"/>
                  </a:prstClr>
                </a:solidFill>
              </a:rPr>
              <a:t>1.</a:t>
            </a:r>
            <a:r>
              <a:rPr lang="en-US" b="1" dirty="0" smtClean="0">
                <a:solidFill>
                  <a:srgbClr val="31859C"/>
                </a:solidFill>
              </a:rPr>
              <a:t>      </a:t>
            </a:r>
            <a:r>
              <a:rPr lang="en-US" b="1" dirty="0">
                <a:solidFill>
                  <a:prstClr val="white">
                    <a:lumMod val="50000"/>
                  </a:prstClr>
                </a:solidFill>
              </a:rPr>
              <a:t>Introduction: Big Data (Batch and Streaming), interdisciplinary, HPC and Clouds </a:t>
            </a:r>
          </a:p>
        </p:txBody>
      </p:sp>
      <p:sp>
        <p:nvSpPr>
          <p:cNvPr id="23" name="TextBox 22"/>
          <p:cNvSpPr txBox="1"/>
          <p:nvPr/>
        </p:nvSpPr>
        <p:spPr>
          <a:xfrm>
            <a:off x="3350116" y="2227332"/>
            <a:ext cx="4762649" cy="369332"/>
          </a:xfrm>
          <a:prstGeom prst="rect">
            <a:avLst/>
          </a:prstGeom>
          <a:noFill/>
        </p:spPr>
        <p:txBody>
          <a:bodyPr wrap="none" rtlCol="0">
            <a:spAutoFit/>
          </a:bodyPr>
          <a:lstStyle/>
          <a:p>
            <a:pPr algn="ctr"/>
            <a:r>
              <a:rPr lang="en-US" b="1" dirty="0">
                <a:solidFill>
                  <a:prstClr val="white">
                    <a:lumMod val="50000"/>
                  </a:prstClr>
                </a:solidFill>
              </a:rPr>
              <a:t>2.      Clouds are important for Big Data Analysis</a:t>
            </a:r>
            <a:r>
              <a:rPr lang="en-US" b="1" dirty="0">
                <a:solidFill>
                  <a:srgbClr val="31859C"/>
                </a:solidFill>
              </a:rPr>
              <a:t> </a:t>
            </a:r>
          </a:p>
        </p:txBody>
      </p:sp>
      <p:sp>
        <p:nvSpPr>
          <p:cNvPr id="24" name="TextBox 23"/>
          <p:cNvSpPr txBox="1"/>
          <p:nvPr/>
        </p:nvSpPr>
        <p:spPr>
          <a:xfrm>
            <a:off x="3783909" y="2876628"/>
            <a:ext cx="5572363" cy="369332"/>
          </a:xfrm>
          <a:prstGeom prst="rect">
            <a:avLst/>
          </a:prstGeom>
          <a:noFill/>
        </p:spPr>
        <p:txBody>
          <a:bodyPr wrap="square" rtlCol="0">
            <a:spAutoFit/>
          </a:bodyPr>
          <a:lstStyle/>
          <a:p>
            <a:r>
              <a:rPr lang="en-US" b="1" dirty="0">
                <a:solidFill>
                  <a:prstClr val="white">
                    <a:lumMod val="50000"/>
                  </a:prstClr>
                </a:solidFill>
              </a:rPr>
              <a:t>3.      Clouds are important for education:  </a:t>
            </a:r>
            <a:r>
              <a:rPr lang="en-US" b="1" dirty="0" err="1">
                <a:solidFill>
                  <a:prstClr val="white">
                    <a:lumMod val="50000"/>
                  </a:prstClr>
                </a:solidFill>
              </a:rPr>
              <a:t>CloudMOOC</a:t>
            </a:r>
            <a:endParaRPr lang="en-US" b="1" dirty="0">
              <a:solidFill>
                <a:prstClr val="white">
                  <a:lumMod val="50000"/>
                </a:prstClr>
              </a:solidFill>
            </a:endParaRPr>
          </a:p>
        </p:txBody>
      </p:sp>
      <p:sp>
        <p:nvSpPr>
          <p:cNvPr id="25" name="TextBox 24"/>
          <p:cNvSpPr txBox="1"/>
          <p:nvPr/>
        </p:nvSpPr>
        <p:spPr>
          <a:xfrm>
            <a:off x="4168242" y="3560793"/>
            <a:ext cx="5200783" cy="369332"/>
          </a:xfrm>
          <a:prstGeom prst="rect">
            <a:avLst/>
          </a:prstGeom>
          <a:noFill/>
        </p:spPr>
        <p:txBody>
          <a:bodyPr wrap="none" rtlCol="0">
            <a:spAutoFit/>
          </a:bodyPr>
          <a:lstStyle/>
          <a:p>
            <a:r>
              <a:rPr lang="en-US" b="1" dirty="0">
                <a:solidFill>
                  <a:prstClr val="white">
                    <a:lumMod val="50000"/>
                  </a:prstClr>
                </a:solidFill>
              </a:rPr>
              <a:t>4.      Interdisciplinary Applications and Technologies </a:t>
            </a:r>
          </a:p>
        </p:txBody>
      </p:sp>
      <p:sp>
        <p:nvSpPr>
          <p:cNvPr id="26" name="TextBox 25"/>
          <p:cNvSpPr txBox="1"/>
          <p:nvPr/>
        </p:nvSpPr>
        <p:spPr>
          <a:xfrm>
            <a:off x="4544329" y="4219084"/>
            <a:ext cx="7300460" cy="369332"/>
          </a:xfrm>
          <a:prstGeom prst="rect">
            <a:avLst/>
          </a:prstGeom>
          <a:noFill/>
        </p:spPr>
        <p:txBody>
          <a:bodyPr wrap="none" rtlCol="0">
            <a:spAutoFit/>
          </a:bodyPr>
          <a:lstStyle/>
          <a:p>
            <a:r>
              <a:rPr lang="en-US" b="1" dirty="0">
                <a:solidFill>
                  <a:prstClr val="white">
                    <a:lumMod val="50000"/>
                  </a:prstClr>
                </a:solidFill>
              </a:rPr>
              <a:t>5.      Enhancing Commodity systems  (Apache Big Data Stack) to HPC-ABDS</a:t>
            </a:r>
          </a:p>
        </p:txBody>
      </p:sp>
      <p:sp>
        <p:nvSpPr>
          <p:cNvPr id="27" name="TextBox 26"/>
          <p:cNvSpPr txBox="1"/>
          <p:nvPr/>
        </p:nvSpPr>
        <p:spPr>
          <a:xfrm>
            <a:off x="4961031" y="4889797"/>
            <a:ext cx="2778389" cy="369332"/>
          </a:xfrm>
          <a:prstGeom prst="rect">
            <a:avLst/>
          </a:prstGeom>
          <a:noFill/>
        </p:spPr>
        <p:txBody>
          <a:bodyPr wrap="none" rtlCol="0">
            <a:spAutoFit/>
          </a:bodyPr>
          <a:lstStyle/>
          <a:p>
            <a:r>
              <a:rPr lang="en-US" b="1" dirty="0">
                <a:solidFill>
                  <a:srgbClr val="31859C"/>
                </a:solidFill>
              </a:rPr>
              <a:t>6.      Summary and </a:t>
            </a:r>
            <a:r>
              <a:rPr lang="en-US" b="1" dirty="0" smtClean="0">
                <a:solidFill>
                  <a:srgbClr val="31859C"/>
                </a:solidFill>
              </a:rPr>
              <a:t>Future</a:t>
            </a:r>
            <a:endParaRPr lang="en-US" b="1" dirty="0">
              <a:solidFill>
                <a:srgbClr val="31859C"/>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659" y="3514985"/>
            <a:ext cx="755143" cy="442465"/>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1343" y="3742289"/>
            <a:ext cx="1088719" cy="542063"/>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263" y="4357450"/>
            <a:ext cx="1428751" cy="497448"/>
          </a:xfrm>
          <a:prstGeom prst="rect">
            <a:avLst/>
          </a:prstGeom>
        </p:spPr>
      </p:pic>
      <p:pic>
        <p:nvPicPr>
          <p:cNvPr id="39" name="Picture 2">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210" t="17040" b="30610"/>
          <a:stretch/>
        </p:blipFill>
        <p:spPr bwMode="auto">
          <a:xfrm>
            <a:off x="870056" y="4918925"/>
            <a:ext cx="1605029" cy="35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descr="F:\Docs\Dropbox\poster\plotviz.jpg">
            <a:hlinkClick r:id="rId9"/>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0435" t="28512" b="36428"/>
          <a:stretch/>
        </p:blipFill>
        <p:spPr bwMode="auto">
          <a:xfrm>
            <a:off x="916953" y="2771420"/>
            <a:ext cx="1641355" cy="3424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 name="Picture 40">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7623" y="3243784"/>
            <a:ext cx="1506764" cy="360686"/>
          </a:xfrm>
          <a:prstGeom prst="rect">
            <a:avLst/>
          </a:prstGeom>
          <a:effectLst>
            <a:glow rad="63500">
              <a:schemeClr val="bg1">
                <a:alpha val="40000"/>
              </a:schemeClr>
            </a:glow>
            <a:outerShdw blurRad="50800" dist="38100" dir="2700000" algn="tl" rotWithShape="0">
              <a:prstClr val="black">
                <a:alpha val="40000"/>
              </a:prstClr>
            </a:outerShdw>
          </a:effectLst>
        </p:spPr>
      </p:pic>
      <p:cxnSp>
        <p:nvCxnSpPr>
          <p:cNvPr id="49" name="Straight Connector 48"/>
          <p:cNvCxnSpPr/>
          <p:nvPr/>
        </p:nvCxnSpPr>
        <p:spPr>
          <a:xfrm>
            <a:off x="2574472" y="2247892"/>
            <a:ext cx="0" cy="3596359"/>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726872" y="2243800"/>
            <a:ext cx="0" cy="3596359"/>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2" name="Picture 5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7399" y="2279402"/>
            <a:ext cx="609524" cy="342857"/>
          </a:xfrm>
          <a:prstGeom prst="rect">
            <a:avLst/>
          </a:prstGeom>
        </p:spPr>
      </p:pic>
      <p:sp>
        <p:nvSpPr>
          <p:cNvPr id="53" name="TextBox 52"/>
          <p:cNvSpPr txBox="1"/>
          <p:nvPr/>
        </p:nvSpPr>
        <p:spPr>
          <a:xfrm>
            <a:off x="1279044" y="2356234"/>
            <a:ext cx="1334404" cy="276999"/>
          </a:xfrm>
          <a:prstGeom prst="rect">
            <a:avLst/>
          </a:prstGeom>
          <a:noFill/>
        </p:spPr>
        <p:txBody>
          <a:bodyPr wrap="none" rtlCol="0">
            <a:spAutoFit/>
          </a:bodyPr>
          <a:lstStyle/>
          <a:p>
            <a:r>
              <a:rPr lang="en-US" sz="1200" b="1" dirty="0" smtClean="0">
                <a:solidFill>
                  <a:prstClr val="white">
                    <a:lumMod val="50000"/>
                  </a:prstClr>
                </a:solidFill>
                <a:latin typeface="Corbel" pitchFamily="34" charset="0"/>
              </a:rPr>
              <a:t>Cloud Computing</a:t>
            </a:r>
            <a:endParaRPr lang="en-US" sz="1200" b="1" dirty="0">
              <a:solidFill>
                <a:prstClr val="white">
                  <a:lumMod val="50000"/>
                </a:prstClr>
              </a:solidFill>
              <a:latin typeface="Corbel" pitchFamily="34" charset="0"/>
            </a:endParaRPr>
          </a:p>
        </p:txBody>
      </p:sp>
      <p:sp>
        <p:nvSpPr>
          <p:cNvPr id="30" name="TextBox 29"/>
          <p:cNvSpPr txBox="1"/>
          <p:nvPr/>
        </p:nvSpPr>
        <p:spPr>
          <a:xfrm>
            <a:off x="5018300" y="304711"/>
            <a:ext cx="1927131" cy="769441"/>
          </a:xfrm>
          <a:prstGeom prst="rect">
            <a:avLst/>
          </a:prstGeom>
          <a:noFill/>
        </p:spPr>
        <p:txBody>
          <a:bodyPr wrap="none" rtlCol="0">
            <a:spAutoFit/>
          </a:bodyPr>
          <a:lstStyle/>
          <a:p>
            <a:pPr algn="ctr">
              <a:spcBef>
                <a:spcPct val="0"/>
              </a:spcBef>
            </a:pPr>
            <a:r>
              <a:rPr lang="en-US" sz="4400" b="1" kern="0" dirty="0" smtClean="0">
                <a:solidFill>
                  <a:srgbClr val="4BACC6">
                    <a:lumMod val="75000"/>
                  </a:srgbClr>
                </a:solidFill>
                <a:effectLst>
                  <a:outerShdw blurRad="50800" dist="25400" dir="5400000" algn="t" rotWithShape="0">
                    <a:prstClr val="black">
                      <a:alpha val="40000"/>
                    </a:prstClr>
                  </a:outerShdw>
                </a:effectLst>
                <a:cs typeface="Times New Roman" pitchFamily="18" charset="0"/>
              </a:rPr>
              <a:t>Outline</a:t>
            </a:r>
            <a:endParaRPr lang="en-US" sz="4400" b="1" kern="0" dirty="0">
              <a:solidFill>
                <a:srgbClr val="4BACC6">
                  <a:lumMod val="75000"/>
                </a:srgbClr>
              </a:solidFill>
              <a:effectLst>
                <a:outerShdw blurRad="50800" dist="25400" dir="5400000" algn="t" rotWithShape="0">
                  <a:prstClr val="black">
                    <a:alpha val="40000"/>
                  </a:prstClr>
                </a:outerShdw>
              </a:effectLst>
              <a:cs typeface="Times New Roman" pitchFamily="18" charset="0"/>
            </a:endParaRPr>
          </a:p>
        </p:txBody>
      </p:sp>
    </p:spTree>
    <p:extLst>
      <p:ext uri="{BB962C8B-B14F-4D97-AF65-F5344CB8AC3E}">
        <p14:creationId xmlns:p14="http://schemas.microsoft.com/office/powerpoint/2010/main" val="40062452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58082" y="126333"/>
            <a:ext cx="7419018" cy="769441"/>
          </a:xfrm>
          <a:noFill/>
        </p:spPr>
        <p:txBody>
          <a:bodyPr wrap="none" rtlCol="0">
            <a:spAutoFit/>
          </a:bodyPr>
          <a:lstStyle/>
          <a:p>
            <a:r>
              <a:rPr lang="en-US"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Progress in HPC-ABDS Runtime</a:t>
            </a:r>
          </a:p>
        </p:txBody>
      </p:sp>
      <p:sp>
        <p:nvSpPr>
          <p:cNvPr id="3" name="Content Placeholder 2"/>
          <p:cNvSpPr>
            <a:spLocks noGrp="1"/>
          </p:cNvSpPr>
          <p:nvPr>
            <p:ph idx="4294967295"/>
          </p:nvPr>
        </p:nvSpPr>
        <p:spPr>
          <a:xfrm>
            <a:off x="1291925" y="1012785"/>
            <a:ext cx="9738750" cy="5105400"/>
          </a:xfrm>
        </p:spPr>
        <p:txBody>
          <a:bodyPr>
            <a:normAutofit fontScale="25000" lnSpcReduction="20000"/>
          </a:bodyPr>
          <a:lstStyle/>
          <a:p>
            <a:pPr>
              <a:lnSpc>
                <a:spcPct val="120000"/>
              </a:lnSpc>
              <a:spcAft>
                <a:spcPts val="600"/>
              </a:spcAft>
            </a:pPr>
            <a:r>
              <a:rPr lang="en-US" sz="8000" b="1" dirty="0"/>
              <a:t>Standalone Twister</a:t>
            </a:r>
            <a:r>
              <a:rPr lang="en-US" sz="8000" dirty="0"/>
              <a:t>: Iterative Execution (caching) and High performance communication extended to first Map-Collective runtime</a:t>
            </a:r>
          </a:p>
          <a:p>
            <a:pPr>
              <a:lnSpc>
                <a:spcPct val="120000"/>
              </a:lnSpc>
              <a:spcAft>
                <a:spcPts val="600"/>
              </a:spcAft>
            </a:pPr>
            <a:r>
              <a:rPr lang="en-US" sz="8000" b="1" dirty="0"/>
              <a:t>HPC-ABDS Plugin Harp: </a:t>
            </a:r>
            <a:r>
              <a:rPr lang="en-US" sz="8000" dirty="0"/>
              <a:t>adds HPC communication performance and rich data abstractions to Hadoop </a:t>
            </a:r>
          </a:p>
          <a:p>
            <a:pPr>
              <a:lnSpc>
                <a:spcPct val="120000"/>
              </a:lnSpc>
              <a:spcAft>
                <a:spcPts val="600"/>
              </a:spcAft>
            </a:pPr>
            <a:r>
              <a:rPr lang="en-US" sz="8000" b="1" dirty="0"/>
              <a:t>Online Clustering </a:t>
            </a:r>
            <a:r>
              <a:rPr lang="en-US" sz="8000" dirty="0"/>
              <a:t>with Storm integrates parallel and dataflow computing </a:t>
            </a:r>
            <a:r>
              <a:rPr lang="en-US" sz="8000" dirty="0" smtClean="0"/>
              <a:t>models</a:t>
            </a:r>
          </a:p>
          <a:p>
            <a:pPr>
              <a:lnSpc>
                <a:spcPct val="120000"/>
              </a:lnSpc>
              <a:spcAft>
                <a:spcPts val="600"/>
              </a:spcAft>
            </a:pPr>
            <a:r>
              <a:rPr lang="en-US" sz="8000" dirty="0"/>
              <a:t>Development of library of </a:t>
            </a:r>
            <a:r>
              <a:rPr lang="en-US" sz="8000" b="1" dirty="0"/>
              <a:t>Collectives</a:t>
            </a:r>
            <a:r>
              <a:rPr lang="en-US" sz="8000" dirty="0"/>
              <a:t> to use at Reduce phase</a:t>
            </a:r>
          </a:p>
          <a:p>
            <a:pPr lvl="1">
              <a:lnSpc>
                <a:spcPct val="120000"/>
              </a:lnSpc>
              <a:spcBef>
                <a:spcPts val="0"/>
              </a:spcBef>
              <a:spcAft>
                <a:spcPts val="600"/>
              </a:spcAft>
            </a:pPr>
            <a:r>
              <a:rPr lang="en-US" sz="8000" dirty="0"/>
              <a:t>Broadcast and Gather needed by current applications</a:t>
            </a:r>
          </a:p>
          <a:p>
            <a:pPr lvl="1">
              <a:lnSpc>
                <a:spcPct val="120000"/>
              </a:lnSpc>
              <a:spcBef>
                <a:spcPts val="0"/>
              </a:spcBef>
              <a:spcAft>
                <a:spcPts val="600"/>
              </a:spcAft>
            </a:pPr>
            <a:r>
              <a:rPr lang="en-US" sz="8000" dirty="0"/>
              <a:t>Discover other important </a:t>
            </a:r>
            <a:r>
              <a:rPr lang="en-US" sz="8000" dirty="0" smtClean="0"/>
              <a:t>ones (e.g. </a:t>
            </a:r>
            <a:r>
              <a:rPr lang="en-US" sz="8000" dirty="0" err="1" smtClean="0"/>
              <a:t>Allgather</a:t>
            </a:r>
            <a:r>
              <a:rPr lang="en-US" sz="8000" dirty="0" smtClean="0"/>
              <a:t>)</a:t>
            </a:r>
            <a:endParaRPr lang="en-US" sz="8000" dirty="0"/>
          </a:p>
          <a:p>
            <a:pPr lvl="1">
              <a:lnSpc>
                <a:spcPct val="120000"/>
              </a:lnSpc>
              <a:spcBef>
                <a:spcPts val="0"/>
              </a:spcBef>
              <a:spcAft>
                <a:spcPts val="600"/>
              </a:spcAft>
            </a:pPr>
            <a:r>
              <a:rPr lang="en-US" sz="8000" dirty="0"/>
              <a:t>Implement efficiently on each platform </a:t>
            </a:r>
            <a:r>
              <a:rPr lang="en-US" sz="8000" dirty="0" smtClean="0"/>
              <a:t>(e.g. Amazon, Azure, Big Red II, </a:t>
            </a:r>
            <a:r>
              <a:rPr lang="en-US" sz="8000" dirty="0" err="1" smtClean="0"/>
              <a:t>Haswell</a:t>
            </a:r>
            <a:r>
              <a:rPr lang="en-US" sz="8000" dirty="0" smtClean="0"/>
              <a:t> Clusters)</a:t>
            </a:r>
            <a:endParaRPr lang="en-US" sz="8000" dirty="0"/>
          </a:p>
          <a:p>
            <a:pPr>
              <a:lnSpc>
                <a:spcPct val="120000"/>
              </a:lnSpc>
              <a:spcAft>
                <a:spcPts val="600"/>
              </a:spcAft>
            </a:pPr>
            <a:r>
              <a:rPr lang="en-US" sz="8000" dirty="0"/>
              <a:t>Clearer application </a:t>
            </a:r>
            <a:r>
              <a:rPr lang="en-US" sz="8000" b="1" dirty="0"/>
              <a:t>fault tolerance </a:t>
            </a:r>
            <a:r>
              <a:rPr lang="en-US" sz="8000" dirty="0"/>
              <a:t>model based on implicit synchronizations points at iteration end points</a:t>
            </a:r>
          </a:p>
          <a:p>
            <a:pPr>
              <a:lnSpc>
                <a:spcPct val="120000"/>
              </a:lnSpc>
              <a:spcAft>
                <a:spcPts val="600"/>
              </a:spcAft>
            </a:pPr>
            <a:r>
              <a:rPr lang="en-US" sz="8000" dirty="0"/>
              <a:t>Runtime for </a:t>
            </a:r>
            <a:r>
              <a:rPr lang="en-US" sz="8000" b="1" dirty="0"/>
              <a:t>data parallel languages </a:t>
            </a:r>
            <a:r>
              <a:rPr lang="en-US" sz="8000" dirty="0"/>
              <a:t>with initial work on Apache Pig enhanced with Harp</a:t>
            </a:r>
          </a:p>
          <a:p>
            <a:pPr>
              <a:lnSpc>
                <a:spcPct val="120000"/>
              </a:lnSpc>
              <a:spcAft>
                <a:spcPts val="600"/>
              </a:spcAft>
            </a:pPr>
            <a:r>
              <a:rPr lang="en-US" sz="8000" dirty="0"/>
              <a:t>Later: Investigate GPU support</a:t>
            </a:r>
          </a:p>
          <a:p>
            <a:endParaRPr lang="en-US" dirty="0" smtClean="0"/>
          </a:p>
          <a:p>
            <a:pPr>
              <a:buBlip>
                <a:blip r:embed="rId3"/>
              </a:buBlip>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212022629"/>
      </p:ext>
    </p:extLst>
  </p:cSld>
  <p:clrMapOvr>
    <a:masterClrMapping/>
  </p:clrMapOvr>
  <mc:AlternateContent xmlns:mc="http://schemas.openxmlformats.org/markup-compatibility/2006" xmlns:p14="http://schemas.microsoft.com/office/powerpoint/2010/main">
    <mc:Choice Requires="p14">
      <p:transition spd="slow" p14:dur="2000" advTm="5754"/>
    </mc:Choice>
    <mc:Fallback xmlns="">
      <p:transition spd="slow" advTm="5754"/>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1015" y="339772"/>
            <a:ext cx="12192000" cy="94891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Summary and </a:t>
            </a:r>
            <a:r>
              <a:rPr lang="en-US" b="1" kern="0" dirty="0" smtClean="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Future</a:t>
            </a:r>
            <a:endParaRPr lang="en-US"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endParaRPr>
          </a:p>
        </p:txBody>
      </p:sp>
      <p:sp>
        <p:nvSpPr>
          <p:cNvPr id="4" name="Content Placeholder 2"/>
          <p:cNvSpPr txBox="1">
            <a:spLocks/>
          </p:cNvSpPr>
          <p:nvPr/>
        </p:nvSpPr>
        <p:spPr>
          <a:xfrm>
            <a:off x="1228203" y="1386547"/>
            <a:ext cx="9929793" cy="545356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Identification of </a:t>
            </a:r>
            <a:r>
              <a:rPr lang="en-US" sz="2400" b="1" dirty="0"/>
              <a:t>Apache Big Data Software Stack </a:t>
            </a:r>
            <a:r>
              <a:rPr lang="en-US" sz="2400" dirty="0"/>
              <a:t>and integration with</a:t>
            </a:r>
            <a:r>
              <a:rPr lang="en-US" sz="2400" b="1" dirty="0"/>
              <a:t> </a:t>
            </a:r>
            <a:r>
              <a:rPr lang="en-US" sz="2400" b="1" dirty="0" smtClean="0"/>
              <a:t>High </a:t>
            </a:r>
            <a:r>
              <a:rPr lang="en-US" sz="2400" b="1" dirty="0"/>
              <a:t>Performance Computing Stack</a:t>
            </a:r>
            <a:r>
              <a:rPr lang="en-US" sz="2400" dirty="0"/>
              <a:t> to give </a:t>
            </a:r>
            <a:r>
              <a:rPr lang="en-US" sz="2400" b="1" dirty="0"/>
              <a:t>HPC-ABDS</a:t>
            </a:r>
          </a:p>
          <a:p>
            <a:pPr lvl="1"/>
            <a:r>
              <a:rPr lang="en-US" sz="2400" dirty="0" smtClean="0"/>
              <a:t>ABDS/Many </a:t>
            </a:r>
            <a:r>
              <a:rPr lang="en-US" sz="2400" dirty="0"/>
              <a:t>Big Data applications/algorithms need HPC for </a:t>
            </a:r>
            <a:r>
              <a:rPr lang="en-US" sz="2400" dirty="0" smtClean="0"/>
              <a:t>performance</a:t>
            </a:r>
            <a:endParaRPr lang="en-US" sz="2400" dirty="0"/>
          </a:p>
          <a:p>
            <a:pPr lvl="1"/>
            <a:r>
              <a:rPr lang="en-US" sz="2400" dirty="0" smtClean="0"/>
              <a:t>HPC </a:t>
            </a:r>
            <a:r>
              <a:rPr lang="en-US" sz="2400" dirty="0"/>
              <a:t>needs ABDS for rich software model </a:t>
            </a:r>
            <a:r>
              <a:rPr lang="en-US" sz="2400" dirty="0" smtClean="0"/>
              <a:t>productivity/sustainability</a:t>
            </a:r>
            <a:r>
              <a:rPr lang="en-US" sz="2400" dirty="0"/>
              <a:t> </a:t>
            </a:r>
            <a:endParaRPr lang="en-US" sz="2400" dirty="0" smtClean="0"/>
          </a:p>
          <a:p>
            <a:r>
              <a:rPr lang="en-US" sz="2400" dirty="0"/>
              <a:t>Identification of Six </a:t>
            </a:r>
            <a:r>
              <a:rPr lang="en-US" sz="2400" b="1" dirty="0"/>
              <a:t>Computation Models </a:t>
            </a:r>
            <a:r>
              <a:rPr lang="en-US" sz="2400" dirty="0"/>
              <a:t>for Data </a:t>
            </a:r>
            <a:r>
              <a:rPr lang="en-US" sz="2400" dirty="0" smtClean="0"/>
              <a:t>Analytics</a:t>
            </a:r>
          </a:p>
          <a:p>
            <a:r>
              <a:rPr lang="en-US" sz="2400" dirty="0" smtClean="0"/>
              <a:t>Identification and Study of </a:t>
            </a:r>
            <a:r>
              <a:rPr lang="en-US" sz="2400" b="1" dirty="0" smtClean="0"/>
              <a:t>Map-Collective </a:t>
            </a:r>
            <a:r>
              <a:rPr lang="en-US" sz="2400" dirty="0"/>
              <a:t>and</a:t>
            </a:r>
            <a:r>
              <a:rPr lang="en-US" sz="2400" b="1" dirty="0" smtClean="0"/>
              <a:t> Map-Streaming </a:t>
            </a:r>
            <a:r>
              <a:rPr lang="en-US" sz="2400" dirty="0" smtClean="0"/>
              <a:t>Model</a:t>
            </a:r>
            <a:endParaRPr lang="en-US" sz="2400" dirty="0"/>
          </a:p>
          <a:p>
            <a:r>
              <a:rPr lang="en-US" sz="2400" dirty="0" smtClean="0"/>
              <a:t>National </a:t>
            </a:r>
            <a:r>
              <a:rPr lang="en-US" sz="2400" dirty="0"/>
              <a:t>Strategic Computing Initiative suggests HPC-Big Data Integration</a:t>
            </a:r>
          </a:p>
          <a:p>
            <a:r>
              <a:rPr lang="en-US" sz="2400" dirty="0" smtClean="0"/>
              <a:t>Change </a:t>
            </a:r>
            <a:r>
              <a:rPr lang="en-US" sz="2400" dirty="0"/>
              <a:t>approach from </a:t>
            </a:r>
            <a:r>
              <a:rPr lang="en-US" sz="2400" b="1" dirty="0" smtClean="0"/>
              <a:t>Twister/ Twister4Azure</a:t>
            </a:r>
            <a:r>
              <a:rPr lang="en-US" sz="2400" dirty="0" smtClean="0"/>
              <a:t> </a:t>
            </a:r>
            <a:r>
              <a:rPr lang="en-US" sz="2400" dirty="0"/>
              <a:t>to </a:t>
            </a:r>
            <a:r>
              <a:rPr lang="en-US" sz="2400" b="1" dirty="0"/>
              <a:t>Harp</a:t>
            </a:r>
            <a:r>
              <a:rPr lang="en-US" sz="2400" dirty="0"/>
              <a:t> </a:t>
            </a:r>
            <a:endParaRPr lang="en-US" sz="2400" dirty="0" smtClean="0"/>
          </a:p>
          <a:p>
            <a:pPr lvl="1"/>
            <a:r>
              <a:rPr lang="en-US" sz="2400" dirty="0" smtClean="0"/>
              <a:t>Apache </a:t>
            </a:r>
            <a:r>
              <a:rPr lang="en-US" sz="2400" i="1" dirty="0" smtClean="0">
                <a:cs typeface="Adobe Devanagari" panose="02040503050201020203" pitchFamily="18" charset="0"/>
              </a:rPr>
              <a:t>Pig</a:t>
            </a:r>
            <a:r>
              <a:rPr lang="en-US" sz="2400" dirty="0"/>
              <a:t>, </a:t>
            </a:r>
            <a:r>
              <a:rPr lang="en-US" sz="2400" i="1" dirty="0" smtClean="0">
                <a:cs typeface="Adobe Devanagari" panose="02040503050201020203" pitchFamily="18" charset="0"/>
              </a:rPr>
              <a:t>Hadoop, Storm, </a:t>
            </a:r>
            <a:r>
              <a:rPr lang="en-US" sz="2400" dirty="0"/>
              <a:t>and </a:t>
            </a:r>
            <a:r>
              <a:rPr lang="en-US" sz="2400" i="1" dirty="0" err="1" smtClean="0">
                <a:cs typeface="Adobe Devanagari" panose="02040503050201020203" pitchFamily="18" charset="0"/>
              </a:rPr>
              <a:t>HBase</a:t>
            </a:r>
            <a:r>
              <a:rPr lang="en-US" sz="2400" dirty="0" smtClean="0"/>
              <a:t> </a:t>
            </a:r>
            <a:r>
              <a:rPr lang="en-US" sz="2400" dirty="0"/>
              <a:t>enhancement in the form of </a:t>
            </a:r>
            <a:r>
              <a:rPr lang="en-US" sz="2400" dirty="0" smtClean="0"/>
              <a:t>plug-in</a:t>
            </a:r>
            <a:endParaRPr lang="en-US" sz="2400" dirty="0" smtClean="0"/>
          </a:p>
          <a:p>
            <a:endParaRPr lang="en-US" sz="2800" dirty="0"/>
          </a:p>
          <a:p>
            <a:pPr>
              <a:spcBef>
                <a:spcPts val="1800"/>
              </a:spcBef>
            </a:pPr>
            <a:endParaRPr lang="en-US" sz="2800" dirty="0" smtClean="0">
              <a:solidFill>
                <a:srgbClr val="000000"/>
              </a:solidFill>
            </a:endParaRPr>
          </a:p>
          <a:p>
            <a:pPr>
              <a:spcBef>
                <a:spcPts val="1800"/>
              </a:spcBef>
            </a:pPr>
            <a:endParaRPr lang="en-US" sz="2800" dirty="0" smtClean="0">
              <a:solidFill>
                <a:srgbClr val="000000"/>
              </a:solidFill>
            </a:endParaRPr>
          </a:p>
          <a:p>
            <a:pPr>
              <a:spcBef>
                <a:spcPts val="1800"/>
              </a:spcBef>
            </a:pPr>
            <a:endParaRPr lang="en-US" sz="11200" dirty="0">
              <a:solidFill>
                <a:srgbClr val="000000"/>
              </a:solidFill>
            </a:endParaRPr>
          </a:p>
        </p:txBody>
      </p:sp>
    </p:spTree>
    <p:extLst>
      <p:ext uri="{BB962C8B-B14F-4D97-AF65-F5344CB8AC3E}">
        <p14:creationId xmlns:p14="http://schemas.microsoft.com/office/powerpoint/2010/main" val="26727625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95446" y="269033"/>
            <a:ext cx="8521700" cy="6477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fontAlgn="base">
              <a:spcAft>
                <a:spcPct val="0"/>
              </a:spcAft>
            </a:pPr>
            <a:r>
              <a:rPr lang="en-US"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Challenges and Opportunities</a:t>
            </a:r>
          </a:p>
        </p:txBody>
      </p:sp>
      <p:sp>
        <p:nvSpPr>
          <p:cNvPr id="3" name="Content Placeholder 2"/>
          <p:cNvSpPr>
            <a:spLocks noGrp="1"/>
          </p:cNvSpPr>
          <p:nvPr>
            <p:ph idx="4294967295"/>
          </p:nvPr>
        </p:nvSpPr>
        <p:spPr>
          <a:xfrm>
            <a:off x="1548106" y="1315104"/>
            <a:ext cx="9238641" cy="4895744"/>
          </a:xfrm>
        </p:spPr>
        <p:txBody>
          <a:bodyPr>
            <a:normAutofit/>
          </a:bodyPr>
          <a:lstStyle/>
          <a:p>
            <a:pPr>
              <a:buFont typeface="Arial" panose="020B0604020202020204" pitchFamily="34" charset="0"/>
              <a:buChar char="•"/>
            </a:pPr>
            <a:r>
              <a:rPr lang="en-US" sz="2400" dirty="0"/>
              <a:t>Large-scale parallel simulations and data analysis drive scientific discovery across many </a:t>
            </a:r>
            <a:r>
              <a:rPr lang="en-US" sz="2400" dirty="0" smtClean="0"/>
              <a:t>disciplines</a:t>
            </a:r>
          </a:p>
          <a:p>
            <a:pPr>
              <a:buFont typeface="Arial" panose="020B0604020202020204" pitchFamily="34" charset="0"/>
              <a:buChar char="•"/>
            </a:pPr>
            <a:endParaRPr lang="en-US" sz="2400" dirty="0" smtClean="0"/>
          </a:p>
          <a:p>
            <a:pPr>
              <a:buFont typeface="Arial" panose="020B0604020202020204" pitchFamily="34" charset="0"/>
              <a:buChar char="•"/>
            </a:pPr>
            <a:r>
              <a:rPr lang="en-US" sz="2400" dirty="0" smtClean="0"/>
              <a:t>Research </a:t>
            </a:r>
            <a:r>
              <a:rPr lang="en-US" sz="2400" dirty="0" smtClean="0"/>
              <a:t>a holistic approach that will </a:t>
            </a:r>
            <a:r>
              <a:rPr lang="en-US" sz="2400" dirty="0"/>
              <a:t>enable performance portability to </a:t>
            </a:r>
            <a:r>
              <a:rPr lang="en-US" sz="2400" dirty="0" smtClean="0"/>
              <a:t>any</a:t>
            </a:r>
            <a:r>
              <a:rPr lang="en-US" sz="2400" b="1" i="1" dirty="0" smtClean="0"/>
              <a:t> </a:t>
            </a:r>
            <a:r>
              <a:rPr lang="en-US" sz="2400" dirty="0"/>
              <a:t>machine, while increasing developer productivity and </a:t>
            </a:r>
            <a:r>
              <a:rPr lang="en-US" sz="2400" dirty="0" smtClean="0"/>
              <a:t>accelerating the </a:t>
            </a:r>
            <a:r>
              <a:rPr lang="en-US" sz="2400" dirty="0"/>
              <a:t>advance of </a:t>
            </a:r>
            <a:r>
              <a:rPr lang="en-US" sz="2400" dirty="0" smtClean="0"/>
              <a:t>science  </a:t>
            </a:r>
            <a:endParaRPr lang="en-US" sz="2400" dirty="0" smtClean="0"/>
          </a:p>
          <a:p>
            <a:pPr>
              <a:buFont typeface="Arial" panose="020B0604020202020204" pitchFamily="34" charset="0"/>
              <a:buChar char="•"/>
            </a:pPr>
            <a:endParaRPr lang="en-US" sz="2400" dirty="0" smtClean="0"/>
          </a:p>
          <a:p>
            <a:r>
              <a:rPr lang="en-US" sz="2400" dirty="0"/>
              <a:t>Organize my research as </a:t>
            </a:r>
            <a:r>
              <a:rPr lang="en-US" sz="2400" b="1" dirty="0"/>
              <a:t>Data-Enabled Discovery Environments for Science and Engineering </a:t>
            </a:r>
            <a:r>
              <a:rPr lang="en-US" sz="2400" dirty="0"/>
              <a:t>(DEDESE) </a:t>
            </a:r>
          </a:p>
          <a:p>
            <a:pPr marL="0" indent="0">
              <a:buNone/>
            </a:pPr>
            <a:endParaRPr lang="en-US" sz="2400" dirty="0" smtClean="0"/>
          </a:p>
        </p:txBody>
      </p:sp>
      <p:sp>
        <p:nvSpPr>
          <p:cNvPr id="6" name="TextBox 5"/>
          <p:cNvSpPr txBox="1"/>
          <p:nvPr/>
        </p:nvSpPr>
        <p:spPr>
          <a:xfrm>
            <a:off x="5562600" y="6291871"/>
            <a:ext cx="6629400" cy="523220"/>
          </a:xfrm>
          <a:prstGeom prst="rect">
            <a:avLst/>
          </a:prstGeom>
          <a:noFill/>
        </p:spPr>
        <p:txBody>
          <a:bodyPr wrap="square" rtlCol="0">
            <a:spAutoFit/>
          </a:bodyPr>
          <a:lstStyle/>
          <a:p>
            <a:r>
              <a:rPr lang="en-US" sz="1400" i="1" dirty="0" smtClean="0">
                <a:solidFill>
                  <a:srgbClr val="7030A0"/>
                </a:solidFill>
              </a:rPr>
              <a:t>― DOE </a:t>
            </a:r>
            <a:r>
              <a:rPr lang="en-US" sz="1400" i="1" dirty="0">
                <a:solidFill>
                  <a:srgbClr val="7030A0"/>
                </a:solidFill>
              </a:rPr>
              <a:t>Workshop Report: Machine Learning and Understanding for Intelligent Extreme Scale Scientific Computing and Discovery, January 7-9, </a:t>
            </a:r>
            <a:r>
              <a:rPr lang="en-US" sz="1400" i="1" dirty="0" smtClean="0">
                <a:solidFill>
                  <a:srgbClr val="7030A0"/>
                </a:solidFill>
              </a:rPr>
              <a:t>2015</a:t>
            </a:r>
            <a:r>
              <a:rPr lang="en-US" sz="1200" i="1" dirty="0" smtClean="0">
                <a:solidFill>
                  <a:srgbClr val="7030A0"/>
                </a:solidFill>
              </a:rPr>
              <a:t> </a:t>
            </a:r>
            <a:endParaRPr lang="en-US" sz="1200" i="1" dirty="0">
              <a:solidFill>
                <a:srgbClr val="7030A0"/>
              </a:solidFill>
            </a:endParaRPr>
          </a:p>
        </p:txBody>
      </p:sp>
      <p:sp>
        <p:nvSpPr>
          <p:cNvPr id="5" name="TextBox 4"/>
          <p:cNvSpPr txBox="1"/>
          <p:nvPr/>
        </p:nvSpPr>
        <p:spPr>
          <a:xfrm>
            <a:off x="0" y="6304002"/>
            <a:ext cx="5630333" cy="523220"/>
          </a:xfrm>
          <a:prstGeom prst="rect">
            <a:avLst/>
          </a:prstGeom>
          <a:noFill/>
        </p:spPr>
        <p:txBody>
          <a:bodyPr wrap="square" rtlCol="0">
            <a:spAutoFit/>
          </a:bodyPr>
          <a:lstStyle/>
          <a:p>
            <a:r>
              <a:rPr lang="en-US" sz="1400" i="1" dirty="0" smtClean="0">
                <a:solidFill>
                  <a:srgbClr val="7030A0"/>
                </a:solidFill>
              </a:rPr>
              <a:t>― NSF Career: Map-Collective model for DEDESE and HPC-Cloud Integration</a:t>
            </a:r>
            <a:endParaRPr lang="en-US" sz="1200" i="1" dirty="0">
              <a:solidFill>
                <a:srgbClr val="7030A0"/>
              </a:solidFill>
            </a:endParaRPr>
          </a:p>
        </p:txBody>
      </p:sp>
    </p:spTree>
    <p:extLst>
      <p:ext uri="{BB962C8B-B14F-4D97-AF65-F5344CB8AC3E}">
        <p14:creationId xmlns:p14="http://schemas.microsoft.com/office/powerpoint/2010/main" val="2712042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35941" y="3346053"/>
            <a:ext cx="2220287" cy="707886"/>
          </a:xfrm>
          <a:prstGeom prst="rect">
            <a:avLst/>
          </a:prstGeom>
          <a:noFill/>
        </p:spPr>
        <p:txBody>
          <a:bodyPr wrap="none" rtlCol="0">
            <a:spAutoFit/>
          </a:bodyPr>
          <a:lstStyle/>
          <a:p>
            <a:pPr algn="ctr"/>
            <a:r>
              <a:rPr lang="en-US" sz="2000" dirty="0">
                <a:solidFill>
                  <a:prstClr val="black"/>
                </a:solidFill>
              </a:rPr>
              <a:t>Prof. David Crandall</a:t>
            </a:r>
          </a:p>
          <a:p>
            <a:pPr algn="ctr"/>
            <a:r>
              <a:rPr lang="en-US" sz="2000" i="1" dirty="0">
                <a:solidFill>
                  <a:prstClr val="black"/>
                </a:solidFill>
              </a:rPr>
              <a:t>Computer Vision</a:t>
            </a:r>
          </a:p>
        </p:txBody>
      </p:sp>
      <p:sp>
        <p:nvSpPr>
          <p:cNvPr id="7" name="TextBox 6"/>
          <p:cNvSpPr txBox="1"/>
          <p:nvPr/>
        </p:nvSpPr>
        <p:spPr>
          <a:xfrm>
            <a:off x="8425052" y="3340950"/>
            <a:ext cx="3461076" cy="707886"/>
          </a:xfrm>
          <a:prstGeom prst="rect">
            <a:avLst/>
          </a:prstGeom>
          <a:noFill/>
        </p:spPr>
        <p:txBody>
          <a:bodyPr wrap="none" rtlCol="0">
            <a:spAutoFit/>
          </a:bodyPr>
          <a:lstStyle/>
          <a:p>
            <a:pPr algn="ctr"/>
            <a:r>
              <a:rPr lang="en-US" sz="2000" dirty="0">
                <a:solidFill>
                  <a:prstClr val="black"/>
                </a:solidFill>
              </a:rPr>
              <a:t>Prof.  Filippo </a:t>
            </a:r>
            <a:r>
              <a:rPr lang="en-US" sz="2000" dirty="0" err="1" smtClean="0">
                <a:solidFill>
                  <a:prstClr val="black"/>
                </a:solidFill>
              </a:rPr>
              <a:t>Menczer</a:t>
            </a:r>
            <a:r>
              <a:rPr lang="en-US" sz="2000" dirty="0" smtClean="0">
                <a:solidFill>
                  <a:prstClr val="black"/>
                </a:solidFill>
              </a:rPr>
              <a:t> &amp; CNETS</a:t>
            </a:r>
            <a:endParaRPr lang="en-US" sz="2000" dirty="0">
              <a:solidFill>
                <a:prstClr val="black"/>
              </a:solidFill>
            </a:endParaRPr>
          </a:p>
          <a:p>
            <a:pPr algn="ctr"/>
            <a:r>
              <a:rPr lang="en-US" sz="2000" i="1" dirty="0">
                <a:solidFill>
                  <a:prstClr val="black"/>
                </a:solidFill>
              </a:rPr>
              <a:t>Complex Networks and Systems</a:t>
            </a:r>
          </a:p>
        </p:txBody>
      </p:sp>
      <p:sp>
        <p:nvSpPr>
          <p:cNvPr id="8" name="TextBox 7"/>
          <p:cNvSpPr txBox="1"/>
          <p:nvPr/>
        </p:nvSpPr>
        <p:spPr>
          <a:xfrm>
            <a:off x="223057" y="3355810"/>
            <a:ext cx="1848134" cy="707886"/>
          </a:xfrm>
          <a:prstGeom prst="rect">
            <a:avLst/>
          </a:prstGeom>
          <a:noFill/>
        </p:spPr>
        <p:txBody>
          <a:bodyPr wrap="none" rtlCol="0">
            <a:spAutoFit/>
          </a:bodyPr>
          <a:lstStyle/>
          <a:p>
            <a:pPr algn="ctr"/>
            <a:r>
              <a:rPr lang="en-US" sz="2000" dirty="0">
                <a:solidFill>
                  <a:prstClr val="black"/>
                </a:solidFill>
              </a:rPr>
              <a:t>Prof. </a:t>
            </a:r>
            <a:r>
              <a:rPr lang="en-US" sz="2000" dirty="0" err="1" smtClean="0">
                <a:solidFill>
                  <a:prstClr val="black"/>
                </a:solidFill>
              </a:rPr>
              <a:t>Haixu</a:t>
            </a:r>
            <a:r>
              <a:rPr lang="en-US" sz="2000" dirty="0" smtClean="0">
                <a:solidFill>
                  <a:prstClr val="black"/>
                </a:solidFill>
              </a:rPr>
              <a:t> Tang</a:t>
            </a:r>
          </a:p>
          <a:p>
            <a:pPr algn="ctr"/>
            <a:r>
              <a:rPr lang="en-US" sz="2000" i="1" dirty="0" smtClean="0">
                <a:solidFill>
                  <a:prstClr val="black"/>
                </a:solidFill>
              </a:rPr>
              <a:t>Bioinformatics</a:t>
            </a:r>
            <a:endParaRPr lang="en-US" sz="2000" i="1" dirty="0">
              <a:solidFill>
                <a:prstClr val="black"/>
              </a:solidFill>
            </a:endParaRPr>
          </a:p>
        </p:txBody>
      </p:sp>
      <p:sp>
        <p:nvSpPr>
          <p:cNvPr id="9" name="TextBox 8"/>
          <p:cNvSpPr txBox="1"/>
          <p:nvPr/>
        </p:nvSpPr>
        <p:spPr>
          <a:xfrm>
            <a:off x="2213631" y="3357166"/>
            <a:ext cx="1949636" cy="707886"/>
          </a:xfrm>
          <a:prstGeom prst="rect">
            <a:avLst/>
          </a:prstGeom>
          <a:noFill/>
        </p:spPr>
        <p:txBody>
          <a:bodyPr wrap="none" rtlCol="0">
            <a:spAutoFit/>
          </a:bodyPr>
          <a:lstStyle/>
          <a:p>
            <a:pPr algn="ctr"/>
            <a:r>
              <a:rPr lang="en-US" sz="2000" dirty="0">
                <a:solidFill>
                  <a:prstClr val="black"/>
                </a:solidFill>
              </a:rPr>
              <a:t>Prof. </a:t>
            </a:r>
            <a:r>
              <a:rPr lang="en-US" sz="2000" dirty="0" smtClean="0">
                <a:solidFill>
                  <a:prstClr val="black"/>
                </a:solidFill>
              </a:rPr>
              <a:t>David Wild</a:t>
            </a:r>
            <a:endParaRPr lang="en-US" sz="2000" dirty="0">
              <a:solidFill>
                <a:prstClr val="black"/>
              </a:solidFill>
            </a:endParaRPr>
          </a:p>
          <a:p>
            <a:pPr algn="ctr"/>
            <a:r>
              <a:rPr lang="en-US" sz="2000" i="1" dirty="0" err="1" smtClean="0">
                <a:solidFill>
                  <a:prstClr val="black"/>
                </a:solidFill>
              </a:rPr>
              <a:t>Cheminformatics</a:t>
            </a:r>
            <a:endParaRPr lang="en-US" sz="2000" i="1" dirty="0">
              <a:solidFill>
                <a:prstClr val="black"/>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037" y="6414789"/>
            <a:ext cx="1165883" cy="209858"/>
          </a:xfrm>
          <a:prstGeom prst="roundRect">
            <a:avLst>
              <a:gd name="adj" fmla="val 8594"/>
            </a:avLst>
          </a:prstGeom>
          <a:noFill/>
          <a:ln>
            <a:noFill/>
          </a:ln>
          <a:effectLst/>
        </p:spPr>
      </p:pic>
      <p:pic>
        <p:nvPicPr>
          <p:cNvPr id="13" name="Picture 12" descr="nih-logo-blue.gif"/>
          <p:cNvPicPr>
            <a:picLocks noChangeAspect="1"/>
          </p:cNvPicPr>
          <p:nvPr/>
        </p:nvPicPr>
        <p:blipFill>
          <a:blip r:embed="rId4" cstate="print"/>
          <a:stretch>
            <a:fillRect/>
          </a:stretch>
        </p:blipFill>
        <p:spPr>
          <a:xfrm>
            <a:off x="6715647" y="6217306"/>
            <a:ext cx="630120" cy="570889"/>
          </a:xfrm>
          <a:prstGeom prst="roundRect">
            <a:avLst>
              <a:gd name="adj" fmla="val 8594"/>
            </a:avLst>
          </a:prstGeom>
          <a:solidFill>
            <a:srgbClr val="FFFFFF">
              <a:shade val="85000"/>
            </a:srgbClr>
          </a:solidFill>
          <a:ln>
            <a:noFill/>
          </a:ln>
          <a:effectLst/>
        </p:spPr>
      </p:pic>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399369" y="6205366"/>
            <a:ext cx="428007" cy="550491"/>
          </a:xfrm>
          <a:prstGeom prst="rect">
            <a:avLst/>
          </a:prstGeom>
          <a:noFill/>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799720" y="2124604"/>
            <a:ext cx="1704313" cy="400110"/>
          </a:xfrm>
          <a:prstGeom prst="rect">
            <a:avLst/>
          </a:prstGeom>
          <a:noFill/>
        </p:spPr>
        <p:txBody>
          <a:bodyPr wrap="none" rtlCol="0">
            <a:spAutoFit/>
          </a:bodyPr>
          <a:lstStyle/>
          <a:p>
            <a:r>
              <a:rPr lang="en-US" sz="2000" dirty="0" err="1">
                <a:solidFill>
                  <a:prstClr val="black"/>
                </a:solidFill>
              </a:rPr>
              <a:t>Bingjing</a:t>
            </a:r>
            <a:r>
              <a:rPr lang="en-US" sz="2000" dirty="0">
                <a:solidFill>
                  <a:prstClr val="black"/>
                </a:solidFill>
              </a:rPr>
              <a:t> Zhang</a:t>
            </a:r>
          </a:p>
        </p:txBody>
      </p:sp>
      <p:sp>
        <p:nvSpPr>
          <p:cNvPr id="19" name="TextBox 18"/>
          <p:cNvSpPr txBox="1"/>
          <p:nvPr/>
        </p:nvSpPr>
        <p:spPr>
          <a:xfrm>
            <a:off x="5330112" y="2124473"/>
            <a:ext cx="1632178" cy="400110"/>
          </a:xfrm>
          <a:prstGeom prst="rect">
            <a:avLst/>
          </a:prstGeom>
          <a:noFill/>
        </p:spPr>
        <p:txBody>
          <a:bodyPr wrap="none" rtlCol="0">
            <a:spAutoFit/>
          </a:bodyPr>
          <a:lstStyle/>
          <a:p>
            <a:r>
              <a:rPr lang="en-US" sz="2000" dirty="0" err="1">
                <a:solidFill>
                  <a:prstClr val="black"/>
                </a:solidFill>
              </a:rPr>
              <a:t>Xiaoming</a:t>
            </a:r>
            <a:r>
              <a:rPr lang="en-US" sz="2000" dirty="0">
                <a:solidFill>
                  <a:prstClr val="black"/>
                </a:solidFill>
              </a:rPr>
              <a:t> </a:t>
            </a:r>
            <a:r>
              <a:rPr lang="en-US" sz="2000" dirty="0" err="1">
                <a:solidFill>
                  <a:prstClr val="black"/>
                </a:solidFill>
              </a:rPr>
              <a:t>Gao</a:t>
            </a:r>
            <a:endParaRPr lang="en-US" sz="2000" dirty="0">
              <a:solidFill>
                <a:prstClr val="black"/>
              </a:solidFill>
            </a:endParaRPr>
          </a:p>
        </p:txBody>
      </p:sp>
      <p:sp>
        <p:nvSpPr>
          <p:cNvPr id="20" name="TextBox 19"/>
          <p:cNvSpPr txBox="1"/>
          <p:nvPr/>
        </p:nvSpPr>
        <p:spPr>
          <a:xfrm>
            <a:off x="7934302" y="2124473"/>
            <a:ext cx="1460015" cy="400110"/>
          </a:xfrm>
          <a:prstGeom prst="rect">
            <a:avLst/>
          </a:prstGeom>
          <a:noFill/>
        </p:spPr>
        <p:txBody>
          <a:bodyPr wrap="none" rtlCol="0">
            <a:spAutoFit/>
          </a:bodyPr>
          <a:lstStyle/>
          <a:p>
            <a:r>
              <a:rPr lang="en-US" sz="2000" dirty="0">
                <a:solidFill>
                  <a:prstClr val="black"/>
                </a:solidFill>
              </a:rPr>
              <a:t>Stephen Wu</a:t>
            </a:r>
          </a:p>
        </p:txBody>
      </p:sp>
      <p:sp>
        <p:nvSpPr>
          <p:cNvPr id="21" name="TextBox 20"/>
          <p:cNvSpPr txBox="1"/>
          <p:nvPr/>
        </p:nvSpPr>
        <p:spPr>
          <a:xfrm>
            <a:off x="5158247" y="2443331"/>
            <a:ext cx="2182392" cy="400110"/>
          </a:xfrm>
          <a:prstGeom prst="rect">
            <a:avLst/>
          </a:prstGeom>
          <a:noFill/>
        </p:spPr>
        <p:txBody>
          <a:bodyPr wrap="none" rtlCol="0">
            <a:spAutoFit/>
          </a:bodyPr>
          <a:lstStyle/>
          <a:p>
            <a:r>
              <a:rPr lang="en-US" sz="2000" dirty="0" err="1">
                <a:solidFill>
                  <a:prstClr val="black"/>
                </a:solidFill>
              </a:rPr>
              <a:t>Thilina</a:t>
            </a:r>
            <a:r>
              <a:rPr lang="en-US" sz="2000" dirty="0">
                <a:solidFill>
                  <a:prstClr val="black"/>
                </a:solidFill>
              </a:rPr>
              <a:t> </a:t>
            </a:r>
            <a:r>
              <a:rPr lang="en-US" sz="2000" dirty="0" err="1">
                <a:solidFill>
                  <a:prstClr val="black"/>
                </a:solidFill>
              </a:rPr>
              <a:t>Gunarathne</a:t>
            </a:r>
            <a:endParaRPr lang="en-US" sz="2000" dirty="0">
              <a:solidFill>
                <a:prstClr val="black"/>
              </a:solidFill>
            </a:endParaRPr>
          </a:p>
        </p:txBody>
      </p:sp>
      <p:sp>
        <p:nvSpPr>
          <p:cNvPr id="22" name="TextBox 21"/>
          <p:cNvSpPr txBox="1"/>
          <p:nvPr/>
        </p:nvSpPr>
        <p:spPr>
          <a:xfrm>
            <a:off x="2710372" y="2476474"/>
            <a:ext cx="1887504" cy="400110"/>
          </a:xfrm>
          <a:prstGeom prst="rect">
            <a:avLst/>
          </a:prstGeom>
          <a:noFill/>
        </p:spPr>
        <p:txBody>
          <a:bodyPr wrap="none" rtlCol="0">
            <a:spAutoFit/>
          </a:bodyPr>
          <a:lstStyle/>
          <a:p>
            <a:r>
              <a:rPr lang="en-US" sz="2000" dirty="0" err="1" smtClean="0">
                <a:solidFill>
                  <a:prstClr val="black"/>
                </a:solidFill>
              </a:rPr>
              <a:t>Jaliya</a:t>
            </a:r>
            <a:r>
              <a:rPr lang="en-US" sz="2000" dirty="0" smtClean="0">
                <a:solidFill>
                  <a:prstClr val="black"/>
                </a:solidFill>
              </a:rPr>
              <a:t> </a:t>
            </a:r>
            <a:r>
              <a:rPr lang="en-US" sz="2000" dirty="0" err="1" smtClean="0">
                <a:solidFill>
                  <a:prstClr val="black"/>
                </a:solidFill>
              </a:rPr>
              <a:t>Ekanayake</a:t>
            </a:r>
            <a:endParaRPr lang="en-US" sz="2000" dirty="0">
              <a:solidFill>
                <a:prstClr val="black"/>
              </a:solidFill>
            </a:endParaRPr>
          </a:p>
        </p:txBody>
      </p:sp>
      <p:sp>
        <p:nvSpPr>
          <p:cNvPr id="23" name="TextBox 22"/>
          <p:cNvSpPr txBox="1"/>
          <p:nvPr/>
        </p:nvSpPr>
        <p:spPr>
          <a:xfrm>
            <a:off x="8046836" y="2435464"/>
            <a:ext cx="1234890" cy="400110"/>
          </a:xfrm>
          <a:prstGeom prst="rect">
            <a:avLst/>
          </a:prstGeom>
          <a:noFill/>
        </p:spPr>
        <p:txBody>
          <a:bodyPr wrap="none" rtlCol="0">
            <a:spAutoFit/>
          </a:bodyPr>
          <a:lstStyle/>
          <a:p>
            <a:r>
              <a:rPr lang="en-US" sz="2000" dirty="0" smtClean="0">
                <a:solidFill>
                  <a:prstClr val="black"/>
                </a:solidFill>
              </a:rPr>
              <a:t>Yuan Yang</a:t>
            </a:r>
            <a:endParaRPr lang="en-US" sz="2000" dirty="0">
              <a:solidFill>
                <a:prstClr val="black"/>
              </a:solidFill>
            </a:endParaRPr>
          </a:p>
        </p:txBody>
      </p:sp>
      <p:sp>
        <p:nvSpPr>
          <p:cNvPr id="24" name="TextBox 23"/>
          <p:cNvSpPr txBox="1"/>
          <p:nvPr/>
        </p:nvSpPr>
        <p:spPr>
          <a:xfrm>
            <a:off x="3617524" y="497072"/>
            <a:ext cx="4799712" cy="769441"/>
          </a:xfrm>
          <a:prstGeom prst="rect">
            <a:avLst/>
          </a:prstGeom>
          <a:noFill/>
        </p:spPr>
        <p:txBody>
          <a:bodyPr wrap="none" rtlCol="0">
            <a:spAutoFit/>
          </a:bodyPr>
          <a:lstStyle/>
          <a:p>
            <a:pPr algn="ctr">
              <a:spcBef>
                <a:spcPct val="0"/>
              </a:spcBef>
            </a:pPr>
            <a:r>
              <a:rPr lang="en-US" sz="4400" b="1" kern="0" dirty="0" smtClean="0">
                <a:solidFill>
                  <a:srgbClr val="4BACC6">
                    <a:lumMod val="75000"/>
                  </a:srgbClr>
                </a:solidFill>
                <a:effectLst>
                  <a:outerShdw blurRad="50800" dist="25400" dir="5400000" algn="t" rotWithShape="0">
                    <a:prstClr val="black">
                      <a:alpha val="40000"/>
                    </a:prstClr>
                  </a:outerShdw>
                </a:effectLst>
                <a:cs typeface="Times New Roman" pitchFamily="18" charset="0"/>
              </a:rPr>
              <a:t>Acknowledgements</a:t>
            </a:r>
            <a:endParaRPr lang="en-US" sz="4400" b="1" kern="0" dirty="0">
              <a:solidFill>
                <a:srgbClr val="4BACC6">
                  <a:lumMod val="75000"/>
                </a:srgbClr>
              </a:solidFill>
              <a:effectLst>
                <a:outerShdw blurRad="50800" dist="25400" dir="5400000" algn="t" rotWithShape="0">
                  <a:prstClr val="black">
                    <a:alpha val="40000"/>
                  </a:prstClr>
                </a:outerShdw>
              </a:effectLst>
              <a:cs typeface="Times New Roman" pitchFamily="18" charset="0"/>
            </a:endParaRPr>
          </a:p>
        </p:txBody>
      </p:sp>
      <p:sp>
        <p:nvSpPr>
          <p:cNvPr id="26" name="Rectangle 25"/>
          <p:cNvSpPr/>
          <p:nvPr/>
        </p:nvSpPr>
        <p:spPr>
          <a:xfrm>
            <a:off x="3731408" y="4844331"/>
            <a:ext cx="4572000" cy="929485"/>
          </a:xfrm>
          <a:prstGeom prst="rect">
            <a:avLst/>
          </a:prstGeom>
        </p:spPr>
        <p:txBody>
          <a:bodyPr>
            <a:spAutoFit/>
          </a:bodyPr>
          <a:lstStyle/>
          <a:p>
            <a:pPr marL="342883" indent="-342883" algn="ctr" defTabSz="914354">
              <a:spcBef>
                <a:spcPct val="20000"/>
              </a:spcBef>
              <a:buFont typeface="Arial" pitchFamily="34" charset="0"/>
              <a:buNone/>
              <a:defRPr/>
            </a:pPr>
            <a:r>
              <a:rPr lang="en-US" sz="1600" b="1" dirty="0">
                <a:solidFill>
                  <a:srgbClr val="002060"/>
                </a:solidFill>
                <a:latin typeface="Candara" pitchFamily="34" charset="0"/>
              </a:rPr>
              <a:t>SALSA</a:t>
            </a:r>
            <a:r>
              <a:rPr lang="en-US" sz="1600" b="1" i="1" dirty="0" smtClean="0">
                <a:solidFill>
                  <a:srgbClr val="33CC33"/>
                </a:solidFill>
                <a:latin typeface="Arial" pitchFamily="34" charset="0"/>
              </a:rPr>
              <a:t>  </a:t>
            </a:r>
            <a:r>
              <a:rPr lang="en-US" sz="1600" b="1" dirty="0" smtClean="0">
                <a:solidFill>
                  <a:srgbClr val="002060"/>
                </a:solidFill>
                <a:latin typeface="Candara" pitchFamily="34" charset="0"/>
              </a:rPr>
              <a:t>HPC Group </a:t>
            </a:r>
          </a:p>
          <a:p>
            <a:pPr marL="342883" indent="-342883" algn="ctr" defTabSz="914354">
              <a:spcBef>
                <a:spcPct val="20000"/>
              </a:spcBef>
              <a:defRPr/>
            </a:pPr>
            <a:r>
              <a:rPr lang="en-US" sz="1600" b="1" dirty="0">
                <a:solidFill>
                  <a:srgbClr val="002060"/>
                </a:solidFill>
                <a:latin typeface="Candara" pitchFamily="34" charset="0"/>
              </a:rPr>
              <a:t>School of Informatics and Computing</a:t>
            </a:r>
          </a:p>
          <a:p>
            <a:pPr marL="342883" indent="-342883" algn="ctr" defTabSz="914354">
              <a:spcBef>
                <a:spcPct val="20000"/>
              </a:spcBef>
              <a:defRPr/>
            </a:pPr>
            <a:r>
              <a:rPr lang="en-US" sz="1600" b="1" dirty="0">
                <a:solidFill>
                  <a:srgbClr val="002060"/>
                </a:solidFill>
                <a:latin typeface="Candara" pitchFamily="34" charset="0"/>
              </a:rPr>
              <a:t>Indiana University</a:t>
            </a:r>
          </a:p>
        </p:txBody>
      </p:sp>
      <p:sp>
        <p:nvSpPr>
          <p:cNvPr id="25" name="TextBox 24"/>
          <p:cNvSpPr txBox="1"/>
          <p:nvPr/>
        </p:nvSpPr>
        <p:spPr>
          <a:xfrm>
            <a:off x="4291164" y="3349541"/>
            <a:ext cx="1837041" cy="707886"/>
          </a:xfrm>
          <a:prstGeom prst="rect">
            <a:avLst/>
          </a:prstGeom>
          <a:noFill/>
        </p:spPr>
        <p:txBody>
          <a:bodyPr wrap="none" rtlCol="0">
            <a:spAutoFit/>
          </a:bodyPr>
          <a:lstStyle/>
          <a:p>
            <a:pPr algn="ctr"/>
            <a:r>
              <a:rPr lang="en-US" sz="2000" dirty="0">
                <a:solidFill>
                  <a:prstClr val="black"/>
                </a:solidFill>
              </a:rPr>
              <a:t>Prof. </a:t>
            </a:r>
            <a:r>
              <a:rPr lang="en-US" sz="2000" dirty="0" smtClean="0">
                <a:solidFill>
                  <a:prstClr val="black"/>
                </a:solidFill>
              </a:rPr>
              <a:t>Raquel Hill</a:t>
            </a:r>
          </a:p>
          <a:p>
            <a:pPr algn="ctr"/>
            <a:r>
              <a:rPr lang="en-US" sz="2000" i="1" dirty="0" smtClean="0">
                <a:solidFill>
                  <a:prstClr val="black"/>
                </a:solidFill>
              </a:rPr>
              <a:t>Security</a:t>
            </a:r>
            <a:endParaRPr lang="en-US" sz="2000" i="1" dirty="0">
              <a:solidFill>
                <a:prstClr val="black"/>
              </a:solidFill>
            </a:endParaRP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0602523" y="6048230"/>
            <a:ext cx="1710271" cy="948006"/>
          </a:xfrm>
          <a:prstGeom prst="rect">
            <a:avLst/>
          </a:prstGeom>
          <a:noFill/>
          <a:ln w="76200">
            <a:noFill/>
            <a:miter lim="800000"/>
            <a:headEnd/>
            <a:tailEnd/>
          </a:ln>
          <a:effectLst>
            <a:outerShdw blurRad="152400" dist="76201" dir="2700000" rotWithShape="0">
              <a:srgbClr val="808080">
                <a:alpha val="34000"/>
              </a:srgbClr>
            </a:outerShdw>
          </a:effectLst>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78810" y="6138007"/>
            <a:ext cx="1479348" cy="831070"/>
          </a:xfrm>
          <a:prstGeom prst="rect">
            <a:avLst/>
          </a:prstGeom>
          <a:noFill/>
          <a:ln w="76200">
            <a:noFill/>
            <a:miter lim="800000"/>
            <a:headEnd/>
            <a:tailEnd/>
          </a:ln>
          <a:effectLst>
            <a:outerShdw blurRad="152400" dist="76201" dir="2700000" rotWithShape="0">
              <a:srgbClr val="808080">
                <a:alpha val="34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27580" y="6235436"/>
            <a:ext cx="827165" cy="547481"/>
          </a:xfrm>
          <a:prstGeom prst="rect">
            <a:avLst/>
          </a:prstGeom>
          <a:effec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99312" y="6169567"/>
            <a:ext cx="636193" cy="636193"/>
          </a:xfrm>
          <a:prstGeom prst="rect">
            <a:avLst/>
          </a:prstGeom>
          <a:effectLst/>
        </p:spPr>
      </p:pic>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r="51218"/>
          <a:stretch/>
        </p:blipFill>
        <p:spPr>
          <a:xfrm>
            <a:off x="4016476" y="6322060"/>
            <a:ext cx="1143311" cy="395399"/>
          </a:xfrm>
          <a:prstGeom prst="rect">
            <a:avLst/>
          </a:prstGeom>
          <a:effectLst/>
        </p:spPr>
      </p:pic>
    </p:spTree>
    <p:extLst>
      <p:ext uri="{BB962C8B-B14F-4D97-AF65-F5344CB8AC3E}">
        <p14:creationId xmlns:p14="http://schemas.microsoft.com/office/powerpoint/2010/main" val="15805803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51859" y="317126"/>
            <a:ext cx="5549900" cy="6016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fontAlgn="base">
              <a:spcAft>
                <a:spcPct val="0"/>
              </a:spcAft>
            </a:pPr>
            <a:r>
              <a:rPr lang="en-US"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The Harp Library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5560" y="0"/>
            <a:ext cx="1996440" cy="834670"/>
          </a:xfrm>
          <a:prstGeom prst="rect">
            <a:avLst/>
          </a:prstGeom>
        </p:spPr>
      </p:pic>
      <p:sp>
        <p:nvSpPr>
          <p:cNvPr id="5" name="Content Placeholder 2"/>
          <p:cNvSpPr txBox="1">
            <a:spLocks/>
          </p:cNvSpPr>
          <p:nvPr/>
        </p:nvSpPr>
        <p:spPr>
          <a:xfrm>
            <a:off x="1434932" y="1217001"/>
            <a:ext cx="909803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000" dirty="0" smtClean="0"/>
              <a:t>Harp is an implementation designed in a pluggable way to bring high performance to the Apache Big Data Stack and bridge the differences between Hadoop ecosystem and HPC system through a clear communication abstraction, which did not exist before in the Hadoop ecosystem.</a:t>
            </a:r>
            <a:endParaRPr lang="en-US" sz="2000" dirty="0"/>
          </a:p>
          <a:p>
            <a:pPr>
              <a:spcAft>
                <a:spcPts val="600"/>
              </a:spcAft>
            </a:pPr>
            <a:r>
              <a:rPr lang="en-US" sz="2000" dirty="0"/>
              <a:t>Hadoop Plugin that targets Hadoop 2.2.0</a:t>
            </a:r>
          </a:p>
          <a:p>
            <a:pPr>
              <a:spcAft>
                <a:spcPts val="600"/>
              </a:spcAft>
            </a:pPr>
            <a:r>
              <a:rPr lang="en-US" sz="2000" dirty="0"/>
              <a:t>Provides implementation of the collective communication abstractions and </a:t>
            </a:r>
            <a:r>
              <a:rPr lang="en-US" sz="2000" dirty="0" err="1"/>
              <a:t>MapCollective</a:t>
            </a:r>
            <a:r>
              <a:rPr lang="en-US" sz="2000" dirty="0"/>
              <a:t> programming model</a:t>
            </a:r>
          </a:p>
          <a:p>
            <a:pPr>
              <a:spcAft>
                <a:spcPts val="600"/>
              </a:spcAft>
            </a:pPr>
            <a:r>
              <a:rPr lang="en-US" sz="2000" b="1" dirty="0" smtClean="0"/>
              <a:t>Project Link: </a:t>
            </a:r>
            <a:r>
              <a:rPr lang="en-US" sz="2000" dirty="0" smtClean="0">
                <a:hlinkClick r:id="rId4"/>
              </a:rPr>
              <a:t>http</a:t>
            </a:r>
            <a:r>
              <a:rPr lang="en-US" sz="2000" dirty="0">
                <a:hlinkClick r:id="rId4"/>
              </a:rPr>
              <a:t>://salsaproj.indiana.edu/harp/index.html</a:t>
            </a:r>
          </a:p>
          <a:p>
            <a:pPr>
              <a:spcAft>
                <a:spcPts val="600"/>
              </a:spcAft>
            </a:pPr>
            <a:r>
              <a:rPr lang="en-US" sz="2000" b="1" dirty="0"/>
              <a:t>Source Code </a:t>
            </a:r>
            <a:r>
              <a:rPr lang="en-US" sz="2000" b="1" dirty="0" smtClean="0"/>
              <a:t>Link: </a:t>
            </a:r>
            <a:r>
              <a:rPr lang="en-US" sz="2000" dirty="0" smtClean="0">
                <a:hlinkClick r:id="rId4"/>
              </a:rPr>
              <a:t>https</a:t>
            </a:r>
            <a:r>
              <a:rPr lang="en-US" sz="2000" dirty="0">
                <a:hlinkClick r:id="rId4"/>
              </a:rPr>
              <a:t>://github.com/jessezbj/harp-project</a:t>
            </a:r>
            <a:endParaRPr lang="en-US" sz="2000" dirty="0"/>
          </a:p>
          <a:p>
            <a:endParaRPr lang="en-US" dirty="0" smtClean="0"/>
          </a:p>
        </p:txBody>
      </p:sp>
      <p:sp>
        <p:nvSpPr>
          <p:cNvPr id="7" name="Text Placeholder 3"/>
          <p:cNvSpPr txBox="1">
            <a:spLocks/>
          </p:cNvSpPr>
          <p:nvPr/>
        </p:nvSpPr>
        <p:spPr>
          <a:xfrm>
            <a:off x="1701478" y="4902414"/>
            <a:ext cx="9146506" cy="16810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1600" dirty="0">
                <a:solidFill>
                  <a:schemeClr val="tx1">
                    <a:lumMod val="50000"/>
                    <a:lumOff val="50000"/>
                  </a:schemeClr>
                </a:solidFill>
              </a:rPr>
              <a:t>We built Map-Collective as a unified model to improve the performance and expressiveness of Big Data tools. We </a:t>
            </a:r>
            <a:r>
              <a:rPr lang="en-US" altLang="en-US" sz="1600" dirty="0">
                <a:solidFill>
                  <a:schemeClr val="tx1">
                    <a:lumMod val="50000"/>
                    <a:lumOff val="50000"/>
                  </a:schemeClr>
                </a:solidFill>
              </a:rPr>
              <a:t>ran </a:t>
            </a:r>
            <a:r>
              <a:rPr lang="en-US" altLang="en-US" sz="1600" dirty="0">
                <a:solidFill>
                  <a:schemeClr val="tx1">
                    <a:lumMod val="50000"/>
                    <a:lumOff val="50000"/>
                  </a:schemeClr>
                </a:solidFill>
              </a:rPr>
              <a:t>Harp on K-means, Graph Layout, and Multidimensional Scaling algorithms with realistic application datasets over 4096 cores on the IU </a:t>
            </a:r>
            <a:r>
              <a:rPr lang="en-US" altLang="en-US" sz="1600" dirty="0" err="1">
                <a:solidFill>
                  <a:schemeClr val="tx1">
                    <a:lumMod val="50000"/>
                    <a:lumOff val="50000"/>
                  </a:schemeClr>
                </a:solidFill>
              </a:rPr>
              <a:t>BigRed</a:t>
            </a:r>
            <a:r>
              <a:rPr lang="en-US" altLang="en-US" sz="1600" dirty="0">
                <a:solidFill>
                  <a:schemeClr val="tx1">
                    <a:lumMod val="50000"/>
                    <a:lumOff val="50000"/>
                  </a:schemeClr>
                </a:solidFill>
              </a:rPr>
              <a:t> II Supercomputer (Cray/Gemini) where we have achieved linear speedup. </a:t>
            </a:r>
          </a:p>
          <a:p>
            <a:endParaRPr lang="en-US" dirty="0"/>
          </a:p>
        </p:txBody>
      </p:sp>
      <p:sp>
        <p:nvSpPr>
          <p:cNvPr id="3" name="TextBox 2"/>
          <p:cNvSpPr txBox="1"/>
          <p:nvPr/>
        </p:nvSpPr>
        <p:spPr>
          <a:xfrm>
            <a:off x="1083776" y="-11986"/>
            <a:ext cx="1235403" cy="369332"/>
          </a:xfrm>
          <a:prstGeom prst="rect">
            <a:avLst/>
          </a:prstGeom>
          <a:noFill/>
        </p:spPr>
        <p:txBody>
          <a:bodyPr wrap="none" rtlCol="0">
            <a:spAutoFit/>
          </a:bodyPr>
          <a:lstStyle/>
          <a:p>
            <a:r>
              <a:rPr lang="en-US" dirty="0" smtClean="0">
                <a:solidFill>
                  <a:srgbClr val="205872"/>
                </a:solidFill>
              </a:rPr>
              <a:t>Extra slides</a:t>
            </a:r>
            <a:endParaRPr lang="en-US" dirty="0">
              <a:solidFill>
                <a:srgbClr val="205872"/>
              </a:solidFill>
            </a:endParaRPr>
          </a:p>
        </p:txBody>
      </p:sp>
    </p:spTree>
    <p:extLst>
      <p:ext uri="{BB962C8B-B14F-4D97-AF65-F5344CB8AC3E}">
        <p14:creationId xmlns:p14="http://schemas.microsoft.com/office/powerpoint/2010/main" val="32430998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30554" y="265179"/>
            <a:ext cx="8394700" cy="5937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fontAlgn="base">
              <a:spcAft>
                <a:spcPct val="0"/>
              </a:spcAft>
            </a:pPr>
            <a:r>
              <a:rPr lang="en-US" sz="32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Collective Communication Operations</a:t>
            </a:r>
          </a:p>
        </p:txBody>
      </p:sp>
      <mc:AlternateContent xmlns:mc="http://schemas.openxmlformats.org/markup-compatibility/2006" xmlns:a14="http://schemas.microsoft.com/office/drawing/2010/main">
        <mc:Choice Requires="a14">
          <p:graphicFrame>
            <p:nvGraphicFramePr>
              <p:cNvPr id="4" name="Content Placeholder 3"/>
              <p:cNvGraphicFramePr>
                <a:graphicFrameLocks noGrp="1"/>
              </p:cNvGraphicFramePr>
              <p:nvPr>
                <p:ph idx="4294967295"/>
                <p:extLst>
                  <p:ext uri="{D42A27DB-BD31-4B8C-83A1-F6EECF244321}">
                    <p14:modId xmlns:p14="http://schemas.microsoft.com/office/powerpoint/2010/main" val="2527505438"/>
                  </p:ext>
                </p:extLst>
              </p:nvPr>
            </p:nvGraphicFramePr>
            <p:xfrm>
              <a:off x="1874523" y="1141921"/>
              <a:ext cx="8822724" cy="4693003"/>
            </p:xfrm>
            <a:graphic>
              <a:graphicData uri="http://schemas.openxmlformats.org/drawingml/2006/table">
                <a:tbl>
                  <a:tblPr firstRow="1" bandRow="1">
                    <a:tableStyleId>{5C22544A-7EE6-4342-B048-85BDC9FD1C3A}</a:tableStyleId>
                  </a:tblPr>
                  <a:tblGrid>
                    <a:gridCol w="2205681"/>
                    <a:gridCol w="2205681"/>
                    <a:gridCol w="2205681"/>
                    <a:gridCol w="2205681"/>
                  </a:tblGrid>
                  <a:tr h="486763">
                    <a:tc>
                      <a:txBody>
                        <a:bodyPr/>
                        <a:lstStyle/>
                        <a:p>
                          <a:pPr marL="0" algn="ctr" defTabSz="914400" rtl="0" eaLnBrk="1" latinLnBrk="0" hangingPunct="1"/>
                          <a:r>
                            <a:rPr lang="en-US" sz="1800" b="1" kern="1200" dirty="0" smtClean="0">
                              <a:solidFill>
                                <a:schemeClr val="lt1"/>
                              </a:solidFill>
                              <a:latin typeface="+mn-lt"/>
                              <a:ea typeface="+mn-ea"/>
                              <a:cs typeface="+mn-cs"/>
                            </a:rPr>
                            <a:t>Operation Name</a:t>
                          </a:r>
                          <a:endParaRPr lang="en-US" sz="1800" b="1" kern="1200" dirty="0">
                            <a:solidFill>
                              <a:schemeClr val="lt1"/>
                            </a:solidFill>
                            <a:latin typeface="+mn-lt"/>
                            <a:ea typeface="+mn-ea"/>
                            <a:cs typeface="+mn-cs"/>
                          </a:endParaRPr>
                        </a:p>
                      </a:txBody>
                      <a:tcPr anchor="ctr"/>
                    </a:tc>
                    <a:tc>
                      <a:txBody>
                        <a:bodyPr/>
                        <a:lstStyle/>
                        <a:p>
                          <a:pPr algn="ctr"/>
                          <a:r>
                            <a:rPr lang="en-US" b="1" dirty="0" smtClean="0"/>
                            <a:t>Data Abstraction</a:t>
                          </a:r>
                          <a:endParaRPr lang="en-US" b="1" dirty="0"/>
                        </a:p>
                      </a:txBody>
                      <a:tcPr anchor="ctr"/>
                    </a:tc>
                    <a:tc>
                      <a:txBody>
                        <a:bodyPr/>
                        <a:lstStyle/>
                        <a:p>
                          <a:pPr algn="ctr"/>
                          <a:r>
                            <a:rPr lang="en-US" b="1" dirty="0" smtClean="0"/>
                            <a:t>Algorithm</a:t>
                          </a:r>
                          <a:endParaRPr lang="en-US" b="1" dirty="0"/>
                        </a:p>
                      </a:txBody>
                      <a:tcPr anchor="ctr"/>
                    </a:tc>
                    <a:tc>
                      <a:txBody>
                        <a:bodyPr/>
                        <a:lstStyle/>
                        <a:p>
                          <a:pPr algn="ctr"/>
                          <a:r>
                            <a:rPr lang="en-US" b="1" dirty="0" smtClean="0"/>
                            <a:t>Time Complexity</a:t>
                          </a:r>
                          <a:endParaRPr lang="en-US" b="1" dirty="0"/>
                        </a:p>
                      </a:txBody>
                      <a:tcPr anchor="ctr"/>
                    </a:tc>
                  </a:tr>
                  <a:tr h="486763">
                    <a:tc>
                      <a:txBody>
                        <a:bodyPr/>
                        <a:lstStyle/>
                        <a:p>
                          <a:pPr algn="l"/>
                          <a:r>
                            <a:rPr lang="en-US" sz="1800" b="1" i="0" u="none" strike="noStrike" kern="1200" baseline="0" dirty="0" smtClean="0">
                              <a:solidFill>
                                <a:schemeClr val="dk1"/>
                              </a:solidFill>
                              <a:latin typeface="+mn-lt"/>
                              <a:ea typeface="+mn-ea"/>
                              <a:cs typeface="+mn-cs"/>
                            </a:rPr>
                            <a:t>broadcast</a:t>
                          </a:r>
                          <a:endParaRPr lang="en-US" b="1" dirty="0"/>
                        </a:p>
                      </a:txBody>
                      <a:tcPr anchor="ctr"/>
                    </a:tc>
                    <a:tc>
                      <a:txBody>
                        <a:bodyPr/>
                        <a:lstStyle/>
                        <a:p>
                          <a:pPr algn="l"/>
                          <a:r>
                            <a:rPr lang="en-US" b="1" dirty="0" smtClean="0"/>
                            <a:t>arrays, key-value</a:t>
                          </a:r>
                        </a:p>
                        <a:p>
                          <a:pPr algn="l"/>
                          <a:r>
                            <a:rPr lang="en-US" b="1" dirty="0" smtClean="0"/>
                            <a:t>pairs &amp; vertices</a:t>
                          </a:r>
                          <a:endParaRPr lang="en-US" b="1" dirty="0"/>
                        </a:p>
                      </a:txBody>
                      <a:tcPr anchor="ctr"/>
                    </a:tc>
                    <a:tc>
                      <a:txBody>
                        <a:bodyPr/>
                        <a:lstStyle/>
                        <a:p>
                          <a:r>
                            <a:rPr lang="en-US" sz="1800" b="1" i="0" u="none" strike="noStrike" kern="1200" baseline="0" dirty="0" smtClean="0">
                              <a:solidFill>
                                <a:schemeClr val="dk1"/>
                              </a:solidFill>
                              <a:latin typeface="+mn-lt"/>
                              <a:ea typeface="+mn-ea"/>
                              <a:cs typeface="+mn-cs"/>
                            </a:rPr>
                            <a:t>chain</a:t>
                          </a:r>
                          <a:endParaRPr lang="en-US" b="1" dirty="0"/>
                        </a:p>
                      </a:txBody>
                      <a:tcPr anchor="ctr"/>
                    </a:tc>
                    <a:tc>
                      <a:txBody>
                        <a:bodyPr/>
                        <a:lstStyle/>
                        <a:p>
                          <a:pPr algn="ctr"/>
                          <a14:m>
                            <m:oMathPara xmlns:m="http://schemas.openxmlformats.org/officeDocument/2006/math">
                              <m:oMathParaPr>
                                <m:jc m:val="center"/>
                              </m:oMathParaPr>
                              <m:oMath xmlns:m="http://schemas.openxmlformats.org/officeDocument/2006/math">
                                <m:r>
                                  <a:rPr lang="en-US" b="1" i="1" smtClean="0">
                                    <a:latin typeface="Cambria Math" panose="02040503050406030204" pitchFamily="18" charset="0"/>
                                  </a:rPr>
                                  <m:t>𝒏</m:t>
                                </m:r>
                                <m:r>
                                  <a:rPr lang="en-US" b="1" i="1" smtClean="0">
                                    <a:latin typeface="Cambria Math" panose="02040503050406030204" pitchFamily="18" charset="0"/>
                                    <a:ea typeface="Cambria Math" panose="02040503050406030204" pitchFamily="18" charset="0"/>
                                  </a:rPr>
                                  <m:t>𝜷</m:t>
                                </m:r>
                              </m:oMath>
                            </m:oMathPara>
                          </a14:m>
                          <a:endParaRPr lang="en-US" b="1" dirty="0"/>
                        </a:p>
                      </a:txBody>
                      <a:tcPr anchor="ctr"/>
                    </a:tc>
                  </a:tr>
                  <a:tr h="486763">
                    <a:tc>
                      <a:txBody>
                        <a:bodyPr/>
                        <a:lstStyle/>
                        <a:p>
                          <a:pPr algn="l"/>
                          <a:r>
                            <a:rPr lang="en-US" b="1" dirty="0" smtClean="0"/>
                            <a:t>allgather</a:t>
                          </a:r>
                          <a:endParaRPr lang="en-US" b="1" dirty="0"/>
                        </a:p>
                      </a:txBody>
                      <a:tcPr anchor="ctr"/>
                    </a:tc>
                    <a:tc>
                      <a:txBody>
                        <a:bodyPr/>
                        <a:lstStyle/>
                        <a:p>
                          <a:pPr algn="l"/>
                          <a:r>
                            <a:rPr lang="en-US" b="1" dirty="0" smtClean="0"/>
                            <a:t>arrays, key-value</a:t>
                          </a:r>
                        </a:p>
                        <a:p>
                          <a:pPr algn="l"/>
                          <a:r>
                            <a:rPr lang="en-US" b="1" dirty="0" smtClean="0"/>
                            <a:t>pairs &amp; vertices</a:t>
                          </a:r>
                          <a:endParaRPr lang="en-US" b="1" dirty="0"/>
                        </a:p>
                      </a:txBody>
                      <a:tcPr anchor="ctr"/>
                    </a:tc>
                    <a:tc>
                      <a:txBody>
                        <a:bodyPr/>
                        <a:lstStyle/>
                        <a:p>
                          <a:r>
                            <a:rPr lang="en-US" b="1" dirty="0" smtClean="0"/>
                            <a:t>bucket</a:t>
                          </a:r>
                          <a:endParaRPr lang="en-US"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lang="en-US" b="1" i="1" smtClean="0">
                                    <a:latin typeface="Cambria Math" panose="02040503050406030204" pitchFamily="18" charset="0"/>
                                  </a:rPr>
                                  <m:t>𝒑𝒏</m:t>
                                </m:r>
                                <m:r>
                                  <a:rPr lang="en-US" b="1" i="1" smtClean="0">
                                    <a:latin typeface="Cambria Math" panose="02040503050406030204" pitchFamily="18" charset="0"/>
                                    <a:ea typeface="Cambria Math" panose="02040503050406030204" pitchFamily="18" charset="0"/>
                                  </a:rPr>
                                  <m:t>𝜷</m:t>
                                </m:r>
                              </m:oMath>
                            </m:oMathPara>
                          </a14:m>
                          <a:endParaRPr lang="en-US" b="1" dirty="0"/>
                        </a:p>
                      </a:txBody>
                      <a:tcPr anchor="ctr"/>
                    </a:tc>
                  </a:tr>
                  <a:tr h="486763">
                    <a:tc rowSpan="2">
                      <a:txBody>
                        <a:bodyPr/>
                        <a:lstStyle/>
                        <a:p>
                          <a:pPr algn="l"/>
                          <a:r>
                            <a:rPr lang="en-US" b="1" dirty="0" smtClean="0"/>
                            <a:t>allreduce</a:t>
                          </a:r>
                          <a:endParaRPr lang="en-US" b="1" dirty="0"/>
                        </a:p>
                      </a:txBody>
                      <a:tcPr anchor="ctr"/>
                    </a:tc>
                    <a:tc rowSpan="2">
                      <a:txBody>
                        <a:bodyPr/>
                        <a:lstStyle/>
                        <a:p>
                          <a:pPr algn="l"/>
                          <a:r>
                            <a:rPr lang="en-US" b="1" dirty="0" smtClean="0"/>
                            <a:t>arrays, key-value</a:t>
                          </a:r>
                        </a:p>
                        <a:p>
                          <a:pPr algn="l"/>
                          <a:r>
                            <a:rPr lang="en-US" b="1" dirty="0" smtClean="0"/>
                            <a:t>pairs</a:t>
                          </a:r>
                          <a:endParaRPr lang="en-US" b="1" dirty="0"/>
                        </a:p>
                      </a:txBody>
                      <a:tcPr anchor="ctr"/>
                    </a:tc>
                    <a:tc>
                      <a:txBody>
                        <a:bodyPr/>
                        <a:lstStyle/>
                        <a:p>
                          <a:r>
                            <a:rPr lang="en-US" b="1" dirty="0" smtClean="0"/>
                            <a:t>bi-directional</a:t>
                          </a:r>
                        </a:p>
                        <a:p>
                          <a:r>
                            <a:rPr lang="en-US" b="1" dirty="0" smtClean="0"/>
                            <a:t>exchange</a:t>
                          </a:r>
                          <a:endParaRPr lang="en-US"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lang="en-US" b="1" i="1" smtClean="0">
                                    <a:latin typeface="Cambria Math" panose="02040503050406030204" pitchFamily="18" charset="0"/>
                                  </a:rPr>
                                  <m:t>(</m:t>
                                </m:r>
                                <m:sSub>
                                  <m:sSubPr>
                                    <m:ctrlPr>
                                      <a:rPr lang="en-US" b="1" i="1" smtClean="0">
                                        <a:latin typeface="Cambria Math"/>
                                      </a:rPr>
                                    </m:ctrlPr>
                                  </m:sSubPr>
                                  <m:e>
                                    <m:r>
                                      <a:rPr lang="en-US" b="1" i="1" smtClean="0">
                                        <a:latin typeface="Cambria Math" panose="02040503050406030204" pitchFamily="18" charset="0"/>
                                      </a:rPr>
                                      <m:t>𝒍𝒐𝒈</m:t>
                                    </m:r>
                                  </m:e>
                                  <m:sub>
                                    <m:r>
                                      <a:rPr lang="en-US" b="1" i="1" smtClean="0">
                                        <a:latin typeface="Cambria Math" panose="02040503050406030204" pitchFamily="18" charset="0"/>
                                      </a:rPr>
                                      <m:t>𝟐</m:t>
                                    </m:r>
                                  </m:sub>
                                </m:sSub>
                                <m:r>
                                  <a:rPr lang="en-US" b="1" i="1" smtClean="0">
                                    <a:latin typeface="Cambria Math" panose="02040503050406030204" pitchFamily="18" charset="0"/>
                                  </a:rPr>
                                  <m:t>𝒑</m:t>
                                </m:r>
                                <m:r>
                                  <a:rPr lang="en-US" b="1" i="1" smtClean="0">
                                    <a:latin typeface="Cambria Math" panose="02040503050406030204" pitchFamily="18" charset="0"/>
                                  </a:rPr>
                                  <m:t>)</m:t>
                                </m:r>
                                <m:r>
                                  <a:rPr lang="en-US" b="1" i="1" smtClean="0">
                                    <a:latin typeface="Cambria Math" panose="02040503050406030204" pitchFamily="18" charset="0"/>
                                  </a:rPr>
                                  <m:t>𝒏</m:t>
                                </m:r>
                                <m:r>
                                  <a:rPr lang="en-US" b="1" i="1" smtClean="0">
                                    <a:latin typeface="Cambria Math" panose="02040503050406030204" pitchFamily="18" charset="0"/>
                                    <a:ea typeface="Cambria Math" panose="02040503050406030204" pitchFamily="18" charset="0"/>
                                  </a:rPr>
                                  <m:t>𝜷</m:t>
                                </m:r>
                              </m:oMath>
                            </m:oMathPara>
                          </a14:m>
                          <a:endParaRPr lang="en-US" b="1" dirty="0"/>
                        </a:p>
                      </a:txBody>
                      <a:tcPr anchor="ctr"/>
                    </a:tc>
                  </a:tr>
                  <a:tr h="278150">
                    <a:tc vMerge="1">
                      <a:txBody>
                        <a:bodyPr/>
                        <a:lstStyle/>
                        <a:p>
                          <a:endParaRPr lang="en-US"/>
                        </a:p>
                      </a:txBody>
                      <a:tcPr/>
                    </a:tc>
                    <a:tc vMerge="1">
                      <a:txBody>
                        <a:bodyPr/>
                        <a:lstStyle/>
                        <a:p>
                          <a:endParaRPr lang="en-US"/>
                        </a:p>
                      </a:txBody>
                      <a:tcPr/>
                    </a:tc>
                    <a:tc>
                      <a:txBody>
                        <a:bodyPr/>
                        <a:lstStyle/>
                        <a:p>
                          <a:r>
                            <a:rPr lang="en-US" b="1" dirty="0" smtClean="0"/>
                            <a:t>regroup-</a:t>
                          </a:r>
                          <a:r>
                            <a:rPr lang="en-US" b="1" dirty="0" err="1" smtClean="0"/>
                            <a:t>allgather</a:t>
                          </a:r>
                          <a:endParaRPr lang="en-US"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2</a:t>
                          </a:r>
                          <a14:m>
                            <m:oMath xmlns:m="http://schemas.openxmlformats.org/officeDocument/2006/math">
                              <m:r>
                                <a:rPr lang="en-US" b="1" i="1" smtClean="0">
                                  <a:latin typeface="Cambria Math" panose="02040503050406030204" pitchFamily="18" charset="0"/>
                                </a:rPr>
                                <m:t>𝒏</m:t>
                              </m:r>
                              <m:r>
                                <a:rPr lang="en-US" b="1" i="1" smtClean="0">
                                  <a:latin typeface="Cambria Math" panose="02040503050406030204" pitchFamily="18" charset="0"/>
                                  <a:ea typeface="Cambria Math" panose="02040503050406030204" pitchFamily="18" charset="0"/>
                                </a:rPr>
                                <m:t>𝜷</m:t>
                              </m:r>
                            </m:oMath>
                          </a14:m>
                          <a:endParaRPr lang="en-US" b="1" dirty="0"/>
                        </a:p>
                      </a:txBody>
                      <a:tcPr anchor="ctr"/>
                    </a:tc>
                  </a:tr>
                  <a:tr h="486763">
                    <a:tc>
                      <a:txBody>
                        <a:bodyPr/>
                        <a:lstStyle/>
                        <a:p>
                          <a:r>
                            <a:rPr lang="en-US" b="1" dirty="0" smtClean="0"/>
                            <a:t>regroup</a:t>
                          </a:r>
                          <a:endParaRPr lang="en-US" b="1" dirty="0"/>
                        </a:p>
                      </a:txBody>
                      <a:tcPr/>
                    </a:tc>
                    <a:tc>
                      <a:txBody>
                        <a:bodyPr/>
                        <a:lstStyle/>
                        <a:p>
                          <a:r>
                            <a:rPr lang="en-US" b="1" dirty="0" smtClean="0"/>
                            <a:t>arrays, key-value</a:t>
                          </a:r>
                        </a:p>
                        <a:p>
                          <a:r>
                            <a:rPr lang="en-US" b="1" dirty="0" smtClean="0"/>
                            <a:t>pairs &amp; vertices</a:t>
                          </a:r>
                          <a:endParaRPr lang="en-US" b="1" dirty="0"/>
                        </a:p>
                      </a:txBody>
                      <a:tcPr anchor="ctr"/>
                    </a:tc>
                    <a:tc>
                      <a:txBody>
                        <a:bodyPr/>
                        <a:lstStyle/>
                        <a:p>
                          <a:r>
                            <a:rPr lang="en-US" b="1" dirty="0" smtClean="0"/>
                            <a:t>point-to-point</a:t>
                          </a:r>
                        </a:p>
                        <a:p>
                          <a:r>
                            <a:rPr lang="en-US" b="1" dirty="0" smtClean="0"/>
                            <a:t>direct sending</a:t>
                          </a:r>
                          <a:endParaRPr lang="en-US"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lang="en-US" b="1" i="1" smtClean="0">
                                    <a:latin typeface="Cambria Math" panose="02040503050406030204" pitchFamily="18" charset="0"/>
                                  </a:rPr>
                                  <m:t>𝒏</m:t>
                                </m:r>
                                <m:r>
                                  <a:rPr lang="en-US" b="1" i="1" smtClean="0">
                                    <a:latin typeface="Cambria Math" panose="02040503050406030204" pitchFamily="18" charset="0"/>
                                    <a:ea typeface="Cambria Math" panose="02040503050406030204" pitchFamily="18" charset="0"/>
                                  </a:rPr>
                                  <m:t>𝜷</m:t>
                                </m:r>
                              </m:oMath>
                            </m:oMathPara>
                          </a14:m>
                          <a:endParaRPr lang="en-US" b="1" dirty="0"/>
                        </a:p>
                      </a:txBody>
                      <a:tcPr anchor="ctr"/>
                    </a:tc>
                  </a:tr>
                  <a:tr h="486763">
                    <a:tc>
                      <a:txBody>
                        <a:bodyPr/>
                        <a:lstStyle/>
                        <a:p>
                          <a:r>
                            <a:rPr lang="en-US" b="1" dirty="0" smtClean="0"/>
                            <a:t>send messages</a:t>
                          </a:r>
                        </a:p>
                        <a:p>
                          <a:r>
                            <a:rPr lang="en-US" b="1" dirty="0" smtClean="0"/>
                            <a:t>to vertices</a:t>
                          </a:r>
                          <a:endParaRPr lang="en-US" b="1" dirty="0"/>
                        </a:p>
                      </a:txBody>
                      <a:tcPr/>
                    </a:tc>
                    <a:tc>
                      <a:txBody>
                        <a:bodyPr/>
                        <a:lstStyle/>
                        <a:p>
                          <a:r>
                            <a:rPr lang="en-US" b="1" dirty="0" smtClean="0"/>
                            <a:t>messages,</a:t>
                          </a:r>
                        </a:p>
                        <a:p>
                          <a:r>
                            <a:rPr lang="en-US" b="1" dirty="0" smtClean="0"/>
                            <a:t>vertices</a:t>
                          </a:r>
                          <a:endParaRPr lang="en-US" b="1" dirty="0"/>
                        </a:p>
                      </a:txBody>
                      <a:tcPr anchor="ctr"/>
                    </a:tc>
                    <a:tc>
                      <a:txBody>
                        <a:bodyPr/>
                        <a:lstStyle/>
                        <a:p>
                          <a:r>
                            <a:rPr lang="en-US" b="1" dirty="0" smtClean="0"/>
                            <a:t>point-to-point</a:t>
                          </a:r>
                        </a:p>
                        <a:p>
                          <a:r>
                            <a:rPr lang="en-US" b="1" dirty="0" smtClean="0"/>
                            <a:t>direct sending</a:t>
                          </a:r>
                          <a:endParaRPr lang="en-US"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lang="en-US" b="1" i="1" smtClean="0">
                                    <a:latin typeface="Cambria Math" panose="02040503050406030204" pitchFamily="18" charset="0"/>
                                  </a:rPr>
                                  <m:t>𝒏</m:t>
                                </m:r>
                                <m:r>
                                  <a:rPr lang="en-US" b="1" i="1" smtClean="0">
                                    <a:latin typeface="Cambria Math" panose="02040503050406030204" pitchFamily="18" charset="0"/>
                                    <a:ea typeface="Cambria Math" panose="02040503050406030204" pitchFamily="18" charset="0"/>
                                  </a:rPr>
                                  <m:t>𝜷</m:t>
                                </m:r>
                              </m:oMath>
                            </m:oMathPara>
                          </a14:m>
                          <a:endParaRPr lang="en-US" b="1" dirty="0"/>
                        </a:p>
                      </a:txBody>
                      <a:tcPr anchor="ctr"/>
                    </a:tc>
                  </a:tr>
                  <a:tr h="486763">
                    <a:tc>
                      <a:txBody>
                        <a:bodyPr/>
                        <a:lstStyle/>
                        <a:p>
                          <a:r>
                            <a:rPr lang="en-US" b="1" dirty="0" smtClean="0"/>
                            <a:t>send edges to</a:t>
                          </a:r>
                        </a:p>
                        <a:p>
                          <a:r>
                            <a:rPr lang="en-US" b="1" dirty="0" smtClean="0"/>
                            <a:t>vertices</a:t>
                          </a:r>
                          <a:endParaRPr lang="en-US" b="1" dirty="0"/>
                        </a:p>
                      </a:txBody>
                      <a:tcPr/>
                    </a:tc>
                    <a:tc>
                      <a:txBody>
                        <a:bodyPr/>
                        <a:lstStyle/>
                        <a:p>
                          <a:r>
                            <a:rPr lang="en-US" b="1" dirty="0" smtClean="0"/>
                            <a:t>edges, vertices</a:t>
                          </a:r>
                          <a:endParaRPr lang="en-US" b="1" dirty="0"/>
                        </a:p>
                      </a:txBody>
                      <a:tcPr anchor="ctr"/>
                    </a:tc>
                    <a:tc>
                      <a:txBody>
                        <a:bodyPr/>
                        <a:lstStyle/>
                        <a:p>
                          <a:r>
                            <a:rPr lang="en-US" b="1" dirty="0" smtClean="0"/>
                            <a:t>point-to-point</a:t>
                          </a:r>
                        </a:p>
                        <a:p>
                          <a:r>
                            <a:rPr lang="en-US" b="1" dirty="0" smtClean="0"/>
                            <a:t>direct sending</a:t>
                          </a:r>
                          <a:endParaRPr lang="en-US"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lang="en-US" b="1" i="1" smtClean="0">
                                    <a:latin typeface="Cambria Math" panose="02040503050406030204" pitchFamily="18" charset="0"/>
                                  </a:rPr>
                                  <m:t>𝒏</m:t>
                                </m:r>
                                <m:r>
                                  <a:rPr lang="en-US" b="1" i="1" smtClean="0">
                                    <a:latin typeface="Cambria Math" panose="02040503050406030204" pitchFamily="18" charset="0"/>
                                    <a:ea typeface="Cambria Math" panose="02040503050406030204" pitchFamily="18" charset="0"/>
                                  </a:rPr>
                                  <m:t>𝜷</m:t>
                                </m:r>
                              </m:oMath>
                            </m:oMathPara>
                          </a14:m>
                          <a:endParaRPr lang="en-US" b="1" dirty="0" smtClean="0">
                            <a:ea typeface="Cambria Math" panose="02040503050406030204" pitchFamily="18" charset="0"/>
                          </a:endParaRPr>
                        </a:p>
                      </a:txBody>
                      <a:tcPr anchor="ctr"/>
                    </a:tc>
                  </a:tr>
                </a:tbl>
              </a:graphicData>
            </a:graphic>
          </p:graphicFrame>
        </mc:Choice>
        <mc:Fallback xmlns="">
          <p:graphicFrame>
            <p:nvGraphicFramePr>
              <p:cNvPr id="4" name="Content Placeholder 3"/>
              <p:cNvGraphicFramePr>
                <a:graphicFrameLocks noGrp="1"/>
              </p:cNvGraphicFramePr>
              <p:nvPr>
                <p:ph idx="4294967295"/>
                <p:extLst>
                  <p:ext uri="{D42A27DB-BD31-4B8C-83A1-F6EECF244321}">
                    <p14:modId xmlns:p14="http://schemas.microsoft.com/office/powerpoint/2010/main" val="2527505438"/>
                  </p:ext>
                </p:extLst>
              </p:nvPr>
            </p:nvGraphicFramePr>
            <p:xfrm>
              <a:off x="1874523" y="1141921"/>
              <a:ext cx="8822724" cy="4693003"/>
            </p:xfrm>
            <a:graphic>
              <a:graphicData uri="http://schemas.openxmlformats.org/drawingml/2006/table">
                <a:tbl>
                  <a:tblPr firstRow="1" bandRow="1">
                    <a:tableStyleId>{5C22544A-7EE6-4342-B048-85BDC9FD1C3A}</a:tableStyleId>
                  </a:tblPr>
                  <a:tblGrid>
                    <a:gridCol w="2205681"/>
                    <a:gridCol w="2205681"/>
                    <a:gridCol w="2205681"/>
                    <a:gridCol w="2205681"/>
                  </a:tblGrid>
                  <a:tr h="486763">
                    <a:tc>
                      <a:txBody>
                        <a:bodyPr/>
                        <a:lstStyle/>
                        <a:p>
                          <a:pPr marL="0" algn="ctr" defTabSz="914400" rtl="0" eaLnBrk="1" latinLnBrk="0" hangingPunct="1"/>
                          <a:r>
                            <a:rPr lang="en-US" sz="1800" b="1" kern="1200" dirty="0" smtClean="0">
                              <a:solidFill>
                                <a:schemeClr val="lt1"/>
                              </a:solidFill>
                              <a:latin typeface="+mn-lt"/>
                              <a:ea typeface="+mn-ea"/>
                              <a:cs typeface="+mn-cs"/>
                            </a:rPr>
                            <a:t>Operation Name</a:t>
                          </a:r>
                          <a:endParaRPr lang="en-US" sz="1800" b="1" kern="1200" dirty="0">
                            <a:solidFill>
                              <a:schemeClr val="lt1"/>
                            </a:solidFill>
                            <a:latin typeface="+mn-lt"/>
                            <a:ea typeface="+mn-ea"/>
                            <a:cs typeface="+mn-cs"/>
                          </a:endParaRPr>
                        </a:p>
                      </a:txBody>
                      <a:tcPr anchor="ctr"/>
                    </a:tc>
                    <a:tc>
                      <a:txBody>
                        <a:bodyPr/>
                        <a:lstStyle/>
                        <a:p>
                          <a:pPr algn="ctr"/>
                          <a:r>
                            <a:rPr lang="en-US" b="1" dirty="0" smtClean="0"/>
                            <a:t>Data Abstraction</a:t>
                          </a:r>
                          <a:endParaRPr lang="en-US" b="1" dirty="0"/>
                        </a:p>
                      </a:txBody>
                      <a:tcPr anchor="ctr"/>
                    </a:tc>
                    <a:tc>
                      <a:txBody>
                        <a:bodyPr/>
                        <a:lstStyle/>
                        <a:p>
                          <a:pPr algn="ctr"/>
                          <a:r>
                            <a:rPr lang="en-US" b="1" dirty="0" smtClean="0"/>
                            <a:t>Algorithm</a:t>
                          </a:r>
                          <a:endParaRPr lang="en-US" b="1" dirty="0"/>
                        </a:p>
                      </a:txBody>
                      <a:tcPr anchor="ctr"/>
                    </a:tc>
                    <a:tc>
                      <a:txBody>
                        <a:bodyPr/>
                        <a:lstStyle/>
                        <a:p>
                          <a:pPr algn="ctr"/>
                          <a:r>
                            <a:rPr lang="en-US" b="1" dirty="0" smtClean="0"/>
                            <a:t>Time Complexity</a:t>
                          </a:r>
                          <a:endParaRPr lang="en-US" b="1" dirty="0"/>
                        </a:p>
                      </a:txBody>
                      <a:tcPr anchor="ctr"/>
                    </a:tc>
                  </a:tr>
                  <a:tr h="640080">
                    <a:tc>
                      <a:txBody>
                        <a:bodyPr/>
                        <a:lstStyle/>
                        <a:p>
                          <a:pPr algn="l"/>
                          <a:r>
                            <a:rPr lang="en-US" sz="1800" b="1" i="0" u="none" strike="noStrike" kern="1200" baseline="0" dirty="0" smtClean="0">
                              <a:solidFill>
                                <a:schemeClr val="dk1"/>
                              </a:solidFill>
                              <a:latin typeface="+mn-lt"/>
                              <a:ea typeface="+mn-ea"/>
                              <a:cs typeface="+mn-cs"/>
                            </a:rPr>
                            <a:t>broadcast</a:t>
                          </a:r>
                          <a:endParaRPr lang="en-US" b="1" dirty="0"/>
                        </a:p>
                      </a:txBody>
                      <a:tcPr anchor="ctr"/>
                    </a:tc>
                    <a:tc>
                      <a:txBody>
                        <a:bodyPr/>
                        <a:lstStyle/>
                        <a:p>
                          <a:pPr algn="l"/>
                          <a:r>
                            <a:rPr lang="en-US" b="1" dirty="0" smtClean="0"/>
                            <a:t>arrays, key-value</a:t>
                          </a:r>
                        </a:p>
                        <a:p>
                          <a:pPr algn="l"/>
                          <a:r>
                            <a:rPr lang="en-US" b="1" dirty="0" smtClean="0"/>
                            <a:t>pairs &amp; vertices</a:t>
                          </a:r>
                          <a:endParaRPr lang="en-US" b="1" dirty="0"/>
                        </a:p>
                      </a:txBody>
                      <a:tcPr anchor="ctr"/>
                    </a:tc>
                    <a:tc>
                      <a:txBody>
                        <a:bodyPr/>
                        <a:lstStyle/>
                        <a:p>
                          <a:r>
                            <a:rPr lang="en-US" sz="1800" b="1" i="0" u="none" strike="noStrike" kern="1200" baseline="0" dirty="0" smtClean="0">
                              <a:solidFill>
                                <a:schemeClr val="dk1"/>
                              </a:solidFill>
                              <a:latin typeface="+mn-lt"/>
                              <a:ea typeface="+mn-ea"/>
                              <a:cs typeface="+mn-cs"/>
                            </a:rPr>
                            <a:t>chain</a:t>
                          </a:r>
                          <a:endParaRPr lang="en-US" b="1" dirty="0"/>
                        </a:p>
                      </a:txBody>
                      <a:tcPr anchor="ctr"/>
                    </a:tc>
                    <a:tc>
                      <a:txBody>
                        <a:bodyPr/>
                        <a:lstStyle/>
                        <a:p>
                          <a:endParaRPr lang="en-US"/>
                        </a:p>
                      </a:txBody>
                      <a:tcPr anchor="ctr">
                        <a:blipFill rotWithShape="1">
                          <a:blip r:embed="rId2"/>
                          <a:stretch>
                            <a:fillRect l="-300000" t="-76190" b="-572381"/>
                          </a:stretch>
                        </a:blipFill>
                      </a:tcPr>
                    </a:tc>
                  </a:tr>
                  <a:tr h="640080">
                    <a:tc>
                      <a:txBody>
                        <a:bodyPr/>
                        <a:lstStyle/>
                        <a:p>
                          <a:pPr algn="l"/>
                          <a:r>
                            <a:rPr lang="en-US" b="1" dirty="0" smtClean="0"/>
                            <a:t>allgather</a:t>
                          </a:r>
                          <a:endParaRPr lang="en-US" b="1" dirty="0"/>
                        </a:p>
                      </a:txBody>
                      <a:tcPr anchor="ctr"/>
                    </a:tc>
                    <a:tc>
                      <a:txBody>
                        <a:bodyPr/>
                        <a:lstStyle/>
                        <a:p>
                          <a:pPr algn="l"/>
                          <a:r>
                            <a:rPr lang="en-US" b="1" dirty="0" smtClean="0"/>
                            <a:t>arrays, key-value</a:t>
                          </a:r>
                        </a:p>
                        <a:p>
                          <a:pPr algn="l"/>
                          <a:r>
                            <a:rPr lang="en-US" b="1" dirty="0" smtClean="0"/>
                            <a:t>pairs &amp; vertices</a:t>
                          </a:r>
                          <a:endParaRPr lang="en-US" b="1" dirty="0"/>
                        </a:p>
                      </a:txBody>
                      <a:tcPr anchor="ctr"/>
                    </a:tc>
                    <a:tc>
                      <a:txBody>
                        <a:bodyPr/>
                        <a:lstStyle/>
                        <a:p>
                          <a:r>
                            <a:rPr lang="en-US" b="1" dirty="0" smtClean="0"/>
                            <a:t>bucket</a:t>
                          </a:r>
                          <a:endParaRPr lang="en-US" b="1" dirty="0"/>
                        </a:p>
                      </a:txBody>
                      <a:tcPr anchor="ctr"/>
                    </a:tc>
                    <a:tc>
                      <a:txBody>
                        <a:bodyPr/>
                        <a:lstStyle/>
                        <a:p>
                          <a:endParaRPr lang="en-US"/>
                        </a:p>
                      </a:txBody>
                      <a:tcPr anchor="ctr">
                        <a:blipFill rotWithShape="1">
                          <a:blip r:embed="rId2"/>
                          <a:stretch>
                            <a:fillRect l="-300000" t="-176190" b="-472381"/>
                          </a:stretch>
                        </a:blipFill>
                      </a:tcPr>
                    </a:tc>
                  </a:tr>
                  <a:tr h="640080">
                    <a:tc rowSpan="2">
                      <a:txBody>
                        <a:bodyPr/>
                        <a:lstStyle/>
                        <a:p>
                          <a:pPr algn="l"/>
                          <a:r>
                            <a:rPr lang="en-US" b="1" dirty="0" smtClean="0"/>
                            <a:t>allreduce</a:t>
                          </a:r>
                          <a:endParaRPr lang="en-US" b="1" dirty="0"/>
                        </a:p>
                      </a:txBody>
                      <a:tcPr anchor="ctr"/>
                    </a:tc>
                    <a:tc rowSpan="2">
                      <a:txBody>
                        <a:bodyPr/>
                        <a:lstStyle/>
                        <a:p>
                          <a:pPr algn="l"/>
                          <a:r>
                            <a:rPr lang="en-US" b="1" dirty="0" smtClean="0"/>
                            <a:t>arrays, key-value</a:t>
                          </a:r>
                        </a:p>
                        <a:p>
                          <a:pPr algn="l"/>
                          <a:r>
                            <a:rPr lang="en-US" b="1" dirty="0" smtClean="0"/>
                            <a:t>pairs</a:t>
                          </a:r>
                          <a:endParaRPr lang="en-US" b="1" dirty="0"/>
                        </a:p>
                      </a:txBody>
                      <a:tcPr anchor="ctr"/>
                    </a:tc>
                    <a:tc>
                      <a:txBody>
                        <a:bodyPr/>
                        <a:lstStyle/>
                        <a:p>
                          <a:r>
                            <a:rPr lang="en-US" b="1" dirty="0" smtClean="0"/>
                            <a:t>bi-directional</a:t>
                          </a:r>
                        </a:p>
                        <a:p>
                          <a:r>
                            <a:rPr lang="en-US" b="1" dirty="0" smtClean="0"/>
                            <a:t>exchange</a:t>
                          </a:r>
                          <a:endParaRPr lang="en-US" b="1" dirty="0"/>
                        </a:p>
                      </a:txBody>
                      <a:tcPr anchor="ctr"/>
                    </a:tc>
                    <a:tc>
                      <a:txBody>
                        <a:bodyPr/>
                        <a:lstStyle/>
                        <a:p>
                          <a:endParaRPr lang="en-US"/>
                        </a:p>
                      </a:txBody>
                      <a:tcPr anchor="ctr">
                        <a:blipFill rotWithShape="1">
                          <a:blip r:embed="rId2"/>
                          <a:stretch>
                            <a:fillRect l="-300000" t="-276190" b="-372381"/>
                          </a:stretch>
                        </a:blipFill>
                      </a:tcPr>
                    </a:tc>
                  </a:tr>
                  <a:tr h="365760">
                    <a:tc vMerge="1">
                      <a:txBody>
                        <a:bodyPr/>
                        <a:lstStyle/>
                        <a:p>
                          <a:endParaRPr lang="en-US"/>
                        </a:p>
                      </a:txBody>
                      <a:tcPr/>
                    </a:tc>
                    <a:tc vMerge="1">
                      <a:txBody>
                        <a:bodyPr/>
                        <a:lstStyle/>
                        <a:p>
                          <a:endParaRPr lang="en-US"/>
                        </a:p>
                      </a:txBody>
                      <a:tcPr/>
                    </a:tc>
                    <a:tc>
                      <a:txBody>
                        <a:bodyPr/>
                        <a:lstStyle/>
                        <a:p>
                          <a:r>
                            <a:rPr lang="en-US" b="1" dirty="0" smtClean="0"/>
                            <a:t>regroup-</a:t>
                          </a:r>
                          <a:r>
                            <a:rPr lang="en-US" b="1" dirty="0" err="1" smtClean="0"/>
                            <a:t>allgather</a:t>
                          </a:r>
                          <a:endParaRPr lang="en-US" b="1" dirty="0"/>
                        </a:p>
                      </a:txBody>
                      <a:tcPr anchor="ctr"/>
                    </a:tc>
                    <a:tc>
                      <a:txBody>
                        <a:bodyPr/>
                        <a:lstStyle/>
                        <a:p>
                          <a:endParaRPr lang="en-US"/>
                        </a:p>
                      </a:txBody>
                      <a:tcPr anchor="ctr">
                        <a:blipFill rotWithShape="1">
                          <a:blip r:embed="rId2"/>
                          <a:stretch>
                            <a:fillRect l="-300000" t="-658333" b="-551667"/>
                          </a:stretch>
                        </a:blipFill>
                      </a:tcPr>
                    </a:tc>
                  </a:tr>
                  <a:tr h="640080">
                    <a:tc>
                      <a:txBody>
                        <a:bodyPr/>
                        <a:lstStyle/>
                        <a:p>
                          <a:r>
                            <a:rPr lang="en-US" b="1" dirty="0" smtClean="0"/>
                            <a:t>regroup</a:t>
                          </a:r>
                          <a:endParaRPr lang="en-US" b="1" dirty="0"/>
                        </a:p>
                      </a:txBody>
                      <a:tcPr/>
                    </a:tc>
                    <a:tc>
                      <a:txBody>
                        <a:bodyPr/>
                        <a:lstStyle/>
                        <a:p>
                          <a:r>
                            <a:rPr lang="en-US" b="1" dirty="0" smtClean="0"/>
                            <a:t>arrays, key-value</a:t>
                          </a:r>
                        </a:p>
                        <a:p>
                          <a:r>
                            <a:rPr lang="en-US" b="1" dirty="0" smtClean="0"/>
                            <a:t>pairs &amp; vertices</a:t>
                          </a:r>
                          <a:endParaRPr lang="en-US" b="1" dirty="0"/>
                        </a:p>
                      </a:txBody>
                      <a:tcPr anchor="ctr"/>
                    </a:tc>
                    <a:tc>
                      <a:txBody>
                        <a:bodyPr/>
                        <a:lstStyle/>
                        <a:p>
                          <a:r>
                            <a:rPr lang="en-US" b="1" dirty="0" smtClean="0"/>
                            <a:t>point-to-point</a:t>
                          </a:r>
                        </a:p>
                        <a:p>
                          <a:r>
                            <a:rPr lang="en-US" b="1" dirty="0" smtClean="0"/>
                            <a:t>direct sending</a:t>
                          </a:r>
                          <a:endParaRPr lang="en-US" b="1" dirty="0"/>
                        </a:p>
                      </a:txBody>
                      <a:tcPr anchor="ctr"/>
                    </a:tc>
                    <a:tc>
                      <a:txBody>
                        <a:bodyPr/>
                        <a:lstStyle/>
                        <a:p>
                          <a:endParaRPr lang="en-US"/>
                        </a:p>
                      </a:txBody>
                      <a:tcPr anchor="ctr">
                        <a:blipFill rotWithShape="1">
                          <a:blip r:embed="rId2"/>
                          <a:stretch>
                            <a:fillRect l="-300000" t="-433333" b="-215238"/>
                          </a:stretch>
                        </a:blipFill>
                      </a:tcPr>
                    </a:tc>
                  </a:tr>
                  <a:tr h="640080">
                    <a:tc>
                      <a:txBody>
                        <a:bodyPr/>
                        <a:lstStyle/>
                        <a:p>
                          <a:r>
                            <a:rPr lang="en-US" b="1" dirty="0" smtClean="0"/>
                            <a:t>send messages</a:t>
                          </a:r>
                        </a:p>
                        <a:p>
                          <a:r>
                            <a:rPr lang="en-US" b="1" dirty="0" smtClean="0"/>
                            <a:t>to vertices</a:t>
                          </a:r>
                          <a:endParaRPr lang="en-US" b="1" dirty="0"/>
                        </a:p>
                      </a:txBody>
                      <a:tcPr/>
                    </a:tc>
                    <a:tc>
                      <a:txBody>
                        <a:bodyPr/>
                        <a:lstStyle/>
                        <a:p>
                          <a:r>
                            <a:rPr lang="en-US" b="1" dirty="0" smtClean="0"/>
                            <a:t>messages,</a:t>
                          </a:r>
                        </a:p>
                        <a:p>
                          <a:r>
                            <a:rPr lang="en-US" b="1" dirty="0" smtClean="0"/>
                            <a:t>vertices</a:t>
                          </a:r>
                          <a:endParaRPr lang="en-US" b="1" dirty="0"/>
                        </a:p>
                      </a:txBody>
                      <a:tcPr anchor="ctr"/>
                    </a:tc>
                    <a:tc>
                      <a:txBody>
                        <a:bodyPr/>
                        <a:lstStyle/>
                        <a:p>
                          <a:r>
                            <a:rPr lang="en-US" b="1" dirty="0" smtClean="0"/>
                            <a:t>point-to-point</a:t>
                          </a:r>
                        </a:p>
                        <a:p>
                          <a:r>
                            <a:rPr lang="en-US" b="1" dirty="0" smtClean="0"/>
                            <a:t>direct sending</a:t>
                          </a:r>
                          <a:endParaRPr lang="en-US" b="1" dirty="0"/>
                        </a:p>
                      </a:txBody>
                      <a:tcPr anchor="ctr"/>
                    </a:tc>
                    <a:tc>
                      <a:txBody>
                        <a:bodyPr/>
                        <a:lstStyle/>
                        <a:p>
                          <a:endParaRPr lang="en-US"/>
                        </a:p>
                      </a:txBody>
                      <a:tcPr anchor="ctr">
                        <a:blipFill rotWithShape="1">
                          <a:blip r:embed="rId2"/>
                          <a:stretch>
                            <a:fillRect l="-300000" t="-533333" b="-115238"/>
                          </a:stretch>
                        </a:blipFill>
                      </a:tcPr>
                    </a:tc>
                  </a:tr>
                  <a:tr h="640080">
                    <a:tc>
                      <a:txBody>
                        <a:bodyPr/>
                        <a:lstStyle/>
                        <a:p>
                          <a:r>
                            <a:rPr lang="en-US" b="1" dirty="0" smtClean="0"/>
                            <a:t>send edges to</a:t>
                          </a:r>
                        </a:p>
                        <a:p>
                          <a:r>
                            <a:rPr lang="en-US" b="1" dirty="0" smtClean="0"/>
                            <a:t>vertices</a:t>
                          </a:r>
                          <a:endParaRPr lang="en-US" b="1" dirty="0"/>
                        </a:p>
                      </a:txBody>
                      <a:tcPr/>
                    </a:tc>
                    <a:tc>
                      <a:txBody>
                        <a:bodyPr/>
                        <a:lstStyle/>
                        <a:p>
                          <a:r>
                            <a:rPr lang="en-US" b="1" dirty="0" smtClean="0"/>
                            <a:t>edges, vertices</a:t>
                          </a:r>
                          <a:endParaRPr lang="en-US" b="1" dirty="0"/>
                        </a:p>
                      </a:txBody>
                      <a:tcPr anchor="ctr"/>
                    </a:tc>
                    <a:tc>
                      <a:txBody>
                        <a:bodyPr/>
                        <a:lstStyle/>
                        <a:p>
                          <a:r>
                            <a:rPr lang="en-US" b="1" dirty="0" smtClean="0"/>
                            <a:t>point-to-point</a:t>
                          </a:r>
                        </a:p>
                        <a:p>
                          <a:r>
                            <a:rPr lang="en-US" b="1" dirty="0" smtClean="0"/>
                            <a:t>direct sending</a:t>
                          </a:r>
                          <a:endParaRPr lang="en-US" b="1" dirty="0"/>
                        </a:p>
                      </a:txBody>
                      <a:tcPr anchor="ctr"/>
                    </a:tc>
                    <a:tc>
                      <a:txBody>
                        <a:bodyPr/>
                        <a:lstStyle/>
                        <a:p>
                          <a:endParaRPr lang="en-US"/>
                        </a:p>
                      </a:txBody>
                      <a:tcPr anchor="ctr">
                        <a:blipFill rotWithShape="1">
                          <a:blip r:embed="rId2"/>
                          <a:stretch>
                            <a:fillRect l="-300000" t="-633333" b="-15238"/>
                          </a:stretch>
                        </a:blipFill>
                      </a:tcPr>
                    </a:tc>
                  </a:tr>
                </a:tbl>
              </a:graphicData>
            </a:graphic>
          </p:graphicFrame>
        </mc:Fallback>
      </mc:AlternateContent>
    </p:spTree>
    <p:extLst>
      <p:ext uri="{BB962C8B-B14F-4D97-AF65-F5344CB8AC3E}">
        <p14:creationId xmlns:p14="http://schemas.microsoft.com/office/powerpoint/2010/main" val="25730305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77379" y="325467"/>
            <a:ext cx="6084888" cy="6191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p>
            <a:pPr eaLnBrk="0" fontAlgn="base" hangingPunct="0">
              <a:spcAft>
                <a:spcPct val="0"/>
              </a:spcAft>
            </a:pPr>
            <a:r>
              <a:rPr lang="en-US" sz="32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K-means Clustering</a:t>
            </a:r>
          </a:p>
        </p:txBody>
      </p:sp>
      <p:sp>
        <p:nvSpPr>
          <p:cNvPr id="12" name="Content Placeholder 8"/>
          <p:cNvSpPr>
            <a:spLocks noGrp="1"/>
          </p:cNvSpPr>
          <p:nvPr>
            <p:ph idx="4294967295"/>
          </p:nvPr>
        </p:nvSpPr>
        <p:spPr>
          <a:xfrm>
            <a:off x="953384" y="4214695"/>
            <a:ext cx="5329239" cy="1863725"/>
          </a:xfrm>
        </p:spPr>
        <p:txBody>
          <a:bodyPr/>
          <a:lstStyle/>
          <a:p>
            <a:pPr marL="0" indent="0">
              <a:buNone/>
            </a:pPr>
            <a:r>
              <a:rPr lang="en-US" sz="1400" b="1" dirty="0" smtClean="0">
                <a:latin typeface="Courier New" panose="02070309020205020404" pitchFamily="49" charset="0"/>
                <a:cs typeface="Courier New" panose="02070309020205020404" pitchFamily="49" charset="0"/>
              </a:rPr>
              <a:t>On each node do</a:t>
            </a:r>
            <a:br>
              <a:rPr lang="en-US" sz="1400" b="1" dirty="0" smtClean="0">
                <a:latin typeface="Courier New" panose="02070309020205020404" pitchFamily="49" charset="0"/>
                <a:cs typeface="Courier New" panose="02070309020205020404" pitchFamily="49" charset="0"/>
              </a:rPr>
            </a:br>
            <a:r>
              <a:rPr lang="en-US" sz="1400" b="1" dirty="0" smtClean="0">
                <a:latin typeface="Courier New" panose="02070309020205020404" pitchFamily="49" charset="0"/>
                <a:cs typeface="Courier New" panose="02070309020205020404" pitchFamily="49" charset="0"/>
              </a:rPr>
              <a:t>  for</a:t>
            </a:r>
            <a:r>
              <a:rPr lang="en-US" sz="1400" dirty="0" smtClean="0">
                <a:latin typeface="Courier New" panose="02070309020205020404" pitchFamily="49" charset="0"/>
                <a:cs typeface="Courier New" panose="02070309020205020404" pitchFamily="49" charset="0"/>
              </a:rPr>
              <a:t> t &lt; iteration-</a:t>
            </a:r>
            <a:r>
              <a:rPr lang="en-US" sz="1400" dirty="0" err="1" smtClean="0">
                <a:latin typeface="Courier New" panose="02070309020205020404" pitchFamily="49" charset="0"/>
                <a:cs typeface="Courier New" panose="02070309020205020404" pitchFamily="49" charset="0"/>
              </a:rPr>
              <a:t>num</a:t>
            </a:r>
            <a:r>
              <a:rPr lang="en-US" sz="1400" dirty="0" smtClean="0">
                <a:latin typeface="Courier New" panose="02070309020205020404" pitchFamily="49" charset="0"/>
                <a:cs typeface="Courier New" panose="02070309020205020404" pitchFamily="49" charset="0"/>
              </a:rPr>
              <a:t>; t←t+1 </a:t>
            </a:r>
            <a:r>
              <a:rPr lang="en-US" sz="1400" b="1" dirty="0" smtClean="0">
                <a:latin typeface="Courier New" panose="02070309020205020404" pitchFamily="49" charset="0"/>
                <a:cs typeface="Courier New" panose="02070309020205020404" pitchFamily="49" charset="0"/>
              </a:rPr>
              <a:t>do</a:t>
            </a:r>
            <a:br>
              <a:rPr lang="en-US" sz="1400" b="1" dirty="0" smtClean="0">
                <a:latin typeface="Courier New" panose="02070309020205020404" pitchFamily="49" charset="0"/>
                <a:cs typeface="Courier New" panose="02070309020205020404" pitchFamily="49" charset="0"/>
              </a:rPr>
            </a:br>
            <a:r>
              <a:rPr lang="en-US" sz="1400" b="1" dirty="0">
                <a:latin typeface="Courier New" panose="02070309020205020404" pitchFamily="49" charset="0"/>
                <a:cs typeface="Courier New" panose="02070309020205020404" pitchFamily="49" charset="0"/>
              </a:rPr>
              <a:t> </a:t>
            </a:r>
            <a:r>
              <a:rPr lang="en-US" sz="1400" b="1" dirty="0" smtClean="0">
                <a:latin typeface="Courier New" panose="02070309020205020404" pitchFamily="49" charset="0"/>
                <a:cs typeface="Courier New" panose="02070309020205020404" pitchFamily="49" charset="0"/>
              </a:rPr>
              <a:t>   for each</a:t>
            </a:r>
            <a:r>
              <a:rPr lang="en-US" sz="1400" dirty="0" smtClean="0">
                <a:latin typeface="Courier New" panose="02070309020205020404" pitchFamily="49" charset="0"/>
                <a:cs typeface="Courier New" panose="02070309020205020404" pitchFamily="49" charset="0"/>
              </a:rPr>
              <a:t> p </a:t>
            </a:r>
            <a:r>
              <a:rPr lang="en-US" sz="1400" b="1" dirty="0" smtClean="0">
                <a:latin typeface="Courier New" panose="02070309020205020404" pitchFamily="49" charset="0"/>
                <a:cs typeface="Courier New" panose="02070309020205020404" pitchFamily="49" charset="0"/>
              </a:rPr>
              <a:t>in </a:t>
            </a:r>
            <a:r>
              <a:rPr lang="en-US" sz="1400" dirty="0" smtClean="0">
                <a:latin typeface="Courier New" panose="02070309020205020404" pitchFamily="49" charset="0"/>
                <a:cs typeface="Courier New" panose="02070309020205020404" pitchFamily="49" charset="0"/>
              </a:rPr>
              <a:t>points</a:t>
            </a:r>
            <a:r>
              <a:rPr lang="en-US" sz="1400" b="1" dirty="0" smtClean="0">
                <a:latin typeface="Courier New" panose="02070309020205020404" pitchFamily="49" charset="0"/>
                <a:cs typeface="Courier New" panose="02070309020205020404" pitchFamily="49" charset="0"/>
              </a:rPr>
              <a:t> do</a:t>
            </a:r>
            <a:br>
              <a:rPr lang="en-US" sz="1400" b="1" dirty="0" smtClean="0">
                <a:latin typeface="Courier New" panose="02070309020205020404" pitchFamily="49" charset="0"/>
                <a:cs typeface="Courier New" panose="02070309020205020404" pitchFamily="49" charset="0"/>
              </a:rPr>
            </a:br>
            <a:r>
              <a:rPr lang="en-US" sz="1400" b="1" dirty="0" smtClean="0">
                <a:latin typeface="Courier New" panose="02070309020205020404" pitchFamily="49" charset="0"/>
                <a:cs typeface="Courier New" panose="02070309020205020404" pitchFamily="49" charset="0"/>
              </a:rPr>
              <a:t>      for each </a:t>
            </a:r>
            <a:r>
              <a:rPr lang="en-US" sz="1400" dirty="0" smtClean="0">
                <a:latin typeface="Courier New" panose="02070309020205020404" pitchFamily="49" charset="0"/>
                <a:cs typeface="Courier New" panose="02070309020205020404" pitchFamily="49" charset="0"/>
              </a:rPr>
              <a:t>c</a:t>
            </a:r>
            <a:r>
              <a:rPr lang="en-US" sz="1400" b="1" dirty="0" smtClean="0">
                <a:latin typeface="Courier New" panose="02070309020205020404" pitchFamily="49" charset="0"/>
                <a:cs typeface="Courier New" panose="02070309020205020404" pitchFamily="49" charset="0"/>
              </a:rPr>
              <a:t> in </a:t>
            </a:r>
            <a:r>
              <a:rPr lang="en-US" sz="1400" dirty="0" smtClean="0">
                <a:latin typeface="Courier New" panose="02070309020205020404" pitchFamily="49" charset="0"/>
                <a:cs typeface="Courier New" panose="02070309020205020404" pitchFamily="49" charset="0"/>
              </a:rPr>
              <a:t>centroids</a:t>
            </a:r>
            <a:r>
              <a:rPr lang="en-US" sz="1400" b="1" dirty="0" smtClean="0">
                <a:latin typeface="Courier New" panose="02070309020205020404" pitchFamily="49" charset="0"/>
                <a:cs typeface="Courier New" panose="02070309020205020404" pitchFamily="49" charset="0"/>
              </a:rPr>
              <a:t> do</a:t>
            </a:r>
            <a:br>
              <a:rPr lang="en-US" sz="1400" b="1" dirty="0" smtClean="0">
                <a:latin typeface="Courier New" panose="02070309020205020404" pitchFamily="49" charset="0"/>
                <a:cs typeface="Courier New" panose="02070309020205020404" pitchFamily="49" charset="0"/>
              </a:rPr>
            </a:br>
            <a:r>
              <a:rPr lang="en-US" sz="1400" b="1" dirty="0" smtClean="0">
                <a:latin typeface="Courier New" panose="02070309020205020404" pitchFamily="49" charset="0"/>
                <a:cs typeface="Courier New" panose="02070309020205020404" pitchFamily="49" charset="0"/>
              </a:rPr>
              <a:t>        </a:t>
            </a:r>
            <a:r>
              <a:rPr lang="en-US" sz="1400" dirty="0" smtClean="0">
                <a:latin typeface="Courier New" panose="02070309020205020404" pitchFamily="49" charset="0"/>
                <a:cs typeface="Courier New" panose="02070309020205020404" pitchFamily="49" charset="0"/>
              </a:rPr>
              <a:t>Calculate the distance between p and c;</a:t>
            </a:r>
            <a:r>
              <a:rPr lang="en-US" sz="1400" b="1" dirty="0" smtClean="0">
                <a:latin typeface="Courier New" panose="02070309020205020404" pitchFamily="49" charset="0"/>
                <a:cs typeface="Courier New" panose="02070309020205020404" pitchFamily="49" charset="0"/>
              </a:rPr>
              <a:t/>
            </a:r>
            <a:br>
              <a:rPr lang="en-US" sz="1400" b="1" dirty="0" smtClean="0">
                <a:latin typeface="Courier New" panose="02070309020205020404" pitchFamily="49" charset="0"/>
                <a:cs typeface="Courier New" panose="02070309020205020404" pitchFamily="49" charset="0"/>
              </a:rPr>
            </a:br>
            <a:r>
              <a:rPr lang="en-US" sz="1400" dirty="0" smtClean="0">
                <a:latin typeface="Courier New" panose="02070309020205020404" pitchFamily="49" charset="0"/>
                <a:cs typeface="Courier New" panose="02070309020205020404" pitchFamily="49" charset="0"/>
              </a:rPr>
              <a:t>      Add point p to the closest centroid c;   </a:t>
            </a:r>
            <a:r>
              <a:rPr lang="en-US" sz="1400" b="1" dirty="0" smtClean="0">
                <a:latin typeface="Courier New" panose="02070309020205020404" pitchFamily="49" charset="0"/>
                <a:cs typeface="Courier New" panose="02070309020205020404" pitchFamily="49" charset="0"/>
              </a:rPr>
              <a:t/>
            </a:r>
            <a:br>
              <a:rPr lang="en-US" sz="1400" b="1" dirty="0" smtClean="0">
                <a:latin typeface="Courier New" panose="02070309020205020404" pitchFamily="49" charset="0"/>
                <a:cs typeface="Courier New" panose="02070309020205020404" pitchFamily="49" charset="0"/>
              </a:rPr>
            </a:br>
            <a:r>
              <a:rPr lang="en-US" sz="1400" dirty="0" smtClean="0">
                <a:latin typeface="Courier New" panose="02070309020205020404" pitchFamily="49" charset="0"/>
                <a:cs typeface="Courier New" panose="02070309020205020404" pitchFamily="49" charset="0"/>
              </a:rPr>
              <a:t>    </a:t>
            </a:r>
            <a:r>
              <a:rPr lang="en-US" sz="1400" b="1" dirty="0" err="1" smtClean="0">
                <a:latin typeface="Courier New" panose="02070309020205020404" pitchFamily="49" charset="0"/>
                <a:cs typeface="Courier New" panose="02070309020205020404" pitchFamily="49" charset="0"/>
              </a:rPr>
              <a:t>Allreduce</a:t>
            </a:r>
            <a:r>
              <a:rPr lang="en-US" sz="1400" dirty="0" smtClean="0">
                <a:latin typeface="Courier New" panose="02070309020205020404" pitchFamily="49" charset="0"/>
                <a:cs typeface="Courier New" panose="02070309020205020404" pitchFamily="49" charset="0"/>
              </a:rPr>
              <a:t> the local point sum;</a:t>
            </a:r>
            <a:br>
              <a:rPr lang="en-US" sz="1400" dirty="0" smtClean="0">
                <a:latin typeface="Courier New" panose="02070309020205020404" pitchFamily="49" charset="0"/>
                <a:cs typeface="Courier New" panose="02070309020205020404" pitchFamily="49" charset="0"/>
              </a:rPr>
            </a:br>
            <a:r>
              <a:rPr lang="en-US" sz="1400" dirty="0" smtClean="0">
                <a:latin typeface="Courier New" panose="02070309020205020404" pitchFamily="49" charset="0"/>
                <a:cs typeface="Courier New" panose="02070309020205020404" pitchFamily="49" charset="0"/>
              </a:rPr>
              <a:t>    Compute the new</a:t>
            </a:r>
            <a:r>
              <a:rPr lang="en-US" sz="1400" dirty="0">
                <a:latin typeface="Courier New" panose="02070309020205020404" pitchFamily="49" charset="0"/>
                <a:cs typeface="Courier New" panose="02070309020205020404" pitchFamily="49" charset="0"/>
              </a:rPr>
              <a:t> </a:t>
            </a:r>
            <a:r>
              <a:rPr lang="en-US" sz="1400" dirty="0" smtClean="0">
                <a:latin typeface="Courier New" panose="02070309020205020404" pitchFamily="49" charset="0"/>
                <a:cs typeface="Courier New" panose="02070309020205020404" pitchFamily="49" charset="0"/>
              </a:rPr>
              <a:t>centroids;</a:t>
            </a:r>
          </a:p>
        </p:txBody>
      </p:sp>
      <p:grpSp>
        <p:nvGrpSpPr>
          <p:cNvPr id="13" name="Group 12"/>
          <p:cNvGrpSpPr/>
          <p:nvPr/>
        </p:nvGrpSpPr>
        <p:grpSpPr>
          <a:xfrm>
            <a:off x="1467293" y="1504144"/>
            <a:ext cx="3642360" cy="2616444"/>
            <a:chOff x="4592468" y="3003117"/>
            <a:chExt cx="4031472" cy="2245781"/>
          </a:xfrm>
        </p:grpSpPr>
        <p:sp>
          <p:nvSpPr>
            <p:cNvPr id="14" name="Rounded Rectangle 13"/>
            <p:cNvSpPr/>
            <p:nvPr/>
          </p:nvSpPr>
          <p:spPr>
            <a:xfrm>
              <a:off x="5358752" y="3003117"/>
              <a:ext cx="351710" cy="224578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sp>
          <p:nvSpPr>
            <p:cNvPr id="15" name="Rounded Rectangle 14"/>
            <p:cNvSpPr/>
            <p:nvPr/>
          </p:nvSpPr>
          <p:spPr>
            <a:xfrm>
              <a:off x="6077917" y="3003118"/>
              <a:ext cx="351710" cy="224167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sp>
          <p:nvSpPr>
            <p:cNvPr id="16" name="Rounded Rectangle 15"/>
            <p:cNvSpPr/>
            <p:nvPr/>
          </p:nvSpPr>
          <p:spPr>
            <a:xfrm>
              <a:off x="6797084" y="3003117"/>
              <a:ext cx="351710" cy="224578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sp>
          <p:nvSpPr>
            <p:cNvPr id="17" name="Rounded Rectangle 16"/>
            <p:cNvSpPr/>
            <p:nvPr/>
          </p:nvSpPr>
          <p:spPr>
            <a:xfrm>
              <a:off x="8112056" y="3003117"/>
              <a:ext cx="351710" cy="224578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cxnSp>
          <p:nvCxnSpPr>
            <p:cNvPr id="18" name="Straight Connector 17"/>
            <p:cNvCxnSpPr/>
            <p:nvPr/>
          </p:nvCxnSpPr>
          <p:spPr>
            <a:xfrm>
              <a:off x="7337532" y="4145163"/>
              <a:ext cx="654265" cy="0"/>
            </a:xfrm>
            <a:prstGeom prst="line">
              <a:avLst/>
            </a:prstGeom>
            <a:noFill/>
            <a:ln w="50800" cap="rnd" cmpd="sng" algn="ctr">
              <a:solidFill>
                <a:srgbClr val="5B9BD5"/>
              </a:solidFill>
              <a:prstDash val="sysDot"/>
              <a:round/>
            </a:ln>
            <a:effectLst/>
          </p:spPr>
        </p:cxnSp>
        <p:sp>
          <p:nvSpPr>
            <p:cNvPr id="19" name="Rounded Rectangle 18"/>
            <p:cNvSpPr/>
            <p:nvPr/>
          </p:nvSpPr>
          <p:spPr>
            <a:xfrm>
              <a:off x="5245933" y="4622144"/>
              <a:ext cx="3378007" cy="348444"/>
            </a:xfrm>
            <a:prstGeom prst="roundRect">
              <a:avLst/>
            </a:prstGeom>
            <a:solidFill>
              <a:srgbClr val="70AD47"/>
            </a:solidFill>
            <a:ln w="19050" cap="flat" cmpd="sng" algn="ctr">
              <a:solidFill>
                <a:sysClr val="window" lastClr="FFFFFF"/>
              </a:solidFill>
              <a:prstDash val="solid"/>
              <a:miter lim="800000"/>
            </a:ln>
            <a:effectLst/>
          </p:spPr>
          <p:txBody>
            <a:bodyPr rtlCol="0" anchor="ctr"/>
            <a:lstStyle/>
            <a:p>
              <a:pPr algn="ctr">
                <a:defRPr/>
              </a:pPr>
              <a:r>
                <a:rPr lang="en-US" sz="2400" b="1" kern="0" dirty="0" err="1">
                  <a:solidFill>
                    <a:prstClr val="white"/>
                  </a:solidFill>
                </a:rPr>
                <a:t>allreduce</a:t>
              </a:r>
              <a:r>
                <a:rPr lang="en-US" sz="2400" b="1" kern="0" dirty="0">
                  <a:solidFill>
                    <a:prstClr val="white"/>
                  </a:solidFill>
                </a:rPr>
                <a:t> centroids</a:t>
              </a:r>
            </a:p>
          </p:txBody>
        </p:sp>
        <p:sp>
          <p:nvSpPr>
            <p:cNvPr id="20" name="Curved Down Arrow 19"/>
            <p:cNvSpPr/>
            <p:nvPr/>
          </p:nvSpPr>
          <p:spPr>
            <a:xfrm rot="16200000">
              <a:off x="4189975" y="3801032"/>
              <a:ext cx="1450831" cy="645845"/>
            </a:xfrm>
            <a:prstGeom prst="curvedDownArrow">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endParaRPr lang="en-US" b="1" kern="0">
                <a:solidFill>
                  <a:prstClr val="black"/>
                </a:solidFill>
              </a:endParaRPr>
            </a:p>
          </p:txBody>
        </p:sp>
      </p:grpSp>
      <p:graphicFrame>
        <p:nvGraphicFramePr>
          <p:cNvPr id="23" name="Content Placeholder 3"/>
          <p:cNvGraphicFramePr>
            <a:graphicFrameLocks/>
          </p:cNvGraphicFramePr>
          <p:nvPr>
            <p:extLst>
              <p:ext uri="{D42A27DB-BD31-4B8C-83A1-F6EECF244321}">
                <p14:modId xmlns:p14="http://schemas.microsoft.com/office/powerpoint/2010/main" val="3119872187"/>
              </p:ext>
            </p:extLst>
          </p:nvPr>
        </p:nvGraphicFramePr>
        <p:xfrm>
          <a:off x="6039132" y="1315319"/>
          <a:ext cx="4859972" cy="4152900"/>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 Placeholder 10"/>
          <p:cNvSpPr txBox="1">
            <a:spLocks/>
          </p:cNvSpPr>
          <p:nvPr/>
        </p:nvSpPr>
        <p:spPr>
          <a:xfrm>
            <a:off x="6242370" y="5049355"/>
            <a:ext cx="4615543" cy="137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dirty="0" smtClean="0"/>
          </a:p>
          <a:p>
            <a:pPr marL="0" indent="0" algn="ctr">
              <a:buFont typeface="Arial" pitchFamily="34" charset="0"/>
              <a:buNone/>
            </a:pPr>
            <a:r>
              <a:rPr lang="en-US" sz="1600" dirty="0" smtClean="0"/>
              <a:t>Test Environment: Big Red II </a:t>
            </a:r>
            <a:r>
              <a:rPr lang="en-US" sz="1600" dirty="0" smtClean="0">
                <a:solidFill>
                  <a:schemeClr val="bg1">
                    <a:lumMod val="50000"/>
                  </a:schemeClr>
                </a:solidFill>
                <a:hlinkClick r:id="rId3"/>
              </a:rPr>
              <a:t>http://kb.iu.edu/data/bcqt.html</a:t>
            </a:r>
            <a:endParaRPr lang="en-US" sz="1600" dirty="0" smtClean="0">
              <a:solidFill>
                <a:schemeClr val="bg1">
                  <a:lumMod val="50000"/>
                </a:schemeClr>
              </a:solidFill>
            </a:endParaRPr>
          </a:p>
        </p:txBody>
      </p:sp>
    </p:spTree>
    <p:extLst>
      <p:ext uri="{BB962C8B-B14F-4D97-AF65-F5344CB8AC3E}">
        <p14:creationId xmlns:p14="http://schemas.microsoft.com/office/powerpoint/2010/main" val="14634605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idx="4294967295"/>
          </p:nvPr>
        </p:nvSpPr>
        <p:spPr>
          <a:xfrm>
            <a:off x="1282068" y="273667"/>
            <a:ext cx="9172575" cy="6111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p>
            <a:pPr eaLnBrk="0" fontAlgn="base" hangingPunct="0">
              <a:spcAft>
                <a:spcPct val="0"/>
              </a:spcAft>
            </a:pPr>
            <a:r>
              <a:rPr lang="en-US" sz="32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Force-directed Graph Drawing Algorithm</a:t>
            </a:r>
          </a:p>
        </p:txBody>
      </p:sp>
      <p:sp>
        <p:nvSpPr>
          <p:cNvPr id="23" name="Content Placeholder 8"/>
          <p:cNvSpPr>
            <a:spLocks noGrp="1"/>
          </p:cNvSpPr>
          <p:nvPr>
            <p:ph idx="4294967295"/>
          </p:nvPr>
        </p:nvSpPr>
        <p:spPr>
          <a:xfrm>
            <a:off x="559342" y="4556553"/>
            <a:ext cx="5522913" cy="1873250"/>
          </a:xfrm>
        </p:spPr>
        <p:txBody>
          <a:bodyPr/>
          <a:lstStyle/>
          <a:p>
            <a:pPr marL="0" indent="0">
              <a:buNone/>
            </a:pPr>
            <a:r>
              <a:rPr lang="en-US" sz="1400" dirty="0">
                <a:latin typeface="Courier New" panose="02070309020205020404" pitchFamily="49" charset="0"/>
                <a:cs typeface="Courier New" panose="02070309020205020404" pitchFamily="49" charset="0"/>
              </a:rPr>
              <a:t>On each node do</a:t>
            </a:r>
            <a:br>
              <a:rPr lang="en-US" sz="1400" dirty="0">
                <a:latin typeface="Courier New" panose="02070309020205020404" pitchFamily="49" charset="0"/>
                <a:cs typeface="Courier New" panose="02070309020205020404" pitchFamily="49" charset="0"/>
              </a:rPr>
            </a:br>
            <a:r>
              <a:rPr lang="en-US" sz="1400" b="1" dirty="0" smtClean="0">
                <a:latin typeface="Courier New" panose="02070309020205020404" pitchFamily="49" charset="0"/>
                <a:cs typeface="Courier New" panose="02070309020205020404" pitchFamily="49" charset="0"/>
              </a:rPr>
              <a:t>for</a:t>
            </a:r>
            <a:r>
              <a:rPr lang="en-US" sz="1400" dirty="0" smtClean="0">
                <a:latin typeface="Courier New" panose="02070309020205020404" pitchFamily="49" charset="0"/>
                <a:cs typeface="Courier New" panose="02070309020205020404" pitchFamily="49" charset="0"/>
              </a:rPr>
              <a:t> t &lt; iteration-</a:t>
            </a:r>
            <a:r>
              <a:rPr lang="en-US" sz="1400" dirty="0" err="1" smtClean="0">
                <a:latin typeface="Courier New" panose="02070309020205020404" pitchFamily="49" charset="0"/>
                <a:cs typeface="Courier New" panose="02070309020205020404" pitchFamily="49" charset="0"/>
              </a:rPr>
              <a:t>num</a:t>
            </a:r>
            <a:r>
              <a:rPr lang="en-US" sz="1400" dirty="0" smtClean="0">
                <a:latin typeface="Courier New" panose="02070309020205020404" pitchFamily="49" charset="0"/>
                <a:cs typeface="Courier New" panose="02070309020205020404" pitchFamily="49" charset="0"/>
              </a:rPr>
              <a:t>; t←t+1 </a:t>
            </a:r>
            <a:r>
              <a:rPr lang="en-US" sz="1400" b="1" dirty="0" smtClean="0">
                <a:latin typeface="Courier New" panose="02070309020205020404" pitchFamily="49" charset="0"/>
                <a:cs typeface="Courier New" panose="02070309020205020404" pitchFamily="49" charset="0"/>
              </a:rPr>
              <a:t>do</a:t>
            </a:r>
            <a:r>
              <a:rPr lang="en-US" sz="1400" dirty="0" smtClean="0">
                <a:latin typeface="Courier New" panose="02070309020205020404" pitchFamily="49" charset="0"/>
                <a:cs typeface="Courier New" panose="02070309020205020404" pitchFamily="49" charset="0"/>
              </a:rPr>
              <a:t/>
            </a:r>
            <a:br>
              <a:rPr lang="en-US" sz="1400" dirty="0" smtClean="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dirty="0" smtClean="0">
                <a:latin typeface="Courier New" panose="02070309020205020404" pitchFamily="49" charset="0"/>
                <a:cs typeface="Courier New" panose="02070309020205020404" pitchFamily="49" charset="0"/>
              </a:rPr>
              <a:t> Calculate </a:t>
            </a:r>
            <a:r>
              <a:rPr lang="en-US" sz="1400" dirty="0">
                <a:latin typeface="Courier New" panose="02070309020205020404" pitchFamily="49" charset="0"/>
                <a:cs typeface="Courier New" panose="02070309020205020404" pitchFamily="49" charset="0"/>
              </a:rPr>
              <a:t>repulsive forces </a:t>
            </a:r>
            <a:r>
              <a:rPr lang="en-US" sz="1400" dirty="0" smtClean="0">
                <a:latin typeface="Courier New" panose="02070309020205020404" pitchFamily="49" charset="0"/>
                <a:cs typeface="Courier New" panose="02070309020205020404" pitchFamily="49" charset="0"/>
              </a:rPr>
              <a:t>and displacements;</a:t>
            </a:r>
            <a:br>
              <a:rPr lang="en-US" sz="1400" dirty="0" smtClean="0">
                <a:latin typeface="Courier New" panose="02070309020205020404" pitchFamily="49" charset="0"/>
                <a:cs typeface="Courier New" panose="02070309020205020404" pitchFamily="49" charset="0"/>
              </a:rPr>
            </a:br>
            <a:r>
              <a:rPr lang="en-US" sz="1400" dirty="0" smtClean="0">
                <a:latin typeface="Courier New" panose="02070309020205020404" pitchFamily="49" charset="0"/>
                <a:cs typeface="Courier New" panose="02070309020205020404" pitchFamily="49" charset="0"/>
              </a:rPr>
              <a:t>    Calculate </a:t>
            </a:r>
            <a:r>
              <a:rPr lang="en-US" sz="1400" dirty="0">
                <a:latin typeface="Courier New" panose="02070309020205020404" pitchFamily="49" charset="0"/>
                <a:cs typeface="Courier New" panose="02070309020205020404" pitchFamily="49" charset="0"/>
              </a:rPr>
              <a:t>attractive forces </a:t>
            </a:r>
            <a:r>
              <a:rPr lang="en-US" sz="1400" dirty="0" smtClean="0">
                <a:latin typeface="Courier New" panose="02070309020205020404" pitchFamily="49" charset="0"/>
                <a:cs typeface="Courier New" panose="02070309020205020404" pitchFamily="49" charset="0"/>
              </a:rPr>
              <a:t>and displacements;</a:t>
            </a:r>
            <a:br>
              <a:rPr lang="en-US" sz="1400" dirty="0" smtClean="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Move the points with </a:t>
            </a:r>
            <a:r>
              <a:rPr lang="en-US" sz="1400" dirty="0" smtClean="0">
                <a:latin typeface="Courier New" panose="02070309020205020404" pitchFamily="49" charset="0"/>
                <a:cs typeface="Courier New" panose="02070309020205020404" pitchFamily="49" charset="0"/>
              </a:rPr>
              <a:t>displacements limited </a:t>
            </a:r>
            <a:r>
              <a:rPr lang="en-US" sz="1400" dirty="0">
                <a:latin typeface="Courier New" panose="02070309020205020404" pitchFamily="49" charset="0"/>
                <a:cs typeface="Courier New" panose="02070309020205020404" pitchFamily="49" charset="0"/>
              </a:rPr>
              <a:t>by </a:t>
            </a:r>
            <a:r>
              <a:rPr lang="en-US" sz="1400" dirty="0" smtClean="0">
                <a:latin typeface="Courier New" panose="02070309020205020404" pitchFamily="49" charset="0"/>
                <a:cs typeface="Courier New" panose="02070309020205020404" pitchFamily="49" charset="0"/>
              </a:rPr>
              <a:t/>
            </a:r>
            <a:br>
              <a:rPr lang="en-US" sz="1400" dirty="0" smtClean="0">
                <a:latin typeface="Courier New" panose="02070309020205020404" pitchFamily="49" charset="0"/>
                <a:cs typeface="Courier New" panose="02070309020205020404" pitchFamily="49" charset="0"/>
              </a:rPr>
            </a:br>
            <a:r>
              <a:rPr lang="en-US" sz="1400" dirty="0" smtClean="0">
                <a:latin typeface="Courier New" panose="02070309020205020404" pitchFamily="49" charset="0"/>
                <a:cs typeface="Courier New" panose="02070309020205020404" pitchFamily="49" charset="0"/>
              </a:rPr>
              <a:t>    temperature;</a:t>
            </a:r>
            <a:br>
              <a:rPr lang="en-US" sz="1400" dirty="0" smtClean="0">
                <a:latin typeface="Courier New" panose="02070309020205020404" pitchFamily="49" charset="0"/>
                <a:cs typeface="Courier New" panose="02070309020205020404" pitchFamily="49" charset="0"/>
              </a:rPr>
            </a:br>
            <a:r>
              <a:rPr lang="en-US" sz="1400" dirty="0" smtClean="0">
                <a:latin typeface="Courier New" panose="02070309020205020404" pitchFamily="49" charset="0"/>
                <a:cs typeface="Courier New" panose="02070309020205020404" pitchFamily="49" charset="0"/>
              </a:rPr>
              <a:t>    </a:t>
            </a:r>
            <a:r>
              <a:rPr lang="en-US" sz="1400" b="1" dirty="0" err="1" smtClean="0">
                <a:latin typeface="Courier New" panose="02070309020205020404" pitchFamily="49" charset="0"/>
                <a:cs typeface="Courier New" panose="02070309020205020404" pitchFamily="49" charset="0"/>
              </a:rPr>
              <a:t>Allgather</a:t>
            </a:r>
            <a:r>
              <a:rPr lang="en-US" sz="1400" dirty="0" smtClean="0">
                <a:latin typeface="Courier New" panose="02070309020205020404" pitchFamily="49" charset="0"/>
                <a:cs typeface="Courier New" panose="02070309020205020404" pitchFamily="49" charset="0"/>
              </a:rPr>
              <a:t> the new coordination values of the   </a:t>
            </a:r>
            <a:br>
              <a:rPr lang="en-US" sz="1400" dirty="0" smtClean="0">
                <a:latin typeface="Courier New" panose="02070309020205020404" pitchFamily="49" charset="0"/>
                <a:cs typeface="Courier New" panose="02070309020205020404" pitchFamily="49" charset="0"/>
              </a:rPr>
            </a:br>
            <a:r>
              <a:rPr lang="en-US" sz="1400" dirty="0" smtClean="0">
                <a:latin typeface="Courier New" panose="02070309020205020404" pitchFamily="49" charset="0"/>
                <a:cs typeface="Courier New" panose="02070309020205020404" pitchFamily="49" charset="0"/>
              </a:rPr>
              <a:t>    points;</a:t>
            </a:r>
            <a:endParaRPr lang="en-US" dirty="0"/>
          </a:p>
        </p:txBody>
      </p:sp>
      <p:sp>
        <p:nvSpPr>
          <p:cNvPr id="3" name="TextBox 2"/>
          <p:cNvSpPr txBox="1"/>
          <p:nvPr/>
        </p:nvSpPr>
        <p:spPr>
          <a:xfrm>
            <a:off x="2567943" y="6596415"/>
            <a:ext cx="7886700" cy="261610"/>
          </a:xfrm>
          <a:prstGeom prst="rect">
            <a:avLst/>
          </a:prstGeom>
          <a:noFill/>
        </p:spPr>
        <p:txBody>
          <a:bodyPr wrap="square" rtlCol="0">
            <a:spAutoFit/>
          </a:bodyPr>
          <a:lstStyle/>
          <a:p>
            <a:r>
              <a:rPr lang="en-US" sz="1100" dirty="0">
                <a:solidFill>
                  <a:schemeClr val="tx1">
                    <a:lumMod val="50000"/>
                    <a:lumOff val="50000"/>
                  </a:schemeClr>
                </a:solidFill>
              </a:rPr>
              <a:t>T. </a:t>
            </a:r>
            <a:r>
              <a:rPr lang="en-US" sz="1100" dirty="0" err="1">
                <a:solidFill>
                  <a:schemeClr val="tx1">
                    <a:lumMod val="50000"/>
                    <a:lumOff val="50000"/>
                  </a:schemeClr>
                </a:solidFill>
              </a:rPr>
              <a:t>Fruchterman</a:t>
            </a:r>
            <a:r>
              <a:rPr lang="en-US" sz="1100" dirty="0">
                <a:solidFill>
                  <a:schemeClr val="tx1">
                    <a:lumMod val="50000"/>
                    <a:lumOff val="50000"/>
                  </a:schemeClr>
                </a:solidFill>
              </a:rPr>
              <a:t>, M. </a:t>
            </a:r>
            <a:r>
              <a:rPr lang="en-US" sz="1100" dirty="0" err="1">
                <a:solidFill>
                  <a:schemeClr val="tx1">
                    <a:lumMod val="50000"/>
                    <a:lumOff val="50000"/>
                  </a:schemeClr>
                </a:solidFill>
              </a:rPr>
              <a:t>Reingold</a:t>
            </a:r>
            <a:r>
              <a:rPr lang="en-US" sz="1100" dirty="0">
                <a:solidFill>
                  <a:schemeClr val="tx1">
                    <a:lumMod val="50000"/>
                    <a:lumOff val="50000"/>
                  </a:schemeClr>
                </a:solidFill>
              </a:rPr>
              <a:t>. “Graph Drawing by Force-Directed Placement”, Software Practice &amp; Experience 21 (11), 1991.</a:t>
            </a:r>
          </a:p>
        </p:txBody>
      </p:sp>
      <p:grpSp>
        <p:nvGrpSpPr>
          <p:cNvPr id="14" name="Group 13"/>
          <p:cNvGrpSpPr/>
          <p:nvPr/>
        </p:nvGrpSpPr>
        <p:grpSpPr>
          <a:xfrm>
            <a:off x="1978723" y="1363700"/>
            <a:ext cx="3627120" cy="3086306"/>
            <a:chOff x="4592468" y="3003117"/>
            <a:chExt cx="4014604" cy="2245781"/>
          </a:xfrm>
        </p:grpSpPr>
        <p:sp>
          <p:nvSpPr>
            <p:cNvPr id="15" name="Rounded Rectangle 14"/>
            <p:cNvSpPr/>
            <p:nvPr/>
          </p:nvSpPr>
          <p:spPr>
            <a:xfrm>
              <a:off x="5358752" y="3003117"/>
              <a:ext cx="351710" cy="224578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sp>
          <p:nvSpPr>
            <p:cNvPr id="16" name="Rounded Rectangle 15"/>
            <p:cNvSpPr/>
            <p:nvPr/>
          </p:nvSpPr>
          <p:spPr>
            <a:xfrm>
              <a:off x="6077917" y="3003118"/>
              <a:ext cx="351710" cy="224167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sp>
          <p:nvSpPr>
            <p:cNvPr id="17" name="Rounded Rectangle 16"/>
            <p:cNvSpPr/>
            <p:nvPr/>
          </p:nvSpPr>
          <p:spPr>
            <a:xfrm>
              <a:off x="6797084" y="3003117"/>
              <a:ext cx="351710" cy="224578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sp>
          <p:nvSpPr>
            <p:cNvPr id="18" name="Rounded Rectangle 17"/>
            <p:cNvSpPr/>
            <p:nvPr/>
          </p:nvSpPr>
          <p:spPr>
            <a:xfrm>
              <a:off x="8112056" y="3003117"/>
              <a:ext cx="351710" cy="224578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cxnSp>
          <p:nvCxnSpPr>
            <p:cNvPr id="19" name="Straight Connector 18"/>
            <p:cNvCxnSpPr/>
            <p:nvPr/>
          </p:nvCxnSpPr>
          <p:spPr>
            <a:xfrm>
              <a:off x="7337532" y="4145163"/>
              <a:ext cx="654265" cy="0"/>
            </a:xfrm>
            <a:prstGeom prst="line">
              <a:avLst/>
            </a:prstGeom>
            <a:noFill/>
            <a:ln w="50800" cap="rnd" cmpd="sng" algn="ctr">
              <a:solidFill>
                <a:srgbClr val="5B9BD5"/>
              </a:solidFill>
              <a:prstDash val="sysDot"/>
              <a:round/>
            </a:ln>
            <a:effectLst/>
          </p:spPr>
        </p:cxnSp>
        <p:sp>
          <p:nvSpPr>
            <p:cNvPr id="20" name="Rounded Rectangle 19"/>
            <p:cNvSpPr/>
            <p:nvPr/>
          </p:nvSpPr>
          <p:spPr>
            <a:xfrm>
              <a:off x="5238313" y="4468296"/>
              <a:ext cx="3368759" cy="502293"/>
            </a:xfrm>
            <a:prstGeom prst="roundRect">
              <a:avLst/>
            </a:prstGeom>
            <a:solidFill>
              <a:srgbClr val="70AD47"/>
            </a:solidFill>
            <a:ln w="19050" cap="flat" cmpd="sng" algn="ctr">
              <a:solidFill>
                <a:sysClr val="window" lastClr="FFFFFF"/>
              </a:solidFill>
              <a:prstDash val="solid"/>
              <a:miter lim="800000"/>
            </a:ln>
            <a:effectLst/>
          </p:spPr>
          <p:txBody>
            <a:bodyPr rtlCol="0" anchor="ctr"/>
            <a:lstStyle/>
            <a:p>
              <a:pPr algn="ctr">
                <a:defRPr/>
              </a:pPr>
              <a:r>
                <a:rPr lang="en-US" sz="2400" b="1" kern="0" dirty="0">
                  <a:solidFill>
                    <a:prstClr val="white"/>
                  </a:solidFill>
                </a:rPr>
                <a:t>allgather positions of vertices</a:t>
              </a:r>
            </a:p>
          </p:txBody>
        </p:sp>
        <p:sp>
          <p:nvSpPr>
            <p:cNvPr id="21" name="Curved Down Arrow 20"/>
            <p:cNvSpPr/>
            <p:nvPr/>
          </p:nvSpPr>
          <p:spPr>
            <a:xfrm rot="16200000">
              <a:off x="4189975" y="3801032"/>
              <a:ext cx="1450831" cy="645845"/>
            </a:xfrm>
            <a:prstGeom prst="curvedDownArrow">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endParaRPr lang="en-US" b="1" kern="0">
                <a:solidFill>
                  <a:prstClr val="black"/>
                </a:solidFill>
              </a:endParaRPr>
            </a:p>
          </p:txBody>
        </p:sp>
      </p:grpSp>
      <p:graphicFrame>
        <p:nvGraphicFramePr>
          <p:cNvPr id="22" name="Content Placeholder 3"/>
          <p:cNvGraphicFramePr>
            <a:graphicFrameLocks/>
          </p:cNvGraphicFramePr>
          <p:nvPr>
            <p:extLst/>
          </p:nvPr>
        </p:nvGraphicFramePr>
        <p:xfrm>
          <a:off x="6082255" y="1363700"/>
          <a:ext cx="4024336" cy="3026266"/>
        </p:xfrm>
        <a:graphic>
          <a:graphicData uri="http://schemas.openxmlformats.org/drawingml/2006/chart">
            <c:chart xmlns:c="http://schemas.openxmlformats.org/drawingml/2006/chart" xmlns:r="http://schemas.openxmlformats.org/officeDocument/2006/relationships" r:id="rId3"/>
          </a:graphicData>
        </a:graphic>
      </p:graphicFrame>
      <p:pic>
        <p:nvPicPr>
          <p:cNvPr id="24" name="Picture 2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2254" y="4444363"/>
            <a:ext cx="2625811" cy="1985440"/>
          </a:xfrm>
          <a:prstGeom prst="rect">
            <a:avLst/>
          </a:prstGeom>
          <a:noFill/>
          <a:ln>
            <a:noFill/>
          </a:ln>
        </p:spPr>
      </p:pic>
      <p:sp>
        <p:nvSpPr>
          <p:cNvPr id="25" name="TextBox 24"/>
          <p:cNvSpPr txBox="1"/>
          <p:nvPr/>
        </p:nvSpPr>
        <p:spPr>
          <a:xfrm>
            <a:off x="8734658" y="4661918"/>
            <a:ext cx="2747428" cy="1169551"/>
          </a:xfrm>
          <a:prstGeom prst="rect">
            <a:avLst/>
          </a:prstGeom>
          <a:noFill/>
        </p:spPr>
        <p:txBody>
          <a:bodyPr wrap="square" rtlCol="0">
            <a:spAutoFit/>
          </a:bodyPr>
          <a:lstStyle/>
          <a:p>
            <a:pPr marL="228600" indent="-228600">
              <a:spcBef>
                <a:spcPts val="600"/>
              </a:spcBef>
              <a:buFont typeface="Arial" panose="020B0604020202020204" pitchFamily="34" charset="0"/>
              <a:buChar char="•"/>
            </a:pPr>
            <a:r>
              <a:rPr lang="en-US" sz="1400" dirty="0">
                <a:solidFill>
                  <a:srgbClr val="000000"/>
                </a:solidFill>
                <a:latin typeface="Courier New" panose="02070309020205020404" pitchFamily="49" charset="0"/>
                <a:cs typeface="Courier New" panose="02070309020205020404" pitchFamily="49" charset="0"/>
              </a:rPr>
              <a:t>Near linear scalability </a:t>
            </a:r>
            <a:r>
              <a:rPr lang="en-US" sz="1400" dirty="0" smtClean="0">
                <a:solidFill>
                  <a:srgbClr val="000000"/>
                </a:solidFill>
                <a:latin typeface="Courier New" panose="02070309020205020404" pitchFamily="49" charset="0"/>
                <a:cs typeface="Courier New" panose="02070309020205020404" pitchFamily="49" charset="0"/>
              </a:rPr>
              <a:t>Per-iteration </a:t>
            </a:r>
            <a:r>
              <a:rPr lang="en-US" sz="1400" dirty="0">
                <a:solidFill>
                  <a:srgbClr val="000000"/>
                </a:solidFill>
                <a:latin typeface="Courier New" panose="02070309020205020404" pitchFamily="49" charset="0"/>
                <a:cs typeface="Courier New" panose="02070309020205020404" pitchFamily="49" charset="0"/>
              </a:rPr>
              <a:t>on sequential R for 2012 network: 6035 seconds</a:t>
            </a:r>
          </a:p>
        </p:txBody>
      </p:sp>
    </p:spTree>
    <p:extLst>
      <p:ext uri="{BB962C8B-B14F-4D97-AF65-F5344CB8AC3E}">
        <p14:creationId xmlns:p14="http://schemas.microsoft.com/office/powerpoint/2010/main" val="9934923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82726" y="-79122"/>
            <a:ext cx="4011613" cy="1162050"/>
          </a:xfrm>
        </p:spPr>
        <p:txBody>
          <a:bodyPr>
            <a:normAutofit/>
          </a:bodyPr>
          <a:lstStyle/>
          <a:p>
            <a:pPr eaLnBrk="0" fontAlgn="base" hangingPunct="0">
              <a:spcAft>
                <a:spcPct val="0"/>
              </a:spcAft>
            </a:pPr>
            <a:r>
              <a:rPr lang="en-US" sz="32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WDA-SMACOF</a:t>
            </a:r>
          </a:p>
        </p:txBody>
      </p:sp>
      <p:sp>
        <p:nvSpPr>
          <p:cNvPr id="3" name="TextBox 2"/>
          <p:cNvSpPr txBox="1"/>
          <p:nvPr/>
        </p:nvSpPr>
        <p:spPr>
          <a:xfrm>
            <a:off x="1719399" y="6606942"/>
            <a:ext cx="7917180" cy="261610"/>
          </a:xfrm>
          <a:prstGeom prst="rect">
            <a:avLst/>
          </a:prstGeom>
          <a:noFill/>
        </p:spPr>
        <p:txBody>
          <a:bodyPr wrap="square" rtlCol="0">
            <a:spAutoFit/>
          </a:bodyPr>
          <a:lstStyle/>
          <a:p>
            <a:r>
              <a:rPr lang="en-US" sz="1100" dirty="0">
                <a:solidFill>
                  <a:schemeClr val="tx1">
                    <a:lumMod val="50000"/>
                    <a:lumOff val="50000"/>
                  </a:schemeClr>
                </a:solidFill>
              </a:rPr>
              <a:t>Y. </a:t>
            </a:r>
            <a:r>
              <a:rPr lang="en-US" sz="1100" dirty="0" err="1">
                <a:solidFill>
                  <a:schemeClr val="tx1">
                    <a:lumMod val="50000"/>
                    <a:lumOff val="50000"/>
                  </a:schemeClr>
                </a:solidFill>
              </a:rPr>
              <a:t>Ruan</a:t>
            </a:r>
            <a:r>
              <a:rPr lang="en-US" sz="1100" dirty="0">
                <a:solidFill>
                  <a:schemeClr val="tx1">
                    <a:lumMod val="50000"/>
                    <a:lumOff val="50000"/>
                  </a:schemeClr>
                </a:solidFill>
              </a:rPr>
              <a:t> et al. “A Robust and Scalable Solution for Interpolative Multidimensional Scaling With Weighting”. E-Science, 2013</a:t>
            </a:r>
            <a:r>
              <a:rPr lang="en-US" sz="1100" dirty="0">
                <a:solidFill>
                  <a:srgbClr val="000000"/>
                </a:solidFill>
              </a:rPr>
              <a:t>.</a:t>
            </a:r>
          </a:p>
        </p:txBody>
      </p:sp>
      <p:grpSp>
        <p:nvGrpSpPr>
          <p:cNvPr id="27" name="Group 26"/>
          <p:cNvGrpSpPr/>
          <p:nvPr/>
        </p:nvGrpSpPr>
        <p:grpSpPr>
          <a:xfrm>
            <a:off x="277179" y="1013478"/>
            <a:ext cx="3589801" cy="2706572"/>
            <a:chOff x="-129532" y="2223170"/>
            <a:chExt cx="4250922" cy="3827109"/>
          </a:xfrm>
        </p:grpSpPr>
        <p:sp>
          <p:nvSpPr>
            <p:cNvPr id="28" name="Rounded Rectangle 27"/>
            <p:cNvSpPr/>
            <p:nvPr/>
          </p:nvSpPr>
          <p:spPr>
            <a:xfrm>
              <a:off x="928543" y="2223170"/>
              <a:ext cx="317763" cy="382710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sp>
          <p:nvSpPr>
            <p:cNvPr id="29" name="Rounded Rectangle 28"/>
            <p:cNvSpPr/>
            <p:nvPr/>
          </p:nvSpPr>
          <p:spPr>
            <a:xfrm>
              <a:off x="1578296" y="2223171"/>
              <a:ext cx="317763" cy="38271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sp>
          <p:nvSpPr>
            <p:cNvPr id="30" name="Rounded Rectangle 29"/>
            <p:cNvSpPr/>
            <p:nvPr/>
          </p:nvSpPr>
          <p:spPr>
            <a:xfrm>
              <a:off x="2228050" y="2223170"/>
              <a:ext cx="317763" cy="38271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sp>
          <p:nvSpPr>
            <p:cNvPr id="31" name="Rounded Rectangle 30"/>
            <p:cNvSpPr/>
            <p:nvPr/>
          </p:nvSpPr>
          <p:spPr>
            <a:xfrm>
              <a:off x="3416102" y="2223171"/>
              <a:ext cx="317763" cy="382710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cxnSp>
          <p:nvCxnSpPr>
            <p:cNvPr id="32" name="Straight Connector 31"/>
            <p:cNvCxnSpPr/>
            <p:nvPr/>
          </p:nvCxnSpPr>
          <p:spPr>
            <a:xfrm>
              <a:off x="2716334" y="3792649"/>
              <a:ext cx="591116" cy="0"/>
            </a:xfrm>
            <a:prstGeom prst="line">
              <a:avLst/>
            </a:prstGeom>
            <a:noFill/>
            <a:ln w="50800" cap="rnd" cmpd="sng" algn="ctr">
              <a:solidFill>
                <a:srgbClr val="5B9BD5"/>
              </a:solidFill>
              <a:prstDash val="sysDot"/>
              <a:round/>
            </a:ln>
            <a:effectLst/>
          </p:spPr>
        </p:cxnSp>
        <p:sp>
          <p:nvSpPr>
            <p:cNvPr id="33" name="Rounded Rectangle 32"/>
            <p:cNvSpPr/>
            <p:nvPr/>
          </p:nvSpPr>
          <p:spPr>
            <a:xfrm>
              <a:off x="764754" y="5452772"/>
              <a:ext cx="3356636" cy="469304"/>
            </a:xfrm>
            <a:prstGeom prst="roundRect">
              <a:avLst/>
            </a:prstGeom>
            <a:solidFill>
              <a:srgbClr val="70AD47">
                <a:lumMod val="75000"/>
              </a:srgbClr>
            </a:solidFill>
            <a:ln w="19050" cap="flat" cmpd="sng" algn="ctr">
              <a:solidFill>
                <a:sysClr val="window" lastClr="FFFFFF"/>
              </a:solidFill>
              <a:prstDash val="solid"/>
              <a:miter lim="800000"/>
            </a:ln>
            <a:effectLst/>
          </p:spPr>
          <p:txBody>
            <a:bodyPr rtlCol="0" anchor="ctr"/>
            <a:lstStyle/>
            <a:p>
              <a:pPr algn="ctr">
                <a:defRPr/>
              </a:pPr>
              <a:r>
                <a:rPr lang="en-US" sz="1600" b="1" kern="0" dirty="0" err="1">
                  <a:solidFill>
                    <a:prstClr val="white"/>
                  </a:solidFill>
                </a:rPr>
                <a:t>allreduce</a:t>
              </a:r>
              <a:r>
                <a:rPr lang="en-US" sz="1600" b="1" kern="0" dirty="0">
                  <a:solidFill>
                    <a:prstClr val="white"/>
                  </a:solidFill>
                </a:rPr>
                <a:t> the stress value</a:t>
              </a:r>
            </a:p>
          </p:txBody>
        </p:sp>
        <p:sp>
          <p:nvSpPr>
            <p:cNvPr id="34" name="Curved Down Arrow 33"/>
            <p:cNvSpPr/>
            <p:nvPr/>
          </p:nvSpPr>
          <p:spPr>
            <a:xfrm rot="16200000">
              <a:off x="54940" y="4552761"/>
              <a:ext cx="836118" cy="583509"/>
            </a:xfrm>
            <a:prstGeom prst="curvedDownArrow">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endParaRPr lang="en-US" b="1" kern="0">
                <a:solidFill>
                  <a:prstClr val="black"/>
                </a:solidFill>
              </a:endParaRPr>
            </a:p>
          </p:txBody>
        </p:sp>
        <p:sp>
          <p:nvSpPr>
            <p:cNvPr id="35" name="Rounded Rectangle 34"/>
            <p:cNvSpPr/>
            <p:nvPr/>
          </p:nvSpPr>
          <p:spPr>
            <a:xfrm>
              <a:off x="755017" y="4525081"/>
              <a:ext cx="3366373" cy="638871"/>
            </a:xfrm>
            <a:prstGeom prst="roundRect">
              <a:avLst/>
            </a:prstGeom>
            <a:solidFill>
              <a:srgbClr val="70AD47"/>
            </a:solidFill>
            <a:ln w="19050" cap="flat" cmpd="sng" algn="ctr">
              <a:solidFill>
                <a:sysClr val="window" lastClr="FFFFFF"/>
              </a:solidFill>
              <a:prstDash val="solid"/>
              <a:miter lim="800000"/>
            </a:ln>
            <a:effectLst/>
          </p:spPr>
          <p:txBody>
            <a:bodyPr rtlCol="0" anchor="ctr"/>
            <a:lstStyle/>
            <a:p>
              <a:pPr algn="ctr">
                <a:defRPr/>
              </a:pPr>
              <a:r>
                <a:rPr lang="en-US" sz="1400" b="1" kern="0" dirty="0" err="1">
                  <a:solidFill>
                    <a:prstClr val="white"/>
                  </a:solidFill>
                </a:rPr>
                <a:t>allgather</a:t>
              </a:r>
              <a:r>
                <a:rPr lang="en-US" sz="1400" b="1" kern="0" dirty="0">
                  <a:solidFill>
                    <a:prstClr val="white"/>
                  </a:solidFill>
                </a:rPr>
                <a:t> and </a:t>
              </a:r>
              <a:r>
                <a:rPr lang="en-US" sz="1400" b="1" kern="0" dirty="0" err="1">
                  <a:solidFill>
                    <a:prstClr val="white"/>
                  </a:solidFill>
                </a:rPr>
                <a:t>allreduce</a:t>
              </a:r>
              <a:r>
                <a:rPr lang="en-US" sz="1400" b="1" kern="0" dirty="0">
                  <a:solidFill>
                    <a:prstClr val="white"/>
                  </a:solidFill>
                </a:rPr>
                <a:t> results in the conjugate gradient process</a:t>
              </a:r>
            </a:p>
          </p:txBody>
        </p:sp>
        <p:sp>
          <p:nvSpPr>
            <p:cNvPr id="36" name="Curved Down Arrow 35"/>
            <p:cNvSpPr/>
            <p:nvPr/>
          </p:nvSpPr>
          <p:spPr>
            <a:xfrm rot="16200000">
              <a:off x="-1176372" y="3828136"/>
              <a:ext cx="2976029" cy="882349"/>
            </a:xfrm>
            <a:prstGeom prst="curvedDownArrow">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endParaRPr lang="en-US" b="1" kern="0">
                <a:solidFill>
                  <a:prstClr val="black"/>
                </a:solidFill>
              </a:endParaRPr>
            </a:p>
          </p:txBody>
        </p:sp>
      </p:grpSp>
      <p:graphicFrame>
        <p:nvGraphicFramePr>
          <p:cNvPr id="37" name="Content Placeholder 5"/>
          <p:cNvGraphicFramePr>
            <a:graphicFrameLocks/>
          </p:cNvGraphicFramePr>
          <p:nvPr>
            <p:extLst>
              <p:ext uri="{D42A27DB-BD31-4B8C-83A1-F6EECF244321}">
                <p14:modId xmlns:p14="http://schemas.microsoft.com/office/powerpoint/2010/main" val="977405148"/>
              </p:ext>
            </p:extLst>
          </p:nvPr>
        </p:nvGraphicFramePr>
        <p:xfrm>
          <a:off x="3910524" y="1026917"/>
          <a:ext cx="4071747" cy="27051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8" name="Content Placeholder 3"/>
          <p:cNvGraphicFramePr>
            <a:graphicFrameLocks/>
          </p:cNvGraphicFramePr>
          <p:nvPr>
            <p:extLst>
              <p:ext uri="{D42A27DB-BD31-4B8C-83A1-F6EECF244321}">
                <p14:modId xmlns:p14="http://schemas.microsoft.com/office/powerpoint/2010/main" val="2592193057"/>
              </p:ext>
            </p:extLst>
          </p:nvPr>
        </p:nvGraphicFramePr>
        <p:xfrm>
          <a:off x="8004756" y="1007181"/>
          <a:ext cx="4002045" cy="2727580"/>
        </p:xfrm>
        <a:graphic>
          <a:graphicData uri="http://schemas.openxmlformats.org/drawingml/2006/chart">
            <c:chart xmlns:c="http://schemas.openxmlformats.org/drawingml/2006/chart" xmlns:r="http://schemas.openxmlformats.org/officeDocument/2006/relationships" r:id="rId4"/>
          </a:graphicData>
        </a:graphic>
      </p:graphicFrame>
      <p:sp>
        <p:nvSpPr>
          <p:cNvPr id="17" name="Content Placeholder 8"/>
          <p:cNvSpPr txBox="1">
            <a:spLocks/>
          </p:cNvSpPr>
          <p:nvPr/>
        </p:nvSpPr>
        <p:spPr>
          <a:xfrm>
            <a:off x="136174" y="3898537"/>
            <a:ext cx="5717895" cy="28229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b="1" dirty="0" smtClean="0">
                <a:solidFill>
                  <a:srgbClr val="000000"/>
                </a:solidFill>
                <a:latin typeface="Courier New" panose="02070309020205020404" pitchFamily="49" charset="0"/>
                <a:cs typeface="Courier New" panose="02070309020205020404" pitchFamily="49" charset="0"/>
              </a:rPr>
              <a:t>On each node do</a:t>
            </a:r>
            <a:br>
              <a:rPr lang="en-US" sz="1400" b="1" dirty="0" smtClean="0">
                <a:solidFill>
                  <a:srgbClr val="000000"/>
                </a:solidFill>
                <a:latin typeface="Courier New" panose="02070309020205020404" pitchFamily="49" charset="0"/>
                <a:cs typeface="Courier New" panose="02070309020205020404" pitchFamily="49" charset="0"/>
              </a:rPr>
            </a:br>
            <a:r>
              <a:rPr lang="en-US" sz="1400" b="1" dirty="0" smtClean="0">
                <a:solidFill>
                  <a:srgbClr val="000000"/>
                </a:solidFill>
                <a:latin typeface="Courier New" panose="02070309020205020404" pitchFamily="49" charset="0"/>
                <a:cs typeface="Courier New" panose="02070309020205020404" pitchFamily="49" charset="0"/>
              </a:rPr>
              <a:t>  while </a:t>
            </a:r>
            <a:r>
              <a:rPr lang="en-US" sz="1400" dirty="0" smtClean="0">
                <a:solidFill>
                  <a:srgbClr val="000000"/>
                </a:solidFill>
                <a:latin typeface="Courier New" panose="02070309020205020404" pitchFamily="49" charset="0"/>
                <a:cs typeface="Courier New" panose="02070309020205020404" pitchFamily="49" charset="0"/>
              </a:rPr>
              <a:t>current-temperature &gt; min-temperature</a:t>
            </a:r>
            <a:r>
              <a:rPr lang="en-US" sz="1400" b="1" dirty="0" smtClean="0">
                <a:solidFill>
                  <a:srgbClr val="000000"/>
                </a:solidFill>
                <a:latin typeface="Courier New" panose="02070309020205020404" pitchFamily="49" charset="0"/>
                <a:cs typeface="Courier New" panose="02070309020205020404" pitchFamily="49" charset="0"/>
              </a:rPr>
              <a:t> do</a:t>
            </a:r>
            <a:br>
              <a:rPr lang="en-US" sz="1400" b="1" dirty="0" smtClean="0">
                <a:solidFill>
                  <a:srgbClr val="000000"/>
                </a:solidFill>
                <a:latin typeface="Courier New" panose="02070309020205020404" pitchFamily="49" charset="0"/>
                <a:cs typeface="Courier New" panose="02070309020205020404" pitchFamily="49" charset="0"/>
              </a:rPr>
            </a:br>
            <a:r>
              <a:rPr lang="en-US" sz="1400" b="1" dirty="0" smtClean="0">
                <a:solidFill>
                  <a:srgbClr val="000000"/>
                </a:solidFill>
                <a:latin typeface="Courier New" panose="02070309020205020404" pitchFamily="49" charset="0"/>
                <a:cs typeface="Courier New" panose="02070309020205020404" pitchFamily="49" charset="0"/>
              </a:rPr>
              <a:t>    while </a:t>
            </a:r>
            <a:r>
              <a:rPr lang="en-US" sz="1400" dirty="0" smtClean="0">
                <a:solidFill>
                  <a:srgbClr val="000000"/>
                </a:solidFill>
                <a:latin typeface="Courier New" panose="02070309020205020404" pitchFamily="49" charset="0"/>
                <a:cs typeface="Courier New" panose="02070309020205020404" pitchFamily="49" charset="0"/>
              </a:rPr>
              <a:t>stress-difference &gt; threshold </a:t>
            </a:r>
            <a:r>
              <a:rPr lang="en-US" sz="1400" b="1" dirty="0" smtClean="0">
                <a:solidFill>
                  <a:srgbClr val="000000"/>
                </a:solidFill>
                <a:latin typeface="Courier New" panose="02070309020205020404" pitchFamily="49" charset="0"/>
                <a:cs typeface="Courier New" panose="02070309020205020404" pitchFamily="49" charset="0"/>
              </a:rPr>
              <a:t>do</a:t>
            </a:r>
            <a:br>
              <a:rPr lang="en-US" sz="1400" b="1" dirty="0" smtClean="0">
                <a:solidFill>
                  <a:srgbClr val="000000"/>
                </a:solidFill>
                <a:latin typeface="Courier New" panose="02070309020205020404" pitchFamily="49" charset="0"/>
                <a:cs typeface="Courier New" panose="02070309020205020404" pitchFamily="49" charset="0"/>
              </a:rPr>
            </a:br>
            <a:r>
              <a:rPr lang="en-US" sz="1400" dirty="0" smtClean="0">
                <a:solidFill>
                  <a:srgbClr val="000000"/>
                </a:solidFill>
                <a:latin typeface="Courier New" panose="02070309020205020404" pitchFamily="49" charset="0"/>
                <a:cs typeface="Courier New" panose="02070309020205020404" pitchFamily="49" charset="0"/>
              </a:rPr>
              <a:t>      Calculate BC matrix;</a:t>
            </a:r>
            <a:br>
              <a:rPr lang="en-US" sz="1400" dirty="0" smtClean="0">
                <a:solidFill>
                  <a:srgbClr val="000000"/>
                </a:solidFill>
                <a:latin typeface="Courier New" panose="02070309020205020404" pitchFamily="49" charset="0"/>
                <a:cs typeface="Courier New" panose="02070309020205020404" pitchFamily="49" charset="0"/>
              </a:rPr>
            </a:br>
            <a:r>
              <a:rPr lang="en-US" sz="1400" dirty="0" smtClean="0">
                <a:solidFill>
                  <a:srgbClr val="000000"/>
                </a:solidFill>
                <a:latin typeface="Courier New" panose="02070309020205020404" pitchFamily="49" charset="0"/>
                <a:cs typeface="Courier New" panose="02070309020205020404" pitchFamily="49" charset="0"/>
              </a:rPr>
              <a:t>      Use conjugate gradient process to solve the </a:t>
            </a:r>
            <a:br>
              <a:rPr lang="en-US" sz="1400" dirty="0" smtClean="0">
                <a:solidFill>
                  <a:srgbClr val="000000"/>
                </a:solidFill>
                <a:latin typeface="Courier New" panose="02070309020205020404" pitchFamily="49" charset="0"/>
                <a:cs typeface="Courier New" panose="02070309020205020404" pitchFamily="49" charset="0"/>
              </a:rPr>
            </a:br>
            <a:r>
              <a:rPr lang="en-US" sz="1400" dirty="0" smtClean="0">
                <a:solidFill>
                  <a:srgbClr val="000000"/>
                </a:solidFill>
                <a:latin typeface="Courier New" panose="02070309020205020404" pitchFamily="49" charset="0"/>
                <a:cs typeface="Courier New" panose="02070309020205020404" pitchFamily="49" charset="0"/>
              </a:rPr>
              <a:t>      new coordination values;</a:t>
            </a:r>
            <a:br>
              <a:rPr lang="en-US" sz="1400" dirty="0" smtClean="0">
                <a:solidFill>
                  <a:srgbClr val="000000"/>
                </a:solidFill>
                <a:latin typeface="Courier New" panose="02070309020205020404" pitchFamily="49" charset="0"/>
                <a:cs typeface="Courier New" panose="02070309020205020404" pitchFamily="49" charset="0"/>
              </a:rPr>
            </a:br>
            <a:r>
              <a:rPr lang="en-US" sz="1400" dirty="0" smtClean="0">
                <a:solidFill>
                  <a:srgbClr val="000000"/>
                </a:solidFill>
                <a:latin typeface="Courier New" panose="02070309020205020404" pitchFamily="49" charset="0"/>
                <a:cs typeface="Courier New" panose="02070309020205020404" pitchFamily="49" charset="0"/>
              </a:rPr>
              <a:t>      (this is an iterative process which contains </a:t>
            </a:r>
            <a:br>
              <a:rPr lang="en-US" sz="1400" dirty="0" smtClean="0">
                <a:solidFill>
                  <a:srgbClr val="000000"/>
                </a:solidFill>
                <a:latin typeface="Courier New" panose="02070309020205020404" pitchFamily="49" charset="0"/>
                <a:cs typeface="Courier New" panose="02070309020205020404" pitchFamily="49" charset="0"/>
              </a:rPr>
            </a:br>
            <a:r>
              <a:rPr lang="en-US" sz="1400" dirty="0" smtClean="0">
                <a:solidFill>
                  <a:srgbClr val="000000"/>
                </a:solidFill>
                <a:latin typeface="Courier New" panose="02070309020205020404" pitchFamily="49" charset="0"/>
                <a:cs typeface="Courier New" panose="02070309020205020404" pitchFamily="49" charset="0"/>
              </a:rPr>
              <a:t>       </a:t>
            </a:r>
            <a:r>
              <a:rPr lang="en-US" sz="1400" b="1" dirty="0" err="1" smtClean="0">
                <a:solidFill>
                  <a:srgbClr val="000000"/>
                </a:solidFill>
                <a:latin typeface="Courier New" panose="02070309020205020404" pitchFamily="49" charset="0"/>
                <a:cs typeface="Courier New" panose="02070309020205020404" pitchFamily="49" charset="0"/>
              </a:rPr>
              <a:t>allgather</a:t>
            </a:r>
            <a:r>
              <a:rPr lang="en-US" sz="1400" dirty="0" smtClean="0">
                <a:solidFill>
                  <a:srgbClr val="000000"/>
                </a:solidFill>
                <a:latin typeface="Courier New" panose="02070309020205020404" pitchFamily="49" charset="0"/>
                <a:cs typeface="Courier New" panose="02070309020205020404" pitchFamily="49" charset="0"/>
              </a:rPr>
              <a:t> and </a:t>
            </a:r>
            <a:r>
              <a:rPr lang="en-US" sz="1400" b="1" dirty="0" err="1" smtClean="0">
                <a:solidFill>
                  <a:srgbClr val="000000"/>
                </a:solidFill>
                <a:latin typeface="Courier New" panose="02070309020205020404" pitchFamily="49" charset="0"/>
                <a:cs typeface="Courier New" panose="02070309020205020404" pitchFamily="49" charset="0"/>
              </a:rPr>
              <a:t>allreduce</a:t>
            </a:r>
            <a:r>
              <a:rPr lang="en-US" sz="1400" dirty="0" smtClean="0">
                <a:solidFill>
                  <a:srgbClr val="000000"/>
                </a:solidFill>
                <a:latin typeface="Courier New" panose="02070309020205020404" pitchFamily="49" charset="0"/>
                <a:cs typeface="Courier New" panose="02070309020205020404" pitchFamily="49" charset="0"/>
              </a:rPr>
              <a:t> operations) </a:t>
            </a:r>
            <a:r>
              <a:rPr lang="en-US" sz="1400" b="1" dirty="0" smtClean="0">
                <a:solidFill>
                  <a:srgbClr val="000000"/>
                </a:solidFill>
                <a:latin typeface="Courier New" panose="02070309020205020404" pitchFamily="49" charset="0"/>
                <a:cs typeface="Courier New" panose="02070309020205020404" pitchFamily="49" charset="0"/>
              </a:rPr>
              <a:t/>
            </a:r>
            <a:br>
              <a:rPr lang="en-US" sz="1400" b="1" dirty="0" smtClean="0">
                <a:solidFill>
                  <a:srgbClr val="000000"/>
                </a:solidFill>
                <a:latin typeface="Courier New" panose="02070309020205020404" pitchFamily="49" charset="0"/>
                <a:cs typeface="Courier New" panose="02070309020205020404" pitchFamily="49" charset="0"/>
              </a:rPr>
            </a:br>
            <a:r>
              <a:rPr lang="en-US" sz="1400" dirty="0" smtClean="0">
                <a:solidFill>
                  <a:srgbClr val="000000"/>
                </a:solidFill>
                <a:latin typeface="Courier New" panose="02070309020205020404" pitchFamily="49" charset="0"/>
                <a:cs typeface="Courier New" panose="02070309020205020404" pitchFamily="49" charset="0"/>
              </a:rPr>
              <a:t>      Compute and </a:t>
            </a:r>
            <a:r>
              <a:rPr lang="en-US" sz="1400" b="1" dirty="0" err="1" smtClean="0">
                <a:solidFill>
                  <a:srgbClr val="000000"/>
                </a:solidFill>
                <a:latin typeface="Courier New" panose="02070309020205020404" pitchFamily="49" charset="0"/>
                <a:cs typeface="Courier New" panose="02070309020205020404" pitchFamily="49" charset="0"/>
              </a:rPr>
              <a:t>allreduce</a:t>
            </a:r>
            <a:r>
              <a:rPr lang="en-US" sz="1400" dirty="0" smtClean="0">
                <a:solidFill>
                  <a:srgbClr val="000000"/>
                </a:solidFill>
                <a:latin typeface="Courier New" panose="02070309020205020404" pitchFamily="49" charset="0"/>
                <a:cs typeface="Courier New" panose="02070309020205020404" pitchFamily="49" charset="0"/>
              </a:rPr>
              <a:t> the new stress value;</a:t>
            </a:r>
            <a:br>
              <a:rPr lang="en-US" sz="1400" dirty="0" smtClean="0">
                <a:solidFill>
                  <a:srgbClr val="000000"/>
                </a:solidFill>
                <a:latin typeface="Courier New" panose="02070309020205020404" pitchFamily="49" charset="0"/>
                <a:cs typeface="Courier New" panose="02070309020205020404" pitchFamily="49" charset="0"/>
              </a:rPr>
            </a:br>
            <a:r>
              <a:rPr lang="en-US" sz="1400" dirty="0" smtClean="0">
                <a:solidFill>
                  <a:srgbClr val="000000"/>
                </a:solidFill>
                <a:latin typeface="Courier New" panose="02070309020205020404" pitchFamily="49" charset="0"/>
                <a:cs typeface="Courier New" panose="02070309020205020404" pitchFamily="49" charset="0"/>
              </a:rPr>
              <a:t>      Calculate the difference of the stress </a:t>
            </a:r>
            <a:br>
              <a:rPr lang="en-US" sz="1400" dirty="0" smtClean="0">
                <a:solidFill>
                  <a:srgbClr val="000000"/>
                </a:solidFill>
                <a:latin typeface="Courier New" panose="02070309020205020404" pitchFamily="49" charset="0"/>
                <a:cs typeface="Courier New" panose="02070309020205020404" pitchFamily="49" charset="0"/>
              </a:rPr>
            </a:br>
            <a:r>
              <a:rPr lang="en-US" sz="1400" dirty="0" smtClean="0">
                <a:solidFill>
                  <a:srgbClr val="000000"/>
                </a:solidFill>
                <a:latin typeface="Courier New" panose="02070309020205020404" pitchFamily="49" charset="0"/>
                <a:cs typeface="Courier New" panose="02070309020205020404" pitchFamily="49" charset="0"/>
              </a:rPr>
              <a:t>      values;</a:t>
            </a:r>
            <a:br>
              <a:rPr lang="en-US" sz="1400" dirty="0" smtClean="0">
                <a:solidFill>
                  <a:srgbClr val="000000"/>
                </a:solidFill>
                <a:latin typeface="Courier New" panose="02070309020205020404" pitchFamily="49" charset="0"/>
                <a:cs typeface="Courier New" panose="02070309020205020404" pitchFamily="49" charset="0"/>
              </a:rPr>
            </a:br>
            <a:r>
              <a:rPr lang="en-US" sz="1400" dirty="0" smtClean="0">
                <a:solidFill>
                  <a:srgbClr val="000000"/>
                </a:solidFill>
                <a:latin typeface="Courier New" panose="02070309020205020404" pitchFamily="49" charset="0"/>
                <a:cs typeface="Courier New" panose="02070309020205020404" pitchFamily="49" charset="0"/>
              </a:rPr>
              <a:t>    Adjust the current temperature;</a:t>
            </a:r>
          </a:p>
          <a:p>
            <a:endParaRPr lang="en-US" dirty="0">
              <a:solidFill>
                <a:srgbClr val="000000"/>
              </a:solidFill>
            </a:endParaRPr>
          </a:p>
        </p:txBody>
      </p:sp>
      <p:pic>
        <p:nvPicPr>
          <p:cNvPr id="18" name="Picture 17" descr="C:\Users\Geoffrey Fox\AppData\Local\Microsoft\Windows\INetCache\Content.Word\101020_r2_wdasmacof_k15_w1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9978" y="3788712"/>
            <a:ext cx="4355109" cy="278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724919" y="813204"/>
            <a:ext cx="5235729" cy="276999"/>
          </a:xfrm>
          <a:prstGeom prst="rect">
            <a:avLst/>
          </a:prstGeom>
          <a:noFill/>
        </p:spPr>
        <p:txBody>
          <a:bodyPr wrap="none" rtlCol="0">
            <a:spAutoFit/>
          </a:bodyPr>
          <a:lstStyle/>
          <a:p>
            <a:r>
              <a:rPr lang="en-US" altLang="en-US" sz="1200" dirty="0">
                <a:solidFill>
                  <a:schemeClr val="tx1">
                    <a:lumMod val="50000"/>
                    <a:lumOff val="50000"/>
                  </a:schemeClr>
                </a:solidFill>
                <a:latin typeface="Helvetica" panose="020B0604020202020204" pitchFamily="34" charset="0"/>
              </a:rPr>
              <a:t>Scaling by </a:t>
            </a:r>
            <a:r>
              <a:rPr lang="en-US" altLang="en-US" sz="1200" dirty="0" err="1">
                <a:solidFill>
                  <a:schemeClr val="tx1">
                    <a:lumMod val="50000"/>
                    <a:lumOff val="50000"/>
                  </a:schemeClr>
                </a:solidFill>
                <a:latin typeface="Helvetica" panose="020B0604020202020204" pitchFamily="34" charset="0"/>
              </a:rPr>
              <a:t>Majorizing</a:t>
            </a:r>
            <a:r>
              <a:rPr lang="en-US" altLang="en-US" sz="1200" dirty="0">
                <a:solidFill>
                  <a:schemeClr val="tx1">
                    <a:lumMod val="50000"/>
                    <a:lumOff val="50000"/>
                  </a:schemeClr>
                </a:solidFill>
                <a:latin typeface="Helvetica" panose="020B0604020202020204" pitchFamily="34" charset="0"/>
              </a:rPr>
              <a:t> a Complicated Function (SMACOF) MDS </a:t>
            </a:r>
            <a:r>
              <a:rPr lang="en-US" altLang="en-US" sz="1200" dirty="0" smtClean="0">
                <a:solidFill>
                  <a:schemeClr val="tx1">
                    <a:lumMod val="50000"/>
                    <a:lumOff val="50000"/>
                  </a:schemeClr>
                </a:solidFill>
                <a:latin typeface="Helvetica" panose="020B0604020202020204" pitchFamily="34" charset="0"/>
              </a:rPr>
              <a:t>algorithm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7081168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182668" y="2650641"/>
            <a:ext cx="8161232"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82667" y="3363655"/>
            <a:ext cx="917360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82675" y="4030404"/>
            <a:ext cx="9900225" cy="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2676" y="4678108"/>
            <a:ext cx="10732983"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669" y="5402007"/>
            <a:ext cx="1159839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361" y="2267823"/>
            <a:ext cx="2494053" cy="352516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9853" y="2179191"/>
            <a:ext cx="755140" cy="44246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0231" y="4170948"/>
            <a:ext cx="755143" cy="44246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5089" y="2828495"/>
            <a:ext cx="755143" cy="44246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1575" y="4854039"/>
            <a:ext cx="755143" cy="442465"/>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6276" y="1560418"/>
            <a:ext cx="755140" cy="442465"/>
          </a:xfrm>
          <a:prstGeom prst="rect">
            <a:avLst/>
          </a:prstGeom>
        </p:spPr>
      </p:pic>
      <p:cxnSp>
        <p:nvCxnSpPr>
          <p:cNvPr id="18" name="Straight Connector 17"/>
          <p:cNvCxnSpPr/>
          <p:nvPr/>
        </p:nvCxnSpPr>
        <p:spPr>
          <a:xfrm>
            <a:off x="2777985" y="2002866"/>
            <a:ext cx="87357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987166" y="1596968"/>
            <a:ext cx="8258158" cy="369332"/>
          </a:xfrm>
          <a:prstGeom prst="rect">
            <a:avLst/>
          </a:prstGeom>
          <a:noFill/>
        </p:spPr>
        <p:txBody>
          <a:bodyPr wrap="none" rtlCol="0">
            <a:spAutoFit/>
          </a:bodyPr>
          <a:lstStyle/>
          <a:p>
            <a:pPr algn="ctr"/>
            <a:r>
              <a:rPr lang="en-US" b="1" dirty="0">
                <a:solidFill>
                  <a:prstClr val="white">
                    <a:lumMod val="50000"/>
                  </a:prstClr>
                </a:solidFill>
              </a:rPr>
              <a:t>1.</a:t>
            </a:r>
            <a:r>
              <a:rPr lang="en-US" b="1" dirty="0" smtClean="0">
                <a:solidFill>
                  <a:srgbClr val="31859C"/>
                </a:solidFill>
              </a:rPr>
              <a:t>      </a:t>
            </a:r>
            <a:r>
              <a:rPr lang="en-US" b="1" dirty="0">
                <a:solidFill>
                  <a:prstClr val="white">
                    <a:lumMod val="50000"/>
                  </a:prstClr>
                </a:solidFill>
              </a:rPr>
              <a:t>Introduction: Big Data (Batch and Streaming), interdisciplinary, HPC and Clouds </a:t>
            </a:r>
          </a:p>
        </p:txBody>
      </p:sp>
      <p:sp>
        <p:nvSpPr>
          <p:cNvPr id="23" name="TextBox 22"/>
          <p:cNvSpPr txBox="1"/>
          <p:nvPr/>
        </p:nvSpPr>
        <p:spPr>
          <a:xfrm>
            <a:off x="3350116" y="2215757"/>
            <a:ext cx="4762649" cy="369332"/>
          </a:xfrm>
          <a:prstGeom prst="rect">
            <a:avLst/>
          </a:prstGeom>
          <a:noFill/>
        </p:spPr>
        <p:txBody>
          <a:bodyPr wrap="none" rtlCol="0">
            <a:spAutoFit/>
          </a:bodyPr>
          <a:lstStyle/>
          <a:p>
            <a:pPr algn="ctr"/>
            <a:r>
              <a:rPr lang="en-US" b="1" dirty="0">
                <a:solidFill>
                  <a:srgbClr val="31859C"/>
                </a:solidFill>
              </a:rPr>
              <a:t>2.</a:t>
            </a:r>
            <a:r>
              <a:rPr lang="en-US" b="1" dirty="0">
                <a:solidFill>
                  <a:prstClr val="white">
                    <a:lumMod val="50000"/>
                  </a:prstClr>
                </a:solidFill>
              </a:rPr>
              <a:t> </a:t>
            </a:r>
            <a:r>
              <a:rPr lang="en-US" b="1" dirty="0" smtClean="0">
                <a:solidFill>
                  <a:prstClr val="white">
                    <a:lumMod val="50000"/>
                  </a:prstClr>
                </a:solidFill>
              </a:rPr>
              <a:t>     </a:t>
            </a:r>
            <a:r>
              <a:rPr lang="en-US" b="1" dirty="0">
                <a:solidFill>
                  <a:srgbClr val="31859C"/>
                </a:solidFill>
              </a:rPr>
              <a:t>Clouds are important for Big Data Analysis </a:t>
            </a:r>
          </a:p>
        </p:txBody>
      </p:sp>
      <p:sp>
        <p:nvSpPr>
          <p:cNvPr id="24" name="TextBox 23"/>
          <p:cNvSpPr txBox="1"/>
          <p:nvPr/>
        </p:nvSpPr>
        <p:spPr>
          <a:xfrm>
            <a:off x="3783909" y="2865053"/>
            <a:ext cx="5572363" cy="369332"/>
          </a:xfrm>
          <a:prstGeom prst="rect">
            <a:avLst/>
          </a:prstGeom>
          <a:noFill/>
        </p:spPr>
        <p:txBody>
          <a:bodyPr wrap="square" rtlCol="0">
            <a:spAutoFit/>
          </a:bodyPr>
          <a:lstStyle/>
          <a:p>
            <a:r>
              <a:rPr lang="en-US" b="1" dirty="0">
                <a:solidFill>
                  <a:prstClr val="white">
                    <a:lumMod val="50000"/>
                  </a:prstClr>
                </a:solidFill>
              </a:rPr>
              <a:t>3. </a:t>
            </a:r>
            <a:r>
              <a:rPr lang="en-US" b="1" dirty="0" smtClean="0">
                <a:solidFill>
                  <a:prstClr val="white">
                    <a:lumMod val="50000"/>
                  </a:prstClr>
                </a:solidFill>
              </a:rPr>
              <a:t>     Clouds </a:t>
            </a:r>
            <a:r>
              <a:rPr lang="en-US" b="1" dirty="0">
                <a:solidFill>
                  <a:prstClr val="white">
                    <a:lumMod val="50000"/>
                  </a:prstClr>
                </a:solidFill>
              </a:rPr>
              <a:t>are important </a:t>
            </a:r>
            <a:r>
              <a:rPr lang="en-US" b="1" dirty="0" smtClean="0">
                <a:solidFill>
                  <a:prstClr val="white">
                    <a:lumMod val="50000"/>
                  </a:prstClr>
                </a:solidFill>
              </a:rPr>
              <a:t>for </a:t>
            </a:r>
            <a:r>
              <a:rPr lang="en-US" b="1" dirty="0" smtClean="0">
                <a:solidFill>
                  <a:prstClr val="white">
                    <a:lumMod val="50000"/>
                  </a:prstClr>
                </a:solidFill>
              </a:rPr>
              <a:t>E</a:t>
            </a:r>
            <a:r>
              <a:rPr lang="en-US" b="1" dirty="0">
                <a:solidFill>
                  <a:prstClr val="white">
                    <a:lumMod val="50000"/>
                  </a:prstClr>
                </a:solidFill>
              </a:rPr>
              <a:t>ducation and Training </a:t>
            </a:r>
            <a:endParaRPr lang="en-US" b="1" dirty="0">
              <a:solidFill>
                <a:prstClr val="white">
                  <a:lumMod val="50000"/>
                </a:prstClr>
              </a:solidFill>
            </a:endParaRPr>
          </a:p>
        </p:txBody>
      </p:sp>
      <p:sp>
        <p:nvSpPr>
          <p:cNvPr id="25" name="TextBox 24"/>
          <p:cNvSpPr txBox="1"/>
          <p:nvPr/>
        </p:nvSpPr>
        <p:spPr>
          <a:xfrm>
            <a:off x="4168242" y="3549218"/>
            <a:ext cx="5200783" cy="369332"/>
          </a:xfrm>
          <a:prstGeom prst="rect">
            <a:avLst/>
          </a:prstGeom>
          <a:noFill/>
        </p:spPr>
        <p:txBody>
          <a:bodyPr wrap="none" rtlCol="0">
            <a:spAutoFit/>
          </a:bodyPr>
          <a:lstStyle/>
          <a:p>
            <a:r>
              <a:rPr lang="en-US" b="1" dirty="0">
                <a:solidFill>
                  <a:prstClr val="white">
                    <a:lumMod val="50000"/>
                  </a:prstClr>
                </a:solidFill>
              </a:rPr>
              <a:t>4. </a:t>
            </a:r>
            <a:r>
              <a:rPr lang="en-US" b="1" dirty="0" smtClean="0">
                <a:solidFill>
                  <a:prstClr val="white">
                    <a:lumMod val="50000"/>
                  </a:prstClr>
                </a:solidFill>
              </a:rPr>
              <a:t>     Interdisciplinary Applications and Technologies</a:t>
            </a:r>
            <a:r>
              <a:rPr lang="en-US" b="1" dirty="0">
                <a:solidFill>
                  <a:prstClr val="white">
                    <a:lumMod val="50000"/>
                  </a:prstClr>
                </a:solidFill>
              </a:rPr>
              <a:t> </a:t>
            </a:r>
          </a:p>
        </p:txBody>
      </p:sp>
      <p:sp>
        <p:nvSpPr>
          <p:cNvPr id="26" name="TextBox 25"/>
          <p:cNvSpPr txBox="1"/>
          <p:nvPr/>
        </p:nvSpPr>
        <p:spPr>
          <a:xfrm>
            <a:off x="4544329" y="4207509"/>
            <a:ext cx="7300460" cy="369332"/>
          </a:xfrm>
          <a:prstGeom prst="rect">
            <a:avLst/>
          </a:prstGeom>
          <a:noFill/>
        </p:spPr>
        <p:txBody>
          <a:bodyPr wrap="none" rtlCol="0">
            <a:spAutoFit/>
          </a:bodyPr>
          <a:lstStyle/>
          <a:p>
            <a:r>
              <a:rPr lang="en-US" b="1" dirty="0">
                <a:solidFill>
                  <a:prstClr val="white">
                    <a:lumMod val="50000"/>
                  </a:prstClr>
                </a:solidFill>
              </a:rPr>
              <a:t>5. </a:t>
            </a:r>
            <a:r>
              <a:rPr lang="en-US" b="1" dirty="0" smtClean="0">
                <a:solidFill>
                  <a:prstClr val="white">
                    <a:lumMod val="50000"/>
                  </a:prstClr>
                </a:solidFill>
              </a:rPr>
              <a:t>     Enhancing </a:t>
            </a:r>
            <a:r>
              <a:rPr lang="en-US" b="1" dirty="0">
                <a:solidFill>
                  <a:prstClr val="white">
                    <a:lumMod val="50000"/>
                  </a:prstClr>
                </a:solidFill>
              </a:rPr>
              <a:t>Commodity systems </a:t>
            </a:r>
            <a:r>
              <a:rPr lang="en-US" b="1" dirty="0" smtClean="0">
                <a:solidFill>
                  <a:prstClr val="white">
                    <a:lumMod val="50000"/>
                  </a:prstClr>
                </a:solidFill>
              </a:rPr>
              <a:t> (Apache Big Data Stack) </a:t>
            </a:r>
            <a:r>
              <a:rPr lang="en-US" b="1" dirty="0">
                <a:solidFill>
                  <a:prstClr val="white">
                    <a:lumMod val="50000"/>
                  </a:prstClr>
                </a:solidFill>
              </a:rPr>
              <a:t>to </a:t>
            </a:r>
            <a:r>
              <a:rPr lang="en-US" b="1" dirty="0" smtClean="0">
                <a:solidFill>
                  <a:prstClr val="white">
                    <a:lumMod val="50000"/>
                  </a:prstClr>
                </a:solidFill>
              </a:rPr>
              <a:t>HPC-ABDS</a:t>
            </a:r>
          </a:p>
        </p:txBody>
      </p:sp>
      <p:sp>
        <p:nvSpPr>
          <p:cNvPr id="27" name="TextBox 26"/>
          <p:cNvSpPr txBox="1"/>
          <p:nvPr/>
        </p:nvSpPr>
        <p:spPr>
          <a:xfrm>
            <a:off x="4961031" y="4889623"/>
            <a:ext cx="2778389" cy="369332"/>
          </a:xfrm>
          <a:prstGeom prst="rect">
            <a:avLst/>
          </a:prstGeom>
          <a:noFill/>
        </p:spPr>
        <p:txBody>
          <a:bodyPr wrap="none" rtlCol="0">
            <a:spAutoFit/>
          </a:bodyPr>
          <a:lstStyle/>
          <a:p>
            <a:r>
              <a:rPr lang="en-US" b="1" dirty="0">
                <a:solidFill>
                  <a:prstClr val="white">
                    <a:lumMod val="50000"/>
                  </a:prstClr>
                </a:solidFill>
              </a:rPr>
              <a:t>6. </a:t>
            </a:r>
            <a:r>
              <a:rPr lang="en-US" b="1" dirty="0" smtClean="0">
                <a:solidFill>
                  <a:prstClr val="white">
                    <a:lumMod val="50000"/>
                  </a:prstClr>
                </a:solidFill>
              </a:rPr>
              <a:t>     Summary and Future</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659" y="3503410"/>
            <a:ext cx="755143" cy="442465"/>
          </a:xfrm>
          <a:prstGeom prst="rect">
            <a:avLst/>
          </a:prstGeom>
        </p:spPr>
      </p:pic>
      <p:pic>
        <p:nvPicPr>
          <p:cNvPr id="39" name="Picture 2">
            <a:hlinkClick r:id="rId5"/>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210" t="17040" b="30610"/>
          <a:stretch/>
        </p:blipFill>
        <p:spPr bwMode="auto">
          <a:xfrm>
            <a:off x="870056" y="4907350"/>
            <a:ext cx="1605029" cy="35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0">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7623" y="3255359"/>
            <a:ext cx="1506764" cy="360686"/>
          </a:xfrm>
          <a:prstGeom prst="rect">
            <a:avLst/>
          </a:prstGeom>
          <a:effectLst>
            <a:glow rad="63500">
              <a:schemeClr val="bg1">
                <a:alpha val="40000"/>
              </a:schemeClr>
            </a:glow>
            <a:outerShdw blurRad="50800" dist="38100" dir="2700000" algn="tl" rotWithShape="0">
              <a:prstClr val="black">
                <a:alpha val="40000"/>
              </a:prstClr>
            </a:outerShdw>
          </a:effectLst>
        </p:spPr>
      </p:pic>
      <p:cxnSp>
        <p:nvCxnSpPr>
          <p:cNvPr id="49" name="Straight Connector 48"/>
          <p:cNvCxnSpPr/>
          <p:nvPr/>
        </p:nvCxnSpPr>
        <p:spPr>
          <a:xfrm>
            <a:off x="2574472" y="2236317"/>
            <a:ext cx="0" cy="3596359"/>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726872" y="2232225"/>
            <a:ext cx="0" cy="3596359"/>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018300" y="304711"/>
            <a:ext cx="1927131" cy="769441"/>
          </a:xfrm>
          <a:prstGeom prst="rect">
            <a:avLst/>
          </a:prstGeom>
          <a:noFill/>
        </p:spPr>
        <p:txBody>
          <a:bodyPr wrap="none" rtlCol="0">
            <a:spAutoFit/>
          </a:bodyPr>
          <a:lstStyle/>
          <a:p>
            <a:pPr algn="ctr">
              <a:spcBef>
                <a:spcPct val="0"/>
              </a:spcBef>
            </a:pPr>
            <a:r>
              <a:rPr lang="en-US" sz="4400" b="1" kern="0" dirty="0" smtClean="0">
                <a:solidFill>
                  <a:srgbClr val="4BACC6">
                    <a:lumMod val="75000"/>
                  </a:srgbClr>
                </a:solidFill>
                <a:effectLst>
                  <a:outerShdw blurRad="50800" dist="25400" dir="5400000" algn="t" rotWithShape="0">
                    <a:prstClr val="black">
                      <a:alpha val="40000"/>
                    </a:prstClr>
                  </a:outerShdw>
                </a:effectLst>
                <a:cs typeface="Times New Roman" pitchFamily="18" charset="0"/>
              </a:rPr>
              <a:t>Outline</a:t>
            </a:r>
            <a:endParaRPr lang="en-US" sz="4400" b="1" kern="0" dirty="0">
              <a:solidFill>
                <a:srgbClr val="4BACC6">
                  <a:lumMod val="75000"/>
                </a:srgbClr>
              </a:solidFill>
              <a:effectLst>
                <a:outerShdw blurRad="50800" dist="25400" dir="5400000" algn="t" rotWithShape="0">
                  <a:prstClr val="black">
                    <a:alpha val="40000"/>
                  </a:prstClr>
                </a:outerShdw>
              </a:effectLst>
              <a:cs typeface="Times New Roman" pitchFamily="18" charset="0"/>
            </a:endParaRPr>
          </a:p>
        </p:txBody>
      </p:sp>
      <p:pic>
        <p:nvPicPr>
          <p:cNvPr id="28" name="Picture 2" descr="F:\Docs\Dropbox\poster\plotviz.jpg">
            <a:hlinkClick r:id="rId9"/>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0435" t="28512" b="36428"/>
          <a:stretch/>
        </p:blipFill>
        <p:spPr bwMode="auto">
          <a:xfrm>
            <a:off x="916953" y="2771420"/>
            <a:ext cx="1641355" cy="3424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5845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2135" y="208230"/>
            <a:ext cx="11582400" cy="762000"/>
          </a:xfrm>
          <a:noFill/>
        </p:spPr>
        <p:txBody>
          <a:bodyPr>
            <a:normAutofit/>
          </a:bodyPr>
          <a:lstStyle/>
          <a:p>
            <a:r>
              <a:rPr lang="en-US" sz="40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Motivation of Iterative </a:t>
            </a:r>
            <a:r>
              <a:rPr lang="en-US" sz="4000" b="1" kern="0" dirty="0" err="1">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MapReduce</a:t>
            </a:r>
            <a:endParaRPr lang="en-US" sz="40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endParaRPr>
          </a:p>
        </p:txBody>
      </p:sp>
      <p:grpSp>
        <p:nvGrpSpPr>
          <p:cNvPr id="5" name="Group 4"/>
          <p:cNvGrpSpPr/>
          <p:nvPr/>
        </p:nvGrpSpPr>
        <p:grpSpPr>
          <a:xfrm>
            <a:off x="2021750" y="4475202"/>
            <a:ext cx="1981200" cy="1915855"/>
            <a:chOff x="2021750" y="4475202"/>
            <a:chExt cx="1981200" cy="1915855"/>
          </a:xfrm>
        </p:grpSpPr>
        <p:sp>
          <p:nvSpPr>
            <p:cNvPr id="19" name="TextBox 18"/>
            <p:cNvSpPr txBox="1"/>
            <p:nvPr/>
          </p:nvSpPr>
          <p:spPr>
            <a:xfrm>
              <a:off x="2417990" y="4878725"/>
              <a:ext cx="667683"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prstClr val="black"/>
                  </a:solidFill>
                </a:rPr>
                <a:t>Input</a:t>
              </a:r>
              <a:endParaRPr lang="en-US" dirty="0">
                <a:solidFill>
                  <a:prstClr val="black"/>
                </a:solidFill>
              </a:endParaRPr>
            </a:p>
          </p:txBody>
        </p:sp>
        <p:grpSp>
          <p:nvGrpSpPr>
            <p:cNvPr id="4" name="Group 33"/>
            <p:cNvGrpSpPr/>
            <p:nvPr/>
          </p:nvGrpSpPr>
          <p:grpSpPr>
            <a:xfrm>
              <a:off x="2021750" y="5259725"/>
              <a:ext cx="1981200" cy="1131332"/>
              <a:chOff x="762000" y="1600200"/>
              <a:chExt cx="1524000" cy="1131332"/>
            </a:xfrm>
          </p:grpSpPr>
          <p:sp>
            <p:nvSpPr>
              <p:cNvPr id="21" name="Oval 20"/>
              <p:cNvSpPr/>
              <p:nvPr/>
            </p:nvSpPr>
            <p:spPr>
              <a:xfrm>
                <a:off x="762000" y="1828800"/>
                <a:ext cx="304800" cy="304800"/>
              </a:xfrm>
              <a:prstGeom prst="ellipse">
                <a:avLst/>
              </a:prstGeom>
              <a:solidFill>
                <a:srgbClr val="92D05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22" name="Straight Arrow Connector 21"/>
              <p:cNvCxnSpPr>
                <a:endCxn id="21" idx="0"/>
              </p:cNvCxnSpPr>
              <p:nvPr/>
            </p:nvCxnSpPr>
            <p:spPr>
              <a:xfrm rot="5400000">
                <a:off x="800100" y="1714500"/>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23" name="Straight Arrow Connector 22"/>
              <p:cNvCxnSpPr/>
              <p:nvPr/>
            </p:nvCxnSpPr>
            <p:spPr>
              <a:xfrm rot="5400000">
                <a:off x="800894" y="2247106"/>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sp>
            <p:nvSpPr>
              <p:cNvPr id="24" name="Oval 23"/>
              <p:cNvSpPr/>
              <p:nvPr/>
            </p:nvSpPr>
            <p:spPr>
              <a:xfrm>
                <a:off x="1143000" y="1828800"/>
                <a:ext cx="304800" cy="304800"/>
              </a:xfrm>
              <a:prstGeom prst="ellipse">
                <a:avLst/>
              </a:prstGeom>
              <a:solidFill>
                <a:srgbClr val="92D05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25" name="Straight Arrow Connector 24"/>
              <p:cNvCxnSpPr>
                <a:endCxn id="24" idx="0"/>
              </p:cNvCxnSpPr>
              <p:nvPr/>
            </p:nvCxnSpPr>
            <p:spPr>
              <a:xfrm rot="5400000">
                <a:off x="1181100" y="1714500"/>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26" name="Straight Arrow Connector 25"/>
              <p:cNvCxnSpPr/>
              <p:nvPr/>
            </p:nvCxnSpPr>
            <p:spPr>
              <a:xfrm rot="5400000">
                <a:off x="1181894" y="2247106"/>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grpSp>
            <p:nvGrpSpPr>
              <p:cNvPr id="7" name="Group 27"/>
              <p:cNvGrpSpPr/>
              <p:nvPr/>
            </p:nvGrpSpPr>
            <p:grpSpPr>
              <a:xfrm>
                <a:off x="1981200" y="1600200"/>
                <a:ext cx="304800" cy="761206"/>
                <a:chOff x="1752600" y="1600994"/>
                <a:chExt cx="304800" cy="761206"/>
              </a:xfrm>
            </p:grpSpPr>
            <p:sp>
              <p:nvSpPr>
                <p:cNvPr id="32" name="Oval 31"/>
                <p:cNvSpPr/>
                <p:nvPr/>
              </p:nvSpPr>
              <p:spPr>
                <a:xfrm>
                  <a:off x="1752600" y="1828800"/>
                  <a:ext cx="304800" cy="304800"/>
                </a:xfrm>
                <a:prstGeom prst="ellipse">
                  <a:avLst/>
                </a:prstGeom>
                <a:solidFill>
                  <a:srgbClr val="92D05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33" name="Straight Arrow Connector 32"/>
                <p:cNvCxnSpPr>
                  <a:endCxn id="32" idx="0"/>
                </p:cNvCxnSpPr>
                <p:nvPr/>
              </p:nvCxnSpPr>
              <p:spPr>
                <a:xfrm rot="5400000">
                  <a:off x="1790700" y="1714500"/>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34" name="Straight Arrow Connector 33"/>
                <p:cNvCxnSpPr/>
                <p:nvPr/>
              </p:nvCxnSpPr>
              <p:spPr>
                <a:xfrm rot="5400000">
                  <a:off x="1791494" y="2247106"/>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grpSp>
          <p:sp>
            <p:nvSpPr>
              <p:cNvPr id="28" name="TextBox 27"/>
              <p:cNvSpPr txBox="1"/>
              <p:nvPr/>
            </p:nvSpPr>
            <p:spPr>
              <a:xfrm>
                <a:off x="1143000" y="2362200"/>
                <a:ext cx="642244"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prstClr val="black"/>
                    </a:solidFill>
                  </a:rPr>
                  <a:t>Output</a:t>
                </a:r>
                <a:endParaRPr lang="en-US" dirty="0">
                  <a:solidFill>
                    <a:prstClr val="black"/>
                  </a:solidFill>
                </a:endParaRPr>
              </a:p>
            </p:txBody>
          </p:sp>
          <p:sp>
            <p:nvSpPr>
              <p:cNvPr id="29" name="Oval 28"/>
              <p:cNvSpPr/>
              <p:nvPr/>
            </p:nvSpPr>
            <p:spPr>
              <a:xfrm>
                <a:off x="1600200" y="1981200"/>
                <a:ext cx="45719" cy="45719"/>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30" name="Oval 29"/>
              <p:cNvSpPr/>
              <p:nvPr/>
            </p:nvSpPr>
            <p:spPr>
              <a:xfrm>
                <a:off x="1752600" y="1981200"/>
                <a:ext cx="45719" cy="45719"/>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31" name="TextBox 30"/>
              <p:cNvSpPr txBox="1"/>
              <p:nvPr/>
            </p:nvSpPr>
            <p:spPr>
              <a:xfrm>
                <a:off x="1371600" y="1600200"/>
                <a:ext cx="451085"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prstClr val="black"/>
                    </a:solidFill>
                  </a:rPr>
                  <a:t>map</a:t>
                </a:r>
                <a:endParaRPr lang="en-US" dirty="0">
                  <a:solidFill>
                    <a:prstClr val="black"/>
                  </a:solidFill>
                </a:endParaRPr>
              </a:p>
            </p:txBody>
          </p:sp>
        </p:grpSp>
        <p:sp>
          <p:nvSpPr>
            <p:cNvPr id="100" name="TextBox 99"/>
            <p:cNvSpPr txBox="1"/>
            <p:nvPr/>
          </p:nvSpPr>
          <p:spPr>
            <a:xfrm>
              <a:off x="2243663" y="4475202"/>
              <a:ext cx="1684020" cy="369332"/>
            </a:xfrm>
            <a:prstGeom prst="rect">
              <a:avLst/>
            </a:prstGeom>
            <a:noFill/>
          </p:spPr>
          <p:txBody>
            <a:bodyPr wrap="square" rtlCol="0">
              <a:spAutoFit/>
            </a:bodyPr>
            <a:lstStyle/>
            <a:p>
              <a:r>
                <a:rPr lang="en-US" b="1" dirty="0" smtClean="0">
                  <a:solidFill>
                    <a:srgbClr val="002060"/>
                  </a:solidFill>
                </a:rPr>
                <a:t>Map-Only</a:t>
              </a:r>
              <a:endParaRPr lang="en-US" b="1" dirty="0">
                <a:solidFill>
                  <a:srgbClr val="002060"/>
                </a:solidFill>
              </a:endParaRPr>
            </a:p>
          </p:txBody>
        </p:sp>
      </p:grpSp>
      <p:grpSp>
        <p:nvGrpSpPr>
          <p:cNvPr id="9" name="Group 8"/>
          <p:cNvGrpSpPr/>
          <p:nvPr/>
        </p:nvGrpSpPr>
        <p:grpSpPr>
          <a:xfrm>
            <a:off x="4466643" y="4452796"/>
            <a:ext cx="2408752" cy="2100404"/>
            <a:chOff x="4466643" y="4452796"/>
            <a:chExt cx="2408752" cy="2100404"/>
          </a:xfrm>
        </p:grpSpPr>
        <p:grpSp>
          <p:nvGrpSpPr>
            <p:cNvPr id="10" name="Group 105"/>
            <p:cNvGrpSpPr/>
            <p:nvPr/>
          </p:nvGrpSpPr>
          <p:grpSpPr>
            <a:xfrm>
              <a:off x="4466643" y="4953000"/>
              <a:ext cx="2408752" cy="1600200"/>
              <a:chOff x="6705600" y="1905000"/>
              <a:chExt cx="1893700" cy="1600200"/>
            </a:xfrm>
          </p:grpSpPr>
          <p:sp>
            <p:nvSpPr>
              <p:cNvPr id="36" name="TextBox 35"/>
              <p:cNvSpPr txBox="1"/>
              <p:nvPr/>
            </p:nvSpPr>
            <p:spPr>
              <a:xfrm>
                <a:off x="7086600" y="1905000"/>
                <a:ext cx="513602"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prstClr val="black"/>
                    </a:solidFill>
                  </a:rPr>
                  <a:t>Input</a:t>
                </a:r>
                <a:endParaRPr lang="en-US" dirty="0">
                  <a:solidFill>
                    <a:prstClr val="black"/>
                  </a:solidFill>
                </a:endParaRPr>
              </a:p>
            </p:txBody>
          </p:sp>
          <p:sp>
            <p:nvSpPr>
              <p:cNvPr id="37" name="Oval 36"/>
              <p:cNvSpPr/>
              <p:nvPr/>
            </p:nvSpPr>
            <p:spPr>
              <a:xfrm>
                <a:off x="6705600" y="2438400"/>
                <a:ext cx="304800" cy="304800"/>
              </a:xfrm>
              <a:prstGeom prst="ellipse">
                <a:avLst/>
              </a:prstGeom>
              <a:solidFill>
                <a:srgbClr val="92D050"/>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cxnSp>
            <p:nvCxnSpPr>
              <p:cNvPr id="38" name="Straight Arrow Connector 37"/>
              <p:cNvCxnSpPr>
                <a:endCxn id="37" idx="0"/>
              </p:cNvCxnSpPr>
              <p:nvPr/>
            </p:nvCxnSpPr>
            <p:spPr>
              <a:xfrm rot="5400000">
                <a:off x="6743700" y="2324100"/>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39" name="Straight Arrow Connector 38"/>
              <p:cNvCxnSpPr>
                <a:stCxn id="37" idx="4"/>
                <a:endCxn id="49" idx="1"/>
              </p:cNvCxnSpPr>
              <p:nvPr/>
            </p:nvCxnSpPr>
            <p:spPr>
              <a:xfrm rot="16200000" flipH="1">
                <a:off x="6858000" y="2743199"/>
                <a:ext cx="273237" cy="273237"/>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sp>
            <p:nvSpPr>
              <p:cNvPr id="40" name="Oval 39"/>
              <p:cNvSpPr/>
              <p:nvPr/>
            </p:nvSpPr>
            <p:spPr>
              <a:xfrm>
                <a:off x="7086600" y="2438400"/>
                <a:ext cx="304800" cy="304800"/>
              </a:xfrm>
              <a:prstGeom prst="ellipse">
                <a:avLst/>
              </a:prstGeom>
              <a:solidFill>
                <a:srgbClr val="92D05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41" name="Straight Arrow Connector 40"/>
              <p:cNvCxnSpPr>
                <a:endCxn id="40" idx="0"/>
              </p:cNvCxnSpPr>
              <p:nvPr/>
            </p:nvCxnSpPr>
            <p:spPr>
              <a:xfrm rot="5400000">
                <a:off x="7124700" y="2324100"/>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42" name="Straight Arrow Connector 41"/>
              <p:cNvCxnSpPr>
                <a:stCxn id="40" idx="4"/>
                <a:endCxn id="49" idx="0"/>
              </p:cNvCxnSpPr>
              <p:nvPr/>
            </p:nvCxnSpPr>
            <p:spPr>
              <a:xfrm rot="5400000">
                <a:off x="7124700" y="2857500"/>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sp>
            <p:nvSpPr>
              <p:cNvPr id="43" name="Oval 42"/>
              <p:cNvSpPr/>
              <p:nvPr/>
            </p:nvSpPr>
            <p:spPr>
              <a:xfrm>
                <a:off x="7924800" y="2437606"/>
                <a:ext cx="304800" cy="304800"/>
              </a:xfrm>
              <a:prstGeom prst="ellipse">
                <a:avLst/>
              </a:prstGeom>
              <a:solidFill>
                <a:srgbClr val="92D05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44" name="Straight Arrow Connector 43"/>
              <p:cNvCxnSpPr>
                <a:endCxn id="43" idx="0"/>
              </p:cNvCxnSpPr>
              <p:nvPr/>
            </p:nvCxnSpPr>
            <p:spPr>
              <a:xfrm rot="5400000">
                <a:off x="7962900" y="2323306"/>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45" name="Straight Arrow Connector 44"/>
              <p:cNvCxnSpPr>
                <a:stCxn id="43" idx="4"/>
                <a:endCxn id="49" idx="7"/>
              </p:cNvCxnSpPr>
              <p:nvPr/>
            </p:nvCxnSpPr>
            <p:spPr>
              <a:xfrm rot="5400000">
                <a:off x="7574967" y="2514203"/>
                <a:ext cx="274031" cy="730437"/>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sp>
            <p:nvSpPr>
              <p:cNvPr id="46" name="Oval 45"/>
              <p:cNvSpPr/>
              <p:nvPr/>
            </p:nvSpPr>
            <p:spPr>
              <a:xfrm>
                <a:off x="7543800" y="2590800"/>
                <a:ext cx="45719" cy="45719"/>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47" name="Oval 46"/>
              <p:cNvSpPr/>
              <p:nvPr/>
            </p:nvSpPr>
            <p:spPr>
              <a:xfrm>
                <a:off x="7696200" y="2590800"/>
                <a:ext cx="45719" cy="45719"/>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48" name="TextBox 47"/>
              <p:cNvSpPr txBox="1"/>
              <p:nvPr/>
            </p:nvSpPr>
            <p:spPr>
              <a:xfrm>
                <a:off x="7315200" y="2209800"/>
                <a:ext cx="451085"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prstClr val="black"/>
                    </a:solidFill>
                  </a:rPr>
                  <a:t>map</a:t>
                </a:r>
                <a:endParaRPr lang="en-US" dirty="0">
                  <a:solidFill>
                    <a:prstClr val="black"/>
                  </a:solidFill>
                </a:endParaRPr>
              </a:p>
            </p:txBody>
          </p:sp>
          <p:sp>
            <p:nvSpPr>
              <p:cNvPr id="49" name="Oval 48"/>
              <p:cNvSpPr/>
              <p:nvPr/>
            </p:nvSpPr>
            <p:spPr>
              <a:xfrm>
                <a:off x="7086600" y="2971800"/>
                <a:ext cx="304800" cy="304800"/>
              </a:xfrm>
              <a:prstGeom prst="ellipse">
                <a:avLst/>
              </a:prstGeom>
              <a:solidFill>
                <a:srgbClr val="00B0F0"/>
              </a:solidFill>
              <a:ln>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50" name="Oval 49"/>
              <p:cNvSpPr/>
              <p:nvPr/>
            </p:nvSpPr>
            <p:spPr>
              <a:xfrm>
                <a:off x="7696200" y="2971800"/>
                <a:ext cx="304800" cy="304800"/>
              </a:xfrm>
              <a:prstGeom prst="ellipse">
                <a:avLst/>
              </a:prstGeom>
              <a:solidFill>
                <a:srgbClr val="00B0F0"/>
              </a:solidFill>
              <a:ln>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cxnSp>
            <p:nvCxnSpPr>
              <p:cNvPr id="51" name="Straight Arrow Connector 50"/>
              <p:cNvCxnSpPr>
                <a:stCxn id="37" idx="4"/>
                <a:endCxn id="50" idx="1"/>
              </p:cNvCxnSpPr>
              <p:nvPr/>
            </p:nvCxnSpPr>
            <p:spPr>
              <a:xfrm rot="16200000" flipH="1">
                <a:off x="7162800" y="2438399"/>
                <a:ext cx="273237" cy="882837"/>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52" name="Straight Arrow Connector 51"/>
              <p:cNvCxnSpPr>
                <a:stCxn id="40" idx="4"/>
                <a:endCxn id="50" idx="0"/>
              </p:cNvCxnSpPr>
              <p:nvPr/>
            </p:nvCxnSpPr>
            <p:spPr>
              <a:xfrm rot="16200000" flipH="1">
                <a:off x="7429500" y="2552700"/>
                <a:ext cx="228600" cy="609600"/>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53" name="Straight Arrow Connector 52"/>
              <p:cNvCxnSpPr>
                <a:stCxn id="43" idx="4"/>
                <a:endCxn id="50" idx="7"/>
              </p:cNvCxnSpPr>
              <p:nvPr/>
            </p:nvCxnSpPr>
            <p:spPr>
              <a:xfrm rot="5400000">
                <a:off x="7879767" y="2819003"/>
                <a:ext cx="274031" cy="120837"/>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54" name="Straight Arrow Connector 53"/>
              <p:cNvCxnSpPr/>
              <p:nvPr/>
            </p:nvCxnSpPr>
            <p:spPr>
              <a:xfrm rot="5400000">
                <a:off x="7125494" y="3390106"/>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55" name="Straight Arrow Connector 54"/>
              <p:cNvCxnSpPr/>
              <p:nvPr/>
            </p:nvCxnSpPr>
            <p:spPr>
              <a:xfrm rot="5400000">
                <a:off x="7735094" y="3390106"/>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grpSp>
            <p:nvGrpSpPr>
              <p:cNvPr id="14" name="Group 102"/>
              <p:cNvGrpSpPr/>
              <p:nvPr/>
            </p:nvGrpSpPr>
            <p:grpSpPr>
              <a:xfrm>
                <a:off x="7467600" y="3124200"/>
                <a:ext cx="198119" cy="45719"/>
                <a:chOff x="7696200" y="2743200"/>
                <a:chExt cx="198119" cy="45719"/>
              </a:xfrm>
            </p:grpSpPr>
            <p:sp>
              <p:nvSpPr>
                <p:cNvPr id="58" name="Oval 57"/>
                <p:cNvSpPr/>
                <p:nvPr/>
              </p:nvSpPr>
              <p:spPr>
                <a:xfrm>
                  <a:off x="7696200" y="2743200"/>
                  <a:ext cx="45719" cy="45719"/>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59" name="Oval 58"/>
                <p:cNvSpPr/>
                <p:nvPr/>
              </p:nvSpPr>
              <p:spPr>
                <a:xfrm>
                  <a:off x="7848600" y="2743200"/>
                  <a:ext cx="45719" cy="45719"/>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grpSp>
          <p:sp>
            <p:nvSpPr>
              <p:cNvPr id="57" name="TextBox 56"/>
              <p:cNvSpPr txBox="1"/>
              <p:nvPr/>
            </p:nvSpPr>
            <p:spPr>
              <a:xfrm>
                <a:off x="7973745" y="2971800"/>
                <a:ext cx="625555"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prstClr val="black"/>
                    </a:solidFill>
                  </a:rPr>
                  <a:t>reduce</a:t>
                </a:r>
                <a:endParaRPr lang="en-US" dirty="0">
                  <a:solidFill>
                    <a:prstClr val="black"/>
                  </a:solidFill>
                </a:endParaRPr>
              </a:p>
            </p:txBody>
          </p:sp>
        </p:grpSp>
        <p:sp>
          <p:nvSpPr>
            <p:cNvPr id="101" name="TextBox 100"/>
            <p:cNvSpPr txBox="1"/>
            <p:nvPr/>
          </p:nvSpPr>
          <p:spPr>
            <a:xfrm>
              <a:off x="4679951" y="4452796"/>
              <a:ext cx="1930400" cy="369332"/>
            </a:xfrm>
            <a:prstGeom prst="rect">
              <a:avLst/>
            </a:prstGeom>
            <a:noFill/>
          </p:spPr>
          <p:txBody>
            <a:bodyPr wrap="square" rtlCol="0">
              <a:spAutoFit/>
            </a:bodyPr>
            <a:lstStyle/>
            <a:p>
              <a:r>
                <a:rPr lang="en-US" b="1" dirty="0" smtClean="0">
                  <a:solidFill>
                    <a:srgbClr val="002060"/>
                  </a:solidFill>
                </a:rPr>
                <a:t>MapReduce</a:t>
              </a:r>
              <a:endParaRPr lang="en-US" b="1" dirty="0">
                <a:solidFill>
                  <a:srgbClr val="002060"/>
                </a:solidFill>
              </a:endParaRPr>
            </a:p>
          </p:txBody>
        </p:sp>
      </p:grpSp>
      <p:grpSp>
        <p:nvGrpSpPr>
          <p:cNvPr id="15" name="Group 14"/>
          <p:cNvGrpSpPr/>
          <p:nvPr/>
        </p:nvGrpSpPr>
        <p:grpSpPr>
          <a:xfrm>
            <a:off x="6880534" y="4431268"/>
            <a:ext cx="2688710" cy="2278642"/>
            <a:chOff x="6880534" y="4431268"/>
            <a:chExt cx="2688710" cy="2278642"/>
          </a:xfrm>
        </p:grpSpPr>
        <p:grpSp>
          <p:nvGrpSpPr>
            <p:cNvPr id="20" name="Group 19"/>
            <p:cNvGrpSpPr/>
            <p:nvPr/>
          </p:nvGrpSpPr>
          <p:grpSpPr>
            <a:xfrm>
              <a:off x="6880534" y="4844534"/>
              <a:ext cx="2688710" cy="1865376"/>
              <a:chOff x="6197613" y="4844534"/>
              <a:chExt cx="2688710" cy="1865376"/>
            </a:xfrm>
          </p:grpSpPr>
          <p:sp>
            <p:nvSpPr>
              <p:cNvPr id="61" name="Arc 60"/>
              <p:cNvSpPr/>
              <p:nvPr/>
            </p:nvSpPr>
            <p:spPr>
              <a:xfrm rot="856400">
                <a:off x="7544392" y="5177289"/>
                <a:ext cx="1341931" cy="1532621"/>
              </a:xfrm>
              <a:prstGeom prst="arc">
                <a:avLst>
                  <a:gd name="adj1" fmla="val 13184796"/>
                  <a:gd name="adj2" fmla="val 6304267"/>
                </a:avLst>
              </a:prstGeom>
              <a:noFill/>
              <a:ln w="19050">
                <a:headEnd type="triangle"/>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grpSp>
            <p:nvGrpSpPr>
              <p:cNvPr id="16" name="Group 162"/>
              <p:cNvGrpSpPr/>
              <p:nvPr/>
            </p:nvGrpSpPr>
            <p:grpSpPr>
              <a:xfrm>
                <a:off x="6197613" y="4844534"/>
                <a:ext cx="2569296" cy="1743168"/>
                <a:chOff x="4571997" y="1762032"/>
                <a:chExt cx="1926972" cy="1743168"/>
              </a:xfrm>
            </p:grpSpPr>
            <p:sp>
              <p:nvSpPr>
                <p:cNvPr id="63" name="TextBox 62"/>
                <p:cNvSpPr txBox="1"/>
                <p:nvPr/>
              </p:nvSpPr>
              <p:spPr>
                <a:xfrm>
                  <a:off x="4724396" y="1905000"/>
                  <a:ext cx="513600"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prstClr val="black"/>
                      </a:solidFill>
                    </a:rPr>
                    <a:t>Input</a:t>
                  </a:r>
                  <a:endParaRPr lang="en-US" dirty="0">
                    <a:solidFill>
                      <a:prstClr val="black"/>
                    </a:solidFill>
                  </a:endParaRPr>
                </a:p>
              </p:txBody>
            </p:sp>
            <p:sp>
              <p:nvSpPr>
                <p:cNvPr id="64" name="Oval 63"/>
                <p:cNvSpPr/>
                <p:nvPr/>
              </p:nvSpPr>
              <p:spPr>
                <a:xfrm>
                  <a:off x="4571997" y="2438400"/>
                  <a:ext cx="304800" cy="304800"/>
                </a:xfrm>
                <a:prstGeom prst="ellipse">
                  <a:avLst/>
                </a:prstGeom>
                <a:solidFill>
                  <a:srgbClr val="92D05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65" name="Straight Arrow Connector 64"/>
                <p:cNvCxnSpPr>
                  <a:endCxn id="64" idx="0"/>
                </p:cNvCxnSpPr>
                <p:nvPr/>
              </p:nvCxnSpPr>
              <p:spPr>
                <a:xfrm rot="5400000">
                  <a:off x="4610097" y="2324100"/>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66" name="Straight Arrow Connector 65"/>
                <p:cNvCxnSpPr>
                  <a:stCxn id="64" idx="4"/>
                  <a:endCxn id="76" idx="1"/>
                </p:cNvCxnSpPr>
                <p:nvPr/>
              </p:nvCxnSpPr>
              <p:spPr>
                <a:xfrm rot="16200000" flipH="1">
                  <a:off x="4724397" y="2743199"/>
                  <a:ext cx="273237" cy="273237"/>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sp>
              <p:nvSpPr>
                <p:cNvPr id="67" name="Oval 66"/>
                <p:cNvSpPr/>
                <p:nvPr/>
              </p:nvSpPr>
              <p:spPr>
                <a:xfrm>
                  <a:off x="4952997" y="2438400"/>
                  <a:ext cx="304800" cy="304800"/>
                </a:xfrm>
                <a:prstGeom prst="ellipse">
                  <a:avLst/>
                </a:prstGeom>
                <a:solidFill>
                  <a:srgbClr val="92D05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68" name="Straight Arrow Connector 67"/>
                <p:cNvCxnSpPr>
                  <a:endCxn id="67" idx="0"/>
                </p:cNvCxnSpPr>
                <p:nvPr/>
              </p:nvCxnSpPr>
              <p:spPr>
                <a:xfrm rot="5400000">
                  <a:off x="4991097" y="2324100"/>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69" name="Straight Arrow Connector 68"/>
                <p:cNvCxnSpPr>
                  <a:stCxn id="67" idx="4"/>
                  <a:endCxn id="76" idx="0"/>
                </p:cNvCxnSpPr>
                <p:nvPr/>
              </p:nvCxnSpPr>
              <p:spPr>
                <a:xfrm rot="5400000">
                  <a:off x="4991097" y="2857500"/>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sp>
              <p:nvSpPr>
                <p:cNvPr id="70" name="Oval 69"/>
                <p:cNvSpPr/>
                <p:nvPr/>
              </p:nvSpPr>
              <p:spPr>
                <a:xfrm>
                  <a:off x="5791197" y="2437606"/>
                  <a:ext cx="304800" cy="304800"/>
                </a:xfrm>
                <a:prstGeom prst="ellipse">
                  <a:avLst/>
                </a:prstGeom>
                <a:solidFill>
                  <a:srgbClr val="92D05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1" name="Straight Arrow Connector 70"/>
                <p:cNvCxnSpPr>
                  <a:endCxn id="70" idx="0"/>
                </p:cNvCxnSpPr>
                <p:nvPr/>
              </p:nvCxnSpPr>
              <p:spPr>
                <a:xfrm rot="5400000">
                  <a:off x="5829297" y="2323306"/>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72" name="Straight Arrow Connector 71"/>
                <p:cNvCxnSpPr>
                  <a:stCxn id="70" idx="4"/>
                  <a:endCxn id="76" idx="7"/>
                </p:cNvCxnSpPr>
                <p:nvPr/>
              </p:nvCxnSpPr>
              <p:spPr>
                <a:xfrm rot="5400000">
                  <a:off x="5441364" y="2514204"/>
                  <a:ext cx="274031" cy="730437"/>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sp>
              <p:nvSpPr>
                <p:cNvPr id="73" name="Oval 72"/>
                <p:cNvSpPr/>
                <p:nvPr/>
              </p:nvSpPr>
              <p:spPr>
                <a:xfrm>
                  <a:off x="5410197" y="2590800"/>
                  <a:ext cx="45719" cy="45719"/>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74" name="Oval 73"/>
                <p:cNvSpPr/>
                <p:nvPr/>
              </p:nvSpPr>
              <p:spPr>
                <a:xfrm>
                  <a:off x="5562597" y="2590800"/>
                  <a:ext cx="45719" cy="45719"/>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75" name="TextBox 74"/>
                <p:cNvSpPr txBox="1"/>
                <p:nvPr/>
              </p:nvSpPr>
              <p:spPr>
                <a:xfrm>
                  <a:off x="5181597" y="2209800"/>
                  <a:ext cx="451084"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prstClr val="black"/>
                      </a:solidFill>
                    </a:rPr>
                    <a:t>map</a:t>
                  </a:r>
                  <a:endParaRPr lang="en-US" dirty="0">
                    <a:solidFill>
                      <a:prstClr val="black"/>
                    </a:solidFill>
                  </a:endParaRPr>
                </a:p>
              </p:txBody>
            </p:sp>
            <p:sp>
              <p:nvSpPr>
                <p:cNvPr id="76" name="Oval 75"/>
                <p:cNvSpPr/>
                <p:nvPr/>
              </p:nvSpPr>
              <p:spPr>
                <a:xfrm>
                  <a:off x="4952997" y="2971800"/>
                  <a:ext cx="304800" cy="304800"/>
                </a:xfrm>
                <a:prstGeom prst="ellipse">
                  <a:avLst/>
                </a:prstGeom>
                <a:solidFill>
                  <a:srgbClr val="00B0F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7" name="Oval 76"/>
                <p:cNvSpPr/>
                <p:nvPr/>
              </p:nvSpPr>
              <p:spPr>
                <a:xfrm>
                  <a:off x="5562597" y="2971800"/>
                  <a:ext cx="304800" cy="304800"/>
                </a:xfrm>
                <a:prstGeom prst="ellipse">
                  <a:avLst/>
                </a:prstGeom>
                <a:solidFill>
                  <a:srgbClr val="00B0F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cxnSp>
              <p:nvCxnSpPr>
                <p:cNvPr id="78" name="Straight Arrow Connector 77"/>
                <p:cNvCxnSpPr>
                  <a:stCxn id="64" idx="4"/>
                  <a:endCxn id="77" idx="1"/>
                </p:cNvCxnSpPr>
                <p:nvPr/>
              </p:nvCxnSpPr>
              <p:spPr>
                <a:xfrm rot="16200000" flipH="1">
                  <a:off x="5029197" y="2438400"/>
                  <a:ext cx="273237" cy="882837"/>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79" name="Straight Arrow Connector 78"/>
                <p:cNvCxnSpPr>
                  <a:stCxn id="67" idx="4"/>
                  <a:endCxn id="77" idx="0"/>
                </p:cNvCxnSpPr>
                <p:nvPr/>
              </p:nvCxnSpPr>
              <p:spPr>
                <a:xfrm rot="16200000" flipH="1">
                  <a:off x="5295897" y="2552700"/>
                  <a:ext cx="228600" cy="609599"/>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80" name="Straight Arrow Connector 79"/>
                <p:cNvCxnSpPr>
                  <a:stCxn id="70" idx="4"/>
                  <a:endCxn id="77" idx="7"/>
                </p:cNvCxnSpPr>
                <p:nvPr/>
              </p:nvCxnSpPr>
              <p:spPr>
                <a:xfrm rot="5400000">
                  <a:off x="5746164" y="2819003"/>
                  <a:ext cx="274031" cy="120837"/>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81" name="Straight Arrow Connector 80"/>
                <p:cNvCxnSpPr/>
                <p:nvPr/>
              </p:nvCxnSpPr>
              <p:spPr>
                <a:xfrm rot="5400000">
                  <a:off x="4991891" y="3390106"/>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82" name="Straight Arrow Connector 81"/>
                <p:cNvCxnSpPr/>
                <p:nvPr/>
              </p:nvCxnSpPr>
              <p:spPr>
                <a:xfrm rot="5400000">
                  <a:off x="5601491" y="3390106"/>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grpSp>
              <p:nvGrpSpPr>
                <p:cNvPr id="17" name="Group 102"/>
                <p:cNvGrpSpPr/>
                <p:nvPr/>
              </p:nvGrpSpPr>
              <p:grpSpPr>
                <a:xfrm>
                  <a:off x="5333998" y="3124200"/>
                  <a:ext cx="198119" cy="45719"/>
                  <a:chOff x="7696200" y="2743200"/>
                  <a:chExt cx="198119" cy="45719"/>
                </a:xfrm>
              </p:grpSpPr>
              <p:sp>
                <p:nvSpPr>
                  <p:cNvPr id="86" name="Oval 85"/>
                  <p:cNvSpPr/>
                  <p:nvPr/>
                </p:nvSpPr>
                <p:spPr>
                  <a:xfrm>
                    <a:off x="7696200" y="2743200"/>
                    <a:ext cx="45719" cy="45719"/>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87" name="Oval 86"/>
                  <p:cNvSpPr/>
                  <p:nvPr/>
                </p:nvSpPr>
                <p:spPr>
                  <a:xfrm>
                    <a:off x="7848600" y="2743200"/>
                    <a:ext cx="45719" cy="45719"/>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grpSp>
            <p:sp>
              <p:nvSpPr>
                <p:cNvPr id="84" name="TextBox 83"/>
                <p:cNvSpPr txBox="1"/>
                <p:nvPr/>
              </p:nvSpPr>
              <p:spPr>
                <a:xfrm>
                  <a:off x="5825924" y="2971800"/>
                  <a:ext cx="625554"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prstClr val="black"/>
                      </a:solidFill>
                    </a:rPr>
                    <a:t>reduce</a:t>
                  </a:r>
                  <a:endParaRPr lang="en-US" dirty="0">
                    <a:solidFill>
                      <a:prstClr val="black"/>
                    </a:solidFill>
                  </a:endParaRPr>
                </a:p>
              </p:txBody>
            </p:sp>
            <p:sp>
              <p:nvSpPr>
                <p:cNvPr id="85" name="TextBox 84"/>
                <p:cNvSpPr txBox="1"/>
                <p:nvPr/>
              </p:nvSpPr>
              <p:spPr>
                <a:xfrm>
                  <a:off x="5693028" y="1762032"/>
                  <a:ext cx="805941" cy="369332"/>
                </a:xfrm>
                <a:prstGeom prst="rect">
                  <a:avLst/>
                </a:prstGeom>
                <a:ln w="19050"/>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solidFill>
                        <a:prstClr val="black"/>
                      </a:solidFill>
                    </a:rPr>
                    <a:t>iterations</a:t>
                  </a:r>
                  <a:endParaRPr lang="en-US" dirty="0">
                    <a:solidFill>
                      <a:prstClr val="black"/>
                    </a:solidFill>
                  </a:endParaRPr>
                </a:p>
              </p:txBody>
            </p:sp>
          </p:grpSp>
        </p:grpSp>
        <p:sp>
          <p:nvSpPr>
            <p:cNvPr id="102" name="TextBox 101"/>
            <p:cNvSpPr txBox="1"/>
            <p:nvPr/>
          </p:nvSpPr>
          <p:spPr>
            <a:xfrm>
              <a:off x="6976065" y="4431268"/>
              <a:ext cx="2260551" cy="369332"/>
            </a:xfrm>
            <a:prstGeom prst="rect">
              <a:avLst/>
            </a:prstGeom>
            <a:noFill/>
          </p:spPr>
          <p:txBody>
            <a:bodyPr wrap="square" rtlCol="0">
              <a:spAutoFit/>
            </a:bodyPr>
            <a:lstStyle/>
            <a:p>
              <a:r>
                <a:rPr lang="en-US" b="1" dirty="0" smtClean="0">
                  <a:solidFill>
                    <a:srgbClr val="C00000"/>
                  </a:solidFill>
                </a:rPr>
                <a:t>Iterative MapReduce</a:t>
              </a:r>
              <a:endParaRPr lang="en-US" b="1" dirty="0">
                <a:solidFill>
                  <a:srgbClr val="C00000"/>
                </a:solidFill>
              </a:endParaRPr>
            </a:p>
          </p:txBody>
        </p:sp>
      </p:grpSp>
      <p:grpSp>
        <p:nvGrpSpPr>
          <p:cNvPr id="23553" name="Group 23552"/>
          <p:cNvGrpSpPr/>
          <p:nvPr/>
        </p:nvGrpSpPr>
        <p:grpSpPr>
          <a:xfrm>
            <a:off x="9706025" y="4431276"/>
            <a:ext cx="2449583" cy="2114404"/>
            <a:chOff x="9706025" y="4431276"/>
            <a:chExt cx="2449583" cy="2114404"/>
          </a:xfrm>
        </p:grpSpPr>
        <p:grpSp>
          <p:nvGrpSpPr>
            <p:cNvPr id="18" name="Group 161"/>
            <p:cNvGrpSpPr/>
            <p:nvPr/>
          </p:nvGrpSpPr>
          <p:grpSpPr>
            <a:xfrm>
              <a:off x="9706025" y="4869280"/>
              <a:ext cx="2336800" cy="1676400"/>
              <a:chOff x="6934200" y="1828800"/>
              <a:chExt cx="1752600" cy="1676400"/>
            </a:xfrm>
            <a:noFill/>
          </p:grpSpPr>
          <p:sp>
            <p:nvSpPr>
              <p:cNvPr id="89" name="Rectangle 88"/>
              <p:cNvSpPr/>
              <p:nvPr/>
            </p:nvSpPr>
            <p:spPr>
              <a:xfrm>
                <a:off x="7162800" y="2057400"/>
                <a:ext cx="1295400" cy="1295400"/>
              </a:xfrm>
              <a:prstGeom prst="rect">
                <a:avLst/>
              </a:prstGeom>
              <a:grp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cxnSp>
            <p:nvCxnSpPr>
              <p:cNvPr id="90" name="Straight Connector 89"/>
              <p:cNvCxnSpPr/>
              <p:nvPr/>
            </p:nvCxnSpPr>
            <p:spPr>
              <a:xfrm rot="5400000">
                <a:off x="6973094" y="2704306"/>
                <a:ext cx="1295400" cy="1588"/>
              </a:xfrm>
              <a:prstGeom prst="line">
                <a:avLst/>
              </a:prstGeom>
              <a:grpFill/>
              <a:ln w="19050"/>
            </p:spPr>
            <p:style>
              <a:lnRef idx="2">
                <a:schemeClr val="dk1"/>
              </a:lnRef>
              <a:fillRef idx="1">
                <a:schemeClr val="lt1"/>
              </a:fillRef>
              <a:effectRef idx="0">
                <a:schemeClr val="dk1"/>
              </a:effectRef>
              <a:fontRef idx="minor">
                <a:schemeClr val="dk1"/>
              </a:fontRef>
            </p:style>
          </p:cxnSp>
          <p:cxnSp>
            <p:nvCxnSpPr>
              <p:cNvPr id="91" name="Straight Connector 90"/>
              <p:cNvCxnSpPr/>
              <p:nvPr/>
            </p:nvCxnSpPr>
            <p:spPr>
              <a:xfrm>
                <a:off x="7162800" y="2514600"/>
                <a:ext cx="1295400" cy="1588"/>
              </a:xfrm>
              <a:prstGeom prst="line">
                <a:avLst/>
              </a:prstGeom>
              <a:grpFill/>
              <a:ln w="19050"/>
            </p:spPr>
            <p:style>
              <a:lnRef idx="2">
                <a:schemeClr val="dk1"/>
              </a:lnRef>
              <a:fillRef idx="1">
                <a:schemeClr val="lt1"/>
              </a:fillRef>
              <a:effectRef idx="0">
                <a:schemeClr val="dk1"/>
              </a:effectRef>
              <a:fontRef idx="minor">
                <a:schemeClr val="dk1"/>
              </a:fontRef>
            </p:style>
          </p:cxnSp>
          <p:cxnSp>
            <p:nvCxnSpPr>
              <p:cNvPr id="92" name="Straight Connector 91"/>
              <p:cNvCxnSpPr/>
              <p:nvPr/>
            </p:nvCxnSpPr>
            <p:spPr>
              <a:xfrm>
                <a:off x="7162800" y="2819400"/>
                <a:ext cx="1295400" cy="1588"/>
              </a:xfrm>
              <a:prstGeom prst="line">
                <a:avLst/>
              </a:prstGeom>
              <a:grpFill/>
              <a:ln w="19050"/>
            </p:spPr>
            <p:style>
              <a:lnRef idx="2">
                <a:schemeClr val="dk1"/>
              </a:lnRef>
              <a:fillRef idx="1">
                <a:schemeClr val="lt1"/>
              </a:fillRef>
              <a:effectRef idx="0">
                <a:schemeClr val="dk1"/>
              </a:effectRef>
              <a:fontRef idx="minor">
                <a:schemeClr val="dk1"/>
              </a:fontRef>
            </p:style>
          </p:cxnSp>
          <p:sp>
            <p:nvSpPr>
              <p:cNvPr id="93" name="TextBox 92"/>
              <p:cNvSpPr txBox="1"/>
              <p:nvPr/>
            </p:nvSpPr>
            <p:spPr>
              <a:xfrm>
                <a:off x="7578527" y="2514600"/>
                <a:ext cx="308018"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err="1" smtClean="0">
                    <a:solidFill>
                      <a:prstClr val="black"/>
                    </a:solidFill>
                  </a:rPr>
                  <a:t>Pij</a:t>
                </a:r>
                <a:endParaRPr lang="en-US" dirty="0">
                  <a:solidFill>
                    <a:prstClr val="black"/>
                  </a:solidFill>
                </a:endParaRPr>
              </a:p>
            </p:txBody>
          </p:sp>
          <p:cxnSp>
            <p:nvCxnSpPr>
              <p:cNvPr id="94" name="Straight Arrow Connector 93"/>
              <p:cNvCxnSpPr/>
              <p:nvPr/>
            </p:nvCxnSpPr>
            <p:spPr>
              <a:xfrm rot="5400000" flipH="1" flipV="1">
                <a:off x="7658894" y="2247106"/>
                <a:ext cx="228600" cy="1588"/>
              </a:xfrm>
              <a:prstGeom prst="straightConnector1">
                <a:avLst/>
              </a:prstGeom>
              <a:grpFill/>
              <a:ln w="19050">
                <a:tailEnd type="arrow"/>
              </a:ln>
            </p:spPr>
            <p:style>
              <a:lnRef idx="2">
                <a:schemeClr val="dk1"/>
              </a:lnRef>
              <a:fillRef idx="1">
                <a:schemeClr val="lt1"/>
              </a:fillRef>
              <a:effectRef idx="0">
                <a:schemeClr val="dk1"/>
              </a:effectRef>
              <a:fontRef idx="minor">
                <a:schemeClr val="dk1"/>
              </a:fontRef>
            </p:style>
          </p:cxnSp>
          <p:cxnSp>
            <p:nvCxnSpPr>
              <p:cNvPr id="95" name="Straight Arrow Connector 94"/>
              <p:cNvCxnSpPr/>
              <p:nvPr/>
            </p:nvCxnSpPr>
            <p:spPr>
              <a:xfrm rot="10800000">
                <a:off x="7239000" y="2667000"/>
                <a:ext cx="228600" cy="1588"/>
              </a:xfrm>
              <a:prstGeom prst="straightConnector1">
                <a:avLst/>
              </a:prstGeom>
              <a:grpFill/>
              <a:ln w="19050">
                <a:tailEnd type="arrow"/>
              </a:ln>
            </p:spPr>
            <p:style>
              <a:lnRef idx="2">
                <a:schemeClr val="dk1"/>
              </a:lnRef>
              <a:fillRef idx="1">
                <a:schemeClr val="lt1"/>
              </a:fillRef>
              <a:effectRef idx="0">
                <a:schemeClr val="dk1"/>
              </a:effectRef>
              <a:fontRef idx="minor">
                <a:schemeClr val="dk1"/>
              </a:fontRef>
            </p:style>
          </p:cxnSp>
          <p:sp>
            <p:nvSpPr>
              <p:cNvPr id="96" name="Arc 95"/>
              <p:cNvSpPr/>
              <p:nvPr/>
            </p:nvSpPr>
            <p:spPr>
              <a:xfrm flipV="1">
                <a:off x="6934200" y="2590800"/>
                <a:ext cx="1752600" cy="457200"/>
              </a:xfrm>
              <a:prstGeom prst="arc">
                <a:avLst>
                  <a:gd name="adj1" fmla="val 10327336"/>
                  <a:gd name="adj2" fmla="val 598130"/>
                </a:avLst>
              </a:prstGeom>
              <a:grpFill/>
              <a:ln w="19050">
                <a:tailEnd type="arrow"/>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97" name="Arc 96"/>
              <p:cNvSpPr/>
              <p:nvPr/>
            </p:nvSpPr>
            <p:spPr>
              <a:xfrm rot="16200000" flipV="1">
                <a:off x="7162800" y="2438400"/>
                <a:ext cx="1676400" cy="457200"/>
              </a:xfrm>
              <a:prstGeom prst="arc">
                <a:avLst>
                  <a:gd name="adj1" fmla="val 10327336"/>
                  <a:gd name="adj2" fmla="val 598130"/>
                </a:avLst>
              </a:prstGeom>
              <a:grpFill/>
              <a:ln w="19050">
                <a:headEnd type="arrow"/>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grpSp>
        <p:sp>
          <p:nvSpPr>
            <p:cNvPr id="103" name="TextBox 102"/>
            <p:cNvSpPr txBox="1"/>
            <p:nvPr/>
          </p:nvSpPr>
          <p:spPr>
            <a:xfrm>
              <a:off x="9717208" y="4431276"/>
              <a:ext cx="2438400" cy="369332"/>
            </a:xfrm>
            <a:prstGeom prst="rect">
              <a:avLst/>
            </a:prstGeom>
            <a:noFill/>
          </p:spPr>
          <p:txBody>
            <a:bodyPr wrap="square" rtlCol="0">
              <a:spAutoFit/>
            </a:bodyPr>
            <a:lstStyle/>
            <a:p>
              <a:r>
                <a:rPr lang="en-US" b="1" dirty="0">
                  <a:solidFill>
                    <a:srgbClr val="002060"/>
                  </a:solidFill>
                </a:rPr>
                <a:t>MPI and Point-to-Point</a:t>
              </a:r>
            </a:p>
          </p:txBody>
        </p:sp>
      </p:grpSp>
      <p:sp>
        <p:nvSpPr>
          <p:cNvPr id="107" name="TextBox 106"/>
          <p:cNvSpPr txBox="1"/>
          <p:nvPr/>
        </p:nvSpPr>
        <p:spPr>
          <a:xfrm>
            <a:off x="258398" y="4498352"/>
            <a:ext cx="1684020" cy="369332"/>
          </a:xfrm>
          <a:prstGeom prst="rect">
            <a:avLst/>
          </a:prstGeom>
          <a:noFill/>
        </p:spPr>
        <p:txBody>
          <a:bodyPr wrap="square" rtlCol="0">
            <a:spAutoFit/>
          </a:bodyPr>
          <a:lstStyle/>
          <a:p>
            <a:r>
              <a:rPr lang="en-US" b="1" dirty="0" smtClean="0">
                <a:solidFill>
                  <a:srgbClr val="002060"/>
                </a:solidFill>
              </a:rPr>
              <a:t>Sequential</a:t>
            </a:r>
            <a:endParaRPr lang="en-US" b="1" dirty="0">
              <a:solidFill>
                <a:srgbClr val="002060"/>
              </a:solidFill>
            </a:endParaRPr>
          </a:p>
        </p:txBody>
      </p:sp>
      <p:grpSp>
        <p:nvGrpSpPr>
          <p:cNvPr id="23555" name="Group 23554"/>
          <p:cNvGrpSpPr/>
          <p:nvPr/>
        </p:nvGrpSpPr>
        <p:grpSpPr>
          <a:xfrm>
            <a:off x="432102" y="4860275"/>
            <a:ext cx="834917" cy="1448403"/>
            <a:chOff x="432102" y="4860275"/>
            <a:chExt cx="834917" cy="1448403"/>
          </a:xfrm>
        </p:grpSpPr>
        <p:sp>
          <p:nvSpPr>
            <p:cNvPr id="104" name="Oval 103"/>
            <p:cNvSpPr/>
            <p:nvPr/>
          </p:nvSpPr>
          <p:spPr>
            <a:xfrm>
              <a:off x="623143" y="5421626"/>
              <a:ext cx="396240" cy="304800"/>
            </a:xfrm>
            <a:prstGeom prst="ellipse">
              <a:avLst/>
            </a:prstGeom>
            <a:solidFill>
              <a:srgbClr val="92D05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105" name="Straight Arrow Connector 104"/>
            <p:cNvCxnSpPr/>
            <p:nvPr/>
          </p:nvCxnSpPr>
          <p:spPr>
            <a:xfrm rot="5400000">
              <a:off x="707995" y="5839694"/>
              <a:ext cx="228600" cy="2064"/>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106" name="Straight Arrow Connector 105"/>
            <p:cNvCxnSpPr/>
            <p:nvPr/>
          </p:nvCxnSpPr>
          <p:spPr>
            <a:xfrm rot="5400000">
              <a:off x="720062" y="5295128"/>
              <a:ext cx="228600" cy="2064"/>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sp>
          <p:nvSpPr>
            <p:cNvPr id="109" name="TextBox 108"/>
            <p:cNvSpPr txBox="1"/>
            <p:nvPr/>
          </p:nvSpPr>
          <p:spPr>
            <a:xfrm>
              <a:off x="501552" y="4860275"/>
              <a:ext cx="667683"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prstClr val="black"/>
                  </a:solidFill>
                </a:rPr>
                <a:t>Input</a:t>
              </a:r>
              <a:endParaRPr lang="en-US" dirty="0">
                <a:solidFill>
                  <a:prstClr val="black"/>
                </a:solidFill>
              </a:endParaRPr>
            </a:p>
          </p:txBody>
        </p:sp>
        <p:sp>
          <p:nvSpPr>
            <p:cNvPr id="110" name="TextBox 109"/>
            <p:cNvSpPr txBox="1"/>
            <p:nvPr/>
          </p:nvSpPr>
          <p:spPr>
            <a:xfrm>
              <a:off x="432102" y="5939346"/>
              <a:ext cx="834917"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prstClr val="black"/>
                  </a:solidFill>
                </a:rPr>
                <a:t>Output</a:t>
              </a:r>
              <a:endParaRPr lang="en-US" dirty="0">
                <a:solidFill>
                  <a:prstClr val="black"/>
                </a:solidFill>
              </a:endParaRPr>
            </a:p>
          </p:txBody>
        </p:sp>
      </p:grpSp>
      <p:sp>
        <p:nvSpPr>
          <p:cNvPr id="111" name="TextBox 110"/>
          <p:cNvSpPr txBox="1"/>
          <p:nvPr/>
        </p:nvSpPr>
        <p:spPr>
          <a:xfrm>
            <a:off x="1071344" y="5331485"/>
            <a:ext cx="586411"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solidFill>
                  <a:prstClr val="black"/>
                </a:solidFill>
              </a:rPr>
              <a:t>map</a:t>
            </a:r>
            <a:endParaRPr lang="en-US" dirty="0">
              <a:solidFill>
                <a:prstClr val="black"/>
              </a:solidFill>
            </a:endParaRPr>
          </a:p>
        </p:txBody>
      </p:sp>
      <p:grpSp>
        <p:nvGrpSpPr>
          <p:cNvPr id="124" name="Group 123"/>
          <p:cNvGrpSpPr/>
          <p:nvPr/>
        </p:nvGrpSpPr>
        <p:grpSpPr>
          <a:xfrm>
            <a:off x="258399" y="1104900"/>
            <a:ext cx="11479626" cy="3009900"/>
            <a:chOff x="258399" y="1104900"/>
            <a:chExt cx="11479626" cy="3009900"/>
          </a:xfrm>
        </p:grpSpPr>
        <p:sp>
          <p:nvSpPr>
            <p:cNvPr id="125" name="Rounded Rectangle 124"/>
            <p:cNvSpPr/>
            <p:nvPr/>
          </p:nvSpPr>
          <p:spPr>
            <a:xfrm>
              <a:off x="1960879" y="1203413"/>
              <a:ext cx="2844800" cy="76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smtClean="0">
                  <a:latin typeface="+mj-lt"/>
                  <a:cs typeface="Aharoni" pitchFamily="2" charset="-79"/>
                </a:rPr>
                <a:t>MapReduce</a:t>
              </a:r>
            </a:p>
          </p:txBody>
        </p:sp>
        <p:sp>
          <p:nvSpPr>
            <p:cNvPr id="126" name="Rounded Rectangle 125"/>
            <p:cNvSpPr/>
            <p:nvPr/>
          </p:nvSpPr>
          <p:spPr>
            <a:xfrm>
              <a:off x="7184087" y="1104900"/>
              <a:ext cx="2946400" cy="838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smtClean="0">
                  <a:latin typeface="+mj-lt"/>
                  <a:cs typeface="Aharoni" pitchFamily="2" charset="-79"/>
                </a:rPr>
                <a:t>Classic Parallel Runtimes (MPI)</a:t>
              </a:r>
              <a:endParaRPr lang="en-US" sz="2000" dirty="0">
                <a:latin typeface="+mj-lt"/>
                <a:cs typeface="Aharoni" pitchFamily="2" charset="-79"/>
              </a:endParaRPr>
            </a:p>
          </p:txBody>
        </p:sp>
        <p:sp>
          <p:nvSpPr>
            <p:cNvPr id="127" name="TextBox 126"/>
            <p:cNvSpPr txBox="1"/>
            <p:nvPr/>
          </p:nvSpPr>
          <p:spPr>
            <a:xfrm>
              <a:off x="2256312" y="1993769"/>
              <a:ext cx="2187759" cy="369332"/>
            </a:xfrm>
            <a:prstGeom prst="rect">
              <a:avLst/>
            </a:prstGeom>
            <a:noFill/>
          </p:spPr>
          <p:txBody>
            <a:bodyPr wrap="square" rtlCol="0">
              <a:spAutoFit/>
            </a:bodyPr>
            <a:lstStyle/>
            <a:p>
              <a:r>
                <a:rPr lang="en-US" b="1" dirty="0" smtClean="0">
                  <a:solidFill>
                    <a:srgbClr val="002060"/>
                  </a:solidFill>
                </a:rPr>
                <a:t>Data Centered, </a:t>
              </a:r>
              <a:r>
                <a:rPr lang="en-US" b="1" dirty="0" err="1" smtClean="0">
                  <a:solidFill>
                    <a:srgbClr val="002060"/>
                  </a:solidFill>
                </a:rPr>
                <a:t>QoS</a:t>
              </a:r>
              <a:endParaRPr lang="en-US" b="1" dirty="0">
                <a:solidFill>
                  <a:srgbClr val="002060"/>
                </a:solidFill>
              </a:endParaRPr>
            </a:p>
          </p:txBody>
        </p:sp>
        <p:sp>
          <p:nvSpPr>
            <p:cNvPr id="128" name="TextBox 127"/>
            <p:cNvSpPr txBox="1"/>
            <p:nvPr/>
          </p:nvSpPr>
          <p:spPr>
            <a:xfrm>
              <a:off x="7807339" y="1943101"/>
              <a:ext cx="2098661" cy="646331"/>
            </a:xfrm>
            <a:prstGeom prst="rect">
              <a:avLst/>
            </a:prstGeom>
            <a:noFill/>
          </p:spPr>
          <p:txBody>
            <a:bodyPr wrap="square" rtlCol="0">
              <a:spAutoFit/>
            </a:bodyPr>
            <a:lstStyle/>
            <a:p>
              <a:r>
                <a:rPr lang="en-US" b="1" dirty="0" smtClean="0">
                  <a:solidFill>
                    <a:srgbClr val="002060"/>
                  </a:solidFill>
                </a:rPr>
                <a:t>Efficient and Proven techniques</a:t>
              </a:r>
              <a:endParaRPr lang="en-US" b="1" dirty="0">
                <a:solidFill>
                  <a:srgbClr val="002060"/>
                </a:solidFill>
              </a:endParaRPr>
            </a:p>
          </p:txBody>
        </p:sp>
        <p:sp>
          <p:nvSpPr>
            <p:cNvPr id="129" name="Left-Right Arrow 128"/>
            <p:cNvSpPr/>
            <p:nvPr/>
          </p:nvSpPr>
          <p:spPr>
            <a:xfrm>
              <a:off x="258399" y="3048000"/>
              <a:ext cx="11479626" cy="1066800"/>
            </a:xfrm>
            <a:prstGeom prst="leftRightArrow">
              <a:avLst>
                <a:gd name="adj1" fmla="val 67910"/>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0" name="Rounded Rectangle 129"/>
            <p:cNvSpPr/>
            <p:nvPr/>
          </p:nvSpPr>
          <p:spPr>
            <a:xfrm>
              <a:off x="2641600" y="3048000"/>
              <a:ext cx="7924800" cy="10668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smtClean="0">
                  <a:cs typeface="Aharoni" pitchFamily="2" charset="-79"/>
                </a:rPr>
                <a:t>Expand the Applicability of MapReduce to more </a:t>
              </a:r>
              <a:r>
                <a:rPr lang="en-US" sz="2000" b="1" dirty="0" smtClean="0">
                  <a:solidFill>
                    <a:srgbClr val="002060"/>
                  </a:solidFill>
                  <a:cs typeface="Aharoni" pitchFamily="2" charset="-79"/>
                </a:rPr>
                <a:t>classes</a:t>
              </a:r>
              <a:r>
                <a:rPr lang="en-US" sz="2000" dirty="0" smtClean="0">
                  <a:cs typeface="Aharoni" pitchFamily="2" charset="-79"/>
                </a:rPr>
                <a:t> of Applications</a:t>
              </a:r>
              <a:endParaRPr lang="en-US" sz="2000" dirty="0">
                <a:cs typeface="Aharoni" pitchFamily="2" charset="-79"/>
              </a:endParaRPr>
            </a:p>
          </p:txBody>
        </p:sp>
        <p:grpSp>
          <p:nvGrpSpPr>
            <p:cNvPr id="131" name="Group 130"/>
            <p:cNvGrpSpPr/>
            <p:nvPr/>
          </p:nvGrpSpPr>
          <p:grpSpPr>
            <a:xfrm>
              <a:off x="4429267" y="2016919"/>
              <a:ext cx="3387873" cy="1185862"/>
              <a:chOff x="4429267" y="2016919"/>
              <a:chExt cx="3387873" cy="1185862"/>
            </a:xfrm>
          </p:grpSpPr>
          <p:pic>
            <p:nvPicPr>
              <p:cNvPr id="132" name="Picture 2" descr="C:\Users\jekanaya\AppData\Local\Microsoft\Windows\Temporary Internet Files\Content.IE5\YZ9VVZR1\MC900311328[1].wmf"/>
              <p:cNvPicPr>
                <a:picLocks noChangeAspect="1" noChangeArrowheads="1"/>
              </p:cNvPicPr>
              <p:nvPr/>
            </p:nvPicPr>
            <p:blipFill>
              <a:blip r:embed="rId3" cstate="print"/>
              <a:srcRect/>
              <a:stretch>
                <a:fillRect/>
              </a:stretch>
            </p:blipFill>
            <p:spPr bwMode="auto">
              <a:xfrm>
                <a:off x="5625025" y="2283619"/>
                <a:ext cx="1080615" cy="919162"/>
              </a:xfrm>
              <a:prstGeom prst="rect">
                <a:avLst/>
              </a:prstGeom>
              <a:noFill/>
            </p:spPr>
          </p:pic>
          <p:sp>
            <p:nvSpPr>
              <p:cNvPr id="133" name="Lightning Bolt 132"/>
              <p:cNvSpPr/>
              <p:nvPr/>
            </p:nvSpPr>
            <p:spPr>
              <a:xfrm>
                <a:off x="4429267" y="2049283"/>
                <a:ext cx="1219200" cy="533400"/>
              </a:xfrm>
              <a:prstGeom prst="lightningBol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4" name="Lightning Bolt 133"/>
              <p:cNvSpPr/>
              <p:nvPr/>
            </p:nvSpPr>
            <p:spPr>
              <a:xfrm flipH="1">
                <a:off x="6699540" y="2016919"/>
                <a:ext cx="1117600" cy="533400"/>
              </a:xfrm>
              <a:prstGeom prst="lightningBol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grpSp>
    </p:spTree>
    <p:extLst>
      <p:ext uri="{BB962C8B-B14F-4D97-AF65-F5344CB8AC3E}">
        <p14:creationId xmlns:p14="http://schemas.microsoft.com/office/powerpoint/2010/main" val="64390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wipe(left)">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553"/>
                                        </p:tgtEl>
                                        <p:attrNameLst>
                                          <p:attrName>style.visibility</p:attrName>
                                        </p:attrNameLst>
                                      </p:cBhvr>
                                      <p:to>
                                        <p:strVal val="visible"/>
                                      </p:to>
                                    </p:set>
                                    <p:animEffect transition="in" filter="wipe(left)">
                                      <p:cBhvr>
                                        <p:cTn id="27" dur="500"/>
                                        <p:tgtEl>
                                          <p:spTgt spid="2355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4"/>
                                        </p:tgtEl>
                                        <p:attrNameLst>
                                          <p:attrName>style.visibility</p:attrName>
                                        </p:attrNameLst>
                                      </p:cBhvr>
                                      <p:to>
                                        <p:strVal val="visible"/>
                                      </p:to>
                                    </p:set>
                                    <p:animEffect transition="in" filter="wipe(down)">
                                      <p:cBhvr>
                                        <p:cTn id="32"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angle 132"/>
          <p:cNvSpPr/>
          <p:nvPr/>
        </p:nvSpPr>
        <p:spPr>
          <a:xfrm>
            <a:off x="6058058" y="1660244"/>
            <a:ext cx="776577" cy="853930"/>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127" name="Rectangle 126"/>
          <p:cNvSpPr/>
          <p:nvPr/>
        </p:nvSpPr>
        <p:spPr>
          <a:xfrm>
            <a:off x="8362366" y="1651269"/>
            <a:ext cx="776577" cy="862907"/>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25" name="Rectangle 24"/>
          <p:cNvSpPr/>
          <p:nvPr/>
        </p:nvSpPr>
        <p:spPr>
          <a:xfrm>
            <a:off x="7313907" y="1658858"/>
            <a:ext cx="776577" cy="855316"/>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129" name="Rectangle 128"/>
          <p:cNvSpPr/>
          <p:nvPr/>
        </p:nvSpPr>
        <p:spPr>
          <a:xfrm>
            <a:off x="9936722" y="1651269"/>
            <a:ext cx="776577" cy="862907"/>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50" name="Rectangle 49"/>
          <p:cNvSpPr/>
          <p:nvPr/>
        </p:nvSpPr>
        <p:spPr>
          <a:xfrm>
            <a:off x="5891497" y="2029218"/>
            <a:ext cx="4978400" cy="362116"/>
          </a:xfrm>
          <a:prstGeom prst="rect">
            <a:avLst/>
          </a:prstGeom>
          <a:ln w="12700">
            <a:solidFill>
              <a:schemeClr val="tx1"/>
            </a:solidFill>
            <a:prstDash val="sysDash"/>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Freeform 20"/>
          <p:cNvSpPr/>
          <p:nvPr/>
        </p:nvSpPr>
        <p:spPr>
          <a:xfrm>
            <a:off x="1421377" y="2443298"/>
            <a:ext cx="2641599" cy="839348"/>
          </a:xfrm>
          <a:custGeom>
            <a:avLst/>
            <a:gdLst>
              <a:gd name="connsiteX0" fmla="*/ 699714 w 1622172"/>
              <a:gd name="connsiteY0" fmla="*/ 2472 h 805554"/>
              <a:gd name="connsiteX1" fmla="*/ 699714 w 1622172"/>
              <a:gd name="connsiteY1" fmla="*/ 2472 h 805554"/>
              <a:gd name="connsiteX2" fmla="*/ 214685 w 1622172"/>
              <a:gd name="connsiteY2" fmla="*/ 10424 h 805554"/>
              <a:gd name="connsiteX3" fmla="*/ 119269 w 1622172"/>
              <a:gd name="connsiteY3" fmla="*/ 26326 h 805554"/>
              <a:gd name="connsiteX4" fmla="*/ 63610 w 1622172"/>
              <a:gd name="connsiteY4" fmla="*/ 89937 h 805554"/>
              <a:gd name="connsiteX5" fmla="*/ 47707 w 1622172"/>
              <a:gd name="connsiteY5" fmla="*/ 113790 h 805554"/>
              <a:gd name="connsiteX6" fmla="*/ 39756 w 1622172"/>
              <a:gd name="connsiteY6" fmla="*/ 137644 h 805554"/>
              <a:gd name="connsiteX7" fmla="*/ 23854 w 1622172"/>
              <a:gd name="connsiteY7" fmla="*/ 161498 h 805554"/>
              <a:gd name="connsiteX8" fmla="*/ 7951 w 1622172"/>
              <a:gd name="connsiteY8" fmla="*/ 209206 h 805554"/>
              <a:gd name="connsiteX9" fmla="*/ 0 w 1622172"/>
              <a:gd name="connsiteY9" fmla="*/ 280768 h 805554"/>
              <a:gd name="connsiteX10" fmla="*/ 15902 w 1622172"/>
              <a:gd name="connsiteY10" fmla="*/ 495453 h 805554"/>
              <a:gd name="connsiteX11" fmla="*/ 39756 w 1622172"/>
              <a:gd name="connsiteY11" fmla="*/ 574966 h 805554"/>
              <a:gd name="connsiteX12" fmla="*/ 87464 w 1622172"/>
              <a:gd name="connsiteY12" fmla="*/ 622674 h 805554"/>
              <a:gd name="connsiteX13" fmla="*/ 159026 w 1622172"/>
              <a:gd name="connsiteY13" fmla="*/ 670382 h 805554"/>
              <a:gd name="connsiteX14" fmla="*/ 214685 w 1622172"/>
              <a:gd name="connsiteY14" fmla="*/ 702187 h 805554"/>
              <a:gd name="connsiteX15" fmla="*/ 238539 w 1622172"/>
              <a:gd name="connsiteY15" fmla="*/ 710138 h 805554"/>
              <a:gd name="connsiteX16" fmla="*/ 310100 w 1622172"/>
              <a:gd name="connsiteY16" fmla="*/ 741944 h 805554"/>
              <a:gd name="connsiteX17" fmla="*/ 333954 w 1622172"/>
              <a:gd name="connsiteY17" fmla="*/ 749895 h 805554"/>
              <a:gd name="connsiteX18" fmla="*/ 357808 w 1622172"/>
              <a:gd name="connsiteY18" fmla="*/ 757846 h 805554"/>
              <a:gd name="connsiteX19" fmla="*/ 429370 w 1622172"/>
              <a:gd name="connsiteY19" fmla="*/ 765797 h 805554"/>
              <a:gd name="connsiteX20" fmla="*/ 492980 w 1622172"/>
              <a:gd name="connsiteY20" fmla="*/ 781700 h 805554"/>
              <a:gd name="connsiteX21" fmla="*/ 524786 w 1622172"/>
              <a:gd name="connsiteY21" fmla="*/ 789651 h 805554"/>
              <a:gd name="connsiteX22" fmla="*/ 652007 w 1622172"/>
              <a:gd name="connsiteY22" fmla="*/ 805554 h 805554"/>
              <a:gd name="connsiteX23" fmla="*/ 970059 w 1622172"/>
              <a:gd name="connsiteY23" fmla="*/ 797603 h 805554"/>
              <a:gd name="connsiteX24" fmla="*/ 1065474 w 1622172"/>
              <a:gd name="connsiteY24" fmla="*/ 781700 h 805554"/>
              <a:gd name="connsiteX25" fmla="*/ 1137036 w 1622172"/>
              <a:gd name="connsiteY25" fmla="*/ 773749 h 805554"/>
              <a:gd name="connsiteX26" fmla="*/ 1280160 w 1622172"/>
              <a:gd name="connsiteY26" fmla="*/ 741944 h 805554"/>
              <a:gd name="connsiteX27" fmla="*/ 1319916 w 1622172"/>
              <a:gd name="connsiteY27" fmla="*/ 733992 h 805554"/>
              <a:gd name="connsiteX28" fmla="*/ 1367624 w 1622172"/>
              <a:gd name="connsiteY28" fmla="*/ 726041 h 805554"/>
              <a:gd name="connsiteX29" fmla="*/ 1391478 w 1622172"/>
              <a:gd name="connsiteY29" fmla="*/ 718090 h 805554"/>
              <a:gd name="connsiteX30" fmla="*/ 1431234 w 1622172"/>
              <a:gd name="connsiteY30" fmla="*/ 710138 h 805554"/>
              <a:gd name="connsiteX31" fmla="*/ 1455088 w 1622172"/>
              <a:gd name="connsiteY31" fmla="*/ 694236 h 805554"/>
              <a:gd name="connsiteX32" fmla="*/ 1502796 w 1622172"/>
              <a:gd name="connsiteY32" fmla="*/ 670382 h 805554"/>
              <a:gd name="connsiteX33" fmla="*/ 1518699 w 1622172"/>
              <a:gd name="connsiteY33" fmla="*/ 646528 h 805554"/>
              <a:gd name="connsiteX34" fmla="*/ 1542553 w 1622172"/>
              <a:gd name="connsiteY34" fmla="*/ 622674 h 805554"/>
              <a:gd name="connsiteX35" fmla="*/ 1550504 w 1622172"/>
              <a:gd name="connsiteY35" fmla="*/ 598820 h 805554"/>
              <a:gd name="connsiteX36" fmla="*/ 1582309 w 1622172"/>
              <a:gd name="connsiteY36" fmla="*/ 551112 h 805554"/>
              <a:gd name="connsiteX37" fmla="*/ 1590260 w 1622172"/>
              <a:gd name="connsiteY37" fmla="*/ 503404 h 805554"/>
              <a:gd name="connsiteX38" fmla="*/ 1606163 w 1622172"/>
              <a:gd name="connsiteY38" fmla="*/ 455697 h 805554"/>
              <a:gd name="connsiteX39" fmla="*/ 1614114 w 1622172"/>
              <a:gd name="connsiteY39" fmla="*/ 431843 h 805554"/>
              <a:gd name="connsiteX40" fmla="*/ 1622066 w 1622172"/>
              <a:gd name="connsiteY40" fmla="*/ 392086 h 805554"/>
              <a:gd name="connsiteX41" fmla="*/ 1598212 w 1622172"/>
              <a:gd name="connsiteY41" fmla="*/ 193304 h 805554"/>
              <a:gd name="connsiteX42" fmla="*/ 1558455 w 1622172"/>
              <a:gd name="connsiteY42" fmla="*/ 145596 h 805554"/>
              <a:gd name="connsiteX43" fmla="*/ 1542553 w 1622172"/>
              <a:gd name="connsiteY43" fmla="*/ 121742 h 805554"/>
              <a:gd name="connsiteX44" fmla="*/ 1494845 w 1622172"/>
              <a:gd name="connsiteY44" fmla="*/ 89937 h 805554"/>
              <a:gd name="connsiteX45" fmla="*/ 1447137 w 1622172"/>
              <a:gd name="connsiteY45" fmla="*/ 50180 h 805554"/>
              <a:gd name="connsiteX46" fmla="*/ 1367624 w 1622172"/>
              <a:gd name="connsiteY46" fmla="*/ 26326 h 805554"/>
              <a:gd name="connsiteX47" fmla="*/ 1256306 w 1622172"/>
              <a:gd name="connsiteY47" fmla="*/ 18375 h 805554"/>
              <a:gd name="connsiteX48" fmla="*/ 811033 w 1622172"/>
              <a:gd name="connsiteY48" fmla="*/ 10424 h 805554"/>
              <a:gd name="connsiteX49" fmla="*/ 699714 w 1622172"/>
              <a:gd name="connsiteY49" fmla="*/ 2472 h 80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22172" h="805554">
                <a:moveTo>
                  <a:pt x="699714" y="2472"/>
                </a:moveTo>
                <a:lnTo>
                  <a:pt x="699714" y="2472"/>
                </a:lnTo>
                <a:lnTo>
                  <a:pt x="214685" y="10424"/>
                </a:lnTo>
                <a:cubicBezTo>
                  <a:pt x="156430" y="12088"/>
                  <a:pt x="158336" y="13304"/>
                  <a:pt x="119269" y="26326"/>
                </a:cubicBezTo>
                <a:cubicBezTo>
                  <a:pt x="79512" y="52831"/>
                  <a:pt x="100718" y="34277"/>
                  <a:pt x="63610" y="89937"/>
                </a:cubicBezTo>
                <a:lnTo>
                  <a:pt x="47707" y="113790"/>
                </a:lnTo>
                <a:cubicBezTo>
                  <a:pt x="45057" y="121741"/>
                  <a:pt x="43504" y="130147"/>
                  <a:pt x="39756" y="137644"/>
                </a:cubicBezTo>
                <a:cubicBezTo>
                  <a:pt x="35482" y="146191"/>
                  <a:pt x="27735" y="152765"/>
                  <a:pt x="23854" y="161498"/>
                </a:cubicBezTo>
                <a:cubicBezTo>
                  <a:pt x="17046" y="176816"/>
                  <a:pt x="7951" y="209206"/>
                  <a:pt x="7951" y="209206"/>
                </a:cubicBezTo>
                <a:cubicBezTo>
                  <a:pt x="5301" y="233060"/>
                  <a:pt x="0" y="256767"/>
                  <a:pt x="0" y="280768"/>
                </a:cubicBezTo>
                <a:cubicBezTo>
                  <a:pt x="0" y="343959"/>
                  <a:pt x="3583" y="427703"/>
                  <a:pt x="15902" y="495453"/>
                </a:cubicBezTo>
                <a:cubicBezTo>
                  <a:pt x="18304" y="508663"/>
                  <a:pt x="35149" y="570359"/>
                  <a:pt x="39756" y="574966"/>
                </a:cubicBezTo>
                <a:cubicBezTo>
                  <a:pt x="55659" y="590869"/>
                  <a:pt x="68751" y="610199"/>
                  <a:pt x="87464" y="622674"/>
                </a:cubicBezTo>
                <a:lnTo>
                  <a:pt x="159026" y="670382"/>
                </a:lnTo>
                <a:cubicBezTo>
                  <a:pt x="182978" y="686350"/>
                  <a:pt x="186445" y="690084"/>
                  <a:pt x="214685" y="702187"/>
                </a:cubicBezTo>
                <a:cubicBezTo>
                  <a:pt x="222389" y="705489"/>
                  <a:pt x="230588" y="707488"/>
                  <a:pt x="238539" y="710138"/>
                </a:cubicBezTo>
                <a:cubicBezTo>
                  <a:pt x="276339" y="735339"/>
                  <a:pt x="253329" y="723020"/>
                  <a:pt x="310100" y="741944"/>
                </a:cubicBezTo>
                <a:lnTo>
                  <a:pt x="333954" y="749895"/>
                </a:lnTo>
                <a:cubicBezTo>
                  <a:pt x="341905" y="752545"/>
                  <a:pt x="349478" y="756920"/>
                  <a:pt x="357808" y="757846"/>
                </a:cubicBezTo>
                <a:lnTo>
                  <a:pt x="429370" y="765797"/>
                </a:lnTo>
                <a:cubicBezTo>
                  <a:pt x="471992" y="780006"/>
                  <a:pt x="435415" y="768908"/>
                  <a:pt x="492980" y="781700"/>
                </a:cubicBezTo>
                <a:cubicBezTo>
                  <a:pt x="503648" y="784071"/>
                  <a:pt x="513979" y="788030"/>
                  <a:pt x="524786" y="789651"/>
                </a:cubicBezTo>
                <a:cubicBezTo>
                  <a:pt x="567050" y="795991"/>
                  <a:pt x="652007" y="805554"/>
                  <a:pt x="652007" y="805554"/>
                </a:cubicBezTo>
                <a:lnTo>
                  <a:pt x="970059" y="797603"/>
                </a:lnTo>
                <a:cubicBezTo>
                  <a:pt x="1077249" y="793137"/>
                  <a:pt x="996197" y="792358"/>
                  <a:pt x="1065474" y="781700"/>
                </a:cubicBezTo>
                <a:cubicBezTo>
                  <a:pt x="1089196" y="778051"/>
                  <a:pt x="1113329" y="777492"/>
                  <a:pt x="1137036" y="773749"/>
                </a:cubicBezTo>
                <a:cubicBezTo>
                  <a:pt x="1268852" y="752936"/>
                  <a:pt x="1165364" y="764906"/>
                  <a:pt x="1280160" y="741944"/>
                </a:cubicBezTo>
                <a:lnTo>
                  <a:pt x="1319916" y="733992"/>
                </a:lnTo>
                <a:cubicBezTo>
                  <a:pt x="1335778" y="731108"/>
                  <a:pt x="1351886" y="729538"/>
                  <a:pt x="1367624" y="726041"/>
                </a:cubicBezTo>
                <a:cubicBezTo>
                  <a:pt x="1375806" y="724223"/>
                  <a:pt x="1383347" y="720123"/>
                  <a:pt x="1391478" y="718090"/>
                </a:cubicBezTo>
                <a:cubicBezTo>
                  <a:pt x="1404589" y="714812"/>
                  <a:pt x="1417982" y="712789"/>
                  <a:pt x="1431234" y="710138"/>
                </a:cubicBezTo>
                <a:cubicBezTo>
                  <a:pt x="1439185" y="704837"/>
                  <a:pt x="1446541" y="698510"/>
                  <a:pt x="1455088" y="694236"/>
                </a:cubicBezTo>
                <a:cubicBezTo>
                  <a:pt x="1520927" y="661316"/>
                  <a:pt x="1434435" y="715954"/>
                  <a:pt x="1502796" y="670382"/>
                </a:cubicBezTo>
                <a:cubicBezTo>
                  <a:pt x="1508097" y="662431"/>
                  <a:pt x="1512581" y="653869"/>
                  <a:pt x="1518699" y="646528"/>
                </a:cubicBezTo>
                <a:cubicBezTo>
                  <a:pt x="1525898" y="637889"/>
                  <a:pt x="1536316" y="632030"/>
                  <a:pt x="1542553" y="622674"/>
                </a:cubicBezTo>
                <a:cubicBezTo>
                  <a:pt x="1547202" y="615700"/>
                  <a:pt x="1546434" y="606147"/>
                  <a:pt x="1550504" y="598820"/>
                </a:cubicBezTo>
                <a:cubicBezTo>
                  <a:pt x="1559786" y="582113"/>
                  <a:pt x="1582309" y="551112"/>
                  <a:pt x="1582309" y="551112"/>
                </a:cubicBezTo>
                <a:cubicBezTo>
                  <a:pt x="1584959" y="535209"/>
                  <a:pt x="1586350" y="519045"/>
                  <a:pt x="1590260" y="503404"/>
                </a:cubicBezTo>
                <a:cubicBezTo>
                  <a:pt x="1594326" y="487142"/>
                  <a:pt x="1600862" y="471599"/>
                  <a:pt x="1606163" y="455697"/>
                </a:cubicBezTo>
                <a:cubicBezTo>
                  <a:pt x="1608813" y="447746"/>
                  <a:pt x="1612470" y="440062"/>
                  <a:pt x="1614114" y="431843"/>
                </a:cubicBezTo>
                <a:lnTo>
                  <a:pt x="1622066" y="392086"/>
                </a:lnTo>
                <a:cubicBezTo>
                  <a:pt x="1621447" y="380320"/>
                  <a:pt x="1627330" y="236980"/>
                  <a:pt x="1598212" y="193304"/>
                </a:cubicBezTo>
                <a:cubicBezTo>
                  <a:pt x="1558723" y="134072"/>
                  <a:pt x="1609480" y="206826"/>
                  <a:pt x="1558455" y="145596"/>
                </a:cubicBezTo>
                <a:cubicBezTo>
                  <a:pt x="1552337" y="138255"/>
                  <a:pt x="1549745" y="128035"/>
                  <a:pt x="1542553" y="121742"/>
                </a:cubicBezTo>
                <a:cubicBezTo>
                  <a:pt x="1528169" y="109156"/>
                  <a:pt x="1508360" y="103452"/>
                  <a:pt x="1494845" y="89937"/>
                </a:cubicBezTo>
                <a:cubicBezTo>
                  <a:pt x="1479865" y="74957"/>
                  <a:pt x="1467063" y="59036"/>
                  <a:pt x="1447137" y="50180"/>
                </a:cubicBezTo>
                <a:cubicBezTo>
                  <a:pt x="1439140" y="46626"/>
                  <a:pt x="1383045" y="28039"/>
                  <a:pt x="1367624" y="26326"/>
                </a:cubicBezTo>
                <a:cubicBezTo>
                  <a:pt x="1330651" y="22218"/>
                  <a:pt x="1293491" y="19437"/>
                  <a:pt x="1256306" y="18375"/>
                </a:cubicBezTo>
                <a:cubicBezTo>
                  <a:pt x="1107919" y="14136"/>
                  <a:pt x="959457" y="13074"/>
                  <a:pt x="811033" y="10424"/>
                </a:cubicBezTo>
                <a:cubicBezTo>
                  <a:pt x="759520" y="-6748"/>
                  <a:pt x="795561" y="2472"/>
                  <a:pt x="699714" y="2472"/>
                </a:cubicBezTo>
                <a:close/>
              </a:path>
            </a:pathLst>
          </a:cu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4" name="Title 3"/>
          <p:cNvSpPr>
            <a:spLocks noGrp="1"/>
          </p:cNvSpPr>
          <p:nvPr>
            <p:ph type="title" idx="4294967295"/>
          </p:nvPr>
        </p:nvSpPr>
        <p:spPr>
          <a:xfrm>
            <a:off x="0" y="280160"/>
            <a:ext cx="12056533" cy="506413"/>
          </a:xfrm>
        </p:spPr>
        <p:txBody>
          <a:bodyPr>
            <a:noAutofit/>
          </a:bodyPr>
          <a:lstStyle/>
          <a:p>
            <a:r>
              <a:rPr lang="en-US" sz="28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MapReduce Programming Model &amp; Architecture</a:t>
            </a:r>
          </a:p>
        </p:txBody>
      </p:sp>
      <p:sp>
        <p:nvSpPr>
          <p:cNvPr id="3" name="Content Placeholder 2"/>
          <p:cNvSpPr>
            <a:spLocks noGrp="1"/>
          </p:cNvSpPr>
          <p:nvPr>
            <p:ph idx="4294967295"/>
          </p:nvPr>
        </p:nvSpPr>
        <p:spPr>
          <a:xfrm>
            <a:off x="0" y="5288000"/>
            <a:ext cx="11482917" cy="1558925"/>
          </a:xfrm>
        </p:spPr>
        <p:txBody>
          <a:bodyPr>
            <a:normAutofit fontScale="47500" lnSpcReduction="20000"/>
          </a:bodyPr>
          <a:lstStyle/>
          <a:p>
            <a:pPr>
              <a:lnSpc>
                <a:spcPct val="120000"/>
              </a:lnSpc>
            </a:pPr>
            <a:r>
              <a:rPr lang="en-US" dirty="0" smtClean="0"/>
              <a:t>Map(), Reduce(), and the intermediate key partitioning strategy determine the algorithm</a:t>
            </a:r>
            <a:endParaRPr lang="en-US" dirty="0" smtClean="0">
              <a:solidFill>
                <a:srgbClr val="002060"/>
              </a:solidFill>
              <a:latin typeface="Candara" pitchFamily="34" charset="0"/>
            </a:endParaRPr>
          </a:p>
          <a:p>
            <a:pPr>
              <a:lnSpc>
                <a:spcPct val="120000"/>
              </a:lnSpc>
            </a:pPr>
            <a:r>
              <a:rPr lang="en-US" dirty="0" smtClean="0">
                <a:latin typeface="Calibri" pitchFamily="34" charset="0"/>
              </a:rPr>
              <a:t>Input and Output =&gt; Distributed file system</a:t>
            </a:r>
          </a:p>
          <a:p>
            <a:pPr>
              <a:lnSpc>
                <a:spcPct val="120000"/>
              </a:lnSpc>
            </a:pPr>
            <a:r>
              <a:rPr lang="en-US" dirty="0" smtClean="0"/>
              <a:t>Intermediate data =&gt; </a:t>
            </a:r>
            <a:r>
              <a:rPr lang="en-US" b="1" dirty="0" smtClean="0">
                <a:solidFill>
                  <a:srgbClr val="0070C0"/>
                </a:solidFill>
              </a:rPr>
              <a:t>Disk -&gt; Network -&gt; Disk</a:t>
            </a:r>
          </a:p>
          <a:p>
            <a:pPr>
              <a:lnSpc>
                <a:spcPct val="120000"/>
              </a:lnSpc>
            </a:pPr>
            <a:r>
              <a:rPr lang="en-US" dirty="0" smtClean="0"/>
              <a:t>Scheduling =&gt;Dynamic</a:t>
            </a:r>
          </a:p>
          <a:p>
            <a:pPr>
              <a:lnSpc>
                <a:spcPct val="120000"/>
              </a:lnSpc>
            </a:pPr>
            <a:r>
              <a:rPr lang="en-US" dirty="0" smtClean="0"/>
              <a:t>Fault tolerance (Assumption: Master failures are rare)</a:t>
            </a:r>
            <a:endParaRPr lang="en-US" dirty="0"/>
          </a:p>
        </p:txBody>
      </p:sp>
      <p:grpSp>
        <p:nvGrpSpPr>
          <p:cNvPr id="23" name="Group 22"/>
          <p:cNvGrpSpPr/>
          <p:nvPr/>
        </p:nvGrpSpPr>
        <p:grpSpPr>
          <a:xfrm>
            <a:off x="1603944" y="1318932"/>
            <a:ext cx="1911160" cy="433178"/>
            <a:chOff x="326760" y="1259619"/>
            <a:chExt cx="1433370" cy="433178"/>
          </a:xfrm>
        </p:grpSpPr>
        <p:sp>
          <p:nvSpPr>
            <p:cNvPr id="62" name="Rounded Rectangle 61"/>
            <p:cNvSpPr/>
            <p:nvPr/>
          </p:nvSpPr>
          <p:spPr>
            <a:xfrm>
              <a:off x="491513" y="1259619"/>
              <a:ext cx="1268617" cy="304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prstClr val="black"/>
                </a:solidFill>
              </a:endParaRPr>
            </a:p>
          </p:txBody>
        </p:sp>
        <p:sp>
          <p:nvSpPr>
            <p:cNvPr id="59" name="Rounded Rectangle 58"/>
            <p:cNvSpPr/>
            <p:nvPr/>
          </p:nvSpPr>
          <p:spPr>
            <a:xfrm>
              <a:off x="402961" y="1316935"/>
              <a:ext cx="1268617" cy="304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prstClr val="black"/>
                </a:solidFill>
              </a:endParaRPr>
            </a:p>
          </p:txBody>
        </p:sp>
        <p:sp>
          <p:nvSpPr>
            <p:cNvPr id="10" name="Rounded Rectangle 9"/>
            <p:cNvSpPr/>
            <p:nvPr/>
          </p:nvSpPr>
          <p:spPr>
            <a:xfrm>
              <a:off x="326761" y="1371600"/>
              <a:ext cx="1268617" cy="304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prstClr val="black"/>
                </a:solidFill>
              </a:endParaRPr>
            </a:p>
          </p:txBody>
        </p:sp>
        <p:sp>
          <p:nvSpPr>
            <p:cNvPr id="11" name="TextBox 10"/>
            <p:cNvSpPr txBox="1"/>
            <p:nvPr/>
          </p:nvSpPr>
          <p:spPr>
            <a:xfrm>
              <a:off x="326760" y="1385020"/>
              <a:ext cx="1355420" cy="307777"/>
            </a:xfrm>
            <a:prstGeom prst="rect">
              <a:avLst/>
            </a:prstGeom>
            <a:noFill/>
          </p:spPr>
          <p:txBody>
            <a:bodyPr wrap="none" rtlCol="0">
              <a:spAutoFit/>
            </a:bodyPr>
            <a:lstStyle/>
            <a:p>
              <a:r>
                <a:rPr lang="en-US" sz="1400" dirty="0" smtClean="0">
                  <a:solidFill>
                    <a:prstClr val="black"/>
                  </a:solidFill>
                </a:rPr>
                <a:t>Input Data (Partitions)</a:t>
              </a:r>
              <a:endParaRPr lang="en-US" sz="1400" dirty="0">
                <a:solidFill>
                  <a:prstClr val="black"/>
                </a:solidFill>
              </a:endParaRPr>
            </a:p>
          </p:txBody>
        </p:sp>
      </p:grpSp>
      <p:sp>
        <p:nvSpPr>
          <p:cNvPr id="12" name="Oval 11"/>
          <p:cNvSpPr/>
          <p:nvPr/>
        </p:nvSpPr>
        <p:spPr>
          <a:xfrm>
            <a:off x="2037383" y="2010437"/>
            <a:ext cx="439344" cy="258679"/>
          </a:xfrm>
          <a:prstGeom prst="ellipse">
            <a:avLst/>
          </a:prstGeom>
          <a:solidFill>
            <a:srgbClr val="92D050"/>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
        <p:nvSpPr>
          <p:cNvPr id="78" name="TextBox 77"/>
          <p:cNvSpPr txBox="1"/>
          <p:nvPr/>
        </p:nvSpPr>
        <p:spPr>
          <a:xfrm>
            <a:off x="1635691" y="2505012"/>
            <a:ext cx="2427260" cy="646331"/>
          </a:xfrm>
          <a:prstGeom prst="rect">
            <a:avLst/>
          </a:prstGeom>
          <a:noFill/>
          <a:ln>
            <a:noFill/>
          </a:ln>
        </p:spPr>
        <p:txBody>
          <a:bodyPr wrap="square" rtlCol="0">
            <a:spAutoFit/>
          </a:bodyPr>
          <a:lstStyle/>
          <a:p>
            <a:r>
              <a:rPr lang="en-US" sz="1200" dirty="0" smtClean="0">
                <a:solidFill>
                  <a:prstClr val="black"/>
                </a:solidFill>
              </a:rPr>
              <a:t>Intermediate &lt;Key, Value&gt; space partitioned using a key partition function</a:t>
            </a:r>
            <a:endParaRPr lang="en-US" sz="1200" dirty="0">
              <a:solidFill>
                <a:prstClr val="black"/>
              </a:solidFill>
            </a:endParaRPr>
          </a:p>
        </p:txBody>
      </p:sp>
      <p:sp>
        <p:nvSpPr>
          <p:cNvPr id="79" name="Oval 78"/>
          <p:cNvSpPr/>
          <p:nvPr/>
        </p:nvSpPr>
        <p:spPr>
          <a:xfrm>
            <a:off x="2014477" y="3981201"/>
            <a:ext cx="439344" cy="258679"/>
          </a:xfrm>
          <a:prstGeom prst="ellipse">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0" name="TextBox 79"/>
          <p:cNvSpPr txBox="1"/>
          <p:nvPr/>
        </p:nvSpPr>
        <p:spPr>
          <a:xfrm>
            <a:off x="2629151" y="1968733"/>
            <a:ext cx="1455335" cy="307777"/>
          </a:xfrm>
          <a:prstGeom prst="rect">
            <a:avLst/>
          </a:prstGeom>
          <a:noFill/>
          <a:ln>
            <a:noFill/>
          </a:ln>
        </p:spPr>
        <p:txBody>
          <a:bodyPr wrap="none" rtlCol="0">
            <a:spAutoFit/>
          </a:bodyPr>
          <a:lstStyle/>
          <a:p>
            <a:r>
              <a:rPr lang="en-US" sz="1400" dirty="0" smtClean="0">
                <a:solidFill>
                  <a:prstClr val="black"/>
                </a:solidFill>
              </a:rPr>
              <a:t>Map (</a:t>
            </a:r>
            <a:r>
              <a:rPr lang="en-US" sz="1400" b="1" dirty="0" smtClean="0">
                <a:solidFill>
                  <a:srgbClr val="0070C0"/>
                </a:solidFill>
              </a:rPr>
              <a:t>Key</a:t>
            </a:r>
            <a:r>
              <a:rPr lang="en-US" sz="1400" dirty="0" smtClean="0">
                <a:solidFill>
                  <a:prstClr val="black"/>
                </a:solidFill>
              </a:rPr>
              <a:t> , Value)</a:t>
            </a:r>
            <a:endParaRPr lang="en-US" sz="1400" dirty="0">
              <a:solidFill>
                <a:prstClr val="black"/>
              </a:solidFill>
            </a:endParaRPr>
          </a:p>
        </p:txBody>
      </p:sp>
      <p:sp>
        <p:nvSpPr>
          <p:cNvPr id="81" name="TextBox 80"/>
          <p:cNvSpPr txBox="1"/>
          <p:nvPr/>
        </p:nvSpPr>
        <p:spPr>
          <a:xfrm>
            <a:off x="2416240" y="3765610"/>
            <a:ext cx="2021644" cy="307777"/>
          </a:xfrm>
          <a:prstGeom prst="rect">
            <a:avLst/>
          </a:prstGeom>
          <a:noFill/>
          <a:ln>
            <a:noFill/>
          </a:ln>
        </p:spPr>
        <p:txBody>
          <a:bodyPr wrap="none" rtlCol="0">
            <a:spAutoFit/>
          </a:bodyPr>
          <a:lstStyle/>
          <a:p>
            <a:r>
              <a:rPr lang="en-US" sz="1400" dirty="0" smtClean="0">
                <a:solidFill>
                  <a:prstClr val="black"/>
                </a:solidFill>
              </a:rPr>
              <a:t>reduce(</a:t>
            </a:r>
            <a:r>
              <a:rPr lang="en-US" sz="1400" b="1" dirty="0" smtClean="0">
                <a:solidFill>
                  <a:srgbClr val="7E110D"/>
                </a:solidFill>
              </a:rPr>
              <a:t>Key</a:t>
            </a:r>
            <a:r>
              <a:rPr lang="en-US" sz="1400" dirty="0" smtClean="0">
                <a:solidFill>
                  <a:prstClr val="black"/>
                </a:solidFill>
              </a:rPr>
              <a:t> , List&lt;Value&gt;)</a:t>
            </a:r>
            <a:endParaRPr lang="en-US" sz="1400" dirty="0">
              <a:solidFill>
                <a:prstClr val="black"/>
              </a:solidFill>
            </a:endParaRPr>
          </a:p>
        </p:txBody>
      </p:sp>
      <p:sp>
        <p:nvSpPr>
          <p:cNvPr id="22" name="Rounded Rectangle 21"/>
          <p:cNvSpPr/>
          <p:nvPr/>
        </p:nvSpPr>
        <p:spPr>
          <a:xfrm>
            <a:off x="1773155" y="3472659"/>
            <a:ext cx="968996" cy="2667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solidFill>
                  <a:prstClr val="black"/>
                </a:solidFill>
              </a:rPr>
              <a:t>Sort</a:t>
            </a:r>
            <a:endParaRPr lang="en-US" sz="1400" dirty="0">
              <a:solidFill>
                <a:prstClr val="black"/>
              </a:solidFill>
            </a:endParaRPr>
          </a:p>
        </p:txBody>
      </p:sp>
      <p:grpSp>
        <p:nvGrpSpPr>
          <p:cNvPr id="84" name="Group 83"/>
          <p:cNvGrpSpPr/>
          <p:nvPr/>
        </p:nvGrpSpPr>
        <p:grpSpPr>
          <a:xfrm>
            <a:off x="1765165" y="4466139"/>
            <a:ext cx="1176995" cy="433178"/>
            <a:chOff x="326760" y="1259619"/>
            <a:chExt cx="1433370" cy="433178"/>
          </a:xfrm>
        </p:grpSpPr>
        <p:sp>
          <p:nvSpPr>
            <p:cNvPr id="85" name="Rounded Rectangle 84"/>
            <p:cNvSpPr/>
            <p:nvPr/>
          </p:nvSpPr>
          <p:spPr>
            <a:xfrm>
              <a:off x="491513" y="1259619"/>
              <a:ext cx="1268617" cy="304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prstClr val="black"/>
                </a:solidFill>
              </a:endParaRPr>
            </a:p>
          </p:txBody>
        </p:sp>
        <p:sp>
          <p:nvSpPr>
            <p:cNvPr id="86" name="Rounded Rectangle 85"/>
            <p:cNvSpPr/>
            <p:nvPr/>
          </p:nvSpPr>
          <p:spPr>
            <a:xfrm>
              <a:off x="402961" y="1316935"/>
              <a:ext cx="1268617" cy="304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prstClr val="black"/>
                </a:solidFill>
              </a:endParaRPr>
            </a:p>
          </p:txBody>
        </p:sp>
        <p:sp>
          <p:nvSpPr>
            <p:cNvPr id="87" name="Rounded Rectangle 86"/>
            <p:cNvSpPr/>
            <p:nvPr/>
          </p:nvSpPr>
          <p:spPr>
            <a:xfrm>
              <a:off x="326761" y="1371600"/>
              <a:ext cx="1268617" cy="304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prstClr val="black"/>
                </a:solidFill>
              </a:endParaRPr>
            </a:p>
          </p:txBody>
        </p:sp>
        <p:sp>
          <p:nvSpPr>
            <p:cNvPr id="88" name="TextBox 87"/>
            <p:cNvSpPr txBox="1"/>
            <p:nvPr/>
          </p:nvSpPr>
          <p:spPr>
            <a:xfrm>
              <a:off x="326760" y="1385020"/>
              <a:ext cx="863250" cy="307777"/>
            </a:xfrm>
            <a:prstGeom prst="rect">
              <a:avLst/>
            </a:prstGeom>
            <a:noFill/>
          </p:spPr>
          <p:txBody>
            <a:bodyPr wrap="none" rtlCol="0">
              <a:spAutoFit/>
            </a:bodyPr>
            <a:lstStyle/>
            <a:p>
              <a:r>
                <a:rPr lang="en-US" sz="1400" dirty="0" smtClean="0">
                  <a:solidFill>
                    <a:prstClr val="black"/>
                  </a:solidFill>
                </a:rPr>
                <a:t>Output</a:t>
              </a:r>
              <a:endParaRPr lang="en-US" sz="1400" dirty="0">
                <a:solidFill>
                  <a:prstClr val="black"/>
                </a:solidFill>
              </a:endParaRPr>
            </a:p>
          </p:txBody>
        </p:sp>
      </p:grpSp>
      <p:sp>
        <p:nvSpPr>
          <p:cNvPr id="90" name="Down Arrow 89"/>
          <p:cNvSpPr/>
          <p:nvPr/>
        </p:nvSpPr>
        <p:spPr>
          <a:xfrm>
            <a:off x="2157203" y="1770948"/>
            <a:ext cx="199708" cy="19957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endParaRPr>
          </a:p>
        </p:txBody>
      </p:sp>
      <p:sp>
        <p:nvSpPr>
          <p:cNvPr id="91" name="Down Arrow 90"/>
          <p:cNvSpPr/>
          <p:nvPr/>
        </p:nvSpPr>
        <p:spPr>
          <a:xfrm>
            <a:off x="2165387" y="3247187"/>
            <a:ext cx="199708" cy="19957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endParaRPr>
          </a:p>
        </p:txBody>
      </p:sp>
      <p:sp>
        <p:nvSpPr>
          <p:cNvPr id="92" name="Down Arrow 91"/>
          <p:cNvSpPr/>
          <p:nvPr/>
        </p:nvSpPr>
        <p:spPr>
          <a:xfrm>
            <a:off x="2157203" y="3763159"/>
            <a:ext cx="199708" cy="19957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endParaRPr>
          </a:p>
        </p:txBody>
      </p:sp>
      <p:sp>
        <p:nvSpPr>
          <p:cNvPr id="93" name="Down Arrow 92"/>
          <p:cNvSpPr/>
          <p:nvPr/>
        </p:nvSpPr>
        <p:spPr>
          <a:xfrm>
            <a:off x="2130143" y="4287451"/>
            <a:ext cx="199708" cy="19957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endParaRPr>
          </a:p>
        </p:txBody>
      </p:sp>
      <p:sp>
        <p:nvSpPr>
          <p:cNvPr id="94" name="Down Arrow 93"/>
          <p:cNvSpPr/>
          <p:nvPr/>
        </p:nvSpPr>
        <p:spPr>
          <a:xfrm>
            <a:off x="2162315" y="2337996"/>
            <a:ext cx="199708" cy="19957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endParaRPr>
          </a:p>
        </p:txBody>
      </p:sp>
      <p:sp>
        <p:nvSpPr>
          <p:cNvPr id="26" name="Flowchart: Magnetic Disk 25"/>
          <p:cNvSpPr/>
          <p:nvPr/>
        </p:nvSpPr>
        <p:spPr>
          <a:xfrm>
            <a:off x="7379284" y="2092036"/>
            <a:ext cx="645823" cy="258324"/>
          </a:xfrm>
          <a:prstGeom prst="flowChartMagneticDisk">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130" name="Flowchart: Magnetic Disk 129"/>
          <p:cNvSpPr/>
          <p:nvPr/>
        </p:nvSpPr>
        <p:spPr>
          <a:xfrm>
            <a:off x="10002101" y="2084445"/>
            <a:ext cx="645823" cy="258324"/>
          </a:xfrm>
          <a:prstGeom prst="flowChartMagneticDisk">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cxnSp>
        <p:nvCxnSpPr>
          <p:cNvPr id="33" name="Straight Connector 32"/>
          <p:cNvCxnSpPr/>
          <p:nvPr/>
        </p:nvCxnSpPr>
        <p:spPr>
          <a:xfrm>
            <a:off x="9327344" y="1923108"/>
            <a:ext cx="203200" cy="0"/>
          </a:xfrm>
          <a:prstGeom prst="line">
            <a:avLst/>
          </a:prstGeom>
          <a:ln w="44450" cap="rnd">
            <a:prstDash val="sysDot"/>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459768" y="1138387"/>
            <a:ext cx="1078950" cy="276999"/>
          </a:xfrm>
          <a:prstGeom prst="rect">
            <a:avLst/>
          </a:prstGeom>
          <a:noFill/>
        </p:spPr>
        <p:txBody>
          <a:bodyPr wrap="none" rtlCol="0">
            <a:spAutoFit/>
          </a:bodyPr>
          <a:lstStyle/>
          <a:p>
            <a:r>
              <a:rPr lang="en-US" sz="1200" dirty="0" smtClean="0">
                <a:solidFill>
                  <a:prstClr val="black"/>
                </a:solidFill>
              </a:rPr>
              <a:t>Worker Nodes</a:t>
            </a:r>
            <a:endParaRPr lang="en-US" sz="1200" dirty="0">
              <a:solidFill>
                <a:prstClr val="black"/>
              </a:solidFill>
            </a:endParaRPr>
          </a:p>
        </p:txBody>
      </p:sp>
      <p:sp>
        <p:nvSpPr>
          <p:cNvPr id="134" name="Flowchart: Magnetic Disk 133"/>
          <p:cNvSpPr/>
          <p:nvPr/>
        </p:nvSpPr>
        <p:spPr>
          <a:xfrm>
            <a:off x="6123437" y="2093422"/>
            <a:ext cx="645823" cy="258324"/>
          </a:xfrm>
          <a:prstGeom prst="flowChartMagneticDisk">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cxnSp>
        <p:nvCxnSpPr>
          <p:cNvPr id="37" name="Straight Arrow Connector 36"/>
          <p:cNvCxnSpPr>
            <a:stCxn id="35" idx="2"/>
            <a:endCxn id="25" idx="0"/>
          </p:cNvCxnSpPr>
          <p:nvPr/>
        </p:nvCxnSpPr>
        <p:spPr>
          <a:xfrm flipH="1">
            <a:off x="7702196" y="1415386"/>
            <a:ext cx="1297047" cy="2434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5" idx="2"/>
            <a:endCxn id="127" idx="0"/>
          </p:cNvCxnSpPr>
          <p:nvPr/>
        </p:nvCxnSpPr>
        <p:spPr>
          <a:xfrm flipH="1">
            <a:off x="8750655" y="1415386"/>
            <a:ext cx="248588" cy="2358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5" idx="2"/>
            <a:endCxn id="129" idx="0"/>
          </p:cNvCxnSpPr>
          <p:nvPr/>
        </p:nvCxnSpPr>
        <p:spPr>
          <a:xfrm>
            <a:off x="8999243" y="1415386"/>
            <a:ext cx="1325768" cy="2358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6101175" y="1152287"/>
            <a:ext cx="1002006" cy="276999"/>
          </a:xfrm>
          <a:prstGeom prst="rect">
            <a:avLst/>
          </a:prstGeom>
          <a:noFill/>
        </p:spPr>
        <p:txBody>
          <a:bodyPr wrap="none" rtlCol="0">
            <a:spAutoFit/>
          </a:bodyPr>
          <a:lstStyle/>
          <a:p>
            <a:r>
              <a:rPr lang="en-US" sz="1200" dirty="0" smtClean="0">
                <a:solidFill>
                  <a:prstClr val="black"/>
                </a:solidFill>
              </a:rPr>
              <a:t>Master Node</a:t>
            </a:r>
            <a:endParaRPr lang="en-US" sz="1200" dirty="0">
              <a:solidFill>
                <a:prstClr val="black"/>
              </a:solidFill>
            </a:endParaRPr>
          </a:p>
        </p:txBody>
      </p:sp>
      <p:cxnSp>
        <p:nvCxnSpPr>
          <p:cNvPr id="139" name="Straight Arrow Connector 138"/>
          <p:cNvCxnSpPr>
            <a:stCxn id="138" idx="2"/>
            <a:endCxn id="133" idx="0"/>
          </p:cNvCxnSpPr>
          <p:nvPr/>
        </p:nvCxnSpPr>
        <p:spPr>
          <a:xfrm flipH="1">
            <a:off x="6446347" y="1429286"/>
            <a:ext cx="155831" cy="2309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8" name="Flowchart: Magnetic Disk 127"/>
          <p:cNvSpPr/>
          <p:nvPr/>
        </p:nvSpPr>
        <p:spPr>
          <a:xfrm>
            <a:off x="8427745" y="2084445"/>
            <a:ext cx="645823" cy="258324"/>
          </a:xfrm>
          <a:prstGeom prst="flowChartMagneticDisk">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140" name="TextBox 139"/>
          <p:cNvSpPr txBox="1"/>
          <p:nvPr/>
        </p:nvSpPr>
        <p:spPr>
          <a:xfrm>
            <a:off x="10869922" y="1964900"/>
            <a:ext cx="883319" cy="461665"/>
          </a:xfrm>
          <a:prstGeom prst="rect">
            <a:avLst/>
          </a:prstGeom>
          <a:noFill/>
        </p:spPr>
        <p:txBody>
          <a:bodyPr wrap="none" rtlCol="0">
            <a:spAutoFit/>
          </a:bodyPr>
          <a:lstStyle/>
          <a:p>
            <a:r>
              <a:rPr lang="en-US" sz="1200" dirty="0" smtClean="0">
                <a:solidFill>
                  <a:prstClr val="black"/>
                </a:solidFill>
              </a:rPr>
              <a:t>Distributed</a:t>
            </a:r>
          </a:p>
          <a:p>
            <a:r>
              <a:rPr lang="en-US" sz="1200" dirty="0" smtClean="0">
                <a:solidFill>
                  <a:prstClr val="black"/>
                </a:solidFill>
              </a:rPr>
              <a:t>File System</a:t>
            </a:r>
            <a:endParaRPr lang="en-US" sz="1200" dirty="0">
              <a:solidFill>
                <a:prstClr val="black"/>
              </a:solidFill>
            </a:endParaRPr>
          </a:p>
        </p:txBody>
      </p:sp>
      <p:grpSp>
        <p:nvGrpSpPr>
          <p:cNvPr id="363" name="Group 362"/>
          <p:cNvGrpSpPr/>
          <p:nvPr/>
        </p:nvGrpSpPr>
        <p:grpSpPr>
          <a:xfrm>
            <a:off x="7478554" y="2339727"/>
            <a:ext cx="3911724" cy="843173"/>
            <a:chOff x="5609891" y="1893652"/>
            <a:chExt cx="2933793" cy="843173"/>
          </a:xfrm>
        </p:grpSpPr>
        <p:grpSp>
          <p:nvGrpSpPr>
            <p:cNvPr id="336" name="Group 335"/>
            <p:cNvGrpSpPr/>
            <p:nvPr/>
          </p:nvGrpSpPr>
          <p:grpSpPr>
            <a:xfrm>
              <a:off x="5609891" y="1893652"/>
              <a:ext cx="2299581" cy="837723"/>
              <a:chOff x="5609891" y="1801602"/>
              <a:chExt cx="2299581" cy="837723"/>
            </a:xfrm>
          </p:grpSpPr>
          <p:sp>
            <p:nvSpPr>
              <p:cNvPr id="148" name="Flowchart: Magnetic Disk 147"/>
              <p:cNvSpPr/>
              <p:nvPr/>
            </p:nvSpPr>
            <p:spPr>
              <a:xfrm>
                <a:off x="5609892" y="2439755"/>
                <a:ext cx="329508" cy="199570"/>
              </a:xfrm>
              <a:prstGeom prst="flowChartMagneticDisk">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170" name="Flowchart: Magnetic Disk 169"/>
              <p:cNvSpPr/>
              <p:nvPr/>
            </p:nvSpPr>
            <p:spPr>
              <a:xfrm>
                <a:off x="6392001" y="2439755"/>
                <a:ext cx="329508" cy="199570"/>
              </a:xfrm>
              <a:prstGeom prst="flowChartMagneticDisk">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174" name="Flowchart: Magnetic Disk 173"/>
              <p:cNvSpPr/>
              <p:nvPr/>
            </p:nvSpPr>
            <p:spPr>
              <a:xfrm>
                <a:off x="7027163" y="2439753"/>
                <a:ext cx="329508" cy="199570"/>
              </a:xfrm>
              <a:prstGeom prst="flowChartMagneticDisk">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grpSp>
            <p:nvGrpSpPr>
              <p:cNvPr id="329" name="Group 328"/>
              <p:cNvGrpSpPr/>
              <p:nvPr/>
            </p:nvGrpSpPr>
            <p:grpSpPr>
              <a:xfrm>
                <a:off x="5609891" y="1801602"/>
                <a:ext cx="2299581" cy="827053"/>
                <a:chOff x="5609891" y="1801602"/>
                <a:chExt cx="2299581" cy="827053"/>
              </a:xfrm>
            </p:grpSpPr>
            <p:sp>
              <p:nvSpPr>
                <p:cNvPr id="144" name="Oval 143"/>
                <p:cNvSpPr/>
                <p:nvPr/>
              </p:nvSpPr>
              <p:spPr>
                <a:xfrm>
                  <a:off x="5609891" y="2087208"/>
                  <a:ext cx="329508" cy="258679"/>
                </a:xfrm>
                <a:prstGeom prst="ellipse">
                  <a:avLst/>
                </a:prstGeom>
                <a:solidFill>
                  <a:srgbClr val="92D050"/>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cxnSp>
              <p:nvCxnSpPr>
                <p:cNvPr id="66" name="Straight Arrow Connector 65"/>
                <p:cNvCxnSpPr>
                  <a:stCxn id="26" idx="3"/>
                  <a:endCxn id="144" idx="0"/>
                </p:cNvCxnSpPr>
                <p:nvPr/>
              </p:nvCxnSpPr>
              <p:spPr>
                <a:xfrm flipH="1">
                  <a:off x="5774645" y="1888472"/>
                  <a:ext cx="2973" cy="1987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a:stCxn id="144" idx="4"/>
                  <a:endCxn id="148" idx="0"/>
                </p:cNvCxnSpPr>
                <p:nvPr/>
              </p:nvCxnSpPr>
              <p:spPr>
                <a:xfrm>
                  <a:off x="5774645" y="2345887"/>
                  <a:ext cx="1" cy="1603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9" name="Oval 168"/>
                <p:cNvSpPr/>
                <p:nvPr/>
              </p:nvSpPr>
              <p:spPr>
                <a:xfrm>
                  <a:off x="6392000" y="2087208"/>
                  <a:ext cx="329508" cy="258679"/>
                </a:xfrm>
                <a:prstGeom prst="ellipse">
                  <a:avLst/>
                </a:prstGeom>
                <a:solidFill>
                  <a:srgbClr val="92D050"/>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cxnSp>
              <p:nvCxnSpPr>
                <p:cNvPr id="171" name="Straight Arrow Connector 170"/>
                <p:cNvCxnSpPr>
                  <a:endCxn id="169" idx="0"/>
                </p:cNvCxnSpPr>
                <p:nvPr/>
              </p:nvCxnSpPr>
              <p:spPr>
                <a:xfrm flipH="1">
                  <a:off x="6556754" y="1812272"/>
                  <a:ext cx="2973" cy="2749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a:stCxn id="169" idx="4"/>
                  <a:endCxn id="170" idx="0"/>
                </p:cNvCxnSpPr>
                <p:nvPr/>
              </p:nvCxnSpPr>
              <p:spPr>
                <a:xfrm>
                  <a:off x="6556754" y="2345887"/>
                  <a:ext cx="1" cy="1603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3" name="Oval 172"/>
                <p:cNvSpPr/>
                <p:nvPr/>
              </p:nvSpPr>
              <p:spPr>
                <a:xfrm>
                  <a:off x="7027162" y="2087206"/>
                  <a:ext cx="329508" cy="258679"/>
                </a:xfrm>
                <a:prstGeom prst="ellipse">
                  <a:avLst/>
                </a:prstGeom>
                <a:solidFill>
                  <a:srgbClr val="92D050"/>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cxnSp>
              <p:nvCxnSpPr>
                <p:cNvPr id="175" name="Straight Arrow Connector 174"/>
                <p:cNvCxnSpPr>
                  <a:endCxn id="173" idx="0"/>
                </p:cNvCxnSpPr>
                <p:nvPr/>
              </p:nvCxnSpPr>
              <p:spPr>
                <a:xfrm flipH="1">
                  <a:off x="7191916" y="1812270"/>
                  <a:ext cx="2973" cy="2749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a:stCxn id="173" idx="4"/>
                  <a:endCxn id="174" idx="0"/>
                </p:cNvCxnSpPr>
                <p:nvPr/>
              </p:nvCxnSpPr>
              <p:spPr>
                <a:xfrm>
                  <a:off x="7191916" y="2345885"/>
                  <a:ext cx="1" cy="1603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7" name="Oval 176"/>
                <p:cNvSpPr/>
                <p:nvPr/>
              </p:nvSpPr>
              <p:spPr>
                <a:xfrm>
                  <a:off x="7579963" y="2076538"/>
                  <a:ext cx="329508" cy="258679"/>
                </a:xfrm>
                <a:prstGeom prst="ellipse">
                  <a:avLst/>
                </a:prstGeom>
                <a:solidFill>
                  <a:srgbClr val="92D050"/>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
              <p:nvSpPr>
                <p:cNvPr id="180" name="Flowchart: Magnetic Disk 179"/>
                <p:cNvSpPr/>
                <p:nvPr/>
              </p:nvSpPr>
              <p:spPr>
                <a:xfrm>
                  <a:off x="7579964" y="2429085"/>
                  <a:ext cx="329508" cy="199570"/>
                </a:xfrm>
                <a:prstGeom prst="flowChartMagneticDisk">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cxnSp>
              <p:nvCxnSpPr>
                <p:cNvPr id="184" name="Straight Arrow Connector 183"/>
                <p:cNvCxnSpPr>
                  <a:endCxn id="177" idx="0"/>
                </p:cNvCxnSpPr>
                <p:nvPr/>
              </p:nvCxnSpPr>
              <p:spPr>
                <a:xfrm flipH="1">
                  <a:off x="7744717" y="1801602"/>
                  <a:ext cx="2973" cy="2749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a:stCxn id="177" idx="4"/>
                  <a:endCxn id="180" idx="0"/>
                </p:cNvCxnSpPr>
                <p:nvPr/>
              </p:nvCxnSpPr>
              <p:spPr>
                <a:xfrm>
                  <a:off x="7744717" y="2335217"/>
                  <a:ext cx="1" cy="1603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90" name="TextBox 189"/>
            <p:cNvSpPr txBox="1"/>
            <p:nvPr/>
          </p:nvSpPr>
          <p:spPr>
            <a:xfrm>
              <a:off x="7909472" y="2459826"/>
              <a:ext cx="634212" cy="276999"/>
            </a:xfrm>
            <a:prstGeom prst="rect">
              <a:avLst/>
            </a:prstGeom>
            <a:noFill/>
          </p:spPr>
          <p:txBody>
            <a:bodyPr wrap="none" rtlCol="0">
              <a:spAutoFit/>
            </a:bodyPr>
            <a:lstStyle/>
            <a:p>
              <a:r>
                <a:rPr lang="en-US" sz="1200" dirty="0" smtClean="0">
                  <a:solidFill>
                    <a:prstClr val="black"/>
                  </a:solidFill>
                </a:rPr>
                <a:t>Local disks</a:t>
              </a:r>
              <a:endParaRPr lang="en-US" sz="1200" dirty="0">
                <a:solidFill>
                  <a:prstClr val="black"/>
                </a:solidFill>
              </a:endParaRPr>
            </a:p>
          </p:txBody>
        </p:sp>
      </p:grpSp>
      <p:grpSp>
        <p:nvGrpSpPr>
          <p:cNvPr id="330" name="Group 329"/>
          <p:cNvGrpSpPr/>
          <p:nvPr/>
        </p:nvGrpSpPr>
        <p:grpSpPr>
          <a:xfrm>
            <a:off x="7487920" y="3202802"/>
            <a:ext cx="3042621" cy="144944"/>
            <a:chOff x="5616917" y="2664714"/>
            <a:chExt cx="2281966" cy="144944"/>
          </a:xfrm>
        </p:grpSpPr>
        <p:sp>
          <p:nvSpPr>
            <p:cNvPr id="154" name="Rectangle 153"/>
            <p:cNvSpPr/>
            <p:nvPr/>
          </p:nvSpPr>
          <p:spPr>
            <a:xfrm>
              <a:off x="5616918" y="2677173"/>
              <a:ext cx="45719"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2" name="Rectangle 191"/>
            <p:cNvSpPr/>
            <p:nvPr/>
          </p:nvSpPr>
          <p:spPr>
            <a:xfrm>
              <a:off x="5616917" y="2754146"/>
              <a:ext cx="45719"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3" name="Rectangle 192"/>
            <p:cNvSpPr/>
            <p:nvPr/>
          </p:nvSpPr>
          <p:spPr>
            <a:xfrm>
              <a:off x="7049825" y="2672439"/>
              <a:ext cx="45719"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4" name="Rectangle 193"/>
            <p:cNvSpPr/>
            <p:nvPr/>
          </p:nvSpPr>
          <p:spPr>
            <a:xfrm>
              <a:off x="6395069" y="2686904"/>
              <a:ext cx="45719"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5" name="Rectangle 194"/>
            <p:cNvSpPr/>
            <p:nvPr/>
          </p:nvSpPr>
          <p:spPr>
            <a:xfrm>
              <a:off x="7049824" y="2741018"/>
              <a:ext cx="45719"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0" name="Rectangle 199"/>
            <p:cNvSpPr/>
            <p:nvPr/>
          </p:nvSpPr>
          <p:spPr>
            <a:xfrm>
              <a:off x="6392000" y="2754146"/>
              <a:ext cx="45719"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1" name="Rectangle 200"/>
            <p:cNvSpPr/>
            <p:nvPr/>
          </p:nvSpPr>
          <p:spPr>
            <a:xfrm>
              <a:off x="7607389" y="2666389"/>
              <a:ext cx="45719"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2" name="Rectangle 201"/>
            <p:cNvSpPr/>
            <p:nvPr/>
          </p:nvSpPr>
          <p:spPr>
            <a:xfrm>
              <a:off x="7607388" y="2743362"/>
              <a:ext cx="45719"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3" name="Rectangle 202"/>
            <p:cNvSpPr/>
            <p:nvPr/>
          </p:nvSpPr>
          <p:spPr>
            <a:xfrm>
              <a:off x="6471469" y="2686685"/>
              <a:ext cx="45719"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6" name="Rectangle 205"/>
            <p:cNvSpPr/>
            <p:nvPr/>
          </p:nvSpPr>
          <p:spPr>
            <a:xfrm>
              <a:off x="5706067" y="2674865"/>
              <a:ext cx="45719"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7" name="Rectangle 206"/>
            <p:cNvSpPr/>
            <p:nvPr/>
          </p:nvSpPr>
          <p:spPr>
            <a:xfrm>
              <a:off x="7126025" y="2672060"/>
              <a:ext cx="45719"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9" name="Rectangle 208"/>
            <p:cNvSpPr/>
            <p:nvPr/>
          </p:nvSpPr>
          <p:spPr>
            <a:xfrm>
              <a:off x="7691462" y="2666009"/>
              <a:ext cx="45719"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0" name="Rectangle 209"/>
            <p:cNvSpPr/>
            <p:nvPr/>
          </p:nvSpPr>
          <p:spPr>
            <a:xfrm>
              <a:off x="7772141" y="2664714"/>
              <a:ext cx="4571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1" name="Rectangle 210"/>
            <p:cNvSpPr/>
            <p:nvPr/>
          </p:nvSpPr>
          <p:spPr>
            <a:xfrm>
              <a:off x="7772140" y="2741687"/>
              <a:ext cx="4571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3" name="Rectangle 212"/>
            <p:cNvSpPr/>
            <p:nvPr/>
          </p:nvSpPr>
          <p:spPr>
            <a:xfrm>
              <a:off x="6555834" y="2686966"/>
              <a:ext cx="4571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4" name="Rectangle 213"/>
            <p:cNvSpPr/>
            <p:nvPr/>
          </p:nvSpPr>
          <p:spPr>
            <a:xfrm>
              <a:off x="6555833" y="2763939"/>
              <a:ext cx="4571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6" name="Rectangle 215"/>
            <p:cNvSpPr/>
            <p:nvPr/>
          </p:nvSpPr>
          <p:spPr>
            <a:xfrm>
              <a:off x="7205261" y="2672059"/>
              <a:ext cx="4571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7" name="Rectangle 216"/>
            <p:cNvSpPr/>
            <p:nvPr/>
          </p:nvSpPr>
          <p:spPr>
            <a:xfrm>
              <a:off x="7205260" y="2749032"/>
              <a:ext cx="4571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9" name="Rectangle 218"/>
            <p:cNvSpPr/>
            <p:nvPr/>
          </p:nvSpPr>
          <p:spPr>
            <a:xfrm>
              <a:off x="5793161" y="2674864"/>
              <a:ext cx="4571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7" name="Rectangle 236"/>
            <p:cNvSpPr/>
            <p:nvPr/>
          </p:nvSpPr>
          <p:spPr>
            <a:xfrm>
              <a:off x="5867400" y="2672866"/>
              <a:ext cx="45719" cy="457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0" name="Rectangle 239"/>
            <p:cNvSpPr/>
            <p:nvPr/>
          </p:nvSpPr>
          <p:spPr>
            <a:xfrm>
              <a:off x="6629400" y="2689249"/>
              <a:ext cx="45719" cy="457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2" name="Rectangle 241"/>
            <p:cNvSpPr/>
            <p:nvPr/>
          </p:nvSpPr>
          <p:spPr>
            <a:xfrm>
              <a:off x="7269278" y="2676050"/>
              <a:ext cx="45719" cy="457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4" name="Rectangle 243"/>
            <p:cNvSpPr/>
            <p:nvPr/>
          </p:nvSpPr>
          <p:spPr>
            <a:xfrm>
              <a:off x="7853164" y="2664714"/>
              <a:ext cx="45719" cy="457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5" name="Rectangle 244"/>
            <p:cNvSpPr/>
            <p:nvPr/>
          </p:nvSpPr>
          <p:spPr>
            <a:xfrm>
              <a:off x="7853163" y="2741687"/>
              <a:ext cx="45719" cy="457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37" name="Group 336"/>
          <p:cNvGrpSpPr/>
          <p:nvPr/>
        </p:nvGrpSpPr>
        <p:grpSpPr>
          <a:xfrm>
            <a:off x="8013788" y="4597541"/>
            <a:ext cx="2202767" cy="261865"/>
            <a:chOff x="6011317" y="4059416"/>
            <a:chExt cx="1652075" cy="261865"/>
          </a:xfrm>
        </p:grpSpPr>
        <p:sp>
          <p:nvSpPr>
            <p:cNvPr id="222" name="Oval 221"/>
            <p:cNvSpPr/>
            <p:nvPr/>
          </p:nvSpPr>
          <p:spPr>
            <a:xfrm>
              <a:off x="6011317" y="4059416"/>
              <a:ext cx="329508" cy="258679"/>
            </a:xfrm>
            <a:prstGeom prst="ellipse">
              <a:avLst/>
            </a:prstGeom>
            <a:solidFill>
              <a:srgbClr val="00B0F0"/>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
          <p:nvSpPr>
            <p:cNvPr id="231" name="Oval 230"/>
            <p:cNvSpPr/>
            <p:nvPr/>
          </p:nvSpPr>
          <p:spPr>
            <a:xfrm>
              <a:off x="6679830" y="4062602"/>
              <a:ext cx="329508" cy="258679"/>
            </a:xfrm>
            <a:prstGeom prst="ellipse">
              <a:avLst/>
            </a:prstGeom>
            <a:solidFill>
              <a:srgbClr val="00B0F0"/>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
          <p:nvSpPr>
            <p:cNvPr id="234" name="Oval 233"/>
            <p:cNvSpPr/>
            <p:nvPr/>
          </p:nvSpPr>
          <p:spPr>
            <a:xfrm>
              <a:off x="7333884" y="4059416"/>
              <a:ext cx="329508" cy="258679"/>
            </a:xfrm>
            <a:prstGeom prst="ellipse">
              <a:avLst/>
            </a:prstGeom>
            <a:solidFill>
              <a:srgbClr val="00B0F0"/>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grpSp>
      <p:grpSp>
        <p:nvGrpSpPr>
          <p:cNvPr id="331" name="Group 330"/>
          <p:cNvGrpSpPr/>
          <p:nvPr/>
        </p:nvGrpSpPr>
        <p:grpSpPr>
          <a:xfrm>
            <a:off x="6441833" y="2519325"/>
            <a:ext cx="2726267" cy="936947"/>
            <a:chOff x="4832350" y="1981200"/>
            <a:chExt cx="2044700" cy="936947"/>
          </a:xfrm>
        </p:grpSpPr>
        <p:sp>
          <p:nvSpPr>
            <p:cNvPr id="287" name="Freeform 286"/>
            <p:cNvSpPr/>
            <p:nvPr/>
          </p:nvSpPr>
          <p:spPr>
            <a:xfrm>
              <a:off x="4832350" y="1981200"/>
              <a:ext cx="2044700" cy="936947"/>
            </a:xfrm>
            <a:custGeom>
              <a:avLst/>
              <a:gdLst>
                <a:gd name="connsiteX0" fmla="*/ 2044700 w 2044700"/>
                <a:gd name="connsiteY0" fmla="*/ 933450 h 936947"/>
                <a:gd name="connsiteX1" fmla="*/ 400050 w 2044700"/>
                <a:gd name="connsiteY1" fmla="*/ 793750 h 936947"/>
                <a:gd name="connsiteX2" fmla="*/ 0 w 2044700"/>
                <a:gd name="connsiteY2" fmla="*/ 0 h 936947"/>
              </a:gdLst>
              <a:ahLst/>
              <a:cxnLst>
                <a:cxn ang="0">
                  <a:pos x="connsiteX0" y="connsiteY0"/>
                </a:cxn>
                <a:cxn ang="0">
                  <a:pos x="connsiteX1" y="connsiteY1"/>
                </a:cxn>
                <a:cxn ang="0">
                  <a:pos x="connsiteX2" y="connsiteY2"/>
                </a:cxn>
              </a:cxnLst>
              <a:rect l="l" t="t" r="r" b="b"/>
              <a:pathLst>
                <a:path w="2044700" h="936947">
                  <a:moveTo>
                    <a:pt x="2044700" y="933450"/>
                  </a:moveTo>
                  <a:cubicBezTo>
                    <a:pt x="1392766" y="941387"/>
                    <a:pt x="740833" y="949325"/>
                    <a:pt x="400050" y="793750"/>
                  </a:cubicBezTo>
                  <a:cubicBezTo>
                    <a:pt x="59267" y="638175"/>
                    <a:pt x="29633" y="319087"/>
                    <a:pt x="0" y="0"/>
                  </a:cubicBezTo>
                </a:path>
              </a:pathLst>
            </a:custGeom>
            <a:ln w="15875">
              <a:solidFill>
                <a:srgbClr val="761414"/>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88" name="TextBox 287"/>
            <p:cNvSpPr txBox="1"/>
            <p:nvPr/>
          </p:nvSpPr>
          <p:spPr>
            <a:xfrm>
              <a:off x="4878714" y="2104384"/>
              <a:ext cx="656720" cy="461665"/>
            </a:xfrm>
            <a:prstGeom prst="rect">
              <a:avLst/>
            </a:prstGeom>
            <a:noFill/>
          </p:spPr>
          <p:txBody>
            <a:bodyPr wrap="square" rtlCol="0">
              <a:spAutoFit/>
            </a:bodyPr>
            <a:lstStyle/>
            <a:p>
              <a:r>
                <a:rPr lang="en-US" sz="1200" dirty="0" smtClean="0">
                  <a:solidFill>
                    <a:prstClr val="black"/>
                  </a:solidFill>
                </a:rPr>
                <a:t>Inform </a:t>
              </a:r>
            </a:p>
            <a:p>
              <a:r>
                <a:rPr lang="en-US" sz="1200" dirty="0" smtClean="0">
                  <a:solidFill>
                    <a:prstClr val="black"/>
                  </a:solidFill>
                </a:rPr>
                <a:t>Master</a:t>
              </a:r>
              <a:endParaRPr lang="en-US" sz="1200" dirty="0">
                <a:solidFill>
                  <a:prstClr val="black"/>
                </a:solidFill>
              </a:endParaRPr>
            </a:p>
          </p:txBody>
        </p:sp>
      </p:grpSp>
      <p:grpSp>
        <p:nvGrpSpPr>
          <p:cNvPr id="332" name="Group 331"/>
          <p:cNvGrpSpPr/>
          <p:nvPr/>
        </p:nvGrpSpPr>
        <p:grpSpPr>
          <a:xfrm>
            <a:off x="5564692" y="2551038"/>
            <a:ext cx="2158219" cy="1985860"/>
            <a:chOff x="4174496" y="2012950"/>
            <a:chExt cx="1618664" cy="1310554"/>
          </a:xfrm>
        </p:grpSpPr>
        <p:sp>
          <p:nvSpPr>
            <p:cNvPr id="294" name="Freeform 293"/>
            <p:cNvSpPr/>
            <p:nvPr/>
          </p:nvSpPr>
          <p:spPr>
            <a:xfrm>
              <a:off x="4673599" y="2012950"/>
              <a:ext cx="1119561" cy="1310554"/>
            </a:xfrm>
            <a:custGeom>
              <a:avLst/>
              <a:gdLst>
                <a:gd name="connsiteX0" fmla="*/ 0 w 1041400"/>
                <a:gd name="connsiteY0" fmla="*/ 0 h 1200150"/>
                <a:gd name="connsiteX1" fmla="*/ 209550 w 1041400"/>
                <a:gd name="connsiteY1" fmla="*/ 793750 h 1200150"/>
                <a:gd name="connsiteX2" fmla="*/ 1041400 w 1041400"/>
                <a:gd name="connsiteY2" fmla="*/ 1200150 h 1200150"/>
              </a:gdLst>
              <a:ahLst/>
              <a:cxnLst>
                <a:cxn ang="0">
                  <a:pos x="connsiteX0" y="connsiteY0"/>
                </a:cxn>
                <a:cxn ang="0">
                  <a:pos x="connsiteX1" y="connsiteY1"/>
                </a:cxn>
                <a:cxn ang="0">
                  <a:pos x="connsiteX2" y="connsiteY2"/>
                </a:cxn>
              </a:cxnLst>
              <a:rect l="l" t="t" r="r" b="b"/>
              <a:pathLst>
                <a:path w="1041400" h="1200150">
                  <a:moveTo>
                    <a:pt x="0" y="0"/>
                  </a:moveTo>
                  <a:cubicBezTo>
                    <a:pt x="17991" y="296862"/>
                    <a:pt x="35983" y="593725"/>
                    <a:pt x="209550" y="793750"/>
                  </a:cubicBezTo>
                  <a:cubicBezTo>
                    <a:pt x="383117" y="993775"/>
                    <a:pt x="712258" y="1096962"/>
                    <a:pt x="1041400" y="1200150"/>
                  </a:cubicBezTo>
                </a:path>
              </a:pathLst>
            </a:custGeom>
            <a:ln w="1905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95" name="TextBox 294"/>
            <p:cNvSpPr txBox="1"/>
            <p:nvPr/>
          </p:nvSpPr>
          <p:spPr>
            <a:xfrm>
              <a:off x="4174496" y="2826388"/>
              <a:ext cx="829405" cy="304672"/>
            </a:xfrm>
            <a:prstGeom prst="rect">
              <a:avLst/>
            </a:prstGeom>
            <a:noFill/>
          </p:spPr>
          <p:txBody>
            <a:bodyPr wrap="square" rtlCol="0">
              <a:spAutoFit/>
            </a:bodyPr>
            <a:lstStyle/>
            <a:p>
              <a:r>
                <a:rPr lang="en-US" sz="1200" dirty="0" smtClean="0">
                  <a:solidFill>
                    <a:prstClr val="black"/>
                  </a:solidFill>
                </a:rPr>
                <a:t>Schedule Reducers</a:t>
              </a:r>
              <a:endParaRPr lang="en-US" sz="1200" dirty="0">
                <a:solidFill>
                  <a:prstClr val="black"/>
                </a:solidFill>
              </a:endParaRPr>
            </a:p>
          </p:txBody>
        </p:sp>
      </p:grpSp>
      <p:grpSp>
        <p:nvGrpSpPr>
          <p:cNvPr id="325" name="Group 324"/>
          <p:cNvGrpSpPr/>
          <p:nvPr/>
        </p:nvGrpSpPr>
        <p:grpSpPr>
          <a:xfrm>
            <a:off x="7965327" y="3406383"/>
            <a:ext cx="2045992" cy="687208"/>
            <a:chOff x="5918779" y="2769124"/>
            <a:chExt cx="1801203" cy="734458"/>
          </a:xfrm>
        </p:grpSpPr>
        <p:cxnSp>
          <p:nvCxnSpPr>
            <p:cNvPr id="297" name="Straight Arrow Connector 296"/>
            <p:cNvCxnSpPr/>
            <p:nvPr/>
          </p:nvCxnSpPr>
          <p:spPr>
            <a:xfrm>
              <a:off x="5918779" y="2769124"/>
              <a:ext cx="150054" cy="71159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8" name="Straight Arrow Connector 297"/>
            <p:cNvCxnSpPr/>
            <p:nvPr/>
          </p:nvCxnSpPr>
          <p:spPr>
            <a:xfrm>
              <a:off x="6556334" y="2816374"/>
              <a:ext cx="123496" cy="63847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2" name="Straight Arrow Connector 301"/>
            <p:cNvCxnSpPr/>
            <p:nvPr/>
          </p:nvCxnSpPr>
          <p:spPr>
            <a:xfrm>
              <a:off x="7180429" y="2816374"/>
              <a:ext cx="201433" cy="687208"/>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4" name="Straight Arrow Connector 303"/>
            <p:cNvCxnSpPr/>
            <p:nvPr/>
          </p:nvCxnSpPr>
          <p:spPr>
            <a:xfrm flipH="1">
              <a:off x="7381862" y="2843598"/>
              <a:ext cx="338120" cy="6574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6" name="Straight Arrow Connector 305"/>
            <p:cNvCxnSpPr/>
            <p:nvPr/>
          </p:nvCxnSpPr>
          <p:spPr>
            <a:xfrm>
              <a:off x="5918779" y="2769124"/>
              <a:ext cx="1437892" cy="71159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8" name="Straight Arrow Connector 307"/>
            <p:cNvCxnSpPr/>
            <p:nvPr/>
          </p:nvCxnSpPr>
          <p:spPr>
            <a:xfrm>
              <a:off x="6545708" y="2816374"/>
              <a:ext cx="836154" cy="684638"/>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3" name="Straight Arrow Connector 312"/>
            <p:cNvCxnSpPr/>
            <p:nvPr/>
          </p:nvCxnSpPr>
          <p:spPr>
            <a:xfrm flipH="1">
              <a:off x="6679831" y="2825326"/>
              <a:ext cx="497573" cy="629518"/>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5" name="Straight Arrow Connector 314"/>
            <p:cNvCxnSpPr/>
            <p:nvPr/>
          </p:nvCxnSpPr>
          <p:spPr>
            <a:xfrm flipH="1">
              <a:off x="6679830" y="2843598"/>
              <a:ext cx="1040152" cy="61124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7" name="Straight Arrow Connector 316"/>
            <p:cNvCxnSpPr/>
            <p:nvPr/>
          </p:nvCxnSpPr>
          <p:spPr>
            <a:xfrm>
              <a:off x="5918779" y="2781583"/>
              <a:ext cx="761051" cy="673261"/>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9" name="Straight Arrow Connector 318"/>
            <p:cNvCxnSpPr/>
            <p:nvPr/>
          </p:nvCxnSpPr>
          <p:spPr>
            <a:xfrm flipH="1">
              <a:off x="6068833" y="2825326"/>
              <a:ext cx="487501" cy="65539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0" name="Straight Arrow Connector 319"/>
            <p:cNvCxnSpPr/>
            <p:nvPr/>
          </p:nvCxnSpPr>
          <p:spPr>
            <a:xfrm flipH="1">
              <a:off x="6068833" y="2843598"/>
              <a:ext cx="1623079" cy="63712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1" name="Straight Arrow Connector 320"/>
            <p:cNvCxnSpPr/>
            <p:nvPr/>
          </p:nvCxnSpPr>
          <p:spPr>
            <a:xfrm flipH="1">
              <a:off x="6068834" y="2816374"/>
              <a:ext cx="1108571" cy="66434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40" name="Group 339"/>
          <p:cNvGrpSpPr/>
          <p:nvPr/>
        </p:nvGrpSpPr>
        <p:grpSpPr>
          <a:xfrm>
            <a:off x="6628056" y="4488294"/>
            <a:ext cx="5062677" cy="769543"/>
            <a:chOff x="4972018" y="3950169"/>
            <a:chExt cx="3797008" cy="769543"/>
          </a:xfrm>
        </p:grpSpPr>
        <p:sp>
          <p:nvSpPr>
            <p:cNvPr id="282" name="Rectangle 281"/>
            <p:cNvSpPr/>
            <p:nvPr/>
          </p:nvSpPr>
          <p:spPr>
            <a:xfrm>
              <a:off x="4972018" y="4374959"/>
              <a:ext cx="3111592" cy="316302"/>
            </a:xfrm>
            <a:prstGeom prst="rect">
              <a:avLst/>
            </a:prstGeom>
            <a:ln w="12700">
              <a:solidFill>
                <a:schemeClr val="tx1"/>
              </a:solidFill>
              <a:prstDash val="sysDash"/>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4" name="Rectangle 273"/>
            <p:cNvSpPr/>
            <p:nvPr/>
          </p:nvSpPr>
          <p:spPr>
            <a:xfrm>
              <a:off x="6122270" y="4507156"/>
              <a:ext cx="89927" cy="8382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6" name="Rectangle 275"/>
            <p:cNvSpPr/>
            <p:nvPr/>
          </p:nvSpPr>
          <p:spPr>
            <a:xfrm>
              <a:off x="6716207" y="4505939"/>
              <a:ext cx="89927" cy="8382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7" name="Rectangle 276"/>
            <p:cNvSpPr/>
            <p:nvPr/>
          </p:nvSpPr>
          <p:spPr>
            <a:xfrm>
              <a:off x="6885278" y="4505375"/>
              <a:ext cx="89927" cy="838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8" name="Rectangle 277"/>
            <p:cNvSpPr/>
            <p:nvPr/>
          </p:nvSpPr>
          <p:spPr>
            <a:xfrm>
              <a:off x="7457722" y="4491197"/>
              <a:ext cx="89927" cy="838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79" name="Straight Arrow Connector 278"/>
            <p:cNvCxnSpPr/>
            <p:nvPr/>
          </p:nvCxnSpPr>
          <p:spPr>
            <a:xfrm>
              <a:off x="6167642" y="4330806"/>
              <a:ext cx="1" cy="1603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Straight Arrow Connector 279"/>
            <p:cNvCxnSpPr/>
            <p:nvPr/>
          </p:nvCxnSpPr>
          <p:spPr>
            <a:xfrm>
              <a:off x="6843511" y="4330806"/>
              <a:ext cx="1" cy="1603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p:cNvCxnSpPr/>
            <p:nvPr/>
          </p:nvCxnSpPr>
          <p:spPr>
            <a:xfrm>
              <a:off x="7504419" y="4321281"/>
              <a:ext cx="1" cy="1603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3" name="TextBox 282"/>
            <p:cNvSpPr txBox="1"/>
            <p:nvPr/>
          </p:nvSpPr>
          <p:spPr>
            <a:xfrm>
              <a:off x="8106537" y="4258047"/>
              <a:ext cx="662489" cy="461665"/>
            </a:xfrm>
            <a:prstGeom prst="rect">
              <a:avLst/>
            </a:prstGeom>
            <a:noFill/>
          </p:spPr>
          <p:txBody>
            <a:bodyPr wrap="none" rtlCol="0">
              <a:spAutoFit/>
            </a:bodyPr>
            <a:lstStyle/>
            <a:p>
              <a:r>
                <a:rPr lang="en-US" sz="1200" dirty="0" smtClean="0">
                  <a:solidFill>
                    <a:prstClr val="black"/>
                  </a:solidFill>
                </a:rPr>
                <a:t>Distributed</a:t>
              </a:r>
            </a:p>
            <a:p>
              <a:r>
                <a:rPr lang="en-US" sz="1200" dirty="0" smtClean="0">
                  <a:solidFill>
                    <a:prstClr val="black"/>
                  </a:solidFill>
                </a:rPr>
                <a:t>File System</a:t>
              </a:r>
              <a:endParaRPr lang="en-US" sz="1200" dirty="0">
                <a:solidFill>
                  <a:prstClr val="black"/>
                </a:solidFill>
              </a:endParaRPr>
            </a:p>
          </p:txBody>
        </p:sp>
        <p:cxnSp>
          <p:nvCxnSpPr>
            <p:cNvPr id="224" name="Straight Arrow Connector 223"/>
            <p:cNvCxnSpPr/>
            <p:nvPr/>
          </p:nvCxnSpPr>
          <p:spPr>
            <a:xfrm>
              <a:off x="6180118" y="3950169"/>
              <a:ext cx="1" cy="1603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p:cNvCxnSpPr/>
            <p:nvPr/>
          </p:nvCxnSpPr>
          <p:spPr>
            <a:xfrm>
              <a:off x="6848631" y="3953355"/>
              <a:ext cx="1" cy="1603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p:nvPr/>
          </p:nvCxnSpPr>
          <p:spPr>
            <a:xfrm>
              <a:off x="7502685" y="3950169"/>
              <a:ext cx="1" cy="1603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23" name="Flowchart: Magnetic Disk 222"/>
          <p:cNvSpPr/>
          <p:nvPr/>
        </p:nvSpPr>
        <p:spPr>
          <a:xfrm>
            <a:off x="8013787" y="4337328"/>
            <a:ext cx="439344" cy="199570"/>
          </a:xfrm>
          <a:prstGeom prst="flowChartMagneticDisk">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232" name="Flowchart: Magnetic Disk 231"/>
          <p:cNvSpPr/>
          <p:nvPr/>
        </p:nvSpPr>
        <p:spPr>
          <a:xfrm>
            <a:off x="8905137" y="4340514"/>
            <a:ext cx="439344" cy="199570"/>
          </a:xfrm>
          <a:prstGeom prst="flowChartMagneticDisk">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235" name="Flowchart: Magnetic Disk 234"/>
          <p:cNvSpPr/>
          <p:nvPr/>
        </p:nvSpPr>
        <p:spPr>
          <a:xfrm>
            <a:off x="9777209" y="4337328"/>
            <a:ext cx="439344" cy="199570"/>
          </a:xfrm>
          <a:prstGeom prst="flowChartMagneticDisk">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246" name="Rectangle 245"/>
          <p:cNvSpPr/>
          <p:nvPr/>
        </p:nvSpPr>
        <p:spPr>
          <a:xfrm>
            <a:off x="7917921" y="4316746"/>
            <a:ext cx="60959"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7" name="Rectangle 246"/>
          <p:cNvSpPr/>
          <p:nvPr/>
        </p:nvSpPr>
        <p:spPr>
          <a:xfrm>
            <a:off x="7917919" y="4369229"/>
            <a:ext cx="60959"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8" name="Rectangle 247"/>
          <p:cNvSpPr/>
          <p:nvPr/>
        </p:nvSpPr>
        <p:spPr>
          <a:xfrm>
            <a:off x="7917918" y="4426349"/>
            <a:ext cx="60959"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9" name="Rectangle 248"/>
          <p:cNvSpPr/>
          <p:nvPr/>
        </p:nvSpPr>
        <p:spPr>
          <a:xfrm>
            <a:off x="7917925" y="4148676"/>
            <a:ext cx="60959"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0" name="Rectangle 249"/>
          <p:cNvSpPr/>
          <p:nvPr/>
        </p:nvSpPr>
        <p:spPr>
          <a:xfrm>
            <a:off x="7917923" y="4201192"/>
            <a:ext cx="60959"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1" name="Rectangle 250"/>
          <p:cNvSpPr/>
          <p:nvPr/>
        </p:nvSpPr>
        <p:spPr>
          <a:xfrm>
            <a:off x="7917922" y="4258312"/>
            <a:ext cx="60959"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2" name="Rectangle 251"/>
          <p:cNvSpPr/>
          <p:nvPr/>
        </p:nvSpPr>
        <p:spPr>
          <a:xfrm>
            <a:off x="7917925" y="4039104"/>
            <a:ext cx="60959"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3" name="Rectangle 252"/>
          <p:cNvSpPr/>
          <p:nvPr/>
        </p:nvSpPr>
        <p:spPr>
          <a:xfrm>
            <a:off x="7915524" y="4093221"/>
            <a:ext cx="60959"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4" name="Rectangle 253"/>
          <p:cNvSpPr/>
          <p:nvPr/>
        </p:nvSpPr>
        <p:spPr>
          <a:xfrm>
            <a:off x="8832314" y="4218552"/>
            <a:ext cx="60959"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5" name="Rectangle 254"/>
          <p:cNvSpPr/>
          <p:nvPr/>
        </p:nvSpPr>
        <p:spPr>
          <a:xfrm>
            <a:off x="8832313" y="4271035"/>
            <a:ext cx="60959"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6" name="Rectangle 255"/>
          <p:cNvSpPr/>
          <p:nvPr/>
        </p:nvSpPr>
        <p:spPr>
          <a:xfrm>
            <a:off x="8832311" y="4328155"/>
            <a:ext cx="60959"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9" name="Rectangle 258"/>
          <p:cNvSpPr/>
          <p:nvPr/>
        </p:nvSpPr>
        <p:spPr>
          <a:xfrm>
            <a:off x="8832315" y="4160089"/>
            <a:ext cx="60959"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2" name="Rectangle 261"/>
          <p:cNvSpPr/>
          <p:nvPr/>
        </p:nvSpPr>
        <p:spPr>
          <a:xfrm>
            <a:off x="9693462" y="4312835"/>
            <a:ext cx="6095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3" name="Rectangle 262"/>
          <p:cNvSpPr/>
          <p:nvPr/>
        </p:nvSpPr>
        <p:spPr>
          <a:xfrm>
            <a:off x="9693461" y="4365318"/>
            <a:ext cx="6095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4" name="Rectangle 263"/>
          <p:cNvSpPr/>
          <p:nvPr/>
        </p:nvSpPr>
        <p:spPr>
          <a:xfrm>
            <a:off x="9693459" y="4422438"/>
            <a:ext cx="6095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5" name="Rectangle 264"/>
          <p:cNvSpPr/>
          <p:nvPr/>
        </p:nvSpPr>
        <p:spPr>
          <a:xfrm>
            <a:off x="9693466" y="4144769"/>
            <a:ext cx="6095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6" name="Rectangle 265"/>
          <p:cNvSpPr/>
          <p:nvPr/>
        </p:nvSpPr>
        <p:spPr>
          <a:xfrm>
            <a:off x="9693465" y="4197281"/>
            <a:ext cx="6095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7" name="Rectangle 266"/>
          <p:cNvSpPr/>
          <p:nvPr/>
        </p:nvSpPr>
        <p:spPr>
          <a:xfrm>
            <a:off x="9693463" y="4254401"/>
            <a:ext cx="6095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8" name="Rectangle 267"/>
          <p:cNvSpPr/>
          <p:nvPr/>
        </p:nvSpPr>
        <p:spPr>
          <a:xfrm>
            <a:off x="9691090" y="4089305"/>
            <a:ext cx="6095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9" name="Rectangle 268"/>
          <p:cNvSpPr/>
          <p:nvPr/>
        </p:nvSpPr>
        <p:spPr>
          <a:xfrm>
            <a:off x="8964877" y="4138541"/>
            <a:ext cx="60959" cy="457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0" name="Rectangle 269"/>
          <p:cNvSpPr/>
          <p:nvPr/>
        </p:nvSpPr>
        <p:spPr>
          <a:xfrm>
            <a:off x="8964875" y="4191025"/>
            <a:ext cx="60959" cy="457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1" name="Rectangle 270"/>
          <p:cNvSpPr/>
          <p:nvPr/>
        </p:nvSpPr>
        <p:spPr>
          <a:xfrm>
            <a:off x="8964874" y="4248175"/>
            <a:ext cx="60959" cy="457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2" name="Rectangle 271"/>
          <p:cNvSpPr/>
          <p:nvPr/>
        </p:nvSpPr>
        <p:spPr>
          <a:xfrm>
            <a:off x="8964878" y="4080105"/>
            <a:ext cx="60959" cy="457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3" name="Rectangle 272"/>
          <p:cNvSpPr/>
          <p:nvPr/>
        </p:nvSpPr>
        <p:spPr>
          <a:xfrm>
            <a:off x="8964878" y="4018815"/>
            <a:ext cx="60959" cy="457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33" name="Group 332"/>
          <p:cNvGrpSpPr/>
          <p:nvPr/>
        </p:nvGrpSpPr>
        <p:grpSpPr>
          <a:xfrm>
            <a:off x="8395495" y="3504975"/>
            <a:ext cx="2695445" cy="536697"/>
            <a:chOff x="6297600" y="2966885"/>
            <a:chExt cx="2021584" cy="536697"/>
          </a:xfrm>
        </p:grpSpPr>
        <p:sp>
          <p:nvSpPr>
            <p:cNvPr id="326" name="Curved Down Arrow 325"/>
            <p:cNvSpPr/>
            <p:nvPr/>
          </p:nvSpPr>
          <p:spPr>
            <a:xfrm>
              <a:off x="6297600" y="2966885"/>
              <a:ext cx="797944" cy="536697"/>
            </a:xfrm>
            <a:prstGeom prst="curvedDownArrow">
              <a:avLst>
                <a:gd name="adj1" fmla="val 11024"/>
                <a:gd name="adj2" fmla="val 3211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27" name="TextBox 326"/>
            <p:cNvSpPr txBox="1"/>
            <p:nvPr/>
          </p:nvSpPr>
          <p:spPr>
            <a:xfrm>
              <a:off x="7469432" y="3056209"/>
              <a:ext cx="849752" cy="276999"/>
            </a:xfrm>
            <a:prstGeom prst="rect">
              <a:avLst/>
            </a:prstGeom>
            <a:noFill/>
          </p:spPr>
          <p:txBody>
            <a:bodyPr wrap="none" rtlCol="0">
              <a:spAutoFit/>
            </a:bodyPr>
            <a:lstStyle/>
            <a:p>
              <a:r>
                <a:rPr lang="en-US" sz="1200" dirty="0" smtClean="0">
                  <a:solidFill>
                    <a:prstClr val="black"/>
                  </a:solidFill>
                </a:rPr>
                <a:t>Download data</a:t>
              </a:r>
              <a:endParaRPr lang="en-US" sz="1200" dirty="0">
                <a:solidFill>
                  <a:prstClr val="black"/>
                </a:solidFill>
              </a:endParaRPr>
            </a:p>
          </p:txBody>
        </p:sp>
      </p:grpSp>
      <p:cxnSp>
        <p:nvCxnSpPr>
          <p:cNvPr id="359" name="Straight Connector 358"/>
          <p:cNvCxnSpPr/>
          <p:nvPr/>
        </p:nvCxnSpPr>
        <p:spPr>
          <a:xfrm>
            <a:off x="5383833" y="1248840"/>
            <a:ext cx="0" cy="3838321"/>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sp>
        <p:nvSpPr>
          <p:cNvPr id="361" name="TextBox 360"/>
          <p:cNvSpPr txBox="1"/>
          <p:nvPr/>
        </p:nvSpPr>
        <p:spPr>
          <a:xfrm>
            <a:off x="135420" y="1607247"/>
            <a:ext cx="1369862" cy="646331"/>
          </a:xfrm>
          <a:prstGeom prst="rect">
            <a:avLst/>
          </a:prstGeom>
          <a:noFill/>
          <a:ln>
            <a:noFill/>
          </a:ln>
        </p:spPr>
        <p:txBody>
          <a:bodyPr wrap="none" rtlCol="0">
            <a:spAutoFit/>
          </a:bodyPr>
          <a:lstStyle/>
          <a:p>
            <a:r>
              <a:rPr lang="en-US" sz="1200" b="1" dirty="0" smtClean="0">
                <a:solidFill>
                  <a:prstClr val="black"/>
                </a:solidFill>
              </a:rPr>
              <a:t>Record readers</a:t>
            </a:r>
          </a:p>
          <a:p>
            <a:r>
              <a:rPr lang="en-US" sz="1200" dirty="0" smtClean="0">
                <a:solidFill>
                  <a:prstClr val="black"/>
                </a:solidFill>
              </a:rPr>
              <a:t>Read records from </a:t>
            </a:r>
          </a:p>
          <a:p>
            <a:r>
              <a:rPr lang="en-US" sz="1200" dirty="0" smtClean="0">
                <a:solidFill>
                  <a:prstClr val="black"/>
                </a:solidFill>
              </a:rPr>
              <a:t>data partitions</a:t>
            </a:r>
            <a:endParaRPr lang="en-US" sz="1200" dirty="0">
              <a:solidFill>
                <a:prstClr val="black"/>
              </a:solidFill>
            </a:endParaRPr>
          </a:p>
        </p:txBody>
      </p:sp>
      <p:sp>
        <p:nvSpPr>
          <p:cNvPr id="362" name="TextBox 361"/>
          <p:cNvSpPr txBox="1"/>
          <p:nvPr/>
        </p:nvSpPr>
        <p:spPr>
          <a:xfrm>
            <a:off x="231119" y="3331052"/>
            <a:ext cx="1577169" cy="461665"/>
          </a:xfrm>
          <a:prstGeom prst="rect">
            <a:avLst/>
          </a:prstGeom>
          <a:noFill/>
          <a:ln>
            <a:noFill/>
          </a:ln>
        </p:spPr>
        <p:txBody>
          <a:bodyPr wrap="square" rtlCol="0">
            <a:spAutoFit/>
          </a:bodyPr>
          <a:lstStyle/>
          <a:p>
            <a:r>
              <a:rPr lang="en-US" sz="1200" dirty="0" smtClean="0">
                <a:solidFill>
                  <a:prstClr val="black"/>
                </a:solidFill>
              </a:rPr>
              <a:t>Sort input &lt;</a:t>
            </a:r>
            <a:r>
              <a:rPr lang="en-US" sz="1200" dirty="0" err="1" smtClean="0">
                <a:solidFill>
                  <a:prstClr val="black"/>
                </a:solidFill>
              </a:rPr>
              <a:t>key,value</a:t>
            </a:r>
            <a:r>
              <a:rPr lang="en-US" sz="1200" dirty="0" smtClean="0">
                <a:solidFill>
                  <a:prstClr val="black"/>
                </a:solidFill>
              </a:rPr>
              <a:t>&gt; pairs to groups</a:t>
            </a:r>
            <a:endParaRPr lang="en-US" sz="1200" dirty="0">
              <a:solidFill>
                <a:prstClr val="black"/>
              </a:solidFill>
            </a:endParaRPr>
          </a:p>
        </p:txBody>
      </p:sp>
      <p:sp>
        <p:nvSpPr>
          <p:cNvPr id="5" name="TextBox 4"/>
          <p:cNvSpPr txBox="1"/>
          <p:nvPr/>
        </p:nvSpPr>
        <p:spPr>
          <a:xfrm>
            <a:off x="3982864" y="786573"/>
            <a:ext cx="3393684" cy="338554"/>
          </a:xfrm>
          <a:prstGeom prst="rect">
            <a:avLst/>
          </a:prstGeom>
          <a:noFill/>
        </p:spPr>
        <p:txBody>
          <a:bodyPr wrap="square" rtlCol="0">
            <a:spAutoFit/>
          </a:bodyPr>
          <a:lstStyle/>
          <a:p>
            <a:r>
              <a:rPr lang="en-US" sz="1600" dirty="0" smtClean="0">
                <a:solidFill>
                  <a:srgbClr val="002060"/>
                </a:solidFill>
              </a:rPr>
              <a:t>Google </a:t>
            </a:r>
            <a:r>
              <a:rPr lang="en-US" sz="1600" dirty="0" err="1" smtClean="0">
                <a:solidFill>
                  <a:srgbClr val="002060"/>
                </a:solidFill>
              </a:rPr>
              <a:t>MapReduce</a:t>
            </a:r>
            <a:r>
              <a:rPr lang="en-US" sz="1600" dirty="0" smtClean="0">
                <a:solidFill>
                  <a:srgbClr val="002060"/>
                </a:solidFill>
              </a:rPr>
              <a:t> , Apache Hadoop,</a:t>
            </a:r>
            <a:endParaRPr lang="en-US" sz="1600" dirty="0">
              <a:solidFill>
                <a:srgbClr val="002060"/>
              </a:solidFill>
            </a:endParaRPr>
          </a:p>
        </p:txBody>
      </p:sp>
    </p:spTree>
    <p:extLst>
      <p:ext uri="{BB962C8B-B14F-4D97-AF65-F5344CB8AC3E}">
        <p14:creationId xmlns:p14="http://schemas.microsoft.com/office/powerpoint/2010/main" val="2859781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VIDEO_FILES_RECORD" val="&lt;Videos&gt;&lt;Video Name=&quot;Twister MDS_353_1_81811.mp4&quot; Position=&quot;1&quot; SlideID=&quot;353&quot;/&gt;&lt;/Videos&gt;&#10;"/>
  <p:tag name="MMPROD_UIDATA" val="&lt;database version=&quot;8.0&quot;&gt;&lt;object type=&quot;1&quot; unique_id=&quot;10001&quot;&gt;&lt;property id=&quot;20226&quot; value=&quot;H:\QiuTalk_2015_v2.pptx&quot;/&gt;&lt;object type=&quot;2&quot; unique_id=&quot;152845&quot;&gt;&lt;object type=&quot;3&quot; unique_id=&quot;520333&quot;&gt;&lt;property id=&quot;20148&quot; value=&quot;5&quot;/&gt;&lt;property id=&quot;20300&quot; value=&quot;Slide 1 - &amp;quot;Data-enabled Science and Engineering:  Scalable High Performance Data Analytics&amp;quot;&quot;/&gt;&lt;property id=&quot;20307&quot; value=&quot;378&quot;/&gt;&lt;/object&gt;&lt;object type=&quot;3&quot; unique_id=&quot;530490&quot;&gt;&lt;property id=&quot;20148&quot; value=&quot;5&quot;/&gt;&lt;property id=&quot;20300&quot; value=&quot;Slide 61 - &amp;quot;The Harp Library&amp;quot;&quot;/&gt;&lt;property id=&quot;20307&quot; value=&quot;452&quot;/&gt;&lt;/object&gt;&lt;object type=&quot;3&quot; unique_id=&quot;533111&quot;&gt;&lt;property id=&quot;20148&quot; value=&quot;5&quot;/&gt;&lt;property id=&quot;20300&quot; value=&quot;Slide 62 - &amp;quot;Collective Communication Operations&amp;quot;&quot;/&gt;&lt;property id=&quot;20307&quot; value=&quot;480&quot;/&gt;&lt;/object&gt;&lt;object type=&quot;3&quot; unique_id=&quot;533112&quot;&gt;&lt;property id=&quot;20148&quot; value=&quot;5&quot;/&gt;&lt;property id=&quot;20300&quot; value=&quot;Slide 63 - &amp;quot;K-means Clustering&amp;quot;&quot;/&gt;&lt;property id=&quot;20307&quot; value=&quot;476&quot;/&gt;&lt;/object&gt;&lt;object type=&quot;3&quot; unique_id=&quot;533113&quot;&gt;&lt;property id=&quot;20148&quot; value=&quot;5&quot;/&gt;&lt;property id=&quot;20300&quot; value=&quot;Slide 64 - &amp;quot;Force-directed Graph Drawing Algorithm&amp;quot;&quot;/&gt;&lt;property id=&quot;20307&quot; value=&quot;477&quot;/&gt;&lt;/object&gt;&lt;object type=&quot;3&quot; unique_id=&quot;533115&quot;&gt;&lt;property id=&quot;20148&quot; value=&quot;5&quot;/&gt;&lt;property id=&quot;20300&quot; value=&quot;Slide 65 - &amp;quot;WDA-SMACOF&amp;quot;&quot;/&gt;&lt;property id=&quot;20307&quot; value=&quot;479&quot;/&gt;&lt;/object&gt;&lt;object type=&quot;3&quot; unique_id=&quot;534159&quot;&gt;&lt;property id=&quot;20148&quot; value=&quot;5&quot;/&gt;&lt;property id=&quot;20300&quot; value=&quot;Slide 3&quot;/&gt;&lt;property id=&quot;20307&quot; value=&quot;501&quot;/&gt;&lt;/object&gt;&lt;object type=&quot;3&quot; unique_id=&quot;534160&quot;&gt;&lt;property id=&quot;20148&quot; value=&quot;5&quot;/&gt;&lt;property id=&quot;20300&quot; value=&quot;Slide 19&quot;/&gt;&lt;property id=&quot;20307&quot; value=&quot;503&quot;/&gt;&lt;/object&gt;&lt;object type=&quot;3&quot; unique_id=&quot;534161&quot;&gt;&lt;property id=&quot;20148&quot; value=&quot;5&quot;/&gt;&lt;property id=&quot;20300&quot; value=&quot;Slide 23&quot;/&gt;&lt;property id=&quot;20307&quot; value=&quot;504&quot;/&gt;&lt;/object&gt;&lt;object type=&quot;3&quot; unique_id=&quot;534814&quot;&gt;&lt;property id=&quot;20148&quot; value=&quot;5&quot;/&gt;&lt;property id=&quot;20300&quot; value=&quot;Slide 59&quot;/&gt;&lt;property id=&quot;20307&quot; value=&quot;511&quot;/&gt;&lt;/object&gt;&lt;object type=&quot;3&quot; unique_id=&quot;536423&quot;&gt;&lt;property id=&quot;20148&quot; value=&quot;5&quot;/&gt;&lt;property id=&quot;20300&quot; value=&quot;Slide 15&quot;/&gt;&lt;property id=&quot;20307&quot; value=&quot;518&quot;/&gt;&lt;/object&gt;&lt;object type=&quot;3&quot; unique_id=&quot;536424&quot;&gt;&lt;property id=&quot;20148&quot; value=&quot;5&quot;/&gt;&lt;property id=&quot;20300&quot; value=&quot;Slide 16&quot;/&gt;&lt;property id=&quot;20307&quot; value=&quot;519&quot;/&gt;&lt;/object&gt;&lt;object type=&quot;3&quot; unique_id=&quot;536444&quot;&gt;&lt;property id=&quot;20148&quot; value=&quot;5&quot;/&gt;&lt;property id=&quot;20300&quot; value=&quot;Slide 5&quot;/&gt;&lt;property id=&quot;20307&quot; value=&quot;541&quot;/&gt;&lt;/object&gt;&lt;object type=&quot;3&quot; unique_id=&quot;538708&quot;&gt;&lt;property id=&quot;20148&quot; value=&quot;5&quot;/&gt;&lt;property id=&quot;20300&quot; value=&quot;Slide 2&quot;/&gt;&lt;property id=&quot;20307&quot; value=&quot;564&quot;/&gt;&lt;/object&gt;&lt;object type=&quot;3&quot; unique_id=&quot;538709&quot;&gt;&lt;property id=&quot;20148&quot; value=&quot;5&quot;/&gt;&lt;property id=&quot;20300&quot; value=&quot;Slide 7&quot;/&gt;&lt;property id=&quot;20307&quot; value=&quot;572&quot;/&gt;&lt;/object&gt;&lt;object type=&quot;3&quot; unique_id=&quot;538710&quot;&gt;&lt;property id=&quot;20148&quot; value=&quot;5&quot;/&gt;&lt;property id=&quot;20300&quot; value=&quot;Slide 9 - &amp;quot;MapReduce Programming Model &amp;amp; Architecture&amp;quot;&quot;/&gt;&lt;property id=&quot;20307&quot; value=&quot;556&quot;/&gt;&lt;/object&gt;&lt;object type=&quot;3&quot; unique_id=&quot;538712&quot;&gt;&lt;property id=&quot;20148&quot; value=&quot;5&quot;/&gt;&lt;property id=&quot;20300&quot; value=&quot;Slide 10&quot;/&gt;&lt;property id=&quot;20307&quot; value=&quot;559&quot;/&gt;&lt;/object&gt;&lt;object type=&quot;3&quot; unique_id=&quot;538714&quot;&gt;&lt;property id=&quot;20148&quot; value=&quot;5&quot;/&gt;&lt;property id=&quot;20300&quot; value=&quot;Slide 12 - &amp;quot;Iterative Computations&amp;quot;&quot;/&gt;&lt;property id=&quot;20307&quot; value=&quot;561&quot;/&gt;&lt;/object&gt;&lt;object type=&quot;3&quot; unique_id=&quot;538715&quot;&gt;&lt;property id=&quot;20148&quot; value=&quot;5&quot;/&gt;&lt;property id=&quot;20300&quot; value=&quot;Slide 13&quot;/&gt;&lt;property id=&quot;20307&quot; value=&quot;562&quot;/&gt;&lt;/object&gt;&lt;object type=&quot;3&quot; unique_id=&quot;538717&quot;&gt;&lt;property id=&quot;20148&quot; value=&quot;5&quot;/&gt;&lt;property id=&quot;20300&quot; value=&quot;Slide 17&quot;/&gt;&lt;property id=&quot;20307&quot; value=&quot;579&quot;/&gt;&lt;/object&gt;&lt;object type=&quot;3&quot; unique_id=&quot;538718&quot;&gt;&lt;property id=&quot;20148&quot; value=&quot;5&quot;/&gt;&lt;property id=&quot;20300&quot; value=&quot;Slide 18&quot;/&gt;&lt;property id=&quot;20307&quot; value=&quot;569&quot;/&gt;&lt;/object&gt;&lt;object type=&quot;3&quot; unique_id=&quot;538719&quot;&gt;&lt;property id=&quot;20148&quot; value=&quot;5&quot;/&gt;&lt;property id=&quot;20300&quot; value=&quot;Slide 20&quot;/&gt;&lt;property id=&quot;20307&quot; value=&quot;570&quot;/&gt;&lt;/object&gt;&lt;object type=&quot;3&quot; unique_id=&quot;538720&quot;&gt;&lt;property id=&quot;20148&quot; value=&quot;5&quot;/&gt;&lt;property id=&quot;20300&quot; value=&quot;Slide 25&quot;/&gt;&lt;property id=&quot;20307&quot; value=&quot;580&quot;/&gt;&lt;/object&gt;&lt;object type=&quot;3&quot; unique_id=&quot;538721&quot;&gt;&lt;property id=&quot;20148&quot; value=&quot;5&quot;/&gt;&lt;property id=&quot;20300&quot; value=&quot;Slide 28 - &amp;quot;Data Intensive Batch Kmeans Clustering&amp;quot;&quot;/&gt;&lt;property id=&quot;20307&quot; value=&quot;574&quot;/&gt;&lt;/object&gt;&lt;object type=&quot;3&quot; unique_id=&quot;538722&quot;&gt;&lt;property id=&quot;20148&quot; value=&quot;5&quot;/&gt;&lt;property id=&quot;20300&quot; value=&quot;Slide 29 - &amp;quot;High Dimensional Image Data&amp;quot;&quot;/&gt;&lt;property id=&quot;20307&quot; value=&quot;576&quot;/&gt;&lt;/object&gt;&lt;object type=&quot;3&quot; unique_id=&quot;538723&quot;&gt;&lt;property id=&quot;20148&quot; value=&quot;5&quot;/&gt;&lt;property id=&quot;20300&quot; value=&quot;Slide 30&quot;/&gt;&lt;property id=&quot;20307&quot; value=&quot;577&quot;/&gt;&lt;/object&gt;&lt;object type=&quot;3&quot; unique_id=&quot;538724&quot;&gt;&lt;property id=&quot;20148&quot; value=&quot;5&quot;/&gt;&lt;property id=&quot;20300&quot; value=&quot;Slide 31 - &amp;quot;Twister Broadcast Comparison  (Sequential vs. Parallel implementations) &amp;quot;&quot;/&gt;&lt;property id=&quot;20307&quot; value=&quot;578&quot;/&gt;&lt;/object&gt;&lt;object type=&quot;3&quot; unique_id=&quot;538725&quot;&gt;&lt;property id=&quot;20148&quot; value=&quot;5&quot;/&gt;&lt;property id=&quot;20300&quot; value=&quot;Slide 32&quot;/&gt;&lt;property id=&quot;20307&quot; value=&quot;581&quot;/&gt;&lt;/object&gt;&lt;object type=&quot;3&quot; unique_id=&quot;538726&quot;&gt;&lt;property id=&quot;20148&quot; value=&quot;5&quot;/&gt;&lt;property id=&quot;20300&quot; value=&quot;Slide 33 - &amp;quot;K-means Clustering Parallel Efficiency&amp;quot;&quot;/&gt;&lt;property id=&quot;20307&quot; value=&quot;582&quot;/&gt;&lt;/object&gt;&lt;object type=&quot;3&quot; unique_id=&quot;538727&quot;&gt;&lt;property id=&quot;20148&quot; value=&quot;5&quot;/&gt;&lt;property id=&quot;20300&quot; value=&quot;Slide 35 - &amp;quot;Why Collective Communications for Big Data Processing?&amp;quot;&quot;/&gt;&lt;property id=&quot;20307&quot; value=&quot;590&quot;/&gt;&lt;/object&gt;&lt;object type=&quot;3&quot; unique_id=&quot;538730&quot;&gt;&lt;property id=&quot;20148&quot; value=&quot;5&quot;/&gt;&lt;property id=&quot;20300&quot; value=&quot;Slide 36 - &amp;quot;Harp Component Layers&amp;quot;&quot;/&gt;&lt;property id=&quot;20307&quot; value=&quot;592&quot;/&gt;&lt;/object&gt;&lt;object type=&quot;3&quot; unique_id=&quot;538731&quot;&gt;&lt;property id=&quot;20148&quot; value=&quot;5&quot;/&gt;&lt;property id=&quot;20300&quot; value=&quot;Slide 37 - &amp;quot;Comparison of Iterative Computation Tools&amp;quot;&quot;/&gt;&lt;property id=&quot;20307&quot; value=&quot;594&quot;/&gt;&lt;/object&gt;&lt;object type=&quot;3&quot; unique_id=&quot;538732&quot;&gt;&lt;property id=&quot;20148&quot; value=&quot;5&quot;/&gt;&lt;property id=&quot;20300&quot; value=&quot;Slide 38&quot;/&gt;&lt;property id=&quot;20307&quot; value=&quot;595&quot;/&gt;&lt;/object&gt;&lt;object type=&quot;3&quot; unique_id=&quot;538733&quot;&gt;&lt;property id=&quot;20148&quot; value=&quot;5&quot;/&gt;&lt;property id=&quot;20300&quot; value=&quot;Slide 39&quot;/&gt;&lt;property id=&quot;20307&quot; value=&quot;596&quot;/&gt;&lt;/object&gt;&lt;object type=&quot;3&quot; unique_id=&quot;538734&quot;&gt;&lt;property id=&quot;20148&quot; value=&quot;5&quot;/&gt;&lt;property id=&quot;20300&quot; value=&quot;Slide 40&quot;/&gt;&lt;property id=&quot;20307&quot; value=&quot;597&quot;/&gt;&lt;/object&gt;&lt;object type=&quot;3&quot; unique_id=&quot;538736&quot;&gt;&lt;property id=&quot;20148&quot; value=&quot;5&quot;/&gt;&lt;property id=&quot;20300&quot; value=&quot;Slide 43 - &amp;quot;LDA: mining topics in text collection&amp;quot;&quot;/&gt;&lt;property id=&quot;20307&quot; value=&quot;583&quot;/&gt;&lt;/object&gt;&lt;object type=&quot;3&quot; unique_id=&quot;538739&quot;&gt;&lt;property id=&quot;20148&quot; value=&quot;5&quot;/&gt;&lt;property id=&quot;20300&quot; value=&quot;Slide 44 - &amp;quot;Harp-LDA Execution Flow&amp;quot;&quot;/&gt;&lt;property id=&quot;20307&quot; value=&quot;587&quot;/&gt;&lt;/object&gt;&lt;object type=&quot;3&quot; unique_id=&quot;538740&quot;&gt;&lt;property id=&quot;20148&quot; value=&quot;5&quot;/&gt;&lt;property id=&quot;20300&quot; value=&quot;Slide 45 - &amp;quot;Harp LDA on Big Red II Supercomputer&amp;quot;&quot;/&gt;&lt;property id=&quot;20307&quot; value=&quot;588&quot;/&gt;&lt;/object&gt;&lt;object type=&quot;3&quot; unique_id=&quot;538742&quot;&gt;&lt;property id=&quot;20148&quot; value=&quot;5&quot;/&gt;&lt;property id=&quot;20300&quot; value=&quot;Slide 47 - &amp;quot;Parallel Tweet Online Clustering with Apache Storm&amp;quot;&quot;/&gt;&lt;property id=&quot;20307&quot; value=&quot;598&quot;/&gt;&lt;/object&gt;&lt;object type=&quot;3&quot; unique_id=&quot;538746&quot;&gt;&lt;property id=&quot;20148&quot; value=&quot;5&quot;/&gt;&lt;property id=&quot;20300&quot; value=&quot;Slide 49 - &amp;quot;Online K-Means clustering&amp;quot;&quot;/&gt;&lt;property id=&quot;20307&quot; value=&quot;602&quot;/&gt;&lt;/object&gt;&lt;object type=&quot;3&quot; unique_id=&quot;538747&quot;&gt;&lt;property id=&quot;20148&quot; value=&quot;5&quot;/&gt;&lt;property id=&quot;20300&quot; value=&quot;Slide 50 - &amp;quot;Parallelization with Storm – Challenges&amp;quot;&quot;/&gt;&lt;property id=&quot;20307&quot; value=&quot;603&quot;/&gt;&lt;/object&gt;&lt;object type=&quot;3&quot; unique_id=&quot;538748&quot;&gt;&lt;property id=&quot;20148&quot; value=&quot;5&quot;/&gt;&lt;property id=&quot;20300&quot; value=&quot;Slide 51 - &amp;quot;Parallel Tweet Clustering with Storm&amp;quot;&quot;/&gt;&lt;property id=&quot;20307&quot; value=&quot;605&quot;/&gt;&lt;/object&gt;&lt;object type=&quot;3&quot; unique_id=&quot;539332&quot;&gt;&lt;property id=&quot;20148&quot; value=&quot;5&quot;/&gt;&lt;property id=&quot;20300&quot; value=&quot;Slide 6 - &amp;quot;Challenges and Opportunities&amp;quot;&quot;/&gt;&lt;property id=&quot;20307&quot; value=&quot;618&quot;/&gt;&lt;/object&gt;&lt;object type=&quot;3&quot; unique_id=&quot;539333&quot;&gt;&lt;property id=&quot;20148&quot; value=&quot;5&quot;/&gt;&lt;property id=&quot;20300&quot; value=&quot;Slide 11&quot;/&gt;&lt;property id=&quot;20307&quot; value=&quot;617&quot;/&gt;&lt;/object&gt;&lt;object type=&quot;3&quot; unique_id=&quot;539335&quot;&gt;&lt;property id=&quot;20148&quot; value=&quot;5&quot;/&gt;&lt;property id=&quot;20300&quot; value=&quot;Slide 52&quot;/&gt;&lt;property id=&quot;20307&quot; value=&quot;611&quot;/&gt;&lt;/object&gt;&lt;object type=&quot;3&quot; unique_id=&quot;539337&quot;&gt;&lt;property id=&quot;20148&quot; value=&quot;5&quot;/&gt;&lt;property id=&quot;20300&quot; value=&quot;Slide 54 - &amp;quot;Comparison of current Data Analytics stack from Cloud and HPC infrastructure&amp;quot;&quot;/&gt;&lt;property id=&quot;20307&quot; value=&quot;609&quot;/&gt;&lt;/object&gt;&lt;object type=&quot;3&quot; unique_id=&quot;539338&quot;&gt;&lt;property id=&quot;20148&quot; value=&quot;5&quot;/&gt;&lt;property id=&quot;20300&quot; value=&quot;Slide 55 - &amp;quot;The Models of Contemporary Big Data Tools&amp;quot;&quot;/&gt;&lt;property id=&quot;20307&quot; value=&quot;612&quot;/&gt;&lt;/object&gt;&lt;object type=&quot;3&quot; unique_id=&quot;539339&quot;&gt;&lt;property id=&quot;20148&quot; value=&quot;5&quot;/&gt;&lt;property id=&quot;20300&quot; value=&quot;Slide 56&quot;/&gt;&lt;property id=&quot;20307&quot; value=&quot;606&quot;/&gt;&lt;/object&gt;&lt;object type=&quot;3&quot; unique_id=&quot;539340&quot;&gt;&lt;property id=&quot;20148&quot; value=&quot;5&quot;/&gt;&lt;property id=&quot;20300&quot; value=&quot;Slide 57&quot;/&gt;&lt;property id=&quot;20307&quot; value=&quot;614&quot;/&gt;&lt;/object&gt;&lt;object type=&quot;3&quot; unique_id=&quot;539891&quot;&gt;&lt;property id=&quot;20148&quot; value=&quot;5&quot;/&gt;&lt;property id=&quot;20300&quot; value=&quot;Slide 8 - &amp;quot;Motivation of Iterative MapReduce&amp;quot;&quot;/&gt;&lt;property id=&quot;20307&quot; value=&quot;623&quot;/&gt;&lt;/object&gt;&lt;object type=&quot;3&quot; unique_id=&quot;540792&quot;&gt;&lt;property id=&quot;20148&quot; value=&quot;5&quot;/&gt;&lt;property id=&quot;20300&quot; value=&quot;Slide 21&quot;/&gt;&lt;property id=&quot;20307&quot; value=&quot;624&quot;/&gt;&lt;/object&gt;&lt;object type=&quot;3&quot; unique_id=&quot;541093&quot;&gt;&lt;property id=&quot;20148&quot; value=&quot;5&quot;/&gt;&lt;property id=&quot;20300&quot; value=&quot;Slide 22&quot;/&gt;&lt;property id=&quot;20307&quot; value=&quot;625&quot;/&gt;&lt;/object&gt;&lt;object type=&quot;3&quot; unique_id=&quot;542861&quot;&gt;&lt;property id=&quot;20148&quot; value=&quot;5&quot;/&gt;&lt;property id=&quot;20300&quot; value=&quot;Slide 58 - &amp;quot;Progress in HPC-ABDS Runtime&amp;quot;&quot;/&gt;&lt;property id=&quot;20307&quot; value=&quot;628&quot;/&gt;&lt;/object&gt;&lt;object type=&quot;3&quot; unique_id=&quot;542862&quot;&gt;&lt;property id=&quot;20148&quot; value=&quot;5&quot;/&gt;&lt;property id=&quot;20300&quot; value=&quot;Slide 60&quot;/&gt;&lt;property id=&quot;20307&quot; value=&quot;627&quot;/&gt;&lt;/object&gt;&lt;object type=&quot;3&quot; unique_id=&quot;543477&quot;&gt;&lt;property id=&quot;20148&quot; value=&quot;5&quot;/&gt;&lt;property id=&quot;20300&quot; value=&quot;Slide 24&quot;/&gt;&lt;property id=&quot;20307&quot; value=&quot;633&quot;/&gt;&lt;/object&gt;&lt;object type=&quot;3&quot; unique_id=&quot;543478&quot;&gt;&lt;property id=&quot;20148&quot; value=&quot;5&quot;/&gt;&lt;property id=&quot;20300&quot; value=&quot;Slide 27 - &amp;quot;Case Study 1:  High Dimensional Image Data Clustering&amp;quot;&quot;/&gt;&lt;property id=&quot;20307&quot; value=&quot;632&quot;/&gt;&lt;/object&gt;&lt;object type=&quot;3&quot; unique_id=&quot;543479&quot;&gt;&lt;property id=&quot;20148&quot; value=&quot;5&quot;/&gt;&lt;property id=&quot;20300&quot; value=&quot;Slide 34 - &amp;quot;Map Collective Computing Paradigm  Harp  Spark Parameter Server&amp;quot;&quot;/&gt;&lt;property id=&quot;20307&quot; value=&quot;631&quot;/&gt;&lt;/object&gt;&lt;object type=&quot;3&quot; unique_id=&quot;543480&quot;&gt;&lt;property id=&quot;20148&quot; value=&quot;5&quot;/&gt;&lt;property id=&quot;20300&quot; value=&quot;Slide 41 - &amp;quot;Case Study 2:  Parallel Latent Dirichlet Allocation for Text Mining&amp;quot;&quot;/&gt;&lt;property id=&quot;20307&quot; value=&quot;630&quot;/&gt;&lt;/object&gt;&lt;object type=&quot;3&quot; unique_id=&quot;543481&quot;&gt;&lt;property id=&quot;20148&quot; value=&quot;5&quot;/&gt;&lt;property id=&quot;20300&quot; value=&quot;Slide 46 - &amp;quot;Case Study 3:  Parallel Tweet Online Clustering  &amp;quot;&quot;/&gt;&lt;property id=&quot;20307&quot; value=&quot;629&quot;/&gt;&lt;/object&gt;&lt;object type=&quot;3&quot; unique_id=&quot;546239&quot;&gt;&lt;property id=&quot;20148&quot; value=&quot;5&quot;/&gt;&lt;property id=&quot;20300&quot; value=&quot;Slide 26 - &amp;quot;Large Scale Data Analysis Applications&amp;quot;&quot;/&gt;&lt;property id=&quot;20307&quot; value=&quot;634&quot;/&gt;&lt;/object&gt;&lt;object type=&quot;3&quot; unique_id=&quot;546634&quot;&gt;&lt;property id=&quot;20148&quot; value=&quot;5&quot;/&gt;&lt;property id=&quot;20300&quot; value=&quot;Slide 53 - &amp;quot;Six Computation Paradigms for Data Analytics&amp;quot;&quot;/&gt;&lt;property id=&quot;20307&quot; value=&quot;635&quot;/&gt;&lt;/object&gt;&lt;object type=&quot;3&quot; unique_id=&quot;547318&quot;&gt;&lt;property id=&quot;20148&quot; value=&quot;5&quot;/&gt;&lt;property id=&quot;20300&quot; value=&quot;Slide 4&quot;/&gt;&lt;property id=&quot;20307&quot; value=&quot;637&quot;/&gt;&lt;/object&gt;&lt;object type=&quot;3&quot; unique_id=&quot;547721&quot;&gt;&lt;property id=&quot;20148&quot; value=&quot;5&quot;/&gt;&lt;property id=&quot;20300&quot; value=&quot;Slide 14&quot;/&gt;&lt;property id=&quot;20307&quot; value=&quot;640&quot;/&gt;&lt;/object&gt;&lt;object type=&quot;3&quot; unique_id=&quot;547722&quot;&gt;&lt;property id=&quot;20148&quot; value=&quot;5&quot;/&gt;&lt;property id=&quot;20300&quot; value=&quot;Slide 42 - &amp;quot;LDA and Topic Models&amp;quot;&quot;/&gt;&lt;property id=&quot;20307&quot; value=&quot;638&quot;/&gt;&lt;/object&gt;&lt;object type=&quot;3&quot; unique_id=&quot;547723&quot;&gt;&lt;property id=&quot;20148&quot; value=&quot;5&quot;/&gt;&lt;property id=&quot;20300&quot; value=&quot;Slide 48 - &amp;quot;Sequential Algorithm for Clustering Tweet Stream&amp;quot;&quot;/&gt;&lt;property id=&quot;20307&quot; value=&quot;639&quot;/&gt;&lt;/object&gt;&lt;/object&gt;&lt;object type=&quot;8&quot; unique_id=&quot;152923&quot;&gt;&lt;/object&gt;&lt;/object&gt;&lt;/database&gt;"/>
  <p:tag name="SECTOMILLISECCONVERTED" val="1"/>
</p:tagLst>
</file>

<file path=ppt/theme/theme1.xml><?xml version="1.0" encoding="utf-8"?>
<a:theme xmlns:a="http://schemas.openxmlformats.org/drawingml/2006/main" name="Custom Design">
  <a:themeElements>
    <a:clrScheme name="Custom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template2[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14685</TotalTime>
  <Words>4260</Words>
  <Application>Microsoft Office PowerPoint</Application>
  <PresentationFormat>Custom</PresentationFormat>
  <Paragraphs>999</Paragraphs>
  <Slides>65</Slides>
  <Notes>20</Notes>
  <HiddenSlides>0</HiddenSlides>
  <MMClips>1</MMClips>
  <ScaleCrop>false</ScaleCrop>
  <HeadingPairs>
    <vt:vector size="4" baseType="variant">
      <vt:variant>
        <vt:lpstr>Theme</vt:lpstr>
      </vt:variant>
      <vt:variant>
        <vt:i4>11</vt:i4>
      </vt:variant>
      <vt:variant>
        <vt:lpstr>Slide Titles</vt:lpstr>
      </vt:variant>
      <vt:variant>
        <vt:i4>65</vt:i4>
      </vt:variant>
    </vt:vector>
  </HeadingPairs>
  <TitlesOfParts>
    <vt:vector size="76" baseType="lpstr">
      <vt:lpstr>Custom Design</vt:lpstr>
      <vt:lpstr>2_Custom Design</vt:lpstr>
      <vt:lpstr>3_Custom Design</vt:lpstr>
      <vt:lpstr>4_template2[1]</vt:lpstr>
      <vt:lpstr>7_Office Theme</vt:lpstr>
      <vt:lpstr>Office Theme</vt:lpstr>
      <vt:lpstr>1_Office Theme</vt:lpstr>
      <vt:lpstr>12_Office Theme</vt:lpstr>
      <vt:lpstr>2_Office Theme</vt:lpstr>
      <vt:lpstr>4_Office Theme</vt:lpstr>
      <vt:lpstr>9_Office Theme</vt:lpstr>
      <vt:lpstr>Data-enabled Science and Engineering:  Scalable High Performance Data Analytics</vt:lpstr>
      <vt:lpstr>PowerPoint Presentation</vt:lpstr>
      <vt:lpstr>PowerPoint Presentation</vt:lpstr>
      <vt:lpstr>PowerPoint Presentation</vt:lpstr>
      <vt:lpstr>PowerPoint Presentation</vt:lpstr>
      <vt:lpstr>Challenges and Opportunities</vt:lpstr>
      <vt:lpstr>PowerPoint Presentation</vt:lpstr>
      <vt:lpstr>Motivation of Iterative MapReduce</vt:lpstr>
      <vt:lpstr>MapReduce Programming Model &amp; Architecture</vt:lpstr>
      <vt:lpstr>PowerPoint Presentation</vt:lpstr>
      <vt:lpstr>PowerPoint Presentation</vt:lpstr>
      <vt:lpstr>Iterative Computations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Large Scale Data Analysis Applications</vt:lpstr>
      <vt:lpstr>Case Study 1:  High Dimensional Image Data Clustering</vt:lpstr>
      <vt:lpstr>Data Intensive Batch Kmeans Clustering</vt:lpstr>
      <vt:lpstr>High Dimensional Image Data</vt:lpstr>
      <vt:lpstr>PowerPoint Presentation</vt:lpstr>
      <vt:lpstr>Twister Broadcast Comparison  (Sequential vs. Parallel implementations) </vt:lpstr>
      <vt:lpstr>PowerPoint Presentation</vt:lpstr>
      <vt:lpstr>K-means Clustering Parallel Efficiency</vt:lpstr>
      <vt:lpstr>Map Collective Computing Paradigm  Harp  Spark Parameter Server</vt:lpstr>
      <vt:lpstr>Why Collective Communications for Big Data Processing?</vt:lpstr>
      <vt:lpstr>Harp Component Layers</vt:lpstr>
      <vt:lpstr>Comparison of Iterative Computation Tools</vt:lpstr>
      <vt:lpstr>PowerPoint Presentation</vt:lpstr>
      <vt:lpstr>PowerPoint Presentation</vt:lpstr>
      <vt:lpstr>PowerPoint Presentation</vt:lpstr>
      <vt:lpstr>Case Study 2:  Parallel Latent Dirichlet Allocation for Text Mining</vt:lpstr>
      <vt:lpstr>LDA and Topic Models</vt:lpstr>
      <vt:lpstr>LDA: mining topics in text collection</vt:lpstr>
      <vt:lpstr>Harp-LDA Execution Flow</vt:lpstr>
      <vt:lpstr>Harp LDA on Big Red II Supercomputer</vt:lpstr>
      <vt:lpstr>Case Study 3:  Parallel Tweet Online Clustering  </vt:lpstr>
      <vt:lpstr>Parallel Tweet Online Clustering with Apache Storm</vt:lpstr>
      <vt:lpstr>Sequential Algorithm for Clustering Tweet Stream</vt:lpstr>
      <vt:lpstr>Online K-Means clustering</vt:lpstr>
      <vt:lpstr>Parallelization with Storm – Challenges</vt:lpstr>
      <vt:lpstr>Parallel Tweet Clustering with Storm</vt:lpstr>
      <vt:lpstr>PowerPoint Presentation</vt:lpstr>
      <vt:lpstr>Six Computation Paradigms for Data Analytics</vt:lpstr>
      <vt:lpstr>Comparison of current Data Analytics stack from Cloud and HPC infrastructure</vt:lpstr>
      <vt:lpstr>The Models of Contemporary Big Data Tools</vt:lpstr>
      <vt:lpstr>PowerPoint Presentation</vt:lpstr>
      <vt:lpstr>PowerPoint Presentation</vt:lpstr>
      <vt:lpstr>Progress in HPC-ABDS Runtime</vt:lpstr>
      <vt:lpstr>PowerPoint Presentation</vt:lpstr>
      <vt:lpstr>PowerPoint Presentation</vt:lpstr>
      <vt:lpstr>The Harp Library</vt:lpstr>
      <vt:lpstr>Collective Communication Operations</vt:lpstr>
      <vt:lpstr>K-means Clustering</vt:lpstr>
      <vt:lpstr>Force-directed Graph Drawing Algorithm</vt:lpstr>
      <vt:lpstr>WDA-SMACOF</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zhangbj</dc:creator>
  <cp:lastModifiedBy>Judy Fox</cp:lastModifiedBy>
  <cp:revision>1135</cp:revision>
  <dcterms:created xsi:type="dcterms:W3CDTF">2014-03-26T02:42:24Z</dcterms:created>
  <dcterms:modified xsi:type="dcterms:W3CDTF">2015-08-29T15:41:23Z</dcterms:modified>
</cp:coreProperties>
</file>